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9"/>
  </p:notesMasterIdLst>
  <p:sldIdLst>
    <p:sldId id="256" r:id="rId2"/>
    <p:sldId id="302" r:id="rId3"/>
    <p:sldId id="257" r:id="rId4"/>
    <p:sldId id="258" r:id="rId5"/>
    <p:sldId id="260" r:id="rId6"/>
    <p:sldId id="259" r:id="rId7"/>
    <p:sldId id="262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9" r:id="rId23"/>
    <p:sldId id="270" r:id="rId24"/>
    <p:sldId id="278" r:id="rId25"/>
    <p:sldId id="264" r:id="rId26"/>
    <p:sldId id="281" r:id="rId27"/>
    <p:sldId id="280" r:id="rId28"/>
    <p:sldId id="282" r:id="rId29"/>
    <p:sldId id="283" r:id="rId30"/>
    <p:sldId id="287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4" r:id="rId39"/>
    <p:sldId id="292" r:id="rId40"/>
    <p:sldId id="293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66" d="100"/>
          <a:sy n="66" d="100"/>
        </p:scale>
        <p:origin x="-64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71BAD-467B-4727-A7A1-D94C70D18EA0}" type="datetimeFigureOut">
              <a:rPr lang="en-CA" smtClean="0"/>
              <a:pPr/>
              <a:t>2017-03-07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24F58-C7D8-4900-B326-1CEAA32578F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668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089999-F63D-40C9-988E-395CCBF9D9BB}" type="slidenum">
              <a:rPr lang="en-CA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0B88C0-9567-4F8D-B6A6-5DC14616322B}" type="slidenum">
              <a:rPr lang="en-CA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98A4A1-E8F7-4A88-A1E2-27CE0F5D980E}" type="slidenum">
              <a:rPr lang="en-CA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AB3B7E-CDF1-4308-8F37-4EC4DC868FFA}" type="slidenum">
              <a:rPr lang="en-CA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6E4936-C0AA-4965-A127-80665753679F}" type="slidenum">
              <a:rPr lang="en-CA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37D801-4940-4AE0-9B7F-A2907C608F18}" type="slidenum">
              <a:rPr lang="en-CA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2017-03-07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2017-03-07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2017-03-07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A5BD-C796-4582-A274-AEED2BB3D3F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2017-03-07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2017-03-07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2017-03-07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2017-03-07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2017-03-07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2017-03-07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2017-03-07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46C-0CED-4E6F-82B7-D7989BF7BCA7}" type="datetimeFigureOut">
              <a:rPr lang="en-CA" smtClean="0"/>
              <a:pPr/>
              <a:t>2017-03-07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C1B46C-0CED-4E6F-82B7-D7989BF7BCA7}" type="datetimeFigureOut">
              <a:rPr lang="en-CA" smtClean="0"/>
              <a:pPr/>
              <a:t>2017-03-07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A094EC-20E9-49F8-8222-8DEEAF5D742E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Pituitary Disorders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Dr. </a:t>
            </a:r>
            <a:r>
              <a:rPr lang="en-CA" dirty="0" err="1" smtClean="0"/>
              <a:t>Aishah</a:t>
            </a:r>
            <a:r>
              <a:rPr lang="en-CA" dirty="0" smtClean="0"/>
              <a:t> </a:t>
            </a:r>
            <a:r>
              <a:rPr lang="en-CA" dirty="0" err="1" smtClean="0"/>
              <a:t>Ekhzaimy</a:t>
            </a:r>
            <a:endParaRPr lang="en-CA" dirty="0" smtClean="0"/>
          </a:p>
          <a:p>
            <a:r>
              <a:rPr lang="en-CA" dirty="0" smtClean="0"/>
              <a:t>December 2010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2400" b="1" smtClean="0"/>
              <a:t>Major hypothalamic hormones and their effect on anterior pituitary hormones</a:t>
            </a:r>
            <a:r>
              <a:rPr lang="en-CA" smtClean="0"/>
              <a:t> </a:t>
            </a:r>
          </a:p>
        </p:txBody>
      </p:sp>
      <p:graphicFrame>
        <p:nvGraphicFramePr>
          <p:cNvPr id="13457" name="Group 145"/>
          <p:cNvGraphicFramePr>
            <a:graphicFrameLocks noGrp="1"/>
          </p:cNvGraphicFramePr>
          <p:nvPr>
            <p:ph type="tbl" idx="1"/>
          </p:nvPr>
        </p:nvGraphicFramePr>
        <p:xfrm>
          <a:off x="539750" y="1268413"/>
          <a:ext cx="7848600" cy="5313045"/>
        </p:xfrm>
        <a:graphic>
          <a:graphicData uri="http://schemas.openxmlformats.org/drawingml/2006/table">
            <a:tbl>
              <a:tblPr/>
              <a:tblGrid>
                <a:gridCol w="3671888"/>
                <a:gridCol w="41767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Hypothalamic stimlatory hormones</a:t>
                      </a: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Pituitary hormones</a:t>
                      </a: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Corticotropin-releasing hormone - 41 amino acids; released from paraventricular neurons as well as supraoptic and arcuate nuclei and limbic system</a:t>
                      </a: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Adrenocorticotropic hormone - basophilic corticotrophs represent 20 percent of cells in anterior pituitary; ACTH is product of proopiomelanocortin (POMC) gene</a:t>
                      </a: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Growth hormone-releasing hormone - two forms, 40 and 44 amino acids</a:t>
                      </a: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Growth hormone - acidophilic somatotrophs represent 50 percent of cells in anterior pituitary</a:t>
                      </a: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Gonadotropin-releasing hormone - 10 amino acids; mostly released from preoptic neurons</a:t>
                      </a: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Luteinizing hormone and follicle-stimulating hormone - gonadotrophs represent about 15 percent of anterior pituitary cells</a:t>
                      </a: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Thyrotropin-releasing hormone - three amino acids; released from anterior hypothalamic area</a:t>
                      </a: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Thyroid-stimulating hormone - thyrotropes represent about five percent of anterior pituitary cells</a:t>
                      </a: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Prolactin-releasing factors - include serotonin, acetylcholine, opiates, and estrogens</a:t>
                      </a: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Prolactin - lactotrophs represent 10 to 30 percent of anterior pituitary cells</a:t>
                      </a:r>
                      <a:r>
                        <a:rPr kumimoji="0" lang="en-C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Hypothalamic inhibitory hormones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Somatostatin - 14 amino acids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Inhibits the release of growth hormone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Prolactin-inhibiting factors - includes dopamine</a:t>
                      </a: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Major prolactin control is inhibitory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dirty="0" smtClean="0"/>
              <a:t>Anterior pituitary is recognizable by 4- 5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 of gestation</a:t>
            </a:r>
          </a:p>
          <a:p>
            <a:r>
              <a:rPr lang="en-CA" sz="2400" dirty="0" smtClean="0"/>
              <a:t>Full maturation by 20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</a:t>
            </a:r>
          </a:p>
          <a:p>
            <a:r>
              <a:rPr lang="en-CA" sz="2400" dirty="0" smtClean="0"/>
              <a:t>From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pouch, </a:t>
            </a:r>
            <a:r>
              <a:rPr lang="en-CA" sz="2400" dirty="0" err="1" smtClean="0"/>
              <a:t>Ectodermal</a:t>
            </a:r>
            <a:r>
              <a:rPr lang="en-CA" sz="2400" dirty="0" smtClean="0"/>
              <a:t> </a:t>
            </a:r>
            <a:r>
              <a:rPr lang="en-CA" sz="2400" dirty="0" err="1" smtClean="0"/>
              <a:t>evagination</a:t>
            </a:r>
            <a:r>
              <a:rPr lang="en-CA" sz="2400" dirty="0" smtClean="0"/>
              <a:t> of </a:t>
            </a:r>
            <a:r>
              <a:rPr lang="en-CA" sz="2400" dirty="0" err="1" smtClean="0"/>
              <a:t>oropharynx</a:t>
            </a:r>
            <a:endParaRPr lang="en-CA" sz="2400" dirty="0" smtClean="0"/>
          </a:p>
          <a:p>
            <a:r>
              <a:rPr lang="en-CA" sz="2400" dirty="0" smtClean="0"/>
              <a:t>Migrate to join </a:t>
            </a:r>
            <a:r>
              <a:rPr lang="en-CA" sz="2400" dirty="0" err="1" smtClean="0"/>
              <a:t>neurohypophysis</a:t>
            </a:r>
            <a:endParaRPr lang="en-CA" sz="2400" dirty="0" smtClean="0"/>
          </a:p>
          <a:p>
            <a:r>
              <a:rPr lang="en-CA" sz="2400" dirty="0" smtClean="0"/>
              <a:t>Portion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→→ </a:t>
            </a:r>
            <a:r>
              <a:rPr lang="en-CA" sz="2400" dirty="0"/>
              <a:t> </a:t>
            </a:r>
            <a:r>
              <a:rPr lang="en-CA" sz="2400" dirty="0" smtClean="0"/>
              <a:t>Intermediate lobe</a:t>
            </a:r>
          </a:p>
          <a:p>
            <a:r>
              <a:rPr lang="en-CA" sz="2400" dirty="0" smtClean="0"/>
              <a:t>Remnant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cell in oral cavity →→ pharyngeal pituitary</a:t>
            </a:r>
          </a:p>
          <a:p>
            <a:r>
              <a:rPr lang="en-CA" sz="2400" dirty="0" smtClean="0"/>
              <a:t>Lies at the base of the skull as </a:t>
            </a:r>
            <a:r>
              <a:rPr lang="en-CA" sz="2400" dirty="0" err="1" smtClean="0"/>
              <a:t>sella</a:t>
            </a:r>
            <a:r>
              <a:rPr lang="en-CA" sz="2400" dirty="0" smtClean="0"/>
              <a:t> </a:t>
            </a:r>
            <a:r>
              <a:rPr lang="en-CA" sz="2400" dirty="0" err="1" smtClean="0"/>
              <a:t>turcica</a:t>
            </a:r>
            <a:endParaRPr lang="en-CA" sz="2400" dirty="0" smtClean="0"/>
          </a:p>
          <a:p>
            <a:r>
              <a:rPr lang="en-CA" sz="2400" dirty="0" smtClean="0"/>
              <a:t>Roof is formed by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r>
              <a:rPr lang="en-CA" sz="2400" dirty="0" smtClean="0"/>
              <a:t>Floor by the roof of sphenoid sinus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sz="2600" dirty="0" smtClean="0"/>
              <a:t>Pituitary stalk  and its blood vessels pass through the diaphragm</a:t>
            </a:r>
          </a:p>
          <a:p>
            <a:r>
              <a:rPr lang="en-CA" sz="2600" dirty="0" smtClean="0"/>
              <a:t>Lateral wall by cavernous sinus containing III, IV, VI, V1, V2 cranial nerves and internal carotid artery with sympathetic </a:t>
            </a:r>
            <a:r>
              <a:rPr lang="en-CA" sz="2600" dirty="0" err="1" smtClean="0"/>
              <a:t>fibers</a:t>
            </a:r>
            <a:r>
              <a:rPr lang="en-CA" sz="2600" dirty="0" smtClean="0"/>
              <a:t>. Both adjacent to temporal lobes</a:t>
            </a:r>
          </a:p>
          <a:p>
            <a:r>
              <a:rPr lang="en-CA" sz="2600" dirty="0" smtClean="0"/>
              <a:t>Pituitary gland measures 15 X 10 X 6 mm, weighs 500 mg but about 1 g in women</a:t>
            </a:r>
          </a:p>
          <a:p>
            <a:r>
              <a:rPr lang="en-CA" sz="2600" dirty="0" smtClean="0"/>
              <a:t>Optic chiasm lies 10 mm above the gland and anterior to the stalk</a:t>
            </a:r>
          </a:p>
          <a:p>
            <a:r>
              <a:rPr lang="en-CA" sz="2600" dirty="0" smtClean="0"/>
              <a:t>Blood supply : superior,  middle, inferior </a:t>
            </a:r>
            <a:r>
              <a:rPr lang="en-CA" sz="2600" dirty="0" err="1" smtClean="0"/>
              <a:t>hypophysial</a:t>
            </a:r>
            <a:r>
              <a:rPr lang="en-CA" sz="2600" dirty="0" smtClean="0"/>
              <a:t> arteries ( internal carotid artery) running in median eminence from hypothalamus</a:t>
            </a:r>
          </a:p>
          <a:p>
            <a:r>
              <a:rPr lang="en-CA" sz="2600" dirty="0" smtClean="0"/>
              <a:t>Venous drainage:  to superior and inferior </a:t>
            </a:r>
            <a:r>
              <a:rPr lang="en-CA" sz="2600" dirty="0" err="1" smtClean="0"/>
              <a:t>petrosal</a:t>
            </a:r>
            <a:r>
              <a:rPr lang="en-CA" sz="2600" dirty="0" smtClean="0"/>
              <a:t> </a:t>
            </a:r>
            <a:r>
              <a:rPr lang="en-CA" sz="2600" dirty="0" err="1" smtClean="0"/>
              <a:t>sinsuses</a:t>
            </a:r>
            <a:r>
              <a:rPr lang="en-CA" sz="2600" dirty="0" smtClean="0"/>
              <a:t> to jugular vein</a:t>
            </a:r>
          </a:p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928802"/>
            <a:ext cx="664373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Hormonal regulation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</p:txBody>
      </p:sp>
      <p:pic>
        <p:nvPicPr>
          <p:cNvPr id="11268" name="Picture 4" descr="500px-Hypo_p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3"/>
            <a:ext cx="849694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 descr="Scan_Pic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642918"/>
            <a:ext cx="7429552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21079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Growth hormone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2000" smtClean="0"/>
              <a:t>Polypeptide hormone</a:t>
            </a:r>
          </a:p>
          <a:p>
            <a:pPr eaLnBrk="1" hangingPunct="1"/>
            <a:r>
              <a:rPr lang="en-CA" sz="2000" smtClean="0"/>
              <a:t>Somatotrophs of anterior pituitary</a:t>
            </a:r>
          </a:p>
          <a:p>
            <a:pPr eaLnBrk="1" hangingPunct="1"/>
            <a:r>
              <a:rPr lang="en-CA" sz="2000" smtClean="0"/>
              <a:t>Action is mediated by IGF-I</a:t>
            </a:r>
          </a:p>
          <a:p>
            <a:pPr eaLnBrk="1" hangingPunct="1"/>
            <a:r>
              <a:rPr lang="en-CA" sz="2000" smtClean="0"/>
              <a:t>Half life is 20-50 mins</a:t>
            </a:r>
          </a:p>
          <a:p>
            <a:pPr eaLnBrk="1" hangingPunct="1"/>
            <a:r>
              <a:rPr lang="en-CA" sz="2000" smtClean="0"/>
              <a:t>Has a binding protein: GHBPs</a:t>
            </a:r>
          </a:p>
          <a:p>
            <a:pPr eaLnBrk="1" hangingPunct="1"/>
            <a:r>
              <a:rPr lang="en-CA" sz="2000" smtClean="0"/>
              <a:t>Pulsatile secretion: variable level in the blood</a:t>
            </a:r>
          </a:p>
          <a:p>
            <a:pPr eaLnBrk="1" hangingPunct="1"/>
            <a:r>
              <a:rPr lang="en-CA" sz="2000" smtClean="0"/>
              <a:t>Binds to its receptor on  cell- surface: cytokine receptor</a:t>
            </a:r>
          </a:p>
          <a:p>
            <a:pPr eaLnBrk="1" hangingPunct="1"/>
            <a:r>
              <a:rPr lang="en-CA" sz="2000" smtClean="0"/>
              <a:t>Lack intrinsic enzyme activity</a:t>
            </a:r>
          </a:p>
          <a:p>
            <a:pPr eaLnBrk="1" hangingPunct="1"/>
            <a:r>
              <a:rPr lang="en-CA" sz="2000" smtClean="0"/>
              <a:t>Has similar receptor structure to others: leptin, IL-2, PRL</a:t>
            </a:r>
          </a:p>
          <a:p>
            <a:pPr eaLnBrk="1" hangingPunct="1"/>
            <a:r>
              <a:rPr lang="en-CA" sz="2000" smtClean="0"/>
              <a:t>Controlled by HP and peripheral factors</a:t>
            </a:r>
          </a:p>
          <a:p>
            <a:pPr eaLnBrk="1" hangingPunct="1"/>
            <a:r>
              <a:rPr lang="en-CA" sz="2000" smtClean="0"/>
              <a:t>GHRH stimulates it, somatostatin inhibits </a:t>
            </a:r>
          </a:p>
          <a:p>
            <a:pPr eaLnBrk="1" hangingPunct="1"/>
            <a:endParaRPr lang="en-CA" sz="2000" smtClean="0"/>
          </a:p>
        </p:txBody>
      </p:sp>
      <p:pic>
        <p:nvPicPr>
          <p:cNvPr id="20484" name="Picture 5" descr="fig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412875"/>
            <a:ext cx="29511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Growth hormone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1800" b="1" dirty="0" smtClean="0">
                <a:solidFill>
                  <a:srgbClr val="FF3300"/>
                </a:solidFill>
              </a:rPr>
              <a:t>↑↑ GH</a:t>
            </a:r>
            <a:r>
              <a:rPr lang="en-CA" sz="1800" b="1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 smtClean="0"/>
              <a:t>Physiologic: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1600" b="1" dirty="0" smtClean="0"/>
              <a:t>	</a:t>
            </a:r>
            <a:r>
              <a:rPr lang="en-CA" sz="1600" dirty="0" smtClean="0"/>
              <a:t>sleep, exercise, stress, fasting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 smtClean="0"/>
              <a:t>Pathologic: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CA" sz="1400" dirty="0" smtClean="0"/>
              <a:t>Liver cirrhosis, AN, CRF, starvation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 smtClean="0"/>
              <a:t>Pharmacologic: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1600" b="1" dirty="0" smtClean="0"/>
              <a:t>	</a:t>
            </a:r>
            <a:r>
              <a:rPr lang="en-CA" sz="1600" dirty="0" err="1" smtClean="0"/>
              <a:t>Estrogen</a:t>
            </a:r>
            <a:r>
              <a:rPr lang="en-CA" sz="1600" dirty="0" smtClean="0"/>
              <a:t>, ACTH, ADH, </a:t>
            </a:r>
            <a:r>
              <a:rPr lang="en-CA" sz="1600" dirty="0" err="1" smtClean="0"/>
              <a:t>GHRH,Ghrelin</a:t>
            </a:r>
            <a:endParaRPr lang="en-CA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1600" dirty="0" smtClean="0"/>
              <a:t>	dopamine agonist, K </a:t>
            </a:r>
            <a:r>
              <a:rPr lang="en-CA" sz="1600" dirty="0" err="1" smtClean="0"/>
              <a:t>infusion,serotonin</a:t>
            </a:r>
            <a:endParaRPr lang="en-CA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1600" dirty="0" smtClean="0"/>
              <a:t>	</a:t>
            </a:r>
            <a:r>
              <a:rPr lang="en-CA" sz="1600" dirty="0" err="1" smtClean="0"/>
              <a:t>arginin</a:t>
            </a:r>
            <a:endParaRPr lang="en-CA" sz="1600" dirty="0" smtClean="0"/>
          </a:p>
          <a:p>
            <a:pPr eaLnBrk="1" hangingPunct="1">
              <a:lnSpc>
                <a:spcPct val="90000"/>
              </a:lnSpc>
            </a:pPr>
            <a:r>
              <a:rPr lang="en-CA" sz="1600" b="1" dirty="0" smtClean="0">
                <a:solidFill>
                  <a:srgbClr val="FF3300"/>
                </a:solidFill>
              </a:rPr>
              <a:t>↓↓ GH</a:t>
            </a:r>
            <a:r>
              <a:rPr lang="en-CA" sz="1600" b="1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 smtClean="0"/>
              <a:t>Physiologic: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z="1600" b="1" dirty="0" smtClean="0"/>
              <a:t>	</a:t>
            </a:r>
            <a:r>
              <a:rPr lang="en-CA" sz="1600" dirty="0" smtClean="0"/>
              <a:t>↑glucose, ↑ FFAs,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 smtClean="0"/>
              <a:t>Pharmacologic:</a:t>
            </a:r>
            <a:endParaRPr lang="en-CA" sz="16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CA" sz="1600" dirty="0" err="1" smtClean="0"/>
              <a:t>Somatostatin</a:t>
            </a:r>
            <a:r>
              <a:rPr lang="en-CA" sz="1600" dirty="0" smtClean="0"/>
              <a:t>, GH,GC, PG</a:t>
            </a:r>
          </a:p>
          <a:p>
            <a:pPr eaLnBrk="1" hangingPunct="1">
              <a:lnSpc>
                <a:spcPct val="90000"/>
              </a:lnSpc>
            </a:pPr>
            <a:r>
              <a:rPr lang="en-CA" sz="1600" b="1" dirty="0" smtClean="0"/>
              <a:t>Pathologic:</a:t>
            </a:r>
            <a:r>
              <a:rPr lang="en-CA" sz="1600" dirty="0" smtClean="0"/>
              <a:t> ↑ or ↓ T4,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CA" sz="1600" dirty="0" smtClean="0"/>
              <a:t>Obesity</a:t>
            </a:r>
          </a:p>
        </p:txBody>
      </p:sp>
      <p:pic>
        <p:nvPicPr>
          <p:cNvPr id="22532" name="Picture 5" descr="fig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628775"/>
            <a:ext cx="36718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009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Anatomy of hypothalamus and pituitary</a:t>
            </a:r>
          </a:p>
          <a:p>
            <a:r>
              <a:rPr lang="en-CA" dirty="0" smtClean="0"/>
              <a:t>Function of hypothalamus and pituitary</a:t>
            </a:r>
          </a:p>
          <a:p>
            <a:r>
              <a:rPr lang="en-CA" dirty="0" smtClean="0"/>
              <a:t>Hormones:</a:t>
            </a:r>
          </a:p>
          <a:p>
            <a:pPr lvl="1"/>
            <a:r>
              <a:rPr lang="en-CA" dirty="0" smtClean="0"/>
              <a:t>Anterior pituitary  with related disorders</a:t>
            </a:r>
          </a:p>
          <a:p>
            <a:pPr lvl="1"/>
            <a:r>
              <a:rPr lang="en-CA" dirty="0" smtClean="0"/>
              <a:t>Posterior pituitary with related disorders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Acromegal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6480720" cy="6336704"/>
          </a:xfrm>
        </p:spPr>
      </p:pic>
      <p:pic>
        <p:nvPicPr>
          <p:cNvPr id="5" name="Picture 4" descr="acromegaly%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7900" y="1628800"/>
            <a:ext cx="3086100" cy="2032000"/>
          </a:xfrm>
          <a:prstGeom prst="rect">
            <a:avLst/>
          </a:prstGeom>
        </p:spPr>
      </p:pic>
      <p:pic>
        <p:nvPicPr>
          <p:cNvPr id="6" name="Picture 5" descr="acromegaly_teeth_250x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645024"/>
            <a:ext cx="284380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585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Diagnosis of </a:t>
            </a:r>
            <a:r>
              <a:rPr lang="en-CA" dirty="0" err="1" smtClean="0"/>
              <a:t>acromegaly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GH, IGF-I</a:t>
            </a:r>
          </a:p>
          <a:p>
            <a:r>
              <a:rPr lang="en-CA" dirty="0" smtClean="0"/>
              <a:t>Oral glucose tolerance testing</a:t>
            </a:r>
          </a:p>
          <a:p>
            <a:r>
              <a:rPr lang="en-CA" dirty="0" smtClean="0"/>
              <a:t>To assess excess GH secretion</a:t>
            </a:r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Acromegaly</a:t>
            </a:r>
            <a:r>
              <a:rPr lang="en-CA" dirty="0" smtClean="0"/>
              <a:t>-Diagnosis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Oral glucose tolerance test</a:t>
            </a:r>
          </a:p>
          <a:p>
            <a:r>
              <a:rPr lang="en-CA" dirty="0" smtClean="0"/>
              <a:t>Measure GH and IGF-I : high</a:t>
            </a:r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Diagnosis of GH-deficiency and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GH, IGF-I level</a:t>
            </a:r>
          </a:p>
          <a:p>
            <a:r>
              <a:rPr lang="en-CA" dirty="0" smtClean="0"/>
              <a:t>Dynamic testing:  </a:t>
            </a:r>
            <a:r>
              <a:rPr lang="en-CA" dirty="0" err="1" smtClean="0"/>
              <a:t>clonidine</a:t>
            </a:r>
            <a:r>
              <a:rPr lang="en-CA" dirty="0" smtClean="0"/>
              <a:t> stimulation test, glucagon stimulation, exercise testing, </a:t>
            </a:r>
            <a:r>
              <a:rPr lang="en-CA" dirty="0" err="1" smtClean="0"/>
              <a:t>arginine</a:t>
            </a:r>
            <a:r>
              <a:rPr lang="en-CA" dirty="0" smtClean="0"/>
              <a:t>-GHRH, insulin tolerance testing</a:t>
            </a:r>
          </a:p>
          <a:p>
            <a:r>
              <a:rPr lang="en-CA" dirty="0" smtClean="0"/>
              <a:t>X-ray of hands: delayed bone age</a:t>
            </a:r>
          </a:p>
          <a:p>
            <a:r>
              <a:rPr lang="en-CA" dirty="0" smtClean="0"/>
              <a:t>In Adult: Insulin tolerance testing, MRI pituitary to rule out pituitary adenoma</a:t>
            </a:r>
          </a:p>
          <a:p>
            <a:r>
              <a:rPr lang="en-CA" dirty="0" smtClean="0"/>
              <a:t>Management: GH replacement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err="1" smtClean="0"/>
              <a:t>Cortisol</a:t>
            </a:r>
            <a:r>
              <a:rPr lang="en-CA" b="1" dirty="0" smtClean="0"/>
              <a:t> under ACTH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2000" dirty="0" smtClean="0"/>
              <a:t>Stable circadian rhythm</a:t>
            </a:r>
          </a:p>
          <a:p>
            <a:pPr eaLnBrk="1" hangingPunct="1">
              <a:buFontTx/>
              <a:buNone/>
            </a:pPr>
            <a:endParaRPr lang="en-CA" sz="2000" dirty="0" smtClean="0"/>
          </a:p>
          <a:p>
            <a:pPr eaLnBrk="1" hangingPunct="1"/>
            <a:r>
              <a:rPr lang="en-CA" sz="2000" dirty="0" smtClean="0"/>
              <a:t>Altered by: </a:t>
            </a:r>
          </a:p>
          <a:p>
            <a:pPr eaLnBrk="1" hangingPunct="1">
              <a:buFontTx/>
              <a:buNone/>
            </a:pPr>
            <a:r>
              <a:rPr lang="en-CA" sz="2000" dirty="0" smtClean="0"/>
              <a:t>			Physical stress</a:t>
            </a:r>
          </a:p>
          <a:p>
            <a:pPr eaLnBrk="1" hangingPunct="1">
              <a:buFontTx/>
              <a:buNone/>
            </a:pPr>
            <a:r>
              <a:rPr lang="en-CA" sz="2000" dirty="0" smtClean="0"/>
              <a:t>			Psychological stress</a:t>
            </a:r>
          </a:p>
          <a:p>
            <a:pPr eaLnBrk="1" hangingPunct="1">
              <a:buFontTx/>
              <a:buNone/>
            </a:pPr>
            <a:r>
              <a:rPr lang="en-CA" sz="2000" dirty="0" smtClean="0"/>
              <a:t>			CNS and pituitary disorder	</a:t>
            </a:r>
          </a:p>
          <a:p>
            <a:pPr eaLnBrk="1" hangingPunct="1">
              <a:buFontTx/>
              <a:buNone/>
            </a:pPr>
            <a:r>
              <a:rPr lang="en-CA" sz="2000" dirty="0" smtClean="0"/>
              <a:t>			liver and renal failure</a:t>
            </a:r>
          </a:p>
          <a:p>
            <a:pPr eaLnBrk="1" hangingPunct="1">
              <a:buFontTx/>
              <a:buNone/>
            </a:pPr>
            <a:r>
              <a:rPr lang="en-CA" sz="2000" dirty="0" smtClean="0"/>
              <a:t>						</a:t>
            </a:r>
          </a:p>
          <a:p>
            <a:pPr eaLnBrk="1" hangingPunct="1"/>
            <a:endParaRPr lang="en-CA" sz="2000" dirty="0" smtClean="0"/>
          </a:p>
        </p:txBody>
      </p:sp>
      <p:pic>
        <p:nvPicPr>
          <p:cNvPr id="40964" name="Picture 5" descr="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628799"/>
            <a:ext cx="3538537" cy="46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009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Hypothalamic-Pituitary Axis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hypothalamus is the coordinator of Endocrine system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Received signals from cortical brain, autonomic function, environment cues like light  and temperature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It affects function of thyroid gland, adrenal, gonads, growth, milk production and water balance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Cushing’s disease</a:t>
            </a:r>
            <a:endParaRPr lang="en-CA" dirty="0"/>
          </a:p>
        </p:txBody>
      </p:sp>
      <p:pic>
        <p:nvPicPr>
          <p:cNvPr id="4" name="Picture 5" descr="lad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4807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Diagnosis of </a:t>
            </a:r>
            <a:r>
              <a:rPr lang="en-CA" dirty="0" err="1" smtClean="0"/>
              <a:t>cushing’s</a:t>
            </a:r>
            <a:r>
              <a:rPr lang="en-CA" dirty="0" smtClean="0"/>
              <a:t> disease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24 hr urine free </a:t>
            </a:r>
            <a:r>
              <a:rPr lang="en-CA" dirty="0" err="1" smtClean="0"/>
              <a:t>cortisol</a:t>
            </a:r>
            <a:endParaRPr lang="en-CA" dirty="0" smtClean="0"/>
          </a:p>
          <a:p>
            <a:r>
              <a:rPr lang="en-CA" dirty="0" smtClean="0"/>
              <a:t>Overnight 1 mg </a:t>
            </a:r>
            <a:r>
              <a:rPr lang="en-CA" dirty="0" err="1" smtClean="0"/>
              <a:t>dexamethasone</a:t>
            </a:r>
            <a:r>
              <a:rPr lang="en-CA" dirty="0" smtClean="0"/>
              <a:t> suppression testing</a:t>
            </a:r>
          </a:p>
          <a:p>
            <a:r>
              <a:rPr lang="en-CA" dirty="0" smtClean="0"/>
              <a:t>ACTH level and Pm </a:t>
            </a:r>
            <a:r>
              <a:rPr lang="en-CA" dirty="0" err="1" smtClean="0"/>
              <a:t>cortisol</a:t>
            </a:r>
            <a:endParaRPr lang="en-CA" dirty="0" smtClean="0"/>
          </a:p>
          <a:p>
            <a:r>
              <a:rPr lang="en-CA" dirty="0" smtClean="0"/>
              <a:t>MRI pituitary: for pituitary adenoma</a:t>
            </a:r>
            <a:endParaRPr lang="en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 hormone</a:t>
            </a:r>
            <a:endParaRPr lang="en-C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 –secreting adenoma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Mild signs and symptoms of hyperthyroidism: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Palpitations, tremor, weight loss, diarrhoea, heat intolerance, irregular period in female, excessive sweating</a:t>
            </a:r>
          </a:p>
          <a:p>
            <a:pPr lvl="1"/>
            <a:r>
              <a:rPr lang="en-CA" dirty="0" smtClean="0"/>
              <a:t>Signs: tachycardia, tremor, warm skin, </a:t>
            </a:r>
            <a:r>
              <a:rPr lang="en-CA" dirty="0" err="1" smtClean="0"/>
              <a:t>goiter</a:t>
            </a:r>
            <a:r>
              <a:rPr lang="en-CA" dirty="0" smtClean="0"/>
              <a:t> sometimes</a:t>
            </a:r>
            <a:endParaRPr lang="en-C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21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hyperprolactinemia</a:t>
            </a:r>
            <a:endParaRPr lang="en-C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865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7291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Symptoms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Premenopausal women: </a:t>
            </a:r>
          </a:p>
          <a:p>
            <a:pPr lvl="1"/>
            <a:r>
              <a:rPr lang="en-CA" dirty="0" err="1" smtClean="0"/>
              <a:t>Hypogonadism</a:t>
            </a:r>
            <a:r>
              <a:rPr lang="en-CA" dirty="0" smtClean="0"/>
              <a:t>, amenorrhoea or </a:t>
            </a:r>
            <a:r>
              <a:rPr lang="en-CA" dirty="0" err="1" smtClean="0"/>
              <a:t>olighomenorrhoea</a:t>
            </a:r>
            <a:r>
              <a:rPr lang="en-CA" dirty="0" smtClean="0"/>
              <a:t>, infertility, </a:t>
            </a:r>
            <a:r>
              <a:rPr lang="en-CA" dirty="0" err="1" smtClean="0"/>
              <a:t>Galactorrhoea</a:t>
            </a:r>
            <a:endParaRPr lang="en-CA" dirty="0" smtClean="0"/>
          </a:p>
          <a:p>
            <a:pPr lvl="1"/>
            <a:endParaRPr lang="en-CA" dirty="0"/>
          </a:p>
          <a:p>
            <a:r>
              <a:rPr lang="en-CA" dirty="0" smtClean="0"/>
              <a:t>Men: </a:t>
            </a:r>
            <a:r>
              <a:rPr lang="en-CA" dirty="0" err="1" smtClean="0"/>
              <a:t>hypogonadortropic</a:t>
            </a:r>
            <a:r>
              <a:rPr lang="en-CA" dirty="0" smtClean="0"/>
              <a:t> </a:t>
            </a:r>
            <a:r>
              <a:rPr lang="en-CA" dirty="0" err="1" smtClean="0"/>
              <a:t>hypogonadism</a:t>
            </a:r>
            <a:r>
              <a:rPr lang="en-CA" dirty="0" smtClean="0"/>
              <a:t>, decreased libido, infertility, </a:t>
            </a:r>
            <a:r>
              <a:rPr lang="en-CA" dirty="0" err="1" smtClean="0"/>
              <a:t>galactorrhoea</a:t>
            </a:r>
            <a:r>
              <a:rPr lang="en-CA" dirty="0" smtClean="0"/>
              <a:t>, </a:t>
            </a:r>
            <a:r>
              <a:rPr lang="en-CA" dirty="0" err="1" smtClean="0"/>
              <a:t>Gynecomastia</a:t>
            </a:r>
            <a:endParaRPr lang="en-C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Hypothalamus-pituitary Axis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nonendocrine</a:t>
            </a:r>
            <a:r>
              <a:rPr lang="en-CA" dirty="0" smtClean="0"/>
              <a:t> functions such as temperature regulation, the activity of the autonomic nervous system, and control of appetite.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140968"/>
            <a:ext cx="3240360" cy="3717032"/>
          </a:xfrm>
          <a:prstGeom prst="rect">
            <a:avLst/>
          </a:prstGeom>
        </p:spPr>
      </p:pic>
      <p:pic>
        <p:nvPicPr>
          <p:cNvPr id="5" name="Picture 4" descr="thyroid-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861049"/>
            <a:ext cx="432048" cy="504056"/>
          </a:xfrm>
          <a:prstGeom prst="rect">
            <a:avLst/>
          </a:prstGeom>
        </p:spPr>
      </p:pic>
      <p:pic>
        <p:nvPicPr>
          <p:cNvPr id="6" name="Picture 5" descr="ovar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5445224"/>
            <a:ext cx="1728192" cy="122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LH and FSH-secreting adenoma</a:t>
            </a:r>
            <a:endParaRPr lang="en-CA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5" y="0"/>
            <a:ext cx="11449273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540552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49071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6840538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Hypothalamus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At the base of the brain, below third ventricle, above pituitary gland and optic chiasm</a:t>
            </a:r>
          </a:p>
          <a:p>
            <a:r>
              <a:rPr lang="en-CA" dirty="0" smtClean="0"/>
              <a:t>Hypothalamus is connected to the pituitary gland by pituitary stalk which connect median eminence to the pituitary gland</a:t>
            </a:r>
          </a:p>
          <a:p>
            <a:r>
              <a:rPr lang="en-CA" dirty="0" smtClean="0"/>
              <a:t>Multiple nuclei in anterior part producing hormones to anterior pituitary</a:t>
            </a:r>
          </a:p>
          <a:p>
            <a:r>
              <a:rPr lang="en-CA" dirty="0" err="1" smtClean="0"/>
              <a:t>Paraventricular</a:t>
            </a:r>
            <a:r>
              <a:rPr lang="en-CA" dirty="0" smtClean="0"/>
              <a:t> and </a:t>
            </a:r>
            <a:r>
              <a:rPr lang="en-CA" dirty="0" err="1" smtClean="0"/>
              <a:t>supraoptic</a:t>
            </a:r>
            <a:r>
              <a:rPr lang="en-CA" dirty="0" smtClean="0"/>
              <a:t> nuclei produce ADH to control poster pituitary function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Hypothalamus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Anatomy_of_hypothalam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392487" cy="460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Hypothalamic_pituitary_ax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844675"/>
            <a:ext cx="4247901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 of hypothalamus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Terminals of hypothalamic neurones are in the median eminence carrying the hormones through capillary plexus to the pituitary gland</a:t>
            </a:r>
          </a:p>
          <a:p>
            <a:r>
              <a:rPr lang="en-CA" dirty="0" smtClean="0"/>
              <a:t>Release all the hormones to control the pituitary function beside </a:t>
            </a:r>
            <a:r>
              <a:rPr lang="en-CA" dirty="0" err="1" smtClean="0"/>
              <a:t>neuroendocrine</a:t>
            </a:r>
            <a:r>
              <a:rPr lang="en-CA" dirty="0" smtClean="0"/>
              <a:t> function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Hypothalamus</a:t>
            </a:r>
            <a:endParaRPr lang="en-CA" dirty="0"/>
          </a:p>
        </p:txBody>
      </p:sp>
      <p:pic>
        <p:nvPicPr>
          <p:cNvPr id="4" name="Content Placeholder 3" descr="Hypothalamic_blood_supp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840759" cy="417646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890</Words>
  <Application>Microsoft Office PowerPoint</Application>
  <PresentationFormat>On-screen Show (4:3)</PresentationFormat>
  <Paragraphs>165</Paragraphs>
  <Slides>47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Pituitary Disorders</vt:lpstr>
      <vt:lpstr>Objectives</vt:lpstr>
      <vt:lpstr>Hypothalamic-Pituitary Axis</vt:lpstr>
      <vt:lpstr>Hypothalamus-pituitary Axis</vt:lpstr>
      <vt:lpstr>Endocrine system</vt:lpstr>
      <vt:lpstr>Hypothalamus</vt:lpstr>
      <vt:lpstr>Hypothalamus</vt:lpstr>
      <vt:lpstr>Function of hypothalamus</vt:lpstr>
      <vt:lpstr>Hypothalamus</vt:lpstr>
      <vt:lpstr>Major hypothalamic hormones and their effect on anterior pituitary hormones </vt:lpstr>
      <vt:lpstr>Pituitary Development</vt:lpstr>
      <vt:lpstr>Pituitary Development</vt:lpstr>
      <vt:lpstr>Pituitary Development</vt:lpstr>
      <vt:lpstr>Hormonal regulation</vt:lpstr>
      <vt:lpstr>PowerPoint Presentation</vt:lpstr>
      <vt:lpstr>PowerPoint Presentation</vt:lpstr>
      <vt:lpstr>Growth hormone</vt:lpstr>
      <vt:lpstr>Growth hormone</vt:lpstr>
      <vt:lpstr>PowerPoint Presentation</vt:lpstr>
      <vt:lpstr>PowerPoint Presentation</vt:lpstr>
      <vt:lpstr>PowerPoint Presentation</vt:lpstr>
      <vt:lpstr>Diagnosis of acromegaly</vt:lpstr>
      <vt:lpstr>Acromegaly-Diagnosis</vt:lpstr>
      <vt:lpstr>Growth hormone deficiency</vt:lpstr>
      <vt:lpstr>Diagnosis of GH-deficiency and management</vt:lpstr>
      <vt:lpstr>Cortisol under ACTH</vt:lpstr>
      <vt:lpstr>PowerPoint Presentation</vt:lpstr>
      <vt:lpstr>PowerPoint Presentation</vt:lpstr>
      <vt:lpstr>PowerPoint Presentation</vt:lpstr>
      <vt:lpstr>Cushing’s disease</vt:lpstr>
      <vt:lpstr>Diagnosis of cushing’s disease</vt:lpstr>
      <vt:lpstr>PowerPoint Presentation</vt:lpstr>
      <vt:lpstr>TSH hormone</vt:lpstr>
      <vt:lpstr>TSH –secreting adenoma</vt:lpstr>
      <vt:lpstr>PowerPoint Presentation</vt:lpstr>
      <vt:lpstr>hyperprolactinemia</vt:lpstr>
      <vt:lpstr>PowerPoint Presentation</vt:lpstr>
      <vt:lpstr>Symptoms</vt:lpstr>
      <vt:lpstr>PowerPoint Presentation</vt:lpstr>
      <vt:lpstr>LH and FSH-secreting adenoma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Pituitary Disorders</dc:title>
  <dc:creator>aishah</dc:creator>
  <cp:lastModifiedBy>3422</cp:lastModifiedBy>
  <cp:revision>67</cp:revision>
  <dcterms:created xsi:type="dcterms:W3CDTF">2010-12-23T15:07:45Z</dcterms:created>
  <dcterms:modified xsi:type="dcterms:W3CDTF">2017-03-07T06:17:16Z</dcterms:modified>
</cp:coreProperties>
</file>