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354" r:id="rId3"/>
    <p:sldId id="264" r:id="rId4"/>
    <p:sldId id="257" r:id="rId5"/>
    <p:sldId id="287" r:id="rId6"/>
    <p:sldId id="265" r:id="rId7"/>
    <p:sldId id="302" r:id="rId8"/>
    <p:sldId id="303" r:id="rId9"/>
    <p:sldId id="359" r:id="rId10"/>
    <p:sldId id="312" r:id="rId11"/>
    <p:sldId id="286" r:id="rId12"/>
    <p:sldId id="337" r:id="rId13"/>
    <p:sldId id="350" r:id="rId14"/>
    <p:sldId id="345" r:id="rId15"/>
    <p:sldId id="360" r:id="rId16"/>
    <p:sldId id="361" r:id="rId17"/>
    <p:sldId id="362" r:id="rId18"/>
    <p:sldId id="363" r:id="rId19"/>
    <p:sldId id="364" r:id="rId20"/>
    <p:sldId id="365" r:id="rId21"/>
    <p:sldId id="366" r:id="rId22"/>
    <p:sldId id="367" r:id="rId23"/>
    <p:sldId id="368" r:id="rId24"/>
    <p:sldId id="348" r:id="rId25"/>
    <p:sldId id="347" r:id="rId26"/>
    <p:sldId id="346" r:id="rId27"/>
    <p:sldId id="320" r:id="rId28"/>
    <p:sldId id="293" r:id="rId29"/>
    <p:sldId id="294" r:id="rId30"/>
    <p:sldId id="295" r:id="rId31"/>
    <p:sldId id="321" r:id="rId32"/>
    <p:sldId id="322" r:id="rId33"/>
    <p:sldId id="324" r:id="rId34"/>
    <p:sldId id="325" r:id="rId35"/>
    <p:sldId id="326" r:id="rId36"/>
    <p:sldId id="329" r:id="rId37"/>
    <p:sldId id="327" r:id="rId38"/>
    <p:sldId id="331" r:id="rId39"/>
    <p:sldId id="332" r:id="rId40"/>
    <p:sldId id="283" r:id="rId41"/>
    <p:sldId id="281" r:id="rId42"/>
    <p:sldId id="333" r:id="rId43"/>
    <p:sldId id="334" r:id="rId44"/>
    <p:sldId id="338" r:id="rId45"/>
    <p:sldId id="340" r:id="rId46"/>
    <p:sldId id="342" r:id="rId47"/>
    <p:sldId id="343" r:id="rId48"/>
    <p:sldId id="260" r:id="rId49"/>
    <p:sldId id="263" r:id="rId50"/>
    <p:sldId id="261" r:id="rId51"/>
    <p:sldId id="269" r:id="rId52"/>
    <p:sldId id="278" r:id="rId53"/>
    <p:sldId id="277" r:id="rId54"/>
    <p:sldId id="280" r:id="rId55"/>
    <p:sldId id="279" r:id="rId56"/>
    <p:sldId id="344" r:id="rId57"/>
    <p:sldId id="356" r:id="rId58"/>
    <p:sldId id="357" r:id="rId59"/>
    <p:sldId id="358"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4/8/2015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17</a:t>
            </a:fld>
            <a:endParaRPr lang="en-US"/>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18</a:t>
            </a:fld>
            <a:endParaRPr lang="en-US"/>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associated infections</a:t>
            </a:r>
            <a:endParaRPr lang="ar-SA" dirty="0"/>
          </a:p>
        </p:txBody>
      </p:sp>
      <p:sp>
        <p:nvSpPr>
          <p:cNvPr id="3" name="Content Placeholder 2"/>
          <p:cNvSpPr>
            <a:spLocks noGrp="1"/>
          </p:cNvSpPr>
          <p:nvPr>
            <p:ph idx="1"/>
          </p:nvPr>
        </p:nvSpPr>
        <p:spPr/>
        <p:txBody>
          <a:bodyPr>
            <a:normAutofit lnSpcReduction="10000"/>
          </a:bodyPr>
          <a:lstStyle/>
          <a:p>
            <a:r>
              <a:rPr lang="en-US" dirty="0" smtClean="0"/>
              <a:t>You entered medical school with one idea in mind – to</a:t>
            </a:r>
          </a:p>
          <a:p>
            <a:pPr>
              <a:buNone/>
            </a:pPr>
            <a:r>
              <a:rPr lang="en-US" sz="4400" dirty="0" smtClean="0"/>
              <a:t>                      </a:t>
            </a:r>
            <a:r>
              <a:rPr lang="en-US" sz="4400" dirty="0" smtClean="0">
                <a:solidFill>
                  <a:srgbClr val="002060"/>
                </a:solidFill>
              </a:rPr>
              <a:t>Save lives</a:t>
            </a:r>
            <a:r>
              <a:rPr lang="en-US" sz="4400" dirty="0" smtClean="0"/>
              <a:t>. </a:t>
            </a:r>
          </a:p>
          <a:p>
            <a:r>
              <a:rPr lang="en-US" sz="3600" dirty="0" smtClean="0"/>
              <a:t>Having a patient get a healthcare-associated infection in the course of their treatment is :</a:t>
            </a:r>
          </a:p>
          <a:p>
            <a:r>
              <a:rPr lang="en-US" sz="3600" b="1" dirty="0" smtClean="0">
                <a:solidFill>
                  <a:srgbClr val="FF0000"/>
                </a:solidFill>
              </a:rPr>
              <a:t>Devastating</a:t>
            </a:r>
            <a:r>
              <a:rPr lang="en-US" sz="3600" dirty="0" smtClean="0"/>
              <a:t> ………..and can have </a:t>
            </a:r>
          </a:p>
          <a:p>
            <a:r>
              <a:rPr lang="en-US" sz="3600" b="1" dirty="0" smtClean="0">
                <a:solidFill>
                  <a:srgbClr val="FF0000"/>
                </a:solidFill>
              </a:rPr>
              <a:t>Tragic outcomes</a:t>
            </a:r>
            <a:endParaRPr lang="ar-SA"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skin, nose, mouth, gastrointestinal (GI) tract, or vagina that are normally inhabited by microorganisms.</a:t>
            </a:r>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patient care </a:t>
            </a:r>
            <a:r>
              <a:rPr lang="en-US" dirty="0">
                <a:solidFill>
                  <a:srgbClr val="FF0000"/>
                </a:solidFill>
              </a:rPr>
              <a:t>personnel,</a:t>
            </a:r>
            <a:r>
              <a:rPr lang="en-US" dirty="0"/>
              <a:t> </a:t>
            </a:r>
            <a:r>
              <a:rPr lang="en-US" dirty="0">
                <a:solidFill>
                  <a:srgbClr val="FF0000"/>
                </a:solidFill>
              </a:rPr>
              <a:t>visitors</a:t>
            </a:r>
            <a:r>
              <a:rPr lang="en-US" dirty="0"/>
              <a:t>, patient care </a:t>
            </a:r>
            <a:r>
              <a:rPr lang="en-US" dirty="0">
                <a:solidFill>
                  <a:srgbClr val="FF0000"/>
                </a:solidFill>
              </a:rPr>
              <a:t>equipment</a:t>
            </a:r>
            <a:r>
              <a:rPr lang="en-US" dirty="0"/>
              <a:t>, </a:t>
            </a:r>
            <a:r>
              <a:rPr lang="en-US" dirty="0">
                <a:solidFill>
                  <a:srgbClr val="FF0000"/>
                </a:solidFill>
              </a:rPr>
              <a:t>medical devices</a:t>
            </a:r>
            <a:r>
              <a:rPr lang="en-US" dirty="0"/>
              <a:t>, or the </a:t>
            </a:r>
            <a:r>
              <a:rPr lang="en-US" dirty="0">
                <a:solidFill>
                  <a:srgbClr val="FF0000"/>
                </a:solidFill>
              </a:rPr>
              <a:t>health care environment</a:t>
            </a:r>
          </a:p>
        </p:txBody>
      </p:sp>
    </p:spTree>
    <p:extLst>
      <p:ext uri="{BB962C8B-B14F-4D97-AF65-F5344CB8AC3E}">
        <p14:creationId xmlns:p14="http://schemas.microsoft.com/office/powerpoint/2010/main" val="12766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contaminated surfaces touched by the infected person, or where droplets of body fluid have landed; Spread on unwashed hands) </a:t>
            </a:r>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which can be breathed in…Example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Healthcare-associated Infection</a:t>
            </a:r>
            <a:endParaRPr lang="en-US" sz="3600" dirty="0"/>
          </a:p>
        </p:txBody>
      </p:sp>
      <p:sp>
        <p:nvSpPr>
          <p:cNvPr id="3" name="Content Placeholder 2"/>
          <p:cNvSpPr>
            <a:spLocks noGrp="1"/>
          </p:cNvSpPr>
          <p:nvPr>
            <p:ph idx="1"/>
          </p:nvPr>
        </p:nvSpPr>
        <p:spPr>
          <a:xfrm>
            <a:off x="395536" y="1600200"/>
            <a:ext cx="8291264" cy="4565104"/>
          </a:xfrm>
        </p:spPr>
        <p:txBody>
          <a:bodyPr>
            <a:normAutofit lnSpcReduction="10000"/>
          </a:bodyPr>
          <a:lstStyle/>
          <a:p>
            <a:pPr algn="ctr"/>
            <a:endParaRPr lang="en-US" dirty="0" smtClean="0"/>
          </a:p>
          <a:p>
            <a:pPr algn="ctr">
              <a:buNone/>
            </a:pPr>
            <a:r>
              <a:rPr lang="en-US" b="1" dirty="0" smtClean="0">
                <a:solidFill>
                  <a:srgbClr val="0070C0"/>
                </a:solidFill>
              </a:rPr>
              <a:t>Catheter-associated urinary tract infections </a:t>
            </a:r>
          </a:p>
          <a:p>
            <a:pPr algn="ctr">
              <a:buNone/>
            </a:pPr>
            <a:endParaRPr lang="en-US" b="1" dirty="0" smtClean="0">
              <a:solidFill>
                <a:srgbClr val="0070C0"/>
              </a:solidFill>
            </a:endParaRPr>
          </a:p>
          <a:p>
            <a:pPr algn="ctr">
              <a:buNone/>
            </a:pPr>
            <a:r>
              <a:rPr lang="en-US" b="1" dirty="0" smtClean="0">
                <a:solidFill>
                  <a:srgbClr val="C00000"/>
                </a:solidFill>
              </a:rPr>
              <a:t> Bloodstream infections</a:t>
            </a:r>
          </a:p>
          <a:p>
            <a:pPr algn="ctr"/>
            <a:endParaRPr lang="en-US" dirty="0" smtClean="0"/>
          </a:p>
          <a:p>
            <a:pPr algn="ctr">
              <a:buNone/>
            </a:pPr>
            <a:r>
              <a:rPr lang="en-US" b="1" dirty="0" smtClean="0">
                <a:solidFill>
                  <a:srgbClr val="C00000"/>
                </a:solidFill>
              </a:rPr>
              <a:t>Ventilator-associated pneumonia</a:t>
            </a:r>
            <a:r>
              <a:rPr lang="en-US" dirty="0" smtClean="0"/>
              <a:t>.</a:t>
            </a:r>
          </a:p>
          <a:p>
            <a:pPr algn="ctr"/>
            <a:endParaRPr lang="en-US" dirty="0" smtClean="0"/>
          </a:p>
          <a:p>
            <a:pPr algn="ctr">
              <a:buNone/>
            </a:pPr>
            <a:r>
              <a:rPr lang="en-US" sz="3600" b="1" dirty="0">
                <a:solidFill>
                  <a:srgbClr val="0070C0"/>
                </a:solidFill>
              </a:rPr>
              <a:t>S</a:t>
            </a:r>
            <a:r>
              <a:rPr lang="en-US" sz="3600" b="1" dirty="0" smtClean="0">
                <a:solidFill>
                  <a:srgbClr val="0070C0"/>
                </a:solidFill>
              </a:rPr>
              <a:t>urgical site infections</a:t>
            </a:r>
            <a:endParaRPr lang="en-US" sz="3600" b="1" dirty="0">
              <a:solidFill>
                <a:srgbClr val="0070C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dirty="0" smtClean="0">
                <a:solidFill>
                  <a:srgbClr val="00206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1)  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2)  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      Advanced age</a:t>
            </a:r>
          </a:p>
          <a:p>
            <a:pPr marL="0" lvl="0" indent="0" fontAlgn="base">
              <a:spcBef>
                <a:spcPct val="0"/>
              </a:spcBef>
              <a:spcAft>
                <a:spcPct val="0"/>
              </a:spcAft>
              <a:buNone/>
            </a:pPr>
            <a:r>
              <a:rPr lang="en-GB" dirty="0" smtClean="0">
                <a:solidFill>
                  <a:srgbClr val="0070C0"/>
                </a:solidFill>
                <a:latin typeface="Arial" charset="0"/>
                <a:cs typeface="Arial" charset="0"/>
              </a:rPr>
              <a:t>      Severe underlying disease</a:t>
            </a:r>
          </a:p>
          <a:p>
            <a:pPr marL="0" lvl="0" indent="0" fontAlgn="base">
              <a:spcBef>
                <a:spcPct val="0"/>
              </a:spcBef>
              <a:spcAft>
                <a:spcPct val="0"/>
              </a:spcAft>
              <a:buNone/>
            </a:pPr>
            <a:r>
              <a:rPr lang="en-GB" dirty="0" smtClean="0">
                <a:solidFill>
                  <a:srgbClr val="0070C0"/>
                </a:solidFill>
                <a:latin typeface="Arial" charset="0"/>
                <a:cs typeface="Arial" charset="0"/>
              </a:rPr>
              <a:t>      Urolithiasis</a:t>
            </a:r>
          </a:p>
          <a:p>
            <a:pPr marL="0" lvl="0" indent="0" fontAlgn="base">
              <a:spcBef>
                <a:spcPct val="0"/>
              </a:spcBef>
              <a:spcAft>
                <a:spcPct val="0"/>
              </a:spcAft>
              <a:buNone/>
            </a:pPr>
            <a:r>
              <a:rPr lang="en-GB" dirty="0" smtClean="0">
                <a:solidFill>
                  <a:srgbClr val="0070C0"/>
                </a:solidFill>
                <a:latin typeface="Arial" charset="0"/>
                <a:cs typeface="Arial" charset="0"/>
              </a:rPr>
              <a:t>      Pregnancy</a:t>
            </a:r>
          </a:p>
          <a:p>
            <a:pPr marL="0" lvl="0" indent="0" fontAlgn="base">
              <a:spcBef>
                <a:spcPct val="0"/>
              </a:spcBef>
              <a:spcAft>
                <a:spcPct val="0"/>
              </a:spcAft>
              <a:buNone/>
            </a:pPr>
            <a:r>
              <a:rPr lang="en-GB" dirty="0" smtClean="0">
                <a:solidFill>
                  <a:srgbClr val="0070C0"/>
                </a:solidFill>
                <a:latin typeface="Arial" charset="0"/>
                <a:cs typeface="Arial" charset="0"/>
              </a:rPr>
              <a:t>      Diabetes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Healthcare-associated Infection</a:t>
            </a:r>
            <a:endParaRPr lang="ar-SA" dirty="0"/>
          </a:p>
        </p:txBody>
      </p:sp>
      <p:sp>
        <p:nvSpPr>
          <p:cNvPr id="3" name="Content Placeholder 2"/>
          <p:cNvSpPr>
            <a:spLocks noGrp="1"/>
          </p:cNvSpPr>
          <p:nvPr>
            <p:ph idx="1"/>
          </p:nvPr>
        </p:nvSpPr>
        <p:spPr/>
        <p:txBody>
          <a:bodyPr/>
          <a:lstStyle/>
          <a:p>
            <a:pPr>
              <a:lnSpc>
                <a:spcPct val="80000"/>
              </a:lnSpc>
            </a:pPr>
            <a:endParaRPr lang="en-US" sz="2600" dirty="0" smtClean="0"/>
          </a:p>
          <a:p>
            <a:pPr>
              <a:lnSpc>
                <a:spcPct val="80000"/>
              </a:lnSpc>
              <a:buNone/>
            </a:pPr>
            <a:r>
              <a:rPr lang="en-US" sz="2800" dirty="0" smtClean="0"/>
              <a:t>     </a:t>
            </a:r>
            <a:r>
              <a:rPr lang="en-US" sz="2800" dirty="0" smtClean="0">
                <a:solidFill>
                  <a:srgbClr val="0070C0"/>
                </a:solidFill>
              </a:rPr>
              <a:t>Catheter-associated Urinary Tract</a:t>
            </a:r>
            <a:r>
              <a:rPr lang="en-US" sz="2800" i="1" dirty="0" smtClean="0">
                <a:solidFill>
                  <a:srgbClr val="0070C0"/>
                </a:solidFill>
              </a:rPr>
              <a:t> </a:t>
            </a:r>
            <a:r>
              <a:rPr lang="en-US" sz="2800" dirty="0" smtClean="0">
                <a:solidFill>
                  <a:srgbClr val="0070C0"/>
                </a:solidFill>
              </a:rPr>
              <a:t>Infection</a:t>
            </a:r>
            <a:endParaRPr lang="en-US" sz="2600" dirty="0" smtClean="0">
              <a:solidFill>
                <a:srgbClr val="0070C0"/>
              </a:solidFill>
            </a:endParaRPr>
          </a:p>
          <a:p>
            <a:pPr>
              <a:lnSpc>
                <a:spcPct val="80000"/>
              </a:lnSpc>
              <a:buNone/>
            </a:pPr>
            <a:r>
              <a:rPr lang="en-US" sz="2600" dirty="0" smtClean="0"/>
              <a:t> </a:t>
            </a:r>
          </a:p>
          <a:p>
            <a:pPr>
              <a:lnSpc>
                <a:spcPct val="80000"/>
              </a:lnSpc>
            </a:pPr>
            <a:r>
              <a:rPr lang="en-US" sz="2600" dirty="0" smtClean="0">
                <a:solidFill>
                  <a:schemeClr val="tx2"/>
                </a:solidFill>
              </a:rPr>
              <a:t>Most common type of healthcare-associated infection</a:t>
            </a:r>
          </a:p>
          <a:p>
            <a:pPr lvl="1">
              <a:lnSpc>
                <a:spcPct val="80000"/>
              </a:lnSpc>
            </a:pPr>
            <a:r>
              <a:rPr lang="en-US" sz="2000" dirty="0" smtClean="0">
                <a:solidFill>
                  <a:schemeClr val="tx2"/>
                </a:solidFill>
              </a:rPr>
              <a:t>&gt; 30% of HCAIs .</a:t>
            </a:r>
          </a:p>
          <a:p>
            <a:pPr lvl="1">
              <a:lnSpc>
                <a:spcPct val="80000"/>
              </a:lnSpc>
            </a:pPr>
            <a:r>
              <a:rPr lang="en-US" sz="2000" dirty="0" smtClean="0">
                <a:solidFill>
                  <a:schemeClr val="tx2"/>
                </a:solidFill>
              </a:rPr>
              <a:t>Estimated &gt; 560,000 OF hospital  UTIs annually.</a:t>
            </a:r>
          </a:p>
          <a:p>
            <a:pPr>
              <a:lnSpc>
                <a:spcPct val="80000"/>
              </a:lnSpc>
            </a:pPr>
            <a:r>
              <a:rPr lang="en-US" sz="2600" dirty="0" smtClean="0">
                <a:solidFill>
                  <a:schemeClr val="tx2"/>
                </a:solidFill>
              </a:rPr>
              <a:t>Increased morbidity &amp; mortality</a:t>
            </a:r>
          </a:p>
          <a:p>
            <a:pPr lvl="1">
              <a:lnSpc>
                <a:spcPct val="80000"/>
              </a:lnSpc>
            </a:pPr>
            <a:r>
              <a:rPr lang="en-US" sz="2000" dirty="0" smtClean="0">
                <a:solidFill>
                  <a:schemeClr val="tx2"/>
                </a:solidFill>
              </a:rPr>
              <a:t>Estimated 13,000 attributable deaths annually</a:t>
            </a:r>
          </a:p>
          <a:p>
            <a:pPr lvl="1">
              <a:lnSpc>
                <a:spcPct val="80000"/>
              </a:lnSpc>
            </a:pPr>
            <a:r>
              <a:rPr lang="en-US" sz="2000" dirty="0" smtClean="0">
                <a:solidFill>
                  <a:schemeClr val="tx2"/>
                </a:solidFill>
              </a:rPr>
              <a:t>Leading cause of secondary blood stream infection  with ~10% mortality</a:t>
            </a:r>
            <a:endParaRPr lang="en-US" sz="2400" dirty="0" smtClean="0">
              <a:solidFill>
                <a:schemeClr val="tx2"/>
              </a:solidFill>
            </a:endParaRPr>
          </a:p>
          <a:p>
            <a:pPr>
              <a:lnSpc>
                <a:spcPct val="80000"/>
              </a:lnSpc>
            </a:pPr>
            <a:r>
              <a:rPr lang="en-US" sz="2600" dirty="0" smtClean="0">
                <a:solidFill>
                  <a:schemeClr val="tx2"/>
                </a:solidFill>
              </a:rPr>
              <a:t>Excess length of stay   :  </a:t>
            </a:r>
            <a:r>
              <a:rPr lang="en-US" sz="2000" dirty="0" smtClean="0">
                <a:solidFill>
                  <a:schemeClr val="tx2"/>
                </a:solidFill>
              </a:rPr>
              <a:t>2-4 days</a:t>
            </a:r>
          </a:p>
          <a:p>
            <a:pPr>
              <a:lnSpc>
                <a:spcPct val="80000"/>
              </a:lnSpc>
            </a:pPr>
            <a:r>
              <a:rPr lang="en-US" sz="2600" dirty="0" smtClean="0">
                <a:solidFill>
                  <a:schemeClr val="tx2"/>
                </a:solidFill>
              </a:rPr>
              <a:t>Increased cost :   </a:t>
            </a:r>
            <a:r>
              <a:rPr lang="en-US" sz="2000" dirty="0" smtClean="0">
                <a:solidFill>
                  <a:schemeClr val="tx2"/>
                </a:solidFill>
              </a:rPr>
              <a:t>0.4-0.5 billion per year nationally</a:t>
            </a:r>
            <a:r>
              <a:rPr lang="en-US" sz="20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Background : </a:t>
            </a:r>
            <a:r>
              <a:rPr lang="en-US" sz="4000" dirty="0" smtClean="0"/>
              <a:t>Urinary Catheter Use</a:t>
            </a:r>
            <a:endParaRPr lang="ar-SA" sz="4000" dirty="0"/>
          </a:p>
        </p:txBody>
      </p:sp>
      <p:sp>
        <p:nvSpPr>
          <p:cNvPr id="3" name="Content Placeholder 2"/>
          <p:cNvSpPr>
            <a:spLocks noGrp="1"/>
          </p:cNvSpPr>
          <p:nvPr>
            <p:ph idx="1"/>
          </p:nvPr>
        </p:nvSpPr>
        <p:spPr/>
        <p:txBody>
          <a:bodyPr/>
          <a:lstStyle/>
          <a:p>
            <a:pPr>
              <a:defRPr/>
            </a:pPr>
            <a:endParaRPr lang="en-US" sz="2600" dirty="0" smtClean="0"/>
          </a:p>
          <a:p>
            <a:pPr>
              <a:defRPr/>
            </a:pPr>
            <a:r>
              <a:rPr lang="en-US" sz="2600" dirty="0" smtClean="0">
                <a:solidFill>
                  <a:srgbClr val="002060"/>
                </a:solidFill>
              </a:rPr>
              <a:t>15-25% of hospitalized patients</a:t>
            </a:r>
          </a:p>
          <a:p>
            <a:pPr>
              <a:defRPr/>
            </a:pPr>
            <a:r>
              <a:rPr lang="en-US" sz="2600" dirty="0" smtClean="0">
                <a:solidFill>
                  <a:srgbClr val="002060"/>
                </a:solidFill>
              </a:rPr>
              <a:t>Often placed for inappropriate indications</a:t>
            </a:r>
          </a:p>
          <a:p>
            <a:pPr>
              <a:defRPr/>
            </a:pPr>
            <a:r>
              <a:rPr lang="en-US" sz="2600" dirty="0" smtClean="0">
                <a:solidFill>
                  <a:srgbClr val="002060"/>
                </a:solidFill>
              </a:rPr>
              <a:t>Physicians frequently unaware</a:t>
            </a:r>
          </a:p>
          <a:p>
            <a:pPr>
              <a:defRPr/>
            </a:pPr>
            <a:r>
              <a:rPr lang="en-US" sz="2600" dirty="0" smtClean="0">
                <a:solidFill>
                  <a:srgbClr val="002060"/>
                </a:solidFill>
              </a:rPr>
              <a:t>In a recent survey of U.S. hospitals:</a:t>
            </a:r>
          </a:p>
          <a:p>
            <a:pPr lvl="1">
              <a:defRPr/>
            </a:pPr>
            <a:r>
              <a:rPr lang="en-US" sz="2400" dirty="0" smtClean="0">
                <a:solidFill>
                  <a:srgbClr val="0070C0"/>
                </a:solidFill>
              </a:rPr>
              <a:t>&gt; 50% did not monitor which patients catheterized</a:t>
            </a:r>
          </a:p>
          <a:p>
            <a:pPr lvl="1">
              <a:defRPr/>
            </a:pPr>
            <a:r>
              <a:rPr lang="en-US" sz="2400" dirty="0" smtClean="0">
                <a:solidFill>
                  <a:srgbClr val="0070C0"/>
                </a:solidFill>
              </a:rPr>
              <a:t>75%  did not monitor duration and/or discontinuation.</a:t>
            </a:r>
            <a:endParaRPr lang="ar-SA"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normAutofit lnSpcReduction="10000"/>
          </a:bodyPr>
          <a:lstStyle/>
          <a:p>
            <a:pPr marL="0" indent="0" eaLnBrk="1" hangingPunct="1">
              <a:lnSpc>
                <a:spcPct val="80000"/>
              </a:lnSpc>
              <a:spcBef>
                <a:spcPct val="50000"/>
              </a:spcBef>
              <a:buNone/>
            </a:pPr>
            <a:r>
              <a:rPr lang="en-US" sz="2800" dirty="0" smtClean="0">
                <a:solidFill>
                  <a:schemeClr val="accent2"/>
                </a:solidFill>
              </a:rPr>
              <a:t>Source of microorganisms</a:t>
            </a:r>
            <a:r>
              <a:rPr lang="en-US" sz="2800" dirty="0" smtClean="0"/>
              <a:t>:</a:t>
            </a:r>
          </a:p>
          <a:p>
            <a:pPr marL="457200" indent="-457200" eaLnBrk="1" hangingPunct="1">
              <a:lnSpc>
                <a:spcPct val="80000"/>
              </a:lnSpc>
              <a:spcBef>
                <a:spcPct val="50000"/>
              </a:spcBef>
              <a:buAutoNum type="arabicParenR"/>
            </a:pPr>
            <a:r>
              <a:rPr lang="en-US" sz="2400" b="1" dirty="0" smtClean="0">
                <a:solidFill>
                  <a:srgbClr val="0070C0"/>
                </a:solidFill>
              </a:rPr>
              <a:t>Endogenous</a:t>
            </a:r>
            <a:r>
              <a:rPr lang="en-US" sz="2400" dirty="0" smtClean="0"/>
              <a:t>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None/>
            </a:pPr>
            <a:endParaRPr lang="en-US" sz="2400" dirty="0" smtClean="0"/>
          </a:p>
          <a:p>
            <a:pPr marL="457200" indent="-457200" eaLnBrk="1" hangingPunct="1">
              <a:lnSpc>
                <a:spcPct val="80000"/>
              </a:lnSpc>
              <a:spcBef>
                <a:spcPct val="50000"/>
              </a:spcBef>
              <a:buAutoNum type="arabicParenR" startAt="2"/>
            </a:pPr>
            <a:r>
              <a:rPr lang="en-US" sz="2400" b="1" dirty="0" smtClean="0">
                <a:solidFill>
                  <a:srgbClr val="0070C0"/>
                </a:solidFill>
              </a:rPr>
              <a:t>Exogenous</a:t>
            </a:r>
            <a:r>
              <a:rPr lang="en-US" sz="2400" dirty="0" smtClean="0"/>
              <a:t>,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a:t>
            </a:r>
            <a:r>
              <a:rPr lang="en-US" sz="2400" dirty="0" smtClean="0">
                <a:solidFill>
                  <a:srgbClr val="0070C0"/>
                </a:solidFill>
              </a:rPr>
              <a:t>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t>Fever </a:t>
            </a:r>
            <a:r>
              <a:rPr lang="en-US" dirty="0"/>
              <a:t>(.</a:t>
            </a:r>
            <a:r>
              <a:rPr lang="en-US" dirty="0" smtClean="0"/>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 positive urine culture, that </a:t>
            </a:r>
            <a:r>
              <a:rPr lang="en-US" dirty="0" smtClean="0"/>
              <a:t>is more than 10</a:t>
            </a:r>
            <a:r>
              <a:rPr lang="en-US" baseline="30000" dirty="0" smtClean="0"/>
              <a:t>5 </a:t>
            </a:r>
            <a:r>
              <a:rPr lang="en-US" dirty="0" smtClean="0"/>
              <a:t>microorganisms </a:t>
            </a:r>
            <a:r>
              <a:rPr lang="en-US" dirty="0"/>
              <a:t>per cc of urine </a:t>
            </a:r>
            <a:r>
              <a:rPr lang="en-US" dirty="0">
                <a:solidFill>
                  <a:srgbClr val="FF0000"/>
                </a:solidFill>
              </a:rPr>
              <a:t>with no more than 2 species of microorganisms.</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80116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8678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Care-associated 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smtClean="0"/>
              <a:t>Was referred to as “nosocomial” or “hospital” infection .</a:t>
            </a:r>
            <a:endParaRPr lang="en-US" dirty="0"/>
          </a:p>
          <a:p>
            <a:r>
              <a:rPr lang="en-US" dirty="0" smtClean="0"/>
              <a:t>An infection occurring in a patient during the process of care in a hospital or other health-care facility which was not present or incubating at the time of admission. </a:t>
            </a:r>
          </a:p>
          <a:p>
            <a:r>
              <a:rPr lang="en-US" dirty="0" smtClean="0"/>
              <a:t>This includes infections acquired in the health-care facility but appearing after discharge.</a:t>
            </a:r>
            <a:endParaRPr lang="en-US" dirty="0"/>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solidFill>
                  <a:srgbClr val="FF0000"/>
                </a:solidFill>
              </a:rPr>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b="1" dirty="0" smtClean="0">
                <a:solidFill>
                  <a:schemeClr val="tx1"/>
                </a:solidFill>
              </a:rPr>
              <a:t/>
            </a:r>
            <a:br>
              <a:rPr lang="en-US" b="1" dirty="0" smtClean="0">
                <a:solidFill>
                  <a:schemeClr val="tx1"/>
                </a:solidFill>
              </a:rPr>
            </a:br>
            <a:r>
              <a:rPr lang="en-US" sz="2800" b="1" dirty="0"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solidFill>
                  <a:srgbClr val="FF0000"/>
                </a:solidFill>
              </a:rPr>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Prevention Strategies</a:t>
            </a:r>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prolonged use of the urinary catheter.  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67081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7500" lnSpcReduction="20000"/>
          </a:bodyPr>
          <a:lstStyle/>
          <a:p>
            <a:pPr lvl="0" algn="r"/>
            <a:r>
              <a:rPr lang="en-GB" sz="4100" dirty="0" smtClean="0">
                <a:solidFill>
                  <a:srgbClr val="00206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1)   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2)   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3)   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Lack of training and supervision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000" dirty="0" smtClean="0">
                <a:solidFill>
                  <a:srgbClr val="002060"/>
                </a:solidFill>
                <a:latin typeface="Arial" charset="0"/>
                <a:cs typeface="Arial" charset="0"/>
              </a:rPr>
              <a:t>BLOOD INFECTIONS    </a:t>
            </a:r>
            <a:r>
              <a:rPr lang="en-GB" sz="3000" b="1" dirty="0" smtClean="0">
                <a:solidFill>
                  <a:srgbClr val="FF0000"/>
                </a:solidFill>
                <a:latin typeface="Arial" charset="0"/>
                <a:cs typeface="Arial" charset="0"/>
              </a:rPr>
              <a:t>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buNone/>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959595"/>
                </a:solidFill>
                <a:latin typeface="Arial" charset="0"/>
                <a:cs typeface="Arial" charset="0"/>
              </a:rPr>
              <a:t>  </a:t>
            </a:r>
            <a:r>
              <a:rPr lang="en-GB" dirty="0" smtClean="0">
                <a:solidFill>
                  <a:srgbClr val="0070C0"/>
                </a:solidFill>
                <a:latin typeface="Arial" charset="0"/>
                <a:cs typeface="Arial" charset="0"/>
              </a:rPr>
              <a:t>Severe underlying disease</a:t>
            </a:r>
          </a:p>
          <a:p>
            <a:pPr lvl="0" fontAlgn="base">
              <a:spcBef>
                <a:spcPct val="0"/>
              </a:spcBef>
              <a:spcAft>
                <a:spcPct val="0"/>
              </a:spcAft>
              <a:buNone/>
            </a:pPr>
            <a:r>
              <a:rPr lang="en-GB" dirty="0" smtClean="0">
                <a:solidFill>
                  <a:srgbClr val="0070C0"/>
                </a:solidFill>
                <a:latin typeface="Arial" charset="0"/>
                <a:cs typeface="Arial" charset="0"/>
              </a:rPr>
              <a:t>     </a:t>
            </a: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buNone/>
            </a:pPr>
            <a:r>
              <a:rPr lang="en-GB" dirty="0" smtClean="0">
                <a:solidFill>
                  <a:srgbClr val="0070C0"/>
                </a:solidFill>
                <a:latin typeface="Arial" charset="0"/>
                <a:cs typeface="Arial" charset="0"/>
              </a:rPr>
              <a:t>     Immunodeficiency</a:t>
            </a:r>
          </a:p>
          <a:p>
            <a:pPr lvl="0" fontAlgn="base">
              <a:spcBef>
                <a:spcPct val="0"/>
              </a:spcBef>
              <a:spcAft>
                <a:spcPct val="0"/>
              </a:spcAft>
              <a:buNone/>
            </a:pPr>
            <a:r>
              <a:rPr lang="en-GB" dirty="0" smtClean="0">
                <a:solidFill>
                  <a:srgbClr val="0070C0"/>
                </a:solidFill>
                <a:latin typeface="Arial" charset="0"/>
                <a:cs typeface="Arial" charset="0"/>
              </a:rPr>
              <a:t>     New invasive technologies</a:t>
            </a:r>
          </a:p>
          <a:p>
            <a:pPr lvl="0" fontAlgn="base">
              <a:spcBef>
                <a:spcPct val="0"/>
              </a:spcBef>
              <a:spcAft>
                <a:spcPct val="0"/>
              </a:spcAft>
              <a:buNone/>
            </a:pPr>
            <a:r>
              <a:rPr lang="en-GB" dirty="0" smtClean="0">
                <a:solidFill>
                  <a:srgbClr val="0070C0"/>
                </a:solidFill>
                <a:latin typeface="Arial" charset="0"/>
                <a:cs typeface="Arial" charset="0"/>
              </a:rPr>
              <a:t>     Lack of training and supervision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002060"/>
                </a:solidFill>
                <a:latin typeface="Arial" charset="0"/>
                <a:cs typeface="Arial" charset="0"/>
              </a:rPr>
              <a:t>LOWER RESPIRATORY TRACT INFECTIONS </a:t>
            </a:r>
            <a:r>
              <a:rPr lang="en-GB" sz="3600" b="1" dirty="0" smtClean="0">
                <a:solidFill>
                  <a:srgbClr val="FF0000"/>
                </a:solidFill>
                <a:latin typeface="Arial" charset="0"/>
                <a:cs typeface="Arial" charset="0"/>
              </a:rPr>
              <a:t>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 1)  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2)  Aspiration.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3)  </a:t>
            </a: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Advanced age</a:t>
            </a:r>
          </a:p>
          <a:p>
            <a:pPr marL="0" lvl="0" indent="0" fontAlgn="base">
              <a:spcBef>
                <a:spcPct val="0"/>
              </a:spcBef>
              <a:spcAft>
                <a:spcPct val="0"/>
              </a:spcAft>
              <a:buNone/>
              <a:defRPr/>
            </a:pPr>
            <a:r>
              <a:rPr lang="en-GB" dirty="0" smtClean="0">
                <a:solidFill>
                  <a:srgbClr val="0070C0"/>
                </a:solidFill>
                <a:latin typeface="Arial" charset="0"/>
                <a:cs typeface="Arial" charset="0"/>
              </a:rPr>
              <a:t>   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pPr algn="l">
              <a:spcBef>
                <a:spcPts val="0"/>
              </a:spcBef>
            </a:pPr>
            <a:r>
              <a:rPr lang="en-US" sz="1400" dirty="0" smtClean="0">
                <a:solidFill>
                  <a:schemeClr val="tx1"/>
                </a:solidFill>
              </a:rPr>
              <a:t>Anderson DJ, </a:t>
            </a:r>
            <a:r>
              <a:rPr lang="en-US" sz="1400" dirty="0" err="1" smtClean="0">
                <a:solidFill>
                  <a:schemeClr val="tx1"/>
                </a:solidFill>
              </a:rPr>
              <a:t>etal</a:t>
            </a:r>
            <a:r>
              <a:rPr lang="en-US" sz="1400" dirty="0" smtClean="0">
                <a:solidFill>
                  <a:schemeClr val="tx1"/>
                </a:solidFill>
              </a:rPr>
              <a:t>. Strategies to prevent surgical site infections in acute care hospitals. </a:t>
            </a:r>
          </a:p>
          <a:p>
            <a:pPr algn="l">
              <a:spcBef>
                <a:spcPts val="0"/>
              </a:spcBef>
            </a:pP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 for individual references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391825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35323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34567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2008;29:996-1011</a:t>
            </a:r>
          </a:p>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2009;30:107–107(ERRATUM)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Prevention Strategies:</a:t>
            </a:r>
            <a:endParaRPr lang="ar-SA" dirty="0"/>
          </a:p>
        </p:txBody>
      </p:sp>
      <p:sp>
        <p:nvSpPr>
          <p:cNvPr id="3" name="Content Placeholder 2"/>
          <p:cNvSpPr>
            <a:spLocks noGrp="1"/>
          </p:cNvSpPr>
          <p:nvPr>
            <p:ph idx="1"/>
          </p:nvPr>
        </p:nvSpPr>
        <p:spPr/>
        <p:txBody>
          <a:bodyPr>
            <a:normAutofit fontScale="92500" lnSpcReduction="20000"/>
          </a:bodyPr>
          <a:lstStyle/>
          <a:p>
            <a:pPr>
              <a:lnSpc>
                <a:spcPct val="75000"/>
              </a:lnSpc>
            </a:pPr>
            <a:r>
              <a:rPr lang="en-US" dirty="0" smtClean="0"/>
              <a:t>Nasal screen and decolonize only</a:t>
            </a:r>
          </a:p>
          <a:p>
            <a:pPr>
              <a:lnSpc>
                <a:spcPct val="75000"/>
              </a:lnSpc>
            </a:pPr>
            <a:endParaRPr lang="en-US" dirty="0" smtClean="0"/>
          </a:p>
          <a:p>
            <a:pPr>
              <a:lnSpc>
                <a:spcPct val="75000"/>
              </a:lnSpc>
              <a:buNone/>
            </a:pPr>
            <a:r>
              <a:rPr lang="en-US" dirty="0" smtClean="0"/>
              <a:t>   </a:t>
            </a:r>
            <a:r>
              <a:rPr lang="en-US" b="1" i="1" dirty="0" smtClean="0">
                <a:solidFill>
                  <a:srgbClr val="FF0000"/>
                </a:solidFill>
              </a:rPr>
              <a:t>Staphylococcus </a:t>
            </a:r>
            <a:r>
              <a:rPr lang="en-US" b="1" i="1" dirty="0" err="1" smtClean="0">
                <a:solidFill>
                  <a:srgbClr val="FF0000"/>
                </a:solidFill>
              </a:rPr>
              <a:t>aureus</a:t>
            </a:r>
            <a:r>
              <a:rPr lang="en-US" b="1" dirty="0" smtClean="0">
                <a:solidFill>
                  <a:srgbClr val="FF0000"/>
                </a:solidFill>
              </a:rPr>
              <a:t> </a:t>
            </a:r>
            <a:r>
              <a:rPr lang="en-US" dirty="0" smtClean="0"/>
              <a:t>carriers undergoing </a:t>
            </a:r>
          </a:p>
          <a:p>
            <a:pPr>
              <a:lnSpc>
                <a:spcPct val="75000"/>
              </a:lnSpc>
              <a:buNone/>
            </a:pPr>
            <a:endParaRPr lang="en-US" dirty="0" smtClean="0"/>
          </a:p>
          <a:p>
            <a:pPr>
              <a:lnSpc>
                <a:spcPct val="75000"/>
              </a:lnSpc>
              <a:buNone/>
            </a:pPr>
            <a:r>
              <a:rPr lang="en-US" dirty="0" smtClean="0"/>
              <a:t>    1) Elective cardiac</a:t>
            </a:r>
          </a:p>
          <a:p>
            <a:pPr>
              <a:lnSpc>
                <a:spcPct val="75000"/>
              </a:lnSpc>
              <a:buNone/>
            </a:pPr>
            <a:r>
              <a:rPr lang="en-US" dirty="0" smtClean="0"/>
              <a:t>    2) </a:t>
            </a:r>
            <a:r>
              <a:rPr lang="en-US" dirty="0" err="1" smtClean="0"/>
              <a:t>Orthopaedic</a:t>
            </a:r>
            <a:endParaRPr lang="en-US" dirty="0" smtClean="0"/>
          </a:p>
          <a:p>
            <a:pPr>
              <a:lnSpc>
                <a:spcPct val="75000"/>
              </a:lnSpc>
              <a:buNone/>
            </a:pPr>
            <a:r>
              <a:rPr lang="en-US" dirty="0" smtClean="0"/>
              <a:t>    3) Neurosurgery procedures with implants.</a:t>
            </a:r>
          </a:p>
          <a:p>
            <a:pPr>
              <a:lnSpc>
                <a:spcPct val="75000"/>
              </a:lnSpc>
              <a:buNone/>
            </a:pPr>
            <a:endParaRPr lang="en-US" dirty="0" smtClean="0"/>
          </a:p>
          <a:p>
            <a:pPr>
              <a:lnSpc>
                <a:spcPct val="75000"/>
              </a:lnSpc>
              <a:buNone/>
            </a:pPr>
            <a:r>
              <a:rPr lang="en-US" dirty="0" smtClean="0"/>
              <a:t>                                     USING</a:t>
            </a:r>
          </a:p>
          <a:p>
            <a:pPr>
              <a:lnSpc>
                <a:spcPct val="75000"/>
              </a:lnSpc>
              <a:buNone/>
            </a:pPr>
            <a:r>
              <a:rPr lang="en-US" b="1" dirty="0" smtClean="0">
                <a:solidFill>
                  <a:srgbClr val="0070C0"/>
                </a:solidFill>
              </a:rPr>
              <a:t>                 Preoperative </a:t>
            </a:r>
            <a:r>
              <a:rPr lang="en-US" b="1" u="sng" dirty="0" smtClean="0">
                <a:solidFill>
                  <a:srgbClr val="0070C0"/>
                </a:solidFill>
              </a:rPr>
              <a:t>mupirocin</a:t>
            </a:r>
            <a:r>
              <a:rPr lang="en-US" b="1" dirty="0" smtClean="0">
                <a:solidFill>
                  <a:srgbClr val="0070C0"/>
                </a:solidFill>
              </a:rPr>
              <a:t> therapy</a:t>
            </a:r>
          </a:p>
          <a:p>
            <a:pPr>
              <a:lnSpc>
                <a:spcPct val="75000"/>
              </a:lnSpc>
              <a:buNone/>
            </a:pPr>
            <a:endParaRPr lang="en-US" sz="2400" dirty="0" smtClean="0"/>
          </a:p>
          <a:p>
            <a:pPr>
              <a:lnSpc>
                <a:spcPct val="75000"/>
              </a:lnSpc>
            </a:pPr>
            <a:endParaRPr lang="en-US" sz="2400" dirty="0" smtClean="0"/>
          </a:p>
          <a:p>
            <a:pPr>
              <a:lnSpc>
                <a:spcPct val="75000"/>
              </a:lnSpc>
            </a:pPr>
            <a:r>
              <a:rPr lang="en-US" sz="2400" dirty="0" smtClean="0"/>
              <a:t>*Bode LGM, </a:t>
            </a:r>
            <a:r>
              <a:rPr lang="en-US" sz="2400" dirty="0" err="1" smtClean="0"/>
              <a:t>etal</a:t>
            </a:r>
            <a:r>
              <a:rPr lang="en-US" sz="2400" dirty="0" smtClean="0"/>
              <a:t>. Preventing SSI in nasal carriers of Staph </a:t>
            </a:r>
            <a:r>
              <a:rPr lang="en-US" sz="2400" dirty="0" err="1" smtClean="0"/>
              <a:t>aureus</a:t>
            </a:r>
            <a:r>
              <a:rPr lang="en-US" sz="2400" dirty="0" smtClean="0"/>
              <a:t>.  NEJM 2010;362:9-17 </a:t>
            </a:r>
          </a:p>
          <a:p>
            <a:pPr>
              <a:buNone/>
            </a:pP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Colonization VS infection</a:t>
            </a:r>
          </a:p>
          <a:p>
            <a:pPr>
              <a:buNone/>
            </a:pPr>
            <a:r>
              <a:rPr lang="en-US" dirty="0" smtClean="0"/>
              <a:t>    The </a:t>
            </a:r>
            <a:r>
              <a:rPr lang="en-US" dirty="0"/>
              <a:t>presence of microorganisms on skin, on mucous membranes, in open wounds, or in excretions or secretions but are not causing adverse clinical signs or </a:t>
            </a:r>
            <a:r>
              <a:rPr lang="en-US" dirty="0" smtClean="0"/>
              <a:t>symptoms.</a:t>
            </a:r>
            <a:endParaRPr lang="en-US" dirty="0"/>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associated</a:t>
            </a:r>
          </a:p>
          <a:p>
            <a:r>
              <a:rPr lang="en-US" dirty="0" smtClean="0"/>
              <a:t>infections reported .</a:t>
            </a:r>
          </a:p>
          <a:p>
            <a:pPr>
              <a:buNone/>
            </a:pPr>
            <a:r>
              <a:rPr lang="en-US" dirty="0" smtClean="0"/>
              <a:t>• </a:t>
            </a:r>
            <a:r>
              <a:rPr lang="en-US" dirty="0" err="1" smtClean="0"/>
              <a:t>Coagulase</a:t>
            </a:r>
            <a:r>
              <a:rPr lang="en-US" dirty="0" smtClean="0"/>
              <a:t>-negative staphylococci  15%,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dirty="0" smtClean="0">
                <a:solidFill>
                  <a:srgbClr val="0070C0"/>
                </a:solidFill>
              </a:rPr>
              <a:t>In developing countries </a:t>
            </a:r>
            <a:r>
              <a:rPr lang="en-US" b="1" u="sng" dirty="0" smtClean="0">
                <a:solidFill>
                  <a:srgbClr val="0070C0"/>
                </a:solidFill>
              </a:rPr>
              <a:t>:</a:t>
            </a:r>
          </a:p>
          <a:p>
            <a:pPr>
              <a:buNone/>
            </a:pPr>
            <a:r>
              <a:rPr lang="en-US" dirty="0" smtClean="0"/>
              <a:t>    HCAI can </a:t>
            </a:r>
            <a:r>
              <a:rPr lang="en-US" b="1" dirty="0" smtClean="0">
                <a:solidFill>
                  <a:srgbClr val="FF0000"/>
                </a:solidFill>
              </a:rPr>
              <a:t>exceed 25%</a:t>
            </a:r>
          </a:p>
          <a:p>
            <a:r>
              <a:rPr lang="en-US" b="1"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the attributable mortality may reach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An effective prevention program requires several key factors:</a:t>
            </a:r>
          </a:p>
          <a:p>
            <a:r>
              <a:rPr lang="en-US" dirty="0" smtClean="0"/>
              <a:t> aggressive goals</a:t>
            </a:r>
          </a:p>
          <a:p>
            <a:r>
              <a:rPr lang="en-US" dirty="0" smtClean="0"/>
              <a:t>, participation by everyone, </a:t>
            </a:r>
          </a:p>
          <a:p>
            <a:r>
              <a:rPr lang="en-US" dirty="0" smtClean="0"/>
              <a:t>strong partnership between</a:t>
            </a:r>
          </a:p>
          <a:p>
            <a:r>
              <a:rPr lang="en-US" dirty="0" smtClean="0"/>
              <a:t> infection prevention experts and</a:t>
            </a:r>
          </a:p>
          <a:p>
            <a:r>
              <a:rPr lang="en-US" dirty="0" smtClean="0"/>
              <a:t> clinicians, and especially leadership support.</a:t>
            </a:r>
            <a:endParaRPr lang="ar-S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Despite all the successes, healthcare-associated infections remain a problem and they are threat to public health, requiring many people and organizations working together towards their elimination. </a:t>
            </a:r>
            <a:endParaRPr lang="ar-S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Healthcare is dynamic - there are always new procedures and technology, and pathogens that continue to evolve and find ways around current treatments.</a:t>
            </a:r>
          </a:p>
          <a:p>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well-equipped rural hospital in Tanzania are linked to </a:t>
            </a:r>
            <a:r>
              <a:rPr lang="en-US" dirty="0" smtClean="0">
                <a:solidFill>
                  <a:schemeClr val="tx2"/>
                </a:solidFill>
              </a:rPr>
              <a:t>surgical-site infections</a:t>
            </a:r>
            <a:r>
              <a:rPr lang="en-US" dirty="0" smtClean="0"/>
              <a:t>, and</a:t>
            </a:r>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We now have the scientific proof that full adherence to these evidence-based recommendations is associated with major decreases in infections.</a:t>
            </a:r>
          </a:p>
          <a:p>
            <a:r>
              <a:rPr lang="en-US" dirty="0" smtClean="0"/>
              <a:t>For example, many hospitals are achieving at least 70% reductions in rates of bloodstream infections in intensive care units</a:t>
            </a: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normAutofit/>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Patient</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stay longer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families….and </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       </a:t>
            </a:r>
            <a:r>
              <a:rPr lang="en-GB" b="1" dirty="0" smtClean="0">
                <a:solidFill>
                  <a:srgbClr val="00206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2827</Words>
  <Application>Microsoft Office PowerPoint</Application>
  <PresentationFormat>On-screen Show (4:3)</PresentationFormat>
  <Paragraphs>406</Paragraphs>
  <Slides>58</Slides>
  <Notes>3</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WHO_TITLE_24pt</vt:lpstr>
      <vt:lpstr>Health care associated infections</vt:lpstr>
      <vt:lpstr>Health Care-associated Infection (HCAI) </vt:lpstr>
      <vt:lpstr>Healthcare-associated infections (HAIs) </vt:lpstr>
      <vt:lpstr>PowerPoint Presentation</vt:lpstr>
      <vt:lpstr>Estimated rates of HCAI worldwide</vt:lpstr>
      <vt:lpstr>Work in Rural area</vt:lpstr>
      <vt:lpstr>PowerPoint Presentation</vt:lpstr>
      <vt:lpstr>PowerPoint Presentation</vt:lpstr>
      <vt:lpstr>The impact of HCAI</vt:lpstr>
      <vt:lpstr>Source of infection</vt:lpstr>
      <vt:lpstr>Mode of transmission</vt:lpstr>
      <vt:lpstr>Types of Healthcare-associated Infection</vt:lpstr>
      <vt:lpstr>Healthcare-associated Infection</vt:lpstr>
      <vt:lpstr>Healthcare-associated Infection</vt:lpstr>
      <vt:lpstr>Background :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Core Prevention Strategies</vt:lpstr>
      <vt:lpstr>Healthcare-associated Infection</vt:lpstr>
      <vt:lpstr>Healthcare-associated Infection</vt:lpstr>
      <vt:lpstr>Healthcare-associated Infection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Prevention Strategies:</vt:lpstr>
      <vt:lpstr>Central Line-associated Bloodstream Infection </vt:lpstr>
      <vt:lpstr>PowerPoint Presentation</vt:lpstr>
      <vt:lpstr>Central Line-associated Bloodstream Infection </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ALMAJID</cp:lastModifiedBy>
  <cp:revision>69</cp:revision>
  <cp:lastPrinted>2013-03-16T09:40:01Z</cp:lastPrinted>
  <dcterms:created xsi:type="dcterms:W3CDTF">2012-11-04T06:54:40Z</dcterms:created>
  <dcterms:modified xsi:type="dcterms:W3CDTF">2015-04-08T11:22:16Z</dcterms:modified>
</cp:coreProperties>
</file>