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image54.jpg" ContentType="image/jpeg"/>
  <Override PartName="/ppt/media/image55.jpg" ContentType="image/jpeg"/>
  <Override PartName="/ppt/media/image61.jpg" ContentType="image/jpeg"/>
  <Override PartName="/ppt/media/image66.jpg" ContentType="image/jpeg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6" r:id="rId3"/>
    <p:sldMasterId id="2147483678" r:id="rId4"/>
  </p:sldMasterIdLst>
  <p:notesMasterIdLst>
    <p:notesMasterId r:id="rId67"/>
  </p:notesMasterIdLst>
  <p:sldIdLst>
    <p:sldId id="256" r:id="rId5"/>
    <p:sldId id="257" r:id="rId6"/>
    <p:sldId id="355" r:id="rId7"/>
    <p:sldId id="354" r:id="rId8"/>
    <p:sldId id="356" r:id="rId9"/>
    <p:sldId id="357" r:id="rId10"/>
    <p:sldId id="380" r:id="rId11"/>
    <p:sldId id="258" r:id="rId12"/>
    <p:sldId id="343" r:id="rId13"/>
    <p:sldId id="259" r:id="rId14"/>
    <p:sldId id="339" r:id="rId15"/>
    <p:sldId id="265" r:id="rId16"/>
    <p:sldId id="367" r:id="rId17"/>
    <p:sldId id="268" r:id="rId18"/>
    <p:sldId id="272" r:id="rId19"/>
    <p:sldId id="282" r:id="rId20"/>
    <p:sldId id="283" r:id="rId21"/>
    <p:sldId id="284" r:id="rId22"/>
    <p:sldId id="285" r:id="rId23"/>
    <p:sldId id="289" r:id="rId24"/>
    <p:sldId id="290" r:id="rId25"/>
    <p:sldId id="342" r:id="rId26"/>
    <p:sldId id="333" r:id="rId27"/>
    <p:sldId id="381" r:id="rId28"/>
    <p:sldId id="382" r:id="rId29"/>
    <p:sldId id="334" r:id="rId30"/>
    <p:sldId id="330" r:id="rId31"/>
    <p:sldId id="336" r:id="rId32"/>
    <p:sldId id="344" r:id="rId33"/>
    <p:sldId id="348" r:id="rId34"/>
    <p:sldId id="385" r:id="rId35"/>
    <p:sldId id="386" r:id="rId36"/>
    <p:sldId id="345" r:id="rId37"/>
    <p:sldId id="365" r:id="rId38"/>
    <p:sldId id="347" r:id="rId39"/>
    <p:sldId id="366" r:id="rId40"/>
    <p:sldId id="346" r:id="rId41"/>
    <p:sldId id="383" r:id="rId42"/>
    <p:sldId id="384" r:id="rId43"/>
    <p:sldId id="349" r:id="rId44"/>
    <p:sldId id="368" r:id="rId45"/>
    <p:sldId id="369" r:id="rId46"/>
    <p:sldId id="370" r:id="rId47"/>
    <p:sldId id="371" r:id="rId48"/>
    <p:sldId id="350" r:id="rId49"/>
    <p:sldId id="351" r:id="rId50"/>
    <p:sldId id="352" r:id="rId51"/>
    <p:sldId id="372" r:id="rId52"/>
    <p:sldId id="358" r:id="rId53"/>
    <p:sldId id="359" r:id="rId54"/>
    <p:sldId id="360" r:id="rId55"/>
    <p:sldId id="361" r:id="rId56"/>
    <p:sldId id="373" r:id="rId57"/>
    <p:sldId id="374" r:id="rId58"/>
    <p:sldId id="375" r:id="rId59"/>
    <p:sldId id="376" r:id="rId60"/>
    <p:sldId id="387" r:id="rId61"/>
    <p:sldId id="388" r:id="rId62"/>
    <p:sldId id="377" r:id="rId63"/>
    <p:sldId id="378" r:id="rId64"/>
    <p:sldId id="379" r:id="rId65"/>
    <p:sldId id="335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62" d="100"/>
          <a:sy n="62" d="100"/>
        </p:scale>
        <p:origin x="67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microsoft.com/office/2015/10/relationships/revisionInfo" Target="revisionInfo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2F0CAB-BE3B-4949-8370-D6A756B7E04F}" type="datetimeFigureOut">
              <a:rPr lang="en-CA" smtClean="0"/>
              <a:t>2017-05-01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C870C-03AB-4E6D-B692-40C7491085C4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42687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2140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6371" y="4343400"/>
            <a:ext cx="5025259" cy="4113235"/>
          </a:xfrm>
          <a:noFill/>
          <a:ln/>
        </p:spPr>
        <p:txBody>
          <a:bodyPr lIns="90065" tIns="45032" rIns="90065" bIns="45032"/>
          <a:lstStyle/>
          <a:p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053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A4874-AF21-4683-9C53-F18E940AB65D}" type="datetimeFigureOut">
              <a:rPr lang="en-CA" smtClean="0"/>
              <a:t>2017-05-01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3AC8D-7CBE-4F6B-A21D-4B1C1B44F45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87700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A4874-AF21-4683-9C53-F18E940AB65D}" type="datetimeFigureOut">
              <a:rPr lang="en-CA" smtClean="0"/>
              <a:t>2017-05-01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3AC8D-7CBE-4F6B-A21D-4B1C1B44F45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36401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A4874-AF21-4683-9C53-F18E940AB65D}" type="datetimeFigureOut">
              <a:rPr lang="en-CA" smtClean="0"/>
              <a:t>2017-05-01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3AC8D-7CBE-4F6B-A21D-4B1C1B44F45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29639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1">
                <a:solidFill>
                  <a:schemeClr val="bg1"/>
                </a:solidFill>
                <a:latin typeface="Brush Script MT"/>
                <a:cs typeface="Brush Script MT"/>
              </a:defRPr>
            </a:lvl1pPr>
          </a:lstStyle>
          <a:p>
            <a:pPr marL="12700">
              <a:lnSpc>
                <a:spcPts val="1950"/>
              </a:lnSpc>
            </a:pPr>
            <a:r>
              <a:rPr lang="en-CA" spc="-5" dirty="0"/>
              <a:t>SpA </a:t>
            </a:r>
            <a:r>
              <a:rPr lang="en-CA" spc="-10" dirty="0"/>
              <a:t>Patient</a:t>
            </a:r>
            <a:r>
              <a:rPr lang="en-CA" spc="-45" dirty="0"/>
              <a:t> </a:t>
            </a:r>
            <a:r>
              <a:rPr lang="en-CA" spc="-5" dirty="0"/>
              <a:t>Journey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5/1/2017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94216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 Rounded MT Bold"/>
                <a:cs typeface="Arial Rounded MT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953735"/>
                </a:solidFill>
                <a:latin typeface="Arial Rounded MT Bold"/>
                <a:cs typeface="Arial Rounded MT 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1">
                <a:solidFill>
                  <a:schemeClr val="bg1"/>
                </a:solidFill>
                <a:latin typeface="Brush Script MT"/>
                <a:cs typeface="Brush Script MT"/>
              </a:defRPr>
            </a:lvl1pPr>
          </a:lstStyle>
          <a:p>
            <a:pPr marL="12700">
              <a:lnSpc>
                <a:spcPts val="1950"/>
              </a:lnSpc>
            </a:pPr>
            <a:r>
              <a:rPr lang="en-CA" spc="-5" dirty="0"/>
              <a:t>SpA </a:t>
            </a:r>
            <a:r>
              <a:rPr lang="en-CA" spc="-10" dirty="0"/>
              <a:t>Patient</a:t>
            </a:r>
            <a:r>
              <a:rPr lang="en-CA" spc="-45" dirty="0"/>
              <a:t> </a:t>
            </a:r>
            <a:r>
              <a:rPr lang="en-CA" spc="-5" dirty="0"/>
              <a:t>Journey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5/1/2017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4030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 Rounded MT Bold"/>
                <a:cs typeface="Arial Rounded MT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1">
                <a:solidFill>
                  <a:schemeClr val="bg1"/>
                </a:solidFill>
                <a:latin typeface="Brush Script MT"/>
                <a:cs typeface="Brush Script MT"/>
              </a:defRPr>
            </a:lvl1pPr>
          </a:lstStyle>
          <a:p>
            <a:pPr marL="12700">
              <a:lnSpc>
                <a:spcPts val="1950"/>
              </a:lnSpc>
            </a:pPr>
            <a:r>
              <a:rPr lang="en-CA" spc="-5" dirty="0"/>
              <a:t>SpA </a:t>
            </a:r>
            <a:r>
              <a:rPr lang="en-CA" spc="-10" dirty="0"/>
              <a:t>Patient</a:t>
            </a:r>
            <a:r>
              <a:rPr lang="en-CA" spc="-45" dirty="0"/>
              <a:t> </a:t>
            </a:r>
            <a:r>
              <a:rPr lang="en-CA" spc="-5" dirty="0"/>
              <a:t>Journey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5/1/2017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23688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 Rounded MT Bold"/>
                <a:cs typeface="Arial Rounded MT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1">
                <a:solidFill>
                  <a:schemeClr val="bg1"/>
                </a:solidFill>
                <a:latin typeface="Brush Script MT"/>
                <a:cs typeface="Brush Script MT"/>
              </a:defRPr>
            </a:lvl1pPr>
          </a:lstStyle>
          <a:p>
            <a:pPr marL="12700">
              <a:lnSpc>
                <a:spcPts val="1950"/>
              </a:lnSpc>
            </a:pPr>
            <a:r>
              <a:rPr lang="en-CA" spc="-5" dirty="0"/>
              <a:t>SpA </a:t>
            </a:r>
            <a:r>
              <a:rPr lang="en-CA" spc="-10" dirty="0"/>
              <a:t>Patient</a:t>
            </a:r>
            <a:r>
              <a:rPr lang="en-CA" spc="-45" dirty="0"/>
              <a:t> </a:t>
            </a:r>
            <a:r>
              <a:rPr lang="en-CA" spc="-5" dirty="0"/>
              <a:t>Journey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5/1/2017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80768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1">
                <a:solidFill>
                  <a:schemeClr val="bg1"/>
                </a:solidFill>
                <a:latin typeface="Brush Script MT"/>
                <a:cs typeface="Brush Script MT"/>
              </a:defRPr>
            </a:lvl1pPr>
          </a:lstStyle>
          <a:p>
            <a:pPr marL="12700">
              <a:lnSpc>
                <a:spcPts val="1950"/>
              </a:lnSpc>
            </a:pPr>
            <a:r>
              <a:rPr lang="en-CA" spc="-5" dirty="0"/>
              <a:t>SpA </a:t>
            </a:r>
            <a:r>
              <a:rPr lang="en-CA" spc="-10" dirty="0"/>
              <a:t>Patient</a:t>
            </a:r>
            <a:r>
              <a:rPr lang="en-CA" spc="-45" dirty="0"/>
              <a:t> </a:t>
            </a:r>
            <a:r>
              <a:rPr lang="en-CA" spc="-5" dirty="0"/>
              <a:t>Journey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5/1/2017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07732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2967-FD5D-4688-AFF0-F36E066A7A9E}" type="datetimeFigureOut">
              <a:rPr lang="en-CA" smtClean="0"/>
              <a:t>2017-05-01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5504B-ACB2-4441-AE06-773C2559B85C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191073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2967-FD5D-4688-AFF0-F36E066A7A9E}" type="datetimeFigureOut">
              <a:rPr lang="en-CA" smtClean="0"/>
              <a:t>2017-05-01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5504B-ACB2-4441-AE06-773C2559B85C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368754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2967-FD5D-4688-AFF0-F36E066A7A9E}" type="datetimeFigureOut">
              <a:rPr lang="en-CA" smtClean="0"/>
              <a:t>2017-05-01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5504B-ACB2-4441-AE06-773C2559B85C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38073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A4874-AF21-4683-9C53-F18E940AB65D}" type="datetimeFigureOut">
              <a:rPr lang="en-CA" smtClean="0"/>
              <a:t>2017-05-01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3AC8D-7CBE-4F6B-A21D-4B1C1B44F45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027287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2967-FD5D-4688-AFF0-F36E066A7A9E}" type="datetimeFigureOut">
              <a:rPr lang="en-CA" smtClean="0"/>
              <a:t>2017-05-01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5504B-ACB2-4441-AE06-773C2559B85C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897594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2967-FD5D-4688-AFF0-F36E066A7A9E}" type="datetimeFigureOut">
              <a:rPr lang="en-CA" smtClean="0"/>
              <a:t>2017-05-01</a:t>
            </a:fld>
            <a:endParaRPr lang="en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5504B-ACB2-4441-AE06-773C2559B85C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710415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2967-FD5D-4688-AFF0-F36E066A7A9E}" type="datetimeFigureOut">
              <a:rPr lang="en-CA" smtClean="0"/>
              <a:t>2017-05-01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5504B-ACB2-4441-AE06-773C2559B85C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279257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2967-FD5D-4688-AFF0-F36E066A7A9E}" type="datetimeFigureOut">
              <a:rPr lang="en-CA" smtClean="0"/>
              <a:t>2017-05-01</a:t>
            </a:fld>
            <a:endParaRPr lang="en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5504B-ACB2-4441-AE06-773C2559B85C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344486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2967-FD5D-4688-AFF0-F36E066A7A9E}" type="datetimeFigureOut">
              <a:rPr lang="en-CA" smtClean="0"/>
              <a:t>2017-05-01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5504B-ACB2-4441-AE06-773C2559B85C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877607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2967-FD5D-4688-AFF0-F36E066A7A9E}" type="datetimeFigureOut">
              <a:rPr lang="en-CA" smtClean="0"/>
              <a:t>2017-05-01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5504B-ACB2-4441-AE06-773C2559B85C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34306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2967-FD5D-4688-AFF0-F36E066A7A9E}" type="datetimeFigureOut">
              <a:rPr lang="en-CA" smtClean="0"/>
              <a:t>2017-05-01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5504B-ACB2-4441-AE06-773C2559B85C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682085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2967-FD5D-4688-AFF0-F36E066A7A9E}" type="datetimeFigureOut">
              <a:rPr lang="en-CA" smtClean="0"/>
              <a:t>2017-05-01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5504B-ACB2-4441-AE06-773C2559B85C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288165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A23CB3-E5A5-46D9-BB26-CB3A5CD31B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91926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29BAF0-2304-4920-B3C5-9B1D63AFCB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4020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A4874-AF21-4683-9C53-F18E940AB65D}" type="datetimeFigureOut">
              <a:rPr lang="en-CA" smtClean="0"/>
              <a:t>2017-05-01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3AC8D-7CBE-4F6B-A21D-4B1C1B44F45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908601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89D1C9-6844-4403-91BE-8EF77FA6E3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11007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3D5288-272C-4B19-BDE1-7CC546E43D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32093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4FC49-049D-45FE-AF73-74A067E38F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26713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011482-1743-4890-A74C-B38E3B68FA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43881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514BF9-AB39-493C-9EEF-53733BFF50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3451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EC1B3C-6CF7-4B6E-BEDD-5BBEA8AB8D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68807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3C4B5-192C-4ABB-B497-7F4FA1C948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55367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ACDA5E-431B-435D-98C0-9063118270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03406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C23B39-683E-425F-91BB-62C954FC0F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4968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A4874-AF21-4683-9C53-F18E940AB65D}" type="datetimeFigureOut">
              <a:rPr lang="en-CA" smtClean="0"/>
              <a:t>2017-05-01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3AC8D-7CBE-4F6B-A21D-4B1C1B44F45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52953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A4874-AF21-4683-9C53-F18E940AB65D}" type="datetimeFigureOut">
              <a:rPr lang="en-CA" smtClean="0"/>
              <a:t>2017-05-01</a:t>
            </a:fld>
            <a:endParaRPr lang="en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3AC8D-7CBE-4F6B-A21D-4B1C1B44F45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61577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A4874-AF21-4683-9C53-F18E940AB65D}" type="datetimeFigureOut">
              <a:rPr lang="en-CA" smtClean="0"/>
              <a:t>2017-05-01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3AC8D-7CBE-4F6B-A21D-4B1C1B44F45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16654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A4874-AF21-4683-9C53-F18E940AB65D}" type="datetimeFigureOut">
              <a:rPr lang="en-CA" smtClean="0"/>
              <a:t>2017-05-01</a:t>
            </a:fld>
            <a:endParaRPr lang="en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3AC8D-7CBE-4F6B-A21D-4B1C1B44F45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57270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A4874-AF21-4683-9C53-F18E940AB65D}" type="datetimeFigureOut">
              <a:rPr lang="en-CA" smtClean="0"/>
              <a:t>2017-05-01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3AC8D-7CBE-4F6B-A21D-4B1C1B44F45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82575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A4874-AF21-4683-9C53-F18E940AB65D}" type="datetimeFigureOut">
              <a:rPr lang="en-CA" smtClean="0"/>
              <a:t>2017-05-01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3AC8D-7CBE-4F6B-A21D-4B1C1B44F45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88536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A4874-AF21-4683-9C53-F18E940AB65D}" type="datetimeFigureOut">
              <a:rPr lang="en-CA" smtClean="0"/>
              <a:t>2017-05-01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3AC8D-7CBE-4F6B-A21D-4B1C1B44F45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09725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30994" y="335279"/>
            <a:ext cx="9530012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Arial Rounded MT Bold"/>
                <a:cs typeface="Arial Rounded MT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564775" y="1557616"/>
            <a:ext cx="9062448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953735"/>
                </a:solidFill>
                <a:latin typeface="Arial Rounded MT Bold"/>
                <a:cs typeface="Arial Rounded MT 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9263414" y="6367076"/>
            <a:ext cx="2419772" cy="256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1">
                <a:solidFill>
                  <a:schemeClr val="bg1"/>
                </a:solidFill>
                <a:latin typeface="Brush Script MT"/>
                <a:cs typeface="Brush Script MT"/>
              </a:defRPr>
            </a:lvl1pPr>
          </a:lstStyle>
          <a:p>
            <a:pPr marL="12700">
              <a:lnSpc>
                <a:spcPts val="1950"/>
              </a:lnSpc>
            </a:pPr>
            <a:r>
              <a:rPr lang="en-CA" spc="-5" dirty="0"/>
              <a:t>SpA </a:t>
            </a:r>
            <a:r>
              <a:rPr lang="en-CA" spc="-10" dirty="0"/>
              <a:t>Patient</a:t>
            </a:r>
            <a:r>
              <a:rPr lang="en-CA" spc="-45" dirty="0"/>
              <a:t> </a:t>
            </a:r>
            <a:r>
              <a:rPr lang="en-CA" spc="-5" dirty="0"/>
              <a:t>Journey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5/1/2017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7907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32967-FD5D-4688-AFF0-F36E066A7A9E}" type="datetimeFigureOut">
              <a:rPr lang="en-CA" smtClean="0"/>
              <a:t>2017-05-01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5504B-ACB2-4441-AE06-773C2559B85C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91421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FD91FF54-C5FD-4D02-8DED-EF27E90D48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336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28.pn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11" Type="http://schemas.openxmlformats.org/officeDocument/2006/relationships/image" Target="../media/image26.jpg"/><Relationship Id="rId5" Type="http://schemas.openxmlformats.org/officeDocument/2006/relationships/image" Target="../media/image20.jp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538774"/>
            <a:ext cx="12246015" cy="73967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5379885" y="1118824"/>
            <a:ext cx="5180164" cy="52511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2007759" y="5297894"/>
            <a:ext cx="3163570" cy="996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5" algn="ctr"/>
            <a:r>
              <a:rPr sz="2000" b="1" spc="-60" dirty="0">
                <a:solidFill>
                  <a:srgbClr val="898989"/>
                </a:solidFill>
                <a:latin typeface="Calibri"/>
                <a:cs typeface="Calibri"/>
              </a:rPr>
              <a:t>Dr. </a:t>
            </a:r>
            <a:r>
              <a:rPr sz="2000" b="1" spc="-5" dirty="0">
                <a:solidFill>
                  <a:srgbClr val="898989"/>
                </a:solidFill>
                <a:latin typeface="Calibri"/>
                <a:cs typeface="Calibri"/>
              </a:rPr>
              <a:t>Mohamed Kamel</a:t>
            </a:r>
            <a:r>
              <a:rPr sz="2000" b="1" spc="1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898989"/>
                </a:solidFill>
                <a:latin typeface="Calibri"/>
                <a:cs typeface="Calibri"/>
              </a:rPr>
              <a:t>Bedaiwi</a:t>
            </a:r>
            <a:endParaRPr sz="2000" dirty="0">
              <a:latin typeface="Calibri"/>
              <a:cs typeface="Calibri"/>
            </a:endParaRPr>
          </a:p>
          <a:p>
            <a:pPr marL="12065" marR="5080" indent="-635" algn="ctr">
              <a:spcBef>
                <a:spcPts val="500"/>
              </a:spcBef>
            </a:pPr>
            <a:r>
              <a:rPr sz="2000" spc="-5" dirty="0">
                <a:solidFill>
                  <a:srgbClr val="898989"/>
                </a:solidFill>
                <a:latin typeface="Calibri"/>
                <a:cs typeface="Calibri"/>
              </a:rPr>
              <a:t>Rheumatology </a:t>
            </a:r>
            <a:r>
              <a:rPr sz="2000" spc="-10" dirty="0">
                <a:solidFill>
                  <a:srgbClr val="898989"/>
                </a:solidFill>
                <a:latin typeface="Calibri"/>
                <a:cs typeface="Calibri"/>
              </a:rPr>
              <a:t>consultant  </a:t>
            </a:r>
            <a:r>
              <a:rPr sz="2000" spc="-5" dirty="0">
                <a:solidFill>
                  <a:srgbClr val="898989"/>
                </a:solidFill>
                <a:latin typeface="Calibri"/>
                <a:cs typeface="Calibri"/>
              </a:rPr>
              <a:t>King Khalid </a:t>
            </a:r>
            <a:r>
              <a:rPr sz="2000" spc="-10" dirty="0">
                <a:solidFill>
                  <a:srgbClr val="898989"/>
                </a:solidFill>
                <a:latin typeface="Calibri"/>
                <a:cs typeface="Calibri"/>
              </a:rPr>
              <a:t>University</a:t>
            </a:r>
            <a:r>
              <a:rPr sz="2000" spc="-2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898989"/>
                </a:solidFill>
                <a:latin typeface="Calibri"/>
                <a:cs typeface="Calibri"/>
              </a:rPr>
              <a:t>Hospital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06324" y="1361610"/>
            <a:ext cx="3414532" cy="109690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254000" marR="5080" indent="-241300" algn="ctr">
              <a:lnSpc>
                <a:spcPct val="79500"/>
              </a:lnSpc>
            </a:pPr>
            <a:r>
              <a:rPr lang="en-CA" b="1" spc="15" dirty="0">
                <a:solidFill>
                  <a:srgbClr val="898989"/>
                </a:solidFill>
              </a:rPr>
              <a:t>Introduction to SPA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532609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8299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965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23"/>
          <p:cNvSpPr>
            <a:spLocks noChangeArrowheads="1"/>
          </p:cNvSpPr>
          <p:nvPr/>
        </p:nvSpPr>
        <p:spPr bwMode="auto">
          <a:xfrm>
            <a:off x="1864092" y="6311900"/>
            <a:ext cx="246413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800"/>
              <a:t>Rudwaleit M et al. </a:t>
            </a:r>
            <a:r>
              <a:rPr lang="de-DE" sz="800" i="1"/>
              <a:t>Arthritis Rheum</a:t>
            </a:r>
            <a:r>
              <a:rPr lang="de-DE" sz="800"/>
              <a:t>. 2005 52(4):1000-8</a:t>
            </a:r>
            <a:r>
              <a:rPr lang="de-DE" sz="1050"/>
              <a:t>.</a:t>
            </a:r>
          </a:p>
        </p:txBody>
      </p:sp>
      <p:sp>
        <p:nvSpPr>
          <p:cNvPr id="212994" name="Rectangle 2"/>
          <p:cNvSpPr>
            <a:spLocks noChangeArrowheads="1"/>
          </p:cNvSpPr>
          <p:nvPr/>
        </p:nvSpPr>
        <p:spPr bwMode="auto">
          <a:xfrm>
            <a:off x="1965325" y="63500"/>
            <a:ext cx="824865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bg1"/>
                </a:solidFill>
              </a:rPr>
              <a:t>Axial SpA</a:t>
            </a:r>
          </a:p>
        </p:txBody>
      </p:sp>
      <p:sp>
        <p:nvSpPr>
          <p:cNvPr id="212995" name="Rectangle 40"/>
          <p:cNvSpPr>
            <a:spLocks noChangeArrowheads="1"/>
          </p:cNvSpPr>
          <p:nvPr/>
        </p:nvSpPr>
        <p:spPr bwMode="auto">
          <a:xfrm>
            <a:off x="2189651" y="5869374"/>
            <a:ext cx="7554912" cy="325438"/>
          </a:xfrm>
          <a:prstGeom prst="rect">
            <a:avLst/>
          </a:prstGeom>
          <a:solidFill>
            <a:srgbClr val="990033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A0F28"/>
            </a:prstShdw>
          </a:effectLst>
        </p:spPr>
        <p:txBody>
          <a:bodyPr wrap="none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Axial SpA</a:t>
            </a:r>
          </a:p>
        </p:txBody>
      </p:sp>
      <p:pic>
        <p:nvPicPr>
          <p:cNvPr id="212997" name="Picture 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6938" y="1209676"/>
            <a:ext cx="7586662" cy="4352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12998" name="Rectangle 41"/>
          <p:cNvSpPr>
            <a:spLocks noChangeArrowheads="1"/>
          </p:cNvSpPr>
          <p:nvPr/>
        </p:nvSpPr>
        <p:spPr bwMode="auto">
          <a:xfrm>
            <a:off x="2209800" y="5562601"/>
            <a:ext cx="3200400" cy="276999"/>
          </a:xfrm>
          <a:prstGeom prst="rect">
            <a:avLst/>
          </a:prstGeom>
          <a:solidFill>
            <a:schemeClr val="tx2"/>
          </a:solidFill>
          <a:ln w="12700" algn="ctr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>
              <a:spcBef>
                <a:spcPct val="50000"/>
              </a:spcBef>
              <a:spcAft>
                <a:spcPct val="50000"/>
              </a:spcAft>
            </a:pPr>
            <a:r>
              <a:rPr lang="en-US" b="1" dirty="0">
                <a:solidFill>
                  <a:schemeClr val="bg1"/>
                </a:solidFill>
              </a:rPr>
              <a:t>non-radiographic axial SpA</a:t>
            </a:r>
          </a:p>
        </p:txBody>
      </p:sp>
      <p:sp>
        <p:nvSpPr>
          <p:cNvPr id="212999" name="Rectangle 45"/>
          <p:cNvSpPr>
            <a:spLocks noChangeArrowheads="1"/>
          </p:cNvSpPr>
          <p:nvPr/>
        </p:nvSpPr>
        <p:spPr bwMode="auto">
          <a:xfrm>
            <a:off x="5257800" y="5562601"/>
            <a:ext cx="4495800" cy="276999"/>
          </a:xfrm>
          <a:prstGeom prst="rect">
            <a:avLst/>
          </a:prstGeom>
          <a:solidFill>
            <a:schemeClr val="tx2"/>
          </a:solidFill>
          <a:ln w="12700" algn="ctr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>
              <a:spcBef>
                <a:spcPct val="50000"/>
              </a:spcBef>
              <a:spcAft>
                <a:spcPct val="50000"/>
              </a:spcAft>
            </a:pPr>
            <a:r>
              <a:rPr lang="en-US" b="1" dirty="0">
                <a:solidFill>
                  <a:schemeClr val="bg1"/>
                </a:solidFill>
              </a:rPr>
              <a:t>AS</a:t>
            </a:r>
          </a:p>
        </p:txBody>
      </p:sp>
      <p:sp>
        <p:nvSpPr>
          <p:cNvPr id="213000" name="Oval 46"/>
          <p:cNvSpPr>
            <a:spLocks noChangeArrowheads="1"/>
          </p:cNvSpPr>
          <p:nvPr/>
        </p:nvSpPr>
        <p:spPr bwMode="auto">
          <a:xfrm>
            <a:off x="2063751" y="3167569"/>
            <a:ext cx="3357563" cy="389513"/>
          </a:xfrm>
          <a:prstGeom prst="ellips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>
              <a:spcBef>
                <a:spcPct val="50000"/>
              </a:spcBef>
              <a:spcAft>
                <a:spcPct val="50000"/>
              </a:spcAft>
            </a:pPr>
            <a:endParaRPr lang="en-US" dirty="0"/>
          </a:p>
        </p:txBody>
      </p:sp>
      <p:sp>
        <p:nvSpPr>
          <p:cNvPr id="213001" name="AutoShape 48"/>
          <p:cNvSpPr>
            <a:spLocks noChangeArrowheads="1"/>
          </p:cNvSpPr>
          <p:nvPr/>
        </p:nvSpPr>
        <p:spPr bwMode="auto">
          <a:xfrm>
            <a:off x="5017248" y="4312851"/>
            <a:ext cx="90" cy="276999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12700">
            <a:solidFill>
              <a:schemeClr val="accent1"/>
            </a:solidFill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spcBef>
                <a:spcPct val="50000"/>
              </a:spcBef>
              <a:spcAft>
                <a:spcPct val="50000"/>
              </a:spcAft>
            </a:pPr>
            <a:endParaRPr lang="en-US" dirty="0"/>
          </a:p>
        </p:txBody>
      </p:sp>
      <p:sp>
        <p:nvSpPr>
          <p:cNvPr id="213002" name="Text Box 50"/>
          <p:cNvSpPr txBox="1">
            <a:spLocks noChangeArrowheads="1"/>
          </p:cNvSpPr>
          <p:nvPr/>
        </p:nvSpPr>
        <p:spPr bwMode="auto">
          <a:xfrm>
            <a:off x="4945960" y="4284174"/>
            <a:ext cx="14266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50000"/>
              </a:spcBef>
              <a:spcAft>
                <a:spcPct val="50000"/>
              </a:spcAft>
            </a:pPr>
            <a:r>
              <a:rPr lang="fr-FR" sz="2400" b="1" dirty="0">
                <a:solidFill>
                  <a:schemeClr val="bg1"/>
                </a:solidFill>
              </a:rPr>
              <a:t>?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488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9789851" y="6261100"/>
            <a:ext cx="2273300" cy="596900"/>
          </a:xfrm>
          <a:custGeom>
            <a:avLst/>
            <a:gdLst/>
            <a:ahLst/>
            <a:cxnLst/>
            <a:rect l="l" t="t" r="r" b="b"/>
            <a:pathLst>
              <a:path w="2273300" h="596900">
                <a:moveTo>
                  <a:pt x="2173820" y="0"/>
                </a:moveTo>
                <a:lnTo>
                  <a:pt x="99479" y="0"/>
                </a:lnTo>
                <a:lnTo>
                  <a:pt x="60757" y="7818"/>
                </a:lnTo>
                <a:lnTo>
                  <a:pt x="29136" y="29138"/>
                </a:lnTo>
                <a:lnTo>
                  <a:pt x="7817" y="60760"/>
                </a:lnTo>
                <a:lnTo>
                  <a:pt x="0" y="99484"/>
                </a:lnTo>
                <a:lnTo>
                  <a:pt x="0" y="497415"/>
                </a:lnTo>
                <a:lnTo>
                  <a:pt x="7817" y="536139"/>
                </a:lnTo>
                <a:lnTo>
                  <a:pt x="29136" y="567761"/>
                </a:lnTo>
                <a:lnTo>
                  <a:pt x="60757" y="589082"/>
                </a:lnTo>
                <a:lnTo>
                  <a:pt x="99479" y="596900"/>
                </a:lnTo>
                <a:lnTo>
                  <a:pt x="2173820" y="596900"/>
                </a:lnTo>
                <a:lnTo>
                  <a:pt x="2212542" y="589082"/>
                </a:lnTo>
                <a:lnTo>
                  <a:pt x="2244163" y="567761"/>
                </a:lnTo>
                <a:lnTo>
                  <a:pt x="2265482" y="536139"/>
                </a:lnTo>
                <a:lnTo>
                  <a:pt x="2273300" y="497415"/>
                </a:lnTo>
                <a:lnTo>
                  <a:pt x="2273300" y="99484"/>
                </a:lnTo>
                <a:lnTo>
                  <a:pt x="2265482" y="60760"/>
                </a:lnTo>
                <a:lnTo>
                  <a:pt x="2244163" y="29138"/>
                </a:lnTo>
                <a:lnTo>
                  <a:pt x="2212542" y="7818"/>
                </a:lnTo>
                <a:lnTo>
                  <a:pt x="2173820" y="0"/>
                </a:lnTo>
                <a:close/>
              </a:path>
            </a:pathLst>
          </a:custGeom>
          <a:solidFill>
            <a:srgbClr val="8E295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413321" y="1557616"/>
            <a:ext cx="8213901" cy="1231106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4000" dirty="0"/>
              <a:t>M&gt;F 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4000" dirty="0"/>
              <a:t>F&gt;M</a:t>
            </a:r>
          </a:p>
        </p:txBody>
      </p:sp>
    </p:spTree>
    <p:extLst>
      <p:ext uri="{BB962C8B-B14F-4D97-AF65-F5344CB8AC3E}">
        <p14:creationId xmlns:p14="http://schemas.microsoft.com/office/powerpoint/2010/main" val="2002895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335279"/>
            <a:ext cx="6697954" cy="63246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"/>
              </a:rPr>
              <a:t>Axial SpA affects both males and females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12785"/>
            <a:ext cx="9931078" cy="557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9437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CA" b="1" dirty="0"/>
              <a:t>Pathogenesis of spondyloarthritis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31066259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4000" dirty="0">
                <a:solidFill>
                  <a:srgbClr val="C00000"/>
                </a:solidFill>
              </a:rPr>
              <a:t>Pathogenic mechanisms of new bone formation</a:t>
            </a:r>
            <a:endParaRPr lang="en-CA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  <a:p>
            <a:pPr>
              <a:buFont typeface="Wingdings" panose="05000000000000000000" pitchFamily="2" charset="2"/>
              <a:buChar char="Ø"/>
            </a:pPr>
            <a:r>
              <a:rPr lang="en-CA" dirty="0"/>
              <a:t>Genetic influences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dirty="0"/>
              <a:t>Microbes effects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dirty="0"/>
              <a:t>Biomechanical stress</a:t>
            </a:r>
          </a:p>
        </p:txBody>
      </p:sp>
    </p:spTree>
    <p:extLst>
      <p:ext uri="{BB962C8B-B14F-4D97-AF65-F5344CB8AC3E}">
        <p14:creationId xmlns:p14="http://schemas.microsoft.com/office/powerpoint/2010/main" val="4061342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4000" dirty="0">
                <a:solidFill>
                  <a:srgbClr val="C00000"/>
                </a:solidFill>
              </a:rPr>
              <a:t>Pathogenic mechanisms of new bone formation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  <a:p>
            <a:pPr>
              <a:buFont typeface="Wingdings" panose="05000000000000000000" pitchFamily="2" charset="2"/>
              <a:buChar char="§"/>
            </a:pPr>
            <a:r>
              <a:rPr lang="en-CA" dirty="0"/>
              <a:t>The cause of AS is </a:t>
            </a:r>
            <a:r>
              <a:rPr lang="en-CA" dirty="0">
                <a:solidFill>
                  <a:srgbClr val="C00000"/>
                </a:solidFill>
              </a:rPr>
              <a:t>not completely understood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CA" dirty="0"/>
              <a:t>Theory </a:t>
            </a:r>
            <a:r>
              <a:rPr lang="en-CA" dirty="0">
                <a:sym typeface="Wingdings" panose="05000000000000000000" pitchFamily="2" charset="2"/>
              </a:rPr>
              <a:t> </a:t>
            </a:r>
            <a:r>
              <a:rPr lang="en-CA" dirty="0">
                <a:solidFill>
                  <a:srgbClr val="C00000"/>
                </a:solidFill>
              </a:rPr>
              <a:t>genetic mechanisms </a:t>
            </a:r>
            <a:r>
              <a:rPr lang="en-CA" dirty="0">
                <a:sym typeface="Wingdings" panose="05000000000000000000" pitchFamily="2" charset="2"/>
              </a:rPr>
              <a:t></a:t>
            </a:r>
            <a:r>
              <a:rPr lang="en-CA" dirty="0"/>
              <a:t>major role in to AS.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CA" dirty="0">
                <a:solidFill>
                  <a:srgbClr val="C00000"/>
                </a:solidFill>
              </a:rPr>
              <a:t>Genome-wide studies</a:t>
            </a:r>
            <a:r>
              <a:rPr lang="en-CA" dirty="0"/>
              <a:t> have </a:t>
            </a:r>
            <a:r>
              <a:rPr lang="en-CA" dirty="0">
                <a:solidFill>
                  <a:srgbClr val="C00000"/>
                </a:solidFill>
              </a:rPr>
              <a:t>NOT</a:t>
            </a:r>
            <a:r>
              <a:rPr lang="en-CA" dirty="0"/>
              <a:t> revealed strong insights on the pathogenesis of new bone formation in AS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2095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8039"/>
          </a:xfrm>
        </p:spPr>
        <p:txBody>
          <a:bodyPr>
            <a:normAutofit/>
          </a:bodyPr>
          <a:lstStyle/>
          <a:p>
            <a:pPr algn="ctr"/>
            <a:r>
              <a:rPr lang="en-CA" sz="4000" dirty="0">
                <a:solidFill>
                  <a:srgbClr val="C00000"/>
                </a:solidFill>
              </a:rPr>
              <a:t>Genetic influences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CA" dirty="0"/>
              <a:t>The major gene product associated with AS and the other forms of SpA is </a:t>
            </a:r>
            <a:r>
              <a:rPr lang="en-CA" dirty="0">
                <a:solidFill>
                  <a:srgbClr val="C00000"/>
                </a:solidFill>
              </a:rPr>
              <a:t>human leukocyte antigen (HLA)-B27</a:t>
            </a:r>
            <a:r>
              <a:rPr lang="en-CA" dirty="0"/>
              <a:t>.</a:t>
            </a:r>
          </a:p>
          <a:p>
            <a:r>
              <a:rPr lang="en-CA" dirty="0"/>
              <a:t>(HLA)-B27 gene was recognized in 1973.</a:t>
            </a:r>
          </a:p>
          <a:p>
            <a:r>
              <a:rPr lang="en-CA" dirty="0"/>
              <a:t>HLA-B27 is present in about 80 to 95 percent of patients with AS in most ethnic groups.</a:t>
            </a:r>
          </a:p>
          <a:p>
            <a:r>
              <a:rPr lang="en-CA" dirty="0"/>
              <a:t>6 percent of the general population.</a:t>
            </a:r>
          </a:p>
          <a:p>
            <a:r>
              <a:rPr lang="en-CA" dirty="0"/>
              <a:t>Fewer than 5 %of HLA-B27 carriers in the general population develop disease</a:t>
            </a:r>
          </a:p>
          <a:p>
            <a:pPr marL="0" indent="0">
              <a:buNone/>
            </a:pPr>
            <a:endParaRPr lang="en-CA" sz="1200" dirty="0"/>
          </a:p>
          <a:p>
            <a:pPr marL="0" indent="0">
              <a:buNone/>
            </a:pPr>
            <a:r>
              <a:rPr lang="en-CA" sz="1200" dirty="0"/>
              <a:t>Brown MA, Kennedy LG, MacGregor AJ, Darke C, Duncan E,et al. Susceptibility to ankylosing spondylitis in twins 489, Page 6 of 9 Curr Allergy Asthma Rep (2015) 15:489 genes, HLA, and the environment. Arthritis Rheum. 1997;40:1823–8.</a:t>
            </a:r>
          </a:p>
        </p:txBody>
      </p:sp>
    </p:spTree>
    <p:extLst>
      <p:ext uri="{BB962C8B-B14F-4D97-AF65-F5344CB8AC3E}">
        <p14:creationId xmlns:p14="http://schemas.microsoft.com/office/powerpoint/2010/main" val="402053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4000" dirty="0">
                <a:solidFill>
                  <a:srgbClr val="C00000"/>
                </a:solidFill>
              </a:rPr>
              <a:t>Genetic influences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CA" dirty="0"/>
              <a:t>Many genes </a:t>
            </a:r>
            <a:r>
              <a:rPr lang="en-CA" dirty="0">
                <a:solidFill>
                  <a:srgbClr val="C00000"/>
                </a:solidFill>
              </a:rPr>
              <a:t>other than HLA-B27.</a:t>
            </a:r>
          </a:p>
          <a:p>
            <a:pPr>
              <a:buFont typeface="Wingdings" panose="05000000000000000000" pitchFamily="2" charset="2"/>
              <a:buChar char="§"/>
            </a:pPr>
            <a:endParaRPr lang="en-CA" dirty="0">
              <a:solidFill>
                <a:srgbClr val="C00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CA" dirty="0"/>
              <a:t>First-, second-, and third-degree relatives of patients with AS have markedly increased risks of developing the disease (relative risks of 94, 25, and 4, respectively)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8211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524001" y="5283200"/>
            <a:ext cx="1301809" cy="1435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2357945" y="1494840"/>
            <a:ext cx="2396108" cy="3619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4832794" y="1519416"/>
            <a:ext cx="4217670" cy="33845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800" spc="-15" dirty="0">
                <a:solidFill>
                  <a:srgbClr val="FFFFFF"/>
                </a:solidFill>
                <a:latin typeface="Arial Rounded MT Bold"/>
                <a:cs typeface="Arial Rounded MT Bold"/>
              </a:rPr>
              <a:t>Introduction</a:t>
            </a:r>
            <a:endParaRPr sz="2800" dirty="0">
              <a:latin typeface="Arial Rounded MT Bold"/>
              <a:cs typeface="Arial Rounded MT Bold"/>
            </a:endParaRPr>
          </a:p>
          <a:p>
            <a:pPr marL="12700" marR="5080">
              <a:lnSpc>
                <a:spcPct val="204599"/>
              </a:lnSpc>
              <a:spcBef>
                <a:spcPts val="200"/>
              </a:spcBef>
            </a:pPr>
            <a:r>
              <a:rPr sz="2800" spc="-5" dirty="0">
                <a:solidFill>
                  <a:srgbClr val="FFFFFF"/>
                </a:solidFill>
                <a:latin typeface="Arial Rounded MT Bold"/>
                <a:cs typeface="Arial Rounded MT Bold"/>
              </a:rPr>
              <a:t>SpA disease</a:t>
            </a:r>
            <a:r>
              <a:rPr sz="2800" spc="-50" dirty="0">
                <a:solidFill>
                  <a:srgbClr val="FFFFFF"/>
                </a:solidFill>
                <a:latin typeface="Arial Rounded MT Bold"/>
                <a:cs typeface="Arial Rounded MT Bold"/>
              </a:rPr>
              <a:t> </a:t>
            </a:r>
            <a:r>
              <a:rPr sz="2800" spc="-15" dirty="0">
                <a:solidFill>
                  <a:srgbClr val="FFFFFF"/>
                </a:solidFill>
                <a:latin typeface="Arial Rounded MT Bold"/>
                <a:cs typeface="Arial Rounded MT Bold"/>
              </a:rPr>
              <a:t>information  </a:t>
            </a:r>
            <a:r>
              <a:rPr lang="en-CA" sz="3200" spc="-5" dirty="0">
                <a:solidFill>
                  <a:srgbClr val="FF0000"/>
                </a:solidFill>
                <a:latin typeface="Arial Rounded MT Bold"/>
                <a:cs typeface="Arial Rounded MT Bold"/>
              </a:rPr>
              <a:t>Pathogenesis</a:t>
            </a:r>
          </a:p>
          <a:p>
            <a:pPr marL="12700" marR="5080">
              <a:lnSpc>
                <a:spcPct val="204599"/>
              </a:lnSpc>
              <a:spcBef>
                <a:spcPts val="200"/>
              </a:spcBef>
            </a:pPr>
            <a:r>
              <a:rPr lang="en-CA" sz="3200" spc="-5" dirty="0">
                <a:solidFill>
                  <a:srgbClr val="FF0000"/>
                </a:solidFill>
                <a:latin typeface="Arial Rounded MT Bold"/>
                <a:cs typeface="Arial Rounded MT Bold"/>
              </a:rPr>
              <a:t>Clinical features</a:t>
            </a:r>
            <a:endParaRPr sz="32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764016" y="442827"/>
            <a:ext cx="1597660" cy="27764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254000" marR="5080" indent="-241300">
              <a:lnSpc>
                <a:spcPct val="79500"/>
              </a:lnSpc>
            </a:pP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4152621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4000" dirty="0">
                <a:solidFill>
                  <a:srgbClr val="C00000"/>
                </a:solidFill>
              </a:rPr>
              <a:t>Arthritogenic peptide hypothesis</a:t>
            </a:r>
            <a:endParaRPr lang="en-CA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681163"/>
            <a:ext cx="5573982" cy="4508500"/>
          </a:xfrm>
        </p:spPr>
        <p:txBody>
          <a:bodyPr/>
          <a:lstStyle/>
          <a:p>
            <a:r>
              <a:rPr lang="en-CA" dirty="0">
                <a:solidFill>
                  <a:srgbClr val="C00000"/>
                </a:solidFill>
              </a:rPr>
              <a:t>HLA–B27–transgenic rats </a:t>
            </a:r>
            <a:endParaRPr lang="en-CA" dirty="0"/>
          </a:p>
          <a:p>
            <a:r>
              <a:rPr lang="en-CA" dirty="0"/>
              <a:t>Microinjection of fertilized 1-cell rat eggs with DNA fragments containing both </a:t>
            </a:r>
            <a:r>
              <a:rPr lang="en-CA" dirty="0">
                <a:solidFill>
                  <a:srgbClr val="C00000"/>
                </a:solidFill>
              </a:rPr>
              <a:t>HLA-B*2705</a:t>
            </a:r>
            <a:r>
              <a:rPr lang="en-CA" dirty="0"/>
              <a:t>.</a:t>
            </a:r>
          </a:p>
          <a:p>
            <a:r>
              <a:rPr lang="en-CA" dirty="0"/>
              <a:t>Spontaneously developed several SpA-like disease manifestations, beginning at age 10 weeks</a:t>
            </a:r>
          </a:p>
          <a:p>
            <a:endParaRPr lang="en-CA" dirty="0"/>
          </a:p>
          <a:p>
            <a:endParaRPr lang="en-CA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263" y="1685925"/>
            <a:ext cx="4798979" cy="4498975"/>
          </a:xfrm>
        </p:spPr>
      </p:pic>
    </p:spTree>
    <p:extLst>
      <p:ext uri="{BB962C8B-B14F-4D97-AF65-F5344CB8AC3E}">
        <p14:creationId xmlns:p14="http://schemas.microsoft.com/office/powerpoint/2010/main" val="273851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4000" dirty="0">
                <a:solidFill>
                  <a:srgbClr val="C00000"/>
                </a:solidFill>
              </a:rPr>
              <a:t>Arthritogenic peptide hypothesis</a:t>
            </a:r>
            <a:endParaRPr lang="en-CA" sz="4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566" y="2237363"/>
            <a:ext cx="5486400" cy="4693901"/>
          </a:xfrm>
        </p:spPr>
      </p:pic>
      <p:sp>
        <p:nvSpPr>
          <p:cNvPr id="9" name="Text Placeholder 2"/>
          <p:cNvSpPr>
            <a:spLocks noGrp="1"/>
          </p:cNvSpPr>
          <p:nvPr>
            <p:ph sz="half" idx="2"/>
          </p:nvPr>
        </p:nvSpPr>
        <p:spPr>
          <a:xfrm>
            <a:off x="839788" y="1971675"/>
            <a:ext cx="5157787" cy="4217988"/>
          </a:xfrm>
        </p:spPr>
        <p:txBody>
          <a:bodyPr/>
          <a:lstStyle/>
          <a:p>
            <a:r>
              <a:rPr lang="en-CA" dirty="0"/>
              <a:t>The most common and persistent manifestation:</a:t>
            </a:r>
          </a:p>
          <a:p>
            <a:pPr lvl="1"/>
            <a:endParaRPr lang="en-CA" dirty="0"/>
          </a:p>
          <a:p>
            <a:pPr lvl="1"/>
            <a:r>
              <a:rPr lang="en-CA" dirty="0"/>
              <a:t>Diarrhea</a:t>
            </a:r>
          </a:p>
          <a:p>
            <a:pPr lvl="1"/>
            <a:r>
              <a:rPr lang="en-CA" dirty="0"/>
              <a:t>Arthritis of the hind limbs</a:t>
            </a:r>
          </a:p>
          <a:p>
            <a:pPr lvl="1"/>
            <a:r>
              <a:rPr lang="en-CA" dirty="0"/>
              <a:t>Dystrophy of the nails</a:t>
            </a:r>
          </a:p>
          <a:p>
            <a:pPr lvl="1"/>
            <a:r>
              <a:rPr lang="en-CA" dirty="0"/>
              <a:t>Hyperkeratosis of the tail</a:t>
            </a:r>
          </a:p>
        </p:txBody>
      </p:sp>
    </p:spTree>
    <p:extLst>
      <p:ext uri="{BB962C8B-B14F-4D97-AF65-F5344CB8AC3E}">
        <p14:creationId xmlns:p14="http://schemas.microsoft.com/office/powerpoint/2010/main" val="1633485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30859" y="5417032"/>
            <a:ext cx="1703070" cy="608330"/>
          </a:xfrm>
          <a:custGeom>
            <a:avLst/>
            <a:gdLst/>
            <a:ahLst/>
            <a:cxnLst/>
            <a:rect l="l" t="t" r="r" b="b"/>
            <a:pathLst>
              <a:path w="1703070" h="608329">
                <a:moveTo>
                  <a:pt x="71145" y="509804"/>
                </a:moveTo>
                <a:lnTo>
                  <a:pt x="67132" y="510094"/>
                </a:lnTo>
                <a:lnTo>
                  <a:pt x="0" y="587695"/>
                </a:lnTo>
                <a:lnTo>
                  <a:pt x="100596" y="607935"/>
                </a:lnTo>
                <a:lnTo>
                  <a:pt x="103949" y="605708"/>
                </a:lnTo>
                <a:lnTo>
                  <a:pt x="105321" y="598832"/>
                </a:lnTo>
                <a:lnTo>
                  <a:pt x="103098" y="595485"/>
                </a:lnTo>
                <a:lnTo>
                  <a:pt x="36207" y="582025"/>
                </a:lnTo>
                <a:lnTo>
                  <a:pt x="71346" y="570009"/>
                </a:lnTo>
                <a:lnTo>
                  <a:pt x="32092" y="570009"/>
                </a:lnTo>
                <a:lnTo>
                  <a:pt x="76746" y="518403"/>
                </a:lnTo>
                <a:lnTo>
                  <a:pt x="76453" y="514393"/>
                </a:lnTo>
                <a:lnTo>
                  <a:pt x="71145" y="509804"/>
                </a:lnTo>
                <a:close/>
              </a:path>
              <a:path w="1703070" h="608329">
                <a:moveTo>
                  <a:pt x="1698853" y="0"/>
                </a:moveTo>
                <a:lnTo>
                  <a:pt x="32092" y="570009"/>
                </a:lnTo>
                <a:lnTo>
                  <a:pt x="71346" y="570009"/>
                </a:lnTo>
                <a:lnTo>
                  <a:pt x="1702955" y="12026"/>
                </a:lnTo>
                <a:lnTo>
                  <a:pt x="1698853" y="0"/>
                </a:lnTo>
                <a:close/>
              </a:path>
            </a:pathLst>
          </a:custGeom>
          <a:solidFill>
            <a:srgbClr val="95373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99598" y="3647186"/>
            <a:ext cx="1943735" cy="629285"/>
          </a:xfrm>
          <a:custGeom>
            <a:avLst/>
            <a:gdLst/>
            <a:ahLst/>
            <a:cxnLst/>
            <a:rect l="l" t="t" r="r" b="b"/>
            <a:pathLst>
              <a:path w="1943735" h="629285">
                <a:moveTo>
                  <a:pt x="1843239" y="0"/>
                </a:moveTo>
                <a:lnTo>
                  <a:pt x="1839836" y="2120"/>
                </a:lnTo>
                <a:lnTo>
                  <a:pt x="1838248" y="8953"/>
                </a:lnTo>
                <a:lnTo>
                  <a:pt x="1840369" y="12369"/>
                </a:lnTo>
                <a:lnTo>
                  <a:pt x="1906828" y="27825"/>
                </a:lnTo>
                <a:lnTo>
                  <a:pt x="0" y="616889"/>
                </a:lnTo>
                <a:lnTo>
                  <a:pt x="3746" y="629018"/>
                </a:lnTo>
                <a:lnTo>
                  <a:pt x="1910575" y="39954"/>
                </a:lnTo>
                <a:lnTo>
                  <a:pt x="1927832" y="39954"/>
                </a:lnTo>
                <a:lnTo>
                  <a:pt x="1943188" y="23240"/>
                </a:lnTo>
                <a:lnTo>
                  <a:pt x="1843239" y="0"/>
                </a:lnTo>
                <a:close/>
              </a:path>
              <a:path w="1943735" h="629285">
                <a:moveTo>
                  <a:pt x="1927832" y="39954"/>
                </a:moveTo>
                <a:lnTo>
                  <a:pt x="1910575" y="39954"/>
                </a:lnTo>
                <a:lnTo>
                  <a:pt x="1864410" y="90208"/>
                </a:lnTo>
                <a:lnTo>
                  <a:pt x="1864588" y="94221"/>
                </a:lnTo>
                <a:lnTo>
                  <a:pt x="1869744" y="98971"/>
                </a:lnTo>
                <a:lnTo>
                  <a:pt x="1873770" y="98793"/>
                </a:lnTo>
                <a:lnTo>
                  <a:pt x="1927832" y="39954"/>
                </a:lnTo>
                <a:close/>
              </a:path>
            </a:pathLst>
          </a:custGeom>
          <a:solidFill>
            <a:srgbClr val="95373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46942" y="2862072"/>
            <a:ext cx="1823720" cy="529590"/>
          </a:xfrm>
          <a:custGeom>
            <a:avLst/>
            <a:gdLst/>
            <a:ahLst/>
            <a:cxnLst/>
            <a:rect l="l" t="t" r="r" b="b"/>
            <a:pathLst>
              <a:path w="1823720" h="529589">
                <a:moveTo>
                  <a:pt x="3340" y="0"/>
                </a:moveTo>
                <a:lnTo>
                  <a:pt x="0" y="12255"/>
                </a:lnTo>
                <a:lnTo>
                  <a:pt x="1786826" y="499363"/>
                </a:lnTo>
                <a:lnTo>
                  <a:pt x="1720926" y="517042"/>
                </a:lnTo>
                <a:lnTo>
                  <a:pt x="1718906" y="520522"/>
                </a:lnTo>
                <a:lnTo>
                  <a:pt x="1720723" y="527291"/>
                </a:lnTo>
                <a:lnTo>
                  <a:pt x="1724215" y="529297"/>
                </a:lnTo>
                <a:lnTo>
                  <a:pt x="1823313" y="502729"/>
                </a:lnTo>
                <a:lnTo>
                  <a:pt x="1807978" y="487121"/>
                </a:lnTo>
                <a:lnTo>
                  <a:pt x="1790166" y="487121"/>
                </a:lnTo>
                <a:lnTo>
                  <a:pt x="3340" y="0"/>
                </a:lnTo>
                <a:close/>
              </a:path>
              <a:path w="1823720" h="529589">
                <a:moveTo>
                  <a:pt x="1747380" y="429501"/>
                </a:moveTo>
                <a:lnTo>
                  <a:pt x="1742389" y="434416"/>
                </a:lnTo>
                <a:lnTo>
                  <a:pt x="1742351" y="438442"/>
                </a:lnTo>
                <a:lnTo>
                  <a:pt x="1790166" y="487121"/>
                </a:lnTo>
                <a:lnTo>
                  <a:pt x="1807978" y="487121"/>
                </a:lnTo>
                <a:lnTo>
                  <a:pt x="1751406" y="429539"/>
                </a:lnTo>
                <a:lnTo>
                  <a:pt x="1747380" y="429501"/>
                </a:lnTo>
                <a:close/>
              </a:path>
            </a:pathLst>
          </a:custGeom>
          <a:solidFill>
            <a:srgbClr val="95373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723539" y="1462915"/>
            <a:ext cx="1598622" cy="4914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613703" y="2312378"/>
            <a:ext cx="2030095" cy="875665"/>
          </a:xfrm>
          <a:custGeom>
            <a:avLst/>
            <a:gdLst/>
            <a:ahLst/>
            <a:cxnLst/>
            <a:rect l="l" t="t" r="r" b="b"/>
            <a:pathLst>
              <a:path w="2030095" h="875664">
                <a:moveTo>
                  <a:pt x="65506" y="779741"/>
                </a:moveTo>
                <a:lnTo>
                  <a:pt x="61518" y="780313"/>
                </a:lnTo>
                <a:lnTo>
                  <a:pt x="0" y="862431"/>
                </a:lnTo>
                <a:lnTo>
                  <a:pt x="101765" y="875563"/>
                </a:lnTo>
                <a:lnTo>
                  <a:pt x="104952" y="873112"/>
                </a:lnTo>
                <a:lnTo>
                  <a:pt x="105841" y="866152"/>
                </a:lnTo>
                <a:lnTo>
                  <a:pt x="103390" y="862977"/>
                </a:lnTo>
                <a:lnTo>
                  <a:pt x="35712" y="854240"/>
                </a:lnTo>
                <a:lnTo>
                  <a:pt x="63397" y="842543"/>
                </a:lnTo>
                <a:lnTo>
                  <a:pt x="30772" y="842543"/>
                </a:lnTo>
                <a:lnTo>
                  <a:pt x="71691" y="787933"/>
                </a:lnTo>
                <a:lnTo>
                  <a:pt x="71119" y="783945"/>
                </a:lnTo>
                <a:lnTo>
                  <a:pt x="65506" y="779741"/>
                </a:lnTo>
                <a:close/>
              </a:path>
              <a:path w="2030095" h="875664">
                <a:moveTo>
                  <a:pt x="2024976" y="0"/>
                </a:moveTo>
                <a:lnTo>
                  <a:pt x="30772" y="842543"/>
                </a:lnTo>
                <a:lnTo>
                  <a:pt x="63397" y="842543"/>
                </a:lnTo>
                <a:lnTo>
                  <a:pt x="2029917" y="11709"/>
                </a:lnTo>
                <a:lnTo>
                  <a:pt x="2024976" y="0"/>
                </a:lnTo>
                <a:close/>
              </a:path>
            </a:pathLst>
          </a:custGeom>
          <a:solidFill>
            <a:srgbClr val="95373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03499" y="309766"/>
            <a:ext cx="1351292" cy="11477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256551" y="3153106"/>
            <a:ext cx="1376680" cy="410845"/>
          </a:xfrm>
          <a:custGeom>
            <a:avLst/>
            <a:gdLst/>
            <a:ahLst/>
            <a:cxnLst/>
            <a:rect l="l" t="t" r="r" b="b"/>
            <a:pathLst>
              <a:path w="1376679" h="410845">
                <a:moveTo>
                  <a:pt x="75768" y="310768"/>
                </a:moveTo>
                <a:lnTo>
                  <a:pt x="71754" y="310819"/>
                </a:lnTo>
                <a:lnTo>
                  <a:pt x="0" y="384175"/>
                </a:lnTo>
                <a:lnTo>
                  <a:pt x="99174" y="410514"/>
                </a:lnTo>
                <a:lnTo>
                  <a:pt x="102654" y="408495"/>
                </a:lnTo>
                <a:lnTo>
                  <a:pt x="104457" y="401713"/>
                </a:lnTo>
                <a:lnTo>
                  <a:pt x="102438" y="398246"/>
                </a:lnTo>
                <a:lnTo>
                  <a:pt x="36487" y="380720"/>
                </a:lnTo>
                <a:lnTo>
                  <a:pt x="80999" y="368477"/>
                </a:lnTo>
                <a:lnTo>
                  <a:pt x="33121" y="368477"/>
                </a:lnTo>
                <a:lnTo>
                  <a:pt x="80835" y="319697"/>
                </a:lnTo>
                <a:lnTo>
                  <a:pt x="80784" y="315671"/>
                </a:lnTo>
                <a:lnTo>
                  <a:pt x="75768" y="310768"/>
                </a:lnTo>
                <a:close/>
              </a:path>
              <a:path w="1376679" h="410845">
                <a:moveTo>
                  <a:pt x="1372831" y="0"/>
                </a:moveTo>
                <a:lnTo>
                  <a:pt x="33121" y="368477"/>
                </a:lnTo>
                <a:lnTo>
                  <a:pt x="80999" y="368477"/>
                </a:lnTo>
                <a:lnTo>
                  <a:pt x="1376210" y="12242"/>
                </a:lnTo>
                <a:lnTo>
                  <a:pt x="1372831" y="0"/>
                </a:lnTo>
                <a:close/>
              </a:path>
            </a:pathLst>
          </a:custGeom>
          <a:solidFill>
            <a:srgbClr val="95373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613702" y="1659864"/>
            <a:ext cx="2018030" cy="102870"/>
          </a:xfrm>
          <a:custGeom>
            <a:avLst/>
            <a:gdLst/>
            <a:ahLst/>
            <a:cxnLst/>
            <a:rect l="l" t="t" r="r" b="b"/>
            <a:pathLst>
              <a:path w="2018029" h="102869">
                <a:moveTo>
                  <a:pt x="88036" y="0"/>
                </a:moveTo>
                <a:lnTo>
                  <a:pt x="86309" y="203"/>
                </a:lnTo>
                <a:lnTo>
                  <a:pt x="0" y="52387"/>
                </a:lnTo>
                <a:lnTo>
                  <a:pt x="89433" y="102692"/>
                </a:lnTo>
                <a:lnTo>
                  <a:pt x="93294" y="101612"/>
                </a:lnTo>
                <a:lnTo>
                  <a:pt x="96735" y="95491"/>
                </a:lnTo>
                <a:lnTo>
                  <a:pt x="95656" y="91617"/>
                </a:lnTo>
                <a:lnTo>
                  <a:pt x="36182" y="58166"/>
                </a:lnTo>
                <a:lnTo>
                  <a:pt x="847520" y="45466"/>
                </a:lnTo>
                <a:lnTo>
                  <a:pt x="35979" y="45466"/>
                </a:lnTo>
                <a:lnTo>
                  <a:pt x="94373" y="10172"/>
                </a:lnTo>
                <a:lnTo>
                  <a:pt x="95338" y="6261"/>
                </a:lnTo>
                <a:lnTo>
                  <a:pt x="92621" y="1765"/>
                </a:lnTo>
                <a:lnTo>
                  <a:pt x="91186" y="774"/>
                </a:lnTo>
                <a:lnTo>
                  <a:pt x="88036" y="0"/>
                </a:lnTo>
                <a:close/>
              </a:path>
              <a:path w="2018029" h="102869">
                <a:moveTo>
                  <a:pt x="2017268" y="14452"/>
                </a:moveTo>
                <a:lnTo>
                  <a:pt x="35979" y="45466"/>
                </a:lnTo>
                <a:lnTo>
                  <a:pt x="847520" y="45466"/>
                </a:lnTo>
                <a:lnTo>
                  <a:pt x="2017471" y="27152"/>
                </a:lnTo>
                <a:lnTo>
                  <a:pt x="2017268" y="14452"/>
                </a:lnTo>
                <a:close/>
              </a:path>
            </a:pathLst>
          </a:custGeom>
          <a:solidFill>
            <a:srgbClr val="95373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55702" y="5928455"/>
            <a:ext cx="920115" cy="439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AS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Nr</a:t>
            </a:r>
            <a:r>
              <a:rPr kumimoji="0" sz="1400" b="0" i="0" u="none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Ax-SpA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064485" y="218428"/>
            <a:ext cx="1093188" cy="11323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839936" y="3286799"/>
            <a:ext cx="1708785" cy="584835"/>
          </a:xfrm>
          <a:custGeom>
            <a:avLst/>
            <a:gdLst/>
            <a:ahLst/>
            <a:cxnLst/>
            <a:rect l="l" t="t" r="r" b="b"/>
            <a:pathLst>
              <a:path w="1708785" h="584835">
                <a:moveTo>
                  <a:pt x="0" y="0"/>
                </a:moveTo>
                <a:lnTo>
                  <a:pt x="1708680" y="0"/>
                </a:lnTo>
                <a:lnTo>
                  <a:pt x="1708680" y="584775"/>
                </a:lnTo>
                <a:lnTo>
                  <a:pt x="0" y="584775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17850" y="1904575"/>
            <a:ext cx="894080" cy="500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Neck 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St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i</a:t>
            </a:r>
            <a:r>
              <a:rPr kumimoji="0" sz="16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f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f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ness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839111" y="2575814"/>
            <a:ext cx="1710055" cy="529246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26669" rIns="0" bIns="0" rtlCol="0">
            <a:spAutoFit/>
          </a:bodyPr>
          <a:lstStyle/>
          <a:p>
            <a:pPr marL="86360" marR="94615" lvl="0" indent="0" algn="l" defTabSz="914400" rtl="0" eaLnBrk="1" fontAlgn="auto" latinLnBrk="0" hangingPunct="1">
              <a:lnSpc>
                <a:spcPct val="102400"/>
              </a:lnSpc>
              <a:spcBef>
                <a:spcPts val="20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Inflammatory  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Back Pain</a:t>
            </a: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(IBP)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709813" y="3031414"/>
            <a:ext cx="932815" cy="2533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Psor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i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as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is</a:t>
            </a:r>
          </a:p>
        </p:txBody>
      </p:sp>
      <p:sp>
        <p:nvSpPr>
          <p:cNvPr id="16" name="object 16"/>
          <p:cNvSpPr/>
          <p:nvPr/>
        </p:nvSpPr>
        <p:spPr>
          <a:xfrm>
            <a:off x="3918318" y="2047393"/>
            <a:ext cx="2424430" cy="116205"/>
          </a:xfrm>
          <a:custGeom>
            <a:avLst/>
            <a:gdLst/>
            <a:ahLst/>
            <a:cxnLst/>
            <a:rect l="l" t="t" r="r" b="b"/>
            <a:pathLst>
              <a:path w="2424429" h="116205">
                <a:moveTo>
                  <a:pt x="2334412" y="0"/>
                </a:moveTo>
                <a:lnTo>
                  <a:pt x="2330551" y="1117"/>
                </a:lnTo>
                <a:lnTo>
                  <a:pt x="2327173" y="7264"/>
                </a:lnTo>
                <a:lnTo>
                  <a:pt x="2328291" y="11125"/>
                </a:lnTo>
                <a:lnTo>
                  <a:pt x="2388069" y="44030"/>
                </a:lnTo>
                <a:lnTo>
                  <a:pt x="0" y="103466"/>
                </a:lnTo>
                <a:lnTo>
                  <a:pt x="304" y="116154"/>
                </a:lnTo>
                <a:lnTo>
                  <a:pt x="2388387" y="56730"/>
                </a:lnTo>
                <a:lnTo>
                  <a:pt x="2412552" y="56730"/>
                </a:lnTo>
                <a:lnTo>
                  <a:pt x="2424303" y="49479"/>
                </a:lnTo>
                <a:lnTo>
                  <a:pt x="2334412" y="0"/>
                </a:lnTo>
                <a:close/>
              </a:path>
              <a:path w="2424429" h="116205">
                <a:moveTo>
                  <a:pt x="2412552" y="56730"/>
                </a:moveTo>
                <a:lnTo>
                  <a:pt x="2388387" y="56730"/>
                </a:lnTo>
                <a:lnTo>
                  <a:pt x="2330323" y="92570"/>
                </a:lnTo>
                <a:lnTo>
                  <a:pt x="2329395" y="96481"/>
                </a:lnTo>
                <a:lnTo>
                  <a:pt x="2333078" y="102450"/>
                </a:lnTo>
                <a:lnTo>
                  <a:pt x="2336990" y="103365"/>
                </a:lnTo>
                <a:lnTo>
                  <a:pt x="2412552" y="56730"/>
                </a:lnTo>
                <a:close/>
              </a:path>
            </a:pathLst>
          </a:custGeom>
          <a:solidFill>
            <a:srgbClr val="95373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772032" y="3069431"/>
            <a:ext cx="624611" cy="4678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068458" y="3710685"/>
            <a:ext cx="2174875" cy="1386840"/>
          </a:xfrm>
          <a:custGeom>
            <a:avLst/>
            <a:gdLst/>
            <a:ahLst/>
            <a:cxnLst/>
            <a:rect l="l" t="t" r="r" b="b"/>
            <a:pathLst>
              <a:path w="2174875" h="1386839">
                <a:moveTo>
                  <a:pt x="2167098" y="14020"/>
                </a:moveTo>
                <a:lnTo>
                  <a:pt x="2140470" y="14020"/>
                </a:lnTo>
                <a:lnTo>
                  <a:pt x="0" y="1375790"/>
                </a:lnTo>
                <a:lnTo>
                  <a:pt x="6819" y="1386509"/>
                </a:lnTo>
                <a:lnTo>
                  <a:pt x="2147277" y="24726"/>
                </a:lnTo>
                <a:lnTo>
                  <a:pt x="2161578" y="24726"/>
                </a:lnTo>
                <a:lnTo>
                  <a:pt x="2167098" y="14020"/>
                </a:lnTo>
                <a:close/>
              </a:path>
              <a:path w="2174875" h="1386839">
                <a:moveTo>
                  <a:pt x="2161578" y="24726"/>
                </a:moveTo>
                <a:lnTo>
                  <a:pt x="2147277" y="24726"/>
                </a:lnTo>
                <a:lnTo>
                  <a:pt x="2116010" y="85382"/>
                </a:lnTo>
                <a:lnTo>
                  <a:pt x="2117229" y="89204"/>
                </a:lnTo>
                <a:lnTo>
                  <a:pt x="2123465" y="92417"/>
                </a:lnTo>
                <a:lnTo>
                  <a:pt x="2127300" y="91198"/>
                </a:lnTo>
                <a:lnTo>
                  <a:pt x="2161578" y="24726"/>
                </a:lnTo>
                <a:close/>
              </a:path>
              <a:path w="2174875" h="1386839">
                <a:moveTo>
                  <a:pt x="2174328" y="0"/>
                </a:moveTo>
                <a:lnTo>
                  <a:pt x="2071789" y="3949"/>
                </a:lnTo>
                <a:lnTo>
                  <a:pt x="2069058" y="6908"/>
                </a:lnTo>
                <a:lnTo>
                  <a:pt x="2069325" y="13919"/>
                </a:lnTo>
                <a:lnTo>
                  <a:pt x="2072284" y="16649"/>
                </a:lnTo>
                <a:lnTo>
                  <a:pt x="2140470" y="14020"/>
                </a:lnTo>
                <a:lnTo>
                  <a:pt x="2167098" y="14020"/>
                </a:lnTo>
                <a:lnTo>
                  <a:pt x="2174328" y="0"/>
                </a:lnTo>
                <a:close/>
              </a:path>
            </a:pathLst>
          </a:custGeom>
          <a:solidFill>
            <a:srgbClr val="95373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709812" y="4794282"/>
            <a:ext cx="1000760" cy="754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35" marR="5080" lvl="0" indent="-1270" algn="l" defTabSz="914400" rtl="0" eaLnBrk="1" fontAlgn="auto" latinLnBrk="0" hangingPunct="1">
              <a:lnSpc>
                <a:spcPct val="15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Dactylitis  Enthes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i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t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is</a:t>
            </a:r>
          </a:p>
        </p:txBody>
      </p:sp>
      <p:sp>
        <p:nvSpPr>
          <p:cNvPr id="20" name="object 20"/>
          <p:cNvSpPr/>
          <p:nvPr/>
        </p:nvSpPr>
        <p:spPr>
          <a:xfrm>
            <a:off x="7256564" y="4278071"/>
            <a:ext cx="1377950" cy="778510"/>
          </a:xfrm>
          <a:custGeom>
            <a:avLst/>
            <a:gdLst/>
            <a:ahLst/>
            <a:cxnLst/>
            <a:rect l="l" t="t" r="r" b="b"/>
            <a:pathLst>
              <a:path w="1377950" h="778510">
                <a:moveTo>
                  <a:pt x="54353" y="24942"/>
                </a:moveTo>
                <a:lnTo>
                  <a:pt x="28371" y="24942"/>
                </a:lnTo>
                <a:lnTo>
                  <a:pt x="1371396" y="778065"/>
                </a:lnTo>
                <a:lnTo>
                  <a:pt x="1377607" y="766991"/>
                </a:lnTo>
                <a:lnTo>
                  <a:pt x="54353" y="24942"/>
                </a:lnTo>
                <a:close/>
              </a:path>
              <a:path w="1377950" h="778510">
                <a:moveTo>
                  <a:pt x="102590" y="0"/>
                </a:moveTo>
                <a:lnTo>
                  <a:pt x="0" y="1739"/>
                </a:lnTo>
                <a:lnTo>
                  <a:pt x="52006" y="90195"/>
                </a:lnTo>
                <a:lnTo>
                  <a:pt x="55905" y="91198"/>
                </a:lnTo>
                <a:lnTo>
                  <a:pt x="61950" y="87642"/>
                </a:lnTo>
                <a:lnTo>
                  <a:pt x="62966" y="83756"/>
                </a:lnTo>
                <a:lnTo>
                  <a:pt x="28371" y="24942"/>
                </a:lnTo>
                <a:lnTo>
                  <a:pt x="54353" y="24942"/>
                </a:lnTo>
                <a:lnTo>
                  <a:pt x="34582" y="13855"/>
                </a:lnTo>
                <a:lnTo>
                  <a:pt x="102806" y="12700"/>
                </a:lnTo>
                <a:lnTo>
                  <a:pt x="105600" y="9804"/>
                </a:lnTo>
                <a:lnTo>
                  <a:pt x="105473" y="2793"/>
                </a:lnTo>
                <a:lnTo>
                  <a:pt x="102590" y="0"/>
                </a:lnTo>
                <a:close/>
              </a:path>
            </a:pathLst>
          </a:custGeom>
          <a:solidFill>
            <a:srgbClr val="95373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734732" y="4467391"/>
            <a:ext cx="522655" cy="53168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309587" y="5441226"/>
            <a:ext cx="715985" cy="53698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2854994" y="335279"/>
            <a:ext cx="9530012" cy="642136"/>
          </a:xfrm>
          <a:prstGeom prst="rect">
            <a:avLst/>
          </a:prstGeom>
        </p:spPr>
        <p:txBody>
          <a:bodyPr vert="horz" wrap="square" lIns="0" tIns="209206" rIns="0" bIns="0" rtlCol="0">
            <a:spAutoFit/>
          </a:bodyPr>
          <a:lstStyle/>
          <a:p>
            <a:pPr marL="2520950"/>
            <a:r>
              <a:rPr spc="-5" dirty="0"/>
              <a:t>Axial-SpA</a:t>
            </a:r>
            <a:r>
              <a:rPr spc="-65" dirty="0"/>
              <a:t> </a:t>
            </a:r>
            <a:r>
              <a:rPr spc="-35" dirty="0"/>
              <a:t>Features</a:t>
            </a:r>
          </a:p>
        </p:txBody>
      </p:sp>
      <p:sp>
        <p:nvSpPr>
          <p:cNvPr id="24" name="object 24"/>
          <p:cNvSpPr/>
          <p:nvPr/>
        </p:nvSpPr>
        <p:spPr>
          <a:xfrm>
            <a:off x="7414616" y="1467279"/>
            <a:ext cx="624217" cy="4719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898736" y="305004"/>
            <a:ext cx="1361440" cy="115760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4699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SIJ</a:t>
            </a:r>
            <a:r>
              <a:rPr kumimoji="0" sz="1800" b="1" i="0" u="none" strike="noStrike" kern="1200" cap="none" spc="-10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MRI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812568" y="5485993"/>
            <a:ext cx="2818765" cy="924612"/>
          </a:xfrm>
          <a:prstGeom prst="rect">
            <a:avLst/>
          </a:prstGeom>
          <a:ln w="28575">
            <a:solidFill>
              <a:srgbClr val="8C2E56"/>
            </a:solidFill>
          </a:ln>
        </p:spPr>
        <p:txBody>
          <a:bodyPr vert="horz" wrap="square" lIns="0" tIns="26670" rIns="0" bIns="0" rtlCol="0">
            <a:spAutoFit/>
          </a:bodyPr>
          <a:lstStyle/>
          <a:p>
            <a:pPr marL="362585" marR="0" lvl="0" indent="-285750" algn="l" defTabSz="914400" rtl="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62585" algn="l"/>
                <a:tab pos="363220" algn="l"/>
              </a:tabLst>
              <a:defRPr/>
            </a:pP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Age 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at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onset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&lt;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45</a:t>
            </a:r>
            <a:r>
              <a:rPr kumimoji="0" sz="1600" b="0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 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years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  <a:p>
            <a:pPr marL="362585" marR="0" lvl="0" indent="-285750" algn="l" defTabSz="914400" rtl="0" eaLnBrk="1" fontAlgn="auto" latinLnBrk="0" hangingPunct="1">
              <a:lnSpc>
                <a:spcPts val="1675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62585" algn="l"/>
                <a:tab pos="363220" algn="l"/>
              </a:tabLst>
              <a:defRPr/>
            </a:pP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Family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History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of</a:t>
            </a:r>
            <a:r>
              <a:rPr kumimoji="0" sz="1400" b="0" i="0" u="none" strike="noStrike" kern="1200" cap="none" spc="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SpA</a:t>
            </a:r>
          </a:p>
          <a:p>
            <a:pPr marL="362585" marR="0" lvl="0" indent="-285750" algn="l" defTabSz="914400" rtl="0" eaLnBrk="1" fontAlgn="auto" latinLnBrk="0" hangingPunct="1">
              <a:lnSpc>
                <a:spcPts val="1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62585" algn="l"/>
                <a:tab pos="363220" algn="l"/>
              </a:tabLst>
              <a:defRPr/>
            </a:pP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Elevated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CRP</a:t>
            </a:r>
            <a:r>
              <a:rPr kumimoji="0" sz="14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levels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  <a:p>
            <a:pPr marL="76835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2585" algn="l"/>
              </a:tabLst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•	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+ve</a:t>
            </a:r>
            <a:r>
              <a:rPr kumimoji="0" sz="14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HLA-B27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639240" y="2346896"/>
            <a:ext cx="720242" cy="4813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834254" y="1745551"/>
            <a:ext cx="633704" cy="49894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719896" y="3902406"/>
            <a:ext cx="1911350" cy="2533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Peripheral</a:t>
            </a:r>
            <a:r>
              <a:rPr kumimoji="0" sz="16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Arthritis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709812" y="1552854"/>
            <a:ext cx="1709420" cy="9053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Eye</a:t>
            </a:r>
            <a:r>
              <a:rPr kumimoji="0" sz="16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inflammation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2225" marR="0" lvl="0" indent="0" algn="l" defTabSz="914400" rtl="0" eaLnBrk="1" fontAlgn="auto" latinLnBrk="0" hangingPunct="1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Crohn’s/</a:t>
            </a:r>
            <a:r>
              <a:rPr kumimoji="0" sz="16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Colitis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493578" y="4449636"/>
            <a:ext cx="682167" cy="50095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488814" y="4444872"/>
            <a:ext cx="692150" cy="510540"/>
          </a:xfrm>
          <a:custGeom>
            <a:avLst/>
            <a:gdLst/>
            <a:ahLst/>
            <a:cxnLst/>
            <a:rect l="l" t="t" r="r" b="b"/>
            <a:pathLst>
              <a:path w="692150" h="510539">
                <a:moveTo>
                  <a:pt x="0" y="0"/>
                </a:moveTo>
                <a:lnTo>
                  <a:pt x="691696" y="0"/>
                </a:lnTo>
                <a:lnTo>
                  <a:pt x="691696" y="510477"/>
                </a:lnTo>
                <a:lnTo>
                  <a:pt x="0" y="510477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813186" y="3710698"/>
            <a:ext cx="354075" cy="57757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917850" y="3318221"/>
            <a:ext cx="1525270" cy="20482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635" algn="l" defTabSz="914400" rtl="0" eaLnBrk="1" fontAlgn="auto" latinLnBrk="0" hangingPunct="1">
              <a:lnSpc>
                <a:spcPct val="10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Good</a:t>
            </a: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response 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to</a:t>
            </a:r>
            <a:r>
              <a:rPr kumimoji="0" sz="16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NSAIDs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264795" lvl="0" indent="0" algn="l" defTabSz="914400" rtl="0" eaLnBrk="1" fontAlgn="auto" latinLnBrk="0" hangingPunct="1">
              <a:lnSpc>
                <a:spcPct val="10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Alternative 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Buttock</a:t>
            </a:r>
            <a:r>
              <a:rPr kumimoji="0" sz="16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 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Pain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465455" lvl="0" indent="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X-Ray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- 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Sac</a:t>
            </a:r>
            <a:r>
              <a:rPr kumimoji="0" sz="16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r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o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ilii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t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is</a:t>
            </a:r>
          </a:p>
        </p:txBody>
      </p:sp>
      <p:sp>
        <p:nvSpPr>
          <p:cNvPr id="35" name="object 35"/>
          <p:cNvSpPr/>
          <p:nvPr/>
        </p:nvSpPr>
        <p:spPr>
          <a:xfrm>
            <a:off x="7322821" y="4023881"/>
            <a:ext cx="1318895" cy="118745"/>
          </a:xfrm>
          <a:custGeom>
            <a:avLst/>
            <a:gdLst/>
            <a:ahLst/>
            <a:cxnLst/>
            <a:rect l="l" t="t" r="r" b="b"/>
            <a:pathLst>
              <a:path w="1318895" h="118745">
                <a:moveTo>
                  <a:pt x="85978" y="15062"/>
                </a:moveTo>
                <a:lnTo>
                  <a:pt x="0" y="71043"/>
                </a:lnTo>
                <a:lnTo>
                  <a:pt x="91058" y="118338"/>
                </a:lnTo>
                <a:lnTo>
                  <a:pt x="94881" y="117132"/>
                </a:lnTo>
                <a:lnTo>
                  <a:pt x="98120" y="110896"/>
                </a:lnTo>
                <a:lnTo>
                  <a:pt x="96913" y="107073"/>
                </a:lnTo>
                <a:lnTo>
                  <a:pt x="36347" y="75615"/>
                </a:lnTo>
                <a:lnTo>
                  <a:pt x="294876" y="62928"/>
                </a:lnTo>
                <a:lnTo>
                  <a:pt x="35725" y="62928"/>
                </a:lnTo>
                <a:lnTo>
                  <a:pt x="92913" y="25704"/>
                </a:lnTo>
                <a:lnTo>
                  <a:pt x="93751" y="21767"/>
                </a:lnTo>
                <a:lnTo>
                  <a:pt x="89915" y="15887"/>
                </a:lnTo>
                <a:lnTo>
                  <a:pt x="85978" y="15062"/>
                </a:lnTo>
                <a:close/>
              </a:path>
              <a:path w="1318895" h="118745">
                <a:moveTo>
                  <a:pt x="1318018" y="0"/>
                </a:moveTo>
                <a:lnTo>
                  <a:pt x="35725" y="62928"/>
                </a:lnTo>
                <a:lnTo>
                  <a:pt x="294876" y="62928"/>
                </a:lnTo>
                <a:lnTo>
                  <a:pt x="1318640" y="12687"/>
                </a:lnTo>
                <a:lnTo>
                  <a:pt x="1318018" y="0"/>
                </a:lnTo>
                <a:close/>
              </a:path>
            </a:pathLst>
          </a:custGeom>
          <a:solidFill>
            <a:srgbClr val="95373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7720978" y="3679296"/>
            <a:ext cx="668701" cy="66870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779429" y="2633137"/>
            <a:ext cx="749300" cy="77893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9485071" y="6209770"/>
            <a:ext cx="2292350" cy="615950"/>
          </a:xfrm>
          <a:custGeom>
            <a:avLst/>
            <a:gdLst/>
            <a:ahLst/>
            <a:cxnLst/>
            <a:rect l="l" t="t" r="r" b="b"/>
            <a:pathLst>
              <a:path w="2292350" h="615950">
                <a:moveTo>
                  <a:pt x="2183815" y="0"/>
                </a:moveTo>
                <a:lnTo>
                  <a:pt x="108534" y="0"/>
                </a:lnTo>
                <a:lnTo>
                  <a:pt x="87045" y="2165"/>
                </a:lnTo>
                <a:lnTo>
                  <a:pt x="48031" y="18582"/>
                </a:lnTo>
                <a:lnTo>
                  <a:pt x="18580" y="48035"/>
                </a:lnTo>
                <a:lnTo>
                  <a:pt x="2158" y="87050"/>
                </a:lnTo>
                <a:lnTo>
                  <a:pt x="0" y="108530"/>
                </a:lnTo>
                <a:lnTo>
                  <a:pt x="0" y="507419"/>
                </a:lnTo>
                <a:lnTo>
                  <a:pt x="8521" y="549383"/>
                </a:lnTo>
                <a:lnTo>
                  <a:pt x="31902" y="584052"/>
                </a:lnTo>
                <a:lnTo>
                  <a:pt x="66560" y="607425"/>
                </a:lnTo>
                <a:lnTo>
                  <a:pt x="108534" y="615950"/>
                </a:lnTo>
                <a:lnTo>
                  <a:pt x="2183815" y="615950"/>
                </a:lnTo>
                <a:lnTo>
                  <a:pt x="2205304" y="613784"/>
                </a:lnTo>
                <a:lnTo>
                  <a:pt x="2225789" y="607425"/>
                </a:lnTo>
                <a:lnTo>
                  <a:pt x="2231142" y="604520"/>
                </a:lnTo>
                <a:lnTo>
                  <a:pt x="109105" y="604520"/>
                </a:lnTo>
                <a:lnTo>
                  <a:pt x="89344" y="602527"/>
                </a:lnTo>
                <a:lnTo>
                  <a:pt x="40017" y="575933"/>
                </a:lnTo>
                <a:lnTo>
                  <a:pt x="13423" y="526608"/>
                </a:lnTo>
                <a:lnTo>
                  <a:pt x="11488" y="507419"/>
                </a:lnTo>
                <a:lnTo>
                  <a:pt x="11488" y="108530"/>
                </a:lnTo>
                <a:lnTo>
                  <a:pt x="19113" y="71029"/>
                </a:lnTo>
                <a:lnTo>
                  <a:pt x="54457" y="28102"/>
                </a:lnTo>
                <a:lnTo>
                  <a:pt x="109105" y="11429"/>
                </a:lnTo>
                <a:lnTo>
                  <a:pt x="2231142" y="11429"/>
                </a:lnTo>
                <a:lnTo>
                  <a:pt x="2225789" y="8524"/>
                </a:lnTo>
                <a:lnTo>
                  <a:pt x="2205304" y="2165"/>
                </a:lnTo>
                <a:lnTo>
                  <a:pt x="2183815" y="0"/>
                </a:lnTo>
                <a:close/>
              </a:path>
              <a:path w="2292350" h="615950">
                <a:moveTo>
                  <a:pt x="2231142" y="11429"/>
                </a:moveTo>
                <a:lnTo>
                  <a:pt x="2183244" y="11429"/>
                </a:lnTo>
                <a:lnTo>
                  <a:pt x="2203005" y="13422"/>
                </a:lnTo>
                <a:lnTo>
                  <a:pt x="2221318" y="19107"/>
                </a:lnTo>
                <a:lnTo>
                  <a:pt x="2264244" y="54457"/>
                </a:lnTo>
                <a:lnTo>
                  <a:pt x="2280861" y="108530"/>
                </a:lnTo>
                <a:lnTo>
                  <a:pt x="2280861" y="507419"/>
                </a:lnTo>
                <a:lnTo>
                  <a:pt x="2273236" y="544920"/>
                </a:lnTo>
                <a:lnTo>
                  <a:pt x="2237892" y="587848"/>
                </a:lnTo>
                <a:lnTo>
                  <a:pt x="2183244" y="604520"/>
                </a:lnTo>
                <a:lnTo>
                  <a:pt x="2231142" y="604520"/>
                </a:lnTo>
                <a:lnTo>
                  <a:pt x="2273769" y="567915"/>
                </a:lnTo>
                <a:lnTo>
                  <a:pt x="2290191" y="528899"/>
                </a:lnTo>
                <a:lnTo>
                  <a:pt x="2292350" y="507419"/>
                </a:lnTo>
                <a:lnTo>
                  <a:pt x="2292350" y="108530"/>
                </a:lnTo>
                <a:lnTo>
                  <a:pt x="2283828" y="66565"/>
                </a:lnTo>
                <a:lnTo>
                  <a:pt x="2260447" y="31897"/>
                </a:lnTo>
                <a:lnTo>
                  <a:pt x="2244318" y="18582"/>
                </a:lnTo>
                <a:lnTo>
                  <a:pt x="2231142" y="11429"/>
                </a:lnTo>
                <a:close/>
              </a:path>
              <a:path w="2292350" h="615950">
                <a:moveTo>
                  <a:pt x="2183053" y="15240"/>
                </a:moveTo>
                <a:lnTo>
                  <a:pt x="109296" y="15240"/>
                </a:lnTo>
                <a:lnTo>
                  <a:pt x="90106" y="17174"/>
                </a:lnTo>
                <a:lnTo>
                  <a:pt x="42722" y="42722"/>
                </a:lnTo>
                <a:lnTo>
                  <a:pt x="17170" y="90105"/>
                </a:lnTo>
                <a:lnTo>
                  <a:pt x="15317" y="507419"/>
                </a:lnTo>
                <a:lnTo>
                  <a:pt x="17170" y="525844"/>
                </a:lnTo>
                <a:lnTo>
                  <a:pt x="42722" y="573226"/>
                </a:lnTo>
                <a:lnTo>
                  <a:pt x="90106" y="598775"/>
                </a:lnTo>
                <a:lnTo>
                  <a:pt x="109296" y="600710"/>
                </a:lnTo>
                <a:lnTo>
                  <a:pt x="2183053" y="600710"/>
                </a:lnTo>
                <a:lnTo>
                  <a:pt x="2202243" y="598775"/>
                </a:lnTo>
                <a:lnTo>
                  <a:pt x="2208285" y="596900"/>
                </a:lnTo>
                <a:lnTo>
                  <a:pt x="109486" y="596900"/>
                </a:lnTo>
                <a:lnTo>
                  <a:pt x="90868" y="595022"/>
                </a:lnTo>
                <a:lnTo>
                  <a:pt x="45427" y="570520"/>
                </a:lnTo>
                <a:lnTo>
                  <a:pt x="20929" y="525081"/>
                </a:lnTo>
                <a:lnTo>
                  <a:pt x="19146" y="507419"/>
                </a:lnTo>
                <a:lnTo>
                  <a:pt x="19146" y="108530"/>
                </a:lnTo>
                <a:lnTo>
                  <a:pt x="34442" y="58738"/>
                </a:lnTo>
                <a:lnTo>
                  <a:pt x="74002" y="26162"/>
                </a:lnTo>
                <a:lnTo>
                  <a:pt x="109486" y="19050"/>
                </a:lnTo>
                <a:lnTo>
                  <a:pt x="2208286" y="19050"/>
                </a:lnTo>
                <a:lnTo>
                  <a:pt x="2202243" y="17174"/>
                </a:lnTo>
                <a:lnTo>
                  <a:pt x="2183053" y="15240"/>
                </a:lnTo>
                <a:close/>
              </a:path>
              <a:path w="2292350" h="615950">
                <a:moveTo>
                  <a:pt x="2208286" y="19050"/>
                </a:moveTo>
                <a:lnTo>
                  <a:pt x="2182863" y="19050"/>
                </a:lnTo>
                <a:lnTo>
                  <a:pt x="2201481" y="20927"/>
                </a:lnTo>
                <a:lnTo>
                  <a:pt x="2218347" y="26162"/>
                </a:lnTo>
                <a:lnTo>
                  <a:pt x="2257907" y="58738"/>
                </a:lnTo>
                <a:lnTo>
                  <a:pt x="2273203" y="108530"/>
                </a:lnTo>
                <a:lnTo>
                  <a:pt x="2273203" y="507419"/>
                </a:lnTo>
                <a:lnTo>
                  <a:pt x="2257907" y="557210"/>
                </a:lnTo>
                <a:lnTo>
                  <a:pt x="2218347" y="589788"/>
                </a:lnTo>
                <a:lnTo>
                  <a:pt x="2182863" y="596900"/>
                </a:lnTo>
                <a:lnTo>
                  <a:pt x="2208285" y="596900"/>
                </a:lnTo>
                <a:lnTo>
                  <a:pt x="2249627" y="573226"/>
                </a:lnTo>
                <a:lnTo>
                  <a:pt x="2275179" y="525844"/>
                </a:lnTo>
                <a:lnTo>
                  <a:pt x="2277032" y="507419"/>
                </a:lnTo>
                <a:lnTo>
                  <a:pt x="2277032" y="108530"/>
                </a:lnTo>
                <a:lnTo>
                  <a:pt x="2261069" y="56597"/>
                </a:lnTo>
                <a:lnTo>
                  <a:pt x="2219832" y="22633"/>
                </a:lnTo>
                <a:lnTo>
                  <a:pt x="2208286" y="19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bject 2"/>
          <p:cNvSpPr/>
          <p:nvPr/>
        </p:nvSpPr>
        <p:spPr>
          <a:xfrm>
            <a:off x="9441204" y="6227493"/>
            <a:ext cx="2336217" cy="580503"/>
          </a:xfrm>
          <a:custGeom>
            <a:avLst/>
            <a:gdLst/>
            <a:ahLst/>
            <a:cxnLst/>
            <a:rect l="l" t="t" r="r" b="b"/>
            <a:pathLst>
              <a:path w="2273300" h="596900">
                <a:moveTo>
                  <a:pt x="2173820" y="0"/>
                </a:moveTo>
                <a:lnTo>
                  <a:pt x="99479" y="0"/>
                </a:lnTo>
                <a:lnTo>
                  <a:pt x="60757" y="7818"/>
                </a:lnTo>
                <a:lnTo>
                  <a:pt x="29136" y="29138"/>
                </a:lnTo>
                <a:lnTo>
                  <a:pt x="7817" y="60760"/>
                </a:lnTo>
                <a:lnTo>
                  <a:pt x="0" y="99484"/>
                </a:lnTo>
                <a:lnTo>
                  <a:pt x="0" y="497415"/>
                </a:lnTo>
                <a:lnTo>
                  <a:pt x="7817" y="536139"/>
                </a:lnTo>
                <a:lnTo>
                  <a:pt x="29136" y="567761"/>
                </a:lnTo>
                <a:lnTo>
                  <a:pt x="60757" y="589082"/>
                </a:lnTo>
                <a:lnTo>
                  <a:pt x="99479" y="596900"/>
                </a:lnTo>
                <a:lnTo>
                  <a:pt x="2173820" y="596900"/>
                </a:lnTo>
                <a:lnTo>
                  <a:pt x="2212542" y="589082"/>
                </a:lnTo>
                <a:lnTo>
                  <a:pt x="2244163" y="567761"/>
                </a:lnTo>
                <a:lnTo>
                  <a:pt x="2265482" y="536139"/>
                </a:lnTo>
                <a:lnTo>
                  <a:pt x="2273300" y="497415"/>
                </a:lnTo>
                <a:lnTo>
                  <a:pt x="2273300" y="99484"/>
                </a:lnTo>
                <a:lnTo>
                  <a:pt x="2265482" y="60760"/>
                </a:lnTo>
                <a:lnTo>
                  <a:pt x="2244163" y="29138"/>
                </a:lnTo>
                <a:lnTo>
                  <a:pt x="2212542" y="7818"/>
                </a:lnTo>
                <a:lnTo>
                  <a:pt x="2173820" y="0"/>
                </a:lnTo>
                <a:close/>
              </a:path>
            </a:pathLst>
          </a:custGeom>
          <a:solidFill>
            <a:srgbClr val="8E295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3150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992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 descr="http://images.slideplayer.com/38/10776426/slides/slide_17.jp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56" y="-1244280"/>
            <a:ext cx="12095544" cy="810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497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378" y="643467"/>
            <a:ext cx="930463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0524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0924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/>
              <a:t>Peripheral arthritis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Predominantly involves the lower extremities.</a:t>
            </a:r>
          </a:p>
          <a:p>
            <a:r>
              <a:rPr lang="en-CA" dirty="0"/>
              <a:t>Arthritis is frequently asymmetrical and often affects only one to three joints. </a:t>
            </a:r>
          </a:p>
          <a:p>
            <a:r>
              <a:rPr lang="en-CA" dirty="0"/>
              <a:t>The severity ranges from mild to disabling . </a:t>
            </a:r>
          </a:p>
          <a:p>
            <a:r>
              <a:rPr lang="en-CA" dirty="0"/>
              <a:t>The presence of asymmetrical oligoarthritis is very suggestive of SpA, but its absence would not be helpful in excluding this possibility.</a:t>
            </a:r>
          </a:p>
        </p:txBody>
      </p:sp>
    </p:spTree>
    <p:extLst>
      <p:ext uri="{BB962C8B-B14F-4D97-AF65-F5344CB8AC3E}">
        <p14:creationId xmlns:p14="http://schemas.microsoft.com/office/powerpoint/2010/main" val="40571623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3200" dirty="0"/>
              <a:t>Arthritis associated with inflammatory bowel disease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CA" dirty="0"/>
              <a:t>Peripheral arthritis</a:t>
            </a:r>
          </a:p>
          <a:p>
            <a:pPr lvl="1"/>
            <a:r>
              <a:rPr lang="en-CA" dirty="0"/>
              <a:t>Type I arthropathy:</a:t>
            </a:r>
          </a:p>
          <a:p>
            <a:pPr lvl="2"/>
            <a:r>
              <a:rPr lang="en-CA" dirty="0"/>
              <a:t>Acute, Pauciarticular</a:t>
            </a:r>
          </a:p>
          <a:p>
            <a:pPr lvl="2"/>
            <a:r>
              <a:rPr lang="en-CA" dirty="0"/>
              <a:t>The knee is the joint most commonly affected</a:t>
            </a:r>
          </a:p>
          <a:p>
            <a:pPr lvl="2"/>
            <a:r>
              <a:rPr lang="en-CA" dirty="0"/>
              <a:t>early in the course of the bowel disease</a:t>
            </a:r>
          </a:p>
          <a:p>
            <a:pPr lvl="2"/>
            <a:r>
              <a:rPr lang="en-CA" dirty="0"/>
              <a:t>self-limiting, Nonerosive</a:t>
            </a:r>
          </a:p>
          <a:p>
            <a:pPr lvl="2"/>
            <a:r>
              <a:rPr lang="en-CA" dirty="0"/>
              <a:t>may occur prior to the onset of IBD</a:t>
            </a:r>
            <a:r>
              <a:rPr lang="en-CA" dirty="0">
                <a:sym typeface="Wingdings" panose="05000000000000000000" pitchFamily="2" charset="2"/>
              </a:rPr>
              <a:t> </a:t>
            </a:r>
            <a:r>
              <a:rPr lang="en-CA" dirty="0"/>
              <a:t>flares of the bowel disease.</a:t>
            </a:r>
          </a:p>
          <a:p>
            <a:pPr lvl="1"/>
            <a:r>
              <a:rPr lang="en-CA" dirty="0"/>
              <a:t>Type II arthropathy</a:t>
            </a:r>
          </a:p>
          <a:p>
            <a:pPr lvl="2"/>
            <a:r>
              <a:rPr lang="en-CA" dirty="0"/>
              <a:t>polyarticular disease</a:t>
            </a:r>
          </a:p>
          <a:p>
            <a:pPr lvl="2"/>
            <a:r>
              <a:rPr lang="en-CA" dirty="0"/>
              <a:t>(MCP) joints being particularly involved</a:t>
            </a:r>
          </a:p>
          <a:p>
            <a:pPr lvl="2"/>
            <a:r>
              <a:rPr lang="en-CA" dirty="0"/>
              <a:t>Episodes of exacerbations and remissions may continue for years</a:t>
            </a:r>
          </a:p>
          <a:p>
            <a:pPr lvl="2"/>
            <a:r>
              <a:rPr lang="en-CA" dirty="0"/>
              <a:t>Articular involvement rarely precedes the diagnosis of IBD</a:t>
            </a:r>
          </a:p>
          <a:p>
            <a:pPr lvl="2"/>
            <a:r>
              <a:rPr lang="en-CA" dirty="0"/>
              <a:t>Joint symptoms may occur prior to the onset of IBD symptoms, and this form of arthritis is often associated with flares of the bowel disease.</a:t>
            </a:r>
          </a:p>
          <a:p>
            <a:pPr lvl="2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523144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169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pPr marL="0" indent="0" algn="ctr">
              <a:buNone/>
            </a:pPr>
            <a:r>
              <a:rPr lang="en-CA" sz="3600" dirty="0"/>
              <a:t>Miss diagnosed </a:t>
            </a:r>
          </a:p>
        </p:txBody>
      </p:sp>
    </p:spTree>
    <p:extLst>
      <p:ext uri="{BB962C8B-B14F-4D97-AF65-F5344CB8AC3E}">
        <p14:creationId xmlns:p14="http://schemas.microsoft.com/office/powerpoint/2010/main" val="16604879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89522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186" y="1123527"/>
            <a:ext cx="6673623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00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2" r="5771"/>
          <a:stretch/>
        </p:blipFill>
        <p:spPr>
          <a:xfrm>
            <a:off x="4636008" y="640082"/>
            <a:ext cx="6916329" cy="5577837"/>
          </a:xfrm>
          <a:prstGeom prst="rect">
            <a:avLst/>
          </a:prstGeom>
          <a:effectLst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/>
          </a:bodyPr>
          <a:lstStyle/>
          <a:p>
            <a:r>
              <a:rPr lang="en-CA" sz="3200" dirty="0" err="1"/>
              <a:t>Enthesitis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48930" y="2438400"/>
            <a:ext cx="4570770" cy="4046220"/>
          </a:xfrm>
        </p:spPr>
        <p:txBody>
          <a:bodyPr>
            <a:normAutofit/>
          </a:bodyPr>
          <a:lstStyle/>
          <a:p>
            <a:r>
              <a:rPr lang="en-CA" sz="1800" dirty="0"/>
              <a:t>Relatively specific to </a:t>
            </a:r>
            <a:r>
              <a:rPr lang="en-CA" sz="1800" dirty="0" err="1"/>
              <a:t>SpA</a:t>
            </a:r>
            <a:endParaRPr lang="en-CA" sz="1800" dirty="0"/>
          </a:p>
          <a:p>
            <a:r>
              <a:rPr lang="en-CA" sz="1800" dirty="0"/>
              <a:t>The most common </a:t>
            </a:r>
            <a:r>
              <a:rPr lang="en-CA" sz="1800" dirty="0">
                <a:sym typeface="Wingdings" panose="05000000000000000000" pitchFamily="2" charset="2"/>
              </a:rPr>
              <a:t> </a:t>
            </a:r>
            <a:r>
              <a:rPr lang="en-CA" sz="1800" dirty="0"/>
              <a:t>at the insertion of the Achilles tendon</a:t>
            </a:r>
          </a:p>
          <a:p>
            <a:r>
              <a:rPr lang="en-CA" sz="1800" dirty="0"/>
              <a:t>Plantar fascia ligament into the calcaneus</a:t>
            </a:r>
          </a:p>
          <a:p>
            <a:r>
              <a:rPr lang="en-CA" sz="1800" dirty="0"/>
              <a:t>severe pain and tenderness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869056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97856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6957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48983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8131"/>
          </a:xfrm>
        </p:spPr>
        <p:txBody>
          <a:bodyPr/>
          <a:lstStyle/>
          <a:p>
            <a:pPr algn="ctr"/>
            <a:r>
              <a:rPr lang="en-CA" b="1" dirty="0" err="1"/>
              <a:t>Dactylitis</a:t>
            </a:r>
            <a:r>
              <a:rPr lang="en-CA" b="1" dirty="0"/>
              <a:t>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0577"/>
            <a:ext cx="10515600" cy="4886386"/>
          </a:xfrm>
        </p:spPr>
        <p:txBody>
          <a:bodyPr>
            <a:normAutofit fontScale="92500" lnSpcReduction="10000"/>
          </a:bodyPr>
          <a:lstStyle/>
          <a:p>
            <a:r>
              <a:rPr lang="en-CA" dirty="0"/>
              <a:t>known sausage toe or sausage finger</a:t>
            </a:r>
          </a:p>
          <a:p>
            <a:pPr lvl="1"/>
            <a:r>
              <a:rPr lang="en-CA" dirty="0"/>
              <a:t>Psoriatic arthritis</a:t>
            </a:r>
          </a:p>
          <a:p>
            <a:pPr lvl="1"/>
            <a:r>
              <a:rPr lang="en-CA" dirty="0"/>
              <a:t>Occasionally reactive arthritis</a:t>
            </a:r>
          </a:p>
          <a:p>
            <a:pPr lvl="1"/>
            <a:endParaRPr lang="en-CA" dirty="0"/>
          </a:p>
          <a:p>
            <a:r>
              <a:rPr lang="en-CA" dirty="0"/>
              <a:t>Unlike synovitis, in which swelling is confined to the joints, with </a:t>
            </a:r>
            <a:r>
              <a:rPr lang="en-CA" dirty="0" err="1"/>
              <a:t>dactylitis</a:t>
            </a:r>
            <a:r>
              <a:rPr lang="en-CA" dirty="0"/>
              <a:t>, the entire digit is swollen.</a:t>
            </a:r>
          </a:p>
          <a:p>
            <a:endParaRPr lang="en-CA" dirty="0"/>
          </a:p>
          <a:p>
            <a:r>
              <a:rPr lang="en-CA" dirty="0" err="1"/>
              <a:t>Dactylitis</a:t>
            </a:r>
            <a:r>
              <a:rPr lang="en-CA" dirty="0"/>
              <a:t> is not specific for </a:t>
            </a:r>
            <a:r>
              <a:rPr lang="en-CA" dirty="0" err="1"/>
              <a:t>SpA</a:t>
            </a:r>
            <a:r>
              <a:rPr lang="en-CA" dirty="0"/>
              <a:t> and may also be seen </a:t>
            </a:r>
          </a:p>
          <a:p>
            <a:pPr lvl="1"/>
            <a:r>
              <a:rPr lang="en-CA" dirty="0"/>
              <a:t>tuberculosis </a:t>
            </a:r>
          </a:p>
          <a:p>
            <a:pPr lvl="1"/>
            <a:r>
              <a:rPr lang="en-CA" dirty="0"/>
              <a:t>syphilis</a:t>
            </a:r>
          </a:p>
          <a:p>
            <a:pPr lvl="1"/>
            <a:r>
              <a:rPr lang="en-CA" dirty="0"/>
              <a:t>sarcoidosis</a:t>
            </a:r>
          </a:p>
          <a:p>
            <a:pPr lvl="1"/>
            <a:r>
              <a:rPr lang="en-CA" dirty="0"/>
              <a:t>sickle cell disease</a:t>
            </a:r>
          </a:p>
          <a:p>
            <a:pPr lvl="1"/>
            <a:r>
              <a:rPr lang="en-CA" dirty="0" err="1"/>
              <a:t>tophaceous</a:t>
            </a:r>
            <a:r>
              <a:rPr lang="en-CA" dirty="0"/>
              <a:t> gout</a:t>
            </a:r>
          </a:p>
        </p:txBody>
      </p:sp>
    </p:spTree>
    <p:extLst>
      <p:ext uri="{BB962C8B-B14F-4D97-AF65-F5344CB8AC3E}">
        <p14:creationId xmlns:p14="http://schemas.microsoft.com/office/powerpoint/2010/main" val="1339463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8100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686" b="1204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1737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284" y="643467"/>
            <a:ext cx="825343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74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 algn="ctr">
              <a:buNone/>
            </a:pPr>
            <a:r>
              <a:rPr lang="en-CA" sz="3200" b="1" dirty="0">
                <a:solidFill>
                  <a:srgbClr val="FF0000"/>
                </a:solidFill>
              </a:rPr>
              <a:t>We must (early diagnose)</a:t>
            </a: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639809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59098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458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572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4956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642395"/>
          </a:xfrm>
        </p:spPr>
        <p:txBody>
          <a:bodyPr>
            <a:normAutofit/>
          </a:bodyPr>
          <a:lstStyle/>
          <a:p>
            <a:pPr algn="ctr"/>
            <a:r>
              <a:rPr lang="en-CA" sz="3600" b="1" dirty="0"/>
              <a:t>Psoriasis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Psoriasis is associated with all forms of </a:t>
            </a:r>
            <a:r>
              <a:rPr lang="en-CA" dirty="0" err="1"/>
              <a:t>SpA</a:t>
            </a:r>
            <a:r>
              <a:rPr lang="en-CA" dirty="0"/>
              <a:t>. </a:t>
            </a:r>
          </a:p>
          <a:p>
            <a:r>
              <a:rPr lang="en-CA" dirty="0"/>
              <a:t>Psoriasis is present in up to approximately 10 percent of patients with AS.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755" y="2140773"/>
            <a:ext cx="2628900" cy="1743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466" y="4193673"/>
            <a:ext cx="2590800" cy="1762125"/>
          </a:xfrm>
          <a:prstGeom prst="rect">
            <a:avLst/>
          </a:prstGeom>
        </p:spPr>
      </p:pic>
      <p:sp>
        <p:nvSpPr>
          <p:cNvPr id="5" name="AutoShape 2" descr="Image result for psoriasis skin"/>
          <p:cNvSpPr>
            <a:spLocks noGrp="1" noChangeAspect="1" noChangeArrowheads="1"/>
          </p:cNvSpPr>
          <p:nvPr>
            <p:ph type="body" sz="half" idx="2"/>
          </p:nvPr>
        </p:nvSpPr>
        <p:spPr bwMode="auto">
          <a:xfrm>
            <a:off x="839788" y="1186405"/>
            <a:ext cx="3932237" cy="468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834113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00063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33844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89188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 err="1"/>
              <a:t>SpA</a:t>
            </a:r>
            <a:r>
              <a:rPr lang="en-CA" b="1" dirty="0"/>
              <a:t> LAB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b="1" dirty="0"/>
              <a:t>HLA-B27</a:t>
            </a:r>
          </a:p>
          <a:p>
            <a:pPr lvl="1"/>
            <a:r>
              <a:rPr lang="en-CA" dirty="0"/>
              <a:t>90 percent of patients with ankylosing spondylitis</a:t>
            </a:r>
          </a:p>
          <a:p>
            <a:pPr lvl="1"/>
            <a:r>
              <a:rPr lang="en-CA" dirty="0"/>
              <a:t>50 to 70 percent of patients with other forms of </a:t>
            </a:r>
            <a:r>
              <a:rPr lang="en-CA" dirty="0" err="1"/>
              <a:t>SpA</a:t>
            </a:r>
            <a:endParaRPr lang="en-CA" dirty="0"/>
          </a:p>
          <a:p>
            <a:pPr lvl="1"/>
            <a:r>
              <a:rPr lang="en-CA" dirty="0"/>
              <a:t>a positive HLA-B27 by itself is not diagnostic of </a:t>
            </a:r>
            <a:r>
              <a:rPr lang="en-CA" dirty="0" err="1"/>
              <a:t>SpA</a:t>
            </a:r>
            <a:endParaRPr lang="en-CA" dirty="0"/>
          </a:p>
          <a:p>
            <a:r>
              <a:rPr lang="en-CA" b="1" dirty="0"/>
              <a:t>Acute phase response</a:t>
            </a:r>
          </a:p>
          <a:p>
            <a:pPr lvl="1"/>
            <a:r>
              <a:rPr lang="en-CA" dirty="0"/>
              <a:t>Erythrocyte sedimentation rate (ESR) and levels of C-reactive protein (CRP </a:t>
            </a:r>
          </a:p>
          <a:p>
            <a:pPr lvl="1"/>
            <a:r>
              <a:rPr lang="en-CA" dirty="0"/>
              <a:t>increased in between 35 and 50 percent of patients with axial </a:t>
            </a:r>
            <a:r>
              <a:rPr lang="en-CA" dirty="0" err="1"/>
              <a:t>SpA</a:t>
            </a:r>
            <a:endParaRPr lang="en-CA" dirty="0"/>
          </a:p>
          <a:p>
            <a:pPr lvl="1"/>
            <a:r>
              <a:rPr lang="en-CA" dirty="0"/>
              <a:t>Elevated levels of CRP are also a predictor of </a:t>
            </a:r>
            <a:r>
              <a:rPr lang="en-CA" dirty="0">
                <a:solidFill>
                  <a:srgbClr val="C00000"/>
                </a:solidFill>
              </a:rPr>
              <a:t>radiographic progression </a:t>
            </a:r>
            <a:r>
              <a:rPr lang="en-CA" dirty="0"/>
              <a:t>and for a good response to tumor necrosis factor (TNF)-blocker therapy</a:t>
            </a:r>
          </a:p>
        </p:txBody>
      </p:sp>
    </p:spTree>
    <p:extLst>
      <p:ext uri="{BB962C8B-B14F-4D97-AF65-F5344CB8AC3E}">
        <p14:creationId xmlns:p14="http://schemas.microsoft.com/office/powerpoint/2010/main" val="28609529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415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7365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047" y="630821"/>
            <a:ext cx="8599988" cy="5126876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9813001" y="6261100"/>
            <a:ext cx="2273300" cy="596900"/>
          </a:xfrm>
          <a:custGeom>
            <a:avLst/>
            <a:gdLst/>
            <a:ahLst/>
            <a:cxnLst/>
            <a:rect l="l" t="t" r="r" b="b"/>
            <a:pathLst>
              <a:path w="2273300" h="596900">
                <a:moveTo>
                  <a:pt x="2173820" y="0"/>
                </a:moveTo>
                <a:lnTo>
                  <a:pt x="99479" y="0"/>
                </a:lnTo>
                <a:lnTo>
                  <a:pt x="60757" y="7818"/>
                </a:lnTo>
                <a:lnTo>
                  <a:pt x="29136" y="29138"/>
                </a:lnTo>
                <a:lnTo>
                  <a:pt x="7817" y="60760"/>
                </a:lnTo>
                <a:lnTo>
                  <a:pt x="0" y="99484"/>
                </a:lnTo>
                <a:lnTo>
                  <a:pt x="0" y="497415"/>
                </a:lnTo>
                <a:lnTo>
                  <a:pt x="7817" y="536139"/>
                </a:lnTo>
                <a:lnTo>
                  <a:pt x="29136" y="567761"/>
                </a:lnTo>
                <a:lnTo>
                  <a:pt x="60757" y="589082"/>
                </a:lnTo>
                <a:lnTo>
                  <a:pt x="99479" y="596900"/>
                </a:lnTo>
                <a:lnTo>
                  <a:pt x="2173820" y="596900"/>
                </a:lnTo>
                <a:lnTo>
                  <a:pt x="2212542" y="589082"/>
                </a:lnTo>
                <a:lnTo>
                  <a:pt x="2244163" y="567761"/>
                </a:lnTo>
                <a:lnTo>
                  <a:pt x="2265482" y="536139"/>
                </a:lnTo>
                <a:lnTo>
                  <a:pt x="2273300" y="497415"/>
                </a:lnTo>
                <a:lnTo>
                  <a:pt x="2273300" y="99484"/>
                </a:lnTo>
                <a:lnTo>
                  <a:pt x="2265482" y="60760"/>
                </a:lnTo>
                <a:lnTo>
                  <a:pt x="2244163" y="29138"/>
                </a:lnTo>
                <a:lnTo>
                  <a:pt x="2212542" y="7818"/>
                </a:lnTo>
                <a:lnTo>
                  <a:pt x="2173820" y="0"/>
                </a:lnTo>
                <a:close/>
              </a:path>
            </a:pathLst>
          </a:custGeom>
          <a:solidFill>
            <a:srgbClr val="8E295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786202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066800"/>
            <a:ext cx="6326062" cy="4648200"/>
          </a:xfrm>
          <a:prstGeom prst="rect">
            <a:avLst/>
          </a:prstGeom>
        </p:spPr>
      </p:pic>
      <p:sp>
        <p:nvSpPr>
          <p:cNvPr id="4" name="object 2"/>
          <p:cNvSpPr/>
          <p:nvPr/>
        </p:nvSpPr>
        <p:spPr>
          <a:xfrm>
            <a:off x="9801426" y="6261100"/>
            <a:ext cx="2273300" cy="596900"/>
          </a:xfrm>
          <a:custGeom>
            <a:avLst/>
            <a:gdLst/>
            <a:ahLst/>
            <a:cxnLst/>
            <a:rect l="l" t="t" r="r" b="b"/>
            <a:pathLst>
              <a:path w="2273300" h="596900">
                <a:moveTo>
                  <a:pt x="2173820" y="0"/>
                </a:moveTo>
                <a:lnTo>
                  <a:pt x="99479" y="0"/>
                </a:lnTo>
                <a:lnTo>
                  <a:pt x="60757" y="7818"/>
                </a:lnTo>
                <a:lnTo>
                  <a:pt x="29136" y="29138"/>
                </a:lnTo>
                <a:lnTo>
                  <a:pt x="7817" y="60760"/>
                </a:lnTo>
                <a:lnTo>
                  <a:pt x="0" y="99484"/>
                </a:lnTo>
                <a:lnTo>
                  <a:pt x="0" y="497415"/>
                </a:lnTo>
                <a:lnTo>
                  <a:pt x="7817" y="536139"/>
                </a:lnTo>
                <a:lnTo>
                  <a:pt x="29136" y="567761"/>
                </a:lnTo>
                <a:lnTo>
                  <a:pt x="60757" y="589082"/>
                </a:lnTo>
                <a:lnTo>
                  <a:pt x="99479" y="596900"/>
                </a:lnTo>
                <a:lnTo>
                  <a:pt x="2173820" y="596900"/>
                </a:lnTo>
                <a:lnTo>
                  <a:pt x="2212542" y="589082"/>
                </a:lnTo>
                <a:lnTo>
                  <a:pt x="2244163" y="567761"/>
                </a:lnTo>
                <a:lnTo>
                  <a:pt x="2265482" y="536139"/>
                </a:lnTo>
                <a:lnTo>
                  <a:pt x="2273300" y="497415"/>
                </a:lnTo>
                <a:lnTo>
                  <a:pt x="2273300" y="99484"/>
                </a:lnTo>
                <a:lnTo>
                  <a:pt x="2265482" y="60760"/>
                </a:lnTo>
                <a:lnTo>
                  <a:pt x="2244163" y="29138"/>
                </a:lnTo>
                <a:lnTo>
                  <a:pt x="2212542" y="7818"/>
                </a:lnTo>
                <a:lnTo>
                  <a:pt x="2173820" y="0"/>
                </a:lnTo>
                <a:close/>
              </a:path>
            </a:pathLst>
          </a:custGeom>
          <a:solidFill>
            <a:srgbClr val="8E295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66671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914400"/>
            <a:ext cx="5257800" cy="4114800"/>
          </a:xfrm>
          <a:prstGeom prst="rect">
            <a:avLst/>
          </a:prstGeom>
        </p:spPr>
      </p:pic>
      <p:sp>
        <p:nvSpPr>
          <p:cNvPr id="4" name="object 2"/>
          <p:cNvSpPr/>
          <p:nvPr/>
        </p:nvSpPr>
        <p:spPr>
          <a:xfrm>
            <a:off x="9789851" y="6261100"/>
            <a:ext cx="2273300" cy="596900"/>
          </a:xfrm>
          <a:custGeom>
            <a:avLst/>
            <a:gdLst/>
            <a:ahLst/>
            <a:cxnLst/>
            <a:rect l="l" t="t" r="r" b="b"/>
            <a:pathLst>
              <a:path w="2273300" h="596900">
                <a:moveTo>
                  <a:pt x="2173820" y="0"/>
                </a:moveTo>
                <a:lnTo>
                  <a:pt x="99479" y="0"/>
                </a:lnTo>
                <a:lnTo>
                  <a:pt x="60757" y="7818"/>
                </a:lnTo>
                <a:lnTo>
                  <a:pt x="29136" y="29138"/>
                </a:lnTo>
                <a:lnTo>
                  <a:pt x="7817" y="60760"/>
                </a:lnTo>
                <a:lnTo>
                  <a:pt x="0" y="99484"/>
                </a:lnTo>
                <a:lnTo>
                  <a:pt x="0" y="497415"/>
                </a:lnTo>
                <a:lnTo>
                  <a:pt x="7817" y="536139"/>
                </a:lnTo>
                <a:lnTo>
                  <a:pt x="29136" y="567761"/>
                </a:lnTo>
                <a:lnTo>
                  <a:pt x="60757" y="589082"/>
                </a:lnTo>
                <a:lnTo>
                  <a:pt x="99479" y="596900"/>
                </a:lnTo>
                <a:lnTo>
                  <a:pt x="2173820" y="596900"/>
                </a:lnTo>
                <a:lnTo>
                  <a:pt x="2212542" y="589082"/>
                </a:lnTo>
                <a:lnTo>
                  <a:pt x="2244163" y="567761"/>
                </a:lnTo>
                <a:lnTo>
                  <a:pt x="2265482" y="536139"/>
                </a:lnTo>
                <a:lnTo>
                  <a:pt x="2273300" y="497415"/>
                </a:lnTo>
                <a:lnTo>
                  <a:pt x="2273300" y="99484"/>
                </a:lnTo>
                <a:lnTo>
                  <a:pt x="2265482" y="60760"/>
                </a:lnTo>
                <a:lnTo>
                  <a:pt x="2244163" y="29138"/>
                </a:lnTo>
                <a:lnTo>
                  <a:pt x="2212542" y="7818"/>
                </a:lnTo>
                <a:lnTo>
                  <a:pt x="2173820" y="0"/>
                </a:lnTo>
                <a:close/>
              </a:path>
            </a:pathLst>
          </a:custGeom>
          <a:solidFill>
            <a:srgbClr val="8E295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873499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8220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0914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9854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2057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2" r="1" b="1"/>
          <a:stretch/>
        </p:blipFill>
        <p:spPr>
          <a:xfrm>
            <a:off x="4636008" y="640082"/>
            <a:ext cx="6916329" cy="5577837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/>
          </a:bodyPr>
          <a:lstStyle/>
          <a:p>
            <a:r>
              <a:rPr lang="en-CA" sz="3600" b="1" dirty="0">
                <a:solidFill>
                  <a:srgbClr val="C00000"/>
                </a:solidFill>
              </a:rPr>
              <a:t>Reactive arthritis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9788" y="2812256"/>
            <a:ext cx="3286125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046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0221" y="643466"/>
            <a:ext cx="1061155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055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645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248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3307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" b="1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584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pPr marL="0" indent="0" algn="ctr">
              <a:buNone/>
            </a:pPr>
            <a:r>
              <a:rPr lang="en-CA" sz="4000" dirty="0"/>
              <a:t>Thanks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31673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8093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173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689103"/>
            <a:ext cx="10905066" cy="547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721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739</Words>
  <Application>Microsoft Office PowerPoint</Application>
  <PresentationFormat>Widescreen</PresentationFormat>
  <Paragraphs>135</Paragraphs>
  <Slides>62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62</vt:i4>
      </vt:variant>
    </vt:vector>
  </HeadingPairs>
  <TitlesOfParts>
    <vt:vector size="73" baseType="lpstr">
      <vt:lpstr>Arial</vt:lpstr>
      <vt:lpstr>Arial Rounded MT Bold</vt:lpstr>
      <vt:lpstr>Brush Script MT</vt:lpstr>
      <vt:lpstr>Calibri</vt:lpstr>
      <vt:lpstr>Calibri Light</vt:lpstr>
      <vt:lpstr>Times New Roman</vt:lpstr>
      <vt:lpstr>Wingdings</vt:lpstr>
      <vt:lpstr>Office Theme</vt:lpstr>
      <vt:lpstr>1_Office Theme</vt:lpstr>
      <vt:lpstr>2_Office Theme</vt:lpstr>
      <vt:lpstr>3_Office Theme</vt:lpstr>
      <vt:lpstr>Introduction to SPA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Axial SpA affects both males and females</vt:lpstr>
      <vt:lpstr>Pathogenesis of spondyloarthritis</vt:lpstr>
      <vt:lpstr>Pathogenic mechanisms of new bone formation</vt:lpstr>
      <vt:lpstr>Pathogenic mechanisms of new bone formation</vt:lpstr>
      <vt:lpstr>Genetic influences</vt:lpstr>
      <vt:lpstr>Genetic influences</vt:lpstr>
      <vt:lpstr>Arthritogenic peptide hypothesis</vt:lpstr>
      <vt:lpstr>Arthritogenic peptide hypothesis</vt:lpstr>
      <vt:lpstr>Axial-SpA Features</vt:lpstr>
      <vt:lpstr>PowerPoint Presentation</vt:lpstr>
      <vt:lpstr>PowerPoint Presentation</vt:lpstr>
      <vt:lpstr>PowerPoint Presentation</vt:lpstr>
      <vt:lpstr>PowerPoint Presentation</vt:lpstr>
      <vt:lpstr>Peripheral arthritis</vt:lpstr>
      <vt:lpstr>Arthritis associated with inflammatory bowel disease</vt:lpstr>
      <vt:lpstr>PowerPoint Presentation</vt:lpstr>
      <vt:lpstr>PowerPoint Presentation</vt:lpstr>
      <vt:lpstr>PowerPoint Presentation</vt:lpstr>
      <vt:lpstr>Enthesitis</vt:lpstr>
      <vt:lpstr>PowerPoint Presentation</vt:lpstr>
      <vt:lpstr>PowerPoint Presentation</vt:lpstr>
      <vt:lpstr>PowerPoint Presentation</vt:lpstr>
      <vt:lpstr>Dactylitis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Psoriasis</vt:lpstr>
      <vt:lpstr>PowerPoint Presentation</vt:lpstr>
      <vt:lpstr>PowerPoint Presentation</vt:lpstr>
      <vt:lpstr>PowerPoint Presentation</vt:lpstr>
      <vt:lpstr>SpA LAB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Reactive arthritis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 Patient  Journey</dc:title>
  <dc:creator>mohamed bedaiwi</dc:creator>
  <cp:lastModifiedBy>mohamed bedaiwi</cp:lastModifiedBy>
  <cp:revision>31</cp:revision>
  <dcterms:created xsi:type="dcterms:W3CDTF">2017-04-25T18:01:24Z</dcterms:created>
  <dcterms:modified xsi:type="dcterms:W3CDTF">2017-05-01T07:02:17Z</dcterms:modified>
</cp:coreProperties>
</file>