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56" r:id="rId2"/>
    <p:sldId id="270" r:id="rId3"/>
    <p:sldId id="272" r:id="rId4"/>
    <p:sldId id="271" r:id="rId5"/>
    <p:sldId id="279" r:id="rId6"/>
    <p:sldId id="289" r:id="rId7"/>
    <p:sldId id="293" r:id="rId8"/>
    <p:sldId id="264" r:id="rId9"/>
    <p:sldId id="363" r:id="rId10"/>
    <p:sldId id="265" r:id="rId11"/>
    <p:sldId id="266" r:id="rId12"/>
    <p:sldId id="301" r:id="rId13"/>
    <p:sldId id="302" r:id="rId14"/>
    <p:sldId id="303" r:id="rId15"/>
    <p:sldId id="304" r:id="rId16"/>
    <p:sldId id="364" r:id="rId17"/>
    <p:sldId id="305" r:id="rId18"/>
    <p:sldId id="365" r:id="rId19"/>
    <p:sldId id="307" r:id="rId20"/>
    <p:sldId id="311" r:id="rId21"/>
    <p:sldId id="257" r:id="rId22"/>
    <p:sldId id="258" r:id="rId23"/>
    <p:sldId id="456" r:id="rId24"/>
    <p:sldId id="457" r:id="rId25"/>
    <p:sldId id="458" r:id="rId26"/>
    <p:sldId id="459" r:id="rId27"/>
    <p:sldId id="460" r:id="rId28"/>
    <p:sldId id="343" r:id="rId29"/>
    <p:sldId id="455" r:id="rId30"/>
    <p:sldId id="368" r:id="rId31"/>
    <p:sldId id="370" r:id="rId32"/>
    <p:sldId id="371" r:id="rId33"/>
    <p:sldId id="454" r:id="rId34"/>
    <p:sldId id="372" r:id="rId35"/>
    <p:sldId id="297" r:id="rId36"/>
    <p:sldId id="431" r:id="rId37"/>
    <p:sldId id="468" r:id="rId38"/>
    <p:sldId id="375" r:id="rId39"/>
    <p:sldId id="380" r:id="rId40"/>
    <p:sldId id="430" r:id="rId41"/>
    <p:sldId id="387" r:id="rId42"/>
    <p:sldId id="394" r:id="rId43"/>
    <p:sldId id="443" r:id="rId44"/>
    <p:sldId id="436" r:id="rId45"/>
    <p:sldId id="444" r:id="rId46"/>
    <p:sldId id="400" r:id="rId47"/>
    <p:sldId id="401" r:id="rId48"/>
    <p:sldId id="405" r:id="rId49"/>
    <p:sldId id="407" r:id="rId50"/>
    <p:sldId id="409" r:id="rId51"/>
    <p:sldId id="260" r:id="rId52"/>
    <p:sldId id="313" r:id="rId53"/>
    <p:sldId id="261" r:id="rId54"/>
    <p:sldId id="410" r:id="rId55"/>
    <p:sldId id="413" r:id="rId56"/>
    <p:sldId id="434" r:id="rId57"/>
    <p:sldId id="420" r:id="rId58"/>
    <p:sldId id="432" r:id="rId59"/>
    <p:sldId id="300" r:id="rId60"/>
    <p:sldId id="314" r:id="rId61"/>
    <p:sldId id="349" r:id="rId62"/>
    <p:sldId id="435" r:id="rId63"/>
    <p:sldId id="438" r:id="rId64"/>
    <p:sldId id="442" r:id="rId65"/>
    <p:sldId id="315" r:id="rId66"/>
    <p:sldId id="316" r:id="rId67"/>
    <p:sldId id="317" r:id="rId68"/>
    <p:sldId id="321" r:id="rId69"/>
    <p:sldId id="320" r:id="rId70"/>
    <p:sldId id="324" r:id="rId71"/>
    <p:sldId id="447" r:id="rId72"/>
    <p:sldId id="448" r:id="rId73"/>
    <p:sldId id="356" r:id="rId74"/>
    <p:sldId id="358" r:id="rId75"/>
    <p:sldId id="360" r:id="rId76"/>
    <p:sldId id="361" r:id="rId77"/>
    <p:sldId id="362" r:id="rId78"/>
    <p:sldId id="341" r:id="rId79"/>
    <p:sldId id="325" r:id="rId80"/>
    <p:sldId id="312" r:id="rId81"/>
    <p:sldId id="461" r:id="rId82"/>
    <p:sldId id="462" r:id="rId83"/>
    <p:sldId id="463" r:id="rId84"/>
    <p:sldId id="464" r:id="rId85"/>
    <p:sldId id="465" r:id="rId86"/>
    <p:sldId id="466" r:id="rId87"/>
    <p:sldId id="467"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5" autoAdjust="0"/>
    <p:restoredTop sz="87455" autoAdjust="0"/>
  </p:normalViewPr>
  <p:slideViewPr>
    <p:cSldViewPr>
      <p:cViewPr varScale="1">
        <p:scale>
          <a:sx n="102" d="100"/>
          <a:sy n="102" d="100"/>
        </p:scale>
        <p:origin x="17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9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97081-7621-4BD6-B5EF-85A1EAF05791}" type="datetimeFigureOut">
              <a:rPr lang="en-US" smtClean="0"/>
              <a:pPr/>
              <a:t>5/1/2017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82646-05DB-460C-9127-3E5D65E860F3}" type="slidenum">
              <a:rPr lang="en-US" smtClean="0"/>
              <a:pPr/>
              <a:t>‹#›</a:t>
            </a:fld>
            <a:endParaRPr lang="en-US"/>
          </a:p>
        </p:txBody>
      </p:sp>
    </p:spTree>
    <p:extLst>
      <p:ext uri="{BB962C8B-B14F-4D97-AF65-F5344CB8AC3E}">
        <p14:creationId xmlns:p14="http://schemas.microsoft.com/office/powerpoint/2010/main" val="380164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skeletal muscle genetic ion </a:t>
            </a:r>
            <a:r>
              <a:rPr lang="en-US" sz="1200" b="0" i="0" u="none" strike="noStrike" kern="1200" baseline="0" dirty="0" err="1" smtClean="0">
                <a:solidFill>
                  <a:schemeClr val="tx1"/>
                </a:solidFill>
                <a:latin typeface="+mn-lt"/>
                <a:ea typeface="+mn-ea"/>
                <a:cs typeface="+mn-cs"/>
              </a:rPr>
              <a:t>channelopathies</a:t>
            </a:r>
            <a:r>
              <a:rPr lang="en-US" sz="1200" b="0" i="0" u="none" strike="noStrike" kern="1200" baseline="0" dirty="0" smtClean="0">
                <a:solidFill>
                  <a:schemeClr val="tx1"/>
                </a:solidFill>
                <a:latin typeface="+mn-lt"/>
                <a:ea typeface="+mn-ea"/>
                <a:cs typeface="+mn-cs"/>
              </a:rPr>
              <a:t> are a distinct group of diseases caused by mutations which mainly occur in voltage-gated ion channel genes. They can be classified in to 2 categories – non dystrophic </a:t>
            </a:r>
            <a:r>
              <a:rPr lang="en-US" sz="1200" b="0" i="0" u="none" strike="noStrike" kern="1200" baseline="0" dirty="0" err="1" smtClean="0">
                <a:solidFill>
                  <a:schemeClr val="tx1"/>
                </a:solidFill>
                <a:latin typeface="+mn-lt"/>
                <a:ea typeface="+mn-ea"/>
                <a:cs typeface="+mn-cs"/>
              </a:rPr>
              <a:t>myotonias</a:t>
            </a:r>
            <a:r>
              <a:rPr lang="en-US" sz="1200" b="0" i="0" u="none" strike="noStrike" kern="1200" baseline="0" dirty="0" smtClean="0">
                <a:solidFill>
                  <a:schemeClr val="tx1"/>
                </a:solidFill>
                <a:latin typeface="+mn-lt"/>
                <a:ea typeface="+mn-ea"/>
                <a:cs typeface="+mn-cs"/>
              </a:rPr>
              <a:t> and periodic paralyses.</a:t>
            </a:r>
          </a:p>
          <a:p>
            <a:r>
              <a:rPr lang="en-US" sz="1200" b="0" i="0" u="none" strike="noStrike" kern="1200" baseline="0" dirty="0" smtClean="0">
                <a:solidFill>
                  <a:schemeClr val="tx1"/>
                </a:solidFill>
                <a:latin typeface="+mn-lt"/>
                <a:ea typeface="+mn-ea"/>
                <a:cs typeface="+mn-cs"/>
              </a:rPr>
              <a:t>NDMs are a group of conditions characterized by muscle stiffness on voluntary movement due to delayed skeletal muscle relaxation. This group includes  - </a:t>
            </a:r>
            <a:r>
              <a:rPr lang="en-US" sz="1200" b="0" i="0" u="none" strike="noStrike" kern="1200" baseline="0" dirty="0" err="1" smtClean="0">
                <a:solidFill>
                  <a:schemeClr val="tx1"/>
                </a:solidFill>
                <a:latin typeface="+mn-lt"/>
                <a:ea typeface="+mn-ea"/>
                <a:cs typeface="+mn-cs"/>
              </a:rPr>
              <a:t>myotonia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congenita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paramyotonia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congenita</a:t>
            </a:r>
            <a:r>
              <a:rPr lang="en-US" sz="1200" b="0" i="0" u="none" strike="noStrike" kern="1200" baseline="0" dirty="0" smtClean="0">
                <a:solidFill>
                  <a:schemeClr val="tx1"/>
                </a:solidFill>
                <a:latin typeface="+mn-lt"/>
                <a:ea typeface="+mn-ea"/>
                <a:cs typeface="+mn-cs"/>
              </a:rPr>
              <a:t> and sodium channel </a:t>
            </a:r>
            <a:r>
              <a:rPr lang="en-US" sz="1200" b="0" i="0" u="none" strike="noStrike" kern="1200" baseline="0" dirty="0" err="1" smtClean="0">
                <a:solidFill>
                  <a:schemeClr val="tx1"/>
                </a:solidFill>
                <a:latin typeface="+mn-lt"/>
                <a:ea typeface="+mn-ea"/>
                <a:cs typeface="+mn-cs"/>
              </a:rPr>
              <a:t>myotonias</a:t>
            </a:r>
            <a:r>
              <a:rPr lang="en-US" sz="1200" b="0" i="0" u="none" strike="noStrike" kern="1200" baseline="0" dirty="0" smtClean="0">
                <a:solidFill>
                  <a:schemeClr val="tx1"/>
                </a:solidFill>
                <a:latin typeface="+mn-lt"/>
                <a:ea typeface="+mn-ea"/>
                <a:cs typeface="+mn-cs"/>
              </a:rPr>
              <a:t> (potassium-aggravated </a:t>
            </a:r>
            <a:r>
              <a:rPr lang="en-US" sz="1200" b="0" i="0" u="none" strike="noStrike" kern="1200" baseline="0" dirty="0" err="1" smtClean="0">
                <a:solidFill>
                  <a:schemeClr val="tx1"/>
                </a:solidFill>
                <a:latin typeface="+mn-lt"/>
                <a:ea typeface="+mn-ea"/>
                <a:cs typeface="+mn-cs"/>
              </a:rPr>
              <a:t>myotonias</a:t>
            </a:r>
            <a:r>
              <a:rPr lang="en-US" sz="1200" b="0" i="0" u="none" strike="noStrike" kern="1200" baseline="0" dirty="0" smtClean="0">
                <a:solidFill>
                  <a:schemeClr val="tx1"/>
                </a:solidFill>
                <a:latin typeface="+mn-lt"/>
                <a:ea typeface="+mn-ea"/>
                <a:cs typeface="+mn-cs"/>
              </a:rPr>
              <a:t> (PAMs), </a:t>
            </a:r>
            <a:r>
              <a:rPr lang="en-US" sz="1200" b="0" i="0" u="none" strike="noStrike" kern="1200" baseline="0" dirty="0" err="1" smtClean="0">
                <a:solidFill>
                  <a:schemeClr val="tx1"/>
                </a:solidFill>
                <a:latin typeface="+mn-lt"/>
                <a:ea typeface="+mn-ea"/>
                <a:cs typeface="+mn-cs"/>
              </a:rPr>
              <a:t>myotonia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fluctuans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myotonia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permanens</a:t>
            </a:r>
            <a:r>
              <a:rPr lang="en-US" sz="1200" b="0" i="0" u="none" strike="noStrike" kern="1200" baseline="0" dirty="0" smtClean="0">
                <a:solidFill>
                  <a:schemeClr val="tx1"/>
                </a:solidFill>
                <a:latin typeface="+mn-lt"/>
                <a:ea typeface="+mn-ea"/>
                <a:cs typeface="+mn-cs"/>
              </a:rPr>
              <a:t> and acetazolamide responsive </a:t>
            </a:r>
            <a:r>
              <a:rPr lang="en-US" sz="1200" b="0" i="0" u="none" strike="noStrike" kern="1200" baseline="0" dirty="0" err="1" smtClean="0">
                <a:solidFill>
                  <a:schemeClr val="tx1"/>
                </a:solidFill>
                <a:latin typeface="+mn-lt"/>
                <a:ea typeface="+mn-ea"/>
                <a:cs typeface="+mn-cs"/>
              </a:rPr>
              <a:t>myotonia</a:t>
            </a:r>
            <a:r>
              <a:rPr lang="en-US" sz="1200" b="0" i="0" u="none" strike="noStrike" kern="1200" baseline="0" dirty="0" smtClean="0">
                <a:solidFill>
                  <a:schemeClr val="tx1"/>
                </a:solidFill>
                <a:latin typeface="+mn-lt"/>
                <a:ea typeface="+mn-ea"/>
                <a:cs typeface="+mn-cs"/>
              </a:rPr>
              <a:t>.). The NDMs are mainly distinguished clinically from the dystrophic </a:t>
            </a:r>
            <a:r>
              <a:rPr lang="en-US" sz="1200" b="0" i="0" u="none" strike="noStrike" kern="1200" baseline="0" dirty="0" err="1" smtClean="0">
                <a:solidFill>
                  <a:schemeClr val="tx1"/>
                </a:solidFill>
                <a:latin typeface="+mn-lt"/>
                <a:ea typeface="+mn-ea"/>
                <a:cs typeface="+mn-cs"/>
              </a:rPr>
              <a:t>myotonias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types 1 and 2, by the absence of </a:t>
            </a:r>
            <a:r>
              <a:rPr lang="en-US" sz="1200" b="0" i="0" u="none" strike="noStrike" kern="1200" baseline="0" dirty="0" err="1" smtClean="0">
                <a:solidFill>
                  <a:schemeClr val="tx1"/>
                </a:solidFill>
                <a:latin typeface="+mn-lt"/>
                <a:ea typeface="+mn-ea"/>
                <a:cs typeface="+mn-cs"/>
              </a:rPr>
              <a:t>extramuscular</a:t>
            </a:r>
            <a:r>
              <a:rPr lang="en-US" sz="1200" b="0" i="0" u="none" strike="noStrike" kern="1200" baseline="0" dirty="0" smtClean="0">
                <a:solidFill>
                  <a:schemeClr val="tx1"/>
                </a:solidFill>
                <a:latin typeface="+mn-lt"/>
                <a:ea typeface="+mn-ea"/>
                <a:cs typeface="+mn-cs"/>
              </a:rPr>
              <a:t> systemic involvement.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periodic paralyses are a group of autosomal-dominant disorders characterized by episodes of flaccid paralysis often triggered by an alteration in serum potassium concentration. They include – hypokalemic periodic paralyses type 1 and 2, </a:t>
            </a:r>
            <a:r>
              <a:rPr lang="en-US" sz="1200" b="0" i="0" u="none" strike="noStrike" kern="1200" baseline="0" dirty="0" err="1" smtClean="0">
                <a:solidFill>
                  <a:schemeClr val="tx1"/>
                </a:solidFill>
                <a:latin typeface="+mn-lt"/>
                <a:ea typeface="+mn-ea"/>
                <a:cs typeface="+mn-cs"/>
              </a:rPr>
              <a:t>hyperkalemic</a:t>
            </a:r>
            <a:r>
              <a:rPr lang="en-US" sz="1200" b="0" i="0" u="none" strike="noStrike" kern="1200" baseline="0" dirty="0" smtClean="0">
                <a:solidFill>
                  <a:schemeClr val="tx1"/>
                </a:solidFill>
                <a:latin typeface="+mn-lt"/>
                <a:ea typeface="+mn-ea"/>
                <a:cs typeface="+mn-cs"/>
              </a:rPr>
              <a:t> periodic paralysis and Anderson </a:t>
            </a:r>
            <a:r>
              <a:rPr lang="en-US" sz="1200" b="0" i="0" u="none" strike="noStrike" kern="1200" baseline="0" dirty="0" err="1" smtClean="0">
                <a:solidFill>
                  <a:schemeClr val="tx1"/>
                </a:solidFill>
                <a:latin typeface="+mn-lt"/>
                <a:ea typeface="+mn-ea"/>
                <a:cs typeface="+mn-cs"/>
              </a:rPr>
              <a:t>Tawil</a:t>
            </a:r>
            <a:r>
              <a:rPr lang="en-US" sz="1200" b="0" i="0" u="none" strike="noStrike" kern="1200" baseline="0" dirty="0" smtClean="0">
                <a:solidFill>
                  <a:schemeClr val="tx1"/>
                </a:solidFill>
                <a:latin typeface="+mn-lt"/>
                <a:ea typeface="+mn-ea"/>
                <a:cs typeface="+mn-cs"/>
              </a:rPr>
              <a:t> syndrome</a:t>
            </a:r>
            <a:endParaRPr lang="en-US" dirty="0"/>
          </a:p>
        </p:txBody>
      </p:sp>
      <p:sp>
        <p:nvSpPr>
          <p:cNvPr id="4" name="Slide Number Placeholder 3"/>
          <p:cNvSpPr>
            <a:spLocks noGrp="1"/>
          </p:cNvSpPr>
          <p:nvPr>
            <p:ph type="sldNum" sz="quarter" idx="10"/>
          </p:nvPr>
        </p:nvSpPr>
        <p:spPr/>
        <p:txBody>
          <a:bodyPr/>
          <a:lstStyle/>
          <a:p>
            <a:fld id="{F48AE1FC-7A58-4469-AD20-44E001FA2757}" type="slidenum">
              <a:rPr lang="en-US" smtClean="0"/>
              <a:pPr/>
              <a:t>79</a:t>
            </a:fld>
            <a:endParaRPr lang="en-US"/>
          </a:p>
        </p:txBody>
      </p:sp>
    </p:spTree>
    <p:extLst>
      <p:ext uri="{BB962C8B-B14F-4D97-AF65-F5344CB8AC3E}">
        <p14:creationId xmlns:p14="http://schemas.microsoft.com/office/powerpoint/2010/main" val="129207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BB13E1A-1346-47FF-AC7F-058C23E723C3}" type="datetimeFigureOut">
              <a:rPr lang="en-US" smtClean="0"/>
              <a:pPr/>
              <a:t>5/1/2017</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6B100B8-DFC7-486A-ADA8-DF1E09C1C8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B13E1A-1346-47FF-AC7F-058C23E723C3}"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100B8-DFC7-486A-ADA8-DF1E09C1C8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B13E1A-1346-47FF-AC7F-058C23E723C3}"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100B8-DFC7-486A-ADA8-DF1E09C1C89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8D6A38FF-A396-4A0D-830D-D313BD2CD869}" type="datetime1">
              <a:rPr lang="en-US" smtClean="0"/>
              <a:pPr/>
              <a:t>5/1/2017</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8B91422-439E-47E4-AFBB-402FDB418955}" type="slidenum">
              <a:rPr lang="en-US"/>
              <a:pPr/>
              <a:t>‹#›</a:t>
            </a:fld>
            <a:endParaRPr lang="en-US"/>
          </a:p>
        </p:txBody>
      </p:sp>
    </p:spTree>
    <p:extLst>
      <p:ext uri="{BB962C8B-B14F-4D97-AF65-F5344CB8AC3E}">
        <p14:creationId xmlns:p14="http://schemas.microsoft.com/office/powerpoint/2010/main" val="88791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th-TH"/>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th-TH"/>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84F66769-9472-4443-A0BA-9A49A899F188}" type="slidenum">
              <a:rPr lang="th-TH"/>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BB13E1A-1346-47FF-AC7F-058C23E723C3}" type="datetimeFigureOut">
              <a:rPr lang="en-US" smtClean="0"/>
              <a:pPr/>
              <a:t>5/1/2017</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66B100B8-DFC7-486A-ADA8-DF1E09C1C8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BB13E1A-1346-47FF-AC7F-058C23E723C3}" type="datetimeFigureOut">
              <a:rPr lang="en-US" smtClean="0"/>
              <a:pPr/>
              <a:t>5/1/2017</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66B100B8-DFC7-486A-ADA8-DF1E09C1C890}"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BB13E1A-1346-47FF-AC7F-058C23E723C3}" type="datetimeFigureOut">
              <a:rPr lang="en-US" smtClean="0"/>
              <a:pPr/>
              <a:t>5/1/2017</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66B100B8-DFC7-486A-ADA8-DF1E09C1C8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BB13E1A-1346-47FF-AC7F-058C23E723C3}" type="datetimeFigureOut">
              <a:rPr lang="en-US" smtClean="0"/>
              <a:pPr/>
              <a:t>5/1/2017</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6B100B8-DFC7-486A-ADA8-DF1E09C1C8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B13E1A-1346-47FF-AC7F-058C23E723C3}" type="datetimeFigureOut">
              <a:rPr lang="en-US" smtClean="0"/>
              <a:pPr/>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100B8-DFC7-486A-ADA8-DF1E09C1C8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BB13E1A-1346-47FF-AC7F-058C23E723C3}" type="datetimeFigureOut">
              <a:rPr lang="en-US" smtClean="0"/>
              <a:pPr/>
              <a:t>5/1/2017</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66B100B8-DFC7-486A-ADA8-DF1E09C1C8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BB13E1A-1346-47FF-AC7F-058C23E723C3}" type="datetimeFigureOut">
              <a:rPr lang="en-US" smtClean="0"/>
              <a:pPr/>
              <a:t>5/1/2017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6B100B8-DFC7-486A-ADA8-DF1E09C1C8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BB13E1A-1346-47FF-AC7F-058C23E723C3}" type="datetimeFigureOut">
              <a:rPr lang="en-US" smtClean="0"/>
              <a:pPr/>
              <a:t>5/1/2017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6B100B8-DFC7-486A-ADA8-DF1E09C1C8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BB13E1A-1346-47FF-AC7F-058C23E723C3}" type="datetimeFigureOut">
              <a:rPr lang="en-US" smtClean="0"/>
              <a:pPr/>
              <a:t>5/1/2017</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6B100B8-DFC7-486A-ADA8-DF1E09C1C89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image" Target="../media/image53.jpeg"/></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8"/>
            <a:ext cx="8062912" cy="1966912"/>
          </a:xfrm>
        </p:spPr>
        <p:txBody>
          <a:bodyPr/>
          <a:lstStyle/>
          <a:p>
            <a:r>
              <a:rPr lang="en-US" b="1" u="sng" dirty="0" smtClean="0"/>
              <a:t>MYOPATHIES</a:t>
            </a:r>
            <a:r>
              <a:rPr lang="en-US" dirty="0" smtClean="0"/>
              <a:t>		</a:t>
            </a:r>
            <a:endParaRPr lang="en-US" dirty="0"/>
          </a:p>
        </p:txBody>
      </p:sp>
      <p:sp>
        <p:nvSpPr>
          <p:cNvPr id="3" name="Subtitle 2"/>
          <p:cNvSpPr>
            <a:spLocks noGrp="1"/>
          </p:cNvSpPr>
          <p:nvPr>
            <p:ph type="subTitle" idx="1"/>
          </p:nvPr>
        </p:nvSpPr>
        <p:spPr>
          <a:xfrm>
            <a:off x="540544" y="2895600"/>
            <a:ext cx="8062912" cy="1107280"/>
          </a:xfrm>
        </p:spPr>
        <p:txBody>
          <a:bodyPr/>
          <a:lstStyle/>
          <a:p>
            <a:r>
              <a:rPr lang="en-US" b="1" dirty="0" smtClean="0"/>
              <a:t>Dr Mohammad Ali Kukaswadia, M.D.</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1600"/>
            <a:ext cx="7772400" cy="3293209"/>
          </a:xfrm>
          <a:prstGeom prst="rect">
            <a:avLst/>
          </a:prstGeom>
        </p:spPr>
        <p:txBody>
          <a:bodyPr wrap="square">
            <a:spAutoFit/>
          </a:bodyPr>
          <a:lstStyle/>
          <a:p>
            <a:r>
              <a:rPr lang="en-US" sz="2600" dirty="0" smtClean="0"/>
              <a:t>In practice</a:t>
            </a:r>
            <a:r>
              <a:rPr lang="en-US" sz="2600" dirty="0"/>
              <a:t>, patients mainly seek neurological </a:t>
            </a:r>
            <a:r>
              <a:rPr lang="en-US" sz="2600" dirty="0" smtClean="0"/>
              <a:t>advice because </a:t>
            </a:r>
            <a:r>
              <a:rPr lang="en-US" sz="2600" dirty="0"/>
              <a:t>of </a:t>
            </a:r>
            <a:endParaRPr lang="en-US" sz="2600" dirty="0" smtClean="0"/>
          </a:p>
          <a:p>
            <a:endParaRPr lang="en-US" sz="2600" dirty="0" smtClean="0"/>
          </a:p>
          <a:p>
            <a:pPr marL="514350" indent="-514350">
              <a:lnSpc>
                <a:spcPct val="150000"/>
              </a:lnSpc>
              <a:buFont typeface="+mj-lt"/>
              <a:buAutoNum type="alphaUcPeriod"/>
            </a:pPr>
            <a:r>
              <a:rPr lang="en-US" sz="2600" dirty="0" smtClean="0"/>
              <a:t>	Muscular </a:t>
            </a:r>
            <a:r>
              <a:rPr lang="en-US" sz="2600" dirty="0"/>
              <a:t>symptoms and </a:t>
            </a:r>
            <a:r>
              <a:rPr lang="en-US" sz="2600" dirty="0" smtClean="0"/>
              <a:t>signs </a:t>
            </a:r>
          </a:p>
          <a:p>
            <a:pPr marL="514350" indent="-514350">
              <a:buFont typeface="+mj-lt"/>
              <a:buAutoNum type="alphaUcPeriod"/>
            </a:pPr>
            <a:r>
              <a:rPr lang="en-US" sz="2600" dirty="0" smtClean="0"/>
              <a:t>    Accidentally discovered </a:t>
            </a:r>
            <a:r>
              <a:rPr lang="en-US" sz="2600" dirty="0"/>
              <a:t>creatine </a:t>
            </a:r>
            <a:r>
              <a:rPr lang="en-US" sz="2600" dirty="0" smtClean="0"/>
              <a:t>		</a:t>
            </a:r>
            <a:r>
              <a:rPr lang="en-US" sz="2600" dirty="0" err="1" smtClean="0"/>
              <a:t>kinase</a:t>
            </a:r>
            <a:r>
              <a:rPr lang="en-US" sz="2600" dirty="0" smtClean="0"/>
              <a:t> </a:t>
            </a:r>
            <a:r>
              <a:rPr lang="en-US" sz="2600" dirty="0"/>
              <a:t>(CK) elevation or</a:t>
            </a:r>
          </a:p>
          <a:p>
            <a:pPr marL="514350" indent="-514350">
              <a:lnSpc>
                <a:spcPct val="150000"/>
              </a:lnSpc>
              <a:buFont typeface="+mj-lt"/>
              <a:buAutoNum type="alphaUcPeriod"/>
            </a:pPr>
            <a:r>
              <a:rPr lang="en-US" sz="2600" dirty="0" smtClean="0"/>
              <a:t>	Genetic </a:t>
            </a:r>
            <a:r>
              <a:rPr lang="en-US" sz="2600" dirty="0"/>
              <a:t>counseling.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77200" cy="5907823"/>
          </a:xfrm>
          <a:prstGeom prst="rect">
            <a:avLst/>
          </a:prstGeom>
        </p:spPr>
        <p:txBody>
          <a:bodyPr wrap="square">
            <a:spAutoFit/>
          </a:bodyPr>
          <a:lstStyle/>
          <a:p>
            <a:r>
              <a:rPr lang="en-US" sz="3200" b="1" dirty="0"/>
              <a:t>Symptoms </a:t>
            </a:r>
            <a:r>
              <a:rPr lang="en-US" sz="3200" b="1" dirty="0" smtClean="0"/>
              <a:t>Associated with Myopathies</a:t>
            </a:r>
            <a:endParaRPr lang="en-US" sz="3200" b="1" dirty="0"/>
          </a:p>
          <a:p>
            <a:endParaRPr lang="en-US" sz="1200" b="1" dirty="0" smtClean="0"/>
          </a:p>
          <a:p>
            <a:r>
              <a:rPr lang="en-US" sz="2400" b="1" dirty="0" smtClean="0"/>
              <a:t>	</a:t>
            </a:r>
            <a:r>
              <a:rPr lang="en-US" sz="2800" b="1" dirty="0" smtClean="0"/>
              <a:t>Negative Symptoms:</a:t>
            </a:r>
            <a:endParaRPr lang="en-US" sz="2800" b="1" dirty="0"/>
          </a:p>
          <a:p>
            <a:r>
              <a:rPr lang="en-US" sz="2400" b="1" dirty="0" smtClean="0"/>
              <a:t>		Exercise </a:t>
            </a:r>
            <a:r>
              <a:rPr lang="en-US" sz="2400" b="1" dirty="0"/>
              <a:t>intolerance</a:t>
            </a:r>
          </a:p>
          <a:p>
            <a:r>
              <a:rPr lang="en-US" sz="2400" b="1" dirty="0" smtClean="0"/>
              <a:t>		Fatigue</a:t>
            </a:r>
            <a:endParaRPr lang="en-US" sz="2400" b="1" dirty="0"/>
          </a:p>
          <a:p>
            <a:r>
              <a:rPr lang="en-US" sz="2400" b="1" dirty="0" smtClean="0"/>
              <a:t>		Muscle </a:t>
            </a:r>
            <a:r>
              <a:rPr lang="en-US" sz="2400" b="1" dirty="0"/>
              <a:t>atrophy</a:t>
            </a:r>
          </a:p>
          <a:p>
            <a:r>
              <a:rPr lang="en-US" sz="2400" b="1" dirty="0" smtClean="0"/>
              <a:t>		Weakness</a:t>
            </a:r>
            <a:endParaRPr lang="en-US" sz="2400" b="1" dirty="0"/>
          </a:p>
          <a:p>
            <a:endParaRPr lang="en-US" sz="2400" b="1" dirty="0" smtClean="0"/>
          </a:p>
          <a:p>
            <a:r>
              <a:rPr lang="en-US" sz="2800" b="1" dirty="0" smtClean="0"/>
              <a:t>	Positive Symptoms:</a:t>
            </a:r>
            <a:endParaRPr lang="en-US" sz="2800" b="1" dirty="0"/>
          </a:p>
          <a:p>
            <a:r>
              <a:rPr lang="en-US" sz="2400" b="1" dirty="0" smtClean="0"/>
              <a:t>		Cramps</a:t>
            </a:r>
            <a:endParaRPr lang="en-US" sz="2400" b="1" dirty="0"/>
          </a:p>
          <a:p>
            <a:r>
              <a:rPr lang="en-US" sz="2400" b="1" dirty="0" smtClean="0"/>
              <a:t>		Contractures</a:t>
            </a:r>
            <a:endParaRPr lang="en-US" sz="2400" b="1" dirty="0"/>
          </a:p>
          <a:p>
            <a:r>
              <a:rPr lang="en-US" sz="2400" b="1" dirty="0" smtClean="0"/>
              <a:t>		Muscle </a:t>
            </a:r>
            <a:r>
              <a:rPr lang="en-US" sz="2400" b="1" dirty="0"/>
              <a:t>hypertrophy</a:t>
            </a:r>
          </a:p>
          <a:p>
            <a:r>
              <a:rPr lang="en-US" sz="2400" b="1" dirty="0" smtClean="0"/>
              <a:t>		</a:t>
            </a:r>
            <a:r>
              <a:rPr lang="en-US" sz="2400" b="1" dirty="0" err="1" smtClean="0"/>
              <a:t>Myalgia</a:t>
            </a:r>
            <a:endParaRPr lang="en-US" sz="2400" b="1" dirty="0"/>
          </a:p>
          <a:p>
            <a:r>
              <a:rPr lang="en-US" sz="2400" b="1" dirty="0" smtClean="0"/>
              <a:t>		</a:t>
            </a:r>
            <a:r>
              <a:rPr lang="en-US" sz="2400" b="1" dirty="0" err="1" smtClean="0"/>
              <a:t>Myoglobinuria</a:t>
            </a:r>
            <a:endParaRPr lang="en-US" sz="2400" b="1" dirty="0"/>
          </a:p>
          <a:p>
            <a:r>
              <a:rPr lang="en-US" sz="2400" b="1" dirty="0" smtClean="0"/>
              <a:t>		Stiffness</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8001000" cy="5416868"/>
          </a:xfrm>
          <a:prstGeom prst="rect">
            <a:avLst/>
          </a:prstGeom>
        </p:spPr>
        <p:txBody>
          <a:bodyPr wrap="square">
            <a:spAutoFit/>
          </a:bodyPr>
          <a:lstStyle/>
          <a:p>
            <a:r>
              <a:rPr lang="en-US" sz="3200" b="1" dirty="0" smtClean="0"/>
              <a:t>Approach to the patient with muscle weakness:</a:t>
            </a:r>
          </a:p>
          <a:p>
            <a:endParaRPr lang="en-US" sz="1200" b="1" dirty="0" smtClean="0"/>
          </a:p>
          <a:p>
            <a:r>
              <a:rPr lang="en-US" sz="2400" b="1" dirty="0" smtClean="0"/>
              <a:t>The evaluation of the patient presenting with a complaint of “weakness” involves three steps:</a:t>
            </a:r>
          </a:p>
          <a:p>
            <a:endParaRPr lang="en-US" sz="2400" b="1" dirty="0" smtClean="0"/>
          </a:p>
          <a:p>
            <a:r>
              <a:rPr lang="en-US" sz="2400" b="1" dirty="0" smtClean="0"/>
              <a:t>	</a:t>
            </a:r>
            <a:r>
              <a:rPr lang="en-US" sz="2000" b="1" dirty="0" smtClean="0"/>
              <a:t>Distinguishing true muscle weakness from asthenia or 	motor impairment not due to loss of muscle power</a:t>
            </a:r>
          </a:p>
          <a:p>
            <a:r>
              <a:rPr lang="en-US" sz="2000" b="1" dirty="0" smtClean="0"/>
              <a:t>	</a:t>
            </a:r>
          </a:p>
          <a:p>
            <a:r>
              <a:rPr lang="en-US" sz="2000" b="1" dirty="0" smtClean="0"/>
              <a:t>	Localizing, within the neuromuscular system, the site of 	the lesion that is producing weakness</a:t>
            </a:r>
          </a:p>
          <a:p>
            <a:r>
              <a:rPr lang="en-US" sz="2000" b="1" dirty="0" smtClean="0"/>
              <a:t>	</a:t>
            </a:r>
          </a:p>
          <a:p>
            <a:r>
              <a:rPr lang="en-US" sz="2000" b="1" dirty="0" smtClean="0"/>
              <a:t>	Determining the cause of the lesion</a:t>
            </a:r>
          </a:p>
          <a:p>
            <a:endParaRPr lang="en-US" b="1" dirty="0" smtClean="0"/>
          </a:p>
          <a:p>
            <a:r>
              <a:rPr lang="en-US" b="1" dirty="0" smtClean="0"/>
              <a:t>Asthenia</a:t>
            </a:r>
            <a:r>
              <a:rPr lang="en-US" dirty="0" smtClean="0"/>
              <a:t> - is a medical term referring to a condition in which the body lacks or has lost strength either as a whole or in any of its parts</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1"/>
            <a:ext cx="8229600" cy="6217087"/>
          </a:xfrm>
          <a:prstGeom prst="rect">
            <a:avLst/>
          </a:prstGeom>
        </p:spPr>
        <p:txBody>
          <a:bodyPr wrap="square">
            <a:spAutoFit/>
          </a:bodyPr>
          <a:lstStyle/>
          <a:p>
            <a:r>
              <a:rPr lang="en-US" sz="2800" b="1" dirty="0" smtClean="0"/>
              <a:t>DISTINGUISHING TRUE MUSCLE WEAKNESS FROM ASTHENIA</a:t>
            </a:r>
          </a:p>
          <a:p>
            <a:endParaRPr lang="en-US" sz="1400" b="1" dirty="0" smtClean="0"/>
          </a:p>
          <a:p>
            <a:r>
              <a:rPr lang="en-US" sz="2400" dirty="0" smtClean="0"/>
              <a:t>Many patients who complain of weakness are not objectively weak when muscle strength is formally tested. A careful history and physical examination will permit the distinction </a:t>
            </a:r>
          </a:p>
          <a:p>
            <a:endParaRPr lang="en-US" sz="1600" dirty="0" smtClean="0"/>
          </a:p>
          <a:p>
            <a:r>
              <a:rPr lang="en-US" sz="2400" dirty="0" smtClean="0"/>
              <a:t>History — systemic disorders like cardiopulmonary disease, joint disease, anemia, cachexia from malignancy or chronic infectious or inflammatory disease, and/or depression. Patients with any of these conditions may be functionally limited but not truly weak - patient is limited by shortness of breath, chest pain, joint pain, fatigue, poor exercise tolerance, </a:t>
            </a:r>
            <a:r>
              <a:rPr lang="en-US" sz="2400" dirty="0" err="1" smtClean="0"/>
              <a:t>paresthesias</a:t>
            </a:r>
            <a:r>
              <a:rPr lang="en-US" sz="2400" dirty="0" smtClean="0"/>
              <a:t>, or spasticity rather than a true decrease in muscle power.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1"/>
            <a:ext cx="4953000" cy="5539978"/>
          </a:xfrm>
          <a:prstGeom prst="rect">
            <a:avLst/>
          </a:prstGeom>
        </p:spPr>
        <p:txBody>
          <a:bodyPr wrap="square">
            <a:spAutoFit/>
          </a:bodyPr>
          <a:lstStyle/>
          <a:p>
            <a:r>
              <a:rPr lang="en-US" sz="3200" b="1" dirty="0" smtClean="0"/>
              <a:t>MUSCLE EXAMINATION</a:t>
            </a:r>
            <a:r>
              <a:rPr lang="en-US" sz="3200" dirty="0" smtClean="0"/>
              <a:t>:</a:t>
            </a:r>
          </a:p>
          <a:p>
            <a:endParaRPr lang="en-US" sz="1400" dirty="0" smtClean="0"/>
          </a:p>
          <a:p>
            <a:r>
              <a:rPr lang="en-US" sz="2200" dirty="0" smtClean="0"/>
              <a:t>When evaluating a patient complaining of muscle weakness, the examiner should follow a systematic approach that includes inspection of muscle, palpation and percussion of muscle, manual muscle strength testing, and assessment of motor function. Joint examination and neurologic examination, including testing of the deep tendon reflexes and sensory testing, are important adjuncts to the muscle examination.</a:t>
            </a:r>
            <a:endParaRPr lang="en-US" sz="2200" dirty="0"/>
          </a:p>
        </p:txBody>
      </p:sp>
      <p:pic>
        <p:nvPicPr>
          <p:cNvPr id="3" name="Picture 7" descr="ibmquadatrsm"/>
          <p:cNvPicPr>
            <a:picLocks noChangeAspect="1" noChangeArrowheads="1"/>
          </p:cNvPicPr>
          <p:nvPr/>
        </p:nvPicPr>
        <p:blipFill>
          <a:blip r:embed="rId2" cstate="print"/>
          <a:srcRect/>
          <a:stretch>
            <a:fillRect/>
          </a:stretch>
        </p:blipFill>
        <p:spPr>
          <a:xfrm>
            <a:off x="5638800" y="838200"/>
            <a:ext cx="3352800" cy="54003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772400" cy="3139321"/>
          </a:xfrm>
          <a:prstGeom prst="rect">
            <a:avLst/>
          </a:prstGeom>
        </p:spPr>
        <p:txBody>
          <a:bodyPr wrap="square">
            <a:spAutoFit/>
          </a:bodyPr>
          <a:lstStyle/>
          <a:p>
            <a:r>
              <a:rPr lang="en-US" sz="2800" b="1" u="sng" dirty="0" smtClean="0"/>
              <a:t>Inspection</a:t>
            </a:r>
            <a:r>
              <a:rPr lang="en-US" sz="2800" u="sng" dirty="0" smtClean="0"/>
              <a:t> — </a:t>
            </a:r>
          </a:p>
          <a:p>
            <a:endParaRPr lang="en-US" sz="1000" dirty="0" smtClean="0"/>
          </a:p>
          <a:p>
            <a:r>
              <a:rPr lang="en-US" sz="2000" dirty="0" smtClean="0"/>
              <a:t>Localized atrophy </a:t>
            </a:r>
          </a:p>
          <a:p>
            <a:r>
              <a:rPr lang="en-US" sz="2000" dirty="0" smtClean="0"/>
              <a:t>localized disuse secondary to joint disease or joint pain (</a:t>
            </a:r>
            <a:r>
              <a:rPr lang="en-US" sz="2000" dirty="0" err="1" smtClean="0"/>
              <a:t>eg</a:t>
            </a:r>
            <a:r>
              <a:rPr lang="en-US" sz="2000" dirty="0" smtClean="0"/>
              <a:t>, quadriceps atrophy associated with chronic knee pain and disuse) </a:t>
            </a:r>
          </a:p>
          <a:p>
            <a:r>
              <a:rPr lang="en-US" sz="2000" dirty="0" smtClean="0"/>
              <a:t>lesions of the central or peripheral nervous systems (</a:t>
            </a:r>
            <a:r>
              <a:rPr lang="en-US" sz="2000" dirty="0" err="1" smtClean="0"/>
              <a:t>eg</a:t>
            </a:r>
            <a:r>
              <a:rPr lang="en-US" sz="2000" dirty="0" smtClean="0"/>
              <a:t>, </a:t>
            </a:r>
            <a:r>
              <a:rPr lang="en-US" sz="2000" dirty="0" err="1" smtClean="0"/>
              <a:t>thenar</a:t>
            </a:r>
            <a:r>
              <a:rPr lang="en-US" sz="2000" dirty="0" smtClean="0"/>
              <a:t> eminence atrophy due to compressive neuropathy of the median nerve or </a:t>
            </a:r>
            <a:r>
              <a:rPr lang="en-US" sz="2000" dirty="0" err="1" smtClean="0"/>
              <a:t>hemiatrophy</a:t>
            </a:r>
            <a:r>
              <a:rPr lang="en-US" sz="2000" dirty="0" smtClean="0"/>
              <a:t> and </a:t>
            </a:r>
            <a:r>
              <a:rPr lang="en-US" sz="2000" dirty="0" err="1" smtClean="0"/>
              <a:t>hemiparesis</a:t>
            </a:r>
            <a:r>
              <a:rPr lang="en-US" sz="2000" dirty="0" smtClean="0"/>
              <a:t> following a stroke).</a:t>
            </a:r>
          </a:p>
        </p:txBody>
      </p:sp>
      <p:pic>
        <p:nvPicPr>
          <p:cNvPr id="47106" name="Picture 2" descr="http://www.scielo.br/img/fbpe/anp/v58n3b/2779f1.jpg"/>
          <p:cNvPicPr>
            <a:picLocks noChangeAspect="1" noChangeArrowheads="1"/>
          </p:cNvPicPr>
          <p:nvPr/>
        </p:nvPicPr>
        <p:blipFill>
          <a:blip r:embed="rId2" cstate="print"/>
          <a:srcRect/>
          <a:stretch>
            <a:fillRect/>
          </a:stretch>
        </p:blipFill>
        <p:spPr bwMode="auto">
          <a:xfrm>
            <a:off x="609600" y="3733799"/>
            <a:ext cx="4191000" cy="2955325"/>
          </a:xfrm>
          <a:prstGeom prst="rect">
            <a:avLst/>
          </a:prstGeom>
          <a:noFill/>
        </p:spPr>
      </p:pic>
      <p:pic>
        <p:nvPicPr>
          <p:cNvPr id="47108" name="Picture 4" descr="http://img.medscape.com/pi/emed/ckb/neurology/1134815-1170572-92tn.jpg"/>
          <p:cNvPicPr>
            <a:picLocks noChangeAspect="1" noChangeArrowheads="1"/>
          </p:cNvPicPr>
          <p:nvPr/>
        </p:nvPicPr>
        <p:blipFill>
          <a:blip r:embed="rId3" cstate="print"/>
          <a:srcRect/>
          <a:stretch>
            <a:fillRect/>
          </a:stretch>
        </p:blipFill>
        <p:spPr bwMode="auto">
          <a:xfrm>
            <a:off x="4953000" y="3631276"/>
            <a:ext cx="3886200" cy="296764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4191000" cy="5632311"/>
          </a:xfrm>
          <a:prstGeom prst="rect">
            <a:avLst/>
          </a:prstGeom>
        </p:spPr>
        <p:txBody>
          <a:bodyPr wrap="square">
            <a:spAutoFit/>
          </a:bodyPr>
          <a:lstStyle/>
          <a:p>
            <a:r>
              <a:rPr lang="en-US" sz="2000" dirty="0" smtClean="0"/>
              <a:t>Widespread atrophy may occur in longstanding </a:t>
            </a:r>
            <a:r>
              <a:rPr lang="en-US" sz="2000" dirty="0" err="1" smtClean="0"/>
              <a:t>polymyositis</a:t>
            </a:r>
            <a:r>
              <a:rPr lang="en-US" sz="2000" dirty="0" smtClean="0"/>
              <a:t> unresponsive to therapy and in longstanding muscular dystrophies. The degree of generalized atrophy, as well as a general assessment of the size and musculature of the individual, should be noted as a basis for the subsequent formal testing of muscle strength.</a:t>
            </a:r>
          </a:p>
          <a:p>
            <a:endParaRPr lang="en-US" sz="2000" dirty="0" smtClean="0"/>
          </a:p>
          <a:p>
            <a:endParaRPr lang="en-US" sz="2000" dirty="0" smtClean="0"/>
          </a:p>
          <a:p>
            <a:r>
              <a:rPr lang="en-US" sz="2000" dirty="0" smtClean="0"/>
              <a:t>Enlargement of calf muscles due to pseudohypertrophy is characteristic of the </a:t>
            </a:r>
            <a:r>
              <a:rPr lang="en-US" sz="2000" dirty="0" err="1" smtClean="0"/>
              <a:t>Duchenne</a:t>
            </a:r>
            <a:r>
              <a:rPr lang="en-US" sz="2000" dirty="0" smtClean="0"/>
              <a:t> and Becker muscular dystrophies. </a:t>
            </a:r>
          </a:p>
        </p:txBody>
      </p:sp>
      <p:pic>
        <p:nvPicPr>
          <p:cNvPr id="94210" name="Picture 2" descr="http://www.neurology.org/content/70/4/322/F1.large.jpg"/>
          <p:cNvPicPr>
            <a:picLocks noChangeAspect="1" noChangeArrowheads="1"/>
          </p:cNvPicPr>
          <p:nvPr/>
        </p:nvPicPr>
        <p:blipFill>
          <a:blip r:embed="rId2" cstate="print"/>
          <a:srcRect/>
          <a:stretch>
            <a:fillRect/>
          </a:stretch>
        </p:blipFill>
        <p:spPr bwMode="auto">
          <a:xfrm>
            <a:off x="5410200" y="381000"/>
            <a:ext cx="3095206" cy="3276600"/>
          </a:xfrm>
          <a:prstGeom prst="rect">
            <a:avLst/>
          </a:prstGeom>
          <a:noFill/>
        </p:spPr>
      </p:pic>
      <p:pic>
        <p:nvPicPr>
          <p:cNvPr id="94212" name="Picture 4" descr="http://neuromuscular.wustl.edu/pics/people/patients/beckerl.jpg"/>
          <p:cNvPicPr>
            <a:picLocks noChangeAspect="1" noChangeArrowheads="1"/>
          </p:cNvPicPr>
          <p:nvPr/>
        </p:nvPicPr>
        <p:blipFill>
          <a:blip r:embed="rId3" cstate="print"/>
          <a:srcRect/>
          <a:stretch>
            <a:fillRect/>
          </a:stretch>
        </p:blipFill>
        <p:spPr bwMode="auto">
          <a:xfrm>
            <a:off x="5943600" y="3810000"/>
            <a:ext cx="2133600" cy="28506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1"/>
            <a:ext cx="7848600" cy="3693319"/>
          </a:xfrm>
          <a:prstGeom prst="rect">
            <a:avLst/>
          </a:prstGeom>
        </p:spPr>
        <p:txBody>
          <a:bodyPr wrap="square">
            <a:spAutoFit/>
          </a:bodyPr>
          <a:lstStyle/>
          <a:p>
            <a:r>
              <a:rPr lang="en-US" b="1" dirty="0" smtClean="0"/>
              <a:t>Palpation and percussion</a:t>
            </a:r>
            <a:r>
              <a:rPr lang="en-US" dirty="0" smtClean="0"/>
              <a:t>:</a:t>
            </a:r>
          </a:p>
          <a:p>
            <a:endParaRPr lang="en-US" dirty="0" smtClean="0"/>
          </a:p>
          <a:p>
            <a:r>
              <a:rPr lang="en-US" dirty="0" smtClean="0"/>
              <a:t>muscle tenderness suggests an infectious etiology or a metabolic myopathy such as </a:t>
            </a:r>
            <a:r>
              <a:rPr lang="en-US" dirty="0" err="1" smtClean="0"/>
              <a:t>McArdle’s</a:t>
            </a:r>
            <a:r>
              <a:rPr lang="en-US" dirty="0" smtClean="0"/>
              <a:t> disease. In comparison, tenderness is an unusual finding in the idiopathic inflammatory myopathies such as </a:t>
            </a:r>
            <a:r>
              <a:rPr lang="en-US" dirty="0" err="1" smtClean="0"/>
              <a:t>polymyositis</a:t>
            </a:r>
            <a:r>
              <a:rPr lang="en-US" dirty="0" smtClean="0"/>
              <a:t> or </a:t>
            </a:r>
            <a:r>
              <a:rPr lang="en-US" dirty="0" err="1" smtClean="0"/>
              <a:t>dermatomyositis</a:t>
            </a:r>
            <a:r>
              <a:rPr lang="en-US" dirty="0" smtClean="0"/>
              <a:t>.</a:t>
            </a:r>
          </a:p>
          <a:p>
            <a:endParaRPr lang="en-US" dirty="0" smtClean="0"/>
          </a:p>
          <a:p>
            <a:r>
              <a:rPr lang="en-US" dirty="0" smtClean="0"/>
              <a:t>Increased muscle tone or rigidity is present in Parkinson disease, Increased tone also occurs in upper motor neuron lesions</a:t>
            </a:r>
          </a:p>
          <a:p>
            <a:endParaRPr lang="en-US" dirty="0" smtClean="0"/>
          </a:p>
          <a:p>
            <a:r>
              <a:rPr lang="en-US" dirty="0" err="1" smtClean="0"/>
              <a:t>Myotonia</a:t>
            </a:r>
            <a:r>
              <a:rPr lang="en-US" dirty="0" smtClean="0"/>
              <a:t> describes abnormal lack of relaxation after muscle contraction and is typical of </a:t>
            </a:r>
            <a:r>
              <a:rPr lang="en-US" dirty="0" err="1" smtClean="0"/>
              <a:t>myotonic</a:t>
            </a:r>
            <a:r>
              <a:rPr lang="en-US" dirty="0" smtClean="0"/>
              <a:t> dystrophy. </a:t>
            </a:r>
          </a:p>
          <a:p>
            <a:endParaRPr lang="en-US" dirty="0" smtClean="0"/>
          </a:p>
        </p:txBody>
      </p:sp>
      <p:pic>
        <p:nvPicPr>
          <p:cNvPr id="46082" name="Picture 2" descr="http://www.myotonia.com.hr/wp-content/gallery/myotonia/image2.jpg"/>
          <p:cNvPicPr>
            <a:picLocks noChangeAspect="1" noChangeArrowheads="1"/>
          </p:cNvPicPr>
          <p:nvPr/>
        </p:nvPicPr>
        <p:blipFill>
          <a:blip r:embed="rId2" cstate="print"/>
          <a:srcRect/>
          <a:stretch>
            <a:fillRect/>
          </a:stretch>
        </p:blipFill>
        <p:spPr bwMode="auto">
          <a:xfrm>
            <a:off x="228600" y="3962400"/>
            <a:ext cx="3581400" cy="2590800"/>
          </a:xfrm>
          <a:prstGeom prst="rect">
            <a:avLst/>
          </a:prstGeom>
          <a:noFill/>
        </p:spPr>
      </p:pic>
      <p:pic>
        <p:nvPicPr>
          <p:cNvPr id="46084" name="Picture 4" descr="http://photos1.blogger.com/blogger/147/2122/1600/myotonia02.jpg"/>
          <p:cNvPicPr>
            <a:picLocks noChangeAspect="1" noChangeArrowheads="1"/>
          </p:cNvPicPr>
          <p:nvPr/>
        </p:nvPicPr>
        <p:blipFill>
          <a:blip r:embed="rId3" cstate="print"/>
          <a:srcRect/>
          <a:stretch>
            <a:fillRect/>
          </a:stretch>
        </p:blipFill>
        <p:spPr bwMode="auto">
          <a:xfrm>
            <a:off x="3810000" y="3962400"/>
            <a:ext cx="2819400" cy="2590800"/>
          </a:xfrm>
          <a:prstGeom prst="rect">
            <a:avLst/>
          </a:prstGeom>
          <a:noFill/>
        </p:spPr>
      </p:pic>
      <p:pic>
        <p:nvPicPr>
          <p:cNvPr id="46086" name="Picture 6" descr="http://i.ytimg.com/vi/KuhW4F4OhIA/hqdefault.jpg"/>
          <p:cNvPicPr>
            <a:picLocks noChangeAspect="1" noChangeArrowheads="1"/>
          </p:cNvPicPr>
          <p:nvPr/>
        </p:nvPicPr>
        <p:blipFill>
          <a:blip r:embed="rId4" cstate="print"/>
          <a:srcRect/>
          <a:stretch>
            <a:fillRect/>
          </a:stretch>
        </p:blipFill>
        <p:spPr bwMode="auto">
          <a:xfrm>
            <a:off x="6324600" y="3962400"/>
            <a:ext cx="2590800" cy="260713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609600" y="260640"/>
            <a:ext cx="7772400" cy="1491960"/>
          </a:xfrm>
          <a:prstGeom prst="rect">
            <a:avLst/>
          </a:prstGeom>
        </p:spPr>
        <p:txBody>
          <a:bodyPr lIns="90000" tIns="45000" rIns="90000" bIns="45000" anchor="ctr"/>
          <a:lstStyle/>
          <a:p>
            <a:endParaRPr lang="en-US" sz="2400" b="1" dirty="0" smtClean="0"/>
          </a:p>
          <a:p>
            <a:r>
              <a:rPr lang="en-US" sz="2800" b="1" dirty="0" smtClean="0"/>
              <a:t>Manual muscle strength testing</a:t>
            </a:r>
            <a:r>
              <a:rPr lang="en-US" sz="2800" dirty="0" smtClean="0"/>
              <a:t> </a:t>
            </a:r>
            <a:r>
              <a:rPr lang="en-US" sz="2400" dirty="0" smtClean="0"/>
              <a:t>— The Medical Research Council’s grading system for muscle strength is widely used.  The patient’s effort is graded on a scale of 0 to 5:</a:t>
            </a:r>
          </a:p>
          <a:p>
            <a:pPr algn="ctr">
              <a:lnSpc>
                <a:spcPct val="100000"/>
              </a:lnSpc>
            </a:pPr>
            <a:endParaRPr sz="1200" dirty="0"/>
          </a:p>
        </p:txBody>
      </p:sp>
      <p:sp>
        <p:nvSpPr>
          <p:cNvPr id="171" name="CustomShape 2"/>
          <p:cNvSpPr/>
          <p:nvPr/>
        </p:nvSpPr>
        <p:spPr>
          <a:xfrm>
            <a:off x="457200" y="1600200"/>
            <a:ext cx="8228880" cy="4525200"/>
          </a:xfrm>
          <a:prstGeom prst="rect">
            <a:avLst/>
          </a:prstGeom>
        </p:spPr>
      </p:sp>
      <p:graphicFrame>
        <p:nvGraphicFramePr>
          <p:cNvPr id="172" name="Table 3"/>
          <p:cNvGraphicFramePr/>
          <p:nvPr/>
        </p:nvGraphicFramePr>
        <p:xfrm>
          <a:off x="457200" y="2057401"/>
          <a:ext cx="8382000" cy="3873627"/>
        </p:xfrm>
        <a:graphic>
          <a:graphicData uri="http://schemas.openxmlformats.org/drawingml/2006/table">
            <a:tbl>
              <a:tblPr>
                <a:tableStyleId>{3C2FFA5D-87B4-456A-9821-1D502468CF0F}</a:tableStyleId>
              </a:tblPr>
              <a:tblGrid>
                <a:gridCol w="1972173"/>
                <a:gridCol w="6409827"/>
              </a:tblGrid>
              <a:tr h="444246">
                <a:tc>
                  <a:txBody>
                    <a:bodyPr/>
                    <a:lstStyle/>
                    <a:p>
                      <a:pPr algn="ctr">
                        <a:lnSpc>
                          <a:spcPct val="101000"/>
                        </a:lnSpc>
                      </a:pPr>
                      <a:r>
                        <a:rPr lang="en-IN" sz="2400" dirty="0"/>
                        <a:t>Grade 0</a:t>
                      </a:r>
                      <a:endParaRPr dirty="0"/>
                    </a:p>
                  </a:txBody>
                  <a:tcPr/>
                </a:tc>
                <a:tc>
                  <a:txBody>
                    <a:bodyPr/>
                    <a:lstStyle/>
                    <a:p>
                      <a:pPr algn="ctr">
                        <a:lnSpc>
                          <a:spcPct val="101000"/>
                        </a:lnSpc>
                      </a:pPr>
                      <a:r>
                        <a:rPr lang="en-IN" sz="2400"/>
                        <a:t>Complete paralysis</a:t>
                      </a:r>
                      <a:endParaRPr/>
                    </a:p>
                  </a:txBody>
                  <a:tcPr/>
                </a:tc>
              </a:tr>
              <a:tr h="444246">
                <a:tc>
                  <a:txBody>
                    <a:bodyPr/>
                    <a:lstStyle/>
                    <a:p>
                      <a:pPr algn="ctr">
                        <a:lnSpc>
                          <a:spcPct val="101000"/>
                        </a:lnSpc>
                      </a:pPr>
                      <a:r>
                        <a:rPr lang="en-IN" sz="2400"/>
                        <a:t>Grade 1</a:t>
                      </a:r>
                      <a:endParaRPr/>
                    </a:p>
                  </a:txBody>
                  <a:tcPr/>
                </a:tc>
                <a:tc>
                  <a:txBody>
                    <a:bodyPr/>
                    <a:lstStyle/>
                    <a:p>
                      <a:pPr algn="ctr">
                        <a:lnSpc>
                          <a:spcPct val="101000"/>
                        </a:lnSpc>
                      </a:pPr>
                      <a:r>
                        <a:rPr lang="en-IN" sz="2400" dirty="0"/>
                        <a:t>A flicker of contraction only</a:t>
                      </a:r>
                      <a:endParaRPr/>
                    </a:p>
                  </a:txBody>
                  <a:tcPr/>
                </a:tc>
              </a:tr>
              <a:tr h="800354">
                <a:tc>
                  <a:txBody>
                    <a:bodyPr/>
                    <a:lstStyle/>
                    <a:p>
                      <a:pPr algn="ctr">
                        <a:lnSpc>
                          <a:spcPct val="101000"/>
                        </a:lnSpc>
                      </a:pPr>
                      <a:r>
                        <a:rPr lang="en-IN" sz="2400"/>
                        <a:t>Grade 2 </a:t>
                      </a:r>
                      <a:endParaRPr/>
                    </a:p>
                  </a:txBody>
                  <a:tcPr/>
                </a:tc>
                <a:tc>
                  <a:txBody>
                    <a:bodyPr/>
                    <a:lstStyle/>
                    <a:p>
                      <a:pPr algn="ctr">
                        <a:lnSpc>
                          <a:spcPct val="101000"/>
                        </a:lnSpc>
                      </a:pPr>
                      <a:r>
                        <a:rPr lang="en-IN" sz="2400" dirty="0"/>
                        <a:t>Power detectable only when gravity is excluded by postural adjustment</a:t>
                      </a:r>
                      <a:endParaRPr dirty="0"/>
                    </a:p>
                  </a:txBody>
                  <a:tcPr/>
                </a:tc>
              </a:tr>
              <a:tr h="800354">
                <a:tc>
                  <a:txBody>
                    <a:bodyPr/>
                    <a:lstStyle/>
                    <a:p>
                      <a:pPr algn="ctr">
                        <a:lnSpc>
                          <a:spcPct val="101000"/>
                        </a:lnSpc>
                      </a:pPr>
                      <a:r>
                        <a:rPr lang="en-IN" sz="2400"/>
                        <a:t>Grade 3</a:t>
                      </a:r>
                      <a:endParaRPr/>
                    </a:p>
                  </a:txBody>
                  <a:tcPr/>
                </a:tc>
                <a:tc>
                  <a:txBody>
                    <a:bodyPr/>
                    <a:lstStyle/>
                    <a:p>
                      <a:pPr algn="ctr">
                        <a:lnSpc>
                          <a:spcPct val="101000"/>
                        </a:lnSpc>
                      </a:pPr>
                      <a:r>
                        <a:rPr lang="en-IN" sz="2400" dirty="0"/>
                        <a:t>Limb can be held against gravity but not resistance</a:t>
                      </a:r>
                      <a:endParaRPr dirty="0"/>
                    </a:p>
                  </a:txBody>
                  <a:tcPr/>
                </a:tc>
              </a:tr>
              <a:tr h="800354">
                <a:tc>
                  <a:txBody>
                    <a:bodyPr/>
                    <a:lstStyle/>
                    <a:p>
                      <a:pPr algn="ctr">
                        <a:lnSpc>
                          <a:spcPct val="101000"/>
                        </a:lnSpc>
                      </a:pPr>
                      <a:r>
                        <a:rPr lang="en-IN" sz="2400"/>
                        <a:t>Grade 4</a:t>
                      </a:r>
                      <a:endParaRPr/>
                    </a:p>
                  </a:txBody>
                  <a:tcPr/>
                </a:tc>
                <a:tc>
                  <a:txBody>
                    <a:bodyPr/>
                    <a:lstStyle/>
                    <a:p>
                      <a:pPr algn="ctr">
                        <a:lnSpc>
                          <a:spcPct val="101000"/>
                        </a:lnSpc>
                      </a:pPr>
                      <a:r>
                        <a:rPr lang="en-IN" sz="2400" dirty="0"/>
                        <a:t>Limb can be held against gravity and some resistance</a:t>
                      </a:r>
                      <a:endParaRPr dirty="0"/>
                    </a:p>
                  </a:txBody>
                  <a:tcPr/>
                </a:tc>
              </a:tr>
              <a:tr h="444246">
                <a:tc>
                  <a:txBody>
                    <a:bodyPr/>
                    <a:lstStyle/>
                    <a:p>
                      <a:pPr algn="ctr">
                        <a:lnSpc>
                          <a:spcPct val="101000"/>
                        </a:lnSpc>
                      </a:pPr>
                      <a:r>
                        <a:rPr lang="en-IN" sz="2400" dirty="0"/>
                        <a:t>Grade 5 </a:t>
                      </a:r>
                      <a:endParaRPr dirty="0"/>
                    </a:p>
                  </a:txBody>
                  <a:tcPr/>
                </a:tc>
                <a:tc>
                  <a:txBody>
                    <a:bodyPr/>
                    <a:lstStyle/>
                    <a:p>
                      <a:pPr algn="ctr">
                        <a:lnSpc>
                          <a:spcPct val="101000"/>
                        </a:lnSpc>
                      </a:pPr>
                      <a:r>
                        <a:rPr lang="en-IN" sz="2400" dirty="0"/>
                        <a:t>Normal power</a:t>
                      </a:r>
                      <a:endParaRPr dirty="0"/>
                    </a:p>
                  </a:txBody>
                  <a:tcPr/>
                </a:tc>
              </a:tr>
            </a:tbl>
          </a:graphicData>
        </a:graphic>
      </p:graphicFrame>
      <p:sp>
        <p:nvSpPr>
          <p:cNvPr id="5" name="Rectangle 4"/>
          <p:cNvSpPr/>
          <p:nvPr/>
        </p:nvSpPr>
        <p:spPr>
          <a:xfrm>
            <a:off x="304800" y="5943600"/>
            <a:ext cx="8839200" cy="646331"/>
          </a:xfrm>
          <a:prstGeom prst="rect">
            <a:avLst/>
          </a:prstGeom>
        </p:spPr>
        <p:txBody>
          <a:bodyPr wrap="square">
            <a:spAutoFit/>
          </a:bodyPr>
          <a:lstStyle/>
          <a:p>
            <a:r>
              <a:rPr lang="en-US" sz="1200" b="1" dirty="0" smtClean="0"/>
              <a:t>This system was initially devised to evaluate trauma victims with rhabdomyolysis and is weighted toward the lower end of the range of strength. It is relatively less sensitive for the evaluation of mild weakness which is the usual range for patients with myopathies. To compensate for this, the addition of 4+ and 4- categories are added to the scale.</a:t>
            </a:r>
            <a:endParaRPr lang="en-US"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772400" cy="5262979"/>
          </a:xfrm>
          <a:prstGeom prst="rect">
            <a:avLst/>
          </a:prstGeom>
        </p:spPr>
        <p:txBody>
          <a:bodyPr wrap="square">
            <a:spAutoFit/>
          </a:bodyPr>
          <a:lstStyle/>
          <a:p>
            <a:r>
              <a:rPr lang="en-US" sz="2400" b="1" dirty="0" smtClean="0"/>
              <a:t>Distribution of muscle weakness</a:t>
            </a:r>
            <a:r>
              <a:rPr lang="en-US" sz="2400" dirty="0" smtClean="0"/>
              <a:t> — The distribution of weakness (localized [asymmetric] or generalized [symmetric]) is an important clue to diagnosis.</a:t>
            </a:r>
          </a:p>
          <a:p>
            <a:endParaRPr lang="en-US" sz="2400" b="1" dirty="0" smtClean="0"/>
          </a:p>
          <a:p>
            <a:r>
              <a:rPr lang="en-US" sz="2400" b="1" dirty="0" smtClean="0"/>
              <a:t>Localized weakness</a:t>
            </a:r>
            <a:r>
              <a:rPr lang="en-US" sz="2400" dirty="0" smtClean="0"/>
              <a:t> — Localized weakness is usually due to disease of the central or peripheral nervous system. </a:t>
            </a:r>
          </a:p>
          <a:p>
            <a:endParaRPr lang="en-US" sz="2400" b="1" dirty="0" smtClean="0"/>
          </a:p>
          <a:p>
            <a:r>
              <a:rPr lang="en-US" sz="2400" b="1" dirty="0" smtClean="0"/>
              <a:t>Generalized weakness</a:t>
            </a:r>
            <a:r>
              <a:rPr lang="en-US" sz="2400" dirty="0" smtClean="0"/>
              <a:t> — Generalized or symmetric muscle weakness may be proximal or distal. Proximal weakness involves the axial musculature, as well as the large muscles of the arms and thighs; it is the hallmark of most myopathies.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8229600" cy="762000"/>
          </a:xfrm>
        </p:spPr>
        <p:txBody>
          <a:bodyPr>
            <a:normAutofit fontScale="90000"/>
          </a:bodyPr>
          <a:lstStyle/>
          <a:p>
            <a:pPr marL="1117600" indent="-1117600" eaLnBrk="1" hangingPunct="1"/>
            <a:r>
              <a:rPr lang="en-US" sz="4000" b="1" dirty="0" smtClean="0"/>
              <a:t>Skeletal Muscle Structure </a:t>
            </a:r>
            <a:r>
              <a:rPr lang="en-US" sz="4000" dirty="0" smtClean="0"/>
              <a:t/>
            </a:r>
            <a:br>
              <a:rPr lang="en-US" sz="4000" dirty="0" smtClean="0"/>
            </a:br>
            <a:endParaRPr lang="en-US" sz="4000" dirty="0" smtClean="0"/>
          </a:p>
        </p:txBody>
      </p:sp>
      <p:sp>
        <p:nvSpPr>
          <p:cNvPr id="5123" name="Rectangle 5"/>
          <p:cNvSpPr>
            <a:spLocks noGrp="1" noChangeArrowheads="1"/>
          </p:cNvSpPr>
          <p:nvPr>
            <p:ph type="body" sz="half" idx="2"/>
          </p:nvPr>
        </p:nvSpPr>
        <p:spPr>
          <a:xfrm>
            <a:off x="228600" y="5257800"/>
            <a:ext cx="9144000" cy="1295400"/>
          </a:xfrm>
        </p:spPr>
        <p:txBody>
          <a:bodyPr/>
          <a:lstStyle/>
          <a:p>
            <a:pPr lvl="1" rtl="1" eaLnBrk="1" hangingPunct="1">
              <a:buNone/>
            </a:pPr>
            <a:r>
              <a:rPr lang="en-US" sz="2200" dirty="0" smtClean="0"/>
              <a:t>Muscle = group of fascicles</a:t>
            </a:r>
          </a:p>
          <a:p>
            <a:pPr lvl="1" rtl="1" eaLnBrk="1" hangingPunct="1">
              <a:buNone/>
            </a:pPr>
            <a:r>
              <a:rPr lang="en-US" sz="2200" dirty="0" smtClean="0"/>
              <a:t>Muscle fibers extend length of muscle from tendon to  tendon</a:t>
            </a:r>
          </a:p>
          <a:p>
            <a:pPr eaLnBrk="1" hangingPunct="1"/>
            <a:endParaRPr lang="en-US" dirty="0" smtClean="0"/>
          </a:p>
        </p:txBody>
      </p:sp>
      <p:pic>
        <p:nvPicPr>
          <p:cNvPr id="5124" name="Picture 6"/>
          <p:cNvPicPr>
            <a:picLocks noGrp="1" noChangeAspect="1" noChangeArrowheads="1"/>
          </p:cNvPicPr>
          <p:nvPr>
            <p:ph type="body" sz="half" idx="1"/>
          </p:nvPr>
        </p:nvPicPr>
        <p:blipFill>
          <a:blip r:embed="rId2" cstate="print"/>
          <a:srcRect t="2449" b="6386"/>
          <a:stretch>
            <a:fillRect/>
          </a:stretch>
        </p:blipFill>
        <p:spPr>
          <a:xfrm>
            <a:off x="381000" y="990600"/>
            <a:ext cx="4191000" cy="4191000"/>
          </a:xfrm>
          <a:noFill/>
        </p:spPr>
      </p:pic>
      <p:pic>
        <p:nvPicPr>
          <p:cNvPr id="19458" name="Picture 2" descr="http://cnx.org/content/m46476/latest/1007_Muscle_Fibes_(large).jpg"/>
          <p:cNvPicPr>
            <a:picLocks noChangeAspect="1" noChangeArrowheads="1"/>
          </p:cNvPicPr>
          <p:nvPr/>
        </p:nvPicPr>
        <p:blipFill>
          <a:blip r:embed="rId3" cstate="print"/>
          <a:srcRect/>
          <a:stretch>
            <a:fillRect/>
          </a:stretch>
        </p:blipFill>
        <p:spPr bwMode="auto">
          <a:xfrm>
            <a:off x="4876800" y="990600"/>
            <a:ext cx="3990975" cy="415260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4572000" cy="3447098"/>
          </a:xfrm>
          <a:prstGeom prst="rect">
            <a:avLst/>
          </a:prstGeom>
        </p:spPr>
        <p:txBody>
          <a:bodyPr wrap="square">
            <a:spAutoFit/>
          </a:bodyPr>
          <a:lstStyle/>
          <a:p>
            <a:r>
              <a:rPr lang="en-US" sz="2800" b="1" dirty="0" smtClean="0"/>
              <a:t>DETERMINING THE CAUSE OF THE LESION:</a:t>
            </a:r>
          </a:p>
          <a:p>
            <a:endParaRPr lang="en-US" sz="1400" b="1" dirty="0" smtClean="0"/>
          </a:p>
          <a:p>
            <a:r>
              <a:rPr lang="en-US" sz="2800" dirty="0" smtClean="0"/>
              <a:t>	</a:t>
            </a:r>
            <a:r>
              <a:rPr lang="en-US" sz="2400" b="1" dirty="0" smtClean="0"/>
              <a:t>Lesions of UMN</a:t>
            </a:r>
          </a:p>
          <a:p>
            <a:r>
              <a:rPr lang="en-US" sz="2400" b="1" dirty="0" smtClean="0"/>
              <a:t>	Anterior horn cell 			lesions</a:t>
            </a:r>
          </a:p>
          <a:p>
            <a:r>
              <a:rPr lang="en-US" sz="2400" b="1" dirty="0" smtClean="0"/>
              <a:t>	Lesions of the PNS</a:t>
            </a:r>
          </a:p>
          <a:p>
            <a:r>
              <a:rPr lang="en-US" sz="2400" b="1" dirty="0" smtClean="0"/>
              <a:t>	NMJ disorders</a:t>
            </a:r>
          </a:p>
          <a:p>
            <a:r>
              <a:rPr lang="en-US" sz="2400" b="1" dirty="0" smtClean="0"/>
              <a:t>	Myopathy</a:t>
            </a:r>
            <a:endParaRPr lang="en-US" sz="2400" b="1" dirty="0"/>
          </a:p>
        </p:txBody>
      </p:sp>
      <p:pic>
        <p:nvPicPr>
          <p:cNvPr id="3" name="Picture 2" descr="motor sesory unit"/>
          <p:cNvPicPr>
            <a:picLocks noChangeAspect="1" noChangeArrowheads="1"/>
          </p:cNvPicPr>
          <p:nvPr/>
        </p:nvPicPr>
        <p:blipFill>
          <a:blip r:embed="rId2" cstate="print"/>
          <a:srcRect/>
          <a:stretch>
            <a:fillRect/>
          </a:stretch>
        </p:blipFill>
        <p:spPr bwMode="auto">
          <a:xfrm>
            <a:off x="4953000" y="685800"/>
            <a:ext cx="3946051"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4000" cy="6865382"/>
        </p:xfrm>
        <a:graphic>
          <a:graphicData uri="http://schemas.openxmlformats.org/drawingml/2006/table">
            <a:tbl>
              <a:tblPr firstRow="1" bandRow="1">
                <a:tableStyleId>{5C22544A-7EE6-4342-B048-85BDC9FD1C3A}</a:tableStyleId>
              </a:tblPr>
              <a:tblGrid>
                <a:gridCol w="2576946"/>
                <a:gridCol w="1579417"/>
                <a:gridCol w="1911928"/>
                <a:gridCol w="1662546"/>
                <a:gridCol w="1413163"/>
              </a:tblGrid>
              <a:tr h="684176">
                <a:tc>
                  <a:txBody>
                    <a:bodyPr/>
                    <a:lstStyle/>
                    <a:p>
                      <a:endParaRPr lang="en-US" b="1" dirty="0">
                        <a:latin typeface="Lucida Sans" pitchFamily="34" charset="0"/>
                      </a:endParaRPr>
                    </a:p>
                  </a:txBody>
                  <a:tcPr/>
                </a:tc>
                <a:tc>
                  <a:txBody>
                    <a:bodyPr/>
                    <a:lstStyle/>
                    <a:p>
                      <a:pPr algn="ctr"/>
                      <a:r>
                        <a:rPr lang="en-US" b="1" dirty="0" smtClean="0">
                          <a:solidFill>
                            <a:schemeClr val="tx1"/>
                          </a:solidFill>
                          <a:latin typeface="Lucida Sans" pitchFamily="34" charset="0"/>
                        </a:rPr>
                        <a:t>Anterior horn cell</a:t>
                      </a:r>
                      <a:endParaRPr lang="en-US" b="1" dirty="0">
                        <a:solidFill>
                          <a:schemeClr val="tx1"/>
                        </a:solidFill>
                        <a:latin typeface="Lucida Sans" pitchFamily="34" charset="0"/>
                      </a:endParaRPr>
                    </a:p>
                  </a:txBody>
                  <a:tcPr/>
                </a:tc>
                <a:tc>
                  <a:txBody>
                    <a:bodyPr/>
                    <a:lstStyle/>
                    <a:p>
                      <a:pPr algn="ctr"/>
                      <a:r>
                        <a:rPr lang="en-US" b="1" dirty="0" smtClean="0">
                          <a:solidFill>
                            <a:schemeClr val="tx1"/>
                          </a:solidFill>
                          <a:latin typeface="Lucida Sans" pitchFamily="34" charset="0"/>
                        </a:rPr>
                        <a:t>Peripheral nerves</a:t>
                      </a:r>
                      <a:endParaRPr lang="en-US" b="1" dirty="0">
                        <a:solidFill>
                          <a:schemeClr val="tx1"/>
                        </a:solidFill>
                        <a:latin typeface="Lucida Sans" pitchFamily="34" charset="0"/>
                      </a:endParaRPr>
                    </a:p>
                  </a:txBody>
                  <a:tcPr/>
                </a:tc>
                <a:tc>
                  <a:txBody>
                    <a:bodyPr/>
                    <a:lstStyle/>
                    <a:p>
                      <a:pPr algn="ctr"/>
                      <a:r>
                        <a:rPr lang="en-US" b="1" dirty="0" smtClean="0">
                          <a:solidFill>
                            <a:schemeClr val="tx1"/>
                          </a:solidFill>
                          <a:latin typeface="Lucida Sans" pitchFamily="34" charset="0"/>
                        </a:rPr>
                        <a:t>NMJ</a:t>
                      </a:r>
                      <a:r>
                        <a:rPr lang="en-US" b="1" baseline="0" dirty="0" smtClean="0">
                          <a:solidFill>
                            <a:schemeClr val="tx1"/>
                          </a:solidFill>
                          <a:latin typeface="Lucida Sans" pitchFamily="34" charset="0"/>
                        </a:rPr>
                        <a:t> Disorders</a:t>
                      </a:r>
                      <a:endParaRPr lang="en-US" b="1" dirty="0">
                        <a:solidFill>
                          <a:schemeClr val="tx1"/>
                        </a:solidFill>
                        <a:latin typeface="Lucida Sans" pitchFamily="34" charset="0"/>
                      </a:endParaRPr>
                    </a:p>
                  </a:txBody>
                  <a:tcPr/>
                </a:tc>
                <a:tc>
                  <a:txBody>
                    <a:bodyPr/>
                    <a:lstStyle/>
                    <a:p>
                      <a:pPr algn="ctr"/>
                      <a:r>
                        <a:rPr lang="en-US" b="1" dirty="0" smtClean="0">
                          <a:solidFill>
                            <a:schemeClr val="tx1"/>
                          </a:solidFill>
                          <a:latin typeface="Lucida Sans" pitchFamily="34" charset="0"/>
                        </a:rPr>
                        <a:t>Muscle</a:t>
                      </a:r>
                      <a:endParaRPr lang="en-US" b="1" dirty="0">
                        <a:solidFill>
                          <a:schemeClr val="tx1"/>
                        </a:solidFill>
                        <a:latin typeface="Lucida Sans" pitchFamily="34" charset="0"/>
                      </a:endParaRPr>
                    </a:p>
                  </a:txBody>
                  <a:tcPr/>
                </a:tc>
              </a:tr>
              <a:tr h="390958">
                <a:tc>
                  <a:txBody>
                    <a:bodyPr/>
                    <a:lstStyle/>
                    <a:p>
                      <a:r>
                        <a:rPr lang="en-US" sz="1800" b="1" dirty="0" smtClean="0">
                          <a:solidFill>
                            <a:schemeClr val="accent6">
                              <a:lumMod val="50000"/>
                            </a:schemeClr>
                          </a:solidFill>
                          <a:latin typeface="Lucida Sans" pitchFamily="34" charset="0"/>
                          <a:cs typeface="Arial" pitchFamily="34" charset="0"/>
                        </a:rPr>
                        <a:t>CLINICAL</a:t>
                      </a:r>
                      <a:endParaRPr lang="en-US" sz="1800" b="1" dirty="0">
                        <a:solidFill>
                          <a:schemeClr val="accent6">
                            <a:lumMod val="50000"/>
                          </a:schemeClr>
                        </a:solidFill>
                        <a:latin typeface="Lucida Sans" pitchFamily="34" charset="0"/>
                        <a:cs typeface="Arial" pitchFamily="34" charset="0"/>
                      </a:endParaRPr>
                    </a:p>
                  </a:txBody>
                  <a:tcPr/>
                </a:tc>
                <a:tc>
                  <a:txBody>
                    <a:bodyPr/>
                    <a:lstStyle/>
                    <a:p>
                      <a:pPr algn="ctr"/>
                      <a:endParaRPr lang="en-US" sz="1400" b="1" dirty="0">
                        <a:latin typeface="Lucida Sans" pitchFamily="34" charset="0"/>
                        <a:cs typeface="Arial" pitchFamily="34" charset="0"/>
                      </a:endParaRPr>
                    </a:p>
                  </a:txBody>
                  <a:tcPr/>
                </a:tc>
                <a:tc>
                  <a:txBody>
                    <a:bodyPr/>
                    <a:lstStyle/>
                    <a:p>
                      <a:pPr algn="ctr"/>
                      <a:endParaRPr lang="en-US" sz="1400" b="1" dirty="0">
                        <a:latin typeface="Lucida Sans" pitchFamily="34" charset="0"/>
                        <a:cs typeface="Arial" pitchFamily="34" charset="0"/>
                      </a:endParaRPr>
                    </a:p>
                  </a:txBody>
                  <a:tcPr/>
                </a:tc>
                <a:tc>
                  <a:txBody>
                    <a:bodyPr/>
                    <a:lstStyle/>
                    <a:p>
                      <a:pPr algn="ctr"/>
                      <a:endParaRPr lang="en-US" sz="1400" b="1" dirty="0">
                        <a:latin typeface="Lucida Sans" pitchFamily="34" charset="0"/>
                        <a:cs typeface="Arial" pitchFamily="34" charset="0"/>
                      </a:endParaRPr>
                    </a:p>
                  </a:txBody>
                  <a:tcPr/>
                </a:tc>
                <a:tc>
                  <a:txBody>
                    <a:bodyPr/>
                    <a:lstStyle/>
                    <a:p>
                      <a:pPr algn="ctr"/>
                      <a:endParaRPr lang="en-US" sz="1400" b="1" dirty="0">
                        <a:latin typeface="Lucida Sans" pitchFamily="34" charset="0"/>
                        <a:cs typeface="Arial" pitchFamily="34" charset="0"/>
                      </a:endParaRPr>
                    </a:p>
                  </a:txBody>
                  <a:tcPr/>
                </a:tc>
              </a:tr>
              <a:tr h="390958">
                <a:tc>
                  <a:txBody>
                    <a:bodyPr/>
                    <a:lstStyle/>
                    <a:p>
                      <a:r>
                        <a:rPr lang="en-US" sz="1800" b="1" dirty="0" smtClean="0">
                          <a:solidFill>
                            <a:schemeClr val="accent6">
                              <a:lumMod val="50000"/>
                            </a:schemeClr>
                          </a:solidFill>
                          <a:latin typeface="Lucida Sans" pitchFamily="34" charset="0"/>
                          <a:cs typeface="Arial" pitchFamily="34" charset="0"/>
                        </a:rPr>
                        <a:t>Symptoms</a:t>
                      </a:r>
                      <a:endParaRPr lang="en-US" sz="1800" b="1" dirty="0">
                        <a:solidFill>
                          <a:schemeClr val="accent6">
                            <a:lumMod val="50000"/>
                          </a:schemeClr>
                        </a:solidFill>
                        <a:latin typeface="Lucida Sans" pitchFamily="34" charset="0"/>
                        <a:cs typeface="Arial" pitchFamily="34" charset="0"/>
                      </a:endParaRPr>
                    </a:p>
                  </a:txBody>
                  <a:tcPr/>
                </a:tc>
                <a:tc>
                  <a:txBody>
                    <a:bodyPr/>
                    <a:lstStyle/>
                    <a:p>
                      <a:pPr algn="ctr"/>
                      <a:endParaRPr lang="en-US" sz="1400" b="1" dirty="0">
                        <a:latin typeface="Lucida Sans" pitchFamily="34" charset="0"/>
                        <a:cs typeface="Arial" pitchFamily="34" charset="0"/>
                      </a:endParaRPr>
                    </a:p>
                  </a:txBody>
                  <a:tcPr/>
                </a:tc>
                <a:tc>
                  <a:txBody>
                    <a:bodyPr/>
                    <a:lstStyle/>
                    <a:p>
                      <a:pPr algn="ctr"/>
                      <a:endParaRPr lang="en-US" sz="1400" b="1" dirty="0">
                        <a:latin typeface="Lucida Sans" pitchFamily="34" charset="0"/>
                        <a:cs typeface="Arial" pitchFamily="34" charset="0"/>
                      </a:endParaRPr>
                    </a:p>
                  </a:txBody>
                  <a:tcPr/>
                </a:tc>
                <a:tc>
                  <a:txBody>
                    <a:bodyPr/>
                    <a:lstStyle/>
                    <a:p>
                      <a:pPr algn="ctr"/>
                      <a:endParaRPr lang="en-US" sz="1400" b="1">
                        <a:latin typeface="Lucida Sans" pitchFamily="34" charset="0"/>
                        <a:cs typeface="Arial" pitchFamily="34" charset="0"/>
                      </a:endParaRPr>
                    </a:p>
                  </a:txBody>
                  <a:tcPr/>
                </a:tc>
                <a:tc>
                  <a:txBody>
                    <a:bodyPr/>
                    <a:lstStyle/>
                    <a:p>
                      <a:pPr algn="ctr"/>
                      <a:endParaRPr lang="en-US" sz="1400" b="1">
                        <a:latin typeface="Lucida Sans" pitchFamily="34" charset="0"/>
                        <a:cs typeface="Arial" pitchFamily="34" charset="0"/>
                      </a:endParaRPr>
                    </a:p>
                  </a:txBody>
                  <a:tcPr/>
                </a:tc>
              </a:tr>
              <a:tr h="374616">
                <a:tc>
                  <a:txBody>
                    <a:bodyPr/>
                    <a:lstStyle/>
                    <a:p>
                      <a:r>
                        <a:rPr lang="en-US" sz="1600" b="1" dirty="0" err="1" smtClean="0">
                          <a:latin typeface="Lucida Sans" pitchFamily="34" charset="0"/>
                          <a:cs typeface="Arial" pitchFamily="34" charset="0"/>
                        </a:rPr>
                        <a:t>Persistant</a:t>
                      </a:r>
                      <a:r>
                        <a:rPr lang="en-US" sz="1600" b="1" dirty="0" smtClean="0">
                          <a:latin typeface="Lucida Sans" pitchFamily="34" charset="0"/>
                          <a:cs typeface="Arial" pitchFamily="34" charset="0"/>
                        </a:rPr>
                        <a:t> weakness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r>
              <a:tr h="358378">
                <a:tc>
                  <a:txBody>
                    <a:bodyPr/>
                    <a:lstStyle/>
                    <a:p>
                      <a:r>
                        <a:rPr lang="en-US" sz="1600" b="1" dirty="0" smtClean="0">
                          <a:latin typeface="Lucida Sans" pitchFamily="34" charset="0"/>
                          <a:cs typeface="Arial" pitchFamily="34" charset="0"/>
                        </a:rPr>
                        <a:t>Variable weakness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r>
              <a:tr h="358378">
                <a:tc>
                  <a:txBody>
                    <a:bodyPr/>
                    <a:lstStyle/>
                    <a:p>
                      <a:r>
                        <a:rPr lang="en-US" sz="1600" b="1" dirty="0" smtClean="0">
                          <a:latin typeface="Lucida Sans" pitchFamily="34" charset="0"/>
                          <a:cs typeface="Arial" pitchFamily="34" charset="0"/>
                        </a:rPr>
                        <a:t>Painful cramps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Often</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Rare</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Rare</a:t>
                      </a:r>
                      <a:endParaRPr lang="en-US" sz="1600" b="1" dirty="0">
                        <a:latin typeface="Lucida Sans" pitchFamily="34" charset="0"/>
                        <a:cs typeface="Arial" pitchFamily="34" charset="0"/>
                      </a:endParaRPr>
                    </a:p>
                  </a:txBody>
                  <a:tcPr/>
                </a:tc>
              </a:tr>
              <a:tr h="358378">
                <a:tc>
                  <a:txBody>
                    <a:bodyPr/>
                    <a:lstStyle/>
                    <a:p>
                      <a:r>
                        <a:rPr lang="en-US" sz="1600" b="1" dirty="0" err="1" smtClean="0">
                          <a:latin typeface="Lucida Sans" pitchFamily="34" charset="0"/>
                          <a:cs typeface="Arial" pitchFamily="34" charset="0"/>
                        </a:rPr>
                        <a:t>Myoglobinuria</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r>
              <a:tr h="358378">
                <a:tc>
                  <a:txBody>
                    <a:bodyPr/>
                    <a:lstStyle/>
                    <a:p>
                      <a:r>
                        <a:rPr lang="en-US" sz="1600" b="1" dirty="0" smtClean="0">
                          <a:latin typeface="Lucida Sans" pitchFamily="34" charset="0"/>
                          <a:cs typeface="Arial" pitchFamily="34" charset="0"/>
                        </a:rPr>
                        <a:t>Paresthesia</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r>
              <a:tr h="358378">
                <a:tc>
                  <a:txBody>
                    <a:bodyPr/>
                    <a:lstStyle/>
                    <a:p>
                      <a:r>
                        <a:rPr lang="en-US" sz="1600" b="1" dirty="0" smtClean="0">
                          <a:latin typeface="Lucida Sans" pitchFamily="34" charset="0"/>
                          <a:cs typeface="Arial" pitchFamily="34" charset="0"/>
                        </a:rPr>
                        <a:t>Bladder</a:t>
                      </a:r>
                      <a:r>
                        <a:rPr lang="en-US" sz="1600" b="1" baseline="0" dirty="0" smtClean="0">
                          <a:latin typeface="Lucida Sans" pitchFamily="34" charset="0"/>
                          <a:cs typeface="Arial" pitchFamily="34" charset="0"/>
                        </a:rPr>
                        <a:t> disorder</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Rare</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Occasional</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r>
              <a:tr h="358378">
                <a:tc>
                  <a:txBody>
                    <a:bodyPr/>
                    <a:lstStyle/>
                    <a:p>
                      <a:endParaRPr lang="en-US" sz="1600" b="1" dirty="0">
                        <a:latin typeface="Lucida Sans" pitchFamily="34" charset="0"/>
                        <a:cs typeface="Arial" pitchFamily="34" charset="0"/>
                      </a:endParaRPr>
                    </a:p>
                  </a:txBody>
                  <a:tcPr/>
                </a:tc>
                <a:tc>
                  <a:txBody>
                    <a:bodyPr/>
                    <a:lstStyle/>
                    <a:p>
                      <a:pPr algn="ctr"/>
                      <a:endParaRPr lang="en-US" sz="1600" b="1" dirty="0">
                        <a:latin typeface="Lucida Sans" pitchFamily="34" charset="0"/>
                        <a:cs typeface="Arial" pitchFamily="34" charset="0"/>
                      </a:endParaRPr>
                    </a:p>
                  </a:txBody>
                  <a:tcPr/>
                </a:tc>
                <a:tc>
                  <a:txBody>
                    <a:bodyPr/>
                    <a:lstStyle/>
                    <a:p>
                      <a:pPr algn="ctr"/>
                      <a:endParaRPr lang="en-US" sz="1600" b="1" dirty="0">
                        <a:latin typeface="Lucida Sans" pitchFamily="34" charset="0"/>
                        <a:cs typeface="Arial" pitchFamily="34" charset="0"/>
                      </a:endParaRPr>
                    </a:p>
                  </a:txBody>
                  <a:tcPr/>
                </a:tc>
                <a:tc>
                  <a:txBody>
                    <a:bodyPr/>
                    <a:lstStyle/>
                    <a:p>
                      <a:pPr algn="ctr"/>
                      <a:endParaRPr lang="en-US" sz="1600" b="1" dirty="0">
                        <a:latin typeface="Lucida Sans" pitchFamily="34" charset="0"/>
                        <a:cs typeface="Arial" pitchFamily="34" charset="0"/>
                      </a:endParaRPr>
                    </a:p>
                  </a:txBody>
                  <a:tcPr/>
                </a:tc>
                <a:tc>
                  <a:txBody>
                    <a:bodyPr/>
                    <a:lstStyle/>
                    <a:p>
                      <a:pPr algn="ctr"/>
                      <a:endParaRPr lang="en-US" sz="1600" b="1" dirty="0">
                        <a:latin typeface="Lucida Sans" pitchFamily="34" charset="0"/>
                        <a:cs typeface="Arial" pitchFamily="34" charset="0"/>
                      </a:endParaRPr>
                    </a:p>
                  </a:txBody>
                  <a:tcPr/>
                </a:tc>
              </a:tr>
              <a:tr h="358378">
                <a:tc>
                  <a:txBody>
                    <a:bodyPr/>
                    <a:lstStyle/>
                    <a:p>
                      <a:r>
                        <a:rPr lang="en-US" sz="1800" b="1" u="sng" dirty="0" smtClean="0">
                          <a:solidFill>
                            <a:schemeClr val="accent6">
                              <a:lumMod val="50000"/>
                            </a:schemeClr>
                          </a:solidFill>
                          <a:latin typeface="Lucida Sans" pitchFamily="34" charset="0"/>
                          <a:cs typeface="Arial" pitchFamily="34" charset="0"/>
                        </a:rPr>
                        <a:t>Signs</a:t>
                      </a:r>
                      <a:endParaRPr lang="en-US" sz="1800" b="1" u="sng" dirty="0">
                        <a:solidFill>
                          <a:schemeClr val="accent6">
                            <a:lumMod val="50000"/>
                          </a:schemeClr>
                        </a:solidFill>
                        <a:latin typeface="Lucida Sans" pitchFamily="34" charset="0"/>
                        <a:cs typeface="Arial" pitchFamily="34" charset="0"/>
                      </a:endParaRPr>
                    </a:p>
                  </a:txBody>
                  <a:tcPr/>
                </a:tc>
                <a:tc>
                  <a:txBody>
                    <a:bodyPr/>
                    <a:lstStyle/>
                    <a:p>
                      <a:pPr algn="ctr"/>
                      <a:endParaRPr lang="en-US" sz="1600" b="1" dirty="0">
                        <a:latin typeface="Lucida Sans" pitchFamily="34" charset="0"/>
                        <a:cs typeface="Arial" pitchFamily="34" charset="0"/>
                      </a:endParaRPr>
                    </a:p>
                  </a:txBody>
                  <a:tcPr/>
                </a:tc>
                <a:tc>
                  <a:txBody>
                    <a:bodyPr/>
                    <a:lstStyle/>
                    <a:p>
                      <a:pPr algn="ctr"/>
                      <a:endParaRPr lang="en-US" sz="1600" b="1" dirty="0">
                        <a:latin typeface="Lucida Sans" pitchFamily="34" charset="0"/>
                        <a:cs typeface="Arial" pitchFamily="34" charset="0"/>
                      </a:endParaRPr>
                    </a:p>
                  </a:txBody>
                  <a:tcPr/>
                </a:tc>
                <a:tc>
                  <a:txBody>
                    <a:bodyPr/>
                    <a:lstStyle/>
                    <a:p>
                      <a:pPr algn="ctr"/>
                      <a:endParaRPr lang="en-US" sz="1600" b="1" dirty="0">
                        <a:latin typeface="Lucida Sans" pitchFamily="34" charset="0"/>
                        <a:cs typeface="Arial" pitchFamily="34" charset="0"/>
                      </a:endParaRPr>
                    </a:p>
                  </a:txBody>
                  <a:tcPr/>
                </a:tc>
                <a:tc>
                  <a:txBody>
                    <a:bodyPr/>
                    <a:lstStyle/>
                    <a:p>
                      <a:pPr algn="ctr"/>
                      <a:endParaRPr lang="en-US" sz="1600" b="1" dirty="0">
                        <a:latin typeface="Lucida Sans" pitchFamily="34" charset="0"/>
                        <a:cs typeface="Arial" pitchFamily="34" charset="0"/>
                      </a:endParaRPr>
                    </a:p>
                  </a:txBody>
                  <a:tcPr/>
                </a:tc>
              </a:tr>
              <a:tr h="358378">
                <a:tc>
                  <a:txBody>
                    <a:bodyPr/>
                    <a:lstStyle/>
                    <a:p>
                      <a:r>
                        <a:rPr lang="en-US" sz="1600" b="1" dirty="0" smtClean="0">
                          <a:latin typeface="Lucida Sans" pitchFamily="34" charset="0"/>
                          <a:cs typeface="Arial" pitchFamily="34" charset="0"/>
                        </a:rPr>
                        <a:t>Weakness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r>
              <a:tr h="358378">
                <a:tc>
                  <a:txBody>
                    <a:bodyPr/>
                    <a:lstStyle/>
                    <a:p>
                      <a:r>
                        <a:rPr lang="en-US" sz="1600" b="1" dirty="0" smtClean="0">
                          <a:latin typeface="Lucida Sans" pitchFamily="34" charset="0"/>
                          <a:cs typeface="Arial" pitchFamily="34" charset="0"/>
                        </a:rPr>
                        <a:t>Wasting</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Rare (late)</a:t>
                      </a:r>
                      <a:endParaRPr lang="en-US" sz="1600" b="1" dirty="0">
                        <a:latin typeface="Lucida Sans" pitchFamily="34" charset="0"/>
                        <a:cs typeface="Arial" pitchFamily="34" charset="0"/>
                      </a:endParaRPr>
                    </a:p>
                  </a:txBody>
                  <a:tcPr/>
                </a:tc>
              </a:tr>
              <a:tr h="358378">
                <a:tc>
                  <a:txBody>
                    <a:bodyPr/>
                    <a:lstStyle/>
                    <a:p>
                      <a:r>
                        <a:rPr lang="en-US" sz="1600" b="1" dirty="0" smtClean="0">
                          <a:latin typeface="Lucida Sans" pitchFamily="34" charset="0"/>
                          <a:cs typeface="Arial" pitchFamily="34" charset="0"/>
                        </a:rPr>
                        <a:t>Reflexes lost</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r>
                        <a:rPr lang="en-US" sz="1600" b="1" baseline="0" dirty="0" smtClean="0">
                          <a:latin typeface="Lucida Sans" pitchFamily="34" charset="0"/>
                          <a:cs typeface="Arial" pitchFamily="34" charset="0"/>
                        </a:rPr>
                        <a:t> (late)</a:t>
                      </a:r>
                      <a:endParaRPr lang="en-US" sz="1600" b="1" dirty="0">
                        <a:latin typeface="Lucida Sans" pitchFamily="34" charset="0"/>
                        <a:cs typeface="Arial" pitchFamily="34" charset="0"/>
                      </a:endParaRPr>
                    </a:p>
                  </a:txBody>
                  <a:tcPr/>
                </a:tc>
              </a:tr>
              <a:tr h="358378">
                <a:tc>
                  <a:txBody>
                    <a:bodyPr/>
                    <a:lstStyle/>
                    <a:p>
                      <a:r>
                        <a:rPr lang="en-US" sz="1600" b="1" dirty="0" smtClean="0">
                          <a:latin typeface="Lucida Sans" pitchFamily="34" charset="0"/>
                          <a:cs typeface="Arial" pitchFamily="34" charset="0"/>
                        </a:rPr>
                        <a:t>Reflexes increased</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 (ALS)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r>
              <a:tr h="358378">
                <a:tc>
                  <a:txBody>
                    <a:bodyPr/>
                    <a:lstStyle/>
                    <a:p>
                      <a:r>
                        <a:rPr lang="en-US" sz="1600" b="1" dirty="0" smtClean="0">
                          <a:latin typeface="Lucida Sans" pitchFamily="34" charset="0"/>
                          <a:cs typeface="Arial" pitchFamily="34" charset="0"/>
                        </a:rPr>
                        <a:t>Babinski</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 (ALS)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r>
              <a:tr h="358378">
                <a:tc>
                  <a:txBody>
                    <a:bodyPr/>
                    <a:lstStyle/>
                    <a:p>
                      <a:r>
                        <a:rPr lang="en-US" sz="1600" b="1" dirty="0" err="1" smtClean="0">
                          <a:latin typeface="Lucida Sans" pitchFamily="34" charset="0"/>
                          <a:cs typeface="Arial" pitchFamily="34" charset="0"/>
                        </a:rPr>
                        <a:t>Acral</a:t>
                      </a:r>
                      <a:r>
                        <a:rPr lang="en-US" sz="1600" b="1" dirty="0" smtClean="0">
                          <a:latin typeface="Lucida Sans" pitchFamily="34" charset="0"/>
                          <a:cs typeface="Arial" pitchFamily="34" charset="0"/>
                        </a:rPr>
                        <a:t> sensory loss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Yes</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r>
              <a:tr h="358378">
                <a:tc>
                  <a:txBody>
                    <a:bodyPr/>
                    <a:lstStyle/>
                    <a:p>
                      <a:r>
                        <a:rPr lang="en-US" sz="1600" b="1" dirty="0" smtClean="0">
                          <a:latin typeface="Lucida Sans" pitchFamily="34" charset="0"/>
                          <a:cs typeface="Arial" pitchFamily="34" charset="0"/>
                        </a:rPr>
                        <a:t>Fasciculation</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Common</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Rare</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c>
                  <a:txBody>
                    <a:bodyPr/>
                    <a:lstStyle/>
                    <a:p>
                      <a:pPr algn="ctr"/>
                      <a:r>
                        <a:rPr lang="en-US" sz="1600" b="1" dirty="0" smtClean="0">
                          <a:latin typeface="Lucida Sans" pitchFamily="34" charset="0"/>
                          <a:cs typeface="Arial" pitchFamily="34" charset="0"/>
                        </a:rPr>
                        <a:t>No</a:t>
                      </a:r>
                      <a:endParaRPr lang="en-US" sz="1600" b="1" dirty="0">
                        <a:latin typeface="Lucida Sans"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4000" cy="6684566"/>
        </p:xfrm>
        <a:graphic>
          <a:graphicData uri="http://schemas.openxmlformats.org/drawingml/2006/table">
            <a:tbl>
              <a:tblPr firstRow="1" bandRow="1">
                <a:tableStyleId>{5C22544A-7EE6-4342-B048-85BDC9FD1C3A}</a:tableStyleId>
              </a:tblPr>
              <a:tblGrid>
                <a:gridCol w="3124200"/>
                <a:gridCol w="1600200"/>
                <a:gridCol w="1524000"/>
                <a:gridCol w="1600200"/>
                <a:gridCol w="1295400"/>
              </a:tblGrid>
              <a:tr h="661965">
                <a:tc>
                  <a:txBody>
                    <a:bodyPr/>
                    <a:lstStyle/>
                    <a:p>
                      <a:endParaRPr lang="en-US" sz="2000" b="1" dirty="0">
                        <a:latin typeface="Lucida Sans" pitchFamily="34" charset="0"/>
                      </a:endParaRPr>
                    </a:p>
                  </a:txBody>
                  <a:tcPr/>
                </a:tc>
                <a:tc>
                  <a:txBody>
                    <a:bodyPr/>
                    <a:lstStyle/>
                    <a:p>
                      <a:pPr algn="ctr"/>
                      <a:r>
                        <a:rPr lang="en-US" sz="2000" b="1" dirty="0" smtClean="0">
                          <a:solidFill>
                            <a:schemeClr val="tx1"/>
                          </a:solidFill>
                          <a:latin typeface="Lucida Sans" pitchFamily="34" charset="0"/>
                        </a:rPr>
                        <a:t>Anterior horn cell</a:t>
                      </a:r>
                      <a:endParaRPr lang="en-US" sz="2000" b="1" dirty="0">
                        <a:solidFill>
                          <a:schemeClr val="tx1"/>
                        </a:solidFill>
                        <a:latin typeface="Lucida Sans" pitchFamily="34" charset="0"/>
                      </a:endParaRPr>
                    </a:p>
                  </a:txBody>
                  <a:tcPr/>
                </a:tc>
                <a:tc>
                  <a:txBody>
                    <a:bodyPr/>
                    <a:lstStyle/>
                    <a:p>
                      <a:pPr algn="ctr"/>
                      <a:r>
                        <a:rPr lang="en-US" sz="2000" b="1" dirty="0" smtClean="0">
                          <a:solidFill>
                            <a:schemeClr val="tx1"/>
                          </a:solidFill>
                          <a:latin typeface="Lucida Sans" pitchFamily="34" charset="0"/>
                        </a:rPr>
                        <a:t>Peripheral nerves</a:t>
                      </a:r>
                      <a:endParaRPr lang="en-US" sz="2000" b="1" dirty="0">
                        <a:solidFill>
                          <a:schemeClr val="tx1"/>
                        </a:solidFill>
                        <a:latin typeface="Lucida Sans" pitchFamily="34" charset="0"/>
                      </a:endParaRPr>
                    </a:p>
                  </a:txBody>
                  <a:tcPr/>
                </a:tc>
                <a:tc>
                  <a:txBody>
                    <a:bodyPr/>
                    <a:lstStyle/>
                    <a:p>
                      <a:pPr algn="ctr"/>
                      <a:r>
                        <a:rPr lang="en-US" sz="2000" b="1" dirty="0" smtClean="0">
                          <a:solidFill>
                            <a:schemeClr val="tx1"/>
                          </a:solidFill>
                          <a:latin typeface="Lucida Sans" pitchFamily="34" charset="0"/>
                        </a:rPr>
                        <a:t>NMJ</a:t>
                      </a:r>
                      <a:r>
                        <a:rPr lang="en-US" sz="2000" b="1" baseline="0" dirty="0" smtClean="0">
                          <a:solidFill>
                            <a:schemeClr val="tx1"/>
                          </a:solidFill>
                          <a:latin typeface="Lucida Sans" pitchFamily="34" charset="0"/>
                        </a:rPr>
                        <a:t> Disorders</a:t>
                      </a:r>
                      <a:endParaRPr lang="en-US" sz="2000" b="1" dirty="0">
                        <a:solidFill>
                          <a:schemeClr val="tx1"/>
                        </a:solidFill>
                        <a:latin typeface="Lucida Sans" pitchFamily="34" charset="0"/>
                      </a:endParaRPr>
                    </a:p>
                  </a:txBody>
                  <a:tcPr/>
                </a:tc>
                <a:tc>
                  <a:txBody>
                    <a:bodyPr/>
                    <a:lstStyle/>
                    <a:p>
                      <a:pPr algn="ctr"/>
                      <a:r>
                        <a:rPr lang="en-US" sz="2000" b="1" dirty="0" smtClean="0">
                          <a:solidFill>
                            <a:schemeClr val="tx1"/>
                          </a:solidFill>
                          <a:latin typeface="Lucida Sans" pitchFamily="34" charset="0"/>
                        </a:rPr>
                        <a:t>Muscle</a:t>
                      </a:r>
                      <a:endParaRPr lang="en-US" sz="2000" b="1" dirty="0">
                        <a:solidFill>
                          <a:schemeClr val="tx1"/>
                        </a:solidFill>
                        <a:latin typeface="Lucida Sans" pitchFamily="34" charset="0"/>
                      </a:endParaRPr>
                    </a:p>
                  </a:txBody>
                  <a:tcPr/>
                </a:tc>
              </a:tr>
              <a:tr h="374154">
                <a:tc>
                  <a:txBody>
                    <a:bodyPr/>
                    <a:lstStyle/>
                    <a:p>
                      <a:r>
                        <a:rPr lang="en-US" sz="2000" b="1" dirty="0" smtClean="0">
                          <a:solidFill>
                            <a:schemeClr val="accent6">
                              <a:lumMod val="50000"/>
                            </a:schemeClr>
                          </a:solidFill>
                          <a:latin typeface="Lucida Sans" pitchFamily="34" charset="0"/>
                          <a:cs typeface="Arial" pitchFamily="34" charset="0"/>
                        </a:rPr>
                        <a:t>LABORATORY</a:t>
                      </a:r>
                      <a:endParaRPr lang="en-US" sz="2000" b="1" dirty="0">
                        <a:solidFill>
                          <a:schemeClr val="accent6">
                            <a:lumMod val="50000"/>
                          </a:schemeClr>
                        </a:solidFill>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r>
              <a:tr h="374154">
                <a:tc>
                  <a:txBody>
                    <a:bodyPr/>
                    <a:lstStyle/>
                    <a:p>
                      <a:r>
                        <a:rPr lang="en-US" sz="2000" b="1" dirty="0" smtClean="0">
                          <a:latin typeface="Lucida Sans" pitchFamily="34" charset="0"/>
                          <a:cs typeface="Arial" pitchFamily="34" charset="0"/>
                        </a:rPr>
                        <a:t>Serum Enzymes (CPK )</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r>
                        <a:rPr lang="en-US" sz="2000" b="1" baseline="0" dirty="0" smtClean="0">
                          <a:latin typeface="Lucida Sans" pitchFamily="34" charset="0"/>
                          <a:cs typeface="Arial" pitchFamily="34" charset="0"/>
                        </a:rPr>
                        <a:t> or mild</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Yes</a:t>
                      </a:r>
                      <a:endParaRPr lang="en-US" sz="2000" b="1" dirty="0">
                        <a:latin typeface="Lucida Sans" pitchFamily="34" charset="0"/>
                        <a:cs typeface="Arial" pitchFamily="34" charset="0"/>
                      </a:endParaRPr>
                    </a:p>
                  </a:txBody>
                  <a:tcPr/>
                </a:tc>
              </a:tr>
              <a:tr h="661965">
                <a:tc>
                  <a:txBody>
                    <a:bodyPr/>
                    <a:lstStyle/>
                    <a:p>
                      <a:r>
                        <a:rPr lang="en-US" sz="2000" b="1" dirty="0" smtClean="0">
                          <a:latin typeface="Lucida Sans" pitchFamily="34" charset="0"/>
                          <a:cs typeface="Arial" pitchFamily="34" charset="0"/>
                        </a:rPr>
                        <a:t>CSF</a:t>
                      </a:r>
                      <a:r>
                        <a:rPr lang="en-US" sz="2000" b="1" baseline="0" dirty="0" smtClean="0">
                          <a:latin typeface="Lucida Sans" pitchFamily="34" charset="0"/>
                          <a:cs typeface="Arial" pitchFamily="34" charset="0"/>
                        </a:rPr>
                        <a:t> Protein </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Yes</a:t>
                      </a:r>
                      <a:r>
                        <a:rPr lang="en-US" sz="2000" b="1" baseline="0" dirty="0" smtClean="0">
                          <a:latin typeface="Lucida Sans" pitchFamily="34" charset="0"/>
                          <a:cs typeface="Arial" pitchFamily="34" charset="0"/>
                        </a:rPr>
                        <a:t> or mild</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Yes</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r>
              <a:tr h="374154">
                <a:tc>
                  <a:txBody>
                    <a:bodyPr/>
                    <a:lstStyle/>
                    <a:p>
                      <a:r>
                        <a:rPr lang="en-US" sz="2000" b="1" dirty="0" smtClean="0">
                          <a:latin typeface="Lucida Sans" pitchFamily="34" charset="0"/>
                          <a:cs typeface="Arial" pitchFamily="34" charset="0"/>
                        </a:rPr>
                        <a:t>MNC</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Abnormal</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Abnormal</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Normal</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Normal</a:t>
                      </a:r>
                      <a:endParaRPr lang="en-US" sz="2000" b="1" dirty="0">
                        <a:latin typeface="Lucida Sans" pitchFamily="34" charset="0"/>
                        <a:cs typeface="Arial" pitchFamily="34" charset="0"/>
                      </a:endParaRPr>
                    </a:p>
                  </a:txBody>
                  <a:tcPr/>
                </a:tc>
              </a:tr>
              <a:tr h="374154">
                <a:tc>
                  <a:txBody>
                    <a:bodyPr/>
                    <a:lstStyle/>
                    <a:p>
                      <a:r>
                        <a:rPr lang="en-US" sz="2000" b="1" dirty="0" smtClean="0">
                          <a:latin typeface="Lucida Sans" pitchFamily="34" charset="0"/>
                          <a:cs typeface="Arial" pitchFamily="34" charset="0"/>
                        </a:rPr>
                        <a:t>RNS</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Normal</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Normal</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Abnormal</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Normal</a:t>
                      </a:r>
                      <a:endParaRPr lang="en-US" sz="2000" b="1" dirty="0">
                        <a:latin typeface="Lucida Sans" pitchFamily="34" charset="0"/>
                        <a:cs typeface="Arial" pitchFamily="34" charset="0"/>
                      </a:endParaRPr>
                    </a:p>
                  </a:txBody>
                  <a:tcPr/>
                </a:tc>
              </a:tr>
              <a:tr h="374154">
                <a:tc>
                  <a:txBody>
                    <a:bodyPr/>
                    <a:lstStyle/>
                    <a:p>
                      <a:r>
                        <a:rPr lang="en-US" sz="2000" b="1" dirty="0" smtClean="0">
                          <a:latin typeface="Lucida Sans" pitchFamily="34" charset="0"/>
                          <a:cs typeface="Arial" pitchFamily="34" charset="0"/>
                        </a:rPr>
                        <a:t>EMG</a:t>
                      </a: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r>
              <a:tr h="374154">
                <a:tc>
                  <a:txBody>
                    <a:bodyPr/>
                    <a:lstStyle/>
                    <a:p>
                      <a:r>
                        <a:rPr lang="en-US" sz="2000" b="1" dirty="0" smtClean="0">
                          <a:latin typeface="Lucida Sans" pitchFamily="34" charset="0"/>
                          <a:cs typeface="Arial" pitchFamily="34" charset="0"/>
                        </a:rPr>
                        <a:t> </a:t>
                      </a:r>
                      <a:r>
                        <a:rPr lang="en-US" sz="2000" b="1" dirty="0" err="1" smtClean="0">
                          <a:latin typeface="Lucida Sans" pitchFamily="34" charset="0"/>
                          <a:cs typeface="Arial" pitchFamily="34" charset="0"/>
                        </a:rPr>
                        <a:t>Neurogenic</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Yes</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Yes</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r>
              <a:tr h="640079">
                <a:tc>
                  <a:txBody>
                    <a:bodyPr/>
                    <a:lstStyle/>
                    <a:p>
                      <a:r>
                        <a:rPr lang="en-US" sz="2000" b="1" dirty="0" smtClean="0">
                          <a:latin typeface="Lucida Sans" pitchFamily="34" charset="0"/>
                          <a:cs typeface="Arial" pitchFamily="34" charset="0"/>
                        </a:rPr>
                        <a:t> </a:t>
                      </a:r>
                      <a:r>
                        <a:rPr lang="en-US" sz="2000" b="1" dirty="0" err="1" smtClean="0">
                          <a:latin typeface="Lucida Sans" pitchFamily="34" charset="0"/>
                          <a:cs typeface="Arial" pitchFamily="34" charset="0"/>
                        </a:rPr>
                        <a:t>Myogenic</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Yes</a:t>
                      </a:r>
                      <a:endParaRPr lang="en-US" sz="2000" b="1" dirty="0">
                        <a:latin typeface="Lucida Sans" pitchFamily="34" charset="0"/>
                        <a:cs typeface="Arial" pitchFamily="34" charset="0"/>
                      </a:endParaRPr>
                    </a:p>
                  </a:txBody>
                  <a:tcPr/>
                </a:tc>
              </a:tr>
              <a:tr h="374154">
                <a:tc>
                  <a:txBody>
                    <a:bodyPr/>
                    <a:lstStyle/>
                    <a:p>
                      <a:endParaRPr lang="en-US" sz="2000" b="1" u="sng" dirty="0">
                        <a:solidFill>
                          <a:schemeClr val="accent6">
                            <a:lumMod val="50000"/>
                          </a:schemeClr>
                        </a:solidFill>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r>
              <a:tr h="374154">
                <a:tc>
                  <a:txBody>
                    <a:bodyPr/>
                    <a:lstStyle/>
                    <a:p>
                      <a:r>
                        <a:rPr lang="en-US" sz="2000" b="1" dirty="0" smtClean="0">
                          <a:latin typeface="Lucida Sans" pitchFamily="34" charset="0"/>
                          <a:cs typeface="Arial" pitchFamily="34" charset="0"/>
                        </a:rPr>
                        <a:t>Biopsy</a:t>
                      </a: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c>
                  <a:txBody>
                    <a:bodyPr/>
                    <a:lstStyle/>
                    <a:p>
                      <a:pPr algn="ctr"/>
                      <a:endParaRPr lang="en-US" sz="2000" b="1" dirty="0">
                        <a:latin typeface="Lucida Sans" pitchFamily="34" charset="0"/>
                        <a:cs typeface="Arial" pitchFamily="34" charset="0"/>
                      </a:endParaRPr>
                    </a:p>
                  </a:txBody>
                  <a:tcPr/>
                </a:tc>
              </a:tr>
              <a:tr h="670559">
                <a:tc>
                  <a:txBody>
                    <a:bodyPr/>
                    <a:lstStyle/>
                    <a:p>
                      <a:r>
                        <a:rPr lang="en-US" sz="2000" b="1" dirty="0" smtClean="0">
                          <a:latin typeface="Lucida Sans" pitchFamily="34" charset="0"/>
                          <a:cs typeface="Arial" pitchFamily="34" charset="0"/>
                        </a:rPr>
                        <a:t> </a:t>
                      </a:r>
                      <a:r>
                        <a:rPr lang="en-US" sz="2000" b="1" dirty="0" err="1" smtClean="0">
                          <a:latin typeface="Lucida Sans" pitchFamily="34" charset="0"/>
                          <a:cs typeface="Arial" pitchFamily="34" charset="0"/>
                        </a:rPr>
                        <a:t>Neurogenic</a:t>
                      </a:r>
                      <a:r>
                        <a:rPr lang="en-US" sz="2000" b="1" baseline="0" dirty="0" smtClean="0">
                          <a:latin typeface="Lucida Sans" pitchFamily="34" charset="0"/>
                          <a:cs typeface="Arial" pitchFamily="34" charset="0"/>
                        </a:rPr>
                        <a:t> </a:t>
                      </a:r>
                      <a:r>
                        <a:rPr lang="en-US" sz="2000" b="1" dirty="0" smtClean="0">
                          <a:latin typeface="Lucida Sans" pitchFamily="34" charset="0"/>
                          <a:cs typeface="Arial" pitchFamily="34" charset="0"/>
                        </a:rPr>
                        <a:t>features</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Yes</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Yes</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r>
              <a:tr h="801928">
                <a:tc>
                  <a:txBody>
                    <a:bodyPr/>
                    <a:lstStyle/>
                    <a:p>
                      <a:r>
                        <a:rPr lang="en-US" sz="2000" b="1" dirty="0" smtClean="0">
                          <a:latin typeface="Lucida Sans" pitchFamily="34" charset="0"/>
                          <a:cs typeface="Arial" pitchFamily="34" charset="0"/>
                        </a:rPr>
                        <a:t> </a:t>
                      </a:r>
                      <a:r>
                        <a:rPr lang="en-US" sz="2000" b="1" dirty="0" err="1" smtClean="0">
                          <a:latin typeface="Lucida Sans" pitchFamily="34" charset="0"/>
                          <a:cs typeface="Arial" pitchFamily="34" charset="0"/>
                        </a:rPr>
                        <a:t>Myopathic</a:t>
                      </a:r>
                      <a:r>
                        <a:rPr lang="en-US" sz="2000" b="1" dirty="0" smtClean="0">
                          <a:latin typeface="Lucida Sans" pitchFamily="34" charset="0"/>
                          <a:cs typeface="Arial" pitchFamily="34" charset="0"/>
                        </a:rPr>
                        <a:t>  features</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No</a:t>
                      </a:r>
                      <a:endParaRPr lang="en-US" sz="2000" b="1" dirty="0">
                        <a:latin typeface="Lucida Sans" pitchFamily="34" charset="0"/>
                        <a:cs typeface="Arial" pitchFamily="34" charset="0"/>
                      </a:endParaRPr>
                    </a:p>
                  </a:txBody>
                  <a:tcPr/>
                </a:tc>
                <a:tc>
                  <a:txBody>
                    <a:bodyPr/>
                    <a:lstStyle/>
                    <a:p>
                      <a:pPr algn="ctr"/>
                      <a:r>
                        <a:rPr lang="en-US" sz="2000" b="1" dirty="0" smtClean="0">
                          <a:latin typeface="Lucida Sans" pitchFamily="34" charset="0"/>
                          <a:cs typeface="Arial" pitchFamily="34" charset="0"/>
                        </a:rPr>
                        <a:t>Yes</a:t>
                      </a:r>
                      <a:endParaRPr lang="en-US" sz="2000" b="1" dirty="0">
                        <a:latin typeface="Lucida Sans"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523220"/>
          </a:xfrm>
          <a:prstGeom prst="rect">
            <a:avLst/>
          </a:prstGeom>
        </p:spPr>
        <p:txBody>
          <a:bodyPr wrap="square">
            <a:spAutoFit/>
          </a:bodyPr>
          <a:lstStyle/>
          <a:p>
            <a:r>
              <a:rPr lang="en-US" sz="2800" b="1" u="sng" dirty="0">
                <a:solidFill>
                  <a:srgbClr val="FFC000"/>
                </a:solidFill>
                <a:latin typeface="MuseoSans-300"/>
              </a:rPr>
              <a:t>Characteristics of upper motor neuron weakness</a:t>
            </a:r>
            <a:endParaRPr lang="en-US" sz="2800" b="1" u="sng" dirty="0">
              <a:solidFill>
                <a:srgbClr val="FFC000"/>
              </a:solidFill>
            </a:endParaRPr>
          </a:p>
        </p:txBody>
      </p:sp>
      <p:graphicFrame>
        <p:nvGraphicFramePr>
          <p:cNvPr id="3" name="Table 2"/>
          <p:cNvGraphicFramePr>
            <a:graphicFrameLocks noGrp="1"/>
          </p:cNvGraphicFramePr>
          <p:nvPr>
            <p:extLst/>
          </p:nvPr>
        </p:nvGraphicFramePr>
        <p:xfrm>
          <a:off x="335280" y="914400"/>
          <a:ext cx="8382000" cy="5198313"/>
        </p:xfrm>
        <a:graphic>
          <a:graphicData uri="http://schemas.openxmlformats.org/drawingml/2006/table">
            <a:tbl>
              <a:tblPr firstRow="1" bandRow="1">
                <a:tableStyleId>{5C22544A-7EE6-4342-B048-85BDC9FD1C3A}</a:tableStyleId>
              </a:tblPr>
              <a:tblGrid>
                <a:gridCol w="2590800"/>
                <a:gridCol w="5791200"/>
              </a:tblGrid>
              <a:tr h="896216">
                <a:tc>
                  <a:txBody>
                    <a:bodyPr/>
                    <a:lstStyle/>
                    <a:p>
                      <a:pPr algn="l"/>
                      <a:r>
                        <a:rPr lang="en-US" sz="2000" b="1" i="0" u="none" strike="noStrike" baseline="0" dirty="0" smtClean="0">
                          <a:solidFill>
                            <a:srgbClr val="323232"/>
                          </a:solidFill>
                          <a:latin typeface="Calibri" panose="020F0502020204030204" pitchFamily="34" charset="0"/>
                        </a:rPr>
                        <a:t>Distribution</a:t>
                      </a:r>
                      <a:endParaRPr lang="en-US" sz="2000" b="1" dirty="0">
                        <a:latin typeface="Calibri" panose="020F0502020204030204" pitchFamily="34" charset="0"/>
                      </a:endParaRPr>
                    </a:p>
                  </a:txBody>
                  <a:tcPr/>
                </a:tc>
                <a:tc>
                  <a:txBody>
                    <a:bodyPr/>
                    <a:lstStyle/>
                    <a:p>
                      <a:pPr algn="l"/>
                      <a:r>
                        <a:rPr lang="en-US" sz="2000" b="1" i="0" u="none" strike="noStrike" baseline="0" dirty="0" smtClean="0">
                          <a:solidFill>
                            <a:srgbClr val="323232"/>
                          </a:solidFill>
                          <a:latin typeface="Calibri" panose="020F0502020204030204" pitchFamily="34" charset="0"/>
                        </a:rPr>
                        <a:t>Lower face,</a:t>
                      </a:r>
                    </a:p>
                    <a:p>
                      <a:pPr algn="l"/>
                      <a:r>
                        <a:rPr lang="en-US" sz="2000" b="1" i="0" u="none" strike="noStrike" baseline="0" dirty="0" smtClean="0">
                          <a:solidFill>
                            <a:srgbClr val="323232"/>
                          </a:solidFill>
                          <a:latin typeface="Calibri" panose="020F0502020204030204" pitchFamily="34" charset="0"/>
                        </a:rPr>
                        <a:t>Extensor muscles in the arm</a:t>
                      </a:r>
                    </a:p>
                    <a:p>
                      <a:pPr algn="l"/>
                      <a:r>
                        <a:rPr lang="en-US" sz="2000" b="1" i="0" u="none" strike="noStrike" baseline="0" dirty="0" smtClean="0">
                          <a:solidFill>
                            <a:srgbClr val="323232"/>
                          </a:solidFill>
                          <a:latin typeface="Calibri" panose="020F0502020204030204" pitchFamily="34" charset="0"/>
                        </a:rPr>
                        <a:t>Flexor muscles in the leg</a:t>
                      </a:r>
                      <a:endParaRPr lang="en-US" sz="2000" b="1" dirty="0">
                        <a:latin typeface="Calibri" panose="020F0502020204030204" pitchFamily="34" charset="0"/>
                      </a:endParaRPr>
                    </a:p>
                  </a:txBody>
                  <a:tcPr/>
                </a:tc>
              </a:tr>
              <a:tr h="726931">
                <a:tc>
                  <a:txBody>
                    <a:bodyPr/>
                    <a:lstStyle/>
                    <a:p>
                      <a:pPr algn="l"/>
                      <a:r>
                        <a:rPr lang="en-US" sz="2000" b="1" i="0" u="none" strike="noStrike" baseline="0" dirty="0" smtClean="0">
                          <a:solidFill>
                            <a:srgbClr val="323232"/>
                          </a:solidFill>
                          <a:latin typeface="Calibri" panose="020F0502020204030204" pitchFamily="34" charset="0"/>
                        </a:rPr>
                        <a:t>Muscle Tone</a:t>
                      </a:r>
                      <a:endParaRPr lang="en-US" sz="2000" b="1" dirty="0">
                        <a:latin typeface="Calibri" panose="020F0502020204030204" pitchFamily="34" charset="0"/>
                      </a:endParaRPr>
                    </a:p>
                  </a:txBody>
                  <a:tcPr/>
                </a:tc>
                <a:tc>
                  <a:txBody>
                    <a:bodyPr/>
                    <a:lstStyle/>
                    <a:p>
                      <a:pPr algn="l"/>
                      <a:r>
                        <a:rPr lang="en-US" sz="2000" b="1" i="0" u="none" strike="noStrike" baseline="0" dirty="0" smtClean="0">
                          <a:solidFill>
                            <a:srgbClr val="323232"/>
                          </a:solidFill>
                          <a:latin typeface="Calibri" panose="020F0502020204030204" pitchFamily="34" charset="0"/>
                        </a:rPr>
                        <a:t>Spasticity,</a:t>
                      </a:r>
                    </a:p>
                    <a:p>
                      <a:pPr algn="l"/>
                      <a:r>
                        <a:rPr lang="en-US" sz="2000" b="1" i="0" u="none" strike="noStrike" baseline="0" dirty="0" smtClean="0">
                          <a:solidFill>
                            <a:srgbClr val="323232"/>
                          </a:solidFill>
                          <a:latin typeface="Calibri" panose="020F0502020204030204" pitchFamily="34" charset="0"/>
                        </a:rPr>
                        <a:t>Increased resistance overcoming flexion in the arm and overcoming extension in the leg</a:t>
                      </a:r>
                      <a:endParaRPr lang="en-US" sz="2000" b="1" dirty="0">
                        <a:latin typeface="Calibri" panose="020F0502020204030204" pitchFamily="34" charset="0"/>
                      </a:endParaRPr>
                    </a:p>
                  </a:txBody>
                  <a:tcPr/>
                </a:tc>
              </a:tr>
              <a:tr h="726931">
                <a:tc>
                  <a:txBody>
                    <a:bodyPr/>
                    <a:lstStyle/>
                    <a:p>
                      <a:r>
                        <a:rPr lang="en-US" sz="2000" b="1" i="0" u="none" strike="noStrike" baseline="0" dirty="0" smtClean="0">
                          <a:solidFill>
                            <a:srgbClr val="323232"/>
                          </a:solidFill>
                          <a:latin typeface="Calibri" panose="020F0502020204030204" pitchFamily="34" charset="0"/>
                        </a:rPr>
                        <a:t>Reflexes</a:t>
                      </a:r>
                      <a:endParaRPr lang="en-US" sz="2000" b="1" dirty="0">
                        <a:latin typeface="Calibri" panose="020F0502020204030204" pitchFamily="34" charset="0"/>
                      </a:endParaRPr>
                    </a:p>
                  </a:txBody>
                  <a:tcPr/>
                </a:tc>
                <a:tc>
                  <a:txBody>
                    <a:bodyPr/>
                    <a:lstStyle/>
                    <a:p>
                      <a:r>
                        <a:rPr lang="en-US" sz="2000" b="1" i="0" u="none" strike="noStrike" baseline="0" dirty="0" smtClean="0">
                          <a:solidFill>
                            <a:srgbClr val="323232"/>
                          </a:solidFill>
                          <a:latin typeface="Calibri" panose="020F0502020204030204" pitchFamily="34" charset="0"/>
                        </a:rPr>
                        <a:t>Deep tendon reflexes are increased and clonus may be elicited</a:t>
                      </a:r>
                      <a:endParaRPr lang="en-US" sz="2000" b="1" dirty="0">
                        <a:latin typeface="Calibri" panose="020F0502020204030204" pitchFamily="34" charset="0"/>
                      </a:endParaRPr>
                    </a:p>
                  </a:txBody>
                  <a:tcPr/>
                </a:tc>
              </a:tr>
              <a:tr h="726931">
                <a:tc>
                  <a:txBody>
                    <a:bodyPr/>
                    <a:lstStyle/>
                    <a:p>
                      <a:pPr algn="l"/>
                      <a:r>
                        <a:rPr lang="en-US" sz="2000" b="1" i="0" u="none" strike="noStrike" baseline="0" dirty="0" smtClean="0">
                          <a:solidFill>
                            <a:srgbClr val="323232"/>
                          </a:solidFill>
                          <a:latin typeface="Calibri" panose="020F0502020204030204" pitchFamily="34" charset="0"/>
                        </a:rPr>
                        <a:t>Pathological Reflexes</a:t>
                      </a:r>
                      <a:endParaRPr lang="en-US" sz="2000" b="1" dirty="0">
                        <a:latin typeface="Calibri" panose="020F0502020204030204" pitchFamily="34" charset="0"/>
                      </a:endParaRPr>
                    </a:p>
                  </a:txBody>
                  <a:tcPr/>
                </a:tc>
                <a:tc>
                  <a:txBody>
                    <a:bodyPr/>
                    <a:lstStyle/>
                    <a:p>
                      <a:pPr algn="l"/>
                      <a:r>
                        <a:rPr lang="en-US" sz="2000" b="1" i="0" u="none" strike="noStrike" baseline="0" dirty="0" smtClean="0">
                          <a:solidFill>
                            <a:srgbClr val="323232"/>
                          </a:solidFill>
                          <a:latin typeface="Calibri" panose="020F0502020204030204" pitchFamily="34" charset="0"/>
                        </a:rPr>
                        <a:t>Clonus at the patella or ankle</a:t>
                      </a:r>
                    </a:p>
                    <a:p>
                      <a:pPr algn="l"/>
                      <a:r>
                        <a:rPr lang="en-US" sz="2000" b="1" i="0" u="none" strike="noStrike" baseline="0" dirty="0" smtClean="0">
                          <a:solidFill>
                            <a:srgbClr val="323232"/>
                          </a:solidFill>
                          <a:latin typeface="Calibri" panose="020F0502020204030204" pitchFamily="34" charset="0"/>
                        </a:rPr>
                        <a:t>Babinski sign in the lower extremity</a:t>
                      </a:r>
                      <a:endParaRPr lang="en-US" sz="2000" b="1" dirty="0">
                        <a:latin typeface="Calibri" panose="020F0502020204030204" pitchFamily="34" charset="0"/>
                      </a:endParaRPr>
                    </a:p>
                  </a:txBody>
                  <a:tcPr/>
                </a:tc>
              </a:tr>
              <a:tr h="726931">
                <a:tc>
                  <a:txBody>
                    <a:bodyPr/>
                    <a:lstStyle/>
                    <a:p>
                      <a:pPr algn="l"/>
                      <a:r>
                        <a:rPr lang="en-US" sz="2000" b="1" i="0" u="none" strike="noStrike" baseline="0" dirty="0" smtClean="0">
                          <a:solidFill>
                            <a:srgbClr val="323232"/>
                          </a:solidFill>
                          <a:latin typeface="Calibri" panose="020F0502020204030204" pitchFamily="34" charset="0"/>
                        </a:rPr>
                        <a:t>Atrophy</a:t>
                      </a:r>
                      <a:endParaRPr lang="en-US" sz="2000" b="1" dirty="0">
                        <a:latin typeface="Calibri" panose="020F0502020204030204" pitchFamily="34" charset="0"/>
                      </a:endParaRPr>
                    </a:p>
                  </a:txBody>
                  <a:tcPr/>
                </a:tc>
                <a:tc>
                  <a:txBody>
                    <a:bodyPr/>
                    <a:lstStyle/>
                    <a:p>
                      <a:pPr algn="l"/>
                      <a:r>
                        <a:rPr lang="en-US" sz="2000" b="1" i="0" u="none" strike="noStrike" baseline="0" dirty="0" smtClean="0">
                          <a:solidFill>
                            <a:srgbClr val="323232"/>
                          </a:solidFill>
                          <a:latin typeface="Calibri" panose="020F0502020204030204" pitchFamily="34" charset="0"/>
                        </a:rPr>
                        <a:t>Does not occur with UMN weakness</a:t>
                      </a:r>
                    </a:p>
                    <a:p>
                      <a:pPr algn="l"/>
                      <a:r>
                        <a:rPr lang="en-US" sz="2000" b="1" i="0" u="none" strike="noStrike" baseline="0" dirty="0" smtClean="0">
                          <a:solidFill>
                            <a:srgbClr val="323232"/>
                          </a:solidFill>
                          <a:latin typeface="Calibri" panose="020F0502020204030204" pitchFamily="34" charset="0"/>
                        </a:rPr>
                        <a:t>Mild disuse atrophy may be seen</a:t>
                      </a:r>
                      <a:endParaRPr lang="en-US" sz="2000" b="1" dirty="0">
                        <a:latin typeface="Calibri" panose="020F0502020204030204" pitchFamily="34" charset="0"/>
                      </a:endParaRPr>
                    </a:p>
                  </a:txBody>
                  <a:tcPr/>
                </a:tc>
              </a:tr>
              <a:tr h="726931">
                <a:tc>
                  <a:txBody>
                    <a:bodyPr/>
                    <a:lstStyle/>
                    <a:p>
                      <a:pPr algn="l"/>
                      <a:r>
                        <a:rPr lang="en-US" sz="2000" b="1" i="0" u="none" strike="noStrike" baseline="0" dirty="0" smtClean="0">
                          <a:solidFill>
                            <a:srgbClr val="323232"/>
                          </a:solidFill>
                          <a:latin typeface="Calibri" panose="020F0502020204030204" pitchFamily="34" charset="0"/>
                        </a:rPr>
                        <a:t>Coordination</a:t>
                      </a:r>
                      <a:endParaRPr lang="en-US" sz="2000" b="1" dirty="0">
                        <a:latin typeface="Calibri" panose="020F0502020204030204" pitchFamily="34" charset="0"/>
                      </a:endParaRPr>
                    </a:p>
                  </a:txBody>
                  <a:tcPr/>
                </a:tc>
                <a:tc>
                  <a:txBody>
                    <a:bodyPr/>
                    <a:lstStyle/>
                    <a:p>
                      <a:pPr algn="l"/>
                      <a:r>
                        <a:rPr lang="en-US" sz="2000" b="1" i="0" u="none" strike="noStrike" baseline="0" dirty="0" smtClean="0">
                          <a:solidFill>
                            <a:srgbClr val="323232"/>
                          </a:solidFill>
                          <a:latin typeface="Calibri" panose="020F0502020204030204" pitchFamily="34" charset="0"/>
                        </a:rPr>
                        <a:t>There is slowness or incoordination of fine motor movements, e.g., tapping</a:t>
                      </a:r>
                    </a:p>
                    <a:p>
                      <a:pPr algn="l"/>
                      <a:r>
                        <a:rPr lang="en-US" sz="2000" b="1" i="0" u="none" strike="noStrike" baseline="0" dirty="0" smtClean="0">
                          <a:solidFill>
                            <a:srgbClr val="323232"/>
                          </a:solidFill>
                          <a:latin typeface="Calibri" panose="020F0502020204030204" pitchFamily="34" charset="0"/>
                        </a:rPr>
                        <a:t>fingers or wiggling toes</a:t>
                      </a:r>
                      <a:endParaRPr lang="en-US" sz="2000" b="1"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714730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584775"/>
          </a:xfrm>
          <a:prstGeom prst="rect">
            <a:avLst/>
          </a:prstGeom>
        </p:spPr>
        <p:txBody>
          <a:bodyPr wrap="square">
            <a:spAutoFit/>
          </a:bodyPr>
          <a:lstStyle/>
          <a:p>
            <a:r>
              <a:rPr lang="en-US" sz="3200" b="1" u="sng" dirty="0">
                <a:solidFill>
                  <a:srgbClr val="FFC000"/>
                </a:solidFill>
                <a:latin typeface="Calibri" panose="020F0502020204030204" pitchFamily="34" charset="0"/>
                <a:cs typeface="Microsoft Tai Le" panose="020B0502040204020203" pitchFamily="34" charset="0"/>
              </a:rPr>
              <a:t>Characteristics of lower motor neuron weakness</a:t>
            </a:r>
          </a:p>
        </p:txBody>
      </p:sp>
      <p:graphicFrame>
        <p:nvGraphicFramePr>
          <p:cNvPr id="3" name="Table 2"/>
          <p:cNvGraphicFramePr>
            <a:graphicFrameLocks noGrp="1"/>
          </p:cNvGraphicFramePr>
          <p:nvPr>
            <p:extLst/>
          </p:nvPr>
        </p:nvGraphicFramePr>
        <p:xfrm>
          <a:off x="381000" y="1442663"/>
          <a:ext cx="8382000" cy="4722929"/>
        </p:xfrm>
        <a:graphic>
          <a:graphicData uri="http://schemas.openxmlformats.org/drawingml/2006/table">
            <a:tbl>
              <a:tblPr firstRow="1" bandRow="1">
                <a:tableStyleId>{5C22544A-7EE6-4342-B048-85BDC9FD1C3A}</a:tableStyleId>
              </a:tblPr>
              <a:tblGrid>
                <a:gridCol w="2590800"/>
                <a:gridCol w="5791200"/>
              </a:tblGrid>
              <a:tr h="896216">
                <a:tc>
                  <a:txBody>
                    <a:bodyPr/>
                    <a:lstStyle/>
                    <a:p>
                      <a:pPr algn="l"/>
                      <a:r>
                        <a:rPr lang="en-US" sz="2400" b="1" i="0" u="none" strike="noStrike" baseline="0" dirty="0" smtClean="0">
                          <a:solidFill>
                            <a:schemeClr val="bg1"/>
                          </a:solidFill>
                          <a:latin typeface="Calibri" panose="020F0502020204030204" pitchFamily="34" charset="0"/>
                        </a:rPr>
                        <a:t>Distribution</a:t>
                      </a:r>
                      <a:endParaRPr lang="en-US" sz="2400" b="1" dirty="0">
                        <a:solidFill>
                          <a:schemeClr val="bg1"/>
                        </a:solidFill>
                        <a:latin typeface="Calibri" panose="020F0502020204030204" pitchFamily="34" charset="0"/>
                      </a:endParaRPr>
                    </a:p>
                  </a:txBody>
                  <a:tcPr/>
                </a:tc>
                <a:tc>
                  <a:txBody>
                    <a:bodyPr/>
                    <a:lstStyle/>
                    <a:p>
                      <a:pPr algn="l"/>
                      <a:r>
                        <a:rPr lang="en-US" sz="2400" b="1" dirty="0" smtClean="0">
                          <a:solidFill>
                            <a:schemeClr val="bg1"/>
                          </a:solidFill>
                          <a:latin typeface="Calibri" panose="020F0502020204030204" pitchFamily="34" charset="0"/>
                        </a:rPr>
                        <a:t>Follows</a:t>
                      </a:r>
                      <a:r>
                        <a:rPr lang="en-US" sz="2400" b="1" baseline="0" dirty="0" smtClean="0">
                          <a:solidFill>
                            <a:schemeClr val="bg1"/>
                          </a:solidFill>
                          <a:latin typeface="Calibri" panose="020F0502020204030204" pitchFamily="34" charset="0"/>
                        </a:rPr>
                        <a:t> the pattern of peripheral nerves, plexus or roots</a:t>
                      </a:r>
                    </a:p>
                  </a:txBody>
                  <a:tcPr/>
                </a:tc>
              </a:tr>
              <a:tr h="726931">
                <a:tc>
                  <a:txBody>
                    <a:bodyPr/>
                    <a:lstStyle/>
                    <a:p>
                      <a:pPr algn="l"/>
                      <a:r>
                        <a:rPr lang="en-US" sz="2400" b="1" i="0" u="none" strike="noStrike" baseline="0" dirty="0" smtClean="0">
                          <a:solidFill>
                            <a:schemeClr val="bg1"/>
                          </a:solidFill>
                          <a:latin typeface="Calibri" panose="020F0502020204030204" pitchFamily="34" charset="0"/>
                        </a:rPr>
                        <a:t>Muscle Tone</a:t>
                      </a:r>
                      <a:endParaRPr lang="en-US" sz="2400" b="1" dirty="0">
                        <a:solidFill>
                          <a:schemeClr val="bg1"/>
                        </a:solidFill>
                        <a:latin typeface="Calibri" panose="020F0502020204030204" pitchFamily="34" charset="0"/>
                      </a:endParaRPr>
                    </a:p>
                  </a:txBody>
                  <a:tcPr/>
                </a:tc>
                <a:tc>
                  <a:txBody>
                    <a:bodyPr/>
                    <a:lstStyle/>
                    <a:p>
                      <a:pPr algn="l"/>
                      <a:r>
                        <a:rPr kumimoji="0" lang="en-US" sz="2400" b="1" i="0" u="none" strike="noStrike" kern="1200" baseline="0" dirty="0" smtClean="0">
                          <a:solidFill>
                            <a:schemeClr val="bg1"/>
                          </a:solidFill>
                          <a:latin typeface="Calibri" panose="020F0502020204030204" pitchFamily="34" charset="0"/>
                          <a:ea typeface="+mn-ea"/>
                          <a:cs typeface="+mn-cs"/>
                        </a:rPr>
                        <a:t>Decreased in the affected muscles</a:t>
                      </a:r>
                      <a:endParaRPr lang="en-US" sz="2400" b="1" dirty="0">
                        <a:solidFill>
                          <a:schemeClr val="bg1"/>
                        </a:solidFill>
                        <a:latin typeface="Calibri" panose="020F0502020204030204" pitchFamily="34" charset="0"/>
                      </a:endParaRPr>
                    </a:p>
                  </a:txBody>
                  <a:tcPr/>
                </a:tc>
              </a:tr>
              <a:tr h="726931">
                <a:tc>
                  <a:txBody>
                    <a:bodyPr/>
                    <a:lstStyle/>
                    <a:p>
                      <a:r>
                        <a:rPr lang="en-US" sz="2400" b="1" i="0" u="none" strike="noStrike" baseline="0" dirty="0" smtClean="0">
                          <a:solidFill>
                            <a:schemeClr val="bg1"/>
                          </a:solidFill>
                          <a:latin typeface="Calibri" panose="020F0502020204030204" pitchFamily="34" charset="0"/>
                        </a:rPr>
                        <a:t>Reflexes</a:t>
                      </a:r>
                      <a:endParaRPr lang="en-US" sz="2400" b="1" dirty="0">
                        <a:solidFill>
                          <a:schemeClr val="bg1"/>
                        </a:solidFill>
                        <a:latin typeface="Calibri" panose="020F0502020204030204" pitchFamily="34" charset="0"/>
                      </a:endParaRPr>
                    </a:p>
                  </a:txBody>
                  <a:tcPr/>
                </a:tc>
                <a:tc>
                  <a:txBody>
                    <a:bodyPr/>
                    <a:lstStyle/>
                    <a:p>
                      <a:r>
                        <a:rPr lang="en-US" sz="2400" b="1" dirty="0" smtClean="0">
                          <a:solidFill>
                            <a:schemeClr val="bg1"/>
                          </a:solidFill>
                          <a:latin typeface="Calibri" panose="020F0502020204030204" pitchFamily="34" charset="0"/>
                        </a:rPr>
                        <a:t>Decrease</a:t>
                      </a:r>
                      <a:r>
                        <a:rPr lang="en-US" sz="2400" b="1" baseline="0" dirty="0" smtClean="0">
                          <a:solidFill>
                            <a:schemeClr val="bg1"/>
                          </a:solidFill>
                          <a:latin typeface="Calibri" panose="020F0502020204030204" pitchFamily="34" charset="0"/>
                        </a:rPr>
                        <a:t> or absent</a:t>
                      </a:r>
                      <a:endParaRPr lang="en-US" sz="2400" b="1" dirty="0">
                        <a:solidFill>
                          <a:schemeClr val="bg1"/>
                        </a:solidFill>
                        <a:latin typeface="Calibri" panose="020F0502020204030204" pitchFamily="34" charset="0"/>
                      </a:endParaRPr>
                    </a:p>
                  </a:txBody>
                  <a:tcPr/>
                </a:tc>
              </a:tr>
              <a:tr h="726931">
                <a:tc>
                  <a:txBody>
                    <a:bodyPr/>
                    <a:lstStyle/>
                    <a:p>
                      <a:pPr algn="l"/>
                      <a:r>
                        <a:rPr lang="en-US" sz="2400" b="1" i="0" u="none" strike="noStrike" baseline="0" dirty="0" smtClean="0">
                          <a:solidFill>
                            <a:schemeClr val="bg1"/>
                          </a:solidFill>
                          <a:latin typeface="Calibri" panose="020F0502020204030204" pitchFamily="34" charset="0"/>
                        </a:rPr>
                        <a:t>Atrophy</a:t>
                      </a:r>
                      <a:endParaRPr lang="en-US" sz="2400" b="1" dirty="0">
                        <a:solidFill>
                          <a:schemeClr val="bg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Calibri" panose="020F0502020204030204" pitchFamily="34" charset="0"/>
                        </a:rPr>
                        <a:t>Present</a:t>
                      </a:r>
                      <a:r>
                        <a:rPr lang="en-US" sz="2400" b="1" baseline="0" dirty="0" smtClean="0">
                          <a:solidFill>
                            <a:schemeClr val="bg1"/>
                          </a:solidFill>
                          <a:latin typeface="Calibri" panose="020F0502020204030204" pitchFamily="34" charset="0"/>
                        </a:rPr>
                        <a:t> in affected muscles - </a:t>
                      </a:r>
                      <a:r>
                        <a:rPr lang="en-US" sz="2400" b="1" dirty="0" smtClean="0">
                          <a:solidFill>
                            <a:schemeClr val="bg1"/>
                          </a:solidFill>
                          <a:latin typeface="Calibri" panose="020F0502020204030204" pitchFamily="34" charset="0"/>
                        </a:rPr>
                        <a:t>Follows</a:t>
                      </a:r>
                      <a:r>
                        <a:rPr lang="en-US" sz="2400" b="1" baseline="0" dirty="0" smtClean="0">
                          <a:solidFill>
                            <a:schemeClr val="bg1"/>
                          </a:solidFill>
                          <a:latin typeface="Calibri" panose="020F0502020204030204" pitchFamily="34" charset="0"/>
                        </a:rPr>
                        <a:t> the pattern of peripheral nerves, plexus or roots</a:t>
                      </a:r>
                    </a:p>
                  </a:txBody>
                  <a:tcPr/>
                </a:tc>
              </a:tr>
              <a:tr h="726931">
                <a:tc>
                  <a:txBody>
                    <a:bodyPr/>
                    <a:lstStyle/>
                    <a:p>
                      <a:pPr algn="l"/>
                      <a:r>
                        <a:rPr lang="en-US" sz="2400" b="1" dirty="0" smtClean="0">
                          <a:solidFill>
                            <a:schemeClr val="bg1"/>
                          </a:solidFill>
                          <a:latin typeface="Calibri" panose="020F0502020204030204" pitchFamily="34" charset="0"/>
                        </a:rPr>
                        <a:t>Fasciculation</a:t>
                      </a:r>
                      <a:endParaRPr lang="en-US" sz="2400" b="1" dirty="0">
                        <a:solidFill>
                          <a:schemeClr val="bg1"/>
                        </a:solidFill>
                        <a:latin typeface="Calibri" panose="020F0502020204030204" pitchFamily="34" charset="0"/>
                      </a:endParaRPr>
                    </a:p>
                  </a:txBody>
                  <a:tcPr/>
                </a:tc>
                <a:tc>
                  <a:txBody>
                    <a:bodyPr/>
                    <a:lstStyle/>
                    <a:p>
                      <a:pPr algn="l"/>
                      <a:r>
                        <a:rPr lang="en-US" sz="2400" b="1" dirty="0" smtClean="0">
                          <a:solidFill>
                            <a:schemeClr val="bg1"/>
                          </a:solidFill>
                          <a:latin typeface="Calibri" panose="020F0502020204030204" pitchFamily="34" charset="0"/>
                        </a:rPr>
                        <a:t>Can</a:t>
                      </a:r>
                      <a:r>
                        <a:rPr lang="en-US" sz="2400" b="1" baseline="0" dirty="0" smtClean="0">
                          <a:solidFill>
                            <a:schemeClr val="bg1"/>
                          </a:solidFill>
                          <a:latin typeface="Calibri" panose="020F0502020204030204" pitchFamily="34" charset="0"/>
                        </a:rPr>
                        <a:t> be noted</a:t>
                      </a:r>
                      <a:endParaRPr lang="en-US" sz="2400" b="1" dirty="0">
                        <a:solidFill>
                          <a:schemeClr val="bg1"/>
                        </a:solidFill>
                        <a:latin typeface="Calibri" panose="020F0502020204030204" pitchFamily="34" charset="0"/>
                      </a:endParaRPr>
                    </a:p>
                  </a:txBody>
                  <a:tcPr/>
                </a:tc>
              </a:tr>
              <a:tr h="726931">
                <a:tc>
                  <a:txBody>
                    <a:bodyPr/>
                    <a:lstStyle/>
                    <a:p>
                      <a:pPr algn="l"/>
                      <a:r>
                        <a:rPr lang="en-US" sz="2400" b="1" i="0" u="none" strike="noStrike" baseline="0" dirty="0" smtClean="0">
                          <a:solidFill>
                            <a:schemeClr val="bg1"/>
                          </a:solidFill>
                          <a:latin typeface="Calibri" panose="020F0502020204030204" pitchFamily="34" charset="0"/>
                        </a:rPr>
                        <a:t>Coordination</a:t>
                      </a:r>
                      <a:endParaRPr lang="en-US" sz="2400" b="1" dirty="0">
                        <a:solidFill>
                          <a:schemeClr val="bg1"/>
                        </a:solidFill>
                        <a:latin typeface="Calibri" panose="020F0502020204030204" pitchFamily="34" charset="0"/>
                      </a:endParaRPr>
                    </a:p>
                  </a:txBody>
                  <a:tcPr/>
                </a:tc>
                <a:tc>
                  <a:txBody>
                    <a:bodyPr/>
                    <a:lstStyle/>
                    <a:p>
                      <a:pPr algn="l"/>
                      <a:r>
                        <a:rPr kumimoji="0" lang="en-US" sz="2400" b="1" i="0" u="none" strike="noStrike" kern="1200" baseline="0" dirty="0" smtClean="0">
                          <a:solidFill>
                            <a:schemeClr val="bg1"/>
                          </a:solidFill>
                          <a:latin typeface="Calibri" panose="020F0502020204030204" pitchFamily="34" charset="0"/>
                          <a:ea typeface="+mn-ea"/>
                          <a:cs typeface="+mn-cs"/>
                        </a:rPr>
                        <a:t>There is motor ataxia proportional to the degree of weakness</a:t>
                      </a:r>
                      <a:endParaRPr lang="en-US" sz="2400" b="1" dirty="0">
                        <a:solidFill>
                          <a:schemeClr val="bg1"/>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03314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543800" cy="584775"/>
          </a:xfrm>
          <a:prstGeom prst="rect">
            <a:avLst/>
          </a:prstGeom>
        </p:spPr>
        <p:txBody>
          <a:bodyPr wrap="square">
            <a:spAutoFit/>
          </a:bodyPr>
          <a:lstStyle/>
          <a:p>
            <a:r>
              <a:rPr lang="en-US" sz="3200" b="1" u="sng" dirty="0">
                <a:solidFill>
                  <a:srgbClr val="FFC000"/>
                </a:solidFill>
                <a:latin typeface="Calibri" panose="020F0502020204030204" pitchFamily="34" charset="0"/>
              </a:rPr>
              <a:t>Characteristics of nerve root weakness</a:t>
            </a:r>
          </a:p>
        </p:txBody>
      </p:sp>
      <p:graphicFrame>
        <p:nvGraphicFramePr>
          <p:cNvPr id="3" name="Table 2"/>
          <p:cNvGraphicFramePr>
            <a:graphicFrameLocks noGrp="1"/>
          </p:cNvGraphicFramePr>
          <p:nvPr>
            <p:extLst/>
          </p:nvPr>
        </p:nvGraphicFramePr>
        <p:xfrm>
          <a:off x="152400" y="1143001"/>
          <a:ext cx="8839200" cy="5540038"/>
        </p:xfrm>
        <a:graphic>
          <a:graphicData uri="http://schemas.openxmlformats.org/drawingml/2006/table">
            <a:tbl>
              <a:tblPr firstRow="1" bandRow="1">
                <a:tableStyleId>{5C22544A-7EE6-4342-B048-85BDC9FD1C3A}</a:tableStyleId>
              </a:tblPr>
              <a:tblGrid>
                <a:gridCol w="2008910"/>
                <a:gridCol w="6830290"/>
              </a:tblGrid>
              <a:tr h="1796761">
                <a:tc>
                  <a:txBody>
                    <a:bodyPr/>
                    <a:lstStyle/>
                    <a:p>
                      <a:pPr algn="l"/>
                      <a:r>
                        <a:rPr lang="en-US" sz="2400" b="0" dirty="0" smtClean="0">
                          <a:solidFill>
                            <a:schemeClr val="bg1"/>
                          </a:solidFill>
                          <a:latin typeface="Calibri" panose="020F0502020204030204" pitchFamily="34" charset="0"/>
                        </a:rPr>
                        <a:t>Symptoms</a:t>
                      </a:r>
                      <a:endParaRPr lang="en-US" sz="2400" b="0" dirty="0">
                        <a:solidFill>
                          <a:schemeClr val="bg1"/>
                        </a:solidFill>
                        <a:latin typeface="Calibri" panose="020F0502020204030204" pitchFamily="34" charset="0"/>
                      </a:endParaRPr>
                    </a:p>
                  </a:txBody>
                  <a:tcPr/>
                </a:tc>
                <a:tc>
                  <a:txBody>
                    <a:bodyPr/>
                    <a:lstStyle/>
                    <a:p>
                      <a:pPr algn="l"/>
                      <a:r>
                        <a:rPr lang="en-US" sz="2400" b="0" baseline="0" dirty="0" smtClean="0">
                          <a:solidFill>
                            <a:schemeClr val="bg1"/>
                          </a:solidFill>
                          <a:latin typeface="Calibri" panose="020F0502020204030204" pitchFamily="34" charset="0"/>
                        </a:rPr>
                        <a:t>Pain in radicular distribution</a:t>
                      </a:r>
                    </a:p>
                    <a:p>
                      <a:pPr algn="l"/>
                      <a:r>
                        <a:rPr lang="en-US" sz="2400" b="0" baseline="0" dirty="0" smtClean="0">
                          <a:solidFill>
                            <a:schemeClr val="bg1"/>
                          </a:solidFill>
                          <a:latin typeface="Calibri" panose="020F0502020204030204" pitchFamily="34" charset="0"/>
                        </a:rPr>
                        <a:t>Paresthesia in the sensory distribution on the affected nerve root</a:t>
                      </a:r>
                    </a:p>
                    <a:p>
                      <a:pPr algn="l"/>
                      <a:r>
                        <a:rPr lang="en-US" sz="2400" b="0" baseline="0" dirty="0" smtClean="0">
                          <a:solidFill>
                            <a:schemeClr val="bg1"/>
                          </a:solidFill>
                          <a:latin typeface="Calibri" panose="020F0502020204030204" pitchFamily="34" charset="0"/>
                        </a:rPr>
                        <a:t>Aggravated by activities that lengthen the involved root – straight leg raising</a:t>
                      </a:r>
                    </a:p>
                  </a:txBody>
                  <a:tcPr/>
                </a:tc>
              </a:tr>
              <a:tr h="770040">
                <a:tc>
                  <a:txBody>
                    <a:bodyPr/>
                    <a:lstStyle/>
                    <a:p>
                      <a:pPr algn="l"/>
                      <a:r>
                        <a:rPr lang="en-US" sz="2400" b="0" i="0" u="none" strike="noStrike" baseline="0" dirty="0" smtClean="0">
                          <a:solidFill>
                            <a:schemeClr val="bg1"/>
                          </a:solidFill>
                          <a:latin typeface="Calibri" panose="020F0502020204030204" pitchFamily="34" charset="0"/>
                        </a:rPr>
                        <a:t>Distribution</a:t>
                      </a:r>
                      <a:endParaRPr lang="en-US" sz="2400" b="0" dirty="0">
                        <a:solidFill>
                          <a:schemeClr val="bg1"/>
                        </a:solidFill>
                        <a:latin typeface="Calibri" panose="020F0502020204030204" pitchFamily="34" charset="0"/>
                      </a:endParaRPr>
                    </a:p>
                  </a:txBody>
                  <a:tcPr/>
                </a:tc>
                <a:tc>
                  <a:txBody>
                    <a:bodyPr/>
                    <a:lstStyle/>
                    <a:p>
                      <a:r>
                        <a:rPr kumimoji="0" lang="en-US" sz="2400" b="0" i="0" u="none" strike="noStrike" kern="1200" baseline="0" dirty="0" smtClean="0">
                          <a:solidFill>
                            <a:schemeClr val="bg1"/>
                          </a:solidFill>
                          <a:latin typeface="Calibri" panose="020F0502020204030204" pitchFamily="34" charset="0"/>
                          <a:ea typeface="+mn-ea"/>
                          <a:cs typeface="+mn-cs"/>
                        </a:rPr>
                        <a:t>Cervical: upper extremity </a:t>
                      </a:r>
                    </a:p>
                    <a:p>
                      <a:r>
                        <a:rPr kumimoji="0" lang="en-US" sz="2400" b="0" i="0" u="none" strike="noStrike" kern="1200" baseline="0" dirty="0" smtClean="0">
                          <a:solidFill>
                            <a:schemeClr val="bg1"/>
                          </a:solidFill>
                          <a:latin typeface="Calibri" panose="020F0502020204030204" pitchFamily="34" charset="0"/>
                          <a:ea typeface="+mn-ea"/>
                          <a:cs typeface="+mn-cs"/>
                        </a:rPr>
                        <a:t>Lumbar: lower extremity</a:t>
                      </a:r>
                      <a:endParaRPr lang="en-US" sz="2400" b="0" baseline="0" dirty="0" smtClean="0">
                        <a:solidFill>
                          <a:schemeClr val="bg1"/>
                        </a:solidFill>
                        <a:latin typeface="Calibri" panose="020F0502020204030204" pitchFamily="34" charset="0"/>
                      </a:endParaRPr>
                    </a:p>
                  </a:txBody>
                  <a:tcPr/>
                </a:tc>
              </a:tr>
              <a:tr h="491301">
                <a:tc>
                  <a:txBody>
                    <a:bodyPr/>
                    <a:lstStyle/>
                    <a:p>
                      <a:pPr algn="l"/>
                      <a:r>
                        <a:rPr lang="en-US" sz="2400" b="0" i="0" u="none" strike="noStrike" baseline="0" dirty="0" smtClean="0">
                          <a:solidFill>
                            <a:schemeClr val="bg1"/>
                          </a:solidFill>
                          <a:latin typeface="Calibri" panose="020F0502020204030204" pitchFamily="34" charset="0"/>
                        </a:rPr>
                        <a:t>Muscle Tone</a:t>
                      </a:r>
                      <a:endParaRPr lang="en-US" sz="2400" b="0" dirty="0">
                        <a:solidFill>
                          <a:schemeClr val="bg1"/>
                        </a:solidFill>
                        <a:latin typeface="Calibri" panose="020F0502020204030204" pitchFamily="34" charset="0"/>
                      </a:endParaRPr>
                    </a:p>
                  </a:txBody>
                  <a:tcPr/>
                </a:tc>
                <a:tc>
                  <a:txBody>
                    <a:bodyPr/>
                    <a:lstStyle/>
                    <a:p>
                      <a:pPr algn="l"/>
                      <a:r>
                        <a:rPr kumimoji="0" lang="en-US" sz="2400" b="0" i="0" u="none" strike="noStrike" kern="1200" baseline="0" dirty="0" smtClean="0">
                          <a:solidFill>
                            <a:schemeClr val="bg1"/>
                          </a:solidFill>
                          <a:latin typeface="Calibri" panose="020F0502020204030204" pitchFamily="34" charset="0"/>
                          <a:ea typeface="+mn-ea"/>
                          <a:cs typeface="+mn-cs"/>
                        </a:rPr>
                        <a:t>Decreased in the affected muscles</a:t>
                      </a:r>
                      <a:endParaRPr lang="en-US" sz="2400" b="0" dirty="0">
                        <a:solidFill>
                          <a:schemeClr val="bg1"/>
                        </a:solidFill>
                        <a:latin typeface="Calibri" panose="020F0502020204030204" pitchFamily="34" charset="0"/>
                      </a:endParaRPr>
                    </a:p>
                  </a:txBody>
                  <a:tcPr/>
                </a:tc>
              </a:tr>
              <a:tr h="770040">
                <a:tc>
                  <a:txBody>
                    <a:bodyPr/>
                    <a:lstStyle/>
                    <a:p>
                      <a:r>
                        <a:rPr lang="en-US" sz="2400" b="0" i="0" u="none" strike="noStrike" baseline="0" dirty="0" smtClean="0">
                          <a:solidFill>
                            <a:schemeClr val="bg1"/>
                          </a:solidFill>
                          <a:latin typeface="Calibri" panose="020F0502020204030204" pitchFamily="34" charset="0"/>
                        </a:rPr>
                        <a:t>Reflexes</a:t>
                      </a:r>
                      <a:endParaRPr lang="en-US" sz="2400" b="0" dirty="0">
                        <a:solidFill>
                          <a:schemeClr val="bg1"/>
                        </a:solidFill>
                        <a:latin typeface="Calibri" panose="020F0502020204030204" pitchFamily="34" charset="0"/>
                      </a:endParaRPr>
                    </a:p>
                  </a:txBody>
                  <a:tcPr/>
                </a:tc>
                <a:tc>
                  <a:txBody>
                    <a:bodyPr/>
                    <a:lstStyle/>
                    <a:p>
                      <a:r>
                        <a:rPr lang="en-US" sz="2400" b="0" dirty="0" smtClean="0">
                          <a:solidFill>
                            <a:schemeClr val="bg1"/>
                          </a:solidFill>
                          <a:latin typeface="Calibri" panose="020F0502020204030204" pitchFamily="34" charset="0"/>
                        </a:rPr>
                        <a:t>Decrease</a:t>
                      </a:r>
                      <a:r>
                        <a:rPr lang="en-US" sz="2400" b="0" baseline="0" dirty="0" smtClean="0">
                          <a:solidFill>
                            <a:schemeClr val="bg1"/>
                          </a:solidFill>
                          <a:latin typeface="Calibri" panose="020F0502020204030204" pitchFamily="34" charset="0"/>
                        </a:rPr>
                        <a:t> or absent – affected dermatome or </a:t>
                      </a:r>
                      <a:r>
                        <a:rPr lang="en-US" sz="2400" b="0" baseline="0" dirty="0" err="1" smtClean="0">
                          <a:solidFill>
                            <a:schemeClr val="bg1"/>
                          </a:solidFill>
                          <a:latin typeface="Calibri" panose="020F0502020204030204" pitchFamily="34" charset="0"/>
                        </a:rPr>
                        <a:t>myotome</a:t>
                      </a:r>
                      <a:endParaRPr lang="en-US" sz="2400" b="0" dirty="0">
                        <a:solidFill>
                          <a:schemeClr val="bg1"/>
                        </a:solidFill>
                        <a:latin typeface="Calibri" panose="020F0502020204030204" pitchFamily="34" charset="0"/>
                      </a:endParaRPr>
                    </a:p>
                  </a:txBody>
                  <a:tcPr/>
                </a:tc>
              </a:tr>
              <a:tr h="770040">
                <a:tc>
                  <a:txBody>
                    <a:bodyPr/>
                    <a:lstStyle/>
                    <a:p>
                      <a:pPr algn="l"/>
                      <a:r>
                        <a:rPr lang="en-US" sz="2400" b="0" i="0" u="none" strike="noStrike" baseline="0" dirty="0" smtClean="0">
                          <a:solidFill>
                            <a:schemeClr val="bg1"/>
                          </a:solidFill>
                          <a:latin typeface="Calibri" panose="020F0502020204030204" pitchFamily="34" charset="0"/>
                        </a:rPr>
                        <a:t>Atrophy</a:t>
                      </a:r>
                      <a:endParaRPr lang="en-US" sz="2400" b="0" dirty="0">
                        <a:solidFill>
                          <a:schemeClr val="bg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bg1"/>
                          </a:solidFill>
                          <a:latin typeface="Calibri" panose="020F0502020204030204" pitchFamily="34" charset="0"/>
                        </a:rPr>
                        <a:t>Present</a:t>
                      </a:r>
                      <a:r>
                        <a:rPr lang="en-US" sz="2400" b="0" baseline="0" dirty="0" smtClean="0">
                          <a:solidFill>
                            <a:schemeClr val="bg1"/>
                          </a:solidFill>
                          <a:latin typeface="Calibri" panose="020F0502020204030204" pitchFamily="34" charset="0"/>
                        </a:rPr>
                        <a:t> in affected muscles – </a:t>
                      </a:r>
                      <a:r>
                        <a:rPr lang="en-US" sz="2400" b="0" dirty="0" smtClean="0">
                          <a:solidFill>
                            <a:schemeClr val="bg1"/>
                          </a:solidFill>
                          <a:latin typeface="Calibri" panose="020F0502020204030204" pitchFamily="34" charset="0"/>
                        </a:rPr>
                        <a:t>Fasciculation can be noted</a:t>
                      </a:r>
                      <a:endParaRPr lang="en-US" sz="2400" b="0" baseline="0" dirty="0" smtClean="0">
                        <a:solidFill>
                          <a:schemeClr val="bg1"/>
                        </a:solidFill>
                        <a:latin typeface="Calibri" panose="020F0502020204030204" pitchFamily="34" charset="0"/>
                      </a:endParaRPr>
                    </a:p>
                  </a:txBody>
                  <a:tcPr/>
                </a:tc>
              </a:tr>
              <a:tr h="659617">
                <a:tc>
                  <a:txBody>
                    <a:bodyPr/>
                    <a:lstStyle/>
                    <a:p>
                      <a:pPr algn="l"/>
                      <a:r>
                        <a:rPr lang="en-US" sz="2400" b="0" i="0" u="none" strike="noStrike" baseline="0" dirty="0" smtClean="0">
                          <a:solidFill>
                            <a:schemeClr val="bg1"/>
                          </a:solidFill>
                          <a:latin typeface="Calibri" panose="020F0502020204030204" pitchFamily="34" charset="0"/>
                        </a:rPr>
                        <a:t>Coordination</a:t>
                      </a:r>
                      <a:endParaRPr lang="en-US" sz="2400" b="0" dirty="0">
                        <a:solidFill>
                          <a:schemeClr val="bg1"/>
                        </a:solidFill>
                        <a:latin typeface="Calibri" panose="020F0502020204030204" pitchFamily="34" charset="0"/>
                      </a:endParaRPr>
                    </a:p>
                  </a:txBody>
                  <a:tcPr/>
                </a:tc>
                <a:tc>
                  <a:txBody>
                    <a:bodyPr/>
                    <a:lstStyle/>
                    <a:p>
                      <a:pPr algn="l"/>
                      <a:r>
                        <a:rPr lang="en-US" sz="2400" b="0" i="0" u="none" strike="noStrike" baseline="0" dirty="0" smtClean="0">
                          <a:solidFill>
                            <a:schemeClr val="bg1"/>
                          </a:solidFill>
                          <a:latin typeface="Calibri" panose="020F0502020204030204" pitchFamily="34" charset="0"/>
                        </a:rPr>
                        <a:t>Usually unaffected</a:t>
                      </a:r>
                      <a:endParaRPr lang="en-US" sz="2400" b="0" baseline="0" dirty="0" smtClean="0">
                        <a:solidFill>
                          <a:schemeClr val="bg1"/>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671762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534400" cy="584775"/>
          </a:xfrm>
          <a:prstGeom prst="rect">
            <a:avLst/>
          </a:prstGeom>
        </p:spPr>
        <p:txBody>
          <a:bodyPr wrap="square">
            <a:spAutoFit/>
          </a:bodyPr>
          <a:lstStyle/>
          <a:p>
            <a:pPr algn="ctr"/>
            <a:r>
              <a:rPr lang="en-US" sz="3200" b="1" u="sng" dirty="0">
                <a:solidFill>
                  <a:srgbClr val="FFC000"/>
                </a:solidFill>
                <a:latin typeface="Calibri" panose="020F0502020204030204" pitchFamily="34" charset="0"/>
              </a:rPr>
              <a:t>Characteristics of weakness </a:t>
            </a:r>
            <a:r>
              <a:rPr lang="en-US" sz="3200" b="1" u="sng" dirty="0" smtClean="0">
                <a:solidFill>
                  <a:srgbClr val="FFC000"/>
                </a:solidFill>
                <a:latin typeface="Calibri" panose="020F0502020204030204" pitchFamily="34" charset="0"/>
              </a:rPr>
              <a:t>in NMJ Disorders</a:t>
            </a:r>
            <a:endParaRPr lang="en-US" sz="3200" b="1" u="sng" dirty="0">
              <a:solidFill>
                <a:srgbClr val="FFC000"/>
              </a:solidFill>
              <a:latin typeface="Calibri" panose="020F0502020204030204" pitchFamily="34" charset="0"/>
            </a:endParaRPr>
          </a:p>
        </p:txBody>
      </p:sp>
      <p:graphicFrame>
        <p:nvGraphicFramePr>
          <p:cNvPr id="3" name="Table 2"/>
          <p:cNvGraphicFramePr>
            <a:graphicFrameLocks noGrp="1"/>
          </p:cNvGraphicFramePr>
          <p:nvPr>
            <p:extLst/>
          </p:nvPr>
        </p:nvGraphicFramePr>
        <p:xfrm>
          <a:off x="304800" y="1524000"/>
          <a:ext cx="8610600" cy="4722929"/>
        </p:xfrm>
        <a:graphic>
          <a:graphicData uri="http://schemas.openxmlformats.org/drawingml/2006/table">
            <a:tbl>
              <a:tblPr firstRow="1" bandRow="1">
                <a:tableStyleId>{5C22544A-7EE6-4342-B048-85BDC9FD1C3A}</a:tableStyleId>
              </a:tblPr>
              <a:tblGrid>
                <a:gridCol w="2286000"/>
                <a:gridCol w="6324600"/>
              </a:tblGrid>
              <a:tr h="896216">
                <a:tc>
                  <a:txBody>
                    <a:bodyPr/>
                    <a:lstStyle/>
                    <a:p>
                      <a:pPr algn="l"/>
                      <a:r>
                        <a:rPr lang="en-US" sz="2400" b="1" i="0" u="none" strike="noStrike" baseline="0" dirty="0" smtClean="0">
                          <a:solidFill>
                            <a:schemeClr val="bg1"/>
                          </a:solidFill>
                          <a:latin typeface="Calibri" panose="020F0502020204030204" pitchFamily="34" charset="0"/>
                        </a:rPr>
                        <a:t>Distribution</a:t>
                      </a:r>
                      <a:endParaRPr lang="en-US" sz="2400" b="1" dirty="0">
                        <a:solidFill>
                          <a:schemeClr val="bg1"/>
                        </a:solidFill>
                        <a:latin typeface="Calibri" panose="020F0502020204030204" pitchFamily="34" charset="0"/>
                      </a:endParaRPr>
                    </a:p>
                  </a:txBody>
                  <a:tcPr/>
                </a:tc>
                <a:tc>
                  <a:txBody>
                    <a:bodyPr/>
                    <a:lstStyle/>
                    <a:p>
                      <a:r>
                        <a:rPr kumimoji="0" lang="en-US" sz="2400" b="1" i="0" u="none" strike="noStrike" kern="1200" baseline="0" dirty="0" smtClean="0">
                          <a:solidFill>
                            <a:schemeClr val="bg1"/>
                          </a:solidFill>
                          <a:latin typeface="Calibri" panose="020F0502020204030204" pitchFamily="34" charset="0"/>
                          <a:ea typeface="+mn-ea"/>
                          <a:cs typeface="+mn-cs"/>
                        </a:rPr>
                        <a:t>Cranial nerves: diplopia, dysphagia, dysarthria</a:t>
                      </a:r>
                    </a:p>
                    <a:p>
                      <a:r>
                        <a:rPr kumimoji="0" lang="en-US" sz="2400" b="1" i="0" u="none" strike="noStrike" kern="1200" baseline="0" dirty="0" smtClean="0">
                          <a:solidFill>
                            <a:schemeClr val="bg1"/>
                          </a:solidFill>
                          <a:latin typeface="Calibri" panose="020F0502020204030204" pitchFamily="34" charset="0"/>
                          <a:ea typeface="+mn-ea"/>
                          <a:cs typeface="+mn-cs"/>
                        </a:rPr>
                        <a:t>Proximal or distal, usually symmetric</a:t>
                      </a:r>
                      <a:endParaRPr lang="en-US" sz="2400" b="1" dirty="0">
                        <a:solidFill>
                          <a:schemeClr val="bg1"/>
                        </a:solidFill>
                        <a:latin typeface="Calibri" panose="020F0502020204030204" pitchFamily="34" charset="0"/>
                      </a:endParaRPr>
                    </a:p>
                  </a:txBody>
                  <a:tcPr/>
                </a:tc>
              </a:tr>
              <a:tr h="726931">
                <a:tc>
                  <a:txBody>
                    <a:bodyPr/>
                    <a:lstStyle/>
                    <a:p>
                      <a:pPr algn="l"/>
                      <a:r>
                        <a:rPr lang="en-US" sz="2400" b="1" i="0" u="none" strike="noStrike" baseline="0" dirty="0" smtClean="0">
                          <a:solidFill>
                            <a:schemeClr val="bg1"/>
                          </a:solidFill>
                          <a:latin typeface="Calibri" panose="020F0502020204030204" pitchFamily="34" charset="0"/>
                        </a:rPr>
                        <a:t>Muscle Tone</a:t>
                      </a:r>
                      <a:endParaRPr lang="en-US" sz="2400" b="1" dirty="0">
                        <a:solidFill>
                          <a:schemeClr val="bg1"/>
                        </a:solidFill>
                        <a:latin typeface="Calibri" panose="020F0502020204030204" pitchFamily="34" charset="0"/>
                      </a:endParaRPr>
                    </a:p>
                  </a:txBody>
                  <a:tcPr/>
                </a:tc>
                <a:tc>
                  <a:txBody>
                    <a:bodyPr/>
                    <a:lstStyle/>
                    <a:p>
                      <a:pPr algn="l"/>
                      <a:r>
                        <a:rPr lang="en-US" sz="2400" b="1" dirty="0" smtClean="0">
                          <a:solidFill>
                            <a:schemeClr val="bg1"/>
                          </a:solidFill>
                          <a:latin typeface="Calibri" panose="020F0502020204030204" pitchFamily="34" charset="0"/>
                        </a:rPr>
                        <a:t>Normal</a:t>
                      </a:r>
                      <a:r>
                        <a:rPr lang="en-US" sz="2400" b="1" baseline="0" dirty="0" smtClean="0">
                          <a:solidFill>
                            <a:schemeClr val="bg1"/>
                          </a:solidFill>
                          <a:latin typeface="Calibri" panose="020F0502020204030204" pitchFamily="34" charset="0"/>
                        </a:rPr>
                        <a:t> </a:t>
                      </a:r>
                      <a:endParaRPr lang="en-US" sz="2400" b="1" dirty="0">
                        <a:solidFill>
                          <a:schemeClr val="bg1"/>
                        </a:solidFill>
                        <a:latin typeface="Calibri" panose="020F0502020204030204" pitchFamily="34" charset="0"/>
                      </a:endParaRPr>
                    </a:p>
                  </a:txBody>
                  <a:tcPr/>
                </a:tc>
              </a:tr>
              <a:tr h="726931">
                <a:tc>
                  <a:txBody>
                    <a:bodyPr/>
                    <a:lstStyle/>
                    <a:p>
                      <a:r>
                        <a:rPr lang="en-US" sz="2400" b="1" i="0" u="none" strike="noStrike" baseline="0" dirty="0" smtClean="0">
                          <a:solidFill>
                            <a:schemeClr val="bg1"/>
                          </a:solidFill>
                          <a:latin typeface="Calibri" panose="020F0502020204030204" pitchFamily="34" charset="0"/>
                        </a:rPr>
                        <a:t>Reflexes</a:t>
                      </a:r>
                      <a:endParaRPr lang="en-US" sz="2400" b="1" dirty="0">
                        <a:solidFill>
                          <a:schemeClr val="bg1"/>
                        </a:solidFill>
                        <a:latin typeface="Calibri" panose="020F0502020204030204" pitchFamily="34" charset="0"/>
                      </a:endParaRPr>
                    </a:p>
                  </a:txBody>
                  <a:tcPr/>
                </a:tc>
                <a:tc>
                  <a:txBody>
                    <a:bodyPr/>
                    <a:lstStyle/>
                    <a:p>
                      <a:r>
                        <a:rPr lang="en-US" sz="2400" b="1" dirty="0" smtClean="0">
                          <a:solidFill>
                            <a:schemeClr val="bg1"/>
                          </a:solidFill>
                          <a:latin typeface="Calibri" panose="020F0502020204030204" pitchFamily="34" charset="0"/>
                        </a:rPr>
                        <a:t>Normal</a:t>
                      </a:r>
                      <a:r>
                        <a:rPr lang="en-US" sz="2400" b="1" baseline="0" dirty="0" smtClean="0">
                          <a:solidFill>
                            <a:schemeClr val="bg1"/>
                          </a:solidFill>
                          <a:latin typeface="Calibri" panose="020F0502020204030204" pitchFamily="34" charset="0"/>
                        </a:rPr>
                        <a:t> </a:t>
                      </a:r>
                      <a:endParaRPr lang="en-US" sz="2400" b="1" dirty="0">
                        <a:solidFill>
                          <a:schemeClr val="bg1"/>
                        </a:solidFill>
                        <a:latin typeface="Calibri" panose="020F0502020204030204" pitchFamily="34" charset="0"/>
                      </a:endParaRPr>
                    </a:p>
                  </a:txBody>
                  <a:tcPr/>
                </a:tc>
              </a:tr>
              <a:tr h="726931">
                <a:tc>
                  <a:txBody>
                    <a:bodyPr/>
                    <a:lstStyle/>
                    <a:p>
                      <a:pPr algn="l"/>
                      <a:r>
                        <a:rPr lang="en-US" sz="2400" b="1" i="0" u="none" strike="noStrike" baseline="0" dirty="0" smtClean="0">
                          <a:solidFill>
                            <a:schemeClr val="bg1"/>
                          </a:solidFill>
                          <a:latin typeface="Calibri" panose="020F0502020204030204" pitchFamily="34" charset="0"/>
                        </a:rPr>
                        <a:t>Atrophy</a:t>
                      </a:r>
                      <a:endParaRPr lang="en-US" sz="2400" b="1" dirty="0">
                        <a:solidFill>
                          <a:schemeClr val="bg1"/>
                        </a:solidFill>
                        <a:latin typeface="Calibri" panose="020F0502020204030204" pitchFamily="34" charset="0"/>
                      </a:endParaRPr>
                    </a:p>
                  </a:txBody>
                  <a:tcPr/>
                </a:tc>
                <a:tc>
                  <a:txBody>
                    <a:bodyPr/>
                    <a:lstStyle/>
                    <a:p>
                      <a:pPr algn="l"/>
                      <a:r>
                        <a:rPr lang="en-US" sz="2400" b="1" dirty="0" smtClean="0">
                          <a:solidFill>
                            <a:schemeClr val="bg1"/>
                          </a:solidFill>
                          <a:latin typeface="Calibri" panose="020F0502020204030204" pitchFamily="34" charset="0"/>
                        </a:rPr>
                        <a:t>None</a:t>
                      </a:r>
                      <a:r>
                        <a:rPr lang="en-US" sz="2400" b="1" baseline="0" dirty="0" smtClean="0">
                          <a:solidFill>
                            <a:schemeClr val="bg1"/>
                          </a:solidFill>
                          <a:latin typeface="Calibri" panose="020F0502020204030204" pitchFamily="34" charset="0"/>
                        </a:rPr>
                        <a:t> </a:t>
                      </a:r>
                      <a:endParaRPr lang="en-US" sz="2400" b="1" dirty="0">
                        <a:solidFill>
                          <a:schemeClr val="bg1"/>
                        </a:solidFill>
                        <a:latin typeface="Calibri" panose="020F0502020204030204" pitchFamily="34" charset="0"/>
                      </a:endParaRPr>
                    </a:p>
                  </a:txBody>
                  <a:tcPr/>
                </a:tc>
              </a:tr>
              <a:tr h="726931">
                <a:tc>
                  <a:txBody>
                    <a:bodyPr/>
                    <a:lstStyle/>
                    <a:p>
                      <a:pPr algn="l"/>
                      <a:r>
                        <a:rPr lang="en-US" sz="2400" b="1" i="0" u="none" strike="noStrike" baseline="0" dirty="0" smtClean="0">
                          <a:solidFill>
                            <a:schemeClr val="bg1"/>
                          </a:solidFill>
                          <a:latin typeface="Calibri" panose="020F0502020204030204" pitchFamily="34" charset="0"/>
                        </a:rPr>
                        <a:t>Coordination</a:t>
                      </a:r>
                      <a:endParaRPr lang="en-US" sz="2400" b="1" dirty="0">
                        <a:solidFill>
                          <a:schemeClr val="bg1"/>
                        </a:solidFill>
                        <a:latin typeface="Calibri" panose="020F0502020204030204" pitchFamily="34" charset="0"/>
                      </a:endParaRPr>
                    </a:p>
                  </a:txBody>
                  <a:tcPr/>
                </a:tc>
                <a:tc>
                  <a:txBody>
                    <a:bodyPr/>
                    <a:lstStyle/>
                    <a:p>
                      <a:pPr algn="l"/>
                      <a:r>
                        <a:rPr kumimoji="0" lang="en-US" sz="2400" b="1" i="0" u="none" strike="noStrike" kern="1200" baseline="0" dirty="0" smtClean="0">
                          <a:solidFill>
                            <a:schemeClr val="bg1"/>
                          </a:solidFill>
                          <a:latin typeface="Calibri" panose="020F0502020204030204" pitchFamily="34" charset="0"/>
                          <a:ea typeface="+mn-ea"/>
                          <a:cs typeface="+mn-cs"/>
                        </a:rPr>
                        <a:t>Affected in proportion to degree and distribution of weakness</a:t>
                      </a:r>
                      <a:endParaRPr lang="en-US" sz="2400" b="1" dirty="0">
                        <a:solidFill>
                          <a:schemeClr val="bg1"/>
                        </a:solidFill>
                        <a:latin typeface="Calibri" panose="020F0502020204030204" pitchFamily="34" charset="0"/>
                      </a:endParaRPr>
                    </a:p>
                  </a:txBody>
                  <a:tcPr/>
                </a:tc>
              </a:tr>
              <a:tr h="726931">
                <a:tc>
                  <a:txBody>
                    <a:bodyPr/>
                    <a:lstStyle/>
                    <a:p>
                      <a:pPr algn="l"/>
                      <a:r>
                        <a:rPr lang="en-US" sz="2400" b="1" dirty="0" smtClean="0">
                          <a:solidFill>
                            <a:schemeClr val="bg1"/>
                          </a:solidFill>
                          <a:latin typeface="Calibri" panose="020F0502020204030204" pitchFamily="34" charset="0"/>
                        </a:rPr>
                        <a:t>Unique features</a:t>
                      </a:r>
                      <a:endParaRPr lang="en-US" sz="2400" b="1" dirty="0">
                        <a:solidFill>
                          <a:schemeClr val="bg1"/>
                        </a:solidFill>
                        <a:latin typeface="Calibri" panose="020F0502020204030204" pitchFamily="34" charset="0"/>
                      </a:endParaRPr>
                    </a:p>
                  </a:txBody>
                  <a:tcPr/>
                </a:tc>
                <a:tc>
                  <a:txBody>
                    <a:bodyPr/>
                    <a:lstStyle/>
                    <a:p>
                      <a:pPr algn="l"/>
                      <a:r>
                        <a:rPr kumimoji="0" lang="en-US" sz="2400" b="1" i="0" u="none" strike="noStrike" kern="1200" baseline="0" dirty="0" smtClean="0">
                          <a:solidFill>
                            <a:schemeClr val="bg1"/>
                          </a:solidFill>
                          <a:latin typeface="Calibri" panose="020F0502020204030204" pitchFamily="34" charset="0"/>
                          <a:ea typeface="+mn-ea"/>
                          <a:cs typeface="+mn-cs"/>
                        </a:rPr>
                        <a:t>Weakness increases with exercise and improves with rest</a:t>
                      </a:r>
                      <a:endParaRPr lang="en-US" sz="2400" b="1" dirty="0">
                        <a:solidFill>
                          <a:schemeClr val="bg1"/>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720630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584775"/>
          </a:xfrm>
          <a:prstGeom prst="rect">
            <a:avLst/>
          </a:prstGeom>
        </p:spPr>
        <p:txBody>
          <a:bodyPr wrap="square">
            <a:spAutoFit/>
          </a:bodyPr>
          <a:lstStyle/>
          <a:p>
            <a:pPr algn="ctr"/>
            <a:r>
              <a:rPr lang="en-US" sz="3200" b="1" u="sng" dirty="0">
                <a:solidFill>
                  <a:srgbClr val="FFC000"/>
                </a:solidFill>
                <a:latin typeface="Calibri" panose="020F0502020204030204" pitchFamily="34" charset="0"/>
              </a:rPr>
              <a:t>Characteristics of </a:t>
            </a:r>
            <a:r>
              <a:rPr lang="en-US" sz="3200" b="1" u="sng" dirty="0" smtClean="0">
                <a:solidFill>
                  <a:srgbClr val="FFC000"/>
                </a:solidFill>
                <a:latin typeface="Calibri" panose="020F0502020204030204" pitchFamily="34" charset="0"/>
              </a:rPr>
              <a:t>myopathic weakness</a:t>
            </a:r>
            <a:endParaRPr lang="en-US" sz="3200" b="1" u="sng" dirty="0">
              <a:solidFill>
                <a:srgbClr val="FFC000"/>
              </a:solidFill>
              <a:latin typeface="Calibri" panose="020F0502020204030204" pitchFamily="34" charset="0"/>
            </a:endParaRPr>
          </a:p>
        </p:txBody>
      </p:sp>
      <p:graphicFrame>
        <p:nvGraphicFramePr>
          <p:cNvPr id="3" name="Table 2"/>
          <p:cNvGraphicFramePr>
            <a:graphicFrameLocks noGrp="1"/>
          </p:cNvGraphicFramePr>
          <p:nvPr>
            <p:extLst/>
          </p:nvPr>
        </p:nvGraphicFramePr>
        <p:xfrm>
          <a:off x="228600" y="1143001"/>
          <a:ext cx="8610600" cy="5512738"/>
        </p:xfrm>
        <a:graphic>
          <a:graphicData uri="http://schemas.openxmlformats.org/drawingml/2006/table">
            <a:tbl>
              <a:tblPr firstRow="1" bandRow="1">
                <a:tableStyleId>{5C22544A-7EE6-4342-B048-85BDC9FD1C3A}</a:tableStyleId>
              </a:tblPr>
              <a:tblGrid>
                <a:gridCol w="2286000"/>
                <a:gridCol w="6324600"/>
              </a:tblGrid>
              <a:tr h="872844">
                <a:tc>
                  <a:txBody>
                    <a:bodyPr/>
                    <a:lstStyle/>
                    <a:p>
                      <a:pPr algn="l"/>
                      <a:r>
                        <a:rPr lang="en-US" sz="2400" b="1" i="0" u="none" strike="noStrike" baseline="0" dirty="0" smtClean="0">
                          <a:solidFill>
                            <a:schemeClr val="bg1"/>
                          </a:solidFill>
                          <a:latin typeface="Calibri" panose="020F0502020204030204" pitchFamily="34" charset="0"/>
                        </a:rPr>
                        <a:t>Distribution</a:t>
                      </a:r>
                      <a:endParaRPr lang="en-US" sz="2400" b="1" dirty="0">
                        <a:solidFill>
                          <a:schemeClr val="bg1"/>
                        </a:solidFill>
                        <a:latin typeface="Calibri" panose="020F0502020204030204" pitchFamily="34" charset="0"/>
                      </a:endParaRPr>
                    </a:p>
                  </a:txBody>
                  <a:tcPr/>
                </a:tc>
                <a:tc>
                  <a:txBody>
                    <a:bodyPr/>
                    <a:lstStyle/>
                    <a:p>
                      <a:r>
                        <a:rPr kumimoji="0" lang="en-US" sz="2400" b="1" i="0" u="none" strike="noStrike" kern="1200" baseline="0" dirty="0" smtClean="0">
                          <a:solidFill>
                            <a:schemeClr val="bg1"/>
                          </a:solidFill>
                          <a:latin typeface="Calibri" panose="020F0502020204030204" pitchFamily="34" charset="0"/>
                          <a:ea typeface="+mn-ea"/>
                          <a:cs typeface="+mn-cs"/>
                        </a:rPr>
                        <a:t>Proximal: involves neck flexors, shoulder and hip girdle muscles</a:t>
                      </a:r>
                      <a:endParaRPr lang="en-US" sz="2400" b="1" dirty="0">
                        <a:solidFill>
                          <a:schemeClr val="bg1"/>
                        </a:solidFill>
                        <a:latin typeface="Calibri" panose="020F0502020204030204" pitchFamily="34" charset="0"/>
                      </a:endParaRPr>
                    </a:p>
                  </a:txBody>
                  <a:tcPr/>
                </a:tc>
              </a:tr>
              <a:tr h="2226385">
                <a:tc>
                  <a:txBody>
                    <a:bodyPr/>
                    <a:lstStyle/>
                    <a:p>
                      <a:pPr algn="l"/>
                      <a:r>
                        <a:rPr lang="en-US" sz="2400" b="1" dirty="0" smtClean="0">
                          <a:solidFill>
                            <a:schemeClr val="bg1"/>
                          </a:solidFill>
                          <a:latin typeface="Calibri" panose="020F0502020204030204" pitchFamily="34" charset="0"/>
                        </a:rPr>
                        <a:t>Symptoms</a:t>
                      </a:r>
                      <a:r>
                        <a:rPr lang="en-US" sz="2400" b="1" baseline="0" dirty="0" smtClean="0">
                          <a:solidFill>
                            <a:schemeClr val="bg1"/>
                          </a:solidFill>
                          <a:latin typeface="Calibri" panose="020F0502020204030204" pitchFamily="34" charset="0"/>
                        </a:rPr>
                        <a:t> </a:t>
                      </a:r>
                      <a:endParaRPr lang="en-US" sz="2400" b="1" dirty="0">
                        <a:solidFill>
                          <a:schemeClr val="bg1"/>
                        </a:solidFill>
                        <a:latin typeface="Calibri" panose="020F0502020204030204" pitchFamily="34" charset="0"/>
                      </a:endParaRPr>
                    </a:p>
                  </a:txBody>
                  <a:tcPr/>
                </a:tc>
                <a:tc>
                  <a:txBody>
                    <a:bodyPr/>
                    <a:lstStyle/>
                    <a:p>
                      <a:r>
                        <a:rPr kumimoji="0" lang="en-US" sz="2400" b="1" i="0" u="none" strike="noStrike" kern="1200" baseline="0" dirty="0" smtClean="0">
                          <a:solidFill>
                            <a:schemeClr val="bg1"/>
                          </a:solidFill>
                          <a:latin typeface="Calibri" panose="020F0502020204030204" pitchFamily="34" charset="0"/>
                          <a:ea typeface="+mn-ea"/>
                          <a:cs typeface="+mn-cs"/>
                        </a:rPr>
                        <a:t>Problems climbing stairs, stepping up onto high steps, getting out of low places such</a:t>
                      </a:r>
                    </a:p>
                    <a:p>
                      <a:r>
                        <a:rPr kumimoji="0" lang="en-US" sz="2400" b="1" i="0" u="none" strike="noStrike" kern="1200" baseline="0" dirty="0" smtClean="0">
                          <a:solidFill>
                            <a:schemeClr val="bg1"/>
                          </a:solidFill>
                          <a:latin typeface="Calibri" panose="020F0502020204030204" pitchFamily="34" charset="0"/>
                          <a:ea typeface="+mn-ea"/>
                          <a:cs typeface="+mn-cs"/>
                        </a:rPr>
                        <a:t>as deep chairs, and holding arms over head for prolonged periods</a:t>
                      </a:r>
                    </a:p>
                    <a:p>
                      <a:r>
                        <a:rPr kumimoji="0" lang="en-US" sz="2400" b="1" i="0" u="none" strike="noStrike" kern="1200" baseline="0" dirty="0" smtClean="0">
                          <a:solidFill>
                            <a:schemeClr val="bg1"/>
                          </a:solidFill>
                          <a:latin typeface="Calibri" panose="020F0502020204030204" pitchFamily="34" charset="0"/>
                          <a:ea typeface="+mn-ea"/>
                          <a:cs typeface="+mn-cs"/>
                        </a:rPr>
                        <a:t>Pain, tenderness, and sometimes swelling of involved muscles</a:t>
                      </a:r>
                      <a:r>
                        <a:rPr lang="en-US" sz="2400" b="1" baseline="0" dirty="0" smtClean="0">
                          <a:solidFill>
                            <a:schemeClr val="bg1"/>
                          </a:solidFill>
                          <a:latin typeface="Calibri" panose="020F0502020204030204" pitchFamily="34" charset="0"/>
                        </a:rPr>
                        <a:t> </a:t>
                      </a:r>
                      <a:endParaRPr lang="en-US" sz="2400" b="1" dirty="0">
                        <a:solidFill>
                          <a:schemeClr val="bg1"/>
                        </a:solidFill>
                        <a:latin typeface="Calibri" panose="020F0502020204030204" pitchFamily="34" charset="0"/>
                      </a:endParaRPr>
                    </a:p>
                  </a:txBody>
                  <a:tcPr/>
                </a:tc>
              </a:tr>
              <a:tr h="801499">
                <a:tc>
                  <a:txBody>
                    <a:bodyPr/>
                    <a:lstStyle/>
                    <a:p>
                      <a:pPr algn="l"/>
                      <a:r>
                        <a:rPr lang="en-US" sz="2400" b="1" i="0" u="none" strike="noStrike" baseline="0" dirty="0" smtClean="0">
                          <a:solidFill>
                            <a:schemeClr val="bg1"/>
                          </a:solidFill>
                          <a:latin typeface="Calibri" panose="020F0502020204030204" pitchFamily="34" charset="0"/>
                        </a:rPr>
                        <a:t>Muscle Tone</a:t>
                      </a:r>
                      <a:endParaRPr lang="en-US" sz="2400" b="1" dirty="0">
                        <a:solidFill>
                          <a:schemeClr val="bg1"/>
                        </a:solidFill>
                        <a:latin typeface="Calibri" panose="020F0502020204030204" pitchFamily="34" charset="0"/>
                      </a:endParaRPr>
                    </a:p>
                  </a:txBody>
                  <a:tcPr/>
                </a:tc>
                <a:tc>
                  <a:txBody>
                    <a:bodyPr/>
                    <a:lstStyle/>
                    <a:p>
                      <a:r>
                        <a:rPr kumimoji="0" lang="en-US" sz="2400" b="1" i="0" u="none" strike="noStrike" kern="1200" baseline="0" dirty="0" smtClean="0">
                          <a:solidFill>
                            <a:schemeClr val="bg1"/>
                          </a:solidFill>
                          <a:latin typeface="Calibri" panose="020F0502020204030204" pitchFamily="34" charset="0"/>
                          <a:ea typeface="+mn-ea"/>
                          <a:cs typeface="+mn-cs"/>
                        </a:rPr>
                        <a:t>Normal or diminished</a:t>
                      </a:r>
                    </a:p>
                    <a:p>
                      <a:r>
                        <a:rPr kumimoji="0" lang="en-US" sz="2400" b="1" i="0" u="none" strike="noStrike" kern="1200" baseline="0" dirty="0" smtClean="0">
                          <a:solidFill>
                            <a:schemeClr val="bg1"/>
                          </a:solidFill>
                          <a:latin typeface="Calibri" panose="020F0502020204030204" pitchFamily="34" charset="0"/>
                          <a:ea typeface="+mn-ea"/>
                          <a:cs typeface="+mn-cs"/>
                        </a:rPr>
                        <a:t>Severe weakness and contractures may develop</a:t>
                      </a:r>
                      <a:endParaRPr lang="en-US" sz="2400" b="1" dirty="0">
                        <a:solidFill>
                          <a:schemeClr val="bg1"/>
                        </a:solidFill>
                        <a:latin typeface="Calibri" panose="020F0502020204030204" pitchFamily="34" charset="0"/>
                      </a:endParaRPr>
                    </a:p>
                  </a:txBody>
                  <a:tcPr/>
                </a:tc>
              </a:tr>
              <a:tr h="801499">
                <a:tc>
                  <a:txBody>
                    <a:bodyPr/>
                    <a:lstStyle/>
                    <a:p>
                      <a:r>
                        <a:rPr lang="en-US" sz="2400" b="1" i="0" u="none" strike="noStrike" baseline="0" dirty="0" smtClean="0">
                          <a:solidFill>
                            <a:schemeClr val="bg1"/>
                          </a:solidFill>
                          <a:latin typeface="Calibri" panose="020F0502020204030204" pitchFamily="34" charset="0"/>
                        </a:rPr>
                        <a:t>Reflexes</a:t>
                      </a:r>
                      <a:endParaRPr lang="en-US" sz="2400" b="1" dirty="0">
                        <a:solidFill>
                          <a:schemeClr val="bg1"/>
                        </a:solidFill>
                        <a:latin typeface="Calibri" panose="020F0502020204030204" pitchFamily="34" charset="0"/>
                      </a:endParaRPr>
                    </a:p>
                  </a:txBody>
                  <a:tcPr/>
                </a:tc>
                <a:tc>
                  <a:txBody>
                    <a:bodyPr/>
                    <a:lstStyle/>
                    <a:p>
                      <a:r>
                        <a:rPr kumimoji="0" lang="en-US" sz="2400" b="1" i="0" u="none" strike="noStrike" kern="1200" baseline="0" dirty="0" smtClean="0">
                          <a:solidFill>
                            <a:schemeClr val="bg1"/>
                          </a:solidFill>
                          <a:latin typeface="Calibri" panose="020F0502020204030204" pitchFamily="34" charset="0"/>
                          <a:ea typeface="+mn-ea"/>
                          <a:cs typeface="+mn-cs"/>
                        </a:rPr>
                        <a:t>Normal or diminished in proportion to weakness</a:t>
                      </a:r>
                      <a:endParaRPr lang="en-US" sz="2400" b="1" dirty="0">
                        <a:solidFill>
                          <a:schemeClr val="bg1"/>
                        </a:solidFill>
                        <a:latin typeface="Calibri" panose="020F0502020204030204" pitchFamily="34" charset="0"/>
                      </a:endParaRPr>
                    </a:p>
                  </a:txBody>
                  <a:tcPr/>
                </a:tc>
              </a:tr>
              <a:tr h="707974">
                <a:tc>
                  <a:txBody>
                    <a:bodyPr/>
                    <a:lstStyle/>
                    <a:p>
                      <a:pPr algn="l"/>
                      <a:r>
                        <a:rPr lang="en-US" sz="2400" b="1" i="0" u="none" strike="noStrike" baseline="0" dirty="0" smtClean="0">
                          <a:solidFill>
                            <a:schemeClr val="bg1"/>
                          </a:solidFill>
                          <a:latin typeface="Calibri" panose="020F0502020204030204" pitchFamily="34" charset="0"/>
                        </a:rPr>
                        <a:t>Atrophy</a:t>
                      </a:r>
                      <a:endParaRPr lang="en-US" sz="2400" b="1" dirty="0">
                        <a:solidFill>
                          <a:schemeClr val="bg1"/>
                        </a:solidFill>
                        <a:latin typeface="Calibri" panose="020F0502020204030204" pitchFamily="34" charset="0"/>
                      </a:endParaRPr>
                    </a:p>
                  </a:txBody>
                  <a:tcPr/>
                </a:tc>
                <a:tc>
                  <a:txBody>
                    <a:bodyPr/>
                    <a:lstStyle/>
                    <a:p>
                      <a:pPr algn="l"/>
                      <a:r>
                        <a:rPr kumimoji="0" lang="en-US" sz="2400" b="1" i="0" u="none" strike="noStrike" kern="1200" baseline="0" dirty="0" smtClean="0">
                          <a:solidFill>
                            <a:schemeClr val="bg1"/>
                          </a:solidFill>
                          <a:latin typeface="Calibri" panose="020F0502020204030204" pitchFamily="34" charset="0"/>
                          <a:ea typeface="+mn-ea"/>
                          <a:cs typeface="+mn-cs"/>
                        </a:rPr>
                        <a:t>Present with moderate to severe involvement</a:t>
                      </a:r>
                      <a:endParaRPr lang="en-US" sz="2400" b="1" dirty="0">
                        <a:solidFill>
                          <a:schemeClr val="bg1"/>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734534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09600" y="304800"/>
            <a:ext cx="7772400" cy="6363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772400" cy="6063198"/>
          </a:xfrm>
          <a:prstGeom prst="rect">
            <a:avLst/>
          </a:prstGeom>
        </p:spPr>
        <p:txBody>
          <a:bodyPr wrap="square">
            <a:spAutoFit/>
          </a:bodyPr>
          <a:lstStyle/>
          <a:p>
            <a:endParaRPr lang="en-US" dirty="0" smtClean="0"/>
          </a:p>
          <a:p>
            <a:r>
              <a:rPr lang="en-US" sz="3200" b="1" u="sng" dirty="0" smtClean="0"/>
              <a:t>Classification of myopathies</a:t>
            </a:r>
          </a:p>
          <a:p>
            <a:endParaRPr lang="en-US" sz="2400" dirty="0" smtClean="0"/>
          </a:p>
          <a:p>
            <a:r>
              <a:rPr lang="en-US" sz="2400" dirty="0" smtClean="0"/>
              <a:t>Acquired</a:t>
            </a:r>
          </a:p>
          <a:p>
            <a:r>
              <a:rPr lang="en-US" sz="2200" dirty="0" smtClean="0"/>
              <a:t>	Drug-induced myopathies</a:t>
            </a:r>
          </a:p>
          <a:p>
            <a:r>
              <a:rPr lang="en-US" sz="2200" dirty="0" smtClean="0"/>
              <a:t>	Endocrine myopathies</a:t>
            </a:r>
          </a:p>
          <a:p>
            <a:r>
              <a:rPr lang="en-US" sz="2200" dirty="0" smtClean="0"/>
              <a:t>	Inflammatory/immune myopathies</a:t>
            </a:r>
          </a:p>
          <a:p>
            <a:r>
              <a:rPr lang="en-US" sz="2200" dirty="0" smtClean="0"/>
              <a:t>	Myopathies associated with other systemic illness</a:t>
            </a:r>
          </a:p>
          <a:p>
            <a:r>
              <a:rPr lang="en-US" sz="2200" dirty="0" smtClean="0"/>
              <a:t>	Toxic myopathies</a:t>
            </a:r>
          </a:p>
          <a:p>
            <a:endParaRPr lang="en-US" sz="2400" dirty="0" smtClean="0"/>
          </a:p>
          <a:p>
            <a:r>
              <a:rPr lang="en-US" sz="2400" dirty="0" smtClean="0"/>
              <a:t>Hereditary</a:t>
            </a:r>
          </a:p>
          <a:p>
            <a:r>
              <a:rPr lang="en-US" sz="2200" dirty="0" smtClean="0"/>
              <a:t>	Channelopathies</a:t>
            </a:r>
          </a:p>
          <a:p>
            <a:r>
              <a:rPr lang="en-US" sz="2200" dirty="0" smtClean="0"/>
              <a:t>	Congenital myopathies</a:t>
            </a:r>
          </a:p>
          <a:p>
            <a:r>
              <a:rPr lang="en-US" sz="2200" dirty="0" smtClean="0"/>
              <a:t>	Metabolic myopathies</a:t>
            </a:r>
          </a:p>
          <a:p>
            <a:r>
              <a:rPr lang="en-US" sz="2200" dirty="0" smtClean="0"/>
              <a:t>	Mitochondrial myopathies</a:t>
            </a:r>
          </a:p>
          <a:p>
            <a:r>
              <a:rPr lang="en-US" sz="2200" dirty="0" smtClean="0"/>
              <a:t>	Muscular dystrophies</a:t>
            </a:r>
          </a:p>
          <a:p>
            <a:r>
              <a:rPr lang="en-US" sz="2200" dirty="0" smtClean="0"/>
              <a:t>	Myotonias</a:t>
            </a:r>
            <a:endParaRPr lang="en-US"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85800"/>
            <a:ext cx="8229600" cy="838200"/>
          </a:xfrm>
        </p:spPr>
        <p:txBody>
          <a:bodyPr>
            <a:normAutofit/>
          </a:bodyPr>
          <a:lstStyle/>
          <a:p>
            <a:pPr algn="l" eaLnBrk="1" hangingPunct="1"/>
            <a:r>
              <a:rPr lang="en-US" sz="3600" b="1" u="sng" dirty="0" smtClean="0"/>
              <a:t>Components of a muscle fiber</a:t>
            </a:r>
          </a:p>
        </p:txBody>
      </p:sp>
      <p:pic>
        <p:nvPicPr>
          <p:cNvPr id="7171" name="Picture 4" descr="figure_12_02_1_l"/>
          <p:cNvPicPr>
            <a:picLocks noGrp="1" noChangeAspect="1" noChangeArrowheads="1"/>
          </p:cNvPicPr>
          <p:nvPr>
            <p:ph type="body" idx="1"/>
          </p:nvPr>
        </p:nvPicPr>
        <p:blipFill>
          <a:blip r:embed="rId2" cstate="print"/>
          <a:srcRect/>
          <a:stretch>
            <a:fillRect/>
          </a:stretch>
        </p:blipFill>
        <p:spPr>
          <a:xfrm>
            <a:off x="381000" y="1905000"/>
            <a:ext cx="4225636" cy="3810000"/>
          </a:xfrm>
          <a:noFill/>
        </p:spPr>
      </p:pic>
      <p:pic>
        <p:nvPicPr>
          <p:cNvPr id="17412" name="Picture 4" descr="http://legacy.owensboro.kctcs.edu/gcaplan/anat/images/Image286.gif"/>
          <p:cNvPicPr>
            <a:picLocks noChangeAspect="1" noChangeArrowheads="1"/>
          </p:cNvPicPr>
          <p:nvPr/>
        </p:nvPicPr>
        <p:blipFill>
          <a:blip r:embed="rId3" cstate="print"/>
          <a:srcRect/>
          <a:stretch>
            <a:fillRect/>
          </a:stretch>
        </p:blipFill>
        <p:spPr bwMode="auto">
          <a:xfrm>
            <a:off x="4648201" y="1905001"/>
            <a:ext cx="4191000" cy="380999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304800"/>
            <a:ext cx="8991600" cy="1436687"/>
          </a:xfrm>
        </p:spPr>
        <p:txBody>
          <a:bodyPr>
            <a:noAutofit/>
          </a:bodyPr>
          <a:lstStyle/>
          <a:p>
            <a:r>
              <a:rPr lang="en-US" sz="3200" b="1" dirty="0">
                <a:solidFill>
                  <a:schemeClr val="tx1">
                    <a:lumMod val="95000"/>
                  </a:schemeClr>
                </a:solidFill>
                <a:effectLst/>
                <a:latin typeface="+mn-lt"/>
              </a:rPr>
              <a:t>A </a:t>
            </a:r>
            <a:r>
              <a:rPr lang="en-US" sz="3200" b="1" dirty="0" smtClean="0">
                <a:solidFill>
                  <a:schemeClr val="tx1">
                    <a:lumMod val="95000"/>
                  </a:schemeClr>
                </a:solidFill>
                <a:effectLst/>
                <a:latin typeface="+mn-lt"/>
              </a:rPr>
              <a:t>7 yr old </a:t>
            </a:r>
            <a:r>
              <a:rPr lang="en-US" sz="3200" b="1" dirty="0">
                <a:solidFill>
                  <a:schemeClr val="tx1">
                    <a:lumMod val="95000"/>
                  </a:schemeClr>
                </a:solidFill>
                <a:effectLst/>
                <a:latin typeface="+mn-lt"/>
              </a:rPr>
              <a:t>boy presents with progressive weakness of both legs for 4 years.</a:t>
            </a:r>
            <a:endParaRPr lang="th-TH" sz="3200" b="1" dirty="0">
              <a:solidFill>
                <a:schemeClr val="tx1">
                  <a:lumMod val="95000"/>
                </a:schemeClr>
              </a:solidFill>
              <a:effectLst/>
              <a:latin typeface="+mn-lt"/>
            </a:endParaRPr>
          </a:p>
        </p:txBody>
      </p:sp>
      <p:pic>
        <p:nvPicPr>
          <p:cNvPr id="122884" name="Picture 4" descr="DSC09896"/>
          <p:cNvPicPr>
            <a:picLocks noChangeAspect="1" noChangeArrowheads="1"/>
          </p:cNvPicPr>
          <p:nvPr/>
        </p:nvPicPr>
        <p:blipFill>
          <a:blip r:embed="rId2" cstate="print"/>
          <a:srcRect l="15729" t="5898" r="13368"/>
          <a:stretch>
            <a:fillRect/>
          </a:stretch>
        </p:blipFill>
        <p:spPr bwMode="auto">
          <a:xfrm>
            <a:off x="609600" y="1600200"/>
            <a:ext cx="3581400" cy="4989232"/>
          </a:xfrm>
          <a:prstGeom prst="rect">
            <a:avLst/>
          </a:prstGeom>
          <a:noFill/>
        </p:spPr>
      </p:pic>
      <p:pic>
        <p:nvPicPr>
          <p:cNvPr id="122885" name="Picture 5" descr="DSC09897"/>
          <p:cNvPicPr>
            <a:picLocks noChangeAspect="1" noChangeArrowheads="1"/>
          </p:cNvPicPr>
          <p:nvPr/>
        </p:nvPicPr>
        <p:blipFill>
          <a:blip r:embed="rId3" cstate="print"/>
          <a:srcRect l="9445" t="8607" r="22812"/>
          <a:stretch>
            <a:fillRect/>
          </a:stretch>
        </p:blipFill>
        <p:spPr bwMode="auto">
          <a:xfrm>
            <a:off x="4343400" y="1600199"/>
            <a:ext cx="3657600" cy="4932977"/>
          </a:xfrm>
          <a:prstGeom prst="rect">
            <a:avLst/>
          </a:prstGeom>
          <a:noFill/>
        </p:spPr>
      </p:pic>
      <p:sp>
        <p:nvSpPr>
          <p:cNvPr id="122886" name="Rectangle 6"/>
          <p:cNvSpPr>
            <a:spLocks noChangeArrowheads="1"/>
          </p:cNvSpPr>
          <p:nvPr/>
        </p:nvSpPr>
        <p:spPr bwMode="auto">
          <a:xfrm>
            <a:off x="2771775" y="1916113"/>
            <a:ext cx="720725" cy="144462"/>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pPr algn="ctr"/>
            <a:endParaRPr lang="th-TH">
              <a:solidFill>
                <a:schemeClr val="bg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th-TH"/>
          </a:p>
        </p:txBody>
      </p:sp>
      <p:sp>
        <p:nvSpPr>
          <p:cNvPr id="124931" name="Rectangle 3"/>
          <p:cNvSpPr>
            <a:spLocks noGrp="1" noChangeArrowheads="1"/>
          </p:cNvSpPr>
          <p:nvPr>
            <p:ph type="body" idx="1"/>
          </p:nvPr>
        </p:nvSpPr>
        <p:spPr/>
        <p:txBody>
          <a:bodyPr/>
          <a:lstStyle/>
          <a:p>
            <a:endParaRPr lang="th-TH"/>
          </a:p>
        </p:txBody>
      </p:sp>
      <p:pic>
        <p:nvPicPr>
          <p:cNvPr id="124935" name="Picture 7" descr="DSC09898"/>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p:spPr>
      </p:pic>
      <p:sp>
        <p:nvSpPr>
          <p:cNvPr id="124936" name="Rectangle 8"/>
          <p:cNvSpPr>
            <a:spLocks noChangeArrowheads="1"/>
          </p:cNvSpPr>
          <p:nvPr/>
        </p:nvSpPr>
        <p:spPr bwMode="auto">
          <a:xfrm>
            <a:off x="3563938" y="1773238"/>
            <a:ext cx="863600" cy="142875"/>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endParaRPr lang="th-TH"/>
          </a:p>
        </p:txBody>
      </p:sp>
      <p:sp>
        <p:nvSpPr>
          <p:cNvPr id="123907" name="Rectangle 3"/>
          <p:cNvSpPr>
            <a:spLocks noGrp="1" noChangeArrowheads="1"/>
          </p:cNvSpPr>
          <p:nvPr>
            <p:ph type="body" idx="1"/>
          </p:nvPr>
        </p:nvSpPr>
        <p:spPr/>
        <p:txBody>
          <a:bodyPr/>
          <a:lstStyle/>
          <a:p>
            <a:endParaRPr lang="th-TH"/>
          </a:p>
        </p:txBody>
      </p:sp>
      <p:pic>
        <p:nvPicPr>
          <p:cNvPr id="123908" name="Picture 4" descr="DSC09895"/>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0"/>
            <a:ext cx="8686800" cy="707886"/>
          </a:xfrm>
          <a:prstGeom prst="rect">
            <a:avLst/>
          </a:prstGeom>
          <a:noFill/>
        </p:spPr>
        <p:txBody>
          <a:bodyPr wrap="square" rtlCol="0">
            <a:spAutoFit/>
          </a:bodyPr>
          <a:lstStyle/>
          <a:p>
            <a:r>
              <a:rPr lang="en-US" sz="4000" b="1" dirty="0" smtClean="0">
                <a:solidFill>
                  <a:schemeClr val="accent2">
                    <a:lumMod val="40000"/>
                    <a:lumOff val="60000"/>
                  </a:schemeClr>
                </a:solidFill>
              </a:rPr>
              <a:t>Progressive muscular dystrophies</a:t>
            </a:r>
            <a:endParaRPr lang="en-US" sz="4000" b="1" dirty="0">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th-TH" b="1" u="sng" dirty="0"/>
              <a:t>Definition</a:t>
            </a:r>
          </a:p>
        </p:txBody>
      </p:sp>
      <p:sp>
        <p:nvSpPr>
          <p:cNvPr id="5123" name="Rectangle 3"/>
          <p:cNvSpPr>
            <a:spLocks noGrp="1" noChangeArrowheads="1"/>
          </p:cNvSpPr>
          <p:nvPr>
            <p:ph type="body" sz="half" idx="2"/>
          </p:nvPr>
        </p:nvSpPr>
        <p:spPr>
          <a:xfrm>
            <a:off x="990600" y="2133600"/>
            <a:ext cx="7315200" cy="4114800"/>
          </a:xfrm>
        </p:spPr>
        <p:txBody>
          <a:bodyPr>
            <a:normAutofit/>
          </a:bodyPr>
          <a:lstStyle/>
          <a:p>
            <a:r>
              <a:rPr lang="th-TH" sz="2800" dirty="0"/>
              <a:t>A group of noninflammation inherited </a:t>
            </a:r>
            <a:r>
              <a:rPr lang="th-TH" sz="2800" dirty="0" smtClean="0"/>
              <a:t>disoders</a:t>
            </a:r>
            <a:endParaRPr lang="th-TH" sz="2800" dirty="0"/>
          </a:p>
          <a:p>
            <a:r>
              <a:rPr lang="th-TH" sz="2800" dirty="0"/>
              <a:t>progressive degeneration and weakness of skeletal muscles</a:t>
            </a:r>
          </a:p>
          <a:p>
            <a:r>
              <a:rPr lang="th-TH" sz="2800" dirty="0"/>
              <a:t>without cause in peripheral / central nervous system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giveforward.com/blog/wp-content/uploads/2014/02/MD.png"/>
          <p:cNvPicPr>
            <a:picLocks noChangeAspect="1" noChangeArrowheads="1"/>
          </p:cNvPicPr>
          <p:nvPr/>
        </p:nvPicPr>
        <p:blipFill>
          <a:blip r:embed="rId2" cstate="print"/>
          <a:srcRect/>
          <a:stretch>
            <a:fillRect/>
          </a:stretch>
        </p:blipFill>
        <p:spPr bwMode="auto">
          <a:xfrm>
            <a:off x="381000" y="1219200"/>
            <a:ext cx="8534400" cy="5638800"/>
          </a:xfrm>
          <a:prstGeom prst="rect">
            <a:avLst/>
          </a:prstGeom>
          <a:noFill/>
        </p:spPr>
      </p:pic>
      <p:sp>
        <p:nvSpPr>
          <p:cNvPr id="3" name="TextBox 2"/>
          <p:cNvSpPr txBox="1"/>
          <p:nvPr/>
        </p:nvSpPr>
        <p:spPr>
          <a:xfrm>
            <a:off x="1371600" y="609600"/>
            <a:ext cx="6862776" cy="584775"/>
          </a:xfrm>
          <a:prstGeom prst="rect">
            <a:avLst/>
          </a:prstGeom>
          <a:noFill/>
        </p:spPr>
        <p:txBody>
          <a:bodyPr wrap="none" rtlCol="0">
            <a:spAutoFit/>
          </a:bodyPr>
          <a:lstStyle/>
          <a:p>
            <a:r>
              <a:rPr lang="en-US" sz="3200" b="1" dirty="0" smtClean="0"/>
              <a:t>Progressive  Muscular Dystrophies</a:t>
            </a:r>
            <a:endParaRPr lang="en-US" sz="32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medical.cdn.patient.co.uk/images/249.gif"/>
          <p:cNvPicPr>
            <a:picLocks noChangeAspect="1" noChangeArrowheads="1"/>
          </p:cNvPicPr>
          <p:nvPr/>
        </p:nvPicPr>
        <p:blipFill>
          <a:blip r:embed="rId2" cstate="print"/>
          <a:srcRect/>
          <a:stretch>
            <a:fillRect/>
          </a:stretch>
        </p:blipFill>
        <p:spPr bwMode="auto">
          <a:xfrm>
            <a:off x="762000" y="609600"/>
            <a:ext cx="7696200" cy="561683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60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890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304801"/>
            <a:ext cx="7793037" cy="838200"/>
          </a:xfrm>
        </p:spPr>
        <p:txBody>
          <a:bodyPr>
            <a:normAutofit/>
          </a:bodyPr>
          <a:lstStyle/>
          <a:p>
            <a:r>
              <a:rPr lang="th-TH" sz="3600" b="1" dirty="0"/>
              <a:t>Duchenne Muscular dystrophy</a:t>
            </a:r>
          </a:p>
        </p:txBody>
      </p:sp>
      <p:sp>
        <p:nvSpPr>
          <p:cNvPr id="72707" name="Rectangle 3"/>
          <p:cNvSpPr>
            <a:spLocks noGrp="1" noChangeArrowheads="1"/>
          </p:cNvSpPr>
          <p:nvPr>
            <p:ph type="body" sz="half" idx="1"/>
          </p:nvPr>
        </p:nvSpPr>
        <p:spPr>
          <a:xfrm>
            <a:off x="0" y="1066800"/>
            <a:ext cx="5029200" cy="2133600"/>
          </a:xfrm>
        </p:spPr>
        <p:txBody>
          <a:bodyPr/>
          <a:lstStyle/>
          <a:p>
            <a:r>
              <a:rPr lang="th-TH" sz="2800" b="1" u="sng" dirty="0"/>
              <a:t>Etiology</a:t>
            </a:r>
          </a:p>
          <a:p>
            <a:pPr lvl="1"/>
            <a:r>
              <a:rPr lang="th-TH" sz="2400" b="1" dirty="0"/>
              <a:t>single gene defect</a:t>
            </a:r>
          </a:p>
          <a:p>
            <a:pPr lvl="1"/>
            <a:r>
              <a:rPr lang="th-TH" sz="2400" b="1" dirty="0"/>
              <a:t>Xp21.2 region</a:t>
            </a:r>
            <a:endParaRPr lang="en-US" sz="2400" b="1" dirty="0"/>
          </a:p>
          <a:p>
            <a:pPr lvl="1"/>
            <a:r>
              <a:rPr lang="th-TH" sz="2400" b="1" dirty="0"/>
              <a:t>absent dystrophin</a:t>
            </a:r>
          </a:p>
          <a:p>
            <a:pPr lvl="1">
              <a:buFont typeface="Wingdings" pitchFamily="2" charset="2"/>
              <a:buNone/>
            </a:pPr>
            <a:endParaRPr lang="th-TH" sz="2400" dirty="0"/>
          </a:p>
          <a:p>
            <a:pPr lvl="1">
              <a:buFont typeface="Wingdings" pitchFamily="2" charset="2"/>
              <a:buNone/>
            </a:pPr>
            <a:endParaRPr lang="th-TH" sz="2400" dirty="0"/>
          </a:p>
        </p:txBody>
      </p:sp>
      <p:pic>
        <p:nvPicPr>
          <p:cNvPr id="72718" name="Picture 14" descr="exon dmd bmd"/>
          <p:cNvPicPr>
            <a:picLocks noGrp="1" noChangeAspect="1" noChangeArrowheads="1"/>
          </p:cNvPicPr>
          <p:nvPr>
            <p:ph type="clipArt" sz="half" idx="2"/>
          </p:nvPr>
        </p:nvPicPr>
        <p:blipFill>
          <a:blip r:embed="rId2" cstate="print"/>
          <a:srcRect l="2727" r="50000"/>
          <a:stretch>
            <a:fillRect/>
          </a:stretch>
        </p:blipFill>
        <p:spPr>
          <a:xfrm>
            <a:off x="5105400" y="1219199"/>
            <a:ext cx="3810000" cy="5114019"/>
          </a:xfrm>
          <a:noFill/>
          <a:ln/>
        </p:spPr>
      </p:pic>
      <p:pic>
        <p:nvPicPr>
          <p:cNvPr id="5" name="Picture 5" descr="dystrophin diagram"/>
          <p:cNvPicPr>
            <a:picLocks noChangeAspect="1" noChangeArrowheads="1"/>
          </p:cNvPicPr>
          <p:nvPr/>
        </p:nvPicPr>
        <p:blipFill>
          <a:blip r:embed="rId3" cstate="print"/>
          <a:srcRect/>
          <a:stretch>
            <a:fillRect/>
          </a:stretch>
        </p:blipFill>
        <p:spPr bwMode="auto">
          <a:xfrm>
            <a:off x="457200" y="2971800"/>
            <a:ext cx="4038600" cy="3349509"/>
          </a:xfrm>
          <a:prstGeom prst="rect">
            <a:avLst/>
          </a:prstGeom>
          <a:solidFill>
            <a:srgbClr val="FFFFFF"/>
          </a:solid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th-TH" b="1" u="sng" dirty="0"/>
              <a:t>DMD: Clinical manifestation</a:t>
            </a:r>
          </a:p>
        </p:txBody>
      </p:sp>
      <p:sp>
        <p:nvSpPr>
          <p:cNvPr id="11268" name="Rectangle 4"/>
          <p:cNvSpPr>
            <a:spLocks noGrp="1" noChangeArrowheads="1"/>
          </p:cNvSpPr>
          <p:nvPr>
            <p:ph type="body" sz="half" idx="2"/>
          </p:nvPr>
        </p:nvSpPr>
        <p:spPr>
          <a:xfrm>
            <a:off x="4572000" y="1989138"/>
            <a:ext cx="4114800" cy="4114800"/>
          </a:xfrm>
        </p:spPr>
        <p:txBody>
          <a:bodyPr/>
          <a:lstStyle/>
          <a:p>
            <a:r>
              <a:rPr lang="th-TH" sz="2400" b="1" dirty="0">
                <a:latin typeface="Arial Unicode MS" pitchFamily="34" charset="-128"/>
                <a:ea typeface="Arial Unicode MS" pitchFamily="34" charset="-128"/>
                <a:cs typeface="Arial Unicode MS" pitchFamily="34" charset="-128"/>
              </a:rPr>
              <a:t>Onset : age 3-6 years</a:t>
            </a:r>
          </a:p>
          <a:p>
            <a:r>
              <a:rPr lang="th-TH" sz="2400" b="1" dirty="0">
                <a:latin typeface="Arial Unicode MS" pitchFamily="34" charset="-128"/>
                <a:ea typeface="Arial Unicode MS" pitchFamily="34" charset="-128"/>
                <a:cs typeface="Arial Unicode MS" pitchFamily="34" charset="-128"/>
              </a:rPr>
              <a:t>Progressive weakness</a:t>
            </a:r>
          </a:p>
          <a:p>
            <a:r>
              <a:rPr lang="th-TH" sz="2400" b="1" dirty="0">
                <a:latin typeface="Arial Unicode MS" pitchFamily="34" charset="-128"/>
                <a:ea typeface="Arial Unicode MS" pitchFamily="34" charset="-128"/>
                <a:cs typeface="Arial Unicode MS" pitchFamily="34" charset="-128"/>
              </a:rPr>
              <a:t>Pseudohypertrophy of calf muscles</a:t>
            </a:r>
          </a:p>
          <a:p>
            <a:r>
              <a:rPr lang="th-TH" sz="2400" b="1" dirty="0">
                <a:latin typeface="Arial Unicode MS" pitchFamily="34" charset="-128"/>
                <a:ea typeface="Arial Unicode MS" pitchFamily="34" charset="-128"/>
                <a:cs typeface="Arial Unicode MS" pitchFamily="34" charset="-128"/>
              </a:rPr>
              <a:t>Spinal deformity</a:t>
            </a:r>
          </a:p>
          <a:p>
            <a:r>
              <a:rPr lang="th-TH" sz="2400" b="1" dirty="0">
                <a:latin typeface="Arial Unicode MS" pitchFamily="34" charset="-128"/>
                <a:ea typeface="Arial Unicode MS" pitchFamily="34" charset="-128"/>
                <a:cs typeface="Arial Unicode MS" pitchFamily="34" charset="-128"/>
              </a:rPr>
              <a:t>Cardiopulmonary involvement</a:t>
            </a:r>
          </a:p>
          <a:p>
            <a:r>
              <a:rPr lang="th-TH" sz="2400" b="1" dirty="0">
                <a:latin typeface="Arial Unicode MS" pitchFamily="34" charset="-128"/>
                <a:ea typeface="Arial Unicode MS" pitchFamily="34" charset="-128"/>
                <a:cs typeface="Arial Unicode MS" pitchFamily="34" charset="-128"/>
              </a:rPr>
              <a:t>Mild - moderate MR</a:t>
            </a:r>
          </a:p>
          <a:p>
            <a:endParaRPr lang="th-TH" sz="2400" dirty="0">
              <a:latin typeface="Arial Unicode MS" pitchFamily="34" charset="-128"/>
              <a:ea typeface="Arial Unicode MS" pitchFamily="34" charset="-128"/>
              <a:cs typeface="Arial Unicode MS" pitchFamily="34" charset="-128"/>
            </a:endParaRPr>
          </a:p>
        </p:txBody>
      </p:sp>
      <p:pic>
        <p:nvPicPr>
          <p:cNvPr id="11271" name="Picture 7" descr="muscular dystrophy"/>
          <p:cNvPicPr>
            <a:picLocks noChangeAspect="1" noChangeArrowheads="1"/>
          </p:cNvPicPr>
          <p:nvPr/>
        </p:nvPicPr>
        <p:blipFill>
          <a:blip r:embed="rId2" cstate="print"/>
          <a:srcRect/>
          <a:stretch>
            <a:fillRect/>
          </a:stretch>
        </p:blipFill>
        <p:spPr bwMode="auto">
          <a:xfrm>
            <a:off x="685800" y="1600200"/>
            <a:ext cx="3657600" cy="49656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838200" y="0"/>
            <a:ext cx="7848600" cy="1219200"/>
          </a:xfrm>
        </p:spPr>
        <p:txBody>
          <a:bodyPr>
            <a:normAutofit/>
          </a:bodyPr>
          <a:lstStyle/>
          <a:p>
            <a:pPr eaLnBrk="1" hangingPunct="1"/>
            <a:r>
              <a:rPr lang="en-US" sz="3600" b="1" u="sng" dirty="0" smtClean="0"/>
              <a:t>Motor units</a:t>
            </a:r>
          </a:p>
        </p:txBody>
      </p:sp>
      <p:sp>
        <p:nvSpPr>
          <p:cNvPr id="6147" name="Rectangle 5"/>
          <p:cNvSpPr>
            <a:spLocks noGrp="1" noChangeArrowheads="1"/>
          </p:cNvSpPr>
          <p:nvPr>
            <p:ph type="body" sz="half" idx="1"/>
          </p:nvPr>
        </p:nvSpPr>
        <p:spPr>
          <a:xfrm>
            <a:off x="457200" y="1371600"/>
            <a:ext cx="4267200" cy="5257800"/>
          </a:xfrm>
        </p:spPr>
        <p:txBody>
          <a:bodyPr>
            <a:noAutofit/>
          </a:bodyPr>
          <a:lstStyle/>
          <a:p>
            <a:pPr eaLnBrk="1" hangingPunct="1">
              <a:lnSpc>
                <a:spcPct val="80000"/>
              </a:lnSpc>
            </a:pPr>
            <a:r>
              <a:rPr lang="en-US" sz="2000" b="1" dirty="0" smtClean="0"/>
              <a:t>Motor unit: Composed of one motor neuron and all the muscle fibers that it innervates</a:t>
            </a:r>
          </a:p>
          <a:p>
            <a:pPr eaLnBrk="1" hangingPunct="1">
              <a:lnSpc>
                <a:spcPct val="80000"/>
              </a:lnSpc>
            </a:pPr>
            <a:endParaRPr lang="en-US" sz="2000" b="1" dirty="0" smtClean="0"/>
          </a:p>
          <a:p>
            <a:pPr eaLnBrk="1" hangingPunct="1">
              <a:lnSpc>
                <a:spcPct val="80000"/>
              </a:lnSpc>
            </a:pPr>
            <a:r>
              <a:rPr lang="en-US" sz="2000" b="1" dirty="0" smtClean="0"/>
              <a:t>There are many motor units in a muscle</a:t>
            </a:r>
          </a:p>
          <a:p>
            <a:pPr eaLnBrk="1" hangingPunct="1">
              <a:lnSpc>
                <a:spcPct val="80000"/>
              </a:lnSpc>
            </a:pPr>
            <a:endParaRPr lang="en-US" sz="2000" b="1" dirty="0" smtClean="0"/>
          </a:p>
          <a:p>
            <a:pPr eaLnBrk="1" hangingPunct="1">
              <a:lnSpc>
                <a:spcPct val="80000"/>
              </a:lnSpc>
            </a:pPr>
            <a:r>
              <a:rPr lang="en-US" sz="2000" b="1" dirty="0" smtClean="0"/>
              <a:t>The number of fibers innervated by a single motor neuron varies (from a few to thousand)</a:t>
            </a:r>
          </a:p>
          <a:p>
            <a:pPr eaLnBrk="1" hangingPunct="1">
              <a:lnSpc>
                <a:spcPct val="80000"/>
              </a:lnSpc>
            </a:pPr>
            <a:endParaRPr lang="en-US" sz="2000" b="1" dirty="0" smtClean="0"/>
          </a:p>
          <a:p>
            <a:pPr eaLnBrk="1" hangingPunct="1">
              <a:lnSpc>
                <a:spcPct val="80000"/>
              </a:lnSpc>
            </a:pPr>
            <a:r>
              <a:rPr lang="en-US" sz="2000" b="1" dirty="0" smtClean="0"/>
              <a:t>The fewer the number of fibers per neuron </a:t>
            </a:r>
            <a:r>
              <a:rPr lang="en-US" sz="2000" b="1" dirty="0" smtClean="0">
                <a:sym typeface="Wingdings" pitchFamily="2" charset="2"/>
              </a:rPr>
              <a:t> the finer the movement (more brain power)</a:t>
            </a:r>
            <a:r>
              <a:rPr lang="en-US" sz="2000" b="1" dirty="0" smtClean="0"/>
              <a:t> </a:t>
            </a:r>
          </a:p>
          <a:p>
            <a:pPr eaLnBrk="1" hangingPunct="1">
              <a:lnSpc>
                <a:spcPct val="80000"/>
              </a:lnSpc>
            </a:pPr>
            <a:endParaRPr lang="en-US" sz="2000" b="1" dirty="0" smtClean="0"/>
          </a:p>
        </p:txBody>
      </p:sp>
      <p:pic>
        <p:nvPicPr>
          <p:cNvPr id="18434" name="Picture 2" descr="https://sp.yimg.com/ib/th?id=HN.608019901924704848&amp;pid=15.1&amp;P=0"/>
          <p:cNvPicPr>
            <a:picLocks noChangeAspect="1" noChangeArrowheads="1"/>
          </p:cNvPicPr>
          <p:nvPr/>
        </p:nvPicPr>
        <p:blipFill>
          <a:blip r:embed="rId2" cstate="print"/>
          <a:srcRect/>
          <a:stretch>
            <a:fillRect/>
          </a:stretch>
        </p:blipFill>
        <p:spPr bwMode="auto">
          <a:xfrm>
            <a:off x="5410200" y="304800"/>
            <a:ext cx="3276600" cy="3359151"/>
          </a:xfrm>
          <a:prstGeom prst="rect">
            <a:avLst/>
          </a:prstGeom>
          <a:noFill/>
        </p:spPr>
      </p:pic>
      <p:pic>
        <p:nvPicPr>
          <p:cNvPr id="18436" name="Picture 4" descr="http://natchem.files.wordpress.com/2009/11/c49x38motor-unit.jpg"/>
          <p:cNvPicPr>
            <a:picLocks noChangeAspect="1" noChangeArrowheads="1"/>
          </p:cNvPicPr>
          <p:nvPr/>
        </p:nvPicPr>
        <p:blipFill>
          <a:blip r:embed="rId3" cstate="print"/>
          <a:srcRect/>
          <a:stretch>
            <a:fillRect/>
          </a:stretch>
        </p:blipFill>
        <p:spPr bwMode="auto">
          <a:xfrm>
            <a:off x="5410200" y="3657600"/>
            <a:ext cx="3276600" cy="305752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jama.jamanetwork.com/data/journals/jama/22478/m_jpg15030fa.png"/>
          <p:cNvPicPr>
            <a:picLocks noChangeAspect="1" noChangeArrowheads="1"/>
          </p:cNvPicPr>
          <p:nvPr/>
        </p:nvPicPr>
        <p:blipFill>
          <a:blip r:embed="rId2" cstate="print"/>
          <a:srcRect/>
          <a:stretch>
            <a:fillRect/>
          </a:stretch>
        </p:blipFill>
        <p:spPr bwMode="auto">
          <a:xfrm>
            <a:off x="304800" y="228599"/>
            <a:ext cx="8686800" cy="640490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28600"/>
            <a:ext cx="7772400" cy="838200"/>
          </a:xfrm>
        </p:spPr>
        <p:txBody>
          <a:bodyPr/>
          <a:lstStyle/>
          <a:p>
            <a:r>
              <a:rPr lang="th-TH" b="1" u="sng" dirty="0"/>
              <a:t>DMD: Natural history</a:t>
            </a:r>
          </a:p>
        </p:txBody>
      </p:sp>
      <p:pic>
        <p:nvPicPr>
          <p:cNvPr id="14343" name="Picture 7" descr="dmdbmd_ventilation"/>
          <p:cNvPicPr>
            <a:picLocks noGrp="1" noChangeAspect="1" noChangeArrowheads="1"/>
          </p:cNvPicPr>
          <p:nvPr>
            <p:ph type="clipArt" sz="half" idx="1"/>
          </p:nvPr>
        </p:nvPicPr>
        <p:blipFill>
          <a:blip r:embed="rId2" cstate="print"/>
          <a:srcRect/>
          <a:stretch>
            <a:fillRect/>
          </a:stretch>
        </p:blipFill>
        <p:spPr>
          <a:xfrm>
            <a:off x="838200" y="914400"/>
            <a:ext cx="7391400" cy="4343400"/>
          </a:xfrm>
        </p:spPr>
      </p:pic>
      <p:pic>
        <p:nvPicPr>
          <p:cNvPr id="14344" name="Picture 8" descr="prognosis"/>
          <p:cNvPicPr>
            <a:picLocks noChangeAspect="1" noChangeArrowheads="1"/>
          </p:cNvPicPr>
          <p:nvPr/>
        </p:nvPicPr>
        <p:blipFill>
          <a:blip r:embed="rId3" cstate="print"/>
          <a:srcRect b="25882"/>
          <a:stretch>
            <a:fillRect/>
          </a:stretch>
        </p:blipFill>
        <p:spPr bwMode="auto">
          <a:xfrm>
            <a:off x="847627" y="5029200"/>
            <a:ext cx="7391400" cy="14827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609600"/>
            <a:ext cx="7772400" cy="990600"/>
          </a:xfrm>
        </p:spPr>
        <p:txBody>
          <a:bodyPr/>
          <a:lstStyle/>
          <a:p>
            <a:r>
              <a:rPr lang="th-TH" b="1" u="sng" dirty="0"/>
              <a:t>Becker muscular dystrophy</a:t>
            </a:r>
          </a:p>
        </p:txBody>
      </p:sp>
      <p:sp>
        <p:nvSpPr>
          <p:cNvPr id="79875" name="Rectangle 3"/>
          <p:cNvSpPr>
            <a:spLocks noGrp="1" noChangeArrowheads="1"/>
          </p:cNvSpPr>
          <p:nvPr>
            <p:ph type="body" sz="half" idx="2"/>
          </p:nvPr>
        </p:nvSpPr>
        <p:spPr>
          <a:xfrm>
            <a:off x="4572000" y="2133600"/>
            <a:ext cx="3973513" cy="3998913"/>
          </a:xfrm>
        </p:spPr>
        <p:txBody>
          <a:bodyPr>
            <a:normAutofit/>
          </a:bodyPr>
          <a:lstStyle/>
          <a:p>
            <a:r>
              <a:rPr lang="th-TH" sz="2800" dirty="0"/>
              <a:t>Milder version of DMD</a:t>
            </a:r>
          </a:p>
          <a:p>
            <a:r>
              <a:rPr lang="th-TH" sz="2800" dirty="0"/>
              <a:t>Etiology</a:t>
            </a:r>
          </a:p>
          <a:p>
            <a:pPr lvl="1"/>
            <a:r>
              <a:rPr lang="th-TH" sz="2400" dirty="0"/>
              <a:t>single gene defect</a:t>
            </a:r>
          </a:p>
          <a:p>
            <a:pPr lvl="1"/>
            <a:r>
              <a:rPr lang="th-TH" sz="2400" dirty="0"/>
              <a:t>short arm X chromosome</a:t>
            </a:r>
          </a:p>
          <a:p>
            <a:pPr lvl="1"/>
            <a:r>
              <a:rPr lang="th-TH" sz="2400" dirty="0"/>
              <a:t>altered size &amp; decreased amount of dystrophin</a:t>
            </a:r>
          </a:p>
          <a:p>
            <a:endParaRPr lang="th-TH" sz="2800" dirty="0"/>
          </a:p>
        </p:txBody>
      </p:sp>
      <p:pic>
        <p:nvPicPr>
          <p:cNvPr id="79878" name="Picture 6" descr="exon dmd bmd"/>
          <p:cNvPicPr>
            <a:picLocks noGrp="1" noChangeAspect="1" noChangeArrowheads="1"/>
          </p:cNvPicPr>
          <p:nvPr>
            <p:ph type="clipArt" sz="half" idx="1"/>
          </p:nvPr>
        </p:nvPicPr>
        <p:blipFill>
          <a:blip r:embed="rId2" cstate="print"/>
          <a:srcRect l="51212"/>
          <a:stretch>
            <a:fillRect/>
          </a:stretch>
        </p:blipFill>
        <p:spPr>
          <a:xfrm>
            <a:off x="1295400" y="1600200"/>
            <a:ext cx="3048000" cy="4886325"/>
          </a:xfrm>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17803"/>
            <a:ext cx="8153400" cy="5663089"/>
          </a:xfrm>
          <a:prstGeom prst="rect">
            <a:avLst/>
          </a:prstGeom>
          <a:noFill/>
        </p:spPr>
        <p:txBody>
          <a:bodyPr wrap="square" rtlCol="0">
            <a:spAutoFit/>
          </a:bodyPr>
          <a:lstStyle/>
          <a:p>
            <a:r>
              <a:rPr lang="en-US" sz="3200" b="1" u="sng" dirty="0" smtClean="0">
                <a:solidFill>
                  <a:schemeClr val="accent2">
                    <a:lumMod val="40000"/>
                    <a:lumOff val="60000"/>
                  </a:schemeClr>
                </a:solidFill>
              </a:rPr>
              <a:t>MYOTONIC DYSTROPHY</a:t>
            </a:r>
          </a:p>
          <a:p>
            <a:endParaRPr lang="en-US" sz="1200" dirty="0" smtClean="0"/>
          </a:p>
          <a:p>
            <a:r>
              <a:rPr lang="en-US" sz="2200" dirty="0" err="1" smtClean="0"/>
              <a:t>Myotonic</a:t>
            </a:r>
            <a:r>
              <a:rPr lang="en-US" sz="2200" dirty="0" smtClean="0"/>
              <a:t> dystrophy (DM) is a clinically and genetically heterogeneous disorder. There are two major forms:</a:t>
            </a:r>
          </a:p>
          <a:p>
            <a:r>
              <a:rPr lang="en-US" sz="2200" dirty="0" smtClean="0"/>
              <a:t>	DM1</a:t>
            </a:r>
          </a:p>
          <a:p>
            <a:r>
              <a:rPr lang="en-US" sz="2200" dirty="0" smtClean="0"/>
              <a:t>	DM2, recognized in 1994 as a milder version of DM1.</a:t>
            </a:r>
          </a:p>
          <a:p>
            <a:endParaRPr lang="en-US" sz="2200" dirty="0" smtClean="0"/>
          </a:p>
          <a:p>
            <a:r>
              <a:rPr lang="en-US" sz="2200" dirty="0" err="1" smtClean="0"/>
              <a:t>Autosomal</a:t>
            </a:r>
            <a:r>
              <a:rPr lang="en-US" sz="2200" dirty="0" smtClean="0"/>
              <a:t> dominant conditions are among the most common forms of adult-onset muscular dystrophy.</a:t>
            </a:r>
          </a:p>
          <a:p>
            <a:endParaRPr lang="en-US" sz="2200" dirty="0" smtClean="0"/>
          </a:p>
          <a:p>
            <a:r>
              <a:rPr lang="en-US" sz="2200" dirty="0" err="1" smtClean="0"/>
              <a:t>Myotonic</a:t>
            </a:r>
            <a:r>
              <a:rPr lang="en-US" sz="2200" dirty="0" smtClean="0"/>
              <a:t> dystrophy type 1 (DM1) and </a:t>
            </a:r>
            <a:r>
              <a:rPr lang="en-US" sz="2200" dirty="0" err="1" smtClean="0"/>
              <a:t>myotonic</a:t>
            </a:r>
            <a:r>
              <a:rPr lang="en-US" sz="2200" dirty="0" smtClean="0"/>
              <a:t> dystrophy type 2 (DM2) are multisystem disorders characterized by skeletal muscle weakness and </a:t>
            </a:r>
            <a:r>
              <a:rPr lang="en-US" sz="2200" dirty="0" err="1" smtClean="0"/>
              <a:t>myotonia</a:t>
            </a:r>
            <a:r>
              <a:rPr lang="en-US" sz="2200" dirty="0" smtClean="0"/>
              <a:t>, cardiac conduction abnormalities, cataracts, testicular failure, </a:t>
            </a:r>
            <a:r>
              <a:rPr lang="en-US" sz="2200" dirty="0" err="1" smtClean="0"/>
              <a:t>hypogammaglobulinemia</a:t>
            </a:r>
            <a:r>
              <a:rPr lang="en-US" sz="2200" dirty="0" smtClean="0"/>
              <a:t>, impaired sleep and excessive daytime sleepiness, and insulin resistance.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da.org/sites/default/files/pictures/MMD_f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90" y="270218"/>
            <a:ext cx="2657410" cy="28683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lassconnection.s3.amazonaws.com/695/flashcards/739695/jpg/28613272758101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28599"/>
            <a:ext cx="25908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hxbenefit.com/wp-content/uploads/2011/10/Myotonic-Dystroph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352800"/>
            <a:ext cx="2514600" cy="286839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rugline.org/img/term/myotonic-dystrophy-10037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389" y="3308220"/>
            <a:ext cx="2505011" cy="30925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8c4625.medialib.glogster.com/media/013d400eee089ad1d2882d9e4685bba6e1785ca95784cfb636e0d3beefc5bd81/24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599" y="381000"/>
            <a:ext cx="2971801"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04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162800" cy="4893647"/>
          </a:xfrm>
          <a:prstGeom prst="rect">
            <a:avLst/>
          </a:prstGeom>
        </p:spPr>
        <p:txBody>
          <a:bodyPr wrap="square">
            <a:spAutoFit/>
          </a:bodyPr>
          <a:lstStyle/>
          <a:p>
            <a:r>
              <a:rPr lang="en-US" sz="2400" b="1" dirty="0" smtClean="0"/>
              <a:t>DM1 results from an expansion of a CTG </a:t>
            </a:r>
            <a:r>
              <a:rPr lang="en-US" sz="2400" b="1" dirty="0" err="1" smtClean="0"/>
              <a:t>trinucleotide</a:t>
            </a:r>
            <a:r>
              <a:rPr lang="en-US" sz="2400" b="1" dirty="0" smtClean="0"/>
              <a:t> repeat in the 3'-untranslated region of the DMPK gene. DM2 is caused by an expanded CCTG </a:t>
            </a:r>
            <a:r>
              <a:rPr lang="en-US" sz="2400" b="1" dirty="0" err="1" smtClean="0"/>
              <a:t>tetranucleotide</a:t>
            </a:r>
            <a:r>
              <a:rPr lang="en-US" sz="2400" b="1" dirty="0" smtClean="0"/>
              <a:t> repeat expansion located in </a:t>
            </a:r>
            <a:r>
              <a:rPr lang="en-US" sz="2400" b="1" dirty="0" err="1" smtClean="0"/>
              <a:t>intron</a:t>
            </a:r>
            <a:r>
              <a:rPr lang="en-US" sz="2400" b="1" dirty="0" smtClean="0"/>
              <a:t> 1 of the ZNF9 gene. </a:t>
            </a:r>
          </a:p>
          <a:p>
            <a:endParaRPr lang="en-US" sz="2400" b="1" dirty="0" smtClean="0"/>
          </a:p>
          <a:p>
            <a:r>
              <a:rPr lang="en-US" sz="2400" b="1" dirty="0" smtClean="0"/>
              <a:t>The diagnosis of myotonic dystrophy </a:t>
            </a:r>
          </a:p>
          <a:p>
            <a:pPr lvl="1"/>
            <a:r>
              <a:rPr lang="en-US" sz="2400" b="1" dirty="0" smtClean="0"/>
              <a:t>clinically - characteristic presentation</a:t>
            </a:r>
          </a:p>
          <a:p>
            <a:pPr lvl="1"/>
            <a:r>
              <a:rPr lang="en-US" sz="2400" b="1" dirty="0" smtClean="0"/>
              <a:t>positive family history. </a:t>
            </a:r>
          </a:p>
          <a:p>
            <a:pPr lvl="1"/>
            <a:r>
              <a:rPr lang="en-US" sz="2400" b="1" dirty="0" smtClean="0"/>
              <a:t>Genetic testing</a:t>
            </a:r>
          </a:p>
          <a:p>
            <a:pPr lvl="1"/>
            <a:r>
              <a:rPr lang="en-US" sz="2400" b="1" dirty="0" smtClean="0"/>
              <a:t>Electromyography will usually demonstrate the presence of myotonia</a:t>
            </a:r>
            <a:endParaRPr lang="en-US"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457200"/>
            <a:ext cx="8118475" cy="1206500"/>
          </a:xfrm>
        </p:spPr>
        <p:txBody>
          <a:bodyPr>
            <a:normAutofit fontScale="90000"/>
          </a:bodyPr>
          <a:lstStyle/>
          <a:p>
            <a:r>
              <a:rPr lang="th-TH" sz="4000" b="1" u="sng" dirty="0"/>
              <a:t>Emery-Dreifuss muscular dystrophy</a:t>
            </a:r>
          </a:p>
        </p:txBody>
      </p:sp>
      <p:sp>
        <p:nvSpPr>
          <p:cNvPr id="31748" name="Rectangle 4"/>
          <p:cNvSpPr>
            <a:spLocks noGrp="1" noChangeArrowheads="1"/>
          </p:cNvSpPr>
          <p:nvPr>
            <p:ph type="body" sz="half" idx="2"/>
          </p:nvPr>
        </p:nvSpPr>
        <p:spPr>
          <a:xfrm>
            <a:off x="4643438" y="2060575"/>
            <a:ext cx="4311650" cy="2565400"/>
          </a:xfrm>
        </p:spPr>
        <p:txBody>
          <a:bodyPr/>
          <a:lstStyle/>
          <a:p>
            <a:r>
              <a:rPr lang="th-TH"/>
              <a:t>Epidemiology</a:t>
            </a:r>
          </a:p>
          <a:p>
            <a:pPr lvl="1"/>
            <a:r>
              <a:rPr lang="th-TH"/>
              <a:t>Male: typical phenotype</a:t>
            </a:r>
          </a:p>
          <a:p>
            <a:pPr lvl="1"/>
            <a:r>
              <a:rPr lang="th-TH"/>
              <a:t>Female carrier: partial</a:t>
            </a:r>
          </a:p>
        </p:txBody>
      </p:sp>
      <p:sp>
        <p:nvSpPr>
          <p:cNvPr id="31749" name="Rectangle 5"/>
          <p:cNvSpPr>
            <a:spLocks noGrp="1" noChangeArrowheads="1"/>
          </p:cNvSpPr>
          <p:nvPr>
            <p:ph type="body" sz="half" idx="1"/>
          </p:nvPr>
        </p:nvSpPr>
        <p:spPr>
          <a:xfrm>
            <a:off x="755650" y="1989138"/>
            <a:ext cx="3819525" cy="3349625"/>
          </a:xfrm>
        </p:spPr>
        <p:txBody>
          <a:bodyPr/>
          <a:lstStyle/>
          <a:p>
            <a:r>
              <a:rPr lang="th-TH" dirty="0"/>
              <a:t>Etiology</a:t>
            </a:r>
          </a:p>
          <a:p>
            <a:pPr lvl="1"/>
            <a:r>
              <a:rPr lang="th-TH" dirty="0"/>
              <a:t>X-linked recessive</a:t>
            </a:r>
          </a:p>
          <a:p>
            <a:pPr lvl="1"/>
            <a:r>
              <a:rPr lang="th-TH" dirty="0"/>
              <a:t>Xq28</a:t>
            </a:r>
            <a:endParaRPr lang="en-US" dirty="0"/>
          </a:p>
          <a:p>
            <a:pPr lvl="1"/>
            <a:r>
              <a:rPr lang="en-US" dirty="0" err="1"/>
              <a:t>Emerin</a:t>
            </a:r>
            <a:r>
              <a:rPr lang="en-US" dirty="0"/>
              <a:t> protein (in </a:t>
            </a:r>
            <a:r>
              <a:rPr lang="en-US" dirty="0" err="1"/>
              <a:t>neuclear</a:t>
            </a:r>
            <a:r>
              <a:rPr lang="en-US" dirty="0"/>
              <a:t> membrane)</a:t>
            </a:r>
            <a:endParaRPr lang="th-TH" dirty="0"/>
          </a:p>
          <a:p>
            <a:endParaRPr lang="th-TH" dirty="0"/>
          </a:p>
        </p:txBody>
      </p:sp>
      <p:pic>
        <p:nvPicPr>
          <p:cNvPr id="31750" name="Picture 6" descr="edmdlboy"/>
          <p:cNvPicPr>
            <a:picLocks noChangeAspect="1" noChangeArrowheads="1"/>
          </p:cNvPicPr>
          <p:nvPr/>
        </p:nvPicPr>
        <p:blipFill>
          <a:blip r:embed="rId2" cstate="print"/>
          <a:srcRect/>
          <a:stretch>
            <a:fillRect/>
          </a:stretch>
        </p:blipFill>
        <p:spPr bwMode="auto">
          <a:xfrm>
            <a:off x="685800" y="4571999"/>
            <a:ext cx="3581400" cy="2149205"/>
          </a:xfrm>
          <a:prstGeom prst="rect">
            <a:avLst/>
          </a:prstGeom>
          <a:noFill/>
        </p:spPr>
      </p:pic>
      <p:pic>
        <p:nvPicPr>
          <p:cNvPr id="6" name="Picture 4" descr="http://nursingcrib.com/wp-content/uploads/fascioscapulohumeral.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886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4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4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174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174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174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17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8" grpId="0" build="p" autoUpdateAnimBg="0"/>
      <p:bldP spid="3174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67494"/>
            <a:ext cx="8229600" cy="1027906"/>
          </a:xfrm>
        </p:spPr>
        <p:txBody>
          <a:bodyPr>
            <a:normAutofit/>
          </a:bodyPr>
          <a:lstStyle/>
          <a:p>
            <a:r>
              <a:rPr lang="en-US" sz="4000" b="1" u="sng" dirty="0"/>
              <a:t>EDMD: Clinical manifestation</a:t>
            </a:r>
            <a:endParaRPr lang="th-TH" sz="4000" b="1" u="sng" dirty="0"/>
          </a:p>
        </p:txBody>
      </p:sp>
      <p:sp>
        <p:nvSpPr>
          <p:cNvPr id="34820" name="Rectangle 4"/>
          <p:cNvSpPr>
            <a:spLocks noGrp="1" noChangeArrowheads="1"/>
          </p:cNvSpPr>
          <p:nvPr>
            <p:ph type="body" idx="1"/>
          </p:nvPr>
        </p:nvSpPr>
        <p:spPr>
          <a:xfrm>
            <a:off x="457200" y="990600"/>
            <a:ext cx="8229600" cy="2209800"/>
          </a:xfrm>
        </p:spPr>
        <p:txBody>
          <a:bodyPr>
            <a:normAutofit lnSpcReduction="10000"/>
          </a:bodyPr>
          <a:lstStyle/>
          <a:p>
            <a:r>
              <a:rPr lang="en-US" sz="2400" b="1" dirty="0"/>
              <a:t>Muscle weakness</a:t>
            </a:r>
          </a:p>
          <a:p>
            <a:r>
              <a:rPr lang="en-US" sz="2400" b="1" dirty="0"/>
              <a:t>Contracture</a:t>
            </a:r>
          </a:p>
          <a:p>
            <a:pPr lvl="1"/>
            <a:r>
              <a:rPr lang="en-US" sz="2400" b="1" dirty="0"/>
              <a:t>Neck extension, elbow, </a:t>
            </a:r>
            <a:r>
              <a:rPr lang="en-US" sz="2400" b="1" dirty="0" err="1"/>
              <a:t>achillis</a:t>
            </a:r>
            <a:r>
              <a:rPr lang="en-US" sz="2400" b="1" dirty="0"/>
              <a:t> </a:t>
            </a:r>
            <a:r>
              <a:rPr lang="en-US" sz="2400" b="1" dirty="0" smtClean="0"/>
              <a:t>tendon</a:t>
            </a:r>
          </a:p>
          <a:p>
            <a:r>
              <a:rPr lang="en-US" sz="2400" b="1" dirty="0" smtClean="0">
                <a:latin typeface="Arial Unicode MS" pitchFamily="34" charset="-128"/>
                <a:ea typeface="Arial Unicode MS" pitchFamily="34" charset="-128"/>
                <a:cs typeface="Arial Unicode MS" pitchFamily="34" charset="-128"/>
              </a:rPr>
              <a:t>Scoliosis: common, low incidence of progression</a:t>
            </a:r>
          </a:p>
          <a:p>
            <a:r>
              <a:rPr lang="en-US" sz="2400" b="1" dirty="0" smtClean="0">
                <a:latin typeface="Arial Unicode MS" pitchFamily="34" charset="-128"/>
                <a:ea typeface="Arial Unicode MS" pitchFamily="34" charset="-128"/>
                <a:cs typeface="Arial Unicode MS" pitchFamily="34" charset="-128"/>
              </a:rPr>
              <a:t>Bradycardia, 1st degree AV block </a:t>
            </a:r>
            <a:r>
              <a:rPr lang="en-US" sz="2400" b="1" dirty="0" smtClean="0">
                <a:latin typeface="Arial Unicode MS" pitchFamily="34" charset="-128"/>
                <a:ea typeface="Arial Unicode MS" pitchFamily="34" charset="-128"/>
                <a:cs typeface="Arial Unicode MS" pitchFamily="34" charset="-128"/>
                <a:sym typeface="Wingdings" pitchFamily="2" charset="2"/>
              </a:rPr>
              <a:t> sudden death</a:t>
            </a:r>
            <a:endParaRPr lang="th-TH" sz="2400" b="1" dirty="0" smtClean="0">
              <a:latin typeface="Arial Unicode MS" pitchFamily="34" charset="-128"/>
              <a:ea typeface="Arial Unicode MS" pitchFamily="34" charset="-128"/>
              <a:cs typeface="Arial Unicode MS" pitchFamily="34" charset="-128"/>
            </a:endParaRPr>
          </a:p>
          <a:p>
            <a:pPr lvl="1"/>
            <a:endParaRPr lang="en-US" sz="2400" dirty="0"/>
          </a:p>
        </p:txBody>
      </p:sp>
      <p:pic>
        <p:nvPicPr>
          <p:cNvPr id="34822" name="Picture 6" descr="fa-rare_EDMDbody"/>
          <p:cNvPicPr>
            <a:picLocks noGrp="1" noChangeAspect="1" noChangeArrowheads="1"/>
          </p:cNvPicPr>
          <p:nvPr>
            <p:ph type="clipArt" sz="half" idx="4294967295"/>
          </p:nvPr>
        </p:nvPicPr>
        <p:blipFill>
          <a:blip r:embed="rId2" cstate="print"/>
          <a:srcRect/>
          <a:stretch>
            <a:fillRect/>
          </a:stretch>
        </p:blipFill>
        <p:spPr>
          <a:xfrm>
            <a:off x="5867400" y="3048000"/>
            <a:ext cx="2133600" cy="3581400"/>
          </a:xfrm>
          <a:noFill/>
          <a:ln/>
        </p:spPr>
      </p:pic>
      <p:pic>
        <p:nvPicPr>
          <p:cNvPr id="34823" name="Picture 7" descr="BonneFig (EDMD)"/>
          <p:cNvPicPr>
            <a:picLocks noChangeAspect="1" noChangeArrowheads="1"/>
          </p:cNvPicPr>
          <p:nvPr/>
        </p:nvPicPr>
        <p:blipFill>
          <a:blip r:embed="rId3" cstate="print"/>
          <a:srcRect/>
          <a:stretch>
            <a:fillRect/>
          </a:stretch>
        </p:blipFill>
        <p:spPr bwMode="auto">
          <a:xfrm>
            <a:off x="838200" y="3200400"/>
            <a:ext cx="4575618" cy="32766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th-TH" sz="3800" b="1" u="sng" dirty="0">
                <a:solidFill>
                  <a:schemeClr val="folHlink"/>
                </a:solidFill>
              </a:rPr>
              <a:t>Limb-girdle muscular dystrophy</a:t>
            </a:r>
          </a:p>
        </p:txBody>
      </p:sp>
      <p:sp>
        <p:nvSpPr>
          <p:cNvPr id="33795" name="Rectangle 3"/>
          <p:cNvSpPr>
            <a:spLocks noGrp="1" noChangeArrowheads="1"/>
          </p:cNvSpPr>
          <p:nvPr>
            <p:ph type="body" idx="1"/>
          </p:nvPr>
        </p:nvSpPr>
        <p:spPr>
          <a:xfrm>
            <a:off x="1066800" y="1447800"/>
            <a:ext cx="7620000" cy="5007008"/>
          </a:xfrm>
        </p:spPr>
        <p:txBody>
          <a:bodyPr/>
          <a:lstStyle/>
          <a:p>
            <a:r>
              <a:rPr lang="en-US" dirty="0" err="1"/>
              <a:t>Eitology</a:t>
            </a:r>
            <a:endParaRPr lang="en-US" dirty="0"/>
          </a:p>
          <a:p>
            <a:pPr lvl="1"/>
            <a:r>
              <a:rPr lang="en-US" dirty="0" err="1"/>
              <a:t>Autosomal</a:t>
            </a:r>
            <a:r>
              <a:rPr lang="en-US" dirty="0"/>
              <a:t> recessive at chromosome 15q</a:t>
            </a:r>
          </a:p>
          <a:p>
            <a:pPr lvl="1"/>
            <a:r>
              <a:rPr lang="en-US" dirty="0" err="1"/>
              <a:t>Autosomal</a:t>
            </a:r>
            <a:r>
              <a:rPr lang="en-US" dirty="0"/>
              <a:t> dominant at 5q</a:t>
            </a:r>
          </a:p>
          <a:p>
            <a:r>
              <a:rPr lang="en-US" dirty="0"/>
              <a:t>Epidemiology</a:t>
            </a:r>
          </a:p>
          <a:p>
            <a:pPr lvl="1"/>
            <a:r>
              <a:rPr lang="en-US" dirty="0"/>
              <a:t>Common</a:t>
            </a:r>
          </a:p>
          <a:p>
            <a:pPr lvl="1"/>
            <a:r>
              <a:rPr lang="en-US" dirty="0"/>
              <a:t>More benign</a:t>
            </a:r>
            <a:endParaRPr lang="th-TH" dirty="0"/>
          </a:p>
        </p:txBody>
      </p:sp>
      <p:pic>
        <p:nvPicPr>
          <p:cNvPr id="4" name="Picture 2" descr="http://www.scielo.br/img/revistas/anp/v72n9/0004-282X-anp-72-09-721-gf04.jpg"/>
          <p:cNvPicPr>
            <a:picLocks noChangeAspect="1" noChangeArrowheads="1"/>
          </p:cNvPicPr>
          <p:nvPr/>
        </p:nvPicPr>
        <p:blipFill>
          <a:blip r:embed="rId2" cstate="print"/>
          <a:srcRect/>
          <a:stretch>
            <a:fillRect/>
          </a:stretch>
        </p:blipFill>
        <p:spPr bwMode="auto">
          <a:xfrm>
            <a:off x="4495800" y="3124200"/>
            <a:ext cx="4572001" cy="3429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th-TH" sz="4000" b="1" u="sng" dirty="0">
                <a:solidFill>
                  <a:schemeClr val="folHlink"/>
                </a:solidFill>
              </a:rPr>
              <a:t>Limb-girdle muscular dystrophy</a:t>
            </a:r>
          </a:p>
        </p:txBody>
      </p:sp>
      <p:sp>
        <p:nvSpPr>
          <p:cNvPr id="88068" name="Rectangle 4"/>
          <p:cNvSpPr>
            <a:spLocks noGrp="1" noChangeArrowheads="1"/>
          </p:cNvSpPr>
          <p:nvPr>
            <p:ph type="body" sz="half" idx="4294967295"/>
          </p:nvPr>
        </p:nvSpPr>
        <p:spPr>
          <a:xfrm>
            <a:off x="4427538" y="2205038"/>
            <a:ext cx="4032250" cy="3860800"/>
          </a:xfrm>
        </p:spPr>
        <p:txBody>
          <a:bodyPr/>
          <a:lstStyle/>
          <a:p>
            <a:r>
              <a:rPr lang="en-US" sz="2800"/>
              <a:t>Clinical manifestation</a:t>
            </a:r>
          </a:p>
          <a:p>
            <a:pPr lvl="1"/>
            <a:r>
              <a:rPr lang="en-US" sz="2400"/>
              <a:t>Age of onset: 3rd decade</a:t>
            </a:r>
          </a:p>
          <a:p>
            <a:pPr lvl="1"/>
            <a:r>
              <a:rPr lang="en-US" sz="2400"/>
              <a:t>Initial: pelvic/shoulder m. (proximal to distal)</a:t>
            </a:r>
          </a:p>
          <a:p>
            <a:pPr lvl="1"/>
            <a:r>
              <a:rPr lang="en-US" sz="2400"/>
              <a:t>Similar distribution as DMD</a:t>
            </a:r>
          </a:p>
          <a:p>
            <a:pPr lvl="1"/>
            <a:endParaRPr lang="th-TH" sz="2400"/>
          </a:p>
        </p:txBody>
      </p:sp>
      <p:pic>
        <p:nvPicPr>
          <p:cNvPr id="88072" name="Picture 8" descr="limbgirdle"/>
          <p:cNvPicPr>
            <a:picLocks noGrp="1" noChangeAspect="1" noChangeArrowheads="1"/>
          </p:cNvPicPr>
          <p:nvPr>
            <p:ph type="clipArt" sz="half" idx="1"/>
          </p:nvPr>
        </p:nvPicPr>
        <p:blipFill>
          <a:blip r:embed="rId2" cstate="print"/>
          <a:srcRect b="11569"/>
          <a:stretch>
            <a:fillRect/>
          </a:stretch>
        </p:blipFill>
        <p:spPr>
          <a:xfrm>
            <a:off x="1042988" y="2133600"/>
            <a:ext cx="3457575" cy="3576638"/>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_11_13_l"/>
          <p:cNvPicPr>
            <a:picLocks noChangeAspect="1" noChangeArrowheads="1"/>
          </p:cNvPicPr>
          <p:nvPr/>
        </p:nvPicPr>
        <p:blipFill>
          <a:blip r:embed="rId3" cstate="print"/>
          <a:srcRect/>
          <a:stretch>
            <a:fillRect/>
          </a:stretch>
        </p:blipFill>
        <p:spPr bwMode="auto">
          <a:xfrm>
            <a:off x="609600" y="1143000"/>
            <a:ext cx="8001000" cy="5562600"/>
          </a:xfrm>
          <a:prstGeom prst="rect">
            <a:avLst/>
          </a:prstGeom>
          <a:noFill/>
          <a:ln w="9525">
            <a:noFill/>
            <a:miter lim="800000"/>
            <a:headEnd/>
            <a:tailEnd/>
          </a:ln>
        </p:spPr>
      </p:pic>
      <p:sp>
        <p:nvSpPr>
          <p:cNvPr id="14340" name="Rectangle 4"/>
          <p:cNvSpPr>
            <a:spLocks noGrp="1" noChangeArrowheads="1"/>
          </p:cNvSpPr>
          <p:nvPr>
            <p:ph type="title"/>
          </p:nvPr>
        </p:nvSpPr>
        <p:spPr>
          <a:xfrm>
            <a:off x="457200" y="274638"/>
            <a:ext cx="8229600" cy="563562"/>
          </a:xfrm>
        </p:spPr>
        <p:txBody>
          <a:bodyPr>
            <a:normAutofit fontScale="90000"/>
          </a:bodyPr>
          <a:lstStyle/>
          <a:p>
            <a:pPr eaLnBrk="1" hangingPunct="1"/>
            <a:r>
              <a:rPr lang="en-US" sz="4000" b="1" u="sng" dirty="0" smtClean="0"/>
              <a:t>Muscle contraction: Cell events</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267494"/>
            <a:ext cx="7848600" cy="1399032"/>
          </a:xfrm>
        </p:spPr>
        <p:txBody>
          <a:bodyPr>
            <a:normAutofit/>
          </a:bodyPr>
          <a:lstStyle/>
          <a:p>
            <a:r>
              <a:rPr lang="th-TH" sz="3800" b="1" u="sng" dirty="0" smtClean="0">
                <a:solidFill>
                  <a:schemeClr val="folHlink"/>
                </a:solidFill>
              </a:rPr>
              <a:t>Limb-girdle muscular dystrophy</a:t>
            </a:r>
            <a:endParaRPr lang="th-TH" sz="3800" dirty="0"/>
          </a:p>
        </p:txBody>
      </p:sp>
      <p:sp>
        <p:nvSpPr>
          <p:cNvPr id="45059" name="Rectangle 3"/>
          <p:cNvSpPr>
            <a:spLocks noGrp="1" noChangeArrowheads="1"/>
          </p:cNvSpPr>
          <p:nvPr>
            <p:ph type="body" sz="half" idx="1"/>
          </p:nvPr>
        </p:nvSpPr>
        <p:spPr>
          <a:xfrm>
            <a:off x="1182688" y="2017713"/>
            <a:ext cx="3819525" cy="4114800"/>
          </a:xfrm>
        </p:spPr>
        <p:txBody>
          <a:bodyPr/>
          <a:lstStyle/>
          <a:p>
            <a:r>
              <a:rPr lang="en-US" dirty="0"/>
              <a:t>Natural history</a:t>
            </a:r>
          </a:p>
          <a:p>
            <a:pPr lvl="1"/>
            <a:r>
              <a:rPr lang="en-US" dirty="0"/>
              <a:t>Slow progression</a:t>
            </a:r>
          </a:p>
          <a:p>
            <a:pPr lvl="1"/>
            <a:r>
              <a:rPr lang="en-US" dirty="0"/>
              <a:t>After onset &gt; 20 y: contracture &amp; disability</a:t>
            </a:r>
          </a:p>
          <a:p>
            <a:pPr lvl="1"/>
            <a:r>
              <a:rPr lang="en-US" dirty="0"/>
              <a:t>Rarely significant scoliosis</a:t>
            </a:r>
            <a:endParaRPr lang="th-TH" dirty="0"/>
          </a:p>
        </p:txBody>
      </p:sp>
      <p:pic>
        <p:nvPicPr>
          <p:cNvPr id="45061" name="Picture 5" descr="karen-handweight (LGMD)"/>
          <p:cNvPicPr>
            <a:picLocks noChangeAspect="1" noChangeArrowheads="1"/>
          </p:cNvPicPr>
          <p:nvPr/>
        </p:nvPicPr>
        <p:blipFill>
          <a:blip r:embed="rId2" cstate="print"/>
          <a:srcRect/>
          <a:stretch>
            <a:fillRect/>
          </a:stretch>
        </p:blipFill>
        <p:spPr bwMode="auto">
          <a:xfrm>
            <a:off x="5638800" y="1752600"/>
            <a:ext cx="2514600" cy="4637766"/>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19200"/>
            <a:ext cx="7315200" cy="3908762"/>
          </a:xfrm>
          <a:prstGeom prst="rect">
            <a:avLst/>
          </a:prstGeom>
        </p:spPr>
        <p:txBody>
          <a:bodyPr wrap="square">
            <a:spAutoFit/>
          </a:bodyPr>
          <a:lstStyle/>
          <a:p>
            <a:r>
              <a:rPr lang="en-US" sz="3200" b="1" u="sng" dirty="0"/>
              <a:t>Dominant LGMD subtype numbers:</a:t>
            </a:r>
            <a:endParaRPr lang="en-US" sz="3200" u="sng" dirty="0"/>
          </a:p>
          <a:p>
            <a:endParaRPr lang="en-US" sz="2400" dirty="0" smtClean="0"/>
          </a:p>
          <a:p>
            <a:r>
              <a:rPr lang="en-US" sz="2200" b="1" dirty="0" smtClean="0"/>
              <a:t>	LGMD1A </a:t>
            </a:r>
            <a:r>
              <a:rPr lang="en-US" sz="2200" b="1" dirty="0"/>
              <a:t>(</a:t>
            </a:r>
            <a:r>
              <a:rPr lang="en-US" sz="2200" b="1" dirty="0" err="1"/>
              <a:t>myotilin</a:t>
            </a:r>
            <a:r>
              <a:rPr lang="en-US" sz="2200" b="1" dirty="0"/>
              <a:t> mutation)</a:t>
            </a:r>
          </a:p>
          <a:p>
            <a:r>
              <a:rPr lang="en-US" sz="2200" b="1" dirty="0" smtClean="0"/>
              <a:t>	LGMD1B </a:t>
            </a:r>
            <a:r>
              <a:rPr lang="en-US" sz="2200" b="1" dirty="0"/>
              <a:t>(</a:t>
            </a:r>
            <a:r>
              <a:rPr lang="en-US" sz="2200" b="1" dirty="0" err="1"/>
              <a:t>lamin</a:t>
            </a:r>
            <a:r>
              <a:rPr lang="en-US" sz="2200" b="1" dirty="0"/>
              <a:t> A/C mutation)</a:t>
            </a:r>
          </a:p>
          <a:p>
            <a:r>
              <a:rPr lang="en-US" sz="2200" b="1" dirty="0" smtClean="0"/>
              <a:t>	LGMD1C </a:t>
            </a:r>
            <a:r>
              <a:rPr lang="en-US" sz="2200" b="1" dirty="0"/>
              <a:t>(</a:t>
            </a:r>
            <a:r>
              <a:rPr lang="en-US" sz="2200" b="1" dirty="0" err="1"/>
              <a:t>caveolin</a:t>
            </a:r>
            <a:r>
              <a:rPr lang="en-US" sz="2200" b="1" dirty="0"/>
              <a:t> 3 mutation)</a:t>
            </a:r>
          </a:p>
          <a:p>
            <a:r>
              <a:rPr lang="en-US" sz="2200" b="1" dirty="0" smtClean="0"/>
              <a:t>	LGMD1D </a:t>
            </a:r>
            <a:r>
              <a:rPr lang="en-US" sz="2200" b="1" dirty="0"/>
              <a:t>(DNAJB6 mutation)</a:t>
            </a:r>
          </a:p>
          <a:p>
            <a:r>
              <a:rPr lang="en-US" sz="2200" b="1" dirty="0" smtClean="0"/>
              <a:t>	LGMD1E</a:t>
            </a:r>
            <a:r>
              <a:rPr lang="en-US" sz="2200" b="1" dirty="0"/>
              <a:t>, also called </a:t>
            </a:r>
            <a:r>
              <a:rPr lang="en-US" sz="2200" b="1" dirty="0" err="1"/>
              <a:t>desmin</a:t>
            </a:r>
            <a:r>
              <a:rPr lang="en-US" sz="2200" b="1" dirty="0"/>
              <a:t> </a:t>
            </a:r>
            <a:r>
              <a:rPr lang="en-US" sz="2200" b="1" dirty="0" smtClean="0"/>
              <a:t>myopathy</a:t>
            </a:r>
            <a:endParaRPr lang="en-US" sz="2200" b="1" dirty="0"/>
          </a:p>
          <a:p>
            <a:r>
              <a:rPr lang="en-US" sz="2200" b="1" dirty="0" smtClean="0"/>
              <a:t>	LGMD1F </a:t>
            </a:r>
            <a:r>
              <a:rPr lang="en-US" sz="2200" b="1" dirty="0"/>
              <a:t>(chromosome 7 mutation)</a:t>
            </a:r>
          </a:p>
          <a:p>
            <a:r>
              <a:rPr lang="en-US" sz="2200" b="1" dirty="0" smtClean="0"/>
              <a:t>	LGMD1G </a:t>
            </a:r>
            <a:r>
              <a:rPr lang="en-US" sz="2200" b="1" dirty="0"/>
              <a:t>(chromosome 4 mutation)</a:t>
            </a:r>
          </a:p>
          <a:p>
            <a:r>
              <a:rPr lang="en-US" sz="2200" b="1" dirty="0" smtClean="0"/>
              <a:t>	LGMD1H </a:t>
            </a:r>
            <a:r>
              <a:rPr lang="en-US" sz="2200" b="1" dirty="0"/>
              <a:t>(chromosome 3 mutation)</a:t>
            </a:r>
          </a:p>
          <a:p>
            <a:endParaRPr lang="en-US" sz="1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305800" cy="5816977"/>
          </a:xfrm>
          <a:prstGeom prst="rect">
            <a:avLst/>
          </a:prstGeom>
        </p:spPr>
        <p:txBody>
          <a:bodyPr wrap="square">
            <a:spAutoFit/>
          </a:bodyPr>
          <a:lstStyle/>
          <a:p>
            <a:r>
              <a:rPr lang="en-US" sz="3200" b="1" u="sng" dirty="0" smtClean="0"/>
              <a:t>Recessive LGMD subtype numbers:</a:t>
            </a:r>
          </a:p>
          <a:p>
            <a:r>
              <a:rPr lang="en-US" sz="2000" b="1" dirty="0" smtClean="0"/>
              <a:t>	</a:t>
            </a:r>
          </a:p>
          <a:p>
            <a:r>
              <a:rPr lang="en-US" sz="2000" b="1" dirty="0" smtClean="0"/>
              <a:t>	LGMD2A (</a:t>
            </a:r>
            <a:r>
              <a:rPr lang="en-US" sz="2000" b="1" dirty="0" err="1" smtClean="0"/>
              <a:t>calpain</a:t>
            </a:r>
            <a:r>
              <a:rPr lang="en-US" sz="2000" b="1" dirty="0" smtClean="0"/>
              <a:t> mutations)</a:t>
            </a:r>
          </a:p>
          <a:p>
            <a:r>
              <a:rPr lang="en-US" sz="2000" b="1" dirty="0" smtClean="0"/>
              <a:t>	LGMD2B (</a:t>
            </a:r>
            <a:r>
              <a:rPr lang="en-US" sz="2000" b="1" dirty="0" err="1" smtClean="0"/>
              <a:t>dysferlin</a:t>
            </a:r>
            <a:r>
              <a:rPr lang="en-US" sz="2000" b="1" dirty="0" smtClean="0"/>
              <a:t> mutations)</a:t>
            </a:r>
          </a:p>
          <a:p>
            <a:r>
              <a:rPr lang="en-US" sz="2000" b="1" dirty="0" smtClean="0"/>
              <a:t>	LGMD2C, also called SCARMD1 </a:t>
            </a:r>
            <a:r>
              <a:rPr lang="en-US" sz="1400" b="1" dirty="0" smtClean="0"/>
              <a:t>(gamma </a:t>
            </a:r>
            <a:r>
              <a:rPr lang="en-US" sz="1400" b="1" dirty="0" err="1" smtClean="0"/>
              <a:t>sarcoglycan</a:t>
            </a:r>
            <a:r>
              <a:rPr lang="en-US" sz="1400" b="1" dirty="0" smtClean="0"/>
              <a:t> mutations)</a:t>
            </a:r>
          </a:p>
          <a:p>
            <a:r>
              <a:rPr lang="en-US" sz="2000" b="1" dirty="0" smtClean="0"/>
              <a:t>	LGMD2D, also called SCARMD2 </a:t>
            </a:r>
            <a:r>
              <a:rPr lang="en-US" sz="1400" b="1" dirty="0" smtClean="0"/>
              <a:t>(alpha </a:t>
            </a:r>
            <a:r>
              <a:rPr lang="en-US" sz="1400" b="1" dirty="0" err="1" smtClean="0"/>
              <a:t>sarcoglycan</a:t>
            </a:r>
            <a:r>
              <a:rPr lang="en-US" sz="1400" b="1" dirty="0" smtClean="0"/>
              <a:t> mutations)</a:t>
            </a:r>
          </a:p>
          <a:p>
            <a:r>
              <a:rPr lang="en-US" sz="2000" b="1" dirty="0" smtClean="0"/>
              <a:t>	LGMD2E (beta </a:t>
            </a:r>
            <a:r>
              <a:rPr lang="en-US" sz="2000" b="1" dirty="0" err="1" smtClean="0"/>
              <a:t>sarcoglycan</a:t>
            </a:r>
            <a:r>
              <a:rPr lang="en-US" sz="2000" b="1" dirty="0" smtClean="0"/>
              <a:t> mutations)</a:t>
            </a:r>
          </a:p>
          <a:p>
            <a:r>
              <a:rPr lang="en-US" sz="2000" b="1" dirty="0" smtClean="0"/>
              <a:t>	LGMD2F (delta </a:t>
            </a:r>
            <a:r>
              <a:rPr lang="en-US" sz="2000" b="1" dirty="0" err="1" smtClean="0"/>
              <a:t>sarcoglycan</a:t>
            </a:r>
            <a:r>
              <a:rPr lang="en-US" sz="2000" b="1" dirty="0" smtClean="0"/>
              <a:t> mutations)</a:t>
            </a:r>
          </a:p>
          <a:p>
            <a:r>
              <a:rPr lang="en-US" sz="2000" b="1" dirty="0" smtClean="0"/>
              <a:t>	LGMD2G (</a:t>
            </a:r>
            <a:r>
              <a:rPr lang="en-US" sz="2000" b="1" dirty="0" err="1" smtClean="0"/>
              <a:t>telethonin</a:t>
            </a:r>
            <a:r>
              <a:rPr lang="en-US" sz="2000" b="1" dirty="0" smtClean="0"/>
              <a:t> mutations)</a:t>
            </a:r>
          </a:p>
          <a:p>
            <a:r>
              <a:rPr lang="en-US" sz="2000" b="1" dirty="0" smtClean="0"/>
              <a:t>	LGMD2H (TRIM32 mutations)</a:t>
            </a:r>
          </a:p>
          <a:p>
            <a:r>
              <a:rPr lang="en-US" sz="2000" b="1" dirty="0" smtClean="0"/>
              <a:t>	LGMD2I (FKRP mutations)</a:t>
            </a:r>
          </a:p>
          <a:p>
            <a:r>
              <a:rPr lang="en-US" sz="2000" b="1" dirty="0" smtClean="0"/>
              <a:t>	LGMD2J (</a:t>
            </a:r>
            <a:r>
              <a:rPr lang="en-US" sz="2000" b="1" dirty="0" err="1" smtClean="0"/>
              <a:t>titin</a:t>
            </a:r>
            <a:r>
              <a:rPr lang="en-US" sz="2000" b="1" dirty="0" smtClean="0"/>
              <a:t> mutations)</a:t>
            </a:r>
          </a:p>
          <a:p>
            <a:r>
              <a:rPr lang="en-US" sz="2000" b="1" dirty="0" smtClean="0"/>
              <a:t>	LGMD2K (POMT1 mutations)</a:t>
            </a:r>
          </a:p>
          <a:p>
            <a:r>
              <a:rPr lang="en-US" sz="2000" b="1" dirty="0" smtClean="0"/>
              <a:t>	LGMD2L (ANO5 mutations)</a:t>
            </a:r>
          </a:p>
          <a:p>
            <a:r>
              <a:rPr lang="en-US" sz="2000" b="1" dirty="0" smtClean="0"/>
              <a:t>	LGMD2M (</a:t>
            </a:r>
            <a:r>
              <a:rPr lang="en-US" sz="2000" b="1" dirty="0" err="1" smtClean="0"/>
              <a:t>fukutin</a:t>
            </a:r>
            <a:r>
              <a:rPr lang="en-US" sz="2000" b="1" dirty="0" smtClean="0"/>
              <a:t> mutations)</a:t>
            </a:r>
          </a:p>
          <a:p>
            <a:r>
              <a:rPr lang="en-US" sz="2000" b="1" dirty="0" smtClean="0"/>
              <a:t>	LGMD2N (POMT2 mutations)</a:t>
            </a:r>
          </a:p>
          <a:p>
            <a:r>
              <a:rPr lang="en-US" sz="2000" b="1" dirty="0" smtClean="0"/>
              <a:t>	LGMD2O (POMGnT1 mutations)</a:t>
            </a:r>
          </a:p>
          <a:p>
            <a:r>
              <a:rPr lang="en-US" sz="2000" b="1" dirty="0" smtClean="0"/>
              <a:t>	LGMD2Q (</a:t>
            </a:r>
            <a:r>
              <a:rPr lang="en-US" sz="2000" b="1" dirty="0" err="1" smtClean="0"/>
              <a:t>plectin</a:t>
            </a:r>
            <a:r>
              <a:rPr lang="en-US" sz="2000" b="1" dirty="0" smtClean="0"/>
              <a:t> mutations)</a:t>
            </a:r>
            <a:endParaRPr lang="en-US" sz="20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contrast="10000"/>
          </a:blip>
          <a:srcRect/>
          <a:stretch>
            <a:fillRect/>
          </a:stretch>
        </p:blipFill>
        <p:spPr bwMode="auto">
          <a:xfrm rot="5400000">
            <a:off x="1143001" y="-1143000"/>
            <a:ext cx="6857997" cy="914400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267494"/>
            <a:ext cx="7543800" cy="1399032"/>
          </a:xfrm>
        </p:spPr>
        <p:txBody>
          <a:bodyPr>
            <a:normAutofit/>
          </a:bodyPr>
          <a:lstStyle/>
          <a:p>
            <a:r>
              <a:rPr lang="en-US" sz="3200" b="1" u="sng" dirty="0" err="1"/>
              <a:t>Fascioscapulohumeral</a:t>
            </a:r>
            <a:r>
              <a:rPr lang="en-US" sz="3200" b="1" u="sng" dirty="0"/>
              <a:t> muscular dystrophy</a:t>
            </a:r>
            <a:endParaRPr lang="th-TH" sz="3200" b="1" u="sng" dirty="0"/>
          </a:p>
        </p:txBody>
      </p:sp>
      <p:sp>
        <p:nvSpPr>
          <p:cNvPr id="48131" name="Rectangle 3"/>
          <p:cNvSpPr>
            <a:spLocks noGrp="1" noChangeArrowheads="1"/>
          </p:cNvSpPr>
          <p:nvPr>
            <p:ph type="body" sz="half" idx="1"/>
          </p:nvPr>
        </p:nvSpPr>
        <p:spPr>
          <a:xfrm>
            <a:off x="914400" y="1905000"/>
            <a:ext cx="4087813" cy="4227513"/>
          </a:xfrm>
        </p:spPr>
        <p:txBody>
          <a:bodyPr/>
          <a:lstStyle/>
          <a:p>
            <a:r>
              <a:rPr lang="en-US" dirty="0" err="1"/>
              <a:t>Etilogy</a:t>
            </a:r>
            <a:endParaRPr lang="en-US" dirty="0"/>
          </a:p>
          <a:p>
            <a:pPr lvl="1"/>
            <a:r>
              <a:rPr lang="en-US" dirty="0" err="1"/>
              <a:t>Autosomal</a:t>
            </a:r>
            <a:r>
              <a:rPr lang="en-US" dirty="0"/>
              <a:t> dominant</a:t>
            </a:r>
          </a:p>
          <a:p>
            <a:pPr lvl="1"/>
            <a:r>
              <a:rPr lang="en-US" dirty="0"/>
              <a:t>Gene defect (</a:t>
            </a:r>
            <a:r>
              <a:rPr lang="en-US" i="1" dirty="0"/>
              <a:t>FRG1</a:t>
            </a:r>
            <a:r>
              <a:rPr lang="en-US" dirty="0"/>
              <a:t>)</a:t>
            </a:r>
          </a:p>
          <a:p>
            <a:pPr lvl="1"/>
            <a:r>
              <a:rPr lang="en-US" dirty="0"/>
              <a:t>Chromosome 4q35</a:t>
            </a:r>
          </a:p>
          <a:p>
            <a:r>
              <a:rPr lang="en-US" dirty="0"/>
              <a:t>Epidemiology</a:t>
            </a:r>
          </a:p>
          <a:p>
            <a:pPr lvl="1"/>
            <a:r>
              <a:rPr lang="en-US" dirty="0"/>
              <a:t>Female &gt; male</a:t>
            </a:r>
          </a:p>
          <a:p>
            <a:pPr>
              <a:buFont typeface="Wingdings" pitchFamily="2" charset="2"/>
              <a:buNone/>
            </a:pPr>
            <a:endParaRPr lang="th-TH" dirty="0"/>
          </a:p>
        </p:txBody>
      </p:sp>
      <p:sp>
        <p:nvSpPr>
          <p:cNvPr id="48132" name="Rectangle 4"/>
          <p:cNvSpPr>
            <a:spLocks noGrp="1" noChangeArrowheads="1"/>
          </p:cNvSpPr>
          <p:nvPr>
            <p:ph type="body" sz="half" idx="2"/>
          </p:nvPr>
        </p:nvSpPr>
        <p:spPr>
          <a:xfrm>
            <a:off x="4876801" y="1905000"/>
            <a:ext cx="4078288" cy="4227513"/>
          </a:xfrm>
        </p:spPr>
        <p:txBody>
          <a:bodyPr/>
          <a:lstStyle/>
          <a:p>
            <a:r>
              <a:rPr lang="en-US" dirty="0"/>
              <a:t>Clinical manifestation</a:t>
            </a:r>
          </a:p>
          <a:p>
            <a:pPr lvl="1"/>
            <a:r>
              <a:rPr lang="en-US" dirty="0"/>
              <a:t>Age of onset: late childhood/ early adult</a:t>
            </a:r>
          </a:p>
          <a:p>
            <a:pPr lvl="1"/>
            <a:r>
              <a:rPr lang="en-US" dirty="0"/>
              <a:t>No cardiac, CNS involvement</a:t>
            </a:r>
            <a:endParaRPr lang="th-TH"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b="1" u="sng" dirty="0"/>
              <a:t>FSMD: Clinical manifestation</a:t>
            </a:r>
            <a:endParaRPr lang="th-TH" b="1" u="sng" dirty="0"/>
          </a:p>
        </p:txBody>
      </p:sp>
      <p:sp>
        <p:nvSpPr>
          <p:cNvPr id="50180" name="Rectangle 4"/>
          <p:cNvSpPr>
            <a:spLocks noGrp="1" noChangeArrowheads="1"/>
          </p:cNvSpPr>
          <p:nvPr>
            <p:ph type="body" sz="half" idx="2"/>
          </p:nvPr>
        </p:nvSpPr>
        <p:spPr>
          <a:xfrm>
            <a:off x="5592059" y="1725891"/>
            <a:ext cx="3429000" cy="3087687"/>
          </a:xfrm>
        </p:spPr>
        <p:txBody>
          <a:bodyPr>
            <a:normAutofit fontScale="92500" lnSpcReduction="20000"/>
          </a:bodyPr>
          <a:lstStyle/>
          <a:p>
            <a:r>
              <a:rPr lang="en-US" sz="2800" dirty="0"/>
              <a:t>Winging scapula</a:t>
            </a:r>
          </a:p>
          <a:p>
            <a:r>
              <a:rPr lang="en-US" sz="2800" dirty="0"/>
              <a:t>Markedly decreased shoulder flexion &amp; abduction</a:t>
            </a:r>
          </a:p>
          <a:p>
            <a:r>
              <a:rPr lang="en-US" sz="2800" dirty="0"/>
              <a:t>Horizontal </a:t>
            </a:r>
            <a:r>
              <a:rPr lang="en-US" sz="2800" dirty="0" smtClean="0"/>
              <a:t>clavicles</a:t>
            </a:r>
            <a:endParaRPr lang="en-US" sz="2800" dirty="0"/>
          </a:p>
          <a:p>
            <a:r>
              <a:rPr lang="en-US" sz="2800" dirty="0" smtClean="0"/>
              <a:t>Rare </a:t>
            </a:r>
            <a:r>
              <a:rPr lang="en-US" sz="2800" dirty="0"/>
              <a:t>scoliosis</a:t>
            </a:r>
            <a:endParaRPr lang="th-TH" sz="2800" dirty="0"/>
          </a:p>
        </p:txBody>
      </p:sp>
      <p:pic>
        <p:nvPicPr>
          <p:cNvPr id="50182" name="Picture 6" descr="fa-fshd_back"/>
          <p:cNvPicPr>
            <a:picLocks noGrp="1" noChangeAspect="1" noChangeArrowheads="1"/>
          </p:cNvPicPr>
          <p:nvPr>
            <p:ph type="clipArt" sz="half" idx="1"/>
          </p:nvPr>
        </p:nvPicPr>
        <p:blipFill>
          <a:blip r:embed="rId2" cstate="print"/>
          <a:srcRect/>
          <a:stretch>
            <a:fillRect/>
          </a:stretch>
        </p:blipFill>
        <p:spPr>
          <a:xfrm>
            <a:off x="457200" y="1595279"/>
            <a:ext cx="2956778" cy="3586321"/>
          </a:xfrm>
          <a:noFill/>
          <a:ln/>
        </p:spPr>
      </p:pic>
      <p:pic>
        <p:nvPicPr>
          <p:cNvPr id="50184" name="Picture 8" descr="fa-fshd_lordosis"/>
          <p:cNvPicPr>
            <a:picLocks noChangeAspect="1" noChangeArrowheads="1"/>
          </p:cNvPicPr>
          <p:nvPr/>
        </p:nvPicPr>
        <p:blipFill>
          <a:blip r:embed="rId3" cstate="print"/>
          <a:srcRect/>
          <a:stretch>
            <a:fillRect/>
          </a:stretch>
        </p:blipFill>
        <p:spPr bwMode="auto">
          <a:xfrm>
            <a:off x="3505200" y="1600200"/>
            <a:ext cx="2086859" cy="3581400"/>
          </a:xfrm>
          <a:prstGeom prst="rect">
            <a:avLst/>
          </a:prstGeom>
          <a:noFill/>
        </p:spPr>
      </p:pic>
      <p:pic>
        <p:nvPicPr>
          <p:cNvPr id="53250" name="Picture 2" descr="http://216.164.47.13/images/homeHero2.jpg"/>
          <p:cNvPicPr>
            <a:picLocks noChangeAspect="1" noChangeArrowheads="1"/>
          </p:cNvPicPr>
          <p:nvPr/>
        </p:nvPicPr>
        <p:blipFill>
          <a:blip r:embed="rId4" cstate="print"/>
          <a:srcRect/>
          <a:stretch>
            <a:fillRect/>
          </a:stretch>
        </p:blipFill>
        <p:spPr bwMode="auto">
          <a:xfrm>
            <a:off x="5592059" y="4495800"/>
            <a:ext cx="3543300" cy="22098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4724400" cy="5001369"/>
          </a:xfrm>
          <a:prstGeom prst="rect">
            <a:avLst/>
          </a:prstGeom>
        </p:spPr>
        <p:txBody>
          <a:bodyPr wrap="square">
            <a:spAutoFit/>
          </a:bodyPr>
          <a:lstStyle/>
          <a:p>
            <a:r>
              <a:rPr lang="en-US" sz="2800" b="1" u="sng" dirty="0">
                <a:solidFill>
                  <a:schemeClr val="accent1"/>
                </a:solidFill>
              </a:rPr>
              <a:t>Congenital muscular dystrophy (CMD) </a:t>
            </a:r>
            <a:endParaRPr lang="en-US" sz="2800" b="1" u="sng" dirty="0" smtClean="0">
              <a:solidFill>
                <a:schemeClr val="accent1"/>
              </a:solidFill>
            </a:endParaRPr>
          </a:p>
          <a:p>
            <a:endParaRPr lang="en-US" sz="1100" b="1" u="sng" dirty="0" smtClean="0">
              <a:solidFill>
                <a:schemeClr val="accent1"/>
              </a:solidFill>
            </a:endParaRPr>
          </a:p>
          <a:p>
            <a:r>
              <a:rPr lang="en-US" sz="2800" dirty="0" smtClean="0"/>
              <a:t>refers </a:t>
            </a:r>
            <a:r>
              <a:rPr lang="en-US" sz="2800" dirty="0"/>
              <a:t>to a group of muscular dystrophies that become apparent at or near birth</a:t>
            </a:r>
            <a:r>
              <a:rPr lang="en-US" sz="2800" dirty="0" smtClean="0"/>
              <a:t>. </a:t>
            </a:r>
            <a:r>
              <a:rPr lang="en-US" sz="2800" dirty="0"/>
              <a:t>Many types are slowly progressive; some shorten life span</a:t>
            </a:r>
            <a:r>
              <a:rPr lang="en-US" sz="2800" dirty="0" smtClean="0"/>
              <a:t>.</a:t>
            </a:r>
          </a:p>
          <a:p>
            <a:r>
              <a:rPr lang="en-US" sz="2800" dirty="0"/>
              <a:t>At least 30 different types of CMD are now </a:t>
            </a:r>
            <a:r>
              <a:rPr lang="en-US" sz="2800" dirty="0" smtClean="0"/>
              <a:t>recognized. </a:t>
            </a:r>
            <a:endParaRPr lang="en-US" sz="2800" dirty="0"/>
          </a:p>
        </p:txBody>
      </p:sp>
      <p:pic>
        <p:nvPicPr>
          <p:cNvPr id="1026" name="Picture 2" descr="http://mda.org/sites/default/files/pictures/CMD_proteins_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199" y="1524000"/>
            <a:ext cx="373380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77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a:t>CMD: Clinical manifestation</a:t>
            </a:r>
            <a:endParaRPr lang="th-TH"/>
          </a:p>
        </p:txBody>
      </p:sp>
      <p:sp>
        <p:nvSpPr>
          <p:cNvPr id="65539" name="Rectangle 3"/>
          <p:cNvSpPr>
            <a:spLocks noGrp="1" noChangeArrowheads="1"/>
          </p:cNvSpPr>
          <p:nvPr>
            <p:ph type="body" sz="half" idx="2"/>
          </p:nvPr>
        </p:nvSpPr>
        <p:spPr>
          <a:xfrm>
            <a:off x="5148263" y="2060575"/>
            <a:ext cx="3486150" cy="4114800"/>
          </a:xfrm>
        </p:spPr>
        <p:txBody>
          <a:bodyPr/>
          <a:lstStyle/>
          <a:p>
            <a:r>
              <a:rPr lang="en-US" sz="2400"/>
              <a:t>Stiffness of joint</a:t>
            </a:r>
          </a:p>
          <a:p>
            <a:r>
              <a:rPr lang="en-US" sz="2400"/>
              <a:t>Congenital hip dislocation, subluxation</a:t>
            </a:r>
          </a:p>
          <a:p>
            <a:r>
              <a:rPr lang="en-US" sz="2400"/>
              <a:t>Achillis tendon contracture, talipes equinovarus</a:t>
            </a:r>
          </a:p>
          <a:p>
            <a:r>
              <a:rPr lang="en-US" sz="2400"/>
              <a:t>Scoliosis</a:t>
            </a:r>
            <a:endParaRPr lang="th-TH" sz="2400"/>
          </a:p>
        </p:txBody>
      </p:sp>
      <p:pic>
        <p:nvPicPr>
          <p:cNvPr id="65542" name="Picture 6" descr="fa-rare_CMDbody"/>
          <p:cNvPicPr>
            <a:picLocks noGrp="1" noChangeAspect="1" noChangeArrowheads="1"/>
          </p:cNvPicPr>
          <p:nvPr>
            <p:ph type="clipArt" sz="half" idx="1"/>
          </p:nvPr>
        </p:nvPicPr>
        <p:blipFill>
          <a:blip r:embed="rId2" cstate="print"/>
          <a:srcRect/>
          <a:stretch>
            <a:fillRect/>
          </a:stretch>
        </p:blipFill>
        <p:spPr>
          <a:xfrm>
            <a:off x="1116013" y="2060575"/>
            <a:ext cx="1901825" cy="4114800"/>
          </a:xfrm>
          <a:noFill/>
          <a:ln/>
        </p:spPr>
      </p:pic>
      <p:pic>
        <p:nvPicPr>
          <p:cNvPr id="65543" name="Picture 7" descr="fa-rare_contractureCMD"/>
          <p:cNvPicPr>
            <a:picLocks noChangeAspect="1" noChangeArrowheads="1"/>
          </p:cNvPicPr>
          <p:nvPr/>
        </p:nvPicPr>
        <p:blipFill>
          <a:blip r:embed="rId3" cstate="print"/>
          <a:srcRect/>
          <a:stretch>
            <a:fillRect/>
          </a:stretch>
        </p:blipFill>
        <p:spPr bwMode="auto">
          <a:xfrm>
            <a:off x="3124200" y="3810000"/>
            <a:ext cx="1974850" cy="2438400"/>
          </a:xfrm>
          <a:prstGeom prst="rect">
            <a:avLst/>
          </a:prstGeom>
          <a:noFill/>
        </p:spPr>
      </p:pic>
      <p:pic>
        <p:nvPicPr>
          <p:cNvPr id="65545" name="Picture 9" descr="congenital muscular dystrophy"/>
          <p:cNvPicPr>
            <a:picLocks noChangeAspect="1" noChangeArrowheads="1"/>
          </p:cNvPicPr>
          <p:nvPr/>
        </p:nvPicPr>
        <p:blipFill>
          <a:blip r:embed="rId4" cstate="print"/>
          <a:srcRect/>
          <a:stretch>
            <a:fillRect/>
          </a:stretch>
        </p:blipFill>
        <p:spPr bwMode="auto">
          <a:xfrm>
            <a:off x="3200400" y="2362200"/>
            <a:ext cx="1828800" cy="127952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uscles affected in distal muscular dystro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09600"/>
            <a:ext cx="238125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5896" y="381000"/>
            <a:ext cx="6084903" cy="5847755"/>
          </a:xfrm>
          <a:prstGeom prst="rect">
            <a:avLst/>
          </a:prstGeom>
        </p:spPr>
        <p:txBody>
          <a:bodyPr wrap="square">
            <a:spAutoFit/>
          </a:bodyPr>
          <a:lstStyle/>
          <a:p>
            <a:r>
              <a:rPr lang="en-US" sz="2800" b="1" u="sng" dirty="0" smtClean="0"/>
              <a:t>Distal muscular dystrophy</a:t>
            </a:r>
          </a:p>
          <a:p>
            <a:endParaRPr lang="en-US" sz="1000" dirty="0"/>
          </a:p>
          <a:p>
            <a:r>
              <a:rPr lang="en-US" sz="1600" b="1" dirty="0" smtClean="0"/>
              <a:t>First </a:t>
            </a:r>
            <a:r>
              <a:rPr lang="en-US" sz="1600" b="1" dirty="0"/>
              <a:t>described in 1902, DD is a class of muscular dystrophies that primarily affect distal muscles, which are those of the lower arms, hands, lower legs and </a:t>
            </a:r>
            <a:r>
              <a:rPr lang="en-US" sz="1600" b="1" dirty="0" smtClean="0"/>
              <a:t>feet.</a:t>
            </a:r>
          </a:p>
          <a:p>
            <a:r>
              <a:rPr lang="en-US" sz="1600" b="1" dirty="0" smtClean="0"/>
              <a:t>? mutation </a:t>
            </a:r>
            <a:r>
              <a:rPr lang="en-US" sz="1600" b="1" dirty="0"/>
              <a:t>in any of at least eight genes and not all are known yet. </a:t>
            </a:r>
            <a:endParaRPr lang="en-US" sz="1600" b="1" dirty="0" smtClean="0"/>
          </a:p>
          <a:p>
            <a:r>
              <a:rPr lang="en-US" sz="1600" b="1" dirty="0" smtClean="0"/>
              <a:t>? slow </a:t>
            </a:r>
            <a:r>
              <a:rPr lang="en-US" sz="1600" b="1" dirty="0"/>
              <a:t>progress therefore the patient may not know that they have it until they are in their late 40’s or 50’s. </a:t>
            </a:r>
            <a:endParaRPr lang="en-US" sz="1600" b="1" dirty="0" smtClean="0"/>
          </a:p>
          <a:p>
            <a:r>
              <a:rPr lang="en-US" sz="1600" b="1" dirty="0" smtClean="0"/>
              <a:t>There </a:t>
            </a:r>
            <a:r>
              <a:rPr lang="en-US" sz="1600" b="1" dirty="0"/>
              <a:t>are eight known types of distal muscular dystrophy. </a:t>
            </a:r>
            <a:r>
              <a:rPr lang="en-US" sz="1600" b="1" dirty="0" smtClean="0"/>
              <a:t>	</a:t>
            </a:r>
            <a:r>
              <a:rPr lang="en-US" sz="1600" b="1" dirty="0" err="1" smtClean="0"/>
              <a:t>Welander’s</a:t>
            </a:r>
            <a:r>
              <a:rPr lang="en-US" sz="1600" b="1" dirty="0" smtClean="0"/>
              <a:t> </a:t>
            </a:r>
            <a:r>
              <a:rPr lang="en-US" sz="1600" b="1" dirty="0"/>
              <a:t>distal myopathy, </a:t>
            </a:r>
            <a:endParaRPr lang="en-US" sz="1600" b="1" dirty="0" smtClean="0"/>
          </a:p>
          <a:p>
            <a:r>
              <a:rPr lang="en-US" sz="1600" b="1" dirty="0"/>
              <a:t>	</a:t>
            </a:r>
            <a:r>
              <a:rPr lang="en-US" sz="1600" b="1" dirty="0" smtClean="0"/>
              <a:t>Finnish </a:t>
            </a:r>
            <a:r>
              <a:rPr lang="en-US" sz="1600" b="1" dirty="0"/>
              <a:t>(</a:t>
            </a:r>
            <a:r>
              <a:rPr lang="en-US" sz="1600" b="1" dirty="0" err="1"/>
              <a:t>tibial</a:t>
            </a:r>
            <a:r>
              <a:rPr lang="en-US" sz="1600" b="1" dirty="0"/>
              <a:t>) distal myopathy, </a:t>
            </a:r>
            <a:endParaRPr lang="en-US" sz="1600" b="1" dirty="0" smtClean="0"/>
          </a:p>
          <a:p>
            <a:r>
              <a:rPr lang="en-US" sz="1600" b="1" dirty="0"/>
              <a:t>	</a:t>
            </a:r>
            <a:r>
              <a:rPr lang="en-US" sz="1600" b="1" dirty="0" smtClean="0"/>
              <a:t>Miyoshi </a:t>
            </a:r>
            <a:r>
              <a:rPr lang="en-US" sz="1600" b="1" dirty="0"/>
              <a:t>distal myopathy, </a:t>
            </a:r>
            <a:endParaRPr lang="en-US" sz="1600" b="1" dirty="0" smtClean="0"/>
          </a:p>
          <a:p>
            <a:r>
              <a:rPr lang="en-US" sz="1600" b="1" dirty="0"/>
              <a:t>	</a:t>
            </a:r>
            <a:r>
              <a:rPr lang="en-US" sz="1600" b="1" dirty="0" err="1" smtClean="0"/>
              <a:t>Nonaka</a:t>
            </a:r>
            <a:r>
              <a:rPr lang="en-US" sz="1600" b="1" dirty="0" smtClean="0"/>
              <a:t> </a:t>
            </a:r>
            <a:r>
              <a:rPr lang="en-US" sz="1600" b="1" dirty="0"/>
              <a:t>distal myopathy, </a:t>
            </a:r>
            <a:endParaRPr lang="en-US" sz="1600" b="1" dirty="0" smtClean="0"/>
          </a:p>
          <a:p>
            <a:r>
              <a:rPr lang="en-US" sz="1600" b="1" dirty="0"/>
              <a:t>	</a:t>
            </a:r>
            <a:r>
              <a:rPr lang="en-US" sz="1600" b="1" dirty="0" err="1" smtClean="0"/>
              <a:t>Gowers</a:t>
            </a:r>
            <a:r>
              <a:rPr lang="en-US" sz="1600" b="1" dirty="0" smtClean="0"/>
              <a:t>-Laing </a:t>
            </a:r>
            <a:r>
              <a:rPr lang="en-US" sz="1600" b="1" dirty="0"/>
              <a:t>distal myopathy, </a:t>
            </a:r>
            <a:endParaRPr lang="en-US" sz="1600" b="1" dirty="0" smtClean="0"/>
          </a:p>
          <a:p>
            <a:r>
              <a:rPr lang="en-US" sz="1600" b="1" dirty="0"/>
              <a:t>	</a:t>
            </a:r>
            <a:r>
              <a:rPr lang="en-US" sz="1600" b="1" dirty="0" smtClean="0"/>
              <a:t>Hereditary </a:t>
            </a:r>
            <a:r>
              <a:rPr lang="en-US" sz="1600" b="1" dirty="0"/>
              <a:t>inclusion-body myositis type 1, </a:t>
            </a:r>
            <a:endParaRPr lang="en-US" sz="1600" b="1" dirty="0" smtClean="0"/>
          </a:p>
          <a:p>
            <a:r>
              <a:rPr lang="en-US" sz="1600" b="1" dirty="0"/>
              <a:t>	</a:t>
            </a:r>
            <a:r>
              <a:rPr lang="en-US" sz="1600" b="1" dirty="0" smtClean="0"/>
              <a:t>Distal </a:t>
            </a:r>
            <a:r>
              <a:rPr lang="en-US" sz="1600" b="1" dirty="0"/>
              <a:t>myopathy with vocal cord and </a:t>
            </a:r>
            <a:r>
              <a:rPr lang="en-US" sz="1600" b="1" dirty="0" smtClean="0"/>
              <a:t>			pharyngeal weakness</a:t>
            </a:r>
            <a:r>
              <a:rPr lang="en-US" sz="1600" b="1" dirty="0"/>
              <a:t>, </a:t>
            </a:r>
          </a:p>
          <a:p>
            <a:r>
              <a:rPr lang="en-US" sz="1600" b="1" dirty="0" smtClean="0"/>
              <a:t>	ZASP-related </a:t>
            </a:r>
            <a:r>
              <a:rPr lang="en-US" sz="1600" b="1" dirty="0"/>
              <a:t>myopathy. </a:t>
            </a:r>
            <a:endParaRPr lang="en-US" sz="1600" b="1" dirty="0" smtClean="0"/>
          </a:p>
          <a:p>
            <a:endParaRPr lang="en-US" sz="1600" b="1" dirty="0"/>
          </a:p>
          <a:p>
            <a:r>
              <a:rPr lang="en-US" sz="1600" b="1" dirty="0" smtClean="0"/>
              <a:t>All </a:t>
            </a:r>
            <a:r>
              <a:rPr lang="en-US" sz="1600" b="1" dirty="0"/>
              <a:t>of these affect different regions of the extremities and can show up as early as 5 years of age to as late as 50 years </a:t>
            </a:r>
            <a:r>
              <a:rPr lang="en-US" sz="1600" b="1" dirty="0" smtClean="0"/>
              <a:t>old</a:t>
            </a:r>
            <a:endParaRPr lang="en-US" sz="1600" b="1" dirty="0"/>
          </a:p>
        </p:txBody>
      </p:sp>
    </p:spTree>
    <p:extLst>
      <p:ext uri="{BB962C8B-B14F-4D97-AF65-F5344CB8AC3E}">
        <p14:creationId xmlns:p14="http://schemas.microsoft.com/office/powerpoint/2010/main" val="2735660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04800"/>
          <a:ext cx="8763000" cy="6204699"/>
        </p:xfrm>
        <a:graphic>
          <a:graphicData uri="http://schemas.openxmlformats.org/drawingml/2006/table">
            <a:tbl>
              <a:tblPr firstRow="1" bandRow="1">
                <a:tableStyleId>{5C22544A-7EE6-4342-B048-85BDC9FD1C3A}</a:tableStyleId>
              </a:tblPr>
              <a:tblGrid>
                <a:gridCol w="8763000"/>
              </a:tblGrid>
              <a:tr h="466442">
                <a:tc>
                  <a:txBody>
                    <a:bodyPr/>
                    <a:lstStyle/>
                    <a:p>
                      <a:r>
                        <a:rPr lang="en-US" sz="3600" u="sng" dirty="0" smtClean="0"/>
                        <a:t>Ocular muscular dystrophy</a:t>
                      </a:r>
                      <a:endParaRPr lang="en-US" sz="3600" u="sng" dirty="0"/>
                    </a:p>
                  </a:txBody>
                  <a:tcPr/>
                </a:tc>
              </a:tr>
              <a:tr h="502921">
                <a:tc>
                  <a:txBody>
                    <a:bodyPr/>
                    <a:lstStyle/>
                    <a:p>
                      <a:r>
                        <a:rPr kumimoji="0" lang="en-US" sz="1600" b="1" kern="1200" baseline="0" dirty="0" smtClean="0">
                          <a:solidFill>
                            <a:schemeClr val="dk1"/>
                          </a:solidFill>
                          <a:latin typeface="+mn-lt"/>
                          <a:ea typeface="+mn-ea"/>
                          <a:cs typeface="+mn-cs"/>
                        </a:rPr>
                        <a:t>OPMD is an autosomal dominant myopathy with complete penetrance.</a:t>
                      </a:r>
                      <a:endParaRPr lang="en-US" sz="1600" b="1" dirty="0"/>
                    </a:p>
                  </a:txBody>
                  <a:tcPr/>
                </a:tc>
              </a:tr>
              <a:tr h="473992">
                <a:tc>
                  <a:txBody>
                    <a:bodyPr/>
                    <a:lstStyle/>
                    <a:p>
                      <a:r>
                        <a:rPr kumimoji="0" lang="en-US" sz="1600" b="1" kern="1200" baseline="0" dirty="0" smtClean="0">
                          <a:solidFill>
                            <a:schemeClr val="dk1"/>
                          </a:solidFill>
                          <a:latin typeface="+mn-lt"/>
                          <a:ea typeface="+mn-ea"/>
                          <a:cs typeface="+mn-cs"/>
                        </a:rPr>
                        <a:t>Onset middle age with </a:t>
                      </a:r>
                      <a:r>
                        <a:rPr kumimoji="0" lang="en-US" sz="1600" b="1" kern="1200" baseline="0" dirty="0" err="1" smtClean="0">
                          <a:solidFill>
                            <a:schemeClr val="dk1"/>
                          </a:solidFill>
                          <a:latin typeface="+mn-lt"/>
                          <a:ea typeface="+mn-ea"/>
                          <a:cs typeface="+mn-cs"/>
                        </a:rPr>
                        <a:t>ptosis</a:t>
                      </a:r>
                      <a:endParaRPr lang="en-US" sz="1600" b="1" dirty="0"/>
                    </a:p>
                  </a:txBody>
                  <a:tcPr/>
                </a:tc>
              </a:tr>
              <a:tr h="973808">
                <a:tc>
                  <a:txBody>
                    <a:bodyPr/>
                    <a:lstStyle/>
                    <a:p>
                      <a:r>
                        <a:rPr kumimoji="0" lang="en-US" sz="1600" b="1" kern="1200" baseline="0" dirty="0" smtClean="0">
                          <a:solidFill>
                            <a:schemeClr val="dk1"/>
                          </a:solidFill>
                          <a:latin typeface="+mn-lt"/>
                          <a:ea typeface="+mn-ea"/>
                          <a:cs typeface="+mn-cs"/>
                        </a:rPr>
                        <a:t>Ocular and pharyngeal muscle involvement.</a:t>
                      </a:r>
                    </a:p>
                    <a:p>
                      <a:r>
                        <a:rPr kumimoji="0" lang="en-US" sz="1600" b="1" kern="1200" baseline="0" dirty="0" smtClean="0">
                          <a:solidFill>
                            <a:schemeClr val="dk1"/>
                          </a:solidFill>
                          <a:latin typeface="+mn-lt"/>
                          <a:ea typeface="+mn-ea"/>
                          <a:cs typeface="+mn-cs"/>
                        </a:rPr>
                        <a:t>Clinical features — OPMD typically presents with </a:t>
                      </a:r>
                      <a:r>
                        <a:rPr kumimoji="0" lang="en-US" sz="1600" b="1" kern="1200" baseline="0" dirty="0" err="1" smtClean="0">
                          <a:solidFill>
                            <a:schemeClr val="dk1"/>
                          </a:solidFill>
                          <a:latin typeface="+mn-lt"/>
                          <a:ea typeface="+mn-ea"/>
                          <a:cs typeface="+mn-cs"/>
                        </a:rPr>
                        <a:t>ptosis</a:t>
                      </a:r>
                      <a:r>
                        <a:rPr kumimoji="0" lang="en-US" sz="1600" b="1" kern="1200" baseline="0" dirty="0" smtClean="0">
                          <a:solidFill>
                            <a:schemeClr val="dk1"/>
                          </a:solidFill>
                          <a:latin typeface="+mn-lt"/>
                          <a:ea typeface="+mn-ea"/>
                          <a:cs typeface="+mn-cs"/>
                        </a:rPr>
                        <a:t>, </a:t>
                      </a:r>
                      <a:r>
                        <a:rPr kumimoji="0" lang="en-US" sz="1600" b="1" kern="1200" baseline="0" dirty="0" err="1" smtClean="0">
                          <a:solidFill>
                            <a:schemeClr val="dk1"/>
                          </a:solidFill>
                          <a:latin typeface="+mn-lt"/>
                          <a:ea typeface="+mn-ea"/>
                          <a:cs typeface="+mn-cs"/>
                        </a:rPr>
                        <a:t>dysarthria</a:t>
                      </a:r>
                      <a:r>
                        <a:rPr kumimoji="0" lang="en-US" sz="1600" b="1" kern="1200" baseline="0" dirty="0" smtClean="0">
                          <a:solidFill>
                            <a:schemeClr val="dk1"/>
                          </a:solidFill>
                          <a:latin typeface="+mn-lt"/>
                          <a:ea typeface="+mn-ea"/>
                          <a:cs typeface="+mn-cs"/>
                        </a:rPr>
                        <a:t>, and </a:t>
                      </a:r>
                      <a:r>
                        <a:rPr kumimoji="0" lang="en-US" sz="1600" b="1" kern="1200" baseline="0" dirty="0" err="1" smtClean="0">
                          <a:solidFill>
                            <a:schemeClr val="dk1"/>
                          </a:solidFill>
                          <a:latin typeface="+mn-lt"/>
                          <a:ea typeface="+mn-ea"/>
                          <a:cs typeface="+mn-cs"/>
                        </a:rPr>
                        <a:t>dysphagia</a:t>
                      </a:r>
                      <a:r>
                        <a:rPr kumimoji="0" lang="en-US" sz="1600" b="1" kern="1200" baseline="0" dirty="0" smtClean="0">
                          <a:solidFill>
                            <a:schemeClr val="dk1"/>
                          </a:solidFill>
                          <a:latin typeface="+mn-lt"/>
                          <a:ea typeface="+mn-ea"/>
                          <a:cs typeface="+mn-cs"/>
                        </a:rPr>
                        <a:t>. It can also be associated with proximal and distal extremity weakness. </a:t>
                      </a:r>
                      <a:endParaRPr lang="en-US" sz="1600" b="1" dirty="0"/>
                    </a:p>
                  </a:txBody>
                  <a:tcPr/>
                </a:tc>
              </a:tr>
              <a:tr h="455031">
                <a:tc>
                  <a:txBody>
                    <a:bodyPr/>
                    <a:lstStyle/>
                    <a:p>
                      <a:r>
                        <a:rPr kumimoji="0" lang="en-US" sz="1600" b="1" kern="1200" baseline="0" dirty="0" smtClean="0">
                          <a:solidFill>
                            <a:schemeClr val="dk1"/>
                          </a:solidFill>
                          <a:latin typeface="+mn-lt"/>
                          <a:ea typeface="+mn-ea"/>
                          <a:cs typeface="+mn-cs"/>
                        </a:rPr>
                        <a:t>Serum CK levels may be elevated</a:t>
                      </a:r>
                      <a:endParaRPr lang="en-US" sz="1600" b="1" dirty="0"/>
                    </a:p>
                  </a:txBody>
                  <a:tcPr/>
                </a:tc>
              </a:tr>
              <a:tr h="1175498">
                <a:tc>
                  <a:txBody>
                    <a:bodyPr/>
                    <a:lstStyle/>
                    <a:p>
                      <a:r>
                        <a:rPr kumimoji="0" lang="en-US" sz="1600" b="1" kern="1200" baseline="0" dirty="0" smtClean="0">
                          <a:solidFill>
                            <a:schemeClr val="dk1"/>
                          </a:solidFill>
                          <a:latin typeface="+mn-lt"/>
                          <a:ea typeface="+mn-ea"/>
                          <a:cs typeface="+mn-cs"/>
                        </a:rPr>
                        <a:t>Genetic testing reveals (GCN)12-17 </a:t>
                      </a:r>
                      <a:r>
                        <a:rPr kumimoji="0" lang="en-US" sz="1600" b="1" kern="1200" baseline="0" dirty="0" err="1" smtClean="0">
                          <a:solidFill>
                            <a:schemeClr val="dk1"/>
                          </a:solidFill>
                          <a:latin typeface="+mn-lt"/>
                          <a:ea typeface="+mn-ea"/>
                          <a:cs typeface="+mn-cs"/>
                        </a:rPr>
                        <a:t>trinucleotide</a:t>
                      </a:r>
                      <a:r>
                        <a:rPr kumimoji="0" lang="en-US" sz="1600" b="1" kern="1200" baseline="0" dirty="0" smtClean="0">
                          <a:solidFill>
                            <a:schemeClr val="dk1"/>
                          </a:solidFill>
                          <a:latin typeface="+mn-lt"/>
                          <a:ea typeface="+mn-ea"/>
                          <a:cs typeface="+mn-cs"/>
                        </a:rPr>
                        <a:t> repeat expansions in </a:t>
                      </a:r>
                      <a:r>
                        <a:rPr kumimoji="0" lang="en-US" sz="1600" b="1" kern="1200" baseline="0" dirty="0" err="1" smtClean="0">
                          <a:solidFill>
                            <a:schemeClr val="dk1"/>
                          </a:solidFill>
                          <a:latin typeface="+mn-lt"/>
                          <a:ea typeface="+mn-ea"/>
                          <a:cs typeface="+mn-cs"/>
                        </a:rPr>
                        <a:t>exon</a:t>
                      </a:r>
                      <a:r>
                        <a:rPr kumimoji="0" lang="en-US" sz="1600" b="1" kern="1200" baseline="0" dirty="0" smtClean="0">
                          <a:solidFill>
                            <a:schemeClr val="dk1"/>
                          </a:solidFill>
                          <a:latin typeface="+mn-lt"/>
                          <a:ea typeface="+mn-ea"/>
                          <a:cs typeface="+mn-cs"/>
                        </a:rPr>
                        <a:t> 1 of PABPN1, the</a:t>
                      </a:r>
                    </a:p>
                    <a:p>
                      <a:r>
                        <a:rPr kumimoji="0" lang="en-US" sz="1600" b="1" kern="1200" baseline="0" dirty="0" err="1" smtClean="0">
                          <a:solidFill>
                            <a:schemeClr val="dk1"/>
                          </a:solidFill>
                          <a:latin typeface="+mn-lt"/>
                          <a:ea typeface="+mn-ea"/>
                          <a:cs typeface="+mn-cs"/>
                        </a:rPr>
                        <a:t>polyadenylation</a:t>
                      </a:r>
                      <a:r>
                        <a:rPr kumimoji="0" lang="en-US" sz="1600" b="1" kern="1200" baseline="0" dirty="0" smtClean="0">
                          <a:solidFill>
                            <a:schemeClr val="dk1"/>
                          </a:solidFill>
                          <a:latin typeface="+mn-lt"/>
                          <a:ea typeface="+mn-ea"/>
                          <a:cs typeface="+mn-cs"/>
                        </a:rPr>
                        <a:t>-binding protein nuclear 1 gene. OPMD was initially described as a (GCG)8-13/</a:t>
                      </a:r>
                      <a:r>
                        <a:rPr kumimoji="0" lang="en-US" sz="1600" b="1" kern="1200" baseline="0" dirty="0" err="1" smtClean="0">
                          <a:solidFill>
                            <a:schemeClr val="dk1"/>
                          </a:solidFill>
                          <a:latin typeface="+mn-lt"/>
                          <a:ea typeface="+mn-ea"/>
                          <a:cs typeface="+mn-cs"/>
                        </a:rPr>
                        <a:t>polyalanine</a:t>
                      </a:r>
                      <a:r>
                        <a:rPr kumimoji="0" lang="en-US" sz="1600" b="1" kern="1200" baseline="0" dirty="0" smtClean="0">
                          <a:solidFill>
                            <a:schemeClr val="dk1"/>
                          </a:solidFill>
                          <a:latin typeface="+mn-lt"/>
                          <a:ea typeface="+mn-ea"/>
                          <a:cs typeface="+mn-cs"/>
                        </a:rPr>
                        <a:t> disease.</a:t>
                      </a:r>
                      <a:endParaRPr lang="en-US" sz="1600" b="1" dirty="0"/>
                    </a:p>
                  </a:txBody>
                  <a:tcPr/>
                </a:tc>
              </a:tr>
              <a:tr h="807871">
                <a:tc>
                  <a:txBody>
                    <a:bodyPr/>
                    <a:lstStyle/>
                    <a:p>
                      <a:r>
                        <a:rPr kumimoji="0" lang="en-US" sz="1600" b="1" kern="1200" baseline="0" dirty="0" smtClean="0">
                          <a:solidFill>
                            <a:schemeClr val="dk1"/>
                          </a:solidFill>
                          <a:latin typeface="+mn-lt"/>
                          <a:ea typeface="+mn-ea"/>
                          <a:cs typeface="+mn-cs"/>
                        </a:rPr>
                        <a:t>variation of fiber size and "rimmed" vacuoles on light microscopy and 8.5 nm </a:t>
                      </a:r>
                      <a:r>
                        <a:rPr kumimoji="0" lang="en-US" sz="1600" b="1" kern="1200" baseline="0" dirty="0" err="1" smtClean="0">
                          <a:solidFill>
                            <a:schemeClr val="dk1"/>
                          </a:solidFill>
                          <a:latin typeface="+mn-lt"/>
                          <a:ea typeface="+mn-ea"/>
                          <a:cs typeface="+mn-cs"/>
                        </a:rPr>
                        <a:t>intranuclear</a:t>
                      </a:r>
                      <a:r>
                        <a:rPr kumimoji="0" lang="en-US" sz="1600" b="1" kern="1200" baseline="0" dirty="0" smtClean="0">
                          <a:solidFill>
                            <a:schemeClr val="dk1"/>
                          </a:solidFill>
                          <a:latin typeface="+mn-lt"/>
                          <a:ea typeface="+mn-ea"/>
                          <a:cs typeface="+mn-cs"/>
                        </a:rPr>
                        <a:t> tubular filaments on electron microscopy</a:t>
                      </a:r>
                      <a:endParaRPr lang="en-US" sz="1600" b="1" dirty="0"/>
                    </a:p>
                  </a:txBody>
                  <a:tcPr/>
                </a:tc>
              </a:tr>
              <a:tr h="1175498">
                <a:tc>
                  <a:txBody>
                    <a:bodyPr/>
                    <a:lstStyle/>
                    <a:p>
                      <a:r>
                        <a:rPr kumimoji="0" lang="en-US" sz="1600" b="1" kern="1200" baseline="0" dirty="0" smtClean="0">
                          <a:solidFill>
                            <a:schemeClr val="dk1"/>
                          </a:solidFill>
                          <a:latin typeface="+mn-lt"/>
                          <a:ea typeface="+mn-ea"/>
                          <a:cs typeface="+mn-cs"/>
                        </a:rPr>
                        <a:t>Supportive</a:t>
                      </a:r>
                    </a:p>
                    <a:p>
                      <a:r>
                        <a:rPr kumimoji="0" lang="en-US" sz="1600" b="1" kern="1200" baseline="0" dirty="0" err="1" smtClean="0">
                          <a:solidFill>
                            <a:schemeClr val="dk1"/>
                          </a:solidFill>
                          <a:latin typeface="+mn-lt"/>
                          <a:ea typeface="+mn-ea"/>
                          <a:cs typeface="+mn-cs"/>
                        </a:rPr>
                        <a:t>cricopharyngeal</a:t>
                      </a:r>
                      <a:r>
                        <a:rPr kumimoji="0" lang="en-US" sz="1600" b="1" kern="1200" baseline="0" dirty="0" smtClean="0">
                          <a:solidFill>
                            <a:schemeClr val="dk1"/>
                          </a:solidFill>
                          <a:latin typeface="+mn-lt"/>
                          <a:ea typeface="+mn-ea"/>
                          <a:cs typeface="+mn-cs"/>
                        </a:rPr>
                        <a:t> </a:t>
                      </a:r>
                      <a:r>
                        <a:rPr kumimoji="0" lang="en-US" sz="1600" b="1" kern="1200" baseline="0" dirty="0" err="1" smtClean="0">
                          <a:solidFill>
                            <a:schemeClr val="dk1"/>
                          </a:solidFill>
                          <a:latin typeface="+mn-lt"/>
                          <a:ea typeface="+mn-ea"/>
                          <a:cs typeface="+mn-cs"/>
                        </a:rPr>
                        <a:t>myotomy</a:t>
                      </a:r>
                      <a:r>
                        <a:rPr kumimoji="0" lang="en-US" sz="1600" b="1" kern="1200" baseline="0" dirty="0" smtClean="0">
                          <a:solidFill>
                            <a:schemeClr val="dk1"/>
                          </a:solidFill>
                          <a:latin typeface="+mn-lt"/>
                          <a:ea typeface="+mn-ea"/>
                          <a:cs typeface="+mn-cs"/>
                        </a:rPr>
                        <a:t> - </a:t>
                      </a:r>
                      <a:r>
                        <a:rPr kumimoji="0" lang="en-US" sz="1600" b="1" kern="1200" baseline="0" dirty="0" err="1" smtClean="0">
                          <a:solidFill>
                            <a:schemeClr val="dk1"/>
                          </a:solidFill>
                          <a:latin typeface="+mn-lt"/>
                          <a:ea typeface="+mn-ea"/>
                          <a:cs typeface="+mn-cs"/>
                        </a:rPr>
                        <a:t>dysphagia</a:t>
                      </a:r>
                      <a:r>
                        <a:rPr kumimoji="0" lang="en-US" sz="1600" b="1" kern="1200" baseline="0" dirty="0" smtClean="0">
                          <a:solidFill>
                            <a:schemeClr val="dk1"/>
                          </a:solidFill>
                          <a:latin typeface="+mn-lt"/>
                          <a:ea typeface="+mn-ea"/>
                          <a:cs typeface="+mn-cs"/>
                        </a:rPr>
                        <a:t> </a:t>
                      </a:r>
                    </a:p>
                    <a:p>
                      <a:r>
                        <a:rPr kumimoji="0" lang="en-US" sz="1600" b="1" kern="1200" baseline="0" dirty="0" err="1" smtClean="0">
                          <a:solidFill>
                            <a:schemeClr val="dk1"/>
                          </a:solidFill>
                          <a:latin typeface="+mn-lt"/>
                          <a:ea typeface="+mn-ea"/>
                          <a:cs typeface="+mn-cs"/>
                        </a:rPr>
                        <a:t>doxycycline</a:t>
                      </a:r>
                      <a:r>
                        <a:rPr kumimoji="0" lang="en-US" sz="1600" b="1" kern="1200" baseline="0" dirty="0" smtClean="0">
                          <a:solidFill>
                            <a:schemeClr val="dk1"/>
                          </a:solidFill>
                          <a:latin typeface="+mn-lt"/>
                          <a:ea typeface="+mn-ea"/>
                          <a:cs typeface="+mn-cs"/>
                        </a:rPr>
                        <a:t> treatment ?</a:t>
                      </a:r>
                    </a:p>
                    <a:p>
                      <a:r>
                        <a:rPr kumimoji="0" lang="en-US" sz="1600" b="1" kern="1200" baseline="0" dirty="0" err="1" smtClean="0">
                          <a:solidFill>
                            <a:schemeClr val="dk1"/>
                          </a:solidFill>
                          <a:latin typeface="+mn-lt"/>
                          <a:ea typeface="+mn-ea"/>
                          <a:cs typeface="+mn-cs"/>
                        </a:rPr>
                        <a:t>cystamine</a:t>
                      </a:r>
                      <a:r>
                        <a:rPr kumimoji="0" lang="en-US" sz="1600" b="1" kern="1200" baseline="0" dirty="0" smtClean="0">
                          <a:solidFill>
                            <a:schemeClr val="dk1"/>
                          </a:solidFill>
                          <a:latin typeface="+mn-lt"/>
                          <a:ea typeface="+mn-ea"/>
                          <a:cs typeface="+mn-cs"/>
                        </a:rPr>
                        <a:t> treatment ?</a:t>
                      </a:r>
                      <a:endParaRPr lang="en-US" sz="1600" b="1"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zoology.ubc.ca/~gardner/05-16_Signal_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3810000" y="533400"/>
            <a:ext cx="4847422" cy="5867400"/>
          </a:xfrm>
          <a:prstGeom prst="rect">
            <a:avLst/>
          </a:prstGeom>
          <a:noFill/>
          <a:ln w="9525">
            <a:noFill/>
            <a:miter lim="800000"/>
            <a:headEnd/>
            <a:tailEnd/>
          </a:ln>
        </p:spPr>
      </p:pic>
      <p:pic>
        <p:nvPicPr>
          <p:cNvPr id="3" name="Picture 6" descr="fa-rare_OPMDbody"/>
          <p:cNvPicPr>
            <a:picLocks noChangeAspect="1" noChangeArrowheads="1"/>
          </p:cNvPicPr>
          <p:nvPr/>
        </p:nvPicPr>
        <p:blipFill>
          <a:blip r:embed="rId3" cstate="print"/>
          <a:srcRect/>
          <a:stretch>
            <a:fillRect/>
          </a:stretch>
        </p:blipFill>
        <p:spPr>
          <a:xfrm>
            <a:off x="457200" y="609599"/>
            <a:ext cx="2819400" cy="5791201"/>
          </a:xfrm>
          <a:prstGeom prst="rect">
            <a:avLst/>
          </a:prstGeom>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217634" cy="68580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imal mitochondrion diagram en (edit).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4044" y="2819400"/>
            <a:ext cx="4165155" cy="37420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04800"/>
            <a:ext cx="8382000" cy="5601533"/>
          </a:xfrm>
          <a:prstGeom prst="rect">
            <a:avLst/>
          </a:prstGeom>
        </p:spPr>
        <p:txBody>
          <a:bodyPr wrap="square">
            <a:spAutoFit/>
          </a:bodyPr>
          <a:lstStyle/>
          <a:p>
            <a:r>
              <a:rPr lang="en-US" sz="3200" b="1" i="0" u="sng" strike="noStrike" baseline="0" dirty="0" smtClean="0">
                <a:latin typeface="Arial" panose="020B0604020202020204" pitchFamily="34" charset="0"/>
                <a:cs typeface="Arial" panose="020B0604020202020204" pitchFamily="34" charset="0"/>
              </a:rPr>
              <a:t>Mitochondrial Myopathies:</a:t>
            </a:r>
          </a:p>
          <a:p>
            <a:endParaRPr lang="en-US" b="1" dirty="0" smtClean="0">
              <a:latin typeface="Arial" panose="020B0604020202020204" pitchFamily="34" charset="0"/>
              <a:cs typeface="Arial" panose="020B0604020202020204" pitchFamily="34" charset="0"/>
            </a:endParaRPr>
          </a:p>
          <a:p>
            <a:r>
              <a:rPr lang="en-US" sz="2200" b="1" dirty="0" smtClean="0"/>
              <a:t>Mitochondrial </a:t>
            </a:r>
            <a:r>
              <a:rPr lang="en-US" sz="2200" b="1" dirty="0"/>
              <a:t>diseases are a group of disorders caused by pathologic dysfunction of the mitochondrial </a:t>
            </a:r>
            <a:r>
              <a:rPr lang="en-US" sz="2200" b="1" dirty="0" smtClean="0"/>
              <a:t>respiratory chain </a:t>
            </a:r>
            <a:r>
              <a:rPr lang="en-US" sz="2200" b="1" dirty="0"/>
              <a:t>that present with a wide range of clinical expression. Organ systems relying most on aerobic metabolism </a:t>
            </a:r>
            <a:r>
              <a:rPr lang="en-US" sz="2200" b="1" dirty="0" smtClean="0"/>
              <a:t>are</a:t>
            </a:r>
          </a:p>
          <a:p>
            <a:r>
              <a:rPr lang="en-US" sz="2200" b="1" dirty="0" smtClean="0"/>
              <a:t> preferentially </a:t>
            </a:r>
            <a:r>
              <a:rPr lang="en-US" sz="2200" b="1" dirty="0"/>
              <a:t>affected </a:t>
            </a:r>
            <a:endParaRPr lang="en-US" sz="2200" b="1" dirty="0" smtClean="0"/>
          </a:p>
          <a:p>
            <a:r>
              <a:rPr lang="en-US" sz="2200" b="1" dirty="0" smtClean="0"/>
              <a:t>and </a:t>
            </a:r>
            <a:r>
              <a:rPr lang="en-US" sz="2200" b="1" dirty="0"/>
              <a:t>involvement of the </a:t>
            </a:r>
            <a:endParaRPr lang="en-US" sz="2200" b="1" dirty="0" smtClean="0"/>
          </a:p>
          <a:p>
            <a:r>
              <a:rPr lang="en-US" sz="2200" b="1" dirty="0" smtClean="0"/>
              <a:t>nervous system in general</a:t>
            </a:r>
          </a:p>
          <a:p>
            <a:r>
              <a:rPr lang="en-US" sz="2200" b="1" dirty="0" smtClean="0"/>
              <a:t> </a:t>
            </a:r>
            <a:r>
              <a:rPr lang="en-US" sz="2200" b="1" dirty="0"/>
              <a:t>(referred to </a:t>
            </a:r>
            <a:r>
              <a:rPr lang="en-US" sz="2200" b="1" dirty="0" smtClean="0"/>
              <a:t> as mitochondrial </a:t>
            </a:r>
          </a:p>
          <a:p>
            <a:r>
              <a:rPr lang="en-US" sz="2200" b="1" dirty="0" err="1" smtClean="0"/>
              <a:t>encephalomyopathy</a:t>
            </a:r>
            <a:r>
              <a:rPr lang="en-US" sz="2200" b="1" dirty="0"/>
              <a:t>) </a:t>
            </a:r>
            <a:r>
              <a:rPr lang="en-US" sz="2200" b="1" dirty="0" smtClean="0"/>
              <a:t> is </a:t>
            </a:r>
            <a:r>
              <a:rPr lang="en-US" sz="2200" b="1" dirty="0"/>
              <a:t>common. </a:t>
            </a:r>
            <a:endParaRPr lang="en-US" sz="2200" b="1" dirty="0" smtClean="0"/>
          </a:p>
          <a:p>
            <a:r>
              <a:rPr lang="en-US" sz="2200" b="1" dirty="0" smtClean="0"/>
              <a:t>When </a:t>
            </a:r>
            <a:r>
              <a:rPr lang="en-US" sz="2200" b="1" dirty="0"/>
              <a:t>skeletal muscle is </a:t>
            </a:r>
            <a:endParaRPr lang="en-US" sz="2200" b="1" dirty="0" smtClean="0"/>
          </a:p>
          <a:p>
            <a:r>
              <a:rPr lang="en-US" sz="2200" b="1" dirty="0" smtClean="0"/>
              <a:t>affected</a:t>
            </a:r>
            <a:r>
              <a:rPr lang="en-US" sz="2200" b="1" dirty="0"/>
              <a:t>, </a:t>
            </a:r>
            <a:r>
              <a:rPr lang="en-US" sz="2200" b="1" dirty="0" smtClean="0"/>
              <a:t> either </a:t>
            </a:r>
            <a:r>
              <a:rPr lang="en-US" sz="2200" b="1" dirty="0"/>
              <a:t>alone </a:t>
            </a:r>
            <a:r>
              <a:rPr lang="en-US" sz="2200" b="1" dirty="0" smtClean="0"/>
              <a:t>or</a:t>
            </a:r>
          </a:p>
          <a:p>
            <a:r>
              <a:rPr lang="en-US" sz="2200" b="1" dirty="0" smtClean="0"/>
              <a:t> </a:t>
            </a:r>
            <a:r>
              <a:rPr lang="en-US" sz="2200" b="1" dirty="0"/>
              <a:t>with central nervous </a:t>
            </a:r>
            <a:endParaRPr lang="en-US" sz="2200" b="1" dirty="0" smtClean="0"/>
          </a:p>
          <a:p>
            <a:r>
              <a:rPr lang="en-US" sz="2200" b="1" dirty="0" smtClean="0"/>
              <a:t>system disease</a:t>
            </a:r>
            <a:r>
              <a:rPr lang="en-US" sz="2200" b="1" dirty="0"/>
              <a:t>, the term </a:t>
            </a:r>
            <a:endParaRPr lang="en-US" sz="2200" b="1" dirty="0" smtClean="0"/>
          </a:p>
          <a:p>
            <a:r>
              <a:rPr lang="en-US" sz="2200" b="1" dirty="0" smtClean="0"/>
              <a:t>mitochondrial </a:t>
            </a:r>
            <a:r>
              <a:rPr lang="en-US" sz="2200" b="1" dirty="0"/>
              <a:t>myopathy is used.</a:t>
            </a:r>
          </a:p>
        </p:txBody>
      </p:sp>
    </p:spTree>
    <p:extLst>
      <p:ext uri="{BB962C8B-B14F-4D97-AF65-F5344CB8AC3E}">
        <p14:creationId xmlns:p14="http://schemas.microsoft.com/office/powerpoint/2010/main" val="33608361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264" y="457200"/>
            <a:ext cx="8211065" cy="6186309"/>
          </a:xfrm>
          <a:prstGeom prst="rect">
            <a:avLst/>
          </a:prstGeom>
        </p:spPr>
        <p:txBody>
          <a:bodyPr wrap="square">
            <a:spAutoFit/>
          </a:bodyPr>
          <a:lstStyle/>
          <a:p>
            <a:r>
              <a:rPr lang="en-US" b="1" dirty="0" smtClean="0">
                <a:latin typeface="+mj-lt"/>
              </a:rPr>
              <a:t>Accumulating evidence suggests that mitochondrial disorders are among the most common inherited metabolic diseases. Muscle is frequently affected, although in some cases the severity is mild or subclinical</a:t>
            </a:r>
            <a:endParaRPr lang="en-US" sz="2000" b="1" dirty="0" smtClean="0">
              <a:latin typeface="+mj-lt"/>
            </a:endParaRPr>
          </a:p>
          <a:p>
            <a:endParaRPr lang="en-US" b="1" dirty="0" smtClean="0">
              <a:latin typeface="+mj-lt"/>
            </a:endParaRPr>
          </a:p>
          <a:p>
            <a:r>
              <a:rPr lang="en-US" b="1" dirty="0" smtClean="0">
                <a:latin typeface="+mj-lt"/>
              </a:rPr>
              <a:t>The phenotypic expression of mitochondrial </a:t>
            </a:r>
            <a:r>
              <a:rPr lang="en-US" b="1" dirty="0" err="1" smtClean="0">
                <a:latin typeface="+mj-lt"/>
              </a:rPr>
              <a:t>encephalomyopathies</a:t>
            </a:r>
            <a:r>
              <a:rPr lang="en-US" b="1" dirty="0" smtClean="0">
                <a:latin typeface="+mj-lt"/>
              </a:rPr>
              <a:t> is extremely variable. </a:t>
            </a:r>
            <a:endParaRPr lang="en-US" b="1" i="0" u="none" strike="noStrike" baseline="0" dirty="0" smtClean="0">
              <a:latin typeface="+mj-lt"/>
              <a:cs typeface="Arial" panose="020B0604020202020204" pitchFamily="34" charset="0"/>
            </a:endParaRPr>
          </a:p>
          <a:p>
            <a:r>
              <a:rPr lang="en-US" b="1" i="0" u="none" strike="noStrike" baseline="0" dirty="0" smtClean="0">
                <a:latin typeface="Arial" panose="020B0604020202020204" pitchFamily="34" charset="0"/>
                <a:cs typeface="Arial" panose="020B0604020202020204" pitchFamily="34" charset="0"/>
              </a:rPr>
              <a:t>The following groups illustrate the different ways mitochondrial myopathies can present clinically:</a:t>
            </a:r>
          </a:p>
          <a:p>
            <a:endParaRPr lang="en-US" b="1" dirty="0" smtClean="0"/>
          </a:p>
          <a:p>
            <a:r>
              <a:rPr lang="en-US" b="1" dirty="0" smtClean="0"/>
              <a:t>	As </a:t>
            </a:r>
            <a:r>
              <a:rPr lang="en-US" b="1" dirty="0"/>
              <a:t>chronic progressive external </a:t>
            </a:r>
            <a:r>
              <a:rPr lang="en-US" b="1" dirty="0" err="1"/>
              <a:t>ophthalmoplegia</a:t>
            </a:r>
            <a:r>
              <a:rPr lang="en-US" b="1" dirty="0"/>
              <a:t> (with or </a:t>
            </a:r>
            <a:r>
              <a:rPr lang="en-US" b="1" dirty="0" smtClean="0"/>
              <a:t>	without </a:t>
            </a:r>
            <a:r>
              <a:rPr lang="en-US" b="1" dirty="0"/>
              <a:t>mild proximal muscle weakness) or </a:t>
            </a:r>
            <a:r>
              <a:rPr lang="en-US" b="1" dirty="0" err="1"/>
              <a:t>KearnsSayre</a:t>
            </a:r>
            <a:endParaRPr lang="en-US" b="1" dirty="0"/>
          </a:p>
          <a:p>
            <a:r>
              <a:rPr lang="en-US" b="1" dirty="0" smtClean="0"/>
              <a:t>	syndrome</a:t>
            </a:r>
            <a:endParaRPr lang="en-US" b="1" dirty="0"/>
          </a:p>
          <a:p>
            <a:endParaRPr lang="en-US" b="1" dirty="0"/>
          </a:p>
          <a:p>
            <a:r>
              <a:rPr lang="en-US" b="1" dirty="0" smtClean="0"/>
              <a:t>	As </a:t>
            </a:r>
            <a:r>
              <a:rPr lang="en-US" b="1" dirty="0"/>
              <a:t>an isolated myopathy with or without exercise intolerance ● </a:t>
            </a:r>
            <a:r>
              <a:rPr lang="en-US" b="1" dirty="0" smtClean="0"/>
              <a:t>	and/or </a:t>
            </a:r>
            <a:r>
              <a:rPr lang="en-US" b="1" dirty="0"/>
              <a:t>myalgia</a:t>
            </a:r>
          </a:p>
          <a:p>
            <a:endParaRPr lang="en-US" b="1" dirty="0" smtClean="0"/>
          </a:p>
          <a:p>
            <a:r>
              <a:rPr lang="en-US" b="1" dirty="0" smtClean="0"/>
              <a:t>	As </a:t>
            </a:r>
            <a:r>
              <a:rPr lang="en-US" b="1" dirty="0"/>
              <a:t>a severe myopathy or </a:t>
            </a:r>
            <a:r>
              <a:rPr lang="en-US" b="1" dirty="0" err="1"/>
              <a:t>encephalomyopathy</a:t>
            </a:r>
            <a:r>
              <a:rPr lang="en-US" b="1" dirty="0"/>
              <a:t> of infancy and </a:t>
            </a:r>
            <a:endParaRPr lang="en-US" b="1" dirty="0" smtClean="0"/>
          </a:p>
          <a:p>
            <a:endParaRPr lang="en-US" b="1" dirty="0" smtClean="0"/>
          </a:p>
          <a:p>
            <a:r>
              <a:rPr lang="en-US" b="1" dirty="0" smtClean="0"/>
              <a:t>	As </a:t>
            </a:r>
            <a:r>
              <a:rPr lang="en-US" b="1" dirty="0"/>
              <a:t>a predominantly multisystem disease with myopathy (</a:t>
            </a:r>
            <a:r>
              <a:rPr lang="en-US" b="1" dirty="0" err="1"/>
              <a:t>eg</a:t>
            </a:r>
            <a:r>
              <a:rPr lang="en-US" b="1" dirty="0"/>
              <a:t>, </a:t>
            </a:r>
            <a:r>
              <a:rPr lang="en-US" b="1" dirty="0" smtClean="0"/>
              <a:t>	MELAS </a:t>
            </a:r>
            <a:r>
              <a:rPr lang="en-US" b="1" dirty="0"/>
              <a:t>and MERRF</a:t>
            </a:r>
            <a:r>
              <a:rPr lang="en-US" b="1" dirty="0" smtClean="0"/>
              <a:t>)</a:t>
            </a:r>
          </a:p>
          <a:p>
            <a:endParaRPr lang="en-US" b="1" dirty="0"/>
          </a:p>
        </p:txBody>
      </p:sp>
    </p:spTree>
    <p:extLst>
      <p:ext uri="{BB962C8B-B14F-4D97-AF65-F5344CB8AC3E}">
        <p14:creationId xmlns:p14="http://schemas.microsoft.com/office/powerpoint/2010/main" val="2775115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027" y="473755"/>
            <a:ext cx="6382265" cy="5909310"/>
          </a:xfrm>
          <a:prstGeom prst="rect">
            <a:avLst/>
          </a:prstGeom>
        </p:spPr>
        <p:txBody>
          <a:bodyPr wrap="square">
            <a:spAutoFit/>
          </a:bodyPr>
          <a:lstStyle/>
          <a:p>
            <a:r>
              <a:rPr lang="en-US" b="1" i="0" u="none" strike="noStrike" baseline="0" dirty="0" smtClean="0">
                <a:latin typeface="Arial" pitchFamily="34" charset="0"/>
                <a:cs typeface="Arial" pitchFamily="34" charset="0"/>
              </a:rPr>
              <a:t>Lactate — Elevated lactate levels in plasma or cerebrospinal fluid (CSF) can be a supportive feature for the</a:t>
            </a:r>
            <a:r>
              <a:rPr lang="en-US" b="1" i="0" u="none" strike="noStrike" dirty="0" smtClean="0">
                <a:latin typeface="Arial" pitchFamily="34" charset="0"/>
                <a:cs typeface="Arial" pitchFamily="34" charset="0"/>
              </a:rPr>
              <a:t> </a:t>
            </a:r>
            <a:r>
              <a:rPr lang="en-US" b="1" i="0" u="none" strike="noStrike" baseline="0" dirty="0" smtClean="0">
                <a:latin typeface="Arial" pitchFamily="34" charset="0"/>
                <a:cs typeface="Arial" pitchFamily="34" charset="0"/>
              </a:rPr>
              <a:t>diagnosis of mitochondrial disease. </a:t>
            </a:r>
          </a:p>
          <a:p>
            <a:endParaRPr lang="en-US" b="1" i="0" u="none" strike="noStrike" baseline="0" dirty="0" smtClean="0">
              <a:latin typeface="Arial" pitchFamily="34" charset="0"/>
              <a:cs typeface="Arial" pitchFamily="34" charset="0"/>
            </a:endParaRPr>
          </a:p>
          <a:p>
            <a:r>
              <a:rPr lang="en-US" b="1" i="0" u="none" strike="noStrike" baseline="0" dirty="0" smtClean="0">
                <a:latin typeface="Arial" pitchFamily="34" charset="0"/>
                <a:cs typeface="Arial" pitchFamily="34" charset="0"/>
              </a:rPr>
              <a:t>Exercise testing — Exercise testing can aid the diagnosis of mitochondrial myopathy when the phenotype is</a:t>
            </a:r>
            <a:r>
              <a:rPr lang="en-US" b="1" i="0" u="none" strike="noStrike" dirty="0" smtClean="0">
                <a:latin typeface="Arial" pitchFamily="34" charset="0"/>
                <a:cs typeface="Arial" pitchFamily="34" charset="0"/>
              </a:rPr>
              <a:t> </a:t>
            </a:r>
            <a:r>
              <a:rPr lang="en-US" b="1" i="0" u="none" strike="noStrike" baseline="0" dirty="0" smtClean="0">
                <a:latin typeface="Arial" pitchFamily="34" charset="0"/>
                <a:cs typeface="Arial" pitchFamily="34" charset="0"/>
              </a:rPr>
              <a:t>nonspecific, particularly for patients presenting only with exercise intolerance and fatigue. </a:t>
            </a:r>
          </a:p>
          <a:p>
            <a:endParaRPr lang="en-US" b="1" dirty="0">
              <a:latin typeface="Arial" pitchFamily="34" charset="0"/>
              <a:cs typeface="Arial" pitchFamily="34" charset="0"/>
            </a:endParaRPr>
          </a:p>
          <a:p>
            <a:r>
              <a:rPr lang="en-US" b="1" i="0" u="none" strike="noStrike" baseline="0" dirty="0" smtClean="0">
                <a:latin typeface="Arial" pitchFamily="34" charset="0"/>
                <a:cs typeface="Arial" pitchFamily="34" charset="0"/>
              </a:rPr>
              <a:t>Muscle biopsy —muscle biopsy remains one of the main tools for diagnosing a mitochondrial disorder. Even biopsies of</a:t>
            </a:r>
            <a:r>
              <a:rPr lang="en-US" b="1" i="0" u="none" strike="noStrike" dirty="0" smtClean="0">
                <a:latin typeface="Arial" pitchFamily="34" charset="0"/>
                <a:cs typeface="Arial" pitchFamily="34" charset="0"/>
              </a:rPr>
              <a:t> </a:t>
            </a:r>
            <a:r>
              <a:rPr lang="en-US" b="1" i="0" u="none" strike="noStrike" baseline="0" dirty="0" smtClean="0">
                <a:latin typeface="Arial" pitchFamily="34" charset="0"/>
                <a:cs typeface="Arial" pitchFamily="34" charset="0"/>
              </a:rPr>
              <a:t>clinically asymptomatic patients can show pathologic abnormalities that are specific for mitochondrial dysfunction.</a:t>
            </a:r>
          </a:p>
          <a:p>
            <a:r>
              <a:rPr lang="en-US" b="1" i="0" u="none" strike="noStrike" baseline="0" dirty="0" smtClean="0">
                <a:latin typeface="Arial" pitchFamily="34" charset="0"/>
                <a:cs typeface="Arial" pitchFamily="34" charset="0"/>
              </a:rPr>
              <a:t>The classic hallmark of mitochondrial diseases is </a:t>
            </a:r>
            <a:r>
              <a:rPr lang="en-US" b="1" i="0" u="none" strike="noStrike" dirty="0" smtClean="0">
                <a:latin typeface="Arial" pitchFamily="34" charset="0"/>
                <a:cs typeface="Arial" pitchFamily="34" charset="0"/>
              </a:rPr>
              <a:t> - </a:t>
            </a:r>
            <a:r>
              <a:rPr lang="en-US" b="1" i="0" u="none" strike="noStrike" baseline="0" dirty="0" smtClean="0">
                <a:latin typeface="Arial" pitchFamily="34" charset="0"/>
                <a:cs typeface="Arial" pitchFamily="34" charset="0"/>
              </a:rPr>
              <a:t>"ragged red fibers" (RRF).</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Biochemical </a:t>
            </a:r>
            <a:r>
              <a:rPr lang="en-US" b="1" dirty="0">
                <a:latin typeface="Arial" pitchFamily="34" charset="0"/>
                <a:cs typeface="Arial" pitchFamily="34" charset="0"/>
              </a:rPr>
              <a:t>analyses — Measurement of respiratory chain function </a:t>
            </a:r>
            <a:r>
              <a:rPr lang="en-US" b="1" dirty="0" smtClean="0">
                <a:latin typeface="Arial" pitchFamily="34" charset="0"/>
                <a:cs typeface="Arial" pitchFamily="34" charset="0"/>
              </a:rPr>
              <a:t>-</a:t>
            </a:r>
            <a:endParaRPr lang="en-US" b="1" dirty="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Molecular </a:t>
            </a:r>
            <a:r>
              <a:rPr lang="en-US" b="1" dirty="0">
                <a:latin typeface="Arial" pitchFamily="34" charset="0"/>
                <a:cs typeface="Arial" pitchFamily="34" charset="0"/>
              </a:rPr>
              <a:t>genetic studies — </a:t>
            </a:r>
          </a:p>
        </p:txBody>
      </p:sp>
      <p:pic>
        <p:nvPicPr>
          <p:cNvPr id="2050" name="Picture 2" descr="http://neuromuscular.wustl.edu/pics/biopsy/muscle/exercise/exercisegtl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09600"/>
            <a:ext cx="240888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505199"/>
            <a:ext cx="2362200" cy="2400329"/>
          </a:xfrm>
          <a:prstGeom prst="rect">
            <a:avLst/>
          </a:prstGeom>
        </p:spPr>
      </p:pic>
    </p:spTree>
    <p:extLst>
      <p:ext uri="{BB962C8B-B14F-4D97-AF65-F5344CB8AC3E}">
        <p14:creationId xmlns:p14="http://schemas.microsoft.com/office/powerpoint/2010/main" val="38383786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924800" cy="5016758"/>
          </a:xfrm>
          <a:prstGeom prst="rect">
            <a:avLst/>
          </a:prstGeom>
        </p:spPr>
        <p:txBody>
          <a:bodyPr wrap="square">
            <a:spAutoFit/>
          </a:bodyPr>
          <a:lstStyle/>
          <a:p>
            <a:r>
              <a:rPr lang="en-US" sz="3200" b="1" u="sng" dirty="0" smtClean="0"/>
              <a:t>Drug-induced myopathies</a:t>
            </a:r>
          </a:p>
          <a:p>
            <a:endParaRPr lang="en-US" sz="2400" dirty="0" smtClean="0"/>
          </a:p>
          <a:p>
            <a:r>
              <a:rPr lang="en-US" sz="2400" dirty="0" smtClean="0"/>
              <a:t>Drug-induced myopathy is among the most common causes of muscle disease. It ranges from mild myalgias with or without mild weakness to chronic myopathy with severe weakness and to massive rhabdomyolysis with acute renal failure</a:t>
            </a:r>
          </a:p>
          <a:p>
            <a:endParaRPr lang="en-US" sz="2400" dirty="0" smtClean="0"/>
          </a:p>
          <a:p>
            <a:r>
              <a:rPr lang="en-US" sz="2400" dirty="0" smtClean="0"/>
              <a:t>Drug-induced myopathy may result from several different mechanisms, including direct myotoxicity,</a:t>
            </a:r>
          </a:p>
          <a:p>
            <a:r>
              <a:rPr lang="en-US" sz="2400" dirty="0" smtClean="0"/>
              <a:t>immunologically induced inflammatory myopathy, indirect muscle damage, or a combination of multiple mechanisms.</a:t>
            </a: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8229600" cy="5940088"/>
          </a:xfrm>
          <a:prstGeom prst="rect">
            <a:avLst/>
          </a:prstGeom>
        </p:spPr>
        <p:txBody>
          <a:bodyPr wrap="square">
            <a:spAutoFit/>
          </a:bodyPr>
          <a:lstStyle/>
          <a:p>
            <a:r>
              <a:rPr lang="en-US" sz="2000" b="1" dirty="0" smtClean="0"/>
              <a:t>Drugs that may cause direct myotoxicity include:</a:t>
            </a:r>
          </a:p>
          <a:p>
            <a:r>
              <a:rPr lang="en-US" sz="2000" b="1" dirty="0" smtClean="0"/>
              <a:t>		Alcohol </a:t>
            </a:r>
          </a:p>
          <a:p>
            <a:r>
              <a:rPr lang="en-US" sz="2000" b="1" dirty="0" smtClean="0"/>
              <a:t>		Cocaine </a:t>
            </a:r>
          </a:p>
          <a:p>
            <a:r>
              <a:rPr lang="en-US" sz="2000" b="1" dirty="0" smtClean="0"/>
              <a:t>		</a:t>
            </a:r>
            <a:r>
              <a:rPr lang="en-US" sz="2000" b="1" dirty="0" err="1" smtClean="0"/>
              <a:t>Glucocorticoids</a:t>
            </a:r>
            <a:r>
              <a:rPr lang="en-US" sz="2000" b="1" dirty="0" smtClean="0"/>
              <a:t> </a:t>
            </a:r>
          </a:p>
          <a:p>
            <a:r>
              <a:rPr lang="en-US" sz="2000" b="1" dirty="0" smtClean="0"/>
              <a:t>		Lipid-lowering drugs </a:t>
            </a:r>
          </a:p>
          <a:p>
            <a:r>
              <a:rPr lang="en-US" sz="2000" b="1" dirty="0" smtClean="0"/>
              <a:t>		</a:t>
            </a:r>
            <a:r>
              <a:rPr lang="en-US" sz="2000" b="1" dirty="0" err="1" smtClean="0"/>
              <a:t>Antimalarials</a:t>
            </a:r>
            <a:r>
              <a:rPr lang="en-US" sz="2000" b="1" dirty="0" smtClean="0"/>
              <a:t> </a:t>
            </a:r>
          </a:p>
          <a:p>
            <a:r>
              <a:rPr lang="en-US" sz="2000" b="1" dirty="0" smtClean="0"/>
              <a:t>		</a:t>
            </a:r>
            <a:r>
              <a:rPr lang="en-US" sz="2000" b="1" dirty="0" err="1" smtClean="0"/>
              <a:t>Colchicine</a:t>
            </a:r>
            <a:r>
              <a:rPr lang="en-US" sz="2000" b="1" dirty="0" smtClean="0"/>
              <a:t> </a:t>
            </a:r>
          </a:p>
          <a:p>
            <a:r>
              <a:rPr lang="en-US" sz="2000" b="1" dirty="0" smtClean="0"/>
              <a:t>		</a:t>
            </a:r>
            <a:r>
              <a:rPr lang="en-US" sz="2000" b="1" dirty="0" err="1" smtClean="0"/>
              <a:t>Zidovudine</a:t>
            </a:r>
            <a:r>
              <a:rPr lang="en-US" sz="2000" b="1" dirty="0" smtClean="0"/>
              <a:t> </a:t>
            </a:r>
          </a:p>
          <a:p>
            <a:endParaRPr lang="en-US" sz="1000" b="1" dirty="0" smtClean="0"/>
          </a:p>
          <a:p>
            <a:r>
              <a:rPr lang="en-US" sz="2000" b="1" dirty="0" smtClean="0"/>
              <a:t>Drugs that may cause an immunologically induced inflammatory myopathy include </a:t>
            </a:r>
          </a:p>
          <a:p>
            <a:r>
              <a:rPr lang="en-US" sz="2000" b="1" dirty="0" smtClean="0"/>
              <a:t>		Interferon alpha</a:t>
            </a:r>
          </a:p>
          <a:p>
            <a:r>
              <a:rPr lang="en-US" sz="2000" b="1" dirty="0" smtClean="0"/>
              <a:t>		D-</a:t>
            </a:r>
            <a:r>
              <a:rPr lang="en-US" sz="2000" b="1" dirty="0" err="1" smtClean="0"/>
              <a:t>penicillamine</a:t>
            </a:r>
            <a:r>
              <a:rPr lang="en-US" sz="2000" b="1" dirty="0" smtClean="0"/>
              <a:t> </a:t>
            </a:r>
          </a:p>
          <a:p>
            <a:endParaRPr lang="en-US" sz="1000" b="1" dirty="0" smtClean="0"/>
          </a:p>
          <a:p>
            <a:r>
              <a:rPr lang="en-US" sz="2000" b="1" dirty="0" smtClean="0"/>
              <a:t>Indirect muscle damage — drug-induced coma with subsequent ischemic muscle compression, drug-induced </a:t>
            </a:r>
            <a:r>
              <a:rPr lang="en-US" sz="2000" b="1" dirty="0" err="1" smtClean="0"/>
              <a:t>hypokalemia</a:t>
            </a:r>
            <a:r>
              <a:rPr lang="en-US" sz="2000" b="1" dirty="0" smtClean="0"/>
              <a:t> (</a:t>
            </a:r>
            <a:r>
              <a:rPr lang="en-US" sz="2000" b="1" dirty="0" err="1" smtClean="0"/>
              <a:t>eg</a:t>
            </a:r>
            <a:r>
              <a:rPr lang="en-US" sz="2000" b="1" dirty="0" smtClean="0"/>
              <a:t>, diuretics), drug-induced hyperkinetic states (</a:t>
            </a:r>
            <a:r>
              <a:rPr lang="en-US" sz="2000" b="1" dirty="0" err="1" smtClean="0"/>
              <a:t>eg</a:t>
            </a:r>
            <a:r>
              <a:rPr lang="en-US" sz="2000" b="1" dirty="0" smtClean="0"/>
              <a:t>, delirium tremens or seizures secondary to alcohol), </a:t>
            </a:r>
            <a:r>
              <a:rPr lang="en-US" sz="2000" b="1" dirty="0" err="1" smtClean="0"/>
              <a:t>dystonic</a:t>
            </a:r>
            <a:r>
              <a:rPr lang="en-US" sz="2000" b="1" dirty="0" smtClean="0"/>
              <a:t> states associated with </a:t>
            </a:r>
            <a:r>
              <a:rPr lang="en-US" sz="2000" b="1" dirty="0" err="1" smtClean="0"/>
              <a:t>phenothiazines</a:t>
            </a:r>
            <a:r>
              <a:rPr lang="en-US" sz="2000" b="1" dirty="0" smtClean="0"/>
              <a:t>, hyperthermia related to cocaine use, and the </a:t>
            </a:r>
            <a:r>
              <a:rPr lang="en-US" sz="2000" b="1" dirty="0" err="1" smtClean="0"/>
              <a:t>neuroleptic</a:t>
            </a:r>
            <a:r>
              <a:rPr lang="en-US" sz="2000" b="1" dirty="0" smtClean="0"/>
              <a:t> malignant syndrome.</a:t>
            </a:r>
            <a:endParaRPr lang="en-US" sz="20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8001000" cy="5693866"/>
          </a:xfrm>
          <a:prstGeom prst="rect">
            <a:avLst/>
          </a:prstGeom>
        </p:spPr>
        <p:txBody>
          <a:bodyPr wrap="square">
            <a:spAutoFit/>
          </a:bodyPr>
          <a:lstStyle/>
          <a:p>
            <a:r>
              <a:rPr lang="en-US" sz="3200" b="1" u="sng" dirty="0" err="1" smtClean="0"/>
              <a:t>Glucocorticoid</a:t>
            </a:r>
            <a:r>
              <a:rPr lang="en-US" sz="3200" b="1" u="sng" dirty="0" smtClean="0"/>
              <a:t>-induced myopathy</a:t>
            </a:r>
          </a:p>
          <a:p>
            <a:endParaRPr lang="en-US" sz="1200" dirty="0" smtClean="0"/>
          </a:p>
          <a:p>
            <a:r>
              <a:rPr lang="en-US" sz="2200" dirty="0" smtClean="0"/>
              <a:t>Myopathy, a well-recognized side effect of </a:t>
            </a:r>
            <a:r>
              <a:rPr lang="en-US" sz="2200" dirty="0" err="1" smtClean="0"/>
              <a:t>glucocorticoid</a:t>
            </a:r>
            <a:r>
              <a:rPr lang="en-US" sz="2200" dirty="0" smtClean="0"/>
              <a:t> (corticosteroid) therapy, can occur with any of the </a:t>
            </a:r>
            <a:r>
              <a:rPr lang="en-US" sz="2200" dirty="0" err="1" smtClean="0"/>
              <a:t>glucocorticoid</a:t>
            </a:r>
            <a:r>
              <a:rPr lang="en-US" sz="2200" dirty="0" smtClean="0"/>
              <a:t> preparations. The risk may be increased in older or malnourished patients and in those with cancer.</a:t>
            </a:r>
          </a:p>
          <a:p>
            <a:endParaRPr lang="en-US" sz="1200" dirty="0" smtClean="0"/>
          </a:p>
          <a:p>
            <a:r>
              <a:rPr lang="en-US" sz="2200" dirty="0" err="1" smtClean="0"/>
              <a:t>Glucocorticoid</a:t>
            </a:r>
            <a:r>
              <a:rPr lang="en-US" sz="2200" dirty="0" smtClean="0"/>
              <a:t>-induced myopathy can occur with the initiation of systemic therapy as well as in chronic</a:t>
            </a:r>
          </a:p>
          <a:p>
            <a:r>
              <a:rPr lang="en-US" sz="2200" dirty="0" smtClean="0"/>
              <a:t>maintenance therapy when the dose is increased. Affected patients typically present with gradual onset over several weeks of proximal muscle weakness accompanied by muscle wasting. A common manifestation is difficulty getting up from a chair or climbing stairs. Myalgias and muscle tenderness are not observed. </a:t>
            </a:r>
            <a:endParaRPr lang="en-US" sz="22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7346"/>
            <a:ext cx="8229600" cy="6432530"/>
          </a:xfrm>
          <a:prstGeom prst="rect">
            <a:avLst/>
          </a:prstGeom>
        </p:spPr>
        <p:txBody>
          <a:bodyPr wrap="square">
            <a:spAutoFit/>
          </a:bodyPr>
          <a:lstStyle/>
          <a:p>
            <a:r>
              <a:rPr lang="en-US" sz="2800" b="1" u="sng" dirty="0" err="1" smtClean="0"/>
              <a:t>Statin</a:t>
            </a:r>
            <a:r>
              <a:rPr lang="en-US" sz="2800" b="1" u="sng" dirty="0" smtClean="0"/>
              <a:t> associated adverse muscle events</a:t>
            </a:r>
          </a:p>
          <a:p>
            <a:endParaRPr lang="en-US" sz="1200" dirty="0" smtClean="0"/>
          </a:p>
          <a:p>
            <a:r>
              <a:rPr lang="en-US" sz="2000" dirty="0" err="1" smtClean="0"/>
              <a:t>Myalgia</a:t>
            </a:r>
            <a:r>
              <a:rPr lang="en-US" sz="2000" dirty="0" smtClean="0"/>
              <a:t>: A symptom of </a:t>
            </a:r>
            <a:r>
              <a:rPr lang="en-US" sz="2000" dirty="0" err="1" smtClean="0"/>
              <a:t>musclediscomfort</a:t>
            </a:r>
            <a:r>
              <a:rPr lang="en-US" sz="2000" dirty="0" smtClean="0"/>
              <a:t>, including muscle aches, soreness, stiffness, tenderness, or cramps with or soon after exercise, with a normal creatine </a:t>
            </a:r>
            <a:r>
              <a:rPr lang="en-US" sz="2000" dirty="0" err="1" smtClean="0"/>
              <a:t>kinase</a:t>
            </a:r>
            <a:r>
              <a:rPr lang="en-US" sz="2000" dirty="0" smtClean="0"/>
              <a:t> (CK) level. </a:t>
            </a:r>
          </a:p>
          <a:p>
            <a:endParaRPr lang="en-US" sz="1200" dirty="0" smtClean="0"/>
          </a:p>
          <a:p>
            <a:r>
              <a:rPr lang="en-US" sz="2000" dirty="0" smtClean="0"/>
              <a:t>Myopathy: Muscle weakness (not due to pain), with or without an elevation in CK level.</a:t>
            </a:r>
          </a:p>
          <a:p>
            <a:endParaRPr lang="en-US" sz="1200" dirty="0" smtClean="0"/>
          </a:p>
          <a:p>
            <a:r>
              <a:rPr lang="en-US" sz="2000" dirty="0" err="1" smtClean="0"/>
              <a:t>Myositis</a:t>
            </a:r>
            <a:r>
              <a:rPr lang="en-US" sz="2000" dirty="0" smtClean="0"/>
              <a:t>: Muscle inflammation.</a:t>
            </a:r>
          </a:p>
          <a:p>
            <a:endParaRPr lang="en-US" sz="1200" dirty="0" smtClean="0"/>
          </a:p>
          <a:p>
            <a:r>
              <a:rPr lang="en-US" sz="2000" dirty="0" err="1" smtClean="0"/>
              <a:t>Myonecrosis</a:t>
            </a:r>
            <a:r>
              <a:rPr lang="en-US" sz="2000" dirty="0" smtClean="0"/>
              <a:t>: Elevation in muscle enzymes compared with either baseline CK levels (while not on </a:t>
            </a:r>
            <a:r>
              <a:rPr lang="en-US" sz="2000" dirty="0" err="1" smtClean="0"/>
              <a:t>statin</a:t>
            </a:r>
            <a:r>
              <a:rPr lang="en-US" sz="2000" dirty="0" smtClean="0"/>
              <a:t> therapy) or the upper limit of normal that has been adjusted for age, race, and sex:</a:t>
            </a:r>
          </a:p>
          <a:p>
            <a:r>
              <a:rPr lang="en-US" sz="2000" dirty="0" smtClean="0"/>
              <a:t>		Mild: Threefold to 10 fold elevation in CK</a:t>
            </a:r>
          </a:p>
          <a:p>
            <a:r>
              <a:rPr lang="en-US" sz="2000" dirty="0" smtClean="0"/>
              <a:t>		Moderate: Tenfold to 50 fold elevation in CK</a:t>
            </a:r>
          </a:p>
          <a:p>
            <a:r>
              <a:rPr lang="en-US" sz="2000" dirty="0" smtClean="0"/>
              <a:t>		Severe: Fiftyfold or greater elevation in CK</a:t>
            </a:r>
          </a:p>
          <a:p>
            <a:endParaRPr lang="en-US" sz="2000" dirty="0" smtClean="0"/>
          </a:p>
          <a:p>
            <a:r>
              <a:rPr lang="en-US" sz="2000" dirty="0" smtClean="0"/>
              <a:t>Clinical rhabdomyolysis: </a:t>
            </a:r>
            <a:r>
              <a:rPr lang="en-US" sz="2000" dirty="0" err="1" smtClean="0"/>
              <a:t>myonecrosis</a:t>
            </a:r>
            <a:r>
              <a:rPr lang="en-US" sz="2000" dirty="0" smtClean="0"/>
              <a:t> with </a:t>
            </a:r>
            <a:r>
              <a:rPr lang="en-US" sz="2000" dirty="0" err="1" smtClean="0"/>
              <a:t>myoglobinuria</a:t>
            </a:r>
            <a:r>
              <a:rPr lang="en-US" sz="2000" dirty="0" smtClean="0"/>
              <a:t> or acute renal failure (an increase in serum </a:t>
            </a:r>
            <a:r>
              <a:rPr lang="en-US" sz="2000" dirty="0" err="1" smtClean="0"/>
              <a:t>creatinine</a:t>
            </a:r>
            <a:r>
              <a:rPr lang="en-US" sz="2000" dirty="0" smtClean="0"/>
              <a:t> of least 0.5 mg/</a:t>
            </a:r>
            <a:r>
              <a:rPr lang="en-US" sz="2000" dirty="0" err="1" smtClean="0"/>
              <a:t>dL</a:t>
            </a:r>
            <a:r>
              <a:rPr lang="en-US" sz="2000" dirty="0" smtClean="0"/>
              <a:t> [44 </a:t>
            </a:r>
            <a:r>
              <a:rPr lang="en-US" sz="2000" dirty="0" err="1" smtClean="0"/>
              <a:t>micromol</a:t>
            </a:r>
            <a:r>
              <a:rPr lang="en-US" sz="2000" dirty="0" smtClean="0"/>
              <a:t>/L]).</a:t>
            </a:r>
            <a:endParaRPr lang="en-US" sz="2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9144000" cy="6704978"/>
        </p:xfrm>
        <a:graphic>
          <a:graphicData uri="http://schemas.openxmlformats.org/drawingml/2006/table">
            <a:tbl>
              <a:tblPr firstRow="1" bandRow="1">
                <a:tableStyleId>{5C22544A-7EE6-4342-B048-85BDC9FD1C3A}</a:tableStyleId>
              </a:tblPr>
              <a:tblGrid>
                <a:gridCol w="2438400"/>
                <a:gridCol w="3657600"/>
                <a:gridCol w="3048000"/>
              </a:tblGrid>
              <a:tr h="786937">
                <a:tc>
                  <a:txBody>
                    <a:bodyPr/>
                    <a:lstStyle/>
                    <a:p>
                      <a:endParaRPr lang="en-US" sz="1400" b="1" dirty="0"/>
                    </a:p>
                  </a:txBody>
                  <a:tcPr/>
                </a:tc>
                <a:tc>
                  <a:txBody>
                    <a:bodyPr/>
                    <a:lstStyle/>
                    <a:p>
                      <a:r>
                        <a:rPr lang="en-US" sz="1800" b="1" baseline="0" dirty="0" smtClean="0">
                          <a:latin typeface="+mn-lt"/>
                        </a:rPr>
                        <a:t>Toxic </a:t>
                      </a:r>
                      <a:r>
                        <a:rPr lang="en-US" sz="1800" b="1" baseline="0" dirty="0" err="1" smtClean="0">
                          <a:latin typeface="+mn-lt"/>
                        </a:rPr>
                        <a:t>statin</a:t>
                      </a:r>
                      <a:r>
                        <a:rPr lang="en-US" sz="1800" b="1" baseline="0" dirty="0" smtClean="0">
                          <a:latin typeface="+mn-lt"/>
                        </a:rPr>
                        <a:t> myopathy</a:t>
                      </a:r>
                      <a:endParaRPr lang="en-US" sz="1800" b="1" dirty="0">
                        <a:latin typeface="+mn-lt"/>
                      </a:endParaRPr>
                    </a:p>
                  </a:txBody>
                  <a:tcPr/>
                </a:tc>
                <a:tc>
                  <a:txBody>
                    <a:bodyPr/>
                    <a:lstStyle/>
                    <a:p>
                      <a:r>
                        <a:rPr lang="en-US" sz="1800" b="1" baseline="0" dirty="0" err="1" smtClean="0">
                          <a:latin typeface="AdvPA0C4"/>
                        </a:rPr>
                        <a:t>Statin</a:t>
                      </a:r>
                      <a:r>
                        <a:rPr lang="en-US" sz="1800" b="1" baseline="0" dirty="0" smtClean="0">
                          <a:latin typeface="AdvPA0C4"/>
                        </a:rPr>
                        <a:t>-associated autoimmune myopathy</a:t>
                      </a:r>
                      <a:endParaRPr lang="en-US" sz="1800" b="1" dirty="0"/>
                    </a:p>
                  </a:txBody>
                  <a:tcPr/>
                </a:tc>
              </a:tr>
              <a:tr h="828937">
                <a:tc>
                  <a:txBody>
                    <a:bodyPr/>
                    <a:lstStyle/>
                    <a:p>
                      <a:r>
                        <a:rPr kumimoji="0" lang="en-US" sz="1600" b="1" kern="1200" baseline="0" dirty="0" smtClean="0">
                          <a:solidFill>
                            <a:schemeClr val="dk1"/>
                          </a:solidFill>
                          <a:latin typeface="+mn-lt"/>
                          <a:ea typeface="+mn-ea"/>
                          <a:cs typeface="+mn-cs"/>
                        </a:rPr>
                        <a:t>Symptoms</a:t>
                      </a:r>
                      <a:endParaRPr lang="en-US" sz="1600" b="1" dirty="0"/>
                    </a:p>
                  </a:txBody>
                  <a:tcPr/>
                </a:tc>
                <a:tc>
                  <a:txBody>
                    <a:bodyPr/>
                    <a:lstStyle/>
                    <a:p>
                      <a:r>
                        <a:rPr kumimoji="0" lang="en-US" sz="1600" b="1" kern="1200" baseline="0" dirty="0" smtClean="0">
                          <a:solidFill>
                            <a:schemeClr val="dk1"/>
                          </a:solidFill>
                          <a:latin typeface="+mn-lt"/>
                          <a:ea typeface="+mn-ea"/>
                          <a:cs typeface="+mn-cs"/>
                        </a:rPr>
                        <a:t>Myalgias common; Weakness infrequent</a:t>
                      </a:r>
                      <a:endParaRPr lang="en-US" sz="1600" b="1" dirty="0"/>
                    </a:p>
                  </a:txBody>
                  <a:tcPr/>
                </a:tc>
                <a:tc>
                  <a:txBody>
                    <a:bodyPr/>
                    <a:lstStyle/>
                    <a:p>
                      <a:r>
                        <a:rPr kumimoji="0" lang="en-US" sz="1600" b="1" kern="1200" baseline="0" dirty="0" smtClean="0">
                          <a:solidFill>
                            <a:schemeClr val="dk1"/>
                          </a:solidFill>
                          <a:latin typeface="+mn-lt"/>
                          <a:ea typeface="+mn-ea"/>
                          <a:cs typeface="+mn-cs"/>
                        </a:rPr>
                        <a:t>Myalgias common; Weakness common</a:t>
                      </a:r>
                      <a:endParaRPr lang="en-US" sz="1600" b="1" dirty="0"/>
                    </a:p>
                  </a:txBody>
                  <a:tcPr/>
                </a:tc>
              </a:tr>
              <a:tr h="769827">
                <a:tc>
                  <a:txBody>
                    <a:bodyPr/>
                    <a:lstStyle/>
                    <a:p>
                      <a:r>
                        <a:rPr kumimoji="0" lang="en-US" sz="1600" b="1" kern="1200" baseline="0" dirty="0" smtClean="0">
                          <a:solidFill>
                            <a:schemeClr val="dk1"/>
                          </a:solidFill>
                          <a:latin typeface="+mn-lt"/>
                          <a:ea typeface="+mn-ea"/>
                          <a:cs typeface="+mn-cs"/>
                        </a:rPr>
                        <a:t>Maximum creatine </a:t>
                      </a:r>
                      <a:r>
                        <a:rPr kumimoji="0" lang="en-US" sz="1600" b="1" kern="1200" baseline="0" dirty="0" err="1" smtClean="0">
                          <a:solidFill>
                            <a:schemeClr val="dk1"/>
                          </a:solidFill>
                          <a:latin typeface="+mn-lt"/>
                          <a:ea typeface="+mn-ea"/>
                          <a:cs typeface="+mn-cs"/>
                        </a:rPr>
                        <a:t>kinase</a:t>
                      </a:r>
                      <a:r>
                        <a:rPr kumimoji="0" lang="en-US" sz="1600" b="1" kern="1200" baseline="0" dirty="0" smtClean="0">
                          <a:solidFill>
                            <a:schemeClr val="dk1"/>
                          </a:solidFill>
                          <a:latin typeface="+mn-lt"/>
                          <a:ea typeface="+mn-ea"/>
                          <a:cs typeface="+mn-cs"/>
                        </a:rPr>
                        <a:t> (IU/l)</a:t>
                      </a:r>
                      <a:endParaRPr lang="en-US" sz="1600" b="1" dirty="0"/>
                    </a:p>
                  </a:txBody>
                  <a:tcPr/>
                </a:tc>
                <a:tc>
                  <a:txBody>
                    <a:bodyPr/>
                    <a:lstStyle/>
                    <a:p>
                      <a:r>
                        <a:rPr kumimoji="0" lang="en-US" sz="1600" b="1" kern="1200" baseline="0" dirty="0" smtClean="0">
                          <a:solidFill>
                            <a:schemeClr val="dk1"/>
                          </a:solidFill>
                          <a:latin typeface="+mn-lt"/>
                          <a:ea typeface="+mn-ea"/>
                          <a:cs typeface="+mn-cs"/>
                        </a:rPr>
                        <a:t>Normal (with mild disease) to </a:t>
                      </a:r>
                      <a:r>
                        <a:rPr kumimoji="0" lang="en-US" sz="1600" b="1" i="1" kern="1200" baseline="0" dirty="0" smtClean="0">
                          <a:solidFill>
                            <a:schemeClr val="dk1"/>
                          </a:solidFill>
                          <a:latin typeface="+mn-lt"/>
                          <a:ea typeface="+mn-ea"/>
                          <a:cs typeface="+mn-cs"/>
                        </a:rPr>
                        <a:t>&gt;100 000 (with </a:t>
                      </a:r>
                      <a:r>
                        <a:rPr kumimoji="0" lang="en-US" sz="1600" b="1" kern="1200" baseline="0" dirty="0" smtClean="0">
                          <a:solidFill>
                            <a:schemeClr val="dk1"/>
                          </a:solidFill>
                          <a:latin typeface="+mn-lt"/>
                          <a:ea typeface="+mn-ea"/>
                          <a:cs typeface="+mn-cs"/>
                        </a:rPr>
                        <a:t>rhabdomyolysis)</a:t>
                      </a:r>
                      <a:endParaRPr lang="en-US" sz="1600" b="1" dirty="0"/>
                    </a:p>
                  </a:txBody>
                  <a:tcPr/>
                </a:tc>
                <a:tc>
                  <a:txBody>
                    <a:bodyPr/>
                    <a:lstStyle/>
                    <a:p>
                      <a:r>
                        <a:rPr kumimoji="0" lang="en-US" sz="1600" b="1" kern="1200" baseline="0" dirty="0" smtClean="0">
                          <a:solidFill>
                            <a:schemeClr val="dk1"/>
                          </a:solidFill>
                          <a:latin typeface="+mn-lt"/>
                          <a:ea typeface="+mn-ea"/>
                          <a:cs typeface="+mn-cs"/>
                        </a:rPr>
                        <a:t>1000–50 000 IU/l</a:t>
                      </a:r>
                      <a:endParaRPr lang="en-US" sz="1600" b="1" dirty="0"/>
                    </a:p>
                  </a:txBody>
                  <a:tcPr/>
                </a:tc>
              </a:tr>
              <a:tr h="1729101">
                <a:tc>
                  <a:txBody>
                    <a:bodyPr/>
                    <a:lstStyle/>
                    <a:p>
                      <a:r>
                        <a:rPr kumimoji="0" lang="en-US" sz="1600" b="1" kern="1200" baseline="0" dirty="0" smtClean="0">
                          <a:solidFill>
                            <a:schemeClr val="dk1"/>
                          </a:solidFill>
                          <a:latin typeface="+mn-lt"/>
                          <a:ea typeface="+mn-ea"/>
                          <a:cs typeface="+mn-cs"/>
                        </a:rPr>
                        <a:t>Muscle biopsy</a:t>
                      </a:r>
                      <a:endParaRPr lang="en-US" sz="1600" b="1" dirty="0"/>
                    </a:p>
                  </a:txBody>
                  <a:tcPr/>
                </a:tc>
                <a:tc>
                  <a:txBody>
                    <a:bodyPr/>
                    <a:lstStyle/>
                    <a:p>
                      <a:r>
                        <a:rPr kumimoji="0" lang="en-US" sz="1600" b="1" kern="1200" baseline="0" dirty="0" smtClean="0">
                          <a:solidFill>
                            <a:schemeClr val="dk1"/>
                          </a:solidFill>
                          <a:latin typeface="+mn-lt"/>
                          <a:ea typeface="+mn-ea"/>
                          <a:cs typeface="+mn-cs"/>
                        </a:rPr>
                        <a:t>Mild disease: </a:t>
                      </a:r>
                      <a:r>
                        <a:rPr kumimoji="0" lang="en-US" sz="1600" b="1" kern="1200" baseline="0" dirty="0" err="1" smtClean="0">
                          <a:solidFill>
                            <a:schemeClr val="dk1"/>
                          </a:solidFill>
                          <a:latin typeface="+mn-lt"/>
                          <a:ea typeface="+mn-ea"/>
                          <a:cs typeface="+mn-cs"/>
                        </a:rPr>
                        <a:t>cytochrome</a:t>
                      </a:r>
                      <a:r>
                        <a:rPr kumimoji="0" lang="en-US" sz="1600" b="1" kern="1200" baseline="0" dirty="0" smtClean="0">
                          <a:solidFill>
                            <a:schemeClr val="dk1"/>
                          </a:solidFill>
                          <a:latin typeface="+mn-lt"/>
                          <a:ea typeface="+mn-ea"/>
                          <a:cs typeface="+mn-cs"/>
                        </a:rPr>
                        <a:t> </a:t>
                      </a:r>
                      <a:r>
                        <a:rPr kumimoji="0" lang="en-US" sz="1600" b="1" kern="1200" baseline="0" dirty="0" err="1" smtClean="0">
                          <a:solidFill>
                            <a:schemeClr val="dk1"/>
                          </a:solidFill>
                          <a:latin typeface="+mn-lt"/>
                          <a:ea typeface="+mn-ea"/>
                          <a:cs typeface="+mn-cs"/>
                        </a:rPr>
                        <a:t>oxidase</a:t>
                      </a:r>
                      <a:r>
                        <a:rPr kumimoji="0" lang="en-US" sz="1600" b="1" kern="1200" baseline="0" dirty="0" smtClean="0">
                          <a:solidFill>
                            <a:schemeClr val="dk1"/>
                          </a:solidFill>
                          <a:latin typeface="+mn-lt"/>
                          <a:ea typeface="+mn-ea"/>
                          <a:cs typeface="+mn-cs"/>
                        </a:rPr>
                        <a:t> negative </a:t>
                      </a:r>
                      <a:r>
                        <a:rPr kumimoji="0" lang="en-US" sz="1600" b="1" kern="1200" baseline="0" dirty="0" err="1" smtClean="0">
                          <a:solidFill>
                            <a:schemeClr val="dk1"/>
                          </a:solidFill>
                          <a:latin typeface="+mn-lt"/>
                          <a:ea typeface="+mn-ea"/>
                          <a:cs typeface="+mn-cs"/>
                        </a:rPr>
                        <a:t>fibres</a:t>
                      </a:r>
                      <a:r>
                        <a:rPr kumimoji="0" lang="en-US" sz="1600" b="1" kern="1200" baseline="0" dirty="0" smtClean="0">
                          <a:solidFill>
                            <a:schemeClr val="dk1"/>
                          </a:solidFill>
                          <a:latin typeface="+mn-lt"/>
                          <a:ea typeface="+mn-ea"/>
                          <a:cs typeface="+mn-cs"/>
                        </a:rPr>
                        <a:t>, vacuolization; Severe disease: </a:t>
                      </a:r>
                      <a:r>
                        <a:rPr kumimoji="0" lang="en-US" sz="1600" b="1" kern="1200" baseline="0" dirty="0" err="1" smtClean="0">
                          <a:solidFill>
                            <a:schemeClr val="dk1"/>
                          </a:solidFill>
                          <a:latin typeface="+mn-lt"/>
                          <a:ea typeface="+mn-ea"/>
                          <a:cs typeface="+mn-cs"/>
                        </a:rPr>
                        <a:t>myofiber</a:t>
                      </a:r>
                      <a:r>
                        <a:rPr kumimoji="0" lang="en-US" sz="1600" b="1" kern="1200" baseline="0" dirty="0" smtClean="0">
                          <a:solidFill>
                            <a:schemeClr val="dk1"/>
                          </a:solidFill>
                          <a:latin typeface="+mn-lt"/>
                          <a:ea typeface="+mn-ea"/>
                          <a:cs typeface="+mn-cs"/>
                        </a:rPr>
                        <a:t> necrosis and regeneration with minimal inflammation</a:t>
                      </a:r>
                      <a:endParaRPr lang="en-US" sz="1600" b="1" dirty="0"/>
                    </a:p>
                  </a:txBody>
                  <a:tcPr/>
                </a:tc>
                <a:tc>
                  <a:txBody>
                    <a:bodyPr/>
                    <a:lstStyle/>
                    <a:p>
                      <a:r>
                        <a:rPr kumimoji="0" lang="en-US" sz="1600" b="1" kern="1200" baseline="0" dirty="0" err="1" smtClean="0">
                          <a:solidFill>
                            <a:schemeClr val="dk1"/>
                          </a:solidFill>
                          <a:latin typeface="+mn-lt"/>
                          <a:ea typeface="+mn-ea"/>
                          <a:cs typeface="+mn-cs"/>
                        </a:rPr>
                        <a:t>Myofiber</a:t>
                      </a:r>
                      <a:r>
                        <a:rPr kumimoji="0" lang="en-US" sz="1600" b="1" kern="1200" baseline="0" dirty="0" smtClean="0">
                          <a:solidFill>
                            <a:schemeClr val="dk1"/>
                          </a:solidFill>
                          <a:latin typeface="+mn-lt"/>
                          <a:ea typeface="+mn-ea"/>
                          <a:cs typeface="+mn-cs"/>
                        </a:rPr>
                        <a:t> necrosis and regeneration with minimal inflammation; MHC class I</a:t>
                      </a:r>
                    </a:p>
                    <a:p>
                      <a:r>
                        <a:rPr kumimoji="0" lang="en-US" sz="1600" b="1" kern="1200" baseline="0" dirty="0" smtClean="0">
                          <a:solidFill>
                            <a:schemeClr val="dk1"/>
                          </a:solidFill>
                          <a:latin typeface="+mn-lt"/>
                          <a:ea typeface="+mn-ea"/>
                          <a:cs typeface="+mn-cs"/>
                        </a:rPr>
                        <a:t>up-regulation; MAC deposition on </a:t>
                      </a:r>
                      <a:r>
                        <a:rPr kumimoji="0" lang="en-US" sz="1600" b="1" kern="1200" baseline="0" dirty="0" err="1" smtClean="0">
                          <a:solidFill>
                            <a:schemeClr val="dk1"/>
                          </a:solidFill>
                          <a:latin typeface="+mn-lt"/>
                          <a:ea typeface="+mn-ea"/>
                          <a:cs typeface="+mn-cs"/>
                        </a:rPr>
                        <a:t>nonnecrotic</a:t>
                      </a:r>
                      <a:r>
                        <a:rPr kumimoji="0" lang="en-US" sz="1600" b="1" kern="1200" baseline="0" dirty="0" smtClean="0">
                          <a:solidFill>
                            <a:schemeClr val="dk1"/>
                          </a:solidFill>
                          <a:latin typeface="+mn-lt"/>
                          <a:ea typeface="+mn-ea"/>
                          <a:cs typeface="+mn-cs"/>
                        </a:rPr>
                        <a:t> fibers</a:t>
                      </a:r>
                      <a:endParaRPr lang="en-US" sz="1600" b="1" dirty="0"/>
                    </a:p>
                  </a:txBody>
                  <a:tcPr/>
                </a:tc>
              </a:tr>
              <a:tr h="543361">
                <a:tc>
                  <a:txBody>
                    <a:bodyPr/>
                    <a:lstStyle/>
                    <a:p>
                      <a:r>
                        <a:rPr kumimoji="0" lang="en-US" sz="1600" b="1" kern="1200" baseline="0" dirty="0" smtClean="0">
                          <a:solidFill>
                            <a:schemeClr val="dk1"/>
                          </a:solidFill>
                          <a:latin typeface="+mn-lt"/>
                          <a:ea typeface="+mn-ea"/>
                          <a:cs typeface="+mn-cs"/>
                        </a:rPr>
                        <a:t>Genetic risk factors</a:t>
                      </a:r>
                      <a:endParaRPr lang="en-US" sz="1600" b="1" dirty="0"/>
                    </a:p>
                  </a:txBody>
                  <a:tcPr/>
                </a:tc>
                <a:tc>
                  <a:txBody>
                    <a:bodyPr/>
                    <a:lstStyle/>
                    <a:p>
                      <a:r>
                        <a:rPr kumimoji="0" lang="en-US" sz="1600" b="1" kern="1200" baseline="0" dirty="0" smtClean="0">
                          <a:solidFill>
                            <a:schemeClr val="dk1"/>
                          </a:solidFill>
                          <a:latin typeface="+mn-lt"/>
                          <a:ea typeface="+mn-ea"/>
                          <a:cs typeface="+mn-cs"/>
                        </a:rPr>
                        <a:t>SNP in SLCO1B1 gene</a:t>
                      </a:r>
                      <a:endParaRPr lang="en-US" sz="1600" b="1" dirty="0"/>
                    </a:p>
                  </a:txBody>
                  <a:tcPr/>
                </a:tc>
                <a:tc>
                  <a:txBody>
                    <a:bodyPr/>
                    <a:lstStyle/>
                    <a:p>
                      <a:r>
                        <a:rPr kumimoji="0" lang="en-US" sz="1600" b="1" kern="1200" baseline="0" dirty="0" smtClean="0">
                          <a:solidFill>
                            <a:schemeClr val="dk1"/>
                          </a:solidFill>
                          <a:latin typeface="+mn-lt"/>
                          <a:ea typeface="+mn-ea"/>
                          <a:cs typeface="+mn-cs"/>
                        </a:rPr>
                        <a:t>HLA-DRB111:01</a:t>
                      </a:r>
                      <a:endParaRPr lang="en-US" sz="1600" b="1" dirty="0"/>
                    </a:p>
                  </a:txBody>
                  <a:tcPr/>
                </a:tc>
              </a:tr>
              <a:tr h="468415">
                <a:tc>
                  <a:txBody>
                    <a:bodyPr/>
                    <a:lstStyle/>
                    <a:p>
                      <a:r>
                        <a:rPr kumimoji="0" lang="en-US" sz="1600" b="1" kern="1200" baseline="0" dirty="0" smtClean="0">
                          <a:solidFill>
                            <a:schemeClr val="dk1"/>
                          </a:solidFill>
                          <a:latin typeface="+mn-lt"/>
                          <a:ea typeface="+mn-ea"/>
                          <a:cs typeface="+mn-cs"/>
                        </a:rPr>
                        <a:t>Anti-HMGCR antibody</a:t>
                      </a:r>
                      <a:endParaRPr lang="en-US" sz="1600" b="1" dirty="0"/>
                    </a:p>
                  </a:txBody>
                  <a:tcPr/>
                </a:tc>
                <a:tc>
                  <a:txBody>
                    <a:bodyPr/>
                    <a:lstStyle/>
                    <a:p>
                      <a:r>
                        <a:rPr kumimoji="0" lang="en-US" sz="1600" b="1" kern="1200" baseline="0" dirty="0" smtClean="0">
                          <a:solidFill>
                            <a:schemeClr val="dk1"/>
                          </a:solidFill>
                          <a:latin typeface="+mn-lt"/>
                          <a:ea typeface="+mn-ea"/>
                          <a:cs typeface="+mn-cs"/>
                        </a:rPr>
                        <a:t>Absent</a:t>
                      </a:r>
                      <a:endParaRPr lang="en-US" sz="1600" b="1" dirty="0"/>
                    </a:p>
                  </a:txBody>
                  <a:tcPr/>
                </a:tc>
                <a:tc>
                  <a:txBody>
                    <a:bodyPr/>
                    <a:lstStyle/>
                    <a:p>
                      <a:r>
                        <a:rPr kumimoji="0" lang="en-US" sz="1600" b="1" kern="1200" baseline="0" dirty="0" smtClean="0">
                          <a:solidFill>
                            <a:schemeClr val="dk1"/>
                          </a:solidFill>
                          <a:latin typeface="+mn-lt"/>
                          <a:ea typeface="+mn-ea"/>
                          <a:cs typeface="+mn-cs"/>
                        </a:rPr>
                        <a:t>Present</a:t>
                      </a:r>
                      <a:endParaRPr lang="en-US" sz="1600" b="1" dirty="0"/>
                    </a:p>
                  </a:txBody>
                  <a:tcPr/>
                </a:tc>
              </a:tr>
              <a:tr h="749463">
                <a:tc>
                  <a:txBody>
                    <a:bodyPr/>
                    <a:lstStyle/>
                    <a:p>
                      <a:r>
                        <a:rPr kumimoji="0" lang="en-US" sz="1600" b="1" kern="1200" baseline="0" dirty="0" smtClean="0">
                          <a:solidFill>
                            <a:schemeClr val="dk1"/>
                          </a:solidFill>
                          <a:latin typeface="+mn-lt"/>
                          <a:ea typeface="+mn-ea"/>
                          <a:cs typeface="+mn-cs"/>
                        </a:rPr>
                        <a:t>Clinical course after </a:t>
                      </a:r>
                      <a:r>
                        <a:rPr kumimoji="0" lang="en-US" sz="1600" b="1" kern="1200" baseline="0" dirty="0" err="1" smtClean="0">
                          <a:solidFill>
                            <a:schemeClr val="dk1"/>
                          </a:solidFill>
                          <a:latin typeface="+mn-lt"/>
                          <a:ea typeface="+mn-ea"/>
                          <a:cs typeface="+mn-cs"/>
                        </a:rPr>
                        <a:t>statin</a:t>
                      </a:r>
                      <a:r>
                        <a:rPr kumimoji="0" lang="en-US" sz="1600" b="1" kern="1200" baseline="0" dirty="0" smtClean="0">
                          <a:solidFill>
                            <a:schemeClr val="dk1"/>
                          </a:solidFill>
                          <a:latin typeface="+mn-lt"/>
                          <a:ea typeface="+mn-ea"/>
                          <a:cs typeface="+mn-cs"/>
                        </a:rPr>
                        <a:t> discontinuation</a:t>
                      </a:r>
                      <a:endParaRPr lang="en-US" sz="1600" b="1" dirty="0"/>
                    </a:p>
                  </a:txBody>
                  <a:tcPr/>
                </a:tc>
                <a:tc>
                  <a:txBody>
                    <a:bodyPr/>
                    <a:lstStyle/>
                    <a:p>
                      <a:r>
                        <a:rPr kumimoji="0" lang="en-US" sz="1600" b="1" kern="1200" baseline="0" dirty="0" smtClean="0">
                          <a:solidFill>
                            <a:schemeClr val="dk1"/>
                          </a:solidFill>
                          <a:latin typeface="+mn-lt"/>
                          <a:ea typeface="+mn-ea"/>
                          <a:cs typeface="+mn-cs"/>
                        </a:rPr>
                        <a:t>Improvement</a:t>
                      </a:r>
                      <a:endParaRPr lang="en-US" sz="1600" b="1" dirty="0"/>
                    </a:p>
                  </a:txBody>
                  <a:tcPr/>
                </a:tc>
                <a:tc>
                  <a:txBody>
                    <a:bodyPr/>
                    <a:lstStyle/>
                    <a:p>
                      <a:r>
                        <a:rPr kumimoji="0" lang="en-US" sz="1600" b="1" kern="1200" baseline="0" dirty="0" smtClean="0">
                          <a:solidFill>
                            <a:schemeClr val="dk1"/>
                          </a:solidFill>
                          <a:latin typeface="+mn-lt"/>
                          <a:ea typeface="+mn-ea"/>
                          <a:cs typeface="+mn-cs"/>
                        </a:rPr>
                        <a:t>Persistent/progressive weakness and CK elevation</a:t>
                      </a:r>
                      <a:endParaRPr lang="en-US" sz="1600" b="1" dirty="0"/>
                    </a:p>
                  </a:txBody>
                  <a:tcPr/>
                </a:tc>
              </a:tr>
              <a:tr h="828937">
                <a:tc>
                  <a:txBody>
                    <a:bodyPr/>
                    <a:lstStyle/>
                    <a:p>
                      <a:r>
                        <a:rPr kumimoji="0" lang="en-US" sz="1600" b="1" kern="1200" baseline="0" dirty="0" smtClean="0">
                          <a:solidFill>
                            <a:schemeClr val="dk1"/>
                          </a:solidFill>
                          <a:latin typeface="+mn-lt"/>
                          <a:ea typeface="+mn-ea"/>
                          <a:cs typeface="+mn-cs"/>
                        </a:rPr>
                        <a:t>Appropriate therapy</a:t>
                      </a:r>
                      <a:endParaRPr lang="en-US" sz="1600" b="1" dirty="0"/>
                    </a:p>
                  </a:txBody>
                  <a:tcPr/>
                </a:tc>
                <a:tc>
                  <a:txBody>
                    <a:bodyPr/>
                    <a:lstStyle/>
                    <a:p>
                      <a:r>
                        <a:rPr kumimoji="0" lang="en-US" sz="1600" b="1" kern="1200" baseline="0" dirty="0" err="1" smtClean="0">
                          <a:solidFill>
                            <a:schemeClr val="dk1"/>
                          </a:solidFill>
                          <a:latin typeface="+mn-lt"/>
                          <a:ea typeface="+mn-ea"/>
                          <a:cs typeface="+mn-cs"/>
                        </a:rPr>
                        <a:t>Statin</a:t>
                      </a:r>
                      <a:r>
                        <a:rPr kumimoji="0" lang="en-US" sz="1600" b="1" kern="1200" baseline="0" dirty="0" smtClean="0">
                          <a:solidFill>
                            <a:schemeClr val="dk1"/>
                          </a:solidFill>
                          <a:latin typeface="+mn-lt"/>
                          <a:ea typeface="+mn-ea"/>
                          <a:cs typeface="+mn-cs"/>
                        </a:rPr>
                        <a:t> withdrawal (or dose reduction)</a:t>
                      </a:r>
                      <a:endParaRPr lang="en-US" sz="1600" b="1" dirty="0"/>
                    </a:p>
                  </a:txBody>
                  <a:tcPr/>
                </a:tc>
                <a:tc>
                  <a:txBody>
                    <a:bodyPr/>
                    <a:lstStyle/>
                    <a:p>
                      <a:r>
                        <a:rPr kumimoji="0" lang="en-US" sz="1600" b="1" kern="1200" baseline="0" dirty="0" err="1" smtClean="0">
                          <a:solidFill>
                            <a:schemeClr val="dk1"/>
                          </a:solidFill>
                          <a:latin typeface="+mn-lt"/>
                          <a:ea typeface="+mn-ea"/>
                          <a:cs typeface="+mn-cs"/>
                        </a:rPr>
                        <a:t>Statin</a:t>
                      </a:r>
                      <a:r>
                        <a:rPr kumimoji="0" lang="en-US" sz="1600" b="1" kern="1200" baseline="0" dirty="0" smtClean="0">
                          <a:solidFill>
                            <a:schemeClr val="dk1"/>
                          </a:solidFill>
                          <a:latin typeface="+mn-lt"/>
                          <a:ea typeface="+mn-ea"/>
                          <a:cs typeface="+mn-cs"/>
                        </a:rPr>
                        <a:t> withdrawal and</a:t>
                      </a:r>
                    </a:p>
                    <a:p>
                      <a:r>
                        <a:rPr kumimoji="0" lang="en-US" sz="1600" b="1" kern="1200" baseline="0" dirty="0" smtClean="0">
                          <a:solidFill>
                            <a:schemeClr val="dk1"/>
                          </a:solidFill>
                          <a:latin typeface="+mn-lt"/>
                          <a:ea typeface="+mn-ea"/>
                          <a:cs typeface="+mn-cs"/>
                        </a:rPr>
                        <a:t>immunosuppressive therapy</a:t>
                      </a:r>
                      <a:endParaRPr lang="en-US" sz="1600" b="1"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austincc.edu/rfofi/NursingRvw/NursingPics/MusclePics/Picture37.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1"/>
            <a:ext cx="7696200" cy="6001643"/>
          </a:xfrm>
          <a:prstGeom prst="rect">
            <a:avLst/>
          </a:prstGeom>
        </p:spPr>
        <p:txBody>
          <a:bodyPr wrap="square">
            <a:spAutoFit/>
          </a:bodyPr>
          <a:lstStyle/>
          <a:p>
            <a:r>
              <a:rPr lang="en-US" sz="2800" b="1" u="sng" dirty="0" smtClean="0"/>
              <a:t>Endocrine Myopathies: </a:t>
            </a:r>
            <a:endParaRPr lang="en-US" sz="2800" u="sng" dirty="0" smtClean="0"/>
          </a:p>
          <a:p>
            <a:r>
              <a:rPr lang="en-US" sz="2400" dirty="0" smtClean="0"/>
              <a:t>Major categories of endocrine myopathy include those associated with </a:t>
            </a:r>
          </a:p>
          <a:p>
            <a:pPr marL="457200" indent="-457200">
              <a:buAutoNum type="arabicParenBoth"/>
            </a:pPr>
            <a:r>
              <a:rPr lang="en-US" sz="2400" dirty="0" smtClean="0"/>
              <a:t>adrenal dysfunction (as in Cushing disease or steroid myopathy); </a:t>
            </a:r>
          </a:p>
          <a:p>
            <a:pPr marL="457200" indent="-457200">
              <a:buAutoNum type="arabicParenBoth"/>
            </a:pPr>
            <a:r>
              <a:rPr lang="en-US" sz="2400" dirty="0" smtClean="0"/>
              <a:t>thyroid dysfunction (as in </a:t>
            </a:r>
            <a:r>
              <a:rPr lang="en-US" sz="2400" dirty="0" err="1" smtClean="0"/>
              <a:t>myxedema</a:t>
            </a:r>
            <a:r>
              <a:rPr lang="en-US" sz="2400" dirty="0" smtClean="0"/>
              <a:t> coma or </a:t>
            </a:r>
            <a:r>
              <a:rPr lang="en-US" sz="2400" dirty="0" err="1" smtClean="0"/>
              <a:t>thyrotoxic</a:t>
            </a:r>
            <a:r>
              <a:rPr lang="en-US" sz="2400" dirty="0" smtClean="0"/>
              <a:t> myopathy); </a:t>
            </a:r>
          </a:p>
          <a:p>
            <a:pPr marL="457200" indent="-457200">
              <a:buAutoNum type="arabicParenBoth"/>
            </a:pPr>
            <a:r>
              <a:rPr lang="en-US" sz="2400" dirty="0" smtClean="0"/>
              <a:t>parathyroid dysfunction (as in multiple endocrine </a:t>
            </a:r>
            <a:r>
              <a:rPr lang="en-US" sz="2400" dirty="0" err="1" smtClean="0"/>
              <a:t>neoplasia</a:t>
            </a:r>
            <a:r>
              <a:rPr lang="en-US" sz="2400" dirty="0" smtClean="0"/>
              <a:t>);</a:t>
            </a:r>
          </a:p>
          <a:p>
            <a:pPr marL="457200" indent="-457200">
              <a:buAutoNum type="arabicParenBoth"/>
            </a:pPr>
            <a:r>
              <a:rPr lang="en-US" sz="2400" dirty="0" smtClean="0"/>
              <a:t>pituitary dysfunction;</a:t>
            </a:r>
          </a:p>
          <a:p>
            <a:pPr marL="457200" indent="-457200">
              <a:buAutoNum type="arabicParenBoth"/>
            </a:pPr>
            <a:r>
              <a:rPr lang="en-US" sz="2400" dirty="0" smtClean="0"/>
              <a:t>islands of </a:t>
            </a:r>
            <a:r>
              <a:rPr lang="en-US" sz="2400" dirty="0" err="1" smtClean="0"/>
              <a:t>Langerhans</a:t>
            </a:r>
            <a:r>
              <a:rPr lang="en-US" sz="2400" dirty="0" smtClean="0"/>
              <a:t> dysfunction (as in diabetic myopathy from ischemic infarction of the femoral muscles). </a:t>
            </a:r>
          </a:p>
          <a:p>
            <a:pPr marL="457200" indent="-457200"/>
            <a:endParaRPr lang="en-US" sz="1000" dirty="0" smtClean="0"/>
          </a:p>
          <a:p>
            <a:pPr marL="457200" indent="-457200"/>
            <a:r>
              <a:rPr lang="en-US" sz="2400" dirty="0" smtClean="0"/>
              <a:t>	Steroid myopathy is the most common endocrine myopathy</a:t>
            </a: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60" name="Picture 8"/>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17953"/>
            <a:ext cx="9144000" cy="689390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cstate="print"/>
          <a:srcRect/>
          <a:stretch>
            <a:fillRect/>
          </a:stretch>
        </p:blipFill>
        <p:spPr bwMode="auto">
          <a:xfrm>
            <a:off x="0" y="0"/>
            <a:ext cx="9224493" cy="68580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4267200" cy="2492990"/>
          </a:xfrm>
          <a:prstGeom prst="rect">
            <a:avLst/>
          </a:prstGeom>
        </p:spPr>
        <p:txBody>
          <a:bodyPr wrap="square">
            <a:spAutoFit/>
          </a:bodyPr>
          <a:lstStyle/>
          <a:p>
            <a:r>
              <a:rPr lang="en-US" sz="2400" b="1" u="sng" dirty="0" err="1" smtClean="0"/>
              <a:t>Gottron’s</a:t>
            </a:r>
            <a:r>
              <a:rPr lang="en-US" sz="2400" b="1" u="sng" dirty="0" smtClean="0"/>
              <a:t> papules</a:t>
            </a:r>
            <a:r>
              <a:rPr lang="en-US" sz="2400" dirty="0" smtClean="0"/>
              <a:t> – </a:t>
            </a:r>
            <a:r>
              <a:rPr lang="en-US" sz="2200" dirty="0" err="1" smtClean="0"/>
              <a:t>Gottron’s</a:t>
            </a:r>
            <a:r>
              <a:rPr lang="en-US" sz="2200" dirty="0" smtClean="0"/>
              <a:t> papules are </a:t>
            </a:r>
            <a:r>
              <a:rPr lang="en-US" sz="2200" dirty="0" err="1" smtClean="0"/>
              <a:t>erythematous</a:t>
            </a:r>
            <a:r>
              <a:rPr lang="en-US" sz="2200" dirty="0" smtClean="0"/>
              <a:t> to </a:t>
            </a:r>
            <a:r>
              <a:rPr lang="en-US" sz="2200" dirty="0" err="1" smtClean="0"/>
              <a:t>violaceous</a:t>
            </a:r>
            <a:r>
              <a:rPr lang="en-US" sz="2200" dirty="0" smtClean="0"/>
              <a:t> papules that occur symmetrically over the extensor (dorsal) aspects of the MCP and IP joints. </a:t>
            </a:r>
            <a:endParaRPr lang="en-US" sz="2200" dirty="0"/>
          </a:p>
        </p:txBody>
      </p:sp>
      <p:pic>
        <p:nvPicPr>
          <p:cNvPr id="18434" name="Picture 2" descr="Image"/>
          <p:cNvPicPr>
            <a:picLocks noChangeAspect="1" noChangeArrowheads="1"/>
          </p:cNvPicPr>
          <p:nvPr/>
        </p:nvPicPr>
        <p:blipFill>
          <a:blip r:embed="rId2" cstate="print"/>
          <a:srcRect/>
          <a:stretch>
            <a:fillRect/>
          </a:stretch>
        </p:blipFill>
        <p:spPr bwMode="auto">
          <a:xfrm>
            <a:off x="4648200" y="228600"/>
            <a:ext cx="4114799" cy="2667000"/>
          </a:xfrm>
          <a:prstGeom prst="rect">
            <a:avLst/>
          </a:prstGeom>
          <a:noFill/>
        </p:spPr>
      </p:pic>
      <p:pic>
        <p:nvPicPr>
          <p:cNvPr id="4" name="Picture 2" descr="Image"/>
          <p:cNvPicPr>
            <a:picLocks noChangeAspect="1" noChangeArrowheads="1"/>
          </p:cNvPicPr>
          <p:nvPr/>
        </p:nvPicPr>
        <p:blipFill>
          <a:blip r:embed="rId3" cstate="print"/>
          <a:srcRect/>
          <a:stretch>
            <a:fillRect/>
          </a:stretch>
        </p:blipFill>
        <p:spPr bwMode="auto">
          <a:xfrm>
            <a:off x="4724400" y="2895600"/>
            <a:ext cx="4038600" cy="3671453"/>
          </a:xfrm>
          <a:prstGeom prst="rect">
            <a:avLst/>
          </a:prstGeom>
          <a:noFill/>
        </p:spPr>
      </p:pic>
      <p:sp>
        <p:nvSpPr>
          <p:cNvPr id="5" name="Rectangle 4"/>
          <p:cNvSpPr/>
          <p:nvPr/>
        </p:nvSpPr>
        <p:spPr>
          <a:xfrm>
            <a:off x="609600" y="3657600"/>
            <a:ext cx="3581400" cy="2462213"/>
          </a:xfrm>
          <a:prstGeom prst="rect">
            <a:avLst/>
          </a:prstGeom>
        </p:spPr>
        <p:txBody>
          <a:bodyPr wrap="square">
            <a:spAutoFit/>
          </a:bodyPr>
          <a:lstStyle/>
          <a:p>
            <a:r>
              <a:rPr lang="en-US" sz="2200" b="1" dirty="0" err="1" smtClean="0"/>
              <a:t>Gottron’s</a:t>
            </a:r>
            <a:r>
              <a:rPr lang="en-US" sz="2200" b="1" dirty="0" smtClean="0"/>
              <a:t> sign</a:t>
            </a:r>
            <a:r>
              <a:rPr lang="en-US" sz="2200" dirty="0" smtClean="0"/>
              <a:t> –presence of </a:t>
            </a:r>
            <a:r>
              <a:rPr lang="en-US" sz="2200" dirty="0" err="1" smtClean="0"/>
              <a:t>erythematous</a:t>
            </a:r>
            <a:r>
              <a:rPr lang="en-US" sz="2200" dirty="0" smtClean="0"/>
              <a:t> to </a:t>
            </a:r>
            <a:r>
              <a:rPr lang="en-US" sz="2200" dirty="0" err="1" smtClean="0"/>
              <a:t>violaceous</a:t>
            </a:r>
            <a:r>
              <a:rPr lang="en-US" sz="2200" dirty="0" smtClean="0"/>
              <a:t> </a:t>
            </a:r>
            <a:r>
              <a:rPr lang="en-US" sz="2200" dirty="0" err="1" smtClean="0"/>
              <a:t>macules</a:t>
            </a:r>
            <a:r>
              <a:rPr lang="en-US" sz="2200" dirty="0" smtClean="0"/>
              <a:t>, patches, or papules on the extensor surfaces of joints in sites other than the hands</a:t>
            </a:r>
            <a:endParaRPr lang="en-US" sz="2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4114800" cy="2677656"/>
          </a:xfrm>
          <a:prstGeom prst="rect">
            <a:avLst/>
          </a:prstGeom>
        </p:spPr>
        <p:txBody>
          <a:bodyPr wrap="square">
            <a:spAutoFit/>
          </a:bodyPr>
          <a:lstStyle/>
          <a:p>
            <a:r>
              <a:rPr lang="en-US" sz="2400" b="1" dirty="0" smtClean="0"/>
              <a:t>Heliotrope eruption</a:t>
            </a:r>
            <a:r>
              <a:rPr lang="en-US" sz="2400" dirty="0" smtClean="0"/>
              <a:t> –</a:t>
            </a:r>
            <a:r>
              <a:rPr lang="en-US" sz="2400" dirty="0" err="1" smtClean="0"/>
              <a:t>erythematous</a:t>
            </a:r>
            <a:r>
              <a:rPr lang="en-US" sz="2400" dirty="0" smtClean="0"/>
              <a:t> eruption on the upper eyelids, sometimes accompanied by eyelid edema, which, at times, may be quite marked.</a:t>
            </a:r>
            <a:endParaRPr lang="en-US" sz="2400" dirty="0"/>
          </a:p>
        </p:txBody>
      </p:sp>
      <p:pic>
        <p:nvPicPr>
          <p:cNvPr id="132098" name="Picture 2" descr="http://www.remedicajournals.com/UIControls/ImageOpen.axd?aaid=9036"/>
          <p:cNvPicPr>
            <a:picLocks noChangeAspect="1" noChangeArrowheads="1"/>
          </p:cNvPicPr>
          <p:nvPr/>
        </p:nvPicPr>
        <p:blipFill>
          <a:blip r:embed="rId2" cstate="print"/>
          <a:srcRect/>
          <a:stretch>
            <a:fillRect/>
          </a:stretch>
        </p:blipFill>
        <p:spPr bwMode="auto">
          <a:xfrm>
            <a:off x="4800600" y="228600"/>
            <a:ext cx="3810000" cy="3543002"/>
          </a:xfrm>
          <a:prstGeom prst="rect">
            <a:avLst/>
          </a:prstGeom>
          <a:noFill/>
        </p:spPr>
      </p:pic>
      <p:pic>
        <p:nvPicPr>
          <p:cNvPr id="4" name="Picture 2" descr="http://upload.wikimedia.org/wikipedia/commons/f/f4/Dermatomyositis14.jpg"/>
          <p:cNvPicPr>
            <a:picLocks noChangeAspect="1" noChangeArrowheads="1"/>
          </p:cNvPicPr>
          <p:nvPr/>
        </p:nvPicPr>
        <p:blipFill>
          <a:blip r:embed="rId3" cstate="print"/>
          <a:srcRect/>
          <a:stretch>
            <a:fillRect/>
          </a:stretch>
        </p:blipFill>
        <p:spPr bwMode="auto">
          <a:xfrm>
            <a:off x="4876800" y="3800037"/>
            <a:ext cx="3733800" cy="3057963"/>
          </a:xfrm>
          <a:prstGeom prst="rect">
            <a:avLst/>
          </a:prstGeom>
          <a:noFill/>
        </p:spPr>
      </p:pic>
      <p:sp>
        <p:nvSpPr>
          <p:cNvPr id="5" name="Rectangle 4"/>
          <p:cNvSpPr/>
          <p:nvPr/>
        </p:nvSpPr>
        <p:spPr>
          <a:xfrm>
            <a:off x="609600" y="3429000"/>
            <a:ext cx="4114800" cy="3139321"/>
          </a:xfrm>
          <a:prstGeom prst="rect">
            <a:avLst/>
          </a:prstGeom>
        </p:spPr>
        <p:txBody>
          <a:bodyPr wrap="square">
            <a:spAutoFit/>
          </a:bodyPr>
          <a:lstStyle/>
          <a:p>
            <a:r>
              <a:rPr lang="en-US" b="1" dirty="0" smtClean="0"/>
              <a:t>Facial </a:t>
            </a:r>
            <a:r>
              <a:rPr lang="en-US" b="1" dirty="0" err="1" smtClean="0"/>
              <a:t>erythema</a:t>
            </a:r>
            <a:r>
              <a:rPr lang="en-US" dirty="0" smtClean="0"/>
              <a:t> – </a:t>
            </a:r>
          </a:p>
          <a:p>
            <a:r>
              <a:rPr lang="en-US" dirty="0" smtClean="0"/>
              <a:t>Patients may have </a:t>
            </a:r>
            <a:r>
              <a:rPr lang="en-US" dirty="0" err="1" smtClean="0"/>
              <a:t>midfacial</a:t>
            </a:r>
            <a:r>
              <a:rPr lang="en-US" dirty="0" smtClean="0"/>
              <a:t> </a:t>
            </a:r>
            <a:r>
              <a:rPr lang="en-US" dirty="0" err="1" smtClean="0"/>
              <a:t>erythema</a:t>
            </a:r>
            <a:r>
              <a:rPr lang="en-US" dirty="0" smtClean="0"/>
              <a:t> that can mimic the </a:t>
            </a:r>
            <a:r>
              <a:rPr lang="en-US" dirty="0" err="1" smtClean="0"/>
              <a:t>malar</a:t>
            </a:r>
            <a:r>
              <a:rPr lang="en-US" dirty="0" smtClean="0"/>
              <a:t> </a:t>
            </a:r>
            <a:r>
              <a:rPr lang="en-US" dirty="0" err="1" smtClean="0"/>
              <a:t>erythema</a:t>
            </a:r>
            <a:r>
              <a:rPr lang="en-US" dirty="0" smtClean="0"/>
              <a:t> seen in systemic lupus </a:t>
            </a:r>
            <a:r>
              <a:rPr lang="en-US" dirty="0" err="1" smtClean="0"/>
              <a:t>erythematosus</a:t>
            </a:r>
            <a:r>
              <a:rPr lang="en-US" dirty="0" smtClean="0"/>
              <a:t> (SLE). In contrast to those with SLE, patients with DM will often have involvement of the </a:t>
            </a:r>
            <a:r>
              <a:rPr lang="en-US" dirty="0" err="1" smtClean="0"/>
              <a:t>nasolabial</a:t>
            </a:r>
            <a:r>
              <a:rPr lang="en-US" dirty="0" smtClean="0"/>
              <a:t> fold, which can be helpful in distinguishing these two photosensitive </a:t>
            </a:r>
            <a:r>
              <a:rPr lang="en-US" dirty="0" err="1" smtClean="0"/>
              <a:t>midfacial</a:t>
            </a:r>
            <a:r>
              <a:rPr lang="en-US" dirty="0" smtClean="0"/>
              <a:t> eruptions.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599"/>
            <a:ext cx="8001000" cy="2862322"/>
          </a:xfrm>
          <a:prstGeom prst="rect">
            <a:avLst/>
          </a:prstGeom>
        </p:spPr>
        <p:txBody>
          <a:bodyPr wrap="square">
            <a:spAutoFit/>
          </a:bodyPr>
          <a:lstStyle/>
          <a:p>
            <a:r>
              <a:rPr lang="en-US" sz="2400" b="1" dirty="0" err="1" smtClean="0"/>
              <a:t>Photodistributed</a:t>
            </a:r>
            <a:r>
              <a:rPr lang="en-US" sz="2400" b="1" dirty="0" smtClean="0"/>
              <a:t> </a:t>
            </a:r>
            <a:r>
              <a:rPr lang="en-US" sz="2400" b="1" dirty="0" err="1" smtClean="0"/>
              <a:t>poikiloderma</a:t>
            </a:r>
            <a:r>
              <a:rPr lang="en-US" sz="2400" b="1" dirty="0" smtClean="0"/>
              <a:t> (including the shawl and V signs)</a:t>
            </a:r>
            <a:r>
              <a:rPr lang="en-US" sz="2400" dirty="0" smtClean="0"/>
              <a:t> – </a:t>
            </a:r>
            <a:r>
              <a:rPr lang="en-US" sz="2200" dirty="0" err="1" smtClean="0"/>
              <a:t>Poikiloderma</a:t>
            </a:r>
            <a:r>
              <a:rPr lang="en-US" sz="2200" dirty="0" smtClean="0"/>
              <a:t> refers to skin that demonstrates both </a:t>
            </a:r>
            <a:r>
              <a:rPr lang="en-US" sz="2200" dirty="0" err="1" smtClean="0"/>
              <a:t>hyperpigmentation</a:t>
            </a:r>
            <a:r>
              <a:rPr lang="en-US" sz="2200" dirty="0" smtClean="0"/>
              <a:t> and </a:t>
            </a:r>
            <a:r>
              <a:rPr lang="en-US" sz="2200" dirty="0" err="1" smtClean="0"/>
              <a:t>hypopigmentation</a:t>
            </a:r>
            <a:r>
              <a:rPr lang="en-US" sz="2200" dirty="0" smtClean="0"/>
              <a:t>, as well as </a:t>
            </a:r>
            <a:r>
              <a:rPr lang="en-US" sz="2200" dirty="0" err="1" smtClean="0"/>
              <a:t>telangiectasias</a:t>
            </a:r>
            <a:r>
              <a:rPr lang="en-US" sz="2200" dirty="0" smtClean="0"/>
              <a:t> and epidermal atrophy. In DM, patients may demonstrate </a:t>
            </a:r>
            <a:r>
              <a:rPr lang="en-US" sz="2200" dirty="0" err="1" smtClean="0"/>
              <a:t>poikiloderma</a:t>
            </a:r>
            <a:r>
              <a:rPr lang="en-US" sz="2200" dirty="0" smtClean="0"/>
              <a:t> in any photo-exposed site; however, classic areas of involvement are the upper back (shawl sign) and the V of the neck and upper chest. </a:t>
            </a:r>
            <a:endParaRPr lang="en-US" sz="2200" dirty="0"/>
          </a:p>
        </p:txBody>
      </p:sp>
      <p:pic>
        <p:nvPicPr>
          <p:cNvPr id="134146" name="Picture 2" descr="Image"/>
          <p:cNvPicPr>
            <a:picLocks noChangeAspect="1" noChangeArrowheads="1"/>
          </p:cNvPicPr>
          <p:nvPr/>
        </p:nvPicPr>
        <p:blipFill>
          <a:blip r:embed="rId2" cstate="print"/>
          <a:srcRect/>
          <a:stretch>
            <a:fillRect/>
          </a:stretch>
        </p:blipFill>
        <p:spPr bwMode="auto">
          <a:xfrm>
            <a:off x="1752600" y="3352800"/>
            <a:ext cx="5029200" cy="3425018"/>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5181600" cy="2462213"/>
          </a:xfrm>
          <a:prstGeom prst="rect">
            <a:avLst/>
          </a:prstGeom>
        </p:spPr>
        <p:txBody>
          <a:bodyPr wrap="square">
            <a:spAutoFit/>
          </a:bodyPr>
          <a:lstStyle/>
          <a:p>
            <a:r>
              <a:rPr lang="en-US" sz="2200" b="1" dirty="0" smtClean="0"/>
              <a:t>Holster sign</a:t>
            </a:r>
            <a:r>
              <a:rPr lang="en-US" sz="2200" dirty="0" smtClean="0"/>
              <a:t> – Patients with </a:t>
            </a:r>
            <a:r>
              <a:rPr lang="en-US" sz="2200" dirty="0" err="1" smtClean="0"/>
              <a:t>dermatomyositis</a:t>
            </a:r>
            <a:r>
              <a:rPr lang="en-US" sz="2200" dirty="0" smtClean="0"/>
              <a:t> may also have </a:t>
            </a:r>
            <a:r>
              <a:rPr lang="en-US" sz="2200" dirty="0" err="1" smtClean="0"/>
              <a:t>poikiloderma</a:t>
            </a:r>
            <a:r>
              <a:rPr lang="en-US" sz="2200" dirty="0" smtClean="0"/>
              <a:t> on the lateral aspects of the thighs, referred to as the “Holster sign” It is unclear why this cutaneous manifestation occurs on this classically photo-protected site.</a:t>
            </a:r>
            <a:endParaRPr lang="en-US" sz="2200" dirty="0"/>
          </a:p>
        </p:txBody>
      </p:sp>
      <p:pic>
        <p:nvPicPr>
          <p:cNvPr id="135170" name="Picture 2" descr="Image"/>
          <p:cNvPicPr>
            <a:picLocks noChangeAspect="1" noChangeArrowheads="1"/>
          </p:cNvPicPr>
          <p:nvPr/>
        </p:nvPicPr>
        <p:blipFill>
          <a:blip r:embed="rId2" cstate="print"/>
          <a:srcRect/>
          <a:stretch>
            <a:fillRect/>
          </a:stretch>
        </p:blipFill>
        <p:spPr bwMode="auto">
          <a:xfrm>
            <a:off x="762000" y="2971800"/>
            <a:ext cx="4724400" cy="3543301"/>
          </a:xfrm>
          <a:prstGeom prst="rect">
            <a:avLst/>
          </a:prstGeom>
          <a:noFill/>
        </p:spPr>
      </p:pic>
      <p:pic>
        <p:nvPicPr>
          <p:cNvPr id="135172" name="Picture 4" descr="http://actasdermo.org/imatges/403/403v102n06/grande/403v102n06-90035443fig4.jpg"/>
          <p:cNvPicPr>
            <a:picLocks noChangeAspect="1" noChangeArrowheads="1"/>
          </p:cNvPicPr>
          <p:nvPr/>
        </p:nvPicPr>
        <p:blipFill>
          <a:blip r:embed="rId3" cstate="print"/>
          <a:srcRect/>
          <a:stretch>
            <a:fillRect/>
          </a:stretch>
        </p:blipFill>
        <p:spPr bwMode="auto">
          <a:xfrm>
            <a:off x="5715000" y="609600"/>
            <a:ext cx="3315884" cy="44196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848600" cy="3508653"/>
          </a:xfrm>
          <a:prstGeom prst="rect">
            <a:avLst/>
          </a:prstGeom>
        </p:spPr>
        <p:txBody>
          <a:bodyPr wrap="square">
            <a:spAutoFit/>
          </a:bodyPr>
          <a:lstStyle/>
          <a:p>
            <a:r>
              <a:rPr lang="en-US" sz="2200" b="1" dirty="0" err="1" smtClean="0"/>
              <a:t>Periungual</a:t>
            </a:r>
            <a:r>
              <a:rPr lang="en-US" sz="2200" b="1" dirty="0" smtClean="0"/>
              <a:t> abnormalities</a:t>
            </a:r>
            <a:r>
              <a:rPr lang="en-US" sz="2200" dirty="0" smtClean="0"/>
              <a:t> – </a:t>
            </a:r>
            <a:r>
              <a:rPr lang="en-US" sz="2000" dirty="0" smtClean="0"/>
              <a:t>The capillary nail beds in DM may be </a:t>
            </a:r>
            <a:r>
              <a:rPr lang="en-US" sz="2000" dirty="0" err="1" smtClean="0"/>
              <a:t>erythematous</a:t>
            </a:r>
            <a:r>
              <a:rPr lang="en-US" sz="2000" dirty="0" smtClean="0"/>
              <a:t> and may show vascular changes similar to those observed in other systemic rheumatic diseases. Abnormal capillary nail bed loops may be evident, with alternating areas of dilatation and dropout and with </a:t>
            </a:r>
            <a:r>
              <a:rPr lang="en-US" sz="2000" dirty="0" err="1" smtClean="0"/>
              <a:t>periungual</a:t>
            </a:r>
            <a:r>
              <a:rPr lang="en-US" sz="2000" dirty="0" smtClean="0"/>
              <a:t> </a:t>
            </a:r>
            <a:r>
              <a:rPr lang="en-US" sz="2000" dirty="0" err="1" smtClean="0"/>
              <a:t>erythema</a:t>
            </a:r>
            <a:r>
              <a:rPr lang="en-US" sz="2000" dirty="0" smtClean="0"/>
              <a:t>. In addition, </a:t>
            </a:r>
            <a:r>
              <a:rPr lang="en-US" sz="2000" dirty="0" err="1" smtClean="0"/>
              <a:t>cuticular</a:t>
            </a:r>
            <a:r>
              <a:rPr lang="en-US" sz="2000" dirty="0" smtClean="0"/>
              <a:t> overgrowth, sometimes termed “ragged cuticles,” is characteristic and may be associated with hemorrhagic infarcts within the hypertrophic area. The degree of </a:t>
            </a:r>
            <a:r>
              <a:rPr lang="en-US" sz="2000" dirty="0" err="1" smtClean="0"/>
              <a:t>cuticular</a:t>
            </a:r>
            <a:r>
              <a:rPr lang="en-US" sz="2000" dirty="0" smtClean="0"/>
              <a:t> involvement is thought to reflect ongoing cutaneous disease activity, representing active </a:t>
            </a:r>
            <a:r>
              <a:rPr lang="en-US" sz="2000" dirty="0" err="1" smtClean="0"/>
              <a:t>vasculopathy</a:t>
            </a:r>
            <a:r>
              <a:rPr lang="en-US" sz="2000" dirty="0" smtClean="0"/>
              <a:t>.</a:t>
            </a:r>
            <a:endParaRPr lang="en-US" sz="2000" dirty="0"/>
          </a:p>
        </p:txBody>
      </p:sp>
      <p:pic>
        <p:nvPicPr>
          <p:cNvPr id="136194" name="Picture 2" descr="Image"/>
          <p:cNvPicPr>
            <a:picLocks noChangeAspect="1" noChangeArrowheads="1"/>
          </p:cNvPicPr>
          <p:nvPr/>
        </p:nvPicPr>
        <p:blipFill>
          <a:blip r:embed="rId2" cstate="print"/>
          <a:srcRect/>
          <a:stretch>
            <a:fillRect/>
          </a:stretch>
        </p:blipFill>
        <p:spPr bwMode="auto">
          <a:xfrm>
            <a:off x="2514600" y="4114800"/>
            <a:ext cx="3429000" cy="2568763"/>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99564"/>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848600" cy="5105400"/>
          </a:xfrm>
        </p:spPr>
        <p:txBody>
          <a:bodyPr>
            <a:normAutofit fontScale="25000" lnSpcReduction="20000"/>
          </a:bodyPr>
          <a:lstStyle/>
          <a:p>
            <a:pPr>
              <a:buNone/>
            </a:pPr>
            <a:r>
              <a:rPr lang="en-US" sz="7200" dirty="0" smtClean="0"/>
              <a:t>	The muscle Channelopathies are a group of rare inherited diseases caused by mutations in muscle ion channels (sodium, chloride, potassium, and calcium). Mutations cause an increase or decrease in muscle membrane excitability, leading to a spectrum of related clinical disorders: </a:t>
            </a:r>
          </a:p>
          <a:p>
            <a:pPr>
              <a:buNone/>
            </a:pPr>
            <a:endParaRPr lang="en-US" sz="7200" dirty="0" smtClean="0"/>
          </a:p>
          <a:p>
            <a:pPr>
              <a:buNone/>
            </a:pPr>
            <a:r>
              <a:rPr lang="en-US" sz="7200" dirty="0" smtClean="0"/>
              <a:t>	the </a:t>
            </a:r>
            <a:r>
              <a:rPr lang="en-US" sz="7200" dirty="0" err="1" smtClean="0"/>
              <a:t>nondystrophic</a:t>
            </a:r>
            <a:r>
              <a:rPr lang="en-US" sz="7200" dirty="0" smtClean="0"/>
              <a:t> </a:t>
            </a:r>
            <a:r>
              <a:rPr lang="en-US" sz="7200" dirty="0" err="1" smtClean="0"/>
              <a:t>myotonias</a:t>
            </a:r>
            <a:r>
              <a:rPr lang="en-US" sz="7200" dirty="0" smtClean="0"/>
              <a:t> are characterized by delayed relaxation after muscle contraction, causing muscle stiffness and pain; </a:t>
            </a:r>
          </a:p>
          <a:p>
            <a:pPr>
              <a:buNone/>
            </a:pPr>
            <a:r>
              <a:rPr lang="en-US" sz="7200" dirty="0" smtClean="0"/>
              <a:t>	the periodic paralyses are characterized by episodes of flaccid muscle paralysis.</a:t>
            </a:r>
          </a:p>
          <a:p>
            <a:pPr>
              <a:buNone/>
            </a:pPr>
            <a:endParaRPr lang="en-US" sz="7200" dirty="0" smtClean="0">
              <a:latin typeface="Calibri" pitchFamily="34" charset="0"/>
              <a:cs typeface="Calibri" pitchFamily="34" charset="0"/>
            </a:endParaRPr>
          </a:p>
          <a:p>
            <a:r>
              <a:rPr lang="en-US" sz="7200" dirty="0" smtClean="0">
                <a:latin typeface="Calibri" pitchFamily="34" charset="0"/>
                <a:cs typeface="Calibri" pitchFamily="34" charset="0"/>
              </a:rPr>
              <a:t>Non dystrophic </a:t>
            </a:r>
            <a:r>
              <a:rPr lang="en-US" sz="7200" dirty="0" err="1" smtClean="0">
                <a:latin typeface="Calibri" pitchFamily="34" charset="0"/>
                <a:cs typeface="Calibri" pitchFamily="34" charset="0"/>
              </a:rPr>
              <a:t>myotonias</a:t>
            </a:r>
            <a:r>
              <a:rPr lang="en-US" sz="7200" dirty="0" smtClean="0">
                <a:latin typeface="Calibri" pitchFamily="34" charset="0"/>
                <a:cs typeface="Calibri" pitchFamily="34" charset="0"/>
              </a:rPr>
              <a:t> </a:t>
            </a:r>
          </a:p>
          <a:p>
            <a:pPr lvl="1"/>
            <a:r>
              <a:rPr lang="en-US" sz="7200" dirty="0" err="1" smtClean="0">
                <a:latin typeface="Calibri" pitchFamily="34" charset="0"/>
                <a:cs typeface="Calibri" pitchFamily="34" charset="0"/>
              </a:rPr>
              <a:t>Myotonia</a:t>
            </a:r>
            <a:r>
              <a:rPr lang="en-US" sz="7200" dirty="0" smtClean="0">
                <a:latin typeface="Calibri" pitchFamily="34" charset="0"/>
                <a:cs typeface="Calibri" pitchFamily="34" charset="0"/>
              </a:rPr>
              <a:t> </a:t>
            </a:r>
            <a:r>
              <a:rPr lang="en-US" sz="7200" dirty="0" err="1" smtClean="0">
                <a:latin typeface="Calibri" pitchFamily="34" charset="0"/>
                <a:cs typeface="Calibri" pitchFamily="34" charset="0"/>
              </a:rPr>
              <a:t>congenita</a:t>
            </a:r>
            <a:r>
              <a:rPr lang="en-US" sz="7200" dirty="0" smtClean="0">
                <a:latin typeface="Calibri" pitchFamily="34" charset="0"/>
                <a:cs typeface="Calibri" pitchFamily="34" charset="0"/>
              </a:rPr>
              <a:t> (CLCN1)</a:t>
            </a:r>
          </a:p>
          <a:p>
            <a:pPr lvl="1"/>
            <a:r>
              <a:rPr lang="en-US" sz="7200" dirty="0" err="1" smtClean="0">
                <a:latin typeface="Calibri" pitchFamily="34" charset="0"/>
                <a:cs typeface="Calibri" pitchFamily="34" charset="0"/>
              </a:rPr>
              <a:t>Paramyotonia</a:t>
            </a:r>
            <a:r>
              <a:rPr lang="en-US" sz="7200" dirty="0" smtClean="0">
                <a:latin typeface="Calibri" pitchFamily="34" charset="0"/>
                <a:cs typeface="Calibri" pitchFamily="34" charset="0"/>
              </a:rPr>
              <a:t> </a:t>
            </a:r>
            <a:r>
              <a:rPr lang="en-US" sz="7200" dirty="0" err="1" smtClean="0">
                <a:latin typeface="Calibri" pitchFamily="34" charset="0"/>
                <a:cs typeface="Calibri" pitchFamily="34" charset="0"/>
              </a:rPr>
              <a:t>congenita</a:t>
            </a:r>
            <a:r>
              <a:rPr lang="en-US" sz="7200" dirty="0" smtClean="0">
                <a:latin typeface="Calibri" pitchFamily="34" charset="0"/>
                <a:cs typeface="Calibri" pitchFamily="34" charset="0"/>
              </a:rPr>
              <a:t> (SCN4A)</a:t>
            </a:r>
          </a:p>
          <a:p>
            <a:pPr lvl="1"/>
            <a:r>
              <a:rPr lang="en-US" sz="7200" dirty="0" smtClean="0">
                <a:latin typeface="Calibri" pitchFamily="34" charset="0"/>
                <a:cs typeface="Calibri" pitchFamily="34" charset="0"/>
              </a:rPr>
              <a:t>Sodium channel </a:t>
            </a:r>
            <a:r>
              <a:rPr lang="en-US" sz="7200" dirty="0" err="1" smtClean="0">
                <a:latin typeface="Calibri" pitchFamily="34" charset="0"/>
                <a:cs typeface="Calibri" pitchFamily="34" charset="0"/>
              </a:rPr>
              <a:t>myotonias</a:t>
            </a:r>
            <a:r>
              <a:rPr lang="en-US" sz="7200" dirty="0" smtClean="0">
                <a:latin typeface="Calibri" pitchFamily="34" charset="0"/>
                <a:cs typeface="Calibri" pitchFamily="34" charset="0"/>
              </a:rPr>
              <a:t> (potassium aggravated </a:t>
            </a:r>
            <a:r>
              <a:rPr lang="en-US" sz="7200" dirty="0" err="1" smtClean="0">
                <a:latin typeface="Calibri" pitchFamily="34" charset="0"/>
                <a:cs typeface="Calibri" pitchFamily="34" charset="0"/>
              </a:rPr>
              <a:t>myotonias</a:t>
            </a:r>
            <a:r>
              <a:rPr lang="en-US" sz="7200" dirty="0" smtClean="0">
                <a:latin typeface="Calibri" pitchFamily="34" charset="0"/>
                <a:cs typeface="Calibri" pitchFamily="34" charset="0"/>
              </a:rPr>
              <a:t>) </a:t>
            </a:r>
            <a:r>
              <a:rPr lang="en-US" sz="7200" dirty="0">
                <a:latin typeface="Calibri" pitchFamily="34" charset="0"/>
                <a:cs typeface="Calibri" pitchFamily="34" charset="0"/>
              </a:rPr>
              <a:t>(SCN4A</a:t>
            </a:r>
            <a:r>
              <a:rPr lang="en-US" sz="7200" dirty="0" smtClean="0">
                <a:latin typeface="Calibri" pitchFamily="34" charset="0"/>
                <a:cs typeface="Calibri" pitchFamily="34" charset="0"/>
              </a:rPr>
              <a:t>)</a:t>
            </a:r>
          </a:p>
          <a:p>
            <a:r>
              <a:rPr lang="en-US" sz="7200" dirty="0" smtClean="0">
                <a:latin typeface="Calibri" pitchFamily="34" charset="0"/>
                <a:cs typeface="Calibri" pitchFamily="34" charset="0"/>
              </a:rPr>
              <a:t>Periodic paralyses</a:t>
            </a:r>
          </a:p>
          <a:p>
            <a:pPr lvl="1"/>
            <a:r>
              <a:rPr lang="en-US" sz="7200" b="1" dirty="0" smtClean="0">
                <a:latin typeface="Calibri" pitchFamily="34" charset="0"/>
                <a:cs typeface="Calibri" pitchFamily="34" charset="0"/>
              </a:rPr>
              <a:t>Hypokalemic (CACNA1S/ SCN4A)</a:t>
            </a:r>
          </a:p>
          <a:p>
            <a:pPr lvl="1"/>
            <a:r>
              <a:rPr lang="en-US" sz="7200" dirty="0" err="1" smtClean="0">
                <a:latin typeface="Calibri" pitchFamily="34" charset="0"/>
                <a:cs typeface="Calibri" pitchFamily="34" charset="0"/>
              </a:rPr>
              <a:t>Hyperkalemic</a:t>
            </a:r>
            <a:r>
              <a:rPr lang="en-US" sz="7200" dirty="0" smtClean="0">
                <a:latin typeface="Calibri" pitchFamily="34" charset="0"/>
                <a:cs typeface="Calibri" pitchFamily="34" charset="0"/>
              </a:rPr>
              <a:t> </a:t>
            </a:r>
            <a:r>
              <a:rPr lang="en-US" sz="7200" dirty="0">
                <a:latin typeface="Calibri" pitchFamily="34" charset="0"/>
                <a:cs typeface="Calibri" pitchFamily="34" charset="0"/>
              </a:rPr>
              <a:t>(SCN4A</a:t>
            </a:r>
            <a:r>
              <a:rPr lang="en-US" sz="7200" dirty="0" smtClean="0">
                <a:latin typeface="Calibri" pitchFamily="34" charset="0"/>
                <a:cs typeface="Calibri" pitchFamily="34" charset="0"/>
              </a:rPr>
              <a:t>)</a:t>
            </a:r>
          </a:p>
          <a:p>
            <a:pPr lvl="1"/>
            <a:r>
              <a:rPr lang="en-US" sz="7200" dirty="0" smtClean="0">
                <a:latin typeface="Calibri" pitchFamily="34" charset="0"/>
                <a:cs typeface="Calibri" pitchFamily="34" charset="0"/>
              </a:rPr>
              <a:t>Anderson </a:t>
            </a:r>
            <a:r>
              <a:rPr lang="en-US" sz="7200" dirty="0" err="1" smtClean="0">
                <a:latin typeface="Calibri" pitchFamily="34" charset="0"/>
                <a:cs typeface="Calibri" pitchFamily="34" charset="0"/>
              </a:rPr>
              <a:t>Tawil</a:t>
            </a:r>
            <a:r>
              <a:rPr lang="en-US" sz="7200" dirty="0" smtClean="0">
                <a:latin typeface="Calibri" pitchFamily="34" charset="0"/>
                <a:cs typeface="Calibri" pitchFamily="34" charset="0"/>
              </a:rPr>
              <a:t> syndrome (KCNJ2)</a:t>
            </a:r>
          </a:p>
          <a:p>
            <a:pPr lvl="1"/>
            <a:endParaRPr lang="en-US" dirty="0" smtClean="0"/>
          </a:p>
          <a:p>
            <a:pPr marL="457200" lvl="1" indent="0">
              <a:buNone/>
            </a:pPr>
            <a:endParaRPr lang="en-US" dirty="0" smtClean="0"/>
          </a:p>
          <a:p>
            <a:pPr lvl="1"/>
            <a:endParaRPr lang="en-US" dirty="0"/>
          </a:p>
        </p:txBody>
      </p:sp>
      <p:sp>
        <p:nvSpPr>
          <p:cNvPr id="2" name="Title 1"/>
          <p:cNvSpPr>
            <a:spLocks noGrp="1"/>
          </p:cNvSpPr>
          <p:nvPr>
            <p:ph type="title"/>
          </p:nvPr>
        </p:nvSpPr>
        <p:spPr>
          <a:xfrm>
            <a:off x="457200" y="533400"/>
            <a:ext cx="8229600" cy="1066800"/>
          </a:xfrm>
        </p:spPr>
        <p:txBody>
          <a:bodyPr>
            <a:normAutofit fontScale="90000"/>
          </a:bodyPr>
          <a:lstStyle/>
          <a:p>
            <a:r>
              <a:rPr lang="en-US" b="1" dirty="0" smtClean="0"/>
              <a:t>Muscle Channelopathies:</a:t>
            </a:r>
            <a:br>
              <a:rPr lang="en-US" b="1" dirty="0" smtClean="0"/>
            </a:br>
            <a:r>
              <a:rPr lang="en-US" sz="2700" b="1" dirty="0" smtClean="0"/>
              <a:t>Nondystrophic Myotonias and Periodic Paralyses</a:t>
            </a:r>
            <a:r>
              <a:rPr lang="en-US" sz="2700" dirty="0" smtClean="0"/>
              <a:t/>
            </a:r>
            <a:br>
              <a:rPr lang="en-US" sz="2700" dirty="0" smtClean="0"/>
            </a:br>
            <a:endParaRPr lang="en-US" sz="2700" dirty="0"/>
          </a:p>
        </p:txBody>
      </p:sp>
    </p:spTree>
    <p:extLst>
      <p:ext uri="{BB962C8B-B14F-4D97-AF65-F5344CB8AC3E}">
        <p14:creationId xmlns:p14="http://schemas.microsoft.com/office/powerpoint/2010/main" val="4134152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828800"/>
            <a:ext cx="7239000" cy="3108543"/>
          </a:xfrm>
          <a:prstGeom prst="rect">
            <a:avLst/>
          </a:prstGeom>
        </p:spPr>
        <p:txBody>
          <a:bodyPr wrap="square">
            <a:spAutoFit/>
          </a:bodyPr>
          <a:lstStyle/>
          <a:p>
            <a:r>
              <a:rPr lang="en-US" sz="2800" dirty="0"/>
              <a:t>Myopathies are disorders in which there is a </a:t>
            </a:r>
            <a:r>
              <a:rPr lang="en-US" sz="2800" dirty="0" smtClean="0"/>
              <a:t>primary functional </a:t>
            </a:r>
            <a:r>
              <a:rPr lang="en-US" sz="2800" dirty="0"/>
              <a:t>or structural impairment of </a:t>
            </a:r>
            <a:r>
              <a:rPr lang="en-US" sz="2800" dirty="0" smtClean="0"/>
              <a:t>skeletal muscle. </a:t>
            </a:r>
          </a:p>
          <a:p>
            <a:endParaRPr lang="en-US" sz="2800" dirty="0" smtClean="0"/>
          </a:p>
          <a:p>
            <a:r>
              <a:rPr lang="en-US" sz="2800" dirty="0" smtClean="0"/>
              <a:t>The myopathies are subdivided into</a:t>
            </a:r>
          </a:p>
          <a:p>
            <a:r>
              <a:rPr lang="en-US" sz="2800" dirty="0" smtClean="0"/>
              <a:t>acquired and hereditary disorders</a:t>
            </a:r>
          </a:p>
          <a:p>
            <a:endParaRPr lang="en-US" sz="2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0" y="0"/>
            <a:ext cx="9144000" cy="6870281"/>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00200"/>
            <a:ext cx="7543800" cy="3970318"/>
          </a:xfrm>
          <a:prstGeom prst="rect">
            <a:avLst/>
          </a:prstGeom>
        </p:spPr>
        <p:txBody>
          <a:bodyPr wrap="square">
            <a:spAutoFit/>
          </a:bodyPr>
          <a:lstStyle/>
          <a:p>
            <a:r>
              <a:rPr lang="en-US" sz="2400" b="1" dirty="0">
                <a:latin typeface="Calibri" panose="020F0502020204030204" pitchFamily="34" charset="0"/>
              </a:rPr>
              <a:t>1. All of the following clinical findings are important to determine </a:t>
            </a:r>
            <a:r>
              <a:rPr lang="en-US" sz="2400" b="1" dirty="0" smtClean="0">
                <a:latin typeface="Calibri" panose="020F0502020204030204" pitchFamily="34" charset="0"/>
              </a:rPr>
              <a:t>the etiology </a:t>
            </a:r>
            <a:r>
              <a:rPr lang="en-US" sz="2400" b="1" dirty="0">
                <a:latin typeface="Calibri" panose="020F0502020204030204" pitchFamily="34" charset="0"/>
              </a:rPr>
              <a:t>of muscle weakness EXCEPT:</a:t>
            </a:r>
          </a:p>
          <a:p>
            <a:endParaRPr lang="en-US" sz="2400" b="1" dirty="0" smtClean="0">
              <a:latin typeface="Calibri" panose="020F0502020204030204" pitchFamily="34" charset="0"/>
            </a:endParaRPr>
          </a:p>
          <a:p>
            <a:pPr lvl="2">
              <a:lnSpc>
                <a:spcPct val="150000"/>
              </a:lnSpc>
            </a:pPr>
            <a:r>
              <a:rPr lang="en-US" sz="2400" b="1" dirty="0" smtClean="0">
                <a:latin typeface="Calibri" panose="020F0502020204030204" pitchFamily="34" charset="0"/>
              </a:rPr>
              <a:t>A</a:t>
            </a:r>
            <a:r>
              <a:rPr lang="en-US" sz="2400" b="1" dirty="0">
                <a:latin typeface="Calibri" panose="020F0502020204030204" pitchFamily="34" charset="0"/>
              </a:rPr>
              <a:t>. distribution of weakness</a:t>
            </a:r>
          </a:p>
          <a:p>
            <a:pPr lvl="2">
              <a:lnSpc>
                <a:spcPct val="150000"/>
              </a:lnSpc>
            </a:pPr>
            <a:r>
              <a:rPr lang="en-US" sz="2400" b="1" dirty="0">
                <a:latin typeface="Calibri" panose="020F0502020204030204" pitchFamily="34" charset="0"/>
              </a:rPr>
              <a:t>B. presence of atrophy</a:t>
            </a:r>
          </a:p>
          <a:p>
            <a:pPr lvl="2">
              <a:lnSpc>
                <a:spcPct val="150000"/>
              </a:lnSpc>
            </a:pPr>
            <a:r>
              <a:rPr lang="en-US" sz="2400" b="1" dirty="0">
                <a:latin typeface="Calibri" panose="020F0502020204030204" pitchFamily="34" charset="0"/>
              </a:rPr>
              <a:t>C. muscle tone</a:t>
            </a:r>
          </a:p>
          <a:p>
            <a:pPr lvl="2">
              <a:lnSpc>
                <a:spcPct val="150000"/>
              </a:lnSpc>
            </a:pPr>
            <a:r>
              <a:rPr lang="en-US" sz="2400" b="1" dirty="0">
                <a:latin typeface="Calibri" panose="020F0502020204030204" pitchFamily="34" charset="0"/>
              </a:rPr>
              <a:t>D. deep tendon reflexes</a:t>
            </a:r>
          </a:p>
          <a:p>
            <a:pPr lvl="2">
              <a:lnSpc>
                <a:spcPct val="150000"/>
              </a:lnSpc>
            </a:pPr>
            <a:r>
              <a:rPr lang="en-US" sz="2400" b="1" dirty="0">
                <a:latin typeface="Calibri" panose="020F0502020204030204" pitchFamily="34" charset="0"/>
              </a:rPr>
              <a:t>E. absence of muscle tenderness</a:t>
            </a:r>
          </a:p>
        </p:txBody>
      </p:sp>
    </p:spTree>
    <p:extLst>
      <p:ext uri="{BB962C8B-B14F-4D97-AF65-F5344CB8AC3E}">
        <p14:creationId xmlns:p14="http://schemas.microsoft.com/office/powerpoint/2010/main" val="1636820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447800"/>
            <a:ext cx="6553200" cy="3600986"/>
          </a:xfrm>
          <a:prstGeom prst="rect">
            <a:avLst/>
          </a:prstGeom>
        </p:spPr>
        <p:txBody>
          <a:bodyPr wrap="square">
            <a:spAutoFit/>
          </a:bodyPr>
          <a:lstStyle/>
          <a:p>
            <a:r>
              <a:rPr lang="en-US" sz="2400" b="1" dirty="0">
                <a:latin typeface="Calibri" panose="020F0502020204030204" pitchFamily="34" charset="0"/>
              </a:rPr>
              <a:t>2. A feature of upper motor neuron weakness is:</a:t>
            </a:r>
          </a:p>
          <a:p>
            <a:endParaRPr lang="en-US" sz="2400" b="1" dirty="0" smtClean="0">
              <a:latin typeface="Calibri" panose="020F0502020204030204" pitchFamily="34" charset="0"/>
            </a:endParaRPr>
          </a:p>
          <a:p>
            <a:pPr lvl="2">
              <a:lnSpc>
                <a:spcPct val="150000"/>
              </a:lnSpc>
            </a:pPr>
            <a:r>
              <a:rPr lang="en-US" sz="2400" b="1" dirty="0" smtClean="0">
                <a:latin typeface="Calibri" panose="020F0502020204030204" pitchFamily="34" charset="0"/>
              </a:rPr>
              <a:t>A</a:t>
            </a:r>
            <a:r>
              <a:rPr lang="en-US" sz="2400" b="1" dirty="0">
                <a:latin typeface="Calibri" panose="020F0502020204030204" pitchFamily="34" charset="0"/>
              </a:rPr>
              <a:t>. muscle atrophy</a:t>
            </a:r>
          </a:p>
          <a:p>
            <a:pPr lvl="2">
              <a:lnSpc>
                <a:spcPct val="150000"/>
              </a:lnSpc>
            </a:pPr>
            <a:r>
              <a:rPr lang="en-US" sz="2400" b="1" dirty="0">
                <a:latin typeface="Calibri" panose="020F0502020204030204" pitchFamily="34" charset="0"/>
              </a:rPr>
              <a:t>B. </a:t>
            </a:r>
            <a:r>
              <a:rPr lang="en-US" sz="2400" b="1" dirty="0" smtClean="0">
                <a:latin typeface="Calibri" panose="020F0502020204030204" pitchFamily="34" charset="0"/>
              </a:rPr>
              <a:t>fasciculation's</a:t>
            </a:r>
            <a:endParaRPr lang="en-US" sz="2400" b="1" dirty="0">
              <a:latin typeface="Calibri" panose="020F0502020204030204" pitchFamily="34" charset="0"/>
            </a:endParaRPr>
          </a:p>
          <a:p>
            <a:pPr lvl="2">
              <a:lnSpc>
                <a:spcPct val="150000"/>
              </a:lnSpc>
            </a:pPr>
            <a:r>
              <a:rPr lang="en-US" sz="2400" b="1" dirty="0">
                <a:latin typeface="Calibri" panose="020F0502020204030204" pitchFamily="34" charset="0"/>
              </a:rPr>
              <a:t>C. fibrillations</a:t>
            </a:r>
          </a:p>
          <a:p>
            <a:pPr lvl="2">
              <a:lnSpc>
                <a:spcPct val="150000"/>
              </a:lnSpc>
            </a:pPr>
            <a:r>
              <a:rPr lang="en-US" sz="2400" b="1" dirty="0">
                <a:latin typeface="Calibri" panose="020F0502020204030204" pitchFamily="34" charset="0"/>
              </a:rPr>
              <a:t>D. diminished muscle tone</a:t>
            </a:r>
          </a:p>
          <a:p>
            <a:pPr lvl="2">
              <a:lnSpc>
                <a:spcPct val="150000"/>
              </a:lnSpc>
            </a:pPr>
            <a:r>
              <a:rPr lang="en-US" sz="2400" b="1" dirty="0">
                <a:latin typeface="Calibri" panose="020F0502020204030204" pitchFamily="34" charset="0"/>
              </a:rPr>
              <a:t>E. increased deep tendon reflexes</a:t>
            </a:r>
          </a:p>
        </p:txBody>
      </p:sp>
    </p:spTree>
    <p:extLst>
      <p:ext uri="{BB962C8B-B14F-4D97-AF65-F5344CB8AC3E}">
        <p14:creationId xmlns:p14="http://schemas.microsoft.com/office/powerpoint/2010/main" val="38985838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0"/>
            <a:ext cx="7010400" cy="3416320"/>
          </a:xfrm>
          <a:prstGeom prst="rect">
            <a:avLst/>
          </a:prstGeom>
        </p:spPr>
        <p:txBody>
          <a:bodyPr wrap="square">
            <a:spAutoFit/>
          </a:bodyPr>
          <a:lstStyle/>
          <a:p>
            <a:r>
              <a:rPr lang="en-US" sz="2400" b="1" dirty="0" smtClean="0">
                <a:latin typeface="Calibri" panose="020F0502020204030204" pitchFamily="34" charset="0"/>
              </a:rPr>
              <a:t>3. Upper </a:t>
            </a:r>
            <a:r>
              <a:rPr lang="en-US" sz="2400" b="1" dirty="0">
                <a:latin typeface="Calibri" panose="020F0502020204030204" pitchFamily="34" charset="0"/>
              </a:rPr>
              <a:t>motor neuron weakness from a cortical lesion has the </a:t>
            </a:r>
            <a:r>
              <a:rPr lang="en-US" sz="2400" b="1" dirty="0" smtClean="0">
                <a:latin typeface="Calibri" panose="020F0502020204030204" pitchFamily="34" charset="0"/>
              </a:rPr>
              <a:t>following distribution:</a:t>
            </a:r>
          </a:p>
          <a:p>
            <a:endParaRPr lang="en-US" sz="2400" b="1" dirty="0">
              <a:latin typeface="Calibri" panose="020F0502020204030204" pitchFamily="34" charset="0"/>
            </a:endParaRPr>
          </a:p>
          <a:p>
            <a:pPr>
              <a:lnSpc>
                <a:spcPct val="150000"/>
              </a:lnSpc>
            </a:pPr>
            <a:r>
              <a:rPr lang="en-US" sz="2400" b="1" dirty="0" smtClean="0">
                <a:latin typeface="Calibri" panose="020F0502020204030204" pitchFamily="34" charset="0"/>
              </a:rPr>
              <a:t>	A</a:t>
            </a:r>
            <a:r>
              <a:rPr lang="en-US" sz="2400" b="1" dirty="0">
                <a:latin typeface="Calibri" panose="020F0502020204030204" pitchFamily="34" charset="0"/>
              </a:rPr>
              <a:t>. </a:t>
            </a:r>
            <a:r>
              <a:rPr lang="en-US" sz="2400" b="1" dirty="0" smtClean="0">
                <a:latin typeface="Calibri" panose="020F0502020204030204" pitchFamily="34" charset="0"/>
              </a:rPr>
              <a:t>upper - flexors</a:t>
            </a:r>
            <a:r>
              <a:rPr lang="en-US" sz="2400" b="1" dirty="0">
                <a:latin typeface="Calibri" panose="020F0502020204030204" pitchFamily="34" charset="0"/>
              </a:rPr>
              <a:t>; </a:t>
            </a:r>
            <a:r>
              <a:rPr lang="en-US" sz="2400" b="1" dirty="0" smtClean="0">
                <a:latin typeface="Calibri" panose="020F0502020204030204" pitchFamily="34" charset="0"/>
              </a:rPr>
              <a:t>lower - flexors</a:t>
            </a:r>
            <a:endParaRPr lang="en-US" sz="2400" b="1" dirty="0">
              <a:latin typeface="Calibri" panose="020F0502020204030204" pitchFamily="34" charset="0"/>
            </a:endParaRPr>
          </a:p>
          <a:p>
            <a:pPr>
              <a:lnSpc>
                <a:spcPct val="150000"/>
              </a:lnSpc>
            </a:pPr>
            <a:r>
              <a:rPr lang="en-US" sz="2400" b="1" dirty="0" smtClean="0">
                <a:latin typeface="Calibri" panose="020F0502020204030204" pitchFamily="34" charset="0"/>
              </a:rPr>
              <a:t>	B</a:t>
            </a:r>
            <a:r>
              <a:rPr lang="en-US" sz="2400" b="1" dirty="0">
                <a:latin typeface="Calibri" panose="020F0502020204030204" pitchFamily="34" charset="0"/>
              </a:rPr>
              <a:t>. </a:t>
            </a:r>
            <a:r>
              <a:rPr lang="en-US" sz="2400" b="1" dirty="0" smtClean="0">
                <a:latin typeface="Calibri" panose="020F0502020204030204" pitchFamily="34" charset="0"/>
              </a:rPr>
              <a:t>upper - extensors</a:t>
            </a:r>
            <a:r>
              <a:rPr lang="en-US" sz="2400" b="1" dirty="0">
                <a:latin typeface="Calibri" panose="020F0502020204030204" pitchFamily="34" charset="0"/>
              </a:rPr>
              <a:t>; </a:t>
            </a:r>
            <a:r>
              <a:rPr lang="en-US" sz="2400" b="1" dirty="0" smtClean="0">
                <a:latin typeface="Calibri" panose="020F0502020204030204" pitchFamily="34" charset="0"/>
              </a:rPr>
              <a:t>lower - flexors</a:t>
            </a:r>
            <a:endParaRPr lang="en-US" sz="2400" b="1" dirty="0">
              <a:latin typeface="Calibri" panose="020F0502020204030204" pitchFamily="34" charset="0"/>
            </a:endParaRPr>
          </a:p>
          <a:p>
            <a:pPr>
              <a:lnSpc>
                <a:spcPct val="150000"/>
              </a:lnSpc>
            </a:pPr>
            <a:r>
              <a:rPr lang="en-US" sz="2400" b="1" dirty="0" smtClean="0">
                <a:latin typeface="Calibri" panose="020F0502020204030204" pitchFamily="34" charset="0"/>
              </a:rPr>
              <a:t>	C</a:t>
            </a:r>
            <a:r>
              <a:rPr lang="en-US" sz="2400" b="1" dirty="0">
                <a:latin typeface="Calibri" panose="020F0502020204030204" pitchFamily="34" charset="0"/>
              </a:rPr>
              <a:t>. </a:t>
            </a:r>
            <a:r>
              <a:rPr lang="en-US" sz="2400" b="1" dirty="0" smtClean="0">
                <a:latin typeface="Calibri" panose="020F0502020204030204" pitchFamily="34" charset="0"/>
              </a:rPr>
              <a:t>upper - flexors</a:t>
            </a:r>
            <a:r>
              <a:rPr lang="en-US" sz="2400" b="1" dirty="0">
                <a:latin typeface="Calibri" panose="020F0502020204030204" pitchFamily="34" charset="0"/>
              </a:rPr>
              <a:t>; </a:t>
            </a:r>
            <a:r>
              <a:rPr lang="en-US" sz="2400" b="1" dirty="0" smtClean="0">
                <a:latin typeface="Calibri" panose="020F0502020204030204" pitchFamily="34" charset="0"/>
              </a:rPr>
              <a:t>lower - extensors</a:t>
            </a:r>
            <a:endParaRPr lang="en-US" sz="2400" b="1" dirty="0">
              <a:latin typeface="Calibri" panose="020F0502020204030204" pitchFamily="34" charset="0"/>
            </a:endParaRPr>
          </a:p>
          <a:p>
            <a:pPr>
              <a:lnSpc>
                <a:spcPct val="150000"/>
              </a:lnSpc>
            </a:pPr>
            <a:r>
              <a:rPr lang="en-US" sz="2400" b="1" dirty="0" smtClean="0">
                <a:latin typeface="Calibri" panose="020F0502020204030204" pitchFamily="34" charset="0"/>
              </a:rPr>
              <a:t>	D</a:t>
            </a:r>
            <a:r>
              <a:rPr lang="en-US" sz="2400" b="1" dirty="0">
                <a:latin typeface="Calibri" panose="020F0502020204030204" pitchFamily="34" charset="0"/>
              </a:rPr>
              <a:t>. </a:t>
            </a:r>
            <a:r>
              <a:rPr lang="en-US" sz="2400" b="1" dirty="0" smtClean="0">
                <a:latin typeface="Calibri" panose="020F0502020204030204" pitchFamily="34" charset="0"/>
              </a:rPr>
              <a:t>upper - extensors</a:t>
            </a:r>
            <a:r>
              <a:rPr lang="en-US" sz="2400" b="1" dirty="0">
                <a:latin typeface="Calibri" panose="020F0502020204030204" pitchFamily="34" charset="0"/>
              </a:rPr>
              <a:t>; </a:t>
            </a:r>
            <a:r>
              <a:rPr lang="en-US" sz="2400" b="1" dirty="0" smtClean="0">
                <a:latin typeface="Calibri" panose="020F0502020204030204" pitchFamily="34" charset="0"/>
              </a:rPr>
              <a:t>lower - extensors</a:t>
            </a:r>
            <a:endParaRPr lang="en-US" sz="2400" b="1" dirty="0">
              <a:latin typeface="Calibri" panose="020F0502020204030204" pitchFamily="34" charset="0"/>
            </a:endParaRPr>
          </a:p>
        </p:txBody>
      </p:sp>
    </p:spTree>
    <p:extLst>
      <p:ext uri="{BB962C8B-B14F-4D97-AF65-F5344CB8AC3E}">
        <p14:creationId xmlns:p14="http://schemas.microsoft.com/office/powerpoint/2010/main" val="35790263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82259"/>
            <a:ext cx="7696200" cy="4339650"/>
          </a:xfrm>
          <a:prstGeom prst="rect">
            <a:avLst/>
          </a:prstGeom>
        </p:spPr>
        <p:txBody>
          <a:bodyPr wrap="square">
            <a:spAutoFit/>
          </a:bodyPr>
          <a:lstStyle/>
          <a:p>
            <a:r>
              <a:rPr lang="en-US" sz="2400" b="1" dirty="0" smtClean="0">
                <a:latin typeface="Calibri" panose="020F0502020204030204" pitchFamily="34" charset="0"/>
              </a:rPr>
              <a:t>4. Progressive </a:t>
            </a:r>
            <a:r>
              <a:rPr lang="en-US" sz="2400" b="1" dirty="0">
                <a:latin typeface="Calibri" panose="020F0502020204030204" pitchFamily="34" charset="0"/>
              </a:rPr>
              <a:t>weakness in the lower extremities associated with back </a:t>
            </a:r>
            <a:r>
              <a:rPr lang="en-US" sz="2400" b="1" dirty="0" smtClean="0">
                <a:latin typeface="Calibri" panose="020F0502020204030204" pitchFamily="34" charset="0"/>
              </a:rPr>
              <a:t>pain and </a:t>
            </a:r>
            <a:r>
              <a:rPr lang="en-US" sz="2400" b="1" dirty="0">
                <a:latin typeface="Calibri" panose="020F0502020204030204" pitchFamily="34" charset="0"/>
              </a:rPr>
              <a:t>urinary retention can be seen with:</a:t>
            </a:r>
          </a:p>
          <a:p>
            <a:endParaRPr lang="en-US" sz="2400" b="1" dirty="0" smtClean="0">
              <a:latin typeface="Calibri" panose="020F0502020204030204" pitchFamily="34" charset="0"/>
            </a:endParaRPr>
          </a:p>
          <a:p>
            <a:pPr lvl="1">
              <a:lnSpc>
                <a:spcPct val="150000"/>
              </a:lnSpc>
            </a:pPr>
            <a:r>
              <a:rPr lang="en-US" sz="2400" b="1" dirty="0" smtClean="0">
                <a:latin typeface="Calibri" panose="020F0502020204030204" pitchFamily="34" charset="0"/>
              </a:rPr>
              <a:t>A</a:t>
            </a:r>
            <a:r>
              <a:rPr lang="en-US" sz="2400" b="1" dirty="0">
                <a:latin typeface="Calibri" panose="020F0502020204030204" pitchFamily="34" charset="0"/>
              </a:rPr>
              <a:t>. myelopathy secondary to a herniated thoracic disc.</a:t>
            </a:r>
          </a:p>
          <a:p>
            <a:pPr lvl="1">
              <a:lnSpc>
                <a:spcPct val="150000"/>
              </a:lnSpc>
            </a:pPr>
            <a:r>
              <a:rPr lang="en-US" sz="2400" b="1" dirty="0">
                <a:latin typeface="Calibri" panose="020F0502020204030204" pitchFamily="34" charset="0"/>
              </a:rPr>
              <a:t>B. myasthenia gravis</a:t>
            </a:r>
          </a:p>
          <a:p>
            <a:pPr lvl="1">
              <a:lnSpc>
                <a:spcPct val="150000"/>
              </a:lnSpc>
            </a:pPr>
            <a:r>
              <a:rPr lang="en-US" sz="2400" b="1" dirty="0">
                <a:latin typeface="Calibri" panose="020F0502020204030204" pitchFamily="34" charset="0"/>
              </a:rPr>
              <a:t>C. acute stroke</a:t>
            </a:r>
          </a:p>
          <a:p>
            <a:pPr lvl="1">
              <a:lnSpc>
                <a:spcPct val="150000"/>
              </a:lnSpc>
            </a:pPr>
            <a:r>
              <a:rPr lang="en-US" sz="2400" b="1" dirty="0">
                <a:latin typeface="Calibri" panose="020F0502020204030204" pitchFamily="34" charset="0"/>
              </a:rPr>
              <a:t>D. inflammatory myopathy</a:t>
            </a:r>
            <a:r>
              <a:rPr lang="en-US" sz="2400" b="1" dirty="0" smtClean="0">
                <a:latin typeface="Calibri" panose="020F0502020204030204" pitchFamily="34" charset="0"/>
              </a:rPr>
              <a:t>.</a:t>
            </a:r>
            <a:endParaRPr lang="en-US" sz="2400" b="1" dirty="0">
              <a:latin typeface="Calibri" panose="020F0502020204030204" pitchFamily="34" charset="0"/>
            </a:endParaRPr>
          </a:p>
          <a:p>
            <a:pPr lvl="1">
              <a:lnSpc>
                <a:spcPct val="150000"/>
              </a:lnSpc>
            </a:pPr>
            <a:r>
              <a:rPr lang="en-US" sz="2400" b="1" dirty="0">
                <a:latin typeface="Calibri" panose="020F0502020204030204" pitchFamily="34" charset="0"/>
              </a:rPr>
              <a:t>E. all of the above</a:t>
            </a:r>
          </a:p>
        </p:txBody>
      </p:sp>
    </p:spTree>
    <p:extLst>
      <p:ext uri="{BB962C8B-B14F-4D97-AF65-F5344CB8AC3E}">
        <p14:creationId xmlns:p14="http://schemas.microsoft.com/office/powerpoint/2010/main" val="31726509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772400" cy="3600986"/>
          </a:xfrm>
          <a:prstGeom prst="rect">
            <a:avLst/>
          </a:prstGeom>
        </p:spPr>
        <p:txBody>
          <a:bodyPr wrap="square">
            <a:spAutoFit/>
          </a:bodyPr>
          <a:lstStyle/>
          <a:p>
            <a:r>
              <a:rPr lang="en-US" sz="2400" b="1" dirty="0" smtClean="0">
                <a:latin typeface="Calibri" panose="020F0502020204030204" pitchFamily="34" charset="0"/>
              </a:rPr>
              <a:t>5. Characteristics </a:t>
            </a:r>
            <a:r>
              <a:rPr lang="en-US" sz="2400" b="1" dirty="0">
                <a:latin typeface="Calibri" panose="020F0502020204030204" pitchFamily="34" charset="0"/>
              </a:rPr>
              <a:t>of radiculopathy include:</a:t>
            </a:r>
          </a:p>
          <a:p>
            <a:endParaRPr lang="en-US" sz="2400" b="1" dirty="0" smtClean="0">
              <a:latin typeface="Calibri" panose="020F0502020204030204" pitchFamily="34" charset="0"/>
            </a:endParaRPr>
          </a:p>
          <a:p>
            <a:pPr lvl="1">
              <a:lnSpc>
                <a:spcPct val="150000"/>
              </a:lnSpc>
            </a:pPr>
            <a:r>
              <a:rPr lang="en-US" sz="2400" b="1" dirty="0" smtClean="0">
                <a:latin typeface="Calibri" panose="020F0502020204030204" pitchFamily="34" charset="0"/>
              </a:rPr>
              <a:t>A</a:t>
            </a:r>
            <a:r>
              <a:rPr lang="en-US" sz="2400" b="1" dirty="0">
                <a:latin typeface="Calibri" panose="020F0502020204030204" pitchFamily="34" charset="0"/>
              </a:rPr>
              <a:t>. pain, weakness, diminished deep tendon reflex</a:t>
            </a:r>
          </a:p>
          <a:p>
            <a:pPr lvl="1">
              <a:lnSpc>
                <a:spcPct val="150000"/>
              </a:lnSpc>
            </a:pPr>
            <a:r>
              <a:rPr lang="en-US" sz="2400" b="1" dirty="0">
                <a:latin typeface="Calibri" panose="020F0502020204030204" pitchFamily="34" charset="0"/>
              </a:rPr>
              <a:t>B. numbness, pain and increased muscle tone</a:t>
            </a:r>
          </a:p>
          <a:p>
            <a:pPr lvl="1">
              <a:lnSpc>
                <a:spcPct val="150000"/>
              </a:lnSpc>
            </a:pPr>
            <a:r>
              <a:rPr lang="en-US" sz="2400" b="1" dirty="0">
                <a:latin typeface="Calibri" panose="020F0502020204030204" pitchFamily="34" charset="0"/>
              </a:rPr>
              <a:t>C. weakness, atrophy and increased deep tendon reflex</a:t>
            </a:r>
          </a:p>
          <a:p>
            <a:pPr lvl="1">
              <a:lnSpc>
                <a:spcPct val="150000"/>
              </a:lnSpc>
            </a:pPr>
            <a:r>
              <a:rPr lang="en-US" sz="2400" b="1" dirty="0">
                <a:latin typeface="Calibri" panose="020F0502020204030204" pitchFamily="34" charset="0"/>
              </a:rPr>
              <a:t>D. spasticity, atrophy and diminished deep tendon reflex</a:t>
            </a:r>
          </a:p>
          <a:p>
            <a:pPr lvl="1">
              <a:lnSpc>
                <a:spcPct val="150000"/>
              </a:lnSpc>
            </a:pPr>
            <a:r>
              <a:rPr lang="en-US" sz="2400" b="1" dirty="0">
                <a:latin typeface="Calibri" panose="020F0502020204030204" pitchFamily="34" charset="0"/>
              </a:rPr>
              <a:t>E. none of the above</a:t>
            </a:r>
          </a:p>
        </p:txBody>
      </p:sp>
    </p:spTree>
    <p:extLst>
      <p:ext uri="{BB962C8B-B14F-4D97-AF65-F5344CB8AC3E}">
        <p14:creationId xmlns:p14="http://schemas.microsoft.com/office/powerpoint/2010/main" val="29960138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600200"/>
            <a:ext cx="7086600" cy="4339650"/>
          </a:xfrm>
          <a:prstGeom prst="rect">
            <a:avLst/>
          </a:prstGeom>
        </p:spPr>
        <p:txBody>
          <a:bodyPr wrap="square">
            <a:spAutoFit/>
          </a:bodyPr>
          <a:lstStyle/>
          <a:p>
            <a:r>
              <a:rPr lang="en-US" sz="2400" b="1" dirty="0" smtClean="0">
                <a:latin typeface="Calibri" panose="020F0502020204030204" pitchFamily="34" charset="0"/>
              </a:rPr>
              <a:t>6. Progressive </a:t>
            </a:r>
            <a:r>
              <a:rPr lang="en-US" sz="2400" b="1" dirty="0">
                <a:latin typeface="Calibri" panose="020F0502020204030204" pitchFamily="34" charset="0"/>
              </a:rPr>
              <a:t>bilateral, distal muscle weakness, distal paresthesias, and </a:t>
            </a:r>
            <a:r>
              <a:rPr lang="en-US" sz="2400" b="1" dirty="0" smtClean="0">
                <a:latin typeface="Calibri" panose="020F0502020204030204" pitchFamily="34" charset="0"/>
              </a:rPr>
              <a:t>loss of </a:t>
            </a:r>
            <a:r>
              <a:rPr lang="en-US" sz="2400" b="1" dirty="0">
                <a:latin typeface="Calibri" panose="020F0502020204030204" pitchFamily="34" charset="0"/>
              </a:rPr>
              <a:t>deep tendon reflexes over one to two weeks is suggestive of:</a:t>
            </a:r>
          </a:p>
          <a:p>
            <a:endParaRPr lang="en-US" sz="2400" b="1" dirty="0" smtClean="0">
              <a:latin typeface="Calibri" panose="020F0502020204030204" pitchFamily="34" charset="0"/>
            </a:endParaRPr>
          </a:p>
          <a:p>
            <a:pPr lvl="1">
              <a:lnSpc>
                <a:spcPct val="150000"/>
              </a:lnSpc>
            </a:pPr>
            <a:r>
              <a:rPr lang="en-US" sz="2400" b="1" dirty="0" smtClean="0">
                <a:latin typeface="Calibri" panose="020F0502020204030204" pitchFamily="34" charset="0"/>
              </a:rPr>
              <a:t>A</a:t>
            </a:r>
            <a:r>
              <a:rPr lang="en-US" sz="2400" b="1" dirty="0">
                <a:latin typeface="Calibri" panose="020F0502020204030204" pitchFamily="34" charset="0"/>
              </a:rPr>
              <a:t>. myasthenia gravis</a:t>
            </a:r>
          </a:p>
          <a:p>
            <a:pPr lvl="1">
              <a:lnSpc>
                <a:spcPct val="150000"/>
              </a:lnSpc>
            </a:pPr>
            <a:r>
              <a:rPr lang="en-US" sz="2400" b="1" dirty="0">
                <a:latin typeface="Calibri" panose="020F0502020204030204" pitchFamily="34" charset="0"/>
              </a:rPr>
              <a:t>B. stroke in evolution</a:t>
            </a:r>
          </a:p>
          <a:p>
            <a:pPr lvl="1">
              <a:lnSpc>
                <a:spcPct val="150000"/>
              </a:lnSpc>
            </a:pPr>
            <a:r>
              <a:rPr lang="en-US" sz="2400" b="1" dirty="0">
                <a:latin typeface="Calibri" panose="020F0502020204030204" pitchFamily="34" charset="0"/>
              </a:rPr>
              <a:t>C. polymyositis</a:t>
            </a:r>
          </a:p>
          <a:p>
            <a:pPr lvl="1">
              <a:lnSpc>
                <a:spcPct val="150000"/>
              </a:lnSpc>
            </a:pPr>
            <a:r>
              <a:rPr lang="en-US" sz="2400" b="1" dirty="0">
                <a:latin typeface="Calibri" panose="020F0502020204030204" pitchFamily="34" charset="0"/>
              </a:rPr>
              <a:t>D. Guillain-Barré syndrome</a:t>
            </a:r>
          </a:p>
          <a:p>
            <a:pPr lvl="1">
              <a:lnSpc>
                <a:spcPct val="150000"/>
              </a:lnSpc>
            </a:pPr>
            <a:r>
              <a:rPr lang="en-US" sz="2400" b="1" dirty="0">
                <a:latin typeface="Calibri" panose="020F0502020204030204" pitchFamily="34" charset="0"/>
              </a:rPr>
              <a:t>E. diabetic peripheral neuropathy</a:t>
            </a:r>
          </a:p>
        </p:txBody>
      </p:sp>
    </p:spTree>
    <p:extLst>
      <p:ext uri="{BB962C8B-B14F-4D97-AF65-F5344CB8AC3E}">
        <p14:creationId xmlns:p14="http://schemas.microsoft.com/office/powerpoint/2010/main" val="36225036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71600"/>
            <a:ext cx="7696200" cy="3970318"/>
          </a:xfrm>
          <a:prstGeom prst="rect">
            <a:avLst/>
          </a:prstGeom>
        </p:spPr>
        <p:txBody>
          <a:bodyPr wrap="square">
            <a:spAutoFit/>
          </a:bodyPr>
          <a:lstStyle/>
          <a:p>
            <a:r>
              <a:rPr lang="en-US" sz="2400" b="1" dirty="0" smtClean="0">
                <a:latin typeface="Calibri" panose="020F0502020204030204" pitchFamily="34" charset="0"/>
              </a:rPr>
              <a:t>7. All </a:t>
            </a:r>
            <a:r>
              <a:rPr lang="en-US" sz="2400" b="1" dirty="0">
                <a:latin typeface="Calibri" panose="020F0502020204030204" pitchFamily="34" charset="0"/>
              </a:rPr>
              <a:t>of the following may be seen with ulnar neuropathy EXCEPT</a:t>
            </a:r>
            <a:r>
              <a:rPr lang="en-US" sz="2400" b="1" dirty="0" smtClean="0">
                <a:latin typeface="Calibri" panose="020F0502020204030204" pitchFamily="34" charset="0"/>
              </a:rPr>
              <a:t>:</a:t>
            </a:r>
          </a:p>
          <a:p>
            <a:endParaRPr lang="en-US" sz="2400" b="1" dirty="0">
              <a:latin typeface="Calibri" panose="020F0502020204030204" pitchFamily="34" charset="0"/>
            </a:endParaRPr>
          </a:p>
          <a:p>
            <a:pPr lvl="1">
              <a:lnSpc>
                <a:spcPct val="150000"/>
              </a:lnSpc>
            </a:pPr>
            <a:r>
              <a:rPr lang="en-US" sz="2400" b="1" dirty="0">
                <a:latin typeface="Calibri" panose="020F0502020204030204" pitchFamily="34" charset="0"/>
              </a:rPr>
              <a:t>A. numbness of the fourth and fifth fingers</a:t>
            </a:r>
          </a:p>
          <a:p>
            <a:pPr lvl="1">
              <a:lnSpc>
                <a:spcPct val="150000"/>
              </a:lnSpc>
            </a:pPr>
            <a:r>
              <a:rPr lang="en-US" sz="2400" b="1" dirty="0">
                <a:latin typeface="Calibri" panose="020F0502020204030204" pitchFamily="34" charset="0"/>
              </a:rPr>
              <a:t>B. hypothenar atrophy</a:t>
            </a:r>
          </a:p>
          <a:p>
            <a:pPr lvl="1">
              <a:lnSpc>
                <a:spcPct val="150000"/>
              </a:lnSpc>
            </a:pPr>
            <a:r>
              <a:rPr lang="en-US" sz="2400" b="1" dirty="0">
                <a:latin typeface="Calibri" panose="020F0502020204030204" pitchFamily="34" charset="0"/>
              </a:rPr>
              <a:t>C. interosseous atrophy</a:t>
            </a:r>
          </a:p>
          <a:p>
            <a:pPr lvl="1">
              <a:lnSpc>
                <a:spcPct val="150000"/>
              </a:lnSpc>
            </a:pPr>
            <a:r>
              <a:rPr lang="en-US" sz="2400" b="1" dirty="0">
                <a:latin typeface="Calibri" panose="020F0502020204030204" pitchFamily="34" charset="0"/>
              </a:rPr>
              <a:t>D. thenar atrophy</a:t>
            </a:r>
          </a:p>
          <a:p>
            <a:pPr lvl="1">
              <a:lnSpc>
                <a:spcPct val="150000"/>
              </a:lnSpc>
            </a:pPr>
            <a:r>
              <a:rPr lang="en-US" sz="2400" b="1" dirty="0">
                <a:latin typeface="Calibri" panose="020F0502020204030204" pitchFamily="34" charset="0"/>
              </a:rPr>
              <a:t>E. Tinel’s sign at the ulnar groove (elbow).</a:t>
            </a:r>
          </a:p>
        </p:txBody>
      </p:sp>
    </p:spTree>
    <p:extLst>
      <p:ext uri="{BB962C8B-B14F-4D97-AF65-F5344CB8AC3E}">
        <p14:creationId xmlns:p14="http://schemas.microsoft.com/office/powerpoint/2010/main" val="3615898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772400" cy="6063198"/>
          </a:xfrm>
          <a:prstGeom prst="rect">
            <a:avLst/>
          </a:prstGeom>
        </p:spPr>
        <p:txBody>
          <a:bodyPr wrap="square">
            <a:spAutoFit/>
          </a:bodyPr>
          <a:lstStyle/>
          <a:p>
            <a:endParaRPr lang="en-US" dirty="0" smtClean="0"/>
          </a:p>
          <a:p>
            <a:r>
              <a:rPr lang="en-US" sz="3200" b="1" u="sng" dirty="0" smtClean="0"/>
              <a:t>Classification of myopathies</a:t>
            </a:r>
          </a:p>
          <a:p>
            <a:endParaRPr lang="en-US" sz="2400" dirty="0" smtClean="0"/>
          </a:p>
          <a:p>
            <a:r>
              <a:rPr lang="en-US" sz="2400" dirty="0" smtClean="0"/>
              <a:t>Acquired</a:t>
            </a:r>
          </a:p>
          <a:p>
            <a:r>
              <a:rPr lang="en-US" sz="2200" dirty="0" smtClean="0"/>
              <a:t>	Drug-induced myopathies</a:t>
            </a:r>
          </a:p>
          <a:p>
            <a:r>
              <a:rPr lang="en-US" sz="2200" dirty="0" smtClean="0"/>
              <a:t>	Endocrine myopathies</a:t>
            </a:r>
          </a:p>
          <a:p>
            <a:r>
              <a:rPr lang="en-US" sz="2200" dirty="0" smtClean="0"/>
              <a:t>	Inflammatory/immune myopathies</a:t>
            </a:r>
          </a:p>
          <a:p>
            <a:r>
              <a:rPr lang="en-US" sz="2200" dirty="0" smtClean="0"/>
              <a:t>	Myopathies associated with other systemic illness</a:t>
            </a:r>
          </a:p>
          <a:p>
            <a:r>
              <a:rPr lang="en-US" sz="2200" dirty="0" smtClean="0"/>
              <a:t>	Toxic myopathies</a:t>
            </a:r>
          </a:p>
          <a:p>
            <a:endParaRPr lang="en-US" sz="2400" dirty="0" smtClean="0"/>
          </a:p>
          <a:p>
            <a:r>
              <a:rPr lang="en-US" sz="2400" dirty="0" smtClean="0"/>
              <a:t>Hereditary</a:t>
            </a:r>
          </a:p>
          <a:p>
            <a:r>
              <a:rPr lang="en-US" sz="2200" dirty="0" smtClean="0"/>
              <a:t>	Channelopathies</a:t>
            </a:r>
          </a:p>
          <a:p>
            <a:r>
              <a:rPr lang="en-US" sz="2200" dirty="0" smtClean="0"/>
              <a:t>	Congenital myopathies</a:t>
            </a:r>
          </a:p>
          <a:p>
            <a:r>
              <a:rPr lang="en-US" sz="2200" dirty="0" smtClean="0"/>
              <a:t>	Metabolic myopathies</a:t>
            </a:r>
          </a:p>
          <a:p>
            <a:r>
              <a:rPr lang="en-US" sz="2200" dirty="0" smtClean="0"/>
              <a:t>	Mitochondrial myopathies</a:t>
            </a:r>
          </a:p>
          <a:p>
            <a:r>
              <a:rPr lang="en-US" sz="2200" dirty="0" smtClean="0"/>
              <a:t>	Muscular dystrophies</a:t>
            </a:r>
          </a:p>
          <a:p>
            <a:r>
              <a:rPr lang="en-US" sz="2200" dirty="0" smtClean="0"/>
              <a:t>	Myotonias</a:t>
            </a:r>
            <a:endParaRPr lang="en-US" sz="2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IMAGE_TITLE" val="c:\my documents\gtk_ppt\sg_present\stanfield_mm_11_jpegs\1\figure_11_13_l.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1573</TotalTime>
  <Words>2857</Words>
  <Application>Microsoft Office PowerPoint</Application>
  <PresentationFormat>On-screen Show (4:3)</PresentationFormat>
  <Paragraphs>671</Paragraphs>
  <Slides>87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87</vt:i4>
      </vt:variant>
    </vt:vector>
  </HeadingPairs>
  <TitlesOfParts>
    <vt:vector size="100" baseType="lpstr">
      <vt:lpstr>Arial Unicode MS</vt:lpstr>
      <vt:lpstr>AdvPA0C4</vt:lpstr>
      <vt:lpstr>Arial</vt:lpstr>
      <vt:lpstr>Calibri</vt:lpstr>
      <vt:lpstr>Century Gothic</vt:lpstr>
      <vt:lpstr>DilleniaUPC</vt:lpstr>
      <vt:lpstr>Lucida Sans</vt:lpstr>
      <vt:lpstr>Microsoft Tai Le</vt:lpstr>
      <vt:lpstr>MuseoSans-300</vt:lpstr>
      <vt:lpstr>Verdana</vt:lpstr>
      <vt:lpstr>Wingdings</vt:lpstr>
      <vt:lpstr>Wingdings 2</vt:lpstr>
      <vt:lpstr>Verve</vt:lpstr>
      <vt:lpstr>MYOPATHIES  </vt:lpstr>
      <vt:lpstr>Skeletal Muscle Structure  </vt:lpstr>
      <vt:lpstr>Components of a muscle fiber</vt:lpstr>
      <vt:lpstr>Motor units</vt:lpstr>
      <vt:lpstr>Muscle contraction: Cell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7 yr old boy presents with progressive weakness of both legs for 4 years.</vt:lpstr>
      <vt:lpstr>PowerPoint Presentation</vt:lpstr>
      <vt:lpstr>PowerPoint Presentation</vt:lpstr>
      <vt:lpstr>PowerPoint Presentation</vt:lpstr>
      <vt:lpstr>Definition</vt:lpstr>
      <vt:lpstr>PowerPoint Presentation</vt:lpstr>
      <vt:lpstr>PowerPoint Presentation</vt:lpstr>
      <vt:lpstr>PowerPoint Presentation</vt:lpstr>
      <vt:lpstr>Duchenne Muscular dystrophy</vt:lpstr>
      <vt:lpstr>DMD: Clinical manifestation</vt:lpstr>
      <vt:lpstr>PowerPoint Presentation</vt:lpstr>
      <vt:lpstr>DMD: Natural history</vt:lpstr>
      <vt:lpstr>Becker muscular dystrophy</vt:lpstr>
      <vt:lpstr>PowerPoint Presentation</vt:lpstr>
      <vt:lpstr>PowerPoint Presentation</vt:lpstr>
      <vt:lpstr>PowerPoint Presentation</vt:lpstr>
      <vt:lpstr>Emery-Dreifuss muscular dystrophy</vt:lpstr>
      <vt:lpstr>EDMD: Clinical manifestation</vt:lpstr>
      <vt:lpstr>Limb-girdle muscular dystrophy</vt:lpstr>
      <vt:lpstr>Limb-girdle muscular dystrophy</vt:lpstr>
      <vt:lpstr>Limb-girdle muscular dystrophy</vt:lpstr>
      <vt:lpstr>PowerPoint Presentation</vt:lpstr>
      <vt:lpstr>PowerPoint Presentation</vt:lpstr>
      <vt:lpstr>PowerPoint Presentation</vt:lpstr>
      <vt:lpstr>Fascioscapulohumeral muscular dystrophy</vt:lpstr>
      <vt:lpstr>FSMD: Clinical manifestation</vt:lpstr>
      <vt:lpstr>PowerPoint Presentation</vt:lpstr>
      <vt:lpstr>CMD: Clinical manifestation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Muscle Channelopathies: Nondystrophic Myotonias and Periodic Paralyses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KUKAS</dc:creator>
  <cp:lastModifiedBy>Mohammad Ali Kukaswadia</cp:lastModifiedBy>
  <cp:revision>135</cp:revision>
  <dcterms:created xsi:type="dcterms:W3CDTF">2015-03-28T10:11:15Z</dcterms:created>
  <dcterms:modified xsi:type="dcterms:W3CDTF">2017-05-01T08:44:39Z</dcterms:modified>
</cp:coreProperties>
</file>