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EFD9E0-A290-4FAE-AE3F-6466652EA852}"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92167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FD9E0-A290-4FAE-AE3F-6466652EA852}"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64363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FD9E0-A290-4FAE-AE3F-6466652EA852}"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177381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FD9E0-A290-4FAE-AE3F-6466652EA852}"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10005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FD9E0-A290-4FAE-AE3F-6466652EA852}"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169810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EFD9E0-A290-4FAE-AE3F-6466652EA852}"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87781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EFD9E0-A290-4FAE-AE3F-6466652EA852}"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9369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EFD9E0-A290-4FAE-AE3F-6466652EA852}"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17825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FD9E0-A290-4FAE-AE3F-6466652EA852}"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315306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FD9E0-A290-4FAE-AE3F-6466652EA852}"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4744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FD9E0-A290-4FAE-AE3F-6466652EA852}"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DCE3C-3687-49C8-8615-EF69AD359C4F}" type="slidenum">
              <a:rPr lang="en-US" smtClean="0"/>
              <a:t>‹#›</a:t>
            </a:fld>
            <a:endParaRPr lang="en-US"/>
          </a:p>
        </p:txBody>
      </p:sp>
    </p:spTree>
    <p:extLst>
      <p:ext uri="{BB962C8B-B14F-4D97-AF65-F5344CB8AC3E}">
        <p14:creationId xmlns:p14="http://schemas.microsoft.com/office/powerpoint/2010/main" val="287648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FD9E0-A290-4FAE-AE3F-6466652EA852}" type="datetimeFigureOut">
              <a:rPr lang="en-US" smtClean="0"/>
              <a:t>4/18/2017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DCE3C-3687-49C8-8615-EF69AD359C4F}" type="slidenum">
              <a:rPr lang="en-US" smtClean="0"/>
              <a:t>‹#›</a:t>
            </a:fld>
            <a:endParaRPr lang="en-US"/>
          </a:p>
        </p:txBody>
      </p:sp>
    </p:spTree>
    <p:extLst>
      <p:ext uri="{BB962C8B-B14F-4D97-AF65-F5344CB8AC3E}">
        <p14:creationId xmlns:p14="http://schemas.microsoft.com/office/powerpoint/2010/main" val="267362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41943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Traumatic	Contusion, fat emboli syndrome, heat stroke, laceration, postoperative trauma, subdural and epidural hematomas</a:t>
            </a:r>
          </a:p>
          <a:p>
            <a:r>
              <a:rPr lang="en-US" dirty="0" err="1" smtClean="0"/>
              <a:t>Intraventricular</a:t>
            </a:r>
            <a:r>
              <a:rPr lang="en-US" dirty="0" smtClean="0"/>
              <a:t>	Normal pressure hydrocephalous</a:t>
            </a:r>
          </a:p>
          <a:p>
            <a:r>
              <a:rPr lang="en-US" dirty="0" smtClean="0"/>
              <a:t>Vitamin deficiency	Deficiencies of B12 (pernicious anemia), niacin (pellagra), and thiamine (Wernicke-</a:t>
            </a:r>
            <a:r>
              <a:rPr lang="en-US" dirty="0" err="1" smtClean="0"/>
              <a:t>Korsakoff</a:t>
            </a:r>
            <a:r>
              <a:rPr lang="en-US" dirty="0" smtClean="0"/>
              <a:t> syndrome)</a:t>
            </a:r>
          </a:p>
          <a:p>
            <a:r>
              <a:rPr lang="en-US" dirty="0" smtClean="0"/>
              <a:t>Endocrine-metabolic	Carcinoid, Cushing's/Addison's syndrome, diabetic coma and shock, hepatic or renal failure, hyperthyroidism, hypoglycemia, myxedema, </a:t>
            </a:r>
            <a:r>
              <a:rPr lang="en-US" dirty="0" err="1" smtClean="0"/>
              <a:t>paraneoplastic</a:t>
            </a:r>
            <a:r>
              <a:rPr lang="en-US" dirty="0" smtClean="0"/>
              <a:t> syndromes, parathyroid dysfunction, porphyria, sleep apnea, severe electrolyte or acid/base disturbance, uremia, Whipple's syndrome</a:t>
            </a:r>
          </a:p>
          <a:p>
            <a:r>
              <a:rPr lang="en-US" dirty="0" smtClean="0"/>
              <a:t>Metals	Heavy metals (</a:t>
            </a:r>
            <a:r>
              <a:rPr lang="en-US" dirty="0" err="1" smtClean="0"/>
              <a:t>eg</a:t>
            </a:r>
            <a:r>
              <a:rPr lang="en-US" dirty="0" smtClean="0"/>
              <a:t>, lead, manganese, mercury), other toxins</a:t>
            </a:r>
          </a:p>
          <a:p>
            <a:r>
              <a:rPr lang="en-US" dirty="0" smtClean="0"/>
              <a:t>Anoxia	Hypoxia and anoxia secondary to pulmonary or cardiac failure, anemia, anesthesia</a:t>
            </a:r>
          </a:p>
          <a:p>
            <a:r>
              <a:rPr lang="en-US" dirty="0" smtClean="0"/>
              <a:t>Depression-other	Catatonia, depressive </a:t>
            </a:r>
            <a:r>
              <a:rPr lang="en-US" dirty="0" err="1" smtClean="0"/>
              <a:t>pseudodementia</a:t>
            </a:r>
            <a:r>
              <a:rPr lang="en-US" dirty="0" smtClean="0"/>
              <a:t>, hysteria</a:t>
            </a:r>
            <a:endParaRPr lang="en-US" dirty="0"/>
          </a:p>
        </p:txBody>
      </p:sp>
    </p:spTree>
    <p:extLst>
      <p:ext uri="{BB962C8B-B14F-4D97-AF65-F5344CB8AC3E}">
        <p14:creationId xmlns:p14="http://schemas.microsoft.com/office/powerpoint/2010/main" val="3125316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254460" y="2126799"/>
            <a:ext cx="1943100" cy="3419475"/>
          </a:xfrm>
          <a:prstGeom prst="rect">
            <a:avLst/>
          </a:prstGeom>
        </p:spPr>
      </p:pic>
    </p:spTree>
    <p:extLst>
      <p:ext uri="{BB962C8B-B14F-4D97-AF65-F5344CB8AC3E}">
        <p14:creationId xmlns:p14="http://schemas.microsoft.com/office/powerpoint/2010/main" val="354696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sz="8000" dirty="0" smtClean="0"/>
              <a:t>Mr A, a 60-year-old man, He was found on the ground by passers-by, who called emergency medical services. he was combative and moving all 4 extremities. He was electively intubated and brought to the hospital for further care.</a:t>
            </a:r>
          </a:p>
          <a:p>
            <a:endParaRPr lang="en-US" sz="8000" dirty="0" smtClean="0"/>
          </a:p>
          <a:p>
            <a:r>
              <a:rPr lang="en-US" sz="8000" dirty="0" smtClean="0"/>
              <a:t>Upon arrival at the emergency department, his Glasgow Coma Scale was 10. His vital signs were a heart rate of 88 beats/min, a blood pressure of 117/80 mm Hg, a respiratory rate of 14 breaths/min, an oxygen saturation of 98% on FIO2 100%, and a temperature of 98°F. A neurologic examination was </a:t>
            </a:r>
            <a:r>
              <a:rPr lang="en-US" sz="8000" dirty="0" err="1" smtClean="0"/>
              <a:t>nonfocal</a:t>
            </a:r>
            <a:r>
              <a:rPr lang="en-US" sz="8000" dirty="0" smtClean="0"/>
              <a:t>; eyes were midline and his </a:t>
            </a:r>
            <a:r>
              <a:rPr lang="en-US" sz="8000" dirty="0" err="1" smtClean="0"/>
              <a:t>extraocular</a:t>
            </a:r>
            <a:r>
              <a:rPr lang="en-US" sz="8000" dirty="0" smtClean="0"/>
              <a:t> muscles showed full range.</a:t>
            </a:r>
          </a:p>
          <a:p>
            <a:endParaRPr lang="en-US" sz="8000" dirty="0" smtClean="0"/>
          </a:p>
          <a:p>
            <a:r>
              <a:rPr lang="en-US" sz="8000" dirty="0" smtClean="0"/>
              <a:t>his respiratory status was improving, his cognition remained impaired. He had periods of relative clarity and incoherent speech, as well as periods of </a:t>
            </a:r>
            <a:r>
              <a:rPr lang="en-US" sz="8000" dirty="0" err="1" smtClean="0"/>
              <a:t>oversedation</a:t>
            </a:r>
            <a:r>
              <a:rPr lang="en-US" sz="8000" dirty="0" smtClean="0"/>
              <a:t> and agitation, especially at night. He frequently pulled at his IV lines. On hospital day 6, he received 1 dose of haloperidol (10 mg IV) for agitation. When he became agitated later that day, he received olanzapine (5 mg olanzapine decreased his agitation. The psychiatry department was then consulted for further recommendations regarding management of his agitation.</a:t>
            </a:r>
          </a:p>
        </p:txBody>
      </p:sp>
    </p:spTree>
    <p:extLst>
      <p:ext uri="{BB962C8B-B14F-4D97-AF65-F5344CB8AC3E}">
        <p14:creationId xmlns:p14="http://schemas.microsoft.com/office/powerpoint/2010/main" val="85712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His laboratory studies were significant for a white blood cell count of 20,000 with 90% neutrophils. A comprehensive metabolic panel, liver function tests, urinalysis, urine toxicology screen, and serum toxicology screens were all unremarkable. A </a:t>
            </a:r>
            <a:r>
              <a:rPr lang="en-US" dirty="0" err="1" smtClean="0"/>
              <a:t>noncontrast</a:t>
            </a:r>
            <a:r>
              <a:rPr lang="en-US" dirty="0" smtClean="0"/>
              <a:t> computerized tomography scan of the head revealed multiple, small hemorrhagic contusions within the right parietal and bilateral inferior frontal lobes with minimal surrounding edema, scattered subarachnoid hemorrhages, and a </a:t>
            </a:r>
            <a:r>
              <a:rPr lang="en-US" dirty="0" err="1" smtClean="0"/>
              <a:t>nondepressed</a:t>
            </a:r>
            <a:r>
              <a:rPr lang="en-US" dirty="0" smtClean="0"/>
              <a:t> right parietal lobe fracture. C-spine imaging revealed a ventral epidural hematoma with no significant cord compression and a left alar ligamentous </a:t>
            </a:r>
            <a:r>
              <a:rPr lang="en-US" dirty="0" err="1" smtClean="0"/>
              <a:t>avulsive</a:t>
            </a:r>
            <a:r>
              <a:rPr lang="en-US" dirty="0" smtClean="0"/>
              <a:t> injury but no fracture. His chest x-ray showed a right-sided sixth rib fracture and bilateral upper and lower lobe airspace opacities, consistent with aspiration pneumonia</a:t>
            </a:r>
            <a:endParaRPr lang="en-US" dirty="0"/>
          </a:p>
        </p:txBody>
      </p:sp>
    </p:spTree>
    <p:extLst>
      <p:ext uri="{BB962C8B-B14F-4D97-AF65-F5344CB8AC3E}">
        <p14:creationId xmlns:p14="http://schemas.microsoft.com/office/powerpoint/2010/main" val="156487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medical history included hypertension, obstructive sleep apnea (for which he received continuous positive airway pressure), and thyroid nodules (for which he had undergone a thyroidectomy). His psychiatric history was unremarkable.</a:t>
            </a:r>
          </a:p>
          <a:p>
            <a:endParaRPr lang="en-US" dirty="0"/>
          </a:p>
        </p:txBody>
      </p:sp>
    </p:spTree>
    <p:extLst>
      <p:ext uri="{BB962C8B-B14F-4D97-AF65-F5344CB8AC3E}">
        <p14:creationId xmlns:p14="http://schemas.microsoft.com/office/powerpoint/2010/main" val="270277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endParaRPr lang="en-US" dirty="0" smtClean="0"/>
          </a:p>
          <a:p>
            <a:r>
              <a:rPr lang="en-US" sz="6400" dirty="0" smtClean="0"/>
              <a:t>The psychiatric consultant found Mr A. easily </a:t>
            </a:r>
            <a:r>
              <a:rPr lang="en-US" sz="6400" dirty="0" err="1" smtClean="0"/>
              <a:t>arousable</a:t>
            </a:r>
            <a:r>
              <a:rPr lang="en-US" sz="6400" dirty="0" smtClean="0"/>
              <a:t> and intermittently confused. He was unable to state his location or to recount the events that led to his hospitalization; he identified his location as a hospital when provided with choices. His speech was soft and slurred, and it was fluent with normal prosody (emotional melody and tone of language); however, he made frequent </a:t>
            </a:r>
            <a:r>
              <a:rPr lang="en-US" sz="6400" dirty="0" err="1" smtClean="0"/>
              <a:t>paraphasic</a:t>
            </a:r>
            <a:r>
              <a:rPr lang="en-US" sz="6400" dirty="0" smtClean="0"/>
              <a:t> (substitution of an inappropriate word) errors. He had no abnormal movements, but he frequently pulled at his nasogastric tube. He said his mood was “happy,” and he appeared inappropriately bright. He responded appropriately to some direct questions but at times would respond with answers unrelated to the questions asked. He did not appear to be preoccupied. He was oriented to person but not to the month or year; he registered 3 words but recalled none at 5 minutes; with prompts, he could provide the days of the week forward but not backward</a:t>
            </a:r>
          </a:p>
        </p:txBody>
      </p:sp>
    </p:spTree>
    <p:extLst>
      <p:ext uri="{BB962C8B-B14F-4D97-AF65-F5344CB8AC3E}">
        <p14:creationId xmlns:p14="http://schemas.microsoft.com/office/powerpoint/2010/main" val="384715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endParaRPr lang="en-US" sz="1800" dirty="0" smtClean="0"/>
          </a:p>
          <a:p>
            <a:r>
              <a:rPr lang="en-US" sz="1800" dirty="0" smtClean="0"/>
              <a:t>On neurologic examination, cranial nerves II-X were intact. There was no evidence of </a:t>
            </a:r>
            <a:r>
              <a:rPr lang="en-US" sz="1800" dirty="0" err="1" smtClean="0"/>
              <a:t>hemineglect</a:t>
            </a:r>
            <a:r>
              <a:rPr lang="en-US" sz="1800" dirty="0" smtClean="0"/>
              <a:t>. No snout, </a:t>
            </a:r>
            <a:r>
              <a:rPr lang="en-US" sz="1800" dirty="0" err="1" smtClean="0"/>
              <a:t>palmomental</a:t>
            </a:r>
            <a:r>
              <a:rPr lang="en-US" sz="1800" dirty="0" smtClean="0"/>
              <a:t>, or </a:t>
            </a:r>
            <a:r>
              <a:rPr lang="en-US" sz="1800" dirty="0" err="1" smtClean="0"/>
              <a:t>glabellar</a:t>
            </a:r>
            <a:r>
              <a:rPr lang="en-US" sz="1800" dirty="0" smtClean="0"/>
              <a:t> reflexes were elicited. Grip strength was 5/5 bilaterally, and Mr A was able to move his toes on command. His upper extremities revealed no rigidity, </a:t>
            </a:r>
            <a:r>
              <a:rPr lang="en-US" sz="1800" dirty="0" err="1" smtClean="0"/>
              <a:t>cogwheeling</a:t>
            </a:r>
            <a:r>
              <a:rPr lang="en-US" sz="1800" dirty="0" smtClean="0"/>
              <a:t>, or tremor.</a:t>
            </a:r>
          </a:p>
          <a:p>
            <a:endParaRPr lang="en-US" sz="1800" dirty="0" smtClean="0"/>
          </a:p>
          <a:p>
            <a:r>
              <a:rPr lang="en-US" sz="1800" dirty="0" smtClean="0"/>
              <a:t>Laboratory studies revealed a calcium level of 9.1 </a:t>
            </a:r>
            <a:r>
              <a:rPr lang="en-US" sz="1800" dirty="0" err="1" smtClean="0"/>
              <a:t>mEq</a:t>
            </a:r>
            <a:r>
              <a:rPr lang="en-US" sz="1800" dirty="0" smtClean="0"/>
              <a:t>/L, a magnesium level of 1.9 </a:t>
            </a:r>
            <a:r>
              <a:rPr lang="en-US" sz="1800" dirty="0" err="1" smtClean="0"/>
              <a:t>mEq</a:t>
            </a:r>
            <a:r>
              <a:rPr lang="en-US" sz="1800" dirty="0" smtClean="0"/>
              <a:t>/L, and a potassium level of 3.6 </a:t>
            </a:r>
            <a:r>
              <a:rPr lang="en-US" sz="1800" dirty="0" err="1" smtClean="0"/>
              <a:t>mEq</a:t>
            </a:r>
            <a:r>
              <a:rPr lang="en-US" sz="1800" dirty="0" smtClean="0"/>
              <a:t>/L. Serum glucose levels were within normal limits. A complete blood count revealed a mild normocytic anemia and a borderline elevated white blood cell count. His thyroid-stimulating hormone level was 0.43. Rapid plasma reagin and human immunodeficiency virus tests had been negative the year before; they were not repeated.</a:t>
            </a:r>
          </a:p>
          <a:p>
            <a:endParaRPr lang="en-US" sz="1800" dirty="0" smtClean="0"/>
          </a:p>
          <a:p>
            <a:r>
              <a:rPr lang="en-US" sz="1800" dirty="0" smtClean="0"/>
              <a:t>Over the next several days, Mr A's olanzapine was increased (to 10 mg </a:t>
            </a:r>
            <a:r>
              <a:rPr lang="en-US" sz="1800" dirty="0" err="1" smtClean="0"/>
              <a:t>po</a:t>
            </a:r>
            <a:r>
              <a:rPr lang="en-US" sz="1800" dirty="0" smtClean="0"/>
              <a:t> </a:t>
            </a:r>
            <a:r>
              <a:rPr lang="en-US" sz="1800" dirty="0" err="1" smtClean="0"/>
              <a:t>tid</a:t>
            </a:r>
            <a:r>
              <a:rPr lang="en-US" sz="1800" dirty="0" smtClean="0"/>
              <a:t>), </a:t>
            </a:r>
            <a:r>
              <a:rPr lang="en-US" sz="1800" dirty="0" err="1" smtClean="0"/>
              <a:t>valproic</a:t>
            </a:r>
            <a:r>
              <a:rPr lang="en-US" sz="1800" dirty="0" smtClean="0"/>
              <a:t> acid was increased (to 1,000 mg </a:t>
            </a:r>
            <a:r>
              <a:rPr lang="en-US" sz="1800" dirty="0" err="1" smtClean="0"/>
              <a:t>po</a:t>
            </a:r>
            <a:r>
              <a:rPr lang="en-US" sz="1800" dirty="0" smtClean="0"/>
              <a:t> bid), and haloperidol was tapered. On this regimen, his cognition improved slowly. Although he was suffering from a Wernicke's aphasia, his attention and orientation improved (to where he could state the year, month, and name of the hospital). Olanzapine was tapered slowly, and </a:t>
            </a:r>
            <a:r>
              <a:rPr lang="en-US" sz="1800" dirty="0" err="1" smtClean="0"/>
              <a:t>valproic</a:t>
            </a:r>
            <a:r>
              <a:rPr lang="en-US" sz="1800" dirty="0" smtClean="0"/>
              <a:t> acid was continued (due to its antiepileptic properties and its ability to decrease impulsivity).</a:t>
            </a:r>
          </a:p>
          <a:p>
            <a:endParaRPr lang="en-US" sz="1800" dirty="0" smtClean="0"/>
          </a:p>
          <a:p>
            <a:r>
              <a:rPr lang="en-US" sz="1800" dirty="0" smtClean="0"/>
              <a:t>On hospital day 14, he was transferred to a rehabilitation center that specializes in the care of patients with an acute brain injury.</a:t>
            </a:r>
            <a:endParaRPr lang="en-US" sz="1800" dirty="0"/>
          </a:p>
        </p:txBody>
      </p:sp>
    </p:spTree>
    <p:extLst>
      <p:ext uri="{BB962C8B-B14F-4D97-AF65-F5344CB8AC3E}">
        <p14:creationId xmlns:p14="http://schemas.microsoft.com/office/powerpoint/2010/main" val="137078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 diagnosis of delirium was made. </a:t>
            </a:r>
            <a:br>
              <a:rPr lang="en-US" sz="3600"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Contributing factors were thought to include hypoxia, pneumonia, and traumatic brain injury. </a:t>
            </a:r>
          </a:p>
          <a:p>
            <a:r>
              <a:rPr lang="en-US" dirty="0" smtClean="0"/>
              <a:t>Recommendations included the following: to continue to optimize his respiratory status, to treat his infection, and to perform frequent neurologic checks observing for signs of increased intracranial pressure. Pharmacologic interventions for agitation included use of olanzapine (2.5 mg/2.5 mg/5 mg) and </a:t>
            </a:r>
            <a:r>
              <a:rPr lang="en-US" dirty="0" err="1" smtClean="0"/>
              <a:t>valproic</a:t>
            </a:r>
            <a:r>
              <a:rPr lang="en-US" dirty="0" smtClean="0"/>
              <a:t> acid (125 mg/125 mg/500 mg); olanzapine and haloperidol were also available on a prn basis. </a:t>
            </a:r>
          </a:p>
          <a:p>
            <a:r>
              <a:rPr lang="en-US" dirty="0" smtClean="0"/>
              <a:t>Recommendations for an alternative antibiotic were made, as ampicillin can prolong the </a:t>
            </a:r>
            <a:r>
              <a:rPr lang="en-US" dirty="0" err="1" smtClean="0"/>
              <a:t>QTc</a:t>
            </a:r>
            <a:r>
              <a:rPr lang="en-US" dirty="0" smtClean="0"/>
              <a:t>. Repletion of electrolytes and a check of a daily electrocardiogram (EKG) were recommended to reduce the risk of </a:t>
            </a:r>
            <a:r>
              <a:rPr lang="en-US" dirty="0" err="1" smtClean="0"/>
              <a:t>torsades</a:t>
            </a:r>
            <a:r>
              <a:rPr lang="en-US" dirty="0" smtClean="0"/>
              <a:t> de pointes.</a:t>
            </a:r>
          </a:p>
          <a:p>
            <a:endParaRPr lang="en-US" dirty="0" smtClean="0"/>
          </a:p>
          <a:p>
            <a:endParaRPr lang="en-US" dirty="0"/>
          </a:p>
        </p:txBody>
      </p:sp>
    </p:spTree>
    <p:extLst>
      <p:ext uri="{BB962C8B-B14F-4D97-AF65-F5344CB8AC3E}">
        <p14:creationId xmlns:p14="http://schemas.microsoft.com/office/powerpoint/2010/main" val="3159481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6843"/>
            <a:ext cx="6096000" cy="4524315"/>
          </a:xfrm>
          <a:prstGeom prst="rect">
            <a:avLst/>
          </a:prstGeom>
        </p:spPr>
        <p:txBody>
          <a:bodyPr>
            <a:spAutoFit/>
          </a:bodyPr>
          <a:lstStyle/>
          <a:p>
            <a:r>
              <a:rPr lang="en-US" dirty="0" smtClean="0"/>
              <a:t>Table 1</a:t>
            </a:r>
          </a:p>
          <a:p>
            <a:r>
              <a:rPr lang="en-US" dirty="0" smtClean="0"/>
              <a:t>Diagnostic Criteria for Delirium   </a:t>
            </a:r>
            <a:r>
              <a:rPr lang="en-US" dirty="0" smtClean="0"/>
              <a:t>Criteria	</a:t>
            </a:r>
            <a:endParaRPr lang="en-US" dirty="0" smtClean="0"/>
          </a:p>
          <a:p>
            <a:endParaRPr lang="en-US" dirty="0" smtClean="0"/>
          </a:p>
          <a:p>
            <a:r>
              <a:rPr lang="en-US" dirty="0" smtClean="0"/>
              <a:t>			ICD-10         DSM-IV</a:t>
            </a:r>
          </a:p>
          <a:p>
            <a:r>
              <a:rPr lang="en-US" dirty="0" smtClean="0"/>
              <a:t>Impaired consciousness	X	X</a:t>
            </a:r>
          </a:p>
          <a:p>
            <a:r>
              <a:rPr lang="en-US" dirty="0" smtClean="0"/>
              <a:t>Impaired attention	X	X               </a:t>
            </a:r>
            <a:r>
              <a:rPr lang="en-US" dirty="0" err="1" smtClean="0"/>
              <a:t>X</a:t>
            </a:r>
            <a:endParaRPr lang="en-US" dirty="0" smtClean="0"/>
          </a:p>
          <a:p>
            <a:r>
              <a:rPr lang="en-US" dirty="0" smtClean="0"/>
              <a:t>Cognitive problems	X	X               </a:t>
            </a:r>
            <a:r>
              <a:rPr lang="en-US" dirty="0" err="1" smtClean="0"/>
              <a:t>X</a:t>
            </a:r>
            <a:endParaRPr lang="en-US" dirty="0" smtClean="0"/>
          </a:p>
          <a:p>
            <a:r>
              <a:rPr lang="en-US" dirty="0" smtClean="0"/>
              <a:t>Perceptual problems	X	X</a:t>
            </a:r>
          </a:p>
          <a:p>
            <a:r>
              <a:rPr lang="en-US" dirty="0" smtClean="0"/>
              <a:t>Typical time course		                 X</a:t>
            </a:r>
          </a:p>
          <a:p>
            <a:r>
              <a:rPr lang="en-US" dirty="0" smtClean="0"/>
              <a:t>Medical etiology		                 X</a:t>
            </a:r>
          </a:p>
          <a:p>
            <a:r>
              <a:rPr lang="en-US" dirty="0" smtClean="0"/>
              <a:t>Psychomotor changes	X	</a:t>
            </a:r>
          </a:p>
          <a:p>
            <a:r>
              <a:rPr lang="en-US" dirty="0" smtClean="0"/>
              <a:t>Sleep-wake cycle disturbances X		</a:t>
            </a:r>
          </a:p>
          <a:p>
            <a:r>
              <a:rPr lang="en-US" dirty="0" smtClean="0"/>
              <a:t>Emotional disturbances	X	</a:t>
            </a:r>
          </a:p>
          <a:p>
            <a:r>
              <a:rPr lang="en-US" dirty="0" smtClean="0"/>
              <a:t>Abbreviations: DSM-IV = Diagnostic and Statistical Manual of Mental Disorders, Fourth Edition, ICD-10 = International Classification of Diseases, Tenth Revision.</a:t>
            </a:r>
            <a:endParaRPr lang="en-US" dirty="0"/>
          </a:p>
        </p:txBody>
      </p:sp>
    </p:spTree>
    <p:extLst>
      <p:ext uri="{BB962C8B-B14F-4D97-AF65-F5344CB8AC3E}">
        <p14:creationId xmlns:p14="http://schemas.microsoft.com/office/powerpoint/2010/main" val="4009883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Cause	Specific Cause</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Vascular	Cerebral arteriosclerosis, circulatory collapse (shock), emboli from atrial fibrillation, patent foramen </a:t>
            </a:r>
            <a:r>
              <a:rPr lang="en-US" dirty="0" err="1" smtClean="0"/>
              <a:t>ovale</a:t>
            </a:r>
            <a:r>
              <a:rPr lang="en-US" dirty="0" smtClean="0"/>
              <a:t>, endocarditic valve, hypertensive encephalopathy, </a:t>
            </a:r>
            <a:r>
              <a:rPr lang="en-US" dirty="0" err="1" smtClean="0"/>
              <a:t>hyperviscosity</a:t>
            </a:r>
            <a:r>
              <a:rPr lang="en-US" dirty="0" smtClean="0"/>
              <a:t> syndrome, intracranial hemorrhage or thrombosis, </a:t>
            </a:r>
            <a:r>
              <a:rPr lang="en-US" dirty="0" err="1" smtClean="0"/>
              <a:t>polyarteritis</a:t>
            </a:r>
            <a:r>
              <a:rPr lang="en-US" dirty="0" smtClean="0"/>
              <a:t> </a:t>
            </a:r>
            <a:r>
              <a:rPr lang="en-US" dirty="0" err="1" smtClean="0"/>
              <a:t>nodosa</a:t>
            </a:r>
            <a:r>
              <a:rPr lang="en-US" dirty="0" smtClean="0"/>
              <a:t>, </a:t>
            </a:r>
            <a:r>
              <a:rPr lang="en-US" dirty="0" err="1" smtClean="0"/>
              <a:t>sarcoid</a:t>
            </a:r>
            <a:r>
              <a:rPr lang="en-US" dirty="0" smtClean="0"/>
              <a:t>, systemic lupus, erythematosus, thrombotic thrombocytopenic </a:t>
            </a:r>
            <a:r>
              <a:rPr lang="en-US" dirty="0" err="1" smtClean="0"/>
              <a:t>purpura</a:t>
            </a:r>
            <a:endParaRPr lang="en-US" dirty="0" smtClean="0"/>
          </a:p>
          <a:p>
            <a:r>
              <a:rPr lang="en-US" dirty="0" smtClean="0"/>
              <a:t>Infectious	Bacterial or viral meningitis, </a:t>
            </a:r>
            <a:r>
              <a:rPr lang="en-US" dirty="0" err="1" smtClean="0"/>
              <a:t>Behcet's</a:t>
            </a:r>
            <a:r>
              <a:rPr lang="en-US" dirty="0" smtClean="0"/>
              <a:t> syndrome, brain/epidural/subdural abscess, encephalitis, fungal meningitis (</a:t>
            </a:r>
            <a:r>
              <a:rPr lang="en-US" dirty="0" err="1" smtClean="0"/>
              <a:t>Cryptococcal</a:t>
            </a:r>
            <a:r>
              <a:rPr lang="en-US" dirty="0" smtClean="0"/>
              <a:t>, </a:t>
            </a:r>
            <a:r>
              <a:rPr lang="en-US" dirty="0" err="1" smtClean="0"/>
              <a:t>Cocidioidal</a:t>
            </a:r>
            <a:r>
              <a:rPr lang="en-US" dirty="0" smtClean="0"/>
              <a:t>, </a:t>
            </a:r>
            <a:r>
              <a:rPr lang="en-US" dirty="0" err="1" smtClean="0"/>
              <a:t>Histoplasma</a:t>
            </a:r>
            <a:r>
              <a:rPr lang="en-US" dirty="0" smtClean="0"/>
              <a:t>), general paresis, human immunodeficiency virus, Lyme disease, malaria, mumps, parasitic (toxoplasma, trichinosis, </a:t>
            </a:r>
            <a:r>
              <a:rPr lang="en-US" dirty="0" err="1" smtClean="0"/>
              <a:t>cysticercosis</a:t>
            </a:r>
            <a:r>
              <a:rPr lang="en-US" dirty="0" smtClean="0"/>
              <a:t>, </a:t>
            </a:r>
            <a:r>
              <a:rPr lang="en-US" dirty="0" err="1" smtClean="0"/>
              <a:t>echinococcosis</a:t>
            </a:r>
            <a:r>
              <a:rPr lang="en-US" dirty="0" smtClean="0"/>
              <a:t>), typhoid fever, sepsis</a:t>
            </a:r>
          </a:p>
          <a:p>
            <a:r>
              <a:rPr lang="en-US" dirty="0" smtClean="0"/>
              <a:t>Neoplastic	Carcinomatous meningitis, </a:t>
            </a:r>
            <a:r>
              <a:rPr lang="en-US" dirty="0" err="1" smtClean="0"/>
              <a:t>paraneoplastic</a:t>
            </a:r>
            <a:r>
              <a:rPr lang="en-US" dirty="0" smtClean="0"/>
              <a:t> syndromes, space-occupying lesions (such as </a:t>
            </a:r>
            <a:r>
              <a:rPr lang="en-US" dirty="0" err="1" smtClean="0"/>
              <a:t>gliomas</a:t>
            </a:r>
            <a:r>
              <a:rPr lang="en-US" dirty="0" smtClean="0"/>
              <a:t>, </a:t>
            </a:r>
            <a:r>
              <a:rPr lang="en-US" dirty="0" err="1" smtClean="0"/>
              <a:t>meningiomas</a:t>
            </a:r>
            <a:r>
              <a:rPr lang="en-US" dirty="0" smtClean="0"/>
              <a:t>, </a:t>
            </a:r>
            <a:r>
              <a:rPr lang="en-US" dirty="0" err="1" smtClean="0"/>
              <a:t>abcesses</a:t>
            </a:r>
            <a:r>
              <a:rPr lang="en-US" dirty="0" smtClean="0"/>
              <a:t>)</a:t>
            </a:r>
          </a:p>
          <a:p>
            <a:r>
              <a:rPr lang="en-US" dirty="0" smtClean="0"/>
              <a:t>Degenerative	Senile and </a:t>
            </a:r>
            <a:r>
              <a:rPr lang="en-US" dirty="0" err="1" smtClean="0"/>
              <a:t>presentile</a:t>
            </a:r>
            <a:r>
              <a:rPr lang="en-US" dirty="0" smtClean="0"/>
              <a:t> dementias (such as Alzheimer's or Pick's dementia, Creutzfeldt-Jakob disease, Huntington's chorea, Wilson's disease)</a:t>
            </a:r>
          </a:p>
          <a:p>
            <a:r>
              <a:rPr lang="en-US" dirty="0" smtClean="0"/>
              <a:t>Intoxication	Chronic intoxication or withdrawal effect of sedative-hypnotic drugs (such as anticholinergics, anticonvulsants, bromides), carbon monoxide from burn inhalation, dissociative anesthetics, opiates, tranquilizers</a:t>
            </a:r>
            <a:endParaRPr lang="en-US" dirty="0"/>
          </a:p>
        </p:txBody>
      </p:sp>
    </p:spTree>
    <p:extLst>
      <p:ext uri="{BB962C8B-B14F-4D97-AF65-F5344CB8AC3E}">
        <p14:creationId xmlns:p14="http://schemas.microsoft.com/office/powerpoint/2010/main" val="641088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947</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A diagnosis of delirium was made.  </vt:lpstr>
      <vt:lpstr>PowerPoint Presentation</vt:lpstr>
      <vt:lpstr>General Cause Specific Cause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Clinical Neurology</dc:creator>
  <cp:lastModifiedBy>Clinical Neurology</cp:lastModifiedBy>
  <cp:revision>4</cp:revision>
  <dcterms:created xsi:type="dcterms:W3CDTF">2017-04-18T09:02:08Z</dcterms:created>
  <dcterms:modified xsi:type="dcterms:W3CDTF">2017-04-18T09:29:47Z</dcterms:modified>
</cp:coreProperties>
</file>