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39"/>
  </p:notesMasterIdLst>
  <p:handoutMasterIdLst>
    <p:handoutMasterId r:id="rId40"/>
  </p:handoutMasterIdLst>
  <p:sldIdLst>
    <p:sldId id="331" r:id="rId2"/>
    <p:sldId id="332" r:id="rId3"/>
    <p:sldId id="351" r:id="rId4"/>
    <p:sldId id="455" r:id="rId5"/>
    <p:sldId id="458" r:id="rId6"/>
    <p:sldId id="456" r:id="rId7"/>
    <p:sldId id="510" r:id="rId8"/>
    <p:sldId id="358" r:id="rId9"/>
    <p:sldId id="473" r:id="rId10"/>
    <p:sldId id="481" r:id="rId11"/>
    <p:sldId id="478" r:id="rId12"/>
    <p:sldId id="482" r:id="rId13"/>
    <p:sldId id="483" r:id="rId14"/>
    <p:sldId id="489" r:id="rId15"/>
    <p:sldId id="490" r:id="rId16"/>
    <p:sldId id="493" r:id="rId17"/>
    <p:sldId id="491" r:id="rId18"/>
    <p:sldId id="492" r:id="rId19"/>
    <p:sldId id="499" r:id="rId20"/>
    <p:sldId id="500" r:id="rId21"/>
    <p:sldId id="501" r:id="rId22"/>
    <p:sldId id="502" r:id="rId23"/>
    <p:sldId id="503" r:id="rId24"/>
    <p:sldId id="507" r:id="rId25"/>
    <p:sldId id="508" r:id="rId26"/>
    <p:sldId id="506" r:id="rId27"/>
    <p:sldId id="497" r:id="rId28"/>
    <p:sldId id="498" r:id="rId29"/>
    <p:sldId id="494" r:id="rId30"/>
    <p:sldId id="479" r:id="rId31"/>
    <p:sldId id="463" r:id="rId32"/>
    <p:sldId id="469" r:id="rId33"/>
    <p:sldId id="464" r:id="rId34"/>
    <p:sldId id="467" r:id="rId35"/>
    <p:sldId id="468" r:id="rId36"/>
    <p:sldId id="511" r:id="rId37"/>
    <p:sldId id="465" r:id="rId38"/>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89587" autoAdjust="0"/>
  </p:normalViewPr>
  <p:slideViewPr>
    <p:cSldViewPr>
      <p:cViewPr varScale="1">
        <p:scale>
          <a:sx n="67" d="100"/>
          <a:sy n="67" d="100"/>
        </p:scale>
        <p:origin x="-13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2046"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3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0.10314165701721942"/>
          <c:y val="7.9483052571052648E-2"/>
          <c:w val="0.72425121504878542"/>
          <c:h val="0.76192250287888152"/>
        </c:manualLayout>
      </c:layout>
      <c:bar3DChart>
        <c:barDir val="col"/>
        <c:grouping val="clustered"/>
        <c:varyColors val="0"/>
        <c:ser>
          <c:idx val="0"/>
          <c:order val="0"/>
          <c:tx>
            <c:strRef>
              <c:f>Sheet1!$B$1</c:f>
              <c:strCache>
                <c:ptCount val="1"/>
                <c:pt idx="0">
                  <c:v>Not Demented</c:v>
                </c:pt>
              </c:strCache>
            </c:strRef>
          </c:tx>
          <c:spPr>
            <a:solidFill>
              <a:srgbClr val="990033"/>
            </a:solidFill>
          </c:spPr>
          <c:invertIfNegative val="0"/>
          <c:dLbls>
            <c:dLbl>
              <c:idx val="0"/>
              <c:layout/>
              <c:tx>
                <c:rich>
                  <a:bodyPr/>
                  <a:lstStyle/>
                  <a:p>
                    <a:r>
                      <a:rPr lang="en-US" smtClean="0"/>
                      <a:t>71%</a:t>
                    </a:r>
                    <a:endParaRPr lang="en-US"/>
                  </a:p>
                </c:rich>
              </c:tx>
              <c:showLegendKey val="0"/>
              <c:showVal val="1"/>
              <c:showCatName val="0"/>
              <c:showSerName val="0"/>
              <c:showPercent val="0"/>
              <c:showBubbleSize val="0"/>
            </c:dLbl>
            <c:dLbl>
              <c:idx val="1"/>
              <c:layout/>
              <c:tx>
                <c:rich>
                  <a:bodyPr/>
                  <a:lstStyle/>
                  <a:p>
                    <a:r>
                      <a:rPr lang="en-US" smtClean="0"/>
                      <a:t>22%</a:t>
                    </a:r>
                    <a:endParaRPr lang="en-US"/>
                  </a:p>
                </c:rich>
              </c:tx>
              <c:showLegendKey val="0"/>
              <c:showVal val="1"/>
              <c:showCatName val="0"/>
              <c:showSerName val="0"/>
              <c:showPercent val="0"/>
              <c:showBubbleSize val="0"/>
            </c:dLbl>
            <c:dLbl>
              <c:idx val="2"/>
              <c:layout/>
              <c:tx>
                <c:rich>
                  <a:bodyPr/>
                  <a:lstStyle/>
                  <a:p>
                    <a:r>
                      <a:rPr lang="en-US" smtClean="0"/>
                      <a:t>7%</a:t>
                    </a:r>
                    <a:endParaRPr lang="en-US"/>
                  </a:p>
                </c:rich>
              </c:tx>
              <c:showLegendKey val="0"/>
              <c:showVal val="1"/>
              <c:showCatName val="0"/>
              <c:showSerName val="0"/>
              <c:showPercent val="0"/>
              <c:showBubbleSize val="0"/>
            </c:dLbl>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60 -</c:v>
                </c:pt>
                <c:pt idx="1">
                  <c:v>70 - </c:v>
                </c:pt>
                <c:pt idx="2">
                  <c:v>80 - </c:v>
                </c:pt>
              </c:strCache>
            </c:strRef>
          </c:cat>
          <c:val>
            <c:numRef>
              <c:f>Sheet1!$B$2:$B$4</c:f>
              <c:numCache>
                <c:formatCode>0</c:formatCode>
                <c:ptCount val="3"/>
                <c:pt idx="0">
                  <c:v>71.2</c:v>
                </c:pt>
                <c:pt idx="1">
                  <c:v>22.14</c:v>
                </c:pt>
                <c:pt idx="2">
                  <c:v>6.67</c:v>
                </c:pt>
              </c:numCache>
            </c:numRef>
          </c:val>
        </c:ser>
        <c:ser>
          <c:idx val="1"/>
          <c:order val="1"/>
          <c:tx>
            <c:strRef>
              <c:f>Sheet1!$C$1</c:f>
              <c:strCache>
                <c:ptCount val="1"/>
                <c:pt idx="0">
                  <c:v>Demented</c:v>
                </c:pt>
              </c:strCache>
            </c:strRef>
          </c:tx>
          <c:spPr>
            <a:solidFill>
              <a:srgbClr val="669900"/>
            </a:solidFill>
          </c:spPr>
          <c:invertIfNegative val="0"/>
          <c:dLbls>
            <c:dLbl>
              <c:idx val="0"/>
              <c:layout>
                <c:manualLayout>
                  <c:x val="1.3888888888888888E-2"/>
                  <c:y val="-1.0582010582010581E-2"/>
                </c:manualLayout>
              </c:layout>
              <c:tx>
                <c:rich>
                  <a:bodyPr/>
                  <a:lstStyle/>
                  <a:p>
                    <a:r>
                      <a:rPr lang="en-US" smtClean="0"/>
                      <a:t>54%</a:t>
                    </a:r>
                    <a:endParaRPr lang="en-US"/>
                  </a:p>
                </c:rich>
              </c:tx>
              <c:showLegendKey val="0"/>
              <c:showVal val="1"/>
              <c:showCatName val="0"/>
              <c:showSerName val="0"/>
              <c:showPercent val="0"/>
              <c:showBubbleSize val="0"/>
            </c:dLbl>
            <c:dLbl>
              <c:idx val="1"/>
              <c:layout/>
              <c:tx>
                <c:rich>
                  <a:bodyPr/>
                  <a:lstStyle/>
                  <a:p>
                    <a:r>
                      <a:rPr lang="en-US" smtClean="0"/>
                      <a:t>33%</a:t>
                    </a:r>
                    <a:endParaRPr lang="en-US"/>
                  </a:p>
                </c:rich>
              </c:tx>
              <c:showLegendKey val="0"/>
              <c:showVal val="1"/>
              <c:showCatName val="0"/>
              <c:showSerName val="0"/>
              <c:showPercent val="0"/>
              <c:showBubbleSize val="0"/>
            </c:dLbl>
            <c:dLbl>
              <c:idx val="2"/>
              <c:layout/>
              <c:tx>
                <c:rich>
                  <a:bodyPr/>
                  <a:lstStyle/>
                  <a:p>
                    <a:r>
                      <a:rPr lang="en-US" smtClean="0"/>
                      <a:t>14%</a:t>
                    </a:r>
                    <a:endParaRPr lang="en-US"/>
                  </a:p>
                </c:rich>
              </c:tx>
              <c:showLegendKey val="0"/>
              <c:showVal val="1"/>
              <c:showCatName val="0"/>
              <c:showSerName val="0"/>
              <c:showPercent val="0"/>
              <c:showBubbleSize val="0"/>
            </c:dLbl>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60 -</c:v>
                </c:pt>
                <c:pt idx="1">
                  <c:v>70 - </c:v>
                </c:pt>
                <c:pt idx="2">
                  <c:v>80 - </c:v>
                </c:pt>
              </c:strCache>
            </c:strRef>
          </c:cat>
          <c:val>
            <c:numRef>
              <c:f>Sheet1!$C$2:$C$4</c:f>
              <c:numCache>
                <c:formatCode>0</c:formatCode>
                <c:ptCount val="3"/>
                <c:pt idx="0">
                  <c:v>53.6</c:v>
                </c:pt>
                <c:pt idx="1">
                  <c:v>32.5</c:v>
                </c:pt>
                <c:pt idx="2">
                  <c:v>13.9</c:v>
                </c:pt>
              </c:numCache>
            </c:numRef>
          </c:val>
        </c:ser>
        <c:dLbls>
          <c:showLegendKey val="0"/>
          <c:showVal val="1"/>
          <c:showCatName val="0"/>
          <c:showSerName val="0"/>
          <c:showPercent val="0"/>
          <c:showBubbleSize val="0"/>
        </c:dLbls>
        <c:gapWidth val="150"/>
        <c:shape val="cylinder"/>
        <c:axId val="113117440"/>
        <c:axId val="113139712"/>
        <c:axId val="0"/>
      </c:bar3DChart>
      <c:catAx>
        <c:axId val="113117440"/>
        <c:scaling>
          <c:orientation val="minMax"/>
        </c:scaling>
        <c:delete val="0"/>
        <c:axPos val="b"/>
        <c:majorTickMark val="out"/>
        <c:minorTickMark val="none"/>
        <c:tickLblPos val="nextTo"/>
        <c:spPr>
          <a:ln w="19050">
            <a:solidFill>
              <a:schemeClr val="tx1"/>
            </a:solidFill>
          </a:ln>
        </c:spPr>
        <c:txPr>
          <a:bodyPr/>
          <a:lstStyle/>
          <a:p>
            <a:pPr>
              <a:defRPr sz="1400" b="1">
                <a:latin typeface="Times New Roman" pitchFamily="18" charset="0"/>
                <a:cs typeface="Times New Roman" pitchFamily="18" charset="0"/>
              </a:defRPr>
            </a:pPr>
            <a:endParaRPr lang="en-US"/>
          </a:p>
        </c:txPr>
        <c:crossAx val="113139712"/>
        <c:crosses val="autoZero"/>
        <c:auto val="1"/>
        <c:lblAlgn val="ctr"/>
        <c:lblOffset val="100"/>
        <c:noMultiLvlLbl val="0"/>
      </c:catAx>
      <c:valAx>
        <c:axId val="113139712"/>
        <c:scaling>
          <c:orientation val="minMax"/>
        </c:scaling>
        <c:delete val="0"/>
        <c:axPos val="l"/>
        <c:title>
          <c:tx>
            <c:rich>
              <a:bodyPr rot="-5400000" vert="horz"/>
              <a:lstStyle/>
              <a:p>
                <a:pPr>
                  <a:defRPr/>
                </a:pPr>
                <a:r>
                  <a:rPr lang="en-US" sz="1800" dirty="0" smtClean="0">
                    <a:latin typeface="Calibri" pitchFamily="34" charset="0"/>
                    <a:cs typeface="Calibri" pitchFamily="34" charset="0"/>
                  </a:rPr>
                  <a:t>Percentage </a:t>
                </a:r>
                <a:endParaRPr lang="en-US" sz="1800" dirty="0">
                  <a:latin typeface="Calibri" pitchFamily="34" charset="0"/>
                  <a:cs typeface="Calibri" pitchFamily="34" charset="0"/>
                </a:endParaRPr>
              </a:p>
            </c:rich>
          </c:tx>
          <c:layout>
            <c:manualLayout>
              <c:xMode val="edge"/>
              <c:yMode val="edge"/>
              <c:x val="1.0928529140449741E-2"/>
              <c:y val="0.31636003832854614"/>
            </c:manualLayout>
          </c:layout>
          <c:overlay val="0"/>
        </c:title>
        <c:numFmt formatCode="0" sourceLinked="1"/>
        <c:majorTickMark val="out"/>
        <c:minorTickMark val="none"/>
        <c:tickLblPos val="nextTo"/>
        <c:spPr>
          <a:ln w="15875">
            <a:solidFill>
              <a:schemeClr val="tx1"/>
            </a:solidFill>
          </a:ln>
        </c:spPr>
        <c:txPr>
          <a:bodyPr/>
          <a:lstStyle/>
          <a:p>
            <a:pPr>
              <a:defRPr sz="1200" b="1">
                <a:latin typeface="Times New Roman" pitchFamily="18" charset="0"/>
                <a:cs typeface="Times New Roman" pitchFamily="18" charset="0"/>
              </a:defRPr>
            </a:pPr>
            <a:endParaRPr lang="en-US"/>
          </a:p>
        </c:txPr>
        <c:crossAx val="113117440"/>
        <c:crosses val="autoZero"/>
        <c:crossBetween val="between"/>
      </c:valAx>
    </c:plotArea>
    <c:legend>
      <c:legendPos val="b"/>
      <c:layout>
        <c:manualLayout>
          <c:xMode val="edge"/>
          <c:yMode val="edge"/>
          <c:x val="0.18366106295502821"/>
          <c:y val="0.89073819860414583"/>
          <c:w val="0.52481922807267711"/>
          <c:h val="6.3880081700323901E-2"/>
        </c:manualLayout>
      </c:layout>
      <c:overlay val="0"/>
      <c:txPr>
        <a:bodyPr/>
        <a:lstStyle/>
        <a:p>
          <a:pPr>
            <a:defRPr sz="1600" b="1">
              <a:latin typeface="Times New Roman" pitchFamily="18" charset="0"/>
              <a:cs typeface="Times New Roman"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348E423A-98F5-4CAB-AC79-74318A626B0D}" type="datetimeFigureOut">
              <a:rPr lang="en-US" smtClean="0"/>
              <a:t>12/11/2014</a:t>
            </a:fld>
            <a:endParaRPr lang="en-US"/>
          </a:p>
        </p:txBody>
      </p:sp>
      <p:sp>
        <p:nvSpPr>
          <p:cNvPr id="4" name="Footer Placeholder 3"/>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74BFE9AC-F273-4D20-8DBF-34994D2699B1}" type="slidenum">
              <a:rPr lang="en-US" smtClean="0"/>
              <a:t>‹#›</a:t>
            </a:fld>
            <a:endParaRPr lang="en-US"/>
          </a:p>
        </p:txBody>
      </p:sp>
    </p:spTree>
    <p:extLst>
      <p:ext uri="{BB962C8B-B14F-4D97-AF65-F5344CB8AC3E}">
        <p14:creationId xmlns:p14="http://schemas.microsoft.com/office/powerpoint/2010/main" val="71628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8858352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scientific</a:t>
            </a:r>
            <a:r>
              <a:rPr lang="en-US" baseline="0" dirty="0" smtClean="0"/>
              <a:t> paper is a written report of an original research </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a:t>
            </a:r>
            <a:r>
              <a:rPr lang="en-US" baseline="0" dirty="0" smtClean="0"/>
              <a:t> should be concise and informative. Don’t try to put everything you have read. Define difficult terms which are not familiar to the reader.</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val="3395608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Arial" charset="0"/>
                <a:ea typeface="+mn-ea"/>
                <a:cs typeface="+mn-cs"/>
              </a:rPr>
              <a:t>You should adopt</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methods appropriate to answer the research question</a:t>
            </a:r>
            <a:r>
              <a:rPr lang="en-US" sz="1200" kern="1200" baseline="0" dirty="0" smtClean="0">
                <a:solidFill>
                  <a:schemeClr val="tx1"/>
                </a:solidFill>
                <a:latin typeface="Arial" charset="0"/>
                <a:ea typeface="+mn-ea"/>
                <a:cs typeface="+mn-cs"/>
              </a:rPr>
              <a:t> and you should show this to the reader as they are going to judge to what extent your results are credible and determine whether or not to utilize it.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Write it bearing in mind that it will be used by other research as a guide to replicate the work</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There is no need to describe the protocol of intervention in details if it is a standard. You may make reference to the source stating [as described by]</a:t>
            </a:r>
          </a:p>
          <a:p>
            <a:endParaRPr lang="en-US" sz="1200" kern="1200" baseline="0" dirty="0" smtClean="0">
              <a:solidFill>
                <a:schemeClr val="tx1"/>
              </a:solidFill>
              <a:latin typeface="Arial" charset="0"/>
              <a:ea typeface="+mn-ea"/>
              <a:cs typeface="+mn-cs"/>
            </a:endParaRP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Common mistake is mixing results with the methods</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14</a:t>
            </a:fld>
            <a:endParaRPr lang="en-US"/>
          </a:p>
        </p:txBody>
      </p:sp>
    </p:spTree>
    <p:extLst>
      <p:ext uri="{BB962C8B-B14F-4D97-AF65-F5344CB8AC3E}">
        <p14:creationId xmlns:p14="http://schemas.microsoft.com/office/powerpoint/2010/main" val="1581703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15</a:t>
            </a:fld>
            <a:endParaRPr lang="en-US"/>
          </a:p>
        </p:txBody>
      </p:sp>
    </p:spTree>
    <p:extLst>
      <p:ext uri="{BB962C8B-B14F-4D97-AF65-F5344CB8AC3E}">
        <p14:creationId xmlns:p14="http://schemas.microsoft.com/office/powerpoint/2010/main" val="1581703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16</a:t>
            </a:fld>
            <a:endParaRPr lang="en-US"/>
          </a:p>
        </p:txBody>
      </p:sp>
    </p:spTree>
    <p:extLst>
      <p:ext uri="{BB962C8B-B14F-4D97-AF65-F5344CB8AC3E}">
        <p14:creationId xmlns:p14="http://schemas.microsoft.com/office/powerpoint/2010/main" val="1581703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18</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insignificant results are of value; they are not significant because of some interesting reasons</a:t>
            </a:r>
            <a:r>
              <a:rPr lang="en-US" baseline="0" dirty="0" smtClean="0"/>
              <a:t> that you are going to address in the discussion </a:t>
            </a:r>
          </a:p>
          <a:p>
            <a:endParaRPr lang="en-US" baseline="0" dirty="0" smtClean="0"/>
          </a:p>
          <a:p>
            <a:r>
              <a:rPr lang="en-US" baseline="0" dirty="0" smtClean="0"/>
              <a:t>Interpretation of the p-value if not significant. Simply say that two groups are comparable not this is higher than that </a:t>
            </a:r>
            <a:r>
              <a:rPr lang="en-US" baseline="0" smtClean="0"/>
              <a:t>but insignificant ?!</a:t>
            </a:r>
          </a:p>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19</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20</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21</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22</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23</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4</a:t>
            </a:fld>
            <a:endParaRPr lang="en-US"/>
          </a:p>
        </p:txBody>
      </p:sp>
    </p:spTree>
    <p:extLst>
      <p:ext uri="{BB962C8B-B14F-4D97-AF65-F5344CB8AC3E}">
        <p14:creationId xmlns:p14="http://schemas.microsoft.com/office/powerpoint/2010/main" val="1046926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reflects students ability to interpret and</a:t>
            </a:r>
            <a:r>
              <a:rPr lang="en-US" baseline="0" dirty="0" smtClean="0"/>
              <a:t> to reason</a:t>
            </a:r>
          </a:p>
          <a:p>
            <a:endParaRPr lang="en-US" baseline="0" dirty="0" smtClean="0"/>
          </a:p>
          <a:p>
            <a:r>
              <a:rPr lang="en-US" baseline="0" dirty="0" smtClean="0"/>
              <a:t>It is the most difficult part of the research </a:t>
            </a:r>
          </a:p>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24</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reflects students ability to interpret and</a:t>
            </a:r>
            <a:r>
              <a:rPr lang="en-US" baseline="0" dirty="0" smtClean="0"/>
              <a:t> to reason</a:t>
            </a:r>
          </a:p>
          <a:p>
            <a:endParaRPr lang="en-US" baseline="0" dirty="0" smtClean="0"/>
          </a:p>
          <a:p>
            <a:r>
              <a:rPr lang="en-US" baseline="0" dirty="0" smtClean="0"/>
              <a:t>It is the most difficult part of </a:t>
            </a:r>
            <a:r>
              <a:rPr lang="en-US" baseline="0" smtClean="0"/>
              <a:t>the research </a:t>
            </a:r>
          </a:p>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25</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Begin with the interpretation of the data, with respect to the specific objectives of the study, and then get progressively broader, interpreting papers by others, ending with the concepts used to start the Introduction.</a:t>
            </a:r>
          </a:p>
        </p:txBody>
      </p:sp>
      <p:sp>
        <p:nvSpPr>
          <p:cNvPr id="4" name="Slide Number Placeholder 3"/>
          <p:cNvSpPr>
            <a:spLocks noGrp="1"/>
          </p:cNvSpPr>
          <p:nvPr>
            <p:ph type="sldNum" sz="quarter" idx="10"/>
          </p:nvPr>
        </p:nvSpPr>
        <p:spPr/>
        <p:txBody>
          <a:bodyPr/>
          <a:lstStyle/>
          <a:p>
            <a:fld id="{358D27D7-957F-4FED-8C6C-71B90088CF13}" type="slidenum">
              <a:rPr lang="en-US" smtClean="0"/>
              <a:pPr/>
              <a:t>26</a:t>
            </a:fld>
            <a:endParaRPr lang="en-US"/>
          </a:p>
        </p:txBody>
      </p:sp>
    </p:spTree>
    <p:extLst>
      <p:ext uri="{BB962C8B-B14F-4D97-AF65-F5344CB8AC3E}">
        <p14:creationId xmlns:p14="http://schemas.microsoft.com/office/powerpoint/2010/main" val="4048033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spcAft>
                <a:spcPts val="600"/>
              </a:spcAft>
              <a:buFont typeface="+mj-lt"/>
              <a:buAutoNum type="arabicPeriod"/>
            </a:pPr>
            <a:r>
              <a:rPr lang="en-US" sz="1200" smtClean="0"/>
              <a:t>Common professional courtesy (distinct from authorship, although this can be contentious).</a:t>
            </a:r>
          </a:p>
          <a:p>
            <a:pPr marL="514350" indent="-514350">
              <a:spcAft>
                <a:spcPts val="600"/>
              </a:spcAft>
              <a:buFont typeface="+mj-lt"/>
              <a:buAutoNum type="arabicPeriod"/>
            </a:pPr>
            <a:r>
              <a:rPr lang="en-US" sz="1200" smtClean="0"/>
              <a:t>Indicate source(s) of financial support.</a:t>
            </a:r>
          </a:p>
          <a:p>
            <a:pPr marL="514350" indent="-514350">
              <a:spcAft>
                <a:spcPts val="600"/>
              </a:spcAft>
              <a:buFont typeface="+mj-lt"/>
              <a:buAutoNum type="arabicPeriod"/>
            </a:pPr>
            <a:r>
              <a:rPr lang="en-US" sz="1200" smtClean="0"/>
              <a:t>People who contributed with help in the field and/or lab, with ideas, statistic analysis, etc., (those whose contributions were less than those expected for co-authorship.</a:t>
            </a:r>
          </a:p>
          <a:p>
            <a:pPr marL="514350" indent="-514350">
              <a:buFont typeface="+mj-lt"/>
              <a:buAutoNum type="arabicPeriod"/>
            </a:pPr>
            <a:r>
              <a:rPr lang="en-US" sz="1200" smtClean="0"/>
              <a:t>Only professional, not emotional help (find other ways to thank your mother or your boyfriend).</a:t>
            </a:r>
          </a:p>
          <a:p>
            <a:endParaRPr lang="en-US"/>
          </a:p>
        </p:txBody>
      </p:sp>
      <p:sp>
        <p:nvSpPr>
          <p:cNvPr id="4" name="Slide Number Placeholder 3"/>
          <p:cNvSpPr>
            <a:spLocks noGrp="1"/>
          </p:cNvSpPr>
          <p:nvPr>
            <p:ph type="sldNum" sz="quarter" idx="10"/>
          </p:nvPr>
        </p:nvSpPr>
        <p:spPr/>
        <p:txBody>
          <a:bodyPr/>
          <a:lstStyle/>
          <a:p>
            <a:fld id="{358D27D7-957F-4FED-8C6C-71B90088CF13}" type="slidenum">
              <a:rPr lang="en-US" smtClean="0"/>
              <a:pPr/>
              <a:t>29</a:t>
            </a:fld>
            <a:endParaRPr lang="en-US"/>
          </a:p>
        </p:txBody>
      </p:sp>
    </p:spTree>
    <p:extLst>
      <p:ext uri="{BB962C8B-B14F-4D97-AF65-F5344CB8AC3E}">
        <p14:creationId xmlns:p14="http://schemas.microsoft.com/office/powerpoint/2010/main" val="2395644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Supervisors are not supposed to teach basic English</a:t>
            </a:r>
          </a:p>
          <a:p>
            <a:endParaRPr lang="en-US" dirty="0" smtClean="0"/>
          </a:p>
          <a:p>
            <a:r>
              <a:rPr lang="en-US" dirty="0" smtClean="0"/>
              <a:t>Past tense for the</a:t>
            </a:r>
            <a:r>
              <a:rPr lang="en-US" baseline="0" dirty="0" smtClean="0"/>
              <a:t> description of the findings as the research have been conducted. Present tense in the  discussion “results reveal that… in agreement with those reported by……”</a:t>
            </a:r>
          </a:p>
          <a:p>
            <a:endParaRPr lang="en-US" baseline="0" dirty="0" smtClean="0"/>
          </a:p>
          <a:p>
            <a:r>
              <a:rPr lang="en-GB" sz="1200" b="0" i="1" u="none" strike="noStrike" kern="1200" baseline="0" dirty="0" smtClean="0">
                <a:solidFill>
                  <a:schemeClr val="tx1"/>
                </a:solidFill>
                <a:latin typeface="Arial" charset="0"/>
                <a:ea typeface="+mn-ea"/>
                <a:cs typeface="+mn-cs"/>
              </a:rPr>
              <a:t>Past, present, and future tense</a:t>
            </a:r>
            <a:r>
              <a:rPr lang="en-GB" sz="1200" b="0" i="0" u="none" strike="noStrike" kern="1200" baseline="0" dirty="0" smtClean="0">
                <a:solidFill>
                  <a:schemeClr val="tx1"/>
                </a:solidFill>
                <a:latin typeface="Arial" charset="0"/>
                <a:ea typeface="+mn-ea"/>
                <a:cs typeface="+mn-cs"/>
              </a:rPr>
              <a:t>. Results described in your paper should be described in past tense (you’ve done these experiments, but your results are not yet accepted “facts”). Results from published papers should be described in the present tense (based upon the assumption that published results are “facts”). Only experiments that you plan to do in the future should be described in the future tense.</a:t>
            </a:r>
          </a:p>
          <a:p>
            <a:endParaRPr lang="en-US" baseline="0" dirty="0" smtClean="0"/>
          </a:p>
          <a:p>
            <a:r>
              <a:rPr lang="en-US" baseline="0" dirty="0" smtClean="0"/>
              <a:t>Empty sentence and empty paragraph refers to those who tell nothing and their deletion won’t affect the flow or the meaning</a:t>
            </a:r>
          </a:p>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30</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31</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charset="0"/>
                <a:ea typeface="+mn-ea"/>
                <a:cs typeface="+mn-cs"/>
              </a:rPr>
              <a:t>When to use Passive Voice</a:t>
            </a:r>
          </a:p>
          <a:p>
            <a:r>
              <a:rPr lang="en-GB" sz="1200" b="0" i="0" u="none" strike="noStrike" kern="1200" baseline="0" dirty="0" smtClean="0">
                <a:solidFill>
                  <a:schemeClr val="tx1"/>
                </a:solidFill>
                <a:latin typeface="Arial" charset="0"/>
                <a:ea typeface="+mn-ea"/>
                <a:cs typeface="+mn-cs"/>
              </a:rPr>
              <a:t>The passive voice does exist for a reason, however, and its presence is not always to be despised. The</a:t>
            </a:r>
          </a:p>
          <a:p>
            <a:r>
              <a:rPr lang="en-GB" sz="1200" b="0" i="0" u="none" strike="noStrike" kern="1200" baseline="0" dirty="0" smtClean="0">
                <a:solidFill>
                  <a:schemeClr val="tx1"/>
                </a:solidFill>
                <a:latin typeface="Arial" charset="0"/>
                <a:ea typeface="+mn-ea"/>
                <a:cs typeface="+mn-cs"/>
              </a:rPr>
              <a:t>passive is particularly useful (even recommended) in two situations:</a:t>
            </a:r>
          </a:p>
          <a:p>
            <a:r>
              <a:rPr lang="en-GB" sz="1200" b="0" i="0" u="none" strike="noStrike" kern="1200" baseline="0" dirty="0" smtClean="0">
                <a:solidFill>
                  <a:schemeClr val="tx1"/>
                </a:solidFill>
                <a:latin typeface="Arial" charset="0"/>
                <a:ea typeface="+mn-ea"/>
                <a:cs typeface="+mn-cs"/>
              </a:rPr>
              <a:t>When it is more important to draw our attention to the person or thing acted upon: The</a:t>
            </a:r>
          </a:p>
          <a:p>
            <a:r>
              <a:rPr lang="en-GB" sz="1200" b="0" i="0" u="none" strike="noStrike" kern="1200" baseline="0" dirty="0" smtClean="0">
                <a:solidFill>
                  <a:schemeClr val="tx1"/>
                </a:solidFill>
                <a:latin typeface="Arial" charset="0"/>
                <a:ea typeface="+mn-ea"/>
                <a:cs typeface="+mn-cs"/>
              </a:rPr>
              <a:t>unidentified victim was apparently struck during the early morning hours.</a:t>
            </a:r>
          </a:p>
          <a:p>
            <a:r>
              <a:rPr lang="en-GB" sz="1200" b="0" i="0" u="none" strike="noStrike" kern="1200" baseline="0" dirty="0" smtClean="0">
                <a:solidFill>
                  <a:schemeClr val="tx1"/>
                </a:solidFill>
                <a:latin typeface="Arial" charset="0"/>
                <a:ea typeface="+mn-ea"/>
                <a:cs typeface="+mn-cs"/>
              </a:rPr>
              <a:t>When the actor in the situation is not important: The aurora borealis can be observed in the early</a:t>
            </a:r>
          </a:p>
          <a:p>
            <a:r>
              <a:rPr lang="en-US" sz="1200" b="0" i="0" u="none" strike="noStrike" kern="1200" baseline="0" dirty="0" smtClean="0">
                <a:solidFill>
                  <a:schemeClr val="tx1"/>
                </a:solidFill>
                <a:latin typeface="Arial" charset="0"/>
                <a:ea typeface="+mn-ea"/>
                <a:cs typeface="+mn-cs"/>
              </a:rPr>
              <a:t>morning hours.</a:t>
            </a:r>
            <a:endParaRPr lang="en-US" i="0"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32</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33</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34</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35</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charset="0"/>
                <a:ea typeface="+mn-ea"/>
                <a:cs typeface="+mn-cs"/>
              </a:rPr>
              <a:t>The format of a scientific paper has been defined by centuries of developing tradition, editorial practice, scientific ethics and the interplay with printing and publishing services. A scientific paper should have, in proper order, a Title, Abstract, Introduction, Materials and Methods, Results, and Discussion.</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5</a:t>
            </a:fld>
            <a:endParaRPr lang="en-US"/>
          </a:p>
        </p:txBody>
      </p:sp>
    </p:spTree>
    <p:extLst>
      <p:ext uri="{BB962C8B-B14F-4D97-AF65-F5344CB8AC3E}">
        <p14:creationId xmlns:p14="http://schemas.microsoft.com/office/powerpoint/2010/main" val="10469263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36</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37</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6</a:t>
            </a:fld>
            <a:endParaRPr lang="en-US"/>
          </a:p>
        </p:txBody>
      </p:sp>
    </p:spTree>
    <p:extLst>
      <p:ext uri="{BB962C8B-B14F-4D97-AF65-F5344CB8AC3E}">
        <p14:creationId xmlns:p14="http://schemas.microsoft.com/office/powerpoint/2010/main" val="883175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7</a:t>
            </a:fld>
            <a:endParaRPr lang="en-US"/>
          </a:p>
        </p:txBody>
      </p:sp>
    </p:spTree>
    <p:extLst>
      <p:ext uri="{BB962C8B-B14F-4D97-AF65-F5344CB8AC3E}">
        <p14:creationId xmlns:p14="http://schemas.microsoft.com/office/powerpoint/2010/main" val="883175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9</a:t>
            </a:fld>
            <a:endParaRPr lang="en-US"/>
          </a:p>
        </p:txBody>
      </p:sp>
    </p:spTree>
    <p:extLst>
      <p:ext uri="{BB962C8B-B14F-4D97-AF65-F5344CB8AC3E}">
        <p14:creationId xmlns:p14="http://schemas.microsoft.com/office/powerpoint/2010/main" val="146505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a:t>
            </a:r>
            <a:r>
              <a:rPr lang="en-US" baseline="0" dirty="0" smtClean="0"/>
              <a:t> abstract is the window for the paper. Generally readers start with the abstract and their decision to read the paper is based on it. The abstract should be very concise yet informative. At the same time, it should cover all sections of the paper except the discussion and the references. It should contain at least one sentence of each section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10</a:t>
            </a:fld>
            <a:endParaRPr lang="en-US"/>
          </a:p>
        </p:txBody>
      </p:sp>
    </p:spTree>
    <p:extLst>
      <p:ext uri="{BB962C8B-B14F-4D97-AF65-F5344CB8AC3E}">
        <p14:creationId xmlns:p14="http://schemas.microsoft.com/office/powerpoint/2010/main" val="3877831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problem</a:t>
            </a:r>
          </a:p>
          <a:p>
            <a:endParaRPr lang="en-US" dirty="0" smtClean="0"/>
          </a:p>
          <a:p>
            <a:r>
              <a:rPr lang="en-US" dirty="0" smtClean="0"/>
              <a:t>You want it</a:t>
            </a:r>
            <a:r>
              <a:rPr lang="en-US" baseline="0" dirty="0" smtClean="0"/>
              <a:t> short and you want to include everything. Not possible. Be selective.</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11</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A common mistake is</a:t>
            </a:r>
          </a:p>
          <a:p>
            <a:r>
              <a:rPr lang="en-GB" sz="1200" b="0" i="0" u="none" strike="noStrike" kern="1200" baseline="0" dirty="0" smtClean="0">
                <a:solidFill>
                  <a:schemeClr val="tx1"/>
                </a:solidFill>
                <a:latin typeface="Arial" charset="0"/>
                <a:ea typeface="+mn-ea"/>
                <a:cs typeface="+mn-cs"/>
              </a:rPr>
              <a:t>introducing authors and their areas of study in general terms without mentioning their major findings. For </a:t>
            </a:r>
            <a:r>
              <a:rPr lang="en-US" sz="1200" b="0" i="0" u="none" strike="noStrike" kern="1200" baseline="0" dirty="0" smtClean="0">
                <a:solidFill>
                  <a:schemeClr val="tx1"/>
                </a:solidFill>
                <a:latin typeface="Arial" charset="0"/>
                <a:ea typeface="+mn-ea"/>
                <a:cs typeface="+mn-cs"/>
              </a:rPr>
              <a:t>example:</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Author (years) and author (year) conducted a study in xxx hospital in xxx country to study the rates of DDH and they have found that xxx </a:t>
            </a:r>
          </a:p>
          <a:p>
            <a:endParaRPr lang="en-US" sz="1200" b="0" i="0" u="none" strike="noStrike"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358D27D7-957F-4FED-8C6C-71B90088CF13}" type="slidenum">
              <a:rPr lang="en-US" smtClean="0"/>
              <a:pPr/>
              <a:t>12</a:t>
            </a:fld>
            <a:endParaRPr lang="en-US"/>
          </a:p>
        </p:txBody>
      </p:sp>
    </p:spTree>
    <p:extLst>
      <p:ext uri="{BB962C8B-B14F-4D97-AF65-F5344CB8AC3E}">
        <p14:creationId xmlns:p14="http://schemas.microsoft.com/office/powerpoint/2010/main" val="1915162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12/11/2014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12/11/2014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12/11/2014</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12/11/2014</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12/11/2014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12/11/2014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SCIENTIFIC WRITING</a:t>
            </a:r>
            <a:endParaRPr lang="en-US" sz="4000" b="1" dirty="0">
              <a:solidFill>
                <a:schemeClr val="tx2">
                  <a:lumMod val="50000"/>
                </a:schemeClr>
              </a:solidFill>
            </a:endParaRPr>
          </a:p>
        </p:txBody>
      </p:sp>
      <p:sp>
        <p:nvSpPr>
          <p:cNvPr id="3" name="Subtitle 2"/>
          <p:cNvSpPr>
            <a:spLocks noGrp="1"/>
          </p:cNvSpPr>
          <p:nvPr>
            <p:ph type="subTitle" idx="1"/>
          </p:nvPr>
        </p:nvSpPr>
        <p:spPr/>
        <p:txBody>
          <a:bodyPr>
            <a:normAutofit/>
          </a:bodyPr>
          <a:lstStyle/>
          <a:p>
            <a:r>
              <a:rPr lang="en-US" sz="2400" b="1" dirty="0" smtClean="0">
                <a:solidFill>
                  <a:schemeClr val="tx1"/>
                </a:solidFill>
              </a:rPr>
              <a:t>Randa M. Youssef</a:t>
            </a:r>
            <a:endParaRPr lang="en-US" sz="24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ABSTRACT</a:t>
            </a:r>
            <a:endParaRPr lang="en-US" sz="5400" dirty="0"/>
          </a:p>
        </p:txBody>
      </p:sp>
      <p:sp>
        <p:nvSpPr>
          <p:cNvPr id="8" name="Content Placeholder 2"/>
          <p:cNvSpPr>
            <a:spLocks noGrp="1"/>
          </p:cNvSpPr>
          <p:nvPr>
            <p:ph idx="1"/>
          </p:nvPr>
        </p:nvSpPr>
        <p:spPr>
          <a:xfrm>
            <a:off x="685800" y="1676400"/>
            <a:ext cx="7924800" cy="4800600"/>
          </a:xfrm>
        </p:spPr>
        <p:txBody>
          <a:bodyPr rtlCol="0">
            <a:normAutofit/>
          </a:bodyPr>
          <a:lstStyle/>
          <a:p>
            <a:pPr marL="633413" indent="-352425">
              <a:buFont typeface="Arial" pitchFamily="34" charset="0"/>
              <a:buChar char="•"/>
            </a:pPr>
            <a:r>
              <a:rPr lang="en-US" sz="2800" dirty="0" smtClean="0"/>
              <a:t>Selective summary of the article </a:t>
            </a:r>
          </a:p>
          <a:p>
            <a:pPr marL="633413" indent="-352425">
              <a:buFont typeface="Arial" pitchFamily="34" charset="0"/>
              <a:buChar char="•"/>
            </a:pPr>
            <a:endParaRPr lang="en-US" sz="2800" dirty="0" smtClean="0"/>
          </a:p>
          <a:p>
            <a:pPr marL="633413" indent="-352425">
              <a:buFont typeface="Arial" pitchFamily="34" charset="0"/>
              <a:buChar char="•"/>
            </a:pPr>
            <a:r>
              <a:rPr lang="en-US" sz="2800" dirty="0" smtClean="0"/>
              <a:t>Structured abstract is the norm </a:t>
            </a:r>
          </a:p>
          <a:p>
            <a:pPr marL="633413" indent="-352425">
              <a:buFont typeface="Arial" pitchFamily="34" charset="0"/>
              <a:buChar char="•"/>
            </a:pPr>
            <a:endParaRPr lang="en-US" sz="2800" dirty="0" smtClean="0"/>
          </a:p>
          <a:p>
            <a:pPr marL="633413" indent="-352425">
              <a:buFont typeface="Arial" pitchFamily="34" charset="0"/>
              <a:buChar char="•"/>
            </a:pPr>
            <a:r>
              <a:rPr lang="en-US" sz="2800" dirty="0" smtClean="0"/>
              <a:t>Abstract include </a:t>
            </a:r>
          </a:p>
          <a:p>
            <a:pPr marL="953453" lvl="1" indent="-352425">
              <a:buClr>
                <a:schemeClr val="accent2"/>
              </a:buClr>
              <a:buFont typeface="Arial" pitchFamily="34" charset="0"/>
              <a:buChar char="•"/>
            </a:pPr>
            <a:r>
              <a:rPr lang="en-US" sz="2500" dirty="0" smtClean="0"/>
              <a:t>Background, rationale and aim</a:t>
            </a:r>
          </a:p>
          <a:p>
            <a:pPr marL="953453" lvl="1" indent="-352425">
              <a:buClr>
                <a:schemeClr val="accent2"/>
              </a:buClr>
              <a:buFont typeface="Arial" pitchFamily="34" charset="0"/>
              <a:buChar char="•"/>
            </a:pPr>
            <a:r>
              <a:rPr lang="en-US" sz="2500" dirty="0" smtClean="0"/>
              <a:t>Methods </a:t>
            </a:r>
          </a:p>
          <a:p>
            <a:pPr marL="953453" lvl="1" indent="-352425">
              <a:buClr>
                <a:schemeClr val="accent2"/>
              </a:buClr>
              <a:buFont typeface="Arial" pitchFamily="34" charset="0"/>
              <a:buChar char="•"/>
            </a:pPr>
            <a:r>
              <a:rPr lang="en-US" sz="2500" dirty="0" smtClean="0"/>
              <a:t>Main findings </a:t>
            </a:r>
          </a:p>
          <a:p>
            <a:pPr marL="953453" lvl="1" indent="-352425">
              <a:buClr>
                <a:schemeClr val="accent2"/>
              </a:buClr>
              <a:buFont typeface="Arial" pitchFamily="34" charset="0"/>
              <a:buChar char="•"/>
            </a:pPr>
            <a:r>
              <a:rPr lang="en-US" sz="2500" dirty="0" smtClean="0"/>
              <a:t>Conclusion </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2322302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WRITING THE ABSTRACT</a:t>
            </a:r>
            <a:endParaRPr lang="en-US" sz="5400" dirty="0"/>
          </a:p>
        </p:txBody>
      </p:sp>
      <p:sp>
        <p:nvSpPr>
          <p:cNvPr id="5" name="Content Placeholder 2"/>
          <p:cNvSpPr>
            <a:spLocks noGrp="1"/>
          </p:cNvSpPr>
          <p:nvPr>
            <p:ph idx="1"/>
          </p:nvPr>
        </p:nvSpPr>
        <p:spPr>
          <a:xfrm>
            <a:off x="685800" y="1828800"/>
            <a:ext cx="4343400" cy="4572000"/>
          </a:xfrm>
        </p:spPr>
        <p:txBody>
          <a:bodyPr rtlCol="0">
            <a:normAutofit/>
          </a:bodyPr>
          <a:lstStyle/>
          <a:p>
            <a:pPr>
              <a:spcBef>
                <a:spcPts val="1800"/>
              </a:spcBef>
              <a:spcAft>
                <a:spcPts val="1200"/>
              </a:spcAft>
              <a:buFont typeface="Arial" pitchFamily="34" charset="0"/>
              <a:buChar char="•"/>
            </a:pPr>
            <a:r>
              <a:rPr lang="en-US" sz="2800" dirty="0" smtClean="0"/>
              <a:t>Purpose for the study</a:t>
            </a:r>
          </a:p>
          <a:p>
            <a:pPr>
              <a:spcBef>
                <a:spcPts val="1800"/>
              </a:spcBef>
              <a:spcAft>
                <a:spcPts val="1200"/>
              </a:spcAft>
              <a:buFont typeface="Arial" pitchFamily="34" charset="0"/>
              <a:buChar char="•"/>
            </a:pPr>
            <a:r>
              <a:rPr lang="en-US" sz="2800" dirty="0" smtClean="0"/>
              <a:t>Approach taken to realize the purpose</a:t>
            </a:r>
          </a:p>
          <a:p>
            <a:pPr>
              <a:spcBef>
                <a:spcPts val="1800"/>
              </a:spcBef>
              <a:spcAft>
                <a:spcPts val="1200"/>
              </a:spcAft>
              <a:buFont typeface="Arial" pitchFamily="34" charset="0"/>
              <a:buChar char="•"/>
            </a:pPr>
            <a:r>
              <a:rPr lang="en-US" sz="2800" dirty="0" smtClean="0"/>
              <a:t>Major findings of the study</a:t>
            </a:r>
          </a:p>
          <a:p>
            <a:pPr>
              <a:spcBef>
                <a:spcPts val="1800"/>
              </a:spcBef>
              <a:spcAft>
                <a:spcPts val="1200"/>
              </a:spcAft>
              <a:buFont typeface="Arial" pitchFamily="34" charset="0"/>
              <a:buChar char="•"/>
            </a:pPr>
            <a:r>
              <a:rPr lang="en-US" sz="2800" dirty="0" smtClean="0"/>
              <a:t>Relationship between these findings and the field</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6" name="Content Placeholder 2"/>
          <p:cNvSpPr txBox="1">
            <a:spLocks/>
          </p:cNvSpPr>
          <p:nvPr/>
        </p:nvSpPr>
        <p:spPr>
          <a:xfrm>
            <a:off x="5181600" y="1828800"/>
            <a:ext cx="3429000" cy="4572000"/>
          </a:xfrm>
          <a:prstGeom prst="rect">
            <a:avLst/>
          </a:prstGeom>
        </p:spPr>
        <p:txBody>
          <a:bodyPr vert="horz" rtlCol="0">
            <a:normAutofit/>
          </a:bodyPr>
          <a:lstStyle/>
          <a:p>
            <a:pPr marL="320040" marR="0" lvl="0" indent="-320040" algn="l" defTabSz="914400" rtl="0" eaLnBrk="1" fontAlgn="auto" latinLnBrk="0" hangingPunct="1">
              <a:lnSpc>
                <a:spcPct val="100000"/>
              </a:lnSpc>
              <a:spcBef>
                <a:spcPts val="180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Why </a:t>
            </a:r>
            <a:r>
              <a:rPr lang="en-US" sz="2800" dirty="0" smtClean="0">
                <a:latin typeface="+mn-lt"/>
              </a:rPr>
              <a:t>you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did it? </a:t>
            </a:r>
          </a:p>
          <a:p>
            <a:pPr marL="320040" marR="0" lvl="0" indent="-320040" algn="l" defTabSz="914400" rtl="0" eaLnBrk="1" fontAlgn="auto" latinLnBrk="0" hangingPunct="1">
              <a:lnSpc>
                <a:spcPct val="100000"/>
              </a:lnSpc>
              <a:spcBef>
                <a:spcPts val="180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How you did it?</a:t>
            </a:r>
          </a:p>
          <a:p>
            <a:pPr marL="320040" marR="0" lvl="0" indent="-320040" algn="l" defTabSz="914400" rtl="0" eaLnBrk="1" fontAlgn="auto" latinLnBrk="0" hangingPunct="1">
              <a:lnSpc>
                <a:spcPct val="100000"/>
              </a:lnSpc>
              <a:spcBef>
                <a:spcPts val="300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What you found?</a:t>
            </a:r>
          </a:p>
          <a:p>
            <a:pPr marL="320040" marR="0" lvl="0" indent="-320040" algn="l" defTabSz="914400" rtl="0" eaLnBrk="1" fontAlgn="auto" latinLnBrk="0" hangingPunct="1">
              <a:lnSpc>
                <a:spcPct val="100000"/>
              </a:lnSpc>
              <a:spcBef>
                <a:spcPts val="3000"/>
              </a:spcBef>
              <a:spcAft>
                <a:spcPts val="1200"/>
              </a:spcAft>
              <a:buClr>
                <a:schemeClr val="accent2"/>
              </a:buClr>
              <a:buSzPct val="60000"/>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What does it mean?</a:t>
            </a: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80578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INTRODUCTION</a:t>
            </a:r>
            <a:endParaRPr lang="en-US" sz="5400" dirty="0"/>
          </a:p>
        </p:txBody>
      </p:sp>
      <p:sp>
        <p:nvSpPr>
          <p:cNvPr id="8" name="Content Placeholder 2"/>
          <p:cNvSpPr>
            <a:spLocks noGrp="1"/>
          </p:cNvSpPr>
          <p:nvPr>
            <p:ph idx="1"/>
          </p:nvPr>
        </p:nvSpPr>
        <p:spPr>
          <a:xfrm>
            <a:off x="685800" y="1905000"/>
            <a:ext cx="3962400" cy="3962400"/>
          </a:xfrm>
        </p:spPr>
        <p:txBody>
          <a:bodyPr rtlCol="0">
            <a:normAutofit fontScale="92500" lnSpcReduction="10000"/>
          </a:bodyPr>
          <a:lstStyle/>
          <a:p>
            <a:pPr>
              <a:spcBef>
                <a:spcPts val="1800"/>
              </a:spcBef>
              <a:spcAft>
                <a:spcPts val="1200"/>
              </a:spcAft>
              <a:buFont typeface="Arial" pitchFamily="34" charset="0"/>
              <a:buChar char="•"/>
            </a:pPr>
            <a:r>
              <a:rPr lang="en-US" sz="2800" dirty="0" smtClean="0"/>
              <a:t>Two or more paragraphs </a:t>
            </a:r>
          </a:p>
          <a:p>
            <a:pPr>
              <a:spcBef>
                <a:spcPts val="1800"/>
              </a:spcBef>
              <a:spcAft>
                <a:spcPts val="1200"/>
              </a:spcAft>
              <a:buFont typeface="Arial" pitchFamily="34" charset="0"/>
              <a:buChar char="•"/>
            </a:pPr>
            <a:r>
              <a:rPr lang="en-US" sz="2800" dirty="0" smtClean="0"/>
              <a:t>Starts with general then to more specific </a:t>
            </a:r>
          </a:p>
          <a:p>
            <a:pPr>
              <a:spcBef>
                <a:spcPts val="1800"/>
              </a:spcBef>
              <a:spcAft>
                <a:spcPts val="1200"/>
              </a:spcAft>
              <a:buFont typeface="Arial" pitchFamily="34" charset="0"/>
              <a:buChar char="•"/>
            </a:pPr>
            <a:r>
              <a:rPr lang="en-US" sz="2800" dirty="0" smtClean="0"/>
              <a:t>Several ideas are presented and linked </a:t>
            </a:r>
          </a:p>
          <a:p>
            <a:pPr>
              <a:spcBef>
                <a:spcPts val="1800"/>
              </a:spcBef>
              <a:spcAft>
                <a:spcPts val="1200"/>
              </a:spcAft>
              <a:buFont typeface="Arial" pitchFamily="34" charset="0"/>
              <a:buChar char="•"/>
            </a:pPr>
            <a:r>
              <a:rPr lang="en-US" sz="2800" dirty="0" smtClean="0"/>
              <a:t>The ideas presented lead to purpose of the study</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930140" y="2133600"/>
            <a:ext cx="2819400" cy="3195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729843" y="2336796"/>
            <a:ext cx="1201163" cy="3046988"/>
          </a:xfrm>
          <a:prstGeom prst="rect">
            <a:avLst/>
          </a:prstGeom>
          <a:noFill/>
        </p:spPr>
        <p:txBody>
          <a:bodyPr wrap="none" rtlCol="0">
            <a:spAutoFit/>
          </a:bodyPr>
          <a:lstStyle/>
          <a:p>
            <a:r>
              <a:rPr lang="en-US" sz="2400" dirty="0" smtClean="0">
                <a:solidFill>
                  <a:schemeClr val="accent2">
                    <a:lumMod val="75000"/>
                  </a:schemeClr>
                </a:solidFill>
                <a:latin typeface="+mn-lt"/>
              </a:rPr>
              <a:t>General</a:t>
            </a: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r>
              <a:rPr lang="en-US" sz="2400" dirty="0" smtClean="0">
                <a:solidFill>
                  <a:schemeClr val="accent2">
                    <a:lumMod val="75000"/>
                  </a:schemeClr>
                </a:solidFill>
                <a:latin typeface="+mn-lt"/>
              </a:rPr>
              <a:t>Specific</a:t>
            </a:r>
          </a:p>
        </p:txBody>
      </p:sp>
      <p:sp>
        <p:nvSpPr>
          <p:cNvPr id="6" name="Line 8"/>
          <p:cNvSpPr>
            <a:spLocks noChangeShapeType="1"/>
          </p:cNvSpPr>
          <p:nvPr/>
        </p:nvSpPr>
        <p:spPr bwMode="auto">
          <a:xfrm>
            <a:off x="5859779" y="2288084"/>
            <a:ext cx="0" cy="673874"/>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9"/>
          <p:cNvSpPr>
            <a:spLocks noChangeShapeType="1"/>
          </p:cNvSpPr>
          <p:nvPr/>
        </p:nvSpPr>
        <p:spPr bwMode="auto">
          <a:xfrm>
            <a:off x="6393179" y="3050084"/>
            <a:ext cx="0" cy="673874"/>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
          <p:cNvSpPr>
            <a:spLocks noChangeShapeType="1"/>
          </p:cNvSpPr>
          <p:nvPr/>
        </p:nvSpPr>
        <p:spPr bwMode="auto">
          <a:xfrm>
            <a:off x="8291032" y="2832096"/>
            <a:ext cx="39392" cy="2133600"/>
          </a:xfrm>
          <a:prstGeom prst="line">
            <a:avLst/>
          </a:prstGeom>
          <a:noFill/>
          <a:ln w="76200">
            <a:solidFill>
              <a:schemeClr val="accent2">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40071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WRITING THE INTRODUCTION</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a:spcBef>
                <a:spcPts val="1200"/>
              </a:spcBef>
              <a:spcAft>
                <a:spcPts val="1200"/>
              </a:spcAft>
              <a:buFont typeface="Arial" pitchFamily="34" charset="0"/>
              <a:buChar char="•"/>
            </a:pPr>
            <a:r>
              <a:rPr lang="en-US" sz="2800" dirty="0" smtClean="0"/>
              <a:t>Background 			What is known?</a:t>
            </a:r>
          </a:p>
          <a:p>
            <a:pPr>
              <a:spcBef>
                <a:spcPts val="1200"/>
              </a:spcBef>
              <a:spcAft>
                <a:spcPts val="1200"/>
              </a:spcAft>
              <a:buFont typeface="Arial" pitchFamily="34" charset="0"/>
              <a:buChar char="•"/>
            </a:pPr>
            <a:r>
              <a:rPr lang="en-US" sz="2800" dirty="0" smtClean="0"/>
              <a:t>Gaps in literature		What is not known? </a:t>
            </a:r>
          </a:p>
          <a:p>
            <a:pPr>
              <a:spcBef>
                <a:spcPts val="1200"/>
              </a:spcBef>
              <a:spcAft>
                <a:spcPts val="1200"/>
              </a:spcAft>
              <a:buFont typeface="Arial" pitchFamily="34" charset="0"/>
              <a:buChar char="•"/>
            </a:pPr>
            <a:r>
              <a:rPr lang="en-US" sz="2800" dirty="0" smtClean="0"/>
              <a:t>The research question		What will be answered?</a:t>
            </a:r>
          </a:p>
          <a:p>
            <a:pPr>
              <a:spcBef>
                <a:spcPts val="1200"/>
              </a:spcBef>
              <a:spcAft>
                <a:spcPts val="1200"/>
              </a:spcAft>
              <a:buFont typeface="Arial" pitchFamily="34" charset="0"/>
              <a:buChar char="•"/>
            </a:pPr>
            <a:r>
              <a:rPr lang="en-US" sz="2800" dirty="0" smtClean="0"/>
              <a:t>Relevance to field		How it may be useful?</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TextBox 3"/>
          <p:cNvSpPr txBox="1"/>
          <p:nvPr/>
        </p:nvSpPr>
        <p:spPr>
          <a:xfrm>
            <a:off x="4876800" y="649069"/>
            <a:ext cx="3903633" cy="646331"/>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n-US" dirty="0" smtClean="0"/>
              <a:t>These are the questions for </a:t>
            </a:r>
          </a:p>
          <a:p>
            <a:r>
              <a:rPr lang="en-US" dirty="0" smtClean="0"/>
              <a:t>which you should provide an answer</a:t>
            </a:r>
            <a:endParaRPr lang="en-US" dirty="0"/>
          </a:p>
        </p:txBody>
      </p:sp>
      <p:sp>
        <p:nvSpPr>
          <p:cNvPr id="6" name="Right Arrow 5"/>
          <p:cNvSpPr/>
          <p:nvPr/>
        </p:nvSpPr>
        <p:spPr>
          <a:xfrm rot="5400000">
            <a:off x="5486400" y="1371600"/>
            <a:ext cx="609600" cy="457200"/>
          </a:xfrm>
          <a:prstGeom prst="rightArrow">
            <a:avLst/>
          </a:prstGeom>
          <a:solidFill>
            <a:schemeClr val="accent4">
              <a:lumMod val="40000"/>
              <a:lumOff val="60000"/>
            </a:schemeClr>
          </a:solidFill>
          <a:ln>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382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WRITING THE METHODS</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762000" y="1554480"/>
            <a:ext cx="8001000" cy="4876800"/>
          </a:xfrm>
          <a:prstGeom prst="rect">
            <a:avLst/>
          </a:prstGeom>
        </p:spPr>
        <p:txBody>
          <a:bodyPr vert="horz" rtlCol="0">
            <a:normAutofit fontScale="92500"/>
          </a:bodyPr>
          <a:lstStyle/>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What type of research design has been adopted?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Where and when the study has been conducted?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Who have been studied?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kumimoji="0" lang="en-US" sz="2800" b="0" i="0" u="none" strike="noStrike" kern="1200" cap="none" spc="0" normalizeH="0" noProof="0" dirty="0" smtClean="0">
                <a:ln>
                  <a:noFill/>
                </a:ln>
                <a:solidFill>
                  <a:schemeClr val="tx1"/>
                </a:solidFill>
                <a:effectLst/>
                <a:uLnTx/>
                <a:uFillTx/>
                <a:latin typeface="+mn-lt"/>
                <a:ea typeface="+mn-ea"/>
                <a:cs typeface="+mn-cs"/>
              </a:rPr>
              <a:t>How many have been studied? And why?</a:t>
            </a:r>
            <a:r>
              <a:rPr lang="en-US" sz="2800" dirty="0" smtClean="0">
                <a:latin typeface="+mn-lt"/>
              </a:rPr>
              <a:t>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How those studied were identified and recruited?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What was the intervention </a:t>
            </a:r>
            <a:r>
              <a:rPr lang="en-US" sz="2200" dirty="0" smtClean="0">
                <a:latin typeface="+mn-lt"/>
              </a:rPr>
              <a:t>(if any; with reference to a protocol)</a:t>
            </a:r>
            <a:r>
              <a:rPr lang="en-US" sz="2800" dirty="0" smtClean="0">
                <a:latin typeface="+mn-lt"/>
              </a:rPr>
              <a:t>?</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How data were collected?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How data were analyzed? </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762000" y="127635"/>
            <a:ext cx="8001000" cy="1447800"/>
          </a:xfrm>
          <a:prstGeom prst="rect">
            <a:avLst/>
          </a:prstGeom>
        </p:spPr>
        <p:txBody>
          <a:bodyPr vert="horz" rtlCol="0">
            <a:normAutofit/>
          </a:bodyPr>
          <a:lstStyle/>
          <a:p>
            <a:pPr marL="58737" lvl="0" fontAlgn="auto">
              <a:spcBef>
                <a:spcPts val="700"/>
              </a:spcBef>
              <a:spcAft>
                <a:spcPts val="0"/>
              </a:spcAft>
              <a:buClr>
                <a:schemeClr val="accent2"/>
              </a:buClr>
              <a:buSzPct val="60000"/>
              <a:defRPr/>
            </a:pPr>
            <a:r>
              <a:rPr lang="en-US" sz="2800" dirty="0">
                <a:latin typeface="+mn-lt"/>
              </a:rPr>
              <a:t>It tells </a:t>
            </a:r>
            <a:r>
              <a:rPr lang="en-US" sz="2800" dirty="0" smtClean="0">
                <a:latin typeface="+mn-lt"/>
              </a:rPr>
              <a:t>what </a:t>
            </a:r>
            <a:r>
              <a:rPr lang="en-US" sz="2800" dirty="0">
                <a:latin typeface="+mn-lt"/>
              </a:rPr>
              <a:t>has been done to answer the research </a:t>
            </a:r>
            <a:r>
              <a:rPr lang="en-US" sz="2800" dirty="0" smtClean="0">
                <a:latin typeface="+mn-lt"/>
              </a:rPr>
              <a:t>question</a:t>
            </a:r>
          </a:p>
          <a:p>
            <a:pPr marL="339725" lvl="0" indent="-280988" fontAlgn="auto">
              <a:spcBef>
                <a:spcPts val="700"/>
              </a:spcBef>
              <a:spcAft>
                <a:spcPts val="0"/>
              </a:spcAft>
              <a:buClr>
                <a:schemeClr val="accent2"/>
              </a:buClr>
              <a:buSzPct val="60000"/>
              <a:buFont typeface="Arial" pitchFamily="34" charset="0"/>
              <a:buChar char="•"/>
              <a:defRPr/>
            </a:pPr>
            <a:endParaRPr lang="en-US" sz="2800" dirty="0"/>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23594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EXAMPLE OF THE METHODS</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762000" y="457200"/>
            <a:ext cx="8001000" cy="6248400"/>
          </a:xfrm>
          <a:prstGeom prst="rect">
            <a:avLst/>
          </a:prstGeom>
        </p:spPr>
        <p:txBody>
          <a:bodyPr vert="horz" rtlCol="0">
            <a:normAutofit fontScale="85000" lnSpcReduction="20000"/>
          </a:bodyPr>
          <a:lstStyle/>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A [type of study] was conducted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In [place] between [time]</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Targeting [target population]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kumimoji="0" lang="en-US" sz="2800" b="0" i="0" u="none" strike="noStrike" kern="1200" cap="none" spc="0" normalizeH="0" noProof="0" dirty="0" smtClean="0">
                <a:ln>
                  <a:noFill/>
                </a:ln>
                <a:solidFill>
                  <a:schemeClr val="tx1"/>
                </a:solidFill>
                <a:effectLst/>
                <a:uLnTx/>
                <a:uFillTx/>
                <a:latin typeface="+mn-lt"/>
                <a:ea typeface="+mn-ea"/>
                <a:cs typeface="+mn-cs"/>
              </a:rPr>
              <a:t>The estimated sample size was [number] considering the following assumption [….]</a:t>
            </a:r>
            <a:endParaRPr lang="en-US" sz="2800" dirty="0" smtClean="0">
              <a:latin typeface="+mn-lt"/>
            </a:endParaRP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The [type of sampling] was used to select participants</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The intervention consisted of [describe] following the procedure describe by [make reference to the source]</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Data were collected using a questionnaire [describe] and medical examination including [describe]. Blood samples were collected [describe] and analyzed [for]</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Data were analyzed using [program]. The [types] tests were applied. Significance was judged at [%] level.</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45004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0000" lnSpcReduction="20000"/>
          </a:bodyPr>
          <a:lstStyle/>
          <a:p>
            <a:pPr algn="ctr"/>
            <a:r>
              <a:rPr lang="en-US" sz="5400" dirty="0" smtClean="0"/>
              <a:t>NOT ACCEPTABLE WRITING OF METHODS</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762000" y="1219200"/>
            <a:ext cx="8001000" cy="5486400"/>
          </a:xfrm>
          <a:prstGeom prst="rect">
            <a:avLst/>
          </a:prstGeom>
        </p:spPr>
        <p:txBody>
          <a:bodyPr vert="horz" rtlCol="0">
            <a:normAutofit/>
          </a:bodyPr>
          <a:lstStyle/>
          <a:p>
            <a:pPr marL="60325" lvl="1" fontAlgn="auto">
              <a:lnSpc>
                <a:spcPct val="130000"/>
              </a:lnSpc>
              <a:spcBef>
                <a:spcPts val="700"/>
              </a:spcBef>
              <a:spcAft>
                <a:spcPts val="0"/>
              </a:spcAft>
              <a:buClr>
                <a:schemeClr val="accent2"/>
              </a:buClr>
              <a:buSzPct val="60000"/>
              <a:tabLst>
                <a:tab pos="288925" algn="l"/>
              </a:tabLst>
            </a:pPr>
            <a:r>
              <a:rPr lang="en-US" sz="2800" dirty="0" smtClean="0">
                <a:latin typeface="+mn-lt"/>
              </a:rPr>
              <a:t>Narrative style is not accepted </a:t>
            </a:r>
          </a:p>
          <a:p>
            <a:pPr marL="60325" lvl="1" algn="justLow" fontAlgn="auto">
              <a:lnSpc>
                <a:spcPct val="130000"/>
              </a:lnSpc>
              <a:spcBef>
                <a:spcPts val="700"/>
              </a:spcBef>
              <a:spcAft>
                <a:spcPts val="0"/>
              </a:spcAft>
              <a:buClr>
                <a:schemeClr val="accent2"/>
              </a:buClr>
              <a:buSzPct val="60000"/>
              <a:tabLst>
                <a:tab pos="288925" algn="l"/>
              </a:tabLst>
            </a:pPr>
            <a:r>
              <a:rPr lang="en-US" sz="2800" dirty="0" smtClean="0">
                <a:latin typeface="+mn-lt"/>
              </a:rPr>
              <a:t>Participants were directed to the interview room. There the nurse read to them the informed consent and asked them to sign it. After that participants were interviewed by the nurse which took 15 minutes. At the end of the interview the nurse asked them to wait for the physician for medical examination. After examination, participants went to lab to give 5 ml of blood. </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29961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RESULTS</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990600" y="2057400"/>
            <a:ext cx="7391400" cy="4191000"/>
          </a:xfrm>
          <a:prstGeom prst="rect">
            <a:avLst/>
          </a:prstGeom>
        </p:spPr>
        <p:txBody>
          <a:bodyPr vert="horz" rtlCol="0">
            <a:normAutofit/>
          </a:bodyPr>
          <a:lstStyle/>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It is the answer to the research question</a:t>
            </a: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lang="en-US" sz="2800" dirty="0" smtClean="0">
              <a:latin typeface="+mn-lt"/>
            </a:endParaRP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en-US" sz="2800" dirty="0" smtClean="0">
                <a:latin typeface="+mn-lt"/>
              </a:rPr>
              <a:t>Provide the new information that will fill the gap of knowledge</a:t>
            </a: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lang="en-US" sz="2800" dirty="0" smtClean="0">
              <a:latin typeface="+mn-lt"/>
            </a:endParaRP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en-US" sz="2800" dirty="0" smtClean="0">
                <a:latin typeface="+mn-lt"/>
              </a:rPr>
              <a:t>Presented results are those pertinent to the research question and the hypothesis under study</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42882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RESULTS COMPONENTS</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990600" y="1981200"/>
            <a:ext cx="7391400" cy="3962400"/>
          </a:xfrm>
          <a:prstGeom prst="rect">
            <a:avLst/>
          </a:prstGeom>
        </p:spPr>
        <p:txBody>
          <a:bodyPr vert="horz" rtlCol="0">
            <a:normAutofit/>
          </a:bodyPr>
          <a:lstStyle/>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Report of the findings  </a:t>
            </a:r>
          </a:p>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Tables and graphs</a:t>
            </a:r>
          </a:p>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Statistical results</a:t>
            </a:r>
          </a:p>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No interpretation (only facts)</a:t>
            </a:r>
            <a:endParaRPr kumimoji="0" lang="en-US" sz="400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Right Brace 1"/>
          <p:cNvSpPr/>
          <p:nvPr/>
        </p:nvSpPr>
        <p:spPr>
          <a:xfrm>
            <a:off x="6172200" y="2133600"/>
            <a:ext cx="228600" cy="2286000"/>
          </a:xfrm>
          <a:prstGeom prst="rightBrac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568441" y="2799546"/>
            <a:ext cx="1981200" cy="954107"/>
          </a:xfrm>
          <a:prstGeom prst="rect">
            <a:avLst/>
          </a:prstGeom>
          <a:noFill/>
        </p:spPr>
        <p:txBody>
          <a:bodyPr wrap="square" rtlCol="0">
            <a:spAutoFit/>
          </a:bodyPr>
          <a:lstStyle/>
          <a:p>
            <a:r>
              <a:rPr lang="en-US" sz="2800" dirty="0" smtClean="0">
                <a:solidFill>
                  <a:schemeClr val="accent2">
                    <a:lumMod val="75000"/>
                  </a:schemeClr>
                </a:solidFill>
                <a:latin typeface="+mn-lt"/>
              </a:rPr>
              <a:t>Complement each other</a:t>
            </a:r>
            <a:endParaRPr lang="en-US" sz="2800" dirty="0">
              <a:solidFill>
                <a:schemeClr val="accent2">
                  <a:lumMod val="75000"/>
                </a:schemeClr>
              </a:solidFill>
              <a:latin typeface="+mn-lt"/>
            </a:endParaRPr>
          </a:p>
        </p:txBody>
      </p:sp>
    </p:spTree>
    <p:extLst>
      <p:ext uri="{BB962C8B-B14F-4D97-AF65-F5344CB8AC3E}">
        <p14:creationId xmlns:p14="http://schemas.microsoft.com/office/powerpoint/2010/main" val="2244649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0000" lnSpcReduction="20000"/>
          </a:bodyPr>
          <a:lstStyle/>
          <a:p>
            <a:pPr algn="ctr"/>
            <a:r>
              <a:rPr lang="en-US" sz="5400" dirty="0" smtClean="0"/>
              <a:t>WRITING THE REPORT OF THE  FINDINGS </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533400" y="533400"/>
            <a:ext cx="8153400" cy="6172200"/>
          </a:xfrm>
          <a:prstGeom prst="rect">
            <a:avLst/>
          </a:prstGeom>
        </p:spPr>
        <p:txBody>
          <a:bodyPr vert="horz" rtlCol="0">
            <a:normAutofit fontScale="85000" lnSpcReduction="10000"/>
          </a:bodyPr>
          <a:lstStyle/>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The text is a summary of the results (presented in  tables and figures or not)</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The text is written while having the discussion in mind</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The text should be concise to summarize the findings but informative    </a:t>
            </a:r>
            <a:endParaRPr lang="en-US" sz="2800" dirty="0">
              <a:latin typeface="+mn-lt"/>
            </a:endParaRPr>
          </a:p>
          <a:p>
            <a:pPr marL="457200" indent="-228600" algn="justLow">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Each paragraph should include a “theme” and the opening sentence refers to this theme</a:t>
            </a:r>
          </a:p>
          <a:p>
            <a:pPr marL="457200" indent="-228600" algn="justLow">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Focus on results that will be addressed in the discussion (even if not significant statistically)</a:t>
            </a:r>
          </a:p>
          <a:p>
            <a:pPr marL="457200" indent="-228600" algn="justLow">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Make reference to the tables and graphs </a:t>
            </a:r>
            <a:r>
              <a:rPr lang="en-US" sz="2400" dirty="0" smtClean="0">
                <a:latin typeface="+mn-lt"/>
              </a:rPr>
              <a:t>(table1and figure 1)</a:t>
            </a:r>
            <a:endParaRPr lang="en-US" sz="2800" dirty="0" smtClean="0">
              <a:latin typeface="+mn-lt"/>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02938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LEARNING OBJECTIVES</a:t>
            </a:r>
            <a:endParaRPr lang="en-US" sz="5400" dirty="0"/>
          </a:p>
        </p:txBody>
      </p:sp>
      <p:sp>
        <p:nvSpPr>
          <p:cNvPr id="4" name="Content Placeholder 3"/>
          <p:cNvSpPr>
            <a:spLocks noGrp="1"/>
          </p:cNvSpPr>
          <p:nvPr>
            <p:ph sz="quarter" idx="1"/>
          </p:nvPr>
        </p:nvSpPr>
        <p:spPr>
          <a:xfrm>
            <a:off x="609600" y="914400"/>
            <a:ext cx="8305800" cy="5410200"/>
          </a:xfrm>
        </p:spPr>
        <p:txBody>
          <a:bodyPr>
            <a:normAutofit fontScale="92500" lnSpcReduction="10000"/>
          </a:bodyPr>
          <a:lstStyle/>
          <a:p>
            <a:pPr>
              <a:buFont typeface="Arial" pitchFamily="34" charset="0"/>
              <a:buChar char="•"/>
            </a:pPr>
            <a:r>
              <a:rPr lang="en-US" sz="2400" dirty="0" smtClean="0"/>
              <a:t>Identify the aspects of writing</a:t>
            </a:r>
          </a:p>
          <a:p>
            <a:pPr>
              <a:buFont typeface="Arial" pitchFamily="34" charset="0"/>
              <a:buChar char="•"/>
            </a:pPr>
            <a:r>
              <a:rPr lang="en-US" sz="2400" dirty="0" smtClean="0"/>
              <a:t>Describe the structure of a scientific paper and reports</a:t>
            </a:r>
          </a:p>
          <a:p>
            <a:pPr>
              <a:buFont typeface="Arial" pitchFamily="34" charset="0"/>
              <a:buChar char="•"/>
            </a:pPr>
            <a:r>
              <a:rPr lang="en-US" sz="2400" dirty="0" smtClean="0"/>
              <a:t>Explain the process of writing </a:t>
            </a:r>
          </a:p>
          <a:p>
            <a:pPr>
              <a:buFont typeface="Arial" pitchFamily="34" charset="0"/>
              <a:buChar char="•"/>
            </a:pPr>
            <a:r>
              <a:rPr lang="en-US" sz="2400" dirty="0" smtClean="0"/>
              <a:t>State the value of developing an outline</a:t>
            </a:r>
          </a:p>
          <a:p>
            <a:pPr>
              <a:buFont typeface="Arial" pitchFamily="34" charset="0"/>
              <a:buChar char="•"/>
            </a:pPr>
            <a:r>
              <a:rPr lang="en-US" sz="2400" dirty="0" smtClean="0"/>
              <a:t>State the elements that should be present in the title</a:t>
            </a:r>
          </a:p>
          <a:p>
            <a:pPr>
              <a:buFont typeface="Arial" pitchFamily="34" charset="0"/>
              <a:buChar char="•"/>
            </a:pPr>
            <a:r>
              <a:rPr lang="en-US" sz="2400" dirty="0" smtClean="0"/>
              <a:t>State the components of the abstract</a:t>
            </a:r>
          </a:p>
          <a:p>
            <a:pPr>
              <a:buFont typeface="Arial" pitchFamily="34" charset="0"/>
              <a:buChar char="•"/>
            </a:pPr>
            <a:r>
              <a:rPr lang="en-US" sz="2400" dirty="0" smtClean="0"/>
              <a:t>State the questions that should be answered by the introduction</a:t>
            </a:r>
          </a:p>
          <a:p>
            <a:pPr>
              <a:buFont typeface="Arial" pitchFamily="34" charset="0"/>
              <a:buChar char="•"/>
            </a:pPr>
            <a:r>
              <a:rPr lang="en-US" sz="2400" dirty="0" smtClean="0"/>
              <a:t>State the components of the methods section </a:t>
            </a:r>
          </a:p>
          <a:p>
            <a:pPr>
              <a:buFont typeface="Arial" pitchFamily="34" charset="0"/>
              <a:buChar char="•"/>
            </a:pPr>
            <a:r>
              <a:rPr lang="en-US" sz="2400" dirty="0" smtClean="0"/>
              <a:t>Describe the </a:t>
            </a:r>
            <a:r>
              <a:rPr lang="en-US" sz="2400" smtClean="0"/>
              <a:t>results section</a:t>
            </a:r>
            <a:endParaRPr lang="en-US" sz="2400" dirty="0" smtClean="0"/>
          </a:p>
          <a:p>
            <a:pPr>
              <a:buFont typeface="Arial" pitchFamily="34" charset="0"/>
              <a:buChar char="•"/>
            </a:pPr>
            <a:r>
              <a:rPr lang="en-US" sz="2400" dirty="0" smtClean="0"/>
              <a:t>State the link between the discussion and results</a:t>
            </a:r>
          </a:p>
          <a:p>
            <a:pPr>
              <a:buFont typeface="Arial" pitchFamily="34" charset="0"/>
              <a:buChar char="•"/>
            </a:pPr>
            <a:r>
              <a:rPr lang="en-US" sz="2400" dirty="0" smtClean="0"/>
              <a:t>Identify persons that should be acknowledged </a:t>
            </a:r>
          </a:p>
          <a:p>
            <a:pPr>
              <a:buFont typeface="Arial" pitchFamily="34" charset="0"/>
              <a:buChar char="•"/>
            </a:pPr>
            <a:r>
              <a:rPr lang="en-US" sz="2400" dirty="0" smtClean="0"/>
              <a:t>Know the style of writing the list of reference</a:t>
            </a:r>
          </a:p>
          <a:p>
            <a:pPr>
              <a:buFont typeface="Arial" pitchFamily="34" charset="0"/>
              <a:buChar char="•"/>
            </a:pPr>
            <a:r>
              <a:rPr lang="en-US" sz="2400" dirty="0" smtClean="0"/>
              <a:t>Recognize the style of a scientific writing </a:t>
            </a:r>
          </a:p>
          <a:p>
            <a:pPr>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POOR  REPORT OF THE  FINDINGS </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685800" y="1447800"/>
            <a:ext cx="8001000" cy="4267200"/>
          </a:xfrm>
          <a:prstGeom prst="rect">
            <a:avLst/>
          </a:prstGeom>
        </p:spPr>
        <p:txBody>
          <a:bodyPr vert="horz" rtlCol="0">
            <a:normAutofit/>
          </a:bodyPr>
          <a:lstStyle/>
          <a:p>
            <a:pPr algn="justLow">
              <a:lnSpc>
                <a:spcPct val="130000"/>
              </a:lnSpc>
            </a:pPr>
            <a:r>
              <a:rPr lang="en-GB" sz="2400" dirty="0">
                <a:latin typeface="+mn-lt"/>
              </a:rPr>
              <a:t>Multinomial logistic regressions were performed for each of the four forms of bullying as; physical, verbal</a:t>
            </a:r>
            <a:r>
              <a:rPr lang="en-GB" sz="2400" dirty="0" smtClean="0">
                <a:latin typeface="+mn-lt"/>
              </a:rPr>
              <a:t>, relational</a:t>
            </a:r>
            <a:r>
              <a:rPr lang="en-GB" sz="2400" dirty="0">
                <a:latin typeface="+mn-lt"/>
              </a:rPr>
              <a:t>, others and total. In each of the four multinomial logistic regressions, the bullying classification was </a:t>
            </a:r>
            <a:r>
              <a:rPr lang="en-GB" sz="2400" dirty="0" smtClean="0">
                <a:latin typeface="+mn-lt"/>
              </a:rPr>
              <a:t>the outcome </a:t>
            </a:r>
            <a:r>
              <a:rPr lang="en-GB" sz="2400" dirty="0">
                <a:latin typeface="+mn-lt"/>
              </a:rPr>
              <a:t>variable, with </a:t>
            </a:r>
            <a:r>
              <a:rPr lang="en-GB" sz="2400" dirty="0" smtClean="0">
                <a:latin typeface="+mn-lt"/>
              </a:rPr>
              <a:t>non-involved </a:t>
            </a:r>
            <a:r>
              <a:rPr lang="en-GB" sz="2400" dirty="0">
                <a:latin typeface="+mn-lt"/>
              </a:rPr>
              <a:t>as the reference category, and with area, gender and grade variables </a:t>
            </a:r>
            <a:r>
              <a:rPr lang="en-GB" sz="2400" dirty="0" smtClean="0">
                <a:latin typeface="+mn-lt"/>
              </a:rPr>
              <a:t>as predictors</a:t>
            </a:r>
            <a:r>
              <a:rPr lang="en-GB" sz="2400" dirty="0">
                <a:latin typeface="+mn-lt"/>
              </a:rPr>
              <a:t>. The odds ratios and their corresponding 95% confidence intervals from the multivariate analyses </a:t>
            </a:r>
            <a:r>
              <a:rPr lang="en-GB" sz="2400" dirty="0" smtClean="0">
                <a:latin typeface="+mn-lt"/>
              </a:rPr>
              <a:t>are </a:t>
            </a:r>
            <a:r>
              <a:rPr lang="en-US" sz="2400" dirty="0" smtClean="0">
                <a:latin typeface="+mn-lt"/>
              </a:rPr>
              <a:t>reported </a:t>
            </a:r>
            <a:r>
              <a:rPr lang="en-US" sz="2400" dirty="0">
                <a:latin typeface="+mn-lt"/>
              </a:rPr>
              <a:t>in Table 4</a:t>
            </a:r>
            <a:r>
              <a:rPr lang="en-US" sz="24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TextBox 1"/>
          <p:cNvSpPr txBox="1"/>
          <p:nvPr/>
        </p:nvSpPr>
        <p:spPr>
          <a:xfrm>
            <a:off x="2517116" y="5910590"/>
            <a:ext cx="4338367" cy="523220"/>
          </a:xfrm>
          <a:prstGeom prst="rect">
            <a:avLst/>
          </a:prstGeom>
          <a:noFill/>
        </p:spPr>
        <p:txBody>
          <a:bodyPr wrap="none" rtlCol="0">
            <a:spAutoFit/>
          </a:bodyPr>
          <a:lstStyle/>
          <a:p>
            <a:r>
              <a:rPr lang="en-US" sz="2800" b="1" dirty="0" smtClean="0">
                <a:solidFill>
                  <a:schemeClr val="accent2">
                    <a:lumMod val="75000"/>
                  </a:schemeClr>
                </a:solidFill>
                <a:latin typeface="+mn-lt"/>
              </a:rPr>
              <a:t>Paragraph that tells nothing</a:t>
            </a:r>
            <a:endParaRPr lang="en-US" sz="2800" b="1" dirty="0">
              <a:solidFill>
                <a:schemeClr val="accent2">
                  <a:lumMod val="75000"/>
                </a:schemeClr>
              </a:solidFill>
              <a:latin typeface="+mn-lt"/>
            </a:endParaRPr>
          </a:p>
        </p:txBody>
      </p:sp>
    </p:spTree>
    <p:extLst>
      <p:ext uri="{BB962C8B-B14F-4D97-AF65-F5344CB8AC3E}">
        <p14:creationId xmlns:p14="http://schemas.microsoft.com/office/powerpoint/2010/main" val="1359127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TABLES AND FIGURES</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685800" y="533400"/>
            <a:ext cx="8001000" cy="6172200"/>
          </a:xfrm>
          <a:prstGeom prst="rect">
            <a:avLst/>
          </a:prstGeom>
        </p:spPr>
        <p:txBody>
          <a:bodyPr vert="horz" rtlCol="0">
            <a:normAutofit fontScale="92500" lnSpcReduction="20000"/>
          </a:bodyPr>
          <a:lstStyle/>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It is a summary of the findings not for presentation of raw data </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Avoid duplication of information in tables and graphs</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Table and graphs should be complete and informative without the need to refer to the text: number, title, footnote and content</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Pay attention to the decimals associated with percent, mean, standard deviation, OR and CI</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Each table and graph should be presented in a separate page and not wrapped between text</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endParaRPr lang="en-US" sz="2800" dirty="0" smtClean="0">
              <a:latin typeface="+mn-lt"/>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7047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EXAMPLE OF A TABLE</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grpSp>
        <p:nvGrpSpPr>
          <p:cNvPr id="2" name="Group 5"/>
          <p:cNvGrpSpPr>
            <a:grpSpLocks noChangeAspect="1"/>
          </p:cNvGrpSpPr>
          <p:nvPr/>
        </p:nvGrpSpPr>
        <p:grpSpPr bwMode="auto">
          <a:xfrm>
            <a:off x="914401" y="2057400"/>
            <a:ext cx="7620000" cy="3527925"/>
            <a:chOff x="3" y="828"/>
            <a:chExt cx="5754" cy="2664"/>
          </a:xfrm>
        </p:grpSpPr>
        <p:sp>
          <p:nvSpPr>
            <p:cNvPr id="5" name="AutoShape 4"/>
            <p:cNvSpPr>
              <a:spLocks noChangeAspect="1" noChangeArrowheads="1" noTextEdit="1"/>
            </p:cNvSpPr>
            <p:nvPr/>
          </p:nvSpPr>
          <p:spPr bwMode="auto">
            <a:xfrm>
              <a:off x="3" y="828"/>
              <a:ext cx="5754" cy="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828"/>
              <a:ext cx="5760" cy="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7" name="Straight Arrow Connector 6"/>
          <p:cNvCxnSpPr/>
          <p:nvPr/>
        </p:nvCxnSpPr>
        <p:spPr>
          <a:xfrm flipH="1">
            <a:off x="1219200" y="1828800"/>
            <a:ext cx="304800" cy="5334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39240" y="2125980"/>
            <a:ext cx="228600" cy="3048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133600" y="1524000"/>
            <a:ext cx="5889176" cy="400110"/>
          </a:xfrm>
          <a:prstGeom prst="rect">
            <a:avLst/>
          </a:prstGeom>
          <a:noFill/>
        </p:spPr>
        <p:txBody>
          <a:bodyPr wrap="none" rtlCol="0">
            <a:spAutoFit/>
          </a:bodyPr>
          <a:lstStyle/>
          <a:p>
            <a:r>
              <a:rPr lang="en-US" sz="2000" dirty="0" smtClean="0">
                <a:latin typeface="+mn-lt"/>
              </a:rPr>
              <a:t>Risk of incontinence among [..] by sex in Al-</a:t>
            </a:r>
            <a:r>
              <a:rPr lang="en-US" sz="2000" dirty="0" err="1" smtClean="0">
                <a:latin typeface="+mn-lt"/>
              </a:rPr>
              <a:t>Dakhliyah</a:t>
            </a:r>
            <a:r>
              <a:rPr lang="en-US" sz="2000" dirty="0" smtClean="0">
                <a:latin typeface="+mn-lt"/>
              </a:rPr>
              <a:t> [..]</a:t>
            </a:r>
            <a:endParaRPr lang="en-US" sz="2000" dirty="0">
              <a:latin typeface="+mn-lt"/>
            </a:endParaRPr>
          </a:p>
        </p:txBody>
      </p:sp>
      <p:cxnSp>
        <p:nvCxnSpPr>
          <p:cNvPr id="13" name="Straight Arrow Connector 12"/>
          <p:cNvCxnSpPr/>
          <p:nvPr/>
        </p:nvCxnSpPr>
        <p:spPr>
          <a:xfrm flipH="1">
            <a:off x="2895600" y="1897380"/>
            <a:ext cx="152400" cy="3810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1905000" y="5486400"/>
            <a:ext cx="228600" cy="3048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990600" y="5158740"/>
            <a:ext cx="228600" cy="3048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539240" y="3813742"/>
            <a:ext cx="228600" cy="3048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1944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EXAMPLE OF GRAPH</a:t>
            </a:r>
            <a:endParaRPr lang="en-US" sz="5400" dirty="0"/>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graphicFrame>
        <p:nvGraphicFramePr>
          <p:cNvPr id="7" name="Content Placeholder 4"/>
          <p:cNvGraphicFramePr>
            <a:graphicFrameLocks/>
          </p:cNvGraphicFramePr>
          <p:nvPr>
            <p:extLst>
              <p:ext uri="{D42A27DB-BD31-4B8C-83A1-F6EECF244321}">
                <p14:modId xmlns:p14="http://schemas.microsoft.com/office/powerpoint/2010/main" val="3670279234"/>
              </p:ext>
            </p:extLst>
          </p:nvPr>
        </p:nvGraphicFramePr>
        <p:xfrm>
          <a:off x="1066800" y="685800"/>
          <a:ext cx="73152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22"/>
          <p:cNvGrpSpPr/>
          <p:nvPr/>
        </p:nvGrpSpPr>
        <p:grpSpPr>
          <a:xfrm>
            <a:off x="2970903" y="1406315"/>
            <a:ext cx="3973890" cy="1823633"/>
            <a:chOff x="2987824" y="2844804"/>
            <a:chExt cx="3816424" cy="2181733"/>
          </a:xfrm>
        </p:grpSpPr>
        <p:grpSp>
          <p:nvGrpSpPr>
            <p:cNvPr id="10" name="Group 24"/>
            <p:cNvGrpSpPr/>
            <p:nvPr/>
          </p:nvGrpSpPr>
          <p:grpSpPr>
            <a:xfrm>
              <a:off x="2987824" y="2844804"/>
              <a:ext cx="3816424" cy="2181733"/>
              <a:chOff x="1547664" y="-35516"/>
              <a:chExt cx="3816424" cy="2181733"/>
            </a:xfrm>
          </p:grpSpPr>
          <p:sp>
            <p:nvSpPr>
              <p:cNvPr id="12" name="TextBox 11"/>
              <p:cNvSpPr txBox="1"/>
              <p:nvPr/>
            </p:nvSpPr>
            <p:spPr>
              <a:xfrm>
                <a:off x="1547664" y="-35516"/>
                <a:ext cx="3816424" cy="400110"/>
              </a:xfrm>
              <a:prstGeom prst="rect">
                <a:avLst/>
              </a:prstGeom>
              <a:noFill/>
              <a:ln>
                <a:solidFill>
                  <a:srgbClr val="C00000"/>
                </a:solidFill>
              </a:ln>
            </p:spPr>
            <p:txBody>
              <a:bodyPr wrap="square" rtlCol="1">
                <a:spAutoFit/>
              </a:bodyPr>
              <a:lstStyle/>
              <a:p>
                <a:r>
                  <a:rPr lang="en-US" sz="2000" b="1" dirty="0" smtClean="0">
                    <a:latin typeface="Times New Roman" pitchFamily="18" charset="0"/>
                    <a:cs typeface="Times New Roman" pitchFamily="18" charset="0"/>
                  </a:rPr>
                  <a:t>OR= 1.95; 95% CI= 1.51, 2.53</a:t>
                </a:r>
                <a:endParaRPr lang="ar-OM" sz="2000" b="1" dirty="0">
                  <a:latin typeface="Times New Roman" pitchFamily="18" charset="0"/>
                  <a:cs typeface="Times New Roman" pitchFamily="18" charset="0"/>
                </a:endParaRPr>
              </a:p>
            </p:txBody>
          </p:sp>
          <p:sp>
            <p:nvSpPr>
              <p:cNvPr id="13" name="Oval 12"/>
              <p:cNvSpPr/>
              <p:nvPr/>
            </p:nvSpPr>
            <p:spPr bwMode="auto">
              <a:xfrm>
                <a:off x="2935742" y="1634160"/>
                <a:ext cx="504056" cy="512057"/>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1" lang="ar-OM" sz="2400" b="0" i="0" u="none" strike="noStrike" cap="none" normalizeH="0" baseline="0" smtClean="0">
                  <a:ln>
                    <a:noFill/>
                  </a:ln>
                  <a:solidFill>
                    <a:schemeClr val="tx1"/>
                  </a:solidFill>
                  <a:effectLst/>
                  <a:latin typeface="Gulim" pitchFamily="34" charset="-127"/>
                  <a:ea typeface="Gulim" pitchFamily="34" charset="-127"/>
                </a:endParaRPr>
              </a:p>
            </p:txBody>
          </p:sp>
        </p:grpSp>
        <p:cxnSp>
          <p:nvCxnSpPr>
            <p:cNvPr id="11" name="Straight Connector 10"/>
            <p:cNvCxnSpPr/>
            <p:nvPr/>
          </p:nvCxnSpPr>
          <p:spPr bwMode="auto">
            <a:xfrm>
              <a:off x="4598658" y="3244914"/>
              <a:ext cx="0" cy="1269566"/>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14" name="Group 31"/>
          <p:cNvGrpSpPr/>
          <p:nvPr/>
        </p:nvGrpSpPr>
        <p:grpSpPr>
          <a:xfrm>
            <a:off x="5239793" y="2066777"/>
            <a:ext cx="3693614" cy="1986262"/>
            <a:chOff x="3347864" y="3108899"/>
            <a:chExt cx="3672408" cy="2740649"/>
          </a:xfrm>
        </p:grpSpPr>
        <p:grpSp>
          <p:nvGrpSpPr>
            <p:cNvPr id="15" name="Group 24"/>
            <p:cNvGrpSpPr/>
            <p:nvPr/>
          </p:nvGrpSpPr>
          <p:grpSpPr>
            <a:xfrm>
              <a:off x="3347864" y="3108899"/>
              <a:ext cx="3672408" cy="2740649"/>
              <a:chOff x="1907704" y="228579"/>
              <a:chExt cx="3672408" cy="2740649"/>
            </a:xfrm>
          </p:grpSpPr>
          <p:sp>
            <p:nvSpPr>
              <p:cNvPr id="17" name="TextBox 16"/>
              <p:cNvSpPr txBox="1"/>
              <p:nvPr/>
            </p:nvSpPr>
            <p:spPr>
              <a:xfrm>
                <a:off x="1907704" y="228579"/>
                <a:ext cx="3672408" cy="400110"/>
              </a:xfrm>
              <a:prstGeom prst="rect">
                <a:avLst/>
              </a:prstGeom>
              <a:noFill/>
              <a:ln>
                <a:solidFill>
                  <a:srgbClr val="C00000"/>
                </a:solidFill>
              </a:ln>
            </p:spPr>
            <p:txBody>
              <a:bodyPr wrap="square" rtlCol="1">
                <a:spAutoFit/>
              </a:bodyPr>
              <a:lstStyle/>
              <a:p>
                <a:pPr algn="ctr"/>
                <a:r>
                  <a:rPr lang="en-US" sz="2000" b="1" dirty="0" smtClean="0">
                    <a:latin typeface="Times New Roman" pitchFamily="18" charset="0"/>
                    <a:cs typeface="Times New Roman" pitchFamily="18" charset="0"/>
                  </a:rPr>
                  <a:t>OR= 2.77;  95% CI= 1.90, 4.03</a:t>
                </a:r>
                <a:endParaRPr lang="ar-OM" sz="2000" b="1" dirty="0">
                  <a:latin typeface="Times New Roman" pitchFamily="18" charset="0"/>
                  <a:cs typeface="Times New Roman" pitchFamily="18" charset="0"/>
                </a:endParaRPr>
              </a:p>
            </p:txBody>
          </p:sp>
          <p:sp>
            <p:nvSpPr>
              <p:cNvPr id="18" name="Oval 17"/>
              <p:cNvSpPr/>
              <p:nvPr/>
            </p:nvSpPr>
            <p:spPr bwMode="auto">
              <a:xfrm>
                <a:off x="2810823" y="2457171"/>
                <a:ext cx="504056" cy="512057"/>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1" lang="ar-OM" sz="2400" b="0" i="0" u="none" strike="noStrike" cap="none" normalizeH="0" baseline="0" smtClean="0">
                  <a:ln>
                    <a:noFill/>
                  </a:ln>
                  <a:solidFill>
                    <a:schemeClr val="tx1"/>
                  </a:solidFill>
                  <a:effectLst/>
                  <a:latin typeface="Gulim" pitchFamily="34" charset="-127"/>
                  <a:ea typeface="Gulim" pitchFamily="34" charset="-127"/>
                </a:endParaRPr>
              </a:p>
            </p:txBody>
          </p:sp>
        </p:grpSp>
        <p:cxnSp>
          <p:nvCxnSpPr>
            <p:cNvPr id="16" name="Straight Connector 15"/>
            <p:cNvCxnSpPr>
              <a:endCxn id="18" idx="0"/>
            </p:cNvCxnSpPr>
            <p:nvPr/>
          </p:nvCxnSpPr>
          <p:spPr bwMode="auto">
            <a:xfrm>
              <a:off x="4503011" y="3509009"/>
              <a:ext cx="1" cy="1828482"/>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22" name="Title 1"/>
          <p:cNvSpPr>
            <a:spLocks noGrp="1"/>
          </p:cNvSpPr>
          <p:nvPr>
            <p:ph type="title"/>
          </p:nvPr>
        </p:nvSpPr>
        <p:spPr>
          <a:xfrm>
            <a:off x="601979" y="5715000"/>
            <a:ext cx="8153400" cy="609600"/>
          </a:xfrm>
        </p:spPr>
        <p:txBody>
          <a:bodyPr/>
          <a:lstStyle/>
          <a:p>
            <a:pPr algn="ctr"/>
            <a:r>
              <a:rPr lang="en-US" sz="2400" b="1" dirty="0" smtClean="0">
                <a:solidFill>
                  <a:schemeClr val="tx1"/>
                </a:solidFill>
                <a:latin typeface="+mn-lt"/>
                <a:cs typeface="Calibri" pitchFamily="34" charset="0"/>
              </a:rPr>
              <a:t>Rate of dementia among elderly people in relation to age</a:t>
            </a:r>
            <a:endParaRPr lang="ar-OM" sz="2400" b="1" dirty="0">
              <a:solidFill>
                <a:schemeClr val="tx1"/>
              </a:solidFill>
              <a:latin typeface="+mn-lt"/>
            </a:endParaRPr>
          </a:p>
        </p:txBody>
      </p:sp>
      <p:sp>
        <p:nvSpPr>
          <p:cNvPr id="21" name="TextBox 20"/>
          <p:cNvSpPr txBox="1"/>
          <p:nvPr/>
        </p:nvSpPr>
        <p:spPr>
          <a:xfrm>
            <a:off x="7391400" y="4844534"/>
            <a:ext cx="1249188" cy="369332"/>
          </a:xfrm>
          <a:prstGeom prst="rect">
            <a:avLst/>
          </a:prstGeom>
          <a:noFill/>
        </p:spPr>
        <p:txBody>
          <a:bodyPr wrap="none" rtlCol="0">
            <a:spAutoFit/>
          </a:bodyPr>
          <a:lstStyle/>
          <a:p>
            <a:r>
              <a:rPr lang="en-US" b="1" dirty="0" smtClean="0">
                <a:latin typeface="Calibri" pitchFamily="34" charset="0"/>
              </a:rPr>
              <a:t>Age (years)</a:t>
            </a:r>
            <a:endParaRPr lang="en-US" b="1" dirty="0">
              <a:latin typeface="Calibri" pitchFamily="34" charset="0"/>
            </a:endParaRPr>
          </a:p>
        </p:txBody>
      </p:sp>
      <p:cxnSp>
        <p:nvCxnSpPr>
          <p:cNvPr id="27" name="Straight Arrow Connector 26"/>
          <p:cNvCxnSpPr/>
          <p:nvPr/>
        </p:nvCxnSpPr>
        <p:spPr>
          <a:xfrm flipV="1">
            <a:off x="1981200" y="5124212"/>
            <a:ext cx="762000" cy="34873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691640" y="6248400"/>
            <a:ext cx="762000" cy="34873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595586" y="5472946"/>
            <a:ext cx="853311" cy="369332"/>
          </a:xfrm>
          <a:prstGeom prst="rect">
            <a:avLst/>
          </a:prstGeom>
          <a:noFill/>
        </p:spPr>
        <p:txBody>
          <a:bodyPr wrap="none" rtlCol="0">
            <a:spAutoFit/>
          </a:bodyPr>
          <a:lstStyle/>
          <a:p>
            <a:r>
              <a:rPr lang="en-US" dirty="0" smtClean="0">
                <a:latin typeface="+mn-lt"/>
              </a:rPr>
              <a:t>Legend</a:t>
            </a:r>
            <a:endParaRPr lang="en-US" dirty="0">
              <a:latin typeface="+mn-lt"/>
            </a:endParaRPr>
          </a:p>
        </p:txBody>
      </p:sp>
      <p:sp>
        <p:nvSpPr>
          <p:cNvPr id="32" name="TextBox 31"/>
          <p:cNvSpPr txBox="1"/>
          <p:nvPr/>
        </p:nvSpPr>
        <p:spPr>
          <a:xfrm>
            <a:off x="752773" y="6380202"/>
            <a:ext cx="606256" cy="400110"/>
          </a:xfrm>
          <a:prstGeom prst="rect">
            <a:avLst/>
          </a:prstGeom>
          <a:noFill/>
        </p:spPr>
        <p:txBody>
          <a:bodyPr wrap="none" rtlCol="0">
            <a:spAutoFit/>
          </a:bodyPr>
          <a:lstStyle/>
          <a:p>
            <a:r>
              <a:rPr lang="en-US" sz="2000" dirty="0" smtClean="0">
                <a:latin typeface="+mn-lt"/>
              </a:rPr>
              <a:t>Title</a:t>
            </a:r>
            <a:endParaRPr lang="en-US" sz="2000" dirty="0">
              <a:latin typeface="+mn-lt"/>
            </a:endParaRPr>
          </a:p>
        </p:txBody>
      </p:sp>
    </p:spTree>
    <p:extLst>
      <p:ext uri="{BB962C8B-B14F-4D97-AF65-F5344CB8AC3E}">
        <p14:creationId xmlns:p14="http://schemas.microsoft.com/office/powerpoint/2010/main" val="148394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upLeft)">
                                      <p:cBhvr>
                                        <p:cTn id="7" dur="500"/>
                                        <p:tgtEl>
                                          <p:spTgt spid="9"/>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trips(upRight)">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DISCUSSION</a:t>
            </a:r>
            <a:endParaRPr lang="en-US" sz="5400" dirty="0"/>
          </a:p>
        </p:txBody>
      </p:sp>
      <p:sp>
        <p:nvSpPr>
          <p:cNvPr id="4" name="Content Placeholder 2"/>
          <p:cNvSpPr txBox="1">
            <a:spLocks/>
          </p:cNvSpPr>
          <p:nvPr/>
        </p:nvSpPr>
        <p:spPr>
          <a:xfrm>
            <a:off x="685800" y="838200"/>
            <a:ext cx="8001000" cy="5562600"/>
          </a:xfrm>
          <a:prstGeom prst="rect">
            <a:avLst/>
          </a:prstGeom>
        </p:spPr>
        <p:txBody>
          <a:bodyPr vert="horz" rtlCol="0">
            <a:normAutofit fontScale="92500" lnSpcReduction="10000"/>
          </a:bodyPr>
          <a:lstStyle/>
          <a:p>
            <a:pPr marL="457200" indent="-457200" algn="justLow">
              <a:buClr>
                <a:schemeClr val="accent2">
                  <a:lumMod val="75000"/>
                </a:schemeClr>
              </a:buClr>
              <a:buSzPct val="60000"/>
              <a:buFont typeface="Arial" pitchFamily="34" charset="0"/>
              <a:buChar char="•"/>
            </a:pPr>
            <a:r>
              <a:rPr lang="en-US" sz="2800" dirty="0" smtClean="0">
                <a:latin typeface="+mn-lt"/>
              </a:rPr>
              <a:t>It is about interpretation of the results [why] in view of others’ results and how they are going to be used [significance and implication]</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It makes use of others’ findings (primary articles) to support the idea or the argument</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Ends by a conclusion within the scope of the work</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Includes limitations as constraints of the current study, reasons for negative [or positive] unexpected findings, unanswered questions</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Includes recommendations for future research in specific areas and the reason for this recommendation</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47491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AVOID IN THE DISCUSSION IS </a:t>
            </a:r>
            <a:endParaRPr lang="en-US" sz="5400" dirty="0"/>
          </a:p>
        </p:txBody>
      </p:sp>
      <p:sp>
        <p:nvSpPr>
          <p:cNvPr id="4" name="Content Placeholder 2"/>
          <p:cNvSpPr txBox="1">
            <a:spLocks/>
          </p:cNvSpPr>
          <p:nvPr/>
        </p:nvSpPr>
        <p:spPr>
          <a:xfrm>
            <a:off x="685800" y="1371600"/>
            <a:ext cx="8001000" cy="5029200"/>
          </a:xfrm>
          <a:prstGeom prst="rect">
            <a:avLst/>
          </a:prstGeom>
        </p:spPr>
        <p:txBody>
          <a:bodyPr vert="horz" rtlCol="0">
            <a:normAutofit/>
          </a:bodyPr>
          <a:lstStyle/>
          <a:p>
            <a:pPr>
              <a:buClr>
                <a:schemeClr val="accent2">
                  <a:lumMod val="75000"/>
                </a:schemeClr>
              </a:buClr>
              <a:buSzPct val="60000"/>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a:latin typeface="+mn-lt"/>
              </a:rPr>
              <a:t>R</a:t>
            </a:r>
            <a:r>
              <a:rPr lang="en-US" sz="2800" dirty="0" smtClean="0">
                <a:latin typeface="+mn-lt"/>
              </a:rPr>
              <a:t>estating the results</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Telling the reader your findings are comparable [to whom] and different [from whom] then [period] but explaining the significance of differences and similarities </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Overgeneralization </a:t>
            </a: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549665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77449"/>
            <a:ext cx="3571875"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FLOW OF THE DISCUSSION </a:t>
            </a:r>
            <a:endParaRPr lang="en-US" sz="5400" dirty="0"/>
          </a:p>
        </p:txBody>
      </p:sp>
      <p:sp>
        <p:nvSpPr>
          <p:cNvPr id="4" name="TextBox 3"/>
          <p:cNvSpPr txBox="1"/>
          <p:nvPr/>
        </p:nvSpPr>
        <p:spPr>
          <a:xfrm>
            <a:off x="5583555" y="1890720"/>
            <a:ext cx="3457998" cy="4154984"/>
          </a:xfrm>
          <a:prstGeom prst="rect">
            <a:avLst/>
          </a:prstGeom>
          <a:noFill/>
        </p:spPr>
        <p:txBody>
          <a:bodyPr wrap="none" rtlCol="0">
            <a:spAutoFit/>
          </a:bodyPr>
          <a:lstStyle/>
          <a:p>
            <a:r>
              <a:rPr lang="en-US" sz="2400" dirty="0" smtClean="0">
                <a:solidFill>
                  <a:schemeClr val="accent2">
                    <a:lumMod val="75000"/>
                  </a:schemeClr>
                </a:solidFill>
                <a:latin typeface="+mn-lt"/>
              </a:rPr>
              <a:t>Interpretation of data </a:t>
            </a:r>
          </a:p>
          <a:p>
            <a:r>
              <a:rPr lang="en-US" sz="2400" dirty="0" smtClean="0">
                <a:solidFill>
                  <a:schemeClr val="accent2">
                    <a:lumMod val="75000"/>
                  </a:schemeClr>
                </a:solidFill>
                <a:latin typeface="+mn-lt"/>
              </a:rPr>
              <a:t>In relation to objectives</a:t>
            </a: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smtClean="0">
              <a:solidFill>
                <a:schemeClr val="accent2">
                  <a:lumMod val="75000"/>
                </a:schemeClr>
              </a:solidFill>
              <a:latin typeface="+mn-lt"/>
            </a:endParaRPr>
          </a:p>
          <a:p>
            <a:r>
              <a:rPr lang="en-US" sz="2400" dirty="0" smtClean="0">
                <a:solidFill>
                  <a:schemeClr val="accent2">
                    <a:lumMod val="75000"/>
                  </a:schemeClr>
                </a:solidFill>
                <a:latin typeface="+mn-lt"/>
              </a:rPr>
              <a:t>Interpreting others findings</a:t>
            </a: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a:solidFill>
                <a:schemeClr val="accent2">
                  <a:lumMod val="75000"/>
                </a:schemeClr>
              </a:solidFill>
              <a:latin typeface="+mn-lt"/>
            </a:endParaRPr>
          </a:p>
          <a:p>
            <a:r>
              <a:rPr lang="en-US" sz="2400" dirty="0" smtClean="0">
                <a:solidFill>
                  <a:schemeClr val="accent2">
                    <a:lumMod val="75000"/>
                  </a:schemeClr>
                </a:solidFill>
                <a:latin typeface="+mn-lt"/>
              </a:rPr>
              <a:t>End by the concepts used </a:t>
            </a:r>
          </a:p>
          <a:p>
            <a:r>
              <a:rPr lang="en-US" sz="2400" dirty="0" smtClean="0">
                <a:solidFill>
                  <a:schemeClr val="accent2">
                    <a:lumMod val="75000"/>
                  </a:schemeClr>
                </a:solidFill>
                <a:latin typeface="+mn-lt"/>
              </a:rPr>
              <a:t>In the introduction</a:t>
            </a:r>
          </a:p>
        </p:txBody>
      </p:sp>
      <p:sp>
        <p:nvSpPr>
          <p:cNvPr id="10" name="Line 8"/>
          <p:cNvSpPr>
            <a:spLocks noChangeShapeType="1"/>
          </p:cNvSpPr>
          <p:nvPr/>
        </p:nvSpPr>
        <p:spPr bwMode="auto">
          <a:xfrm>
            <a:off x="3543300" y="2710912"/>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p:cNvSpPr>
            <a:spLocks noChangeShapeType="1"/>
          </p:cNvSpPr>
          <p:nvPr/>
        </p:nvSpPr>
        <p:spPr bwMode="auto">
          <a:xfrm>
            <a:off x="4076700" y="3472912"/>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p:cNvSpPr>
            <a:spLocks noChangeShapeType="1"/>
          </p:cNvSpPr>
          <p:nvPr/>
        </p:nvSpPr>
        <p:spPr bwMode="auto">
          <a:xfrm>
            <a:off x="4457700" y="4538700"/>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8"/>
          <p:cNvSpPr>
            <a:spLocks noChangeShapeType="1"/>
          </p:cNvSpPr>
          <p:nvPr/>
        </p:nvSpPr>
        <p:spPr bwMode="auto">
          <a:xfrm>
            <a:off x="7086600" y="2710912"/>
            <a:ext cx="0" cy="1066800"/>
          </a:xfrm>
          <a:prstGeom prst="line">
            <a:avLst/>
          </a:prstGeom>
          <a:noFill/>
          <a:ln w="76200">
            <a:solidFill>
              <a:schemeClr val="accent2">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8"/>
          <p:cNvSpPr>
            <a:spLocks noChangeShapeType="1"/>
          </p:cNvSpPr>
          <p:nvPr/>
        </p:nvSpPr>
        <p:spPr bwMode="auto">
          <a:xfrm>
            <a:off x="7086600" y="4218660"/>
            <a:ext cx="0" cy="1066800"/>
          </a:xfrm>
          <a:prstGeom prst="line">
            <a:avLst/>
          </a:prstGeom>
          <a:noFill/>
          <a:ln w="76200">
            <a:solidFill>
              <a:schemeClr val="accent2">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5617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REFERENCES </a:t>
            </a:r>
            <a:endParaRPr lang="en-US" sz="5400" dirty="0"/>
          </a:p>
        </p:txBody>
      </p:sp>
      <p:sp>
        <p:nvSpPr>
          <p:cNvPr id="8" name="Content Placeholder 2"/>
          <p:cNvSpPr>
            <a:spLocks noGrp="1"/>
          </p:cNvSpPr>
          <p:nvPr>
            <p:ph idx="1"/>
          </p:nvPr>
        </p:nvSpPr>
        <p:spPr>
          <a:xfrm>
            <a:off x="685800" y="1981200"/>
            <a:ext cx="7924800" cy="4495800"/>
          </a:xfrm>
        </p:spPr>
        <p:txBody>
          <a:bodyPr rtlCol="0">
            <a:normAutofit/>
          </a:bodyPr>
          <a:lstStyle/>
          <a:p>
            <a:pPr>
              <a:buFont typeface="Arial" pitchFamily="34" charset="0"/>
              <a:buChar char="•"/>
            </a:pPr>
            <a:r>
              <a:rPr lang="en-US" dirty="0" smtClean="0"/>
              <a:t>List of sources cited in introduction &amp; discussion</a:t>
            </a:r>
          </a:p>
          <a:p>
            <a:pPr>
              <a:buFont typeface="Arial" pitchFamily="34" charset="0"/>
              <a:buChar char="•"/>
            </a:pPr>
            <a:r>
              <a:rPr lang="en-US" dirty="0" smtClean="0"/>
              <a:t>Usually other journal articles </a:t>
            </a:r>
          </a:p>
          <a:p>
            <a:pPr>
              <a:buFont typeface="Arial" pitchFamily="34" charset="0"/>
              <a:buChar char="•"/>
            </a:pPr>
            <a:r>
              <a:rPr lang="en-US" dirty="0" smtClean="0"/>
              <a:t>Previous studies in same field</a:t>
            </a:r>
          </a:p>
          <a:p>
            <a:pPr>
              <a:buFont typeface="Arial" pitchFamily="34" charset="0"/>
              <a:buChar char="•"/>
            </a:pPr>
            <a:endParaRPr lang="en-US" dirty="0" smtClean="0"/>
          </a:p>
          <a:p>
            <a:pPr>
              <a:buFont typeface="Arial" pitchFamily="34" charset="0"/>
              <a:buChar char="•"/>
            </a:pPr>
            <a:r>
              <a:rPr lang="en-US" dirty="0" smtClean="0"/>
              <a:t>Citation styles differ depending on Journal </a:t>
            </a:r>
            <a:r>
              <a:rPr lang="en-US" sz="2400" dirty="0" smtClean="0"/>
              <a:t>(Vancouver or APA style)</a:t>
            </a:r>
            <a:endParaRPr lang="en-US" dirty="0" smtClean="0"/>
          </a:p>
        </p:txBody>
      </p:sp>
    </p:spTree>
    <p:extLst>
      <p:ext uri="{BB962C8B-B14F-4D97-AF65-F5344CB8AC3E}">
        <p14:creationId xmlns:p14="http://schemas.microsoft.com/office/powerpoint/2010/main" val="833027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REFERENCES </a:t>
            </a:r>
            <a:endParaRPr lang="en-US" sz="5400" dirty="0"/>
          </a:p>
        </p:txBody>
      </p:sp>
      <p:sp>
        <p:nvSpPr>
          <p:cNvPr id="8" name="Content Placeholder 2"/>
          <p:cNvSpPr>
            <a:spLocks noGrp="1"/>
          </p:cNvSpPr>
          <p:nvPr>
            <p:ph idx="1"/>
          </p:nvPr>
        </p:nvSpPr>
        <p:spPr>
          <a:xfrm>
            <a:off x="685800" y="1219200"/>
            <a:ext cx="7924800" cy="5257800"/>
          </a:xfrm>
        </p:spPr>
        <p:txBody>
          <a:bodyPr rtlCol="0">
            <a:normAutofit fontScale="77500" lnSpcReduction="20000"/>
          </a:bodyPr>
          <a:lstStyle/>
          <a:p>
            <a:pPr marL="0" indent="0" algn="justLow">
              <a:buFontTx/>
              <a:buNone/>
            </a:pPr>
            <a:r>
              <a:rPr lang="en-US" sz="4000" dirty="0" err="1" smtClean="0"/>
              <a:t>Herbst</a:t>
            </a:r>
            <a:r>
              <a:rPr lang="en-US" sz="4000" dirty="0" smtClean="0"/>
              <a:t> AL, </a:t>
            </a:r>
            <a:r>
              <a:rPr lang="en-US" sz="4000" dirty="0" err="1" smtClean="0"/>
              <a:t>Ulfelder</a:t>
            </a:r>
            <a:r>
              <a:rPr lang="en-US" sz="4000" dirty="0" smtClean="0"/>
              <a:t> H, </a:t>
            </a:r>
            <a:r>
              <a:rPr lang="en-US" sz="4000" dirty="0" err="1" smtClean="0"/>
              <a:t>Poskanzer</a:t>
            </a:r>
            <a:r>
              <a:rPr lang="en-US" sz="4000" dirty="0" smtClean="0"/>
              <a:t> DC. </a:t>
            </a:r>
            <a:r>
              <a:rPr lang="en-US" sz="4000" dirty="0" err="1" smtClean="0"/>
              <a:t>Adenocarcinoma</a:t>
            </a:r>
            <a:r>
              <a:rPr lang="en-US" sz="4000" dirty="0" smtClean="0"/>
              <a:t> of the vagina.: Association of maternal </a:t>
            </a:r>
            <a:r>
              <a:rPr lang="en-US" sz="4000" dirty="0" err="1" smtClean="0"/>
              <a:t>stilbestrol</a:t>
            </a:r>
            <a:r>
              <a:rPr lang="en-US" sz="4000" dirty="0" smtClean="0"/>
              <a:t> therapy with tumor </a:t>
            </a:r>
            <a:r>
              <a:rPr lang="en-US" sz="4000" dirty="0" err="1" smtClean="0"/>
              <a:t>appearancce</a:t>
            </a:r>
            <a:r>
              <a:rPr lang="en-US" sz="4000" dirty="0" smtClean="0"/>
              <a:t> in young women. New England Journal of Medicine 1971;284(16):878-81.</a:t>
            </a:r>
          </a:p>
          <a:p>
            <a:pPr>
              <a:buFontTx/>
              <a:buNone/>
            </a:pPr>
            <a:endParaRPr lang="en-US" sz="3200" dirty="0" smtClean="0"/>
          </a:p>
          <a:p>
            <a:pPr lvl="1">
              <a:buClr>
                <a:schemeClr val="accent2"/>
              </a:buClr>
              <a:buFont typeface="Arial" pitchFamily="34" charset="0"/>
              <a:buChar char="•"/>
            </a:pPr>
            <a:r>
              <a:rPr lang="en-US" sz="4000" dirty="0" smtClean="0"/>
              <a:t>Author name </a:t>
            </a:r>
          </a:p>
          <a:p>
            <a:pPr lvl="1">
              <a:buClr>
                <a:schemeClr val="accent2"/>
              </a:buClr>
              <a:buFont typeface="Arial" pitchFamily="34" charset="0"/>
              <a:buChar char="•"/>
            </a:pPr>
            <a:r>
              <a:rPr lang="en-US" sz="4000" dirty="0" smtClean="0"/>
              <a:t>Article’s title </a:t>
            </a:r>
          </a:p>
          <a:p>
            <a:pPr lvl="1">
              <a:buClr>
                <a:schemeClr val="accent2"/>
              </a:buClr>
              <a:buFont typeface="Arial" pitchFamily="34" charset="0"/>
              <a:buChar char="•"/>
            </a:pPr>
            <a:r>
              <a:rPr lang="en-US" sz="4000" dirty="0" smtClean="0"/>
              <a:t>Journal name </a:t>
            </a:r>
          </a:p>
          <a:p>
            <a:pPr lvl="1">
              <a:buClr>
                <a:schemeClr val="accent2"/>
              </a:buClr>
              <a:buFont typeface="Arial" pitchFamily="34" charset="0"/>
              <a:buChar char="•"/>
            </a:pPr>
            <a:r>
              <a:rPr lang="en-US" sz="4000" dirty="0" smtClean="0"/>
              <a:t>Volume Number</a:t>
            </a:r>
          </a:p>
          <a:p>
            <a:pPr lvl="1">
              <a:buClr>
                <a:schemeClr val="accent2"/>
              </a:buClr>
              <a:buFont typeface="Arial" pitchFamily="34" charset="0"/>
              <a:buChar char="•"/>
            </a:pPr>
            <a:r>
              <a:rPr lang="en-US" sz="4000" dirty="0" smtClean="0"/>
              <a:t>Issue Number</a:t>
            </a:r>
          </a:p>
          <a:p>
            <a:pPr lvl="1">
              <a:buClr>
                <a:schemeClr val="accent2"/>
              </a:buClr>
              <a:buFont typeface="Arial" pitchFamily="34" charset="0"/>
              <a:buChar char="•"/>
            </a:pPr>
            <a:r>
              <a:rPr lang="en-US" sz="4000" dirty="0" smtClean="0"/>
              <a:t>Pages                   </a:t>
            </a:r>
            <a:endParaRPr lang="en-US" sz="22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1701369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ACKNOWLEDGMENT </a:t>
            </a:r>
            <a:endParaRPr lang="en-US" sz="5400" dirty="0"/>
          </a:p>
        </p:txBody>
      </p:sp>
      <p:sp>
        <p:nvSpPr>
          <p:cNvPr id="8" name="Content Placeholder 2"/>
          <p:cNvSpPr>
            <a:spLocks noGrp="1"/>
          </p:cNvSpPr>
          <p:nvPr>
            <p:ph idx="1"/>
          </p:nvPr>
        </p:nvSpPr>
        <p:spPr>
          <a:xfrm>
            <a:off x="685800" y="2286000"/>
            <a:ext cx="7924800" cy="4191000"/>
          </a:xfrm>
        </p:spPr>
        <p:txBody>
          <a:bodyPr rtlCol="0">
            <a:normAutofit/>
          </a:bodyPr>
          <a:lstStyle/>
          <a:p>
            <a:pPr fontAlgn="auto">
              <a:spcBef>
                <a:spcPts val="1800"/>
              </a:spcBef>
              <a:spcAft>
                <a:spcPts val="1800"/>
              </a:spcAft>
              <a:buFont typeface="Arial" pitchFamily="34" charset="0"/>
              <a:buChar char="•"/>
              <a:defRPr/>
            </a:pPr>
            <a:r>
              <a:rPr lang="en-US" dirty="0" smtClean="0"/>
              <a:t>Thanking individuals or agencies (funding)</a:t>
            </a:r>
          </a:p>
          <a:p>
            <a:pPr fontAlgn="auto">
              <a:spcBef>
                <a:spcPts val="1800"/>
              </a:spcBef>
              <a:spcAft>
                <a:spcPts val="1800"/>
              </a:spcAft>
              <a:buFont typeface="Arial" pitchFamily="34" charset="0"/>
              <a:buChar char="•"/>
              <a:defRPr/>
            </a:pPr>
            <a:r>
              <a:rPr lang="en-US" dirty="0" smtClean="0"/>
              <a:t>Thanking for special contribution </a:t>
            </a:r>
          </a:p>
          <a:p>
            <a:pPr fontAlgn="auto">
              <a:spcBef>
                <a:spcPts val="1800"/>
              </a:spcBef>
              <a:spcAft>
                <a:spcPts val="1800"/>
              </a:spcAft>
              <a:buFont typeface="Arial" pitchFamily="34" charset="0"/>
              <a:buChar char="•"/>
              <a:defRPr/>
            </a:pPr>
            <a:r>
              <a:rPr lang="en-US" dirty="0" smtClean="0"/>
              <a:t>Individuals acknowledged are not the authors</a:t>
            </a:r>
          </a:p>
          <a:p>
            <a:pPr fontAlgn="auto">
              <a:spcBef>
                <a:spcPts val="1800"/>
              </a:spcBef>
              <a:spcAft>
                <a:spcPts val="1800"/>
              </a:spcAft>
              <a:buFont typeface="Arial" pitchFamily="34" charset="0"/>
              <a:buChar char="•"/>
              <a:defRPr/>
            </a:pPr>
            <a:r>
              <a:rPr lang="en-US" dirty="0" smtClean="0"/>
              <a:t>Acknowledgment for specific contribution not on emotional basis</a:t>
            </a:r>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2008848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PERFORNANCE OBJECTIVE</a:t>
            </a:r>
            <a:endParaRPr lang="en-US" sz="5400" dirty="0"/>
          </a:p>
        </p:txBody>
      </p:sp>
      <p:sp>
        <p:nvSpPr>
          <p:cNvPr id="4" name="Content Placeholder 3"/>
          <p:cNvSpPr>
            <a:spLocks noGrp="1"/>
          </p:cNvSpPr>
          <p:nvPr>
            <p:ph sz="quarter" idx="1"/>
          </p:nvPr>
        </p:nvSpPr>
        <p:spPr>
          <a:xfrm>
            <a:off x="3048000" y="381000"/>
            <a:ext cx="5715000" cy="1524000"/>
          </a:xfrm>
        </p:spPr>
        <p:txBody>
          <a:bodyPr>
            <a:normAutofit/>
          </a:bodyPr>
          <a:lstStyle/>
          <a:p>
            <a:pPr marL="0" indent="0">
              <a:buNone/>
            </a:pPr>
            <a:r>
              <a:rPr lang="en-US" sz="2400" dirty="0" smtClean="0"/>
              <a:t>Writing scientific papers and reports</a:t>
            </a:r>
          </a:p>
          <a:p>
            <a:pPr>
              <a:buNone/>
            </a:pPr>
            <a:endParaRPr lang="en-US" sz="2400" dirty="0"/>
          </a:p>
        </p:txBody>
      </p:sp>
      <p:pic>
        <p:nvPicPr>
          <p:cNvPr id="35842" name="Picture 2" descr="http://www.sisirnath.com/wp-content/uploads/2010/02/AcademicReading.jpg"/>
          <p:cNvPicPr>
            <a:picLocks noChangeAspect="1" noChangeArrowheads="1"/>
          </p:cNvPicPr>
          <p:nvPr/>
        </p:nvPicPr>
        <p:blipFill>
          <a:blip r:embed="rId3"/>
          <a:srcRect/>
          <a:stretch>
            <a:fillRect/>
          </a:stretch>
        </p:blipFill>
        <p:spPr bwMode="auto">
          <a:xfrm>
            <a:off x="1143000" y="1524000"/>
            <a:ext cx="7143750" cy="46863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WRITING STYLE (cont.)</a:t>
            </a:r>
            <a:endParaRPr lang="en-US" sz="5400" dirty="0"/>
          </a:p>
        </p:txBody>
      </p:sp>
      <p:sp>
        <p:nvSpPr>
          <p:cNvPr id="8" name="Content Placeholder 2"/>
          <p:cNvSpPr>
            <a:spLocks noGrp="1"/>
          </p:cNvSpPr>
          <p:nvPr>
            <p:ph idx="1"/>
          </p:nvPr>
        </p:nvSpPr>
        <p:spPr>
          <a:xfrm>
            <a:off x="685800" y="762000"/>
            <a:ext cx="8001000" cy="5791200"/>
          </a:xfrm>
        </p:spPr>
        <p:txBody>
          <a:bodyPr rtlCol="0">
            <a:normAutofit fontScale="85000" lnSpcReduction="20000"/>
          </a:bodyPr>
          <a:lstStyle/>
          <a:p>
            <a:pPr algn="justLow">
              <a:lnSpc>
                <a:spcPct val="130000"/>
              </a:lnSpc>
              <a:spcBef>
                <a:spcPts val="600"/>
              </a:spcBef>
              <a:buFont typeface="Arial" pitchFamily="34" charset="0"/>
              <a:buChar char="•"/>
            </a:pPr>
            <a:r>
              <a:rPr lang="en-US" sz="2800" dirty="0" smtClean="0"/>
              <a:t>Write </a:t>
            </a:r>
            <a:r>
              <a:rPr lang="en-US" sz="2800" dirty="0"/>
              <a:t>short </a:t>
            </a:r>
            <a:r>
              <a:rPr lang="en-US" sz="2800" dirty="0" smtClean="0"/>
              <a:t>sentences</a:t>
            </a:r>
            <a:endParaRPr lang="en-US" sz="2800" dirty="0"/>
          </a:p>
          <a:p>
            <a:pPr algn="justLow">
              <a:lnSpc>
                <a:spcPct val="130000"/>
              </a:lnSpc>
              <a:spcBef>
                <a:spcPts val="600"/>
              </a:spcBef>
              <a:buFont typeface="Arial" pitchFamily="34" charset="0"/>
              <a:buChar char="•"/>
            </a:pPr>
            <a:r>
              <a:rPr lang="en-US" sz="2800" dirty="0"/>
              <a:t>Use a spell checkers</a:t>
            </a:r>
          </a:p>
          <a:p>
            <a:pPr algn="justLow">
              <a:lnSpc>
                <a:spcPct val="130000"/>
              </a:lnSpc>
              <a:spcBef>
                <a:spcPts val="600"/>
              </a:spcBef>
              <a:buFont typeface="Arial" pitchFamily="34" charset="0"/>
              <a:buChar char="•"/>
            </a:pPr>
            <a:r>
              <a:rPr lang="en-US" sz="2800" dirty="0" smtClean="0"/>
              <a:t>Use non-sexist language and third person language</a:t>
            </a:r>
          </a:p>
          <a:p>
            <a:pPr algn="justLow">
              <a:lnSpc>
                <a:spcPct val="130000"/>
              </a:lnSpc>
              <a:spcBef>
                <a:spcPts val="600"/>
              </a:spcBef>
              <a:buFont typeface="Arial" pitchFamily="34" charset="0"/>
              <a:buChar char="•"/>
            </a:pPr>
            <a:r>
              <a:rPr lang="en-US" sz="2800" dirty="0" smtClean="0"/>
              <a:t>Keep the past tense except for the discussion use the present tense </a:t>
            </a:r>
          </a:p>
          <a:p>
            <a:pPr algn="justLow">
              <a:lnSpc>
                <a:spcPct val="130000"/>
              </a:lnSpc>
              <a:spcBef>
                <a:spcPts val="600"/>
              </a:spcBef>
              <a:buFont typeface="Arial" pitchFamily="34" charset="0"/>
              <a:buChar char="•"/>
            </a:pPr>
            <a:r>
              <a:rPr lang="en-US" sz="2800" dirty="0" smtClean="0"/>
              <a:t>Use an active voice [with exceptions]</a:t>
            </a:r>
          </a:p>
          <a:p>
            <a:pPr algn="justLow">
              <a:lnSpc>
                <a:spcPct val="130000"/>
              </a:lnSpc>
              <a:spcBef>
                <a:spcPts val="600"/>
              </a:spcBef>
              <a:buFont typeface="Arial" pitchFamily="34" charset="0"/>
              <a:buChar char="•"/>
            </a:pPr>
            <a:r>
              <a:rPr lang="en-US" sz="2800" dirty="0"/>
              <a:t>Avoid “difficult” words</a:t>
            </a:r>
          </a:p>
          <a:p>
            <a:pPr algn="justLow">
              <a:lnSpc>
                <a:spcPct val="130000"/>
              </a:lnSpc>
              <a:spcBef>
                <a:spcPts val="600"/>
              </a:spcBef>
              <a:buFont typeface="Arial" pitchFamily="34" charset="0"/>
              <a:buChar char="•"/>
            </a:pPr>
            <a:r>
              <a:rPr lang="en-US" sz="2800" dirty="0" smtClean="0"/>
              <a:t>Avoid the use of indefinite “this”</a:t>
            </a:r>
          </a:p>
          <a:p>
            <a:pPr algn="justLow">
              <a:lnSpc>
                <a:spcPct val="130000"/>
              </a:lnSpc>
              <a:spcBef>
                <a:spcPts val="600"/>
              </a:spcBef>
              <a:buFont typeface="Arial" pitchFamily="34" charset="0"/>
              <a:buChar char="•"/>
            </a:pPr>
            <a:r>
              <a:rPr lang="en-US" sz="2800" dirty="0" smtClean="0"/>
              <a:t>Avoid “Jargon” by using precise words</a:t>
            </a:r>
          </a:p>
          <a:p>
            <a:pPr algn="justLow">
              <a:lnSpc>
                <a:spcPct val="130000"/>
              </a:lnSpc>
              <a:spcBef>
                <a:spcPts val="600"/>
              </a:spcBef>
              <a:buFont typeface="Arial" pitchFamily="34" charset="0"/>
              <a:buChar char="•"/>
            </a:pPr>
            <a:r>
              <a:rPr lang="en-US" sz="2800" dirty="0"/>
              <a:t>Use thesaurus for synonyms  </a:t>
            </a:r>
          </a:p>
          <a:p>
            <a:pPr algn="justLow">
              <a:lnSpc>
                <a:spcPct val="130000"/>
              </a:lnSpc>
              <a:spcBef>
                <a:spcPts val="600"/>
              </a:spcBef>
              <a:buFont typeface="Arial" pitchFamily="34" charset="0"/>
              <a:buChar char="•"/>
            </a:pPr>
            <a:r>
              <a:rPr lang="en-US" sz="2800" dirty="0" smtClean="0"/>
              <a:t>Avoid empty sentences and empty paragraph</a:t>
            </a:r>
          </a:p>
          <a:p>
            <a:pPr algn="justLow">
              <a:lnSpc>
                <a:spcPct val="130000"/>
              </a:lnSpc>
              <a:spcBef>
                <a:spcPts val="600"/>
              </a:spcBef>
              <a:buFont typeface="Arial" pitchFamily="34" charset="0"/>
              <a:buChar char="•"/>
            </a:pPr>
            <a:r>
              <a:rPr lang="en-US" sz="2800" dirty="0" smtClean="0"/>
              <a:t>Omit unnecessary words [really, very, highly, clearly]</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36111484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a:t>WRITING STYLE (cont.)</a:t>
            </a:r>
          </a:p>
        </p:txBody>
      </p:sp>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The interview was completed by participants in 15 minutes</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smtClean="0"/>
              <a:t>Participants completed the interview in 15 minutes</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757509" y="5866510"/>
            <a:ext cx="3817200" cy="646331"/>
          </a:xfrm>
          <a:prstGeom prst="rect">
            <a:avLst/>
          </a:prstGeom>
          <a:noFill/>
        </p:spPr>
        <p:txBody>
          <a:bodyPr wrap="none" rtlCol="0">
            <a:spAutoFit/>
          </a:bodyPr>
          <a:lstStyle/>
          <a:p>
            <a:pPr algn="ctr"/>
            <a:r>
              <a:rPr lang="en-US" sz="3600" b="1" dirty="0" smtClean="0">
                <a:solidFill>
                  <a:schemeClr val="accent2"/>
                </a:solidFill>
                <a:latin typeface="+mn-lt"/>
              </a:rPr>
              <a:t>USE ACTIVE VOICE</a:t>
            </a:r>
            <a:endParaRPr lang="en-US" sz="3600" b="1" dirty="0">
              <a:solidFill>
                <a:schemeClr val="accent2"/>
              </a:solidFill>
              <a:latin typeface="+mn-lt"/>
            </a:endParaRPr>
          </a:p>
        </p:txBody>
      </p:sp>
    </p:spTree>
    <p:extLst>
      <p:ext uri="{BB962C8B-B14F-4D97-AF65-F5344CB8AC3E}">
        <p14:creationId xmlns:p14="http://schemas.microsoft.com/office/powerpoint/2010/main" val="361909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a:t>WRITING STYLE (cont.)</a:t>
            </a:r>
          </a:p>
        </p:txBody>
      </p:sp>
      <p:sp>
        <p:nvSpPr>
          <p:cNvPr id="8" name="Content Placeholder 2"/>
          <p:cNvSpPr>
            <a:spLocks noGrp="1"/>
          </p:cNvSpPr>
          <p:nvPr>
            <p:ph idx="1"/>
          </p:nvPr>
        </p:nvSpPr>
        <p:spPr>
          <a:xfrm>
            <a:off x="665610" y="1371600"/>
            <a:ext cx="8001000" cy="4607840"/>
          </a:xfrm>
        </p:spPr>
        <p:txBody>
          <a:bodyPr rtlCol="0">
            <a:normAutofit/>
          </a:bodyPr>
          <a:lstStyle/>
          <a:p>
            <a:pPr algn="justLow">
              <a:lnSpc>
                <a:spcPct val="130000"/>
              </a:lnSpc>
              <a:spcBef>
                <a:spcPts val="600"/>
              </a:spcBef>
              <a:buFont typeface="Arial" pitchFamily="34" charset="0"/>
              <a:buChar char="•"/>
            </a:pPr>
            <a:r>
              <a:rPr lang="en-US" sz="2800" dirty="0" smtClean="0"/>
              <a:t>Not necessary to mention the actor: E.g. A self administered questionnaire was 	designed for data collection.</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Arial" pitchFamily="34" charset="0"/>
              <a:buChar char="•"/>
            </a:pPr>
            <a:r>
              <a:rPr lang="en-US" sz="2800" dirty="0" smtClean="0"/>
              <a:t>The person acted upon is more important: E.g. 100 child died as a result of an attack of an armed gang on a school bus.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2" name="TextBox 1"/>
          <p:cNvSpPr txBox="1"/>
          <p:nvPr/>
        </p:nvSpPr>
        <p:spPr>
          <a:xfrm>
            <a:off x="2322103" y="5866510"/>
            <a:ext cx="4688015" cy="646331"/>
          </a:xfrm>
          <a:prstGeom prst="rect">
            <a:avLst/>
          </a:prstGeom>
          <a:noFill/>
        </p:spPr>
        <p:txBody>
          <a:bodyPr wrap="none" rtlCol="0">
            <a:spAutoFit/>
          </a:bodyPr>
          <a:lstStyle/>
          <a:p>
            <a:pPr algn="ctr"/>
            <a:r>
              <a:rPr lang="en-US" sz="3600" b="1" dirty="0" smtClean="0">
                <a:solidFill>
                  <a:schemeClr val="accent2"/>
                </a:solidFill>
                <a:latin typeface="+mn-lt"/>
              </a:rPr>
              <a:t>USE OF PASSIVE VOICE</a:t>
            </a:r>
            <a:endParaRPr lang="en-US" sz="3600" b="1" dirty="0">
              <a:solidFill>
                <a:schemeClr val="accent2"/>
              </a:solidFill>
              <a:latin typeface="+mn-lt"/>
            </a:endParaRPr>
          </a:p>
        </p:txBody>
      </p:sp>
    </p:spTree>
    <p:extLst>
      <p:ext uri="{BB962C8B-B14F-4D97-AF65-F5344CB8AC3E}">
        <p14:creationId xmlns:p14="http://schemas.microsoft.com/office/powerpoint/2010/main" val="22176317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a:t>WRITING STYLE (cont.)</a:t>
            </a:r>
          </a:p>
        </p:txBody>
      </p:sp>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The reason for the high rate of diarrhea is because of the low level of hygiene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a:t>The reason for the high rate of diarrhea is </a:t>
            </a:r>
            <a:r>
              <a:rPr lang="en-US" sz="2800" dirty="0" smtClean="0"/>
              <a:t>the </a:t>
            </a:r>
            <a:r>
              <a:rPr lang="en-US" sz="2800" dirty="0"/>
              <a:t>low level of hygiene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1066800" y="2447367"/>
            <a:ext cx="1600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24275" y="5866510"/>
            <a:ext cx="6883680" cy="646331"/>
          </a:xfrm>
          <a:prstGeom prst="rect">
            <a:avLst/>
          </a:prstGeom>
          <a:noFill/>
        </p:spPr>
        <p:txBody>
          <a:bodyPr wrap="none" rtlCol="0">
            <a:spAutoFit/>
          </a:bodyPr>
          <a:lstStyle/>
          <a:p>
            <a:pPr algn="ctr"/>
            <a:r>
              <a:rPr lang="en-US" sz="3600" b="1" dirty="0" smtClean="0">
                <a:solidFill>
                  <a:schemeClr val="accent2"/>
                </a:solidFill>
                <a:latin typeface="+mn-lt"/>
              </a:rPr>
              <a:t>ELIMINATE UNNECESSARY WORDS</a:t>
            </a:r>
            <a:endParaRPr lang="en-US" sz="3600" b="1" dirty="0">
              <a:solidFill>
                <a:schemeClr val="accent2"/>
              </a:solidFill>
              <a:latin typeface="+mn-lt"/>
            </a:endParaRPr>
          </a:p>
        </p:txBody>
      </p:sp>
    </p:spTree>
    <p:extLst>
      <p:ext uri="{BB962C8B-B14F-4D97-AF65-F5344CB8AC3E}">
        <p14:creationId xmlns:p14="http://schemas.microsoft.com/office/powerpoint/2010/main" val="9571517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a:t>WRITING STYLE (cont.)</a:t>
            </a:r>
          </a:p>
        </p:txBody>
      </p:sp>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A small number of patients refused testing</a:t>
            </a:r>
          </a:p>
          <a:p>
            <a:pPr algn="justLow">
              <a:lnSpc>
                <a:spcPct val="130000"/>
              </a:lnSpc>
              <a:spcBef>
                <a:spcPts val="600"/>
              </a:spcBef>
              <a:buFont typeface="Arial" pitchFamily="34" charset="0"/>
              <a:buChar char="•"/>
            </a:pPr>
            <a:r>
              <a:rPr lang="en-US" sz="2800" dirty="0" smtClean="0"/>
              <a:t>Blood pressure reached high levels. </a:t>
            </a: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smtClean="0"/>
              <a:t>1% of the patients refused testing.</a:t>
            </a:r>
            <a:endParaRPr lang="en-US" sz="2800" dirty="0"/>
          </a:p>
          <a:p>
            <a:pPr algn="justLow">
              <a:lnSpc>
                <a:spcPct val="130000"/>
              </a:lnSpc>
              <a:spcBef>
                <a:spcPts val="600"/>
              </a:spcBef>
              <a:buFont typeface="Arial" pitchFamily="34" charset="0"/>
              <a:buChar char="•"/>
            </a:pPr>
            <a:r>
              <a:rPr lang="en-US" sz="2800" dirty="0"/>
              <a:t>Blood pressure </a:t>
            </a:r>
            <a:r>
              <a:rPr lang="en-US" sz="2800" dirty="0" smtClean="0"/>
              <a:t>exceeded 170/110</a:t>
            </a:r>
            <a:endParaRPr lang="en-US" sz="2800" dirty="0"/>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557848" y="5866510"/>
            <a:ext cx="4216540" cy="646331"/>
          </a:xfrm>
          <a:prstGeom prst="rect">
            <a:avLst/>
          </a:prstGeom>
          <a:noFill/>
        </p:spPr>
        <p:txBody>
          <a:bodyPr wrap="none" rtlCol="0">
            <a:spAutoFit/>
          </a:bodyPr>
          <a:lstStyle/>
          <a:p>
            <a:pPr algn="ctr"/>
            <a:r>
              <a:rPr lang="en-US" sz="3600" b="1" dirty="0" smtClean="0">
                <a:solidFill>
                  <a:schemeClr val="accent2"/>
                </a:solidFill>
                <a:latin typeface="+mn-lt"/>
              </a:rPr>
              <a:t>USE PRECISE WORDS</a:t>
            </a:r>
            <a:endParaRPr lang="en-US" sz="3600" b="1" dirty="0">
              <a:solidFill>
                <a:schemeClr val="accent2"/>
              </a:solidFill>
              <a:latin typeface="+mn-lt"/>
            </a:endParaRPr>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118" y="2491351"/>
            <a:ext cx="1603375" cy="3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837767"/>
            <a:ext cx="1603375" cy="3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56508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a:t>WRITING STYLE (cont.)</a:t>
            </a:r>
          </a:p>
        </p:txBody>
      </p:sp>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A small number of patients refused testing</a:t>
            </a:r>
          </a:p>
          <a:p>
            <a:pPr algn="justLow">
              <a:lnSpc>
                <a:spcPct val="130000"/>
              </a:lnSpc>
              <a:spcBef>
                <a:spcPts val="600"/>
              </a:spcBef>
              <a:buFont typeface="Arial" pitchFamily="34" charset="0"/>
              <a:buChar char="•"/>
            </a:pPr>
            <a:r>
              <a:rPr lang="en-US" sz="2800" dirty="0" smtClean="0"/>
              <a:t>Blood pressure reached high levels. </a:t>
            </a: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smtClean="0"/>
              <a:t>1% of the patients refused testing.</a:t>
            </a:r>
            <a:endParaRPr lang="en-US" sz="2800" dirty="0"/>
          </a:p>
          <a:p>
            <a:pPr algn="justLow">
              <a:lnSpc>
                <a:spcPct val="130000"/>
              </a:lnSpc>
              <a:spcBef>
                <a:spcPts val="600"/>
              </a:spcBef>
              <a:buFont typeface="Arial" pitchFamily="34" charset="0"/>
              <a:buChar char="•"/>
            </a:pPr>
            <a:r>
              <a:rPr lang="en-US" sz="2800" dirty="0"/>
              <a:t>Blood pressure </a:t>
            </a:r>
            <a:r>
              <a:rPr lang="en-US" sz="2800" dirty="0" smtClean="0"/>
              <a:t>exceeded 170/110</a:t>
            </a:r>
            <a:endParaRPr lang="en-US" sz="2800" dirty="0"/>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557848" y="5866510"/>
            <a:ext cx="4216540" cy="646331"/>
          </a:xfrm>
          <a:prstGeom prst="rect">
            <a:avLst/>
          </a:prstGeom>
          <a:noFill/>
        </p:spPr>
        <p:txBody>
          <a:bodyPr wrap="none" rtlCol="0">
            <a:spAutoFit/>
          </a:bodyPr>
          <a:lstStyle/>
          <a:p>
            <a:pPr algn="ctr"/>
            <a:r>
              <a:rPr lang="en-US" sz="3600" b="1" dirty="0" smtClean="0">
                <a:solidFill>
                  <a:schemeClr val="accent2"/>
                </a:solidFill>
                <a:latin typeface="+mn-lt"/>
              </a:rPr>
              <a:t>USE PRECISE WORDS</a:t>
            </a:r>
            <a:endParaRPr lang="en-US" sz="3600" b="1" dirty="0">
              <a:solidFill>
                <a:schemeClr val="accent2"/>
              </a:solidFill>
              <a:latin typeface="+mn-lt"/>
            </a:endParaRPr>
          </a:p>
        </p:txBody>
      </p:sp>
    </p:spTree>
    <p:extLst>
      <p:ext uri="{BB962C8B-B14F-4D97-AF65-F5344CB8AC3E}">
        <p14:creationId xmlns:p14="http://schemas.microsoft.com/office/powerpoint/2010/main" val="24891610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USE OF ABBREVIATION</a:t>
            </a:r>
            <a:endParaRPr lang="en-US" sz="5400" dirty="0"/>
          </a:p>
        </p:txBody>
      </p:sp>
      <p:sp>
        <p:nvSpPr>
          <p:cNvPr id="8" name="Content Placeholder 2"/>
          <p:cNvSpPr>
            <a:spLocks noGrp="1"/>
          </p:cNvSpPr>
          <p:nvPr>
            <p:ph idx="1"/>
          </p:nvPr>
        </p:nvSpPr>
        <p:spPr>
          <a:xfrm>
            <a:off x="685800" y="2057400"/>
            <a:ext cx="8001000" cy="4495800"/>
          </a:xfrm>
        </p:spPr>
        <p:txBody>
          <a:bodyPr rtlCol="0">
            <a:normAutofit/>
          </a:bodyPr>
          <a:lstStyle/>
          <a:p>
            <a:pPr>
              <a:lnSpc>
                <a:spcPct val="150000"/>
              </a:lnSpc>
              <a:buFont typeface="Arial" pitchFamily="34" charset="0"/>
              <a:buChar char="•"/>
            </a:pPr>
            <a:r>
              <a:rPr lang="en-US" sz="2400" dirty="0"/>
              <a:t>Don’t use abbreviation unless the term is repeated three times (PLWHA)</a:t>
            </a:r>
          </a:p>
          <a:p>
            <a:pPr>
              <a:lnSpc>
                <a:spcPct val="150000"/>
              </a:lnSpc>
              <a:buFont typeface="Arial" pitchFamily="34" charset="0"/>
              <a:buChar char="•"/>
            </a:pPr>
            <a:r>
              <a:rPr lang="en-US" sz="2400" dirty="0" smtClean="0"/>
              <a:t>The term should appear complete when used for the first time followed by its abbreviation between brackets</a:t>
            </a:r>
          </a:p>
          <a:p>
            <a:pPr>
              <a:lnSpc>
                <a:spcPct val="150000"/>
              </a:lnSpc>
              <a:buFont typeface="Arial" pitchFamily="34" charset="0"/>
              <a:buChar char="•"/>
            </a:pPr>
            <a:r>
              <a:rPr lang="en-US" sz="2400" dirty="0" smtClean="0"/>
              <a:t>Use the abbreviation when the term is used afterwards </a:t>
            </a:r>
          </a:p>
          <a:p>
            <a:pPr>
              <a:lnSpc>
                <a:spcPct val="150000"/>
              </a:lnSpc>
              <a:buFont typeface="Arial" pitchFamily="34" charset="0"/>
              <a:buChar char="•"/>
            </a:pPr>
            <a:r>
              <a:rPr lang="en-US" sz="2400" dirty="0" smtClean="0"/>
              <a:t>Thesis </a:t>
            </a:r>
            <a:r>
              <a:rPr lang="en-US" sz="2400" dirty="0"/>
              <a:t>and report should include a list of abbreviation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28751772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CONCLUDING REMARKS</a:t>
            </a:r>
            <a:endParaRPr lang="en-US" sz="5400" dirty="0"/>
          </a:p>
        </p:txBody>
      </p:sp>
      <p:sp>
        <p:nvSpPr>
          <p:cNvPr id="8" name="Content Placeholder 2"/>
          <p:cNvSpPr>
            <a:spLocks noGrp="1"/>
          </p:cNvSpPr>
          <p:nvPr>
            <p:ph idx="1"/>
          </p:nvPr>
        </p:nvSpPr>
        <p:spPr>
          <a:xfrm>
            <a:off x="685800" y="838200"/>
            <a:ext cx="8001000" cy="5715000"/>
          </a:xfrm>
        </p:spPr>
        <p:txBody>
          <a:bodyPr rtlCol="0">
            <a:normAutofit fontScale="92500" lnSpcReduction="10000"/>
          </a:bodyPr>
          <a:lstStyle/>
          <a:p>
            <a:pPr marL="0" indent="0" algn="justLow">
              <a:lnSpc>
                <a:spcPct val="150000"/>
              </a:lnSpc>
              <a:buNone/>
            </a:pPr>
            <a:r>
              <a:rPr lang="en-GB" altLang="de-DE" sz="2800" dirty="0"/>
              <a:t>A well-written scientific paper </a:t>
            </a:r>
            <a:endParaRPr lang="en-GB" altLang="de-DE" sz="2800" dirty="0" smtClean="0"/>
          </a:p>
          <a:p>
            <a:pPr marL="514350" indent="-514350" algn="justLow">
              <a:lnSpc>
                <a:spcPct val="150000"/>
              </a:lnSpc>
              <a:buFont typeface="+mj-lt"/>
              <a:buAutoNum type="arabicPeriod"/>
            </a:pPr>
            <a:r>
              <a:rPr lang="en-GB" altLang="de-DE" sz="2800" dirty="0" smtClean="0"/>
              <a:t>Explains </a:t>
            </a:r>
            <a:r>
              <a:rPr lang="en-GB" altLang="de-DE" sz="2800" dirty="0"/>
              <a:t>the </a:t>
            </a:r>
            <a:r>
              <a:rPr lang="en-GB" altLang="de-DE" sz="2800" dirty="0" smtClean="0"/>
              <a:t>motives for doing the research, the methods used, its execution, and the implication of the results</a:t>
            </a:r>
          </a:p>
          <a:p>
            <a:pPr marL="514350" indent="-514350" algn="justLow">
              <a:lnSpc>
                <a:spcPct val="150000"/>
              </a:lnSpc>
              <a:buFont typeface="+mj-lt"/>
              <a:buAutoNum type="arabicPeriod"/>
            </a:pPr>
            <a:r>
              <a:rPr lang="en-GB" altLang="de-DE" sz="2800" dirty="0" smtClean="0"/>
              <a:t>Its is concise and informative</a:t>
            </a:r>
          </a:p>
          <a:p>
            <a:pPr marL="514350" indent="-514350" algn="justLow">
              <a:lnSpc>
                <a:spcPct val="150000"/>
              </a:lnSpc>
              <a:buFont typeface="+mj-lt"/>
              <a:buAutoNum type="arabicPeriod"/>
            </a:pPr>
            <a:r>
              <a:rPr lang="en-GB" altLang="de-DE" sz="2800" dirty="0" smtClean="0"/>
              <a:t>Its style is simple and clear </a:t>
            </a:r>
          </a:p>
          <a:p>
            <a:pPr marL="514350" indent="-514350" algn="justLow">
              <a:lnSpc>
                <a:spcPct val="150000"/>
              </a:lnSpc>
              <a:buFont typeface="+mj-lt"/>
              <a:buAutoNum type="arabicPeriod"/>
            </a:pPr>
            <a:r>
              <a:rPr lang="en-GB" altLang="de-DE" sz="2800" dirty="0" smtClean="0"/>
              <a:t>Its purpose is to inform readers and to document a particular approach to investigate the issue and to an answer the research question.</a:t>
            </a:r>
          </a:p>
          <a:p>
            <a:pPr marL="0" indent="0" algn="justLow">
              <a:lnSpc>
                <a:spcPct val="130000"/>
              </a:lnSpc>
              <a:spcBef>
                <a:spcPts val="600"/>
              </a:spcBef>
              <a:buNone/>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465085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ASPECTS OF WRITING</a:t>
            </a:r>
            <a:endParaRPr lang="en-US" sz="5400" dirty="0"/>
          </a:p>
        </p:txBody>
      </p:sp>
      <p:sp>
        <p:nvSpPr>
          <p:cNvPr id="8" name="Content Placeholder 2"/>
          <p:cNvSpPr>
            <a:spLocks noGrp="1"/>
          </p:cNvSpPr>
          <p:nvPr>
            <p:ph idx="1"/>
          </p:nvPr>
        </p:nvSpPr>
        <p:spPr>
          <a:xfrm>
            <a:off x="685800" y="2286000"/>
            <a:ext cx="7924800" cy="3733800"/>
          </a:xfrm>
        </p:spPr>
        <p:txBody>
          <a:bodyPr rtlCol="0">
            <a:normAutofit/>
          </a:bodyPr>
          <a:lstStyle/>
          <a:p>
            <a:pPr>
              <a:lnSpc>
                <a:spcPct val="150000"/>
              </a:lnSpc>
              <a:buFont typeface="Arial" pitchFamily="34" charset="0"/>
              <a:buChar char="•"/>
            </a:pPr>
            <a:r>
              <a:rPr lang="en-US" sz="2800" dirty="0" smtClean="0"/>
              <a:t>Content</a:t>
            </a:r>
          </a:p>
          <a:p>
            <a:pPr>
              <a:lnSpc>
                <a:spcPct val="150000"/>
              </a:lnSpc>
              <a:buFont typeface="Arial" pitchFamily="34" charset="0"/>
              <a:buChar char="•"/>
            </a:pPr>
            <a:r>
              <a:rPr lang="en-US" sz="2800" dirty="0" smtClean="0"/>
              <a:t>Organization </a:t>
            </a:r>
          </a:p>
          <a:p>
            <a:pPr>
              <a:lnSpc>
                <a:spcPct val="150000"/>
              </a:lnSpc>
              <a:buFont typeface="Arial" pitchFamily="34" charset="0"/>
              <a:buChar char="•"/>
            </a:pPr>
            <a:r>
              <a:rPr lang="en-US" sz="2800" dirty="0" smtClean="0"/>
              <a:t>Presentation of tables and figures</a:t>
            </a:r>
          </a:p>
          <a:p>
            <a:pPr>
              <a:lnSpc>
                <a:spcPct val="150000"/>
              </a:lnSpc>
              <a:buFont typeface="Arial" pitchFamily="34" charset="0"/>
              <a:buChar char="•"/>
            </a:pPr>
            <a:r>
              <a:rPr lang="en-US" sz="2800" dirty="0" smtClean="0"/>
              <a:t>Language and grammar</a:t>
            </a:r>
          </a:p>
          <a:p>
            <a:pPr>
              <a:lnSpc>
                <a:spcPct val="150000"/>
              </a:lnSpc>
              <a:buFont typeface="Arial" pitchFamily="34" charset="0"/>
              <a:buChar char="•"/>
            </a:pPr>
            <a:r>
              <a:rPr lang="en-US" sz="2800" dirty="0" smtClean="0"/>
              <a:t>Writing style</a:t>
            </a:r>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393700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KNOW THE STRUCTURE OF A PAER</a:t>
            </a:r>
            <a:endParaRPr lang="en-US" sz="5400" dirty="0"/>
          </a:p>
        </p:txBody>
      </p:sp>
      <p:sp>
        <p:nvSpPr>
          <p:cNvPr id="8" name="Content Placeholder 2"/>
          <p:cNvSpPr>
            <a:spLocks noGrp="1"/>
          </p:cNvSpPr>
          <p:nvPr>
            <p:ph idx="1"/>
          </p:nvPr>
        </p:nvSpPr>
        <p:spPr>
          <a:xfrm>
            <a:off x="685800" y="2286000"/>
            <a:ext cx="7924800" cy="3733800"/>
          </a:xfrm>
        </p:spPr>
        <p:txBody>
          <a:bodyPr rtlCol="0">
            <a:normAutofit/>
          </a:bodyPr>
          <a:lstStyle/>
          <a:p>
            <a:pPr>
              <a:buFont typeface="Arial" pitchFamily="34" charset="0"/>
              <a:buChar char="•"/>
            </a:pPr>
            <a:r>
              <a:rPr lang="en-US" sz="2800" dirty="0" smtClean="0"/>
              <a:t>Abstract	  </a:t>
            </a:r>
          </a:p>
          <a:p>
            <a:pPr>
              <a:buFont typeface="Arial" pitchFamily="34" charset="0"/>
              <a:buChar char="•"/>
            </a:pPr>
            <a:r>
              <a:rPr lang="en-US" sz="2800" dirty="0" smtClean="0"/>
              <a:t>Introduction/Background</a:t>
            </a:r>
          </a:p>
          <a:p>
            <a:pPr>
              <a:buFont typeface="Arial" pitchFamily="34" charset="0"/>
              <a:buChar char="•"/>
            </a:pPr>
            <a:r>
              <a:rPr lang="en-US" sz="2800" dirty="0" smtClean="0"/>
              <a:t>Methods		 </a:t>
            </a:r>
          </a:p>
          <a:p>
            <a:pPr>
              <a:buFont typeface="Arial" pitchFamily="34" charset="0"/>
              <a:buChar char="•"/>
            </a:pPr>
            <a:r>
              <a:rPr lang="en-US" sz="2800" dirty="0" smtClean="0"/>
              <a:t>Results</a:t>
            </a:r>
          </a:p>
          <a:p>
            <a:pPr>
              <a:buFont typeface="Arial" pitchFamily="34" charset="0"/>
              <a:buChar char="•"/>
            </a:pPr>
            <a:r>
              <a:rPr lang="en-US" sz="2800" dirty="0" smtClean="0"/>
              <a:t>Discussion</a:t>
            </a:r>
          </a:p>
          <a:p>
            <a:pPr>
              <a:buFont typeface="Arial" pitchFamily="34" charset="0"/>
              <a:buChar char="•"/>
            </a:pPr>
            <a:r>
              <a:rPr lang="en-US" sz="2800" dirty="0" smtClean="0"/>
              <a:t>Acknowledgment </a:t>
            </a:r>
          </a:p>
          <a:p>
            <a:pPr>
              <a:buFont typeface="Arial" pitchFamily="34" charset="0"/>
              <a:buChar char="•"/>
            </a:pPr>
            <a:r>
              <a:rPr lang="en-US" sz="2800" dirty="0" smtClean="0"/>
              <a:t>References (Bibliography)</a:t>
            </a:r>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838200" y="381000"/>
            <a:ext cx="7924800" cy="1143000"/>
          </a:xfrm>
          <a:prstGeom prst="rect">
            <a:avLst/>
          </a:prstGeom>
        </p:spPr>
        <p:txBody>
          <a:bodyPr vert="horz" rtlCol="0">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Title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en-US" sz="2800" dirty="0" smtClean="0">
                <a:latin typeface="+mn-lt"/>
              </a:rPr>
              <a:t>Authors name and affiliation</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100641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WRITING PROCESS (cont.)</a:t>
            </a:r>
            <a:endParaRPr lang="en-US" sz="5400" dirty="0"/>
          </a:p>
        </p:txBody>
      </p:sp>
      <p:sp>
        <p:nvSpPr>
          <p:cNvPr id="2" name="Rectangle 1"/>
          <p:cNvSpPr/>
          <p:nvPr/>
        </p:nvSpPr>
        <p:spPr>
          <a:xfrm>
            <a:off x="762000" y="1752600"/>
            <a:ext cx="7924800" cy="4832092"/>
          </a:xfrm>
          <a:prstGeom prst="rect">
            <a:avLst/>
          </a:prstGeom>
        </p:spPr>
        <p:txBody>
          <a:bodyPr wrap="square">
            <a:spAutoFit/>
          </a:bodyPr>
          <a:lstStyle/>
          <a:p>
            <a:pPr marL="285750" indent="-285750">
              <a:buClr>
                <a:schemeClr val="accent2">
                  <a:lumMod val="75000"/>
                </a:schemeClr>
              </a:buClr>
              <a:buSzPct val="60000"/>
              <a:buFont typeface="Arial" pitchFamily="34" charset="0"/>
              <a:buChar char="•"/>
            </a:pPr>
            <a:r>
              <a:rPr lang="en-GB" sz="2800" dirty="0" smtClean="0">
                <a:latin typeface="+mn-lt"/>
              </a:rPr>
              <a:t>Prewriting:</a:t>
            </a:r>
          </a:p>
          <a:p>
            <a:pPr>
              <a:buClr>
                <a:schemeClr val="accent2">
                  <a:lumMod val="75000"/>
                </a:schemeClr>
              </a:buClr>
              <a:buSzPct val="60000"/>
              <a:tabLst>
                <a:tab pos="746125" algn="l"/>
              </a:tabLst>
            </a:pPr>
            <a:r>
              <a:rPr lang="en-GB" sz="2800" dirty="0">
                <a:latin typeface="+mn-lt"/>
              </a:rPr>
              <a:t>	</a:t>
            </a:r>
            <a:r>
              <a:rPr lang="en-GB" sz="2800" dirty="0" smtClean="0">
                <a:latin typeface="+mn-lt"/>
              </a:rPr>
              <a:t>Taking notes, put ideas on paper, generate 	sentences and paragraphs while keeping the 	type of reader in mind</a:t>
            </a:r>
          </a:p>
          <a:p>
            <a:pPr marL="285750" indent="-285750">
              <a:buClr>
                <a:schemeClr val="accent2">
                  <a:lumMod val="75000"/>
                </a:schemeClr>
              </a:buClr>
              <a:buSzPct val="60000"/>
              <a:buFont typeface="Arial" pitchFamily="34" charset="0"/>
              <a:buChar char="•"/>
            </a:pPr>
            <a:endParaRPr lang="en-GB" sz="28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Writing: </a:t>
            </a:r>
          </a:p>
          <a:p>
            <a:pPr>
              <a:buClr>
                <a:schemeClr val="accent2">
                  <a:lumMod val="75000"/>
                </a:schemeClr>
              </a:buClr>
              <a:buSzPct val="60000"/>
              <a:tabLst>
                <a:tab pos="808038" algn="l"/>
              </a:tabLst>
            </a:pPr>
            <a:r>
              <a:rPr lang="en-GB" sz="2800" dirty="0">
                <a:latin typeface="+mn-lt"/>
              </a:rPr>
              <a:t>	</a:t>
            </a:r>
            <a:r>
              <a:rPr lang="en-GB" sz="2800" dirty="0" smtClean="0">
                <a:latin typeface="+mn-lt"/>
              </a:rPr>
              <a:t>Start at any point you feel it is easier to start 	with. No need to complete the whole section 	before moving to another one but you may 	move between sections </a:t>
            </a:r>
          </a:p>
          <a:p>
            <a:pPr>
              <a:buClr>
                <a:schemeClr val="accent2">
                  <a:lumMod val="75000"/>
                </a:schemeClr>
              </a:buClr>
              <a:buSzPct val="60000"/>
            </a:pPr>
            <a:endParaRPr lang="en-GB" sz="2800" dirty="0" smtClean="0">
              <a:latin typeface="+mn-lt"/>
            </a:endParaRPr>
          </a:p>
        </p:txBody>
      </p:sp>
    </p:spTree>
    <p:extLst>
      <p:ext uri="{BB962C8B-B14F-4D97-AF65-F5344CB8AC3E}">
        <p14:creationId xmlns:p14="http://schemas.microsoft.com/office/powerpoint/2010/main" val="449265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WRITING PROCESS (concluded)</a:t>
            </a:r>
            <a:endParaRPr lang="en-US" sz="5400" dirty="0"/>
          </a:p>
        </p:txBody>
      </p:sp>
      <p:sp>
        <p:nvSpPr>
          <p:cNvPr id="2" name="Rectangle 1"/>
          <p:cNvSpPr/>
          <p:nvPr/>
        </p:nvSpPr>
        <p:spPr>
          <a:xfrm>
            <a:off x="762000" y="1447800"/>
            <a:ext cx="7924800" cy="4770537"/>
          </a:xfrm>
          <a:prstGeom prst="rect">
            <a:avLst/>
          </a:prstGeom>
        </p:spPr>
        <p:txBody>
          <a:bodyPr wrap="square">
            <a:spAutoFit/>
          </a:bodyPr>
          <a:lstStyle/>
          <a:p>
            <a:pPr>
              <a:buClr>
                <a:schemeClr val="accent2">
                  <a:lumMod val="75000"/>
                </a:schemeClr>
              </a:buClr>
              <a:buSzPct val="60000"/>
            </a:pPr>
            <a:endParaRPr lang="en-GB" sz="24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Revision: </a:t>
            </a:r>
          </a:p>
          <a:p>
            <a:pPr lvl="1">
              <a:buClr>
                <a:schemeClr val="accent2">
                  <a:lumMod val="75000"/>
                </a:schemeClr>
              </a:buClr>
              <a:buSzPct val="60000"/>
            </a:pPr>
            <a:r>
              <a:rPr lang="en-GB" sz="2800" dirty="0" smtClean="0">
                <a:latin typeface="+mn-lt"/>
              </a:rPr>
              <a:t>Going back again and again to refine the writing by working on the content then the structure of sentences, </a:t>
            </a:r>
            <a:r>
              <a:rPr lang="en-GB" sz="2800" dirty="0">
                <a:latin typeface="+mn-lt"/>
              </a:rPr>
              <a:t>then style.</a:t>
            </a:r>
          </a:p>
          <a:p>
            <a:pPr marL="285750" indent="-285750">
              <a:buClr>
                <a:schemeClr val="accent2">
                  <a:lumMod val="75000"/>
                </a:schemeClr>
              </a:buClr>
              <a:buSzPct val="60000"/>
              <a:buFont typeface="Arial" pitchFamily="34" charset="0"/>
              <a:buChar char="•"/>
            </a:pPr>
            <a:endParaRPr lang="en-GB" sz="28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Editing: </a:t>
            </a:r>
          </a:p>
          <a:p>
            <a:pPr>
              <a:buClr>
                <a:schemeClr val="accent2">
                  <a:lumMod val="75000"/>
                </a:schemeClr>
              </a:buClr>
              <a:buSzPct val="60000"/>
              <a:tabLst>
                <a:tab pos="517525" algn="l"/>
              </a:tabLst>
            </a:pPr>
            <a:r>
              <a:rPr lang="en-GB" sz="2800" dirty="0" smtClean="0">
                <a:latin typeface="+mn-lt"/>
              </a:rPr>
              <a:t>	Review </a:t>
            </a:r>
            <a:r>
              <a:rPr lang="en-GB" sz="2800" dirty="0">
                <a:latin typeface="+mn-lt"/>
              </a:rPr>
              <a:t>for </a:t>
            </a:r>
            <a:r>
              <a:rPr lang="en-GB" sz="2800" dirty="0" smtClean="0">
                <a:latin typeface="+mn-lt"/>
              </a:rPr>
              <a:t>grammatical errors and </a:t>
            </a:r>
            <a:r>
              <a:rPr lang="en-GB" sz="2800" dirty="0">
                <a:latin typeface="+mn-lt"/>
              </a:rPr>
              <a:t>usage </a:t>
            </a:r>
            <a:r>
              <a:rPr lang="en-GB" sz="2800" dirty="0" smtClean="0">
                <a:latin typeface="+mn-lt"/>
              </a:rPr>
              <a:t>errors</a:t>
            </a:r>
            <a:r>
              <a:rPr lang="en-GB" sz="2800" dirty="0">
                <a:latin typeface="+mn-lt"/>
              </a:rPr>
              <a:t>.</a:t>
            </a:r>
          </a:p>
          <a:p>
            <a:pPr marL="285750" indent="-285750">
              <a:buClr>
                <a:schemeClr val="accent2">
                  <a:lumMod val="75000"/>
                </a:schemeClr>
              </a:buClr>
              <a:buSzPct val="60000"/>
              <a:buFont typeface="Arial" pitchFamily="34" charset="0"/>
              <a:buChar char="•"/>
            </a:pPr>
            <a:endParaRPr lang="en-GB" sz="28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Proofread:</a:t>
            </a:r>
          </a:p>
          <a:p>
            <a:pPr>
              <a:buClr>
                <a:schemeClr val="accent2">
                  <a:lumMod val="75000"/>
                </a:schemeClr>
              </a:buClr>
              <a:buSzPct val="60000"/>
              <a:tabLst>
                <a:tab pos="746125" algn="l"/>
              </a:tabLst>
            </a:pPr>
            <a:r>
              <a:rPr lang="en-GB" sz="2800" dirty="0" smtClean="0">
                <a:latin typeface="+mn-lt"/>
              </a:rPr>
              <a:t>      Print </a:t>
            </a:r>
            <a:r>
              <a:rPr lang="en-GB" sz="2800" dirty="0">
                <a:latin typeface="+mn-lt"/>
              </a:rPr>
              <a:t>and read your report again. </a:t>
            </a:r>
            <a:endParaRPr lang="en-US" sz="2800" dirty="0">
              <a:latin typeface="+mn-lt"/>
            </a:endParaRPr>
          </a:p>
        </p:txBody>
      </p:sp>
    </p:spTree>
    <p:extLst>
      <p:ext uri="{BB962C8B-B14F-4D97-AF65-F5344CB8AC3E}">
        <p14:creationId xmlns:p14="http://schemas.microsoft.com/office/powerpoint/2010/main" val="7538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PAPER OUTLINE </a:t>
            </a:r>
            <a:endParaRPr lang="en-US" sz="5400" dirty="0"/>
          </a:p>
        </p:txBody>
      </p:sp>
      <p:sp>
        <p:nvSpPr>
          <p:cNvPr id="8" name="Content Placeholder 2"/>
          <p:cNvSpPr>
            <a:spLocks noGrp="1"/>
          </p:cNvSpPr>
          <p:nvPr>
            <p:ph idx="1"/>
          </p:nvPr>
        </p:nvSpPr>
        <p:spPr>
          <a:xfrm>
            <a:off x="685800" y="1600200"/>
            <a:ext cx="8001000" cy="4724400"/>
          </a:xfrm>
        </p:spPr>
        <p:txBody>
          <a:bodyPr rtlCol="0">
            <a:normAutofit/>
          </a:bodyPr>
          <a:lstStyle/>
          <a:p>
            <a:pPr marL="0" indent="0">
              <a:lnSpc>
                <a:spcPct val="130000"/>
              </a:lnSpc>
              <a:buNone/>
            </a:pPr>
            <a:r>
              <a:rPr lang="en-US" sz="2400" dirty="0">
                <a:latin typeface="Arial" charset="0"/>
              </a:rPr>
              <a:t>Value of the </a:t>
            </a:r>
            <a:r>
              <a:rPr lang="en-US" sz="2400" dirty="0" smtClean="0">
                <a:latin typeface="Arial" charset="0"/>
              </a:rPr>
              <a:t>Outline</a:t>
            </a:r>
          </a:p>
          <a:p>
            <a:pPr marL="0" indent="0">
              <a:lnSpc>
                <a:spcPct val="130000"/>
              </a:lnSpc>
              <a:buNone/>
            </a:pPr>
            <a:endParaRPr lang="en-US" sz="2400" dirty="0">
              <a:latin typeface="Arial" charset="0"/>
            </a:endParaRPr>
          </a:p>
          <a:p>
            <a:pPr>
              <a:lnSpc>
                <a:spcPct val="130000"/>
              </a:lnSpc>
              <a:buFont typeface="Arial" pitchFamily="34" charset="0"/>
              <a:buChar char="•"/>
            </a:pPr>
            <a:r>
              <a:rPr lang="en-GB" sz="2400" dirty="0" smtClean="0">
                <a:latin typeface="Arial" charset="0"/>
              </a:rPr>
              <a:t>Facilitate writing</a:t>
            </a:r>
            <a:endParaRPr lang="en-GB" sz="2400" dirty="0">
              <a:latin typeface="Arial" charset="0"/>
            </a:endParaRPr>
          </a:p>
          <a:p>
            <a:pPr>
              <a:lnSpc>
                <a:spcPct val="130000"/>
              </a:lnSpc>
              <a:buFont typeface="Arial" pitchFamily="34" charset="0"/>
              <a:buChar char="•"/>
            </a:pPr>
            <a:r>
              <a:rPr lang="en-GB" sz="2400" dirty="0" smtClean="0">
                <a:latin typeface="Arial" charset="0"/>
              </a:rPr>
              <a:t>Organize ideas </a:t>
            </a:r>
            <a:endParaRPr lang="en-GB" sz="2400" dirty="0">
              <a:latin typeface="Arial" charset="0"/>
            </a:endParaRPr>
          </a:p>
          <a:p>
            <a:pPr>
              <a:lnSpc>
                <a:spcPct val="130000"/>
              </a:lnSpc>
              <a:buFont typeface="Arial" pitchFamily="34" charset="0"/>
              <a:buChar char="•"/>
            </a:pPr>
            <a:r>
              <a:rPr lang="en-GB" sz="2400" dirty="0" smtClean="0">
                <a:latin typeface="Arial" charset="0"/>
              </a:rPr>
              <a:t>Ensure logic sequence of ideas and arguments</a:t>
            </a:r>
          </a:p>
          <a:p>
            <a:pPr>
              <a:lnSpc>
                <a:spcPct val="130000"/>
              </a:lnSpc>
              <a:buFont typeface="Arial" pitchFamily="34" charset="0"/>
              <a:buChar char="•"/>
            </a:pPr>
            <a:r>
              <a:rPr lang="en-GB" sz="2400" dirty="0" smtClean="0">
                <a:latin typeface="Arial" charset="0"/>
              </a:rPr>
              <a:t>Show the relation between ideas </a:t>
            </a:r>
          </a:p>
          <a:p>
            <a:pPr>
              <a:lnSpc>
                <a:spcPct val="130000"/>
              </a:lnSpc>
              <a:buFont typeface="Arial" pitchFamily="34" charset="0"/>
              <a:buChar char="•"/>
            </a:pPr>
            <a:r>
              <a:rPr lang="en-GB" sz="2400" dirty="0" smtClean="0">
                <a:latin typeface="Arial" charset="0"/>
              </a:rPr>
              <a:t>Eliminate overlap between sections </a:t>
            </a:r>
          </a:p>
          <a:p>
            <a:pPr>
              <a:lnSpc>
                <a:spcPct val="130000"/>
              </a:lnSpc>
              <a:buFont typeface="Arial" pitchFamily="34" charset="0"/>
              <a:buChar char="•"/>
            </a:pPr>
            <a:r>
              <a:rPr lang="en-GB" sz="2400" dirty="0" smtClean="0">
                <a:latin typeface="Arial" charset="0"/>
              </a:rPr>
              <a:t>Reflect the flow of each section </a:t>
            </a:r>
          </a:p>
          <a:p>
            <a:pPr marL="0" indent="0">
              <a:buNone/>
            </a:pPr>
            <a:endParaRPr lang="en-US" sz="2800" dirty="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0" y="1676400"/>
            <a:ext cx="609600" cy="5181600"/>
          </a:xfrm>
          <a:effectLst>
            <a:softEdge rad="127000"/>
          </a:effectLst>
        </p:spPr>
        <p:txBody>
          <a:bodyPr vert="vert270">
            <a:normAutofit fontScale="47500" lnSpcReduction="20000"/>
          </a:bodyPr>
          <a:lstStyle/>
          <a:p>
            <a:pPr algn="ctr"/>
            <a:r>
              <a:rPr lang="en-US" sz="5400" dirty="0" smtClean="0"/>
              <a:t>TITLE</a:t>
            </a:r>
            <a:endParaRPr lang="en-US" sz="5400" dirty="0"/>
          </a:p>
        </p:txBody>
      </p:sp>
      <p:sp>
        <p:nvSpPr>
          <p:cNvPr id="8" name="Content Placeholder 2"/>
          <p:cNvSpPr>
            <a:spLocks noGrp="1"/>
          </p:cNvSpPr>
          <p:nvPr>
            <p:ph idx="1"/>
          </p:nvPr>
        </p:nvSpPr>
        <p:spPr>
          <a:xfrm>
            <a:off x="762000" y="990600"/>
            <a:ext cx="7924800" cy="5029200"/>
          </a:xfrm>
        </p:spPr>
        <p:txBody>
          <a:bodyPr rtlCol="0">
            <a:normAutofit fontScale="92500" lnSpcReduction="20000"/>
          </a:bodyPr>
          <a:lstStyle/>
          <a:p>
            <a:pPr marL="280988" indent="0">
              <a:lnSpc>
                <a:spcPct val="150000"/>
              </a:lnSpc>
              <a:buNone/>
            </a:pPr>
            <a:r>
              <a:rPr lang="en-US" sz="2800" dirty="0" smtClean="0"/>
              <a:t>Title </a:t>
            </a:r>
          </a:p>
          <a:p>
            <a:pPr marL="633413" indent="-352425">
              <a:lnSpc>
                <a:spcPct val="150000"/>
              </a:lnSpc>
              <a:buFont typeface="Arial" pitchFamily="34" charset="0"/>
              <a:buChar char="•"/>
            </a:pPr>
            <a:r>
              <a:rPr lang="en-US" sz="2800" dirty="0" smtClean="0"/>
              <a:t>Written </a:t>
            </a:r>
            <a:r>
              <a:rPr lang="en-US" sz="2800" dirty="0" smtClean="0"/>
              <a:t>the last though it appears the first</a:t>
            </a:r>
          </a:p>
          <a:p>
            <a:pPr marL="633413" indent="-352425">
              <a:lnSpc>
                <a:spcPct val="150000"/>
              </a:lnSpc>
              <a:buFont typeface="Arial" pitchFamily="34" charset="0"/>
              <a:buChar char="•"/>
            </a:pPr>
            <a:r>
              <a:rPr lang="en-US" sz="2800" dirty="0" smtClean="0"/>
              <a:t>Reflects the content of the paper</a:t>
            </a:r>
          </a:p>
          <a:p>
            <a:pPr marL="633413" indent="-352425">
              <a:lnSpc>
                <a:spcPct val="150000"/>
              </a:lnSpc>
              <a:buFont typeface="Arial" pitchFamily="34" charset="0"/>
              <a:buChar char="•"/>
            </a:pPr>
            <a:r>
              <a:rPr lang="en-US" sz="2800" dirty="0" smtClean="0"/>
              <a:t>Used for indexing and retrieving of the </a:t>
            </a:r>
            <a:r>
              <a:rPr lang="en-US" sz="2800" dirty="0" smtClean="0"/>
              <a:t>article</a:t>
            </a:r>
          </a:p>
          <a:p>
            <a:pPr marL="280988" indent="0">
              <a:lnSpc>
                <a:spcPct val="150000"/>
              </a:lnSpc>
              <a:buNone/>
            </a:pPr>
            <a:endParaRPr lang="en-US" sz="2800" dirty="0" smtClean="0"/>
          </a:p>
          <a:p>
            <a:pPr marL="280988" indent="0">
              <a:lnSpc>
                <a:spcPct val="150000"/>
              </a:lnSpc>
              <a:buNone/>
            </a:pPr>
            <a:r>
              <a:rPr lang="en-US" sz="2800" dirty="0" smtClean="0"/>
              <a:t>Title should be </a:t>
            </a:r>
          </a:p>
          <a:p>
            <a:pPr marL="633413" indent="-352425">
              <a:lnSpc>
                <a:spcPct val="150000"/>
              </a:lnSpc>
              <a:buFont typeface="Arial" pitchFamily="34" charset="0"/>
              <a:buChar char="•"/>
            </a:pPr>
            <a:r>
              <a:rPr lang="en-US" sz="2800" dirty="0"/>
              <a:t>Short </a:t>
            </a:r>
          </a:p>
          <a:p>
            <a:pPr marL="633413" indent="-352425">
              <a:lnSpc>
                <a:spcPct val="150000"/>
              </a:lnSpc>
              <a:buFont typeface="Arial" pitchFamily="34" charset="0"/>
              <a:buChar char="•"/>
            </a:pPr>
            <a:r>
              <a:rPr lang="en-US" sz="2800" dirty="0"/>
              <a:t>Include key words</a:t>
            </a:r>
          </a:p>
          <a:p>
            <a:pPr marL="633413" indent="-352425">
              <a:lnSpc>
                <a:spcPct val="150000"/>
              </a:lnSpc>
              <a:buFont typeface="Arial" pitchFamily="34" charset="0"/>
              <a:buChar char="•"/>
            </a:pPr>
            <a:endParaRPr lang="en-US" sz="2800" dirty="0" smtClean="0"/>
          </a:p>
          <a:p>
            <a:pPr marL="633413" indent="-352425">
              <a:buFont typeface="Arial" pitchFamily="34" charset="0"/>
              <a:buChar char="•"/>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1913814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6733</TotalTime>
  <Words>2388</Words>
  <Application>Microsoft Office PowerPoint</Application>
  <PresentationFormat>On-screen Show (4:3)</PresentationFormat>
  <Paragraphs>419</Paragraphs>
  <Slides>37</Slides>
  <Notes>31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SCIENTIFIC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Rate of dementia among elderly people in relation to 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Randa M. Youssef</cp:lastModifiedBy>
  <cp:revision>326</cp:revision>
  <dcterms:created xsi:type="dcterms:W3CDTF">2007-09-20T19:20:17Z</dcterms:created>
  <dcterms:modified xsi:type="dcterms:W3CDTF">2014-12-11T00:47:17Z</dcterms:modified>
</cp:coreProperties>
</file>