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 id="2147483756" r:id="rId3"/>
  </p:sldMasterIdLst>
  <p:notesMasterIdLst>
    <p:notesMasterId r:id="rId45"/>
  </p:notesMasterIdLst>
  <p:sldIdLst>
    <p:sldId id="305" r:id="rId4"/>
    <p:sldId id="306" r:id="rId5"/>
    <p:sldId id="307" r:id="rId6"/>
    <p:sldId id="267" r:id="rId7"/>
    <p:sldId id="268" r:id="rId8"/>
    <p:sldId id="271" r:id="rId9"/>
    <p:sldId id="272" r:id="rId10"/>
    <p:sldId id="273" r:id="rId11"/>
    <p:sldId id="274" r:id="rId12"/>
    <p:sldId id="275" r:id="rId13"/>
    <p:sldId id="276" r:id="rId14"/>
    <p:sldId id="277" r:id="rId15"/>
    <p:sldId id="278" r:id="rId16"/>
    <p:sldId id="279" r:id="rId17"/>
    <p:sldId id="280" r:id="rId18"/>
    <p:sldId id="281" r:id="rId19"/>
    <p:sldId id="301" r:id="rId20"/>
    <p:sldId id="302" r:id="rId21"/>
    <p:sldId id="303" r:id="rId22"/>
    <p:sldId id="295" r:id="rId23"/>
    <p:sldId id="296" r:id="rId24"/>
    <p:sldId id="297" r:id="rId25"/>
    <p:sldId id="298" r:id="rId26"/>
    <p:sldId id="282" r:id="rId27"/>
    <p:sldId id="283" r:id="rId28"/>
    <p:sldId id="284" r:id="rId29"/>
    <p:sldId id="285" r:id="rId30"/>
    <p:sldId id="286" r:id="rId31"/>
    <p:sldId id="287" r:id="rId32"/>
    <p:sldId id="299" r:id="rId33"/>
    <p:sldId id="300" r:id="rId34"/>
    <p:sldId id="310" r:id="rId35"/>
    <p:sldId id="311" r:id="rId36"/>
    <p:sldId id="312" r:id="rId37"/>
    <p:sldId id="313" r:id="rId38"/>
    <p:sldId id="309" r:id="rId39"/>
    <p:sldId id="292" r:id="rId40"/>
    <p:sldId id="293" r:id="rId41"/>
    <p:sldId id="294" r:id="rId42"/>
    <p:sldId id="314" r:id="rId43"/>
    <p:sldId id="31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 d="1"/>
        <a:sy n="1" d="1"/>
      </p:scale>
      <p:origin x="0" y="0"/>
    </p:cViewPr>
  </p:notesTextViewPr>
  <p:sorterViewPr>
    <p:cViewPr>
      <p:scale>
        <a:sx n="100" d="100"/>
        <a:sy n="100" d="100"/>
      </p:scale>
      <p:origin x="0" y="9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4F6DF-2934-4E8C-8BAF-60B5C40C9202}" type="datetimeFigureOut">
              <a:rPr lang="en-US" smtClean="0"/>
              <a:pPr/>
              <a:t>4/20/2017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4D440-4589-4C1F-9697-5E7AC7684BE2}" type="slidenum">
              <a:rPr lang="en-US" smtClean="0"/>
              <a:pPr/>
              <a:t>‹#›</a:t>
            </a:fld>
            <a:endParaRPr lang="en-US"/>
          </a:p>
        </p:txBody>
      </p:sp>
    </p:spTree>
    <p:extLst>
      <p:ext uri="{BB962C8B-B14F-4D97-AF65-F5344CB8AC3E}">
        <p14:creationId xmlns:p14="http://schemas.microsoft.com/office/powerpoint/2010/main" val="353307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B51B3798-53FE-4ABA-8374-BAF3EB9F4D4A}" type="slidenum">
              <a:rPr lang="en-US" altLang="en-US">
                <a:solidFill>
                  <a:prstClr val="black"/>
                </a:solidFill>
              </a:rPr>
              <a:pPr>
                <a:defRPr/>
              </a:pPr>
              <a:t>3</a:t>
            </a:fld>
            <a:endParaRPr lang="en-US" altLang="en-US">
              <a:solidFill>
                <a:prstClr val="black"/>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24EC0-2CE7-4DC3-B21D-C4C7A492C620}" type="slidenum">
              <a:rPr lang="en-US" altLang="en-US">
                <a:solidFill>
                  <a:prstClr val="black"/>
                </a:solidFill>
              </a:rPr>
              <a:pPr/>
              <a:t>39</a:t>
            </a:fld>
            <a:endParaRPr lang="en-US" altLang="en-US">
              <a:solidFill>
                <a:prstClr val="black"/>
              </a:solidFill>
            </a:endParaRPr>
          </a:p>
        </p:txBody>
      </p:sp>
      <p:sp>
        <p:nvSpPr>
          <p:cNvPr id="427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7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1ACD167-C0C7-4E5C-9EAB-3D098F21089F}" type="slidenum">
              <a:rPr lang="en-US" smtClean="0"/>
              <a:pPr>
                <a:defRPr/>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8050" name="Group 2"/>
          <p:cNvGrpSpPr>
            <a:grpSpLocks/>
          </p:cNvGrpSpPr>
          <p:nvPr/>
        </p:nvGrpSpPr>
        <p:grpSpPr bwMode="auto">
          <a:xfrm>
            <a:off x="0" y="0"/>
            <a:ext cx="9140825" cy="6850063"/>
            <a:chOff x="0" y="0"/>
            <a:chExt cx="5758" cy="4315"/>
          </a:xfrm>
        </p:grpSpPr>
        <p:sp>
          <p:nvSpPr>
            <p:cNvPr id="258051" name="Freeform 3"/>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nvGrpSpPr>
            <p:cNvPr id="258052" name="Group 4"/>
            <p:cNvGrpSpPr>
              <a:grpSpLocks/>
            </p:cNvGrpSpPr>
            <p:nvPr userDrawn="1"/>
          </p:nvGrpSpPr>
          <p:grpSpPr bwMode="auto">
            <a:xfrm>
              <a:off x="1728" y="1409"/>
              <a:ext cx="4027" cy="2906"/>
              <a:chOff x="1728" y="1409"/>
              <a:chExt cx="4027" cy="2906"/>
            </a:xfrm>
          </p:grpSpPr>
          <p:sp>
            <p:nvSpPr>
              <p:cNvPr id="258053"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4"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5"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6"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7"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8" name="Freeform 10"/>
              <p:cNvSpPr>
                <a:spLocks/>
              </p:cNvSpPr>
              <p:nvPr/>
            </p:nvSpPr>
            <p:spPr bwMode="hidden">
              <a:xfrm>
                <a:off x="3231" y="1409"/>
                <a:ext cx="2296" cy="1469"/>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sp>
        <p:nvSpPr>
          <p:cNvPr id="258059" name="Rectangle 11"/>
          <p:cNvSpPr>
            <a:spLocks noGrp="1" noChangeArrowheads="1"/>
          </p:cNvSpPr>
          <p:nvPr>
            <p:ph type="ctrTitle" sz="quarter"/>
          </p:nvPr>
        </p:nvSpPr>
        <p:spPr>
          <a:xfrm>
            <a:off x="685800" y="1736725"/>
            <a:ext cx="7772400" cy="1920875"/>
          </a:xfrm>
        </p:spPr>
        <p:txBody>
          <a:bodyPr/>
          <a:lstStyle>
            <a:lvl1pPr>
              <a:defRPr sz="4800"/>
            </a:lvl1pPr>
          </a:lstStyle>
          <a:p>
            <a:pPr lvl="0"/>
            <a:r>
              <a:rPr lang="en-US" altLang="en-US" noProof="0" smtClean="0"/>
              <a:t>Click to edit Master title style</a:t>
            </a:r>
          </a:p>
        </p:txBody>
      </p:sp>
      <p:sp>
        <p:nvSpPr>
          <p:cNvPr id="2580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58061"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solidFill>
                <a:srgbClr val="FFFFFF"/>
              </a:solidFill>
            </a:endParaRPr>
          </a:p>
        </p:txBody>
      </p:sp>
      <p:sp>
        <p:nvSpPr>
          <p:cNvPr id="258062"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solidFill>
                <a:srgbClr val="FFFFFF"/>
              </a:solidFill>
            </a:endParaRPr>
          </a:p>
        </p:txBody>
      </p:sp>
      <p:sp>
        <p:nvSpPr>
          <p:cNvPr id="258063" name="Rectangle 15"/>
          <p:cNvSpPr>
            <a:spLocks noGrp="1" noChangeArrowheads="1"/>
          </p:cNvSpPr>
          <p:nvPr>
            <p:ph type="sldNum" sz="quarter" idx="4"/>
          </p:nvPr>
        </p:nvSpPr>
        <p:spPr>
          <a:xfrm>
            <a:off x="6553200" y="6254750"/>
            <a:ext cx="2133600" cy="476250"/>
          </a:xfrm>
        </p:spPr>
        <p:txBody>
          <a:bodyPr/>
          <a:lstStyle>
            <a:lvl1pPr>
              <a:defRPr/>
            </a:lvl1pPr>
          </a:lstStyle>
          <a:p>
            <a:fld id="{204EE775-B59A-478A-883E-2ACD28E90F6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23150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B34E04C-6D58-47FC-921E-C0DE9806A3D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2087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22D7FD6-D838-4813-89CC-47AC7417704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8799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8050" name="Group 2"/>
          <p:cNvGrpSpPr>
            <a:grpSpLocks/>
          </p:cNvGrpSpPr>
          <p:nvPr/>
        </p:nvGrpSpPr>
        <p:grpSpPr bwMode="auto">
          <a:xfrm>
            <a:off x="0" y="0"/>
            <a:ext cx="9140825" cy="6850063"/>
            <a:chOff x="0" y="0"/>
            <a:chExt cx="5758" cy="4315"/>
          </a:xfrm>
        </p:grpSpPr>
        <p:sp>
          <p:nvSpPr>
            <p:cNvPr id="258051" name="Freeform 3"/>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nvGrpSpPr>
            <p:cNvPr id="258052" name="Group 4"/>
            <p:cNvGrpSpPr>
              <a:grpSpLocks/>
            </p:cNvGrpSpPr>
            <p:nvPr userDrawn="1"/>
          </p:nvGrpSpPr>
          <p:grpSpPr bwMode="auto">
            <a:xfrm>
              <a:off x="1728" y="1409"/>
              <a:ext cx="4027" cy="2906"/>
              <a:chOff x="1728" y="1409"/>
              <a:chExt cx="4027" cy="2906"/>
            </a:xfrm>
          </p:grpSpPr>
          <p:sp>
            <p:nvSpPr>
              <p:cNvPr id="258053"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4"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5"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6"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7"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8" name="Freeform 10"/>
              <p:cNvSpPr>
                <a:spLocks/>
              </p:cNvSpPr>
              <p:nvPr/>
            </p:nvSpPr>
            <p:spPr bwMode="hidden">
              <a:xfrm>
                <a:off x="3231" y="1409"/>
                <a:ext cx="2296" cy="1469"/>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sp>
        <p:nvSpPr>
          <p:cNvPr id="258059" name="Rectangle 11"/>
          <p:cNvSpPr>
            <a:spLocks noGrp="1" noChangeArrowheads="1"/>
          </p:cNvSpPr>
          <p:nvPr>
            <p:ph type="ctrTitle" sz="quarter"/>
          </p:nvPr>
        </p:nvSpPr>
        <p:spPr>
          <a:xfrm>
            <a:off x="685800" y="1736725"/>
            <a:ext cx="7772400" cy="1920875"/>
          </a:xfrm>
        </p:spPr>
        <p:txBody>
          <a:bodyPr/>
          <a:lstStyle>
            <a:lvl1pPr>
              <a:defRPr sz="4800"/>
            </a:lvl1pPr>
          </a:lstStyle>
          <a:p>
            <a:pPr lvl="0"/>
            <a:r>
              <a:rPr lang="en-US" altLang="en-US" noProof="0" smtClean="0"/>
              <a:t>Click to edit Master title style</a:t>
            </a:r>
          </a:p>
        </p:txBody>
      </p:sp>
      <p:sp>
        <p:nvSpPr>
          <p:cNvPr id="2580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58061"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solidFill>
                <a:srgbClr val="FFFFFF"/>
              </a:solidFill>
            </a:endParaRPr>
          </a:p>
        </p:txBody>
      </p:sp>
      <p:sp>
        <p:nvSpPr>
          <p:cNvPr id="258062"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solidFill>
                <a:srgbClr val="FFFFFF"/>
              </a:solidFill>
            </a:endParaRPr>
          </a:p>
        </p:txBody>
      </p:sp>
      <p:sp>
        <p:nvSpPr>
          <p:cNvPr id="258063" name="Rectangle 15"/>
          <p:cNvSpPr>
            <a:spLocks noGrp="1" noChangeArrowheads="1"/>
          </p:cNvSpPr>
          <p:nvPr>
            <p:ph type="sldNum" sz="quarter" idx="4"/>
          </p:nvPr>
        </p:nvSpPr>
        <p:spPr>
          <a:xfrm>
            <a:off x="6553200" y="6254750"/>
            <a:ext cx="2133600" cy="476250"/>
          </a:xfrm>
        </p:spPr>
        <p:txBody>
          <a:bodyPr/>
          <a:lstStyle>
            <a:lvl1pPr>
              <a:defRPr/>
            </a:lvl1pPr>
          </a:lstStyle>
          <a:p>
            <a:fld id="{204EE775-B59A-478A-883E-2ACD28E90F6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915720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7C3A66A-3845-4B8B-A3D4-C1067A9870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61579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A6DA10E-4936-452C-81D7-12EA7475BE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794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ED2BC4F-27D0-4F54-99B8-137BA34EB9C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20779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AD6316D-5FF9-475C-B286-C5D588A9C63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6255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EB64C5A-245F-4CCF-8AB6-37A061909F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7378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A994B36-AB86-4DFB-9D05-BC113D84176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49625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89F147C-667A-47A9-8B9C-ADC0A51D7E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9570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7C3A66A-3845-4B8B-A3D4-C1067A9870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92710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8755168-15A6-490D-BED3-01839C8F6A3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12158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B34E04C-6D58-47FC-921E-C0DE9806A3D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152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22D7FD6-D838-4813-89CC-47AC7417704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01048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8050" name="Group 2"/>
          <p:cNvGrpSpPr>
            <a:grpSpLocks/>
          </p:cNvGrpSpPr>
          <p:nvPr/>
        </p:nvGrpSpPr>
        <p:grpSpPr bwMode="auto">
          <a:xfrm>
            <a:off x="0" y="0"/>
            <a:ext cx="9140825" cy="6850063"/>
            <a:chOff x="0" y="0"/>
            <a:chExt cx="5758" cy="4315"/>
          </a:xfrm>
        </p:grpSpPr>
        <p:sp>
          <p:nvSpPr>
            <p:cNvPr id="258051" name="Freeform 3"/>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nvGrpSpPr>
            <p:cNvPr id="258052" name="Group 4"/>
            <p:cNvGrpSpPr>
              <a:grpSpLocks/>
            </p:cNvGrpSpPr>
            <p:nvPr userDrawn="1"/>
          </p:nvGrpSpPr>
          <p:grpSpPr bwMode="auto">
            <a:xfrm>
              <a:off x="1728" y="1409"/>
              <a:ext cx="4027" cy="2906"/>
              <a:chOff x="1728" y="1409"/>
              <a:chExt cx="4027" cy="2906"/>
            </a:xfrm>
          </p:grpSpPr>
          <p:sp>
            <p:nvSpPr>
              <p:cNvPr id="258053"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4"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5"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6"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7"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8058" name="Freeform 10"/>
              <p:cNvSpPr>
                <a:spLocks/>
              </p:cNvSpPr>
              <p:nvPr/>
            </p:nvSpPr>
            <p:spPr bwMode="hidden">
              <a:xfrm>
                <a:off x="3231" y="1409"/>
                <a:ext cx="2296" cy="1469"/>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sp>
        <p:nvSpPr>
          <p:cNvPr id="258059" name="Rectangle 11"/>
          <p:cNvSpPr>
            <a:spLocks noGrp="1" noChangeArrowheads="1"/>
          </p:cNvSpPr>
          <p:nvPr>
            <p:ph type="ctrTitle" sz="quarter"/>
          </p:nvPr>
        </p:nvSpPr>
        <p:spPr>
          <a:xfrm>
            <a:off x="685800" y="1736725"/>
            <a:ext cx="7772400" cy="1920875"/>
          </a:xfrm>
        </p:spPr>
        <p:txBody>
          <a:bodyPr/>
          <a:lstStyle>
            <a:lvl1pPr>
              <a:defRPr sz="4800"/>
            </a:lvl1pPr>
          </a:lstStyle>
          <a:p>
            <a:pPr lvl="0"/>
            <a:r>
              <a:rPr lang="en-US" altLang="en-US" noProof="0" smtClean="0"/>
              <a:t>Click to edit Master title style</a:t>
            </a:r>
          </a:p>
        </p:txBody>
      </p:sp>
      <p:sp>
        <p:nvSpPr>
          <p:cNvPr id="2580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58061"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solidFill>
                <a:srgbClr val="FFFFFF"/>
              </a:solidFill>
            </a:endParaRPr>
          </a:p>
        </p:txBody>
      </p:sp>
      <p:sp>
        <p:nvSpPr>
          <p:cNvPr id="258062"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solidFill>
                <a:srgbClr val="FFFFFF"/>
              </a:solidFill>
            </a:endParaRPr>
          </a:p>
        </p:txBody>
      </p:sp>
      <p:sp>
        <p:nvSpPr>
          <p:cNvPr id="258063" name="Rectangle 15"/>
          <p:cNvSpPr>
            <a:spLocks noGrp="1" noChangeArrowheads="1"/>
          </p:cNvSpPr>
          <p:nvPr>
            <p:ph type="sldNum" sz="quarter" idx="4"/>
          </p:nvPr>
        </p:nvSpPr>
        <p:spPr>
          <a:xfrm>
            <a:off x="6553200" y="6254750"/>
            <a:ext cx="2133600" cy="476250"/>
          </a:xfrm>
        </p:spPr>
        <p:txBody>
          <a:bodyPr/>
          <a:lstStyle>
            <a:lvl1pPr>
              <a:defRPr/>
            </a:lvl1pPr>
          </a:lstStyle>
          <a:p>
            <a:fld id="{66D2EAC2-EE55-414A-837C-66FB047AAAA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993035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2820D9E-2199-4473-85BB-74CD3E4574B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24445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FBA671-792F-4C76-AD54-0F1FE058351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29076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D057382-DBEA-4465-B0E2-188BE086C8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32704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05EDF3B-7866-4C26-AC36-3DB9E326D2F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9213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A74DA0D-A647-4EB8-B2B3-A3E69441DA6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56348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19C5124-C46E-4F8E-9A65-06CB83314D9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3503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A6DA10E-4936-452C-81D7-12EA7475BE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33686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D66E677-D153-4ABB-B5DF-484B451123C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45669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BC46C22-9D58-4A02-95DC-20A95BE80DE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7351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9FDB635-EEA0-42C7-957C-7CE29318B9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69449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3151003-A610-4916-9060-BBEB56A8776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5193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ED2BC4F-27D0-4F54-99B8-137BA34EB9C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4183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AD6316D-5FF9-475C-B286-C5D588A9C63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0076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EB64C5A-245F-4CCF-8AB6-37A061909F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5923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A994B36-AB86-4DFB-9D05-BC113D84176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7891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89F147C-667A-47A9-8B9C-ADC0A51D7E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0944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8755168-15A6-490D-BED3-01839C8F6A3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9545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7026" name="Group 2"/>
          <p:cNvGrpSpPr>
            <a:grpSpLocks/>
          </p:cNvGrpSpPr>
          <p:nvPr/>
        </p:nvGrpSpPr>
        <p:grpSpPr bwMode="auto">
          <a:xfrm>
            <a:off x="0" y="0"/>
            <a:ext cx="9140825" cy="6850063"/>
            <a:chOff x="0" y="0"/>
            <a:chExt cx="5758" cy="4315"/>
          </a:xfrm>
        </p:grpSpPr>
        <p:sp>
          <p:nvSpPr>
            <p:cNvPr id="257027" name="Freeform 3"/>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nvGrpSpPr>
            <p:cNvPr id="257028" name="Group 4"/>
            <p:cNvGrpSpPr>
              <a:grpSpLocks/>
            </p:cNvGrpSpPr>
            <p:nvPr userDrawn="1"/>
          </p:nvGrpSpPr>
          <p:grpSpPr bwMode="auto">
            <a:xfrm>
              <a:off x="1728" y="1409"/>
              <a:ext cx="4027" cy="2906"/>
              <a:chOff x="1728" y="1409"/>
              <a:chExt cx="4027" cy="2906"/>
            </a:xfrm>
          </p:grpSpPr>
          <p:sp>
            <p:nvSpPr>
              <p:cNvPr id="257029"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0"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1"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2"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3"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4" name="Freeform 10"/>
              <p:cNvSpPr>
                <a:spLocks/>
              </p:cNvSpPr>
              <p:nvPr/>
            </p:nvSpPr>
            <p:spPr bwMode="hidden">
              <a:xfrm>
                <a:off x="3231" y="1409"/>
                <a:ext cx="2296" cy="1469"/>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sp>
        <p:nvSpPr>
          <p:cNvPr id="257035" name="Rectangle 11"/>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7036" name="Rectangle 12"/>
          <p:cNvSpPr>
            <a:spLocks noGrp="1" noRot="1" noChangeArrowheads="1"/>
          </p:cNvSpPr>
          <p:nvPr>
            <p:ph type="body" idx="1"/>
          </p:nvPr>
        </p:nvSpPr>
        <p:spPr bwMode="auto">
          <a:xfrm>
            <a:off x="457200" y="1600200"/>
            <a:ext cx="82296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7037" name="Rectangle 13"/>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fontAlgn="base">
              <a:spcBef>
                <a:spcPct val="0"/>
              </a:spcBef>
              <a:spcAft>
                <a:spcPct val="0"/>
              </a:spcAft>
            </a:pPr>
            <a:endParaRPr lang="en-US" altLang="en-US">
              <a:solidFill>
                <a:srgbClr val="FFFFFF"/>
              </a:solidFill>
            </a:endParaRPr>
          </a:p>
        </p:txBody>
      </p:sp>
      <p:sp>
        <p:nvSpPr>
          <p:cNvPr id="2570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fontAlgn="base">
              <a:spcBef>
                <a:spcPct val="0"/>
              </a:spcBef>
              <a:spcAft>
                <a:spcPct val="0"/>
              </a:spcAft>
            </a:pPr>
            <a:endParaRPr lang="en-US" altLang="en-US">
              <a:solidFill>
                <a:srgbClr val="FFFFFF"/>
              </a:solidFill>
            </a:endParaRPr>
          </a:p>
        </p:txBody>
      </p:sp>
      <p:sp>
        <p:nvSpPr>
          <p:cNvPr id="257039" name="Rectangle 15"/>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fontAlgn="base">
              <a:spcBef>
                <a:spcPct val="0"/>
              </a:spcBef>
              <a:spcAft>
                <a:spcPct val="0"/>
              </a:spcAft>
            </a:pPr>
            <a:fld id="{4052D3E5-35A7-4209-81C7-E6AAB5DF5771}"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598942704"/>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fontAlgn="base">
        <a:spcBef>
          <a:spcPct val="0"/>
        </a:spcBef>
        <a:spcAft>
          <a:spcPct val="0"/>
        </a:spcAft>
        <a:defRPr sz="3600" b="1">
          <a:solidFill>
            <a:schemeClr val="hlink"/>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2pPr>
      <a:lvl3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3pPr>
      <a:lvl4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4pPr>
      <a:lvl5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7026" name="Group 2"/>
          <p:cNvGrpSpPr>
            <a:grpSpLocks/>
          </p:cNvGrpSpPr>
          <p:nvPr/>
        </p:nvGrpSpPr>
        <p:grpSpPr bwMode="auto">
          <a:xfrm>
            <a:off x="0" y="0"/>
            <a:ext cx="9140825" cy="6850063"/>
            <a:chOff x="0" y="0"/>
            <a:chExt cx="5758" cy="4315"/>
          </a:xfrm>
        </p:grpSpPr>
        <p:sp>
          <p:nvSpPr>
            <p:cNvPr id="257027" name="Freeform 3"/>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nvGrpSpPr>
            <p:cNvPr id="257028" name="Group 4"/>
            <p:cNvGrpSpPr>
              <a:grpSpLocks/>
            </p:cNvGrpSpPr>
            <p:nvPr userDrawn="1"/>
          </p:nvGrpSpPr>
          <p:grpSpPr bwMode="auto">
            <a:xfrm>
              <a:off x="1728" y="1409"/>
              <a:ext cx="4027" cy="2906"/>
              <a:chOff x="1728" y="1409"/>
              <a:chExt cx="4027" cy="2906"/>
            </a:xfrm>
          </p:grpSpPr>
          <p:sp>
            <p:nvSpPr>
              <p:cNvPr id="257029"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0"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1"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2"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3"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4" name="Freeform 10"/>
              <p:cNvSpPr>
                <a:spLocks/>
              </p:cNvSpPr>
              <p:nvPr/>
            </p:nvSpPr>
            <p:spPr bwMode="hidden">
              <a:xfrm>
                <a:off x="3231" y="1409"/>
                <a:ext cx="2296" cy="1469"/>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sp>
        <p:nvSpPr>
          <p:cNvPr id="257035" name="Rectangle 11"/>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7036" name="Rectangle 12"/>
          <p:cNvSpPr>
            <a:spLocks noGrp="1" noRot="1" noChangeArrowheads="1"/>
          </p:cNvSpPr>
          <p:nvPr>
            <p:ph type="body" idx="1"/>
          </p:nvPr>
        </p:nvSpPr>
        <p:spPr bwMode="auto">
          <a:xfrm>
            <a:off x="457200" y="1600200"/>
            <a:ext cx="82296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7037" name="Rectangle 13"/>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fontAlgn="base">
              <a:spcBef>
                <a:spcPct val="0"/>
              </a:spcBef>
              <a:spcAft>
                <a:spcPct val="0"/>
              </a:spcAft>
            </a:pPr>
            <a:endParaRPr lang="en-US" altLang="en-US">
              <a:solidFill>
                <a:srgbClr val="FFFFFF"/>
              </a:solidFill>
            </a:endParaRPr>
          </a:p>
        </p:txBody>
      </p:sp>
      <p:sp>
        <p:nvSpPr>
          <p:cNvPr id="2570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fontAlgn="base">
              <a:spcBef>
                <a:spcPct val="0"/>
              </a:spcBef>
              <a:spcAft>
                <a:spcPct val="0"/>
              </a:spcAft>
            </a:pPr>
            <a:endParaRPr lang="en-US" altLang="en-US">
              <a:solidFill>
                <a:srgbClr val="FFFFFF"/>
              </a:solidFill>
            </a:endParaRPr>
          </a:p>
        </p:txBody>
      </p:sp>
      <p:sp>
        <p:nvSpPr>
          <p:cNvPr id="257039" name="Rectangle 15"/>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fontAlgn="base">
              <a:spcBef>
                <a:spcPct val="0"/>
              </a:spcBef>
              <a:spcAft>
                <a:spcPct val="0"/>
              </a:spcAft>
            </a:pPr>
            <a:fld id="{4052D3E5-35A7-4209-81C7-E6AAB5DF5771}"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503931682"/>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fontAlgn="base">
        <a:spcBef>
          <a:spcPct val="0"/>
        </a:spcBef>
        <a:spcAft>
          <a:spcPct val="0"/>
        </a:spcAft>
        <a:defRPr sz="3600" b="1">
          <a:solidFill>
            <a:schemeClr val="hlink"/>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2pPr>
      <a:lvl3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3pPr>
      <a:lvl4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4pPr>
      <a:lvl5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7026" name="Group 2"/>
          <p:cNvGrpSpPr>
            <a:grpSpLocks/>
          </p:cNvGrpSpPr>
          <p:nvPr/>
        </p:nvGrpSpPr>
        <p:grpSpPr bwMode="auto">
          <a:xfrm>
            <a:off x="0" y="0"/>
            <a:ext cx="9140825" cy="6850063"/>
            <a:chOff x="0" y="0"/>
            <a:chExt cx="5758" cy="4315"/>
          </a:xfrm>
        </p:grpSpPr>
        <p:sp>
          <p:nvSpPr>
            <p:cNvPr id="257027" name="Freeform 3"/>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nvGrpSpPr>
            <p:cNvPr id="257028" name="Group 4"/>
            <p:cNvGrpSpPr>
              <a:grpSpLocks/>
            </p:cNvGrpSpPr>
            <p:nvPr userDrawn="1"/>
          </p:nvGrpSpPr>
          <p:grpSpPr bwMode="auto">
            <a:xfrm>
              <a:off x="1728" y="1409"/>
              <a:ext cx="4027" cy="2906"/>
              <a:chOff x="1728" y="1409"/>
              <a:chExt cx="4027" cy="2906"/>
            </a:xfrm>
          </p:grpSpPr>
          <p:sp>
            <p:nvSpPr>
              <p:cNvPr id="257029"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0"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1"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2"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3"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257034" name="Freeform 10"/>
              <p:cNvSpPr>
                <a:spLocks/>
              </p:cNvSpPr>
              <p:nvPr/>
            </p:nvSpPr>
            <p:spPr bwMode="hidden">
              <a:xfrm>
                <a:off x="3231" y="1409"/>
                <a:ext cx="2296" cy="1469"/>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sp>
        <p:nvSpPr>
          <p:cNvPr id="257035" name="Rectangle 11"/>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7036" name="Rectangle 12"/>
          <p:cNvSpPr>
            <a:spLocks noGrp="1" noRot="1" noChangeArrowheads="1"/>
          </p:cNvSpPr>
          <p:nvPr>
            <p:ph type="body" idx="1"/>
          </p:nvPr>
        </p:nvSpPr>
        <p:spPr bwMode="auto">
          <a:xfrm>
            <a:off x="457200" y="1600200"/>
            <a:ext cx="82296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7037" name="Rectangle 13"/>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fontAlgn="base">
              <a:spcBef>
                <a:spcPct val="0"/>
              </a:spcBef>
              <a:spcAft>
                <a:spcPct val="0"/>
              </a:spcAft>
            </a:pPr>
            <a:endParaRPr lang="en-US" altLang="en-US">
              <a:solidFill>
                <a:srgbClr val="FFFFFF"/>
              </a:solidFill>
            </a:endParaRPr>
          </a:p>
        </p:txBody>
      </p:sp>
      <p:sp>
        <p:nvSpPr>
          <p:cNvPr id="2570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fontAlgn="base">
              <a:spcBef>
                <a:spcPct val="0"/>
              </a:spcBef>
              <a:spcAft>
                <a:spcPct val="0"/>
              </a:spcAft>
            </a:pPr>
            <a:endParaRPr lang="en-US" altLang="en-US">
              <a:solidFill>
                <a:srgbClr val="FFFFFF"/>
              </a:solidFill>
            </a:endParaRPr>
          </a:p>
        </p:txBody>
      </p:sp>
      <p:sp>
        <p:nvSpPr>
          <p:cNvPr id="257039" name="Rectangle 15"/>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fontAlgn="base">
              <a:spcBef>
                <a:spcPct val="0"/>
              </a:spcBef>
              <a:spcAft>
                <a:spcPct val="0"/>
              </a:spcAft>
            </a:pPr>
            <a:fld id="{811D79ED-D820-416F-945C-6A0B55AA2519}"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2510197"/>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rtl="0" fontAlgn="base">
        <a:spcBef>
          <a:spcPct val="0"/>
        </a:spcBef>
        <a:spcAft>
          <a:spcPct val="0"/>
        </a:spcAft>
        <a:defRPr sz="3600" b="1">
          <a:solidFill>
            <a:schemeClr val="hlink"/>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2pPr>
      <a:lvl3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3pPr>
      <a:lvl4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4pPr>
      <a:lvl5pPr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3600" b="1">
          <a:solidFill>
            <a:schemeClr val="hlink"/>
          </a:solidFill>
          <a:effectLst>
            <a:outerShdw blurRad="38100" dist="38100" dir="2700000" algn="tl">
              <a:srgbClr val="000000"/>
            </a:outerShdw>
          </a:effectLst>
          <a:latin typeface="Trebuchet MS"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
          <p:cNvSpPr txBox="1">
            <a:spLocks noChangeArrowheads="1"/>
          </p:cNvSpPr>
          <p:nvPr/>
        </p:nvSpPr>
        <p:spPr bwMode="auto">
          <a:xfrm>
            <a:off x="457200" y="1524000"/>
            <a:ext cx="8610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r>
              <a:rPr lang="en-US" altLang="en-US" sz="4400" b="1" dirty="0">
                <a:solidFill>
                  <a:srgbClr val="FFFF00"/>
                </a:solidFill>
                <a:latin typeface="Arial" pitchFamily="34" charset="0"/>
                <a:cs typeface="Arial" pitchFamily="34" charset="0"/>
              </a:rPr>
              <a:t>How to </a:t>
            </a:r>
            <a:r>
              <a:rPr lang="en-US" altLang="en-US" sz="4400" b="1" dirty="0">
                <a:solidFill>
                  <a:srgbClr val="FFFF00"/>
                </a:solidFill>
                <a:latin typeface="Times New Roman" pitchFamily="18" charset="0"/>
                <a:cs typeface="Times New Roman" pitchFamily="18" charset="0"/>
              </a:rPr>
              <a:t>Write</a:t>
            </a:r>
            <a:r>
              <a:rPr lang="en-US" altLang="en-US" sz="4400" b="1" dirty="0">
                <a:solidFill>
                  <a:srgbClr val="FFFF00"/>
                </a:solidFill>
                <a:latin typeface="Arial" pitchFamily="34" charset="0"/>
                <a:cs typeface="Arial" pitchFamily="34" charset="0"/>
              </a:rPr>
              <a:t> a Research Manuscript ?</a:t>
            </a:r>
          </a:p>
          <a:p>
            <a:pPr algn="ctr" eaLnBrk="1" fontAlgn="base" hangingPunct="1">
              <a:spcBef>
                <a:spcPct val="0"/>
              </a:spcBef>
              <a:spcAft>
                <a:spcPct val="0"/>
              </a:spcAft>
              <a:buClrTx/>
              <a:buSzTx/>
              <a:buFontTx/>
              <a:buNone/>
            </a:pPr>
            <a:endParaRPr lang="en-US" altLang="en-US" sz="4400" dirty="0">
              <a:solidFill>
                <a:prstClr val="white"/>
              </a:solidFill>
              <a:latin typeface="Arial" pitchFamily="34" charset="0"/>
              <a:cs typeface="Arial" pitchFamily="34" charset="0"/>
            </a:endParaRPr>
          </a:p>
          <a:p>
            <a:pPr algn="ctr" eaLnBrk="1" fontAlgn="base" hangingPunct="1">
              <a:spcBef>
                <a:spcPct val="0"/>
              </a:spcBef>
              <a:spcAft>
                <a:spcPct val="0"/>
              </a:spcAft>
              <a:buClrTx/>
              <a:buSzTx/>
              <a:buFontTx/>
              <a:buNone/>
            </a:pPr>
            <a:r>
              <a:rPr lang="en-US" altLang="en-US" sz="4400" dirty="0">
                <a:latin typeface="Arial" pitchFamily="34" charset="0"/>
                <a:cs typeface="Arial" pitchFamily="34" charset="0"/>
              </a:rPr>
              <a:t>By</a:t>
            </a:r>
          </a:p>
          <a:p>
            <a:pPr algn="ctr" eaLnBrk="1" fontAlgn="base" hangingPunct="1">
              <a:spcBef>
                <a:spcPct val="0"/>
              </a:spcBef>
              <a:spcAft>
                <a:spcPct val="0"/>
              </a:spcAft>
              <a:buClrTx/>
              <a:buSzTx/>
              <a:buFontTx/>
              <a:buNone/>
            </a:pPr>
            <a:r>
              <a:rPr lang="en-US" altLang="en-US" sz="3200" dirty="0" err="1">
                <a:latin typeface="Arial" pitchFamily="34" charset="0"/>
                <a:cs typeface="Arial" pitchFamily="34" charset="0"/>
              </a:rPr>
              <a:t>Dr.Shaik</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Shaffi</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Ahamed</a:t>
            </a:r>
            <a:endParaRPr lang="en-US" altLang="en-US" sz="3200" dirty="0">
              <a:latin typeface="Arial" pitchFamily="34" charset="0"/>
              <a:cs typeface="Arial" pitchFamily="34" charset="0"/>
            </a:endParaRPr>
          </a:p>
          <a:p>
            <a:pPr algn="ctr" eaLnBrk="1" fontAlgn="base" hangingPunct="1">
              <a:spcBef>
                <a:spcPct val="0"/>
              </a:spcBef>
              <a:spcAft>
                <a:spcPct val="0"/>
              </a:spcAft>
              <a:buClrTx/>
              <a:buSzTx/>
              <a:buFontTx/>
              <a:buNone/>
            </a:pPr>
            <a:r>
              <a:rPr lang="en-US" altLang="en-US" sz="3200" dirty="0">
                <a:latin typeface="Arial" pitchFamily="34" charset="0"/>
                <a:cs typeface="Arial" pitchFamily="34" charset="0"/>
              </a:rPr>
              <a:t>Associate Professor</a:t>
            </a:r>
          </a:p>
          <a:p>
            <a:pPr algn="ctr" eaLnBrk="1" fontAlgn="base" hangingPunct="1">
              <a:spcBef>
                <a:spcPct val="0"/>
              </a:spcBef>
              <a:spcAft>
                <a:spcPct val="0"/>
              </a:spcAft>
              <a:buClrTx/>
              <a:buSzTx/>
              <a:buFontTx/>
              <a:buNone/>
            </a:pPr>
            <a:r>
              <a:rPr lang="en-US" altLang="en-US" sz="3200" dirty="0">
                <a:latin typeface="Arial" pitchFamily="34" charset="0"/>
                <a:cs typeface="Arial" pitchFamily="34" charset="0"/>
              </a:rPr>
              <a:t>Dept. of Family &amp; Community Medicine</a:t>
            </a:r>
          </a:p>
          <a:p>
            <a:pPr algn="ctr" eaLnBrk="1" fontAlgn="base" hangingPunct="1">
              <a:spcBef>
                <a:spcPct val="0"/>
              </a:spcBef>
              <a:spcAft>
                <a:spcPct val="0"/>
              </a:spcAft>
              <a:buClrTx/>
              <a:buSzTx/>
              <a:buFontTx/>
              <a:buNone/>
            </a:pPr>
            <a:endParaRPr lang="en-US" altLang="en-US" sz="4400" dirty="0">
              <a:solidFill>
                <a:prstClr val="white"/>
              </a:solidFill>
              <a:latin typeface="Arial" pitchFamily="34" charset="0"/>
              <a:cs typeface="Arial" pitchFamily="34" charset="0"/>
            </a:endParaRPr>
          </a:p>
          <a:p>
            <a:pPr algn="ctr" eaLnBrk="1" fontAlgn="base" hangingPunct="1">
              <a:spcBef>
                <a:spcPct val="0"/>
              </a:spcBef>
              <a:spcAft>
                <a:spcPct val="0"/>
              </a:spcAft>
              <a:buClrTx/>
              <a:buSzTx/>
              <a:buFontTx/>
              <a:buNone/>
            </a:pPr>
            <a:endParaRPr lang="en-US" altLang="en-US" sz="4400" dirty="0">
              <a:solidFill>
                <a:prstClr val="white"/>
              </a:solidFill>
              <a:latin typeface="Arial" pitchFamily="34" charset="0"/>
              <a:cs typeface="Arial" pitchFamily="34" charset="0"/>
            </a:endParaRPr>
          </a:p>
        </p:txBody>
      </p:sp>
      <p:sp>
        <p:nvSpPr>
          <p:cNvPr id="14339" name="Rectangle 11"/>
          <p:cNvSpPr>
            <a:spLocks noChangeArrowheads="1"/>
          </p:cNvSpPr>
          <p:nvPr/>
        </p:nvSpPr>
        <p:spPr bwMode="auto">
          <a:xfrm>
            <a:off x="762000" y="838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endParaRPr lang="en-US" altLang="en-US" sz="4400">
              <a:solidFill>
                <a:srgbClr val="D6ECFF"/>
              </a:solidFill>
              <a:latin typeface="Arial" pitchFamily="34" charset="0"/>
              <a:cs typeface="Arial" pitchFamily="34" charset="0"/>
            </a:endParaRPr>
          </a:p>
        </p:txBody>
      </p:sp>
      <p:sp>
        <p:nvSpPr>
          <p:cNvPr id="14340" name="Rectangle 13"/>
          <p:cNvSpPr>
            <a:spLocks noChangeArrowheads="1"/>
          </p:cNvSpPr>
          <p:nvPr/>
        </p:nvSpPr>
        <p:spPr bwMode="auto">
          <a:xfrm>
            <a:off x="457200" y="896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endParaRPr lang="en-US" altLang="en-US" sz="4400">
              <a:solidFill>
                <a:srgbClr val="D6ECFF"/>
              </a:solidFill>
              <a:latin typeface="Arial" pitchFamily="34" charset="0"/>
              <a:cs typeface="Arial" pitchFamily="34" charset="0"/>
            </a:endParaRPr>
          </a:p>
        </p:txBody>
      </p:sp>
    </p:spTree>
    <p:extLst>
      <p:ext uri="{BB962C8B-B14F-4D97-AF65-F5344CB8AC3E}">
        <p14:creationId xmlns:p14="http://schemas.microsoft.com/office/powerpoint/2010/main" val="180947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r>
              <a:rPr lang="en-US" altLang="en-US"/>
              <a:t>Results!</a:t>
            </a:r>
          </a:p>
        </p:txBody>
      </p:sp>
      <p:sp>
        <p:nvSpPr>
          <p:cNvPr id="222211" name="Rectangle 3"/>
          <p:cNvSpPr>
            <a:spLocks noChangeArrowheads="1"/>
          </p:cNvSpPr>
          <p:nvPr/>
        </p:nvSpPr>
        <p:spPr bwMode="auto">
          <a:xfrm>
            <a:off x="4648200" y="1828800"/>
            <a:ext cx="419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ltLang="en-US" sz="2000">
              <a:solidFill>
                <a:srgbClr val="FFFFFF"/>
              </a:solidFill>
              <a:latin typeface="Times New Roman" pitchFamily="18" charset="0"/>
            </a:endParaRPr>
          </a:p>
        </p:txBody>
      </p:sp>
      <p:pic>
        <p:nvPicPr>
          <p:cNvPr id="222212" name="Picture 4" descr="&#10;Picture 1.pdf                                                  00018368Macintosh HD                   B75E0785:"/>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533400" y="1447800"/>
            <a:ext cx="7761288" cy="4800600"/>
          </a:xfrm>
        </p:spPr>
      </p:pic>
    </p:spTree>
    <p:extLst>
      <p:ext uri="{BB962C8B-B14F-4D97-AF65-F5344CB8AC3E}">
        <p14:creationId xmlns:p14="http://schemas.microsoft.com/office/powerpoint/2010/main" val="32034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222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a:xfrm>
            <a:off x="0" y="274638"/>
            <a:ext cx="9067800" cy="1143000"/>
          </a:xfrm>
        </p:spPr>
        <p:txBody>
          <a:bodyPr/>
          <a:lstStyle/>
          <a:p>
            <a:r>
              <a:rPr lang="en-US" altLang="en-US"/>
              <a:t>Results—Don’t Regurgitate Data</a:t>
            </a:r>
          </a:p>
        </p:txBody>
      </p:sp>
      <p:sp>
        <p:nvSpPr>
          <p:cNvPr id="198661" name="Rectangle 5"/>
          <p:cNvSpPr>
            <a:spLocks noGrp="1" noChangeArrowheads="1"/>
          </p:cNvSpPr>
          <p:nvPr>
            <p:ph type="body" idx="1"/>
          </p:nvPr>
        </p:nvSpPr>
        <p:spPr>
          <a:xfrm>
            <a:off x="152400" y="1600200"/>
            <a:ext cx="8991600" cy="4498975"/>
          </a:xfrm>
          <a:noFill/>
          <a:ln/>
        </p:spPr>
        <p:txBody>
          <a:bodyPr/>
          <a:lstStyle/>
          <a:p>
            <a:pPr>
              <a:lnSpc>
                <a:spcPct val="110000"/>
              </a:lnSpc>
            </a:pPr>
            <a:r>
              <a:rPr lang="en-US" altLang="en-US" sz="2000"/>
              <a:t>As shown in Table 1, the mean age of participants was 20.4 ± 2 years, and 80% of patients were Caucasian. Treatment group contained 40 patients, whereas control group contained 45 patients. Table 2 shows the demographics of women in these groups. There were 24 women in the control group, and 33 women in the treatment group... </a:t>
            </a:r>
          </a:p>
          <a:p>
            <a:pPr>
              <a:lnSpc>
                <a:spcPct val="110000"/>
              </a:lnSpc>
            </a:pPr>
            <a:endParaRPr lang="en-US" altLang="en-US" sz="2000"/>
          </a:p>
          <a:p>
            <a:pPr>
              <a:lnSpc>
                <a:spcPct val="110000"/>
              </a:lnSpc>
            </a:pPr>
            <a:r>
              <a:rPr lang="en-US" altLang="en-US" sz="2000">
                <a:solidFill>
                  <a:schemeClr val="hlink"/>
                </a:solidFill>
              </a:rPr>
              <a:t>There were no significant differences in treatment and control patient intake demographics (Table 1), although a significantly greater number of patients in the treatment group dropped from the study for a variety of reasons, mostly relating to adverse reactions. However, analysis of patients in this group later revealed that those dropped patients had significant disease at intake (Table 2). In comparing the two treatment groups (Figure 1), we found that...</a:t>
            </a:r>
            <a:endParaRPr lang="en-US" altLang="en-US"/>
          </a:p>
        </p:txBody>
      </p:sp>
    </p:spTree>
    <p:extLst>
      <p:ext uri="{BB962C8B-B14F-4D97-AF65-F5344CB8AC3E}">
        <p14:creationId xmlns:p14="http://schemas.microsoft.com/office/powerpoint/2010/main" val="1458012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86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Rot="1" noChangeArrowheads="1"/>
          </p:cNvSpPr>
          <p:nvPr>
            <p:ph type="title"/>
          </p:nvPr>
        </p:nvSpPr>
        <p:spPr/>
        <p:txBody>
          <a:bodyPr/>
          <a:lstStyle/>
          <a:p>
            <a:r>
              <a:rPr lang="en-US" altLang="en-US" sz="3200"/>
              <a:t>Don’t State the Obvious</a:t>
            </a:r>
            <a:endParaRPr lang="en-US" altLang="en-US"/>
          </a:p>
        </p:txBody>
      </p:sp>
      <p:sp>
        <p:nvSpPr>
          <p:cNvPr id="390147" name="Rectangle 3"/>
          <p:cNvSpPr>
            <a:spLocks noGrp="1" noChangeArrowheads="1"/>
          </p:cNvSpPr>
          <p:nvPr>
            <p:ph type="body" idx="1"/>
          </p:nvPr>
        </p:nvSpPr>
        <p:spPr>
          <a:xfrm>
            <a:off x="152400" y="1600200"/>
            <a:ext cx="8991600" cy="4498975"/>
          </a:xfrm>
          <a:noFill/>
          <a:ln/>
        </p:spPr>
        <p:txBody>
          <a:bodyPr/>
          <a:lstStyle/>
          <a:p>
            <a:pPr>
              <a:lnSpc>
                <a:spcPct val="80000"/>
              </a:lnSpc>
            </a:pPr>
            <a:endParaRPr lang="en-US" altLang="en-US" sz="3600"/>
          </a:p>
          <a:p>
            <a:pPr>
              <a:lnSpc>
                <a:spcPct val="80000"/>
              </a:lnSpc>
              <a:buFont typeface="Wingdings" pitchFamily="2" charset="2"/>
              <a:buNone/>
            </a:pPr>
            <a:endParaRPr lang="en-US" altLang="en-US" sz="3600"/>
          </a:p>
          <a:p>
            <a:pPr>
              <a:lnSpc>
                <a:spcPct val="80000"/>
              </a:lnSpc>
            </a:pPr>
            <a:endParaRPr lang="en-US" altLang="en-US" sz="3600"/>
          </a:p>
        </p:txBody>
      </p:sp>
      <p:sp>
        <p:nvSpPr>
          <p:cNvPr id="390149" name="Text Box 5"/>
          <p:cNvSpPr txBox="1">
            <a:spLocks noChangeArrowheads="1"/>
          </p:cNvSpPr>
          <p:nvPr/>
        </p:nvSpPr>
        <p:spPr bwMode="auto">
          <a:xfrm>
            <a:off x="6477000" y="1295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sz="2400">
              <a:solidFill>
                <a:srgbClr val="FFFFFF"/>
              </a:solidFill>
              <a:latin typeface="Arial" pitchFamily="34" charset="0"/>
            </a:endParaRPr>
          </a:p>
        </p:txBody>
      </p:sp>
      <p:pic>
        <p:nvPicPr>
          <p:cNvPr id="390150" name="Picture 6" descr="&#10;Picture 2.png                                                  00046447Macintosh HD                   BF8EEAE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4294188" cy="4394200"/>
          </a:xfrm>
          <a:prstGeom prst="rect">
            <a:avLst/>
          </a:prstGeom>
          <a:noFill/>
          <a:extLst>
            <a:ext uri="{909E8E84-426E-40DD-AFC4-6F175D3DCCD1}">
              <a14:hiddenFill xmlns:a14="http://schemas.microsoft.com/office/drawing/2010/main">
                <a:solidFill>
                  <a:srgbClr val="FFFFFF"/>
                </a:solidFill>
              </a14:hiddenFill>
            </a:ext>
          </a:extLst>
        </p:spPr>
      </p:pic>
      <p:sp>
        <p:nvSpPr>
          <p:cNvPr id="390152" name="Text Box 8"/>
          <p:cNvSpPr txBox="1">
            <a:spLocks noChangeArrowheads="1"/>
          </p:cNvSpPr>
          <p:nvPr/>
        </p:nvSpPr>
        <p:spPr bwMode="auto">
          <a:xfrm>
            <a:off x="4648200" y="1752600"/>
            <a:ext cx="4343400"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10000"/>
              </a:lnSpc>
              <a:spcBef>
                <a:spcPct val="50000"/>
              </a:spcBef>
              <a:spcAft>
                <a:spcPct val="0"/>
              </a:spcAft>
            </a:pPr>
            <a:r>
              <a:rPr lang="en-US" altLang="en-US" sz="2400">
                <a:solidFill>
                  <a:srgbClr val="FFCC00"/>
                </a:solidFill>
                <a:latin typeface="Arial" pitchFamily="34" charset="0"/>
              </a:rPr>
              <a:t>Figure 1 is a graph illustrating the plasma zinc levels (µmoL/L) over the 37 weeks versus gestational age in both the zinc supplement group and placebo group. The placebo and the zinc group both decreased over the 37 weeks of the study, but the differences were significant for the zinc group.</a:t>
            </a:r>
            <a:endParaRPr lang="en-US" altLang="en-US" sz="2400">
              <a:solidFill>
                <a:srgbClr val="FFFFFF"/>
              </a:solidFill>
              <a:latin typeface="Arial" pitchFamily="34" charset="0"/>
            </a:endParaRPr>
          </a:p>
        </p:txBody>
      </p:sp>
    </p:spTree>
    <p:extLst>
      <p:ext uri="{BB962C8B-B14F-4D97-AF65-F5344CB8AC3E}">
        <p14:creationId xmlns:p14="http://schemas.microsoft.com/office/powerpoint/2010/main" val="1667422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0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01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Rot="1" noChangeArrowheads="1"/>
          </p:cNvSpPr>
          <p:nvPr>
            <p:ph type="title"/>
          </p:nvPr>
        </p:nvSpPr>
        <p:spPr/>
        <p:txBody>
          <a:bodyPr/>
          <a:lstStyle/>
          <a:p>
            <a:r>
              <a:rPr lang="en-US" altLang="en-US"/>
              <a:t>State What’s Important</a:t>
            </a:r>
          </a:p>
        </p:txBody>
      </p:sp>
      <p:pic>
        <p:nvPicPr>
          <p:cNvPr id="350214" name="Picture 6" descr="&#10;Picture 2.png                                                  00046447Macintosh HD                   BF8EEAE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4294188" cy="4394200"/>
          </a:xfrm>
          <a:prstGeom prst="rect">
            <a:avLst/>
          </a:prstGeom>
          <a:noFill/>
          <a:extLst>
            <a:ext uri="{909E8E84-426E-40DD-AFC4-6F175D3DCCD1}">
              <a14:hiddenFill xmlns:a14="http://schemas.microsoft.com/office/drawing/2010/main">
                <a:solidFill>
                  <a:srgbClr val="FFFFFF"/>
                </a:solidFill>
              </a14:hiddenFill>
            </a:ext>
          </a:extLst>
        </p:spPr>
      </p:pic>
      <p:sp>
        <p:nvSpPr>
          <p:cNvPr id="350215" name="Text Box 7"/>
          <p:cNvSpPr txBox="1">
            <a:spLocks noChangeArrowheads="1"/>
          </p:cNvSpPr>
          <p:nvPr/>
        </p:nvSpPr>
        <p:spPr bwMode="auto">
          <a:xfrm>
            <a:off x="4953000" y="1600200"/>
            <a:ext cx="3962400"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30000"/>
              </a:lnSpc>
              <a:spcBef>
                <a:spcPct val="50000"/>
              </a:spcBef>
              <a:spcAft>
                <a:spcPct val="0"/>
              </a:spcAft>
            </a:pPr>
            <a:r>
              <a:rPr lang="en-US" altLang="en-US" sz="2000">
                <a:solidFill>
                  <a:srgbClr val="FFCC00"/>
                </a:solidFill>
                <a:latin typeface="Arial" pitchFamily="34" charset="0"/>
              </a:rPr>
              <a:t>   We measured mothers’ plasma zinc levels before randomization (week 19) and at 26, 32, and 37 weeks’ gestational age (Fig 1).  </a:t>
            </a:r>
          </a:p>
          <a:p>
            <a:pPr eaLnBrk="0" fontAlgn="base" hangingPunct="0">
              <a:lnSpc>
                <a:spcPct val="130000"/>
              </a:lnSpc>
              <a:spcBef>
                <a:spcPct val="50000"/>
              </a:spcBef>
              <a:spcAft>
                <a:spcPct val="0"/>
              </a:spcAft>
            </a:pPr>
            <a:r>
              <a:rPr lang="en-US" altLang="en-US" sz="2000">
                <a:solidFill>
                  <a:srgbClr val="FFCC00"/>
                </a:solidFill>
                <a:latin typeface="Arial" pitchFamily="34" charset="0"/>
              </a:rPr>
              <a:t>   Beginning as early as 26 weeks and at each timepoint, differences in plasma zinc levels between placebo and zinc supplement groups were statistically significant (P≤0.05) after randomization.</a:t>
            </a:r>
            <a:r>
              <a:rPr lang="en-US" altLang="en-US" sz="2400">
                <a:solidFill>
                  <a:srgbClr val="FFCC00"/>
                </a:solidFill>
                <a:latin typeface="Arial" pitchFamily="34" charset="0"/>
              </a:rPr>
              <a:t> </a:t>
            </a:r>
            <a:r>
              <a:rPr lang="en-US" altLang="en-US" sz="3600">
                <a:solidFill>
                  <a:srgbClr val="FFFFFF"/>
                </a:solidFill>
                <a:latin typeface="Times New Roman" pitchFamily="18" charset="0"/>
              </a:rPr>
              <a:t/>
            </a:r>
            <a:br>
              <a:rPr lang="en-US" altLang="en-US" sz="3600">
                <a:solidFill>
                  <a:srgbClr val="FFFFFF"/>
                </a:solidFill>
                <a:latin typeface="Times New Roman" pitchFamily="18" charset="0"/>
              </a:rPr>
            </a:br>
            <a:endParaRPr lang="en-US" altLang="en-US" sz="2400">
              <a:solidFill>
                <a:srgbClr val="FFFFFF"/>
              </a:solidFill>
              <a:latin typeface="Times New Roman" pitchFamily="18" charset="0"/>
            </a:endParaRPr>
          </a:p>
        </p:txBody>
      </p:sp>
    </p:spTree>
    <p:extLst>
      <p:ext uri="{BB962C8B-B14F-4D97-AF65-F5344CB8AC3E}">
        <p14:creationId xmlns:p14="http://schemas.microsoft.com/office/powerpoint/2010/main" val="2120465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02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502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021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02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build="p" autoUpdateAnimBg="0"/>
      <p:bldP spid="3502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Rot="1" noChangeArrowheads="1"/>
          </p:cNvSpPr>
          <p:nvPr>
            <p:ph type="title"/>
          </p:nvPr>
        </p:nvSpPr>
        <p:spPr/>
        <p:txBody>
          <a:bodyPr/>
          <a:lstStyle/>
          <a:p>
            <a:r>
              <a:rPr lang="en-US" altLang="en-US"/>
              <a:t>Discussion Construction</a:t>
            </a:r>
          </a:p>
        </p:txBody>
      </p:sp>
      <p:sp>
        <p:nvSpPr>
          <p:cNvPr id="349187" name="Rectangle 3"/>
          <p:cNvSpPr>
            <a:spLocks noGrp="1" noRot="1" noChangeArrowheads="1"/>
          </p:cNvSpPr>
          <p:nvPr>
            <p:ph idx="1"/>
          </p:nvPr>
        </p:nvSpPr>
        <p:spPr>
          <a:xfrm>
            <a:off x="304800" y="1371600"/>
            <a:ext cx="8686800" cy="4498975"/>
          </a:xfrm>
        </p:spPr>
        <p:txBody>
          <a:bodyPr/>
          <a:lstStyle/>
          <a:p>
            <a:pPr>
              <a:lnSpc>
                <a:spcPct val="120000"/>
              </a:lnSpc>
            </a:pPr>
            <a:r>
              <a:rPr lang="en-US" altLang="en-US" sz="2800"/>
              <a:t>Summarize major findings—1st paragraph</a:t>
            </a:r>
          </a:p>
          <a:p>
            <a:pPr>
              <a:lnSpc>
                <a:spcPct val="120000"/>
              </a:lnSpc>
            </a:pPr>
            <a:r>
              <a:rPr lang="en-US" altLang="en-US" sz="2800"/>
              <a:t>Explain how your findings relate to those of others—what do they mean?</a:t>
            </a:r>
          </a:p>
          <a:p>
            <a:pPr>
              <a:lnSpc>
                <a:spcPct val="120000"/>
              </a:lnSpc>
            </a:pPr>
            <a:r>
              <a:rPr lang="en-US" altLang="en-US" sz="2800"/>
              <a:t>Clinical relevance of the findings?</a:t>
            </a:r>
          </a:p>
          <a:p>
            <a:pPr>
              <a:lnSpc>
                <a:spcPct val="120000"/>
              </a:lnSpc>
            </a:pPr>
            <a:r>
              <a:rPr lang="en-US" altLang="en-US" sz="2800"/>
              <a:t>Limitations and how this influenced your study?</a:t>
            </a:r>
          </a:p>
          <a:p>
            <a:pPr lvl="1">
              <a:lnSpc>
                <a:spcPct val="120000"/>
              </a:lnSpc>
            </a:pPr>
            <a:r>
              <a:rPr lang="en-US" altLang="en-US" sz="2400"/>
              <a:t>How will you overcome these in the next studies?</a:t>
            </a:r>
          </a:p>
          <a:p>
            <a:pPr>
              <a:lnSpc>
                <a:spcPct val="120000"/>
              </a:lnSpc>
            </a:pPr>
            <a:r>
              <a:rPr lang="en-US" altLang="en-US" sz="2800"/>
              <a:t>Explain the implications of findings</a:t>
            </a:r>
          </a:p>
          <a:p>
            <a:pPr>
              <a:lnSpc>
                <a:spcPct val="120000"/>
              </a:lnSpc>
            </a:pPr>
            <a:r>
              <a:rPr lang="en-US" altLang="en-US" sz="2800"/>
              <a:t>What future direction(s) will you take?</a:t>
            </a:r>
          </a:p>
        </p:txBody>
      </p:sp>
    </p:spTree>
    <p:extLst>
      <p:ext uri="{BB962C8B-B14F-4D97-AF65-F5344CB8AC3E}">
        <p14:creationId xmlns:p14="http://schemas.microsoft.com/office/powerpoint/2010/main" val="2081724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9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9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9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9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4918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918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49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Rot="1" noChangeArrowheads="1"/>
          </p:cNvSpPr>
          <p:nvPr>
            <p:ph type="title"/>
          </p:nvPr>
        </p:nvSpPr>
        <p:spPr/>
        <p:txBody>
          <a:bodyPr/>
          <a:lstStyle/>
          <a:p>
            <a:r>
              <a:rPr lang="en-US" altLang="en-US"/>
              <a:t>Discussion: Getting Carried Away</a:t>
            </a:r>
          </a:p>
        </p:txBody>
      </p:sp>
      <p:sp>
        <p:nvSpPr>
          <p:cNvPr id="424963" name="Rectangle 3"/>
          <p:cNvSpPr>
            <a:spLocks noGrp="1" noRot="1" noChangeArrowheads="1"/>
          </p:cNvSpPr>
          <p:nvPr>
            <p:ph idx="1"/>
          </p:nvPr>
        </p:nvSpPr>
        <p:spPr>
          <a:xfrm>
            <a:off x="304800" y="1219200"/>
            <a:ext cx="8991600" cy="4498975"/>
          </a:xfrm>
        </p:spPr>
        <p:txBody>
          <a:bodyPr/>
          <a:lstStyle/>
          <a:p>
            <a:pPr>
              <a:lnSpc>
                <a:spcPct val="110000"/>
              </a:lnSpc>
            </a:pPr>
            <a:r>
              <a:rPr lang="en-US" altLang="en-US" sz="2400"/>
              <a:t>Few studies make discoveries changing the course of scientific direction, and so authors:</a:t>
            </a:r>
          </a:p>
          <a:p>
            <a:pPr lvl="1">
              <a:lnSpc>
                <a:spcPct val="110000"/>
              </a:lnSpc>
            </a:pPr>
            <a:r>
              <a:rPr lang="en-US" altLang="en-US" sz="2000"/>
              <a:t>Attempt to </a:t>
            </a:r>
            <a:r>
              <a:rPr lang="en-US" altLang="en-US" sz="2000">
                <a:solidFill>
                  <a:schemeClr val="hlink"/>
                </a:solidFill>
              </a:rPr>
              <a:t>overly state</a:t>
            </a:r>
            <a:r>
              <a:rPr lang="en-US" altLang="en-US" sz="2000"/>
              <a:t> or the importance of their findings</a:t>
            </a:r>
          </a:p>
          <a:p>
            <a:pPr lvl="1">
              <a:lnSpc>
                <a:spcPct val="110000"/>
              </a:lnSpc>
            </a:pPr>
            <a:r>
              <a:rPr lang="en-US" altLang="en-US" sz="2000"/>
              <a:t>Come to </a:t>
            </a:r>
            <a:r>
              <a:rPr lang="en-US" altLang="en-US" sz="2000">
                <a:solidFill>
                  <a:schemeClr val="hlink"/>
                </a:solidFill>
              </a:rPr>
              <a:t>erroneous or unsupported</a:t>
            </a:r>
            <a:r>
              <a:rPr lang="en-US" altLang="en-US" sz="2000"/>
              <a:t> conclusions</a:t>
            </a:r>
          </a:p>
          <a:p>
            <a:pPr lvl="1">
              <a:lnSpc>
                <a:spcPct val="110000"/>
              </a:lnSpc>
            </a:pPr>
            <a:r>
              <a:rPr lang="en-US" altLang="en-US" sz="2000">
                <a:solidFill>
                  <a:schemeClr val="hlink"/>
                </a:solidFill>
              </a:rPr>
              <a:t>Uncritically accept</a:t>
            </a:r>
            <a:r>
              <a:rPr lang="en-US" altLang="en-US" sz="2000"/>
              <a:t> statistical results</a:t>
            </a:r>
          </a:p>
          <a:p>
            <a:pPr lvl="1">
              <a:lnSpc>
                <a:spcPct val="110000"/>
              </a:lnSpc>
              <a:buFont typeface="Wingdings" pitchFamily="2" charset="2"/>
              <a:buNone/>
            </a:pPr>
            <a:endParaRPr lang="en-US" altLang="en-US" sz="2000"/>
          </a:p>
          <a:p>
            <a:pPr>
              <a:lnSpc>
                <a:spcPct val="110000"/>
              </a:lnSpc>
            </a:pPr>
            <a:r>
              <a:rPr lang="en-US" altLang="en-US" sz="2400"/>
              <a:t>This all </a:t>
            </a:r>
            <a:r>
              <a:rPr lang="en-US" altLang="en-US" sz="2400">
                <a:solidFill>
                  <a:schemeClr val="hlink"/>
                </a:solidFill>
              </a:rPr>
              <a:t>distracts</a:t>
            </a:r>
            <a:r>
              <a:rPr lang="en-US" altLang="en-US" sz="2400"/>
              <a:t> from work’s importance and signals to the reviewer problems with the research</a:t>
            </a:r>
            <a:br>
              <a:rPr lang="en-US" altLang="en-US" sz="2400"/>
            </a:br>
            <a:endParaRPr lang="en-US" altLang="en-US" sz="2400"/>
          </a:p>
          <a:p>
            <a:pPr>
              <a:lnSpc>
                <a:spcPct val="110000"/>
              </a:lnSpc>
            </a:pPr>
            <a:r>
              <a:rPr lang="en-US" altLang="en-US" sz="2400"/>
              <a:t>Also results in </a:t>
            </a:r>
            <a:r>
              <a:rPr lang="en-US" altLang="en-US" sz="2400">
                <a:solidFill>
                  <a:schemeClr val="hlink"/>
                </a:solidFill>
              </a:rPr>
              <a:t>excessive length</a:t>
            </a:r>
            <a:r>
              <a:rPr lang="en-US" altLang="en-US" sz="2400"/>
              <a:t>, a common problem</a:t>
            </a:r>
          </a:p>
          <a:p>
            <a:pPr>
              <a:lnSpc>
                <a:spcPct val="110000"/>
              </a:lnSpc>
              <a:buFont typeface="Wingdings" pitchFamily="2" charset="2"/>
              <a:buNone/>
            </a:pPr>
            <a:endParaRPr lang="en-US" altLang="en-US" sz="2400"/>
          </a:p>
          <a:p>
            <a:pPr>
              <a:lnSpc>
                <a:spcPct val="110000"/>
              </a:lnSpc>
            </a:pPr>
            <a:r>
              <a:rPr lang="en-US" altLang="en-US" sz="2400"/>
              <a:t>Authors should let </a:t>
            </a:r>
            <a:r>
              <a:rPr lang="en-US" altLang="en-US" sz="2400">
                <a:solidFill>
                  <a:schemeClr val="hlink"/>
                </a:solidFill>
              </a:rPr>
              <a:t>the data speak for themselves</a:t>
            </a:r>
            <a:endParaRPr lang="en-US" altLang="en-US" sz="2400"/>
          </a:p>
          <a:p>
            <a:pPr>
              <a:lnSpc>
                <a:spcPct val="110000"/>
              </a:lnSpc>
              <a:buFont typeface="Wingdings" pitchFamily="2" charset="2"/>
              <a:buNone/>
            </a:pPr>
            <a:endParaRPr lang="en-US" altLang="en-US" sz="2400"/>
          </a:p>
        </p:txBody>
      </p:sp>
    </p:spTree>
    <p:extLst>
      <p:ext uri="{BB962C8B-B14F-4D97-AF65-F5344CB8AC3E}">
        <p14:creationId xmlns:p14="http://schemas.microsoft.com/office/powerpoint/2010/main" val="1946899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4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24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24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249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2496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2496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24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8" name="AutoShape 4"/>
          <p:cNvSpPr>
            <a:spLocks noChangeArrowheads="1"/>
          </p:cNvSpPr>
          <p:nvPr/>
        </p:nvSpPr>
        <p:spPr bwMode="auto">
          <a:xfrm rot="5533202">
            <a:off x="3759201" y="1724025"/>
            <a:ext cx="709612" cy="6554787"/>
          </a:xfrm>
          <a:prstGeom prst="curvedLeftArrow">
            <a:avLst>
              <a:gd name="adj1" fmla="val 184743"/>
              <a:gd name="adj2" fmla="val 369486"/>
              <a:gd name="adj3" fmla="val 3333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328706" name="Rectangle 2"/>
          <p:cNvSpPr>
            <a:spLocks noGrp="1" noRot="1" noChangeArrowheads="1"/>
          </p:cNvSpPr>
          <p:nvPr>
            <p:ph type="title"/>
          </p:nvPr>
        </p:nvSpPr>
        <p:spPr/>
        <p:txBody>
          <a:bodyPr/>
          <a:lstStyle/>
          <a:p>
            <a:r>
              <a:rPr lang="en-US" altLang="en-US"/>
              <a:t>Discussion—Common Mistakes</a:t>
            </a:r>
          </a:p>
        </p:txBody>
      </p:sp>
      <p:sp>
        <p:nvSpPr>
          <p:cNvPr id="328707" name="Rectangle 3"/>
          <p:cNvSpPr>
            <a:spLocks noGrp="1" noRot="1" noChangeArrowheads="1"/>
          </p:cNvSpPr>
          <p:nvPr>
            <p:ph idx="1"/>
          </p:nvPr>
        </p:nvSpPr>
        <p:spPr>
          <a:xfrm>
            <a:off x="304800" y="1447800"/>
            <a:ext cx="8458200" cy="3581400"/>
          </a:xfrm>
        </p:spPr>
        <p:txBody>
          <a:bodyPr/>
          <a:lstStyle/>
          <a:p>
            <a:pPr marL="609600" indent="-609600">
              <a:lnSpc>
                <a:spcPct val="90000"/>
              </a:lnSpc>
              <a:spcAft>
                <a:spcPct val="45000"/>
              </a:spcAft>
              <a:buSzPct val="90000"/>
              <a:buFont typeface="Times" charset="0"/>
              <a:buAutoNum type="arabicPeriod"/>
            </a:pPr>
            <a:r>
              <a:rPr lang="en-US" altLang="en-US" sz="2200"/>
              <a:t>Unwarranted speculations</a:t>
            </a:r>
          </a:p>
          <a:p>
            <a:pPr marL="609600" indent="-609600">
              <a:lnSpc>
                <a:spcPct val="90000"/>
              </a:lnSpc>
              <a:spcAft>
                <a:spcPct val="45000"/>
              </a:spcAft>
              <a:buSzPct val="90000"/>
              <a:buFont typeface="Times" charset="0"/>
              <a:buAutoNum type="arabicPeriod" startAt="2"/>
            </a:pPr>
            <a:r>
              <a:rPr lang="en-US" altLang="en-US" sz="2200"/>
              <a:t>Injecting tangential issues</a:t>
            </a:r>
          </a:p>
          <a:p>
            <a:pPr marL="609600" indent="-609600">
              <a:lnSpc>
                <a:spcPct val="90000"/>
              </a:lnSpc>
              <a:spcAft>
                <a:spcPct val="45000"/>
              </a:spcAft>
              <a:buSzPct val="90000"/>
              <a:buFont typeface="Times" charset="0"/>
              <a:buAutoNum type="arabicPeriod" startAt="2"/>
            </a:pPr>
            <a:r>
              <a:rPr lang="en-US" altLang="en-US" sz="2200"/>
              <a:t>Conclusions not supported by the data</a:t>
            </a:r>
          </a:p>
          <a:p>
            <a:pPr marL="609600" indent="-609600">
              <a:lnSpc>
                <a:spcPct val="90000"/>
              </a:lnSpc>
              <a:spcAft>
                <a:spcPct val="45000"/>
              </a:spcAft>
              <a:buSzPct val="90000"/>
              <a:buFont typeface="Times" charset="0"/>
              <a:buAutoNum type="arabicPeriod" startAt="2"/>
            </a:pPr>
            <a:r>
              <a:rPr lang="en-US" altLang="en-US" sz="2200"/>
              <a:t>Not suggesting future directions for research</a:t>
            </a:r>
          </a:p>
          <a:p>
            <a:pPr marL="609600" indent="-609600">
              <a:lnSpc>
                <a:spcPct val="90000"/>
              </a:lnSpc>
              <a:spcAft>
                <a:spcPct val="45000"/>
              </a:spcAft>
              <a:buSzPct val="90000"/>
              <a:buFont typeface="Times" charset="0"/>
              <a:buAutoNum type="arabicPeriod" startAt="2"/>
            </a:pPr>
            <a:endParaRPr lang="en-US" altLang="en-US" sz="2600"/>
          </a:p>
          <a:p>
            <a:pPr marL="609600" indent="-609600" algn="ctr">
              <a:lnSpc>
                <a:spcPct val="90000"/>
              </a:lnSpc>
              <a:spcAft>
                <a:spcPct val="45000"/>
              </a:spcAft>
              <a:buSzPct val="90000"/>
              <a:buFont typeface="Times" charset="0"/>
              <a:buNone/>
            </a:pPr>
            <a:r>
              <a:rPr lang="en-US" altLang="en-US" sz="2000" b="1">
                <a:solidFill>
                  <a:schemeClr val="hlink"/>
                </a:solidFill>
              </a:rPr>
              <a:t>hypothesis </a:t>
            </a:r>
            <a:r>
              <a:rPr lang="en-US" altLang="en-US" sz="2000" b="1">
                <a:solidFill>
                  <a:schemeClr val="hlink"/>
                </a:solidFill>
                <a:latin typeface="Zapf Dingbats" charset="2"/>
              </a:rPr>
              <a:t>Ô</a:t>
            </a:r>
            <a:r>
              <a:rPr lang="en-US" altLang="en-US" sz="2000" b="1">
                <a:solidFill>
                  <a:schemeClr val="hlink"/>
                </a:solidFill>
              </a:rPr>
              <a:t> study </a:t>
            </a:r>
            <a:r>
              <a:rPr lang="en-US" altLang="en-US" sz="2000" b="1">
                <a:solidFill>
                  <a:schemeClr val="hlink"/>
                </a:solidFill>
                <a:latin typeface="Zapf Dingbats" charset="2"/>
              </a:rPr>
              <a:t>Ô</a:t>
            </a:r>
            <a:r>
              <a:rPr lang="en-US" altLang="en-US" sz="2000" b="1">
                <a:solidFill>
                  <a:schemeClr val="hlink"/>
                </a:solidFill>
              </a:rPr>
              <a:t> data/results </a:t>
            </a:r>
            <a:r>
              <a:rPr lang="en-US" altLang="en-US" sz="2000" b="1">
                <a:solidFill>
                  <a:schemeClr val="hlink"/>
                </a:solidFill>
                <a:latin typeface="Zapf Dingbats" charset="2"/>
              </a:rPr>
              <a:t>Ô</a:t>
            </a:r>
            <a:r>
              <a:rPr lang="en-US" altLang="en-US" sz="2000" b="1">
                <a:solidFill>
                  <a:schemeClr val="hlink"/>
                </a:solidFill>
              </a:rPr>
              <a:t> conclusions </a:t>
            </a:r>
          </a:p>
          <a:p>
            <a:pPr marL="609600" indent="-609600" algn="ctr">
              <a:lnSpc>
                <a:spcPct val="90000"/>
              </a:lnSpc>
              <a:spcAft>
                <a:spcPct val="45000"/>
              </a:spcAft>
              <a:buSzPct val="90000"/>
              <a:buFont typeface="Times" charset="0"/>
              <a:buNone/>
            </a:pPr>
            <a:r>
              <a:rPr lang="en-US" altLang="en-US" sz="2000" b="1">
                <a:latin typeface="Arial Narrow" pitchFamily="34" charset="0"/>
              </a:rPr>
              <a:t>           </a:t>
            </a:r>
            <a:r>
              <a:rPr lang="en-US" altLang="en-US" sz="2000" b="1">
                <a:solidFill>
                  <a:schemeClr val="tx2"/>
                </a:solidFill>
                <a:latin typeface="Arial Narrow" pitchFamily="34" charset="0"/>
              </a:rPr>
              <a:t>TIGHT   PACKAGE</a:t>
            </a:r>
            <a:endParaRPr lang="en-US" altLang="en-US" sz="2200"/>
          </a:p>
        </p:txBody>
      </p:sp>
    </p:spTree>
    <p:extLst>
      <p:ext uri="{BB962C8B-B14F-4D97-AF65-F5344CB8AC3E}">
        <p14:creationId xmlns:p14="http://schemas.microsoft.com/office/powerpoint/2010/main" val="2299835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8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870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870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870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870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87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87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28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p:bldP spid="328706" grpId="0" autoUpdateAnimBg="0"/>
      <p:bldP spid="3287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r>
              <a:rPr lang="en-US" altLang="en-US"/>
              <a:t>Introduction</a:t>
            </a:r>
          </a:p>
        </p:txBody>
      </p:sp>
      <p:sp>
        <p:nvSpPr>
          <p:cNvPr id="76803" name="Rectangle 3"/>
          <p:cNvSpPr>
            <a:spLocks noGrp="1" noRot="1" noChangeArrowheads="1"/>
          </p:cNvSpPr>
          <p:nvPr>
            <p:ph idx="1"/>
          </p:nvPr>
        </p:nvSpPr>
        <p:spPr>
          <a:xfrm>
            <a:off x="381000" y="1295400"/>
            <a:ext cx="8458200" cy="5181600"/>
          </a:xfrm>
        </p:spPr>
        <p:txBody>
          <a:bodyPr/>
          <a:lstStyle/>
          <a:p>
            <a:r>
              <a:rPr lang="en-US" altLang="en-US" sz="2000"/>
              <a:t>Why did you carry out this research? State the </a:t>
            </a:r>
            <a:r>
              <a:rPr lang="en-US" altLang="en-US" sz="2000">
                <a:solidFill>
                  <a:srgbClr val="F0C921"/>
                </a:solidFill>
              </a:rPr>
              <a:t>specific purpose</a:t>
            </a:r>
            <a:r>
              <a:rPr lang="en-US" altLang="en-US" sz="2000"/>
              <a:t> or rationale for the study. </a:t>
            </a:r>
          </a:p>
          <a:p>
            <a:endParaRPr lang="en-US" altLang="en-US" sz="2000"/>
          </a:p>
          <a:p>
            <a:r>
              <a:rPr lang="en-US" altLang="en-US" sz="2000"/>
              <a:t>What is the existing state of knowledge of this topic? Synthesize information tracing the development of the problem and summarize its current state…ie, the background. You ask (with citations):</a:t>
            </a:r>
          </a:p>
          <a:p>
            <a:pPr lvl="1"/>
            <a:r>
              <a:rPr lang="en-US" altLang="en-US" sz="1800">
                <a:solidFill>
                  <a:schemeClr val="hlink"/>
                </a:solidFill>
              </a:rPr>
              <a:t>What’s known?</a:t>
            </a:r>
          </a:p>
          <a:p>
            <a:pPr lvl="1"/>
            <a:r>
              <a:rPr lang="en-US" altLang="en-US" sz="1800">
                <a:solidFill>
                  <a:schemeClr val="hlink"/>
                </a:solidFill>
              </a:rPr>
              <a:t>What’s unknown?</a:t>
            </a:r>
          </a:p>
          <a:p>
            <a:pPr lvl="1"/>
            <a:r>
              <a:rPr lang="en-US" altLang="en-US" sz="1800">
                <a:solidFill>
                  <a:schemeClr val="hlink"/>
                </a:solidFill>
              </a:rPr>
              <a:t>What are the gaps in knowledge this study will fill?</a:t>
            </a:r>
          </a:p>
          <a:p>
            <a:pPr lvl="1">
              <a:buFont typeface="Wingdings" pitchFamily="2" charset="2"/>
              <a:buNone/>
            </a:pPr>
            <a:endParaRPr lang="en-US" altLang="en-US" sz="1800"/>
          </a:p>
          <a:p>
            <a:r>
              <a:rPr lang="en-US" altLang="en-US" sz="2000"/>
              <a:t>What are you  going to do and what do you expect to find? </a:t>
            </a:r>
          </a:p>
          <a:p>
            <a:pPr>
              <a:buFont typeface="Wingdings" pitchFamily="2" charset="2"/>
              <a:buNone/>
            </a:pPr>
            <a:r>
              <a:rPr lang="en-US" altLang="en-US" sz="2000"/>
              <a:t>     State your </a:t>
            </a:r>
            <a:r>
              <a:rPr lang="en-US" altLang="en-US" sz="2000">
                <a:solidFill>
                  <a:srgbClr val="F0C921"/>
                </a:solidFill>
              </a:rPr>
              <a:t>hypothesis or question clearly</a:t>
            </a:r>
            <a:r>
              <a:rPr lang="en-US" altLang="en-US" sz="2000"/>
              <a:t> (Objectives, Aims)</a:t>
            </a:r>
          </a:p>
          <a:p>
            <a:pPr>
              <a:buFont typeface="Wingdings" pitchFamily="2" charset="2"/>
              <a:buNone/>
            </a:pPr>
            <a:endParaRPr lang="en-US" altLang="en-US" sz="2000"/>
          </a:p>
          <a:p>
            <a:r>
              <a:rPr lang="en-US" altLang="en-US" sz="2000"/>
              <a:t>Give only strictly </a:t>
            </a:r>
            <a:r>
              <a:rPr lang="en-US" altLang="en-US" sz="2000">
                <a:solidFill>
                  <a:srgbClr val="F0C921"/>
                </a:solidFill>
              </a:rPr>
              <a:t>pertinent</a:t>
            </a:r>
            <a:r>
              <a:rPr lang="en-US" altLang="en-US" sz="2000"/>
              <a:t> references.</a:t>
            </a:r>
          </a:p>
        </p:txBody>
      </p:sp>
    </p:spTree>
    <p:extLst>
      <p:ext uri="{BB962C8B-B14F-4D97-AF65-F5344CB8AC3E}">
        <p14:creationId xmlns:p14="http://schemas.microsoft.com/office/powerpoint/2010/main" val="442821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68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68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680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680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680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68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Rot="1" noChangeArrowheads="1"/>
          </p:cNvSpPr>
          <p:nvPr>
            <p:ph type="title"/>
          </p:nvPr>
        </p:nvSpPr>
        <p:spPr/>
        <p:txBody>
          <a:bodyPr/>
          <a:lstStyle/>
          <a:p>
            <a:r>
              <a:rPr lang="en-US" altLang="en-US"/>
              <a:t>Introduction</a:t>
            </a:r>
          </a:p>
        </p:txBody>
      </p:sp>
      <p:sp>
        <p:nvSpPr>
          <p:cNvPr id="340995" name="Rectangle 3"/>
          <p:cNvSpPr>
            <a:spLocks noGrp="1" noRot="1" noChangeArrowheads="1"/>
          </p:cNvSpPr>
          <p:nvPr>
            <p:ph idx="1"/>
          </p:nvPr>
        </p:nvSpPr>
        <p:spPr>
          <a:xfrm>
            <a:off x="381000" y="1295400"/>
            <a:ext cx="8610600" cy="4572000"/>
          </a:xfrm>
        </p:spPr>
        <p:txBody>
          <a:bodyPr/>
          <a:lstStyle/>
          <a:p>
            <a:pPr>
              <a:lnSpc>
                <a:spcPct val="90000"/>
              </a:lnSpc>
            </a:pPr>
            <a:r>
              <a:rPr lang="en-US" altLang="en-US" sz="2000"/>
              <a:t>This is a </a:t>
            </a:r>
            <a:r>
              <a:rPr lang="en-US" altLang="en-US" sz="2000">
                <a:solidFill>
                  <a:schemeClr val="hlink"/>
                </a:solidFill>
              </a:rPr>
              <a:t>vital part of your paper</a:t>
            </a:r>
            <a:r>
              <a:rPr lang="en-US" altLang="en-US" sz="2000"/>
              <a:t>—it convinces (or not) the reader whether your study:</a:t>
            </a:r>
          </a:p>
          <a:p>
            <a:pPr lvl="1">
              <a:lnSpc>
                <a:spcPct val="90000"/>
              </a:lnSpc>
            </a:pPr>
            <a:r>
              <a:rPr lang="en-US" altLang="en-US" sz="2000"/>
              <a:t>Has merit and asks important research questions</a:t>
            </a:r>
          </a:p>
          <a:p>
            <a:pPr lvl="1">
              <a:lnSpc>
                <a:spcPct val="90000"/>
              </a:lnSpc>
            </a:pPr>
            <a:r>
              <a:rPr lang="en-US" altLang="en-US" sz="2000"/>
              <a:t>Is focused and supported by relevant recent citations</a:t>
            </a:r>
          </a:p>
          <a:p>
            <a:pPr lvl="1">
              <a:lnSpc>
                <a:spcPct val="90000"/>
              </a:lnSpc>
            </a:pPr>
            <a:r>
              <a:rPr lang="en-US" altLang="en-US" sz="2000"/>
              <a:t>Is ultimately important to human health and human disease</a:t>
            </a:r>
          </a:p>
          <a:p>
            <a:pPr>
              <a:lnSpc>
                <a:spcPct val="90000"/>
              </a:lnSpc>
            </a:pPr>
            <a:endParaRPr lang="en-US" altLang="en-US" sz="2000"/>
          </a:p>
          <a:p>
            <a:pPr>
              <a:lnSpc>
                <a:spcPct val="90000"/>
              </a:lnSpc>
            </a:pPr>
            <a:r>
              <a:rPr lang="en-US" altLang="en-US" sz="2000"/>
              <a:t>Reviewers and editors will </a:t>
            </a:r>
            <a:r>
              <a:rPr lang="en-US" altLang="en-US" sz="2000">
                <a:solidFill>
                  <a:schemeClr val="hlink"/>
                </a:solidFill>
              </a:rPr>
              <a:t>judge the paper’s importance</a:t>
            </a:r>
            <a:r>
              <a:rPr lang="en-US" altLang="en-US" sz="2000"/>
              <a:t> in the introduction.</a:t>
            </a:r>
          </a:p>
          <a:p>
            <a:pPr lvl="1">
              <a:lnSpc>
                <a:spcPct val="90000"/>
              </a:lnSpc>
              <a:buFont typeface="Wingdings" pitchFamily="2" charset="2"/>
              <a:buNone/>
            </a:pPr>
            <a:endParaRPr lang="en-US" altLang="en-US" sz="2000"/>
          </a:p>
          <a:p>
            <a:pPr>
              <a:lnSpc>
                <a:spcPct val="90000"/>
              </a:lnSpc>
            </a:pPr>
            <a:r>
              <a:rPr lang="en-US" altLang="en-US" sz="2000"/>
              <a:t>You will better focus your introduction </a:t>
            </a:r>
            <a:r>
              <a:rPr lang="en-US" altLang="en-US" sz="2000">
                <a:solidFill>
                  <a:schemeClr val="hlink"/>
                </a:solidFill>
              </a:rPr>
              <a:t>AFTER you construct your findings </a:t>
            </a:r>
            <a:r>
              <a:rPr lang="en-US" altLang="en-US" sz="2000"/>
              <a:t>(results)</a:t>
            </a:r>
            <a:r>
              <a:rPr lang="en-US" altLang="en-US" sz="2000">
                <a:solidFill>
                  <a:schemeClr val="hlink"/>
                </a:solidFill>
              </a:rPr>
              <a:t> and consider them</a:t>
            </a:r>
            <a:r>
              <a:rPr lang="en-US" altLang="en-US" sz="2000"/>
              <a:t> (discussion).</a:t>
            </a:r>
          </a:p>
          <a:p>
            <a:pPr>
              <a:lnSpc>
                <a:spcPct val="90000"/>
              </a:lnSpc>
              <a:buFont typeface="Wingdings" pitchFamily="2" charset="2"/>
              <a:buNone/>
            </a:pPr>
            <a:endParaRPr lang="en-US" altLang="en-US" sz="2000"/>
          </a:p>
          <a:p>
            <a:pPr>
              <a:lnSpc>
                <a:spcPct val="90000"/>
              </a:lnSpc>
            </a:pPr>
            <a:r>
              <a:rPr lang="en-US" altLang="en-US" sz="2000"/>
              <a:t>Your </a:t>
            </a:r>
            <a:r>
              <a:rPr lang="en-US" altLang="en-US" sz="2000">
                <a:solidFill>
                  <a:schemeClr val="hlink"/>
                </a:solidFill>
              </a:rPr>
              <a:t>research question is the most important part</a:t>
            </a:r>
            <a:r>
              <a:rPr lang="en-US" altLang="en-US" sz="2000"/>
              <a:t>—in your discussion, you will address whether the question or hypothesis was answered based on your data.</a:t>
            </a:r>
            <a:endParaRPr lang="en-US" altLang="en-US" sz="1800"/>
          </a:p>
        </p:txBody>
      </p:sp>
    </p:spTree>
    <p:extLst>
      <p:ext uri="{BB962C8B-B14F-4D97-AF65-F5344CB8AC3E}">
        <p14:creationId xmlns:p14="http://schemas.microsoft.com/office/powerpoint/2010/main" val="2761635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09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09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09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09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099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099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09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Grp="1" noRot="1" noChangeArrowheads="1"/>
          </p:cNvSpPr>
          <p:nvPr>
            <p:ph type="title"/>
          </p:nvPr>
        </p:nvSpPr>
        <p:spPr/>
        <p:txBody>
          <a:bodyPr/>
          <a:lstStyle/>
          <a:p>
            <a:r>
              <a:rPr lang="en-US" altLang="en-US"/>
              <a:t>Introduction Structure</a:t>
            </a:r>
          </a:p>
        </p:txBody>
      </p:sp>
      <p:sp>
        <p:nvSpPr>
          <p:cNvPr id="342019" name="Rectangle 3"/>
          <p:cNvSpPr>
            <a:spLocks noGrp="1" noRot="1" noChangeArrowheads="1"/>
          </p:cNvSpPr>
          <p:nvPr>
            <p:ph idx="1"/>
          </p:nvPr>
        </p:nvSpPr>
        <p:spPr>
          <a:xfrm>
            <a:off x="381000" y="1295400"/>
            <a:ext cx="8458200" cy="4572000"/>
          </a:xfrm>
        </p:spPr>
        <p:txBody>
          <a:bodyPr/>
          <a:lstStyle/>
          <a:p>
            <a:pPr>
              <a:lnSpc>
                <a:spcPct val="90000"/>
              </a:lnSpc>
            </a:pPr>
            <a:endParaRPr lang="en-US" altLang="en-US" sz="2400"/>
          </a:p>
          <a:p>
            <a:pPr>
              <a:lnSpc>
                <a:spcPct val="90000"/>
              </a:lnSpc>
            </a:pPr>
            <a:endParaRPr lang="en-US" altLang="en-US" sz="2000"/>
          </a:p>
          <a:p>
            <a:pPr>
              <a:lnSpc>
                <a:spcPct val="80000"/>
              </a:lnSpc>
            </a:pPr>
            <a:endParaRPr lang="en-US" altLang="en-US" sz="2000"/>
          </a:p>
        </p:txBody>
      </p:sp>
      <p:sp>
        <p:nvSpPr>
          <p:cNvPr id="342020" name="Rectangle 4"/>
          <p:cNvSpPr>
            <a:spLocks noRot="1" noChangeArrowheads="1"/>
          </p:cNvSpPr>
          <p:nvPr/>
        </p:nvSpPr>
        <p:spPr bwMode="auto">
          <a:xfrm>
            <a:off x="152400" y="12954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Trebuchet MS" pitchFamily="34" charset="0"/>
              </a:defRPr>
            </a:lvl1pPr>
            <a:lvl2pPr marL="990600" indent="-533400">
              <a:spcBef>
                <a:spcPct val="20000"/>
              </a:spcBef>
              <a:buClr>
                <a:schemeClr val="accent2"/>
              </a:buClr>
              <a:buSzPct val="60000"/>
              <a:buFont typeface="Wingdings" pitchFamily="2" charset="2"/>
              <a:buChar char="n"/>
              <a:defRPr sz="2800">
                <a:solidFill>
                  <a:schemeClr val="tx1"/>
                </a:solidFill>
                <a:effectLst>
                  <a:outerShdw blurRad="38100" dist="38100" dir="2700000" algn="tl">
                    <a:srgbClr val="000000"/>
                  </a:outerShdw>
                </a:effectLst>
                <a:latin typeface="Trebuchet MS" pitchFamily="34" charset="0"/>
              </a:defRPr>
            </a:lvl2pPr>
            <a:lvl3pPr marL="1371600" indent="-4572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Trebuchet MS" pitchFamily="34" charset="0"/>
              </a:defRPr>
            </a:lvl3pPr>
            <a:lvl4pPr marL="1752600" indent="-3810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4pPr>
            <a:lvl5pPr marL="2209800" indent="-3810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5pPr>
            <a:lvl6pPr marL="2667000" indent="-3810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6pPr>
            <a:lvl7pPr marL="3124200" indent="-3810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7pPr>
            <a:lvl8pPr marL="3581400" indent="-3810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8pPr>
            <a:lvl9pPr marL="4038600" indent="-3810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9pPr>
          </a:lstStyle>
          <a:p>
            <a:pPr fontAlgn="base">
              <a:lnSpc>
                <a:spcPct val="80000"/>
              </a:lnSpc>
              <a:spcAft>
                <a:spcPct val="0"/>
              </a:spcAft>
              <a:buClr>
                <a:srgbClr val="FFCC00"/>
              </a:buClr>
              <a:buSzTx/>
              <a:buFont typeface="Times" charset="0"/>
              <a:buAutoNum type="arabicPeriod"/>
            </a:pPr>
            <a:r>
              <a:rPr lang="en-US" altLang="en-US" sz="2000">
                <a:solidFill>
                  <a:srgbClr val="FFCC00"/>
                </a:solidFill>
              </a:rPr>
              <a:t>What is the general problem or current situation?</a:t>
            </a:r>
            <a:endParaRPr lang="en-US" altLang="en-US" sz="2000">
              <a:solidFill>
                <a:srgbClr val="FFFFFF"/>
              </a:solidFill>
            </a:endParaRPr>
          </a:p>
          <a:p>
            <a:pPr lvl="1" fontAlgn="base">
              <a:lnSpc>
                <a:spcPct val="80000"/>
              </a:lnSpc>
              <a:spcAft>
                <a:spcPct val="0"/>
              </a:spcAft>
              <a:buClr>
                <a:srgbClr val="A886E0"/>
              </a:buClr>
              <a:buFont typeface="Wingdings" pitchFamily="2" charset="2"/>
              <a:buNone/>
            </a:pPr>
            <a:r>
              <a:rPr lang="en-US" altLang="en-US" sz="1800">
                <a:solidFill>
                  <a:srgbClr val="FFFFCC"/>
                </a:solidFill>
              </a:rPr>
              <a:t>Zinc plays a critical role in many biochemical functions, including nucleic acid metabolism and is critical in early development.</a:t>
            </a:r>
            <a:endParaRPr lang="en-US" altLang="en-US" sz="2000" i="1">
              <a:solidFill>
                <a:srgbClr val="E5E5FF"/>
              </a:solidFill>
            </a:endParaRPr>
          </a:p>
          <a:p>
            <a:pPr lvl="1" fontAlgn="base">
              <a:lnSpc>
                <a:spcPct val="80000"/>
              </a:lnSpc>
              <a:spcAft>
                <a:spcPct val="0"/>
              </a:spcAft>
              <a:buClr>
                <a:srgbClr val="A886E0"/>
              </a:buClr>
              <a:buFont typeface="Wingdings" pitchFamily="2" charset="2"/>
              <a:buNone/>
            </a:pPr>
            <a:endParaRPr lang="en-US" altLang="en-US" sz="2000" i="1">
              <a:solidFill>
                <a:srgbClr val="E5E5FF"/>
              </a:solidFill>
            </a:endParaRPr>
          </a:p>
          <a:p>
            <a:pPr fontAlgn="base">
              <a:lnSpc>
                <a:spcPct val="80000"/>
              </a:lnSpc>
              <a:spcAft>
                <a:spcPct val="0"/>
              </a:spcAft>
              <a:buClr>
                <a:srgbClr val="FFCC00"/>
              </a:buClr>
              <a:buSzTx/>
              <a:buFont typeface="Times" charset="0"/>
              <a:buAutoNum type="arabicPeriod"/>
            </a:pPr>
            <a:r>
              <a:rPr lang="en-US" altLang="en-US" sz="2000">
                <a:solidFill>
                  <a:srgbClr val="FFCC00"/>
                </a:solidFill>
              </a:rPr>
              <a:t>What is the specific problem or controversy? Its significance?</a:t>
            </a:r>
            <a:endParaRPr lang="en-US" altLang="en-US" sz="2000">
              <a:solidFill>
                <a:srgbClr val="FFFFFF"/>
              </a:solidFill>
            </a:endParaRPr>
          </a:p>
          <a:p>
            <a:pPr lvl="1" fontAlgn="base">
              <a:lnSpc>
                <a:spcPct val="80000"/>
              </a:lnSpc>
              <a:spcAft>
                <a:spcPct val="0"/>
              </a:spcAft>
              <a:buClr>
                <a:srgbClr val="A886E0"/>
              </a:buClr>
              <a:buFont typeface="Wingdings" pitchFamily="2" charset="2"/>
              <a:buNone/>
            </a:pPr>
            <a:r>
              <a:rPr lang="en-US" altLang="en-US" sz="1800">
                <a:solidFill>
                  <a:srgbClr val="FFFFCC"/>
                </a:solidFill>
              </a:rPr>
              <a:t>Zinc deficiency is associated with increase metabolic problems in fetuses. Studies evaluating relationship between zinc intake and pregnancy outcomes have produced conflicting results for many reasons…</a:t>
            </a:r>
            <a:endParaRPr lang="en-US" altLang="en-US" sz="2000">
              <a:solidFill>
                <a:srgbClr val="FFFFFF"/>
              </a:solidFill>
            </a:endParaRPr>
          </a:p>
          <a:p>
            <a:pPr lvl="1" fontAlgn="base">
              <a:lnSpc>
                <a:spcPct val="80000"/>
              </a:lnSpc>
              <a:spcAft>
                <a:spcPct val="0"/>
              </a:spcAft>
              <a:buClr>
                <a:srgbClr val="A886E0"/>
              </a:buClr>
              <a:buFont typeface="Wingdings" pitchFamily="2" charset="2"/>
              <a:buNone/>
            </a:pPr>
            <a:endParaRPr lang="en-US" altLang="en-US" sz="2000" i="1">
              <a:solidFill>
                <a:srgbClr val="E5E5FF"/>
              </a:solidFill>
            </a:endParaRPr>
          </a:p>
          <a:p>
            <a:pPr fontAlgn="base">
              <a:lnSpc>
                <a:spcPct val="80000"/>
              </a:lnSpc>
              <a:spcAft>
                <a:spcPct val="0"/>
              </a:spcAft>
              <a:buClr>
                <a:srgbClr val="FFCC00"/>
              </a:buClr>
              <a:buSzTx/>
              <a:buFont typeface="Times" charset="0"/>
              <a:buAutoNum type="arabicPeriod"/>
            </a:pPr>
            <a:r>
              <a:rPr lang="en-US" altLang="en-US" sz="2000">
                <a:solidFill>
                  <a:srgbClr val="FFCC00"/>
                </a:solidFill>
              </a:rPr>
              <a:t>What are our hypotheses/questions, and how will we answer them?</a:t>
            </a:r>
            <a:endParaRPr lang="en-US" altLang="en-US" sz="2000">
              <a:solidFill>
                <a:srgbClr val="FFFFFF"/>
              </a:solidFill>
            </a:endParaRPr>
          </a:p>
          <a:p>
            <a:pPr lvl="1" fontAlgn="base">
              <a:lnSpc>
                <a:spcPct val="80000"/>
              </a:lnSpc>
              <a:spcAft>
                <a:spcPct val="0"/>
              </a:spcAft>
              <a:buClr>
                <a:srgbClr val="A886E0"/>
              </a:buClr>
              <a:buSzTx/>
              <a:buFont typeface="Times" charset="0"/>
              <a:buNone/>
            </a:pPr>
            <a:r>
              <a:rPr lang="en-US" altLang="en-US" sz="1800">
                <a:solidFill>
                  <a:srgbClr val="FFFFCC"/>
                </a:solidFill>
              </a:rPr>
              <a:t>To clarify the relationship between zinc levels in the mother’s diet and pregnancy outcomes, we undertook a randomized placebo-controlled trial of zinc supplementation.</a:t>
            </a:r>
          </a:p>
          <a:p>
            <a:pPr lvl="1" fontAlgn="base">
              <a:lnSpc>
                <a:spcPct val="80000"/>
              </a:lnSpc>
              <a:spcAft>
                <a:spcPct val="0"/>
              </a:spcAft>
              <a:buClr>
                <a:srgbClr val="A886E0"/>
              </a:buClr>
              <a:buSzTx/>
              <a:buFont typeface="Times" charset="0"/>
              <a:buNone/>
            </a:pPr>
            <a:r>
              <a:rPr lang="en-US" altLang="en-US" sz="1800">
                <a:solidFill>
                  <a:srgbClr val="FFFFCC"/>
                </a:solidFill>
              </a:rPr>
              <a:t>Our </a:t>
            </a:r>
            <a:r>
              <a:rPr lang="en-US" altLang="en-US" sz="1800" u="sng">
                <a:solidFill>
                  <a:srgbClr val="FFFFCC"/>
                </a:solidFill>
              </a:rPr>
              <a:t>objective </a:t>
            </a:r>
            <a:r>
              <a:rPr lang="en-US" altLang="en-US" sz="1800">
                <a:solidFill>
                  <a:srgbClr val="FFFFCC"/>
                </a:solidFill>
              </a:rPr>
              <a:t>was to determine if zinc supplementation was associated with higher birth weight.</a:t>
            </a:r>
          </a:p>
          <a:p>
            <a:pPr lvl="1" fontAlgn="base">
              <a:lnSpc>
                <a:spcPct val="80000"/>
              </a:lnSpc>
              <a:spcAft>
                <a:spcPct val="0"/>
              </a:spcAft>
              <a:buClr>
                <a:srgbClr val="A886E0"/>
              </a:buClr>
              <a:buSzTx/>
              <a:buFont typeface="Times" charset="0"/>
              <a:buNone/>
            </a:pPr>
            <a:r>
              <a:rPr lang="en-US" altLang="en-US" sz="1800">
                <a:solidFill>
                  <a:srgbClr val="FFFFCC"/>
                </a:solidFill>
              </a:rPr>
              <a:t>Our findings will help to provide continuing nutritional guidelines  in pregnancy.</a:t>
            </a:r>
            <a:r>
              <a:rPr lang="en-US" altLang="en-US" sz="1600" i="1">
                <a:solidFill>
                  <a:srgbClr val="A5B3FF"/>
                </a:solidFill>
              </a:rPr>
              <a:t> </a:t>
            </a:r>
            <a:r>
              <a:rPr lang="en-US" altLang="en-US" sz="1800" i="1">
                <a:solidFill>
                  <a:srgbClr val="E5E5FF"/>
                </a:solidFill>
              </a:rPr>
              <a:t> </a:t>
            </a:r>
          </a:p>
        </p:txBody>
      </p:sp>
    </p:spTree>
    <p:extLst>
      <p:ext uri="{BB962C8B-B14F-4D97-AF65-F5344CB8AC3E}">
        <p14:creationId xmlns:p14="http://schemas.microsoft.com/office/powerpoint/2010/main" val="378469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4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20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2020">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20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4202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202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4202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4202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420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P spid="34202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4638"/>
            <a:ext cx="9144000" cy="1143000"/>
          </a:xfrm>
        </p:spPr>
        <p:txBody>
          <a:bodyPr>
            <a:normAutofit fontScale="90000"/>
          </a:bodyPr>
          <a:lstStyle/>
          <a:p>
            <a:pPr eaLnBrk="1" fontAlgn="auto" hangingPunct="1">
              <a:spcAft>
                <a:spcPts val="0"/>
              </a:spcAft>
              <a:defRPr/>
            </a:pPr>
            <a:r>
              <a:rPr lang="en-US" sz="4800" dirty="0" smtClean="0">
                <a:solidFill>
                  <a:srgbClr val="FFFF00"/>
                </a:solidFill>
              </a:rPr>
              <a:t>Writing a Paper: Getting Started</a:t>
            </a:r>
          </a:p>
        </p:txBody>
      </p:sp>
      <p:sp>
        <p:nvSpPr>
          <p:cNvPr id="4066307" name="Rectangle 3"/>
          <p:cNvSpPr>
            <a:spLocks noGrp="1" noChangeArrowheads="1"/>
          </p:cNvSpPr>
          <p:nvPr>
            <p:ph idx="1"/>
          </p:nvPr>
        </p:nvSpPr>
        <p:spPr>
          <a:xfrm>
            <a:off x="133350" y="2286000"/>
            <a:ext cx="8953500" cy="3429000"/>
          </a:xfrm>
        </p:spPr>
        <p:txBody>
          <a:bodyPr/>
          <a:lstStyle/>
          <a:p>
            <a:pPr marL="365125" indent="-365125" eaLnBrk="1" hangingPunct="1">
              <a:buClr>
                <a:srgbClr val="FF0000"/>
              </a:buClr>
              <a:buFont typeface="Wingdings" pitchFamily="2" charset="2"/>
              <a:buChar char="§"/>
            </a:pPr>
            <a:r>
              <a:rPr lang="pt-BR" altLang="en-US" sz="3600" dirty="0" smtClean="0">
                <a:solidFill>
                  <a:srgbClr val="FFFFFF"/>
                </a:solidFill>
              </a:rPr>
              <a:t>No single best way</a:t>
            </a:r>
          </a:p>
          <a:p>
            <a:pPr marL="365125" indent="-365125" eaLnBrk="1" hangingPunct="1">
              <a:buClr>
                <a:srgbClr val="FF0000"/>
              </a:buClr>
              <a:buFont typeface="Wingdings" pitchFamily="2" charset="2"/>
              <a:buChar char="§"/>
            </a:pPr>
            <a:r>
              <a:rPr lang="pt-BR" altLang="en-US" sz="3600" dirty="0" smtClean="0">
                <a:solidFill>
                  <a:srgbClr val="FFFFFF"/>
                </a:solidFill>
              </a:rPr>
              <a:t>Varies from paper to paper</a:t>
            </a:r>
          </a:p>
          <a:p>
            <a:pPr marL="365125" indent="-365125" eaLnBrk="1" hangingPunct="1">
              <a:buClr>
                <a:srgbClr val="FF0000"/>
              </a:buClr>
              <a:buFont typeface="Wingdings" pitchFamily="2" charset="2"/>
              <a:buChar char="§"/>
            </a:pPr>
            <a:r>
              <a:rPr lang="pt-BR" altLang="en-US" sz="3600" dirty="0" smtClean="0">
                <a:solidFill>
                  <a:srgbClr val="FFFFFF"/>
                </a:solidFill>
              </a:rPr>
              <a:t>Background reading--</a:t>
            </a:r>
            <a:r>
              <a:rPr lang="en-US" altLang="en-US" sz="3600" dirty="0" smtClean="0">
                <a:solidFill>
                  <a:srgbClr val="FFFFFF"/>
                </a:solidFill>
              </a:rPr>
              <a:t>Literature search!       </a:t>
            </a:r>
            <a:endParaRPr lang="en-US" altLang="en-US" sz="3600" dirty="0" smtClean="0"/>
          </a:p>
        </p:txBody>
      </p:sp>
      <p:sp>
        <p:nvSpPr>
          <p:cNvPr id="16388" name="Line 5"/>
          <p:cNvSpPr>
            <a:spLocks noChangeShapeType="1"/>
          </p:cNvSpPr>
          <p:nvPr/>
        </p:nvSpPr>
        <p:spPr bwMode="auto">
          <a:xfrm>
            <a:off x="0" y="154305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6389" name="Rectangle 6"/>
          <p:cNvSpPr>
            <a:spLocks noChangeArrowheads="1"/>
          </p:cNvSpPr>
          <p:nvPr/>
        </p:nvSpPr>
        <p:spPr bwMode="auto">
          <a:xfrm>
            <a:off x="203200" y="1666875"/>
            <a:ext cx="894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fontAlgn="base" hangingPunct="1">
              <a:spcBef>
                <a:spcPct val="0"/>
              </a:spcBef>
              <a:spcAft>
                <a:spcPct val="0"/>
              </a:spcAft>
              <a:buClrTx/>
              <a:buSzTx/>
              <a:buFontTx/>
              <a:buNone/>
            </a:pPr>
            <a:r>
              <a:rPr lang="en-US" altLang="en-US" sz="1800" i="1">
                <a:solidFill>
                  <a:srgbClr val="FFCC00"/>
                </a:solidFill>
                <a:latin typeface="Arial" pitchFamily="34" charset="0"/>
                <a:cs typeface="Arial" pitchFamily="34" charset="0"/>
              </a:rPr>
              <a:t>“</a:t>
            </a:r>
            <a:r>
              <a:rPr lang="en-US" altLang="en-US" sz="1800" i="1">
                <a:solidFill>
                  <a:prstClr val="white"/>
                </a:solidFill>
                <a:latin typeface="Arial" pitchFamily="34" charset="0"/>
                <a:cs typeface="Arial" pitchFamily="34" charset="0"/>
              </a:rPr>
              <a:t>The only way to learn to write is to write”</a:t>
            </a:r>
            <a:r>
              <a:rPr lang="en-US" altLang="en-US" sz="1800">
                <a:solidFill>
                  <a:prstClr val="white"/>
                </a:solidFill>
                <a:latin typeface="Arial" pitchFamily="34" charset="0"/>
                <a:cs typeface="Arial" pitchFamily="34" charset="0"/>
              </a:rPr>
              <a:t>               </a:t>
            </a:r>
            <a:r>
              <a:rPr lang="en-US" altLang="en-US" sz="2000">
                <a:solidFill>
                  <a:prstClr val="white"/>
                </a:solidFill>
                <a:latin typeface="Arial" pitchFamily="34" charset="0"/>
                <a:cs typeface="Arial" pitchFamily="34" charset="0"/>
              </a:rPr>
              <a:t>--Peggy Teeters</a:t>
            </a:r>
          </a:p>
        </p:txBody>
      </p:sp>
    </p:spTree>
    <p:extLst>
      <p:ext uri="{BB962C8B-B14F-4D97-AF65-F5344CB8AC3E}">
        <p14:creationId xmlns:p14="http://schemas.microsoft.com/office/powerpoint/2010/main" val="11841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066307">
                                            <p:txEl>
                                              <p:pRg st="0" end="0"/>
                                            </p:txEl>
                                          </p:spTgt>
                                        </p:tgtEl>
                                        <p:attrNameLst>
                                          <p:attrName>style.color</p:attrName>
                                        </p:attrNameLst>
                                      </p:cBhvr>
                                      <p:to>
                                        <a:srgbClr val="B2B2B2"/>
                                      </p:to>
                                    </p:animClr>
                                  </p:childTnLst>
                                </p:cTn>
                              </p:par>
                              <p:par>
                                <p:cTn id="7" presetID="3" presetClass="emph" presetSubtype="2" fill="hold" nodeType="withEffect">
                                  <p:stCondLst>
                                    <p:cond delay="0"/>
                                  </p:stCondLst>
                                  <p:childTnLst>
                                    <p:animClr clrSpc="rgb" dir="cw">
                                      <p:cBhvr override="childStyle">
                                        <p:cTn id="8" dur="500" fill="hold"/>
                                        <p:tgtEl>
                                          <p:spTgt spid="4066307">
                                            <p:txEl>
                                              <p:pRg st="1" end="1"/>
                                            </p:txEl>
                                          </p:spTgt>
                                        </p:tgtEl>
                                        <p:attrNameLst>
                                          <p:attrName>style.color</p:attrName>
                                        </p:attrNameLst>
                                      </p:cBhvr>
                                      <p:to>
                                        <a:srgbClr val="B2B2B2"/>
                                      </p:to>
                                    </p:animClr>
                                  </p:childTnLst>
                                </p:cTn>
                              </p:par>
                              <p:par>
                                <p:cTn id="9" presetID="10" presetClass="entr" presetSubtype="0" fill="hold" nodeType="withEffect">
                                  <p:stCondLst>
                                    <p:cond delay="0"/>
                                  </p:stCondLst>
                                  <p:childTnLst>
                                    <p:set>
                                      <p:cBhvr>
                                        <p:cTn id="10" dur="1" fill="hold">
                                          <p:stCondLst>
                                            <p:cond delay="0"/>
                                          </p:stCondLst>
                                        </p:cTn>
                                        <p:tgtEl>
                                          <p:spTgt spid="4066307">
                                            <p:txEl>
                                              <p:pRg st="2" end="2"/>
                                            </p:txEl>
                                          </p:spTgt>
                                        </p:tgtEl>
                                        <p:attrNameLst>
                                          <p:attrName>style.visibility</p:attrName>
                                        </p:attrNameLst>
                                      </p:cBhvr>
                                      <p:to>
                                        <p:strVal val="visible"/>
                                      </p:to>
                                    </p:set>
                                    <p:animEffect transition="in" filter="fade">
                                      <p:cBhvr>
                                        <p:cTn id="11" dur="500"/>
                                        <p:tgtEl>
                                          <p:spTgt spid="4066307">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mph" presetSubtype="2" fill="hold" nodeType="clickEffect">
                                  <p:stCondLst>
                                    <p:cond delay="0"/>
                                  </p:stCondLst>
                                  <p:childTnLst>
                                    <p:animClr clrSpc="rgb" dir="cw">
                                      <p:cBhvr override="childStyle">
                                        <p:cTn id="15" dur="500" fill="hold"/>
                                        <p:tgtEl>
                                          <p:spTgt spid="4066307">
                                            <p:txEl>
                                              <p:pRg st="2" end="2"/>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r>
              <a:rPr lang="en-US" altLang="en-US"/>
              <a:t>The Abstract</a:t>
            </a:r>
          </a:p>
        </p:txBody>
      </p:sp>
      <p:sp>
        <p:nvSpPr>
          <p:cNvPr id="398339" name="Rectangle 3"/>
          <p:cNvSpPr>
            <a:spLocks noGrp="1" noRot="1" noChangeArrowheads="1"/>
          </p:cNvSpPr>
          <p:nvPr>
            <p:ph idx="1"/>
          </p:nvPr>
        </p:nvSpPr>
        <p:spPr>
          <a:xfrm>
            <a:off x="228600" y="1447800"/>
            <a:ext cx="8763000" cy="4572000"/>
          </a:xfrm>
        </p:spPr>
        <p:txBody>
          <a:bodyPr/>
          <a:lstStyle/>
          <a:p>
            <a:pPr>
              <a:lnSpc>
                <a:spcPct val="120000"/>
              </a:lnSpc>
            </a:pPr>
            <a:r>
              <a:rPr lang="en-US" altLang="en-US" sz="2400"/>
              <a:t>1st Impression to journal editor and the reader!</a:t>
            </a:r>
          </a:p>
          <a:p>
            <a:pPr>
              <a:lnSpc>
                <a:spcPct val="120000"/>
              </a:lnSpc>
              <a:buFont typeface="Wingdings" pitchFamily="2" charset="2"/>
              <a:buNone/>
            </a:pPr>
            <a:endParaRPr lang="en-US" altLang="en-US" sz="2400"/>
          </a:p>
          <a:p>
            <a:pPr>
              <a:lnSpc>
                <a:spcPct val="120000"/>
              </a:lnSpc>
            </a:pPr>
            <a:r>
              <a:rPr lang="en-US" altLang="en-US" sz="2400"/>
              <a:t>Follow the Journal’s Guidelines</a:t>
            </a:r>
          </a:p>
          <a:p>
            <a:pPr>
              <a:lnSpc>
                <a:spcPct val="120000"/>
              </a:lnSpc>
              <a:buFont typeface="Wingdings" pitchFamily="2" charset="2"/>
              <a:buNone/>
            </a:pPr>
            <a:endParaRPr lang="en-US" altLang="en-US" sz="2400"/>
          </a:p>
          <a:p>
            <a:pPr>
              <a:lnSpc>
                <a:spcPct val="120000"/>
              </a:lnSpc>
            </a:pPr>
            <a:r>
              <a:rPr lang="en-US" altLang="en-US" sz="2400"/>
              <a:t>Most abstracts are often </a:t>
            </a:r>
            <a:r>
              <a:rPr lang="en-US" altLang="en-US" sz="2400" u="sng"/>
              <a:t>too long</a:t>
            </a:r>
            <a:r>
              <a:rPr lang="en-US" altLang="en-US" sz="2400"/>
              <a:t>: ≤250 words: </a:t>
            </a:r>
            <a:r>
              <a:rPr lang="en-US" altLang="en-US" sz="2400">
                <a:solidFill>
                  <a:schemeClr val="hlink"/>
                </a:solidFill>
              </a:rPr>
              <a:t>Cannot upload your paper!</a:t>
            </a:r>
          </a:p>
          <a:p>
            <a:pPr lvl="1">
              <a:lnSpc>
                <a:spcPct val="120000"/>
              </a:lnSpc>
              <a:buFont typeface="Wingdings" pitchFamily="2" charset="2"/>
              <a:buNone/>
            </a:pPr>
            <a:endParaRPr lang="en-US" altLang="en-US" sz="2000"/>
          </a:p>
          <a:p>
            <a:pPr>
              <a:lnSpc>
                <a:spcPct val="120000"/>
              </a:lnSpc>
            </a:pPr>
            <a:r>
              <a:rPr lang="en-US" altLang="en-US" sz="2400"/>
              <a:t>Structure it (outline it)</a:t>
            </a:r>
          </a:p>
          <a:p>
            <a:pPr>
              <a:lnSpc>
                <a:spcPct val="120000"/>
              </a:lnSpc>
            </a:pPr>
            <a:endParaRPr lang="en-US" altLang="en-US" sz="2000"/>
          </a:p>
          <a:p>
            <a:pPr>
              <a:lnSpc>
                <a:spcPct val="120000"/>
              </a:lnSpc>
              <a:buFont typeface="Wingdings" pitchFamily="2" charset="2"/>
              <a:buNone/>
            </a:pPr>
            <a:r>
              <a:rPr lang="en-US" altLang="en-US" sz="2000">
                <a:solidFill>
                  <a:schemeClr val="hlink"/>
                </a:solidFill>
              </a:rPr>
              <a:t>“</a:t>
            </a:r>
            <a:r>
              <a:rPr lang="en-US" altLang="en-US" sz="2000" i="1">
                <a:solidFill>
                  <a:schemeClr val="hlink"/>
                </a:solidFill>
              </a:rPr>
              <a:t>The abstract is the single most important part of a manuscript, yet the most often poorly written</a:t>
            </a:r>
            <a:r>
              <a:rPr lang="en-US" altLang="en-US" sz="2000">
                <a:solidFill>
                  <a:schemeClr val="hlink"/>
                </a:solidFill>
              </a:rPr>
              <a:t>”      </a:t>
            </a:r>
            <a:r>
              <a:rPr lang="en-US" altLang="en-US" sz="1400">
                <a:solidFill>
                  <a:schemeClr val="tx2"/>
                </a:solidFill>
              </a:rPr>
              <a:t>-JAMA Editor</a:t>
            </a:r>
            <a:endParaRPr lang="en-US" altLang="en-US" sz="1600"/>
          </a:p>
          <a:p>
            <a:pPr>
              <a:lnSpc>
                <a:spcPct val="90000"/>
              </a:lnSpc>
              <a:buFont typeface="Wingdings" pitchFamily="2" charset="2"/>
              <a:buNone/>
            </a:pPr>
            <a:endParaRPr lang="en-US" altLang="en-US" sz="2400"/>
          </a:p>
        </p:txBody>
      </p:sp>
    </p:spTree>
    <p:extLst>
      <p:ext uri="{BB962C8B-B14F-4D97-AF65-F5344CB8AC3E}">
        <p14:creationId xmlns:p14="http://schemas.microsoft.com/office/powerpoint/2010/main" val="2415731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8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8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8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83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8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r>
              <a:rPr lang="en-US" altLang="en-US"/>
              <a:t>The Abstract</a:t>
            </a:r>
          </a:p>
        </p:txBody>
      </p:sp>
      <p:sp>
        <p:nvSpPr>
          <p:cNvPr id="75779" name="Rectangle 3"/>
          <p:cNvSpPr>
            <a:spLocks noGrp="1" noRot="1" noChangeArrowheads="1"/>
          </p:cNvSpPr>
          <p:nvPr>
            <p:ph idx="1"/>
          </p:nvPr>
        </p:nvSpPr>
        <p:spPr>
          <a:xfrm>
            <a:off x="381000" y="1295400"/>
            <a:ext cx="8458200" cy="4498975"/>
          </a:xfrm>
        </p:spPr>
        <p:txBody>
          <a:bodyPr/>
          <a:lstStyle/>
          <a:p>
            <a:pPr>
              <a:lnSpc>
                <a:spcPct val="90000"/>
              </a:lnSpc>
            </a:pPr>
            <a:r>
              <a:rPr lang="en-US" altLang="en-US" sz="2400" dirty="0"/>
              <a:t>First looked at by editors/sometimes only thing read by readers</a:t>
            </a:r>
          </a:p>
          <a:p>
            <a:pPr>
              <a:lnSpc>
                <a:spcPct val="90000"/>
              </a:lnSpc>
            </a:pPr>
            <a:endParaRPr lang="en-US" altLang="en-US" sz="2400" dirty="0"/>
          </a:p>
          <a:p>
            <a:pPr>
              <a:lnSpc>
                <a:spcPct val="90000"/>
              </a:lnSpc>
            </a:pPr>
            <a:r>
              <a:rPr lang="en-US" altLang="en-US" sz="2400" dirty="0"/>
              <a:t>Sometimes only part available electronically—KEY words!</a:t>
            </a:r>
          </a:p>
          <a:p>
            <a:pPr>
              <a:lnSpc>
                <a:spcPct val="90000"/>
              </a:lnSpc>
            </a:pPr>
            <a:endParaRPr lang="en-US" altLang="en-US" sz="2400" dirty="0"/>
          </a:p>
          <a:p>
            <a:pPr>
              <a:lnSpc>
                <a:spcPct val="90000"/>
              </a:lnSpc>
            </a:pPr>
            <a:r>
              <a:rPr lang="en-US" altLang="en-US" sz="2400" dirty="0"/>
              <a:t>Summarizes the main points succinctly:</a:t>
            </a:r>
          </a:p>
          <a:p>
            <a:pPr lvl="1">
              <a:lnSpc>
                <a:spcPct val="90000"/>
              </a:lnSpc>
            </a:pPr>
            <a:r>
              <a:rPr lang="en-US" altLang="en-US" sz="2000" dirty="0"/>
              <a:t>Background/Significance</a:t>
            </a:r>
          </a:p>
          <a:p>
            <a:pPr lvl="1">
              <a:lnSpc>
                <a:spcPct val="90000"/>
              </a:lnSpc>
            </a:pPr>
            <a:r>
              <a:rPr lang="en-US" altLang="en-US" sz="2000" dirty="0"/>
              <a:t>Objective</a:t>
            </a:r>
          </a:p>
          <a:p>
            <a:pPr lvl="1">
              <a:lnSpc>
                <a:spcPct val="90000"/>
              </a:lnSpc>
            </a:pPr>
            <a:r>
              <a:rPr lang="en-US" altLang="en-US" sz="2000" dirty="0"/>
              <a:t>Study design, </a:t>
            </a:r>
            <a:r>
              <a:rPr lang="en-US" altLang="en-US" sz="2000" dirty="0" smtClean="0"/>
              <a:t>methods</a:t>
            </a:r>
            <a:endParaRPr lang="en-US" altLang="en-US" sz="2000" dirty="0"/>
          </a:p>
          <a:p>
            <a:pPr lvl="1">
              <a:lnSpc>
                <a:spcPct val="90000"/>
              </a:lnSpc>
            </a:pPr>
            <a:r>
              <a:rPr lang="en-US" altLang="en-US" sz="2000" dirty="0"/>
              <a:t>Primary </a:t>
            </a:r>
            <a:r>
              <a:rPr lang="en-US" altLang="en-US" sz="2000" dirty="0" smtClean="0"/>
              <a:t> </a:t>
            </a:r>
            <a:r>
              <a:rPr lang="en-US" altLang="en-US" sz="2000" dirty="0"/>
              <a:t>results </a:t>
            </a:r>
          </a:p>
          <a:p>
            <a:pPr lvl="1">
              <a:lnSpc>
                <a:spcPct val="90000"/>
              </a:lnSpc>
            </a:pPr>
            <a:r>
              <a:rPr lang="en-US" altLang="en-US" sz="2000" dirty="0"/>
              <a:t>Principal conclusions, implications</a:t>
            </a:r>
          </a:p>
          <a:p>
            <a:pPr lvl="1">
              <a:lnSpc>
                <a:spcPct val="90000"/>
              </a:lnSpc>
            </a:pPr>
            <a:endParaRPr lang="en-US" altLang="en-US" sz="2000" dirty="0"/>
          </a:p>
          <a:p>
            <a:pPr>
              <a:lnSpc>
                <a:spcPct val="90000"/>
              </a:lnSpc>
            </a:pPr>
            <a:r>
              <a:rPr lang="en-US" altLang="en-US" sz="2400" dirty="0"/>
              <a:t>Do NOT be vague—be substantive and brief</a:t>
            </a:r>
          </a:p>
          <a:p>
            <a:pPr lvl="1">
              <a:lnSpc>
                <a:spcPct val="90000"/>
              </a:lnSpc>
            </a:pPr>
            <a:r>
              <a:rPr lang="en-US" altLang="en-US" sz="2000" i="1" dirty="0">
                <a:solidFill>
                  <a:schemeClr val="hlink"/>
                </a:solidFill>
              </a:rPr>
              <a:t>NOT “The implications are summarized”</a:t>
            </a:r>
          </a:p>
          <a:p>
            <a:pPr lvl="1">
              <a:lnSpc>
                <a:spcPct val="90000"/>
              </a:lnSpc>
            </a:pPr>
            <a:r>
              <a:rPr lang="en-US" altLang="en-US" sz="2000" i="1" dirty="0">
                <a:solidFill>
                  <a:schemeClr val="hlink"/>
                </a:solidFill>
              </a:rPr>
              <a:t>INSTEAD Summarize the implications!</a:t>
            </a:r>
          </a:p>
          <a:p>
            <a:pPr lvl="1">
              <a:lnSpc>
                <a:spcPct val="90000"/>
              </a:lnSpc>
              <a:buFont typeface="Wingdings" pitchFamily="2" charset="2"/>
              <a:buNone/>
            </a:pPr>
            <a:endParaRPr lang="en-US" altLang="en-US" sz="2400" i="1" dirty="0">
              <a:solidFill>
                <a:srgbClr val="6699FF"/>
              </a:solidFill>
            </a:endParaRPr>
          </a:p>
        </p:txBody>
      </p:sp>
    </p:spTree>
    <p:extLst>
      <p:ext uri="{BB962C8B-B14F-4D97-AF65-F5344CB8AC3E}">
        <p14:creationId xmlns:p14="http://schemas.microsoft.com/office/powerpoint/2010/main" val="922142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5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57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57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57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577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577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5779">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757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p:txBody>
          <a:bodyPr/>
          <a:lstStyle/>
          <a:p>
            <a:r>
              <a:rPr lang="en-US" altLang="en-US"/>
              <a:t>Abstract</a:t>
            </a:r>
          </a:p>
        </p:txBody>
      </p:sp>
      <p:sp>
        <p:nvSpPr>
          <p:cNvPr id="351235" name="Rectangle 3"/>
          <p:cNvSpPr>
            <a:spLocks noGrp="1" noRot="1" noChangeArrowheads="1"/>
          </p:cNvSpPr>
          <p:nvPr>
            <p:ph idx="1"/>
          </p:nvPr>
        </p:nvSpPr>
        <p:spPr>
          <a:xfrm>
            <a:off x="457200" y="1295400"/>
            <a:ext cx="8458200" cy="4498975"/>
          </a:xfrm>
        </p:spPr>
        <p:txBody>
          <a:bodyPr/>
          <a:lstStyle/>
          <a:p>
            <a:pPr>
              <a:lnSpc>
                <a:spcPct val="90000"/>
              </a:lnSpc>
            </a:pPr>
            <a:r>
              <a:rPr lang="en-US" altLang="en-US" sz="2800">
                <a:solidFill>
                  <a:schemeClr val="hlink"/>
                </a:solidFill>
              </a:rPr>
              <a:t>Emphasize</a:t>
            </a:r>
            <a:r>
              <a:rPr lang="en-US" altLang="en-US" sz="2800"/>
              <a:t> methods, main results, and conclusion</a:t>
            </a:r>
          </a:p>
          <a:p>
            <a:pPr>
              <a:lnSpc>
                <a:spcPct val="90000"/>
              </a:lnSpc>
            </a:pPr>
            <a:endParaRPr lang="en-US" altLang="en-US" sz="2800"/>
          </a:p>
          <a:p>
            <a:pPr>
              <a:lnSpc>
                <a:spcPct val="90000"/>
              </a:lnSpc>
            </a:pPr>
            <a:r>
              <a:rPr lang="en-US" altLang="en-US" sz="2800">
                <a:solidFill>
                  <a:schemeClr val="hlink"/>
                </a:solidFill>
              </a:rPr>
              <a:t>Introduction</a:t>
            </a:r>
            <a:r>
              <a:rPr lang="en-US" altLang="en-US" sz="2800"/>
              <a:t>/purpose: 1 short sentence</a:t>
            </a:r>
          </a:p>
          <a:p>
            <a:pPr>
              <a:lnSpc>
                <a:spcPct val="90000"/>
              </a:lnSpc>
            </a:pPr>
            <a:endParaRPr lang="en-US" altLang="en-US" sz="2800"/>
          </a:p>
          <a:p>
            <a:pPr>
              <a:lnSpc>
                <a:spcPct val="90000"/>
              </a:lnSpc>
            </a:pPr>
            <a:r>
              <a:rPr lang="en-US" altLang="en-US" sz="2800"/>
              <a:t>Put </a:t>
            </a:r>
            <a:r>
              <a:rPr lang="en-US" altLang="en-US" sz="2800">
                <a:solidFill>
                  <a:schemeClr val="hlink"/>
                </a:solidFill>
              </a:rPr>
              <a:t>objective</a:t>
            </a:r>
            <a:r>
              <a:rPr lang="en-US" altLang="en-US" sz="2800"/>
              <a:t> as imperative style:</a:t>
            </a:r>
          </a:p>
          <a:p>
            <a:pPr lvl="1">
              <a:lnSpc>
                <a:spcPct val="90000"/>
              </a:lnSpc>
            </a:pPr>
            <a:r>
              <a:rPr lang="en-US" altLang="en-US" sz="2400">
                <a:solidFill>
                  <a:schemeClr val="hlink"/>
                </a:solidFill>
              </a:rPr>
              <a:t>Objective: To evaluate whether zinc supplementation during pregnancy affects infant birth measures.</a:t>
            </a:r>
            <a:endParaRPr lang="en-US" altLang="en-US" sz="2400"/>
          </a:p>
          <a:p>
            <a:pPr lvl="1">
              <a:lnSpc>
                <a:spcPct val="90000"/>
              </a:lnSpc>
            </a:pPr>
            <a:endParaRPr lang="en-US" altLang="en-US" sz="2400"/>
          </a:p>
          <a:p>
            <a:pPr>
              <a:lnSpc>
                <a:spcPct val="90000"/>
              </a:lnSpc>
            </a:pPr>
            <a:r>
              <a:rPr lang="en-US" altLang="en-US" sz="2800">
                <a:solidFill>
                  <a:schemeClr val="hlink"/>
                </a:solidFill>
              </a:rPr>
              <a:t>Methods, Results</a:t>
            </a:r>
            <a:r>
              <a:rPr lang="en-US" altLang="en-US" sz="2800"/>
              <a:t>: 2-4 sentences</a:t>
            </a:r>
          </a:p>
          <a:p>
            <a:pPr>
              <a:lnSpc>
                <a:spcPct val="90000"/>
              </a:lnSpc>
            </a:pPr>
            <a:endParaRPr lang="en-US" altLang="en-US" sz="2800"/>
          </a:p>
          <a:p>
            <a:pPr>
              <a:lnSpc>
                <a:spcPct val="90000"/>
              </a:lnSpc>
            </a:pPr>
            <a:r>
              <a:rPr lang="en-US" altLang="en-US" sz="2800">
                <a:solidFill>
                  <a:schemeClr val="hlink"/>
                </a:solidFill>
              </a:rPr>
              <a:t>Conclusion</a:t>
            </a:r>
            <a:r>
              <a:rPr lang="en-US" altLang="en-US" sz="2800"/>
              <a:t>: 1-2 sentences</a:t>
            </a:r>
          </a:p>
        </p:txBody>
      </p:sp>
    </p:spTree>
    <p:extLst>
      <p:ext uri="{BB962C8B-B14F-4D97-AF65-F5344CB8AC3E}">
        <p14:creationId xmlns:p14="http://schemas.microsoft.com/office/powerpoint/2010/main" val="3844691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12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12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5123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5123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51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r>
              <a:rPr lang="en-US" altLang="en-US"/>
              <a:t>Structured Abstract</a:t>
            </a:r>
          </a:p>
        </p:txBody>
      </p:sp>
      <p:sp>
        <p:nvSpPr>
          <p:cNvPr id="156675" name="Rectangle 3"/>
          <p:cNvSpPr>
            <a:spLocks noGrp="1" noRot="1" noChangeArrowheads="1"/>
          </p:cNvSpPr>
          <p:nvPr>
            <p:ph idx="1"/>
          </p:nvPr>
        </p:nvSpPr>
        <p:spPr>
          <a:xfrm>
            <a:off x="381000" y="1600200"/>
            <a:ext cx="8458200" cy="5029200"/>
          </a:xfrm>
        </p:spPr>
        <p:txBody>
          <a:bodyPr/>
          <a:lstStyle/>
          <a:p>
            <a:pPr>
              <a:buFont typeface="Wingdings" pitchFamily="2" charset="2"/>
              <a:buNone/>
            </a:pPr>
            <a:r>
              <a:rPr lang="en-US" altLang="en-US" sz="2200" b="1">
                <a:solidFill>
                  <a:schemeClr val="hlink"/>
                </a:solidFill>
              </a:rPr>
              <a:t>Context</a:t>
            </a:r>
            <a:r>
              <a:rPr lang="en-US" altLang="en-US" sz="2200"/>
              <a:t>—Summarize the study rationale and provide clinical (or other) reason for the study question.</a:t>
            </a:r>
          </a:p>
          <a:p>
            <a:pPr>
              <a:buFont typeface="Wingdings" pitchFamily="2" charset="2"/>
              <a:buNone/>
            </a:pPr>
            <a:r>
              <a:rPr lang="en-US" altLang="en-US" sz="2200" b="1">
                <a:solidFill>
                  <a:schemeClr val="hlink"/>
                </a:solidFill>
              </a:rPr>
              <a:t>Objective</a:t>
            </a:r>
            <a:r>
              <a:rPr lang="en-US" altLang="en-US" sz="2200"/>
              <a:t>—State the purpose or question asked. If more than one objective, state primary objective and key secondary objectives.</a:t>
            </a:r>
          </a:p>
          <a:p>
            <a:pPr>
              <a:buFont typeface="Wingdings" pitchFamily="2" charset="2"/>
              <a:buNone/>
            </a:pPr>
            <a:r>
              <a:rPr lang="en-US" altLang="en-US" sz="2200" b="1">
                <a:solidFill>
                  <a:schemeClr val="hlink"/>
                </a:solidFill>
              </a:rPr>
              <a:t>Design</a:t>
            </a:r>
            <a:r>
              <a:rPr lang="en-US" altLang="en-US" sz="2200"/>
              <a:t>—Describe basic design, including relevant details.</a:t>
            </a:r>
          </a:p>
          <a:p>
            <a:pPr>
              <a:buFont typeface="Wingdings" pitchFamily="2" charset="2"/>
              <a:buNone/>
            </a:pPr>
            <a:r>
              <a:rPr lang="en-US" altLang="en-US" sz="2200" b="1">
                <a:solidFill>
                  <a:schemeClr val="hlink"/>
                </a:solidFill>
              </a:rPr>
              <a:t>Setting</a:t>
            </a:r>
            <a:r>
              <a:rPr lang="en-US" altLang="en-US" sz="2200"/>
              <a:t>—General community, primary care, hospital, etc.</a:t>
            </a:r>
          </a:p>
          <a:p>
            <a:pPr>
              <a:buFont typeface="Wingdings" pitchFamily="2" charset="2"/>
              <a:buNone/>
            </a:pPr>
            <a:r>
              <a:rPr lang="en-US" altLang="en-US" sz="2200"/>
              <a:t>Patient or other </a:t>
            </a:r>
            <a:r>
              <a:rPr lang="en-US" altLang="en-US" sz="2200" b="1">
                <a:solidFill>
                  <a:schemeClr val="hlink"/>
                </a:solidFill>
              </a:rPr>
              <a:t>population</a:t>
            </a:r>
            <a:r>
              <a:rPr lang="en-US" altLang="en-US" sz="2200"/>
              <a:t>—describe demographics, disorders, inclusion/exclusion criteria, etc.</a:t>
            </a:r>
          </a:p>
          <a:p>
            <a:pPr>
              <a:buFont typeface="Wingdings" pitchFamily="2" charset="2"/>
              <a:buNone/>
            </a:pPr>
            <a:r>
              <a:rPr lang="en-US" altLang="en-US" sz="2200" b="1">
                <a:solidFill>
                  <a:schemeClr val="hlink"/>
                </a:solidFill>
              </a:rPr>
              <a:t>Interventions</a:t>
            </a:r>
            <a:r>
              <a:rPr lang="en-US" altLang="en-US" sz="2200"/>
              <a:t>—name, dose, dosage</a:t>
            </a:r>
          </a:p>
          <a:p>
            <a:pPr>
              <a:buFont typeface="Wingdings" pitchFamily="2" charset="2"/>
              <a:buNone/>
            </a:pPr>
            <a:r>
              <a:rPr lang="en-US" altLang="en-US" sz="2200"/>
              <a:t>Main outcome </a:t>
            </a:r>
            <a:r>
              <a:rPr lang="en-US" altLang="en-US" sz="2200" b="1">
                <a:solidFill>
                  <a:schemeClr val="hlink"/>
                </a:solidFill>
              </a:rPr>
              <a:t>measure(s)</a:t>
            </a:r>
            <a:endParaRPr lang="en-US" altLang="en-US" sz="2600" b="1"/>
          </a:p>
          <a:p>
            <a:pPr>
              <a:buFont typeface="Wingdings" pitchFamily="2" charset="2"/>
              <a:buNone/>
            </a:pPr>
            <a:r>
              <a:rPr lang="en-US" altLang="en-US" sz="2200" b="1">
                <a:solidFill>
                  <a:schemeClr val="hlink"/>
                </a:solidFill>
              </a:rPr>
              <a:t>Results</a:t>
            </a:r>
            <a:endParaRPr lang="en-US" altLang="en-US" sz="2200">
              <a:solidFill>
                <a:schemeClr val="hlink"/>
              </a:solidFill>
            </a:endParaRPr>
          </a:p>
          <a:p>
            <a:pPr>
              <a:buFont typeface="Wingdings" pitchFamily="2" charset="2"/>
              <a:buNone/>
            </a:pPr>
            <a:r>
              <a:rPr lang="en-US" altLang="en-US" sz="2200" b="1">
                <a:solidFill>
                  <a:schemeClr val="hlink"/>
                </a:solidFill>
              </a:rPr>
              <a:t>Conclusions</a:t>
            </a:r>
            <a:endParaRPr lang="en-US" altLang="en-US" sz="2600"/>
          </a:p>
        </p:txBody>
      </p:sp>
    </p:spTree>
    <p:extLst>
      <p:ext uri="{BB962C8B-B14F-4D97-AF65-F5344CB8AC3E}">
        <p14:creationId xmlns:p14="http://schemas.microsoft.com/office/powerpoint/2010/main" val="685425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6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66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66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66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6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Rectangle 4"/>
          <p:cNvSpPr>
            <a:spLocks noGrp="1" noChangeArrowheads="1"/>
          </p:cNvSpPr>
          <p:nvPr>
            <p:ph type="title"/>
          </p:nvPr>
        </p:nvSpPr>
        <p:spPr>
          <a:xfrm>
            <a:off x="381000" y="2667000"/>
            <a:ext cx="8229600" cy="1143000"/>
          </a:xfrm>
          <a:noFill/>
          <a:ln/>
        </p:spPr>
        <p:txBody>
          <a:bodyPr/>
          <a:lstStyle/>
          <a:p>
            <a:r>
              <a:rPr lang="en-US" altLang="en-US" sz="5400">
                <a:solidFill>
                  <a:srgbClr val="F80000"/>
                </a:solidFill>
              </a:rPr>
              <a:t>Tables &amp; Figures</a:t>
            </a:r>
            <a:endParaRPr lang="en-US" altLang="en-US"/>
          </a:p>
        </p:txBody>
      </p:sp>
    </p:spTree>
    <p:extLst>
      <p:ext uri="{BB962C8B-B14F-4D97-AF65-F5344CB8AC3E}">
        <p14:creationId xmlns:p14="http://schemas.microsoft.com/office/powerpoint/2010/main" val="1741129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r>
              <a:rPr lang="en-US" altLang="en-US"/>
              <a:t>Tables and Figures</a:t>
            </a:r>
          </a:p>
        </p:txBody>
      </p:sp>
      <p:sp>
        <p:nvSpPr>
          <p:cNvPr id="202755" name="Rectangle 3"/>
          <p:cNvSpPr>
            <a:spLocks noGrp="1" noRot="1" noChangeArrowheads="1"/>
          </p:cNvSpPr>
          <p:nvPr>
            <p:ph type="body" idx="1"/>
          </p:nvPr>
        </p:nvSpPr>
        <p:spPr>
          <a:xfrm>
            <a:off x="76200" y="1524000"/>
            <a:ext cx="9144000" cy="5257800"/>
          </a:xfrm>
        </p:spPr>
        <p:txBody>
          <a:bodyPr/>
          <a:lstStyle/>
          <a:p>
            <a:pPr>
              <a:lnSpc>
                <a:spcPct val="90000"/>
              </a:lnSpc>
            </a:pPr>
            <a:r>
              <a:rPr lang="en-US" altLang="en-US" sz="2400" b="1">
                <a:solidFill>
                  <a:schemeClr val="hlink"/>
                </a:solidFill>
              </a:rPr>
              <a:t>Critical</a:t>
            </a:r>
            <a:r>
              <a:rPr lang="en-US" altLang="en-US" sz="2400"/>
              <a:t> to a paper—Editors and readers look at these before reading the paper! </a:t>
            </a:r>
          </a:p>
          <a:p>
            <a:pPr>
              <a:lnSpc>
                <a:spcPct val="90000"/>
              </a:lnSpc>
            </a:pPr>
            <a:endParaRPr lang="en-US" altLang="en-US" sz="2400"/>
          </a:p>
          <a:p>
            <a:pPr>
              <a:lnSpc>
                <a:spcPct val="90000"/>
              </a:lnSpc>
            </a:pPr>
            <a:r>
              <a:rPr lang="en-US" altLang="en-US" sz="2400">
                <a:solidFill>
                  <a:schemeClr val="hlink"/>
                </a:solidFill>
              </a:rPr>
              <a:t>Editors judge</a:t>
            </a:r>
            <a:r>
              <a:rPr lang="en-US" altLang="en-US" sz="2400"/>
              <a:t> your paper on how well these are constructed</a:t>
            </a:r>
          </a:p>
          <a:p>
            <a:pPr>
              <a:lnSpc>
                <a:spcPct val="90000"/>
              </a:lnSpc>
            </a:pPr>
            <a:endParaRPr lang="en-US" altLang="en-US" sz="2400"/>
          </a:p>
          <a:p>
            <a:pPr>
              <a:lnSpc>
                <a:spcPct val="90000"/>
              </a:lnSpc>
            </a:pPr>
            <a:r>
              <a:rPr lang="en-US" altLang="en-US" sz="2400">
                <a:solidFill>
                  <a:schemeClr val="hlink"/>
                </a:solidFill>
              </a:rPr>
              <a:t>Stand alone</a:t>
            </a:r>
            <a:r>
              <a:rPr lang="en-US" altLang="en-US" sz="2400"/>
              <a:t> and tell a complete story</a:t>
            </a:r>
          </a:p>
          <a:p>
            <a:pPr>
              <a:lnSpc>
                <a:spcPct val="90000"/>
              </a:lnSpc>
            </a:pPr>
            <a:endParaRPr lang="en-US" altLang="en-US" sz="2400"/>
          </a:p>
          <a:p>
            <a:pPr>
              <a:lnSpc>
                <a:spcPct val="90000"/>
              </a:lnSpc>
            </a:pPr>
            <a:r>
              <a:rPr lang="en-US" altLang="en-US" sz="2400">
                <a:solidFill>
                  <a:schemeClr val="hlink"/>
                </a:solidFill>
              </a:rPr>
              <a:t>Unambiguous—</a:t>
            </a:r>
            <a:r>
              <a:rPr lang="en-US" altLang="en-US" sz="2400"/>
              <a:t>immediately clear</a:t>
            </a:r>
            <a:endParaRPr lang="en-US" altLang="en-US" sz="2400">
              <a:solidFill>
                <a:schemeClr val="hlink"/>
              </a:solidFill>
            </a:endParaRPr>
          </a:p>
          <a:p>
            <a:pPr>
              <a:lnSpc>
                <a:spcPct val="90000"/>
              </a:lnSpc>
            </a:pPr>
            <a:endParaRPr lang="en-US" altLang="en-US" sz="2400"/>
          </a:p>
          <a:p>
            <a:pPr>
              <a:lnSpc>
                <a:spcPct val="90000"/>
              </a:lnSpc>
            </a:pPr>
            <a:r>
              <a:rPr lang="en-US" altLang="en-US" sz="2400">
                <a:solidFill>
                  <a:schemeClr val="hlink"/>
                </a:solidFill>
              </a:rPr>
              <a:t>Eliminate numerical data</a:t>
            </a:r>
            <a:r>
              <a:rPr lang="en-US" altLang="en-US" sz="2400"/>
              <a:t> and long explanations in text</a:t>
            </a:r>
          </a:p>
          <a:p>
            <a:pPr>
              <a:lnSpc>
                <a:spcPct val="90000"/>
              </a:lnSpc>
            </a:pPr>
            <a:endParaRPr lang="en-US" altLang="en-US" sz="2400"/>
          </a:p>
          <a:p>
            <a:pPr>
              <a:lnSpc>
                <a:spcPct val="90000"/>
              </a:lnSpc>
            </a:pPr>
            <a:r>
              <a:rPr lang="en-US" altLang="en-US" sz="2400"/>
              <a:t>Figures </a:t>
            </a:r>
            <a:r>
              <a:rPr lang="en-US" altLang="en-US" sz="2400">
                <a:solidFill>
                  <a:schemeClr val="hlink"/>
                </a:solidFill>
              </a:rPr>
              <a:t>display </a:t>
            </a:r>
            <a:r>
              <a:rPr lang="en-US" altLang="en-US" sz="2400"/>
              <a:t>important trends, procedures, simplify detailed data, and show basic methodologies.</a:t>
            </a:r>
            <a:endParaRPr lang="en-US" altLang="en-US" sz="2800"/>
          </a:p>
        </p:txBody>
      </p:sp>
    </p:spTree>
    <p:extLst>
      <p:ext uri="{BB962C8B-B14F-4D97-AF65-F5344CB8AC3E}">
        <p14:creationId xmlns:p14="http://schemas.microsoft.com/office/powerpoint/2010/main" val="89606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2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27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275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275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27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1026"/>
          <p:cNvSpPr>
            <a:spLocks noGrp="1" noRot="1" noChangeArrowheads="1"/>
          </p:cNvSpPr>
          <p:nvPr>
            <p:ph type="title"/>
          </p:nvPr>
        </p:nvSpPr>
        <p:spPr/>
        <p:txBody>
          <a:bodyPr/>
          <a:lstStyle/>
          <a:p>
            <a:r>
              <a:rPr lang="en-US" altLang="en-US"/>
              <a:t>Tables</a:t>
            </a:r>
          </a:p>
        </p:txBody>
      </p:sp>
      <p:pic>
        <p:nvPicPr>
          <p:cNvPr id="442371" name="Picture 1027" descr=" Picture 1                                                      00000039Chris                          B38D7A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47800"/>
            <a:ext cx="3783013" cy="5245100"/>
          </a:xfrm>
          <a:prstGeom prst="rect">
            <a:avLst/>
          </a:prstGeom>
          <a:noFill/>
          <a:extLst>
            <a:ext uri="{909E8E84-426E-40DD-AFC4-6F175D3DCCD1}">
              <a14:hiddenFill xmlns:a14="http://schemas.microsoft.com/office/drawing/2010/main">
                <a:solidFill>
                  <a:srgbClr val="FFFFFF"/>
                </a:solidFill>
              </a14:hiddenFill>
            </a:ext>
          </a:extLst>
        </p:spPr>
      </p:pic>
      <p:sp>
        <p:nvSpPr>
          <p:cNvPr id="442372" name="Text Box 1028"/>
          <p:cNvSpPr txBox="1">
            <a:spLocks noChangeArrowheads="1"/>
          </p:cNvSpPr>
          <p:nvPr/>
        </p:nvSpPr>
        <p:spPr bwMode="auto">
          <a:xfrm>
            <a:off x="4495800" y="16002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sz="2400">
              <a:solidFill>
                <a:srgbClr val="FFFFFF"/>
              </a:solidFill>
              <a:latin typeface="Times" charset="0"/>
            </a:endParaRPr>
          </a:p>
        </p:txBody>
      </p:sp>
      <p:sp>
        <p:nvSpPr>
          <p:cNvPr id="442373" name="Text Box 1029"/>
          <p:cNvSpPr txBox="1">
            <a:spLocks noChangeArrowheads="1"/>
          </p:cNvSpPr>
          <p:nvPr/>
        </p:nvSpPr>
        <p:spPr bwMode="auto">
          <a:xfrm>
            <a:off x="4724400" y="1828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800">
                <a:solidFill>
                  <a:srgbClr val="FFFFFF"/>
                </a:solidFill>
              </a:rPr>
              <a:t>This requires a table!</a:t>
            </a:r>
            <a:endParaRPr lang="en-US" altLang="en-US">
              <a:solidFill>
                <a:srgbClr val="FFFFFF"/>
              </a:solidFill>
              <a:latin typeface="Times New Roman" pitchFamily="18" charset="0"/>
            </a:endParaRPr>
          </a:p>
        </p:txBody>
      </p:sp>
    </p:spTree>
    <p:extLst>
      <p:ext uri="{BB962C8B-B14F-4D97-AF65-F5344CB8AC3E}">
        <p14:creationId xmlns:p14="http://schemas.microsoft.com/office/powerpoint/2010/main" val="3014589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rrowheads="1"/>
          </p:cNvSpPr>
          <p:nvPr>
            <p:ph type="title"/>
          </p:nvPr>
        </p:nvSpPr>
        <p:spPr>
          <a:xfrm>
            <a:off x="457200" y="0"/>
            <a:ext cx="8229600" cy="1143000"/>
          </a:xfrm>
        </p:spPr>
        <p:txBody>
          <a:bodyPr/>
          <a:lstStyle/>
          <a:p>
            <a:r>
              <a:rPr lang="en-US" altLang="en-US"/>
              <a:t>Tables</a:t>
            </a:r>
          </a:p>
        </p:txBody>
      </p:sp>
      <p:sp>
        <p:nvSpPr>
          <p:cNvPr id="443395" name="Text Box 3"/>
          <p:cNvSpPr txBox="1">
            <a:spLocks noChangeArrowheads="1"/>
          </p:cNvSpPr>
          <p:nvPr/>
        </p:nvSpPr>
        <p:spPr bwMode="auto">
          <a:xfrm>
            <a:off x="4495800" y="16002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sz="2400">
              <a:solidFill>
                <a:srgbClr val="FFFFFF"/>
              </a:solidFill>
              <a:latin typeface="Times" charset="0"/>
            </a:endParaRPr>
          </a:p>
        </p:txBody>
      </p:sp>
      <p:pic>
        <p:nvPicPr>
          <p:cNvPr id="443396" name="Picture 4" descr="&#10;Picture 2.png                                                  00046447Macintosh HD                   BF8EEAE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76400"/>
            <a:ext cx="6869113" cy="2420938"/>
          </a:xfrm>
          <a:prstGeom prst="rect">
            <a:avLst/>
          </a:prstGeom>
          <a:noFill/>
          <a:extLst>
            <a:ext uri="{909E8E84-426E-40DD-AFC4-6F175D3DCCD1}">
              <a14:hiddenFill xmlns:a14="http://schemas.microsoft.com/office/drawing/2010/main">
                <a:solidFill>
                  <a:srgbClr val="FFFFFF"/>
                </a:solidFill>
              </a14:hiddenFill>
            </a:ext>
          </a:extLst>
        </p:spPr>
      </p:pic>
      <p:sp>
        <p:nvSpPr>
          <p:cNvPr id="443397" name="Text Box 5"/>
          <p:cNvSpPr txBox="1">
            <a:spLocks noChangeArrowheads="1"/>
          </p:cNvSpPr>
          <p:nvPr/>
        </p:nvSpPr>
        <p:spPr bwMode="auto">
          <a:xfrm>
            <a:off x="762000" y="4191000"/>
            <a:ext cx="800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i="1">
                <a:solidFill>
                  <a:srgbClr val="FFCC00"/>
                </a:solidFill>
              </a:rPr>
              <a:t>Growth medium aeration was essential for the growth of S. coelicolor. At room temperature (24°C), no growth was measurable in stationary cultures, whereas in aerated cultures, we measured substantial growth (78 Klett units).</a:t>
            </a:r>
            <a:r>
              <a:rPr lang="en-US" altLang="en-US">
                <a:solidFill>
                  <a:srgbClr val="FFFFFF"/>
                </a:solidFill>
              </a:rPr>
              <a:t> </a:t>
            </a:r>
          </a:p>
        </p:txBody>
      </p:sp>
      <p:sp>
        <p:nvSpPr>
          <p:cNvPr id="443398" name="Text Box 6"/>
          <p:cNvSpPr txBox="1">
            <a:spLocks noChangeArrowheads="1"/>
          </p:cNvSpPr>
          <p:nvPr/>
        </p:nvSpPr>
        <p:spPr bwMode="auto">
          <a:xfrm>
            <a:off x="762000" y="11430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800">
                <a:solidFill>
                  <a:srgbClr val="FFFFFF"/>
                </a:solidFill>
              </a:rPr>
              <a:t>This result does NOT require a table!</a:t>
            </a:r>
            <a:endParaRPr lang="en-US" altLang="en-US">
              <a:solidFill>
                <a:srgbClr val="FFFFFF"/>
              </a:solidFill>
              <a:latin typeface="Times New Roman" pitchFamily="18" charset="0"/>
            </a:endParaRPr>
          </a:p>
        </p:txBody>
      </p:sp>
    </p:spTree>
    <p:extLst>
      <p:ext uri="{BB962C8B-B14F-4D97-AF65-F5344CB8AC3E}">
        <p14:creationId xmlns:p14="http://schemas.microsoft.com/office/powerpoint/2010/main" val="2525849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en-US" altLang="en-US"/>
              <a:t>Tables &amp; Result</a:t>
            </a:r>
          </a:p>
        </p:txBody>
      </p:sp>
      <p:pic>
        <p:nvPicPr>
          <p:cNvPr id="64518" name="Picture 6" descr="&#10;Picture 2.png                                                  00046447Macintosh HD                   BF8EEAE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39850"/>
            <a:ext cx="6248400" cy="4940300"/>
          </a:xfrm>
          <a:prstGeom prst="rect">
            <a:avLst/>
          </a:prstGeom>
          <a:noFill/>
          <a:extLst>
            <a:ext uri="{909E8E84-426E-40DD-AFC4-6F175D3DCCD1}">
              <a14:hiddenFill xmlns:a14="http://schemas.microsoft.com/office/drawing/2010/main">
                <a:solidFill>
                  <a:srgbClr val="FFFFFF"/>
                </a:solidFill>
              </a14:hiddenFill>
            </a:ext>
          </a:extLst>
        </p:spPr>
      </p:pic>
      <p:sp>
        <p:nvSpPr>
          <p:cNvPr id="64519" name="Text Box 7"/>
          <p:cNvSpPr txBox="1">
            <a:spLocks noChangeArrowheads="1"/>
          </p:cNvSpPr>
          <p:nvPr/>
        </p:nvSpPr>
        <p:spPr bwMode="auto">
          <a:xfrm>
            <a:off x="6477000" y="1219200"/>
            <a:ext cx="2514600"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20000"/>
              </a:lnSpc>
              <a:spcBef>
                <a:spcPct val="50000"/>
              </a:spcBef>
              <a:spcAft>
                <a:spcPct val="0"/>
              </a:spcAft>
            </a:pPr>
            <a:r>
              <a:rPr lang="en-US" altLang="en-US" sz="1600">
                <a:solidFill>
                  <a:srgbClr val="FFCC00"/>
                </a:solidFill>
              </a:rPr>
              <a:t>In women with BMI &lt;26 kg/m</a:t>
            </a:r>
            <a:r>
              <a:rPr lang="en-US" altLang="en-US" sz="1600" baseline="30000">
                <a:solidFill>
                  <a:srgbClr val="FFCC00"/>
                </a:solidFill>
              </a:rPr>
              <a:t>2</a:t>
            </a:r>
            <a:r>
              <a:rPr lang="en-US" altLang="en-US" sz="1600">
                <a:solidFill>
                  <a:srgbClr val="FFCC00"/>
                </a:solidFill>
              </a:rPr>
              <a:t>, zinc supplementation was associated with a significant increase in birth weight of 248 g (</a:t>
            </a:r>
            <a:r>
              <a:rPr lang="en-US" altLang="en-US" sz="1600" i="1">
                <a:solidFill>
                  <a:srgbClr val="FFCC00"/>
                </a:solidFill>
              </a:rPr>
              <a:t>P=0.005), an increase in head circumference of 0.7 cm (P=0.005), and increase in arm length of 0.3 cm (P=0.03). The other outcome measures all favored the zinc supplement group but the differences were not statistically significant (Table 2).</a:t>
            </a:r>
          </a:p>
        </p:txBody>
      </p:sp>
    </p:spTree>
    <p:extLst>
      <p:ext uri="{BB962C8B-B14F-4D97-AF65-F5344CB8AC3E}">
        <p14:creationId xmlns:p14="http://schemas.microsoft.com/office/powerpoint/2010/main" val="1061115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45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r>
              <a:rPr lang="en-US" altLang="en-US"/>
              <a:t>Table &amp; Result</a:t>
            </a:r>
          </a:p>
        </p:txBody>
      </p:sp>
      <p:pic>
        <p:nvPicPr>
          <p:cNvPr id="261127" name="Picture 7" descr="&#10;Picture 1.png                                                  00046447Macintosh HD                   BF8EEAE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763000" cy="3057525"/>
          </a:xfrm>
          <a:prstGeom prst="rect">
            <a:avLst/>
          </a:prstGeom>
          <a:noFill/>
          <a:extLst>
            <a:ext uri="{909E8E84-426E-40DD-AFC4-6F175D3DCCD1}">
              <a14:hiddenFill xmlns:a14="http://schemas.microsoft.com/office/drawing/2010/main">
                <a:solidFill>
                  <a:srgbClr val="FFFFFF"/>
                </a:solidFill>
              </a14:hiddenFill>
            </a:ext>
          </a:extLst>
        </p:spPr>
      </p:pic>
      <p:sp>
        <p:nvSpPr>
          <p:cNvPr id="261128" name="Text Box 8"/>
          <p:cNvSpPr txBox="1">
            <a:spLocks noChangeArrowheads="1"/>
          </p:cNvSpPr>
          <p:nvPr/>
        </p:nvSpPr>
        <p:spPr bwMode="auto">
          <a:xfrm>
            <a:off x="152400" y="4495800"/>
            <a:ext cx="8763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50000"/>
              </a:lnSpc>
              <a:spcBef>
                <a:spcPct val="50000"/>
              </a:spcBef>
              <a:spcAft>
                <a:spcPct val="0"/>
              </a:spcAft>
            </a:pPr>
            <a:r>
              <a:rPr lang="en-US" altLang="en-US" sz="2000" i="1">
                <a:solidFill>
                  <a:srgbClr val="FFCC00"/>
                </a:solidFill>
              </a:rPr>
              <a:t>Table 3 shows the mean birth weight by the BMI categories recommended by the NIH Institute of Medicine. The lower the BMI, the greater the effect of zinc supplementation on birth weight.</a:t>
            </a:r>
            <a:r>
              <a:rPr lang="en-US" altLang="en-US" sz="2800">
                <a:solidFill>
                  <a:srgbClr val="FFCC00"/>
                </a:solidFill>
                <a:latin typeface="Arial" pitchFamily="34" charset="0"/>
              </a:rPr>
              <a:t> </a:t>
            </a:r>
            <a:endParaRPr lang="en-US" altLang="en-US" sz="1600">
              <a:solidFill>
                <a:srgbClr val="FFCC00"/>
              </a:solidFill>
              <a:latin typeface="Arial" pitchFamily="34" charset="0"/>
            </a:endParaRPr>
          </a:p>
        </p:txBody>
      </p:sp>
    </p:spTree>
    <p:extLst>
      <p:ext uri="{BB962C8B-B14F-4D97-AF65-F5344CB8AC3E}">
        <p14:creationId xmlns:p14="http://schemas.microsoft.com/office/powerpoint/2010/main" val="3918105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3410" name="Rectangle 2"/>
          <p:cNvSpPr>
            <a:spLocks noGrp="1" noChangeArrowheads="1"/>
          </p:cNvSpPr>
          <p:nvPr>
            <p:ph type="ctrTitle" sz="quarter"/>
          </p:nvPr>
        </p:nvSpPr>
        <p:spPr>
          <a:xfrm>
            <a:off x="128588" y="152400"/>
            <a:ext cx="8939212" cy="1600200"/>
          </a:xfrm>
        </p:spPr>
        <p:txBody>
          <a:bodyPr/>
          <a:lstStyle/>
          <a:p>
            <a:pPr algn="ctr" eaLnBrk="1" fontAlgn="auto" hangingPunct="1">
              <a:spcAft>
                <a:spcPts val="0"/>
              </a:spcAft>
              <a:defRPr/>
            </a:pPr>
            <a:r>
              <a:rPr lang="en-US" sz="5000" dirty="0" smtClean="0">
                <a:solidFill>
                  <a:schemeClr val="tx2">
                    <a:satMod val="200000"/>
                  </a:schemeClr>
                </a:solidFill>
                <a:latin typeface="Times New Roman" pitchFamily="18" charset="0"/>
                <a:cs typeface="Times New Roman" pitchFamily="18" charset="0"/>
              </a:rPr>
              <a:t>Write in What Order?</a:t>
            </a:r>
            <a:endParaRPr lang="en-GB" sz="5000" dirty="0" smtClean="0">
              <a:solidFill>
                <a:schemeClr val="tx2">
                  <a:satMod val="200000"/>
                </a:schemeClr>
              </a:solidFill>
              <a:latin typeface="Times New Roman" pitchFamily="18" charset="0"/>
              <a:cs typeface="Times New Roman" pitchFamily="18" charset="0"/>
            </a:endParaRPr>
          </a:p>
        </p:txBody>
      </p:sp>
      <p:sp>
        <p:nvSpPr>
          <p:cNvPr id="3473411" name="Rectangle 3"/>
          <p:cNvSpPr>
            <a:spLocks noGrp="1" noChangeArrowheads="1"/>
          </p:cNvSpPr>
          <p:nvPr>
            <p:ph type="subTitle" sz="quarter" idx="1"/>
          </p:nvPr>
        </p:nvSpPr>
        <p:spPr>
          <a:xfrm>
            <a:off x="457200" y="1905000"/>
            <a:ext cx="3938588" cy="2209800"/>
          </a:xfrm>
        </p:spPr>
        <p:txBody>
          <a:bodyPr/>
          <a:lstStyle/>
          <a:p>
            <a:pPr eaLnBrk="1" hangingPunct="1">
              <a:spcBef>
                <a:spcPct val="0"/>
              </a:spcBef>
            </a:pPr>
            <a:r>
              <a:rPr lang="en-US" altLang="en-US" sz="2600" dirty="0" smtClean="0">
                <a:solidFill>
                  <a:srgbClr val="FFFF00"/>
                </a:solidFill>
                <a:latin typeface="Times New Roman" pitchFamily="18" charset="0"/>
                <a:cs typeface="Times New Roman" pitchFamily="18" charset="0"/>
              </a:rPr>
              <a:t>Title</a:t>
            </a:r>
          </a:p>
          <a:p>
            <a:pPr eaLnBrk="1" hangingPunct="1">
              <a:spcBef>
                <a:spcPct val="0"/>
              </a:spcBef>
            </a:pPr>
            <a:r>
              <a:rPr lang="en-US" altLang="en-US" sz="2600" dirty="0" smtClean="0">
                <a:solidFill>
                  <a:srgbClr val="FFFF00"/>
                </a:solidFill>
                <a:latin typeface="Times New Roman" pitchFamily="18" charset="0"/>
                <a:cs typeface="Times New Roman" pitchFamily="18" charset="0"/>
              </a:rPr>
              <a:t>Abstract</a:t>
            </a:r>
          </a:p>
          <a:p>
            <a:pPr eaLnBrk="1" hangingPunct="1">
              <a:spcBef>
                <a:spcPct val="0"/>
              </a:spcBef>
            </a:pPr>
            <a:r>
              <a:rPr lang="en-US" altLang="en-US" sz="2600" dirty="0" smtClean="0">
                <a:solidFill>
                  <a:srgbClr val="FFFF00"/>
                </a:solidFill>
                <a:latin typeface="Times New Roman" pitchFamily="18" charset="0"/>
                <a:cs typeface="Times New Roman" pitchFamily="18" charset="0"/>
              </a:rPr>
              <a:t>Introduction</a:t>
            </a:r>
          </a:p>
          <a:p>
            <a:pPr eaLnBrk="1" hangingPunct="1">
              <a:spcBef>
                <a:spcPct val="0"/>
              </a:spcBef>
            </a:pPr>
            <a:r>
              <a:rPr lang="en-US" altLang="en-US" sz="2600" dirty="0" smtClean="0">
                <a:solidFill>
                  <a:srgbClr val="FFFF00"/>
                </a:solidFill>
                <a:latin typeface="Times New Roman" pitchFamily="18" charset="0"/>
                <a:cs typeface="Times New Roman" pitchFamily="18" charset="0"/>
              </a:rPr>
              <a:t>Methods</a:t>
            </a:r>
          </a:p>
          <a:p>
            <a:pPr eaLnBrk="1" hangingPunct="1">
              <a:spcBef>
                <a:spcPct val="0"/>
              </a:spcBef>
            </a:pPr>
            <a:r>
              <a:rPr lang="en-US" altLang="en-US" sz="2600" dirty="0" smtClean="0">
                <a:solidFill>
                  <a:srgbClr val="FFFF00"/>
                </a:solidFill>
                <a:latin typeface="Times New Roman" pitchFamily="18" charset="0"/>
                <a:cs typeface="Times New Roman" pitchFamily="18" charset="0"/>
              </a:rPr>
              <a:t>Results</a:t>
            </a:r>
          </a:p>
          <a:p>
            <a:pPr eaLnBrk="1" hangingPunct="1">
              <a:spcBef>
                <a:spcPct val="0"/>
              </a:spcBef>
            </a:pPr>
            <a:r>
              <a:rPr lang="en-US" altLang="en-US" sz="2600" dirty="0" smtClean="0">
                <a:solidFill>
                  <a:srgbClr val="FFFF00"/>
                </a:solidFill>
                <a:latin typeface="Times New Roman" pitchFamily="18" charset="0"/>
                <a:cs typeface="Times New Roman" pitchFamily="18" charset="0"/>
              </a:rPr>
              <a:t>Discussion</a:t>
            </a:r>
          </a:p>
          <a:p>
            <a:pPr eaLnBrk="1" hangingPunct="1">
              <a:spcBef>
                <a:spcPct val="0"/>
              </a:spcBef>
            </a:pPr>
            <a:r>
              <a:rPr lang="en-US" altLang="en-US" sz="2600" dirty="0" smtClean="0">
                <a:solidFill>
                  <a:srgbClr val="FFFF00"/>
                </a:solidFill>
                <a:latin typeface="Times New Roman" pitchFamily="18" charset="0"/>
                <a:cs typeface="Times New Roman" pitchFamily="18" charset="0"/>
              </a:rPr>
              <a:t>References</a:t>
            </a:r>
            <a:endParaRPr lang="en-GB" altLang="en-US" sz="2600" dirty="0" smtClean="0">
              <a:solidFill>
                <a:srgbClr val="FFFF00"/>
              </a:solidFill>
              <a:latin typeface="Times New Roman" pitchFamily="18" charset="0"/>
              <a:cs typeface="Times New Roman" pitchFamily="18" charset="0"/>
            </a:endParaRPr>
          </a:p>
        </p:txBody>
      </p:sp>
      <p:sp>
        <p:nvSpPr>
          <p:cNvPr id="18436" name="Line 4"/>
          <p:cNvSpPr>
            <a:spLocks noChangeShapeType="1"/>
          </p:cNvSpPr>
          <p:nvPr/>
        </p:nvSpPr>
        <p:spPr bwMode="auto">
          <a:xfrm>
            <a:off x="0" y="1295400"/>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3473415" name="Rectangle 7"/>
          <p:cNvSpPr>
            <a:spLocks noChangeArrowheads="1"/>
          </p:cNvSpPr>
          <p:nvPr/>
        </p:nvSpPr>
        <p:spPr bwMode="auto">
          <a:xfrm>
            <a:off x="26988" y="0"/>
            <a:ext cx="9040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nchor="ct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endParaRPr lang="en-US" altLang="en-US" sz="4800" dirty="0">
              <a:solidFill>
                <a:prstClr val="white"/>
              </a:solidFill>
              <a:latin typeface="Times New Roman" pitchFamily="18" charset="0"/>
              <a:cs typeface="Times New Roman" pitchFamily="18" charset="0"/>
            </a:endParaRPr>
          </a:p>
          <a:p>
            <a:pPr algn="ctr" eaLnBrk="1" fontAlgn="base" hangingPunct="1">
              <a:spcBef>
                <a:spcPct val="0"/>
              </a:spcBef>
              <a:spcAft>
                <a:spcPct val="0"/>
              </a:spcAft>
              <a:buClrTx/>
              <a:buSzTx/>
              <a:buFontTx/>
              <a:buNone/>
            </a:pPr>
            <a:r>
              <a:rPr lang="en-US" altLang="en-US" sz="4800" dirty="0">
                <a:solidFill>
                  <a:srgbClr val="FFFF00"/>
                </a:solidFill>
                <a:latin typeface="Times New Roman" pitchFamily="18" charset="0"/>
                <a:cs typeface="Times New Roman" pitchFamily="18" charset="0"/>
              </a:rPr>
              <a:t>Parts of a Manuscript--Structure</a:t>
            </a:r>
            <a:endParaRPr lang="en-GB" altLang="en-US" sz="4800" dirty="0">
              <a:solidFill>
                <a:srgbClr val="FFFF00"/>
              </a:solidFill>
              <a:latin typeface="Times New Roman" pitchFamily="18" charset="0"/>
              <a:cs typeface="Times New Roman" pitchFamily="18" charset="0"/>
            </a:endParaRPr>
          </a:p>
        </p:txBody>
      </p:sp>
      <p:sp>
        <p:nvSpPr>
          <p:cNvPr id="3473420" name="Rectangle 12"/>
          <p:cNvSpPr>
            <a:spLocks noChangeArrowheads="1"/>
          </p:cNvSpPr>
          <p:nvPr/>
        </p:nvSpPr>
        <p:spPr bwMode="auto">
          <a:xfrm>
            <a:off x="128588" y="603885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fontAlgn="base" hangingPunct="1">
              <a:spcBef>
                <a:spcPct val="0"/>
              </a:spcBef>
              <a:spcAft>
                <a:spcPct val="0"/>
              </a:spcAft>
              <a:buClrTx/>
              <a:buSzTx/>
              <a:buFontTx/>
              <a:buNone/>
            </a:pPr>
            <a:r>
              <a:rPr lang="en-US" altLang="en-US" dirty="0">
                <a:solidFill>
                  <a:srgbClr val="FFFF00"/>
                </a:solidFill>
                <a:latin typeface="Arial" pitchFamily="34" charset="0"/>
                <a:cs typeface="Arial" pitchFamily="34" charset="0"/>
              </a:rPr>
              <a:t>“Writing is a lot easier if you have something to say”</a:t>
            </a:r>
          </a:p>
          <a:p>
            <a:pPr eaLnBrk="1" fontAlgn="base" hangingPunct="1">
              <a:spcBef>
                <a:spcPct val="0"/>
              </a:spcBef>
              <a:spcAft>
                <a:spcPct val="0"/>
              </a:spcAft>
              <a:buClrTx/>
              <a:buSzTx/>
              <a:buFontTx/>
              <a:buNone/>
            </a:pPr>
            <a:r>
              <a:rPr lang="en-US" altLang="en-US" sz="2000" dirty="0">
                <a:solidFill>
                  <a:prstClr val="white"/>
                </a:solidFill>
                <a:latin typeface="Arial" pitchFamily="34" charset="0"/>
                <a:cs typeface="Arial" pitchFamily="34" charset="0"/>
              </a:rPr>
              <a:t> --</a:t>
            </a:r>
            <a:r>
              <a:rPr lang="en-US" altLang="en-US" sz="2000" dirty="0" err="1">
                <a:solidFill>
                  <a:prstClr val="white"/>
                </a:solidFill>
                <a:latin typeface="Arial" pitchFamily="34" charset="0"/>
                <a:cs typeface="Arial" pitchFamily="34" charset="0"/>
              </a:rPr>
              <a:t>Sholem</a:t>
            </a:r>
            <a:r>
              <a:rPr lang="en-US" altLang="en-US" sz="2000" dirty="0">
                <a:solidFill>
                  <a:prstClr val="white"/>
                </a:solidFill>
                <a:latin typeface="Arial" pitchFamily="34" charset="0"/>
                <a:cs typeface="Arial" pitchFamily="34" charset="0"/>
              </a:rPr>
              <a:t> Asch</a:t>
            </a:r>
          </a:p>
        </p:txBody>
      </p:sp>
    </p:spTree>
    <p:extLst>
      <p:ext uri="{BB962C8B-B14F-4D97-AF65-F5344CB8AC3E}">
        <p14:creationId xmlns:p14="http://schemas.microsoft.com/office/powerpoint/2010/main" val="336795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473410"/>
                                        </p:tgtEl>
                                        <p:attrNameLst>
                                          <p:attrName>style.visibility</p:attrName>
                                        </p:attrNameLst>
                                      </p:cBhvr>
                                      <p:to>
                                        <p:strVal val="visible"/>
                                      </p:to>
                                    </p:set>
                                    <p:anim calcmode="lin" valueType="num">
                                      <p:cBhvr additive="base">
                                        <p:cTn id="7" dur="1000" fill="hold"/>
                                        <p:tgtEl>
                                          <p:spTgt spid="3473410"/>
                                        </p:tgtEl>
                                        <p:attrNameLst>
                                          <p:attrName>ppt_x</p:attrName>
                                        </p:attrNameLst>
                                      </p:cBhvr>
                                      <p:tavLst>
                                        <p:tav tm="0">
                                          <p:val>
                                            <p:strVal val="#ppt_x"/>
                                          </p:val>
                                        </p:tav>
                                        <p:tav tm="100000">
                                          <p:val>
                                            <p:strVal val="#ppt_x"/>
                                          </p:val>
                                        </p:tav>
                                      </p:tavLst>
                                    </p:anim>
                                    <p:anim calcmode="lin" valueType="num">
                                      <p:cBhvr additive="base">
                                        <p:cTn id="8" dur="1000" fill="hold"/>
                                        <p:tgtEl>
                                          <p:spTgt spid="3473410"/>
                                        </p:tgtEl>
                                        <p:attrNameLst>
                                          <p:attrName>ppt_y</p:attrName>
                                        </p:attrNameLst>
                                      </p:cBhvr>
                                      <p:tavLst>
                                        <p:tav tm="0">
                                          <p:val>
                                            <p:strVal val="0-#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3473415">
                                            <p:txEl>
                                              <p:pRg st="1" end="1"/>
                                            </p:txEl>
                                          </p:spTgt>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7865 -0.00578 L 0.51302 -0.15764 " pathEditMode="relative" rAng="0" ptsTypes="AA">
                                      <p:cBhvr>
                                        <p:cTn id="14" dur="2000" fill="hold"/>
                                        <p:tgtEl>
                                          <p:spTgt spid="3473411">
                                            <p:txEl>
                                              <p:pRg st="3" end="3"/>
                                            </p:txEl>
                                          </p:spTgt>
                                        </p:tgtEl>
                                        <p:attrNameLst>
                                          <p:attrName>ppt_x</p:attrName>
                                          <p:attrName>ppt_y</p:attrName>
                                        </p:attrNameLst>
                                      </p:cBhvr>
                                      <p:rCtr x="29583" y="-759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3.61111E-6 -2.59259E-6 L 0.53975 -0.15995 " pathEditMode="relative" rAng="0" ptsTypes="AA">
                                      <p:cBhvr>
                                        <p:cTn id="18" dur="2000" fill="hold"/>
                                        <p:tgtEl>
                                          <p:spTgt spid="3473411">
                                            <p:txEl>
                                              <p:pRg st="4" end="4"/>
                                            </p:txEl>
                                          </p:spTgt>
                                        </p:tgtEl>
                                        <p:attrNameLst>
                                          <p:attrName>ppt_x</p:attrName>
                                          <p:attrName>ppt_y</p:attrName>
                                        </p:attrNameLst>
                                      </p:cBhvr>
                                      <p:rCtr x="26979" y="-8009"/>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0.10591 0.00394 L 0.51736 -0.15555 " pathEditMode="relative" rAng="0" ptsTypes="AA">
                                      <p:cBhvr>
                                        <p:cTn id="22" dur="2000" fill="hold"/>
                                        <p:tgtEl>
                                          <p:spTgt spid="3473411">
                                            <p:txEl>
                                              <p:pRg st="5" end="5"/>
                                            </p:txEl>
                                          </p:spTgt>
                                        </p:tgtEl>
                                        <p:attrNameLst>
                                          <p:attrName>ppt_x</p:attrName>
                                          <p:attrName>ppt_y</p:attrName>
                                        </p:attrNameLst>
                                      </p:cBhvr>
                                      <p:rCtr x="31163" y="-798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0.11372 -0.00185 L 0.51493 0.08287 " pathEditMode="relative" rAng="0" ptsTypes="AA">
                                      <p:cBhvr>
                                        <p:cTn id="26" dur="2000" fill="hold"/>
                                        <p:tgtEl>
                                          <p:spTgt spid="3473411">
                                            <p:txEl>
                                              <p:pRg st="2" end="2"/>
                                            </p:txEl>
                                          </p:spTgt>
                                        </p:tgtEl>
                                        <p:attrNameLst>
                                          <p:attrName>ppt_x</p:attrName>
                                          <p:attrName>ppt_y</p:attrName>
                                        </p:attrNameLst>
                                      </p:cBhvr>
                                      <p:rCtr x="31424" y="4236"/>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4.44444E-6 -2.59259E-6 L 0.53264 0.24699 " pathEditMode="relative" rAng="0" ptsTypes="AA">
                                      <p:cBhvr>
                                        <p:cTn id="30" dur="2000" fill="hold"/>
                                        <p:tgtEl>
                                          <p:spTgt spid="3473411">
                                            <p:txEl>
                                              <p:pRg st="1" end="1"/>
                                            </p:txEl>
                                          </p:spTgt>
                                        </p:tgtEl>
                                        <p:attrNameLst>
                                          <p:attrName>ppt_x</p:attrName>
                                          <p:attrName>ppt_y</p:attrName>
                                        </p:attrNameLst>
                                      </p:cBhvr>
                                      <p:rCtr x="26632" y="12338"/>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nodeType="clickEffect">
                                  <p:stCondLst>
                                    <p:cond delay="0"/>
                                  </p:stCondLst>
                                  <p:childTnLst>
                                    <p:animMotion origin="layout" path="M -0.1 0.04121 L 0.50451 0.04676 " pathEditMode="relative" rAng="0" ptsTypes="AA">
                                      <p:cBhvr>
                                        <p:cTn id="34" dur="2000" fill="hold"/>
                                        <p:tgtEl>
                                          <p:spTgt spid="3473411">
                                            <p:txEl>
                                              <p:pRg st="6" end="6"/>
                                            </p:txEl>
                                          </p:spTgt>
                                        </p:tgtEl>
                                        <p:attrNameLst>
                                          <p:attrName>ppt_x</p:attrName>
                                          <p:attrName>ppt_y</p:attrName>
                                        </p:attrNameLst>
                                      </p:cBhvr>
                                      <p:rCtr x="30226" y="27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1.66667E-6 -4.07407E-6 L 0.55104 0.5044 " pathEditMode="relative" rAng="0" ptsTypes="AA">
                                      <p:cBhvr>
                                        <p:cTn id="38" dur="2000" fill="hold"/>
                                        <p:tgtEl>
                                          <p:spTgt spid="3473411">
                                            <p:txEl>
                                              <p:pRg st="0" end="0"/>
                                            </p:txEl>
                                          </p:spTgt>
                                        </p:tgtEl>
                                        <p:attrNameLst>
                                          <p:attrName>ppt_x</p:attrName>
                                          <p:attrName>ppt_y</p:attrName>
                                        </p:attrNameLst>
                                      </p:cBhvr>
                                      <p:rCtr x="27552" y="25208"/>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473420">
                                            <p:txEl>
                                              <p:pRg st="0" end="0"/>
                                            </p:txEl>
                                          </p:spTgt>
                                        </p:tgtEl>
                                        <p:attrNameLst>
                                          <p:attrName>style.visibility</p:attrName>
                                        </p:attrNameLst>
                                      </p:cBhvr>
                                      <p:to>
                                        <p:strVal val="visible"/>
                                      </p:to>
                                    </p:set>
                                    <p:animEffect transition="in" filter="fade">
                                      <p:cBhvr>
                                        <p:cTn id="43" dur="1000"/>
                                        <p:tgtEl>
                                          <p:spTgt spid="3473420">
                                            <p:txEl>
                                              <p:pRg st="0" end="0"/>
                                            </p:txEl>
                                          </p:spTgt>
                                        </p:tgtEl>
                                      </p:cBhvr>
                                    </p:animEffect>
                                    <p:anim calcmode="lin" valueType="num">
                                      <p:cBhvr>
                                        <p:cTn id="44" dur="1000" fill="hold"/>
                                        <p:tgtEl>
                                          <p:spTgt spid="3473420">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473420">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473420">
                                            <p:txEl>
                                              <p:pRg st="1" end="1"/>
                                            </p:txEl>
                                          </p:spTgt>
                                        </p:tgtEl>
                                        <p:attrNameLst>
                                          <p:attrName>style.visibility</p:attrName>
                                        </p:attrNameLst>
                                      </p:cBhvr>
                                      <p:to>
                                        <p:strVal val="visible"/>
                                      </p:to>
                                    </p:set>
                                    <p:animEffect transition="in" filter="fade">
                                      <p:cBhvr>
                                        <p:cTn id="48" dur="1000"/>
                                        <p:tgtEl>
                                          <p:spTgt spid="3473420">
                                            <p:txEl>
                                              <p:pRg st="1" end="1"/>
                                            </p:txEl>
                                          </p:spTgt>
                                        </p:tgtEl>
                                      </p:cBhvr>
                                    </p:animEffect>
                                    <p:anim calcmode="lin" valueType="num">
                                      <p:cBhvr>
                                        <p:cTn id="49" dur="1000" fill="hold"/>
                                        <p:tgtEl>
                                          <p:spTgt spid="3473420">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34734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r>
              <a:rPr lang="en-US" altLang="en-US"/>
              <a:t>The Title</a:t>
            </a:r>
          </a:p>
        </p:txBody>
      </p:sp>
      <p:sp>
        <p:nvSpPr>
          <p:cNvPr id="219139" name="Rectangle 3"/>
          <p:cNvSpPr>
            <a:spLocks noGrp="1" noRot="1" noChangeArrowheads="1"/>
          </p:cNvSpPr>
          <p:nvPr>
            <p:ph type="body" idx="1"/>
          </p:nvPr>
        </p:nvSpPr>
        <p:spPr/>
        <p:txBody>
          <a:bodyPr/>
          <a:lstStyle/>
          <a:p>
            <a:r>
              <a:rPr lang="en-US" altLang="en-US" sz="2800">
                <a:solidFill>
                  <a:schemeClr val="hlink"/>
                </a:solidFill>
              </a:rPr>
              <a:t>First reviewed</a:t>
            </a:r>
            <a:r>
              <a:rPr lang="en-US" altLang="en-US" sz="2800"/>
              <a:t> by Journal Editors before abstract</a:t>
            </a:r>
          </a:p>
          <a:p>
            <a:endParaRPr lang="en-US" altLang="en-US" sz="2800">
              <a:solidFill>
                <a:srgbClr val="CC6600"/>
              </a:solidFill>
            </a:endParaRPr>
          </a:p>
          <a:p>
            <a:r>
              <a:rPr lang="en-US" altLang="en-US" sz="2800">
                <a:solidFill>
                  <a:schemeClr val="hlink"/>
                </a:solidFill>
              </a:rPr>
              <a:t>Short</a:t>
            </a:r>
            <a:endParaRPr lang="en-US" altLang="en-US" sz="2800"/>
          </a:p>
          <a:p>
            <a:endParaRPr lang="en-US" altLang="en-US" sz="2800"/>
          </a:p>
          <a:p>
            <a:r>
              <a:rPr lang="en-US" altLang="en-US" sz="2800">
                <a:solidFill>
                  <a:schemeClr val="hlink"/>
                </a:solidFill>
              </a:rPr>
              <a:t>Specific, Relevant, Descriptive</a:t>
            </a:r>
          </a:p>
          <a:p>
            <a:endParaRPr lang="en-US" altLang="en-US" sz="2800">
              <a:solidFill>
                <a:schemeClr val="hlink"/>
              </a:solidFill>
            </a:endParaRPr>
          </a:p>
          <a:p>
            <a:r>
              <a:rPr lang="en-US" altLang="en-US" sz="2800">
                <a:solidFill>
                  <a:schemeClr val="hlink"/>
                </a:solidFill>
              </a:rPr>
              <a:t>Write last</a:t>
            </a:r>
            <a:r>
              <a:rPr lang="en-US" altLang="en-US" sz="2800"/>
              <a:t>—your findings and conclusions may alter your title</a:t>
            </a:r>
            <a:endParaRPr lang="en-US" altLang="en-US" sz="2800">
              <a:solidFill>
                <a:schemeClr val="hlink"/>
              </a:solidFill>
            </a:endParaRPr>
          </a:p>
        </p:txBody>
      </p:sp>
    </p:spTree>
    <p:extLst>
      <p:ext uri="{BB962C8B-B14F-4D97-AF65-F5344CB8AC3E}">
        <p14:creationId xmlns:p14="http://schemas.microsoft.com/office/powerpoint/2010/main" val="2393981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9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9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9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Rot="1" noChangeArrowheads="1"/>
          </p:cNvSpPr>
          <p:nvPr>
            <p:ph type="title"/>
          </p:nvPr>
        </p:nvSpPr>
        <p:spPr/>
        <p:txBody>
          <a:bodyPr/>
          <a:lstStyle/>
          <a:p>
            <a:r>
              <a:rPr lang="en-US" altLang="en-US"/>
              <a:t>Title: Ask Yourself</a:t>
            </a:r>
          </a:p>
        </p:txBody>
      </p:sp>
      <p:sp>
        <p:nvSpPr>
          <p:cNvPr id="353283" name="Rectangle 3"/>
          <p:cNvSpPr>
            <a:spLocks noGrp="1" noRot="1" noChangeArrowheads="1"/>
          </p:cNvSpPr>
          <p:nvPr>
            <p:ph type="body" idx="1"/>
          </p:nvPr>
        </p:nvSpPr>
        <p:spPr>
          <a:xfrm>
            <a:off x="381000" y="1219200"/>
            <a:ext cx="8229600" cy="4498975"/>
          </a:xfrm>
        </p:spPr>
        <p:txBody>
          <a:bodyPr/>
          <a:lstStyle/>
          <a:p>
            <a:pPr>
              <a:lnSpc>
                <a:spcPct val="90000"/>
              </a:lnSpc>
            </a:pPr>
            <a:r>
              <a:rPr lang="en-US" altLang="en-US" sz="2800"/>
              <a:t>What is the single </a:t>
            </a:r>
            <a:r>
              <a:rPr lang="en-US" altLang="en-US" sz="2800">
                <a:solidFill>
                  <a:schemeClr val="hlink"/>
                </a:solidFill>
              </a:rPr>
              <a:t>most important point</a:t>
            </a:r>
            <a:r>
              <a:rPr lang="en-US" altLang="en-US" sz="2800"/>
              <a:t> of this study?</a:t>
            </a:r>
          </a:p>
          <a:p>
            <a:pPr>
              <a:lnSpc>
                <a:spcPct val="90000"/>
              </a:lnSpc>
            </a:pPr>
            <a:endParaRPr lang="en-US" altLang="en-US" sz="2800"/>
          </a:p>
          <a:p>
            <a:pPr>
              <a:lnSpc>
                <a:spcPct val="90000"/>
              </a:lnSpc>
            </a:pPr>
            <a:r>
              <a:rPr lang="en-US" altLang="en-US" sz="2800"/>
              <a:t>How would I tell my colleague, in one short descriptive sentence:</a:t>
            </a:r>
          </a:p>
          <a:p>
            <a:pPr algn="ctr">
              <a:lnSpc>
                <a:spcPct val="90000"/>
              </a:lnSpc>
              <a:buFont typeface="Wingdings" pitchFamily="2" charset="2"/>
              <a:buNone/>
            </a:pPr>
            <a:r>
              <a:rPr lang="en-US" altLang="en-US" sz="2800" i="1" u="sng">
                <a:solidFill>
                  <a:schemeClr val="hlink"/>
                </a:solidFill>
              </a:rPr>
              <a:t>what’s this study about?</a:t>
            </a:r>
          </a:p>
          <a:p>
            <a:pPr algn="ctr">
              <a:lnSpc>
                <a:spcPct val="90000"/>
              </a:lnSpc>
              <a:buFont typeface="Wingdings" pitchFamily="2" charset="2"/>
              <a:buNone/>
            </a:pPr>
            <a:endParaRPr lang="en-US" altLang="en-US" sz="2800" i="1" u="sng">
              <a:solidFill>
                <a:schemeClr val="hlink"/>
              </a:solidFill>
            </a:endParaRPr>
          </a:p>
          <a:p>
            <a:pPr>
              <a:lnSpc>
                <a:spcPct val="90000"/>
              </a:lnSpc>
            </a:pPr>
            <a:r>
              <a:rPr lang="en-US" altLang="en-US" sz="2800"/>
              <a:t>A descriptive, specific title perfectly framing your study will be apparent only after you’ve written the paper and abstract.</a:t>
            </a:r>
          </a:p>
          <a:p>
            <a:pPr lvl="1">
              <a:lnSpc>
                <a:spcPct val="90000"/>
              </a:lnSpc>
            </a:pPr>
            <a:r>
              <a:rPr lang="en-US" altLang="en-US" sz="2400">
                <a:solidFill>
                  <a:schemeClr val="hlink"/>
                </a:solidFill>
              </a:rPr>
              <a:t>Start with a short descriptive </a:t>
            </a:r>
            <a:r>
              <a:rPr lang="en-US" altLang="en-US" sz="2400" i="1">
                <a:solidFill>
                  <a:schemeClr val="hlink"/>
                </a:solidFill>
              </a:rPr>
              <a:t>working</a:t>
            </a:r>
            <a:r>
              <a:rPr lang="en-US" altLang="en-US" sz="2400">
                <a:solidFill>
                  <a:schemeClr val="hlink"/>
                </a:solidFill>
              </a:rPr>
              <a:t> title</a:t>
            </a:r>
            <a:endParaRPr lang="en-US" altLang="en-US" sz="2400" i="1" u="sng">
              <a:solidFill>
                <a:schemeClr val="hlink"/>
              </a:solidFill>
            </a:endParaRPr>
          </a:p>
          <a:p>
            <a:pPr algn="ctr">
              <a:lnSpc>
                <a:spcPct val="90000"/>
              </a:lnSpc>
              <a:buFont typeface="Wingdings" pitchFamily="2" charset="2"/>
              <a:buNone/>
            </a:pPr>
            <a:endParaRPr lang="en-US" altLang="en-US" sz="2800" i="1" u="sng">
              <a:solidFill>
                <a:schemeClr val="hlink"/>
              </a:solidFill>
            </a:endParaRPr>
          </a:p>
          <a:p>
            <a:pPr algn="ctr">
              <a:lnSpc>
                <a:spcPct val="90000"/>
              </a:lnSpc>
              <a:buFont typeface="Wingdings" pitchFamily="2" charset="2"/>
              <a:buNone/>
            </a:pPr>
            <a:endParaRPr lang="en-US" altLang="en-US" sz="2000">
              <a:solidFill>
                <a:srgbClr val="F80000"/>
              </a:solidFill>
            </a:endParaRPr>
          </a:p>
          <a:p>
            <a:pPr>
              <a:lnSpc>
                <a:spcPct val="90000"/>
              </a:lnSpc>
            </a:pPr>
            <a:endParaRPr lang="en-US" altLang="en-US" sz="2000"/>
          </a:p>
        </p:txBody>
      </p:sp>
    </p:spTree>
    <p:extLst>
      <p:ext uri="{BB962C8B-B14F-4D97-AF65-F5344CB8AC3E}">
        <p14:creationId xmlns:p14="http://schemas.microsoft.com/office/powerpoint/2010/main" val="3990909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3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3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32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32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53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25425"/>
            <a:ext cx="9144000" cy="1192213"/>
          </a:xfrm>
        </p:spPr>
        <p:txBody>
          <a:bodyPr>
            <a:normAutofit fontScale="90000"/>
          </a:bodyPr>
          <a:lstStyle/>
          <a:p>
            <a:pPr algn="ctr" eaLnBrk="1" fontAlgn="auto" hangingPunct="1">
              <a:spcAft>
                <a:spcPts val="0"/>
              </a:spcAft>
              <a:defRPr/>
            </a:pPr>
            <a:r>
              <a:rPr lang="en-US" sz="4800" dirty="0" smtClean="0">
                <a:solidFill>
                  <a:srgbClr val="FFFF00"/>
                </a:solidFill>
              </a:rPr>
              <a:t>Writing Style</a:t>
            </a:r>
            <a:r>
              <a:rPr lang="en-US" dirty="0" smtClean="0">
                <a:solidFill>
                  <a:srgbClr val="FFFF00"/>
                </a:solidFill>
              </a:rPr>
              <a:t/>
            </a:r>
            <a:br>
              <a:rPr lang="en-US" dirty="0" smtClean="0">
                <a:solidFill>
                  <a:srgbClr val="FFFF00"/>
                </a:solidFill>
              </a:rPr>
            </a:br>
            <a:r>
              <a:rPr lang="en-US" i="1" dirty="0" smtClean="0">
                <a:solidFill>
                  <a:srgbClr val="FFFF00"/>
                </a:solidFill>
              </a:rPr>
              <a:t>Accuracy &amp; Clarity</a:t>
            </a:r>
          </a:p>
        </p:txBody>
      </p:sp>
      <p:sp>
        <p:nvSpPr>
          <p:cNvPr id="4036611" name="Rectangle 3"/>
          <p:cNvSpPr>
            <a:spLocks noGrp="1" noChangeArrowheads="1"/>
          </p:cNvSpPr>
          <p:nvPr>
            <p:ph idx="1"/>
          </p:nvPr>
        </p:nvSpPr>
        <p:spPr>
          <a:xfrm>
            <a:off x="71438" y="1943100"/>
            <a:ext cx="8967787" cy="4525963"/>
          </a:xfrm>
        </p:spPr>
        <p:txBody>
          <a:bodyPr/>
          <a:lstStyle/>
          <a:p>
            <a:pPr marL="365125" indent="-365125" eaLnBrk="1" hangingPunct="1">
              <a:lnSpc>
                <a:spcPct val="80000"/>
              </a:lnSpc>
              <a:buClr>
                <a:srgbClr val="FF0000"/>
              </a:buClr>
              <a:buFont typeface="Wingdings" pitchFamily="2" charset="2"/>
              <a:buChar char="§"/>
            </a:pPr>
            <a:r>
              <a:rPr lang="en-GB" altLang="en-US" smtClean="0"/>
              <a:t>Proper words in proper places make the true definition of style. </a:t>
            </a:r>
            <a:r>
              <a:rPr lang="en-GB" altLang="en-US" sz="2000" smtClean="0"/>
              <a:t>--Jonathan Swift</a:t>
            </a:r>
          </a:p>
          <a:p>
            <a:pPr marL="365125" indent="-365125" eaLnBrk="1" hangingPunct="1">
              <a:lnSpc>
                <a:spcPct val="80000"/>
              </a:lnSpc>
              <a:buClr>
                <a:srgbClr val="FF0000"/>
              </a:buClr>
              <a:buFont typeface="Wingdings" pitchFamily="2" charset="2"/>
              <a:buChar char="§"/>
            </a:pPr>
            <a:r>
              <a:rPr lang="en-GB" altLang="en-US" smtClean="0"/>
              <a:t>Have something to say and say it as clearly as you can… the essence of style. </a:t>
            </a:r>
            <a:r>
              <a:rPr lang="en-GB" altLang="en-US" sz="2000" smtClean="0"/>
              <a:t>--Matthew Arnold</a:t>
            </a:r>
            <a:r>
              <a:rPr lang="en-GB" altLang="en-US" sz="1800" smtClean="0"/>
              <a:t> </a:t>
            </a:r>
          </a:p>
          <a:p>
            <a:pPr marL="365125" indent="-365125" eaLnBrk="1" hangingPunct="1">
              <a:lnSpc>
                <a:spcPct val="80000"/>
              </a:lnSpc>
              <a:buClr>
                <a:srgbClr val="FF0000"/>
              </a:buClr>
              <a:buFont typeface="Wingdings" pitchFamily="2" charset="2"/>
              <a:buChar char="§"/>
            </a:pPr>
            <a:r>
              <a:rPr lang="en-US" altLang="en-US" smtClean="0"/>
              <a:t>If writing is unclear, readers and reviewers won’t understand</a:t>
            </a:r>
          </a:p>
          <a:p>
            <a:pPr marL="365125" indent="-365125" eaLnBrk="1" hangingPunct="1">
              <a:lnSpc>
                <a:spcPct val="80000"/>
              </a:lnSpc>
              <a:buClr>
                <a:srgbClr val="FF0000"/>
              </a:buClr>
              <a:buFont typeface="Wingdings" pitchFamily="2" charset="2"/>
              <a:buChar char="§"/>
            </a:pPr>
            <a:r>
              <a:rPr lang="en-US" altLang="en-US" smtClean="0"/>
              <a:t>Avoid vague language </a:t>
            </a:r>
          </a:p>
          <a:p>
            <a:pPr marL="365125" indent="-365125" eaLnBrk="1" hangingPunct="1">
              <a:lnSpc>
                <a:spcPct val="80000"/>
              </a:lnSpc>
              <a:buClr>
                <a:srgbClr val="FF0000"/>
              </a:buClr>
              <a:buFont typeface="Wingdings" pitchFamily="2" charset="2"/>
              <a:buChar char="§"/>
            </a:pPr>
            <a:r>
              <a:rPr lang="pt-BR" altLang="en-US" smtClean="0">
                <a:solidFill>
                  <a:srgbClr val="FFFF00"/>
                </a:solidFill>
              </a:rPr>
              <a:t>Multiple mistakes in spelling and syntax, suggests similar sloppiness in the project </a:t>
            </a:r>
          </a:p>
          <a:p>
            <a:pPr marL="365125" indent="-365125" eaLnBrk="1" hangingPunct="1">
              <a:lnSpc>
                <a:spcPct val="80000"/>
              </a:lnSpc>
              <a:buClr>
                <a:srgbClr val="FF0000"/>
              </a:buClr>
              <a:buFont typeface="Wingdings" pitchFamily="2" charset="2"/>
              <a:buChar char="§"/>
            </a:pPr>
            <a:r>
              <a:rPr lang="en-US" altLang="en-US" smtClean="0"/>
              <a:t>Check and double check data</a:t>
            </a:r>
          </a:p>
          <a:p>
            <a:pPr marL="365125" indent="-365125" eaLnBrk="1" hangingPunct="1">
              <a:lnSpc>
                <a:spcPct val="80000"/>
              </a:lnSpc>
              <a:buClr>
                <a:srgbClr val="FF0000"/>
              </a:buClr>
              <a:buFont typeface="Wingdings" pitchFamily="2" charset="2"/>
              <a:buChar char="§"/>
            </a:pPr>
            <a:endParaRPr lang="en-US" altLang="en-US" sz="1800" smtClean="0"/>
          </a:p>
          <a:p>
            <a:pPr marL="365125" indent="-365125" eaLnBrk="1" hangingPunct="1">
              <a:lnSpc>
                <a:spcPct val="80000"/>
              </a:lnSpc>
            </a:pPr>
            <a:endParaRPr lang="en-US" altLang="en-US" sz="800" smtClean="0"/>
          </a:p>
        </p:txBody>
      </p:sp>
      <p:sp>
        <p:nvSpPr>
          <p:cNvPr id="27652" name="Line 4"/>
          <p:cNvSpPr>
            <a:spLocks noChangeShapeType="1"/>
          </p:cNvSpPr>
          <p:nvPr/>
        </p:nvSpPr>
        <p:spPr bwMode="auto">
          <a:xfrm>
            <a:off x="0" y="1728788"/>
            <a:ext cx="9144000" cy="0"/>
          </a:xfrm>
          <a:prstGeom prst="line">
            <a:avLst/>
          </a:prstGeom>
          <a:noFill/>
          <a:ln w="38100">
            <a:solidFill>
              <a:srgbClr val="FF0000"/>
            </a:solidFill>
            <a:round/>
            <a:headEnd/>
            <a:tailEnd/>
          </a:ln>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036611">
                                            <p:txEl>
                                              <p:pRg st="0" end="0"/>
                                            </p:txEl>
                                          </p:spTgt>
                                        </p:tgtEl>
                                        <p:attrNameLst>
                                          <p:attrName>style.color</p:attrName>
                                        </p:attrNameLst>
                                      </p:cBhvr>
                                      <p:to>
                                        <a:srgbClr val="B2B2B2"/>
                                      </p:to>
                                    </p:animClr>
                                  </p:childTnLst>
                                </p:cTn>
                              </p:par>
                              <p:par>
                                <p:cTn id="7" presetID="10" presetClass="entr" presetSubtype="0" fill="hold" nodeType="withEffect">
                                  <p:stCondLst>
                                    <p:cond delay="0"/>
                                  </p:stCondLst>
                                  <p:childTnLst>
                                    <p:set>
                                      <p:cBhvr>
                                        <p:cTn id="8" dur="1" fill="hold">
                                          <p:stCondLst>
                                            <p:cond delay="0"/>
                                          </p:stCondLst>
                                        </p:cTn>
                                        <p:tgtEl>
                                          <p:spTgt spid="4036611">
                                            <p:txEl>
                                              <p:pRg st="1" end="1"/>
                                            </p:txEl>
                                          </p:spTgt>
                                        </p:tgtEl>
                                        <p:attrNameLst>
                                          <p:attrName>style.visibility</p:attrName>
                                        </p:attrNameLst>
                                      </p:cBhvr>
                                      <p:to>
                                        <p:strVal val="visible"/>
                                      </p:to>
                                    </p:set>
                                    <p:animEffect transition="in" filter="fade">
                                      <p:cBhvr>
                                        <p:cTn id="9" dur="500"/>
                                        <p:tgtEl>
                                          <p:spTgt spid="403661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mph" presetSubtype="2" fill="hold" nodeType="clickEffect">
                                  <p:stCondLst>
                                    <p:cond delay="0"/>
                                  </p:stCondLst>
                                  <p:childTnLst>
                                    <p:animClr clrSpc="rgb" dir="cw">
                                      <p:cBhvr override="childStyle">
                                        <p:cTn id="13" dur="500" fill="hold"/>
                                        <p:tgtEl>
                                          <p:spTgt spid="4036611">
                                            <p:txEl>
                                              <p:pRg st="1" end="1"/>
                                            </p:txEl>
                                          </p:spTgt>
                                        </p:tgtEl>
                                        <p:attrNameLst>
                                          <p:attrName>style.color</p:attrName>
                                        </p:attrNameLst>
                                      </p:cBhvr>
                                      <p:to>
                                        <a:srgbClr val="B2B2B2"/>
                                      </p:to>
                                    </p:animClr>
                                  </p:childTnLst>
                                </p:cTn>
                              </p:par>
                              <p:par>
                                <p:cTn id="14" presetID="10" presetClass="entr" presetSubtype="0" fill="hold" nodeType="withEffect">
                                  <p:stCondLst>
                                    <p:cond delay="0"/>
                                  </p:stCondLst>
                                  <p:childTnLst>
                                    <p:set>
                                      <p:cBhvr>
                                        <p:cTn id="15" dur="1" fill="hold">
                                          <p:stCondLst>
                                            <p:cond delay="0"/>
                                          </p:stCondLst>
                                        </p:cTn>
                                        <p:tgtEl>
                                          <p:spTgt spid="4036611">
                                            <p:txEl>
                                              <p:pRg st="2" end="2"/>
                                            </p:txEl>
                                          </p:spTgt>
                                        </p:tgtEl>
                                        <p:attrNameLst>
                                          <p:attrName>style.visibility</p:attrName>
                                        </p:attrNameLst>
                                      </p:cBhvr>
                                      <p:to>
                                        <p:strVal val="visible"/>
                                      </p:to>
                                    </p:set>
                                    <p:animEffect transition="in" filter="fade">
                                      <p:cBhvr>
                                        <p:cTn id="16" dur="500"/>
                                        <p:tgtEl>
                                          <p:spTgt spid="403661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mph" presetSubtype="2" fill="hold" nodeType="clickEffect">
                                  <p:stCondLst>
                                    <p:cond delay="0"/>
                                  </p:stCondLst>
                                  <p:childTnLst>
                                    <p:animClr clrSpc="rgb" dir="cw">
                                      <p:cBhvr override="childStyle">
                                        <p:cTn id="20" dur="500" fill="hold"/>
                                        <p:tgtEl>
                                          <p:spTgt spid="4036611">
                                            <p:txEl>
                                              <p:pRg st="2" end="2"/>
                                            </p:txEl>
                                          </p:spTgt>
                                        </p:tgtEl>
                                        <p:attrNameLst>
                                          <p:attrName>style.color</p:attrName>
                                        </p:attrNameLst>
                                      </p:cBhvr>
                                      <p:to>
                                        <a:srgbClr val="B2B2B2"/>
                                      </p:to>
                                    </p:animClr>
                                  </p:childTnLst>
                                </p:cTn>
                              </p:par>
                              <p:par>
                                <p:cTn id="21" presetID="10" presetClass="entr" presetSubtype="0" fill="hold" nodeType="withEffect">
                                  <p:stCondLst>
                                    <p:cond delay="0"/>
                                  </p:stCondLst>
                                  <p:childTnLst>
                                    <p:set>
                                      <p:cBhvr>
                                        <p:cTn id="22" dur="1" fill="hold">
                                          <p:stCondLst>
                                            <p:cond delay="0"/>
                                          </p:stCondLst>
                                        </p:cTn>
                                        <p:tgtEl>
                                          <p:spTgt spid="4036611">
                                            <p:txEl>
                                              <p:pRg st="3" end="3"/>
                                            </p:txEl>
                                          </p:spTgt>
                                        </p:tgtEl>
                                        <p:attrNameLst>
                                          <p:attrName>style.visibility</p:attrName>
                                        </p:attrNameLst>
                                      </p:cBhvr>
                                      <p:to>
                                        <p:strVal val="visible"/>
                                      </p:to>
                                    </p:set>
                                    <p:animEffect transition="in" filter="fade">
                                      <p:cBhvr>
                                        <p:cTn id="23" dur="500"/>
                                        <p:tgtEl>
                                          <p:spTgt spid="403661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mph" presetSubtype="2" fill="hold" nodeType="clickEffect">
                                  <p:stCondLst>
                                    <p:cond delay="0"/>
                                  </p:stCondLst>
                                  <p:childTnLst>
                                    <p:animClr clrSpc="rgb" dir="cw">
                                      <p:cBhvr override="childStyle">
                                        <p:cTn id="27" dur="500" fill="hold"/>
                                        <p:tgtEl>
                                          <p:spTgt spid="4036611">
                                            <p:txEl>
                                              <p:pRg st="3" end="3"/>
                                            </p:txEl>
                                          </p:spTgt>
                                        </p:tgtEl>
                                        <p:attrNameLst>
                                          <p:attrName>style.color</p:attrName>
                                        </p:attrNameLst>
                                      </p:cBhvr>
                                      <p:to>
                                        <a:srgbClr val="B2B2B2"/>
                                      </p:to>
                                    </p:animClr>
                                  </p:childTnLst>
                                </p:cTn>
                              </p:par>
                              <p:par>
                                <p:cTn id="28" presetID="10" presetClass="entr" presetSubtype="0" fill="hold" nodeType="withEffect">
                                  <p:stCondLst>
                                    <p:cond delay="0"/>
                                  </p:stCondLst>
                                  <p:childTnLst>
                                    <p:set>
                                      <p:cBhvr>
                                        <p:cTn id="29" dur="1" fill="hold">
                                          <p:stCondLst>
                                            <p:cond delay="0"/>
                                          </p:stCondLst>
                                        </p:cTn>
                                        <p:tgtEl>
                                          <p:spTgt spid="4036611">
                                            <p:txEl>
                                              <p:pRg st="4" end="4"/>
                                            </p:txEl>
                                          </p:spTgt>
                                        </p:tgtEl>
                                        <p:attrNameLst>
                                          <p:attrName>style.visibility</p:attrName>
                                        </p:attrNameLst>
                                      </p:cBhvr>
                                      <p:to>
                                        <p:strVal val="visible"/>
                                      </p:to>
                                    </p:set>
                                    <p:animEffect transition="in" filter="fade">
                                      <p:cBhvr>
                                        <p:cTn id="30" dur="500"/>
                                        <p:tgtEl>
                                          <p:spTgt spid="403661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nodeType="clickEffect">
                                  <p:stCondLst>
                                    <p:cond delay="0"/>
                                  </p:stCondLst>
                                  <p:childTnLst>
                                    <p:animClr clrSpc="rgb" dir="cw">
                                      <p:cBhvr override="childStyle">
                                        <p:cTn id="34" dur="500" fill="hold"/>
                                        <p:tgtEl>
                                          <p:spTgt spid="4036611">
                                            <p:txEl>
                                              <p:pRg st="4" end="4"/>
                                            </p:txEl>
                                          </p:spTgt>
                                        </p:tgtEl>
                                        <p:attrNameLst>
                                          <p:attrName>style.color</p:attrName>
                                        </p:attrNameLst>
                                      </p:cBhvr>
                                      <p:to>
                                        <a:srgbClr val="B2B2B2"/>
                                      </p:to>
                                    </p:animClr>
                                  </p:childTnLst>
                                </p:cTn>
                              </p:par>
                              <p:par>
                                <p:cTn id="35" presetID="10" presetClass="entr" presetSubtype="0" fill="hold" nodeType="withEffect">
                                  <p:stCondLst>
                                    <p:cond delay="0"/>
                                  </p:stCondLst>
                                  <p:childTnLst>
                                    <p:set>
                                      <p:cBhvr>
                                        <p:cTn id="36" dur="1" fill="hold">
                                          <p:stCondLst>
                                            <p:cond delay="0"/>
                                          </p:stCondLst>
                                        </p:cTn>
                                        <p:tgtEl>
                                          <p:spTgt spid="4036611">
                                            <p:txEl>
                                              <p:pRg st="5" end="5"/>
                                            </p:txEl>
                                          </p:spTgt>
                                        </p:tgtEl>
                                        <p:attrNameLst>
                                          <p:attrName>style.visibility</p:attrName>
                                        </p:attrNameLst>
                                      </p:cBhvr>
                                      <p:to>
                                        <p:strVal val="visible"/>
                                      </p:to>
                                    </p:set>
                                    <p:animEffect transition="in" filter="fade">
                                      <p:cBhvr>
                                        <p:cTn id="37" dur="500"/>
                                        <p:tgtEl>
                                          <p:spTgt spid="4036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88900"/>
            <a:ext cx="9144000" cy="1143000"/>
          </a:xfrm>
        </p:spPr>
        <p:txBody>
          <a:bodyPr>
            <a:normAutofit fontScale="90000"/>
          </a:bodyPr>
          <a:lstStyle/>
          <a:p>
            <a:pPr algn="ctr" eaLnBrk="1" fontAlgn="auto" hangingPunct="1">
              <a:spcAft>
                <a:spcPts val="0"/>
              </a:spcAft>
              <a:defRPr/>
            </a:pPr>
            <a:r>
              <a:rPr lang="en-US" sz="4800" dirty="0" smtClean="0">
                <a:solidFill>
                  <a:srgbClr val="FFFF00"/>
                </a:solidFill>
              </a:rPr>
              <a:t>Writing Style</a:t>
            </a:r>
            <a:r>
              <a:rPr lang="en-US" dirty="0" smtClean="0">
                <a:solidFill>
                  <a:srgbClr val="FFFF00"/>
                </a:solidFill>
              </a:rPr>
              <a:t/>
            </a:r>
            <a:br>
              <a:rPr lang="en-US" dirty="0" smtClean="0">
                <a:solidFill>
                  <a:srgbClr val="FFFF00"/>
                </a:solidFill>
              </a:rPr>
            </a:br>
            <a:r>
              <a:rPr lang="en-US" i="1" dirty="0" smtClean="0">
                <a:solidFill>
                  <a:srgbClr val="FFFF00"/>
                </a:solidFill>
              </a:rPr>
              <a:t>Accuracy &amp; Clarity</a:t>
            </a:r>
          </a:p>
        </p:txBody>
      </p:sp>
      <p:sp>
        <p:nvSpPr>
          <p:cNvPr id="4118531" name="Rectangle 3"/>
          <p:cNvSpPr>
            <a:spLocks noGrp="1" noChangeArrowheads="1"/>
          </p:cNvSpPr>
          <p:nvPr>
            <p:ph idx="1"/>
          </p:nvPr>
        </p:nvSpPr>
        <p:spPr>
          <a:xfrm>
            <a:off x="0" y="1385888"/>
            <a:ext cx="9144000" cy="5472112"/>
          </a:xfrm>
        </p:spPr>
        <p:txBody>
          <a:bodyPr>
            <a:normAutofit fontScale="85000" lnSpcReduction="20000"/>
          </a:bodyPr>
          <a:lstStyle/>
          <a:p>
            <a:pPr marL="365760" indent="-365760" eaLnBrk="1" fontAlgn="auto" hangingPunct="1">
              <a:spcAft>
                <a:spcPts val="0"/>
              </a:spcAft>
              <a:buClr>
                <a:srgbClr val="FF0000"/>
              </a:buClr>
              <a:buFont typeface="Wingdings" pitchFamily="2" charset="2"/>
              <a:buChar char="§"/>
              <a:defRPr/>
            </a:pPr>
            <a:r>
              <a:rPr lang="en-US" sz="3600" dirty="0" smtClean="0"/>
              <a:t>Use active voice whenever possible</a:t>
            </a:r>
          </a:p>
          <a:p>
            <a:pPr marL="365760" indent="-365760" eaLnBrk="1" fontAlgn="auto" hangingPunct="1">
              <a:spcAft>
                <a:spcPts val="0"/>
              </a:spcAft>
              <a:buClr>
                <a:srgbClr val="FF0000"/>
              </a:buClr>
              <a:buFont typeface="Wingdings" pitchFamily="2" charset="2"/>
              <a:buNone/>
              <a:defRPr/>
            </a:pPr>
            <a:r>
              <a:rPr lang="en-US" dirty="0" smtClean="0">
                <a:solidFill>
                  <a:schemeClr val="bg1"/>
                </a:solidFill>
              </a:rPr>
              <a:t>   </a:t>
            </a:r>
            <a:r>
              <a:rPr lang="en-US" i="1" dirty="0" smtClean="0">
                <a:solidFill>
                  <a:srgbClr val="66CCFF"/>
                </a:solidFill>
              </a:rPr>
              <a:t>Active voice</a:t>
            </a:r>
            <a:r>
              <a:rPr lang="en-US" dirty="0" smtClean="0">
                <a:solidFill>
                  <a:srgbClr val="66CCFF"/>
                </a:solidFill>
              </a:rPr>
              <a:t>:</a:t>
            </a:r>
            <a:r>
              <a:rPr lang="en-US" dirty="0" smtClean="0">
                <a:solidFill>
                  <a:schemeClr val="bg1"/>
                </a:solidFill>
              </a:rPr>
              <a:t> </a:t>
            </a:r>
            <a:r>
              <a:rPr lang="en-US" dirty="0" smtClean="0"/>
              <a:t>the subject is performing the verb</a:t>
            </a:r>
          </a:p>
          <a:p>
            <a:pPr marL="365760" indent="-365760" eaLnBrk="1" fontAlgn="auto" hangingPunct="1">
              <a:spcAft>
                <a:spcPts val="0"/>
              </a:spcAft>
              <a:buClr>
                <a:srgbClr val="FF0000"/>
              </a:buClr>
              <a:buFont typeface="Wingdings" pitchFamily="2" charset="2"/>
              <a:buNone/>
              <a:defRPr/>
            </a:pPr>
            <a:r>
              <a:rPr lang="en-US" dirty="0" smtClean="0">
                <a:solidFill>
                  <a:schemeClr val="bg1"/>
                </a:solidFill>
              </a:rPr>
              <a:t>   </a:t>
            </a:r>
            <a:r>
              <a:rPr lang="en-US" i="1" dirty="0" smtClean="0">
                <a:solidFill>
                  <a:srgbClr val="66CCFF"/>
                </a:solidFill>
              </a:rPr>
              <a:t>Passive voice</a:t>
            </a:r>
            <a:r>
              <a:rPr lang="en-US" dirty="0" smtClean="0">
                <a:solidFill>
                  <a:srgbClr val="66CCFF"/>
                </a:solidFill>
              </a:rPr>
              <a:t>:</a:t>
            </a:r>
            <a:r>
              <a:rPr lang="en-US" dirty="0" smtClean="0">
                <a:solidFill>
                  <a:schemeClr val="bg1"/>
                </a:solidFill>
              </a:rPr>
              <a:t> </a:t>
            </a:r>
            <a:r>
              <a:rPr lang="en-US" dirty="0" smtClean="0"/>
              <a:t>the subject receives the action  expressed in the verb </a:t>
            </a:r>
          </a:p>
          <a:p>
            <a:pPr marL="365760" indent="-365760" eaLnBrk="1" fontAlgn="auto" hangingPunct="1">
              <a:spcAft>
                <a:spcPts val="0"/>
              </a:spcAft>
              <a:buClr>
                <a:srgbClr val="FF0000"/>
              </a:buClr>
              <a:buFont typeface="Wingdings"/>
              <a:buNone/>
              <a:defRPr/>
            </a:pPr>
            <a:r>
              <a:rPr lang="en-US" dirty="0" smtClean="0">
                <a:solidFill>
                  <a:srgbClr val="FFFF00"/>
                </a:solidFill>
              </a:rPr>
              <a:t>Passive (more wordy)   Active (more concise)</a:t>
            </a:r>
            <a:r>
              <a:rPr lang="en-US" dirty="0" smtClean="0">
                <a:solidFill>
                  <a:srgbClr val="66CCFF"/>
                </a:solidFill>
              </a:rPr>
              <a:t> </a:t>
            </a:r>
          </a:p>
          <a:p>
            <a:pPr marL="365760" indent="-365760" eaLnBrk="1" fontAlgn="auto" hangingPunct="1">
              <a:spcAft>
                <a:spcPts val="0"/>
              </a:spcAft>
              <a:buClr>
                <a:srgbClr val="FF0000"/>
              </a:buClr>
              <a:buFont typeface="Wingdings" pitchFamily="2" charset="2"/>
              <a:buNone/>
              <a:defRPr/>
            </a:pPr>
            <a:r>
              <a:rPr lang="en-US" dirty="0" smtClean="0"/>
              <a:t>For eg.,</a:t>
            </a:r>
          </a:p>
          <a:p>
            <a:pPr marL="740664" lvl="1" eaLnBrk="1" fontAlgn="auto" hangingPunct="1">
              <a:spcAft>
                <a:spcPts val="0"/>
              </a:spcAft>
              <a:buClr>
                <a:srgbClr val="FFCC00"/>
              </a:buClr>
              <a:buSzPct val="70000"/>
              <a:buFont typeface="Wingdings" pitchFamily="2" charset="2"/>
              <a:buChar char="v"/>
              <a:defRPr/>
            </a:pPr>
            <a:r>
              <a:rPr lang="en-US" sz="2700" b="1" i="1" dirty="0" smtClean="0">
                <a:solidFill>
                  <a:srgbClr val="FFFF99"/>
                </a:solidFill>
              </a:rPr>
              <a:t>There are</a:t>
            </a:r>
            <a:r>
              <a:rPr lang="en-US" sz="2700" b="1" i="1" dirty="0" smtClean="0">
                <a:solidFill>
                  <a:schemeClr val="bg1"/>
                </a:solidFill>
              </a:rPr>
              <a:t> </a:t>
            </a:r>
            <a:r>
              <a:rPr lang="en-US" sz="2700" b="1" dirty="0" smtClean="0"/>
              <a:t>treatment guidelines for  carcinoma </a:t>
            </a:r>
            <a:r>
              <a:rPr lang="en-US" sz="2700" b="1" i="1" dirty="0" smtClean="0">
                <a:solidFill>
                  <a:srgbClr val="FFFF99"/>
                </a:solidFill>
              </a:rPr>
              <a:t>that were</a:t>
            </a:r>
            <a:r>
              <a:rPr lang="en-US" sz="2700" b="1" i="1" dirty="0" smtClean="0">
                <a:solidFill>
                  <a:schemeClr val="bg1"/>
                </a:solidFill>
              </a:rPr>
              <a:t> </a:t>
            </a:r>
            <a:r>
              <a:rPr lang="en-US" sz="2700" b="1" dirty="0" smtClean="0">
                <a:solidFill>
                  <a:srgbClr val="00FF00"/>
                </a:solidFill>
              </a:rPr>
              <a:t>reported</a:t>
            </a:r>
            <a:r>
              <a:rPr lang="en-US" sz="2700" b="1" dirty="0" smtClean="0">
                <a:solidFill>
                  <a:srgbClr val="FFFF99"/>
                </a:solidFill>
              </a:rPr>
              <a:t> </a:t>
            </a:r>
            <a:r>
              <a:rPr lang="en-US" sz="2700" b="1" dirty="0" smtClean="0"/>
              <a:t>by Khalid, et al.</a:t>
            </a:r>
            <a:endParaRPr lang="en-US" sz="2700" b="1" dirty="0" smtClean="0">
              <a:solidFill>
                <a:schemeClr val="bg1"/>
              </a:solidFill>
            </a:endParaRPr>
          </a:p>
          <a:p>
            <a:pPr marL="740664" lvl="1" eaLnBrk="1" fontAlgn="auto" hangingPunct="1">
              <a:spcAft>
                <a:spcPts val="0"/>
              </a:spcAft>
              <a:buClr>
                <a:srgbClr val="FFCC00"/>
              </a:buClr>
              <a:buSzPct val="70000"/>
              <a:buFont typeface="Wingdings" pitchFamily="2" charset="2"/>
              <a:buChar char="v"/>
              <a:defRPr/>
            </a:pPr>
            <a:r>
              <a:rPr lang="en-US" sz="2700" i="1" dirty="0" smtClean="0"/>
              <a:t>Correction:</a:t>
            </a:r>
            <a:r>
              <a:rPr lang="en-US" sz="2700" dirty="0" smtClean="0"/>
              <a:t> </a:t>
            </a:r>
            <a:r>
              <a:rPr lang="en-US" sz="2700" b="1" dirty="0" smtClean="0"/>
              <a:t>Treatment guidelines for carcinoma </a:t>
            </a:r>
            <a:r>
              <a:rPr lang="en-US" sz="2700" b="1" dirty="0" smtClean="0">
                <a:solidFill>
                  <a:srgbClr val="00FF00"/>
                </a:solidFill>
              </a:rPr>
              <a:t>were</a:t>
            </a:r>
            <a:r>
              <a:rPr lang="en-US" sz="2700" b="1" i="1" dirty="0" smtClean="0">
                <a:solidFill>
                  <a:srgbClr val="FFFF99"/>
                </a:solidFill>
              </a:rPr>
              <a:t> </a:t>
            </a:r>
            <a:r>
              <a:rPr lang="en-US" sz="2700" b="1" dirty="0" smtClean="0">
                <a:solidFill>
                  <a:srgbClr val="00FF00"/>
                </a:solidFill>
              </a:rPr>
              <a:t>reported</a:t>
            </a:r>
            <a:r>
              <a:rPr lang="en-US" sz="2700" b="1" dirty="0" smtClean="0">
                <a:solidFill>
                  <a:schemeClr val="bg1"/>
                </a:solidFill>
              </a:rPr>
              <a:t> </a:t>
            </a:r>
            <a:r>
              <a:rPr lang="en-US" sz="2700" b="1" dirty="0" smtClean="0"/>
              <a:t>by Khalid, et al.</a:t>
            </a:r>
          </a:p>
          <a:p>
            <a:pPr marL="740664" lvl="1" eaLnBrk="1" fontAlgn="auto" hangingPunct="1">
              <a:spcAft>
                <a:spcPts val="0"/>
              </a:spcAft>
              <a:buClr>
                <a:srgbClr val="FFCC00"/>
              </a:buClr>
              <a:buSzPct val="70000"/>
              <a:buFont typeface="Wingdings"/>
              <a:buNone/>
              <a:defRPr/>
            </a:pPr>
            <a:endParaRPr lang="en-US" sz="2700" b="1" dirty="0" smtClean="0">
              <a:solidFill>
                <a:schemeClr val="bg1"/>
              </a:solidFill>
            </a:endParaRPr>
          </a:p>
          <a:p>
            <a:pPr marL="740664" lvl="1" eaLnBrk="1" fontAlgn="auto" hangingPunct="1">
              <a:spcAft>
                <a:spcPts val="0"/>
              </a:spcAft>
              <a:buClr>
                <a:srgbClr val="FFCC00"/>
              </a:buClr>
              <a:buSzPct val="70000"/>
              <a:buFont typeface="Wingdings" pitchFamily="2" charset="2"/>
              <a:buChar char="v"/>
              <a:defRPr/>
            </a:pPr>
            <a:r>
              <a:rPr lang="en-US" sz="2700" i="1" dirty="0" smtClean="0"/>
              <a:t>Better:</a:t>
            </a:r>
            <a:r>
              <a:rPr lang="en-US" sz="2700" dirty="0" smtClean="0"/>
              <a:t> </a:t>
            </a:r>
            <a:r>
              <a:rPr lang="en-US" sz="2700" b="1" dirty="0" smtClean="0"/>
              <a:t>Khalid, et al.</a:t>
            </a:r>
            <a:r>
              <a:rPr lang="en-US" sz="2700" b="1" i="1" dirty="0" smtClean="0"/>
              <a:t> </a:t>
            </a:r>
            <a:r>
              <a:rPr lang="en-US" sz="2700" b="1" dirty="0" smtClean="0">
                <a:solidFill>
                  <a:srgbClr val="00FF00"/>
                </a:solidFill>
              </a:rPr>
              <a:t>reported</a:t>
            </a:r>
            <a:r>
              <a:rPr lang="en-US" sz="2700" b="1" i="1" dirty="0" smtClean="0">
                <a:solidFill>
                  <a:schemeClr val="bg1"/>
                </a:solidFill>
              </a:rPr>
              <a:t> </a:t>
            </a:r>
            <a:r>
              <a:rPr lang="en-US" sz="2700" b="1" dirty="0" smtClean="0"/>
              <a:t>treatment guidelines for carcinoma. </a:t>
            </a:r>
            <a:r>
              <a:rPr lang="en-US" sz="2700" b="1" i="1" dirty="0" smtClean="0"/>
              <a:t>(Active voice)</a:t>
            </a:r>
            <a:endParaRPr lang="en-US" dirty="0" smtClean="0">
              <a:solidFill>
                <a:schemeClr val="bg1"/>
              </a:solidFill>
            </a:endParaRPr>
          </a:p>
          <a:p>
            <a:pPr marL="365760" indent="-365760" eaLnBrk="1" fontAlgn="auto" hangingPunct="1">
              <a:spcAft>
                <a:spcPts val="0"/>
              </a:spcAft>
              <a:buClr>
                <a:srgbClr val="FF0000"/>
              </a:buClr>
              <a:buFont typeface="Wingdings" pitchFamily="2" charset="2"/>
              <a:buNone/>
              <a:defRPr/>
            </a:pPr>
            <a:r>
              <a:rPr lang="en-US" dirty="0" smtClean="0">
                <a:solidFill>
                  <a:srgbClr val="66CCFF"/>
                </a:solidFill>
              </a:rPr>
              <a:t>  </a:t>
            </a:r>
            <a:endParaRPr lang="en-US" sz="2700" b="1" dirty="0" smtClean="0">
              <a:solidFill>
                <a:schemeClr val="bg1"/>
              </a:solidFill>
            </a:endParaRPr>
          </a:p>
        </p:txBody>
      </p:sp>
      <p:sp>
        <p:nvSpPr>
          <p:cNvPr id="28676" name="Line 7"/>
          <p:cNvSpPr>
            <a:spLocks noChangeShapeType="1"/>
          </p:cNvSpPr>
          <p:nvPr/>
        </p:nvSpPr>
        <p:spPr bwMode="auto">
          <a:xfrm>
            <a:off x="0" y="1343025"/>
            <a:ext cx="9144000" cy="0"/>
          </a:xfrm>
          <a:prstGeom prst="line">
            <a:avLst/>
          </a:prstGeom>
          <a:noFill/>
          <a:ln w="38100">
            <a:solidFill>
              <a:srgbClr val="FF0000"/>
            </a:solidFill>
            <a:round/>
            <a:headEnd/>
            <a:tailEnd/>
          </a:ln>
        </p:spPr>
        <p:txBody>
          <a:bodyPr wrap="none" anchor="ctr"/>
          <a:lstStyle/>
          <a:p>
            <a:endParaRPr lang="en-IN"/>
          </a:p>
        </p:txBody>
      </p:sp>
      <p:sp>
        <p:nvSpPr>
          <p:cNvPr id="28677" name="Text Box 8"/>
          <p:cNvSpPr txBox="1">
            <a:spLocks noChangeArrowheads="1"/>
          </p:cNvSpPr>
          <p:nvPr/>
        </p:nvSpPr>
        <p:spPr bwMode="auto">
          <a:xfrm>
            <a:off x="611188" y="454025"/>
            <a:ext cx="184150" cy="482600"/>
          </a:xfrm>
          <a:prstGeom prst="rect">
            <a:avLst/>
          </a:prstGeom>
          <a:noFill/>
          <a:ln w="9525" algn="ctr">
            <a:noFill/>
            <a:miter lim="800000"/>
            <a:headEnd/>
            <a:tailEnd/>
          </a:ln>
        </p:spPr>
        <p:txBody>
          <a:bodyPr wrap="none">
            <a:spAutoFit/>
          </a:bodyPr>
          <a:lstStyle/>
          <a:p>
            <a:pPr marL="342900" indent="-342900"/>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anim calcmode="lin" valueType="num">
                                      <p:cBhvr>
                                        <p:cTn id="8" dur="500" fill="hold"/>
                                        <p:tgtEl>
                                          <p:spTgt spid="16386"/>
                                        </p:tgtEl>
                                        <p:attrNameLst>
                                          <p:attrName>ppt_x</p:attrName>
                                        </p:attrNameLst>
                                      </p:cBhvr>
                                      <p:tavLst>
                                        <p:tav tm="0">
                                          <p:val>
                                            <p:strVal val="#ppt_x"/>
                                          </p:val>
                                        </p:tav>
                                        <p:tav tm="100000">
                                          <p:val>
                                            <p:strVal val="#ppt_x"/>
                                          </p:val>
                                        </p:tav>
                                      </p:tavLst>
                                    </p:anim>
                                    <p:anim calcmode="lin" valueType="num">
                                      <p:cBhvr>
                                        <p:cTn id="9" dur="5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118531">
                                            <p:txEl>
                                              <p:pRg st="0" end="0"/>
                                            </p:txEl>
                                          </p:spTgt>
                                        </p:tgtEl>
                                        <p:attrNameLst>
                                          <p:attrName>style.visibility</p:attrName>
                                        </p:attrNameLst>
                                      </p:cBhvr>
                                      <p:to>
                                        <p:strVal val="visible"/>
                                      </p:to>
                                    </p:set>
                                    <p:anim calcmode="lin" valueType="num">
                                      <p:cBhvr additive="base">
                                        <p:cTn id="14" dur="500" fill="hold"/>
                                        <p:tgtEl>
                                          <p:spTgt spid="411853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18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118531">
                                            <p:txEl>
                                              <p:pRg st="1" end="1"/>
                                            </p:txEl>
                                          </p:spTgt>
                                        </p:tgtEl>
                                        <p:attrNameLst>
                                          <p:attrName>style.visibility</p:attrName>
                                        </p:attrNameLst>
                                      </p:cBhvr>
                                      <p:to>
                                        <p:strVal val="visible"/>
                                      </p:to>
                                    </p:set>
                                    <p:anim calcmode="lin" valueType="num">
                                      <p:cBhvr additive="base">
                                        <p:cTn id="20" dur="500" fill="hold"/>
                                        <p:tgtEl>
                                          <p:spTgt spid="411853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18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118531">
                                            <p:txEl>
                                              <p:pRg st="2" end="2"/>
                                            </p:txEl>
                                          </p:spTgt>
                                        </p:tgtEl>
                                        <p:attrNameLst>
                                          <p:attrName>style.visibility</p:attrName>
                                        </p:attrNameLst>
                                      </p:cBhvr>
                                      <p:to>
                                        <p:strVal val="visible"/>
                                      </p:to>
                                    </p:set>
                                    <p:anim calcmode="lin" valueType="num">
                                      <p:cBhvr additive="base">
                                        <p:cTn id="26" dur="500" fill="hold"/>
                                        <p:tgtEl>
                                          <p:spTgt spid="411853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118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118531">
                                            <p:txEl>
                                              <p:pRg st="3" end="3"/>
                                            </p:txEl>
                                          </p:spTgt>
                                        </p:tgtEl>
                                        <p:attrNameLst>
                                          <p:attrName>style.visibility</p:attrName>
                                        </p:attrNameLst>
                                      </p:cBhvr>
                                      <p:to>
                                        <p:strVal val="visible"/>
                                      </p:to>
                                    </p:set>
                                    <p:anim calcmode="lin" valueType="num">
                                      <p:cBhvr additive="base">
                                        <p:cTn id="32" dur="500" fill="hold"/>
                                        <p:tgtEl>
                                          <p:spTgt spid="4118531">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18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18531">
                                            <p:txEl>
                                              <p:pRg st="4" end="4"/>
                                            </p:txEl>
                                          </p:spTgt>
                                        </p:tgtEl>
                                        <p:attrNameLst>
                                          <p:attrName>style.visibility</p:attrName>
                                        </p:attrNameLst>
                                      </p:cBhvr>
                                      <p:to>
                                        <p:strVal val="visible"/>
                                      </p:to>
                                    </p:set>
                                    <p:anim calcmode="lin" valueType="num">
                                      <p:cBhvr additive="base">
                                        <p:cTn id="38" dur="500" fill="hold"/>
                                        <p:tgtEl>
                                          <p:spTgt spid="4118531">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118531">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118531">
                                            <p:txEl>
                                              <p:pRg st="5" end="5"/>
                                            </p:txEl>
                                          </p:spTgt>
                                        </p:tgtEl>
                                        <p:attrNameLst>
                                          <p:attrName>style.visibility</p:attrName>
                                        </p:attrNameLst>
                                      </p:cBhvr>
                                      <p:to>
                                        <p:strVal val="visible"/>
                                      </p:to>
                                    </p:set>
                                    <p:anim calcmode="lin" valueType="num">
                                      <p:cBhvr additive="base">
                                        <p:cTn id="42" dur="500" fill="hold"/>
                                        <p:tgtEl>
                                          <p:spTgt spid="411853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118531">
                                            <p:txEl>
                                              <p:pRg st="5" end="5"/>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118531">
                                            <p:txEl>
                                              <p:pRg st="6" end="6"/>
                                            </p:txEl>
                                          </p:spTgt>
                                        </p:tgtEl>
                                        <p:attrNameLst>
                                          <p:attrName>style.visibility</p:attrName>
                                        </p:attrNameLst>
                                      </p:cBhvr>
                                      <p:to>
                                        <p:strVal val="visible"/>
                                      </p:to>
                                    </p:set>
                                    <p:anim calcmode="lin" valueType="num">
                                      <p:cBhvr additive="base">
                                        <p:cTn id="46" dur="500" fill="hold"/>
                                        <p:tgtEl>
                                          <p:spTgt spid="4118531">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118531">
                                            <p:txEl>
                                              <p:pRg st="6" end="6"/>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118531">
                                            <p:txEl>
                                              <p:pRg st="8" end="8"/>
                                            </p:txEl>
                                          </p:spTgt>
                                        </p:tgtEl>
                                        <p:attrNameLst>
                                          <p:attrName>style.visibility</p:attrName>
                                        </p:attrNameLst>
                                      </p:cBhvr>
                                      <p:to>
                                        <p:strVal val="visible"/>
                                      </p:to>
                                    </p:set>
                                    <p:anim calcmode="lin" valueType="num">
                                      <p:cBhvr additive="base">
                                        <p:cTn id="50" dur="500" fill="hold"/>
                                        <p:tgtEl>
                                          <p:spTgt spid="4118531">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185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118531">
                                            <p:txEl>
                                              <p:pRg st="9" end="9"/>
                                            </p:txEl>
                                          </p:spTgt>
                                        </p:tgtEl>
                                        <p:attrNameLst>
                                          <p:attrName>style.visibility</p:attrName>
                                        </p:attrNameLst>
                                      </p:cBhvr>
                                      <p:to>
                                        <p:strVal val="visible"/>
                                      </p:to>
                                    </p:set>
                                    <p:anim calcmode="lin" valueType="num">
                                      <p:cBhvr additive="base">
                                        <p:cTn id="56" dur="500" fill="hold"/>
                                        <p:tgtEl>
                                          <p:spTgt spid="4118531">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1853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1185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31775"/>
            <a:ext cx="8229600" cy="1143000"/>
          </a:xfrm>
        </p:spPr>
        <p:txBody>
          <a:bodyPr>
            <a:normAutofit fontScale="90000"/>
          </a:bodyPr>
          <a:lstStyle/>
          <a:p>
            <a:pPr algn="ctr" eaLnBrk="1" fontAlgn="auto" hangingPunct="1">
              <a:spcAft>
                <a:spcPts val="0"/>
              </a:spcAft>
              <a:defRPr/>
            </a:pPr>
            <a:r>
              <a:rPr lang="en-US" sz="4800" dirty="0" smtClean="0">
                <a:solidFill>
                  <a:srgbClr val="FFFF00"/>
                </a:solidFill>
              </a:rPr>
              <a:t>Writing Style</a:t>
            </a:r>
            <a:r>
              <a:rPr lang="en-US" sz="3600" dirty="0" smtClean="0">
                <a:solidFill>
                  <a:srgbClr val="FFFF00"/>
                </a:solidFill>
              </a:rPr>
              <a:t/>
            </a:r>
            <a:br>
              <a:rPr lang="en-US" sz="3600" dirty="0" smtClean="0">
                <a:solidFill>
                  <a:srgbClr val="FFFF00"/>
                </a:solidFill>
              </a:rPr>
            </a:br>
            <a:r>
              <a:rPr lang="en-US" i="1" dirty="0" smtClean="0">
                <a:solidFill>
                  <a:srgbClr val="FFFF00"/>
                </a:solidFill>
              </a:rPr>
              <a:t>Accuracy &amp; Clarity</a:t>
            </a:r>
          </a:p>
        </p:txBody>
      </p:sp>
      <p:sp>
        <p:nvSpPr>
          <p:cNvPr id="4038659" name="Rectangle 3"/>
          <p:cNvSpPr>
            <a:spLocks noGrp="1" noChangeArrowheads="1"/>
          </p:cNvSpPr>
          <p:nvPr>
            <p:ph idx="1"/>
          </p:nvPr>
        </p:nvSpPr>
        <p:spPr>
          <a:xfrm>
            <a:off x="0" y="1600200"/>
            <a:ext cx="8967788" cy="5257800"/>
          </a:xfrm>
        </p:spPr>
        <p:txBody>
          <a:bodyPr/>
          <a:lstStyle/>
          <a:p>
            <a:pPr marL="365125" indent="-365125" eaLnBrk="1" hangingPunct="1">
              <a:lnSpc>
                <a:spcPct val="80000"/>
              </a:lnSpc>
              <a:buClr>
                <a:srgbClr val="FF0000"/>
              </a:buClr>
              <a:buFont typeface="Wingdings" pitchFamily="2" charset="2"/>
              <a:buChar char="§"/>
            </a:pPr>
            <a:r>
              <a:rPr lang="pt-BR" altLang="en-US" smtClean="0"/>
              <a:t>All first drafts have too many words</a:t>
            </a:r>
          </a:p>
          <a:p>
            <a:pPr marL="365125" indent="-365125" eaLnBrk="1" hangingPunct="1">
              <a:lnSpc>
                <a:spcPct val="80000"/>
              </a:lnSpc>
              <a:buClr>
                <a:srgbClr val="FF0000"/>
              </a:buClr>
              <a:buFont typeface="Wingdings" pitchFamily="2" charset="2"/>
              <a:buChar char="§"/>
            </a:pPr>
            <a:r>
              <a:rPr lang="pt-BR" altLang="en-US" smtClean="0"/>
              <a:t>Next drafts: prune vigorously, </a:t>
            </a:r>
            <a:r>
              <a:rPr lang="en-US" altLang="en-US" smtClean="0"/>
              <a:t>avoid repetition,   wordiness, long sentences, </a:t>
            </a:r>
            <a:r>
              <a:rPr lang="pt-BR" altLang="en-US" smtClean="0"/>
              <a:t>excessive adverbs/adjectives</a:t>
            </a:r>
            <a:endParaRPr lang="en-US" altLang="en-US" smtClean="0"/>
          </a:p>
          <a:p>
            <a:pPr marL="365125" indent="-365125" eaLnBrk="1" hangingPunct="1">
              <a:lnSpc>
                <a:spcPct val="80000"/>
              </a:lnSpc>
              <a:buClr>
                <a:srgbClr val="FF0000"/>
              </a:buClr>
              <a:buFont typeface="Wingdings" pitchFamily="2" charset="2"/>
              <a:buChar char="§"/>
            </a:pPr>
            <a:r>
              <a:rPr lang="pt-BR" altLang="en-US" smtClean="0"/>
              <a:t>Strip every sentence</a:t>
            </a:r>
          </a:p>
          <a:p>
            <a:pPr marL="365125" indent="-365125" eaLnBrk="1" hangingPunct="1">
              <a:lnSpc>
                <a:spcPct val="80000"/>
              </a:lnSpc>
              <a:buClr>
                <a:srgbClr val="FF0000"/>
              </a:buClr>
              <a:buFont typeface="Wingdings" pitchFamily="2" charset="2"/>
              <a:buChar char="§"/>
            </a:pPr>
            <a:r>
              <a:rPr lang="pt-BR" altLang="en-US" smtClean="0"/>
              <a:t>Writing improves in proportion to deletion of unnecessary words</a:t>
            </a:r>
          </a:p>
          <a:p>
            <a:pPr marL="365125" indent="-365125" eaLnBrk="1" hangingPunct="1">
              <a:lnSpc>
                <a:spcPct val="80000"/>
              </a:lnSpc>
              <a:buClr>
                <a:srgbClr val="FF0000"/>
              </a:buClr>
              <a:buFont typeface="Wingdings" pitchFamily="2" charset="2"/>
              <a:buChar char="§"/>
            </a:pPr>
            <a:r>
              <a:rPr lang="en-US" altLang="en-US" smtClean="0"/>
              <a:t>When you have the choice of two words, use the simpler one</a:t>
            </a:r>
          </a:p>
          <a:p>
            <a:pPr marL="365125" indent="-365125" eaLnBrk="1" hangingPunct="1">
              <a:lnSpc>
                <a:spcPct val="80000"/>
              </a:lnSpc>
              <a:buClr>
                <a:srgbClr val="FF0000"/>
              </a:buClr>
              <a:buFont typeface="Wingdings" pitchFamily="2" charset="2"/>
              <a:buChar char="§"/>
            </a:pPr>
            <a:r>
              <a:rPr lang="en-US" altLang="en-US" smtClean="0"/>
              <a:t>The most valuable of all talents is that of never using two words when one will do. </a:t>
            </a:r>
            <a:r>
              <a:rPr lang="en-US" altLang="en-US" sz="2000" smtClean="0"/>
              <a:t>--Thomas Jefferson</a:t>
            </a:r>
            <a:r>
              <a:rPr lang="en-US" altLang="en-US" sz="3600" smtClean="0"/>
              <a:t> </a:t>
            </a:r>
            <a:endParaRPr lang="pt-BR" altLang="en-US" sz="800" smtClean="0"/>
          </a:p>
          <a:p>
            <a:pPr marL="365125" indent="-365125" eaLnBrk="1" hangingPunct="1">
              <a:lnSpc>
                <a:spcPct val="80000"/>
              </a:lnSpc>
            </a:pPr>
            <a:endParaRPr lang="en-US" altLang="en-US" sz="800" smtClean="0"/>
          </a:p>
        </p:txBody>
      </p:sp>
      <p:sp>
        <p:nvSpPr>
          <p:cNvPr id="29700" name="Line 4"/>
          <p:cNvSpPr>
            <a:spLocks noChangeShapeType="1"/>
          </p:cNvSpPr>
          <p:nvPr/>
        </p:nvSpPr>
        <p:spPr bwMode="auto">
          <a:xfrm>
            <a:off x="0" y="1557338"/>
            <a:ext cx="9144000" cy="0"/>
          </a:xfrm>
          <a:prstGeom prst="line">
            <a:avLst/>
          </a:prstGeom>
          <a:noFill/>
          <a:ln w="38100">
            <a:solidFill>
              <a:srgbClr val="FF0000"/>
            </a:solidFill>
            <a:round/>
            <a:headEnd/>
            <a:tailEnd/>
          </a:ln>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8659">
                                            <p:txEl>
                                              <p:pRg st="1" end="1"/>
                                            </p:txEl>
                                          </p:spTgt>
                                        </p:tgtEl>
                                        <p:attrNameLst>
                                          <p:attrName>style.visibility</p:attrName>
                                        </p:attrNameLst>
                                      </p:cBhvr>
                                      <p:to>
                                        <p:strVal val="visible"/>
                                      </p:to>
                                    </p:set>
                                    <p:animEffect transition="in" filter="fade">
                                      <p:cBhvr>
                                        <p:cTn id="7" dur="500"/>
                                        <p:tgtEl>
                                          <p:spTgt spid="4038659">
                                            <p:txEl>
                                              <p:pRg st="1" end="1"/>
                                            </p:txEl>
                                          </p:spTgt>
                                        </p:tgtEl>
                                      </p:cBhvr>
                                    </p:animEffect>
                                  </p:childTnLst>
                                </p:cTn>
                              </p:par>
                              <p:par>
                                <p:cTn id="8" presetID="3" presetClass="emph" presetSubtype="2" fill="hold" nodeType="withEffect">
                                  <p:stCondLst>
                                    <p:cond delay="0"/>
                                  </p:stCondLst>
                                  <p:childTnLst>
                                    <p:animClr clrSpc="rgb" dir="cw">
                                      <p:cBhvr override="childStyle">
                                        <p:cTn id="9" dur="500" fill="hold"/>
                                        <p:tgtEl>
                                          <p:spTgt spid="4038659">
                                            <p:txEl>
                                              <p:pRg st="0" end="0"/>
                                            </p:txEl>
                                          </p:spTgt>
                                        </p:tgtEl>
                                        <p:attrNameLst>
                                          <p:attrName>style.color</p:attrName>
                                        </p:attrNameLst>
                                      </p:cBhvr>
                                      <p:to>
                                        <a:srgbClr val="B2B2B2"/>
                                      </p:to>
                                    </p:animClr>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mph" presetSubtype="2" fill="hold" nodeType="clickEffect">
                                  <p:stCondLst>
                                    <p:cond delay="0"/>
                                  </p:stCondLst>
                                  <p:childTnLst>
                                    <p:animClr clrSpc="rgb" dir="cw">
                                      <p:cBhvr override="childStyle">
                                        <p:cTn id="13" dur="500" fill="hold"/>
                                        <p:tgtEl>
                                          <p:spTgt spid="4038659">
                                            <p:txEl>
                                              <p:pRg st="1" end="1"/>
                                            </p:txEl>
                                          </p:spTgt>
                                        </p:tgtEl>
                                        <p:attrNameLst>
                                          <p:attrName>style.color</p:attrName>
                                        </p:attrNameLst>
                                      </p:cBhvr>
                                      <p:to>
                                        <a:srgbClr val="B2B2B2"/>
                                      </p:to>
                                    </p:animClr>
                                  </p:childTnLst>
                                </p:cTn>
                              </p:par>
                              <p:par>
                                <p:cTn id="14" presetID="10" presetClass="entr" presetSubtype="0" fill="hold" nodeType="withEffect">
                                  <p:stCondLst>
                                    <p:cond delay="0"/>
                                  </p:stCondLst>
                                  <p:childTnLst>
                                    <p:set>
                                      <p:cBhvr>
                                        <p:cTn id="15" dur="1" fill="hold">
                                          <p:stCondLst>
                                            <p:cond delay="0"/>
                                          </p:stCondLst>
                                        </p:cTn>
                                        <p:tgtEl>
                                          <p:spTgt spid="4038659">
                                            <p:txEl>
                                              <p:pRg st="2" end="2"/>
                                            </p:txEl>
                                          </p:spTgt>
                                        </p:tgtEl>
                                        <p:attrNameLst>
                                          <p:attrName>style.visibility</p:attrName>
                                        </p:attrNameLst>
                                      </p:cBhvr>
                                      <p:to>
                                        <p:strVal val="visible"/>
                                      </p:to>
                                    </p:set>
                                    <p:animEffect transition="in" filter="fade">
                                      <p:cBhvr>
                                        <p:cTn id="16" dur="500"/>
                                        <p:tgtEl>
                                          <p:spTgt spid="40386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mph" presetSubtype="2" fill="hold" nodeType="clickEffect">
                                  <p:stCondLst>
                                    <p:cond delay="0"/>
                                  </p:stCondLst>
                                  <p:childTnLst>
                                    <p:animClr clrSpc="rgb" dir="cw">
                                      <p:cBhvr override="childStyle">
                                        <p:cTn id="20" dur="500" fill="hold"/>
                                        <p:tgtEl>
                                          <p:spTgt spid="4038659">
                                            <p:txEl>
                                              <p:pRg st="2" end="2"/>
                                            </p:txEl>
                                          </p:spTgt>
                                        </p:tgtEl>
                                        <p:attrNameLst>
                                          <p:attrName>style.color</p:attrName>
                                        </p:attrNameLst>
                                      </p:cBhvr>
                                      <p:to>
                                        <a:srgbClr val="B2B2B2"/>
                                      </p:to>
                                    </p:animClr>
                                  </p:childTnLst>
                                </p:cTn>
                              </p:par>
                              <p:par>
                                <p:cTn id="21" presetID="10" presetClass="entr" presetSubtype="0" fill="hold" nodeType="withEffect">
                                  <p:stCondLst>
                                    <p:cond delay="0"/>
                                  </p:stCondLst>
                                  <p:childTnLst>
                                    <p:set>
                                      <p:cBhvr>
                                        <p:cTn id="22" dur="1" fill="hold">
                                          <p:stCondLst>
                                            <p:cond delay="0"/>
                                          </p:stCondLst>
                                        </p:cTn>
                                        <p:tgtEl>
                                          <p:spTgt spid="4038659">
                                            <p:txEl>
                                              <p:pRg st="3" end="3"/>
                                            </p:txEl>
                                          </p:spTgt>
                                        </p:tgtEl>
                                        <p:attrNameLst>
                                          <p:attrName>style.visibility</p:attrName>
                                        </p:attrNameLst>
                                      </p:cBhvr>
                                      <p:to>
                                        <p:strVal val="visible"/>
                                      </p:to>
                                    </p:set>
                                    <p:animEffect transition="in" filter="fade">
                                      <p:cBhvr>
                                        <p:cTn id="23" dur="500"/>
                                        <p:tgtEl>
                                          <p:spTgt spid="403865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mph" presetSubtype="2" fill="hold" nodeType="clickEffect">
                                  <p:stCondLst>
                                    <p:cond delay="0"/>
                                  </p:stCondLst>
                                  <p:childTnLst>
                                    <p:animClr clrSpc="rgb" dir="cw">
                                      <p:cBhvr override="childStyle">
                                        <p:cTn id="27" dur="500" fill="hold"/>
                                        <p:tgtEl>
                                          <p:spTgt spid="4038659">
                                            <p:txEl>
                                              <p:pRg st="3" end="3"/>
                                            </p:txEl>
                                          </p:spTgt>
                                        </p:tgtEl>
                                        <p:attrNameLst>
                                          <p:attrName>style.color</p:attrName>
                                        </p:attrNameLst>
                                      </p:cBhvr>
                                      <p:to>
                                        <a:srgbClr val="B2B2B2"/>
                                      </p:to>
                                    </p:animClr>
                                  </p:childTnLst>
                                </p:cTn>
                              </p:par>
                              <p:par>
                                <p:cTn id="28" presetID="10" presetClass="entr" presetSubtype="0" fill="hold" nodeType="withEffect">
                                  <p:stCondLst>
                                    <p:cond delay="0"/>
                                  </p:stCondLst>
                                  <p:childTnLst>
                                    <p:set>
                                      <p:cBhvr>
                                        <p:cTn id="29" dur="1" fill="hold">
                                          <p:stCondLst>
                                            <p:cond delay="0"/>
                                          </p:stCondLst>
                                        </p:cTn>
                                        <p:tgtEl>
                                          <p:spTgt spid="4038659">
                                            <p:txEl>
                                              <p:pRg st="4" end="4"/>
                                            </p:txEl>
                                          </p:spTgt>
                                        </p:tgtEl>
                                        <p:attrNameLst>
                                          <p:attrName>style.visibility</p:attrName>
                                        </p:attrNameLst>
                                      </p:cBhvr>
                                      <p:to>
                                        <p:strVal val="visible"/>
                                      </p:to>
                                    </p:set>
                                    <p:animEffect transition="in" filter="fade">
                                      <p:cBhvr>
                                        <p:cTn id="30" dur="500"/>
                                        <p:tgtEl>
                                          <p:spTgt spid="403865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nodeType="clickEffect">
                                  <p:stCondLst>
                                    <p:cond delay="0"/>
                                  </p:stCondLst>
                                  <p:childTnLst>
                                    <p:animClr clrSpc="rgb" dir="cw">
                                      <p:cBhvr override="childStyle">
                                        <p:cTn id="34" dur="500" fill="hold"/>
                                        <p:tgtEl>
                                          <p:spTgt spid="4038659">
                                            <p:txEl>
                                              <p:pRg st="4" end="4"/>
                                            </p:txEl>
                                          </p:spTgt>
                                        </p:tgtEl>
                                        <p:attrNameLst>
                                          <p:attrName>style.color</p:attrName>
                                        </p:attrNameLst>
                                      </p:cBhvr>
                                      <p:to>
                                        <a:srgbClr val="B2B2B2"/>
                                      </p:to>
                                    </p:animClr>
                                  </p:childTnLst>
                                </p:cTn>
                              </p:par>
                              <p:par>
                                <p:cTn id="35" presetID="10" presetClass="entr" presetSubtype="0" fill="hold" nodeType="withEffect">
                                  <p:stCondLst>
                                    <p:cond delay="0"/>
                                  </p:stCondLst>
                                  <p:childTnLst>
                                    <p:set>
                                      <p:cBhvr>
                                        <p:cTn id="36" dur="1" fill="hold">
                                          <p:stCondLst>
                                            <p:cond delay="0"/>
                                          </p:stCondLst>
                                        </p:cTn>
                                        <p:tgtEl>
                                          <p:spTgt spid="4038659">
                                            <p:txEl>
                                              <p:pRg st="5" end="5"/>
                                            </p:txEl>
                                          </p:spTgt>
                                        </p:tgtEl>
                                        <p:attrNameLst>
                                          <p:attrName>style.visibility</p:attrName>
                                        </p:attrNameLst>
                                      </p:cBhvr>
                                      <p:to>
                                        <p:strVal val="visible"/>
                                      </p:to>
                                    </p:set>
                                    <p:animEffect transition="in" filter="fade">
                                      <p:cBhvr>
                                        <p:cTn id="37" dur="500"/>
                                        <p:tgtEl>
                                          <p:spTgt spid="4038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163"/>
            <a:ext cx="9144000" cy="1143000"/>
          </a:xfrm>
        </p:spPr>
        <p:txBody>
          <a:bodyPr/>
          <a:lstStyle/>
          <a:p>
            <a:pPr algn="ctr" eaLnBrk="1" fontAlgn="auto" hangingPunct="1">
              <a:spcAft>
                <a:spcPts val="0"/>
              </a:spcAft>
              <a:defRPr/>
            </a:pPr>
            <a:r>
              <a:rPr lang="pt-BR" sz="5000" dirty="0" smtClean="0">
                <a:solidFill>
                  <a:srgbClr val="FFFF00"/>
                </a:solidFill>
              </a:rPr>
              <a:t>Simplify</a:t>
            </a:r>
            <a:endParaRPr lang="en-US" sz="5000" dirty="0" smtClean="0">
              <a:solidFill>
                <a:srgbClr val="FFFF00"/>
              </a:solidFill>
            </a:endParaRPr>
          </a:p>
        </p:txBody>
      </p:sp>
      <p:sp>
        <p:nvSpPr>
          <p:cNvPr id="18435" name="Rectangle 3"/>
          <p:cNvSpPr>
            <a:spLocks noGrp="1" noChangeArrowheads="1"/>
          </p:cNvSpPr>
          <p:nvPr>
            <p:ph idx="1"/>
          </p:nvPr>
        </p:nvSpPr>
        <p:spPr>
          <a:xfrm>
            <a:off x="220663" y="1306513"/>
            <a:ext cx="6983412" cy="5467350"/>
          </a:xfrm>
        </p:spPr>
        <p:txBody>
          <a:bodyPr/>
          <a:lstStyle/>
          <a:p>
            <a:pPr marL="365125" indent="-365125" eaLnBrk="1" hangingPunct="1">
              <a:lnSpc>
                <a:spcPct val="70000"/>
              </a:lnSpc>
              <a:buClr>
                <a:srgbClr val="FF9900"/>
              </a:buClr>
              <a:buFont typeface="Wingdings" pitchFamily="2" charset="2"/>
              <a:buChar char="§"/>
            </a:pPr>
            <a:r>
              <a:rPr lang="pt-BR" altLang="en-US" smtClean="0">
                <a:solidFill>
                  <a:srgbClr val="FFFFFF"/>
                </a:solidFill>
              </a:rPr>
              <a:t>a majority of = most</a:t>
            </a:r>
          </a:p>
          <a:p>
            <a:pPr marL="365125" indent="-365125" eaLnBrk="1" hangingPunct="1">
              <a:lnSpc>
                <a:spcPct val="70000"/>
              </a:lnSpc>
              <a:buClr>
                <a:srgbClr val="FF9900"/>
              </a:buClr>
              <a:buFont typeface="Wingdings" pitchFamily="2" charset="2"/>
              <a:buChar char="§"/>
            </a:pPr>
            <a:r>
              <a:rPr lang="en-US" altLang="en-US" smtClean="0">
                <a:solidFill>
                  <a:srgbClr val="FFFFFF"/>
                </a:solidFill>
              </a:rPr>
              <a:t>a considerable amount of = much</a:t>
            </a:r>
          </a:p>
          <a:p>
            <a:pPr marL="365125" indent="-365125" eaLnBrk="1" hangingPunct="1">
              <a:lnSpc>
                <a:spcPct val="70000"/>
              </a:lnSpc>
              <a:buClr>
                <a:srgbClr val="FF9900"/>
              </a:buClr>
              <a:buFont typeface="Wingdings" pitchFamily="2" charset="2"/>
              <a:buChar char="§"/>
            </a:pPr>
            <a:r>
              <a:rPr lang="en-US" altLang="en-US" smtClean="0">
                <a:solidFill>
                  <a:srgbClr val="FFFFFF"/>
                </a:solidFill>
              </a:rPr>
              <a:t>a number of = several/some</a:t>
            </a:r>
          </a:p>
          <a:p>
            <a:pPr marL="365125" indent="-365125" eaLnBrk="1" hangingPunct="1">
              <a:lnSpc>
                <a:spcPct val="70000"/>
              </a:lnSpc>
              <a:buClr>
                <a:srgbClr val="FF9900"/>
              </a:buClr>
              <a:buFont typeface="Wingdings" pitchFamily="2" charset="2"/>
              <a:buChar char="§"/>
            </a:pPr>
            <a:r>
              <a:rPr lang="en-US" altLang="en-US" smtClean="0">
                <a:solidFill>
                  <a:srgbClr val="FFFFFF"/>
                </a:solidFill>
              </a:rPr>
              <a:t>on account of = because</a:t>
            </a:r>
          </a:p>
          <a:p>
            <a:pPr marL="365125" indent="-365125" eaLnBrk="1" hangingPunct="1">
              <a:lnSpc>
                <a:spcPct val="70000"/>
              </a:lnSpc>
              <a:buClr>
                <a:srgbClr val="FF9900"/>
              </a:buClr>
              <a:buFont typeface="Wingdings" pitchFamily="2" charset="2"/>
              <a:buChar char="§"/>
            </a:pPr>
            <a:r>
              <a:rPr lang="en-US" altLang="en-US" smtClean="0">
                <a:solidFill>
                  <a:srgbClr val="FFFFFF"/>
                </a:solidFill>
              </a:rPr>
              <a:t>referred to as = called</a:t>
            </a:r>
          </a:p>
          <a:p>
            <a:pPr marL="365125" indent="-365125" eaLnBrk="1" hangingPunct="1">
              <a:lnSpc>
                <a:spcPct val="70000"/>
              </a:lnSpc>
              <a:buClr>
                <a:srgbClr val="FF9900"/>
              </a:buClr>
              <a:buFont typeface="Wingdings" pitchFamily="2" charset="2"/>
              <a:buChar char="§"/>
            </a:pPr>
            <a:r>
              <a:rPr lang="en-US" altLang="en-US" smtClean="0">
                <a:solidFill>
                  <a:srgbClr val="FFFFFF"/>
                </a:solidFill>
              </a:rPr>
              <a:t>has the capacity to = can</a:t>
            </a:r>
          </a:p>
          <a:p>
            <a:pPr marL="365125" indent="-365125" eaLnBrk="1" hangingPunct="1">
              <a:lnSpc>
                <a:spcPct val="70000"/>
              </a:lnSpc>
              <a:buClr>
                <a:srgbClr val="FF9900"/>
              </a:buClr>
              <a:buFont typeface="Wingdings" pitchFamily="2" charset="2"/>
              <a:buChar char="§"/>
            </a:pPr>
            <a:r>
              <a:rPr lang="en-US" altLang="en-US" smtClean="0">
                <a:solidFill>
                  <a:srgbClr val="FFFFFF"/>
                </a:solidFill>
              </a:rPr>
              <a:t>it is clear that = clearly</a:t>
            </a:r>
          </a:p>
          <a:p>
            <a:pPr marL="365125" indent="-365125" eaLnBrk="1" hangingPunct="1">
              <a:lnSpc>
                <a:spcPct val="70000"/>
              </a:lnSpc>
              <a:buClr>
                <a:srgbClr val="FF9900"/>
              </a:buClr>
              <a:buFont typeface="Wingdings" pitchFamily="2" charset="2"/>
              <a:buChar char="§"/>
            </a:pPr>
            <a:r>
              <a:rPr lang="pt-BR" altLang="en-US" smtClean="0">
                <a:solidFill>
                  <a:srgbClr val="FFFFFF"/>
                </a:solidFill>
              </a:rPr>
              <a:t>at the present time = now</a:t>
            </a:r>
          </a:p>
          <a:p>
            <a:pPr marL="365125" indent="-365125" eaLnBrk="1" hangingPunct="1">
              <a:lnSpc>
                <a:spcPct val="70000"/>
              </a:lnSpc>
              <a:buClr>
                <a:srgbClr val="FF9900"/>
              </a:buClr>
              <a:buFont typeface="Wingdings" pitchFamily="2" charset="2"/>
              <a:buChar char="§"/>
            </a:pPr>
            <a:r>
              <a:rPr lang="pt-BR" altLang="en-US" smtClean="0">
                <a:solidFill>
                  <a:srgbClr val="FFFFFF"/>
                </a:solidFill>
              </a:rPr>
              <a:t>give rise to = cause</a:t>
            </a:r>
          </a:p>
          <a:p>
            <a:pPr marL="365125" indent="-365125" eaLnBrk="1" hangingPunct="1">
              <a:lnSpc>
                <a:spcPct val="70000"/>
              </a:lnSpc>
              <a:buClr>
                <a:srgbClr val="FF9900"/>
              </a:buClr>
              <a:buFont typeface="Wingdings" pitchFamily="2" charset="2"/>
              <a:buChar char="§"/>
            </a:pPr>
            <a:r>
              <a:rPr lang="pt-BR" altLang="en-US" smtClean="0">
                <a:solidFill>
                  <a:srgbClr val="FFFFFF"/>
                </a:solidFill>
              </a:rPr>
              <a:t>is defined as = is</a:t>
            </a:r>
          </a:p>
          <a:p>
            <a:pPr marL="365125" indent="-365125" eaLnBrk="1" hangingPunct="1">
              <a:lnSpc>
                <a:spcPct val="70000"/>
              </a:lnSpc>
              <a:buClr>
                <a:srgbClr val="FF9900"/>
              </a:buClr>
              <a:buFont typeface="Wingdings" pitchFamily="2" charset="2"/>
              <a:buChar char="§"/>
            </a:pPr>
            <a:r>
              <a:rPr lang="pt-BR" altLang="en-US" smtClean="0">
                <a:solidFill>
                  <a:srgbClr val="FFFFFF"/>
                </a:solidFill>
              </a:rPr>
              <a:t>subsequent to = after</a:t>
            </a:r>
            <a:endParaRPr lang="en-US" altLang="en-US" smtClean="0">
              <a:solidFill>
                <a:srgbClr val="FFFFFF"/>
              </a:solidFill>
            </a:endParaRPr>
          </a:p>
        </p:txBody>
      </p:sp>
      <p:sp>
        <p:nvSpPr>
          <p:cNvPr id="4011012" name="Rectangle 4"/>
          <p:cNvSpPr>
            <a:spLocks noChangeArrowheads="1"/>
          </p:cNvSpPr>
          <p:nvPr/>
        </p:nvSpPr>
        <p:spPr bwMode="auto">
          <a:xfrm>
            <a:off x="5689600" y="2859088"/>
            <a:ext cx="3249613" cy="1200150"/>
          </a:xfrm>
          <a:prstGeom prst="rect">
            <a:avLst/>
          </a:prstGeom>
          <a:solidFill>
            <a:schemeClr val="tx1"/>
          </a:solidFill>
          <a:ln w="25400">
            <a:solidFill>
              <a:srgbClr val="000000"/>
            </a:solidFill>
            <a:miter lim="800000"/>
            <a:headEnd/>
            <a:tailEnd/>
          </a:ln>
        </p:spPr>
        <p:txBody>
          <a:bodyPr>
            <a:spAutoFit/>
          </a:bodyPr>
          <a:lstStyle/>
          <a:p>
            <a:endParaRPr lang="en-US" altLang="en-US" b="1" i="1">
              <a:solidFill>
                <a:srgbClr val="000000"/>
              </a:solidFill>
            </a:endParaRPr>
          </a:p>
          <a:p>
            <a:r>
              <a:rPr lang="en-US" altLang="en-US" b="1" i="1">
                <a:solidFill>
                  <a:srgbClr val="000000"/>
                </a:solidFill>
              </a:rPr>
              <a:t>“Those who have the most to say usually say it with the fewest words”</a:t>
            </a:r>
            <a:endParaRPr lang="en-GB" altLang="en-US" b="1" i="1">
              <a:solidFill>
                <a:srgbClr val="000000"/>
              </a:solidFill>
            </a:endParaRPr>
          </a:p>
        </p:txBody>
      </p:sp>
      <p:sp>
        <p:nvSpPr>
          <p:cNvPr id="30725" name="Line 5"/>
          <p:cNvSpPr>
            <a:spLocks noChangeShapeType="1"/>
          </p:cNvSpPr>
          <p:nvPr/>
        </p:nvSpPr>
        <p:spPr bwMode="auto">
          <a:xfrm>
            <a:off x="0" y="1085850"/>
            <a:ext cx="9144000" cy="0"/>
          </a:xfrm>
          <a:prstGeom prst="line">
            <a:avLst/>
          </a:prstGeom>
          <a:noFill/>
          <a:ln w="38100">
            <a:solidFill>
              <a:srgbClr val="FF0000"/>
            </a:solidFill>
            <a:round/>
            <a:headEnd/>
            <a:tailEnd/>
          </a:ln>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fade">
                                      <p:cBhvr>
                                        <p:cTn id="13" dur="500"/>
                                        <p:tgtEl>
                                          <p:spTgt spid="18435">
                                            <p:txEl>
                                              <p:pRg st="0" end="0"/>
                                            </p:txEl>
                                          </p:spTgt>
                                        </p:tgtEl>
                                      </p:cBhvr>
                                    </p:animEffect>
                                    <p:anim calcmode="lin" valueType="num">
                                      <p:cBhvr>
                                        <p:cTn id="14"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8435">
                                            <p:txEl>
                                              <p:pRg st="1" end="1"/>
                                            </p:txEl>
                                          </p:spTgt>
                                        </p:tgtEl>
                                        <p:attrNameLst>
                                          <p:attrName>style.visibility</p:attrName>
                                        </p:attrNameLst>
                                      </p:cBhvr>
                                      <p:to>
                                        <p:strVal val="visible"/>
                                      </p:to>
                                    </p:set>
                                    <p:animEffect transition="in" filter="fade">
                                      <p:cBhvr>
                                        <p:cTn id="20" dur="500"/>
                                        <p:tgtEl>
                                          <p:spTgt spid="18435">
                                            <p:txEl>
                                              <p:pRg st="1" end="1"/>
                                            </p:txEl>
                                          </p:spTgt>
                                        </p:tgtEl>
                                      </p:cBhvr>
                                    </p:animEffect>
                                    <p:anim calcmode="lin" valueType="num">
                                      <p:cBhvr>
                                        <p:cTn id="2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8435">
                                            <p:txEl>
                                              <p:pRg st="2" end="2"/>
                                            </p:txEl>
                                          </p:spTgt>
                                        </p:tgtEl>
                                        <p:attrNameLst>
                                          <p:attrName>style.visibility</p:attrName>
                                        </p:attrNameLst>
                                      </p:cBhvr>
                                      <p:to>
                                        <p:strVal val="visible"/>
                                      </p:to>
                                    </p:set>
                                    <p:animEffect transition="in" filter="fade">
                                      <p:cBhvr>
                                        <p:cTn id="27" dur="500"/>
                                        <p:tgtEl>
                                          <p:spTgt spid="18435">
                                            <p:txEl>
                                              <p:pRg st="2" end="2"/>
                                            </p:txEl>
                                          </p:spTgt>
                                        </p:tgtEl>
                                      </p:cBhvr>
                                    </p:animEffect>
                                    <p:anim calcmode="lin" valueType="num">
                                      <p:cBhvr>
                                        <p:cTn id="28"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8435">
                                            <p:txEl>
                                              <p:pRg st="3" end="3"/>
                                            </p:txEl>
                                          </p:spTgt>
                                        </p:tgtEl>
                                        <p:attrNameLst>
                                          <p:attrName>style.visibility</p:attrName>
                                        </p:attrNameLst>
                                      </p:cBhvr>
                                      <p:to>
                                        <p:strVal val="visible"/>
                                      </p:to>
                                    </p:set>
                                    <p:animEffect transition="in" filter="fade">
                                      <p:cBhvr>
                                        <p:cTn id="34" dur="500"/>
                                        <p:tgtEl>
                                          <p:spTgt spid="18435">
                                            <p:txEl>
                                              <p:pRg st="3" end="3"/>
                                            </p:txEl>
                                          </p:spTgt>
                                        </p:tgtEl>
                                      </p:cBhvr>
                                    </p:animEffect>
                                    <p:anim calcmode="lin" valueType="num">
                                      <p:cBhvr>
                                        <p:cTn id="3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8435">
                                            <p:txEl>
                                              <p:pRg st="4" end="4"/>
                                            </p:txEl>
                                          </p:spTgt>
                                        </p:tgtEl>
                                        <p:attrNameLst>
                                          <p:attrName>style.visibility</p:attrName>
                                        </p:attrNameLst>
                                      </p:cBhvr>
                                      <p:to>
                                        <p:strVal val="visible"/>
                                      </p:to>
                                    </p:set>
                                    <p:animEffect transition="in" filter="fade">
                                      <p:cBhvr>
                                        <p:cTn id="41" dur="500"/>
                                        <p:tgtEl>
                                          <p:spTgt spid="18435">
                                            <p:txEl>
                                              <p:pRg st="4" end="4"/>
                                            </p:txEl>
                                          </p:spTgt>
                                        </p:tgtEl>
                                      </p:cBhvr>
                                    </p:animEffect>
                                    <p:anim calcmode="lin" valueType="num">
                                      <p:cBhvr>
                                        <p:cTn id="42"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8435">
                                            <p:txEl>
                                              <p:pRg st="5" end="5"/>
                                            </p:txEl>
                                          </p:spTgt>
                                        </p:tgtEl>
                                        <p:attrNameLst>
                                          <p:attrName>style.visibility</p:attrName>
                                        </p:attrNameLst>
                                      </p:cBhvr>
                                      <p:to>
                                        <p:strVal val="visible"/>
                                      </p:to>
                                    </p:set>
                                    <p:animEffect transition="in" filter="fade">
                                      <p:cBhvr>
                                        <p:cTn id="48" dur="500"/>
                                        <p:tgtEl>
                                          <p:spTgt spid="18435">
                                            <p:txEl>
                                              <p:pRg st="5" end="5"/>
                                            </p:txEl>
                                          </p:spTgt>
                                        </p:tgtEl>
                                      </p:cBhvr>
                                    </p:animEffect>
                                    <p:anim calcmode="lin" valueType="num">
                                      <p:cBhvr>
                                        <p:cTn id="4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8435">
                                            <p:txEl>
                                              <p:pRg st="6" end="6"/>
                                            </p:txEl>
                                          </p:spTgt>
                                        </p:tgtEl>
                                        <p:attrNameLst>
                                          <p:attrName>style.visibility</p:attrName>
                                        </p:attrNameLst>
                                      </p:cBhvr>
                                      <p:to>
                                        <p:strVal val="visible"/>
                                      </p:to>
                                    </p:set>
                                    <p:animEffect transition="in" filter="fade">
                                      <p:cBhvr>
                                        <p:cTn id="55" dur="500"/>
                                        <p:tgtEl>
                                          <p:spTgt spid="18435">
                                            <p:txEl>
                                              <p:pRg st="6" end="6"/>
                                            </p:txEl>
                                          </p:spTgt>
                                        </p:tgtEl>
                                      </p:cBhvr>
                                    </p:animEffect>
                                    <p:anim calcmode="lin" valueType="num">
                                      <p:cBhvr>
                                        <p:cTn id="56"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57"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8435">
                                            <p:txEl>
                                              <p:pRg st="7" end="7"/>
                                            </p:txEl>
                                          </p:spTgt>
                                        </p:tgtEl>
                                        <p:attrNameLst>
                                          <p:attrName>style.visibility</p:attrName>
                                        </p:attrNameLst>
                                      </p:cBhvr>
                                      <p:to>
                                        <p:strVal val="visible"/>
                                      </p:to>
                                    </p:set>
                                    <p:animEffect transition="in" filter="fade">
                                      <p:cBhvr>
                                        <p:cTn id="62" dur="500"/>
                                        <p:tgtEl>
                                          <p:spTgt spid="18435">
                                            <p:txEl>
                                              <p:pRg st="7" end="7"/>
                                            </p:txEl>
                                          </p:spTgt>
                                        </p:tgtEl>
                                      </p:cBhvr>
                                    </p:animEffect>
                                    <p:anim calcmode="lin" valueType="num">
                                      <p:cBhvr>
                                        <p:cTn id="63"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4"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8435">
                                            <p:txEl>
                                              <p:pRg st="8" end="8"/>
                                            </p:txEl>
                                          </p:spTgt>
                                        </p:tgtEl>
                                        <p:attrNameLst>
                                          <p:attrName>style.visibility</p:attrName>
                                        </p:attrNameLst>
                                      </p:cBhvr>
                                      <p:to>
                                        <p:strVal val="visible"/>
                                      </p:to>
                                    </p:set>
                                    <p:animEffect transition="in" filter="fade">
                                      <p:cBhvr>
                                        <p:cTn id="69" dur="500"/>
                                        <p:tgtEl>
                                          <p:spTgt spid="18435">
                                            <p:txEl>
                                              <p:pRg st="8" end="8"/>
                                            </p:txEl>
                                          </p:spTgt>
                                        </p:tgtEl>
                                      </p:cBhvr>
                                    </p:animEffect>
                                    <p:anim calcmode="lin" valueType="num">
                                      <p:cBhvr>
                                        <p:cTn id="70"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71" dur="5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8435">
                                            <p:txEl>
                                              <p:pRg st="9" end="9"/>
                                            </p:txEl>
                                          </p:spTgt>
                                        </p:tgtEl>
                                        <p:attrNameLst>
                                          <p:attrName>style.visibility</p:attrName>
                                        </p:attrNameLst>
                                      </p:cBhvr>
                                      <p:to>
                                        <p:strVal val="visible"/>
                                      </p:to>
                                    </p:set>
                                    <p:animEffect transition="in" filter="fade">
                                      <p:cBhvr>
                                        <p:cTn id="76" dur="500"/>
                                        <p:tgtEl>
                                          <p:spTgt spid="18435">
                                            <p:txEl>
                                              <p:pRg st="9" end="9"/>
                                            </p:txEl>
                                          </p:spTgt>
                                        </p:tgtEl>
                                      </p:cBhvr>
                                    </p:animEffect>
                                    <p:anim calcmode="lin" valueType="num">
                                      <p:cBhvr>
                                        <p:cTn id="77"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78" dur="5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18435">
                                            <p:txEl>
                                              <p:pRg st="10" end="10"/>
                                            </p:txEl>
                                          </p:spTgt>
                                        </p:tgtEl>
                                        <p:attrNameLst>
                                          <p:attrName>style.visibility</p:attrName>
                                        </p:attrNameLst>
                                      </p:cBhvr>
                                      <p:to>
                                        <p:strVal val="visible"/>
                                      </p:to>
                                    </p:set>
                                    <p:animEffect transition="in" filter="fade">
                                      <p:cBhvr>
                                        <p:cTn id="83" dur="500"/>
                                        <p:tgtEl>
                                          <p:spTgt spid="18435">
                                            <p:txEl>
                                              <p:pRg st="10" end="10"/>
                                            </p:txEl>
                                          </p:spTgt>
                                        </p:tgtEl>
                                      </p:cBhvr>
                                    </p:animEffect>
                                    <p:anim calcmode="lin" valueType="num">
                                      <p:cBhvr>
                                        <p:cTn id="84"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p:cTn id="85" dur="500" fill="hold"/>
                                        <p:tgtEl>
                                          <p:spTgt spid="1843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4011012"/>
                                        </p:tgtEl>
                                        <p:attrNameLst>
                                          <p:attrName>style.visibility</p:attrName>
                                        </p:attrNameLst>
                                      </p:cBhvr>
                                      <p:to>
                                        <p:strVal val="visible"/>
                                      </p:to>
                                    </p:set>
                                    <p:anim calcmode="lin" valueType="num">
                                      <p:cBhvr additive="base">
                                        <p:cTn id="90" dur="500" fill="hold"/>
                                        <p:tgtEl>
                                          <p:spTgt spid="4011012"/>
                                        </p:tgtEl>
                                        <p:attrNameLst>
                                          <p:attrName>ppt_x</p:attrName>
                                        </p:attrNameLst>
                                      </p:cBhvr>
                                      <p:tavLst>
                                        <p:tav tm="0">
                                          <p:val>
                                            <p:strVal val="#ppt_x"/>
                                          </p:val>
                                        </p:tav>
                                        <p:tav tm="100000">
                                          <p:val>
                                            <p:strVal val="#ppt_x"/>
                                          </p:val>
                                        </p:tav>
                                      </p:tavLst>
                                    </p:anim>
                                    <p:anim calcmode="lin" valueType="num">
                                      <p:cBhvr additive="base">
                                        <p:cTn id="91" dur="500" fill="hold"/>
                                        <p:tgtEl>
                                          <p:spTgt spid="4011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P spid="40110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r>
              <a:rPr lang="en-US" altLang="en-US" sz="3200" dirty="0" smtClean="0"/>
              <a:t>Problems of Manuscript</a:t>
            </a:r>
            <a:endParaRPr lang="en-US" altLang="en-US" dirty="0"/>
          </a:p>
        </p:txBody>
      </p:sp>
      <p:sp>
        <p:nvSpPr>
          <p:cNvPr id="399363" name="Rectangle 3"/>
          <p:cNvSpPr>
            <a:spLocks noGrp="1" noRot="1" noChangeArrowheads="1"/>
          </p:cNvSpPr>
          <p:nvPr>
            <p:ph idx="1"/>
          </p:nvPr>
        </p:nvSpPr>
        <p:spPr>
          <a:xfrm>
            <a:off x="381000" y="1295400"/>
            <a:ext cx="8458200" cy="4572000"/>
          </a:xfrm>
        </p:spPr>
        <p:txBody>
          <a:bodyPr/>
          <a:lstStyle/>
          <a:p>
            <a:pPr>
              <a:lnSpc>
                <a:spcPct val="90000"/>
              </a:lnSpc>
            </a:pPr>
            <a:endParaRPr lang="en-US" altLang="en-US" sz="2400"/>
          </a:p>
          <a:p>
            <a:pPr>
              <a:lnSpc>
                <a:spcPct val="90000"/>
              </a:lnSpc>
            </a:pPr>
            <a:endParaRPr lang="en-US" altLang="en-US" sz="2000"/>
          </a:p>
          <a:p>
            <a:pPr>
              <a:lnSpc>
                <a:spcPct val="80000"/>
              </a:lnSpc>
            </a:pPr>
            <a:endParaRPr lang="en-US" altLang="en-US" sz="2000"/>
          </a:p>
        </p:txBody>
      </p:sp>
      <p:grpSp>
        <p:nvGrpSpPr>
          <p:cNvPr id="2" name="Group 37"/>
          <p:cNvGrpSpPr>
            <a:grpSpLocks/>
          </p:cNvGrpSpPr>
          <p:nvPr/>
        </p:nvGrpSpPr>
        <p:grpSpPr bwMode="auto">
          <a:xfrm>
            <a:off x="152400" y="1600200"/>
            <a:ext cx="8991600" cy="5075238"/>
            <a:chOff x="377" y="2256"/>
            <a:chExt cx="5136" cy="1949"/>
          </a:xfrm>
        </p:grpSpPr>
        <p:sp>
          <p:nvSpPr>
            <p:cNvPr id="399382" name="Text Box 22"/>
            <p:cNvSpPr txBox="1">
              <a:spLocks noChangeArrowheads="1"/>
            </p:cNvSpPr>
            <p:nvPr/>
          </p:nvSpPr>
          <p:spPr bwMode="auto">
            <a:xfrm>
              <a:off x="2208" y="2256"/>
              <a:ext cx="32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FFFFFF"/>
                  </a:solidFill>
                </a:rPr>
                <a:t>How frequently do Editors encounter manuscript problems?</a:t>
              </a:r>
              <a:endParaRPr lang="en-US" altLang="en-US" sz="2400" b="1">
                <a:solidFill>
                  <a:srgbClr val="FFFFFF"/>
                </a:solidFill>
              </a:endParaRPr>
            </a:p>
          </p:txBody>
        </p:sp>
        <p:sp>
          <p:nvSpPr>
            <p:cNvPr id="399383" name="Rectangle 23"/>
            <p:cNvSpPr>
              <a:spLocks noChangeArrowheads="1"/>
            </p:cNvSpPr>
            <p:nvPr/>
          </p:nvSpPr>
          <p:spPr bwMode="auto">
            <a:xfrm>
              <a:off x="2304" y="2448"/>
              <a:ext cx="2928" cy="158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399384" name="Line 24"/>
            <p:cNvSpPr>
              <a:spLocks noChangeShapeType="1"/>
            </p:cNvSpPr>
            <p:nvPr/>
          </p:nvSpPr>
          <p:spPr bwMode="auto">
            <a:xfrm>
              <a:off x="3744" y="2448"/>
              <a:ext cx="0" cy="158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399385" name="Text Box 25"/>
            <p:cNvSpPr txBox="1">
              <a:spLocks noChangeArrowheads="1"/>
            </p:cNvSpPr>
            <p:nvPr/>
          </p:nvSpPr>
          <p:spPr bwMode="auto">
            <a:xfrm>
              <a:off x="2112" y="4032"/>
              <a:ext cx="34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a:solidFill>
                    <a:srgbClr val="FFFFFF"/>
                  </a:solidFill>
                </a:rPr>
                <a:t>Seldom                                 Occasionally                                 Frequently</a:t>
              </a:r>
              <a:endParaRPr lang="en-US" altLang="en-US" sz="2400" b="1">
                <a:solidFill>
                  <a:srgbClr val="000514"/>
                </a:solidFill>
                <a:latin typeface="Times New Roman" pitchFamily="18" charset="0"/>
              </a:endParaRPr>
            </a:p>
          </p:txBody>
        </p:sp>
        <p:sp>
          <p:nvSpPr>
            <p:cNvPr id="399387" name="Text Box 27"/>
            <p:cNvSpPr txBox="1">
              <a:spLocks noChangeArrowheads="1"/>
            </p:cNvSpPr>
            <p:nvPr/>
          </p:nvSpPr>
          <p:spPr bwMode="auto">
            <a:xfrm>
              <a:off x="377" y="2430"/>
              <a:ext cx="1871" cy="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lnSpc>
                  <a:spcPct val="170000"/>
                </a:lnSpc>
                <a:spcBef>
                  <a:spcPct val="0"/>
                </a:spcBef>
                <a:spcAft>
                  <a:spcPct val="0"/>
                </a:spcAft>
              </a:pPr>
              <a:r>
                <a:rPr lang="en-US" altLang="en-US" sz="1200" b="1">
                  <a:solidFill>
                    <a:srgbClr val="FFFFFF"/>
                  </a:solidFill>
                </a:rPr>
                <a:t>Poorly </a:t>
              </a:r>
              <a:r>
                <a:rPr lang="en-US" altLang="en-US" sz="1200" b="1">
                  <a:solidFill>
                    <a:srgbClr val="FFCC00"/>
                  </a:solidFill>
                </a:rPr>
                <a:t>written</a:t>
              </a:r>
              <a:r>
                <a:rPr lang="en-US" altLang="en-US" sz="1200" b="1">
                  <a:solidFill>
                    <a:srgbClr val="FFFFFF"/>
                  </a:solidFill>
                </a:rPr>
                <a:t>, excessive jargon</a:t>
              </a:r>
            </a:p>
            <a:p>
              <a:pPr algn="r" eaLnBrk="0" fontAlgn="base" hangingPunct="0">
                <a:lnSpc>
                  <a:spcPct val="170000"/>
                </a:lnSpc>
                <a:spcBef>
                  <a:spcPct val="0"/>
                </a:spcBef>
                <a:spcAft>
                  <a:spcPct val="0"/>
                </a:spcAft>
              </a:pPr>
              <a:r>
                <a:rPr lang="en-US" altLang="en-US" sz="1200" b="1">
                  <a:solidFill>
                    <a:srgbClr val="FFFFFF"/>
                  </a:solidFill>
                </a:rPr>
                <a:t>Inadequate/inappropriate </a:t>
              </a:r>
              <a:r>
                <a:rPr lang="en-US" altLang="en-US" sz="1200" b="1">
                  <a:solidFill>
                    <a:srgbClr val="FFCC00"/>
                  </a:solidFill>
                </a:rPr>
                <a:t>presentation</a:t>
              </a:r>
              <a:endParaRPr lang="en-US" altLang="en-US" sz="1200" b="1">
                <a:solidFill>
                  <a:srgbClr val="FFFFFF"/>
                </a:solidFill>
              </a:endParaRPr>
            </a:p>
            <a:p>
              <a:pPr algn="r" eaLnBrk="0" fontAlgn="base" hangingPunct="0">
                <a:lnSpc>
                  <a:spcPct val="170000"/>
                </a:lnSpc>
                <a:spcBef>
                  <a:spcPct val="0"/>
                </a:spcBef>
                <a:spcAft>
                  <a:spcPct val="0"/>
                </a:spcAft>
              </a:pPr>
              <a:r>
                <a:rPr lang="en-US" altLang="en-US" sz="1200" b="1">
                  <a:solidFill>
                    <a:srgbClr val="FFFFFF"/>
                  </a:solidFill>
                </a:rPr>
                <a:t>Poor description of </a:t>
              </a:r>
              <a:r>
                <a:rPr lang="en-US" altLang="en-US" sz="1200" b="1">
                  <a:solidFill>
                    <a:srgbClr val="FFCC00"/>
                  </a:solidFill>
                </a:rPr>
                <a:t>design</a:t>
              </a:r>
              <a:endParaRPr lang="en-US" altLang="en-US" sz="1200" b="1">
                <a:solidFill>
                  <a:srgbClr val="FFFFFF"/>
                </a:solidFill>
              </a:endParaRPr>
            </a:p>
            <a:p>
              <a:pPr algn="r" eaLnBrk="0" fontAlgn="base" hangingPunct="0">
                <a:lnSpc>
                  <a:spcPct val="170000"/>
                </a:lnSpc>
                <a:spcBef>
                  <a:spcPct val="0"/>
                </a:spcBef>
                <a:spcAft>
                  <a:spcPct val="0"/>
                </a:spcAft>
              </a:pPr>
              <a:r>
                <a:rPr lang="en-US" altLang="en-US" sz="1200" b="1">
                  <a:solidFill>
                    <a:srgbClr val="FFFFFF"/>
                  </a:solidFill>
                </a:rPr>
                <a:t>Excessive zeal and </a:t>
              </a:r>
              <a:r>
                <a:rPr lang="en-US" altLang="en-US" sz="1200" b="1">
                  <a:solidFill>
                    <a:srgbClr val="FFCC00"/>
                  </a:solidFill>
                </a:rPr>
                <a:t>self promotion</a:t>
              </a:r>
              <a:endParaRPr lang="en-US" altLang="en-US" sz="1200" b="1">
                <a:solidFill>
                  <a:srgbClr val="FFFFFF"/>
                </a:solidFill>
              </a:endParaRPr>
            </a:p>
            <a:p>
              <a:pPr algn="r" eaLnBrk="0" fontAlgn="base" hangingPunct="0">
                <a:lnSpc>
                  <a:spcPct val="170000"/>
                </a:lnSpc>
                <a:spcBef>
                  <a:spcPct val="0"/>
                </a:spcBef>
                <a:spcAft>
                  <a:spcPct val="0"/>
                </a:spcAft>
              </a:pPr>
              <a:r>
                <a:rPr lang="en-US" altLang="en-US" sz="1200" b="1">
                  <a:solidFill>
                    <a:srgbClr val="FFCC00"/>
                  </a:solidFill>
                </a:rPr>
                <a:t>Rationale</a:t>
              </a:r>
              <a:r>
                <a:rPr lang="en-US" altLang="en-US" sz="1200" b="1">
                  <a:solidFill>
                    <a:srgbClr val="FFFFFF"/>
                  </a:solidFill>
                </a:rPr>
                <a:t> confused, contradictory</a:t>
              </a:r>
            </a:p>
            <a:p>
              <a:pPr algn="r" eaLnBrk="0" fontAlgn="base" hangingPunct="0">
                <a:lnSpc>
                  <a:spcPct val="170000"/>
                </a:lnSpc>
                <a:spcBef>
                  <a:spcPct val="0"/>
                </a:spcBef>
                <a:spcAft>
                  <a:spcPct val="0"/>
                </a:spcAft>
              </a:pPr>
              <a:r>
                <a:rPr lang="en-US" altLang="en-US" sz="1200" b="1">
                  <a:solidFill>
                    <a:srgbClr val="FFFFFF"/>
                  </a:solidFill>
                </a:rPr>
                <a:t>Essential </a:t>
              </a:r>
              <a:r>
                <a:rPr lang="en-US" altLang="en-US" sz="1200" b="1">
                  <a:solidFill>
                    <a:srgbClr val="FFCC00"/>
                  </a:solidFill>
                </a:rPr>
                <a:t>data</a:t>
              </a:r>
              <a:r>
                <a:rPr lang="en-US" altLang="en-US" sz="1200" b="1">
                  <a:solidFill>
                    <a:srgbClr val="FFFFFF"/>
                  </a:solidFill>
                </a:rPr>
                <a:t> omitted, ignored</a:t>
              </a:r>
            </a:p>
            <a:p>
              <a:pPr algn="r" eaLnBrk="0" fontAlgn="base" hangingPunct="0">
                <a:lnSpc>
                  <a:spcPct val="170000"/>
                </a:lnSpc>
                <a:spcBef>
                  <a:spcPct val="0"/>
                </a:spcBef>
                <a:spcAft>
                  <a:spcPct val="0"/>
                </a:spcAft>
              </a:pPr>
              <a:r>
                <a:rPr lang="en-US" altLang="en-US" sz="1200" b="1">
                  <a:solidFill>
                    <a:srgbClr val="FFCC00"/>
                  </a:solidFill>
                </a:rPr>
                <a:t>Boring</a:t>
              </a:r>
              <a:endParaRPr lang="en-US" altLang="en-US" sz="1200" b="1">
                <a:solidFill>
                  <a:srgbClr val="FFFFFF"/>
                </a:solidFill>
              </a:endParaRPr>
            </a:p>
            <a:p>
              <a:pPr algn="r" eaLnBrk="0" fontAlgn="base" hangingPunct="0">
                <a:lnSpc>
                  <a:spcPct val="170000"/>
                </a:lnSpc>
                <a:spcBef>
                  <a:spcPct val="0"/>
                </a:spcBef>
                <a:spcAft>
                  <a:spcPct val="0"/>
                </a:spcAft>
              </a:pPr>
              <a:r>
                <a:rPr lang="en-US" altLang="en-US" sz="1200" b="1">
                  <a:solidFill>
                    <a:srgbClr val="FFFFFF"/>
                  </a:solidFill>
                </a:rPr>
                <a:t>Important </a:t>
              </a:r>
              <a:r>
                <a:rPr lang="en-US" altLang="en-US" sz="1200" b="1">
                  <a:solidFill>
                    <a:srgbClr val="FFCC00"/>
                  </a:solidFill>
                </a:rPr>
                <a:t>work of others</a:t>
              </a:r>
              <a:r>
                <a:rPr lang="en-US" altLang="en-US" sz="1200" b="1">
                  <a:solidFill>
                    <a:srgbClr val="FFFFFF"/>
                  </a:solidFill>
                </a:rPr>
                <a:t> ignored</a:t>
              </a:r>
              <a:endParaRPr lang="en-US" altLang="en-US" sz="2400" b="1">
                <a:solidFill>
                  <a:srgbClr val="000514"/>
                </a:solidFill>
                <a:latin typeface="Times New Roman" pitchFamily="18" charset="0"/>
              </a:endParaRPr>
            </a:p>
          </p:txBody>
        </p:sp>
        <p:sp>
          <p:nvSpPr>
            <p:cNvPr id="399388" name="Rectangle 28"/>
            <p:cNvSpPr>
              <a:spLocks noChangeArrowheads="1"/>
            </p:cNvSpPr>
            <p:nvPr/>
          </p:nvSpPr>
          <p:spPr bwMode="auto">
            <a:xfrm>
              <a:off x="2304" y="2496"/>
              <a:ext cx="2496" cy="144"/>
            </a:xfrm>
            <a:prstGeom prst="rect">
              <a:avLst/>
            </a:prstGeom>
            <a:solidFill>
              <a:srgbClr val="F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2400">
                <a:solidFill>
                  <a:srgbClr val="FFFFFF"/>
                </a:solidFill>
                <a:latin typeface="Times New Roman" pitchFamily="18" charset="0"/>
              </a:endParaRPr>
            </a:p>
          </p:txBody>
        </p:sp>
        <p:sp>
          <p:nvSpPr>
            <p:cNvPr id="399389" name="Rectangle 29"/>
            <p:cNvSpPr>
              <a:spLocks noChangeArrowheads="1"/>
            </p:cNvSpPr>
            <p:nvPr/>
          </p:nvSpPr>
          <p:spPr bwMode="auto">
            <a:xfrm>
              <a:off x="2304" y="2720"/>
              <a:ext cx="2304" cy="144"/>
            </a:xfrm>
            <a:prstGeom prst="rect">
              <a:avLst/>
            </a:prstGeom>
            <a:solidFill>
              <a:srgbClr val="F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399390" name="Rectangle 30"/>
            <p:cNvSpPr>
              <a:spLocks noChangeArrowheads="1"/>
            </p:cNvSpPr>
            <p:nvPr/>
          </p:nvSpPr>
          <p:spPr bwMode="auto">
            <a:xfrm>
              <a:off x="2304" y="2936"/>
              <a:ext cx="1776" cy="144"/>
            </a:xfrm>
            <a:prstGeom prst="rect">
              <a:avLst/>
            </a:prstGeom>
            <a:solidFill>
              <a:srgbClr val="F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399391" name="Rectangle 31"/>
            <p:cNvSpPr>
              <a:spLocks noChangeArrowheads="1"/>
            </p:cNvSpPr>
            <p:nvPr/>
          </p:nvSpPr>
          <p:spPr bwMode="auto">
            <a:xfrm>
              <a:off x="2304" y="3168"/>
              <a:ext cx="1392" cy="1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399393" name="Rectangle 33"/>
            <p:cNvSpPr>
              <a:spLocks noChangeArrowheads="1"/>
            </p:cNvSpPr>
            <p:nvPr/>
          </p:nvSpPr>
          <p:spPr bwMode="auto">
            <a:xfrm>
              <a:off x="2304" y="3408"/>
              <a:ext cx="1248" cy="1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399394" name="Rectangle 34"/>
            <p:cNvSpPr>
              <a:spLocks noChangeArrowheads="1"/>
            </p:cNvSpPr>
            <p:nvPr/>
          </p:nvSpPr>
          <p:spPr bwMode="auto">
            <a:xfrm>
              <a:off x="2304" y="3648"/>
              <a:ext cx="1056" cy="1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399395" name="Rectangle 35"/>
            <p:cNvSpPr>
              <a:spLocks noChangeArrowheads="1"/>
            </p:cNvSpPr>
            <p:nvPr/>
          </p:nvSpPr>
          <p:spPr bwMode="auto">
            <a:xfrm>
              <a:off x="2304" y="3888"/>
              <a:ext cx="768" cy="1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grpSp>
      <p:sp>
        <p:nvSpPr>
          <p:cNvPr id="399396" name="Rectangle 36"/>
          <p:cNvSpPr>
            <a:spLocks noChangeArrowheads="1"/>
          </p:cNvSpPr>
          <p:nvPr/>
        </p:nvSpPr>
        <p:spPr bwMode="auto">
          <a:xfrm>
            <a:off x="152400" y="6597650"/>
            <a:ext cx="4468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00">
                <a:solidFill>
                  <a:srgbClr val="E5E5FF"/>
                </a:solidFill>
                <a:effectLst>
                  <a:outerShdw blurRad="38100" dist="38100" dir="2700000" algn="tl">
                    <a:srgbClr val="000000"/>
                  </a:outerShdw>
                </a:effectLst>
              </a:rPr>
              <a:t> Byrne DW, Publishing Medical Research Papers, Williams and Wilkins, 1998</a:t>
            </a:r>
            <a:endParaRPr lang="en-US" altLang="en-US" sz="1200">
              <a:solidFill>
                <a:srgbClr val="E5E5FF"/>
              </a:solidFill>
              <a:effectLst>
                <a:outerShdw blurRad="38100" dist="38100" dir="2700000" algn="tl">
                  <a:srgbClr val="000000"/>
                </a:outerShdw>
              </a:effectLst>
            </a:endParaRPr>
          </a:p>
        </p:txBody>
      </p:sp>
    </p:spTree>
    <p:extLst>
      <p:ext uri="{BB962C8B-B14F-4D97-AF65-F5344CB8AC3E}">
        <p14:creationId xmlns:p14="http://schemas.microsoft.com/office/powerpoint/2010/main" val="3743378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99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0" y="609600"/>
            <a:ext cx="8915400" cy="1143000"/>
          </a:xfrm>
          <a:noFill/>
          <a:ln/>
        </p:spPr>
        <p:txBody>
          <a:bodyPr/>
          <a:lstStyle/>
          <a:p>
            <a:r>
              <a:rPr lang="en-US" altLang="en-US"/>
              <a:t>Top 10    Reasons Manuscripts Rejected</a:t>
            </a:r>
          </a:p>
        </p:txBody>
      </p:sp>
      <p:sp>
        <p:nvSpPr>
          <p:cNvPr id="421891" name="Rectangle 3"/>
          <p:cNvSpPr>
            <a:spLocks noGrp="1" noChangeArrowheads="1"/>
          </p:cNvSpPr>
          <p:nvPr>
            <p:ph type="body" idx="1"/>
          </p:nvPr>
        </p:nvSpPr>
        <p:spPr>
          <a:xfrm>
            <a:off x="152400" y="1600200"/>
            <a:ext cx="8686800" cy="4498975"/>
          </a:xfrm>
          <a:noFill/>
          <a:ln/>
        </p:spPr>
        <p:txBody>
          <a:bodyPr/>
          <a:lstStyle/>
          <a:p>
            <a:pPr marL="609600" indent="-609600">
              <a:lnSpc>
                <a:spcPct val="115000"/>
              </a:lnSpc>
              <a:buSzTx/>
              <a:buFont typeface="Times" charset="0"/>
              <a:buAutoNum type="arabicPeriod"/>
            </a:pPr>
            <a:r>
              <a:rPr lang="en-US" altLang="en-US" sz="2000"/>
              <a:t>Wrong journal, format, preparation</a:t>
            </a:r>
          </a:p>
          <a:p>
            <a:pPr marL="609600" indent="-609600">
              <a:lnSpc>
                <a:spcPct val="115000"/>
              </a:lnSpc>
              <a:buSzTx/>
              <a:buFont typeface="Times" charset="0"/>
              <a:buAutoNum type="arabicPeriod"/>
            </a:pPr>
            <a:r>
              <a:rPr lang="en-US" altLang="en-US" sz="2000"/>
              <a:t>Disorganized study design</a:t>
            </a:r>
          </a:p>
          <a:p>
            <a:pPr marL="609600" indent="-609600">
              <a:lnSpc>
                <a:spcPct val="115000"/>
              </a:lnSpc>
              <a:buSzTx/>
              <a:buFont typeface="Times" charset="0"/>
              <a:buAutoNum type="arabicPeriod"/>
            </a:pPr>
            <a:r>
              <a:rPr lang="en-US" altLang="en-US" sz="2000"/>
              <a:t>Defective tables, figures</a:t>
            </a:r>
          </a:p>
          <a:p>
            <a:pPr marL="609600" indent="-609600">
              <a:lnSpc>
                <a:spcPct val="115000"/>
              </a:lnSpc>
              <a:buSzTx/>
              <a:buFont typeface="Times" charset="0"/>
              <a:buAutoNum type="arabicPeriod"/>
            </a:pPr>
            <a:r>
              <a:rPr lang="en-US" altLang="en-US" sz="2000"/>
              <a:t>Poor organization throughout, writing, spelling</a:t>
            </a:r>
          </a:p>
          <a:p>
            <a:pPr marL="609600" indent="-609600">
              <a:lnSpc>
                <a:spcPct val="115000"/>
              </a:lnSpc>
              <a:buSzTx/>
              <a:buFont typeface="Times" charset="0"/>
              <a:buAutoNum type="arabicPeriod"/>
            </a:pPr>
            <a:r>
              <a:rPr lang="en-US" altLang="en-US" sz="2000"/>
              <a:t>No hypothesis or problem statement</a:t>
            </a:r>
          </a:p>
          <a:p>
            <a:pPr marL="609600" indent="-609600">
              <a:lnSpc>
                <a:spcPct val="115000"/>
              </a:lnSpc>
              <a:buSzTx/>
              <a:buFont typeface="Times" charset="0"/>
              <a:buAutoNum type="arabicPeriod"/>
            </a:pPr>
            <a:r>
              <a:rPr lang="en-US" altLang="en-US" sz="2000"/>
              <a:t>No or insufficient conclusion</a:t>
            </a:r>
          </a:p>
          <a:p>
            <a:pPr marL="609600" indent="-609600">
              <a:lnSpc>
                <a:spcPct val="115000"/>
              </a:lnSpc>
              <a:buSzTx/>
              <a:buFont typeface="Times" charset="0"/>
              <a:buAutoNum type="arabicPeriod"/>
            </a:pPr>
            <a:r>
              <a:rPr lang="en-US" altLang="en-US" sz="2000"/>
              <a:t>Overinterpretation of results</a:t>
            </a:r>
          </a:p>
          <a:p>
            <a:pPr marL="609600" indent="-609600">
              <a:lnSpc>
                <a:spcPct val="115000"/>
              </a:lnSpc>
              <a:buSzTx/>
              <a:buFont typeface="Times" charset="0"/>
              <a:buAutoNum type="arabicPeriod"/>
            </a:pPr>
            <a:r>
              <a:rPr lang="en-US" altLang="en-US" sz="2000"/>
              <a:t>Article unfocused, too verbose and long</a:t>
            </a:r>
          </a:p>
          <a:p>
            <a:pPr marL="609600" indent="-609600">
              <a:lnSpc>
                <a:spcPct val="115000"/>
              </a:lnSpc>
              <a:buSzTx/>
              <a:buFont typeface="Times" charset="0"/>
              <a:buAutoNum type="arabicPeriod"/>
            </a:pPr>
            <a:r>
              <a:rPr lang="en-US" altLang="en-US" sz="2000"/>
              <a:t>Inappropriate statistical methods; methods not sufficient to repeat study</a:t>
            </a:r>
          </a:p>
          <a:p>
            <a:pPr marL="609600" indent="-609600">
              <a:lnSpc>
                <a:spcPct val="115000"/>
              </a:lnSpc>
              <a:buSzTx/>
              <a:buFont typeface="Times" charset="0"/>
              <a:buAutoNum type="arabicPeriod"/>
            </a:pPr>
            <a:r>
              <a:rPr lang="en-US" altLang="en-US" sz="2000"/>
              <a:t>Poorly written abstract/title</a:t>
            </a:r>
            <a:endParaRPr lang="en-US" altLang="en-US" sz="1400">
              <a:solidFill>
                <a:schemeClr val="tx2"/>
              </a:solidFill>
            </a:endParaRPr>
          </a:p>
        </p:txBody>
      </p:sp>
      <p:sp>
        <p:nvSpPr>
          <p:cNvPr id="421897" name="Text Box 9"/>
          <p:cNvSpPr txBox="1">
            <a:spLocks noChangeArrowheads="1"/>
          </p:cNvSpPr>
          <p:nvPr/>
        </p:nvSpPr>
        <p:spPr bwMode="auto">
          <a:xfrm>
            <a:off x="5102225" y="6248400"/>
            <a:ext cx="40401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55000"/>
              </a:spcAft>
              <a:buClr>
                <a:srgbClr val="FFCC00"/>
              </a:buClr>
              <a:buSzPct val="85000"/>
              <a:buFont typeface="Times" charset="0"/>
              <a:buNone/>
            </a:pPr>
            <a:r>
              <a:rPr lang="en-US" altLang="en-US" sz="900">
                <a:solidFill>
                  <a:srgbClr val="E5E5FF"/>
                </a:solidFill>
                <a:effectLst>
                  <a:outerShdw blurRad="38100" dist="38100" dir="2700000" algn="tl">
                    <a:srgbClr val="000000"/>
                  </a:outerShdw>
                </a:effectLst>
              </a:rPr>
              <a:t>Pierson DJ, Respiratory Care 49(10), 2004        </a:t>
            </a:r>
          </a:p>
          <a:p>
            <a:pPr fontAlgn="base">
              <a:lnSpc>
                <a:spcPct val="90000"/>
              </a:lnSpc>
              <a:spcBef>
                <a:spcPct val="20000"/>
              </a:spcBef>
              <a:spcAft>
                <a:spcPct val="55000"/>
              </a:spcAft>
              <a:buClr>
                <a:srgbClr val="FFCC00"/>
              </a:buClr>
              <a:buSzPct val="85000"/>
              <a:buFont typeface="Times" charset="0"/>
              <a:buNone/>
            </a:pPr>
            <a:r>
              <a:rPr lang="en-US" altLang="en-US" sz="900">
                <a:solidFill>
                  <a:srgbClr val="E5E5FF"/>
                </a:solidFill>
                <a:effectLst>
                  <a:outerShdw blurRad="38100" dist="38100" dir="2700000" algn="tl">
                    <a:srgbClr val="000000"/>
                  </a:outerShdw>
                </a:effectLst>
              </a:rPr>
              <a:t> Byrne DW, Publishing Medical Research Papers, Williams and Wilkins, 1998</a:t>
            </a:r>
          </a:p>
        </p:txBody>
      </p:sp>
      <p:sp>
        <p:nvSpPr>
          <p:cNvPr id="421917" name="Text Box 29"/>
          <p:cNvSpPr txBox="1">
            <a:spLocks noChangeArrowheads="1"/>
          </p:cNvSpPr>
          <p:nvPr/>
        </p:nvSpPr>
        <p:spPr bwMode="auto">
          <a:xfrm>
            <a:off x="6858000" y="2327275"/>
            <a:ext cx="237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ltLang="en-US" sz="2400">
              <a:solidFill>
                <a:srgbClr val="FFFFFF"/>
              </a:solidFill>
              <a:latin typeface="Times New Roman" pitchFamily="18" charset="0"/>
            </a:endParaRPr>
          </a:p>
        </p:txBody>
      </p:sp>
      <p:sp>
        <p:nvSpPr>
          <p:cNvPr id="421918" name="Text Box 30"/>
          <p:cNvSpPr txBox="1">
            <a:spLocks noChangeArrowheads="1"/>
          </p:cNvSpPr>
          <p:nvPr/>
        </p:nvSpPr>
        <p:spPr bwMode="auto">
          <a:xfrm rot="-1342654">
            <a:off x="1676400" y="3048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a:solidFill>
                  <a:srgbClr val="F80000"/>
                </a:solidFill>
                <a:effectLst>
                  <a:outerShdw blurRad="38100" dist="38100" dir="2700000" algn="tl">
                    <a:srgbClr val="000000"/>
                  </a:outerShdw>
                </a:effectLst>
              </a:rPr>
              <a:t>Avoidable</a:t>
            </a:r>
            <a:endParaRPr lang="en-US" altLang="en-US" sz="2400">
              <a:solidFill>
                <a:srgbClr val="FFFFFF"/>
              </a:solidFill>
              <a:latin typeface="Times New Roman" pitchFamily="18" charset="0"/>
            </a:endParaRPr>
          </a:p>
        </p:txBody>
      </p:sp>
    </p:spTree>
    <p:extLst>
      <p:ext uri="{BB962C8B-B14F-4D97-AF65-F5344CB8AC3E}">
        <p14:creationId xmlns:p14="http://schemas.microsoft.com/office/powerpoint/2010/main" val="3248236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1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1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1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21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218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218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218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218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21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Rot="1" noChangeArrowheads="1"/>
          </p:cNvSpPr>
          <p:nvPr>
            <p:ph type="title"/>
          </p:nvPr>
        </p:nvSpPr>
        <p:spPr/>
        <p:txBody>
          <a:bodyPr/>
          <a:lstStyle/>
          <a:p>
            <a:r>
              <a:rPr lang="en-US" altLang="en-US" dirty="0"/>
              <a:t>The </a:t>
            </a:r>
            <a:r>
              <a:rPr lang="en-US" altLang="en-US" dirty="0" smtClean="0"/>
              <a:t>Research article</a:t>
            </a:r>
            <a:endParaRPr lang="en-US" altLang="en-US" dirty="0"/>
          </a:p>
        </p:txBody>
      </p:sp>
      <p:sp>
        <p:nvSpPr>
          <p:cNvPr id="324611" name="Rectangle 3"/>
          <p:cNvSpPr>
            <a:spLocks noGrp="1" noRot="1" noChangeArrowheads="1"/>
          </p:cNvSpPr>
          <p:nvPr>
            <p:ph type="body" idx="1"/>
          </p:nvPr>
        </p:nvSpPr>
        <p:spPr>
          <a:xfrm>
            <a:off x="381000" y="1371600"/>
            <a:ext cx="8458200" cy="4572000"/>
          </a:xfrm>
        </p:spPr>
        <p:txBody>
          <a:bodyPr/>
          <a:lstStyle/>
          <a:p>
            <a:pPr>
              <a:lnSpc>
                <a:spcPct val="90000"/>
              </a:lnSpc>
            </a:pPr>
            <a:r>
              <a:rPr lang="en-US" altLang="en-US" sz="2800" dirty="0"/>
              <a:t>Writing and editing the </a:t>
            </a:r>
            <a:r>
              <a:rPr lang="en-US" altLang="en-US" sz="2800" dirty="0" smtClean="0"/>
              <a:t>article </a:t>
            </a:r>
            <a:r>
              <a:rPr lang="en-US" altLang="en-US" sz="2800" dirty="0"/>
              <a:t>is the </a:t>
            </a:r>
            <a:r>
              <a:rPr lang="en-US" altLang="en-US" sz="2800" dirty="0">
                <a:solidFill>
                  <a:schemeClr val="hlink"/>
                </a:solidFill>
              </a:rPr>
              <a:t>last step</a:t>
            </a:r>
            <a:r>
              <a:rPr lang="en-US" altLang="en-US" sz="2800" dirty="0"/>
              <a:t> in the research process</a:t>
            </a:r>
          </a:p>
          <a:p>
            <a:pPr>
              <a:lnSpc>
                <a:spcPct val="90000"/>
              </a:lnSpc>
            </a:pPr>
            <a:endParaRPr lang="en-US" altLang="en-US" sz="2800" dirty="0"/>
          </a:p>
          <a:p>
            <a:pPr>
              <a:lnSpc>
                <a:spcPct val="90000"/>
              </a:lnSpc>
            </a:pPr>
            <a:r>
              <a:rPr lang="en-US" altLang="en-US" sz="2800" dirty="0"/>
              <a:t>The </a:t>
            </a:r>
            <a:r>
              <a:rPr lang="en-US" altLang="en-US" sz="2800" dirty="0" smtClean="0"/>
              <a:t>article </a:t>
            </a:r>
            <a:r>
              <a:rPr lang="en-US" altLang="en-US" sz="2800" dirty="0">
                <a:solidFill>
                  <a:schemeClr val="hlink"/>
                </a:solidFill>
              </a:rPr>
              <a:t>tells the story</a:t>
            </a:r>
            <a:r>
              <a:rPr lang="en-US" altLang="en-US" sz="2800" dirty="0"/>
              <a:t> from study inception, through data collection, statistical analysis, findings and </a:t>
            </a:r>
            <a:r>
              <a:rPr lang="en-US" altLang="en-US" sz="2800" dirty="0" smtClean="0"/>
              <a:t> </a:t>
            </a:r>
            <a:r>
              <a:rPr lang="en-US" altLang="en-US" sz="2800" dirty="0"/>
              <a:t>discussion</a:t>
            </a:r>
          </a:p>
          <a:p>
            <a:pPr>
              <a:lnSpc>
                <a:spcPct val="90000"/>
              </a:lnSpc>
              <a:buFont typeface="Wingdings" pitchFamily="2" charset="2"/>
              <a:buNone/>
            </a:pPr>
            <a:endParaRPr lang="en-US" altLang="en-US" sz="2800" dirty="0"/>
          </a:p>
          <a:p>
            <a:pPr>
              <a:lnSpc>
                <a:spcPct val="90000"/>
              </a:lnSpc>
            </a:pPr>
            <a:r>
              <a:rPr lang="en-US" altLang="en-US" sz="2800" dirty="0"/>
              <a:t>The process of writing the </a:t>
            </a:r>
            <a:r>
              <a:rPr lang="en-US" altLang="en-US" sz="2800" dirty="0" smtClean="0"/>
              <a:t>article </a:t>
            </a:r>
            <a:r>
              <a:rPr lang="en-US" altLang="en-US" sz="2800" dirty="0"/>
              <a:t>should be analogous to the research process—it requires </a:t>
            </a:r>
            <a:r>
              <a:rPr lang="en-US" altLang="en-US" sz="2800" dirty="0">
                <a:solidFill>
                  <a:schemeClr val="hlink"/>
                </a:solidFill>
              </a:rPr>
              <a:t>attention to detail, time, and revision</a:t>
            </a:r>
            <a:endParaRPr lang="en-US" altLang="en-US" sz="2400" dirty="0"/>
          </a:p>
        </p:txBody>
      </p:sp>
    </p:spTree>
    <p:extLst>
      <p:ext uri="{BB962C8B-B14F-4D97-AF65-F5344CB8AC3E}">
        <p14:creationId xmlns:p14="http://schemas.microsoft.com/office/powerpoint/2010/main" val="822797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4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4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4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457200" y="0"/>
            <a:ext cx="8229600" cy="1143000"/>
          </a:xfrm>
          <a:noFill/>
          <a:ln/>
        </p:spPr>
        <p:txBody>
          <a:bodyPr/>
          <a:lstStyle/>
          <a:p>
            <a:r>
              <a:rPr lang="en-US" altLang="en-US"/>
              <a:t>Manuscript Reviews</a:t>
            </a:r>
          </a:p>
        </p:txBody>
      </p:sp>
      <p:grpSp>
        <p:nvGrpSpPr>
          <p:cNvPr id="425987" name="Group 3"/>
          <p:cNvGrpSpPr>
            <a:grpSpLocks/>
          </p:cNvGrpSpPr>
          <p:nvPr/>
        </p:nvGrpSpPr>
        <p:grpSpPr bwMode="auto">
          <a:xfrm>
            <a:off x="1016000" y="3240088"/>
            <a:ext cx="1612900" cy="1319212"/>
            <a:chOff x="640" y="2041"/>
            <a:chExt cx="1016" cy="831"/>
          </a:xfrm>
        </p:grpSpPr>
        <p:sp>
          <p:nvSpPr>
            <p:cNvPr id="425988" name="AutoShape 4"/>
            <p:cNvSpPr>
              <a:spLocks noChangeArrowheads="1"/>
            </p:cNvSpPr>
            <p:nvPr/>
          </p:nvSpPr>
          <p:spPr bwMode="auto">
            <a:xfrm>
              <a:off x="920" y="2560"/>
              <a:ext cx="464" cy="312"/>
            </a:xfrm>
            <a:prstGeom prst="downArrow">
              <a:avLst>
                <a:gd name="adj1" fmla="val 50000"/>
                <a:gd name="adj2" fmla="val 53204"/>
              </a:avLst>
            </a:prstGeom>
            <a:solidFill>
              <a:srgbClr val="175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5989" name="Rectangle 5"/>
            <p:cNvSpPr>
              <a:spLocks noChangeArrowheads="1"/>
            </p:cNvSpPr>
            <p:nvPr/>
          </p:nvSpPr>
          <p:spPr bwMode="auto">
            <a:xfrm>
              <a:off x="640" y="2041"/>
              <a:ext cx="1016" cy="581"/>
            </a:xfrm>
            <a:prstGeom prst="rect">
              <a:avLst/>
            </a:prstGeom>
            <a:solidFill>
              <a:srgbClr val="175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en-US" altLang="en-US" sz="1600" b="1">
                  <a:solidFill>
                    <a:srgbClr val="FFFFFF"/>
                  </a:solidFill>
                  <a:effectLst>
                    <a:outerShdw blurRad="38100" dist="38100" dir="2700000" algn="tl">
                      <a:srgbClr val="000000"/>
                    </a:outerShdw>
                  </a:effectLst>
                  <a:latin typeface="Arial" pitchFamily="34" charset="0"/>
                </a:rPr>
                <a:t>Receipt of manuscript by editorial asst</a:t>
              </a:r>
              <a:endParaRPr lang="en-US" altLang="en-US" sz="1400" b="1">
                <a:solidFill>
                  <a:srgbClr val="FFFFFF"/>
                </a:solidFill>
                <a:latin typeface="Arial" pitchFamily="34" charset="0"/>
              </a:endParaRPr>
            </a:p>
          </p:txBody>
        </p:sp>
      </p:grpSp>
      <p:grpSp>
        <p:nvGrpSpPr>
          <p:cNvPr id="425990" name="Group 6"/>
          <p:cNvGrpSpPr>
            <a:grpSpLocks/>
          </p:cNvGrpSpPr>
          <p:nvPr/>
        </p:nvGrpSpPr>
        <p:grpSpPr bwMode="auto">
          <a:xfrm>
            <a:off x="1231900" y="1397000"/>
            <a:ext cx="1181100" cy="1797050"/>
            <a:chOff x="776" y="880"/>
            <a:chExt cx="744" cy="1132"/>
          </a:xfrm>
        </p:grpSpPr>
        <p:sp>
          <p:nvSpPr>
            <p:cNvPr id="425991" name="AutoShape 7"/>
            <p:cNvSpPr>
              <a:spLocks noChangeArrowheads="1"/>
            </p:cNvSpPr>
            <p:nvPr/>
          </p:nvSpPr>
          <p:spPr bwMode="auto">
            <a:xfrm>
              <a:off x="776" y="880"/>
              <a:ext cx="744" cy="1132"/>
            </a:xfrm>
            <a:prstGeom prst="downArrowCallout">
              <a:avLst>
                <a:gd name="adj1" fmla="val 25000"/>
                <a:gd name="adj2" fmla="val 25000"/>
                <a:gd name="adj3" fmla="val 25358"/>
                <a:gd name="adj4" fmla="val 69616"/>
              </a:avLst>
            </a:prstGeom>
            <a:solidFill>
              <a:srgbClr val="175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1400" b="1">
                <a:solidFill>
                  <a:srgbClr val="FFFFFF"/>
                </a:solidFill>
                <a:latin typeface="Arial" pitchFamily="34" charset="0"/>
              </a:endParaRPr>
            </a:p>
            <a:p>
              <a:pPr algn="ctr" eaLnBrk="0" fontAlgn="base" hangingPunct="0">
                <a:spcBef>
                  <a:spcPct val="0"/>
                </a:spcBef>
                <a:spcAft>
                  <a:spcPct val="0"/>
                </a:spcAft>
              </a:pPr>
              <a:endParaRPr lang="en-US" altLang="en-US" sz="1400" b="1">
                <a:solidFill>
                  <a:srgbClr val="FFFFFF"/>
                </a:solidFill>
                <a:latin typeface="Arial" pitchFamily="34" charset="0"/>
              </a:endParaRPr>
            </a:p>
            <a:p>
              <a:pPr algn="ctr" eaLnBrk="0" fontAlgn="base" hangingPunct="0">
                <a:spcBef>
                  <a:spcPct val="0"/>
                </a:spcBef>
                <a:spcAft>
                  <a:spcPct val="0"/>
                </a:spcAft>
              </a:pPr>
              <a:endParaRPr lang="en-US" altLang="en-US" sz="1400" b="1">
                <a:solidFill>
                  <a:srgbClr val="FFFFFF"/>
                </a:solidFill>
                <a:latin typeface="Arial" pitchFamily="34" charset="0"/>
              </a:endParaRPr>
            </a:p>
            <a:p>
              <a:pPr algn="ctr" eaLnBrk="0" fontAlgn="base" hangingPunct="0">
                <a:spcBef>
                  <a:spcPct val="0"/>
                </a:spcBef>
                <a:spcAft>
                  <a:spcPct val="0"/>
                </a:spcAft>
              </a:pPr>
              <a:endParaRPr lang="en-US" altLang="en-US" sz="1400" b="1">
                <a:solidFill>
                  <a:srgbClr val="FFFFFF"/>
                </a:solidFill>
                <a:latin typeface="Arial" pitchFamily="34" charset="0"/>
              </a:endParaRPr>
            </a:p>
            <a:p>
              <a:pPr algn="ctr" eaLnBrk="0" fontAlgn="base" hangingPunct="0">
                <a:spcBef>
                  <a:spcPct val="0"/>
                </a:spcBef>
                <a:spcAft>
                  <a:spcPct val="0"/>
                </a:spcAft>
              </a:pPr>
              <a:r>
                <a:rPr lang="en-US" altLang="en-US" sz="1400" b="1">
                  <a:solidFill>
                    <a:srgbClr val="FFFFFF"/>
                  </a:solidFill>
                  <a:latin typeface="Arial" pitchFamily="34" charset="0"/>
                </a:rPr>
                <a:t>Manuscript</a:t>
              </a:r>
            </a:p>
          </p:txBody>
        </p:sp>
        <p:grpSp>
          <p:nvGrpSpPr>
            <p:cNvPr id="425992" name="Group 8"/>
            <p:cNvGrpSpPr>
              <a:grpSpLocks/>
            </p:cNvGrpSpPr>
            <p:nvPr/>
          </p:nvGrpSpPr>
          <p:grpSpPr bwMode="auto">
            <a:xfrm>
              <a:off x="966" y="940"/>
              <a:ext cx="364" cy="467"/>
              <a:chOff x="1025" y="518"/>
              <a:chExt cx="364" cy="452"/>
            </a:xfrm>
          </p:grpSpPr>
          <p:sp>
            <p:nvSpPr>
              <p:cNvPr id="425993" name="AutoShape 9"/>
              <p:cNvSpPr>
                <a:spLocks noChangeArrowheads="1"/>
              </p:cNvSpPr>
              <p:nvPr/>
            </p:nvSpPr>
            <p:spPr bwMode="auto">
              <a:xfrm>
                <a:off x="1045" y="538"/>
                <a:ext cx="344" cy="432"/>
              </a:xfrm>
              <a:prstGeom prst="foldedCorner">
                <a:avLst>
                  <a:gd name="adj" fmla="val 10463"/>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5994" name="AutoShape 10"/>
              <p:cNvSpPr>
                <a:spLocks noChangeArrowheads="1"/>
              </p:cNvSpPr>
              <p:nvPr/>
            </p:nvSpPr>
            <p:spPr bwMode="auto">
              <a:xfrm>
                <a:off x="1025" y="518"/>
                <a:ext cx="344" cy="432"/>
              </a:xfrm>
              <a:prstGeom prst="foldedCorner">
                <a:avLst>
                  <a:gd name="adj" fmla="val 18315"/>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5995" name="Line 11"/>
              <p:cNvSpPr>
                <a:spLocks noChangeShapeType="1"/>
              </p:cNvSpPr>
              <p:nvPr/>
            </p:nvSpPr>
            <p:spPr bwMode="auto">
              <a:xfrm>
                <a:off x="1062" y="563"/>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5996" name="Line 12"/>
              <p:cNvSpPr>
                <a:spLocks noChangeShapeType="1"/>
              </p:cNvSpPr>
              <p:nvPr/>
            </p:nvSpPr>
            <p:spPr bwMode="auto">
              <a:xfrm>
                <a:off x="1062" y="82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5997" name="Line 13"/>
              <p:cNvSpPr>
                <a:spLocks noChangeShapeType="1"/>
              </p:cNvSpPr>
              <p:nvPr/>
            </p:nvSpPr>
            <p:spPr bwMode="auto">
              <a:xfrm>
                <a:off x="1062" y="766"/>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5998" name="Line 14"/>
              <p:cNvSpPr>
                <a:spLocks noChangeShapeType="1"/>
              </p:cNvSpPr>
              <p:nvPr/>
            </p:nvSpPr>
            <p:spPr bwMode="auto">
              <a:xfrm>
                <a:off x="1062" y="79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5999" name="Line 15"/>
              <p:cNvSpPr>
                <a:spLocks noChangeShapeType="1"/>
              </p:cNvSpPr>
              <p:nvPr/>
            </p:nvSpPr>
            <p:spPr bwMode="auto">
              <a:xfrm>
                <a:off x="1062" y="851"/>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00" name="Line 16"/>
              <p:cNvSpPr>
                <a:spLocks noChangeShapeType="1"/>
              </p:cNvSpPr>
              <p:nvPr/>
            </p:nvSpPr>
            <p:spPr bwMode="auto">
              <a:xfrm>
                <a:off x="1062" y="63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01" name="Line 17"/>
              <p:cNvSpPr>
                <a:spLocks noChangeShapeType="1"/>
              </p:cNvSpPr>
              <p:nvPr/>
            </p:nvSpPr>
            <p:spPr bwMode="auto">
              <a:xfrm>
                <a:off x="1062" y="66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02" name="Line 18"/>
              <p:cNvSpPr>
                <a:spLocks noChangeShapeType="1"/>
              </p:cNvSpPr>
              <p:nvPr/>
            </p:nvSpPr>
            <p:spPr bwMode="auto">
              <a:xfrm>
                <a:off x="1062" y="690"/>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03" name="Line 19"/>
              <p:cNvSpPr>
                <a:spLocks noChangeShapeType="1"/>
              </p:cNvSpPr>
              <p:nvPr/>
            </p:nvSpPr>
            <p:spPr bwMode="auto">
              <a:xfrm>
                <a:off x="1062" y="738"/>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04" name="Line 20"/>
              <p:cNvSpPr>
                <a:spLocks noChangeShapeType="1"/>
              </p:cNvSpPr>
              <p:nvPr/>
            </p:nvSpPr>
            <p:spPr bwMode="auto">
              <a:xfrm>
                <a:off x="1062" y="902"/>
                <a:ext cx="23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sp>
        <p:nvSpPr>
          <p:cNvPr id="426005" name="AutoShape 21"/>
          <p:cNvSpPr>
            <a:spLocks noChangeArrowheads="1"/>
          </p:cNvSpPr>
          <p:nvPr/>
        </p:nvSpPr>
        <p:spPr bwMode="auto">
          <a:xfrm>
            <a:off x="3622675" y="3111500"/>
            <a:ext cx="1854200" cy="2349500"/>
          </a:xfrm>
          <a:prstGeom prst="downArrowCallout">
            <a:avLst>
              <a:gd name="adj1" fmla="val 25000"/>
              <a:gd name="adj2" fmla="val 25000"/>
              <a:gd name="adj3" fmla="val 21119"/>
              <a:gd name="adj4" fmla="val 74796"/>
            </a:avLst>
          </a:prstGeom>
          <a:solidFill>
            <a:srgbClr val="001541"/>
          </a:solidFill>
          <a:ln w="12700">
            <a:solidFill>
              <a:srgbClr val="175E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20000"/>
              </a:spcAft>
            </a:pPr>
            <a:r>
              <a:rPr lang="en-US" altLang="en-US" sz="1600" b="1">
                <a:solidFill>
                  <a:srgbClr val="FFFFFF"/>
                </a:solidFill>
                <a:effectLst>
                  <a:outerShdw blurRad="38100" dist="38100" dir="2700000" algn="tl">
                    <a:srgbClr val="000000"/>
                  </a:outerShdw>
                </a:effectLst>
                <a:latin typeface="Arial" pitchFamily="34" charset="0"/>
              </a:rPr>
              <a:t>Editor</a:t>
            </a:r>
            <a:endParaRPr lang="en-US" altLang="en-US" sz="1400" b="1">
              <a:solidFill>
                <a:srgbClr val="FFFFFF"/>
              </a:solidFill>
              <a:latin typeface="Arial" pitchFamily="34" charset="0"/>
            </a:endParaRPr>
          </a:p>
          <a:p>
            <a:pPr algn="ctr" eaLnBrk="0" fontAlgn="base" hangingPunct="0">
              <a:spcBef>
                <a:spcPct val="10000"/>
              </a:spcBef>
              <a:spcAft>
                <a:spcPct val="10000"/>
              </a:spcAft>
            </a:pPr>
            <a:r>
              <a:rPr lang="en-US" altLang="en-US" sz="1400" b="1" i="1">
                <a:solidFill>
                  <a:srgbClr val="FFCC00"/>
                </a:solidFill>
                <a:effectLst>
                  <a:outerShdw blurRad="38100" dist="38100" dir="2700000" algn="tl">
                    <a:srgbClr val="000000"/>
                  </a:outerShdw>
                </a:effectLst>
                <a:latin typeface="Arial" pitchFamily="34" charset="0"/>
              </a:rPr>
              <a:t>Title &amp; Abstract</a:t>
            </a:r>
          </a:p>
          <a:p>
            <a:pPr algn="ctr" eaLnBrk="0" fontAlgn="base" hangingPunct="0">
              <a:spcBef>
                <a:spcPct val="10000"/>
              </a:spcBef>
              <a:spcAft>
                <a:spcPct val="10000"/>
              </a:spcAft>
            </a:pPr>
            <a:r>
              <a:rPr lang="en-US" altLang="en-US" sz="1400" b="1" i="1">
                <a:solidFill>
                  <a:srgbClr val="FFCC00"/>
                </a:solidFill>
                <a:effectLst>
                  <a:outerShdw blurRad="38100" dist="38100" dir="2700000" algn="tl">
                    <a:srgbClr val="000000"/>
                  </a:outerShdw>
                </a:effectLst>
                <a:latin typeface="Arial" pitchFamily="34" charset="0"/>
              </a:rPr>
              <a:t>Headings</a:t>
            </a:r>
          </a:p>
          <a:p>
            <a:pPr algn="ctr" eaLnBrk="0" fontAlgn="base" hangingPunct="0">
              <a:spcBef>
                <a:spcPct val="10000"/>
              </a:spcBef>
              <a:spcAft>
                <a:spcPct val="10000"/>
              </a:spcAft>
            </a:pPr>
            <a:r>
              <a:rPr lang="en-US" altLang="en-US" sz="1400" b="1" i="1">
                <a:solidFill>
                  <a:srgbClr val="FFCC00"/>
                </a:solidFill>
                <a:effectLst>
                  <a:outerShdw blurRad="38100" dist="38100" dir="2700000" algn="tl">
                    <a:srgbClr val="000000"/>
                  </a:outerShdw>
                </a:effectLst>
                <a:latin typeface="Arial" pitchFamily="34" charset="0"/>
              </a:rPr>
              <a:t>References</a:t>
            </a:r>
          </a:p>
          <a:p>
            <a:pPr algn="ctr" eaLnBrk="0" fontAlgn="base" hangingPunct="0">
              <a:spcBef>
                <a:spcPct val="10000"/>
              </a:spcBef>
              <a:spcAft>
                <a:spcPct val="10000"/>
              </a:spcAft>
            </a:pPr>
            <a:r>
              <a:rPr lang="en-US" altLang="en-US" sz="1400" b="1" i="1">
                <a:solidFill>
                  <a:srgbClr val="FFCC00"/>
                </a:solidFill>
                <a:effectLst>
                  <a:outerShdw blurRad="38100" dist="38100" dir="2700000" algn="tl">
                    <a:srgbClr val="000000"/>
                  </a:outerShdw>
                </a:effectLst>
                <a:latin typeface="Arial" pitchFamily="34" charset="0"/>
              </a:rPr>
              <a:t>Tables/Figures</a:t>
            </a:r>
          </a:p>
          <a:p>
            <a:pPr algn="ctr" eaLnBrk="0" fontAlgn="base" hangingPunct="0">
              <a:spcBef>
                <a:spcPct val="10000"/>
              </a:spcBef>
              <a:spcAft>
                <a:spcPct val="10000"/>
              </a:spcAft>
            </a:pPr>
            <a:r>
              <a:rPr lang="en-US" altLang="en-US" sz="1400" b="1" i="1">
                <a:solidFill>
                  <a:srgbClr val="FFCC00"/>
                </a:solidFill>
                <a:effectLst>
                  <a:outerShdw blurRad="38100" dist="38100" dir="2700000" algn="tl">
                    <a:srgbClr val="000000"/>
                  </a:outerShdw>
                </a:effectLst>
                <a:latin typeface="Arial" pitchFamily="34" charset="0"/>
              </a:rPr>
              <a:t>Read Through</a:t>
            </a:r>
            <a:endParaRPr lang="en-US" altLang="en-US" sz="1400">
              <a:solidFill>
                <a:srgbClr val="FFFFFF"/>
              </a:solidFill>
              <a:latin typeface="Arial" pitchFamily="34" charset="0"/>
            </a:endParaRPr>
          </a:p>
        </p:txBody>
      </p:sp>
      <p:grpSp>
        <p:nvGrpSpPr>
          <p:cNvPr id="426006" name="Group 22"/>
          <p:cNvGrpSpPr>
            <a:grpSpLocks/>
          </p:cNvGrpSpPr>
          <p:nvPr/>
        </p:nvGrpSpPr>
        <p:grpSpPr bwMode="auto">
          <a:xfrm>
            <a:off x="5803900" y="1257300"/>
            <a:ext cx="2857500" cy="4756150"/>
            <a:chOff x="3656" y="792"/>
            <a:chExt cx="1800" cy="2996"/>
          </a:xfrm>
        </p:grpSpPr>
        <p:cxnSp>
          <p:nvCxnSpPr>
            <p:cNvPr id="426007" name="AutoShape 23"/>
            <p:cNvCxnSpPr>
              <a:cxnSpLocks noChangeShapeType="1"/>
              <a:stCxn id="426021" idx="3"/>
              <a:endCxn id="426008" idx="1"/>
            </p:cNvCxnSpPr>
            <p:nvPr/>
          </p:nvCxnSpPr>
          <p:spPr bwMode="auto">
            <a:xfrm flipV="1">
              <a:off x="3656" y="1024"/>
              <a:ext cx="368" cy="2764"/>
            </a:xfrm>
            <a:prstGeom prst="bentConnector3">
              <a:avLst>
                <a:gd name="adj1" fmla="val 32333"/>
              </a:avLst>
            </a:prstGeom>
            <a:noFill/>
            <a:ln w="38100">
              <a:solidFill>
                <a:srgbClr val="6D9C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6008" name="Rectangle 24"/>
            <p:cNvSpPr>
              <a:spLocks noChangeArrowheads="1"/>
            </p:cNvSpPr>
            <p:nvPr/>
          </p:nvSpPr>
          <p:spPr bwMode="auto">
            <a:xfrm>
              <a:off x="4024" y="792"/>
              <a:ext cx="1432" cy="464"/>
            </a:xfrm>
            <a:prstGeom prst="rect">
              <a:avLst/>
            </a:prstGeom>
            <a:solidFill>
              <a:srgbClr val="175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itchFamily="34" charset="0"/>
                </a:rPr>
                <a:t>Journal </a:t>
              </a:r>
              <a:br>
                <a:rPr lang="en-US" altLang="en-US" sz="2000" b="1">
                  <a:solidFill>
                    <a:srgbClr val="FFFFFF"/>
                  </a:solidFill>
                  <a:effectLst>
                    <a:outerShdw blurRad="38100" dist="38100" dir="2700000" algn="tl">
                      <a:srgbClr val="000000"/>
                    </a:outerShdw>
                  </a:effectLst>
                  <a:latin typeface="Arial" pitchFamily="34" charset="0"/>
                </a:rPr>
              </a:br>
              <a:r>
                <a:rPr lang="en-US" altLang="en-US" sz="2000" b="1">
                  <a:solidFill>
                    <a:srgbClr val="FFFFFF"/>
                  </a:solidFill>
                  <a:effectLst>
                    <a:outerShdw blurRad="38100" dist="38100" dir="2700000" algn="tl">
                      <a:srgbClr val="000000"/>
                    </a:outerShdw>
                  </a:effectLst>
                  <a:latin typeface="Arial" pitchFamily="34" charset="0"/>
                </a:rPr>
                <a:t>Decision Editor</a:t>
              </a:r>
              <a:endParaRPr lang="en-US" altLang="en-US" sz="1600" b="1">
                <a:solidFill>
                  <a:srgbClr val="FFFFFF"/>
                </a:solidFill>
                <a:latin typeface="Arial" pitchFamily="34" charset="0"/>
              </a:endParaRPr>
            </a:p>
          </p:txBody>
        </p:sp>
      </p:grpSp>
      <p:grpSp>
        <p:nvGrpSpPr>
          <p:cNvPr id="426009" name="Group 25"/>
          <p:cNvGrpSpPr>
            <a:grpSpLocks/>
          </p:cNvGrpSpPr>
          <p:nvPr/>
        </p:nvGrpSpPr>
        <p:grpSpPr bwMode="auto">
          <a:xfrm>
            <a:off x="6373813" y="1625600"/>
            <a:ext cx="2314575" cy="2921000"/>
            <a:chOff x="4015" y="1024"/>
            <a:chExt cx="1458" cy="1840"/>
          </a:xfrm>
        </p:grpSpPr>
        <p:cxnSp>
          <p:nvCxnSpPr>
            <p:cNvPr id="426010" name="AutoShape 26"/>
            <p:cNvCxnSpPr>
              <a:cxnSpLocks noChangeShapeType="1"/>
              <a:stCxn id="426008" idx="3"/>
              <a:endCxn id="426017" idx="3"/>
            </p:cNvCxnSpPr>
            <p:nvPr/>
          </p:nvCxnSpPr>
          <p:spPr bwMode="auto">
            <a:xfrm>
              <a:off x="5456" y="1024"/>
              <a:ext cx="9" cy="548"/>
            </a:xfrm>
            <a:prstGeom prst="bentConnector3">
              <a:avLst>
                <a:gd name="adj1" fmla="val 1600000"/>
              </a:avLst>
            </a:prstGeom>
            <a:noFill/>
            <a:ln w="28575">
              <a:solidFill>
                <a:srgbClr val="175E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011" name="AutoShape 27"/>
            <p:cNvCxnSpPr>
              <a:cxnSpLocks noChangeShapeType="1"/>
              <a:stCxn id="426008" idx="3"/>
              <a:endCxn id="426014" idx="3"/>
            </p:cNvCxnSpPr>
            <p:nvPr/>
          </p:nvCxnSpPr>
          <p:spPr bwMode="auto">
            <a:xfrm>
              <a:off x="5456" y="1024"/>
              <a:ext cx="9" cy="929"/>
            </a:xfrm>
            <a:prstGeom prst="bentConnector3">
              <a:avLst>
                <a:gd name="adj1" fmla="val 1600000"/>
              </a:avLst>
            </a:prstGeom>
            <a:noFill/>
            <a:ln w="28575">
              <a:solidFill>
                <a:srgbClr val="175E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012" name="AutoShape 28"/>
            <p:cNvCxnSpPr>
              <a:cxnSpLocks noChangeShapeType="1"/>
              <a:stCxn id="426008" idx="3"/>
              <a:endCxn id="426015" idx="3"/>
            </p:cNvCxnSpPr>
            <p:nvPr/>
          </p:nvCxnSpPr>
          <p:spPr bwMode="auto">
            <a:xfrm>
              <a:off x="5456" y="1024"/>
              <a:ext cx="9" cy="1310"/>
            </a:xfrm>
            <a:prstGeom prst="bentConnector3">
              <a:avLst>
                <a:gd name="adj1" fmla="val 1600000"/>
              </a:avLst>
            </a:prstGeom>
            <a:noFill/>
            <a:ln w="28575">
              <a:solidFill>
                <a:srgbClr val="175E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6013" name="Group 29"/>
            <p:cNvGrpSpPr>
              <a:grpSpLocks/>
            </p:cNvGrpSpPr>
            <p:nvPr/>
          </p:nvGrpSpPr>
          <p:grpSpPr bwMode="auto">
            <a:xfrm>
              <a:off x="4015" y="1024"/>
              <a:ext cx="1458" cy="1840"/>
              <a:chOff x="4015" y="1024"/>
              <a:chExt cx="1458" cy="1840"/>
            </a:xfrm>
          </p:grpSpPr>
          <p:sp>
            <p:nvSpPr>
              <p:cNvPr id="426014" name="Rectangle 30"/>
              <p:cNvSpPr>
                <a:spLocks noChangeArrowheads="1"/>
              </p:cNvSpPr>
              <p:nvPr/>
            </p:nvSpPr>
            <p:spPr bwMode="auto">
              <a:xfrm>
                <a:off x="4024" y="1805"/>
                <a:ext cx="1432" cy="296"/>
              </a:xfrm>
              <a:prstGeom prst="rect">
                <a:avLst/>
              </a:prstGeom>
              <a:solidFill>
                <a:srgbClr val="CC6600"/>
              </a:solidFill>
              <a:ln w="28575">
                <a:solidFill>
                  <a:srgbClr val="175E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r>
                  <a:rPr lang="en-US" altLang="en-US" sz="1400" b="1">
                    <a:solidFill>
                      <a:srgbClr val="FFFFFF"/>
                    </a:solidFill>
                    <a:latin typeface="Arial" pitchFamily="34" charset="0"/>
                  </a:rPr>
                  <a:t>Revise-Acceptance ?</a:t>
                </a:r>
              </a:p>
            </p:txBody>
          </p:sp>
          <p:sp>
            <p:nvSpPr>
              <p:cNvPr id="426015" name="Rectangle 31"/>
              <p:cNvSpPr>
                <a:spLocks noChangeArrowheads="1"/>
              </p:cNvSpPr>
              <p:nvPr/>
            </p:nvSpPr>
            <p:spPr bwMode="auto">
              <a:xfrm>
                <a:off x="4024" y="2186"/>
                <a:ext cx="1432" cy="296"/>
              </a:xfrm>
              <a:prstGeom prst="rect">
                <a:avLst/>
              </a:prstGeom>
              <a:solidFill>
                <a:srgbClr val="FF9900"/>
              </a:solidFill>
              <a:ln w="28575">
                <a:solidFill>
                  <a:srgbClr val="175E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r>
                  <a:rPr lang="en-US" altLang="en-US" sz="1400" b="1">
                    <a:solidFill>
                      <a:srgbClr val="FFFFFF"/>
                    </a:solidFill>
                    <a:latin typeface="Arial" pitchFamily="34" charset="0"/>
                  </a:rPr>
                  <a:t>Revise-Accepted</a:t>
                </a:r>
              </a:p>
            </p:txBody>
          </p:sp>
          <p:sp>
            <p:nvSpPr>
              <p:cNvPr id="426016" name="Rectangle 32"/>
              <p:cNvSpPr>
                <a:spLocks noChangeArrowheads="1"/>
              </p:cNvSpPr>
              <p:nvPr/>
            </p:nvSpPr>
            <p:spPr bwMode="auto">
              <a:xfrm>
                <a:off x="4032" y="2568"/>
                <a:ext cx="1432" cy="296"/>
              </a:xfrm>
              <a:prstGeom prst="rect">
                <a:avLst/>
              </a:prstGeom>
              <a:solidFill>
                <a:srgbClr val="18CC40"/>
              </a:solidFill>
              <a:ln w="28575">
                <a:solidFill>
                  <a:srgbClr val="175E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r>
                  <a:rPr lang="en-US" altLang="en-US" sz="1400" b="1">
                    <a:solidFill>
                      <a:srgbClr val="FFFFFF"/>
                    </a:solidFill>
                    <a:latin typeface="Arial" pitchFamily="34" charset="0"/>
                  </a:rPr>
                  <a:t>Acceptance - Outright</a:t>
                </a:r>
              </a:p>
            </p:txBody>
          </p:sp>
          <p:sp>
            <p:nvSpPr>
              <p:cNvPr id="426017" name="Rectangle 33"/>
              <p:cNvSpPr>
                <a:spLocks noChangeArrowheads="1"/>
              </p:cNvSpPr>
              <p:nvPr/>
            </p:nvSpPr>
            <p:spPr bwMode="auto">
              <a:xfrm>
                <a:off x="4024" y="1424"/>
                <a:ext cx="1432" cy="296"/>
              </a:xfrm>
              <a:prstGeom prst="rect">
                <a:avLst/>
              </a:prstGeom>
              <a:solidFill>
                <a:srgbClr val="990000"/>
              </a:solidFill>
              <a:ln w="28575">
                <a:solidFill>
                  <a:srgbClr val="175E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r>
                  <a:rPr lang="en-US" altLang="en-US" sz="1400" b="1">
                    <a:solidFill>
                      <a:srgbClr val="FFFFFF"/>
                    </a:solidFill>
                    <a:latin typeface="Arial" pitchFamily="34" charset="0"/>
                  </a:rPr>
                  <a:t>Rejection - Outright</a:t>
                </a:r>
              </a:p>
            </p:txBody>
          </p:sp>
          <p:cxnSp>
            <p:nvCxnSpPr>
              <p:cNvPr id="426018" name="AutoShape 34"/>
              <p:cNvCxnSpPr>
                <a:cxnSpLocks noChangeShapeType="1"/>
                <a:stCxn id="426008" idx="3"/>
                <a:endCxn id="426016" idx="3"/>
              </p:cNvCxnSpPr>
              <p:nvPr/>
            </p:nvCxnSpPr>
            <p:spPr bwMode="auto">
              <a:xfrm>
                <a:off x="5456" y="1024"/>
                <a:ext cx="17" cy="1692"/>
              </a:xfrm>
              <a:prstGeom prst="bentConnector3">
                <a:avLst>
                  <a:gd name="adj1" fmla="val 894116"/>
                </a:avLst>
              </a:prstGeom>
              <a:noFill/>
              <a:ln w="28575">
                <a:solidFill>
                  <a:srgbClr val="175E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019" name="AutoShape 35"/>
              <p:cNvCxnSpPr>
                <a:cxnSpLocks noChangeShapeType="1"/>
                <a:stCxn id="426014" idx="1"/>
                <a:endCxn id="426016" idx="1"/>
              </p:cNvCxnSpPr>
              <p:nvPr/>
            </p:nvCxnSpPr>
            <p:spPr bwMode="auto">
              <a:xfrm rot="10800000" flipH="1" flipV="1">
                <a:off x="4015" y="1953"/>
                <a:ext cx="8" cy="763"/>
              </a:xfrm>
              <a:prstGeom prst="bentConnector3">
                <a:avLst>
                  <a:gd name="adj1" fmla="val -1687500"/>
                </a:avLst>
              </a:prstGeom>
              <a:noFill/>
              <a:ln w="28575">
                <a:solidFill>
                  <a:srgbClr val="175E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020" name="AutoShape 36"/>
              <p:cNvCxnSpPr>
                <a:cxnSpLocks noChangeShapeType="1"/>
                <a:stCxn id="426014" idx="1"/>
                <a:endCxn id="426015" idx="1"/>
              </p:cNvCxnSpPr>
              <p:nvPr/>
            </p:nvCxnSpPr>
            <p:spPr bwMode="auto">
              <a:xfrm rot="10800000" flipH="1" flipV="1">
                <a:off x="4015" y="1953"/>
                <a:ext cx="1" cy="381"/>
              </a:xfrm>
              <a:prstGeom prst="bentConnector3">
                <a:avLst>
                  <a:gd name="adj1" fmla="val -13500000"/>
                </a:avLst>
              </a:prstGeom>
              <a:noFill/>
              <a:ln w="28575">
                <a:solidFill>
                  <a:srgbClr val="175E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26021" name="Rectangle 37"/>
          <p:cNvSpPr>
            <a:spLocks noChangeArrowheads="1"/>
          </p:cNvSpPr>
          <p:nvPr/>
        </p:nvSpPr>
        <p:spPr bwMode="auto">
          <a:xfrm>
            <a:off x="3314700" y="5511800"/>
            <a:ext cx="2489200" cy="1003300"/>
          </a:xfrm>
          <a:prstGeom prst="rect">
            <a:avLst/>
          </a:prstGeom>
          <a:solidFill>
            <a:srgbClr val="001541"/>
          </a:solidFill>
          <a:ln w="12700">
            <a:solidFill>
              <a:srgbClr val="175E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95000"/>
              </a:lnSpc>
              <a:spcBef>
                <a:spcPct val="20000"/>
              </a:spcBef>
              <a:spcAft>
                <a:spcPct val="20000"/>
              </a:spcAft>
            </a:pPr>
            <a:r>
              <a:rPr lang="en-US" altLang="en-US" sz="1600" b="1">
                <a:solidFill>
                  <a:srgbClr val="FFFFFF"/>
                </a:solidFill>
                <a:effectLst>
                  <a:outerShdw blurRad="38100" dist="38100" dir="2700000" algn="tl">
                    <a:srgbClr val="000000"/>
                  </a:outerShdw>
                </a:effectLst>
                <a:latin typeface="Arial" pitchFamily="34" charset="0"/>
              </a:rPr>
              <a:t>Editor Reports</a:t>
            </a:r>
            <a:endParaRPr lang="en-US" altLang="en-US" sz="1400" b="1">
              <a:solidFill>
                <a:srgbClr val="FFFFFF"/>
              </a:solidFill>
              <a:latin typeface="Arial" pitchFamily="34" charset="0"/>
            </a:endParaRPr>
          </a:p>
          <a:p>
            <a:pPr algn="ctr" eaLnBrk="0" fontAlgn="base" hangingPunct="0">
              <a:lnSpc>
                <a:spcPct val="95000"/>
              </a:lnSpc>
              <a:spcBef>
                <a:spcPct val="20000"/>
              </a:spcBef>
              <a:spcAft>
                <a:spcPct val="20000"/>
              </a:spcAft>
            </a:pPr>
            <a:r>
              <a:rPr lang="en-US" altLang="en-US" sz="1400" b="1">
                <a:solidFill>
                  <a:srgbClr val="FFCC00"/>
                </a:solidFill>
                <a:latin typeface="Arial" pitchFamily="34" charset="0"/>
              </a:rPr>
              <a:t>Summary of peer reviews</a:t>
            </a:r>
          </a:p>
          <a:p>
            <a:pPr algn="ctr" eaLnBrk="0" fontAlgn="base" hangingPunct="0">
              <a:lnSpc>
                <a:spcPct val="95000"/>
              </a:lnSpc>
              <a:spcBef>
                <a:spcPct val="20000"/>
              </a:spcBef>
              <a:spcAft>
                <a:spcPct val="20000"/>
              </a:spcAft>
            </a:pPr>
            <a:r>
              <a:rPr lang="en-US" altLang="en-US" sz="1400" b="1">
                <a:solidFill>
                  <a:srgbClr val="FFCC00"/>
                </a:solidFill>
                <a:latin typeface="Arial" pitchFamily="34" charset="0"/>
              </a:rPr>
              <a:t>Summary of editor’s review</a:t>
            </a:r>
            <a:endParaRPr lang="en-US" altLang="en-US" sz="2400">
              <a:solidFill>
                <a:srgbClr val="FFFFFF"/>
              </a:solidFill>
              <a:latin typeface="Arial" pitchFamily="34" charset="0"/>
            </a:endParaRPr>
          </a:p>
        </p:txBody>
      </p:sp>
      <p:sp>
        <p:nvSpPr>
          <p:cNvPr id="426022" name="AutoShape 38"/>
          <p:cNvSpPr>
            <a:spLocks noChangeArrowheads="1"/>
          </p:cNvSpPr>
          <p:nvPr/>
        </p:nvSpPr>
        <p:spPr bwMode="auto">
          <a:xfrm>
            <a:off x="647700" y="4635500"/>
            <a:ext cx="2362200" cy="1549400"/>
          </a:xfrm>
          <a:prstGeom prst="flowChartDecision">
            <a:avLst/>
          </a:prstGeom>
          <a:solidFill>
            <a:srgbClr val="001132"/>
          </a:solidFill>
          <a:ln w="127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eaLnBrk="0" fontAlgn="base" hangingPunct="0">
              <a:lnSpc>
                <a:spcPct val="85000"/>
              </a:lnSpc>
              <a:spcBef>
                <a:spcPct val="20000"/>
              </a:spcBef>
              <a:spcAft>
                <a:spcPct val="20000"/>
              </a:spcAft>
            </a:pPr>
            <a:r>
              <a:rPr lang="en-US" altLang="en-US" sz="1300" b="1">
                <a:solidFill>
                  <a:srgbClr val="FFCC00"/>
                </a:solidFill>
                <a:effectLst>
                  <a:outerShdw blurRad="38100" dist="38100" dir="2700000" algn="tl">
                    <a:srgbClr val="000000"/>
                  </a:outerShdw>
                </a:effectLst>
                <a:latin typeface="Arial" pitchFamily="34" charset="0"/>
              </a:rPr>
              <a:t>Appropriate to journal?</a:t>
            </a:r>
          </a:p>
          <a:p>
            <a:pPr algn="ctr" eaLnBrk="0" fontAlgn="base" hangingPunct="0">
              <a:lnSpc>
                <a:spcPct val="85000"/>
              </a:lnSpc>
              <a:spcBef>
                <a:spcPct val="20000"/>
              </a:spcBef>
              <a:spcAft>
                <a:spcPct val="20000"/>
              </a:spcAft>
            </a:pPr>
            <a:r>
              <a:rPr lang="en-US" altLang="en-US" sz="1300" b="1">
                <a:solidFill>
                  <a:srgbClr val="FFCC00"/>
                </a:solidFill>
                <a:effectLst>
                  <a:outerShdw blurRad="38100" dist="38100" dir="2700000" algn="tl">
                    <a:srgbClr val="000000"/>
                  </a:outerShdw>
                </a:effectLst>
                <a:latin typeface="Arial" pitchFamily="34" charset="0"/>
              </a:rPr>
              <a:t>Conform to guidelines</a:t>
            </a:r>
            <a:r>
              <a:rPr lang="en-US" altLang="en-US" sz="1300" b="1">
                <a:solidFill>
                  <a:srgbClr val="FFCC00"/>
                </a:solidFill>
                <a:latin typeface="Arial" pitchFamily="34" charset="0"/>
              </a:rPr>
              <a:t>?</a:t>
            </a:r>
            <a:endParaRPr lang="en-US" altLang="en-US" sz="1400" b="1">
              <a:solidFill>
                <a:srgbClr val="FFFFFF"/>
              </a:solidFill>
              <a:latin typeface="Arial" pitchFamily="34" charset="0"/>
            </a:endParaRPr>
          </a:p>
        </p:txBody>
      </p:sp>
      <p:grpSp>
        <p:nvGrpSpPr>
          <p:cNvPr id="426101" name="Group 117"/>
          <p:cNvGrpSpPr>
            <a:grpSpLocks/>
          </p:cNvGrpSpPr>
          <p:nvPr/>
        </p:nvGrpSpPr>
        <p:grpSpPr bwMode="auto">
          <a:xfrm>
            <a:off x="119063" y="2022475"/>
            <a:ext cx="1112837" cy="3387725"/>
            <a:chOff x="75" y="1274"/>
            <a:chExt cx="701" cy="2134"/>
          </a:xfrm>
        </p:grpSpPr>
        <p:cxnSp>
          <p:nvCxnSpPr>
            <p:cNvPr id="426024" name="AutoShape 40"/>
            <p:cNvCxnSpPr>
              <a:cxnSpLocks noChangeShapeType="1"/>
            </p:cNvCxnSpPr>
            <p:nvPr/>
          </p:nvCxnSpPr>
          <p:spPr bwMode="auto">
            <a:xfrm rot="10800000" flipH="1">
              <a:off x="408" y="1274"/>
              <a:ext cx="368" cy="2134"/>
            </a:xfrm>
            <a:prstGeom prst="bentConnector3">
              <a:avLst>
                <a:gd name="adj1" fmla="val -39130"/>
              </a:avLst>
            </a:prstGeom>
            <a:noFill/>
            <a:ln w="381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6025" name="Text Box 41"/>
            <p:cNvSpPr txBox="1">
              <a:spLocks noChangeArrowheads="1"/>
            </p:cNvSpPr>
            <p:nvPr/>
          </p:nvSpPr>
          <p:spPr bwMode="auto">
            <a:xfrm rot="16200000">
              <a:off x="38" y="2121"/>
              <a:ext cx="2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600" b="1" dirty="0">
                  <a:solidFill>
                    <a:srgbClr val="FFCC00"/>
                  </a:solidFill>
                  <a:latin typeface="Arial" pitchFamily="34" charset="0"/>
                </a:rPr>
                <a:t>No</a:t>
              </a:r>
              <a:endParaRPr lang="en-US" altLang="en-US" sz="1600" b="1" dirty="0">
                <a:solidFill>
                  <a:srgbClr val="FF6666"/>
                </a:solidFill>
                <a:latin typeface="Arial" pitchFamily="34" charset="0"/>
              </a:endParaRPr>
            </a:p>
          </p:txBody>
        </p:sp>
        <p:grpSp>
          <p:nvGrpSpPr>
            <p:cNvPr id="426026" name="Group 42"/>
            <p:cNvGrpSpPr>
              <a:grpSpLocks/>
            </p:cNvGrpSpPr>
            <p:nvPr/>
          </p:nvGrpSpPr>
          <p:grpSpPr bwMode="auto">
            <a:xfrm rot="-5400000">
              <a:off x="131" y="2605"/>
              <a:ext cx="259" cy="329"/>
              <a:chOff x="1025" y="518"/>
              <a:chExt cx="364" cy="452"/>
            </a:xfrm>
          </p:grpSpPr>
          <p:sp>
            <p:nvSpPr>
              <p:cNvPr id="426027" name="AutoShape 43"/>
              <p:cNvSpPr>
                <a:spLocks noChangeArrowheads="1"/>
              </p:cNvSpPr>
              <p:nvPr/>
            </p:nvSpPr>
            <p:spPr bwMode="auto">
              <a:xfrm>
                <a:off x="1045" y="538"/>
                <a:ext cx="344" cy="432"/>
              </a:xfrm>
              <a:prstGeom prst="foldedCorner">
                <a:avLst>
                  <a:gd name="adj" fmla="val 10463"/>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28" name="AutoShape 44"/>
              <p:cNvSpPr>
                <a:spLocks noChangeArrowheads="1"/>
              </p:cNvSpPr>
              <p:nvPr/>
            </p:nvSpPr>
            <p:spPr bwMode="auto">
              <a:xfrm>
                <a:off x="1025" y="518"/>
                <a:ext cx="344" cy="432"/>
              </a:xfrm>
              <a:prstGeom prst="foldedCorner">
                <a:avLst>
                  <a:gd name="adj" fmla="val 18315"/>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29" name="Line 45"/>
              <p:cNvSpPr>
                <a:spLocks noChangeShapeType="1"/>
              </p:cNvSpPr>
              <p:nvPr/>
            </p:nvSpPr>
            <p:spPr bwMode="auto">
              <a:xfrm>
                <a:off x="1062" y="563"/>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0" name="Line 46"/>
              <p:cNvSpPr>
                <a:spLocks noChangeShapeType="1"/>
              </p:cNvSpPr>
              <p:nvPr/>
            </p:nvSpPr>
            <p:spPr bwMode="auto">
              <a:xfrm>
                <a:off x="1062" y="822"/>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1" name="Line 47"/>
              <p:cNvSpPr>
                <a:spLocks noChangeShapeType="1"/>
              </p:cNvSpPr>
              <p:nvPr/>
            </p:nvSpPr>
            <p:spPr bwMode="auto">
              <a:xfrm>
                <a:off x="1062" y="766"/>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2" name="Line 48"/>
              <p:cNvSpPr>
                <a:spLocks noChangeShapeType="1"/>
              </p:cNvSpPr>
              <p:nvPr/>
            </p:nvSpPr>
            <p:spPr bwMode="auto">
              <a:xfrm>
                <a:off x="1062" y="794"/>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3" name="Line 49"/>
              <p:cNvSpPr>
                <a:spLocks noChangeShapeType="1"/>
              </p:cNvSpPr>
              <p:nvPr/>
            </p:nvSpPr>
            <p:spPr bwMode="auto">
              <a:xfrm>
                <a:off x="1062" y="851"/>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4" name="Line 50"/>
              <p:cNvSpPr>
                <a:spLocks noChangeShapeType="1"/>
              </p:cNvSpPr>
              <p:nvPr/>
            </p:nvSpPr>
            <p:spPr bwMode="auto">
              <a:xfrm>
                <a:off x="1062" y="634"/>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5" name="Line 51"/>
              <p:cNvSpPr>
                <a:spLocks noChangeShapeType="1"/>
              </p:cNvSpPr>
              <p:nvPr/>
            </p:nvSpPr>
            <p:spPr bwMode="auto">
              <a:xfrm>
                <a:off x="1062" y="662"/>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6" name="Line 52"/>
              <p:cNvSpPr>
                <a:spLocks noChangeShapeType="1"/>
              </p:cNvSpPr>
              <p:nvPr/>
            </p:nvSpPr>
            <p:spPr bwMode="auto">
              <a:xfrm>
                <a:off x="1062" y="690"/>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7" name="Line 53"/>
              <p:cNvSpPr>
                <a:spLocks noChangeShapeType="1"/>
              </p:cNvSpPr>
              <p:nvPr/>
            </p:nvSpPr>
            <p:spPr bwMode="auto">
              <a:xfrm>
                <a:off x="1062" y="738"/>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38" name="Line 54"/>
              <p:cNvSpPr>
                <a:spLocks noChangeShapeType="1"/>
              </p:cNvSpPr>
              <p:nvPr/>
            </p:nvSpPr>
            <p:spPr bwMode="auto">
              <a:xfrm>
                <a:off x="1062" y="902"/>
                <a:ext cx="23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grpSp>
        <p:nvGrpSpPr>
          <p:cNvPr id="426039" name="Group 55"/>
          <p:cNvGrpSpPr>
            <a:grpSpLocks/>
          </p:cNvGrpSpPr>
          <p:nvPr/>
        </p:nvGrpSpPr>
        <p:grpSpPr bwMode="auto">
          <a:xfrm>
            <a:off x="2830513" y="1454150"/>
            <a:ext cx="893762" cy="3956050"/>
            <a:chOff x="1783" y="916"/>
            <a:chExt cx="563" cy="2492"/>
          </a:xfrm>
        </p:grpSpPr>
        <p:cxnSp>
          <p:nvCxnSpPr>
            <p:cNvPr id="426040" name="AutoShape 56"/>
            <p:cNvCxnSpPr>
              <a:cxnSpLocks noChangeShapeType="1"/>
              <a:stCxn id="426022" idx="3"/>
              <a:endCxn id="426056" idx="1"/>
            </p:cNvCxnSpPr>
            <p:nvPr/>
          </p:nvCxnSpPr>
          <p:spPr bwMode="auto">
            <a:xfrm flipV="1">
              <a:off x="1896" y="916"/>
              <a:ext cx="450" cy="2492"/>
            </a:xfrm>
            <a:prstGeom prst="bentConnector3">
              <a:avLst>
                <a:gd name="adj1" fmla="val 19551"/>
              </a:avLst>
            </a:prstGeom>
            <a:noFill/>
            <a:ln w="38100">
              <a:solidFill>
                <a:srgbClr val="18CC4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6041" name="Text Box 57"/>
            <p:cNvSpPr txBox="1">
              <a:spLocks noChangeArrowheads="1"/>
            </p:cNvSpPr>
            <p:nvPr/>
          </p:nvSpPr>
          <p:spPr bwMode="auto">
            <a:xfrm rot="-5400000">
              <a:off x="1719" y="1404"/>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600" b="1">
                  <a:solidFill>
                    <a:srgbClr val="18CC40"/>
                  </a:solidFill>
                  <a:latin typeface="Arial" pitchFamily="34" charset="0"/>
                </a:rPr>
                <a:t>Yes</a:t>
              </a:r>
              <a:endParaRPr lang="en-US" altLang="en-US" sz="1600" b="1">
                <a:solidFill>
                  <a:srgbClr val="99CC33"/>
                </a:solidFill>
                <a:latin typeface="Arial" pitchFamily="34" charset="0"/>
              </a:endParaRPr>
            </a:p>
          </p:txBody>
        </p:sp>
        <p:grpSp>
          <p:nvGrpSpPr>
            <p:cNvPr id="426042" name="Group 58"/>
            <p:cNvGrpSpPr>
              <a:grpSpLocks/>
            </p:cNvGrpSpPr>
            <p:nvPr/>
          </p:nvGrpSpPr>
          <p:grpSpPr bwMode="auto">
            <a:xfrm rot="-5400000">
              <a:off x="1818" y="1672"/>
              <a:ext cx="259" cy="329"/>
              <a:chOff x="1025" y="518"/>
              <a:chExt cx="364" cy="452"/>
            </a:xfrm>
          </p:grpSpPr>
          <p:sp>
            <p:nvSpPr>
              <p:cNvPr id="426043" name="AutoShape 59"/>
              <p:cNvSpPr>
                <a:spLocks noChangeArrowheads="1"/>
              </p:cNvSpPr>
              <p:nvPr/>
            </p:nvSpPr>
            <p:spPr bwMode="auto">
              <a:xfrm>
                <a:off x="1045" y="538"/>
                <a:ext cx="344" cy="432"/>
              </a:xfrm>
              <a:prstGeom prst="foldedCorner">
                <a:avLst>
                  <a:gd name="adj" fmla="val 10463"/>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44" name="AutoShape 60"/>
              <p:cNvSpPr>
                <a:spLocks noChangeArrowheads="1"/>
              </p:cNvSpPr>
              <p:nvPr/>
            </p:nvSpPr>
            <p:spPr bwMode="auto">
              <a:xfrm>
                <a:off x="1025" y="518"/>
                <a:ext cx="344" cy="432"/>
              </a:xfrm>
              <a:prstGeom prst="foldedCorner">
                <a:avLst>
                  <a:gd name="adj" fmla="val 18315"/>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45" name="Line 61"/>
              <p:cNvSpPr>
                <a:spLocks noChangeShapeType="1"/>
              </p:cNvSpPr>
              <p:nvPr/>
            </p:nvSpPr>
            <p:spPr bwMode="auto">
              <a:xfrm>
                <a:off x="1062" y="563"/>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46" name="Line 62"/>
              <p:cNvSpPr>
                <a:spLocks noChangeShapeType="1"/>
              </p:cNvSpPr>
              <p:nvPr/>
            </p:nvSpPr>
            <p:spPr bwMode="auto">
              <a:xfrm>
                <a:off x="1062" y="82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47" name="Line 63"/>
              <p:cNvSpPr>
                <a:spLocks noChangeShapeType="1"/>
              </p:cNvSpPr>
              <p:nvPr/>
            </p:nvSpPr>
            <p:spPr bwMode="auto">
              <a:xfrm>
                <a:off x="1062" y="766"/>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48" name="Line 64"/>
              <p:cNvSpPr>
                <a:spLocks noChangeShapeType="1"/>
              </p:cNvSpPr>
              <p:nvPr/>
            </p:nvSpPr>
            <p:spPr bwMode="auto">
              <a:xfrm>
                <a:off x="1062" y="79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49" name="Line 65"/>
              <p:cNvSpPr>
                <a:spLocks noChangeShapeType="1"/>
              </p:cNvSpPr>
              <p:nvPr/>
            </p:nvSpPr>
            <p:spPr bwMode="auto">
              <a:xfrm>
                <a:off x="1062" y="851"/>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50" name="Line 66"/>
              <p:cNvSpPr>
                <a:spLocks noChangeShapeType="1"/>
              </p:cNvSpPr>
              <p:nvPr/>
            </p:nvSpPr>
            <p:spPr bwMode="auto">
              <a:xfrm>
                <a:off x="1062" y="63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51" name="Line 67"/>
              <p:cNvSpPr>
                <a:spLocks noChangeShapeType="1"/>
              </p:cNvSpPr>
              <p:nvPr/>
            </p:nvSpPr>
            <p:spPr bwMode="auto">
              <a:xfrm>
                <a:off x="1062" y="66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52" name="Line 68"/>
              <p:cNvSpPr>
                <a:spLocks noChangeShapeType="1"/>
              </p:cNvSpPr>
              <p:nvPr/>
            </p:nvSpPr>
            <p:spPr bwMode="auto">
              <a:xfrm>
                <a:off x="1062" y="690"/>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53" name="Line 69"/>
              <p:cNvSpPr>
                <a:spLocks noChangeShapeType="1"/>
              </p:cNvSpPr>
              <p:nvPr/>
            </p:nvSpPr>
            <p:spPr bwMode="auto">
              <a:xfrm>
                <a:off x="1062" y="738"/>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54" name="Line 70"/>
              <p:cNvSpPr>
                <a:spLocks noChangeShapeType="1"/>
              </p:cNvSpPr>
              <p:nvPr/>
            </p:nvSpPr>
            <p:spPr bwMode="auto">
              <a:xfrm>
                <a:off x="1062" y="902"/>
                <a:ext cx="23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grpSp>
        <p:nvGrpSpPr>
          <p:cNvPr id="426055" name="Group 71"/>
          <p:cNvGrpSpPr>
            <a:grpSpLocks/>
          </p:cNvGrpSpPr>
          <p:nvPr/>
        </p:nvGrpSpPr>
        <p:grpSpPr bwMode="auto">
          <a:xfrm>
            <a:off x="3616325" y="1143000"/>
            <a:ext cx="1924050" cy="1917700"/>
            <a:chOff x="2278" y="720"/>
            <a:chExt cx="1212" cy="1208"/>
          </a:xfrm>
        </p:grpSpPr>
        <p:sp>
          <p:nvSpPr>
            <p:cNvPr id="426056" name="Rectangle 72"/>
            <p:cNvSpPr>
              <a:spLocks noChangeArrowheads="1"/>
            </p:cNvSpPr>
            <p:nvPr/>
          </p:nvSpPr>
          <p:spPr bwMode="auto">
            <a:xfrm>
              <a:off x="2346" y="720"/>
              <a:ext cx="1072" cy="392"/>
            </a:xfrm>
            <a:prstGeom prst="rect">
              <a:avLst/>
            </a:prstGeom>
            <a:noFill/>
            <a:ln>
              <a:noFill/>
            </a:ln>
            <a:effectLst/>
            <a:extLst>
              <a:ext uri="{909E8E84-426E-40DD-AFC4-6F175D3DCCD1}">
                <a14:hiddenFill xmlns:a14="http://schemas.microsoft.com/office/drawing/2010/main">
                  <a:solidFill>
                    <a:srgbClr val="175E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90000"/>
                </a:lnSpc>
                <a:spcBef>
                  <a:spcPct val="10000"/>
                </a:spcBef>
                <a:spcAft>
                  <a:spcPct val="10000"/>
                </a:spcAft>
              </a:pPr>
              <a:r>
                <a:rPr lang="en-US" altLang="en-US" sz="1600" b="1">
                  <a:solidFill>
                    <a:srgbClr val="FFCC00"/>
                  </a:solidFill>
                  <a:effectLst>
                    <a:outerShdw blurRad="38100" dist="38100" dir="2700000" algn="tl">
                      <a:srgbClr val="000000"/>
                    </a:outerShdw>
                  </a:effectLst>
                  <a:latin typeface="Arial" pitchFamily="34" charset="0"/>
                </a:rPr>
                <a:t>Peer Reviewers</a:t>
              </a:r>
              <a:endParaRPr lang="en-US" altLang="en-US" sz="1400" b="1">
                <a:solidFill>
                  <a:srgbClr val="FFFFFF"/>
                </a:solidFill>
                <a:latin typeface="Arial" pitchFamily="34" charset="0"/>
              </a:endParaRPr>
            </a:p>
            <a:p>
              <a:pPr algn="ctr" eaLnBrk="0" fontAlgn="base" hangingPunct="0">
                <a:lnSpc>
                  <a:spcPct val="90000"/>
                </a:lnSpc>
                <a:spcBef>
                  <a:spcPct val="10000"/>
                </a:spcBef>
                <a:spcAft>
                  <a:spcPct val="10000"/>
                </a:spcAft>
              </a:pPr>
              <a:r>
                <a:rPr lang="en-US" altLang="en-US" sz="1400" b="1">
                  <a:solidFill>
                    <a:srgbClr val="FFFFFF"/>
                  </a:solidFill>
                  <a:latin typeface="Arial" pitchFamily="34" charset="0"/>
                </a:rPr>
                <a:t>Masked review</a:t>
              </a:r>
              <a:endParaRPr lang="en-US" altLang="en-US" sz="1400">
                <a:solidFill>
                  <a:srgbClr val="FFFFFF"/>
                </a:solidFill>
                <a:latin typeface="Arial" pitchFamily="34" charset="0"/>
              </a:endParaRPr>
            </a:p>
          </p:txBody>
        </p:sp>
        <p:grpSp>
          <p:nvGrpSpPr>
            <p:cNvPr id="426057" name="Group 73"/>
            <p:cNvGrpSpPr>
              <a:grpSpLocks/>
            </p:cNvGrpSpPr>
            <p:nvPr/>
          </p:nvGrpSpPr>
          <p:grpSpPr bwMode="auto">
            <a:xfrm>
              <a:off x="2307" y="1552"/>
              <a:ext cx="1143" cy="376"/>
              <a:chOff x="2307" y="1552"/>
              <a:chExt cx="1143" cy="264"/>
            </a:xfrm>
          </p:grpSpPr>
          <p:sp>
            <p:nvSpPr>
              <p:cNvPr id="426058" name="AutoShape 74"/>
              <p:cNvSpPr>
                <a:spLocks noChangeArrowheads="1"/>
              </p:cNvSpPr>
              <p:nvPr/>
            </p:nvSpPr>
            <p:spPr bwMode="auto">
              <a:xfrm>
                <a:off x="2727" y="1552"/>
                <a:ext cx="295" cy="264"/>
              </a:xfrm>
              <a:prstGeom prst="downArrow">
                <a:avLst>
                  <a:gd name="adj1" fmla="val 55250"/>
                  <a:gd name="adj2" fmla="val 51315"/>
                </a:avLst>
              </a:prstGeom>
              <a:solidFill>
                <a:srgbClr val="175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59" name="AutoShape 75"/>
              <p:cNvSpPr>
                <a:spLocks noChangeArrowheads="1"/>
              </p:cNvSpPr>
              <p:nvPr/>
            </p:nvSpPr>
            <p:spPr bwMode="auto">
              <a:xfrm>
                <a:off x="2307" y="1552"/>
                <a:ext cx="295" cy="264"/>
              </a:xfrm>
              <a:prstGeom prst="downArrow">
                <a:avLst>
                  <a:gd name="adj1" fmla="val 55250"/>
                  <a:gd name="adj2" fmla="val 51315"/>
                </a:avLst>
              </a:prstGeom>
              <a:solidFill>
                <a:srgbClr val="175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60" name="AutoShape 76"/>
              <p:cNvSpPr>
                <a:spLocks noChangeArrowheads="1"/>
              </p:cNvSpPr>
              <p:nvPr/>
            </p:nvSpPr>
            <p:spPr bwMode="auto">
              <a:xfrm>
                <a:off x="3155" y="1552"/>
                <a:ext cx="295" cy="264"/>
              </a:xfrm>
              <a:prstGeom prst="downArrow">
                <a:avLst>
                  <a:gd name="adj1" fmla="val 55250"/>
                  <a:gd name="adj2" fmla="val 51315"/>
                </a:avLst>
              </a:prstGeom>
              <a:solidFill>
                <a:srgbClr val="175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nvGrpSpPr>
            <p:cNvPr id="426061" name="Group 77"/>
            <p:cNvGrpSpPr>
              <a:grpSpLocks/>
            </p:cNvGrpSpPr>
            <p:nvPr/>
          </p:nvGrpSpPr>
          <p:grpSpPr bwMode="auto">
            <a:xfrm>
              <a:off x="2278" y="1092"/>
              <a:ext cx="1212" cy="467"/>
              <a:chOff x="182" y="460"/>
              <a:chExt cx="1212" cy="467"/>
            </a:xfrm>
          </p:grpSpPr>
          <p:grpSp>
            <p:nvGrpSpPr>
              <p:cNvPr id="426062" name="Group 78"/>
              <p:cNvGrpSpPr>
                <a:grpSpLocks/>
              </p:cNvGrpSpPr>
              <p:nvPr/>
            </p:nvGrpSpPr>
            <p:grpSpPr bwMode="auto">
              <a:xfrm>
                <a:off x="606" y="460"/>
                <a:ext cx="364" cy="467"/>
                <a:chOff x="1025" y="518"/>
                <a:chExt cx="364" cy="452"/>
              </a:xfrm>
            </p:grpSpPr>
            <p:sp>
              <p:nvSpPr>
                <p:cNvPr id="426063" name="AutoShape 79"/>
                <p:cNvSpPr>
                  <a:spLocks noChangeArrowheads="1"/>
                </p:cNvSpPr>
                <p:nvPr/>
              </p:nvSpPr>
              <p:spPr bwMode="auto">
                <a:xfrm>
                  <a:off x="1045" y="538"/>
                  <a:ext cx="344" cy="432"/>
                </a:xfrm>
                <a:prstGeom prst="foldedCorner">
                  <a:avLst>
                    <a:gd name="adj" fmla="val 10463"/>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64" name="AutoShape 80"/>
                <p:cNvSpPr>
                  <a:spLocks noChangeArrowheads="1"/>
                </p:cNvSpPr>
                <p:nvPr/>
              </p:nvSpPr>
              <p:spPr bwMode="auto">
                <a:xfrm>
                  <a:off x="1025" y="518"/>
                  <a:ext cx="344" cy="432"/>
                </a:xfrm>
                <a:prstGeom prst="foldedCorner">
                  <a:avLst>
                    <a:gd name="adj" fmla="val 18315"/>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65" name="Line 81"/>
                <p:cNvSpPr>
                  <a:spLocks noChangeShapeType="1"/>
                </p:cNvSpPr>
                <p:nvPr/>
              </p:nvSpPr>
              <p:spPr bwMode="auto">
                <a:xfrm>
                  <a:off x="1062" y="563"/>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66" name="Line 82"/>
                <p:cNvSpPr>
                  <a:spLocks noChangeShapeType="1"/>
                </p:cNvSpPr>
                <p:nvPr/>
              </p:nvSpPr>
              <p:spPr bwMode="auto">
                <a:xfrm>
                  <a:off x="1062" y="82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67" name="Line 83"/>
                <p:cNvSpPr>
                  <a:spLocks noChangeShapeType="1"/>
                </p:cNvSpPr>
                <p:nvPr/>
              </p:nvSpPr>
              <p:spPr bwMode="auto">
                <a:xfrm>
                  <a:off x="1062" y="766"/>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68" name="Line 84"/>
                <p:cNvSpPr>
                  <a:spLocks noChangeShapeType="1"/>
                </p:cNvSpPr>
                <p:nvPr/>
              </p:nvSpPr>
              <p:spPr bwMode="auto">
                <a:xfrm>
                  <a:off x="1062" y="79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69" name="Line 85"/>
                <p:cNvSpPr>
                  <a:spLocks noChangeShapeType="1"/>
                </p:cNvSpPr>
                <p:nvPr/>
              </p:nvSpPr>
              <p:spPr bwMode="auto">
                <a:xfrm>
                  <a:off x="1062" y="851"/>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70" name="Line 86"/>
                <p:cNvSpPr>
                  <a:spLocks noChangeShapeType="1"/>
                </p:cNvSpPr>
                <p:nvPr/>
              </p:nvSpPr>
              <p:spPr bwMode="auto">
                <a:xfrm>
                  <a:off x="1062" y="63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71" name="Line 87"/>
                <p:cNvSpPr>
                  <a:spLocks noChangeShapeType="1"/>
                </p:cNvSpPr>
                <p:nvPr/>
              </p:nvSpPr>
              <p:spPr bwMode="auto">
                <a:xfrm>
                  <a:off x="1062" y="66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72" name="Line 88"/>
                <p:cNvSpPr>
                  <a:spLocks noChangeShapeType="1"/>
                </p:cNvSpPr>
                <p:nvPr/>
              </p:nvSpPr>
              <p:spPr bwMode="auto">
                <a:xfrm>
                  <a:off x="1062" y="690"/>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73" name="Line 89"/>
                <p:cNvSpPr>
                  <a:spLocks noChangeShapeType="1"/>
                </p:cNvSpPr>
                <p:nvPr/>
              </p:nvSpPr>
              <p:spPr bwMode="auto">
                <a:xfrm>
                  <a:off x="1062" y="738"/>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74" name="Line 90"/>
                <p:cNvSpPr>
                  <a:spLocks noChangeShapeType="1"/>
                </p:cNvSpPr>
                <p:nvPr/>
              </p:nvSpPr>
              <p:spPr bwMode="auto">
                <a:xfrm>
                  <a:off x="1062" y="902"/>
                  <a:ext cx="23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nvGrpSpPr>
              <p:cNvPr id="426075" name="Group 91"/>
              <p:cNvGrpSpPr>
                <a:grpSpLocks/>
              </p:cNvGrpSpPr>
              <p:nvPr/>
            </p:nvGrpSpPr>
            <p:grpSpPr bwMode="auto">
              <a:xfrm>
                <a:off x="1030" y="460"/>
                <a:ext cx="364" cy="467"/>
                <a:chOff x="1025" y="518"/>
                <a:chExt cx="364" cy="452"/>
              </a:xfrm>
            </p:grpSpPr>
            <p:sp>
              <p:nvSpPr>
                <p:cNvPr id="426076" name="AutoShape 92"/>
                <p:cNvSpPr>
                  <a:spLocks noChangeArrowheads="1"/>
                </p:cNvSpPr>
                <p:nvPr/>
              </p:nvSpPr>
              <p:spPr bwMode="auto">
                <a:xfrm>
                  <a:off x="1045" y="538"/>
                  <a:ext cx="344" cy="432"/>
                </a:xfrm>
                <a:prstGeom prst="foldedCorner">
                  <a:avLst>
                    <a:gd name="adj" fmla="val 10463"/>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77" name="AutoShape 93"/>
                <p:cNvSpPr>
                  <a:spLocks noChangeArrowheads="1"/>
                </p:cNvSpPr>
                <p:nvPr/>
              </p:nvSpPr>
              <p:spPr bwMode="auto">
                <a:xfrm>
                  <a:off x="1025" y="518"/>
                  <a:ext cx="344" cy="432"/>
                </a:xfrm>
                <a:prstGeom prst="foldedCorner">
                  <a:avLst>
                    <a:gd name="adj" fmla="val 18315"/>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78" name="Line 94"/>
                <p:cNvSpPr>
                  <a:spLocks noChangeShapeType="1"/>
                </p:cNvSpPr>
                <p:nvPr/>
              </p:nvSpPr>
              <p:spPr bwMode="auto">
                <a:xfrm>
                  <a:off x="1062" y="563"/>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79" name="Line 95"/>
                <p:cNvSpPr>
                  <a:spLocks noChangeShapeType="1"/>
                </p:cNvSpPr>
                <p:nvPr/>
              </p:nvSpPr>
              <p:spPr bwMode="auto">
                <a:xfrm>
                  <a:off x="1062" y="82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80" name="Line 96"/>
                <p:cNvSpPr>
                  <a:spLocks noChangeShapeType="1"/>
                </p:cNvSpPr>
                <p:nvPr/>
              </p:nvSpPr>
              <p:spPr bwMode="auto">
                <a:xfrm>
                  <a:off x="1062" y="766"/>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81" name="Line 97"/>
                <p:cNvSpPr>
                  <a:spLocks noChangeShapeType="1"/>
                </p:cNvSpPr>
                <p:nvPr/>
              </p:nvSpPr>
              <p:spPr bwMode="auto">
                <a:xfrm>
                  <a:off x="1062" y="79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82" name="Line 98"/>
                <p:cNvSpPr>
                  <a:spLocks noChangeShapeType="1"/>
                </p:cNvSpPr>
                <p:nvPr/>
              </p:nvSpPr>
              <p:spPr bwMode="auto">
                <a:xfrm>
                  <a:off x="1062" y="851"/>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83" name="Line 99"/>
                <p:cNvSpPr>
                  <a:spLocks noChangeShapeType="1"/>
                </p:cNvSpPr>
                <p:nvPr/>
              </p:nvSpPr>
              <p:spPr bwMode="auto">
                <a:xfrm>
                  <a:off x="1062" y="63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84" name="Line 100"/>
                <p:cNvSpPr>
                  <a:spLocks noChangeShapeType="1"/>
                </p:cNvSpPr>
                <p:nvPr/>
              </p:nvSpPr>
              <p:spPr bwMode="auto">
                <a:xfrm>
                  <a:off x="1062" y="66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85" name="Line 101"/>
                <p:cNvSpPr>
                  <a:spLocks noChangeShapeType="1"/>
                </p:cNvSpPr>
                <p:nvPr/>
              </p:nvSpPr>
              <p:spPr bwMode="auto">
                <a:xfrm>
                  <a:off x="1062" y="690"/>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86" name="Line 102"/>
                <p:cNvSpPr>
                  <a:spLocks noChangeShapeType="1"/>
                </p:cNvSpPr>
                <p:nvPr/>
              </p:nvSpPr>
              <p:spPr bwMode="auto">
                <a:xfrm>
                  <a:off x="1062" y="738"/>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87" name="Line 103"/>
                <p:cNvSpPr>
                  <a:spLocks noChangeShapeType="1"/>
                </p:cNvSpPr>
                <p:nvPr/>
              </p:nvSpPr>
              <p:spPr bwMode="auto">
                <a:xfrm>
                  <a:off x="1062" y="902"/>
                  <a:ext cx="23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nvGrpSpPr>
              <p:cNvPr id="426088" name="Group 104"/>
              <p:cNvGrpSpPr>
                <a:grpSpLocks/>
              </p:cNvGrpSpPr>
              <p:nvPr/>
            </p:nvGrpSpPr>
            <p:grpSpPr bwMode="auto">
              <a:xfrm>
                <a:off x="182" y="460"/>
                <a:ext cx="364" cy="467"/>
                <a:chOff x="1025" y="518"/>
                <a:chExt cx="364" cy="452"/>
              </a:xfrm>
            </p:grpSpPr>
            <p:sp>
              <p:nvSpPr>
                <p:cNvPr id="426089" name="AutoShape 105"/>
                <p:cNvSpPr>
                  <a:spLocks noChangeArrowheads="1"/>
                </p:cNvSpPr>
                <p:nvPr/>
              </p:nvSpPr>
              <p:spPr bwMode="auto">
                <a:xfrm>
                  <a:off x="1045" y="538"/>
                  <a:ext cx="344" cy="432"/>
                </a:xfrm>
                <a:prstGeom prst="foldedCorner">
                  <a:avLst>
                    <a:gd name="adj" fmla="val 10463"/>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0" name="AutoShape 106"/>
                <p:cNvSpPr>
                  <a:spLocks noChangeArrowheads="1"/>
                </p:cNvSpPr>
                <p:nvPr/>
              </p:nvSpPr>
              <p:spPr bwMode="auto">
                <a:xfrm>
                  <a:off x="1025" y="518"/>
                  <a:ext cx="344" cy="432"/>
                </a:xfrm>
                <a:prstGeom prst="foldedCorner">
                  <a:avLst>
                    <a:gd name="adj" fmla="val 18315"/>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1" name="Line 107"/>
                <p:cNvSpPr>
                  <a:spLocks noChangeShapeType="1"/>
                </p:cNvSpPr>
                <p:nvPr/>
              </p:nvSpPr>
              <p:spPr bwMode="auto">
                <a:xfrm>
                  <a:off x="1062" y="563"/>
                  <a:ext cx="26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2" name="Line 108"/>
                <p:cNvSpPr>
                  <a:spLocks noChangeShapeType="1"/>
                </p:cNvSpPr>
                <p:nvPr/>
              </p:nvSpPr>
              <p:spPr bwMode="auto">
                <a:xfrm>
                  <a:off x="1062" y="82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3" name="Line 109"/>
                <p:cNvSpPr>
                  <a:spLocks noChangeShapeType="1"/>
                </p:cNvSpPr>
                <p:nvPr/>
              </p:nvSpPr>
              <p:spPr bwMode="auto">
                <a:xfrm>
                  <a:off x="1062" y="766"/>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4" name="Line 110"/>
                <p:cNvSpPr>
                  <a:spLocks noChangeShapeType="1"/>
                </p:cNvSpPr>
                <p:nvPr/>
              </p:nvSpPr>
              <p:spPr bwMode="auto">
                <a:xfrm>
                  <a:off x="1062" y="79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5" name="Line 111"/>
                <p:cNvSpPr>
                  <a:spLocks noChangeShapeType="1"/>
                </p:cNvSpPr>
                <p:nvPr/>
              </p:nvSpPr>
              <p:spPr bwMode="auto">
                <a:xfrm>
                  <a:off x="1062" y="851"/>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6" name="Line 112"/>
                <p:cNvSpPr>
                  <a:spLocks noChangeShapeType="1"/>
                </p:cNvSpPr>
                <p:nvPr/>
              </p:nvSpPr>
              <p:spPr bwMode="auto">
                <a:xfrm>
                  <a:off x="1062" y="634"/>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7" name="Line 113"/>
                <p:cNvSpPr>
                  <a:spLocks noChangeShapeType="1"/>
                </p:cNvSpPr>
                <p:nvPr/>
              </p:nvSpPr>
              <p:spPr bwMode="auto">
                <a:xfrm>
                  <a:off x="1062" y="662"/>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8" name="Line 114"/>
                <p:cNvSpPr>
                  <a:spLocks noChangeShapeType="1"/>
                </p:cNvSpPr>
                <p:nvPr/>
              </p:nvSpPr>
              <p:spPr bwMode="auto">
                <a:xfrm>
                  <a:off x="1062" y="690"/>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099" name="Line 115"/>
                <p:cNvSpPr>
                  <a:spLocks noChangeShapeType="1"/>
                </p:cNvSpPr>
                <p:nvPr/>
              </p:nvSpPr>
              <p:spPr bwMode="auto">
                <a:xfrm>
                  <a:off x="1062" y="738"/>
                  <a:ext cx="26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426100" name="Line 116"/>
                <p:cNvSpPr>
                  <a:spLocks noChangeShapeType="1"/>
                </p:cNvSpPr>
                <p:nvPr/>
              </p:nvSpPr>
              <p:spPr bwMode="auto">
                <a:xfrm>
                  <a:off x="1062" y="902"/>
                  <a:ext cx="239" cy="0"/>
                </a:xfrm>
                <a:prstGeom prst="line">
                  <a:avLst/>
                </a:prstGeom>
                <a:noFill/>
                <a:ln w="9525">
                  <a:solidFill>
                    <a:srgbClr val="A6A6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pitchFamily="18" charset="0"/>
                  </a:endParaRPr>
                </a:p>
              </p:txBody>
            </p:sp>
          </p:grpSp>
        </p:grpSp>
      </p:grpSp>
    </p:spTree>
    <p:extLst>
      <p:ext uri="{BB962C8B-B14F-4D97-AF65-F5344CB8AC3E}">
        <p14:creationId xmlns:p14="http://schemas.microsoft.com/office/powerpoint/2010/main" val="313726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411584" presetClass="entr" presetSubtype="25495552" fill="hold" nodeType="clickEffect">
                                  <p:stCondLst>
                                    <p:cond delay="0"/>
                                  </p:stCondLst>
                                  <p:childTnLst>
                                    <p:set>
                                      <p:cBhvr>
                                        <p:cTn id="6" dur="1" fill="hold">
                                          <p:stCondLst>
                                            <p:cond delay="499"/>
                                          </p:stCondLst>
                                        </p:cTn>
                                        <p:tgtEl>
                                          <p:spTgt spid="425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5411584" presetClass="entr" presetSubtype="25495720" fill="hold" nodeType="clickEffect">
                                  <p:stCondLst>
                                    <p:cond delay="0"/>
                                  </p:stCondLst>
                                  <p:childTnLst>
                                    <p:set>
                                      <p:cBhvr>
                                        <p:cTn id="10" dur="1" fill="hold">
                                          <p:stCondLst>
                                            <p:cond delay="499"/>
                                          </p:stCondLst>
                                        </p:cTn>
                                        <p:tgtEl>
                                          <p:spTgt spid="4259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5411584" presetClass="entr" presetSubtype="25555200" fill="hold" grpId="0" nodeType="clickEffect">
                                  <p:stCondLst>
                                    <p:cond delay="0"/>
                                  </p:stCondLst>
                                  <p:childTnLst>
                                    <p:set>
                                      <p:cBhvr>
                                        <p:cTn id="14" dur="1" fill="hold">
                                          <p:stCondLst>
                                            <p:cond delay="499"/>
                                          </p:stCondLst>
                                        </p:cTn>
                                        <p:tgtEl>
                                          <p:spTgt spid="4260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411584" presetClass="entr" presetSubtype="25555536" fill="hold" nodeType="clickEffect">
                                  <p:stCondLst>
                                    <p:cond delay="0"/>
                                  </p:stCondLst>
                                  <p:childTnLst>
                                    <p:set>
                                      <p:cBhvr>
                                        <p:cTn id="18" dur="1" fill="hold">
                                          <p:stCondLst>
                                            <p:cond delay="499"/>
                                          </p:stCondLst>
                                        </p:cTn>
                                        <p:tgtEl>
                                          <p:spTgt spid="4261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5411584" presetClass="entr" presetSubtype="25555712" fill="hold" nodeType="clickEffect">
                                  <p:stCondLst>
                                    <p:cond delay="0"/>
                                  </p:stCondLst>
                                  <p:childTnLst>
                                    <p:set>
                                      <p:cBhvr>
                                        <p:cTn id="22" dur="1" fill="hold">
                                          <p:stCondLst>
                                            <p:cond delay="499"/>
                                          </p:stCondLst>
                                        </p:cTn>
                                        <p:tgtEl>
                                          <p:spTgt spid="4260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5411584" presetClass="entr" presetSubtype="25555968" fill="hold" nodeType="clickEffect">
                                  <p:stCondLst>
                                    <p:cond delay="0"/>
                                  </p:stCondLst>
                                  <p:childTnLst>
                                    <p:set>
                                      <p:cBhvr>
                                        <p:cTn id="26" dur="1" fill="hold">
                                          <p:stCondLst>
                                            <p:cond delay="499"/>
                                          </p:stCondLst>
                                        </p:cTn>
                                        <p:tgtEl>
                                          <p:spTgt spid="4260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5411584" presetClass="entr" presetSubtype="25496064" fill="hold" grpId="0" nodeType="clickEffect">
                                  <p:stCondLst>
                                    <p:cond delay="0"/>
                                  </p:stCondLst>
                                  <p:childTnLst>
                                    <p:set>
                                      <p:cBhvr>
                                        <p:cTn id="30" dur="1" fill="hold">
                                          <p:stCondLst>
                                            <p:cond delay="499"/>
                                          </p:stCondLst>
                                        </p:cTn>
                                        <p:tgtEl>
                                          <p:spTgt spid="4260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5411584" presetClass="entr" presetSubtype="25497552" fill="hold" grpId="0" nodeType="clickEffect">
                                  <p:stCondLst>
                                    <p:cond delay="0"/>
                                  </p:stCondLst>
                                  <p:childTnLst>
                                    <p:set>
                                      <p:cBhvr>
                                        <p:cTn id="34" dur="1" fill="hold">
                                          <p:stCondLst>
                                            <p:cond delay="499"/>
                                          </p:stCondLst>
                                        </p:cTn>
                                        <p:tgtEl>
                                          <p:spTgt spid="4260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5411584" presetClass="entr" presetSubtype="25496320" fill="hold" nodeType="clickEffect">
                                  <p:stCondLst>
                                    <p:cond delay="0"/>
                                  </p:stCondLst>
                                  <p:childTnLst>
                                    <p:set>
                                      <p:cBhvr>
                                        <p:cTn id="38" dur="1" fill="hold">
                                          <p:stCondLst>
                                            <p:cond delay="499"/>
                                          </p:stCondLst>
                                        </p:cTn>
                                        <p:tgtEl>
                                          <p:spTgt spid="4260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5411584" presetClass="entr" presetSubtype="25496616" fill="hold" nodeType="clickEffect">
                                  <p:stCondLst>
                                    <p:cond delay="0"/>
                                  </p:stCondLst>
                                  <p:childTnLst>
                                    <p:set>
                                      <p:cBhvr>
                                        <p:cTn id="42" dur="1" fill="hold">
                                          <p:stCondLst>
                                            <p:cond delay="499"/>
                                          </p:stCondLst>
                                        </p:cTn>
                                        <p:tgtEl>
                                          <p:spTgt spid="426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5" grpId="0" animBg="1" autoUpdateAnimBg="0"/>
      <p:bldP spid="426021" grpId="0" animBg="1" autoUpdateAnimBg="0"/>
      <p:bldP spid="42602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Rot="1" noChangeArrowheads="1"/>
          </p:cNvSpPr>
          <p:nvPr>
            <p:ph type="title"/>
          </p:nvPr>
        </p:nvSpPr>
        <p:spPr/>
        <p:txBody>
          <a:bodyPr/>
          <a:lstStyle/>
          <a:p>
            <a:r>
              <a:rPr lang="en-US" altLang="en-US"/>
              <a:t>Methods</a:t>
            </a:r>
          </a:p>
        </p:txBody>
      </p:sp>
      <p:sp>
        <p:nvSpPr>
          <p:cNvPr id="362499" name="Rectangle 3"/>
          <p:cNvSpPr>
            <a:spLocks noGrp="1" noRot="1" noChangeArrowheads="1"/>
          </p:cNvSpPr>
          <p:nvPr>
            <p:ph idx="1"/>
          </p:nvPr>
        </p:nvSpPr>
        <p:spPr>
          <a:xfrm>
            <a:off x="381000" y="1295400"/>
            <a:ext cx="8458200" cy="4572000"/>
          </a:xfrm>
        </p:spPr>
        <p:txBody>
          <a:bodyPr/>
          <a:lstStyle/>
          <a:p>
            <a:pPr>
              <a:lnSpc>
                <a:spcPct val="90000"/>
              </a:lnSpc>
            </a:pPr>
            <a:endParaRPr lang="en-US" altLang="en-US" sz="2400"/>
          </a:p>
          <a:p>
            <a:pPr>
              <a:lnSpc>
                <a:spcPct val="90000"/>
              </a:lnSpc>
            </a:pPr>
            <a:endParaRPr lang="en-US" altLang="en-US" sz="2000"/>
          </a:p>
          <a:p>
            <a:pPr>
              <a:lnSpc>
                <a:spcPct val="80000"/>
              </a:lnSpc>
            </a:pPr>
            <a:endParaRPr lang="en-US" altLang="en-US" sz="2000"/>
          </a:p>
        </p:txBody>
      </p:sp>
      <p:sp>
        <p:nvSpPr>
          <p:cNvPr id="362500" name="Rectangle 4"/>
          <p:cNvSpPr>
            <a:spLocks noRot="1" noChangeArrowheads="1"/>
          </p:cNvSpPr>
          <p:nvPr/>
        </p:nvSpPr>
        <p:spPr bwMode="auto">
          <a:xfrm>
            <a:off x="152400" y="12954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Trebuchet MS" pitchFamily="34" charset="0"/>
              </a:defRPr>
            </a:lvl1pPr>
            <a:lvl2pPr marL="990600" indent="-533400">
              <a:spcBef>
                <a:spcPct val="20000"/>
              </a:spcBef>
              <a:buClr>
                <a:schemeClr val="accent2"/>
              </a:buClr>
              <a:buSzPct val="60000"/>
              <a:buFont typeface="Wingdings" pitchFamily="2" charset="2"/>
              <a:buChar char="n"/>
              <a:defRPr sz="2800">
                <a:solidFill>
                  <a:schemeClr val="tx1"/>
                </a:solidFill>
                <a:effectLst>
                  <a:outerShdw blurRad="38100" dist="38100" dir="2700000" algn="tl">
                    <a:srgbClr val="000000"/>
                  </a:outerShdw>
                </a:effectLst>
                <a:latin typeface="Trebuchet MS" pitchFamily="34" charset="0"/>
              </a:defRPr>
            </a:lvl2pPr>
            <a:lvl3pPr marL="1371600" indent="-4572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Trebuchet MS" pitchFamily="34" charset="0"/>
              </a:defRPr>
            </a:lvl3pPr>
            <a:lvl4pPr marL="1752600" indent="-3810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4pPr>
            <a:lvl5pPr marL="2209800" indent="-3810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5pPr>
            <a:lvl6pPr marL="2667000" indent="-3810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6pPr>
            <a:lvl7pPr marL="3124200" indent="-3810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7pPr>
            <a:lvl8pPr marL="3581400" indent="-3810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8pPr>
            <a:lvl9pPr marL="4038600" indent="-3810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rebuchet MS" pitchFamily="34" charset="0"/>
              </a:defRPr>
            </a:lvl9pPr>
          </a:lstStyle>
          <a:p>
            <a:pPr fontAlgn="base">
              <a:lnSpc>
                <a:spcPct val="90000"/>
              </a:lnSpc>
              <a:spcAft>
                <a:spcPct val="0"/>
              </a:spcAft>
              <a:buClr>
                <a:srgbClr val="FFCC00"/>
              </a:buClr>
              <a:buSzTx/>
              <a:buFont typeface="Times" charset="0"/>
              <a:buNone/>
            </a:pPr>
            <a:endParaRPr lang="en-US" altLang="en-US" sz="2000" i="1">
              <a:solidFill>
                <a:srgbClr val="E5E5FF"/>
              </a:solidFill>
            </a:endParaRPr>
          </a:p>
        </p:txBody>
      </p:sp>
      <p:sp>
        <p:nvSpPr>
          <p:cNvPr id="362501" name="Text Box 5"/>
          <p:cNvSpPr txBox="1">
            <a:spLocks noChangeArrowheads="1"/>
          </p:cNvSpPr>
          <p:nvPr/>
        </p:nvSpPr>
        <p:spPr bwMode="auto">
          <a:xfrm>
            <a:off x="228600" y="1143000"/>
            <a:ext cx="8458200" cy="439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tabLst>
                <a:tab pos="571500" algn="l"/>
              </a:tabLst>
              <a:defRPr sz="2400">
                <a:solidFill>
                  <a:schemeClr val="tx1"/>
                </a:solidFill>
                <a:latin typeface="Times New Roman" pitchFamily="18" charset="0"/>
              </a:defRPr>
            </a:lvl1pPr>
            <a:lvl2pPr marL="515938">
              <a:tabLst>
                <a:tab pos="571500" algn="l"/>
              </a:tabLst>
              <a:defRPr sz="2400">
                <a:solidFill>
                  <a:schemeClr val="tx1"/>
                </a:solidFill>
                <a:latin typeface="Times New Roman" pitchFamily="18" charset="0"/>
              </a:defRPr>
            </a:lvl2pPr>
            <a:lvl3pPr>
              <a:tabLst>
                <a:tab pos="571500" algn="l"/>
              </a:tabLst>
              <a:defRPr sz="2400">
                <a:solidFill>
                  <a:schemeClr val="tx1"/>
                </a:solidFill>
                <a:latin typeface="Times New Roman" pitchFamily="18" charset="0"/>
              </a:defRPr>
            </a:lvl3pPr>
            <a:lvl4pPr>
              <a:tabLst>
                <a:tab pos="571500" algn="l"/>
              </a:tabLst>
              <a:defRPr sz="2400">
                <a:solidFill>
                  <a:schemeClr val="tx1"/>
                </a:solidFill>
                <a:latin typeface="Times New Roman" pitchFamily="18" charset="0"/>
              </a:defRPr>
            </a:lvl4pPr>
            <a:lvl5pPr>
              <a:tabLst>
                <a:tab pos="571500" algn="l"/>
              </a:tabLst>
              <a:defRPr sz="2400">
                <a:solidFill>
                  <a:schemeClr val="tx1"/>
                </a:solidFill>
                <a:latin typeface="Times New Roman" pitchFamily="18" charset="0"/>
              </a:defRPr>
            </a:lvl5pPr>
            <a:lvl6pPr eaLnBrk="0" fontAlgn="base" hangingPunct="0">
              <a:spcBef>
                <a:spcPct val="0"/>
              </a:spcBef>
              <a:spcAft>
                <a:spcPct val="0"/>
              </a:spcAft>
              <a:tabLst>
                <a:tab pos="571500" algn="l"/>
              </a:tabLst>
              <a:defRPr sz="2400">
                <a:solidFill>
                  <a:schemeClr val="tx1"/>
                </a:solidFill>
                <a:latin typeface="Times New Roman" pitchFamily="18" charset="0"/>
              </a:defRPr>
            </a:lvl6pPr>
            <a:lvl7pPr eaLnBrk="0" fontAlgn="base" hangingPunct="0">
              <a:spcBef>
                <a:spcPct val="0"/>
              </a:spcBef>
              <a:spcAft>
                <a:spcPct val="0"/>
              </a:spcAft>
              <a:tabLst>
                <a:tab pos="571500" algn="l"/>
              </a:tabLst>
              <a:defRPr sz="2400">
                <a:solidFill>
                  <a:schemeClr val="tx1"/>
                </a:solidFill>
                <a:latin typeface="Times New Roman" pitchFamily="18" charset="0"/>
              </a:defRPr>
            </a:lvl7pPr>
            <a:lvl8pPr eaLnBrk="0" fontAlgn="base" hangingPunct="0">
              <a:spcBef>
                <a:spcPct val="0"/>
              </a:spcBef>
              <a:spcAft>
                <a:spcPct val="0"/>
              </a:spcAft>
              <a:tabLst>
                <a:tab pos="571500" algn="l"/>
              </a:tabLst>
              <a:defRPr sz="2400">
                <a:solidFill>
                  <a:schemeClr val="tx1"/>
                </a:solidFill>
                <a:latin typeface="Times New Roman" pitchFamily="18" charset="0"/>
              </a:defRPr>
            </a:lvl8pPr>
            <a:lvl9pPr eaLnBrk="0" fontAlgn="base" hangingPunct="0">
              <a:spcBef>
                <a:spcPct val="0"/>
              </a:spcBef>
              <a:spcAft>
                <a:spcPct val="0"/>
              </a:spcAft>
              <a:tabLst>
                <a:tab pos="571500" algn="l"/>
              </a:tabLst>
              <a:defRPr sz="2400">
                <a:solidFill>
                  <a:schemeClr val="tx1"/>
                </a:solidFill>
                <a:latin typeface="Times New Roman" pitchFamily="18" charset="0"/>
              </a:defRPr>
            </a:lvl9pPr>
          </a:lstStyle>
          <a:p>
            <a:pPr fontAlgn="base">
              <a:lnSpc>
                <a:spcPct val="90000"/>
              </a:lnSpc>
              <a:spcBef>
                <a:spcPct val="20000"/>
              </a:spcBef>
              <a:spcAft>
                <a:spcPct val="0"/>
              </a:spcAft>
              <a:buClr>
                <a:srgbClr val="FFCC00"/>
              </a:buClr>
              <a:buSzPct val="70000"/>
              <a:buFont typeface="Wingdings" pitchFamily="2" charset="2"/>
              <a:buChar char="n"/>
            </a:pPr>
            <a:r>
              <a:rPr lang="en-US" altLang="en-US">
                <a:solidFill>
                  <a:srgbClr val="FFFFFF"/>
                </a:solidFill>
                <a:effectLst>
                  <a:outerShdw blurRad="38100" dist="38100" dir="2700000" algn="tl">
                    <a:srgbClr val="000000"/>
                  </a:outerShdw>
                </a:effectLst>
                <a:latin typeface="Trebuchet MS" pitchFamily="34" charset="0"/>
              </a:rPr>
              <a:t>Editors judge the study on whether your methods are </a:t>
            </a:r>
            <a:r>
              <a:rPr lang="en-US" altLang="en-US">
                <a:solidFill>
                  <a:srgbClr val="FFCC00"/>
                </a:solidFill>
                <a:effectLst>
                  <a:outerShdw blurRad="38100" dist="38100" dir="2700000" algn="tl">
                    <a:srgbClr val="000000"/>
                  </a:outerShdw>
                </a:effectLst>
                <a:latin typeface="Trebuchet MS" pitchFamily="34" charset="0"/>
              </a:rPr>
              <a:t>adequate to answer your specific aim or hypothesis </a:t>
            </a:r>
          </a:p>
          <a:p>
            <a:pPr lvl="1" fontAlgn="base">
              <a:lnSpc>
                <a:spcPct val="80000"/>
              </a:lnSpc>
              <a:spcBef>
                <a:spcPct val="20000"/>
              </a:spcBef>
              <a:spcAft>
                <a:spcPct val="0"/>
              </a:spcAft>
              <a:buClr>
                <a:srgbClr val="A886E0"/>
              </a:buClr>
              <a:buSzPct val="60000"/>
              <a:buFont typeface="Wingdings" pitchFamily="2" charset="2"/>
              <a:buChar char="n"/>
            </a:pPr>
            <a:r>
              <a:rPr lang="en-US" altLang="en-US" sz="1800">
                <a:solidFill>
                  <a:srgbClr val="FFFFFF"/>
                </a:solidFill>
                <a:effectLst>
                  <a:outerShdw blurRad="38100" dist="38100" dir="2700000" algn="tl">
                    <a:srgbClr val="000000"/>
                  </a:outerShdw>
                </a:effectLst>
                <a:latin typeface="Trebuchet MS" pitchFamily="34" charset="0"/>
              </a:rPr>
              <a:t> Rationale for choosing procedures/tests</a:t>
            </a:r>
          </a:p>
          <a:p>
            <a:pPr lvl="1" fontAlgn="base">
              <a:lnSpc>
                <a:spcPct val="80000"/>
              </a:lnSpc>
              <a:spcBef>
                <a:spcPct val="20000"/>
              </a:spcBef>
              <a:spcAft>
                <a:spcPct val="0"/>
              </a:spcAft>
              <a:buClr>
                <a:srgbClr val="A886E0"/>
              </a:buClr>
              <a:buSzPct val="60000"/>
              <a:buFont typeface="Wingdings" pitchFamily="2" charset="2"/>
              <a:buChar char="n"/>
            </a:pPr>
            <a:r>
              <a:rPr lang="en-US" altLang="en-US" sz="1800">
                <a:solidFill>
                  <a:srgbClr val="FFFFFF"/>
                </a:solidFill>
                <a:effectLst>
                  <a:outerShdw blurRad="38100" dist="38100" dir="2700000" algn="tl">
                    <a:srgbClr val="000000"/>
                  </a:outerShdw>
                </a:effectLst>
                <a:latin typeface="Trebuchet MS" pitchFamily="34" charset="0"/>
              </a:rPr>
              <a:t> The pivotal point to judge whether the results are valid</a:t>
            </a:r>
          </a:p>
          <a:p>
            <a:pPr fontAlgn="base">
              <a:lnSpc>
                <a:spcPct val="80000"/>
              </a:lnSpc>
              <a:spcBef>
                <a:spcPct val="20000"/>
              </a:spcBef>
              <a:spcAft>
                <a:spcPct val="0"/>
              </a:spcAft>
              <a:buClr>
                <a:srgbClr val="A886E0"/>
              </a:buClr>
              <a:buSzPct val="60000"/>
              <a:buFont typeface="Wingdings" pitchFamily="2" charset="2"/>
              <a:buChar char="n"/>
            </a:pPr>
            <a:endParaRPr lang="en-US" altLang="en-US">
              <a:solidFill>
                <a:srgbClr val="FFFFFF"/>
              </a:solidFill>
              <a:effectLst>
                <a:outerShdw blurRad="38100" dist="38100" dir="2700000" algn="tl">
                  <a:srgbClr val="000000"/>
                </a:outerShdw>
              </a:effectLst>
              <a:latin typeface="Trebuchet MS" pitchFamily="34" charset="0"/>
            </a:endParaRPr>
          </a:p>
          <a:p>
            <a:pPr fontAlgn="base">
              <a:lnSpc>
                <a:spcPct val="80000"/>
              </a:lnSpc>
              <a:spcBef>
                <a:spcPct val="20000"/>
              </a:spcBef>
              <a:spcAft>
                <a:spcPct val="0"/>
              </a:spcAft>
              <a:buClr>
                <a:srgbClr val="FFCC00"/>
              </a:buClr>
              <a:buSzPct val="140000"/>
              <a:buFont typeface="Wingdings" pitchFamily="2" charset="2"/>
              <a:buChar char="§"/>
            </a:pPr>
            <a:r>
              <a:rPr lang="en-US" altLang="en-US">
                <a:solidFill>
                  <a:srgbClr val="FFFFFF"/>
                </a:solidFill>
                <a:effectLst>
                  <a:outerShdw blurRad="38100" dist="38100" dir="2700000" algn="tl">
                    <a:srgbClr val="000000"/>
                  </a:outerShdw>
                </a:effectLst>
                <a:latin typeface="Trebuchet MS" pitchFamily="34" charset="0"/>
              </a:rPr>
              <a:t>Don’t suggest a method you have </a:t>
            </a:r>
            <a:r>
              <a:rPr lang="en-US" altLang="en-US">
                <a:solidFill>
                  <a:srgbClr val="FFCC00"/>
                </a:solidFill>
                <a:effectLst>
                  <a:outerShdw blurRad="38100" dist="38100" dir="2700000" algn="tl">
                    <a:srgbClr val="000000"/>
                  </a:outerShdw>
                </a:effectLst>
                <a:latin typeface="Trebuchet MS" pitchFamily="34" charset="0"/>
              </a:rPr>
              <a:t>no expertise with</a:t>
            </a:r>
          </a:p>
          <a:p>
            <a:pPr lvl="1" fontAlgn="base">
              <a:lnSpc>
                <a:spcPct val="80000"/>
              </a:lnSpc>
              <a:spcBef>
                <a:spcPct val="20000"/>
              </a:spcBef>
              <a:spcAft>
                <a:spcPct val="0"/>
              </a:spcAft>
              <a:buClr>
                <a:srgbClr val="A886E0"/>
              </a:buClr>
              <a:buSzPct val="60000"/>
              <a:buFont typeface="Wingdings" pitchFamily="2" charset="2"/>
              <a:buChar char="n"/>
            </a:pPr>
            <a:r>
              <a:rPr lang="en-US" altLang="en-US" sz="1800">
                <a:solidFill>
                  <a:srgbClr val="FFFFFF"/>
                </a:solidFill>
                <a:effectLst>
                  <a:outerShdw blurRad="38100" dist="38100" dir="2700000" algn="tl">
                    <a:srgbClr val="000000"/>
                  </a:outerShdw>
                </a:effectLst>
                <a:latin typeface="Trebuchet MS" pitchFamily="34" charset="0"/>
              </a:rPr>
              <a:t>Your peer reviewer may uncover this</a:t>
            </a:r>
          </a:p>
          <a:p>
            <a:pPr lvl="1" fontAlgn="base">
              <a:lnSpc>
                <a:spcPct val="80000"/>
              </a:lnSpc>
              <a:spcBef>
                <a:spcPct val="20000"/>
              </a:spcBef>
              <a:spcAft>
                <a:spcPct val="0"/>
              </a:spcAft>
              <a:buClr>
                <a:srgbClr val="A886E0"/>
              </a:buClr>
              <a:buSzPct val="60000"/>
              <a:buFont typeface="Wingdings" pitchFamily="2" charset="2"/>
              <a:buChar char="n"/>
            </a:pPr>
            <a:r>
              <a:rPr lang="en-US" altLang="en-US" sz="1800">
                <a:solidFill>
                  <a:srgbClr val="FFFFFF"/>
                </a:solidFill>
                <a:effectLst>
                  <a:outerShdw blurRad="38100" dist="38100" dir="2700000" algn="tl">
                    <a:srgbClr val="000000"/>
                  </a:outerShdw>
                </a:effectLst>
                <a:latin typeface="Trebuchet MS" pitchFamily="34" charset="0"/>
              </a:rPr>
              <a:t>Use consultants for methods you have no experience with, stating this in paper</a:t>
            </a:r>
            <a:endParaRPr lang="en-US" altLang="en-US">
              <a:solidFill>
                <a:srgbClr val="FFCC00"/>
              </a:solidFill>
              <a:effectLst>
                <a:outerShdw blurRad="38100" dist="38100" dir="2700000" algn="tl">
                  <a:srgbClr val="000000"/>
                </a:outerShdw>
              </a:effectLst>
              <a:latin typeface="Trebuchet MS" pitchFamily="34" charset="0"/>
            </a:endParaRPr>
          </a:p>
          <a:p>
            <a:pPr fontAlgn="base">
              <a:lnSpc>
                <a:spcPct val="90000"/>
              </a:lnSpc>
              <a:spcBef>
                <a:spcPct val="20000"/>
              </a:spcBef>
              <a:spcAft>
                <a:spcPct val="0"/>
              </a:spcAft>
              <a:buClr>
                <a:srgbClr val="FFCC00"/>
              </a:buClr>
              <a:buSzPct val="70000"/>
              <a:buFont typeface="Wingdings" pitchFamily="2" charset="2"/>
              <a:buNone/>
            </a:pPr>
            <a:endParaRPr lang="en-US" altLang="en-US">
              <a:solidFill>
                <a:srgbClr val="FFCC00"/>
              </a:solidFill>
              <a:effectLst>
                <a:outerShdw blurRad="38100" dist="38100" dir="2700000" algn="tl">
                  <a:srgbClr val="000000"/>
                </a:outerShdw>
              </a:effectLst>
              <a:latin typeface="Trebuchet MS" pitchFamily="34" charset="0"/>
            </a:endParaRPr>
          </a:p>
          <a:p>
            <a:pPr fontAlgn="base">
              <a:lnSpc>
                <a:spcPct val="90000"/>
              </a:lnSpc>
              <a:spcBef>
                <a:spcPct val="20000"/>
              </a:spcBef>
              <a:spcAft>
                <a:spcPct val="0"/>
              </a:spcAft>
              <a:buClr>
                <a:srgbClr val="FFCC00"/>
              </a:buClr>
              <a:buSzPct val="70000"/>
              <a:buFont typeface="Wingdings" pitchFamily="2" charset="2"/>
              <a:buChar char="n"/>
            </a:pPr>
            <a:r>
              <a:rPr lang="en-US" altLang="en-US">
                <a:solidFill>
                  <a:srgbClr val="FFFFFF"/>
                </a:solidFill>
                <a:effectLst>
                  <a:outerShdw blurRad="38100" dist="38100" dir="2700000" algn="tl">
                    <a:srgbClr val="000000"/>
                  </a:outerShdw>
                </a:effectLst>
                <a:latin typeface="Trebuchet MS" pitchFamily="34" charset="0"/>
              </a:rPr>
              <a:t> Methods usually the </a:t>
            </a:r>
            <a:r>
              <a:rPr lang="en-US" altLang="en-US">
                <a:solidFill>
                  <a:srgbClr val="FFCC00"/>
                </a:solidFill>
                <a:effectLst>
                  <a:outerShdw blurRad="38100" dist="38100" dir="2700000" algn="tl">
                    <a:srgbClr val="000000"/>
                  </a:outerShdw>
                </a:effectLst>
                <a:latin typeface="Trebuchet MS" pitchFamily="34" charset="0"/>
              </a:rPr>
              <a:t>weakest section </a:t>
            </a:r>
            <a:endParaRPr lang="en-US" altLang="en-US" sz="1800">
              <a:solidFill>
                <a:srgbClr val="FFCC00"/>
              </a:solidFill>
              <a:effectLst>
                <a:outerShdw blurRad="38100" dist="38100" dir="2700000" algn="tl">
                  <a:srgbClr val="000000"/>
                </a:outerShdw>
              </a:effectLst>
              <a:latin typeface="Trebuchet MS" pitchFamily="34" charset="0"/>
            </a:endParaRPr>
          </a:p>
          <a:p>
            <a:pPr lvl="1" fontAlgn="base">
              <a:lnSpc>
                <a:spcPct val="80000"/>
              </a:lnSpc>
              <a:spcBef>
                <a:spcPct val="20000"/>
              </a:spcBef>
              <a:spcAft>
                <a:spcPct val="0"/>
              </a:spcAft>
              <a:buClr>
                <a:srgbClr val="A886E0"/>
              </a:buClr>
              <a:buSzPct val="60000"/>
              <a:buFont typeface="Wingdings" pitchFamily="2" charset="2"/>
              <a:buChar char="n"/>
            </a:pPr>
            <a:r>
              <a:rPr lang="en-US" altLang="en-US" sz="2000">
                <a:solidFill>
                  <a:srgbClr val="FFFFFF"/>
                </a:solidFill>
                <a:effectLst>
                  <a:outerShdw blurRad="38100" dist="38100" dir="2700000" algn="tl">
                    <a:srgbClr val="000000"/>
                  </a:outerShdw>
                </a:effectLst>
                <a:latin typeface="Trebuchet MS" pitchFamily="34" charset="0"/>
              </a:rPr>
              <a:t> </a:t>
            </a:r>
            <a:r>
              <a:rPr lang="en-US" altLang="en-US" sz="1800">
                <a:solidFill>
                  <a:srgbClr val="FFFFFF"/>
                </a:solidFill>
                <a:effectLst>
                  <a:outerShdw blurRad="38100" dist="38100" dir="2700000" algn="tl">
                    <a:srgbClr val="000000"/>
                  </a:outerShdw>
                </a:effectLst>
                <a:latin typeface="Trebuchet MS" pitchFamily="34" charset="0"/>
              </a:rPr>
              <a:t>Often </a:t>
            </a:r>
            <a:r>
              <a:rPr lang="en-US" altLang="en-US" sz="1800">
                <a:solidFill>
                  <a:srgbClr val="FFCC00"/>
                </a:solidFill>
                <a:effectLst>
                  <a:outerShdw blurRad="38100" dist="38100" dir="2700000" algn="tl">
                    <a:srgbClr val="000000"/>
                  </a:outerShdw>
                </a:effectLst>
                <a:latin typeface="Trebuchet MS" pitchFamily="34" charset="0"/>
              </a:rPr>
              <a:t>deficient in detail</a:t>
            </a:r>
            <a:r>
              <a:rPr lang="en-US" altLang="en-US" sz="1800">
                <a:solidFill>
                  <a:srgbClr val="FFFFFF"/>
                </a:solidFill>
                <a:effectLst>
                  <a:outerShdw blurRad="38100" dist="38100" dir="2700000" algn="tl">
                    <a:srgbClr val="000000"/>
                  </a:outerShdw>
                </a:effectLst>
                <a:latin typeface="Trebuchet MS" pitchFamily="34" charset="0"/>
              </a:rPr>
              <a:t>, not providing enough information to replicate the study</a:t>
            </a:r>
          </a:p>
          <a:p>
            <a:pPr lvl="1" fontAlgn="base">
              <a:lnSpc>
                <a:spcPct val="80000"/>
              </a:lnSpc>
              <a:spcBef>
                <a:spcPct val="20000"/>
              </a:spcBef>
              <a:spcAft>
                <a:spcPct val="0"/>
              </a:spcAft>
              <a:buClr>
                <a:srgbClr val="A886E0"/>
              </a:buClr>
              <a:buSzPct val="60000"/>
              <a:buFont typeface="Wingdings" pitchFamily="2" charset="2"/>
              <a:buChar char="n"/>
            </a:pPr>
            <a:r>
              <a:rPr lang="en-US" altLang="en-US" sz="1800">
                <a:solidFill>
                  <a:srgbClr val="FFCC00"/>
                </a:solidFill>
                <a:effectLst>
                  <a:outerShdw blurRad="38100" dist="38100" dir="2700000" algn="tl">
                    <a:srgbClr val="000000"/>
                  </a:outerShdw>
                </a:effectLst>
                <a:latin typeface="Trebuchet MS" pitchFamily="34" charset="0"/>
              </a:rPr>
              <a:t> Statistical</a:t>
            </a:r>
            <a:r>
              <a:rPr lang="en-US" altLang="en-US" sz="1800">
                <a:solidFill>
                  <a:srgbClr val="FFFFFF"/>
                </a:solidFill>
                <a:effectLst>
                  <a:outerShdw blurRad="38100" dist="38100" dir="2700000" algn="tl">
                    <a:srgbClr val="000000"/>
                  </a:outerShdw>
                </a:effectLst>
                <a:latin typeface="Trebuchet MS" pitchFamily="34" charset="0"/>
              </a:rPr>
              <a:t> shortcomings</a:t>
            </a:r>
            <a:endParaRPr lang="en-US" altLang="en-US" sz="2000">
              <a:solidFill>
                <a:srgbClr val="FFFFFF"/>
              </a:solidFill>
              <a:effectLst>
                <a:outerShdw blurRad="38100" dist="38100" dir="2700000" algn="tl">
                  <a:srgbClr val="000000"/>
                </a:outerShdw>
              </a:effectLst>
              <a:latin typeface="Trebuchet MS" pitchFamily="34" charset="0"/>
            </a:endParaRPr>
          </a:p>
        </p:txBody>
      </p:sp>
    </p:spTree>
    <p:extLst>
      <p:ext uri="{BB962C8B-B14F-4D97-AF65-F5344CB8AC3E}">
        <p14:creationId xmlns:p14="http://schemas.microsoft.com/office/powerpoint/2010/main" val="3169809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62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36250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250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6250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6250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250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6250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6250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250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6250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36250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P spid="362500" grpId="0" build="p" autoUpdateAnimBg="0"/>
      <p:bldP spid="36250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IQBAL\Desktop\thank-you-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Important Dates</a:t>
            </a:r>
            <a:endParaRPr lang="en-US"/>
          </a:p>
        </p:txBody>
      </p:sp>
      <p:sp>
        <p:nvSpPr>
          <p:cNvPr id="3" name="Content Placeholder 2"/>
          <p:cNvSpPr>
            <a:spLocks noGrp="1"/>
          </p:cNvSpPr>
          <p:nvPr>
            <p:ph idx="1"/>
          </p:nvPr>
        </p:nvSpPr>
        <p:spPr/>
        <p:txBody>
          <a:bodyPr/>
          <a:lstStyle/>
          <a:p>
            <a:pPr marL="0" indent="0">
              <a:buNone/>
            </a:pPr>
            <a:r>
              <a:rPr lang="en-US" dirty="0" smtClean="0"/>
              <a:t>---The  research presentations: </a:t>
            </a:r>
          </a:p>
          <a:p>
            <a:pPr marL="0" indent="0">
              <a:buNone/>
            </a:pPr>
            <a:r>
              <a:rPr lang="en-US" dirty="0" smtClean="0"/>
              <a:t>               </a:t>
            </a:r>
            <a:r>
              <a:rPr lang="en-US" dirty="0" smtClean="0">
                <a:solidFill>
                  <a:srgbClr val="FFC000"/>
                </a:solidFill>
              </a:rPr>
              <a:t>9</a:t>
            </a:r>
            <a:r>
              <a:rPr lang="en-US" baseline="30000" dirty="0" smtClean="0">
                <a:solidFill>
                  <a:srgbClr val="FFC000"/>
                </a:solidFill>
              </a:rPr>
              <a:t>th</a:t>
            </a:r>
            <a:r>
              <a:rPr lang="en-US" dirty="0" smtClean="0">
                <a:solidFill>
                  <a:srgbClr val="FFC000"/>
                </a:solidFill>
              </a:rPr>
              <a:t> May &amp; 10</a:t>
            </a:r>
            <a:r>
              <a:rPr lang="en-US" baseline="30000" dirty="0" smtClean="0">
                <a:solidFill>
                  <a:srgbClr val="FFC000"/>
                </a:solidFill>
              </a:rPr>
              <a:t>th</a:t>
            </a:r>
            <a:r>
              <a:rPr lang="en-US" dirty="0" smtClean="0">
                <a:solidFill>
                  <a:srgbClr val="FFC000"/>
                </a:solidFill>
              </a:rPr>
              <a:t> May</a:t>
            </a:r>
          </a:p>
          <a:p>
            <a:pPr marL="0" indent="0">
              <a:buNone/>
            </a:pPr>
            <a:endParaRPr lang="en-US" dirty="0"/>
          </a:p>
          <a:p>
            <a:pPr marL="0" indent="0">
              <a:buNone/>
            </a:pPr>
            <a:r>
              <a:rPr lang="en-US" dirty="0" smtClean="0"/>
              <a:t>-- The last day to submit ppt. slides:</a:t>
            </a:r>
          </a:p>
          <a:p>
            <a:pPr marL="0" indent="0">
              <a:buNone/>
            </a:pPr>
            <a:r>
              <a:rPr lang="en-US" dirty="0"/>
              <a:t> </a:t>
            </a:r>
            <a:r>
              <a:rPr lang="en-US" dirty="0" smtClean="0"/>
              <a:t>             </a:t>
            </a:r>
            <a:r>
              <a:rPr lang="en-US" dirty="0" smtClean="0">
                <a:solidFill>
                  <a:srgbClr val="FFC000"/>
                </a:solidFill>
              </a:rPr>
              <a:t>7</a:t>
            </a:r>
            <a:r>
              <a:rPr lang="en-US" baseline="30000" dirty="0" smtClean="0">
                <a:solidFill>
                  <a:srgbClr val="FFC000"/>
                </a:solidFill>
              </a:rPr>
              <a:t>th</a:t>
            </a:r>
            <a:r>
              <a:rPr lang="en-US" dirty="0" smtClean="0">
                <a:solidFill>
                  <a:srgbClr val="FFC000"/>
                </a:solidFill>
              </a:rPr>
              <a:t> May</a:t>
            </a:r>
          </a:p>
          <a:p>
            <a:pPr marL="0" indent="0">
              <a:buNone/>
            </a:pPr>
            <a:r>
              <a:rPr lang="en-US" dirty="0" smtClean="0"/>
              <a:t>--The last day to submit full manuscript:</a:t>
            </a:r>
          </a:p>
          <a:p>
            <a:pPr marL="0" indent="0">
              <a:buNone/>
            </a:pPr>
            <a:r>
              <a:rPr lang="en-US" dirty="0"/>
              <a:t> </a:t>
            </a:r>
            <a:r>
              <a:rPr lang="en-US" dirty="0" smtClean="0"/>
              <a:t>             </a:t>
            </a:r>
            <a:r>
              <a:rPr lang="en-US" dirty="0" smtClean="0">
                <a:solidFill>
                  <a:srgbClr val="FFC000"/>
                </a:solidFill>
              </a:rPr>
              <a:t>15</a:t>
            </a:r>
            <a:r>
              <a:rPr lang="en-US" baseline="30000" dirty="0" smtClean="0">
                <a:solidFill>
                  <a:srgbClr val="FFC000"/>
                </a:solidFill>
              </a:rPr>
              <a:t>th</a:t>
            </a:r>
            <a:r>
              <a:rPr lang="en-US" dirty="0" smtClean="0">
                <a:solidFill>
                  <a:srgbClr val="FFC000"/>
                </a:solidFill>
              </a:rPr>
              <a:t> May</a:t>
            </a:r>
          </a:p>
          <a:p>
            <a:pPr marL="0" indent="0">
              <a:buNone/>
            </a:pPr>
            <a:endParaRPr lang="en-US" dirty="0"/>
          </a:p>
        </p:txBody>
      </p:sp>
    </p:spTree>
    <p:extLst>
      <p:ext uri="{BB962C8B-B14F-4D97-AF65-F5344CB8AC3E}">
        <p14:creationId xmlns:p14="http://schemas.microsoft.com/office/powerpoint/2010/main" val="110469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274638"/>
            <a:ext cx="8229600" cy="762000"/>
          </a:xfrm>
        </p:spPr>
        <p:txBody>
          <a:bodyPr/>
          <a:lstStyle/>
          <a:p>
            <a:r>
              <a:rPr lang="en-US" altLang="en-US"/>
              <a:t>Methods</a:t>
            </a:r>
          </a:p>
        </p:txBody>
      </p:sp>
      <p:sp>
        <p:nvSpPr>
          <p:cNvPr id="77827" name="Rectangle 3"/>
          <p:cNvSpPr>
            <a:spLocks noGrp="1" noRot="1" noChangeArrowheads="1"/>
          </p:cNvSpPr>
          <p:nvPr>
            <p:ph idx="1"/>
          </p:nvPr>
        </p:nvSpPr>
        <p:spPr>
          <a:xfrm>
            <a:off x="152400" y="1066800"/>
            <a:ext cx="8991600" cy="5410200"/>
          </a:xfrm>
        </p:spPr>
        <p:txBody>
          <a:bodyPr/>
          <a:lstStyle/>
          <a:p>
            <a:pPr>
              <a:lnSpc>
                <a:spcPct val="80000"/>
              </a:lnSpc>
              <a:spcAft>
                <a:spcPct val="25000"/>
              </a:spcAft>
            </a:pPr>
            <a:r>
              <a:rPr lang="en-US" altLang="en-US" sz="2000" dirty="0"/>
              <a:t>Study design or analysis type and period of study</a:t>
            </a:r>
          </a:p>
          <a:p>
            <a:pPr>
              <a:lnSpc>
                <a:spcPct val="80000"/>
              </a:lnSpc>
              <a:spcAft>
                <a:spcPct val="25000"/>
              </a:spcAft>
            </a:pPr>
            <a:endParaRPr lang="en-US" altLang="en-US" sz="2000" dirty="0"/>
          </a:p>
          <a:p>
            <a:pPr>
              <a:lnSpc>
                <a:spcPct val="80000"/>
              </a:lnSpc>
              <a:spcAft>
                <a:spcPct val="25000"/>
              </a:spcAft>
            </a:pPr>
            <a:r>
              <a:rPr lang="en-US" altLang="en-US" sz="2000" dirty="0"/>
              <a:t>Condition or disease studied</a:t>
            </a:r>
          </a:p>
          <a:p>
            <a:pPr>
              <a:lnSpc>
                <a:spcPct val="80000"/>
              </a:lnSpc>
              <a:spcAft>
                <a:spcPct val="25000"/>
              </a:spcAft>
            </a:pPr>
            <a:endParaRPr lang="en-US" altLang="en-US" sz="2000" dirty="0"/>
          </a:p>
          <a:p>
            <a:pPr>
              <a:lnSpc>
                <a:spcPct val="80000"/>
              </a:lnSpc>
              <a:spcAft>
                <a:spcPct val="25000"/>
              </a:spcAft>
            </a:pPr>
            <a:r>
              <a:rPr lang="en-US" altLang="en-US" sz="2000" dirty="0" smtClean="0"/>
              <a:t>Study subjects consent and IRB  </a:t>
            </a:r>
            <a:r>
              <a:rPr lang="en-US" altLang="en-US" sz="2000" dirty="0"/>
              <a:t>approval</a:t>
            </a:r>
          </a:p>
          <a:p>
            <a:pPr>
              <a:lnSpc>
                <a:spcPct val="80000"/>
              </a:lnSpc>
              <a:spcAft>
                <a:spcPct val="25000"/>
              </a:spcAft>
            </a:pPr>
            <a:endParaRPr lang="en-US" altLang="en-US" sz="2000" dirty="0"/>
          </a:p>
          <a:p>
            <a:pPr>
              <a:lnSpc>
                <a:spcPct val="80000"/>
              </a:lnSpc>
              <a:spcAft>
                <a:spcPct val="25000"/>
              </a:spcAft>
            </a:pPr>
            <a:r>
              <a:rPr lang="en-US" altLang="en-US" sz="2000" dirty="0"/>
              <a:t>Details of sample </a:t>
            </a:r>
            <a:r>
              <a:rPr lang="en-US" altLang="en-US" sz="2000" dirty="0" smtClean="0"/>
              <a:t>(sample size, selection </a:t>
            </a:r>
            <a:r>
              <a:rPr lang="en-US" altLang="en-US" sz="2000" dirty="0"/>
              <a:t>methods of study </a:t>
            </a:r>
            <a:r>
              <a:rPr lang="en-US" altLang="en-US" sz="2000" dirty="0" smtClean="0"/>
              <a:t>subjects, </a:t>
            </a:r>
            <a:r>
              <a:rPr lang="en-US" altLang="en-US" sz="2000" dirty="0"/>
              <a:t>how organized)</a:t>
            </a:r>
          </a:p>
          <a:p>
            <a:pPr>
              <a:lnSpc>
                <a:spcPct val="80000"/>
              </a:lnSpc>
              <a:spcAft>
                <a:spcPct val="25000"/>
              </a:spcAft>
            </a:pPr>
            <a:endParaRPr lang="en-US" altLang="en-US" sz="2000" dirty="0"/>
          </a:p>
          <a:p>
            <a:pPr>
              <a:lnSpc>
                <a:spcPct val="80000"/>
              </a:lnSpc>
              <a:spcAft>
                <a:spcPct val="25000"/>
              </a:spcAft>
            </a:pPr>
            <a:r>
              <a:rPr lang="en-US" altLang="en-US" sz="2000" dirty="0"/>
              <a:t>Interventions, outcome measures, statistical analyses</a:t>
            </a:r>
          </a:p>
          <a:p>
            <a:pPr>
              <a:lnSpc>
                <a:spcPct val="80000"/>
              </a:lnSpc>
              <a:spcAft>
                <a:spcPct val="25000"/>
              </a:spcAft>
            </a:pPr>
            <a:endParaRPr lang="en-US" altLang="en-US" sz="2000" dirty="0"/>
          </a:p>
          <a:p>
            <a:pPr>
              <a:lnSpc>
                <a:spcPct val="80000"/>
              </a:lnSpc>
              <a:spcAft>
                <a:spcPct val="25000"/>
              </a:spcAft>
            </a:pPr>
            <a:r>
              <a:rPr lang="en-US" altLang="en-US" sz="2000" dirty="0"/>
              <a:t>Include the locations and times that data were collected</a:t>
            </a:r>
          </a:p>
          <a:p>
            <a:pPr>
              <a:lnSpc>
                <a:spcPct val="80000"/>
              </a:lnSpc>
              <a:spcAft>
                <a:spcPct val="25000"/>
              </a:spcAft>
            </a:pPr>
            <a:endParaRPr lang="en-US" altLang="en-US" sz="2000" dirty="0"/>
          </a:p>
          <a:p>
            <a:pPr>
              <a:lnSpc>
                <a:spcPct val="80000"/>
              </a:lnSpc>
              <a:spcAft>
                <a:spcPct val="25000"/>
              </a:spcAft>
            </a:pPr>
            <a:r>
              <a:rPr lang="en-US" altLang="en-US" sz="2000" dirty="0"/>
              <a:t>Give enough information to replicate the study; don’t assume only the specialist in your field will read it</a:t>
            </a:r>
            <a:endParaRPr lang="en-US" altLang="en-US" sz="2400" dirty="0"/>
          </a:p>
        </p:txBody>
      </p:sp>
    </p:spTree>
    <p:extLst>
      <p:ext uri="{BB962C8B-B14F-4D97-AF65-F5344CB8AC3E}">
        <p14:creationId xmlns:p14="http://schemas.microsoft.com/office/powerpoint/2010/main" val="408828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2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8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27">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Rot="1" noChangeArrowheads="1"/>
          </p:cNvSpPr>
          <p:nvPr>
            <p:ph type="title"/>
          </p:nvPr>
        </p:nvSpPr>
        <p:spPr/>
        <p:txBody>
          <a:bodyPr/>
          <a:lstStyle/>
          <a:p>
            <a:r>
              <a:rPr lang="en-US" altLang="en-US"/>
              <a:t>Results—The Beginning</a:t>
            </a:r>
          </a:p>
        </p:txBody>
      </p:sp>
      <p:sp>
        <p:nvSpPr>
          <p:cNvPr id="344067" name="Rectangle 3"/>
          <p:cNvSpPr>
            <a:spLocks noGrp="1" noRot="1" noChangeArrowheads="1"/>
          </p:cNvSpPr>
          <p:nvPr>
            <p:ph type="body" idx="1"/>
          </p:nvPr>
        </p:nvSpPr>
        <p:spPr/>
        <p:txBody>
          <a:bodyPr/>
          <a:lstStyle/>
          <a:p>
            <a:pPr>
              <a:lnSpc>
                <a:spcPct val="90000"/>
              </a:lnSpc>
            </a:pPr>
            <a:r>
              <a:rPr lang="en-US" altLang="en-US" sz="2800"/>
              <a:t>The </a:t>
            </a:r>
            <a:r>
              <a:rPr lang="en-US" altLang="en-US" sz="2800">
                <a:solidFill>
                  <a:schemeClr val="hlink"/>
                </a:solidFill>
              </a:rPr>
              <a:t>heart of your paper</a:t>
            </a:r>
            <a:endParaRPr lang="en-US" altLang="en-US" sz="2800"/>
          </a:p>
          <a:p>
            <a:pPr>
              <a:lnSpc>
                <a:spcPct val="90000"/>
              </a:lnSpc>
            </a:pPr>
            <a:r>
              <a:rPr lang="en-US" altLang="en-US" sz="2800"/>
              <a:t>Write</a:t>
            </a:r>
            <a:r>
              <a:rPr lang="en-US" altLang="en-US" sz="2800">
                <a:solidFill>
                  <a:schemeClr val="hlink"/>
                </a:solidFill>
              </a:rPr>
              <a:t> </a:t>
            </a:r>
            <a:r>
              <a:rPr lang="en-US" altLang="en-US" sz="2800" u="sng">
                <a:solidFill>
                  <a:schemeClr val="hlink"/>
                </a:solidFill>
              </a:rPr>
              <a:t>after</a:t>
            </a:r>
            <a:r>
              <a:rPr lang="en-US" altLang="en-US" sz="2800">
                <a:solidFill>
                  <a:schemeClr val="hlink"/>
                </a:solidFill>
              </a:rPr>
              <a:t> figures and tables are constructed</a:t>
            </a:r>
            <a:endParaRPr lang="en-US" altLang="en-US" sz="2800"/>
          </a:p>
          <a:p>
            <a:pPr lvl="1">
              <a:lnSpc>
                <a:spcPct val="90000"/>
              </a:lnSpc>
            </a:pPr>
            <a:r>
              <a:rPr lang="en-US" altLang="en-US" sz="2400"/>
              <a:t>Consider your data critically</a:t>
            </a:r>
          </a:p>
          <a:p>
            <a:pPr lvl="1">
              <a:lnSpc>
                <a:spcPct val="90000"/>
              </a:lnSpc>
            </a:pPr>
            <a:r>
              <a:rPr lang="en-US" altLang="en-US" sz="2400"/>
              <a:t>Construct tables, figures and </a:t>
            </a:r>
            <a:r>
              <a:rPr lang="en-US" altLang="en-US" sz="2400" u="sng"/>
              <a:t>include them in outline</a:t>
            </a:r>
            <a:endParaRPr lang="en-US" altLang="en-US" sz="2400"/>
          </a:p>
          <a:p>
            <a:pPr lvl="1">
              <a:lnSpc>
                <a:spcPct val="90000"/>
              </a:lnSpc>
            </a:pPr>
            <a:r>
              <a:rPr lang="en-US" altLang="en-US" sz="2400"/>
              <a:t>Write the results</a:t>
            </a:r>
          </a:p>
          <a:p>
            <a:pPr lvl="1">
              <a:lnSpc>
                <a:spcPct val="90000"/>
              </a:lnSpc>
            </a:pPr>
            <a:r>
              <a:rPr lang="en-US" altLang="en-US" sz="2400"/>
              <a:t>Use subheadings</a:t>
            </a:r>
          </a:p>
          <a:p>
            <a:pPr>
              <a:lnSpc>
                <a:spcPct val="90000"/>
              </a:lnSpc>
            </a:pPr>
            <a:r>
              <a:rPr lang="en-US" altLang="en-US" sz="2800"/>
              <a:t>Results determine</a:t>
            </a:r>
          </a:p>
          <a:p>
            <a:pPr lvl="1">
              <a:lnSpc>
                <a:spcPct val="90000"/>
              </a:lnSpc>
            </a:pPr>
            <a:r>
              <a:rPr lang="en-US" altLang="en-US" sz="2400"/>
              <a:t>Whether you’ve </a:t>
            </a:r>
            <a:r>
              <a:rPr lang="en-US" altLang="en-US" sz="2400">
                <a:solidFill>
                  <a:schemeClr val="hlink"/>
                </a:solidFill>
              </a:rPr>
              <a:t>answered your original question(s)</a:t>
            </a:r>
            <a:endParaRPr lang="en-US" altLang="en-US" sz="2400"/>
          </a:p>
          <a:p>
            <a:pPr lvl="1">
              <a:lnSpc>
                <a:spcPct val="90000"/>
              </a:lnSpc>
            </a:pPr>
            <a:r>
              <a:rPr lang="en-US" altLang="en-US" sz="2400"/>
              <a:t>Your direction for </a:t>
            </a:r>
            <a:r>
              <a:rPr lang="en-US" altLang="en-US" sz="2400">
                <a:solidFill>
                  <a:schemeClr val="hlink"/>
                </a:solidFill>
              </a:rPr>
              <a:t>future</a:t>
            </a:r>
            <a:r>
              <a:rPr lang="en-US" altLang="en-US" sz="2400"/>
              <a:t> studies</a:t>
            </a:r>
          </a:p>
          <a:p>
            <a:pPr lvl="1">
              <a:lnSpc>
                <a:spcPct val="90000"/>
              </a:lnSpc>
            </a:pPr>
            <a:r>
              <a:rPr lang="en-US" altLang="en-US" sz="2400"/>
              <a:t>Both of which belong in the </a:t>
            </a:r>
            <a:r>
              <a:rPr lang="en-US" altLang="en-US" sz="2400">
                <a:solidFill>
                  <a:srgbClr val="F0C921"/>
                </a:solidFill>
              </a:rPr>
              <a:t>discussion</a:t>
            </a:r>
            <a:endParaRPr lang="en-US" altLang="en-US" sz="2400"/>
          </a:p>
        </p:txBody>
      </p:sp>
    </p:spTree>
    <p:extLst>
      <p:ext uri="{BB962C8B-B14F-4D97-AF65-F5344CB8AC3E}">
        <p14:creationId xmlns:p14="http://schemas.microsoft.com/office/powerpoint/2010/main" val="1445513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4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4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440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440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4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44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4406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440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Rot="1" noChangeArrowheads="1"/>
          </p:cNvSpPr>
          <p:nvPr>
            <p:ph type="title"/>
          </p:nvPr>
        </p:nvSpPr>
        <p:spPr/>
        <p:txBody>
          <a:bodyPr/>
          <a:lstStyle/>
          <a:p>
            <a:r>
              <a:rPr lang="en-US" altLang="en-US"/>
              <a:t>Results—The Beginning</a:t>
            </a:r>
          </a:p>
        </p:txBody>
      </p:sp>
      <p:sp>
        <p:nvSpPr>
          <p:cNvPr id="345091" name="Rectangle 3"/>
          <p:cNvSpPr>
            <a:spLocks noGrp="1" noRot="1" noChangeArrowheads="1"/>
          </p:cNvSpPr>
          <p:nvPr>
            <p:ph type="body" idx="1"/>
          </p:nvPr>
        </p:nvSpPr>
        <p:spPr>
          <a:xfrm>
            <a:off x="228600" y="1295400"/>
            <a:ext cx="8229600" cy="4498975"/>
          </a:xfrm>
        </p:spPr>
        <p:txBody>
          <a:bodyPr/>
          <a:lstStyle/>
          <a:p>
            <a:pPr>
              <a:lnSpc>
                <a:spcPct val="90000"/>
              </a:lnSpc>
            </a:pPr>
            <a:r>
              <a:rPr lang="en-US" altLang="en-US" sz="2000" dirty="0"/>
              <a:t>State ALL the findings </a:t>
            </a:r>
          </a:p>
          <a:p>
            <a:pPr lvl="1">
              <a:lnSpc>
                <a:spcPct val="90000"/>
              </a:lnSpc>
            </a:pPr>
            <a:r>
              <a:rPr lang="en-US" altLang="en-US" sz="1800" dirty="0"/>
              <a:t>Whether significant or not</a:t>
            </a:r>
            <a:endParaRPr lang="en-US" altLang="en-US" sz="1800" dirty="0">
              <a:solidFill>
                <a:schemeClr val="hlink"/>
              </a:solidFill>
            </a:endParaRPr>
          </a:p>
          <a:p>
            <a:pPr lvl="1">
              <a:lnSpc>
                <a:spcPct val="90000"/>
              </a:lnSpc>
            </a:pPr>
            <a:r>
              <a:rPr lang="en-US" altLang="en-US" sz="1800" dirty="0">
                <a:solidFill>
                  <a:schemeClr val="hlink"/>
                </a:solidFill>
              </a:rPr>
              <a:t>Without bias or interpretation</a:t>
            </a:r>
            <a:endParaRPr lang="en-US" altLang="en-US" sz="1600" dirty="0"/>
          </a:p>
          <a:p>
            <a:pPr lvl="1">
              <a:lnSpc>
                <a:spcPct val="90000"/>
              </a:lnSpc>
            </a:pPr>
            <a:r>
              <a:rPr lang="en-US" altLang="en-US" sz="1800" dirty="0"/>
              <a:t>Do not include weaknesses, strengths of study, </a:t>
            </a:r>
            <a:r>
              <a:rPr lang="en-US" altLang="en-US" sz="1800" dirty="0" err="1"/>
              <a:t>ie</a:t>
            </a:r>
            <a:r>
              <a:rPr lang="en-US" altLang="en-US" sz="1800" dirty="0"/>
              <a:t> don’t discuss results</a:t>
            </a:r>
          </a:p>
          <a:p>
            <a:pPr lvl="1">
              <a:lnSpc>
                <a:spcPct val="90000"/>
              </a:lnSpc>
            </a:pPr>
            <a:endParaRPr lang="en-US" altLang="en-US" sz="1800" dirty="0"/>
          </a:p>
          <a:p>
            <a:pPr>
              <a:lnSpc>
                <a:spcPct val="90000"/>
              </a:lnSpc>
            </a:pPr>
            <a:r>
              <a:rPr lang="en-US" altLang="en-US" sz="2000" dirty="0"/>
              <a:t>List experiments </a:t>
            </a:r>
            <a:r>
              <a:rPr lang="en-US" altLang="en-US" sz="2000" dirty="0">
                <a:solidFill>
                  <a:schemeClr val="hlink"/>
                </a:solidFill>
              </a:rPr>
              <a:t>in order listed in methods</a:t>
            </a:r>
          </a:p>
          <a:p>
            <a:pPr>
              <a:lnSpc>
                <a:spcPct val="90000"/>
              </a:lnSpc>
              <a:buFont typeface="Wingdings" pitchFamily="2" charset="2"/>
              <a:buNone/>
            </a:pPr>
            <a:endParaRPr lang="en-US" altLang="en-US" sz="2000" dirty="0"/>
          </a:p>
          <a:p>
            <a:pPr>
              <a:lnSpc>
                <a:spcPct val="90000"/>
              </a:lnSpc>
            </a:pPr>
            <a:r>
              <a:rPr lang="en-US" altLang="en-US" sz="2000" dirty="0"/>
              <a:t>Use </a:t>
            </a:r>
            <a:r>
              <a:rPr lang="en-US" altLang="en-US" sz="2000" dirty="0">
                <a:solidFill>
                  <a:schemeClr val="hlink"/>
                </a:solidFill>
              </a:rPr>
              <a:t>logical</a:t>
            </a:r>
            <a:r>
              <a:rPr lang="en-US" altLang="en-US" sz="2000" dirty="0"/>
              <a:t> </a:t>
            </a:r>
            <a:r>
              <a:rPr lang="en-US" altLang="en-US" sz="2000" dirty="0" smtClean="0"/>
              <a:t>headings </a:t>
            </a:r>
            <a:r>
              <a:rPr lang="en-US" altLang="en-US" sz="2000" dirty="0"/>
              <a:t>and group your findings</a:t>
            </a:r>
          </a:p>
          <a:p>
            <a:pPr lvl="1">
              <a:lnSpc>
                <a:spcPct val="90000"/>
              </a:lnSpc>
            </a:pPr>
            <a:r>
              <a:rPr lang="en-US" altLang="en-US" sz="1800" dirty="0"/>
              <a:t>Characteristics of study subjects</a:t>
            </a:r>
          </a:p>
          <a:p>
            <a:pPr lvl="1">
              <a:lnSpc>
                <a:spcPct val="90000"/>
              </a:lnSpc>
            </a:pPr>
            <a:r>
              <a:rPr lang="en-US" altLang="en-US" sz="1800" dirty="0"/>
              <a:t>Findings in order listed in methods</a:t>
            </a:r>
          </a:p>
          <a:p>
            <a:pPr lvl="1">
              <a:lnSpc>
                <a:spcPct val="90000"/>
              </a:lnSpc>
            </a:pPr>
            <a:r>
              <a:rPr lang="en-US" altLang="en-US" sz="1800" dirty="0"/>
              <a:t>General to specific</a:t>
            </a:r>
          </a:p>
          <a:p>
            <a:pPr lvl="1">
              <a:lnSpc>
                <a:spcPct val="90000"/>
              </a:lnSpc>
            </a:pPr>
            <a:endParaRPr lang="en-US" altLang="en-US" sz="1800" dirty="0"/>
          </a:p>
          <a:p>
            <a:pPr>
              <a:lnSpc>
                <a:spcPct val="90000"/>
              </a:lnSpc>
            </a:pPr>
            <a:r>
              <a:rPr lang="en-US" altLang="en-US" sz="2000" dirty="0"/>
              <a:t>Use </a:t>
            </a:r>
            <a:r>
              <a:rPr lang="en-US" altLang="en-US" sz="2000" dirty="0">
                <a:solidFill>
                  <a:schemeClr val="hlink"/>
                </a:solidFill>
              </a:rPr>
              <a:t>past tense</a:t>
            </a:r>
          </a:p>
          <a:p>
            <a:pPr>
              <a:lnSpc>
                <a:spcPct val="90000"/>
              </a:lnSpc>
            </a:pPr>
            <a:endParaRPr lang="en-US" altLang="en-US" sz="2000" dirty="0"/>
          </a:p>
          <a:p>
            <a:pPr>
              <a:lnSpc>
                <a:spcPct val="90000"/>
              </a:lnSpc>
            </a:pPr>
            <a:r>
              <a:rPr lang="en-US" altLang="en-US" sz="2000" dirty="0"/>
              <a:t>Results </a:t>
            </a:r>
            <a:r>
              <a:rPr lang="en-US" altLang="en-US" sz="2000" dirty="0">
                <a:solidFill>
                  <a:schemeClr val="hlink"/>
                </a:solidFill>
              </a:rPr>
              <a:t>confirm or reject your hypothesis</a:t>
            </a:r>
            <a:r>
              <a:rPr lang="en-US" altLang="en-US" sz="2000" dirty="0"/>
              <a:t>: they do not prove anything.</a:t>
            </a:r>
            <a:endParaRPr lang="en-US" altLang="en-US" sz="2800" dirty="0"/>
          </a:p>
        </p:txBody>
      </p:sp>
    </p:spTree>
    <p:extLst>
      <p:ext uri="{BB962C8B-B14F-4D97-AF65-F5344CB8AC3E}">
        <p14:creationId xmlns:p14="http://schemas.microsoft.com/office/powerpoint/2010/main" val="2745065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5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5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50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50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50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509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450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450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45091">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5091">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509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685800" y="152400"/>
            <a:ext cx="7772400" cy="1143000"/>
          </a:xfrm>
        </p:spPr>
        <p:txBody>
          <a:bodyPr/>
          <a:lstStyle/>
          <a:p>
            <a:r>
              <a:rPr lang="en-US" altLang="en-US"/>
              <a:t>Results</a:t>
            </a:r>
          </a:p>
        </p:txBody>
      </p:sp>
      <p:sp>
        <p:nvSpPr>
          <p:cNvPr id="78851" name="Rectangle 3"/>
          <p:cNvSpPr>
            <a:spLocks noGrp="1" noRot="1" noChangeArrowheads="1"/>
          </p:cNvSpPr>
          <p:nvPr>
            <p:ph type="body" idx="1"/>
          </p:nvPr>
        </p:nvSpPr>
        <p:spPr>
          <a:xfrm>
            <a:off x="457200" y="1143000"/>
            <a:ext cx="8458200" cy="5105400"/>
          </a:xfrm>
        </p:spPr>
        <p:txBody>
          <a:bodyPr/>
          <a:lstStyle/>
          <a:p>
            <a:pPr>
              <a:lnSpc>
                <a:spcPct val="90000"/>
              </a:lnSpc>
            </a:pPr>
            <a:r>
              <a:rPr lang="en-US" altLang="en-US" sz="2400">
                <a:solidFill>
                  <a:schemeClr val="hlink"/>
                </a:solidFill>
              </a:rPr>
              <a:t>Short</a:t>
            </a:r>
            <a:r>
              <a:rPr lang="en-US" altLang="en-US" sz="2400"/>
              <a:t> and to the point—Main or most important findings first</a:t>
            </a:r>
          </a:p>
          <a:p>
            <a:pPr>
              <a:lnSpc>
                <a:spcPct val="90000"/>
              </a:lnSpc>
            </a:pPr>
            <a:r>
              <a:rPr lang="en-US" altLang="en-US" sz="2400"/>
              <a:t>Present only data directly relevant to the study—</a:t>
            </a:r>
            <a:r>
              <a:rPr lang="en-US" altLang="en-US" sz="2400">
                <a:solidFill>
                  <a:schemeClr val="hlink"/>
                </a:solidFill>
              </a:rPr>
              <a:t>focus</a:t>
            </a:r>
            <a:endParaRPr lang="en-US" altLang="en-US" sz="2400"/>
          </a:p>
          <a:p>
            <a:pPr>
              <a:lnSpc>
                <a:spcPct val="90000"/>
              </a:lnSpc>
            </a:pPr>
            <a:r>
              <a:rPr lang="en-US" altLang="en-US" sz="2400">
                <a:solidFill>
                  <a:schemeClr val="hlink"/>
                </a:solidFill>
              </a:rPr>
              <a:t>Don’t repeat methods </a:t>
            </a:r>
            <a:r>
              <a:rPr lang="en-US" altLang="en-US" sz="2400"/>
              <a:t>but you may remind the reader briefly how you measured something.</a:t>
            </a:r>
          </a:p>
          <a:p>
            <a:pPr>
              <a:lnSpc>
                <a:spcPct val="90000"/>
              </a:lnSpc>
            </a:pPr>
            <a:r>
              <a:rPr lang="en-US" altLang="en-US" sz="2400"/>
              <a:t>Allow the data to </a:t>
            </a:r>
            <a:r>
              <a:rPr lang="en-US" altLang="en-US" sz="2400">
                <a:solidFill>
                  <a:schemeClr val="hlink"/>
                </a:solidFill>
              </a:rPr>
              <a:t>speak for itself</a:t>
            </a:r>
            <a:r>
              <a:rPr lang="en-US" altLang="en-US" sz="2400"/>
              <a:t>—use tables/figures —construct them first and use as a basis for writing</a:t>
            </a:r>
          </a:p>
          <a:p>
            <a:pPr>
              <a:lnSpc>
                <a:spcPct val="90000"/>
              </a:lnSpc>
            </a:pPr>
            <a:r>
              <a:rPr lang="en-US" altLang="en-US" sz="2400"/>
              <a:t>In Tables and Figures, be </a:t>
            </a:r>
            <a:r>
              <a:rPr lang="en-US" altLang="en-US" sz="2400">
                <a:solidFill>
                  <a:schemeClr val="hlink"/>
                </a:solidFill>
              </a:rPr>
              <a:t>descriptive, specific</a:t>
            </a:r>
            <a:r>
              <a:rPr lang="en-US" altLang="en-US" sz="2400"/>
              <a:t>. Do not repeat the obvious:</a:t>
            </a:r>
          </a:p>
          <a:p>
            <a:pPr lvl="1">
              <a:lnSpc>
                <a:spcPct val="90000"/>
              </a:lnSpc>
            </a:pPr>
            <a:r>
              <a:rPr lang="en-US" altLang="en-US" sz="1800">
                <a:solidFill>
                  <a:schemeClr val="hlink"/>
                </a:solidFill>
              </a:rPr>
              <a:t>NO:</a:t>
            </a:r>
            <a:r>
              <a:rPr lang="en-US" altLang="en-US" sz="1800"/>
              <a:t> Results of the kidney lead analysis are shown in Table 1.</a:t>
            </a:r>
          </a:p>
          <a:p>
            <a:pPr lvl="1">
              <a:lnSpc>
                <a:spcPct val="90000"/>
              </a:lnSpc>
            </a:pPr>
            <a:r>
              <a:rPr lang="en-US" altLang="en-US" sz="1800">
                <a:solidFill>
                  <a:schemeClr val="hlink"/>
                </a:solidFill>
              </a:rPr>
              <a:t>YES:</a:t>
            </a:r>
            <a:r>
              <a:rPr lang="en-US" altLang="en-US" sz="1800"/>
              <a:t> Kidney lead concentrations increased in group 1 over the first 10 study weeks  (Table 1).</a:t>
            </a:r>
          </a:p>
          <a:p>
            <a:pPr>
              <a:lnSpc>
                <a:spcPct val="90000"/>
              </a:lnSpc>
            </a:pPr>
            <a:r>
              <a:rPr lang="en-US" altLang="en-US" sz="2400"/>
              <a:t>Present </a:t>
            </a:r>
            <a:r>
              <a:rPr lang="en-US" altLang="en-US" sz="2400">
                <a:solidFill>
                  <a:schemeClr val="hlink"/>
                </a:solidFill>
              </a:rPr>
              <a:t>absolute numbers and percentages</a:t>
            </a:r>
            <a:r>
              <a:rPr lang="en-US" altLang="en-US" sz="2400"/>
              <a:t> so reviewers can judge the significance of the findings.</a:t>
            </a:r>
          </a:p>
          <a:p>
            <a:pPr>
              <a:lnSpc>
                <a:spcPct val="90000"/>
              </a:lnSpc>
            </a:pPr>
            <a:r>
              <a:rPr lang="en-US" altLang="en-US" sz="2400">
                <a:solidFill>
                  <a:schemeClr val="hlink"/>
                </a:solidFill>
              </a:rPr>
              <a:t>Statistical significance </a:t>
            </a:r>
            <a:r>
              <a:rPr lang="en-US" altLang="en-US" sz="2800">
                <a:solidFill>
                  <a:schemeClr val="hlink"/>
                </a:solidFill>
              </a:rPr>
              <a:t>≠</a:t>
            </a:r>
            <a:r>
              <a:rPr lang="en-US" altLang="en-US" sz="2400">
                <a:solidFill>
                  <a:schemeClr val="hlink"/>
                </a:solidFill>
              </a:rPr>
              <a:t> clinical significance</a:t>
            </a:r>
            <a:endParaRPr lang="en-US" altLang="en-US" sz="2400"/>
          </a:p>
        </p:txBody>
      </p:sp>
    </p:spTree>
    <p:extLst>
      <p:ext uri="{BB962C8B-B14F-4D97-AF65-F5344CB8AC3E}">
        <p14:creationId xmlns:p14="http://schemas.microsoft.com/office/powerpoint/2010/main" val="15922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85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885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88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85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88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r>
              <a:rPr lang="en-US" altLang="en-US"/>
              <a:t>Results or Data?</a:t>
            </a:r>
          </a:p>
        </p:txBody>
      </p:sp>
      <p:sp>
        <p:nvSpPr>
          <p:cNvPr id="197635" name="Rectangle 3"/>
          <p:cNvSpPr>
            <a:spLocks noGrp="1" noRot="1" noChangeArrowheads="1"/>
          </p:cNvSpPr>
          <p:nvPr>
            <p:ph type="body" idx="1"/>
          </p:nvPr>
        </p:nvSpPr>
        <p:spPr/>
        <p:txBody>
          <a:bodyPr/>
          <a:lstStyle/>
          <a:p>
            <a:pPr>
              <a:lnSpc>
                <a:spcPct val="90000"/>
              </a:lnSpc>
              <a:buFont typeface="Wingdings" pitchFamily="2" charset="2"/>
              <a:buNone/>
            </a:pPr>
            <a:r>
              <a:rPr lang="en-US" altLang="en-US" sz="2400" u="sng"/>
              <a:t>Results</a:t>
            </a:r>
            <a:endParaRPr lang="en-US" altLang="en-US" sz="2400"/>
          </a:p>
          <a:p>
            <a:pPr>
              <a:lnSpc>
                <a:spcPct val="90000"/>
              </a:lnSpc>
              <a:buFont typeface="Wingdings" pitchFamily="2" charset="2"/>
              <a:buNone/>
            </a:pPr>
            <a:r>
              <a:rPr lang="en-US" altLang="en-US" sz="2400"/>
              <a:t>Mean translational movements in the X (left to right), Y (back to front) and Z (bottom to top) head directions were 0.10 ± 0.11 mm, 0.16 ± 0.03 mm, and 0.65 ± 0.58 mm, respectively. Mean rotational movements about the three axes were 0.44 ± 0.42 degrees, 0.24 ± 0.26 degrees, and 0.18 ± 0.17 degrees, respectively. Movement was not significantly correlated with age for translation in the X (</a:t>
            </a:r>
            <a:r>
              <a:rPr lang="en-US" altLang="en-US" sz="2400" u="sng"/>
              <a:t>r</a:t>
            </a:r>
            <a:r>
              <a:rPr lang="en-US" altLang="en-US" sz="2400"/>
              <a:t> = -0.09; </a:t>
            </a:r>
            <a:r>
              <a:rPr lang="en-US" altLang="en-US" sz="2400" u="sng"/>
              <a:t>p</a:t>
            </a:r>
            <a:r>
              <a:rPr lang="en-US" altLang="en-US" sz="2400"/>
              <a:t> = 0.69), Y (</a:t>
            </a:r>
            <a:r>
              <a:rPr lang="en-US" altLang="en-US" sz="2400" u="sng"/>
              <a:t>r</a:t>
            </a:r>
            <a:r>
              <a:rPr lang="en-US" altLang="en-US" sz="2400"/>
              <a:t> = 0.21; </a:t>
            </a:r>
            <a:r>
              <a:rPr lang="en-US" altLang="en-US" sz="2400" u="sng"/>
              <a:t>p</a:t>
            </a:r>
            <a:r>
              <a:rPr lang="en-US" altLang="en-US" sz="2400"/>
              <a:t> = 0.35) or Z (</a:t>
            </a:r>
            <a:r>
              <a:rPr lang="en-US" altLang="en-US" sz="2400" u="sng"/>
              <a:t>r</a:t>
            </a:r>
            <a:r>
              <a:rPr lang="en-US" altLang="en-US" sz="2400"/>
              <a:t> = -1.02; </a:t>
            </a:r>
            <a:r>
              <a:rPr lang="en-US" altLang="en-US" sz="2400" u="sng"/>
              <a:t>p</a:t>
            </a:r>
            <a:r>
              <a:rPr lang="en-US" altLang="en-US" sz="2400"/>
              <a:t> = 0.64) directions. Movement was not significantly correlated with age for rotation in the X (r = 0.15; </a:t>
            </a:r>
            <a:r>
              <a:rPr lang="en-US" altLang="en-US" sz="2400" u="sng"/>
              <a:t>p</a:t>
            </a:r>
            <a:r>
              <a:rPr lang="en-US" altLang="en-US" sz="2400"/>
              <a:t> = 0.51), Y (</a:t>
            </a:r>
            <a:r>
              <a:rPr lang="en-US" altLang="en-US" sz="2400" u="sng"/>
              <a:t>r</a:t>
            </a:r>
            <a:r>
              <a:rPr lang="en-US" altLang="en-US" sz="2400"/>
              <a:t> = -0.20; </a:t>
            </a:r>
            <a:r>
              <a:rPr lang="en-US" altLang="en-US" sz="2400" u="sng"/>
              <a:t>p</a:t>
            </a:r>
            <a:r>
              <a:rPr lang="en-US" altLang="en-US" sz="2400"/>
              <a:t> = 0.35) or Z (r = 0.02; p = 0.94) directions.</a:t>
            </a:r>
            <a:r>
              <a:rPr lang="en-US" altLang="en-US">
                <a:solidFill>
                  <a:srgbClr val="000000"/>
                </a:solidFill>
                <a:effectLst>
                  <a:outerShdw blurRad="38100" dist="38100" dir="2700000" algn="tl">
                    <a:srgbClr val="FFFFFF"/>
                  </a:outerShdw>
                </a:effectLst>
              </a:rPr>
              <a:t> </a:t>
            </a:r>
          </a:p>
        </p:txBody>
      </p:sp>
    </p:spTree>
    <p:extLst>
      <p:ext uri="{BB962C8B-B14F-4D97-AF65-F5344CB8AC3E}">
        <p14:creationId xmlns:p14="http://schemas.microsoft.com/office/powerpoint/2010/main" val="1306500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utoUpdateAnimBg="0"/>
    </p:bldLst>
  </p:timing>
</p:sld>
</file>

<file path=ppt/theme/theme1.xml><?xml version="1.0" encoding="utf-8"?>
<a:theme xmlns:a="http://schemas.openxmlformats.org/drawingml/2006/main" name="5_Stream">
  <a:themeElements>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eam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Stream">
  <a:themeElements>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eam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eam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2566</Words>
  <Application>Microsoft Office PowerPoint</Application>
  <PresentationFormat>On-screen Show (4:3)</PresentationFormat>
  <Paragraphs>357</Paragraphs>
  <Slides>41</Slides>
  <Notes>9</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5_Stream</vt:lpstr>
      <vt:lpstr>7_Stream</vt:lpstr>
      <vt:lpstr>Stream</vt:lpstr>
      <vt:lpstr>PowerPoint Presentation</vt:lpstr>
      <vt:lpstr>Writing a Paper: Getting Started</vt:lpstr>
      <vt:lpstr>Write in What Order?</vt:lpstr>
      <vt:lpstr>Methods</vt:lpstr>
      <vt:lpstr>Methods</vt:lpstr>
      <vt:lpstr>Results—The Beginning</vt:lpstr>
      <vt:lpstr>Results—The Beginning</vt:lpstr>
      <vt:lpstr>Results</vt:lpstr>
      <vt:lpstr>Results or Data?</vt:lpstr>
      <vt:lpstr>Results!</vt:lpstr>
      <vt:lpstr>Results—Don’t Regurgitate Data</vt:lpstr>
      <vt:lpstr>Don’t State the Obvious</vt:lpstr>
      <vt:lpstr>State What’s Important</vt:lpstr>
      <vt:lpstr>Discussion Construction</vt:lpstr>
      <vt:lpstr>Discussion: Getting Carried Away</vt:lpstr>
      <vt:lpstr>Discussion—Common Mistakes</vt:lpstr>
      <vt:lpstr>Introduction</vt:lpstr>
      <vt:lpstr>Introduction</vt:lpstr>
      <vt:lpstr>Introduction Structure</vt:lpstr>
      <vt:lpstr>The Abstract</vt:lpstr>
      <vt:lpstr>The Abstract</vt:lpstr>
      <vt:lpstr>Abstract</vt:lpstr>
      <vt:lpstr>Structured Abstract</vt:lpstr>
      <vt:lpstr>Tables &amp; Figures</vt:lpstr>
      <vt:lpstr>Tables and Figures</vt:lpstr>
      <vt:lpstr>Tables</vt:lpstr>
      <vt:lpstr>Tables</vt:lpstr>
      <vt:lpstr>Tables &amp; Result</vt:lpstr>
      <vt:lpstr>Table &amp; Result</vt:lpstr>
      <vt:lpstr>The Title</vt:lpstr>
      <vt:lpstr>Title: Ask Yourself</vt:lpstr>
      <vt:lpstr>Writing Style Accuracy &amp; Clarity</vt:lpstr>
      <vt:lpstr>Writing Style Accuracy &amp; Clarity</vt:lpstr>
      <vt:lpstr>Writing Style Accuracy &amp; Clarity</vt:lpstr>
      <vt:lpstr>Simplify</vt:lpstr>
      <vt:lpstr>Problems of Manuscript</vt:lpstr>
      <vt:lpstr>Top 10    Reasons Manuscripts Rejected</vt:lpstr>
      <vt:lpstr>The Research article</vt:lpstr>
      <vt:lpstr>Manuscript Reviews</vt:lpstr>
      <vt:lpstr>PowerPoint Presentation</vt:lpstr>
      <vt:lpstr>Important Dates</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Dr.Shaffi</dc:creator>
  <cp:lastModifiedBy>Dr.Shaffi</cp:lastModifiedBy>
  <cp:revision>9</cp:revision>
  <dcterms:created xsi:type="dcterms:W3CDTF">2017-04-19T13:41:21Z</dcterms:created>
  <dcterms:modified xsi:type="dcterms:W3CDTF">2017-04-20T07:00:25Z</dcterms:modified>
</cp:coreProperties>
</file>