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Lst>
  <p:notesMasterIdLst>
    <p:notesMasterId r:id="rId58"/>
  </p:notesMasterIdLst>
  <p:sldIdLst>
    <p:sldId id="256" r:id="rId3"/>
    <p:sldId id="321" r:id="rId4"/>
    <p:sldId id="257" r:id="rId5"/>
    <p:sldId id="258" r:id="rId6"/>
    <p:sldId id="259" r:id="rId7"/>
    <p:sldId id="317" r:id="rId8"/>
    <p:sldId id="345" r:id="rId9"/>
    <p:sldId id="346" r:id="rId10"/>
    <p:sldId id="347" r:id="rId11"/>
    <p:sldId id="348" r:id="rId12"/>
    <p:sldId id="349" r:id="rId13"/>
    <p:sldId id="350" r:id="rId14"/>
    <p:sldId id="351" r:id="rId15"/>
    <p:sldId id="332" r:id="rId16"/>
    <p:sldId id="333" r:id="rId17"/>
    <p:sldId id="334" r:id="rId18"/>
    <p:sldId id="335" r:id="rId19"/>
    <p:sldId id="336" r:id="rId20"/>
    <p:sldId id="337" r:id="rId21"/>
    <p:sldId id="338" r:id="rId22"/>
    <p:sldId id="353" r:id="rId23"/>
    <p:sldId id="340" r:id="rId24"/>
    <p:sldId id="341" r:id="rId25"/>
    <p:sldId id="342" r:id="rId26"/>
    <p:sldId id="343" r:id="rId27"/>
    <p:sldId id="352" r:id="rId28"/>
    <p:sldId id="265" r:id="rId29"/>
    <p:sldId id="266" r:id="rId30"/>
    <p:sldId id="267" r:id="rId31"/>
    <p:sldId id="268" r:id="rId32"/>
    <p:sldId id="330" r:id="rId33"/>
    <p:sldId id="331" r:id="rId34"/>
    <p:sldId id="325" r:id="rId35"/>
    <p:sldId id="328" r:id="rId36"/>
    <p:sldId id="329" r:id="rId37"/>
    <p:sldId id="276" r:id="rId38"/>
    <p:sldId id="319" r:id="rId39"/>
    <p:sldId id="277" r:id="rId40"/>
    <p:sldId id="320"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 id="315" r:id="rId55"/>
    <p:sldId id="316" r:id="rId56"/>
    <p:sldId id="282"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0" autoAdjust="0"/>
    <p:restoredTop sz="94660"/>
  </p:normalViewPr>
  <p:slideViewPr>
    <p:cSldViewPr snapToGrid="0">
      <p:cViewPr varScale="1">
        <p:scale>
          <a:sx n="110" d="100"/>
          <a:sy n="110" d="100"/>
        </p:scale>
        <p:origin x="66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notesMaster" Target="notesMasters/notesMaster1.xml"/><Relationship Id="rId5" Type="http://schemas.openxmlformats.org/officeDocument/2006/relationships/slide" Target="slides/slide3.xml"/><Relationship Id="rId61" Type="http://schemas.openxmlformats.org/officeDocument/2006/relationships/theme" Target="theme/theme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D4FAF9-76A3-4208-B5E6-E34E48FFCD23}" type="doc">
      <dgm:prSet loTypeId="urn:microsoft.com/office/officeart/2005/8/layout/cycle5" loCatId="cycle" qsTypeId="urn:microsoft.com/office/officeart/2005/8/quickstyle/simple1" qsCatId="simple" csTypeId="urn:microsoft.com/office/officeart/2005/8/colors/accent2_1" csCatId="accent2" phldr="1"/>
      <dgm:spPr/>
      <dgm:t>
        <a:bodyPr/>
        <a:lstStyle/>
        <a:p>
          <a:endParaRPr lang="en-US"/>
        </a:p>
      </dgm:t>
    </dgm:pt>
    <dgm:pt modelId="{156BB307-677F-4467-AE93-4EBB58186FD7}">
      <dgm:prSet phldrT="[Text]" custT="1"/>
      <dgm:spPr/>
      <dgm:t>
        <a:bodyPr/>
        <a:lstStyle/>
        <a:p>
          <a:endParaRPr lang="en-US" sz="1400" smtClean="0">
            <a:latin typeface="Times New Roman" pitchFamily="18" charset="0"/>
            <a:cs typeface="Times New Roman" pitchFamily="18" charset="0"/>
          </a:endParaRPr>
        </a:p>
        <a:p>
          <a:endParaRPr lang="en-US" sz="1400" smtClean="0">
            <a:latin typeface="+mj-lt"/>
            <a:cs typeface="Times New Roman" pitchFamily="18" charset="0"/>
          </a:endParaRPr>
        </a:p>
        <a:p>
          <a:r>
            <a:rPr lang="en-US" sz="1400" smtClean="0">
              <a:latin typeface="+mj-lt"/>
              <a:cs typeface="Times New Roman" pitchFamily="18" charset="0"/>
            </a:rPr>
            <a:t>Neonates</a:t>
          </a:r>
        </a:p>
        <a:p>
          <a:endParaRPr lang="en-US" sz="1400" smtClean="0">
            <a:latin typeface="+mj-lt"/>
            <a:cs typeface="Times New Roman" pitchFamily="18" charset="0"/>
          </a:endParaRPr>
        </a:p>
        <a:p>
          <a:endParaRPr lang="en-US" sz="1400" smtClean="0">
            <a:latin typeface="+mj-lt"/>
            <a:cs typeface="Times New Roman" pitchFamily="18" charset="0"/>
          </a:endParaRPr>
        </a:p>
        <a:p>
          <a:endParaRPr lang="en-US" sz="1400" dirty="0" smtClean="0">
            <a:latin typeface="+mj-lt"/>
            <a:cs typeface="Times New Roman" pitchFamily="18" charset="0"/>
          </a:endParaRPr>
        </a:p>
      </dgm:t>
    </dgm:pt>
    <dgm:pt modelId="{FE237037-CC4F-465E-9C3C-9A99D05CAC7C}" type="parTrans" cxnId="{65BBCA5E-011B-44BF-9A96-E8CCA5CFF400}">
      <dgm:prSet/>
      <dgm:spPr/>
      <dgm:t>
        <a:bodyPr/>
        <a:lstStyle/>
        <a:p>
          <a:endParaRPr lang="en-US" sz="4400">
            <a:solidFill>
              <a:schemeClr val="tx1"/>
            </a:solidFill>
          </a:endParaRPr>
        </a:p>
      </dgm:t>
    </dgm:pt>
    <dgm:pt modelId="{9B55E638-9CF9-4EEA-9032-140A4D469B50}" type="sibTrans" cxnId="{65BBCA5E-011B-44BF-9A96-E8CCA5CFF400}">
      <dgm:prSet/>
      <dgm:spPr/>
      <dgm:t>
        <a:bodyPr/>
        <a:lstStyle/>
        <a:p>
          <a:endParaRPr lang="en-US" sz="4400">
            <a:solidFill>
              <a:schemeClr val="tx1"/>
            </a:solidFill>
          </a:endParaRPr>
        </a:p>
      </dgm:t>
    </dgm:pt>
    <dgm:pt modelId="{29786139-ED39-483B-AEB0-92C728D2A4B1}">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200" dirty="0" smtClean="0">
              <a:latin typeface="+mj-lt"/>
              <a:cs typeface="Times New Roman" pitchFamily="18" charset="0"/>
            </a:rPr>
            <a:t>Inflammatory Bowel  Disease</a:t>
          </a:r>
          <a:endParaRPr lang="en-US" sz="1200" dirty="0" smtClean="0">
            <a:latin typeface="+mj-lt"/>
          </a:endParaRPr>
        </a:p>
        <a:p>
          <a:pPr defTabSz="222250">
            <a:lnSpc>
              <a:spcPct val="90000"/>
            </a:lnSpc>
            <a:spcBef>
              <a:spcPct val="0"/>
            </a:spcBef>
            <a:spcAft>
              <a:spcPct val="35000"/>
            </a:spcAft>
          </a:pPr>
          <a:endParaRPr lang="en-US" sz="1400" dirty="0">
            <a:latin typeface="+mj-lt"/>
          </a:endParaRPr>
        </a:p>
      </dgm:t>
    </dgm:pt>
    <dgm:pt modelId="{81E0C375-D083-454A-8E84-541EC110AB97}" type="parTrans" cxnId="{AA3442AB-2138-4CBC-81BB-DDB03495A342}">
      <dgm:prSet/>
      <dgm:spPr/>
      <dgm:t>
        <a:bodyPr/>
        <a:lstStyle/>
        <a:p>
          <a:endParaRPr lang="en-US" sz="4400">
            <a:solidFill>
              <a:schemeClr val="tx1"/>
            </a:solidFill>
          </a:endParaRPr>
        </a:p>
      </dgm:t>
    </dgm:pt>
    <dgm:pt modelId="{30B6954A-6E3A-448E-B30E-6E4D34F85CD3}" type="sibTrans" cxnId="{AA3442AB-2138-4CBC-81BB-DDB03495A342}">
      <dgm:prSet/>
      <dgm:spPr/>
      <dgm:t>
        <a:bodyPr/>
        <a:lstStyle/>
        <a:p>
          <a:endParaRPr lang="en-US" sz="4400">
            <a:solidFill>
              <a:schemeClr val="tx1"/>
            </a:solidFill>
          </a:endParaRPr>
        </a:p>
      </dgm:t>
    </dgm:pt>
    <dgm:pt modelId="{6909F554-451F-43AE-8943-3D6123BEE14E}">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400" smtClean="0">
              <a:latin typeface="+mj-lt"/>
              <a:cs typeface="Times New Roman" pitchFamily="18" charset="0"/>
            </a:rPr>
            <a:t>Short Bowel Syndrome</a:t>
          </a:r>
        </a:p>
        <a:p>
          <a:pPr defTabSz="400050">
            <a:lnSpc>
              <a:spcPct val="90000"/>
            </a:lnSpc>
            <a:spcBef>
              <a:spcPct val="0"/>
            </a:spcBef>
            <a:spcAft>
              <a:spcPct val="35000"/>
            </a:spcAft>
          </a:pPr>
          <a:endParaRPr lang="en-US" sz="1400" dirty="0">
            <a:latin typeface="+mj-lt"/>
          </a:endParaRPr>
        </a:p>
      </dgm:t>
    </dgm:pt>
    <dgm:pt modelId="{5C3FB0AB-4765-4320-BE72-2700EDA8A5C4}" type="parTrans" cxnId="{640AF867-0AC6-4EF7-B3DC-5C10F79D78F3}">
      <dgm:prSet/>
      <dgm:spPr/>
      <dgm:t>
        <a:bodyPr/>
        <a:lstStyle/>
        <a:p>
          <a:endParaRPr lang="en-US" sz="4400">
            <a:solidFill>
              <a:schemeClr val="tx1"/>
            </a:solidFill>
          </a:endParaRPr>
        </a:p>
      </dgm:t>
    </dgm:pt>
    <dgm:pt modelId="{ED5AD25D-1A7C-472C-8843-F675AD2F9F6B}" type="sibTrans" cxnId="{640AF867-0AC6-4EF7-B3DC-5C10F79D78F3}">
      <dgm:prSet/>
      <dgm:spPr/>
      <dgm:t>
        <a:bodyPr/>
        <a:lstStyle/>
        <a:p>
          <a:endParaRPr lang="en-US" sz="4400">
            <a:solidFill>
              <a:schemeClr val="tx1"/>
            </a:solidFill>
          </a:endParaRPr>
        </a:p>
      </dgm:t>
    </dgm:pt>
    <dgm:pt modelId="{C9C5A0C4-A749-44B2-A92C-53304520E411}">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400" smtClean="0">
              <a:latin typeface="+mj-lt"/>
              <a:cs typeface="Times New Roman" pitchFamily="18" charset="0"/>
            </a:rPr>
            <a:t>Elderly patients</a:t>
          </a:r>
        </a:p>
        <a:p>
          <a:pPr defTabSz="311150">
            <a:lnSpc>
              <a:spcPct val="90000"/>
            </a:lnSpc>
            <a:spcBef>
              <a:spcPct val="0"/>
            </a:spcBef>
            <a:spcAft>
              <a:spcPct val="35000"/>
            </a:spcAft>
          </a:pPr>
          <a:endParaRPr lang="en-US" sz="1400" dirty="0">
            <a:latin typeface="+mj-lt"/>
          </a:endParaRPr>
        </a:p>
      </dgm:t>
    </dgm:pt>
    <dgm:pt modelId="{CC8B00C0-8DE0-4604-AFF1-9EE26BEAF1CE}" type="parTrans" cxnId="{D8DECFFB-4F6F-4EEB-A6A7-B3E2E2428BD7}">
      <dgm:prSet/>
      <dgm:spPr/>
      <dgm:t>
        <a:bodyPr/>
        <a:lstStyle/>
        <a:p>
          <a:endParaRPr lang="en-US" sz="4400">
            <a:solidFill>
              <a:schemeClr val="tx1"/>
            </a:solidFill>
          </a:endParaRPr>
        </a:p>
      </dgm:t>
    </dgm:pt>
    <dgm:pt modelId="{4A6C2C88-A22C-405D-94FC-E32DD4A48E59}" type="sibTrans" cxnId="{D8DECFFB-4F6F-4EEB-A6A7-B3E2E2428BD7}">
      <dgm:prSet/>
      <dgm:spPr/>
      <dgm:t>
        <a:bodyPr/>
        <a:lstStyle/>
        <a:p>
          <a:endParaRPr lang="en-US" sz="4400">
            <a:solidFill>
              <a:schemeClr val="tx1"/>
            </a:solidFill>
          </a:endParaRPr>
        </a:p>
      </dgm:t>
    </dgm:pt>
    <dgm:pt modelId="{4CC0367A-6045-4D86-BF76-C6C80C2F8151}">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400" smtClean="0">
              <a:latin typeface="+mj-lt"/>
              <a:cs typeface="Times New Roman" pitchFamily="18" charset="0"/>
            </a:rPr>
            <a:t>Bone Marrow Transplant</a:t>
          </a:r>
        </a:p>
        <a:p>
          <a:pPr defTabSz="266700">
            <a:lnSpc>
              <a:spcPct val="90000"/>
            </a:lnSpc>
            <a:spcBef>
              <a:spcPct val="0"/>
            </a:spcBef>
            <a:spcAft>
              <a:spcPct val="35000"/>
            </a:spcAft>
          </a:pPr>
          <a:endParaRPr lang="en-US" sz="1400" dirty="0"/>
        </a:p>
      </dgm:t>
    </dgm:pt>
    <dgm:pt modelId="{4FB2F24B-2EBE-41D6-AF98-EB19284E5755}" type="parTrans" cxnId="{DCF9328E-9D39-490A-8BBE-81E6DBEABCA4}">
      <dgm:prSet/>
      <dgm:spPr/>
      <dgm:t>
        <a:bodyPr/>
        <a:lstStyle/>
        <a:p>
          <a:endParaRPr lang="en-US" sz="4400">
            <a:solidFill>
              <a:schemeClr val="tx1"/>
            </a:solidFill>
          </a:endParaRPr>
        </a:p>
      </dgm:t>
    </dgm:pt>
    <dgm:pt modelId="{21B31F7A-57C3-4D7A-BD4D-B2A812050D14}" type="sibTrans" cxnId="{DCF9328E-9D39-490A-8BBE-81E6DBEABCA4}">
      <dgm:prSet/>
      <dgm:spPr/>
      <dgm:t>
        <a:bodyPr/>
        <a:lstStyle/>
        <a:p>
          <a:endParaRPr lang="en-US" sz="4400">
            <a:solidFill>
              <a:schemeClr val="tx1"/>
            </a:solidFill>
          </a:endParaRPr>
        </a:p>
      </dgm:t>
    </dgm:pt>
    <dgm:pt modelId="{33985A22-0EC5-424F-B695-3B71E2DAFE2D}">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400" smtClean="0">
              <a:latin typeface="+mj-lt"/>
              <a:cs typeface="Times New Roman" pitchFamily="18" charset="0"/>
            </a:rPr>
            <a:t>Home Parenteral Nutrition</a:t>
          </a:r>
        </a:p>
        <a:p>
          <a:pPr defTabSz="355600">
            <a:lnSpc>
              <a:spcPct val="90000"/>
            </a:lnSpc>
            <a:spcBef>
              <a:spcPct val="0"/>
            </a:spcBef>
            <a:spcAft>
              <a:spcPct val="35000"/>
            </a:spcAft>
          </a:pPr>
          <a:endParaRPr lang="en-US" sz="1400" dirty="0">
            <a:latin typeface="+mj-lt"/>
          </a:endParaRPr>
        </a:p>
      </dgm:t>
    </dgm:pt>
    <dgm:pt modelId="{ADAA05C6-81FF-4F27-BB31-36ECC09EA618}" type="parTrans" cxnId="{4BEAA562-01AF-45DE-B3E5-3D183FD9822E}">
      <dgm:prSet/>
      <dgm:spPr/>
      <dgm:t>
        <a:bodyPr/>
        <a:lstStyle/>
        <a:p>
          <a:endParaRPr lang="en-US" sz="4400">
            <a:solidFill>
              <a:schemeClr val="tx1"/>
            </a:solidFill>
          </a:endParaRPr>
        </a:p>
      </dgm:t>
    </dgm:pt>
    <dgm:pt modelId="{3C493A39-C473-47A6-9F3A-DE734C35E6A4}" type="sibTrans" cxnId="{4BEAA562-01AF-45DE-B3E5-3D183FD9822E}">
      <dgm:prSet/>
      <dgm:spPr/>
      <dgm:t>
        <a:bodyPr/>
        <a:lstStyle/>
        <a:p>
          <a:endParaRPr lang="en-US" sz="4400">
            <a:solidFill>
              <a:schemeClr val="tx1"/>
            </a:solidFill>
          </a:endParaRPr>
        </a:p>
      </dgm:t>
    </dgm:pt>
    <dgm:pt modelId="{CF8E0FFD-DCE6-4675-B46B-7EA127A0620E}">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400" smtClean="0">
              <a:latin typeface="+mj-lt"/>
              <a:cs typeface="Times New Roman" pitchFamily="18" charset="0"/>
            </a:rPr>
            <a:t>Alcoholic patients</a:t>
          </a:r>
        </a:p>
        <a:p>
          <a:pPr defTabSz="266700">
            <a:lnSpc>
              <a:spcPct val="90000"/>
            </a:lnSpc>
            <a:spcBef>
              <a:spcPct val="0"/>
            </a:spcBef>
            <a:spcAft>
              <a:spcPct val="35000"/>
            </a:spcAft>
          </a:pPr>
          <a:endParaRPr lang="en-US" sz="1400" dirty="0">
            <a:latin typeface="+mj-lt"/>
          </a:endParaRPr>
        </a:p>
      </dgm:t>
    </dgm:pt>
    <dgm:pt modelId="{A1840848-3DD5-4429-8051-71C67A0395C2}" type="parTrans" cxnId="{98D35EC9-70C3-46A1-B1EB-0EEE4BE72199}">
      <dgm:prSet/>
      <dgm:spPr/>
      <dgm:t>
        <a:bodyPr/>
        <a:lstStyle/>
        <a:p>
          <a:endParaRPr lang="en-US" sz="4400">
            <a:solidFill>
              <a:schemeClr val="tx1"/>
            </a:solidFill>
          </a:endParaRPr>
        </a:p>
      </dgm:t>
    </dgm:pt>
    <dgm:pt modelId="{8EDE4054-1795-41E9-8BE0-64E5FFBD4CF0}" type="sibTrans" cxnId="{98D35EC9-70C3-46A1-B1EB-0EEE4BE72199}">
      <dgm:prSet/>
      <dgm:spPr/>
      <dgm:t>
        <a:bodyPr/>
        <a:lstStyle/>
        <a:p>
          <a:endParaRPr lang="en-US" sz="4400">
            <a:solidFill>
              <a:schemeClr val="tx1"/>
            </a:solidFill>
          </a:endParaRPr>
        </a:p>
      </dgm:t>
    </dgm:pt>
    <dgm:pt modelId="{2C2D28AE-4604-48D7-857E-5BD052C09D6B}">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400" smtClean="0">
              <a:latin typeface="+mj-lt"/>
              <a:cs typeface="Times New Roman" pitchFamily="18" charset="0"/>
            </a:rPr>
            <a:t>AIDS patients</a:t>
          </a:r>
        </a:p>
        <a:p>
          <a:pPr defTabSz="222250">
            <a:lnSpc>
              <a:spcPct val="90000"/>
            </a:lnSpc>
            <a:spcBef>
              <a:spcPct val="0"/>
            </a:spcBef>
            <a:spcAft>
              <a:spcPct val="35000"/>
            </a:spcAft>
          </a:pPr>
          <a:endParaRPr lang="en-US" sz="1400" dirty="0">
            <a:latin typeface="+mj-lt"/>
          </a:endParaRPr>
        </a:p>
      </dgm:t>
    </dgm:pt>
    <dgm:pt modelId="{F550AC44-5935-479B-86ED-06A0C96991F4}" type="parTrans" cxnId="{68B88219-A89C-4777-A9E7-9E7CAAEDD23B}">
      <dgm:prSet/>
      <dgm:spPr/>
      <dgm:t>
        <a:bodyPr/>
        <a:lstStyle/>
        <a:p>
          <a:endParaRPr lang="en-US" sz="4400">
            <a:solidFill>
              <a:schemeClr val="tx1"/>
            </a:solidFill>
          </a:endParaRPr>
        </a:p>
      </dgm:t>
    </dgm:pt>
    <dgm:pt modelId="{BA303C70-B1CD-454C-8BCC-EC0E33972196}" type="sibTrans" cxnId="{68B88219-A89C-4777-A9E7-9E7CAAEDD23B}">
      <dgm:prSet/>
      <dgm:spPr/>
      <dgm:t>
        <a:bodyPr/>
        <a:lstStyle/>
        <a:p>
          <a:endParaRPr lang="en-US" sz="4400">
            <a:solidFill>
              <a:schemeClr val="tx1"/>
            </a:solidFill>
          </a:endParaRPr>
        </a:p>
      </dgm:t>
    </dgm:pt>
    <dgm:pt modelId="{114AF36B-A98C-4396-8111-5B02DCBB1C0A}" type="pres">
      <dgm:prSet presAssocID="{1CD4FAF9-76A3-4208-B5E6-E34E48FFCD23}" presName="cycle" presStyleCnt="0">
        <dgm:presLayoutVars>
          <dgm:dir/>
          <dgm:resizeHandles val="exact"/>
        </dgm:presLayoutVars>
      </dgm:prSet>
      <dgm:spPr/>
      <dgm:t>
        <a:bodyPr/>
        <a:lstStyle/>
        <a:p>
          <a:endParaRPr lang="en-US"/>
        </a:p>
      </dgm:t>
    </dgm:pt>
    <dgm:pt modelId="{1C44A194-5501-461E-B5C7-C9733C71AA48}" type="pres">
      <dgm:prSet presAssocID="{156BB307-677F-4467-AE93-4EBB58186FD7}" presName="node" presStyleLbl="node1" presStyleIdx="0" presStyleCnt="8">
        <dgm:presLayoutVars>
          <dgm:bulletEnabled val="1"/>
        </dgm:presLayoutVars>
      </dgm:prSet>
      <dgm:spPr/>
      <dgm:t>
        <a:bodyPr/>
        <a:lstStyle/>
        <a:p>
          <a:endParaRPr lang="en-US"/>
        </a:p>
      </dgm:t>
    </dgm:pt>
    <dgm:pt modelId="{EC1AC26B-2264-4558-9226-7226410BC1D4}" type="pres">
      <dgm:prSet presAssocID="{156BB307-677F-4467-AE93-4EBB58186FD7}" presName="spNode" presStyleCnt="0"/>
      <dgm:spPr/>
      <dgm:t>
        <a:bodyPr/>
        <a:lstStyle/>
        <a:p>
          <a:endParaRPr lang="en-US"/>
        </a:p>
      </dgm:t>
    </dgm:pt>
    <dgm:pt modelId="{798C709B-FD39-49BB-9698-0460BCB9CCE6}" type="pres">
      <dgm:prSet presAssocID="{9B55E638-9CF9-4EEA-9032-140A4D469B50}" presName="sibTrans" presStyleLbl="sibTrans1D1" presStyleIdx="0" presStyleCnt="8"/>
      <dgm:spPr/>
      <dgm:t>
        <a:bodyPr/>
        <a:lstStyle/>
        <a:p>
          <a:endParaRPr lang="en-US"/>
        </a:p>
      </dgm:t>
    </dgm:pt>
    <dgm:pt modelId="{7C9862EA-15EC-4963-9CFF-B1AD84B150D1}" type="pres">
      <dgm:prSet presAssocID="{29786139-ED39-483B-AEB0-92C728D2A4B1}" presName="node" presStyleLbl="node1" presStyleIdx="1" presStyleCnt="8" custScaleX="122639" custScaleY="89933">
        <dgm:presLayoutVars>
          <dgm:bulletEnabled val="1"/>
        </dgm:presLayoutVars>
      </dgm:prSet>
      <dgm:spPr/>
      <dgm:t>
        <a:bodyPr/>
        <a:lstStyle/>
        <a:p>
          <a:endParaRPr lang="en-US"/>
        </a:p>
      </dgm:t>
    </dgm:pt>
    <dgm:pt modelId="{00D38E5F-2CE3-481C-8ACD-0AB22B21FECD}" type="pres">
      <dgm:prSet presAssocID="{29786139-ED39-483B-AEB0-92C728D2A4B1}" presName="spNode" presStyleCnt="0"/>
      <dgm:spPr/>
      <dgm:t>
        <a:bodyPr/>
        <a:lstStyle/>
        <a:p>
          <a:endParaRPr lang="en-US"/>
        </a:p>
      </dgm:t>
    </dgm:pt>
    <dgm:pt modelId="{9083FE23-DC97-472F-85BF-ABD962528185}" type="pres">
      <dgm:prSet presAssocID="{30B6954A-6E3A-448E-B30E-6E4D34F85CD3}" presName="sibTrans" presStyleLbl="sibTrans1D1" presStyleIdx="1" presStyleCnt="8"/>
      <dgm:spPr/>
      <dgm:t>
        <a:bodyPr/>
        <a:lstStyle/>
        <a:p>
          <a:endParaRPr lang="en-US"/>
        </a:p>
      </dgm:t>
    </dgm:pt>
    <dgm:pt modelId="{CAAF08E7-850C-4DBE-86F8-7836B4F3F7B4}" type="pres">
      <dgm:prSet presAssocID="{6909F554-451F-43AE-8943-3D6123BEE14E}" presName="node" presStyleLbl="node1" presStyleIdx="2" presStyleCnt="8">
        <dgm:presLayoutVars>
          <dgm:bulletEnabled val="1"/>
        </dgm:presLayoutVars>
      </dgm:prSet>
      <dgm:spPr/>
      <dgm:t>
        <a:bodyPr/>
        <a:lstStyle/>
        <a:p>
          <a:endParaRPr lang="en-US"/>
        </a:p>
      </dgm:t>
    </dgm:pt>
    <dgm:pt modelId="{94180569-BA4A-45F4-9EB3-69AF9484D279}" type="pres">
      <dgm:prSet presAssocID="{6909F554-451F-43AE-8943-3D6123BEE14E}" presName="spNode" presStyleCnt="0"/>
      <dgm:spPr/>
      <dgm:t>
        <a:bodyPr/>
        <a:lstStyle/>
        <a:p>
          <a:endParaRPr lang="en-US"/>
        </a:p>
      </dgm:t>
    </dgm:pt>
    <dgm:pt modelId="{00DF2072-A4CE-4C03-94FB-886F49839A68}" type="pres">
      <dgm:prSet presAssocID="{ED5AD25D-1A7C-472C-8843-F675AD2F9F6B}" presName="sibTrans" presStyleLbl="sibTrans1D1" presStyleIdx="2" presStyleCnt="8"/>
      <dgm:spPr/>
      <dgm:t>
        <a:bodyPr/>
        <a:lstStyle/>
        <a:p>
          <a:endParaRPr lang="en-US"/>
        </a:p>
      </dgm:t>
    </dgm:pt>
    <dgm:pt modelId="{D29C7B37-097D-4D6B-9D55-416D14839652}" type="pres">
      <dgm:prSet presAssocID="{33985A22-0EC5-424F-B695-3B71E2DAFE2D}" presName="node" presStyleLbl="node1" presStyleIdx="3" presStyleCnt="8">
        <dgm:presLayoutVars>
          <dgm:bulletEnabled val="1"/>
        </dgm:presLayoutVars>
      </dgm:prSet>
      <dgm:spPr/>
      <dgm:t>
        <a:bodyPr/>
        <a:lstStyle/>
        <a:p>
          <a:endParaRPr lang="en-US"/>
        </a:p>
      </dgm:t>
    </dgm:pt>
    <dgm:pt modelId="{3E3E8B74-3761-4C97-AB0A-27362821E036}" type="pres">
      <dgm:prSet presAssocID="{33985A22-0EC5-424F-B695-3B71E2DAFE2D}" presName="spNode" presStyleCnt="0"/>
      <dgm:spPr/>
      <dgm:t>
        <a:bodyPr/>
        <a:lstStyle/>
        <a:p>
          <a:endParaRPr lang="en-US"/>
        </a:p>
      </dgm:t>
    </dgm:pt>
    <dgm:pt modelId="{BF6E1AEE-16D1-43E6-BE15-4C71BC512F61}" type="pres">
      <dgm:prSet presAssocID="{3C493A39-C473-47A6-9F3A-DE734C35E6A4}" presName="sibTrans" presStyleLbl="sibTrans1D1" presStyleIdx="3" presStyleCnt="8"/>
      <dgm:spPr/>
      <dgm:t>
        <a:bodyPr/>
        <a:lstStyle/>
        <a:p>
          <a:endParaRPr lang="en-US"/>
        </a:p>
      </dgm:t>
    </dgm:pt>
    <dgm:pt modelId="{DBBCA48A-0F23-4386-B104-44AF13EC5CCA}" type="pres">
      <dgm:prSet presAssocID="{2C2D28AE-4604-48D7-857E-5BD052C09D6B}" presName="node" presStyleLbl="node1" presStyleIdx="4" presStyleCnt="8">
        <dgm:presLayoutVars>
          <dgm:bulletEnabled val="1"/>
        </dgm:presLayoutVars>
      </dgm:prSet>
      <dgm:spPr/>
      <dgm:t>
        <a:bodyPr/>
        <a:lstStyle/>
        <a:p>
          <a:endParaRPr lang="en-US"/>
        </a:p>
      </dgm:t>
    </dgm:pt>
    <dgm:pt modelId="{A25D0B5E-5072-489F-A4CC-50AF5F2F220F}" type="pres">
      <dgm:prSet presAssocID="{2C2D28AE-4604-48D7-857E-5BD052C09D6B}" presName="spNode" presStyleCnt="0"/>
      <dgm:spPr/>
      <dgm:t>
        <a:bodyPr/>
        <a:lstStyle/>
        <a:p>
          <a:endParaRPr lang="en-US"/>
        </a:p>
      </dgm:t>
    </dgm:pt>
    <dgm:pt modelId="{8E272D4E-D769-44E7-BF83-9E16905008E3}" type="pres">
      <dgm:prSet presAssocID="{BA303C70-B1CD-454C-8BCC-EC0E33972196}" presName="sibTrans" presStyleLbl="sibTrans1D1" presStyleIdx="4" presStyleCnt="8"/>
      <dgm:spPr/>
      <dgm:t>
        <a:bodyPr/>
        <a:lstStyle/>
        <a:p>
          <a:endParaRPr lang="en-US"/>
        </a:p>
      </dgm:t>
    </dgm:pt>
    <dgm:pt modelId="{472534FB-DF52-4CAB-A133-4F3E4E82B41D}" type="pres">
      <dgm:prSet presAssocID="{CF8E0FFD-DCE6-4675-B46B-7EA127A0620E}" presName="node" presStyleLbl="node1" presStyleIdx="5" presStyleCnt="8">
        <dgm:presLayoutVars>
          <dgm:bulletEnabled val="1"/>
        </dgm:presLayoutVars>
      </dgm:prSet>
      <dgm:spPr/>
      <dgm:t>
        <a:bodyPr/>
        <a:lstStyle/>
        <a:p>
          <a:endParaRPr lang="en-US"/>
        </a:p>
      </dgm:t>
    </dgm:pt>
    <dgm:pt modelId="{F8D3A0B7-AB60-48DB-B254-4AE652BCC403}" type="pres">
      <dgm:prSet presAssocID="{CF8E0FFD-DCE6-4675-B46B-7EA127A0620E}" presName="spNode" presStyleCnt="0"/>
      <dgm:spPr/>
      <dgm:t>
        <a:bodyPr/>
        <a:lstStyle/>
        <a:p>
          <a:endParaRPr lang="en-US"/>
        </a:p>
      </dgm:t>
    </dgm:pt>
    <dgm:pt modelId="{F8C600D8-3440-48D1-8D4D-1406EFAA3FC3}" type="pres">
      <dgm:prSet presAssocID="{8EDE4054-1795-41E9-8BE0-64E5FFBD4CF0}" presName="sibTrans" presStyleLbl="sibTrans1D1" presStyleIdx="5" presStyleCnt="8"/>
      <dgm:spPr/>
      <dgm:t>
        <a:bodyPr/>
        <a:lstStyle/>
        <a:p>
          <a:endParaRPr lang="en-US"/>
        </a:p>
      </dgm:t>
    </dgm:pt>
    <dgm:pt modelId="{17B1008F-C489-4AD4-8A22-3D7E3D5B89FA}" type="pres">
      <dgm:prSet presAssocID="{C9C5A0C4-A749-44B2-A92C-53304520E411}" presName="node" presStyleLbl="node1" presStyleIdx="6" presStyleCnt="8">
        <dgm:presLayoutVars>
          <dgm:bulletEnabled val="1"/>
        </dgm:presLayoutVars>
      </dgm:prSet>
      <dgm:spPr/>
      <dgm:t>
        <a:bodyPr/>
        <a:lstStyle/>
        <a:p>
          <a:endParaRPr lang="en-US"/>
        </a:p>
      </dgm:t>
    </dgm:pt>
    <dgm:pt modelId="{C799321F-4CD3-442C-9D7B-F7D771930080}" type="pres">
      <dgm:prSet presAssocID="{C9C5A0C4-A749-44B2-A92C-53304520E411}" presName="spNode" presStyleCnt="0"/>
      <dgm:spPr/>
      <dgm:t>
        <a:bodyPr/>
        <a:lstStyle/>
        <a:p>
          <a:endParaRPr lang="en-US"/>
        </a:p>
      </dgm:t>
    </dgm:pt>
    <dgm:pt modelId="{C17A7F2D-9C42-42C3-8607-01D1D325A5F0}" type="pres">
      <dgm:prSet presAssocID="{4A6C2C88-A22C-405D-94FC-E32DD4A48E59}" presName="sibTrans" presStyleLbl="sibTrans1D1" presStyleIdx="6" presStyleCnt="8"/>
      <dgm:spPr/>
      <dgm:t>
        <a:bodyPr/>
        <a:lstStyle/>
        <a:p>
          <a:endParaRPr lang="en-US"/>
        </a:p>
      </dgm:t>
    </dgm:pt>
    <dgm:pt modelId="{30313E1C-AE86-4EE9-A300-F6A7E17BE45E}" type="pres">
      <dgm:prSet presAssocID="{4CC0367A-6045-4D86-BF76-C6C80C2F8151}" presName="node" presStyleLbl="node1" presStyleIdx="7" presStyleCnt="8" custScaleX="122639" custScaleY="114277">
        <dgm:presLayoutVars>
          <dgm:bulletEnabled val="1"/>
        </dgm:presLayoutVars>
      </dgm:prSet>
      <dgm:spPr/>
      <dgm:t>
        <a:bodyPr/>
        <a:lstStyle/>
        <a:p>
          <a:endParaRPr lang="en-US"/>
        </a:p>
      </dgm:t>
    </dgm:pt>
    <dgm:pt modelId="{B46AEAF8-39C2-435E-8CB7-B6F3637AEF92}" type="pres">
      <dgm:prSet presAssocID="{4CC0367A-6045-4D86-BF76-C6C80C2F8151}" presName="spNode" presStyleCnt="0"/>
      <dgm:spPr/>
      <dgm:t>
        <a:bodyPr/>
        <a:lstStyle/>
        <a:p>
          <a:endParaRPr lang="en-US"/>
        </a:p>
      </dgm:t>
    </dgm:pt>
    <dgm:pt modelId="{08B51CFF-70EA-43BD-B734-607368A9B5C9}" type="pres">
      <dgm:prSet presAssocID="{21B31F7A-57C3-4D7A-BD4D-B2A812050D14}" presName="sibTrans" presStyleLbl="sibTrans1D1" presStyleIdx="7" presStyleCnt="8"/>
      <dgm:spPr/>
      <dgm:t>
        <a:bodyPr/>
        <a:lstStyle/>
        <a:p>
          <a:endParaRPr lang="en-US"/>
        </a:p>
      </dgm:t>
    </dgm:pt>
  </dgm:ptLst>
  <dgm:cxnLst>
    <dgm:cxn modelId="{11A38F76-A868-47F7-BB5D-D6BC74253485}" type="presOf" srcId="{C9C5A0C4-A749-44B2-A92C-53304520E411}" destId="{17B1008F-C489-4AD4-8A22-3D7E3D5B89FA}" srcOrd="0" destOrd="0" presId="urn:microsoft.com/office/officeart/2005/8/layout/cycle5"/>
    <dgm:cxn modelId="{9104C126-591F-4821-9291-662401E2162A}" type="presOf" srcId="{21B31F7A-57C3-4D7A-BD4D-B2A812050D14}" destId="{08B51CFF-70EA-43BD-B734-607368A9B5C9}" srcOrd="0" destOrd="0" presId="urn:microsoft.com/office/officeart/2005/8/layout/cycle5"/>
    <dgm:cxn modelId="{65BBCA5E-011B-44BF-9A96-E8CCA5CFF400}" srcId="{1CD4FAF9-76A3-4208-B5E6-E34E48FFCD23}" destId="{156BB307-677F-4467-AE93-4EBB58186FD7}" srcOrd="0" destOrd="0" parTransId="{FE237037-CC4F-465E-9C3C-9A99D05CAC7C}" sibTransId="{9B55E638-9CF9-4EEA-9032-140A4D469B50}"/>
    <dgm:cxn modelId="{1EF80EBA-5751-4D9A-87CA-30F310E1193C}" type="presOf" srcId="{CF8E0FFD-DCE6-4675-B46B-7EA127A0620E}" destId="{472534FB-DF52-4CAB-A133-4F3E4E82B41D}" srcOrd="0" destOrd="0" presId="urn:microsoft.com/office/officeart/2005/8/layout/cycle5"/>
    <dgm:cxn modelId="{E5C1282F-8A0B-49FA-92CF-5F7F281E9BF0}" type="presOf" srcId="{8EDE4054-1795-41E9-8BE0-64E5FFBD4CF0}" destId="{F8C600D8-3440-48D1-8D4D-1406EFAA3FC3}" srcOrd="0" destOrd="0" presId="urn:microsoft.com/office/officeart/2005/8/layout/cycle5"/>
    <dgm:cxn modelId="{8D1518FA-70D0-4BE7-ADAB-2D7DC16EDEE5}" type="presOf" srcId="{156BB307-677F-4467-AE93-4EBB58186FD7}" destId="{1C44A194-5501-461E-B5C7-C9733C71AA48}" srcOrd="0" destOrd="0" presId="urn:microsoft.com/office/officeart/2005/8/layout/cycle5"/>
    <dgm:cxn modelId="{C30C7718-8AA4-48B9-A7B7-8353F17849DD}" type="presOf" srcId="{6909F554-451F-43AE-8943-3D6123BEE14E}" destId="{CAAF08E7-850C-4DBE-86F8-7836B4F3F7B4}" srcOrd="0" destOrd="0" presId="urn:microsoft.com/office/officeart/2005/8/layout/cycle5"/>
    <dgm:cxn modelId="{B3A924D9-D545-441F-8A0C-B8EDE12305AC}" type="presOf" srcId="{BA303C70-B1CD-454C-8BCC-EC0E33972196}" destId="{8E272D4E-D769-44E7-BF83-9E16905008E3}" srcOrd="0" destOrd="0" presId="urn:microsoft.com/office/officeart/2005/8/layout/cycle5"/>
    <dgm:cxn modelId="{2E2E2C07-A0AE-49A0-9DD9-1817EB979FD0}" type="presOf" srcId="{3C493A39-C473-47A6-9F3A-DE734C35E6A4}" destId="{BF6E1AEE-16D1-43E6-BE15-4C71BC512F61}" srcOrd="0" destOrd="0" presId="urn:microsoft.com/office/officeart/2005/8/layout/cycle5"/>
    <dgm:cxn modelId="{1DB41678-C750-45E7-9D9D-3D516060F527}" type="presOf" srcId="{2C2D28AE-4604-48D7-857E-5BD052C09D6B}" destId="{DBBCA48A-0F23-4386-B104-44AF13EC5CCA}" srcOrd="0" destOrd="0" presId="urn:microsoft.com/office/officeart/2005/8/layout/cycle5"/>
    <dgm:cxn modelId="{58BBB807-B5CF-454F-9E0A-5150EC081119}" type="presOf" srcId="{29786139-ED39-483B-AEB0-92C728D2A4B1}" destId="{7C9862EA-15EC-4963-9CFF-B1AD84B150D1}" srcOrd="0" destOrd="0" presId="urn:microsoft.com/office/officeart/2005/8/layout/cycle5"/>
    <dgm:cxn modelId="{FD688CFD-D5BB-4C8C-B03A-0FF5D4414522}" type="presOf" srcId="{1CD4FAF9-76A3-4208-B5E6-E34E48FFCD23}" destId="{114AF36B-A98C-4396-8111-5B02DCBB1C0A}" srcOrd="0" destOrd="0" presId="urn:microsoft.com/office/officeart/2005/8/layout/cycle5"/>
    <dgm:cxn modelId="{AA3442AB-2138-4CBC-81BB-DDB03495A342}" srcId="{1CD4FAF9-76A3-4208-B5E6-E34E48FFCD23}" destId="{29786139-ED39-483B-AEB0-92C728D2A4B1}" srcOrd="1" destOrd="0" parTransId="{81E0C375-D083-454A-8E84-541EC110AB97}" sibTransId="{30B6954A-6E3A-448E-B30E-6E4D34F85CD3}"/>
    <dgm:cxn modelId="{C111552A-EEAE-4910-8F3A-6F71A66E6575}" type="presOf" srcId="{4A6C2C88-A22C-405D-94FC-E32DD4A48E59}" destId="{C17A7F2D-9C42-42C3-8607-01D1D325A5F0}" srcOrd="0" destOrd="0" presId="urn:microsoft.com/office/officeart/2005/8/layout/cycle5"/>
    <dgm:cxn modelId="{4BEAA562-01AF-45DE-B3E5-3D183FD9822E}" srcId="{1CD4FAF9-76A3-4208-B5E6-E34E48FFCD23}" destId="{33985A22-0EC5-424F-B695-3B71E2DAFE2D}" srcOrd="3" destOrd="0" parTransId="{ADAA05C6-81FF-4F27-BB31-36ECC09EA618}" sibTransId="{3C493A39-C473-47A6-9F3A-DE734C35E6A4}"/>
    <dgm:cxn modelId="{459213AE-842A-430A-8A5F-80732874D0A5}" type="presOf" srcId="{30B6954A-6E3A-448E-B30E-6E4D34F85CD3}" destId="{9083FE23-DC97-472F-85BF-ABD962528185}" srcOrd="0" destOrd="0" presId="urn:microsoft.com/office/officeart/2005/8/layout/cycle5"/>
    <dgm:cxn modelId="{DCF9328E-9D39-490A-8BBE-81E6DBEABCA4}" srcId="{1CD4FAF9-76A3-4208-B5E6-E34E48FFCD23}" destId="{4CC0367A-6045-4D86-BF76-C6C80C2F8151}" srcOrd="7" destOrd="0" parTransId="{4FB2F24B-2EBE-41D6-AF98-EB19284E5755}" sibTransId="{21B31F7A-57C3-4D7A-BD4D-B2A812050D14}"/>
    <dgm:cxn modelId="{A3D77263-8ADD-4208-B7F8-69EE607B998B}" type="presOf" srcId="{4CC0367A-6045-4D86-BF76-C6C80C2F8151}" destId="{30313E1C-AE86-4EE9-A300-F6A7E17BE45E}" srcOrd="0" destOrd="0" presId="urn:microsoft.com/office/officeart/2005/8/layout/cycle5"/>
    <dgm:cxn modelId="{D8DECFFB-4F6F-4EEB-A6A7-B3E2E2428BD7}" srcId="{1CD4FAF9-76A3-4208-B5E6-E34E48FFCD23}" destId="{C9C5A0C4-A749-44B2-A92C-53304520E411}" srcOrd="6" destOrd="0" parTransId="{CC8B00C0-8DE0-4604-AFF1-9EE26BEAF1CE}" sibTransId="{4A6C2C88-A22C-405D-94FC-E32DD4A48E59}"/>
    <dgm:cxn modelId="{640AF867-0AC6-4EF7-B3DC-5C10F79D78F3}" srcId="{1CD4FAF9-76A3-4208-B5E6-E34E48FFCD23}" destId="{6909F554-451F-43AE-8943-3D6123BEE14E}" srcOrd="2" destOrd="0" parTransId="{5C3FB0AB-4765-4320-BE72-2700EDA8A5C4}" sibTransId="{ED5AD25D-1A7C-472C-8843-F675AD2F9F6B}"/>
    <dgm:cxn modelId="{68B88219-A89C-4777-A9E7-9E7CAAEDD23B}" srcId="{1CD4FAF9-76A3-4208-B5E6-E34E48FFCD23}" destId="{2C2D28AE-4604-48D7-857E-5BD052C09D6B}" srcOrd="4" destOrd="0" parTransId="{F550AC44-5935-479B-86ED-06A0C96991F4}" sibTransId="{BA303C70-B1CD-454C-8BCC-EC0E33972196}"/>
    <dgm:cxn modelId="{98D35EC9-70C3-46A1-B1EB-0EEE4BE72199}" srcId="{1CD4FAF9-76A3-4208-B5E6-E34E48FFCD23}" destId="{CF8E0FFD-DCE6-4675-B46B-7EA127A0620E}" srcOrd="5" destOrd="0" parTransId="{A1840848-3DD5-4429-8051-71C67A0395C2}" sibTransId="{8EDE4054-1795-41E9-8BE0-64E5FFBD4CF0}"/>
    <dgm:cxn modelId="{6262EBED-8D4D-41F0-A792-835C0E0C1009}" type="presOf" srcId="{33985A22-0EC5-424F-B695-3B71E2DAFE2D}" destId="{D29C7B37-097D-4D6B-9D55-416D14839652}" srcOrd="0" destOrd="0" presId="urn:microsoft.com/office/officeart/2005/8/layout/cycle5"/>
    <dgm:cxn modelId="{8E18D0CD-35CF-4974-BBF4-B16F8A37A8D5}" type="presOf" srcId="{ED5AD25D-1A7C-472C-8843-F675AD2F9F6B}" destId="{00DF2072-A4CE-4C03-94FB-886F49839A68}" srcOrd="0" destOrd="0" presId="urn:microsoft.com/office/officeart/2005/8/layout/cycle5"/>
    <dgm:cxn modelId="{1E28C754-3046-4A17-BE80-BE9F4CAE0FDA}" type="presOf" srcId="{9B55E638-9CF9-4EEA-9032-140A4D469B50}" destId="{798C709B-FD39-49BB-9698-0460BCB9CCE6}" srcOrd="0" destOrd="0" presId="urn:microsoft.com/office/officeart/2005/8/layout/cycle5"/>
    <dgm:cxn modelId="{73255038-F4AE-4333-BB68-5DCE83F3ABA4}" type="presParOf" srcId="{114AF36B-A98C-4396-8111-5B02DCBB1C0A}" destId="{1C44A194-5501-461E-B5C7-C9733C71AA48}" srcOrd="0" destOrd="0" presId="urn:microsoft.com/office/officeart/2005/8/layout/cycle5"/>
    <dgm:cxn modelId="{40284C74-F63B-45A2-8158-8602ECA6669D}" type="presParOf" srcId="{114AF36B-A98C-4396-8111-5B02DCBB1C0A}" destId="{EC1AC26B-2264-4558-9226-7226410BC1D4}" srcOrd="1" destOrd="0" presId="urn:microsoft.com/office/officeart/2005/8/layout/cycle5"/>
    <dgm:cxn modelId="{A32D5719-3D30-4FAF-AE68-CE6D9AE8A837}" type="presParOf" srcId="{114AF36B-A98C-4396-8111-5B02DCBB1C0A}" destId="{798C709B-FD39-49BB-9698-0460BCB9CCE6}" srcOrd="2" destOrd="0" presId="urn:microsoft.com/office/officeart/2005/8/layout/cycle5"/>
    <dgm:cxn modelId="{52EE508B-A040-4228-8BA4-0456F3550EEC}" type="presParOf" srcId="{114AF36B-A98C-4396-8111-5B02DCBB1C0A}" destId="{7C9862EA-15EC-4963-9CFF-B1AD84B150D1}" srcOrd="3" destOrd="0" presId="urn:microsoft.com/office/officeart/2005/8/layout/cycle5"/>
    <dgm:cxn modelId="{F94744A9-405C-4175-90C6-C3A9C3783BE1}" type="presParOf" srcId="{114AF36B-A98C-4396-8111-5B02DCBB1C0A}" destId="{00D38E5F-2CE3-481C-8ACD-0AB22B21FECD}" srcOrd="4" destOrd="0" presId="urn:microsoft.com/office/officeart/2005/8/layout/cycle5"/>
    <dgm:cxn modelId="{5BD60640-8EE0-42F3-92F0-88908DE8E1C0}" type="presParOf" srcId="{114AF36B-A98C-4396-8111-5B02DCBB1C0A}" destId="{9083FE23-DC97-472F-85BF-ABD962528185}" srcOrd="5" destOrd="0" presId="urn:microsoft.com/office/officeart/2005/8/layout/cycle5"/>
    <dgm:cxn modelId="{CC531215-5D95-45E3-BF99-BCE27F5047AC}" type="presParOf" srcId="{114AF36B-A98C-4396-8111-5B02DCBB1C0A}" destId="{CAAF08E7-850C-4DBE-86F8-7836B4F3F7B4}" srcOrd="6" destOrd="0" presId="urn:microsoft.com/office/officeart/2005/8/layout/cycle5"/>
    <dgm:cxn modelId="{EC3E5B42-5591-4101-A860-E4272D6EA8A8}" type="presParOf" srcId="{114AF36B-A98C-4396-8111-5B02DCBB1C0A}" destId="{94180569-BA4A-45F4-9EB3-69AF9484D279}" srcOrd="7" destOrd="0" presId="urn:microsoft.com/office/officeart/2005/8/layout/cycle5"/>
    <dgm:cxn modelId="{A896A665-CD75-4FCD-AAC4-946F9FD7B4C9}" type="presParOf" srcId="{114AF36B-A98C-4396-8111-5B02DCBB1C0A}" destId="{00DF2072-A4CE-4C03-94FB-886F49839A68}" srcOrd="8" destOrd="0" presId="urn:microsoft.com/office/officeart/2005/8/layout/cycle5"/>
    <dgm:cxn modelId="{F1F5D288-4DDC-4398-B1FC-CC48408C59CF}" type="presParOf" srcId="{114AF36B-A98C-4396-8111-5B02DCBB1C0A}" destId="{D29C7B37-097D-4D6B-9D55-416D14839652}" srcOrd="9" destOrd="0" presId="urn:microsoft.com/office/officeart/2005/8/layout/cycle5"/>
    <dgm:cxn modelId="{192E605C-2344-4F18-8870-29465D9507D0}" type="presParOf" srcId="{114AF36B-A98C-4396-8111-5B02DCBB1C0A}" destId="{3E3E8B74-3761-4C97-AB0A-27362821E036}" srcOrd="10" destOrd="0" presId="urn:microsoft.com/office/officeart/2005/8/layout/cycle5"/>
    <dgm:cxn modelId="{8A4D7700-530B-4276-BE1B-36390DD6677A}" type="presParOf" srcId="{114AF36B-A98C-4396-8111-5B02DCBB1C0A}" destId="{BF6E1AEE-16D1-43E6-BE15-4C71BC512F61}" srcOrd="11" destOrd="0" presId="urn:microsoft.com/office/officeart/2005/8/layout/cycle5"/>
    <dgm:cxn modelId="{6D66FBBC-4300-44CA-99BE-343B3985FCD7}" type="presParOf" srcId="{114AF36B-A98C-4396-8111-5B02DCBB1C0A}" destId="{DBBCA48A-0F23-4386-B104-44AF13EC5CCA}" srcOrd="12" destOrd="0" presId="urn:microsoft.com/office/officeart/2005/8/layout/cycle5"/>
    <dgm:cxn modelId="{441D6506-C6D4-4E74-A550-29F486DE83EC}" type="presParOf" srcId="{114AF36B-A98C-4396-8111-5B02DCBB1C0A}" destId="{A25D0B5E-5072-489F-A4CC-50AF5F2F220F}" srcOrd="13" destOrd="0" presId="urn:microsoft.com/office/officeart/2005/8/layout/cycle5"/>
    <dgm:cxn modelId="{0D9D272B-44AA-4D20-9CF2-FFD7C63A24C7}" type="presParOf" srcId="{114AF36B-A98C-4396-8111-5B02DCBB1C0A}" destId="{8E272D4E-D769-44E7-BF83-9E16905008E3}" srcOrd="14" destOrd="0" presId="urn:microsoft.com/office/officeart/2005/8/layout/cycle5"/>
    <dgm:cxn modelId="{2ADF26B0-CFEA-4223-8FFF-5FBD326B7EDF}" type="presParOf" srcId="{114AF36B-A98C-4396-8111-5B02DCBB1C0A}" destId="{472534FB-DF52-4CAB-A133-4F3E4E82B41D}" srcOrd="15" destOrd="0" presId="urn:microsoft.com/office/officeart/2005/8/layout/cycle5"/>
    <dgm:cxn modelId="{37C95C3A-E5F5-430F-A387-5384A4DA69A7}" type="presParOf" srcId="{114AF36B-A98C-4396-8111-5B02DCBB1C0A}" destId="{F8D3A0B7-AB60-48DB-B254-4AE652BCC403}" srcOrd="16" destOrd="0" presId="urn:microsoft.com/office/officeart/2005/8/layout/cycle5"/>
    <dgm:cxn modelId="{2C29C2D2-44C5-4D17-9A78-714F4E445661}" type="presParOf" srcId="{114AF36B-A98C-4396-8111-5B02DCBB1C0A}" destId="{F8C600D8-3440-48D1-8D4D-1406EFAA3FC3}" srcOrd="17" destOrd="0" presId="urn:microsoft.com/office/officeart/2005/8/layout/cycle5"/>
    <dgm:cxn modelId="{08A27CF3-0178-463C-87BC-C977987C6596}" type="presParOf" srcId="{114AF36B-A98C-4396-8111-5B02DCBB1C0A}" destId="{17B1008F-C489-4AD4-8A22-3D7E3D5B89FA}" srcOrd="18" destOrd="0" presId="urn:microsoft.com/office/officeart/2005/8/layout/cycle5"/>
    <dgm:cxn modelId="{DFEF5627-D04C-4DF0-98B7-BCFF004264C0}" type="presParOf" srcId="{114AF36B-A98C-4396-8111-5B02DCBB1C0A}" destId="{C799321F-4CD3-442C-9D7B-F7D771930080}" srcOrd="19" destOrd="0" presId="urn:microsoft.com/office/officeart/2005/8/layout/cycle5"/>
    <dgm:cxn modelId="{441AD110-85CC-48B8-8180-A87B30D64040}" type="presParOf" srcId="{114AF36B-A98C-4396-8111-5B02DCBB1C0A}" destId="{C17A7F2D-9C42-42C3-8607-01D1D325A5F0}" srcOrd="20" destOrd="0" presId="urn:microsoft.com/office/officeart/2005/8/layout/cycle5"/>
    <dgm:cxn modelId="{DFACDD39-EFCD-49EF-A33C-AABDF3FA41EA}" type="presParOf" srcId="{114AF36B-A98C-4396-8111-5B02DCBB1C0A}" destId="{30313E1C-AE86-4EE9-A300-F6A7E17BE45E}" srcOrd="21" destOrd="0" presId="urn:microsoft.com/office/officeart/2005/8/layout/cycle5"/>
    <dgm:cxn modelId="{3474F3D0-03ED-4FBA-9CA8-8F4DB9807C0D}" type="presParOf" srcId="{114AF36B-A98C-4396-8111-5B02DCBB1C0A}" destId="{B46AEAF8-39C2-435E-8CB7-B6F3637AEF92}" srcOrd="22" destOrd="0" presId="urn:microsoft.com/office/officeart/2005/8/layout/cycle5"/>
    <dgm:cxn modelId="{0EBDE8F2-BA42-475C-9A8A-BE43F332F1E5}" type="presParOf" srcId="{114AF36B-A98C-4396-8111-5B02DCBB1C0A}" destId="{08B51CFF-70EA-43BD-B734-607368A9B5C9}" srcOrd="23"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44A194-5501-461E-B5C7-C9733C71AA48}">
      <dsp:nvSpPr>
        <dsp:cNvPr id="0" name=""/>
        <dsp:cNvSpPr/>
      </dsp:nvSpPr>
      <dsp:spPr>
        <a:xfrm>
          <a:off x="3447214" y="1838"/>
          <a:ext cx="1091877" cy="70972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n-US" sz="1400" kern="1200" smtClean="0">
            <a:latin typeface="Times New Roman" pitchFamily="18" charset="0"/>
            <a:cs typeface="Times New Roman" pitchFamily="18" charset="0"/>
          </a:endParaRPr>
        </a:p>
        <a:p>
          <a:pPr lvl="0" algn="ctr" defTabSz="622300">
            <a:lnSpc>
              <a:spcPct val="90000"/>
            </a:lnSpc>
            <a:spcBef>
              <a:spcPct val="0"/>
            </a:spcBef>
            <a:spcAft>
              <a:spcPct val="35000"/>
            </a:spcAft>
          </a:pPr>
          <a:endParaRPr lang="en-US" sz="1400" kern="1200" smtClean="0">
            <a:latin typeface="+mj-lt"/>
            <a:cs typeface="Times New Roman" pitchFamily="18" charset="0"/>
          </a:endParaRPr>
        </a:p>
        <a:p>
          <a:pPr lvl="0" algn="ctr" defTabSz="622300">
            <a:lnSpc>
              <a:spcPct val="90000"/>
            </a:lnSpc>
            <a:spcBef>
              <a:spcPct val="0"/>
            </a:spcBef>
            <a:spcAft>
              <a:spcPct val="35000"/>
            </a:spcAft>
          </a:pPr>
          <a:r>
            <a:rPr lang="en-US" sz="1400" kern="1200" smtClean="0">
              <a:latin typeface="+mj-lt"/>
              <a:cs typeface="Times New Roman" pitchFamily="18" charset="0"/>
            </a:rPr>
            <a:t>Neonates</a:t>
          </a:r>
        </a:p>
        <a:p>
          <a:pPr lvl="0" algn="ctr" defTabSz="622300">
            <a:lnSpc>
              <a:spcPct val="90000"/>
            </a:lnSpc>
            <a:spcBef>
              <a:spcPct val="0"/>
            </a:spcBef>
            <a:spcAft>
              <a:spcPct val="35000"/>
            </a:spcAft>
          </a:pPr>
          <a:endParaRPr lang="en-US" sz="1400" kern="1200" smtClean="0">
            <a:latin typeface="+mj-lt"/>
            <a:cs typeface="Times New Roman" pitchFamily="18" charset="0"/>
          </a:endParaRPr>
        </a:p>
        <a:p>
          <a:pPr lvl="0" algn="ctr" defTabSz="622300">
            <a:lnSpc>
              <a:spcPct val="90000"/>
            </a:lnSpc>
            <a:spcBef>
              <a:spcPct val="0"/>
            </a:spcBef>
            <a:spcAft>
              <a:spcPct val="35000"/>
            </a:spcAft>
          </a:pPr>
          <a:endParaRPr lang="en-US" sz="1400" kern="1200" smtClean="0">
            <a:latin typeface="+mj-lt"/>
            <a:cs typeface="Times New Roman" pitchFamily="18" charset="0"/>
          </a:endParaRPr>
        </a:p>
        <a:p>
          <a:pPr lvl="0" algn="ctr" defTabSz="622300">
            <a:lnSpc>
              <a:spcPct val="90000"/>
            </a:lnSpc>
            <a:spcBef>
              <a:spcPct val="0"/>
            </a:spcBef>
            <a:spcAft>
              <a:spcPct val="35000"/>
            </a:spcAft>
          </a:pPr>
          <a:endParaRPr lang="en-US" sz="1400" kern="1200" dirty="0" smtClean="0">
            <a:latin typeface="+mj-lt"/>
            <a:cs typeface="Times New Roman" pitchFamily="18" charset="0"/>
          </a:endParaRPr>
        </a:p>
      </dsp:txBody>
      <dsp:txXfrm>
        <a:off x="3481860" y="36484"/>
        <a:ext cx="1022585" cy="640428"/>
      </dsp:txXfrm>
    </dsp:sp>
    <dsp:sp modelId="{798C709B-FD39-49BB-9698-0460BCB9CCE6}">
      <dsp:nvSpPr>
        <dsp:cNvPr id="0" name=""/>
        <dsp:cNvSpPr/>
      </dsp:nvSpPr>
      <dsp:spPr>
        <a:xfrm>
          <a:off x="1528678" y="356698"/>
          <a:ext cx="4928948" cy="4928948"/>
        </a:xfrm>
        <a:custGeom>
          <a:avLst/>
          <a:gdLst/>
          <a:ahLst/>
          <a:cxnLst/>
          <a:rect l="0" t="0" r="0" b="0"/>
          <a:pathLst>
            <a:path>
              <a:moveTo>
                <a:pt x="3179282" y="105940"/>
              </a:moveTo>
              <a:arcTo wR="2464474" hR="2464474" stAng="17211639" swAng="737655"/>
            </a:path>
          </a:pathLst>
        </a:custGeom>
        <a:noFill/>
        <a:ln w="9525" cap="rnd"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C9862EA-15EC-4963-9CFF-B1AD84B150D1}">
      <dsp:nvSpPr>
        <dsp:cNvPr id="0" name=""/>
        <dsp:cNvSpPr/>
      </dsp:nvSpPr>
      <dsp:spPr>
        <a:xfrm>
          <a:off x="5066265" y="759390"/>
          <a:ext cx="1339067" cy="638272"/>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200" kern="1200" dirty="0" smtClean="0">
              <a:latin typeface="+mj-lt"/>
              <a:cs typeface="Times New Roman" pitchFamily="18" charset="0"/>
            </a:rPr>
            <a:t>Inflammatory Bowel  Disease</a:t>
          </a:r>
          <a:endParaRPr lang="en-US" sz="1200" kern="1200" dirty="0" smtClean="0">
            <a:latin typeface="+mj-lt"/>
          </a:endParaRPr>
        </a:p>
        <a:p>
          <a:pPr lvl="0" algn="ctr" defTabSz="222250">
            <a:lnSpc>
              <a:spcPct val="90000"/>
            </a:lnSpc>
            <a:spcBef>
              <a:spcPct val="0"/>
            </a:spcBef>
            <a:spcAft>
              <a:spcPct val="35000"/>
            </a:spcAft>
          </a:pPr>
          <a:endParaRPr lang="en-US" sz="1400" kern="1200" dirty="0">
            <a:latin typeface="+mj-lt"/>
          </a:endParaRPr>
        </a:p>
      </dsp:txBody>
      <dsp:txXfrm>
        <a:off x="5097423" y="790548"/>
        <a:ext cx="1276751" cy="575956"/>
      </dsp:txXfrm>
    </dsp:sp>
    <dsp:sp modelId="{9083FE23-DC97-472F-85BF-ABD962528185}">
      <dsp:nvSpPr>
        <dsp:cNvPr id="0" name=""/>
        <dsp:cNvSpPr/>
      </dsp:nvSpPr>
      <dsp:spPr>
        <a:xfrm>
          <a:off x="1528678" y="356698"/>
          <a:ext cx="4928948" cy="4928948"/>
        </a:xfrm>
        <a:custGeom>
          <a:avLst/>
          <a:gdLst/>
          <a:ahLst/>
          <a:cxnLst/>
          <a:rect l="0" t="0" r="0" b="0"/>
          <a:pathLst>
            <a:path>
              <a:moveTo>
                <a:pt x="4600236" y="1234777"/>
              </a:moveTo>
              <a:arcTo wR="2464474" hR="2464474" stAng="19804091" swAng="978124"/>
            </a:path>
          </a:pathLst>
        </a:custGeom>
        <a:noFill/>
        <a:ln w="9525" cap="rnd"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AAF08E7-850C-4DBE-86F8-7836B4F3F7B4}">
      <dsp:nvSpPr>
        <dsp:cNvPr id="0" name=""/>
        <dsp:cNvSpPr/>
      </dsp:nvSpPr>
      <dsp:spPr>
        <a:xfrm>
          <a:off x="5911688" y="2466312"/>
          <a:ext cx="1091877" cy="70972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400" kern="1200" smtClean="0">
              <a:latin typeface="+mj-lt"/>
              <a:cs typeface="Times New Roman" pitchFamily="18" charset="0"/>
            </a:rPr>
            <a:t>Short Bowel Syndrome</a:t>
          </a:r>
        </a:p>
        <a:p>
          <a:pPr lvl="0" algn="ctr" defTabSz="400050">
            <a:lnSpc>
              <a:spcPct val="90000"/>
            </a:lnSpc>
            <a:spcBef>
              <a:spcPct val="0"/>
            </a:spcBef>
            <a:spcAft>
              <a:spcPct val="35000"/>
            </a:spcAft>
          </a:pPr>
          <a:endParaRPr lang="en-US" sz="1400" kern="1200" dirty="0">
            <a:latin typeface="+mj-lt"/>
          </a:endParaRPr>
        </a:p>
      </dsp:txBody>
      <dsp:txXfrm>
        <a:off x="5946334" y="2500958"/>
        <a:ext cx="1022585" cy="640428"/>
      </dsp:txXfrm>
    </dsp:sp>
    <dsp:sp modelId="{00DF2072-A4CE-4C03-94FB-886F49839A68}">
      <dsp:nvSpPr>
        <dsp:cNvPr id="0" name=""/>
        <dsp:cNvSpPr/>
      </dsp:nvSpPr>
      <dsp:spPr>
        <a:xfrm>
          <a:off x="1528678" y="356698"/>
          <a:ext cx="4928948" cy="4928948"/>
        </a:xfrm>
        <a:custGeom>
          <a:avLst/>
          <a:gdLst/>
          <a:ahLst/>
          <a:cxnLst/>
          <a:rect l="0" t="0" r="0" b="0"/>
          <a:pathLst>
            <a:path>
              <a:moveTo>
                <a:pt x="4861526" y="3036987"/>
              </a:moveTo>
              <a:arcTo wR="2464474" hR="2464474" stAng="805974" swAng="941076"/>
            </a:path>
          </a:pathLst>
        </a:custGeom>
        <a:noFill/>
        <a:ln w="9525" cap="rnd"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29C7B37-097D-4D6B-9D55-416D14839652}">
      <dsp:nvSpPr>
        <dsp:cNvPr id="0" name=""/>
        <dsp:cNvSpPr/>
      </dsp:nvSpPr>
      <dsp:spPr>
        <a:xfrm>
          <a:off x="5189860" y="4208959"/>
          <a:ext cx="1091877" cy="70972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400" kern="1200" smtClean="0">
              <a:latin typeface="+mj-lt"/>
              <a:cs typeface="Times New Roman" pitchFamily="18" charset="0"/>
            </a:rPr>
            <a:t>Home Parenteral Nutrition</a:t>
          </a:r>
        </a:p>
        <a:p>
          <a:pPr lvl="0" algn="ctr" defTabSz="355600">
            <a:lnSpc>
              <a:spcPct val="90000"/>
            </a:lnSpc>
            <a:spcBef>
              <a:spcPct val="0"/>
            </a:spcBef>
            <a:spcAft>
              <a:spcPct val="35000"/>
            </a:spcAft>
          </a:pPr>
          <a:endParaRPr lang="en-US" sz="1400" kern="1200" dirty="0">
            <a:latin typeface="+mj-lt"/>
          </a:endParaRPr>
        </a:p>
      </dsp:txBody>
      <dsp:txXfrm>
        <a:off x="5224506" y="4243605"/>
        <a:ext cx="1022585" cy="640428"/>
      </dsp:txXfrm>
    </dsp:sp>
    <dsp:sp modelId="{BF6E1AEE-16D1-43E6-BE15-4C71BC512F61}">
      <dsp:nvSpPr>
        <dsp:cNvPr id="0" name=""/>
        <dsp:cNvSpPr/>
      </dsp:nvSpPr>
      <dsp:spPr>
        <a:xfrm>
          <a:off x="1528678" y="356698"/>
          <a:ext cx="4928948" cy="4928948"/>
        </a:xfrm>
        <a:custGeom>
          <a:avLst/>
          <a:gdLst/>
          <a:ahLst/>
          <a:cxnLst/>
          <a:rect l="0" t="0" r="0" b="0"/>
          <a:pathLst>
            <a:path>
              <a:moveTo>
                <a:pt x="3618123" y="4642254"/>
              </a:moveTo>
              <a:arcTo wR="2464474" hR="2464474" stAng="3725293" swAng="681374"/>
            </a:path>
          </a:pathLst>
        </a:custGeom>
        <a:noFill/>
        <a:ln w="9525" cap="rnd"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BBCA48A-0F23-4386-B104-44AF13EC5CCA}">
      <dsp:nvSpPr>
        <dsp:cNvPr id="0" name=""/>
        <dsp:cNvSpPr/>
      </dsp:nvSpPr>
      <dsp:spPr>
        <a:xfrm>
          <a:off x="3447214" y="4930786"/>
          <a:ext cx="1091877" cy="70972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400" kern="1200" smtClean="0">
              <a:latin typeface="+mj-lt"/>
              <a:cs typeface="Times New Roman" pitchFamily="18" charset="0"/>
            </a:rPr>
            <a:t>AIDS patients</a:t>
          </a:r>
        </a:p>
        <a:p>
          <a:pPr lvl="0" algn="ctr" defTabSz="222250">
            <a:lnSpc>
              <a:spcPct val="90000"/>
            </a:lnSpc>
            <a:spcBef>
              <a:spcPct val="0"/>
            </a:spcBef>
            <a:spcAft>
              <a:spcPct val="35000"/>
            </a:spcAft>
          </a:pPr>
          <a:endParaRPr lang="en-US" sz="1400" kern="1200" dirty="0">
            <a:latin typeface="+mj-lt"/>
          </a:endParaRPr>
        </a:p>
      </dsp:txBody>
      <dsp:txXfrm>
        <a:off x="3481860" y="4965432"/>
        <a:ext cx="1022585" cy="640428"/>
      </dsp:txXfrm>
    </dsp:sp>
    <dsp:sp modelId="{8E272D4E-D769-44E7-BF83-9E16905008E3}">
      <dsp:nvSpPr>
        <dsp:cNvPr id="0" name=""/>
        <dsp:cNvSpPr/>
      </dsp:nvSpPr>
      <dsp:spPr>
        <a:xfrm>
          <a:off x="1528678" y="356698"/>
          <a:ext cx="4928948" cy="4928948"/>
        </a:xfrm>
        <a:custGeom>
          <a:avLst/>
          <a:gdLst/>
          <a:ahLst/>
          <a:cxnLst/>
          <a:rect l="0" t="0" r="0" b="0"/>
          <a:pathLst>
            <a:path>
              <a:moveTo>
                <a:pt x="1762234" y="4826780"/>
              </a:moveTo>
              <a:arcTo wR="2464474" hR="2464474" stAng="6393333" swAng="681374"/>
            </a:path>
          </a:pathLst>
        </a:custGeom>
        <a:noFill/>
        <a:ln w="9525" cap="rnd"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72534FB-DF52-4CAB-A133-4F3E4E82B41D}">
      <dsp:nvSpPr>
        <dsp:cNvPr id="0" name=""/>
        <dsp:cNvSpPr/>
      </dsp:nvSpPr>
      <dsp:spPr>
        <a:xfrm>
          <a:off x="1704567" y="4208959"/>
          <a:ext cx="1091877" cy="70972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400" kern="1200" smtClean="0">
              <a:latin typeface="+mj-lt"/>
              <a:cs typeface="Times New Roman" pitchFamily="18" charset="0"/>
            </a:rPr>
            <a:t>Alcoholic patients</a:t>
          </a:r>
        </a:p>
        <a:p>
          <a:pPr lvl="0" algn="ctr" defTabSz="266700">
            <a:lnSpc>
              <a:spcPct val="90000"/>
            </a:lnSpc>
            <a:spcBef>
              <a:spcPct val="0"/>
            </a:spcBef>
            <a:spcAft>
              <a:spcPct val="35000"/>
            </a:spcAft>
          </a:pPr>
          <a:endParaRPr lang="en-US" sz="1400" kern="1200" dirty="0">
            <a:latin typeface="+mj-lt"/>
          </a:endParaRPr>
        </a:p>
      </dsp:txBody>
      <dsp:txXfrm>
        <a:off x="1739213" y="4243605"/>
        <a:ext cx="1022585" cy="640428"/>
      </dsp:txXfrm>
    </dsp:sp>
    <dsp:sp modelId="{F8C600D8-3440-48D1-8D4D-1406EFAA3FC3}">
      <dsp:nvSpPr>
        <dsp:cNvPr id="0" name=""/>
        <dsp:cNvSpPr/>
      </dsp:nvSpPr>
      <dsp:spPr>
        <a:xfrm>
          <a:off x="1528678" y="356698"/>
          <a:ext cx="4928948" cy="4928948"/>
        </a:xfrm>
        <a:custGeom>
          <a:avLst/>
          <a:gdLst/>
          <a:ahLst/>
          <a:cxnLst/>
          <a:rect l="0" t="0" r="0" b="0"/>
          <a:pathLst>
            <a:path>
              <a:moveTo>
                <a:pt x="311451" y="3663693"/>
              </a:moveTo>
              <a:arcTo wR="2464474" hR="2464474" stAng="9052950" swAng="941076"/>
            </a:path>
          </a:pathLst>
        </a:custGeom>
        <a:noFill/>
        <a:ln w="9525" cap="rnd"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7B1008F-C489-4AD4-8A22-3D7E3D5B89FA}">
      <dsp:nvSpPr>
        <dsp:cNvPr id="0" name=""/>
        <dsp:cNvSpPr/>
      </dsp:nvSpPr>
      <dsp:spPr>
        <a:xfrm>
          <a:off x="982740" y="2466312"/>
          <a:ext cx="1091877" cy="70972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400" kern="1200" smtClean="0">
              <a:latin typeface="+mj-lt"/>
              <a:cs typeface="Times New Roman" pitchFamily="18" charset="0"/>
            </a:rPr>
            <a:t>Elderly patients</a:t>
          </a:r>
        </a:p>
        <a:p>
          <a:pPr lvl="0" algn="ctr" defTabSz="311150">
            <a:lnSpc>
              <a:spcPct val="90000"/>
            </a:lnSpc>
            <a:spcBef>
              <a:spcPct val="0"/>
            </a:spcBef>
            <a:spcAft>
              <a:spcPct val="35000"/>
            </a:spcAft>
          </a:pPr>
          <a:endParaRPr lang="en-US" sz="1400" kern="1200" dirty="0">
            <a:latin typeface="+mj-lt"/>
          </a:endParaRPr>
        </a:p>
      </dsp:txBody>
      <dsp:txXfrm>
        <a:off x="1017386" y="2500958"/>
        <a:ext cx="1022585" cy="640428"/>
      </dsp:txXfrm>
    </dsp:sp>
    <dsp:sp modelId="{C17A7F2D-9C42-42C3-8607-01D1D325A5F0}">
      <dsp:nvSpPr>
        <dsp:cNvPr id="0" name=""/>
        <dsp:cNvSpPr/>
      </dsp:nvSpPr>
      <dsp:spPr>
        <a:xfrm>
          <a:off x="1528678" y="356698"/>
          <a:ext cx="4928948" cy="4928948"/>
        </a:xfrm>
        <a:custGeom>
          <a:avLst/>
          <a:gdLst/>
          <a:ahLst/>
          <a:cxnLst/>
          <a:rect l="0" t="0" r="0" b="0"/>
          <a:pathLst>
            <a:path>
              <a:moveTo>
                <a:pt x="64692" y="1903508"/>
              </a:moveTo>
              <a:arcTo wR="2464474" hR="2464474" stAng="11589423" swAng="889364"/>
            </a:path>
          </a:pathLst>
        </a:custGeom>
        <a:noFill/>
        <a:ln w="9525" cap="rnd"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0313E1C-AE86-4EE9-A300-F6A7E17BE45E}">
      <dsp:nvSpPr>
        <dsp:cNvPr id="0" name=""/>
        <dsp:cNvSpPr/>
      </dsp:nvSpPr>
      <dsp:spPr>
        <a:xfrm>
          <a:off x="1580972" y="673002"/>
          <a:ext cx="1339067" cy="811047"/>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400" kern="1200" smtClean="0">
              <a:latin typeface="+mj-lt"/>
              <a:cs typeface="Times New Roman" pitchFamily="18" charset="0"/>
            </a:rPr>
            <a:t>Bone Marrow Transplant</a:t>
          </a:r>
        </a:p>
        <a:p>
          <a:pPr lvl="0" algn="ctr" defTabSz="266700">
            <a:lnSpc>
              <a:spcPct val="90000"/>
            </a:lnSpc>
            <a:spcBef>
              <a:spcPct val="0"/>
            </a:spcBef>
            <a:spcAft>
              <a:spcPct val="35000"/>
            </a:spcAft>
          </a:pPr>
          <a:endParaRPr lang="en-US" sz="1400" kern="1200" dirty="0"/>
        </a:p>
      </dsp:txBody>
      <dsp:txXfrm>
        <a:off x="1620564" y="712594"/>
        <a:ext cx="1259883" cy="731863"/>
      </dsp:txXfrm>
    </dsp:sp>
    <dsp:sp modelId="{08B51CFF-70EA-43BD-B734-607368A9B5C9}">
      <dsp:nvSpPr>
        <dsp:cNvPr id="0" name=""/>
        <dsp:cNvSpPr/>
      </dsp:nvSpPr>
      <dsp:spPr>
        <a:xfrm>
          <a:off x="1528678" y="356698"/>
          <a:ext cx="4928948" cy="4928948"/>
        </a:xfrm>
        <a:custGeom>
          <a:avLst/>
          <a:gdLst/>
          <a:ahLst/>
          <a:cxnLst/>
          <a:rect l="0" t="0" r="0" b="0"/>
          <a:pathLst>
            <a:path>
              <a:moveTo>
                <a:pt x="1382186" y="250363"/>
              </a:moveTo>
              <a:arcTo wR="2464474" hR="2464474" stAng="14636999" swAng="597179"/>
            </a:path>
          </a:pathLst>
        </a:custGeom>
        <a:noFill/>
        <a:ln w="9525" cap="rnd"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D3DC0A-A69D-4905-9949-B3A17D7C2958}" type="datetimeFigureOut">
              <a:rPr lang="en-US" smtClean="0"/>
              <a:t>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549179-E4C7-46FC-840A-57F379B8338D}" type="slidenum">
              <a:rPr lang="en-US" smtClean="0"/>
              <a:t>‹#›</a:t>
            </a:fld>
            <a:endParaRPr lang="en-US"/>
          </a:p>
        </p:txBody>
      </p:sp>
    </p:spTree>
    <p:extLst>
      <p:ext uri="{BB962C8B-B14F-4D97-AF65-F5344CB8AC3E}">
        <p14:creationId xmlns:p14="http://schemas.microsoft.com/office/powerpoint/2010/main" val="613490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Surgery is the cause of a number of deep inflammatory and metabolic changes with the primary objective</a:t>
            </a:r>
          </a:p>
          <a:p>
            <a:r>
              <a:rPr lang="en-US" sz="1200" dirty="0" smtClean="0"/>
              <a:t>of ensuring the adequate </a:t>
            </a:r>
            <a:r>
              <a:rPr lang="en-US" sz="1200" dirty="0" err="1" smtClean="0"/>
              <a:t>defence</a:t>
            </a:r>
            <a:r>
              <a:rPr lang="en-US" sz="1200" dirty="0" smtClean="0"/>
              <a:t> of the body and</a:t>
            </a:r>
          </a:p>
          <a:p>
            <a:r>
              <a:rPr lang="en-US" sz="1200" dirty="0" smtClean="0"/>
              <a:t>priori </a:t>
            </a:r>
            <a:r>
              <a:rPr lang="en-US" sz="1200" dirty="0" err="1" smtClean="0"/>
              <a:t>tize</a:t>
            </a:r>
            <a:r>
              <a:rPr lang="en-US" sz="1200" dirty="0" smtClean="0"/>
              <a:t> the metabolic pathways to useful products in</a:t>
            </a:r>
          </a:p>
          <a:p>
            <a:r>
              <a:rPr lang="en-US" sz="1200" dirty="0" smtClean="0"/>
              <a:t>the acute stage of the disease.</a:t>
            </a:r>
          </a:p>
          <a:p>
            <a:r>
              <a:rPr lang="en-US" sz="1200" dirty="0" smtClean="0"/>
              <a:t>Malnutrition is associated with changes in body</a:t>
            </a:r>
          </a:p>
          <a:p>
            <a:r>
              <a:rPr lang="en-US" sz="1200" dirty="0" smtClean="0"/>
              <a:t>composition, and delayed wound healing, decreased</a:t>
            </a:r>
          </a:p>
          <a:p>
            <a:r>
              <a:rPr lang="en-US" sz="1200" dirty="0" smtClean="0"/>
              <a:t>functional capacity, impaired immune function and</a:t>
            </a:r>
          </a:p>
          <a:p>
            <a:r>
              <a:rPr lang="en-US" sz="1200" dirty="0" smtClean="0"/>
              <a:t>changes in the different organ systems1. Therefore,</a:t>
            </a:r>
          </a:p>
          <a:p>
            <a:r>
              <a:rPr lang="en-US" sz="1200" dirty="0" smtClean="0"/>
              <a:t>malnourished patients are at risk of experiencing</a:t>
            </a:r>
          </a:p>
          <a:p>
            <a:r>
              <a:rPr lang="en-US" sz="1200" dirty="0" smtClean="0"/>
              <a:t>infectious and cardiorespiratory complications2,3,</a:t>
            </a:r>
          </a:p>
          <a:p>
            <a:r>
              <a:rPr lang="en-US" sz="1200" dirty="0" smtClean="0"/>
              <a:t>increased morbidity and mortality and prolongation</a:t>
            </a:r>
          </a:p>
          <a:p>
            <a:r>
              <a:rPr lang="en-US" sz="1200" dirty="0" smtClean="0"/>
              <a:t>of hospital stay. The presence of postoperative ileus</a:t>
            </a:r>
          </a:p>
          <a:p>
            <a:r>
              <a:rPr lang="en-US" sz="1200" dirty="0" smtClean="0"/>
              <a:t>and integrity of new anastomosis have led to maintaining</a:t>
            </a:r>
          </a:p>
          <a:p>
            <a:r>
              <a:rPr lang="en-US" sz="1200" dirty="0" smtClean="0"/>
              <a:t>fasting with administration of parenteral fluids</a:t>
            </a:r>
          </a:p>
          <a:p>
            <a:r>
              <a:rPr lang="en-US" sz="1200" dirty="0" smtClean="0"/>
              <a:t>until the patient starts with bowel sounds or clears</a:t>
            </a:r>
          </a:p>
          <a:p>
            <a:r>
              <a:rPr lang="en-US" sz="1200" dirty="0" smtClean="0"/>
              <a:t>gases. However, it has been shown that early post -</a:t>
            </a:r>
          </a:p>
          <a:p>
            <a:r>
              <a:rPr lang="en-US" sz="1200" dirty="0" smtClean="0"/>
              <a:t>operative enteral nutrition is effective and well </a:t>
            </a:r>
            <a:r>
              <a:rPr lang="en-US" sz="1200" dirty="0" err="1" smtClean="0"/>
              <a:t>tole</a:t>
            </a:r>
            <a:r>
              <a:rPr lang="en-US" sz="1200" dirty="0" smtClean="0"/>
              <a:t> -</a:t>
            </a:r>
          </a:p>
          <a:p>
            <a:r>
              <a:rPr lang="en-US" sz="1200" dirty="0" smtClean="0"/>
              <a:t>rated4. Enteral feeding is associated with clinical</a:t>
            </a:r>
          </a:p>
          <a:p>
            <a:r>
              <a:rPr lang="en-US" sz="1200" dirty="0" smtClean="0"/>
              <a:t>benefits, such as the reduction in the incidence of</a:t>
            </a:r>
          </a:p>
          <a:p>
            <a:r>
              <a:rPr lang="en-US" sz="1200" dirty="0" smtClean="0"/>
              <a:t>postoperative infectious complications and improved</a:t>
            </a:r>
          </a:p>
          <a:p>
            <a:r>
              <a:rPr lang="en-US" sz="1200" dirty="0" smtClean="0"/>
              <a:t>healing of tissues5.</a:t>
            </a:r>
          </a:p>
          <a:p>
            <a:r>
              <a:rPr lang="en-US" sz="1200" dirty="0" smtClean="0"/>
              <a:t>Therefore, the nutritional intervention is essential as</a:t>
            </a:r>
          </a:p>
          <a:p>
            <a:r>
              <a:rPr lang="en-US" sz="1200" dirty="0" smtClean="0"/>
              <a:t>part of the treatment of postoperative gastrointestinal</a:t>
            </a:r>
          </a:p>
          <a:p>
            <a:r>
              <a:rPr lang="en-US" sz="1200" dirty="0" smtClean="0"/>
              <a:t>patients, including those with good previous nutritional</a:t>
            </a:r>
          </a:p>
          <a:p>
            <a:r>
              <a:rPr lang="en-US" sz="1200" dirty="0" smtClean="0"/>
              <a:t>status, since the worsening of nutritional status due to</a:t>
            </a:r>
          </a:p>
          <a:p>
            <a:r>
              <a:rPr lang="en-US" sz="1200" dirty="0" smtClean="0"/>
              <a:t>the surgical stress and critical illness will be a determinant</a:t>
            </a:r>
          </a:p>
          <a:p>
            <a:r>
              <a:rPr lang="en-US" sz="1200" dirty="0" smtClean="0"/>
              <a:t>factor of poor subsequent outcome</a:t>
            </a:r>
            <a:endParaRPr lang="en-US" dirty="0"/>
          </a:p>
        </p:txBody>
      </p:sp>
      <p:sp>
        <p:nvSpPr>
          <p:cNvPr id="4" name="Slide Number Placeholder 3"/>
          <p:cNvSpPr>
            <a:spLocks noGrp="1"/>
          </p:cNvSpPr>
          <p:nvPr>
            <p:ph type="sldNum" sz="quarter" idx="10"/>
          </p:nvPr>
        </p:nvSpPr>
        <p:spPr/>
        <p:txBody>
          <a:bodyPr/>
          <a:lstStyle/>
          <a:p>
            <a:fld id="{71549179-E4C7-46FC-840A-57F379B8338D}" type="slidenum">
              <a:rPr lang="en-US" smtClean="0"/>
              <a:t>2</a:t>
            </a:fld>
            <a:endParaRPr lang="en-US"/>
          </a:p>
        </p:txBody>
      </p:sp>
    </p:spTree>
    <p:extLst>
      <p:ext uri="{BB962C8B-B14F-4D97-AF65-F5344CB8AC3E}">
        <p14:creationId xmlns:p14="http://schemas.microsoft.com/office/powerpoint/2010/main" val="3364799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cs typeface="Times New Roman" panose="02020603050405020304" pitchFamily="18" charset="0"/>
              </a:defRPr>
            </a:lvl9pPr>
          </a:lstStyle>
          <a:p>
            <a:pPr eaLnBrk="1" hangingPunct="1"/>
            <a:fld id="{9BD265B9-1F62-4BCE-B06C-D8ACEB0494D7}" type="slidenum">
              <a:rPr lang="ar-SA" altLang="en-US" sz="1200"/>
              <a:pPr eaLnBrk="1" hangingPunct="1"/>
              <a:t>18</a:t>
            </a:fld>
            <a:endParaRPr lang="en-US" altLang="en-US" sz="1200"/>
          </a:p>
        </p:txBody>
      </p:sp>
    </p:spTree>
    <p:extLst>
      <p:ext uri="{BB962C8B-B14F-4D97-AF65-F5344CB8AC3E}">
        <p14:creationId xmlns:p14="http://schemas.microsoft.com/office/powerpoint/2010/main" val="3029769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Several studies have evaluated the role of glutamine supplements in postoperative patients following abdominal surgery</a:t>
            </a:r>
          </a:p>
          <a:p>
            <a:endParaRPr lang="en-US" dirty="0"/>
          </a:p>
        </p:txBody>
      </p:sp>
      <p:sp>
        <p:nvSpPr>
          <p:cNvPr id="4" name="Slide Number Placeholder 3"/>
          <p:cNvSpPr>
            <a:spLocks noGrp="1"/>
          </p:cNvSpPr>
          <p:nvPr>
            <p:ph type="sldNum" sz="quarter" idx="10"/>
          </p:nvPr>
        </p:nvSpPr>
        <p:spPr/>
        <p:txBody>
          <a:bodyPr/>
          <a:lstStyle/>
          <a:p>
            <a:fld id="{71549179-E4C7-46FC-840A-57F379B8338D}" type="slidenum">
              <a:rPr lang="en-US" smtClean="0"/>
              <a:t>31</a:t>
            </a:fld>
            <a:endParaRPr lang="en-US"/>
          </a:p>
        </p:txBody>
      </p:sp>
    </p:spTree>
    <p:extLst>
      <p:ext uri="{BB962C8B-B14F-4D97-AF65-F5344CB8AC3E}">
        <p14:creationId xmlns:p14="http://schemas.microsoft.com/office/powerpoint/2010/main" val="1602564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de-DE" altLang="en-US" smtClean="0"/>
              <a:t>The importance of glutamine in parenteral nutrition / Dipeptiven and Glamin</a:t>
            </a:r>
          </a:p>
        </p:txBody>
      </p:sp>
      <p:sp>
        <p:nvSpPr>
          <p:cNvPr id="3072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de-DE" altLang="en-US" smtClean="0"/>
              <a:t>November 20, 2007</a:t>
            </a:r>
          </a:p>
        </p:txBody>
      </p:sp>
      <p:sp>
        <p:nvSpPr>
          <p:cNvPr id="3072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de-DE" altLang="en-US" smtClean="0"/>
              <a:t>KIC / BU PN / SA / Dr. Hesham Zeyada</a:t>
            </a:r>
          </a:p>
        </p:txBody>
      </p:sp>
      <p:sp>
        <p:nvSpPr>
          <p:cNvPr id="307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EC6E468-10E9-44BD-8B44-6704E0A4B4E4}" type="slidenum">
              <a:rPr lang="de-DE" altLang="en-US" smtClean="0"/>
              <a:pPr/>
              <a:t>35</a:t>
            </a:fld>
            <a:endParaRPr lang="de-DE" altLang="en-US" smtClean="0"/>
          </a:p>
        </p:txBody>
      </p:sp>
      <p:sp>
        <p:nvSpPr>
          <p:cNvPr id="30726" name="Rectangle 2"/>
          <p:cNvSpPr>
            <a:spLocks noGrp="1" noRot="1" noChangeAspect="1" noChangeArrowheads="1" noTextEdit="1"/>
          </p:cNvSpPr>
          <p:nvPr>
            <p:ph type="sldImg"/>
          </p:nvPr>
        </p:nvSpPr>
        <p:spPr>
          <a:ln/>
        </p:spPr>
      </p:sp>
      <p:sp>
        <p:nvSpPr>
          <p:cNvPr id="307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8082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SA" altLang="en-US" smtClean="0">
              <a:latin typeface="Arial" panose="020B0604020202020204" pitchFamily="34" charset="0"/>
              <a:cs typeface="Arial" panose="020B0604020202020204" pitchFamily="34" charset="0"/>
            </a:endParaRPr>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347C7A9-FE26-40C7-93D4-108699F97B95}" type="slidenum">
              <a:rPr lang="en-US" altLang="en-US" smtClean="0"/>
              <a:pPr/>
              <a:t>44</a:t>
            </a:fld>
            <a:endParaRPr lang="en-US" altLang="en-US" smtClean="0"/>
          </a:p>
        </p:txBody>
      </p:sp>
    </p:spTree>
    <p:extLst>
      <p:ext uri="{BB962C8B-B14F-4D97-AF65-F5344CB8AC3E}">
        <p14:creationId xmlns:p14="http://schemas.microsoft.com/office/powerpoint/2010/main" val="1650654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15000"/>
              </a:lnSpc>
              <a:spcBef>
                <a:spcPct val="0"/>
              </a:spcBef>
            </a:pPr>
            <a:r>
              <a:rPr lang="en-US" altLang="ar-SA" smtClean="0"/>
              <a:t>These parameters may need to be examined initially daily, and with every change in PN, until stable, The frequency should be ‘‘tapered’’ based on the patients’ clinical status and long term goals. </a:t>
            </a:r>
            <a:endParaRPr lang="en-US" altLang="ar-SA" sz="1100" smtClean="0"/>
          </a:p>
          <a:p>
            <a:pPr>
              <a:lnSpc>
                <a:spcPct val="115000"/>
              </a:lnSpc>
              <a:spcBef>
                <a:spcPct val="0"/>
              </a:spcBef>
            </a:pPr>
            <a:r>
              <a:rPr lang="en-US" altLang="ar-SA" baseline="30000" smtClean="0"/>
              <a:t>2 </a:t>
            </a:r>
            <a:r>
              <a:rPr lang="en-US" altLang="ar-SA" smtClean="0"/>
              <a:t>When PN extends beyond three months, trace elements, ferritin, folate, clotting, fat soluble vitamins, vitamin B, and thyroid function, should be monitored.</a:t>
            </a:r>
            <a:endParaRPr lang="en-US" altLang="ar-SA" sz="1100" smtClean="0">
              <a:ea typeface="Calibri" pitchFamily="34" charset="0"/>
            </a:endParaRPr>
          </a:p>
          <a:p>
            <a:endParaRPr lang="ar-SA" altLang="ar-SA" smtClean="0"/>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93D2DE6F-36E3-49A0-AF0B-7AEA0D00C5CF}" type="slidenum">
              <a:rPr lang="en-US" altLang="ar-SA" smtClean="0">
                <a:latin typeface="Arial" pitchFamily="34" charset="0"/>
              </a:rPr>
              <a:pPr eaLnBrk="1" hangingPunct="1">
                <a:spcBef>
                  <a:spcPct val="0"/>
                </a:spcBef>
              </a:pPr>
              <a:t>53</a:t>
            </a:fld>
            <a:endParaRPr lang="en-US" altLang="ar-SA" smtClean="0">
              <a:latin typeface="Arial" pitchFamily="34" charset="0"/>
            </a:endParaRPr>
          </a:p>
        </p:txBody>
      </p:sp>
    </p:spTree>
    <p:extLst>
      <p:ext uri="{BB962C8B-B14F-4D97-AF65-F5344CB8AC3E}">
        <p14:creationId xmlns:p14="http://schemas.microsoft.com/office/powerpoint/2010/main" val="148988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297798-5C00-45F3-8BB2-B7A934040BC8}" type="datetimeFigureOut">
              <a:rPr lang="en-US" smtClean="0"/>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660182-67E9-4322-B180-6976265F79E0}" type="slidenum">
              <a:rPr lang="en-US" smtClean="0"/>
              <a:t>‹#›</a:t>
            </a:fld>
            <a:endParaRPr lang="en-US"/>
          </a:p>
        </p:txBody>
      </p:sp>
    </p:spTree>
    <p:extLst>
      <p:ext uri="{BB962C8B-B14F-4D97-AF65-F5344CB8AC3E}">
        <p14:creationId xmlns:p14="http://schemas.microsoft.com/office/powerpoint/2010/main" val="3516245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297798-5C00-45F3-8BB2-B7A934040BC8}" type="datetimeFigureOut">
              <a:rPr lang="en-US" smtClean="0"/>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660182-67E9-4322-B180-6976265F79E0}" type="slidenum">
              <a:rPr lang="en-US" smtClean="0"/>
              <a:t>‹#›</a:t>
            </a:fld>
            <a:endParaRPr lang="en-US"/>
          </a:p>
        </p:txBody>
      </p:sp>
    </p:spTree>
    <p:extLst>
      <p:ext uri="{BB962C8B-B14F-4D97-AF65-F5344CB8AC3E}">
        <p14:creationId xmlns:p14="http://schemas.microsoft.com/office/powerpoint/2010/main" val="4007073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297798-5C00-45F3-8BB2-B7A934040BC8}" type="datetimeFigureOut">
              <a:rPr lang="en-US" smtClean="0"/>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660182-67E9-4322-B180-6976265F79E0}" type="slidenum">
              <a:rPr lang="en-US" smtClean="0"/>
              <a:t>‹#›</a:t>
            </a:fld>
            <a:endParaRPr lang="en-US"/>
          </a:p>
        </p:txBody>
      </p:sp>
    </p:spTree>
    <p:extLst>
      <p:ext uri="{BB962C8B-B14F-4D97-AF65-F5344CB8AC3E}">
        <p14:creationId xmlns:p14="http://schemas.microsoft.com/office/powerpoint/2010/main" val="21213569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s-ES" altLang="zh-CN">
              <a:solidFill>
                <a:srgbClr val="000000"/>
              </a:solidFill>
            </a:endParaRPr>
          </a:p>
        </p:txBody>
      </p:sp>
      <p:sp>
        <p:nvSpPr>
          <p:cNvPr id="5" name="Footer Placeholder 4"/>
          <p:cNvSpPr>
            <a:spLocks noGrp="1"/>
          </p:cNvSpPr>
          <p:nvPr>
            <p:ph type="ftr" sz="quarter" idx="11"/>
          </p:nvPr>
        </p:nvSpPr>
        <p:spPr/>
        <p:txBody>
          <a:bodyPr/>
          <a:lstStyle/>
          <a:p>
            <a:pPr>
              <a:defRPr/>
            </a:pPr>
            <a:endParaRPr lang="es-ES" altLang="zh-CN">
              <a:solidFill>
                <a:srgbClr val="000000"/>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pPr>
              <a:defRPr/>
            </a:pPr>
            <a:fld id="{DBD4B1C4-F1A6-493A-BD6B-4E08D37FC282}" type="slidenum">
              <a:rPr lang="es-ES" altLang="zh-CN" smtClean="0">
                <a:solidFill>
                  <a:srgbClr val="000000"/>
                </a:solidFill>
              </a:rPr>
              <a:pPr>
                <a:defRPr/>
              </a:pPr>
              <a:t>‹#›</a:t>
            </a:fld>
            <a:endParaRPr lang="es-ES" altLang="zh-CN">
              <a:solidFill>
                <a:srgbClr val="000000"/>
              </a:solidFill>
            </a:endParaRPr>
          </a:p>
        </p:txBody>
      </p:sp>
    </p:spTree>
    <p:extLst>
      <p:ext uri="{BB962C8B-B14F-4D97-AF65-F5344CB8AC3E}">
        <p14:creationId xmlns:p14="http://schemas.microsoft.com/office/powerpoint/2010/main" val="14811289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s-ES" altLang="zh-CN">
              <a:solidFill>
                <a:srgbClr val="000000"/>
              </a:solidFill>
            </a:endParaRPr>
          </a:p>
        </p:txBody>
      </p:sp>
      <p:sp>
        <p:nvSpPr>
          <p:cNvPr id="5" name="Footer Placeholder 4"/>
          <p:cNvSpPr>
            <a:spLocks noGrp="1"/>
          </p:cNvSpPr>
          <p:nvPr>
            <p:ph type="ftr" sz="quarter" idx="11"/>
          </p:nvPr>
        </p:nvSpPr>
        <p:spPr/>
        <p:txBody>
          <a:bodyPr/>
          <a:lstStyle/>
          <a:p>
            <a:pPr>
              <a:defRPr/>
            </a:pPr>
            <a:endParaRPr lang="es-ES" altLang="zh-CN">
              <a:solidFill>
                <a:srgbClr val="000000"/>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163A0FC5-06A0-4D88-835C-AB60CA51F6CC}" type="slidenum">
              <a:rPr lang="es-ES" altLang="zh-CN" smtClean="0">
                <a:solidFill>
                  <a:srgbClr val="000000"/>
                </a:solidFill>
              </a:rPr>
              <a:pPr>
                <a:defRPr/>
              </a:pPr>
              <a:t>‹#›</a:t>
            </a:fld>
            <a:endParaRPr lang="es-ES" altLang="zh-CN">
              <a:solidFill>
                <a:srgbClr val="000000"/>
              </a:solidFill>
            </a:endParaRPr>
          </a:p>
        </p:txBody>
      </p:sp>
    </p:spTree>
    <p:extLst>
      <p:ext uri="{BB962C8B-B14F-4D97-AF65-F5344CB8AC3E}">
        <p14:creationId xmlns:p14="http://schemas.microsoft.com/office/powerpoint/2010/main" val="15781024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s-ES" altLang="zh-CN">
              <a:solidFill>
                <a:srgbClr val="000000"/>
              </a:solidFill>
            </a:endParaRPr>
          </a:p>
        </p:txBody>
      </p:sp>
      <p:sp>
        <p:nvSpPr>
          <p:cNvPr id="5" name="Footer Placeholder 4"/>
          <p:cNvSpPr>
            <a:spLocks noGrp="1"/>
          </p:cNvSpPr>
          <p:nvPr>
            <p:ph type="ftr" sz="quarter" idx="11"/>
          </p:nvPr>
        </p:nvSpPr>
        <p:spPr/>
        <p:txBody>
          <a:bodyPr/>
          <a:lstStyle/>
          <a:p>
            <a:pPr>
              <a:defRPr/>
            </a:pPr>
            <a:endParaRPr lang="es-ES" altLang="zh-CN">
              <a:solidFill>
                <a:srgbClr val="000000"/>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3DCB323F-CA5D-4A4C-8862-E6E3456F7739}" type="slidenum">
              <a:rPr lang="es-ES" altLang="zh-CN" smtClean="0">
                <a:solidFill>
                  <a:srgbClr val="000000"/>
                </a:solidFill>
              </a:rPr>
              <a:pPr>
                <a:defRPr/>
              </a:pPr>
              <a:t>‹#›</a:t>
            </a:fld>
            <a:endParaRPr lang="es-ES" altLang="zh-CN">
              <a:solidFill>
                <a:srgbClr val="000000"/>
              </a:solidFill>
            </a:endParaRPr>
          </a:p>
        </p:txBody>
      </p:sp>
    </p:spTree>
    <p:extLst>
      <p:ext uri="{BB962C8B-B14F-4D97-AF65-F5344CB8AC3E}">
        <p14:creationId xmlns:p14="http://schemas.microsoft.com/office/powerpoint/2010/main" val="23330602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s-ES" altLang="zh-CN">
              <a:solidFill>
                <a:srgbClr val="000000"/>
              </a:solidFill>
            </a:endParaRPr>
          </a:p>
        </p:txBody>
      </p:sp>
      <p:sp>
        <p:nvSpPr>
          <p:cNvPr id="6" name="Footer Placeholder 5"/>
          <p:cNvSpPr>
            <a:spLocks noGrp="1"/>
          </p:cNvSpPr>
          <p:nvPr>
            <p:ph type="ftr" sz="quarter" idx="11"/>
          </p:nvPr>
        </p:nvSpPr>
        <p:spPr/>
        <p:txBody>
          <a:bodyPr/>
          <a:lstStyle/>
          <a:p>
            <a:pPr>
              <a:defRPr/>
            </a:pPr>
            <a:endParaRPr lang="es-ES" altLang="zh-CN">
              <a:solidFill>
                <a:srgbClr val="000000"/>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pPr>
              <a:defRPr/>
            </a:pPr>
            <a:fld id="{70E31AB1-3C20-4265-9315-C5A2988151B8}" type="slidenum">
              <a:rPr lang="es-ES" altLang="zh-CN" smtClean="0">
                <a:solidFill>
                  <a:srgbClr val="000000"/>
                </a:solidFill>
              </a:rPr>
              <a:pPr>
                <a:defRPr/>
              </a:pPr>
              <a:t>‹#›</a:t>
            </a:fld>
            <a:endParaRPr lang="es-ES" altLang="zh-CN">
              <a:solidFill>
                <a:srgbClr val="000000"/>
              </a:solidFill>
            </a:endParaRPr>
          </a:p>
        </p:txBody>
      </p:sp>
    </p:spTree>
    <p:extLst>
      <p:ext uri="{BB962C8B-B14F-4D97-AF65-F5344CB8AC3E}">
        <p14:creationId xmlns:p14="http://schemas.microsoft.com/office/powerpoint/2010/main" val="41205708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s-ES" altLang="zh-CN">
              <a:solidFill>
                <a:srgbClr val="000000"/>
              </a:solidFill>
            </a:endParaRPr>
          </a:p>
        </p:txBody>
      </p:sp>
      <p:sp>
        <p:nvSpPr>
          <p:cNvPr id="8" name="Footer Placeholder 7"/>
          <p:cNvSpPr>
            <a:spLocks noGrp="1"/>
          </p:cNvSpPr>
          <p:nvPr>
            <p:ph type="ftr" sz="quarter" idx="11"/>
          </p:nvPr>
        </p:nvSpPr>
        <p:spPr/>
        <p:txBody>
          <a:bodyPr/>
          <a:lstStyle/>
          <a:p>
            <a:pPr>
              <a:defRPr/>
            </a:pPr>
            <a:endParaRPr lang="es-ES" altLang="zh-CN">
              <a:solidFill>
                <a:srgbClr val="000000"/>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a:defRPr/>
            </a:pPr>
            <a:fld id="{A5FB9026-DBD9-4318-BC22-0A01A5CAC7CE}" type="slidenum">
              <a:rPr lang="es-ES" altLang="zh-CN" smtClean="0">
                <a:solidFill>
                  <a:srgbClr val="000000"/>
                </a:solidFill>
              </a:rPr>
              <a:pPr>
                <a:defRPr/>
              </a:pPr>
              <a:t>‹#›</a:t>
            </a:fld>
            <a:endParaRPr lang="es-ES" altLang="zh-CN">
              <a:solidFill>
                <a:srgbClr val="000000"/>
              </a:solidFill>
            </a:endParaRPr>
          </a:p>
        </p:txBody>
      </p:sp>
    </p:spTree>
    <p:extLst>
      <p:ext uri="{BB962C8B-B14F-4D97-AF65-F5344CB8AC3E}">
        <p14:creationId xmlns:p14="http://schemas.microsoft.com/office/powerpoint/2010/main" val="11112638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s-ES" altLang="zh-CN">
              <a:solidFill>
                <a:srgbClr val="000000"/>
              </a:solidFill>
            </a:endParaRPr>
          </a:p>
        </p:txBody>
      </p:sp>
      <p:sp>
        <p:nvSpPr>
          <p:cNvPr id="4" name="Footer Placeholder 3"/>
          <p:cNvSpPr>
            <a:spLocks noGrp="1"/>
          </p:cNvSpPr>
          <p:nvPr>
            <p:ph type="ftr" sz="quarter" idx="11"/>
          </p:nvPr>
        </p:nvSpPr>
        <p:spPr/>
        <p:txBody>
          <a:bodyPr/>
          <a:lstStyle/>
          <a:p>
            <a:pPr>
              <a:defRPr/>
            </a:pPr>
            <a:endParaRPr lang="es-ES" altLang="zh-CN">
              <a:solidFill>
                <a:srgbClr val="000000"/>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B3B5348D-2138-45BB-9D63-4A8D3B7775D6}" type="slidenum">
              <a:rPr lang="es-ES" altLang="zh-CN" smtClean="0">
                <a:solidFill>
                  <a:srgbClr val="000000"/>
                </a:solidFill>
              </a:rPr>
              <a:pPr>
                <a:defRPr/>
              </a:pPr>
              <a:t>‹#›</a:t>
            </a:fld>
            <a:endParaRPr lang="es-ES" altLang="zh-CN">
              <a:solidFill>
                <a:srgbClr val="000000"/>
              </a:solidFill>
            </a:endParaRPr>
          </a:p>
        </p:txBody>
      </p:sp>
    </p:spTree>
    <p:extLst>
      <p:ext uri="{BB962C8B-B14F-4D97-AF65-F5344CB8AC3E}">
        <p14:creationId xmlns:p14="http://schemas.microsoft.com/office/powerpoint/2010/main" val="5587511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s-ES" altLang="zh-CN">
              <a:solidFill>
                <a:srgbClr val="000000"/>
              </a:solidFill>
            </a:endParaRPr>
          </a:p>
        </p:txBody>
      </p:sp>
      <p:sp>
        <p:nvSpPr>
          <p:cNvPr id="3" name="Footer Placeholder 2"/>
          <p:cNvSpPr>
            <a:spLocks noGrp="1"/>
          </p:cNvSpPr>
          <p:nvPr>
            <p:ph type="ftr" sz="quarter" idx="11"/>
          </p:nvPr>
        </p:nvSpPr>
        <p:spPr/>
        <p:txBody>
          <a:bodyPr/>
          <a:lstStyle/>
          <a:p>
            <a:pPr>
              <a:defRPr/>
            </a:pPr>
            <a:endParaRPr lang="es-ES" altLang="zh-CN">
              <a:solidFill>
                <a:srgbClr val="000000"/>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E3A190BB-5C0C-4C5C-9018-10B448B70AC2}" type="slidenum">
              <a:rPr lang="es-ES" altLang="zh-CN" smtClean="0">
                <a:solidFill>
                  <a:srgbClr val="000000"/>
                </a:solidFill>
              </a:rPr>
              <a:pPr>
                <a:defRPr/>
              </a:pPr>
              <a:t>‹#›</a:t>
            </a:fld>
            <a:endParaRPr lang="es-ES" altLang="zh-CN">
              <a:solidFill>
                <a:srgbClr val="000000"/>
              </a:solidFill>
            </a:endParaRPr>
          </a:p>
        </p:txBody>
      </p:sp>
    </p:spTree>
    <p:extLst>
      <p:ext uri="{BB962C8B-B14F-4D97-AF65-F5344CB8AC3E}">
        <p14:creationId xmlns:p14="http://schemas.microsoft.com/office/powerpoint/2010/main" val="26349299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s-ES" altLang="zh-CN">
              <a:solidFill>
                <a:srgbClr val="000000"/>
              </a:solidFill>
            </a:endParaRPr>
          </a:p>
        </p:txBody>
      </p:sp>
      <p:sp>
        <p:nvSpPr>
          <p:cNvPr id="6" name="Footer Placeholder 5"/>
          <p:cNvSpPr>
            <a:spLocks noGrp="1"/>
          </p:cNvSpPr>
          <p:nvPr>
            <p:ph type="ftr" sz="quarter" idx="11"/>
          </p:nvPr>
        </p:nvSpPr>
        <p:spPr/>
        <p:txBody>
          <a:bodyPr/>
          <a:lstStyle/>
          <a:p>
            <a:pPr>
              <a:defRPr/>
            </a:pPr>
            <a:endParaRPr lang="es-ES" altLang="zh-CN">
              <a:solidFill>
                <a:srgbClr val="000000"/>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92BD2003-B025-411A-8023-C53CBA35B9B7}" type="slidenum">
              <a:rPr lang="es-ES" altLang="zh-CN" smtClean="0">
                <a:solidFill>
                  <a:srgbClr val="000000"/>
                </a:solidFill>
              </a:rPr>
              <a:pPr>
                <a:defRPr/>
              </a:pPr>
              <a:t>‹#›</a:t>
            </a:fld>
            <a:endParaRPr lang="es-ES" altLang="zh-CN">
              <a:solidFill>
                <a:srgbClr val="000000"/>
              </a:solidFill>
            </a:endParaRPr>
          </a:p>
        </p:txBody>
      </p:sp>
    </p:spTree>
    <p:extLst>
      <p:ext uri="{BB962C8B-B14F-4D97-AF65-F5344CB8AC3E}">
        <p14:creationId xmlns:p14="http://schemas.microsoft.com/office/powerpoint/2010/main" val="867125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297798-5C00-45F3-8BB2-B7A934040BC8}" type="datetimeFigureOut">
              <a:rPr lang="en-US" smtClean="0"/>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660182-67E9-4322-B180-6976265F79E0}" type="slidenum">
              <a:rPr lang="en-US" smtClean="0"/>
              <a:t>‹#›</a:t>
            </a:fld>
            <a:endParaRPr lang="en-US"/>
          </a:p>
        </p:txBody>
      </p:sp>
    </p:spTree>
    <p:extLst>
      <p:ext uri="{BB962C8B-B14F-4D97-AF65-F5344CB8AC3E}">
        <p14:creationId xmlns:p14="http://schemas.microsoft.com/office/powerpoint/2010/main" val="42755468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s-ES" altLang="zh-CN">
              <a:solidFill>
                <a:srgbClr val="000000"/>
              </a:solidFill>
            </a:endParaRPr>
          </a:p>
        </p:txBody>
      </p:sp>
      <p:sp>
        <p:nvSpPr>
          <p:cNvPr id="6" name="Footer Placeholder 5"/>
          <p:cNvSpPr>
            <a:spLocks noGrp="1"/>
          </p:cNvSpPr>
          <p:nvPr>
            <p:ph type="ftr" sz="quarter" idx="11"/>
          </p:nvPr>
        </p:nvSpPr>
        <p:spPr/>
        <p:txBody>
          <a:bodyPr/>
          <a:lstStyle/>
          <a:p>
            <a:pPr>
              <a:defRPr/>
            </a:pPr>
            <a:endParaRPr lang="es-ES" altLang="zh-CN">
              <a:solidFill>
                <a:srgbClr val="000000"/>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A7626B60-FE55-4813-979A-D6B580BA64D4}" type="slidenum">
              <a:rPr lang="es-ES" altLang="zh-CN" smtClean="0">
                <a:solidFill>
                  <a:srgbClr val="000000"/>
                </a:solidFill>
              </a:rPr>
              <a:pPr>
                <a:defRPr/>
              </a:pPr>
              <a:t>‹#›</a:t>
            </a:fld>
            <a:endParaRPr lang="es-ES" altLang="zh-CN">
              <a:solidFill>
                <a:srgbClr val="000000"/>
              </a:solidFill>
            </a:endParaRPr>
          </a:p>
        </p:txBody>
      </p:sp>
    </p:spTree>
    <p:extLst>
      <p:ext uri="{BB962C8B-B14F-4D97-AF65-F5344CB8AC3E}">
        <p14:creationId xmlns:p14="http://schemas.microsoft.com/office/powerpoint/2010/main" val="39110941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s-ES" altLang="zh-CN">
              <a:solidFill>
                <a:srgbClr val="000000"/>
              </a:solidFill>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s-ES" altLang="zh-CN">
              <a:solidFill>
                <a:srgbClr val="000000"/>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fontAlgn="base">
              <a:spcBef>
                <a:spcPct val="0"/>
              </a:spcBef>
              <a:spcAft>
                <a:spcPct val="0"/>
              </a:spcAft>
              <a:defRPr/>
            </a:pPr>
            <a:fld id="{F3AA15A1-EB08-47B2-9825-2D98CBB45999}" type="slidenum">
              <a:rPr lang="es-ES" altLang="zh-CN" smtClean="0">
                <a:solidFill>
                  <a:srgbClr val="000000"/>
                </a:solidFill>
              </a:rPr>
              <a:pPr fontAlgn="base">
                <a:spcBef>
                  <a:spcPct val="0"/>
                </a:spcBef>
                <a:spcAft>
                  <a:spcPct val="0"/>
                </a:spcAft>
                <a:defRPr/>
              </a:pPr>
              <a:t>‹#›</a:t>
            </a:fld>
            <a:endParaRPr lang="es-ES" altLang="zh-CN">
              <a:solidFill>
                <a:srgbClr val="000000"/>
              </a:solidFill>
            </a:endParaRPr>
          </a:p>
        </p:txBody>
      </p:sp>
    </p:spTree>
    <p:extLst>
      <p:ext uri="{BB962C8B-B14F-4D97-AF65-F5344CB8AC3E}">
        <p14:creationId xmlns:p14="http://schemas.microsoft.com/office/powerpoint/2010/main" val="18403496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s-ES" altLang="zh-CN">
              <a:solidFill>
                <a:srgbClr val="000000"/>
              </a:solidFill>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s-ES" altLang="zh-CN">
              <a:solidFill>
                <a:srgbClr val="000000"/>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fontAlgn="base">
              <a:spcBef>
                <a:spcPct val="0"/>
              </a:spcBef>
              <a:spcAft>
                <a:spcPct val="0"/>
              </a:spcAft>
              <a:defRPr/>
            </a:pPr>
            <a:fld id="{F3AA15A1-EB08-47B2-9825-2D98CBB45999}" type="slidenum">
              <a:rPr lang="es-ES" altLang="zh-CN" smtClean="0">
                <a:solidFill>
                  <a:srgbClr val="000000"/>
                </a:solidFill>
              </a:rPr>
              <a:pPr fontAlgn="base">
                <a:spcBef>
                  <a:spcPct val="0"/>
                </a:spcBef>
                <a:spcAft>
                  <a:spcPct val="0"/>
                </a:spcAft>
                <a:defRPr/>
              </a:pPr>
              <a:t>‹#›</a:t>
            </a:fld>
            <a:endParaRPr lang="es-ES" altLang="zh-CN">
              <a:solidFill>
                <a:srgbClr val="000000"/>
              </a:solidFill>
            </a:endParaRP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549688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fontAlgn="base">
              <a:spcBef>
                <a:spcPct val="0"/>
              </a:spcBef>
              <a:spcAft>
                <a:spcPct val="0"/>
              </a:spcAft>
              <a:defRPr/>
            </a:pPr>
            <a:endParaRPr lang="es-ES" altLang="zh-CN">
              <a:solidFill>
                <a:srgbClr val="000000"/>
              </a:solidFill>
            </a:endParaRPr>
          </a:p>
        </p:txBody>
      </p:sp>
      <p:sp>
        <p:nvSpPr>
          <p:cNvPr id="6" name="Footer Placeholder 5"/>
          <p:cNvSpPr>
            <a:spLocks noGrp="1"/>
          </p:cNvSpPr>
          <p:nvPr>
            <p:ph type="ftr" sz="quarter" idx="11"/>
          </p:nvPr>
        </p:nvSpPr>
        <p:spPr/>
        <p:txBody>
          <a:bodyPr/>
          <a:lstStyle/>
          <a:p>
            <a:pPr fontAlgn="base">
              <a:spcBef>
                <a:spcPct val="0"/>
              </a:spcBef>
              <a:spcAft>
                <a:spcPct val="0"/>
              </a:spcAft>
              <a:defRPr/>
            </a:pPr>
            <a:endParaRPr lang="es-ES" altLang="zh-CN">
              <a:solidFill>
                <a:srgbClr val="000000"/>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fontAlgn="base">
              <a:spcBef>
                <a:spcPct val="0"/>
              </a:spcBef>
              <a:spcAft>
                <a:spcPct val="0"/>
              </a:spcAft>
              <a:defRPr/>
            </a:pPr>
            <a:fld id="{F3AA15A1-EB08-47B2-9825-2D98CBB45999}" type="slidenum">
              <a:rPr lang="es-ES" altLang="zh-CN" smtClean="0">
                <a:solidFill>
                  <a:srgbClr val="000000"/>
                </a:solidFill>
              </a:rPr>
              <a:pPr fontAlgn="base">
                <a:spcBef>
                  <a:spcPct val="0"/>
                </a:spcBef>
                <a:spcAft>
                  <a:spcPct val="0"/>
                </a:spcAft>
                <a:defRPr/>
              </a:pPr>
              <a:t>‹#›</a:t>
            </a:fld>
            <a:endParaRPr lang="es-ES" altLang="zh-CN">
              <a:solidFill>
                <a:srgbClr val="000000"/>
              </a:solidFill>
            </a:endParaRPr>
          </a:p>
        </p:txBody>
      </p:sp>
    </p:spTree>
    <p:extLst>
      <p:ext uri="{BB962C8B-B14F-4D97-AF65-F5344CB8AC3E}">
        <p14:creationId xmlns:p14="http://schemas.microsoft.com/office/powerpoint/2010/main" val="38914076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fontAlgn="base">
              <a:spcBef>
                <a:spcPct val="0"/>
              </a:spcBef>
              <a:spcAft>
                <a:spcPct val="0"/>
              </a:spcAft>
              <a:defRPr/>
            </a:pPr>
            <a:endParaRPr lang="es-ES" altLang="zh-CN">
              <a:solidFill>
                <a:srgbClr val="000000"/>
              </a:solidFill>
            </a:endParaRPr>
          </a:p>
        </p:txBody>
      </p:sp>
      <p:sp>
        <p:nvSpPr>
          <p:cNvPr id="6" name="Footer Placeholder 5"/>
          <p:cNvSpPr>
            <a:spLocks noGrp="1"/>
          </p:cNvSpPr>
          <p:nvPr>
            <p:ph type="ftr" sz="quarter" idx="11"/>
          </p:nvPr>
        </p:nvSpPr>
        <p:spPr/>
        <p:txBody>
          <a:bodyPr/>
          <a:lstStyle/>
          <a:p>
            <a:pPr fontAlgn="base">
              <a:spcBef>
                <a:spcPct val="0"/>
              </a:spcBef>
              <a:spcAft>
                <a:spcPct val="0"/>
              </a:spcAft>
              <a:defRPr/>
            </a:pPr>
            <a:endParaRPr lang="es-ES" altLang="zh-CN">
              <a:solidFill>
                <a:srgbClr val="000000"/>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fontAlgn="base">
              <a:spcBef>
                <a:spcPct val="0"/>
              </a:spcBef>
              <a:spcAft>
                <a:spcPct val="0"/>
              </a:spcAft>
              <a:defRPr/>
            </a:pPr>
            <a:fld id="{F3AA15A1-EB08-47B2-9825-2D98CBB45999}" type="slidenum">
              <a:rPr lang="es-ES" altLang="zh-CN" smtClean="0">
                <a:solidFill>
                  <a:srgbClr val="000000"/>
                </a:solidFill>
              </a:rPr>
              <a:pPr fontAlgn="base">
                <a:spcBef>
                  <a:spcPct val="0"/>
                </a:spcBef>
                <a:spcAft>
                  <a:spcPct val="0"/>
                </a:spcAft>
                <a:defRPr/>
              </a:pPr>
              <a:t>‹#›</a:t>
            </a:fld>
            <a:endParaRPr lang="es-ES" altLang="zh-CN">
              <a:solidFill>
                <a:srgbClr val="000000"/>
              </a:solidFill>
            </a:endParaRP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919096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fontAlgn="base">
              <a:spcBef>
                <a:spcPct val="0"/>
              </a:spcBef>
              <a:spcAft>
                <a:spcPct val="0"/>
              </a:spcAft>
              <a:defRPr/>
            </a:pPr>
            <a:endParaRPr lang="es-ES" altLang="zh-CN">
              <a:solidFill>
                <a:srgbClr val="000000"/>
              </a:solidFill>
            </a:endParaRPr>
          </a:p>
        </p:txBody>
      </p:sp>
      <p:sp>
        <p:nvSpPr>
          <p:cNvPr id="6" name="Footer Placeholder 5"/>
          <p:cNvSpPr>
            <a:spLocks noGrp="1"/>
          </p:cNvSpPr>
          <p:nvPr>
            <p:ph type="ftr" sz="quarter" idx="11"/>
          </p:nvPr>
        </p:nvSpPr>
        <p:spPr/>
        <p:txBody>
          <a:bodyPr/>
          <a:lstStyle/>
          <a:p>
            <a:pPr fontAlgn="base">
              <a:spcBef>
                <a:spcPct val="0"/>
              </a:spcBef>
              <a:spcAft>
                <a:spcPct val="0"/>
              </a:spcAft>
              <a:defRPr/>
            </a:pPr>
            <a:endParaRPr lang="es-ES" altLang="zh-CN">
              <a:solidFill>
                <a:srgbClr val="000000"/>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fontAlgn="base">
              <a:spcBef>
                <a:spcPct val="0"/>
              </a:spcBef>
              <a:spcAft>
                <a:spcPct val="0"/>
              </a:spcAft>
              <a:defRPr/>
            </a:pPr>
            <a:fld id="{F3AA15A1-EB08-47B2-9825-2D98CBB45999}" type="slidenum">
              <a:rPr lang="es-ES" altLang="zh-CN" smtClean="0">
                <a:solidFill>
                  <a:srgbClr val="000000"/>
                </a:solidFill>
              </a:rPr>
              <a:pPr fontAlgn="base">
                <a:spcBef>
                  <a:spcPct val="0"/>
                </a:spcBef>
                <a:spcAft>
                  <a:spcPct val="0"/>
                </a:spcAft>
                <a:defRPr/>
              </a:pPr>
              <a:t>‹#›</a:t>
            </a:fld>
            <a:endParaRPr lang="es-ES" altLang="zh-CN">
              <a:solidFill>
                <a:srgbClr val="000000"/>
              </a:solidFill>
            </a:endParaRPr>
          </a:p>
        </p:txBody>
      </p:sp>
    </p:spTree>
    <p:extLst>
      <p:ext uri="{BB962C8B-B14F-4D97-AF65-F5344CB8AC3E}">
        <p14:creationId xmlns:p14="http://schemas.microsoft.com/office/powerpoint/2010/main" val="12926845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s-ES" altLang="zh-CN">
              <a:solidFill>
                <a:srgbClr val="000000"/>
              </a:solidFill>
            </a:endParaRPr>
          </a:p>
        </p:txBody>
      </p:sp>
      <p:sp>
        <p:nvSpPr>
          <p:cNvPr id="5" name="Footer Placeholder 4"/>
          <p:cNvSpPr>
            <a:spLocks noGrp="1"/>
          </p:cNvSpPr>
          <p:nvPr>
            <p:ph type="ftr" sz="quarter" idx="11"/>
          </p:nvPr>
        </p:nvSpPr>
        <p:spPr/>
        <p:txBody>
          <a:bodyPr/>
          <a:lstStyle/>
          <a:p>
            <a:pPr>
              <a:defRPr/>
            </a:pPr>
            <a:endParaRPr lang="es-ES" altLang="zh-CN">
              <a:solidFill>
                <a:srgbClr val="000000"/>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014D7273-D57E-4BBD-AEC1-7339219495A2}" type="slidenum">
              <a:rPr lang="es-ES" altLang="zh-CN" smtClean="0">
                <a:solidFill>
                  <a:srgbClr val="000000"/>
                </a:solidFill>
              </a:rPr>
              <a:pPr>
                <a:defRPr/>
              </a:pPr>
              <a:t>‹#›</a:t>
            </a:fld>
            <a:endParaRPr lang="es-ES" altLang="zh-CN">
              <a:solidFill>
                <a:srgbClr val="000000"/>
              </a:solidFill>
            </a:endParaRPr>
          </a:p>
        </p:txBody>
      </p:sp>
    </p:spTree>
    <p:extLst>
      <p:ext uri="{BB962C8B-B14F-4D97-AF65-F5344CB8AC3E}">
        <p14:creationId xmlns:p14="http://schemas.microsoft.com/office/powerpoint/2010/main" val="31613118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s-ES" altLang="zh-CN">
              <a:solidFill>
                <a:srgbClr val="000000"/>
              </a:solidFill>
            </a:endParaRPr>
          </a:p>
        </p:txBody>
      </p:sp>
      <p:sp>
        <p:nvSpPr>
          <p:cNvPr id="5" name="Footer Placeholder 4"/>
          <p:cNvSpPr>
            <a:spLocks noGrp="1"/>
          </p:cNvSpPr>
          <p:nvPr>
            <p:ph type="ftr" sz="quarter" idx="11"/>
          </p:nvPr>
        </p:nvSpPr>
        <p:spPr/>
        <p:txBody>
          <a:bodyPr/>
          <a:lstStyle/>
          <a:p>
            <a:pPr>
              <a:defRPr/>
            </a:pPr>
            <a:endParaRPr lang="es-ES" altLang="zh-CN">
              <a:solidFill>
                <a:srgbClr val="000000"/>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0894CF26-80B8-4A86-85E3-D665C13C44E9}" type="slidenum">
              <a:rPr lang="es-ES" altLang="zh-CN" smtClean="0">
                <a:solidFill>
                  <a:srgbClr val="000000"/>
                </a:solidFill>
              </a:rPr>
              <a:pPr>
                <a:defRPr/>
              </a:pPr>
              <a:t>‹#›</a:t>
            </a:fld>
            <a:endParaRPr lang="es-ES" altLang="zh-CN">
              <a:solidFill>
                <a:srgbClr val="000000"/>
              </a:solidFill>
            </a:endParaRPr>
          </a:p>
        </p:txBody>
      </p:sp>
    </p:spTree>
    <p:extLst>
      <p:ext uri="{BB962C8B-B14F-4D97-AF65-F5344CB8AC3E}">
        <p14:creationId xmlns:p14="http://schemas.microsoft.com/office/powerpoint/2010/main" val="25302668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fld id="{78131DC7-B578-47E7-82E0-2C8299A153B9}" type="datetime1">
              <a:rPr lang="en-US"/>
              <a:pPr>
                <a:defRPr/>
              </a:pPr>
              <a:t>2/1/2017</a:t>
            </a:fld>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143F9623-35FB-41E4-BDD2-7AF2ACA9F7F2}" type="slidenum">
              <a:rPr lang="en-US"/>
              <a:pPr>
                <a:defRPr/>
              </a:pPr>
              <a:t>‹#›</a:t>
            </a:fld>
            <a:endParaRPr lang="en-US"/>
          </a:p>
        </p:txBody>
      </p:sp>
    </p:spTree>
    <p:extLst>
      <p:ext uri="{BB962C8B-B14F-4D97-AF65-F5344CB8AC3E}">
        <p14:creationId xmlns:p14="http://schemas.microsoft.com/office/powerpoint/2010/main" val="2366930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297798-5C00-45F3-8BB2-B7A934040BC8}" type="datetimeFigureOut">
              <a:rPr lang="en-US" smtClean="0"/>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660182-67E9-4322-B180-6976265F79E0}" type="slidenum">
              <a:rPr lang="en-US" smtClean="0"/>
              <a:t>‹#›</a:t>
            </a:fld>
            <a:endParaRPr lang="en-US"/>
          </a:p>
        </p:txBody>
      </p:sp>
    </p:spTree>
    <p:extLst>
      <p:ext uri="{BB962C8B-B14F-4D97-AF65-F5344CB8AC3E}">
        <p14:creationId xmlns:p14="http://schemas.microsoft.com/office/powerpoint/2010/main" val="1077816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297798-5C00-45F3-8BB2-B7A934040BC8}" type="datetimeFigureOut">
              <a:rPr lang="en-US" smtClean="0"/>
              <a:t>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660182-67E9-4322-B180-6976265F79E0}" type="slidenum">
              <a:rPr lang="en-US" smtClean="0"/>
              <a:t>‹#›</a:t>
            </a:fld>
            <a:endParaRPr lang="en-US"/>
          </a:p>
        </p:txBody>
      </p:sp>
    </p:spTree>
    <p:extLst>
      <p:ext uri="{BB962C8B-B14F-4D97-AF65-F5344CB8AC3E}">
        <p14:creationId xmlns:p14="http://schemas.microsoft.com/office/powerpoint/2010/main" val="197041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297798-5C00-45F3-8BB2-B7A934040BC8}" type="datetimeFigureOut">
              <a:rPr lang="en-US" smtClean="0"/>
              <a:t>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660182-67E9-4322-B180-6976265F79E0}" type="slidenum">
              <a:rPr lang="en-US" smtClean="0"/>
              <a:t>‹#›</a:t>
            </a:fld>
            <a:endParaRPr lang="en-US"/>
          </a:p>
        </p:txBody>
      </p:sp>
    </p:spTree>
    <p:extLst>
      <p:ext uri="{BB962C8B-B14F-4D97-AF65-F5344CB8AC3E}">
        <p14:creationId xmlns:p14="http://schemas.microsoft.com/office/powerpoint/2010/main" val="2871462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297798-5C00-45F3-8BB2-B7A934040BC8}" type="datetimeFigureOut">
              <a:rPr lang="en-US" smtClean="0"/>
              <a:t>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660182-67E9-4322-B180-6976265F79E0}" type="slidenum">
              <a:rPr lang="en-US" smtClean="0"/>
              <a:t>‹#›</a:t>
            </a:fld>
            <a:endParaRPr lang="en-US"/>
          </a:p>
        </p:txBody>
      </p:sp>
    </p:spTree>
    <p:extLst>
      <p:ext uri="{BB962C8B-B14F-4D97-AF65-F5344CB8AC3E}">
        <p14:creationId xmlns:p14="http://schemas.microsoft.com/office/powerpoint/2010/main" val="2797201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297798-5C00-45F3-8BB2-B7A934040BC8}" type="datetimeFigureOut">
              <a:rPr lang="en-US" smtClean="0"/>
              <a:t>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660182-67E9-4322-B180-6976265F79E0}" type="slidenum">
              <a:rPr lang="en-US" smtClean="0"/>
              <a:t>‹#›</a:t>
            </a:fld>
            <a:endParaRPr lang="en-US"/>
          </a:p>
        </p:txBody>
      </p:sp>
    </p:spTree>
    <p:extLst>
      <p:ext uri="{BB962C8B-B14F-4D97-AF65-F5344CB8AC3E}">
        <p14:creationId xmlns:p14="http://schemas.microsoft.com/office/powerpoint/2010/main" val="1794714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297798-5C00-45F3-8BB2-B7A934040BC8}" type="datetimeFigureOut">
              <a:rPr lang="en-US" smtClean="0"/>
              <a:t>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660182-67E9-4322-B180-6976265F79E0}" type="slidenum">
              <a:rPr lang="en-US" smtClean="0"/>
              <a:t>‹#›</a:t>
            </a:fld>
            <a:endParaRPr lang="en-US"/>
          </a:p>
        </p:txBody>
      </p:sp>
    </p:spTree>
    <p:extLst>
      <p:ext uri="{BB962C8B-B14F-4D97-AF65-F5344CB8AC3E}">
        <p14:creationId xmlns:p14="http://schemas.microsoft.com/office/powerpoint/2010/main" val="464758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297798-5C00-45F3-8BB2-B7A934040BC8}" type="datetimeFigureOut">
              <a:rPr lang="en-US" smtClean="0"/>
              <a:t>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660182-67E9-4322-B180-6976265F79E0}" type="slidenum">
              <a:rPr lang="en-US" smtClean="0"/>
              <a:t>‹#›</a:t>
            </a:fld>
            <a:endParaRPr lang="en-US"/>
          </a:p>
        </p:txBody>
      </p:sp>
    </p:spTree>
    <p:extLst>
      <p:ext uri="{BB962C8B-B14F-4D97-AF65-F5344CB8AC3E}">
        <p14:creationId xmlns:p14="http://schemas.microsoft.com/office/powerpoint/2010/main" val="1945189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297798-5C00-45F3-8BB2-B7A934040BC8}" type="datetimeFigureOut">
              <a:rPr lang="en-US" smtClean="0"/>
              <a:t>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660182-67E9-4322-B180-6976265F79E0}" type="slidenum">
              <a:rPr lang="en-US" smtClean="0"/>
              <a:t>‹#›</a:t>
            </a:fld>
            <a:endParaRPr lang="en-US"/>
          </a:p>
        </p:txBody>
      </p:sp>
    </p:spTree>
    <p:extLst>
      <p:ext uri="{BB962C8B-B14F-4D97-AF65-F5344CB8AC3E}">
        <p14:creationId xmlns:p14="http://schemas.microsoft.com/office/powerpoint/2010/main" val="1803916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8297798-5C00-45F3-8BB2-B7A934040BC8}" type="datetimeFigureOut">
              <a:rPr lang="en-US" smtClean="0"/>
              <a:t>2/1/2017</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B660182-67E9-4322-B180-6976265F79E0}" type="slidenum">
              <a:rPr lang="en-US" smtClean="0"/>
              <a:t>‹#›</a:t>
            </a:fld>
            <a:endParaRPr lang="en-US"/>
          </a:p>
        </p:txBody>
      </p:sp>
    </p:spTree>
    <p:extLst>
      <p:ext uri="{BB962C8B-B14F-4D97-AF65-F5344CB8AC3E}">
        <p14:creationId xmlns:p14="http://schemas.microsoft.com/office/powerpoint/2010/main" val="206440628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727251" y="2145522"/>
            <a:ext cx="8379271" cy="1470025"/>
          </a:xfrm>
        </p:spPr>
        <p:txBody>
          <a:bodyPr/>
          <a:lstStyle/>
          <a:p>
            <a:pPr eaLnBrk="1" hangingPunct="1"/>
            <a:r>
              <a:rPr lang="en-US" altLang="ar-SA" sz="4000" b="1" dirty="0" smtClean="0">
                <a:solidFill>
                  <a:srgbClr val="000066"/>
                </a:solidFill>
              </a:rPr>
              <a:t>Nutrition in </a:t>
            </a:r>
            <a:r>
              <a:rPr lang="en-US" altLang="ar-SA" sz="4000" b="1" dirty="0" smtClean="0">
                <a:solidFill>
                  <a:srgbClr val="000066"/>
                </a:solidFill>
              </a:rPr>
              <a:t>Surgical Patients</a:t>
            </a:r>
            <a:r>
              <a:rPr lang="en-US" altLang="ar-SA" sz="4000" b="1" dirty="0">
                <a:solidFill>
                  <a:srgbClr val="C00000"/>
                </a:solidFill>
              </a:rPr>
              <a:t/>
            </a:r>
            <a:br>
              <a:rPr lang="en-US" altLang="ar-SA" sz="4000" b="1" dirty="0">
                <a:solidFill>
                  <a:srgbClr val="C00000"/>
                </a:solidFill>
              </a:rPr>
            </a:br>
            <a:endParaRPr lang="es-ES" altLang="zh-CN" sz="4000" dirty="0">
              <a:solidFill>
                <a:srgbClr val="C00000"/>
              </a:solidFill>
              <a:ea typeface="SimSun" pitchFamily="2" charset="-122"/>
            </a:endParaRPr>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bwMode="auto">
          <a:xfrm>
            <a:off x="9298172" y="318977"/>
            <a:ext cx="2203698" cy="883568"/>
          </a:xfrm>
          <a:prstGeom prst="rect">
            <a:avLst/>
          </a:prstGeom>
          <a:noFill/>
          <a:ln w="9525">
            <a:noFill/>
            <a:miter lim="800000"/>
            <a:headEnd/>
            <a:tailEnd/>
          </a:ln>
        </p:spPr>
      </p:pic>
      <p:sp>
        <p:nvSpPr>
          <p:cNvPr id="7" name="Subtitle 2"/>
          <p:cNvSpPr txBox="1">
            <a:spLocks/>
          </p:cNvSpPr>
          <p:nvPr/>
        </p:nvSpPr>
        <p:spPr bwMode="auto">
          <a:xfrm>
            <a:off x="2727251" y="5270204"/>
            <a:ext cx="6515100" cy="1123950"/>
          </a:xfrm>
          <a:prstGeom prst="rect">
            <a:avLst/>
          </a:prstGeom>
          <a:noFill/>
          <a:ln w="9525">
            <a:noFill/>
            <a:miter lim="800000"/>
            <a:headEnd/>
            <a:tailEnd/>
          </a:ln>
        </p:spPr>
        <p:txBody>
          <a:bodyPr vert="horz" anchor="ctr">
            <a:noAutofit/>
          </a:bodyPr>
          <a:lstStyle>
            <a:lvl1pPr marL="0" indent="0" algn="l" rtl="0" eaLnBrk="1" latinLnBrk="0" hangingPunct="1">
              <a:spcBef>
                <a:spcPts val="700"/>
              </a:spcBef>
              <a:buClr>
                <a:schemeClr val="accent2"/>
              </a:buClr>
              <a:buSzPct val="60000"/>
              <a:buFont typeface="Wingdings"/>
              <a:buNone/>
              <a:defRPr kumimoji="0" sz="2800" kern="1200">
                <a:solidFill>
                  <a:srgbClr val="FFFFFF"/>
                </a:solidFill>
                <a:latin typeface="Times New Roman" panose="02020603050405020304" pitchFamily="18" charset="0"/>
                <a:ea typeface="+mn-ea"/>
                <a:cs typeface="Times New Roman" panose="02020603050405020304" pitchFamily="18" charset="0"/>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Times New Roman" panose="02020603050405020304" pitchFamily="18" charset="0"/>
                <a:ea typeface="+mn-ea"/>
                <a:cs typeface="Times New Roman" panose="02020603050405020304" pitchFamily="18" charset="0"/>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Times New Roman" panose="02020603050405020304" pitchFamily="18" charset="0"/>
                <a:ea typeface="+mn-ea"/>
                <a:cs typeface="Times New Roman" panose="02020603050405020304" pitchFamily="18" charset="0"/>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Times New Roman" panose="02020603050405020304" pitchFamily="18" charset="0"/>
                <a:ea typeface="+mn-ea"/>
                <a:cs typeface="Times New Roman" panose="02020603050405020304" pitchFamily="18" charset="0"/>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Times New Roman" panose="02020603050405020304" pitchFamily="18" charset="0"/>
                <a:ea typeface="+mn-ea"/>
                <a:cs typeface="Times New Roman" panose="02020603050405020304" pitchFamily="18" charset="0"/>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extLst/>
          </a:lstStyle>
          <a:p>
            <a:pPr algn="ctr" eaLnBrk="0" hangingPunct="0">
              <a:spcBef>
                <a:spcPct val="20000"/>
              </a:spcBef>
              <a:buSzPct val="85000"/>
            </a:pPr>
            <a:r>
              <a:rPr lang="en-US" sz="2000" b="1" dirty="0" smtClean="0">
                <a:solidFill>
                  <a:schemeClr val="accent2">
                    <a:lumMod val="50000"/>
                  </a:schemeClr>
                </a:solidFill>
                <a:latin typeface="Constantia" pitchFamily="18" charset="0"/>
              </a:rPr>
              <a:t>Esraa S. Al Tawil, </a:t>
            </a:r>
            <a:r>
              <a:rPr lang="en-US" sz="2000" b="1" dirty="0" err="1" smtClean="0">
                <a:solidFill>
                  <a:schemeClr val="accent2">
                    <a:lumMod val="50000"/>
                  </a:schemeClr>
                </a:solidFill>
                <a:latin typeface="Constantia" pitchFamily="18" charset="0"/>
              </a:rPr>
              <a:t>Msc</a:t>
            </a:r>
            <a:r>
              <a:rPr lang="en-US" sz="2000" b="1" dirty="0" smtClean="0">
                <a:solidFill>
                  <a:schemeClr val="accent2">
                    <a:lumMod val="50000"/>
                  </a:schemeClr>
                </a:solidFill>
                <a:latin typeface="Constantia" pitchFamily="18" charset="0"/>
              </a:rPr>
              <a:t>. Pharm, BCCCP, BCNSP, BCPS</a:t>
            </a:r>
          </a:p>
          <a:p>
            <a:pPr algn="ctr" eaLnBrk="0" hangingPunct="0">
              <a:spcBef>
                <a:spcPct val="20000"/>
              </a:spcBef>
              <a:buSzPct val="85000"/>
            </a:pPr>
            <a:r>
              <a:rPr lang="en-US" sz="1800" b="1" dirty="0" smtClean="0">
                <a:solidFill>
                  <a:schemeClr val="accent2">
                    <a:lumMod val="50000"/>
                  </a:schemeClr>
                </a:solidFill>
                <a:latin typeface="Constantia" pitchFamily="18" charset="0"/>
              </a:rPr>
              <a:t>Critical Care Clinical Pharmacist</a:t>
            </a:r>
          </a:p>
          <a:p>
            <a:pPr algn="ctr" eaLnBrk="0" hangingPunct="0">
              <a:spcBef>
                <a:spcPct val="20000"/>
              </a:spcBef>
              <a:buSzPct val="85000"/>
            </a:pPr>
            <a:r>
              <a:rPr lang="en-US" sz="1800" b="1" dirty="0" smtClean="0">
                <a:solidFill>
                  <a:schemeClr val="accent2">
                    <a:lumMod val="50000"/>
                  </a:schemeClr>
                </a:solidFill>
                <a:latin typeface="Constantia" pitchFamily="18" charset="0"/>
              </a:rPr>
              <a:t>Parenteral Nutrition  Coordinator</a:t>
            </a:r>
          </a:p>
          <a:p>
            <a:pPr algn="ctr" eaLnBrk="0" hangingPunct="0">
              <a:spcBef>
                <a:spcPct val="20000"/>
              </a:spcBef>
              <a:buSzPct val="85000"/>
            </a:pPr>
            <a:r>
              <a:rPr lang="en-US" sz="1800" b="1" dirty="0">
                <a:solidFill>
                  <a:schemeClr val="accent2">
                    <a:lumMod val="50000"/>
                  </a:schemeClr>
                </a:solidFill>
                <a:latin typeface="Constantia" pitchFamily="18" charset="0"/>
              </a:rPr>
              <a:t>Pharmacy and Therapeutics Committee Deputy Chair </a:t>
            </a:r>
          </a:p>
          <a:p>
            <a:pPr algn="ctr" eaLnBrk="0" hangingPunct="0">
              <a:spcBef>
                <a:spcPct val="20000"/>
              </a:spcBef>
              <a:buSzPct val="85000"/>
            </a:pPr>
            <a:r>
              <a:rPr lang="en-US" sz="1800" b="1" dirty="0" smtClean="0">
                <a:solidFill>
                  <a:schemeClr val="accent2">
                    <a:lumMod val="50000"/>
                  </a:schemeClr>
                </a:solidFill>
                <a:latin typeface="Constantia" pitchFamily="18" charset="0"/>
              </a:rPr>
              <a:t>King Saud University Medical City</a:t>
            </a:r>
          </a:p>
          <a:p>
            <a:pPr algn="ctr" eaLnBrk="0" hangingPunct="0">
              <a:spcBef>
                <a:spcPct val="20000"/>
              </a:spcBef>
              <a:buSzPct val="85000"/>
            </a:pPr>
            <a:r>
              <a:rPr lang="en-US" sz="1800" b="1" dirty="0" smtClean="0">
                <a:solidFill>
                  <a:schemeClr val="accent2">
                    <a:lumMod val="50000"/>
                  </a:schemeClr>
                </a:solidFill>
                <a:latin typeface="Constantia" pitchFamily="18" charset="0"/>
              </a:rPr>
              <a:t>Feb 2017</a:t>
            </a:r>
            <a:endParaRPr lang="en-US" sz="1800" b="1" dirty="0" smtClean="0">
              <a:solidFill>
                <a:schemeClr val="accent2">
                  <a:lumMod val="50000"/>
                </a:schemeClr>
              </a:solidFill>
              <a:latin typeface="Constantia" pitchFamily="18" charset="0"/>
            </a:endParaRPr>
          </a:p>
          <a:p>
            <a:pPr algn="ctr" eaLnBrk="0" hangingPunct="0">
              <a:spcBef>
                <a:spcPct val="20000"/>
              </a:spcBef>
              <a:buSzPct val="85000"/>
            </a:pPr>
            <a:endParaRPr lang="en-US" sz="3600" dirty="0">
              <a:solidFill>
                <a:schemeClr val="accent2">
                  <a:lumMod val="50000"/>
                </a:schemeClr>
              </a:solidFill>
              <a:latin typeface="Constantia" pitchFamily="18" charset="0"/>
            </a:endParaRPr>
          </a:p>
        </p:txBody>
      </p:sp>
    </p:spTree>
    <p:extLst>
      <p:ext uri="{BB962C8B-B14F-4D97-AF65-F5344CB8AC3E}">
        <p14:creationId xmlns:p14="http://schemas.microsoft.com/office/powerpoint/2010/main" val="3750038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Adverse effects of overfeeding </a:t>
            </a:r>
          </a:p>
        </p:txBody>
      </p:sp>
      <p:sp>
        <p:nvSpPr>
          <p:cNvPr id="3" name="Content Placeholder 2"/>
          <p:cNvSpPr>
            <a:spLocks noGrp="1"/>
          </p:cNvSpPr>
          <p:nvPr>
            <p:ph idx="1"/>
          </p:nvPr>
        </p:nvSpPr>
        <p:spPr>
          <a:xfrm>
            <a:off x="1010093" y="1488558"/>
            <a:ext cx="10494519" cy="4422664"/>
          </a:xfrm>
        </p:spPr>
        <p:txBody>
          <a:bodyPr>
            <a:normAutofit/>
          </a:bodyPr>
          <a:lstStyle/>
          <a:p>
            <a:pPr marL="0" indent="0">
              <a:buNone/>
            </a:pPr>
            <a:r>
              <a:rPr lang="en-US" u="sng" dirty="0"/>
              <a:t>Hypercapnia: </a:t>
            </a:r>
            <a:endParaRPr lang="en-US" u="sng" dirty="0" smtClean="0"/>
          </a:p>
          <a:p>
            <a:r>
              <a:rPr lang="en-US" dirty="0" smtClean="0"/>
              <a:t>It </a:t>
            </a:r>
            <a:r>
              <a:rPr lang="en-US" dirty="0"/>
              <a:t>was traditionally thought that excessive glucose intake alone was </a:t>
            </a:r>
            <a:r>
              <a:rPr lang="en-US" dirty="0" smtClean="0"/>
              <a:t>responsible for </a:t>
            </a:r>
            <a:r>
              <a:rPr lang="en-US" dirty="0"/>
              <a:t>hypercapnia observed during overfeeding. However, studies of acutely ill </a:t>
            </a:r>
            <a:r>
              <a:rPr lang="en-US" dirty="0" smtClean="0"/>
              <a:t>patients showed </a:t>
            </a:r>
            <a:r>
              <a:rPr lang="en-US" dirty="0"/>
              <a:t>that aggressive feeding resulted in marked increases in CO2 production (Ann </a:t>
            </a:r>
            <a:r>
              <a:rPr lang="en-US" dirty="0" err="1" smtClean="0"/>
              <a:t>Surg</a:t>
            </a:r>
            <a:r>
              <a:rPr lang="en-US" dirty="0" smtClean="0"/>
              <a:t> 1980;191:40-6</a:t>
            </a:r>
            <a:r>
              <a:rPr lang="en-US" dirty="0"/>
              <a:t>; JAMA 1980;243:1444-7). </a:t>
            </a:r>
            <a:endParaRPr lang="en-US" dirty="0" smtClean="0"/>
          </a:p>
          <a:p>
            <a:r>
              <a:rPr lang="en-US" dirty="0" smtClean="0"/>
              <a:t>Substitution </a:t>
            </a:r>
            <a:r>
              <a:rPr lang="en-US" dirty="0"/>
              <a:t>of glucose kilocalories with </a:t>
            </a:r>
            <a:r>
              <a:rPr lang="en-US" dirty="0" smtClean="0"/>
              <a:t>lipid decreases </a:t>
            </a:r>
            <a:r>
              <a:rPr lang="en-US" dirty="0"/>
              <a:t>CO2 production (Anesthesiology 1981;54:373-7) when overfeeding but does </a:t>
            </a:r>
            <a:r>
              <a:rPr lang="en-US" dirty="0" smtClean="0"/>
              <a:t>not alter </a:t>
            </a:r>
            <a:r>
              <a:rPr lang="en-US" dirty="0"/>
              <a:t>CO2 production if not overfeeding (e.g., 1.3 x BEE) (Chest 1992;102:551-5). </a:t>
            </a:r>
            <a:endParaRPr lang="en-US" dirty="0" smtClean="0"/>
          </a:p>
          <a:p>
            <a:r>
              <a:rPr lang="en-US" dirty="0" smtClean="0"/>
              <a:t>Because most </a:t>
            </a:r>
            <a:r>
              <a:rPr lang="en-US" dirty="0"/>
              <a:t>institutions lack the ability to measure energy expenditure, estimates are used. </a:t>
            </a:r>
            <a:endParaRPr lang="en-US" dirty="0" smtClean="0"/>
          </a:p>
          <a:p>
            <a:r>
              <a:rPr lang="en-US" dirty="0" smtClean="0"/>
              <a:t>If the patient </a:t>
            </a:r>
            <a:r>
              <a:rPr lang="en-US" dirty="0"/>
              <a:t>experiences hypercapnia without a known cause, the nutrition therapy should </a:t>
            </a:r>
            <a:r>
              <a:rPr lang="en-US" dirty="0" smtClean="0"/>
              <a:t>be suspected </a:t>
            </a:r>
            <a:r>
              <a:rPr lang="en-US" dirty="0"/>
              <a:t>and the caloric intake empirically decreased (especially if the patient is </a:t>
            </a:r>
            <a:r>
              <a:rPr lang="en-US" dirty="0" smtClean="0"/>
              <a:t>having trouble </a:t>
            </a:r>
            <a:r>
              <a:rPr lang="en-US" dirty="0"/>
              <a:t>weaning from the ventilator).</a:t>
            </a:r>
          </a:p>
        </p:txBody>
      </p:sp>
    </p:spTree>
    <p:extLst>
      <p:ext uri="{BB962C8B-B14F-4D97-AF65-F5344CB8AC3E}">
        <p14:creationId xmlns:p14="http://schemas.microsoft.com/office/powerpoint/2010/main" val="3049894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Adverse effects of overfeeding </a:t>
            </a:r>
          </a:p>
        </p:txBody>
      </p:sp>
      <p:sp>
        <p:nvSpPr>
          <p:cNvPr id="3" name="Content Placeholder 2"/>
          <p:cNvSpPr>
            <a:spLocks noGrp="1"/>
          </p:cNvSpPr>
          <p:nvPr>
            <p:ph idx="1"/>
          </p:nvPr>
        </p:nvSpPr>
        <p:spPr>
          <a:xfrm>
            <a:off x="1010093" y="1488558"/>
            <a:ext cx="10494519" cy="4422664"/>
          </a:xfrm>
        </p:spPr>
        <p:txBody>
          <a:bodyPr>
            <a:normAutofit/>
          </a:bodyPr>
          <a:lstStyle/>
          <a:p>
            <a:pPr marL="0" indent="0">
              <a:buNone/>
            </a:pPr>
            <a:r>
              <a:rPr lang="en-US" u="sng" dirty="0"/>
              <a:t>Hyperglycemia: </a:t>
            </a:r>
            <a:endParaRPr lang="en-US" u="sng" dirty="0" smtClean="0"/>
          </a:p>
          <a:p>
            <a:r>
              <a:rPr lang="en-US" dirty="0"/>
              <a:t>In a retrospective study of 102 PN-fed patients not predisposed </a:t>
            </a:r>
            <a:r>
              <a:rPr lang="en-US" dirty="0" smtClean="0"/>
              <a:t>to hyperglycemia</a:t>
            </a:r>
            <a:r>
              <a:rPr lang="en-US" dirty="0"/>
              <a:t>, dextrose intakes in excess of 5 mg/kg/minute resulted in </a:t>
            </a:r>
            <a:r>
              <a:rPr lang="en-US" dirty="0" smtClean="0"/>
              <a:t>substantial hyperglycemia </a:t>
            </a:r>
            <a:r>
              <a:rPr lang="en-US" dirty="0"/>
              <a:t>(blood glucose [BG] greater than 200 mg/</a:t>
            </a:r>
            <a:r>
              <a:rPr lang="en-US" dirty="0" err="1"/>
              <a:t>dL</a:t>
            </a:r>
            <a:r>
              <a:rPr lang="en-US" dirty="0"/>
              <a:t>) in 18 of 37 patients (</a:t>
            </a:r>
            <a:r>
              <a:rPr lang="en-US" dirty="0" err="1"/>
              <a:t>Nutr</a:t>
            </a:r>
            <a:r>
              <a:rPr lang="en-US" dirty="0"/>
              <a:t> </a:t>
            </a:r>
            <a:r>
              <a:rPr lang="en-US" dirty="0" err="1" smtClean="0"/>
              <a:t>Clin</a:t>
            </a:r>
            <a:r>
              <a:rPr lang="en-US" dirty="0" smtClean="0"/>
              <a:t> </a:t>
            </a:r>
            <a:r>
              <a:rPr lang="en-US" dirty="0" err="1" smtClean="0"/>
              <a:t>Pract</a:t>
            </a:r>
            <a:r>
              <a:rPr lang="en-US" dirty="0" smtClean="0"/>
              <a:t> </a:t>
            </a:r>
            <a:r>
              <a:rPr lang="en-US" dirty="0"/>
              <a:t>1996;11:151-6). </a:t>
            </a:r>
            <a:endParaRPr lang="en-US" dirty="0" smtClean="0"/>
          </a:p>
          <a:p>
            <a:r>
              <a:rPr lang="en-US" dirty="0" smtClean="0"/>
              <a:t>Patients </a:t>
            </a:r>
            <a:r>
              <a:rPr lang="en-US" dirty="0"/>
              <a:t>with stress-induced hyperglycemia or diabetes are even </a:t>
            </a:r>
            <a:r>
              <a:rPr lang="en-US" dirty="0" smtClean="0"/>
              <a:t>more susceptible </a:t>
            </a:r>
            <a:r>
              <a:rPr lang="en-US" dirty="0"/>
              <a:t>to hyperglycemia with EN or PN.</a:t>
            </a:r>
          </a:p>
        </p:txBody>
      </p:sp>
    </p:spTree>
    <p:extLst>
      <p:ext uri="{BB962C8B-B14F-4D97-AF65-F5344CB8AC3E}">
        <p14:creationId xmlns:p14="http://schemas.microsoft.com/office/powerpoint/2010/main" val="1974373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Adverse effects of overfeeding </a:t>
            </a:r>
          </a:p>
        </p:txBody>
      </p:sp>
      <p:sp>
        <p:nvSpPr>
          <p:cNvPr id="3" name="Content Placeholder 2"/>
          <p:cNvSpPr>
            <a:spLocks noGrp="1"/>
          </p:cNvSpPr>
          <p:nvPr>
            <p:ph idx="1"/>
          </p:nvPr>
        </p:nvSpPr>
        <p:spPr>
          <a:xfrm>
            <a:off x="1010093" y="1488558"/>
            <a:ext cx="10494519" cy="4422664"/>
          </a:xfrm>
        </p:spPr>
        <p:txBody>
          <a:bodyPr>
            <a:normAutofit fontScale="92500" lnSpcReduction="10000"/>
          </a:bodyPr>
          <a:lstStyle/>
          <a:p>
            <a:pPr marL="0" indent="0">
              <a:buNone/>
            </a:pPr>
            <a:r>
              <a:rPr lang="en-US" u="sng" dirty="0" smtClean="0"/>
              <a:t>Fatty </a:t>
            </a:r>
            <a:r>
              <a:rPr lang="en-US" u="sng" dirty="0"/>
              <a:t>infiltration of the liver: </a:t>
            </a:r>
            <a:endParaRPr lang="en-US" u="sng" dirty="0" smtClean="0"/>
          </a:p>
          <a:p>
            <a:pPr marL="0" indent="0">
              <a:buNone/>
            </a:pPr>
            <a:r>
              <a:rPr lang="en-US" dirty="0" smtClean="0"/>
              <a:t>May </a:t>
            </a:r>
            <a:r>
              <a:rPr lang="en-US" dirty="0"/>
              <a:t>be owing to overfeeding with fat or carbohydrate.</a:t>
            </a:r>
          </a:p>
          <a:p>
            <a:r>
              <a:rPr lang="en-US" dirty="0"/>
              <a:t>Usually presents as a </a:t>
            </a:r>
            <a:r>
              <a:rPr lang="en-US" dirty="0" err="1"/>
              <a:t>cholestatic</a:t>
            </a:r>
            <a:r>
              <a:rPr lang="en-US" dirty="0"/>
              <a:t> liver disease (increased γ-</a:t>
            </a:r>
            <a:r>
              <a:rPr lang="en-US" dirty="0" err="1"/>
              <a:t>glutamyltransferase</a:t>
            </a:r>
            <a:r>
              <a:rPr lang="en-US" dirty="0"/>
              <a:t>, </a:t>
            </a:r>
            <a:r>
              <a:rPr lang="en-US" dirty="0" smtClean="0"/>
              <a:t>alkaline phosphatase</a:t>
            </a:r>
            <a:r>
              <a:rPr lang="en-US" dirty="0"/>
              <a:t>, and ultimately bilirubin) after at least 1 week to 10 days of overfeeding (</a:t>
            </a:r>
            <a:r>
              <a:rPr lang="en-US" dirty="0" smtClean="0"/>
              <a:t>Arch </a:t>
            </a:r>
            <a:r>
              <a:rPr lang="en-US" dirty="0" err="1" smtClean="0"/>
              <a:t>Surg</a:t>
            </a:r>
            <a:r>
              <a:rPr lang="en-US" dirty="0" smtClean="0"/>
              <a:t> </a:t>
            </a:r>
            <a:r>
              <a:rPr lang="en-US" dirty="0"/>
              <a:t>1978;113:504-8). </a:t>
            </a:r>
            <a:endParaRPr lang="en-US" dirty="0" smtClean="0"/>
          </a:p>
          <a:p>
            <a:r>
              <a:rPr lang="en-US" dirty="0" smtClean="0"/>
              <a:t>May </a:t>
            </a:r>
            <a:r>
              <a:rPr lang="en-US" dirty="0"/>
              <a:t>be transient or reversible or can progress to end-stage </a:t>
            </a:r>
            <a:r>
              <a:rPr lang="en-US" dirty="0" smtClean="0"/>
              <a:t>liver disease</a:t>
            </a:r>
            <a:r>
              <a:rPr lang="en-US" dirty="0"/>
              <a:t>. Over a few weeks, patients can appear jaundiced. Patients with critical illness </a:t>
            </a:r>
            <a:r>
              <a:rPr lang="en-US" dirty="0" smtClean="0"/>
              <a:t>and/ or </a:t>
            </a:r>
            <a:r>
              <a:rPr lang="en-US" dirty="0"/>
              <a:t>infections tend to be more susceptible to hepatic steatosis compared with non–critically </a:t>
            </a:r>
            <a:r>
              <a:rPr lang="en-US" dirty="0" smtClean="0"/>
              <a:t>ill patients </a:t>
            </a:r>
            <a:r>
              <a:rPr lang="en-US" dirty="0"/>
              <a:t>(possibly because of an exaggerated inflammatory process). </a:t>
            </a:r>
            <a:endParaRPr lang="en-US" dirty="0" smtClean="0"/>
          </a:p>
          <a:p>
            <a:r>
              <a:rPr lang="en-US" dirty="0" smtClean="0"/>
              <a:t>Although </a:t>
            </a:r>
            <a:r>
              <a:rPr lang="en-US" dirty="0"/>
              <a:t>treatment </a:t>
            </a:r>
            <a:r>
              <a:rPr lang="en-US" dirty="0" smtClean="0"/>
              <a:t>with fish </a:t>
            </a:r>
            <a:r>
              <a:rPr lang="en-US" dirty="0"/>
              <a:t>oil appears promising in infants and children (Ann </a:t>
            </a:r>
            <a:r>
              <a:rPr lang="en-US" dirty="0" err="1" smtClean="0"/>
              <a:t>Surg</a:t>
            </a:r>
            <a:r>
              <a:rPr lang="en-US" dirty="0" smtClean="0"/>
              <a:t> 2009;250:395-402</a:t>
            </a:r>
            <a:r>
              <a:rPr lang="en-US" dirty="0"/>
              <a:t>; </a:t>
            </a:r>
            <a:r>
              <a:rPr lang="en-US" dirty="0" err="1"/>
              <a:t>Nutr</a:t>
            </a:r>
            <a:r>
              <a:rPr lang="en-US" dirty="0"/>
              <a:t> </a:t>
            </a:r>
            <a:r>
              <a:rPr lang="en-US" dirty="0" err="1" smtClean="0"/>
              <a:t>Clin</a:t>
            </a:r>
            <a:r>
              <a:rPr lang="en-US" dirty="0" smtClean="0"/>
              <a:t> </a:t>
            </a:r>
            <a:r>
              <a:rPr lang="en-US" dirty="0" err="1" smtClean="0"/>
              <a:t>Pract</a:t>
            </a:r>
            <a:r>
              <a:rPr lang="en-US" dirty="0" smtClean="0"/>
              <a:t> </a:t>
            </a:r>
            <a:r>
              <a:rPr lang="en-US" dirty="0"/>
              <a:t>2013;28:30-9), data for adults are lacking. </a:t>
            </a:r>
            <a:endParaRPr lang="en-US" dirty="0" smtClean="0"/>
          </a:p>
          <a:p>
            <a:r>
              <a:rPr lang="en-US" dirty="0" smtClean="0"/>
              <a:t>Usual </a:t>
            </a:r>
            <a:r>
              <a:rPr lang="en-US" dirty="0"/>
              <a:t>management for adult patients </a:t>
            </a:r>
            <a:r>
              <a:rPr lang="en-US" dirty="0" smtClean="0"/>
              <a:t>with suspected </a:t>
            </a:r>
            <a:r>
              <a:rPr lang="en-US" dirty="0"/>
              <a:t>PN-associated liver disease is first to ensure the patient is not being overfed </a:t>
            </a:r>
            <a:r>
              <a:rPr lang="en-US" dirty="0" smtClean="0"/>
              <a:t>and given </a:t>
            </a:r>
            <a:r>
              <a:rPr lang="en-US" dirty="0"/>
              <a:t>a mixed-fuel PN solution, followed by cyclic PN (PN is infused over part of the day).</a:t>
            </a:r>
          </a:p>
          <a:p>
            <a:r>
              <a:rPr lang="en-US" dirty="0"/>
              <a:t>Reinstitution of EN as soon as possible (if possible) is of utmost importance.</a:t>
            </a:r>
          </a:p>
        </p:txBody>
      </p:sp>
    </p:spTree>
    <p:extLst>
      <p:ext uri="{BB962C8B-B14F-4D97-AF65-F5344CB8AC3E}">
        <p14:creationId xmlns:p14="http://schemas.microsoft.com/office/powerpoint/2010/main" val="1385203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0457" y="624110"/>
            <a:ext cx="9984156" cy="1280890"/>
          </a:xfrm>
        </p:spPr>
        <p:txBody>
          <a:bodyPr/>
          <a:lstStyle/>
          <a:p>
            <a:r>
              <a:rPr lang="en-US" dirty="0"/>
              <a:t>Recommendations for caloric requirements</a:t>
            </a:r>
          </a:p>
        </p:txBody>
      </p:sp>
      <p:sp>
        <p:nvSpPr>
          <p:cNvPr id="3" name="Content Placeholder 2"/>
          <p:cNvSpPr>
            <a:spLocks noGrp="1"/>
          </p:cNvSpPr>
          <p:nvPr>
            <p:ph idx="1"/>
          </p:nvPr>
        </p:nvSpPr>
        <p:spPr>
          <a:xfrm>
            <a:off x="1520456" y="2133600"/>
            <a:ext cx="9984156" cy="3777622"/>
          </a:xfrm>
        </p:spPr>
        <p:txBody>
          <a:bodyPr>
            <a:normAutofit fontScale="92500" lnSpcReduction="20000"/>
          </a:bodyPr>
          <a:lstStyle/>
          <a:p>
            <a:r>
              <a:rPr lang="en-US" dirty="0"/>
              <a:t>Maintenance OR elective surgery: 25 kcal/kg/day</a:t>
            </a:r>
          </a:p>
          <a:p>
            <a:r>
              <a:rPr lang="en-US" dirty="0" smtClean="0"/>
              <a:t>Malnourished</a:t>
            </a:r>
            <a:r>
              <a:rPr lang="en-US" dirty="0"/>
              <a:t>, nutritionally depleted: 1.4–1.5 x BEE</a:t>
            </a:r>
          </a:p>
          <a:p>
            <a:r>
              <a:rPr lang="en-US" dirty="0" smtClean="0"/>
              <a:t>Medical </a:t>
            </a:r>
            <a:r>
              <a:rPr lang="en-US" dirty="0"/>
              <a:t>ICU patients: 25–30 kcal/kg/day</a:t>
            </a:r>
          </a:p>
          <a:p>
            <a:r>
              <a:rPr lang="en-US" dirty="0" smtClean="0"/>
              <a:t>Minor </a:t>
            </a:r>
            <a:r>
              <a:rPr lang="en-US" dirty="0"/>
              <a:t>infection or surgery: 25–30 kcal/kg/day</a:t>
            </a:r>
          </a:p>
          <a:p>
            <a:r>
              <a:rPr lang="en-US" dirty="0" smtClean="0"/>
              <a:t>Major </a:t>
            </a:r>
            <a:r>
              <a:rPr lang="en-US" dirty="0"/>
              <a:t>surgery/trauma/sepsis: 30–32 kcal/kg/day</a:t>
            </a:r>
          </a:p>
          <a:p>
            <a:r>
              <a:rPr lang="en-US" dirty="0" smtClean="0"/>
              <a:t>Obese </a:t>
            </a:r>
            <a:r>
              <a:rPr lang="en-US" dirty="0"/>
              <a:t>(hypocaloric) nutrition: 22–25 kcal/kg IBW/day or less</a:t>
            </a:r>
          </a:p>
          <a:p>
            <a:r>
              <a:rPr lang="en-US" dirty="0" smtClean="0"/>
              <a:t>Older </a:t>
            </a:r>
            <a:r>
              <a:rPr lang="en-US" dirty="0"/>
              <a:t>(older than 65 years): 1.3–1.5 x BEE</a:t>
            </a:r>
          </a:p>
          <a:p>
            <a:r>
              <a:rPr lang="en-US" dirty="0" smtClean="0"/>
              <a:t>Smaller </a:t>
            </a:r>
            <a:r>
              <a:rPr lang="en-US" dirty="0"/>
              <a:t>patients (weight 50 kg or less): 1.3–1.5 x BEE</a:t>
            </a:r>
          </a:p>
          <a:p>
            <a:pPr marL="0" indent="0">
              <a:buNone/>
            </a:pPr>
            <a:r>
              <a:rPr lang="en-US" dirty="0" smtClean="0"/>
              <a:t>*These </a:t>
            </a:r>
            <a:r>
              <a:rPr lang="en-US" dirty="0"/>
              <a:t>are general recommendations, based on the lack of measured energy expenditure, </a:t>
            </a:r>
            <a:r>
              <a:rPr lang="en-US" dirty="0" smtClean="0"/>
              <a:t>from this </a:t>
            </a:r>
            <a:r>
              <a:rPr lang="en-US" dirty="0"/>
              <a:t>author’s practice, which are subject to exception depending on prevailing disease </a:t>
            </a:r>
            <a:r>
              <a:rPr lang="en-US" dirty="0" smtClean="0"/>
              <a:t>states, organ </a:t>
            </a:r>
            <a:r>
              <a:rPr lang="en-US" dirty="0"/>
              <a:t>failures, extent of malnourishment, provision of </a:t>
            </a:r>
            <a:r>
              <a:rPr lang="en-US" dirty="0" smtClean="0"/>
              <a:t>paralytic drugs/pentobarbital/</a:t>
            </a:r>
            <a:r>
              <a:rPr lang="en-US" dirty="0" err="1" smtClean="0"/>
              <a:t>propofol</a:t>
            </a:r>
            <a:r>
              <a:rPr lang="en-US" dirty="0" smtClean="0"/>
              <a:t>, and </a:t>
            </a:r>
            <a:r>
              <a:rPr lang="en-US" dirty="0"/>
              <a:t>types of injuries.</a:t>
            </a:r>
          </a:p>
        </p:txBody>
      </p:sp>
    </p:spTree>
    <p:extLst>
      <p:ext uri="{BB962C8B-B14F-4D97-AF65-F5344CB8AC3E}">
        <p14:creationId xmlns:p14="http://schemas.microsoft.com/office/powerpoint/2010/main" val="2888511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829" y="2452910"/>
            <a:ext cx="9824668" cy="1280890"/>
          </a:xfrm>
        </p:spPr>
        <p:txBody>
          <a:bodyPr/>
          <a:lstStyle/>
          <a:p>
            <a:pPr algn="ctr"/>
            <a:r>
              <a:rPr lang="en-US" dirty="0"/>
              <a:t>Principles of EN and PN</a:t>
            </a:r>
          </a:p>
        </p:txBody>
      </p:sp>
    </p:spTree>
    <p:extLst>
      <p:ext uri="{BB962C8B-B14F-4D97-AF65-F5344CB8AC3E}">
        <p14:creationId xmlns:p14="http://schemas.microsoft.com/office/powerpoint/2010/main" val="3228599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4251" y="624110"/>
            <a:ext cx="9920361" cy="1280890"/>
          </a:xfrm>
        </p:spPr>
        <p:txBody>
          <a:bodyPr/>
          <a:lstStyle/>
          <a:p>
            <a:r>
              <a:rPr lang="en-US" dirty="0"/>
              <a:t>Indications for EN</a:t>
            </a:r>
          </a:p>
        </p:txBody>
      </p:sp>
      <p:sp>
        <p:nvSpPr>
          <p:cNvPr id="3" name="Content Placeholder 2"/>
          <p:cNvSpPr>
            <a:spLocks noGrp="1"/>
          </p:cNvSpPr>
          <p:nvPr>
            <p:ph idx="1"/>
          </p:nvPr>
        </p:nvSpPr>
        <p:spPr>
          <a:xfrm>
            <a:off x="1265274" y="1733108"/>
            <a:ext cx="10239338" cy="5124892"/>
          </a:xfrm>
        </p:spPr>
        <p:txBody>
          <a:bodyPr>
            <a:normAutofit/>
          </a:bodyPr>
          <a:lstStyle/>
          <a:p>
            <a:r>
              <a:rPr lang="en-US" dirty="0" smtClean="0"/>
              <a:t>If </a:t>
            </a:r>
            <a:r>
              <a:rPr lang="en-US" dirty="0"/>
              <a:t>the patient is unable to eat adequate amounts to achieve goal nutritional intakes.</a:t>
            </a:r>
          </a:p>
          <a:p>
            <a:r>
              <a:rPr lang="en-US" dirty="0"/>
              <a:t>EN is preferred to PN because EN has less infectious complications (Ann </a:t>
            </a:r>
            <a:r>
              <a:rPr lang="en-US" dirty="0" err="1"/>
              <a:t>Surg</a:t>
            </a:r>
            <a:r>
              <a:rPr lang="en-US" dirty="0"/>
              <a:t> </a:t>
            </a:r>
            <a:r>
              <a:rPr lang="en-US" dirty="0" smtClean="0"/>
              <a:t>1992;215:503-13; JPEN </a:t>
            </a:r>
            <a:r>
              <a:rPr lang="en-US" dirty="0"/>
              <a:t>J </a:t>
            </a:r>
            <a:r>
              <a:rPr lang="en-US" dirty="0" err="1"/>
              <a:t>Parenter</a:t>
            </a:r>
            <a:r>
              <a:rPr lang="en-US" dirty="0"/>
              <a:t> Enteral </a:t>
            </a:r>
            <a:r>
              <a:rPr lang="en-US" dirty="0" err="1"/>
              <a:t>Nutr</a:t>
            </a:r>
            <a:r>
              <a:rPr lang="en-US" dirty="0"/>
              <a:t> 2009;33:277-316). This position is universally accepted among </a:t>
            </a:r>
            <a:r>
              <a:rPr lang="en-US" dirty="0" smtClean="0"/>
              <a:t>all guideline </a:t>
            </a:r>
            <a:r>
              <a:rPr lang="en-US" dirty="0"/>
              <a:t>sources.</a:t>
            </a:r>
          </a:p>
          <a:p>
            <a:r>
              <a:rPr lang="en-US" dirty="0" smtClean="0"/>
              <a:t>Lack </a:t>
            </a:r>
            <a:r>
              <a:rPr lang="en-US" dirty="0"/>
              <a:t>of bowel sounds, flatus, or bowel movement is not a contraindication for EN because </a:t>
            </a:r>
            <a:r>
              <a:rPr lang="en-US" dirty="0" smtClean="0"/>
              <a:t>these are </a:t>
            </a:r>
            <a:r>
              <a:rPr lang="en-US" dirty="0"/>
              <a:t>non-specific indicators of GI function (SCCM/ASPEN 2009; (JPEN J </a:t>
            </a:r>
            <a:r>
              <a:rPr lang="en-US" dirty="0" err="1"/>
              <a:t>Parenter</a:t>
            </a:r>
            <a:r>
              <a:rPr lang="en-US" dirty="0"/>
              <a:t> Enteral </a:t>
            </a:r>
            <a:r>
              <a:rPr lang="en-US" dirty="0" err="1" smtClean="0"/>
              <a:t>Nutr</a:t>
            </a:r>
            <a:r>
              <a:rPr lang="en-US" dirty="0" smtClean="0"/>
              <a:t> 2009;33:277-316</a:t>
            </a:r>
            <a:r>
              <a:rPr lang="en-US" dirty="0"/>
              <a:t>).</a:t>
            </a:r>
          </a:p>
          <a:p>
            <a:r>
              <a:rPr lang="en-US" dirty="0" smtClean="0"/>
              <a:t>Evidence </a:t>
            </a:r>
            <a:r>
              <a:rPr lang="en-US" dirty="0"/>
              <a:t>of ileus (e.g., dilated loops of bowel on abdominal radiography) is, however, </a:t>
            </a:r>
            <a:r>
              <a:rPr lang="en-US" dirty="0" smtClean="0"/>
              <a:t>a contraindication </a:t>
            </a:r>
            <a:r>
              <a:rPr lang="en-US" dirty="0"/>
              <a:t>for EN</a:t>
            </a:r>
            <a:r>
              <a:rPr lang="en-US" dirty="0" smtClean="0"/>
              <a:t>.</a:t>
            </a:r>
            <a:endParaRPr lang="en-US" dirty="0"/>
          </a:p>
        </p:txBody>
      </p:sp>
    </p:spTree>
    <p:extLst>
      <p:ext uri="{BB962C8B-B14F-4D97-AF65-F5344CB8AC3E}">
        <p14:creationId xmlns:p14="http://schemas.microsoft.com/office/powerpoint/2010/main" val="297969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4251" y="624110"/>
            <a:ext cx="9920361" cy="1280890"/>
          </a:xfrm>
        </p:spPr>
        <p:txBody>
          <a:bodyPr/>
          <a:lstStyle/>
          <a:p>
            <a:r>
              <a:rPr lang="en-US" dirty="0"/>
              <a:t>Indications for EN</a:t>
            </a:r>
          </a:p>
        </p:txBody>
      </p:sp>
      <p:sp>
        <p:nvSpPr>
          <p:cNvPr id="3" name="Content Placeholder 2"/>
          <p:cNvSpPr>
            <a:spLocks noGrp="1"/>
          </p:cNvSpPr>
          <p:nvPr>
            <p:ph idx="1"/>
          </p:nvPr>
        </p:nvSpPr>
        <p:spPr>
          <a:xfrm>
            <a:off x="1265274" y="1733108"/>
            <a:ext cx="10239338" cy="5124892"/>
          </a:xfrm>
        </p:spPr>
        <p:txBody>
          <a:bodyPr>
            <a:normAutofit/>
          </a:bodyPr>
          <a:lstStyle/>
          <a:p>
            <a:r>
              <a:rPr lang="en-US" dirty="0" smtClean="0"/>
              <a:t>High </a:t>
            </a:r>
            <a:r>
              <a:rPr lang="en-US" dirty="0"/>
              <a:t>NG output (greater than around 800 mL NG output) in a 24-hour period might </a:t>
            </a:r>
            <a:r>
              <a:rPr lang="en-US" dirty="0" smtClean="0"/>
              <a:t>indicate delayed </a:t>
            </a:r>
            <a:r>
              <a:rPr lang="en-US" dirty="0"/>
              <a:t>gastric emptying, and the patient might not be ready for EN when fed into the </a:t>
            </a:r>
            <a:r>
              <a:rPr lang="en-US" dirty="0" smtClean="0"/>
              <a:t>stomach and </a:t>
            </a:r>
            <a:r>
              <a:rPr lang="en-US" dirty="0"/>
              <a:t>post-pyloric feeding is not possible. If the patient’s GI function appears to be </a:t>
            </a:r>
            <a:r>
              <a:rPr lang="en-US" dirty="0" smtClean="0"/>
              <a:t>improving, clamp </a:t>
            </a:r>
            <a:r>
              <a:rPr lang="en-US" dirty="0"/>
              <a:t>NG tube for 4 hours and check GRV (if GRV is less than around 250 mL and the </a:t>
            </a:r>
            <a:r>
              <a:rPr lang="en-US" dirty="0" smtClean="0"/>
              <a:t>abdomen is </a:t>
            </a:r>
            <a:r>
              <a:rPr lang="en-US" dirty="0"/>
              <a:t>not distended, patient is probably ready for gastric feeding). </a:t>
            </a:r>
            <a:endParaRPr lang="en-US" dirty="0" smtClean="0"/>
          </a:p>
          <a:p>
            <a:r>
              <a:rPr lang="en-US" dirty="0" smtClean="0"/>
              <a:t>Refusal </a:t>
            </a:r>
            <a:r>
              <a:rPr lang="en-US" dirty="0"/>
              <a:t>to eat/anorexia is not an absolute contraindication for EN. Ensure appropriate </a:t>
            </a:r>
            <a:r>
              <a:rPr lang="en-US" dirty="0" smtClean="0"/>
              <a:t>dietary preferences</a:t>
            </a:r>
            <a:r>
              <a:rPr lang="en-US" dirty="0"/>
              <a:t>, and add high-calorie/protein liquid supplements to meals and bedtime snack first.</a:t>
            </a:r>
          </a:p>
        </p:txBody>
      </p:sp>
    </p:spTree>
    <p:extLst>
      <p:ext uri="{BB962C8B-B14F-4D97-AF65-F5344CB8AC3E}">
        <p14:creationId xmlns:p14="http://schemas.microsoft.com/office/powerpoint/2010/main" val="3383786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0819" y="624110"/>
            <a:ext cx="9473793" cy="1280890"/>
          </a:xfrm>
        </p:spPr>
        <p:txBody>
          <a:bodyPr/>
          <a:lstStyle/>
          <a:p>
            <a:r>
              <a:rPr lang="en-US" dirty="0"/>
              <a:t>EN formulas</a:t>
            </a:r>
          </a:p>
        </p:txBody>
      </p:sp>
      <p:pic>
        <p:nvPicPr>
          <p:cNvPr id="5" name="Content Placeholder 4"/>
          <p:cNvPicPr>
            <a:picLocks noGrp="1" noChangeAspect="1"/>
          </p:cNvPicPr>
          <p:nvPr>
            <p:ph idx="1"/>
          </p:nvPr>
        </p:nvPicPr>
        <p:blipFill>
          <a:blip r:embed="rId2">
            <a:lum bright="-20000" contrast="20000"/>
          </a:blip>
          <a:stretch>
            <a:fillRect/>
          </a:stretch>
        </p:blipFill>
        <p:spPr>
          <a:xfrm>
            <a:off x="5078141" y="318976"/>
            <a:ext cx="5745803" cy="6539023"/>
          </a:xfrm>
          <a:prstGeom prst="rect">
            <a:avLst/>
          </a:prstGeom>
        </p:spPr>
      </p:pic>
      <p:sp>
        <p:nvSpPr>
          <p:cNvPr id="4" name="TextBox 3"/>
          <p:cNvSpPr txBox="1"/>
          <p:nvPr/>
        </p:nvSpPr>
        <p:spPr>
          <a:xfrm>
            <a:off x="3094074" y="2786766"/>
            <a:ext cx="542260" cy="369332"/>
          </a:xfrm>
          <a:prstGeom prst="rect">
            <a:avLst/>
          </a:prstGeom>
          <a:noFill/>
          <a:ln>
            <a:noFill/>
          </a:ln>
        </p:spPr>
        <p:txBody>
          <a:bodyPr wrap="square" rtlCol="0">
            <a:spAutoFit/>
          </a:bodyPr>
          <a:lstStyle/>
          <a:p>
            <a:r>
              <a:rPr lang="en-US" b="1" dirty="0" smtClean="0">
                <a:solidFill>
                  <a:srgbClr val="FF0000"/>
                </a:solidFill>
              </a:rPr>
              <a:t>FYI </a:t>
            </a:r>
            <a:endParaRPr lang="en-US" b="1" dirty="0">
              <a:solidFill>
                <a:srgbClr val="FF0000"/>
              </a:solidFill>
            </a:endParaRPr>
          </a:p>
        </p:txBody>
      </p:sp>
    </p:spTree>
    <p:extLst>
      <p:ext uri="{BB962C8B-B14F-4D97-AF65-F5344CB8AC3E}">
        <p14:creationId xmlns:p14="http://schemas.microsoft.com/office/powerpoint/2010/main" val="1881830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4354" name="Rectangle 2"/>
          <p:cNvSpPr>
            <a:spLocks noGrp="1" noChangeArrowheads="1"/>
          </p:cNvSpPr>
          <p:nvPr>
            <p:ph type="title"/>
          </p:nvPr>
        </p:nvSpPr>
        <p:spPr>
          <a:xfrm>
            <a:off x="2133600" y="304800"/>
            <a:ext cx="7772400" cy="914400"/>
          </a:xfrm>
          <a:noFill/>
        </p:spPr>
        <p:style>
          <a:lnRef idx="2">
            <a:schemeClr val="dk1"/>
          </a:lnRef>
          <a:fillRef idx="1">
            <a:schemeClr val="lt1"/>
          </a:fillRef>
          <a:effectRef idx="0">
            <a:schemeClr val="dk1"/>
          </a:effectRef>
          <a:fontRef idx="minor">
            <a:schemeClr val="dk1"/>
          </a:fontRef>
        </p:style>
        <p:txBody>
          <a:bodyPr/>
          <a:lstStyle/>
          <a:p>
            <a:pPr eaLnBrk="1" hangingPunct="1">
              <a:defRPr/>
            </a:pPr>
            <a:r>
              <a:rPr lang="en-US" b="1" dirty="0" smtClean="0">
                <a:solidFill>
                  <a:schemeClr val="tx1"/>
                </a:solidFill>
              </a:rPr>
              <a:t>Remember</a:t>
            </a:r>
          </a:p>
        </p:txBody>
      </p:sp>
      <p:sp>
        <p:nvSpPr>
          <p:cNvPr id="484355" name="Rectangle 3"/>
          <p:cNvSpPr>
            <a:spLocks noGrp="1" noChangeArrowheads="1"/>
          </p:cNvSpPr>
          <p:nvPr>
            <p:ph idx="1"/>
          </p:nvPr>
        </p:nvSpPr>
        <p:spPr>
          <a:xfrm>
            <a:off x="2057400" y="1524000"/>
            <a:ext cx="8153400" cy="4953000"/>
          </a:xfrm>
          <a:gradFill flip="none" rotWithShape="1">
            <a:gsLst>
              <a:gs pos="0">
                <a:schemeClr val="bg1"/>
              </a:gs>
              <a:gs pos="39999">
                <a:schemeClr val="bg1"/>
              </a:gs>
              <a:gs pos="70000">
                <a:schemeClr val="bg1"/>
              </a:gs>
              <a:gs pos="88000">
                <a:schemeClr val="bg1"/>
              </a:gs>
              <a:gs pos="100000">
                <a:schemeClr val="bg1"/>
              </a:gs>
            </a:gsLst>
            <a:lin ang="18900000" scaled="1"/>
            <a:tileRect/>
          </a:gradFill>
          <a:ln w="38100">
            <a:noFill/>
          </a:ln>
        </p:spPr>
        <p:txBody>
          <a:bodyPr>
            <a:normAutofit/>
          </a:bodyPr>
          <a:lstStyle/>
          <a:p>
            <a:pPr eaLnBrk="1" hangingPunct="1">
              <a:buFontTx/>
              <a:buNone/>
              <a:defRPr/>
            </a:pPr>
            <a:r>
              <a:rPr lang="en-US" sz="3200" b="1" dirty="0">
                <a:solidFill>
                  <a:schemeClr val="tx1">
                    <a:lumMod val="50000"/>
                    <a:lumOff val="50000"/>
                  </a:schemeClr>
                </a:solidFill>
                <a:latin typeface="Times New Roman" pitchFamily="18" charset="0"/>
              </a:rPr>
              <a:t>The rule of thumb</a:t>
            </a:r>
          </a:p>
          <a:p>
            <a:pPr eaLnBrk="1" hangingPunct="1">
              <a:buFontTx/>
              <a:buNone/>
              <a:defRPr/>
            </a:pPr>
            <a:endParaRPr lang="en-US" dirty="0" smtClean="0">
              <a:solidFill>
                <a:schemeClr val="tx1">
                  <a:lumMod val="50000"/>
                  <a:lumOff val="50000"/>
                </a:schemeClr>
              </a:solidFill>
            </a:endParaRPr>
          </a:p>
          <a:p>
            <a:pPr eaLnBrk="1" hangingPunct="1">
              <a:buFontTx/>
              <a:buNone/>
              <a:defRPr/>
            </a:pPr>
            <a:r>
              <a:rPr lang="en-US" dirty="0" smtClean="0">
                <a:solidFill>
                  <a:schemeClr val="tx1">
                    <a:lumMod val="50000"/>
                    <a:lumOff val="50000"/>
                  </a:schemeClr>
                </a:solidFill>
              </a:rPr>
              <a:t> </a:t>
            </a:r>
            <a:r>
              <a:rPr lang="en-US" sz="4000" b="1" dirty="0">
                <a:solidFill>
                  <a:schemeClr val="tx1">
                    <a:lumMod val="50000"/>
                    <a:lumOff val="50000"/>
                  </a:schemeClr>
                </a:solidFill>
                <a:latin typeface="Times New Roman" pitchFamily="18" charset="0"/>
              </a:rPr>
              <a:t>If the Gut Works,</a:t>
            </a:r>
          </a:p>
          <a:p>
            <a:pPr eaLnBrk="1" hangingPunct="1">
              <a:buFontTx/>
              <a:buNone/>
              <a:defRPr/>
            </a:pPr>
            <a:r>
              <a:rPr lang="en-US" sz="4000" b="1" dirty="0">
                <a:solidFill>
                  <a:schemeClr val="tx1">
                    <a:lumMod val="50000"/>
                    <a:lumOff val="50000"/>
                  </a:schemeClr>
                </a:solidFill>
                <a:latin typeface="Times New Roman" pitchFamily="18" charset="0"/>
              </a:rPr>
              <a:t>                         Use It</a:t>
            </a:r>
          </a:p>
          <a:p>
            <a:pPr eaLnBrk="1" hangingPunct="1">
              <a:buFontTx/>
              <a:buNone/>
              <a:defRPr/>
            </a:pPr>
            <a:endParaRPr lang="en-US" sz="4000" b="1" dirty="0">
              <a:solidFill>
                <a:schemeClr val="tx1">
                  <a:lumMod val="50000"/>
                  <a:lumOff val="50000"/>
                </a:schemeClr>
              </a:solidFill>
              <a:latin typeface="Times New Roman" pitchFamily="18" charset="0"/>
            </a:endParaRPr>
          </a:p>
          <a:p>
            <a:pPr eaLnBrk="1" hangingPunct="1">
              <a:buFontTx/>
              <a:buNone/>
              <a:defRPr/>
            </a:pPr>
            <a:r>
              <a:rPr lang="en-US" sz="4000" b="1" dirty="0">
                <a:solidFill>
                  <a:schemeClr val="tx1">
                    <a:lumMod val="50000"/>
                    <a:lumOff val="50000"/>
                  </a:schemeClr>
                </a:solidFill>
                <a:latin typeface="Times New Roman" pitchFamily="18" charset="0"/>
              </a:rPr>
              <a:t>If the Gut Works Partially, </a:t>
            </a:r>
          </a:p>
          <a:p>
            <a:pPr eaLnBrk="1" hangingPunct="1">
              <a:buFontTx/>
              <a:buNone/>
              <a:defRPr/>
            </a:pPr>
            <a:r>
              <a:rPr lang="en-US" sz="4000" b="1" dirty="0">
                <a:solidFill>
                  <a:schemeClr val="tx1">
                    <a:lumMod val="50000"/>
                    <a:lumOff val="50000"/>
                  </a:schemeClr>
                </a:solidFill>
                <a:latin typeface="Times New Roman" pitchFamily="18" charset="0"/>
              </a:rPr>
              <a:t>                         Use It Partially</a:t>
            </a:r>
            <a:endParaRPr lang="en-US" sz="4000" b="1" dirty="0">
              <a:solidFill>
                <a:schemeClr val="tx1">
                  <a:lumMod val="50000"/>
                  <a:lumOff val="50000"/>
                </a:schemeClr>
              </a:solidFill>
            </a:endParaRPr>
          </a:p>
        </p:txBody>
      </p:sp>
      <p:pic>
        <p:nvPicPr>
          <p:cNvPr id="17412" name="il_fi" descr="ANd9GcRsSmWmIMRikb1PQoEpOcqZJkmGO2R-aisxHlqtWYyN7FR7dfLv-vR_1b6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7200" y="1981201"/>
            <a:ext cx="2027238" cy="80486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7413" name="Picture 5" descr="enteralfeedingmanag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77200" y="2971800"/>
            <a:ext cx="19812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7414" name="jtube" descr="SingleLumenJTub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53401" y="4114800"/>
            <a:ext cx="1851025" cy="94773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2073896"/>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484354"/>
                                        </p:tgtEl>
                                        <p:attrNameLst>
                                          <p:attrName>style.visibility</p:attrName>
                                        </p:attrNameLst>
                                      </p:cBhvr>
                                      <p:to>
                                        <p:strVal val="visible"/>
                                      </p:to>
                                    </p:set>
                                    <p:animEffect transition="in" filter="fade">
                                      <p:cBhvr>
                                        <p:cTn id="7" dur="768" decel="100000"/>
                                        <p:tgtEl>
                                          <p:spTgt spid="484354"/>
                                        </p:tgtEl>
                                      </p:cBhvr>
                                    </p:animEffect>
                                    <p:animScale>
                                      <p:cBhvr>
                                        <p:cTn id="8" dur="768" decel="100000"/>
                                        <p:tgtEl>
                                          <p:spTgt spid="484354"/>
                                        </p:tgtEl>
                                      </p:cBhvr>
                                      <p:from x="10000" y="10000"/>
                                      <p:to x="200000" y="450000"/>
                                    </p:animScale>
                                    <p:animScale>
                                      <p:cBhvr>
                                        <p:cTn id="9" dur="1230" accel="100000" fill="hold">
                                          <p:stCondLst>
                                            <p:cond delay="768"/>
                                          </p:stCondLst>
                                        </p:cTn>
                                        <p:tgtEl>
                                          <p:spTgt spid="484354"/>
                                        </p:tgtEl>
                                      </p:cBhvr>
                                      <p:from x="200000" y="450000"/>
                                      <p:to x="100000" y="100000"/>
                                    </p:animScale>
                                    <p:set>
                                      <p:cBhvr>
                                        <p:cTn id="10" dur="768" fill="hold"/>
                                        <p:tgtEl>
                                          <p:spTgt spid="484354"/>
                                        </p:tgtEl>
                                        <p:attrNameLst>
                                          <p:attrName>ppt_x</p:attrName>
                                        </p:attrNameLst>
                                      </p:cBhvr>
                                      <p:to>
                                        <p:strVal val="(0.5)"/>
                                      </p:to>
                                    </p:set>
                                    <p:anim from="(0.5)" to="(#ppt_x)" calcmode="lin" valueType="num">
                                      <p:cBhvr>
                                        <p:cTn id="11" dur="1230" accel="100000" fill="hold">
                                          <p:stCondLst>
                                            <p:cond delay="768"/>
                                          </p:stCondLst>
                                        </p:cTn>
                                        <p:tgtEl>
                                          <p:spTgt spid="484354"/>
                                        </p:tgtEl>
                                        <p:attrNameLst>
                                          <p:attrName>ppt_x</p:attrName>
                                        </p:attrNameLst>
                                      </p:cBhvr>
                                    </p:anim>
                                    <p:set>
                                      <p:cBhvr>
                                        <p:cTn id="12" dur="768" fill="hold"/>
                                        <p:tgtEl>
                                          <p:spTgt spid="484354"/>
                                        </p:tgtEl>
                                        <p:attrNameLst>
                                          <p:attrName>ppt_y</p:attrName>
                                        </p:attrNameLst>
                                      </p:cBhvr>
                                      <p:to>
                                        <p:strVal val="(#ppt_y+0.4)"/>
                                      </p:to>
                                    </p:set>
                                    <p:anim from="(#ppt_y+0.4)" to="(#ppt_y)" calcmode="lin" valueType="num">
                                      <p:cBhvr>
                                        <p:cTn id="13" dur="1230" accel="100000" fill="hold">
                                          <p:stCondLst>
                                            <p:cond delay="768"/>
                                          </p:stCondLst>
                                        </p:cTn>
                                        <p:tgtEl>
                                          <p:spTgt spid="484354"/>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484355">
                                            <p:bg/>
                                          </p:spTgt>
                                        </p:tgtEl>
                                        <p:attrNameLst>
                                          <p:attrName>style.visibility</p:attrName>
                                        </p:attrNameLst>
                                      </p:cBhvr>
                                      <p:to>
                                        <p:strVal val="visible"/>
                                      </p:to>
                                    </p:set>
                                    <p:anim calcmode="lin" valueType="num">
                                      <p:cBhvr>
                                        <p:cTn id="18" dur="500" fill="hold"/>
                                        <p:tgtEl>
                                          <p:spTgt spid="484355">
                                            <p:bg/>
                                          </p:spTgt>
                                        </p:tgtEl>
                                        <p:attrNameLst>
                                          <p:attrName>ppt_w</p:attrName>
                                        </p:attrNameLst>
                                      </p:cBhvr>
                                      <p:tavLst>
                                        <p:tav tm="0">
                                          <p:val>
                                            <p:fltVal val="0"/>
                                          </p:val>
                                        </p:tav>
                                        <p:tav tm="100000">
                                          <p:val>
                                            <p:strVal val="#ppt_w"/>
                                          </p:val>
                                        </p:tav>
                                      </p:tavLst>
                                    </p:anim>
                                    <p:anim calcmode="lin" valueType="num">
                                      <p:cBhvr>
                                        <p:cTn id="19" dur="500" fill="hold"/>
                                        <p:tgtEl>
                                          <p:spTgt spid="484355">
                                            <p:bg/>
                                          </p:spTgt>
                                        </p:tgtEl>
                                        <p:attrNameLst>
                                          <p:attrName>ppt_h</p:attrName>
                                        </p:attrNameLst>
                                      </p:cBhvr>
                                      <p:tavLst>
                                        <p:tav tm="0">
                                          <p:val>
                                            <p:fltVal val="0"/>
                                          </p:val>
                                        </p:tav>
                                        <p:tav tm="100000">
                                          <p:val>
                                            <p:strVal val="#ppt_h"/>
                                          </p:val>
                                        </p:tav>
                                      </p:tavLst>
                                    </p:anim>
                                    <p:animEffect transition="in" filter="fade">
                                      <p:cBhvr>
                                        <p:cTn id="20" dur="500"/>
                                        <p:tgtEl>
                                          <p:spTgt spid="484355">
                                            <p:bg/>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484355">
                                            <p:txEl>
                                              <p:pRg st="0" end="0"/>
                                            </p:txEl>
                                          </p:spTgt>
                                        </p:tgtEl>
                                        <p:attrNameLst>
                                          <p:attrName>style.visibility</p:attrName>
                                        </p:attrNameLst>
                                      </p:cBhvr>
                                      <p:to>
                                        <p:strVal val="visible"/>
                                      </p:to>
                                    </p:set>
                                    <p:anim calcmode="lin" valueType="num">
                                      <p:cBhvr>
                                        <p:cTn id="25" dur="500" fill="hold"/>
                                        <p:tgtEl>
                                          <p:spTgt spid="484355">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484355">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484355">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484355">
                                            <p:txEl>
                                              <p:pRg st="2" end="2"/>
                                            </p:txEl>
                                          </p:spTgt>
                                        </p:tgtEl>
                                        <p:attrNameLst>
                                          <p:attrName>style.visibility</p:attrName>
                                        </p:attrNameLst>
                                      </p:cBhvr>
                                      <p:to>
                                        <p:strVal val="visible"/>
                                      </p:to>
                                    </p:set>
                                    <p:anim calcmode="lin" valueType="num">
                                      <p:cBhvr>
                                        <p:cTn id="32" dur="500" fill="hold"/>
                                        <p:tgtEl>
                                          <p:spTgt spid="484355">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484355">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484355">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484355">
                                            <p:txEl>
                                              <p:pRg st="3" end="3"/>
                                            </p:txEl>
                                          </p:spTgt>
                                        </p:tgtEl>
                                        <p:attrNameLst>
                                          <p:attrName>style.visibility</p:attrName>
                                        </p:attrNameLst>
                                      </p:cBhvr>
                                      <p:to>
                                        <p:strVal val="visible"/>
                                      </p:to>
                                    </p:set>
                                    <p:anim calcmode="lin" valueType="num">
                                      <p:cBhvr>
                                        <p:cTn id="39" dur="500" fill="hold"/>
                                        <p:tgtEl>
                                          <p:spTgt spid="48435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484355">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484355">
                                            <p:txEl>
                                              <p:pRg st="3" end="3"/>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484355">
                                            <p:txEl>
                                              <p:pRg st="5" end="5"/>
                                            </p:txEl>
                                          </p:spTgt>
                                        </p:tgtEl>
                                        <p:attrNameLst>
                                          <p:attrName>style.visibility</p:attrName>
                                        </p:attrNameLst>
                                      </p:cBhvr>
                                      <p:to>
                                        <p:strVal val="visible"/>
                                      </p:to>
                                    </p:set>
                                    <p:anim calcmode="lin" valueType="num">
                                      <p:cBhvr>
                                        <p:cTn id="46" dur="500" fill="hold"/>
                                        <p:tgtEl>
                                          <p:spTgt spid="484355">
                                            <p:txEl>
                                              <p:pRg st="5" end="5"/>
                                            </p:txEl>
                                          </p:spTgt>
                                        </p:tgtEl>
                                        <p:attrNameLst>
                                          <p:attrName>ppt_w</p:attrName>
                                        </p:attrNameLst>
                                      </p:cBhvr>
                                      <p:tavLst>
                                        <p:tav tm="0">
                                          <p:val>
                                            <p:fltVal val="0"/>
                                          </p:val>
                                        </p:tav>
                                        <p:tav tm="100000">
                                          <p:val>
                                            <p:strVal val="#ppt_w"/>
                                          </p:val>
                                        </p:tav>
                                      </p:tavLst>
                                    </p:anim>
                                    <p:anim calcmode="lin" valueType="num">
                                      <p:cBhvr>
                                        <p:cTn id="47" dur="500" fill="hold"/>
                                        <p:tgtEl>
                                          <p:spTgt spid="484355">
                                            <p:txEl>
                                              <p:pRg st="5" end="5"/>
                                            </p:txEl>
                                          </p:spTgt>
                                        </p:tgtEl>
                                        <p:attrNameLst>
                                          <p:attrName>ppt_h</p:attrName>
                                        </p:attrNameLst>
                                      </p:cBhvr>
                                      <p:tavLst>
                                        <p:tav tm="0">
                                          <p:val>
                                            <p:fltVal val="0"/>
                                          </p:val>
                                        </p:tav>
                                        <p:tav tm="100000">
                                          <p:val>
                                            <p:strVal val="#ppt_h"/>
                                          </p:val>
                                        </p:tav>
                                      </p:tavLst>
                                    </p:anim>
                                    <p:animEffect transition="in" filter="fade">
                                      <p:cBhvr>
                                        <p:cTn id="48" dur="500"/>
                                        <p:tgtEl>
                                          <p:spTgt spid="484355">
                                            <p:txEl>
                                              <p:pRg st="5" end="5"/>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484355">
                                            <p:txEl>
                                              <p:pRg st="6" end="6"/>
                                            </p:txEl>
                                          </p:spTgt>
                                        </p:tgtEl>
                                        <p:attrNameLst>
                                          <p:attrName>style.visibility</p:attrName>
                                        </p:attrNameLst>
                                      </p:cBhvr>
                                      <p:to>
                                        <p:strVal val="visible"/>
                                      </p:to>
                                    </p:set>
                                    <p:anim calcmode="lin" valueType="num">
                                      <p:cBhvr>
                                        <p:cTn id="53" dur="500" fill="hold"/>
                                        <p:tgtEl>
                                          <p:spTgt spid="484355">
                                            <p:txEl>
                                              <p:pRg st="6" end="6"/>
                                            </p:txEl>
                                          </p:spTgt>
                                        </p:tgtEl>
                                        <p:attrNameLst>
                                          <p:attrName>ppt_w</p:attrName>
                                        </p:attrNameLst>
                                      </p:cBhvr>
                                      <p:tavLst>
                                        <p:tav tm="0">
                                          <p:val>
                                            <p:fltVal val="0"/>
                                          </p:val>
                                        </p:tav>
                                        <p:tav tm="100000">
                                          <p:val>
                                            <p:strVal val="#ppt_w"/>
                                          </p:val>
                                        </p:tav>
                                      </p:tavLst>
                                    </p:anim>
                                    <p:anim calcmode="lin" valueType="num">
                                      <p:cBhvr>
                                        <p:cTn id="54" dur="500" fill="hold"/>
                                        <p:tgtEl>
                                          <p:spTgt spid="484355">
                                            <p:txEl>
                                              <p:pRg st="6" end="6"/>
                                            </p:txEl>
                                          </p:spTgt>
                                        </p:tgtEl>
                                        <p:attrNameLst>
                                          <p:attrName>ppt_h</p:attrName>
                                        </p:attrNameLst>
                                      </p:cBhvr>
                                      <p:tavLst>
                                        <p:tav tm="0">
                                          <p:val>
                                            <p:fltVal val="0"/>
                                          </p:val>
                                        </p:tav>
                                        <p:tav tm="100000">
                                          <p:val>
                                            <p:strVal val="#ppt_h"/>
                                          </p:val>
                                        </p:tav>
                                      </p:tavLst>
                                    </p:anim>
                                    <p:animEffect transition="in" filter="fade">
                                      <p:cBhvr>
                                        <p:cTn id="55" dur="500"/>
                                        <p:tgtEl>
                                          <p:spTgt spid="4843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4" grpId="0" animBg="1"/>
      <p:bldP spid="484355"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5127" y="624110"/>
            <a:ext cx="9569486" cy="1280890"/>
          </a:xfrm>
        </p:spPr>
        <p:txBody>
          <a:bodyPr/>
          <a:lstStyle/>
          <a:p>
            <a:r>
              <a:rPr lang="en-US" dirty="0"/>
              <a:t>Indications for PN</a:t>
            </a:r>
          </a:p>
        </p:txBody>
      </p:sp>
      <p:sp>
        <p:nvSpPr>
          <p:cNvPr id="3" name="Content Placeholder 2"/>
          <p:cNvSpPr>
            <a:spLocks noGrp="1"/>
          </p:cNvSpPr>
          <p:nvPr>
            <p:ph idx="1"/>
          </p:nvPr>
        </p:nvSpPr>
        <p:spPr>
          <a:xfrm>
            <a:off x="1116419" y="2133600"/>
            <a:ext cx="10388193" cy="3777622"/>
          </a:xfrm>
        </p:spPr>
        <p:txBody>
          <a:bodyPr>
            <a:normAutofit/>
          </a:bodyPr>
          <a:lstStyle/>
          <a:p>
            <a:r>
              <a:rPr lang="en-US" dirty="0" smtClean="0"/>
              <a:t>Patients </a:t>
            </a:r>
            <a:r>
              <a:rPr lang="en-US" dirty="0"/>
              <a:t>who are not expected to receive EN within 3 days should </a:t>
            </a:r>
            <a:r>
              <a:rPr lang="en-US" dirty="0" smtClean="0"/>
              <a:t>receive PN </a:t>
            </a:r>
            <a:r>
              <a:rPr lang="en-US" dirty="0"/>
              <a:t>within 24–48 hours if EN is contraindicated or if they cannot tolerate EN</a:t>
            </a:r>
            <a:r>
              <a:rPr lang="en-US" dirty="0" smtClean="0"/>
              <a:t>.</a:t>
            </a:r>
            <a:endParaRPr lang="en-US" dirty="0"/>
          </a:p>
        </p:txBody>
      </p:sp>
      <p:sp>
        <p:nvSpPr>
          <p:cNvPr id="4" name="Rectangle 3"/>
          <p:cNvSpPr/>
          <p:nvPr/>
        </p:nvSpPr>
        <p:spPr>
          <a:xfrm>
            <a:off x="1254734" y="6139822"/>
            <a:ext cx="10111562" cy="307777"/>
          </a:xfrm>
          <a:prstGeom prst="rect">
            <a:avLst/>
          </a:prstGeom>
        </p:spPr>
        <p:txBody>
          <a:bodyPr wrap="square">
            <a:spAutoFit/>
          </a:bodyPr>
          <a:lstStyle/>
          <a:p>
            <a:pPr algn="ctr"/>
            <a:r>
              <a:rPr lang="en-US" sz="1400" dirty="0" smtClean="0">
                <a:solidFill>
                  <a:srgbClr val="FF0000"/>
                </a:solidFill>
              </a:rPr>
              <a:t>European Society for Clinical Nutrition and Metabolism (ESPEN) PN guidelines (2009)</a:t>
            </a:r>
            <a:endParaRPr lang="en-US" sz="1400" dirty="0">
              <a:solidFill>
                <a:srgbClr val="FF0000"/>
              </a:solidFill>
            </a:endParaRPr>
          </a:p>
        </p:txBody>
      </p:sp>
    </p:spTree>
    <p:extLst>
      <p:ext uri="{BB962C8B-B14F-4D97-AF65-F5344CB8AC3E}">
        <p14:creationId xmlns:p14="http://schemas.microsoft.com/office/powerpoint/2010/main" val="1279993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2029097" y="1820091"/>
            <a:ext cx="9475515" cy="4578811"/>
          </a:xfrm>
        </p:spPr>
        <p:txBody>
          <a:bodyPr>
            <a:noAutofit/>
          </a:bodyPr>
          <a:lstStyle/>
          <a:p>
            <a:r>
              <a:rPr lang="en-US" sz="1600" dirty="0"/>
              <a:t>Surgery is the cause of a number of deep </a:t>
            </a:r>
            <a:r>
              <a:rPr lang="en-US" sz="1600" dirty="0" smtClean="0"/>
              <a:t>inflammatory and </a:t>
            </a:r>
            <a:r>
              <a:rPr lang="en-US" sz="1600" dirty="0"/>
              <a:t>metabolic </a:t>
            </a:r>
            <a:r>
              <a:rPr lang="en-US" sz="1600" dirty="0" smtClean="0"/>
              <a:t>changes</a:t>
            </a:r>
          </a:p>
          <a:p>
            <a:r>
              <a:rPr lang="en-US" sz="1600" dirty="0" smtClean="0"/>
              <a:t>The </a:t>
            </a:r>
            <a:r>
              <a:rPr lang="en-US" sz="1600" dirty="0"/>
              <a:t>primary </a:t>
            </a:r>
            <a:r>
              <a:rPr lang="en-US" sz="1600" dirty="0" smtClean="0"/>
              <a:t>objective of </a:t>
            </a:r>
            <a:r>
              <a:rPr lang="en-US" sz="1600" dirty="0"/>
              <a:t>ensuring the adequate </a:t>
            </a:r>
            <a:r>
              <a:rPr lang="en-US" sz="1600" dirty="0" smtClean="0"/>
              <a:t>defense </a:t>
            </a:r>
            <a:r>
              <a:rPr lang="en-US" sz="1600" dirty="0"/>
              <a:t>of the body </a:t>
            </a:r>
            <a:endParaRPr lang="en-US" sz="1600" dirty="0" smtClean="0"/>
          </a:p>
          <a:p>
            <a:r>
              <a:rPr lang="en-US" sz="1600" dirty="0" smtClean="0"/>
              <a:t>Malnutrition </a:t>
            </a:r>
            <a:r>
              <a:rPr lang="en-US" sz="1600" dirty="0"/>
              <a:t>is associated with changes in </a:t>
            </a:r>
            <a:r>
              <a:rPr lang="en-US" sz="1600" dirty="0" smtClean="0"/>
              <a:t>body composition</a:t>
            </a:r>
            <a:r>
              <a:rPr lang="en-US" sz="1600" dirty="0"/>
              <a:t>, and delayed wound healing, </a:t>
            </a:r>
            <a:r>
              <a:rPr lang="en-US" sz="1600" dirty="0" smtClean="0"/>
              <a:t>decreased functional </a:t>
            </a:r>
            <a:r>
              <a:rPr lang="en-US" sz="1600" dirty="0"/>
              <a:t>capacity, impaired immune function </a:t>
            </a:r>
            <a:r>
              <a:rPr lang="en-US" sz="1600" dirty="0" smtClean="0"/>
              <a:t>and changes </a:t>
            </a:r>
            <a:r>
              <a:rPr lang="en-US" sz="1600" dirty="0"/>
              <a:t>in the different organ </a:t>
            </a:r>
            <a:r>
              <a:rPr lang="en-US" sz="1600" dirty="0" smtClean="0"/>
              <a:t>systems</a:t>
            </a:r>
          </a:p>
          <a:p>
            <a:r>
              <a:rPr lang="en-US" sz="1600" dirty="0" smtClean="0"/>
              <a:t>Therefore, malnourished </a:t>
            </a:r>
            <a:r>
              <a:rPr lang="en-US" sz="1600" dirty="0"/>
              <a:t>patients are at risk of </a:t>
            </a:r>
            <a:r>
              <a:rPr lang="en-US" sz="1600" dirty="0" smtClean="0"/>
              <a:t>experiencing infectious </a:t>
            </a:r>
            <a:r>
              <a:rPr lang="en-US" sz="1600" dirty="0"/>
              <a:t>and cardiorespiratory </a:t>
            </a:r>
            <a:r>
              <a:rPr lang="en-US" sz="1600" dirty="0" smtClean="0"/>
              <a:t>complications, increased </a:t>
            </a:r>
            <a:r>
              <a:rPr lang="en-US" sz="1600" dirty="0"/>
              <a:t>morbidity and mortality and </a:t>
            </a:r>
            <a:r>
              <a:rPr lang="en-US" sz="1600" dirty="0" smtClean="0"/>
              <a:t>prolongation of </a:t>
            </a:r>
            <a:r>
              <a:rPr lang="en-US" sz="1600" dirty="0"/>
              <a:t>hospital stay. </a:t>
            </a:r>
            <a:endParaRPr lang="en-US" sz="1600" dirty="0" smtClean="0"/>
          </a:p>
          <a:p>
            <a:r>
              <a:rPr lang="en-US" sz="1600" dirty="0" smtClean="0"/>
              <a:t>However</a:t>
            </a:r>
            <a:r>
              <a:rPr lang="en-US" sz="1600" dirty="0"/>
              <a:t>, it has been shown that early post </a:t>
            </a:r>
            <a:r>
              <a:rPr lang="en-US" sz="1600" dirty="0" smtClean="0"/>
              <a:t>operative </a:t>
            </a:r>
            <a:r>
              <a:rPr lang="en-US" sz="1600" dirty="0"/>
              <a:t>enteral nutrition is effective and well </a:t>
            </a:r>
            <a:r>
              <a:rPr lang="en-US" sz="1600" dirty="0" smtClean="0"/>
              <a:t>tolerated</a:t>
            </a:r>
          </a:p>
          <a:p>
            <a:r>
              <a:rPr lang="en-US" sz="1600" dirty="0" smtClean="0"/>
              <a:t>Enteral </a:t>
            </a:r>
            <a:r>
              <a:rPr lang="en-US" sz="1600" dirty="0"/>
              <a:t>feeding is associated with </a:t>
            </a:r>
            <a:r>
              <a:rPr lang="en-US" sz="1600" dirty="0" smtClean="0"/>
              <a:t>clinical benefits</a:t>
            </a:r>
            <a:r>
              <a:rPr lang="en-US" sz="1600" dirty="0"/>
              <a:t>, such as the reduction in the incidence </a:t>
            </a:r>
            <a:r>
              <a:rPr lang="en-US" sz="1600" dirty="0" smtClean="0"/>
              <a:t>of postoperative </a:t>
            </a:r>
            <a:r>
              <a:rPr lang="en-US" sz="1600" dirty="0"/>
              <a:t>infectious complications and </a:t>
            </a:r>
            <a:r>
              <a:rPr lang="en-US" sz="1600" dirty="0" smtClean="0"/>
              <a:t>improved healing </a:t>
            </a:r>
            <a:r>
              <a:rPr lang="en-US" sz="1600" dirty="0"/>
              <a:t>of </a:t>
            </a:r>
            <a:r>
              <a:rPr lang="en-US" sz="1600" dirty="0" smtClean="0"/>
              <a:t>tissues.</a:t>
            </a:r>
            <a:endParaRPr lang="en-US" sz="1600" dirty="0"/>
          </a:p>
          <a:p>
            <a:r>
              <a:rPr lang="en-US" sz="1600" dirty="0"/>
              <a:t>Therefore, the nutritional intervention is essential </a:t>
            </a:r>
            <a:r>
              <a:rPr lang="en-US" sz="1600" dirty="0" smtClean="0"/>
              <a:t>as part </a:t>
            </a:r>
            <a:r>
              <a:rPr lang="en-US" sz="1600" dirty="0"/>
              <a:t>of the treatment of postoperative </a:t>
            </a:r>
            <a:r>
              <a:rPr lang="en-US" sz="1600" dirty="0" smtClean="0"/>
              <a:t>gastrointestinal patients</a:t>
            </a:r>
            <a:r>
              <a:rPr lang="en-US" sz="1600" dirty="0"/>
              <a:t>, including those with good previous </a:t>
            </a:r>
            <a:r>
              <a:rPr lang="en-US" sz="1600" dirty="0" smtClean="0"/>
              <a:t>nutritional status</a:t>
            </a:r>
            <a:r>
              <a:rPr lang="en-US" sz="1600" dirty="0"/>
              <a:t>, since the worsening of nutritional status due </a:t>
            </a:r>
            <a:r>
              <a:rPr lang="en-US" sz="1600" dirty="0" smtClean="0"/>
              <a:t>to the </a:t>
            </a:r>
            <a:r>
              <a:rPr lang="en-US" sz="1600" dirty="0"/>
              <a:t>surgical stress and critical illness will be a </a:t>
            </a:r>
            <a:r>
              <a:rPr lang="en-US" sz="1600" dirty="0" smtClean="0"/>
              <a:t>determinant factor </a:t>
            </a:r>
            <a:r>
              <a:rPr lang="en-US" sz="1600" dirty="0"/>
              <a:t>of poor subsequent outcome.</a:t>
            </a:r>
            <a:endParaRPr lang="en-US" sz="1600" dirty="0"/>
          </a:p>
        </p:txBody>
      </p:sp>
    </p:spTree>
    <p:extLst>
      <p:ext uri="{BB962C8B-B14F-4D97-AF65-F5344CB8AC3E}">
        <p14:creationId xmlns:p14="http://schemas.microsoft.com/office/powerpoint/2010/main" val="10682374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1432198" y="1388006"/>
            <a:ext cx="10245996" cy="4525963"/>
          </a:xfrm>
        </p:spPr>
        <p:txBody>
          <a:bodyPr>
            <a:noAutofit/>
          </a:bodyPr>
          <a:lstStyle/>
          <a:p>
            <a:pPr>
              <a:spcBef>
                <a:spcPts val="1200"/>
              </a:spcBef>
              <a:spcAft>
                <a:spcPts val="1200"/>
              </a:spcAft>
            </a:pPr>
            <a:r>
              <a:rPr lang="en-US" altLang="ar-SA" sz="1600" dirty="0" smtClean="0"/>
              <a:t>Short </a:t>
            </a:r>
            <a:r>
              <a:rPr lang="en-US" altLang="ar-SA" sz="1600" dirty="0"/>
              <a:t>bowel syndrome</a:t>
            </a:r>
          </a:p>
          <a:p>
            <a:pPr>
              <a:spcBef>
                <a:spcPts val="1200"/>
              </a:spcBef>
              <a:spcAft>
                <a:spcPts val="1200"/>
              </a:spcAft>
            </a:pPr>
            <a:r>
              <a:rPr lang="en-US" altLang="ar-SA" sz="1600" dirty="0"/>
              <a:t>Non-operative mechanical bowel obstruction</a:t>
            </a:r>
          </a:p>
          <a:p>
            <a:pPr>
              <a:spcBef>
                <a:spcPts val="1200"/>
              </a:spcBef>
              <a:spcAft>
                <a:spcPts val="1200"/>
              </a:spcAft>
            </a:pPr>
            <a:r>
              <a:rPr lang="en-US" altLang="ar-SA" sz="1600" dirty="0"/>
              <a:t>High output </a:t>
            </a:r>
            <a:r>
              <a:rPr lang="en-US" sz="1600" dirty="0"/>
              <a:t>gastrointestinal </a:t>
            </a:r>
            <a:r>
              <a:rPr lang="en-US" altLang="ar-SA" sz="1600" dirty="0"/>
              <a:t>fistula</a:t>
            </a:r>
          </a:p>
          <a:p>
            <a:pPr>
              <a:spcBef>
                <a:spcPts val="1200"/>
              </a:spcBef>
              <a:spcAft>
                <a:spcPts val="1200"/>
              </a:spcAft>
            </a:pPr>
            <a:r>
              <a:rPr lang="en-US" altLang="ar-SA" sz="1600" dirty="0"/>
              <a:t>Sever paralytic ileus</a:t>
            </a:r>
          </a:p>
          <a:p>
            <a:pPr>
              <a:spcBef>
                <a:spcPts val="1200"/>
              </a:spcBef>
              <a:spcAft>
                <a:spcPts val="1200"/>
              </a:spcAft>
            </a:pPr>
            <a:r>
              <a:rPr lang="en-US" altLang="ar-SA" sz="1600" dirty="0"/>
              <a:t>Pseudo GI obstruction</a:t>
            </a:r>
          </a:p>
          <a:p>
            <a:pPr>
              <a:spcBef>
                <a:spcPts val="1200"/>
              </a:spcBef>
              <a:spcAft>
                <a:spcPts val="1200"/>
              </a:spcAft>
            </a:pPr>
            <a:r>
              <a:rPr lang="en-US" altLang="ar-SA" sz="1600" dirty="0"/>
              <a:t>Gut </a:t>
            </a:r>
            <a:r>
              <a:rPr lang="en-US" altLang="ar-SA" sz="1600" dirty="0" smtClean="0"/>
              <a:t>ischemia</a:t>
            </a:r>
          </a:p>
          <a:p>
            <a:pPr>
              <a:spcBef>
                <a:spcPts val="1200"/>
              </a:spcBef>
              <a:spcAft>
                <a:spcPts val="1200"/>
              </a:spcAft>
            </a:pPr>
            <a:r>
              <a:rPr lang="en-US" altLang="ar-SA" sz="1600" dirty="0"/>
              <a:t>Refractory diarrhea or vomiting</a:t>
            </a:r>
          </a:p>
          <a:p>
            <a:pPr>
              <a:spcBef>
                <a:spcPts val="1200"/>
              </a:spcBef>
              <a:spcAft>
                <a:spcPts val="1200"/>
              </a:spcAft>
            </a:pPr>
            <a:r>
              <a:rPr lang="en-US" altLang="ar-SA" sz="1600" dirty="0"/>
              <a:t>Intolerance to enteral feeding</a:t>
            </a:r>
          </a:p>
          <a:p>
            <a:pPr>
              <a:spcBef>
                <a:spcPts val="1200"/>
              </a:spcBef>
              <a:spcAft>
                <a:spcPts val="1200"/>
              </a:spcAft>
            </a:pPr>
            <a:r>
              <a:rPr lang="en-US" sz="1600" dirty="0"/>
              <a:t>If the energy and nutritional requirements cannot be met after maximizing enteral support</a:t>
            </a:r>
            <a:endParaRPr lang="en-US" altLang="ar-SA" sz="1600" dirty="0"/>
          </a:p>
          <a:p>
            <a:pPr>
              <a:spcBef>
                <a:spcPts val="1200"/>
              </a:spcBef>
              <a:spcAft>
                <a:spcPts val="1200"/>
              </a:spcAft>
            </a:pPr>
            <a:r>
              <a:rPr lang="en-US" altLang="ar-SA" sz="1600" dirty="0"/>
              <a:t>Failure to Thrive</a:t>
            </a:r>
          </a:p>
          <a:p>
            <a:pPr marL="0" indent="0">
              <a:spcBef>
                <a:spcPts val="1200"/>
              </a:spcBef>
              <a:spcAft>
                <a:spcPts val="1200"/>
              </a:spcAft>
              <a:buNone/>
            </a:pPr>
            <a:endParaRPr lang="en-US" altLang="ar-SA" sz="1600" dirty="0"/>
          </a:p>
          <a:p>
            <a:pPr marL="0" indent="0">
              <a:spcBef>
                <a:spcPts val="1200"/>
              </a:spcBef>
              <a:spcAft>
                <a:spcPts val="1200"/>
              </a:spcAft>
              <a:buNone/>
            </a:pPr>
            <a:endParaRPr lang="en-US" altLang="ar-SA" sz="1600" dirty="0"/>
          </a:p>
          <a:p>
            <a:pPr>
              <a:spcBef>
                <a:spcPts val="1200"/>
              </a:spcBef>
              <a:spcAft>
                <a:spcPts val="1200"/>
              </a:spcAft>
            </a:pPr>
            <a:endParaRPr lang="en-US" altLang="ar-SA" sz="1600" dirty="0"/>
          </a:p>
          <a:p>
            <a:pPr>
              <a:spcBef>
                <a:spcPts val="1200"/>
              </a:spcBef>
              <a:spcAft>
                <a:spcPts val="1200"/>
              </a:spcAft>
            </a:pPr>
            <a:endParaRPr lang="en-US" altLang="ar-SA" sz="1600" dirty="0"/>
          </a:p>
        </p:txBody>
      </p:sp>
      <p:sp>
        <p:nvSpPr>
          <p:cNvPr id="2" name="Title 1"/>
          <p:cNvSpPr>
            <a:spLocks noGrp="1"/>
          </p:cNvSpPr>
          <p:nvPr>
            <p:ph type="title"/>
          </p:nvPr>
        </p:nvSpPr>
        <p:spPr>
          <a:xfrm>
            <a:off x="1562987" y="624110"/>
            <a:ext cx="9941626" cy="1280890"/>
          </a:xfrm>
        </p:spPr>
        <p:txBody>
          <a:bodyPr/>
          <a:lstStyle/>
          <a:p>
            <a:r>
              <a:rPr lang="en-US" dirty="0"/>
              <a:t>Indications for </a:t>
            </a:r>
            <a:r>
              <a:rPr lang="en-US" dirty="0" smtClean="0"/>
              <a:t>PN- Examples</a:t>
            </a:r>
            <a:endParaRPr lang="en-US" dirty="0"/>
          </a:p>
        </p:txBody>
      </p:sp>
    </p:spTree>
    <p:extLst>
      <p:ext uri="{BB962C8B-B14F-4D97-AF65-F5344CB8AC3E}">
        <p14:creationId xmlns:p14="http://schemas.microsoft.com/office/powerpoint/2010/main" val="9642494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ar-SA" b="1" dirty="0" smtClean="0">
                <a:solidFill>
                  <a:srgbClr val="C00000"/>
                </a:solidFill>
              </a:rPr>
              <a:t>Criteria for Starting PN </a:t>
            </a:r>
            <a:endParaRPr lang="en-US" altLang="ar-SA" dirty="0" smtClean="0">
              <a:solidFill>
                <a:srgbClr val="C00000"/>
              </a:solidFill>
            </a:endParaRPr>
          </a:p>
        </p:txBody>
      </p:sp>
      <p:sp>
        <p:nvSpPr>
          <p:cNvPr id="13315" name="Content Placeholder 2"/>
          <p:cNvSpPr>
            <a:spLocks noGrp="1"/>
          </p:cNvSpPr>
          <p:nvPr>
            <p:ph idx="1"/>
          </p:nvPr>
        </p:nvSpPr>
        <p:spPr>
          <a:xfrm>
            <a:off x="2351585" y="1844825"/>
            <a:ext cx="8137029" cy="4281339"/>
          </a:xfrm>
        </p:spPr>
        <p:txBody>
          <a:bodyPr>
            <a:normAutofit/>
          </a:bodyPr>
          <a:lstStyle/>
          <a:p>
            <a:pPr>
              <a:spcBef>
                <a:spcPts val="1200"/>
              </a:spcBef>
              <a:spcAft>
                <a:spcPts val="1200"/>
              </a:spcAft>
            </a:pPr>
            <a:r>
              <a:rPr lang="en-US" altLang="ar-SA" dirty="0" smtClean="0"/>
              <a:t>Expected Duration of PN therapy greater than 7 days.</a:t>
            </a:r>
          </a:p>
          <a:p>
            <a:pPr>
              <a:spcBef>
                <a:spcPts val="1200"/>
              </a:spcBef>
              <a:spcAft>
                <a:spcPts val="1200"/>
              </a:spcAft>
            </a:pPr>
            <a:r>
              <a:rPr lang="en-US" altLang="ar-SA" dirty="0" smtClean="0"/>
              <a:t>Venous access available</a:t>
            </a:r>
          </a:p>
          <a:p>
            <a:pPr>
              <a:spcBef>
                <a:spcPts val="1200"/>
              </a:spcBef>
              <a:spcAft>
                <a:spcPts val="1200"/>
              </a:spcAft>
            </a:pPr>
            <a:r>
              <a:rPr lang="en-US" altLang="ar-SA" dirty="0" err="1" smtClean="0"/>
              <a:t>Hemodynamically</a:t>
            </a:r>
            <a:r>
              <a:rPr lang="en-US" altLang="ar-SA" dirty="0" smtClean="0"/>
              <a:t> stable patient</a:t>
            </a:r>
          </a:p>
          <a:p>
            <a:pPr>
              <a:spcBef>
                <a:spcPts val="1200"/>
              </a:spcBef>
              <a:spcAft>
                <a:spcPts val="1200"/>
              </a:spcAft>
            </a:pPr>
            <a:endParaRPr lang="en-US" altLang="ar-SA" dirty="0" smtClean="0"/>
          </a:p>
        </p:txBody>
      </p:sp>
    </p:spTree>
    <p:extLst>
      <p:ext uri="{BB962C8B-B14F-4D97-AF65-F5344CB8AC3E}">
        <p14:creationId xmlns:p14="http://schemas.microsoft.com/office/powerpoint/2010/main" val="6381188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1981200" y="116633"/>
            <a:ext cx="8229600" cy="1139825"/>
          </a:xfrm>
        </p:spPr>
        <p:txBody>
          <a:bodyPr/>
          <a:lstStyle/>
          <a:p>
            <a:pPr eaLnBrk="1" hangingPunct="1"/>
            <a:r>
              <a:rPr lang="en-US" altLang="ar-SA" sz="4000" b="1" dirty="0">
                <a:solidFill>
                  <a:schemeClr val="tx1">
                    <a:lumMod val="50000"/>
                    <a:lumOff val="50000"/>
                  </a:schemeClr>
                </a:solidFill>
              </a:rPr>
              <a:t>Types of PN</a:t>
            </a:r>
          </a:p>
        </p:txBody>
      </p:sp>
      <p:sp>
        <p:nvSpPr>
          <p:cNvPr id="5123" name="Rectangle 3"/>
          <p:cNvSpPr>
            <a:spLocks noGrp="1" noChangeArrowheads="1"/>
          </p:cNvSpPr>
          <p:nvPr>
            <p:ph type="body" sz="half" idx="1"/>
          </p:nvPr>
        </p:nvSpPr>
        <p:spPr>
          <a:xfrm>
            <a:off x="1010194" y="1079864"/>
            <a:ext cx="8839200" cy="4530725"/>
          </a:xfrm>
        </p:spPr>
        <p:txBody>
          <a:bodyPr/>
          <a:lstStyle/>
          <a:p>
            <a:pPr marL="457200" lvl="1" indent="0">
              <a:buNone/>
              <a:defRPr/>
            </a:pPr>
            <a:endParaRPr lang="en-US" sz="3200" b="1" u="sng" dirty="0">
              <a:solidFill>
                <a:srgbClr val="C00000"/>
              </a:solidFill>
            </a:endParaRPr>
          </a:p>
          <a:p>
            <a:pPr marL="1371600" lvl="3" indent="0" algn="ctr">
              <a:buNone/>
              <a:defRPr/>
            </a:pPr>
            <a:r>
              <a:rPr lang="en-US" sz="3600" b="1" dirty="0">
                <a:solidFill>
                  <a:srgbClr val="C00000"/>
                </a:solidFill>
              </a:rPr>
              <a:t>CPN vs. PPN </a:t>
            </a:r>
          </a:p>
          <a:p>
            <a:pPr marL="1371600" lvl="3" indent="0" algn="ctr">
              <a:buNone/>
              <a:defRPr/>
            </a:pPr>
            <a:r>
              <a:rPr lang="en-US" sz="3600" dirty="0"/>
              <a:t>   (based on IV access type)</a:t>
            </a:r>
          </a:p>
          <a:p>
            <a:pPr marL="1371600" lvl="3" indent="0" algn="ctr">
              <a:buNone/>
              <a:defRPr/>
            </a:pPr>
            <a:endParaRPr lang="en-US" dirty="0" smtClean="0"/>
          </a:p>
          <a:p>
            <a:pPr marL="1371600" lvl="3" indent="0" algn="ctr">
              <a:buNone/>
              <a:defRPr/>
            </a:pPr>
            <a:r>
              <a:rPr lang="en-US" sz="3600" b="1" dirty="0">
                <a:solidFill>
                  <a:srgbClr val="C00000"/>
                </a:solidFill>
              </a:rPr>
              <a:t>“2 in 1” or ”3 in 1” </a:t>
            </a:r>
          </a:p>
          <a:p>
            <a:pPr marL="1371600" lvl="3" indent="0" algn="ctr">
              <a:buNone/>
              <a:defRPr/>
            </a:pPr>
            <a:r>
              <a:rPr lang="en-US" sz="3600" dirty="0"/>
              <a:t>(based on admixture type)</a:t>
            </a:r>
            <a:endParaRPr lang="en-US" sz="3600" dirty="0">
              <a:solidFill>
                <a:srgbClr val="00CC99"/>
              </a:solidFill>
            </a:endParaRPr>
          </a:p>
        </p:txBody>
      </p:sp>
      <p:sp>
        <p:nvSpPr>
          <p:cNvPr id="7173" name="Text Box 4"/>
          <p:cNvSpPr txBox="1">
            <a:spLocks noChangeArrowheads="1"/>
          </p:cNvSpPr>
          <p:nvPr/>
        </p:nvSpPr>
        <p:spPr bwMode="auto">
          <a:xfrm>
            <a:off x="3656986" y="6381328"/>
            <a:ext cx="5182829"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en-US" altLang="ar-SA" sz="1100" dirty="0">
                <a:cs typeface="Arial" pitchFamily="34" charset="0"/>
              </a:rPr>
              <a:t>ASPEN Board of Directors &amp; Standard Committee, NCP, 20:281-285, April 2005</a:t>
            </a:r>
          </a:p>
        </p:txBody>
      </p:sp>
      <p:sp>
        <p:nvSpPr>
          <p:cNvPr id="7174" name="Text Box 5"/>
          <p:cNvSpPr txBox="1">
            <a:spLocks noChangeArrowheads="1"/>
          </p:cNvSpPr>
          <p:nvPr/>
        </p:nvSpPr>
        <p:spPr bwMode="auto">
          <a:xfrm>
            <a:off x="2041525" y="4425951"/>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ar-SA" sz="2000">
              <a:latin typeface="Tahoma" pitchFamily="34" charset="0"/>
            </a:endParaRPr>
          </a:p>
        </p:txBody>
      </p:sp>
    </p:spTree>
    <p:extLst>
      <p:ext uri="{BB962C8B-B14F-4D97-AF65-F5344CB8AC3E}">
        <p14:creationId xmlns:p14="http://schemas.microsoft.com/office/powerpoint/2010/main" val="3801435535"/>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423584" y="19472"/>
            <a:ext cx="7704667" cy="1981200"/>
          </a:xfrm>
        </p:spPr>
        <p:txBody>
          <a:bodyPr/>
          <a:lstStyle/>
          <a:p>
            <a:r>
              <a:rPr lang="en-US" altLang="ar-SA" dirty="0" smtClean="0">
                <a:solidFill>
                  <a:schemeClr val="tx1">
                    <a:lumMod val="50000"/>
                    <a:lumOff val="50000"/>
                  </a:schemeClr>
                </a:solidFill>
              </a:rPr>
              <a:t>Composition of PN</a:t>
            </a:r>
            <a:br>
              <a:rPr lang="en-US" altLang="ar-SA" dirty="0" smtClean="0">
                <a:solidFill>
                  <a:schemeClr val="tx1">
                    <a:lumMod val="50000"/>
                    <a:lumOff val="50000"/>
                  </a:schemeClr>
                </a:solidFill>
              </a:rPr>
            </a:br>
            <a:r>
              <a:rPr lang="en-US" altLang="ar-SA" dirty="0" smtClean="0">
                <a:solidFill>
                  <a:schemeClr val="tx1">
                    <a:lumMod val="50000"/>
                    <a:lumOff val="50000"/>
                  </a:schemeClr>
                </a:solidFill>
              </a:rPr>
              <a:t>“PN = IV Food”</a:t>
            </a:r>
          </a:p>
        </p:txBody>
      </p:sp>
      <p:sp>
        <p:nvSpPr>
          <p:cNvPr id="5" name="Rounded Rectangle 4"/>
          <p:cNvSpPr/>
          <p:nvPr/>
        </p:nvSpPr>
        <p:spPr>
          <a:xfrm>
            <a:off x="7607301" y="1573214"/>
            <a:ext cx="2881313" cy="2503487"/>
          </a:xfrm>
          <a:prstGeom prst="roundRect">
            <a:avLst/>
          </a:prstGeom>
        </p:spPr>
        <p:style>
          <a:lnRef idx="2">
            <a:schemeClr val="accent5"/>
          </a:lnRef>
          <a:fillRef idx="1">
            <a:schemeClr val="lt1"/>
          </a:fillRef>
          <a:effectRef idx="0">
            <a:schemeClr val="accent5"/>
          </a:effectRef>
          <a:fontRef idx="minor">
            <a:schemeClr val="dk1"/>
          </a:fontRef>
        </p:style>
        <p:txBody>
          <a:bodyPr anchor="ctr"/>
          <a:lstStyle/>
          <a:p>
            <a:pPr algn="ctr">
              <a:defRPr/>
            </a:pPr>
            <a:r>
              <a:rPr lang="en-US" sz="2400" b="1" dirty="0">
                <a:solidFill>
                  <a:srgbClr val="C00000"/>
                </a:solidFill>
              </a:rPr>
              <a:t>Macronutrients</a:t>
            </a:r>
          </a:p>
          <a:p>
            <a:pPr algn="ctr">
              <a:defRPr/>
            </a:pPr>
            <a:endParaRPr lang="en-US" sz="2400" b="1" dirty="0">
              <a:solidFill>
                <a:srgbClr val="C00000"/>
              </a:solidFill>
            </a:endParaRPr>
          </a:p>
          <a:p>
            <a:pPr algn="ctr">
              <a:defRPr/>
            </a:pPr>
            <a:r>
              <a:rPr lang="en-US" sz="2400" b="1" dirty="0"/>
              <a:t>Amino Acid</a:t>
            </a:r>
          </a:p>
          <a:p>
            <a:pPr algn="ctr">
              <a:defRPr/>
            </a:pPr>
            <a:r>
              <a:rPr lang="en-US" sz="2400" b="1" dirty="0"/>
              <a:t>Dextrose</a:t>
            </a:r>
          </a:p>
          <a:p>
            <a:pPr algn="ctr">
              <a:defRPr/>
            </a:pPr>
            <a:r>
              <a:rPr lang="en-US" sz="2400" b="1" dirty="0"/>
              <a:t>Fat</a:t>
            </a:r>
          </a:p>
        </p:txBody>
      </p:sp>
      <p:sp>
        <p:nvSpPr>
          <p:cNvPr id="7" name="Rounded Rectangle 6"/>
          <p:cNvSpPr/>
          <p:nvPr/>
        </p:nvSpPr>
        <p:spPr>
          <a:xfrm>
            <a:off x="1703388" y="1573214"/>
            <a:ext cx="2736850" cy="2503487"/>
          </a:xfrm>
          <a:prstGeom prst="roundRect">
            <a:avLst/>
          </a:prstGeom>
        </p:spPr>
        <p:style>
          <a:lnRef idx="2">
            <a:schemeClr val="accent5"/>
          </a:lnRef>
          <a:fillRef idx="1">
            <a:schemeClr val="lt1"/>
          </a:fillRef>
          <a:effectRef idx="0">
            <a:schemeClr val="accent5"/>
          </a:effectRef>
          <a:fontRef idx="minor">
            <a:schemeClr val="dk1"/>
          </a:fontRef>
        </p:style>
        <p:txBody>
          <a:bodyPr anchor="ctr"/>
          <a:lstStyle/>
          <a:p>
            <a:pPr algn="ctr">
              <a:defRPr/>
            </a:pPr>
            <a:r>
              <a:rPr lang="en-US" sz="2400" b="1" dirty="0">
                <a:solidFill>
                  <a:srgbClr val="C00000"/>
                </a:solidFill>
              </a:rPr>
              <a:t>Micronutrients</a:t>
            </a:r>
            <a:endParaRPr lang="en-US" sz="2000" b="1" dirty="0">
              <a:solidFill>
                <a:srgbClr val="C00000"/>
              </a:solidFill>
            </a:endParaRPr>
          </a:p>
          <a:p>
            <a:pPr algn="ctr">
              <a:defRPr/>
            </a:pPr>
            <a:endParaRPr lang="en-US" sz="2400" b="1" dirty="0">
              <a:solidFill>
                <a:srgbClr val="C00000"/>
              </a:solidFill>
            </a:endParaRPr>
          </a:p>
          <a:p>
            <a:pPr algn="ctr">
              <a:defRPr/>
            </a:pPr>
            <a:r>
              <a:rPr lang="en-US" sz="2400" b="1" dirty="0"/>
              <a:t>Electrolytes</a:t>
            </a:r>
          </a:p>
          <a:p>
            <a:pPr algn="ctr">
              <a:defRPr/>
            </a:pPr>
            <a:r>
              <a:rPr lang="en-US" sz="2400" b="1" dirty="0"/>
              <a:t>Trace elements</a:t>
            </a:r>
          </a:p>
          <a:p>
            <a:pPr algn="ctr">
              <a:defRPr/>
            </a:pPr>
            <a:r>
              <a:rPr lang="en-US" sz="2400" b="1" dirty="0"/>
              <a:t>Vitamins</a:t>
            </a:r>
          </a:p>
        </p:txBody>
      </p:sp>
      <p:sp>
        <p:nvSpPr>
          <p:cNvPr id="8" name="Rounded Rectangle 7"/>
          <p:cNvSpPr/>
          <p:nvPr/>
        </p:nvSpPr>
        <p:spPr>
          <a:xfrm>
            <a:off x="7248526" y="4373564"/>
            <a:ext cx="2879725" cy="1647825"/>
          </a:xfrm>
          <a:prstGeom prst="roundRect">
            <a:avLst/>
          </a:prstGeom>
        </p:spPr>
        <p:style>
          <a:lnRef idx="2">
            <a:schemeClr val="accent5"/>
          </a:lnRef>
          <a:fillRef idx="1">
            <a:schemeClr val="lt1"/>
          </a:fillRef>
          <a:effectRef idx="0">
            <a:schemeClr val="accent5"/>
          </a:effectRef>
          <a:fontRef idx="minor">
            <a:schemeClr val="dk1"/>
          </a:fontRef>
        </p:style>
        <p:txBody>
          <a:bodyPr anchor="ctr"/>
          <a:lstStyle/>
          <a:p>
            <a:pPr algn="ctr">
              <a:defRPr/>
            </a:pPr>
            <a:r>
              <a:rPr lang="en-US" sz="2400" b="1" dirty="0">
                <a:solidFill>
                  <a:srgbClr val="C00000"/>
                </a:solidFill>
              </a:rPr>
              <a:t>Water</a:t>
            </a:r>
          </a:p>
          <a:p>
            <a:pPr algn="ctr">
              <a:defRPr/>
            </a:pPr>
            <a:endParaRPr lang="en-US" sz="2400" b="1" dirty="0">
              <a:solidFill>
                <a:srgbClr val="C00000"/>
              </a:solidFill>
            </a:endParaRPr>
          </a:p>
        </p:txBody>
      </p:sp>
      <p:sp>
        <p:nvSpPr>
          <p:cNvPr id="9" name="Rounded Rectangle 8"/>
          <p:cNvSpPr/>
          <p:nvPr/>
        </p:nvSpPr>
        <p:spPr>
          <a:xfrm>
            <a:off x="1919288" y="4445001"/>
            <a:ext cx="2881312" cy="1647825"/>
          </a:xfrm>
          <a:prstGeom prst="roundRect">
            <a:avLst/>
          </a:prstGeom>
        </p:spPr>
        <p:style>
          <a:lnRef idx="2">
            <a:schemeClr val="accent5"/>
          </a:lnRef>
          <a:fillRef idx="1">
            <a:schemeClr val="lt1"/>
          </a:fillRef>
          <a:effectRef idx="0">
            <a:schemeClr val="accent5"/>
          </a:effectRef>
          <a:fontRef idx="minor">
            <a:schemeClr val="dk1"/>
          </a:fontRef>
        </p:style>
        <p:txBody>
          <a:bodyPr anchor="ctr"/>
          <a:lstStyle/>
          <a:p>
            <a:pPr algn="ctr">
              <a:defRPr/>
            </a:pPr>
            <a:r>
              <a:rPr lang="en-US" sz="2400" b="1" dirty="0">
                <a:solidFill>
                  <a:srgbClr val="C00000"/>
                </a:solidFill>
              </a:rPr>
              <a:t>Other additives</a:t>
            </a:r>
          </a:p>
          <a:p>
            <a:pPr algn="ctr">
              <a:defRPr/>
            </a:pPr>
            <a:r>
              <a:rPr lang="en-US" sz="2400" b="1" dirty="0">
                <a:solidFill>
                  <a:schemeClr val="bg1"/>
                </a:solidFill>
              </a:rPr>
              <a:t>Ranitidine</a:t>
            </a:r>
          </a:p>
          <a:p>
            <a:pPr algn="ctr">
              <a:defRPr/>
            </a:pPr>
            <a:r>
              <a:rPr lang="en-US" sz="2400" b="1" dirty="0">
                <a:solidFill>
                  <a:schemeClr val="bg1"/>
                </a:solidFill>
              </a:rPr>
              <a:t>Heparin</a:t>
            </a:r>
          </a:p>
          <a:p>
            <a:pPr algn="ctr">
              <a:defRPr/>
            </a:pPr>
            <a:endParaRPr lang="en-US" sz="2400" b="1" dirty="0">
              <a:solidFill>
                <a:srgbClr val="C00000"/>
              </a:solidFill>
            </a:endParaRPr>
          </a:p>
        </p:txBody>
      </p:sp>
      <p:pic>
        <p:nvPicPr>
          <p:cNvPr id="11" name="Picture 2" descr="C:\Documents and Settings\Administrator\My Documents\My Pictures\imagesCADNGZV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7700" y="1827351"/>
            <a:ext cx="3276600" cy="2514600"/>
          </a:xfrm>
          <a:prstGeom prst="rect">
            <a:avLst/>
          </a:prstGeom>
          <a:noFill/>
          <a:ln w="38100">
            <a:solidFill>
              <a:srgbClr val="6600CC"/>
            </a:solidFill>
            <a:miter lim="800000"/>
            <a:headEnd/>
            <a:tailEnd/>
          </a:ln>
          <a:extLst>
            <a:ext uri="{909E8E84-426E-40DD-AFC4-6F175D3DCCD1}">
              <a14:hiddenFill xmlns:a14="http://schemas.microsoft.com/office/drawing/2010/main">
                <a:solidFill>
                  <a:srgbClr val="FFFFFF"/>
                </a:solidFill>
              </a14:hiddenFill>
            </a:ext>
          </a:extLst>
        </p:spPr>
      </p:pic>
      <p:sp>
        <p:nvSpPr>
          <p:cNvPr id="12" name="Oval 5"/>
          <p:cNvSpPr>
            <a:spLocks noChangeArrowheads="1"/>
          </p:cNvSpPr>
          <p:nvPr/>
        </p:nvSpPr>
        <p:spPr bwMode="auto">
          <a:xfrm>
            <a:off x="5419627" y="4692789"/>
            <a:ext cx="1219200" cy="914400"/>
          </a:xfrm>
          <a:prstGeom prst="ellipse">
            <a:avLst/>
          </a:prstGeom>
          <a:solidFill>
            <a:srgbClr val="7030A0"/>
          </a:solidFill>
          <a:ln w="9525">
            <a:solidFill>
              <a:schemeClr val="tx1"/>
            </a:solidFill>
            <a:round/>
            <a:headEnd/>
            <a:tailEnd/>
          </a:ln>
        </p:spPr>
        <p:txBody>
          <a:bodyPr wrap="none" anchor="ctr"/>
          <a:lstStyle>
            <a:lvl1pPr eaLnBrk="0" hangingPunct="0">
              <a:defRPr sz="32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cs typeface="Times New Roman" panose="02020603050405020304" pitchFamily="18" charset="0"/>
              </a:defRPr>
            </a:lvl9pPr>
          </a:lstStyle>
          <a:p>
            <a:pPr eaLnBrk="1" hangingPunct="1"/>
            <a:r>
              <a:rPr lang="en-US" altLang="en-US" dirty="0">
                <a:solidFill>
                  <a:schemeClr val="bg1"/>
                </a:solidFill>
              </a:rPr>
              <a:t>$150</a:t>
            </a:r>
          </a:p>
        </p:txBody>
      </p:sp>
    </p:spTree>
    <p:extLst>
      <p:ext uri="{BB962C8B-B14F-4D97-AF65-F5344CB8AC3E}">
        <p14:creationId xmlns:p14="http://schemas.microsoft.com/office/powerpoint/2010/main" val="38199787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a:xfrm>
            <a:off x="1981200" y="-26988"/>
            <a:ext cx="8229600" cy="1143001"/>
          </a:xfrm>
        </p:spPr>
        <p:txBody>
          <a:bodyPr/>
          <a:lstStyle/>
          <a:p>
            <a:pPr>
              <a:spcBef>
                <a:spcPts val="1200"/>
              </a:spcBef>
              <a:spcAft>
                <a:spcPts val="1200"/>
              </a:spcAft>
            </a:pPr>
            <a:r>
              <a:rPr lang="en-US" altLang="ar-SA" b="1" dirty="0"/>
              <a:t>Central Vs. Peripheral PN</a:t>
            </a:r>
          </a:p>
        </p:txBody>
      </p:sp>
      <p:graphicFrame>
        <p:nvGraphicFramePr>
          <p:cNvPr id="3" name="Table 2"/>
          <p:cNvGraphicFramePr>
            <a:graphicFrameLocks noGrp="1"/>
          </p:cNvGraphicFramePr>
          <p:nvPr>
            <p:extLst/>
          </p:nvPr>
        </p:nvGraphicFramePr>
        <p:xfrm>
          <a:off x="680485" y="1206500"/>
          <a:ext cx="11174818" cy="5391150"/>
        </p:xfrm>
        <a:graphic>
          <a:graphicData uri="http://schemas.openxmlformats.org/drawingml/2006/table">
            <a:tbl>
              <a:tblPr firstRow="1" firstCol="1" bandRow="1">
                <a:tableStyleId>{C083E6E3-FA7D-4D7B-A595-EF9225AFEA82}</a:tableStyleId>
              </a:tblPr>
              <a:tblGrid>
                <a:gridCol w="5444141"/>
                <a:gridCol w="5516252"/>
                <a:gridCol w="214425"/>
              </a:tblGrid>
              <a:tr h="471186">
                <a:tc>
                  <a:txBody>
                    <a:bodyPr/>
                    <a:lstStyle/>
                    <a:p>
                      <a:pPr algn="l">
                        <a:spcAft>
                          <a:spcPts val="0"/>
                        </a:spcAft>
                      </a:pPr>
                      <a:r>
                        <a:rPr lang="en-US" sz="1800" dirty="0">
                          <a:effectLst/>
                        </a:rPr>
                        <a:t>Peripheral Parenteral Nutrition (PPN)</a:t>
                      </a:r>
                      <a:endParaRPr lang="en-US" sz="1800" dirty="0">
                        <a:solidFill>
                          <a:srgbClr val="C00000"/>
                        </a:solidFill>
                        <a:effectLst/>
                        <a:latin typeface="Times New Roman"/>
                        <a:ea typeface="Calibri"/>
                      </a:endParaRPr>
                    </a:p>
                  </a:txBody>
                  <a:tcPr marL="68581" marR="68581" marT="0" marB="0"/>
                </a:tc>
                <a:tc gridSpan="2">
                  <a:txBody>
                    <a:bodyPr/>
                    <a:lstStyle/>
                    <a:p>
                      <a:pPr algn="l">
                        <a:spcAft>
                          <a:spcPts val="0"/>
                        </a:spcAft>
                      </a:pPr>
                      <a:r>
                        <a:rPr lang="en-US" sz="1800" dirty="0">
                          <a:effectLst/>
                        </a:rPr>
                        <a:t>Central Parenteral Nutrition (CPN)</a:t>
                      </a:r>
                      <a:endParaRPr lang="en-US" sz="1800" dirty="0">
                        <a:solidFill>
                          <a:srgbClr val="C00000"/>
                        </a:solidFill>
                        <a:effectLst/>
                        <a:latin typeface="Times New Roman"/>
                        <a:ea typeface="Calibri"/>
                      </a:endParaRPr>
                    </a:p>
                  </a:txBody>
                  <a:tcPr marL="68581" marR="68581" marT="0" marB="0"/>
                </a:tc>
                <a:tc hMerge="1">
                  <a:txBody>
                    <a:bodyPr/>
                    <a:lstStyle/>
                    <a:p>
                      <a:endParaRPr lang="en-US"/>
                    </a:p>
                  </a:txBody>
                  <a:tcPr/>
                </a:tc>
              </a:tr>
              <a:tr h="471186">
                <a:tc>
                  <a:txBody>
                    <a:bodyPr/>
                    <a:lstStyle/>
                    <a:p>
                      <a:pPr algn="just">
                        <a:spcAft>
                          <a:spcPts val="0"/>
                        </a:spcAft>
                      </a:pPr>
                      <a:r>
                        <a:rPr lang="en-US" sz="1800" b="0" dirty="0" smtClean="0">
                          <a:effectLst/>
                        </a:rPr>
                        <a:t>Short duration </a:t>
                      </a:r>
                      <a:r>
                        <a:rPr lang="en-US" sz="1800" b="0" dirty="0">
                          <a:effectLst/>
                        </a:rPr>
                        <a:t>(&lt; 2 weeks)</a:t>
                      </a:r>
                      <a:endParaRPr lang="en-US" sz="1800" b="0" dirty="0">
                        <a:solidFill>
                          <a:srgbClr val="000000"/>
                        </a:solidFill>
                        <a:effectLst/>
                        <a:latin typeface="Times New Roman"/>
                        <a:ea typeface="Calibri"/>
                      </a:endParaRPr>
                    </a:p>
                  </a:txBody>
                  <a:tcPr marL="68581" marR="68581" marT="0" marB="0"/>
                </a:tc>
                <a:tc gridSpan="2">
                  <a:txBody>
                    <a:bodyPr/>
                    <a:lstStyle/>
                    <a:p>
                      <a:pPr algn="just">
                        <a:spcAft>
                          <a:spcPts val="0"/>
                        </a:spcAft>
                      </a:pPr>
                      <a:r>
                        <a:rPr lang="en-US" sz="1800" dirty="0" smtClean="0">
                          <a:effectLst/>
                        </a:rPr>
                        <a:t>Long </a:t>
                      </a:r>
                      <a:r>
                        <a:rPr lang="en-US" sz="1800" dirty="0">
                          <a:effectLst/>
                        </a:rPr>
                        <a:t>term PN </a:t>
                      </a:r>
                      <a:r>
                        <a:rPr lang="en-US" sz="1800" dirty="0" smtClean="0">
                          <a:effectLst/>
                        </a:rPr>
                        <a:t>(Indefinite duration)</a:t>
                      </a:r>
                      <a:endParaRPr lang="en-US" sz="1800" dirty="0">
                        <a:solidFill>
                          <a:srgbClr val="000000"/>
                        </a:solidFill>
                        <a:effectLst/>
                        <a:latin typeface="Times New Roman"/>
                        <a:ea typeface="Calibri"/>
                      </a:endParaRPr>
                    </a:p>
                  </a:txBody>
                  <a:tcPr marL="68581" marR="68581" marT="0" marB="0"/>
                </a:tc>
                <a:tc hMerge="1">
                  <a:txBody>
                    <a:bodyPr/>
                    <a:lstStyle/>
                    <a:p>
                      <a:endParaRPr lang="en-US"/>
                    </a:p>
                  </a:txBody>
                  <a:tcPr/>
                </a:tc>
              </a:tr>
              <a:tr h="471186">
                <a:tc>
                  <a:txBody>
                    <a:bodyPr/>
                    <a:lstStyle/>
                    <a:p>
                      <a:pPr algn="just">
                        <a:spcAft>
                          <a:spcPts val="0"/>
                        </a:spcAft>
                      </a:pPr>
                      <a:r>
                        <a:rPr lang="en-US" sz="1800" b="0" dirty="0">
                          <a:effectLst/>
                        </a:rPr>
                        <a:t>Maximum Osmolarity: 900 </a:t>
                      </a:r>
                      <a:r>
                        <a:rPr lang="en-US" sz="1800" b="0" dirty="0" err="1">
                          <a:effectLst/>
                        </a:rPr>
                        <a:t>mOsm</a:t>
                      </a:r>
                      <a:r>
                        <a:rPr lang="en-US" sz="1800" b="0" dirty="0">
                          <a:effectLst/>
                        </a:rPr>
                        <a:t>/L</a:t>
                      </a:r>
                      <a:endParaRPr lang="en-US" sz="1800" b="0" dirty="0">
                        <a:solidFill>
                          <a:srgbClr val="000000"/>
                        </a:solidFill>
                        <a:effectLst/>
                        <a:latin typeface="Times New Roman"/>
                        <a:ea typeface="Calibri"/>
                      </a:endParaRPr>
                    </a:p>
                  </a:txBody>
                  <a:tcPr marL="68581" marR="68581" marT="0" marB="0"/>
                </a:tc>
                <a:tc gridSpan="2">
                  <a:txBody>
                    <a:bodyPr/>
                    <a:lstStyle/>
                    <a:p>
                      <a:pPr algn="just">
                        <a:spcAft>
                          <a:spcPts val="0"/>
                        </a:spcAft>
                      </a:pPr>
                      <a:r>
                        <a:rPr lang="en-US" sz="1800" dirty="0">
                          <a:effectLst/>
                        </a:rPr>
                        <a:t>No limitation in the term of </a:t>
                      </a:r>
                      <a:r>
                        <a:rPr lang="en-US" sz="1800" dirty="0" smtClean="0">
                          <a:effectLst/>
                        </a:rPr>
                        <a:t>osmolarity</a:t>
                      </a:r>
                      <a:endParaRPr lang="en-US" sz="1800" dirty="0">
                        <a:solidFill>
                          <a:srgbClr val="000000"/>
                        </a:solidFill>
                        <a:effectLst/>
                        <a:latin typeface="Times New Roman"/>
                        <a:ea typeface="Calibri"/>
                      </a:endParaRPr>
                    </a:p>
                  </a:txBody>
                  <a:tcPr marL="68581" marR="68581" marT="0" marB="0"/>
                </a:tc>
                <a:tc hMerge="1">
                  <a:txBody>
                    <a:bodyPr/>
                    <a:lstStyle/>
                    <a:p>
                      <a:endParaRPr lang="en-US"/>
                    </a:p>
                  </a:txBody>
                  <a:tcPr/>
                </a:tc>
              </a:tr>
              <a:tr h="959837">
                <a:tc>
                  <a:txBody>
                    <a:bodyPr/>
                    <a:lstStyle/>
                    <a:p>
                      <a:pPr algn="l" rtl="0">
                        <a:lnSpc>
                          <a:spcPct val="115000"/>
                        </a:lnSpc>
                        <a:spcAft>
                          <a:spcPts val="0"/>
                        </a:spcAft>
                      </a:pPr>
                      <a:r>
                        <a:rPr lang="en-US" sz="1800" b="0" dirty="0">
                          <a:effectLst/>
                        </a:rPr>
                        <a:t> Maximum concentrations: </a:t>
                      </a:r>
                      <a:endParaRPr lang="en-US" sz="1600" b="0" dirty="0">
                        <a:effectLst/>
                      </a:endParaRPr>
                    </a:p>
                    <a:p>
                      <a:pPr algn="l" rtl="0">
                        <a:lnSpc>
                          <a:spcPct val="115000"/>
                        </a:lnSpc>
                        <a:spcAft>
                          <a:spcPts val="0"/>
                        </a:spcAft>
                      </a:pPr>
                      <a:r>
                        <a:rPr lang="en-US" sz="1800" b="0" dirty="0">
                          <a:effectLst/>
                        </a:rPr>
                        <a:t>Dextrose:  10-12.5%</a:t>
                      </a:r>
                      <a:endParaRPr lang="en-US" sz="1600" b="0" dirty="0">
                        <a:effectLst/>
                      </a:endParaRPr>
                    </a:p>
                    <a:p>
                      <a:pPr algn="l" rtl="0">
                        <a:lnSpc>
                          <a:spcPct val="115000"/>
                        </a:lnSpc>
                        <a:spcAft>
                          <a:spcPts val="0"/>
                        </a:spcAft>
                      </a:pPr>
                      <a:r>
                        <a:rPr lang="en-US" sz="1800" b="0" dirty="0">
                          <a:effectLst/>
                        </a:rPr>
                        <a:t>Amino Acids: 2.5%</a:t>
                      </a:r>
                      <a:endParaRPr lang="en-US" sz="1600" b="0" dirty="0">
                        <a:effectLst/>
                        <a:latin typeface="Calibri"/>
                        <a:ea typeface="Calibri"/>
                        <a:cs typeface="Arial"/>
                      </a:endParaRPr>
                    </a:p>
                  </a:txBody>
                  <a:tcPr marL="68581" marR="68581" marT="0" marB="0"/>
                </a:tc>
                <a:tc gridSpan="2">
                  <a:txBody>
                    <a:bodyPr/>
                    <a:lstStyle/>
                    <a:p>
                      <a:pPr>
                        <a:spcAft>
                          <a:spcPts val="0"/>
                        </a:spcAft>
                      </a:pPr>
                      <a:r>
                        <a:rPr lang="en-US" sz="1800" dirty="0">
                          <a:effectLst/>
                        </a:rPr>
                        <a:t>Higher dextrose and amino acids </a:t>
                      </a:r>
                      <a:r>
                        <a:rPr lang="en-US" sz="1800" dirty="0" smtClean="0">
                          <a:effectLst/>
                        </a:rPr>
                        <a:t>concentrations</a:t>
                      </a:r>
                      <a:endParaRPr lang="en-US" sz="1800" dirty="0">
                        <a:solidFill>
                          <a:srgbClr val="000000"/>
                        </a:solidFill>
                        <a:effectLst/>
                        <a:latin typeface="Times New Roman"/>
                        <a:ea typeface="Calibri"/>
                      </a:endParaRPr>
                    </a:p>
                  </a:txBody>
                  <a:tcPr marL="68581" marR="68581" marT="0" marB="0"/>
                </a:tc>
                <a:tc hMerge="1">
                  <a:txBody>
                    <a:bodyPr/>
                    <a:lstStyle/>
                    <a:p>
                      <a:endParaRPr lang="en-US"/>
                    </a:p>
                  </a:txBody>
                  <a:tcPr/>
                </a:tc>
              </a:tr>
              <a:tr h="3017755">
                <a:tc>
                  <a:txBody>
                    <a:bodyPr/>
                    <a:lstStyle/>
                    <a:p>
                      <a:pPr>
                        <a:spcAft>
                          <a:spcPts val="0"/>
                        </a:spcAft>
                      </a:pPr>
                      <a:r>
                        <a:rPr lang="en-US" sz="1800" b="0" dirty="0" smtClean="0">
                          <a:effectLst/>
                        </a:rPr>
                        <a:t>Limitations:</a:t>
                      </a:r>
                    </a:p>
                    <a:p>
                      <a:pPr marL="342900" lvl="0" indent="-342900">
                        <a:spcAft>
                          <a:spcPts val="0"/>
                        </a:spcAft>
                        <a:buFont typeface="Symbol"/>
                        <a:buChar char=""/>
                      </a:pPr>
                      <a:r>
                        <a:rPr lang="en-US" sz="1800" b="0" dirty="0" smtClean="0">
                          <a:effectLst/>
                        </a:rPr>
                        <a:t>Limited calories and electrolytes </a:t>
                      </a:r>
                    </a:p>
                    <a:p>
                      <a:pPr marL="342900" lvl="0" indent="-342900">
                        <a:spcAft>
                          <a:spcPts val="0"/>
                        </a:spcAft>
                        <a:buFont typeface="Symbol"/>
                        <a:buChar char=""/>
                      </a:pPr>
                      <a:r>
                        <a:rPr lang="en-US" sz="1800" b="0" dirty="0" smtClean="0">
                          <a:effectLst/>
                        </a:rPr>
                        <a:t>Risk </a:t>
                      </a:r>
                      <a:r>
                        <a:rPr lang="en-US" sz="1800" b="0" dirty="0">
                          <a:effectLst/>
                        </a:rPr>
                        <a:t>of extravasation &amp;Thrombophlebitis </a:t>
                      </a:r>
                    </a:p>
                    <a:p>
                      <a:pPr marL="342900" lvl="0" indent="-342900">
                        <a:spcAft>
                          <a:spcPts val="0"/>
                        </a:spcAft>
                        <a:buFont typeface="Symbol"/>
                        <a:buChar char=""/>
                      </a:pPr>
                      <a:r>
                        <a:rPr lang="en-US" sz="1800" b="0" dirty="0">
                          <a:effectLst/>
                        </a:rPr>
                        <a:t>Short period of time </a:t>
                      </a:r>
                    </a:p>
                    <a:p>
                      <a:pPr marL="342900" lvl="0" indent="-342900">
                        <a:spcAft>
                          <a:spcPts val="0"/>
                        </a:spcAft>
                        <a:buFont typeface="Symbol"/>
                        <a:buChar char=""/>
                      </a:pPr>
                      <a:r>
                        <a:rPr lang="en-US" sz="1800" b="0" dirty="0">
                          <a:effectLst/>
                        </a:rPr>
                        <a:t>Need large volume of fluids</a:t>
                      </a:r>
                      <a:endParaRPr lang="en-US" sz="1800" b="0" dirty="0">
                        <a:solidFill>
                          <a:srgbClr val="000000"/>
                        </a:solidFill>
                        <a:effectLst/>
                        <a:latin typeface="Times New Roman"/>
                        <a:ea typeface="Calibri"/>
                      </a:endParaRPr>
                    </a:p>
                  </a:txBody>
                  <a:tcPr marL="68581" marR="68581" marT="0" marB="0"/>
                </a:tc>
                <a:tc>
                  <a:txBody>
                    <a:bodyPr/>
                    <a:lstStyle/>
                    <a:p>
                      <a:pPr>
                        <a:spcAft>
                          <a:spcPts val="0"/>
                        </a:spcAft>
                      </a:pPr>
                      <a:r>
                        <a:rPr lang="en-US" sz="1800" dirty="0" smtClean="0">
                          <a:effectLst/>
                        </a:rPr>
                        <a:t>Limitations:</a:t>
                      </a:r>
                      <a:endParaRPr lang="en-US" sz="1800" dirty="0">
                        <a:effectLst/>
                      </a:endParaRPr>
                    </a:p>
                    <a:p>
                      <a:pPr marL="342900" marR="0" lvl="0" indent="-342900" algn="l" defTabSz="914400" rtl="0" eaLnBrk="1" fontAlgn="auto" latinLnBrk="0" hangingPunct="1">
                        <a:lnSpc>
                          <a:spcPct val="100000"/>
                        </a:lnSpc>
                        <a:spcBef>
                          <a:spcPts val="0"/>
                        </a:spcBef>
                        <a:spcAft>
                          <a:spcPts val="0"/>
                        </a:spcAft>
                        <a:buClrTx/>
                        <a:buSzTx/>
                        <a:buFont typeface="Symbol"/>
                        <a:buChar char=""/>
                        <a:tabLst/>
                        <a:defRPr/>
                      </a:pPr>
                      <a:r>
                        <a:rPr lang="en-US" sz="1800" dirty="0" smtClean="0">
                          <a:effectLst/>
                        </a:rPr>
                        <a:t>More expensive </a:t>
                      </a:r>
                    </a:p>
                    <a:p>
                      <a:pPr marL="342900" lvl="0" indent="-342900">
                        <a:spcAft>
                          <a:spcPts val="0"/>
                        </a:spcAft>
                        <a:buFont typeface="Symbol"/>
                        <a:buChar char=""/>
                      </a:pPr>
                      <a:r>
                        <a:rPr lang="en-US" sz="1800" dirty="0" smtClean="0">
                          <a:effectLst/>
                        </a:rPr>
                        <a:t>More </a:t>
                      </a:r>
                      <a:r>
                        <a:rPr lang="en-US" sz="1800" dirty="0">
                          <a:effectLst/>
                        </a:rPr>
                        <a:t>risk </a:t>
                      </a:r>
                      <a:r>
                        <a:rPr lang="en-US" sz="1800" dirty="0" smtClean="0">
                          <a:effectLst/>
                        </a:rPr>
                        <a:t>of:</a:t>
                      </a:r>
                    </a:p>
                    <a:p>
                      <a:pPr marL="450850" marR="0" lvl="1" indent="-185738" algn="l" defTabSz="914400" rtl="0" eaLnBrk="1" fontAlgn="auto" latinLnBrk="0" hangingPunct="1">
                        <a:lnSpc>
                          <a:spcPct val="100000"/>
                        </a:lnSpc>
                        <a:spcBef>
                          <a:spcPts val="0"/>
                        </a:spcBef>
                        <a:spcAft>
                          <a:spcPts val="0"/>
                        </a:spcAft>
                        <a:buClrTx/>
                        <a:buSzTx/>
                        <a:buFont typeface="Symbol"/>
                        <a:buChar char=""/>
                        <a:tabLst/>
                        <a:defRPr/>
                      </a:pPr>
                      <a:r>
                        <a:rPr lang="en-US" sz="1800" dirty="0" smtClean="0">
                          <a:effectLst/>
                        </a:rPr>
                        <a:t>Central line infection &amp; sepsis </a:t>
                      </a:r>
                    </a:p>
                    <a:p>
                      <a:pPr marL="450850" lvl="1" indent="-185738">
                        <a:spcAft>
                          <a:spcPts val="0"/>
                        </a:spcAft>
                        <a:buFont typeface="Symbol"/>
                        <a:buChar char=""/>
                      </a:pPr>
                      <a:r>
                        <a:rPr lang="en-US" sz="1800" dirty="0" smtClean="0">
                          <a:effectLst/>
                        </a:rPr>
                        <a:t>mechanical </a:t>
                      </a:r>
                      <a:r>
                        <a:rPr lang="en-US" sz="1800" dirty="0">
                          <a:effectLst/>
                        </a:rPr>
                        <a:t>and catheter related complications: (Pneumothorax, </a:t>
                      </a:r>
                      <a:r>
                        <a:rPr lang="en-US" sz="1800" dirty="0" err="1">
                          <a:effectLst/>
                        </a:rPr>
                        <a:t>hemothorax</a:t>
                      </a:r>
                      <a:r>
                        <a:rPr lang="en-US" sz="1800" dirty="0">
                          <a:effectLst/>
                        </a:rPr>
                        <a:t> , </a:t>
                      </a:r>
                      <a:r>
                        <a:rPr lang="en-US" sz="1800" dirty="0" err="1">
                          <a:effectLst/>
                        </a:rPr>
                        <a:t>chylothorax</a:t>
                      </a:r>
                      <a:r>
                        <a:rPr lang="en-US" sz="1800" dirty="0">
                          <a:effectLst/>
                        </a:rPr>
                        <a:t>, arterial injury, catheter embolism)</a:t>
                      </a:r>
                    </a:p>
                    <a:p>
                      <a:pPr marL="450850" lvl="1" indent="-185738">
                        <a:spcAft>
                          <a:spcPts val="0"/>
                        </a:spcAft>
                        <a:buFont typeface="Symbol"/>
                        <a:buChar char=""/>
                      </a:pPr>
                      <a:r>
                        <a:rPr lang="en-US" sz="1800" dirty="0" smtClean="0">
                          <a:effectLst/>
                        </a:rPr>
                        <a:t>metabolic </a:t>
                      </a:r>
                      <a:r>
                        <a:rPr lang="en-US" sz="1800" dirty="0">
                          <a:effectLst/>
                        </a:rPr>
                        <a:t>complications: (hyperglycemia, acid base imbalances, </a:t>
                      </a:r>
                      <a:r>
                        <a:rPr lang="en-US" sz="1800" dirty="0" smtClean="0">
                          <a:effectLst/>
                        </a:rPr>
                        <a:t>electrolyte imbalances)</a:t>
                      </a:r>
                      <a:endParaRPr lang="en-US" sz="1800" dirty="0">
                        <a:effectLst/>
                      </a:endParaRPr>
                    </a:p>
                  </a:txBody>
                  <a:tcPr marL="68581" marR="68581" marT="0" marB="0"/>
                </a:tc>
                <a:tc>
                  <a:txBody>
                    <a:bodyPr/>
                    <a:lstStyle/>
                    <a:p>
                      <a:pPr algn="r" rtl="1">
                        <a:lnSpc>
                          <a:spcPct val="115000"/>
                        </a:lnSpc>
                        <a:spcAft>
                          <a:spcPts val="1000"/>
                        </a:spcAft>
                      </a:pPr>
                      <a:r>
                        <a:rPr lang="en-US" sz="1600" dirty="0">
                          <a:effectLst/>
                        </a:rPr>
                        <a:t> </a:t>
                      </a:r>
                      <a:endParaRPr lang="en-US" sz="1600" dirty="0">
                        <a:effectLst/>
                        <a:latin typeface="Calibri"/>
                        <a:ea typeface="Calibri"/>
                        <a:cs typeface="Arial"/>
                      </a:endParaRPr>
                    </a:p>
                  </a:txBody>
                  <a:tcPr marL="0" marR="0" marT="0" marB="0" anchor="ctr"/>
                </a:tc>
              </a:tr>
            </a:tbl>
          </a:graphicData>
        </a:graphic>
      </p:graphicFrame>
    </p:spTree>
    <p:extLst>
      <p:ext uri="{BB962C8B-B14F-4D97-AF65-F5344CB8AC3E}">
        <p14:creationId xmlns:p14="http://schemas.microsoft.com/office/powerpoint/2010/main" val="16342065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latin typeface="Calibri" pitchFamily="34" charset="0"/>
              </a:rPr>
              <a:t>Osmolarity of PN</a:t>
            </a:r>
            <a:endParaRPr lang="ar-SA" b="1" dirty="0">
              <a:solidFill>
                <a:schemeClr val="accent1"/>
              </a:solidFill>
              <a:latin typeface="Calibri" pitchFamily="34" charset="0"/>
            </a:endParaRPr>
          </a:p>
        </p:txBody>
      </p:sp>
      <p:sp>
        <p:nvSpPr>
          <p:cNvPr id="3" name="Content Placeholder 2"/>
          <p:cNvSpPr>
            <a:spLocks noGrp="1"/>
          </p:cNvSpPr>
          <p:nvPr>
            <p:ph idx="1"/>
          </p:nvPr>
        </p:nvSpPr>
        <p:spPr>
          <a:xfrm>
            <a:off x="2506134" y="2132856"/>
            <a:ext cx="7704667" cy="3332816"/>
          </a:xfrm>
        </p:spPr>
        <p:txBody>
          <a:bodyPr>
            <a:normAutofit/>
          </a:bodyPr>
          <a:lstStyle/>
          <a:p>
            <a:r>
              <a:rPr lang="en-US" dirty="0" smtClean="0"/>
              <a:t>Very important to be calculated especially in case if PPN.</a:t>
            </a:r>
          </a:p>
          <a:p>
            <a:r>
              <a:rPr lang="en-US" dirty="0" smtClean="0"/>
              <a:t>It should be &lt; 900 </a:t>
            </a:r>
            <a:r>
              <a:rPr lang="en-US" dirty="0" err="1" smtClean="0"/>
              <a:t>mOsm</a:t>
            </a:r>
            <a:r>
              <a:rPr lang="en-US" dirty="0" smtClean="0"/>
              <a:t>/L if </a:t>
            </a:r>
            <a:r>
              <a:rPr lang="en-US" dirty="0" smtClean="0"/>
              <a:t>PPN (Adult)</a:t>
            </a:r>
            <a:endParaRPr lang="en-US" dirty="0" smtClean="0"/>
          </a:p>
          <a:p>
            <a:r>
              <a:rPr lang="en-US" dirty="0" smtClean="0"/>
              <a:t>Pediatric patients can tolerate slightly higher osmolarity because of the increased elasticity of their veins up to </a:t>
            </a:r>
            <a:r>
              <a:rPr lang="en-US" dirty="0"/>
              <a:t>1000 </a:t>
            </a:r>
            <a:r>
              <a:rPr lang="en-US" dirty="0" err="1"/>
              <a:t>mOsm</a:t>
            </a:r>
            <a:r>
              <a:rPr lang="en-US" dirty="0"/>
              <a:t>/L </a:t>
            </a:r>
          </a:p>
          <a:p>
            <a:r>
              <a:rPr lang="en-US" dirty="0" smtClean="0"/>
              <a:t>Neonates may tolerate up to 1100 </a:t>
            </a:r>
            <a:r>
              <a:rPr lang="en-US" dirty="0" err="1" smtClean="0"/>
              <a:t>mOsm</a:t>
            </a:r>
            <a:r>
              <a:rPr lang="en-US" dirty="0" smtClean="0"/>
              <a:t>/L</a:t>
            </a:r>
            <a:endParaRPr lang="ar-SA" dirty="0"/>
          </a:p>
        </p:txBody>
      </p:sp>
    </p:spTree>
    <p:extLst>
      <p:ext uri="{BB962C8B-B14F-4D97-AF65-F5344CB8AC3E}">
        <p14:creationId xmlns:p14="http://schemas.microsoft.com/office/powerpoint/2010/main" val="27080960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Glucose requirements</a:t>
            </a:r>
            <a:br>
              <a:rPr lang="en-US" dirty="0"/>
            </a:br>
            <a:endParaRPr lang="en-US" dirty="0"/>
          </a:p>
        </p:txBody>
      </p:sp>
      <p:sp>
        <p:nvSpPr>
          <p:cNvPr id="3" name="Content Placeholder 2"/>
          <p:cNvSpPr>
            <a:spLocks noGrp="1"/>
          </p:cNvSpPr>
          <p:nvPr>
            <p:ph idx="1"/>
          </p:nvPr>
        </p:nvSpPr>
        <p:spPr>
          <a:xfrm>
            <a:off x="1807535" y="2133600"/>
            <a:ext cx="9697077" cy="3777622"/>
          </a:xfrm>
        </p:spPr>
        <p:txBody>
          <a:bodyPr>
            <a:normAutofit/>
          </a:bodyPr>
          <a:lstStyle/>
          <a:p>
            <a:r>
              <a:rPr lang="en-US" dirty="0" smtClean="0"/>
              <a:t>Obligatory </a:t>
            </a:r>
            <a:r>
              <a:rPr lang="en-US" dirty="0"/>
              <a:t>requirements for central nervous system, renal medulla, bone marrow, </a:t>
            </a:r>
            <a:r>
              <a:rPr lang="en-US" dirty="0" smtClean="0"/>
              <a:t>leukocytes, etc</a:t>
            </a:r>
            <a:r>
              <a:rPr lang="en-US" dirty="0"/>
              <a:t>.: Around 130 g/day</a:t>
            </a:r>
          </a:p>
          <a:p>
            <a:r>
              <a:rPr lang="en-US" dirty="0" smtClean="0"/>
              <a:t>Surgical </a:t>
            </a:r>
            <a:r>
              <a:rPr lang="en-US" dirty="0"/>
              <a:t>wound about 80–150 g/day (based on atrioventricular differences and blood </a:t>
            </a:r>
            <a:r>
              <a:rPr lang="en-US" dirty="0" smtClean="0"/>
              <a:t>flow from </a:t>
            </a:r>
            <a:r>
              <a:rPr lang="en-US" dirty="0"/>
              <a:t>a burned limb)</a:t>
            </a:r>
          </a:p>
          <a:p>
            <a:r>
              <a:rPr lang="en-US" dirty="0" smtClean="0"/>
              <a:t>Caloric </a:t>
            </a:r>
            <a:r>
              <a:rPr lang="en-US" dirty="0"/>
              <a:t>contribution of glucose: 3.4 kcal/g </a:t>
            </a:r>
          </a:p>
          <a:p>
            <a:r>
              <a:rPr lang="en-US" dirty="0" smtClean="0"/>
              <a:t>Mean </a:t>
            </a:r>
            <a:r>
              <a:rPr lang="en-US" dirty="0"/>
              <a:t>glucose oxidation rate in critically ill patients is around 5 </a:t>
            </a:r>
            <a:r>
              <a:rPr lang="en-US" dirty="0" smtClean="0"/>
              <a:t>mg/kg/min.</a:t>
            </a:r>
          </a:p>
          <a:p>
            <a:r>
              <a:rPr lang="en-US" dirty="0" smtClean="0"/>
              <a:t>In </a:t>
            </a:r>
            <a:r>
              <a:rPr lang="en-US" dirty="0"/>
              <a:t>general, most clinicians avoid exceeding this glucose intake.</a:t>
            </a:r>
          </a:p>
        </p:txBody>
      </p:sp>
    </p:spTree>
    <p:extLst>
      <p:ext uri="{BB962C8B-B14F-4D97-AF65-F5344CB8AC3E}">
        <p14:creationId xmlns:p14="http://schemas.microsoft.com/office/powerpoint/2010/main" val="32571504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7415" y="624110"/>
            <a:ext cx="9867198" cy="1280890"/>
          </a:xfrm>
        </p:spPr>
        <p:txBody>
          <a:bodyPr/>
          <a:lstStyle/>
          <a:p>
            <a:r>
              <a:rPr lang="en-US" dirty="0"/>
              <a:t>Protein Requirements</a:t>
            </a: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1758929" y="1671083"/>
            <a:ext cx="9227534" cy="4548963"/>
          </a:xfrm>
          <a:prstGeom prst="rect">
            <a:avLst/>
          </a:prstGeom>
        </p:spPr>
      </p:pic>
    </p:spTree>
    <p:extLst>
      <p:ext uri="{BB962C8B-B14F-4D97-AF65-F5344CB8AC3E}">
        <p14:creationId xmlns:p14="http://schemas.microsoft.com/office/powerpoint/2010/main" val="5885172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3499" y="1905000"/>
            <a:ext cx="10101114" cy="4518357"/>
          </a:xfrm>
        </p:spPr>
        <p:txBody>
          <a:bodyPr>
            <a:normAutofit fontScale="92500" lnSpcReduction="10000"/>
          </a:bodyPr>
          <a:lstStyle/>
          <a:p>
            <a:r>
              <a:rPr lang="en-US" dirty="0" smtClean="0"/>
              <a:t>Maintenance </a:t>
            </a:r>
            <a:r>
              <a:rPr lang="en-US" dirty="0"/>
              <a:t>or elective surgery: 0.8–1 g/kg/day</a:t>
            </a:r>
          </a:p>
          <a:p>
            <a:r>
              <a:rPr lang="en-US" dirty="0" smtClean="0"/>
              <a:t>Minor </a:t>
            </a:r>
            <a:r>
              <a:rPr lang="en-US" dirty="0"/>
              <a:t>infection or surgery: 1.2–1.5 g/kg/day</a:t>
            </a:r>
          </a:p>
          <a:p>
            <a:r>
              <a:rPr lang="en-US" dirty="0" smtClean="0"/>
              <a:t>Malnourished</a:t>
            </a:r>
            <a:r>
              <a:rPr lang="en-US" dirty="0"/>
              <a:t>, nutritionally depleted: 1.5 g/kg/day</a:t>
            </a:r>
          </a:p>
          <a:p>
            <a:r>
              <a:rPr lang="en-US" dirty="0" smtClean="0"/>
              <a:t>Medical </a:t>
            </a:r>
            <a:r>
              <a:rPr lang="en-US" dirty="0"/>
              <a:t>ICU patients: 1.5–2 g/kg/day</a:t>
            </a:r>
          </a:p>
          <a:p>
            <a:r>
              <a:rPr lang="en-US" dirty="0" smtClean="0"/>
              <a:t>Major </a:t>
            </a:r>
            <a:r>
              <a:rPr lang="en-US" dirty="0"/>
              <a:t>surgery/trauma/sepsis: 2–2.5 g/kg/day</a:t>
            </a:r>
          </a:p>
          <a:p>
            <a:r>
              <a:rPr lang="en-US" dirty="0" smtClean="0"/>
              <a:t>Renal </a:t>
            </a:r>
            <a:r>
              <a:rPr lang="en-US" dirty="0"/>
              <a:t>failure</a:t>
            </a:r>
          </a:p>
          <a:p>
            <a:pPr lvl="1"/>
            <a:r>
              <a:rPr lang="en-US" dirty="0" smtClean="0"/>
              <a:t>AKI</a:t>
            </a:r>
            <a:r>
              <a:rPr lang="en-US" dirty="0"/>
              <a:t>: 0.6–1 g/kg/day</a:t>
            </a:r>
          </a:p>
          <a:p>
            <a:pPr lvl="1"/>
            <a:r>
              <a:rPr lang="en-US" dirty="0" smtClean="0"/>
              <a:t>CKD</a:t>
            </a:r>
            <a:r>
              <a:rPr lang="en-US" dirty="0"/>
              <a:t>: 0.6–1 g/kg/day</a:t>
            </a:r>
          </a:p>
          <a:p>
            <a:pPr lvl="1"/>
            <a:r>
              <a:rPr lang="en-US" dirty="0" smtClean="0"/>
              <a:t>Hemodialysis</a:t>
            </a:r>
            <a:r>
              <a:rPr lang="en-US" dirty="0"/>
              <a:t>: 1–1.5 g/kg/day</a:t>
            </a:r>
          </a:p>
          <a:p>
            <a:pPr lvl="1"/>
            <a:r>
              <a:rPr lang="en-US" dirty="0" smtClean="0"/>
              <a:t>CRRT</a:t>
            </a:r>
            <a:r>
              <a:rPr lang="en-US" dirty="0"/>
              <a:t>: 2–2.5 g/kg/day</a:t>
            </a:r>
          </a:p>
          <a:p>
            <a:r>
              <a:rPr lang="en-US" dirty="0" smtClean="0"/>
              <a:t>Obese</a:t>
            </a:r>
            <a:r>
              <a:rPr lang="en-US" dirty="0"/>
              <a:t>, hypocaloric</a:t>
            </a:r>
          </a:p>
          <a:p>
            <a:pPr lvl="1"/>
            <a:r>
              <a:rPr lang="en-US" dirty="0" smtClean="0"/>
              <a:t>BMI </a:t>
            </a:r>
            <a:r>
              <a:rPr lang="en-US" dirty="0"/>
              <a:t>less than 40: 2 g/kg IBW/day</a:t>
            </a:r>
          </a:p>
          <a:p>
            <a:pPr lvl="1"/>
            <a:r>
              <a:rPr lang="en-US" dirty="0" smtClean="0"/>
              <a:t>BMI </a:t>
            </a:r>
            <a:r>
              <a:rPr lang="en-US" dirty="0"/>
              <a:t>of 40 or greater: 2.5 g/kg IBW/day</a:t>
            </a:r>
          </a:p>
          <a:p>
            <a:endParaRPr lang="en-US" dirty="0"/>
          </a:p>
        </p:txBody>
      </p:sp>
      <p:sp>
        <p:nvSpPr>
          <p:cNvPr id="4" name="Title 1"/>
          <p:cNvSpPr>
            <a:spLocks noGrp="1"/>
          </p:cNvSpPr>
          <p:nvPr>
            <p:ph type="title"/>
          </p:nvPr>
        </p:nvSpPr>
        <p:spPr>
          <a:xfrm>
            <a:off x="1637415" y="624110"/>
            <a:ext cx="9867198" cy="1280890"/>
          </a:xfrm>
        </p:spPr>
        <p:txBody>
          <a:bodyPr/>
          <a:lstStyle/>
          <a:p>
            <a:r>
              <a:rPr lang="en-US" dirty="0"/>
              <a:t>Protein Requirements</a:t>
            </a:r>
          </a:p>
        </p:txBody>
      </p:sp>
    </p:spTree>
    <p:extLst>
      <p:ext uri="{BB962C8B-B14F-4D97-AF65-F5344CB8AC3E}">
        <p14:creationId xmlns:p14="http://schemas.microsoft.com/office/powerpoint/2010/main" val="17968319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2987" y="624110"/>
            <a:ext cx="9941626" cy="1280890"/>
          </a:xfrm>
        </p:spPr>
        <p:txBody>
          <a:bodyPr>
            <a:normAutofit fontScale="90000"/>
          </a:bodyPr>
          <a:lstStyle/>
          <a:p>
            <a:r>
              <a:rPr lang="en-US" dirty="0"/>
              <a:t>Assessing protein requirements: </a:t>
            </a:r>
            <a:r>
              <a:rPr lang="en-US" dirty="0" smtClean="0"/>
              <a:t>Nitrogen Balance</a:t>
            </a:r>
            <a:r>
              <a:rPr lang="en-US" dirty="0"/>
              <a:t/>
            </a:r>
            <a:br>
              <a:rPr lang="en-US" dirty="0"/>
            </a:br>
            <a:endParaRPr lang="en-US" dirty="0"/>
          </a:p>
        </p:txBody>
      </p:sp>
      <p:sp>
        <p:nvSpPr>
          <p:cNvPr id="3" name="Content Placeholder 2"/>
          <p:cNvSpPr>
            <a:spLocks noGrp="1"/>
          </p:cNvSpPr>
          <p:nvPr>
            <p:ph idx="1"/>
          </p:nvPr>
        </p:nvSpPr>
        <p:spPr>
          <a:xfrm>
            <a:off x="1329071" y="1905000"/>
            <a:ext cx="10175542" cy="4953000"/>
          </a:xfrm>
        </p:spPr>
        <p:txBody>
          <a:bodyPr>
            <a:normAutofit fontScale="92500" lnSpcReduction="20000"/>
          </a:bodyPr>
          <a:lstStyle/>
          <a:p>
            <a:pPr marL="0" indent="0">
              <a:buNone/>
            </a:pPr>
            <a:r>
              <a:rPr lang="en-US" dirty="0" smtClean="0"/>
              <a:t>NB </a:t>
            </a:r>
            <a:r>
              <a:rPr lang="en-US" dirty="0"/>
              <a:t>= nitrogen in (Nin) – nitrogen out (</a:t>
            </a:r>
            <a:r>
              <a:rPr lang="en-US" dirty="0" err="1"/>
              <a:t>Nout</a:t>
            </a:r>
            <a:r>
              <a:rPr lang="en-US" dirty="0"/>
              <a:t>)</a:t>
            </a:r>
          </a:p>
          <a:p>
            <a:r>
              <a:rPr lang="en-US" dirty="0" smtClean="0"/>
              <a:t>To </a:t>
            </a:r>
            <a:r>
              <a:rPr lang="en-US" dirty="0"/>
              <a:t>calculate Nin:</a:t>
            </a:r>
          </a:p>
          <a:p>
            <a:pPr lvl="1"/>
            <a:r>
              <a:rPr lang="en-US" dirty="0" smtClean="0"/>
              <a:t>Add </a:t>
            </a:r>
            <a:r>
              <a:rPr lang="en-US" dirty="0"/>
              <a:t>all daily protein intake sources together, including the protein in EN, liquid </a:t>
            </a:r>
            <a:r>
              <a:rPr lang="en-US" dirty="0" smtClean="0"/>
              <a:t>protein supplements</a:t>
            </a:r>
            <a:r>
              <a:rPr lang="en-US" dirty="0"/>
              <a:t>, oral dietary supplements, and/or PN solution.</a:t>
            </a:r>
          </a:p>
          <a:p>
            <a:pPr lvl="1"/>
            <a:r>
              <a:rPr lang="en-US" dirty="0" smtClean="0"/>
              <a:t>Convert </a:t>
            </a:r>
            <a:r>
              <a:rPr lang="en-US" dirty="0"/>
              <a:t>protein intake (grams per day) to nitrogen intake (grams per day):</a:t>
            </a:r>
          </a:p>
          <a:p>
            <a:pPr lvl="1"/>
            <a:r>
              <a:rPr lang="en-US" dirty="0"/>
              <a:t>Nin (g/day) = protein (g/day)/6.25 </a:t>
            </a:r>
            <a:endParaRPr lang="en-US" dirty="0" smtClean="0"/>
          </a:p>
          <a:p>
            <a:r>
              <a:rPr lang="en-US" dirty="0" smtClean="0"/>
              <a:t>To </a:t>
            </a:r>
            <a:r>
              <a:rPr lang="en-US" dirty="0"/>
              <a:t>calculate </a:t>
            </a:r>
            <a:r>
              <a:rPr lang="en-US" dirty="0" err="1"/>
              <a:t>Nout</a:t>
            </a:r>
            <a:r>
              <a:rPr lang="en-US" dirty="0"/>
              <a:t>: </a:t>
            </a:r>
            <a:r>
              <a:rPr lang="en-US" dirty="0" err="1"/>
              <a:t>Nout</a:t>
            </a:r>
            <a:r>
              <a:rPr lang="en-US" dirty="0"/>
              <a:t> (g/day) = (UUN + 4 g</a:t>
            </a:r>
            <a:r>
              <a:rPr lang="en-US" dirty="0" smtClean="0"/>
              <a:t>)*</a:t>
            </a:r>
          </a:p>
          <a:p>
            <a:pPr lvl="1"/>
            <a:r>
              <a:rPr lang="en-US" dirty="0" smtClean="0"/>
              <a:t>UUN </a:t>
            </a:r>
            <a:r>
              <a:rPr lang="en-US" dirty="0"/>
              <a:t>is 24-hour urine urea nitrogen excretion (grams per day</a:t>
            </a:r>
            <a:r>
              <a:rPr lang="en-US" dirty="0" smtClean="0"/>
              <a:t>).</a:t>
            </a:r>
          </a:p>
          <a:p>
            <a:r>
              <a:rPr lang="en-US" dirty="0"/>
              <a:t>Calculate the NB: NB (g/day) = N</a:t>
            </a:r>
            <a:r>
              <a:rPr lang="en-US" sz="800" dirty="0"/>
              <a:t>in </a:t>
            </a:r>
            <a:r>
              <a:rPr lang="en-US" dirty="0"/>
              <a:t>g/day – </a:t>
            </a:r>
            <a:r>
              <a:rPr lang="en-US" dirty="0" err="1"/>
              <a:t>N</a:t>
            </a:r>
            <a:r>
              <a:rPr lang="en-US" sz="800" dirty="0" err="1"/>
              <a:t>out</a:t>
            </a:r>
            <a:r>
              <a:rPr lang="en-US" sz="800" dirty="0"/>
              <a:t> </a:t>
            </a:r>
            <a:r>
              <a:rPr lang="en-US" dirty="0"/>
              <a:t>g/day.</a:t>
            </a:r>
          </a:p>
          <a:p>
            <a:pPr lvl="1"/>
            <a:r>
              <a:rPr lang="en-US" dirty="0" smtClean="0"/>
              <a:t>Measured </a:t>
            </a:r>
            <a:r>
              <a:rPr lang="en-US" dirty="0"/>
              <a:t>versus predicted creatinine clearance (for gross assessment of adequacy in </a:t>
            </a:r>
            <a:r>
              <a:rPr lang="en-US" dirty="0" smtClean="0"/>
              <a:t>the 24-hour </a:t>
            </a:r>
            <a:r>
              <a:rPr lang="en-US" dirty="0"/>
              <a:t>urine collection)</a:t>
            </a:r>
          </a:p>
          <a:p>
            <a:r>
              <a:rPr lang="en-US" dirty="0" smtClean="0"/>
              <a:t>Serum </a:t>
            </a:r>
            <a:r>
              <a:rPr lang="en-US" dirty="0" err="1"/>
              <a:t>prealbumin</a:t>
            </a:r>
            <a:r>
              <a:rPr lang="en-US" dirty="0"/>
              <a:t> changes are unreliable because of the influence of </a:t>
            </a:r>
            <a:r>
              <a:rPr lang="en-US" dirty="0" smtClean="0"/>
              <a:t>stress/inflammation; some </a:t>
            </a:r>
            <a:r>
              <a:rPr lang="en-US" dirty="0"/>
              <a:t>clinicians will obtain a serum C-reactive protein concentration together with a </a:t>
            </a:r>
            <a:r>
              <a:rPr lang="en-US" dirty="0" smtClean="0"/>
              <a:t>serum </a:t>
            </a:r>
            <a:r>
              <a:rPr lang="en-US" dirty="0" err="1" smtClean="0"/>
              <a:t>prealbumin</a:t>
            </a:r>
            <a:r>
              <a:rPr lang="en-US" dirty="0" smtClean="0"/>
              <a:t> </a:t>
            </a:r>
            <a:r>
              <a:rPr lang="en-US" dirty="0"/>
              <a:t>concentration for assessment.</a:t>
            </a:r>
          </a:p>
          <a:p>
            <a:pPr marL="0" indent="0">
              <a:buNone/>
            </a:pPr>
            <a:endParaRPr lang="en-US" dirty="0"/>
          </a:p>
          <a:p>
            <a:pPr marL="0" indent="0" algn="ctr">
              <a:buNone/>
            </a:pPr>
            <a:r>
              <a:rPr lang="en-US" dirty="0" smtClean="0"/>
              <a:t>Nutrition 2005;21:332-8</a:t>
            </a:r>
            <a:endParaRPr lang="en-US" dirty="0"/>
          </a:p>
        </p:txBody>
      </p:sp>
    </p:spTree>
    <p:extLst>
      <p:ext uri="{BB962C8B-B14F-4D97-AF65-F5344CB8AC3E}">
        <p14:creationId xmlns:p14="http://schemas.microsoft.com/office/powerpoint/2010/main" val="2992174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Nutrition </a:t>
            </a:r>
            <a:r>
              <a:rPr lang="en-US" dirty="0" smtClean="0"/>
              <a:t>Assessment</a:t>
            </a:r>
            <a:endParaRPr lang="en-US" b="1" dirty="0">
              <a:solidFill>
                <a:schemeClr val="accent1">
                  <a:lumMod val="10000"/>
                </a:schemeClr>
              </a:solidFill>
            </a:endParaRPr>
          </a:p>
        </p:txBody>
      </p:sp>
      <p:sp>
        <p:nvSpPr>
          <p:cNvPr id="3" name="Content Placeholder 2"/>
          <p:cNvSpPr>
            <a:spLocks noGrp="1"/>
          </p:cNvSpPr>
          <p:nvPr>
            <p:ph idx="1"/>
          </p:nvPr>
        </p:nvSpPr>
        <p:spPr/>
        <p:txBody>
          <a:bodyPr>
            <a:normAutofit lnSpcReduction="10000"/>
          </a:bodyPr>
          <a:lstStyle/>
          <a:p>
            <a:pPr marL="0" indent="0">
              <a:buNone/>
            </a:pPr>
            <a:r>
              <a:rPr lang="en-US" sz="3200" b="1" dirty="0" smtClean="0">
                <a:solidFill>
                  <a:schemeClr val="accent1">
                    <a:lumMod val="10000"/>
                  </a:schemeClr>
                </a:solidFill>
              </a:rPr>
              <a:t>Malnutrition:</a:t>
            </a:r>
          </a:p>
          <a:p>
            <a:pPr marL="0" indent="0">
              <a:buNone/>
            </a:pPr>
            <a:r>
              <a:rPr lang="en-US" b="1" dirty="0" smtClean="0">
                <a:solidFill>
                  <a:schemeClr val="accent1">
                    <a:lumMod val="10000"/>
                  </a:schemeClr>
                </a:solidFill>
              </a:rPr>
              <a:t> </a:t>
            </a:r>
            <a:r>
              <a:rPr lang="en-US" dirty="0" smtClean="0"/>
              <a:t>“</a:t>
            </a:r>
            <a:r>
              <a:rPr lang="en-US" dirty="0"/>
              <a:t>Classic” definition</a:t>
            </a:r>
          </a:p>
          <a:p>
            <a:r>
              <a:rPr lang="en-US" sz="2800" dirty="0" smtClean="0"/>
              <a:t>Marasmus </a:t>
            </a:r>
            <a:r>
              <a:rPr lang="en-US" sz="2800" dirty="0"/>
              <a:t>(e.g., decreased fat/muscle protein stores but normal serum proteins)</a:t>
            </a:r>
          </a:p>
          <a:p>
            <a:r>
              <a:rPr lang="en-US" sz="2800" dirty="0" smtClean="0"/>
              <a:t>Kwashiorkor </a:t>
            </a:r>
            <a:r>
              <a:rPr lang="en-US" sz="2800" dirty="0"/>
              <a:t>(e.g., normal fat, decreased muscle protein, decreased serum proteins)</a:t>
            </a:r>
          </a:p>
          <a:p>
            <a:r>
              <a:rPr lang="en-US" sz="2800" dirty="0" smtClean="0"/>
              <a:t>Kwashiorkor-Marasmus </a:t>
            </a:r>
            <a:r>
              <a:rPr lang="en-US" sz="2800" dirty="0"/>
              <a:t>mix (decreased fat, muscle protein, and serum proteins)</a:t>
            </a:r>
          </a:p>
        </p:txBody>
      </p:sp>
    </p:spTree>
    <p:extLst>
      <p:ext uri="{BB962C8B-B14F-4D97-AF65-F5344CB8AC3E}">
        <p14:creationId xmlns:p14="http://schemas.microsoft.com/office/powerpoint/2010/main" val="3557516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6903" y="624110"/>
            <a:ext cx="9707710" cy="1280890"/>
          </a:xfrm>
        </p:spPr>
        <p:txBody>
          <a:bodyPr>
            <a:normAutofit fontScale="90000"/>
          </a:bodyPr>
          <a:lstStyle/>
          <a:p>
            <a:r>
              <a:rPr lang="en-US" dirty="0"/>
              <a:t>Does more protein really make a difference?</a:t>
            </a:r>
            <a:br>
              <a:rPr lang="en-US" dirty="0"/>
            </a:br>
            <a:endParaRPr lang="en-US" dirty="0"/>
          </a:p>
        </p:txBody>
      </p:sp>
      <p:sp>
        <p:nvSpPr>
          <p:cNvPr id="3" name="Content Placeholder 2"/>
          <p:cNvSpPr>
            <a:spLocks noGrp="1"/>
          </p:cNvSpPr>
          <p:nvPr>
            <p:ph idx="1"/>
          </p:nvPr>
        </p:nvSpPr>
        <p:spPr>
          <a:xfrm>
            <a:off x="1690577" y="2133600"/>
            <a:ext cx="9814035" cy="3777622"/>
          </a:xfrm>
        </p:spPr>
        <p:txBody>
          <a:bodyPr/>
          <a:lstStyle/>
          <a:p>
            <a:r>
              <a:rPr lang="en-US" dirty="0" err="1" smtClean="0"/>
              <a:t>Weijs</a:t>
            </a:r>
            <a:r>
              <a:rPr lang="en-US" dirty="0" smtClean="0"/>
              <a:t> </a:t>
            </a:r>
            <a:r>
              <a:rPr lang="en-US" dirty="0"/>
              <a:t>(2012) (JPEN J </a:t>
            </a:r>
            <a:r>
              <a:rPr lang="en-US" dirty="0" err="1"/>
              <a:t>Parenter</a:t>
            </a:r>
            <a:r>
              <a:rPr lang="en-US" dirty="0"/>
              <a:t> Enteral </a:t>
            </a:r>
            <a:r>
              <a:rPr lang="en-US" dirty="0" err="1"/>
              <a:t>Nutr</a:t>
            </a:r>
            <a:r>
              <a:rPr lang="en-US" dirty="0"/>
              <a:t> 2012;36:60-8): 28-day mortality improved in </a:t>
            </a:r>
            <a:r>
              <a:rPr lang="en-US" dirty="0" smtClean="0"/>
              <a:t>those who </a:t>
            </a:r>
            <a:r>
              <a:rPr lang="en-US" dirty="0"/>
              <a:t>received an average of 1.3 g/kg/day versus 1.1 or 0.8 g/kg/day (886 mixed ICU patients).</a:t>
            </a:r>
          </a:p>
          <a:p>
            <a:r>
              <a:rPr lang="en-US" dirty="0" err="1" smtClean="0"/>
              <a:t>Allingstrup</a:t>
            </a:r>
            <a:r>
              <a:rPr lang="en-US" dirty="0" smtClean="0"/>
              <a:t> </a:t>
            </a:r>
            <a:r>
              <a:rPr lang="en-US" dirty="0"/>
              <a:t>(2012) (</a:t>
            </a:r>
            <a:r>
              <a:rPr lang="en-US" dirty="0" err="1"/>
              <a:t>Clin</a:t>
            </a:r>
            <a:r>
              <a:rPr lang="en-US" dirty="0"/>
              <a:t> </a:t>
            </a:r>
            <a:r>
              <a:rPr lang="en-US" dirty="0" err="1"/>
              <a:t>Nutr</a:t>
            </a:r>
            <a:r>
              <a:rPr lang="en-US" dirty="0"/>
              <a:t> 2012;31:462-8): 28-day mortality improved in those who </a:t>
            </a:r>
            <a:r>
              <a:rPr lang="en-US" dirty="0" smtClean="0"/>
              <a:t>received an </a:t>
            </a:r>
            <a:r>
              <a:rPr lang="en-US" dirty="0"/>
              <a:t>average of 1.5 g/kg/day versus 1.1 or 0.8 g/kg/day (113 mixed ICU patients).</a:t>
            </a:r>
          </a:p>
        </p:txBody>
      </p:sp>
    </p:spTree>
    <p:extLst>
      <p:ext uri="{BB962C8B-B14F-4D97-AF65-F5344CB8AC3E}">
        <p14:creationId xmlns:p14="http://schemas.microsoft.com/office/powerpoint/2010/main" val="7645006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Glutamine</a:t>
            </a:r>
          </a:p>
        </p:txBody>
      </p:sp>
      <p:sp>
        <p:nvSpPr>
          <p:cNvPr id="3" name="Content Placeholder 2"/>
          <p:cNvSpPr>
            <a:spLocks noGrp="1"/>
          </p:cNvSpPr>
          <p:nvPr>
            <p:ph idx="1"/>
          </p:nvPr>
        </p:nvSpPr>
        <p:spPr/>
        <p:txBody>
          <a:bodyPr>
            <a:normAutofit/>
          </a:bodyPr>
          <a:lstStyle/>
          <a:p>
            <a:r>
              <a:rPr lang="en-US" dirty="0"/>
              <a:t>The patients where elective abdominal surgery </a:t>
            </a:r>
            <a:r>
              <a:rPr lang="en-US" dirty="0" smtClean="0"/>
              <a:t>is indicated </a:t>
            </a:r>
            <a:r>
              <a:rPr lang="en-US" dirty="0"/>
              <a:t>show some degree of malnutrition and </a:t>
            </a:r>
            <a:r>
              <a:rPr lang="en-US" dirty="0" smtClean="0"/>
              <a:t>a deficit </a:t>
            </a:r>
            <a:r>
              <a:rPr lang="en-US" dirty="0"/>
              <a:t>of circulating glutamine for different </a:t>
            </a:r>
            <a:r>
              <a:rPr lang="en-US" dirty="0" smtClean="0"/>
              <a:t>reasons:</a:t>
            </a:r>
            <a:endParaRPr lang="en-US" dirty="0"/>
          </a:p>
          <a:p>
            <a:pPr lvl="1"/>
            <a:r>
              <a:rPr lang="en-US" dirty="0" smtClean="0"/>
              <a:t>Anorexia</a:t>
            </a:r>
          </a:p>
          <a:p>
            <a:pPr lvl="1"/>
            <a:r>
              <a:rPr lang="en-US" dirty="0" smtClean="0"/>
              <a:t>intestinal obstruction</a:t>
            </a:r>
          </a:p>
          <a:p>
            <a:pPr lvl="1"/>
            <a:r>
              <a:rPr lang="en-US" dirty="0" smtClean="0"/>
              <a:t>blood </a:t>
            </a:r>
            <a:r>
              <a:rPr lang="en-US" dirty="0"/>
              <a:t>loss, </a:t>
            </a:r>
            <a:r>
              <a:rPr lang="en-US" dirty="0" smtClean="0"/>
              <a:t>etc. </a:t>
            </a:r>
          </a:p>
          <a:p>
            <a:r>
              <a:rPr lang="en-US" dirty="0" smtClean="0"/>
              <a:t>This</a:t>
            </a:r>
            <a:r>
              <a:rPr lang="en-US" dirty="0"/>
              <a:t> </a:t>
            </a:r>
            <a:r>
              <a:rPr lang="en-US" dirty="0" smtClean="0"/>
              <a:t>situation </a:t>
            </a:r>
            <a:r>
              <a:rPr lang="en-US" dirty="0"/>
              <a:t>worsens postoperatively, since </a:t>
            </a:r>
            <a:r>
              <a:rPr lang="en-US" dirty="0" smtClean="0"/>
              <a:t>glutamine demands </a:t>
            </a:r>
            <a:r>
              <a:rPr lang="en-US" dirty="0"/>
              <a:t>increases in response to the aggression, </a:t>
            </a:r>
            <a:r>
              <a:rPr lang="en-US" dirty="0" smtClean="0"/>
              <a:t>having demonstrated </a:t>
            </a:r>
            <a:r>
              <a:rPr lang="en-US" dirty="0"/>
              <a:t>that circulating and muscle-released </a:t>
            </a:r>
            <a:r>
              <a:rPr lang="en-US" dirty="0" smtClean="0"/>
              <a:t>glutamine values </a:t>
            </a:r>
            <a:r>
              <a:rPr lang="en-US" dirty="0"/>
              <a:t>are inadequate for surgery </a:t>
            </a:r>
            <a:r>
              <a:rPr lang="en-US" dirty="0" smtClean="0"/>
              <a:t>stress</a:t>
            </a:r>
          </a:p>
        </p:txBody>
      </p:sp>
    </p:spTree>
    <p:extLst>
      <p:ext uri="{BB962C8B-B14F-4D97-AF65-F5344CB8AC3E}">
        <p14:creationId xmlns:p14="http://schemas.microsoft.com/office/powerpoint/2010/main" val="23161493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Glutamine </a:t>
            </a:r>
            <a:r>
              <a:rPr lang="en-US" sz="2400" dirty="0" smtClean="0"/>
              <a:t>cont’d</a:t>
            </a:r>
            <a:endParaRPr lang="en-US" dirty="0"/>
          </a:p>
        </p:txBody>
      </p:sp>
      <p:sp>
        <p:nvSpPr>
          <p:cNvPr id="3" name="Content Placeholder 2"/>
          <p:cNvSpPr>
            <a:spLocks noGrp="1"/>
          </p:cNvSpPr>
          <p:nvPr>
            <p:ph idx="1"/>
          </p:nvPr>
        </p:nvSpPr>
        <p:spPr>
          <a:xfrm>
            <a:off x="2519543" y="1532708"/>
            <a:ext cx="8915400" cy="4578811"/>
          </a:xfrm>
        </p:spPr>
        <p:txBody>
          <a:bodyPr>
            <a:noAutofit/>
          </a:bodyPr>
          <a:lstStyle/>
          <a:p>
            <a:r>
              <a:rPr lang="en-US" dirty="0"/>
              <a:t>A </a:t>
            </a:r>
            <a:r>
              <a:rPr lang="en-US" dirty="0" err="1"/>
              <a:t>metaanalysis</a:t>
            </a:r>
            <a:r>
              <a:rPr lang="en-US" dirty="0"/>
              <a:t> including 9 randomized, </a:t>
            </a:r>
            <a:r>
              <a:rPr lang="en-US" dirty="0" smtClean="0"/>
              <a:t>controlled clinical </a:t>
            </a:r>
            <a:r>
              <a:rPr lang="en-US" dirty="0"/>
              <a:t>trials, with a total of 373 patients </a:t>
            </a:r>
            <a:r>
              <a:rPr lang="en-US" dirty="0" smtClean="0"/>
              <a:t>undergoing abdominal </a:t>
            </a:r>
            <a:r>
              <a:rPr lang="en-US" dirty="0"/>
              <a:t>surgery, concluded that administration </a:t>
            </a:r>
            <a:r>
              <a:rPr lang="en-US" dirty="0" smtClean="0"/>
              <a:t>of PN </a:t>
            </a:r>
            <a:r>
              <a:rPr lang="en-US" dirty="0"/>
              <a:t>supplemented with glutamine (20-40 g/day) has </a:t>
            </a:r>
            <a:r>
              <a:rPr lang="en-US" dirty="0" smtClean="0"/>
              <a:t>a beneficial </a:t>
            </a:r>
            <a:r>
              <a:rPr lang="en-US" dirty="0"/>
              <a:t>effect on nitrogen balance, reduces </a:t>
            </a:r>
            <a:r>
              <a:rPr lang="en-US" dirty="0" smtClean="0"/>
              <a:t>hospital length </a:t>
            </a:r>
            <a:r>
              <a:rPr lang="en-US" dirty="0"/>
              <a:t>of stay and infectious </a:t>
            </a:r>
            <a:r>
              <a:rPr lang="en-US" dirty="0" smtClean="0"/>
              <a:t>complications </a:t>
            </a:r>
            <a:r>
              <a:rPr lang="en-US" dirty="0"/>
              <a:t>(</a:t>
            </a:r>
            <a:r>
              <a:rPr lang="en-US" dirty="0" err="1"/>
              <a:t>Ia</a:t>
            </a:r>
            <a:r>
              <a:rPr lang="en-US" dirty="0" smtClean="0"/>
              <a:t>).</a:t>
            </a:r>
            <a:r>
              <a:rPr lang="sv-SE" i="1" dirty="0"/>
              <a:t> </a:t>
            </a:r>
            <a:r>
              <a:rPr lang="sv-SE" sz="1600" i="1" dirty="0">
                <a:solidFill>
                  <a:srgbClr val="FF0000"/>
                </a:solidFill>
              </a:rPr>
              <a:t>World J Gastroenterol </a:t>
            </a:r>
            <a:r>
              <a:rPr lang="sv-SE" sz="1600" dirty="0">
                <a:solidFill>
                  <a:srgbClr val="FF0000"/>
                </a:solidFill>
              </a:rPr>
              <a:t>2006; </a:t>
            </a:r>
            <a:r>
              <a:rPr lang="sv-SE" sz="1600" dirty="0" smtClean="0">
                <a:solidFill>
                  <a:srgbClr val="FF0000"/>
                </a:solidFill>
              </a:rPr>
              <a:t>12:</a:t>
            </a:r>
            <a:r>
              <a:rPr lang="en-US" sz="1600" dirty="0" smtClean="0">
                <a:solidFill>
                  <a:srgbClr val="FF0000"/>
                </a:solidFill>
              </a:rPr>
              <a:t>7537-41</a:t>
            </a:r>
            <a:r>
              <a:rPr lang="en-US" sz="1600" dirty="0">
                <a:solidFill>
                  <a:srgbClr val="FF0000"/>
                </a:solidFill>
              </a:rPr>
              <a:t>.</a:t>
            </a:r>
          </a:p>
          <a:p>
            <a:r>
              <a:rPr lang="en-US" dirty="0" err="1"/>
              <a:t>Dechelotte</a:t>
            </a:r>
            <a:r>
              <a:rPr lang="en-US" dirty="0"/>
              <a:t> conducted a multicenter, randomized, </a:t>
            </a:r>
            <a:r>
              <a:rPr lang="en-US" dirty="0" smtClean="0"/>
              <a:t>double- blind</a:t>
            </a:r>
            <a:r>
              <a:rPr lang="en-US" dirty="0"/>
              <a:t>, controlled study, with administration of </a:t>
            </a:r>
            <a:r>
              <a:rPr lang="en-US" dirty="0" smtClean="0"/>
              <a:t>PN supplemented </a:t>
            </a:r>
            <a:r>
              <a:rPr lang="en-US" dirty="0"/>
              <a:t>with glutamine versus PN without </a:t>
            </a:r>
            <a:r>
              <a:rPr lang="en-US" dirty="0" smtClean="0"/>
              <a:t>glutamine, concluding </a:t>
            </a:r>
            <a:r>
              <a:rPr lang="en-US" dirty="0"/>
              <a:t>that in the glutamine group </a:t>
            </a:r>
            <a:r>
              <a:rPr lang="en-US" dirty="0" smtClean="0"/>
              <a:t>infectious complications </a:t>
            </a:r>
            <a:r>
              <a:rPr lang="en-US" dirty="0"/>
              <a:t>are reduced and a better glycemic </a:t>
            </a:r>
            <a:r>
              <a:rPr lang="en-US" dirty="0" smtClean="0"/>
              <a:t>control is achieved(</a:t>
            </a:r>
            <a:r>
              <a:rPr lang="en-US" dirty="0" err="1" smtClean="0"/>
              <a:t>Ib</a:t>
            </a:r>
            <a:r>
              <a:rPr lang="en-US" dirty="0"/>
              <a:t>). </a:t>
            </a:r>
            <a:r>
              <a:rPr lang="en-US" sz="1600" i="1" dirty="0" err="1">
                <a:solidFill>
                  <a:srgbClr val="FF0000"/>
                </a:solidFill>
              </a:rPr>
              <a:t>Crit</a:t>
            </a:r>
            <a:r>
              <a:rPr lang="en-US" sz="1600" i="1" dirty="0">
                <a:solidFill>
                  <a:srgbClr val="FF0000"/>
                </a:solidFill>
              </a:rPr>
              <a:t> Care Med </a:t>
            </a:r>
            <a:r>
              <a:rPr lang="en-US" sz="1600" dirty="0">
                <a:solidFill>
                  <a:srgbClr val="FF0000"/>
                </a:solidFill>
              </a:rPr>
              <a:t>2006; 34: 598-604.</a:t>
            </a:r>
            <a:endParaRPr lang="en-US" sz="1600" dirty="0" smtClean="0">
              <a:solidFill>
                <a:srgbClr val="FF0000"/>
              </a:solidFill>
            </a:endParaRPr>
          </a:p>
          <a:p>
            <a:r>
              <a:rPr lang="en-US" dirty="0" err="1" smtClean="0"/>
              <a:t>Oguz</a:t>
            </a:r>
            <a:r>
              <a:rPr lang="en-US" dirty="0" smtClean="0"/>
              <a:t> </a:t>
            </a:r>
            <a:r>
              <a:rPr lang="en-US" dirty="0"/>
              <a:t>conducted a study in </a:t>
            </a:r>
            <a:r>
              <a:rPr lang="en-US" dirty="0" smtClean="0"/>
              <a:t>postoperative patients </a:t>
            </a:r>
            <a:r>
              <a:rPr lang="en-US" dirty="0"/>
              <a:t>with colorectal cancer, where enteral </a:t>
            </a:r>
            <a:r>
              <a:rPr lang="en-US" dirty="0" smtClean="0"/>
              <a:t>nutrition vs </a:t>
            </a:r>
            <a:r>
              <a:rPr lang="en-US" dirty="0"/>
              <a:t>enteral nutrition supplemented with </a:t>
            </a:r>
            <a:r>
              <a:rPr lang="en-US" dirty="0" smtClean="0"/>
              <a:t>parenteral glutamine </a:t>
            </a:r>
            <a:r>
              <a:rPr lang="en-US" dirty="0"/>
              <a:t>was administered, in a total of 109 </a:t>
            </a:r>
            <a:r>
              <a:rPr lang="en-US" dirty="0" smtClean="0"/>
              <a:t>patients, concluding </a:t>
            </a:r>
            <a:r>
              <a:rPr lang="en-US" dirty="0"/>
              <a:t>that glutamine supplements reduce </a:t>
            </a:r>
            <a:r>
              <a:rPr lang="en-US" dirty="0" smtClean="0"/>
              <a:t>the number </a:t>
            </a:r>
            <a:r>
              <a:rPr lang="en-US" dirty="0"/>
              <a:t>of postoperative complications and </a:t>
            </a:r>
            <a:r>
              <a:rPr lang="en-US" dirty="0" smtClean="0"/>
              <a:t>hospital stay </a:t>
            </a:r>
            <a:r>
              <a:rPr lang="en-US" dirty="0"/>
              <a:t>(</a:t>
            </a:r>
            <a:r>
              <a:rPr lang="en-US" dirty="0" err="1"/>
              <a:t>Ib</a:t>
            </a:r>
            <a:r>
              <a:rPr lang="en-US" dirty="0"/>
              <a:t>). </a:t>
            </a:r>
            <a:r>
              <a:rPr lang="en-US" sz="1600" i="1" dirty="0">
                <a:solidFill>
                  <a:srgbClr val="FF0000"/>
                </a:solidFill>
              </a:rPr>
              <a:t>Colorectal Dis </a:t>
            </a:r>
            <a:r>
              <a:rPr lang="en-US" sz="1600" dirty="0" smtClean="0">
                <a:solidFill>
                  <a:srgbClr val="FF0000"/>
                </a:solidFill>
              </a:rPr>
              <a:t>2007; 9</a:t>
            </a:r>
            <a:r>
              <a:rPr lang="en-US" sz="1600" dirty="0">
                <a:solidFill>
                  <a:srgbClr val="FF0000"/>
                </a:solidFill>
              </a:rPr>
              <a:t>: 515-20.</a:t>
            </a:r>
            <a:endParaRPr lang="en-US" sz="1600" dirty="0">
              <a:solidFill>
                <a:srgbClr val="FF0000"/>
              </a:solidFill>
            </a:endParaRPr>
          </a:p>
        </p:txBody>
      </p:sp>
    </p:spTree>
    <p:extLst>
      <p:ext uri="{BB962C8B-B14F-4D97-AF65-F5344CB8AC3E}">
        <p14:creationId xmlns:p14="http://schemas.microsoft.com/office/powerpoint/2010/main" val="17142363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9614" y="1327151"/>
            <a:ext cx="8226425" cy="4799013"/>
          </a:xfrm>
        </p:spPr>
        <p:txBody>
          <a:bodyPr>
            <a:normAutofit/>
          </a:bodyPr>
          <a:lstStyle/>
          <a:p>
            <a:pPr marL="0" indent="0">
              <a:buNone/>
              <a:defRPr/>
            </a:pPr>
            <a:r>
              <a:rPr lang="en-US" sz="2800" dirty="0"/>
              <a:t>The </a:t>
            </a:r>
            <a:r>
              <a:rPr lang="en-US" sz="3200" b="1" dirty="0"/>
              <a:t>A.S.P.E.N. </a:t>
            </a:r>
            <a:r>
              <a:rPr lang="en-US" sz="2800" dirty="0"/>
              <a:t>Position Paper 2011</a:t>
            </a:r>
            <a:endParaRPr lang="en-US" sz="3200" dirty="0"/>
          </a:p>
          <a:p>
            <a:pPr marL="0" indent="0">
              <a:buNone/>
              <a:defRPr/>
            </a:pPr>
            <a:r>
              <a:rPr lang="en-US" dirty="0" smtClean="0"/>
              <a:t>a comprehensive review of 10 meta-analyses, clinical guidelines and selected articles on parenteral glutamine supplementation In line with the position of other clinical nutrition societies, the A.S.P.E.N. concludes:</a:t>
            </a:r>
          </a:p>
          <a:p>
            <a:pPr marL="0" indent="0">
              <a:buNone/>
              <a:defRPr/>
            </a:pPr>
            <a:endParaRPr lang="en-US" sz="3200" dirty="0"/>
          </a:p>
          <a:p>
            <a:pPr marL="509967" lvl="1" indent="-263776">
              <a:spcBef>
                <a:spcPts val="324"/>
              </a:spcBef>
              <a:buClr>
                <a:srgbClr val="00FF00"/>
              </a:buClr>
              <a:buSzPct val="200000"/>
              <a:buFont typeface="Wingdings" panose="05000000000000000000" pitchFamily="2" charset="2"/>
              <a:buChar char="ü"/>
              <a:defRPr/>
            </a:pPr>
            <a:r>
              <a:rPr lang="en-US" sz="2000" dirty="0"/>
              <a:t>critically ill postoperative or ventilator dependent patients requiring PN </a:t>
            </a:r>
            <a:r>
              <a:rPr lang="en-US" sz="2000" b="1" dirty="0"/>
              <a:t>benefit from intravenous glutamine </a:t>
            </a:r>
            <a:r>
              <a:rPr lang="en-US" sz="2000" dirty="0"/>
              <a:t>supplementation</a:t>
            </a:r>
          </a:p>
          <a:p>
            <a:pPr marL="246191" lvl="1" indent="0">
              <a:spcBef>
                <a:spcPts val="324"/>
              </a:spcBef>
              <a:buClr>
                <a:srgbClr val="00FF00"/>
              </a:buClr>
              <a:buSzPct val="200000"/>
              <a:buNone/>
              <a:defRPr/>
            </a:pPr>
            <a:endParaRPr lang="en-US" sz="2000" dirty="0"/>
          </a:p>
          <a:p>
            <a:pPr marL="509967" lvl="1" indent="-263776">
              <a:spcBef>
                <a:spcPts val="324"/>
              </a:spcBef>
              <a:buClr>
                <a:srgbClr val="00FF00"/>
              </a:buClr>
              <a:buSzPct val="200000"/>
              <a:buFont typeface="Wingdings" panose="05000000000000000000" pitchFamily="2" charset="2"/>
              <a:buChar char="ü"/>
              <a:defRPr/>
            </a:pPr>
            <a:r>
              <a:rPr lang="en-US" sz="2000" b="1" dirty="0"/>
              <a:t>intravenous glutamine may be beneficial </a:t>
            </a:r>
            <a:r>
              <a:rPr lang="en-US" sz="2000" dirty="0"/>
              <a:t>as well in other adult surgical patients, critically ill non-ventilated patients, burn patients, or acute pancreatitis patients</a:t>
            </a:r>
          </a:p>
        </p:txBody>
      </p:sp>
      <p:sp>
        <p:nvSpPr>
          <p:cNvPr id="14338" name="Title 1"/>
          <p:cNvSpPr>
            <a:spLocks noGrp="1"/>
          </p:cNvSpPr>
          <p:nvPr>
            <p:ph type="title"/>
          </p:nvPr>
        </p:nvSpPr>
        <p:spPr/>
        <p:txBody>
          <a:bodyPr/>
          <a:lstStyle/>
          <a:p>
            <a:pPr>
              <a:defRPr/>
            </a:pPr>
            <a:r>
              <a:rPr lang="en-US" dirty="0"/>
              <a:t>Glutamine </a:t>
            </a:r>
            <a:r>
              <a:rPr lang="en-US" sz="2800" dirty="0"/>
              <a:t>cont’d</a:t>
            </a:r>
            <a:r>
              <a:rPr lang="en-US" dirty="0"/>
              <a:t> </a:t>
            </a:r>
            <a:endParaRPr lang="ar-SA" dirty="0" smtClean="0"/>
          </a:p>
        </p:txBody>
      </p:sp>
    </p:spTree>
    <p:extLst>
      <p:ext uri="{BB962C8B-B14F-4D97-AF65-F5344CB8AC3E}">
        <p14:creationId xmlns:p14="http://schemas.microsoft.com/office/powerpoint/2010/main" val="24884713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a:xfrm>
            <a:off x="2220958" y="1810159"/>
            <a:ext cx="8237538" cy="4752975"/>
          </a:xfrm>
        </p:spPr>
        <p:txBody>
          <a:bodyPr>
            <a:normAutofit/>
          </a:bodyPr>
          <a:lstStyle/>
          <a:p>
            <a:pPr marL="365760" indent="-256032">
              <a:buNone/>
              <a:defRPr/>
            </a:pPr>
            <a:r>
              <a:rPr lang="en-US" b="1" dirty="0" smtClean="0">
                <a:latin typeface="Calibri" pitchFamily="34" charset="0"/>
                <a:ea typeface="Calibri" pitchFamily="34" charset="0"/>
                <a:cs typeface="Calibri" pitchFamily="34" charset="0"/>
              </a:rPr>
              <a:t>IV glutamine beneficial in the following patient groups </a:t>
            </a:r>
          </a:p>
          <a:p>
            <a:pPr marL="365760" indent="-256032">
              <a:buFont typeface="Wingdings 3"/>
              <a:buChar char=""/>
              <a:defRPr/>
            </a:pPr>
            <a:r>
              <a:rPr lang="en-US" dirty="0" smtClean="0">
                <a:latin typeface="Calibri" pitchFamily="34" charset="0"/>
                <a:ea typeface="Calibri" pitchFamily="34" charset="0"/>
                <a:cs typeface="Calibri" pitchFamily="34" charset="0"/>
              </a:rPr>
              <a:t>Severe catabolic illness </a:t>
            </a:r>
          </a:p>
          <a:p>
            <a:pPr marL="365760" indent="-256032">
              <a:buFont typeface="Wingdings 3"/>
              <a:buChar char=""/>
              <a:defRPr/>
            </a:pPr>
            <a:r>
              <a:rPr lang="en-US" dirty="0" smtClean="0">
                <a:latin typeface="Calibri" pitchFamily="34" charset="0"/>
                <a:ea typeface="Calibri" pitchFamily="34" charset="0"/>
                <a:cs typeface="Calibri" pitchFamily="34" charset="0"/>
              </a:rPr>
              <a:t>Burn/trauma/major operation </a:t>
            </a:r>
          </a:p>
          <a:p>
            <a:pPr marL="365760" indent="-256032">
              <a:buFont typeface="Wingdings 3"/>
              <a:buChar char=""/>
              <a:defRPr/>
            </a:pPr>
            <a:r>
              <a:rPr lang="en-US" dirty="0" smtClean="0">
                <a:latin typeface="Calibri" pitchFamily="34" charset="0"/>
                <a:ea typeface="Calibri" pitchFamily="34" charset="0"/>
                <a:cs typeface="Calibri" pitchFamily="34" charset="0"/>
              </a:rPr>
              <a:t>Acute/chronic infection </a:t>
            </a:r>
          </a:p>
          <a:p>
            <a:pPr marL="365760" indent="-256032">
              <a:buFont typeface="Wingdings 3"/>
              <a:buChar char=""/>
              <a:defRPr/>
            </a:pPr>
            <a:r>
              <a:rPr lang="en-US" dirty="0" smtClean="0">
                <a:latin typeface="Calibri" pitchFamily="34" charset="0"/>
                <a:ea typeface="Calibri" pitchFamily="34" charset="0"/>
                <a:cs typeface="Calibri" pitchFamily="34" charset="0"/>
              </a:rPr>
              <a:t>Bone marrow transplantation  </a:t>
            </a:r>
          </a:p>
          <a:p>
            <a:pPr marL="365760" indent="-256032">
              <a:buFont typeface="Wingdings 3"/>
              <a:buChar char=""/>
              <a:defRPr/>
            </a:pPr>
            <a:r>
              <a:rPr lang="en-US" dirty="0" smtClean="0">
                <a:latin typeface="Calibri" pitchFamily="34" charset="0"/>
                <a:ea typeface="Calibri" pitchFamily="34" charset="0"/>
                <a:cs typeface="Calibri" pitchFamily="34" charset="0"/>
              </a:rPr>
              <a:t>Intestinal dysfunction </a:t>
            </a:r>
          </a:p>
          <a:p>
            <a:pPr marL="365760" indent="-256032">
              <a:buFont typeface="Wingdings 3"/>
              <a:buChar char=""/>
              <a:defRPr/>
            </a:pPr>
            <a:r>
              <a:rPr lang="en-US" dirty="0" smtClean="0">
                <a:latin typeface="Calibri" pitchFamily="34" charset="0"/>
                <a:ea typeface="Calibri" pitchFamily="34" charset="0"/>
                <a:cs typeface="Calibri" pitchFamily="34" charset="0"/>
              </a:rPr>
              <a:t>Inflammatory bowel disease </a:t>
            </a:r>
          </a:p>
          <a:p>
            <a:pPr marL="365760" indent="-256032">
              <a:buFont typeface="Wingdings 3"/>
              <a:buChar char=""/>
              <a:defRPr/>
            </a:pPr>
            <a:r>
              <a:rPr lang="en-US" dirty="0" smtClean="0">
                <a:latin typeface="Calibri" pitchFamily="34" charset="0"/>
                <a:ea typeface="Calibri" pitchFamily="34" charset="0"/>
                <a:cs typeface="Calibri" pitchFamily="34" charset="0"/>
              </a:rPr>
              <a:t>Infectious enteritis </a:t>
            </a:r>
          </a:p>
          <a:p>
            <a:pPr marL="365760" indent="-256032">
              <a:buFont typeface="Wingdings 3"/>
              <a:buChar char=""/>
              <a:defRPr/>
            </a:pPr>
            <a:r>
              <a:rPr lang="en-US" dirty="0" smtClean="0">
                <a:latin typeface="Calibri" pitchFamily="34" charset="0"/>
                <a:ea typeface="Calibri" pitchFamily="34" charset="0"/>
                <a:cs typeface="Calibri" pitchFamily="34" charset="0"/>
              </a:rPr>
              <a:t>Intestinal immaturity or necrotizing </a:t>
            </a:r>
            <a:r>
              <a:rPr lang="en-US" dirty="0" err="1" smtClean="0">
                <a:latin typeface="Calibri" pitchFamily="34" charset="0"/>
                <a:ea typeface="Calibri" pitchFamily="34" charset="0"/>
                <a:cs typeface="Calibri" pitchFamily="34" charset="0"/>
              </a:rPr>
              <a:t>enterocolitis</a:t>
            </a:r>
            <a:r>
              <a:rPr lang="en-US" dirty="0" smtClean="0">
                <a:latin typeface="Calibri" pitchFamily="34" charset="0"/>
                <a:ea typeface="Calibri" pitchFamily="34" charset="0"/>
                <a:cs typeface="Calibri" pitchFamily="34" charset="0"/>
              </a:rPr>
              <a:t> </a:t>
            </a:r>
          </a:p>
          <a:p>
            <a:pPr marL="365760" indent="-256032">
              <a:buFont typeface="Wingdings 3"/>
              <a:buChar char=""/>
              <a:defRPr/>
            </a:pPr>
            <a:r>
              <a:rPr lang="en-US" dirty="0" smtClean="0">
                <a:latin typeface="Calibri" pitchFamily="34" charset="0"/>
                <a:ea typeface="Calibri" pitchFamily="34" charset="0"/>
                <a:cs typeface="Calibri" pitchFamily="34" charset="0"/>
              </a:rPr>
              <a:t>Short bowel syndrome </a:t>
            </a:r>
          </a:p>
          <a:p>
            <a:pPr marL="365760" indent="-256032">
              <a:buFont typeface="Wingdings 3"/>
              <a:buChar char=""/>
              <a:defRPr/>
            </a:pPr>
            <a:r>
              <a:rPr lang="en-US" dirty="0" smtClean="0">
                <a:latin typeface="Calibri" pitchFamily="34" charset="0"/>
                <a:ea typeface="Calibri" pitchFamily="34" charset="0"/>
                <a:cs typeface="Calibri" pitchFamily="34" charset="0"/>
              </a:rPr>
              <a:t>Mucosal damage following chemotherapy, radiation or critical illnesses </a:t>
            </a:r>
          </a:p>
        </p:txBody>
      </p:sp>
      <p:sp>
        <p:nvSpPr>
          <p:cNvPr id="17410" name="Title 1"/>
          <p:cNvSpPr>
            <a:spLocks noGrp="1"/>
          </p:cNvSpPr>
          <p:nvPr>
            <p:ph type="title"/>
          </p:nvPr>
        </p:nvSpPr>
        <p:spPr>
          <a:xfrm>
            <a:off x="1981200" y="274638"/>
            <a:ext cx="10045337" cy="1143000"/>
          </a:xfrm>
        </p:spPr>
        <p:txBody>
          <a:bodyPr>
            <a:noAutofit/>
          </a:bodyPr>
          <a:lstStyle/>
          <a:p>
            <a:pPr>
              <a:defRPr/>
            </a:pPr>
            <a:r>
              <a:rPr lang="en-US" sz="3200" dirty="0"/>
              <a:t>Which patient can benefit from </a:t>
            </a:r>
            <a:r>
              <a:rPr lang="en-US" sz="3200" dirty="0" smtClean="0"/>
              <a:t>Glutamine?</a:t>
            </a:r>
            <a:endParaRPr lang="en-US" sz="3200" dirty="0"/>
          </a:p>
        </p:txBody>
      </p:sp>
    </p:spTree>
    <p:extLst>
      <p:ext uri="{BB962C8B-B14F-4D97-AF65-F5344CB8AC3E}">
        <p14:creationId xmlns:p14="http://schemas.microsoft.com/office/powerpoint/2010/main" val="3726676302"/>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8"/>
          <p:cNvSpPr>
            <a:spLocks noGrp="1"/>
          </p:cNvSpPr>
          <p:nvPr>
            <p:ph idx="1"/>
          </p:nvPr>
        </p:nvSpPr>
        <p:spPr>
          <a:xfrm>
            <a:off x="2055813" y="1624014"/>
            <a:ext cx="9544003" cy="4752975"/>
          </a:xfrm>
        </p:spPr>
        <p:txBody>
          <a:bodyPr/>
          <a:lstStyle/>
          <a:p>
            <a:pPr eaLnBrk="1" hangingPunct="1">
              <a:buFontTx/>
              <a:buNone/>
            </a:pPr>
            <a:r>
              <a:rPr lang="en-US" altLang="en-US" dirty="0" smtClean="0"/>
              <a:t> According to guidelines recommendations &amp;  </a:t>
            </a:r>
            <a:r>
              <a:rPr lang="en-US" altLang="en-US" dirty="0" err="1" smtClean="0"/>
              <a:t>Dipeptiven</a:t>
            </a:r>
            <a:r>
              <a:rPr lang="en-US" altLang="en-US" dirty="0" smtClean="0"/>
              <a:t> SPC </a:t>
            </a:r>
          </a:p>
          <a:p>
            <a:pPr eaLnBrk="1" hangingPunct="1">
              <a:buFontTx/>
              <a:buNone/>
            </a:pPr>
            <a:endParaRPr lang="en-US" altLang="en-US" dirty="0" smtClean="0"/>
          </a:p>
          <a:p>
            <a:pPr eaLnBrk="1" hangingPunct="1">
              <a:buFontTx/>
              <a:buNone/>
            </a:pPr>
            <a:r>
              <a:rPr lang="en-US" altLang="en-US" dirty="0" smtClean="0"/>
              <a:t> IV </a:t>
            </a:r>
            <a:r>
              <a:rPr lang="en-US" altLang="en-US" dirty="0" err="1" smtClean="0"/>
              <a:t>gltamine</a:t>
            </a:r>
            <a:r>
              <a:rPr lang="en-US" altLang="en-US" dirty="0" smtClean="0"/>
              <a:t> dose should be </a:t>
            </a:r>
          </a:p>
          <a:p>
            <a:pPr algn="ctr" eaLnBrk="1" hangingPunct="1">
              <a:lnSpc>
                <a:spcPct val="200000"/>
              </a:lnSpc>
              <a:buFontTx/>
              <a:buNone/>
            </a:pPr>
            <a:r>
              <a:rPr lang="en-US" altLang="en-US" sz="2800" b="1" dirty="0">
                <a:solidFill>
                  <a:srgbClr val="FF0000"/>
                </a:solidFill>
              </a:rPr>
              <a:t>  1.5 - 2.5 ml of IV glutamine per kg body weight </a:t>
            </a:r>
            <a:r>
              <a:rPr lang="en-US" altLang="en-US" sz="2800" dirty="0"/>
              <a:t>(equivalent to 0.3 - 0.5 g N(2)-L-</a:t>
            </a:r>
            <a:r>
              <a:rPr lang="en-US" altLang="en-US" sz="2800" dirty="0" err="1"/>
              <a:t>alanyl</a:t>
            </a:r>
            <a:r>
              <a:rPr lang="en-US" altLang="en-US" sz="2800" dirty="0"/>
              <a:t>-L-glutamine per kg body weight).</a:t>
            </a:r>
          </a:p>
        </p:txBody>
      </p:sp>
      <p:sp>
        <p:nvSpPr>
          <p:cNvPr id="18434" name="Rectangle 2"/>
          <p:cNvSpPr>
            <a:spLocks noGrp="1" noChangeArrowheads="1"/>
          </p:cNvSpPr>
          <p:nvPr>
            <p:ph type="title"/>
          </p:nvPr>
        </p:nvSpPr>
        <p:spPr/>
        <p:txBody>
          <a:bodyPr/>
          <a:lstStyle/>
          <a:p>
            <a:pPr>
              <a:defRPr/>
            </a:pPr>
            <a:r>
              <a:rPr lang="en-US" sz="2400" dirty="0">
                <a:solidFill>
                  <a:schemeClr val="accent1">
                    <a:lumMod val="75000"/>
                  </a:schemeClr>
                </a:solidFill>
              </a:rPr>
              <a:t>How much glutamine is required? </a:t>
            </a:r>
            <a:endParaRPr lang="de-DE" sz="2400" dirty="0">
              <a:solidFill>
                <a:schemeClr val="accent1">
                  <a:lumMod val="75000"/>
                </a:schemeClr>
              </a:solidFill>
            </a:endParaRPr>
          </a:p>
        </p:txBody>
      </p:sp>
      <p:sp>
        <p:nvSpPr>
          <p:cNvPr id="29701" name="Text Box 6"/>
          <p:cNvSpPr txBox="1">
            <a:spLocks noChangeArrowheads="1"/>
          </p:cNvSpPr>
          <p:nvPr/>
        </p:nvSpPr>
        <p:spPr bwMode="auto">
          <a:xfrm>
            <a:off x="1881188" y="4000500"/>
            <a:ext cx="84312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3400" indent="-533400">
              <a:tabLst>
                <a:tab pos="533400" algn="l"/>
              </a:tabLst>
              <a:defRPr>
                <a:solidFill>
                  <a:schemeClr val="tx1"/>
                </a:solidFill>
                <a:latin typeface="Arial" panose="020B0604020202020204" pitchFamily="34" charset="0"/>
                <a:cs typeface="Arial" panose="020B0604020202020204" pitchFamily="34" charset="0"/>
              </a:defRPr>
            </a:lvl1pPr>
            <a:lvl2pPr marL="742950" indent="-285750">
              <a:tabLst>
                <a:tab pos="533400" algn="l"/>
              </a:tabLst>
              <a:defRPr>
                <a:solidFill>
                  <a:schemeClr val="tx1"/>
                </a:solidFill>
                <a:latin typeface="Arial" panose="020B0604020202020204" pitchFamily="34" charset="0"/>
                <a:cs typeface="Arial" panose="020B0604020202020204" pitchFamily="34" charset="0"/>
              </a:defRPr>
            </a:lvl2pPr>
            <a:lvl3pPr marL="1143000" indent="-228600">
              <a:tabLst>
                <a:tab pos="533400" algn="l"/>
              </a:tabLst>
              <a:defRPr>
                <a:solidFill>
                  <a:schemeClr val="tx1"/>
                </a:solidFill>
                <a:latin typeface="Arial" panose="020B0604020202020204" pitchFamily="34" charset="0"/>
                <a:cs typeface="Arial" panose="020B0604020202020204" pitchFamily="34" charset="0"/>
              </a:defRPr>
            </a:lvl3pPr>
            <a:lvl4pPr marL="1600200" indent="-228600">
              <a:tabLst>
                <a:tab pos="533400" algn="l"/>
              </a:tabLst>
              <a:defRPr>
                <a:solidFill>
                  <a:schemeClr val="tx1"/>
                </a:solidFill>
                <a:latin typeface="Arial" panose="020B0604020202020204" pitchFamily="34" charset="0"/>
                <a:cs typeface="Arial" panose="020B0604020202020204" pitchFamily="34" charset="0"/>
              </a:defRPr>
            </a:lvl4pPr>
            <a:lvl5pPr marL="2057400" indent="-228600">
              <a:tabLst>
                <a:tab pos="5334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5334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5334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5334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533400" algn="l"/>
              </a:tabLs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de-DE" altLang="en-US" sz="1600">
                <a:solidFill>
                  <a:srgbClr val="004A8E"/>
                </a:solidFill>
                <a:latin typeface="Verdana" panose="020B0604030504040204" pitchFamily="34" charset="0"/>
              </a:rPr>
              <a:t> </a:t>
            </a:r>
          </a:p>
          <a:p>
            <a:pPr eaLnBrk="1" hangingPunct="1"/>
            <a:endParaRPr lang="de-DE" altLang="en-US" sz="1600">
              <a:solidFill>
                <a:srgbClr val="004A8E"/>
              </a:solidFill>
              <a:latin typeface="Verdana" panose="020B0604030504040204" pitchFamily="34" charset="0"/>
            </a:endParaRPr>
          </a:p>
        </p:txBody>
      </p:sp>
      <p:sp>
        <p:nvSpPr>
          <p:cNvPr id="29702" name="Text Box 3"/>
          <p:cNvSpPr txBox="1">
            <a:spLocks noChangeArrowheads="1"/>
          </p:cNvSpPr>
          <p:nvPr/>
        </p:nvSpPr>
        <p:spPr bwMode="auto">
          <a:xfrm>
            <a:off x="2208214" y="2760664"/>
            <a:ext cx="8459787"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de-DE" altLang="en-US" sz="2200" b="1">
                <a:solidFill>
                  <a:srgbClr val="004A8E"/>
                </a:solidFill>
                <a:latin typeface="Verdana" panose="020B0604030504040204" pitchFamily="34" charset="0"/>
              </a:rPr>
              <a:t>	</a:t>
            </a:r>
          </a:p>
          <a:p>
            <a:pPr eaLnBrk="1" hangingPunct="1">
              <a:spcBef>
                <a:spcPct val="20000"/>
              </a:spcBef>
            </a:pPr>
            <a:r>
              <a:rPr lang="de-DE" altLang="en-US" sz="1600" b="1">
                <a:solidFill>
                  <a:srgbClr val="004A8E"/>
                </a:solidFill>
              </a:rPr>
              <a:t> </a:t>
            </a:r>
          </a:p>
        </p:txBody>
      </p:sp>
    </p:spTree>
    <p:extLst>
      <p:ext uri="{BB962C8B-B14F-4D97-AF65-F5344CB8AC3E}">
        <p14:creationId xmlns:p14="http://schemas.microsoft.com/office/powerpoint/2010/main" val="798295611"/>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9313" y="624110"/>
            <a:ext cx="9835300" cy="1280890"/>
          </a:xfrm>
        </p:spPr>
        <p:txBody>
          <a:bodyPr/>
          <a:lstStyle/>
          <a:p>
            <a:r>
              <a:rPr lang="en-US" dirty="0"/>
              <a:t>Lipid requirements</a:t>
            </a:r>
          </a:p>
        </p:txBody>
      </p:sp>
      <p:sp>
        <p:nvSpPr>
          <p:cNvPr id="3" name="Content Placeholder 2"/>
          <p:cNvSpPr>
            <a:spLocks noGrp="1"/>
          </p:cNvSpPr>
          <p:nvPr>
            <p:ph idx="1"/>
          </p:nvPr>
        </p:nvSpPr>
        <p:spPr>
          <a:xfrm>
            <a:off x="1169581" y="2133600"/>
            <a:ext cx="10335031" cy="3777622"/>
          </a:xfrm>
        </p:spPr>
        <p:txBody>
          <a:bodyPr>
            <a:normAutofit/>
          </a:bodyPr>
          <a:lstStyle/>
          <a:p>
            <a:r>
              <a:rPr lang="en-US" dirty="0"/>
              <a:t>Main source is soybean oil – May be given separately from the PN admixture or as </a:t>
            </a:r>
            <a:r>
              <a:rPr lang="en-US" dirty="0" smtClean="0"/>
              <a:t>part of </a:t>
            </a:r>
            <a:r>
              <a:rPr lang="en-US" dirty="0"/>
              <a:t>the PN </a:t>
            </a:r>
            <a:r>
              <a:rPr lang="en-US" dirty="0" smtClean="0"/>
              <a:t>solution. When </a:t>
            </a:r>
            <a:r>
              <a:rPr lang="en-US" dirty="0"/>
              <a:t>given separately from the dextrose/amino acid formulation, </a:t>
            </a:r>
            <a:r>
              <a:rPr lang="en-US" dirty="0" smtClean="0"/>
              <a:t>the maximum </a:t>
            </a:r>
            <a:r>
              <a:rPr lang="en-US" dirty="0"/>
              <a:t>allowable hang time according to the U.S. Food and Drug Administration (</a:t>
            </a:r>
            <a:r>
              <a:rPr lang="en-US" dirty="0" smtClean="0"/>
              <a:t>FDA) is </a:t>
            </a:r>
            <a:r>
              <a:rPr lang="en-US" dirty="0"/>
              <a:t>12 </a:t>
            </a:r>
            <a:r>
              <a:rPr lang="en-US" dirty="0" smtClean="0"/>
              <a:t>hours. </a:t>
            </a:r>
          </a:p>
          <a:p>
            <a:r>
              <a:rPr lang="en-US" dirty="0" smtClean="0"/>
              <a:t>With </a:t>
            </a:r>
            <a:r>
              <a:rPr lang="en-US" dirty="0"/>
              <a:t>recent lipid shortages, olive oil–based intravenous lipid (which provides </a:t>
            </a:r>
            <a:r>
              <a:rPr lang="en-US" dirty="0" smtClean="0"/>
              <a:t>a more </a:t>
            </a:r>
            <a:r>
              <a:rPr lang="en-US" dirty="0"/>
              <a:t>favorable cardiovascular lipid profile in patients on long-term PN) is now available </a:t>
            </a:r>
            <a:r>
              <a:rPr lang="en-US" dirty="0" smtClean="0"/>
              <a:t>from Canada.</a:t>
            </a:r>
          </a:p>
          <a:p>
            <a:r>
              <a:rPr lang="en-US" dirty="0" smtClean="0"/>
              <a:t>Intravenous </a:t>
            </a:r>
            <a:r>
              <a:rPr lang="en-US" dirty="0"/>
              <a:t>fish oil requires permission from the FDA</a:t>
            </a:r>
            <a:r>
              <a:rPr lang="en-US" dirty="0" smtClean="0"/>
              <a:t>.</a:t>
            </a:r>
            <a:endParaRPr lang="en-US" dirty="0"/>
          </a:p>
        </p:txBody>
      </p:sp>
    </p:spTree>
    <p:extLst>
      <p:ext uri="{BB962C8B-B14F-4D97-AF65-F5344CB8AC3E}">
        <p14:creationId xmlns:p14="http://schemas.microsoft.com/office/powerpoint/2010/main" val="173820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9313" y="624110"/>
            <a:ext cx="9835300" cy="1280890"/>
          </a:xfrm>
        </p:spPr>
        <p:txBody>
          <a:bodyPr/>
          <a:lstStyle/>
          <a:p>
            <a:r>
              <a:rPr lang="en-US" dirty="0"/>
              <a:t>Lipid requirements</a:t>
            </a:r>
          </a:p>
        </p:txBody>
      </p:sp>
      <p:sp>
        <p:nvSpPr>
          <p:cNvPr id="3" name="Content Placeholder 2"/>
          <p:cNvSpPr>
            <a:spLocks noGrp="1"/>
          </p:cNvSpPr>
          <p:nvPr>
            <p:ph idx="1"/>
          </p:nvPr>
        </p:nvSpPr>
        <p:spPr>
          <a:xfrm>
            <a:off x="1169581" y="2133600"/>
            <a:ext cx="10335031" cy="3777622"/>
          </a:xfrm>
        </p:spPr>
        <p:txBody>
          <a:bodyPr>
            <a:normAutofit/>
          </a:bodyPr>
          <a:lstStyle/>
          <a:p>
            <a:r>
              <a:rPr lang="en-US" dirty="0" smtClean="0"/>
              <a:t>Caloric </a:t>
            </a:r>
            <a:r>
              <a:rPr lang="en-US" dirty="0"/>
              <a:t>contribution of intravenous fat emulsion: 10% = 1.1 kcal/mL; 20% = 2 </a:t>
            </a:r>
            <a:r>
              <a:rPr lang="en-US" dirty="0" smtClean="0"/>
              <a:t>kcal/mL; 30</a:t>
            </a:r>
            <a:r>
              <a:rPr lang="en-US" dirty="0"/>
              <a:t>% = 3 kcal/mL or around 11 kcal/g for 10% emulsion, 10 kcal/g for 20% and 30% </a:t>
            </a:r>
            <a:r>
              <a:rPr lang="en-US" dirty="0" smtClean="0"/>
              <a:t>emulsion</a:t>
            </a:r>
          </a:p>
          <a:p>
            <a:r>
              <a:rPr lang="en-US" dirty="0" smtClean="0"/>
              <a:t>Dosage</a:t>
            </a:r>
            <a:r>
              <a:rPr lang="en-US" dirty="0"/>
              <a:t>: About 100–150 g weekly (or 1–1.5 g/kg weekly) is enough to prevent essential </a:t>
            </a:r>
            <a:r>
              <a:rPr lang="en-US" dirty="0" smtClean="0"/>
              <a:t>fatty acid </a:t>
            </a:r>
            <a:r>
              <a:rPr lang="en-US" dirty="0"/>
              <a:t>deficiency (EFAD). </a:t>
            </a:r>
            <a:r>
              <a:rPr lang="en-US" dirty="0" smtClean="0"/>
              <a:t>Usually 2-4% of total calories.</a:t>
            </a:r>
            <a:endParaRPr lang="en-US" dirty="0"/>
          </a:p>
          <a:p>
            <a:r>
              <a:rPr lang="en-US" dirty="0" smtClean="0"/>
              <a:t>The </a:t>
            </a:r>
            <a:r>
              <a:rPr lang="en-US" dirty="0"/>
              <a:t>FDA states a maximum upper limit of 2.5 g/kg/day in </a:t>
            </a:r>
            <a:r>
              <a:rPr lang="en-US" dirty="0" smtClean="0"/>
              <a:t>adults, though </a:t>
            </a:r>
            <a:r>
              <a:rPr lang="en-US" dirty="0"/>
              <a:t>most clinicians try to keep the daily dose to 1.5 g/kg/day or less </a:t>
            </a:r>
          </a:p>
        </p:txBody>
      </p:sp>
    </p:spTree>
    <p:extLst>
      <p:ext uri="{BB962C8B-B14F-4D97-AF65-F5344CB8AC3E}">
        <p14:creationId xmlns:p14="http://schemas.microsoft.com/office/powerpoint/2010/main" val="27475787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9312" y="624110"/>
            <a:ext cx="9835300" cy="1280890"/>
          </a:xfrm>
        </p:spPr>
        <p:txBody>
          <a:bodyPr/>
          <a:lstStyle/>
          <a:p>
            <a:r>
              <a:rPr lang="en-US" dirty="0"/>
              <a:t>Lipid </a:t>
            </a:r>
            <a:r>
              <a:rPr lang="en-US" dirty="0" smtClean="0"/>
              <a:t>requirements</a:t>
            </a:r>
            <a:endParaRPr lang="en-US" dirty="0"/>
          </a:p>
        </p:txBody>
      </p:sp>
      <p:sp>
        <p:nvSpPr>
          <p:cNvPr id="3" name="Content Placeholder 2"/>
          <p:cNvSpPr>
            <a:spLocks noGrp="1"/>
          </p:cNvSpPr>
          <p:nvPr>
            <p:ph idx="1"/>
          </p:nvPr>
        </p:nvSpPr>
        <p:spPr>
          <a:xfrm>
            <a:off x="1158949" y="1905000"/>
            <a:ext cx="10345663" cy="4475827"/>
          </a:xfrm>
        </p:spPr>
        <p:txBody>
          <a:bodyPr>
            <a:normAutofit/>
          </a:bodyPr>
          <a:lstStyle/>
          <a:p>
            <a:r>
              <a:rPr lang="en-US" dirty="0"/>
              <a:t>Clinical symptoms </a:t>
            </a:r>
            <a:r>
              <a:rPr lang="en-US" dirty="0" smtClean="0"/>
              <a:t> of EFAD (dry</a:t>
            </a:r>
            <a:r>
              <a:rPr lang="en-US" dirty="0"/>
              <a:t>, scaly skin; hair loss; poor wound healing) occur about 2 weeks </a:t>
            </a:r>
            <a:r>
              <a:rPr lang="en-US" dirty="0" smtClean="0"/>
              <a:t>after biochemical </a:t>
            </a:r>
            <a:r>
              <a:rPr lang="en-US" dirty="0"/>
              <a:t>evidence of deficiency in adults. Therefore, in most adults, the earliest you </a:t>
            </a:r>
            <a:r>
              <a:rPr lang="en-US" dirty="0" smtClean="0"/>
              <a:t>will see </a:t>
            </a:r>
            <a:r>
              <a:rPr lang="en-US" dirty="0"/>
              <a:t>EFAD is after about 3 weeks of fat-free full-calorie continuous PN.</a:t>
            </a:r>
          </a:p>
          <a:p>
            <a:r>
              <a:rPr lang="en-US" dirty="0" smtClean="0"/>
              <a:t>Serum </a:t>
            </a:r>
            <a:r>
              <a:rPr lang="en-US" dirty="0"/>
              <a:t>triglyceride concentration should be monitored at least weekly and more often </a:t>
            </a:r>
            <a:r>
              <a:rPr lang="en-US" dirty="0" smtClean="0"/>
              <a:t>for those </a:t>
            </a:r>
            <a:r>
              <a:rPr lang="en-US" dirty="0"/>
              <a:t>with proven or suspected impaired triglyceride clearance</a:t>
            </a:r>
            <a:r>
              <a:rPr lang="en-US" dirty="0" smtClean="0"/>
              <a:t>.</a:t>
            </a:r>
            <a:endParaRPr lang="en-US" dirty="0"/>
          </a:p>
        </p:txBody>
      </p:sp>
    </p:spTree>
    <p:extLst>
      <p:ext uri="{BB962C8B-B14F-4D97-AF65-F5344CB8AC3E}">
        <p14:creationId xmlns:p14="http://schemas.microsoft.com/office/powerpoint/2010/main" val="12574612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9312" y="624110"/>
            <a:ext cx="9835300" cy="1280890"/>
          </a:xfrm>
        </p:spPr>
        <p:txBody>
          <a:bodyPr/>
          <a:lstStyle/>
          <a:p>
            <a:r>
              <a:rPr lang="en-US" dirty="0"/>
              <a:t>Lipid </a:t>
            </a:r>
            <a:r>
              <a:rPr lang="en-US" dirty="0" smtClean="0"/>
              <a:t>requirements</a:t>
            </a:r>
            <a:endParaRPr lang="en-US" dirty="0"/>
          </a:p>
        </p:txBody>
      </p:sp>
      <p:sp>
        <p:nvSpPr>
          <p:cNvPr id="3" name="Content Placeholder 2"/>
          <p:cNvSpPr>
            <a:spLocks noGrp="1"/>
          </p:cNvSpPr>
          <p:nvPr>
            <p:ph idx="1"/>
          </p:nvPr>
        </p:nvSpPr>
        <p:spPr>
          <a:xfrm>
            <a:off x="1158949" y="1905000"/>
            <a:ext cx="10345663" cy="4475827"/>
          </a:xfrm>
        </p:spPr>
        <p:txBody>
          <a:bodyPr>
            <a:normAutofit fontScale="92500" lnSpcReduction="10000"/>
          </a:bodyPr>
          <a:lstStyle/>
          <a:p>
            <a:r>
              <a:rPr lang="en-US" dirty="0" smtClean="0"/>
              <a:t>Predisposing </a:t>
            </a:r>
            <a:r>
              <a:rPr lang="en-US" dirty="0"/>
              <a:t>conditions that may result in impaired clearance of triglycerides:</a:t>
            </a:r>
          </a:p>
          <a:p>
            <a:pPr lvl="1"/>
            <a:r>
              <a:rPr lang="en-US" dirty="0" smtClean="0"/>
              <a:t>Excessive </a:t>
            </a:r>
            <a:r>
              <a:rPr lang="en-US" dirty="0"/>
              <a:t>lipid intake (often caused by </a:t>
            </a:r>
            <a:r>
              <a:rPr lang="en-US" dirty="0" err="1"/>
              <a:t>propofol</a:t>
            </a:r>
            <a:r>
              <a:rPr lang="en-US" dirty="0"/>
              <a:t> therapy)</a:t>
            </a:r>
          </a:p>
          <a:p>
            <a:pPr lvl="1"/>
            <a:r>
              <a:rPr lang="en-US" dirty="0" smtClean="0"/>
              <a:t>Acute </a:t>
            </a:r>
            <a:r>
              <a:rPr lang="en-US" dirty="0"/>
              <a:t>pancreatitis</a:t>
            </a:r>
          </a:p>
          <a:p>
            <a:pPr lvl="1"/>
            <a:r>
              <a:rPr lang="en-US" dirty="0" smtClean="0"/>
              <a:t> </a:t>
            </a:r>
            <a:r>
              <a:rPr lang="en-US" dirty="0"/>
              <a:t>Uncontrolled diabetes</a:t>
            </a:r>
          </a:p>
          <a:p>
            <a:pPr lvl="1"/>
            <a:r>
              <a:rPr lang="en-US" dirty="0" smtClean="0"/>
              <a:t>Liver </a:t>
            </a:r>
            <a:r>
              <a:rPr lang="en-US" dirty="0"/>
              <a:t>failure</a:t>
            </a:r>
          </a:p>
          <a:p>
            <a:pPr lvl="1"/>
            <a:r>
              <a:rPr lang="en-US" dirty="0" smtClean="0"/>
              <a:t>Kidney </a:t>
            </a:r>
            <a:r>
              <a:rPr lang="en-US" dirty="0"/>
              <a:t>failure (decreased lipoprotein lipase activity, carnitine deficiency with </a:t>
            </a:r>
            <a:r>
              <a:rPr lang="en-US" dirty="0" smtClean="0"/>
              <a:t>long-term hemodialysis </a:t>
            </a:r>
            <a:r>
              <a:rPr lang="en-US" dirty="0"/>
              <a:t>patients)</a:t>
            </a:r>
          </a:p>
          <a:p>
            <a:pPr lvl="1"/>
            <a:r>
              <a:rPr lang="en-US" dirty="0" smtClean="0"/>
              <a:t>End-stage </a:t>
            </a:r>
            <a:r>
              <a:rPr lang="en-US" dirty="0"/>
              <a:t>sepsis (multisystem organ failure)</a:t>
            </a:r>
          </a:p>
          <a:p>
            <a:pPr lvl="1"/>
            <a:r>
              <a:rPr lang="en-US" dirty="0" smtClean="0"/>
              <a:t>History </a:t>
            </a:r>
            <a:r>
              <a:rPr lang="en-US" dirty="0"/>
              <a:t>of hyperlipidemia</a:t>
            </a:r>
          </a:p>
          <a:p>
            <a:pPr lvl="1"/>
            <a:r>
              <a:rPr lang="en-US" dirty="0" smtClean="0"/>
              <a:t>Obesity</a:t>
            </a:r>
            <a:endParaRPr lang="en-US" dirty="0"/>
          </a:p>
          <a:p>
            <a:pPr lvl="1"/>
            <a:r>
              <a:rPr lang="en-US" dirty="0" smtClean="0"/>
              <a:t>HIV </a:t>
            </a:r>
            <a:r>
              <a:rPr lang="en-US" dirty="0"/>
              <a:t>(human immunodeficiency virus) (occurred even before current </a:t>
            </a:r>
            <a:r>
              <a:rPr lang="en-US" dirty="0" smtClean="0"/>
              <a:t>antiretroviral </a:t>
            </a:r>
            <a:r>
              <a:rPr lang="de-DE" dirty="0" smtClean="0"/>
              <a:t>therapy)</a:t>
            </a:r>
          </a:p>
          <a:p>
            <a:pPr lvl="1"/>
            <a:r>
              <a:rPr lang="en-US" dirty="0" smtClean="0"/>
              <a:t>Pregnancy</a:t>
            </a:r>
          </a:p>
          <a:p>
            <a:pPr lvl="1"/>
            <a:r>
              <a:rPr lang="en-US" dirty="0" smtClean="0"/>
              <a:t>Small-for-gestational-age </a:t>
            </a:r>
            <a:r>
              <a:rPr lang="en-US" dirty="0"/>
              <a:t>neonates (carnitine synthesis is maturational-dependent)</a:t>
            </a:r>
          </a:p>
        </p:txBody>
      </p:sp>
    </p:spTree>
    <p:extLst>
      <p:ext uri="{BB962C8B-B14F-4D97-AF65-F5344CB8AC3E}">
        <p14:creationId xmlns:p14="http://schemas.microsoft.com/office/powerpoint/2010/main" val="3546217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4251" y="624110"/>
            <a:ext cx="9920361" cy="1280890"/>
          </a:xfrm>
        </p:spPr>
        <p:txBody>
          <a:bodyPr/>
          <a:lstStyle/>
          <a:p>
            <a:r>
              <a:rPr lang="en-US" dirty="0" smtClean="0"/>
              <a:t>Nutrition Assessment</a:t>
            </a:r>
            <a:endParaRPr lang="en-US" dirty="0"/>
          </a:p>
        </p:txBody>
      </p:sp>
      <p:sp>
        <p:nvSpPr>
          <p:cNvPr id="3" name="Content Placeholder 2"/>
          <p:cNvSpPr>
            <a:spLocks noGrp="1"/>
          </p:cNvSpPr>
          <p:nvPr>
            <p:ph idx="1"/>
          </p:nvPr>
        </p:nvSpPr>
        <p:spPr>
          <a:xfrm>
            <a:off x="1360967" y="1805693"/>
            <a:ext cx="10143645" cy="3777622"/>
          </a:xfrm>
        </p:spPr>
        <p:txBody>
          <a:bodyPr>
            <a:noAutofit/>
          </a:bodyPr>
          <a:lstStyle/>
          <a:p>
            <a:r>
              <a:rPr lang="en-US" sz="1600" dirty="0"/>
              <a:t>Based on weight loss – A 10% unintentional weight loss within a 6-month period is </a:t>
            </a:r>
            <a:r>
              <a:rPr lang="en-US" sz="1600" dirty="0" smtClean="0"/>
              <a:t>considered significant</a:t>
            </a:r>
            <a:r>
              <a:rPr lang="en-US" sz="1600" dirty="0"/>
              <a:t>.</a:t>
            </a:r>
          </a:p>
          <a:p>
            <a:r>
              <a:rPr lang="en-US" sz="1600" dirty="0" smtClean="0"/>
              <a:t>Based </a:t>
            </a:r>
            <a:r>
              <a:rPr lang="en-US" sz="1600" dirty="0"/>
              <a:t>on current weight</a:t>
            </a:r>
          </a:p>
          <a:p>
            <a:pPr lvl="1"/>
            <a:r>
              <a:rPr lang="en-US" sz="1400" dirty="0" smtClean="0"/>
              <a:t>Mild </a:t>
            </a:r>
            <a:r>
              <a:rPr lang="en-US" sz="1400" dirty="0"/>
              <a:t>malnutrition: 80%–89% ideal body weight (IBW)*</a:t>
            </a:r>
          </a:p>
          <a:p>
            <a:pPr lvl="1"/>
            <a:r>
              <a:rPr lang="en-US" sz="1400" dirty="0" smtClean="0"/>
              <a:t>Moderate </a:t>
            </a:r>
            <a:r>
              <a:rPr lang="en-US" sz="1400" dirty="0"/>
              <a:t>malnutrition: 70%–79% IBW*</a:t>
            </a:r>
          </a:p>
          <a:p>
            <a:pPr lvl="1"/>
            <a:r>
              <a:rPr lang="en-US" sz="1400" dirty="0" smtClean="0"/>
              <a:t>Severe </a:t>
            </a:r>
            <a:r>
              <a:rPr lang="en-US" sz="1400" dirty="0"/>
              <a:t>malnutrition: Less than 70% IBW*</a:t>
            </a:r>
          </a:p>
          <a:p>
            <a:pPr lvl="1"/>
            <a:r>
              <a:rPr lang="en-US" sz="1400" dirty="0" smtClean="0"/>
              <a:t>Obese</a:t>
            </a:r>
            <a:r>
              <a:rPr lang="en-US" sz="1400" dirty="0"/>
              <a:t>: Greater than 130% IBW*</a:t>
            </a:r>
          </a:p>
          <a:p>
            <a:r>
              <a:rPr lang="en-US" sz="1600" dirty="0" smtClean="0"/>
              <a:t>Based </a:t>
            </a:r>
            <a:r>
              <a:rPr lang="en-US" sz="1600" dirty="0"/>
              <a:t>on body mass index (BMI) = weight (kg)/height</a:t>
            </a:r>
            <a:r>
              <a:rPr lang="en-US" sz="1600" baseline="30000" dirty="0"/>
              <a:t>2</a:t>
            </a:r>
            <a:r>
              <a:rPr lang="en-US" sz="1600" dirty="0"/>
              <a:t> (m</a:t>
            </a:r>
            <a:r>
              <a:rPr lang="en-US" sz="1600" baseline="30000" dirty="0"/>
              <a:t>2</a:t>
            </a:r>
            <a:r>
              <a:rPr lang="en-US" sz="1600" dirty="0"/>
              <a:t>)</a:t>
            </a:r>
          </a:p>
          <a:p>
            <a:pPr lvl="1"/>
            <a:r>
              <a:rPr lang="en-US" sz="1400" dirty="0" smtClean="0"/>
              <a:t>Less </a:t>
            </a:r>
            <a:r>
              <a:rPr lang="en-US" sz="1400" dirty="0"/>
              <a:t>than 18.5: Underweight</a:t>
            </a:r>
          </a:p>
          <a:p>
            <a:pPr lvl="1"/>
            <a:r>
              <a:rPr lang="en-US" sz="1400" dirty="0" smtClean="0"/>
              <a:t>18.5–24.9</a:t>
            </a:r>
            <a:r>
              <a:rPr lang="en-US" sz="1400" dirty="0"/>
              <a:t>: Normal</a:t>
            </a:r>
          </a:p>
          <a:p>
            <a:pPr lvl="1"/>
            <a:r>
              <a:rPr lang="en-US" sz="1400" dirty="0" smtClean="0"/>
              <a:t>25–29.9</a:t>
            </a:r>
            <a:r>
              <a:rPr lang="en-US" sz="1400" dirty="0"/>
              <a:t>: Overweight</a:t>
            </a:r>
          </a:p>
          <a:p>
            <a:pPr lvl="1"/>
            <a:r>
              <a:rPr lang="en-US" sz="1400" dirty="0" smtClean="0"/>
              <a:t>30–34.9</a:t>
            </a:r>
            <a:r>
              <a:rPr lang="en-US" sz="1400" dirty="0"/>
              <a:t>: Class I obesity</a:t>
            </a:r>
          </a:p>
          <a:p>
            <a:pPr lvl="1"/>
            <a:r>
              <a:rPr lang="en-US" sz="1400" dirty="0" smtClean="0"/>
              <a:t>35–39.9</a:t>
            </a:r>
            <a:r>
              <a:rPr lang="en-US" sz="1400" dirty="0"/>
              <a:t>: Class II obesity</a:t>
            </a:r>
          </a:p>
          <a:p>
            <a:pPr lvl="1"/>
            <a:r>
              <a:rPr lang="en-US" sz="1400" dirty="0" smtClean="0"/>
              <a:t>Greater </a:t>
            </a:r>
            <a:r>
              <a:rPr lang="en-US" sz="1400" dirty="0"/>
              <a:t>than 40: Class III </a:t>
            </a:r>
            <a:r>
              <a:rPr lang="en-US" sz="1400" dirty="0" smtClean="0"/>
              <a:t>obesity</a:t>
            </a:r>
            <a:endParaRPr lang="en-US" sz="1400" dirty="0"/>
          </a:p>
        </p:txBody>
      </p:sp>
      <p:sp>
        <p:nvSpPr>
          <p:cNvPr id="4" name="Rectangle 3"/>
          <p:cNvSpPr/>
          <p:nvPr/>
        </p:nvSpPr>
        <p:spPr>
          <a:xfrm>
            <a:off x="7400260" y="5583315"/>
            <a:ext cx="5642345" cy="461665"/>
          </a:xfrm>
          <a:prstGeom prst="rect">
            <a:avLst/>
          </a:prstGeom>
        </p:spPr>
        <p:txBody>
          <a:bodyPr wrap="square">
            <a:spAutoFit/>
          </a:bodyPr>
          <a:lstStyle/>
          <a:p>
            <a:r>
              <a:rPr lang="en-US" sz="1200" dirty="0" smtClean="0"/>
              <a:t>*IBW: Female = 45.5 kg/5 </a:t>
            </a:r>
            <a:r>
              <a:rPr lang="en-US" sz="1200" dirty="0" err="1" smtClean="0"/>
              <a:t>ft</a:t>
            </a:r>
            <a:r>
              <a:rPr lang="en-US" sz="1200" dirty="0" smtClean="0"/>
              <a:t> plus 2.3 kg per inch above 5 </a:t>
            </a:r>
            <a:r>
              <a:rPr lang="en-US" sz="1200" dirty="0" err="1" smtClean="0"/>
              <a:t>ft</a:t>
            </a:r>
            <a:endParaRPr lang="en-US" sz="1200" dirty="0" smtClean="0"/>
          </a:p>
          <a:p>
            <a:r>
              <a:rPr lang="en-US" sz="1200" dirty="0" smtClean="0"/>
              <a:t>Male = 50 kg/5 </a:t>
            </a:r>
            <a:r>
              <a:rPr lang="en-US" sz="1200" dirty="0" err="1" smtClean="0"/>
              <a:t>ft</a:t>
            </a:r>
            <a:r>
              <a:rPr lang="en-US" sz="1200" dirty="0" smtClean="0"/>
              <a:t> plus 2.3 kg per inch above 5 </a:t>
            </a:r>
            <a:r>
              <a:rPr lang="en-US" sz="1200" dirty="0" err="1" smtClean="0"/>
              <a:t>ft</a:t>
            </a:r>
            <a:endParaRPr lang="en-US" sz="1200" dirty="0"/>
          </a:p>
        </p:txBody>
      </p:sp>
    </p:spTree>
    <p:extLst>
      <p:ext uri="{BB962C8B-B14F-4D97-AF65-F5344CB8AC3E}">
        <p14:creationId xmlns:p14="http://schemas.microsoft.com/office/powerpoint/2010/main" val="13955634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defRPr/>
            </a:pPr>
            <a:r>
              <a:rPr lang="en-US" b="1" dirty="0" smtClean="0"/>
              <a:t>Electrolytes</a:t>
            </a:r>
          </a:p>
        </p:txBody>
      </p:sp>
      <p:sp>
        <p:nvSpPr>
          <p:cNvPr id="36866" name="Content Placeholder 2"/>
          <p:cNvSpPr>
            <a:spLocks noGrp="1"/>
          </p:cNvSpPr>
          <p:nvPr>
            <p:ph idx="1"/>
          </p:nvPr>
        </p:nvSpPr>
        <p:spPr/>
        <p:txBody>
          <a:bodyPr>
            <a:normAutofit/>
          </a:bodyPr>
          <a:lstStyle/>
          <a:p>
            <a:pPr eaLnBrk="1" hangingPunct="1"/>
            <a:r>
              <a:rPr lang="en-US" altLang="en-US" sz="2000"/>
              <a:t>TPN should contain appropriate doses of electrolytes that meets patient specific needs</a:t>
            </a:r>
          </a:p>
          <a:p>
            <a:pPr eaLnBrk="1" hangingPunct="1"/>
            <a:r>
              <a:rPr lang="en-US" altLang="en-US" sz="2000"/>
              <a:t>Patient’s medical condition, medications, electrolytes levels, bolus doses received, and any source of drainage should be clinically evaluated by clinical pharmacist prior to TPN calculation on a daily basis</a:t>
            </a:r>
          </a:p>
          <a:p>
            <a:pPr eaLnBrk="1" hangingPunct="1"/>
            <a:r>
              <a:rPr lang="en-US" altLang="en-US" sz="2000"/>
              <a:t>In ICU setting, most patients are managed by electrolyte replacement protocol</a:t>
            </a:r>
          </a:p>
          <a:p>
            <a:pPr eaLnBrk="1" hangingPunct="1"/>
            <a:r>
              <a:rPr lang="en-US" altLang="en-US" sz="2000"/>
              <a:t>The electrolyte content in the TPN should be taken in to consideration by physicians</a:t>
            </a:r>
          </a:p>
          <a:p>
            <a:pPr eaLnBrk="1" hangingPunct="1">
              <a:buFontTx/>
              <a:buNone/>
            </a:pPr>
            <a:endParaRPr lang="en-US" altLang="en-US" sz="2000"/>
          </a:p>
        </p:txBody>
      </p:sp>
    </p:spTree>
    <p:extLst>
      <p:ext uri="{BB962C8B-B14F-4D97-AF65-F5344CB8AC3E}">
        <p14:creationId xmlns:p14="http://schemas.microsoft.com/office/powerpoint/2010/main" val="11719058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787265899"/>
              </p:ext>
            </p:extLst>
          </p:nvPr>
        </p:nvGraphicFramePr>
        <p:xfrm>
          <a:off x="2743201" y="2058878"/>
          <a:ext cx="8102009" cy="3914972"/>
        </p:xfrm>
        <a:graphic>
          <a:graphicData uri="http://schemas.openxmlformats.org/drawingml/2006/table">
            <a:tbl>
              <a:tblPr>
                <a:tableStyleId>{0505E3EF-67EA-436B-97B2-0124C06EBD24}</a:tableStyleId>
              </a:tblPr>
              <a:tblGrid>
                <a:gridCol w="2975769"/>
                <a:gridCol w="5126240"/>
              </a:tblGrid>
              <a:tr h="422197">
                <a:tc gridSpan="2">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600" b="1" u="none" strike="noStrike" cap="none" normalizeH="0" baseline="0" dirty="0" smtClean="0">
                          <a:ln>
                            <a:noFill/>
                          </a:ln>
                          <a:effectLst/>
                        </a:rPr>
                        <a:t>Daily </a:t>
                      </a:r>
                      <a:r>
                        <a:rPr kumimoji="0" lang="en-US" sz="1600" b="1" u="none" strike="noStrike" cap="none" normalizeH="0" baseline="0" dirty="0" err="1" smtClean="0">
                          <a:ln>
                            <a:noFill/>
                          </a:ln>
                          <a:effectLst/>
                        </a:rPr>
                        <a:t>parenteral</a:t>
                      </a:r>
                      <a:r>
                        <a:rPr kumimoji="0" lang="en-US" sz="1600" b="1" u="none" strike="noStrike" cap="none" normalizeH="0" baseline="0" dirty="0" smtClean="0">
                          <a:ln>
                            <a:noFill/>
                          </a:ln>
                          <a:effectLst/>
                        </a:rPr>
                        <a:t> electrolyte requirements</a:t>
                      </a:r>
                      <a:endParaRPr kumimoji="0" lang="en-US"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tc>
                <a:tc hMerge="1">
                  <a:txBody>
                    <a:bodyPr/>
                    <a:lstStyle/>
                    <a:p>
                      <a:endParaRPr lang="en-US"/>
                    </a:p>
                  </a:txBody>
                  <a:tcPr/>
                </a:tc>
              </a:tr>
              <a:tr h="40034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600" b="1" u="none" strike="noStrike" cap="none" normalizeH="0" baseline="0" smtClean="0">
                          <a:ln>
                            <a:noFill/>
                          </a:ln>
                          <a:effectLst/>
                        </a:rPr>
                        <a:t>Electrolytes</a:t>
                      </a:r>
                      <a:endParaRPr kumimoji="0" lang="en-US"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1" u="none" strike="noStrike" cap="none" normalizeH="0" baseline="0" dirty="0" smtClean="0">
                          <a:ln>
                            <a:noFill/>
                          </a:ln>
                          <a:effectLst/>
                        </a:rPr>
                        <a:t>Average Daily Requirement </a:t>
                      </a:r>
                      <a:endParaRPr kumimoji="0" lang="en-US"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tc>
              </a:tr>
              <a:tr h="42219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600" u="none" strike="noStrike" cap="none" normalizeH="0" baseline="0" dirty="0" smtClean="0">
                          <a:ln>
                            <a:noFill/>
                          </a:ln>
                          <a:effectLst/>
                        </a:rPr>
                        <a:t>Sodium (Na) </a:t>
                      </a:r>
                      <a:endParaRPr kumimoji="0" lang="en-US"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400" u="none" strike="noStrike" cap="none" normalizeH="0" baseline="0" dirty="0" smtClean="0">
                          <a:ln>
                            <a:noFill/>
                          </a:ln>
                          <a:effectLst/>
                        </a:rPr>
                        <a:t>1-2 </a:t>
                      </a:r>
                      <a:r>
                        <a:rPr kumimoji="0" lang="en-GB" sz="1400" u="none" strike="noStrike" cap="none" normalizeH="0" baseline="0" dirty="0" err="1" smtClean="0">
                          <a:ln>
                            <a:noFill/>
                          </a:ln>
                          <a:effectLst/>
                        </a:rPr>
                        <a:t>mmol</a:t>
                      </a:r>
                      <a:r>
                        <a:rPr kumimoji="0" lang="en-GB" sz="1400" u="none" strike="noStrike" cap="none" normalizeH="0" baseline="0" dirty="0" smtClean="0">
                          <a:ln>
                            <a:noFill/>
                          </a:ln>
                          <a:effectLst/>
                        </a:rPr>
                        <a:t>/kg/day</a:t>
                      </a:r>
                      <a:endPar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tc>
              </a:tr>
              <a:tr h="49072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600" u="none" strike="noStrike" cap="none" normalizeH="0" baseline="0" smtClean="0">
                          <a:ln>
                            <a:noFill/>
                          </a:ln>
                          <a:effectLst/>
                        </a:rPr>
                        <a:t>Potassium (K) </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400" u="none" strike="noStrike" cap="none" normalizeH="0" baseline="0" dirty="0" smtClean="0">
                          <a:ln>
                            <a:noFill/>
                          </a:ln>
                          <a:effectLst/>
                        </a:rPr>
                        <a:t>1-2 </a:t>
                      </a:r>
                      <a:r>
                        <a:rPr kumimoji="0" lang="en-GB" sz="1400" u="none" strike="noStrike" cap="none" normalizeH="0" baseline="0" dirty="0" err="1" smtClean="0">
                          <a:ln>
                            <a:noFill/>
                          </a:ln>
                          <a:effectLst/>
                        </a:rPr>
                        <a:t>mmol</a:t>
                      </a:r>
                      <a:r>
                        <a:rPr kumimoji="0" lang="en-GB" sz="1400" u="none" strike="noStrike" cap="none" normalizeH="0" baseline="0" dirty="0" smtClean="0">
                          <a:ln>
                            <a:noFill/>
                          </a:ln>
                          <a:effectLst/>
                        </a:rPr>
                        <a:t>/kg/day</a:t>
                      </a:r>
                      <a:endPar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raditional Arabic" pitchFamily="18" charset="-78"/>
                      </a:endParaRPr>
                    </a:p>
                  </a:txBody>
                  <a:tcPr marL="68580" marR="68580" marT="0" marB="0" horzOverflow="overflow"/>
                </a:tc>
              </a:tr>
              <a:tr h="42219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600" u="none" strike="noStrike" cap="none" normalizeH="0" baseline="0" smtClean="0">
                          <a:ln>
                            <a:noFill/>
                          </a:ln>
                          <a:effectLst/>
                        </a:rPr>
                        <a:t>Calcium (Ca)</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u="none" strike="noStrike" cap="none" normalizeH="0" baseline="0" dirty="0" smtClean="0">
                          <a:ln>
                            <a:noFill/>
                          </a:ln>
                          <a:effectLst/>
                        </a:rPr>
                        <a:t>5-10 </a:t>
                      </a:r>
                      <a:r>
                        <a:rPr kumimoji="0" lang="en-US" sz="1400" u="none" strike="noStrike" cap="none" normalizeH="0" baseline="0" dirty="0" err="1" smtClean="0">
                          <a:ln>
                            <a:noFill/>
                          </a:ln>
                          <a:effectLst/>
                        </a:rPr>
                        <a:t>mmol</a:t>
                      </a:r>
                      <a:r>
                        <a:rPr kumimoji="0" lang="en-US" sz="1400" u="none" strike="noStrike" cap="none" normalizeH="0" baseline="0" dirty="0" smtClean="0">
                          <a:ln>
                            <a:noFill/>
                          </a:ln>
                          <a:effectLst/>
                        </a:rPr>
                        <a:t>/day</a:t>
                      </a:r>
                      <a:endParaRPr kumimoji="0" lang="en-US" sz="1400" b="0" i="0" u="none" strike="noStrike" cap="none" normalizeH="0" baseline="0" dirty="0" smtClean="0">
                        <a:ln>
                          <a:noFill/>
                        </a:ln>
                        <a:solidFill>
                          <a:schemeClr val="tx1"/>
                        </a:solidFill>
                        <a:effectLst/>
                        <a:latin typeface="Calibri" pitchFamily="34" charset="0"/>
                        <a:cs typeface="Arial" pitchFamily="34" charset="0"/>
                      </a:endParaRPr>
                    </a:p>
                  </a:txBody>
                  <a:tcPr marL="68580" marR="68580" marT="0" marB="0" horzOverflow="overflow"/>
                </a:tc>
              </a:tr>
              <a:tr h="42219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600" u="none" strike="noStrike" cap="none" normalizeH="0" baseline="0" smtClean="0">
                          <a:ln>
                            <a:noFill/>
                          </a:ln>
                          <a:effectLst/>
                        </a:rPr>
                        <a:t>Magnesium (Mg) </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u="none" strike="noStrike" cap="none" normalizeH="0" baseline="0" dirty="0" smtClean="0">
                          <a:ln>
                            <a:noFill/>
                          </a:ln>
                          <a:effectLst/>
                        </a:rPr>
                        <a:t>5-15 </a:t>
                      </a:r>
                      <a:r>
                        <a:rPr kumimoji="0" lang="en-US" sz="1400" u="none" strike="noStrike" cap="none" normalizeH="0" baseline="0" dirty="0" err="1" smtClean="0">
                          <a:ln>
                            <a:noFill/>
                          </a:ln>
                          <a:effectLst/>
                        </a:rPr>
                        <a:t>mmol</a:t>
                      </a:r>
                      <a:r>
                        <a:rPr kumimoji="0" lang="en-US" sz="1400" u="none" strike="noStrike" cap="none" normalizeH="0" baseline="0" dirty="0" smtClean="0">
                          <a:ln>
                            <a:noFill/>
                          </a:ln>
                          <a:effectLst/>
                        </a:rPr>
                        <a:t>/day</a:t>
                      </a:r>
                      <a:endParaRPr kumimoji="0" lang="en-US" sz="1400" b="0" i="0" u="none" strike="noStrike" cap="none" normalizeH="0" baseline="0" dirty="0" smtClean="0">
                        <a:ln>
                          <a:noFill/>
                        </a:ln>
                        <a:solidFill>
                          <a:schemeClr val="tx1"/>
                        </a:solidFill>
                        <a:effectLst/>
                        <a:latin typeface="Calibri" pitchFamily="34" charset="0"/>
                        <a:cs typeface="Arial" pitchFamily="34" charset="0"/>
                      </a:endParaRPr>
                    </a:p>
                  </a:txBody>
                  <a:tcPr marL="68580" marR="68580" marT="0" marB="0" horzOverflow="overflow"/>
                </a:tc>
              </a:tr>
              <a:tr h="42219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600" u="none" strike="noStrike" cap="none" normalizeH="0" baseline="0" smtClean="0">
                          <a:ln>
                            <a:noFill/>
                          </a:ln>
                          <a:effectLst/>
                        </a:rPr>
                        <a:t>Chloride (Cl) </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u="none" strike="noStrike" cap="none" normalizeH="0" baseline="0" dirty="0" smtClean="0">
                          <a:ln>
                            <a:noFill/>
                          </a:ln>
                          <a:effectLst/>
                        </a:rPr>
                        <a:t>No specific requirement</a:t>
                      </a:r>
                      <a:endParaRPr kumimoji="0" lang="en-US" sz="1400" b="0" i="0" u="none" strike="noStrike" cap="none" normalizeH="0" baseline="0" dirty="0" smtClean="0">
                        <a:ln>
                          <a:noFill/>
                        </a:ln>
                        <a:solidFill>
                          <a:schemeClr val="tx1"/>
                        </a:solidFill>
                        <a:effectLst/>
                        <a:latin typeface="Calibri" pitchFamily="34" charset="0"/>
                        <a:cs typeface="Arial" pitchFamily="34" charset="0"/>
                      </a:endParaRPr>
                    </a:p>
                  </a:txBody>
                  <a:tcPr marL="68580" marR="68580" marT="0" marB="0" horzOverflow="overflow"/>
                </a:tc>
              </a:tr>
              <a:tr h="49072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600" u="none" strike="noStrike" cap="none" normalizeH="0" baseline="0" smtClean="0">
                          <a:ln>
                            <a:noFill/>
                          </a:ln>
                          <a:effectLst/>
                        </a:rPr>
                        <a:t>Phosphorus (P) </a:t>
                      </a:r>
                      <a:endParaRPr kumimoji="0" lang="en-US"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u="none" strike="noStrike" cap="none" normalizeH="0" baseline="0" dirty="0" smtClean="0">
                          <a:ln>
                            <a:noFill/>
                          </a:ln>
                          <a:effectLst/>
                        </a:rPr>
                        <a:t>10-40 </a:t>
                      </a:r>
                      <a:r>
                        <a:rPr kumimoji="0" lang="en-US" sz="1400" u="none" strike="noStrike" cap="none" normalizeH="0" baseline="0" dirty="0" err="1" smtClean="0">
                          <a:ln>
                            <a:noFill/>
                          </a:ln>
                          <a:effectLst/>
                        </a:rPr>
                        <a:t>mmol</a:t>
                      </a:r>
                      <a:r>
                        <a:rPr kumimoji="0" lang="en-US" sz="1400" u="none" strike="noStrike" cap="none" normalizeH="0" baseline="0" dirty="0" smtClean="0">
                          <a:ln>
                            <a:noFill/>
                          </a:ln>
                          <a:effectLst/>
                        </a:rPr>
                        <a:t>/day</a:t>
                      </a:r>
                      <a:endParaRPr kumimoji="0" lang="en-US" sz="1400" b="0" i="0" u="none" strike="noStrike" cap="none" normalizeH="0" baseline="0" dirty="0" smtClean="0">
                        <a:ln>
                          <a:noFill/>
                        </a:ln>
                        <a:solidFill>
                          <a:schemeClr val="tx1"/>
                        </a:solidFill>
                        <a:effectLst/>
                        <a:latin typeface="Calibri" pitchFamily="34" charset="0"/>
                        <a:cs typeface="Arial" pitchFamily="34" charset="0"/>
                      </a:endParaRPr>
                    </a:p>
                  </a:txBody>
                  <a:tcPr marL="68580" marR="68580" marT="0" marB="0" horzOverflow="overflow"/>
                </a:tc>
              </a:tr>
              <a:tr h="422197">
                <a:tc gridSpan="2">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u="none" strike="noStrike" cap="none" normalizeH="0" baseline="0" dirty="0" smtClean="0">
                          <a:ln>
                            <a:noFill/>
                          </a:ln>
                          <a:effectLst/>
                        </a:rPr>
                        <a:t>Acetate can be added to TPN and dose should be calculated according to patient CO2</a:t>
                      </a:r>
                      <a:endParaRPr kumimoji="0" lang="en-US" sz="1400" b="0" i="0" u="none" strike="noStrike" cap="none" normalizeH="0" baseline="0" dirty="0" smtClean="0">
                        <a:ln>
                          <a:noFill/>
                        </a:ln>
                        <a:solidFill>
                          <a:schemeClr val="tx1"/>
                        </a:solidFill>
                        <a:effectLst/>
                        <a:latin typeface="Calibri" pitchFamily="34" charset="0"/>
                        <a:cs typeface="Arial" pitchFamily="34" charset="0"/>
                      </a:endParaRPr>
                    </a:p>
                  </a:txBody>
                  <a:tcPr marL="68580" marR="68580" marT="0" marB="0" horzOverflow="overflow"/>
                </a:tc>
                <a:tc hMerge="1">
                  <a:txBody>
                    <a:bodyPr/>
                    <a:lstStyle/>
                    <a:p>
                      <a:endParaRPr lang="en-US"/>
                    </a:p>
                  </a:txBody>
                  <a:tcPr/>
                </a:tc>
              </a:tr>
            </a:tbl>
          </a:graphicData>
        </a:graphic>
      </p:graphicFrame>
      <p:sp>
        <p:nvSpPr>
          <p:cNvPr id="4" name="Title 1"/>
          <p:cNvSpPr txBox="1">
            <a:spLocks/>
          </p:cNvSpPr>
          <p:nvPr/>
        </p:nvSpPr>
        <p:spPr>
          <a:xfrm>
            <a:off x="2358497" y="0"/>
            <a:ext cx="7704667" cy="1981200"/>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b="1" dirty="0"/>
              <a:t>Electrolytes</a:t>
            </a:r>
          </a:p>
        </p:txBody>
      </p:sp>
    </p:spTree>
    <p:extLst>
      <p:ext uri="{BB962C8B-B14F-4D97-AF65-F5344CB8AC3E}">
        <p14:creationId xmlns:p14="http://schemas.microsoft.com/office/powerpoint/2010/main" val="338598479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826" name="Rectangle 2"/>
          <p:cNvSpPr>
            <a:spLocks noGrp="1" noChangeArrowheads="1"/>
          </p:cNvSpPr>
          <p:nvPr>
            <p:ph idx="1"/>
          </p:nvPr>
        </p:nvSpPr>
        <p:spPr>
          <a:xfrm>
            <a:off x="1690688" y="612776"/>
            <a:ext cx="8515350" cy="3320281"/>
          </a:xfrm>
        </p:spPr>
        <p:txBody>
          <a:bodyPr>
            <a:normAutofit/>
          </a:bodyPr>
          <a:lstStyle/>
          <a:p>
            <a:pPr marL="365760" indent="-256032" algn="ctr">
              <a:buNone/>
              <a:defRPr/>
            </a:pPr>
            <a:endParaRPr lang="en-US" sz="4000" b="1" dirty="0">
              <a:latin typeface="Times New Roman" pitchFamily="18" charset="0"/>
              <a:cs typeface="Times New Roman" pitchFamily="18" charset="0"/>
            </a:endParaRPr>
          </a:p>
          <a:p>
            <a:pPr marL="365760" indent="-256032" algn="ctr">
              <a:buNone/>
              <a:defRPr/>
            </a:pPr>
            <a:endParaRPr lang="en-US" sz="4000" b="1" dirty="0">
              <a:solidFill>
                <a:srgbClr val="FFFF00"/>
              </a:solidFill>
              <a:latin typeface="Times New Roman" pitchFamily="18" charset="0"/>
              <a:cs typeface="Times New Roman" pitchFamily="18" charset="0"/>
            </a:endParaRPr>
          </a:p>
          <a:p>
            <a:pPr marL="365760" indent="-256032" algn="ctr">
              <a:buNone/>
              <a:defRPr/>
            </a:pPr>
            <a:endParaRPr lang="en-US" sz="4000" b="1" dirty="0">
              <a:solidFill>
                <a:srgbClr val="FFFF00"/>
              </a:solidFill>
              <a:latin typeface="Times New Roman" pitchFamily="18" charset="0"/>
              <a:cs typeface="Times New Roman" pitchFamily="18" charset="0"/>
            </a:endParaRPr>
          </a:p>
          <a:p>
            <a:pPr marL="365760" indent="-256032" algn="ctr">
              <a:buNone/>
              <a:defRPr/>
            </a:pPr>
            <a:r>
              <a:rPr lang="en-US" sz="4000" b="1" dirty="0">
                <a:solidFill>
                  <a:schemeClr val="accent1">
                    <a:lumMod val="75000"/>
                  </a:schemeClr>
                </a:solidFill>
                <a:latin typeface="+mj-lt"/>
                <a:cs typeface="Times New Roman" pitchFamily="18" charset="0"/>
              </a:rPr>
              <a:t>VITAMINS</a:t>
            </a:r>
            <a:endParaRPr lang="en-US" sz="4800" b="1" dirty="0">
              <a:solidFill>
                <a:schemeClr val="accent1">
                  <a:lumMod val="75000"/>
                </a:schemeClr>
              </a:solidFill>
              <a:effectLst>
                <a:outerShdw blurRad="38100" dist="38100" dir="2700000" algn="tl">
                  <a:srgbClr val="FFFFFF"/>
                </a:outerShdw>
              </a:effectLst>
              <a:latin typeface="+mj-lt"/>
              <a:cs typeface="Times New Roman" pitchFamily="18" charset="0"/>
            </a:endParaRPr>
          </a:p>
        </p:txBody>
      </p:sp>
    </p:spTree>
    <p:extLst>
      <p:ext uri="{BB962C8B-B14F-4D97-AF65-F5344CB8AC3E}">
        <p14:creationId xmlns:p14="http://schemas.microsoft.com/office/powerpoint/2010/main" val="34024124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05826">
                                            <p:txEl>
                                              <p:pRg st="3" end="3"/>
                                            </p:txEl>
                                          </p:spTgt>
                                        </p:tgtEl>
                                        <p:attrNameLst>
                                          <p:attrName>style.visibility</p:attrName>
                                        </p:attrNameLst>
                                      </p:cBhvr>
                                      <p:to>
                                        <p:strVal val="visible"/>
                                      </p:to>
                                    </p:set>
                                    <p:animEffect transition="in" filter="randombar(horizontal)">
                                      <p:cBhvr>
                                        <p:cTn id="7" dur="500"/>
                                        <p:tgtEl>
                                          <p:spTgt spid="20582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6"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79614" y="274639"/>
            <a:ext cx="8226425" cy="871537"/>
          </a:xfrm>
        </p:spPr>
        <p:txBody>
          <a:bodyPr/>
          <a:lstStyle/>
          <a:p>
            <a:pPr>
              <a:defRPr/>
            </a:pPr>
            <a:r>
              <a:rPr lang="en-US" b="1" dirty="0">
                <a:cs typeface="Times New Roman" pitchFamily="18" charset="0"/>
              </a:rPr>
              <a:t>Vitamins</a:t>
            </a:r>
            <a:endParaRPr lang="en-GB" b="1" dirty="0">
              <a:cs typeface="Times New Roman" pitchFamily="18" charset="0"/>
            </a:endParaRPr>
          </a:p>
        </p:txBody>
      </p:sp>
      <p:sp>
        <p:nvSpPr>
          <p:cNvPr id="27651" name="Content Placeholder 2"/>
          <p:cNvSpPr>
            <a:spLocks noGrp="1"/>
          </p:cNvSpPr>
          <p:nvPr>
            <p:ph idx="1"/>
          </p:nvPr>
        </p:nvSpPr>
        <p:spPr>
          <a:xfrm>
            <a:off x="1979614" y="1433514"/>
            <a:ext cx="8226425" cy="4981575"/>
          </a:xfrm>
        </p:spPr>
        <p:txBody>
          <a:bodyPr>
            <a:normAutofit/>
          </a:bodyPr>
          <a:lstStyle/>
          <a:p>
            <a:pPr marL="566928" indent="-457200">
              <a:buClr>
                <a:schemeClr val="tx2"/>
              </a:buClr>
              <a:buFont typeface="Wingdings" pitchFamily="2" charset="2"/>
              <a:buChar char="§"/>
              <a:defRPr/>
            </a:pPr>
            <a:r>
              <a:rPr lang="en-US" sz="2000" dirty="0">
                <a:latin typeface="+mj-lt"/>
                <a:cs typeface="Times New Roman" pitchFamily="18" charset="0"/>
              </a:rPr>
              <a:t>An organic compound required as a nutrient in tiny amounts </a:t>
            </a:r>
          </a:p>
          <a:p>
            <a:pPr marL="566928" indent="-457200">
              <a:buClr>
                <a:schemeClr val="tx2"/>
              </a:buClr>
              <a:buFont typeface="Wingdings" pitchFamily="2" charset="2"/>
              <a:buChar char="§"/>
              <a:defRPr/>
            </a:pPr>
            <a:r>
              <a:rPr lang="en-US" sz="2000" dirty="0">
                <a:latin typeface="+mj-lt"/>
                <a:cs typeface="Times New Roman" pitchFamily="18" charset="0"/>
              </a:rPr>
              <a:t>The first and the last discovery dates of the vitamins: Vitamin  A and Folic Acid, 1913 &amp; 1941, respectively</a:t>
            </a:r>
          </a:p>
          <a:p>
            <a:pPr marL="566928" indent="-457200">
              <a:buClr>
                <a:schemeClr val="tx2"/>
              </a:buClr>
              <a:buFont typeface="Wingdings" pitchFamily="2" charset="2"/>
              <a:buChar char="§"/>
              <a:defRPr/>
            </a:pPr>
            <a:r>
              <a:rPr lang="en-US" sz="2000" dirty="0">
                <a:latin typeface="+mj-lt"/>
              </a:rPr>
              <a:t>Essential for maintenance of normal metabolic and cellular functions of the body</a:t>
            </a:r>
          </a:p>
          <a:p>
            <a:pPr marL="566928" indent="-457200">
              <a:buClr>
                <a:schemeClr val="tx2"/>
              </a:buClr>
              <a:buFont typeface="Wingdings" pitchFamily="2" charset="2"/>
              <a:buChar char="§"/>
              <a:defRPr/>
            </a:pPr>
            <a:r>
              <a:rPr lang="en-US" sz="2000" dirty="0">
                <a:latin typeface="+mj-lt"/>
              </a:rPr>
              <a:t>Cofactors for enzymatic reactions</a:t>
            </a:r>
          </a:p>
          <a:p>
            <a:pPr marL="566928" indent="-457200">
              <a:buClr>
                <a:schemeClr val="tx2"/>
              </a:buClr>
              <a:buFont typeface="Wingdings" pitchFamily="2" charset="2"/>
              <a:buChar char="§"/>
              <a:defRPr/>
            </a:pPr>
            <a:r>
              <a:rPr lang="en-US" sz="2000" dirty="0">
                <a:latin typeface="+mj-lt"/>
              </a:rPr>
              <a:t>Some vitamins act as antioxidants: protect membrane lipid receptors and other components of immune cells from oxidation</a:t>
            </a:r>
          </a:p>
          <a:p>
            <a:pPr marL="566928" indent="-457200">
              <a:buClr>
                <a:schemeClr val="tx2"/>
              </a:buClr>
              <a:buFont typeface="Wingdings" pitchFamily="2" charset="2"/>
              <a:buChar char="§"/>
              <a:defRPr/>
            </a:pPr>
            <a:endParaRPr lang="en-US" sz="2000" dirty="0">
              <a:latin typeface="+mj-lt"/>
              <a:cs typeface="Times New Roman" pitchFamily="18" charset="0"/>
            </a:endParaRPr>
          </a:p>
          <a:p>
            <a:pPr marL="566928" indent="-457200">
              <a:buClr>
                <a:schemeClr val="tx2"/>
              </a:buClr>
              <a:buFont typeface="Wingdings" pitchFamily="2" charset="2"/>
              <a:buChar char="§"/>
              <a:defRPr/>
            </a:pPr>
            <a:endParaRPr lang="en-US" sz="2000" dirty="0">
              <a:latin typeface="+mj-lt"/>
              <a:cs typeface="Times New Roman" pitchFamily="18" charset="0"/>
            </a:endParaRPr>
          </a:p>
          <a:p>
            <a:pPr marL="566928" indent="-457200">
              <a:buClr>
                <a:schemeClr val="tx2"/>
              </a:buClr>
              <a:buFont typeface="Wingdings" pitchFamily="2" charset="2"/>
              <a:buChar char="§"/>
              <a:defRPr/>
            </a:pPr>
            <a:endParaRPr lang="en-US" sz="2000" dirty="0">
              <a:latin typeface="+mj-lt"/>
              <a:cs typeface="Times New Roman" pitchFamily="18" charset="0"/>
            </a:endParaRPr>
          </a:p>
          <a:p>
            <a:pPr marL="566928" indent="-457200">
              <a:buClr>
                <a:schemeClr val="tx2"/>
              </a:buClr>
              <a:buFont typeface="Wingdings" pitchFamily="2" charset="2"/>
              <a:buChar char="§"/>
              <a:defRPr/>
            </a:pPr>
            <a:endParaRPr lang="en-US" sz="2000" dirty="0">
              <a:latin typeface="+mj-lt"/>
              <a:cs typeface="Times New Roman" pitchFamily="18" charset="0"/>
            </a:endParaRPr>
          </a:p>
        </p:txBody>
      </p:sp>
    </p:spTree>
    <p:extLst>
      <p:ext uri="{BB962C8B-B14F-4D97-AF65-F5344CB8AC3E}">
        <p14:creationId xmlns:p14="http://schemas.microsoft.com/office/powerpoint/2010/main" val="85348909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970089" y="214314"/>
            <a:ext cx="8226425" cy="890587"/>
          </a:xfrm>
        </p:spPr>
        <p:txBody>
          <a:bodyPr/>
          <a:lstStyle/>
          <a:p>
            <a:pPr>
              <a:defRPr/>
            </a:pPr>
            <a:r>
              <a:rPr lang="en-US" b="1" dirty="0" smtClean="0">
                <a:solidFill>
                  <a:schemeClr val="accent1">
                    <a:lumMod val="50000"/>
                  </a:schemeClr>
                </a:solidFill>
                <a:cs typeface="Times New Roman" pitchFamily="18" charset="0"/>
              </a:rPr>
              <a:t>Classification of Vitamins</a:t>
            </a:r>
          </a:p>
        </p:txBody>
      </p:sp>
      <p:sp>
        <p:nvSpPr>
          <p:cNvPr id="3" name="Content Placeholder 2"/>
          <p:cNvSpPr>
            <a:spLocks noGrp="1"/>
          </p:cNvSpPr>
          <p:nvPr>
            <p:ph idx="1"/>
          </p:nvPr>
        </p:nvSpPr>
        <p:spPr>
          <a:xfrm>
            <a:off x="1979614" y="1285876"/>
            <a:ext cx="8226425" cy="5286375"/>
          </a:xfrm>
        </p:spPr>
        <p:txBody>
          <a:bodyPr>
            <a:normAutofit fontScale="92500" lnSpcReduction="20000"/>
          </a:bodyPr>
          <a:lstStyle/>
          <a:p>
            <a:pPr marL="365760" indent="-256032">
              <a:lnSpc>
                <a:spcPct val="90000"/>
              </a:lnSpc>
              <a:buClr>
                <a:schemeClr val="folHlink"/>
              </a:buClr>
              <a:buSzPct val="130000"/>
              <a:buNone/>
              <a:defRPr/>
            </a:pPr>
            <a:endParaRPr lang="en-US" dirty="0" smtClean="0">
              <a:latin typeface="Times New Roman" pitchFamily="18" charset="0"/>
            </a:endParaRPr>
          </a:p>
          <a:p>
            <a:pPr marL="365760" indent="-256032">
              <a:lnSpc>
                <a:spcPct val="90000"/>
              </a:lnSpc>
              <a:buClr>
                <a:schemeClr val="folHlink"/>
              </a:buClr>
              <a:buSzPct val="130000"/>
              <a:buNone/>
              <a:defRPr/>
            </a:pPr>
            <a:endParaRPr lang="en-US" sz="2000" dirty="0">
              <a:latin typeface="+mj-lt"/>
            </a:endParaRPr>
          </a:p>
          <a:p>
            <a:pPr marL="365760" indent="-256032">
              <a:lnSpc>
                <a:spcPct val="90000"/>
              </a:lnSpc>
              <a:buClr>
                <a:schemeClr val="folHlink"/>
              </a:buClr>
              <a:buSzPct val="130000"/>
              <a:buNone/>
              <a:defRPr/>
            </a:pPr>
            <a:endParaRPr lang="en-US" sz="2000" dirty="0">
              <a:latin typeface="+mj-lt"/>
            </a:endParaRPr>
          </a:p>
          <a:p>
            <a:pPr marL="365760" indent="-256032">
              <a:lnSpc>
                <a:spcPct val="90000"/>
              </a:lnSpc>
              <a:buClr>
                <a:schemeClr val="folHlink"/>
              </a:buClr>
              <a:buSzPct val="130000"/>
              <a:buNone/>
              <a:defRPr/>
            </a:pPr>
            <a:r>
              <a:rPr lang="en-US" sz="2000" dirty="0">
                <a:latin typeface="+mj-lt"/>
              </a:rPr>
              <a:t>       B1    (Thiamine)                                Folic Acid</a:t>
            </a:r>
            <a:endParaRPr lang="en-US" sz="2000" dirty="0">
              <a:effectLst>
                <a:outerShdw blurRad="38100" dist="38100" dir="2700000" algn="tl">
                  <a:srgbClr val="FFFFFF"/>
                </a:outerShdw>
              </a:effectLst>
              <a:latin typeface="+mj-lt"/>
            </a:endParaRPr>
          </a:p>
          <a:p>
            <a:pPr marL="365760" indent="-256032">
              <a:lnSpc>
                <a:spcPct val="90000"/>
              </a:lnSpc>
              <a:buClr>
                <a:schemeClr val="folHlink"/>
              </a:buClr>
              <a:buSzPct val="130000"/>
              <a:buNone/>
              <a:defRPr/>
            </a:pPr>
            <a:r>
              <a:rPr lang="en-US" sz="2000" dirty="0">
                <a:latin typeface="+mj-lt"/>
              </a:rPr>
              <a:t>       B2    (Riboflavin)                              B8 (Biotin)</a:t>
            </a:r>
            <a:r>
              <a:rPr lang="en-US" sz="2000" dirty="0">
                <a:effectLst>
                  <a:outerShdw blurRad="38100" dist="38100" dir="2700000" algn="tl">
                    <a:srgbClr val="FFFFFF"/>
                  </a:outerShdw>
                </a:effectLst>
                <a:latin typeface="+mj-lt"/>
              </a:rPr>
              <a:t> </a:t>
            </a:r>
          </a:p>
          <a:p>
            <a:pPr marL="365760" indent="-256032">
              <a:lnSpc>
                <a:spcPct val="90000"/>
              </a:lnSpc>
              <a:buClr>
                <a:schemeClr val="folHlink"/>
              </a:buClr>
              <a:buSzPct val="130000"/>
              <a:buNone/>
              <a:defRPr/>
            </a:pPr>
            <a:r>
              <a:rPr lang="en-US" sz="2000" dirty="0">
                <a:latin typeface="+mj-lt"/>
              </a:rPr>
              <a:t>       B3    (Niacin)                                   Pantothenic Acid </a:t>
            </a:r>
          </a:p>
          <a:p>
            <a:pPr marL="365760" indent="-256032">
              <a:lnSpc>
                <a:spcPct val="90000"/>
              </a:lnSpc>
              <a:buClr>
                <a:schemeClr val="folHlink"/>
              </a:buClr>
              <a:buSzPct val="130000"/>
              <a:buNone/>
              <a:defRPr/>
            </a:pPr>
            <a:r>
              <a:rPr lang="en-US" sz="2000" dirty="0">
                <a:latin typeface="+mj-lt"/>
              </a:rPr>
              <a:t>       B6    (Pyridoxine)                            </a:t>
            </a:r>
            <a:r>
              <a:rPr lang="en-US" sz="2000" dirty="0" err="1">
                <a:latin typeface="+mj-lt"/>
              </a:rPr>
              <a:t>Vit</a:t>
            </a:r>
            <a:r>
              <a:rPr lang="en-US" sz="2000" dirty="0">
                <a:latin typeface="+mj-lt"/>
              </a:rPr>
              <a:t> C (Ascorbic Acid)</a:t>
            </a:r>
          </a:p>
          <a:p>
            <a:pPr marL="365760" indent="-256032">
              <a:lnSpc>
                <a:spcPct val="90000"/>
              </a:lnSpc>
              <a:buClr>
                <a:schemeClr val="folHlink"/>
              </a:buClr>
              <a:buSzPct val="130000"/>
              <a:buNone/>
              <a:defRPr/>
            </a:pPr>
            <a:r>
              <a:rPr lang="en-US" sz="2000" dirty="0">
                <a:latin typeface="+mj-lt"/>
              </a:rPr>
              <a:t>       B12  (</a:t>
            </a:r>
            <a:r>
              <a:rPr lang="en-US" sz="2000" dirty="0" err="1">
                <a:latin typeface="+mj-lt"/>
              </a:rPr>
              <a:t>Cyanocobalamine</a:t>
            </a:r>
            <a:r>
              <a:rPr lang="en-US" sz="2000" dirty="0">
                <a:latin typeface="+mj-lt"/>
              </a:rPr>
              <a:t>)</a:t>
            </a:r>
            <a:endParaRPr lang="en-US" sz="2000" dirty="0">
              <a:effectLst>
                <a:outerShdw blurRad="38100" dist="38100" dir="2700000" algn="tl">
                  <a:srgbClr val="FFFFFF"/>
                </a:outerShdw>
              </a:effectLst>
              <a:latin typeface="+mj-lt"/>
            </a:endParaRPr>
          </a:p>
          <a:p>
            <a:pPr marL="365760" indent="-256032">
              <a:lnSpc>
                <a:spcPct val="90000"/>
              </a:lnSpc>
              <a:buClr>
                <a:schemeClr val="folHlink"/>
              </a:buClr>
              <a:buSzPct val="130000"/>
              <a:buNone/>
              <a:defRPr/>
            </a:pPr>
            <a:endParaRPr lang="en-US" sz="2000" dirty="0">
              <a:effectLst>
                <a:outerShdw blurRad="38100" dist="38100" dir="2700000" algn="tl">
                  <a:srgbClr val="FFFFFF"/>
                </a:outerShdw>
              </a:effectLst>
              <a:latin typeface="+mj-lt"/>
            </a:endParaRPr>
          </a:p>
          <a:p>
            <a:pPr marL="365760" indent="-256032">
              <a:lnSpc>
                <a:spcPct val="90000"/>
              </a:lnSpc>
              <a:buClr>
                <a:schemeClr val="folHlink"/>
              </a:buClr>
              <a:buSzPct val="130000"/>
              <a:buNone/>
              <a:defRPr/>
            </a:pPr>
            <a:endParaRPr lang="en-US" sz="2000" dirty="0">
              <a:effectLst>
                <a:outerShdw blurRad="38100" dist="38100" dir="2700000" algn="tl">
                  <a:srgbClr val="FFFFFF"/>
                </a:outerShdw>
              </a:effectLst>
              <a:latin typeface="+mj-lt"/>
            </a:endParaRPr>
          </a:p>
          <a:p>
            <a:pPr marL="365760" indent="-256032">
              <a:lnSpc>
                <a:spcPct val="90000"/>
              </a:lnSpc>
              <a:buClr>
                <a:schemeClr val="folHlink"/>
              </a:buClr>
              <a:buSzPct val="130000"/>
              <a:buNone/>
              <a:defRPr/>
            </a:pPr>
            <a:endParaRPr lang="en-US" sz="2000" dirty="0">
              <a:effectLst>
                <a:outerShdw blurRad="38100" dist="38100" dir="2700000" algn="tl">
                  <a:srgbClr val="FFFFFF"/>
                </a:outerShdw>
              </a:effectLst>
              <a:latin typeface="+mj-lt"/>
            </a:endParaRPr>
          </a:p>
          <a:p>
            <a:pPr marL="365760" indent="-256032">
              <a:lnSpc>
                <a:spcPct val="90000"/>
              </a:lnSpc>
              <a:buClr>
                <a:schemeClr val="folHlink"/>
              </a:buClr>
              <a:buSzPct val="130000"/>
              <a:buNone/>
              <a:defRPr/>
            </a:pPr>
            <a:endParaRPr lang="en-US" sz="2000" dirty="0">
              <a:effectLst>
                <a:outerShdw blurRad="38100" dist="38100" dir="2700000" algn="tl">
                  <a:srgbClr val="FFFFFF"/>
                </a:outerShdw>
              </a:effectLst>
              <a:latin typeface="+mj-lt"/>
            </a:endParaRPr>
          </a:p>
          <a:p>
            <a:pPr marL="365760" indent="-256032">
              <a:lnSpc>
                <a:spcPct val="90000"/>
              </a:lnSpc>
              <a:buClr>
                <a:schemeClr val="folHlink"/>
              </a:buClr>
              <a:buSzPct val="130000"/>
              <a:buNone/>
              <a:defRPr/>
            </a:pPr>
            <a:endParaRPr lang="en-US" sz="2000" dirty="0">
              <a:effectLst>
                <a:outerShdw blurRad="38100" dist="38100" dir="2700000" algn="tl">
                  <a:srgbClr val="FFFFFF"/>
                </a:outerShdw>
              </a:effectLst>
              <a:latin typeface="+mj-lt"/>
            </a:endParaRPr>
          </a:p>
          <a:p>
            <a:pPr marL="365760" indent="-256032">
              <a:lnSpc>
                <a:spcPct val="90000"/>
              </a:lnSpc>
              <a:buClr>
                <a:schemeClr val="folHlink"/>
              </a:buClr>
              <a:buSzPct val="130000"/>
              <a:buNone/>
              <a:defRPr/>
            </a:pPr>
            <a:r>
              <a:rPr lang="en-US" sz="2000" dirty="0">
                <a:effectLst>
                  <a:outerShdw blurRad="38100" dist="38100" dir="2700000" algn="tl">
                    <a:srgbClr val="FFFFFF"/>
                  </a:outerShdw>
                </a:effectLst>
                <a:latin typeface="+mj-lt"/>
              </a:rPr>
              <a:t>          </a:t>
            </a:r>
            <a:r>
              <a:rPr lang="en-US" sz="2000" dirty="0" err="1">
                <a:latin typeface="+mj-lt"/>
                <a:cs typeface="Times New Roman" pitchFamily="18" charset="0"/>
              </a:rPr>
              <a:t>Retionol</a:t>
            </a:r>
            <a:r>
              <a:rPr lang="en-US" sz="2000" dirty="0">
                <a:latin typeface="+mj-lt"/>
                <a:cs typeface="Times New Roman" pitchFamily="18" charset="0"/>
              </a:rPr>
              <a:t> (Vitamin A)</a:t>
            </a:r>
            <a:r>
              <a:rPr lang="en-US" sz="2000" dirty="0">
                <a:effectLst>
                  <a:outerShdw blurRad="38100" dist="38100" dir="2700000" algn="tl">
                    <a:srgbClr val="FFFFFF"/>
                  </a:outerShdw>
                </a:effectLst>
                <a:latin typeface="+mj-lt"/>
              </a:rPr>
              <a:t>           </a:t>
            </a:r>
            <a:r>
              <a:rPr lang="en-US" sz="2000" dirty="0" err="1">
                <a:latin typeface="+mj-lt"/>
                <a:cs typeface="Times New Roman" pitchFamily="18" charset="0"/>
              </a:rPr>
              <a:t>Ergocalciferol</a:t>
            </a:r>
            <a:r>
              <a:rPr lang="en-US" sz="2000" dirty="0">
                <a:latin typeface="+mj-lt"/>
                <a:cs typeface="Times New Roman" pitchFamily="18" charset="0"/>
              </a:rPr>
              <a:t> (Vitamin D)</a:t>
            </a:r>
            <a:r>
              <a:rPr lang="en-US" sz="2000" dirty="0">
                <a:effectLst>
                  <a:outerShdw blurRad="38100" dist="38100" dir="2700000" algn="tl">
                    <a:srgbClr val="FFFFFF"/>
                  </a:outerShdw>
                </a:effectLst>
                <a:latin typeface="+mj-lt"/>
              </a:rPr>
              <a:t> </a:t>
            </a:r>
          </a:p>
          <a:p>
            <a:pPr marL="365760" indent="-256032">
              <a:lnSpc>
                <a:spcPct val="90000"/>
              </a:lnSpc>
              <a:buClr>
                <a:schemeClr val="folHlink"/>
              </a:buClr>
              <a:buSzPct val="130000"/>
              <a:buNone/>
              <a:defRPr/>
            </a:pPr>
            <a:r>
              <a:rPr lang="en-US" sz="2000" dirty="0">
                <a:latin typeface="+mj-lt"/>
                <a:cs typeface="Times New Roman" pitchFamily="18" charset="0"/>
              </a:rPr>
              <a:t>          </a:t>
            </a:r>
            <a:r>
              <a:rPr lang="en-US" sz="2000" dirty="0" err="1">
                <a:latin typeface="+mj-lt"/>
                <a:cs typeface="Times New Roman" pitchFamily="18" charset="0"/>
              </a:rPr>
              <a:t>Tocopherol</a:t>
            </a:r>
            <a:r>
              <a:rPr lang="en-US" sz="2000" dirty="0">
                <a:effectLst>
                  <a:outerShdw blurRad="38100" dist="38100" dir="2700000" algn="tl">
                    <a:srgbClr val="FFFFFF"/>
                  </a:outerShdw>
                </a:effectLst>
                <a:latin typeface="+mj-lt"/>
              </a:rPr>
              <a:t> </a:t>
            </a:r>
            <a:r>
              <a:rPr lang="en-US" sz="2000" dirty="0">
                <a:latin typeface="+mj-lt"/>
                <a:cs typeface="Times New Roman" pitchFamily="18" charset="0"/>
              </a:rPr>
              <a:t>(Vitamin E)</a:t>
            </a:r>
            <a:r>
              <a:rPr lang="en-US" sz="2000" dirty="0">
                <a:effectLst>
                  <a:outerShdw blurRad="38100" dist="38100" dir="2700000" algn="tl">
                    <a:srgbClr val="FFFFFF"/>
                  </a:outerShdw>
                </a:effectLst>
                <a:latin typeface="+mj-lt"/>
              </a:rPr>
              <a:t>      </a:t>
            </a:r>
            <a:r>
              <a:rPr lang="en-US" sz="2000" dirty="0" err="1">
                <a:latin typeface="+mj-lt"/>
                <a:cs typeface="Times New Roman" pitchFamily="18" charset="0"/>
              </a:rPr>
              <a:t>Phytonadaione</a:t>
            </a:r>
            <a:r>
              <a:rPr lang="en-US" sz="2000" dirty="0">
                <a:effectLst>
                  <a:outerShdw blurRad="38100" dist="38100" dir="2700000" algn="tl">
                    <a:srgbClr val="FFFFFF"/>
                  </a:outerShdw>
                </a:effectLst>
                <a:latin typeface="+mj-lt"/>
              </a:rPr>
              <a:t>  </a:t>
            </a:r>
            <a:r>
              <a:rPr lang="en-US" sz="2000" dirty="0">
                <a:latin typeface="+mj-lt"/>
                <a:cs typeface="Times New Roman" pitchFamily="18" charset="0"/>
              </a:rPr>
              <a:t>(Vitamin K)</a:t>
            </a:r>
            <a:r>
              <a:rPr lang="en-US" sz="2000" dirty="0">
                <a:effectLst>
                  <a:outerShdw blurRad="38100" dist="38100" dir="2700000" algn="tl">
                    <a:srgbClr val="FFFFFF"/>
                  </a:outerShdw>
                </a:effectLst>
                <a:latin typeface="+mj-lt"/>
              </a:rPr>
              <a:t> </a:t>
            </a:r>
            <a:endParaRPr lang="en-US" sz="2000" dirty="0">
              <a:latin typeface="+mj-lt"/>
            </a:endParaRPr>
          </a:p>
          <a:p>
            <a:pPr marL="365760" indent="-256032">
              <a:buFont typeface="Wingdings 3"/>
              <a:buChar char=""/>
              <a:defRPr/>
            </a:pPr>
            <a:endParaRPr lang="en-US" dirty="0"/>
          </a:p>
        </p:txBody>
      </p:sp>
      <p:sp>
        <p:nvSpPr>
          <p:cNvPr id="4" name="Rectangle 3"/>
          <p:cNvSpPr/>
          <p:nvPr/>
        </p:nvSpPr>
        <p:spPr>
          <a:xfrm>
            <a:off x="2538414" y="1446213"/>
            <a:ext cx="6753225" cy="6842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b="1" dirty="0">
                <a:solidFill>
                  <a:schemeClr val="tx1"/>
                </a:solidFill>
                <a:latin typeface="+mj-lt"/>
                <a:cs typeface="Times New Roman" pitchFamily="18" charset="0"/>
              </a:rPr>
              <a:t>Water-Soluble Vitamins</a:t>
            </a:r>
          </a:p>
        </p:txBody>
      </p:sp>
      <p:sp>
        <p:nvSpPr>
          <p:cNvPr id="5" name="Rectangle 4"/>
          <p:cNvSpPr/>
          <p:nvPr/>
        </p:nvSpPr>
        <p:spPr>
          <a:xfrm>
            <a:off x="2601914" y="4471988"/>
            <a:ext cx="6751637" cy="6842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b="1" dirty="0">
                <a:solidFill>
                  <a:schemeClr val="tx1"/>
                </a:solidFill>
                <a:latin typeface="+mj-lt"/>
                <a:cs typeface="Times New Roman" pitchFamily="18" charset="0"/>
              </a:rPr>
              <a:t>Fat-Soluble Vitamins</a:t>
            </a:r>
          </a:p>
        </p:txBody>
      </p:sp>
    </p:spTree>
    <p:extLst>
      <p:ext uri="{BB962C8B-B14F-4D97-AF65-F5344CB8AC3E}">
        <p14:creationId xmlns:p14="http://schemas.microsoft.com/office/powerpoint/2010/main" val="3943967132"/>
      </p:ext>
    </p:extLst>
  </p:cSld>
  <p:clrMapOvr>
    <a:masterClrMapping/>
  </p:clrMapOvr>
  <p:transition>
    <p:wipe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497396" y="-12982"/>
            <a:ext cx="7704667" cy="1752599"/>
          </a:xfrm>
        </p:spPr>
        <p:txBody>
          <a:bodyPr/>
          <a:lstStyle/>
          <a:p>
            <a:pPr>
              <a:defRPr/>
            </a:pPr>
            <a:r>
              <a:rPr lang="en-US" sz="2800" dirty="0">
                <a:cs typeface="Times New Roman" pitchFamily="18" charset="0"/>
              </a:rPr>
              <a:t>Patients Who Are at a Potential Risk for Vitamin Deficiencies  </a:t>
            </a: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1172075319"/>
              </p:ext>
            </p:extLst>
          </p:nvPr>
        </p:nvGraphicFramePr>
        <p:xfrm>
          <a:off x="2497396" y="1063257"/>
          <a:ext cx="7986306" cy="5642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846812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4018" name="Rectangle 2"/>
          <p:cNvSpPr>
            <a:spLocks noGrp="1" noChangeArrowheads="1"/>
          </p:cNvSpPr>
          <p:nvPr>
            <p:ph idx="1"/>
          </p:nvPr>
        </p:nvSpPr>
        <p:spPr>
          <a:xfrm>
            <a:off x="2561816" y="2027559"/>
            <a:ext cx="7704667" cy="3332816"/>
          </a:xfrm>
        </p:spPr>
        <p:txBody>
          <a:bodyPr/>
          <a:lstStyle/>
          <a:p>
            <a:pPr eaLnBrk="1" hangingPunct="1">
              <a:defRPr/>
            </a:pPr>
            <a:endParaRPr lang="en-US" altLang="en-US" dirty="0" smtClean="0"/>
          </a:p>
          <a:p>
            <a:pPr eaLnBrk="1" hangingPunct="1">
              <a:defRPr/>
            </a:pPr>
            <a:endParaRPr lang="en-US" altLang="en-US" dirty="0" smtClean="0"/>
          </a:p>
          <a:p>
            <a:pPr algn="ctr" eaLnBrk="1" hangingPunct="1">
              <a:buFont typeface="Wingdings" panose="05000000000000000000" pitchFamily="2" charset="2"/>
              <a:buNone/>
              <a:defRPr/>
            </a:pPr>
            <a:r>
              <a:rPr lang="en-US" altLang="en-US" sz="4000" b="1" dirty="0">
                <a:solidFill>
                  <a:schemeClr val="accent1">
                    <a:lumMod val="50000"/>
                  </a:schemeClr>
                </a:solidFill>
                <a:latin typeface="+mj-lt"/>
                <a:cs typeface="Times New Roman" panose="02020603050405020304" pitchFamily="18" charset="0"/>
              </a:rPr>
              <a:t>  </a:t>
            </a:r>
            <a:r>
              <a:rPr lang="en-US" altLang="en-US" sz="4400" b="1" dirty="0">
                <a:solidFill>
                  <a:schemeClr val="accent1">
                    <a:lumMod val="50000"/>
                  </a:schemeClr>
                </a:solidFill>
                <a:latin typeface="+mj-lt"/>
                <a:cs typeface="Times New Roman" panose="02020603050405020304" pitchFamily="18" charset="0"/>
              </a:rPr>
              <a:t>TRACE  ELEMENTS</a:t>
            </a:r>
          </a:p>
        </p:txBody>
      </p:sp>
    </p:spTree>
    <p:extLst>
      <p:ext uri="{BB962C8B-B14F-4D97-AF65-F5344CB8AC3E}">
        <p14:creationId xmlns:p14="http://schemas.microsoft.com/office/powerpoint/2010/main" val="229223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4018">
                                            <p:txEl>
                                              <p:pRg st="2" end="2"/>
                                            </p:txEl>
                                          </p:spTgt>
                                        </p:tgtEl>
                                        <p:attrNameLst>
                                          <p:attrName>style.visibility</p:attrName>
                                        </p:attrNameLst>
                                      </p:cBhvr>
                                      <p:to>
                                        <p:strVal val="visible"/>
                                      </p:to>
                                    </p:set>
                                    <p:animEffect transition="in" filter="dissolve">
                                      <p:cBhvr>
                                        <p:cTn id="7" dur="500"/>
                                        <p:tgtEl>
                                          <p:spTgt spid="21401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8"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979614" y="274639"/>
            <a:ext cx="8226425" cy="822325"/>
          </a:xfrm>
        </p:spPr>
        <p:txBody>
          <a:bodyPr/>
          <a:lstStyle/>
          <a:p>
            <a:pPr>
              <a:defRPr/>
            </a:pPr>
            <a:r>
              <a:rPr lang="en-US" b="1" dirty="0">
                <a:cs typeface="Times New Roman" pitchFamily="18" charset="0"/>
              </a:rPr>
              <a:t>Trace Elements</a:t>
            </a:r>
          </a:p>
        </p:txBody>
      </p:sp>
      <p:sp>
        <p:nvSpPr>
          <p:cNvPr id="3" name="Content Placeholder 2"/>
          <p:cNvSpPr>
            <a:spLocks noGrp="1"/>
          </p:cNvSpPr>
          <p:nvPr>
            <p:ph idx="1"/>
          </p:nvPr>
        </p:nvSpPr>
        <p:spPr>
          <a:xfrm>
            <a:off x="1979614" y="1416050"/>
            <a:ext cx="8224837" cy="5175250"/>
          </a:xfrm>
        </p:spPr>
        <p:txBody>
          <a:bodyPr>
            <a:noAutofit/>
          </a:bodyPr>
          <a:lstStyle/>
          <a:p>
            <a:pPr marL="365760" indent="-256032">
              <a:lnSpc>
                <a:spcPct val="80000"/>
              </a:lnSpc>
              <a:buClr>
                <a:schemeClr val="tx1"/>
              </a:buClr>
              <a:buSzPct val="120000"/>
              <a:buFont typeface="Wingdings" pitchFamily="2" charset="2"/>
              <a:buChar char="§"/>
              <a:defRPr/>
            </a:pPr>
            <a:r>
              <a:rPr lang="en-US" sz="2000" dirty="0">
                <a:latin typeface="+mj-lt"/>
              </a:rPr>
              <a:t>Essential micronutrients play as the metabolic cofactors for the functioning of several enzyme system</a:t>
            </a:r>
          </a:p>
          <a:p>
            <a:pPr marL="365760" indent="-256032">
              <a:lnSpc>
                <a:spcPct val="80000"/>
              </a:lnSpc>
              <a:buClr>
                <a:schemeClr val="tx1"/>
              </a:buClr>
              <a:buSzPct val="120000"/>
              <a:buFont typeface="Wingdings" pitchFamily="2" charset="2"/>
              <a:buChar char="§"/>
              <a:defRPr/>
            </a:pPr>
            <a:r>
              <a:rPr lang="en-US" sz="2000" dirty="0">
                <a:latin typeface="+mj-lt"/>
              </a:rPr>
              <a:t>Approximately 19 trace elements that are considered to be essential or possibly essential</a:t>
            </a:r>
          </a:p>
          <a:p>
            <a:pPr marL="109728" indent="0">
              <a:lnSpc>
                <a:spcPct val="80000"/>
              </a:lnSpc>
              <a:buClr>
                <a:schemeClr val="tx1"/>
              </a:buClr>
              <a:buSzPct val="120000"/>
              <a:buNone/>
              <a:defRPr/>
            </a:pPr>
            <a:endParaRPr lang="en-US" sz="2000" dirty="0">
              <a:latin typeface="+mj-lt"/>
            </a:endParaRPr>
          </a:p>
          <a:p>
            <a:pPr marL="365760" indent="-256032">
              <a:lnSpc>
                <a:spcPct val="80000"/>
              </a:lnSpc>
              <a:buClr>
                <a:schemeClr val="tx1"/>
              </a:buClr>
              <a:buNone/>
              <a:defRPr/>
            </a:pPr>
            <a:r>
              <a:rPr lang="en-US" sz="2000" u="sng" dirty="0">
                <a:latin typeface="+mj-lt"/>
              </a:rPr>
              <a:t>Essential</a:t>
            </a:r>
            <a:r>
              <a:rPr lang="en-US" sz="2000" dirty="0">
                <a:latin typeface="+mj-lt"/>
              </a:rPr>
              <a:t> </a:t>
            </a:r>
          </a:p>
          <a:p>
            <a:pPr marL="365760" indent="-256032">
              <a:lnSpc>
                <a:spcPct val="80000"/>
              </a:lnSpc>
              <a:buClr>
                <a:schemeClr val="tx1"/>
              </a:buClr>
              <a:buNone/>
              <a:defRPr/>
            </a:pPr>
            <a:r>
              <a:rPr lang="en-US" sz="2000" dirty="0">
                <a:latin typeface="+mj-lt"/>
              </a:rPr>
              <a:t>    Zinc                   Copper         Chromium         Selenium  </a:t>
            </a:r>
          </a:p>
          <a:p>
            <a:pPr marL="365760" indent="-256032">
              <a:lnSpc>
                <a:spcPct val="80000"/>
              </a:lnSpc>
              <a:buClr>
                <a:schemeClr val="tx1"/>
              </a:buClr>
              <a:buNone/>
              <a:defRPr/>
            </a:pPr>
            <a:r>
              <a:rPr lang="en-US" sz="2000" dirty="0">
                <a:latin typeface="+mj-lt"/>
              </a:rPr>
              <a:t>    Manganese        Iron              Fluoride             Iodine           </a:t>
            </a:r>
          </a:p>
          <a:p>
            <a:pPr marL="365760" indent="-256032">
              <a:lnSpc>
                <a:spcPct val="80000"/>
              </a:lnSpc>
              <a:buClr>
                <a:schemeClr val="tx1"/>
              </a:buClr>
              <a:buNone/>
              <a:defRPr/>
            </a:pPr>
            <a:r>
              <a:rPr lang="en-US" sz="2000" dirty="0">
                <a:latin typeface="+mj-lt"/>
              </a:rPr>
              <a:t>    Cobalt                Molybdenum </a:t>
            </a:r>
          </a:p>
          <a:p>
            <a:pPr marL="365760" indent="-256032">
              <a:lnSpc>
                <a:spcPct val="80000"/>
              </a:lnSpc>
              <a:buClr>
                <a:schemeClr val="tx1"/>
              </a:buClr>
              <a:buFont typeface="Wingdings" pitchFamily="2" charset="2"/>
              <a:buChar char="§"/>
              <a:defRPr/>
            </a:pPr>
            <a:endParaRPr lang="en-US" sz="2000" dirty="0">
              <a:latin typeface="+mj-lt"/>
            </a:endParaRPr>
          </a:p>
          <a:p>
            <a:pPr marL="365760" indent="-256032">
              <a:lnSpc>
                <a:spcPct val="80000"/>
              </a:lnSpc>
              <a:buClr>
                <a:schemeClr val="tx1"/>
              </a:buClr>
              <a:buNone/>
              <a:defRPr/>
            </a:pPr>
            <a:r>
              <a:rPr lang="en-US" sz="2000" u="sng" dirty="0">
                <a:latin typeface="+mj-lt"/>
              </a:rPr>
              <a:t>Possibly Essential</a:t>
            </a:r>
          </a:p>
          <a:p>
            <a:pPr marL="365760" indent="-256032">
              <a:lnSpc>
                <a:spcPct val="80000"/>
              </a:lnSpc>
              <a:buClr>
                <a:schemeClr val="tx1"/>
              </a:buClr>
              <a:buNone/>
              <a:defRPr/>
            </a:pPr>
            <a:r>
              <a:rPr lang="en-US" sz="2000" dirty="0">
                <a:latin typeface="+mj-lt"/>
              </a:rPr>
              <a:t>    Aluminum           Cadmium             Nickel         Silicon                </a:t>
            </a:r>
          </a:p>
          <a:p>
            <a:pPr marL="365760" indent="-256032">
              <a:lnSpc>
                <a:spcPct val="80000"/>
              </a:lnSpc>
              <a:buClr>
                <a:schemeClr val="tx1"/>
              </a:buClr>
              <a:buNone/>
              <a:defRPr/>
            </a:pPr>
            <a:r>
              <a:rPr lang="en-US" sz="2000" dirty="0">
                <a:latin typeface="+mj-lt"/>
              </a:rPr>
              <a:t>    Vanadium            Lead          Arsenic        Tin        Baron</a:t>
            </a:r>
          </a:p>
          <a:p>
            <a:pPr marL="365760" indent="-256032">
              <a:lnSpc>
                <a:spcPct val="80000"/>
              </a:lnSpc>
              <a:buClr>
                <a:schemeClr val="tx1"/>
              </a:buClr>
              <a:buFont typeface="Wingdings" pitchFamily="2" charset="2"/>
              <a:buChar char="§"/>
              <a:defRPr/>
            </a:pPr>
            <a:endParaRPr lang="en-US" sz="2000" dirty="0">
              <a:latin typeface="+mj-lt"/>
            </a:endParaRPr>
          </a:p>
          <a:p>
            <a:pPr marL="365760" indent="-256032">
              <a:lnSpc>
                <a:spcPct val="80000"/>
              </a:lnSpc>
              <a:buClr>
                <a:schemeClr val="tx1"/>
              </a:buClr>
              <a:buFont typeface="Wingdings" pitchFamily="2" charset="2"/>
              <a:buChar char="§"/>
              <a:defRPr/>
            </a:pPr>
            <a:endParaRPr lang="en-US" sz="2000" i="1" dirty="0">
              <a:effectLst>
                <a:outerShdw blurRad="38100" dist="38100" dir="2700000" algn="tl">
                  <a:srgbClr val="FFFFFF"/>
                </a:outerShdw>
              </a:effectLst>
              <a:latin typeface="+mj-lt"/>
            </a:endParaRPr>
          </a:p>
        </p:txBody>
      </p:sp>
    </p:spTree>
    <p:extLst>
      <p:ext uri="{BB962C8B-B14F-4D97-AF65-F5344CB8AC3E}">
        <p14:creationId xmlns:p14="http://schemas.microsoft.com/office/powerpoint/2010/main" val="214646993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xfrm>
            <a:off x="1831976" y="231775"/>
            <a:ext cx="8836025" cy="1081088"/>
          </a:xfrm>
        </p:spPr>
        <p:txBody>
          <a:bodyPr/>
          <a:lstStyle/>
          <a:p>
            <a:pPr>
              <a:defRPr/>
            </a:pPr>
            <a:r>
              <a:rPr lang="en-US" sz="2800" dirty="0">
                <a:solidFill>
                  <a:schemeClr val="accent1">
                    <a:lumMod val="50000"/>
                  </a:schemeClr>
                </a:solidFill>
                <a:latin typeface="Times New Roman" pitchFamily="18" charset="0"/>
                <a:cs typeface="Times New Roman" pitchFamily="18" charset="0"/>
              </a:rPr>
              <a:t>Daily Intravenous Intake of Essential Trace Elements in Adults</a:t>
            </a:r>
          </a:p>
        </p:txBody>
      </p:sp>
      <p:sp>
        <p:nvSpPr>
          <p:cNvPr id="216067" name="Rectangle 3"/>
          <p:cNvSpPr>
            <a:spLocks noGrp="1" noChangeArrowheads="1"/>
          </p:cNvSpPr>
          <p:nvPr>
            <p:ph type="body" idx="4294967295"/>
          </p:nvPr>
        </p:nvSpPr>
        <p:spPr>
          <a:xfrm>
            <a:off x="2090738" y="1628776"/>
            <a:ext cx="8577262" cy="4810125"/>
          </a:xfrm>
        </p:spPr>
        <p:txBody>
          <a:bodyPr>
            <a:normAutofit/>
          </a:bodyPr>
          <a:lstStyle/>
          <a:p>
            <a:pPr marL="365760" indent="-256032">
              <a:buNone/>
              <a:defRPr/>
            </a:pPr>
            <a:r>
              <a:rPr lang="en-US" b="1" dirty="0">
                <a:effectLst>
                  <a:outerShdw blurRad="38100" dist="38100" dir="2700000" algn="tl">
                    <a:srgbClr val="FFFFFF"/>
                  </a:outerShdw>
                </a:effectLst>
                <a:latin typeface="Times New Roman" pitchFamily="18" charset="0"/>
                <a:cs typeface="Times New Roman" pitchFamily="18" charset="0"/>
              </a:rPr>
              <a:t>   </a:t>
            </a:r>
          </a:p>
          <a:p>
            <a:pPr marL="365760" indent="-256032">
              <a:buNone/>
              <a:defRPr/>
            </a:pPr>
            <a:endParaRPr lang="en-US" b="1" u="sng" dirty="0" smtClean="0">
              <a:effectLst>
                <a:outerShdw blurRad="38100" dist="38100" dir="2700000" algn="tl">
                  <a:srgbClr val="FFFFFF"/>
                </a:outerShdw>
              </a:effectLst>
              <a:latin typeface="Times New Roman" pitchFamily="18" charset="0"/>
              <a:cs typeface="Times New Roman" pitchFamily="18" charset="0"/>
            </a:endParaRPr>
          </a:p>
          <a:p>
            <a:pPr marL="365760" indent="-256032">
              <a:buNone/>
              <a:defRPr/>
            </a:pPr>
            <a:endParaRPr lang="en-US" b="1" dirty="0">
              <a:latin typeface="Times New Roman" pitchFamily="18" charset="0"/>
              <a:cs typeface="Times New Roman" pitchFamily="18" charset="0"/>
            </a:endParaRPr>
          </a:p>
          <a:p>
            <a:pPr marL="365760" indent="-256032">
              <a:buClr>
                <a:srgbClr val="00FF00"/>
              </a:buClr>
              <a:buNone/>
              <a:defRPr/>
            </a:pPr>
            <a:endParaRPr lang="en-US" sz="2800" b="1" dirty="0">
              <a:latin typeface="Times New Roman" pitchFamily="18" charset="0"/>
              <a:cs typeface="Times New Roman"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154628940"/>
              </p:ext>
            </p:extLst>
          </p:nvPr>
        </p:nvGraphicFramePr>
        <p:xfrm>
          <a:off x="2290440" y="2604099"/>
          <a:ext cx="8474724" cy="3228528"/>
        </p:xfrm>
        <a:graphic>
          <a:graphicData uri="http://schemas.openxmlformats.org/drawingml/2006/table">
            <a:tbl>
              <a:tblPr firstRow="1" bandRow="1">
                <a:tableStyleId>{5C22544A-7EE6-4342-B048-85BDC9FD1C3A}</a:tableStyleId>
              </a:tblPr>
              <a:tblGrid>
                <a:gridCol w="2824908"/>
                <a:gridCol w="2824908"/>
                <a:gridCol w="2824908"/>
              </a:tblGrid>
              <a:tr h="538088">
                <a:tc>
                  <a:txBody>
                    <a:bodyPr/>
                    <a:lstStyle/>
                    <a:p>
                      <a:pPr algn="ctr"/>
                      <a:r>
                        <a:rPr lang="en-US" sz="2000" dirty="0" smtClean="0">
                          <a:latin typeface="Times New Roman" panose="02020603050405020304" pitchFamily="18" charset="0"/>
                          <a:cs typeface="Times New Roman" panose="02020603050405020304" pitchFamily="18" charset="0"/>
                        </a:rPr>
                        <a:t>TE</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b="1" dirty="0" smtClean="0">
                          <a:latin typeface="Times New Roman" pitchFamily="18" charset="0"/>
                          <a:cs typeface="Times New Roman" pitchFamily="18" charset="0"/>
                        </a:rPr>
                        <a:t> Stable </a:t>
                      </a:r>
                      <a:endParaRPr lang="en-US" sz="20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1" dirty="0" smtClean="0">
                          <a:latin typeface="Times New Roman" pitchFamily="18" charset="0"/>
                          <a:cs typeface="Times New Roman" pitchFamily="18" charset="0"/>
                        </a:rPr>
                        <a:t>Acute Catabolic</a:t>
                      </a:r>
                    </a:p>
                  </a:txBody>
                  <a:tcPr/>
                </a:tc>
              </a:tr>
              <a:tr h="538088">
                <a:tc>
                  <a:txBody>
                    <a:bodyPr/>
                    <a:lstStyle/>
                    <a:p>
                      <a:pPr algn="ctr"/>
                      <a:r>
                        <a:rPr lang="en-US" sz="2000" dirty="0" smtClean="0">
                          <a:latin typeface="Times New Roman" pitchFamily="18" charset="0"/>
                          <a:cs typeface="Times New Roman" pitchFamily="18" charset="0"/>
                        </a:rPr>
                        <a:t>Zinc</a:t>
                      </a:r>
                      <a:endParaRPr lang="en-US" sz="2000" dirty="0"/>
                    </a:p>
                  </a:txBody>
                  <a:tcPr/>
                </a:tc>
                <a:tc>
                  <a:txBody>
                    <a:bodyPr/>
                    <a:lstStyle/>
                    <a:p>
                      <a:pPr algn="ctr"/>
                      <a:r>
                        <a:rPr lang="en-US" sz="2000" dirty="0" smtClean="0">
                          <a:latin typeface="Times New Roman" pitchFamily="18" charset="0"/>
                          <a:cs typeface="Times New Roman" pitchFamily="18" charset="0"/>
                        </a:rPr>
                        <a:t>2.5-4     mg/day</a:t>
                      </a:r>
                      <a:endParaRPr lang="en-US" sz="20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smtClean="0">
                          <a:latin typeface="Times New Roman" pitchFamily="18" charset="0"/>
                          <a:cs typeface="Times New Roman" pitchFamily="18" charset="0"/>
                        </a:rPr>
                        <a:t>Additional 2 mg  </a:t>
                      </a:r>
                    </a:p>
                  </a:txBody>
                  <a:tcPr/>
                </a:tc>
              </a:tr>
              <a:tr h="538088">
                <a:tc>
                  <a:txBody>
                    <a:bodyPr/>
                    <a:lstStyle/>
                    <a:p>
                      <a:pPr algn="ctr"/>
                      <a:r>
                        <a:rPr lang="en-US" sz="2000" dirty="0" smtClean="0">
                          <a:latin typeface="Times New Roman" pitchFamily="18" charset="0"/>
                          <a:cs typeface="Times New Roman" pitchFamily="18" charset="0"/>
                        </a:rPr>
                        <a:t>Chromium </a:t>
                      </a:r>
                      <a:endParaRPr lang="en-US" sz="2000" dirty="0"/>
                    </a:p>
                  </a:txBody>
                  <a:tcPr/>
                </a:tc>
                <a:tc>
                  <a:txBody>
                    <a:bodyPr/>
                    <a:lstStyle/>
                    <a:p>
                      <a:pPr algn="ctr"/>
                      <a:r>
                        <a:rPr lang="en-US" sz="2000" dirty="0" smtClean="0">
                          <a:latin typeface="Times New Roman" pitchFamily="18" charset="0"/>
                          <a:cs typeface="Times New Roman" pitchFamily="18" charset="0"/>
                        </a:rPr>
                        <a:t>10-15    mcg/day </a:t>
                      </a:r>
                      <a:endParaRPr lang="en-US" sz="20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smtClean="0">
                          <a:latin typeface="Times New Roman" pitchFamily="18" charset="0"/>
                          <a:cs typeface="Times New Roman" pitchFamily="18" charset="0"/>
                        </a:rPr>
                        <a:t>20 mcg/day</a:t>
                      </a:r>
                      <a:r>
                        <a:rPr lang="en-US" sz="2000" dirty="0" smtClean="0"/>
                        <a:t>        </a:t>
                      </a:r>
                    </a:p>
                  </a:txBody>
                  <a:tcPr/>
                </a:tc>
              </a:tr>
              <a:tr h="538088">
                <a:tc>
                  <a:txBody>
                    <a:bodyPr/>
                    <a:lstStyle/>
                    <a:p>
                      <a:pPr algn="ctr"/>
                      <a:r>
                        <a:rPr lang="en-US" sz="2000" dirty="0" smtClean="0">
                          <a:latin typeface="Times New Roman" pitchFamily="18" charset="0"/>
                          <a:cs typeface="Times New Roman" pitchFamily="18" charset="0"/>
                        </a:rPr>
                        <a:t>Manganese </a:t>
                      </a:r>
                      <a:endParaRPr lang="en-US" sz="20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smtClean="0">
                          <a:latin typeface="Times New Roman" pitchFamily="18" charset="0"/>
                          <a:cs typeface="Times New Roman" pitchFamily="18" charset="0"/>
                        </a:rPr>
                        <a:t>0.15-0.8 mg/day</a:t>
                      </a:r>
                    </a:p>
                  </a:txBody>
                  <a:tcPr/>
                </a:tc>
                <a:tc>
                  <a:txBody>
                    <a:bodyPr/>
                    <a:lstStyle/>
                    <a:p>
                      <a:pPr algn="ctr"/>
                      <a:endParaRPr lang="en-US" sz="2000"/>
                    </a:p>
                  </a:txBody>
                  <a:tcPr/>
                </a:tc>
              </a:tr>
              <a:tr h="538088">
                <a:tc>
                  <a:txBody>
                    <a:bodyPr/>
                    <a:lstStyle/>
                    <a:p>
                      <a:pPr algn="ctr"/>
                      <a:r>
                        <a:rPr lang="en-US" sz="2000" dirty="0" smtClean="0">
                          <a:latin typeface="Times New Roman" pitchFamily="18" charset="0"/>
                          <a:cs typeface="Times New Roman" pitchFamily="18" charset="0"/>
                        </a:rPr>
                        <a:t>Copper</a:t>
                      </a:r>
                      <a:endParaRPr lang="en-US" sz="2000" dirty="0"/>
                    </a:p>
                  </a:txBody>
                  <a:tcPr/>
                </a:tc>
                <a:tc>
                  <a:txBody>
                    <a:bodyPr/>
                    <a:lstStyle/>
                    <a:p>
                      <a:pPr algn="ctr"/>
                      <a:r>
                        <a:rPr lang="en-US" sz="2000" dirty="0" smtClean="0">
                          <a:latin typeface="Times New Roman" pitchFamily="18" charset="0"/>
                          <a:cs typeface="Times New Roman" pitchFamily="18" charset="0"/>
                        </a:rPr>
                        <a:t>0.5-1.5    mg/day</a:t>
                      </a:r>
                      <a:endParaRPr lang="en-US" sz="2000" dirty="0"/>
                    </a:p>
                  </a:txBody>
                  <a:tcPr/>
                </a:tc>
                <a:tc>
                  <a:txBody>
                    <a:bodyPr/>
                    <a:lstStyle/>
                    <a:p>
                      <a:pPr algn="ctr"/>
                      <a:endParaRPr lang="en-US" sz="2000"/>
                    </a:p>
                  </a:txBody>
                  <a:tcPr/>
                </a:tc>
              </a:tr>
              <a:tr h="538088">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smtClean="0">
                          <a:latin typeface="Times New Roman" pitchFamily="18" charset="0"/>
                          <a:cs typeface="Times New Roman" pitchFamily="18" charset="0"/>
                        </a:rPr>
                        <a:t>Selenium</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smtClean="0">
                          <a:latin typeface="Times New Roman" pitchFamily="18" charset="0"/>
                          <a:cs typeface="Times New Roman" pitchFamily="18" charset="0"/>
                        </a:rPr>
                        <a:t>60-100   mcg/day</a:t>
                      </a:r>
                    </a:p>
                  </a:txBody>
                  <a:tcPr/>
                </a:tc>
                <a:tc>
                  <a:txBody>
                    <a:bodyPr/>
                    <a:lstStyle/>
                    <a:p>
                      <a:pPr algn="ctr"/>
                      <a:endParaRPr lang="en-US" sz="2000" dirty="0"/>
                    </a:p>
                  </a:txBody>
                  <a:tcPr/>
                </a:tc>
              </a:tr>
            </a:tbl>
          </a:graphicData>
        </a:graphic>
      </p:graphicFrame>
    </p:spTree>
    <p:extLst>
      <p:ext uri="{BB962C8B-B14F-4D97-AF65-F5344CB8AC3E}">
        <p14:creationId xmlns:p14="http://schemas.microsoft.com/office/powerpoint/2010/main" val="296366124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979614" y="274638"/>
            <a:ext cx="8226425" cy="793750"/>
          </a:xfrm>
        </p:spPr>
        <p:txBody>
          <a:bodyPr/>
          <a:lstStyle/>
          <a:p>
            <a:pPr>
              <a:defRPr/>
            </a:pPr>
            <a:r>
              <a:rPr lang="en-US" smtClean="0">
                <a:latin typeface="Times New Roman" pitchFamily="18" charset="0"/>
                <a:cs typeface="Times New Roman" pitchFamily="18" charset="0"/>
              </a:rPr>
              <a:t>Excretion Pathways</a:t>
            </a:r>
          </a:p>
        </p:txBody>
      </p:sp>
      <p:sp>
        <p:nvSpPr>
          <p:cNvPr id="4" name="Rectangle 3"/>
          <p:cNvSpPr/>
          <p:nvPr/>
        </p:nvSpPr>
        <p:spPr>
          <a:xfrm>
            <a:off x="2352675" y="1870075"/>
            <a:ext cx="7208838" cy="10731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mj-lt"/>
                <a:cs typeface="Times New Roman" pitchFamily="18" charset="0"/>
              </a:rPr>
              <a:t>  </a:t>
            </a:r>
            <a:r>
              <a:rPr lang="en-US" sz="2000" b="1" dirty="0">
                <a:solidFill>
                  <a:schemeClr val="tx1"/>
                </a:solidFill>
                <a:latin typeface="+mj-lt"/>
                <a:cs typeface="Times New Roman" pitchFamily="18" charset="0"/>
              </a:rPr>
              <a:t>Renal route</a:t>
            </a:r>
          </a:p>
          <a:p>
            <a:pPr algn="ctr" eaLnBrk="1" hangingPunct="1">
              <a:defRPr/>
            </a:pPr>
            <a:r>
              <a:rPr lang="en-US" dirty="0">
                <a:solidFill>
                  <a:schemeClr val="tx1"/>
                </a:solidFill>
                <a:latin typeface="+mj-lt"/>
                <a:cs typeface="Times New Roman" pitchFamily="18" charset="0"/>
              </a:rPr>
              <a:t>Zinc, Selenium, Chromium, Iodine, Molybdenum</a:t>
            </a:r>
            <a:endParaRPr lang="en-US" dirty="0">
              <a:solidFill>
                <a:schemeClr val="tx1"/>
              </a:solidFill>
              <a:latin typeface="+mj-lt"/>
            </a:endParaRPr>
          </a:p>
        </p:txBody>
      </p:sp>
      <p:sp>
        <p:nvSpPr>
          <p:cNvPr id="5" name="Rectangle 4"/>
          <p:cNvSpPr/>
          <p:nvPr/>
        </p:nvSpPr>
        <p:spPr>
          <a:xfrm>
            <a:off x="2370139" y="3254375"/>
            <a:ext cx="7151687" cy="10731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b="1" dirty="0">
                <a:solidFill>
                  <a:schemeClr val="tx1"/>
                </a:solidFill>
                <a:latin typeface="+mj-lt"/>
                <a:cs typeface="Times New Roman" pitchFamily="18" charset="0"/>
              </a:rPr>
              <a:t>Biliary route</a:t>
            </a:r>
          </a:p>
          <a:p>
            <a:pPr algn="ctr" eaLnBrk="1" hangingPunct="1">
              <a:defRPr/>
            </a:pPr>
            <a:r>
              <a:rPr lang="en-US" dirty="0">
                <a:solidFill>
                  <a:schemeClr val="tx1"/>
                </a:solidFill>
                <a:latin typeface="+mj-lt"/>
                <a:cs typeface="Times New Roman" pitchFamily="18" charset="0"/>
              </a:rPr>
              <a:t>   Copper, Manganese</a:t>
            </a:r>
          </a:p>
        </p:txBody>
      </p:sp>
      <p:sp>
        <p:nvSpPr>
          <p:cNvPr id="11" name="Rectangle 10"/>
          <p:cNvSpPr/>
          <p:nvPr/>
        </p:nvSpPr>
        <p:spPr>
          <a:xfrm>
            <a:off x="2381251" y="4679950"/>
            <a:ext cx="7140575" cy="10731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b="1" dirty="0">
                <a:solidFill>
                  <a:schemeClr val="tx1"/>
                </a:solidFill>
                <a:latin typeface="+mj-lt"/>
                <a:cs typeface="Times New Roman" pitchFamily="18" charset="0"/>
              </a:rPr>
              <a:t>Renal &amp; Biliary route </a:t>
            </a:r>
          </a:p>
          <a:p>
            <a:pPr algn="ctr" eaLnBrk="1" hangingPunct="1">
              <a:defRPr/>
            </a:pPr>
            <a:r>
              <a:rPr lang="en-US" dirty="0">
                <a:solidFill>
                  <a:schemeClr val="tx1"/>
                </a:solidFill>
                <a:latin typeface="+mj-lt"/>
                <a:cs typeface="Times New Roman" pitchFamily="18" charset="0"/>
              </a:rPr>
              <a:t> Iron</a:t>
            </a:r>
          </a:p>
        </p:txBody>
      </p:sp>
    </p:spTree>
    <p:extLst>
      <p:ext uri="{BB962C8B-B14F-4D97-AF65-F5344CB8AC3E}">
        <p14:creationId xmlns:p14="http://schemas.microsoft.com/office/powerpoint/2010/main" val="3761750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051" y="1329071"/>
            <a:ext cx="10377561" cy="5326910"/>
          </a:xfrm>
        </p:spPr>
        <p:txBody>
          <a:bodyPr>
            <a:normAutofit/>
          </a:bodyPr>
          <a:lstStyle/>
          <a:p>
            <a:pPr>
              <a:buFont typeface="Wingdings" panose="05000000000000000000" pitchFamily="2" charset="2"/>
              <a:buChar char="q"/>
            </a:pPr>
            <a:r>
              <a:rPr lang="en-US" dirty="0"/>
              <a:t>Serum proteins used in nutritional assessment</a:t>
            </a:r>
          </a:p>
          <a:p>
            <a:r>
              <a:rPr lang="en-US" dirty="0" smtClean="0"/>
              <a:t>Albumin</a:t>
            </a:r>
            <a:r>
              <a:rPr lang="en-US" dirty="0"/>
              <a:t>: Half-life 20 days</a:t>
            </a:r>
          </a:p>
          <a:p>
            <a:pPr lvl="1"/>
            <a:r>
              <a:rPr lang="en-US" dirty="0" smtClean="0"/>
              <a:t>Depletion</a:t>
            </a:r>
            <a:r>
              <a:rPr lang="en-US" dirty="0"/>
              <a:t>: Mild 2.8–3.5 g/</a:t>
            </a:r>
            <a:r>
              <a:rPr lang="en-US" dirty="0" err="1"/>
              <a:t>dL</a:t>
            </a:r>
            <a:r>
              <a:rPr lang="en-US" dirty="0"/>
              <a:t>, moderate 2.1–2.7 g/</a:t>
            </a:r>
            <a:r>
              <a:rPr lang="en-US" dirty="0" err="1"/>
              <a:t>dL</a:t>
            </a:r>
            <a:r>
              <a:rPr lang="en-US" dirty="0"/>
              <a:t>, severe less than 2.1 g/</a:t>
            </a:r>
            <a:r>
              <a:rPr lang="en-US" dirty="0" err="1"/>
              <a:t>dL</a:t>
            </a:r>
            <a:endParaRPr lang="en-US" dirty="0"/>
          </a:p>
          <a:p>
            <a:pPr lvl="1"/>
            <a:r>
              <a:rPr lang="en-US" dirty="0" smtClean="0"/>
              <a:t> </a:t>
            </a:r>
            <a:r>
              <a:rPr lang="en-US" dirty="0"/>
              <a:t>Limitations: Long half-life, large body pool; is a negative acute-phase reactant protein </a:t>
            </a:r>
            <a:r>
              <a:rPr lang="en-US" dirty="0" smtClean="0"/>
              <a:t>that decreases </a:t>
            </a:r>
            <a:r>
              <a:rPr lang="en-US" dirty="0"/>
              <a:t>in response to infection, inflammation, surgery, injury, or other acute event</a:t>
            </a:r>
          </a:p>
          <a:p>
            <a:r>
              <a:rPr lang="en-US" dirty="0" smtClean="0"/>
              <a:t>Transferrin</a:t>
            </a:r>
            <a:r>
              <a:rPr lang="en-US" dirty="0"/>
              <a:t>: Half-life 7 days</a:t>
            </a:r>
          </a:p>
          <a:p>
            <a:pPr lvl="1"/>
            <a:r>
              <a:rPr lang="en-US" dirty="0" smtClean="0"/>
              <a:t>Depletion</a:t>
            </a:r>
            <a:r>
              <a:rPr lang="en-US" dirty="0"/>
              <a:t>: Mild 150–250 mg/</a:t>
            </a:r>
            <a:r>
              <a:rPr lang="en-US" dirty="0" err="1"/>
              <a:t>dL</a:t>
            </a:r>
            <a:r>
              <a:rPr lang="en-US" dirty="0"/>
              <a:t>, moderate 100–150 mg/</a:t>
            </a:r>
            <a:r>
              <a:rPr lang="en-US" dirty="0" err="1"/>
              <a:t>dL</a:t>
            </a:r>
            <a:r>
              <a:rPr lang="en-US" dirty="0"/>
              <a:t>, severe less than 100 mg/</a:t>
            </a:r>
            <a:r>
              <a:rPr lang="en-US" dirty="0" err="1"/>
              <a:t>dL</a:t>
            </a:r>
            <a:endParaRPr lang="en-US" dirty="0"/>
          </a:p>
          <a:p>
            <a:pPr lvl="1"/>
            <a:r>
              <a:rPr lang="en-US" dirty="0" smtClean="0"/>
              <a:t>Limitations</a:t>
            </a:r>
            <a:r>
              <a:rPr lang="en-US" dirty="0"/>
              <a:t>: Increased with iron deficiency; is a negative acute-phase reactant protein </a:t>
            </a:r>
            <a:r>
              <a:rPr lang="en-US" dirty="0" smtClean="0"/>
              <a:t>that decreases </a:t>
            </a:r>
            <a:r>
              <a:rPr lang="en-US" dirty="0"/>
              <a:t>in response to infection inflammation, surgery, injury or other acute event</a:t>
            </a:r>
          </a:p>
          <a:p>
            <a:r>
              <a:rPr lang="en-US" dirty="0" smtClean="0"/>
              <a:t> </a:t>
            </a:r>
            <a:r>
              <a:rPr lang="en-US" dirty="0" err="1"/>
              <a:t>Prealbumin</a:t>
            </a:r>
            <a:r>
              <a:rPr lang="en-US" dirty="0"/>
              <a:t>: Half-life 2 days</a:t>
            </a:r>
          </a:p>
          <a:p>
            <a:pPr lvl="1"/>
            <a:r>
              <a:rPr lang="en-US" dirty="0" smtClean="0"/>
              <a:t>Depletion</a:t>
            </a:r>
            <a:r>
              <a:rPr lang="en-US" dirty="0"/>
              <a:t>: Mild 10–15 mg/</a:t>
            </a:r>
            <a:r>
              <a:rPr lang="en-US" dirty="0" err="1"/>
              <a:t>dL</a:t>
            </a:r>
            <a:r>
              <a:rPr lang="en-US" dirty="0"/>
              <a:t>, moderate 7–10 mg/</a:t>
            </a:r>
            <a:r>
              <a:rPr lang="en-US" dirty="0" err="1"/>
              <a:t>dL</a:t>
            </a:r>
            <a:r>
              <a:rPr lang="en-US" dirty="0"/>
              <a:t>, severe less than 7 mg/</a:t>
            </a:r>
            <a:r>
              <a:rPr lang="en-US" dirty="0" err="1"/>
              <a:t>dL</a:t>
            </a:r>
            <a:endParaRPr lang="en-US" dirty="0"/>
          </a:p>
          <a:p>
            <a:pPr lvl="1"/>
            <a:r>
              <a:rPr lang="en-US" dirty="0" smtClean="0"/>
              <a:t>Limitations</a:t>
            </a:r>
            <a:r>
              <a:rPr lang="en-US" dirty="0"/>
              <a:t>: Increased with CKD; is a negative acute-phase protein that decreases in </a:t>
            </a:r>
            <a:r>
              <a:rPr lang="en-US" dirty="0" smtClean="0"/>
              <a:t>response to </a:t>
            </a:r>
            <a:r>
              <a:rPr lang="en-US" dirty="0"/>
              <a:t>infection, inflammation, surgery, injury, or other acute </a:t>
            </a:r>
            <a:r>
              <a:rPr lang="en-US" dirty="0" smtClean="0"/>
              <a:t>event</a:t>
            </a:r>
            <a:endParaRPr lang="en-US" dirty="0"/>
          </a:p>
        </p:txBody>
      </p:sp>
      <p:sp>
        <p:nvSpPr>
          <p:cNvPr id="4" name="Title 1"/>
          <p:cNvSpPr>
            <a:spLocks noGrp="1"/>
          </p:cNvSpPr>
          <p:nvPr>
            <p:ph type="title"/>
          </p:nvPr>
        </p:nvSpPr>
        <p:spPr>
          <a:xfrm>
            <a:off x="1584251" y="624110"/>
            <a:ext cx="9920361" cy="1280890"/>
          </a:xfrm>
        </p:spPr>
        <p:txBody>
          <a:bodyPr/>
          <a:lstStyle/>
          <a:p>
            <a:r>
              <a:rPr lang="en-US" dirty="0" smtClean="0"/>
              <a:t>Nutrition Assessment</a:t>
            </a:r>
            <a:endParaRPr lang="en-US" dirty="0"/>
          </a:p>
        </p:txBody>
      </p:sp>
    </p:spTree>
    <p:extLst>
      <p:ext uri="{BB962C8B-B14F-4D97-AF65-F5344CB8AC3E}">
        <p14:creationId xmlns:p14="http://schemas.microsoft.com/office/powerpoint/2010/main" val="27755358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65352" y="795701"/>
            <a:ext cx="7704667" cy="811559"/>
          </a:xfrm>
        </p:spPr>
        <p:txBody>
          <a:bodyPr/>
          <a:lstStyle/>
          <a:p>
            <a:r>
              <a:rPr lang="en-US" altLang="ar-SA" dirty="0" smtClean="0">
                <a:solidFill>
                  <a:schemeClr val="tx1"/>
                </a:solidFill>
              </a:rPr>
              <a:t>Monitoring of PN</a:t>
            </a:r>
            <a:endParaRPr lang="ar-SA" altLang="ar-SA" dirty="0" smtClean="0">
              <a:solidFill>
                <a:schemeClr val="tx1"/>
              </a:solidFill>
            </a:endParaRPr>
          </a:p>
        </p:txBody>
      </p:sp>
      <p:sp>
        <p:nvSpPr>
          <p:cNvPr id="3" name="Content Placeholder 2"/>
          <p:cNvSpPr>
            <a:spLocks noGrp="1"/>
          </p:cNvSpPr>
          <p:nvPr>
            <p:ph idx="1"/>
          </p:nvPr>
        </p:nvSpPr>
        <p:spPr>
          <a:xfrm>
            <a:off x="1724839" y="1607260"/>
            <a:ext cx="9237327" cy="4346973"/>
          </a:xfrm>
        </p:spPr>
        <p:txBody>
          <a:bodyPr/>
          <a:lstStyle/>
          <a:p>
            <a:r>
              <a:rPr lang="en-US" b="1" dirty="0" smtClean="0">
                <a:solidFill>
                  <a:srgbClr val="C00000"/>
                </a:solidFill>
              </a:rPr>
              <a:t>Fluid tolerance:</a:t>
            </a:r>
          </a:p>
          <a:p>
            <a:pPr lvl="1"/>
            <a:r>
              <a:rPr lang="en-US" dirty="0" smtClean="0"/>
              <a:t>Weight </a:t>
            </a:r>
          </a:p>
          <a:p>
            <a:pPr lvl="1"/>
            <a:r>
              <a:rPr lang="en-US" dirty="0" smtClean="0"/>
              <a:t>Ins/outs</a:t>
            </a:r>
          </a:p>
          <a:p>
            <a:pPr lvl="1"/>
            <a:r>
              <a:rPr lang="en-US" dirty="0" smtClean="0"/>
              <a:t>Sign of edema/dehydration</a:t>
            </a:r>
          </a:p>
          <a:p>
            <a:r>
              <a:rPr lang="en-US" b="1" dirty="0" smtClean="0">
                <a:solidFill>
                  <a:srgbClr val="C00000"/>
                </a:solidFill>
              </a:rPr>
              <a:t>Glucose tolerance:</a:t>
            </a:r>
          </a:p>
          <a:p>
            <a:pPr lvl="1"/>
            <a:r>
              <a:rPr lang="en-US" dirty="0" err="1" smtClean="0"/>
              <a:t>Gluco</a:t>
            </a:r>
            <a:r>
              <a:rPr lang="en-US" dirty="0" smtClean="0"/>
              <a:t>-check</a:t>
            </a:r>
          </a:p>
          <a:p>
            <a:r>
              <a:rPr lang="en-US" b="1" dirty="0" smtClean="0">
                <a:solidFill>
                  <a:srgbClr val="C00000"/>
                </a:solidFill>
              </a:rPr>
              <a:t>Protein tolerance:</a:t>
            </a:r>
          </a:p>
          <a:p>
            <a:pPr lvl="1"/>
            <a:r>
              <a:rPr lang="en-US" dirty="0" smtClean="0"/>
              <a:t>BUN</a:t>
            </a:r>
          </a:p>
          <a:p>
            <a:pPr lvl="1"/>
            <a:r>
              <a:rPr lang="en-US" dirty="0" smtClean="0"/>
              <a:t>Nitrogen balance</a:t>
            </a:r>
          </a:p>
        </p:txBody>
      </p:sp>
    </p:spTree>
    <p:extLst>
      <p:ext uri="{BB962C8B-B14F-4D97-AF65-F5344CB8AC3E}">
        <p14:creationId xmlns:p14="http://schemas.microsoft.com/office/powerpoint/2010/main" val="42712454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52353" y="624110"/>
            <a:ext cx="9952259" cy="1280890"/>
          </a:xfrm>
        </p:spPr>
        <p:txBody>
          <a:bodyPr/>
          <a:lstStyle/>
          <a:p>
            <a:r>
              <a:rPr lang="en-US" altLang="ar-SA" dirty="0">
                <a:solidFill>
                  <a:schemeClr val="tx1"/>
                </a:solidFill>
              </a:rPr>
              <a:t>Monitoring of PN</a:t>
            </a:r>
            <a:endParaRPr lang="ar-SA" altLang="ar-SA" b="1" dirty="0" smtClean="0">
              <a:solidFill>
                <a:srgbClr val="C00000"/>
              </a:solidFill>
            </a:endParaRPr>
          </a:p>
        </p:txBody>
      </p:sp>
      <p:sp>
        <p:nvSpPr>
          <p:cNvPr id="3" name="Content Placeholder 2"/>
          <p:cNvSpPr>
            <a:spLocks noGrp="1"/>
          </p:cNvSpPr>
          <p:nvPr>
            <p:ph idx="1"/>
          </p:nvPr>
        </p:nvSpPr>
        <p:spPr/>
        <p:txBody>
          <a:bodyPr>
            <a:normAutofit/>
          </a:bodyPr>
          <a:lstStyle/>
          <a:p>
            <a:r>
              <a:rPr lang="en-US" b="1" dirty="0" smtClean="0">
                <a:solidFill>
                  <a:srgbClr val="C00000"/>
                </a:solidFill>
              </a:rPr>
              <a:t>Fat tolerance:</a:t>
            </a:r>
          </a:p>
          <a:p>
            <a:pPr lvl="1"/>
            <a:r>
              <a:rPr lang="en-US" dirty="0" smtClean="0"/>
              <a:t>Triglycerides</a:t>
            </a:r>
          </a:p>
          <a:p>
            <a:pPr lvl="1">
              <a:buClr>
                <a:srgbClr val="C00000"/>
              </a:buClr>
              <a:buSzPct val="158000"/>
              <a:buFont typeface="Wingdings" pitchFamily="2" charset="2"/>
              <a:buChar char="F"/>
            </a:pPr>
            <a:r>
              <a:rPr lang="en-US" b="1" dirty="0" smtClean="0">
                <a:solidFill>
                  <a:schemeClr val="accent6"/>
                </a:solidFill>
              </a:rPr>
              <a:t>Do Not forget to check Platelet count </a:t>
            </a:r>
          </a:p>
          <a:p>
            <a:r>
              <a:rPr lang="en-US" b="1" dirty="0" smtClean="0">
                <a:solidFill>
                  <a:srgbClr val="C00000"/>
                </a:solidFill>
              </a:rPr>
              <a:t>Electrolytes:</a:t>
            </a:r>
          </a:p>
          <a:p>
            <a:pPr lvl="1"/>
            <a:r>
              <a:rPr lang="en-US" dirty="0" smtClean="0"/>
              <a:t>U/E, Ca, </a:t>
            </a:r>
            <a:r>
              <a:rPr lang="en-US" dirty="0" err="1" smtClean="0"/>
              <a:t>Ph</a:t>
            </a:r>
            <a:r>
              <a:rPr lang="en-US" dirty="0" smtClean="0"/>
              <a:t> &amp; Mg</a:t>
            </a:r>
            <a:endParaRPr lang="en-US" dirty="0"/>
          </a:p>
          <a:p>
            <a:r>
              <a:rPr lang="en-US" sz="2400" b="1" dirty="0" smtClean="0">
                <a:solidFill>
                  <a:srgbClr val="C00000"/>
                </a:solidFill>
              </a:rPr>
              <a:t>LFT</a:t>
            </a:r>
            <a:endParaRPr lang="en-US" sz="2400" b="1" dirty="0">
              <a:solidFill>
                <a:srgbClr val="C00000"/>
              </a:solidFill>
            </a:endParaRPr>
          </a:p>
          <a:p>
            <a:pPr marL="1371600" lvl="3" indent="0">
              <a:buNone/>
            </a:pPr>
            <a:endParaRPr lang="en-US" dirty="0"/>
          </a:p>
        </p:txBody>
      </p:sp>
    </p:spTree>
    <p:extLst>
      <p:ext uri="{BB962C8B-B14F-4D97-AF65-F5344CB8AC3E}">
        <p14:creationId xmlns:p14="http://schemas.microsoft.com/office/powerpoint/2010/main" val="291350985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891176" y="628316"/>
            <a:ext cx="8911687" cy="1280890"/>
          </a:xfrm>
        </p:spPr>
        <p:txBody>
          <a:bodyPr/>
          <a:lstStyle/>
          <a:p>
            <a:r>
              <a:rPr lang="en-US" altLang="ar-SA" dirty="0">
                <a:solidFill>
                  <a:schemeClr val="tx1"/>
                </a:solidFill>
              </a:rPr>
              <a:t>Monitoring of PN</a:t>
            </a:r>
            <a:endParaRPr lang="ar-SA" altLang="ar-SA" b="1" dirty="0" smtClean="0">
              <a:solidFill>
                <a:srgbClr val="C00000"/>
              </a:solidFill>
            </a:endParaRPr>
          </a:p>
        </p:txBody>
      </p:sp>
      <p:sp>
        <p:nvSpPr>
          <p:cNvPr id="3" name="Content Placeholder 2"/>
          <p:cNvSpPr>
            <a:spLocks noGrp="1"/>
          </p:cNvSpPr>
          <p:nvPr>
            <p:ph idx="1"/>
          </p:nvPr>
        </p:nvSpPr>
        <p:spPr>
          <a:xfrm>
            <a:off x="1891176" y="1523942"/>
            <a:ext cx="8229600" cy="4525963"/>
          </a:xfrm>
        </p:spPr>
        <p:txBody>
          <a:bodyPr/>
          <a:lstStyle/>
          <a:p>
            <a:r>
              <a:rPr lang="en-US" b="1" dirty="0" smtClean="0">
                <a:solidFill>
                  <a:srgbClr val="C00000"/>
                </a:solidFill>
              </a:rPr>
              <a:t>Visceral </a:t>
            </a:r>
            <a:r>
              <a:rPr lang="en-US" b="1" dirty="0" err="1" smtClean="0">
                <a:solidFill>
                  <a:srgbClr val="C00000"/>
                </a:solidFill>
              </a:rPr>
              <a:t>proreins</a:t>
            </a:r>
            <a:r>
              <a:rPr lang="en-US" b="1" dirty="0" smtClean="0">
                <a:solidFill>
                  <a:srgbClr val="C00000"/>
                </a:solidFill>
              </a:rPr>
              <a:t>:</a:t>
            </a:r>
          </a:p>
          <a:p>
            <a:pPr lvl="1"/>
            <a:r>
              <a:rPr lang="en-US" dirty="0" smtClean="0"/>
              <a:t>Albumin, </a:t>
            </a:r>
            <a:r>
              <a:rPr lang="en-US" dirty="0" err="1" smtClean="0"/>
              <a:t>prealbumin,transferrin</a:t>
            </a:r>
            <a:endParaRPr lang="en-US" dirty="0" smtClean="0"/>
          </a:p>
          <a:p>
            <a:r>
              <a:rPr lang="en-US" b="1" dirty="0" smtClean="0">
                <a:solidFill>
                  <a:srgbClr val="C00000"/>
                </a:solidFill>
              </a:rPr>
              <a:t>Central line Infection:</a:t>
            </a:r>
          </a:p>
          <a:p>
            <a:pPr lvl="1"/>
            <a:r>
              <a:rPr lang="en-US" dirty="0" smtClean="0"/>
              <a:t>Fever, WBC, Clinical S/S</a:t>
            </a:r>
          </a:p>
          <a:p>
            <a:r>
              <a:rPr lang="en-US" b="1" dirty="0" smtClean="0">
                <a:solidFill>
                  <a:srgbClr val="C00000"/>
                </a:solidFill>
              </a:rPr>
              <a:t>Trace elements</a:t>
            </a:r>
          </a:p>
          <a:p>
            <a:r>
              <a:rPr lang="en-US" b="1" dirty="0" smtClean="0">
                <a:solidFill>
                  <a:srgbClr val="C00000"/>
                </a:solidFill>
              </a:rPr>
              <a:t>Vitamins</a:t>
            </a:r>
          </a:p>
        </p:txBody>
      </p:sp>
      <p:sp>
        <p:nvSpPr>
          <p:cNvPr id="2" name="Rectangle 1"/>
          <p:cNvSpPr/>
          <p:nvPr/>
        </p:nvSpPr>
        <p:spPr>
          <a:xfrm>
            <a:off x="2571420" y="4828536"/>
            <a:ext cx="6696744" cy="1008112"/>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Clr>
                <a:srgbClr val="C00000"/>
              </a:buClr>
              <a:buSzPct val="200000"/>
              <a:buFont typeface="Wingdings" pitchFamily="2" charset="2"/>
              <a:buChar char="F"/>
            </a:pPr>
            <a:r>
              <a:rPr lang="en-US" sz="2000" b="1" dirty="0">
                <a:solidFill>
                  <a:srgbClr val="C00000"/>
                </a:solidFill>
              </a:rPr>
              <a:t> Do Not forget to monitor GI function to assess readiness to start PO or enteral feed</a:t>
            </a:r>
          </a:p>
        </p:txBody>
      </p:sp>
    </p:spTree>
    <p:extLst>
      <p:ext uri="{BB962C8B-B14F-4D97-AF65-F5344CB8AC3E}">
        <p14:creationId xmlns:p14="http://schemas.microsoft.com/office/powerpoint/2010/main" val="363733063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568416" y="115679"/>
            <a:ext cx="8229600" cy="1143000"/>
          </a:xfrm>
        </p:spPr>
        <p:txBody>
          <a:bodyPr/>
          <a:lstStyle/>
          <a:p>
            <a:r>
              <a:rPr lang="en-US" altLang="ar-SA" dirty="0" smtClean="0">
                <a:solidFill>
                  <a:schemeClr val="tx1"/>
                </a:solidFill>
              </a:rPr>
              <a:t>Frequency of Monitoring </a:t>
            </a:r>
            <a:endParaRPr lang="ar-SA" altLang="ar-SA" dirty="0" smtClean="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94142539"/>
              </p:ext>
            </p:extLst>
          </p:nvPr>
        </p:nvGraphicFramePr>
        <p:xfrm>
          <a:off x="1568416" y="971600"/>
          <a:ext cx="9553240" cy="5818632"/>
        </p:xfrm>
        <a:graphic>
          <a:graphicData uri="http://schemas.openxmlformats.org/drawingml/2006/table">
            <a:tbl>
              <a:tblPr firstRow="1" firstCol="1" bandRow="1">
                <a:tableStyleId>{00A15C55-8517-42AA-B614-E9B94910E393}</a:tableStyleId>
              </a:tblPr>
              <a:tblGrid>
                <a:gridCol w="2983449"/>
                <a:gridCol w="1395765"/>
                <a:gridCol w="1483002"/>
                <a:gridCol w="1308531"/>
                <a:gridCol w="1221295"/>
                <a:gridCol w="1161198"/>
              </a:tblGrid>
              <a:tr h="428645">
                <a:tc>
                  <a:txBody>
                    <a:bodyPr/>
                    <a:lstStyle/>
                    <a:p>
                      <a:pPr marL="0" marR="0" algn="just" rtl="0">
                        <a:lnSpc>
                          <a:spcPct val="115000"/>
                        </a:lnSpc>
                        <a:spcBef>
                          <a:spcPts val="0"/>
                        </a:spcBef>
                        <a:spcAft>
                          <a:spcPts val="0"/>
                        </a:spcAft>
                      </a:pPr>
                      <a:r>
                        <a:rPr lang="en-US" sz="1400" dirty="0">
                          <a:effectLst/>
                        </a:rPr>
                        <a:t> </a:t>
                      </a:r>
                      <a:endParaRPr lang="en-US" sz="12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400">
                          <a:effectLst/>
                        </a:rPr>
                        <a:t>Baseline</a:t>
                      </a:r>
                      <a:endParaRPr lang="en-US" sz="1200">
                        <a:effectLst/>
                      </a:endParaRPr>
                    </a:p>
                    <a:p>
                      <a:pPr marL="0" marR="0" algn="ctr" rtl="0">
                        <a:lnSpc>
                          <a:spcPct val="115000"/>
                        </a:lnSpc>
                        <a:spcBef>
                          <a:spcPts val="0"/>
                        </a:spcBef>
                        <a:spcAft>
                          <a:spcPts val="0"/>
                        </a:spcAft>
                      </a:pPr>
                      <a:r>
                        <a:rPr lang="en-US" sz="1400">
                          <a:effectLst/>
                        </a:rPr>
                        <a:t>(Pre-PN)</a:t>
                      </a:r>
                      <a:endParaRPr lang="en-US" sz="12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400">
                          <a:effectLst/>
                        </a:rPr>
                        <a:t>Twice weekly</a:t>
                      </a:r>
                      <a:endParaRPr lang="en-US" sz="12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400">
                          <a:effectLst/>
                        </a:rPr>
                        <a:t>weekly</a:t>
                      </a:r>
                      <a:endParaRPr lang="en-US" sz="12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400">
                          <a:effectLst/>
                        </a:rPr>
                        <a:t>Monthly</a:t>
                      </a:r>
                      <a:endParaRPr lang="en-US" sz="12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400" dirty="0">
                          <a:effectLst/>
                        </a:rPr>
                        <a:t>Every</a:t>
                      </a:r>
                      <a:endParaRPr lang="en-US" sz="1200" dirty="0">
                        <a:effectLst/>
                      </a:endParaRPr>
                    </a:p>
                    <a:p>
                      <a:pPr marL="0" marR="0" algn="ctr" rtl="0">
                        <a:lnSpc>
                          <a:spcPct val="115000"/>
                        </a:lnSpc>
                        <a:spcBef>
                          <a:spcPts val="0"/>
                        </a:spcBef>
                        <a:spcAft>
                          <a:spcPts val="0"/>
                        </a:spcAft>
                      </a:pPr>
                      <a:r>
                        <a:rPr lang="en-US" sz="1400" dirty="0">
                          <a:effectLst/>
                        </a:rPr>
                        <a:t>3 months</a:t>
                      </a:r>
                      <a:endParaRPr lang="en-US" sz="1200" dirty="0">
                        <a:effectLst/>
                        <a:latin typeface="Calibri"/>
                        <a:ea typeface="Calibri"/>
                        <a:cs typeface="Arial"/>
                      </a:endParaRPr>
                    </a:p>
                  </a:txBody>
                  <a:tcPr marL="54667" marR="54667" marT="0" marB="0"/>
                </a:tc>
              </a:tr>
              <a:tr h="254503">
                <a:tc>
                  <a:txBody>
                    <a:bodyPr/>
                    <a:lstStyle/>
                    <a:p>
                      <a:pPr marL="0" marR="0" algn="l" rtl="0">
                        <a:lnSpc>
                          <a:spcPct val="115000"/>
                        </a:lnSpc>
                        <a:spcBef>
                          <a:spcPts val="0"/>
                        </a:spcBef>
                        <a:spcAft>
                          <a:spcPts val="0"/>
                        </a:spcAft>
                      </a:pPr>
                      <a:r>
                        <a:rPr lang="en-US" sz="1400" dirty="0" smtClean="0">
                          <a:effectLst/>
                        </a:rPr>
                        <a:t>Electrolytes</a:t>
                      </a:r>
                      <a:endParaRPr lang="en-US" sz="12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a:t>
                      </a:r>
                      <a:endParaRPr lang="en-US" sz="14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r>
              <a:tr h="254503">
                <a:tc>
                  <a:txBody>
                    <a:bodyPr/>
                    <a:lstStyle/>
                    <a:p>
                      <a:pPr marL="0" marR="0" algn="l" rtl="0">
                        <a:lnSpc>
                          <a:spcPct val="115000"/>
                        </a:lnSpc>
                        <a:spcBef>
                          <a:spcPts val="0"/>
                        </a:spcBef>
                        <a:spcAft>
                          <a:spcPts val="0"/>
                        </a:spcAft>
                      </a:pPr>
                      <a:r>
                        <a:rPr lang="en-US" sz="1400" dirty="0" smtClean="0">
                          <a:effectLst/>
                        </a:rPr>
                        <a:t>Urea/creatinine</a:t>
                      </a:r>
                      <a:endParaRPr lang="en-US" sz="12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a:t>
                      </a:r>
                      <a:endParaRPr lang="en-US" sz="14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a:t>
                      </a:r>
                      <a:endParaRPr lang="en-US" sz="14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r>
              <a:tr h="254503">
                <a:tc>
                  <a:txBody>
                    <a:bodyPr/>
                    <a:lstStyle/>
                    <a:p>
                      <a:pPr marL="0" marR="0" algn="l" rtl="0">
                        <a:lnSpc>
                          <a:spcPct val="115000"/>
                        </a:lnSpc>
                        <a:spcBef>
                          <a:spcPts val="0"/>
                        </a:spcBef>
                        <a:spcAft>
                          <a:spcPts val="0"/>
                        </a:spcAft>
                      </a:pPr>
                      <a:r>
                        <a:rPr lang="en-US" sz="1400" dirty="0" smtClean="0">
                          <a:effectLst/>
                        </a:rPr>
                        <a:t>Calcium/phosphate</a:t>
                      </a:r>
                      <a:endParaRPr lang="en-US" sz="12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a:t>
                      </a:r>
                      <a:endParaRPr lang="en-US" sz="14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a:t>
                      </a:r>
                      <a:endParaRPr lang="en-US" sz="14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r>
              <a:tr h="254503">
                <a:tc>
                  <a:txBody>
                    <a:bodyPr/>
                    <a:lstStyle/>
                    <a:p>
                      <a:pPr marL="0" marR="0" algn="l" rtl="0">
                        <a:lnSpc>
                          <a:spcPct val="115000"/>
                        </a:lnSpc>
                        <a:spcBef>
                          <a:spcPts val="0"/>
                        </a:spcBef>
                        <a:spcAft>
                          <a:spcPts val="0"/>
                        </a:spcAft>
                      </a:pPr>
                      <a:r>
                        <a:rPr lang="en-US" sz="1400" dirty="0" smtClean="0">
                          <a:effectLst/>
                        </a:rPr>
                        <a:t>Glucose</a:t>
                      </a:r>
                      <a:endParaRPr lang="en-US" sz="12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a:t>
                      </a:r>
                      <a:endParaRPr lang="en-US" sz="14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r>
              <a:tr h="254503">
                <a:tc>
                  <a:txBody>
                    <a:bodyPr/>
                    <a:lstStyle/>
                    <a:p>
                      <a:pPr marL="0" marR="0" algn="l" rtl="0">
                        <a:lnSpc>
                          <a:spcPct val="115000"/>
                        </a:lnSpc>
                        <a:spcBef>
                          <a:spcPts val="0"/>
                        </a:spcBef>
                        <a:spcAft>
                          <a:spcPts val="0"/>
                        </a:spcAft>
                      </a:pPr>
                      <a:r>
                        <a:rPr lang="en-US" sz="1400">
                          <a:effectLst/>
                        </a:rPr>
                        <a:t>Albumin (or pre-albumin) </a:t>
                      </a:r>
                      <a:endParaRPr lang="en-US" sz="12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a:t>
                      </a:r>
                      <a:endParaRPr lang="en-US" sz="14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 </a:t>
                      </a:r>
                      <a:endParaRPr lang="en-US" sz="14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a:t>
                      </a:r>
                      <a:endParaRPr lang="en-US" sz="14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r>
              <a:tr h="254503">
                <a:tc>
                  <a:txBody>
                    <a:bodyPr/>
                    <a:lstStyle/>
                    <a:p>
                      <a:pPr marL="0" marR="0" algn="l" rtl="0">
                        <a:lnSpc>
                          <a:spcPct val="115000"/>
                        </a:lnSpc>
                        <a:spcBef>
                          <a:spcPts val="0"/>
                        </a:spcBef>
                        <a:spcAft>
                          <a:spcPts val="0"/>
                        </a:spcAft>
                      </a:pPr>
                      <a:r>
                        <a:rPr lang="en-US" sz="1400">
                          <a:effectLst/>
                        </a:rPr>
                        <a:t>Cholesterol/triglycerides </a:t>
                      </a:r>
                      <a:endParaRPr lang="en-US" sz="12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a:t>
                      </a:r>
                      <a:endParaRPr lang="en-US" sz="14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 </a:t>
                      </a:r>
                      <a:endParaRPr lang="en-US" sz="14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a:t>
                      </a:r>
                      <a:endParaRPr lang="en-US" sz="14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r>
              <a:tr h="254503">
                <a:tc>
                  <a:txBody>
                    <a:bodyPr/>
                    <a:lstStyle/>
                    <a:p>
                      <a:pPr marL="0" marR="0" algn="l" rtl="0">
                        <a:lnSpc>
                          <a:spcPct val="115000"/>
                        </a:lnSpc>
                        <a:spcBef>
                          <a:spcPts val="0"/>
                        </a:spcBef>
                        <a:spcAft>
                          <a:spcPts val="0"/>
                        </a:spcAft>
                      </a:pPr>
                      <a:r>
                        <a:rPr lang="en-US" sz="1400">
                          <a:effectLst/>
                        </a:rPr>
                        <a:t>Liver function tests </a:t>
                      </a:r>
                      <a:endParaRPr lang="en-US" sz="12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a:t>
                      </a:r>
                      <a:endParaRPr lang="en-US" sz="14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 </a:t>
                      </a:r>
                      <a:endParaRPr lang="en-US" sz="14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 </a:t>
                      </a:r>
                      <a:endParaRPr lang="en-US" sz="14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r>
              <a:tr h="254503">
                <a:tc>
                  <a:txBody>
                    <a:bodyPr/>
                    <a:lstStyle/>
                    <a:p>
                      <a:pPr marL="0" marR="0" algn="just" rtl="0">
                        <a:lnSpc>
                          <a:spcPct val="115000"/>
                        </a:lnSpc>
                        <a:spcBef>
                          <a:spcPts val="0"/>
                        </a:spcBef>
                        <a:spcAft>
                          <a:spcPts val="0"/>
                        </a:spcAft>
                      </a:pPr>
                      <a:r>
                        <a:rPr lang="en-US" sz="1400">
                          <a:effectLst/>
                        </a:rPr>
                        <a:t>Complete blood count</a:t>
                      </a:r>
                      <a:endParaRPr lang="en-US" sz="12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a:t>
                      </a:r>
                      <a:endParaRPr lang="en-US" sz="14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a:t>
                      </a:r>
                      <a:endParaRPr lang="en-US" sz="14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 </a:t>
                      </a:r>
                      <a:endParaRPr lang="en-US" sz="14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r>
              <a:tr h="254503">
                <a:tc>
                  <a:txBody>
                    <a:bodyPr/>
                    <a:lstStyle/>
                    <a:p>
                      <a:pPr marL="0" marR="0" algn="just" rtl="0">
                        <a:lnSpc>
                          <a:spcPct val="115000"/>
                        </a:lnSpc>
                        <a:spcBef>
                          <a:spcPts val="0"/>
                        </a:spcBef>
                        <a:spcAft>
                          <a:spcPts val="0"/>
                        </a:spcAft>
                      </a:pPr>
                      <a:r>
                        <a:rPr lang="en-US" sz="1400" dirty="0" smtClean="0">
                          <a:effectLst/>
                        </a:rPr>
                        <a:t>Copper</a:t>
                      </a:r>
                      <a:endParaRPr lang="en-US" sz="12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 </a:t>
                      </a:r>
                      <a:endParaRPr lang="en-US" sz="14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r>
              <a:tr h="254503">
                <a:tc>
                  <a:txBody>
                    <a:bodyPr/>
                    <a:lstStyle/>
                    <a:p>
                      <a:pPr marL="0" marR="0" algn="just" rtl="0">
                        <a:lnSpc>
                          <a:spcPct val="115000"/>
                        </a:lnSpc>
                        <a:spcBef>
                          <a:spcPts val="0"/>
                        </a:spcBef>
                        <a:spcAft>
                          <a:spcPts val="0"/>
                        </a:spcAft>
                      </a:pPr>
                      <a:r>
                        <a:rPr lang="en-US" sz="1400" dirty="0" smtClean="0">
                          <a:effectLst/>
                        </a:rPr>
                        <a:t>Zinc</a:t>
                      </a:r>
                      <a:endParaRPr lang="en-US" sz="12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a:t>
                      </a:r>
                      <a:endParaRPr lang="en-US" sz="14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r>
              <a:tr h="254503">
                <a:tc>
                  <a:txBody>
                    <a:bodyPr/>
                    <a:lstStyle/>
                    <a:p>
                      <a:pPr marL="0" marR="0" algn="just" rtl="0">
                        <a:lnSpc>
                          <a:spcPct val="115000"/>
                        </a:lnSpc>
                        <a:spcBef>
                          <a:spcPts val="0"/>
                        </a:spcBef>
                        <a:spcAft>
                          <a:spcPts val="0"/>
                        </a:spcAft>
                      </a:pPr>
                      <a:r>
                        <a:rPr lang="en-US" sz="1400" dirty="0" smtClean="0">
                          <a:effectLst/>
                        </a:rPr>
                        <a:t>Selenium</a:t>
                      </a:r>
                      <a:endParaRPr lang="en-US" sz="12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a:t>
                      </a:r>
                      <a:endParaRPr lang="en-US" sz="14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 </a:t>
                      </a:r>
                      <a:endParaRPr lang="en-US" sz="1400" dirty="0">
                        <a:effectLst/>
                        <a:latin typeface="Calibri"/>
                        <a:ea typeface="Calibri"/>
                        <a:cs typeface="Arial"/>
                      </a:endParaRPr>
                    </a:p>
                  </a:txBody>
                  <a:tcPr marL="54667" marR="54667" marT="0" marB="0"/>
                </a:tc>
              </a:tr>
              <a:tr h="254503">
                <a:tc>
                  <a:txBody>
                    <a:bodyPr/>
                    <a:lstStyle/>
                    <a:p>
                      <a:pPr marL="0" marR="0" algn="just" rtl="0">
                        <a:lnSpc>
                          <a:spcPct val="115000"/>
                        </a:lnSpc>
                        <a:spcBef>
                          <a:spcPts val="0"/>
                        </a:spcBef>
                        <a:spcAft>
                          <a:spcPts val="0"/>
                        </a:spcAft>
                      </a:pPr>
                      <a:r>
                        <a:rPr lang="en-US" sz="1400" dirty="0" smtClean="0">
                          <a:effectLst/>
                        </a:rPr>
                        <a:t>Iron/Ferritin</a:t>
                      </a:r>
                      <a:endParaRPr lang="en-US" sz="12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a:t>
                      </a:r>
                      <a:endParaRPr lang="en-US" sz="14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r>
              <a:tr h="254503">
                <a:tc>
                  <a:txBody>
                    <a:bodyPr/>
                    <a:lstStyle/>
                    <a:p>
                      <a:pPr marL="0" marR="0" algn="just" rtl="0">
                        <a:lnSpc>
                          <a:spcPct val="115000"/>
                        </a:lnSpc>
                        <a:spcBef>
                          <a:spcPts val="0"/>
                        </a:spcBef>
                        <a:spcAft>
                          <a:spcPts val="0"/>
                        </a:spcAft>
                      </a:pPr>
                      <a:r>
                        <a:rPr lang="en-US" sz="1400" dirty="0" smtClean="0">
                          <a:effectLst/>
                        </a:rPr>
                        <a:t>Folate</a:t>
                      </a:r>
                      <a:endParaRPr lang="en-US" sz="12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a:t>
                      </a:r>
                      <a:endParaRPr lang="en-US" sz="14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 </a:t>
                      </a:r>
                      <a:endParaRPr lang="en-US" sz="1400" dirty="0">
                        <a:effectLst/>
                        <a:latin typeface="Calibri"/>
                        <a:ea typeface="Calibri"/>
                        <a:cs typeface="Arial"/>
                      </a:endParaRPr>
                    </a:p>
                  </a:txBody>
                  <a:tcPr marL="54667" marR="54667" marT="0" marB="0"/>
                </a:tc>
              </a:tr>
              <a:tr h="254503">
                <a:tc>
                  <a:txBody>
                    <a:bodyPr/>
                    <a:lstStyle/>
                    <a:p>
                      <a:pPr marL="0" marR="0" algn="just" rtl="0">
                        <a:lnSpc>
                          <a:spcPct val="115000"/>
                        </a:lnSpc>
                        <a:spcBef>
                          <a:spcPts val="0"/>
                        </a:spcBef>
                        <a:spcAft>
                          <a:spcPts val="0"/>
                        </a:spcAft>
                      </a:pPr>
                      <a:r>
                        <a:rPr lang="en-US" sz="1400" dirty="0">
                          <a:effectLst/>
                        </a:rPr>
                        <a:t>Coagulation </a:t>
                      </a:r>
                      <a:r>
                        <a:rPr lang="en-US" sz="1400" dirty="0" smtClean="0">
                          <a:effectLst/>
                        </a:rPr>
                        <a:t>Profile</a:t>
                      </a:r>
                      <a:endParaRPr lang="en-US" sz="12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a:t>
                      </a:r>
                      <a:endParaRPr lang="en-US" sz="14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 </a:t>
                      </a:r>
                      <a:endParaRPr lang="en-US" sz="1400" dirty="0">
                        <a:effectLst/>
                        <a:latin typeface="Calibri"/>
                        <a:ea typeface="Calibri"/>
                        <a:cs typeface="Arial"/>
                      </a:endParaRPr>
                    </a:p>
                  </a:txBody>
                  <a:tcPr marL="54667" marR="54667" marT="0" marB="0"/>
                </a:tc>
              </a:tr>
              <a:tr h="254503">
                <a:tc>
                  <a:txBody>
                    <a:bodyPr/>
                    <a:lstStyle/>
                    <a:p>
                      <a:pPr marL="0" marR="0" algn="just" rtl="0">
                        <a:lnSpc>
                          <a:spcPct val="115000"/>
                        </a:lnSpc>
                        <a:spcBef>
                          <a:spcPts val="0"/>
                        </a:spcBef>
                        <a:spcAft>
                          <a:spcPts val="0"/>
                        </a:spcAft>
                      </a:pPr>
                      <a:r>
                        <a:rPr lang="en-US" sz="1400" dirty="0">
                          <a:effectLst/>
                        </a:rPr>
                        <a:t>Vitamin </a:t>
                      </a:r>
                      <a:r>
                        <a:rPr lang="en-US" sz="1400" dirty="0" smtClean="0">
                          <a:effectLst/>
                        </a:rPr>
                        <a:t>A</a:t>
                      </a:r>
                      <a:endParaRPr lang="en-US" sz="12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a:t>
                      </a:r>
                      <a:endParaRPr lang="en-US" sz="14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 </a:t>
                      </a:r>
                      <a:endParaRPr lang="en-US" sz="1400" dirty="0">
                        <a:effectLst/>
                        <a:latin typeface="Calibri"/>
                        <a:ea typeface="Calibri"/>
                        <a:cs typeface="Arial"/>
                      </a:endParaRPr>
                    </a:p>
                  </a:txBody>
                  <a:tcPr marL="54667" marR="54667" marT="0" marB="0"/>
                </a:tc>
              </a:tr>
              <a:tr h="254503">
                <a:tc>
                  <a:txBody>
                    <a:bodyPr/>
                    <a:lstStyle/>
                    <a:p>
                      <a:pPr marL="0" marR="0" algn="just" rtl="0">
                        <a:lnSpc>
                          <a:spcPct val="115000"/>
                        </a:lnSpc>
                        <a:spcBef>
                          <a:spcPts val="0"/>
                        </a:spcBef>
                        <a:spcAft>
                          <a:spcPts val="0"/>
                        </a:spcAft>
                      </a:pPr>
                      <a:r>
                        <a:rPr lang="en-US" sz="1400" dirty="0">
                          <a:effectLst/>
                        </a:rPr>
                        <a:t>Vitamin </a:t>
                      </a:r>
                      <a:r>
                        <a:rPr lang="en-US" sz="1400" dirty="0" smtClean="0">
                          <a:effectLst/>
                        </a:rPr>
                        <a:t>D</a:t>
                      </a:r>
                      <a:endParaRPr lang="en-US" sz="12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a:t>
                      </a:r>
                      <a:endParaRPr lang="en-US" sz="14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 </a:t>
                      </a:r>
                      <a:endParaRPr lang="en-US" sz="1400" dirty="0">
                        <a:effectLst/>
                        <a:latin typeface="Calibri"/>
                        <a:ea typeface="Calibri"/>
                        <a:cs typeface="Arial"/>
                      </a:endParaRPr>
                    </a:p>
                  </a:txBody>
                  <a:tcPr marL="54667" marR="54667" marT="0" marB="0"/>
                </a:tc>
              </a:tr>
              <a:tr h="254503">
                <a:tc>
                  <a:txBody>
                    <a:bodyPr/>
                    <a:lstStyle/>
                    <a:p>
                      <a:pPr marL="0" marR="0" algn="just" rtl="0">
                        <a:lnSpc>
                          <a:spcPct val="115000"/>
                        </a:lnSpc>
                        <a:spcBef>
                          <a:spcPts val="0"/>
                        </a:spcBef>
                        <a:spcAft>
                          <a:spcPts val="0"/>
                        </a:spcAft>
                      </a:pPr>
                      <a:r>
                        <a:rPr lang="en-US" sz="1400" dirty="0">
                          <a:effectLst/>
                        </a:rPr>
                        <a:t>Vitamin </a:t>
                      </a:r>
                      <a:r>
                        <a:rPr lang="en-US" sz="1400" dirty="0" smtClean="0">
                          <a:effectLst/>
                        </a:rPr>
                        <a:t>E</a:t>
                      </a:r>
                      <a:endParaRPr lang="en-US" sz="12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 </a:t>
                      </a:r>
                      <a:endParaRPr lang="en-US" sz="1400" dirty="0">
                        <a:effectLst/>
                        <a:latin typeface="Calibri"/>
                        <a:ea typeface="Calibri"/>
                        <a:cs typeface="Arial"/>
                      </a:endParaRPr>
                    </a:p>
                  </a:txBody>
                  <a:tcPr marL="54667" marR="54667" marT="0" marB="0"/>
                </a:tc>
              </a:tr>
              <a:tr h="254503">
                <a:tc>
                  <a:txBody>
                    <a:bodyPr/>
                    <a:lstStyle/>
                    <a:p>
                      <a:pPr marL="0" marR="0" algn="just" rtl="0">
                        <a:lnSpc>
                          <a:spcPct val="115000"/>
                        </a:lnSpc>
                        <a:spcBef>
                          <a:spcPts val="0"/>
                        </a:spcBef>
                        <a:spcAft>
                          <a:spcPts val="0"/>
                        </a:spcAft>
                      </a:pPr>
                      <a:r>
                        <a:rPr lang="en-US" sz="1400" dirty="0">
                          <a:effectLst/>
                        </a:rPr>
                        <a:t>Vitamin </a:t>
                      </a:r>
                      <a:r>
                        <a:rPr lang="en-US" sz="1400" dirty="0" smtClean="0">
                          <a:effectLst/>
                        </a:rPr>
                        <a:t>B</a:t>
                      </a:r>
                      <a:endParaRPr lang="en-US" sz="12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 </a:t>
                      </a:r>
                      <a:endParaRPr lang="en-US" sz="1400" dirty="0">
                        <a:effectLst/>
                        <a:latin typeface="Calibri"/>
                        <a:ea typeface="Calibri"/>
                        <a:cs typeface="Arial"/>
                      </a:endParaRPr>
                    </a:p>
                  </a:txBody>
                  <a:tcPr marL="54667" marR="54667" marT="0" marB="0"/>
                </a:tc>
              </a:tr>
              <a:tr h="254503">
                <a:tc>
                  <a:txBody>
                    <a:bodyPr/>
                    <a:lstStyle/>
                    <a:p>
                      <a:pPr marL="0" marR="0" algn="just" rtl="0">
                        <a:lnSpc>
                          <a:spcPct val="115000"/>
                        </a:lnSpc>
                        <a:spcBef>
                          <a:spcPts val="0"/>
                        </a:spcBef>
                        <a:spcAft>
                          <a:spcPts val="0"/>
                        </a:spcAft>
                      </a:pPr>
                      <a:r>
                        <a:rPr lang="en-US" sz="1400" dirty="0" smtClean="0">
                          <a:effectLst/>
                        </a:rPr>
                        <a:t>TSH/T4</a:t>
                      </a:r>
                      <a:endParaRPr lang="en-US" sz="12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 </a:t>
                      </a:r>
                      <a:endParaRPr lang="en-US" sz="1400" dirty="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a:effectLst/>
                        </a:rPr>
                        <a:t> </a:t>
                      </a:r>
                      <a:endParaRPr lang="en-US" sz="1400">
                        <a:effectLst/>
                        <a:latin typeface="Calibri"/>
                        <a:ea typeface="Calibri"/>
                        <a:cs typeface="Arial"/>
                      </a:endParaRPr>
                    </a:p>
                  </a:txBody>
                  <a:tcPr marL="54667" marR="54667" marT="0" marB="0"/>
                </a:tc>
                <a:tc>
                  <a:txBody>
                    <a:bodyPr/>
                    <a:lstStyle/>
                    <a:p>
                      <a:pPr marL="0" marR="0" algn="ctr" rtl="0">
                        <a:lnSpc>
                          <a:spcPct val="115000"/>
                        </a:lnSpc>
                        <a:spcBef>
                          <a:spcPts val="0"/>
                        </a:spcBef>
                        <a:spcAft>
                          <a:spcPts val="0"/>
                        </a:spcAft>
                      </a:pPr>
                      <a:r>
                        <a:rPr lang="en-US" sz="1600" dirty="0">
                          <a:effectLst/>
                        </a:rPr>
                        <a:t>*</a:t>
                      </a:r>
                      <a:endParaRPr lang="en-US" sz="1400" dirty="0">
                        <a:effectLst/>
                        <a:latin typeface="Calibri"/>
                        <a:ea typeface="Calibri"/>
                        <a:cs typeface="Arial"/>
                      </a:endParaRPr>
                    </a:p>
                  </a:txBody>
                  <a:tcPr marL="54667" marR="54667" marT="0" marB="0"/>
                </a:tc>
              </a:tr>
            </a:tbl>
          </a:graphicData>
        </a:graphic>
      </p:graphicFrame>
    </p:spTree>
    <p:extLst>
      <p:ext uri="{BB962C8B-B14F-4D97-AF65-F5344CB8AC3E}">
        <p14:creationId xmlns:p14="http://schemas.microsoft.com/office/powerpoint/2010/main" val="98981331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652971" y="510363"/>
            <a:ext cx="7704667" cy="1340768"/>
          </a:xfrm>
        </p:spPr>
        <p:txBody>
          <a:bodyPr/>
          <a:lstStyle/>
          <a:p>
            <a:r>
              <a:rPr lang="en-US" altLang="ar-SA" dirty="0" smtClean="0">
                <a:solidFill>
                  <a:schemeClr val="tx1"/>
                </a:solidFill>
              </a:rPr>
              <a:t>Discontinuation of PN</a:t>
            </a:r>
          </a:p>
        </p:txBody>
      </p:sp>
      <p:sp>
        <p:nvSpPr>
          <p:cNvPr id="55299" name="Content Placeholder 2"/>
          <p:cNvSpPr>
            <a:spLocks noGrp="1"/>
          </p:cNvSpPr>
          <p:nvPr>
            <p:ph idx="1"/>
          </p:nvPr>
        </p:nvSpPr>
        <p:spPr>
          <a:xfrm>
            <a:off x="1525616" y="1808601"/>
            <a:ext cx="10138299" cy="4525963"/>
          </a:xfrm>
        </p:spPr>
        <p:txBody>
          <a:bodyPr>
            <a:normAutofit fontScale="92500"/>
          </a:bodyPr>
          <a:lstStyle/>
          <a:p>
            <a:pPr>
              <a:spcAft>
                <a:spcPts val="600"/>
              </a:spcAft>
            </a:pPr>
            <a:r>
              <a:rPr lang="en-US" altLang="ar-SA" sz="2400" dirty="0"/>
              <a:t>PN must be tapered gradually to avoid hypoglycemia</a:t>
            </a:r>
          </a:p>
          <a:p>
            <a:pPr>
              <a:spcAft>
                <a:spcPts val="600"/>
              </a:spcAft>
            </a:pPr>
            <a:r>
              <a:rPr lang="en-US" altLang="ar-SA" sz="2400" dirty="0"/>
              <a:t>If PN has to be stopped abruptly (going to OR </a:t>
            </a:r>
            <a:r>
              <a:rPr lang="en-US" altLang="ar-SA" sz="2400" dirty="0" err="1"/>
              <a:t>or</a:t>
            </a:r>
            <a:r>
              <a:rPr lang="en-US" altLang="ar-SA" sz="2400" dirty="0"/>
              <a:t> PN bottle leakage), replace with D10W at same rate</a:t>
            </a:r>
          </a:p>
          <a:p>
            <a:pPr lvl="0"/>
            <a:r>
              <a:rPr lang="en-US" sz="2400" dirty="0"/>
              <a:t>Consider stopping PN</a:t>
            </a:r>
            <a:r>
              <a:rPr lang="en-US" sz="2400" b="1" dirty="0"/>
              <a:t> </a:t>
            </a:r>
            <a:r>
              <a:rPr lang="en-US" sz="2400" dirty="0"/>
              <a:t>When PN provides less than 25% of total daily caloric intake.</a:t>
            </a:r>
          </a:p>
          <a:p>
            <a:r>
              <a:rPr lang="en-US" sz="2400" dirty="0"/>
              <a:t>PN should be tapered off slowly before discontinuation. (</a:t>
            </a:r>
            <a:r>
              <a:rPr lang="en-US" sz="2400" dirty="0" err="1"/>
              <a:t>eg</a:t>
            </a:r>
            <a:r>
              <a:rPr lang="en-US" sz="2400" dirty="0"/>
              <a:t>: decrease rate by 50% x 2 hours, repeat rate reduction twice then discontinue).</a:t>
            </a:r>
          </a:p>
          <a:p>
            <a:pPr lvl="0"/>
            <a:r>
              <a:rPr lang="en-US" sz="2400" dirty="0"/>
              <a:t>PN should be used for the shortest possible duration.</a:t>
            </a:r>
          </a:p>
          <a:p>
            <a:pPr marL="0" indent="0">
              <a:spcAft>
                <a:spcPts val="600"/>
              </a:spcAft>
              <a:buNone/>
            </a:pPr>
            <a:r>
              <a:rPr lang="en-US" altLang="ar-SA" sz="2400" dirty="0"/>
              <a:t>If patient to be continued on PN for more than one </a:t>
            </a:r>
            <a:r>
              <a:rPr lang="en-US" altLang="ar-SA" sz="2400" dirty="0" smtClean="0"/>
              <a:t>month </a:t>
            </a:r>
            <a:r>
              <a:rPr lang="en-US" altLang="ar-SA" sz="2400" dirty="0">
                <a:sym typeface="Wingdings"/>
              </a:rPr>
              <a:t></a:t>
            </a:r>
            <a:r>
              <a:rPr lang="en-US" altLang="ar-SA" sz="2400" dirty="0"/>
              <a:t>switch to cyclic PN.</a:t>
            </a:r>
          </a:p>
          <a:p>
            <a:pPr>
              <a:spcAft>
                <a:spcPts val="600"/>
              </a:spcAft>
            </a:pPr>
            <a:endParaRPr lang="en-US" altLang="ar-SA" sz="2400" dirty="0"/>
          </a:p>
        </p:txBody>
      </p:sp>
    </p:spTree>
    <p:extLst>
      <p:ext uri="{BB962C8B-B14F-4D97-AF65-F5344CB8AC3E}">
        <p14:creationId xmlns:p14="http://schemas.microsoft.com/office/powerpoint/2010/main" val="363838471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5362" y="3197189"/>
            <a:ext cx="8911687" cy="1280890"/>
          </a:xfrm>
        </p:spPr>
        <p:txBody>
          <a:bodyPr/>
          <a:lstStyle/>
          <a:p>
            <a:pPr algn="ctr"/>
            <a:r>
              <a:rPr lang="en-US" b="1" dirty="0" smtClean="0"/>
              <a:t>Thank you</a:t>
            </a:r>
            <a:endParaRPr lang="en-US" b="1" dirty="0"/>
          </a:p>
        </p:txBody>
      </p:sp>
    </p:spTree>
    <p:extLst>
      <p:ext uri="{BB962C8B-B14F-4D97-AF65-F5344CB8AC3E}">
        <p14:creationId xmlns:p14="http://schemas.microsoft.com/office/powerpoint/2010/main" val="1180428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051" y="1905000"/>
            <a:ext cx="10377561" cy="4733109"/>
          </a:xfrm>
        </p:spPr>
        <p:txBody>
          <a:bodyPr>
            <a:normAutofit/>
          </a:bodyPr>
          <a:lstStyle/>
          <a:p>
            <a:pPr>
              <a:buFont typeface="Wingdings" panose="05000000000000000000" pitchFamily="2" charset="2"/>
              <a:buChar char="q"/>
            </a:pPr>
            <a:r>
              <a:rPr lang="en-US" dirty="0" smtClean="0"/>
              <a:t>Physical </a:t>
            </a:r>
            <a:r>
              <a:rPr lang="en-US" dirty="0"/>
              <a:t>examination: Loss of subcutaneous body fat, muscle atrophy (including </a:t>
            </a:r>
            <a:r>
              <a:rPr lang="en-US" dirty="0" smtClean="0"/>
              <a:t>temporal wasting</a:t>
            </a:r>
            <a:r>
              <a:rPr lang="en-US" dirty="0"/>
              <a:t>), presence of lower extremity edema and/or ascites</a:t>
            </a:r>
          </a:p>
          <a:p>
            <a:pPr>
              <a:buFont typeface="Wingdings" panose="05000000000000000000" pitchFamily="2" charset="2"/>
              <a:buChar char="q"/>
            </a:pPr>
            <a:r>
              <a:rPr lang="en-US" dirty="0" smtClean="0"/>
              <a:t>Subjective </a:t>
            </a:r>
            <a:r>
              <a:rPr lang="en-US" dirty="0"/>
              <a:t>Global Assessment (JPEN J </a:t>
            </a:r>
            <a:r>
              <a:rPr lang="en-US" dirty="0" err="1"/>
              <a:t>Parenter</a:t>
            </a:r>
            <a:r>
              <a:rPr lang="en-US" dirty="0"/>
              <a:t> Enteral </a:t>
            </a:r>
            <a:r>
              <a:rPr lang="en-US" dirty="0" err="1"/>
              <a:t>Nutr</a:t>
            </a:r>
            <a:r>
              <a:rPr lang="en-US" dirty="0"/>
              <a:t> 1987;11:8-13): Incorporates </a:t>
            </a:r>
            <a:r>
              <a:rPr lang="en-US" dirty="0" smtClean="0"/>
              <a:t>overall evaluation </a:t>
            </a:r>
            <a:r>
              <a:rPr lang="en-US" dirty="0"/>
              <a:t>by incorporating five elements of the patient’s history (presence of weight loss, </a:t>
            </a:r>
            <a:r>
              <a:rPr lang="en-US" dirty="0" smtClean="0"/>
              <a:t>dietary intake </a:t>
            </a:r>
            <a:r>
              <a:rPr lang="en-US" dirty="0"/>
              <a:t>change, presence of significant adverse GI symptoms persistent for more than 2 </a:t>
            </a:r>
            <a:r>
              <a:rPr lang="en-US" dirty="0" smtClean="0"/>
              <a:t>weeks, physical </a:t>
            </a:r>
            <a:r>
              <a:rPr lang="en-US" dirty="0"/>
              <a:t>functional capacity, and metabolic demands of the patient’s disease state) and </a:t>
            </a:r>
            <a:r>
              <a:rPr lang="en-US" dirty="0" smtClean="0"/>
              <a:t>physical examination</a:t>
            </a:r>
            <a:endParaRPr lang="en-US" dirty="0"/>
          </a:p>
        </p:txBody>
      </p:sp>
      <p:sp>
        <p:nvSpPr>
          <p:cNvPr id="4" name="Title 1"/>
          <p:cNvSpPr>
            <a:spLocks noGrp="1"/>
          </p:cNvSpPr>
          <p:nvPr>
            <p:ph type="title"/>
          </p:nvPr>
        </p:nvSpPr>
        <p:spPr>
          <a:xfrm>
            <a:off x="1584251" y="624110"/>
            <a:ext cx="9920361" cy="1280890"/>
          </a:xfrm>
        </p:spPr>
        <p:txBody>
          <a:bodyPr/>
          <a:lstStyle/>
          <a:p>
            <a:r>
              <a:rPr lang="en-US" dirty="0" smtClean="0"/>
              <a:t>Nutrition Assessment</a:t>
            </a:r>
            <a:endParaRPr lang="en-US" dirty="0"/>
          </a:p>
        </p:txBody>
      </p:sp>
    </p:spTree>
    <p:extLst>
      <p:ext uri="{BB962C8B-B14F-4D97-AF65-F5344CB8AC3E}">
        <p14:creationId xmlns:p14="http://schemas.microsoft.com/office/powerpoint/2010/main" val="1342761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3741" y="624110"/>
            <a:ext cx="9760872" cy="1280890"/>
          </a:xfrm>
        </p:spPr>
        <p:txBody>
          <a:bodyPr/>
          <a:lstStyle/>
          <a:p>
            <a:r>
              <a:rPr lang="en-US" dirty="0"/>
              <a:t>Energy Requirements</a:t>
            </a:r>
            <a:br>
              <a:rPr lang="en-US" dirty="0"/>
            </a:br>
            <a:endParaRPr lang="en-US" dirty="0"/>
          </a:p>
        </p:txBody>
      </p:sp>
      <p:sp>
        <p:nvSpPr>
          <p:cNvPr id="3" name="Content Placeholder 2"/>
          <p:cNvSpPr>
            <a:spLocks noGrp="1"/>
          </p:cNvSpPr>
          <p:nvPr>
            <p:ph idx="1"/>
          </p:nvPr>
        </p:nvSpPr>
        <p:spPr>
          <a:xfrm>
            <a:off x="1105786" y="2133600"/>
            <a:ext cx="10398826" cy="3777622"/>
          </a:xfrm>
        </p:spPr>
        <p:txBody>
          <a:bodyPr>
            <a:normAutofit/>
          </a:bodyPr>
          <a:lstStyle/>
          <a:p>
            <a:pPr>
              <a:buFont typeface="Wingdings" panose="05000000000000000000" pitchFamily="2" charset="2"/>
              <a:buChar char="q"/>
            </a:pPr>
            <a:r>
              <a:rPr lang="en-US" dirty="0" smtClean="0"/>
              <a:t>Assessing </a:t>
            </a:r>
            <a:r>
              <a:rPr lang="en-US" dirty="0"/>
              <a:t>caloric requirements: </a:t>
            </a:r>
            <a:endParaRPr lang="en-US" dirty="0" smtClean="0"/>
          </a:p>
          <a:p>
            <a:r>
              <a:rPr lang="en-US" dirty="0" smtClean="0"/>
              <a:t>Indirect </a:t>
            </a:r>
            <a:r>
              <a:rPr lang="en-US" dirty="0"/>
              <a:t>calorimetry – Measured energy expenditure by </a:t>
            </a:r>
            <a:r>
              <a:rPr lang="en-US" dirty="0" smtClean="0"/>
              <a:t>oxygen consumption </a:t>
            </a:r>
            <a:r>
              <a:rPr lang="en-US" dirty="0"/>
              <a:t>and CO2 production – The “gold standard”</a:t>
            </a:r>
          </a:p>
          <a:p>
            <a:pPr lvl="1"/>
            <a:r>
              <a:rPr lang="en-US" dirty="0" smtClean="0"/>
              <a:t>Respiratory </a:t>
            </a:r>
            <a:r>
              <a:rPr lang="en-US" dirty="0"/>
              <a:t>quotient (Vco2/Vo2); 1 for carbohydrate oxidation; 0.7 for fat oxidation; 0.8 </a:t>
            </a:r>
            <a:r>
              <a:rPr lang="en-US" dirty="0" smtClean="0"/>
              <a:t>for protein </a:t>
            </a:r>
            <a:r>
              <a:rPr lang="en-US" dirty="0"/>
              <a:t>oxidation; greater than 1 usually implies overfeeding (net fat synthesis), less </a:t>
            </a:r>
            <a:r>
              <a:rPr lang="en-US" dirty="0" smtClean="0"/>
              <a:t>than 0.7 </a:t>
            </a:r>
            <a:r>
              <a:rPr lang="en-US" dirty="0"/>
              <a:t>suggests ketosis or an error in measurement (too much fraction of inspired oxygen [</a:t>
            </a:r>
            <a:r>
              <a:rPr lang="en-US" dirty="0" smtClean="0"/>
              <a:t>Fio2] variability </a:t>
            </a:r>
            <a:r>
              <a:rPr lang="en-US" dirty="0"/>
              <a:t>at higher Fio2 concentrations)</a:t>
            </a:r>
          </a:p>
          <a:p>
            <a:r>
              <a:rPr lang="en-US" dirty="0" smtClean="0"/>
              <a:t>Organization </a:t>
            </a:r>
            <a:r>
              <a:rPr lang="en-US" dirty="0"/>
              <a:t>guideline </a:t>
            </a:r>
            <a:r>
              <a:rPr lang="en-US" dirty="0" smtClean="0"/>
              <a:t>recommendations……Next slide</a:t>
            </a:r>
          </a:p>
          <a:p>
            <a:r>
              <a:rPr lang="en-US" dirty="0" smtClean="0"/>
              <a:t>Many equations: beyond the scope of our lecture</a:t>
            </a:r>
            <a:endParaRPr lang="en-US" dirty="0"/>
          </a:p>
        </p:txBody>
      </p:sp>
    </p:spTree>
    <p:extLst>
      <p:ext uri="{BB962C8B-B14F-4D97-AF65-F5344CB8AC3E}">
        <p14:creationId xmlns:p14="http://schemas.microsoft.com/office/powerpoint/2010/main" val="1024076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Energy Requirements</a:t>
            </a:r>
            <a:br>
              <a:rPr lang="en-US" dirty="0"/>
            </a:br>
            <a:endParaRPr lang="en-US" dirty="0"/>
          </a:p>
        </p:txBody>
      </p:sp>
      <p:sp>
        <p:nvSpPr>
          <p:cNvPr id="3" name="Content Placeholder 2"/>
          <p:cNvSpPr>
            <a:spLocks noGrp="1"/>
          </p:cNvSpPr>
          <p:nvPr>
            <p:ph idx="1"/>
          </p:nvPr>
        </p:nvSpPr>
        <p:spPr/>
        <p:txBody>
          <a:bodyPr/>
          <a:lstStyle/>
          <a:p>
            <a:endParaRPr lang="en-US"/>
          </a:p>
        </p:txBody>
      </p:sp>
      <p:pic>
        <p:nvPicPr>
          <p:cNvPr id="6" name="Picture 5"/>
          <p:cNvPicPr>
            <a:picLocks noChangeAspect="1"/>
          </p:cNvPicPr>
          <p:nvPr/>
        </p:nvPicPr>
        <p:blipFill>
          <a:blip r:embed="rId2"/>
          <a:stretch>
            <a:fillRect/>
          </a:stretch>
        </p:blipFill>
        <p:spPr>
          <a:xfrm>
            <a:off x="2599597" y="1395183"/>
            <a:ext cx="9400814" cy="5394960"/>
          </a:xfrm>
          <a:prstGeom prst="rect">
            <a:avLst/>
          </a:prstGeom>
        </p:spPr>
      </p:pic>
      <p:sp>
        <p:nvSpPr>
          <p:cNvPr id="7" name="TextBox 6"/>
          <p:cNvSpPr txBox="1"/>
          <p:nvPr/>
        </p:nvSpPr>
        <p:spPr>
          <a:xfrm>
            <a:off x="3692434" y="4232366"/>
            <a:ext cx="6357257" cy="409303"/>
          </a:xfrm>
          <a:prstGeom prst="rect">
            <a:avLst/>
          </a:prstGeom>
          <a:noFill/>
          <a:ln w="28575">
            <a:solidFill>
              <a:srgbClr val="C00000"/>
            </a:solidFill>
          </a:ln>
        </p:spPr>
        <p:txBody>
          <a:bodyPr wrap="square" rtlCol="0">
            <a:spAutoFit/>
          </a:bodyPr>
          <a:lstStyle/>
          <a:p>
            <a:endParaRPr lang="en-US" dirty="0"/>
          </a:p>
        </p:txBody>
      </p:sp>
    </p:spTree>
    <p:extLst>
      <p:ext uri="{BB962C8B-B14F-4D97-AF65-F5344CB8AC3E}">
        <p14:creationId xmlns:p14="http://schemas.microsoft.com/office/powerpoint/2010/main" val="3393094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Adverse effects of overfeeding </a:t>
            </a:r>
          </a:p>
        </p:txBody>
      </p:sp>
      <p:sp>
        <p:nvSpPr>
          <p:cNvPr id="3" name="Content Placeholder 2"/>
          <p:cNvSpPr>
            <a:spLocks noGrp="1"/>
          </p:cNvSpPr>
          <p:nvPr>
            <p:ph idx="1"/>
          </p:nvPr>
        </p:nvSpPr>
        <p:spPr>
          <a:xfrm>
            <a:off x="1275907" y="2133600"/>
            <a:ext cx="10228705" cy="3777622"/>
          </a:xfrm>
        </p:spPr>
        <p:txBody>
          <a:bodyPr/>
          <a:lstStyle/>
          <a:p>
            <a:r>
              <a:rPr lang="en-US" dirty="0" smtClean="0"/>
              <a:t>Do </a:t>
            </a:r>
            <a:r>
              <a:rPr lang="en-US" dirty="0"/>
              <a:t>not exceed 5 mg/kg/minute of glucose/carbohydrate (</a:t>
            </a:r>
            <a:r>
              <a:rPr lang="en-US" dirty="0" smtClean="0"/>
              <a:t>Ann </a:t>
            </a:r>
            <a:r>
              <a:rPr lang="en-US" dirty="0" err="1" smtClean="0"/>
              <a:t>Surg</a:t>
            </a:r>
            <a:r>
              <a:rPr lang="en-US" dirty="0" smtClean="0"/>
              <a:t> </a:t>
            </a:r>
            <a:r>
              <a:rPr lang="en-US" dirty="0"/>
              <a:t>1979;190:274-85</a:t>
            </a:r>
            <a:r>
              <a:rPr lang="en-US" dirty="0" smtClean="0"/>
              <a:t>)</a:t>
            </a:r>
          </a:p>
          <a:p>
            <a:r>
              <a:rPr lang="en-US" dirty="0" smtClean="0"/>
              <a:t>Limit </a:t>
            </a:r>
            <a:r>
              <a:rPr lang="en-US" dirty="0"/>
              <a:t>total caloric intake </a:t>
            </a:r>
          </a:p>
          <a:p>
            <a:r>
              <a:rPr lang="en-US" dirty="0" smtClean="0"/>
              <a:t>Do </a:t>
            </a:r>
            <a:r>
              <a:rPr lang="en-US" dirty="0"/>
              <a:t>not exceed intravenous fat intake of 2.5 g/kg/day (most clinicians </a:t>
            </a:r>
            <a:r>
              <a:rPr lang="en-US" dirty="0" smtClean="0"/>
              <a:t>limit intravenous </a:t>
            </a:r>
            <a:r>
              <a:rPr lang="en-US" dirty="0"/>
              <a:t>fat to around 1.5 g/kg/day or less).</a:t>
            </a:r>
          </a:p>
        </p:txBody>
      </p:sp>
    </p:spTree>
    <p:extLst>
      <p:ext uri="{BB962C8B-B14F-4D97-AF65-F5344CB8AC3E}">
        <p14:creationId xmlns:p14="http://schemas.microsoft.com/office/powerpoint/2010/main" val="29222988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4064</Words>
  <Application>Microsoft Office PowerPoint</Application>
  <PresentationFormat>Widescreen</PresentationFormat>
  <Paragraphs>578</Paragraphs>
  <Slides>55</Slides>
  <Notes>6</Notes>
  <HiddenSlides>0</HiddenSlides>
  <MMClips>0</MMClips>
  <ScaleCrop>false</ScaleCrop>
  <HeadingPairs>
    <vt:vector size="6" baseType="variant">
      <vt:variant>
        <vt:lpstr>Fonts Used</vt:lpstr>
      </vt:variant>
      <vt:variant>
        <vt:i4>14</vt:i4>
      </vt:variant>
      <vt:variant>
        <vt:lpstr>Theme</vt:lpstr>
      </vt:variant>
      <vt:variant>
        <vt:i4>2</vt:i4>
      </vt:variant>
      <vt:variant>
        <vt:lpstr>Slide Titles</vt:lpstr>
      </vt:variant>
      <vt:variant>
        <vt:i4>55</vt:i4>
      </vt:variant>
    </vt:vector>
  </HeadingPairs>
  <TitlesOfParts>
    <vt:vector size="71" baseType="lpstr">
      <vt:lpstr>SimSun</vt:lpstr>
      <vt:lpstr>Arial</vt:lpstr>
      <vt:lpstr>Calibri</vt:lpstr>
      <vt:lpstr>Calibri Light</vt:lpstr>
      <vt:lpstr>Century Gothic</vt:lpstr>
      <vt:lpstr>Constantia</vt:lpstr>
      <vt:lpstr>Symbol</vt:lpstr>
      <vt:lpstr>Tahoma</vt:lpstr>
      <vt:lpstr>Times New Roman</vt:lpstr>
      <vt:lpstr>Traditional Arabic</vt:lpstr>
      <vt:lpstr>Verdana</vt:lpstr>
      <vt:lpstr>Wingdings</vt:lpstr>
      <vt:lpstr>Wingdings 3</vt:lpstr>
      <vt:lpstr>幼圆</vt:lpstr>
      <vt:lpstr>Office Theme</vt:lpstr>
      <vt:lpstr>Wisp</vt:lpstr>
      <vt:lpstr>Nutrition in Surgical Patients </vt:lpstr>
      <vt:lpstr>Introduction</vt:lpstr>
      <vt:lpstr>Nutrition Assessment</vt:lpstr>
      <vt:lpstr>Nutrition Assessment</vt:lpstr>
      <vt:lpstr>Nutrition Assessment</vt:lpstr>
      <vt:lpstr>Nutrition Assessment</vt:lpstr>
      <vt:lpstr>Energy Requirements </vt:lpstr>
      <vt:lpstr>Energy Requirements </vt:lpstr>
      <vt:lpstr>Adverse effects of overfeeding </vt:lpstr>
      <vt:lpstr>Adverse effects of overfeeding </vt:lpstr>
      <vt:lpstr>Adverse effects of overfeeding </vt:lpstr>
      <vt:lpstr>Adverse effects of overfeeding </vt:lpstr>
      <vt:lpstr>Recommendations for caloric requirements</vt:lpstr>
      <vt:lpstr>Principles of EN and PN</vt:lpstr>
      <vt:lpstr>Indications for EN</vt:lpstr>
      <vt:lpstr>Indications for EN</vt:lpstr>
      <vt:lpstr>EN formulas</vt:lpstr>
      <vt:lpstr>Remember</vt:lpstr>
      <vt:lpstr>Indications for PN</vt:lpstr>
      <vt:lpstr>Indications for PN- Examples</vt:lpstr>
      <vt:lpstr>Criteria for Starting PN </vt:lpstr>
      <vt:lpstr>Types of PN</vt:lpstr>
      <vt:lpstr>Composition of PN “PN = IV Food”</vt:lpstr>
      <vt:lpstr>Central Vs. Peripheral PN</vt:lpstr>
      <vt:lpstr>Osmolarity of PN</vt:lpstr>
      <vt:lpstr>Glucose requirements </vt:lpstr>
      <vt:lpstr>Protein Requirements</vt:lpstr>
      <vt:lpstr>Protein Requirements</vt:lpstr>
      <vt:lpstr>Assessing protein requirements: Nitrogen Balance </vt:lpstr>
      <vt:lpstr>Does more protein really make a difference? </vt:lpstr>
      <vt:lpstr>Glutamine</vt:lpstr>
      <vt:lpstr>Glutamine cont’d</vt:lpstr>
      <vt:lpstr>Glutamine cont’d </vt:lpstr>
      <vt:lpstr>Which patient can benefit from Glutamine?</vt:lpstr>
      <vt:lpstr>How much glutamine is required? </vt:lpstr>
      <vt:lpstr>Lipid requirements</vt:lpstr>
      <vt:lpstr>Lipid requirements</vt:lpstr>
      <vt:lpstr>Lipid requirements</vt:lpstr>
      <vt:lpstr>Lipid requirements</vt:lpstr>
      <vt:lpstr>Electrolytes</vt:lpstr>
      <vt:lpstr>PowerPoint Presentation</vt:lpstr>
      <vt:lpstr>PowerPoint Presentation</vt:lpstr>
      <vt:lpstr>Vitamins</vt:lpstr>
      <vt:lpstr>Classification of Vitamins</vt:lpstr>
      <vt:lpstr>Patients Who Are at a Potential Risk for Vitamin Deficiencies  </vt:lpstr>
      <vt:lpstr>PowerPoint Presentation</vt:lpstr>
      <vt:lpstr>Trace Elements</vt:lpstr>
      <vt:lpstr>Daily Intravenous Intake of Essential Trace Elements in Adults</vt:lpstr>
      <vt:lpstr>Excretion Pathways</vt:lpstr>
      <vt:lpstr>Monitoring of PN</vt:lpstr>
      <vt:lpstr>Monitoring of PN</vt:lpstr>
      <vt:lpstr>Monitoring of PN</vt:lpstr>
      <vt:lpstr>Frequency of Monitoring </vt:lpstr>
      <vt:lpstr>Discontinuation of PN</vt:lpstr>
      <vt:lpstr>Thank you</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 in Critical Care   </dc:title>
  <dc:creator>Esraa Shukri Al Tawil</dc:creator>
  <cp:lastModifiedBy>Esraa Shukri Al Tawil</cp:lastModifiedBy>
  <cp:revision>22</cp:revision>
  <dcterms:created xsi:type="dcterms:W3CDTF">2016-04-28T08:35:10Z</dcterms:created>
  <dcterms:modified xsi:type="dcterms:W3CDTF">2017-02-01T08:50:37Z</dcterms:modified>
</cp:coreProperties>
</file>