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59" r:id="rId4"/>
    <p:sldId id="361" r:id="rId5"/>
    <p:sldId id="36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60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E1C4EC-7590-4F03-8588-EB75842AAF59}" type="datetimeFigureOut">
              <a:rPr lang="ar-SA" smtClean="0"/>
              <a:pPr/>
              <a:t>05/08/1438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95F52D-57F1-40E0-B318-87A298706DE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907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256D36-556B-4C99-A9F7-55F05F01A521}" type="slidenum">
              <a:rPr lang="ar-SA" smtClean="0"/>
              <a:pPr/>
              <a:t>55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64BC7-D6A7-4D13-96A3-9715181BC17D}" type="slidenum">
              <a:rPr lang="ar-SA" smtClean="0"/>
              <a:pPr/>
              <a:t>92</a:t>
            </a:fld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4B1-3E7D-4200-A7DA-9EDBC01FDCAA}" type="slidenum">
              <a:rPr lang="ar-SA" smtClean="0"/>
              <a:pPr/>
              <a:t>93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.sa/url?url=http://www.sciencedaily.com/releases/2015/01/150123081319.htm&amp;rct=j&amp;frm=1&amp;q=&amp;esrc=s&amp;sa=U&amp;ved=0ahUKEwj-u5D09IrLAhXMeT4KHYzdBOgQwW4ILTAM&amp;usg=AFQjCNF5ePUFE5mpoobG7VawOG5QxY-E_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sa/url?url=http://menshealth.about.com/cs/blackhealth/a/keloid_scar.htm&amp;rct=j&amp;frm=1&amp;q=&amp;esrc=s&amp;sa=U&amp;ved=0ahUKEwj-u5D09IrLAhXMeT4KHYzdBOgQwW4IMTAO&amp;usg=AFQjCNH7k6GSyU37ijGf7BwNE0BNnyaK9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google.com.sa/url?url=http://www.thedoctorstv.com/videos/keloid-scar-tissue&amp;rct=j&amp;frm=1&amp;q=&amp;esrc=s&amp;sa=U&amp;ved=0ahUKEwj-u5D09IrLAhXMeT4KHYzdBOgQwW4IGTAC&amp;usg=AFQjCNFqB2vBTYaNzlNRZCGzNAYnO7iVt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url=http://www.brighterlooks.com/how-it-works/&amp;rct=j&amp;frm=1&amp;q=&amp;esrc=s&amp;sa=U&amp;ved=0ahUKEwjd07ep8YrLAhVC8z4KHQvNAukQwW4ILDAL&amp;usg=AFQjCNEXROe5G_IikXtyNLBJAjhgVzlwy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url=http://www.coloradoskinandvein.com/diagnoses/hypertrophic-scars/&amp;rct=j&amp;frm=1&amp;q=&amp;esrc=s&amp;sa=U&amp;ved=0ahUKEwiQieqm9IrLAhXKPz4KHY7ABegQwW4IKDAJ&amp;usg=AFQjCNFnfljg07FV6BQjOdEvWp64vma3zA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url=http://firesidepharmacy.com/scars-can-help-heal/&amp;rct=j&amp;frm=1&amp;q=&amp;esrc=s&amp;sa=U&amp;ved=0ahUKEwiQieqm9IrLAhXKPz4KHY7ABegQwW4INDAP&amp;usg=AFQjCNGyDGVqW7RcTZabX2Ih7b0J-2cF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url=http://emedicine.medscape.com/article/876214-overview&amp;rct=j&amp;frm=1&amp;q=&amp;esrc=s&amp;sa=U&amp;ved=0ahUKEwiQieqm9IrLAhXKPz4KHY7ABegQwW4IHjAE&amp;usg=AFQjCNGQfPkKJzQJ6qWdA4zXRGt-MVHVyA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.sa/url?url=http://www.howtoremovethat.com/how-to-get-rid-of-keloid-scars.html&amp;rct=j&amp;frm=1&amp;q=&amp;esrc=s&amp;sa=U&amp;ved=0ahUKEwj-u5D09IrLAhXMeT4KHYzdBOgQwW4IFzAB&amp;usg=AFQjCNHUHnoX2JDUkq5bhfSjrTwKxsXdow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22097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SUPERFASCIAL LUMPS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i="1" u="sng" dirty="0" smtClean="0"/>
              <a:t>SKIN &amp; SUBCUTANEOUS</a:t>
            </a:r>
          </a:p>
          <a:p>
            <a:pPr eaLnBrk="1" hangingPunct="1">
              <a:defRPr/>
            </a:pPr>
            <a:r>
              <a:rPr lang="en-US" sz="3600" b="1" i="1" u="sng" dirty="0" smtClean="0"/>
              <a:t>TUMOURS &amp; CYSTS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00200" y="5257800"/>
            <a:ext cx="3527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i="1" dirty="0"/>
              <a:t>Dr. Mohammad Al-</a:t>
            </a:r>
            <a:r>
              <a:rPr lang="en-US" sz="2400" b="1" i="1" dirty="0" err="1"/>
              <a:t>Akeely</a:t>
            </a:r>
            <a:endParaRPr lang="en-US" sz="2400" b="1" i="1" dirty="0"/>
          </a:p>
          <a:p>
            <a:pPr algn="l"/>
            <a:r>
              <a:rPr lang="en-US" sz="2400" b="1" i="1" dirty="0"/>
              <a:t>Associate Professor </a:t>
            </a:r>
          </a:p>
          <a:p>
            <a:pPr algn="l"/>
            <a:r>
              <a:rPr lang="en-US" sz="2400" b="1" i="1" dirty="0"/>
              <a:t>Department of Surgery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05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u="sng" dirty="0" err="1" smtClean="0"/>
              <a:t>Keloid</a:t>
            </a:r>
            <a:r>
              <a:rPr lang="en-US" dirty="0" smtClean="0"/>
              <a:t> </a:t>
            </a:r>
            <a:r>
              <a:rPr lang="en-US" sz="2100" dirty="0" smtClean="0"/>
              <a:t>continue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2357438"/>
            <a:ext cx="7643812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Initially raised , pink , tender , itchy 			and may ulcerate.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More common in dark skinned people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Progressive </a:t>
            </a:r>
            <a:r>
              <a:rPr lang="en-US" sz="2600" dirty="0" err="1" smtClean="0"/>
              <a:t>v.s</a:t>
            </a:r>
            <a:r>
              <a:rPr lang="en-US" sz="2600" dirty="0" smtClean="0"/>
              <a:t>. non progressive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err="1" smtClean="0"/>
              <a:t>Aquired</a:t>
            </a:r>
            <a:r>
              <a:rPr lang="en-US" sz="2600" dirty="0" smtClean="0"/>
              <a:t> v/s spontaneous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Rx</a:t>
            </a:r>
            <a:r>
              <a:rPr lang="en-US" dirty="0" smtClean="0"/>
              <a:t>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.</a:t>
            </a:r>
            <a:r>
              <a:rPr lang="en-US" sz="2800" dirty="0" smtClean="0"/>
              <a:t>Injection</a:t>
            </a:r>
            <a:r>
              <a:rPr lang="en-US" dirty="0" smtClean="0"/>
              <a:t> </a:t>
            </a:r>
            <a:r>
              <a:rPr lang="en-US" sz="1600" dirty="0" smtClean="0"/>
              <a:t>( </a:t>
            </a:r>
            <a:r>
              <a:rPr lang="en-US" sz="2000" dirty="0" err="1" smtClean="0"/>
              <a:t>hyaluronidase</a:t>
            </a:r>
            <a:r>
              <a:rPr lang="en-US" sz="2000" dirty="0" smtClean="0"/>
              <a:t> , </a:t>
            </a:r>
            <a:r>
              <a:rPr lang="en-US" sz="2000" dirty="0" err="1" smtClean="0"/>
              <a:t>steroides</a:t>
            </a:r>
            <a:r>
              <a:rPr lang="en-US" sz="2000" dirty="0" smtClean="0"/>
              <a:t>  etc</a:t>
            </a:r>
            <a:r>
              <a:rPr lang="en-US" sz="2100" dirty="0" smtClean="0"/>
              <a:t>.</a:t>
            </a:r>
            <a:r>
              <a:rPr lang="en-US" sz="1400" dirty="0" smtClean="0"/>
              <a:t>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.</a:t>
            </a:r>
            <a:r>
              <a:rPr lang="en-US" sz="2800" dirty="0" smtClean="0"/>
              <a:t>Excision &amp; grafting       </a:t>
            </a:r>
          </a:p>
        </p:txBody>
      </p:sp>
      <p:pic>
        <p:nvPicPr>
          <p:cNvPr id="10244" name="Picture 4" descr="scan0087"/>
          <p:cNvPicPr>
            <a:picLocks noChangeAspect="1" noChangeArrowheads="1"/>
          </p:cNvPicPr>
          <p:nvPr/>
        </p:nvPicPr>
        <p:blipFill>
          <a:blip r:embed="rId2"/>
          <a:srcRect b="13255"/>
          <a:stretch>
            <a:fillRect/>
          </a:stretch>
        </p:blipFill>
        <p:spPr bwMode="auto">
          <a:xfrm>
            <a:off x="6786563" y="3714750"/>
            <a:ext cx="23574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268" name="Picture 4" descr="scan0088"/>
          <p:cNvPicPr>
            <a:picLocks noChangeAspect="1" noChangeArrowheads="1"/>
          </p:cNvPicPr>
          <p:nvPr/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6000750" y="2857500"/>
            <a:ext cx="2500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scan0089"/>
          <p:cNvPicPr>
            <a:picLocks noChangeAspect="1" noChangeArrowheads="1"/>
          </p:cNvPicPr>
          <p:nvPr/>
        </p:nvPicPr>
        <p:blipFill>
          <a:blip r:embed="rId3"/>
          <a:srcRect b="15520"/>
          <a:stretch>
            <a:fillRect/>
          </a:stretch>
        </p:blipFill>
        <p:spPr bwMode="auto">
          <a:xfrm>
            <a:off x="3929063" y="2928938"/>
            <a:ext cx="2143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2928938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12292" name="Picture 2" descr="نتيجة بحث الصور عن ‪keloid scar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scan0091"/>
          <p:cNvPicPr>
            <a:picLocks noChangeAspect="1" noChangeArrowheads="1"/>
          </p:cNvPicPr>
          <p:nvPr/>
        </p:nvPicPr>
        <p:blipFill>
          <a:blip r:embed="rId6"/>
          <a:srcRect b="13376"/>
          <a:stretch>
            <a:fillRect/>
          </a:stretch>
        </p:blipFill>
        <p:spPr bwMode="auto">
          <a:xfrm>
            <a:off x="1214438" y="2428875"/>
            <a:ext cx="3022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1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. </a:t>
            </a:r>
            <a:r>
              <a:rPr lang="en-US" sz="2400" dirty="0" smtClean="0"/>
              <a:t>Excessive granulation tissue growth in ulcers.</a:t>
            </a:r>
          </a:p>
          <a:p>
            <a:pPr marL="609600" indent="-609600" algn="ctr" rtl="0" eaLnBrk="1" hangingPunct="1"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. Firm, bright , red selling that bleeds on touch.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. recurrent bleeding when exposed to Trauma.		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</a:t>
            </a:r>
            <a:r>
              <a:rPr lang="en-US" sz="2400" u="sng" dirty="0" smtClean="0"/>
              <a:t>Rx</a:t>
            </a:r>
            <a:r>
              <a:rPr lang="en-US" sz="2400" dirty="0" smtClean="0"/>
              <a:t> : cauterization </a:t>
            </a:r>
            <a:r>
              <a:rPr lang="en-US" sz="2400" dirty="0" err="1" smtClean="0"/>
              <a:t>v.s</a:t>
            </a:r>
            <a:r>
              <a:rPr lang="en-US" sz="2400" dirty="0" smtClean="0"/>
              <a:t>  excision                .</a:t>
            </a:r>
          </a:p>
          <a:p>
            <a:pPr marL="609600" indent="-609600" algn="ctr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57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Pyogenic</a:t>
            </a:r>
            <a:r>
              <a:rPr lang="en-US" sz="4000" b="1" i="1" u="sng" dirty="0" smtClean="0"/>
              <a:t> </a:t>
            </a:r>
            <a:r>
              <a:rPr lang="en-US" sz="4000" b="1" i="1" u="sng" dirty="0" err="1" smtClean="0"/>
              <a:t>granuloma</a:t>
            </a:r>
            <a:endParaRPr lang="en-US" sz="4000" b="1" i="1" u="sng" dirty="0" smtClean="0"/>
          </a:p>
        </p:txBody>
      </p:sp>
      <p:pic>
        <p:nvPicPr>
          <p:cNvPr id="13316" name="Picture 4" descr="scan0171"/>
          <p:cNvPicPr>
            <a:picLocks noChangeAspect="1" noChangeArrowheads="1"/>
          </p:cNvPicPr>
          <p:nvPr/>
        </p:nvPicPr>
        <p:blipFill>
          <a:blip r:embed="rId2" cstate="print"/>
          <a:srcRect b="36502"/>
          <a:stretch>
            <a:fillRect/>
          </a:stretch>
        </p:blipFill>
        <p:spPr bwMode="auto">
          <a:xfrm>
            <a:off x="6477001" y="28194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4800600"/>
            <a:ext cx="1981200" cy="1847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5363" name="Picture 2" descr="C:\Users\USER\Pictures\download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81200"/>
            <a:ext cx="2695575" cy="2482850"/>
          </a:xfrm>
        </p:spPr>
      </p:pic>
      <p:pic>
        <p:nvPicPr>
          <p:cNvPr id="4" name="Picture 2" descr="C:\Users\USER\Pictures\images (58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981200"/>
            <a:ext cx="2933700" cy="247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Haemangioma</a:t>
            </a:r>
            <a:endParaRPr lang="en-US" sz="4000" b="1" i="1" u="sng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	</a:t>
            </a:r>
            <a:r>
              <a:rPr lang="en-US" sz="2800" dirty="0" smtClean="0"/>
              <a:t>It is a developmental malformation of blood vessels rather than a </a:t>
            </a:r>
            <a:r>
              <a:rPr lang="en-US" sz="2800" dirty="0" err="1" smtClean="0"/>
              <a:t>tumour</a:t>
            </a:r>
            <a:r>
              <a:rPr lang="en-US" sz="24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</a:t>
            </a:r>
            <a:r>
              <a:rPr lang="en-US" sz="2800" u="sng" dirty="0" smtClean="0"/>
              <a:t>Types</a:t>
            </a:r>
            <a:r>
              <a:rPr lang="en-US" sz="2400" dirty="0" smtClean="0"/>
              <a:t>: </a:t>
            </a:r>
            <a:r>
              <a:rPr lang="en-US" sz="2400" i="1" dirty="0" smtClean="0"/>
              <a:t>capillary , cavernous ,arterial.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It commonly occurs in skin &amp; sub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tissue	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but other organs ( </a:t>
            </a:r>
            <a:r>
              <a:rPr lang="en-US" sz="2400" dirty="0" err="1" smtClean="0"/>
              <a:t>e.g</a:t>
            </a:r>
            <a:r>
              <a:rPr lang="en-US" sz="2400" dirty="0" smtClean="0"/>
              <a:t>  lips , tongue ,liver ,brain) may be  affected.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8436" name="Picture 4" descr="scan0108"/>
          <p:cNvPicPr>
            <a:picLocks noChangeAspect="1" noChangeArrowheads="1"/>
          </p:cNvPicPr>
          <p:nvPr/>
        </p:nvPicPr>
        <p:blipFill>
          <a:blip r:embed="rId2"/>
          <a:srcRect b="10333"/>
          <a:stretch>
            <a:fillRect/>
          </a:stretch>
        </p:blipFill>
        <p:spPr bwMode="auto">
          <a:xfrm>
            <a:off x="6215063" y="1928812"/>
            <a:ext cx="2286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scan0109"/>
          <p:cNvPicPr>
            <a:picLocks noChangeAspect="1" noChangeArrowheads="1"/>
          </p:cNvPicPr>
          <p:nvPr/>
        </p:nvPicPr>
        <p:blipFill>
          <a:blip r:embed="rId3"/>
          <a:srcRect b="20435"/>
          <a:stretch>
            <a:fillRect/>
          </a:stretch>
        </p:blipFill>
        <p:spPr bwMode="auto">
          <a:xfrm>
            <a:off x="3643313" y="1928812"/>
            <a:ext cx="249713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scan0107"/>
          <p:cNvPicPr>
            <a:picLocks noChangeAspect="1" noChangeArrowheads="1"/>
          </p:cNvPicPr>
          <p:nvPr/>
        </p:nvPicPr>
        <p:blipFill>
          <a:blip r:embed="rId4"/>
          <a:srcRect b="29713"/>
          <a:stretch>
            <a:fillRect/>
          </a:stretch>
        </p:blipFill>
        <p:spPr bwMode="auto">
          <a:xfrm>
            <a:off x="685800" y="1905000"/>
            <a:ext cx="295751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76399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smtClean="0"/>
              <a:t>Malignant skin </a:t>
            </a:r>
            <a:r>
              <a:rPr lang="en-US" u="sng" dirty="0" err="1" smtClean="0"/>
              <a:t>tumours</a:t>
            </a:r>
            <a:endParaRPr lang="en-US" u="sng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599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800" u="sng" dirty="0" smtClean="0"/>
              <a:t>Basal cell carcinoma </a:t>
            </a:r>
            <a:r>
              <a:rPr lang="en-US" sz="2800" dirty="0" smtClean="0"/>
              <a:t>(BCC) </a:t>
            </a:r>
            <a:r>
              <a:rPr lang="en-US" sz="17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    .</a:t>
            </a:r>
            <a:r>
              <a:rPr lang="en-US" sz="2400" dirty="0" smtClean="0"/>
              <a:t>Ulcerated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of basal cell layer of skin.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Middle aged white tropical males (Australia).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common in face.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low grade and slowly growing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(years</a:t>
            </a:r>
            <a:r>
              <a:rPr lang="en-US" sz="13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3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000" b="1" dirty="0" smtClean="0"/>
              <a:t>   </a:t>
            </a:r>
            <a:r>
              <a:rPr lang="en-US" sz="3000" b="1" u="sng" dirty="0" smtClean="0"/>
              <a:t>Clinically</a:t>
            </a:r>
            <a:r>
              <a:rPr lang="en-US" sz="17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</a:t>
            </a:r>
            <a:r>
              <a:rPr lang="en-US" sz="2400" dirty="0" smtClean="0"/>
              <a:t>. Rolled-in edges (inverted ) with attempts of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healing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floor shows an un healthy granulation with a scab.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.The base is </a:t>
            </a:r>
            <a:r>
              <a:rPr lang="en-US" sz="2400" dirty="0" err="1" smtClean="0"/>
              <a:t>indurated</a:t>
            </a:r>
            <a:r>
              <a:rPr lang="en-US" sz="2400" dirty="0" smtClean="0"/>
              <a:t> and may be fixed to bone.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spreads locally ( usually no L.N metastases).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b="1" dirty="0" smtClean="0"/>
              <a:t>         </a:t>
            </a:r>
            <a:r>
              <a:rPr lang="en-US" sz="2600" b="1" dirty="0" smtClean="0"/>
              <a:t>Rx :  radio therapy &amp; surgery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</a:p>
        </p:txBody>
      </p:sp>
      <p:pic>
        <p:nvPicPr>
          <p:cNvPr id="19460" name="Picture 4" descr="scan0070"/>
          <p:cNvPicPr>
            <a:picLocks noChangeAspect="1" noChangeArrowheads="1"/>
          </p:cNvPicPr>
          <p:nvPr/>
        </p:nvPicPr>
        <p:blipFill>
          <a:blip r:embed="rId2"/>
          <a:srcRect b="20970"/>
          <a:stretch>
            <a:fillRect/>
          </a:stretch>
        </p:blipFill>
        <p:spPr bwMode="auto">
          <a:xfrm>
            <a:off x="6429375" y="2286000"/>
            <a:ext cx="2714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484" name="Picture 4" descr="scan0130"/>
          <p:cNvPicPr>
            <a:picLocks noChangeAspect="1" noChangeArrowheads="1"/>
          </p:cNvPicPr>
          <p:nvPr/>
        </p:nvPicPr>
        <p:blipFill>
          <a:blip r:embed="rId2"/>
          <a:srcRect b="14162"/>
          <a:stretch>
            <a:fillRect/>
          </a:stretch>
        </p:blipFill>
        <p:spPr bwMode="auto">
          <a:xfrm>
            <a:off x="5486401" y="2057400"/>
            <a:ext cx="32004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33"/>
          <p:cNvPicPr>
            <a:picLocks noChangeAspect="1" noChangeArrowheads="1"/>
          </p:cNvPicPr>
          <p:nvPr/>
        </p:nvPicPr>
        <p:blipFill>
          <a:blip r:embed="rId3"/>
          <a:srcRect b="18898"/>
          <a:stretch>
            <a:fillRect/>
          </a:stretch>
        </p:blipFill>
        <p:spPr bwMode="auto">
          <a:xfrm>
            <a:off x="3211513" y="2133600"/>
            <a:ext cx="2720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132"/>
          <p:cNvPicPr>
            <a:picLocks noChangeAspect="1" noChangeArrowheads="1"/>
          </p:cNvPicPr>
          <p:nvPr/>
        </p:nvPicPr>
        <p:blipFill>
          <a:blip r:embed="rId4"/>
          <a:srcRect b="24454"/>
          <a:stretch>
            <a:fillRect/>
          </a:stretch>
        </p:blipFill>
        <p:spPr bwMode="auto">
          <a:xfrm>
            <a:off x="0" y="2209800"/>
            <a:ext cx="33147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u="sng" dirty="0" err="1" smtClean="0"/>
              <a:t>Squamous</a:t>
            </a:r>
            <a:r>
              <a:rPr lang="en-US" b="1" u="sng" dirty="0" smtClean="0"/>
              <a:t> cell carcinoma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800" u="sng" dirty="0" smtClean="0"/>
              <a:t>(</a:t>
            </a:r>
            <a:r>
              <a:rPr lang="en-US" sz="2800" u="sng" dirty="0" err="1" smtClean="0"/>
              <a:t>Epithelioma</a:t>
            </a:r>
            <a:r>
              <a:rPr lang="en-US" sz="2400" u="sng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.Arise from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layer of skin or mucus membrane.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may arise from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of columnar </a:t>
            </a:r>
            <a:r>
              <a:rPr lang="en-US" sz="2400" dirty="0" err="1" smtClean="0"/>
              <a:t>epitheleum</a:t>
            </a:r>
            <a:r>
              <a:rPr lang="en-US" sz="24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due to chronic irritation ( gall bladder, bronchus, stomach .etc.)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can </a:t>
            </a:r>
            <a:r>
              <a:rPr lang="en-US" sz="2400" dirty="0" err="1" smtClean="0"/>
              <a:t>occure</a:t>
            </a:r>
            <a:r>
              <a:rPr lang="en-US" sz="2400" dirty="0" smtClean="0"/>
              <a:t> any where in the body, M&gt;F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.More malignant and rapidly growing than BCC.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.Edges are rolled out ( </a:t>
            </a:r>
            <a:r>
              <a:rPr lang="en-US" sz="2400" dirty="0" err="1" smtClean="0"/>
              <a:t>everted</a:t>
            </a:r>
            <a:r>
              <a:rPr lang="en-US" sz="2400" dirty="0" smtClean="0"/>
              <a:t> 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u="sng" dirty="0" smtClean="0"/>
              <a:t>Spreads 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locally , L.N ,and blood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dirty="0" smtClean="0"/>
              <a:t>          Radiotherapy &amp; Surgery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  <p:pic>
        <p:nvPicPr>
          <p:cNvPr id="23556" name="Picture 4" descr="scan0068"/>
          <p:cNvPicPr>
            <a:picLocks noChangeAspect="1" noChangeArrowheads="1"/>
          </p:cNvPicPr>
          <p:nvPr/>
        </p:nvPicPr>
        <p:blipFill>
          <a:blip r:embed="rId2"/>
          <a:srcRect b="14600"/>
          <a:stretch>
            <a:fillRect/>
          </a:stretch>
        </p:blipFill>
        <p:spPr bwMode="auto">
          <a:xfrm>
            <a:off x="6172200" y="3124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Skin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39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Epidermis</a:t>
            </a:r>
            <a:r>
              <a:rPr lang="en-US" sz="2400" dirty="0" smtClean="0"/>
              <a:t>:  openings of glands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</a:t>
            </a:r>
            <a:r>
              <a:rPr lang="en-US" dirty="0" smtClean="0"/>
              <a:t>Papillary dermis</a:t>
            </a:r>
            <a:r>
              <a:rPr lang="en-US" sz="2400" dirty="0" smtClean="0"/>
              <a:t>:  basal cell layer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</a:t>
            </a:r>
            <a:r>
              <a:rPr lang="en-US" dirty="0" smtClean="0"/>
              <a:t> Dermis</a:t>
            </a:r>
            <a:r>
              <a:rPr lang="en-US" sz="1700" dirty="0" smtClean="0"/>
              <a:t>  </a:t>
            </a:r>
            <a:r>
              <a:rPr lang="en-US" sz="2400" dirty="0" smtClean="0"/>
              <a:t>:  contains sweat &amp; sebaceous glands</a:t>
            </a:r>
          </a:p>
        </p:txBody>
      </p:sp>
      <p:pic>
        <p:nvPicPr>
          <p:cNvPr id="5124" name="Picture 2" descr="Image result for sk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57175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4579" name="Picture 2" descr="C:\Users\USER\Pictures\download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4038600"/>
            <a:ext cx="2533650" cy="2628900"/>
          </a:xfrm>
          <a:noFill/>
        </p:spPr>
      </p:pic>
      <p:pic>
        <p:nvPicPr>
          <p:cNvPr id="24580" name="Picture 3" descr="C:\Users\USER\Pictures\images (8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29718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images (8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8600"/>
            <a:ext cx="23622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Pictures\images (8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4114800"/>
            <a:ext cx="2647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u="sng" dirty="0" err="1" smtClean="0"/>
              <a:t>Marjolin</a:t>
            </a:r>
            <a:r>
              <a:rPr lang="en-US" sz="3600" b="1" u="sng" dirty="0" smtClean="0"/>
              <a:t> ulcer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574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It is a low grade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arising  in chronically </a:t>
            </a:r>
            <a:r>
              <a:rPr lang="en-US" sz="2800" dirty="0" err="1" smtClean="0"/>
              <a:t>inflammed</a:t>
            </a:r>
            <a:r>
              <a:rPr lang="en-US" sz="2800" dirty="0" smtClean="0"/>
              <a:t> ulcers or scars.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  <a:r>
              <a:rPr lang="en-US" sz="2100" b="1" u="sng" dirty="0" smtClean="0"/>
              <a:t>Rx</a:t>
            </a:r>
            <a:r>
              <a:rPr lang="en-US" sz="2100" b="1" dirty="0" smtClean="0"/>
              <a:t>: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b="1" dirty="0" smtClean="0"/>
              <a:t>          Radiotherapy &amp; Surgery</a:t>
            </a:r>
            <a:endParaRPr lang="en-US" b="1" dirty="0" smtClean="0"/>
          </a:p>
        </p:txBody>
      </p:sp>
      <p:pic>
        <p:nvPicPr>
          <p:cNvPr id="26628" name="Picture 4" descr="scan0071"/>
          <p:cNvPicPr>
            <a:picLocks noChangeAspect="1" noChangeArrowheads="1"/>
          </p:cNvPicPr>
          <p:nvPr/>
        </p:nvPicPr>
        <p:blipFill>
          <a:blip r:embed="rId2"/>
          <a:srcRect b="23604"/>
          <a:stretch>
            <a:fillRect/>
          </a:stretch>
        </p:blipFill>
        <p:spPr bwMode="auto">
          <a:xfrm>
            <a:off x="6215063" y="4071938"/>
            <a:ext cx="1857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7652" name="Picture 4" descr="scan0072"/>
          <p:cNvPicPr>
            <a:picLocks noChangeAspect="1" noChangeArrowheads="1"/>
          </p:cNvPicPr>
          <p:nvPr/>
        </p:nvPicPr>
        <p:blipFill>
          <a:blip r:embed="rId2"/>
          <a:srcRect r="40709"/>
          <a:stretch>
            <a:fillRect/>
          </a:stretch>
        </p:blipFill>
        <p:spPr bwMode="auto">
          <a:xfrm>
            <a:off x="762000" y="2022475"/>
            <a:ext cx="67818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u="sng" dirty="0" err="1" smtClean="0"/>
              <a:t>Naevus</a:t>
            </a:r>
            <a:r>
              <a:rPr lang="en-US" sz="2400" b="1" u="sng" dirty="0" smtClean="0"/>
              <a:t> </a:t>
            </a:r>
            <a:r>
              <a:rPr lang="en-US" sz="2400" b="1" dirty="0" smtClean="0"/>
              <a:t> ( </a:t>
            </a:r>
            <a:r>
              <a:rPr lang="en-US" sz="2400" dirty="0" smtClean="0"/>
              <a:t>mole)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524000"/>
            <a:ext cx="9001125" cy="516255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algn="l" rtl="0" eaLnBrk="1" hangingPunct="1">
              <a:defRPr/>
            </a:pPr>
            <a:endParaRPr lang="en-US" sz="3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400" dirty="0" smtClean="0"/>
              <a:t> </a:t>
            </a:r>
            <a:r>
              <a:rPr lang="en-US" sz="2600" dirty="0" smtClean="0"/>
              <a:t> </a:t>
            </a:r>
            <a:r>
              <a:rPr lang="en-US" sz="2800" dirty="0" smtClean="0"/>
              <a:t>.A </a:t>
            </a:r>
            <a:r>
              <a:rPr lang="en-US" sz="2800" dirty="0" err="1" smtClean="0"/>
              <a:t>localised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malformations.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.Includes moles &amp; birth marks.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.They may present at birth ,or even later.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300" dirty="0" smtClean="0"/>
              <a:t> </a:t>
            </a:r>
            <a:r>
              <a:rPr lang="en-US" sz="3300" u="sng" dirty="0" smtClean="0"/>
              <a:t>Types: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>
              <a:buNone/>
              <a:defRPr/>
            </a:pPr>
            <a:r>
              <a:rPr lang="en-US" sz="2800" dirty="0" err="1" smtClean="0"/>
              <a:t>Junctional</a:t>
            </a:r>
            <a:r>
              <a:rPr lang="en-US" sz="2800" dirty="0" smtClean="0"/>
              <a:t> , </a:t>
            </a:r>
            <a:r>
              <a:rPr lang="en-US" sz="2800" dirty="0" err="1" smtClean="0"/>
              <a:t>intradermal</a:t>
            </a:r>
            <a:r>
              <a:rPr lang="en-US" sz="2800" dirty="0" smtClean="0"/>
              <a:t> , compound, </a:t>
            </a:r>
            <a:r>
              <a:rPr lang="en-US" sz="2800" dirty="0" err="1" smtClean="0"/>
              <a:t>bluenaevus</a:t>
            </a:r>
            <a:r>
              <a:rPr lang="en-US" sz="2800" dirty="0" smtClean="0"/>
              <a:t>, juvenile and freckle</a:t>
            </a: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 algn="ctr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				 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</a:t>
            </a:r>
            <a:endParaRPr lang="en-US" sz="3400" dirty="0" smtClean="0"/>
          </a:p>
        </p:txBody>
      </p:sp>
      <p:pic>
        <p:nvPicPr>
          <p:cNvPr id="28676" name="Picture 4" descr="scan0096"/>
          <p:cNvPicPr>
            <a:picLocks noChangeAspect="1" noChangeArrowheads="1"/>
          </p:cNvPicPr>
          <p:nvPr/>
        </p:nvPicPr>
        <p:blipFill>
          <a:blip r:embed="rId2"/>
          <a:srcRect r="33698"/>
          <a:stretch>
            <a:fillRect/>
          </a:stretch>
        </p:blipFill>
        <p:spPr bwMode="auto">
          <a:xfrm>
            <a:off x="5786438" y="2786063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scan0097"/>
          <p:cNvPicPr>
            <a:picLocks noChangeAspect="1" noChangeArrowheads="1"/>
          </p:cNvPicPr>
          <p:nvPr/>
        </p:nvPicPr>
        <p:blipFill>
          <a:blip r:embed="rId3"/>
          <a:srcRect b="27058"/>
          <a:stretch>
            <a:fillRect/>
          </a:stretch>
        </p:blipFill>
        <p:spPr bwMode="auto">
          <a:xfrm>
            <a:off x="7572375" y="2786063"/>
            <a:ext cx="15716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err="1" smtClean="0"/>
              <a:t>Naevus</a:t>
            </a:r>
            <a:r>
              <a:rPr lang="en-US" sz="2900" u="sng" dirty="0" smtClean="0"/>
              <a:t> </a:t>
            </a:r>
            <a:r>
              <a:rPr lang="en-US" sz="1700" dirty="0" smtClean="0"/>
              <a:t> cont;</a:t>
            </a:r>
            <a:endParaRPr lang="en-US" sz="29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</a:t>
            </a:r>
            <a:r>
              <a:rPr lang="en-US" b="1" dirty="0" smtClean="0"/>
              <a:t>Evidences of malignant change </a:t>
            </a:r>
            <a:r>
              <a:rPr lang="en-US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(</a:t>
            </a:r>
            <a:r>
              <a:rPr lang="en-US" sz="2100" u="sng" dirty="0" smtClean="0">
                <a:solidFill>
                  <a:srgbClr val="FF0000"/>
                </a:solidFill>
              </a:rPr>
              <a:t>very important </a:t>
            </a:r>
            <a:r>
              <a:rPr lang="en-US" sz="21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.Increase in size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to irregular edge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thickness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</a:t>
            </a:r>
            <a:r>
              <a:rPr lang="en-US" sz="2400" i="1" u="sng" dirty="0" err="1" smtClean="0"/>
              <a:t>colour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.change in surrounding tissue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.symptoms </a:t>
            </a:r>
            <a:r>
              <a:rPr lang="en-US" sz="2400" i="1" u="sng" dirty="0" err="1" smtClean="0"/>
              <a:t>e.g</a:t>
            </a:r>
            <a:r>
              <a:rPr lang="en-US" sz="2400" i="1" u="sng" dirty="0" smtClean="0"/>
              <a:t>: itching, bleeding discharge </a:t>
            </a:r>
            <a:endParaRPr lang="ar-SA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</a:t>
            </a:r>
            <a:r>
              <a:rPr lang="en-US" sz="2400" i="1" dirty="0" smtClean="0"/>
              <a:t>      </a:t>
            </a:r>
            <a:r>
              <a:rPr lang="en-US" sz="2400" i="1" u="sng" dirty="0" smtClean="0"/>
              <a:t> .</a:t>
            </a:r>
            <a:r>
              <a:rPr lang="en-US" sz="2400" i="1" u="sng" dirty="0" err="1" smtClean="0"/>
              <a:t>lymphadenopathy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</a:t>
            </a:r>
            <a:r>
              <a:rPr lang="en-US" sz="2400" i="1" u="sng" dirty="0" smtClean="0"/>
              <a:t>  .microscopic evidence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                  	</a:t>
            </a:r>
            <a:r>
              <a:rPr lang="ar-SA" sz="26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00199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smtClean="0"/>
              <a:t>Malignant Melanoma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It is rare but most rapidly infiltrating skin </a:t>
            </a:r>
            <a:r>
              <a:rPr lang="en-US" sz="2400" dirty="0" err="1" smtClean="0"/>
              <a:t>tumour</a:t>
            </a: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De-novo ( 10 %) , Pre-existing </a:t>
            </a:r>
            <a:r>
              <a:rPr lang="en-US" sz="2400" dirty="0" err="1" smtClean="0"/>
              <a:t>naevus</a:t>
            </a:r>
            <a:r>
              <a:rPr lang="en-US" sz="2400" dirty="0" smtClean="0"/>
              <a:t> (90 %).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b="1" u="sng" dirty="0" smtClean="0"/>
              <a:t>Metastasis 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</a:t>
            </a:r>
            <a:r>
              <a:rPr lang="en-US" sz="1900" dirty="0" smtClean="0"/>
              <a:t> Local &amp; satellite nodules.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Lymphatic.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Blood ( liver, lung, bone </a:t>
            </a:r>
            <a:r>
              <a:rPr lang="en-US" sz="1700" dirty="0" smtClean="0"/>
              <a:t>etc;.</a:t>
            </a:r>
            <a:endParaRPr lang="en-US" sz="2100" dirty="0" smtClean="0"/>
          </a:p>
        </p:txBody>
      </p:sp>
      <p:pic>
        <p:nvPicPr>
          <p:cNvPr id="30724" name="Picture 4" descr="scan0099"/>
          <p:cNvPicPr>
            <a:picLocks noChangeAspect="1" noChangeArrowheads="1"/>
          </p:cNvPicPr>
          <p:nvPr/>
        </p:nvPicPr>
        <p:blipFill>
          <a:blip r:embed="rId2"/>
          <a:srcRect b="30855"/>
          <a:stretch>
            <a:fillRect/>
          </a:stretch>
        </p:blipFill>
        <p:spPr bwMode="auto">
          <a:xfrm>
            <a:off x="5857875" y="3357563"/>
            <a:ext cx="2643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2772" name="Picture 4" descr="scan0104"/>
          <p:cNvPicPr>
            <a:picLocks noChangeAspect="1" noChangeArrowheads="1"/>
          </p:cNvPicPr>
          <p:nvPr/>
        </p:nvPicPr>
        <p:blipFill>
          <a:blip r:embed="rId2"/>
          <a:srcRect t="10867" r="50555"/>
          <a:stretch>
            <a:fillRect/>
          </a:stretch>
        </p:blipFill>
        <p:spPr bwMode="auto">
          <a:xfrm>
            <a:off x="838200" y="2286000"/>
            <a:ext cx="281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melanoma_4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209801"/>
            <a:ext cx="2819400" cy="32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6" name="Picture 4" descr="scan0103"/>
          <p:cNvPicPr>
            <a:picLocks noChangeAspect="1" noChangeArrowheads="1"/>
          </p:cNvPicPr>
          <p:nvPr/>
        </p:nvPicPr>
        <p:blipFill>
          <a:blip r:embed="rId2"/>
          <a:srcRect b="30284"/>
          <a:stretch>
            <a:fillRect/>
          </a:stretch>
        </p:blipFill>
        <p:spPr bwMode="auto">
          <a:xfrm>
            <a:off x="762000" y="2286000"/>
            <a:ext cx="3195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6"/>
          <p:cNvPicPr>
            <a:picLocks noChangeAspect="1" noChangeArrowheads="1"/>
          </p:cNvPicPr>
          <p:nvPr/>
        </p:nvPicPr>
        <p:blipFill>
          <a:blip r:embed="rId3"/>
          <a:srcRect b="12755"/>
          <a:stretch>
            <a:fillRect/>
          </a:stretch>
        </p:blipFill>
        <p:spPr bwMode="auto">
          <a:xfrm>
            <a:off x="5029200" y="1981200"/>
            <a:ext cx="27289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5844" name="Picture 4" descr="scan0101"/>
          <p:cNvPicPr>
            <a:picLocks noChangeAspect="1" noChangeArrowheads="1"/>
          </p:cNvPicPr>
          <p:nvPr/>
        </p:nvPicPr>
        <p:blipFill>
          <a:blip r:embed="rId2"/>
          <a:srcRect b="40468"/>
          <a:stretch>
            <a:fillRect/>
          </a:stretch>
        </p:blipFill>
        <p:spPr bwMode="auto">
          <a:xfrm>
            <a:off x="5105400" y="2438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2"/>
          <p:cNvPicPr>
            <a:picLocks noChangeAspect="1" noChangeArrowheads="1"/>
          </p:cNvPicPr>
          <p:nvPr/>
        </p:nvPicPr>
        <p:blipFill>
          <a:blip r:embed="rId3"/>
          <a:srcRect b="19984"/>
          <a:stretch>
            <a:fillRect/>
          </a:stretch>
        </p:blipFill>
        <p:spPr bwMode="auto">
          <a:xfrm>
            <a:off x="1371600" y="2438400"/>
            <a:ext cx="28209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Satellite nodule</a:t>
            </a:r>
          </a:p>
        </p:txBody>
      </p:sp>
      <p:pic>
        <p:nvPicPr>
          <p:cNvPr id="37892" name="Picture 4" descr="scan0105"/>
          <p:cNvPicPr>
            <a:picLocks noChangeAspect="1" noChangeArrowheads="1"/>
          </p:cNvPicPr>
          <p:nvPr/>
        </p:nvPicPr>
        <p:blipFill>
          <a:blip r:embed="rId2"/>
          <a:srcRect b="19751"/>
          <a:stretch>
            <a:fillRect/>
          </a:stretch>
        </p:blipFill>
        <p:spPr bwMode="auto">
          <a:xfrm>
            <a:off x="2825750" y="2674938"/>
            <a:ext cx="3492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6001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i="1" u="sng" dirty="0" smtClean="0"/>
              <a:t>Benign skin </a:t>
            </a:r>
            <a:r>
              <a:rPr lang="en-US" i="1" u="sng" dirty="0" err="1" smtClean="0"/>
              <a:t>tumours</a:t>
            </a:r>
            <a:endParaRPr lang="en-US" i="1" u="sng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534400" cy="4921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err="1" smtClean="0"/>
              <a:t>papilloma</a:t>
            </a:r>
            <a:r>
              <a:rPr lang="en-US" u="sng" dirty="0" smtClean="0"/>
              <a:t> </a:t>
            </a:r>
            <a:r>
              <a:rPr lang="en-US" sz="2400" dirty="0" smtClean="0"/>
              <a:t>(wart)</a:t>
            </a:r>
            <a:r>
              <a:rPr lang="en-US" dirty="0" smtClean="0"/>
              <a:t>: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2400" dirty="0" smtClean="0"/>
              <a:t>. Finger like projection of all skin layers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smtClean="0"/>
              <a:t>usually infective ( </a:t>
            </a:r>
            <a:r>
              <a:rPr lang="en-US" sz="2400" dirty="0" err="1" smtClean="0"/>
              <a:t>papilloma</a:t>
            </a:r>
            <a:r>
              <a:rPr lang="en-US" sz="2400" dirty="0" smtClean="0"/>
              <a:t> virus)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 </a:t>
            </a:r>
            <a:r>
              <a:rPr lang="en-US" sz="2400" dirty="0" err="1" smtClean="0"/>
              <a:t>pedunculated</a:t>
            </a:r>
            <a:r>
              <a:rPr lang="en-US" sz="2400" dirty="0" smtClean="0"/>
              <a:t> or sessile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Rx</a:t>
            </a:r>
            <a:r>
              <a:rPr lang="en-US" dirty="0" smtClean="0"/>
              <a:t> : </a:t>
            </a:r>
            <a:r>
              <a:rPr lang="en-US" sz="2400" dirty="0" smtClean="0"/>
              <a:t>.Cauterization (small or multiple)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.Excision (large)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Skin Cysts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486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3500" dirty="0" smtClean="0"/>
              <a:t>  </a:t>
            </a:r>
            <a:r>
              <a:rPr lang="en-US" sz="3500" dirty="0" smtClean="0"/>
              <a:t>  </a:t>
            </a:r>
            <a:r>
              <a:rPr lang="en-US" sz="2800" u="sng" dirty="0" smtClean="0"/>
              <a:t>Implantation </a:t>
            </a:r>
            <a:r>
              <a:rPr lang="en-US" sz="2800" u="sng" dirty="0" err="1" smtClean="0"/>
              <a:t>Dermoid</a:t>
            </a:r>
            <a:r>
              <a:rPr lang="en-US" sz="2800" u="sng" dirty="0" smtClean="0"/>
              <a:t> </a:t>
            </a:r>
            <a:r>
              <a:rPr lang="en-US" sz="35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</a:t>
            </a:r>
            <a:r>
              <a:rPr lang="en-US" sz="2400" dirty="0" smtClean="0"/>
              <a:t>.It is a post traumatic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.Commonly in fingers and hands of farmers &amp; </a:t>
            </a:r>
            <a:r>
              <a:rPr lang="en-US" sz="2400" dirty="0" err="1" smtClean="0"/>
              <a:t>taylors</a:t>
            </a:r>
            <a:r>
              <a:rPr lang="en-US" sz="2400" dirty="0" smtClean="0"/>
              <a:t>.</a:t>
            </a:r>
            <a:endParaRPr lang="ar-SA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.Tense , may be hard tender swelling.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.Attached to skin which may be scarred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.Contains desquamated epithelial cells.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.pain and ulceration may occur following repeated trauma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</a:t>
            </a:r>
            <a:r>
              <a:rPr lang="en-US" sz="2400" i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Excision is curative.</a:t>
            </a:r>
          </a:p>
        </p:txBody>
      </p:sp>
      <p:pic>
        <p:nvPicPr>
          <p:cNvPr id="38916" name="Picture 4" descr="scan0170"/>
          <p:cNvPicPr>
            <a:picLocks noChangeAspect="1" noChangeArrowheads="1"/>
          </p:cNvPicPr>
          <p:nvPr/>
        </p:nvPicPr>
        <p:blipFill>
          <a:blip r:embed="rId2"/>
          <a:srcRect r="16382" b="24950"/>
          <a:stretch>
            <a:fillRect/>
          </a:stretch>
        </p:blipFill>
        <p:spPr bwMode="auto">
          <a:xfrm>
            <a:off x="7010400" y="2133600"/>
            <a:ext cx="213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39939" name="Picture 2" descr="C:\Users\USER\Picture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428750"/>
            <a:ext cx="47863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0963" name="Picture 2" descr="C:\Users\USER\Pictures\download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295400"/>
            <a:ext cx="3429000" cy="37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1987" name="Picture 2" descr="C:\Users\USER\Pictures\downloa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3505200"/>
            <a:ext cx="2466975" cy="1847850"/>
          </a:xfrm>
        </p:spPr>
      </p:pic>
      <p:pic>
        <p:nvPicPr>
          <p:cNvPr id="41988" name="Picture 3" descr="C:\Users\USER\Pictures\download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762000"/>
            <a:ext cx="2928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Sebaceous Cyst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It is a retention cyst due to blockage of its duct.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epithelium and contains sebum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and desquamated epithelium.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Commonly in scalp , Face ,  scrotum and vulva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	</a:t>
            </a:r>
            <a:r>
              <a:rPr lang="en-US" sz="2400" b="1" dirty="0" smtClean="0"/>
              <a:t>( </a:t>
            </a:r>
            <a:r>
              <a:rPr lang="en-US" sz="2400" b="1" u="sng" dirty="0" smtClean="0"/>
              <a:t>never in palm &amp; sole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2400" b="1" u="sng" dirty="0" smtClean="0"/>
              <a:t>Clinically</a:t>
            </a:r>
            <a:r>
              <a:rPr lang="en-US" sz="19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Spherical, cystic or tense swelling , </a:t>
            </a:r>
            <a:r>
              <a:rPr lang="en-US" sz="2400" u="sng" dirty="0" smtClean="0"/>
              <a:t>attached to skin with </a:t>
            </a:r>
            <a:r>
              <a:rPr lang="en-US" sz="2400" u="sng" dirty="0" err="1" smtClean="0"/>
              <a:t>punctum</a:t>
            </a:r>
            <a:r>
              <a:rPr lang="en-US" sz="2400" u="sng" dirty="0" smtClean="0"/>
              <a:t> </a:t>
            </a:r>
            <a:r>
              <a:rPr lang="en-US" sz="2400" dirty="0" smtClean="0"/>
              <a:t>that may discharge sebum upon squeezing.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NB</a:t>
            </a:r>
            <a:r>
              <a:rPr lang="en-US" sz="2400" b="1" u="sng" dirty="0" smtClean="0"/>
              <a:t> :Indentation and fluctuation tests may be positive .But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 </a:t>
            </a:r>
            <a:r>
              <a:rPr lang="en-US" sz="2400" b="1" u="sng" dirty="0" err="1" smtClean="0"/>
              <a:t>transillumination</a:t>
            </a:r>
            <a:r>
              <a:rPr lang="en-US" sz="2400" b="1" u="sng" dirty="0" smtClean="0"/>
              <a:t> test is negative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</a:t>
            </a:r>
            <a:r>
              <a:rPr lang="ar-SA" sz="21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endParaRPr lang="en-US" sz="1900" dirty="0" smtClean="0"/>
          </a:p>
        </p:txBody>
      </p:sp>
      <p:pic>
        <p:nvPicPr>
          <p:cNvPr id="43012" name="Picture 4" descr="scan0148"/>
          <p:cNvPicPr>
            <a:picLocks noChangeAspect="1" noChangeArrowheads="1"/>
          </p:cNvPicPr>
          <p:nvPr/>
        </p:nvPicPr>
        <p:blipFill>
          <a:blip r:embed="rId2"/>
          <a:srcRect b="13211"/>
          <a:stretch>
            <a:fillRect/>
          </a:stretch>
        </p:blipFill>
        <p:spPr bwMode="auto">
          <a:xfrm>
            <a:off x="6934200" y="1600200"/>
            <a:ext cx="1871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4036" name="Picture 4" descr="scan0147"/>
          <p:cNvPicPr>
            <a:picLocks noChangeAspect="1" noChangeArrowheads="1"/>
          </p:cNvPicPr>
          <p:nvPr/>
        </p:nvPicPr>
        <p:blipFill>
          <a:blip r:embed="rId2"/>
          <a:srcRect b="26572"/>
          <a:stretch>
            <a:fillRect/>
          </a:stretch>
        </p:blipFill>
        <p:spPr bwMode="auto">
          <a:xfrm>
            <a:off x="5257800" y="2209800"/>
            <a:ext cx="33972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6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2552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5060" name="Picture 4" descr="scan0150"/>
          <p:cNvPicPr>
            <a:picLocks noChangeAspect="1" noChangeArrowheads="1"/>
          </p:cNvPicPr>
          <p:nvPr/>
        </p:nvPicPr>
        <p:blipFill>
          <a:blip r:embed="rId2"/>
          <a:srcRect b="9221"/>
          <a:stretch>
            <a:fillRect/>
          </a:stretch>
        </p:blipFill>
        <p:spPr bwMode="auto">
          <a:xfrm>
            <a:off x="5410200" y="2057400"/>
            <a:ext cx="32051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5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8" name="Picture 4" descr="scan0149"/>
          <p:cNvPicPr>
            <a:picLocks noChangeAspect="1" noChangeArrowheads="1"/>
          </p:cNvPicPr>
          <p:nvPr/>
        </p:nvPicPr>
        <p:blipFill>
          <a:blip r:embed="rId2"/>
          <a:srcRect t="9198" b="9198"/>
          <a:stretch>
            <a:fillRect/>
          </a:stretch>
        </p:blipFill>
        <p:spPr bwMode="auto">
          <a:xfrm>
            <a:off x="2000250" y="1928813"/>
            <a:ext cx="5888038" cy="3192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u="sng" dirty="0" err="1" smtClean="0"/>
              <a:t>Seb</a:t>
            </a:r>
            <a:r>
              <a:rPr lang="en-US" u="sng" dirty="0" smtClean="0"/>
              <a:t>. Cyst</a:t>
            </a:r>
            <a:r>
              <a:rPr lang="en-US" dirty="0" smtClean="0"/>
              <a:t>     </a:t>
            </a:r>
            <a:r>
              <a:rPr lang="en-US" sz="1900" dirty="0" smtClean="0"/>
              <a:t>cont;</a:t>
            </a:r>
            <a:endParaRPr lang="en-US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u="sng" dirty="0" smtClean="0"/>
              <a:t>Complications</a:t>
            </a:r>
            <a:r>
              <a:rPr lang="en-US" sz="3400" b="1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 smtClean="0"/>
              <a:t>	 </a:t>
            </a:r>
            <a:r>
              <a:rPr lang="en-US" sz="2000" dirty="0" err="1" smtClean="0"/>
              <a:t>cosmotic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Infection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ulceration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Cock peculiar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(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due to ulceration)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 sebaceous Horn (</a:t>
            </a:r>
            <a:r>
              <a:rPr lang="en-US" sz="2000" dirty="0" err="1" smtClean="0"/>
              <a:t>inspissated</a:t>
            </a:r>
            <a:r>
              <a:rPr lang="en-US" sz="2000" dirty="0" smtClean="0"/>
              <a:t> secreted sebum 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u="sng" dirty="0" smtClean="0"/>
              <a:t>Rx</a:t>
            </a:r>
            <a:r>
              <a:rPr lang="en-US" sz="2000" dirty="0" smtClean="0"/>
              <a:t> :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</a:t>
            </a:r>
            <a:r>
              <a:rPr lang="en-US" sz="2000" dirty="0" smtClean="0"/>
              <a:t>Excision for un infected cyst 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.Drainage followed by excision for infected cyst</a:t>
            </a:r>
            <a:r>
              <a:rPr lang="en-US" sz="1800" dirty="0" smtClean="0"/>
              <a:t>.	</a:t>
            </a:r>
            <a:r>
              <a:rPr lang="en-US" sz="2400" dirty="0" smtClean="0"/>
              <a:t> </a:t>
            </a:r>
            <a:endParaRPr lang="en-US" sz="3400" dirty="0" smtClean="0"/>
          </a:p>
        </p:txBody>
      </p:sp>
      <p:pic>
        <p:nvPicPr>
          <p:cNvPr id="49156" name="Picture 4" descr="scan0146"/>
          <p:cNvPicPr>
            <a:picLocks noChangeAspect="1" noChangeArrowheads="1"/>
          </p:cNvPicPr>
          <p:nvPr/>
        </p:nvPicPr>
        <p:blipFill>
          <a:blip r:embed="rId2"/>
          <a:srcRect r="32140"/>
          <a:stretch>
            <a:fillRect/>
          </a:stretch>
        </p:blipFill>
        <p:spPr bwMode="auto">
          <a:xfrm>
            <a:off x="6000750" y="2500313"/>
            <a:ext cx="2433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2400" dirty="0" err="1" smtClean="0"/>
              <a:t>sebasceous</a:t>
            </a:r>
            <a:r>
              <a:rPr lang="en-US" sz="2400" dirty="0" smtClean="0"/>
              <a:t> horn</a:t>
            </a:r>
          </a:p>
        </p:txBody>
      </p:sp>
      <p:pic>
        <p:nvPicPr>
          <p:cNvPr id="50180" name="Picture 4" descr="scan0115"/>
          <p:cNvPicPr>
            <a:picLocks noChangeAspect="1" noChangeArrowheads="1"/>
          </p:cNvPicPr>
          <p:nvPr/>
        </p:nvPicPr>
        <p:blipFill>
          <a:blip r:embed="rId2"/>
          <a:srcRect r="15085" b="24036"/>
          <a:stretch>
            <a:fillRect/>
          </a:stretch>
        </p:blipFill>
        <p:spPr bwMode="auto">
          <a:xfrm>
            <a:off x="2971800" y="18288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Pedunculated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ClipArt Placeholder 5" descr="acrochordonSkinTag_44061_lg-1.jpg"/>
          <p:cNvPicPr>
            <a:picLocks/>
          </p:cNvPicPr>
          <p:nvPr/>
        </p:nvPicPr>
        <p:blipFill>
          <a:blip r:embed="rId2"/>
          <a:srcRect t="-25024" b="-25024"/>
          <a:stretch>
            <a:fillRect/>
          </a:stretch>
        </p:blipFill>
        <p:spPr>
          <a:xfrm>
            <a:off x="381000" y="1219200"/>
            <a:ext cx="3763962" cy="6294438"/>
          </a:xfrm>
          <a:prstGeom prst="rect">
            <a:avLst/>
          </a:prstGeom>
        </p:spPr>
      </p:pic>
      <p:pic>
        <p:nvPicPr>
          <p:cNvPr id="5" name="Picture 4" descr="scan0119"/>
          <p:cNvPicPr>
            <a:picLocks noChangeAspect="1" noChangeArrowheads="1"/>
          </p:cNvPicPr>
          <p:nvPr/>
        </p:nvPicPr>
        <p:blipFill>
          <a:blip r:embed="rId3"/>
          <a:srcRect b="11298"/>
          <a:stretch>
            <a:fillRect/>
          </a:stretch>
        </p:blipFill>
        <p:spPr bwMode="auto">
          <a:xfrm>
            <a:off x="5715000" y="2743200"/>
            <a:ext cx="30527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0388"/>
            <a:ext cx="9144000" cy="5154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                     Infected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cyst.  </a:t>
            </a:r>
            <a:endParaRPr lang="ar-SA" sz="2800" dirty="0"/>
          </a:p>
        </p:txBody>
      </p:sp>
      <p:pic>
        <p:nvPicPr>
          <p:cNvPr id="51203" name="Picture 2" descr="C:\Users\USER\Pictures\images (6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1828800"/>
            <a:ext cx="4324350" cy="283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                  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 excision </a:t>
            </a:r>
            <a:endParaRPr lang="ar-SA" sz="2800" dirty="0"/>
          </a:p>
        </p:txBody>
      </p:sp>
      <p:pic>
        <p:nvPicPr>
          <p:cNvPr id="52227" name="Picture 2" descr="C:\Users\USER\Pictures\images (6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2214563"/>
            <a:ext cx="2543175" cy="1800225"/>
          </a:xfrm>
        </p:spPr>
      </p:pic>
      <p:pic>
        <p:nvPicPr>
          <p:cNvPr id="52228" name="Picture 2" descr="C:\Users\USER\Pictures\images (6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2071688"/>
            <a:ext cx="2057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800" b="1" u="sng" dirty="0" smtClean="0"/>
              <a:t>Subcutaneous</a:t>
            </a:r>
            <a:r>
              <a:rPr lang="en-US" sz="2900" b="1" u="sng" dirty="0" smtClean="0"/>
              <a:t> </a:t>
            </a:r>
            <a:r>
              <a:rPr lang="en-US" sz="3800" b="1" u="sng" dirty="0" smtClean="0"/>
              <a:t>Lumps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400" b="1" u="sng" dirty="0" smtClean="0"/>
              <a:t>Cystic swellings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</a:t>
            </a:r>
            <a:r>
              <a:rPr lang="en-US" sz="2800" u="sng" dirty="0" smtClean="0"/>
              <a:t>Congenital</a:t>
            </a:r>
            <a:r>
              <a:rPr lang="en-US" sz="2800" dirty="0" smtClean="0"/>
              <a:t>                           </a:t>
            </a:r>
            <a:r>
              <a:rPr lang="en-US" sz="2800" u="sng" dirty="0" err="1" smtClean="0"/>
              <a:t>Aquired</a:t>
            </a:r>
            <a:r>
              <a:rPr lang="en-US" sz="2800" u="sng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100" dirty="0" smtClean="0"/>
              <a:t>                                       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                                 </a:t>
            </a:r>
            <a:r>
              <a:rPr lang="en-US" sz="2000" dirty="0" err="1" smtClean="0"/>
              <a:t>abcess</a:t>
            </a: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                              </a:t>
            </a:r>
            <a:r>
              <a:rPr lang="en-US" sz="2000" dirty="0" err="1" smtClean="0"/>
              <a:t>parasetic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</a:t>
            </a:r>
            <a:r>
              <a:rPr lang="en-US" sz="2000" dirty="0" err="1" smtClean="0"/>
              <a:t>haemangioma</a:t>
            </a:r>
            <a:r>
              <a:rPr lang="en-US" sz="2000" dirty="0" smtClean="0"/>
              <a:t>                               </a:t>
            </a:r>
            <a:r>
              <a:rPr lang="en-US" sz="2000" dirty="0" err="1" smtClean="0"/>
              <a:t>haematoma</a:t>
            </a:r>
            <a:r>
              <a:rPr lang="en-US" sz="2000" dirty="0" smtClean="0"/>
              <a:t>	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Solid swellings: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  <a:r>
              <a:rPr lang="en-US" sz="2000" dirty="0" smtClean="0"/>
              <a:t>commonly benign: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  <a:r>
              <a:rPr lang="en-US" sz="2000" dirty="0" err="1" smtClean="0"/>
              <a:t>shwanoma</a:t>
            </a:r>
            <a:r>
              <a:rPr lang="en-US" sz="2000" dirty="0" smtClean="0"/>
              <a:t>, </a:t>
            </a:r>
            <a:r>
              <a:rPr lang="en-US" sz="2000" dirty="0" err="1" smtClean="0"/>
              <a:t>neurofibroma,lipoma</a:t>
            </a:r>
            <a:r>
              <a:rPr lang="en-US" sz="2000" dirty="0" smtClean="0"/>
              <a:t>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</a:t>
            </a:r>
          </a:p>
          <a:p>
            <a:pPr algn="ctr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			 ( rarely malignant)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</a:t>
            </a:r>
            <a:endParaRPr lang="en-US" sz="8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800" dirty="0" smtClean="0"/>
              <a:t>              </a:t>
            </a:r>
            <a:endParaRPr lang="en-US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400" dirty="0" smtClean="0"/>
              <a:t>Traumatic </a:t>
            </a:r>
            <a:r>
              <a:rPr lang="en-US" sz="2400" dirty="0" err="1" smtClean="0"/>
              <a:t>haematoma</a:t>
            </a:r>
            <a:endParaRPr lang="ar-SA" sz="2400" dirty="0"/>
          </a:p>
        </p:txBody>
      </p:sp>
      <p:pic>
        <p:nvPicPr>
          <p:cNvPr id="54276" name="Picture 3" descr="C:\Users\USER\Pictures\download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err="1" smtClean="0"/>
              <a:t>Dermoid</a:t>
            </a:r>
            <a:r>
              <a:rPr lang="en-US" u="sng" dirty="0" smtClean="0"/>
              <a:t> cyst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Clinically four </a:t>
            </a:r>
            <a:r>
              <a:rPr lang="en-US" u="sng" dirty="0" err="1" smtClean="0"/>
              <a:t>varaieties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1.Sequestration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2.Implantation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3.Tubulo-dermoid.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4.Terato-dermoid</a:t>
            </a:r>
            <a:r>
              <a:rPr lang="en-US" sz="26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500" b="1" u="sng" dirty="0" smtClean="0"/>
              <a:t>Sequestration </a:t>
            </a:r>
            <a:r>
              <a:rPr lang="en-US" sz="2500" b="1" u="sng" dirty="0" err="1" smtClean="0"/>
              <a:t>dermoid</a:t>
            </a:r>
            <a:endParaRPr lang="en-US" sz="2500" b="1" u="sng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dirty="0" smtClean="0"/>
              <a:t>It </a:t>
            </a:r>
            <a:r>
              <a:rPr lang="en-US" sz="2500" b="1" u="sng" dirty="0" smtClean="0"/>
              <a:t>is a true congenital cyst </a:t>
            </a: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</a:t>
            </a:r>
            <a:r>
              <a:rPr lang="en-US" sz="2400" dirty="0" err="1" smtClean="0"/>
              <a:t>Ectodermal</a:t>
            </a:r>
            <a:r>
              <a:rPr lang="en-US" sz="2400" dirty="0" smtClean="0"/>
              <a:t> tissue </a:t>
            </a:r>
            <a:r>
              <a:rPr lang="en-US" sz="2400" dirty="0" err="1" smtClean="0"/>
              <a:t>burried</a:t>
            </a:r>
            <a:r>
              <a:rPr lang="en-US" sz="2400" dirty="0" smtClean="0"/>
              <a:t> in mesoderm forming a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	cyst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epith.and</a:t>
            </a:r>
            <a:r>
              <a:rPr lang="en-US" sz="2400" dirty="0" smtClean="0"/>
              <a:t> contains			paste-like desquamated </a:t>
            </a:r>
            <a:r>
              <a:rPr lang="en-US" sz="2400" dirty="0" err="1" smtClean="0"/>
              <a:t>epith</a:t>
            </a:r>
            <a:r>
              <a:rPr lang="en-US" sz="2400" dirty="0" smtClean="0"/>
              <a:t>.					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	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u="sng" dirty="0" smtClean="0"/>
              <a:t>Common at lines of Embryonic fusion sites</a:t>
            </a:r>
            <a:r>
              <a:rPr lang="en-US" sz="25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 </a:t>
            </a:r>
            <a:r>
              <a:rPr lang="en-US" sz="2100" dirty="0" smtClean="0"/>
              <a:t>. </a:t>
            </a:r>
            <a:r>
              <a:rPr lang="en-US" sz="2400" dirty="0" smtClean="0"/>
              <a:t>Midline: neck &amp; root of nose.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Scalp.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Inner or outer angles of eyes.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</a:t>
            </a:r>
            <a:r>
              <a:rPr lang="en-US" sz="2900" u="sng" dirty="0" smtClean="0"/>
              <a:t>Sequestration </a:t>
            </a:r>
            <a:r>
              <a:rPr lang="en-US" sz="2900" u="sng" dirty="0" err="1" smtClean="0"/>
              <a:t>dermoid</a:t>
            </a:r>
            <a:r>
              <a:rPr lang="en-US" sz="2900" u="sng" dirty="0" smtClean="0"/>
              <a:t>  </a:t>
            </a:r>
            <a:r>
              <a:rPr lang="en-US" sz="1700" dirty="0" smtClean="0"/>
              <a:t>cont;</a:t>
            </a:r>
            <a:endParaRPr lang="en-US" sz="29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b="1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Painless, </a:t>
            </a:r>
            <a:r>
              <a:rPr lang="en-US" sz="2200" dirty="0" err="1" smtClean="0"/>
              <a:t>spherical,cystic</a:t>
            </a:r>
            <a:r>
              <a:rPr lang="en-US" sz="2200" dirty="0" smtClean="0"/>
              <a:t> mass.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000" dirty="0" smtClean="0"/>
              <a:t>Appears in childhood or adults</a:t>
            </a:r>
            <a:r>
              <a:rPr lang="en-US" sz="2400" dirty="0" smtClean="0"/>
              <a:t>.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Smooth surface.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attached to skin </a:t>
            </a:r>
            <a:r>
              <a:rPr lang="en-US" sz="1700" dirty="0" smtClean="0"/>
              <a:t>cf. </a:t>
            </a:r>
            <a:r>
              <a:rPr lang="en-US" sz="1700" dirty="0" err="1" smtClean="0"/>
              <a:t>seb</a:t>
            </a:r>
            <a:r>
              <a:rPr lang="en-US" sz="1700" dirty="0" smtClean="0"/>
              <a:t>. cyst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 </a:t>
            </a:r>
            <a:r>
              <a:rPr lang="en-US" sz="2200" dirty="0" err="1" smtClean="0"/>
              <a:t>punctum</a:t>
            </a:r>
            <a:r>
              <a:rPr lang="en-US" sz="2200" dirty="0" smtClean="0"/>
              <a:t> </a:t>
            </a:r>
            <a:r>
              <a:rPr lang="en-US" sz="1500" dirty="0" smtClean="0"/>
              <a:t>cf. </a:t>
            </a:r>
            <a:r>
              <a:rPr lang="en-US" sz="1500" dirty="0" err="1" smtClean="0"/>
              <a:t>seb</a:t>
            </a:r>
            <a:r>
              <a:rPr lang="en-US" sz="1500" dirty="0" smtClean="0"/>
              <a:t>. cyst.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compressible </a:t>
            </a:r>
            <a:r>
              <a:rPr lang="en-US" sz="1700" dirty="0" smtClean="0"/>
              <a:t>cf. </a:t>
            </a:r>
            <a:r>
              <a:rPr lang="en-US" sz="1700" dirty="0" err="1" smtClean="0"/>
              <a:t>meningocele</a:t>
            </a:r>
            <a:r>
              <a:rPr lang="en-US" sz="17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Bone indentation </a:t>
            </a:r>
            <a:r>
              <a:rPr lang="en-US" sz="1700" dirty="0" smtClean="0"/>
              <a:t>(scalp)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Trans-illumination test - </a:t>
            </a:r>
            <a:r>
              <a:rPr lang="en-US" sz="2200" dirty="0" err="1" smtClean="0"/>
              <a:t>ve</a:t>
            </a:r>
            <a:r>
              <a:rPr lang="en-US" sz="2600" dirty="0" smtClean="0"/>
              <a:t> .                        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6643688"/>
            <a:ext cx="7010400" cy="106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en-US" sz="2600" kern="0" dirty="0">
                <a:solidFill>
                  <a:schemeClr val="tx2"/>
                </a:solidFill>
                <a:latin typeface="+mn-lt"/>
                <a:cs typeface="+mn-cs"/>
              </a:rPr>
              <a:t>.                        </a:t>
            </a:r>
            <a:endParaRPr lang="en-US" sz="3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7349" name="Picture 4" descr="scan0153"/>
          <p:cNvPicPr>
            <a:picLocks noChangeAspect="1" noChangeArrowheads="1"/>
          </p:cNvPicPr>
          <p:nvPr/>
        </p:nvPicPr>
        <p:blipFill>
          <a:blip r:embed="rId2"/>
          <a:srcRect b="25237"/>
          <a:stretch>
            <a:fillRect/>
          </a:stretch>
        </p:blipFill>
        <p:spPr bwMode="auto">
          <a:xfrm>
            <a:off x="6215063" y="2786063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Occipital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8372" name="Picture 4" descr="scan0154"/>
          <p:cNvPicPr>
            <a:picLocks noChangeAspect="1" noChangeArrowheads="1"/>
          </p:cNvPicPr>
          <p:nvPr/>
        </p:nvPicPr>
        <p:blipFill>
          <a:blip r:embed="rId2"/>
          <a:srcRect b="19257"/>
          <a:stretch>
            <a:fillRect/>
          </a:stretch>
        </p:blipFill>
        <p:spPr bwMode="auto">
          <a:xfrm>
            <a:off x="1928813" y="2500313"/>
            <a:ext cx="33305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scan0152"/>
          <p:cNvPicPr>
            <a:picLocks noChangeAspect="1" noChangeArrowheads="1"/>
          </p:cNvPicPr>
          <p:nvPr/>
        </p:nvPicPr>
        <p:blipFill>
          <a:blip r:embed="rId3"/>
          <a:srcRect b="11806"/>
          <a:stretch>
            <a:fillRect/>
          </a:stretch>
        </p:blipFill>
        <p:spPr bwMode="auto">
          <a:xfrm>
            <a:off x="5072063" y="2571750"/>
            <a:ext cx="25717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9396" name="Picture 4" descr="scan0155"/>
          <p:cNvPicPr>
            <a:picLocks noChangeAspect="1" noChangeArrowheads="1"/>
          </p:cNvPicPr>
          <p:nvPr/>
        </p:nvPicPr>
        <p:blipFill>
          <a:blip r:embed="rId2"/>
          <a:srcRect r="42375"/>
          <a:stretch>
            <a:fillRect/>
          </a:stretch>
        </p:blipFill>
        <p:spPr bwMode="auto">
          <a:xfrm>
            <a:off x="3475038" y="2735263"/>
            <a:ext cx="2105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0419" name="Picture 2" descr="C:\Users\USER\Pictures\images (7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8075" y="2630488"/>
            <a:ext cx="1847850" cy="246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Sessile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Picture 4" descr="scan0121"/>
          <p:cNvPicPr>
            <a:picLocks noChangeAspect="1" noChangeArrowheads="1"/>
          </p:cNvPicPr>
          <p:nvPr/>
        </p:nvPicPr>
        <p:blipFill>
          <a:blip r:embed="rId2"/>
          <a:srcRect b="10921"/>
          <a:stretch>
            <a:fillRect/>
          </a:stretch>
        </p:blipFill>
        <p:spPr bwMode="auto">
          <a:xfrm>
            <a:off x="1295400" y="24384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20"/>
          <p:cNvPicPr>
            <a:picLocks noChangeAspect="1" noChangeArrowheads="1"/>
          </p:cNvPicPr>
          <p:nvPr/>
        </p:nvPicPr>
        <p:blipFill>
          <a:blip r:embed="rId3"/>
          <a:srcRect b="15167"/>
          <a:stretch>
            <a:fillRect/>
          </a:stretch>
        </p:blipFill>
        <p:spPr bwMode="auto">
          <a:xfrm>
            <a:off x="4572000" y="2438400"/>
            <a:ext cx="4572000" cy="34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fore head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1443" name="Picture 2" descr="C:\Users\USER\Pictures\downloa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86175" y="2573338"/>
            <a:ext cx="1771650" cy="258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62468" name="Picture 4" descr="scan0151"/>
          <p:cNvPicPr>
            <a:picLocks noChangeAspect="1" noChangeArrowheads="1"/>
          </p:cNvPicPr>
          <p:nvPr/>
        </p:nvPicPr>
        <p:blipFill>
          <a:blip r:embed="rId2"/>
          <a:srcRect b="31000"/>
          <a:stretch>
            <a:fillRect/>
          </a:stretch>
        </p:blipFill>
        <p:spPr bwMode="auto">
          <a:xfrm>
            <a:off x="2736850" y="2209800"/>
            <a:ext cx="36718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 </a:t>
            </a:r>
            <a:r>
              <a:rPr lang="en-US" dirty="0" smtClean="0"/>
              <a:t>   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3491" name="Picture 2" descr="C:\Users\USER\Pictures\images (7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9950" y="2878138"/>
            <a:ext cx="2324100" cy="197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</a:t>
            </a:r>
            <a:r>
              <a:rPr lang="en-US" sz="2400" dirty="0" err="1" smtClean="0"/>
              <a:t>Submental</a:t>
            </a:r>
            <a:r>
              <a:rPr lang="en-US" sz="2400" dirty="0" smtClean="0"/>
              <a:t>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5539" name="Picture 2" descr="C:\Users\USER\Pictures\images (7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2814638"/>
            <a:ext cx="2181225" cy="209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800" dirty="0" smtClean="0"/>
              <a:t>complications:</a:t>
            </a:r>
            <a:r>
              <a:rPr lang="en-US" sz="2000" dirty="0" smtClean="0"/>
              <a:t>      </a:t>
            </a:r>
            <a:r>
              <a:rPr lang="en-US" sz="2400" dirty="0" smtClean="0"/>
              <a:t>infection</a:t>
            </a:r>
            <a:endParaRPr lang="ar-SA" sz="2400" dirty="0"/>
          </a:p>
        </p:txBody>
      </p:sp>
      <p:pic>
        <p:nvPicPr>
          <p:cNvPr id="67587" name="Picture 2" descr="C:\Users\USER\Pictures\downloa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52788" y="2995613"/>
            <a:ext cx="2638425" cy="1733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 </a:t>
            </a:r>
            <a:r>
              <a:rPr lang="en-US" sz="2900" b="1" u="sng" dirty="0" err="1" smtClean="0"/>
              <a:t>Tubulo</a:t>
            </a:r>
            <a:r>
              <a:rPr lang="en-US" sz="2900" b="1" u="sng" dirty="0" smtClean="0"/>
              <a:t>-</a:t>
            </a:r>
            <a:r>
              <a:rPr lang="en-US" sz="2900" b="1" u="sng" dirty="0" err="1" smtClean="0"/>
              <a:t>dermoid</a:t>
            </a:r>
            <a:endParaRPr lang="en-US" sz="2900" b="1" u="sng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Cystic swelling arising from the non-obliterated part of congenital duct or tube which fills up by secretions of lining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None/>
              <a:defRPr/>
            </a:pPr>
            <a:endParaRPr lang="en-US" sz="2100" b="1" u="sng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sz="2100" b="1" u="sng" dirty="0" smtClean="0"/>
              <a:t>Examples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ar-SA" sz="2100" b="1" u="sng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Thyrpglossal</a:t>
            </a:r>
            <a:r>
              <a:rPr lang="en-US" sz="2400" dirty="0" smtClean="0"/>
              <a:t> cyst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thyroglossl</a:t>
            </a:r>
            <a:r>
              <a:rPr lang="en-US" sz="2000" dirty="0" smtClean="0"/>
              <a:t> duct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smtClean="0"/>
              <a:t>Post-anal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-enteric canal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Epindymal</a:t>
            </a:r>
            <a:r>
              <a:rPr lang="en-US" sz="2400" dirty="0" smtClean="0"/>
              <a:t> </a:t>
            </a:r>
            <a:r>
              <a:rPr lang="en-US" sz="2400" dirty="0" err="1" smtClean="0"/>
              <a:t>cys</a:t>
            </a:r>
            <a:r>
              <a:rPr lang="en-US" sz="2400" dirty="0" smtClean="0"/>
              <a:t> tin brain (</a:t>
            </a:r>
            <a:r>
              <a:rPr lang="en-US" sz="2000" dirty="0" smtClean="0"/>
              <a:t>rem.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-ectoderm canal).</a:t>
            </a:r>
          </a:p>
        </p:txBody>
      </p:sp>
      <p:pic>
        <p:nvPicPr>
          <p:cNvPr id="68612" name="Picture 4" descr="scan0329"/>
          <p:cNvPicPr>
            <a:picLocks noChangeAspect="1" noChangeArrowheads="1"/>
          </p:cNvPicPr>
          <p:nvPr/>
        </p:nvPicPr>
        <p:blipFill>
          <a:blip r:embed="rId3"/>
          <a:srcRect l="53767"/>
          <a:stretch>
            <a:fillRect/>
          </a:stretch>
        </p:blipFill>
        <p:spPr bwMode="auto">
          <a:xfrm>
            <a:off x="6629400" y="3276600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Teratomatous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3650" y="2482850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Cystic swelling arising from the </a:t>
            </a:r>
            <a:r>
              <a:rPr lang="en-US" sz="2800" dirty="0" err="1" smtClean="0"/>
              <a:t>toti</a:t>
            </a:r>
            <a:r>
              <a:rPr lang="en-US" sz="2800" dirty="0" smtClean="0"/>
              <a:t>-potent cells with </a:t>
            </a:r>
            <a:r>
              <a:rPr lang="en-US" sz="2800" dirty="0" err="1" smtClean="0"/>
              <a:t>ectodermal</a:t>
            </a:r>
            <a:r>
              <a:rPr lang="en-US" sz="2800" dirty="0" smtClean="0"/>
              <a:t> preponderance.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Ovary   ;Ovarian cyst.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Testes :</a:t>
            </a:r>
            <a:r>
              <a:rPr lang="en-US" sz="2000" dirty="0" err="1" smtClean="0"/>
              <a:t>Teratoma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Mediastinum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ReteroperItoneum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Pre-sacral area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</a:t>
            </a:r>
            <a:r>
              <a:rPr lang="en-US" sz="2400" dirty="0" smtClean="0"/>
              <a:t>They usually contain derivatives of mesoderm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</a:t>
            </a:r>
            <a:r>
              <a:rPr lang="en-US" sz="2000" dirty="0" smtClean="0"/>
              <a:t>(cartilage, bone, hair, cheesy material).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smtClean="0"/>
              <a:t>Cystic </a:t>
            </a:r>
            <a:r>
              <a:rPr lang="en-US" sz="3300" u="sng" dirty="0" err="1" smtClean="0"/>
              <a:t>hygroma</a:t>
            </a:r>
            <a:endParaRPr lang="en-US" sz="3300" u="sng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sz="2600" dirty="0" smtClean="0"/>
              <a:t>A congenital malformation affecting lymphatic channels</a:t>
            </a:r>
            <a:r>
              <a:rPr lang="en-US" dirty="0" smtClean="0"/>
              <a:t>.</a:t>
            </a:r>
          </a:p>
          <a:p>
            <a:pPr>
              <a:buNone/>
              <a:defRPr/>
            </a:pPr>
            <a:r>
              <a:rPr lang="en-US" sz="2000" dirty="0" smtClean="0"/>
              <a:t>.appears early , </a:t>
            </a:r>
            <a:r>
              <a:rPr lang="en-US" sz="2000" dirty="0" err="1" smtClean="0"/>
              <a:t>multilocular</a:t>
            </a:r>
            <a:r>
              <a:rPr lang="en-US" sz="2000" dirty="0" smtClean="0"/>
              <a:t> , filled with clear fluid ( trans-illumination   + </a:t>
            </a:r>
            <a:r>
              <a:rPr lang="en-US" sz="2000" dirty="0" err="1" smtClean="0"/>
              <a:t>ve</a:t>
            </a:r>
            <a:r>
              <a:rPr lang="en-US" sz="2000" dirty="0" smtClean="0"/>
              <a:t> 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.lined by columnar </a:t>
            </a:r>
            <a:r>
              <a:rPr lang="en-US" sz="2000" dirty="0" err="1" smtClean="0"/>
              <a:t>epith</a:t>
            </a:r>
            <a:r>
              <a:rPr lang="en-US" sz="20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.Common in : neck, </a:t>
            </a:r>
            <a:r>
              <a:rPr lang="en-US" sz="2000" dirty="0" err="1" smtClean="0"/>
              <a:t>axilla</a:t>
            </a:r>
            <a:r>
              <a:rPr lang="en-US" sz="2000" dirty="0" smtClean="0"/>
              <a:t>, groin, </a:t>
            </a:r>
            <a:r>
              <a:rPr lang="en-US" sz="2000" dirty="0" err="1" smtClean="0"/>
              <a:t>medistinum</a:t>
            </a:r>
            <a:r>
              <a:rPr lang="en-US" sz="2000" dirty="0" smtClean="0"/>
              <a:t> and 		tongue.</a:t>
            </a:r>
          </a:p>
        </p:txBody>
      </p:sp>
      <p:pic>
        <p:nvPicPr>
          <p:cNvPr id="70660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7000875" y="3929063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1684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2847975" y="2563813"/>
            <a:ext cx="344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2708" name="Picture 4" descr="scan0331"/>
          <p:cNvPicPr>
            <a:picLocks noChangeAspect="1" noChangeArrowheads="1"/>
          </p:cNvPicPr>
          <p:nvPr/>
        </p:nvPicPr>
        <p:blipFill>
          <a:blip r:embed="rId2"/>
          <a:srcRect b="20061"/>
          <a:stretch>
            <a:fillRect/>
          </a:stretch>
        </p:blipFill>
        <p:spPr bwMode="auto">
          <a:xfrm>
            <a:off x="3151188" y="2432050"/>
            <a:ext cx="2843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u="sng" dirty="0" smtClean="0"/>
              <a:t>SCAR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Fibrous tissue proliferation following </a:t>
            </a:r>
            <a:r>
              <a:rPr lang="en-US" sz="28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</a:t>
            </a:r>
            <a:r>
              <a:rPr lang="en-US" sz="2600" dirty="0" smtClean="0"/>
              <a:t>. trauma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</a:t>
            </a:r>
            <a:r>
              <a:rPr lang="en-US" sz="2600" dirty="0" smtClean="0"/>
              <a:t>.surgery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                                   .infection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</a:t>
            </a:r>
            <a:r>
              <a:rPr lang="en-US" sz="3000" dirty="0" smtClean="0"/>
              <a:t>.It is usually flat.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Branchial</a:t>
            </a:r>
            <a:r>
              <a:rPr lang="en-US" sz="2900" b="1" dirty="0" smtClean="0"/>
              <a:t> cyst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      </a:t>
            </a:r>
            <a:r>
              <a:rPr lang="en-US" sz="2800" dirty="0" smtClean="0"/>
              <a:t>A congenital cyst in persistent cervical 	sinus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Below angle of mandible, behind mid  </a:t>
            </a:r>
            <a:r>
              <a:rPr lang="en-US" sz="2000" dirty="0" err="1" smtClean="0"/>
              <a:t>s.mastoid.m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Tense ,distinct edges, +</a:t>
            </a:r>
            <a:r>
              <a:rPr lang="en-US" sz="2000" dirty="0" err="1" smtClean="0"/>
              <a:t>ve</a:t>
            </a:r>
            <a:r>
              <a:rPr lang="en-US" sz="2000" dirty="0" smtClean="0"/>
              <a:t> fluctuation and –</a:t>
            </a:r>
            <a:r>
              <a:rPr lang="en-US" sz="2000" dirty="0" err="1" smtClean="0"/>
              <a:t>ve</a:t>
            </a:r>
            <a:r>
              <a:rPr lang="en-US" sz="2000" dirty="0" smtClean="0"/>
              <a:t> 			</a:t>
            </a:r>
            <a:r>
              <a:rPr lang="en-US" sz="2000" dirty="0" err="1" smtClean="0"/>
              <a:t>transillumination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Contains cholesterol crystals ( diagnostic )</a:t>
            </a:r>
            <a:r>
              <a:rPr lang="en-US" sz="25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</a:t>
            </a:r>
            <a:r>
              <a:rPr lang="en-US" sz="2000" b="1" u="sng" dirty="0" smtClean="0"/>
              <a:t>Differential diagnosis</a:t>
            </a:r>
            <a:r>
              <a:rPr lang="en-US" sz="3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  </a:t>
            </a:r>
            <a:r>
              <a:rPr lang="en-US" sz="2000" dirty="0" smtClean="0"/>
              <a:t>cold abscess,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, plunging </a:t>
            </a:r>
            <a:r>
              <a:rPr lang="en-US" sz="2000" dirty="0" err="1" smtClean="0"/>
              <a:t>rannula</a:t>
            </a:r>
            <a:r>
              <a:rPr lang="en-US" sz="2000" dirty="0" smtClean="0"/>
              <a:t>,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,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carotid body </a:t>
            </a:r>
            <a:r>
              <a:rPr lang="en-US" sz="2000" dirty="0" err="1" smtClean="0"/>
              <a:t>tumour</a:t>
            </a:r>
            <a:r>
              <a:rPr lang="en-US" sz="2000" dirty="0" smtClean="0"/>
              <a:t>, lymph node, </a:t>
            </a:r>
            <a:r>
              <a:rPr lang="en-US" sz="2000" dirty="0" err="1" smtClean="0"/>
              <a:t>sub.mand.salivary</a:t>
            </a:r>
            <a:r>
              <a:rPr lang="en-US" sz="2000" dirty="0" smtClean="0"/>
              <a:t> gland</a:t>
            </a:r>
            <a:r>
              <a:rPr lang="en-US" sz="2500" dirty="0" smtClean="0"/>
              <a:t>.</a:t>
            </a:r>
          </a:p>
        </p:txBody>
      </p:sp>
      <p:pic>
        <p:nvPicPr>
          <p:cNvPr id="73732" name="Picture 4" descr="scan0333"/>
          <p:cNvPicPr>
            <a:picLocks noChangeAspect="1" noChangeArrowheads="1"/>
          </p:cNvPicPr>
          <p:nvPr/>
        </p:nvPicPr>
        <p:blipFill>
          <a:blip r:embed="rId2"/>
          <a:srcRect b="32309"/>
          <a:stretch>
            <a:fillRect/>
          </a:stretch>
        </p:blipFill>
        <p:spPr bwMode="auto">
          <a:xfrm rot="186145">
            <a:off x="6605862" y="3481662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/>
          </a:p>
        </p:txBody>
      </p:sp>
      <p:pic>
        <p:nvPicPr>
          <p:cNvPr id="74756" name="Picture 2" descr="C:\Users\USER\Pictures\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428875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Users\USER\Pictures\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86000"/>
            <a:ext cx="1992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smtClean="0"/>
              <a:t>Ganglion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It a cystic swelling of synovial membrane of tendon or capsule in small joints.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	    </a:t>
            </a:r>
            <a:r>
              <a:rPr lang="en-US" sz="2600" dirty="0" smtClean="0"/>
              <a:t>. </a:t>
            </a:r>
            <a:r>
              <a:rPr lang="en-US" sz="2200" dirty="0" err="1" smtClean="0"/>
              <a:t>myxomatous</a:t>
            </a:r>
            <a:r>
              <a:rPr lang="en-US" sz="2200" dirty="0" smtClean="0"/>
              <a:t> degeneration.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. may be </a:t>
            </a:r>
            <a:r>
              <a:rPr lang="en-US" sz="2200" dirty="0" err="1" smtClean="0"/>
              <a:t>communacating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u="sng" dirty="0" smtClean="0"/>
              <a:t>Common sites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  <a:r>
              <a:rPr lang="en-US" sz="2200" dirty="0" smtClean="0"/>
              <a:t>. dorsum of wrist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 dorsum of foot and ankle.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</a:t>
            </a:r>
            <a:r>
              <a:rPr lang="en-US" sz="2200" dirty="0" err="1" smtClean="0"/>
              <a:t>palmar</a:t>
            </a:r>
            <a:r>
              <a:rPr lang="en-US" sz="2200" dirty="0" smtClean="0"/>
              <a:t> aspect of wrist &amp; fingers.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defRPr/>
            </a:pPr>
            <a:endParaRPr lang="en-US" sz="2600" dirty="0" smtClean="0"/>
          </a:p>
        </p:txBody>
      </p:sp>
      <p:pic>
        <p:nvPicPr>
          <p:cNvPr id="75780" name="Picture 2" descr="C:\Users\USER\Pictures\download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4290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00063" y="357188"/>
            <a:ext cx="8215312" cy="5662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76804" name="Picture 2" descr="C:\Users\USER\Pictures\download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24765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8534400" cy="5091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7828" name="Picture 4" descr="scan0172"/>
          <p:cNvPicPr>
            <a:picLocks noChangeAspect="1" noChangeArrowheads="1"/>
          </p:cNvPicPr>
          <p:nvPr/>
        </p:nvPicPr>
        <p:blipFill>
          <a:blip r:embed="rId2"/>
          <a:srcRect b="29436"/>
          <a:stretch>
            <a:fillRect/>
          </a:stretch>
        </p:blipFill>
        <p:spPr bwMode="auto">
          <a:xfrm>
            <a:off x="4929188" y="2857500"/>
            <a:ext cx="33337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scan0173"/>
          <p:cNvPicPr>
            <a:picLocks noChangeAspect="1" noChangeArrowheads="1"/>
          </p:cNvPicPr>
          <p:nvPr/>
        </p:nvPicPr>
        <p:blipFill>
          <a:blip r:embed="rId3"/>
          <a:srcRect b="36220"/>
          <a:stretch>
            <a:fillRect/>
          </a:stretch>
        </p:blipFill>
        <p:spPr bwMode="auto">
          <a:xfrm>
            <a:off x="785813" y="4071938"/>
            <a:ext cx="3336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</a:t>
            </a:r>
            <a:r>
              <a:rPr lang="en-US" sz="2900" b="1" dirty="0" smtClean="0"/>
              <a:t>Ganglion</a:t>
            </a:r>
            <a:r>
              <a:rPr lang="en-US" sz="2900" dirty="0" smtClean="0"/>
              <a:t>  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sz="2800" u="sng" dirty="0" smtClean="0"/>
              <a:t>Clinically</a:t>
            </a:r>
            <a:r>
              <a:rPr lang="en-US" sz="3400" dirty="0" smtClean="0"/>
              <a:t>:</a:t>
            </a:r>
          </a:p>
          <a:p>
            <a:pPr algn="l" rtl="0" eaLnBrk="1" hangingPunct="1"/>
            <a:r>
              <a:rPr lang="en-US" sz="2000" dirty="0" smtClean="0"/>
              <a:t>Slowly growing lump.</a:t>
            </a:r>
          </a:p>
          <a:p>
            <a:pPr algn="l" rtl="0" eaLnBrk="1" hangingPunct="1"/>
            <a:r>
              <a:rPr lang="en-US" sz="2000" dirty="0" smtClean="0"/>
              <a:t>Common in females.</a:t>
            </a:r>
          </a:p>
          <a:p>
            <a:pPr algn="l" rtl="0" eaLnBrk="1" hangingPunct="1"/>
            <a:r>
              <a:rPr lang="en-US" sz="2000" dirty="0" smtClean="0"/>
              <a:t>Spherical, firm, cystic swelling.</a:t>
            </a:r>
          </a:p>
          <a:p>
            <a:pPr algn="l" rtl="0" eaLnBrk="1" hangingPunct="1"/>
            <a:r>
              <a:rPr lang="en-US" sz="2000" dirty="0" smtClean="0"/>
              <a:t>Mobile across tendon axis but limited along longitudinal axis.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u="sng" dirty="0" smtClean="0"/>
              <a:t>Rx: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     </a:t>
            </a:r>
            <a:r>
              <a:rPr lang="en-US" sz="2400" dirty="0" smtClean="0"/>
              <a:t>Asymptomatic: reassurance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     Symptomatic: aspiration or  excision.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400" dirty="0" smtClean="0"/>
          </a:p>
          <a:p>
            <a:pPr algn="l"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800" dirty="0" err="1" smtClean="0"/>
              <a:t>transillumination</a:t>
            </a:r>
            <a:r>
              <a:rPr lang="en-US" sz="2800" dirty="0" smtClean="0"/>
              <a:t> test</a:t>
            </a:r>
            <a:endParaRPr lang="ar-SA" sz="2800" dirty="0" smtClean="0"/>
          </a:p>
        </p:txBody>
      </p:sp>
      <p:pic>
        <p:nvPicPr>
          <p:cNvPr id="79876" name="Picture 2" descr="C:\Users\USER\Pictures\images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057400"/>
            <a:ext cx="3238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800" dirty="0" smtClean="0"/>
              <a:t>aspiration of ganglion</a:t>
            </a:r>
            <a:endParaRPr lang="ar-SA" sz="2800" dirty="0" smtClean="0"/>
          </a:p>
        </p:txBody>
      </p:sp>
      <p:pic>
        <p:nvPicPr>
          <p:cNvPr id="80900" name="Picture 2" descr="C:\Users\USER\Pictures\images (7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 excision of ganglion</a:t>
            </a:r>
            <a:endParaRPr lang="ar-SA" sz="2800" dirty="0" smtClean="0"/>
          </a:p>
        </p:txBody>
      </p:sp>
      <p:pic>
        <p:nvPicPr>
          <p:cNvPr id="81924" name="Picture 2" descr="C:\Users\USER\Pictures\images (6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err="1" smtClean="0"/>
              <a:t>Lipoma</a:t>
            </a:r>
            <a:endParaRPr lang="en-US" sz="48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It  is a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of adipose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The most common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in subcutaneous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Common in </a:t>
            </a:r>
            <a:r>
              <a:rPr lang="en-US" sz="2800" dirty="0" err="1" smtClean="0"/>
              <a:t>trunk,neck</a:t>
            </a:r>
            <a:r>
              <a:rPr lang="en-US" sz="2800" dirty="0" smtClean="0"/>
              <a:t> and limbs.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Encapsulated </a:t>
            </a:r>
            <a:r>
              <a:rPr lang="en-US" sz="2800" dirty="0" err="1" smtClean="0"/>
              <a:t>v.s</a:t>
            </a:r>
            <a:r>
              <a:rPr lang="en-US" sz="2800" dirty="0" smtClean="0"/>
              <a:t>. diffuse.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May be mixed </a:t>
            </a:r>
            <a:r>
              <a:rPr lang="en-US" sz="2800" dirty="0" err="1" smtClean="0"/>
              <a:t>e.g</a:t>
            </a:r>
            <a:r>
              <a:rPr lang="en-US" sz="2800" dirty="0" smtClean="0"/>
              <a:t>: </a:t>
            </a:r>
            <a:r>
              <a:rPr lang="en-US" sz="2800" dirty="0" err="1" smtClean="0"/>
              <a:t>fibrolipoma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neurolipoma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haemangio-lipoma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Dercums</a:t>
            </a:r>
            <a:r>
              <a:rPr lang="en-US" sz="2800" dirty="0" smtClean="0"/>
              <a:t> disease ( multiple </a:t>
            </a:r>
            <a:r>
              <a:rPr lang="en-US" sz="2800" dirty="0" err="1" smtClean="0"/>
              <a:t>lipomatosis</a:t>
            </a:r>
            <a:r>
              <a:rPr lang="en-US" sz="2800" dirty="0" smtClean="0"/>
              <a:t> </a:t>
            </a:r>
            <a:r>
              <a:rPr lang="en-US" sz="2200" dirty="0" smtClean="0"/>
              <a:t>)</a:t>
            </a:r>
            <a:r>
              <a:rPr lang="en-US" sz="3100" dirty="0" smtClean="0"/>
              <a:t>.	 </a:t>
            </a:r>
          </a:p>
        </p:txBody>
      </p:sp>
      <p:pic>
        <p:nvPicPr>
          <p:cNvPr id="82948" name="Picture 4" descr="scan0139"/>
          <p:cNvPicPr>
            <a:picLocks noChangeAspect="1" noChangeArrowheads="1"/>
          </p:cNvPicPr>
          <p:nvPr/>
        </p:nvPicPr>
        <p:blipFill>
          <a:blip r:embed="rId2"/>
          <a:srcRect b="27199"/>
          <a:stretch>
            <a:fillRect/>
          </a:stretch>
        </p:blipFill>
        <p:spPr bwMode="auto">
          <a:xfrm>
            <a:off x="6929437" y="3276600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17575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i="1" u="sng" dirty="0" smtClean="0"/>
              <a:t>Hyper </a:t>
            </a:r>
            <a:r>
              <a:rPr lang="en-US" sz="4000" b="1" i="1" u="sng" dirty="0" err="1" smtClean="0"/>
              <a:t>trophic</a:t>
            </a:r>
            <a:r>
              <a:rPr lang="en-US" sz="4000" b="1" i="1" u="sng" dirty="0" smtClean="0"/>
              <a:t> scar</a:t>
            </a:r>
            <a:r>
              <a:rPr lang="en-US" sz="3400" dirty="0" smtClean="0"/>
              <a:t>			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900" dirty="0" smtClean="0"/>
              <a:t>                                                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100" dirty="0" smtClean="0"/>
              <a:t> </a:t>
            </a:r>
            <a:r>
              <a:rPr lang="en-US" sz="8600" dirty="0" smtClean="0"/>
              <a:t>Excessive fibrous tissue in a scar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       </a:t>
            </a:r>
            <a:r>
              <a:rPr lang="en-US" sz="6200" dirty="0" smtClean="0"/>
              <a:t>.  confined to the scar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.  no </a:t>
            </a:r>
            <a:r>
              <a:rPr lang="en-US" sz="6200" dirty="0" err="1" smtClean="0"/>
              <a:t>neovascularization</a:t>
            </a: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.wound infection is an important factor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.clinically it is a raised , non tender swelling with no itching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.it may regress gradually in six months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. does not usually recur after excision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</p:txBody>
      </p:sp>
      <p:pic>
        <p:nvPicPr>
          <p:cNvPr id="8196" name="Picture 13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428875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</a:t>
            </a:r>
            <a:r>
              <a:rPr lang="en-US" sz="1900" dirty="0" smtClean="0"/>
              <a:t>cont,</a:t>
            </a:r>
            <a:endParaRPr 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534400" cy="47783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Painless ,non tender, soft and </a:t>
            </a:r>
            <a:r>
              <a:rPr lang="en-US" sz="2400" dirty="0" err="1" smtClean="0"/>
              <a:t>lobulated</a:t>
            </a:r>
            <a:r>
              <a:rPr lang="en-US" sz="2400" dirty="0" smtClean="0"/>
              <a:t> lump.</a:t>
            </a:r>
          </a:p>
          <a:p>
            <a:pPr algn="l" rtl="0" eaLnBrk="1" hangingPunct="1">
              <a:defRPr/>
            </a:pPr>
            <a:r>
              <a:rPr lang="en-US" sz="2400" dirty="0" smtClean="0"/>
              <a:t>Well defined edges and skin is free.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Slipping sign positive.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Freely mobile.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Fluctuation test is negative.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Trans-illumination test is negative.          </a:t>
            </a:r>
          </a:p>
        </p:txBody>
      </p:sp>
      <p:pic>
        <p:nvPicPr>
          <p:cNvPr id="4" name="Content Placeholder 3" descr="lipoma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0"/>
            <a:ext cx="3623759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cont,</a:t>
            </a:r>
            <a:endParaRPr lang="en-US" sz="29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b="1" u="sng" dirty="0" smtClean="0"/>
              <a:t>Complication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necrosis, calcification, </a:t>
            </a:r>
            <a:r>
              <a:rPr lang="en-US" sz="2400" dirty="0" err="1" smtClean="0"/>
              <a:t>haemorrhage</a:t>
            </a:r>
            <a:r>
              <a:rPr lang="en-US" sz="2400" dirty="0" smtClean="0"/>
              <a:t>,  infection ,and      rarely transform in to </a:t>
            </a:r>
            <a:r>
              <a:rPr lang="en-US" sz="2400" dirty="0" err="1" smtClean="0"/>
              <a:t>liposarcoma</a:t>
            </a:r>
            <a:r>
              <a:rPr lang="en-US" sz="2400" dirty="0" smtClean="0"/>
              <a:t>.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Treatment</a:t>
            </a:r>
            <a:r>
              <a:rPr lang="en-US" sz="3200" b="1" u="sng" dirty="0" smtClean="0"/>
              <a:t>: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Small asymptomatic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:   re-assurance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 :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</a:t>
            </a:r>
            <a:r>
              <a:rPr lang="en-US" sz="2000" dirty="0" smtClean="0"/>
              <a:t>-surgical excision for encapsulated  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               - liposuction for diffuse type.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4" descr="scan0140"/>
          <p:cNvPicPr>
            <a:picLocks noChangeAspect="1" noChangeArrowheads="1"/>
          </p:cNvPicPr>
          <p:nvPr/>
        </p:nvPicPr>
        <p:blipFill>
          <a:blip r:embed="rId2"/>
          <a:srcRect b="18770"/>
          <a:stretch>
            <a:fillRect/>
          </a:stretch>
        </p:blipFill>
        <p:spPr bwMode="auto">
          <a:xfrm>
            <a:off x="2938463" y="2112963"/>
            <a:ext cx="32686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7044" name="Picture 4" descr="scan0138"/>
          <p:cNvPicPr>
            <a:picLocks noChangeAspect="1" noChangeArrowheads="1"/>
          </p:cNvPicPr>
          <p:nvPr/>
        </p:nvPicPr>
        <p:blipFill>
          <a:blip r:embed="rId2"/>
          <a:srcRect b="26965"/>
          <a:stretch>
            <a:fillRect/>
          </a:stretch>
        </p:blipFill>
        <p:spPr bwMode="auto">
          <a:xfrm>
            <a:off x="3106738" y="2703513"/>
            <a:ext cx="2930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8068" name="Picture 4" descr="scan0136"/>
          <p:cNvPicPr>
            <a:picLocks noChangeAspect="1" noChangeArrowheads="1"/>
          </p:cNvPicPr>
          <p:nvPr/>
        </p:nvPicPr>
        <p:blipFill>
          <a:blip r:embed="rId2"/>
          <a:srcRect b="21466"/>
          <a:stretch>
            <a:fillRect/>
          </a:stretch>
        </p:blipFill>
        <p:spPr bwMode="auto">
          <a:xfrm>
            <a:off x="3114675" y="2224088"/>
            <a:ext cx="2916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9092" name="Picture 4" descr="scan0137"/>
          <p:cNvPicPr>
            <a:picLocks noChangeAspect="1" noChangeArrowheads="1"/>
          </p:cNvPicPr>
          <p:nvPr/>
        </p:nvPicPr>
        <p:blipFill>
          <a:blip r:embed="rId2"/>
          <a:srcRect b="18924"/>
          <a:stretch>
            <a:fillRect/>
          </a:stretch>
        </p:blipFill>
        <p:spPr bwMode="auto">
          <a:xfrm>
            <a:off x="2981325" y="2114550"/>
            <a:ext cx="31813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0115" name="Picture 2" descr="C:\Users\USER\Pictures\images (8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25" y="3571875"/>
            <a:ext cx="2357438" cy="2614613"/>
          </a:xfrm>
        </p:spPr>
      </p:pic>
      <p:pic>
        <p:nvPicPr>
          <p:cNvPr id="90116" name="Picture 3" descr="C:\Users\USER\Pictures\download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1139" name="Picture 2" descr="C:\Users\USER\Pictures\download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3071812" cy="3571875"/>
          </a:xfrm>
        </p:spPr>
      </p:pic>
      <p:pic>
        <p:nvPicPr>
          <p:cNvPr id="91140" name="Picture 3" descr="C:\Users\USER\Pictures\download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71938"/>
            <a:ext cx="33623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lipoma-14-6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29200" y="609600"/>
            <a:ext cx="3276600" cy="323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466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multiple </a:t>
            </a:r>
            <a:r>
              <a:rPr lang="en-US" sz="2800" dirty="0" err="1" smtClean="0"/>
              <a:t>lipomatoses</a:t>
            </a:r>
            <a:r>
              <a:rPr lang="en-US" sz="2800" dirty="0" smtClean="0"/>
              <a:t> (</a:t>
            </a:r>
            <a:r>
              <a:rPr lang="en-US" sz="2800" dirty="0" err="1" smtClean="0"/>
              <a:t>Dercum”s</a:t>
            </a:r>
            <a:r>
              <a:rPr lang="en-US" sz="2800" dirty="0" smtClean="0"/>
              <a:t> disease</a:t>
            </a:r>
            <a:r>
              <a:rPr lang="en-US" sz="1800" dirty="0" smtClean="0"/>
              <a:t>)</a:t>
            </a:r>
            <a:endParaRPr lang="ar-SA" sz="1800" dirty="0" smtClean="0"/>
          </a:p>
        </p:txBody>
      </p:sp>
      <p:pic>
        <p:nvPicPr>
          <p:cNvPr id="107524" name="Picture 4" descr="D:\BOLOGNIA\images\118F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33600"/>
            <a:ext cx="6559550" cy="335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 ulcerated </a:t>
            </a:r>
            <a:r>
              <a:rPr lang="en-US" dirty="0" err="1" smtClean="0"/>
              <a:t>lipoma</a:t>
            </a:r>
            <a:endParaRPr lang="en-US" dirty="0" smtClean="0"/>
          </a:p>
        </p:txBody>
      </p:sp>
      <p:pic>
        <p:nvPicPr>
          <p:cNvPr id="93188" name="Picture 4" descr="scan0142"/>
          <p:cNvPicPr>
            <a:picLocks noChangeAspect="1" noChangeArrowheads="1"/>
          </p:cNvPicPr>
          <p:nvPr/>
        </p:nvPicPr>
        <p:blipFill>
          <a:blip r:embed="rId2"/>
          <a:srcRect b="26332"/>
          <a:stretch>
            <a:fillRect/>
          </a:stretch>
        </p:blipFill>
        <p:spPr bwMode="auto">
          <a:xfrm>
            <a:off x="1828800" y="1828800"/>
            <a:ext cx="44529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i="1" dirty="0" smtClean="0"/>
              <a:t>Hyper </a:t>
            </a:r>
            <a:r>
              <a:rPr lang="en-US" sz="2400" i="1" dirty="0" err="1" smtClean="0"/>
              <a:t>trophic</a:t>
            </a:r>
            <a:r>
              <a:rPr lang="en-US" sz="2400" i="1" dirty="0" smtClean="0"/>
              <a:t> scars</a:t>
            </a:r>
            <a:r>
              <a:rPr lang="en-US" sz="2400" dirty="0" smtClean="0"/>
              <a:t>:</a:t>
            </a:r>
          </a:p>
        </p:txBody>
      </p:sp>
      <p:pic>
        <p:nvPicPr>
          <p:cNvPr id="9220" name="Picture 7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250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Image result for hypertrophic sca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714625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54530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5344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       </a:t>
            </a:r>
            <a:r>
              <a:rPr lang="en-US" dirty="0" err="1" smtClean="0"/>
              <a:t>Gluteal</a:t>
            </a:r>
            <a:r>
              <a:rPr lang="en-US" dirty="0" smtClean="0"/>
              <a:t> </a:t>
            </a:r>
            <a:r>
              <a:rPr lang="en-US" dirty="0" err="1" smtClean="0"/>
              <a:t>liposarcpma</a:t>
            </a:r>
            <a:endParaRPr lang="ar-SA" dirty="0" smtClean="0"/>
          </a:p>
        </p:txBody>
      </p:sp>
      <p:pic>
        <p:nvPicPr>
          <p:cNvPr id="94212" name="Picture 4" descr="D:\BOLOGNIA\images\118F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14500"/>
            <a:ext cx="6261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C:\Users\USER\Pictures\lipoma-1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79589"/>
            <a:ext cx="6402391" cy="48068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" name="Picture 4" descr="scan0143"/>
          <p:cNvPicPr>
            <a:picLocks noChangeAspect="1" noChangeArrowheads="1"/>
          </p:cNvPicPr>
          <p:nvPr/>
        </p:nvPicPr>
        <p:blipFill>
          <a:blip r:embed="rId3"/>
          <a:srcRect b="21927"/>
          <a:stretch>
            <a:fillRect/>
          </a:stretch>
        </p:blipFill>
        <p:spPr bwMode="auto">
          <a:xfrm>
            <a:off x="6172200" y="1295400"/>
            <a:ext cx="27114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err="1" smtClean="0"/>
              <a:t>Tumour</a:t>
            </a:r>
            <a:r>
              <a:rPr lang="en-US" sz="2800" dirty="0" smtClean="0"/>
              <a:t> of nerve connective tissue ( not neurons)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  <a:r>
              <a:rPr lang="en-US" sz="2800" u="sng" dirty="0" smtClean="0"/>
              <a:t>Types</a:t>
            </a:r>
            <a:r>
              <a:rPr lang="en-US" sz="2800" dirty="0" smtClean="0"/>
              <a:t>: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Localised</a:t>
            </a:r>
            <a:r>
              <a:rPr lang="en-US" sz="2000" dirty="0" smtClean="0"/>
              <a:t> or solitary NF.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Generalized ( Von-</a:t>
            </a:r>
            <a:r>
              <a:rPr lang="en-US" sz="2000" dirty="0" err="1" smtClean="0"/>
              <a:t>Recklinghausen”s</a:t>
            </a:r>
            <a:r>
              <a:rPr lang="en-US" sz="2000" dirty="0" smtClean="0"/>
              <a:t> disease)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Plexiform</a:t>
            </a:r>
            <a:r>
              <a:rPr lang="en-US" sz="2000" dirty="0" smtClean="0"/>
              <a:t> NF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Elephantiasis NF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Cutaneous</a:t>
            </a:r>
            <a:r>
              <a:rPr lang="en-US" sz="2000" dirty="0" smtClean="0"/>
              <a:t> NF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b="1" dirty="0" smtClean="0"/>
              <a:t>NEUROFIBROMA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Neurofibroma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cont:</a:t>
            </a:r>
            <a:endParaRPr lang="en-US" sz="2900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28875"/>
            <a:ext cx="76200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500" b="1" u="sng" dirty="0" smtClean="0"/>
              <a:t>Clinical features of N.F</a:t>
            </a:r>
            <a:r>
              <a:rPr lang="en-US" sz="2100" u="sng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Encapsulated, rounded or elliptical swelling.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Smooth, firm with well defined edges.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Tenderness and </a:t>
            </a:r>
            <a:r>
              <a:rPr lang="en-US" sz="2400" dirty="0" err="1" smtClean="0"/>
              <a:t>parasthesia</a:t>
            </a:r>
            <a:r>
              <a:rPr lang="en-US" sz="2400" dirty="0" smtClean="0"/>
              <a:t> may be present.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Mobility may be </a:t>
            </a:r>
            <a:r>
              <a:rPr lang="en-US" sz="2400" dirty="0" err="1" smtClean="0"/>
              <a:t>deminished</a:t>
            </a:r>
            <a:r>
              <a:rPr lang="en-US" sz="2400" dirty="0" smtClean="0"/>
              <a:t> along nerve-axis.                     </a:t>
            </a:r>
          </a:p>
          <a:p>
            <a:pPr algn="l" rtl="0" eaLnBrk="1" hangingPunct="1">
              <a:defRPr/>
            </a:pP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u="sng" dirty="0" smtClean="0"/>
              <a:t>Rx</a:t>
            </a:r>
            <a:r>
              <a:rPr lang="en-US" sz="2400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excision      </a:t>
            </a:r>
          </a:p>
        </p:txBody>
      </p:sp>
      <p:pic>
        <p:nvPicPr>
          <p:cNvPr id="97284" name="Picture 2" descr="C:\Users\USER\Pictures\images (8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006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Multiple neurofibromatosis ( V-R disease)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554288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r>
              <a:rPr lang="en-US" sz="2400" dirty="0" smtClean="0"/>
              <a:t>Inherited as an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disease.</a:t>
            </a:r>
            <a:endParaRPr lang="ar-SA" sz="2400" dirty="0" smtClean="0"/>
          </a:p>
          <a:p>
            <a:pPr algn="l" rtl="0" eaLnBrk="1" hangingPunct="1">
              <a:defRPr/>
            </a:pPr>
            <a:r>
              <a:rPr lang="en-US" sz="2400" dirty="0" smtClean="0"/>
              <a:t>More common in males.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Multiple tumors- with Cafe-au-</a:t>
            </a:r>
            <a:r>
              <a:rPr lang="en-US" sz="2400" dirty="0" err="1" smtClean="0"/>
              <a:t>leit</a:t>
            </a:r>
            <a:r>
              <a:rPr lang="en-US" sz="2400" dirty="0" smtClean="0"/>
              <a:t> spots.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Peripheral and cranial nerves may be affected.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May be associated with other tumors (</a:t>
            </a:r>
            <a:r>
              <a:rPr lang="en-US" sz="2400" dirty="0" err="1" smtClean="0"/>
              <a:t>eg</a:t>
            </a:r>
            <a:r>
              <a:rPr lang="en-US" sz="2400" dirty="0" smtClean="0"/>
              <a:t>, endocrine).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9332" name="Picture 4" descr="scan0159"/>
          <p:cNvPicPr>
            <a:picLocks noChangeAspect="1" noChangeArrowheads="1"/>
          </p:cNvPicPr>
          <p:nvPr/>
        </p:nvPicPr>
        <p:blipFill>
          <a:blip r:embed="rId2"/>
          <a:srcRect b="22237"/>
          <a:stretch>
            <a:fillRect/>
          </a:stretch>
        </p:blipFill>
        <p:spPr bwMode="auto">
          <a:xfrm>
            <a:off x="3054350" y="1857375"/>
            <a:ext cx="40179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0356" name="Picture 4" descr="scan0157"/>
          <p:cNvPicPr>
            <a:picLocks noChangeAspect="1" noChangeArrowheads="1"/>
          </p:cNvPicPr>
          <p:nvPr/>
        </p:nvPicPr>
        <p:blipFill>
          <a:blip r:embed="rId2"/>
          <a:srcRect b="14078"/>
          <a:stretch>
            <a:fillRect/>
          </a:stretch>
        </p:blipFill>
        <p:spPr bwMode="auto">
          <a:xfrm>
            <a:off x="3171825" y="2220913"/>
            <a:ext cx="28019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1380" name="Picture 4" descr="scan0158"/>
          <p:cNvPicPr>
            <a:picLocks noChangeAspect="1" noChangeArrowheads="1"/>
          </p:cNvPicPr>
          <p:nvPr/>
        </p:nvPicPr>
        <p:blipFill>
          <a:blip r:embed="rId2"/>
          <a:srcRect b="19508"/>
          <a:stretch>
            <a:fillRect/>
          </a:stretch>
        </p:blipFill>
        <p:spPr bwMode="auto">
          <a:xfrm>
            <a:off x="2825750" y="2178050"/>
            <a:ext cx="3492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02403" name="Picture 2" descr="C:\Users\USER\Pictures\images (8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85938"/>
            <a:ext cx="2786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C:\Users\USER\Pictures\images (83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1857375"/>
            <a:ext cx="2714625" cy="328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  Examples of exam cases :</a:t>
            </a:r>
          </a:p>
          <a:p>
            <a:pPr algn="l">
              <a:buFont typeface="Wingdings" pitchFamily="2" charset="2"/>
              <a:buNone/>
            </a:pPr>
            <a:endParaRPr lang="en-US" smtClean="0"/>
          </a:p>
          <a:p>
            <a:pPr algn="l">
              <a:buFont typeface="Wingdings" pitchFamily="2" charset="2"/>
              <a:buNone/>
            </a:pPr>
            <a:r>
              <a:rPr lang="en-US" smtClean="0"/>
              <a:t>                                            </a:t>
            </a:r>
            <a:endParaRPr lang="ar-SA" smtClean="0"/>
          </a:p>
        </p:txBody>
      </p:sp>
      <p:sp>
        <p:nvSpPr>
          <p:cNvPr id="4" name="Right Arrow 3"/>
          <p:cNvSpPr/>
          <p:nvPr/>
        </p:nvSpPr>
        <p:spPr>
          <a:xfrm>
            <a:off x="6000750" y="31432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9621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i="1" u="sng" dirty="0" err="1" smtClean="0"/>
              <a:t>Keloid</a:t>
            </a:r>
            <a:r>
              <a:rPr lang="en-US" sz="4400" dirty="0" smtClean="0"/>
              <a:t> 			</a:t>
            </a:r>
            <a:br>
              <a:rPr lang="en-US" sz="4400" dirty="0" smtClean="0"/>
            </a:br>
            <a:r>
              <a:rPr lang="en-US" sz="4400" dirty="0" smtClean="0"/>
              <a:t>			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860800"/>
            <a:ext cx="6400800" cy="2997200"/>
          </a:xfrm>
        </p:spPr>
        <p:txBody>
          <a:bodyPr>
            <a:normAutofit fontScale="25000" lnSpcReduction="20000"/>
          </a:bodyPr>
          <a:lstStyle/>
          <a:p>
            <a:pPr marL="990600" lvl="1" indent="-533400" algn="l" rtl="0" eaLnBrk="1" hangingPunct="1">
              <a:buFont typeface="Wingdings" pitchFamily="2" charset="2"/>
              <a:buNone/>
            </a:pPr>
            <a:r>
              <a:rPr lang="en-US" sz="11200" dirty="0" smtClean="0"/>
              <a:t> Excessive fibrous and collagen tissue</a:t>
            </a:r>
            <a:r>
              <a:rPr lang="ar-SA" sz="11200" dirty="0" smtClean="0"/>
              <a:t>  </a:t>
            </a:r>
            <a:r>
              <a:rPr lang="en-US" sz="11200" dirty="0" smtClean="0"/>
              <a:t>with </a:t>
            </a:r>
            <a:r>
              <a:rPr lang="en-US" sz="11200" b="1" i="1" dirty="0" err="1" smtClean="0"/>
              <a:t>neovascular</a:t>
            </a:r>
            <a:r>
              <a:rPr lang="en-US" sz="11200" b="1" i="1" dirty="0" smtClean="0"/>
              <a:t> proliferation </a:t>
            </a:r>
            <a:r>
              <a:rPr lang="en-US" sz="11200" dirty="0" smtClean="0"/>
              <a:t>in a scar</a:t>
            </a:r>
            <a:r>
              <a:rPr lang="ar-SA" sz="11200" dirty="0" smtClean="0"/>
              <a:t>                                                                                             </a:t>
            </a:r>
            <a:r>
              <a:rPr lang="en-US" sz="11200" dirty="0" smtClean="0"/>
              <a:t>.usually extends beyond the original scar</a:t>
            </a:r>
            <a:endParaRPr lang="ar-SA" sz="11200" dirty="0" smtClean="0"/>
          </a:p>
          <a:p>
            <a:pPr marL="609600" indent="-609600" eaLnBrk="1" hangingPunct="1"/>
            <a:r>
              <a:rPr lang="ar-SA" dirty="0" smtClean="0"/>
              <a:t>         </a:t>
            </a:r>
            <a:r>
              <a:rPr lang="en-US" dirty="0" smtClean="0"/>
              <a:t>                    </a:t>
            </a:r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   </a:t>
            </a:r>
          </a:p>
          <a:p>
            <a:pPr marL="609600" indent="-609600" rtl="0" eaLnBrk="1" hangingPunct="1"/>
            <a:r>
              <a:rPr lang="ar-SA" dirty="0" smtClean="0"/>
              <a:t>     </a:t>
            </a:r>
          </a:p>
          <a:p>
            <a:pPr marL="609600" indent="-609600" algn="l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	</a:t>
            </a:r>
            <a:r>
              <a:rPr lang="ar-SA" sz="2100" dirty="0" smtClean="0"/>
              <a:t>                                                                                                                           </a:t>
            </a:r>
            <a:r>
              <a:rPr lang="en-US" sz="2100" dirty="0" smtClean="0"/>
              <a:t>               </a:t>
            </a:r>
            <a:r>
              <a:rPr lang="ar-SA" sz="2100" dirty="0" smtClean="0"/>
              <a:t>                                                                                                                      </a:t>
            </a:r>
            <a:endParaRPr lang="en-US" sz="3400" dirty="0" smtClean="0"/>
          </a:p>
        </p:txBody>
      </p:sp>
      <p:pic>
        <p:nvPicPr>
          <p:cNvPr id="1029" name="Picture 6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133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keloi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133600"/>
            <a:ext cx="29718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27" name="SpinButton1" r:id="rId2" imgW="914400" imgH="914400"/>
        </mc:Choice>
        <mc:Fallback>
          <p:control name="SpinButton1" r:id="rId2" imgW="914400" imgH="914400">
            <p:pic>
              <p:nvPicPr>
                <p:cNvPr id="0" name="Spin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1338" y="3429000"/>
                  <a:ext cx="914401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2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 painless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swelling  at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the front of the left thigh  for 3 years and no other swellings . Examination revealed a spherical,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soft ,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lobulated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 .</a:t>
            </a:r>
            <a:r>
              <a:rPr lang="en-US" sz="2000" i="1" dirty="0" err="1" smtClean="0"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</a:t>
            </a:r>
            <a:r>
              <a:rPr lang="en-US" sz="2000" i="1" dirty="0" smtClean="0">
                <a:cs typeface="Calibri" pitchFamily="34" charset="0"/>
              </a:rPr>
              <a:t>      </a:t>
            </a:r>
            <a:r>
              <a:rPr lang="en-US" sz="2000" i="1" dirty="0" err="1">
                <a:cs typeface="Calibri" pitchFamily="34" charset="0"/>
              </a:rPr>
              <a:t>d.branchial</a:t>
            </a:r>
            <a:r>
              <a:rPr lang="en-US" sz="2000" i="1" dirty="0">
                <a:cs typeface="Calibri" pitchFamily="34" charset="0"/>
              </a:rPr>
              <a:t> </a:t>
            </a:r>
            <a:r>
              <a:rPr lang="en-US" sz="2000" i="1" dirty="0" smtClean="0">
                <a:cs typeface="Calibri" pitchFamily="34" charset="0"/>
              </a:rPr>
              <a:t>cyst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6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a. 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</a:t>
            </a:r>
            <a:r>
              <a:rPr lang="en-US" sz="2000" i="1" dirty="0" smtClean="0">
                <a:cs typeface="Calibri" pitchFamily="34" charset="0"/>
              </a:rPr>
              <a:t>    </a:t>
            </a:r>
            <a:r>
              <a:rPr lang="en-US" sz="2000" i="1" dirty="0">
                <a:cs typeface="Calibri" pitchFamily="34" charset="0"/>
              </a:rPr>
              <a:t>d</a:t>
            </a:r>
            <a:r>
              <a:rPr lang="en-US" sz="2000" i="1" dirty="0" smtClean="0">
                <a:cs typeface="Calibri" pitchFamily="34" charset="0"/>
              </a:rPr>
              <a:t>. </a:t>
            </a:r>
            <a:r>
              <a:rPr lang="en-US" sz="2000" i="1" dirty="0" err="1" smtClean="0">
                <a:cs typeface="Calibri" pitchFamily="34" charset="0"/>
              </a:rPr>
              <a:t>branchial</a:t>
            </a:r>
            <a:r>
              <a:rPr lang="en-US" sz="2000" i="1" dirty="0" smtClean="0">
                <a:cs typeface="Calibri" pitchFamily="34" charset="0"/>
              </a:rPr>
              <a:t> </a:t>
            </a:r>
            <a:r>
              <a:rPr lang="en-US" sz="2000" i="1" dirty="0">
                <a:cs typeface="Calibri" pitchFamily="34" charset="0"/>
              </a:rPr>
              <a:t>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dirty="0"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</a:t>
            </a:r>
            <a:r>
              <a:rPr lang="en-US" sz="2000" dirty="0" smtClean="0">
                <a:cs typeface="Calibri" pitchFamily="34" charset="0"/>
              </a:rPr>
              <a:t>. Ganglion 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gradwally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16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b="1" dirty="0">
              <a:solidFill>
                <a:srgbClr val="FF0000"/>
              </a:solidFill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1651</Words>
  <Application>Microsoft Office PowerPoint</Application>
  <PresentationFormat>On-screen Show (4:3)</PresentationFormat>
  <Paragraphs>531</Paragraphs>
  <Slides>93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SUPERFASCIAL LUMPS</vt:lpstr>
      <vt:lpstr>Skin anatomy</vt:lpstr>
      <vt:lpstr>Benign skin tumours</vt:lpstr>
      <vt:lpstr>PowerPoint Presentation</vt:lpstr>
      <vt:lpstr>PowerPoint Presentation</vt:lpstr>
      <vt:lpstr>SCAR</vt:lpstr>
      <vt:lpstr>Hyper trophic scar   </vt:lpstr>
      <vt:lpstr>PowerPoint Presentation</vt:lpstr>
      <vt:lpstr>Keloid        </vt:lpstr>
      <vt:lpstr>Keloid continue</vt:lpstr>
      <vt:lpstr>PowerPoint Presentation</vt:lpstr>
      <vt:lpstr>PowerPoint Presentation</vt:lpstr>
      <vt:lpstr>Pyogenic granuloma</vt:lpstr>
      <vt:lpstr>PowerPoint Presentation</vt:lpstr>
      <vt:lpstr>Haemangioma</vt:lpstr>
      <vt:lpstr>PowerPoint Presentation</vt:lpstr>
      <vt:lpstr>Malignant skin tumours</vt:lpstr>
      <vt:lpstr>PowerPoint Presentation</vt:lpstr>
      <vt:lpstr>Squamous cell carcinoma (Epithelioma)</vt:lpstr>
      <vt:lpstr>PowerPoint Presentation</vt:lpstr>
      <vt:lpstr>Marjolin ulcer</vt:lpstr>
      <vt:lpstr>PowerPoint Presentation</vt:lpstr>
      <vt:lpstr>Naevus  ( mole)</vt:lpstr>
      <vt:lpstr>Naevus  cont;</vt:lpstr>
      <vt:lpstr>Malignant Melanoma</vt:lpstr>
      <vt:lpstr>PowerPoint Presentation</vt:lpstr>
      <vt:lpstr>PowerPoint Presentation</vt:lpstr>
      <vt:lpstr>PowerPoint Presentation</vt:lpstr>
      <vt:lpstr>PowerPoint Presentation</vt:lpstr>
      <vt:lpstr>Skin Cysts</vt:lpstr>
      <vt:lpstr>PowerPoint Presentation</vt:lpstr>
      <vt:lpstr>PowerPoint Presentation</vt:lpstr>
      <vt:lpstr>PowerPoint Presentation</vt:lpstr>
      <vt:lpstr>Sebaceous Cyst</vt:lpstr>
      <vt:lpstr>PowerPoint Presentation</vt:lpstr>
      <vt:lpstr>PowerPoint Presentation</vt:lpstr>
      <vt:lpstr>PowerPoint Presentation</vt:lpstr>
      <vt:lpstr> Seb. Cyst     cont;</vt:lpstr>
      <vt:lpstr>PowerPoint Presentation</vt:lpstr>
      <vt:lpstr>                            Infected sebasceous cyst.  </vt:lpstr>
      <vt:lpstr>                       Sebasceous cyst excision </vt:lpstr>
      <vt:lpstr>Subcutaneous Lumps</vt:lpstr>
      <vt:lpstr>PowerPoint Presentation</vt:lpstr>
      <vt:lpstr>Dermoid cyst</vt:lpstr>
      <vt:lpstr>Sequestration dermoid</vt:lpstr>
      <vt:lpstr> Sequestration dermoid  cont;</vt:lpstr>
      <vt:lpstr>PowerPoint Presentation</vt:lpstr>
      <vt:lpstr>PowerPoint Presentation</vt:lpstr>
      <vt:lpstr>                           nasal root dermoid</vt:lpstr>
      <vt:lpstr>                           fore head dermoid</vt:lpstr>
      <vt:lpstr>PowerPoint Presentation</vt:lpstr>
      <vt:lpstr>                         External angular dermoid</vt:lpstr>
      <vt:lpstr>                         Submental dermoid</vt:lpstr>
      <vt:lpstr>          complications:      infection</vt:lpstr>
      <vt:lpstr>   Tubulo-dermoid</vt:lpstr>
      <vt:lpstr>Teratomatous dermoid</vt:lpstr>
      <vt:lpstr>Cystic hygroma</vt:lpstr>
      <vt:lpstr>PowerPoint Presentation</vt:lpstr>
      <vt:lpstr>PowerPoint Presentation</vt:lpstr>
      <vt:lpstr>Branchial cyst</vt:lpstr>
      <vt:lpstr>PowerPoint Presentation</vt:lpstr>
      <vt:lpstr>Ganglion</vt:lpstr>
      <vt:lpstr>PowerPoint Presentation</vt:lpstr>
      <vt:lpstr>PowerPoint Presentation</vt:lpstr>
      <vt:lpstr>  Ganglion    cont;</vt:lpstr>
      <vt:lpstr>PowerPoint Presentation</vt:lpstr>
      <vt:lpstr>PowerPoint Presentation</vt:lpstr>
      <vt:lpstr>PowerPoint Presentation</vt:lpstr>
      <vt:lpstr>Lipoma</vt:lpstr>
      <vt:lpstr>   lipoma  cont,</vt:lpstr>
      <vt:lpstr>Lipoma   cont,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NEUROFIBROMA</vt:lpstr>
      <vt:lpstr>Neurofibroma   cont:</vt:lpstr>
      <vt:lpstr>Multiple neurofibromatosis ( V-R disease)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SUPERFASCIAL LUMPS</dc:title>
  <dc:creator>USER</dc:creator>
  <cp:lastModifiedBy>3422</cp:lastModifiedBy>
  <cp:revision>27</cp:revision>
  <dcterms:created xsi:type="dcterms:W3CDTF">2006-08-16T00:00:00Z</dcterms:created>
  <dcterms:modified xsi:type="dcterms:W3CDTF">2017-05-01T06:54:44Z</dcterms:modified>
</cp:coreProperties>
</file>