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56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5613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3080816"/>
            <a:ext cx="10464800" cy="1559968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Introduction to Toxicology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664593"/>
          </a:xfrm>
          <a:prstGeom prst="rect">
            <a:avLst/>
          </a:prstGeom>
        </p:spPr>
        <p:txBody>
          <a:bodyPr/>
          <a:lstStyle/>
          <a:p>
            <a:pPr lvl="1" indent="180594" defTabSz="461518">
              <a:defRPr sz="2528" b="1">
                <a:latin typeface="Helvetica"/>
                <a:ea typeface="Helvetica"/>
                <a:cs typeface="Helvetica"/>
                <a:sym typeface="Helvetica"/>
              </a:defRPr>
            </a:pPr>
            <a:r>
              <a:t>Dr Abdulaziz Alrabiah, MD </a:t>
            </a:r>
          </a:p>
          <a:p>
            <a:pPr lvl="1" indent="180594" defTabSz="461518">
              <a:defRPr sz="2528"/>
            </a:pPr>
            <a:r>
              <a:t>Department of Emergency Medicine </a:t>
            </a:r>
          </a:p>
          <a:p>
            <a:pPr lvl="1" indent="180594" defTabSz="461518">
              <a:defRPr sz="2528"/>
            </a:pPr>
            <a:r>
              <a:t>King Saud university Medical City </a:t>
            </a:r>
          </a:p>
          <a:p>
            <a:pPr lvl="1" indent="180594" defTabSz="461518">
              <a:defRPr sz="2528"/>
            </a:pPr>
            <a:r>
              <a:t>college of Medicine, KSU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Systemic Toxin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toxin that affects the entire body or many organs rather than a specific site</a:t>
            </a:r>
          </a:p>
          <a:p>
            <a:pPr marL="0" indent="0" algn="ctr">
              <a:buSzTx/>
              <a:buNone/>
              <a:def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example: Cyanide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Organ toxin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toxin that affects only specific tissue or organs </a:t>
            </a:r>
          </a:p>
          <a:p>
            <a:pPr marL="0" indent="0" algn="ctr">
              <a:buSzTx/>
              <a:buNone/>
              <a:def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example: Lead, Paracetamol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7-02-04 at 8.32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524" y="1864797"/>
            <a:ext cx="4998643" cy="6024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people get toxic?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intentional i.e. suicide</a:t>
            </a:r>
          </a:p>
          <a:p>
            <a:pPr marL="0" indent="0" algn="ctr">
              <a:buSzTx/>
              <a:buNone/>
            </a:pPr>
            <a:r>
              <a:t>wrong dose (i.e. Insulin) </a:t>
            </a:r>
          </a:p>
          <a:p>
            <a:pPr marL="0" indent="0" algn="ctr">
              <a:buSzTx/>
              <a:buNone/>
            </a:pPr>
            <a:r>
              <a:t>symptoms control (i.e. paracetamol for pain)</a:t>
            </a:r>
          </a:p>
          <a:p>
            <a:pPr marL="0" indent="0" algn="ctr">
              <a:buSzTx/>
              <a:buNone/>
            </a:pPr>
            <a:r>
              <a:t>exposure i.e. radiation, organophosphate </a:t>
            </a:r>
          </a:p>
          <a:p>
            <a:pPr marL="0" indent="0" algn="ctr">
              <a:buSzTx/>
              <a:buNone/>
            </a:pPr>
            <a:r>
              <a:t>bite i.e. snake bite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644320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t>what are the routes of exposure?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inhalation (i.e. Nitrous oxide, CO)</a:t>
            </a:r>
          </a:p>
          <a:p>
            <a:pPr marL="0" indent="0" algn="ctr">
              <a:buSzTx/>
              <a:buNone/>
            </a:pPr>
            <a:r>
              <a:t>skin or eye absorption (i.e. organophosphate)</a:t>
            </a:r>
          </a:p>
          <a:p>
            <a:pPr marL="0" indent="0" algn="ctr">
              <a:buSzTx/>
              <a:buNone/>
            </a:pPr>
            <a:r>
              <a:t>ingestion : major one (i.e. paracetamol….etc) </a:t>
            </a:r>
          </a:p>
          <a:p>
            <a:pPr marL="0" indent="0" algn="ctr">
              <a:buSzTx/>
              <a:buNone/>
            </a:pPr>
            <a:r>
              <a:t>injection (i.e. Opioids, insulin)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460765"/>
          </a:xfrm>
          <a:prstGeom prst="rect">
            <a:avLst/>
          </a:prstGeom>
        </p:spPr>
        <p:txBody>
          <a:bodyPr/>
          <a:lstStyle/>
          <a:p>
            <a:r>
              <a:t>History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952500" y="2360215"/>
            <a:ext cx="11099800" cy="6760370"/>
          </a:xfrm>
          <a:prstGeom prst="rect">
            <a:avLst/>
          </a:prstGeom>
        </p:spPr>
        <p:txBody>
          <a:bodyPr/>
          <a:lstStyle/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may be unclear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substance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dose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rout of exposure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collateral Hx (i.e. family, friends, medical records)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Prehospital medical staff (i..e empty containers)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other (i..e hobbies, occupation, suicide note, change in behaviour recently)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2283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r>
              <a:t>Examination</a:t>
            </a:r>
          </a:p>
        </p:txBody>
      </p:sp>
      <p:graphicFrame>
        <p:nvGraphicFramePr>
          <p:cNvPr id="165" name="Table 165"/>
          <p:cNvGraphicFramePr/>
          <p:nvPr/>
        </p:nvGraphicFramePr>
        <p:xfrm>
          <a:off x="881789" y="2153146"/>
          <a:ext cx="11241220" cy="6554455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620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20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36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885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General appearance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Malnurished (IV drug user, HIV infection)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219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Miosis (Opioids, organophsophate)
Nystagmus/ataxia (ethanol)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591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CVS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Murmur (Endocarditis/IV drug user)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38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Respiratory system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Bronchorrhea/crepitations/hypoxia ( Organophosphate)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0421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6240"/>
            </a:lvl1pPr>
          </a:lstStyle>
          <a:p>
            <a:r>
              <a:t>Examination</a:t>
            </a:r>
          </a:p>
        </p:txBody>
      </p:sp>
      <p:graphicFrame>
        <p:nvGraphicFramePr>
          <p:cNvPr id="168" name="Table 168"/>
          <p:cNvGraphicFramePr/>
          <p:nvPr>
            <p:extLst>
              <p:ext uri="{D42A27DB-BD31-4B8C-83A1-F6EECF244321}">
                <p14:modId xmlns:p14="http://schemas.microsoft.com/office/powerpoint/2010/main" val="3900094143"/>
              </p:ext>
            </p:extLst>
          </p:nvPr>
        </p:nvGraphicFramePr>
        <p:xfrm>
          <a:off x="1212486" y="927497"/>
          <a:ext cx="10579828" cy="841172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289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9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56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2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GIT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oral cavity burns ( corrosive ingestion
hyper salivation (cholinergic toxidrome 
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843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Urology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urinary retention ( anticholinergic toxicity)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048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Peripheral nerves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tremor (Lithium)
Lead pipe rigidity (NMS)
clonus/hyperreflexia (serotonin toxicity)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740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Dermal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bruising (anticoagulant)
flush, dry skin(anticholinergic toxicity)
warm, moist skin(sympathomimetic toxicity)
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 not forget …!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examine skin folds, clothes and bags for retained tablets or substances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614637"/>
          </a:xfrm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952500" y="2142777"/>
            <a:ext cx="11099800" cy="6734523"/>
          </a:xfrm>
          <a:prstGeom prst="rect">
            <a:avLst/>
          </a:prstGeom>
        </p:spPr>
        <p:txBody>
          <a:bodyPr/>
          <a:lstStyle/>
          <a:p>
            <a:pPr marL="283463" indent="-283463" defTabSz="362204">
              <a:spcBef>
                <a:spcPts val="2600"/>
              </a:spcBef>
              <a:defRPr sz="2356"/>
            </a:pPr>
            <a:r>
              <a:t>Definition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Terminology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Classification of Toxic agents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assessment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history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Examination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investigation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Management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Disposition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Poison center No.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7-02-04 at 9.18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512" y="2131913"/>
            <a:ext cx="5453776" cy="5489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Toxidrome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Cluster of symptoms and signs</a:t>
            </a:r>
          </a:p>
          <a:p>
            <a:pPr marL="0" indent="0" algn="ctr">
              <a:buSzTx/>
              <a:buNone/>
            </a:pPr>
            <a:r>
              <a:t>enabling the identification of potential toxins when a clear history is unavailable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317229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t>Anticholinergic = Antimuscarinic </a:t>
            </a:r>
          </a:p>
        </p:txBody>
      </p:sp>
      <p:pic>
        <p:nvPicPr>
          <p:cNvPr id="179" name="Screen Shot 2017-02-04 at 9.28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810" y="3740537"/>
            <a:ext cx="10171180" cy="3999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Cholinergic = Muscarinic </a:t>
            </a:r>
          </a:p>
        </p:txBody>
      </p:sp>
      <p:pic>
        <p:nvPicPr>
          <p:cNvPr id="182" name="Screen Shot 2017-02-04 at 9.31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671" y="3037846"/>
            <a:ext cx="10009458" cy="5405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Sympathomimetics</a:t>
            </a:r>
          </a:p>
        </p:txBody>
      </p:sp>
      <p:pic>
        <p:nvPicPr>
          <p:cNvPr id="185" name="Screen Shot 2017-02-04 at 9.32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118" y="2843543"/>
            <a:ext cx="11242564" cy="5793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Opioid</a:t>
            </a:r>
          </a:p>
        </p:txBody>
      </p:sp>
      <p:pic>
        <p:nvPicPr>
          <p:cNvPr id="188" name="Screen Shot 2017-02-04 at 9.34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135" y="3657600"/>
            <a:ext cx="11564530" cy="3389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Sedative-hypnotic</a:t>
            </a:r>
          </a:p>
        </p:txBody>
      </p:sp>
      <p:pic>
        <p:nvPicPr>
          <p:cNvPr id="191" name="Screen Shot 2017-02-04 at 9.3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259" y="4748243"/>
            <a:ext cx="10252282" cy="198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Hallucinogenic</a:t>
            </a:r>
          </a:p>
        </p:txBody>
      </p:sp>
      <p:pic>
        <p:nvPicPr>
          <p:cNvPr id="194" name="Screen Shot 2017-02-04 at 9.38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87" y="4462065"/>
            <a:ext cx="10418426" cy="2556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186266"/>
            <a:ext cx="11099800" cy="7119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97941">
              <a:defRPr sz="4080"/>
            </a:lvl1pPr>
          </a:lstStyle>
          <a:p>
            <a:r>
              <a:t>Other toxidromes</a:t>
            </a:r>
          </a:p>
        </p:txBody>
      </p:sp>
      <p:graphicFrame>
        <p:nvGraphicFramePr>
          <p:cNvPr id="197" name="Table 197"/>
          <p:cNvGraphicFramePr/>
          <p:nvPr/>
        </p:nvGraphicFramePr>
        <p:xfrm>
          <a:off x="1399149" y="1047270"/>
          <a:ext cx="10206500" cy="85605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103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3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12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Toxidrome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Examination finding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Hypoglycemic(i.e.insulin)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altered mental status, diaphoresis, tachycardia, HT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674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Serotonin (i.e.SSRIs)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altered mental status, hyperreflexia, hypertonia(LL&gt;UL),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clonus</a:t>
                      </a:r>
                      <a:r>
                        <a:t>, tachycardia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3494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Neuromuscular Malignant(i.e.antipsychotics)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sever muscle rigidity,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hyperpyrexia</a:t>
                      </a:r>
                      <a:r>
                        <a:t>, altered mental status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366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Extrapyramidal (i.e.haloperidol)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Dystonia, torticollis, muscle rigidity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354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Ethanol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 depression, ataxia, dysartheria, smell of ethanol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1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Salicylate(i.e. Aspirin)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AMS, Resp Alkalosis, Metabolic Acidosis, Tinnitus, Tachypnoea, Tachycardia, diaphoresis, nausea vomiting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Bedside</a:t>
            </a:r>
            <a:r>
              <a:t> : </a:t>
            </a:r>
          </a:p>
          <a:p>
            <a:pPr marL="0" lvl="1" indent="228600">
              <a:buSzTx/>
              <a:buNone/>
            </a:pPr>
            <a:r>
              <a:t>Blood Glucose level : hypoglycaemia</a:t>
            </a:r>
          </a:p>
          <a:p>
            <a:pPr marL="0" lvl="1" indent="228600">
              <a:buSzTx/>
              <a:buNone/>
            </a:pPr>
            <a:r>
              <a:t>ECG: Arrhythmias</a:t>
            </a:r>
          </a:p>
          <a:p>
            <a:pPr marL="0" lvl="1" indent="228600">
              <a:buSzTx/>
              <a:buNone/>
            </a:pPr>
            <a:r>
              <a:t>VBG: i.e. metabolic acidosis  —&gt; paracetamol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a science that deals with the adverse effects of chemicals on living organisms and assesses the probability of their occurrence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276218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</a:lstStyle>
          <a:p>
            <a:r>
              <a:t>Laboratory:</a:t>
            </a:r>
          </a:p>
          <a:p>
            <a:pPr lvl="1"/>
            <a:r>
              <a:t>blood / urine drug level </a:t>
            </a:r>
          </a:p>
        </p:txBody>
      </p:sp>
      <p:pic>
        <p:nvPicPr>
          <p:cNvPr id="204" name="Screen Shot 2017-02-04 at 10.32.2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098" y="5287499"/>
            <a:ext cx="7691566" cy="3996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2332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r>
              <a:t>Diagnostic tests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952500" y="2201334"/>
            <a:ext cx="11099800" cy="105367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what are the limitation of Drug screening assays?</a:t>
            </a:r>
          </a:p>
          <a:p>
            <a:pPr marL="0" indent="0">
              <a:buSzTx/>
              <a:buNone/>
            </a:pPr>
            <a:endParaRPr dirty="0"/>
          </a:p>
        </p:txBody>
      </p:sp>
      <p:pic>
        <p:nvPicPr>
          <p:cNvPr id="208" name="Screen Shot 2017-02-04 at 10.36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938" y="3255005"/>
            <a:ext cx="7324924" cy="6215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Electrolytes: </a:t>
            </a:r>
          </a:p>
          <a:p>
            <a:pPr marL="0" lvl="1" indent="228600">
              <a:buSzTx/>
              <a:buNone/>
            </a:pPr>
            <a:r>
              <a:t>K level : i.e. hyperkalemia in digoxin overdose</a:t>
            </a:r>
          </a:p>
          <a:p>
            <a:pPr marL="0" indent="0">
              <a:buSzTx/>
              <a:buNone/>
            </a:pPr>
            <a:r>
              <a:t>LFT:</a:t>
            </a:r>
          </a:p>
          <a:p>
            <a:pPr marL="0" lvl="1" indent="228600">
              <a:buSzTx/>
              <a:buNone/>
            </a:pPr>
            <a:r>
              <a:t>elevated liver enzymes in Paracetamol toxicity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Management: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1130764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Resuscitation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952500" y="1860814"/>
            <a:ext cx="11099800" cy="7016486"/>
          </a:xfrm>
          <a:prstGeom prst="rect">
            <a:avLst/>
          </a:prstGeom>
        </p:spPr>
        <p:txBody>
          <a:bodyPr/>
          <a:lstStyle/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Airway: 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intubation: if compromised 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Breathing: 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O2 administration, if hypoxic (i.e. O2sat &lt;94%)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mechanical ventilation if intubated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Circulation :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hypotension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IV fluid ( 10-20ml /Kg ) , avoid excess fluid administration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specific antidote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inotropic support ( i.e.Adrenaline infusion)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aim : systolic BP &gt; 90mmHg </a:t>
            </a:r>
            <a:r>
              <a:rPr i="1"/>
              <a:t>or</a:t>
            </a:r>
            <a:r>
              <a:t> MAP &gt;65 mmHg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143000"/>
          </a:xfrm>
          <a:prstGeom prst="rect">
            <a:avLst/>
          </a:prstGeom>
        </p:spPr>
        <p:txBody>
          <a:bodyPr/>
          <a:lstStyle>
            <a:lvl1pPr algn="l" defTabSz="496570">
              <a:defRPr sz="6800"/>
            </a:lvl1pPr>
          </a:lstStyle>
          <a:p>
            <a:r>
              <a:t>Resuscitation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800100" y="3987270"/>
            <a:ext cx="11099800" cy="177906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Antidotes list</a:t>
            </a:r>
          </a:p>
        </p:txBody>
      </p:sp>
      <p:pic>
        <p:nvPicPr>
          <p:cNvPr id="220" name="Screen Shot 2017-02-04 at 10.53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0590" y="54663"/>
            <a:ext cx="4921905" cy="9644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Resuscitation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some specific presentations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Hypoglycemia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BGL : &lt; 4mmol</a:t>
            </a:r>
          </a:p>
          <a:p>
            <a:r>
              <a:t>give IV dextrose (Glucose)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Cardiac Arrhythmias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Anti-arrythmic drugs are not first line treatment in toxin induced arrhythmias </a:t>
            </a:r>
          </a:p>
          <a:p>
            <a:pPr marL="0" indent="0">
              <a:buSzTx/>
              <a:buNone/>
            </a:pPr>
            <a:r>
              <a:t>treatment: </a:t>
            </a:r>
          </a:p>
          <a:p>
            <a:pPr marL="0" lvl="1" indent="228600">
              <a:buSzTx/>
              <a:buNone/>
            </a:pPr>
            <a:r>
              <a:t>O2 sat </a:t>
            </a:r>
          </a:p>
          <a:p>
            <a:pPr marL="0" lvl="1" indent="228600">
              <a:buSzTx/>
              <a:buNone/>
            </a:pPr>
            <a:r>
              <a:t>antidote (i.e. digoxin Fab in digoxin overdose)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Seizure 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treatment </a:t>
            </a:r>
          </a:p>
          <a:p>
            <a:pPr marL="0" lvl="1" indent="228600">
              <a:buSzTx/>
              <a:buNone/>
            </a:pPr>
            <a:r>
              <a:t>1st : IV benzodiazepine ( except in Isoniazed toxicity —&gt; Pyridoxine)</a:t>
            </a:r>
          </a:p>
          <a:p>
            <a:pPr marL="0" lvl="1" indent="228600">
              <a:buSzTx/>
              <a:buNone/>
            </a:pPr>
            <a:r>
              <a:t>2nd: Barbiturates</a:t>
            </a:r>
          </a:p>
          <a:p>
            <a:pPr marL="0" indent="0">
              <a:buSzTx/>
              <a:buNone/>
            </a:pPr>
            <a:r>
              <a:t>treat hypoglycaemia and hyponatremia </a:t>
            </a:r>
          </a:p>
          <a:p>
            <a:pPr marL="0" indent="0">
              <a:buSzTx/>
              <a:buNone/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rule for Phenytoin in toxin induced seizure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952500" y="401320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Terminology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Agitation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1st line treatment : benzodiazepine</a:t>
            </a:r>
          </a:p>
          <a:p>
            <a:pPr marL="0" indent="0">
              <a:buSzTx/>
              <a:buNone/>
            </a:pPr>
            <a:r>
              <a:t>2nd line treatment : antipsychotic agents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327481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r>
              <a:t>Hyperthermia and hypothermia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core temperature &gt; 39* —&gt; aggressive cooling</a:t>
            </a:r>
          </a:p>
          <a:p>
            <a:pPr marL="0" indent="0">
              <a:buSzTx/>
              <a:buNone/>
            </a:pPr>
            <a:r>
              <a:t>core temperature &lt;32* —&gt; aggressive rewarming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 Shot 2017-02-04 at 11.26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548" y="2482850"/>
            <a:ext cx="6357704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Decontamination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two ways </a:t>
            </a:r>
          </a:p>
          <a:p>
            <a:pPr marL="0" lvl="1" indent="228600">
              <a:buSzTx/>
              <a:buNone/>
            </a:pPr>
            <a:r>
              <a:t>GIT Decontamination </a:t>
            </a:r>
          </a:p>
          <a:p>
            <a:pPr marL="0" lvl="1" indent="228600">
              <a:buSzTx/>
              <a:buNone/>
            </a:pPr>
            <a:r>
              <a:t>Enhanced Elimination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decontamination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Activated Charcoal</a:t>
            </a:r>
          </a:p>
          <a:p>
            <a:pPr marL="0" indent="0">
              <a:buSzTx/>
              <a:buNone/>
            </a:pPr>
            <a:r>
              <a:t>whole bowel irrigation (WBI)</a:t>
            </a:r>
          </a:p>
          <a:p>
            <a:pPr marL="0" indent="0">
              <a:buSzTx/>
              <a:buNone/>
            </a:pPr>
            <a:r>
              <a:t>Gastric lavage</a:t>
            </a:r>
          </a:p>
          <a:p>
            <a:pPr marL="0" indent="0">
              <a:buSzTx/>
              <a:buNone/>
            </a:pPr>
            <a:r>
              <a:t>Induced emesis ( Syrup or Ipecac)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952500" y="406400"/>
            <a:ext cx="7149704" cy="1749227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r>
              <a:t>Activated Charcoal (single dose) </a:t>
            </a:r>
          </a:p>
        </p:txBody>
      </p:sp>
      <p:pic>
        <p:nvPicPr>
          <p:cNvPr id="249" name="Screen Shot 2017-02-04 at 11.34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669" y="2942645"/>
            <a:ext cx="10271462" cy="6296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Screen Shot 2017-02-04 at 11.38.0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7150" y="46070"/>
            <a:ext cx="2833169" cy="2854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586773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Activated Charcoal (single dose) </a:t>
            </a:r>
          </a:p>
        </p:txBody>
      </p:sp>
      <p:pic>
        <p:nvPicPr>
          <p:cNvPr id="253" name="Screen Shot 2017-02-04 at 11.36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538" y="3999044"/>
            <a:ext cx="11391724" cy="3482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whole bowel irrigation</a:t>
            </a:r>
          </a:p>
        </p:txBody>
      </p:sp>
      <p:pic>
        <p:nvPicPr>
          <p:cNvPr id="256" name="Screen Shot 2017-02-04 at 11.39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773" y="2832298"/>
            <a:ext cx="9823254" cy="581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952500" y="406400"/>
            <a:ext cx="7009276" cy="2120900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Gastric Lavage</a:t>
            </a:r>
          </a:p>
        </p:txBody>
      </p:sp>
      <p:pic>
        <p:nvPicPr>
          <p:cNvPr id="260" name="Screen Shot 2017-02-04 at 11.41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8197" y="191525"/>
            <a:ext cx="2111574" cy="2852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379803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r>
              <a:t>Induced emesis (Syrup or Ipecac)</a:t>
            </a:r>
          </a:p>
        </p:txBody>
      </p:sp>
      <p:pic>
        <p:nvPicPr>
          <p:cNvPr id="263" name="Screen Shot 2017-02-04 at 11.42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901" y="3170568"/>
            <a:ext cx="11550998" cy="513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Toxicants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substance that produce adverse biological effects of any nature </a:t>
            </a:r>
          </a:p>
          <a:p>
            <a:pPr marL="0" indent="0" algn="ctr">
              <a:buSzTx/>
              <a:buNone/>
            </a:pPr>
            <a:r>
              <a:t>it may be </a:t>
            </a:r>
            <a:r>
              <a:rPr b="1" i="1">
                <a:solidFill>
                  <a:srgbClr val="FF2504"/>
                </a:solidFill>
                <a:latin typeface="Helvetica"/>
                <a:ea typeface="Helvetica"/>
                <a:cs typeface="Helvetica"/>
                <a:sym typeface="Helvetica"/>
              </a:rPr>
              <a:t>chemical or physical</a:t>
            </a:r>
            <a:r>
              <a:rPr>
                <a:solidFill>
                  <a:srgbClr val="FF2504"/>
                </a:solidFill>
              </a:rPr>
              <a:t> </a:t>
            </a:r>
          </a:p>
          <a:p>
            <a:pPr marL="0" indent="0" algn="ctr">
              <a:buSzTx/>
              <a:buNone/>
            </a:pPr>
            <a:r>
              <a:t>effects may be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cute or chronic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Enhanced Elimination 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Multiple dose activated charcoal </a:t>
            </a:r>
          </a:p>
          <a:p>
            <a:pPr marL="0" indent="0">
              <a:buSzTx/>
              <a:buNone/>
            </a:pPr>
            <a:r>
              <a:t>urine alkalisation</a:t>
            </a:r>
          </a:p>
          <a:p>
            <a:pPr marL="0" indent="0">
              <a:buSzTx/>
              <a:buNone/>
            </a:pPr>
            <a:r>
              <a:t>extracorporeal technique of elimination</a:t>
            </a:r>
          </a:p>
          <a:p>
            <a:pPr marL="0" lvl="1" indent="228600">
              <a:buSzTx/>
              <a:buNone/>
            </a:pPr>
            <a:r>
              <a:t>harm-dialysis and haemofiltration</a:t>
            </a:r>
          </a:p>
          <a:p>
            <a:pPr marL="0" lvl="1" indent="228600">
              <a:buSzTx/>
              <a:buNone/>
            </a:pPr>
            <a:r>
              <a:t>charcoal haemoperfusion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doses of AC</a:t>
            </a:r>
          </a:p>
        </p:txBody>
      </p:sp>
      <p:pic>
        <p:nvPicPr>
          <p:cNvPr id="269" name="Screen Shot 2017-02-04 at 11.45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635" y="2703181"/>
            <a:ext cx="10259530" cy="606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Urinary Alkalinisation</a:t>
            </a:r>
          </a:p>
        </p:txBody>
      </p:sp>
      <p:pic>
        <p:nvPicPr>
          <p:cNvPr id="272" name="Screen Shot 2017-02-04 at 11.46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270" y="2863287"/>
            <a:ext cx="10398260" cy="575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3800"/>
            </a:lvl1pPr>
          </a:lstStyle>
          <a:p>
            <a:r>
              <a:t>Extracorporeal technique of elimination</a:t>
            </a:r>
          </a:p>
        </p:txBody>
      </p:sp>
      <p:pic>
        <p:nvPicPr>
          <p:cNvPr id="275" name="Screen Shot 2017-02-04 at 11.49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515" y="3361002"/>
            <a:ext cx="11369770" cy="4746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Disposition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if asymptomatic for 6 hours in ED —&gt; discharge </a:t>
            </a:r>
          </a:p>
          <a:p>
            <a:pPr marL="0" indent="0" algn="ctr">
              <a:buSzTx/>
              <a:buNone/>
            </a:pPr>
            <a:r>
              <a:t>otherwise admission to hospital is required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creen Shot 2017-02-04 at 11.54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968" y="1272760"/>
            <a:ext cx="11308864" cy="720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All the best </a:t>
            </a:r>
            <a:r>
              <a:rPr dirty="0" smtClean="0"/>
              <a:t>!</a:t>
            </a:r>
            <a:endParaRPr lang="en-US" dirty="0" smtClean="0"/>
          </a:p>
          <a:p>
            <a:r>
              <a:rPr lang="en-US" dirty="0" smtClean="0"/>
              <a:t>aalrabiah@ksu.edu.sa</a:t>
            </a:r>
            <a:endParaRPr dirty="0"/>
          </a:p>
        </p:txBody>
      </p:sp>
      <p:pic>
        <p:nvPicPr>
          <p:cNvPr id="284" name="Screen Shot 2017-02-04 at 11.56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509" y="2466148"/>
            <a:ext cx="5985582" cy="4821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Toxins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specific portions produced by living organisms (i.e. mushroom toxin or tetanus toxin)</a:t>
            </a:r>
          </a:p>
          <a:p>
            <a:pPr marL="0" indent="0" algn="ctr">
              <a:buSzTx/>
              <a:buNone/>
            </a:pPr>
            <a:r>
              <a:t>most exhibit </a:t>
            </a:r>
            <a:r>
              <a: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immediate effects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Poisons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Toxicants that cause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immediate death or illness</a:t>
            </a:r>
            <a:r>
              <a:t> when experienced in very </a:t>
            </a:r>
            <a:r>
              <a: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small amounts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Toxic Agents 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anything that can produce an adverse biological effect</a:t>
            </a:r>
          </a:p>
          <a:p>
            <a:pPr marL="0" indent="0">
              <a:buSzTx/>
              <a:buNone/>
            </a:pPr>
            <a:r>
              <a:rPr b="1" i="1" u="sng">
                <a:latin typeface="Helvetica"/>
                <a:ea typeface="Helvetica"/>
                <a:cs typeface="Helvetica"/>
                <a:sym typeface="Helvetica"/>
              </a:rPr>
              <a:t>may be</a:t>
            </a:r>
            <a:r>
              <a:t>:  </a:t>
            </a:r>
          </a:p>
          <a:p>
            <a:pPr marL="0" lvl="1" indent="228600">
              <a:buSzTx/>
              <a:buNone/>
            </a:pPr>
            <a:r>
              <a:t>chemical ( i.e. Cyanide)</a:t>
            </a:r>
          </a:p>
          <a:p>
            <a:pPr marL="0" lvl="1" indent="228600">
              <a:buSzTx/>
              <a:buNone/>
            </a:pPr>
            <a:r>
              <a:t>Physical (i.e. radiation)</a:t>
            </a:r>
          </a:p>
          <a:p>
            <a:pPr marL="0" lvl="1" indent="228600">
              <a:buSzTx/>
              <a:buNone/>
            </a:pPr>
            <a:r>
              <a:t>Biological (i.e. snake venom)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Toxic substance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a material which has toxic properties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846</Words>
  <Application>Microsoft Office PowerPoint</Application>
  <PresentationFormat>Custom</PresentationFormat>
  <Paragraphs>191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Gradient</vt:lpstr>
      <vt:lpstr>Introduction to Toxicology</vt:lpstr>
      <vt:lpstr>Topics</vt:lpstr>
      <vt:lpstr>Definition</vt:lpstr>
      <vt:lpstr>Terminology </vt:lpstr>
      <vt:lpstr>Toxicants</vt:lpstr>
      <vt:lpstr>Toxins</vt:lpstr>
      <vt:lpstr>Poisons</vt:lpstr>
      <vt:lpstr>Toxic Agents </vt:lpstr>
      <vt:lpstr>Toxic substance</vt:lpstr>
      <vt:lpstr>Systemic Toxin</vt:lpstr>
      <vt:lpstr>Organ toxin</vt:lpstr>
      <vt:lpstr>PowerPoint Presentation</vt:lpstr>
      <vt:lpstr>Why people get toxic?</vt:lpstr>
      <vt:lpstr>what are the routes of exposure?</vt:lpstr>
      <vt:lpstr>Assessment</vt:lpstr>
      <vt:lpstr>History</vt:lpstr>
      <vt:lpstr>Examination</vt:lpstr>
      <vt:lpstr>Examination</vt:lpstr>
      <vt:lpstr>Do not forget …!</vt:lpstr>
      <vt:lpstr>PowerPoint Presentation</vt:lpstr>
      <vt:lpstr>Toxidrome</vt:lpstr>
      <vt:lpstr>Anticholinergic = Antimuscarinic </vt:lpstr>
      <vt:lpstr>Cholinergic = Muscarinic </vt:lpstr>
      <vt:lpstr>Sympathomimetics</vt:lpstr>
      <vt:lpstr>Opioid</vt:lpstr>
      <vt:lpstr>Sedative-hypnotic</vt:lpstr>
      <vt:lpstr>Hallucinogenic</vt:lpstr>
      <vt:lpstr>Other toxidromes</vt:lpstr>
      <vt:lpstr>Diagnostic tests</vt:lpstr>
      <vt:lpstr>Diagnostic tests</vt:lpstr>
      <vt:lpstr>Diagnostic tests</vt:lpstr>
      <vt:lpstr>Diagnostic tests</vt:lpstr>
      <vt:lpstr>Management:</vt:lpstr>
      <vt:lpstr>Resuscitation</vt:lpstr>
      <vt:lpstr>Resuscitation</vt:lpstr>
      <vt:lpstr>Resuscitation</vt:lpstr>
      <vt:lpstr>Hypoglycemia</vt:lpstr>
      <vt:lpstr>Cardiac Arrhythmias</vt:lpstr>
      <vt:lpstr>Seizure </vt:lpstr>
      <vt:lpstr>Agitation</vt:lpstr>
      <vt:lpstr>Hyperthermia and hypothermia</vt:lpstr>
      <vt:lpstr>PowerPoint Presentation</vt:lpstr>
      <vt:lpstr>Decontamination</vt:lpstr>
      <vt:lpstr>GIT decontamination</vt:lpstr>
      <vt:lpstr>Activated Charcoal (single dose) </vt:lpstr>
      <vt:lpstr>Activated Charcoal (single dose) </vt:lpstr>
      <vt:lpstr>whole bowel irrigation</vt:lpstr>
      <vt:lpstr>Gastric Lavage</vt:lpstr>
      <vt:lpstr>Induced emesis (Syrup or Ipecac)</vt:lpstr>
      <vt:lpstr>Enhanced Elimination </vt:lpstr>
      <vt:lpstr>Multiple doses of AC</vt:lpstr>
      <vt:lpstr>Urinary Alkalinisation</vt:lpstr>
      <vt:lpstr>Extracorporeal technique of elimination</vt:lpstr>
      <vt:lpstr>Disposition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Toxicology</dc:title>
  <dc:creator>Hissa</dc:creator>
  <cp:lastModifiedBy>3422</cp:lastModifiedBy>
  <cp:revision>4</cp:revision>
  <dcterms:modified xsi:type="dcterms:W3CDTF">2017-02-05T05:55:01Z</dcterms:modified>
</cp:coreProperties>
</file>