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57" r:id="rId4"/>
    <p:sldId id="258" r:id="rId5"/>
    <p:sldId id="259" r:id="rId6"/>
    <p:sldId id="260" r:id="rId7"/>
    <p:sldId id="283" r:id="rId8"/>
    <p:sldId id="261" r:id="rId9"/>
    <p:sldId id="262" r:id="rId10"/>
    <p:sldId id="263" r:id="rId11"/>
    <p:sldId id="264" r:id="rId12"/>
    <p:sldId id="265" r:id="rId13"/>
    <p:sldId id="266" r:id="rId14"/>
    <p:sldId id="281" r:id="rId15"/>
    <p:sldId id="282" r:id="rId16"/>
    <p:sldId id="267" r:id="rId17"/>
    <p:sldId id="268" r:id="rId18"/>
    <p:sldId id="269" r:id="rId19"/>
    <p:sldId id="270" r:id="rId20"/>
    <p:sldId id="271" r:id="rId21"/>
    <p:sldId id="285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4/27/2017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4/27/2017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4/27/2017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2186940"/>
            <a:ext cx="6480048" cy="2301240"/>
          </a:xfrm>
        </p:spPr>
        <p:txBody>
          <a:bodyPr/>
          <a:lstStyle/>
          <a:p>
            <a:r>
              <a:rPr lang="en-US" dirty="0" smtClean="0"/>
              <a:t>ASPIRIN TOXICITY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1336" y="3172824"/>
            <a:ext cx="6480048" cy="1752600"/>
          </a:xfrm>
        </p:spPr>
        <p:txBody>
          <a:bodyPr/>
          <a:lstStyle/>
          <a:p>
            <a:pPr algn="ctr"/>
            <a:r>
              <a:rPr lang="en-US" b="1" dirty="0" smtClean="0"/>
              <a:t>DR.ABDULLAH ALEISSA , MD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803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Clinical Features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2386"/>
            <a:ext cx="7467600" cy="5435614"/>
          </a:xfrm>
        </p:spPr>
        <p:txBody>
          <a:bodyPr>
            <a:normAutofit fontScale="85000" lnSpcReduction="20000"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Acute ingestion </a:t>
            </a:r>
            <a:r>
              <a:rPr lang="en-US" sz="3200" b="1" dirty="0" smtClean="0">
                <a:solidFill>
                  <a:srgbClr val="FF0000"/>
                </a:solidFill>
              </a:rPr>
              <a:t>: </a:t>
            </a:r>
          </a:p>
          <a:p>
            <a:endParaRPr lang="en-US" sz="3200" b="1" dirty="0" smtClean="0"/>
          </a:p>
          <a:p>
            <a:endParaRPr lang="en-US" sz="800" dirty="0"/>
          </a:p>
          <a:p>
            <a:pPr lvl="1"/>
            <a:r>
              <a:rPr lang="en-US" sz="2800" dirty="0"/>
              <a:t>Early symptoms include N/V, tinnitus, hearing loss, lethargy, </a:t>
            </a:r>
            <a:r>
              <a:rPr lang="en-US" sz="2800" dirty="0" smtClean="0"/>
              <a:t>hyperventilation</a:t>
            </a:r>
            <a:r>
              <a:rPr lang="en-US" sz="2800" dirty="0"/>
              <a:t>, and hyperthermia</a:t>
            </a:r>
            <a:r>
              <a:rPr lang="en-US" sz="2800" dirty="0" smtClean="0"/>
              <a:t>.</a:t>
            </a:r>
          </a:p>
          <a:p>
            <a:pPr marL="448056" lvl="1" indent="0">
              <a:buNone/>
            </a:pPr>
            <a:r>
              <a:rPr lang="en-US" sz="2800" dirty="0" smtClean="0"/>
              <a:t> </a:t>
            </a:r>
            <a:endParaRPr lang="en-US" sz="800" dirty="0"/>
          </a:p>
          <a:p>
            <a:pPr lvl="1"/>
            <a:r>
              <a:rPr lang="en-US" sz="2800" b="1" dirty="0" smtClean="0"/>
              <a:t>The </a:t>
            </a:r>
            <a:r>
              <a:rPr lang="en-US" sz="2800" b="1" dirty="0"/>
              <a:t>classic presentation of mild to moderate toxicity is </a:t>
            </a:r>
            <a:r>
              <a:rPr lang="en-US" sz="2800" dirty="0">
                <a:solidFill>
                  <a:srgbClr val="FF0000"/>
                </a:solidFill>
              </a:rPr>
              <a:t>a mixed acid- </a:t>
            </a:r>
            <a:r>
              <a:rPr lang="en-US" sz="2800" dirty="0" smtClean="0">
                <a:solidFill>
                  <a:srgbClr val="FF0000"/>
                </a:solidFill>
              </a:rPr>
              <a:t>base picture </a:t>
            </a:r>
            <a:r>
              <a:rPr lang="en-US" sz="2800" dirty="0" smtClean="0"/>
              <a:t>with a respiratory alkalosis, wide anion-gap metabolic acidosis, and (possibly) a metabolic alkalosis (from dehydration). </a:t>
            </a:r>
          </a:p>
          <a:p>
            <a:pPr lvl="1"/>
            <a:endParaRPr lang="en-US" sz="800" dirty="0" smtClean="0"/>
          </a:p>
          <a:p>
            <a:pPr lvl="2"/>
            <a:r>
              <a:rPr lang="en-US" dirty="0" smtClean="0"/>
              <a:t>Blood gases early on often show a respiratory alkalosis with pH &gt; 7.5. </a:t>
            </a:r>
            <a:endParaRPr lang="en-US" sz="800" dirty="0" smtClean="0"/>
          </a:p>
          <a:p>
            <a:pPr lvl="2"/>
            <a:r>
              <a:rPr lang="en-US" dirty="0" smtClean="0"/>
              <a:t>Less respiratory alkalosis (and therefore greater overall acidosis) is seen in children. </a:t>
            </a:r>
          </a:p>
        </p:txBody>
      </p:sp>
    </p:spTree>
    <p:extLst>
      <p:ext uri="{BB962C8B-B14F-4D97-AF65-F5344CB8AC3E}">
        <p14:creationId xmlns:p14="http://schemas.microsoft.com/office/powerpoint/2010/main" val="64964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b="1" dirty="0"/>
              <a:t>Severe intoxication</a:t>
            </a:r>
            <a:r>
              <a:rPr lang="en-US" sz="2400" dirty="0"/>
              <a:t> results in profound metabolic acidosis, marked </a:t>
            </a:r>
            <a:r>
              <a:rPr lang="en-US" sz="2400" dirty="0" smtClean="0"/>
              <a:t>hyperthermia</a:t>
            </a:r>
            <a:r>
              <a:rPr lang="en-US" sz="2400" dirty="0"/>
              <a:t>, cerebral edema (coma and seizure), hypoglycemia, </a:t>
            </a:r>
            <a:r>
              <a:rPr lang="en-US" sz="2400" dirty="0" smtClean="0"/>
              <a:t>pulmonary </a:t>
            </a:r>
            <a:r>
              <a:rPr lang="en-US" sz="2400" dirty="0"/>
              <a:t>edema, cardiovascular collapse. 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marL="448056" lvl="1" indent="0">
              <a:buNone/>
            </a:pPr>
            <a:endParaRPr lang="en-US" sz="2400" dirty="0" smtClean="0"/>
          </a:p>
          <a:p>
            <a:pPr lvl="1"/>
            <a:r>
              <a:rPr lang="en-US" sz="2400" b="1" dirty="0" smtClean="0"/>
              <a:t>So , patient </a:t>
            </a:r>
            <a:r>
              <a:rPr lang="en-US" sz="2400" b="1" dirty="0"/>
              <a:t>with respiratory </a:t>
            </a:r>
            <a:r>
              <a:rPr lang="en-US" sz="2400" b="1" dirty="0" smtClean="0"/>
              <a:t>alkalosis </a:t>
            </a:r>
            <a:r>
              <a:rPr lang="en-US" sz="2400" b="1" dirty="0"/>
              <a:t>and increased anion-gap metabolic </a:t>
            </a:r>
            <a:r>
              <a:rPr lang="en-US" sz="2400" b="1" dirty="0" smtClean="0"/>
              <a:t>acidosis</a:t>
            </a:r>
            <a:r>
              <a:rPr lang="en-US" sz="2400" b="1" dirty="0"/>
              <a:t>?</a:t>
            </a:r>
            <a:r>
              <a:rPr lang="en-US" sz="2400" dirty="0" smtClean="0"/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Think salicylate toxicity. </a:t>
            </a:r>
            <a:endParaRPr lang="en-US" sz="2400" b="1" dirty="0">
              <a:solidFill>
                <a:srgbClr val="FF0000"/>
              </a:solidFill>
            </a:endParaRPr>
          </a:p>
          <a:p>
            <a:pPr lvl="1"/>
            <a:endParaRPr lang="en-US" sz="2400" dirty="0" smtClean="0"/>
          </a:p>
          <a:p>
            <a:pPr lvl="1"/>
            <a:endParaRPr lang="en-US" sz="2800" dirty="0"/>
          </a:p>
          <a:p>
            <a:pPr lvl="1"/>
            <a:endParaRPr lang="en-US" sz="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5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8208"/>
            <a:ext cx="7467600" cy="5258478"/>
          </a:xfrm>
        </p:spPr>
        <p:txBody>
          <a:bodyPr>
            <a:normAutofit fontScale="77500" lnSpcReduction="20000"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Chronic ingestion </a:t>
            </a:r>
            <a:r>
              <a:rPr lang="en-US" sz="3200" b="1" dirty="0" smtClean="0">
                <a:solidFill>
                  <a:srgbClr val="FF0000"/>
                </a:solidFill>
              </a:rPr>
              <a:t>: </a:t>
            </a:r>
          </a:p>
          <a:p>
            <a:pPr marL="36576" indent="0">
              <a:buNone/>
            </a:pPr>
            <a:endParaRPr lang="en-US" sz="3200" b="1" dirty="0" smtClean="0"/>
          </a:p>
          <a:p>
            <a:endParaRPr lang="en-US" sz="800" dirty="0"/>
          </a:p>
          <a:p>
            <a:pPr lvl="1"/>
            <a:r>
              <a:rPr lang="en-US" sz="2800" dirty="0"/>
              <a:t>Symptoms of toxicity overlap with those of acute ingestion, but are </a:t>
            </a:r>
            <a:r>
              <a:rPr lang="en-US" sz="2800" dirty="0" smtClean="0"/>
              <a:t>slower </a:t>
            </a:r>
            <a:r>
              <a:rPr lang="en-US" sz="2800" dirty="0"/>
              <a:t>in onset and often nonspecific. </a:t>
            </a:r>
            <a:endParaRPr lang="en-US" sz="2800" dirty="0" smtClean="0"/>
          </a:p>
          <a:p>
            <a:pPr lvl="1"/>
            <a:endParaRPr lang="en-US" sz="800" dirty="0"/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Patients </a:t>
            </a:r>
            <a:r>
              <a:rPr lang="en-US" sz="2800" dirty="0"/>
              <a:t>often present with confusion, dehydration, and metabolic acidosis. </a:t>
            </a:r>
            <a:endParaRPr lang="en-US" sz="800" dirty="0"/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Neurologic </a:t>
            </a:r>
            <a:r>
              <a:rPr lang="en-US" sz="2800" dirty="0"/>
              <a:t>symptoms are common, including confusion, </a:t>
            </a:r>
            <a:r>
              <a:rPr lang="en-US" sz="2800" dirty="0" smtClean="0"/>
              <a:t>hallucinations</a:t>
            </a:r>
            <a:r>
              <a:rPr lang="en-US" sz="2800" dirty="0"/>
              <a:t>, agitation, coma. </a:t>
            </a:r>
            <a:endParaRPr lang="en-US" sz="800" dirty="0"/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Pulmonary </a:t>
            </a:r>
            <a:r>
              <a:rPr lang="en-US" sz="2800" dirty="0"/>
              <a:t>edema, cerebral edema, seizures, and renal failure occur </a:t>
            </a:r>
            <a:r>
              <a:rPr lang="en-US" sz="2800" dirty="0" smtClean="0"/>
              <a:t>more </a:t>
            </a:r>
            <a:r>
              <a:rPr lang="en-US" sz="2800" dirty="0"/>
              <a:t>frequently compared to acute ingestions. </a:t>
            </a:r>
            <a:endParaRPr lang="en-US" sz="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22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Diagnostic Strategies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11847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/>
              <a:t>Based on history, physical examination, and acid-base findings. </a:t>
            </a:r>
            <a:endParaRPr lang="en-US" sz="3200" dirty="0" smtClean="0"/>
          </a:p>
          <a:p>
            <a:pPr marL="36576" indent="0">
              <a:buNone/>
            </a:pPr>
            <a:endParaRPr lang="en-US" sz="3200" dirty="0"/>
          </a:p>
          <a:p>
            <a:endParaRPr lang="en-US" sz="800" dirty="0"/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en-US" sz="3100" b="1" dirty="0">
                <a:solidFill>
                  <a:srgbClr val="FF0000"/>
                </a:solidFill>
              </a:rPr>
              <a:t>A toxic dose</a:t>
            </a:r>
            <a:r>
              <a:rPr lang="en-US" sz="3100" dirty="0"/>
              <a:t> of aspirin is 200 to 300 mg/kg, and ingestion of 500 mg/kg is potentially lethal. </a:t>
            </a:r>
          </a:p>
          <a:p>
            <a:pPr marL="36576" indent="0">
              <a:buNone/>
            </a:pPr>
            <a:endParaRPr lang="en-US" sz="3200" dirty="0" smtClean="0"/>
          </a:p>
          <a:p>
            <a:r>
              <a:rPr lang="en-US" sz="3200" b="1" dirty="0" smtClean="0">
                <a:solidFill>
                  <a:srgbClr val="FF0000"/>
                </a:solidFill>
              </a:rPr>
              <a:t>Maintain </a:t>
            </a:r>
            <a:r>
              <a:rPr lang="en-US" sz="3200" b="1" dirty="0">
                <a:solidFill>
                  <a:srgbClr val="FF0000"/>
                </a:solidFill>
              </a:rPr>
              <a:t>high level of suspicion in patients with</a:t>
            </a:r>
            <a:r>
              <a:rPr lang="en-US" sz="3200" b="1" dirty="0" smtClean="0">
                <a:solidFill>
                  <a:srgbClr val="FF0000"/>
                </a:solidFill>
              </a:rPr>
              <a:t>:</a:t>
            </a:r>
          </a:p>
          <a:p>
            <a:pPr marL="36576" indent="0">
              <a:buNone/>
            </a:pPr>
            <a:r>
              <a:rPr lang="en-US" sz="3200" dirty="0" smtClean="0"/>
              <a:t> </a:t>
            </a:r>
            <a:endParaRPr lang="en-US" sz="800" dirty="0"/>
          </a:p>
          <a:p>
            <a:pPr lvl="1"/>
            <a:r>
              <a:rPr lang="en-US" sz="2800" dirty="0"/>
              <a:t>Unexplained respiratory alkalosis </a:t>
            </a:r>
            <a:endParaRPr lang="en-US" sz="800" dirty="0"/>
          </a:p>
          <a:p>
            <a:pPr lvl="1"/>
            <a:r>
              <a:rPr lang="en-US" sz="2800" dirty="0"/>
              <a:t>Mixed metabolic disorders </a:t>
            </a:r>
            <a:endParaRPr lang="en-US" sz="800" dirty="0"/>
          </a:p>
          <a:p>
            <a:pPr lvl="1"/>
            <a:r>
              <a:rPr lang="en-US" sz="2800" dirty="0"/>
              <a:t>Metabolic acidosis </a:t>
            </a:r>
            <a:endParaRPr lang="en-US" sz="800" dirty="0"/>
          </a:p>
          <a:p>
            <a:pPr lvl="1"/>
            <a:r>
              <a:rPr lang="en-US" sz="2800" dirty="0"/>
              <a:t>Elderly with altered mental status </a:t>
            </a:r>
            <a:endParaRPr lang="en-US" sz="800" dirty="0"/>
          </a:p>
          <a:p>
            <a:pPr lvl="1"/>
            <a:r>
              <a:rPr lang="en-US" sz="2800" dirty="0"/>
              <a:t>Patients with hearing complaints </a:t>
            </a:r>
            <a:endParaRPr lang="en-US" sz="800" dirty="0"/>
          </a:p>
          <a:p>
            <a:pPr lvl="1"/>
            <a:r>
              <a:rPr lang="en-US" sz="2800" b="1" dirty="0">
                <a:solidFill>
                  <a:srgbClr val="FF0000"/>
                </a:solidFill>
              </a:rPr>
              <a:t>Key labs:</a:t>
            </a:r>
            <a:r>
              <a:rPr lang="en-US" sz="2800" dirty="0"/>
              <a:t> Salicylate level, ABG, electrolytes </a:t>
            </a:r>
            <a:endParaRPr lang="en-US" sz="2800" dirty="0" smtClean="0"/>
          </a:p>
          <a:p>
            <a:pPr lvl="1"/>
            <a:endParaRPr lang="en-US" sz="2800" dirty="0"/>
          </a:p>
          <a:p>
            <a:pPr lvl="1"/>
            <a:endParaRPr lang="en-US" sz="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Initial Evaluation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2600" b="1" dirty="0" smtClean="0"/>
              <a:t>After </a:t>
            </a:r>
            <a:r>
              <a:rPr lang="en-US" sz="2600" b="1" dirty="0"/>
              <a:t>the primary survey</a:t>
            </a:r>
            <a:r>
              <a:rPr lang="en-US" sz="2600" dirty="0"/>
              <a:t>, a general physical examination is </a:t>
            </a:r>
            <a:r>
              <a:rPr lang="en-US" sz="2600" dirty="0" smtClean="0"/>
              <a:t>conducted </a:t>
            </a:r>
            <a:r>
              <a:rPr lang="en-US" sz="2600" dirty="0"/>
              <a:t>to </a:t>
            </a:r>
            <a:r>
              <a:rPr lang="en-US" sz="2600" dirty="0">
                <a:solidFill>
                  <a:srgbClr val="FF0000"/>
                </a:solidFill>
              </a:rPr>
              <a:t>assess vital signs </a:t>
            </a:r>
            <a:r>
              <a:rPr lang="en-US" sz="2600" dirty="0"/>
              <a:t>(including </a:t>
            </a:r>
            <a:r>
              <a:rPr lang="en-US" sz="2600" dirty="0" err="1"/>
              <a:t>oxyhemoglobin</a:t>
            </a:r>
            <a:r>
              <a:rPr lang="en-US" sz="2600" dirty="0"/>
              <a:t> saturation and a counted respiratory rate and reliable temperature). </a:t>
            </a:r>
            <a:endParaRPr lang="en-US" sz="2600" dirty="0" smtClean="0"/>
          </a:p>
          <a:p>
            <a:pPr marL="36576" indent="0">
              <a:buNone/>
            </a:pPr>
            <a:endParaRPr lang="en-US" sz="2600" dirty="0" smtClean="0"/>
          </a:p>
          <a:p>
            <a:pPr marL="36576" indent="0">
              <a:buNone/>
            </a:pPr>
            <a:endParaRPr lang="en-US" sz="2600" dirty="0"/>
          </a:p>
          <a:p>
            <a:r>
              <a:rPr lang="en-US" sz="2600" dirty="0" smtClean="0">
                <a:solidFill>
                  <a:srgbClr val="FF0000"/>
                </a:solidFill>
              </a:rPr>
              <a:t>Chest </a:t>
            </a:r>
            <a:r>
              <a:rPr lang="en-US" sz="2600" dirty="0">
                <a:solidFill>
                  <a:srgbClr val="FF0000"/>
                </a:solidFill>
              </a:rPr>
              <a:t>auscultation </a:t>
            </a:r>
            <a:r>
              <a:rPr lang="en-US" sz="2600" dirty="0"/>
              <a:t>may provide evidence of pulmonary edema, and </a:t>
            </a:r>
            <a:r>
              <a:rPr lang="en-US" sz="2600" dirty="0">
                <a:solidFill>
                  <a:srgbClr val="FF0000"/>
                </a:solidFill>
              </a:rPr>
              <a:t>mental status </a:t>
            </a:r>
            <a:r>
              <a:rPr lang="en-US" sz="2600" dirty="0"/>
              <a:t>may suggest CNS toxicity. </a:t>
            </a:r>
            <a:endParaRPr lang="en-US" sz="2600" dirty="0" smtClean="0"/>
          </a:p>
          <a:p>
            <a:endParaRPr lang="en-US" sz="26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17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Early arterial blood gas </a:t>
            </a:r>
            <a:r>
              <a:rPr lang="en-US" dirty="0"/>
              <a:t>determinations in symptomatic patients rapidly assess acid-base and compensatory status.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 serum salicylate concentration </a:t>
            </a:r>
            <a:r>
              <a:rPr lang="en-US" dirty="0"/>
              <a:t>should be measured with a second sample obtained 2 hours later.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second concentration is greater than the first, serial concentrations should be obtained to monitor continued absorption, which may be prolonged.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55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Urine ferric chloride test </a:t>
            </a:r>
            <a:r>
              <a:rPr lang="en-US" sz="2400" dirty="0"/>
              <a:t>will </a:t>
            </a:r>
            <a:r>
              <a:rPr lang="en-US" sz="2400" b="1" dirty="0">
                <a:solidFill>
                  <a:srgbClr val="FF0000"/>
                </a:solidFill>
              </a:rPr>
              <a:t>confirm exposure, but not toxicity.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 Done </a:t>
            </a:r>
            <a:r>
              <a:rPr lang="en-US" sz="2400" dirty="0" err="1"/>
              <a:t>nomogram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should </a:t>
            </a:r>
            <a:r>
              <a:rPr lang="en-US" sz="2400" b="1" dirty="0">
                <a:solidFill>
                  <a:srgbClr val="FF0000"/>
                </a:solidFill>
              </a:rPr>
              <a:t>NOT </a:t>
            </a:r>
            <a:r>
              <a:rPr lang="en-US" sz="2400" dirty="0">
                <a:solidFill>
                  <a:srgbClr val="FF0000"/>
                </a:solidFill>
              </a:rPr>
              <a:t>be used</a:t>
            </a:r>
            <a:r>
              <a:rPr lang="en-US" sz="2400" dirty="0"/>
              <a:t> as salicylate toxicity </a:t>
            </a:r>
            <a:r>
              <a:rPr lang="en-US" sz="2400" dirty="0" smtClean="0"/>
              <a:t>correlates poorly </a:t>
            </a:r>
            <a:r>
              <a:rPr lang="en-US" sz="2400" dirty="0"/>
              <a:t>with serum concentrations.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475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/>
              <a:t>Management </a:t>
            </a:r>
            <a:r>
              <a:rPr lang="fr-FR" dirty="0"/>
              <a:t/>
            </a:r>
            <a:br>
              <a:rPr lang="fr-F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Specific treatment of salicylate toxicity has two main objectives: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(</a:t>
            </a:r>
            <a:r>
              <a:rPr lang="en-US" sz="2400" dirty="0"/>
              <a:t>1) to correct fluid deficits and acid-base </a:t>
            </a:r>
            <a:r>
              <a:rPr lang="en-US" sz="2400" dirty="0" smtClean="0"/>
              <a:t>abnormalities.</a:t>
            </a:r>
          </a:p>
          <a:p>
            <a:endParaRPr lang="en-US" sz="2400" dirty="0"/>
          </a:p>
          <a:p>
            <a:r>
              <a:rPr lang="en-US" sz="2400" dirty="0" smtClean="0"/>
              <a:t>(</a:t>
            </a:r>
            <a:r>
              <a:rPr lang="en-US" sz="2400" dirty="0"/>
              <a:t>2) I</a:t>
            </a:r>
            <a:r>
              <a:rPr lang="en-US" sz="2400" dirty="0" smtClean="0"/>
              <a:t>ncrease excretion. 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298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Supportive and symptomatic </a:t>
            </a:r>
            <a:r>
              <a:rPr lang="en-US" sz="2600" b="1" dirty="0" smtClean="0">
                <a:solidFill>
                  <a:srgbClr val="FF0000"/>
                </a:solidFill>
              </a:rPr>
              <a:t>care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</a:rPr>
              <a:t>:</a:t>
            </a:r>
          </a:p>
          <a:p>
            <a:endParaRPr lang="en-US" sz="2600" dirty="0" smtClean="0"/>
          </a:p>
          <a:p>
            <a:pPr lvl="1"/>
            <a:r>
              <a:rPr lang="en-US" dirty="0" smtClean="0"/>
              <a:t>Avoid </a:t>
            </a:r>
            <a:r>
              <a:rPr lang="en-US" dirty="0"/>
              <a:t>CNS/respiratory depressants, which may decrease the respiratory </a:t>
            </a:r>
            <a:r>
              <a:rPr lang="en-US" dirty="0" smtClean="0"/>
              <a:t>alkalosis </a:t>
            </a:r>
            <a:r>
              <a:rPr lang="en-US" dirty="0"/>
              <a:t>and thereby worsen the </a:t>
            </a:r>
            <a:r>
              <a:rPr lang="en-US" dirty="0" err="1"/>
              <a:t>acidemia</a:t>
            </a:r>
            <a:r>
              <a:rPr lang="en-US" dirty="0"/>
              <a:t>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intubated, match the </a:t>
            </a:r>
            <a:r>
              <a:rPr lang="en-US" dirty="0" err="1"/>
              <a:t>preintubation</a:t>
            </a:r>
            <a:r>
              <a:rPr lang="en-US" dirty="0"/>
              <a:t> Pco2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marL="448056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sz="2600" b="1" dirty="0" smtClean="0">
                <a:solidFill>
                  <a:srgbClr val="FF0000"/>
                </a:solidFill>
              </a:rPr>
              <a:t>IV </a:t>
            </a:r>
            <a:r>
              <a:rPr lang="en-US" sz="2600" b="1" dirty="0">
                <a:solidFill>
                  <a:srgbClr val="FF0000"/>
                </a:solidFill>
              </a:rPr>
              <a:t>hydration </a:t>
            </a:r>
            <a:r>
              <a:rPr lang="en-US" sz="2600" dirty="0"/>
              <a:t>(</a:t>
            </a:r>
            <a:r>
              <a:rPr lang="en-US" sz="2600" b="1" dirty="0"/>
              <a:t>not </a:t>
            </a:r>
            <a:r>
              <a:rPr lang="en-US" sz="2600" dirty="0"/>
              <a:t>forced diuresis) to maintain renal perfusion.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93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Sodium bicarbonate therapy: </a:t>
            </a:r>
            <a:endParaRPr lang="en-US" sz="800" dirty="0">
              <a:solidFill>
                <a:srgbClr val="FF0000"/>
              </a:solidFill>
            </a:endParaRPr>
          </a:p>
          <a:p>
            <a:pPr lvl="1"/>
            <a:r>
              <a:rPr lang="en-US" sz="2800" dirty="0"/>
              <a:t>1–2 </a:t>
            </a:r>
            <a:r>
              <a:rPr lang="en-US" sz="2800" dirty="0" err="1"/>
              <a:t>mEq</a:t>
            </a:r>
            <a:r>
              <a:rPr lang="en-US" sz="2800" dirty="0"/>
              <a:t>/kg IV bolus, followed by drip. </a:t>
            </a:r>
            <a:endParaRPr lang="en-US" sz="800" dirty="0"/>
          </a:p>
          <a:p>
            <a:pPr lvl="1"/>
            <a:r>
              <a:rPr lang="en-US" sz="2800" dirty="0"/>
              <a:t>Goal is </a:t>
            </a:r>
            <a:r>
              <a:rPr lang="en-US" sz="2800" b="1" dirty="0">
                <a:solidFill>
                  <a:srgbClr val="FF0000"/>
                </a:solidFill>
              </a:rPr>
              <a:t>urinary </a:t>
            </a:r>
            <a:r>
              <a:rPr lang="en-US" sz="2800" b="1" dirty="0" err="1">
                <a:solidFill>
                  <a:srgbClr val="FF0000"/>
                </a:solidFill>
              </a:rPr>
              <a:t>alkalinization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to pH 7.5–8.0. </a:t>
            </a:r>
            <a:endParaRPr lang="en-US" sz="800" dirty="0"/>
          </a:p>
          <a:p>
            <a:endParaRPr lang="en-US" sz="3200" b="1" dirty="0" smtClean="0"/>
          </a:p>
          <a:p>
            <a:endParaRPr lang="en-US" sz="3200" b="1" dirty="0"/>
          </a:p>
          <a:p>
            <a:r>
              <a:rPr lang="en-US" sz="3200" b="1" dirty="0" smtClean="0">
                <a:solidFill>
                  <a:srgbClr val="FF0000"/>
                </a:solidFill>
              </a:rPr>
              <a:t>Correct </a:t>
            </a:r>
            <a:r>
              <a:rPr lang="en-US" sz="3200" b="1" dirty="0">
                <a:solidFill>
                  <a:srgbClr val="FF0000"/>
                </a:solidFill>
              </a:rPr>
              <a:t>hypokalemia: </a:t>
            </a:r>
            <a:endParaRPr lang="en-US" sz="800" dirty="0">
              <a:solidFill>
                <a:srgbClr val="FF0000"/>
              </a:solidFill>
            </a:endParaRPr>
          </a:p>
          <a:p>
            <a:pPr lvl="1"/>
            <a:r>
              <a:rPr lang="en-US" sz="2800" dirty="0"/>
              <a:t>Results from intracellular shifts and body losses. </a:t>
            </a:r>
            <a:endParaRPr lang="en-US" sz="800" dirty="0"/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Urinary </a:t>
            </a:r>
            <a:r>
              <a:rPr lang="en-US" sz="2800" dirty="0" err="1">
                <a:solidFill>
                  <a:srgbClr val="FF0000"/>
                </a:solidFill>
              </a:rPr>
              <a:t>alkalinization</a:t>
            </a:r>
            <a:r>
              <a:rPr lang="en-US" sz="2800" dirty="0">
                <a:solidFill>
                  <a:srgbClr val="FF0000"/>
                </a:solidFill>
              </a:rPr>
              <a:t> will not occur unless hypokalemia is corrected. </a:t>
            </a:r>
            <a:endParaRPr lang="en-US" sz="800" dirty="0">
              <a:solidFill>
                <a:srgbClr val="FF0000"/>
              </a:solidFill>
            </a:endParaRPr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b="1" dirty="0" smtClean="0"/>
              <a:t>Obtain </a:t>
            </a:r>
            <a:r>
              <a:rPr lang="en-US" sz="3200" b="1" dirty="0"/>
              <a:t>basic metabolic panel and salicylate levels every 2 hours</a:t>
            </a:r>
            <a:r>
              <a:rPr lang="en-US" sz="3200" dirty="0"/>
              <a:t>. </a:t>
            </a:r>
            <a:r>
              <a:rPr lang="en-US" sz="800" dirty="0" smtClean="0"/>
              <a:t> </a:t>
            </a:r>
            <a:r>
              <a:rPr lang="en-US" sz="3200" dirty="0"/>
              <a:t>Monitor salicylate levels until levels have declined to near therapeutic concentration.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02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s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55" b="9555"/>
          <a:stretch>
            <a:fillRect/>
          </a:stretch>
        </p:blipFill>
        <p:spPr>
          <a:xfrm>
            <a:off x="0" y="1323100"/>
            <a:ext cx="9132292" cy="5534900"/>
          </a:xfrm>
        </p:spPr>
      </p:pic>
    </p:spTree>
    <p:extLst>
      <p:ext uri="{BB962C8B-B14F-4D97-AF65-F5344CB8AC3E}">
        <p14:creationId xmlns:p14="http://schemas.microsoft.com/office/powerpoint/2010/main" val="36085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Hemodialysis</a:t>
            </a:r>
            <a:r>
              <a:rPr lang="en-US" dirty="0"/>
              <a:t> is indicated for patients with the following: </a:t>
            </a:r>
          </a:p>
          <a:p>
            <a:endParaRPr lang="en-US" dirty="0" smtClean="0"/>
          </a:p>
          <a:p>
            <a:pPr marL="36576" indent="0">
              <a:buNone/>
            </a:pPr>
            <a:endParaRPr lang="en-US" dirty="0" smtClean="0"/>
          </a:p>
          <a:p>
            <a:pPr marL="550926" indent="-514350">
              <a:buAutoNum type="arabicParenR"/>
            </a:pPr>
            <a:r>
              <a:rPr lang="en-US" dirty="0" smtClean="0"/>
              <a:t>Level </a:t>
            </a:r>
            <a:r>
              <a:rPr lang="en-US" dirty="0"/>
              <a:t>&gt; 100 mg/</a:t>
            </a:r>
            <a:r>
              <a:rPr lang="en-US" dirty="0" err="1"/>
              <a:t>dL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(acute ingestions)</a:t>
            </a:r>
            <a:r>
              <a:rPr lang="en-US" dirty="0"/>
              <a:t>, Level </a:t>
            </a:r>
            <a:r>
              <a:rPr lang="en-US" dirty="0" smtClean="0"/>
              <a:t>&gt; 40 </a:t>
            </a:r>
            <a:r>
              <a:rPr lang="en-US" dirty="0"/>
              <a:t>mg/</a:t>
            </a:r>
            <a:r>
              <a:rPr lang="en-US" dirty="0" err="1"/>
              <a:t>dL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(chronic ingestions</a:t>
            </a:r>
            <a:r>
              <a:rPr lang="en-US" dirty="0"/>
              <a:t>) accompanied by clinical signs of severe </a:t>
            </a:r>
            <a:r>
              <a:rPr lang="en-US" dirty="0" smtClean="0"/>
              <a:t>intoxication.</a:t>
            </a:r>
          </a:p>
          <a:p>
            <a:pPr marL="550926" indent="-514350">
              <a:buAutoNum type="arabicParenR"/>
            </a:pPr>
            <a:r>
              <a:rPr lang="en-US" dirty="0" smtClean="0"/>
              <a:t>Altered </a:t>
            </a:r>
            <a:r>
              <a:rPr lang="en-US" dirty="0"/>
              <a:t>mental </a:t>
            </a:r>
            <a:r>
              <a:rPr lang="en-US" dirty="0" smtClean="0"/>
              <a:t>status. </a:t>
            </a:r>
          </a:p>
          <a:p>
            <a:pPr marL="550926" indent="-514350">
              <a:buAutoNum type="arabicParenR"/>
            </a:pPr>
            <a:r>
              <a:rPr lang="ro-RO" dirty="0" smtClean="0"/>
              <a:t>Renal </a:t>
            </a:r>
            <a:r>
              <a:rPr lang="ro-RO" dirty="0"/>
              <a:t>failure/</a:t>
            </a:r>
            <a:r>
              <a:rPr lang="ro-RO" dirty="0" smtClean="0"/>
              <a:t>anuria. </a:t>
            </a:r>
          </a:p>
          <a:p>
            <a:pPr marL="550926" indent="-514350">
              <a:buAutoNum type="arabicParenR"/>
            </a:pPr>
            <a:r>
              <a:rPr lang="en-US" dirty="0" smtClean="0"/>
              <a:t>Severe </a:t>
            </a:r>
            <a:r>
              <a:rPr lang="en-US" dirty="0"/>
              <a:t>persistent acid-base </a:t>
            </a:r>
            <a:r>
              <a:rPr lang="en-US" dirty="0" smtClean="0"/>
              <a:t>disturbance. </a:t>
            </a:r>
          </a:p>
          <a:p>
            <a:pPr marL="550926" indent="-514350">
              <a:buAutoNum type="arabicParenR"/>
            </a:pPr>
            <a:r>
              <a:rPr lang="tr-TR" dirty="0" err="1" smtClean="0"/>
              <a:t>Pulmonary</a:t>
            </a:r>
            <a:r>
              <a:rPr lang="tr-TR" dirty="0" smtClean="0"/>
              <a:t> </a:t>
            </a:r>
            <a:r>
              <a:rPr lang="tr-TR" dirty="0" err="1" smtClean="0"/>
              <a:t>edema</a:t>
            </a:r>
            <a:r>
              <a:rPr lang="tr-TR" dirty="0" smtClean="0"/>
              <a:t>. </a:t>
            </a:r>
          </a:p>
          <a:p>
            <a:pPr marL="550926" indent="-514350">
              <a:buAutoNum type="arabicParenR"/>
            </a:pPr>
            <a:r>
              <a:rPr lang="en-US" dirty="0" smtClean="0"/>
              <a:t>Failure </a:t>
            </a:r>
            <a:r>
              <a:rPr lang="en-US" dirty="0"/>
              <a:t>to respond to intensive </a:t>
            </a:r>
            <a:r>
              <a:rPr lang="en-US" dirty="0" smtClean="0"/>
              <a:t>treatment. 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94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1438-07-12 at 8.37.37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449" r="-27449"/>
          <a:stretch>
            <a:fillRect/>
          </a:stretch>
        </p:blipFill>
        <p:spPr>
          <a:xfrm>
            <a:off x="-1094935" y="0"/>
            <a:ext cx="11327045" cy="6865096"/>
          </a:xfrm>
        </p:spPr>
      </p:pic>
    </p:spTree>
    <p:extLst>
      <p:ext uri="{BB962C8B-B14F-4D97-AF65-F5344CB8AC3E}">
        <p14:creationId xmlns:p14="http://schemas.microsoft.com/office/powerpoint/2010/main" val="79082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1437-06-12 at 12.23.58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12" b="10612"/>
          <a:stretch>
            <a:fillRect/>
          </a:stretch>
        </p:blipFill>
        <p:spPr>
          <a:xfrm>
            <a:off x="-53165" y="0"/>
            <a:ext cx="9275144" cy="7033011"/>
          </a:xfrm>
        </p:spPr>
      </p:pic>
    </p:spTree>
    <p:extLst>
      <p:ext uri="{BB962C8B-B14F-4D97-AF65-F5344CB8AC3E}">
        <p14:creationId xmlns:p14="http://schemas.microsoft.com/office/powerpoint/2010/main" val="169775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Perspective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The incidence of aspirin (acetylsalicylic acid [ASA]) overdose and related childhood deaths has decreased significantly in recent years. </a:t>
            </a:r>
            <a:endParaRPr lang="en-US" sz="2600" dirty="0" smtClean="0"/>
          </a:p>
          <a:p>
            <a:endParaRPr lang="en-US" sz="2600" dirty="0"/>
          </a:p>
          <a:p>
            <a:endParaRPr lang="en-US" sz="2600" dirty="0" smtClean="0"/>
          </a:p>
          <a:p>
            <a:r>
              <a:rPr lang="en-US" sz="2600" dirty="0" smtClean="0"/>
              <a:t>Reasons </a:t>
            </a:r>
            <a:r>
              <a:rPr lang="en-US" sz="2600" dirty="0"/>
              <a:t>include pediatricians’ preference for </a:t>
            </a:r>
            <a:r>
              <a:rPr lang="en-US" sz="2600" dirty="0" smtClean="0"/>
              <a:t>acetaminophen </a:t>
            </a:r>
            <a:r>
              <a:rPr lang="en-US" sz="2600" dirty="0"/>
              <a:t>preparations, the Food and Drug Administration’s mandate limiting 36 tablets of baby aspirin to each bottle, and the use of child-resistant caps.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921197" y="185593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92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Unfortunately, the severity of this poisoning may be </a:t>
            </a:r>
            <a:r>
              <a:rPr lang="en-US" sz="2600" dirty="0" smtClean="0"/>
              <a:t>underestimated </a:t>
            </a:r>
            <a:r>
              <a:rPr lang="en-US" sz="2600" dirty="0"/>
              <a:t>because of the lack of familiarity with the clinical picture</a:t>
            </a:r>
            <a:r>
              <a:rPr lang="en-US" sz="2600" dirty="0" smtClean="0"/>
              <a:t>.</a:t>
            </a:r>
          </a:p>
          <a:p>
            <a:pPr marL="36576" indent="0">
              <a:buNone/>
            </a:pPr>
            <a:endParaRPr lang="en-US" sz="2600" dirty="0"/>
          </a:p>
          <a:p>
            <a:endParaRPr lang="en-US" sz="2600" dirty="0" smtClean="0"/>
          </a:p>
          <a:p>
            <a:r>
              <a:rPr lang="en-US" sz="2600" dirty="0" smtClean="0"/>
              <a:t> </a:t>
            </a:r>
            <a:r>
              <a:rPr lang="en-US" sz="2600" dirty="0"/>
              <a:t>Salicylate toxicity can cause metabolic acidosis, seizure, </a:t>
            </a:r>
            <a:r>
              <a:rPr lang="en-US" sz="2600" dirty="0" smtClean="0"/>
              <a:t>hyperthermia</a:t>
            </a:r>
            <a:r>
              <a:rPr lang="en-US" sz="2600" dirty="0"/>
              <a:t>, pulmonary edema, cerebral edema, renal failure, and death. </a:t>
            </a:r>
            <a:endParaRPr lang="en-US" sz="2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59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Principles of Disease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Salicylic acid is </a:t>
            </a:r>
            <a:r>
              <a:rPr lang="en-US" sz="2600" b="1" dirty="0">
                <a:solidFill>
                  <a:srgbClr val="FF0000"/>
                </a:solidFill>
              </a:rPr>
              <a:t>a weak acid </a:t>
            </a:r>
            <a:r>
              <a:rPr lang="en-US" sz="2600" dirty="0"/>
              <a:t>that at normal serum pH is mostly </a:t>
            </a:r>
            <a:r>
              <a:rPr lang="en-US" sz="2600" i="1" u="sng" dirty="0">
                <a:solidFill>
                  <a:srgbClr val="FF0000"/>
                </a:solidFill>
              </a:rPr>
              <a:t>ionized</a:t>
            </a:r>
            <a:r>
              <a:rPr lang="en-US" sz="2600" dirty="0"/>
              <a:t>, </a:t>
            </a:r>
            <a:r>
              <a:rPr lang="en-US" sz="2600" dirty="0" smtClean="0"/>
              <a:t>therefore </a:t>
            </a:r>
            <a:r>
              <a:rPr lang="en-US" sz="2600" dirty="0"/>
              <a:t>will </a:t>
            </a:r>
            <a:r>
              <a:rPr lang="en-US" sz="2600" b="1" dirty="0"/>
              <a:t>not </a:t>
            </a:r>
            <a:r>
              <a:rPr lang="en-US" sz="2600" b="1" dirty="0">
                <a:solidFill>
                  <a:srgbClr val="FF0000"/>
                </a:solidFill>
              </a:rPr>
              <a:t>cross the blood-brain barrier or the renal tubules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/>
              <a:t>(for </a:t>
            </a:r>
            <a:r>
              <a:rPr lang="en-US" sz="2600" dirty="0" smtClean="0"/>
              <a:t>reabsorption</a:t>
            </a:r>
            <a:r>
              <a:rPr lang="en-US" sz="2600" dirty="0"/>
              <a:t>). </a:t>
            </a:r>
            <a:endParaRPr lang="en-US" sz="2600" dirty="0" smtClean="0"/>
          </a:p>
          <a:p>
            <a:endParaRPr lang="en-US" sz="2600" dirty="0" smtClean="0"/>
          </a:p>
          <a:p>
            <a:endParaRPr lang="en-US" sz="2600" dirty="0"/>
          </a:p>
          <a:p>
            <a:r>
              <a:rPr lang="en-US" sz="2600" dirty="0" smtClean="0"/>
              <a:t>As </a:t>
            </a:r>
            <a:r>
              <a:rPr lang="en-US" sz="2600" dirty="0"/>
              <a:t>the blood becomes more </a:t>
            </a:r>
            <a:r>
              <a:rPr lang="en-US" sz="2600" dirty="0" err="1"/>
              <a:t>acidemic</a:t>
            </a:r>
            <a:r>
              <a:rPr lang="en-US" sz="2600" dirty="0"/>
              <a:t>, a more </a:t>
            </a:r>
            <a:r>
              <a:rPr lang="en-US" sz="2600" i="1" u="sng" dirty="0" err="1">
                <a:solidFill>
                  <a:srgbClr val="FF0000"/>
                </a:solidFill>
              </a:rPr>
              <a:t>nonionized</a:t>
            </a:r>
            <a:r>
              <a:rPr lang="en-US" sz="2600" dirty="0"/>
              <a:t> form develops, allowing salicylate to </a:t>
            </a:r>
            <a:r>
              <a:rPr lang="en-US" sz="2600" b="1" dirty="0">
                <a:solidFill>
                  <a:srgbClr val="FF0000"/>
                </a:solidFill>
              </a:rPr>
              <a:t>enter the brain and be reabsorbed by the </a:t>
            </a:r>
            <a:r>
              <a:rPr lang="en-US" sz="2600" b="1" dirty="0" smtClean="0">
                <a:solidFill>
                  <a:srgbClr val="FF0000"/>
                </a:solidFill>
              </a:rPr>
              <a:t>kidneys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/>
              <a:t>(decreasing renal excretion). </a:t>
            </a:r>
            <a:endParaRPr lang="en-US" sz="2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74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Treatment is logically geared toward </a:t>
            </a:r>
            <a:r>
              <a:rPr lang="en-US" sz="2600" b="1" dirty="0" smtClean="0"/>
              <a:t>keeping </a:t>
            </a:r>
            <a:r>
              <a:rPr lang="en-US" sz="2600" b="1" dirty="0"/>
              <a:t>salicylate in the ionized form. </a:t>
            </a:r>
          </a:p>
          <a:p>
            <a:endParaRPr lang="en-US" sz="2600" dirty="0" smtClean="0"/>
          </a:p>
          <a:p>
            <a:pPr marL="36576" indent="0">
              <a:buNone/>
            </a:pPr>
            <a:endParaRPr lang="en-US" sz="2600" dirty="0"/>
          </a:p>
          <a:p>
            <a:r>
              <a:rPr lang="en-US" sz="2600" dirty="0" smtClean="0"/>
              <a:t>Chronic </a:t>
            </a:r>
            <a:r>
              <a:rPr lang="en-US" sz="2600" dirty="0"/>
              <a:t>excessive use of salicylates (chronic ingestion) is seen primarily in the elderly and is associated with a higher clinical toxicity for a given serum salicylate level.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09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Pharmacokinetics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Salts of salicylic acid are rapidly absorbed intact from the </a:t>
            </a:r>
            <a:r>
              <a:rPr lang="en-US" dirty="0" smtClean="0"/>
              <a:t>gastrointestinal </a:t>
            </a:r>
            <a:r>
              <a:rPr lang="en-US" dirty="0"/>
              <a:t>tract, with </a:t>
            </a:r>
            <a:r>
              <a:rPr lang="en-US" b="1" dirty="0">
                <a:solidFill>
                  <a:srgbClr val="FF0000"/>
                </a:solidFill>
              </a:rPr>
              <a:t>appreciable serum concentrations occurring within 30 minutes.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Two </a:t>
            </a:r>
            <a:r>
              <a:rPr lang="en-US" dirty="0"/>
              <a:t>thirds of a therapeutic dose is absorbed in 1 hour, and </a:t>
            </a:r>
            <a:r>
              <a:rPr lang="en-US" b="1" dirty="0">
                <a:solidFill>
                  <a:srgbClr val="FF0000"/>
                </a:solidFill>
              </a:rPr>
              <a:t>peak levels occur in 2 to 4 hours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Large </a:t>
            </a:r>
            <a:r>
              <a:rPr lang="en-US" b="1" dirty="0"/>
              <a:t>ingestions</a:t>
            </a:r>
            <a:r>
              <a:rPr lang="en-US" dirty="0"/>
              <a:t> frequently delay gastric emptying, and </a:t>
            </a:r>
            <a:r>
              <a:rPr lang="en-US" b="1" dirty="0"/>
              <a:t>ingestions of enteric </a:t>
            </a:r>
            <a:r>
              <a:rPr lang="en-US" b="1" dirty="0" smtClean="0"/>
              <a:t>capsules </a:t>
            </a:r>
            <a:r>
              <a:rPr lang="en-US" dirty="0"/>
              <a:t>may </a:t>
            </a:r>
            <a:r>
              <a:rPr lang="en-US" b="1" dirty="0">
                <a:solidFill>
                  <a:srgbClr val="FF0000"/>
                </a:solidFill>
              </a:rPr>
              <a:t>cause a prolonged absorption with rising serum levels for 12 hours or more.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80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Pathophysiology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Direct stimulation of respiratory center </a:t>
            </a:r>
            <a:r>
              <a:rPr lang="en-US" sz="2400" dirty="0"/>
              <a:t>→ hyperventilation and </a:t>
            </a:r>
            <a:r>
              <a:rPr lang="en-US" sz="2400" dirty="0" smtClean="0"/>
              <a:t>respiratory </a:t>
            </a:r>
            <a:r>
              <a:rPr lang="en-US" sz="2400" dirty="0"/>
              <a:t>alkalosis.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b="1" dirty="0"/>
              <a:t>Stimulation of chemoreceptor trigger zone </a:t>
            </a:r>
            <a:r>
              <a:rPr lang="en-US" sz="2400" dirty="0"/>
              <a:t>→ vomiting. </a:t>
            </a:r>
          </a:p>
          <a:p>
            <a:endParaRPr lang="en-US" sz="2400" dirty="0" smtClean="0"/>
          </a:p>
          <a:p>
            <a:pPr marL="36576" indent="0">
              <a:buNone/>
            </a:pPr>
            <a:endParaRPr lang="en-US" sz="2400" dirty="0" smtClean="0"/>
          </a:p>
          <a:p>
            <a:r>
              <a:rPr lang="en-US" sz="2400" b="1" dirty="0"/>
              <a:t>Uncoupling of oxidative phosphorylation </a:t>
            </a:r>
            <a:r>
              <a:rPr lang="en-US" sz="2400" dirty="0"/>
              <a:t>→ anaerobic metabolism, </a:t>
            </a:r>
            <a:r>
              <a:rPr lang="en-US" sz="2400" dirty="0" err="1" smtClean="0"/>
              <a:t>lacate</a:t>
            </a:r>
            <a:r>
              <a:rPr lang="en-US" sz="2400" dirty="0" smtClean="0"/>
              <a:t> </a:t>
            </a:r>
            <a:r>
              <a:rPr lang="en-US" sz="2400" dirty="0"/>
              <a:t>production, anion-gap acidosis, and hyperthermia.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137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4729"/>
            <a:ext cx="7467600" cy="5307317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Increased fatty acid metabolism </a:t>
            </a:r>
            <a:r>
              <a:rPr lang="en-US" dirty="0"/>
              <a:t>→ metabolic acidosis (ketones)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/>
              <a:t>Ototoxicity </a:t>
            </a:r>
            <a:r>
              <a:rPr lang="en-US" dirty="0"/>
              <a:t>→ tinnitus and hearing loss correlate with salicylate level.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/>
              <a:t>Platelets permanently lose their ability to aggregate at therapeutic aspirin </a:t>
            </a:r>
            <a:r>
              <a:rPr lang="en-US" b="1" dirty="0" smtClean="0"/>
              <a:t>doses</a:t>
            </a:r>
            <a:r>
              <a:rPr lang="en-US" b="1" dirty="0"/>
              <a:t>.</a:t>
            </a:r>
            <a:r>
              <a:rPr lang="en-US" dirty="0"/>
              <a:t> Bleeding is rare in overdose.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/>
              <a:t>Cerebral and pulmonary edema </a:t>
            </a:r>
            <a:r>
              <a:rPr lang="en-US" dirty="0"/>
              <a:t>→ secondary to alterations in capillary </a:t>
            </a:r>
            <a:r>
              <a:rPr lang="en-US" dirty="0" smtClean="0"/>
              <a:t>integrity</a:t>
            </a:r>
            <a:r>
              <a:rPr lang="en-US" dirty="0"/>
              <a:t>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45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148</TotalTime>
  <Words>958</Words>
  <Application>Microsoft Office PowerPoint</Application>
  <PresentationFormat>On-screen Show (4:3)</PresentationFormat>
  <Paragraphs>147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Technic</vt:lpstr>
      <vt:lpstr>ASPIRIN TOXICITY</vt:lpstr>
      <vt:lpstr>PowerPoint Presentation</vt:lpstr>
      <vt:lpstr>Perspective  </vt:lpstr>
      <vt:lpstr>PowerPoint Presentation</vt:lpstr>
      <vt:lpstr>Principles of Disease  </vt:lpstr>
      <vt:lpstr>PowerPoint Presentation</vt:lpstr>
      <vt:lpstr>Pharmacokinetics  </vt:lpstr>
      <vt:lpstr>Pathophysiology  </vt:lpstr>
      <vt:lpstr>PowerPoint Presentation</vt:lpstr>
      <vt:lpstr>Clinical Features  </vt:lpstr>
      <vt:lpstr>PowerPoint Presentation</vt:lpstr>
      <vt:lpstr>PowerPoint Presentation</vt:lpstr>
      <vt:lpstr>Diagnostic Strategies  </vt:lpstr>
      <vt:lpstr>Initial Evaluation  </vt:lpstr>
      <vt:lpstr>PowerPoint Presentation</vt:lpstr>
      <vt:lpstr>PowerPoint Presentation</vt:lpstr>
      <vt:lpstr>Management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dr.aleissa@hotmail.com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abdullah  aleissa</dc:creator>
  <cp:lastModifiedBy>3422</cp:lastModifiedBy>
  <cp:revision>8</cp:revision>
  <dcterms:created xsi:type="dcterms:W3CDTF">2017-04-09T16:18:48Z</dcterms:created>
  <dcterms:modified xsi:type="dcterms:W3CDTF">2017-04-27T07:21:10Z</dcterms:modified>
</cp:coreProperties>
</file>