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58"/>
  </p:notesMasterIdLst>
  <p:sldIdLst>
    <p:sldId id="256" r:id="rId2"/>
    <p:sldId id="257" r:id="rId3"/>
    <p:sldId id="287" r:id="rId4"/>
    <p:sldId id="281" r:id="rId5"/>
    <p:sldId id="282" r:id="rId6"/>
    <p:sldId id="288" r:id="rId7"/>
    <p:sldId id="283" r:id="rId8"/>
    <p:sldId id="290" r:id="rId9"/>
    <p:sldId id="292" r:id="rId10"/>
    <p:sldId id="291" r:id="rId11"/>
    <p:sldId id="293" r:id="rId12"/>
    <p:sldId id="294" r:id="rId13"/>
    <p:sldId id="289" r:id="rId14"/>
    <p:sldId id="284" r:id="rId15"/>
    <p:sldId id="301" r:id="rId16"/>
    <p:sldId id="297" r:id="rId17"/>
    <p:sldId id="298" r:id="rId18"/>
    <p:sldId id="300" r:id="rId19"/>
    <p:sldId id="295" r:id="rId20"/>
    <p:sldId id="299" r:id="rId21"/>
    <p:sldId id="296" r:id="rId22"/>
    <p:sldId id="302" r:id="rId23"/>
    <p:sldId id="304" r:id="rId24"/>
    <p:sldId id="303" r:id="rId25"/>
    <p:sldId id="285" r:id="rId26"/>
    <p:sldId id="305" r:id="rId27"/>
    <p:sldId id="308" r:id="rId28"/>
    <p:sldId id="309" r:id="rId29"/>
    <p:sldId id="310" r:id="rId30"/>
    <p:sldId id="286" r:id="rId31"/>
    <p:sldId id="312" r:id="rId32"/>
    <p:sldId id="313" r:id="rId33"/>
    <p:sldId id="311" r:id="rId34"/>
    <p:sldId id="306" r:id="rId35"/>
    <p:sldId id="314" r:id="rId36"/>
    <p:sldId id="315" r:id="rId37"/>
    <p:sldId id="317" r:id="rId38"/>
    <p:sldId id="316" r:id="rId39"/>
    <p:sldId id="307" r:id="rId40"/>
    <p:sldId id="318" r:id="rId41"/>
    <p:sldId id="259" r:id="rId42"/>
    <p:sldId id="319" r:id="rId43"/>
    <p:sldId id="260" r:id="rId44"/>
    <p:sldId id="320" r:id="rId45"/>
    <p:sldId id="321" r:id="rId46"/>
    <p:sldId id="322" r:id="rId47"/>
    <p:sldId id="323" r:id="rId48"/>
    <p:sldId id="262" r:id="rId49"/>
    <p:sldId id="263" r:id="rId50"/>
    <p:sldId id="324" r:id="rId51"/>
    <p:sldId id="325" r:id="rId52"/>
    <p:sldId id="326" r:id="rId53"/>
    <p:sldId id="264" r:id="rId54"/>
    <p:sldId id="327" r:id="rId55"/>
    <p:sldId id="328" r:id="rId56"/>
    <p:sldId id="32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3"/>
    <p:restoredTop sz="94648"/>
  </p:normalViewPr>
  <p:slideViewPr>
    <p:cSldViewPr snapToGrid="0" snapToObjects="1">
      <p:cViewPr>
        <p:scale>
          <a:sx n="100" d="100"/>
          <a:sy n="100" d="100"/>
        </p:scale>
        <p:origin x="14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D17D4-48C7-764C-A360-39E78AF3BF1A}" type="datetimeFigureOut">
              <a:rPr lang="en-US" smtClean="0"/>
              <a:t>3/18/17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B9D62-901A-1F46-8021-DB967C136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9DE6C-9338-134A-AC8E-CB2845E4667F}" type="datetimeFigureOut">
              <a:rPr lang="en-US" smtClean="0"/>
              <a:t>3/18/17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BC53356-EC05-BE47-8E08-C2C1682EE96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37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059" y="564444"/>
            <a:ext cx="10058400" cy="1728668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Heavy Metals </a:t>
            </a:r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911" y="4455620"/>
            <a:ext cx="10966540" cy="171940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cs typeface="Arial" charset="0"/>
              </a:rPr>
              <a:t>Badr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Aldawood</a:t>
            </a:r>
            <a:r>
              <a:rPr lang="en-US" dirty="0">
                <a:cs typeface="Arial" charset="0"/>
              </a:rPr>
              <a:t>, MBBS, FRCPC</a:t>
            </a:r>
          </a:p>
          <a:p>
            <a:pPr>
              <a:spcBef>
                <a:spcPct val="0"/>
              </a:spcBef>
            </a:pPr>
            <a:r>
              <a:rPr lang="en-US" dirty="0">
                <a:cs typeface="Arial" charset="0"/>
              </a:rPr>
              <a:t>Consultant &amp; Assistant Professor EM-CCM</a:t>
            </a:r>
          </a:p>
          <a:p>
            <a:pPr>
              <a:spcBef>
                <a:spcPct val="0"/>
              </a:spcBef>
            </a:pPr>
            <a:r>
              <a:rPr lang="en-US" dirty="0">
                <a:cs typeface="Arial" charset="0"/>
              </a:rPr>
              <a:t>KSUMC</a:t>
            </a:r>
          </a:p>
          <a:p>
            <a:pPr>
              <a:spcBef>
                <a:spcPct val="0"/>
              </a:spcBef>
            </a:pPr>
            <a:r>
              <a:rPr lang="en-US" dirty="0">
                <a:cs typeface="Arial" charset="0"/>
              </a:rPr>
              <a:t>March </a:t>
            </a:r>
            <a:r>
              <a:rPr lang="en-US" dirty="0" smtClean="0">
                <a:cs typeface="Arial" charset="0"/>
              </a:rPr>
              <a:t>19, </a:t>
            </a:r>
            <a:r>
              <a:rPr lang="en-US" dirty="0">
                <a:cs typeface="Arial" charset="0"/>
              </a:rPr>
              <a:t>2017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06" y="2293112"/>
            <a:ext cx="68389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71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4197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Iron 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>
                <a:solidFill>
                  <a:schemeClr val="tx1"/>
                </a:solidFill>
              </a:rPr>
              <a:t>How to determine toxicity ?</a:t>
            </a:r>
            <a:endParaRPr lang="en-US" sz="4000" dirty="0">
              <a:solidFill>
                <a:schemeClr val="tx1"/>
              </a:solidFill>
            </a:endParaRP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526030"/>
            <a:ext cx="4813300" cy="4331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00" y="1737360"/>
            <a:ext cx="3200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3" y="671980"/>
            <a:ext cx="6334642" cy="5701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651" y="671979"/>
            <a:ext cx="5701178" cy="57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86603"/>
            <a:ext cx="8102600" cy="60833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46600" y="2755900"/>
            <a:ext cx="711200" cy="298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Iron 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CA" sz="4000" dirty="0" smtClean="0"/>
              <a:t>Toxicity </a:t>
            </a:r>
            <a:r>
              <a:rPr lang="en-US" sz="4000" dirty="0"/>
              <a:t>determined by </a:t>
            </a:r>
            <a:r>
              <a:rPr lang="en-US" sz="4000" u="sng" dirty="0"/>
              <a:t>mg/kg of elemental </a:t>
            </a:r>
            <a:r>
              <a:rPr lang="en-US" sz="4000" u="sng" dirty="0" smtClean="0"/>
              <a:t>iron</a:t>
            </a:r>
            <a:r>
              <a:rPr lang="en-US" sz="4000" dirty="0" smtClean="0"/>
              <a:t>.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Clinical </a:t>
            </a:r>
            <a:r>
              <a:rPr lang="en-US" sz="4000" dirty="0"/>
              <a:t>severity is based approximated by elemental dose per kilograms</a:t>
            </a:r>
            <a:endParaRPr lang="en-US" sz="4000" dirty="0" smtClean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ar-SA" sz="4000" dirty="0" smtClean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solidFill>
                <a:schemeClr val="tx1"/>
              </a:solidFill>
            </a:endParaRP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6615"/>
              </p:ext>
            </p:extLst>
          </p:nvPr>
        </p:nvGraphicFramePr>
        <p:xfrm>
          <a:off x="969961" y="4612003"/>
          <a:ext cx="10485438" cy="1699896"/>
        </p:xfrm>
        <a:graphic>
          <a:graphicData uri="http://schemas.openxmlformats.org/drawingml/2006/table">
            <a:tbl>
              <a:tblPr/>
              <a:tblGrid>
                <a:gridCol w="5242719"/>
                <a:gridCol w="5242719"/>
              </a:tblGrid>
              <a:tr h="424974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</a:rPr>
                        <a:t>Severity</a:t>
                      </a:r>
                      <a:endParaRPr 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</a:rPr>
                        <a:t>Dose (mg/kg)</a:t>
                      </a:r>
                      <a:endParaRPr 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4974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Mild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r-IN" dirty="0">
                          <a:effectLst/>
                        </a:rPr>
                        <a:t>10-20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4974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20-60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24974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Severe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r-IN" dirty="0">
                          <a:effectLst/>
                        </a:rPr>
                        <a:t>&gt;60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69963" y="4611688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253920" tIns="4761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000" b="0" i="0" u="none" strike="noStrike" cap="none" normalizeH="0" baseline="0">
                <a:ln>
                  <a:noFill/>
                </a:ln>
                <a:solidFill>
                  <a:srgbClr val="252525"/>
                </a:solidFill>
                <a:effectLst/>
                <a:latin typeface="Arial" charset="0"/>
              </a:rPr>
              <a:t/>
            </a:r>
            <a:br>
              <a:rPr kumimoji="0" lang="x-none" altLang="x-none" sz="1000" b="0" i="0" u="none" strike="noStrike" cap="none" normalizeH="0" baseline="0">
                <a:ln>
                  <a:noFill/>
                </a:ln>
                <a:solidFill>
                  <a:srgbClr val="252525"/>
                </a:solidFill>
                <a:effectLst/>
                <a:latin typeface="Arial" charset="0"/>
              </a:rPr>
            </a:br>
            <a:endParaRPr kumimoji="0" lang="x-none" altLang="x-none" sz="1000" b="0" i="0" u="none" strike="noStrike" cap="none" normalizeH="0" baseline="0">
              <a:ln>
                <a:noFill/>
              </a:ln>
              <a:solidFill>
                <a:srgbClr val="252525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 (Stages) ?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737360"/>
            <a:ext cx="9149080" cy="45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 (Stage 1)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u="sng" dirty="0" smtClean="0"/>
              <a:t>Local </a:t>
            </a:r>
            <a:r>
              <a:rPr lang="en-US" sz="2800" u="sng" dirty="0"/>
              <a:t>toxicity</a:t>
            </a:r>
            <a:r>
              <a:rPr lang="en-US" sz="2800" dirty="0"/>
              <a:t>: Nausea, vomiting, diarrhea; abdominal pain, gastrointestinal </a:t>
            </a:r>
            <a:r>
              <a:rPr lang="en-US" sz="2800" dirty="0" smtClean="0"/>
              <a:t>bleeding</a:t>
            </a: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/>
              <a:t>0.5-6 hours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80" y="3011276"/>
            <a:ext cx="5816600" cy="32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 (Stage 2)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u="sng" dirty="0"/>
              <a:t>Latent toxicity</a:t>
            </a:r>
            <a:r>
              <a:rPr lang="en-US" sz="2800" dirty="0"/>
              <a:t>: Resolution of local </a:t>
            </a:r>
            <a:r>
              <a:rPr lang="en-US" sz="2800" dirty="0" smtClean="0"/>
              <a:t>toxicity.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u="sng" dirty="0"/>
              <a:t>O</a:t>
            </a:r>
            <a:r>
              <a:rPr lang="en-US" sz="2800" u="sng" dirty="0" smtClean="0"/>
              <a:t>ngoing</a:t>
            </a:r>
            <a:r>
              <a:rPr lang="en-US" sz="2800" dirty="0" smtClean="0"/>
              <a:t> </a:t>
            </a:r>
            <a:r>
              <a:rPr lang="en-US" sz="2800" dirty="0"/>
              <a:t>cellular toxicity, hypovolemia, poor tissue perfusion (metabolic </a:t>
            </a:r>
            <a:r>
              <a:rPr lang="en-US" sz="2800" dirty="0" smtClean="0"/>
              <a:t>acidosis)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/>
              <a:t>6-24 hours</a:t>
            </a:r>
            <a:endParaRPr lang="en-US" sz="2800" dirty="0" smtClean="0"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0" y="2819400"/>
            <a:ext cx="584835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 (Stage 3)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Shock, Acidosis</a:t>
            </a:r>
            <a:r>
              <a:rPr lang="en-US" sz="3600" dirty="0"/>
              <a:t>, coagulopathy, coma, </a:t>
            </a:r>
            <a:r>
              <a:rPr lang="en-US" sz="3600" dirty="0" smtClean="0"/>
              <a:t>multi organ Failure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12-48 </a:t>
            </a:r>
            <a:r>
              <a:rPr lang="en-US" sz="3600" dirty="0"/>
              <a:t>hours</a:t>
            </a:r>
            <a:endParaRPr lang="en-US" sz="3600" dirty="0" smtClean="0"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906617"/>
            <a:ext cx="6997700" cy="39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 (Stage 4)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Hepatic </a:t>
            </a:r>
            <a:r>
              <a:rPr lang="en-US" sz="4000" dirty="0"/>
              <a:t>failure (</a:t>
            </a:r>
            <a:r>
              <a:rPr lang="en-US" sz="4000" dirty="0" err="1"/>
              <a:t>periportal</a:t>
            </a:r>
            <a:r>
              <a:rPr lang="en-US" sz="4000" dirty="0" smtClean="0"/>
              <a:t>)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>
                <a:ea typeface="Tahoma" charset="0"/>
                <a:cs typeface="Tahoma" charset="0"/>
              </a:rPr>
              <a:t>2-5 days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>
                <a:ea typeface="Tahoma" charset="0"/>
                <a:cs typeface="Tahoma" charset="0"/>
              </a:rPr>
              <a:t>Mortality high</a:t>
            </a: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64" y="2565400"/>
            <a:ext cx="7077336" cy="371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 (Stage 5)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Sequelae: Ga</a:t>
            </a:r>
            <a:r>
              <a:rPr lang="nl-NL" sz="4000" dirty="0" err="1" smtClean="0"/>
              <a:t>strointestinal</a:t>
            </a:r>
            <a:r>
              <a:rPr lang="nl-NL" sz="4000" dirty="0" smtClean="0"/>
              <a:t> </a:t>
            </a:r>
            <a:r>
              <a:rPr lang="nl-NL" sz="4000" dirty="0" err="1"/>
              <a:t>scarring</a:t>
            </a:r>
            <a:r>
              <a:rPr lang="nl-NL" sz="4000" dirty="0"/>
              <a:t> </a:t>
            </a:r>
            <a:r>
              <a:rPr lang="nl-NL" sz="4000" dirty="0" err="1"/>
              <a:t>and</a:t>
            </a:r>
            <a:r>
              <a:rPr lang="nl-NL" sz="4000" dirty="0"/>
              <a:t> </a:t>
            </a:r>
            <a:r>
              <a:rPr lang="nl-NL" sz="4000" dirty="0" err="1"/>
              <a:t>strictures</a:t>
            </a:r>
            <a:r>
              <a:rPr lang="nl-NL" sz="4000" dirty="0"/>
              <a:t> </a:t>
            </a:r>
            <a:endParaRPr lang="nl-NL" sz="4000" dirty="0" smtClean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l-NL" sz="4000" dirty="0" smtClean="0"/>
              <a:t>2-6 weeks</a:t>
            </a:r>
          </a:p>
          <a:p>
            <a:r>
              <a:rPr lang="nl-NL" sz="4000" dirty="0"/>
              <a:t/>
            </a:r>
            <a:br>
              <a:rPr lang="nl-NL" sz="4000" dirty="0"/>
            </a:b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1" y="2501349"/>
            <a:ext cx="3578678" cy="43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Objective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 smtClean="0"/>
              <a:t>Definitions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 smtClean="0"/>
              <a:t>Iron Poisoning</a:t>
            </a:r>
            <a:endParaRPr lang="en-US" sz="4000" b="1" dirty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/>
              <a:t>Lead Poisoning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/>
              <a:t>Arsenic Poisoning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/>
              <a:t>Mercury </a:t>
            </a:r>
            <a:r>
              <a:rPr lang="en-US" sz="4000" b="1" dirty="0" smtClean="0"/>
              <a:t>Poisoning</a:t>
            </a: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Iron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DIAGNOSIS ?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55010"/>
            <a:ext cx="12159271" cy="25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1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>
                <a:latin typeface="Tahoma" charset="0"/>
                <a:ea typeface="Tahoma" charset="0"/>
                <a:cs typeface="Tahoma" charset="0"/>
              </a:rPr>
              <a:t>Diagnosis and </a:t>
            </a:r>
            <a:r>
              <a:rPr lang="en-US" sz="4000" dirty="0" err="1" smtClean="0">
                <a:latin typeface="Tahoma" charset="0"/>
                <a:ea typeface="Tahoma" charset="0"/>
                <a:cs typeface="Tahoma" charset="0"/>
              </a:rPr>
              <a:t>DDx</a:t>
            </a: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 smtClean="0">
                <a:latin typeface="Tahoma" charset="0"/>
                <a:ea typeface="Tahoma" charset="0"/>
                <a:cs typeface="Tahoma" charset="0"/>
              </a:rPr>
              <a:t>Investigations ?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err="1" smtClean="0"/>
              <a:t>Lytes</a:t>
            </a:r>
            <a:r>
              <a:rPr lang="en-US" sz="4000" dirty="0"/>
              <a:t>, renal </a:t>
            </a:r>
            <a:r>
              <a:rPr lang="en-US" sz="4000" dirty="0" smtClean="0"/>
              <a:t>profile, glucose</a:t>
            </a:r>
            <a:r>
              <a:rPr lang="en-US" sz="4000" dirty="0"/>
              <a:t>, coagulation </a:t>
            </a:r>
            <a:r>
              <a:rPr lang="en-US" sz="4000" dirty="0" smtClean="0"/>
              <a:t>profile, CBC, LFT, Blood gas, Iron level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>
                <a:latin typeface="Tahoma" charset="0"/>
                <a:ea typeface="Tahoma" charset="0"/>
                <a:cs typeface="Tahoma" charset="0"/>
              </a:rPr>
              <a:t>Imaging?</a:t>
            </a:r>
            <a:endParaRPr lang="en-US" sz="3800" dirty="0" smtClean="0">
              <a:latin typeface="Tahoma" charset="0"/>
              <a:ea typeface="Tahoma" charset="0"/>
              <a:cs typeface="Tahoma" charset="0"/>
            </a:endParaRP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8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7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Iron </a:t>
            </a:r>
            <a:r>
              <a:rPr lang="en-US" sz="6600" b="1" dirty="0" smtClean="0"/>
              <a:t>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8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146" y="1617134"/>
            <a:ext cx="4743653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6397"/>
          </a:xfrm>
        </p:spPr>
        <p:txBody>
          <a:bodyPr>
            <a:normAutofit/>
          </a:bodyPr>
          <a:lstStyle/>
          <a:p>
            <a:pPr lvl="1" algn="l" rtl="0">
              <a:lnSpc>
                <a:spcPct val="85000"/>
              </a:lnSpc>
              <a:spcBef>
                <a:spcPct val="0"/>
              </a:spcBef>
            </a:pPr>
            <a:r>
              <a:rPr lang="en-US" sz="4800" b="1" dirty="0"/>
              <a:t>Iron </a:t>
            </a:r>
            <a:r>
              <a:rPr lang="en-US" sz="4800" b="1" dirty="0" smtClean="0">
                <a:latin typeface="+mn-lt"/>
              </a:rPr>
              <a:t>Toxicity</a:t>
            </a:r>
            <a:r>
              <a:rPr lang="en-US" sz="4800" b="1" dirty="0" smtClean="0"/>
              <a:t> </a:t>
            </a:r>
            <a:r>
              <a:rPr lang="en-US" sz="4800" b="1" dirty="0"/>
              <a:t>(Management 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50266"/>
          </a:xfrm>
        </p:spPr>
        <p:txBody>
          <a:bodyPr lIns="0">
            <a:normAutofit lnSpcReduction="10000"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500" dirty="0" smtClean="0"/>
              <a:t>6 hours rule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500" dirty="0" smtClean="0">
                <a:ea typeface="Tahoma" charset="0"/>
                <a:cs typeface="Tahoma" charset="0"/>
              </a:rPr>
              <a:t>Decontamination ? 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500" dirty="0" smtClean="0">
                <a:ea typeface="Tahoma" charset="0"/>
                <a:cs typeface="Tahoma" charset="0"/>
              </a:rPr>
              <a:t>Gastric lavage? Whole bowel irrigation?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500" dirty="0" smtClean="0">
              <a:ea typeface="Tahoma" charset="0"/>
              <a:cs typeface="Tahoma" charset="0"/>
            </a:endParaRP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500" dirty="0" smtClean="0">
                <a:ea typeface="Tahoma" charset="0"/>
                <a:cs typeface="Tahoma" charset="0"/>
              </a:rPr>
              <a:t>Antidote?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500" dirty="0" err="1" smtClean="0">
                <a:ea typeface="Tahoma" charset="0"/>
                <a:cs typeface="Tahoma" charset="0"/>
              </a:rPr>
              <a:t>Deferoxamine</a:t>
            </a:r>
            <a:r>
              <a:rPr lang="en-US" sz="3500" dirty="0" smtClean="0">
                <a:ea typeface="Tahoma" charset="0"/>
                <a:cs typeface="Tahoma" charset="0"/>
              </a:rPr>
              <a:t>(</a:t>
            </a:r>
            <a:r>
              <a:rPr lang="en-US" sz="3500" dirty="0" smtClean="0"/>
              <a:t>chelating agent)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500" dirty="0"/>
              <a:t>Hypovolemia: (IV</a:t>
            </a:r>
            <a:r>
              <a:rPr lang="en-US" sz="3500" dirty="0"/>
              <a:t>) crystalloid infusion</a:t>
            </a:r>
            <a:endParaRPr lang="en-US" sz="3500" dirty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500" dirty="0"/>
              <a:t>C</a:t>
            </a:r>
            <a:r>
              <a:rPr lang="en-US" sz="3500" dirty="0" smtClean="0"/>
              <a:t>oagulopathy: </a:t>
            </a:r>
            <a:r>
              <a:rPr lang="en-US" sz="3500" dirty="0" err="1" smtClean="0"/>
              <a:t>Vit</a:t>
            </a:r>
            <a:r>
              <a:rPr lang="en-US" sz="3500" dirty="0" smtClean="0"/>
              <a:t> K /Fresh Frozen Plasma</a:t>
            </a:r>
            <a:endParaRPr lang="en-US" sz="3500" dirty="0" smtClean="0">
              <a:ea typeface="Tahoma" charset="0"/>
              <a:cs typeface="Taho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170" y="3352799"/>
            <a:ext cx="2567810" cy="19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8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47381"/>
            <a:ext cx="7708900" cy="68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Other Heavy Metals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Uncommon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Occupational</a:t>
            </a:r>
            <a:r>
              <a:rPr lang="en-US" sz="4000" dirty="0"/>
              <a:t>, recreational, or environmental </a:t>
            </a:r>
            <a:r>
              <a:rPr lang="en-US" sz="4000" dirty="0" smtClean="0"/>
              <a:t>exposures.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/>
              <a:t>R</a:t>
            </a:r>
            <a:r>
              <a:rPr lang="en-US" sz="4000" dirty="0" smtClean="0"/>
              <a:t>esults </a:t>
            </a:r>
            <a:r>
              <a:rPr lang="en-US" sz="4000" dirty="0"/>
              <a:t>in multi-system organ involvement.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793154"/>
            <a:ext cx="6534150" cy="47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Lead Toxicity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720" y="2654300"/>
            <a:ext cx="667843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Lead Toxicity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dirty="0" smtClean="0"/>
              <a:t>Suspect Lead toxicity when combination </a:t>
            </a:r>
            <a:r>
              <a:rPr lang="en-US" dirty="0"/>
              <a:t>of </a:t>
            </a:r>
            <a:r>
              <a:rPr lang="en-US" dirty="0" smtClean="0"/>
              <a:t>: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u="sng" dirty="0" smtClean="0"/>
              <a:t>GI Symptoms</a:t>
            </a:r>
            <a:r>
              <a:rPr lang="en-US" dirty="0" smtClean="0"/>
              <a:t>: Abdominal </a:t>
            </a:r>
            <a:r>
              <a:rPr lang="en-US" dirty="0"/>
              <a:t>pain, nausea, </a:t>
            </a:r>
            <a:r>
              <a:rPr lang="en-US" dirty="0" smtClean="0"/>
              <a:t>vomiting</a:t>
            </a:r>
            <a:r>
              <a:rPr lang="en-US" dirty="0"/>
              <a:t>.</a:t>
            </a:r>
            <a:endParaRPr lang="en-US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u="sng" dirty="0"/>
              <a:t>N</a:t>
            </a:r>
            <a:r>
              <a:rPr lang="en-US" u="sng" dirty="0" smtClean="0"/>
              <a:t>eurologic symptoms</a:t>
            </a:r>
            <a:r>
              <a:rPr lang="en-US" dirty="0" smtClean="0"/>
              <a:t>: (particularly </a:t>
            </a:r>
            <a:r>
              <a:rPr lang="en-US" dirty="0"/>
              <a:t>children with encephalopathy</a:t>
            </a:r>
            <a:r>
              <a:rPr lang="en-US" dirty="0" smtClean="0"/>
              <a:t>) </a:t>
            </a:r>
            <a:endParaRPr lang="en-US" dirty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u="sng" dirty="0" smtClean="0"/>
              <a:t>Anemia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2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Lead Toxicity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1725561"/>
            <a:ext cx="9030271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Objective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 smtClean="0"/>
              <a:t>Definitions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u="sng" dirty="0" smtClean="0"/>
              <a:t>Iron Poisoning</a:t>
            </a:r>
            <a:endParaRPr lang="en-US" sz="4000" b="1" u="sng" dirty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/>
              <a:t>Lead Poisoning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/>
              <a:t>Arsenic Poisoning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/>
              <a:t>Mercury Poisoning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/>
              <a:t>Poisoning with Other Metals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4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Lead 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962732"/>
              </p:ext>
            </p:extLst>
          </p:nvPr>
        </p:nvGraphicFramePr>
        <p:xfrm>
          <a:off x="101600" y="1845734"/>
          <a:ext cx="12001501" cy="4529666"/>
        </p:xfrm>
        <a:graphic>
          <a:graphicData uri="http://schemas.openxmlformats.org/drawingml/2006/table">
            <a:tbl>
              <a:tblPr/>
              <a:tblGrid>
                <a:gridCol w="6051173"/>
                <a:gridCol w="5950328"/>
              </a:tblGrid>
              <a:tr h="443584"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</a:rPr>
                        <a:t>System</a:t>
                      </a:r>
                    </a:p>
                  </a:txBody>
                  <a:tcPr marL="94697" marR="94697" marT="94697" marB="9469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effectLst/>
                        </a:rPr>
                        <a:t>Clinical Manifestations</a:t>
                      </a:r>
                    </a:p>
                  </a:txBody>
                  <a:tcPr marL="94697" marR="94697" marT="94697" marB="9469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481970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Central nervous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Acute toxicity: encephalopathy, seizures, altered mental status, papilledema, optic neuritis, ataxia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712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Chronic toxicity: headache, irritability, depression, fatigue, mood and behavioral changes, memory deficit, sleep disturbance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481970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Peripheral nervous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Paresthesias, motor weakness (classic is wrist drop), depressed or absent deep tendon reflexes, sensory function intact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481970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GI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Abdominal pain (mostly with acute poisoning), constipation, diarrhea, toxic hepatitis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481970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Renal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Acute toxicity: Fanconi’s syndrome (renal tubular acidosis with aminoaciduria, glucosuria, and phosphaturia)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481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Chronic toxicity: interstitial nephritis, renal insufficiency, hypertension, gout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481970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Hematologic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Hypoproliferative and/or hemolytic anemia; basophilic stippling (rare and nonspecific)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  <a:tr h="481970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Reproductive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effectLst/>
                        </a:rPr>
                        <a:t>Decreased libido, impotence, sterility, abortions, premature births, decreased or abnormal sperm production</a:t>
                      </a:r>
                    </a:p>
                  </a:txBody>
                  <a:tcPr marL="9470" marR="18939" marT="9470" marB="947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5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4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Lead Toxicity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 smtClean="0"/>
              <a:t>Diagnosis and investigations: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 smtClean="0"/>
              <a:t>CBC ?  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000" dirty="0" smtClean="0"/>
              <a:t>Normocytic </a:t>
            </a:r>
            <a:r>
              <a:rPr lang="en-US" sz="2000" dirty="0"/>
              <a:t>or microcytic anemia with </a:t>
            </a:r>
            <a:r>
              <a:rPr lang="en-US" sz="2000" dirty="0" smtClean="0"/>
              <a:t>hemolysis, </a:t>
            </a:r>
            <a:r>
              <a:rPr lang="en-US" sz="2000" u="sng" dirty="0" smtClean="0"/>
              <a:t>basophilic stippling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Not sensitive </a:t>
            </a:r>
            <a:r>
              <a:rPr lang="en-US" sz="2000" dirty="0">
                <a:solidFill>
                  <a:srgbClr val="FF0000"/>
                </a:solidFill>
              </a:rPr>
              <a:t>nor </a:t>
            </a:r>
            <a:r>
              <a:rPr lang="en-US" sz="2000" dirty="0" smtClean="0">
                <a:solidFill>
                  <a:srgbClr val="FF0000"/>
                </a:solidFill>
              </a:rPr>
              <a:t>specific. 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/>
              <a:t>B</a:t>
            </a:r>
            <a:r>
              <a:rPr lang="en-US" sz="2400" dirty="0" smtClean="0"/>
              <a:t>lood </a:t>
            </a:r>
            <a:r>
              <a:rPr lang="en-US" sz="2400" dirty="0"/>
              <a:t>lead </a:t>
            </a:r>
            <a:r>
              <a:rPr lang="en-US" sz="2400" dirty="0" smtClean="0"/>
              <a:t>level: 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000" dirty="0" smtClean="0"/>
              <a:t>results </a:t>
            </a:r>
            <a:r>
              <a:rPr lang="en-US" sz="2000" dirty="0"/>
              <a:t>are often not immediately available. </a:t>
            </a:r>
            <a:endParaRPr lang="en-US" sz="2000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2400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 smtClean="0"/>
              <a:t>Radiographs ? </a:t>
            </a:r>
          </a:p>
        </p:txBody>
      </p:sp>
    </p:spTree>
    <p:extLst>
      <p:ext uri="{BB962C8B-B14F-4D97-AF65-F5344CB8AC3E}">
        <p14:creationId xmlns:p14="http://schemas.microsoft.com/office/powerpoint/2010/main" val="177614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Calibri" charset="0"/>
                <a:ea typeface="Calibri" charset="0"/>
                <a:cs typeface="Calibri" charset="0"/>
              </a:rPr>
              <a:t>Lead Toxicity 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 smtClean="0"/>
              <a:t>Diagnosis and investigations: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 smtClean="0"/>
              <a:t>CBC ?  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000" dirty="0" smtClean="0"/>
              <a:t>Normocytic </a:t>
            </a:r>
            <a:r>
              <a:rPr lang="en-US" sz="2000" dirty="0"/>
              <a:t>or microcytic anemia with </a:t>
            </a:r>
            <a:r>
              <a:rPr lang="en-US" sz="2000" dirty="0" smtClean="0"/>
              <a:t>hemolysis, </a:t>
            </a:r>
            <a:r>
              <a:rPr lang="en-US" sz="2000" u="sng" dirty="0" smtClean="0"/>
              <a:t>basophilic stippling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Not sensitive </a:t>
            </a:r>
            <a:r>
              <a:rPr lang="en-US" sz="2000" dirty="0">
                <a:solidFill>
                  <a:srgbClr val="FF0000"/>
                </a:solidFill>
              </a:rPr>
              <a:t>nor </a:t>
            </a:r>
            <a:r>
              <a:rPr lang="en-US" sz="2000" dirty="0" smtClean="0">
                <a:solidFill>
                  <a:srgbClr val="FF0000"/>
                </a:solidFill>
              </a:rPr>
              <a:t>specific. 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/>
              <a:t>B</a:t>
            </a:r>
            <a:r>
              <a:rPr lang="en-US" sz="2400" dirty="0" smtClean="0"/>
              <a:t>lood </a:t>
            </a:r>
            <a:r>
              <a:rPr lang="en-US" sz="2400" dirty="0"/>
              <a:t>lead </a:t>
            </a:r>
            <a:r>
              <a:rPr lang="en-US" sz="2400" dirty="0" smtClean="0"/>
              <a:t>level: 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000" dirty="0" smtClean="0"/>
              <a:t>results </a:t>
            </a:r>
            <a:r>
              <a:rPr lang="en-US" sz="2000" dirty="0"/>
              <a:t>are often not immediately available. </a:t>
            </a:r>
            <a:endParaRPr lang="en-US" sz="2000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2400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400" dirty="0" smtClean="0"/>
              <a:t>Radiographs ? </a:t>
            </a:r>
          </a:p>
        </p:txBody>
      </p:sp>
    </p:spTree>
    <p:extLst>
      <p:ext uri="{BB962C8B-B14F-4D97-AF65-F5344CB8AC3E}">
        <p14:creationId xmlns:p14="http://schemas.microsoft.com/office/powerpoint/2010/main" val="4719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86740"/>
            <a:ext cx="4622800" cy="55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0" y="891964"/>
            <a:ext cx="47879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Lead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 lnSpcReduction="10000"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/>
              <a:t> </a:t>
            </a:r>
            <a:r>
              <a:rPr lang="en-US" sz="4000" dirty="0" err="1" smtClean="0"/>
              <a:t>DDx</a:t>
            </a:r>
            <a:r>
              <a:rPr lang="en-US" sz="4000" dirty="0" smtClean="0"/>
              <a:t>: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 smtClean="0"/>
              <a:t>Meningitis 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 smtClean="0"/>
              <a:t>Encephalitis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/>
              <a:t>M</a:t>
            </a:r>
            <a:r>
              <a:rPr lang="en-US" sz="3800" dirty="0" smtClean="0"/>
              <a:t>etabolic abnormalities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 smtClean="0"/>
              <a:t>Hypoxia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/>
              <a:t>D</a:t>
            </a:r>
            <a:r>
              <a:rPr lang="en-US" sz="3800" dirty="0" smtClean="0"/>
              <a:t>rug intoxications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 smtClean="0"/>
              <a:t>Arsenic</a:t>
            </a:r>
            <a:r>
              <a:rPr lang="en-US" sz="3800" dirty="0"/>
              <a:t>, </a:t>
            </a:r>
            <a:r>
              <a:rPr lang="en-US" sz="3800" dirty="0" smtClean="0"/>
              <a:t>Mercury</a:t>
            </a:r>
            <a:endParaRPr lang="en-US" sz="38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Lead (Management)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/>
              <a:t>R</a:t>
            </a:r>
            <a:r>
              <a:rPr lang="en-US" sz="3600" dirty="0" smtClean="0"/>
              <a:t>emoval </a:t>
            </a:r>
            <a:r>
              <a:rPr lang="en-US" sz="3600" dirty="0"/>
              <a:t>from </a:t>
            </a:r>
            <a:r>
              <a:rPr lang="en-US" sz="3600" dirty="0" smtClean="0"/>
              <a:t>exposure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ABC: IV fluid resuscitation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>
                <a:ea typeface="Tahoma" charset="0"/>
                <a:cs typeface="Tahoma" charset="0"/>
              </a:rPr>
              <a:t>Decontamination: 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/>
              <a:t>whole-bowel </a:t>
            </a:r>
            <a:r>
              <a:rPr lang="en-US" sz="3600" dirty="0" smtClean="0"/>
              <a:t>irrigation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>
                <a:ea typeface="Tahoma" charset="0"/>
                <a:cs typeface="Tahoma" charset="0"/>
              </a:rPr>
              <a:t>Seizures: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>
                <a:ea typeface="Tahoma" charset="0"/>
                <a:cs typeface="Tahoma" charset="0"/>
              </a:rPr>
              <a:t>Benzos</a:t>
            </a:r>
            <a:endParaRPr lang="en-US" sz="3600" dirty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800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6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Lead (Management)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>
                <a:ea typeface="Tahoma" charset="0"/>
                <a:cs typeface="Tahoma" charset="0"/>
              </a:rPr>
              <a:t>Antidote: </a:t>
            </a:r>
            <a:r>
              <a:rPr lang="en-US" sz="3600" dirty="0"/>
              <a:t>Chelation therapy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/>
              <a:t>(BAL) </a:t>
            </a:r>
            <a:r>
              <a:rPr lang="en-US" sz="3600" dirty="0" err="1"/>
              <a:t>Dimercaprol</a:t>
            </a:r>
            <a:r>
              <a:rPr lang="en-US" sz="3600" dirty="0"/>
              <a:t>:  IM, contraindicated in peanut allergies.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/>
              <a:t>DMSA (</a:t>
            </a:r>
            <a:r>
              <a:rPr lang="en-US" sz="3600" dirty="0" err="1"/>
              <a:t>succimer</a:t>
            </a:r>
            <a:r>
              <a:rPr lang="en-US" sz="3600" dirty="0"/>
              <a:t>). 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/>
              <a:t>Ca </a:t>
            </a:r>
            <a:r>
              <a:rPr lang="en-US" sz="3600" dirty="0" smtClean="0"/>
              <a:t>EDTA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600" dirty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800" dirty="0" smtClean="0"/>
              <a:t>Call Poison control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6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00" y="3336420"/>
            <a:ext cx="3587750" cy="27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42" y="1470660"/>
            <a:ext cx="6305642" cy="42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2188"/>
            <a:ext cx="5948455" cy="404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171678"/>
            <a:ext cx="5725301" cy="41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Arsenic 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Insecticides, herbicides, mining </a:t>
            </a:r>
            <a:r>
              <a:rPr lang="en-US" sz="4000" dirty="0"/>
              <a:t>and smelting </a:t>
            </a:r>
            <a:r>
              <a:rPr lang="en-US" sz="4000" dirty="0" smtClean="0"/>
              <a:t>processes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4033720"/>
            <a:ext cx="5245100" cy="2107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526" y="2794000"/>
            <a:ext cx="3067373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Definitions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>
                <a:solidFill>
                  <a:schemeClr val="tx1"/>
                </a:solidFill>
              </a:rPr>
              <a:t>Heavy metals</a:t>
            </a:r>
            <a:r>
              <a:rPr lang="ar-SA" sz="4000" dirty="0" smtClean="0">
                <a:solidFill>
                  <a:schemeClr val="tx1"/>
                </a:solidFill>
              </a:rPr>
              <a:t>: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are commonly defined as those elements with a high(&gt;5.0) relative density</a:t>
            </a:r>
            <a:r>
              <a:rPr lang="en-US" sz="4000" dirty="0" smtClean="0">
                <a:solidFill>
                  <a:schemeClr val="tx1"/>
                </a:solidFill>
              </a:rPr>
              <a:t>.</a:t>
            </a:r>
            <a:endParaRPr lang="ar-SA" sz="4000" dirty="0" smtClean="0">
              <a:solidFill>
                <a:schemeClr val="tx1"/>
              </a:solidFill>
            </a:endParaRP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b="1" dirty="0" smtClean="0">
                <a:solidFill>
                  <a:schemeClr val="tx1"/>
                </a:solidFill>
              </a:rPr>
              <a:t>Metalloid</a:t>
            </a:r>
            <a:r>
              <a:rPr lang="ar-SA" sz="4000" b="1" dirty="0" smtClean="0">
                <a:solidFill>
                  <a:schemeClr val="tx1"/>
                </a:solidFill>
              </a:rPr>
              <a:t>:</a:t>
            </a:r>
            <a:r>
              <a:rPr lang="en-US" sz="4000" dirty="0">
                <a:solidFill>
                  <a:schemeClr val="tx1"/>
                </a:solidFill>
              </a:rPr>
              <a:t> is any </a:t>
            </a:r>
            <a:r>
              <a:rPr lang="en-US" sz="4000" dirty="0" smtClean="0">
                <a:solidFill>
                  <a:schemeClr val="tx1"/>
                </a:solidFill>
              </a:rPr>
              <a:t>chemical </a:t>
            </a:r>
            <a:r>
              <a:rPr lang="en-US" sz="4000" dirty="0" err="1" smtClean="0">
                <a:solidFill>
                  <a:schemeClr val="tx1"/>
                </a:solidFill>
              </a:rPr>
              <a:t>elemnt</a:t>
            </a:r>
            <a:r>
              <a:rPr lang="en-US" sz="4000" dirty="0">
                <a:solidFill>
                  <a:schemeClr val="tx1"/>
                </a:solidFill>
              </a:rPr>
              <a:t> which has properties in between those of </a:t>
            </a:r>
            <a:r>
              <a:rPr lang="en-US" sz="4000" dirty="0" smtClean="0">
                <a:solidFill>
                  <a:schemeClr val="tx1"/>
                </a:solidFill>
              </a:rPr>
              <a:t>metals </a:t>
            </a:r>
            <a:r>
              <a:rPr lang="en-US" sz="4000" dirty="0">
                <a:solidFill>
                  <a:schemeClr val="tx1"/>
                </a:solidFill>
              </a:rPr>
              <a:t> </a:t>
            </a:r>
            <a:r>
              <a:rPr lang="en-US" sz="4000" dirty="0" smtClean="0">
                <a:solidFill>
                  <a:schemeClr val="tx1"/>
                </a:solidFill>
              </a:rPr>
              <a:t>and non-metals</a:t>
            </a:r>
            <a:r>
              <a:rPr lang="ar-SA" sz="4000" dirty="0" smtClean="0">
                <a:solidFill>
                  <a:schemeClr val="tx1"/>
                </a:solidFill>
              </a:rPr>
              <a:t>.</a:t>
            </a:r>
            <a:endParaRPr lang="en-US" sz="4000" dirty="0">
              <a:solidFill>
                <a:schemeClr val="tx1"/>
              </a:solidFill>
            </a:endParaRP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Arsenic 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720" y="2654300"/>
            <a:ext cx="7979868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Arsenic </a:t>
            </a:r>
            <a:r>
              <a:rPr lang="en-US" b="1" dirty="0" smtClean="0"/>
              <a:t>Toxicity (Chronic)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45734"/>
            <a:ext cx="8115300" cy="45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Arsenic </a:t>
            </a:r>
            <a:r>
              <a:rPr lang="en-US" b="1" dirty="0" smtClean="0"/>
              <a:t>Toxicity (Chronic)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45734"/>
            <a:ext cx="8115300" cy="45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Arsenic Toxicity (Chronic)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99338"/>
            <a:ext cx="6008066" cy="2755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700" y="5293412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Mees</a:t>
            </a:r>
            <a:r>
              <a:rPr lang="en-US" sz="3600" b="1" dirty="0" smtClean="0"/>
              <a:t>’ lines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67" y="1908494"/>
            <a:ext cx="5537299" cy="3536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48500" y="5547243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Hyperkeratosis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534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Arsenic Toxicity </a:t>
            </a:r>
            <a:r>
              <a:rPr lang="en-US" sz="6600" b="1" dirty="0" smtClean="0"/>
              <a:t>(Acute)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Clinical manifestations: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GI: Profound </a:t>
            </a:r>
            <a:r>
              <a:rPr lang="en-US" sz="3200" dirty="0"/>
              <a:t>vomiting and diarrhea within hours of </a:t>
            </a:r>
            <a:r>
              <a:rPr lang="en-US" sz="3200" dirty="0" smtClean="0"/>
              <a:t>exposure (Hypovolemia). 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CVS: Hypotension </a:t>
            </a:r>
            <a:r>
              <a:rPr lang="en-US" sz="3200" dirty="0"/>
              <a:t>and </a:t>
            </a:r>
            <a:r>
              <a:rPr lang="en-US" sz="3200" dirty="0" smtClean="0"/>
              <a:t>tachycardia, </a:t>
            </a:r>
            <a:r>
              <a:rPr lang="en-US" sz="3200" dirty="0"/>
              <a:t>Myocardial dysfunction ,prolonged QT </a:t>
            </a:r>
            <a:r>
              <a:rPr lang="en-US" sz="3200" dirty="0" smtClean="0"/>
              <a:t>interval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CNS: Encephalopathy 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err="1" smtClean="0"/>
              <a:t>Resp</a:t>
            </a:r>
            <a:r>
              <a:rPr lang="en-US" sz="3200" dirty="0" smtClean="0"/>
              <a:t>: Acute </a:t>
            </a:r>
            <a:r>
              <a:rPr lang="en-US" sz="3200" dirty="0"/>
              <a:t>L</a:t>
            </a:r>
            <a:r>
              <a:rPr lang="en-US" sz="3200" dirty="0" smtClean="0"/>
              <a:t>ung Injury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Renal: Acute kidney injury.</a:t>
            </a:r>
          </a:p>
        </p:txBody>
      </p:sp>
    </p:spTree>
    <p:extLst>
      <p:ext uri="{BB962C8B-B14F-4D97-AF65-F5344CB8AC3E}">
        <p14:creationId xmlns:p14="http://schemas.microsoft.com/office/powerpoint/2010/main" val="20256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Arsenic Toxicity </a:t>
            </a:r>
            <a:r>
              <a:rPr lang="en-US" sz="6600" b="1" dirty="0" smtClean="0"/>
              <a:t>(Acute)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Diagnosis: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/>
              <a:t>E</a:t>
            </a:r>
            <a:r>
              <a:rPr lang="en-US" sz="3200" dirty="0" smtClean="0"/>
              <a:t>xposure </a:t>
            </a:r>
            <a:r>
              <a:rPr lang="en-US" sz="3200" dirty="0"/>
              <a:t>history </a:t>
            </a:r>
            <a:r>
              <a:rPr lang="en-US" sz="3200" dirty="0" smtClean="0"/>
              <a:t>?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/>
              <a:t>H</a:t>
            </a:r>
            <a:r>
              <a:rPr lang="en-US" sz="3200" dirty="0" smtClean="0"/>
              <a:t>ypotension </a:t>
            </a:r>
            <a:r>
              <a:rPr lang="en-US" sz="3200" dirty="0"/>
              <a:t>preceded by profound </a:t>
            </a:r>
            <a:r>
              <a:rPr lang="en-US" sz="3200" dirty="0" smtClean="0"/>
              <a:t>Vomiting and </a:t>
            </a:r>
            <a:r>
              <a:rPr lang="en-US" sz="3200" dirty="0"/>
              <a:t>diarrhea. </a:t>
            </a:r>
            <a:endParaRPr lang="en-US" sz="3200" dirty="0" smtClean="0"/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CBC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ECG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u="sng" dirty="0" smtClean="0"/>
              <a:t>24-hour </a:t>
            </a:r>
            <a:r>
              <a:rPr lang="en-US" sz="3200" u="sng" dirty="0"/>
              <a:t>urine arsenic level</a:t>
            </a:r>
            <a:r>
              <a:rPr lang="en-US" sz="3200" u="sng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302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Arsenic Toxicity </a:t>
            </a:r>
            <a:r>
              <a:rPr lang="en-US" sz="6600" b="1" dirty="0" smtClean="0"/>
              <a:t>(Acute)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err="1" smtClean="0"/>
              <a:t>DDx</a:t>
            </a:r>
            <a:r>
              <a:rPr lang="en-US" sz="4000" dirty="0" smtClean="0"/>
              <a:t>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 smtClean="0"/>
              <a:t>Gastroenteritis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/>
              <a:t>S</a:t>
            </a:r>
            <a:r>
              <a:rPr lang="en-US" sz="2800" dirty="0" smtClean="0"/>
              <a:t>eptic </a:t>
            </a:r>
            <a:r>
              <a:rPr lang="en-US" sz="2800" dirty="0"/>
              <a:t>shock</a:t>
            </a:r>
            <a:r>
              <a:rPr lang="en-US" sz="2800" dirty="0" smtClean="0"/>
              <a:t>,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/>
              <a:t>E</a:t>
            </a:r>
            <a:r>
              <a:rPr lang="en-US" sz="2800" dirty="0" smtClean="0"/>
              <a:t>ncephalopathy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/>
              <a:t>P</a:t>
            </a:r>
            <a:r>
              <a:rPr lang="en-US" sz="2800" dirty="0" smtClean="0"/>
              <a:t>eripheral neuropathy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 smtClean="0"/>
              <a:t>Addison’s disease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2800" dirty="0"/>
              <a:t>L</a:t>
            </a:r>
            <a:r>
              <a:rPr lang="en-US" sz="2800" dirty="0" smtClean="0"/>
              <a:t>ead</a:t>
            </a:r>
            <a:r>
              <a:rPr lang="en-US" sz="2800" dirty="0"/>
              <a:t>, </a:t>
            </a:r>
            <a:r>
              <a:rPr lang="en-US" sz="2800" dirty="0" smtClean="0"/>
              <a:t>Thallium</a:t>
            </a:r>
            <a:r>
              <a:rPr lang="en-US" sz="2800" dirty="0"/>
              <a:t>, </a:t>
            </a:r>
            <a:r>
              <a:rPr lang="en-US" sz="2800" dirty="0" smtClean="0"/>
              <a:t>mercury </a:t>
            </a:r>
            <a:r>
              <a:rPr lang="en-US" sz="2800" dirty="0"/>
              <a:t>poisoning.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4497"/>
          </a:xfrm>
        </p:spPr>
        <p:txBody>
          <a:bodyPr>
            <a:normAutofit/>
          </a:bodyPr>
          <a:lstStyle/>
          <a:p>
            <a:r>
              <a:rPr lang="en-US" b="1" dirty="0"/>
              <a:t>Arsenic Toxicity </a:t>
            </a:r>
            <a:r>
              <a:rPr lang="en-US" b="1" dirty="0" smtClean="0"/>
              <a:t>(Management)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ABC: Resuscitation (IV Fluids)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Decontamination: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Whole Bowel Irrigation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3600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Antidote: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DMSA (</a:t>
            </a:r>
            <a:r>
              <a:rPr lang="en-US" sz="3600" dirty="0" err="1" smtClean="0"/>
              <a:t>Succimer</a:t>
            </a:r>
            <a:r>
              <a:rPr lang="en-US" sz="3600" dirty="0" smtClean="0"/>
              <a:t>)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BAL (</a:t>
            </a:r>
            <a:r>
              <a:rPr lang="en-US" sz="3600" dirty="0" err="1" smtClean="0"/>
              <a:t>Dimercaprol</a:t>
            </a:r>
            <a:r>
              <a:rPr lang="en-US" sz="3600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165352"/>
            <a:ext cx="3511550" cy="265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3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15" y="584200"/>
            <a:ext cx="8091387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Mercury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79414"/>
            <a:ext cx="6718300" cy="3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Routes of exposure?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2298700"/>
            <a:ext cx="5467546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4497"/>
          </a:xfrm>
        </p:spPr>
        <p:txBody>
          <a:bodyPr>
            <a:normAutofit/>
          </a:bodyPr>
          <a:lstStyle/>
          <a:p>
            <a:r>
              <a:rPr lang="en-US" dirty="0"/>
              <a:t>Mercury Toxicity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 lnSpcReduction="10000"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Clinical Manifestations (Elemental):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b="1" i="1" dirty="0"/>
              <a:t>Elemental mercury</a:t>
            </a:r>
            <a:r>
              <a:rPr lang="en-US" sz="3200" b="1" dirty="0"/>
              <a:t> </a:t>
            </a:r>
            <a:r>
              <a:rPr lang="en-US" sz="3200" b="1" dirty="0" smtClean="0"/>
              <a:t>exposure</a:t>
            </a:r>
            <a:r>
              <a:rPr lang="en-US" sz="3200" dirty="0" smtClean="0"/>
              <a:t>: broken </a:t>
            </a:r>
            <a:r>
              <a:rPr lang="en-US" sz="3200" dirty="0"/>
              <a:t>thermometer, light </a:t>
            </a:r>
            <a:r>
              <a:rPr lang="en-US" sz="3200" dirty="0" smtClean="0"/>
              <a:t>bulb.</a:t>
            </a:r>
          </a:p>
          <a:p>
            <a:pPr marL="1191768" lvl="3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u="sng" dirty="0" smtClean="0"/>
              <a:t>Ingestions </a:t>
            </a:r>
            <a:r>
              <a:rPr lang="en-US" sz="3200" u="sng" dirty="0"/>
              <a:t>of elemental mercury are nontoxic in those with normal GI tracts. </a:t>
            </a:r>
            <a:endParaRPr lang="en-US" sz="3200" u="sng" dirty="0" smtClean="0"/>
          </a:p>
          <a:p>
            <a:pPr marL="1191768" lvl="3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Vapor/Inhalation exposure: </a:t>
            </a:r>
          </a:p>
          <a:p>
            <a:pPr marL="1374648" lvl="4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/>
              <a:t>C</a:t>
            </a:r>
            <a:r>
              <a:rPr lang="en-US" sz="3200" dirty="0" smtClean="0"/>
              <a:t>ough</a:t>
            </a:r>
            <a:r>
              <a:rPr lang="en-US" sz="3200" dirty="0"/>
              <a:t>, fever, dyspnea, vomiting, and headache. </a:t>
            </a:r>
            <a:endParaRPr lang="en-US" sz="3200" dirty="0" smtClean="0"/>
          </a:p>
          <a:p>
            <a:pPr marL="1374648" lvl="4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Acute </a:t>
            </a:r>
            <a:r>
              <a:rPr lang="en-US" sz="3200" dirty="0"/>
              <a:t>lung </a:t>
            </a:r>
            <a:r>
              <a:rPr lang="en-US" sz="3200" dirty="0" smtClean="0"/>
              <a:t>injury, Respiratory </a:t>
            </a:r>
            <a:r>
              <a:rPr lang="en-US" sz="3200" dirty="0"/>
              <a:t>failure</a:t>
            </a:r>
            <a:r>
              <a:rPr lang="en-US" sz="3200" dirty="0" smtClean="0"/>
              <a:t>.</a:t>
            </a:r>
          </a:p>
          <a:p>
            <a:pPr marL="1374648" lvl="4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/>
              <a:t>T</a:t>
            </a:r>
            <a:r>
              <a:rPr lang="en-US" sz="3200" dirty="0" smtClean="0"/>
              <a:t>remor</a:t>
            </a:r>
            <a:r>
              <a:rPr lang="en-US" sz="3200" dirty="0"/>
              <a:t>, rash, and hypertension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80" y="406400"/>
            <a:ext cx="41275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4497"/>
          </a:xfrm>
        </p:spPr>
        <p:txBody>
          <a:bodyPr>
            <a:normAutofit/>
          </a:bodyPr>
          <a:lstStyle/>
          <a:p>
            <a:r>
              <a:rPr lang="en-US" dirty="0"/>
              <a:t>Mercury Toxicity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Clinical Manifestations (Inorganic):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/>
              <a:t>U</a:t>
            </a:r>
            <a:r>
              <a:rPr lang="en-US" sz="3200" dirty="0" smtClean="0"/>
              <a:t>sed </a:t>
            </a:r>
            <a:r>
              <a:rPr lang="en-US" sz="3200" dirty="0"/>
              <a:t>as a disinfectant and in manufacturing. </a:t>
            </a:r>
            <a:endParaRPr lang="en-US" sz="3200" dirty="0" smtClean="0"/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Ingestion: </a:t>
            </a:r>
            <a:r>
              <a:rPr lang="en-US" sz="3200" dirty="0"/>
              <a:t>C</a:t>
            </a:r>
            <a:r>
              <a:rPr lang="en-US" sz="3200" dirty="0" smtClean="0"/>
              <a:t>orrosive </a:t>
            </a:r>
            <a:r>
              <a:rPr lang="en-US" sz="3200" dirty="0"/>
              <a:t>injury to the GI tract, with vomiting, diarrhea, abdominal pain, and GI bleeding early, followed by acute kidney injury. 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80" y="406400"/>
            <a:ext cx="41275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6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4497"/>
          </a:xfrm>
        </p:spPr>
        <p:txBody>
          <a:bodyPr>
            <a:normAutofit/>
          </a:bodyPr>
          <a:lstStyle/>
          <a:p>
            <a:r>
              <a:rPr lang="en-US" dirty="0"/>
              <a:t>Mercury Toxicity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Clinical Manifestations (Organic):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/>
              <a:t>F</a:t>
            </a:r>
            <a:r>
              <a:rPr lang="en-US" sz="3200" dirty="0" smtClean="0"/>
              <a:t>ound </a:t>
            </a:r>
            <a:r>
              <a:rPr lang="en-US" sz="3200" dirty="0"/>
              <a:t>in some fungicides and </a:t>
            </a:r>
            <a:r>
              <a:rPr lang="en-US" sz="3200" dirty="0" smtClean="0"/>
              <a:t>pesticides.</a:t>
            </a:r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u="sng" dirty="0"/>
              <a:t>C</a:t>
            </a:r>
            <a:r>
              <a:rPr lang="en-US" sz="3200" u="sng" dirty="0" smtClean="0"/>
              <a:t>an </a:t>
            </a:r>
            <a:r>
              <a:rPr lang="en-US" sz="3200" u="sng" dirty="0"/>
              <a:t>be absorbed when ingested. </a:t>
            </a:r>
            <a:endParaRPr lang="en-US" sz="3200" u="sng" dirty="0" smtClean="0"/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/>
              <a:t>Poisoning occur </a:t>
            </a:r>
            <a:r>
              <a:rPr lang="en-US" sz="3200" dirty="0"/>
              <a:t>with chronic exposures </a:t>
            </a:r>
            <a:endParaRPr lang="en-US" sz="3200" dirty="0" smtClean="0"/>
          </a:p>
          <a:p>
            <a:pPr marL="1008888" lvl="2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/>
              <a:t>P</a:t>
            </a:r>
            <a:r>
              <a:rPr lang="en-US" sz="3200" dirty="0" smtClean="0"/>
              <a:t>rofound CNS dysfunction.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770" y="4165600"/>
            <a:ext cx="2361030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0"/>
            <a:ext cx="8483600" cy="63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4497"/>
          </a:xfrm>
        </p:spPr>
        <p:txBody>
          <a:bodyPr>
            <a:normAutofit/>
          </a:bodyPr>
          <a:lstStyle/>
          <a:p>
            <a:r>
              <a:rPr lang="en-US" dirty="0"/>
              <a:t>Mercury </a:t>
            </a:r>
            <a:r>
              <a:rPr lang="en-US" dirty="0" smtClean="0"/>
              <a:t>Toxicity (Diagnosis)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u="sng" dirty="0"/>
              <a:t>H</a:t>
            </a:r>
            <a:r>
              <a:rPr lang="en-US" sz="3600" u="sng" dirty="0" smtClean="0"/>
              <a:t>istory </a:t>
            </a:r>
            <a:r>
              <a:rPr lang="en-US" sz="3600" u="sng" dirty="0"/>
              <a:t>of exposure </a:t>
            </a:r>
            <a:endParaRPr lang="en-US" sz="3600" u="sng" dirty="0" smtClean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Elemental/Inorganic mercury: </a:t>
            </a:r>
            <a:r>
              <a:rPr lang="en-US" sz="3600" dirty="0"/>
              <a:t>24-hour urine mercury </a:t>
            </a:r>
            <a:r>
              <a:rPr lang="en-US" sz="3600" dirty="0" smtClean="0"/>
              <a:t>level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/>
              <a:t>Organic mercury: Blood </a:t>
            </a:r>
            <a:r>
              <a:rPr lang="en-US" sz="3600" dirty="0"/>
              <a:t>mercury </a:t>
            </a:r>
            <a:r>
              <a:rPr lang="en-US" sz="3600" dirty="0" smtClean="0"/>
              <a:t>level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580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43697"/>
          </a:xfrm>
        </p:spPr>
        <p:txBody>
          <a:bodyPr>
            <a:normAutofit/>
          </a:bodyPr>
          <a:lstStyle/>
          <a:p>
            <a:r>
              <a:rPr lang="en-US" sz="4400" dirty="0"/>
              <a:t>Mercury </a:t>
            </a:r>
            <a:r>
              <a:rPr lang="en-US" sz="4400" dirty="0" smtClean="0"/>
              <a:t>Toxicity (</a:t>
            </a:r>
            <a:r>
              <a:rPr lang="en-US" sz="4400" b="1" dirty="0" smtClean="0"/>
              <a:t>Management)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>
                <a:ea typeface="Tahoma" charset="0"/>
                <a:cs typeface="Tahoma" charset="0"/>
              </a:rPr>
              <a:t>ABC: Fluid Resuscitation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>
                <a:ea typeface="Tahoma" charset="0"/>
                <a:cs typeface="Tahoma" charset="0"/>
              </a:rPr>
              <a:t>Decontamination: 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400" dirty="0" smtClean="0">
                <a:ea typeface="Tahoma" charset="0"/>
                <a:cs typeface="Tahoma" charset="0"/>
              </a:rPr>
              <a:t>Activated charcoal: Organic Hg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400" dirty="0" smtClean="0">
                <a:ea typeface="Tahoma" charset="0"/>
                <a:cs typeface="Tahoma" charset="0"/>
              </a:rPr>
              <a:t>Gastric lavage: Inorganic Hg 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 smtClean="0">
                <a:ea typeface="Tahoma" charset="0"/>
                <a:cs typeface="Tahoma" charset="0"/>
              </a:rPr>
              <a:t>Antidote: </a:t>
            </a:r>
            <a:r>
              <a:rPr lang="en-US" sz="3600" dirty="0"/>
              <a:t>Chelation therapy</a:t>
            </a:r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/>
              <a:t>(BAL) </a:t>
            </a:r>
            <a:r>
              <a:rPr lang="en-US" sz="3600" dirty="0" err="1"/>
              <a:t>Dimercaprol</a:t>
            </a:r>
            <a:r>
              <a:rPr lang="en-US" sz="3600" dirty="0" smtClean="0"/>
              <a:t>: </a:t>
            </a:r>
            <a:r>
              <a:rPr lang="en-US" sz="3600" dirty="0" err="1" smtClean="0"/>
              <a:t>Elemntal</a:t>
            </a:r>
            <a:r>
              <a:rPr lang="en-US" sz="3600" dirty="0" smtClean="0"/>
              <a:t>/Inorganic Hg</a:t>
            </a:r>
            <a:endParaRPr lang="en-US" sz="3600" dirty="0"/>
          </a:p>
          <a:p>
            <a:pPr marL="826008" lvl="1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600" dirty="0"/>
              <a:t>DMSA (</a:t>
            </a:r>
            <a:r>
              <a:rPr lang="en-US" sz="3600" dirty="0" err="1"/>
              <a:t>succimer</a:t>
            </a:r>
            <a:r>
              <a:rPr lang="en-US" sz="3600" dirty="0" smtClean="0"/>
              <a:t>): Organic HG</a:t>
            </a:r>
            <a:endParaRPr lang="en-US" sz="36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930" y="1281138"/>
            <a:ext cx="3587750" cy="27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1861403"/>
            <a:ext cx="10058400" cy="113579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latin typeface="Calibri" charset="0"/>
                <a:ea typeface="Calibri" charset="0"/>
                <a:cs typeface="Calibri" charset="0"/>
              </a:rPr>
              <a:t>Questions ?</a:t>
            </a:r>
            <a:endParaRPr lang="en-US" sz="72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4700" y="4394200"/>
            <a:ext cx="7840980" cy="1739900"/>
          </a:xfrm>
        </p:spPr>
        <p:txBody>
          <a:bodyPr lIns="0">
            <a:normAutofit/>
          </a:bodyPr>
          <a:lstStyle/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70" y="3124200"/>
            <a:ext cx="564642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83" y="196542"/>
            <a:ext cx="10548917" cy="6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Iron 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Most common Metal toxicity</a:t>
            </a: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4000" dirty="0" smtClean="0"/>
              <a:t>Mainly Ingestion</a:t>
            </a:r>
            <a:endParaRPr lang="ar-SA" sz="4000" dirty="0"/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90" y="3280622"/>
            <a:ext cx="4715959" cy="318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50" y="3280622"/>
            <a:ext cx="4935220" cy="31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Iron Toxicity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>
              <a:solidFill>
                <a:schemeClr val="tx1"/>
              </a:solidFill>
            </a:endParaRP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2250863"/>
            <a:ext cx="7105650" cy="33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4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Case: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/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en-US" sz="3200" dirty="0" smtClean="0">
                <a:solidFill>
                  <a:schemeClr val="tx1"/>
                </a:solidFill>
              </a:rPr>
              <a:t>2 years old boy brought by his pregnant mother to the ED after ingesting 10 </a:t>
            </a:r>
            <a:r>
              <a:rPr lang="en-CA" sz="3200" dirty="0">
                <a:solidFill>
                  <a:schemeClr val="tx1"/>
                </a:solidFill>
              </a:rPr>
              <a:t>p</a:t>
            </a:r>
            <a:r>
              <a:rPr lang="en-US" sz="3200" dirty="0" smtClean="0">
                <a:solidFill>
                  <a:schemeClr val="tx1"/>
                </a:solidFill>
              </a:rPr>
              <a:t>ills from one of her medications bottles.</a:t>
            </a:r>
            <a:endParaRPr lang="en-US" sz="3200" dirty="0">
              <a:solidFill>
                <a:schemeClr val="tx1"/>
              </a:solidFill>
            </a:endParaRPr>
          </a:p>
          <a:p>
            <a:pPr marL="533400" indent="-495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sz="4000" dirty="0" smtClean="0">
              <a:latin typeface="Tahoma" charset="0"/>
              <a:ea typeface="Tahoma" charset="0"/>
              <a:cs typeface="Tahoma" charset="0"/>
            </a:endParaRPr>
          </a:p>
          <a:p>
            <a:pPr marL="355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280" y="3729397"/>
            <a:ext cx="4047067" cy="303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3729397"/>
            <a:ext cx="4668520" cy="30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575</TotalTime>
  <Words>932</Words>
  <Application>Microsoft Macintosh PowerPoint</Application>
  <PresentationFormat>Widescreen</PresentationFormat>
  <Paragraphs>223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Calibri</vt:lpstr>
      <vt:lpstr>Cambria</vt:lpstr>
      <vt:lpstr>Mangal</vt:lpstr>
      <vt:lpstr>Tahoma</vt:lpstr>
      <vt:lpstr>Wingdings</vt:lpstr>
      <vt:lpstr>Arial</vt:lpstr>
      <vt:lpstr>Retrospect</vt:lpstr>
      <vt:lpstr>Heavy Metals </vt:lpstr>
      <vt:lpstr>Objective</vt:lpstr>
      <vt:lpstr>Objective</vt:lpstr>
      <vt:lpstr>Definitions</vt:lpstr>
      <vt:lpstr>Routes of exposure?</vt:lpstr>
      <vt:lpstr>PowerPoint Presentation</vt:lpstr>
      <vt:lpstr>Iron Toxicity</vt:lpstr>
      <vt:lpstr>Iron Toxicity</vt:lpstr>
      <vt:lpstr>Case:</vt:lpstr>
      <vt:lpstr>Iron Toxicity</vt:lpstr>
      <vt:lpstr>PowerPoint Presentation</vt:lpstr>
      <vt:lpstr>PowerPoint Presentation</vt:lpstr>
      <vt:lpstr>Iron Toxicity</vt:lpstr>
      <vt:lpstr>Iron Toxicity (Stages) ?</vt:lpstr>
      <vt:lpstr>Iron Toxicity (Stage 1) </vt:lpstr>
      <vt:lpstr>Iron Toxicity (Stage 2) </vt:lpstr>
      <vt:lpstr>Iron Toxicity (Stage 3) </vt:lpstr>
      <vt:lpstr>Iron Toxicity (Stage 4) </vt:lpstr>
      <vt:lpstr>Iron Toxicity (Stage 5) </vt:lpstr>
      <vt:lpstr>Iron Toxicity</vt:lpstr>
      <vt:lpstr>Iron Toxicity</vt:lpstr>
      <vt:lpstr>Iron Toxicity</vt:lpstr>
      <vt:lpstr>Iron Toxicity (Management ?)</vt:lpstr>
      <vt:lpstr>PowerPoint Presentation</vt:lpstr>
      <vt:lpstr>Other Heavy Metals</vt:lpstr>
      <vt:lpstr>PowerPoint Presentation</vt:lpstr>
      <vt:lpstr>Lead Toxicity </vt:lpstr>
      <vt:lpstr>Lead Toxicity </vt:lpstr>
      <vt:lpstr>Lead Toxicity </vt:lpstr>
      <vt:lpstr>Lead toxicity</vt:lpstr>
      <vt:lpstr>Lead Toxicity </vt:lpstr>
      <vt:lpstr>Lead Toxicity </vt:lpstr>
      <vt:lpstr>PowerPoint Presentation</vt:lpstr>
      <vt:lpstr>Lead</vt:lpstr>
      <vt:lpstr>Lead (Management)</vt:lpstr>
      <vt:lpstr>Lead (Management)</vt:lpstr>
      <vt:lpstr>PowerPoint Presentation</vt:lpstr>
      <vt:lpstr>PowerPoint Presentation</vt:lpstr>
      <vt:lpstr>Arsenic Toxicity</vt:lpstr>
      <vt:lpstr>Arsenic Toxicity</vt:lpstr>
      <vt:lpstr>Arsenic Toxicity (Chronic)</vt:lpstr>
      <vt:lpstr>Arsenic Toxicity (Chronic)</vt:lpstr>
      <vt:lpstr>Arsenic Toxicity (Chronic)</vt:lpstr>
      <vt:lpstr>Arsenic Toxicity (Acute)</vt:lpstr>
      <vt:lpstr>Arsenic Toxicity (Acute)</vt:lpstr>
      <vt:lpstr>Arsenic Toxicity (Acute)</vt:lpstr>
      <vt:lpstr>Arsenic Toxicity (Management)</vt:lpstr>
      <vt:lpstr>PowerPoint Presentation</vt:lpstr>
      <vt:lpstr>Mercury Toxicity</vt:lpstr>
      <vt:lpstr>Mercury Toxicity</vt:lpstr>
      <vt:lpstr>Mercury Toxicity</vt:lpstr>
      <vt:lpstr>Mercury Toxicity</vt:lpstr>
      <vt:lpstr>PowerPoint Presentation</vt:lpstr>
      <vt:lpstr>Mercury Toxicity (Diagnosis)</vt:lpstr>
      <vt:lpstr>Mercury Toxicity (Management)</vt:lpstr>
      <vt:lpstr>Questions ?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Badr Aldawood</dc:creator>
  <cp:lastModifiedBy>Badr Aldawood</cp:lastModifiedBy>
  <cp:revision>38</cp:revision>
  <dcterms:created xsi:type="dcterms:W3CDTF">2017-03-18T10:12:20Z</dcterms:created>
  <dcterms:modified xsi:type="dcterms:W3CDTF">2017-03-18T19:47:38Z</dcterms:modified>
</cp:coreProperties>
</file>