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5" r:id="rId18"/>
    <p:sldId id="296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97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4" r:id="rId36"/>
    <p:sldId id="289" r:id="rId37"/>
    <p:sldId id="290" r:id="rId38"/>
    <p:sldId id="291" r:id="rId39"/>
    <p:sldId id="292" r:id="rId40"/>
    <p:sldId id="29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>
        <p:scale>
          <a:sx n="100" d="100"/>
          <a:sy n="100" d="100"/>
        </p:scale>
        <p:origin x="77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صر نائب للرأس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عنصر نائب للتاريخ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144F252-DD6B-455D-8F26-1CC0098DFA8D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10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عنصر نائب للملاحظات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تذييل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عنصر نائب لرقم الشريحة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FF8A0CE-5428-41B8-A15D-324BAB562A10}" type="slidenum">
              <a:t>‹#›</a:t>
            </a:fld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2156E-5C79-4A2C-A1F2-6DCE13E32526}" type="datetimeFigureOut">
              <a:rPr lang="en-US"/>
              <a:t>3/19/2017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4940-C33F-406E-943C-AB8444324A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9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ar-SA" sz="1200" b="0" i="0" u="none" strike="noStrike" kern="1200" cap="none" spc="0" baseline="0">
        <a:solidFill>
          <a:srgbClr val="000000"/>
        </a:solidFill>
        <a:uFillTx/>
        <a:latin typeface="Calibri"/>
        <a:cs typeface="Arial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ar-SA" sz="1200" b="0" i="0" u="none" strike="noStrike" kern="1200" cap="none" spc="0" baseline="0">
        <a:solidFill>
          <a:srgbClr val="000000"/>
        </a:solidFill>
        <a:uFillTx/>
        <a:latin typeface="Calibri"/>
        <a:cs typeface="Arial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ar-SA" sz="1200" b="0" i="0" u="none" strike="noStrike" kern="1200" cap="none" spc="0" baseline="0">
        <a:solidFill>
          <a:srgbClr val="000000"/>
        </a:solidFill>
        <a:uFillTx/>
        <a:latin typeface="Calibri"/>
        <a:cs typeface="Arial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ar-SA" sz="1200" b="0" i="0" u="none" strike="noStrike" kern="1200" cap="none" spc="0" baseline="0">
        <a:solidFill>
          <a:srgbClr val="000000"/>
        </a:solidFill>
        <a:uFillTx/>
        <a:latin typeface="Calibri"/>
        <a:cs typeface="Arial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ar-SA" sz="1200" b="0" i="0" u="none" strike="noStrike" kern="1200" cap="none" spc="0" baseline="0">
        <a:solidFill>
          <a:srgbClr val="000000"/>
        </a:solidFill>
        <a:uFillTx/>
        <a:latin typeface="Calibri"/>
        <a:cs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9E0A71-5A0C-4ACF-848D-F515B7E72087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E7BD89-59F2-4EC8-BDFF-A32647F9585B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9E47B7-DBC3-423E-9799-4EA0963B57EE}" type="slidenum">
              <a:t>19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4A83AC-5D06-4565-B4A6-3E64C3D9A349}" type="slidenum"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53DE6D-CC5D-4C9D-904B-B365EF86F899}" type="slidenum"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D1BF46-FA57-439C-B4DE-703965618FBC}" type="slidenum"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C09518-CF78-49EF-A50D-71E899026D97}" type="slidenum">
              <a:t>31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300603-D2B7-47C6-81F3-406DA161DE13}" type="slidenum">
              <a:t>33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7674DA-2E93-4EC9-85D2-44ADB1487C05}" type="slidenum">
              <a:t>34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7674DA-2E93-4EC9-85D2-44ADB1487C05}" type="slidenum">
              <a:t>35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58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BDDB0F-230F-4149-BFC0-0859F5AA6096}" type="slidenum">
              <a:t>38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578A68-CD39-4158-8B40-281173C191ED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653ACCD-F5E3-4C75-A49E-95C3C02BED0B}" type="slidenum">
              <a:t>39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BE4249-25C0-4174-8EAA-760A06EDDEC0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AE5F91-5F4D-4A14-ACE6-512FFF5204DF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8CE894-8013-48E8-924D-8A165C656B9F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AC917B-836F-4AA2-AE64-DE0F23E775BA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768EA1-6E99-4320-82D7-4F15FBE93400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7FEA70-09BF-4090-8679-3F484CCCB376}" type="slidenum">
              <a:t>14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23DF67-C102-450F-B785-2453FA535858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gradFill>
          <a:gsLst>
            <a:gs pos="0">
              <a:srgbClr val="A17169"/>
            </a:gs>
            <a:gs pos="100000">
              <a:srgbClr val="966B64"/>
            </a:gs>
          </a:gsLst>
          <a:path path="circle">
            <a:fillToRect l="90000" t="110000" r="1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8"/>
          <p:cNvSpPr txBox="1">
            <a:spLocks noGrp="1"/>
          </p:cNvSpPr>
          <p:nvPr>
            <p:ph type="ctrTitle"/>
          </p:nvPr>
        </p:nvSpPr>
        <p:spPr>
          <a:xfrm>
            <a:off x="533396" y="1371600"/>
            <a:ext cx="7851651" cy="1828800"/>
          </a:xfrm>
        </p:spPr>
        <p:txBody>
          <a:bodyPr tIns="0" rIns="18288"/>
          <a:lstStyle>
            <a:lvl1pPr algn="r">
              <a:defRPr sz="5600" b="1">
                <a:solidFill>
                  <a:srgbClr val="D45859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16"/>
          <p:cNvSpPr txBox="1">
            <a:spLocks noGrp="1"/>
          </p:cNvSpPr>
          <p:nvPr>
            <p:ph type="subTitle" idx="1"/>
          </p:nvPr>
        </p:nvSpPr>
        <p:spPr>
          <a:xfrm>
            <a:off x="533396" y="3228536"/>
            <a:ext cx="7854696" cy="1752603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29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>
                <a:solidFill>
                  <a:srgbClr val="DCD4C0"/>
                </a:solidFill>
              </a:defRPr>
            </a:lvl1pPr>
          </a:lstStyle>
          <a:p>
            <a:pPr lvl="0"/>
            <a:fld id="{B2F2F8E2-CEFF-4149-A554-624ADFA02F78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5" name="Footer Placeholder 18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>
                <a:solidFill>
                  <a:srgbClr val="DCD4C0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26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>
                <a:solidFill>
                  <a:srgbClr val="DCD4C0"/>
                </a:solidFill>
              </a:defRPr>
            </a:lvl1pPr>
          </a:lstStyle>
          <a:p>
            <a:pPr lvl="0"/>
            <a:fld id="{ABBD1CF4-B0A0-4906-80C7-20456DC348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195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1935483"/>
            <a:ext cx="8229600" cy="438912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7D45B94-4A82-4D67-994C-AABAA1FFCBE0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5C6EF72-331C-4E24-8411-FB1E3E6672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3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5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914400"/>
            <a:ext cx="6019796" cy="52117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2686566-AB2D-476F-936F-286183F04911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A5566F6-21CD-46DA-AD26-411D083CA19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7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304796"/>
            <a:ext cx="7772400" cy="761996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85800" y="1600200"/>
            <a:ext cx="3810003" cy="91440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3810003" cy="91440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3"/>
          </p:nvPr>
        </p:nvSpPr>
        <p:spPr>
          <a:xfrm>
            <a:off x="685800" y="2667003"/>
            <a:ext cx="3810003" cy="915991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8196" y="2667003"/>
            <a:ext cx="3810003" cy="915991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4482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6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8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9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304796"/>
            <a:ext cx="7772400" cy="761996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10003" cy="1982784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3810003" cy="1982784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851017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935483"/>
            <a:ext cx="8229600" cy="4389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8DB8C2B-FCAA-4FDF-929B-E6D1582E3E11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FF0C3B0-2DFB-42F2-B33C-5A041FA320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578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Pr>
        <a:gradFill>
          <a:gsLst>
            <a:gs pos="0">
              <a:srgbClr val="A17169"/>
            </a:gs>
            <a:gs pos="100000">
              <a:srgbClr val="966B64"/>
            </a:gs>
          </a:gsLst>
          <a:path path="circle">
            <a:fillToRect l="90000" t="110000" r="1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</p:spPr>
        <p:txBody>
          <a:bodyPr tIns="0"/>
          <a:lstStyle>
            <a:lvl1pPr>
              <a:defRPr sz="5600" b="1">
                <a:solidFill>
                  <a:srgbClr val="99BF5B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30352" y="2704667"/>
            <a:ext cx="7772400" cy="1509710"/>
          </a:xfrm>
        </p:spPr>
        <p:txBody>
          <a:bodyPr lIns="45720" rIns="45720"/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>
                <a:solidFill>
                  <a:srgbClr val="DCD4C0"/>
                </a:solidFill>
              </a:defRPr>
            </a:lvl1pPr>
          </a:lstStyle>
          <a:p>
            <a:pPr lvl="0"/>
            <a:fld id="{9D6ABCAF-8077-4E46-A996-131CD8D7997F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>
                <a:solidFill>
                  <a:srgbClr val="DCD4C0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>
                <a:solidFill>
                  <a:srgbClr val="DCD4C0"/>
                </a:solidFill>
              </a:defRPr>
            </a:lvl1pPr>
          </a:lstStyle>
          <a:p>
            <a:pPr lvl="0"/>
            <a:fld id="{B619D361-9A2A-4728-9004-E852F952A9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66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9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10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1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920084"/>
            <a:ext cx="4038603" cy="4434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920084"/>
            <a:ext cx="4038603" cy="4434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0B8DBD3-4631-44BB-9762-8FA866F8522C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4EE3446-5A0D-4ABB-90B0-DC018C0D5C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612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12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3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4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855244"/>
            <a:ext cx="4040184" cy="659355"/>
          </a:xfrm>
        </p:spPr>
        <p:txBody>
          <a:bodyPr lIns="45720" tIns="0" rIns="45720" bIns="0" anchor="ctr"/>
          <a:lstStyle>
            <a:lvl1pPr marL="0" indent="0">
              <a:buNone/>
              <a:defRPr sz="2400" b="1">
                <a:solidFill>
                  <a:srgbClr val="4F271C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3"/>
          </p:nvPr>
        </p:nvSpPr>
        <p:spPr>
          <a:xfrm>
            <a:off x="4645023" y="1859752"/>
            <a:ext cx="4041776" cy="654847"/>
          </a:xfrm>
        </p:spPr>
        <p:txBody>
          <a:bodyPr lIns="45720" tIns="0" rIns="45720" bIns="0" anchor="ctr"/>
          <a:lstStyle>
            <a:lvl1pPr marL="0" indent="0">
              <a:buNone/>
              <a:defRPr sz="2400" b="1">
                <a:solidFill>
                  <a:srgbClr val="4F271C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2"/>
          </p:nvPr>
        </p:nvSpPr>
        <p:spPr>
          <a:xfrm>
            <a:off x="457200" y="2514600"/>
            <a:ext cx="4040184" cy="3845719"/>
          </a:xfrm>
        </p:spPr>
        <p:txBody>
          <a:bodyPr tIns="0"/>
          <a:lstStyle>
            <a:lvl1pPr>
              <a:spcBef>
                <a:spcPts val="500"/>
              </a:spcBef>
              <a:defRPr sz="22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514600"/>
            <a:ext cx="4041776" cy="3845719"/>
          </a:xfrm>
        </p:spPr>
        <p:txBody>
          <a:bodyPr tIns="0"/>
          <a:lstStyle>
            <a:lvl1pPr>
              <a:spcBef>
                <a:spcPts val="500"/>
              </a:spcBef>
              <a:defRPr sz="22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1C14EC4-52B8-4754-B60B-B8714DC5CBF5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546CBF8-CBF3-41D2-9258-71548FC33C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6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8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9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0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796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174C07B-1015-4E9E-A33F-0F13FFB5D248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B9A8894-B48E-46E8-ABD8-6FB0F1C163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499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6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8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9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65594C0-E445-4930-8122-1D4E56106978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CF04D88-9705-49C5-8F0F-9B21120F354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3440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9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10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1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514350"/>
            <a:ext cx="2743200" cy="1162046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2"/>
          </p:nvPr>
        </p:nvSpPr>
        <p:spPr>
          <a:xfrm>
            <a:off x="685800" y="1676396"/>
            <a:ext cx="2743200" cy="4572000"/>
          </a:xfrm>
        </p:spPr>
        <p:txBody>
          <a:bodyPr lIns="18288" rIns="18288"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575047" y="1676396"/>
            <a:ext cx="5111752" cy="4572000"/>
          </a:xfrm>
        </p:spPr>
        <p:txBody>
          <a:bodyPr tIns="0"/>
          <a:lstStyle>
            <a:lvl1pPr>
              <a:spcBef>
                <a:spcPts val="700"/>
              </a:spcBef>
              <a:defRPr sz="2800"/>
            </a:lvl1pPr>
            <a:lvl2pPr>
              <a:defRPr sz="2600"/>
            </a:lvl2pPr>
            <a:lvl3pPr>
              <a:spcBef>
                <a:spcPts val="600"/>
              </a:spcBef>
              <a:defRPr sz="2400"/>
            </a:lvl3pPr>
            <a:lvl4pPr>
              <a:defRPr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DEF7526-59B7-4347-8B83-AFDF0DA3601C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F277581-7E89-44B7-B314-70C143F4573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5742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and Round Single Corner Rectangle 8"/>
          <p:cNvSpPr/>
          <p:nvPr/>
        </p:nvSpPr>
        <p:spPr>
          <a:xfrm rot="420008" flipV="1">
            <a:off x="3165754" y="1108079"/>
            <a:ext cx="5257800" cy="4114800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val 3646"/>
              <a:gd name="f7" fmla="abs f2"/>
              <a:gd name="f8" fmla="abs f3"/>
              <a:gd name="f9" fmla="abs f4"/>
              <a:gd name="f10" fmla="?: f7 f2 1"/>
              <a:gd name="f11" fmla="?: f8 f3 1"/>
              <a:gd name="f12" fmla="?: f9 f4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5 f17 1"/>
              <a:gd name="f23" fmla="+- f21 0 f5"/>
              <a:gd name="f24" fmla="+- f20 0 f5"/>
              <a:gd name="f25" fmla="*/ f21 f17 1"/>
              <a:gd name="f26" fmla="*/ f20 f17 1"/>
              <a:gd name="f27" fmla="min f24 f23"/>
              <a:gd name="f28" fmla="*/ f27 f5 1"/>
              <a:gd name="f29" fmla="*/ f27 f6 1"/>
              <a:gd name="f30" fmla="*/ f28 1 100000"/>
              <a:gd name="f31" fmla="*/ f29 1 100000"/>
              <a:gd name="f32" fmla="+- f20 0 f31"/>
              <a:gd name="f33" fmla="*/ f30 29289 1"/>
              <a:gd name="f34" fmla="*/ f30 f17 1"/>
              <a:gd name="f35" fmla="*/ f31 f17 1"/>
              <a:gd name="f36" fmla="*/ f33 1 100000"/>
              <a:gd name="f37" fmla="+- f32 f20 0"/>
              <a:gd name="f38" fmla="*/ f32 f17 1"/>
              <a:gd name="f39" fmla="*/ f37 1 2"/>
              <a:gd name="f40" fmla="*/ f36 f17 1"/>
              <a:gd name="f41" fmla="*/ f3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1" b="f25"/>
            <a:pathLst>
              <a:path>
                <a:moveTo>
                  <a:pt x="f34" y="f22"/>
                </a:moveTo>
                <a:lnTo>
                  <a:pt x="f38" y="f22"/>
                </a:lnTo>
                <a:lnTo>
                  <a:pt x="f26" y="f35"/>
                </a:lnTo>
                <a:lnTo>
                  <a:pt x="f26" y="f25"/>
                </a:lnTo>
                <a:lnTo>
                  <a:pt x="f22" y="f25"/>
                </a:lnTo>
                <a:lnTo>
                  <a:pt x="f22" y="f34"/>
                </a:lnTo>
                <a:arcTo wR="f34" hR="f34" stAng="f0" swAng="f1"/>
                <a:close/>
              </a:path>
            </a:pathLst>
          </a:custGeom>
          <a:solidFill>
            <a:srgbClr val="FFFFFF"/>
          </a:solidFill>
          <a:ln w="3172" cap="flat">
            <a:solidFill>
              <a:srgbClr val="C0C0C0"/>
            </a:solidFill>
            <a:prstDash val="solid"/>
            <a:miter/>
          </a:ln>
          <a:effectLst>
            <a:outerShdw dist="38499" dir="7499967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3" name="Right Triangle 11"/>
          <p:cNvSpPr/>
          <p:nvPr/>
        </p:nvSpPr>
        <p:spPr>
          <a:xfrm rot="420008" flipV="1">
            <a:off x="8004136" y="5359764"/>
            <a:ext cx="155448" cy="1554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*/ f7 f0 1"/>
              <a:gd name="f14" fmla="*/ f8 f0 1"/>
              <a:gd name="f15" fmla="*/ f9 f0 1"/>
              <a:gd name="f16" fmla="?: f10 f3 1"/>
              <a:gd name="f17" fmla="?: f11 f4 1"/>
              <a:gd name="f18" fmla="?: f12 f5 1"/>
              <a:gd name="f19" fmla="*/ f13 1 f2"/>
              <a:gd name="f20" fmla="*/ f14 1 f2"/>
              <a:gd name="f21" fmla="*/ f15 1 f2"/>
              <a:gd name="f22" fmla="*/ f16 1 21600"/>
              <a:gd name="f23" fmla="*/ f17 1 21600"/>
              <a:gd name="f24" fmla="*/ 21600 f16 1"/>
              <a:gd name="f25" fmla="*/ 21600 f17 1"/>
              <a:gd name="f26" fmla="+- f19 0 f1"/>
              <a:gd name="f27" fmla="+- f20 0 f1"/>
              <a:gd name="f28" fmla="+- f21 0 f1"/>
              <a:gd name="f29" fmla="min f23 f22"/>
              <a:gd name="f30" fmla="*/ f24 1 f18"/>
              <a:gd name="f31" fmla="*/ f25 1 f18"/>
              <a:gd name="f32" fmla="val f30"/>
              <a:gd name="f33" fmla="val f31"/>
              <a:gd name="f34" fmla="*/ f6 f29 1"/>
              <a:gd name="f35" fmla="+- f33 0 f6"/>
              <a:gd name="f36" fmla="+- f32 0 f6"/>
              <a:gd name="f37" fmla="*/ f33 f29 1"/>
              <a:gd name="f38" fmla="*/ f32 f29 1"/>
              <a:gd name="f39" fmla="*/ f35 1 2"/>
              <a:gd name="f40" fmla="*/ f36 1 2"/>
              <a:gd name="f41" fmla="*/ f36 1 12"/>
              <a:gd name="f42" fmla="*/ f35 7 1"/>
              <a:gd name="f43" fmla="*/ f36 7 1"/>
              <a:gd name="f44" fmla="*/ f35 11 1"/>
              <a:gd name="f45" fmla="+- f6 f39 0"/>
              <a:gd name="f46" fmla="+- f6 f40 0"/>
              <a:gd name="f47" fmla="*/ f42 1 12"/>
              <a:gd name="f48" fmla="*/ f43 1 12"/>
              <a:gd name="f49" fmla="*/ f44 1 12"/>
              <a:gd name="f50" fmla="*/ f41 f29 1"/>
              <a:gd name="f51" fmla="*/ f47 f29 1"/>
              <a:gd name="f52" fmla="*/ f48 f29 1"/>
              <a:gd name="f53" fmla="*/ f49 f29 1"/>
              <a:gd name="f54" fmla="*/ f46 f29 1"/>
              <a:gd name="f55" fmla="*/ f45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4"/>
              </a:cxn>
              <a:cxn ang="f27">
                <a:pos x="f34" y="f37"/>
              </a:cxn>
              <a:cxn ang="f27">
                <a:pos x="f38" y="f37"/>
              </a:cxn>
              <a:cxn ang="f28">
                <a:pos x="f54" y="f55"/>
              </a:cxn>
            </a:cxnLst>
            <a:rect l="f50" t="f51" r="f52" b="f53"/>
            <a:pathLst>
              <a:path>
                <a:moveTo>
                  <a:pt x="f34" y="f37"/>
                </a:moveTo>
                <a:lnTo>
                  <a:pt x="f34" y="f34"/>
                </a:lnTo>
                <a:lnTo>
                  <a:pt x="f38" y="f37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bevel/>
          </a:ln>
          <a:effectLst>
            <a:outerShdw dist="6348" dir="12898457" algn="tl">
              <a:srgbClr val="000000">
                <a:alpha val="47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09603" y="1176997"/>
            <a:ext cx="2212848" cy="1582625"/>
          </a:xfrm>
        </p:spPr>
        <p:txBody>
          <a:bodyPr lIns="45720" rIns="45720" bIns="45720"/>
          <a:lstStyle>
            <a:lvl1pPr>
              <a:defRPr sz="2000" b="1"/>
            </a:lvl1pPr>
          </a:lstStyle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3" y="2828787"/>
            <a:ext cx="2209803" cy="2179316"/>
          </a:xfrm>
        </p:spPr>
        <p:txBody>
          <a:bodyPr lIns="64008" rIns="45720"/>
          <a:lstStyle>
            <a:lvl1pPr marL="0" indent="0">
              <a:spcBef>
                <a:spcPts val="250"/>
              </a:spcBef>
              <a:buNone/>
              <a:defRPr sz="1300"/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A534C28-FCA3-43BF-9F9B-13FB231EABC7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8077196" y="6356351"/>
            <a:ext cx="609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18227B2-D286-452A-B9AA-1D61C4A40748}" type="slidenum">
              <a:t>‹#›</a:t>
            </a:fld>
            <a:endParaRPr lang="en-US"/>
          </a:p>
        </p:txBody>
      </p:sp>
      <p:sp>
        <p:nvSpPr>
          <p:cNvPr id="9" name="Picture Placeholder 2"/>
          <p:cNvSpPr txBox="1">
            <a:spLocks noGrp="1"/>
          </p:cNvSpPr>
          <p:nvPr>
            <p:ph type="pic" idx="1"/>
          </p:nvPr>
        </p:nvSpPr>
        <p:spPr>
          <a:xfrm rot="419990">
            <a:off x="3485793" y="1199519"/>
            <a:ext cx="4617720" cy="3931920"/>
          </a:xfrm>
          <a:solidFill>
            <a:srgbClr val="E7DEC9"/>
          </a:solidFill>
          <a:ln w="2999">
            <a:solidFill>
              <a:srgbClr val="C0C0C0"/>
            </a:solidFill>
            <a:prstDash val="solid"/>
            <a:round/>
          </a:ln>
        </p:spPr>
        <p:txBody>
          <a:bodyPr/>
          <a:lstStyle>
            <a:lvl1pPr marL="0" indent="0">
              <a:spcBef>
                <a:spcPts val="800"/>
              </a:spcBef>
              <a:buNone/>
              <a:defRPr sz="3200"/>
            </a:lvl1pPr>
          </a:lstStyle>
          <a:p>
            <a:pPr lvl="0"/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-9528" y="5816598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4381503" y="621982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8348974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tile sx="64987" sy="64987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CD8E00">
                  <a:alpha val="45000"/>
                </a:srgbClr>
              </a:gs>
              <a:gs pos="100000">
                <a:srgbClr val="D60204">
                  <a:alpha val="5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9F0D0E">
                  <a:alpha val="30000"/>
                </a:srgbClr>
              </a:gs>
              <a:gs pos="100000">
                <a:srgbClr val="FFB400">
                  <a:alpha val="4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4" name="Title Placeholder 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0" anchor="b" anchorCtr="0" compatLnSpc="1">
            <a:noAutofit/>
          </a:bodyPr>
          <a:lstStyle/>
          <a:p>
            <a:pPr lvl="0"/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5" name="Text Placeholder 29"/>
          <p:cNvSpPr txBox="1">
            <a:spLocks noGrp="1"/>
          </p:cNvSpPr>
          <p:nvPr>
            <p:ph type="body" idx="1"/>
          </p:nvPr>
        </p:nvSpPr>
        <p:spPr>
          <a:xfrm>
            <a:off x="457200" y="1935483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Date Placeholder 9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4B251A"/>
                </a:solidFill>
                <a:uFillTx/>
                <a:latin typeface="Constantia"/>
              </a:defRPr>
            </a:lvl1pPr>
          </a:lstStyle>
          <a:p>
            <a:pPr lvl="0"/>
            <a:fld id="{AA905075-AB54-4071-A437-5013AC1F62C3}" type="datetime1">
              <a:rPr lang="en-US"/>
              <a:pPr lvl="0"/>
              <a:t>3/19/2017</a:t>
            </a:fld>
            <a:endParaRPr lang="en-US"/>
          </a:p>
        </p:txBody>
      </p:sp>
      <p:sp>
        <p:nvSpPr>
          <p:cNvPr id="7" name="Footer Placeholder 21"/>
          <p:cNvSpPr txBox="1">
            <a:spLocks noGrp="1"/>
          </p:cNvSpPr>
          <p:nvPr>
            <p:ph type="ftr" sz="quarter" idx="3"/>
          </p:nvPr>
        </p:nvSpPr>
        <p:spPr>
          <a:xfrm>
            <a:off x="2667003" y="6356351"/>
            <a:ext cx="33528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4B251A"/>
                </a:solidFill>
                <a:uFillTx/>
                <a:latin typeface="Constantia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17"/>
          <p:cNvSpPr txBox="1">
            <a:spLocks noGrp="1"/>
          </p:cNvSpPr>
          <p:nvPr>
            <p:ph type="sldNum" sz="quarter" idx="4"/>
          </p:nvPr>
        </p:nvSpPr>
        <p:spPr>
          <a:xfrm>
            <a:off x="7924803" y="6356351"/>
            <a:ext cx="7619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4B251A"/>
                </a:solidFill>
                <a:uFillTx/>
                <a:latin typeface="Constantia"/>
              </a:defRPr>
            </a:lvl1pPr>
          </a:lstStyle>
          <a:p>
            <a:pPr lvl="0"/>
            <a:fld id="{F0D354B1-D8DE-48CF-8AA8-A67D5A9DD500}" type="slidenum">
              <a:t>‹#›</a:t>
            </a:fld>
            <a:endParaRPr lang="en-US"/>
          </a:p>
        </p:txBody>
      </p:sp>
      <p:grpSp>
        <p:nvGrpSpPr>
          <p:cNvPr id="9" name="Group 1"/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 cap="flat">
              <a:solidFill>
                <a:srgbClr val="E0A208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 cap="flat">
              <a:solidFill>
                <a:srgbClr val="FEB80A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ar-SA" sz="5000" b="0" i="0" u="none" strike="noStrike" kern="1200" cap="none" spc="0" baseline="0">
          <a:solidFill>
            <a:srgbClr val="4F271C"/>
          </a:solidFill>
          <a:uFillTx/>
          <a:latin typeface="Calibri"/>
          <a:cs typeface="Traditional Arabic"/>
        </a:defRPr>
      </a:lvl1pPr>
    </p:titleStyle>
    <p:bodyStyle>
      <a:lvl1pPr marL="274320" marR="0" lvl="0" indent="-27432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C32D2E"/>
        </a:buClr>
        <a:buSzPct val="95000"/>
        <a:buFont typeface="Wingdings 2"/>
        <a:buChar char=""/>
        <a:tabLst/>
        <a:defRPr lang="ar-SA" sz="2600" b="0" i="0" u="none" strike="noStrike" kern="1200" cap="none" spc="0" baseline="0">
          <a:solidFill>
            <a:srgbClr val="000000"/>
          </a:solidFill>
          <a:uFillTx/>
          <a:latin typeface="Constantia"/>
          <a:cs typeface="Majalla UI"/>
        </a:defRPr>
      </a:lvl1pPr>
      <a:lvl2pPr marL="640080" marR="0" lvl="1" indent="-246888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3891A7"/>
        </a:buClr>
        <a:buSzPct val="85000"/>
        <a:buFont typeface="Wingdings 2"/>
        <a:buChar char=""/>
        <a:tabLst/>
        <a:defRPr lang="ar-SA" sz="2400" b="0" i="0" u="none" strike="noStrike" kern="1200" cap="none" spc="0" baseline="0">
          <a:solidFill>
            <a:srgbClr val="000000"/>
          </a:solidFill>
          <a:uFillTx/>
          <a:latin typeface="Constantia"/>
          <a:cs typeface="Majalla UI"/>
        </a:defRPr>
      </a:lvl2pPr>
      <a:lvl3pPr marL="914400" marR="0" lvl="2" indent="-246888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FEB80A"/>
        </a:buClr>
        <a:buSzPct val="70000"/>
        <a:buFont typeface="Wingdings 2"/>
        <a:buChar char=""/>
        <a:tabLst/>
        <a:defRPr lang="ar-SA" sz="2100" b="0" i="0" u="none" strike="noStrike" kern="1200" cap="none" spc="0" baseline="0">
          <a:solidFill>
            <a:srgbClr val="000000"/>
          </a:solidFill>
          <a:uFillTx/>
          <a:latin typeface="Constantia"/>
          <a:cs typeface="Majalla UI"/>
        </a:defRPr>
      </a:lvl3pPr>
      <a:lvl4pPr marL="1188720" marR="0" lvl="3" indent="-210312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C32D2E"/>
        </a:buClr>
        <a:buSzPct val="65000"/>
        <a:buFont typeface="Wingdings 2"/>
        <a:buChar char=""/>
        <a:tabLst/>
        <a:defRPr lang="ar-SA" sz="2000" b="0" i="0" u="none" strike="noStrike" kern="1200" cap="none" spc="0" baseline="0">
          <a:solidFill>
            <a:srgbClr val="000000"/>
          </a:solidFill>
          <a:uFillTx/>
          <a:latin typeface="Constantia"/>
          <a:cs typeface="Majalla UI"/>
        </a:defRPr>
      </a:lvl4pPr>
      <a:lvl5pPr marL="1463040" marR="0" lvl="4" indent="-210312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84AA33"/>
        </a:buClr>
        <a:buSzPct val="65000"/>
        <a:buFont typeface="Wingdings 2"/>
        <a:buChar char=""/>
        <a:tabLst/>
        <a:defRPr lang="ar-SA" sz="2000" b="0" i="0" u="none" strike="noStrike" kern="1200" cap="none" spc="0" baseline="0">
          <a:solidFill>
            <a:srgbClr val="000000"/>
          </a:solidFill>
          <a:uFillTx/>
          <a:latin typeface="Constantia"/>
          <a:cs typeface="Majalla U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 noGrp="1"/>
          </p:cNvSpPr>
          <p:nvPr>
            <p:ph type="ctrTitle"/>
          </p:nvPr>
        </p:nvSpPr>
        <p:spPr>
          <a:xfrm>
            <a:off x="533396" y="1371600"/>
            <a:ext cx="7851651" cy="1828800"/>
          </a:xfrm>
        </p:spPr>
        <p:txBody>
          <a:bodyPr anchorCtr="1"/>
          <a:lstStyle/>
          <a:p>
            <a:pPr lvl="0" algn="ctr"/>
            <a:r>
              <a:rPr lang="en-US" sz="6600">
                <a:solidFill>
                  <a:srgbClr val="FFC000"/>
                </a:solidFill>
              </a:rPr>
              <a:t>SYMPATHOMIMETICS  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عنوان فرعي 2"/>
          <p:cNvSpPr txBox="1">
            <a:spLocks noGrp="1"/>
          </p:cNvSpPr>
          <p:nvPr>
            <p:ph type="subTitle" idx="1"/>
          </p:nvPr>
        </p:nvSpPr>
        <p:spPr>
          <a:xfrm>
            <a:off x="533396" y="3228536"/>
            <a:ext cx="7854696" cy="1752603"/>
          </a:xfrm>
        </p:spPr>
        <p:txBody>
          <a:bodyPr/>
          <a:lstStyle/>
          <a:p>
            <a:pPr lvl="0"/>
            <a:r>
              <a:rPr lang="en-US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ubstanceabusefree.org/wp-content/uploads/meth_la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5" y="692694"/>
            <a:ext cx="7333789" cy="5472610"/>
          </a:xfrm>
          <a:prstGeom prst="rect">
            <a:avLst/>
          </a:prstGeom>
          <a:noFill/>
          <a:ln w="76196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Grp="1"/>
          </p:cNvSpPr>
          <p:nvPr>
            <p:ph type="title"/>
          </p:nvPr>
        </p:nvSpPr>
        <p:spPr>
          <a:xfrm>
            <a:off x="611559" y="-243404"/>
            <a:ext cx="8229600" cy="1143000"/>
          </a:xfrm>
        </p:spPr>
        <p:txBody>
          <a:bodyPr/>
          <a:lstStyle/>
          <a:p>
            <a:pPr lvl="0"/>
            <a:r>
              <a:rPr lang="en-US" sz="3600" b="1">
                <a:solidFill>
                  <a:srgbClr val="000000"/>
                </a:solidFill>
                <a:latin typeface="Calibri" pitchFamily="1"/>
              </a:rPr>
              <a:t>National Survey on Drug Use and Health</a:t>
            </a:r>
          </a:p>
        </p:txBody>
      </p:sp>
      <p:pic>
        <p:nvPicPr>
          <p:cNvPr id="3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1996" y="1143000"/>
            <a:ext cx="4114800" cy="3748089"/>
          </a:xfrm>
        </p:spPr>
      </p:pic>
      <p:pic>
        <p:nvPicPr>
          <p:cNvPr id="4" name="Picture 7"/>
          <p:cNvPicPr>
            <a:picLocks noGrp="1" noChangeAspect="1"/>
          </p:cNvPicPr>
          <p:nvPr>
            <p:ph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257800" y="1143000"/>
            <a:ext cx="2954334" cy="3657600"/>
          </a:xfrm>
        </p:spPr>
      </p:pic>
      <p:sp>
        <p:nvSpPr>
          <p:cNvPr id="5" name="Rectangle 4"/>
          <p:cNvSpPr/>
          <p:nvPr/>
        </p:nvSpPr>
        <p:spPr>
          <a:xfrm>
            <a:off x="838203" y="4979986"/>
            <a:ext cx="7315200" cy="114390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In 2009, 4.8 million Americans age 12 and older had abused cocaine at least once in the year.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Cocaine use peaked in 1985 at 5.7 million</a:t>
            </a:r>
            <a:r>
              <a:rPr lang="en-US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.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"/>
              <a:ea typeface="ＭＳ Ｐゴシック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7771" y="885825"/>
            <a:ext cx="6648446" cy="5086349"/>
          </a:xfrm>
          <a:prstGeom prst="rect">
            <a:avLst/>
          </a:prstGeom>
          <a:noFill/>
          <a:ln w="57150" cap="flat">
            <a:solidFill>
              <a:srgbClr val="FFFF00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0978" y="2060847"/>
            <a:ext cx="8782053" cy="1762121"/>
          </a:xfrm>
          <a:prstGeom prst="rect">
            <a:avLst/>
          </a:prstGeom>
          <a:noFill/>
          <a:ln w="57150" cap="flat">
            <a:solidFill>
              <a:srgbClr val="FFFFFF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548676"/>
            <a:ext cx="8229600" cy="1143000"/>
          </a:xfrm>
        </p:spPr>
        <p:txBody>
          <a:bodyPr/>
          <a:lstStyle/>
          <a:p>
            <a:pPr lvl="0"/>
            <a:r>
              <a:rPr lang="en-US" sz="4500" b="1">
                <a:solidFill>
                  <a:srgbClr val="1C4853"/>
                </a:solidFill>
                <a:latin typeface="Calibri" pitchFamily="1"/>
              </a:rPr>
              <a:t>Effects on Mind, Brain, Behavior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685800" y="1600200"/>
            <a:ext cx="5257800" cy="4692645"/>
          </a:xfrm>
        </p:spPr>
        <p:txBody>
          <a:bodyPr/>
          <a:lstStyle/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alertness/vigilance, concentration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mental acuity, sensory awareness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euphoria/elevated mood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brain electrical activity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self-confidence, grandiosity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â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need for sleep (insomnia)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â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appetite</a:t>
            </a:r>
          </a:p>
          <a:p>
            <a:pPr lvl="0">
              <a:lnSpc>
                <a:spcPct val="13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â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brain blood flow, glucose metabolism</a:t>
            </a:r>
          </a:p>
        </p:txBody>
      </p:sp>
      <p:pic>
        <p:nvPicPr>
          <p:cNvPr id="4" name="Picture 5" descr="cocap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796" y="2989484"/>
            <a:ext cx="3962396" cy="26717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Box 6"/>
          <p:cNvSpPr txBox="1"/>
          <p:nvPr/>
        </p:nvSpPr>
        <p:spPr>
          <a:xfrm>
            <a:off x="5638803" y="2514600"/>
            <a:ext cx="2160590" cy="36988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 pitchFamily="1"/>
                <a:cs typeface="Arial"/>
              </a:rPr>
              <a:t>London et al.,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ranoi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61022" y="2009778"/>
            <a:ext cx="3482977" cy="48482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522963" y="410135"/>
            <a:ext cx="8229600" cy="1143000"/>
          </a:xfrm>
        </p:spPr>
        <p:txBody>
          <a:bodyPr/>
          <a:lstStyle/>
          <a:p>
            <a:pPr lvl="0"/>
            <a:r>
              <a:rPr lang="en-US" sz="3200" b="1">
                <a:solidFill>
                  <a:srgbClr val="1C4853"/>
                </a:solidFill>
                <a:latin typeface="Calibri" pitchFamily="1"/>
              </a:rPr>
              <a:t>Effects on Mind, Brain, Behavior (cont.)</a:t>
            </a:r>
            <a:endParaRPr lang="en-US" b="1">
              <a:solidFill>
                <a:srgbClr val="1C4853"/>
              </a:solidFill>
              <a:latin typeface="Calibri" pitchFamily="1"/>
            </a:endParaRPr>
          </a:p>
        </p:txBody>
      </p:sp>
      <p:sp>
        <p:nvSpPr>
          <p:cNvPr id="4" name="Rectangle 3"/>
          <p:cNvSpPr txBox="1">
            <a:spLocks noGrp="1"/>
          </p:cNvSpPr>
          <p:nvPr>
            <p:ph idx="1"/>
          </p:nvPr>
        </p:nvSpPr>
        <p:spPr>
          <a:xfrm>
            <a:off x="685800" y="1600200"/>
            <a:ext cx="6705596" cy="4692645"/>
          </a:xfrm>
        </p:spPr>
        <p:txBody>
          <a:bodyPr/>
          <a:lstStyle/>
          <a:p>
            <a:pPr lvl="0">
              <a:lnSpc>
                <a:spcPct val="140000"/>
              </a:lnSpc>
              <a:buNone/>
            </a:pPr>
            <a:r>
              <a:rPr lang="en-US" sz="2400" dirty="0" err="1">
                <a:latin typeface="Wingdings" pitchFamily="1"/>
                <a:cs typeface="Times New Roman" pitchFamily="1"/>
              </a:rPr>
              <a:t>á</a:t>
            </a:r>
            <a:r>
              <a:rPr lang="en-US" sz="2400" dirty="0">
                <a:cs typeface="Times New Roman" pitchFamily="1"/>
              </a:rPr>
              <a:t> </a:t>
            </a:r>
            <a:r>
              <a:rPr lang="en-US" sz="2400" dirty="0">
                <a:latin typeface="Calibri" pitchFamily="1"/>
                <a:cs typeface="Times New Roman" pitchFamily="1"/>
              </a:rPr>
              <a:t>anxiety, suspiciousness, paranoia</a:t>
            </a:r>
          </a:p>
          <a:p>
            <a:pPr lvl="0">
              <a:lnSpc>
                <a:spcPct val="140000"/>
              </a:lnSpc>
              <a:buNone/>
            </a:pPr>
            <a:r>
              <a:rPr lang="en-US" sz="2400" dirty="0" err="1">
                <a:latin typeface="Wingdings" pitchFamily="1"/>
                <a:cs typeface="Times New Roman" pitchFamily="1"/>
              </a:rPr>
              <a:t>á</a:t>
            </a:r>
            <a:r>
              <a:rPr lang="en-US" sz="2400" dirty="0">
                <a:cs typeface="Times New Roman" pitchFamily="1"/>
              </a:rPr>
              <a:t> </a:t>
            </a:r>
            <a:r>
              <a:rPr lang="en-US" sz="2400" dirty="0">
                <a:latin typeface="Calibri" pitchFamily="1"/>
                <a:cs typeface="Times New Roman" pitchFamily="1"/>
              </a:rPr>
              <a:t>convulsions, tremor, seizure</a:t>
            </a:r>
          </a:p>
          <a:p>
            <a:pPr lvl="0">
              <a:lnSpc>
                <a:spcPct val="140000"/>
              </a:lnSpc>
              <a:buNone/>
            </a:pPr>
            <a:r>
              <a:rPr lang="en-US" sz="2400" dirty="0" err="1">
                <a:latin typeface="Wingdings" pitchFamily="1"/>
                <a:cs typeface="Times New Roman" pitchFamily="1"/>
              </a:rPr>
              <a:t>á</a:t>
            </a:r>
            <a:r>
              <a:rPr lang="en-US" sz="2400" dirty="0">
                <a:cs typeface="Times New Roman" pitchFamily="1"/>
              </a:rPr>
              <a:t> </a:t>
            </a:r>
            <a:r>
              <a:rPr lang="en-US" sz="2400" dirty="0">
                <a:latin typeface="Calibri" pitchFamily="1"/>
                <a:cs typeface="Times New Roman" pitchFamily="1"/>
              </a:rPr>
              <a:t>psychosis, delirium</a:t>
            </a:r>
          </a:p>
          <a:p>
            <a:pPr lvl="0">
              <a:lnSpc>
                <a:spcPct val="140000"/>
              </a:lnSpc>
              <a:buFont typeface="Wingdings"/>
              <a:buChar char="á"/>
            </a:pPr>
            <a:r>
              <a:rPr lang="en-US" sz="2400" dirty="0">
                <a:latin typeface="Calibri" pitchFamily="1"/>
                <a:cs typeface="Times New Roman" pitchFamily="1"/>
              </a:rPr>
              <a:t>locomotion at low/moderate doses</a:t>
            </a:r>
          </a:p>
          <a:p>
            <a:pPr lvl="0">
              <a:lnSpc>
                <a:spcPct val="140000"/>
              </a:lnSpc>
              <a:buFont typeface="Wingdings"/>
              <a:buChar char="á"/>
            </a:pPr>
            <a:r>
              <a:rPr lang="en-US" sz="2400" dirty="0" err="1">
                <a:latin typeface="Wingdings" pitchFamily="1"/>
                <a:cs typeface="Times New Roman" pitchFamily="1"/>
              </a:rPr>
              <a:t>á</a:t>
            </a:r>
            <a:r>
              <a:rPr lang="en-US" sz="2400" dirty="0">
                <a:cs typeface="Times New Roman" pitchFamily="1"/>
              </a:rPr>
              <a:t> </a:t>
            </a:r>
            <a:r>
              <a:rPr lang="en-US" sz="2400" dirty="0">
                <a:latin typeface="Calibri" pitchFamily="1"/>
                <a:cs typeface="Times New Roman" pitchFamily="1"/>
              </a:rPr>
              <a:t>reinforcement/addiction</a:t>
            </a:r>
          </a:p>
          <a:p>
            <a:pPr lvl="0">
              <a:lnSpc>
                <a:spcPct val="140000"/>
              </a:lnSpc>
              <a:buNone/>
            </a:pPr>
            <a:r>
              <a:rPr lang="en-US" sz="2400" dirty="0" err="1">
                <a:latin typeface="Wingdings" pitchFamily="1"/>
                <a:cs typeface="Times New Roman" pitchFamily="1"/>
              </a:rPr>
              <a:t>â</a:t>
            </a:r>
            <a:r>
              <a:rPr lang="en-US" sz="2400" dirty="0">
                <a:cs typeface="Times New Roman" pitchFamily="1"/>
              </a:rPr>
              <a:t> </a:t>
            </a:r>
            <a:r>
              <a:rPr lang="en-US" sz="2400" dirty="0">
                <a:latin typeface="Calibri" pitchFamily="1"/>
                <a:cs typeface="Times New Roman" pitchFamily="1"/>
              </a:rPr>
              <a:t>judgement, complex multi-tasking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pPr lvl="0"/>
            <a:r>
              <a:rPr lang="en-US" sz="3600" b="1">
                <a:solidFill>
                  <a:srgbClr val="1C4853"/>
                </a:solidFill>
                <a:latin typeface="Calibri" pitchFamily="1"/>
              </a:rPr>
              <a:t>Peripheral Effects</a:t>
            </a:r>
            <a:br>
              <a:rPr lang="en-US" sz="3600" b="1">
                <a:solidFill>
                  <a:srgbClr val="1C4853"/>
                </a:solidFill>
                <a:latin typeface="Calibri" pitchFamily="1"/>
              </a:rPr>
            </a:br>
            <a:r>
              <a:rPr lang="en-US" sz="3600" b="1">
                <a:solidFill>
                  <a:srgbClr val="1C4853"/>
                </a:solidFill>
                <a:latin typeface="Calibri" pitchFamily="1"/>
              </a:rPr>
              <a:t>(sympathomimetic)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5638803" y="1668459"/>
            <a:ext cx="2971800" cy="4529132"/>
          </a:xfrm>
        </p:spPr>
        <p:txBody>
          <a:bodyPr/>
          <a:lstStyle/>
          <a:p>
            <a:pPr marL="0" lvl="0" indent="0">
              <a:lnSpc>
                <a:spcPct val="12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Blood pressure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Blood sugar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Heart rate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US" sz="2400">
                <a:latin typeface="Calibri" pitchFamily="1"/>
                <a:cs typeface="Times New Roman" pitchFamily="1"/>
              </a:rPr>
              <a:t>Irregular heart beat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US" sz="2400">
                <a:latin typeface="Calibri" pitchFamily="1"/>
                <a:cs typeface="Times New Roman" pitchFamily="1"/>
              </a:rPr>
              <a:t>Vasoconstriction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US" sz="2400">
                <a:latin typeface="Wingdings" pitchFamily="1"/>
                <a:cs typeface="Times New Roman" pitchFamily="1"/>
              </a:rPr>
              <a:t>á</a:t>
            </a:r>
            <a:r>
              <a:rPr lang="en-US" sz="2400">
                <a:cs typeface="Times New Roman" pitchFamily="1"/>
              </a:rPr>
              <a:t> </a:t>
            </a:r>
            <a:r>
              <a:rPr lang="en-US" sz="2400">
                <a:latin typeface="Calibri" pitchFamily="1"/>
                <a:cs typeface="Times New Roman" pitchFamily="1"/>
              </a:rPr>
              <a:t>Body temperature Bronchodialation</a:t>
            </a:r>
          </a:p>
          <a:p>
            <a:pPr marL="0" lvl="0" indent="0">
              <a:lnSpc>
                <a:spcPct val="120000"/>
              </a:lnSpc>
              <a:spcBef>
                <a:spcPts val="2200"/>
              </a:spcBef>
              <a:buNone/>
            </a:pPr>
            <a:r>
              <a:rPr lang="en-US" sz="2400" i="1">
                <a:latin typeface="Calibri" pitchFamily="1"/>
                <a:cs typeface="Times New Roman" pitchFamily="1"/>
              </a:rPr>
              <a:t>&amp; Impaired breathing</a:t>
            </a:r>
            <a:endParaRPr lang="en-US" sz="2400">
              <a:latin typeface="Calibri" pitchFamily="1"/>
              <a:cs typeface="Times New Roman" pitchFamily="1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401641" y="1844673"/>
            <a:ext cx="4887916" cy="83026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Fight/Flight/Fright Syndrome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(sympathetic nervous system arousal)</a:t>
            </a:r>
          </a:p>
        </p:txBody>
      </p:sp>
      <p:pic>
        <p:nvPicPr>
          <p:cNvPr id="5" name="Picture 5" descr="tachycardia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3" y="3424235"/>
            <a:ext cx="4495803" cy="26717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Effect">
                      <p:stCondLst>
                        <p:cond delay="indefinite"/>
                      </p:stCondLst>
                      <p:childTnLst>
                        <p:par>
                          <p:cTn id="5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957" y="288097"/>
            <a:ext cx="5597632" cy="641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Cocaine Cardiac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Cocaine </a:t>
            </a:r>
            <a:r>
              <a:rPr lang="en-US" dirty="0" smtClean="0"/>
              <a:t>dysrhythmias:  Sodium </a:t>
            </a:r>
            <a:r>
              <a:rPr lang="en-US" dirty="0"/>
              <a:t>and </a:t>
            </a:r>
            <a:r>
              <a:rPr lang="en-US" dirty="0" smtClean="0"/>
              <a:t>Potassium </a:t>
            </a:r>
            <a:r>
              <a:rPr lang="en-US" dirty="0"/>
              <a:t>blockade. </a:t>
            </a:r>
            <a:endParaRPr lang="en-US" dirty="0" smtClean="0"/>
          </a:p>
          <a:p>
            <a:pPr lvl="1"/>
            <a:r>
              <a:rPr lang="en-US" dirty="0" smtClean="0"/>
              <a:t>Supraventricular </a:t>
            </a:r>
            <a:r>
              <a:rPr lang="en-US" dirty="0"/>
              <a:t>tachycardia (SVT), </a:t>
            </a:r>
            <a:endParaRPr lang="en-US" dirty="0" smtClean="0"/>
          </a:p>
          <a:p>
            <a:pPr lvl="1"/>
            <a:r>
              <a:rPr lang="en-US" dirty="0" smtClean="0"/>
              <a:t>Atrial </a:t>
            </a:r>
            <a:r>
              <a:rPr lang="en-US" dirty="0"/>
              <a:t>fibrillation/flutter </a:t>
            </a:r>
            <a:endParaRPr lang="en-US" dirty="0" smtClean="0"/>
          </a:p>
          <a:p>
            <a:pPr lvl="1"/>
            <a:r>
              <a:rPr lang="en-US" dirty="0"/>
              <a:t>W</a:t>
            </a:r>
            <a:r>
              <a:rPr lang="en-US" dirty="0" smtClean="0"/>
              <a:t>ide </a:t>
            </a:r>
            <a:r>
              <a:rPr lang="en-US" dirty="0"/>
              <a:t>complex </a:t>
            </a:r>
            <a:r>
              <a:rPr lang="en-US" dirty="0" smtClean="0"/>
              <a:t>tachycardia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483" y="3636814"/>
            <a:ext cx="3579978" cy="2687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84" y="4407885"/>
            <a:ext cx="4502180" cy="219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86735" y="445340"/>
            <a:ext cx="8305796" cy="1143000"/>
          </a:xfrm>
        </p:spPr>
        <p:txBody>
          <a:bodyPr/>
          <a:lstStyle/>
          <a:p>
            <a:pPr lvl="0"/>
            <a:r>
              <a:rPr lang="en-US" b="1">
                <a:solidFill>
                  <a:srgbClr val="1C4853"/>
                </a:solidFill>
                <a:latin typeface="Calibri" pitchFamily="1"/>
              </a:rPr>
              <a:t>Amph Effects on Rat Behavior</a:t>
            </a:r>
          </a:p>
        </p:txBody>
      </p:sp>
      <p:pic>
        <p:nvPicPr>
          <p:cNvPr id="3" name="Picture 3" descr="amphbehavio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3" y="1604964"/>
            <a:ext cx="8420096" cy="49196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685800" y="2819396"/>
            <a:ext cx="7772400" cy="1143000"/>
          </a:xfrm>
        </p:spPr>
        <p:txBody>
          <a:bodyPr anchorCtr="1"/>
          <a:lstStyle/>
          <a:p>
            <a:pPr lvl="0" algn="ctr"/>
            <a:r>
              <a:rPr lang="en-US" sz="8000">
                <a:solidFill>
                  <a:srgbClr val="FFC000"/>
                </a:solidFill>
                <a:latin typeface="Invite Engraved SF" pitchFamily="2"/>
              </a:rPr>
              <a:t>Stimulants</a:t>
            </a:r>
            <a:endParaRPr lang="en-US" sz="5000">
              <a:solidFill>
                <a:srgbClr val="FFC000"/>
              </a:solidFill>
            </a:endParaRPr>
          </a:p>
        </p:txBody>
      </p:sp>
      <p:pic>
        <p:nvPicPr>
          <p:cNvPr id="3" name="Picture 4" descr="cocain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01" y="12701"/>
            <a:ext cx="4572000" cy="27050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 descr="ephedrin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12701"/>
            <a:ext cx="4572000" cy="27050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methamphetamin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1" y="4152903"/>
            <a:ext cx="4572000" cy="27050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 descr="ritali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4152903"/>
            <a:ext cx="4572000" cy="27050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Box 8"/>
          <p:cNvSpPr txBox="1"/>
          <p:nvPr/>
        </p:nvSpPr>
        <p:spPr>
          <a:xfrm>
            <a:off x="88897" y="2697159"/>
            <a:ext cx="749295" cy="2746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"/>
                <a:ea typeface="ＭＳ Ｐゴシック" pitchFamily="1"/>
              </a:rPr>
              <a:t>Cocaine</a:t>
            </a: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8" name="Text Box 9"/>
          <p:cNvSpPr txBox="1"/>
          <p:nvPr/>
        </p:nvSpPr>
        <p:spPr>
          <a:xfrm>
            <a:off x="76196" y="3840159"/>
            <a:ext cx="1714500" cy="2746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"/>
                <a:ea typeface="ＭＳ Ｐゴシック" pitchFamily="1"/>
              </a:rPr>
              <a:t>Methamphetamine</a:t>
            </a: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9" name="Text Box 10"/>
          <p:cNvSpPr txBox="1"/>
          <p:nvPr/>
        </p:nvSpPr>
        <p:spPr>
          <a:xfrm>
            <a:off x="8128001" y="2697159"/>
            <a:ext cx="939802" cy="2746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"/>
                <a:ea typeface="ＭＳ Ｐゴシック" pitchFamily="1"/>
              </a:rPr>
              <a:t>Ephedrine</a:t>
            </a: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  <p:sp>
        <p:nvSpPr>
          <p:cNvPr id="10" name="Text Box 11"/>
          <p:cNvSpPr txBox="1"/>
          <p:nvPr/>
        </p:nvSpPr>
        <p:spPr>
          <a:xfrm>
            <a:off x="7518397" y="3840159"/>
            <a:ext cx="1549395" cy="2746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"/>
                <a:ea typeface="ＭＳ Ｐゴシック" pitchFamily="1"/>
              </a:rPr>
              <a:t>Methylphenidate</a:t>
            </a:r>
            <a:endParaRPr lang="en-US" sz="2400" b="0" i="0" u="none" strike="noStrike" kern="1200" cap="none" spc="0" baseline="0">
              <a:solidFill>
                <a:srgbClr val="FFFFFF"/>
              </a:solidFill>
              <a:uFillTx/>
              <a:latin typeface="Times New Roman" pitchFamily="1"/>
              <a:ea typeface="ＭＳ Ｐゴシック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101" y="1484784"/>
            <a:ext cx="8502365" cy="3090068"/>
          </a:xfrm>
          <a:prstGeom prst="rect">
            <a:avLst/>
          </a:prstGeom>
          <a:noFill/>
          <a:ln w="57150" cap="flat">
            <a:solidFill>
              <a:srgbClr val="FFFFFF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ews.bbc.co.uk/media/images/38262000/jpg/_38262981_heroinuser15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 rot="419990">
            <a:off x="3485793" y="1199519"/>
            <a:ext cx="4617720" cy="3931920"/>
          </a:xfrm>
          <a:noFill/>
          <a:ln w="57150">
            <a:solidFill>
              <a:srgbClr val="3891A7"/>
            </a:solidFill>
            <a:prstDash val="solid"/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th user after 3 years us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17950" y="307146"/>
            <a:ext cx="4752529" cy="2905835"/>
          </a:xfrm>
          <a:prstGeom prst="rect">
            <a:avLst/>
          </a:prstGeom>
          <a:noFill/>
          <a:ln w="76196" cap="flat">
            <a:solidFill>
              <a:srgbClr val="3891A7"/>
            </a:solidFill>
            <a:prstDash val="solid"/>
            <a:miter/>
          </a:ln>
        </p:spPr>
      </p:pic>
      <p:pic>
        <p:nvPicPr>
          <p:cNvPr id="3" name="Picture 4" descr="Meth user after 4 years of us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1595" y="3467029"/>
            <a:ext cx="4608511" cy="2770284"/>
          </a:xfrm>
          <a:prstGeom prst="rect">
            <a:avLst/>
          </a:prstGeom>
          <a:noFill/>
          <a:ln w="76196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cielo.br/img/revistas/abd/v81n4/en_a02fig8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2205" y="548676"/>
            <a:ext cx="3629025" cy="3152778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  <p:pic>
        <p:nvPicPr>
          <p:cNvPr id="3" name="Picture 4" descr="https://online.epocrates.com/data_dx/reg/920/img/920-1-hligh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548676"/>
            <a:ext cx="4286249" cy="2914650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  <p:pic>
        <p:nvPicPr>
          <p:cNvPr id="4" name="Picture 6" descr="http://www.minddisorders.com/photos/amphetamines-and-related-disorders-94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31742" y="3861044"/>
            <a:ext cx="4000500" cy="2657474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90.imageshack.us/img190/540/573012395537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1721" y="548676"/>
            <a:ext cx="5169249" cy="5808140"/>
          </a:xfrm>
          <a:prstGeom prst="rect">
            <a:avLst/>
          </a:prstGeom>
          <a:noFill/>
          <a:ln w="76196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796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C00000"/>
                </a:solidFill>
              </a:rPr>
              <a:t>( 1500 m) in:  00:03:56.15 !</a:t>
            </a:r>
          </a:p>
        </p:txBody>
      </p:sp>
      <p:pic>
        <p:nvPicPr>
          <p:cNvPr id="3" name="Picture 2" descr="  مريم السلسولي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9631" y="2420892"/>
            <a:ext cx="6336700" cy="3571015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WFRUUFBQVFBUVFhoXFRUXFBQWFxQVFRQYHSggGBolHBQUITEhJikrLi4uGB8zODUsNygtLisBCgoKDg0OFxAQGiwcHBwsLCwsLCwsLCwsLCwsLCwsLCwsLCwsLCwsLCwsLCwsLCwsLCwsLCwrLCssLCwsLCsrN//AABEIALcBEwMBIgACEQEDEQH/xAAbAAACAwEBAQAAAAAAAAAAAAABAgADBAUGB//EADwQAAEDAgMFBAgEBwEBAQEAAAEAAhEDIRIxQQRRYXGRBROBoRQiUpKxwdHwMkJi4QYVI1NyovHSguJD/8QAFwEBAQEBAAAAAAAAAAAAAAAAAAECA//EACARAQEBAAICAwEBAQAAAAAAAAABEQISEyEDMUFRcWH/2gAMAwEAAhEDEQA/AO8Kb/bHuf8A6TCk7+5/oPqmBThcwgon+4fdanFE/wBx3Rv0TApgiFFE/wBx/wDp/wCUwofrf/r/AOU4TAoFFH9b+o/8oiiPaf737JgmCLC9wN7/AHyiKA3v9931TBNCKQUG/q9931Tdw39Xvv8AqnCZZ1VYoN/V77/qm7hv6vff9UwTBNFfcN4++/6qdw3j77vqrFFBX3LePvO+qnct4+876qxRBX3DePvO+qnct4+876p0CgTum8fed9VO7HH3nfVMggXuxx9531UNMcfed9USogU0xx94pSwfq94olKSqgFg3u6pSwb3dR9ExKVMC92N7uo+ihbxd/r/5RSkqCt7eJ8vouR26XYCJzIGXzldhy4fa7pcxvEn6LSFo0z6onJs5e0f2WtrP1eX7qinm7nHQf9V8rIGD9X+v7ooSoorcEwShOuiCE4KUJgiGCdIEwQMEwSIgosWBMklMCsNGCZImBQMilRBQMogEyAKKKIAUqJSkoClJUlKUBQKBQJQRKSikKIhKBKKVa1AlBEoEoK6hXBrumv8A4gfVdqs6y8/SMuqu3kgfAJUbNny536mVcq2JyVlQUQURXRCYJAmC2ycFMCkBRBQWyjKrBRBQWSiFXKYFA4KcKoKwFZsaOEwShWNCiginwqFqBJRxqELXRptLQYFws24s46xiomlLtbINuH35qinUl198Hx5rHlb6NJVbkcVuWaVxW+PLsxZgSgSoSlK3jKEoKEIKgykKMoEogKSoUpQElVuKYpHFUZduqQ0ncCVxNjHqjiZ+a3duVYYRvgdVmoC4G5vx/wCLNRqamQCZRUUQRQbZRB4rmejt49SmGzN3fFa1HSxDej3o3hc30ZvshO3Z2+yOiaN/fN9odVPSG+0OqoZsH6AOJgfFaqHZbTmW+AnzyWbzjU42l9KZ7Q6qemM9odVtZ2fRHH74K1opNiGNvlYaZ5rPkjU+Ouc3a2HIzyurBtA3O90/RdT0oC0AQJNxYIenttlfK+e5Tyr43NZWkwA6f8StVIG98hK6Dax9nzCh2jSL8ws35K1OEZGON8rKNeSLAZxmr8Tt7vdaoajvrLP3U71esYn1zE4fMLf2c6aY8fJxRo02vbkPAR5K7CGNsAAFLytJMLU2cEyUPRWpDWJyJjSB9Sl787z5ceCz6a9rDs3E/Fc/baLmCQC4bhmun38aHqEBtPAqy5diWa8+dpd/bf0Q9Jf/AG3dF6A7XwKX0qch5rp5ax43nztbv7bkvpbvYK9D6XwF+KY7RwHVTy08bzfpT/YKB2p/sL0NSoZtI5QfkqxWJNwCNzhrvyTynjcE7U/2fP8AZKdof7Pn+y9NRcxxjC0HSAPotApN9kdAr5U8byBrv3Dr+yU13ajz/ZdDtXZsD7ZOuPmFzq+S3OWsWZXI7YqzgG909EjKx9YgZW6BP2rsVWiWPq0nBjjDXW1vlM5I0qfqkgcXcJOu65hLyTA2bay4WidRuV3eu4Ll1iGkuaQCMxvWzZtpDxbPULOi/vX8FEZUTarWFv2Ts/EJJgHIawqdhoYjJ/CPPgujWl1gSBwMStcuX8a4z9os2KmBMTG8p6RtYBo+90LJSYBIblqeStLyQLADibeS5Xa6TI0YRqfvnmlqEWubHdM+KqpwTGITExw6haBSIBOJoibkQBY6zvgzwUw0JDrZ/wD1GWgAIk8Ee7A/I3K0keIm6q27bRRY51UwwA5ltzYBrd83tC8nsfazjelskjVxeGfCxy1VkS8seyFNo/LTHARlppnlmrAySTgYN+ROWRMea8pXrVXn+jTay9zWI6NawnqSrKL9rbn3Z/xNVnyI8lronZ6gMtZtMeXy3pm0jikMaDpEYuvULgivXOYeJ1FQuHO4CuHfaOfyc753Tod3cJeBOEfP4j4pgScxFjf4eS4L6b9ZO+0j78E+xk2N4ktM8rEDcs3is5O9sRsVe9sg8lTsJGFaWhJPTTA0WI1B1T+Agfe5U7Y0ScWWvX91zBszCYDQTr6sg7rxfqk4peWOueTfvwQa2dGxutuvpyXJNGMmgcmifNKaBGh++QWujPd2Dybv+7cUC3fh3/OTZcxlJ24+JPyCjnRb1bak/NTod3Qe+PztHS9jb4JWbU24xCRnZYRRdUBiA32v/O/mnpUGsz9a8HXpxUvGLLa3O/xHlefhJQFd2rD4Fp+aDW2Mtbkd24hBzCPyxwDhqOazjQ1CSZAIcOXScls2eviE9eCx4D+rr1uiHFpxXg2cPmp9L9tG3bPjbGuYPFeR2wxiBsRYr2TniJ0XC/iPYw+majLkD1o1A18F043HPlNeI2t5qOzFitXeOY2phAdjpuYQSR+KIdY3IIB8Fn2RsgHeZWwMVrnK5lSo8tfiaYOUQSTeAeF/gqaFKoGh4BxDMcNLLqPBby0+iRszKz2xc0tPtNpAmQdyiSpsFMkmDfcVFvYnV7inRgQq9odfCNc1pc6BO5ZNmuS4qcnSHe3IAiBnr5ePmnpi8eqLWsRfnEZBVd+wnI4uThnMQSM4CsxNaJAmIAgm02AHwsoavaHWEYhnJwkeZG+fJB+Hc5uoAkXjhbhnCqxMkDEfxG2IG4GI5nLgPgnYbD1jAMCBusJI5qprk9r7D6TUaw4sFMhxO9zpEWGmHzK6lDYRqbWsJm28/JU16+EOLXSXFrRncmwi/A9FvosgAWyzU3FyVYKLBr5lHAxRo4hNHFTtVyBDNyOFugJQbzVgA3qbTIlvZXP23OYEXjw/6uisO2kW5uVitvZj5B8CtzVyux6mnNdUFWFrB2q7D62cCTabDOy89tFUvfAacAMtLR6rsZlhN7wCfNek7SiFzKVH1RAj1QMpFpiyzQNmDwDjbAAmSWkmM9VrrDCJv4fsEalSREHWfVNxlYdfsoEGIAcYkTl8TJ/YqzlU6qHVJAMOvlZxnlZUvZDQ6D6wMC2MwYjDMHfuAW504Yg2PC+t9L3UoUThAfBgWFuaS6Xi4vpdSiQXUiaZzwmXMcdcIGR4ZG607HtVOs6WODiQ64/KW5g8fkt9TZwfyNAi+XSy4u07O2jU74NgGBVIN8OTTY5i190rTP07LSN5k6TF91tLKwYbRj/2tBIOY4ZqhtUNjCZBmXaRoZV4N7m5iI3ixz4fNYrcICN7pFoAG++lwi1zbjETmCDEDX5ymLjnikHK3CdCgJj8UnkYHPNRUpQQabrg3adDuWfEKTvwOFtBIM2jO4zVzwXaiRdsTffzWrZ6we2+eRCS/hY8n212X3ZD2CKbtPYJzby3LmBfQa1APaWOuCIP3vXiO0tjNF5aeYO8aFa1z5TGd4myoO4+B3j6q5rktQT9dyMqoUVZdGYPhkimVXrttqQI3/YUAIaAM+Notqs734n8lc8yYxRvETKS7W/waTnSYLTrmdcvKFYHvygk63EDrnw5LOKcEQ+LzkL2A+SJAt614Ny3jfKNYVZxeKpIjAYyFhe5FwTujqiHH2Wi9srCRCzVXaF2kERA36zf6ppaIueQjTTLiqYd2zNL2WAIk25QMuZW5p4HzWH84iciTPGMui2X3rNai3FGiLXcFWCd6gHFQXtdwVgcs/JPi4oLsRXP27MTx+C1OdndYdrNm/5R5O1VgPZz4f8AfL5rttcvPbNUAc2bZDxn9l3sUdfin6fhdvbLfvULmbPGG5M3MDdO5dXaR6p5LmUnS0gAm9rCPO29TksWiBIxEGZ03ICDm6+UiBdx38wLckaJdF27oy8bf8Th7vZ8ZA5b0VVUqM1JJMjMTaxuFdSfeLnnmLqoOcQbgRxuIzmBYKPqhklzgLCd97C/X7zFaSOfgsW00GnQkGxmfv7KsobfTf8AhqNJyib8bJ6zpFnAbzuvzWtZcjZXEA0jIDJLXES3DpnzA8OK1bHU0AmNSN54nd8Fh7V2dzowFuMSSTIDgLBpMG0nyCvoOc5jXYcGJoJtkdRHVTlCOk+8SwG3AwRcKqbmafk2CM7+tfcmoVW2BdEXzHhfxQcAZ9Yka/hg7iSOizrQVMWeDecr8PwlHvC0h8RNiPnyTtfx8M93VINzjIM/lzt9lSq6LHyJCx9rbCKzItiF2nju5FLstTC7CcjkVuSXUseAqUy0kEQQYIhSV6L+I+zsQ7xouB6w3jf4LzYWo5WYaVEqiujs0LAk5lJjtJbO+A6Z1gKVXZCYnhJyRY6DnumQsx1WNblDba78ss85hM3P8H+o+M8FWamXrZ8LZZ+SjH/qJ6Ki4POeHnYTp+6soucJBHEZRmbCFnFWYGIi/CTGaHe4s3WG4xJ8ERGVv6z5MgBsGYF7/Vbm1BOqwsfhvESBOuWcnRafSxrMckGkOGkpgeCyDaNYdbp0CI2okAgG4BuD9hDGxhVsrJT2kHnlaU9N/wBmyhi574WTbKkx/kFY4clRtTDAgarUTA2TPxHkuw4S21sjbhdcXZqZEE2nTVdimfVHJT9rS5zrLkF143Ek8Wlp01v8l02PkA71ya9HE7MgjKOHyTkka6dPMYiZvkAMotbgiW73GL8L89yroMBEloEzM/IHjKsfTEWa3XdusigAyTMze+Lff/nJLWLCLE5bzpeDvyTTA/CJ4CZ4KtlUkn1b5ZbgSJ4fVSjk1eyqJM4ZM3h0Xg5gc+Gi27Hs1JkFrGjItIkunUnlGa0tqnUeGGNN5soKz91raiI1y3JDGd7IE+sSSASZFgMwNM8rXlNQfiZhDhIJP/ySYQ2gudAi1wbjhMiN0rj9rUqrSHUxkWgCQ2BqBoRlZa30z9Opsu0xkJORMT18l0X1CQPUz0IBjnBXE2JrhezZkESJ4kHL7K30a82kEgWhxgzv8lzrUaHOAN2jnHTyVcg3DBlaReQM1AHzNojeTfxQbVfu0vcWPCygsqesAMnASM9P+rTsteRfMLMKzh+WTw+7JHOwuDhacws7ladIleQ7a7P7p8geo424H2V6xr5Eqra6IqMLXZHyOhW9Ys14dFWV9nc1xaQZBhRb1zyteMTdpOVyb3tYK31RbdaSc/rmlp0SMgE4ouzgLOuwUqjSMhOR5A2urGFnATzumDH8Ee6dwTUDvAMhlwTMrk/lPBHuXb0Rs59pNUMTjph33F8v3Td46crRrvSlgBguP3ZWUqAIkEptCsL/AIa9bq81HbvKUBsg3phsp0cptFdStAuD0+4TAsOoB53CfuXjWUr2n8zQU7GEDJd+LKcxOoIuracty9bkbLK9omQS025WVgabRh1ykZ7k0xorVLAm2XFbdnd6oXMqk4ROfP5rbsrvVSX2fi2m+0bifisdZ8P8Vax3rOHEHqFl283BVt9E+z1qwJkGcrX+KjdpAabnM5CPALA45iSJ3dUlJhAgyePyTR0hX3T4AJH1NPW5wAfErMwmZgpi87tekKWmNjCYyd4kJCcrG36jr8Uo2o6jzVJJ08N3kp2MWARkIzOZ10udUhPAW4X4/fBKQTmJ5kx0UDDAAGWUBNMN3lzJytp95K3ZqgP5jwg6LO/Zjn8lYzZ3ceqWmNeGLTxuFnwQCcQuReOKI2Q/ZTt2U5GFjWsKHkgwWpmg5OIuPP6LI6AYk23iUAR7RMbx5WRGzZa5Bwlbsa4tSrIBmXDwlbdl2nEOISUsbCRuCioxIrY5A2hgtiHVT06n7QXl+8HDop366OfZ6j+YU/aR/mNPf5Ly3fqd8phr1H80p7/JA9rU+K8nU2oDM+azv7SaMr+CYdnsv53T4o/z1m53ReH/AJs45N6o+m1DoOivU7PdN7cZud0V1PtqkdY5heCbttTUBX0+0N4I8wp1Oz6DS21jsnDqtAK8DTqg3BBWiltj25OI8VnF17QsBzCrdsrTwXn9n7ceM4dz+oXQo9utP4gRyupjUrXU2QxYyrtlaQIIhJR2+m7Jw5ZFacSn0uqCYeeLR5H91XtVMuiE1cw9nHEPmmxK7sFLNk3lWt2YIurNGZAVL+0aY/MmGtA2dqIojcsDu2WDeVWe3W+yfJMTXT7kbke7G5ck9u/p81We3D7I6p1psdvAOCSrTOhjeuKe2nbgqndsv4dFetTtHdY0gXM8UQV5x/arzqqXbe/2letTtHq8Y3oGu0aheSO2u3qmv2i5rSZ+/FToXnk16faNubiwtbjfEkDJo3udoLjjG+wOd3bADg0BjhqWusI4ReJuvNUNofhifxXfiAdiJEQdCBuynRWVtqIw94XjvWy0uxgPbiMYYthnkJWfU+3G899309E/bmt/E0YTlUbdvGR+WN3xhbWNAuAOYXj37U4WscU4jeTz0Jm8xPHORsXbFRssn8JtI04cL/YhJN+m+PyZcr2sqLyn86qbx0UWulde0cWUHPjNDCTw+KLaDZve4162W45KH7V7IlL3VV28eS67WUQYDyNcRb6gAJxGIxG0HDBvaYOIKwAh0vwwKeGR6pJaO8ggTEh5BMCAJuYG+ia51Pss6kLQzYGDMytdMUzq6IpRP4rNb3skSJJx8BbPJL3DdansyQwgAHFisZkiGxeM50m9f8FWGm3RO3aBpTPRWVaLcXqSWm+oAubCZJth6lQbOd3xPxU2wyANp/R5hNjac2DyTN2U/YAVg2Y/cfRTaelHcMzAjkYThnEnmrhs5+z+ycbKd6nsZ8KmBaRsvFN6LxTF1maCtNOq9uTiE1EBv4iOCTaNpLYgiNx18VitKK/8QuD2tJmHdJstlXb3nN3RZdq7qsww1veNgiImx3qYTFwpMX2Y1eaGJENKmEraaElS6OAoCk7f5fumJqYeKGHirO6KHcHirhpISmFYaHND0fgpiKi4BJ3rVoFDgEe6TBl70bj0WXtCoMORzG8b9YPFdMsG8KmuGFpBc2/FXGeXuWKacFuIZGBpYxa276Lv9mfxUWMYyrLzRD2tENAcxzcAZUm5jeOEyvKbPt/dkguGoE+tiBzBBziB4wQZmNNXtSiOeo7znl/Tlum/Lpy5/FOTHD5F1VwcXEBrBGLC2Q1oyAGIk3Ma3J8Fz6BBqO5fD46ftaRtfbLSCGmBoAPAEk3cc7m1zAuqdm7UptBkuJJvAPzW+PHGe+8pJ+OlhCKwfzynucounV27x0GMYA4FrXYhAcQZbY3Fs5wG+jXD85Vhr0ZB7plgQQJAOIgk5WIgxGQdGiiiTlYvWEodoMZMBt3sfkRBY8OAbo0fjGWT+CpbttNrg5rYLSwtgNAGA0T+FrAP/wCTsgAO9fYyoor2qYh7Tpyf6QuWmxwgNbTDC1o/KD6zp0JbnhBR/nLRJbSAcSCCDZvqYYa2MpJdzjcCoor3qYqp9sRh/pAwINxf+oHCZYfyjByMjCbqr+cOwtAa0FoYC60uwsLXF0ASXE4jJzCiibbEpHds1OHRK3taqTn5KKLHKem+N9rRt1Q/mKB2l/tnqoouHt2DvHe0eqGI6k9VFFqcdZtF1YDM/FH0mi8gOJDjYEAx0QUWp8cjF52r6OwlpLZ9U8fMK/0V9gHugaTZFRaRo2jbWU2lzm5Lmn+K6elN3UKKLfCazzuEP8WbqXV37Kt38VP0pt6lFRa6xz71U7+KKujWDqqz/EVc+z0/dFRZwnK0o7W2l2TugCYP2t35j1aFFFx5c7Pp24cO33Teh7Uc3n3/AKIHsmuc6mX6igouHn5O3g4/9V0+yXOAJqZidd8Fbm/w03WoegUUV5/Lyn1U4/Dw/i0fw5TiMT/CPorB2NRAjCTzKii59+V/Vvw/H/Epdk0mn8MjcbgctVpZslMZMb0CCiu3+rOHGfUXCi32R0Ciiiuq/9k=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3" name="AutoShape 4" descr="data:image/jpeg;base64,/9j/4AAQSkZJRgABAQAAAQABAAD/2wCEAAkGBxQTEhUUExQWFRUUFBQVFBUVFhoXFRUXFBQWFxQVFRQYHSggGBolHBQUITEhJikrLi4uGB8zODUsNygtLisBCgoKDg0OFxAQGiwcHBwsLCwsLCwsLCwsLCwsLCwsLCwsLCwsLCwsLCwsLCwsLCwsLCwsLCwrLCssLCwsLCsrN//AABEIALcBEwMBIgACEQEDEQH/xAAbAAACAwEBAQAAAAAAAAAAAAABAgADBAUGB//EADwQAAEDAgMFBAgEBwEBAQEAAAEAAhEDIRIxQQRRYXGRBROBoRQiUpKxwdHwMkJi4QYVI1NyovHSguJD/8QAFwEBAQEBAAAAAAAAAAAAAAAAAAECA//EACARAQEBAAICAwEBAQAAAAAAAAABEQISEyEDMUFRcWH/2gAMAwEAAhEDEQA/AO8Kb/bHuf8A6TCk7+5/oPqmBThcwgon+4fdanFE/wBx3Rv0TApgiFFE/wBx/wDp/wCUwofrf/r/AOU4TAoFFH9b+o/8oiiPaf737JgmCLC9wN7/AHyiKA3v9931TBNCKQUG/q9931Tdw39Xvv8AqnCZZ1VYoN/V77/qm7hv6vff9UwTBNFfcN4++/6qdw3j77vqrFFBX3LePvO+qnct4+876qxRBX3DePvO+qnct4+876p0CgTum8fed9VO7HH3nfVMggXuxx9531UNMcfed9USogU0xx94pSwfq94olKSqgFg3u6pSwb3dR9ExKVMC92N7uo+ihbxd/r/5RSkqCt7eJ8vouR26XYCJzIGXzldhy4fa7pcxvEn6LSFo0z6onJs5e0f2WtrP1eX7qinm7nHQf9V8rIGD9X+v7ooSoorcEwShOuiCE4KUJgiGCdIEwQMEwSIgosWBMklMCsNGCZImBQMilRBQMogEyAKKKIAUqJSkoClJUlKUBQKBQJQRKSikKIhKBKKVa1AlBEoEoK6hXBrumv8A4gfVdqs6y8/SMuqu3kgfAJUbNny536mVcq2JyVlQUQURXRCYJAmC2ycFMCkBRBQWyjKrBRBQWSiFXKYFA4KcKoKwFZsaOEwShWNCiginwqFqBJRxqELXRptLQYFws24s46xiomlLtbINuH35qinUl198Hx5rHlb6NJVbkcVuWaVxW+PLsxZgSgSoSlK3jKEoKEIKgykKMoEogKSoUpQElVuKYpHFUZduqQ0ncCVxNjHqjiZ+a3duVYYRvgdVmoC4G5vx/wCLNRqamQCZRUUQRQbZRB4rmejt49SmGzN3fFa1HSxDej3o3hc30ZvshO3Z2+yOiaN/fN9odVPSG+0OqoZsH6AOJgfFaqHZbTmW+AnzyWbzjU42l9KZ7Q6qemM9odVtZ2fRHH74K1opNiGNvlYaZ5rPkjU+Ouc3a2HIzyurBtA3O90/RdT0oC0AQJNxYIenttlfK+e5Tyr43NZWkwA6f8StVIG98hK6Dax9nzCh2jSL8ws35K1OEZGON8rKNeSLAZxmr8Tt7vdaoajvrLP3U71esYn1zE4fMLf2c6aY8fJxRo02vbkPAR5K7CGNsAAFLytJMLU2cEyUPRWpDWJyJjSB9Sl787z5ceCz6a9rDs3E/Fc/baLmCQC4bhmun38aHqEBtPAqy5diWa8+dpd/bf0Q9Jf/AG3dF6A7XwKX0qch5rp5ax43nztbv7bkvpbvYK9D6XwF+KY7RwHVTy08bzfpT/YKB2p/sL0NSoZtI5QfkqxWJNwCNzhrvyTynjcE7U/2fP8AZKdof7Pn+y9NRcxxjC0HSAPotApN9kdAr5U8byBrv3Dr+yU13ajz/ZdDtXZsD7ZOuPmFzq+S3OWsWZXI7YqzgG909EjKx9YgZW6BP2rsVWiWPq0nBjjDXW1vlM5I0qfqkgcXcJOu65hLyTA2bay4WidRuV3eu4Ll1iGkuaQCMxvWzZtpDxbPULOi/vX8FEZUTarWFv2Ts/EJJgHIawqdhoYjJ/CPPgujWl1gSBwMStcuX8a4z9os2KmBMTG8p6RtYBo+90LJSYBIblqeStLyQLADibeS5Xa6TI0YRqfvnmlqEWubHdM+KqpwTGITExw6haBSIBOJoibkQBY6zvgzwUw0JDrZ/wD1GWgAIk8Ee7A/I3K0keIm6q27bRRY51UwwA5ltzYBrd83tC8nsfazjelskjVxeGfCxy1VkS8seyFNo/LTHARlppnlmrAySTgYN+ROWRMea8pXrVXn+jTay9zWI6NawnqSrKL9rbn3Z/xNVnyI8lronZ6gMtZtMeXy3pm0jikMaDpEYuvULgivXOYeJ1FQuHO4CuHfaOfyc753Tod3cJeBOEfP4j4pgScxFjf4eS4L6b9ZO+0j78E+xk2N4ktM8rEDcs3is5O9sRsVe9sg8lTsJGFaWhJPTTA0WI1B1T+Agfe5U7Y0ScWWvX91zBszCYDQTr6sg7rxfqk4peWOueTfvwQa2dGxutuvpyXJNGMmgcmifNKaBGh++QWujPd2Dybv+7cUC3fh3/OTZcxlJ24+JPyCjnRb1bak/NTod3Qe+PztHS9jb4JWbU24xCRnZYRRdUBiA32v/O/mnpUGsz9a8HXpxUvGLLa3O/xHlefhJQFd2rD4Fp+aDW2Mtbkd24hBzCPyxwDhqOazjQ1CSZAIcOXScls2eviE9eCx4D+rr1uiHFpxXg2cPmp9L9tG3bPjbGuYPFeR2wxiBsRYr2TniJ0XC/iPYw+majLkD1o1A18F043HPlNeI2t5qOzFitXeOY2phAdjpuYQSR+KIdY3IIB8Fn2RsgHeZWwMVrnK5lSo8tfiaYOUQSTeAeF/gqaFKoGh4BxDMcNLLqPBby0+iRszKz2xc0tPtNpAmQdyiSpsFMkmDfcVFvYnV7inRgQq9odfCNc1pc6BO5ZNmuS4qcnSHe3IAiBnr5ePmnpi8eqLWsRfnEZBVd+wnI4uThnMQSM4CsxNaJAmIAgm02AHwsoavaHWEYhnJwkeZG+fJB+Hc5uoAkXjhbhnCqxMkDEfxG2IG4GI5nLgPgnYbD1jAMCBusJI5qprk9r7D6TUaw4sFMhxO9zpEWGmHzK6lDYRqbWsJm28/JU16+EOLXSXFrRncmwi/A9FvosgAWyzU3FyVYKLBr5lHAxRo4hNHFTtVyBDNyOFugJQbzVgA3qbTIlvZXP23OYEXjw/6uisO2kW5uVitvZj5B8CtzVyux6mnNdUFWFrB2q7D62cCTabDOy89tFUvfAacAMtLR6rsZlhN7wCfNek7SiFzKVH1RAj1QMpFpiyzQNmDwDjbAAmSWkmM9VrrDCJv4fsEalSREHWfVNxlYdfsoEGIAcYkTl8TJ/YqzlU6qHVJAMOvlZxnlZUvZDQ6D6wMC2MwYjDMHfuAW504Yg2PC+t9L3UoUThAfBgWFuaS6Xi4vpdSiQXUiaZzwmXMcdcIGR4ZG607HtVOs6WODiQ64/KW5g8fkt9TZwfyNAi+XSy4u07O2jU74NgGBVIN8OTTY5i190rTP07LSN5k6TF91tLKwYbRj/2tBIOY4ZqhtUNjCZBmXaRoZV4N7m5iI3ixz4fNYrcICN7pFoAG++lwi1zbjETmCDEDX5ymLjnikHK3CdCgJj8UnkYHPNRUpQQabrg3adDuWfEKTvwOFtBIM2jO4zVzwXaiRdsTffzWrZ6we2+eRCS/hY8n212X3ZD2CKbtPYJzby3LmBfQa1APaWOuCIP3vXiO0tjNF5aeYO8aFa1z5TGd4myoO4+B3j6q5rktQT9dyMqoUVZdGYPhkimVXrttqQI3/YUAIaAM+Notqs734n8lc8yYxRvETKS7W/waTnSYLTrmdcvKFYHvygk63EDrnw5LOKcEQ+LzkL2A+SJAt614Ny3jfKNYVZxeKpIjAYyFhe5FwTujqiHH2Wi9srCRCzVXaF2kERA36zf6ppaIueQjTTLiqYd2zNL2WAIk25QMuZW5p4HzWH84iciTPGMui2X3rNai3FGiLXcFWCd6gHFQXtdwVgcs/JPi4oLsRXP27MTx+C1OdndYdrNm/5R5O1VgPZz4f8AfL5rttcvPbNUAc2bZDxn9l3sUdfin6fhdvbLfvULmbPGG5M3MDdO5dXaR6p5LmUnS0gAm9rCPO29TksWiBIxEGZ03ICDm6+UiBdx38wLckaJdF27oy8bf8Th7vZ8ZA5b0VVUqM1JJMjMTaxuFdSfeLnnmLqoOcQbgRxuIzmBYKPqhklzgLCd97C/X7zFaSOfgsW00GnQkGxmfv7KsobfTf8AhqNJyib8bJ6zpFnAbzuvzWtZcjZXEA0jIDJLXES3DpnzA8OK1bHU0AmNSN54nd8Fh7V2dzowFuMSSTIDgLBpMG0nyCvoOc5jXYcGJoJtkdRHVTlCOk+8SwG3AwRcKqbmafk2CM7+tfcmoVW2BdEXzHhfxQcAZ9Yka/hg7iSOizrQVMWeDecr8PwlHvC0h8RNiPnyTtfx8M93VINzjIM/lzt9lSq6LHyJCx9rbCKzItiF2nju5FLstTC7CcjkVuSXUseAqUy0kEQQYIhSV6L+I+zsQ7xouB6w3jf4LzYWo5WYaVEqiujs0LAk5lJjtJbO+A6Z1gKVXZCYnhJyRY6DnumQsx1WNblDba78ss85hM3P8H+o+M8FWamXrZ8LZZ+SjH/qJ6Ki4POeHnYTp+6soucJBHEZRmbCFnFWYGIi/CTGaHe4s3WG4xJ8ERGVv6z5MgBsGYF7/Vbm1BOqwsfhvESBOuWcnRafSxrMckGkOGkpgeCyDaNYdbp0CI2okAgG4BuD9hDGxhVsrJT2kHnlaU9N/wBmyhi574WTbKkx/kFY4clRtTDAgarUTA2TPxHkuw4S21sjbhdcXZqZEE2nTVdimfVHJT9rS5zrLkF143Ek8Wlp01v8l02PkA71ya9HE7MgjKOHyTkka6dPMYiZvkAMotbgiW73GL8L89yroMBEloEzM/IHjKsfTEWa3XdusigAyTMze+Lff/nJLWLCLE5bzpeDvyTTA/CJ4CZ4KtlUkn1b5ZbgSJ4fVSjk1eyqJM4ZM3h0Xg5gc+Gi27Hs1JkFrGjItIkunUnlGa0tqnUeGGNN5soKz91raiI1y3JDGd7IE+sSSASZFgMwNM8rXlNQfiZhDhIJP/ySYQ2gudAi1wbjhMiN0rj9rUqrSHUxkWgCQ2BqBoRlZa30z9Opsu0xkJORMT18l0X1CQPUz0IBjnBXE2JrhezZkESJ4kHL7K30a82kEgWhxgzv8lzrUaHOAN2jnHTyVcg3DBlaReQM1AHzNojeTfxQbVfu0vcWPCygsqesAMnASM9P+rTsteRfMLMKzh+WTw+7JHOwuDhacws7ladIleQ7a7P7p8geo424H2V6xr5Eqra6IqMLXZHyOhW9Ys14dFWV9nc1xaQZBhRb1zyteMTdpOVyb3tYK31RbdaSc/rmlp0SMgE4ouzgLOuwUqjSMhOR5A2urGFnATzumDH8Ee6dwTUDvAMhlwTMrk/lPBHuXb0Rs59pNUMTjph33F8v3Td46crRrvSlgBguP3ZWUqAIkEptCsL/AIa9bq81HbvKUBsg3phsp0cptFdStAuD0+4TAsOoB53CfuXjWUr2n8zQU7GEDJd+LKcxOoIuracty9bkbLK9omQS025WVgabRh1ykZ7k0xorVLAm2XFbdnd6oXMqk4ROfP5rbsrvVSX2fi2m+0bifisdZ8P8Vax3rOHEHqFl283BVt9E+z1qwJkGcrX+KjdpAabnM5CPALA45iSJ3dUlJhAgyePyTR0hX3T4AJH1NPW5wAfErMwmZgpi87tekKWmNjCYyd4kJCcrG36jr8Uo2o6jzVJJ08N3kp2MWARkIzOZ10udUhPAW4X4/fBKQTmJ5kx0UDDAAGWUBNMN3lzJytp95K3ZqgP5jwg6LO/Zjn8lYzZ3ceqWmNeGLTxuFnwQCcQuReOKI2Q/ZTt2U5GFjWsKHkgwWpmg5OIuPP6LI6AYk23iUAR7RMbx5WRGzZa5Bwlbsa4tSrIBmXDwlbdl2nEOISUsbCRuCioxIrY5A2hgtiHVT06n7QXl+8HDop366OfZ6j+YU/aR/mNPf5Ly3fqd8phr1H80p7/JA9rU+K8nU2oDM+azv7SaMr+CYdnsv53T4o/z1m53ReH/AJs45N6o+m1DoOivU7PdN7cZud0V1PtqkdY5heCbttTUBX0+0N4I8wp1Oz6DS21jsnDqtAK8DTqg3BBWiltj25OI8VnF17QsBzCrdsrTwXn9n7ceM4dz+oXQo9utP4gRyupjUrXU2QxYyrtlaQIIhJR2+m7Jw5ZFacSn0uqCYeeLR5H91XtVMuiE1cw9nHEPmmxK7sFLNk3lWt2YIurNGZAVL+0aY/MmGtA2dqIojcsDu2WDeVWe3W+yfJMTXT7kbke7G5ck9u/p81We3D7I6p1psdvAOCSrTOhjeuKe2nbgqndsv4dFetTtHdY0gXM8UQV5x/arzqqXbe/2letTtHq8Y3oGu0aheSO2u3qmv2i5rSZ+/FToXnk16faNubiwtbjfEkDJo3udoLjjG+wOd3bADg0BjhqWusI4ReJuvNUNofhifxXfiAdiJEQdCBuynRWVtqIw94XjvWy0uxgPbiMYYthnkJWfU+3G899309E/bmt/E0YTlUbdvGR+WN3xhbWNAuAOYXj37U4WscU4jeTz0Jm8xPHORsXbFRssn8JtI04cL/YhJN+m+PyZcr2sqLyn86qbx0UWulde0cWUHPjNDCTw+KLaDZve4162W45KH7V7IlL3VV28eS67WUQYDyNcRb6gAJxGIxG0HDBvaYOIKwAh0vwwKeGR6pJaO8ggTEh5BMCAJuYG+ia51Pss6kLQzYGDMytdMUzq6IpRP4rNb3skSJJx8BbPJL3DdansyQwgAHFisZkiGxeM50m9f8FWGm3RO3aBpTPRWVaLcXqSWm+oAubCZJth6lQbOd3xPxU2wyANp/R5hNjac2DyTN2U/YAVg2Y/cfRTaelHcMzAjkYThnEnmrhs5+z+ycbKd6nsZ8KmBaRsvFN6LxTF1maCtNOq9uTiE1EBv4iOCTaNpLYgiNx18VitKK/8QuD2tJmHdJstlXb3nN3RZdq7qsww1veNgiImx3qYTFwpMX2Y1eaGJENKmEraaElS6OAoCk7f5fumJqYeKGHirO6KHcHirhpISmFYaHND0fgpiKi4BJ3rVoFDgEe6TBl70bj0WXtCoMORzG8b9YPFdMsG8KmuGFpBc2/FXGeXuWKacFuIZGBpYxa276Lv9mfxUWMYyrLzRD2tENAcxzcAZUm5jeOEyvKbPt/dkguGoE+tiBzBBziB4wQZmNNXtSiOeo7znl/Tlum/Lpy5/FOTHD5F1VwcXEBrBGLC2Q1oyAGIk3Ma3J8Fz6BBqO5fD46ftaRtfbLSCGmBoAPAEk3cc7m1zAuqdm7UptBkuJJvAPzW+PHGe+8pJ+OlhCKwfzynucounV27x0GMYA4FrXYhAcQZbY3Fs5wG+jXD85Vhr0ZB7plgQQJAOIgk5WIgxGQdGiiiTlYvWEodoMZMBt3sfkRBY8OAbo0fjGWT+CpbttNrg5rYLSwtgNAGA0T+FrAP/wCTsgAO9fYyoor2qYh7Tpyf6QuWmxwgNbTDC1o/KD6zp0JbnhBR/nLRJbSAcSCCDZvqYYa2MpJdzjcCoor3qYqp9sRh/pAwINxf+oHCZYfyjByMjCbqr+cOwtAa0FoYC60uwsLXF0ASXE4jJzCiibbEpHds1OHRK3taqTn5KKLHKem+N9rRt1Q/mKB2l/tnqoouHt2DvHe0eqGI6k9VFFqcdZtF1YDM/FH0mi8gOJDjYEAx0QUWp8cjF52r6OwlpLZ9U8fMK/0V9gHugaTZFRaRo2jbWU2lzm5Lmn+K6elN3UKKLfCazzuEP8WbqXV37Kt38VP0pt6lFRa6xz71U7+KKujWDqqz/EVc+z0/dFRZwnK0o7W2l2TugCYP2t35j1aFFFx5c7Pp24cO33Teh7Uc3n3/AKIHsmuc6mX6igouHn5O3g4/9V0+yXOAJqZidd8Fbm/w03WoegUUV5/Lyn1U4/Dw/i0fw5TiMT/CPorB2NRAjCTzKii59+V/Vvw/H/Epdk0mn8MjcbgctVpZslMZMb0CCiu3+rOHGfUXCi32R0Ciiiuq/9k="/>
          <p:cNvSpPr/>
          <p:nvPr/>
        </p:nvSpPr>
        <p:spPr>
          <a:xfrm>
            <a:off x="307979" y="793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4" name="AutoShape 6" descr="data:image/jpeg;base64,/9j/4AAQSkZJRgABAQAAAQABAAD/2wCEAAkGBxQTEhUUExQWFRUUFBQVFBUVFhoXFRUXFBQWFxQVFRQYHSggGBolHBQUITEhJikrLi4uGB8zODUsNygtLisBCgoKDg0OFxAQGiwcHBwsLCwsLCwsLCwsLCwsLCwsLCwsLCwsLCwsLCwsLCwsLCwsLCwsLCwrLCssLCwsLCsrN//AABEIALcBEwMBIgACEQEDEQH/xAAbAAACAwEBAQAAAAAAAAAAAAABAgADBAUGB//EADwQAAEDAgMFBAgEBwEBAQEAAAEAAhEDIRIxQQRRYXGRBROBoRQiUpKxwdHwMkJi4QYVI1NyovHSguJD/8QAFwEBAQEBAAAAAAAAAAAAAAAAAAECA//EACARAQEBAAICAwEBAQAAAAAAAAABEQISEyEDMUFRcWH/2gAMAwEAAhEDEQA/AO8Kb/bHuf8A6TCk7+5/oPqmBThcwgon+4fdanFE/wBx3Rv0TApgiFFE/wBx/wDp/wCUwofrf/r/AOU4TAoFFH9b+o/8oiiPaf737JgmCLC9wN7/AHyiKA3v9931TBNCKQUG/q9931Tdw39Xvv8AqnCZZ1VYoN/V77/qm7hv6vff9UwTBNFfcN4++/6qdw3j77vqrFFBX3LePvO+qnct4+876qxRBX3DePvO+qnct4+876p0CgTum8fed9VO7HH3nfVMggXuxx9531UNMcfed9USogU0xx94pSwfq94olKSqgFg3u6pSwb3dR9ExKVMC92N7uo+ihbxd/r/5RSkqCt7eJ8vouR26XYCJzIGXzldhy4fa7pcxvEn6LSFo0z6onJs5e0f2WtrP1eX7qinm7nHQf9V8rIGD9X+v7ooSoorcEwShOuiCE4KUJgiGCdIEwQMEwSIgosWBMklMCsNGCZImBQMilRBQMogEyAKKKIAUqJSkoClJUlKUBQKBQJQRKSikKIhKBKKVa1AlBEoEoK6hXBrumv8A4gfVdqs6y8/SMuqu3kgfAJUbNny536mVcq2JyVlQUQURXRCYJAmC2ycFMCkBRBQWyjKrBRBQWSiFXKYFA4KcKoKwFZsaOEwShWNCiginwqFqBJRxqELXRptLQYFws24s46xiomlLtbINuH35qinUl198Hx5rHlb6NJVbkcVuWaVxW+PLsxZgSgSoSlK3jKEoKEIKgykKMoEogKSoUpQElVuKYpHFUZduqQ0ncCVxNjHqjiZ+a3duVYYRvgdVmoC4G5vx/wCLNRqamQCZRUUQRQbZRB4rmejt49SmGzN3fFa1HSxDej3o3hc30ZvshO3Z2+yOiaN/fN9odVPSG+0OqoZsH6AOJgfFaqHZbTmW+AnzyWbzjU42l9KZ7Q6qemM9odVtZ2fRHH74K1opNiGNvlYaZ5rPkjU+Ouc3a2HIzyurBtA3O90/RdT0oC0AQJNxYIenttlfK+e5Tyr43NZWkwA6f8StVIG98hK6Dax9nzCh2jSL8ws35K1OEZGON8rKNeSLAZxmr8Tt7vdaoajvrLP3U71esYn1zE4fMLf2c6aY8fJxRo02vbkPAR5K7CGNsAAFLytJMLU2cEyUPRWpDWJyJjSB9Sl787z5ceCz6a9rDs3E/Fc/baLmCQC4bhmun38aHqEBtPAqy5diWa8+dpd/bf0Q9Jf/AG3dF6A7XwKX0qch5rp5ax43nztbv7bkvpbvYK9D6XwF+KY7RwHVTy08bzfpT/YKB2p/sL0NSoZtI5QfkqxWJNwCNzhrvyTynjcE7U/2fP8AZKdof7Pn+y9NRcxxjC0HSAPotApN9kdAr5U8byBrv3Dr+yU13ajz/ZdDtXZsD7ZOuPmFzq+S3OWsWZXI7YqzgG909EjKx9YgZW6BP2rsVWiWPq0nBjjDXW1vlM5I0qfqkgcXcJOu65hLyTA2bay4WidRuV3eu4Ll1iGkuaQCMxvWzZtpDxbPULOi/vX8FEZUTarWFv2Ts/EJJgHIawqdhoYjJ/CPPgujWl1gSBwMStcuX8a4z9os2KmBMTG8p6RtYBo+90LJSYBIblqeStLyQLADibeS5Xa6TI0YRqfvnmlqEWubHdM+KqpwTGITExw6haBSIBOJoibkQBY6zvgzwUw0JDrZ/wD1GWgAIk8Ee7A/I3K0keIm6q27bRRY51UwwA5ltzYBrd83tC8nsfazjelskjVxeGfCxy1VkS8seyFNo/LTHARlppnlmrAySTgYN+ROWRMea8pXrVXn+jTay9zWI6NawnqSrKL9rbn3Z/xNVnyI8lronZ6gMtZtMeXy3pm0jikMaDpEYuvULgivXOYeJ1FQuHO4CuHfaOfyc753Tod3cJeBOEfP4j4pgScxFjf4eS4L6b9ZO+0j78E+xk2N4ktM8rEDcs3is5O9sRsVe9sg8lTsJGFaWhJPTTA0WI1B1T+Agfe5U7Y0ScWWvX91zBszCYDQTr6sg7rxfqk4peWOueTfvwQa2dGxutuvpyXJNGMmgcmifNKaBGh++QWujPd2Dybv+7cUC3fh3/OTZcxlJ24+JPyCjnRb1bak/NTod3Qe+PztHS9jb4JWbU24xCRnZYRRdUBiA32v/O/mnpUGsz9a8HXpxUvGLLa3O/xHlefhJQFd2rD4Fp+aDW2Mtbkd24hBzCPyxwDhqOazjQ1CSZAIcOXScls2eviE9eCx4D+rr1uiHFpxXg2cPmp9L9tG3bPjbGuYPFeR2wxiBsRYr2TniJ0XC/iPYw+majLkD1o1A18F043HPlNeI2t5qOzFitXeOY2phAdjpuYQSR+KIdY3IIB8Fn2RsgHeZWwMVrnK5lSo8tfiaYOUQSTeAeF/gqaFKoGh4BxDMcNLLqPBby0+iRszKz2xc0tPtNpAmQdyiSpsFMkmDfcVFvYnV7inRgQq9odfCNc1pc6BO5ZNmuS4qcnSHe3IAiBnr5ePmnpi8eqLWsRfnEZBVd+wnI4uThnMQSM4CsxNaJAmIAgm02AHwsoavaHWEYhnJwkeZG+fJB+Hc5uoAkXjhbhnCqxMkDEfxG2IG4GI5nLgPgnYbD1jAMCBusJI5qprk9r7D6TUaw4sFMhxO9zpEWGmHzK6lDYRqbWsJm28/JU16+EOLXSXFrRncmwi/A9FvosgAWyzU3FyVYKLBr5lHAxRo4hNHFTtVyBDNyOFugJQbzVgA3qbTIlvZXP23OYEXjw/6uisO2kW5uVitvZj5B8CtzVyux6mnNdUFWFrB2q7D62cCTabDOy89tFUvfAacAMtLR6rsZlhN7wCfNek7SiFzKVH1RAj1QMpFpiyzQNmDwDjbAAmSWkmM9VrrDCJv4fsEalSREHWfVNxlYdfsoEGIAcYkTl8TJ/YqzlU6qHVJAMOvlZxnlZUvZDQ6D6wMC2MwYjDMHfuAW504Yg2PC+t9L3UoUThAfBgWFuaS6Xi4vpdSiQXUiaZzwmXMcdcIGR4ZG607HtVOs6WODiQ64/KW5g8fkt9TZwfyNAi+XSy4u07O2jU74NgGBVIN8OTTY5i190rTP07LSN5k6TF91tLKwYbRj/2tBIOY4ZqhtUNjCZBmXaRoZV4N7m5iI3ixz4fNYrcICN7pFoAG++lwi1zbjETmCDEDX5ymLjnikHK3CdCgJj8UnkYHPNRUpQQabrg3adDuWfEKTvwOFtBIM2jO4zVzwXaiRdsTffzWrZ6we2+eRCS/hY8n212X3ZD2CKbtPYJzby3LmBfQa1APaWOuCIP3vXiO0tjNF5aeYO8aFa1z5TGd4myoO4+B3j6q5rktQT9dyMqoUVZdGYPhkimVXrttqQI3/YUAIaAM+Notqs734n8lc8yYxRvETKS7W/waTnSYLTrmdcvKFYHvygk63EDrnw5LOKcEQ+LzkL2A+SJAt614Ny3jfKNYVZxeKpIjAYyFhe5FwTujqiHH2Wi9srCRCzVXaF2kERA36zf6ppaIueQjTTLiqYd2zNL2WAIk25QMuZW5p4HzWH84iciTPGMui2X3rNai3FGiLXcFWCd6gHFQXtdwVgcs/JPi4oLsRXP27MTx+C1OdndYdrNm/5R5O1VgPZz4f8AfL5rttcvPbNUAc2bZDxn9l3sUdfin6fhdvbLfvULmbPGG5M3MDdO5dXaR6p5LmUnS0gAm9rCPO29TksWiBIxEGZ03ICDm6+UiBdx38wLckaJdF27oy8bf8Th7vZ8ZA5b0VVUqM1JJMjMTaxuFdSfeLnnmLqoOcQbgRxuIzmBYKPqhklzgLCd97C/X7zFaSOfgsW00GnQkGxmfv7KsobfTf8AhqNJyib8bJ6zpFnAbzuvzWtZcjZXEA0jIDJLXES3DpnzA8OK1bHU0AmNSN54nd8Fh7V2dzowFuMSSTIDgLBpMG0nyCvoOc5jXYcGJoJtkdRHVTlCOk+8SwG3AwRcKqbmafk2CM7+tfcmoVW2BdEXzHhfxQcAZ9Yka/hg7iSOizrQVMWeDecr8PwlHvC0h8RNiPnyTtfx8M93VINzjIM/lzt9lSq6LHyJCx9rbCKzItiF2nju5FLstTC7CcjkVuSXUseAqUy0kEQQYIhSV6L+I+zsQ7xouB6w3jf4LzYWo5WYaVEqiujs0LAk5lJjtJbO+A6Z1gKVXZCYnhJyRY6DnumQsx1WNblDba78ss85hM3P8H+o+M8FWamXrZ8LZZ+SjH/qJ6Ki4POeHnYTp+6soucJBHEZRmbCFnFWYGIi/CTGaHe4s3WG4xJ8ERGVv6z5MgBsGYF7/Vbm1BOqwsfhvESBOuWcnRafSxrMckGkOGkpgeCyDaNYdbp0CI2okAgG4BuD9hDGxhVsrJT2kHnlaU9N/wBmyhi574WTbKkx/kFY4clRtTDAgarUTA2TPxHkuw4S21sjbhdcXZqZEE2nTVdimfVHJT9rS5zrLkF143Ek8Wlp01v8l02PkA71ya9HE7MgjKOHyTkka6dPMYiZvkAMotbgiW73GL8L89yroMBEloEzM/IHjKsfTEWa3XdusigAyTMze+Lff/nJLWLCLE5bzpeDvyTTA/CJ4CZ4KtlUkn1b5ZbgSJ4fVSjk1eyqJM4ZM3h0Xg5gc+Gi27Hs1JkFrGjItIkunUnlGa0tqnUeGGNN5soKz91raiI1y3JDGd7IE+sSSASZFgMwNM8rXlNQfiZhDhIJP/ySYQ2gudAi1wbjhMiN0rj9rUqrSHUxkWgCQ2BqBoRlZa30z9Opsu0xkJORMT18l0X1CQPUz0IBjnBXE2JrhezZkESJ4kHL7K30a82kEgWhxgzv8lzrUaHOAN2jnHTyVcg3DBlaReQM1AHzNojeTfxQbVfu0vcWPCygsqesAMnASM9P+rTsteRfMLMKzh+WTw+7JHOwuDhacws7ladIleQ7a7P7p8geo424H2V6xr5Eqra6IqMLXZHyOhW9Ys14dFWV9nc1xaQZBhRb1zyteMTdpOVyb3tYK31RbdaSc/rmlp0SMgE4ouzgLOuwUqjSMhOR5A2urGFnATzumDH8Ee6dwTUDvAMhlwTMrk/lPBHuXb0Rs59pNUMTjph33F8v3Td46crRrvSlgBguP3ZWUqAIkEptCsL/AIa9bq81HbvKUBsg3phsp0cptFdStAuD0+4TAsOoB53CfuXjWUr2n8zQU7GEDJd+LKcxOoIuracty9bkbLK9omQS025WVgabRh1ykZ7k0xorVLAm2XFbdnd6oXMqk4ROfP5rbsrvVSX2fi2m+0bifisdZ8P8Vax3rOHEHqFl283BVt9E+z1qwJkGcrX+KjdpAabnM5CPALA45iSJ3dUlJhAgyePyTR0hX3T4AJH1NPW5wAfErMwmZgpi87tekKWmNjCYyd4kJCcrG36jr8Uo2o6jzVJJ08N3kp2MWARkIzOZ10udUhPAW4X4/fBKQTmJ5kx0UDDAAGWUBNMN3lzJytp95K3ZqgP5jwg6LO/Zjn8lYzZ3ceqWmNeGLTxuFnwQCcQuReOKI2Q/ZTt2U5GFjWsKHkgwWpmg5OIuPP6LI6AYk23iUAR7RMbx5WRGzZa5Bwlbsa4tSrIBmXDwlbdl2nEOISUsbCRuCioxIrY5A2hgtiHVT06n7QXl+8HDop366OfZ6j+YU/aR/mNPf5Ly3fqd8phr1H80p7/JA9rU+K8nU2oDM+azv7SaMr+CYdnsv53T4o/z1m53ReH/AJs45N6o+m1DoOivU7PdN7cZud0V1PtqkdY5heCbttTUBX0+0N4I8wp1Oz6DS21jsnDqtAK8DTqg3BBWiltj25OI8VnF17QsBzCrdsrTwXn9n7ceM4dz+oXQo9utP4gRyupjUrXU2QxYyrtlaQIIhJR2+m7Jw5ZFacSn0uqCYeeLR5H91XtVMuiE1cw9nHEPmmxK7sFLNk3lWt2YIurNGZAVL+0aY/MmGtA2dqIojcsDu2WDeVWe3W+yfJMTXT7kbke7G5ck9u/p81We3D7I6p1psdvAOCSrTOhjeuKe2nbgqndsv4dFetTtHdY0gXM8UQV5x/arzqqXbe/2letTtHq8Y3oGu0aheSO2u3qmv2i5rSZ+/FToXnk16faNubiwtbjfEkDJo3udoLjjG+wOd3bADg0BjhqWusI4ReJuvNUNofhifxXfiAdiJEQdCBuynRWVtqIw94XjvWy0uxgPbiMYYthnkJWfU+3G899309E/bmt/E0YTlUbdvGR+WN3xhbWNAuAOYXj37U4WscU4jeTz0Jm8xPHORsXbFRssn8JtI04cL/YhJN+m+PyZcr2sqLyn86qbx0UWulde0cWUHPjNDCTw+KLaDZve4162W45KH7V7IlL3VV28eS67WUQYDyNcRb6gAJxGIxG0HDBvaYOIKwAh0vwwKeGR6pJaO8ggTEh5BMCAJuYG+ia51Pss6kLQzYGDMytdMUzq6IpRP4rNb3skSJJx8BbPJL3DdansyQwgAHFisZkiGxeM50m9f8FWGm3RO3aBpTPRWVaLcXqSWm+oAubCZJth6lQbOd3xPxU2wyANp/R5hNjac2DyTN2U/YAVg2Y/cfRTaelHcMzAjkYThnEnmrhs5+z+ycbKd6nsZ8KmBaRsvFN6LxTF1maCtNOq9uTiE1EBv4iOCTaNpLYgiNx18VitKK/8QuD2tJmHdJstlXb3nN3RZdq7qsww1veNgiImx3qYTFwpMX2Y1eaGJENKmEraaElS6OAoCk7f5fumJqYeKGHirO6KHcHirhpISmFYaHND0fgpiKi4BJ3rVoFDgEe6TBl70bj0WXtCoMORzG8b9YPFdMsG8KmuGFpBc2/FXGeXuWKacFuIZGBpYxa276Lv9mfxUWMYyrLzRD2tENAcxzcAZUm5jeOEyvKbPt/dkguGoE+tiBzBBziB4wQZmNNXtSiOeo7znl/Tlum/Lpy5/FOTHD5F1VwcXEBrBGLC2Q1oyAGIk3Ma3J8Fz6BBqO5fD46ftaRtfbLSCGmBoAPAEk3cc7m1zAuqdm7UptBkuJJvAPzW+PHGe+8pJ+OlhCKwfzynucounV27x0GMYA4FrXYhAcQZbY3Fs5wG+jXD85Vhr0ZB7plgQQJAOIgk5WIgxGQdGiiiTlYvWEodoMZMBt3sfkRBY8OAbo0fjGWT+CpbttNrg5rYLSwtgNAGA0T+FrAP/wCTsgAO9fYyoor2qYh7Tpyf6QuWmxwgNbTDC1o/KD6zp0JbnhBR/nLRJbSAcSCCDZvqYYa2MpJdzjcCoor3qYqp9sRh/pAwINxf+oHCZYfyjByMjCbqr+cOwtAa0FoYC60uwsLXF0ASXE4jJzCiibbEpHds1OHRK3taqTn5KKLHKem+N9rRt1Q/mKB2l/tnqoouHt2DvHe0eqGI6k9VFFqcdZtF1YDM/FH0mi8gOJDjYEAx0QUWp8cjF52r6OwlpLZ9U8fMK/0V9gHugaTZFRaRo2jbWU2lzm5Lmn+K6elN3UKKLfCazzuEP8WbqXV37Kt38VP0pt6lFRa6xz71U7+KKujWDqqz/EVc+z0/dFRZwnK0o7W2l2TugCYP2t35j1aFFFx5c7Pp24cO33Teh7Uc3n3/AKIHsmuc6mX6igouHn5O3g4/9V0+yXOAJqZidd8Fbm/w03WoegUUV5/Lyn1U4/Dw/i0fw5TiMT/CPorB2NRAjCTzKii59+V/Vvw/H/Epdk0mn8MjcbgctVpZslMZMb0CCiu3+rOHGfUXCi32R0Ciiiuq/9k="/>
          <p:cNvSpPr/>
          <p:nvPr/>
        </p:nvSpPr>
        <p:spPr>
          <a:xfrm>
            <a:off x="460372" y="160340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5" name="AutoShape 8" descr="data:image/jpeg;base64,/9j/4AAQSkZJRgABAQAAAQABAAD/2wCEAAkGBxQTEhUUExQWFRUUFBQVFBUVFhoXFRUXFBQWFxQVFRQYHSggGBolHBQUITEhJikrLi4uGB8zODUsNygtLisBCgoKDg0OFxAQGiwcHBwsLCwsLCwsLCwsLCwsLCwsLCwsLCwsLCwsLCwsLCwsLCwsLCwsLCwrLCssLCwsLCsrN//AABEIALcBEwMBIgACEQEDEQH/xAAbAAACAwEBAQAAAAAAAAAAAAABAgADBAUGB//EADwQAAEDAgMFBAgEBwEBAQEAAAEAAhEDIRIxQQRRYXGRBROBoRQiUpKxwdHwMkJi4QYVI1NyovHSguJD/8QAFwEBAQEBAAAAAAAAAAAAAAAAAAECA//EACARAQEBAAICAwEBAQAAAAAAAAABEQISEyEDMUFRcWH/2gAMAwEAAhEDEQA/AO8Kb/bHuf8A6TCk7+5/oPqmBThcwgon+4fdanFE/wBx3Rv0TApgiFFE/wBx/wDp/wCUwofrf/r/AOU4TAoFFH9b+o/8oiiPaf737JgmCLC9wN7/AHyiKA3v9931TBNCKQUG/q9931Tdw39Xvv8AqnCZZ1VYoN/V77/qm7hv6vff9UwTBNFfcN4++/6qdw3j77vqrFFBX3LePvO+qnct4+876qxRBX3DePvO+qnct4+876p0CgTum8fed9VO7HH3nfVMggXuxx9531UNMcfed9USogU0xx94pSwfq94olKSqgFg3u6pSwb3dR9ExKVMC92N7uo+ihbxd/r/5RSkqCt7eJ8vouR26XYCJzIGXzldhy4fa7pcxvEn6LSFo0z6onJs5e0f2WtrP1eX7qinm7nHQf9V8rIGD9X+v7ooSoorcEwShOuiCE4KUJgiGCdIEwQMEwSIgosWBMklMCsNGCZImBQMilRBQMogEyAKKKIAUqJSkoClJUlKUBQKBQJQRKSikKIhKBKKVa1AlBEoEoK6hXBrumv8A4gfVdqs6y8/SMuqu3kgfAJUbNny536mVcq2JyVlQUQURXRCYJAmC2ycFMCkBRBQWyjKrBRBQWSiFXKYFA4KcKoKwFZsaOEwShWNCiginwqFqBJRxqELXRptLQYFws24s46xiomlLtbINuH35qinUl198Hx5rHlb6NJVbkcVuWaVxW+PLsxZgSgSoSlK3jKEoKEIKgykKMoEogKSoUpQElVuKYpHFUZduqQ0ncCVxNjHqjiZ+a3duVYYRvgdVmoC4G5vx/wCLNRqamQCZRUUQRQbZRB4rmejt49SmGzN3fFa1HSxDej3o3hc30ZvshO3Z2+yOiaN/fN9odVPSG+0OqoZsH6AOJgfFaqHZbTmW+AnzyWbzjU42l9KZ7Q6qemM9odVtZ2fRHH74K1opNiGNvlYaZ5rPkjU+Ouc3a2HIzyurBtA3O90/RdT0oC0AQJNxYIenttlfK+e5Tyr43NZWkwA6f8StVIG98hK6Dax9nzCh2jSL8ws35K1OEZGON8rKNeSLAZxmr8Tt7vdaoajvrLP3U71esYn1zE4fMLf2c6aY8fJxRo02vbkPAR5K7CGNsAAFLytJMLU2cEyUPRWpDWJyJjSB9Sl787z5ceCz6a9rDs3E/Fc/baLmCQC4bhmun38aHqEBtPAqy5diWa8+dpd/bf0Q9Jf/AG3dF6A7XwKX0qch5rp5ax43nztbv7bkvpbvYK9D6XwF+KY7RwHVTy08bzfpT/YKB2p/sL0NSoZtI5QfkqxWJNwCNzhrvyTynjcE7U/2fP8AZKdof7Pn+y9NRcxxjC0HSAPotApN9kdAr5U8byBrv3Dr+yU13ajz/ZdDtXZsD7ZOuPmFzq+S3OWsWZXI7YqzgG909EjKx9YgZW6BP2rsVWiWPq0nBjjDXW1vlM5I0qfqkgcXcJOu65hLyTA2bay4WidRuV3eu4Ll1iGkuaQCMxvWzZtpDxbPULOi/vX8FEZUTarWFv2Ts/EJJgHIawqdhoYjJ/CPPgujWl1gSBwMStcuX8a4z9os2KmBMTG8p6RtYBo+90LJSYBIblqeStLyQLADibeS5Xa6TI0YRqfvnmlqEWubHdM+KqpwTGITExw6haBSIBOJoibkQBY6zvgzwUw0JDrZ/wD1GWgAIk8Ee7A/I3K0keIm6q27bRRY51UwwA5ltzYBrd83tC8nsfazjelskjVxeGfCxy1VkS8seyFNo/LTHARlppnlmrAySTgYN+ROWRMea8pXrVXn+jTay9zWI6NawnqSrKL9rbn3Z/xNVnyI8lronZ6gMtZtMeXy3pm0jikMaDpEYuvULgivXOYeJ1FQuHO4CuHfaOfyc753Tod3cJeBOEfP4j4pgScxFjf4eS4L6b9ZO+0j78E+xk2N4ktM8rEDcs3is5O9sRsVe9sg8lTsJGFaWhJPTTA0WI1B1T+Agfe5U7Y0ScWWvX91zBszCYDQTr6sg7rxfqk4peWOueTfvwQa2dGxutuvpyXJNGMmgcmifNKaBGh++QWujPd2Dybv+7cUC3fh3/OTZcxlJ24+JPyCjnRb1bak/NTod3Qe+PztHS9jb4JWbU24xCRnZYRRdUBiA32v/O/mnpUGsz9a8HXpxUvGLLa3O/xHlefhJQFd2rD4Fp+aDW2Mtbkd24hBzCPyxwDhqOazjQ1CSZAIcOXScls2eviE9eCx4D+rr1uiHFpxXg2cPmp9L9tG3bPjbGuYPFeR2wxiBsRYr2TniJ0XC/iPYw+majLkD1o1A18F043HPlNeI2t5qOzFitXeOY2phAdjpuYQSR+KIdY3IIB8Fn2RsgHeZWwMVrnK5lSo8tfiaYOUQSTeAeF/gqaFKoGh4BxDMcNLLqPBby0+iRszKz2xc0tPtNpAmQdyiSpsFMkmDfcVFvYnV7inRgQq9odfCNc1pc6BO5ZNmuS4qcnSHe3IAiBnr5ePmnpi8eqLWsRfnEZBVd+wnI4uThnMQSM4CsxNaJAmIAgm02AHwsoavaHWEYhnJwkeZG+fJB+Hc5uoAkXjhbhnCqxMkDEfxG2IG4GI5nLgPgnYbD1jAMCBusJI5qprk9r7D6TUaw4sFMhxO9zpEWGmHzK6lDYRqbWsJm28/JU16+EOLXSXFrRncmwi/A9FvosgAWyzU3FyVYKLBr5lHAxRo4hNHFTtVyBDNyOFugJQbzVgA3qbTIlvZXP23OYEXjw/6uisO2kW5uVitvZj5B8CtzVyux6mnNdUFWFrB2q7D62cCTabDOy89tFUvfAacAMtLR6rsZlhN7wCfNek7SiFzKVH1RAj1QMpFpiyzQNmDwDjbAAmSWkmM9VrrDCJv4fsEalSREHWfVNxlYdfsoEGIAcYkTl8TJ/YqzlU6qHVJAMOvlZxnlZUvZDQ6D6wMC2MwYjDMHfuAW504Yg2PC+t9L3UoUThAfBgWFuaS6Xi4vpdSiQXUiaZzwmXMcdcIGR4ZG607HtVOs6WODiQ64/KW5g8fkt9TZwfyNAi+XSy4u07O2jU74NgGBVIN8OTTY5i190rTP07LSN5k6TF91tLKwYbRj/2tBIOY4ZqhtUNjCZBmXaRoZV4N7m5iI3ixz4fNYrcICN7pFoAG++lwi1zbjETmCDEDX5ymLjnikHK3CdCgJj8UnkYHPNRUpQQabrg3adDuWfEKTvwOFtBIM2jO4zVzwXaiRdsTffzWrZ6we2+eRCS/hY8n212X3ZD2CKbtPYJzby3LmBfQa1APaWOuCIP3vXiO0tjNF5aeYO8aFa1z5TGd4myoO4+B3j6q5rktQT9dyMqoUVZdGYPhkimVXrttqQI3/YUAIaAM+Notqs734n8lc8yYxRvETKS7W/waTnSYLTrmdcvKFYHvygk63EDrnw5LOKcEQ+LzkL2A+SJAt614Ny3jfKNYVZxeKpIjAYyFhe5FwTujqiHH2Wi9srCRCzVXaF2kERA36zf6ppaIueQjTTLiqYd2zNL2WAIk25QMuZW5p4HzWH84iciTPGMui2X3rNai3FGiLXcFWCd6gHFQXtdwVgcs/JPi4oLsRXP27MTx+C1OdndYdrNm/5R5O1VgPZz4f8AfL5rttcvPbNUAc2bZDxn9l3sUdfin6fhdvbLfvULmbPGG5M3MDdO5dXaR6p5LmUnS0gAm9rCPO29TksWiBIxEGZ03ICDm6+UiBdx38wLckaJdF27oy8bf8Th7vZ8ZA5b0VVUqM1JJMjMTaxuFdSfeLnnmLqoOcQbgRxuIzmBYKPqhklzgLCd97C/X7zFaSOfgsW00GnQkGxmfv7KsobfTf8AhqNJyib8bJ6zpFnAbzuvzWtZcjZXEA0jIDJLXES3DpnzA8OK1bHU0AmNSN54nd8Fh7V2dzowFuMSSTIDgLBpMG0nyCvoOc5jXYcGJoJtkdRHVTlCOk+8SwG3AwRcKqbmafk2CM7+tfcmoVW2BdEXzHhfxQcAZ9Yka/hg7iSOizrQVMWeDecr8PwlHvC0h8RNiPnyTtfx8M93VINzjIM/lzt9lSq6LHyJCx9rbCKzItiF2nju5FLstTC7CcjkVuSXUseAqUy0kEQQYIhSV6L+I+zsQ7xouB6w3jf4LzYWo5WYaVEqiujs0LAk5lJjtJbO+A6Z1gKVXZCYnhJyRY6DnumQsx1WNblDba78ss85hM3P8H+o+M8FWamXrZ8LZZ+SjH/qJ6Ki4POeHnYTp+6soucJBHEZRmbCFnFWYGIi/CTGaHe4s3WG4xJ8ERGVv6z5MgBsGYF7/Vbm1BOqwsfhvESBOuWcnRafSxrMckGkOGkpgeCyDaNYdbp0CI2okAgG4BuD9hDGxhVsrJT2kHnlaU9N/wBmyhi574WTbKkx/kFY4clRtTDAgarUTA2TPxHkuw4S21sjbhdcXZqZEE2nTVdimfVHJT9rS5zrLkF143Ek8Wlp01v8l02PkA71ya9HE7MgjKOHyTkka6dPMYiZvkAMotbgiW73GL8L89yroMBEloEzM/IHjKsfTEWa3XdusigAyTMze+Lff/nJLWLCLE5bzpeDvyTTA/CJ4CZ4KtlUkn1b5ZbgSJ4fVSjk1eyqJM4ZM3h0Xg5gc+Gi27Hs1JkFrGjItIkunUnlGa0tqnUeGGNN5soKz91raiI1y3JDGd7IE+sSSASZFgMwNM8rXlNQfiZhDhIJP/ySYQ2gudAi1wbjhMiN0rj9rUqrSHUxkWgCQ2BqBoRlZa30z9Opsu0xkJORMT18l0X1CQPUz0IBjnBXE2JrhezZkESJ4kHL7K30a82kEgWhxgzv8lzrUaHOAN2jnHTyVcg3DBlaReQM1AHzNojeTfxQbVfu0vcWPCygsqesAMnASM9P+rTsteRfMLMKzh+WTw+7JHOwuDhacws7ladIleQ7a7P7p8geo424H2V6xr5Eqra6IqMLXZHyOhW9Ys14dFWV9nc1xaQZBhRb1zyteMTdpOVyb3tYK31RbdaSc/rmlp0SMgE4ouzgLOuwUqjSMhOR5A2urGFnATzumDH8Ee6dwTUDvAMhlwTMrk/lPBHuXb0Rs59pNUMTjph33F8v3Td46crRrvSlgBguP3ZWUqAIkEptCsL/AIa9bq81HbvKUBsg3phsp0cptFdStAuD0+4TAsOoB53CfuXjWUr2n8zQU7GEDJd+LKcxOoIuracty9bkbLK9omQS025WVgabRh1ykZ7k0xorVLAm2XFbdnd6oXMqk4ROfP5rbsrvVSX2fi2m+0bifisdZ8P8Vax3rOHEHqFl283BVt9E+z1qwJkGcrX+KjdpAabnM5CPALA45iSJ3dUlJhAgyePyTR0hX3T4AJH1NPW5wAfErMwmZgpi87tekKWmNjCYyd4kJCcrG36jr8Uo2o6jzVJJ08N3kp2MWARkIzOZ10udUhPAW4X4/fBKQTmJ5kx0UDDAAGWUBNMN3lzJytp95K3ZqgP5jwg6LO/Zjn8lYzZ3ceqWmNeGLTxuFnwQCcQuReOKI2Q/ZTt2U5GFjWsKHkgwWpmg5OIuPP6LI6AYk23iUAR7RMbx5WRGzZa5Bwlbsa4tSrIBmXDwlbdl2nEOISUsbCRuCioxIrY5A2hgtiHVT06n7QXl+8HDop366OfZ6j+YU/aR/mNPf5Ly3fqd8phr1H80p7/JA9rU+K8nU2oDM+azv7SaMr+CYdnsv53T4o/z1m53ReH/AJs45N6o+m1DoOivU7PdN7cZud0V1PtqkdY5heCbttTUBX0+0N4I8wp1Oz6DS21jsnDqtAK8DTqg3BBWiltj25OI8VnF17QsBzCrdsrTwXn9n7ceM4dz+oXQo9utP4gRyupjUrXU2QxYyrtlaQIIhJR2+m7Jw5ZFacSn0uqCYeeLR5H91XtVMuiE1cw9nHEPmmxK7sFLNk3lWt2YIurNGZAVL+0aY/MmGtA2dqIojcsDu2WDeVWe3W+yfJMTXT7kbke7G5ck9u/p81We3D7I6p1psdvAOCSrTOhjeuKe2nbgqndsv4dFetTtHdY0gXM8UQV5x/arzqqXbe/2letTtHq8Y3oGu0aheSO2u3qmv2i5rSZ+/FToXnk16faNubiwtbjfEkDJo3udoLjjG+wOd3bADg0BjhqWusI4ReJuvNUNofhifxXfiAdiJEQdCBuynRWVtqIw94XjvWy0uxgPbiMYYthnkJWfU+3G899309E/bmt/E0YTlUbdvGR+WN3xhbWNAuAOYXj37U4WscU4jeTz0Jm8xPHORsXbFRssn8JtI04cL/YhJN+m+PyZcr2sqLyn86qbx0UWulde0cWUHPjNDCTw+KLaDZve4162W45KH7V7IlL3VV28eS67WUQYDyNcRb6gAJxGIxG0HDBvaYOIKwAh0vwwKeGR6pJaO8ggTEh5BMCAJuYG+ia51Pss6kLQzYGDMytdMUzq6IpRP4rNb3skSJJx8BbPJL3DdansyQwgAHFisZkiGxeM50m9f8FWGm3RO3aBpTPRWVaLcXqSWm+oAubCZJth6lQbOd3xPxU2wyANp/R5hNjac2DyTN2U/YAVg2Y/cfRTaelHcMzAjkYThnEnmrhs5+z+ycbKd6nsZ8KmBaRsvFN6LxTF1maCtNOq9uTiE1EBv4iOCTaNpLYgiNx18VitKK/8QuD2tJmHdJstlXb3nN3RZdq7qsww1veNgiImx3qYTFwpMX2Y1eaGJENKmEraaElS6OAoCk7f5fumJqYeKGHirO6KHcHirhpISmFYaHND0fgpiKi4BJ3rVoFDgEe6TBl70bj0WXtCoMORzG8b9YPFdMsG8KmuGFpBc2/FXGeXuWKacFuIZGBpYxa276Lv9mfxUWMYyrLzRD2tENAcxzcAZUm5jeOEyvKbPt/dkguGoE+tiBzBBziB4wQZmNNXtSiOeo7znl/Tlum/Lpy5/FOTHD5F1VwcXEBrBGLC2Q1oyAGIk3Ma3J8Fz6BBqO5fD46ftaRtfbLSCGmBoAPAEk3cc7m1zAuqdm7UptBkuJJvAPzW+PHGe+8pJ+OlhCKwfzynucounV27x0GMYA4FrXYhAcQZbY3Fs5wG+jXD85Vhr0ZB7plgQQJAOIgk5WIgxGQdGiiiTlYvWEodoMZMBt3sfkRBY8OAbo0fjGWT+CpbttNrg5rYLSwtgNAGA0T+FrAP/wCTsgAO9fYyoor2qYh7Tpyf6QuWmxwgNbTDC1o/KD6zp0JbnhBR/nLRJbSAcSCCDZvqYYa2MpJdzjcCoor3qYqp9sRh/pAwINxf+oHCZYfyjByMjCbqr+cOwtAa0FoYC60uwsLXF0ASXE4jJzCiibbEpHds1OHRK3taqTn5KKLHKem+N9rRt1Q/mKB2l/tnqoouHt2DvHe0eqGI6k9VFFqcdZtF1YDM/FH0mi8gOJDjYEAx0QUWp8cjF52r6OwlpLZ9U8fMK/0V9gHugaTZFRaRo2jbWU2lzm5Lmn+K6elN3UKKLfCazzuEP8WbqXV37Kt38VP0pt6lFRa6xz71U7+KKujWDqqz/EVc+z0/dFRZwnK0o7W2l2TugCYP2t35j1aFFFx5c7Pp24cO33Teh7Uc3n3/AKIHsmuc6mX6igouHn5O3g4/9V0+yXOAJqZidd8Fbm/w03WoegUUV5/Lyn1U4/Dw/i0fw5TiMT/CPorB2NRAjCTzKii59+V/Vvw/H/Epdk0mn8MjcbgctVpZslMZMb0CCiu3+rOHGfUXCi32R0Ciiiuq/9k="/>
          <p:cNvSpPr/>
          <p:nvPr/>
        </p:nvSpPr>
        <p:spPr>
          <a:xfrm>
            <a:off x="612776" y="312733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pic>
        <p:nvPicPr>
          <p:cNvPr id="6" name="Picture 10" descr="https://encrypted-tbn1.gstatic.com/images?q=tbn:ANd9GcTT1OygJ1XOGr7e-Hs6c6Bl6DJ4ed-Pyo9l1JSt1YrcRSjci3huCA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527" y="617540"/>
            <a:ext cx="3601867" cy="2736305"/>
          </a:xfrm>
          <a:prstGeom prst="rect">
            <a:avLst/>
          </a:prstGeom>
          <a:noFill/>
          <a:ln w="38103" cap="flat">
            <a:solidFill>
              <a:srgbClr val="3891A7"/>
            </a:solidFill>
            <a:prstDash val="solid"/>
            <a:miter/>
          </a:ln>
        </p:spPr>
      </p:pic>
      <p:pic>
        <p:nvPicPr>
          <p:cNvPr id="7" name="Picture 12" descr="http://aldrugs.com/wp/wp-content/uploads/TI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3928" y="560728"/>
            <a:ext cx="4220257" cy="2811341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  <p:pic>
        <p:nvPicPr>
          <p:cNvPr id="8" name="Picture 14" descr="http://s.alriyadh.com/2011/06/25/img/0780351793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7021" y="3546756"/>
            <a:ext cx="2980843" cy="2762566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  <p:pic>
        <p:nvPicPr>
          <p:cNvPr id="9" name="Picture 16" descr="http://alsawsanadot.files.wordpress.com/2012/06/big20126161430rn714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3659" y="3549901"/>
            <a:ext cx="3360794" cy="2780800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098550"/>
            <a:ext cx="90043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84375" y="533396"/>
            <a:ext cx="8229600" cy="1143000"/>
          </a:xfrm>
        </p:spPr>
        <p:txBody>
          <a:bodyPr/>
          <a:lstStyle/>
          <a:p>
            <a:pPr lvl="0"/>
            <a:r>
              <a:rPr lang="en-US" sz="4800" b="1">
                <a:solidFill>
                  <a:srgbClr val="000000"/>
                </a:solidFill>
                <a:latin typeface="Calibri" pitchFamily="1"/>
              </a:rPr>
              <a:t>Cocaine Pharmacokinetics</a:t>
            </a:r>
            <a:r>
              <a:rPr lang="en-US" sz="4500" b="1">
                <a:solidFill>
                  <a:srgbClr val="000000"/>
                </a:solidFill>
                <a:latin typeface="Calibri" pitchFamily="1"/>
              </a:rPr>
              <a:t>: </a:t>
            </a:r>
            <a:r>
              <a:rPr lang="en-US" sz="4500" b="1">
                <a:solidFill>
                  <a:srgbClr val="1C4853"/>
                </a:solidFill>
                <a:latin typeface="Calibri" pitchFamily="1"/>
              </a:rPr>
              <a:t>Absorption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685800" y="1600200"/>
            <a:ext cx="4267203" cy="2111377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Routes of administration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Insufflated (snorted)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IV (mainlined)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Inhaled (freebased)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Oral</a:t>
            </a:r>
            <a:endParaRPr lang="en-US" sz="2000">
              <a:latin typeface="Calibri" pitchFamily="1"/>
              <a:cs typeface="Times New Roman" pitchFamily="1"/>
            </a:endParaRPr>
          </a:p>
        </p:txBody>
      </p:sp>
      <p:pic>
        <p:nvPicPr>
          <p:cNvPr id="4" name="Picture 4" descr="crackparaphernalia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4157667"/>
            <a:ext cx="2895603" cy="23193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cokeconcentratio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9589" y="3163888"/>
            <a:ext cx="4748214" cy="3617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 descr="line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05546" y="1676396"/>
            <a:ext cx="2381253" cy="17621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85800" y="319089"/>
            <a:ext cx="7772400" cy="1190621"/>
          </a:xfrm>
        </p:spPr>
        <p:txBody>
          <a:bodyPr>
            <a:spAutoFit/>
          </a:bodyPr>
          <a:lstStyle/>
          <a:p>
            <a:pPr lvl="0"/>
            <a:r>
              <a:rPr lang="en-US" sz="3600" b="1">
                <a:solidFill>
                  <a:srgbClr val="1C4853"/>
                </a:solidFill>
                <a:latin typeface="Calibri" pitchFamily="1"/>
              </a:rPr>
              <a:t>Pharmacokinetics:</a:t>
            </a:r>
            <a:br>
              <a:rPr lang="en-US" sz="3600" b="1">
                <a:solidFill>
                  <a:srgbClr val="1C4853"/>
                </a:solidFill>
                <a:latin typeface="Calibri" pitchFamily="1"/>
              </a:rPr>
            </a:br>
            <a:r>
              <a:rPr lang="en-US" sz="3600" b="1">
                <a:solidFill>
                  <a:srgbClr val="1C4853"/>
                </a:solidFill>
                <a:latin typeface="Calibri" pitchFamily="1"/>
              </a:rPr>
              <a:t>Distribution and Metabolism</a:t>
            </a:r>
            <a:endParaRPr lang="en-US" b="1">
              <a:solidFill>
                <a:srgbClr val="1C4853"/>
              </a:solidFill>
              <a:latin typeface="Calibri" pitchFamily="1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685800" y="1935163"/>
            <a:ext cx="7772400" cy="4757732"/>
          </a:xfrm>
        </p:spPr>
        <p:txBody>
          <a:bodyPr/>
          <a:lstStyle/>
          <a:p>
            <a:pPr lvl="0">
              <a:lnSpc>
                <a:spcPct val="120000"/>
              </a:lnSpc>
            </a:pPr>
            <a:r>
              <a:rPr lang="en-US" sz="2400" dirty="0">
                <a:latin typeface="Calibri" pitchFamily="1"/>
                <a:cs typeface="Times New Roman" pitchFamily="1"/>
              </a:rPr>
              <a:t>Both cocaine and amphetamines penetrate BBB easily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latin typeface="Calibri" pitchFamily="1"/>
                <a:cs typeface="Times New Roman" pitchFamily="1"/>
              </a:rPr>
              <a:t>Half-lives</a:t>
            </a: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en-US" sz="2000" dirty="0">
                <a:latin typeface="Calibri" pitchFamily="1"/>
                <a:cs typeface="Times New Roman" pitchFamily="1"/>
              </a:rPr>
              <a:t>Cocaine: ~ 50-90 min</a:t>
            </a: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en-US" sz="2000" dirty="0">
                <a:latin typeface="Calibri" pitchFamily="1"/>
                <a:cs typeface="Times New Roman" pitchFamily="1"/>
              </a:rPr>
              <a:t>Amphetamine: ~ 5-10 hours</a:t>
            </a: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en-US" sz="2000" dirty="0">
                <a:latin typeface="Calibri" pitchFamily="1"/>
                <a:cs typeface="Times New Roman" pitchFamily="1"/>
              </a:rPr>
              <a:t>Meth: ~ 12 hours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latin typeface="Calibri" pitchFamily="1"/>
                <a:cs typeface="Times New Roman" pitchFamily="1"/>
              </a:rPr>
              <a:t>Metabolites include active and inactive compounds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latin typeface="Calibri" pitchFamily="1"/>
              </a:rPr>
              <a:t>Cocaine is unusual in that it “</a:t>
            </a:r>
            <a:r>
              <a:rPr lang="en-US" sz="2400" u="sng" dirty="0" err="1">
                <a:latin typeface="Calibri" pitchFamily="1"/>
              </a:rPr>
              <a:t>autometabolizes</a:t>
            </a:r>
            <a:r>
              <a:rPr lang="en-US" sz="2400" dirty="0">
                <a:latin typeface="Calibri" pitchFamily="1"/>
              </a:rPr>
              <a:t>” in the </a:t>
            </a:r>
            <a:r>
              <a:rPr lang="en-US" sz="2400" u="sng" dirty="0">
                <a:latin typeface="Calibri" pitchFamily="1"/>
              </a:rPr>
              <a:t>blood in addition to normal liver metabolism</a:t>
            </a:r>
            <a:r>
              <a:rPr lang="en-US" sz="2400" dirty="0">
                <a:latin typeface="Calibri" pitchFamily="1"/>
              </a:rPr>
              <a:t>.</a:t>
            </a: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en-US" sz="2000" dirty="0">
                <a:latin typeface="Calibri" pitchFamily="1"/>
                <a:cs typeface="Times New Roman" pitchFamily="1"/>
              </a:rPr>
              <a:t>Cocaine ----&gt; </a:t>
            </a:r>
            <a:r>
              <a:rPr lang="en-US" sz="2000" dirty="0" err="1">
                <a:latin typeface="Calibri" pitchFamily="1"/>
                <a:cs typeface="Times New Roman" pitchFamily="1"/>
              </a:rPr>
              <a:t>norcocaine</a:t>
            </a:r>
            <a:r>
              <a:rPr lang="en-US" sz="2000" dirty="0">
                <a:latin typeface="Calibri" pitchFamily="1"/>
                <a:cs typeface="Times New Roman" pitchFamily="1"/>
              </a:rPr>
              <a:t>, </a:t>
            </a:r>
            <a:r>
              <a:rPr lang="en-US" sz="2000" dirty="0" err="1">
                <a:latin typeface="Calibri" pitchFamily="1"/>
                <a:cs typeface="Times New Roman" pitchFamily="1"/>
              </a:rPr>
              <a:t>ecgonine</a:t>
            </a:r>
            <a:r>
              <a:rPr lang="en-US" sz="2000" dirty="0">
                <a:latin typeface="Calibri" pitchFamily="1"/>
                <a:cs typeface="Times New Roman" pitchFamily="1"/>
              </a:rPr>
              <a:t> methyl ester, </a:t>
            </a:r>
            <a:r>
              <a:rPr lang="en-US" sz="2000" dirty="0" err="1">
                <a:latin typeface="Calibri" pitchFamily="1"/>
                <a:cs typeface="Times New Roman" pitchFamily="1"/>
              </a:rPr>
              <a:t>benzoylecgonine</a:t>
            </a:r>
            <a:endParaRPr lang="en-US" sz="2000" dirty="0">
              <a:latin typeface="Calibri" pitchFamily="1"/>
              <a:cs typeface="Times New Roman" pitchFamily="1"/>
            </a:endParaRPr>
          </a:p>
          <a:p>
            <a:pPr lvl="0">
              <a:lnSpc>
                <a:spcPct val="110000"/>
              </a:lnSpc>
            </a:pPr>
            <a:endParaRPr lang="en-US" sz="2400" dirty="0">
              <a:cs typeface="Times New Roman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832049" y="426366"/>
            <a:ext cx="7772400" cy="914400"/>
          </a:xfrm>
        </p:spPr>
        <p:txBody>
          <a:bodyPr/>
          <a:lstStyle/>
          <a:p>
            <a:pPr lvl="0"/>
            <a:r>
              <a:rPr lang="en-US" b="1">
                <a:solidFill>
                  <a:srgbClr val="1C4853"/>
                </a:solidFill>
                <a:latin typeface="Calibri" pitchFamily="1"/>
              </a:rPr>
              <a:t>CNS Stimulants</a:t>
            </a:r>
            <a:endParaRPr lang="en-US" b="1" u="sng">
              <a:solidFill>
                <a:srgbClr val="1C4853"/>
              </a:solidFill>
              <a:latin typeface="Calibri" pitchFamily="1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838203" y="1524003"/>
            <a:ext cx="7239003" cy="4573591"/>
          </a:xfrm>
        </p:spPr>
        <p:txBody>
          <a:bodyPr/>
          <a:lstStyle/>
          <a:p>
            <a:pPr marL="711202" lvl="0" indent="-711202">
              <a:buNone/>
            </a:pPr>
            <a:r>
              <a:rPr lang="en-US" sz="2400" dirty="0"/>
              <a:t>I.	</a:t>
            </a:r>
            <a:r>
              <a:rPr lang="en-US" sz="2400" dirty="0">
                <a:latin typeface="Calibri" pitchFamily="1"/>
              </a:rPr>
              <a:t>Cocaine, Crack (free base or hydrochloride).</a:t>
            </a:r>
          </a:p>
          <a:p>
            <a:pPr marL="711202" lvl="0" indent="-711202">
              <a:buNone/>
            </a:pPr>
            <a:r>
              <a:rPr lang="en-US" sz="2400" dirty="0">
                <a:latin typeface="Calibri" pitchFamily="1"/>
              </a:rPr>
              <a:t>II.    Amphetamines:	</a:t>
            </a:r>
          </a:p>
          <a:p>
            <a:pPr marL="1066803" lvl="1" indent="-609603">
              <a:spcBef>
                <a:spcPts val="500"/>
              </a:spcBef>
              <a:buNone/>
            </a:pPr>
            <a:r>
              <a:rPr lang="en-US" sz="2000" dirty="0">
                <a:latin typeface="Calibri" pitchFamily="1"/>
              </a:rPr>
              <a:t>	D-Amphetamine, Methamphetamine, </a:t>
            </a:r>
            <a:r>
              <a:rPr lang="en-US" sz="2000" dirty="0" smtClean="0">
                <a:latin typeface="Calibri" pitchFamily="1"/>
              </a:rPr>
              <a:t>methylphenidate, </a:t>
            </a:r>
            <a:r>
              <a:rPr lang="en-US" sz="2000" dirty="0" err="1">
                <a:latin typeface="Calibri" pitchFamily="1"/>
              </a:rPr>
              <a:t>phenmetrazine</a:t>
            </a:r>
            <a:r>
              <a:rPr lang="en-US" sz="2000" dirty="0">
                <a:latin typeface="Calibri" pitchFamily="1"/>
              </a:rPr>
              <a:t> (</a:t>
            </a:r>
            <a:r>
              <a:rPr lang="en-US" sz="2000" dirty="0" err="1">
                <a:latin typeface="Calibri" pitchFamily="1"/>
              </a:rPr>
              <a:t>Preludin</a:t>
            </a:r>
            <a:r>
              <a:rPr lang="en-US" sz="2000" dirty="0">
                <a:latin typeface="Calibri" pitchFamily="1"/>
              </a:rPr>
              <a:t>) - used to treat obesity,</a:t>
            </a:r>
          </a:p>
          <a:p>
            <a:pPr marL="1066803" lvl="1" indent="-609603">
              <a:spcBef>
                <a:spcPts val="500"/>
              </a:spcBef>
              <a:buNone/>
            </a:pPr>
            <a:r>
              <a:rPr lang="en-US" sz="2000" dirty="0">
                <a:latin typeface="Calibri" pitchFamily="1"/>
              </a:rPr>
              <a:t>	(hallucinogens = MDA, MDMA, DOM; </a:t>
            </a:r>
            <a:r>
              <a:rPr lang="en-US" sz="2000" dirty="0" err="1">
                <a:latin typeface="Calibri" pitchFamily="1"/>
              </a:rPr>
              <a:t>methylenedioxymethamphetamine</a:t>
            </a:r>
            <a:r>
              <a:rPr lang="en-US" sz="2000" dirty="0">
                <a:latin typeface="Calibri" pitchFamily="1"/>
              </a:rPr>
              <a:t>, "ecstasy</a:t>
            </a:r>
            <a:r>
              <a:rPr lang="en-US" sz="2000" dirty="0" smtClean="0">
                <a:latin typeface="Calibri" pitchFamily="1"/>
              </a:rPr>
              <a:t>,").</a:t>
            </a:r>
            <a:endParaRPr lang="en-US" sz="2000" dirty="0">
              <a:latin typeface="Calibri" pitchFamily="1"/>
            </a:endParaRPr>
          </a:p>
          <a:p>
            <a:pPr marL="711202" lvl="0" indent="-711202">
              <a:buNone/>
            </a:pPr>
            <a:r>
              <a:rPr lang="en-US" sz="2400" dirty="0">
                <a:latin typeface="Calibri" pitchFamily="1"/>
              </a:rPr>
              <a:t>III. </a:t>
            </a:r>
            <a:r>
              <a:rPr lang="en-US" sz="2400" dirty="0" err="1">
                <a:latin typeface="Calibri" pitchFamily="1"/>
              </a:rPr>
              <a:t>Khat</a:t>
            </a:r>
            <a:r>
              <a:rPr lang="en-US" sz="2400" dirty="0">
                <a:latin typeface="Calibri" pitchFamily="1"/>
              </a:rPr>
              <a:t>: Cathinone, </a:t>
            </a:r>
            <a:r>
              <a:rPr lang="en-US" sz="2400" dirty="0" err="1">
                <a:latin typeface="Calibri" pitchFamily="1"/>
              </a:rPr>
              <a:t>methcathinone</a:t>
            </a:r>
            <a:r>
              <a:rPr lang="en-US" sz="2400" dirty="0">
                <a:latin typeface="Calibri" pitchFamily="1"/>
              </a:rPr>
              <a:t>.</a:t>
            </a:r>
          </a:p>
          <a:p>
            <a:pPr marL="711202" lvl="0" indent="-711202">
              <a:buNone/>
            </a:pPr>
            <a:r>
              <a:rPr lang="en-US" sz="2400" dirty="0" smtClean="0">
                <a:latin typeface="Calibri" pitchFamily="1"/>
              </a:rPr>
              <a:t>IV. </a:t>
            </a:r>
            <a:r>
              <a:rPr lang="en-US" sz="2400" dirty="0" err="1" smtClean="0">
                <a:latin typeface="Calibri" pitchFamily="1"/>
              </a:rPr>
              <a:t>Methylxanthines</a:t>
            </a:r>
            <a:r>
              <a:rPr lang="en-US" sz="2400" dirty="0" smtClean="0">
                <a:latin typeface="Calibri" pitchFamily="1"/>
              </a:rPr>
              <a:t>: caffeine (coffee), Theophylline (tea), 	   </a:t>
            </a:r>
            <a:r>
              <a:rPr lang="en-US" sz="2400" dirty="0" err="1" smtClean="0">
                <a:latin typeface="Calibri" pitchFamily="1"/>
              </a:rPr>
              <a:t>theobromide</a:t>
            </a:r>
            <a:r>
              <a:rPr lang="en-US" sz="2400" dirty="0" smtClean="0">
                <a:latin typeface="Calibri" pitchFamily="1"/>
              </a:rPr>
              <a:t> (chocolate).</a:t>
            </a:r>
          </a:p>
          <a:p>
            <a:pPr marL="711202" lvl="0" indent="-711202" algn="ctr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476667"/>
            <a:ext cx="8229600" cy="1143000"/>
          </a:xfrm>
        </p:spPr>
        <p:txBody>
          <a:bodyPr/>
          <a:lstStyle/>
          <a:p>
            <a:pPr lvl="0"/>
            <a:r>
              <a:rPr lang="en-US" b="1">
                <a:solidFill>
                  <a:srgbClr val="1C4853"/>
                </a:solidFill>
                <a:latin typeface="Calibri" pitchFamily="1"/>
              </a:rPr>
              <a:t>Cocaethylene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001000" cy="1955801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en-US" sz="2400">
                <a:latin typeface="Calibri" pitchFamily="1"/>
                <a:cs typeface="Times New Roman" pitchFamily="1"/>
              </a:rPr>
              <a:t>Alcohol inhibits metabolism of cocaine</a:t>
            </a:r>
          </a:p>
          <a:p>
            <a:pPr lvl="0">
              <a:spcBef>
                <a:spcPts val="1000"/>
              </a:spcBef>
            </a:pPr>
            <a:r>
              <a:rPr lang="en-US" sz="2400">
                <a:latin typeface="Calibri" pitchFamily="1"/>
                <a:cs typeface="Times New Roman" pitchFamily="1"/>
              </a:rPr>
              <a:t>Alcohol + cocaine chemically react to form </a:t>
            </a:r>
            <a:r>
              <a:rPr lang="en-US" sz="2400" b="1">
                <a:latin typeface="Calibri" pitchFamily="1"/>
                <a:cs typeface="Times New Roman" pitchFamily="1"/>
              </a:rPr>
              <a:t>cocaethylene</a:t>
            </a:r>
            <a:endParaRPr lang="en-US" sz="2400">
              <a:latin typeface="Calibri" pitchFamily="1"/>
              <a:cs typeface="Times New Roman" pitchFamily="1"/>
            </a:endParaRPr>
          </a:p>
          <a:p>
            <a:pPr lvl="0">
              <a:spcBef>
                <a:spcPts val="1100"/>
              </a:spcBef>
            </a:pPr>
            <a:r>
              <a:rPr lang="en-US" sz="2400">
                <a:latin typeface="Calibri" pitchFamily="1"/>
                <a:cs typeface="Times New Roman" pitchFamily="1"/>
              </a:rPr>
              <a:t>Only known example where body forms new psychoactive compound from two others</a:t>
            </a:r>
            <a:endParaRPr lang="en-US">
              <a:latin typeface="Calibri" pitchFamily="1"/>
            </a:endParaRPr>
          </a:p>
        </p:txBody>
      </p:sp>
      <p:pic>
        <p:nvPicPr>
          <p:cNvPr id="4" name="Picture 4" descr="cocaethylen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5000" y="4267203"/>
            <a:ext cx="2971800" cy="20446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5"/>
          <p:cNvSpPr/>
          <p:nvPr/>
        </p:nvSpPr>
        <p:spPr>
          <a:xfrm>
            <a:off x="457200" y="3810003"/>
            <a:ext cx="5105396" cy="259397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Cocaethylene</a:t>
            </a:r>
          </a:p>
          <a:p>
            <a:pPr marL="742950" marR="0" lvl="1" indent="-285750" algn="l" defTabSz="914400" rtl="0" fontAlgn="auto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Similar effects to cocaine</a:t>
            </a:r>
          </a:p>
          <a:p>
            <a:pPr marL="742950" marR="0" lvl="1" indent="-285750" algn="l" defTabSz="914400" rtl="0" fontAlgn="auto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Greater cardiac toxicity than cocaine</a:t>
            </a:r>
          </a:p>
          <a:p>
            <a:pPr marL="742950" marR="0" lvl="1" indent="-285750" algn="l" defTabSz="914400" rtl="0" fontAlgn="auto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3-5x the half-life of cocaine</a:t>
            </a:r>
          </a:p>
          <a:p>
            <a:pPr marL="742950" marR="0" lvl="1" indent="-285750" algn="l" defTabSz="914400" rtl="0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associated with seizures, liver damage, compromised immune system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 pitchFamily="1"/>
              <a:ea typeface="ＭＳ Ｐゴシック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404667"/>
            <a:ext cx="8229600" cy="1143000"/>
          </a:xfrm>
        </p:spPr>
        <p:txBody>
          <a:bodyPr/>
          <a:lstStyle/>
          <a:p>
            <a:pPr lvl="0"/>
            <a:r>
              <a:rPr lang="en-US" b="1">
                <a:solidFill>
                  <a:srgbClr val="1C4853"/>
                </a:solidFill>
                <a:latin typeface="Calibri" pitchFamily="1"/>
              </a:rPr>
              <a:t>Cocaine Pharmacodynamics</a:t>
            </a:r>
          </a:p>
        </p:txBody>
      </p:sp>
      <p:pic>
        <p:nvPicPr>
          <p:cNvPr id="3" name="Picture 4" descr="blockreuptak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3" y="1676396"/>
            <a:ext cx="5257800" cy="48767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"/>
          <p:cNvSpPr txBox="1">
            <a:spLocks noGrp="1"/>
          </p:cNvSpPr>
          <p:nvPr>
            <p:ph idx="1"/>
          </p:nvPr>
        </p:nvSpPr>
        <p:spPr>
          <a:xfrm>
            <a:off x="533396" y="1600200"/>
            <a:ext cx="3886200" cy="1649413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US" sz="2400">
                <a:latin typeface="Calibri" pitchFamily="1"/>
                <a:cs typeface="Times New Roman" pitchFamily="1"/>
              </a:rPr>
              <a:t>Indirect Agonist for</a:t>
            </a:r>
            <a:endParaRPr lang="en-US">
              <a:latin typeface="Calibri" pitchFamily="1"/>
              <a:cs typeface="Times New Roman" pitchFamily="1"/>
            </a:endParaRP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DA (high affinity)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NE (high affinity)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5-HT (modest affinity)</a:t>
            </a:r>
            <a:endParaRPr lang="en-US">
              <a:latin typeface="Calibri" pitchFamily="1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533396" y="3505196"/>
            <a:ext cx="3886200" cy="116998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Mechanism: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 pitchFamily="1"/>
              <a:ea typeface="ＭＳ Ｐゴシック" pitchFamily="1"/>
              <a:cs typeface="Times New Roman" pitchFamily="1"/>
            </a:endParaRPr>
          </a:p>
          <a:p>
            <a:pPr marL="742950" marR="0" lvl="1" indent="-285750" algn="l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Blocks monoamine reuptake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 pitchFamily="1"/>
              <a:ea typeface="ＭＳ Ｐゴシック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19848" y="1680109"/>
            <a:ext cx="5504304" cy="4950668"/>
          </a:xfrm>
          <a:prstGeom prst="rect">
            <a:avLst/>
          </a:prstGeom>
          <a:noFill/>
          <a:ln w="57150" cap="flat">
            <a:solidFill>
              <a:srgbClr val="000000"/>
            </a:solidFill>
            <a:prstDash val="solid"/>
            <a:miter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9100"/>
            <a:ext cx="8229600" cy="883718"/>
          </a:xfrm>
        </p:spPr>
        <p:txBody>
          <a:bodyPr/>
          <a:lstStyle/>
          <a:p>
            <a:pPr algn="ctr"/>
            <a:r>
              <a:rPr lang="en-US" b="1" u="sng" dirty="0" smtClean="0"/>
              <a:t>Hyperthermia fatal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960883"/>
            <a:ext cx="8229600" cy="43891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476667"/>
            <a:ext cx="8229600" cy="1143000"/>
          </a:xfrm>
        </p:spPr>
        <p:txBody>
          <a:bodyPr/>
          <a:lstStyle/>
          <a:p>
            <a:pPr lvl="0"/>
            <a:r>
              <a:rPr lang="en-US" sz="4500" b="1">
                <a:solidFill>
                  <a:srgbClr val="1C4853"/>
                </a:solidFill>
                <a:latin typeface="Calibri" pitchFamily="1"/>
              </a:rPr>
              <a:t>Amphetamine Pharmacodynamics</a:t>
            </a:r>
          </a:p>
        </p:txBody>
      </p:sp>
      <p:sp>
        <p:nvSpPr>
          <p:cNvPr id="3" name="Rectangle 4"/>
          <p:cNvSpPr txBox="1">
            <a:spLocks noGrp="1"/>
          </p:cNvSpPr>
          <p:nvPr>
            <p:ph idx="1"/>
          </p:nvPr>
        </p:nvSpPr>
        <p:spPr>
          <a:xfrm>
            <a:off x="533396" y="1600200"/>
            <a:ext cx="3886200" cy="1649413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US" sz="2400">
                <a:latin typeface="Calibri" pitchFamily="1"/>
                <a:cs typeface="Times New Roman" pitchFamily="1"/>
              </a:rPr>
              <a:t>Indirect Agonist for</a:t>
            </a:r>
            <a:endParaRPr lang="en-US">
              <a:latin typeface="Calibri" pitchFamily="1"/>
              <a:cs typeface="Times New Roman" pitchFamily="1"/>
            </a:endParaRP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DA (high affinity)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NE (high affinity)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pitchFamily="1"/>
                <a:cs typeface="Times New Roman" pitchFamily="1"/>
              </a:rPr>
              <a:t>5-HT (low affinity)</a:t>
            </a:r>
            <a:endParaRPr lang="en-US">
              <a:latin typeface="Calibri" pitchFamily="1"/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533396" y="3505196"/>
            <a:ext cx="8001000" cy="205580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Mechanisms: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 pitchFamily="1"/>
              <a:ea typeface="ＭＳ Ｐゴシック" pitchFamily="1"/>
              <a:cs typeface="Times New Roman" pitchFamily="1"/>
            </a:endParaRPr>
          </a:p>
          <a:p>
            <a:pPr marL="742950" marR="0" lvl="1" indent="-285750" algn="l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Blocks monoamine reuptake</a:t>
            </a:r>
          </a:p>
          <a:p>
            <a:pPr marL="742950" marR="0" lvl="1" indent="-285750" algn="l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Inhibit vesicular storage</a:t>
            </a:r>
          </a:p>
          <a:p>
            <a:pPr marL="742950" marR="0" lvl="1" indent="-285750" algn="l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Inhibit MAO metabolism</a:t>
            </a:r>
          </a:p>
          <a:p>
            <a:pPr marL="742950" marR="0" lvl="1" indent="-285750" algn="l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  <a:cs typeface="Times New Roman" pitchFamily="1"/>
              </a:rPr>
              <a:t>Reverses reuptake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 pitchFamily="1"/>
              <a:ea typeface="ＭＳ Ｐゴシック" pitchFamily="1"/>
              <a:cs typeface="Times New Roman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476667"/>
            <a:ext cx="8229600" cy="1143000"/>
          </a:xfrm>
        </p:spPr>
        <p:txBody>
          <a:bodyPr/>
          <a:lstStyle/>
          <a:p>
            <a:pPr lvl="0"/>
            <a:r>
              <a:rPr lang="en-US" sz="4500" b="1">
                <a:solidFill>
                  <a:srgbClr val="1C4853"/>
                </a:solidFill>
                <a:latin typeface="Calibri" pitchFamily="1"/>
              </a:rPr>
              <a:t>Tolerance, Withdrawal, Addiction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685800" y="1600200"/>
            <a:ext cx="7772400" cy="4905371"/>
          </a:xfrm>
        </p:spPr>
        <p:txBody>
          <a:bodyPr/>
          <a:lstStyle/>
          <a:p>
            <a:pPr lvl="0"/>
            <a:r>
              <a:rPr lang="en-US" sz="3600" dirty="0">
                <a:latin typeface="Calibri" pitchFamily="1"/>
              </a:rPr>
              <a:t>High abuse potential</a:t>
            </a:r>
          </a:p>
          <a:p>
            <a:pPr lvl="0"/>
            <a:r>
              <a:rPr lang="en-US" sz="3600" dirty="0">
                <a:latin typeface="Calibri" pitchFamily="1"/>
              </a:rPr>
              <a:t>Physical and psychological dependence</a:t>
            </a:r>
          </a:p>
          <a:p>
            <a:pPr lvl="0"/>
            <a:r>
              <a:rPr lang="en-US" sz="3600" dirty="0">
                <a:latin typeface="Calibri" pitchFamily="1"/>
              </a:rPr>
              <a:t>Tolerance to euphoria, appetite suppression; sensitization to </a:t>
            </a:r>
            <a:r>
              <a:rPr lang="en-US" sz="3600" dirty="0" smtClean="0">
                <a:latin typeface="Calibri" pitchFamily="1"/>
              </a:rPr>
              <a:t>psychomotor</a:t>
            </a:r>
            <a:endParaRPr lang="en-US" sz="3600" dirty="0">
              <a:latin typeface="Calibri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476667"/>
            <a:ext cx="8229600" cy="1143000"/>
          </a:xfrm>
        </p:spPr>
        <p:txBody>
          <a:bodyPr/>
          <a:lstStyle/>
          <a:p>
            <a:pPr lvl="0"/>
            <a:r>
              <a:rPr lang="en-US" sz="4500" b="1">
                <a:solidFill>
                  <a:srgbClr val="1C4853"/>
                </a:solidFill>
                <a:latin typeface="Calibri" pitchFamily="1"/>
              </a:rPr>
              <a:t>Tolerance, Withdrawal, Addiction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685800" y="1600200"/>
            <a:ext cx="7772400" cy="4905371"/>
          </a:xfrm>
        </p:spPr>
        <p:txBody>
          <a:bodyPr/>
          <a:lstStyle/>
          <a:p>
            <a:pPr lvl="0"/>
            <a:r>
              <a:rPr lang="en-US" sz="2400" dirty="0" smtClean="0">
                <a:latin typeface="Calibri" pitchFamily="1"/>
              </a:rPr>
              <a:t>Withdrawal</a:t>
            </a:r>
            <a:endParaRPr lang="en-US" sz="2400" dirty="0">
              <a:latin typeface="Calibri" pitchFamily="1"/>
            </a:endParaRPr>
          </a:p>
          <a:p>
            <a:pPr lvl="1">
              <a:spcBef>
                <a:spcPts val="500"/>
              </a:spcBef>
            </a:pPr>
            <a:r>
              <a:rPr lang="en-US" dirty="0">
                <a:latin typeface="Calibri" pitchFamily="1"/>
              </a:rPr>
              <a:t>Physically mild to moderate  (hunger, fatigue, anxiety, irritability, depression, panic attacks, dysphoric syndrome)</a:t>
            </a:r>
          </a:p>
          <a:p>
            <a:pPr lvl="2" algn="just">
              <a:spcBef>
                <a:spcPts val="400"/>
              </a:spcBef>
            </a:pPr>
            <a:r>
              <a:rPr lang="en-US" sz="2400" dirty="0">
                <a:latin typeface="Calibri" pitchFamily="1"/>
              </a:rPr>
              <a:t>Dysphoric syndrome (1-5 days after the crash): characterized by decreased activity, </a:t>
            </a:r>
            <a:r>
              <a:rPr lang="en-US" sz="2400" dirty="0" err="1">
                <a:latin typeface="Calibri" pitchFamily="1"/>
              </a:rPr>
              <a:t>amotivation</a:t>
            </a:r>
            <a:r>
              <a:rPr lang="en-US" sz="2400" dirty="0">
                <a:latin typeface="Calibri" pitchFamily="1"/>
              </a:rPr>
              <a:t>, intense boredom and anhedonia, intense “craving” for cocaine.  May last 1-10 weeks.</a:t>
            </a:r>
          </a:p>
          <a:p>
            <a:pPr lvl="1">
              <a:spcBef>
                <a:spcPts val="500"/>
              </a:spcBef>
            </a:pPr>
            <a:r>
              <a:rPr lang="en-US" dirty="0" smtClean="0">
                <a:latin typeface="Calibri" pitchFamily="1"/>
              </a:rPr>
              <a:t>Intense cravings</a:t>
            </a:r>
          </a:p>
          <a:p>
            <a:pPr lvl="1">
              <a:spcBef>
                <a:spcPts val="500"/>
              </a:spcBef>
            </a:pPr>
            <a:endParaRPr lang="en-US" dirty="0">
              <a:latin typeface="Calibri" pitchFamily="1"/>
            </a:endParaRPr>
          </a:p>
          <a:p>
            <a:pPr lvl="0"/>
            <a:r>
              <a:rPr lang="en-US" sz="2400" dirty="0">
                <a:latin typeface="Calibri" pitchFamily="1"/>
              </a:rPr>
              <a:t>Route of administration important to addiction risk</a:t>
            </a:r>
          </a:p>
        </p:txBody>
      </p:sp>
    </p:spTree>
    <p:extLst>
      <p:ext uri="{BB962C8B-B14F-4D97-AF65-F5344CB8AC3E}">
        <p14:creationId xmlns:p14="http://schemas.microsoft.com/office/powerpoint/2010/main" val="10960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19667" y="1052739"/>
            <a:ext cx="5809000" cy="4392484"/>
          </a:xfrm>
          <a:prstGeom prst="rect">
            <a:avLst/>
          </a:prstGeom>
          <a:noFill/>
          <a:ln w="57150" cap="flat">
            <a:solidFill>
              <a:srgbClr val="FFFFFF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ncrypted-tbn0.gstatic.com/images?q=tbn:ANd9GcR45Dl0eW05CL09BjTwQtRyl2Nx6yEBDRKAPRJryLEkO9pNq9C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550" y="2420892"/>
            <a:ext cx="4695553" cy="30963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عنوان 1"/>
          <p:cNvSpPr txBox="1">
            <a:spLocks noGrp="1"/>
          </p:cNvSpPr>
          <p:nvPr>
            <p:ph type="title"/>
          </p:nvPr>
        </p:nvSpPr>
        <p:spPr>
          <a:xfrm>
            <a:off x="730697" y="845838"/>
            <a:ext cx="8305796" cy="1143000"/>
          </a:xfrm>
        </p:spPr>
        <p:txBody>
          <a:bodyPr/>
          <a:lstStyle/>
          <a:p>
            <a:pPr lvl="0"/>
            <a:r>
              <a:rPr lang="en-US" sz="4500" b="1"/>
              <a:t>KHAT</a:t>
            </a:r>
            <a:r>
              <a:rPr lang="en-US" sz="4500"/>
              <a:t/>
            </a:r>
            <a:br>
              <a:rPr lang="en-US" sz="4500"/>
            </a:br>
            <a:r>
              <a:rPr lang="en-US" sz="4500" i="1"/>
              <a:t>Catha edulis</a:t>
            </a:r>
          </a:p>
        </p:txBody>
      </p:sp>
      <p:pic>
        <p:nvPicPr>
          <p:cNvPr id="4" name="Picture 6" descr="https://encrypted-tbn2.gstatic.com/images?q=tbn:ANd9GcS91U99w659gTYNoBo3S1Zg89uHnYMfGRvIzcatJ3uG8FgSzLJqHQ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35104" y="1052739"/>
            <a:ext cx="3513371" cy="23762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 descr="https://encrypted-tbn0.gstatic.com/images?q=tbn:ANd9GcQkpi9zFZ74CpDY1mwKTvs4jaisKHGj_0aThAAIxm7mD4OlPSDk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69050" y="3846167"/>
            <a:ext cx="2619371" cy="17430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67541" y="404667"/>
            <a:ext cx="8229600" cy="1143000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1C4853"/>
                </a:solidFill>
                <a:latin typeface="Calibri" pitchFamily="1"/>
              </a:rPr>
              <a:t>Sympathomimetic Treatment:</a:t>
            </a:r>
            <a:endParaRPr lang="en-US" b="1" dirty="0">
              <a:solidFill>
                <a:srgbClr val="1C4853"/>
              </a:solidFill>
              <a:latin typeface="Calibri" pitchFamily="1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683568" y="1772820"/>
            <a:ext cx="7772400" cy="4291014"/>
          </a:xfrm>
        </p:spPr>
        <p:txBody>
          <a:bodyPr/>
          <a:lstStyle/>
          <a:p>
            <a:r>
              <a:rPr lang="en-US" sz="2400" b="1" u="sng" dirty="0" smtClean="0"/>
              <a:t>Benzodiazepines: First line</a:t>
            </a:r>
          </a:p>
          <a:p>
            <a:r>
              <a:rPr lang="en-US" sz="2400" dirty="0" smtClean="0"/>
              <a:t>Seizures: </a:t>
            </a:r>
            <a:r>
              <a:rPr lang="en-US" sz="2400" u="sng" dirty="0" smtClean="0"/>
              <a:t>Benzodiazepines</a:t>
            </a:r>
            <a:r>
              <a:rPr lang="mr-IN" sz="2400" dirty="0" smtClean="0"/>
              <a:t>…</a:t>
            </a:r>
            <a:r>
              <a:rPr lang="en-CA" sz="2400" dirty="0" smtClean="0"/>
              <a:t>. May use </a:t>
            </a:r>
            <a:r>
              <a:rPr lang="en-US" sz="2400" dirty="0" err="1" smtClean="0"/>
              <a:t>Propofol</a:t>
            </a:r>
            <a:r>
              <a:rPr lang="en-US" sz="2400" dirty="0"/>
              <a:t> .</a:t>
            </a:r>
          </a:p>
          <a:p>
            <a:r>
              <a:rPr lang="en-US" sz="2400" dirty="0"/>
              <a:t>β-blockers </a:t>
            </a:r>
            <a:r>
              <a:rPr lang="en-US" sz="2400" dirty="0" smtClean="0"/>
              <a:t>contraindicated (unopposed</a:t>
            </a:r>
            <a:r>
              <a:rPr lang="en-US" sz="2400" dirty="0"/>
              <a:t> α-receptor </a:t>
            </a:r>
            <a:r>
              <a:rPr lang="en-US" sz="2400" dirty="0" smtClean="0"/>
              <a:t>stimulation)</a:t>
            </a:r>
          </a:p>
          <a:p>
            <a:r>
              <a:rPr lang="en-US" sz="2400" dirty="0" smtClean="0"/>
              <a:t>Cocaine-induced </a:t>
            </a:r>
            <a:r>
              <a:rPr lang="en-US" sz="2400" dirty="0"/>
              <a:t>wide complex </a:t>
            </a:r>
            <a:r>
              <a:rPr lang="en-US" sz="2400" dirty="0" smtClean="0"/>
              <a:t>tachycardia (Wide QRS) </a:t>
            </a:r>
            <a:r>
              <a:rPr lang="en-US" sz="2400" u="sng" dirty="0" smtClean="0"/>
              <a:t>sodium </a:t>
            </a:r>
            <a:r>
              <a:rPr lang="en-US" sz="2400" u="sng" dirty="0"/>
              <a:t>bicarbonate </a:t>
            </a:r>
            <a:r>
              <a:rPr lang="en-US" sz="2400" dirty="0" smtClean="0">
                <a:latin typeface="Calibri" pitchFamily="1"/>
              </a:rPr>
              <a:t>Alprazolam </a:t>
            </a:r>
            <a:r>
              <a:rPr lang="en-US" sz="2400" dirty="0">
                <a:latin typeface="Calibri" pitchFamily="1"/>
              </a:rPr>
              <a:t>(Xanax - benzodiazepine) for panic attacks</a:t>
            </a:r>
            <a:r>
              <a:rPr lang="en-US" sz="2400" dirty="0" smtClean="0">
                <a:latin typeface="Calibri" pitchFamily="1"/>
              </a:rPr>
              <a:t>.</a:t>
            </a:r>
          </a:p>
          <a:p>
            <a:r>
              <a:rPr lang="en-US" sz="2400" dirty="0"/>
              <a:t>H</a:t>
            </a:r>
            <a:r>
              <a:rPr lang="en-US" sz="2400" dirty="0" smtClean="0"/>
              <a:t>ypertension </a:t>
            </a:r>
            <a:r>
              <a:rPr lang="en-US" sz="2400" dirty="0"/>
              <a:t>unresponsive to </a:t>
            </a:r>
            <a:r>
              <a:rPr lang="en-US" sz="2400" u="sng" dirty="0"/>
              <a:t>benzodiazepines</a:t>
            </a:r>
            <a:r>
              <a:rPr lang="en-US" sz="2400" dirty="0"/>
              <a:t> </a:t>
            </a:r>
            <a:r>
              <a:rPr lang="en-US" sz="2400" u="sng" dirty="0" err="1" smtClean="0"/>
              <a:t>Phentoamine</a:t>
            </a:r>
            <a:r>
              <a:rPr lang="en-US" sz="2400" dirty="0" smtClean="0"/>
              <a:t>.</a:t>
            </a:r>
          </a:p>
          <a:p>
            <a:r>
              <a:rPr lang="en-US" sz="2400" dirty="0" smtClean="0">
                <a:latin typeface="Calibri" pitchFamily="1"/>
              </a:rPr>
              <a:t>Decontamination ?</a:t>
            </a:r>
            <a:endParaRPr lang="en-US" dirty="0">
              <a:latin typeface="Calibri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83568" y="620685"/>
            <a:ext cx="7772400" cy="609603"/>
          </a:xfrm>
        </p:spPr>
        <p:txBody>
          <a:bodyPr/>
          <a:lstStyle/>
          <a:p>
            <a:pPr lvl="0"/>
            <a:endParaRPr lang="en-US" sz="4500" b="1" dirty="0">
              <a:solidFill>
                <a:srgbClr val="1C4853"/>
              </a:solidFill>
              <a:latin typeface="Calibri" pitchFamily="1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4" y="1390389"/>
            <a:ext cx="8343900" cy="4953000"/>
          </a:xfrm>
          <a:prstGeom prst="rect">
            <a:avLst/>
          </a:prstGeom>
        </p:spPr>
      </p:pic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304796" y="1371600"/>
            <a:ext cx="4190996" cy="4400549"/>
          </a:xfrm>
        </p:spPr>
        <p:txBody>
          <a:bodyPr/>
          <a:lstStyle/>
          <a:p>
            <a:pPr lvl="0">
              <a:spcBef>
                <a:spcPts val="500"/>
              </a:spcBef>
              <a:buNone/>
            </a:pPr>
            <a:endParaRPr lang="en-US" sz="2000" dirty="0">
              <a:latin typeface="Calibri" pitchFamily="1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548676"/>
            <a:ext cx="8229600" cy="1143000"/>
          </a:xfrm>
        </p:spPr>
        <p:txBody>
          <a:bodyPr/>
          <a:lstStyle/>
          <a:p>
            <a:pPr lvl="0"/>
            <a:r>
              <a:rPr lang="en-US" b="1">
                <a:solidFill>
                  <a:srgbClr val="1C4853"/>
                </a:solidFill>
                <a:latin typeface="Calibri" pitchFamily="1"/>
              </a:rPr>
              <a:t>Cocaine Overview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539550" y="1985957"/>
            <a:ext cx="6096003" cy="4257675"/>
          </a:xfrm>
        </p:spPr>
        <p:txBody>
          <a:bodyPr/>
          <a:lstStyle/>
          <a:p>
            <a:pPr lvl="0">
              <a:spcBef>
                <a:spcPts val="1900"/>
              </a:spcBef>
            </a:pPr>
            <a:r>
              <a:rPr lang="en-US" sz="2400">
                <a:latin typeface="Calibri" pitchFamily="1"/>
              </a:rPr>
              <a:t>Alkaloid from </a:t>
            </a:r>
            <a:r>
              <a:rPr lang="en-US" sz="2400" i="1">
                <a:latin typeface="Calibri" pitchFamily="1"/>
              </a:rPr>
              <a:t>Erythroxylon coca</a:t>
            </a:r>
            <a:endParaRPr lang="en-US" sz="2400">
              <a:latin typeface="Calibri" pitchFamily="1"/>
            </a:endParaRPr>
          </a:p>
          <a:p>
            <a:pPr lvl="0">
              <a:spcBef>
                <a:spcPts val="1900"/>
              </a:spcBef>
            </a:pPr>
            <a:r>
              <a:rPr lang="en-US" sz="2400">
                <a:latin typeface="Calibri" pitchFamily="1"/>
              </a:rPr>
              <a:t>Indigenous to western South America</a:t>
            </a:r>
          </a:p>
          <a:p>
            <a:pPr lvl="0">
              <a:spcBef>
                <a:spcPts val="1900"/>
              </a:spcBef>
            </a:pPr>
            <a:r>
              <a:rPr lang="en-US" sz="2400">
                <a:latin typeface="Calibri" pitchFamily="1"/>
              </a:rPr>
              <a:t>Coca leaves used for religious, mystical, social, stimulant, and medicinal purposes</a:t>
            </a:r>
          </a:p>
          <a:p>
            <a:pPr lvl="0">
              <a:spcBef>
                <a:spcPts val="1900"/>
              </a:spcBef>
            </a:pPr>
            <a:r>
              <a:rPr lang="en-US" sz="2400">
                <a:latin typeface="Calibri" pitchFamily="1"/>
              </a:rPr>
              <a:t>Main stimulant uses: endurance, feeling of well-being, alleviate hunger</a:t>
            </a:r>
          </a:p>
          <a:p>
            <a:pPr lvl="0">
              <a:spcBef>
                <a:spcPts val="1900"/>
              </a:spcBef>
            </a:pPr>
            <a:r>
              <a:rPr lang="en-US" sz="2400">
                <a:latin typeface="Calibri" pitchFamily="1"/>
              </a:rPr>
              <a:t>Medical uses: local anesthetic, vasoconstrictor</a:t>
            </a:r>
          </a:p>
        </p:txBody>
      </p:sp>
      <p:pic>
        <p:nvPicPr>
          <p:cNvPr id="4" name="Picture 4" descr="cocaplan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40552" y="4114800"/>
            <a:ext cx="1898651" cy="2514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 descr="peruviancocafield"/>
          <p:cNvPicPr>
            <a:picLocks noChangeAspect="1"/>
          </p:cNvPicPr>
          <p:nvPr/>
        </p:nvPicPr>
        <p:blipFill>
          <a:blip r:embed="rId4">
            <a:lum bright="20000" contrast="20000"/>
          </a:blip>
          <a:srcRect/>
          <a:stretch>
            <a:fillRect/>
          </a:stretch>
        </p:blipFill>
        <p:spPr>
          <a:xfrm>
            <a:off x="7021513" y="1743075"/>
            <a:ext cx="1736729" cy="21431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</p:spPr>
        <p:txBody>
          <a:bodyPr anchorCtr="1"/>
          <a:lstStyle/>
          <a:p>
            <a:pPr lvl="0" algn="ctr"/>
            <a:r>
              <a:rPr lang="en-US" sz="8000" dirty="0" smtClean="0">
                <a:solidFill>
                  <a:srgbClr val="FFFF00"/>
                </a:solidFill>
              </a:rPr>
              <a:t>Questions ?</a:t>
            </a:r>
            <a:endParaRPr lang="en-US" sz="8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23437" y="404667"/>
            <a:ext cx="8229600" cy="1143000"/>
          </a:xfrm>
        </p:spPr>
        <p:txBody>
          <a:bodyPr/>
          <a:lstStyle/>
          <a:p>
            <a:pPr lvl="0"/>
            <a:r>
              <a:rPr lang="en-US" sz="3600" b="1">
                <a:solidFill>
                  <a:srgbClr val="1C4853"/>
                </a:solidFill>
                <a:latin typeface="Calibri" pitchFamily="1"/>
              </a:rPr>
              <a:t>Cocaine Production</a:t>
            </a:r>
            <a:endParaRPr lang="en-US" b="1">
              <a:solidFill>
                <a:srgbClr val="1C4853"/>
              </a:solidFill>
              <a:latin typeface="Calibri" pitchFamily="1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647696" y="1600200"/>
            <a:ext cx="7696203" cy="830266"/>
          </a:xfrm>
        </p:spPr>
        <p:txBody>
          <a:bodyPr/>
          <a:lstStyle/>
          <a:p>
            <a:pPr lvl="0">
              <a:spcBef>
                <a:spcPts val="2200"/>
              </a:spcBef>
            </a:pPr>
            <a:r>
              <a:rPr lang="en-US" sz="2400">
                <a:latin typeface="Calibri" pitchFamily="1"/>
              </a:rPr>
              <a:t>Coca paste extracted from soaked and mashed leaves (60-80% cocaine)</a:t>
            </a:r>
            <a:endParaRPr lang="en-US" sz="2400" u="sng">
              <a:latin typeface="Calibri" pitchFamily="1"/>
            </a:endParaRPr>
          </a:p>
        </p:txBody>
      </p:sp>
      <p:pic>
        <p:nvPicPr>
          <p:cNvPr id="4" name="Picture 4" descr="cocainepowde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67053" y="4268784"/>
            <a:ext cx="2630491" cy="2284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 descr="crackrock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24603" y="4268784"/>
            <a:ext cx="2133596" cy="2284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stompcocapozo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0397" y="4267203"/>
            <a:ext cx="1781178" cy="2286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7"/>
          <p:cNvSpPr/>
          <p:nvPr/>
        </p:nvSpPr>
        <p:spPr>
          <a:xfrm>
            <a:off x="647696" y="3429000"/>
            <a:ext cx="7696203" cy="4572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Freebase/crack extracted from powder with baking soda</a:t>
            </a:r>
            <a:endParaRPr lang="en-US" sz="2400" b="0" i="0" u="sng" strike="noStrike" kern="1200" cap="none" spc="0" baseline="0">
              <a:solidFill>
                <a:srgbClr val="000000"/>
              </a:solidFill>
              <a:uFillTx/>
              <a:latin typeface="Calibri" pitchFamily="1"/>
              <a:ea typeface="ＭＳ Ｐゴシック" pitchFamily="1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47696" y="2514600"/>
            <a:ext cx="7696203" cy="83026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"/>
                <a:ea typeface="ＭＳ Ｐゴシック" pitchFamily="1"/>
              </a:rPr>
              <a:t>Cocaine powder made by mixing paste with hydrochloric acid (cocaine HCl)</a:t>
            </a:r>
            <a:endParaRPr lang="en-US" sz="2400" b="0" i="0" u="sng" strike="noStrike" kern="1200" cap="none" spc="0" baseline="0">
              <a:solidFill>
                <a:srgbClr val="000000"/>
              </a:solidFill>
              <a:uFillTx/>
              <a:latin typeface="Calibri" pitchFamily="1"/>
              <a:ea typeface="ＭＳ Ｐゴシック" pitchFamily="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minddisorders.com/photos/amphetamines-and-related-disorders-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1916829"/>
            <a:ext cx="4000500" cy="2657474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  <p:pic>
        <p:nvPicPr>
          <p:cNvPr id="3" name="Picture 5" descr="crackrock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5577" y="1844820"/>
            <a:ext cx="2622910" cy="2808314"/>
          </a:xfrm>
          <a:prstGeom prst="rect">
            <a:avLst/>
          </a:prstGeom>
          <a:noFill/>
          <a:ln w="57150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11559" y="476667"/>
            <a:ext cx="8229600" cy="1143000"/>
          </a:xfrm>
        </p:spPr>
        <p:txBody>
          <a:bodyPr/>
          <a:lstStyle/>
          <a:p>
            <a:pPr lvl="0"/>
            <a:r>
              <a:rPr lang="en-US" sz="4500" b="1">
                <a:solidFill>
                  <a:srgbClr val="1C4853"/>
                </a:solidFill>
                <a:latin typeface="Calibri" pitchFamily="1"/>
              </a:rPr>
              <a:t>Amphetamine Overview</a:t>
            </a:r>
            <a:r>
              <a:rPr lang="en-US" sz="4500" b="1">
                <a:solidFill>
                  <a:srgbClr val="C00000"/>
                </a:solidFill>
                <a:latin typeface="Calibri" pitchFamily="1"/>
              </a:rPr>
              <a:t/>
            </a:r>
            <a:br>
              <a:rPr lang="en-US" sz="4500" b="1">
                <a:solidFill>
                  <a:srgbClr val="C00000"/>
                </a:solidFill>
                <a:latin typeface="Calibri" pitchFamily="1"/>
              </a:rPr>
            </a:br>
            <a:r>
              <a:rPr lang="en-US" sz="2200" b="1">
                <a:solidFill>
                  <a:srgbClr val="C00000"/>
                </a:solidFill>
                <a:latin typeface="Calibri" pitchFamily="1"/>
              </a:rPr>
              <a:t>(poor man’s cocaine, crystal meth, ice, glass, speed</a:t>
            </a:r>
            <a:r>
              <a:rPr lang="en-US" sz="2200" b="1">
                <a:solidFill>
                  <a:srgbClr val="C00000"/>
                </a:solidFill>
              </a:rPr>
              <a:t>)</a:t>
            </a:r>
            <a:endParaRPr lang="en-US" sz="4500" b="1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3581403" y="1600200"/>
            <a:ext cx="4876796" cy="4652960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sz="2400" dirty="0">
                <a:latin typeface="Calibri" pitchFamily="1"/>
              </a:rPr>
              <a:t>Synthetic analog of ephedrine, active ingredient in </a:t>
            </a:r>
            <a:r>
              <a:rPr lang="en-US" sz="2400" dirty="0" err="1">
                <a:latin typeface="Calibri" pitchFamily="1"/>
              </a:rPr>
              <a:t>mahuang</a:t>
            </a:r>
            <a:endParaRPr lang="en-US" sz="2400" u="sng" dirty="0">
              <a:latin typeface="Calibri" pitchFamily="1"/>
            </a:endParaRPr>
          </a:p>
          <a:p>
            <a:pPr lvl="0">
              <a:spcBef>
                <a:spcPts val="2000"/>
              </a:spcBef>
            </a:pPr>
            <a:r>
              <a:rPr lang="en-US" sz="2400" u="sng" dirty="0" err="1">
                <a:latin typeface="Calibri" pitchFamily="1"/>
              </a:rPr>
              <a:t>Mahuang</a:t>
            </a:r>
            <a:r>
              <a:rPr lang="en-US" sz="2400" dirty="0">
                <a:latin typeface="Calibri" pitchFamily="1"/>
              </a:rPr>
              <a:t> used in China for asthma</a:t>
            </a:r>
          </a:p>
          <a:p>
            <a:pPr lvl="1">
              <a:spcBef>
                <a:spcPts val="1700"/>
              </a:spcBef>
            </a:pPr>
            <a:r>
              <a:rPr lang="en-US" sz="2000" dirty="0">
                <a:latin typeface="Calibri" pitchFamily="1"/>
              </a:rPr>
              <a:t>Chinese (Mandarin) </a:t>
            </a:r>
            <a:r>
              <a:rPr lang="en-US" sz="2000" i="1" dirty="0" err="1">
                <a:latin typeface="Calibri" pitchFamily="1"/>
              </a:rPr>
              <a:t>má</a:t>
            </a:r>
            <a:r>
              <a:rPr lang="en-US" sz="2000" i="1" dirty="0">
                <a:latin typeface="Calibri" pitchFamily="1"/>
              </a:rPr>
              <a:t> </a:t>
            </a:r>
            <a:r>
              <a:rPr lang="en-US" sz="2000" i="1" dirty="0" err="1">
                <a:latin typeface="Calibri" pitchFamily="1"/>
              </a:rPr>
              <a:t>huá</a:t>
            </a:r>
            <a:r>
              <a:rPr lang="en-US" sz="2000" dirty="0" err="1">
                <a:latin typeface="Calibri" pitchFamily="1"/>
              </a:rPr>
              <a:t>ng</a:t>
            </a:r>
            <a:r>
              <a:rPr lang="en-US" sz="2000" dirty="0">
                <a:latin typeface="Calibri" pitchFamily="1"/>
              </a:rPr>
              <a:t> : </a:t>
            </a:r>
            <a:r>
              <a:rPr lang="en-US" sz="2000" i="1" dirty="0" err="1">
                <a:latin typeface="Calibri" pitchFamily="1"/>
              </a:rPr>
              <a:t>má</a:t>
            </a:r>
            <a:r>
              <a:rPr lang="en-US" sz="2000" dirty="0">
                <a:latin typeface="Calibri" pitchFamily="1"/>
              </a:rPr>
              <a:t>, hemp + </a:t>
            </a:r>
            <a:r>
              <a:rPr lang="en-US" sz="2000" i="1" dirty="0" err="1">
                <a:latin typeface="Calibri" pitchFamily="1"/>
              </a:rPr>
              <a:t>huáng</a:t>
            </a:r>
            <a:r>
              <a:rPr lang="en-US" sz="2000" dirty="0">
                <a:latin typeface="Calibri" pitchFamily="1"/>
              </a:rPr>
              <a:t>, yellow</a:t>
            </a:r>
          </a:p>
          <a:p>
            <a:pPr lvl="0">
              <a:spcBef>
                <a:spcPts val="2000"/>
              </a:spcBef>
            </a:pPr>
            <a:r>
              <a:rPr lang="en-US" sz="2400" dirty="0">
                <a:latin typeface="Calibri" pitchFamily="1"/>
              </a:rPr>
              <a:t>Methamphetamine and Methylphenidate (Ritalin) are very similar</a:t>
            </a:r>
          </a:p>
          <a:p>
            <a:pPr lvl="0">
              <a:spcBef>
                <a:spcPts val="2200"/>
              </a:spcBef>
            </a:pPr>
            <a:r>
              <a:rPr lang="en-US" sz="2400" dirty="0">
                <a:latin typeface="Calibri" pitchFamily="1"/>
              </a:rPr>
              <a:t>Medical uses:  obesity, ADHD, narcolepsy</a:t>
            </a:r>
            <a:endParaRPr lang="en-US" dirty="0">
              <a:latin typeface="Calibri" pitchFamily="1"/>
            </a:endParaRPr>
          </a:p>
        </p:txBody>
      </p:sp>
      <p:pic>
        <p:nvPicPr>
          <p:cNvPr id="4" name="Picture 4" descr="mahua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1752603"/>
            <a:ext cx="2819396" cy="20875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 descr="amphetamine_pill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" y="4267203"/>
            <a:ext cx="2819396" cy="21621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4"/>
          <p:cNvSpPr txBox="1">
            <a:spLocks noGrp="1"/>
          </p:cNvSpPr>
          <p:nvPr>
            <p:ph type="body" idx="2"/>
          </p:nvPr>
        </p:nvSpPr>
        <p:spPr>
          <a:xfrm>
            <a:off x="323523" y="1308122"/>
            <a:ext cx="2743200" cy="4572000"/>
          </a:xfrm>
        </p:spPr>
        <p:txBody>
          <a:bodyPr/>
          <a:lstStyle/>
          <a:p>
            <a:pPr lvl="0">
              <a:spcBef>
                <a:spcPts val="700"/>
              </a:spcBef>
            </a:pPr>
            <a:r>
              <a:rPr lang="ar-SA" sz="2800" b="1"/>
              <a:t>أبو ملف ، الأبيض ، أبوداب ، قضوم ،القشطة ، أبو قوسين ، المتخفي،ابو وجه،</a:t>
            </a:r>
          </a:p>
          <a:p>
            <a:pPr lvl="0">
              <a:spcBef>
                <a:spcPts val="700"/>
              </a:spcBef>
            </a:pPr>
            <a:r>
              <a:rPr lang="ar-SA" sz="2800" b="1"/>
              <a:t>ابو زهرة، ابو مقص ، ابو شمس، ابو استفهام ، ابو كرسي </a:t>
            </a:r>
            <a:endParaRPr lang="en-US" sz="2800" b="1"/>
          </a:p>
          <a:p>
            <a:pPr lvl="0">
              <a:spcBef>
                <a:spcPts val="700"/>
              </a:spcBef>
            </a:pPr>
            <a:r>
              <a:rPr lang="ar-SA" sz="2800" b="1"/>
              <a:t>وحديثا تسمى الليكزس او في اكس ار</a:t>
            </a:r>
            <a:endParaRPr lang="en-US" sz="2800"/>
          </a:p>
        </p:txBody>
      </p:sp>
      <p:pic>
        <p:nvPicPr>
          <p:cNvPr id="3" name="Picture 2" descr="http://s.alriyadh.com/2011/06/22/img/8362479576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5856" y="950939"/>
            <a:ext cx="5524503" cy="5286375"/>
          </a:xfrm>
          <a:prstGeom prst="rect">
            <a:avLst/>
          </a:prstGeom>
          <a:noFill/>
          <a:ln w="38103" cap="flat">
            <a:solidFill>
              <a:srgbClr val="3891A7"/>
            </a:solidFill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Grp="1"/>
          </p:cNvSpPr>
          <p:nvPr>
            <p:ph type="title"/>
          </p:nvPr>
        </p:nvSpPr>
        <p:spPr>
          <a:xfrm>
            <a:off x="611559" y="650778"/>
            <a:ext cx="7772400" cy="761996"/>
          </a:xfrm>
        </p:spPr>
        <p:txBody>
          <a:bodyPr/>
          <a:lstStyle/>
          <a:p>
            <a:pPr lvl="0"/>
            <a:r>
              <a:rPr lang="en-US" sz="4500" b="1">
                <a:solidFill>
                  <a:srgbClr val="1C4853"/>
                </a:solidFill>
                <a:latin typeface="Calibri" pitchFamily="1"/>
              </a:rPr>
              <a:t>Chemical Structure of Stimulants</a:t>
            </a:r>
          </a:p>
        </p:txBody>
      </p:sp>
      <p:pic>
        <p:nvPicPr>
          <p:cNvPr id="3" name="Picture 4" descr="methamphetamine_2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5403" y="4343400"/>
            <a:ext cx="3047996" cy="1811334"/>
          </a:xfrm>
        </p:spPr>
      </p:pic>
      <p:pic>
        <p:nvPicPr>
          <p:cNvPr id="4" name="Picture 7" descr="amphetamine_2d"/>
          <p:cNvPicPr>
            <a:picLocks noGrp="1" noChangeAspect="1"/>
          </p:cNvPicPr>
          <p:nvPr>
            <p:ph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33996" y="1600200"/>
            <a:ext cx="2411409" cy="1895478"/>
          </a:xfrm>
        </p:spPr>
      </p:pic>
      <p:pic>
        <p:nvPicPr>
          <p:cNvPr id="5" name="Picture 10" descr="methylphenidate_2d"/>
          <p:cNvPicPr>
            <a:picLocks noGrp="1" noChangeAspect="1"/>
          </p:cNvPicPr>
          <p:nvPr>
            <p:ph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435595" y="3733796"/>
            <a:ext cx="2378070" cy="2514600"/>
          </a:xfrm>
        </p:spPr>
      </p:pic>
      <p:pic>
        <p:nvPicPr>
          <p:cNvPr id="6" name="Picture 12" descr="cocaine_2d"/>
          <p:cNvPicPr>
            <a:picLocks noGrp="1" noChangeAspect="1"/>
          </p:cNvPicPr>
          <p:nvPr>
            <p:ph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1447796" y="1828800"/>
            <a:ext cx="2743200" cy="16541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تدف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335</TotalTime>
  <Words>686</Words>
  <Application>Microsoft Office PowerPoint</Application>
  <PresentationFormat>On-screen Show (4:3)</PresentationFormat>
  <Paragraphs>153</Paragraphs>
  <Slides>40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تدفق</vt:lpstr>
      <vt:lpstr>SYMPATHOMIMETICS  </vt:lpstr>
      <vt:lpstr>Stimulants</vt:lpstr>
      <vt:lpstr>CNS Stimulants</vt:lpstr>
      <vt:lpstr>Cocaine Overview</vt:lpstr>
      <vt:lpstr>Cocaine Production</vt:lpstr>
      <vt:lpstr>PowerPoint Presentation</vt:lpstr>
      <vt:lpstr>Amphetamine Overview (poor man’s cocaine, crystal meth, ice, glass, speed)</vt:lpstr>
      <vt:lpstr>PowerPoint Presentation</vt:lpstr>
      <vt:lpstr>Chemical Structure of Stimulants</vt:lpstr>
      <vt:lpstr>PowerPoint Presentation</vt:lpstr>
      <vt:lpstr>National Survey on Drug Use and Health</vt:lpstr>
      <vt:lpstr>PowerPoint Presentation</vt:lpstr>
      <vt:lpstr>PowerPoint Presentation</vt:lpstr>
      <vt:lpstr>Effects on Mind, Brain, Behavior</vt:lpstr>
      <vt:lpstr>Effects on Mind, Brain, Behavior (cont.)</vt:lpstr>
      <vt:lpstr>Peripheral Effects (sympathomimetic)</vt:lpstr>
      <vt:lpstr>PowerPoint Presentation</vt:lpstr>
      <vt:lpstr>Cocaine Cardiac Features</vt:lpstr>
      <vt:lpstr>Amph Effects on Rat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( 1500 m) in:  00:03:56.15 !</vt:lpstr>
      <vt:lpstr>PowerPoint Presentation</vt:lpstr>
      <vt:lpstr>PowerPoint Presentation</vt:lpstr>
      <vt:lpstr>Cocaine Pharmacokinetics: Absorption</vt:lpstr>
      <vt:lpstr>Pharmacokinetics: Distribution and Metabolism</vt:lpstr>
      <vt:lpstr>Cocaethylene</vt:lpstr>
      <vt:lpstr>Cocaine Pharmacodynamics</vt:lpstr>
      <vt:lpstr>Hyperthermia fatal</vt:lpstr>
      <vt:lpstr>Amphetamine Pharmacodynamics</vt:lpstr>
      <vt:lpstr>Tolerance, Withdrawal, Addiction</vt:lpstr>
      <vt:lpstr>Tolerance, Withdrawal, Addiction</vt:lpstr>
      <vt:lpstr>PowerPoint Presentation</vt:lpstr>
      <vt:lpstr>KHAT Catha edulis</vt:lpstr>
      <vt:lpstr>Sympathomimetic Treatment:</vt:lpstr>
      <vt:lpstr>PowerPoint Presentation</vt:lpstr>
      <vt:lpstr>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3422</cp:lastModifiedBy>
  <cp:revision>96</cp:revision>
  <dcterms:created xsi:type="dcterms:W3CDTF">2014-04-29T15:44:13Z</dcterms:created>
  <dcterms:modified xsi:type="dcterms:W3CDTF">2017-03-19T07:07:04Z</dcterms:modified>
</cp:coreProperties>
</file>