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305" r:id="rId3"/>
    <p:sldId id="306" r:id="rId4"/>
    <p:sldId id="257" r:id="rId5"/>
    <p:sldId id="258" r:id="rId6"/>
    <p:sldId id="307" r:id="rId7"/>
    <p:sldId id="262" r:id="rId8"/>
    <p:sldId id="322" r:id="rId9"/>
    <p:sldId id="323" r:id="rId10"/>
    <p:sldId id="325" r:id="rId11"/>
    <p:sldId id="324" r:id="rId12"/>
    <p:sldId id="326" r:id="rId13"/>
    <p:sldId id="327" r:id="rId14"/>
    <p:sldId id="328" r:id="rId15"/>
    <p:sldId id="259" r:id="rId16"/>
    <p:sldId id="308" r:id="rId17"/>
    <p:sldId id="260" r:id="rId18"/>
    <p:sldId id="309" r:id="rId19"/>
    <p:sldId id="261" r:id="rId20"/>
    <p:sldId id="311" r:id="rId21"/>
    <p:sldId id="264" r:id="rId22"/>
    <p:sldId id="310" r:id="rId23"/>
    <p:sldId id="263" r:id="rId24"/>
    <p:sldId id="320" r:id="rId25"/>
    <p:sldId id="321" r:id="rId26"/>
    <p:sldId id="265" r:id="rId27"/>
    <p:sldId id="312" r:id="rId28"/>
    <p:sldId id="266" r:id="rId29"/>
    <p:sldId id="313" r:id="rId30"/>
    <p:sldId id="267" r:id="rId31"/>
    <p:sldId id="268" r:id="rId32"/>
    <p:sldId id="314" r:id="rId33"/>
    <p:sldId id="270" r:id="rId34"/>
    <p:sldId id="273" r:id="rId35"/>
    <p:sldId id="281" r:id="rId36"/>
    <p:sldId id="276" r:id="rId37"/>
    <p:sldId id="278" r:id="rId38"/>
    <p:sldId id="282" r:id="rId39"/>
    <p:sldId id="317" r:id="rId40"/>
    <p:sldId id="279" r:id="rId41"/>
    <p:sldId id="280" r:id="rId42"/>
    <p:sldId id="315" r:id="rId43"/>
    <p:sldId id="284" r:id="rId44"/>
    <p:sldId id="316" r:id="rId45"/>
    <p:sldId id="287" r:id="rId46"/>
    <p:sldId id="288" r:id="rId47"/>
    <p:sldId id="292" r:id="rId48"/>
    <p:sldId id="295" r:id="rId49"/>
    <p:sldId id="318" r:id="rId50"/>
    <p:sldId id="319" r:id="rId51"/>
    <p:sldId id="293" r:id="rId52"/>
    <p:sldId id="294" r:id="rId53"/>
    <p:sldId id="296" r:id="rId54"/>
    <p:sldId id="297" r:id="rId55"/>
    <p:sldId id="300" r:id="rId56"/>
    <p:sldId id="304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69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384" y="208"/>
      </p:cViewPr>
      <p:guideLst>
        <p:guide orient="horz" pos="4128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6.xml"/><Relationship Id="rId4" Type="http://schemas.openxmlformats.org/officeDocument/2006/relationships/slide" Target="slides/slide53.xml"/><Relationship Id="rId1" Type="http://schemas.openxmlformats.org/officeDocument/2006/relationships/slide" Target="slides/slide7.xml"/><Relationship Id="rId2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x-none"/>
          </a:p>
        </p:txBody>
      </p:sp>
      <p:sp>
        <p:nvSpPr>
          <p:cNvPr id="122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D11A88-CB47-014A-BD96-12F383B015B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6467E-61BE-CF4A-8E43-675214BF79F6}" type="slidenum">
              <a:rPr lang="en-US" altLang="x-none"/>
              <a:pPr/>
              <a:t>23</a:t>
            </a:fld>
            <a:endParaRPr lang="en-US" altLang="x-none"/>
          </a:p>
        </p:txBody>
      </p:sp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Optic atrophy with cupping 2 months after surviving</a:t>
            </a:r>
          </a:p>
          <a:p>
            <a:r>
              <a:rPr lang="en-US" altLang="x-none"/>
              <a:t>Pt with non-reactive pupils and min light perception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FEC92-9300-9F47-AEB6-279FB3EEBB24}" type="slidenum">
              <a:rPr lang="en-US" altLang="x-none"/>
              <a:pPr/>
              <a:t>54</a:t>
            </a:fld>
            <a:endParaRPr lang="en-US" altLang="x-none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But benign intervention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D4E21-FF3C-1944-83A0-81F7A54A50DB}" type="slidenum">
              <a:rPr lang="en-US" altLang="x-none"/>
              <a:pPr/>
              <a:t>28</a:t>
            </a:fld>
            <a:endParaRPr lang="en-US" altLang="x-none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Sweet flavor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2C6D5-D6A6-924B-BF13-382E322B3708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Sweet tasting, occasional fluorescein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88072-6BD0-8E43-9E95-E244CAB67A87}" type="slidenum">
              <a:rPr lang="en-US" altLang="x-none"/>
              <a:pPr/>
              <a:t>36</a:t>
            </a:fld>
            <a:endParaRPr lang="en-US" altLang="x-none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Outbreak 323 persons in orison?</a:t>
            </a:r>
          </a:p>
          <a:p>
            <a:r>
              <a:rPr lang="en-US" altLang="x-none"/>
              <a:t>R</a:t>
            </a:r>
          </a:p>
          <a:p>
            <a:r>
              <a:rPr lang="en-US" altLang="x-none"/>
              <a:t>Or any level with an acidosis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BCC14-43C2-5C46-BBC5-2561FA532AE2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No good test for rapid quatification of metabolites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78860-8A01-554E-98F2-E770E09713C5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If late in poisoning, patient requires treatment regardless</a:t>
            </a:r>
          </a:p>
          <a:p>
            <a:r>
              <a:rPr lang="en-US" altLang="x-none"/>
              <a:t>Only parent compound is osmotically active</a:t>
            </a:r>
          </a:p>
          <a:p>
            <a:r>
              <a:rPr lang="en-US" altLang="x-none"/>
              <a:t>Other conditions can cause osmol gap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AAF08-5586-C54C-B8D0-2A5F823E436C}" type="slidenum">
              <a:rPr lang="en-US" altLang="x-none"/>
              <a:pPr/>
              <a:t>45</a:t>
            </a:fld>
            <a:endParaRPr lang="en-US" altLang="x-none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In a pateitn with undifferentiated anion gap metabolic acidosis and high ethanol level, the diagnosis of a toxic alcohol should be questioned</a:t>
            </a:r>
          </a:p>
          <a:p>
            <a:r>
              <a:rPr lang="en-US" altLang="x-none"/>
              <a:t>The only setting in which this may occur is a patient with advanced poisoning who ingests ethanol after acidosis develops, highly unlike;y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695B8-390E-DB4E-8845-335D3292C1A7}" type="slidenum">
              <a:rPr lang="en-US" altLang="x-none"/>
              <a:pPr/>
              <a:t>48</a:t>
            </a:fld>
            <a:endParaRPr lang="en-US" altLang="x-none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Advantage: pediatrics where one sip of 100% methanol can be toxic </a:t>
            </a:r>
          </a:p>
          <a:p>
            <a:r>
              <a:rPr lang="en-US" altLang="x-none"/>
              <a:t>Can initatiate therapy and wait for level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89E44-776A-994B-B6D6-CDD9968EF6EC}" type="slidenum">
              <a:rPr lang="en-US" altLang="x-none"/>
              <a:pPr/>
              <a:t>52</a:t>
            </a:fld>
            <a:endParaRPr lang="en-US" altLang="x-none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For acidemic patients with methanol</a:t>
            </a:r>
          </a:p>
          <a:p>
            <a:r>
              <a:rPr lang="en-US" altLang="x-none"/>
              <a:t>N ot necessarily helpful in EG</a:t>
            </a:r>
          </a:p>
          <a:p>
            <a:endParaRPr lang="en-US" altLang="x-none"/>
          </a:p>
          <a:p>
            <a:r>
              <a:rPr lang="en-US" altLang="x-none"/>
              <a:t>1-2mEq/kg followed by an isotonic drip</a:t>
            </a:r>
          </a:p>
          <a:p>
            <a:r>
              <a:rPr lang="en-US" altLang="x-none"/>
              <a:t>Observe potassium</a:t>
            </a:r>
          </a:p>
          <a:p>
            <a:endParaRPr lang="en-US" altLang="x-none"/>
          </a:p>
          <a:p>
            <a:r>
              <a:rPr lang="en-US" altLang="x-none"/>
              <a:t>Animal models suggest folate minimizes formic acid half-life,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83E99-EC3A-4D4C-8835-DDD47F0340D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794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2BF6D-1101-BE4A-A867-6D041B083CA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026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2EE0F-83A0-F54A-9EDE-3ED08D53799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5637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B5ED2-A539-D94E-A5D4-00014762DF9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673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F831B-B68E-E44C-B370-B0350DF1159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466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C018E-741B-8F4C-972B-1E596F50E54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020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BEC3-9872-8144-B621-FB156AA381D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641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B2A83-5909-FD4B-B428-1718AFD66DF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281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4961D-AA1A-954A-AD45-E9C4D687803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6271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3E5A9-8EDE-3245-835D-468E2990951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38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CE3C-3B60-B34A-9121-1CEB51CE00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771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x-non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x-non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853615-5E5F-5941-BC6F-73661E80D27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US" altLang="x-none" sz="4400" dirty="0"/>
              <a:t>Toxic Alcohols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54592"/>
            <a:ext cx="6400800" cy="1752600"/>
          </a:xfrm>
        </p:spPr>
        <p:txBody>
          <a:bodyPr/>
          <a:lstStyle/>
          <a:p>
            <a:r>
              <a:rPr lang="en-US" altLang="x-none" dirty="0" err="1" smtClean="0"/>
              <a:t>Badr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Aldawood</a:t>
            </a:r>
            <a:r>
              <a:rPr lang="en-US" altLang="x-none" dirty="0" smtClean="0"/>
              <a:t>, FRCPC</a:t>
            </a:r>
            <a:endParaRPr lang="en-US" altLang="x-none" dirty="0"/>
          </a:p>
          <a:p>
            <a:r>
              <a:rPr lang="en-US" altLang="x-none" dirty="0" smtClean="0"/>
              <a:t>Assistant Professor EM-CCM</a:t>
            </a:r>
            <a:endParaRPr lang="en-US" altLang="x-none" dirty="0"/>
          </a:p>
        </p:txBody>
      </p:sp>
      <p:pic>
        <p:nvPicPr>
          <p:cNvPr id="2053" name="Picture 5" descr="antifree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aoxc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050"/>
            <a:ext cx="3429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Methanol-putaminal-hemorr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4575"/>
            <a:ext cx="22098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ubbingalcoh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570413"/>
            <a:ext cx="1285875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luros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Toxicity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Toxicity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>
                <a:effectLst/>
              </a:rPr>
              <a:t>isinhibited behavior, </a:t>
            </a:r>
          </a:p>
          <a:p>
            <a:r>
              <a:rPr lang="en-US" dirty="0"/>
              <a:t>S</a:t>
            </a:r>
            <a:r>
              <a:rPr lang="en-US" dirty="0" smtClean="0">
                <a:effectLst/>
              </a:rPr>
              <a:t>lurred speech, </a:t>
            </a:r>
          </a:p>
          <a:p>
            <a:r>
              <a:rPr lang="en-US" dirty="0"/>
              <a:t>I</a:t>
            </a:r>
            <a:r>
              <a:rPr lang="en-US" dirty="0" smtClean="0">
                <a:effectLst/>
              </a:rPr>
              <a:t>mpaired coordination, </a:t>
            </a:r>
          </a:p>
          <a:p>
            <a:r>
              <a:rPr lang="en-US" dirty="0" smtClean="0"/>
              <a:t>L</a:t>
            </a:r>
            <a:r>
              <a:rPr lang="en-US" dirty="0" smtClean="0">
                <a:effectLst/>
              </a:rPr>
              <a:t>ater: Respiratory and (CNS) depression.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Toxicity work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Ethanol levels</a:t>
            </a:r>
          </a:p>
          <a:p>
            <a:r>
              <a:rPr lang="en-US" dirty="0" smtClean="0"/>
              <a:t>ABG/VBG</a:t>
            </a:r>
          </a:p>
          <a:p>
            <a:r>
              <a:rPr lang="en-US" dirty="0" smtClean="0"/>
              <a:t>Renal profile/</a:t>
            </a:r>
            <a:r>
              <a:rPr lang="en-US" dirty="0" err="1" smtClean="0"/>
              <a:t>Lytes</a:t>
            </a:r>
            <a:endParaRPr lang="en-US" dirty="0" smtClean="0"/>
          </a:p>
          <a:p>
            <a:r>
              <a:rPr lang="en-US" dirty="0" smtClean="0"/>
              <a:t>Don’t miss possible injuries (TRAUMA)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Toxicity Treatment?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</a:t>
            </a:r>
            <a:r>
              <a:rPr lang="en-US" smtClean="0"/>
              <a:t>Toxicity Treatment?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r>
              <a:rPr lang="en-US" dirty="0" smtClean="0"/>
              <a:t>Observation</a:t>
            </a:r>
          </a:p>
          <a:p>
            <a:r>
              <a:rPr lang="en-US" dirty="0" smtClean="0"/>
              <a:t>IV Fluid Hydration (?Alcoholic  Ketoacidosis)</a:t>
            </a:r>
          </a:p>
          <a:p>
            <a:r>
              <a:rPr lang="en-US" dirty="0" smtClean="0"/>
              <a:t>Thiamine ?</a:t>
            </a:r>
          </a:p>
          <a:p>
            <a:r>
              <a:rPr lang="en-US"/>
              <a:t>Discharge the patient once sober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Methanol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81600" cy="3505200"/>
          </a:xfrm>
        </p:spPr>
        <p:txBody>
          <a:bodyPr/>
          <a:lstStyle/>
          <a:p>
            <a:r>
              <a:rPr lang="en-US" altLang="x-none"/>
              <a:t>Molecular weight 32</a:t>
            </a:r>
          </a:p>
          <a:p>
            <a:endParaRPr lang="en-US" altLang="x-none"/>
          </a:p>
          <a:p>
            <a:r>
              <a:rPr lang="en-US" altLang="x-none"/>
              <a:t>Low freezing point</a:t>
            </a:r>
          </a:p>
          <a:p>
            <a:endParaRPr lang="en-US" altLang="x-none"/>
          </a:p>
          <a:p>
            <a:r>
              <a:rPr lang="en-US" altLang="x-none"/>
              <a:t>Highly volatility</a:t>
            </a:r>
          </a:p>
          <a:p>
            <a:endParaRPr lang="en-US" altLang="x-none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172200" y="2625725"/>
            <a:ext cx="1752600" cy="15240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477000" y="31242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6950075" y="3006725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6950075" y="3540125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797675" y="36163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797675" y="26257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461125" y="4114800"/>
            <a:ext cx="135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Methanol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Methanol containing products?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pumping 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Methanol containing products?</a:t>
            </a:r>
            <a:endParaRPr lang="en-US" altLang="x-non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Gas Line Antifreeze  100%</a:t>
            </a:r>
          </a:p>
          <a:p>
            <a:pPr>
              <a:lnSpc>
                <a:spcPct val="90000"/>
              </a:lnSpc>
            </a:pPr>
            <a:r>
              <a:rPr lang="en-US" altLang="x-none" dirty="0"/>
              <a:t>Windshield washer fluid 30%</a:t>
            </a:r>
          </a:p>
          <a:p>
            <a:pPr>
              <a:lnSpc>
                <a:spcPct val="90000"/>
              </a:lnSpc>
            </a:pPr>
            <a:r>
              <a:rPr lang="en-US" altLang="x-none" dirty="0"/>
              <a:t>Varnish removers</a:t>
            </a:r>
          </a:p>
          <a:p>
            <a:pPr>
              <a:lnSpc>
                <a:spcPct val="90000"/>
              </a:lnSpc>
            </a:pPr>
            <a:r>
              <a:rPr lang="en-US" altLang="x-none" dirty="0"/>
              <a:t>Fuel for food warming 3-70%</a:t>
            </a:r>
          </a:p>
          <a:p>
            <a:pPr>
              <a:lnSpc>
                <a:spcPct val="90000"/>
              </a:lnSpc>
            </a:pPr>
            <a:r>
              <a:rPr lang="en-US" altLang="x-none" dirty="0"/>
              <a:t>Industrial uses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</p:txBody>
      </p:sp>
      <p:pic>
        <p:nvPicPr>
          <p:cNvPr id="7172" name="Picture 4" descr="sterno_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Methanol Metabolism?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8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7010400" y="2667000"/>
            <a:ext cx="1600200" cy="14478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962400" y="2667000"/>
            <a:ext cx="1447800" cy="14478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Methanol Metabolism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2667000"/>
            <a:ext cx="1600200" cy="14478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31242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143000" y="3048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1158875" y="3540125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006475" y="36163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006475" y="26257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9925" y="4114800"/>
            <a:ext cx="135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Methanol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281863" y="31654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H-C-OH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7754938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7754938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602538" y="36576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H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602538" y="2667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O</a:t>
            </a: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78486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695700" y="4114800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Formaldehyde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191000" y="31654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H-C-H</a:t>
            </a: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4664075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V="1">
            <a:off x="4664075" y="3581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4511675" y="3657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511675" y="2667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O</a:t>
            </a: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4757738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7010400" y="4114800"/>
            <a:ext cx="173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Formic Acid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2514600" y="3352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5638800" y="3352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2574925" y="29718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ADH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5622925" y="29718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ALDH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136525" y="5680075"/>
            <a:ext cx="4348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ADH: Alcohol Dehydrogenase</a:t>
            </a:r>
          </a:p>
          <a:p>
            <a:r>
              <a:rPr lang="en-US" altLang="x-none"/>
              <a:t>ALDH: Aldehyde Dehydrogenase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</a:p>
          <a:p>
            <a:r>
              <a:rPr lang="en-US" dirty="0" smtClean="0"/>
              <a:t>Ethanol</a:t>
            </a:r>
          </a:p>
          <a:p>
            <a:r>
              <a:rPr lang="en-US" dirty="0" smtClean="0"/>
              <a:t>Methanol</a:t>
            </a:r>
          </a:p>
          <a:p>
            <a:r>
              <a:rPr lang="en-US" dirty="0" smtClean="0"/>
              <a:t>Ethylene Glycol</a:t>
            </a:r>
          </a:p>
          <a:p>
            <a:r>
              <a:rPr lang="en-US" dirty="0" smtClean="0"/>
              <a:t>Isopropanol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79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Methanol Toxicity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Methanol Toxicity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r>
              <a:rPr lang="en-US" altLang="x-none" dirty="0" smtClean="0"/>
              <a:t>Delayed onset (8-12hrs)</a:t>
            </a:r>
          </a:p>
          <a:p>
            <a:r>
              <a:rPr lang="en-US" altLang="x-none" dirty="0" smtClean="0"/>
              <a:t>CNS depression, Ataxia, Confusion</a:t>
            </a:r>
            <a:endParaRPr lang="en-US" altLang="x-none" dirty="0"/>
          </a:p>
          <a:p>
            <a:r>
              <a:rPr lang="en-US" altLang="x-none" dirty="0" smtClean="0"/>
              <a:t>Abdominal </a:t>
            </a:r>
            <a:r>
              <a:rPr lang="en-US" altLang="x-none" dirty="0"/>
              <a:t>pain</a:t>
            </a:r>
          </a:p>
          <a:p>
            <a:r>
              <a:rPr lang="en-US" altLang="x-none" dirty="0"/>
              <a:t>Multisystem organ failure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Methanol Toxicity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876800" cy="4114800"/>
          </a:xfrm>
        </p:spPr>
        <p:txBody>
          <a:bodyPr/>
          <a:lstStyle/>
          <a:p>
            <a:endParaRPr lang="en-US" altLang="x-none" dirty="0"/>
          </a:p>
          <a:p>
            <a:r>
              <a:rPr lang="en-US" altLang="x-none" dirty="0" smtClean="0"/>
              <a:t>Visual </a:t>
            </a:r>
            <a:r>
              <a:rPr lang="en-US" altLang="x-none" dirty="0"/>
              <a:t>complaints</a:t>
            </a:r>
          </a:p>
          <a:p>
            <a:pPr lvl="1"/>
            <a:r>
              <a:rPr lang="en-US" altLang="x-none" dirty="0"/>
              <a:t>Retinal metabolism</a:t>
            </a:r>
          </a:p>
          <a:p>
            <a:pPr lvl="1"/>
            <a:r>
              <a:rPr lang="en-US" altLang="x-none" dirty="0" smtClean="0"/>
              <a:t>“Snow storm”</a:t>
            </a:r>
          </a:p>
          <a:p>
            <a:r>
              <a:rPr lang="en-US" altLang="x-none" dirty="0" smtClean="0"/>
              <a:t>Anion gap acidosis</a:t>
            </a:r>
          </a:p>
          <a:p>
            <a:pPr lvl="1"/>
            <a:r>
              <a:rPr lang="en-US" altLang="x-none" dirty="0" smtClean="0"/>
              <a:t>Tachypnea</a:t>
            </a:r>
          </a:p>
        </p:txBody>
      </p:sp>
      <p:pic>
        <p:nvPicPr>
          <p:cNvPr id="11268" name="Picture 4" descr="meth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459038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0" y="56388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800"/>
              <a:t>Yang CS et al Eye 2005;19:806-809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Methanol work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46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Methanol work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ABG/VBG</a:t>
            </a:r>
          </a:p>
          <a:p>
            <a:r>
              <a:rPr lang="en-US" dirty="0" smtClean="0"/>
              <a:t>Osmolality</a:t>
            </a:r>
          </a:p>
          <a:p>
            <a:r>
              <a:rPr lang="en-US" dirty="0" smtClean="0"/>
              <a:t>Serum levels</a:t>
            </a:r>
          </a:p>
          <a:p>
            <a:r>
              <a:rPr lang="en-US" dirty="0" smtClean="0"/>
              <a:t>Lactate</a:t>
            </a:r>
          </a:p>
          <a:p>
            <a:r>
              <a:rPr lang="en-US" dirty="0" smtClean="0"/>
              <a:t>Renal profile</a:t>
            </a:r>
          </a:p>
          <a:p>
            <a:r>
              <a:rPr lang="en-US" dirty="0" smtClean="0"/>
              <a:t>Ethanol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9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Ethylene </a:t>
            </a:r>
            <a:r>
              <a:rPr lang="en-US" altLang="x-none" dirty="0" smtClean="0"/>
              <a:t>Glycol (EG)</a:t>
            </a:r>
            <a:endParaRPr lang="en-US" altLang="x-non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Molecular Weight 62</a:t>
            </a:r>
          </a:p>
          <a:p>
            <a:endParaRPr lang="en-US" altLang="x-none"/>
          </a:p>
          <a:p>
            <a:r>
              <a:rPr lang="en-US" altLang="x-none"/>
              <a:t>Low Volatility</a:t>
            </a:r>
          </a:p>
          <a:p>
            <a:endParaRPr lang="en-US" altLang="x-none"/>
          </a:p>
          <a:p>
            <a:r>
              <a:rPr lang="en-US" altLang="x-none"/>
              <a:t>High boiling point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477000" y="2286000"/>
            <a:ext cx="1636713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669088" y="33178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7142163" y="3200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7142163" y="3733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989763" y="3810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669088" y="27844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7142163" y="3200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7159625" y="2667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983413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172200" y="4267200"/>
            <a:ext cx="217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Ethylene Glycol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Ethylene Glycol containing products?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Ethylene Glycol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Coolant/Antifreeze</a:t>
            </a:r>
          </a:p>
          <a:p>
            <a:endParaRPr lang="en-US" altLang="x-none" dirty="0"/>
          </a:p>
          <a:p>
            <a:r>
              <a:rPr lang="en-US" altLang="x-none" dirty="0"/>
              <a:t>Solvents</a:t>
            </a:r>
          </a:p>
          <a:p>
            <a:endParaRPr lang="en-US" altLang="x-none" dirty="0"/>
          </a:p>
        </p:txBody>
      </p:sp>
      <p:pic>
        <p:nvPicPr>
          <p:cNvPr id="16389" name="Picture 5" descr="antifreezeen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8956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antifreezev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17913"/>
            <a:ext cx="3557588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Ethylene Glycol Metabolism?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Alcohols molecular 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27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3505200" y="3048000"/>
            <a:ext cx="1636713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6477000" y="3048000"/>
            <a:ext cx="1636713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Ethylene Glycol Metabolism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3048000"/>
            <a:ext cx="1636713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49288" y="40036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1122363" y="3886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1122363" y="4419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69963" y="4495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49288" y="34702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1122363" y="3886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1139825" y="3352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63613" y="2971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52400" y="5029200"/>
            <a:ext cx="217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Ethylene Glycol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776663" y="40798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H-C-OH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249738" y="3962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4249738" y="4495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09733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776663" y="3546475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    C-H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4249738" y="3962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4267200" y="3429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090988" y="3048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748463" y="40798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H-C-OH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7221538" y="3962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7221538" y="4495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706913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748463" y="35464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    C-OH</a:t>
            </a:r>
            <a:endParaRPr lang="en-US" altLang="x-none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7221538" y="3962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7239000" y="3429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7315200" y="3429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7062788" y="3048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2286000" y="4038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5334000" y="4038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3413125" y="5029200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Glycoaldehyde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6384925" y="5029200"/>
            <a:ext cx="190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Glycolic Acid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2270125" y="3622675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ADH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5318125" y="36226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ALDH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136525" y="5908675"/>
            <a:ext cx="4443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ADH = Alcohol dehydrogenase</a:t>
            </a:r>
          </a:p>
          <a:p>
            <a:r>
              <a:rPr lang="en-US" altLang="x-none"/>
              <a:t>ALDH = Aldehyde dehydrogenase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6629400" y="1828800"/>
            <a:ext cx="1636713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3752850" y="1828800"/>
            <a:ext cx="1636713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Ethylene Glycol Metabolism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14400" y="1828800"/>
            <a:ext cx="1636713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25538" y="28606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H-C-OH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1598613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1598613" y="3276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46213" y="3352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25538" y="23272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    C-OH</a:t>
            </a:r>
            <a:endParaRPr lang="en-US" altLang="x-none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1598613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616075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692275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439863" y="1828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62000" y="3810000"/>
            <a:ext cx="190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Glycolic Acid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038600" y="28606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H-C-H</a:t>
            </a: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4511675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4511675" y="3276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359275" y="3352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038600" y="23272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    C-OH</a:t>
            </a:r>
            <a:endParaRPr lang="en-US" altLang="x-none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4511675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V="1">
            <a:off x="4529138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4605338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4352925" y="1828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V="1">
            <a:off x="4605338" y="3276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900863" y="28606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H-C-OH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V="1">
            <a:off x="7373938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V="1">
            <a:off x="7373938" y="3276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7221538" y="3352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6900863" y="23272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    C-OH</a:t>
            </a:r>
            <a:endParaRPr lang="en-US" altLang="x-none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7373938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V="1">
            <a:off x="7391400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V="1">
            <a:off x="7467600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7215188" y="1828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 flipV="1">
            <a:off x="7467600" y="3276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3581400" y="3775075"/>
            <a:ext cx="207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Glyoxylic Acid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6553200" y="3810000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Oxalic Acid</a:t>
            </a:r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>
            <a:off x="27432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55626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2727325" y="24034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LDH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28600" y="6324600"/>
            <a:ext cx="2687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LDH = Lactate dehydrogenase</a:t>
            </a:r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 flipH="1">
            <a:off x="2362200" y="4114800"/>
            <a:ext cx="1981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4419600" y="4114800"/>
            <a:ext cx="1981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1203325" y="5140325"/>
            <a:ext cx="770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ym typeface="Symbol" charset="2"/>
              </a:rPr>
              <a:t>-OH- Ketoadipic Acid		Glycine + Benzoic Acid</a:t>
            </a:r>
            <a:endParaRPr lang="en-US" altLang="x-none"/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2362200" y="4381500"/>
            <a:ext cx="3670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800"/>
              <a:t>B</a:t>
            </a:r>
            <a:r>
              <a:rPr lang="en-US" altLang="x-none" sz="1800" baseline="-25000"/>
              <a:t>1</a:t>
            </a:r>
            <a:r>
              <a:rPr lang="en-US" altLang="x-none" sz="1800"/>
              <a:t>, Mg</a:t>
            </a:r>
            <a:r>
              <a:rPr lang="en-US" altLang="x-none" sz="1800" baseline="30000"/>
              <a:t>2+</a:t>
            </a:r>
            <a:r>
              <a:rPr lang="en-US" altLang="x-none" sz="1800"/>
              <a:t>			         B</a:t>
            </a:r>
            <a:r>
              <a:rPr lang="en-US" altLang="x-none" sz="1800" baseline="-25000"/>
              <a:t>6</a:t>
            </a:r>
            <a:endParaRPr lang="en-US" altLang="x-none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Ethylene Glycol Toxicity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83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Ethylene Glycol Toxicity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162800" cy="4114800"/>
          </a:xfrm>
        </p:spPr>
        <p:txBody>
          <a:bodyPr/>
          <a:lstStyle/>
          <a:p>
            <a:r>
              <a:rPr lang="en-US" altLang="x-none" dirty="0"/>
              <a:t>Onset 4-6 hours</a:t>
            </a:r>
          </a:p>
          <a:p>
            <a:endParaRPr lang="en-US" altLang="x-none" dirty="0"/>
          </a:p>
          <a:p>
            <a:r>
              <a:rPr lang="en-US" altLang="x-none" dirty="0"/>
              <a:t>Anion gap </a:t>
            </a:r>
            <a:r>
              <a:rPr lang="en-US" altLang="x-none" dirty="0" smtClean="0"/>
              <a:t>acidosis</a:t>
            </a:r>
          </a:p>
          <a:p>
            <a:pPr lvl="1"/>
            <a:r>
              <a:rPr lang="en-US" altLang="x-none" dirty="0" smtClean="0"/>
              <a:t>Tachypnea</a:t>
            </a:r>
            <a:r>
              <a:rPr lang="en-US" altLang="x-none" dirty="0">
                <a:ea typeface="Times New Roman" charset="0"/>
                <a:cs typeface="Times New Roman" charset="0"/>
              </a:rPr>
              <a:t> </a:t>
            </a:r>
          </a:p>
          <a:p>
            <a:endParaRPr lang="en-US" altLang="x-none" dirty="0"/>
          </a:p>
          <a:p>
            <a:endParaRPr lang="en-US" altLang="x-none" dirty="0"/>
          </a:p>
        </p:txBody>
      </p:sp>
      <p:sp>
        <p:nvSpPr>
          <p:cNvPr id="20485" name="AutoShape 5"/>
          <p:cNvSpPr>
            <a:spLocks noRot="1" noChangeAspect="1" noMove="1" noResize="1" noChangeArrowheads="1"/>
          </p:cNvSpPr>
          <p:nvPr/>
        </p:nvSpPr>
        <p:spPr bwMode="auto">
          <a:xfrm>
            <a:off x="0" y="2878138"/>
            <a:ext cx="38195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223837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x-none" sz="1200">
                <a:ea typeface="Times New Roman" charset="0"/>
                <a:cs typeface="Times New Roman" charset="0"/>
              </a:rPr>
              <a:t> </a:t>
            </a:r>
          </a:p>
          <a:p>
            <a:pPr eaLnBrk="0" hangingPunct="0"/>
            <a:r>
              <a:rPr lang="en-US" altLang="x-none" sz="1200">
                <a:ea typeface="Times New Roman" charset="0"/>
                <a:cs typeface="Times New Roman" charset="0"/>
              </a:rPr>
              <a:t> </a:t>
            </a:r>
          </a:p>
          <a:p>
            <a:pPr eaLnBrk="0" hangingPunct="0"/>
            <a:endParaRPr lang="en-US" altLang="x-none"/>
          </a:p>
        </p:txBody>
      </p:sp>
      <p:sp>
        <p:nvSpPr>
          <p:cNvPr id="20486" name="AutoShape 6"/>
          <p:cNvSpPr>
            <a:spLocks noRot="1" noChangeAspect="1" noMove="1" noResize="1" noChangeArrowheads="1"/>
          </p:cNvSpPr>
          <p:nvPr/>
        </p:nvSpPr>
        <p:spPr bwMode="auto">
          <a:xfrm>
            <a:off x="0" y="2878138"/>
            <a:ext cx="38195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23837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x-none" sz="1200">
                <a:ea typeface="Times New Roman" charset="0"/>
                <a:cs typeface="Times New Roman" charset="0"/>
              </a:rPr>
              <a:t> </a:t>
            </a:r>
          </a:p>
          <a:p>
            <a:pPr eaLnBrk="0" hangingPunct="0"/>
            <a:r>
              <a:rPr lang="en-US" altLang="x-none" sz="1200">
                <a:ea typeface="Times New Roman" charset="0"/>
                <a:cs typeface="Times New Roman" charset="0"/>
              </a:rPr>
              <a:t> </a:t>
            </a:r>
          </a:p>
          <a:p>
            <a:pPr eaLnBrk="0" hangingPunct="0"/>
            <a:endParaRPr lang="en-US" altLang="x-none"/>
          </a:p>
        </p:txBody>
      </p:sp>
      <p:sp>
        <p:nvSpPr>
          <p:cNvPr id="20489" name="AutoShape 9"/>
          <p:cNvSpPr>
            <a:spLocks noRot="1" noChangeAspect="1" noMove="1" noResize="1" noChangeArrowheads="1"/>
          </p:cNvSpPr>
          <p:nvPr/>
        </p:nvSpPr>
        <p:spPr bwMode="auto">
          <a:xfrm>
            <a:off x="0" y="2878138"/>
            <a:ext cx="38195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fluros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676400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Ethylene Glycol Toxicity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19600" cy="4419600"/>
          </a:xfrm>
        </p:spPr>
        <p:txBody>
          <a:bodyPr/>
          <a:lstStyle/>
          <a:p>
            <a:pPr>
              <a:tabLst>
                <a:tab pos="6854825" algn="l"/>
              </a:tabLst>
            </a:pPr>
            <a:r>
              <a:rPr lang="en-US" altLang="x-none" sz="2800" dirty="0"/>
              <a:t>Abdominal pain</a:t>
            </a:r>
          </a:p>
          <a:p>
            <a:pPr>
              <a:tabLst>
                <a:tab pos="6854825" algn="l"/>
              </a:tabLst>
            </a:pPr>
            <a:endParaRPr lang="en-US" altLang="x-none" sz="2800" dirty="0"/>
          </a:p>
          <a:p>
            <a:pPr>
              <a:tabLst>
                <a:tab pos="6854825" algn="l"/>
              </a:tabLst>
            </a:pPr>
            <a:r>
              <a:rPr lang="en-US" altLang="x-none" sz="2800" dirty="0" smtClean="0"/>
              <a:t>Hypocalcemia ?</a:t>
            </a:r>
            <a:endParaRPr lang="en-US" altLang="x-none" sz="2800" dirty="0"/>
          </a:p>
          <a:p>
            <a:pPr>
              <a:tabLst>
                <a:tab pos="6854825" algn="l"/>
              </a:tabLst>
            </a:pPr>
            <a:endParaRPr lang="en-US" altLang="x-none" sz="2800" dirty="0"/>
          </a:p>
          <a:p>
            <a:pPr>
              <a:tabLst>
                <a:tab pos="6854825" algn="l"/>
              </a:tabLst>
            </a:pPr>
            <a:r>
              <a:rPr lang="en-US" altLang="x-none" sz="2800" dirty="0"/>
              <a:t>Calcium oxalate crystals in urine</a:t>
            </a:r>
          </a:p>
          <a:p>
            <a:pPr>
              <a:tabLst>
                <a:tab pos="6854825" algn="l"/>
              </a:tabLst>
            </a:pPr>
            <a:endParaRPr lang="en-US" altLang="x-none" sz="2800" dirty="0"/>
          </a:p>
          <a:p>
            <a:pPr>
              <a:tabLst>
                <a:tab pos="6854825" algn="l"/>
              </a:tabLst>
            </a:pPr>
            <a:r>
              <a:rPr lang="en-US" altLang="x-none" sz="2800" dirty="0"/>
              <a:t>Renal </a:t>
            </a:r>
            <a:r>
              <a:rPr lang="en-US" altLang="x-none" sz="2800" dirty="0" smtClean="0"/>
              <a:t>failure (Calcium Oxalate)</a:t>
            </a:r>
            <a:endParaRPr lang="en-US" altLang="x-none" sz="2800" dirty="0"/>
          </a:p>
        </p:txBody>
      </p:sp>
      <p:pic>
        <p:nvPicPr>
          <p:cNvPr id="24581" name="Picture 5" descr="antifree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aoxc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3810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Toxicity tests</a:t>
            </a:r>
            <a:endParaRPr lang="en-US" altLang="x-none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876800" cy="4495800"/>
          </a:xfrm>
        </p:spPr>
        <p:txBody>
          <a:bodyPr/>
          <a:lstStyle/>
          <a:p>
            <a:r>
              <a:rPr lang="en-US" altLang="x-none" dirty="0"/>
              <a:t>Ethylene glycol:</a:t>
            </a:r>
          </a:p>
          <a:p>
            <a:pPr lvl="1"/>
            <a:r>
              <a:rPr lang="en-US" altLang="x-none" dirty="0"/>
              <a:t>Limited utility of fluorescence of </a:t>
            </a:r>
            <a:r>
              <a:rPr lang="en-US" altLang="x-none" dirty="0" smtClean="0"/>
              <a:t>urine </a:t>
            </a:r>
          </a:p>
          <a:p>
            <a:pPr lvl="1"/>
            <a:r>
              <a:rPr lang="en-US" altLang="x-none" dirty="0" smtClean="0"/>
              <a:t>May </a:t>
            </a:r>
            <a:r>
              <a:rPr lang="en-US" altLang="x-none" dirty="0"/>
              <a:t>note crystals in </a:t>
            </a:r>
            <a:r>
              <a:rPr lang="en-US" altLang="x-none" dirty="0" smtClean="0"/>
              <a:t>urine using </a:t>
            </a:r>
            <a:r>
              <a:rPr lang="en-US" altLang="x-none" dirty="0"/>
              <a:t>W</a:t>
            </a:r>
            <a:r>
              <a:rPr lang="en-US" altLang="x-none" dirty="0" smtClean="0"/>
              <a:t>oods lamp</a:t>
            </a:r>
            <a:endParaRPr lang="en-US" altLang="x-none" dirty="0"/>
          </a:p>
          <a:p>
            <a:pPr lvl="1"/>
            <a:endParaRPr lang="en-US" altLang="x-none" dirty="0"/>
          </a:p>
          <a:p>
            <a:r>
              <a:rPr lang="en-US" altLang="x-none" dirty="0"/>
              <a:t>Methanol</a:t>
            </a:r>
          </a:p>
          <a:p>
            <a:pPr lvl="1"/>
            <a:r>
              <a:rPr lang="en-US" altLang="x-none" dirty="0"/>
              <a:t>Hyperemia retina or visual complaints</a:t>
            </a:r>
          </a:p>
          <a:p>
            <a:endParaRPr lang="en-US" altLang="x-none" dirty="0"/>
          </a:p>
        </p:txBody>
      </p:sp>
      <p:pic>
        <p:nvPicPr>
          <p:cNvPr id="37892" name="Picture 4" descr="meth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362200"/>
            <a:ext cx="24987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Identifying Patients for Treatment: Methanol/EG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172200" cy="4114800"/>
          </a:xfrm>
        </p:spPr>
        <p:txBody>
          <a:bodyPr/>
          <a:lstStyle/>
          <a:p>
            <a:r>
              <a:rPr lang="en-US" altLang="x-none" dirty="0"/>
              <a:t>Serum ethylene glycol or methanol level</a:t>
            </a:r>
          </a:p>
          <a:p>
            <a:endParaRPr lang="en-US" altLang="x-none" dirty="0"/>
          </a:p>
          <a:p>
            <a:r>
              <a:rPr lang="en-US" altLang="x-none" dirty="0"/>
              <a:t>Action level for treatment: </a:t>
            </a:r>
            <a:endParaRPr lang="en-US" altLang="x-none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ethanol </a:t>
            </a:r>
            <a:r>
              <a:rPr lang="en-US" dirty="0"/>
              <a:t>/ </a:t>
            </a:r>
            <a:r>
              <a:rPr lang="en-US" dirty="0" smtClean="0"/>
              <a:t>EG &gt; 25 </a:t>
            </a:r>
            <a:r>
              <a:rPr lang="en-US" dirty="0"/>
              <a:t>mg/</a:t>
            </a:r>
            <a:r>
              <a:rPr lang="en-US" dirty="0" err="1"/>
              <a:t>dL</a:t>
            </a:r>
            <a:endParaRPr lang="en-US" dirty="0"/>
          </a:p>
          <a:p>
            <a:pPr lvl="1"/>
            <a:r>
              <a:rPr lang="en-US" altLang="x-none" dirty="0" smtClean="0"/>
              <a:t>A</a:t>
            </a:r>
            <a:r>
              <a:rPr lang="en-US" altLang="x-none" dirty="0" smtClean="0"/>
              <a:t>ny level with acidosis</a:t>
            </a:r>
            <a:endParaRPr lang="en-US" altLang="x-none" dirty="0"/>
          </a:p>
          <a:p>
            <a:endParaRPr lang="en-US" altLang="x-non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Limits of Serum Levels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657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800"/>
              <a:t>Useful prior to onset of acidosis or in massive overdoses</a:t>
            </a:r>
          </a:p>
          <a:p>
            <a:pPr>
              <a:lnSpc>
                <a:spcPct val="90000"/>
              </a:lnSpc>
            </a:pPr>
            <a:endParaRPr lang="en-US" altLang="x-none" sz="2800"/>
          </a:p>
          <a:p>
            <a:pPr>
              <a:lnSpc>
                <a:spcPct val="90000"/>
              </a:lnSpc>
            </a:pPr>
            <a:r>
              <a:rPr lang="en-US" altLang="x-none" sz="2800"/>
              <a:t>Parent compound not directly toxic</a:t>
            </a:r>
          </a:p>
          <a:p>
            <a:pPr>
              <a:lnSpc>
                <a:spcPct val="90000"/>
              </a:lnSpc>
            </a:pPr>
            <a:endParaRPr lang="en-US" altLang="x-none" sz="2800"/>
          </a:p>
          <a:p>
            <a:pPr>
              <a:lnSpc>
                <a:spcPct val="90000"/>
              </a:lnSpc>
            </a:pPr>
            <a:r>
              <a:rPr lang="en-US" altLang="x-none" sz="2800"/>
              <a:t>Levels not universally available</a:t>
            </a:r>
          </a:p>
          <a:p>
            <a:pPr>
              <a:lnSpc>
                <a:spcPct val="90000"/>
              </a:lnSpc>
            </a:pPr>
            <a:endParaRPr lang="en-US" altLang="x-none" sz="280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6019800" y="2362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6019800" y="4724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6324600" y="2514600"/>
            <a:ext cx="1981200" cy="19812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6324600" y="2590800"/>
            <a:ext cx="1828800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689725" y="4841875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Time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572000" y="2057400"/>
            <a:ext cx="216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EG or Methanol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495800" y="4267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>
                <a:solidFill>
                  <a:schemeClr val="hlink"/>
                </a:solidFill>
              </a:rPr>
              <a:t>Anion Gap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Arterial Blood Gas/Lactate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r>
              <a:rPr lang="en-US" altLang="x-none"/>
              <a:t>Acidosis indicates advanced poisoning</a:t>
            </a:r>
          </a:p>
          <a:p>
            <a:endParaRPr lang="en-US" altLang="x-none"/>
          </a:p>
          <a:p>
            <a:r>
              <a:rPr lang="en-US" altLang="x-none"/>
              <a:t>Lactate usually low*</a:t>
            </a:r>
          </a:p>
          <a:p>
            <a:endParaRPr lang="en-US" altLang="x-none"/>
          </a:p>
          <a:p>
            <a:r>
              <a:rPr lang="en-US" altLang="x-none"/>
              <a:t>Patients with acidosis should receive treatment</a:t>
            </a:r>
          </a:p>
        </p:txBody>
      </p:sp>
      <p:pic>
        <p:nvPicPr>
          <p:cNvPr id="39941" name="Picture 5" descr="a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28600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 </a:t>
            </a:r>
            <a:r>
              <a:rPr lang="en-US" altLang="x-none" dirty="0" err="1" smtClean="0"/>
              <a:t>Osmol</a:t>
            </a:r>
            <a:r>
              <a:rPr lang="en-US" altLang="x-none" dirty="0" smtClean="0"/>
              <a:t> Gap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4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4038600" y="2971800"/>
            <a:ext cx="1752600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6821488" y="2971800"/>
            <a:ext cx="1636712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295400" y="3429000"/>
            <a:ext cx="1752600" cy="15240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4800600" cy="1143000"/>
          </a:xfrm>
        </p:spPr>
        <p:txBody>
          <a:bodyPr/>
          <a:lstStyle/>
          <a:p>
            <a:r>
              <a:rPr lang="en-US" altLang="x-none" dirty="0"/>
              <a:t>Alcohols: R-</a:t>
            </a:r>
            <a:r>
              <a:rPr lang="en-US" altLang="x-none" dirty="0">
                <a:solidFill>
                  <a:schemeClr val="tx1"/>
                </a:solidFill>
              </a:rPr>
              <a:t>OH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00200" y="3927475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2073275" y="3810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2073275" y="4343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20875" y="4419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920875" y="3429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584325" y="4918075"/>
            <a:ext cx="1350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Methanol</a:t>
            </a:r>
          </a:p>
          <a:p>
            <a:pPr algn="ctr"/>
            <a:r>
              <a:rPr lang="en-US" altLang="x-none"/>
              <a:t>1C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013575" y="4003675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7486650" y="3886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7486650" y="4419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334250" y="4495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7013575" y="3470275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7486650" y="3886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7504113" y="3352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7327900" y="2971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516688" y="4953000"/>
            <a:ext cx="21701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Ethylene Glycol</a:t>
            </a:r>
          </a:p>
          <a:p>
            <a:pPr algn="ctr"/>
            <a:r>
              <a:rPr lang="en-US" altLang="x-none"/>
              <a:t>2C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343400" y="40036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</a:t>
            </a:r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4816475" y="3886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V="1">
            <a:off x="4816475" y="4419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664075" y="4495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4343400" y="34702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</a:t>
            </a:r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V="1">
            <a:off x="4816475" y="3886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V="1">
            <a:off x="4833938" y="3352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4657725" y="29718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OH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4203700" y="4953000"/>
            <a:ext cx="1130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Ethanol</a:t>
            </a:r>
          </a:p>
          <a:p>
            <a:pPr algn="ctr"/>
            <a:r>
              <a:rPr lang="en-US" altLang="x-none"/>
              <a:t>2C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610600" cy="1143000"/>
          </a:xfrm>
        </p:spPr>
        <p:txBody>
          <a:bodyPr/>
          <a:lstStyle/>
          <a:p>
            <a:r>
              <a:rPr lang="en-US" altLang="x-none" dirty="0" smtClean="0"/>
              <a:t> </a:t>
            </a:r>
            <a:r>
              <a:rPr lang="en-US" altLang="x-none" dirty="0" err="1"/>
              <a:t>Osmol</a:t>
            </a:r>
            <a:r>
              <a:rPr lang="en-US" altLang="x-none" dirty="0"/>
              <a:t> </a:t>
            </a:r>
            <a:r>
              <a:rPr lang="en-US" altLang="x-none" dirty="0" smtClean="0"/>
              <a:t>Gap ?</a:t>
            </a:r>
            <a:endParaRPr lang="en-US" altLang="x-none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altLang="x-none" sz="2800" dirty="0" err="1"/>
              <a:t>Osmol</a:t>
            </a:r>
            <a:r>
              <a:rPr lang="en-US" altLang="x-none" sz="2800" dirty="0"/>
              <a:t> Gap = Measured-Calculated </a:t>
            </a:r>
            <a:r>
              <a:rPr lang="en-US" altLang="x-none" sz="2800" dirty="0" err="1"/>
              <a:t>Osmols</a:t>
            </a:r>
            <a:endParaRPr lang="en-US" altLang="x-none" sz="2800" dirty="0"/>
          </a:p>
          <a:p>
            <a:endParaRPr lang="en-US" altLang="x-none" sz="2800" dirty="0"/>
          </a:p>
          <a:p>
            <a:r>
              <a:rPr lang="en-US" altLang="x-none" sz="2800" dirty="0"/>
              <a:t>Calculated:</a:t>
            </a:r>
          </a:p>
          <a:p>
            <a:pPr lvl="1">
              <a:buFontTx/>
              <a:buNone/>
            </a:pPr>
            <a:r>
              <a:rPr lang="en-US" altLang="x-none" sz="2400" dirty="0"/>
              <a:t>	2 Na + </a:t>
            </a:r>
            <a:r>
              <a:rPr lang="en-US" altLang="x-none" sz="2400" u="sng" dirty="0"/>
              <a:t>BUN </a:t>
            </a:r>
            <a:r>
              <a:rPr lang="en-US" altLang="x-none" sz="2400" dirty="0"/>
              <a:t>+ </a:t>
            </a:r>
            <a:r>
              <a:rPr lang="en-US" altLang="x-none" sz="2400" u="sng" dirty="0"/>
              <a:t>Glucose</a:t>
            </a:r>
            <a:r>
              <a:rPr lang="en-US" altLang="x-none" sz="2400" dirty="0"/>
              <a:t> + </a:t>
            </a:r>
            <a:r>
              <a:rPr lang="en-US" altLang="x-none" sz="2400" dirty="0" smtClean="0"/>
              <a:t>1.25 </a:t>
            </a:r>
            <a:r>
              <a:rPr lang="en-US" altLang="x-none" sz="2400" u="sng" dirty="0" smtClean="0"/>
              <a:t>Ethanol</a:t>
            </a:r>
            <a:endParaRPr lang="en-US" altLang="x-none" sz="2400" u="sng" dirty="0"/>
          </a:p>
          <a:p>
            <a:pPr lvl="1">
              <a:buFontTx/>
              <a:buNone/>
            </a:pPr>
            <a:r>
              <a:rPr lang="en-US" altLang="x-none" sz="2400" dirty="0"/>
              <a:t>			</a:t>
            </a:r>
          </a:p>
          <a:p>
            <a:endParaRPr lang="en-US" altLang="x-none" sz="2800" dirty="0"/>
          </a:p>
          <a:p>
            <a:r>
              <a:rPr lang="en-US" altLang="x-none" sz="2800" dirty="0" smtClean="0"/>
              <a:t>Lab </a:t>
            </a:r>
            <a:r>
              <a:rPr lang="en-US" altLang="x-none" sz="2800" dirty="0" err="1" smtClean="0"/>
              <a:t>Measuremnt</a:t>
            </a:r>
            <a:r>
              <a:rPr lang="en-US" altLang="x-none" sz="2800" dirty="0" smtClean="0"/>
              <a:t>: Must </a:t>
            </a:r>
            <a:r>
              <a:rPr lang="en-US" altLang="x-none" sz="2800" dirty="0"/>
              <a:t>use freezing point depression</a:t>
            </a:r>
          </a:p>
          <a:p>
            <a:endParaRPr lang="en-US" altLang="x-none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err="1"/>
              <a:t>Osmol</a:t>
            </a:r>
            <a:r>
              <a:rPr lang="en-US" altLang="x-none" dirty="0"/>
              <a:t> Gap: Limitations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396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dirty="0"/>
              <a:t>Normal </a:t>
            </a:r>
            <a:r>
              <a:rPr lang="en-US" altLang="x-none" sz="2400" dirty="0" err="1"/>
              <a:t>Osmol</a:t>
            </a:r>
            <a:r>
              <a:rPr lang="en-US" altLang="x-none" sz="2400" dirty="0"/>
              <a:t> gap in between </a:t>
            </a:r>
            <a:r>
              <a:rPr lang="en-US" altLang="x-none" sz="2400" baseline="30000" dirty="0" smtClean="0"/>
              <a:t>-</a:t>
            </a:r>
            <a:r>
              <a:rPr lang="en-US" altLang="x-none" sz="2400" dirty="0" smtClean="0"/>
              <a:t>14 </a:t>
            </a:r>
            <a:r>
              <a:rPr lang="en-US" altLang="x-none" sz="2400" dirty="0" smtClean="0">
                <a:ea typeface="Times New Roman" charset="0"/>
                <a:cs typeface="Times New Roman" charset="0"/>
              </a:rPr>
              <a:t>to +10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smtClean="0">
                <a:ea typeface="Times New Roman" charset="0"/>
                <a:cs typeface="Times New Roman" charset="0"/>
              </a:rPr>
              <a:t>Roughly the gap should be &lt; 10</a:t>
            </a:r>
            <a:endParaRPr lang="en-US" altLang="x-none" sz="2000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altLang="x-none" sz="2800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altLang="x-none" sz="2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Normal </a:t>
            </a:r>
            <a:r>
              <a:rPr lang="en-US" altLang="x-none" sz="2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Osmol</a:t>
            </a:r>
            <a:r>
              <a:rPr lang="en-US" altLang="x-none" sz="2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Gap</a:t>
            </a:r>
            <a:r>
              <a:rPr lang="en-US" altLang="x-none" sz="2400" dirty="0">
                <a:ea typeface="Times New Roman" charset="0"/>
                <a:cs typeface="Times New Roman" charset="0"/>
              </a:rPr>
              <a:t> in setting of poisoning </a:t>
            </a:r>
            <a:r>
              <a:rPr lang="en-US" altLang="x-none" sz="2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does not rule out</a:t>
            </a:r>
            <a:r>
              <a:rPr lang="en-US" altLang="x-none" sz="2400" dirty="0">
                <a:ea typeface="Times New Roman" charset="0"/>
                <a:cs typeface="Times New Roman" charset="0"/>
              </a:rPr>
              <a:t> a treatable level</a:t>
            </a:r>
          </a:p>
          <a:p>
            <a:pPr>
              <a:lnSpc>
                <a:spcPct val="90000"/>
              </a:lnSpc>
            </a:pPr>
            <a:endParaRPr lang="en-US" altLang="x-none" sz="2400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altLang="x-none" sz="2400" dirty="0" err="1"/>
              <a:t>Osmol</a:t>
            </a:r>
            <a:r>
              <a:rPr lang="en-US" altLang="x-none" sz="2400" dirty="0"/>
              <a:t> Gap diminishes as parent compound is metabolized 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6400800" y="2362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6400800" y="4724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6705600" y="2514600"/>
            <a:ext cx="1981200" cy="1981200"/>
          </a:xfrm>
          <a:prstGeom prst="line">
            <a:avLst/>
          </a:prstGeom>
          <a:noFill/>
          <a:ln w="41275">
            <a:solidFill>
              <a:srgbClr val="FF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6705600" y="2590800"/>
            <a:ext cx="1828800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070725" y="4841875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Time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953000" y="2057400"/>
            <a:ext cx="158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Osmol Gap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876800" y="4267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>
                <a:solidFill>
                  <a:schemeClr val="hlink"/>
                </a:solidFill>
              </a:rPr>
              <a:t>Anion Gap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2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Treatment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181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800"/>
              <a:t>Limit absorption:			</a:t>
            </a:r>
          </a:p>
          <a:p>
            <a:pPr>
              <a:lnSpc>
                <a:spcPct val="90000"/>
              </a:lnSpc>
            </a:pPr>
            <a:r>
              <a:rPr lang="en-US" altLang="x-none" sz="2800"/>
              <a:t>Prevent metabolism or parent compound to toxic metabolite</a:t>
            </a:r>
          </a:p>
          <a:p>
            <a:pPr>
              <a:lnSpc>
                <a:spcPct val="90000"/>
              </a:lnSpc>
            </a:pPr>
            <a:endParaRPr lang="en-US" altLang="x-none" sz="2800"/>
          </a:p>
          <a:p>
            <a:pPr>
              <a:lnSpc>
                <a:spcPct val="90000"/>
              </a:lnSpc>
            </a:pPr>
            <a:r>
              <a:rPr lang="en-US" altLang="x-none" sz="2800"/>
              <a:t>Enhance elimination </a:t>
            </a:r>
          </a:p>
          <a:p>
            <a:pPr lvl="1">
              <a:lnSpc>
                <a:spcPct val="90000"/>
              </a:lnSpc>
            </a:pPr>
            <a:r>
              <a:rPr lang="en-US" altLang="x-none" sz="2400"/>
              <a:t>Parent</a:t>
            </a:r>
          </a:p>
          <a:p>
            <a:pPr lvl="1">
              <a:lnSpc>
                <a:spcPct val="90000"/>
              </a:lnSpc>
            </a:pPr>
            <a:r>
              <a:rPr lang="en-US" altLang="x-none" sz="2400"/>
              <a:t>Metabolites</a:t>
            </a:r>
          </a:p>
          <a:p>
            <a:pPr>
              <a:lnSpc>
                <a:spcPct val="90000"/>
              </a:lnSpc>
            </a:pPr>
            <a:r>
              <a:rPr lang="en-US" altLang="x-none" sz="2800"/>
              <a:t>Correct Derangements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553200" y="1793875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NG Tube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553200" y="2784475"/>
            <a:ext cx="212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ADH Inhibition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529388" y="4038600"/>
            <a:ext cx="284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Substrates/Other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54864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5486400" y="3048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486400" y="4267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50292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486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9530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5486400" y="510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553200" y="4918075"/>
            <a:ext cx="185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Hemodialysis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Antidotal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23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962400" cy="4114800"/>
          </a:xfrm>
        </p:spPr>
        <p:txBody>
          <a:bodyPr/>
          <a:lstStyle/>
          <a:p>
            <a:r>
              <a:rPr lang="en-US" altLang="x-none" dirty="0"/>
              <a:t>Serum ethanol </a:t>
            </a:r>
            <a:r>
              <a:rPr lang="en-US" altLang="x-none" dirty="0">
                <a:solidFill>
                  <a:srgbClr val="FF0000"/>
                </a:solidFill>
              </a:rPr>
              <a:t>inhibits</a:t>
            </a:r>
            <a:r>
              <a:rPr lang="en-US" altLang="x-none" dirty="0"/>
              <a:t> metabolism of </a:t>
            </a:r>
            <a:r>
              <a:rPr lang="en-US" altLang="x-none" dirty="0">
                <a:solidFill>
                  <a:srgbClr val="FF0000"/>
                </a:solidFill>
              </a:rPr>
              <a:t>EG and Methanol</a:t>
            </a:r>
          </a:p>
          <a:p>
            <a:endParaRPr lang="en-US" altLang="x-none" dirty="0"/>
          </a:p>
          <a:p>
            <a:r>
              <a:rPr lang="en-US" altLang="x-none" dirty="0"/>
              <a:t>Onset of toxicity EG/Methanol may be delayed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Antidotal </a:t>
            </a:r>
            <a:r>
              <a:rPr lang="en-US" b="1" dirty="0" smtClean="0"/>
              <a:t>Therapy: Ethanol</a:t>
            </a:r>
            <a:endParaRPr lang="en-US" altLang="x-none" dirty="0"/>
          </a:p>
        </p:txBody>
      </p:sp>
      <p:pic>
        <p:nvPicPr>
          <p:cNvPr id="45061" name="Picture 5" descr="Liquor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27660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r>
              <a:rPr lang="en-US" altLang="x-none"/>
              <a:t>Ethanol more avid for ADH</a:t>
            </a:r>
          </a:p>
          <a:p>
            <a:pPr lvl="1"/>
            <a:r>
              <a:rPr lang="en-US" altLang="x-none"/>
              <a:t>6-8x more avid than ethylene glycol</a:t>
            </a:r>
          </a:p>
          <a:p>
            <a:pPr lvl="1"/>
            <a:r>
              <a:rPr lang="en-US" altLang="x-none"/>
              <a:t>4x more avid than methanol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33400" y="2057400"/>
            <a:ext cx="2438400" cy="18288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552575" y="274320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x-none"/>
          </a:p>
          <a:p>
            <a:pPr algn="ctr"/>
            <a:endParaRPr lang="en-US" altLang="x-none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116388" y="2743200"/>
            <a:ext cx="152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  Aldehyde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529513" y="2743200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Acid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973388" y="2971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6021388" y="2971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117850" y="25908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ADH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005513" y="25908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ALDH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838200" y="2197100"/>
            <a:ext cx="3657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Methanol</a:t>
            </a:r>
          </a:p>
          <a:p>
            <a:pPr>
              <a:spcBef>
                <a:spcPct val="50000"/>
              </a:spcBef>
            </a:pPr>
            <a:r>
              <a:rPr lang="en-US" altLang="x-none">
                <a:solidFill>
                  <a:schemeClr val="tx2"/>
                </a:solidFill>
              </a:rPr>
              <a:t>Ethanol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Ethylene Glycol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x-none"/>
              <a:t>Treatment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Ethanol Infusion: Management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Serial ethanol levels</a:t>
            </a:r>
          </a:p>
          <a:p>
            <a:endParaRPr lang="en-US" altLang="x-none"/>
          </a:p>
          <a:p>
            <a:r>
              <a:rPr lang="en-US" altLang="x-none"/>
              <a:t>Watch glucose* and sodium*</a:t>
            </a:r>
          </a:p>
          <a:p>
            <a:endParaRPr lang="en-US" altLang="x-none"/>
          </a:p>
          <a:p>
            <a:r>
              <a:rPr lang="en-US" altLang="x-none"/>
              <a:t>Observe for respiratory status*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88925" y="6213475"/>
            <a:ext cx="306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* Especially in children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Fomepizole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A blocker of alcohol dehydrogenase</a:t>
            </a:r>
          </a:p>
          <a:p>
            <a:endParaRPr lang="en-US" altLang="x-none"/>
          </a:p>
          <a:p>
            <a:r>
              <a:rPr lang="en-US" altLang="x-none"/>
              <a:t>Has replaced ethanol as the agent of choice in known or suspected exposures</a:t>
            </a:r>
          </a:p>
          <a:p>
            <a:endParaRPr lang="en-US" altLang="x-none"/>
          </a:p>
          <a:p>
            <a:r>
              <a:rPr lang="en-US" altLang="x-none"/>
              <a:t>Minimal adverse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" y="228600"/>
            <a:ext cx="8183563" cy="64674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18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6400800" y="2438400"/>
            <a:ext cx="1752600" cy="25146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352800" y="2438400"/>
            <a:ext cx="1676400" cy="25146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11456" y="2365375"/>
            <a:ext cx="1676400" cy="25146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04863" y="39274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</a:t>
            </a:r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1277938" y="3810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1277938" y="4343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25538" y="44196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04863" y="33940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1277938" y="3810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1295400" y="3276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96925" y="28956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>
                <a:solidFill>
                  <a:schemeClr val="tx2"/>
                </a:solidFill>
              </a:rPr>
              <a:t>H-C</a:t>
            </a:r>
            <a:r>
              <a:rPr lang="en-US" altLang="x-none" dirty="0"/>
              <a:t>-</a:t>
            </a:r>
            <a:r>
              <a:rPr lang="en-US" altLang="x-none" dirty="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1295400" y="2819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143000" y="2438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662363" y="39624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</a:t>
            </a:r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4135438" y="3844925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4135438" y="4378325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983038" y="445452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662363" y="3429000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>
                <a:solidFill>
                  <a:schemeClr val="tx2"/>
                </a:solidFill>
              </a:rPr>
              <a:t>H-C</a:t>
            </a:r>
            <a:r>
              <a:rPr lang="en-US" altLang="x-none" dirty="0"/>
              <a:t>-OH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4135438" y="3844925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4152900" y="3311525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3654425" y="2930525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4152900" y="2854325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4000500" y="24733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93713" y="4953000"/>
            <a:ext cx="1639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Isopropanol</a:t>
            </a:r>
          </a:p>
          <a:p>
            <a:pPr algn="ctr"/>
            <a:r>
              <a:rPr lang="en-US" altLang="x-none"/>
              <a:t>3C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048000" y="4953000"/>
            <a:ext cx="2324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Propylene Glycol</a:t>
            </a:r>
          </a:p>
          <a:p>
            <a:pPr algn="ctr"/>
            <a:r>
              <a:rPr lang="en-US" altLang="x-none"/>
              <a:t>3C</a:t>
            </a:r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 rot="-5400000">
            <a:off x="6729413" y="3790950"/>
            <a:ext cx="1066800" cy="952500"/>
          </a:xfrm>
          <a:prstGeom prst="hexagon">
            <a:avLst>
              <a:gd name="adj" fmla="val 28000"/>
              <a:gd name="vf" fmla="val 115470"/>
            </a:avLst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 flipV="1">
            <a:off x="6900863" y="3848100"/>
            <a:ext cx="3810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H="1" flipV="1">
            <a:off x="6900863" y="4457700"/>
            <a:ext cx="3810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7586663" y="4076700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V="1">
            <a:off x="7246938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6748463" y="3124200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 flipV="1">
            <a:off x="7246938" y="3048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7094538" y="2667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6248400" y="4918075"/>
            <a:ext cx="210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Benzyl Alcohol</a:t>
            </a: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2286000" y="533400"/>
            <a:ext cx="480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x-none"/>
              <a:t>Alcohols: R-</a:t>
            </a:r>
            <a:r>
              <a:rPr lang="en-US" altLang="x-none">
                <a:solidFill>
                  <a:schemeClr val="tx1"/>
                </a:solidFill>
              </a:rPr>
              <a:t>OH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Hemodialysis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720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Hemodialysis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19600" cy="4114800"/>
          </a:xfrm>
        </p:spPr>
        <p:txBody>
          <a:bodyPr/>
          <a:lstStyle/>
          <a:p>
            <a:r>
              <a:rPr lang="en-US" altLang="x-none"/>
              <a:t>Consult nephrology early in acidemic patients</a:t>
            </a:r>
          </a:p>
          <a:p>
            <a:endParaRPr lang="en-US" altLang="x-none"/>
          </a:p>
          <a:p>
            <a:r>
              <a:rPr lang="en-US" altLang="x-none"/>
              <a:t>Levels toxic alcohol </a:t>
            </a:r>
            <a:r>
              <a:rPr lang="en-US" altLang="x-none">
                <a:sym typeface="Symbol" charset="2"/>
              </a:rPr>
              <a:t> 25 mg/dL</a:t>
            </a:r>
            <a:endParaRPr lang="en-US" altLang="x-none"/>
          </a:p>
          <a:p>
            <a:endParaRPr lang="en-US" altLang="x-none"/>
          </a:p>
          <a:p>
            <a:endParaRPr lang="en-US" altLang="x-none"/>
          </a:p>
        </p:txBody>
      </p:sp>
      <p:pic>
        <p:nvPicPr>
          <p:cNvPr id="53252" name="Picture 4" descr="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752600"/>
            <a:ext cx="2643188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Adjuncts for Methanol Poisoning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800" dirty="0"/>
              <a:t>Sodium bicarbonate</a:t>
            </a:r>
          </a:p>
          <a:p>
            <a:pPr lvl="1"/>
            <a:r>
              <a:rPr lang="en-US" altLang="x-none" sz="2400" dirty="0"/>
              <a:t>pH &lt; 7.30 </a:t>
            </a:r>
          </a:p>
          <a:p>
            <a:pPr lvl="1"/>
            <a:r>
              <a:rPr lang="en-US" altLang="x-none" sz="2400" dirty="0"/>
              <a:t>Can </a:t>
            </a:r>
            <a:r>
              <a:rPr lang="en-US" altLang="x-none" sz="2400" dirty="0">
                <a:solidFill>
                  <a:schemeClr val="tx2"/>
                </a:solidFill>
              </a:rPr>
              <a:t>ion trap formic acid in urine</a:t>
            </a:r>
            <a:r>
              <a:rPr lang="en-US" altLang="x-none" sz="2400" dirty="0"/>
              <a:t> and enhance elimination</a:t>
            </a:r>
          </a:p>
          <a:p>
            <a:endParaRPr lang="en-US" altLang="x-none" sz="2800" dirty="0"/>
          </a:p>
          <a:p>
            <a:r>
              <a:rPr lang="en-US" altLang="x-none" sz="2800" dirty="0"/>
              <a:t>Folate administration</a:t>
            </a:r>
          </a:p>
          <a:p>
            <a:pPr lvl="1"/>
            <a:r>
              <a:rPr lang="en-US" altLang="x-none" sz="2400" dirty="0"/>
              <a:t>Facilitates conversion of one carbon fragments to CO</a:t>
            </a:r>
            <a:r>
              <a:rPr lang="en-US" altLang="x-none" sz="2400" baseline="-25000" dirty="0"/>
              <a:t>2 </a:t>
            </a:r>
            <a:r>
              <a:rPr lang="en-US" altLang="x-none" sz="2400" dirty="0"/>
              <a:t> </a:t>
            </a:r>
          </a:p>
          <a:p>
            <a:endParaRPr lang="en-US" altLang="x-none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Adjuncts for Ethylene Glycol Poisoning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629400" y="1828800"/>
            <a:ext cx="1636713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752850" y="1828800"/>
            <a:ext cx="1636713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914400" y="1828800"/>
            <a:ext cx="1636713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125538" y="28606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H-C-OH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1598613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1598613" y="3276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446213" y="3352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125538" y="23272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    C-OH</a:t>
            </a:r>
            <a:endParaRPr lang="en-US" altLang="x-none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V="1">
            <a:off x="1598613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V="1">
            <a:off x="1616075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V="1">
            <a:off x="1692275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439863" y="1828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762000" y="3810000"/>
            <a:ext cx="190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Glycolic Acid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4038600" y="28606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H-C-H</a:t>
            </a:r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4511675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V="1">
            <a:off x="4511675" y="3276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4359275" y="3352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4038600" y="23272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    C-OH</a:t>
            </a:r>
            <a:endParaRPr lang="en-US" altLang="x-none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4511675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V="1">
            <a:off x="4529138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V="1">
            <a:off x="4605338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4352925" y="1828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 flipV="1">
            <a:off x="4605338" y="3276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6900863" y="2860675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H-C-OH</a:t>
            </a:r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flipV="1">
            <a:off x="7373938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 flipV="1">
            <a:off x="7373938" y="3276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7221538" y="3352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6900863" y="23272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    C-OH</a:t>
            </a:r>
            <a:endParaRPr lang="en-US" altLang="x-none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 flipV="1">
            <a:off x="7373938" y="2743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 flipV="1">
            <a:off x="7391400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 flipV="1">
            <a:off x="7467600" y="2209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7215188" y="1828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 flipV="1">
            <a:off x="7467600" y="3276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3581400" y="3775075"/>
            <a:ext cx="207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Glyoxylic Acid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6553200" y="3810000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Oxalic Acid</a:t>
            </a:r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>
            <a:off x="27432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8" name="Line 40"/>
          <p:cNvSpPr>
            <a:spLocks noChangeShapeType="1"/>
          </p:cNvSpPr>
          <p:nvPr/>
        </p:nvSpPr>
        <p:spPr bwMode="auto">
          <a:xfrm>
            <a:off x="55626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2727325" y="24034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LDH</a:t>
            </a:r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228600" y="6324600"/>
            <a:ext cx="2687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LDH = Lactate dehydrogenase</a:t>
            </a:r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 flipH="1">
            <a:off x="2362200" y="4114800"/>
            <a:ext cx="1981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2" name="Line 44"/>
          <p:cNvSpPr>
            <a:spLocks noChangeShapeType="1"/>
          </p:cNvSpPr>
          <p:nvPr/>
        </p:nvSpPr>
        <p:spPr bwMode="auto">
          <a:xfrm>
            <a:off x="4419600" y="4114800"/>
            <a:ext cx="1981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1203325" y="5140325"/>
            <a:ext cx="770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ym typeface="Symbol" charset="2"/>
              </a:rPr>
              <a:t>-OH- Ketoadipic Acid		Glycine + Benzoic Acid</a:t>
            </a:r>
            <a:endParaRPr lang="en-US" altLang="x-none"/>
          </a:p>
        </p:txBody>
      </p:sp>
      <p:sp>
        <p:nvSpPr>
          <p:cNvPr id="58414" name="Line 46"/>
          <p:cNvSpPr>
            <a:spLocks noChangeShapeType="1"/>
          </p:cNvSpPr>
          <p:nvPr/>
        </p:nvSpPr>
        <p:spPr bwMode="auto">
          <a:xfrm>
            <a:off x="78486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7010400" y="5832475"/>
            <a:ext cx="193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Hippuric Acid</a:t>
            </a:r>
          </a:p>
        </p:txBody>
      </p:sp>
      <p:sp>
        <p:nvSpPr>
          <p:cNvPr id="58416" name="Text Box 48"/>
          <p:cNvSpPr txBox="1">
            <a:spLocks noChangeArrowheads="1"/>
          </p:cNvSpPr>
          <p:nvPr/>
        </p:nvSpPr>
        <p:spPr bwMode="auto">
          <a:xfrm>
            <a:off x="2362200" y="4381500"/>
            <a:ext cx="3670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800">
                <a:solidFill>
                  <a:schemeClr val="tx2"/>
                </a:solidFill>
              </a:rPr>
              <a:t>B</a:t>
            </a:r>
            <a:r>
              <a:rPr lang="en-US" altLang="x-none" sz="1800" baseline="-25000">
                <a:solidFill>
                  <a:schemeClr val="tx2"/>
                </a:solidFill>
              </a:rPr>
              <a:t>1</a:t>
            </a:r>
            <a:r>
              <a:rPr lang="en-US" altLang="x-none" sz="1800">
                <a:solidFill>
                  <a:schemeClr val="tx2"/>
                </a:solidFill>
              </a:rPr>
              <a:t>, Mg</a:t>
            </a:r>
            <a:r>
              <a:rPr lang="en-US" altLang="x-none" sz="1800" baseline="30000">
                <a:solidFill>
                  <a:schemeClr val="tx2"/>
                </a:solidFill>
              </a:rPr>
              <a:t>2+</a:t>
            </a:r>
            <a:r>
              <a:rPr lang="en-US" altLang="x-none" sz="1800">
                <a:solidFill>
                  <a:schemeClr val="tx2"/>
                </a:solidFill>
              </a:rPr>
              <a:t>			         B</a:t>
            </a:r>
            <a:r>
              <a:rPr lang="en-US" altLang="x-none" sz="1800" baseline="-25000">
                <a:solidFill>
                  <a:schemeClr val="tx2"/>
                </a:solidFill>
              </a:rPr>
              <a:t>6</a:t>
            </a:r>
            <a:endParaRPr lang="en-US" altLang="x-none" sz="1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To enhance metabolism away from oxalates*</a:t>
            </a:r>
          </a:p>
          <a:p>
            <a:pPr lvl="1"/>
            <a:r>
              <a:rPr lang="en-US" altLang="x-none" dirty="0" smtClean="0"/>
              <a:t>Thiamine (B1)</a:t>
            </a:r>
            <a:endParaRPr lang="en-US" altLang="x-none" dirty="0"/>
          </a:p>
          <a:p>
            <a:pPr lvl="1"/>
            <a:r>
              <a:rPr lang="en-US" altLang="x-none" dirty="0"/>
              <a:t>Pyridoxine </a:t>
            </a:r>
            <a:r>
              <a:rPr lang="en-US" altLang="x-none" dirty="0" smtClean="0"/>
              <a:t>(B6)</a:t>
            </a:r>
            <a:endParaRPr lang="en-US" altLang="x-none" dirty="0"/>
          </a:p>
          <a:p>
            <a:pPr lvl="1"/>
            <a:endParaRPr lang="en-US" altLang="x-none" dirty="0"/>
          </a:p>
          <a:p>
            <a:pPr lvl="1"/>
            <a:endParaRPr lang="en-US" altLang="x-none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x-none"/>
              <a:t>Adjuncts for Ethylene Glycol Poisoning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Isopropanol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038600" cy="4114800"/>
          </a:xfrm>
        </p:spPr>
        <p:txBody>
          <a:bodyPr/>
          <a:lstStyle/>
          <a:p>
            <a:r>
              <a:rPr lang="en-US" altLang="x-none" dirty="0"/>
              <a:t>Metabolized to </a:t>
            </a:r>
            <a:r>
              <a:rPr lang="en-US" altLang="x-none" dirty="0" smtClean="0"/>
              <a:t>acetone</a:t>
            </a:r>
          </a:p>
          <a:p>
            <a:endParaRPr lang="en-US" altLang="x-none" dirty="0"/>
          </a:p>
          <a:p>
            <a:r>
              <a:rPr lang="en-US" altLang="x-none" b="1" u="sng" dirty="0" smtClean="0">
                <a:solidFill>
                  <a:srgbClr val="FFFF00"/>
                </a:solidFill>
              </a:rPr>
              <a:t>Acidosis: NO</a:t>
            </a:r>
          </a:p>
          <a:p>
            <a:r>
              <a:rPr lang="en-US" altLang="x-none" b="1" u="sng" dirty="0" err="1" smtClean="0">
                <a:solidFill>
                  <a:srgbClr val="FFFF00"/>
                </a:solidFill>
              </a:rPr>
              <a:t>Osmol</a:t>
            </a:r>
            <a:r>
              <a:rPr lang="en-US" altLang="x-none" b="1" u="sng" dirty="0" smtClean="0">
                <a:solidFill>
                  <a:srgbClr val="FFFF00"/>
                </a:solidFill>
              </a:rPr>
              <a:t> Gap: YES</a:t>
            </a:r>
          </a:p>
          <a:p>
            <a:endParaRPr lang="en-US" altLang="x-none" dirty="0"/>
          </a:p>
          <a:p>
            <a:r>
              <a:rPr lang="en-US" altLang="x-none" dirty="0"/>
              <a:t>Supportive care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211888" y="2286000"/>
            <a:ext cx="1676400" cy="25146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483350" y="37750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</a:t>
            </a:r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6956425" y="3657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6956425" y="4191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804025" y="4267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483350" y="3241675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-OH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V="1">
            <a:off x="6956425" y="3657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V="1">
            <a:off x="6973888" y="3124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6475413" y="2743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</a:t>
            </a:r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6973888" y="2667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8214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6172200" y="4800600"/>
            <a:ext cx="1639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Isopropanol</a:t>
            </a:r>
          </a:p>
          <a:p>
            <a:pPr algn="ctr"/>
            <a:r>
              <a:rPr lang="en-US" altLang="x-none"/>
              <a:t>3C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For Methanol/EG Poisoning</a:t>
            </a:r>
          </a:p>
          <a:p>
            <a:pPr lvl="1"/>
            <a:r>
              <a:rPr lang="en-US" altLang="x-none" dirty="0"/>
              <a:t>Early Level, ABG, Lactate, Ethanol level</a:t>
            </a:r>
          </a:p>
          <a:p>
            <a:pPr lvl="1"/>
            <a:r>
              <a:rPr lang="en-US" altLang="x-none" dirty="0"/>
              <a:t>Caution in using </a:t>
            </a:r>
            <a:r>
              <a:rPr lang="en-US" altLang="x-none" dirty="0" err="1"/>
              <a:t>osmol</a:t>
            </a:r>
            <a:r>
              <a:rPr lang="en-US" altLang="x-none" dirty="0"/>
              <a:t> gap </a:t>
            </a:r>
          </a:p>
          <a:p>
            <a:pPr lvl="1"/>
            <a:r>
              <a:rPr lang="en-US" altLang="x-none" dirty="0"/>
              <a:t>Antidote: </a:t>
            </a:r>
            <a:r>
              <a:rPr lang="en-US" altLang="x-none" dirty="0" smtClean="0"/>
              <a:t>1</a:t>
            </a:r>
            <a:r>
              <a:rPr lang="en-US" altLang="x-none" baseline="30000" dirty="0" smtClean="0"/>
              <a:t>st</a:t>
            </a:r>
            <a:r>
              <a:rPr lang="en-US" altLang="x-none" dirty="0" smtClean="0"/>
              <a:t> line </a:t>
            </a:r>
            <a:r>
              <a:rPr lang="en-US" altLang="x-none" dirty="0" err="1" smtClean="0"/>
              <a:t>Fomepizole</a:t>
            </a:r>
            <a:r>
              <a:rPr lang="en-US" altLang="x-none" dirty="0" smtClean="0"/>
              <a:t> </a:t>
            </a:r>
            <a:endParaRPr lang="en-US" altLang="x-none" dirty="0"/>
          </a:p>
          <a:p>
            <a:pPr lvl="1"/>
            <a:r>
              <a:rPr lang="en-US" altLang="x-none" dirty="0" smtClean="0"/>
              <a:t>Hemodialysis</a:t>
            </a:r>
            <a:endParaRPr lang="en-US" altLang="x-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Ethanol Metabolism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7315200" y="2590800"/>
            <a:ext cx="1371600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3962400" y="2590800"/>
            <a:ext cx="1371600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Ethanol Metabolism ?</a:t>
            </a:r>
            <a:endParaRPr lang="en-US" altLang="x-none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00" y="2590800"/>
            <a:ext cx="1295400" cy="1981200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66800" y="36226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</a:t>
            </a:r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539875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539875" y="4038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387475" y="4114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066800" y="30892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</a:t>
            </a:r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1539875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1557338" y="2971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381125" y="25908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OH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927100" y="4572000"/>
            <a:ext cx="1130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Ethanol</a:t>
            </a:r>
          </a:p>
          <a:p>
            <a:pPr algn="ctr"/>
            <a:endParaRPr lang="en-US" altLang="x-none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149725" y="36226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</a:t>
            </a:r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4622800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4622800" y="4038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470400" y="4114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149725" y="3089275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    C-H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622800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640263" y="2971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464050" y="2590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4724400" y="2971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350125" y="36226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H-C</a:t>
            </a:r>
            <a:r>
              <a:rPr lang="en-US" altLang="x-none"/>
              <a:t>-</a:t>
            </a:r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7823200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7823200" y="4038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670800" y="4114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7689850" y="3089275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C-OH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7823200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7840663" y="2971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7664450" y="2590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7924800" y="2971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3870325" y="4572000"/>
            <a:ext cx="185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Acetaldehyde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7223125" y="4572000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Acetic Acid</a:t>
            </a: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2362200" y="3581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5715000" y="3581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2498725" y="32004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ADH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5699125" y="32004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ALDH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136525" y="5680075"/>
            <a:ext cx="4511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ADH = Alcohol Dehydrogenase</a:t>
            </a:r>
          </a:p>
          <a:p>
            <a:r>
              <a:rPr lang="en-US" altLang="x-none"/>
              <a:t>ALDH = Aldehyde Dehydrogenase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Ethanol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commonly abused drug in the </a:t>
            </a:r>
            <a:r>
              <a:rPr lang="en-US" dirty="0" smtClean="0"/>
              <a:t>world</a:t>
            </a:r>
          </a:p>
          <a:p>
            <a:r>
              <a:rPr lang="en-US" dirty="0"/>
              <a:t>M</a:t>
            </a:r>
            <a:r>
              <a:rPr lang="en-US" dirty="0" smtClean="0"/>
              <a:t>ajority </a:t>
            </a:r>
            <a:r>
              <a:rPr lang="en-US" dirty="0"/>
              <a:t>of morbidity and mortality is due to trauma owing to impaired cognitive </a:t>
            </a:r>
            <a:r>
              <a:rPr lang="en-US" dirty="0" smtClean="0"/>
              <a:t>function</a:t>
            </a:r>
          </a:p>
          <a:p>
            <a:r>
              <a:rPr lang="en-US" dirty="0"/>
              <a:t> R</a:t>
            </a:r>
            <a:r>
              <a:rPr lang="en-US" dirty="0" smtClean="0"/>
              <a:t>ate of metabolism </a:t>
            </a:r>
            <a:r>
              <a:rPr lang="en-US" dirty="0"/>
              <a:t>20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/h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will get intoxicated from one can of beer?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2628780"/>
            <a:ext cx="4283052" cy="2857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24100"/>
            <a:ext cx="330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985181"/>
            <a:ext cx="8590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Blood ethanol levels correlate poorly with the degree of intoxication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 (Tolerance)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1056</Words>
  <Application>Microsoft Macintosh PowerPoint</Application>
  <PresentationFormat>On-screen Show (4:3)</PresentationFormat>
  <Paragraphs>402</Paragraphs>
  <Slides>56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Times New Roman</vt:lpstr>
      <vt:lpstr>Symbol</vt:lpstr>
      <vt:lpstr>Default Design</vt:lpstr>
      <vt:lpstr>Toxic Alcohols</vt:lpstr>
      <vt:lpstr>Outline</vt:lpstr>
      <vt:lpstr>Alcohols molecular structure?</vt:lpstr>
      <vt:lpstr>Alcohols: R-OH</vt:lpstr>
      <vt:lpstr>PowerPoint Presentation</vt:lpstr>
      <vt:lpstr>Ethanol Metabolism ?</vt:lpstr>
      <vt:lpstr>Ethanol Metabolism ?</vt:lpstr>
      <vt:lpstr>Ethanol Toxicity</vt:lpstr>
      <vt:lpstr>Which one will get intoxicated from one can of beer?</vt:lpstr>
      <vt:lpstr>Ethanol Toxicity ?</vt:lpstr>
      <vt:lpstr>Ethanol Toxicity ?</vt:lpstr>
      <vt:lpstr>Ethanol Toxicity work up?</vt:lpstr>
      <vt:lpstr>Ethanol Toxicity Treatment?</vt:lpstr>
      <vt:lpstr>Ethanol Toxicity Treatment?</vt:lpstr>
      <vt:lpstr>Methanol</vt:lpstr>
      <vt:lpstr>Methanol containing products?</vt:lpstr>
      <vt:lpstr>Methanol containing products?</vt:lpstr>
      <vt:lpstr>Methanol Metabolism?</vt:lpstr>
      <vt:lpstr>Methanol Metabolism</vt:lpstr>
      <vt:lpstr>Methanol Toxicity ?</vt:lpstr>
      <vt:lpstr>Methanol Toxicity</vt:lpstr>
      <vt:lpstr>PowerPoint Presentation</vt:lpstr>
      <vt:lpstr>Methanol Toxicity</vt:lpstr>
      <vt:lpstr>Methanol work up?</vt:lpstr>
      <vt:lpstr>Methanol work up?</vt:lpstr>
      <vt:lpstr>Ethylene Glycol (EG)</vt:lpstr>
      <vt:lpstr>Ethylene Glycol containing products?</vt:lpstr>
      <vt:lpstr>Ethylene Glycol</vt:lpstr>
      <vt:lpstr>Ethylene Glycol Metabolism?</vt:lpstr>
      <vt:lpstr>Ethylene Glycol Metabolism</vt:lpstr>
      <vt:lpstr>Ethylene Glycol Metabolism</vt:lpstr>
      <vt:lpstr>Ethylene Glycol Toxicity ?</vt:lpstr>
      <vt:lpstr>Ethylene Glycol Toxicity</vt:lpstr>
      <vt:lpstr>Ethylene Glycol Toxicity</vt:lpstr>
      <vt:lpstr>Toxicity tests</vt:lpstr>
      <vt:lpstr>Identifying Patients for Treatment: Methanol/EG</vt:lpstr>
      <vt:lpstr>Limits of Serum Levels</vt:lpstr>
      <vt:lpstr>Arterial Blood Gas/Lactate</vt:lpstr>
      <vt:lpstr> Osmol Gap ?</vt:lpstr>
      <vt:lpstr> Osmol Gap ?</vt:lpstr>
      <vt:lpstr>Osmol Gap: Limitations</vt:lpstr>
      <vt:lpstr>Treatment</vt:lpstr>
      <vt:lpstr>Treatment</vt:lpstr>
      <vt:lpstr>Antidotal Therapy</vt:lpstr>
      <vt:lpstr>Antidotal Therapy: Ethanol</vt:lpstr>
      <vt:lpstr>PowerPoint Presentation</vt:lpstr>
      <vt:lpstr>Ethanol Infusion: Management</vt:lpstr>
      <vt:lpstr>Fomepizole</vt:lpstr>
      <vt:lpstr>PowerPoint Presentation</vt:lpstr>
      <vt:lpstr>Hemodialysis ??</vt:lpstr>
      <vt:lpstr>Hemodialysis</vt:lpstr>
      <vt:lpstr>Adjuncts for Methanol Poisoning</vt:lpstr>
      <vt:lpstr>Adjuncts for Ethylene Glycol Poisoning</vt:lpstr>
      <vt:lpstr>Adjuncts for Ethylene Glycol Poisoning</vt:lpstr>
      <vt:lpstr>Isopropanol</vt:lpstr>
      <vt:lpstr>Summary</vt:lpstr>
    </vt:vector>
  </TitlesOfParts>
  <Company>HHC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 Alcohols</dc:title>
  <dc:creator>Defaultpro</dc:creator>
  <cp:lastModifiedBy>Badr Aldawood</cp:lastModifiedBy>
  <cp:revision>100</cp:revision>
  <dcterms:created xsi:type="dcterms:W3CDTF">2006-01-30T14:26:57Z</dcterms:created>
  <dcterms:modified xsi:type="dcterms:W3CDTF">2017-04-10T03:13:26Z</dcterms:modified>
</cp:coreProperties>
</file>