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88" r:id="rId3"/>
    <p:sldId id="296" r:id="rId4"/>
    <p:sldId id="276" r:id="rId5"/>
    <p:sldId id="295" r:id="rId6"/>
    <p:sldId id="259" r:id="rId7"/>
    <p:sldId id="286" r:id="rId8"/>
    <p:sldId id="258" r:id="rId9"/>
    <p:sldId id="300" r:id="rId10"/>
    <p:sldId id="277" r:id="rId11"/>
    <p:sldId id="301" r:id="rId12"/>
    <p:sldId id="278" r:id="rId13"/>
    <p:sldId id="302" r:id="rId14"/>
    <p:sldId id="303" r:id="rId15"/>
    <p:sldId id="280" r:id="rId16"/>
    <p:sldId id="279" r:id="rId17"/>
    <p:sldId id="281" r:id="rId18"/>
    <p:sldId id="283" r:id="rId19"/>
    <p:sldId id="282" r:id="rId20"/>
    <p:sldId id="284" r:id="rId21"/>
    <p:sldId id="285" r:id="rId22"/>
    <p:sldId id="290" r:id="rId23"/>
    <p:sldId id="299" r:id="rId24"/>
    <p:sldId id="291" r:id="rId25"/>
    <p:sldId id="29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0"/>
    <a:srgbClr val="F20000"/>
    <a:srgbClr val="D6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 custT="1"/>
      <dgm:spPr/>
      <dgm:t>
        <a:bodyPr/>
        <a:lstStyle/>
        <a:p>
          <a:r>
            <a:rPr lang="en-US" sz="1800" dirty="0" smtClean="0"/>
            <a:t>Agent:</a:t>
          </a:r>
          <a:r>
            <a:rPr lang="en-US" sz="1900" dirty="0" smtClean="0"/>
            <a:t> </a:t>
          </a:r>
          <a:r>
            <a:rPr lang="en-US" sz="1800" i="1" dirty="0" smtClean="0"/>
            <a:t>Mycobacterium tuberculosis</a:t>
          </a:r>
          <a:endParaRPr lang="en-US" sz="1900" i="1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 custT="1"/>
      <dgm:spPr/>
      <dgm:t>
        <a:bodyPr/>
        <a:lstStyle/>
        <a:p>
          <a:r>
            <a:rPr lang="en-US" sz="1800" dirty="0" smtClean="0"/>
            <a:t>Reservoir</a:t>
          </a:r>
        </a:p>
        <a:p>
          <a:r>
            <a:rPr lang="en-US" sz="1800" dirty="0" smtClean="0"/>
            <a:t>Man in the form of a case</a:t>
          </a:r>
          <a:endParaRPr lang="en-US" sz="1800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 custT="1"/>
      <dgm:spPr/>
      <dgm:t>
        <a:bodyPr/>
        <a:lstStyle/>
        <a:p>
          <a:pPr algn="l"/>
          <a:r>
            <a:rPr lang="en-US" sz="1800" dirty="0" smtClean="0"/>
            <a:t>Transmission:</a:t>
          </a:r>
        </a:p>
        <a:p>
          <a:pPr algn="l"/>
          <a:r>
            <a:rPr lang="en-US" sz="1800" dirty="0" smtClean="0"/>
            <a:t>Contact: Direct, indirect&amp; droplet</a:t>
          </a:r>
        </a:p>
        <a:p>
          <a:pPr algn="l"/>
          <a:r>
            <a:rPr lang="en-US" sz="1800" dirty="0" smtClean="0"/>
            <a:t>Air borne: droplet nuclei &amp; dust transmission</a:t>
          </a:r>
          <a:r>
            <a:rPr lang="en-US" sz="2400" dirty="0" smtClean="0"/>
            <a:t> </a:t>
          </a:r>
          <a:endParaRPr lang="en-US" sz="2400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 custT="1"/>
      <dgm:spPr/>
      <dgm:t>
        <a:bodyPr/>
        <a:lstStyle/>
        <a:p>
          <a:pPr algn="l"/>
          <a:r>
            <a:rPr lang="en-US" sz="1800" dirty="0" smtClean="0"/>
            <a:t>Susceptible host: </a:t>
          </a:r>
        </a:p>
        <a:p>
          <a:pPr algn="l"/>
          <a:r>
            <a:rPr lang="en-US" sz="1800" dirty="0" smtClean="0"/>
            <a:t>Low standard of livings, malnutrition, alcoholism, HIV/AIDS </a:t>
          </a:r>
          <a:endParaRPr lang="en-US" sz="1800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 custScaleX="73756" custScaleY="85764" custLinFactNeighborX="23008" custLinFactNeighborY="-5313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 custAng="552514" custScaleY="72467" custLinFactNeighborX="1919" custLinFactNeighborY="1063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 custScaleX="128874" custScaleY="78701" custRadScaleRad="115842" custRadScaleInc="-27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 custScaleX="49344" custScaleY="58874" custLinFactNeighborX="-48084" custLinFactNeighborY="7468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 custScaleX="1261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 custScaleX="78869" custScaleY="75117" custLinFactNeighborX="2536" custLinFactNeighborY="-7219"/>
      <dgm:spPr/>
      <dgm:t>
        <a:bodyPr/>
        <a:lstStyle/>
        <a:p>
          <a:endParaRPr lang="en-US"/>
        </a:p>
      </dgm:t>
    </dgm:pt>
  </dgm:ptLst>
  <dgm:cxnLst>
    <dgm:cxn modelId="{03936DAA-766E-4F96-AD43-BF3449031ACF}" type="presOf" srcId="{8B83338D-4B90-4AC3-8813-5CDE3640B0A4}" destId="{282A79FF-3C6C-42A0-BDF9-422BE5FCF57F}" srcOrd="0" destOrd="0" presId="urn:microsoft.com/office/officeart/2005/8/layout/cycle1"/>
    <dgm:cxn modelId="{4010AD96-867A-4B86-8ADC-8EE5FD7FE702}" type="presOf" srcId="{3CC16AD4-A0E2-4817-BB60-350D7855637D}" destId="{B267A9ED-39E3-405B-A624-9E3152774077}" srcOrd="0" destOrd="0" presId="urn:microsoft.com/office/officeart/2005/8/layout/cycle1"/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2CF91E14-CCBF-48AA-AEF4-FFA0FBBD4192}" type="presOf" srcId="{D259D5CF-C852-4F9A-8868-CADBAA9306A4}" destId="{5C3ABC67-8D66-4FDA-8BD4-BF4DC6D34EBD}" srcOrd="0" destOrd="0" presId="urn:microsoft.com/office/officeart/2005/8/layout/cycle1"/>
    <dgm:cxn modelId="{10EC0A44-9D31-40BD-9DDF-01CF51C18E85}" type="presOf" srcId="{5D1073EE-1897-4858-8972-FE7D52A7206D}" destId="{D60BCB0D-8C20-4283-B7B1-84BAFEAB8D20}" srcOrd="0" destOrd="0" presId="urn:microsoft.com/office/officeart/2005/8/layout/cycle1"/>
    <dgm:cxn modelId="{44E179EB-D39A-4FC4-AB61-2F96C679E0FC}" type="presOf" srcId="{ABC714B4-17E8-45D3-A40F-923CE5C0FAA4}" destId="{195B8389-358D-4844-BD42-ABA648858E2B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AD2228EA-3343-4500-8421-AE4E1A1578B5}" type="presOf" srcId="{18324676-B8E6-49FA-9DF8-D69D51E680F9}" destId="{5BF432F7-9B12-4D5A-A3BA-0CC00F3D5402}" srcOrd="0" destOrd="0" presId="urn:microsoft.com/office/officeart/2005/8/layout/cycle1"/>
    <dgm:cxn modelId="{FA45D922-A163-4FEB-9316-18E7146F7A09}" type="presOf" srcId="{0C2001BB-C1AE-484D-B7F0-6CE480F424B3}" destId="{AB0991B2-67DA-4353-966F-2B219BE8DD73}" srcOrd="0" destOrd="0" presId="urn:microsoft.com/office/officeart/2005/8/layout/cycle1"/>
    <dgm:cxn modelId="{B4ECFFAD-D2B6-4B63-9EE9-0724F9E37127}" type="presOf" srcId="{2B699505-F8E6-4834-9627-C0F59051274C}" destId="{ACFA313D-8A1E-4A15-8BFE-B6B19DECC307}" srcOrd="0" destOrd="0" presId="urn:microsoft.com/office/officeart/2005/8/layout/cycle1"/>
    <dgm:cxn modelId="{48B42603-5C83-4041-85C0-5ABE35B2286A}" type="presOf" srcId="{FA53874F-B6B0-4F7A-97CB-746C194F52AD}" destId="{06F761CD-D6C7-4BDE-AFE9-7E0D51CB34EB}" srcOrd="0" destOrd="0" presId="urn:microsoft.com/office/officeart/2005/8/layout/cycle1"/>
    <dgm:cxn modelId="{55A3B37F-5F4B-4EBE-891E-D65335C4AE33}" type="presParOf" srcId="{5BF432F7-9B12-4D5A-A3BA-0CC00F3D5402}" destId="{2CF523F6-3ABD-4114-8C86-C3E7F8EFA3FB}" srcOrd="0" destOrd="0" presId="urn:microsoft.com/office/officeart/2005/8/layout/cycle1"/>
    <dgm:cxn modelId="{79696A95-6671-4752-9A6A-019768CFF5CB}" type="presParOf" srcId="{5BF432F7-9B12-4D5A-A3BA-0CC00F3D5402}" destId="{195B8389-358D-4844-BD42-ABA648858E2B}" srcOrd="1" destOrd="0" presId="urn:microsoft.com/office/officeart/2005/8/layout/cycle1"/>
    <dgm:cxn modelId="{EBB23D9B-6C21-4ACD-8F8B-FCFE027599C6}" type="presParOf" srcId="{5BF432F7-9B12-4D5A-A3BA-0CC00F3D5402}" destId="{06F761CD-D6C7-4BDE-AFE9-7E0D51CB34EB}" srcOrd="2" destOrd="0" presId="urn:microsoft.com/office/officeart/2005/8/layout/cycle1"/>
    <dgm:cxn modelId="{1659A980-6D29-4448-A59A-0340DC782859}" type="presParOf" srcId="{5BF432F7-9B12-4D5A-A3BA-0CC00F3D5402}" destId="{D6A1A4C0-5F4A-471A-AF8E-CEAE1798D1BC}" srcOrd="3" destOrd="0" presId="urn:microsoft.com/office/officeart/2005/8/layout/cycle1"/>
    <dgm:cxn modelId="{A37ED062-D021-4031-B2B5-40E8DECB0253}" type="presParOf" srcId="{5BF432F7-9B12-4D5A-A3BA-0CC00F3D5402}" destId="{B267A9ED-39E3-405B-A624-9E3152774077}" srcOrd="4" destOrd="0" presId="urn:microsoft.com/office/officeart/2005/8/layout/cycle1"/>
    <dgm:cxn modelId="{D8851FC2-7520-4868-8FC3-BD2E50503BB5}" type="presParOf" srcId="{5BF432F7-9B12-4D5A-A3BA-0CC00F3D5402}" destId="{D60BCB0D-8C20-4283-B7B1-84BAFEAB8D20}" srcOrd="5" destOrd="0" presId="urn:microsoft.com/office/officeart/2005/8/layout/cycle1"/>
    <dgm:cxn modelId="{A95F3B61-DB21-47EF-A5A7-B9710D4C9711}" type="presParOf" srcId="{5BF432F7-9B12-4D5A-A3BA-0CC00F3D5402}" destId="{C24DAAAF-4A85-4A78-B412-BB74862AE7A4}" srcOrd="6" destOrd="0" presId="urn:microsoft.com/office/officeart/2005/8/layout/cycle1"/>
    <dgm:cxn modelId="{D381FB77-C8FB-4FD2-9345-276339BBFEAA}" type="presParOf" srcId="{5BF432F7-9B12-4D5A-A3BA-0CC00F3D5402}" destId="{AB0991B2-67DA-4353-966F-2B219BE8DD73}" srcOrd="7" destOrd="0" presId="urn:microsoft.com/office/officeart/2005/8/layout/cycle1"/>
    <dgm:cxn modelId="{BD9CA49E-E565-4E03-B1E2-988AB8611A27}" type="presParOf" srcId="{5BF432F7-9B12-4D5A-A3BA-0CC00F3D5402}" destId="{282A79FF-3C6C-42A0-BDF9-422BE5FCF57F}" srcOrd="8" destOrd="0" presId="urn:microsoft.com/office/officeart/2005/8/layout/cycle1"/>
    <dgm:cxn modelId="{B86030AC-D732-4CE7-BFD3-EAAC79F26415}" type="presParOf" srcId="{5BF432F7-9B12-4D5A-A3BA-0CC00F3D5402}" destId="{54364F25-0AEA-4C56-B6A4-DECB6A25F27A}" srcOrd="9" destOrd="0" presId="urn:microsoft.com/office/officeart/2005/8/layout/cycle1"/>
    <dgm:cxn modelId="{A30B7625-1E62-4382-847F-760AAA33408E}" type="presParOf" srcId="{5BF432F7-9B12-4D5A-A3BA-0CC00F3D5402}" destId="{ACFA313D-8A1E-4A15-8BFE-B6B19DECC307}" srcOrd="10" destOrd="0" presId="urn:microsoft.com/office/officeart/2005/8/layout/cycle1"/>
    <dgm:cxn modelId="{2EB38653-235F-431F-A971-126E46E4F4C5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24676-B8E6-49FA-9DF8-D69D51E680F9}" type="doc">
      <dgm:prSet loTypeId="urn:microsoft.com/office/officeart/2005/8/layout/cycle1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ABC714B4-17E8-45D3-A40F-923CE5C0FAA4}">
      <dgm:prSet phldrT="[Text]"/>
      <dgm:spPr/>
      <dgm:t>
        <a:bodyPr/>
        <a:lstStyle/>
        <a:p>
          <a:r>
            <a:rPr lang="en-US" dirty="0" smtClean="0"/>
            <a:t>Agent</a:t>
          </a:r>
          <a:endParaRPr lang="en-US" dirty="0"/>
        </a:p>
      </dgm:t>
    </dgm:pt>
    <dgm:pt modelId="{C6A27D07-249B-4668-9BE8-2DC56760CA58}" type="parTrans" cxnId="{45D04C97-B5CB-4E12-91FC-7CD880C7A934}">
      <dgm:prSet/>
      <dgm:spPr/>
      <dgm:t>
        <a:bodyPr/>
        <a:lstStyle/>
        <a:p>
          <a:endParaRPr lang="en-US"/>
        </a:p>
      </dgm:t>
    </dgm:pt>
    <dgm:pt modelId="{FA53874F-B6B0-4F7A-97CB-746C194F52AD}" type="sibTrans" cxnId="{45D04C97-B5CB-4E12-91FC-7CD880C7A934}">
      <dgm:prSet/>
      <dgm:spPr/>
      <dgm:t>
        <a:bodyPr/>
        <a:lstStyle/>
        <a:p>
          <a:endParaRPr lang="en-US"/>
        </a:p>
      </dgm:t>
    </dgm:pt>
    <dgm:pt modelId="{3CC16AD4-A0E2-4817-BB60-350D7855637D}">
      <dgm:prSet phldrT="[Text]"/>
      <dgm:spPr/>
      <dgm:t>
        <a:bodyPr/>
        <a:lstStyle/>
        <a:p>
          <a:r>
            <a:rPr lang="en-US" dirty="0" smtClean="0"/>
            <a:t>Reservoir</a:t>
          </a:r>
          <a:endParaRPr lang="en-US" dirty="0"/>
        </a:p>
      </dgm:t>
    </dgm:pt>
    <dgm:pt modelId="{64BD77BA-21D9-4688-886F-4013D61809C4}" type="parTrans" cxnId="{FC31BDC5-1680-4476-BEDD-1B396105A7BE}">
      <dgm:prSet/>
      <dgm:spPr/>
      <dgm:t>
        <a:bodyPr/>
        <a:lstStyle/>
        <a:p>
          <a:endParaRPr lang="en-US"/>
        </a:p>
      </dgm:t>
    </dgm:pt>
    <dgm:pt modelId="{5D1073EE-1897-4858-8972-FE7D52A7206D}" type="sibTrans" cxnId="{FC31BDC5-1680-4476-BEDD-1B396105A7BE}">
      <dgm:prSet/>
      <dgm:spPr/>
      <dgm:t>
        <a:bodyPr/>
        <a:lstStyle/>
        <a:p>
          <a:endParaRPr lang="en-US"/>
        </a:p>
      </dgm:t>
    </dgm:pt>
    <dgm:pt modelId="{0C2001BB-C1AE-484D-B7F0-6CE480F424B3}">
      <dgm:prSet phldrT="[Text]"/>
      <dgm:spPr/>
      <dgm:t>
        <a:bodyPr/>
        <a:lstStyle/>
        <a:p>
          <a:r>
            <a:rPr lang="en-US" dirty="0" smtClean="0"/>
            <a:t>Transmission </a:t>
          </a:r>
          <a:endParaRPr lang="en-US" dirty="0"/>
        </a:p>
      </dgm:t>
    </dgm:pt>
    <dgm:pt modelId="{FE2373C3-DD31-43EE-8B00-ECA93E50D618}" type="parTrans" cxnId="{1A739D14-3E9B-4E2C-9E3A-35E07C718B83}">
      <dgm:prSet/>
      <dgm:spPr/>
      <dgm:t>
        <a:bodyPr/>
        <a:lstStyle/>
        <a:p>
          <a:endParaRPr lang="en-US"/>
        </a:p>
      </dgm:t>
    </dgm:pt>
    <dgm:pt modelId="{8B83338D-4B90-4AC3-8813-5CDE3640B0A4}" type="sibTrans" cxnId="{1A739D14-3E9B-4E2C-9E3A-35E07C718B83}">
      <dgm:prSet/>
      <dgm:spPr/>
      <dgm:t>
        <a:bodyPr/>
        <a:lstStyle/>
        <a:p>
          <a:endParaRPr lang="en-US"/>
        </a:p>
      </dgm:t>
    </dgm:pt>
    <dgm:pt modelId="{2B699505-F8E6-4834-9627-C0F59051274C}">
      <dgm:prSet phldrT="[Text]"/>
      <dgm:spPr/>
      <dgm:t>
        <a:bodyPr/>
        <a:lstStyle/>
        <a:p>
          <a:r>
            <a:rPr lang="en-US" dirty="0" smtClean="0"/>
            <a:t>Susceptible host </a:t>
          </a:r>
          <a:endParaRPr lang="en-US" dirty="0"/>
        </a:p>
      </dgm:t>
    </dgm:pt>
    <dgm:pt modelId="{2D203ACD-D775-41CF-B7F5-ACF63A24BE7B}" type="parTrans" cxnId="{CF358177-6B96-48A1-AEC6-155D1918FC8F}">
      <dgm:prSet/>
      <dgm:spPr/>
      <dgm:t>
        <a:bodyPr/>
        <a:lstStyle/>
        <a:p>
          <a:endParaRPr lang="en-US"/>
        </a:p>
      </dgm:t>
    </dgm:pt>
    <dgm:pt modelId="{D259D5CF-C852-4F9A-8868-CADBAA9306A4}" type="sibTrans" cxnId="{CF358177-6B96-48A1-AEC6-155D1918FC8F}">
      <dgm:prSet/>
      <dgm:spPr/>
      <dgm:t>
        <a:bodyPr/>
        <a:lstStyle/>
        <a:p>
          <a:endParaRPr lang="en-US"/>
        </a:p>
      </dgm:t>
    </dgm:pt>
    <dgm:pt modelId="{5BF432F7-9B12-4D5A-A3BA-0CC00F3D5402}" type="pres">
      <dgm:prSet presAssocID="{18324676-B8E6-49FA-9DF8-D69D51E680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F523F6-3ABD-4114-8C86-C3E7F8EFA3FB}" type="pres">
      <dgm:prSet presAssocID="{ABC714B4-17E8-45D3-A40F-923CE5C0FAA4}" presName="dummy" presStyleCnt="0"/>
      <dgm:spPr/>
    </dgm:pt>
    <dgm:pt modelId="{195B8389-358D-4844-BD42-ABA648858E2B}" type="pres">
      <dgm:prSet presAssocID="{ABC714B4-17E8-45D3-A40F-923CE5C0FAA4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761CD-D6C7-4BDE-AFE9-7E0D51CB34EB}" type="pres">
      <dgm:prSet presAssocID="{FA53874F-B6B0-4F7A-97CB-746C194F52AD}" presName="sibTrans" presStyleLbl="node1" presStyleIdx="0" presStyleCnt="4"/>
      <dgm:spPr/>
      <dgm:t>
        <a:bodyPr/>
        <a:lstStyle/>
        <a:p>
          <a:endParaRPr lang="en-US"/>
        </a:p>
      </dgm:t>
    </dgm:pt>
    <dgm:pt modelId="{D6A1A4C0-5F4A-471A-AF8E-CEAE1798D1BC}" type="pres">
      <dgm:prSet presAssocID="{3CC16AD4-A0E2-4817-BB60-350D7855637D}" presName="dummy" presStyleCnt="0"/>
      <dgm:spPr/>
    </dgm:pt>
    <dgm:pt modelId="{B267A9ED-39E3-405B-A624-9E3152774077}" type="pres">
      <dgm:prSet presAssocID="{3CC16AD4-A0E2-4817-BB60-350D7855637D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0BCB0D-8C20-4283-B7B1-84BAFEAB8D20}" type="pres">
      <dgm:prSet presAssocID="{5D1073EE-1897-4858-8972-FE7D52A7206D}" presName="sibTrans" presStyleLbl="node1" presStyleIdx="1" presStyleCnt="4"/>
      <dgm:spPr/>
      <dgm:t>
        <a:bodyPr/>
        <a:lstStyle/>
        <a:p>
          <a:endParaRPr lang="en-US"/>
        </a:p>
      </dgm:t>
    </dgm:pt>
    <dgm:pt modelId="{C24DAAAF-4A85-4A78-B412-BB74862AE7A4}" type="pres">
      <dgm:prSet presAssocID="{0C2001BB-C1AE-484D-B7F0-6CE480F424B3}" presName="dummy" presStyleCnt="0"/>
      <dgm:spPr/>
    </dgm:pt>
    <dgm:pt modelId="{AB0991B2-67DA-4353-966F-2B219BE8DD73}" type="pres">
      <dgm:prSet presAssocID="{0C2001BB-C1AE-484D-B7F0-6CE480F424B3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A79FF-3C6C-42A0-BDF9-422BE5FCF57F}" type="pres">
      <dgm:prSet presAssocID="{8B83338D-4B90-4AC3-8813-5CDE3640B0A4}" presName="sibTrans" presStyleLbl="node1" presStyleIdx="2" presStyleCnt="4"/>
      <dgm:spPr/>
      <dgm:t>
        <a:bodyPr/>
        <a:lstStyle/>
        <a:p>
          <a:endParaRPr lang="en-US"/>
        </a:p>
      </dgm:t>
    </dgm:pt>
    <dgm:pt modelId="{54364F25-0AEA-4C56-B6A4-DECB6A25F27A}" type="pres">
      <dgm:prSet presAssocID="{2B699505-F8E6-4834-9627-C0F59051274C}" presName="dummy" presStyleCnt="0"/>
      <dgm:spPr/>
    </dgm:pt>
    <dgm:pt modelId="{ACFA313D-8A1E-4A15-8BFE-B6B19DECC307}" type="pres">
      <dgm:prSet presAssocID="{2B699505-F8E6-4834-9627-C0F59051274C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3ABC67-8D66-4FDA-8BD4-BF4DC6D34EBD}" type="pres">
      <dgm:prSet presAssocID="{D259D5CF-C852-4F9A-8868-CADBAA9306A4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1A739D14-3E9B-4E2C-9E3A-35E07C718B83}" srcId="{18324676-B8E6-49FA-9DF8-D69D51E680F9}" destId="{0C2001BB-C1AE-484D-B7F0-6CE480F424B3}" srcOrd="2" destOrd="0" parTransId="{FE2373C3-DD31-43EE-8B00-ECA93E50D618}" sibTransId="{8B83338D-4B90-4AC3-8813-5CDE3640B0A4}"/>
    <dgm:cxn modelId="{0639A923-8931-4434-B1EE-0517E5B167D9}" type="presOf" srcId="{5D1073EE-1897-4858-8972-FE7D52A7206D}" destId="{D60BCB0D-8C20-4283-B7B1-84BAFEAB8D20}" srcOrd="0" destOrd="0" presId="urn:microsoft.com/office/officeart/2005/8/layout/cycle1"/>
    <dgm:cxn modelId="{CF358177-6B96-48A1-AEC6-155D1918FC8F}" srcId="{18324676-B8E6-49FA-9DF8-D69D51E680F9}" destId="{2B699505-F8E6-4834-9627-C0F59051274C}" srcOrd="3" destOrd="0" parTransId="{2D203ACD-D775-41CF-B7F5-ACF63A24BE7B}" sibTransId="{D259D5CF-C852-4F9A-8868-CADBAA9306A4}"/>
    <dgm:cxn modelId="{EDDC99D7-3F61-49B7-8BF8-CAF2BE65BEF6}" type="presOf" srcId="{FA53874F-B6B0-4F7A-97CB-746C194F52AD}" destId="{06F761CD-D6C7-4BDE-AFE9-7E0D51CB34EB}" srcOrd="0" destOrd="0" presId="urn:microsoft.com/office/officeart/2005/8/layout/cycle1"/>
    <dgm:cxn modelId="{A56503F9-B850-4740-946A-D94BBE250E75}" type="presOf" srcId="{ABC714B4-17E8-45D3-A40F-923CE5C0FAA4}" destId="{195B8389-358D-4844-BD42-ABA648858E2B}" srcOrd="0" destOrd="0" presId="urn:microsoft.com/office/officeart/2005/8/layout/cycle1"/>
    <dgm:cxn modelId="{FC31BDC5-1680-4476-BEDD-1B396105A7BE}" srcId="{18324676-B8E6-49FA-9DF8-D69D51E680F9}" destId="{3CC16AD4-A0E2-4817-BB60-350D7855637D}" srcOrd="1" destOrd="0" parTransId="{64BD77BA-21D9-4688-886F-4013D61809C4}" sibTransId="{5D1073EE-1897-4858-8972-FE7D52A7206D}"/>
    <dgm:cxn modelId="{45D04C97-B5CB-4E12-91FC-7CD880C7A934}" srcId="{18324676-B8E6-49FA-9DF8-D69D51E680F9}" destId="{ABC714B4-17E8-45D3-A40F-923CE5C0FAA4}" srcOrd="0" destOrd="0" parTransId="{C6A27D07-249B-4668-9BE8-2DC56760CA58}" sibTransId="{FA53874F-B6B0-4F7A-97CB-746C194F52AD}"/>
    <dgm:cxn modelId="{F2B4592A-263F-481D-9BBA-62A898ED2FF3}" type="presOf" srcId="{2B699505-F8E6-4834-9627-C0F59051274C}" destId="{ACFA313D-8A1E-4A15-8BFE-B6B19DECC307}" srcOrd="0" destOrd="0" presId="urn:microsoft.com/office/officeart/2005/8/layout/cycle1"/>
    <dgm:cxn modelId="{16D5F764-6D81-41F6-87B7-0D3F7B92ABED}" type="presOf" srcId="{8B83338D-4B90-4AC3-8813-5CDE3640B0A4}" destId="{282A79FF-3C6C-42A0-BDF9-422BE5FCF57F}" srcOrd="0" destOrd="0" presId="urn:microsoft.com/office/officeart/2005/8/layout/cycle1"/>
    <dgm:cxn modelId="{43BF72A4-BF39-4B6D-89B7-6D47965CB688}" type="presOf" srcId="{18324676-B8E6-49FA-9DF8-D69D51E680F9}" destId="{5BF432F7-9B12-4D5A-A3BA-0CC00F3D5402}" srcOrd="0" destOrd="0" presId="urn:microsoft.com/office/officeart/2005/8/layout/cycle1"/>
    <dgm:cxn modelId="{2704E714-A709-40FB-9F2D-B2C419E4C11D}" type="presOf" srcId="{D259D5CF-C852-4F9A-8868-CADBAA9306A4}" destId="{5C3ABC67-8D66-4FDA-8BD4-BF4DC6D34EBD}" srcOrd="0" destOrd="0" presId="urn:microsoft.com/office/officeart/2005/8/layout/cycle1"/>
    <dgm:cxn modelId="{38552B67-DB53-47BE-BD5D-479D3702FFC5}" type="presOf" srcId="{3CC16AD4-A0E2-4817-BB60-350D7855637D}" destId="{B267A9ED-39E3-405B-A624-9E3152774077}" srcOrd="0" destOrd="0" presId="urn:microsoft.com/office/officeart/2005/8/layout/cycle1"/>
    <dgm:cxn modelId="{4869273B-1E9C-410F-AD2F-277FEEFD20AC}" type="presOf" srcId="{0C2001BB-C1AE-484D-B7F0-6CE480F424B3}" destId="{AB0991B2-67DA-4353-966F-2B219BE8DD73}" srcOrd="0" destOrd="0" presId="urn:microsoft.com/office/officeart/2005/8/layout/cycle1"/>
    <dgm:cxn modelId="{62A6179F-B5CC-47B9-B06B-369149FDAA31}" type="presParOf" srcId="{5BF432F7-9B12-4D5A-A3BA-0CC00F3D5402}" destId="{2CF523F6-3ABD-4114-8C86-C3E7F8EFA3FB}" srcOrd="0" destOrd="0" presId="urn:microsoft.com/office/officeart/2005/8/layout/cycle1"/>
    <dgm:cxn modelId="{53122320-129E-454A-955C-D92216B771B6}" type="presParOf" srcId="{5BF432F7-9B12-4D5A-A3BA-0CC00F3D5402}" destId="{195B8389-358D-4844-BD42-ABA648858E2B}" srcOrd="1" destOrd="0" presId="urn:microsoft.com/office/officeart/2005/8/layout/cycle1"/>
    <dgm:cxn modelId="{71B18571-602E-4C93-90B8-2F8862BA263A}" type="presParOf" srcId="{5BF432F7-9B12-4D5A-A3BA-0CC00F3D5402}" destId="{06F761CD-D6C7-4BDE-AFE9-7E0D51CB34EB}" srcOrd="2" destOrd="0" presId="urn:microsoft.com/office/officeart/2005/8/layout/cycle1"/>
    <dgm:cxn modelId="{66306E65-195F-4CD7-A17D-2607813CE438}" type="presParOf" srcId="{5BF432F7-9B12-4D5A-A3BA-0CC00F3D5402}" destId="{D6A1A4C0-5F4A-471A-AF8E-CEAE1798D1BC}" srcOrd="3" destOrd="0" presId="urn:microsoft.com/office/officeart/2005/8/layout/cycle1"/>
    <dgm:cxn modelId="{FEA17D01-91A1-4B7A-8B14-BFF1C41217CA}" type="presParOf" srcId="{5BF432F7-9B12-4D5A-A3BA-0CC00F3D5402}" destId="{B267A9ED-39E3-405B-A624-9E3152774077}" srcOrd="4" destOrd="0" presId="urn:microsoft.com/office/officeart/2005/8/layout/cycle1"/>
    <dgm:cxn modelId="{8649B3EC-EE98-47F7-9B64-AA62A4F0AAE3}" type="presParOf" srcId="{5BF432F7-9B12-4D5A-A3BA-0CC00F3D5402}" destId="{D60BCB0D-8C20-4283-B7B1-84BAFEAB8D20}" srcOrd="5" destOrd="0" presId="urn:microsoft.com/office/officeart/2005/8/layout/cycle1"/>
    <dgm:cxn modelId="{45CF2CD7-9466-48FC-8998-453A60DC0134}" type="presParOf" srcId="{5BF432F7-9B12-4D5A-A3BA-0CC00F3D5402}" destId="{C24DAAAF-4A85-4A78-B412-BB74862AE7A4}" srcOrd="6" destOrd="0" presId="urn:microsoft.com/office/officeart/2005/8/layout/cycle1"/>
    <dgm:cxn modelId="{A44CA7A7-7B58-41CC-BCE4-4D689771816F}" type="presParOf" srcId="{5BF432F7-9B12-4D5A-A3BA-0CC00F3D5402}" destId="{AB0991B2-67DA-4353-966F-2B219BE8DD73}" srcOrd="7" destOrd="0" presId="urn:microsoft.com/office/officeart/2005/8/layout/cycle1"/>
    <dgm:cxn modelId="{5CEE1DFB-7015-42E9-AE8A-C8A4CA04A251}" type="presParOf" srcId="{5BF432F7-9B12-4D5A-A3BA-0CC00F3D5402}" destId="{282A79FF-3C6C-42A0-BDF9-422BE5FCF57F}" srcOrd="8" destOrd="0" presId="urn:microsoft.com/office/officeart/2005/8/layout/cycle1"/>
    <dgm:cxn modelId="{CB5D87C8-7461-4B51-9844-9E19B38E21A9}" type="presParOf" srcId="{5BF432F7-9B12-4D5A-A3BA-0CC00F3D5402}" destId="{54364F25-0AEA-4C56-B6A4-DECB6A25F27A}" srcOrd="9" destOrd="0" presId="urn:microsoft.com/office/officeart/2005/8/layout/cycle1"/>
    <dgm:cxn modelId="{76BCD0B2-7601-4846-82C9-BD5ABE1DF68B}" type="presParOf" srcId="{5BF432F7-9B12-4D5A-A3BA-0CC00F3D5402}" destId="{ACFA313D-8A1E-4A15-8BFE-B6B19DECC307}" srcOrd="10" destOrd="0" presId="urn:microsoft.com/office/officeart/2005/8/layout/cycle1"/>
    <dgm:cxn modelId="{25699BA0-23FB-4EF3-818B-19906FA67105}" type="presParOf" srcId="{5BF432F7-9B12-4D5A-A3BA-0CC00F3D5402}" destId="{5C3ABC67-8D66-4FDA-8BD4-BF4DC6D34EBD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4110628" y="102648"/>
          <a:ext cx="1640239" cy="164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Agent:</a:t>
          </a:r>
          <a:r>
            <a:rPr lang="en-US" sz="1900" kern="1200" dirty="0" smtClean="0"/>
            <a:t> </a:t>
          </a:r>
          <a:r>
            <a:rPr lang="en-US" sz="1800" i="1" kern="1200" dirty="0" smtClean="0"/>
            <a:t>Mycobacterium tuberculosis</a:t>
          </a:r>
          <a:endParaRPr lang="en-US" sz="1900" i="1" kern="1200" dirty="0"/>
        </a:p>
      </dsp:txBody>
      <dsp:txXfrm>
        <a:off x="4110628" y="102648"/>
        <a:ext cx="1640239" cy="1640239"/>
      </dsp:txXfrm>
    </dsp:sp>
    <dsp:sp modelId="{06F761CD-D6C7-4BDE-AFE9-7E0D51CB34EB}">
      <dsp:nvSpPr>
        <dsp:cNvPr id="0" name=""/>
        <dsp:cNvSpPr/>
      </dsp:nvSpPr>
      <dsp:spPr>
        <a:xfrm>
          <a:off x="2895584" y="83006"/>
          <a:ext cx="3416466" cy="3972691"/>
        </a:xfrm>
        <a:prstGeom prst="circularArrow">
          <a:avLst>
            <a:gd name="adj1" fmla="val 6905"/>
            <a:gd name="adj2" fmla="val 465583"/>
            <a:gd name="adj3" fmla="val 548442"/>
            <a:gd name="adj4" fmla="val 20585975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4110628" y="2888026"/>
          <a:ext cx="1640239" cy="164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Reservoir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Man in the form of a case</a:t>
          </a:r>
          <a:endParaRPr lang="en-US" sz="1800" kern="1200" dirty="0"/>
        </a:p>
      </dsp:txBody>
      <dsp:txXfrm>
        <a:off x="4110628" y="2888026"/>
        <a:ext cx="1640239" cy="1640239"/>
      </dsp:txXfrm>
    </dsp:sp>
    <dsp:sp modelId="{D60BCB0D-8C20-4283-B7B1-84BAFEAB8D20}">
      <dsp:nvSpPr>
        <dsp:cNvPr id="0" name=""/>
        <dsp:cNvSpPr/>
      </dsp:nvSpPr>
      <dsp:spPr>
        <a:xfrm rot="552514">
          <a:off x="918340" y="1297264"/>
          <a:ext cx="4632120" cy="3356758"/>
        </a:xfrm>
        <a:prstGeom prst="circularArrow">
          <a:avLst>
            <a:gd name="adj1" fmla="val 6905"/>
            <a:gd name="adj2" fmla="val 465583"/>
            <a:gd name="adj3" fmla="val 4789174"/>
            <a:gd name="adj4" fmla="val 3639498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1114856" y="3340029"/>
          <a:ext cx="2113842" cy="129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Transmission: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Contact: Direct, indirect&amp; droplet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Air borne: droplet nuclei &amp; dust transmission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1114856" y="3340029"/>
        <a:ext cx="2113842" cy="1290884"/>
      </dsp:txXfrm>
    </dsp:sp>
    <dsp:sp modelId="{282A79FF-3C6C-42A0-BDF9-422BE5FCF57F}">
      <dsp:nvSpPr>
        <dsp:cNvPr id="0" name=""/>
        <dsp:cNvSpPr/>
      </dsp:nvSpPr>
      <dsp:spPr>
        <a:xfrm>
          <a:off x="76515" y="1540094"/>
          <a:ext cx="2285673" cy="2727114"/>
        </a:xfrm>
        <a:prstGeom prst="circularArrow">
          <a:avLst>
            <a:gd name="adj1" fmla="val 6905"/>
            <a:gd name="adj2" fmla="val 465583"/>
            <a:gd name="adj3" fmla="val 11800723"/>
            <a:gd name="adj4" fmla="val 9395814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1110715" y="102648"/>
          <a:ext cx="2069309" cy="16402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Susceptible host: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Low standard of livings, malnutrition, alcoholism, HIV/AIDS </a:t>
          </a:r>
          <a:endParaRPr lang="en-US" sz="1800" kern="1200" dirty="0"/>
        </a:p>
      </dsp:txBody>
      <dsp:txXfrm>
        <a:off x="1110715" y="102648"/>
        <a:ext cx="2069309" cy="1640239"/>
      </dsp:txXfrm>
    </dsp:sp>
    <dsp:sp modelId="{5C3ABC67-8D66-4FDA-8BD4-BF4DC6D34EBD}">
      <dsp:nvSpPr>
        <dsp:cNvPr id="0" name=""/>
        <dsp:cNvSpPr/>
      </dsp:nvSpPr>
      <dsp:spPr>
        <a:xfrm>
          <a:off x="1828876" y="241309"/>
          <a:ext cx="3653307" cy="3479509"/>
        </a:xfrm>
        <a:prstGeom prst="circularArrow">
          <a:avLst>
            <a:gd name="adj1" fmla="val 6905"/>
            <a:gd name="adj2" fmla="val 465583"/>
            <a:gd name="adj3" fmla="val 16748442"/>
            <a:gd name="adj4" fmla="val 15571579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B8389-358D-4844-BD42-ABA648858E2B}">
      <dsp:nvSpPr>
        <dsp:cNvPr id="0" name=""/>
        <dsp:cNvSpPr/>
      </dsp:nvSpPr>
      <dsp:spPr>
        <a:xfrm>
          <a:off x="4278690" y="112929"/>
          <a:ext cx="1780579" cy="178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Agent</a:t>
          </a:r>
          <a:endParaRPr lang="en-US" sz="2800" kern="1200" dirty="0"/>
        </a:p>
      </dsp:txBody>
      <dsp:txXfrm>
        <a:off x="4278690" y="112929"/>
        <a:ext cx="1780579" cy="1780579"/>
      </dsp:txXfrm>
    </dsp:sp>
    <dsp:sp modelId="{06F761CD-D6C7-4BDE-AFE9-7E0D51CB34EB}">
      <dsp:nvSpPr>
        <dsp:cNvPr id="0" name=""/>
        <dsp:cNvSpPr/>
      </dsp:nvSpPr>
      <dsp:spPr>
        <a:xfrm>
          <a:off x="1144038" y="1038"/>
          <a:ext cx="5027123" cy="5027123"/>
        </a:xfrm>
        <a:prstGeom prst="circularArrow">
          <a:avLst>
            <a:gd name="adj1" fmla="val 6907"/>
            <a:gd name="adj2" fmla="val 465728"/>
            <a:gd name="adj3" fmla="val 547834"/>
            <a:gd name="adj4" fmla="val 20586438"/>
            <a:gd name="adj5" fmla="val 805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7A9ED-39E3-405B-A624-9E3152774077}">
      <dsp:nvSpPr>
        <dsp:cNvPr id="0" name=""/>
        <dsp:cNvSpPr/>
      </dsp:nvSpPr>
      <dsp:spPr>
        <a:xfrm>
          <a:off x="4278690" y="3135690"/>
          <a:ext cx="1780579" cy="178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Reservoir</a:t>
          </a:r>
          <a:endParaRPr lang="en-US" sz="2800" kern="1200" dirty="0"/>
        </a:p>
      </dsp:txBody>
      <dsp:txXfrm>
        <a:off x="4278690" y="3135690"/>
        <a:ext cx="1780579" cy="1780579"/>
      </dsp:txXfrm>
    </dsp:sp>
    <dsp:sp modelId="{D60BCB0D-8C20-4283-B7B1-84BAFEAB8D20}">
      <dsp:nvSpPr>
        <dsp:cNvPr id="0" name=""/>
        <dsp:cNvSpPr/>
      </dsp:nvSpPr>
      <dsp:spPr>
        <a:xfrm>
          <a:off x="1144038" y="1038"/>
          <a:ext cx="5027123" cy="5027123"/>
        </a:xfrm>
        <a:prstGeom prst="circularArrow">
          <a:avLst>
            <a:gd name="adj1" fmla="val 6907"/>
            <a:gd name="adj2" fmla="val 465728"/>
            <a:gd name="adj3" fmla="val 5947834"/>
            <a:gd name="adj4" fmla="val 4386438"/>
            <a:gd name="adj5" fmla="val 805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991B2-67DA-4353-966F-2B219BE8DD73}">
      <dsp:nvSpPr>
        <dsp:cNvPr id="0" name=""/>
        <dsp:cNvSpPr/>
      </dsp:nvSpPr>
      <dsp:spPr>
        <a:xfrm>
          <a:off x="1255929" y="3135690"/>
          <a:ext cx="1780579" cy="178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Transmission </a:t>
          </a:r>
          <a:endParaRPr lang="en-US" sz="2800" kern="1200" dirty="0"/>
        </a:p>
      </dsp:txBody>
      <dsp:txXfrm>
        <a:off x="1255929" y="3135690"/>
        <a:ext cx="1780579" cy="1780579"/>
      </dsp:txXfrm>
    </dsp:sp>
    <dsp:sp modelId="{282A79FF-3C6C-42A0-BDF9-422BE5FCF57F}">
      <dsp:nvSpPr>
        <dsp:cNvPr id="0" name=""/>
        <dsp:cNvSpPr/>
      </dsp:nvSpPr>
      <dsp:spPr>
        <a:xfrm>
          <a:off x="1144038" y="1038"/>
          <a:ext cx="5027123" cy="5027123"/>
        </a:xfrm>
        <a:prstGeom prst="circularArrow">
          <a:avLst>
            <a:gd name="adj1" fmla="val 6907"/>
            <a:gd name="adj2" fmla="val 465728"/>
            <a:gd name="adj3" fmla="val 11347834"/>
            <a:gd name="adj4" fmla="val 9786438"/>
            <a:gd name="adj5" fmla="val 805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A313D-8A1E-4A15-8BFE-B6B19DECC307}">
      <dsp:nvSpPr>
        <dsp:cNvPr id="0" name=""/>
        <dsp:cNvSpPr/>
      </dsp:nvSpPr>
      <dsp:spPr>
        <a:xfrm>
          <a:off x="1255929" y="112929"/>
          <a:ext cx="1780579" cy="178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Susceptible host </a:t>
          </a:r>
          <a:endParaRPr lang="en-US" sz="2800" kern="1200" dirty="0"/>
        </a:p>
      </dsp:txBody>
      <dsp:txXfrm>
        <a:off x="1255929" y="112929"/>
        <a:ext cx="1780579" cy="1780579"/>
      </dsp:txXfrm>
    </dsp:sp>
    <dsp:sp modelId="{5C3ABC67-8D66-4FDA-8BD4-BF4DC6D34EBD}">
      <dsp:nvSpPr>
        <dsp:cNvPr id="0" name=""/>
        <dsp:cNvSpPr/>
      </dsp:nvSpPr>
      <dsp:spPr>
        <a:xfrm>
          <a:off x="1144038" y="1038"/>
          <a:ext cx="5027123" cy="5027123"/>
        </a:xfrm>
        <a:prstGeom prst="circularArrow">
          <a:avLst>
            <a:gd name="adj1" fmla="val 6907"/>
            <a:gd name="adj2" fmla="val 465728"/>
            <a:gd name="adj3" fmla="val 16747834"/>
            <a:gd name="adj4" fmla="val 15186438"/>
            <a:gd name="adj5" fmla="val 805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7AFB64F-7B8A-4C36-8991-A939D43888EC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E79B0F-D3ED-4686-9A91-927D8AEC7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03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96445F-E1D6-4773-AAB6-DC2E68485D4D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C1F78A-902B-4CFC-BA0D-4D4D1023C49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1C1F78A-902B-4CFC-BA0D-4D4D1023C490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A1287A-0992-49CE-8854-A32A7A3018FB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DA1287A-0992-49CE-8854-A32A7A3018FB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03AF13-9CB2-478E-AA0B-F9C4660AB5F8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4250D7-6C3A-4523-B3CD-8ECF6A22C900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A94209-46D5-4940-97BB-9E2652C4A629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6C9A28E-7587-41E7-B9DE-EFC71FA2D5DB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591B98-9227-49E8-AD23-93F6954FC11A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E21435-A6F0-4C65-8CE1-923072E049FE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12A949-4F3C-47B5-8FA4-FA11836B267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9F4E3C2-22B0-460F-BBD0-A34D046EF99E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3BC321-7CCB-49DF-AE64-11631B9B75F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5433A80-0327-4DDA-A523-A085E5AAE4D8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31E57C-85C7-48FE-9B79-5AD5430CFCA0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14A269-5E91-4A6F-87F1-ED6BABCA6337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E2AEBE-D238-4B35-A7B3-755AA093DBDB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A70442-C431-4476-A200-1A214BB374D0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FD1C869-9168-4B9B-B45E-7A5204F5686D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6D817C7-515B-4B02-B22A-61A69C34CD44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36E968D-3ED6-4534-9D44-39E76BC6F397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CDAF3-8FB5-4D55-9F4E-B576F0616572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5CDAF3-8FB5-4D55-9F4E-B576F0616572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b="1" cap="all" baseline="0">
                <a:latin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955DA0-2F64-428A-B9C8-C0402708F071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2A4D03-E20D-47CF-BE5D-D41253E75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36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2765-27D3-43E8-9FE5-03AA05C1A1DA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747F5-6E29-4203-85D5-779E4BAC9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2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F284-2ADE-4A8C-9240-F2BF6649B7F9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9C831-2380-4095-B21E-842EDE9F8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39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C13E2-38DF-4040-8853-2B857E5951BB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C2E-2E09-48F7-A08B-7073085C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4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9B69D-F19C-4E84-BABA-985F5F97A0EB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7B7E531-F173-4E81-A57D-0B447F98C2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90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F02D9A-FAFB-49A2-9D36-38B6B80BDE87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467349-1A19-4DF3-B40B-6F11F1E0A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1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86BEAD-2EF8-47BF-8898-9A56978B432A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E3D75F-FC41-4651-97BB-DC0C3015C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3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DE8D5-54A9-4EE7-A199-2B1EB4CCD1D1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248B-A427-49D0-958B-72798632B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7E5A-3F05-4DF6-8A59-24B6EE76B85C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3278EF9-27C3-458A-B3D9-DC2BE492B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2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1A84-6A2D-48D8-A98F-8910B4C87321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3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152AA5-09D9-42AA-A12C-8F412B17607F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C1D2EEB0-8394-486F-9D1C-F8EF8FEA0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07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1575EF3-9EE0-42B8-9988-14B0B3B92334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DB068F-9CDB-481C-BA41-767606519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2" r:id="rId6"/>
    <p:sldLayoutId id="2147483879" r:id="rId7"/>
    <p:sldLayoutId id="2147483873" r:id="rId8"/>
    <p:sldLayoutId id="2147483880" r:id="rId9"/>
    <p:sldLayoutId id="2147483874" r:id="rId10"/>
    <p:sldLayoutId id="2147483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-12176.html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4038600"/>
            <a:ext cx="6629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Epidemiology of pulmonary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 TUBERCULOSIS IN SAUDI ARABIA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391400" cy="2667000"/>
          </a:xfrm>
        </p:spPr>
        <p:txBody>
          <a:bodyPr/>
          <a:lstStyle/>
          <a:p>
            <a:r>
              <a:rPr lang="en-US" altLang="ar-SA" sz="2400" dirty="0" smtClean="0"/>
              <a:t>64,345 </a:t>
            </a:r>
            <a:r>
              <a:rPr lang="en-US" altLang="ar-SA" sz="2400" dirty="0"/>
              <a:t>reported </a:t>
            </a:r>
            <a:r>
              <a:rPr lang="en-US" altLang="ar-SA" sz="2400" dirty="0" smtClean="0"/>
              <a:t>cases; 48</a:t>
            </a:r>
            <a:r>
              <a:rPr lang="en-US" altLang="ar-SA" sz="2400" dirty="0"/>
              <a:t>% </a:t>
            </a:r>
            <a:r>
              <a:rPr lang="en-US" altLang="ar-SA" sz="2400" dirty="0" smtClean="0"/>
              <a:t>non-Saudis for 2000 – 2013 </a:t>
            </a:r>
            <a:endParaRPr lang="en-US" altLang="ar-SA" sz="2400" dirty="0"/>
          </a:p>
          <a:p>
            <a:endParaRPr lang="en-US" altLang="ar-SA" sz="2400" dirty="0" smtClean="0"/>
          </a:p>
          <a:p>
            <a:r>
              <a:rPr lang="en-US" altLang="ar-SA" sz="2400" dirty="0" smtClean="0"/>
              <a:t>Annual </a:t>
            </a:r>
            <a:r>
              <a:rPr lang="en-US" altLang="ar-SA" sz="2400" dirty="0"/>
              <a:t>incidence rate </a:t>
            </a:r>
            <a:r>
              <a:rPr lang="en-US" altLang="ar-SA" sz="2400" dirty="0" smtClean="0"/>
              <a:t>(2013)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ar-SA" sz="2400" dirty="0" smtClean="0"/>
              <a:t>Between </a:t>
            </a:r>
            <a:r>
              <a:rPr lang="en-US" altLang="ar-SA" sz="2400" dirty="0"/>
              <a:t>14 </a:t>
            </a:r>
            <a:r>
              <a:rPr lang="en-US" altLang="ar-SA" sz="2400" dirty="0" smtClean="0"/>
              <a:t>to 17 per 100,000 populations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ar-SA" sz="2400" dirty="0" smtClean="0"/>
              <a:t>Between 8.6 </a:t>
            </a:r>
            <a:r>
              <a:rPr lang="en-US" altLang="ar-SA" sz="2400" dirty="0"/>
              <a:t>and </a:t>
            </a:r>
            <a:r>
              <a:rPr lang="en-US" altLang="ar-SA" sz="2400" dirty="0" smtClean="0"/>
              <a:t>12.2 per 100,000 Saudi population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RESURGENCE OF TUBERCULOSIS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371600" y="2895600"/>
            <a:ext cx="7391400" cy="2667000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 Deterioration of the living conditions</a:t>
            </a:r>
          </a:p>
          <a:p>
            <a:pPr marL="177800" indent="-177800" eaLnBrk="1" hangingPunct="1">
              <a:spcBef>
                <a:spcPts val="24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en-US" dirty="0" smtClean="0"/>
              <a:t>Appearance of strains of M. tuberculosis resistant to anti-tuberculosis drugs. </a:t>
            </a:r>
          </a:p>
          <a:p>
            <a:pPr marL="177800" indent="-177800" eaLnBrk="1" hangingPunct="1">
              <a:spcBef>
                <a:spcPts val="2400"/>
              </a:spcBef>
              <a:buFont typeface="Arial" pitchFamily="34" charset="0"/>
              <a:buChar char="•"/>
              <a:tabLst>
                <a:tab pos="177800" algn="l"/>
              </a:tabLst>
              <a:defRPr/>
            </a:pPr>
            <a:r>
              <a:rPr lang="en-US" dirty="0" smtClean="0"/>
              <a:t>HIV/AIDS pandemic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867400"/>
            <a:ext cx="807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Resurging diseases are </a:t>
            </a:r>
            <a:r>
              <a:rPr lang="en-US" sz="1400" b="1" i="1" dirty="0" smtClean="0">
                <a:latin typeface="+mn-lt"/>
              </a:rPr>
              <a:t>I</a:t>
            </a:r>
            <a:r>
              <a:rPr lang="en-US" sz="1400" i="1" dirty="0" smtClean="0">
                <a:latin typeface="+mn-lt"/>
              </a:rPr>
              <a:t>nfectious diseases which its incidence has increased in the past two decades or threaten to increase in the near future after a considerable period of decline.</a:t>
            </a:r>
            <a:endParaRPr lang="en-US" sz="1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79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Candara" pitchFamily="34" charset="0"/>
              </a:rPr>
              <a:t>MAJOR RISK FACTORS OF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TUBERCULOSIS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28956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Social factors: Unfavorable social conditions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Pre-pathogenic conditions: HIV/AIDS, diabetes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Occupation:	Exposure &amp; working conditions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Habit:	Smoking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PROGRESS </a:t>
            </a:r>
          </a:p>
        </p:txBody>
      </p:sp>
      <p:sp>
        <p:nvSpPr>
          <p:cNvPr id="35843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123113" cy="2895600"/>
          </a:xfrm>
        </p:spPr>
        <p:txBody>
          <a:bodyPr/>
          <a:lstStyle/>
          <a:p>
            <a:pPr marL="292100" indent="-292100" algn="justLow">
              <a:buFont typeface="Arial" pitchFamily="34" charset="0"/>
              <a:buChar char="•"/>
            </a:pPr>
            <a:r>
              <a:rPr lang="en-US" altLang="ar-SA" dirty="0" smtClean="0"/>
              <a:t>Annual slow decline in the rates of tuberculosis</a:t>
            </a:r>
          </a:p>
          <a:p>
            <a:pPr algn="justLow"/>
            <a:endParaRPr lang="en-US" altLang="ar-SA" dirty="0" smtClean="0"/>
          </a:p>
          <a:p>
            <a:pPr marL="292100" indent="-292100" algn="justLow">
              <a:buFont typeface="Arial" pitchFamily="34" charset="0"/>
              <a:buChar char="•"/>
            </a:pPr>
            <a:r>
              <a:rPr lang="en-US" altLang="ar-SA" dirty="0" smtClean="0"/>
              <a:t>An estimated of 37 </a:t>
            </a:r>
            <a:r>
              <a:rPr lang="en-US" altLang="ar-SA" dirty="0"/>
              <a:t>million lives </a:t>
            </a:r>
            <a:r>
              <a:rPr lang="en-US" altLang="ar-SA" dirty="0" smtClean="0"/>
              <a:t>saved </a:t>
            </a:r>
            <a:r>
              <a:rPr lang="en-US" altLang="ar-SA" dirty="0"/>
              <a:t>between 2000 and 2013 </a:t>
            </a:r>
            <a:r>
              <a:rPr lang="en-US" altLang="ar-SA" dirty="0" smtClean="0"/>
              <a:t>as a result of effective diagnosis and treatment.</a:t>
            </a:r>
            <a:endParaRPr lang="en-US" altLang="ar-SA" dirty="0"/>
          </a:p>
          <a:p>
            <a:r>
              <a:rPr lang="en-US" altLang="ar-SA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344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>
          <a:xfrm>
            <a:off x="618870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CYCLE OF INFECTION OF PULMONARY TUBERCULOSIS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13811688"/>
              </p:ext>
            </p:extLst>
          </p:nvPr>
        </p:nvGraphicFramePr>
        <p:xfrm>
          <a:off x="1318856" y="1522678"/>
          <a:ext cx="6940518" cy="4630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867400" y="5679486"/>
            <a:ext cx="31458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Portal of exit: Respiratory tract</a:t>
            </a:r>
          </a:p>
          <a:p>
            <a:r>
              <a:rPr lang="en-US" dirty="0" smtClean="0">
                <a:latin typeface="+mn-lt"/>
              </a:rPr>
              <a:t>Source of infection: Sputum and </a:t>
            </a:r>
          </a:p>
          <a:p>
            <a:r>
              <a:rPr lang="en-US" dirty="0" smtClean="0">
                <a:latin typeface="+mn-lt"/>
              </a:rPr>
              <a:t>contaminated articles, dust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947005"/>
            <a:ext cx="2210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Portal of entry (inlet): </a:t>
            </a:r>
          </a:p>
          <a:p>
            <a:r>
              <a:rPr lang="en-US" dirty="0" smtClean="0">
                <a:latin typeface="+mn-lt"/>
              </a:rPr>
              <a:t>Respiratory tract</a:t>
            </a:r>
            <a:endParaRPr lang="en-US" dirty="0">
              <a:latin typeface="+mn-lt"/>
            </a:endParaRPr>
          </a:p>
        </p:txBody>
      </p:sp>
      <p:sp>
        <p:nvSpPr>
          <p:cNvPr id="11" name="Shape 10"/>
          <p:cNvSpPr/>
          <p:nvPr/>
        </p:nvSpPr>
        <p:spPr>
          <a:xfrm rot="2932696">
            <a:off x="7520160" y="5075910"/>
            <a:ext cx="821919" cy="337826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Shape 11"/>
          <p:cNvSpPr/>
          <p:nvPr/>
        </p:nvSpPr>
        <p:spPr>
          <a:xfrm rot="21011398">
            <a:off x="719559" y="2520304"/>
            <a:ext cx="617968" cy="44932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3157299" y="3424059"/>
            <a:ext cx="2710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Incubation period=4-12 weeks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390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DIAGNOSIS OF TUBERCULOSIS </a:t>
            </a:r>
          </a:p>
        </p:txBody>
      </p:sp>
      <p:sp>
        <p:nvSpPr>
          <p:cNvPr id="36867" name="Text Placeholder 7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8382000" cy="2438400"/>
          </a:xfrm>
        </p:spPr>
        <p:txBody>
          <a:bodyPr/>
          <a:lstStyle/>
          <a:p>
            <a:pPr algn="ctr" eaLnBrk="1" hangingPunct="1">
              <a:spcBef>
                <a:spcPts val="2400"/>
              </a:spcBef>
            </a:pPr>
            <a:r>
              <a:rPr lang="en-US" smtClean="0"/>
              <a:t>Non specific symptoms and signs (mimic chest infection)</a:t>
            </a:r>
          </a:p>
          <a:p>
            <a:pPr algn="ctr" eaLnBrk="1" hangingPunct="1">
              <a:spcBef>
                <a:spcPts val="2400"/>
              </a:spcBef>
            </a:pPr>
            <a:endParaRPr lang="en-US" smtClean="0"/>
          </a:p>
          <a:p>
            <a:pPr algn="ctr" eaLnBrk="1" hangingPunct="1">
              <a:spcBef>
                <a:spcPts val="2400"/>
              </a:spcBef>
            </a:pPr>
            <a:r>
              <a:rPr lang="en-US" smtClean="0"/>
              <a:t>Delay consultation    +     Delay diagnosis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4040187" y="4265613"/>
            <a:ext cx="760413" cy="1588"/>
          </a:xfrm>
          <a:prstGeom prst="straightConnector1">
            <a:avLst/>
          </a:prstGeom>
          <a:ln w="28575"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DIAGNOSIS OF PULMONARY TUBERCULOSIS</a:t>
            </a:r>
          </a:p>
        </p:txBody>
      </p:sp>
      <p:sp>
        <p:nvSpPr>
          <p:cNvPr id="37891" name="Text Placeholder 7"/>
          <p:cNvSpPr>
            <a:spLocks noGrp="1"/>
          </p:cNvSpPr>
          <p:nvPr>
            <p:ph type="body" idx="1"/>
          </p:nvPr>
        </p:nvSpPr>
        <p:spPr>
          <a:xfrm>
            <a:off x="1371600" y="3048000"/>
            <a:ext cx="7543800" cy="2971800"/>
          </a:xfrm>
        </p:spPr>
        <p:txBody>
          <a:bodyPr/>
          <a:lstStyle/>
          <a:p>
            <a:pPr eaLnBrk="1" hangingPunct="1">
              <a:spcBef>
                <a:spcPts val="2400"/>
              </a:spcBef>
            </a:pPr>
            <a:r>
              <a:rPr lang="en-US" dirty="0" smtClean="0"/>
              <a:t>Tuberculin skin test (</a:t>
            </a:r>
            <a:r>
              <a:rPr lang="en-US" dirty="0" err="1" smtClean="0"/>
              <a:t>Mantoux</a:t>
            </a:r>
            <a:r>
              <a:rPr lang="en-US" dirty="0" smtClean="0"/>
              <a:t> technique)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Chest radiography 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Microscopic examination of sputum specimen</a:t>
            </a:r>
          </a:p>
          <a:p>
            <a:pPr eaLnBrk="1" hangingPunct="1">
              <a:spcBef>
                <a:spcPts val="2400"/>
              </a:spcBef>
            </a:pPr>
            <a:r>
              <a:rPr lang="en-US" dirty="0" smtClean="0"/>
              <a:t>Culture of sputum specimen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TUBERCULIN SKIN TEST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112395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953000"/>
            <a:ext cx="19478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2057400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438400" cy="330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rot="5400000">
            <a:off x="800894" y="4685506"/>
            <a:ext cx="38100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14600" y="5486400"/>
            <a:ext cx="37941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800" y="5486400"/>
            <a:ext cx="379413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TextBox 16"/>
          <p:cNvSpPr txBox="1">
            <a:spLocks noChangeArrowheads="1"/>
          </p:cNvSpPr>
          <p:nvPr/>
        </p:nvSpPr>
        <p:spPr bwMode="auto">
          <a:xfrm>
            <a:off x="1600200" y="37338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(1)</a:t>
            </a:r>
          </a:p>
        </p:txBody>
      </p:sp>
      <p:sp>
        <p:nvSpPr>
          <p:cNvPr id="38923" name="TextBox 17"/>
          <p:cNvSpPr txBox="1">
            <a:spLocks noChangeArrowheads="1"/>
          </p:cNvSpPr>
          <p:nvPr/>
        </p:nvSpPr>
        <p:spPr bwMode="auto">
          <a:xfrm>
            <a:off x="914400" y="62484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(2)</a:t>
            </a:r>
          </a:p>
        </p:txBody>
      </p:sp>
      <p:sp>
        <p:nvSpPr>
          <p:cNvPr id="38924" name="TextBox 18"/>
          <p:cNvSpPr txBox="1">
            <a:spLocks noChangeArrowheads="1"/>
          </p:cNvSpPr>
          <p:nvPr/>
        </p:nvSpPr>
        <p:spPr bwMode="auto">
          <a:xfrm>
            <a:off x="3733800" y="62484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(3)</a:t>
            </a:r>
          </a:p>
        </p:txBody>
      </p:sp>
      <p:sp>
        <p:nvSpPr>
          <p:cNvPr id="38925" name="TextBox 19"/>
          <p:cNvSpPr txBox="1">
            <a:spLocks noChangeArrowheads="1"/>
          </p:cNvSpPr>
          <p:nvPr/>
        </p:nvSpPr>
        <p:spPr bwMode="auto">
          <a:xfrm>
            <a:off x="7162800" y="6324600"/>
            <a:ext cx="466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(4)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200" y="3124200"/>
            <a:ext cx="1350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0.1 ml PPD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876800" y="3733800"/>
            <a:ext cx="1171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Erythema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Edema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19800" y="4114800"/>
            <a:ext cx="838200" cy="457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5181600"/>
            <a:ext cx="1211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Induration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Placeholder 22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924800" cy="3581400"/>
          </a:xfrm>
        </p:spPr>
        <p:txBody>
          <a:bodyPr/>
          <a:lstStyle/>
          <a:p>
            <a:pPr eaLnBrk="1" hangingPunct="1"/>
            <a:r>
              <a:rPr lang="en-US" dirty="0" smtClean="0"/>
              <a:t>Report induration size in mm</a:t>
            </a:r>
          </a:p>
          <a:p>
            <a:pPr eaLnBrk="1" hangingPunct="1"/>
            <a:r>
              <a:rPr lang="en-US" dirty="0" smtClean="0"/>
              <a:t>Induration = Previous exposure to M. protein</a:t>
            </a:r>
          </a:p>
          <a:p>
            <a:pPr eaLnBrk="1" hangingPunct="1"/>
            <a:r>
              <a:rPr lang="en-US" dirty="0" smtClean="0"/>
              <a:t>Size </a:t>
            </a:r>
          </a:p>
          <a:p>
            <a:pPr eaLnBrk="1" hangingPunct="1"/>
            <a:r>
              <a:rPr lang="en-US" dirty="0" smtClean="0"/>
              <a:t>10 + mm     = positive </a:t>
            </a:r>
          </a:p>
          <a:p>
            <a:pPr eaLnBrk="1" hangingPunct="1"/>
            <a:r>
              <a:rPr lang="en-US" dirty="0" smtClean="0"/>
              <a:t>5 - &lt;10 mm = positive in immune compromised</a:t>
            </a:r>
          </a:p>
          <a:p>
            <a:pPr eaLnBrk="1" hangingPunct="1"/>
            <a:r>
              <a:rPr lang="en-US" dirty="0" smtClean="0"/>
              <a:t>≥ 15 mm     = suggestive of infection rather than BCG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99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TUBERCULIN SKIN TEST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931" y="2651449"/>
            <a:ext cx="19050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543800" y="4724400"/>
            <a:ext cx="12112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Induration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TUBERCULIN TESTING IN MANAGING CONTACTS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352800" y="3810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Contact of a case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95400" y="16764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negative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negative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34000" y="1676400"/>
            <a:ext cx="22098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positive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6670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Tuberculin positive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724400" y="41148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X-ray negative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086600" y="4191000"/>
            <a:ext cx="1752600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/>
              <a:t>X-ray positive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667000" y="1371600"/>
            <a:ext cx="3657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6210301" y="1485900"/>
            <a:ext cx="228600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553494" y="1485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66800" y="36576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92487" y="37703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953294" y="3771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10200" y="36576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735887" y="37703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5296694" y="3771106"/>
            <a:ext cx="228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28600" y="2743200"/>
            <a:ext cx="17907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Repeat tuberculin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086600" y="2743200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Chest radiography</a:t>
            </a: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6172201" y="3048000"/>
            <a:ext cx="609600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2058194" y="31234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" y="5638800"/>
            <a:ext cx="138112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BCG vaccine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686594" y="52570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543800" y="5638800"/>
            <a:ext cx="11128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Treatment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7696994" y="5257006"/>
            <a:ext cx="6096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3352800" y="5334000"/>
            <a:ext cx="2438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3240087" y="52181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5678487" y="5218113"/>
            <a:ext cx="227013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57600" y="5562600"/>
            <a:ext cx="18811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Chemoprophylaxis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LEARNIN G OBJECTIVES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610600" cy="52578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State the diagnostic criteria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trend &amp; state reasons for resurgence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List population subgroups at risk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Draw the cycle of infection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Outline the procedures of diagnosis of pulmonary tuberculosis with emphasis on the limitation of each procedure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measures for the prevention and control of pulmonary tuberculosis</a:t>
            </a:r>
          </a:p>
          <a:p>
            <a:pPr eaLnBrk="1" hangingPunct="1">
              <a:spcBef>
                <a:spcPts val="1200"/>
              </a:spcBef>
              <a:buFont typeface="Arial" charset="0"/>
              <a:buChar char="•"/>
              <a:defRPr/>
            </a:pPr>
            <a:r>
              <a:rPr lang="en-US" sz="2500" dirty="0" smtClean="0">
                <a:solidFill>
                  <a:schemeClr val="tx2">
                    <a:lumMod val="75000"/>
                  </a:schemeClr>
                </a:solidFill>
              </a:rPr>
              <a:t>Describe the Directly Observed Therapy short course for the treatment of pulmonary tuberculosis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7924800" cy="3581400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en-US" dirty="0" smtClean="0"/>
              <a:t>Chest radiography findings 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Enlarged </a:t>
            </a:r>
            <a:r>
              <a:rPr lang="en-US" dirty="0" err="1" smtClean="0"/>
              <a:t>mediastinal</a:t>
            </a:r>
            <a:r>
              <a:rPr lang="en-US" dirty="0" smtClean="0"/>
              <a:t> LN 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Consolidation (area of opacity)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Cavitations (dark area)</a:t>
            </a:r>
          </a:p>
          <a:p>
            <a:pPr marL="519113" eaLnBrk="1" hangingPunct="1">
              <a:spcBef>
                <a:spcPts val="1800"/>
              </a:spcBef>
              <a:defRPr/>
            </a:pPr>
            <a:r>
              <a:rPr lang="en-US" dirty="0" smtClean="0"/>
              <a:t>Negative (not uncommon)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419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CHEST RADIOGRAPHY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SPUTUM SMEAR &amp; CULTURE</a:t>
            </a:r>
          </a:p>
        </p:txBody>
      </p:sp>
      <p:pic>
        <p:nvPicPr>
          <p:cNvPr id="43011" name="Picture 2" descr="http://www.microbelibrary.org/microbelibrary/files/ccImages/Articleimages/gini/Mycobacterium%20tuberculosis_sputum%20smea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267200"/>
            <a:ext cx="32686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 descr="http://nursinglink.monster.com/nfs/nursinglink/attachment_images/0000/2432/SputumTest_crop380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20574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6" descr="http://www.neweurasia.net/wp-content/uploads/2009/12/tb_in_sputu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352800"/>
            <a:ext cx="2184400" cy="220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33600" y="3352800"/>
            <a:ext cx="10826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Collection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410200"/>
            <a:ext cx="12223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Microscopy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62800" y="5715000"/>
            <a:ext cx="90328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Culture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smtClean="0"/>
              <a:t>PREVENTION AND CONTROL OF RIs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14400" y="533400"/>
          <a:ext cx="7315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5062" name="Picture 6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3" name="Picture 8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4" name="Picture 10" descr="Boy Face Cartoon Clip Art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0663" y="-26050875"/>
            <a:ext cx="28003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209800" y="4800600"/>
            <a:ext cx="15240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j-lt"/>
              </a:rPr>
              <a:t>Contact</a:t>
            </a:r>
          </a:p>
          <a:p>
            <a:pPr>
              <a:defRPr/>
            </a:pPr>
            <a:r>
              <a:rPr lang="en-US" sz="2000" dirty="0">
                <a:latin typeface="+mj-lt"/>
              </a:rPr>
              <a:t>Air borne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762000" y="1828800"/>
            <a:ext cx="533400" cy="5334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8" name="TextBox 13"/>
          <p:cNvSpPr txBox="1">
            <a:spLocks noChangeArrowheads="1"/>
          </p:cNvSpPr>
          <p:nvPr/>
        </p:nvSpPr>
        <p:spPr bwMode="auto">
          <a:xfrm>
            <a:off x="381000" y="2514600"/>
            <a:ext cx="1223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Protection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990600" y="4648200"/>
            <a:ext cx="1066800" cy="7620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0" name="TextBox 15"/>
          <p:cNvSpPr txBox="1">
            <a:spLocks noChangeArrowheads="1"/>
          </p:cNvSpPr>
          <p:nvPr/>
        </p:nvSpPr>
        <p:spPr bwMode="auto">
          <a:xfrm>
            <a:off x="152400" y="5486400"/>
            <a:ext cx="210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Minimize exposure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7924800" y="4191000"/>
            <a:ext cx="711200" cy="609600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2" name="TextBox 18"/>
          <p:cNvSpPr txBox="1">
            <a:spLocks noChangeArrowheads="1"/>
          </p:cNvSpPr>
          <p:nvPr/>
        </p:nvSpPr>
        <p:spPr bwMode="auto">
          <a:xfrm>
            <a:off x="7086600" y="3733800"/>
            <a:ext cx="167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030A0"/>
                </a:solidFill>
              </a:rPr>
              <a:t>Identify &amp; treat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>
                <a:latin typeface="Candara" pitchFamily="34" charset="0"/>
              </a:rPr>
              <a:t>PREVENTION &amp; CONTROL OF RIs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2514600"/>
            <a:ext cx="3124200" cy="3429000"/>
          </a:xfrm>
        </p:spPr>
        <p:txBody>
          <a:bodyPr/>
          <a:lstStyle/>
          <a:p>
            <a:pPr marL="0" indent="1778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Isolation of case</a:t>
            </a:r>
          </a:p>
          <a:p>
            <a:pPr marL="0" indent="177800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(respiratory precautions)</a:t>
            </a:r>
          </a:p>
          <a:p>
            <a:pPr marL="168275" indent="-168275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Concurrent disinfection (patients’ items)</a:t>
            </a:r>
          </a:p>
          <a:p>
            <a:pPr marL="168275" indent="-168275" eaLnBrk="1" hangingPunct="1">
              <a:buFont typeface="Arial" pitchFamily="34" charset="0"/>
              <a:buChar char="•"/>
              <a:defRPr/>
            </a:pPr>
            <a:r>
              <a:rPr lang="en-US" sz="2400" smtClean="0">
                <a:solidFill>
                  <a:schemeClr val="tx2"/>
                </a:solidFill>
              </a:rPr>
              <a:t>Ventilation &amp; exposure </a:t>
            </a:r>
            <a:r>
              <a:rPr lang="en-US" sz="2400" dirty="0" smtClean="0">
                <a:solidFill>
                  <a:schemeClr val="tx2"/>
                </a:solidFill>
              </a:rPr>
              <a:t>to sunlight</a:t>
            </a:r>
          </a:p>
          <a:p>
            <a:pPr marL="177800" indent="-177800"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Cleaning floor with disinfectant</a:t>
            </a:r>
          </a:p>
          <a:p>
            <a:pPr marL="0" indent="177800" eaLnBrk="1" hangingPunct="1"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429000" y="2438400"/>
            <a:ext cx="2514600" cy="3581400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BCG vaccine: Live attenuated vaccine, 0.1ml IM injection in the left deltoid within 40 days of birth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Improve nutrition status</a:t>
            </a:r>
          </a:p>
          <a:p>
            <a:pPr marL="53975" indent="-53975"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7109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429000" y="1828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Protection of susceptible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auto">
          <a:xfrm>
            <a:off x="533400" y="1828800"/>
            <a:ext cx="2514600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 dirty="0">
                <a:latin typeface="+mn-lt"/>
                <a:cs typeface="+mn-cs"/>
              </a:rPr>
              <a:t>Minimize exposure </a:t>
            </a:r>
          </a:p>
        </p:txBody>
      </p:sp>
      <p:sp>
        <p:nvSpPr>
          <p:cNvPr id="47111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172200" y="1828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Identification and treatment 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6096000" y="2514600"/>
            <a:ext cx="2895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Anti-tuberculosis 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drugs </a:t>
            </a:r>
            <a:endParaRPr lang="en-US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 bwMode="auto">
          <a:xfrm>
            <a:off x="533400" y="6019800"/>
            <a:ext cx="2590800" cy="639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000" b="1" dirty="0">
                <a:latin typeface="+mn-lt"/>
                <a:cs typeface="+mn-cs"/>
              </a:rPr>
              <a:t>Control transmission</a:t>
            </a:r>
          </a:p>
        </p:txBody>
      </p:sp>
      <p:sp>
        <p:nvSpPr>
          <p:cNvPr id="47114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505200" y="6019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Increase host resistance</a:t>
            </a:r>
          </a:p>
        </p:txBody>
      </p:sp>
      <p:sp>
        <p:nvSpPr>
          <p:cNvPr id="4711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6324600" y="6019800"/>
            <a:ext cx="2514600" cy="6397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Eliminate reservoir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DIRECTLY OBSERVED THERAPY SHORT COURSE (DOTS)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4800600"/>
            <a:ext cx="7315200" cy="1588"/>
          </a:xfrm>
          <a:prstGeom prst="line">
            <a:avLst/>
          </a:prstGeom>
          <a:ln>
            <a:solidFill>
              <a:srgbClr val="D6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876800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phase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876800"/>
            <a:ext cx="219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3434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181600"/>
            <a:ext cx="17462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(2 HRZE)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Pyrazinamide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(Z)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Ethambutol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(E)</a:t>
            </a:r>
          </a:p>
        </p:txBody>
      </p:sp>
      <p:sp>
        <p:nvSpPr>
          <p:cNvPr id="15" name="Minus 14"/>
          <p:cNvSpPr/>
          <p:nvPr/>
        </p:nvSpPr>
        <p:spPr>
          <a:xfrm>
            <a:off x="3276600" y="4267200"/>
            <a:ext cx="46038" cy="1143000"/>
          </a:xfrm>
          <a:prstGeom prst="mathMinus">
            <a:avLst/>
          </a:prstGeom>
          <a:ln>
            <a:solidFill>
              <a:srgbClr val="D6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44196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5334000"/>
            <a:ext cx="4071949" cy="86177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(4 HR) daily or (4 HR)</a:t>
            </a:r>
            <a:r>
              <a:rPr lang="en-US" baseline="-25000" dirty="0">
                <a:solidFill>
                  <a:schemeClr val="bg2">
                    <a:lumMod val="25000"/>
                  </a:schemeClr>
                </a:solidFill>
              </a:rPr>
              <a:t>3 (three times per week)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Isoniazid (H)</a:t>
            </a:r>
          </a:p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Rifampicin (R)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04006" y="5561806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First line medications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smtClean="0"/>
              <a:t>DIRECTLY OBSERVED THERAPY SHORT COURSE (DOTS)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Strategy to improve compliance                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4800600"/>
            <a:ext cx="7315200" cy="1588"/>
          </a:xfrm>
          <a:prstGeom prst="line">
            <a:avLst/>
          </a:prstGeom>
          <a:ln>
            <a:solidFill>
              <a:srgbClr val="D67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4876800"/>
            <a:ext cx="14795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Initial phase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876800"/>
            <a:ext cx="219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Maintenance phase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3434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months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66800" y="5181600"/>
            <a:ext cx="1746250" cy="1384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(2 HRZE)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Pyrazinamide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(Z)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Ethambutol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(E)</a:t>
            </a:r>
          </a:p>
        </p:txBody>
      </p:sp>
      <p:sp>
        <p:nvSpPr>
          <p:cNvPr id="15" name="Minus 14"/>
          <p:cNvSpPr/>
          <p:nvPr/>
        </p:nvSpPr>
        <p:spPr>
          <a:xfrm>
            <a:off x="3276600" y="4267200"/>
            <a:ext cx="46038" cy="1143000"/>
          </a:xfrm>
          <a:prstGeom prst="mathMinus">
            <a:avLst/>
          </a:prstGeom>
          <a:ln>
            <a:solidFill>
              <a:srgbClr val="D67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752600" y="4419600"/>
            <a:ext cx="113347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2 months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67200" y="5334000"/>
            <a:ext cx="4191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(4 HR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) daily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or (4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HR)</a:t>
            </a:r>
            <a:r>
              <a:rPr lang="en-US" baseline="-25000" dirty="0" smtClean="0">
                <a:solidFill>
                  <a:schemeClr val="bg2">
                    <a:lumMod val="25000"/>
                  </a:schemeClr>
                </a:solidFill>
              </a:rPr>
              <a:t>3 (three times per week)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Isoniazid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(H)</a:t>
            </a:r>
          </a:p>
          <a:p>
            <a:pPr>
              <a:defRPr/>
            </a:pP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Rifampicin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(R)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94792" y="2362200"/>
            <a:ext cx="7010400" cy="1262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Fixed Dose Combination therapy (FDC) </a:t>
            </a:r>
            <a:r>
              <a:rPr lang="en-US" sz="2000" dirty="0">
                <a:solidFill>
                  <a:schemeClr val="tx1"/>
                </a:solidFill>
              </a:rPr>
              <a:t>- ALL IN </a:t>
            </a:r>
            <a:r>
              <a:rPr lang="en-US" sz="2000" dirty="0" smtClean="0">
                <a:solidFill>
                  <a:schemeClr val="tx1"/>
                </a:solidFill>
              </a:rPr>
              <a:t>ONE tablet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304006" y="5561806"/>
            <a:ext cx="186055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First line medications</a:t>
            </a:r>
            <a:endParaRPr lang="en-US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PERFORMANCE OBJECTIVE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981200"/>
            <a:ext cx="7772400" cy="1447800"/>
          </a:xfrm>
        </p:spPr>
        <p:txBody>
          <a:bodyPr/>
          <a:lstStyle/>
          <a:p>
            <a:pPr algn="justLow" eaLnBrk="1" hangingPunct="1">
              <a:spcBef>
                <a:spcPts val="1200"/>
              </a:spcBef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To decide on the best measure(s) for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</a:rPr>
              <a:t>the prevention and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control of pulmonary tuberculosis and to prevent its spread to susceptible population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  <a:latin typeface="Candara" pitchFamily="34" charset="0"/>
              </a:rPr>
              <a:t>PULMONARY TUBERCULOSIS</a:t>
            </a:r>
          </a:p>
        </p:txBody>
      </p:sp>
      <p:sp>
        <p:nvSpPr>
          <p:cNvPr id="28675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819400"/>
            <a:ext cx="7467600" cy="2971800"/>
          </a:xfrm>
        </p:spPr>
        <p:txBody>
          <a:bodyPr/>
          <a:lstStyle/>
          <a:p>
            <a:pPr algn="justLow" eaLnBrk="1" hangingPunct="1">
              <a:lnSpc>
                <a:spcPct val="112000"/>
              </a:lnSpc>
            </a:pPr>
            <a:r>
              <a:rPr lang="en-US" dirty="0" smtClean="0"/>
              <a:t>Respiratory tract infection</a:t>
            </a:r>
          </a:p>
          <a:p>
            <a:pPr algn="justLow" eaLnBrk="1" hangingPunct="1">
              <a:lnSpc>
                <a:spcPct val="112000"/>
              </a:lnSpc>
            </a:pPr>
            <a:r>
              <a:rPr lang="en-US" dirty="0" smtClean="0"/>
              <a:t>Caused by M. Tuberculosis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PULMONARY</a:t>
            </a:r>
            <a:r>
              <a:rPr lang="en-US" sz="3600" dirty="0" smtClean="0">
                <a:latin typeface="Candara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Candara" pitchFamily="34" charset="0"/>
              </a:rPr>
              <a:t>TUBERCULOSIS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1295400" y="2819400"/>
            <a:ext cx="7467600" cy="3733800"/>
          </a:xfrm>
        </p:spPr>
        <p:txBody>
          <a:bodyPr/>
          <a:lstStyle/>
          <a:p>
            <a:pPr algn="justLow" eaLnBrk="1" hangingPunct="1">
              <a:lnSpc>
                <a:spcPct val="112000"/>
              </a:lnSpc>
              <a:defRPr/>
            </a:pPr>
            <a:r>
              <a:rPr lang="en-US" dirty="0" smtClean="0"/>
              <a:t>Suspected cases present with 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Cough &amp; expectoration for 3 weeks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Low grade fever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Night sweating </a:t>
            </a:r>
          </a:p>
          <a:p>
            <a:pPr indent="395288" algn="justLow" eaLnBrk="1" hangingPunct="1">
              <a:lnSpc>
                <a:spcPct val="112000"/>
              </a:lnSpc>
              <a:defRPr/>
            </a:pPr>
            <a:r>
              <a:rPr lang="en-US" sz="2400" dirty="0" smtClean="0"/>
              <a:t>Loss of 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PULMONARY TUBERCULOSIS</a:t>
            </a:r>
          </a:p>
        </p:txBody>
      </p:sp>
      <p:sp>
        <p:nvSpPr>
          <p:cNvPr id="30723" name="Content Placeholder 5"/>
          <p:cNvSpPr>
            <a:spLocks noGrp="1"/>
          </p:cNvSpPr>
          <p:nvPr>
            <p:ph sz="quarter" idx="2"/>
          </p:nvPr>
        </p:nvSpPr>
        <p:spPr>
          <a:xfrm>
            <a:off x="381000" y="2362200"/>
            <a:ext cx="3886200" cy="4191000"/>
          </a:xfrm>
        </p:spPr>
        <p:txBody>
          <a:bodyPr/>
          <a:lstStyle/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2 Positive sputum smears OR,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1800" smtClean="0">
              <a:solidFill>
                <a:schemeClr val="tx2"/>
              </a:solidFill>
            </a:endParaRPr>
          </a:p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1 Positive sputum smear + positive radiology OR,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2800" smtClean="0">
              <a:solidFill>
                <a:schemeClr val="tx2"/>
              </a:solidFill>
            </a:endParaRPr>
          </a:p>
          <a:p>
            <a:pPr marL="53975" lvl="1" indent="0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1 Positive sputum smear + positive culture </a:t>
            </a:r>
          </a:p>
          <a:p>
            <a:pPr marL="53975" lvl="1" indent="0" eaLnBrk="1">
              <a:buFont typeface="Wingdings 2" pitchFamily="18" charset="2"/>
              <a:buNone/>
            </a:pPr>
            <a:endParaRPr lang="en-US" sz="2800" smtClean="0"/>
          </a:p>
        </p:txBody>
      </p:sp>
      <p:sp>
        <p:nvSpPr>
          <p:cNvPr id="30724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3962400" cy="4191000"/>
          </a:xfrm>
        </p:spPr>
        <p:txBody>
          <a:bodyPr/>
          <a:lstStyle/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3 Negative sputum smears  + Suggestive symptoms</a:t>
            </a: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+ Positive radiology</a:t>
            </a: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+ Decision to treat as TB</a:t>
            </a:r>
          </a:p>
          <a:p>
            <a:pPr marL="109538" lvl="1" indent="-55563" eaLnBrk="1">
              <a:spcBef>
                <a:spcPts val="2400"/>
              </a:spcBef>
              <a:spcAft>
                <a:spcPts val="2400"/>
              </a:spcAft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 OR,</a:t>
            </a:r>
            <a:endParaRPr lang="en-US" sz="1800" smtClean="0">
              <a:solidFill>
                <a:schemeClr val="tx2"/>
              </a:solidFill>
            </a:endParaRPr>
          </a:p>
          <a:p>
            <a:pPr marL="109538" lvl="1" indent="-55563" eaLnBrk="1">
              <a:buFont typeface="Wingdings 2" pitchFamily="18" charset="2"/>
              <a:buNone/>
            </a:pPr>
            <a:r>
              <a:rPr lang="en-US" sz="2800" smtClean="0">
                <a:solidFill>
                  <a:schemeClr val="tx2"/>
                </a:solidFill>
              </a:rPr>
              <a:t>Culture positive but negative sputum smear</a:t>
            </a:r>
            <a:endParaRPr lang="en-US" sz="180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381000" y="1295400"/>
            <a:ext cx="3886200" cy="63976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          SMEAR POSITIVE 		</a:t>
            </a:r>
          </a:p>
        </p:txBody>
      </p:sp>
      <p:sp>
        <p:nvSpPr>
          <p:cNvPr id="30726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76800" y="1295400"/>
            <a:ext cx="3886200" cy="639763"/>
          </a:xfrm>
          <a:solidFill>
            <a:schemeClr val="bg1"/>
          </a:solidFill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SMEAR NEGATIVE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14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8686800" cy="3810000"/>
          </a:xfrm>
        </p:spPr>
        <p:txBody>
          <a:bodyPr/>
          <a:lstStyle/>
          <a:p>
            <a:pPr eaLnBrk="1" hangingPunct="1"/>
            <a:r>
              <a:rPr lang="en-US" dirty="0" smtClean="0"/>
              <a:t>INFECTION </a:t>
            </a:r>
          </a:p>
          <a:p>
            <a:pPr eaLnBrk="1" hangingPunct="1"/>
            <a:r>
              <a:rPr lang="en-US" dirty="0" smtClean="0"/>
              <a:t>	Primary		First exposure </a:t>
            </a:r>
          </a:p>
          <a:p>
            <a:pPr eaLnBrk="1" hangingPunct="1"/>
            <a:r>
              <a:rPr lang="en-US" dirty="0" smtClean="0"/>
              <a:t>	Post primary		Reactivation/re-infection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DISEASE </a:t>
            </a:r>
          </a:p>
          <a:p>
            <a:pPr eaLnBrk="1" hangingPunct="1"/>
            <a:r>
              <a:rPr lang="en-US" dirty="0" smtClean="0"/>
              <a:t>	Active tuberculosis		Disease process</a:t>
            </a:r>
          </a:p>
          <a:p>
            <a:pPr eaLnBrk="1" hangingPunct="1"/>
            <a:r>
              <a:rPr lang="en-US" dirty="0" smtClean="0"/>
              <a:t>	Latent tuberculosis		No disease yet 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solidFill>
                  <a:schemeClr val="tx1"/>
                </a:solidFill>
              </a:rPr>
              <a:t>PULMONARY TUBERCULOSIS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98" y="1600200"/>
            <a:ext cx="7870101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6248400"/>
            <a:ext cx="31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Global Tuberculosis Report – WHO, 2014</a:t>
            </a:r>
            <a:endParaRPr lang="en-US" sz="14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405265"/>
            <a:ext cx="3108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+mn-lt"/>
              </a:rPr>
              <a:t>Global Tuberculosis Report – WHO, 2014</a:t>
            </a:r>
            <a:endParaRPr lang="en-US" sz="1400" i="1" dirty="0">
              <a:latin typeface="+mn-lt"/>
            </a:endParaRPr>
          </a:p>
        </p:txBody>
      </p:sp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47840"/>
            <a:ext cx="7467600" cy="482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37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2151</TotalTime>
  <Words>813</Words>
  <Application>Microsoft Office PowerPoint</Application>
  <PresentationFormat>On-screen Show (4:3)</PresentationFormat>
  <Paragraphs>209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Median</vt:lpstr>
      <vt:lpstr>Epidemiology of pulmonary tuberculosis</vt:lpstr>
      <vt:lpstr>LEARNIN G OBJECTIVES </vt:lpstr>
      <vt:lpstr>PERFORMANCE OBJECTIVE</vt:lpstr>
      <vt:lpstr>PULMONARY TUBERCULOSIS</vt:lpstr>
      <vt:lpstr>PULMONARY TUBERCULOSIS</vt:lpstr>
      <vt:lpstr>PULMONARY TUBERCULOSIS</vt:lpstr>
      <vt:lpstr>PULMONARY TUBERCULOSIS</vt:lpstr>
      <vt:lpstr>PowerPoint Presentation</vt:lpstr>
      <vt:lpstr>PowerPoint Presentation</vt:lpstr>
      <vt:lpstr>PULMONARY TUBERCULOSIS IN SAUDI ARABIA</vt:lpstr>
      <vt:lpstr>RESURGENCE OF TUBERCULOSIS</vt:lpstr>
      <vt:lpstr>MAJOR RISK FACTORS OF PULMONARY TUBERCULOSIS</vt:lpstr>
      <vt:lpstr>PROGRESS </vt:lpstr>
      <vt:lpstr>CYCLE OF INFECTION OF PULMONARY TUBERCULOSIS</vt:lpstr>
      <vt:lpstr>DIAGNOSIS OF TUBERCULOSIS </vt:lpstr>
      <vt:lpstr>DIAGNOSIS OF PULMONARY TUBERCULOSIS</vt:lpstr>
      <vt:lpstr>TUBERCULIN SKIN TEST</vt:lpstr>
      <vt:lpstr>TUBERCULIN SKIN TEST</vt:lpstr>
      <vt:lpstr>PowerPoint Presentation</vt:lpstr>
      <vt:lpstr>CHEST RADIOGRAPHY </vt:lpstr>
      <vt:lpstr>SPUTUM SMEAR &amp; CULTURE</vt:lpstr>
      <vt:lpstr>PowerPoint Presentation</vt:lpstr>
      <vt:lpstr>PREVENTION &amp; CONTROL OF RIs</vt:lpstr>
      <vt:lpstr>DIRECTLY OBSERVED THERAPY SHORT COURSE (DOTS)</vt:lpstr>
      <vt:lpstr>DIRECTLY OBSERVED THERAPY SHORT COURSE (DOTS)</vt:lpstr>
    </vt:vector>
  </TitlesOfParts>
  <Company>Faculty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M. Youssef</dc:creator>
  <cp:lastModifiedBy>3422</cp:lastModifiedBy>
  <cp:revision>116</cp:revision>
  <dcterms:created xsi:type="dcterms:W3CDTF">2010-04-03T14:23:34Z</dcterms:created>
  <dcterms:modified xsi:type="dcterms:W3CDTF">2016-11-09T07:55:42Z</dcterms:modified>
</cp:coreProperties>
</file>