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5.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6.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7.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8.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embeddings/oleObject1.bin" ContentType="application/vnd.openxmlformats-officedocument.oleObject"/>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embeddings/oleObject2.bin" ContentType="application/vnd.openxmlformats-officedocument.oleObject"/>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5" r:id="rId1"/>
    <p:sldMasterId id="2147483805" r:id="rId2"/>
    <p:sldMasterId id="2147483825" r:id="rId3"/>
    <p:sldMasterId id="2147483843" r:id="rId4"/>
    <p:sldMasterId id="2147483862" r:id="rId5"/>
    <p:sldMasterId id="2147483881" r:id="rId6"/>
    <p:sldMasterId id="2147483900" r:id="rId7"/>
    <p:sldMasterId id="2147483922" r:id="rId8"/>
    <p:sldMasterId id="2147483941" r:id="rId9"/>
  </p:sldMasterIdLst>
  <p:notesMasterIdLst>
    <p:notesMasterId r:id="rId65"/>
  </p:notesMasterIdLst>
  <p:handoutMasterIdLst>
    <p:handoutMasterId r:id="rId66"/>
  </p:handoutMasterIdLst>
  <p:sldIdLst>
    <p:sldId id="498" r:id="rId10"/>
    <p:sldId id="442" r:id="rId11"/>
    <p:sldId id="528" r:id="rId12"/>
    <p:sldId id="502" r:id="rId13"/>
    <p:sldId id="547" r:id="rId14"/>
    <p:sldId id="486" r:id="rId15"/>
    <p:sldId id="446" r:id="rId16"/>
    <p:sldId id="382" r:id="rId17"/>
    <p:sldId id="473" r:id="rId18"/>
    <p:sldId id="568" r:id="rId19"/>
    <p:sldId id="529" r:id="rId20"/>
    <p:sldId id="571" r:id="rId21"/>
    <p:sldId id="467" r:id="rId22"/>
    <p:sldId id="386" r:id="rId23"/>
    <p:sldId id="506" r:id="rId24"/>
    <p:sldId id="413" r:id="rId25"/>
    <p:sldId id="468" r:id="rId26"/>
    <p:sldId id="459" r:id="rId27"/>
    <p:sldId id="570" r:id="rId28"/>
    <p:sldId id="566" r:id="rId29"/>
    <p:sldId id="470" r:id="rId30"/>
    <p:sldId id="435" r:id="rId31"/>
    <p:sldId id="500" r:id="rId32"/>
    <p:sldId id="541" r:id="rId33"/>
    <p:sldId id="542" r:id="rId34"/>
    <p:sldId id="532" r:id="rId35"/>
    <p:sldId id="321" r:id="rId36"/>
    <p:sldId id="538" r:id="rId37"/>
    <p:sldId id="324" r:id="rId38"/>
    <p:sldId id="507" r:id="rId39"/>
    <p:sldId id="338" r:id="rId40"/>
    <p:sldId id="426" r:id="rId41"/>
    <p:sldId id="342" r:id="rId42"/>
    <p:sldId id="543" r:id="rId43"/>
    <p:sldId id="345" r:id="rId44"/>
    <p:sldId id="524" r:id="rId45"/>
    <p:sldId id="351" r:id="rId46"/>
    <p:sldId id="352" r:id="rId47"/>
    <p:sldId id="354" r:id="rId48"/>
    <p:sldId id="567" r:id="rId49"/>
    <p:sldId id="546" r:id="rId50"/>
    <p:sldId id="561" r:id="rId51"/>
    <p:sldId id="562" r:id="rId52"/>
    <p:sldId id="476" r:id="rId53"/>
    <p:sldId id="544" r:id="rId54"/>
    <p:sldId id="533" r:id="rId55"/>
    <p:sldId id="535" r:id="rId56"/>
    <p:sldId id="563" r:id="rId57"/>
    <p:sldId id="558" r:id="rId58"/>
    <p:sldId id="559" r:id="rId59"/>
    <p:sldId id="554" r:id="rId60"/>
    <p:sldId id="523" r:id="rId61"/>
    <p:sldId id="553" r:id="rId62"/>
    <p:sldId id="552" r:id="rId63"/>
    <p:sldId id="545" r:id="rId64"/>
  </p:sldIdLst>
  <p:sldSz cx="9144000" cy="6858000" type="screen4x3"/>
  <p:notesSz cx="7010400" cy="9236075"/>
  <p:defaultTex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p:defaultTextStyle>
  <p:extLst>
    <p:ext uri="{521415D9-36F7-43E2-AB2F-B90AF26B5E84}">
      <p14:sectionLst xmlns:p14="http://schemas.microsoft.com/office/powerpoint/2010/main">
        <p14:section name="Default Section" id="{B88CB9F6-0822-49C9-8AAA-80BFFF30F3D0}">
          <p14:sldIdLst>
            <p14:sldId id="498"/>
            <p14:sldId id="442"/>
            <p14:sldId id="528"/>
            <p14:sldId id="502"/>
            <p14:sldId id="547"/>
            <p14:sldId id="486"/>
            <p14:sldId id="446"/>
            <p14:sldId id="382"/>
            <p14:sldId id="473"/>
            <p14:sldId id="568"/>
            <p14:sldId id="529"/>
            <p14:sldId id="571"/>
            <p14:sldId id="467"/>
            <p14:sldId id="386"/>
            <p14:sldId id="506"/>
            <p14:sldId id="413"/>
            <p14:sldId id="468"/>
            <p14:sldId id="459"/>
            <p14:sldId id="570"/>
            <p14:sldId id="566"/>
            <p14:sldId id="470"/>
            <p14:sldId id="435"/>
            <p14:sldId id="500"/>
            <p14:sldId id="541"/>
            <p14:sldId id="542"/>
            <p14:sldId id="532"/>
            <p14:sldId id="321"/>
            <p14:sldId id="538"/>
            <p14:sldId id="324"/>
            <p14:sldId id="507"/>
            <p14:sldId id="338"/>
            <p14:sldId id="426"/>
            <p14:sldId id="342"/>
            <p14:sldId id="543"/>
            <p14:sldId id="345"/>
            <p14:sldId id="524"/>
            <p14:sldId id="351"/>
            <p14:sldId id="352"/>
            <p14:sldId id="354"/>
            <p14:sldId id="567"/>
            <p14:sldId id="546"/>
            <p14:sldId id="561"/>
            <p14:sldId id="562"/>
            <p14:sldId id="476"/>
            <p14:sldId id="544"/>
            <p14:sldId id="533"/>
            <p14:sldId id="535"/>
            <p14:sldId id="563"/>
            <p14:sldId id="558"/>
            <p14:sldId id="559"/>
            <p14:sldId id="554"/>
            <p14:sldId id="523"/>
            <p14:sldId id="553"/>
            <p14:sldId id="552"/>
            <p14:sldId id="545"/>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nright, Courtney E. (CDC/OSTLTS/OD) (CTR)" initials="CEE" lastIdx="2" clrIdx="0"/>
  <p:cmAuthor id="7" name="Beth H. Stover" initials="BHS" lastIdx="9" clrIdx="7"/>
  <p:cmAuthor id="1" name="Enright, Courtney E. (CDC/OSTLTS/DPHCD) (CTR)" initials="ECE((" lastIdx="4" clrIdx="1"/>
  <p:cmAuthor id="8" name="Lisa C. Oliver" initials="ldco" lastIdx="0" clrIdx="8"/>
  <p:cmAuthor id="2" name="CDC User" initials="CU" lastIdx="31" clrIdx="2"/>
  <p:cmAuthor id="9" name="Lisa C. Oliver" initials="LCO" lastIdx="0" clrIdx="9"/>
  <p:cmAuthor id="3" name="Schwartz, Melissa (CDC/OSELS/SEPDPO) (CTR)" initials="SM((" lastIdx="31" clrIdx="3"/>
  <p:cmAuthor id="4" name="Schwartz, Melissa K" initials="MS" lastIdx="11" clrIdx="4"/>
  <p:cmAuthor id="5" name="jlisco" initials="j" lastIdx="1" clrIdx="5"/>
  <p:cmAuthor id="6" name="C. Kay Smith" initials="crs5" lastIdx="3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A6"/>
    <a:srgbClr val="000000"/>
    <a:srgbClr val="0036A6"/>
    <a:srgbClr val="00439B"/>
    <a:srgbClr val="0538A6"/>
    <a:srgbClr val="003399"/>
    <a:srgbClr val="0536C6"/>
    <a:srgbClr val="0099FF"/>
    <a:srgbClr val="CC00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06" autoAdjust="0"/>
    <p:restoredTop sz="93587" autoAdjust="0"/>
  </p:normalViewPr>
  <p:slideViewPr>
    <p:cSldViewPr snapToGrid="0">
      <p:cViewPr varScale="1">
        <p:scale>
          <a:sx n="77" d="100"/>
          <a:sy n="77" d="100"/>
        </p:scale>
        <p:origin x="-138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3" d="100"/>
        <a:sy n="93" d="100"/>
      </p:scale>
      <p:origin x="0" y="0"/>
    </p:cViewPr>
  </p:sorterViewPr>
  <p:notesViewPr>
    <p:cSldViewPr snapToGrid="0">
      <p:cViewPr>
        <p:scale>
          <a:sx n="120" d="100"/>
          <a:sy n="120" d="100"/>
        </p:scale>
        <p:origin x="-1542" y="309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63" Type="http://schemas.openxmlformats.org/officeDocument/2006/relationships/slide" Target="slides/slide54.xml"/><Relationship Id="rId64" Type="http://schemas.openxmlformats.org/officeDocument/2006/relationships/slide" Target="slides/slide55.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commentAuthors" Target="commentAuthors.xml"/><Relationship Id="rId69" Type="http://schemas.openxmlformats.org/officeDocument/2006/relationships/presProps" Target="presProps.xml"/><Relationship Id="rId50" Type="http://schemas.openxmlformats.org/officeDocument/2006/relationships/slide" Target="slides/slide41.xml"/><Relationship Id="rId51" Type="http://schemas.openxmlformats.org/officeDocument/2006/relationships/slide" Target="slides/slide42.xml"/><Relationship Id="rId52" Type="http://schemas.openxmlformats.org/officeDocument/2006/relationships/slide" Target="slides/slide43.xml"/><Relationship Id="rId53" Type="http://schemas.openxmlformats.org/officeDocument/2006/relationships/slide" Target="slides/slide44.xml"/><Relationship Id="rId54" Type="http://schemas.openxmlformats.org/officeDocument/2006/relationships/slide" Target="slides/slide45.xml"/><Relationship Id="rId55" Type="http://schemas.openxmlformats.org/officeDocument/2006/relationships/slide" Target="slides/slide46.xml"/><Relationship Id="rId56" Type="http://schemas.openxmlformats.org/officeDocument/2006/relationships/slide" Target="slides/slide47.xml"/><Relationship Id="rId57" Type="http://schemas.openxmlformats.org/officeDocument/2006/relationships/slide" Target="slides/slide48.xml"/><Relationship Id="rId58" Type="http://schemas.openxmlformats.org/officeDocument/2006/relationships/slide" Target="slides/slide49.xml"/><Relationship Id="rId59" Type="http://schemas.openxmlformats.org/officeDocument/2006/relationships/slide" Target="slides/slide5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slide" Target="slides/slide38.xml"/><Relationship Id="rId48" Type="http://schemas.openxmlformats.org/officeDocument/2006/relationships/slide" Target="slides/slide39.xml"/><Relationship Id="rId49" Type="http://schemas.openxmlformats.org/officeDocument/2006/relationships/slide" Target="slides/slide4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60" Type="http://schemas.openxmlformats.org/officeDocument/2006/relationships/slide" Target="slides/slide51.xml"/><Relationship Id="rId61" Type="http://schemas.openxmlformats.org/officeDocument/2006/relationships/slide" Target="slides/slide52.xml"/><Relationship Id="rId62" Type="http://schemas.openxmlformats.org/officeDocument/2006/relationships/slide" Target="slides/slide53.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5CE990-9634-4BAA-95AC-FAA9C2253844}" type="doc">
      <dgm:prSet loTypeId="urn:microsoft.com/office/officeart/2008/layout/RadialCluster" loCatId="cycle" qsTypeId="urn:microsoft.com/office/officeart/2005/8/quickstyle/simple1" qsCatId="simple" csTypeId="urn:microsoft.com/office/officeart/2005/8/colors/colorful1" csCatId="colorful" phldr="1"/>
      <dgm:spPr/>
      <dgm:t>
        <a:bodyPr/>
        <a:lstStyle/>
        <a:p>
          <a:pPr rtl="1"/>
          <a:endParaRPr lang="x-none"/>
        </a:p>
      </dgm:t>
    </dgm:pt>
    <dgm:pt modelId="{3B483138-0DBC-414E-AAA3-0CBBCD925A7E}">
      <dgm:prSet phldrT="[Text]"/>
      <dgm:spPr/>
      <dgm:t>
        <a:bodyPr/>
        <a:lstStyle/>
        <a:p>
          <a:pPr rtl="1"/>
          <a:r>
            <a:rPr lang="en-US" dirty="0" smtClean="0"/>
            <a:t>Regional Public Health </a:t>
          </a:r>
          <a:r>
            <a:rPr lang="en-US" dirty="0" err="1" smtClean="0"/>
            <a:t>Dept</a:t>
          </a:r>
          <a:endParaRPr lang="x-none" dirty="0"/>
        </a:p>
      </dgm:t>
    </dgm:pt>
    <dgm:pt modelId="{3BBEAF24-F44B-4CE8-92D8-B69CD91D1383}" type="parTrans" cxnId="{00AE9C5D-A49D-4D36-819C-AD7E77F8EC50}">
      <dgm:prSet/>
      <dgm:spPr/>
      <dgm:t>
        <a:bodyPr/>
        <a:lstStyle/>
        <a:p>
          <a:pPr rtl="1"/>
          <a:endParaRPr lang="x-none"/>
        </a:p>
      </dgm:t>
    </dgm:pt>
    <dgm:pt modelId="{0F3305C5-3998-401E-9C66-EF7FB3C5FBF9}" type="sibTrans" cxnId="{00AE9C5D-A49D-4D36-819C-AD7E77F8EC50}">
      <dgm:prSet/>
      <dgm:spPr/>
      <dgm:t>
        <a:bodyPr/>
        <a:lstStyle/>
        <a:p>
          <a:pPr rtl="1"/>
          <a:endParaRPr lang="x-none"/>
        </a:p>
      </dgm:t>
    </dgm:pt>
    <dgm:pt modelId="{24CAB37D-B4C0-4C4E-A490-1731EB342666}">
      <dgm:prSet phldrT="[Text]"/>
      <dgm:spPr>
        <a:solidFill>
          <a:schemeClr val="accent6">
            <a:lumMod val="75000"/>
          </a:schemeClr>
        </a:solidFill>
      </dgm:spPr>
      <dgm:t>
        <a:bodyPr/>
        <a:lstStyle/>
        <a:p>
          <a:pPr rtl="1"/>
          <a:r>
            <a:rPr lang="en-US" dirty="0" err="1" smtClean="0"/>
            <a:t>Hosp</a:t>
          </a:r>
          <a:endParaRPr lang="x-none" dirty="0"/>
        </a:p>
      </dgm:t>
    </dgm:pt>
    <dgm:pt modelId="{BEC879AC-34BC-4AC6-BA03-AA8CA92B553F}" type="parTrans" cxnId="{104CA456-8CA5-437A-927F-500A363EDE6B}">
      <dgm:prSet/>
      <dgm:spPr/>
      <dgm:t>
        <a:bodyPr/>
        <a:lstStyle/>
        <a:p>
          <a:pPr rtl="1"/>
          <a:endParaRPr lang="x-none"/>
        </a:p>
      </dgm:t>
    </dgm:pt>
    <dgm:pt modelId="{D9A04117-5E51-40D8-9A97-1AC6702DA5B8}" type="sibTrans" cxnId="{104CA456-8CA5-437A-927F-500A363EDE6B}">
      <dgm:prSet/>
      <dgm:spPr/>
      <dgm:t>
        <a:bodyPr/>
        <a:lstStyle/>
        <a:p>
          <a:pPr rtl="1"/>
          <a:endParaRPr lang="x-none"/>
        </a:p>
      </dgm:t>
    </dgm:pt>
    <dgm:pt modelId="{9829C3B9-A184-4C50-BB06-A0996D566C50}">
      <dgm:prSet phldrT="[Text]"/>
      <dgm:spPr>
        <a:solidFill>
          <a:srgbClr val="7030A0"/>
        </a:solidFill>
      </dgm:spPr>
      <dgm:t>
        <a:bodyPr/>
        <a:lstStyle/>
        <a:p>
          <a:pPr rtl="1"/>
          <a:r>
            <a:rPr lang="en-US" dirty="0" smtClean="0"/>
            <a:t>PHC</a:t>
          </a:r>
          <a:endParaRPr lang="x-none" dirty="0"/>
        </a:p>
      </dgm:t>
    </dgm:pt>
    <dgm:pt modelId="{C3D61879-6203-433E-AA18-485D34DB1EF7}" type="parTrans" cxnId="{F42AA3C7-F1F2-4BBD-9D12-F6B0BBEF5B57}">
      <dgm:prSet/>
      <dgm:spPr/>
      <dgm:t>
        <a:bodyPr/>
        <a:lstStyle/>
        <a:p>
          <a:pPr rtl="1"/>
          <a:endParaRPr lang="x-none"/>
        </a:p>
      </dgm:t>
    </dgm:pt>
    <dgm:pt modelId="{434B9A23-7B32-4283-832E-7150421B8C0A}" type="sibTrans" cxnId="{F42AA3C7-F1F2-4BBD-9D12-F6B0BBEF5B57}">
      <dgm:prSet/>
      <dgm:spPr/>
      <dgm:t>
        <a:bodyPr/>
        <a:lstStyle/>
        <a:p>
          <a:pPr rtl="1"/>
          <a:endParaRPr lang="x-none"/>
        </a:p>
      </dgm:t>
    </dgm:pt>
    <dgm:pt modelId="{4F411D28-7DBE-4A61-85DB-46D645BF8DB1}">
      <dgm:prSet phldrT="[Text]"/>
      <dgm:spPr>
        <a:solidFill>
          <a:schemeClr val="accent5">
            <a:lumMod val="60000"/>
            <a:lumOff val="40000"/>
          </a:schemeClr>
        </a:solidFill>
      </dgm:spPr>
      <dgm:t>
        <a:bodyPr/>
        <a:lstStyle/>
        <a:p>
          <a:pPr rtl="1"/>
          <a:r>
            <a:rPr lang="en-US" dirty="0" smtClean="0"/>
            <a:t>Sector</a:t>
          </a:r>
          <a:endParaRPr lang="x-none" dirty="0"/>
        </a:p>
      </dgm:t>
    </dgm:pt>
    <dgm:pt modelId="{E0B4DE52-FD4A-4173-8594-68A83FBF3FA8}" type="parTrans" cxnId="{A974E26B-D921-478C-BD95-5D57F5D7882E}">
      <dgm:prSet/>
      <dgm:spPr/>
      <dgm:t>
        <a:bodyPr/>
        <a:lstStyle/>
        <a:p>
          <a:pPr rtl="1"/>
          <a:endParaRPr lang="x-none"/>
        </a:p>
      </dgm:t>
    </dgm:pt>
    <dgm:pt modelId="{880D35A5-9842-4E8E-A900-9B9D67874104}" type="sibTrans" cxnId="{A974E26B-D921-478C-BD95-5D57F5D7882E}">
      <dgm:prSet/>
      <dgm:spPr/>
      <dgm:t>
        <a:bodyPr/>
        <a:lstStyle/>
        <a:p>
          <a:pPr rtl="1"/>
          <a:endParaRPr lang="x-none"/>
        </a:p>
      </dgm:t>
    </dgm:pt>
    <dgm:pt modelId="{9EEDEB12-6AC8-45B9-9637-AF6E782192AE}">
      <dgm:prSet phldrT="[Text]"/>
      <dgm:spPr>
        <a:solidFill>
          <a:schemeClr val="accent5">
            <a:lumMod val="60000"/>
            <a:lumOff val="40000"/>
          </a:schemeClr>
        </a:solidFill>
      </dgm:spPr>
      <dgm:t>
        <a:bodyPr/>
        <a:lstStyle/>
        <a:p>
          <a:pPr rtl="1"/>
          <a:r>
            <a:rPr lang="en-US" dirty="0" smtClean="0"/>
            <a:t>Sector</a:t>
          </a:r>
          <a:endParaRPr lang="x-none" dirty="0"/>
        </a:p>
      </dgm:t>
    </dgm:pt>
    <dgm:pt modelId="{B4C3DF9D-7943-4F4F-94D3-6EC30B662307}" type="parTrans" cxnId="{310BA9CF-12A3-4CA8-8A38-8E556F67313E}">
      <dgm:prSet/>
      <dgm:spPr/>
      <dgm:t>
        <a:bodyPr/>
        <a:lstStyle/>
        <a:p>
          <a:pPr rtl="1"/>
          <a:endParaRPr lang="x-none"/>
        </a:p>
      </dgm:t>
    </dgm:pt>
    <dgm:pt modelId="{8A16C5B2-814F-4E7D-BADC-A32B2B0A99EA}" type="sibTrans" cxnId="{310BA9CF-12A3-4CA8-8A38-8E556F67313E}">
      <dgm:prSet/>
      <dgm:spPr/>
      <dgm:t>
        <a:bodyPr/>
        <a:lstStyle/>
        <a:p>
          <a:pPr rtl="1"/>
          <a:endParaRPr lang="x-none"/>
        </a:p>
      </dgm:t>
    </dgm:pt>
    <dgm:pt modelId="{249AEDDE-FB7E-4710-A882-E7B1ABD9234E}">
      <dgm:prSet phldrT="[Text]"/>
      <dgm:spPr>
        <a:solidFill>
          <a:schemeClr val="accent5">
            <a:lumMod val="60000"/>
            <a:lumOff val="40000"/>
          </a:schemeClr>
        </a:solidFill>
      </dgm:spPr>
      <dgm:t>
        <a:bodyPr/>
        <a:lstStyle/>
        <a:p>
          <a:pPr rtl="1"/>
          <a:r>
            <a:rPr lang="en-US" dirty="0" smtClean="0"/>
            <a:t>Sector</a:t>
          </a:r>
          <a:endParaRPr lang="x-none" dirty="0"/>
        </a:p>
      </dgm:t>
    </dgm:pt>
    <dgm:pt modelId="{352C82DE-20FA-49EF-96A8-2E71DBB1D671}" type="parTrans" cxnId="{71216FBE-3AC1-452D-A1C7-79007A931175}">
      <dgm:prSet/>
      <dgm:spPr/>
      <dgm:t>
        <a:bodyPr/>
        <a:lstStyle/>
        <a:p>
          <a:pPr rtl="1"/>
          <a:endParaRPr lang="x-none"/>
        </a:p>
      </dgm:t>
    </dgm:pt>
    <dgm:pt modelId="{8339ACF1-EC9F-48E2-A608-1E2906791E40}" type="sibTrans" cxnId="{71216FBE-3AC1-452D-A1C7-79007A931175}">
      <dgm:prSet/>
      <dgm:spPr/>
      <dgm:t>
        <a:bodyPr/>
        <a:lstStyle/>
        <a:p>
          <a:pPr rtl="1"/>
          <a:endParaRPr lang="x-none"/>
        </a:p>
      </dgm:t>
    </dgm:pt>
    <dgm:pt modelId="{6B69EA5A-3704-4CF9-AC77-04DDC1F9F3E1}">
      <dgm:prSet phldrT="[Text]"/>
      <dgm:spPr>
        <a:solidFill>
          <a:schemeClr val="accent5">
            <a:lumMod val="60000"/>
            <a:lumOff val="40000"/>
          </a:schemeClr>
        </a:solidFill>
      </dgm:spPr>
      <dgm:t>
        <a:bodyPr/>
        <a:lstStyle/>
        <a:p>
          <a:pPr rtl="1"/>
          <a:r>
            <a:rPr lang="en-US" dirty="0" smtClean="0"/>
            <a:t>Sector</a:t>
          </a:r>
          <a:endParaRPr lang="x-none" dirty="0"/>
        </a:p>
      </dgm:t>
    </dgm:pt>
    <dgm:pt modelId="{C9679A0C-0AD5-4515-8832-AD87971C412A}" type="parTrans" cxnId="{DA33C072-14A8-4D5C-BE95-62F736E263B7}">
      <dgm:prSet/>
      <dgm:spPr/>
      <dgm:t>
        <a:bodyPr/>
        <a:lstStyle/>
        <a:p>
          <a:pPr rtl="1"/>
          <a:endParaRPr lang="x-none"/>
        </a:p>
      </dgm:t>
    </dgm:pt>
    <dgm:pt modelId="{2D444E9E-CF34-4F13-A61A-EC18A9374430}" type="sibTrans" cxnId="{DA33C072-14A8-4D5C-BE95-62F736E263B7}">
      <dgm:prSet/>
      <dgm:spPr/>
      <dgm:t>
        <a:bodyPr/>
        <a:lstStyle/>
        <a:p>
          <a:pPr rtl="1"/>
          <a:endParaRPr lang="x-none"/>
        </a:p>
      </dgm:t>
    </dgm:pt>
    <dgm:pt modelId="{76C1C0A8-7D7F-4B7C-A19B-6B5BEBE8BD2D}">
      <dgm:prSet/>
      <dgm:spPr>
        <a:solidFill>
          <a:schemeClr val="accent5">
            <a:lumMod val="60000"/>
            <a:lumOff val="40000"/>
          </a:schemeClr>
        </a:solidFill>
      </dgm:spPr>
      <dgm:t>
        <a:bodyPr/>
        <a:lstStyle/>
        <a:p>
          <a:pPr rtl="1"/>
          <a:r>
            <a:rPr lang="en-US" dirty="0" smtClean="0"/>
            <a:t>Sector</a:t>
          </a:r>
          <a:endParaRPr lang="x-none" dirty="0" smtClean="0"/>
        </a:p>
      </dgm:t>
    </dgm:pt>
    <dgm:pt modelId="{A3AB6134-51C7-4ED9-A60D-C998C1EA1993}" type="parTrans" cxnId="{74F2A705-DF62-492F-9E59-24E82852B0D5}">
      <dgm:prSet/>
      <dgm:spPr/>
      <dgm:t>
        <a:bodyPr/>
        <a:lstStyle/>
        <a:p>
          <a:pPr rtl="1"/>
          <a:endParaRPr lang="x-none"/>
        </a:p>
      </dgm:t>
    </dgm:pt>
    <dgm:pt modelId="{A0A59055-F23F-4EE9-99BA-64FF9F81A557}" type="sibTrans" cxnId="{74F2A705-DF62-492F-9E59-24E82852B0D5}">
      <dgm:prSet/>
      <dgm:spPr/>
      <dgm:t>
        <a:bodyPr/>
        <a:lstStyle/>
        <a:p>
          <a:pPr rtl="1"/>
          <a:endParaRPr lang="x-none"/>
        </a:p>
      </dgm:t>
    </dgm:pt>
    <dgm:pt modelId="{A1047369-F5E1-438F-BC7E-D58651F1E7C1}">
      <dgm:prSet phldrT="[Text]"/>
      <dgm:spPr>
        <a:solidFill>
          <a:srgbClr val="7030A0"/>
        </a:solidFill>
      </dgm:spPr>
      <dgm:t>
        <a:bodyPr/>
        <a:lstStyle/>
        <a:p>
          <a:pPr rtl="1"/>
          <a:r>
            <a:rPr lang="en-US" dirty="0" smtClean="0"/>
            <a:t>PHC</a:t>
          </a:r>
          <a:endParaRPr lang="x-none" dirty="0"/>
        </a:p>
      </dgm:t>
    </dgm:pt>
    <dgm:pt modelId="{26FC7505-49BA-48C5-A778-C21830FF9781}" type="parTrans" cxnId="{30901E3C-14A4-4750-8ED6-E925BE3BBB65}">
      <dgm:prSet/>
      <dgm:spPr/>
      <dgm:t>
        <a:bodyPr/>
        <a:lstStyle/>
        <a:p>
          <a:pPr rtl="1"/>
          <a:endParaRPr lang="x-none"/>
        </a:p>
      </dgm:t>
    </dgm:pt>
    <dgm:pt modelId="{F669B1ED-BB08-49F4-8F43-7B981D6A6C11}" type="sibTrans" cxnId="{30901E3C-14A4-4750-8ED6-E925BE3BBB65}">
      <dgm:prSet/>
      <dgm:spPr/>
      <dgm:t>
        <a:bodyPr/>
        <a:lstStyle/>
        <a:p>
          <a:pPr rtl="1"/>
          <a:endParaRPr lang="x-none"/>
        </a:p>
      </dgm:t>
    </dgm:pt>
    <dgm:pt modelId="{A4379D53-B9BC-4866-B85C-84B1F954A2CC}">
      <dgm:prSet phldrT="[Text]"/>
      <dgm:spPr>
        <a:solidFill>
          <a:srgbClr val="7030A0"/>
        </a:solidFill>
      </dgm:spPr>
      <dgm:t>
        <a:bodyPr/>
        <a:lstStyle/>
        <a:p>
          <a:pPr rtl="1"/>
          <a:r>
            <a:rPr lang="en-US" dirty="0" smtClean="0"/>
            <a:t>PHC</a:t>
          </a:r>
          <a:endParaRPr lang="x-none" dirty="0"/>
        </a:p>
      </dgm:t>
    </dgm:pt>
    <dgm:pt modelId="{134AFF0F-41C3-494B-B0E9-D6B57103CDCF}" type="parTrans" cxnId="{8DDDD4A4-25AB-48EE-A699-DA9778B31F78}">
      <dgm:prSet/>
      <dgm:spPr/>
      <dgm:t>
        <a:bodyPr/>
        <a:lstStyle/>
        <a:p>
          <a:pPr rtl="1"/>
          <a:endParaRPr lang="x-none"/>
        </a:p>
      </dgm:t>
    </dgm:pt>
    <dgm:pt modelId="{AE38B17F-9A16-49A2-9D9C-475DA0312183}" type="sibTrans" cxnId="{8DDDD4A4-25AB-48EE-A699-DA9778B31F78}">
      <dgm:prSet/>
      <dgm:spPr/>
      <dgm:t>
        <a:bodyPr/>
        <a:lstStyle/>
        <a:p>
          <a:pPr rtl="1"/>
          <a:endParaRPr lang="x-none"/>
        </a:p>
      </dgm:t>
    </dgm:pt>
    <dgm:pt modelId="{2AC6C07A-512D-40D2-9EA8-4314DECDE3AB}">
      <dgm:prSet phldrT="[Text]"/>
      <dgm:spPr>
        <a:solidFill>
          <a:schemeClr val="accent6">
            <a:lumMod val="75000"/>
          </a:schemeClr>
        </a:solidFill>
      </dgm:spPr>
      <dgm:t>
        <a:bodyPr/>
        <a:lstStyle/>
        <a:p>
          <a:pPr rtl="1"/>
          <a:r>
            <a:rPr lang="en-US" dirty="0" err="1" smtClean="0"/>
            <a:t>Hosp</a:t>
          </a:r>
          <a:endParaRPr lang="x-none" dirty="0"/>
        </a:p>
      </dgm:t>
    </dgm:pt>
    <dgm:pt modelId="{3788274D-C57A-45CA-8484-F13D86D03981}" type="parTrans" cxnId="{D386B403-398F-4CAE-8EBF-B7D29BC9DC40}">
      <dgm:prSet/>
      <dgm:spPr/>
      <dgm:t>
        <a:bodyPr/>
        <a:lstStyle/>
        <a:p>
          <a:pPr rtl="1"/>
          <a:endParaRPr lang="x-none"/>
        </a:p>
      </dgm:t>
    </dgm:pt>
    <dgm:pt modelId="{C2C82527-C98F-4272-86B9-40CA31D1765E}" type="sibTrans" cxnId="{D386B403-398F-4CAE-8EBF-B7D29BC9DC40}">
      <dgm:prSet/>
      <dgm:spPr/>
      <dgm:t>
        <a:bodyPr/>
        <a:lstStyle/>
        <a:p>
          <a:pPr rtl="1"/>
          <a:endParaRPr lang="x-none"/>
        </a:p>
      </dgm:t>
    </dgm:pt>
    <dgm:pt modelId="{DDE10231-12AB-455F-B9C2-31B3ACB43767}">
      <dgm:prSet phldrT="[Text]"/>
      <dgm:spPr/>
      <dgm:t>
        <a:bodyPr/>
        <a:lstStyle/>
        <a:p>
          <a:pPr rtl="1"/>
          <a:r>
            <a:rPr lang="en-US" dirty="0" smtClean="0"/>
            <a:t>Other stakeholders</a:t>
          </a:r>
          <a:endParaRPr lang="x-none" dirty="0"/>
        </a:p>
      </dgm:t>
    </dgm:pt>
    <dgm:pt modelId="{6FE1E88E-8ED4-4E40-B0E7-46EE2763FB92}" type="parTrans" cxnId="{24E9A430-E6C1-4C9B-B991-E027F965A16B}">
      <dgm:prSet/>
      <dgm:spPr/>
      <dgm:t>
        <a:bodyPr/>
        <a:lstStyle/>
        <a:p>
          <a:pPr rtl="1"/>
          <a:endParaRPr lang="x-none"/>
        </a:p>
      </dgm:t>
    </dgm:pt>
    <dgm:pt modelId="{2CE2B80F-D337-46F9-B7D5-C0DB8998012C}" type="sibTrans" cxnId="{24E9A430-E6C1-4C9B-B991-E027F965A16B}">
      <dgm:prSet/>
      <dgm:spPr/>
      <dgm:t>
        <a:bodyPr/>
        <a:lstStyle/>
        <a:p>
          <a:pPr rtl="1"/>
          <a:endParaRPr lang="x-none"/>
        </a:p>
      </dgm:t>
    </dgm:pt>
    <dgm:pt modelId="{586663F0-72F4-4ACE-8CED-0A8EA7F17324}" type="pres">
      <dgm:prSet presAssocID="{E45CE990-9634-4BAA-95AC-FAA9C2253844}" presName="Name0" presStyleCnt="0">
        <dgm:presLayoutVars>
          <dgm:chMax val="1"/>
          <dgm:chPref val="1"/>
          <dgm:dir/>
          <dgm:animOne val="branch"/>
          <dgm:animLvl val="lvl"/>
        </dgm:presLayoutVars>
      </dgm:prSet>
      <dgm:spPr/>
      <dgm:t>
        <a:bodyPr/>
        <a:lstStyle/>
        <a:p>
          <a:pPr rtl="1"/>
          <a:endParaRPr lang="x-none"/>
        </a:p>
      </dgm:t>
    </dgm:pt>
    <dgm:pt modelId="{5A938126-F9FE-45E5-B1C8-320F884BBFAE}" type="pres">
      <dgm:prSet presAssocID="{3B483138-0DBC-414E-AAA3-0CBBCD925A7E}" presName="textCenter" presStyleLbl="node1" presStyleIdx="0" presStyleCnt="12" custScaleX="211983" custScaleY="95428"/>
      <dgm:spPr/>
      <dgm:t>
        <a:bodyPr/>
        <a:lstStyle/>
        <a:p>
          <a:pPr rtl="1"/>
          <a:endParaRPr lang="x-none"/>
        </a:p>
      </dgm:t>
    </dgm:pt>
    <dgm:pt modelId="{74F8D85F-3706-4017-BCFD-DB305E8D23D0}" type="pres">
      <dgm:prSet presAssocID="{3B483138-0DBC-414E-AAA3-0CBBCD925A7E}" presName="cycle_1" presStyleCnt="0"/>
      <dgm:spPr/>
      <dgm:t>
        <a:bodyPr/>
        <a:lstStyle/>
        <a:p>
          <a:pPr rtl="1"/>
          <a:endParaRPr lang="x-none"/>
        </a:p>
      </dgm:t>
    </dgm:pt>
    <dgm:pt modelId="{C8195489-E1C7-4B76-B1CC-6EEC5A2AEA55}" type="pres">
      <dgm:prSet presAssocID="{9EEDEB12-6AC8-45B9-9637-AF6E782192AE}" presName="childCenter1" presStyleLbl="node1" presStyleIdx="1" presStyleCnt="12" custScaleX="136170"/>
      <dgm:spPr/>
      <dgm:t>
        <a:bodyPr/>
        <a:lstStyle/>
        <a:p>
          <a:pPr rtl="1"/>
          <a:endParaRPr lang="x-none"/>
        </a:p>
      </dgm:t>
    </dgm:pt>
    <dgm:pt modelId="{140604C6-B1DC-4F00-BFC2-04F3EF63136F}" type="pres">
      <dgm:prSet presAssocID="{B4C3DF9D-7943-4F4F-94D3-6EC30B662307}" presName="Name144" presStyleLbl="parChTrans1D2" presStyleIdx="0" presStyleCnt="5"/>
      <dgm:spPr/>
      <dgm:t>
        <a:bodyPr/>
        <a:lstStyle/>
        <a:p>
          <a:pPr rtl="1"/>
          <a:endParaRPr lang="x-none"/>
        </a:p>
      </dgm:t>
    </dgm:pt>
    <dgm:pt modelId="{1EB8CC49-F2D9-4E32-A6C4-85ABE993E497}" type="pres">
      <dgm:prSet presAssocID="{3B483138-0DBC-414E-AAA3-0CBBCD925A7E}" presName="cycle_2" presStyleCnt="0"/>
      <dgm:spPr/>
      <dgm:t>
        <a:bodyPr/>
        <a:lstStyle/>
        <a:p>
          <a:pPr rtl="1"/>
          <a:endParaRPr lang="x-none"/>
        </a:p>
      </dgm:t>
    </dgm:pt>
    <dgm:pt modelId="{138583D1-0698-4B79-9018-6593F93C97B6}" type="pres">
      <dgm:prSet presAssocID="{6B69EA5A-3704-4CF9-AC77-04DDC1F9F3E1}" presName="childCenter2" presStyleLbl="node1" presStyleIdx="2" presStyleCnt="12" custScaleX="136170"/>
      <dgm:spPr/>
      <dgm:t>
        <a:bodyPr/>
        <a:lstStyle/>
        <a:p>
          <a:pPr rtl="1"/>
          <a:endParaRPr lang="x-none"/>
        </a:p>
      </dgm:t>
    </dgm:pt>
    <dgm:pt modelId="{01E2A64B-2A54-4914-862F-4A6BACA920EA}" type="pres">
      <dgm:prSet presAssocID="{C9679A0C-0AD5-4515-8832-AD87971C412A}" presName="Name221" presStyleLbl="parChTrans1D2" presStyleIdx="1" presStyleCnt="5"/>
      <dgm:spPr/>
      <dgm:t>
        <a:bodyPr/>
        <a:lstStyle/>
        <a:p>
          <a:pPr rtl="1"/>
          <a:endParaRPr lang="x-none"/>
        </a:p>
      </dgm:t>
    </dgm:pt>
    <dgm:pt modelId="{54048B55-C0E6-438F-9B6F-DB092B76FC91}" type="pres">
      <dgm:prSet presAssocID="{3B483138-0DBC-414E-AAA3-0CBBCD925A7E}" presName="cycle_3" presStyleCnt="0"/>
      <dgm:spPr/>
      <dgm:t>
        <a:bodyPr/>
        <a:lstStyle/>
        <a:p>
          <a:pPr rtl="1"/>
          <a:endParaRPr lang="x-none"/>
        </a:p>
      </dgm:t>
    </dgm:pt>
    <dgm:pt modelId="{5DC1BFA1-F986-4BBE-90C1-F77BD3AD7365}" type="pres">
      <dgm:prSet presAssocID="{249AEDDE-FB7E-4710-A882-E7B1ABD9234E}" presName="childCenter3" presStyleLbl="node1" presStyleIdx="3" presStyleCnt="12" custScaleX="136170"/>
      <dgm:spPr/>
      <dgm:t>
        <a:bodyPr/>
        <a:lstStyle/>
        <a:p>
          <a:pPr rtl="1"/>
          <a:endParaRPr lang="x-none"/>
        </a:p>
      </dgm:t>
    </dgm:pt>
    <dgm:pt modelId="{12408384-D47C-40F0-B026-1802E2941C89}" type="pres">
      <dgm:prSet presAssocID="{352C82DE-20FA-49EF-96A8-2E71DBB1D671}" presName="Name288" presStyleLbl="parChTrans1D2" presStyleIdx="2" presStyleCnt="5"/>
      <dgm:spPr/>
      <dgm:t>
        <a:bodyPr/>
        <a:lstStyle/>
        <a:p>
          <a:pPr rtl="1"/>
          <a:endParaRPr lang="x-none"/>
        </a:p>
      </dgm:t>
    </dgm:pt>
    <dgm:pt modelId="{962CD255-D1E1-43D5-91B0-0CB4BCE7E723}" type="pres">
      <dgm:prSet presAssocID="{3B483138-0DBC-414E-AAA3-0CBBCD925A7E}" presName="cycle_4" presStyleCnt="0"/>
      <dgm:spPr/>
      <dgm:t>
        <a:bodyPr/>
        <a:lstStyle/>
        <a:p>
          <a:pPr rtl="1"/>
          <a:endParaRPr lang="x-none"/>
        </a:p>
      </dgm:t>
    </dgm:pt>
    <dgm:pt modelId="{F4942BDC-B310-4882-A502-BEBF68B0A80F}" type="pres">
      <dgm:prSet presAssocID="{4F411D28-7DBE-4A61-85DB-46D645BF8DB1}" presName="childCenter4" presStyleLbl="node1" presStyleIdx="4" presStyleCnt="12" custScaleX="136170"/>
      <dgm:spPr/>
      <dgm:t>
        <a:bodyPr/>
        <a:lstStyle/>
        <a:p>
          <a:pPr rtl="1"/>
          <a:endParaRPr lang="x-none"/>
        </a:p>
      </dgm:t>
    </dgm:pt>
    <dgm:pt modelId="{64CD6871-534D-4962-9719-DA989F2A811A}" type="pres">
      <dgm:prSet presAssocID="{E0B4DE52-FD4A-4173-8594-68A83FBF3FA8}" presName="Name345" presStyleLbl="parChTrans1D2" presStyleIdx="3" presStyleCnt="5"/>
      <dgm:spPr/>
      <dgm:t>
        <a:bodyPr/>
        <a:lstStyle/>
        <a:p>
          <a:pPr rtl="1"/>
          <a:endParaRPr lang="x-none"/>
        </a:p>
      </dgm:t>
    </dgm:pt>
    <dgm:pt modelId="{FCBC73B6-1314-48E2-85D8-65E082DF246C}" type="pres">
      <dgm:prSet presAssocID="{3B483138-0DBC-414E-AAA3-0CBBCD925A7E}" presName="cycle_5" presStyleCnt="0"/>
      <dgm:spPr/>
      <dgm:t>
        <a:bodyPr/>
        <a:lstStyle/>
        <a:p>
          <a:pPr rtl="1"/>
          <a:endParaRPr lang="x-none"/>
        </a:p>
      </dgm:t>
    </dgm:pt>
    <dgm:pt modelId="{3E8DCC31-578B-4E5B-AFAE-9178A02B1BB5}" type="pres">
      <dgm:prSet presAssocID="{76C1C0A8-7D7F-4B7C-A19B-6B5BEBE8BD2D}" presName="childCenter5" presStyleLbl="node1" presStyleIdx="5" presStyleCnt="12" custScaleX="195514" custScaleY="153187" custLinFactNeighborX="-54167" custLinFactNeighborY="-13195"/>
      <dgm:spPr/>
      <dgm:t>
        <a:bodyPr/>
        <a:lstStyle/>
        <a:p>
          <a:pPr rtl="1"/>
          <a:endParaRPr lang="x-none"/>
        </a:p>
      </dgm:t>
    </dgm:pt>
    <dgm:pt modelId="{7E0A701E-7AAA-454C-B2BA-988CF7C607A3}" type="pres">
      <dgm:prSet presAssocID="{C3D61879-6203-433E-AA18-485D34DB1EF7}" presName="Name389" presStyleLbl="parChTrans1D3" presStyleIdx="0" presStyleCnt="6"/>
      <dgm:spPr/>
      <dgm:t>
        <a:bodyPr/>
        <a:lstStyle/>
        <a:p>
          <a:pPr rtl="1"/>
          <a:endParaRPr lang="x-none"/>
        </a:p>
      </dgm:t>
    </dgm:pt>
    <dgm:pt modelId="{81BF739F-674A-4095-9A60-D15C55CCA875}" type="pres">
      <dgm:prSet presAssocID="{9829C3B9-A184-4C50-BB06-A0996D566C50}" presName="text5" presStyleLbl="node1" presStyleIdx="6" presStyleCnt="12" custRadScaleRad="255751" custRadScaleInc="-127130">
        <dgm:presLayoutVars>
          <dgm:bulletEnabled val="1"/>
        </dgm:presLayoutVars>
      </dgm:prSet>
      <dgm:spPr/>
      <dgm:t>
        <a:bodyPr/>
        <a:lstStyle/>
        <a:p>
          <a:pPr rtl="1"/>
          <a:endParaRPr lang="x-none"/>
        </a:p>
      </dgm:t>
    </dgm:pt>
    <dgm:pt modelId="{8E8FD506-FA93-4BF8-B5A6-21AAB4F168A7}" type="pres">
      <dgm:prSet presAssocID="{26FC7505-49BA-48C5-A778-C21830FF9781}" presName="Name389" presStyleLbl="parChTrans1D3" presStyleIdx="1" presStyleCnt="6"/>
      <dgm:spPr/>
      <dgm:t>
        <a:bodyPr/>
        <a:lstStyle/>
        <a:p>
          <a:pPr rtl="1"/>
          <a:endParaRPr lang="x-none"/>
        </a:p>
      </dgm:t>
    </dgm:pt>
    <dgm:pt modelId="{60508ECE-32CA-4B57-82E1-7341A6A3DC81}" type="pres">
      <dgm:prSet presAssocID="{A1047369-F5E1-438F-BC7E-D58651F1E7C1}" presName="text5" presStyleLbl="node1" presStyleIdx="7" presStyleCnt="12" custRadScaleRad="201930" custRadScaleInc="-216776">
        <dgm:presLayoutVars>
          <dgm:bulletEnabled val="1"/>
        </dgm:presLayoutVars>
      </dgm:prSet>
      <dgm:spPr/>
      <dgm:t>
        <a:bodyPr/>
        <a:lstStyle/>
        <a:p>
          <a:pPr rtl="1"/>
          <a:endParaRPr lang="x-none"/>
        </a:p>
      </dgm:t>
    </dgm:pt>
    <dgm:pt modelId="{0BD7A81B-8810-467B-988E-E71172865FC9}" type="pres">
      <dgm:prSet presAssocID="{134AFF0F-41C3-494B-B0E9-D6B57103CDCF}" presName="Name389" presStyleLbl="parChTrans1D3" presStyleIdx="2" presStyleCnt="6"/>
      <dgm:spPr/>
      <dgm:t>
        <a:bodyPr/>
        <a:lstStyle/>
        <a:p>
          <a:pPr rtl="1"/>
          <a:endParaRPr lang="x-none"/>
        </a:p>
      </dgm:t>
    </dgm:pt>
    <dgm:pt modelId="{1D43E303-1891-450B-B4FB-C60CAE8FC2B8}" type="pres">
      <dgm:prSet presAssocID="{A4379D53-B9BC-4866-B85C-84B1F954A2CC}" presName="text5" presStyleLbl="node1" presStyleIdx="8" presStyleCnt="12" custRadScaleRad="141199" custRadScaleInc="-265618">
        <dgm:presLayoutVars>
          <dgm:bulletEnabled val="1"/>
        </dgm:presLayoutVars>
      </dgm:prSet>
      <dgm:spPr/>
      <dgm:t>
        <a:bodyPr/>
        <a:lstStyle/>
        <a:p>
          <a:pPr rtl="1"/>
          <a:endParaRPr lang="x-none"/>
        </a:p>
      </dgm:t>
    </dgm:pt>
    <dgm:pt modelId="{39FE898D-B089-41CC-B0CE-F1D47B7A561D}" type="pres">
      <dgm:prSet presAssocID="{3788274D-C57A-45CA-8484-F13D86D03981}" presName="Name389" presStyleLbl="parChTrans1D3" presStyleIdx="3" presStyleCnt="6"/>
      <dgm:spPr/>
      <dgm:t>
        <a:bodyPr/>
        <a:lstStyle/>
        <a:p>
          <a:pPr rtl="1"/>
          <a:endParaRPr lang="x-none"/>
        </a:p>
      </dgm:t>
    </dgm:pt>
    <dgm:pt modelId="{60F52237-C5E8-4968-B4B0-E535CE1F9838}" type="pres">
      <dgm:prSet presAssocID="{2AC6C07A-512D-40D2-9EA8-4314DECDE3AB}" presName="text5" presStyleLbl="node1" presStyleIdx="9" presStyleCnt="12" custRadScaleRad="149317" custRadScaleInc="108047">
        <dgm:presLayoutVars>
          <dgm:bulletEnabled val="1"/>
        </dgm:presLayoutVars>
      </dgm:prSet>
      <dgm:spPr/>
      <dgm:t>
        <a:bodyPr/>
        <a:lstStyle/>
        <a:p>
          <a:pPr rtl="1"/>
          <a:endParaRPr lang="x-none"/>
        </a:p>
      </dgm:t>
    </dgm:pt>
    <dgm:pt modelId="{219F2ED6-2EDB-47DA-B69D-81F73B22B3A7}" type="pres">
      <dgm:prSet presAssocID="{BEC879AC-34BC-4AC6-BA03-AA8CA92B553F}" presName="Name389" presStyleLbl="parChTrans1D3" presStyleIdx="4" presStyleCnt="6"/>
      <dgm:spPr/>
      <dgm:t>
        <a:bodyPr/>
        <a:lstStyle/>
        <a:p>
          <a:pPr rtl="1"/>
          <a:endParaRPr lang="x-none"/>
        </a:p>
      </dgm:t>
    </dgm:pt>
    <dgm:pt modelId="{C23223BA-CDF0-48E6-94BD-3FEE6C06C245}" type="pres">
      <dgm:prSet presAssocID="{24CAB37D-B4C0-4C4E-A490-1731EB342666}" presName="text5" presStyleLbl="node1" presStyleIdx="10" presStyleCnt="12" custRadScaleRad="278542" custRadScaleInc="44858">
        <dgm:presLayoutVars>
          <dgm:bulletEnabled val="1"/>
        </dgm:presLayoutVars>
      </dgm:prSet>
      <dgm:spPr/>
      <dgm:t>
        <a:bodyPr/>
        <a:lstStyle/>
        <a:p>
          <a:pPr rtl="1"/>
          <a:endParaRPr lang="x-none"/>
        </a:p>
      </dgm:t>
    </dgm:pt>
    <dgm:pt modelId="{0C7ECD0B-230F-444A-ADF1-1CB36D092F15}" type="pres">
      <dgm:prSet presAssocID="{6FE1E88E-8ED4-4E40-B0E7-46EE2763FB92}" presName="Name389" presStyleLbl="parChTrans1D3" presStyleIdx="5" presStyleCnt="6"/>
      <dgm:spPr/>
      <dgm:t>
        <a:bodyPr/>
        <a:lstStyle/>
        <a:p>
          <a:endParaRPr lang="en-US"/>
        </a:p>
      </dgm:t>
    </dgm:pt>
    <dgm:pt modelId="{C6EA20CE-95CA-4FDE-9316-9F86465EEC65}" type="pres">
      <dgm:prSet presAssocID="{DDE10231-12AB-455F-B9C2-31B3ACB43767}" presName="text5" presStyleLbl="node1" presStyleIdx="11" presStyleCnt="12" custScaleX="231198" custRadScaleRad="346489" custRadScaleInc="-39656">
        <dgm:presLayoutVars>
          <dgm:bulletEnabled val="1"/>
        </dgm:presLayoutVars>
      </dgm:prSet>
      <dgm:spPr/>
      <dgm:t>
        <a:bodyPr/>
        <a:lstStyle/>
        <a:p>
          <a:pPr rtl="1"/>
          <a:endParaRPr lang="x-none"/>
        </a:p>
      </dgm:t>
    </dgm:pt>
    <dgm:pt modelId="{230C81E0-2D68-4FC4-9B6B-4595AE9C90A4}" type="pres">
      <dgm:prSet presAssocID="{A3AB6134-51C7-4ED9-A60D-C998C1EA1993}" presName="Name392" presStyleLbl="parChTrans1D2" presStyleIdx="4" presStyleCnt="5"/>
      <dgm:spPr/>
      <dgm:t>
        <a:bodyPr/>
        <a:lstStyle/>
        <a:p>
          <a:pPr rtl="1"/>
          <a:endParaRPr lang="x-none"/>
        </a:p>
      </dgm:t>
    </dgm:pt>
  </dgm:ptLst>
  <dgm:cxnLst>
    <dgm:cxn modelId="{87787A8B-8D00-FA44-87DB-BDB7ACB909F5}" type="presOf" srcId="{352C82DE-20FA-49EF-96A8-2E71DBB1D671}" destId="{12408384-D47C-40F0-B026-1802E2941C89}" srcOrd="0" destOrd="0" presId="urn:microsoft.com/office/officeart/2008/layout/RadialCluster"/>
    <dgm:cxn modelId="{9FEC67A5-3E75-2042-B2B5-3BB01CBF1FF7}" type="presOf" srcId="{C3D61879-6203-433E-AA18-485D34DB1EF7}" destId="{7E0A701E-7AAA-454C-B2BA-988CF7C607A3}" srcOrd="0" destOrd="0" presId="urn:microsoft.com/office/officeart/2008/layout/RadialCluster"/>
    <dgm:cxn modelId="{30901E3C-14A4-4750-8ED6-E925BE3BBB65}" srcId="{76C1C0A8-7D7F-4B7C-A19B-6B5BEBE8BD2D}" destId="{A1047369-F5E1-438F-BC7E-D58651F1E7C1}" srcOrd="1" destOrd="0" parTransId="{26FC7505-49BA-48C5-A778-C21830FF9781}" sibTransId="{F669B1ED-BB08-49F4-8F43-7B981D6A6C11}"/>
    <dgm:cxn modelId="{0E4A37BF-263C-5A43-A318-2D2035B46293}" type="presOf" srcId="{BEC879AC-34BC-4AC6-BA03-AA8CA92B553F}" destId="{219F2ED6-2EDB-47DA-B69D-81F73B22B3A7}" srcOrd="0" destOrd="0" presId="urn:microsoft.com/office/officeart/2008/layout/RadialCluster"/>
    <dgm:cxn modelId="{8DDDD4A4-25AB-48EE-A699-DA9778B31F78}" srcId="{76C1C0A8-7D7F-4B7C-A19B-6B5BEBE8BD2D}" destId="{A4379D53-B9BC-4866-B85C-84B1F954A2CC}" srcOrd="2" destOrd="0" parTransId="{134AFF0F-41C3-494B-B0E9-D6B57103CDCF}" sibTransId="{AE38B17F-9A16-49A2-9D9C-475DA0312183}"/>
    <dgm:cxn modelId="{1C7AD2D7-45E1-B944-A715-9A23ED474BF2}" type="presOf" srcId="{9829C3B9-A184-4C50-BB06-A0996D566C50}" destId="{81BF739F-674A-4095-9A60-D15C55CCA875}" srcOrd="0" destOrd="0" presId="urn:microsoft.com/office/officeart/2008/layout/RadialCluster"/>
    <dgm:cxn modelId="{AE45B14C-FCF6-C040-9057-5ADF08CFF00D}" type="presOf" srcId="{26FC7505-49BA-48C5-A778-C21830FF9781}" destId="{8E8FD506-FA93-4BF8-B5A6-21AAB4F168A7}" srcOrd="0" destOrd="0" presId="urn:microsoft.com/office/officeart/2008/layout/RadialCluster"/>
    <dgm:cxn modelId="{77C1EF53-F1C0-944A-AA9A-2543FFC1243E}" type="presOf" srcId="{134AFF0F-41C3-494B-B0E9-D6B57103CDCF}" destId="{0BD7A81B-8810-467B-988E-E71172865FC9}" srcOrd="0" destOrd="0" presId="urn:microsoft.com/office/officeart/2008/layout/RadialCluster"/>
    <dgm:cxn modelId="{9AD3368D-A123-7C49-80D1-558108F55B49}" type="presOf" srcId="{249AEDDE-FB7E-4710-A882-E7B1ABD9234E}" destId="{5DC1BFA1-F986-4BBE-90C1-F77BD3AD7365}" srcOrd="0" destOrd="0" presId="urn:microsoft.com/office/officeart/2008/layout/RadialCluster"/>
    <dgm:cxn modelId="{810240F8-77FC-B949-80F4-2127B650D708}" type="presOf" srcId="{3788274D-C57A-45CA-8484-F13D86D03981}" destId="{39FE898D-B089-41CC-B0CE-F1D47B7A561D}" srcOrd="0" destOrd="0" presId="urn:microsoft.com/office/officeart/2008/layout/RadialCluster"/>
    <dgm:cxn modelId="{2D37DDA1-1028-7048-88AA-DC483896A681}" type="presOf" srcId="{2AC6C07A-512D-40D2-9EA8-4314DECDE3AB}" destId="{60F52237-C5E8-4968-B4B0-E535CE1F9838}" srcOrd="0" destOrd="0" presId="urn:microsoft.com/office/officeart/2008/layout/RadialCluster"/>
    <dgm:cxn modelId="{625D1916-D387-9F4C-B5A9-1AC34E56B5F9}" type="presOf" srcId="{C9679A0C-0AD5-4515-8832-AD87971C412A}" destId="{01E2A64B-2A54-4914-862F-4A6BACA920EA}" srcOrd="0" destOrd="0" presId="urn:microsoft.com/office/officeart/2008/layout/RadialCluster"/>
    <dgm:cxn modelId="{ED3DE610-99A8-384E-A317-7A7F8F837225}" type="presOf" srcId="{6FE1E88E-8ED4-4E40-B0E7-46EE2763FB92}" destId="{0C7ECD0B-230F-444A-ADF1-1CB36D092F15}" srcOrd="0" destOrd="0" presId="urn:microsoft.com/office/officeart/2008/layout/RadialCluster"/>
    <dgm:cxn modelId="{D386B403-398F-4CAE-8EBF-B7D29BC9DC40}" srcId="{76C1C0A8-7D7F-4B7C-A19B-6B5BEBE8BD2D}" destId="{2AC6C07A-512D-40D2-9EA8-4314DECDE3AB}" srcOrd="3" destOrd="0" parTransId="{3788274D-C57A-45CA-8484-F13D86D03981}" sibTransId="{C2C82527-C98F-4272-86B9-40CA31D1765E}"/>
    <dgm:cxn modelId="{A974E26B-D921-478C-BD95-5D57F5D7882E}" srcId="{3B483138-0DBC-414E-AAA3-0CBBCD925A7E}" destId="{4F411D28-7DBE-4A61-85DB-46D645BF8DB1}" srcOrd="3" destOrd="0" parTransId="{E0B4DE52-FD4A-4173-8594-68A83FBF3FA8}" sibTransId="{880D35A5-9842-4E8E-A900-9B9D67874104}"/>
    <dgm:cxn modelId="{F42AA3C7-F1F2-4BBD-9D12-F6B0BBEF5B57}" srcId="{76C1C0A8-7D7F-4B7C-A19B-6B5BEBE8BD2D}" destId="{9829C3B9-A184-4C50-BB06-A0996D566C50}" srcOrd="0" destOrd="0" parTransId="{C3D61879-6203-433E-AA18-485D34DB1EF7}" sibTransId="{434B9A23-7B32-4283-832E-7150421B8C0A}"/>
    <dgm:cxn modelId="{AA109531-6FCE-9B40-A0E0-607D1B999938}" type="presOf" srcId="{A4379D53-B9BC-4866-B85C-84B1F954A2CC}" destId="{1D43E303-1891-450B-B4FB-C60CAE8FC2B8}" srcOrd="0" destOrd="0" presId="urn:microsoft.com/office/officeart/2008/layout/RadialCluster"/>
    <dgm:cxn modelId="{E8CF4827-4754-0148-A348-A5C90B6B608C}" type="presOf" srcId="{A1047369-F5E1-438F-BC7E-D58651F1E7C1}" destId="{60508ECE-32CA-4B57-82E1-7341A6A3DC81}" srcOrd="0" destOrd="0" presId="urn:microsoft.com/office/officeart/2008/layout/RadialCluster"/>
    <dgm:cxn modelId="{D57A7846-B3CE-9B4C-8D05-67B24B92ECBF}" type="presOf" srcId="{3B483138-0DBC-414E-AAA3-0CBBCD925A7E}" destId="{5A938126-F9FE-45E5-B1C8-320F884BBFAE}" srcOrd="0" destOrd="0" presId="urn:microsoft.com/office/officeart/2008/layout/RadialCluster"/>
    <dgm:cxn modelId="{78638E9C-1716-CF45-8DB6-7CD6A0090929}" type="presOf" srcId="{E0B4DE52-FD4A-4173-8594-68A83FBF3FA8}" destId="{64CD6871-534D-4962-9719-DA989F2A811A}" srcOrd="0" destOrd="0" presId="urn:microsoft.com/office/officeart/2008/layout/RadialCluster"/>
    <dgm:cxn modelId="{00AE9C5D-A49D-4D36-819C-AD7E77F8EC50}" srcId="{E45CE990-9634-4BAA-95AC-FAA9C2253844}" destId="{3B483138-0DBC-414E-AAA3-0CBBCD925A7E}" srcOrd="0" destOrd="0" parTransId="{3BBEAF24-F44B-4CE8-92D8-B69CD91D1383}" sibTransId="{0F3305C5-3998-401E-9C66-EF7FB3C5FBF9}"/>
    <dgm:cxn modelId="{104CA456-8CA5-437A-927F-500A363EDE6B}" srcId="{76C1C0A8-7D7F-4B7C-A19B-6B5BEBE8BD2D}" destId="{24CAB37D-B4C0-4C4E-A490-1731EB342666}" srcOrd="4" destOrd="0" parTransId="{BEC879AC-34BC-4AC6-BA03-AA8CA92B553F}" sibTransId="{D9A04117-5E51-40D8-9A97-1AC6702DA5B8}"/>
    <dgm:cxn modelId="{395F4C1B-8CA5-9746-8302-0C1DDB81D7FA}" type="presOf" srcId="{A3AB6134-51C7-4ED9-A60D-C998C1EA1993}" destId="{230C81E0-2D68-4FC4-9B6B-4595AE9C90A4}" srcOrd="0" destOrd="0" presId="urn:microsoft.com/office/officeart/2008/layout/RadialCluster"/>
    <dgm:cxn modelId="{A76D5047-5F2F-DA43-A321-AB4DBD7BE3B7}" type="presOf" srcId="{E45CE990-9634-4BAA-95AC-FAA9C2253844}" destId="{586663F0-72F4-4ACE-8CED-0A8EA7F17324}" srcOrd="0" destOrd="0" presId="urn:microsoft.com/office/officeart/2008/layout/RadialCluster"/>
    <dgm:cxn modelId="{540AA4D2-2658-F343-8899-3E5A8EA1BE1E}" type="presOf" srcId="{B4C3DF9D-7943-4F4F-94D3-6EC30B662307}" destId="{140604C6-B1DC-4F00-BFC2-04F3EF63136F}" srcOrd="0" destOrd="0" presId="urn:microsoft.com/office/officeart/2008/layout/RadialCluster"/>
    <dgm:cxn modelId="{310BA9CF-12A3-4CA8-8A38-8E556F67313E}" srcId="{3B483138-0DBC-414E-AAA3-0CBBCD925A7E}" destId="{9EEDEB12-6AC8-45B9-9637-AF6E782192AE}" srcOrd="0" destOrd="0" parTransId="{B4C3DF9D-7943-4F4F-94D3-6EC30B662307}" sibTransId="{8A16C5B2-814F-4E7D-BADC-A32B2B0A99EA}"/>
    <dgm:cxn modelId="{71216FBE-3AC1-452D-A1C7-79007A931175}" srcId="{3B483138-0DBC-414E-AAA3-0CBBCD925A7E}" destId="{249AEDDE-FB7E-4710-A882-E7B1ABD9234E}" srcOrd="2" destOrd="0" parTransId="{352C82DE-20FA-49EF-96A8-2E71DBB1D671}" sibTransId="{8339ACF1-EC9F-48E2-A608-1E2906791E40}"/>
    <dgm:cxn modelId="{DA33C072-14A8-4D5C-BE95-62F736E263B7}" srcId="{3B483138-0DBC-414E-AAA3-0CBBCD925A7E}" destId="{6B69EA5A-3704-4CF9-AC77-04DDC1F9F3E1}" srcOrd="1" destOrd="0" parTransId="{C9679A0C-0AD5-4515-8832-AD87971C412A}" sibTransId="{2D444E9E-CF34-4F13-A61A-EC18A9374430}"/>
    <dgm:cxn modelId="{24E9A430-E6C1-4C9B-B991-E027F965A16B}" srcId="{76C1C0A8-7D7F-4B7C-A19B-6B5BEBE8BD2D}" destId="{DDE10231-12AB-455F-B9C2-31B3ACB43767}" srcOrd="5" destOrd="0" parTransId="{6FE1E88E-8ED4-4E40-B0E7-46EE2763FB92}" sibTransId="{2CE2B80F-D337-46F9-B7D5-C0DB8998012C}"/>
    <dgm:cxn modelId="{757C956C-4160-B94B-9DE2-637C1C75420B}" type="presOf" srcId="{4F411D28-7DBE-4A61-85DB-46D645BF8DB1}" destId="{F4942BDC-B310-4882-A502-BEBF68B0A80F}" srcOrd="0" destOrd="0" presId="urn:microsoft.com/office/officeart/2008/layout/RadialCluster"/>
    <dgm:cxn modelId="{44BD9CC5-4090-6648-8D55-962D59A56578}" type="presOf" srcId="{DDE10231-12AB-455F-B9C2-31B3ACB43767}" destId="{C6EA20CE-95CA-4FDE-9316-9F86465EEC65}" srcOrd="0" destOrd="0" presId="urn:microsoft.com/office/officeart/2008/layout/RadialCluster"/>
    <dgm:cxn modelId="{1F04F85B-72DE-344D-BC8A-2C940A774549}" type="presOf" srcId="{76C1C0A8-7D7F-4B7C-A19B-6B5BEBE8BD2D}" destId="{3E8DCC31-578B-4E5B-AFAE-9178A02B1BB5}" srcOrd="0" destOrd="0" presId="urn:microsoft.com/office/officeart/2008/layout/RadialCluster"/>
    <dgm:cxn modelId="{74F2A705-DF62-492F-9E59-24E82852B0D5}" srcId="{3B483138-0DBC-414E-AAA3-0CBBCD925A7E}" destId="{76C1C0A8-7D7F-4B7C-A19B-6B5BEBE8BD2D}" srcOrd="4" destOrd="0" parTransId="{A3AB6134-51C7-4ED9-A60D-C998C1EA1993}" sibTransId="{A0A59055-F23F-4EE9-99BA-64FF9F81A557}"/>
    <dgm:cxn modelId="{A031422A-9B86-1249-89AF-0DF1EED09843}" type="presOf" srcId="{24CAB37D-B4C0-4C4E-A490-1731EB342666}" destId="{C23223BA-CDF0-48E6-94BD-3FEE6C06C245}" srcOrd="0" destOrd="0" presId="urn:microsoft.com/office/officeart/2008/layout/RadialCluster"/>
    <dgm:cxn modelId="{A0B3B289-73D2-B54A-A0BB-A5C8A2579419}" type="presOf" srcId="{9EEDEB12-6AC8-45B9-9637-AF6E782192AE}" destId="{C8195489-E1C7-4B76-B1CC-6EEC5A2AEA55}" srcOrd="0" destOrd="0" presId="urn:microsoft.com/office/officeart/2008/layout/RadialCluster"/>
    <dgm:cxn modelId="{4751731E-D8B7-C243-9670-6B5A91E86B2F}" type="presOf" srcId="{6B69EA5A-3704-4CF9-AC77-04DDC1F9F3E1}" destId="{138583D1-0698-4B79-9018-6593F93C97B6}" srcOrd="0" destOrd="0" presId="urn:microsoft.com/office/officeart/2008/layout/RadialCluster"/>
    <dgm:cxn modelId="{96F55244-D65C-2544-B9BD-C0DEBB6A972B}" type="presParOf" srcId="{586663F0-72F4-4ACE-8CED-0A8EA7F17324}" destId="{5A938126-F9FE-45E5-B1C8-320F884BBFAE}" srcOrd="0" destOrd="0" presId="urn:microsoft.com/office/officeart/2008/layout/RadialCluster"/>
    <dgm:cxn modelId="{EDB30C33-B3F9-954B-BB01-8647DD6043E9}" type="presParOf" srcId="{586663F0-72F4-4ACE-8CED-0A8EA7F17324}" destId="{74F8D85F-3706-4017-BCFD-DB305E8D23D0}" srcOrd="1" destOrd="0" presId="urn:microsoft.com/office/officeart/2008/layout/RadialCluster"/>
    <dgm:cxn modelId="{BAACA0F0-85C8-204D-9AAC-0FFE35F826B5}" type="presParOf" srcId="{74F8D85F-3706-4017-BCFD-DB305E8D23D0}" destId="{C8195489-E1C7-4B76-B1CC-6EEC5A2AEA55}" srcOrd="0" destOrd="0" presId="urn:microsoft.com/office/officeart/2008/layout/RadialCluster"/>
    <dgm:cxn modelId="{A20C1B01-B56F-7F4C-8DCC-ECDC0DD4D4F3}" type="presParOf" srcId="{586663F0-72F4-4ACE-8CED-0A8EA7F17324}" destId="{140604C6-B1DC-4F00-BFC2-04F3EF63136F}" srcOrd="2" destOrd="0" presId="urn:microsoft.com/office/officeart/2008/layout/RadialCluster"/>
    <dgm:cxn modelId="{761F5F50-8972-0D4C-9A2B-D7CC56CC1143}" type="presParOf" srcId="{586663F0-72F4-4ACE-8CED-0A8EA7F17324}" destId="{1EB8CC49-F2D9-4E32-A6C4-85ABE993E497}" srcOrd="3" destOrd="0" presId="urn:microsoft.com/office/officeart/2008/layout/RadialCluster"/>
    <dgm:cxn modelId="{36DC3F9A-5BE7-F246-9E1E-91F095634548}" type="presParOf" srcId="{1EB8CC49-F2D9-4E32-A6C4-85ABE993E497}" destId="{138583D1-0698-4B79-9018-6593F93C97B6}" srcOrd="0" destOrd="0" presId="urn:microsoft.com/office/officeart/2008/layout/RadialCluster"/>
    <dgm:cxn modelId="{1CA10E5D-9DA9-8E48-82BC-D6881AF7B650}" type="presParOf" srcId="{586663F0-72F4-4ACE-8CED-0A8EA7F17324}" destId="{01E2A64B-2A54-4914-862F-4A6BACA920EA}" srcOrd="4" destOrd="0" presId="urn:microsoft.com/office/officeart/2008/layout/RadialCluster"/>
    <dgm:cxn modelId="{00E8CD88-0C63-D44C-8288-05DA3F262050}" type="presParOf" srcId="{586663F0-72F4-4ACE-8CED-0A8EA7F17324}" destId="{54048B55-C0E6-438F-9B6F-DB092B76FC91}" srcOrd="5" destOrd="0" presId="urn:microsoft.com/office/officeart/2008/layout/RadialCluster"/>
    <dgm:cxn modelId="{3C92FDF9-075A-4B40-9316-0CE3CFA944C4}" type="presParOf" srcId="{54048B55-C0E6-438F-9B6F-DB092B76FC91}" destId="{5DC1BFA1-F986-4BBE-90C1-F77BD3AD7365}" srcOrd="0" destOrd="0" presId="urn:microsoft.com/office/officeart/2008/layout/RadialCluster"/>
    <dgm:cxn modelId="{36251713-7C66-BC4F-B618-F749D3D51E07}" type="presParOf" srcId="{586663F0-72F4-4ACE-8CED-0A8EA7F17324}" destId="{12408384-D47C-40F0-B026-1802E2941C89}" srcOrd="6" destOrd="0" presId="urn:microsoft.com/office/officeart/2008/layout/RadialCluster"/>
    <dgm:cxn modelId="{B73914A7-16A0-4448-BACA-19AC164CA0D2}" type="presParOf" srcId="{586663F0-72F4-4ACE-8CED-0A8EA7F17324}" destId="{962CD255-D1E1-43D5-91B0-0CB4BCE7E723}" srcOrd="7" destOrd="0" presId="urn:microsoft.com/office/officeart/2008/layout/RadialCluster"/>
    <dgm:cxn modelId="{6C591F69-6A4C-5444-9EEB-3D19D8FF949D}" type="presParOf" srcId="{962CD255-D1E1-43D5-91B0-0CB4BCE7E723}" destId="{F4942BDC-B310-4882-A502-BEBF68B0A80F}" srcOrd="0" destOrd="0" presId="urn:microsoft.com/office/officeart/2008/layout/RadialCluster"/>
    <dgm:cxn modelId="{7D46253C-F78E-2D4C-8BBF-23ABE4A45144}" type="presParOf" srcId="{586663F0-72F4-4ACE-8CED-0A8EA7F17324}" destId="{64CD6871-534D-4962-9719-DA989F2A811A}" srcOrd="8" destOrd="0" presId="urn:microsoft.com/office/officeart/2008/layout/RadialCluster"/>
    <dgm:cxn modelId="{ECF4B728-6F9F-C04B-99D0-DAC631454CC5}" type="presParOf" srcId="{586663F0-72F4-4ACE-8CED-0A8EA7F17324}" destId="{FCBC73B6-1314-48E2-85D8-65E082DF246C}" srcOrd="9" destOrd="0" presId="urn:microsoft.com/office/officeart/2008/layout/RadialCluster"/>
    <dgm:cxn modelId="{C69A6E09-2412-8E4C-AFF9-7B44F9389C20}" type="presParOf" srcId="{FCBC73B6-1314-48E2-85D8-65E082DF246C}" destId="{3E8DCC31-578B-4E5B-AFAE-9178A02B1BB5}" srcOrd="0" destOrd="0" presId="urn:microsoft.com/office/officeart/2008/layout/RadialCluster"/>
    <dgm:cxn modelId="{D1DD7B24-C8B6-DE4C-B097-7A53C3D78800}" type="presParOf" srcId="{FCBC73B6-1314-48E2-85D8-65E082DF246C}" destId="{7E0A701E-7AAA-454C-B2BA-988CF7C607A3}" srcOrd="1" destOrd="0" presId="urn:microsoft.com/office/officeart/2008/layout/RadialCluster"/>
    <dgm:cxn modelId="{D72B87A1-C9DE-FF44-8BFF-A07C90ED8952}" type="presParOf" srcId="{FCBC73B6-1314-48E2-85D8-65E082DF246C}" destId="{81BF739F-674A-4095-9A60-D15C55CCA875}" srcOrd="2" destOrd="0" presId="urn:microsoft.com/office/officeart/2008/layout/RadialCluster"/>
    <dgm:cxn modelId="{0E4C6F5E-7545-1347-8F99-430C60907412}" type="presParOf" srcId="{FCBC73B6-1314-48E2-85D8-65E082DF246C}" destId="{8E8FD506-FA93-4BF8-B5A6-21AAB4F168A7}" srcOrd="3" destOrd="0" presId="urn:microsoft.com/office/officeart/2008/layout/RadialCluster"/>
    <dgm:cxn modelId="{54CC18A4-7ACC-9847-ACBE-D7EE0900A56A}" type="presParOf" srcId="{FCBC73B6-1314-48E2-85D8-65E082DF246C}" destId="{60508ECE-32CA-4B57-82E1-7341A6A3DC81}" srcOrd="4" destOrd="0" presId="urn:microsoft.com/office/officeart/2008/layout/RadialCluster"/>
    <dgm:cxn modelId="{DD9F6C1B-55FB-ED49-B7B5-680BE270D46F}" type="presParOf" srcId="{FCBC73B6-1314-48E2-85D8-65E082DF246C}" destId="{0BD7A81B-8810-467B-988E-E71172865FC9}" srcOrd="5" destOrd="0" presId="urn:microsoft.com/office/officeart/2008/layout/RadialCluster"/>
    <dgm:cxn modelId="{8A9FE23E-1640-5C40-BD95-8C69F545D3CB}" type="presParOf" srcId="{FCBC73B6-1314-48E2-85D8-65E082DF246C}" destId="{1D43E303-1891-450B-B4FB-C60CAE8FC2B8}" srcOrd="6" destOrd="0" presId="urn:microsoft.com/office/officeart/2008/layout/RadialCluster"/>
    <dgm:cxn modelId="{91DB817A-AA61-F542-B8C9-DEF2E732573C}" type="presParOf" srcId="{FCBC73B6-1314-48E2-85D8-65E082DF246C}" destId="{39FE898D-B089-41CC-B0CE-F1D47B7A561D}" srcOrd="7" destOrd="0" presId="urn:microsoft.com/office/officeart/2008/layout/RadialCluster"/>
    <dgm:cxn modelId="{23EF7BA2-4C76-DD4C-AEA7-63775492DB32}" type="presParOf" srcId="{FCBC73B6-1314-48E2-85D8-65E082DF246C}" destId="{60F52237-C5E8-4968-B4B0-E535CE1F9838}" srcOrd="8" destOrd="0" presId="urn:microsoft.com/office/officeart/2008/layout/RadialCluster"/>
    <dgm:cxn modelId="{06C36A13-D160-2546-ACBF-33B41716C55C}" type="presParOf" srcId="{FCBC73B6-1314-48E2-85D8-65E082DF246C}" destId="{219F2ED6-2EDB-47DA-B69D-81F73B22B3A7}" srcOrd="9" destOrd="0" presId="urn:microsoft.com/office/officeart/2008/layout/RadialCluster"/>
    <dgm:cxn modelId="{59C16066-9EB8-4745-BC1F-468190508EDC}" type="presParOf" srcId="{FCBC73B6-1314-48E2-85D8-65E082DF246C}" destId="{C23223BA-CDF0-48E6-94BD-3FEE6C06C245}" srcOrd="10" destOrd="0" presId="urn:microsoft.com/office/officeart/2008/layout/RadialCluster"/>
    <dgm:cxn modelId="{5E0287FB-5FDC-F647-AC02-C45DB64B98CE}" type="presParOf" srcId="{FCBC73B6-1314-48E2-85D8-65E082DF246C}" destId="{0C7ECD0B-230F-444A-ADF1-1CB36D092F15}" srcOrd="11" destOrd="0" presId="urn:microsoft.com/office/officeart/2008/layout/RadialCluster"/>
    <dgm:cxn modelId="{6AE70D19-EB0D-CA45-AD27-9874B5667AB8}" type="presParOf" srcId="{FCBC73B6-1314-48E2-85D8-65E082DF246C}" destId="{C6EA20CE-95CA-4FDE-9316-9F86465EEC65}" srcOrd="12" destOrd="0" presId="urn:microsoft.com/office/officeart/2008/layout/RadialCluster"/>
    <dgm:cxn modelId="{723FB1AB-51C7-324D-9695-DAF9FB6449CB}" type="presParOf" srcId="{586663F0-72F4-4ACE-8CED-0A8EA7F17324}" destId="{230C81E0-2D68-4FC4-9B6B-4595AE9C90A4}"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C81E0-2D68-4FC4-9B6B-4595AE9C90A4}">
      <dsp:nvSpPr>
        <dsp:cNvPr id="0" name=""/>
        <dsp:cNvSpPr/>
      </dsp:nvSpPr>
      <dsp:spPr>
        <a:xfrm rot="11913054">
          <a:off x="1886553" y="2040091"/>
          <a:ext cx="642810" cy="0"/>
        </a:xfrm>
        <a:custGeom>
          <a:avLst/>
          <a:gdLst/>
          <a:ahLst/>
          <a:cxnLst/>
          <a:rect l="0" t="0" r="0" b="0"/>
          <a:pathLst>
            <a:path>
              <a:moveTo>
                <a:pt x="0" y="0"/>
              </a:moveTo>
              <a:lnTo>
                <a:pt x="642810"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CD6871-534D-4962-9719-DA989F2A811A}">
      <dsp:nvSpPr>
        <dsp:cNvPr id="0" name=""/>
        <dsp:cNvSpPr/>
      </dsp:nvSpPr>
      <dsp:spPr>
        <a:xfrm rot="7532261">
          <a:off x="2493652" y="3187359"/>
          <a:ext cx="806813" cy="0"/>
        </a:xfrm>
        <a:custGeom>
          <a:avLst/>
          <a:gdLst/>
          <a:ahLst/>
          <a:cxnLst/>
          <a:rect l="0" t="0" r="0" b="0"/>
          <a:pathLst>
            <a:path>
              <a:moveTo>
                <a:pt x="0" y="0"/>
              </a:moveTo>
              <a:lnTo>
                <a:pt x="806813"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408384-D47C-40F0-B026-1802E2941C89}">
      <dsp:nvSpPr>
        <dsp:cNvPr id="0" name=""/>
        <dsp:cNvSpPr/>
      </dsp:nvSpPr>
      <dsp:spPr>
        <a:xfrm rot="3267739">
          <a:off x="3549225" y="3187359"/>
          <a:ext cx="806813" cy="0"/>
        </a:xfrm>
        <a:custGeom>
          <a:avLst/>
          <a:gdLst/>
          <a:ahLst/>
          <a:cxnLst/>
          <a:rect l="0" t="0" r="0" b="0"/>
          <a:pathLst>
            <a:path>
              <a:moveTo>
                <a:pt x="0" y="0"/>
              </a:moveTo>
              <a:lnTo>
                <a:pt x="806813"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E2A64B-2A54-4914-862F-4A6BACA920EA}">
      <dsp:nvSpPr>
        <dsp:cNvPr id="0" name=""/>
        <dsp:cNvSpPr/>
      </dsp:nvSpPr>
      <dsp:spPr>
        <a:xfrm rot="20463210">
          <a:off x="4333110" y="2111846"/>
          <a:ext cx="144599" cy="0"/>
        </a:xfrm>
        <a:custGeom>
          <a:avLst/>
          <a:gdLst/>
          <a:ahLst/>
          <a:cxnLst/>
          <a:rect l="0" t="0" r="0" b="0"/>
          <a:pathLst>
            <a:path>
              <a:moveTo>
                <a:pt x="0" y="0"/>
              </a:moveTo>
              <a:lnTo>
                <a:pt x="144599"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0604C6-B1DC-4F00-BFC2-04F3EF63136F}">
      <dsp:nvSpPr>
        <dsp:cNvPr id="0" name=""/>
        <dsp:cNvSpPr/>
      </dsp:nvSpPr>
      <dsp:spPr>
        <a:xfrm rot="16200000">
          <a:off x="3010518" y="1623495"/>
          <a:ext cx="828654" cy="0"/>
        </a:xfrm>
        <a:custGeom>
          <a:avLst/>
          <a:gdLst/>
          <a:ahLst/>
          <a:cxnLst/>
          <a:rect l="0" t="0" r="0" b="0"/>
          <a:pathLst>
            <a:path>
              <a:moveTo>
                <a:pt x="0" y="0"/>
              </a:moveTo>
              <a:lnTo>
                <a:pt x="828654"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938126-F9FE-45E5-B1C8-320F884BBFAE}">
      <dsp:nvSpPr>
        <dsp:cNvPr id="0" name=""/>
        <dsp:cNvSpPr/>
      </dsp:nvSpPr>
      <dsp:spPr>
        <a:xfrm>
          <a:off x="2512663" y="2037822"/>
          <a:ext cx="1824363" cy="8212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1">
            <a:lnSpc>
              <a:spcPct val="90000"/>
            </a:lnSpc>
            <a:spcBef>
              <a:spcPct val="0"/>
            </a:spcBef>
            <a:spcAft>
              <a:spcPct val="35000"/>
            </a:spcAft>
          </a:pPr>
          <a:r>
            <a:rPr lang="en-US" sz="1800" kern="1200" dirty="0" smtClean="0"/>
            <a:t>Regional Public Health </a:t>
          </a:r>
          <a:r>
            <a:rPr lang="en-US" sz="1800" kern="1200" dirty="0" err="1" smtClean="0"/>
            <a:t>Dept</a:t>
          </a:r>
          <a:endParaRPr lang="x-none" sz="1800" kern="1200" dirty="0"/>
        </a:p>
      </dsp:txBody>
      <dsp:txXfrm>
        <a:off x="2552754" y="2077913"/>
        <a:ext cx="1744181" cy="741088"/>
      </dsp:txXfrm>
    </dsp:sp>
    <dsp:sp modelId="{C8195489-E1C7-4B76-B1CC-6EEC5A2AEA55}">
      <dsp:nvSpPr>
        <dsp:cNvPr id="0" name=""/>
        <dsp:cNvSpPr/>
      </dsp:nvSpPr>
      <dsp:spPr>
        <a:xfrm>
          <a:off x="3032258" y="632554"/>
          <a:ext cx="785175" cy="576614"/>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rtl="1">
            <a:lnSpc>
              <a:spcPct val="90000"/>
            </a:lnSpc>
            <a:spcBef>
              <a:spcPct val="0"/>
            </a:spcBef>
            <a:spcAft>
              <a:spcPct val="35000"/>
            </a:spcAft>
          </a:pPr>
          <a:r>
            <a:rPr lang="en-US" sz="1400" kern="1200" dirty="0" smtClean="0"/>
            <a:t>Sector</a:t>
          </a:r>
          <a:endParaRPr lang="x-none" sz="1400" kern="1200" dirty="0"/>
        </a:p>
      </dsp:txBody>
      <dsp:txXfrm>
        <a:off x="3060406" y="660702"/>
        <a:ext cx="728879" cy="520318"/>
      </dsp:txXfrm>
    </dsp:sp>
    <dsp:sp modelId="{138583D1-0698-4B79-9018-6593F93C97B6}">
      <dsp:nvSpPr>
        <dsp:cNvPr id="0" name=""/>
        <dsp:cNvSpPr/>
      </dsp:nvSpPr>
      <dsp:spPr>
        <a:xfrm>
          <a:off x="4473793" y="1665295"/>
          <a:ext cx="785175" cy="576614"/>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rtl="1">
            <a:lnSpc>
              <a:spcPct val="90000"/>
            </a:lnSpc>
            <a:spcBef>
              <a:spcPct val="0"/>
            </a:spcBef>
            <a:spcAft>
              <a:spcPct val="35000"/>
            </a:spcAft>
          </a:pPr>
          <a:r>
            <a:rPr lang="en-US" sz="1300" kern="1200" dirty="0" smtClean="0"/>
            <a:t>Sector</a:t>
          </a:r>
          <a:endParaRPr lang="x-none" sz="1300" kern="1200" dirty="0"/>
        </a:p>
      </dsp:txBody>
      <dsp:txXfrm>
        <a:off x="4501941" y="1693443"/>
        <a:ext cx="728879" cy="520318"/>
      </dsp:txXfrm>
    </dsp:sp>
    <dsp:sp modelId="{5DC1BFA1-F986-4BBE-90C1-F77BD3AD7365}">
      <dsp:nvSpPr>
        <dsp:cNvPr id="0" name=""/>
        <dsp:cNvSpPr/>
      </dsp:nvSpPr>
      <dsp:spPr>
        <a:xfrm>
          <a:off x="4000453" y="3515624"/>
          <a:ext cx="785175" cy="576614"/>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rtl="1">
            <a:lnSpc>
              <a:spcPct val="90000"/>
            </a:lnSpc>
            <a:spcBef>
              <a:spcPct val="0"/>
            </a:spcBef>
            <a:spcAft>
              <a:spcPct val="35000"/>
            </a:spcAft>
          </a:pPr>
          <a:r>
            <a:rPr lang="en-US" sz="1300" kern="1200" dirty="0" smtClean="0"/>
            <a:t>Sector</a:t>
          </a:r>
          <a:endParaRPr lang="x-none" sz="1300" kern="1200" dirty="0"/>
        </a:p>
      </dsp:txBody>
      <dsp:txXfrm>
        <a:off x="4028601" y="3543772"/>
        <a:ext cx="728879" cy="520318"/>
      </dsp:txXfrm>
    </dsp:sp>
    <dsp:sp modelId="{F4942BDC-B310-4882-A502-BEBF68B0A80F}">
      <dsp:nvSpPr>
        <dsp:cNvPr id="0" name=""/>
        <dsp:cNvSpPr/>
      </dsp:nvSpPr>
      <dsp:spPr>
        <a:xfrm>
          <a:off x="2064062" y="3515624"/>
          <a:ext cx="785175" cy="576614"/>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rtl="1">
            <a:lnSpc>
              <a:spcPct val="90000"/>
            </a:lnSpc>
            <a:spcBef>
              <a:spcPct val="0"/>
            </a:spcBef>
            <a:spcAft>
              <a:spcPct val="35000"/>
            </a:spcAft>
          </a:pPr>
          <a:r>
            <a:rPr lang="en-US" sz="1200" kern="1200" dirty="0" smtClean="0"/>
            <a:t>Sector</a:t>
          </a:r>
          <a:endParaRPr lang="x-none" sz="1200" kern="1200" dirty="0"/>
        </a:p>
      </dsp:txBody>
      <dsp:txXfrm>
        <a:off x="2092210" y="3543772"/>
        <a:ext cx="728879" cy="520318"/>
      </dsp:txXfrm>
    </dsp:sp>
    <dsp:sp modelId="{3E8DCC31-578B-4E5B-AFAE-9178A02B1BB5}">
      <dsp:nvSpPr>
        <dsp:cNvPr id="0" name=""/>
        <dsp:cNvSpPr/>
      </dsp:nvSpPr>
      <dsp:spPr>
        <a:xfrm>
          <a:off x="1174431" y="1530027"/>
          <a:ext cx="728821" cy="571038"/>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rtl="1">
            <a:lnSpc>
              <a:spcPct val="90000"/>
            </a:lnSpc>
            <a:spcBef>
              <a:spcPct val="0"/>
            </a:spcBef>
            <a:spcAft>
              <a:spcPct val="35000"/>
            </a:spcAft>
          </a:pPr>
          <a:r>
            <a:rPr lang="en-US" sz="1200" kern="1200" dirty="0" smtClean="0"/>
            <a:t>Sector</a:t>
          </a:r>
          <a:endParaRPr lang="x-none" sz="1200" kern="1200" dirty="0" smtClean="0"/>
        </a:p>
      </dsp:txBody>
      <dsp:txXfrm>
        <a:off x="1202307" y="1557903"/>
        <a:ext cx="673069" cy="515286"/>
      </dsp:txXfrm>
    </dsp:sp>
    <dsp:sp modelId="{7E0A701E-7AAA-454C-B2BA-988CF7C607A3}">
      <dsp:nvSpPr>
        <dsp:cNvPr id="0" name=""/>
        <dsp:cNvSpPr/>
      </dsp:nvSpPr>
      <dsp:spPr>
        <a:xfrm rot="15249126">
          <a:off x="1165097" y="1308857"/>
          <a:ext cx="459817" cy="0"/>
        </a:xfrm>
        <a:custGeom>
          <a:avLst/>
          <a:gdLst/>
          <a:ahLst/>
          <a:cxnLst/>
          <a:rect l="0" t="0" r="0" b="0"/>
          <a:pathLst>
            <a:path>
              <a:moveTo>
                <a:pt x="0" y="0"/>
              </a:moveTo>
              <a:lnTo>
                <a:pt x="459817"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BF739F-674A-4095-9A60-D15C55CCA875}">
      <dsp:nvSpPr>
        <dsp:cNvPr id="0" name=""/>
        <dsp:cNvSpPr/>
      </dsp:nvSpPr>
      <dsp:spPr>
        <a:xfrm>
          <a:off x="1092925" y="714915"/>
          <a:ext cx="372771" cy="372771"/>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400050" rtl="1">
            <a:lnSpc>
              <a:spcPct val="90000"/>
            </a:lnSpc>
            <a:spcBef>
              <a:spcPct val="0"/>
            </a:spcBef>
            <a:spcAft>
              <a:spcPct val="35000"/>
            </a:spcAft>
          </a:pPr>
          <a:r>
            <a:rPr lang="en-US" sz="900" kern="1200" dirty="0" smtClean="0"/>
            <a:t>PHC</a:t>
          </a:r>
          <a:endParaRPr lang="x-none" sz="900" kern="1200" dirty="0"/>
        </a:p>
      </dsp:txBody>
      <dsp:txXfrm>
        <a:off x="1111122" y="733112"/>
        <a:ext cx="336377" cy="336377"/>
      </dsp:txXfrm>
    </dsp:sp>
    <dsp:sp modelId="{8E8FD506-FA93-4BF8-B5A6-21AAB4F168A7}">
      <dsp:nvSpPr>
        <dsp:cNvPr id="0" name=""/>
        <dsp:cNvSpPr/>
      </dsp:nvSpPr>
      <dsp:spPr>
        <a:xfrm rot="17844492">
          <a:off x="1552442" y="1308859"/>
          <a:ext cx="498268" cy="0"/>
        </a:xfrm>
        <a:custGeom>
          <a:avLst/>
          <a:gdLst/>
          <a:ahLst/>
          <a:cxnLst/>
          <a:rect l="0" t="0" r="0" b="0"/>
          <a:pathLst>
            <a:path>
              <a:moveTo>
                <a:pt x="0" y="0"/>
              </a:moveTo>
              <a:lnTo>
                <a:pt x="498268"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508ECE-32CA-4B57-82E1-7341A6A3DC81}">
      <dsp:nvSpPr>
        <dsp:cNvPr id="0" name=""/>
        <dsp:cNvSpPr/>
      </dsp:nvSpPr>
      <dsp:spPr>
        <a:xfrm>
          <a:off x="1826520" y="714918"/>
          <a:ext cx="372771" cy="372771"/>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400050" rtl="1">
            <a:lnSpc>
              <a:spcPct val="90000"/>
            </a:lnSpc>
            <a:spcBef>
              <a:spcPct val="0"/>
            </a:spcBef>
            <a:spcAft>
              <a:spcPct val="35000"/>
            </a:spcAft>
          </a:pPr>
          <a:r>
            <a:rPr lang="en-US" sz="900" kern="1200" dirty="0" smtClean="0"/>
            <a:t>PHC</a:t>
          </a:r>
          <a:endParaRPr lang="x-none" sz="900" kern="1200" dirty="0"/>
        </a:p>
      </dsp:txBody>
      <dsp:txXfrm>
        <a:off x="1844717" y="733115"/>
        <a:ext cx="336377" cy="336377"/>
      </dsp:txXfrm>
    </dsp:sp>
    <dsp:sp modelId="{0BD7A81B-8810-467B-988E-E71172865FC9}">
      <dsp:nvSpPr>
        <dsp:cNvPr id="0" name=""/>
        <dsp:cNvSpPr/>
      </dsp:nvSpPr>
      <dsp:spPr>
        <a:xfrm rot="20271192">
          <a:off x="1883584" y="1566728"/>
          <a:ext cx="533180" cy="0"/>
        </a:xfrm>
        <a:custGeom>
          <a:avLst/>
          <a:gdLst/>
          <a:ahLst/>
          <a:cxnLst/>
          <a:rect l="0" t="0" r="0" b="0"/>
          <a:pathLst>
            <a:path>
              <a:moveTo>
                <a:pt x="0" y="0"/>
              </a:moveTo>
              <a:lnTo>
                <a:pt x="533180"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43E303-1891-450B-B4FB-C60CAE8FC2B8}">
      <dsp:nvSpPr>
        <dsp:cNvPr id="0" name=""/>
        <dsp:cNvSpPr/>
      </dsp:nvSpPr>
      <dsp:spPr>
        <a:xfrm>
          <a:off x="2397096" y="1203982"/>
          <a:ext cx="372771" cy="372771"/>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400050" rtl="1">
            <a:lnSpc>
              <a:spcPct val="90000"/>
            </a:lnSpc>
            <a:spcBef>
              <a:spcPct val="0"/>
            </a:spcBef>
            <a:spcAft>
              <a:spcPct val="35000"/>
            </a:spcAft>
          </a:pPr>
          <a:r>
            <a:rPr lang="en-US" sz="900" kern="1200" dirty="0" smtClean="0"/>
            <a:t>PHC</a:t>
          </a:r>
          <a:endParaRPr lang="x-none" sz="900" kern="1200" dirty="0"/>
        </a:p>
      </dsp:txBody>
      <dsp:txXfrm>
        <a:off x="2415293" y="1222179"/>
        <a:ext cx="336377" cy="336377"/>
      </dsp:txXfrm>
    </dsp:sp>
    <dsp:sp modelId="{39FE898D-B089-41CC-B0CE-F1D47B7A561D}">
      <dsp:nvSpPr>
        <dsp:cNvPr id="0" name=""/>
        <dsp:cNvSpPr/>
      </dsp:nvSpPr>
      <dsp:spPr>
        <a:xfrm rot="4769099">
          <a:off x="1456482" y="2263856"/>
          <a:ext cx="331141" cy="0"/>
        </a:xfrm>
        <a:custGeom>
          <a:avLst/>
          <a:gdLst/>
          <a:ahLst/>
          <a:cxnLst/>
          <a:rect l="0" t="0" r="0" b="0"/>
          <a:pathLst>
            <a:path>
              <a:moveTo>
                <a:pt x="0" y="0"/>
              </a:moveTo>
              <a:lnTo>
                <a:pt x="331141"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F52237-C5E8-4968-B4B0-E535CE1F9838}">
      <dsp:nvSpPr>
        <dsp:cNvPr id="0" name=""/>
        <dsp:cNvSpPr/>
      </dsp:nvSpPr>
      <dsp:spPr>
        <a:xfrm>
          <a:off x="1500477" y="2426646"/>
          <a:ext cx="372771" cy="372771"/>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400050" rtl="1">
            <a:lnSpc>
              <a:spcPct val="90000"/>
            </a:lnSpc>
            <a:spcBef>
              <a:spcPct val="0"/>
            </a:spcBef>
            <a:spcAft>
              <a:spcPct val="35000"/>
            </a:spcAft>
          </a:pPr>
          <a:r>
            <a:rPr lang="en-US" sz="900" kern="1200" dirty="0" err="1" smtClean="0"/>
            <a:t>Hosp</a:t>
          </a:r>
          <a:endParaRPr lang="x-none" sz="900" kern="1200" dirty="0"/>
        </a:p>
      </dsp:txBody>
      <dsp:txXfrm>
        <a:off x="1518674" y="2444843"/>
        <a:ext cx="336377" cy="336377"/>
      </dsp:txXfrm>
    </dsp:sp>
    <dsp:sp modelId="{219F2ED6-2EDB-47DA-B69D-81F73B22B3A7}">
      <dsp:nvSpPr>
        <dsp:cNvPr id="0" name=""/>
        <dsp:cNvSpPr/>
      </dsp:nvSpPr>
      <dsp:spPr>
        <a:xfrm rot="8779902">
          <a:off x="866973" y="2151314"/>
          <a:ext cx="335604" cy="0"/>
        </a:xfrm>
        <a:custGeom>
          <a:avLst/>
          <a:gdLst/>
          <a:ahLst/>
          <a:cxnLst/>
          <a:rect l="0" t="0" r="0" b="0"/>
          <a:pathLst>
            <a:path>
              <a:moveTo>
                <a:pt x="0" y="0"/>
              </a:moveTo>
              <a:lnTo>
                <a:pt x="335604"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3223BA-CDF0-48E6-94BD-3FEE6C06C245}">
      <dsp:nvSpPr>
        <dsp:cNvPr id="0" name=""/>
        <dsp:cNvSpPr/>
      </dsp:nvSpPr>
      <dsp:spPr>
        <a:xfrm>
          <a:off x="522348" y="2182110"/>
          <a:ext cx="372771" cy="372771"/>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400050" rtl="1">
            <a:lnSpc>
              <a:spcPct val="90000"/>
            </a:lnSpc>
            <a:spcBef>
              <a:spcPct val="0"/>
            </a:spcBef>
            <a:spcAft>
              <a:spcPct val="35000"/>
            </a:spcAft>
          </a:pPr>
          <a:r>
            <a:rPr lang="en-US" sz="900" kern="1200" dirty="0" err="1" smtClean="0"/>
            <a:t>Hosp</a:t>
          </a:r>
          <a:endParaRPr lang="x-none" sz="900" kern="1200" dirty="0"/>
        </a:p>
      </dsp:txBody>
      <dsp:txXfrm>
        <a:off x="540545" y="2200307"/>
        <a:ext cx="336377" cy="336377"/>
      </dsp:txXfrm>
    </dsp:sp>
    <dsp:sp modelId="{0C7ECD0B-230F-444A-ADF1-1CB36D092F15}">
      <dsp:nvSpPr>
        <dsp:cNvPr id="0" name=""/>
        <dsp:cNvSpPr/>
      </dsp:nvSpPr>
      <dsp:spPr>
        <a:xfrm rot="12059690">
          <a:off x="850727" y="1615720"/>
          <a:ext cx="334817" cy="0"/>
        </a:xfrm>
        <a:custGeom>
          <a:avLst/>
          <a:gdLst/>
          <a:ahLst/>
          <a:cxnLst/>
          <a:rect l="0" t="0" r="0" b="0"/>
          <a:pathLst>
            <a:path>
              <a:moveTo>
                <a:pt x="0" y="0"/>
              </a:moveTo>
              <a:lnTo>
                <a:pt x="334817"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EA20CE-95CA-4FDE-9316-9F86465EEC65}">
      <dsp:nvSpPr>
        <dsp:cNvPr id="0" name=""/>
        <dsp:cNvSpPr/>
      </dsp:nvSpPr>
      <dsp:spPr>
        <a:xfrm>
          <a:off x="0" y="1203984"/>
          <a:ext cx="861841" cy="37277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400050" rtl="1">
            <a:lnSpc>
              <a:spcPct val="90000"/>
            </a:lnSpc>
            <a:spcBef>
              <a:spcPct val="0"/>
            </a:spcBef>
            <a:spcAft>
              <a:spcPct val="35000"/>
            </a:spcAft>
          </a:pPr>
          <a:r>
            <a:rPr lang="en-US" sz="900" kern="1200" dirty="0" smtClean="0"/>
            <a:t>Other stakeholders</a:t>
          </a:r>
          <a:endParaRPr lang="x-none" sz="900" kern="1200" dirty="0"/>
        </a:p>
      </dsp:txBody>
      <dsp:txXfrm>
        <a:off x="18197" y="1222181"/>
        <a:ext cx="825447" cy="33637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129027" name="Rectangle 3"/>
          <p:cNvSpPr>
            <a:spLocks noGrp="1" noChangeArrowheads="1"/>
          </p:cNvSpPr>
          <p:nvPr>
            <p:ph type="dt" sz="quarter" idx="1"/>
          </p:nvPr>
        </p:nvSpPr>
        <p:spPr bwMode="auto">
          <a:xfrm>
            <a:off x="3970939" y="0"/>
            <a:ext cx="3037840"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a:defRPr sz="1200">
                <a:effectLst/>
                <a:latin typeface="Arial" charset="0"/>
                <a:cs typeface="Arial" charset="0"/>
              </a:defRPr>
            </a:lvl1pPr>
          </a:lstStyle>
          <a:p>
            <a:pPr>
              <a:defRPr/>
            </a:pPr>
            <a:endParaRPr lang="en-US" dirty="0"/>
          </a:p>
        </p:txBody>
      </p:sp>
      <p:sp>
        <p:nvSpPr>
          <p:cNvPr id="129028" name="Rectangle 4"/>
          <p:cNvSpPr>
            <a:spLocks noGrp="1" noChangeArrowheads="1"/>
          </p:cNvSpPr>
          <p:nvPr>
            <p:ph type="ftr" sz="quarter" idx="2"/>
          </p:nvPr>
        </p:nvSpPr>
        <p:spPr bwMode="auto">
          <a:xfrm>
            <a:off x="0" y="8772668"/>
            <a:ext cx="3037840"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129029" name="Rectangle 5"/>
          <p:cNvSpPr>
            <a:spLocks noGrp="1" noChangeArrowheads="1"/>
          </p:cNvSpPr>
          <p:nvPr>
            <p:ph type="sldNum" sz="quarter" idx="3"/>
          </p:nvPr>
        </p:nvSpPr>
        <p:spPr bwMode="auto">
          <a:xfrm>
            <a:off x="3970939" y="8772668"/>
            <a:ext cx="3037840"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a:effectLst/>
                <a:latin typeface="Arial" charset="0"/>
                <a:cs typeface="Arial" charset="0"/>
              </a:defRPr>
            </a:lvl1pPr>
          </a:lstStyle>
          <a:p>
            <a:pPr>
              <a:defRPr/>
            </a:pPr>
            <a:fld id="{E4426AAF-1911-445D-AE65-E6B596334B38}" type="slidenum">
              <a:rPr lang="en-US"/>
              <a:pPr>
                <a:defRPr/>
              </a:pPr>
              <a:t>‹#›</a:t>
            </a:fld>
            <a:endParaRPr lang="en-US" dirty="0"/>
          </a:p>
        </p:txBody>
      </p:sp>
    </p:spTree>
    <p:extLst>
      <p:ext uri="{BB962C8B-B14F-4D97-AF65-F5344CB8AC3E}">
        <p14:creationId xmlns:p14="http://schemas.microsoft.com/office/powerpoint/2010/main" val="1483141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26627" name="Rectangle 3"/>
          <p:cNvSpPr>
            <a:spLocks noGrp="1" noChangeArrowheads="1"/>
          </p:cNvSpPr>
          <p:nvPr>
            <p:ph type="dt" idx="1"/>
          </p:nvPr>
        </p:nvSpPr>
        <p:spPr bwMode="auto">
          <a:xfrm>
            <a:off x="3970939" y="0"/>
            <a:ext cx="3037840"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a:defRPr sz="1200">
                <a:effectLst/>
                <a:latin typeface="Arial" charset="0"/>
                <a:cs typeface="Arial" charset="0"/>
              </a:defRPr>
            </a:lvl1pPr>
          </a:lstStyle>
          <a:p>
            <a:pPr>
              <a:defRPr/>
            </a:pPr>
            <a:endParaRPr lang="en-US" dirty="0"/>
          </a:p>
        </p:txBody>
      </p:sp>
      <p:sp>
        <p:nvSpPr>
          <p:cNvPr id="61444"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701041" y="4387136"/>
            <a:ext cx="5608320" cy="415623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6630" name="Rectangle 6"/>
          <p:cNvSpPr>
            <a:spLocks noGrp="1" noChangeArrowheads="1"/>
          </p:cNvSpPr>
          <p:nvPr>
            <p:ph type="ftr" sz="quarter" idx="4"/>
          </p:nvPr>
        </p:nvSpPr>
        <p:spPr bwMode="auto">
          <a:xfrm>
            <a:off x="0" y="8772668"/>
            <a:ext cx="3037840"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26631" name="Rectangle 7"/>
          <p:cNvSpPr>
            <a:spLocks noGrp="1" noChangeArrowheads="1"/>
          </p:cNvSpPr>
          <p:nvPr>
            <p:ph type="sldNum" sz="quarter" idx="5"/>
          </p:nvPr>
        </p:nvSpPr>
        <p:spPr bwMode="auto">
          <a:xfrm>
            <a:off x="3970939" y="8772668"/>
            <a:ext cx="3037840"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a:effectLst/>
                <a:latin typeface="Arial" charset="0"/>
                <a:cs typeface="Arial" charset="0"/>
              </a:defRPr>
            </a:lvl1pPr>
          </a:lstStyle>
          <a:p>
            <a:pPr>
              <a:defRPr/>
            </a:pPr>
            <a:fld id="{E56C1B69-6936-4942-9916-14430690B8EB}" type="slidenum">
              <a:rPr lang="en-US"/>
              <a:pPr>
                <a:defRPr/>
              </a:pPr>
              <a:t>‹#›</a:t>
            </a:fld>
            <a:endParaRPr lang="en-US" dirty="0"/>
          </a:p>
        </p:txBody>
      </p:sp>
    </p:spTree>
    <p:extLst>
      <p:ext uri="{BB962C8B-B14F-4D97-AF65-F5344CB8AC3E}">
        <p14:creationId xmlns:p14="http://schemas.microsoft.com/office/powerpoint/2010/main" val="1324529626"/>
      </p:ext>
    </p:extLst>
  </p:cSld>
  <p:clrMap bg1="lt1" tx1="dk1" bg2="lt2" tx2="dk2" accent1="accent1" accent2="accent2" accent3="accent3" accent4="accent4" accent5="accent5" accent6="accent6" hlink="hlink" folHlink="folHlink"/>
  <p:notesStyle>
    <a:lvl1pPr algn="l" rtl="0" eaLnBrk="0" fontAlgn="base" hangingPunct="0">
      <a:lnSpc>
        <a:spcPct val="150000"/>
      </a:lnSpc>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lnSpc>
        <a:spcPct val="150000"/>
      </a:lnSpc>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lnSpc>
        <a:spcPct val="150000"/>
      </a:lnSpc>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lnSpc>
        <a:spcPct val="150000"/>
      </a:lnSpc>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lnSpc>
        <a:spcPct val="150000"/>
      </a:lnSpc>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a:xfrm>
            <a:off x="701041" y="4387136"/>
            <a:ext cx="5608320" cy="1425267"/>
          </a:xfrm>
        </p:spPr>
        <p:txBody>
          <a:bodyPr/>
          <a:lstStyle/>
          <a:p>
            <a:r>
              <a:rPr lang="en-US" dirty="0" smtClean="0">
                <a:latin typeface="Arial" pitchFamily="34" charset="0"/>
                <a:cs typeface="Arial" pitchFamily="34" charset="0"/>
              </a:rPr>
              <a:t>&lt;</a:t>
            </a:r>
            <a:r>
              <a:rPr lang="en-US" b="1" dirty="0" smtClean="0">
                <a:latin typeface="Arial" pitchFamily="34" charset="0"/>
                <a:cs typeface="Arial" pitchFamily="34" charset="0"/>
              </a:rPr>
              <a:t>WELCOME</a:t>
            </a:r>
            <a:r>
              <a:rPr lang="en-US" dirty="0" smtClean="0">
                <a:latin typeface="Arial" pitchFamily="34" charset="0"/>
                <a:cs typeface="Arial" pitchFamily="34" charset="0"/>
              </a:rPr>
              <a:t> participants to the Introduction to Public</a:t>
            </a:r>
            <a:r>
              <a:rPr lang="en-US" baseline="0" dirty="0" smtClean="0">
                <a:latin typeface="Arial" pitchFamily="34" charset="0"/>
                <a:cs typeface="Arial" pitchFamily="34" charset="0"/>
              </a:rPr>
              <a:t> Health Surveillance</a:t>
            </a:r>
            <a:r>
              <a:rPr lang="en-US" dirty="0" smtClean="0">
                <a:latin typeface="Arial" pitchFamily="34" charset="0"/>
                <a:cs typeface="Arial" pitchFamily="34" charset="0"/>
              </a:rPr>
              <a:t> course and provide your background.&gt;</a:t>
            </a:r>
          </a:p>
          <a:p>
            <a:endParaRPr lang="en-US" b="1" dirty="0" smtClean="0"/>
          </a:p>
          <a:p>
            <a:r>
              <a:rPr kumimoji="0" lang="en-US" sz="1200" b="1" i="0" u="none" strike="noStrike" kern="1200" cap="none" spc="0" normalizeH="0" baseline="0" noProof="0" dirty="0" smtClean="0">
                <a:ln>
                  <a:noFill/>
                </a:ln>
                <a:solidFill>
                  <a:srgbClr val="000000"/>
                </a:solidFill>
                <a:effectLst/>
                <a:uLnTx/>
                <a:uFillTx/>
                <a:latin typeface="Arial" charset="0"/>
                <a:ea typeface="+mn-ea"/>
                <a:cs typeface="Arial" charset="0"/>
              </a:rPr>
              <a:t>GO</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 to next slide.</a:t>
            </a:r>
            <a:endParaRPr lang="en-US" dirty="0" smtClean="0"/>
          </a:p>
        </p:txBody>
      </p:sp>
      <p:sp>
        <p:nvSpPr>
          <p:cNvPr id="4" name="Slide Number Placeholder 3"/>
          <p:cNvSpPr>
            <a:spLocks noGrp="1"/>
          </p:cNvSpPr>
          <p:nvPr>
            <p:ph type="sldNum" sz="quarter" idx="10"/>
          </p:nvPr>
        </p:nvSpPr>
        <p:spPr/>
        <p:txBody>
          <a:bodyPr/>
          <a:lstStyle/>
          <a:p>
            <a:fld id="{850F07B1-5FA4-47F5-B5CE-432150AFD75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02357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630B7C26-61E9-415C-A235-4EAECE602C66}" type="slidenum">
              <a:rPr lang="en-US" smtClean="0">
                <a:latin typeface="Arial" charset="0"/>
              </a:rPr>
              <a:pPr/>
              <a:t>10</a:t>
            </a:fld>
            <a:endParaRPr lang="en-US" dirty="0" smtClean="0">
              <a:latin typeface="Arial"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701041" y="4387136"/>
            <a:ext cx="5608320" cy="2466888"/>
          </a:xfrm>
          <a:noFill/>
          <a:ln/>
        </p:spPr>
        <p:txBody>
          <a:bodyPr/>
          <a:lstStyle/>
          <a:p>
            <a:pPr eaLnBrk="1" hangingPunct="1">
              <a:spcBef>
                <a:spcPts val="0"/>
              </a:spcBef>
              <a:spcAft>
                <a:spcPts val="600"/>
              </a:spcAft>
            </a:pPr>
            <a:r>
              <a:rPr lang="en-US" b="1" dirty="0" smtClean="0">
                <a:latin typeface="Arial" charset="0"/>
              </a:rPr>
              <a:t>SAY: </a:t>
            </a:r>
          </a:p>
          <a:p>
            <a:pPr eaLnBrk="1" hangingPunct="1">
              <a:spcBef>
                <a:spcPts val="0"/>
              </a:spcBef>
              <a:spcAft>
                <a:spcPts val="600"/>
              </a:spcAft>
            </a:pPr>
            <a:endParaRPr lang="en-US" b="0" baseline="0" dirty="0" smtClean="0">
              <a:latin typeface="Arial" charset="0"/>
            </a:endParaRPr>
          </a:p>
          <a:p>
            <a:pPr eaLnBrk="1" hangingPunct="1">
              <a:spcBef>
                <a:spcPts val="0"/>
              </a:spcBef>
              <a:spcAft>
                <a:spcPts val="600"/>
              </a:spcAft>
            </a:pPr>
            <a:r>
              <a:rPr lang="en-US" b="0" baseline="0" dirty="0" smtClean="0">
                <a:latin typeface="Arial" charset="0"/>
              </a:rPr>
              <a:t>The term </a:t>
            </a:r>
            <a:r>
              <a:rPr lang="en-US" i="1" baseline="0" dirty="0" smtClean="0">
                <a:latin typeface="Arial" charset="0"/>
              </a:rPr>
              <a:t>surveillance</a:t>
            </a:r>
            <a:r>
              <a:rPr lang="en-US" baseline="0" dirty="0" smtClean="0">
                <a:latin typeface="Arial" charset="0"/>
              </a:rPr>
              <a:t> comes from a French word meaning “to watch over.”</a:t>
            </a:r>
          </a:p>
          <a:p>
            <a:pPr marL="0" marR="0" indent="0" algn="l" defTabSz="914400" rtl="0" eaLnBrk="1" fontAlgn="base" latinLnBrk="0" hangingPunct="1">
              <a:spcBef>
                <a:spcPts val="0"/>
              </a:spcBef>
              <a:spcAft>
                <a:spcPts val="600"/>
              </a:spcAft>
              <a:buClrTx/>
              <a:buSzTx/>
              <a:buFontTx/>
              <a:buNone/>
              <a:tabLst/>
              <a:defRPr/>
            </a:pPr>
            <a:endParaRPr lang="en-US" baseline="0" dirty="0" smtClean="0">
              <a:latin typeface="Arial" charset="0"/>
            </a:endParaRPr>
          </a:p>
          <a:p>
            <a:pPr marL="0" marR="0" indent="0" algn="l" defTabSz="914400" rtl="0" eaLnBrk="1" fontAlgn="base" latinLnBrk="0" hangingPunct="1">
              <a:spcBef>
                <a:spcPts val="0"/>
              </a:spcBef>
              <a:spcAft>
                <a:spcPts val="600"/>
              </a:spcAft>
              <a:buClrTx/>
              <a:buSzTx/>
              <a:buFontTx/>
              <a:buNone/>
              <a:tabLst/>
              <a:defRPr/>
            </a:pPr>
            <a:r>
              <a:rPr lang="en-US" baseline="0" dirty="0" smtClean="0">
                <a:latin typeface="Arial" charset="0"/>
              </a:rPr>
              <a:t>&lt;</a:t>
            </a:r>
            <a:r>
              <a:rPr lang="en-US" b="1" baseline="0" dirty="0" smtClean="0">
                <a:latin typeface="Arial" charset="0"/>
              </a:rPr>
              <a:t>READ</a:t>
            </a:r>
            <a:r>
              <a:rPr lang="en-US" baseline="0" dirty="0" smtClean="0">
                <a:latin typeface="Arial" charset="0"/>
              </a:rPr>
              <a:t> the definition on the slide.&gt;</a:t>
            </a:r>
          </a:p>
          <a:p>
            <a:pPr eaLnBrk="1" hangingPunct="1">
              <a:spcBef>
                <a:spcPts val="0"/>
              </a:spcBef>
              <a:spcAft>
                <a:spcPts val="600"/>
              </a:spcAft>
            </a:pPr>
            <a:endParaRPr lang="en-US" baseline="0" dirty="0" smtClean="0">
              <a:latin typeface="Arial" charset="0"/>
            </a:endParaRPr>
          </a:p>
          <a:p>
            <a:pPr marL="0" marR="0" indent="0" algn="l" defTabSz="914400" rtl="0" eaLnBrk="1" fontAlgn="base" latinLnBrk="0" hangingPunct="1">
              <a:spcBef>
                <a:spcPts val="0"/>
              </a:spcBef>
              <a:spcAft>
                <a:spcPts val="600"/>
              </a:spcAft>
              <a:buClrTx/>
              <a:buSzTx/>
              <a:buFontTx/>
              <a:buNone/>
              <a:tabLst/>
              <a:defRPr/>
            </a:pPr>
            <a:r>
              <a:rPr lang="en-US" b="1" dirty="0" smtClean="0"/>
              <a:t>GO</a:t>
            </a:r>
            <a:r>
              <a:rPr lang="en-US" b="0" dirty="0" smtClean="0"/>
              <a:t> t</a:t>
            </a:r>
            <a:r>
              <a:rPr lang="en-US" baseline="0" dirty="0" smtClean="0"/>
              <a:t>o next slide.</a:t>
            </a:r>
            <a:endParaRPr lang="en-US" baseline="0" dirty="0" smtClean="0">
              <a:latin typeface="Arial" charset="0"/>
            </a:endParaRPr>
          </a:p>
        </p:txBody>
      </p:sp>
    </p:spTree>
    <p:extLst>
      <p:ext uri="{BB962C8B-B14F-4D97-AF65-F5344CB8AC3E}">
        <p14:creationId xmlns:p14="http://schemas.microsoft.com/office/powerpoint/2010/main" val="3502717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2387375"/>
          </a:xfrm>
        </p:spPr>
        <p:txBody>
          <a:bodyPr/>
          <a:lstStyle/>
          <a:p>
            <a:r>
              <a:rPr lang="en-US" b="1" dirty="0" smtClean="0"/>
              <a:t>SAY:</a:t>
            </a:r>
          </a:p>
          <a:p>
            <a:r>
              <a:rPr lang="en-US" dirty="0" smtClean="0"/>
              <a:t/>
            </a:r>
            <a:br>
              <a:rPr lang="en-US" dirty="0" smtClean="0"/>
            </a:br>
            <a:r>
              <a:rPr lang="en-US" dirty="0" smtClean="0"/>
              <a:t>What is the goal of public health surveillance?</a:t>
            </a:r>
          </a:p>
          <a:p>
            <a:endParaRPr lang="en-US" dirty="0" smtClean="0"/>
          </a:p>
          <a:p>
            <a:r>
              <a:rPr lang="en-US" b="0" dirty="0" smtClean="0"/>
              <a:t>&lt;</a:t>
            </a:r>
            <a:r>
              <a:rPr lang="en-US" b="1" dirty="0" smtClean="0"/>
              <a:t>READ </a:t>
            </a:r>
            <a:r>
              <a:rPr lang="en-US" b="0" dirty="0" smtClean="0"/>
              <a:t>the </a:t>
            </a:r>
            <a:r>
              <a:rPr lang="en-US" b="0" baseline="0" dirty="0" smtClean="0"/>
              <a:t>slide.</a:t>
            </a:r>
            <a:r>
              <a:rPr lang="en-US" b="0" dirty="0" smtClean="0"/>
              <a:t>&gt;</a:t>
            </a:r>
            <a:r>
              <a:rPr lang="en-US" b="0" baseline="0" dirty="0" smtClean="0"/>
              <a:t> </a:t>
            </a:r>
          </a:p>
          <a:p>
            <a:endParaRPr lang="en-US" baseline="0" dirty="0" smtClean="0"/>
          </a:p>
          <a:p>
            <a:pPr marL="0" marR="0" indent="0" algn="l" defTabSz="914400" rtl="0" eaLnBrk="0" fontAlgn="base" latinLnBrk="0" hangingPunct="0">
              <a:spcBef>
                <a:spcPct val="30000"/>
              </a:spcBef>
              <a:spcAft>
                <a:spcPct val="0"/>
              </a:spcAft>
              <a:buClrTx/>
              <a:buSzTx/>
              <a:buFontTx/>
              <a:buNone/>
              <a:tabLst/>
              <a:defRPr/>
            </a:pPr>
            <a:r>
              <a:rPr lang="en-US" b="1" dirty="0" smtClean="0"/>
              <a:t>GO</a:t>
            </a:r>
            <a:r>
              <a:rPr lang="en-US" b="0" dirty="0" smtClean="0"/>
              <a:t> t</a:t>
            </a:r>
            <a:r>
              <a:rPr lang="en-US" baseline="0" dirty="0" smtClean="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11</a:t>
            </a:fld>
            <a:endParaRPr lang="en-US" dirty="0"/>
          </a:p>
        </p:txBody>
      </p:sp>
    </p:spTree>
    <p:extLst>
      <p:ext uri="{BB962C8B-B14F-4D97-AF65-F5344CB8AC3E}">
        <p14:creationId xmlns:p14="http://schemas.microsoft.com/office/powerpoint/2010/main" val="2864066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447257"/>
          </a:xfrm>
        </p:spPr>
        <p:txBody>
          <a:bodyPr/>
          <a:lstStyle/>
          <a:p>
            <a:pPr defTabSz="914349">
              <a:lnSpc>
                <a:spcPct val="150000"/>
              </a:lnSpc>
              <a:defRPr/>
            </a:pPr>
            <a:r>
              <a:rPr lang="en-US" b="1" dirty="0" smtClean="0"/>
              <a:t>GO</a:t>
            </a:r>
            <a:r>
              <a:rPr lang="en-US" b="0" dirty="0" smtClean="0"/>
              <a:t> t</a:t>
            </a:r>
            <a:r>
              <a:rPr lang="en-US" baseline="0" dirty="0" smtClean="0"/>
              <a:t>o next slide.</a:t>
            </a:r>
            <a:endParaRPr lang="en-US" b="0" baseline="0" dirty="0" smtClean="0"/>
          </a:p>
        </p:txBody>
      </p:sp>
      <p:sp>
        <p:nvSpPr>
          <p:cNvPr id="4" name="Slide Number Placeholder 3"/>
          <p:cNvSpPr>
            <a:spLocks noGrp="1"/>
          </p:cNvSpPr>
          <p:nvPr>
            <p:ph type="sldNum" sz="quarter" idx="10"/>
          </p:nvPr>
        </p:nvSpPr>
        <p:spPr/>
        <p:txBody>
          <a:bodyPr/>
          <a:lstStyle/>
          <a:p>
            <a:fld id="{153BCB96-7EEC-4C1C-92AC-A1AF7B1B30F2}" type="slidenum">
              <a:rPr lang="en-US" smtClean="0"/>
              <a:t>13</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4"/>
            <a:ext cx="5608320" cy="3521832"/>
          </a:xfrm>
        </p:spPr>
        <p:txBody>
          <a:bodyPr/>
          <a:lstStyle/>
          <a:p>
            <a:pPr>
              <a:spcBef>
                <a:spcPts val="0"/>
              </a:spcBef>
              <a:spcAft>
                <a:spcPts val="600"/>
              </a:spcAft>
            </a:pPr>
            <a:r>
              <a:rPr lang="en-US" b="1" dirty="0" smtClean="0"/>
              <a:t>SAY</a:t>
            </a:r>
            <a:r>
              <a:rPr lang="en-US" b="1" baseline="0" dirty="0" smtClean="0"/>
              <a:t>:</a:t>
            </a:r>
          </a:p>
          <a:p>
            <a:pPr marL="0" marR="0" indent="0" algn="l" defTabSz="914400" rtl="0" eaLnBrk="0" fontAlgn="base" latinLnBrk="0" hangingPunct="0">
              <a:spcBef>
                <a:spcPts val="0"/>
              </a:spcBef>
              <a:spcAft>
                <a:spcPts val="600"/>
              </a:spcAft>
              <a:buClrTx/>
              <a:buSzTx/>
              <a:buFontTx/>
              <a:buNone/>
              <a:tabLst/>
              <a:defRPr/>
            </a:pPr>
            <a:endParaRPr lang="en-US" b="0" baseline="0" dirty="0" smtClean="0"/>
          </a:p>
          <a:p>
            <a:pPr marL="0" marR="0" indent="0" algn="l" defTabSz="914400" rtl="0" eaLnBrk="0" fontAlgn="base" latinLnBrk="0" hangingPunct="0">
              <a:spcBef>
                <a:spcPts val="0"/>
              </a:spcBef>
              <a:spcAft>
                <a:spcPts val="600"/>
              </a:spcAft>
              <a:buClrTx/>
              <a:buSzTx/>
              <a:buFontTx/>
              <a:buNone/>
              <a:tabLst/>
              <a:defRPr/>
            </a:pPr>
            <a:r>
              <a:rPr lang="en-US" b="0" baseline="0" dirty="0" smtClean="0"/>
              <a:t>Now that we’ve defined public health surveillance, let’s discuss its role and uses in public health.</a:t>
            </a:r>
          </a:p>
          <a:p>
            <a:pPr marL="0" marR="0" indent="0" algn="l" defTabSz="914400" rtl="0" eaLnBrk="0" fontAlgn="base" latinLnBrk="0" hangingPunct="0">
              <a:spcBef>
                <a:spcPts val="0"/>
              </a:spcBef>
              <a:spcAft>
                <a:spcPts val="600"/>
              </a:spcAft>
              <a:buClrTx/>
              <a:buSzTx/>
              <a:buFontTx/>
              <a:buNone/>
              <a:tabLst/>
              <a:defRPr/>
            </a:pPr>
            <a:endParaRPr lang="en-US" b="0" baseline="0" dirty="0" smtClean="0"/>
          </a:p>
          <a:p>
            <a:pPr>
              <a:spcBef>
                <a:spcPts val="0"/>
              </a:spcBef>
              <a:spcAft>
                <a:spcPts val="600"/>
              </a:spcAft>
            </a:pPr>
            <a:r>
              <a:rPr lang="en-US" baseline="0" dirty="0" smtClean="0"/>
              <a:t>Here are some specific ways public health surveillance can be used.</a:t>
            </a:r>
          </a:p>
          <a:p>
            <a:pPr>
              <a:spcBef>
                <a:spcPts val="0"/>
              </a:spcBef>
              <a:spcAft>
                <a:spcPts val="600"/>
              </a:spcAft>
            </a:pPr>
            <a:endParaRPr lang="en-US" baseline="0" dirty="0" smtClean="0"/>
          </a:p>
          <a:p>
            <a:pPr>
              <a:spcBef>
                <a:spcPts val="0"/>
              </a:spcBef>
              <a:spcAft>
                <a:spcPts val="600"/>
              </a:spcAft>
            </a:pPr>
            <a:r>
              <a:rPr lang="en-US" baseline="0" dirty="0" smtClean="0"/>
              <a:t>&lt;</a:t>
            </a:r>
            <a:r>
              <a:rPr lang="en-US" b="1" baseline="0" dirty="0" smtClean="0"/>
              <a:t>READ </a:t>
            </a:r>
            <a:r>
              <a:rPr lang="en-US" b="0" baseline="0" dirty="0" smtClean="0"/>
              <a:t>t</a:t>
            </a:r>
            <a:r>
              <a:rPr lang="en-US" baseline="0" dirty="0" smtClean="0"/>
              <a:t>he bullets on the slide.</a:t>
            </a:r>
            <a:r>
              <a:rPr lang="en-US" b="0" baseline="0" dirty="0" smtClean="0"/>
              <a:t>&gt;</a:t>
            </a:r>
            <a:r>
              <a:rPr lang="en-US" baseline="0" dirty="0" smtClean="0"/>
              <a:t/>
            </a:r>
            <a:br>
              <a:rPr lang="en-US" baseline="0" dirty="0" smtClean="0"/>
            </a:br>
            <a:endParaRPr lang="en-US" dirty="0"/>
          </a:p>
          <a:p>
            <a:pPr defTabSz="924916">
              <a:spcBef>
                <a:spcPts val="0"/>
              </a:spcBef>
              <a:spcAft>
                <a:spcPts val="600"/>
              </a:spcAft>
              <a:defRPr/>
            </a:pPr>
            <a:r>
              <a:rPr lang="en-US" b="1" dirty="0" smtClean="0"/>
              <a:t>GO</a:t>
            </a:r>
            <a:r>
              <a:rPr lang="en-US" b="0" dirty="0" smtClean="0"/>
              <a:t> t</a:t>
            </a:r>
            <a:r>
              <a:rPr lang="en-US" baseline="0" dirty="0" smtClean="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1007050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5"/>
            <a:ext cx="5608320" cy="6593616"/>
          </a:xfrm>
        </p:spPr>
        <p:txBody>
          <a:bodyPr/>
          <a:lstStyle/>
          <a:p>
            <a:pPr>
              <a:spcBef>
                <a:spcPts val="0"/>
              </a:spcBef>
              <a:spcAft>
                <a:spcPts val="600"/>
              </a:spcAft>
            </a:pPr>
            <a:r>
              <a:rPr lang="en-US" b="1" dirty="0" smtClean="0"/>
              <a:t>SAY:</a:t>
            </a:r>
            <a:br>
              <a:rPr lang="en-US" b="1" dirty="0" smtClean="0"/>
            </a:br>
            <a:endParaRPr lang="en-US" b="1" dirty="0" smtClean="0"/>
          </a:p>
          <a:p>
            <a:pPr>
              <a:spcBef>
                <a:spcPts val="0"/>
              </a:spcBef>
              <a:spcAft>
                <a:spcPts val="600"/>
              </a:spcAft>
            </a:pPr>
            <a:r>
              <a:rPr lang="en-US" dirty="0" smtClean="0"/>
              <a:t>Let’s take a look at</a:t>
            </a:r>
            <a:r>
              <a:rPr lang="en-US" baseline="0" dirty="0" smtClean="0"/>
              <a:t> a few newsworthy headlines that highlight epidemics that have occurred in the past.</a:t>
            </a:r>
          </a:p>
          <a:p>
            <a:pPr>
              <a:spcBef>
                <a:spcPts val="0"/>
              </a:spcBef>
              <a:spcAft>
                <a:spcPts val="600"/>
              </a:spcAft>
            </a:pPr>
            <a:endParaRPr lang="en-US" baseline="0" dirty="0" smtClean="0"/>
          </a:p>
          <a:p>
            <a:pPr>
              <a:spcBef>
                <a:spcPts val="0"/>
              </a:spcBef>
              <a:spcAft>
                <a:spcPts val="600"/>
              </a:spcAft>
            </a:pPr>
            <a:r>
              <a:rPr lang="en-US" b="0" baseline="0" dirty="0" smtClean="0"/>
              <a:t>&lt;</a:t>
            </a:r>
            <a:r>
              <a:rPr lang="en-US" b="1" baseline="0" dirty="0" smtClean="0"/>
              <a:t>CHOOSE </a:t>
            </a:r>
            <a:r>
              <a:rPr lang="en-US" b="0" baseline="0" dirty="0" smtClean="0"/>
              <a:t>a participant to read the headlines.&gt;</a:t>
            </a:r>
          </a:p>
          <a:p>
            <a:pPr>
              <a:spcBef>
                <a:spcPts val="0"/>
              </a:spcBef>
              <a:spcAft>
                <a:spcPts val="600"/>
              </a:spcAft>
            </a:pPr>
            <a:endParaRPr lang="en-US" baseline="0" dirty="0" smtClean="0"/>
          </a:p>
          <a:p>
            <a:pPr>
              <a:spcBef>
                <a:spcPts val="0"/>
              </a:spcBef>
              <a:spcAft>
                <a:spcPts val="600"/>
              </a:spcAft>
            </a:pPr>
            <a:r>
              <a:rPr lang="en-US" b="1" dirty="0" smtClean="0"/>
              <a:t>SAY:</a:t>
            </a:r>
            <a:br>
              <a:rPr lang="en-US" b="1" dirty="0" smtClean="0"/>
            </a:br>
            <a:endParaRPr lang="en-US" b="1" dirty="0" smtClean="0"/>
          </a:p>
          <a:p>
            <a:pPr>
              <a:spcBef>
                <a:spcPts val="0"/>
              </a:spcBef>
              <a:spcAft>
                <a:spcPts val="600"/>
              </a:spcAft>
            </a:pPr>
            <a:r>
              <a:rPr lang="en-US" b="0" dirty="0" smtClean="0"/>
              <a:t>How</a:t>
            </a:r>
            <a:r>
              <a:rPr lang="en-US" b="0" baseline="0" dirty="0" smtClean="0"/>
              <a:t> do we know an epidemic is occurring? How do we know the percentage of New Yorkers lighting up is decreasing or that obesity rates might be increasing or holding steady?</a:t>
            </a:r>
          </a:p>
          <a:p>
            <a:pPr>
              <a:spcBef>
                <a:spcPts val="0"/>
              </a:spcBef>
              <a:spcAft>
                <a:spcPts val="600"/>
              </a:spcAft>
            </a:pPr>
            <a:r>
              <a:rPr lang="en-US" b="0" baseline="0" dirty="0" smtClean="0"/>
              <a:t> </a:t>
            </a:r>
          </a:p>
          <a:p>
            <a:pPr>
              <a:spcBef>
                <a:spcPts val="0"/>
              </a:spcBef>
              <a:spcAft>
                <a:spcPts val="600"/>
              </a:spcAft>
            </a:pPr>
            <a:r>
              <a:rPr lang="en-US" b="0" baseline="0" dirty="0" smtClean="0"/>
              <a:t>&lt;</a:t>
            </a:r>
            <a:r>
              <a:rPr lang="en-US" b="1" baseline="0" dirty="0" smtClean="0"/>
              <a:t>ELICIT</a:t>
            </a:r>
            <a:r>
              <a:rPr lang="en-US" b="0" baseline="0" dirty="0" smtClean="0"/>
              <a:t> answers from the participants.&gt;</a:t>
            </a:r>
          </a:p>
          <a:p>
            <a:pPr>
              <a:spcBef>
                <a:spcPts val="0"/>
              </a:spcBef>
              <a:spcAft>
                <a:spcPts val="600"/>
              </a:spcAft>
            </a:pPr>
            <a:endParaRPr lang="en-US" baseline="0" dirty="0" smtClean="0"/>
          </a:p>
          <a:p>
            <a:pPr>
              <a:spcBef>
                <a:spcPts val="0"/>
              </a:spcBef>
              <a:spcAft>
                <a:spcPts val="600"/>
              </a:spcAft>
            </a:pPr>
            <a:r>
              <a:rPr lang="en-US" b="1" baseline="0" dirty="0" smtClean="0"/>
              <a:t>SAY:</a:t>
            </a:r>
          </a:p>
          <a:p>
            <a:pPr>
              <a:spcBef>
                <a:spcPts val="0"/>
              </a:spcBef>
              <a:spcAft>
                <a:spcPts val="600"/>
              </a:spcAft>
            </a:pPr>
            <a:r>
              <a:rPr lang="en-US" b="1" baseline="0" dirty="0" smtClean="0"/>
              <a:t/>
            </a:r>
            <a:br>
              <a:rPr lang="en-US" b="1" baseline="0" dirty="0" smtClean="0"/>
            </a:br>
            <a:r>
              <a:rPr lang="en-US" baseline="0" dirty="0" smtClean="0"/>
              <a:t>Public health surveillance provides the answers to questions such as these.</a:t>
            </a:r>
          </a:p>
          <a:p>
            <a:pPr>
              <a:spcBef>
                <a:spcPts val="0"/>
              </a:spcBef>
              <a:spcAft>
                <a:spcPts val="600"/>
              </a:spcAft>
            </a:pPr>
            <a:endParaRPr lang="en-US" baseline="0" dirty="0" smtClean="0"/>
          </a:p>
          <a:p>
            <a:pPr>
              <a:spcBef>
                <a:spcPts val="0"/>
              </a:spcBef>
              <a:spcAft>
                <a:spcPts val="600"/>
              </a:spcAft>
            </a:pPr>
            <a:r>
              <a:rPr lang="en-US" b="1" dirty="0" smtClean="0"/>
              <a:t>GO</a:t>
            </a:r>
            <a:r>
              <a:rPr lang="en-US" b="0" dirty="0" smtClean="0"/>
              <a:t> t</a:t>
            </a:r>
            <a:r>
              <a:rPr lang="en-US" baseline="0" dirty="0" smtClean="0"/>
              <a: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15</a:t>
            </a:fld>
            <a:endParaRPr lang="en-US" dirty="0"/>
          </a:p>
        </p:txBody>
      </p:sp>
    </p:spTree>
    <p:extLst>
      <p:ext uri="{BB962C8B-B14F-4D97-AF65-F5344CB8AC3E}">
        <p14:creationId xmlns:p14="http://schemas.microsoft.com/office/powerpoint/2010/main" val="866727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4"/>
            <a:ext cx="5608320" cy="7405063"/>
          </a:xfrm>
        </p:spPr>
        <p:txBody>
          <a:bodyPr/>
          <a:lstStyle/>
          <a:p>
            <a:pPr>
              <a:spcBef>
                <a:spcPts val="0"/>
              </a:spcBef>
              <a:spcAft>
                <a:spcPts val="600"/>
              </a:spcAft>
            </a:pPr>
            <a:r>
              <a:rPr lang="en-US" b="1" dirty="0" smtClean="0"/>
              <a:t>SAY:</a:t>
            </a:r>
            <a:br>
              <a:rPr lang="en-US" b="1" dirty="0" smtClean="0"/>
            </a:br>
            <a:endParaRPr lang="en-US" b="1" dirty="0" smtClean="0"/>
          </a:p>
          <a:p>
            <a:pPr>
              <a:spcBef>
                <a:spcPts val="0"/>
              </a:spcBef>
              <a:spcAft>
                <a:spcPts val="600"/>
              </a:spcAft>
            </a:pPr>
            <a:r>
              <a:rPr lang="en-US" baseline="0" dirty="0" smtClean="0"/>
              <a:t>Now, let’s examine part of the article, </a:t>
            </a:r>
            <a:r>
              <a:rPr lang="en-US" dirty="0" smtClean="0"/>
              <a:t>“</a:t>
            </a:r>
            <a:r>
              <a:rPr lang="en-US" baseline="0" dirty="0" smtClean="0"/>
              <a:t>N</a:t>
            </a:r>
            <a:r>
              <a:rPr lang="en-US" dirty="0" smtClean="0"/>
              <a:t>umber</a:t>
            </a:r>
            <a:r>
              <a:rPr lang="en-US" baseline="0" dirty="0" smtClean="0"/>
              <a:t> of rare </a:t>
            </a:r>
            <a:r>
              <a:rPr lang="en-US" i="1" baseline="0" dirty="0" smtClean="0"/>
              <a:t>E. coli</a:t>
            </a:r>
            <a:r>
              <a:rPr lang="en-US" baseline="0" dirty="0" smtClean="0"/>
              <a:t> cases in U.S. rose last year.”</a:t>
            </a:r>
          </a:p>
          <a:p>
            <a:pPr>
              <a:spcBef>
                <a:spcPts val="0"/>
              </a:spcBef>
              <a:spcAft>
                <a:spcPts val="600"/>
              </a:spcAft>
            </a:pPr>
            <a:r>
              <a:rPr lang="en-US" baseline="0" dirty="0" smtClean="0"/>
              <a:t> </a:t>
            </a:r>
          </a:p>
          <a:p>
            <a:pPr defTabSz="924916">
              <a:spcBef>
                <a:spcPts val="0"/>
              </a:spcBef>
              <a:spcAft>
                <a:spcPts val="600"/>
              </a:spcAft>
              <a:defRPr/>
            </a:pPr>
            <a:r>
              <a:rPr lang="en-US" b="0" baseline="0" dirty="0" smtClean="0"/>
              <a:t>Notice that t</a:t>
            </a:r>
            <a:r>
              <a:rPr lang="en-US" dirty="0" smtClean="0"/>
              <a:t>hese results came</a:t>
            </a:r>
            <a:r>
              <a:rPr lang="en-US" baseline="0" dirty="0" smtClean="0"/>
              <a:t> </a:t>
            </a:r>
            <a:r>
              <a:rPr lang="en-US" b="0" baseline="0" dirty="0" smtClean="0"/>
              <a:t>from a national monitoring system for foodborne illness.</a:t>
            </a:r>
          </a:p>
          <a:p>
            <a:pPr defTabSz="924916">
              <a:spcBef>
                <a:spcPts val="0"/>
              </a:spcBef>
              <a:spcAft>
                <a:spcPts val="600"/>
              </a:spcAft>
              <a:defRPr/>
            </a:pPr>
            <a:endParaRPr lang="en-US" b="0" baseline="0" dirty="0" smtClean="0"/>
          </a:p>
          <a:p>
            <a:pPr defTabSz="924916">
              <a:spcBef>
                <a:spcPts val="0"/>
              </a:spcBef>
              <a:spcAft>
                <a:spcPts val="600"/>
              </a:spcAft>
              <a:defRPr/>
            </a:pPr>
            <a:r>
              <a:rPr lang="en-US" b="1" baseline="0" dirty="0" smtClean="0"/>
              <a:t>ASK:</a:t>
            </a:r>
            <a:br>
              <a:rPr lang="en-US" b="1" baseline="0" dirty="0" smtClean="0"/>
            </a:br>
            <a:endParaRPr lang="en-US" b="1" baseline="0" dirty="0" smtClean="0"/>
          </a:p>
          <a:p>
            <a:pPr defTabSz="924916">
              <a:spcBef>
                <a:spcPts val="0"/>
              </a:spcBef>
              <a:spcAft>
                <a:spcPts val="600"/>
              </a:spcAft>
              <a:defRPr/>
            </a:pPr>
            <a:r>
              <a:rPr lang="en-US" b="0" baseline="0" dirty="0" smtClean="0"/>
              <a:t>W</a:t>
            </a:r>
            <a:r>
              <a:rPr lang="en-US" baseline="0" dirty="0" smtClean="0"/>
              <a:t>hich surveillance uses can you link to this article?</a:t>
            </a:r>
          </a:p>
          <a:p>
            <a:pPr defTabSz="924916">
              <a:spcBef>
                <a:spcPts val="0"/>
              </a:spcBef>
              <a:spcAft>
                <a:spcPts val="600"/>
              </a:spcAft>
              <a:defRPr/>
            </a:pPr>
            <a:endParaRPr lang="en-US" baseline="0" dirty="0" smtClean="0"/>
          </a:p>
          <a:p>
            <a:pPr marL="0" marR="0" indent="0" algn="l" defTabSz="924916" rtl="0" eaLnBrk="0" fontAlgn="base" latinLnBrk="0" hangingPunct="0">
              <a:spcBef>
                <a:spcPts val="0"/>
              </a:spcBef>
              <a:spcAft>
                <a:spcPts val="600"/>
              </a:spcAft>
              <a:buClrTx/>
              <a:buSzTx/>
              <a:buFontTx/>
              <a:buNone/>
              <a:tabLst/>
              <a:defRPr/>
            </a:pPr>
            <a:r>
              <a:rPr lang="en-US" b="0" baseline="0" dirty="0" smtClean="0">
                <a:solidFill>
                  <a:srgbClr val="000000"/>
                </a:solidFill>
                <a:latin typeface="Arial" pitchFamily="34" charset="0"/>
                <a:cs typeface="Arial" pitchFamily="34" charset="0"/>
              </a:rPr>
              <a:t>&lt;</a:t>
            </a:r>
            <a:r>
              <a:rPr lang="en-US" b="1" baseline="0" dirty="0" smtClean="0">
                <a:solidFill>
                  <a:srgbClr val="000000"/>
                </a:solidFill>
                <a:latin typeface="Arial" pitchFamily="34" charset="0"/>
                <a:cs typeface="Arial" pitchFamily="34" charset="0"/>
              </a:rPr>
              <a:t>ELICIT </a:t>
            </a:r>
            <a:r>
              <a:rPr lang="en-US" b="0" baseline="0" dirty="0" smtClean="0">
                <a:solidFill>
                  <a:srgbClr val="000000"/>
                </a:solidFill>
                <a:latin typeface="Arial" pitchFamily="34" charset="0"/>
                <a:cs typeface="Arial" pitchFamily="34" charset="0"/>
              </a:rPr>
              <a:t>answers from the participants.&gt; </a:t>
            </a:r>
          </a:p>
          <a:p>
            <a:pPr defTabSz="924916">
              <a:spcBef>
                <a:spcPts val="0"/>
              </a:spcBef>
              <a:spcAft>
                <a:spcPts val="600"/>
              </a:spcAft>
              <a:defRPr/>
            </a:pPr>
            <a:endParaRPr lang="en-US" baseline="0" dirty="0" smtClean="0"/>
          </a:p>
          <a:p>
            <a:pPr defTabSz="924916">
              <a:spcBef>
                <a:spcPts val="0"/>
              </a:spcBef>
              <a:spcAft>
                <a:spcPts val="600"/>
              </a:spcAft>
              <a:defRPr/>
            </a:pPr>
            <a:r>
              <a:rPr lang="en-US" b="1" dirty="0" smtClean="0"/>
              <a:t>Possible Answer</a:t>
            </a:r>
          </a:p>
          <a:p>
            <a:pPr marL="171450" lvl="1" indent="-171450" eaLnBrk="1" hangingPunct="1">
              <a:spcBef>
                <a:spcPts val="0"/>
              </a:spcBef>
              <a:spcAft>
                <a:spcPts val="600"/>
              </a:spcAft>
              <a:buFont typeface="Arial" pitchFamily="34" charset="0"/>
              <a:buChar char="•"/>
            </a:pPr>
            <a:endParaRPr lang="en-US" dirty="0" smtClean="0"/>
          </a:p>
          <a:p>
            <a:pPr marL="0" lvl="1" indent="0" eaLnBrk="1" hangingPunct="1">
              <a:spcBef>
                <a:spcPts val="0"/>
              </a:spcBef>
              <a:spcAft>
                <a:spcPts val="600"/>
              </a:spcAft>
              <a:buFont typeface="Arial" pitchFamily="34" charset="0"/>
              <a:buNone/>
            </a:pPr>
            <a:r>
              <a:rPr lang="en-US" dirty="0" smtClean="0"/>
              <a:t>Measure </a:t>
            </a:r>
            <a:r>
              <a:rPr lang="en-US" dirty="0"/>
              <a:t>trends in a particular </a:t>
            </a:r>
            <a:r>
              <a:rPr lang="en-US" dirty="0" smtClean="0"/>
              <a:t>disease.</a:t>
            </a:r>
          </a:p>
          <a:p>
            <a:pPr marL="0" lvl="1" indent="0" eaLnBrk="1" hangingPunct="1">
              <a:spcBef>
                <a:spcPts val="0"/>
              </a:spcBef>
              <a:spcAft>
                <a:spcPts val="600"/>
              </a:spcAft>
              <a:buFont typeface="Arial" pitchFamily="34" charset="0"/>
              <a:buNone/>
            </a:pPr>
            <a:r>
              <a:rPr lang="en-US" dirty="0" smtClean="0"/>
              <a:t> </a:t>
            </a:r>
            <a:endParaRPr lang="en-US" dirty="0"/>
          </a:p>
          <a:p>
            <a:r>
              <a:rPr lang="en-US" sz="1200" b="0" kern="1200" dirty="0" smtClean="0">
                <a:solidFill>
                  <a:schemeClr val="tx1"/>
                </a:solidFill>
                <a:effectLst/>
                <a:latin typeface="Arial" pitchFamily="34" charset="0"/>
                <a:ea typeface="+mn-ea"/>
                <a:cs typeface="Arial" pitchFamily="34" charset="0"/>
              </a:rPr>
              <a:t>&lt;</a:t>
            </a:r>
            <a:r>
              <a:rPr lang="en-US" sz="1200" b="1" kern="1200" dirty="0" smtClean="0">
                <a:solidFill>
                  <a:schemeClr val="tx1"/>
                </a:solidFill>
                <a:effectLst/>
                <a:latin typeface="Arial" pitchFamily="34" charset="0"/>
                <a:ea typeface="+mn-ea"/>
                <a:cs typeface="Arial" pitchFamily="34" charset="0"/>
              </a:rPr>
              <a:t>Instructor Note: </a:t>
            </a:r>
            <a:r>
              <a:rPr lang="en-US" sz="1200" kern="1200" dirty="0" smtClean="0">
                <a:solidFill>
                  <a:schemeClr val="tx1"/>
                </a:solidFill>
                <a:effectLst/>
                <a:latin typeface="Arial" pitchFamily="34" charset="0"/>
                <a:ea typeface="+mn-ea"/>
                <a:cs typeface="Arial" pitchFamily="34" charset="0"/>
              </a:rPr>
              <a:t>Give additional explanatory notes for each of these answers as was done in the previous slide, if time permits.&gt;</a:t>
            </a:r>
          </a:p>
          <a:p>
            <a:r>
              <a:rPr lang="en-US" sz="1200" kern="1200" dirty="0" smtClean="0">
                <a:solidFill>
                  <a:schemeClr val="tx1"/>
                </a:solidFill>
                <a:effectLst/>
                <a:latin typeface="Arial" pitchFamily="34" charset="0"/>
                <a:ea typeface="+mn-ea"/>
                <a:cs typeface="Arial" pitchFamily="34" charset="0"/>
              </a:rPr>
              <a:t> </a:t>
            </a:r>
          </a:p>
          <a:p>
            <a:pPr marL="0" indent="0" defTabSz="924916">
              <a:spcBef>
                <a:spcPts val="0"/>
              </a:spcBef>
              <a:spcAft>
                <a:spcPts val="600"/>
              </a:spcAft>
              <a:buFont typeface="Arial" pitchFamily="34" charset="0"/>
              <a:buNone/>
              <a:defRPr/>
            </a:pPr>
            <a:r>
              <a:rPr lang="en-US" b="1" dirty="0" smtClean="0"/>
              <a:t>GO</a:t>
            </a:r>
            <a:r>
              <a:rPr lang="en-US" b="0" dirty="0" smtClean="0"/>
              <a:t> t</a:t>
            </a:r>
            <a:r>
              <a:rPr lang="en-US" baseline="0" dirty="0" smtClean="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3535899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463160"/>
          </a:xfrm>
        </p:spPr>
        <p:txBody>
          <a:bodyPr/>
          <a:lstStyle/>
          <a:p>
            <a:pPr marL="0" marR="0" indent="0" algn="l" defTabSz="914400" rtl="0" eaLnBrk="0" fontAlgn="base" latinLnBrk="0" hangingPunct="0">
              <a:lnSpc>
                <a:spcPct val="150000"/>
              </a:lnSpc>
              <a:spcBef>
                <a:spcPct val="30000"/>
              </a:spcBef>
              <a:spcAft>
                <a:spcPct val="0"/>
              </a:spcAft>
              <a:buClrTx/>
              <a:buSzTx/>
              <a:buFont typeface="Arial" pitchFamily="34" charset="0"/>
              <a:buNone/>
              <a:tabLst/>
              <a:defRPr/>
            </a:pPr>
            <a:r>
              <a:rPr lang="en-US" b="1" baseline="0" dirty="0" smtClean="0"/>
              <a:t>GO</a:t>
            </a:r>
            <a:r>
              <a:rPr lang="en-US" baseline="0" dirty="0" smtClean="0"/>
              <a:t> to next slide.</a:t>
            </a:r>
          </a:p>
        </p:txBody>
      </p:sp>
      <p:sp>
        <p:nvSpPr>
          <p:cNvPr id="4" name="Slide Number Placeholder 3"/>
          <p:cNvSpPr>
            <a:spLocks noGrp="1"/>
          </p:cNvSpPr>
          <p:nvPr>
            <p:ph type="sldNum" sz="quarter" idx="10"/>
          </p:nvPr>
        </p:nvSpPr>
        <p:spPr/>
        <p:txBody>
          <a:bodyPr/>
          <a:lstStyle/>
          <a:p>
            <a:fld id="{153BCB96-7EEC-4C1C-92AC-A1AF7B1B30F2}" type="slidenum">
              <a:rPr lang="en-US" smtClean="0"/>
              <a:t>17</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5"/>
            <a:ext cx="5608320" cy="6736740"/>
          </a:xfrm>
        </p:spPr>
        <p:txBody>
          <a:bodyPr/>
          <a:lstStyle/>
          <a:p>
            <a:pPr marL="0" marR="0" indent="0" algn="l" defTabSz="914400" rtl="0" eaLnBrk="0" fontAlgn="base" latinLnBrk="0" hangingPunct="0">
              <a:spcBef>
                <a:spcPct val="30000"/>
              </a:spcBef>
              <a:spcAft>
                <a:spcPct val="0"/>
              </a:spcAft>
              <a:buClrTx/>
              <a:buSzTx/>
              <a:buFont typeface="Arial" pitchFamily="34" charset="0"/>
              <a:buNone/>
              <a:tabLst/>
              <a:defRPr/>
            </a:pPr>
            <a:r>
              <a:rPr lang="en-US" b="1" baseline="0" dirty="0" smtClean="0"/>
              <a:t>SAY: </a:t>
            </a:r>
          </a:p>
          <a:p>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We’ve learned about the role and use of surveillance. Now, let’s take a look at its legal basis.</a:t>
            </a:r>
          </a:p>
          <a:p>
            <a:r>
              <a:rPr lang="en-US" sz="1200" b="1" kern="1200" dirty="0" smtClean="0">
                <a:solidFill>
                  <a:schemeClr val="tx1"/>
                </a:solidFill>
                <a:effectLst/>
                <a:latin typeface="Arial" pitchFamily="34" charset="0"/>
                <a:ea typeface="+mn-ea"/>
                <a:cs typeface="Arial" pitchFamily="34" charset="0"/>
              </a:rPr>
              <a:t> </a:t>
            </a:r>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In the previous </a:t>
            </a:r>
            <a:r>
              <a:rPr lang="en-US" sz="1200" i="1" kern="1200" dirty="0" smtClean="0">
                <a:solidFill>
                  <a:schemeClr val="tx1"/>
                </a:solidFill>
                <a:effectLst/>
                <a:latin typeface="Arial" pitchFamily="34" charset="0"/>
                <a:ea typeface="+mn-ea"/>
                <a:cs typeface="Arial" pitchFamily="34" charset="0"/>
              </a:rPr>
              <a:t>New York Times</a:t>
            </a:r>
            <a:r>
              <a:rPr lang="en-US" sz="1200" kern="1200" dirty="0" smtClean="0">
                <a:solidFill>
                  <a:schemeClr val="tx1"/>
                </a:solidFill>
                <a:effectLst/>
                <a:latin typeface="Arial" pitchFamily="34" charset="0"/>
                <a:ea typeface="+mn-ea"/>
                <a:cs typeface="Arial" pitchFamily="34" charset="0"/>
              </a:rPr>
              <a:t> article, data related to a person’s illness or behaviors were collected as part of surveillance efforts. You might have asked yourself, “How can public health officials conduct surveillance without a person’s permission?” or “How do public health authorities decide if they have the right to conduct surveillance in a particular circumstance?”</a:t>
            </a:r>
          </a:p>
          <a:p>
            <a:r>
              <a:rPr lang="en-US" sz="1200" kern="1200" dirty="0" smtClean="0">
                <a:solidFill>
                  <a:schemeClr val="tx1"/>
                </a:solidFill>
                <a:effectLst/>
                <a:latin typeface="Arial" pitchFamily="34" charset="0"/>
                <a:ea typeface="+mn-ea"/>
                <a:cs typeface="Arial" pitchFamily="34" charset="0"/>
              </a:rPr>
              <a:t> </a:t>
            </a:r>
          </a:p>
          <a:p>
            <a:r>
              <a:rPr lang="en-US" sz="1200" kern="1200" dirty="0" smtClean="0">
                <a:solidFill>
                  <a:schemeClr val="tx1"/>
                </a:solidFill>
                <a:effectLst/>
                <a:latin typeface="Arial" pitchFamily="34" charset="0"/>
                <a:ea typeface="+mn-ea"/>
                <a:cs typeface="Arial" pitchFamily="34" charset="0"/>
              </a:rPr>
              <a:t>Legal authority for states to conduct public health surveillance is based on the </a:t>
            </a:r>
            <a:r>
              <a:rPr lang="en-US" sz="1200" i="1" kern="1200" dirty="0" smtClean="0">
                <a:solidFill>
                  <a:schemeClr val="tx1"/>
                </a:solidFill>
                <a:effectLst/>
                <a:latin typeface="Arial" pitchFamily="34" charset="0"/>
                <a:ea typeface="+mn-ea"/>
                <a:cs typeface="Arial" pitchFamily="34" charset="0"/>
              </a:rPr>
              <a:t>U.S. Constitution</a:t>
            </a:r>
            <a:r>
              <a:rPr lang="en-US" sz="1200" kern="1200" dirty="0" smtClean="0">
                <a:solidFill>
                  <a:schemeClr val="tx1"/>
                </a:solidFill>
                <a:effectLst/>
                <a:latin typeface="Arial" pitchFamily="34" charset="0"/>
                <a:ea typeface="+mn-ea"/>
                <a:cs typeface="Arial" pitchFamily="34" charset="0"/>
              </a:rPr>
              <a:t> in two specific clauses — general welfare and interstate commerce.</a:t>
            </a:r>
          </a:p>
          <a:p>
            <a:r>
              <a:rPr lang="en-US" sz="1200" kern="1200" dirty="0" smtClean="0">
                <a:solidFill>
                  <a:schemeClr val="tx1"/>
                </a:solidFill>
                <a:effectLst/>
                <a:latin typeface="Arial" pitchFamily="34" charset="0"/>
                <a:ea typeface="+mn-ea"/>
                <a:cs typeface="Arial" pitchFamily="34" charset="0"/>
              </a:rPr>
              <a:t> </a:t>
            </a:r>
          </a:p>
          <a:p>
            <a:r>
              <a:rPr lang="en-US" sz="1200" kern="1200" dirty="0" smtClean="0">
                <a:solidFill>
                  <a:schemeClr val="tx1"/>
                </a:solidFill>
                <a:effectLst/>
                <a:latin typeface="Arial" pitchFamily="34" charset="0"/>
                <a:ea typeface="+mn-ea"/>
                <a:cs typeface="Arial" pitchFamily="34" charset="0"/>
              </a:rPr>
              <a:t>The federal government is charged with promoting the general welfare of the people, and it has authority over interstate commerce. CDC can respond when a disease has interstate implications because of the commerce clause. Otherwise, CDC typically must be invited by a state to conduct surveillance or investigations within its borders.</a:t>
            </a:r>
          </a:p>
          <a:p>
            <a:endParaRPr lang="en-US" sz="1200" kern="1200" dirty="0" smtClean="0">
              <a:solidFill>
                <a:schemeClr val="tx1"/>
              </a:solidFill>
              <a:effectLst/>
              <a:latin typeface="Arial" pitchFamily="34" charset="0"/>
              <a:ea typeface="+mn-ea"/>
              <a:cs typeface="Arial" pitchFamily="34" charset="0"/>
            </a:endParaRPr>
          </a:p>
          <a:p>
            <a:r>
              <a:rPr lang="en-US" sz="1200" b="1" kern="1200" dirty="0" smtClean="0">
                <a:solidFill>
                  <a:schemeClr val="tx1"/>
                </a:solidFill>
                <a:effectLst/>
                <a:latin typeface="Arial" pitchFamily="34" charset="0"/>
                <a:ea typeface="+mn-ea"/>
                <a:cs typeface="Arial" pitchFamily="34" charset="0"/>
              </a:rPr>
              <a:t>GO</a:t>
            </a:r>
            <a:r>
              <a:rPr lang="en-US" sz="1200" kern="1200" dirty="0" smtClean="0">
                <a:solidFill>
                  <a:schemeClr val="tx1"/>
                </a:solidFill>
                <a:effectLst/>
                <a:latin typeface="Arial" pitchFamily="34" charset="0"/>
                <a:ea typeface="+mn-ea"/>
                <a:cs typeface="Arial" pitchFamily="34" charset="0"/>
              </a:rPr>
              <a:t> 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18</a:t>
            </a:fld>
            <a:endParaRPr lang="en-US" dirty="0"/>
          </a:p>
        </p:txBody>
      </p:sp>
    </p:spTree>
    <p:extLst>
      <p:ext uri="{BB962C8B-B14F-4D97-AF65-F5344CB8AC3E}">
        <p14:creationId xmlns:p14="http://schemas.microsoft.com/office/powerpoint/2010/main" val="4087724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5"/>
            <a:ext cx="5608320" cy="6736740"/>
          </a:xfrm>
        </p:spPr>
        <p:txBody>
          <a:bodyPr/>
          <a:lstStyle/>
          <a:p>
            <a:pPr marL="0" marR="0" indent="0" algn="l" defTabSz="914400" rtl="0" eaLnBrk="0" fontAlgn="base" latinLnBrk="0" hangingPunct="0">
              <a:spcBef>
                <a:spcPct val="30000"/>
              </a:spcBef>
              <a:spcAft>
                <a:spcPct val="0"/>
              </a:spcAft>
              <a:buClrTx/>
              <a:buSzTx/>
              <a:buFont typeface="Arial" pitchFamily="34" charset="0"/>
              <a:buNone/>
              <a:tabLst/>
              <a:defRPr/>
            </a:pPr>
            <a:r>
              <a:rPr lang="en-US" b="1" baseline="0" dirty="0" smtClean="0"/>
              <a:t>SAY: </a:t>
            </a:r>
          </a:p>
          <a:p>
            <a:endParaRPr lang="en-US" sz="1200" kern="1200" dirty="0" smtClean="0">
              <a:solidFill>
                <a:schemeClr val="tx1"/>
              </a:solidFill>
              <a:effectLst/>
              <a:latin typeface="Arial" pitchFamily="34" charset="0"/>
              <a:ea typeface="+mn-ea"/>
              <a:cs typeface="Arial" pitchFamily="34" charset="0"/>
            </a:endParaRPr>
          </a:p>
          <a:p>
            <a:endParaRPr lang="en-US" sz="1200" kern="1200" dirty="0" smtClean="0">
              <a:solidFill>
                <a:schemeClr val="tx1"/>
              </a:solidFill>
              <a:effectLst/>
              <a:latin typeface="Arial" pitchFamily="34" charset="0"/>
              <a:ea typeface="+mn-ea"/>
              <a:cs typeface="Arial" pitchFamily="34" charset="0"/>
            </a:endParaRPr>
          </a:p>
          <a:p>
            <a:r>
              <a:rPr lang="en-US" sz="1200" b="1" kern="1200" dirty="0" smtClean="0">
                <a:solidFill>
                  <a:schemeClr val="tx1"/>
                </a:solidFill>
                <a:effectLst/>
                <a:latin typeface="Arial" pitchFamily="34" charset="0"/>
                <a:ea typeface="+mn-ea"/>
                <a:cs typeface="Arial" pitchFamily="34" charset="0"/>
              </a:rPr>
              <a:t>GO</a:t>
            </a:r>
            <a:r>
              <a:rPr lang="en-US" sz="1200" kern="1200" dirty="0" smtClean="0">
                <a:solidFill>
                  <a:schemeClr val="tx1"/>
                </a:solidFill>
                <a:effectLst/>
                <a:latin typeface="Arial" pitchFamily="34" charset="0"/>
                <a:ea typeface="+mn-ea"/>
                <a:cs typeface="Arial" pitchFamily="34" charset="0"/>
              </a:rPr>
              <a:t> 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19</a:t>
            </a:fld>
            <a:endParaRPr lang="en-US" dirty="0"/>
          </a:p>
        </p:txBody>
      </p:sp>
    </p:spTree>
    <p:extLst>
      <p:ext uri="{BB962C8B-B14F-4D97-AF65-F5344CB8AC3E}">
        <p14:creationId xmlns:p14="http://schemas.microsoft.com/office/powerpoint/2010/main" val="4087724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4CB6CD26-11CB-426D-A92E-25C151539CF4}" type="slidenum">
              <a:rPr lang="en-US" sz="1200">
                <a:latin typeface="Arial" charset="0"/>
                <a:cs typeface="Arial" charset="0"/>
              </a:rPr>
              <a:pPr eaLnBrk="1" hangingPunct="1"/>
              <a:t>20</a:t>
            </a:fld>
            <a:endParaRPr lang="en-US" sz="1200" dirty="0">
              <a:latin typeface="Arial" charset="0"/>
              <a:cs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701041" y="4387135"/>
            <a:ext cx="5608320" cy="62755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0"/>
              </a:spcBef>
              <a:spcAft>
                <a:spcPts val="600"/>
              </a:spcAft>
            </a:pPr>
            <a:r>
              <a:rPr lang="en-US" b="1" dirty="0" smtClean="0"/>
              <a:t>SAY:</a:t>
            </a:r>
            <a:br>
              <a:rPr lang="en-US" b="1" dirty="0" smtClean="0"/>
            </a:br>
            <a:endParaRPr lang="en-US" b="1" dirty="0" smtClean="0"/>
          </a:p>
          <a:p>
            <a:pPr eaLnBrk="1" hangingPunct="1">
              <a:spcBef>
                <a:spcPts val="0"/>
              </a:spcBef>
              <a:spcAft>
                <a:spcPts val="600"/>
              </a:spcAft>
            </a:pPr>
            <a:r>
              <a:rPr lang="en-US" baseline="0" dirty="0" smtClean="0"/>
              <a:t>Notification systems, are mandated by regulation and</a:t>
            </a:r>
            <a:r>
              <a:rPr lang="en-US" baseline="0" dirty="0" smtClean="0">
                <a:solidFill>
                  <a:srgbClr val="000000"/>
                </a:solidFill>
              </a:rPr>
              <a:t> specify </a:t>
            </a:r>
            <a:r>
              <a:rPr lang="en-US" dirty="0" smtClean="0"/>
              <a:t>not only who must report, but also the list of diseases to report, how to report, and when. </a:t>
            </a:r>
          </a:p>
          <a:p>
            <a:pPr eaLnBrk="1" hangingPunct="1">
              <a:spcBef>
                <a:spcPts val="0"/>
              </a:spcBef>
              <a:spcAft>
                <a:spcPts val="600"/>
              </a:spcAft>
            </a:pPr>
            <a:endParaRPr lang="en-US" dirty="0" smtClean="0"/>
          </a:p>
          <a:p>
            <a:pPr eaLnBrk="1" hangingPunct="1">
              <a:spcBef>
                <a:spcPts val="0"/>
              </a:spcBef>
              <a:spcAft>
                <a:spcPts val="600"/>
              </a:spcAft>
            </a:pPr>
            <a:endParaRPr lang="en-US" dirty="0" smtClean="0"/>
          </a:p>
          <a:p>
            <a:pPr eaLnBrk="1" hangingPunct="1">
              <a:spcBef>
                <a:spcPts val="0"/>
              </a:spcBef>
              <a:spcAft>
                <a:spcPts val="600"/>
              </a:spcAft>
            </a:pPr>
            <a:r>
              <a:rPr lang="en-US" dirty="0" smtClean="0"/>
              <a:t>Most</a:t>
            </a:r>
            <a:r>
              <a:rPr lang="en-US" baseline="0" dirty="0" smtClean="0"/>
              <a:t> commonly</a:t>
            </a:r>
            <a:r>
              <a:rPr lang="en-US" dirty="0" smtClean="0"/>
              <a:t>, physicians, laboratories, hospitals, clinics, and</a:t>
            </a:r>
            <a:r>
              <a:rPr lang="en-US" baseline="0" dirty="0" smtClean="0"/>
              <a:t> in certain instances, s</a:t>
            </a:r>
            <a:r>
              <a:rPr lang="en-US" dirty="0" smtClean="0"/>
              <a:t>chool nurses and public</a:t>
            </a:r>
            <a:r>
              <a:rPr lang="en-US" baseline="0" dirty="0" smtClean="0"/>
              <a:t> health professionals are required to report cases to the the infection control department in the institution or the hospital, who is usually responsible for the case investigation and any</a:t>
            </a:r>
            <a:r>
              <a:rPr lang="en-US" dirty="0" smtClean="0"/>
              <a:t> resulting </a:t>
            </a:r>
            <a:r>
              <a:rPr lang="en-US" baseline="0" dirty="0" smtClean="0"/>
              <a:t>actions. The infection control department is </a:t>
            </a:r>
            <a:r>
              <a:rPr lang="en-US" sz="1200" b="0" dirty="0" smtClean="0">
                <a:solidFill>
                  <a:schemeClr val="tx1"/>
                </a:solidFill>
                <a:latin typeface="Century Gothic" panose="020B0502020202020204" pitchFamily="34" charset="0"/>
              </a:rPr>
              <a:t>are required to report cases to the MOH sector health department.</a:t>
            </a:r>
            <a:endParaRPr lang="en-US" baseline="0" dirty="0" smtClean="0"/>
          </a:p>
          <a:p>
            <a:pPr eaLnBrk="1" hangingPunct="1">
              <a:spcBef>
                <a:spcPts val="0"/>
              </a:spcBef>
              <a:spcAft>
                <a:spcPts val="600"/>
              </a:spcAft>
            </a:pPr>
            <a:endParaRPr lang="en-US" baseline="0" dirty="0" smtClean="0"/>
          </a:p>
          <a:p>
            <a:pPr eaLnBrk="1" hangingPunct="1">
              <a:spcBef>
                <a:spcPts val="0"/>
              </a:spcBef>
              <a:spcAft>
                <a:spcPts val="600"/>
              </a:spcAft>
            </a:pPr>
            <a:r>
              <a:rPr lang="en-US" dirty="0" smtClean="0"/>
              <a:t>After</a:t>
            </a:r>
            <a:r>
              <a:rPr lang="en-US" baseline="0" dirty="0" smtClean="0"/>
              <a:t> the local health department receives </a:t>
            </a:r>
            <a:r>
              <a:rPr lang="en-US" dirty="0" smtClean="0"/>
              <a:t>a </a:t>
            </a:r>
            <a:r>
              <a:rPr lang="en-US" baseline="0" dirty="0" smtClean="0"/>
              <a:t>report and, in many cases, verifies that it meets the case definition, they then send the report to the </a:t>
            </a:r>
            <a:r>
              <a:rPr lang="en-US" sz="1200" b="0" dirty="0" smtClean="0">
                <a:solidFill>
                  <a:schemeClr val="tx1"/>
                </a:solidFill>
                <a:latin typeface="Century Gothic" panose="020B0502020202020204" pitchFamily="34" charset="0"/>
              </a:rPr>
              <a:t>regional public health department</a:t>
            </a:r>
            <a:r>
              <a:rPr lang="en-US" baseline="0" dirty="0" smtClean="0"/>
              <a:t>. </a:t>
            </a:r>
          </a:p>
          <a:p>
            <a:pPr lvl="0">
              <a:spcBef>
                <a:spcPct val="40000"/>
              </a:spcBef>
              <a:spcAft>
                <a:spcPts val="600"/>
              </a:spcAft>
              <a:buFont typeface="Arial" panose="020B0604020202020204" pitchFamily="34" charset="0"/>
              <a:buNone/>
            </a:pPr>
            <a:endParaRPr lang="en-US" sz="1200" b="0" dirty="0" smtClean="0">
              <a:solidFill>
                <a:schemeClr val="tx1"/>
              </a:solidFill>
              <a:latin typeface="Century Gothic" panose="020B0502020202020204" pitchFamily="34" charset="0"/>
            </a:endParaRPr>
          </a:p>
          <a:p>
            <a:pPr lvl="0">
              <a:spcBef>
                <a:spcPct val="40000"/>
              </a:spcBef>
              <a:spcAft>
                <a:spcPts val="600"/>
              </a:spcAft>
              <a:buFont typeface="Arial" panose="020B0604020202020204" pitchFamily="34" charset="0"/>
              <a:buChar char="•"/>
            </a:pPr>
            <a:r>
              <a:rPr lang="en-US" sz="1200" b="0" dirty="0" smtClean="0">
                <a:solidFill>
                  <a:schemeClr val="tx1"/>
                </a:solidFill>
                <a:latin typeface="Century Gothic" panose="020B0502020202020204" pitchFamily="34" charset="0"/>
              </a:rPr>
              <a:t>The regional health department reports to the Deputy Ministry for Public Health</a:t>
            </a:r>
            <a:endParaRPr lang="x-none" sz="1200" b="0" dirty="0" smtClean="0">
              <a:solidFill>
                <a:schemeClr val="tx1"/>
              </a:solidFill>
              <a:latin typeface="Century Gothic" panose="020B0502020202020204" pitchFamily="34" charset="0"/>
            </a:endParaRPr>
          </a:p>
          <a:p>
            <a:pPr eaLnBrk="1" hangingPunct="1">
              <a:spcBef>
                <a:spcPts val="0"/>
              </a:spcBef>
              <a:spcAft>
                <a:spcPts val="600"/>
              </a:spcAft>
            </a:pPr>
            <a:endParaRPr lang="en-US" baseline="0" dirty="0" smtClean="0"/>
          </a:p>
          <a:p>
            <a:pPr eaLnBrk="1" hangingPunct="1">
              <a:spcBef>
                <a:spcPts val="0"/>
              </a:spcBef>
              <a:spcAft>
                <a:spcPts val="600"/>
              </a:spcAft>
            </a:pPr>
            <a:endParaRPr lang="en-US" baseline="0" dirty="0" smtClean="0"/>
          </a:p>
          <a:p>
            <a:pPr eaLnBrk="1" hangingPunct="1">
              <a:spcBef>
                <a:spcPts val="0"/>
              </a:spcBef>
              <a:spcAft>
                <a:spcPts val="600"/>
              </a:spcAft>
            </a:pPr>
            <a:r>
              <a:rPr lang="en-US" b="1" dirty="0" smtClean="0"/>
              <a:t>GO</a:t>
            </a:r>
            <a:r>
              <a:rPr lang="en-US" b="0" dirty="0" smtClean="0"/>
              <a:t> t</a:t>
            </a:r>
            <a:r>
              <a:rPr lang="en-US" baseline="0" dirty="0" smtClean="0"/>
              <a:t>o next slide.</a:t>
            </a:r>
            <a:endParaRPr lang="en-US" dirty="0" smtClean="0"/>
          </a:p>
        </p:txBody>
      </p:sp>
    </p:spTree>
    <p:extLst>
      <p:ext uri="{BB962C8B-B14F-4D97-AF65-F5344CB8AC3E}">
        <p14:creationId xmlns:p14="http://schemas.microsoft.com/office/powerpoint/2010/main" val="1140737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2920113"/>
          </a:xfrm>
        </p:spPr>
        <p:txBody>
          <a:bodyPr/>
          <a:lstStyle/>
          <a:p>
            <a:pPr defTabSz="907633" eaLnBrk="1" fontAlgn="auto" hangingPunct="1">
              <a:spcBef>
                <a:spcPts val="0"/>
              </a:spcBef>
              <a:spcAft>
                <a:spcPts val="600"/>
              </a:spcAft>
              <a:defRPr/>
            </a:pPr>
            <a:r>
              <a:rPr lang="en-US" b="1" dirty="0" smtClean="0"/>
              <a:t>SAY:</a:t>
            </a:r>
            <a:br>
              <a:rPr lang="en-US" b="1" dirty="0" smtClean="0"/>
            </a:br>
            <a:endParaRPr lang="en-US" b="1" dirty="0" smtClean="0"/>
          </a:p>
          <a:p>
            <a:pPr defTabSz="907633" eaLnBrk="1" fontAlgn="auto" hangingPunct="1">
              <a:spcBef>
                <a:spcPts val="0"/>
              </a:spcBef>
              <a:spcAft>
                <a:spcPts val="600"/>
              </a:spcAft>
              <a:defRPr/>
            </a:pPr>
            <a:r>
              <a:rPr lang="en-US" baseline="0" dirty="0" smtClean="0"/>
              <a:t>Today we will discuss the basics of surveillance and its role and use in public health. We will review the legal basis, types, attributes, and the process for conducting surveillance. Finally, we will apply what we have learned by examining some cases where surveillance was used to resolve a public health problem.</a:t>
            </a:r>
          </a:p>
          <a:p>
            <a:pPr defTabSz="907633" eaLnBrk="1" fontAlgn="auto" hangingPunct="1">
              <a:spcBef>
                <a:spcPts val="0"/>
              </a:spcBef>
              <a:spcAft>
                <a:spcPts val="600"/>
              </a:spcAft>
              <a:defRPr/>
            </a:pPr>
            <a:endParaRPr lang="en-US" baseline="0" dirty="0" smtClean="0"/>
          </a:p>
          <a:p>
            <a:pPr marL="0" marR="0" indent="0" algn="l" defTabSz="914400" rtl="0" eaLnBrk="0" fontAlgn="base" latinLnBrk="0" hangingPunct="0">
              <a:spcBef>
                <a:spcPct val="30000"/>
              </a:spcBef>
              <a:spcAft>
                <a:spcPts val="600"/>
              </a:spcAft>
              <a:buClrTx/>
              <a:buSzTx/>
              <a:buFontTx/>
              <a:buNone/>
              <a:tabLst/>
              <a:defRPr/>
            </a:pPr>
            <a:r>
              <a:rPr lang="en-US" b="1" dirty="0" smtClean="0"/>
              <a:t>GO</a:t>
            </a:r>
            <a:r>
              <a:rPr lang="en-US" b="0" dirty="0" smtClean="0"/>
              <a:t> t</a:t>
            </a:r>
            <a:r>
              <a:rPr lang="en-US" baseline="0" dirty="0" smtClean="0"/>
              <a:t>o next slide.</a:t>
            </a:r>
            <a:endParaRPr lang="en-US" dirty="0"/>
          </a:p>
        </p:txBody>
      </p:sp>
      <p:sp>
        <p:nvSpPr>
          <p:cNvPr id="4" name="Slide Number Placeholder 3"/>
          <p:cNvSpPr>
            <a:spLocks noGrp="1"/>
          </p:cNvSpPr>
          <p:nvPr>
            <p:ph type="sldNum" sz="quarter" idx="10"/>
          </p:nvPr>
        </p:nvSpPr>
        <p:spPr/>
        <p:txBody>
          <a:bodyPr/>
          <a:lstStyle/>
          <a:p>
            <a:fld id="{A0EA14BE-5166-43F7-93D0-D2524D4F1033}" type="slidenum">
              <a:rPr lang="en-US" smtClean="0"/>
              <a:t>2</a:t>
            </a:fld>
            <a:endParaRPr lang="en-US" dirty="0"/>
          </a:p>
        </p:txBody>
      </p:sp>
    </p:spTree>
    <p:extLst>
      <p:ext uri="{BB962C8B-B14F-4D97-AF65-F5344CB8AC3E}">
        <p14:creationId xmlns:p14="http://schemas.microsoft.com/office/powerpoint/2010/main" val="340407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431354"/>
          </a:xfrm>
        </p:spPr>
        <p:txBody>
          <a:bodyPr/>
          <a:lstStyle/>
          <a:p>
            <a:pPr marL="0" marR="0" indent="0" algn="l" defTabSz="914400" rtl="0" eaLnBrk="0" fontAlgn="base" latinLnBrk="0" hangingPunct="0">
              <a:lnSpc>
                <a:spcPct val="150000"/>
              </a:lnSpc>
              <a:spcBef>
                <a:spcPts val="0"/>
              </a:spcBef>
              <a:spcAft>
                <a:spcPts val="600"/>
              </a:spcAft>
              <a:buClrTx/>
              <a:buSzTx/>
              <a:buFontTx/>
              <a:buNone/>
              <a:tabLst/>
              <a:defRPr/>
            </a:pPr>
            <a:r>
              <a:rPr lang="en-US" b="1" dirty="0" smtClean="0"/>
              <a:t>GO</a:t>
            </a:r>
            <a:r>
              <a:rPr lang="en-US" b="0" dirty="0" smtClean="0"/>
              <a:t> t</a:t>
            </a:r>
            <a:r>
              <a:rPr lang="en-US" baseline="0" dirty="0" smtClean="0"/>
              <a:t>o next slide.</a:t>
            </a:r>
            <a:endParaRPr lang="en-US" dirty="0" smtClean="0"/>
          </a:p>
        </p:txBody>
      </p:sp>
      <p:sp>
        <p:nvSpPr>
          <p:cNvPr id="4" name="Slide Number Placeholder 3"/>
          <p:cNvSpPr>
            <a:spLocks noGrp="1"/>
          </p:cNvSpPr>
          <p:nvPr>
            <p:ph type="sldNum" sz="quarter" idx="10"/>
          </p:nvPr>
        </p:nvSpPr>
        <p:spPr/>
        <p:txBody>
          <a:bodyPr/>
          <a:lstStyle/>
          <a:p>
            <a:fld id="{153BCB96-7EEC-4C1C-92AC-A1AF7B1B30F2}" type="slidenum">
              <a:rPr lang="en-US" smtClean="0"/>
              <a:t>21</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481AC029-884C-4AFF-B6E3-E21A070DF759}" type="slidenum">
              <a:rPr lang="en-US" sz="1200">
                <a:latin typeface="Arial" charset="0"/>
                <a:cs typeface="Arial" charset="0"/>
              </a:rPr>
              <a:pPr eaLnBrk="1" hangingPunct="1"/>
              <a:t>22</a:t>
            </a:fld>
            <a:endParaRPr lang="en-US" sz="1200" dirty="0">
              <a:latin typeface="Arial" charset="0"/>
              <a:cs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701041" y="4387135"/>
            <a:ext cx="5608320" cy="66890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49">
              <a:spcBef>
                <a:spcPts val="0"/>
              </a:spcBef>
              <a:spcAft>
                <a:spcPts val="600"/>
              </a:spcAft>
              <a:defRPr/>
            </a:pPr>
            <a:r>
              <a:rPr lang="en-US" b="1" dirty="0" smtClean="0"/>
              <a:t>SAY:</a:t>
            </a:r>
          </a:p>
          <a:p>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Let’s look at the two primary types of public health surveillance, passive</a:t>
            </a:r>
            <a:r>
              <a:rPr lang="en-US" sz="1200" kern="1200" baseline="0" dirty="0" smtClean="0">
                <a:solidFill>
                  <a:schemeClr val="tx1"/>
                </a:solidFill>
                <a:effectLst/>
                <a:latin typeface="Arial" pitchFamily="34" charset="0"/>
                <a:ea typeface="+mn-ea"/>
                <a:cs typeface="Arial" pitchFamily="34" charset="0"/>
              </a:rPr>
              <a:t> and active</a:t>
            </a:r>
            <a:r>
              <a:rPr lang="en-US" sz="1200" kern="1200" dirty="0" smtClean="0">
                <a:solidFill>
                  <a:schemeClr val="tx1"/>
                </a:solidFill>
                <a:effectLst/>
                <a:latin typeface="Arial" pitchFamily="34" charset="0"/>
                <a:ea typeface="+mn-ea"/>
                <a:cs typeface="Arial" pitchFamily="34" charset="0"/>
              </a:rPr>
              <a:t>.</a:t>
            </a:r>
          </a:p>
          <a:p>
            <a:r>
              <a:rPr lang="en-US" sz="1200" kern="1200" dirty="0" smtClean="0">
                <a:solidFill>
                  <a:schemeClr val="tx1"/>
                </a:solidFill>
                <a:effectLst/>
                <a:latin typeface="Arial" pitchFamily="34" charset="0"/>
                <a:ea typeface="+mn-ea"/>
                <a:cs typeface="Arial" pitchFamily="34" charset="0"/>
              </a:rPr>
              <a:t> </a:t>
            </a:r>
          </a:p>
          <a:p>
            <a:r>
              <a:rPr lang="en-US" sz="1200" kern="1200" dirty="0" smtClean="0">
                <a:solidFill>
                  <a:schemeClr val="tx1"/>
                </a:solidFill>
                <a:effectLst/>
                <a:latin typeface="Arial" pitchFamily="34" charset="0"/>
                <a:ea typeface="+mn-ea"/>
                <a:cs typeface="Arial" pitchFamily="34" charset="0"/>
              </a:rPr>
              <a:t>Most routine notifiable disease surveillance relies on passive reporting. In p</a:t>
            </a:r>
            <a:r>
              <a:rPr lang="en-US" sz="1200" i="0" kern="1200" dirty="0" smtClean="0">
                <a:solidFill>
                  <a:schemeClr val="tx1"/>
                </a:solidFill>
                <a:effectLst/>
                <a:latin typeface="Arial" pitchFamily="34" charset="0"/>
                <a:ea typeface="+mn-ea"/>
                <a:cs typeface="Arial" pitchFamily="34" charset="0"/>
              </a:rPr>
              <a:t>assive surveillance, </a:t>
            </a:r>
            <a:r>
              <a:rPr lang="en-US" sz="1200" kern="1200" dirty="0" smtClean="0">
                <a:solidFill>
                  <a:schemeClr val="tx1"/>
                </a:solidFill>
                <a:effectLst/>
                <a:latin typeface="Arial" pitchFamily="34" charset="0"/>
                <a:ea typeface="+mn-ea"/>
                <a:cs typeface="Arial" pitchFamily="34" charset="0"/>
              </a:rPr>
              <a:t>the physician, laboratory, or other health care provider (i.e., the reporter) takes the initiative in submitting the report by following the list of reportable diseases in that state; the health department or health agency waits for reports to be submitted by others. This is the most common type of surveillance; it is simple and inexpensive, but it is also limited by variability of quality and incompleteness in reporting.</a:t>
            </a:r>
          </a:p>
          <a:p>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Active systems involve regular outreach to potential reporters to stimulate the reporting of specific diseases or injuries. Active surveillance can validate the representativeness of passive reports, ensure more complete reporting of conditions, or be used in conjunction with specific epidemiologic investigations. Active systems are often used for brief periods for discrete purposes, such as during outbreak investigations, or special time-limited events, or for diseases of special interest (e.g., SARS).</a:t>
            </a:r>
          </a:p>
          <a:p>
            <a:r>
              <a:rPr lang="en-US" sz="1200" kern="1200" dirty="0" smtClean="0">
                <a:solidFill>
                  <a:schemeClr val="tx1"/>
                </a:solidFill>
                <a:effectLst/>
                <a:latin typeface="Arial" pitchFamily="34" charset="0"/>
                <a:ea typeface="+mn-ea"/>
                <a:cs typeface="Arial" pitchFamily="34" charset="0"/>
              </a:rPr>
              <a:t> </a:t>
            </a:r>
          </a:p>
          <a:p>
            <a:r>
              <a:rPr lang="en-US" sz="1200" b="1" kern="1200" dirty="0" smtClean="0">
                <a:solidFill>
                  <a:schemeClr val="tx1"/>
                </a:solidFill>
                <a:effectLst/>
                <a:latin typeface="Arial" pitchFamily="34" charset="0"/>
                <a:ea typeface="+mn-ea"/>
                <a:cs typeface="Arial" pitchFamily="34" charset="0"/>
              </a:rPr>
              <a:t>GO</a:t>
            </a:r>
            <a:r>
              <a:rPr lang="en-US" sz="1200" kern="1200" dirty="0" smtClean="0">
                <a:solidFill>
                  <a:schemeClr val="tx1"/>
                </a:solidFill>
                <a:effectLst/>
                <a:latin typeface="Arial" pitchFamily="34" charset="0"/>
                <a:ea typeface="+mn-ea"/>
                <a:cs typeface="Arial" pitchFamily="34" charset="0"/>
              </a:rPr>
              <a:t> to next slide.</a:t>
            </a:r>
            <a:endParaRPr lang="en-US" dirty="0" smtClean="0"/>
          </a:p>
        </p:txBody>
      </p:sp>
    </p:spTree>
    <p:extLst>
      <p:ext uri="{BB962C8B-B14F-4D97-AF65-F5344CB8AC3E}">
        <p14:creationId xmlns:p14="http://schemas.microsoft.com/office/powerpoint/2010/main" val="4066920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E095AF32-1AD6-41F1-A68F-631C2218AC61}" type="slidenum">
              <a:rPr lang="en-US" sz="1200">
                <a:latin typeface="Arial" charset="0"/>
                <a:cs typeface="Arial" charset="0"/>
              </a:rPr>
              <a:pPr eaLnBrk="1" hangingPunct="1"/>
              <a:t>23</a:t>
            </a:fld>
            <a:endParaRPr lang="en-US" sz="1200" dirty="0">
              <a:latin typeface="Arial" charset="0"/>
              <a:cs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701041" y="4387138"/>
            <a:ext cx="5608320" cy="68321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4916" eaLnBrk="1" hangingPunct="1">
              <a:spcBef>
                <a:spcPts val="0"/>
              </a:spcBef>
              <a:spcAft>
                <a:spcPts val="600"/>
              </a:spcAft>
              <a:defRPr/>
            </a:pPr>
            <a:r>
              <a:rPr lang="en-US" b="1" dirty="0" smtClean="0"/>
              <a:t>SAY: </a:t>
            </a:r>
          </a:p>
          <a:p>
            <a:pPr defTabSz="924916" eaLnBrk="1" hangingPunct="1">
              <a:spcBef>
                <a:spcPts val="0"/>
              </a:spcBef>
              <a:spcAft>
                <a:spcPts val="600"/>
              </a:spcAft>
              <a:defRPr/>
            </a:pPr>
            <a:r>
              <a:rPr lang="en-US" b="1" dirty="0" smtClean="0"/>
              <a:t/>
            </a:r>
            <a:br>
              <a:rPr lang="en-US" b="1" dirty="0" smtClean="0"/>
            </a:br>
            <a:r>
              <a:rPr lang="en-US" dirty="0" smtClean="0"/>
              <a:t>Another type of surveillance is sentinel surveillance.</a:t>
            </a:r>
          </a:p>
          <a:p>
            <a:pPr defTabSz="924916" eaLnBrk="1" hangingPunct="1">
              <a:spcBef>
                <a:spcPts val="0"/>
              </a:spcBef>
              <a:spcAft>
                <a:spcPts val="600"/>
              </a:spcAft>
              <a:defRPr/>
            </a:pPr>
            <a:endParaRPr lang="en-US" sz="1200" b="0" i="0" u="none" strike="noStrike" kern="1200" baseline="0" dirty="0" smtClean="0">
              <a:solidFill>
                <a:schemeClr val="tx1"/>
              </a:solidFill>
              <a:latin typeface="Arial" charset="0"/>
              <a:ea typeface="+mn-ea"/>
              <a:cs typeface="Arial" charset="0"/>
            </a:endParaRPr>
          </a:p>
          <a:p>
            <a:pPr marL="0" marR="0" indent="0" algn="l" defTabSz="924916" rtl="0" eaLnBrk="1" fontAlgn="base" latinLnBrk="0" hangingPunct="1">
              <a:spcBef>
                <a:spcPts val="0"/>
              </a:spcBef>
              <a:spcAft>
                <a:spcPts val="600"/>
              </a:spcAft>
              <a:buClrTx/>
              <a:buSzTx/>
              <a:buFontTx/>
              <a:buNone/>
              <a:tabLst/>
              <a:defRPr/>
            </a:pPr>
            <a:r>
              <a:rPr lang="en-US" sz="1200" b="0" i="0" u="none" strike="noStrike" kern="1200" baseline="0" dirty="0" smtClean="0">
                <a:solidFill>
                  <a:schemeClr val="tx1"/>
                </a:solidFill>
                <a:latin typeface="Arial" charset="0"/>
                <a:ea typeface="+mn-ea"/>
                <a:cs typeface="Arial" charset="0"/>
              </a:rPr>
              <a:t>&lt;</a:t>
            </a:r>
            <a:r>
              <a:rPr lang="en-US" sz="1200" b="1" i="0" u="none" strike="noStrike" kern="1200" baseline="0" dirty="0" smtClean="0">
                <a:solidFill>
                  <a:schemeClr val="tx1"/>
                </a:solidFill>
                <a:latin typeface="Arial" charset="0"/>
                <a:ea typeface="+mn-ea"/>
                <a:cs typeface="Arial" charset="0"/>
              </a:rPr>
              <a:t>READ</a:t>
            </a:r>
            <a:r>
              <a:rPr lang="en-US" sz="1200" b="0" i="0" u="none" strike="noStrike" kern="1200" baseline="0" dirty="0" smtClean="0">
                <a:solidFill>
                  <a:schemeClr val="tx1"/>
                </a:solidFill>
                <a:latin typeface="Arial" charset="0"/>
                <a:ea typeface="+mn-ea"/>
                <a:cs typeface="Arial" charset="0"/>
              </a:rPr>
              <a:t> the definition of Sentinel Surveillance.&gt;</a:t>
            </a:r>
            <a:endParaRPr lang="en-US" sz="1200" b="1" i="0" u="none" strike="noStrike" kern="1200" baseline="0" dirty="0" smtClean="0">
              <a:solidFill>
                <a:schemeClr val="tx1"/>
              </a:solidFill>
              <a:latin typeface="Arial" charset="0"/>
              <a:ea typeface="+mn-ea"/>
              <a:cs typeface="Arial" charset="0"/>
            </a:endParaRPr>
          </a:p>
          <a:p>
            <a:pPr marL="0" marR="0" indent="0" algn="l" defTabSz="924916" rtl="0" eaLnBrk="1" fontAlgn="base" latinLnBrk="0" hangingPunct="1">
              <a:spcBef>
                <a:spcPts val="0"/>
              </a:spcBef>
              <a:spcAft>
                <a:spcPts val="600"/>
              </a:spcAft>
              <a:buClrTx/>
              <a:buSzTx/>
              <a:buFontTx/>
              <a:buNone/>
              <a:tabLst/>
              <a:defRPr/>
            </a:pPr>
            <a:endParaRPr lang="en-US" sz="1200" b="0" i="0" u="none" strike="noStrike" kern="1200" baseline="0" dirty="0" smtClean="0">
              <a:solidFill>
                <a:schemeClr val="tx1"/>
              </a:solidFill>
              <a:latin typeface="Arial" charset="0"/>
              <a:ea typeface="+mn-ea"/>
              <a:cs typeface="Arial" charset="0"/>
            </a:endParaRPr>
          </a:p>
          <a:p>
            <a:pPr marL="0" marR="0" indent="0" algn="l" defTabSz="924916" rtl="0" eaLnBrk="1" fontAlgn="base" latinLnBrk="0" hangingPunct="1">
              <a:spcBef>
                <a:spcPts val="0"/>
              </a:spcBef>
              <a:spcAft>
                <a:spcPts val="600"/>
              </a:spcAft>
              <a:buClrTx/>
              <a:buSzTx/>
              <a:buFontTx/>
              <a:buNone/>
              <a:tabLst/>
              <a:defRPr/>
            </a:pPr>
            <a:r>
              <a:rPr lang="en-US" b="1" dirty="0" smtClean="0"/>
              <a:t>SAY: </a:t>
            </a:r>
            <a:endParaRPr lang="en-US" sz="1200" b="0" i="0" u="none" strike="noStrike" kern="1200" baseline="0" dirty="0" smtClean="0">
              <a:solidFill>
                <a:schemeClr val="tx1"/>
              </a:solidFill>
              <a:latin typeface="Arial" charset="0"/>
              <a:ea typeface="+mn-ea"/>
              <a:cs typeface="Arial" charset="0"/>
            </a:endParaRPr>
          </a:p>
          <a:p>
            <a:pPr defTabSz="924916" eaLnBrk="1" hangingPunct="1">
              <a:spcBef>
                <a:spcPts val="0"/>
              </a:spcBef>
              <a:spcAft>
                <a:spcPts val="600"/>
              </a:spcAft>
              <a:defRPr/>
            </a:pPr>
            <a:r>
              <a:rPr lang="en-US" dirty="0" smtClean="0"/>
              <a:t>Syndromic</a:t>
            </a:r>
            <a:r>
              <a:rPr lang="en-US" baseline="0" dirty="0" smtClean="0"/>
              <a:t> surveillance focuses on the </a:t>
            </a:r>
            <a:r>
              <a:rPr lang="en-US" dirty="0" smtClean="0"/>
              <a:t>signs</a:t>
            </a:r>
            <a:r>
              <a:rPr lang="en-US" baseline="0" dirty="0" smtClean="0"/>
              <a:t> and symptoms of an illness </a:t>
            </a:r>
            <a:r>
              <a:rPr lang="en-US" dirty="0" smtClean="0"/>
              <a:t>rather than physician-diagnosed or laboratory-confirmed illnesses. The case definition for a syndrome is never as specific as for a disease.</a:t>
            </a:r>
            <a:r>
              <a:rPr lang="en-US" baseline="0" dirty="0" smtClean="0"/>
              <a:t> T</a:t>
            </a:r>
            <a:r>
              <a:rPr lang="en-US" dirty="0" smtClean="0"/>
              <a:t>herefore, follow-up is always necessary to verify if an outbreak is actually occurring. Syndromic</a:t>
            </a:r>
            <a:r>
              <a:rPr lang="en-US" baseline="0" dirty="0" smtClean="0"/>
              <a:t> surveillance is </a:t>
            </a:r>
            <a:r>
              <a:rPr lang="en-US" dirty="0" smtClean="0"/>
              <a:t>the preferred method for bioterrorism. An advantage of this method is that reporting does not need to wait for a</a:t>
            </a:r>
            <a:r>
              <a:rPr lang="en-US" baseline="0" dirty="0" smtClean="0"/>
              <a:t> diagnosis to be made, which can</a:t>
            </a:r>
            <a:r>
              <a:rPr lang="en-US" dirty="0" smtClean="0"/>
              <a:t> </a:t>
            </a:r>
            <a:r>
              <a:rPr lang="en-US" baseline="0" dirty="0" smtClean="0"/>
              <a:t>add time and delay the reporting process.</a:t>
            </a:r>
            <a:r>
              <a:rPr lang="en-US" dirty="0" smtClean="0"/>
              <a:t> Because of this time-saving aspect, syndromic surveillance has been used as a method of early detection to improve situational awareness, especially in the context of bioterrorism. The term syndromic surveillance has also been loosely applied to surveillance of school and work absenteeism, calls to 9-1-1, and over-the-counter medications,</a:t>
            </a:r>
            <a:r>
              <a:rPr lang="en-US" baseline="0" dirty="0" smtClean="0"/>
              <a:t> where for example, </a:t>
            </a:r>
            <a:r>
              <a:rPr lang="en-US" dirty="0" smtClean="0"/>
              <a:t>a sharp increase in sales of antidiarrheal medications in a community can indicate an outbreak of gastroenteritis.</a:t>
            </a:r>
          </a:p>
          <a:p>
            <a:pPr defTabSz="924916" eaLnBrk="1" hangingPunct="1">
              <a:spcBef>
                <a:spcPts val="0"/>
              </a:spcBef>
              <a:spcAft>
                <a:spcPts val="600"/>
              </a:spcAft>
              <a:defRPr/>
            </a:pPr>
            <a:endParaRPr lang="en-US" dirty="0" smtClean="0"/>
          </a:p>
          <a:p>
            <a:pPr defTabSz="924916" eaLnBrk="1" hangingPunct="1">
              <a:spcBef>
                <a:spcPts val="0"/>
              </a:spcBef>
              <a:spcAft>
                <a:spcPts val="600"/>
              </a:spcAft>
              <a:defRPr/>
            </a:pPr>
            <a:r>
              <a:rPr lang="en-US" b="1" dirty="0" smtClean="0"/>
              <a:t>GO</a:t>
            </a:r>
            <a:r>
              <a:rPr lang="en-US" b="0" dirty="0" smtClean="0"/>
              <a:t> t</a:t>
            </a:r>
            <a:r>
              <a:rPr lang="en-US" baseline="0" dirty="0" smtClean="0"/>
              <a:t>o next slide.</a:t>
            </a:r>
            <a:endParaRPr lang="en-US" dirty="0" smtClean="0"/>
          </a:p>
        </p:txBody>
      </p:sp>
    </p:spTree>
    <p:extLst>
      <p:ext uri="{BB962C8B-B14F-4D97-AF65-F5344CB8AC3E}">
        <p14:creationId xmlns:p14="http://schemas.microsoft.com/office/powerpoint/2010/main" val="399219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2D3CBEC8-48CD-4134-8969-8BA7287A4C73}" type="slidenum">
              <a:rPr lang="en-US" sz="1200">
                <a:solidFill>
                  <a:prstClr val="black"/>
                </a:solidFill>
                <a:latin typeface="Arial" charset="0"/>
                <a:cs typeface="Arial" charset="0"/>
              </a:rPr>
              <a:pPr eaLnBrk="1" hangingPunct="1"/>
              <a:t>24</a:t>
            </a:fld>
            <a:endParaRPr lang="en-US" sz="1200" dirty="0">
              <a:solidFill>
                <a:prstClr val="black"/>
              </a:solidFill>
              <a:latin typeface="Arial" charset="0"/>
              <a:cs typeface="Arial"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701041" y="4387136"/>
            <a:ext cx="5608320" cy="77942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Arial" pitchFamily="34" charset="0"/>
                <a:ea typeface="+mn-ea"/>
                <a:cs typeface="Arial" pitchFamily="34" charset="0"/>
              </a:rPr>
              <a:t>SAY:</a:t>
            </a:r>
            <a:br>
              <a:rPr lang="en-US" sz="1200" b="1" kern="1200" dirty="0" smtClean="0">
                <a:solidFill>
                  <a:schemeClr val="tx1"/>
                </a:solidFill>
                <a:effectLst/>
                <a:latin typeface="Arial" pitchFamily="34" charset="0"/>
                <a:ea typeface="+mn-ea"/>
                <a:cs typeface="Arial" pitchFamily="34" charset="0"/>
              </a:rPr>
            </a:br>
            <a:endParaRPr lang="en-US" sz="1200" b="1"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Ten key attributes should be considered when determining if a surveillance system will be effective. This slide</a:t>
            </a:r>
            <a:r>
              <a:rPr lang="en-US" sz="1200" kern="1200" baseline="0" dirty="0" smtClean="0">
                <a:solidFill>
                  <a:schemeClr val="tx1"/>
                </a:solidFill>
                <a:effectLst/>
                <a:latin typeface="Arial" pitchFamily="34" charset="0"/>
                <a:ea typeface="+mn-ea"/>
                <a:cs typeface="Arial" pitchFamily="34" charset="0"/>
              </a:rPr>
              <a:t> depicts </a:t>
            </a:r>
            <a:r>
              <a:rPr lang="en-US" sz="1200" kern="1200" dirty="0" smtClean="0">
                <a:solidFill>
                  <a:schemeClr val="tx1"/>
                </a:solidFill>
                <a:effectLst/>
                <a:latin typeface="Arial" pitchFamily="34" charset="0"/>
                <a:ea typeface="+mn-ea"/>
                <a:cs typeface="Arial" pitchFamily="34" charset="0"/>
              </a:rPr>
              <a:t>the first five attributes of an effective surveillance system.</a:t>
            </a:r>
          </a:p>
          <a:p>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The first attribute to consider is usefulness. How useful is the system in accomplishing its objectives?</a:t>
            </a:r>
          </a:p>
          <a:p>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Data quality examines how reliable the data are. How complete and accurate are the data fields in the reports received by the system?</a:t>
            </a:r>
          </a:p>
          <a:p>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The next attribute is timeliness. How quickly are reports received? Timeliness might be important for certain conditions, but less important for others. You might need to report one disease immediately to implement contact-avoidance and prevention measures. With other conditions, such as obesity, a longer delay in reporting is acceptable.</a:t>
            </a:r>
          </a:p>
          <a:p>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Flexibility considers how quickly the system can adapt to changes.</a:t>
            </a:r>
          </a:p>
          <a:p>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And</a:t>
            </a:r>
          </a:p>
          <a:p>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Simplicity considers whether the system is easy to operate. </a:t>
            </a:r>
          </a:p>
          <a:p>
            <a:pPr marL="0" lvl="1" indent="0" defTabSz="924916" eaLnBrk="1" hangingPunct="1">
              <a:spcBef>
                <a:spcPts val="0"/>
              </a:spcBef>
              <a:spcAft>
                <a:spcPts val="600"/>
              </a:spcAft>
              <a:buFont typeface="Arial" pitchFamily="34" charset="0"/>
              <a:buNone/>
              <a:defRPr/>
            </a:pPr>
            <a:endParaRPr lang="en-US" dirty="0" smtClean="0"/>
          </a:p>
          <a:p>
            <a:pPr marL="0" indent="0" eaLnBrk="1" hangingPunct="1">
              <a:spcBef>
                <a:spcPct val="0"/>
              </a:spcBef>
              <a:spcAft>
                <a:spcPts val="600"/>
              </a:spcAft>
              <a:buFont typeface="Arial" pitchFamily="34" charset="0"/>
              <a:buNone/>
            </a:pPr>
            <a:r>
              <a:rPr lang="en-US" b="1" dirty="0" smtClean="0"/>
              <a:t>GO</a:t>
            </a:r>
            <a:r>
              <a:rPr lang="en-US" b="0" dirty="0" smtClean="0"/>
              <a:t> t</a:t>
            </a:r>
            <a:r>
              <a:rPr lang="en-US" baseline="0" dirty="0" smtClean="0"/>
              <a:t>o next slide.</a:t>
            </a:r>
            <a:endParaRPr lang="en-US" sz="1000" dirty="0"/>
          </a:p>
        </p:txBody>
      </p:sp>
    </p:spTree>
    <p:extLst>
      <p:ext uri="{BB962C8B-B14F-4D97-AF65-F5344CB8AC3E}">
        <p14:creationId xmlns:p14="http://schemas.microsoft.com/office/powerpoint/2010/main" val="2153133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2D3CBEC8-48CD-4134-8969-8BA7287A4C73}" type="slidenum">
              <a:rPr lang="en-US" sz="1200">
                <a:solidFill>
                  <a:prstClr val="black"/>
                </a:solidFill>
                <a:latin typeface="Arial" charset="0"/>
                <a:cs typeface="Arial" charset="0"/>
              </a:rPr>
              <a:pPr eaLnBrk="1" hangingPunct="1"/>
              <a:t>25</a:t>
            </a:fld>
            <a:endParaRPr lang="en-US" sz="1200" dirty="0">
              <a:solidFill>
                <a:prstClr val="black"/>
              </a:solidFill>
              <a:latin typeface="Arial" charset="0"/>
              <a:cs typeface="Arial" charset="0"/>
            </a:endParaRPr>
          </a:p>
        </p:txBody>
      </p:sp>
      <p:sp>
        <p:nvSpPr>
          <p:cNvPr id="113667" name="Rectangle 2"/>
          <p:cNvSpPr>
            <a:spLocks noGrp="1" noRot="1" noChangeAspect="1" noChangeArrowheads="1" noTextEdit="1"/>
          </p:cNvSpPr>
          <p:nvPr>
            <p:ph type="sldImg"/>
          </p:nvPr>
        </p:nvSpPr>
        <p:spPr>
          <a:xfrm>
            <a:off x="1157288" y="303213"/>
            <a:ext cx="4619625" cy="3463925"/>
          </a:xfrm>
          <a:ln/>
        </p:spPr>
      </p:sp>
      <p:sp>
        <p:nvSpPr>
          <p:cNvPr id="113668" name="Rectangle 3"/>
          <p:cNvSpPr>
            <a:spLocks noGrp="1" noChangeArrowheads="1"/>
          </p:cNvSpPr>
          <p:nvPr>
            <p:ph type="body" idx="1"/>
          </p:nvPr>
        </p:nvSpPr>
        <p:spPr>
          <a:xfrm>
            <a:off x="724896" y="3936350"/>
            <a:ext cx="5852159" cy="85074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en-US" sz="1200" b="1" kern="1200" dirty="0" smtClean="0">
                <a:solidFill>
                  <a:schemeClr val="tx1"/>
                </a:solidFill>
                <a:effectLst/>
                <a:latin typeface="Arial" pitchFamily="34" charset="0"/>
                <a:ea typeface="+mn-ea"/>
                <a:cs typeface="Arial" pitchFamily="34" charset="0"/>
              </a:rPr>
              <a:t>SAY:</a:t>
            </a:r>
            <a:endParaRPr lang="en-US" sz="1100" b="1" kern="1200" dirty="0" smtClean="0">
              <a:solidFill>
                <a:schemeClr val="tx1"/>
              </a:solidFill>
              <a:effectLst/>
              <a:latin typeface="Arial" pitchFamily="34" charset="0"/>
              <a:ea typeface="+mn-ea"/>
              <a:cs typeface="Arial" pitchFamily="34" charset="0"/>
            </a:endParaRPr>
          </a:p>
          <a:p>
            <a:pPr>
              <a:lnSpc>
                <a:spcPct val="150000"/>
              </a:lnSpc>
            </a:pPr>
            <a:endParaRPr lang="en-US" sz="1200" b="0" kern="1200" dirty="0" smtClean="0">
              <a:solidFill>
                <a:schemeClr val="tx1"/>
              </a:solidFill>
              <a:effectLst/>
              <a:latin typeface="Arial" pitchFamily="34" charset="0"/>
              <a:ea typeface="+mn-ea"/>
              <a:cs typeface="Arial" pitchFamily="34" charset="0"/>
            </a:endParaRPr>
          </a:p>
          <a:p>
            <a:pPr>
              <a:lnSpc>
                <a:spcPct val="150000"/>
              </a:lnSpc>
            </a:pPr>
            <a:r>
              <a:rPr lang="en-US" sz="1200" b="0" kern="1200" dirty="0" smtClean="0">
                <a:solidFill>
                  <a:schemeClr val="tx1"/>
                </a:solidFill>
                <a:effectLst/>
                <a:latin typeface="Arial" pitchFamily="34" charset="0"/>
                <a:ea typeface="+mn-ea"/>
                <a:cs typeface="Arial" pitchFamily="34" charset="0"/>
              </a:rPr>
              <a:t>Stability is the next attribute. Does the surveillance system work well, or does it break down often?</a:t>
            </a:r>
            <a:endParaRPr lang="en-US" sz="1100" b="0" kern="1200" dirty="0" smtClean="0">
              <a:solidFill>
                <a:schemeClr val="tx1"/>
              </a:solidFill>
              <a:effectLst/>
              <a:latin typeface="Arial" pitchFamily="34" charset="0"/>
              <a:ea typeface="+mn-ea"/>
              <a:cs typeface="Arial" pitchFamily="34" charset="0"/>
            </a:endParaRPr>
          </a:p>
          <a:p>
            <a:pPr>
              <a:lnSpc>
                <a:spcPct val="150000"/>
              </a:lnSpc>
            </a:pPr>
            <a:r>
              <a:rPr lang="en-US" sz="1200" b="0" kern="1200" dirty="0" smtClean="0">
                <a:solidFill>
                  <a:schemeClr val="tx1"/>
                </a:solidFill>
                <a:effectLst/>
                <a:latin typeface="Arial" pitchFamily="34" charset="0"/>
                <a:ea typeface="+mn-ea"/>
                <a:cs typeface="Arial" pitchFamily="34" charset="0"/>
              </a:rPr>
              <a:t> </a:t>
            </a:r>
            <a:endParaRPr lang="en-US" sz="1100" b="0" kern="1200" dirty="0" smtClean="0">
              <a:solidFill>
                <a:schemeClr val="tx1"/>
              </a:solidFill>
              <a:effectLst/>
              <a:latin typeface="Arial" pitchFamily="34" charset="0"/>
              <a:ea typeface="+mn-ea"/>
              <a:cs typeface="Arial" pitchFamily="34" charset="0"/>
            </a:endParaRPr>
          </a:p>
          <a:p>
            <a:pPr>
              <a:lnSpc>
                <a:spcPct val="150000"/>
              </a:lnSpc>
            </a:pPr>
            <a:r>
              <a:rPr lang="en-US" sz="1200" b="0" kern="1200" dirty="0" smtClean="0">
                <a:solidFill>
                  <a:schemeClr val="tx1"/>
                </a:solidFill>
                <a:effectLst/>
                <a:latin typeface="Arial" pitchFamily="34" charset="0"/>
                <a:ea typeface="+mn-ea"/>
                <a:cs typeface="Arial" pitchFamily="34" charset="0"/>
              </a:rPr>
              <a:t>Sensitivity considers how well the system captures the intended cases. Does it capture 60% of the cases or 80%? If you have a system that only captures 60% but 80% is needed, it might not be effective enough for that condition or situation.</a:t>
            </a:r>
            <a:endParaRPr lang="en-US" sz="1100" b="0" kern="1200" dirty="0" smtClean="0">
              <a:solidFill>
                <a:schemeClr val="tx1"/>
              </a:solidFill>
              <a:effectLst/>
              <a:latin typeface="Arial" pitchFamily="34" charset="0"/>
              <a:ea typeface="+mn-ea"/>
              <a:cs typeface="Arial" pitchFamily="34" charset="0"/>
            </a:endParaRPr>
          </a:p>
          <a:p>
            <a:pPr>
              <a:lnSpc>
                <a:spcPct val="150000"/>
              </a:lnSpc>
            </a:pPr>
            <a:r>
              <a:rPr lang="en-US" sz="1200" b="0" kern="1200" dirty="0" smtClean="0">
                <a:solidFill>
                  <a:schemeClr val="tx1"/>
                </a:solidFill>
                <a:effectLst/>
                <a:latin typeface="Arial" pitchFamily="34" charset="0"/>
                <a:ea typeface="+mn-ea"/>
                <a:cs typeface="Arial" pitchFamily="34" charset="0"/>
              </a:rPr>
              <a:t> </a:t>
            </a:r>
            <a:endParaRPr lang="en-US" sz="1100" b="0" kern="1200" dirty="0" smtClean="0">
              <a:solidFill>
                <a:schemeClr val="tx1"/>
              </a:solidFill>
              <a:effectLst/>
              <a:latin typeface="Arial" pitchFamily="34" charset="0"/>
              <a:ea typeface="+mn-ea"/>
              <a:cs typeface="Arial" pitchFamily="34" charset="0"/>
            </a:endParaRPr>
          </a:p>
          <a:p>
            <a:pPr>
              <a:lnSpc>
                <a:spcPct val="150000"/>
              </a:lnSpc>
            </a:pPr>
            <a:r>
              <a:rPr lang="en-US" sz="1200" b="0" kern="1200" dirty="0" smtClean="0">
                <a:solidFill>
                  <a:schemeClr val="tx1"/>
                </a:solidFill>
                <a:effectLst/>
                <a:latin typeface="Arial" pitchFamily="34" charset="0"/>
                <a:ea typeface="+mn-ea"/>
                <a:cs typeface="Arial" pitchFamily="34" charset="0"/>
              </a:rPr>
              <a:t>The next attribute is predictive value positive. How many of the reported cases are true cases that meet the criteria for what we are calling a case — that is, how many reported cases actually meet the case definition?</a:t>
            </a:r>
            <a:endParaRPr lang="en-US" sz="1100" b="0" kern="1200" dirty="0" smtClean="0">
              <a:solidFill>
                <a:schemeClr val="tx1"/>
              </a:solidFill>
              <a:effectLst/>
              <a:latin typeface="Arial" pitchFamily="34" charset="0"/>
              <a:ea typeface="+mn-ea"/>
              <a:cs typeface="Arial" pitchFamily="34" charset="0"/>
            </a:endParaRPr>
          </a:p>
          <a:p>
            <a:pPr>
              <a:lnSpc>
                <a:spcPct val="150000"/>
              </a:lnSpc>
            </a:pPr>
            <a:r>
              <a:rPr lang="en-US" sz="1200" b="0" kern="1200" dirty="0" smtClean="0">
                <a:solidFill>
                  <a:schemeClr val="tx1"/>
                </a:solidFill>
                <a:effectLst/>
                <a:latin typeface="Arial" pitchFamily="34" charset="0"/>
                <a:ea typeface="+mn-ea"/>
                <a:cs typeface="Arial" pitchFamily="34" charset="0"/>
              </a:rPr>
              <a:t> </a:t>
            </a:r>
            <a:endParaRPr lang="en-US" sz="1100" b="0" kern="1200" dirty="0" smtClean="0">
              <a:solidFill>
                <a:schemeClr val="tx1"/>
              </a:solidFill>
              <a:effectLst/>
              <a:latin typeface="Arial" pitchFamily="34" charset="0"/>
              <a:ea typeface="+mn-ea"/>
              <a:cs typeface="Arial" pitchFamily="34" charset="0"/>
            </a:endParaRPr>
          </a:p>
          <a:p>
            <a:pPr>
              <a:lnSpc>
                <a:spcPct val="150000"/>
              </a:lnSpc>
            </a:pPr>
            <a:r>
              <a:rPr lang="en-US" sz="1200" b="0" kern="1200" dirty="0" smtClean="0">
                <a:solidFill>
                  <a:schemeClr val="tx1"/>
                </a:solidFill>
                <a:effectLst/>
                <a:latin typeface="Arial" pitchFamily="34" charset="0"/>
                <a:ea typeface="+mn-ea"/>
                <a:cs typeface="Arial" pitchFamily="34" charset="0"/>
              </a:rPr>
              <a:t>Representativeness considers how well the system represents the population under consideration. Does it identify events only among certain groups, or does it accurately capture events across the whole target population?</a:t>
            </a:r>
            <a:endParaRPr lang="en-US" sz="1100" b="0" kern="1200" dirty="0" smtClean="0">
              <a:solidFill>
                <a:schemeClr val="tx1"/>
              </a:solidFill>
              <a:effectLst/>
              <a:latin typeface="Arial" pitchFamily="34" charset="0"/>
              <a:ea typeface="+mn-ea"/>
              <a:cs typeface="Arial" pitchFamily="34" charset="0"/>
            </a:endParaRPr>
          </a:p>
          <a:p>
            <a:pPr>
              <a:lnSpc>
                <a:spcPct val="150000"/>
              </a:lnSpc>
            </a:pPr>
            <a:endParaRPr lang="en-US" sz="1100" b="0" kern="1200" dirty="0" smtClean="0">
              <a:solidFill>
                <a:schemeClr val="tx1"/>
              </a:solidFill>
              <a:effectLst/>
              <a:latin typeface="Arial" pitchFamily="34" charset="0"/>
              <a:ea typeface="+mn-ea"/>
              <a:cs typeface="Arial" pitchFamily="34" charset="0"/>
            </a:endParaRPr>
          </a:p>
          <a:p>
            <a:pPr>
              <a:lnSpc>
                <a:spcPct val="150000"/>
              </a:lnSpc>
            </a:pPr>
            <a:r>
              <a:rPr lang="en-US" sz="1200" b="0" kern="1200" dirty="0" smtClean="0">
                <a:solidFill>
                  <a:schemeClr val="tx1"/>
                </a:solidFill>
                <a:effectLst/>
                <a:latin typeface="Arial" pitchFamily="34" charset="0"/>
                <a:ea typeface="+mn-ea"/>
                <a:cs typeface="Arial" pitchFamily="34" charset="0"/>
              </a:rPr>
              <a:t>The final attribute is acceptability. How willing are the system users to actively participate in the surveillance efforts and to report their data?</a:t>
            </a:r>
            <a:endParaRPr lang="en-US" sz="1100" b="0" kern="1200" dirty="0" smtClean="0">
              <a:solidFill>
                <a:schemeClr val="tx1"/>
              </a:solidFill>
              <a:effectLst/>
              <a:latin typeface="Arial" pitchFamily="34" charset="0"/>
              <a:ea typeface="+mn-ea"/>
              <a:cs typeface="Arial" pitchFamily="34" charset="0"/>
            </a:endParaRPr>
          </a:p>
          <a:p>
            <a:pPr>
              <a:lnSpc>
                <a:spcPct val="150000"/>
              </a:lnSpc>
            </a:pPr>
            <a:r>
              <a:rPr lang="en-US" sz="1200" b="0" kern="1200" dirty="0" smtClean="0">
                <a:solidFill>
                  <a:schemeClr val="tx1"/>
                </a:solidFill>
                <a:effectLst/>
                <a:latin typeface="Arial" pitchFamily="34" charset="0"/>
                <a:ea typeface="+mn-ea"/>
                <a:cs typeface="Arial" pitchFamily="34" charset="0"/>
              </a:rPr>
              <a:t> </a:t>
            </a:r>
            <a:endParaRPr lang="en-US" sz="1100" b="0" kern="1200" dirty="0" smtClean="0">
              <a:solidFill>
                <a:schemeClr val="tx1"/>
              </a:solidFill>
              <a:effectLst/>
              <a:latin typeface="Arial" pitchFamily="34" charset="0"/>
              <a:ea typeface="+mn-ea"/>
              <a:cs typeface="Arial" pitchFamily="34" charset="0"/>
            </a:endParaRPr>
          </a:p>
          <a:p>
            <a:pPr>
              <a:lnSpc>
                <a:spcPct val="150000"/>
              </a:lnSpc>
            </a:pPr>
            <a:r>
              <a:rPr lang="en-US" sz="1200" b="0" kern="1200" dirty="0" smtClean="0">
                <a:solidFill>
                  <a:schemeClr val="tx1"/>
                </a:solidFill>
                <a:effectLst/>
                <a:latin typeface="Arial" pitchFamily="34" charset="0"/>
                <a:ea typeface="+mn-ea"/>
                <a:cs typeface="Arial" pitchFamily="34" charset="0"/>
              </a:rPr>
              <a:t>Under real-world conditions, we need to balance the attributes of the surveillance system to accomplish the objectives. For example, sensitivity and predictive value positive typically have an inverse association. The more sensitive the system, the lower your predictive value positive. Therefore, you might have to decide whether you rather have a more sensitive system or a higher predictive value positive to accomplish your goal. </a:t>
            </a:r>
            <a:endParaRPr lang="en-US" sz="1100" b="0" kern="1200" dirty="0" smtClean="0">
              <a:solidFill>
                <a:schemeClr val="tx1"/>
              </a:solidFill>
              <a:effectLst/>
              <a:latin typeface="Arial" pitchFamily="34" charset="0"/>
              <a:ea typeface="+mn-ea"/>
              <a:cs typeface="Arial" pitchFamily="34" charset="0"/>
            </a:endParaRPr>
          </a:p>
          <a:p>
            <a:pPr marL="0" lvl="1" indent="0" defTabSz="924916" eaLnBrk="1" hangingPunct="1">
              <a:lnSpc>
                <a:spcPct val="150000"/>
              </a:lnSpc>
              <a:spcBef>
                <a:spcPts val="0"/>
              </a:spcBef>
              <a:spcAft>
                <a:spcPts val="600"/>
              </a:spcAft>
              <a:buFont typeface="Arial" pitchFamily="34" charset="0"/>
              <a:buNone/>
              <a:defRPr/>
            </a:pPr>
            <a:endParaRPr lang="en-US" dirty="0" smtClean="0"/>
          </a:p>
          <a:p>
            <a:pPr marL="0" indent="0" eaLnBrk="1" hangingPunct="1">
              <a:lnSpc>
                <a:spcPct val="150000"/>
              </a:lnSpc>
              <a:spcBef>
                <a:spcPct val="0"/>
              </a:spcBef>
              <a:spcAft>
                <a:spcPts val="600"/>
              </a:spcAft>
              <a:buFont typeface="Arial" pitchFamily="34" charset="0"/>
              <a:buNone/>
            </a:pPr>
            <a:r>
              <a:rPr lang="en-US" b="1" dirty="0" smtClean="0"/>
              <a:t>GO</a:t>
            </a:r>
            <a:r>
              <a:rPr lang="en-US" b="0" dirty="0" smtClean="0"/>
              <a:t> t</a:t>
            </a:r>
            <a:r>
              <a:rPr lang="en-US" baseline="0" dirty="0" smtClean="0"/>
              <a:t>o next slide.</a:t>
            </a:r>
            <a:endParaRPr lang="en-US" dirty="0"/>
          </a:p>
        </p:txBody>
      </p:sp>
    </p:spTree>
    <p:extLst>
      <p:ext uri="{BB962C8B-B14F-4D97-AF65-F5344CB8AC3E}">
        <p14:creationId xmlns:p14="http://schemas.microsoft.com/office/powerpoint/2010/main" val="3506634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3182506"/>
          </a:xfrm>
        </p:spPr>
        <p:txBody>
          <a:bodyPr/>
          <a:lstStyle/>
          <a:p>
            <a:pPr defTabSz="914349">
              <a:spcBef>
                <a:spcPts val="0"/>
              </a:spcBef>
              <a:spcAft>
                <a:spcPts val="600"/>
              </a:spcAft>
              <a:defRPr/>
            </a:pPr>
            <a:r>
              <a:rPr lang="en-US" b="1" dirty="0" smtClean="0"/>
              <a:t>SAY:</a:t>
            </a:r>
          </a:p>
          <a:p>
            <a:pPr fontAlgn="base"/>
            <a:endParaRPr lang="en-US" sz="1200" kern="1200" dirty="0" smtClean="0">
              <a:solidFill>
                <a:schemeClr val="tx1"/>
              </a:solidFill>
              <a:effectLst/>
              <a:latin typeface="Arial" pitchFamily="34" charset="0"/>
              <a:ea typeface="+mn-ea"/>
              <a:cs typeface="Arial" pitchFamily="34" charset="0"/>
            </a:endParaRPr>
          </a:p>
          <a:p>
            <a:pPr fontAlgn="base"/>
            <a:r>
              <a:rPr lang="en-US" sz="1200" kern="1200" dirty="0" smtClean="0">
                <a:solidFill>
                  <a:schemeClr val="tx1"/>
                </a:solidFill>
                <a:effectLst/>
                <a:latin typeface="Arial" pitchFamily="34" charset="0"/>
                <a:ea typeface="+mn-ea"/>
                <a:cs typeface="Arial" pitchFamily="34" charset="0"/>
              </a:rPr>
              <a:t>Many other</a:t>
            </a:r>
            <a:r>
              <a:rPr lang="en-US" sz="1200" kern="1200" baseline="0" dirty="0" smtClean="0">
                <a:solidFill>
                  <a:schemeClr val="tx1"/>
                </a:solidFill>
                <a:effectLst/>
                <a:latin typeface="Arial" pitchFamily="34" charset="0"/>
                <a:ea typeface="+mn-ea"/>
                <a:cs typeface="Arial" pitchFamily="34" charset="0"/>
              </a:rPr>
              <a:t> </a:t>
            </a:r>
            <a:r>
              <a:rPr lang="en-US" sz="1200" kern="1200" dirty="0" smtClean="0">
                <a:solidFill>
                  <a:schemeClr val="tx1"/>
                </a:solidFill>
                <a:effectLst/>
                <a:latin typeface="Arial" pitchFamily="34" charset="0"/>
                <a:ea typeface="+mn-ea"/>
                <a:cs typeface="Arial" pitchFamily="34" charset="0"/>
              </a:rPr>
              <a:t>decisions have to be made after you decide to place an illness</a:t>
            </a:r>
            <a:r>
              <a:rPr lang="en-US" sz="1200" kern="1200" baseline="0" dirty="0" smtClean="0">
                <a:solidFill>
                  <a:schemeClr val="tx1"/>
                </a:solidFill>
                <a:effectLst/>
                <a:latin typeface="Arial" pitchFamily="34" charset="0"/>
                <a:ea typeface="+mn-ea"/>
                <a:cs typeface="Arial" pitchFamily="34" charset="0"/>
              </a:rPr>
              <a:t> or injury</a:t>
            </a:r>
            <a:r>
              <a:rPr lang="en-US" sz="1200" kern="1200" dirty="0" smtClean="0">
                <a:solidFill>
                  <a:schemeClr val="tx1"/>
                </a:solidFill>
                <a:effectLst/>
                <a:latin typeface="Arial" pitchFamily="34" charset="0"/>
                <a:ea typeface="+mn-ea"/>
                <a:cs typeface="Arial" pitchFamily="34" charset="0"/>
              </a:rPr>
              <a:t> under public health surveillance, including decisions about collection, analysis, interpretation, dissemination, and action, all of which require</a:t>
            </a:r>
            <a:r>
              <a:rPr lang="en-US" sz="1200" kern="1200" baseline="0" dirty="0" smtClean="0">
                <a:solidFill>
                  <a:schemeClr val="tx1"/>
                </a:solidFill>
                <a:effectLst/>
                <a:latin typeface="Arial" pitchFamily="34" charset="0"/>
                <a:ea typeface="+mn-ea"/>
                <a:cs typeface="Arial" pitchFamily="34" charset="0"/>
              </a:rPr>
              <a:t> long-term planning</a:t>
            </a:r>
            <a:r>
              <a:rPr lang="en-US" sz="1200" kern="1200" dirty="0" smtClean="0">
                <a:solidFill>
                  <a:schemeClr val="tx1"/>
                </a:solidFill>
                <a:effectLst/>
                <a:latin typeface="Arial" pitchFamily="34" charset="0"/>
                <a:ea typeface="+mn-ea"/>
                <a:cs typeface="Arial" pitchFamily="34" charset="0"/>
              </a:rPr>
              <a:t>.</a:t>
            </a:r>
            <a:br>
              <a:rPr lang="en-US" sz="1200" kern="1200" dirty="0" smtClean="0">
                <a:solidFill>
                  <a:schemeClr val="tx1"/>
                </a:solidFill>
                <a:effectLst/>
                <a:latin typeface="Arial" pitchFamily="34" charset="0"/>
                <a:ea typeface="+mn-ea"/>
                <a:cs typeface="Arial" pitchFamily="34" charset="0"/>
              </a:rPr>
            </a:br>
            <a:endParaRPr lang="en-US" sz="1200" kern="1200" dirty="0" smtClean="0">
              <a:solidFill>
                <a:schemeClr val="tx1"/>
              </a:solidFill>
              <a:effectLst/>
              <a:latin typeface="Arial" pitchFamily="34" charset="0"/>
              <a:ea typeface="+mn-ea"/>
              <a:cs typeface="Arial" pitchFamily="34" charset="0"/>
            </a:endParaRPr>
          </a:p>
          <a:p>
            <a:pPr fontAlgn="base"/>
            <a:r>
              <a:rPr lang="en-US" sz="1200" kern="1200" dirty="0" smtClean="0">
                <a:solidFill>
                  <a:schemeClr val="tx1"/>
                </a:solidFill>
                <a:effectLst/>
                <a:latin typeface="Arial" pitchFamily="34" charset="0"/>
                <a:ea typeface="+mn-ea"/>
                <a:cs typeface="Arial" pitchFamily="34" charset="0"/>
              </a:rPr>
              <a:t>Next, we will discuss each one.</a:t>
            </a:r>
          </a:p>
          <a:p>
            <a:pPr defTabSz="914349">
              <a:spcBef>
                <a:spcPts val="0"/>
              </a:spcBef>
              <a:spcAft>
                <a:spcPts val="600"/>
              </a:spcAft>
              <a:defRPr/>
            </a:pPr>
            <a:endParaRPr lang="en-US" dirty="0" smtClean="0"/>
          </a:p>
          <a:p>
            <a:pPr marL="0" marR="0" indent="0" algn="l" defTabSz="914349" rtl="0" eaLnBrk="0" fontAlgn="base" latinLnBrk="0" hangingPunct="0">
              <a:spcBef>
                <a:spcPts val="0"/>
              </a:spcBef>
              <a:spcAft>
                <a:spcPts val="600"/>
              </a:spcAft>
              <a:buClrTx/>
              <a:buSzTx/>
              <a:buFontTx/>
              <a:buNone/>
              <a:tabLst/>
              <a:defRPr/>
            </a:pPr>
            <a:r>
              <a:rPr lang="en-US" b="1" dirty="0" smtClean="0"/>
              <a:t>GO</a:t>
            </a:r>
            <a:r>
              <a:rPr lang="en-US" b="0" dirty="0" smtClean="0"/>
              <a:t> t</a:t>
            </a:r>
            <a:r>
              <a:rPr lang="en-US" baseline="0" dirty="0" smtClean="0"/>
              <a:t>o next slide.</a:t>
            </a:r>
            <a:endParaRPr lang="en-US" dirty="0"/>
          </a:p>
        </p:txBody>
      </p:sp>
      <p:sp>
        <p:nvSpPr>
          <p:cNvPr id="4" name="Slide Number Placeholder 3"/>
          <p:cNvSpPr>
            <a:spLocks noGrp="1"/>
          </p:cNvSpPr>
          <p:nvPr>
            <p:ph type="sldNum" sz="quarter" idx="10"/>
          </p:nvPr>
        </p:nvSpPr>
        <p:spPr/>
        <p:txBody>
          <a:bodyPr/>
          <a:lstStyle/>
          <a:p>
            <a:fld id="{153BCB96-7EEC-4C1C-92AC-A1AF7B1B30F2}" type="slidenum">
              <a:rPr lang="en-US" smtClean="0"/>
              <a:t>26</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6D3E3026-06C1-448C-BA05-DFC6A00F98B9}" type="slidenum">
              <a:rPr lang="en-US" sz="1200">
                <a:latin typeface="Arial" charset="0"/>
                <a:cs typeface="Arial" charset="0"/>
              </a:rPr>
              <a:pPr eaLnBrk="1" hangingPunct="1"/>
              <a:t>27</a:t>
            </a:fld>
            <a:endParaRPr lang="en-US" sz="1200" dirty="0">
              <a:latin typeface="Arial" charset="0"/>
              <a:cs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701041" y="4387135"/>
            <a:ext cx="5608320" cy="76908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Arial" pitchFamily="34" charset="0"/>
                <a:ea typeface="+mn-ea"/>
                <a:cs typeface="Arial" pitchFamily="34" charset="0"/>
              </a:rPr>
              <a:t>SAY:</a:t>
            </a:r>
            <a:endParaRPr lang="en-US" sz="1200" kern="1200" dirty="0" smtClean="0">
              <a:solidFill>
                <a:schemeClr val="tx1"/>
              </a:solidFill>
              <a:effectLst/>
              <a:latin typeface="Arial" pitchFamily="34" charset="0"/>
              <a:ea typeface="+mn-ea"/>
              <a:cs typeface="Arial" pitchFamily="34" charset="0"/>
            </a:endParaRPr>
          </a:p>
          <a:p>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Five steps must be completed during</a:t>
            </a:r>
            <a:r>
              <a:rPr lang="en-US" sz="1200" kern="1200" baseline="0" dirty="0" smtClean="0">
                <a:solidFill>
                  <a:schemeClr val="tx1"/>
                </a:solidFill>
                <a:effectLst/>
                <a:latin typeface="Arial" pitchFamily="34" charset="0"/>
                <a:ea typeface="+mn-ea"/>
                <a:cs typeface="Arial" pitchFamily="34" charset="0"/>
              </a:rPr>
              <a:t> the decision-making process, including data </a:t>
            </a:r>
            <a:r>
              <a:rPr lang="en-US" sz="1200" kern="1200" dirty="0" smtClean="0">
                <a:solidFill>
                  <a:schemeClr val="tx1"/>
                </a:solidFill>
                <a:effectLst/>
                <a:latin typeface="Arial" pitchFamily="34" charset="0"/>
                <a:ea typeface="+mn-ea"/>
                <a:cs typeface="Arial" pitchFamily="34" charset="0"/>
              </a:rPr>
              <a:t>collection, analysis, interpretation, dissemination, and follow-up action.</a:t>
            </a:r>
          </a:p>
          <a:p>
            <a:r>
              <a:rPr lang="en-US" sz="1200" kern="1200" dirty="0" smtClean="0">
                <a:solidFill>
                  <a:schemeClr val="tx1"/>
                </a:solidFill>
                <a:effectLst/>
                <a:latin typeface="Arial" pitchFamily="34" charset="0"/>
                <a:ea typeface="+mn-ea"/>
                <a:cs typeface="Arial" pitchFamily="34" charset="0"/>
              </a:rPr>
              <a:t> </a:t>
            </a:r>
          </a:p>
          <a:p>
            <a:r>
              <a:rPr lang="en-US" sz="1200" kern="1200" dirty="0" smtClean="0">
                <a:solidFill>
                  <a:schemeClr val="tx1"/>
                </a:solidFill>
                <a:effectLst/>
                <a:latin typeface="Arial" pitchFamily="34" charset="0"/>
                <a:ea typeface="+mn-ea"/>
                <a:cs typeface="Arial" pitchFamily="34" charset="0"/>
              </a:rPr>
              <a:t>Let’s begin by looking at data collection. Before collecting data, you must decide what the overarching goal of the system is and what specific objectives might be required for meeting that goal.</a:t>
            </a:r>
            <a:r>
              <a:rPr lang="en-US" sz="1200" b="1" kern="1200" dirty="0" smtClean="0">
                <a:solidFill>
                  <a:schemeClr val="tx1"/>
                </a:solidFill>
                <a:effectLst/>
                <a:latin typeface="Arial" pitchFamily="34" charset="0"/>
                <a:ea typeface="+mn-ea"/>
                <a:cs typeface="Arial" pitchFamily="34" charset="0"/>
              </a:rPr>
              <a:t/>
            </a:r>
            <a:br>
              <a:rPr lang="en-US" sz="1200" b="1" kern="1200" dirty="0" smtClean="0">
                <a:solidFill>
                  <a:schemeClr val="tx1"/>
                </a:solidFill>
                <a:effectLst/>
                <a:latin typeface="Arial" pitchFamily="34" charset="0"/>
                <a:ea typeface="+mn-ea"/>
                <a:cs typeface="Arial" pitchFamily="34" charset="0"/>
              </a:rPr>
            </a:br>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Possible questions to ask might include,</a:t>
            </a:r>
          </a:p>
          <a:p>
            <a:r>
              <a:rPr lang="en-US" sz="1200" kern="1200" dirty="0" smtClean="0">
                <a:solidFill>
                  <a:schemeClr val="tx1"/>
                </a:solidFill>
                <a:effectLst/>
                <a:latin typeface="Arial" pitchFamily="34" charset="0"/>
                <a:ea typeface="+mn-ea"/>
                <a:cs typeface="Arial" pitchFamily="34" charset="0"/>
              </a:rPr>
              <a:t> </a:t>
            </a:r>
          </a:p>
          <a:p>
            <a:pPr lvl="0"/>
            <a:r>
              <a:rPr lang="en-US" sz="1200" kern="1200" dirty="0" smtClean="0">
                <a:solidFill>
                  <a:schemeClr val="tx1"/>
                </a:solidFill>
                <a:effectLst/>
                <a:latin typeface="Arial" pitchFamily="34" charset="0"/>
                <a:ea typeface="+mn-ea"/>
                <a:cs typeface="Arial" pitchFamily="34" charset="0"/>
              </a:rPr>
              <a:t>What will we monitor?</a:t>
            </a:r>
          </a:p>
          <a:p>
            <a:r>
              <a:rPr lang="en-US" sz="1200" kern="1200" dirty="0" smtClean="0">
                <a:solidFill>
                  <a:schemeClr val="tx1"/>
                </a:solidFill>
                <a:effectLst/>
                <a:latin typeface="Arial" pitchFamily="34" charset="0"/>
                <a:ea typeface="+mn-ea"/>
                <a:cs typeface="Arial" pitchFamily="34" charset="0"/>
              </a:rPr>
              <a:t> </a:t>
            </a:r>
          </a:p>
          <a:p>
            <a:pPr lvl="0"/>
            <a:r>
              <a:rPr lang="en-US" sz="1200" kern="1200" dirty="0" smtClean="0">
                <a:solidFill>
                  <a:schemeClr val="tx1"/>
                </a:solidFill>
                <a:effectLst/>
                <a:latin typeface="Arial" pitchFamily="34" charset="0"/>
                <a:ea typeface="+mn-ea"/>
                <a:cs typeface="Arial" pitchFamily="34" charset="0"/>
              </a:rPr>
              <a:t>Who will collect the data, and how will</a:t>
            </a:r>
            <a:r>
              <a:rPr lang="en-US" sz="1200" kern="1200" baseline="0" dirty="0" smtClean="0">
                <a:solidFill>
                  <a:schemeClr val="tx1"/>
                </a:solidFill>
                <a:effectLst/>
                <a:latin typeface="Arial" pitchFamily="34" charset="0"/>
                <a:ea typeface="+mn-ea"/>
                <a:cs typeface="Arial" pitchFamily="34" charset="0"/>
              </a:rPr>
              <a:t> </a:t>
            </a:r>
            <a:r>
              <a:rPr lang="en-US" sz="1200" kern="1200" dirty="0" smtClean="0">
                <a:solidFill>
                  <a:schemeClr val="tx1"/>
                </a:solidFill>
                <a:effectLst/>
                <a:latin typeface="Arial" pitchFamily="34" charset="0"/>
                <a:ea typeface="+mn-ea"/>
                <a:cs typeface="Arial" pitchFamily="34" charset="0"/>
              </a:rPr>
              <a:t>it be collected?</a:t>
            </a:r>
          </a:p>
          <a:p>
            <a:r>
              <a:rPr lang="en-US" sz="1200" kern="1200" dirty="0" smtClean="0">
                <a:solidFill>
                  <a:schemeClr val="tx1"/>
                </a:solidFill>
                <a:effectLst/>
                <a:latin typeface="Arial" pitchFamily="34" charset="0"/>
                <a:ea typeface="+mn-ea"/>
                <a:cs typeface="Arial" pitchFamily="34" charset="0"/>
              </a:rPr>
              <a:t> </a:t>
            </a:r>
          </a:p>
          <a:p>
            <a:pPr lvl="0"/>
            <a:r>
              <a:rPr lang="en-US" sz="1200" kern="1200" dirty="0" smtClean="0">
                <a:solidFill>
                  <a:schemeClr val="tx1"/>
                </a:solidFill>
                <a:effectLst/>
                <a:latin typeface="Arial" pitchFamily="34" charset="0"/>
                <a:ea typeface="+mn-ea"/>
                <a:cs typeface="Arial" pitchFamily="34" charset="0"/>
              </a:rPr>
              <a:t>Who is the target population?</a:t>
            </a:r>
          </a:p>
          <a:p>
            <a:r>
              <a:rPr lang="en-US" sz="1200" kern="1200" dirty="0" smtClean="0">
                <a:solidFill>
                  <a:schemeClr val="tx1"/>
                </a:solidFill>
                <a:effectLst/>
                <a:latin typeface="Arial" pitchFamily="34" charset="0"/>
                <a:ea typeface="+mn-ea"/>
                <a:cs typeface="Arial" pitchFamily="34" charset="0"/>
              </a:rPr>
              <a:t> </a:t>
            </a:r>
          </a:p>
          <a:p>
            <a:pPr lvl="0"/>
            <a:r>
              <a:rPr lang="en-US" sz="1200" kern="1200" dirty="0" smtClean="0">
                <a:solidFill>
                  <a:schemeClr val="tx1"/>
                </a:solidFill>
                <a:effectLst/>
                <a:latin typeface="Arial" pitchFamily="34" charset="0"/>
                <a:ea typeface="+mn-ea"/>
                <a:cs typeface="Arial" pitchFamily="34" charset="0"/>
              </a:rPr>
              <a:t>Where do we implement the system?</a:t>
            </a:r>
          </a:p>
          <a:p>
            <a:r>
              <a:rPr lang="en-US" sz="1200" kern="1200" dirty="0" smtClean="0">
                <a:solidFill>
                  <a:schemeClr val="tx1"/>
                </a:solidFill>
                <a:effectLst/>
                <a:latin typeface="Arial" pitchFamily="34" charset="0"/>
                <a:ea typeface="+mn-ea"/>
                <a:cs typeface="Arial" pitchFamily="34" charset="0"/>
              </a:rPr>
              <a:t> </a:t>
            </a:r>
          </a:p>
          <a:p>
            <a:pPr lvl="0"/>
            <a:r>
              <a:rPr lang="en-US" sz="1200" kern="1200" dirty="0" smtClean="0">
                <a:solidFill>
                  <a:schemeClr val="tx1"/>
                </a:solidFill>
                <a:effectLst/>
                <a:latin typeface="Arial" pitchFamily="34" charset="0"/>
                <a:ea typeface="+mn-ea"/>
                <a:cs typeface="Arial" pitchFamily="34" charset="0"/>
              </a:rPr>
              <a:t>Will the system be active or passive? </a:t>
            </a:r>
          </a:p>
          <a:p>
            <a:r>
              <a:rPr lang="en-US" sz="1200" kern="1200" dirty="0" smtClean="0">
                <a:solidFill>
                  <a:schemeClr val="tx1"/>
                </a:solidFill>
                <a:effectLst/>
                <a:latin typeface="Arial" pitchFamily="34" charset="0"/>
                <a:ea typeface="+mn-ea"/>
                <a:cs typeface="Arial" pitchFamily="34" charset="0"/>
              </a:rPr>
              <a:t> </a:t>
            </a:r>
          </a:p>
          <a:p>
            <a:pPr lvl="0"/>
            <a:r>
              <a:rPr lang="en-US" sz="1200" kern="1200" dirty="0" smtClean="0">
                <a:solidFill>
                  <a:schemeClr val="tx1"/>
                </a:solidFill>
                <a:effectLst/>
                <a:latin typeface="Arial" pitchFamily="34" charset="0"/>
                <a:ea typeface="+mn-ea"/>
                <a:cs typeface="Arial" pitchFamily="34" charset="0"/>
              </a:rPr>
              <a:t>How will the data be transmitted to the person performing the analysis?</a:t>
            </a:r>
          </a:p>
          <a:p>
            <a:r>
              <a:rPr lang="en-US" sz="1200" kern="1200" dirty="0" smtClean="0">
                <a:solidFill>
                  <a:schemeClr val="tx1"/>
                </a:solidFill>
                <a:effectLst/>
                <a:latin typeface="Arial" pitchFamily="34" charset="0"/>
                <a:ea typeface="+mn-ea"/>
                <a:cs typeface="Arial" pitchFamily="34" charset="0"/>
              </a:rPr>
              <a:t> </a:t>
            </a:r>
          </a:p>
          <a:p>
            <a:pPr defTabSz="924916" eaLnBrk="1" hangingPunct="1">
              <a:spcBef>
                <a:spcPts val="0"/>
              </a:spcBef>
              <a:spcAft>
                <a:spcPts val="600"/>
              </a:spcAft>
              <a:defRPr/>
            </a:pPr>
            <a:r>
              <a:rPr lang="en-US" b="1" dirty="0" smtClean="0"/>
              <a:t>GO</a:t>
            </a:r>
            <a:r>
              <a:rPr lang="en-US" b="0" dirty="0" smtClean="0"/>
              <a:t> t</a:t>
            </a:r>
            <a:r>
              <a:rPr lang="en-US" baseline="0" dirty="0" smtClean="0"/>
              <a:t>o next slide.</a:t>
            </a:r>
          </a:p>
        </p:txBody>
      </p:sp>
    </p:spTree>
    <p:extLst>
      <p:ext uri="{BB962C8B-B14F-4D97-AF65-F5344CB8AC3E}">
        <p14:creationId xmlns:p14="http://schemas.microsoft.com/office/powerpoint/2010/main" val="2303314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277938" y="330200"/>
            <a:ext cx="4616450" cy="3462338"/>
          </a:xfrm>
          <a:ln/>
        </p:spPr>
      </p:sp>
      <p:sp>
        <p:nvSpPr>
          <p:cNvPr id="84995" name="Rectangle 3"/>
          <p:cNvSpPr>
            <a:spLocks noGrp="1" noChangeArrowheads="1"/>
          </p:cNvSpPr>
          <p:nvPr>
            <p:ph type="body" idx="1"/>
          </p:nvPr>
        </p:nvSpPr>
        <p:spPr>
          <a:xfrm>
            <a:off x="701041" y="3860985"/>
            <a:ext cx="5608320" cy="52591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Arial" pitchFamily="34" charset="0"/>
                <a:ea typeface="+mn-ea"/>
                <a:cs typeface="Arial" pitchFamily="34" charset="0"/>
              </a:rPr>
              <a:t>SAY:</a:t>
            </a:r>
            <a:br>
              <a:rPr lang="en-US" sz="1200" b="1" kern="1200" dirty="0" smtClean="0">
                <a:solidFill>
                  <a:schemeClr val="tx1"/>
                </a:solidFill>
                <a:effectLst/>
                <a:latin typeface="Arial" pitchFamily="34" charset="0"/>
                <a:ea typeface="+mn-ea"/>
                <a:cs typeface="Arial" pitchFamily="34" charset="0"/>
              </a:rPr>
            </a:br>
            <a:endParaRPr lang="en-US" sz="1200" b="1"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Surveillance relies on a variety of data sources to monitor different conditions and situations. You might already be familiar with some of the data sources listed on the slide. What are some other data sources used in</a:t>
            </a:r>
            <a:r>
              <a:rPr lang="en-US" sz="1200" kern="1200" baseline="0" dirty="0" smtClean="0">
                <a:solidFill>
                  <a:schemeClr val="tx1"/>
                </a:solidFill>
                <a:effectLst/>
                <a:latin typeface="Arial" pitchFamily="34" charset="0"/>
                <a:ea typeface="+mn-ea"/>
                <a:cs typeface="Arial" pitchFamily="34" charset="0"/>
              </a:rPr>
              <a:t> public health surveillance?</a:t>
            </a:r>
            <a:r>
              <a:rPr lang="en-US" sz="1200" kern="1200" dirty="0" smtClean="0">
                <a:solidFill>
                  <a:schemeClr val="tx1"/>
                </a:solidFill>
                <a:effectLst/>
                <a:latin typeface="Arial" pitchFamily="34" charset="0"/>
                <a:ea typeface="+mn-ea"/>
                <a:cs typeface="Arial" pitchFamily="34" charset="0"/>
              </a:rPr>
              <a:t> </a:t>
            </a:r>
          </a:p>
          <a:p>
            <a:r>
              <a:rPr lang="en-US" sz="1200" kern="1200" dirty="0" smtClean="0">
                <a:solidFill>
                  <a:schemeClr val="tx1"/>
                </a:solidFill>
                <a:effectLst/>
                <a:latin typeface="Arial" pitchFamily="34" charset="0"/>
                <a:ea typeface="+mn-ea"/>
                <a:cs typeface="Arial" pitchFamily="34" charset="0"/>
              </a:rPr>
              <a:t> </a:t>
            </a:r>
          </a:p>
          <a:p>
            <a:pPr eaLnBrk="1" hangingPunct="1">
              <a:spcBef>
                <a:spcPct val="0"/>
              </a:spcBef>
              <a:spcAft>
                <a:spcPts val="800"/>
              </a:spcAft>
            </a:pPr>
            <a:r>
              <a:rPr lang="en-US" b="1" dirty="0" smtClean="0"/>
              <a:t>Possible Answers</a:t>
            </a:r>
            <a:r>
              <a:rPr lang="en-US" dirty="0" smtClean="0"/>
              <a:t/>
            </a:r>
            <a:br>
              <a:rPr lang="en-US" dirty="0" smtClean="0"/>
            </a:br>
            <a:endParaRPr lang="en-US" dirty="0" smtClean="0"/>
          </a:p>
          <a:p>
            <a:pPr marL="171450" indent="-171450" eaLnBrk="1" hangingPunct="1">
              <a:spcBef>
                <a:spcPct val="0"/>
              </a:spcBef>
              <a:spcAft>
                <a:spcPts val="800"/>
              </a:spcAft>
              <a:buFont typeface="Arial" panose="020B0604020202020204" pitchFamily="34" charset="0"/>
              <a:buChar char="•"/>
            </a:pPr>
            <a:r>
              <a:rPr lang="en-US" dirty="0" smtClean="0"/>
              <a:t>Administrative data systems </a:t>
            </a:r>
            <a:r>
              <a:rPr lang="en-US" sz="1200" b="0" dirty="0" smtClean="0"/>
              <a:t>(e.g., billing records)</a:t>
            </a:r>
          </a:p>
          <a:p>
            <a:pPr marL="171450" indent="-171450" eaLnBrk="1" hangingPunct="1">
              <a:spcBef>
                <a:spcPct val="0"/>
              </a:spcBef>
              <a:spcAft>
                <a:spcPts val="800"/>
              </a:spcAft>
              <a:buFont typeface="Arial" panose="020B0604020202020204" pitchFamily="34" charset="0"/>
              <a:buChar char="•"/>
            </a:pPr>
            <a:r>
              <a:rPr lang="en-US" dirty="0" smtClean="0"/>
              <a:t>Laboratory surveillance </a:t>
            </a:r>
            <a:r>
              <a:rPr lang="en-US" sz="1200" b="0" dirty="0" smtClean="0"/>
              <a:t>(e.g., PulseNet)</a:t>
            </a:r>
          </a:p>
          <a:p>
            <a:pPr marL="171450" indent="-171450" eaLnBrk="1" hangingPunct="1">
              <a:spcBef>
                <a:spcPct val="0"/>
              </a:spcBef>
              <a:spcAft>
                <a:spcPts val="800"/>
              </a:spcAft>
              <a:buFont typeface="Arial" panose="020B0604020202020204" pitchFamily="34" charset="0"/>
              <a:buChar char="•"/>
            </a:pPr>
            <a:r>
              <a:rPr lang="en-US" dirty="0" smtClean="0"/>
              <a:t>Environmental, vector, or animal surveillance </a:t>
            </a:r>
            <a:r>
              <a:rPr lang="en-US" sz="1200" b="0" dirty="0" smtClean="0"/>
              <a:t>(e.g., mosquito trapping for West Nile virus)</a:t>
            </a:r>
          </a:p>
          <a:p>
            <a:pPr marL="171450" indent="-171450" eaLnBrk="1" hangingPunct="1">
              <a:spcBef>
                <a:spcPct val="0"/>
              </a:spcBef>
              <a:spcAft>
                <a:spcPts val="800"/>
              </a:spcAft>
              <a:buFont typeface="Arial" panose="020B0604020202020204" pitchFamily="34" charset="0"/>
              <a:buChar char="•"/>
            </a:pPr>
            <a:r>
              <a:rPr lang="en-US" dirty="0" smtClean="0"/>
              <a:t>Other </a:t>
            </a:r>
            <a:r>
              <a:rPr lang="en-US" sz="1200" b="0" dirty="0" smtClean="0"/>
              <a:t>(e.g., pharmacy, laws and policies, or 9-1-1 calls)</a:t>
            </a:r>
          </a:p>
          <a:p>
            <a:pPr eaLnBrk="1" hangingPunct="1">
              <a:spcBef>
                <a:spcPts val="0"/>
              </a:spcBef>
              <a:spcAft>
                <a:spcPts val="600"/>
              </a:spcAft>
            </a:pPr>
            <a:endParaRPr lang="en-US" baseline="0" dirty="0" smtClean="0"/>
          </a:p>
          <a:p>
            <a:pPr eaLnBrk="1" hangingPunct="1">
              <a:spcBef>
                <a:spcPts val="0"/>
              </a:spcBef>
              <a:spcAft>
                <a:spcPts val="600"/>
              </a:spcAft>
            </a:pPr>
            <a:r>
              <a:rPr lang="en-US" b="1" dirty="0" smtClean="0"/>
              <a:t>GO</a:t>
            </a:r>
            <a:r>
              <a:rPr lang="en-US" b="0" dirty="0" smtClean="0"/>
              <a:t> t</a:t>
            </a:r>
            <a:r>
              <a:rPr lang="en-US" baseline="0" dirty="0" smtClean="0"/>
              <a:t>o next slide.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75862D5A-924F-44D4-9C10-A0946C9A4339}" type="slidenum">
              <a:rPr lang="en-US" sz="1200">
                <a:latin typeface="Arial" charset="0"/>
                <a:cs typeface="Arial" charset="0"/>
              </a:rPr>
              <a:pPr eaLnBrk="1" hangingPunct="1"/>
              <a:t>29</a:t>
            </a:fld>
            <a:endParaRPr lang="en-US" sz="1200" dirty="0">
              <a:latin typeface="Arial" charset="0"/>
              <a:cs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701041" y="4387132"/>
            <a:ext cx="5608320" cy="150935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en-US" sz="1200" b="1" kern="1200" dirty="0" smtClean="0">
                <a:solidFill>
                  <a:schemeClr val="tx1"/>
                </a:solidFill>
                <a:effectLst/>
                <a:latin typeface="Arial" pitchFamily="34" charset="0"/>
                <a:ea typeface="+mn-ea"/>
                <a:cs typeface="Arial" pitchFamily="34" charset="0"/>
              </a:rPr>
              <a:t>SAY:</a:t>
            </a:r>
            <a:br>
              <a:rPr lang="en-US" sz="1200" b="1" kern="1200" dirty="0" smtClean="0">
                <a:solidFill>
                  <a:schemeClr val="tx1"/>
                </a:solidFill>
                <a:effectLst/>
                <a:latin typeface="Arial" pitchFamily="34" charset="0"/>
                <a:ea typeface="+mn-ea"/>
                <a:cs typeface="Arial" pitchFamily="34" charset="0"/>
              </a:rPr>
            </a:br>
            <a:endParaRPr lang="en-US" sz="1200" b="1" kern="1200" dirty="0" smtClean="0">
              <a:solidFill>
                <a:schemeClr val="tx1"/>
              </a:solidFill>
              <a:effectLst/>
              <a:latin typeface="Arial" pitchFamily="34" charset="0"/>
              <a:ea typeface="+mn-ea"/>
              <a:cs typeface="Arial" pitchFamily="34" charset="0"/>
            </a:endParaRPr>
          </a:p>
          <a:p>
            <a:pPr>
              <a:lnSpc>
                <a:spcPct val="150000"/>
              </a:lnSpc>
            </a:pPr>
            <a:r>
              <a:rPr lang="en-US" sz="1200" kern="1200" dirty="0" smtClean="0">
                <a:solidFill>
                  <a:schemeClr val="tx1"/>
                </a:solidFill>
                <a:effectLst/>
                <a:latin typeface="Arial" pitchFamily="34" charset="0"/>
                <a:ea typeface="+mn-ea"/>
                <a:cs typeface="Arial" pitchFamily="34" charset="0"/>
              </a:rPr>
              <a:t>The nationally notifiable disease surveillance system is a collaboration between CDC and the Council of State and Territorial Epidemiologists, or CSTE. Many of the diseases on a state list are also nationally notifiable, but the reporting by</a:t>
            </a:r>
            <a:r>
              <a:rPr lang="en-US" sz="1200" kern="1200" baseline="0" dirty="0" smtClean="0">
                <a:solidFill>
                  <a:schemeClr val="tx1"/>
                </a:solidFill>
                <a:effectLst/>
                <a:latin typeface="Arial" pitchFamily="34" charset="0"/>
                <a:ea typeface="+mn-ea"/>
                <a:cs typeface="Arial" pitchFamily="34" charset="0"/>
              </a:rPr>
              <a:t> the state is voluntary</a:t>
            </a:r>
            <a:r>
              <a:rPr lang="en-US" sz="1200" kern="1200" dirty="0" smtClean="0">
                <a:solidFill>
                  <a:schemeClr val="tx1"/>
                </a:solidFill>
                <a:effectLst/>
                <a:latin typeface="Arial" pitchFamily="34" charset="0"/>
                <a:ea typeface="+mn-ea"/>
                <a:cs typeface="Arial" pitchFamily="34" charset="0"/>
              </a:rPr>
              <a:t>. </a:t>
            </a:r>
          </a:p>
          <a:p>
            <a:pPr>
              <a:lnSpc>
                <a:spcPct val="150000"/>
              </a:lnSpc>
            </a:pPr>
            <a:r>
              <a:rPr lang="en-US" sz="1200" kern="1200" dirty="0" smtClean="0">
                <a:solidFill>
                  <a:schemeClr val="tx1"/>
                </a:solidFill>
                <a:effectLst/>
                <a:latin typeface="Arial" pitchFamily="34" charset="0"/>
                <a:ea typeface="+mn-ea"/>
                <a:cs typeface="Arial" pitchFamily="34" charset="0"/>
              </a:rPr>
              <a:t> </a:t>
            </a:r>
          </a:p>
          <a:p>
            <a:pPr>
              <a:lnSpc>
                <a:spcPct val="150000"/>
              </a:lnSpc>
            </a:pPr>
            <a:r>
              <a:rPr lang="en-US" sz="1200" kern="1200" dirty="0" smtClean="0">
                <a:solidFill>
                  <a:schemeClr val="tx1"/>
                </a:solidFill>
                <a:effectLst/>
                <a:latin typeface="Arial" pitchFamily="34" charset="0"/>
                <a:ea typeface="+mn-ea"/>
                <a:cs typeface="Arial" pitchFamily="34" charset="0"/>
              </a:rPr>
              <a:t>Each state determines which diseases and conditions are reportable in their jurisdiction, and they decide</a:t>
            </a:r>
            <a:r>
              <a:rPr lang="en-US" sz="1200" kern="1200" baseline="0" dirty="0" smtClean="0">
                <a:solidFill>
                  <a:schemeClr val="tx1"/>
                </a:solidFill>
                <a:effectLst/>
                <a:latin typeface="Arial" pitchFamily="34" charset="0"/>
                <a:ea typeface="+mn-ea"/>
                <a:cs typeface="Arial" pitchFamily="34" charset="0"/>
              </a:rPr>
              <a:t> which ones from t</a:t>
            </a:r>
            <a:r>
              <a:rPr lang="en-US" sz="1200" kern="1200" dirty="0" smtClean="0">
                <a:solidFill>
                  <a:schemeClr val="tx1"/>
                </a:solidFill>
                <a:effectLst/>
                <a:latin typeface="Arial" pitchFamily="34" charset="0"/>
                <a:ea typeface="+mn-ea"/>
                <a:cs typeface="Arial" pitchFamily="34" charset="0"/>
              </a:rPr>
              <a:t>he list of nationally notifiable diseases or conditions they will report for their state. CDC and CSTE collaborate</a:t>
            </a:r>
            <a:r>
              <a:rPr lang="en-US" sz="1200" kern="1200" baseline="0" dirty="0" smtClean="0">
                <a:solidFill>
                  <a:schemeClr val="tx1"/>
                </a:solidFill>
                <a:effectLst/>
                <a:latin typeface="Arial" pitchFamily="34" charset="0"/>
                <a:ea typeface="+mn-ea"/>
                <a:cs typeface="Arial" pitchFamily="34" charset="0"/>
              </a:rPr>
              <a:t> closely on the national list. It is revised yearly and therefore varies somewhat from year to year. States typically fully cooperate with national disease reporting because CDC publishes the provisional data weekly in the </a:t>
            </a:r>
            <a:r>
              <a:rPr lang="en-US" sz="1200" i="1" kern="1200" baseline="0" dirty="0" smtClean="0">
                <a:solidFill>
                  <a:schemeClr val="tx1"/>
                </a:solidFill>
                <a:effectLst/>
                <a:latin typeface="Arial" pitchFamily="34" charset="0"/>
                <a:ea typeface="+mn-ea"/>
                <a:cs typeface="Arial" pitchFamily="34" charset="0"/>
              </a:rPr>
              <a:t>Morbidity and Mortality Weekly Report</a:t>
            </a:r>
            <a:r>
              <a:rPr lang="en-US" sz="1200" kern="1200" baseline="0" dirty="0" smtClean="0">
                <a:solidFill>
                  <a:schemeClr val="tx1"/>
                </a:solidFill>
                <a:effectLst/>
                <a:latin typeface="Arial" pitchFamily="34" charset="0"/>
                <a:ea typeface="+mn-ea"/>
                <a:cs typeface="Arial" pitchFamily="34" charset="0"/>
              </a:rPr>
              <a:t>, or </a:t>
            </a:r>
            <a:r>
              <a:rPr lang="en-US" sz="1200" i="1" kern="1200" baseline="0" dirty="0" smtClean="0">
                <a:solidFill>
                  <a:schemeClr val="tx1"/>
                </a:solidFill>
                <a:effectLst/>
                <a:latin typeface="Arial" pitchFamily="34" charset="0"/>
                <a:ea typeface="+mn-ea"/>
                <a:cs typeface="Arial" pitchFamily="34" charset="0"/>
              </a:rPr>
              <a:t>MMWR</a:t>
            </a:r>
            <a:r>
              <a:rPr lang="en-US" sz="1200" kern="1200" baseline="0" dirty="0" smtClean="0">
                <a:solidFill>
                  <a:schemeClr val="tx1"/>
                </a:solidFill>
                <a:effectLst/>
                <a:latin typeface="Arial" pitchFamily="34" charset="0"/>
                <a:ea typeface="+mn-ea"/>
                <a:cs typeface="Arial" pitchFamily="34" charset="0"/>
              </a:rPr>
              <a:t>, and the final data annually in the </a:t>
            </a:r>
            <a:r>
              <a:rPr lang="en-US" sz="1200" i="1" kern="1200" baseline="0" dirty="0" smtClean="0">
                <a:solidFill>
                  <a:schemeClr val="tx1"/>
                </a:solidFill>
                <a:effectLst/>
                <a:latin typeface="Arial" pitchFamily="34" charset="0"/>
                <a:ea typeface="+mn-ea"/>
                <a:cs typeface="Arial" pitchFamily="34" charset="0"/>
              </a:rPr>
              <a:t>MMWR Annual Summary of Notifiable Diseases</a:t>
            </a:r>
            <a:r>
              <a:rPr lang="en-US" sz="1200" kern="1200" baseline="0" dirty="0" smtClean="0">
                <a:solidFill>
                  <a:schemeClr val="tx1"/>
                </a:solidFill>
                <a:effectLst/>
                <a:latin typeface="Arial" pitchFamily="34" charset="0"/>
                <a:ea typeface="+mn-ea"/>
                <a:cs typeface="Arial" pitchFamily="34" charset="0"/>
              </a:rPr>
              <a:t>. </a:t>
            </a:r>
            <a:r>
              <a:rPr lang="en-US" sz="1200" i="1" kern="1200" baseline="0" dirty="0" smtClean="0">
                <a:solidFill>
                  <a:schemeClr val="tx1"/>
                </a:solidFill>
                <a:effectLst/>
                <a:latin typeface="Arial" pitchFamily="34" charset="0"/>
                <a:ea typeface="+mn-ea"/>
                <a:cs typeface="Arial" pitchFamily="34" charset="0"/>
              </a:rPr>
              <a:t>MMWR</a:t>
            </a:r>
            <a:r>
              <a:rPr lang="en-US" sz="1200" kern="1200" baseline="0" dirty="0" smtClean="0">
                <a:solidFill>
                  <a:schemeClr val="tx1"/>
                </a:solidFill>
                <a:effectLst/>
                <a:latin typeface="Arial" pitchFamily="34" charset="0"/>
                <a:ea typeface="+mn-ea"/>
                <a:cs typeface="Arial" pitchFamily="34" charset="0"/>
              </a:rPr>
              <a:t> displays the data in complex tables and in maps, such as the one displayed on this slide. This allows each state to know how their population’s health compares with other states.</a:t>
            </a:r>
            <a:endParaRPr lang="en-US" sz="1200" kern="1200" dirty="0" smtClean="0">
              <a:solidFill>
                <a:schemeClr val="tx1"/>
              </a:solidFill>
              <a:effectLst/>
              <a:latin typeface="Arial" pitchFamily="34" charset="0"/>
              <a:ea typeface="+mn-ea"/>
              <a:cs typeface="Arial" pitchFamily="34" charset="0"/>
            </a:endParaRPr>
          </a:p>
          <a:p>
            <a:pPr>
              <a:lnSpc>
                <a:spcPct val="150000"/>
              </a:lnSpc>
            </a:pPr>
            <a:endParaRPr lang="en-US" sz="1200" kern="1200" dirty="0" smtClean="0">
              <a:solidFill>
                <a:schemeClr val="tx1"/>
              </a:solidFill>
              <a:effectLst/>
              <a:latin typeface="Arial" pitchFamily="34" charset="0"/>
              <a:ea typeface="+mn-ea"/>
              <a:cs typeface="Arial" pitchFamily="34" charset="0"/>
            </a:endParaRPr>
          </a:p>
          <a:p>
            <a:pPr>
              <a:lnSpc>
                <a:spcPct val="150000"/>
              </a:lnSpc>
            </a:pPr>
            <a:r>
              <a:rPr lang="en-US" sz="1200" kern="1200" dirty="0" smtClean="0">
                <a:solidFill>
                  <a:schemeClr val="tx1"/>
                </a:solidFill>
                <a:effectLst/>
                <a:latin typeface="Arial" pitchFamily="34" charset="0"/>
                <a:ea typeface="+mn-ea"/>
                <a:cs typeface="Arial" pitchFamily="34" charset="0"/>
              </a:rPr>
              <a:t> &lt;</a:t>
            </a:r>
            <a:r>
              <a:rPr lang="en-US" sz="1200" b="1" kern="1200" dirty="0" smtClean="0">
                <a:solidFill>
                  <a:schemeClr val="tx1"/>
                </a:solidFill>
                <a:effectLst/>
                <a:latin typeface="Arial" pitchFamily="34" charset="0"/>
                <a:ea typeface="+mn-ea"/>
                <a:cs typeface="Arial" pitchFamily="34" charset="0"/>
              </a:rPr>
              <a:t>DISTRIBUTE </a:t>
            </a:r>
            <a:r>
              <a:rPr lang="en-US" sz="1200" kern="1200" dirty="0" smtClean="0">
                <a:solidFill>
                  <a:schemeClr val="tx1"/>
                </a:solidFill>
                <a:effectLst/>
                <a:latin typeface="Arial" pitchFamily="34" charset="0"/>
                <a:ea typeface="+mn-ea"/>
                <a:cs typeface="Arial" pitchFamily="34" charset="0"/>
              </a:rPr>
              <a:t>Georgia’s notifiable disease reporting list.&gt;</a:t>
            </a:r>
          </a:p>
          <a:p>
            <a:pPr>
              <a:lnSpc>
                <a:spcPct val="150000"/>
              </a:lnSpc>
            </a:pPr>
            <a:r>
              <a:rPr lang="en-US" sz="1200" b="1" kern="1200" dirty="0" smtClean="0">
                <a:solidFill>
                  <a:schemeClr val="tx1"/>
                </a:solidFill>
                <a:effectLst/>
                <a:latin typeface="Arial" pitchFamily="34" charset="0"/>
                <a:ea typeface="+mn-ea"/>
                <a:cs typeface="Arial" pitchFamily="34" charset="0"/>
              </a:rPr>
              <a:t/>
            </a:r>
            <a:br>
              <a:rPr lang="en-US" sz="1200" b="1" kern="1200" dirty="0" smtClean="0">
                <a:solidFill>
                  <a:schemeClr val="tx1"/>
                </a:solidFill>
                <a:effectLst/>
                <a:latin typeface="Arial" pitchFamily="34" charset="0"/>
                <a:ea typeface="+mn-ea"/>
                <a:cs typeface="Arial" pitchFamily="34" charset="0"/>
              </a:rPr>
            </a:br>
            <a:r>
              <a:rPr lang="en-US" sz="1200" b="1" kern="1200" dirty="0" smtClean="0">
                <a:solidFill>
                  <a:schemeClr val="tx1"/>
                </a:solidFill>
                <a:effectLst/>
                <a:latin typeface="Arial" pitchFamily="34" charset="0"/>
                <a:ea typeface="+mn-ea"/>
                <a:cs typeface="Arial" pitchFamily="34" charset="0"/>
              </a:rPr>
              <a:t>ASK: </a:t>
            </a:r>
            <a:r>
              <a:rPr lang="en-US" sz="1200" kern="1200" dirty="0" smtClean="0">
                <a:solidFill>
                  <a:schemeClr val="tx1"/>
                </a:solidFill>
                <a:effectLst/>
                <a:latin typeface="Arial" pitchFamily="34" charset="0"/>
                <a:ea typeface="+mn-ea"/>
                <a:cs typeface="Arial" pitchFamily="34" charset="0"/>
              </a:rPr>
              <a:t/>
            </a:r>
            <a:br>
              <a:rPr lang="en-US" sz="1200" kern="1200" dirty="0" smtClean="0">
                <a:solidFill>
                  <a:schemeClr val="tx1"/>
                </a:solidFill>
                <a:effectLst/>
                <a:latin typeface="Arial" pitchFamily="34" charset="0"/>
                <a:ea typeface="+mn-ea"/>
                <a:cs typeface="Arial" pitchFamily="34" charset="0"/>
              </a:rPr>
            </a:br>
            <a:endParaRPr lang="en-US" sz="1200" kern="1200" dirty="0" smtClean="0">
              <a:solidFill>
                <a:schemeClr val="tx1"/>
              </a:solidFill>
              <a:effectLst/>
              <a:latin typeface="Arial" pitchFamily="34" charset="0"/>
              <a:ea typeface="+mn-ea"/>
              <a:cs typeface="Arial" pitchFamily="34" charset="0"/>
            </a:endParaRPr>
          </a:p>
          <a:p>
            <a:pPr>
              <a:lnSpc>
                <a:spcPct val="150000"/>
              </a:lnSpc>
            </a:pPr>
            <a:r>
              <a:rPr lang="en-US" sz="1200" kern="1200" dirty="0" smtClean="0">
                <a:solidFill>
                  <a:schemeClr val="tx1"/>
                </a:solidFill>
                <a:effectLst/>
                <a:latin typeface="Arial" pitchFamily="34" charset="0"/>
                <a:ea typeface="+mn-ea"/>
                <a:cs typeface="Arial" pitchFamily="34" charset="0"/>
              </a:rPr>
              <a:t>What do you notice on this form?</a:t>
            </a:r>
          </a:p>
          <a:p>
            <a:pPr>
              <a:lnSpc>
                <a:spcPct val="150000"/>
              </a:lnSpc>
            </a:pPr>
            <a:r>
              <a:rPr lang="en-US" sz="1200" kern="1200" dirty="0" smtClean="0">
                <a:solidFill>
                  <a:schemeClr val="tx1"/>
                </a:solidFill>
                <a:effectLst/>
                <a:latin typeface="Arial" pitchFamily="34" charset="0"/>
                <a:ea typeface="+mn-ea"/>
                <a:cs typeface="Arial" pitchFamily="34" charset="0"/>
              </a:rPr>
              <a:t> </a:t>
            </a:r>
          </a:p>
          <a:p>
            <a:pPr>
              <a:lnSpc>
                <a:spcPct val="150000"/>
              </a:lnSpc>
            </a:pPr>
            <a:r>
              <a:rPr lang="en-US" sz="1200" kern="1200" dirty="0" smtClean="0">
                <a:solidFill>
                  <a:schemeClr val="tx1"/>
                </a:solidFill>
                <a:effectLst/>
                <a:latin typeface="Arial" pitchFamily="34" charset="0"/>
                <a:ea typeface="+mn-ea"/>
                <a:cs typeface="Arial" pitchFamily="34" charset="0"/>
              </a:rPr>
              <a:t>&lt;</a:t>
            </a:r>
            <a:r>
              <a:rPr lang="en-US" sz="1200" b="1" kern="1200" dirty="0" smtClean="0">
                <a:solidFill>
                  <a:schemeClr val="tx1"/>
                </a:solidFill>
                <a:effectLst/>
                <a:latin typeface="Arial" pitchFamily="34" charset="0"/>
                <a:ea typeface="+mn-ea"/>
                <a:cs typeface="Arial" pitchFamily="34" charset="0"/>
              </a:rPr>
              <a:t>ELICIT </a:t>
            </a:r>
            <a:r>
              <a:rPr lang="en-US" sz="1200" kern="1200" dirty="0" smtClean="0">
                <a:solidFill>
                  <a:schemeClr val="tx1"/>
                </a:solidFill>
                <a:effectLst/>
                <a:latin typeface="Arial" pitchFamily="34" charset="0"/>
                <a:ea typeface="+mn-ea"/>
                <a:cs typeface="Arial" pitchFamily="34" charset="0"/>
              </a:rPr>
              <a:t>answers from the participants.&gt;</a:t>
            </a:r>
          </a:p>
          <a:p>
            <a:pPr>
              <a:lnSpc>
                <a:spcPct val="150000"/>
              </a:lnSpc>
            </a:pPr>
            <a:r>
              <a:rPr lang="en-US" sz="1200" kern="1200" dirty="0" smtClean="0">
                <a:solidFill>
                  <a:schemeClr val="tx1"/>
                </a:solidFill>
                <a:effectLst/>
                <a:latin typeface="Arial" pitchFamily="34" charset="0"/>
                <a:ea typeface="+mn-ea"/>
                <a:cs typeface="Arial" pitchFamily="34" charset="0"/>
              </a:rPr>
              <a:t> </a:t>
            </a:r>
          </a:p>
          <a:p>
            <a:pPr>
              <a:lnSpc>
                <a:spcPct val="150000"/>
              </a:lnSpc>
            </a:pPr>
            <a:r>
              <a:rPr lang="en-US" sz="1200" b="1" kern="1200" dirty="0" smtClean="0">
                <a:solidFill>
                  <a:schemeClr val="tx1"/>
                </a:solidFill>
                <a:effectLst/>
                <a:latin typeface="Arial" pitchFamily="34" charset="0"/>
                <a:ea typeface="+mn-ea"/>
                <a:cs typeface="Arial" pitchFamily="34" charset="0"/>
              </a:rPr>
              <a:t>SAY: </a:t>
            </a:r>
            <a:br>
              <a:rPr lang="en-US" sz="1200" b="1" kern="1200" dirty="0" smtClean="0">
                <a:solidFill>
                  <a:schemeClr val="tx1"/>
                </a:solidFill>
                <a:effectLst/>
                <a:latin typeface="Arial" pitchFamily="34" charset="0"/>
                <a:ea typeface="+mn-ea"/>
                <a:cs typeface="Arial" pitchFamily="34" charset="0"/>
              </a:rPr>
            </a:br>
            <a:endParaRPr lang="en-US" sz="1200" b="1" kern="1200" dirty="0" smtClean="0">
              <a:solidFill>
                <a:schemeClr val="tx1"/>
              </a:solidFill>
              <a:effectLst/>
              <a:latin typeface="Arial" pitchFamily="34" charset="0"/>
              <a:ea typeface="+mn-ea"/>
              <a:cs typeface="Arial" pitchFamily="34" charset="0"/>
            </a:endParaRPr>
          </a:p>
          <a:p>
            <a:pPr>
              <a:lnSpc>
                <a:spcPct val="150000"/>
              </a:lnSpc>
            </a:pPr>
            <a:r>
              <a:rPr lang="en-US" sz="1200" kern="1200" dirty="0" smtClean="0">
                <a:solidFill>
                  <a:schemeClr val="tx1"/>
                </a:solidFill>
                <a:effectLst/>
                <a:latin typeface="Arial" pitchFamily="34" charset="0"/>
                <a:ea typeface="+mn-ea"/>
                <a:cs typeface="Arial" pitchFamily="34" charset="0"/>
              </a:rPr>
              <a:t>You might have noted four items on this form.</a:t>
            </a:r>
          </a:p>
          <a:p>
            <a:pPr>
              <a:lnSpc>
                <a:spcPct val="150000"/>
              </a:lnSpc>
            </a:pPr>
            <a:r>
              <a:rPr lang="en-US" sz="1200" kern="1200" dirty="0" smtClean="0">
                <a:solidFill>
                  <a:schemeClr val="tx1"/>
                </a:solidFill>
                <a:effectLst/>
                <a:latin typeface="Arial" pitchFamily="34" charset="0"/>
                <a:ea typeface="+mn-ea"/>
                <a:cs typeface="Arial" pitchFamily="34" charset="0"/>
              </a:rPr>
              <a:t> </a:t>
            </a:r>
          </a:p>
          <a:p>
            <a:pPr>
              <a:lnSpc>
                <a:spcPct val="150000"/>
              </a:lnSpc>
            </a:pPr>
            <a:r>
              <a:rPr lang="en-US" sz="1200" kern="1200" dirty="0" smtClean="0">
                <a:solidFill>
                  <a:schemeClr val="tx1"/>
                </a:solidFill>
                <a:effectLst/>
                <a:latin typeface="Arial" pitchFamily="34" charset="0"/>
                <a:ea typeface="+mn-ea"/>
                <a:cs typeface="Arial" pitchFamily="34" charset="0"/>
              </a:rPr>
              <a:t>1. Most of the conditions are infectious conditions. These are diseases that are passed from person to person or from animal or insect to person.</a:t>
            </a:r>
          </a:p>
          <a:p>
            <a:pPr>
              <a:lnSpc>
                <a:spcPct val="150000"/>
              </a:lnSpc>
            </a:pPr>
            <a:r>
              <a:rPr lang="en-US" sz="1200" kern="1200" dirty="0" smtClean="0">
                <a:solidFill>
                  <a:schemeClr val="tx1"/>
                </a:solidFill>
                <a:effectLst/>
                <a:latin typeface="Arial" pitchFamily="34" charset="0"/>
                <a:ea typeface="+mn-ea"/>
                <a:cs typeface="Arial" pitchFamily="34" charset="0"/>
              </a:rPr>
              <a:t> </a:t>
            </a:r>
          </a:p>
          <a:p>
            <a:pPr>
              <a:lnSpc>
                <a:spcPct val="150000"/>
              </a:lnSpc>
            </a:pPr>
            <a:r>
              <a:rPr lang="en-US" sz="1200" kern="1200" dirty="0" smtClean="0">
                <a:solidFill>
                  <a:schemeClr val="tx1"/>
                </a:solidFill>
                <a:effectLst/>
                <a:latin typeface="Arial" pitchFamily="34" charset="0"/>
                <a:ea typeface="+mn-ea"/>
                <a:cs typeface="Arial" pitchFamily="34" charset="0"/>
              </a:rPr>
              <a:t>2. Georgia has four different reporting timeframes: immediately, 7 days, 1 month, and 6 months.</a:t>
            </a:r>
          </a:p>
          <a:p>
            <a:pPr>
              <a:lnSpc>
                <a:spcPct val="150000"/>
              </a:lnSpc>
            </a:pPr>
            <a:r>
              <a:rPr lang="en-US" sz="1200" kern="1200" dirty="0" smtClean="0">
                <a:solidFill>
                  <a:schemeClr val="tx1"/>
                </a:solidFill>
                <a:effectLst/>
                <a:latin typeface="Arial" pitchFamily="34" charset="0"/>
                <a:ea typeface="+mn-ea"/>
                <a:cs typeface="Arial" pitchFamily="34" charset="0"/>
              </a:rPr>
              <a:t> </a:t>
            </a:r>
          </a:p>
          <a:p>
            <a:pPr>
              <a:lnSpc>
                <a:spcPct val="150000"/>
              </a:lnSpc>
            </a:pPr>
            <a:r>
              <a:rPr lang="en-US" sz="1200" kern="1200" dirty="0" smtClean="0">
                <a:solidFill>
                  <a:schemeClr val="tx1"/>
                </a:solidFill>
                <a:effectLst/>
                <a:latin typeface="Arial" pitchFamily="34" charset="0"/>
                <a:ea typeface="+mn-ea"/>
                <a:cs typeface="Arial" pitchFamily="34" charset="0"/>
              </a:rPr>
              <a:t>&lt;</a:t>
            </a:r>
            <a:r>
              <a:rPr lang="en-US" sz="1200" b="1" kern="1200" dirty="0" smtClean="0">
                <a:solidFill>
                  <a:schemeClr val="tx1"/>
                </a:solidFill>
                <a:effectLst/>
                <a:latin typeface="Arial" pitchFamily="34" charset="0"/>
                <a:ea typeface="+mn-ea"/>
                <a:cs typeface="Arial" pitchFamily="34" charset="0"/>
              </a:rPr>
              <a:t>CITE</a:t>
            </a:r>
            <a:r>
              <a:rPr lang="en-US" sz="1200" b="1" kern="1200" baseline="0" dirty="0" smtClean="0">
                <a:solidFill>
                  <a:schemeClr val="tx1"/>
                </a:solidFill>
                <a:effectLst/>
                <a:latin typeface="Arial" pitchFamily="34" charset="0"/>
                <a:ea typeface="+mn-ea"/>
                <a:cs typeface="Arial" pitchFamily="34" charset="0"/>
              </a:rPr>
              <a:t> </a:t>
            </a:r>
            <a:r>
              <a:rPr lang="en-US" sz="1200" kern="1200" dirty="0" smtClean="0">
                <a:solidFill>
                  <a:schemeClr val="tx1"/>
                </a:solidFill>
                <a:effectLst/>
                <a:latin typeface="Arial" pitchFamily="34" charset="0"/>
                <a:ea typeface="+mn-ea"/>
                <a:cs typeface="Arial" pitchFamily="34" charset="0"/>
              </a:rPr>
              <a:t>two examples from each timeframe.&gt;</a:t>
            </a:r>
          </a:p>
          <a:p>
            <a:pPr>
              <a:lnSpc>
                <a:spcPct val="150000"/>
              </a:lnSpc>
            </a:pPr>
            <a:r>
              <a:rPr lang="en-US" sz="1200" kern="1200" dirty="0" smtClean="0">
                <a:solidFill>
                  <a:schemeClr val="tx1"/>
                </a:solidFill>
                <a:effectLst/>
                <a:latin typeface="Arial" pitchFamily="34" charset="0"/>
                <a:ea typeface="+mn-ea"/>
                <a:cs typeface="Arial" pitchFamily="34" charset="0"/>
              </a:rPr>
              <a:t> </a:t>
            </a:r>
          </a:p>
          <a:p>
            <a:pPr>
              <a:lnSpc>
                <a:spcPct val="150000"/>
              </a:lnSpc>
            </a:pPr>
            <a:r>
              <a:rPr lang="en-US" sz="1200" kern="1200" dirty="0" smtClean="0">
                <a:solidFill>
                  <a:schemeClr val="tx1"/>
                </a:solidFill>
                <a:effectLst/>
                <a:latin typeface="Arial" pitchFamily="34" charset="0"/>
                <a:ea typeface="+mn-ea"/>
                <a:cs typeface="Arial" pitchFamily="34" charset="0"/>
              </a:rPr>
              <a:t>3. Who is required to report is specified. This is in the top block &lt;</a:t>
            </a:r>
            <a:r>
              <a:rPr lang="en-US" sz="1200" b="1" kern="1200" dirty="0" smtClean="0">
                <a:solidFill>
                  <a:schemeClr val="tx1"/>
                </a:solidFill>
                <a:effectLst/>
                <a:latin typeface="Arial" pitchFamily="34" charset="0"/>
                <a:ea typeface="+mn-ea"/>
                <a:cs typeface="Arial" pitchFamily="34" charset="0"/>
              </a:rPr>
              <a:t>INDICATE</a:t>
            </a:r>
            <a:r>
              <a:rPr lang="en-US" sz="1200" kern="1200" dirty="0" smtClean="0">
                <a:solidFill>
                  <a:schemeClr val="tx1"/>
                </a:solidFill>
                <a:effectLst/>
                <a:latin typeface="Arial" pitchFamily="34" charset="0"/>
                <a:ea typeface="+mn-ea"/>
                <a:cs typeface="Arial" pitchFamily="34" charset="0"/>
              </a:rPr>
              <a:t>&gt; and includes physicians, laboratories, or other health care providers.</a:t>
            </a:r>
          </a:p>
          <a:p>
            <a:pPr>
              <a:lnSpc>
                <a:spcPct val="150000"/>
              </a:lnSpc>
            </a:pPr>
            <a:r>
              <a:rPr lang="en-US" sz="1200" kern="1200" dirty="0" smtClean="0">
                <a:solidFill>
                  <a:schemeClr val="tx1"/>
                </a:solidFill>
                <a:effectLst/>
                <a:latin typeface="Arial" pitchFamily="34" charset="0"/>
                <a:ea typeface="+mn-ea"/>
                <a:cs typeface="Arial" pitchFamily="34" charset="0"/>
              </a:rPr>
              <a:t> </a:t>
            </a:r>
          </a:p>
          <a:p>
            <a:pPr>
              <a:lnSpc>
                <a:spcPct val="150000"/>
              </a:lnSpc>
            </a:pPr>
            <a:r>
              <a:rPr lang="en-US" sz="1200" kern="1200" dirty="0" smtClean="0">
                <a:solidFill>
                  <a:schemeClr val="tx1"/>
                </a:solidFill>
                <a:effectLst/>
                <a:latin typeface="Arial" pitchFamily="34" charset="0"/>
                <a:ea typeface="+mn-ea"/>
                <a:cs typeface="Arial" pitchFamily="34" charset="0"/>
              </a:rPr>
              <a:t>4. The fourth and final item you might have noticed is that the form states that any “cluster of illnesses” is to be reported. In Georgia, the state health department then determines if that cluster is unusual. Health departments want to know about disease clusters. For example, before 1999, West Nile virus had not occurred in the U.S. Therefore, in 1998, West Nile virus was not on Georgia’s list. Health departments have been able to capture new or reemerging diseases when clusters are reported, as was the case with West Nile virus.</a:t>
            </a:r>
          </a:p>
          <a:p>
            <a:pPr>
              <a:lnSpc>
                <a:spcPct val="150000"/>
              </a:lnSpc>
            </a:pPr>
            <a:endParaRPr lang="en-US" sz="1200" b="1" kern="1200" dirty="0" smtClean="0">
              <a:solidFill>
                <a:schemeClr val="tx1"/>
              </a:solidFill>
              <a:effectLst/>
              <a:latin typeface="Arial" pitchFamily="34" charset="0"/>
              <a:ea typeface="+mn-ea"/>
              <a:cs typeface="Arial" pitchFamily="34" charset="0"/>
            </a:endParaRPr>
          </a:p>
          <a:p>
            <a:pPr eaLnBrk="1" hangingPunct="1">
              <a:lnSpc>
                <a:spcPct val="150000"/>
              </a:lnSpc>
              <a:spcBef>
                <a:spcPts val="0"/>
              </a:spcBef>
              <a:spcAft>
                <a:spcPts val="600"/>
              </a:spcAft>
            </a:pPr>
            <a:r>
              <a:rPr lang="en-US" b="1" dirty="0" smtClean="0"/>
              <a:t>GO</a:t>
            </a:r>
            <a:r>
              <a:rPr lang="en-US" b="0" dirty="0" smtClean="0"/>
              <a:t> t</a:t>
            </a:r>
            <a:r>
              <a:rPr lang="en-US" baseline="0" dirty="0" smtClean="0"/>
              <a:t>o next slide.</a:t>
            </a:r>
            <a:endParaRPr lang="en-US" dirty="0" smtClean="0"/>
          </a:p>
        </p:txBody>
      </p:sp>
    </p:spTree>
    <p:extLst>
      <p:ext uri="{BB962C8B-B14F-4D97-AF65-F5344CB8AC3E}">
        <p14:creationId xmlns:p14="http://schemas.microsoft.com/office/powerpoint/2010/main" val="3930829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E03DF0EB-5628-4B06-B10D-9A16D18BCBBB}" type="slidenum">
              <a:rPr lang="en-US" sz="1200">
                <a:latin typeface="Arial" charset="0"/>
                <a:cs typeface="Arial" charset="0"/>
              </a:rPr>
              <a:pPr eaLnBrk="1" hangingPunct="1"/>
              <a:t>30</a:t>
            </a:fld>
            <a:endParaRPr lang="en-US" sz="1200" dirty="0">
              <a:latin typeface="Arial" charset="0"/>
              <a:cs typeface="Arial" charset="0"/>
            </a:endParaRPr>
          </a:p>
        </p:txBody>
      </p:sp>
      <p:sp>
        <p:nvSpPr>
          <p:cNvPr id="73731" name="Rectangle 2"/>
          <p:cNvSpPr>
            <a:spLocks noGrp="1" noRot="1" noChangeAspect="1" noChangeArrowheads="1" noTextEdit="1"/>
          </p:cNvSpPr>
          <p:nvPr>
            <p:ph type="sldImg"/>
          </p:nvPr>
        </p:nvSpPr>
        <p:spPr>
          <a:xfrm>
            <a:off x="1233488" y="303213"/>
            <a:ext cx="4619625" cy="3463925"/>
          </a:xfrm>
          <a:ln/>
        </p:spPr>
      </p:sp>
      <p:sp>
        <p:nvSpPr>
          <p:cNvPr id="73732" name="Rectangle 3"/>
          <p:cNvSpPr>
            <a:spLocks noGrp="1" noChangeArrowheads="1"/>
          </p:cNvSpPr>
          <p:nvPr>
            <p:ph type="body" idx="1"/>
          </p:nvPr>
        </p:nvSpPr>
        <p:spPr>
          <a:xfrm>
            <a:off x="701041" y="4012396"/>
            <a:ext cx="5608320" cy="44636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Arial" pitchFamily="34" charset="0"/>
                <a:ea typeface="+mn-ea"/>
                <a:cs typeface="Arial" pitchFamily="34" charset="0"/>
              </a:rPr>
              <a:t>SAY:</a:t>
            </a:r>
            <a:br>
              <a:rPr lang="en-US" sz="1200" b="1" kern="1200" dirty="0" smtClean="0">
                <a:solidFill>
                  <a:schemeClr val="tx1"/>
                </a:solidFill>
                <a:effectLst/>
                <a:latin typeface="Arial" pitchFamily="34" charset="0"/>
                <a:ea typeface="+mn-ea"/>
                <a:cs typeface="Arial" pitchFamily="34" charset="0"/>
              </a:rPr>
            </a:br>
            <a:r>
              <a:rPr lang="en-US" sz="1200" b="1" kern="1200" dirty="0" smtClean="0">
                <a:solidFill>
                  <a:schemeClr val="tx1"/>
                </a:solidFill>
                <a:effectLst/>
                <a:latin typeface="Arial" pitchFamily="34" charset="0"/>
                <a:ea typeface="+mn-ea"/>
                <a:cs typeface="Arial" pitchFamily="34" charset="0"/>
              </a:rPr>
              <a:t/>
            </a:r>
            <a:br>
              <a:rPr lang="en-US" sz="1200" b="1" kern="1200" dirty="0" smtClean="0">
                <a:solidFill>
                  <a:schemeClr val="tx1"/>
                </a:solidFill>
                <a:effectLst/>
                <a:latin typeface="Arial" pitchFamily="34" charset="0"/>
                <a:ea typeface="+mn-ea"/>
                <a:cs typeface="Arial" pitchFamily="34" charset="0"/>
              </a:rPr>
            </a:br>
            <a:r>
              <a:rPr lang="en-US" sz="1200" kern="1200" dirty="0" smtClean="0">
                <a:solidFill>
                  <a:schemeClr val="tx1"/>
                </a:solidFill>
                <a:effectLst/>
                <a:latin typeface="Arial" pitchFamily="34" charset="0"/>
                <a:ea typeface="+mn-ea"/>
                <a:cs typeface="Arial" pitchFamily="34" charset="0"/>
              </a:rPr>
              <a:t>The World Health Organization, or W-H-O, is a United Nations agency that coordinates international health activities and helps governments improve health services.</a:t>
            </a:r>
          </a:p>
          <a:p>
            <a:r>
              <a:rPr lang="en-US" sz="1200" kern="1200" dirty="0" smtClean="0">
                <a:solidFill>
                  <a:schemeClr val="tx1"/>
                </a:solidFill>
                <a:effectLst/>
                <a:latin typeface="Arial" pitchFamily="34" charset="0"/>
                <a:ea typeface="+mn-ea"/>
                <a:cs typeface="Arial" pitchFamily="34" charset="0"/>
              </a:rPr>
              <a:t> </a:t>
            </a:r>
          </a:p>
          <a:p>
            <a:r>
              <a:rPr lang="en-US" sz="1200" kern="1200" dirty="0" smtClean="0">
                <a:solidFill>
                  <a:schemeClr val="tx1"/>
                </a:solidFill>
                <a:effectLst/>
                <a:latin typeface="Arial" pitchFamily="34" charset="0"/>
                <a:ea typeface="+mn-ea"/>
                <a:cs typeface="Arial" pitchFamily="34" charset="0"/>
              </a:rPr>
              <a:t>Reporting to WHO is required for</a:t>
            </a:r>
          </a:p>
          <a:p>
            <a:r>
              <a:rPr lang="en-US" sz="1200" kern="1200" dirty="0" smtClean="0">
                <a:solidFill>
                  <a:schemeClr val="tx1"/>
                </a:solidFill>
                <a:effectLst/>
                <a:latin typeface="Arial" pitchFamily="34" charset="0"/>
                <a:ea typeface="+mn-ea"/>
                <a:cs typeface="Arial" pitchFamily="34" charset="0"/>
              </a:rPr>
              <a:t> </a:t>
            </a: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Arial" pitchFamily="34" charset="0"/>
              </a:rPr>
              <a:t>smallpox,</a:t>
            </a: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Arial" pitchFamily="34" charset="0"/>
              </a:rPr>
              <a:t>poliomyelitis, or polio, (wild type)</a:t>
            </a: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Arial" pitchFamily="34" charset="0"/>
              </a:rPr>
              <a:t>human influenza (flu) caused by any new subtype, and</a:t>
            </a: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Arial" pitchFamily="34" charset="0"/>
              </a:rPr>
              <a:t>severe acute respiratory syndrome, or SARS.</a:t>
            </a:r>
          </a:p>
          <a:p>
            <a:r>
              <a:rPr lang="en-US" sz="1200" kern="1200" dirty="0" smtClean="0">
                <a:solidFill>
                  <a:schemeClr val="tx1"/>
                </a:solidFill>
                <a:effectLst/>
                <a:latin typeface="Arial" pitchFamily="34" charset="0"/>
                <a:ea typeface="+mn-ea"/>
                <a:cs typeface="Arial" pitchFamily="34" charset="0"/>
              </a:rPr>
              <a:t> </a:t>
            </a:r>
          </a:p>
          <a:p>
            <a:r>
              <a:rPr lang="en-US" sz="1200" b="1" kern="1200" dirty="0" smtClean="0">
                <a:solidFill>
                  <a:schemeClr val="tx1"/>
                </a:solidFill>
                <a:effectLst/>
                <a:latin typeface="Arial" pitchFamily="34" charset="0"/>
                <a:ea typeface="+mn-ea"/>
                <a:cs typeface="Arial" pitchFamily="34" charset="0"/>
              </a:rPr>
              <a:t>GO</a:t>
            </a:r>
            <a:r>
              <a:rPr lang="en-US" sz="1200" kern="1200" dirty="0" smtClean="0">
                <a:solidFill>
                  <a:schemeClr val="tx1"/>
                </a:solidFill>
                <a:effectLst/>
                <a:latin typeface="Arial" pitchFamily="34" charset="0"/>
                <a:ea typeface="+mn-ea"/>
                <a:cs typeface="Arial" pitchFamily="34" charset="0"/>
              </a:rPr>
              <a:t> to next slide.</a:t>
            </a:r>
            <a:endParaRPr lang="en-US" sz="12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445489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a:xfrm>
            <a:off x="701041" y="4387136"/>
            <a:ext cx="5608320" cy="2355570"/>
          </a:xfrm>
        </p:spPr>
        <p:txBody>
          <a:bodyPr/>
          <a:lstStyle/>
          <a:p>
            <a:r>
              <a:rPr lang="en-US" b="1" dirty="0" smtClean="0"/>
              <a:t>SAY:</a:t>
            </a:r>
            <a:br>
              <a:rPr lang="en-US" b="1" dirty="0" smtClean="0"/>
            </a:br>
            <a:endParaRPr lang="en-US" b="1" dirty="0" smtClean="0"/>
          </a:p>
          <a:p>
            <a:r>
              <a:rPr lang="en-US" dirty="0" smtClean="0">
                <a:latin typeface="Arial" pitchFamily="34" charset="0"/>
                <a:cs typeface="Arial" pitchFamily="34" charset="0"/>
              </a:rPr>
              <a:t>After completing this course, </a:t>
            </a:r>
            <a:r>
              <a:rPr lang="en-US" b="0" baseline="0" dirty="0" smtClean="0">
                <a:solidFill>
                  <a:srgbClr val="000000"/>
                </a:solidFill>
                <a:latin typeface="Arial" pitchFamily="34" charset="0"/>
                <a:cs typeface="Arial" pitchFamily="34" charset="0"/>
              </a:rPr>
              <a:t>you will be able to</a:t>
            </a:r>
          </a:p>
          <a:p>
            <a:pPr>
              <a:spcBef>
                <a:spcPts val="0"/>
              </a:spcBef>
              <a:spcAft>
                <a:spcPts val="600"/>
              </a:spcAft>
            </a:pPr>
            <a:r>
              <a:rPr lang="en-US" dirty="0" smtClean="0"/>
              <a:t> </a:t>
            </a:r>
          </a:p>
          <a:p>
            <a:pPr>
              <a:spcBef>
                <a:spcPts val="0"/>
              </a:spcBef>
              <a:spcAft>
                <a:spcPts val="600"/>
              </a:spcAft>
            </a:pPr>
            <a:r>
              <a:rPr lang="en-US" dirty="0" smtClean="0"/>
              <a:t>&lt;</a:t>
            </a:r>
            <a:r>
              <a:rPr lang="en-US" b="1" dirty="0" smtClean="0"/>
              <a:t>READ</a:t>
            </a:r>
            <a:r>
              <a:rPr lang="en-US" b="1" baseline="0" dirty="0" smtClean="0"/>
              <a:t> </a:t>
            </a:r>
            <a:r>
              <a:rPr lang="en-US" b="0" baseline="0" dirty="0" smtClean="0"/>
              <a:t>the</a:t>
            </a:r>
            <a:r>
              <a:rPr lang="en-US" dirty="0" smtClean="0"/>
              <a:t> objectives from the slide.&gt;</a:t>
            </a:r>
          </a:p>
          <a:p>
            <a:pPr>
              <a:spcBef>
                <a:spcPts val="0"/>
              </a:spcBef>
              <a:spcAft>
                <a:spcPts val="600"/>
              </a:spcAft>
            </a:pPr>
            <a:endParaRPr lang="en-US" dirty="0" smtClean="0"/>
          </a:p>
          <a:p>
            <a:pPr>
              <a:spcBef>
                <a:spcPts val="0"/>
              </a:spcBef>
              <a:spcAft>
                <a:spcPts val="600"/>
              </a:spcAft>
            </a:pPr>
            <a:r>
              <a:rPr lang="en-US" b="1" dirty="0" smtClean="0"/>
              <a:t>GO</a:t>
            </a:r>
            <a:r>
              <a:rPr lang="en-US" b="0" dirty="0" smtClean="0"/>
              <a:t> t</a:t>
            </a:r>
            <a:r>
              <a:rPr lang="en-US" baseline="0" dirty="0" smtClean="0"/>
              <a:t>o next slide.</a:t>
            </a:r>
            <a:endParaRPr lang="en-US" u="sng" baseline="0" dirty="0" smtClean="0"/>
          </a:p>
        </p:txBody>
      </p:sp>
      <p:sp>
        <p:nvSpPr>
          <p:cNvPr id="4" name="Slide Number Placeholder 3"/>
          <p:cNvSpPr>
            <a:spLocks noGrp="1"/>
          </p:cNvSpPr>
          <p:nvPr>
            <p:ph type="sldNum" sz="quarter" idx="10"/>
          </p:nvPr>
        </p:nvSpPr>
        <p:spPr/>
        <p:txBody>
          <a:bodyPr/>
          <a:lstStyle/>
          <a:p>
            <a:fld id="{850F07B1-5FA4-47F5-B5CE-432150AFD756}" type="slidenum">
              <a:rPr lang="en-US" smtClean="0"/>
              <a:t>3</a:t>
            </a:fld>
            <a:endParaRPr lang="en-US" dirty="0"/>
          </a:p>
        </p:txBody>
      </p:sp>
    </p:spTree>
    <p:extLst>
      <p:ext uri="{BB962C8B-B14F-4D97-AF65-F5344CB8AC3E}">
        <p14:creationId xmlns:p14="http://schemas.microsoft.com/office/powerpoint/2010/main" val="28177324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E330AE6B-DB62-4FC3-AF5E-0D17BE876073}" type="slidenum">
              <a:rPr lang="en-US" sz="1200">
                <a:latin typeface="Arial" charset="0"/>
                <a:cs typeface="Arial" charset="0"/>
              </a:rPr>
              <a:pPr eaLnBrk="1" hangingPunct="1"/>
              <a:t>31</a:t>
            </a:fld>
            <a:endParaRPr lang="en-US" sz="1200" dirty="0">
              <a:latin typeface="Arial" charset="0"/>
              <a:cs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701041" y="4387135"/>
            <a:ext cx="5608320" cy="70070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spcBef>
                <a:spcPct val="30000"/>
              </a:spcBef>
              <a:spcAft>
                <a:spcPct val="0"/>
              </a:spcAft>
              <a:buClrTx/>
              <a:buSzTx/>
              <a:buFontTx/>
              <a:buNone/>
              <a:tabLst/>
              <a:defRPr/>
            </a:pPr>
            <a:r>
              <a:rPr lang="en-US" b="1" dirty="0" smtClean="0"/>
              <a:t>SAY:</a:t>
            </a:r>
            <a:br>
              <a:rPr lang="en-US" b="1" dirty="0" smtClean="0"/>
            </a:br>
            <a:endParaRPr lang="en-US" b="1" dirty="0" smtClean="0"/>
          </a:p>
          <a:p>
            <a:pPr marL="0" marR="0" indent="0" algn="l" defTabSz="914400" rtl="0" eaLnBrk="1" fontAlgn="base" latinLnBrk="0" hangingPunct="1">
              <a:spcBef>
                <a:spcPct val="30000"/>
              </a:spcBef>
              <a:spcAft>
                <a:spcPct val="0"/>
              </a:spcAft>
              <a:buClrTx/>
              <a:buSzTx/>
              <a:buFontTx/>
              <a:buNone/>
              <a:tabLst/>
              <a:defRPr/>
            </a:pPr>
            <a:r>
              <a:rPr lang="en-US" baseline="0" dirty="0" smtClean="0"/>
              <a:t>Next we will look at the data analysis step.</a:t>
            </a:r>
          </a:p>
          <a:p>
            <a:pPr eaLnBrk="1" hangingPunct="1"/>
            <a:endParaRPr lang="en-US" b="0" baseline="0" dirty="0" smtClean="0"/>
          </a:p>
          <a:p>
            <a:pPr eaLnBrk="1" hangingPunct="1"/>
            <a:r>
              <a:rPr lang="en-US" baseline="0" dirty="0" smtClean="0"/>
              <a:t>During this step, we must determine</a:t>
            </a:r>
          </a:p>
          <a:p>
            <a:pPr eaLnBrk="1" hangingPunct="1"/>
            <a:endParaRPr lang="en-US" baseline="0" dirty="0" smtClean="0"/>
          </a:p>
          <a:p>
            <a:pPr marL="171450" lvl="1" indent="-171450" eaLnBrk="1" hangingPunct="1">
              <a:spcBef>
                <a:spcPts val="0"/>
              </a:spcBef>
              <a:spcAft>
                <a:spcPts val="600"/>
              </a:spcAft>
              <a:buFont typeface="Arial" pitchFamily="34" charset="0"/>
              <a:buChar char="•"/>
            </a:pPr>
            <a:r>
              <a:rPr lang="en-US" dirty="0" smtClean="0"/>
              <a:t>Who will analyze the data?</a:t>
            </a:r>
          </a:p>
          <a:p>
            <a:pPr marL="171450" lvl="1" indent="-171450" eaLnBrk="1" hangingPunct="1">
              <a:spcBef>
                <a:spcPts val="0"/>
              </a:spcBef>
              <a:spcAft>
                <a:spcPts val="600"/>
              </a:spcAft>
              <a:buFont typeface="Arial" pitchFamily="34" charset="0"/>
              <a:buChar char="•"/>
            </a:pPr>
            <a:endParaRPr lang="en-US" dirty="0" smtClean="0"/>
          </a:p>
          <a:p>
            <a:pPr marL="171450" lvl="1" indent="-171450" eaLnBrk="1" hangingPunct="1">
              <a:spcBef>
                <a:spcPts val="0"/>
              </a:spcBef>
              <a:spcAft>
                <a:spcPts val="600"/>
              </a:spcAft>
              <a:buFont typeface="Arial" pitchFamily="34" charset="0"/>
              <a:buChar char="•"/>
            </a:pPr>
            <a:r>
              <a:rPr lang="en-US" dirty="0" smtClean="0"/>
              <a:t>What methodology will they use?</a:t>
            </a:r>
          </a:p>
          <a:p>
            <a:pPr marL="0" lvl="1" indent="0" eaLnBrk="1" hangingPunct="1">
              <a:spcBef>
                <a:spcPts val="0"/>
              </a:spcBef>
              <a:spcAft>
                <a:spcPts val="600"/>
              </a:spcAft>
              <a:buFont typeface="Arial" pitchFamily="34" charset="0"/>
              <a:buNone/>
            </a:pPr>
            <a:endParaRPr lang="en-US" dirty="0" smtClean="0"/>
          </a:p>
          <a:p>
            <a:pPr marL="0" lvl="1" indent="0" eaLnBrk="1" hangingPunct="1">
              <a:spcBef>
                <a:spcPts val="0"/>
              </a:spcBef>
              <a:spcAft>
                <a:spcPts val="600"/>
              </a:spcAft>
              <a:buFont typeface="Arial" pitchFamily="34" charset="0"/>
              <a:buNone/>
            </a:pPr>
            <a:r>
              <a:rPr lang="en-US" dirty="0" smtClean="0"/>
              <a:t>and</a:t>
            </a:r>
          </a:p>
          <a:p>
            <a:pPr marL="0" lvl="1" indent="0" eaLnBrk="1" hangingPunct="1">
              <a:spcBef>
                <a:spcPts val="0"/>
              </a:spcBef>
              <a:spcAft>
                <a:spcPts val="600"/>
              </a:spcAft>
              <a:buFont typeface="Arial" pitchFamily="34" charset="0"/>
              <a:buNone/>
            </a:pPr>
            <a:endParaRPr lang="en-US" dirty="0" smtClean="0"/>
          </a:p>
          <a:p>
            <a:pPr marL="171450" lvl="1" indent="-171450" eaLnBrk="1" hangingPunct="1">
              <a:spcBef>
                <a:spcPts val="0"/>
              </a:spcBef>
              <a:spcAft>
                <a:spcPts val="600"/>
              </a:spcAft>
              <a:buFont typeface="Arial" pitchFamily="34" charset="0"/>
              <a:buChar char="•"/>
            </a:pPr>
            <a:r>
              <a:rPr lang="en-US" dirty="0" smtClean="0"/>
              <a:t>How often will the data be analyzed? Daily, weekly, monthly, or some other timeframe?</a:t>
            </a:r>
          </a:p>
          <a:p>
            <a:pPr marL="0" marR="0" indent="0" algn="l" defTabSz="914400" rtl="0" eaLnBrk="1" fontAlgn="base" latinLnBrk="0" hangingPunct="1">
              <a:spcBef>
                <a:spcPct val="30000"/>
              </a:spcBef>
              <a:spcAft>
                <a:spcPct val="0"/>
              </a:spcAft>
              <a:buClrTx/>
              <a:buSzTx/>
              <a:buFontTx/>
              <a:buNone/>
              <a:tabLst/>
              <a:defRPr/>
            </a:pPr>
            <a:endParaRPr lang="en-US" baseline="0" dirty="0" smtClean="0"/>
          </a:p>
          <a:p>
            <a:pPr eaLnBrk="1" hangingPunct="1"/>
            <a:r>
              <a:rPr lang="en-US" dirty="0" smtClean="0"/>
              <a:t>Surveillance data analysis</a:t>
            </a:r>
            <a:r>
              <a:rPr lang="en-US" baseline="0" dirty="0" smtClean="0"/>
              <a:t> usually includes descriptive information consisting of time, place, and person. However, other analytic methods are often used.</a:t>
            </a:r>
          </a:p>
          <a:p>
            <a:pPr eaLnBrk="1" hangingPunct="1"/>
            <a:endParaRPr lang="en-US" baseline="0" dirty="0" smtClean="0"/>
          </a:p>
          <a:p>
            <a:pPr marL="5257" lvl="0" indent="0" eaLnBrk="1" hangingPunct="1">
              <a:buFont typeface="Arial" pitchFamily="34" charset="0"/>
              <a:buNone/>
            </a:pPr>
            <a:r>
              <a:rPr lang="en-US" dirty="0" smtClean="0"/>
              <a:t>Let’s look at</a:t>
            </a:r>
            <a:r>
              <a:rPr lang="en-US" baseline="0" dirty="0" smtClean="0"/>
              <a:t> a few examples.</a:t>
            </a:r>
          </a:p>
          <a:p>
            <a:pPr marL="5257" lvl="0" indent="0" eaLnBrk="1" hangingPunct="1">
              <a:buFont typeface="Arial" pitchFamily="34" charset="0"/>
              <a:buNone/>
            </a:pPr>
            <a:endParaRPr lang="en-US" baseline="0" dirty="0" smtClean="0"/>
          </a:p>
          <a:p>
            <a:pPr marL="5257" lvl="0" indent="0" eaLnBrk="1" hangingPunct="1">
              <a:buFont typeface="Arial" pitchFamily="34" charset="0"/>
              <a:buNone/>
            </a:pPr>
            <a:r>
              <a:rPr lang="en-US" b="1" dirty="0" smtClean="0"/>
              <a:t>GO</a:t>
            </a:r>
            <a:r>
              <a:rPr lang="en-US" b="0" dirty="0" smtClean="0"/>
              <a:t> t</a:t>
            </a:r>
            <a:r>
              <a:rPr lang="en-US" baseline="0" dirty="0" smtClean="0"/>
              <a:t>o next slide.</a:t>
            </a:r>
            <a:endParaRPr lang="en-US" b="0" baseline="0" dirty="0" smtClean="0"/>
          </a:p>
        </p:txBody>
      </p:sp>
    </p:spTree>
    <p:extLst>
      <p:ext uri="{BB962C8B-B14F-4D97-AF65-F5344CB8AC3E}">
        <p14:creationId xmlns:p14="http://schemas.microsoft.com/office/powerpoint/2010/main" val="1287391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5"/>
            <a:ext cx="5608320" cy="10611400"/>
          </a:xfrm>
        </p:spPr>
        <p:txBody>
          <a:bodyPr/>
          <a:lstStyle/>
          <a:p>
            <a:pPr defTabSz="924916">
              <a:spcBef>
                <a:spcPts val="0"/>
              </a:spcBef>
              <a:spcAft>
                <a:spcPts val="600"/>
              </a:spcAft>
              <a:defRPr/>
            </a:pPr>
            <a:r>
              <a:rPr lang="en-US" b="1" dirty="0" smtClean="0"/>
              <a:t>SAY:</a:t>
            </a:r>
            <a:br>
              <a:rPr lang="en-US" b="1" dirty="0" smtClean="0"/>
            </a:br>
            <a:endParaRPr lang="en-US" b="1" dirty="0" smtClean="0"/>
          </a:p>
          <a:p>
            <a:pPr defTabSz="924916">
              <a:spcBef>
                <a:spcPts val="0"/>
              </a:spcBef>
              <a:spcAft>
                <a:spcPts val="600"/>
              </a:spcAft>
              <a:defRPr/>
            </a:pPr>
            <a:r>
              <a:rPr lang="en-US" b="0" dirty="0" smtClean="0"/>
              <a:t>Analysis by time can</a:t>
            </a:r>
            <a:r>
              <a:rPr lang="en-US" b="0" baseline="0" dirty="0" smtClean="0"/>
              <a:t> be by the minute, days, months, years, or other specific ranges of time. </a:t>
            </a:r>
            <a:r>
              <a:rPr lang="en-US" dirty="0" smtClean="0"/>
              <a:t>This</a:t>
            </a:r>
            <a:r>
              <a:rPr lang="en-US" baseline="0" dirty="0" smtClean="0"/>
              <a:t> graph demonstrates an </a:t>
            </a:r>
            <a:r>
              <a:rPr lang="en-US" dirty="0" smtClean="0"/>
              <a:t>example of data analysis</a:t>
            </a:r>
            <a:r>
              <a:rPr lang="en-US" baseline="0" dirty="0" smtClean="0"/>
              <a:t> by week for West Nile virus infection in New York State and New York City.</a:t>
            </a:r>
          </a:p>
          <a:p>
            <a:pPr defTabSz="924916">
              <a:spcBef>
                <a:spcPts val="0"/>
              </a:spcBef>
              <a:spcAft>
                <a:spcPts val="600"/>
              </a:spcAft>
              <a:defRPr/>
            </a:pPr>
            <a:endParaRPr lang="en-US" baseline="0" dirty="0" smtClean="0"/>
          </a:p>
          <a:p>
            <a:pPr defTabSz="924916">
              <a:spcBef>
                <a:spcPts val="0"/>
              </a:spcBef>
              <a:spcAft>
                <a:spcPts val="600"/>
              </a:spcAft>
              <a:defRPr/>
            </a:pPr>
            <a:r>
              <a:rPr lang="en-US" b="1" baseline="0" dirty="0" smtClean="0"/>
              <a:t>ASK:</a:t>
            </a:r>
          </a:p>
          <a:p>
            <a:pPr defTabSz="924916">
              <a:spcBef>
                <a:spcPts val="0"/>
              </a:spcBef>
              <a:spcAft>
                <a:spcPts val="600"/>
              </a:spcAft>
              <a:defRPr/>
            </a:pPr>
            <a:r>
              <a:rPr lang="en-US" b="1" baseline="0" dirty="0" smtClean="0"/>
              <a:t/>
            </a:r>
            <a:br>
              <a:rPr lang="en-US" b="1" baseline="0" dirty="0" smtClean="0"/>
            </a:br>
            <a:r>
              <a:rPr lang="en-US" baseline="0" dirty="0" smtClean="0"/>
              <a:t>When was the peak? </a:t>
            </a:r>
          </a:p>
          <a:p>
            <a:pPr defTabSz="924916">
              <a:spcBef>
                <a:spcPts val="0"/>
              </a:spcBef>
              <a:spcAft>
                <a:spcPts val="600"/>
              </a:spcAft>
              <a:defRPr/>
            </a:pPr>
            <a:endParaRPr lang="en-US" baseline="0" dirty="0" smtClean="0"/>
          </a:p>
          <a:p>
            <a:pPr defTabSz="924916">
              <a:spcBef>
                <a:spcPts val="0"/>
              </a:spcBef>
              <a:spcAft>
                <a:spcPts val="600"/>
              </a:spcAft>
              <a:defRPr/>
            </a:pPr>
            <a:r>
              <a:rPr lang="en-US" baseline="0" dirty="0" smtClean="0"/>
              <a:t>Where were the majority of cases occurring, the state or the city?</a:t>
            </a:r>
          </a:p>
          <a:p>
            <a:pPr defTabSz="924916">
              <a:spcBef>
                <a:spcPts val="0"/>
              </a:spcBef>
              <a:spcAft>
                <a:spcPts val="600"/>
              </a:spcAft>
              <a:defRPr/>
            </a:pPr>
            <a:endParaRPr lang="en-US" baseline="0" dirty="0" smtClean="0"/>
          </a:p>
          <a:p>
            <a:pPr defTabSz="924916">
              <a:spcBef>
                <a:spcPts val="0"/>
              </a:spcBef>
              <a:spcAft>
                <a:spcPts val="600"/>
              </a:spcAft>
              <a:defRPr/>
            </a:pPr>
            <a:r>
              <a:rPr lang="en-US" b="0" baseline="0" dirty="0" smtClean="0"/>
              <a:t>&lt;</a:t>
            </a:r>
            <a:r>
              <a:rPr lang="en-US" b="1" baseline="0" dirty="0" smtClean="0"/>
              <a:t>ELICIT </a:t>
            </a:r>
            <a:r>
              <a:rPr lang="en-US" b="0" baseline="0" dirty="0" smtClean="0"/>
              <a:t>a</a:t>
            </a:r>
            <a:r>
              <a:rPr lang="en-US" baseline="0" dirty="0" smtClean="0"/>
              <a:t>nswers from the participants.&gt;</a:t>
            </a:r>
          </a:p>
          <a:p>
            <a:pPr defTabSz="924916">
              <a:spcBef>
                <a:spcPts val="0"/>
              </a:spcBef>
              <a:spcAft>
                <a:spcPts val="600"/>
              </a:spcAft>
              <a:defRPr/>
            </a:pPr>
            <a:endParaRPr lang="en-US" baseline="0" dirty="0" smtClean="0"/>
          </a:p>
          <a:p>
            <a:pPr defTabSz="924916">
              <a:spcBef>
                <a:spcPts val="0"/>
              </a:spcBef>
              <a:spcAft>
                <a:spcPts val="600"/>
              </a:spcAft>
              <a:defRPr/>
            </a:pPr>
            <a:r>
              <a:rPr lang="en-US" b="1" baseline="0" dirty="0" smtClean="0"/>
              <a:t>SAY:</a:t>
            </a:r>
            <a:endParaRPr lang="en-US" baseline="0" dirty="0" smtClean="0"/>
          </a:p>
          <a:p>
            <a:pPr marL="171450" lvl="1" indent="-171450" defTabSz="924916" eaLnBrk="1" hangingPunct="1">
              <a:spcBef>
                <a:spcPts val="0"/>
              </a:spcBef>
              <a:spcAft>
                <a:spcPts val="600"/>
              </a:spcAft>
              <a:buFont typeface="Arial" pitchFamily="34" charset="0"/>
              <a:buChar char="•"/>
              <a:defRPr/>
            </a:pPr>
            <a:endParaRPr lang="en-US" dirty="0" smtClean="0"/>
          </a:p>
          <a:p>
            <a:pPr marL="171450" lvl="1" indent="-171450" defTabSz="924916" eaLnBrk="1" hangingPunct="1">
              <a:spcBef>
                <a:spcPts val="0"/>
              </a:spcBef>
              <a:spcAft>
                <a:spcPts val="600"/>
              </a:spcAft>
              <a:buFont typeface="Arial" pitchFamily="34" charset="0"/>
              <a:buChar char="•"/>
              <a:defRPr/>
            </a:pPr>
            <a:r>
              <a:rPr lang="en-US" dirty="0" smtClean="0"/>
              <a:t>Hospitalizations peaked during August 22–28.</a:t>
            </a:r>
          </a:p>
          <a:p>
            <a:pPr marL="171450" lvl="1" indent="-171450" defTabSz="924916" eaLnBrk="1" hangingPunct="1">
              <a:spcBef>
                <a:spcPts val="0"/>
              </a:spcBef>
              <a:spcAft>
                <a:spcPts val="600"/>
              </a:spcAft>
              <a:buFont typeface="Arial" pitchFamily="34" charset="0"/>
              <a:buChar char="•"/>
              <a:defRPr/>
            </a:pPr>
            <a:endParaRPr lang="en-US" dirty="0" smtClean="0"/>
          </a:p>
          <a:p>
            <a:pPr marL="0" lvl="1" indent="0" defTabSz="924916" eaLnBrk="1" hangingPunct="1">
              <a:spcBef>
                <a:spcPts val="0"/>
              </a:spcBef>
              <a:spcAft>
                <a:spcPts val="600"/>
              </a:spcAft>
              <a:buFont typeface="Arial" pitchFamily="34" charset="0"/>
              <a:buNone/>
              <a:defRPr/>
            </a:pPr>
            <a:r>
              <a:rPr lang="en-US" b="0" dirty="0" smtClean="0"/>
              <a:t>&lt;</a:t>
            </a:r>
            <a:r>
              <a:rPr lang="en-US" b="1" dirty="0" smtClean="0"/>
              <a:t>CLICK</a:t>
            </a:r>
            <a:r>
              <a:rPr lang="en-US" b="0" baseline="0" dirty="0" smtClean="0"/>
              <a:t> to </a:t>
            </a:r>
            <a:r>
              <a:rPr lang="en-US" baseline="0" dirty="0" smtClean="0"/>
              <a:t>advance animation. Yellow bar for week of August 22–28 will appear.&gt;</a:t>
            </a:r>
            <a:endParaRPr lang="en-US" dirty="0" smtClean="0"/>
          </a:p>
          <a:p>
            <a:pPr marL="0" lvl="1" indent="0" defTabSz="924916" eaLnBrk="1" hangingPunct="1">
              <a:spcBef>
                <a:spcPts val="0"/>
              </a:spcBef>
              <a:spcAft>
                <a:spcPts val="600"/>
              </a:spcAft>
              <a:buFont typeface="Arial" pitchFamily="34" charset="0"/>
              <a:buNone/>
              <a:defRPr/>
            </a:pPr>
            <a:endParaRPr lang="en-US" dirty="0"/>
          </a:p>
          <a:p>
            <a:pPr marL="171450" lvl="1" indent="-171450" defTabSz="924916" eaLnBrk="1" hangingPunct="1">
              <a:spcBef>
                <a:spcPts val="0"/>
              </a:spcBef>
              <a:spcAft>
                <a:spcPts val="600"/>
              </a:spcAft>
              <a:buFont typeface="Arial" pitchFamily="34" charset="0"/>
              <a:buChar char="•"/>
              <a:defRPr/>
            </a:pPr>
            <a:r>
              <a:rPr lang="en-US" dirty="0" smtClean="0"/>
              <a:t>The numbers held </a:t>
            </a:r>
            <a:r>
              <a:rPr lang="en-US" dirty="0"/>
              <a:t>steady for </a:t>
            </a:r>
            <a:r>
              <a:rPr lang="en-US" dirty="0" smtClean="0"/>
              <a:t>the next 2 weeks, </a:t>
            </a:r>
            <a:r>
              <a:rPr lang="en-US" dirty="0"/>
              <a:t>then </a:t>
            </a:r>
            <a:r>
              <a:rPr lang="en-US" dirty="0" smtClean="0"/>
              <a:t>began </a:t>
            </a:r>
            <a:r>
              <a:rPr lang="en-US" dirty="0"/>
              <a:t>to </a:t>
            </a:r>
            <a:r>
              <a:rPr lang="en-US" dirty="0" smtClean="0"/>
              <a:t>decline </a:t>
            </a:r>
            <a:r>
              <a:rPr lang="en-US" dirty="0"/>
              <a:t>in New York City but </a:t>
            </a:r>
            <a:r>
              <a:rPr lang="en-US" dirty="0" smtClean="0"/>
              <a:t>remained </a:t>
            </a:r>
            <a:r>
              <a:rPr lang="en-US" dirty="0"/>
              <a:t>steady in New York </a:t>
            </a:r>
            <a:r>
              <a:rPr lang="en-US" dirty="0" smtClean="0"/>
              <a:t>State, as indicated by the striped</a:t>
            </a:r>
            <a:r>
              <a:rPr lang="en-US" baseline="0" dirty="0" smtClean="0"/>
              <a:t> blocks</a:t>
            </a:r>
            <a:r>
              <a:rPr lang="en-US" dirty="0" smtClean="0"/>
              <a:t>.</a:t>
            </a:r>
          </a:p>
          <a:p>
            <a:pPr marL="0" lvl="1" indent="0" defTabSz="924916" eaLnBrk="1" hangingPunct="1">
              <a:spcBef>
                <a:spcPts val="0"/>
              </a:spcBef>
              <a:spcAft>
                <a:spcPts val="600"/>
              </a:spcAft>
              <a:buFont typeface="Arial" pitchFamily="34" charset="0"/>
              <a:buNone/>
              <a:defRPr/>
            </a:pPr>
            <a:endParaRPr lang="en-US" dirty="0" smtClean="0"/>
          </a:p>
          <a:p>
            <a:pPr marL="0" lvl="1" indent="0" defTabSz="924916" eaLnBrk="1" hangingPunct="1">
              <a:spcBef>
                <a:spcPts val="0"/>
              </a:spcBef>
              <a:spcAft>
                <a:spcPts val="600"/>
              </a:spcAft>
              <a:buFont typeface="Arial" pitchFamily="34" charset="0"/>
              <a:buNone/>
              <a:defRPr/>
            </a:pPr>
            <a:r>
              <a:rPr lang="en-US" b="0" dirty="0" smtClean="0"/>
              <a:t>&lt;</a:t>
            </a:r>
            <a:r>
              <a:rPr lang="en-US" b="1" dirty="0" smtClean="0"/>
              <a:t>CLICK</a:t>
            </a:r>
            <a:r>
              <a:rPr lang="en-US" b="0" dirty="0" smtClean="0"/>
              <a:t> to </a:t>
            </a:r>
            <a:r>
              <a:rPr lang="en-US" baseline="0" dirty="0" smtClean="0"/>
              <a:t>advance animation. Yellow bar will appear on the 2-week data for New York State.&gt;</a:t>
            </a:r>
            <a:endParaRPr lang="en-US" dirty="0"/>
          </a:p>
          <a:p>
            <a:pPr marL="171450" lvl="1" indent="-171450" defTabSz="924916" eaLnBrk="1" hangingPunct="1">
              <a:spcBef>
                <a:spcPts val="0"/>
              </a:spcBef>
              <a:spcAft>
                <a:spcPts val="600"/>
              </a:spcAft>
              <a:buFont typeface="Arial" pitchFamily="34" charset="0"/>
              <a:buChar char="•"/>
              <a:defRPr/>
            </a:pPr>
            <a:endParaRPr lang="en-US" dirty="0" smtClean="0"/>
          </a:p>
          <a:p>
            <a:pPr marL="171450" lvl="1" indent="-171450" defTabSz="924916" eaLnBrk="1" hangingPunct="1">
              <a:spcBef>
                <a:spcPts val="0"/>
              </a:spcBef>
              <a:spcAft>
                <a:spcPts val="600"/>
              </a:spcAft>
              <a:buFont typeface="Arial" pitchFamily="34" charset="0"/>
              <a:buChar char="•"/>
              <a:defRPr/>
            </a:pPr>
            <a:r>
              <a:rPr lang="en-US" dirty="0" smtClean="0"/>
              <a:t>The majority </a:t>
            </a:r>
            <a:r>
              <a:rPr lang="en-US" dirty="0"/>
              <a:t>of </a:t>
            </a:r>
            <a:r>
              <a:rPr lang="en-US" dirty="0" smtClean="0"/>
              <a:t>the cases </a:t>
            </a:r>
            <a:r>
              <a:rPr lang="en-US" dirty="0"/>
              <a:t>overall are occurring in New York </a:t>
            </a:r>
            <a:r>
              <a:rPr lang="en-US" dirty="0" smtClean="0"/>
              <a:t>City, as indicated by the solid</a:t>
            </a:r>
            <a:r>
              <a:rPr lang="en-US" baseline="0" dirty="0" smtClean="0"/>
              <a:t> blocks</a:t>
            </a:r>
            <a:r>
              <a:rPr lang="en-US" dirty="0" smtClean="0"/>
              <a:t>.</a:t>
            </a:r>
          </a:p>
          <a:p>
            <a:pPr marL="0" lvl="1" indent="0" defTabSz="924916" eaLnBrk="1" hangingPunct="1">
              <a:spcBef>
                <a:spcPts val="0"/>
              </a:spcBef>
              <a:spcAft>
                <a:spcPts val="600"/>
              </a:spcAft>
              <a:buFont typeface="Arial" pitchFamily="34" charset="0"/>
              <a:buNone/>
              <a:defRPr/>
            </a:pPr>
            <a:endParaRPr lang="en-US" dirty="0"/>
          </a:p>
          <a:p>
            <a:pPr>
              <a:spcBef>
                <a:spcPts val="0"/>
              </a:spcBef>
              <a:spcAft>
                <a:spcPts val="600"/>
              </a:spcAft>
            </a:pPr>
            <a:r>
              <a:rPr lang="en-US" b="1" dirty="0" smtClean="0"/>
              <a:t>GO</a:t>
            </a:r>
            <a:r>
              <a:rPr lang="en-US" b="0" dirty="0" smtClean="0"/>
              <a:t> t</a:t>
            </a:r>
            <a:r>
              <a:rPr lang="en-US" baseline="0" dirty="0" smtClean="0"/>
              <a: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32</a:t>
            </a:fld>
            <a:endParaRPr lang="en-US" dirty="0"/>
          </a:p>
        </p:txBody>
      </p:sp>
    </p:spTree>
    <p:extLst>
      <p:ext uri="{BB962C8B-B14F-4D97-AF65-F5344CB8AC3E}">
        <p14:creationId xmlns:p14="http://schemas.microsoft.com/office/powerpoint/2010/main" val="15294768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31FDD711-A61D-4CDF-A67F-E2147C18CBA6}" type="slidenum">
              <a:rPr lang="en-US" sz="1200">
                <a:latin typeface="Arial" charset="0"/>
                <a:cs typeface="Arial" charset="0"/>
              </a:rPr>
              <a:pPr eaLnBrk="1" hangingPunct="1"/>
              <a:t>33</a:t>
            </a:fld>
            <a:endParaRPr lang="en-US" sz="1200" dirty="0">
              <a:latin typeface="Arial" charset="0"/>
              <a:cs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736272" y="4387135"/>
            <a:ext cx="5498275" cy="74205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spcBef>
                <a:spcPts val="0"/>
              </a:spcBef>
              <a:spcAft>
                <a:spcPts val="600"/>
              </a:spcAft>
              <a:buClrTx/>
              <a:buSzTx/>
              <a:buFontTx/>
              <a:buNone/>
              <a:tabLst/>
              <a:defRPr/>
            </a:pPr>
            <a:r>
              <a:rPr lang="en-US" b="1" dirty="0" smtClean="0"/>
              <a:t>SAY: </a:t>
            </a:r>
            <a:br>
              <a:rPr lang="en-US" b="1" dirty="0" smtClean="0"/>
            </a:br>
            <a:endParaRPr lang="en-US" b="1" dirty="0" smtClean="0"/>
          </a:p>
          <a:p>
            <a:pPr marL="0" marR="0" indent="0" algn="l" defTabSz="914400" rtl="0" eaLnBrk="1" fontAlgn="base" latinLnBrk="0" hangingPunct="1">
              <a:spcBef>
                <a:spcPts val="0"/>
              </a:spcBef>
              <a:spcAft>
                <a:spcPts val="600"/>
              </a:spcAft>
              <a:buClrTx/>
              <a:buSzTx/>
              <a:buFontTx/>
              <a:buNone/>
              <a:tabLst/>
              <a:defRPr/>
            </a:pPr>
            <a:r>
              <a:rPr lang="en-US" dirty="0" smtClean="0"/>
              <a:t>Data analysis by place is the usual method</a:t>
            </a:r>
            <a:r>
              <a:rPr lang="en-US" baseline="0" dirty="0" smtClean="0"/>
              <a:t> used to </a:t>
            </a:r>
            <a:r>
              <a:rPr lang="en-US" dirty="0" smtClean="0"/>
              <a:t>examine reports either</a:t>
            </a:r>
            <a:r>
              <a:rPr lang="en-US" baseline="0" dirty="0" smtClean="0"/>
              <a:t> by where the case was reported or, ideally, by where the illnesses occurred. Data analysis by location allows prevention resources to be directed to where the exposure occurred.</a:t>
            </a:r>
          </a:p>
          <a:p>
            <a:pPr eaLnBrk="1" hangingPunct="1">
              <a:spcBef>
                <a:spcPts val="0"/>
              </a:spcBef>
              <a:spcAft>
                <a:spcPts val="600"/>
              </a:spcAft>
            </a:pPr>
            <a:endParaRPr lang="en-US" b="1" dirty="0" smtClean="0"/>
          </a:p>
          <a:p>
            <a:pPr eaLnBrk="1" hangingPunct="1">
              <a:spcBef>
                <a:spcPts val="0"/>
              </a:spcBef>
              <a:spcAft>
                <a:spcPts val="600"/>
              </a:spcAft>
            </a:pPr>
            <a:r>
              <a:rPr lang="en-US" dirty="0" smtClean="0"/>
              <a:t>This map</a:t>
            </a:r>
            <a:r>
              <a:rPr lang="en-US" baseline="0" dirty="0" smtClean="0"/>
              <a:t> is an example of laboratory-confirmed West Nile virus cases among humans for August and September 1999, w</a:t>
            </a:r>
            <a:r>
              <a:rPr lang="en-US" dirty="0" smtClean="0"/>
              <a:t>hen the virus first emerged in the New York</a:t>
            </a:r>
            <a:r>
              <a:rPr lang="en-US" baseline="0" dirty="0" smtClean="0"/>
              <a:t> City </a:t>
            </a:r>
            <a:r>
              <a:rPr lang="en-US" dirty="0" smtClean="0"/>
              <a:t>area. Each red dot represents a human case.</a:t>
            </a:r>
          </a:p>
          <a:p>
            <a:pPr eaLnBrk="1" hangingPunct="1">
              <a:spcBef>
                <a:spcPts val="0"/>
              </a:spcBef>
              <a:spcAft>
                <a:spcPts val="600"/>
              </a:spcAft>
            </a:pPr>
            <a:endParaRPr lang="en-US" dirty="0" smtClean="0"/>
          </a:p>
          <a:p>
            <a:pPr eaLnBrk="1" hangingPunct="1">
              <a:spcBef>
                <a:spcPts val="0"/>
              </a:spcBef>
              <a:spcAft>
                <a:spcPts val="600"/>
              </a:spcAft>
            </a:pPr>
            <a:r>
              <a:rPr lang="en-US" b="1" dirty="0" smtClean="0"/>
              <a:t>ASK:</a:t>
            </a:r>
            <a:r>
              <a:rPr lang="en-US" b="1" baseline="0" dirty="0" smtClean="0"/>
              <a:t/>
            </a:r>
            <a:br>
              <a:rPr lang="en-US" b="1" baseline="0" dirty="0" smtClean="0"/>
            </a:br>
            <a:endParaRPr lang="en-US" b="1" baseline="0" dirty="0" smtClean="0"/>
          </a:p>
          <a:p>
            <a:pPr eaLnBrk="1" hangingPunct="1">
              <a:spcBef>
                <a:spcPts val="0"/>
              </a:spcBef>
              <a:spcAft>
                <a:spcPts val="600"/>
              </a:spcAft>
            </a:pPr>
            <a:r>
              <a:rPr lang="en-US" b="0" baseline="0" dirty="0" smtClean="0"/>
              <a:t>W</a:t>
            </a:r>
            <a:r>
              <a:rPr lang="en-US" dirty="0" smtClean="0"/>
              <a:t>hat</a:t>
            </a:r>
            <a:r>
              <a:rPr lang="en-US" baseline="0" dirty="0" smtClean="0"/>
              <a:t> patterns can you see on this chart?</a:t>
            </a:r>
          </a:p>
          <a:p>
            <a:pPr eaLnBrk="1" hangingPunct="1">
              <a:spcBef>
                <a:spcPts val="0"/>
              </a:spcBef>
              <a:spcAft>
                <a:spcPts val="600"/>
              </a:spcAft>
            </a:pPr>
            <a:endParaRPr lang="en-US" dirty="0" smtClean="0"/>
          </a:p>
          <a:p>
            <a:pPr marR="0" algn="l" defTabSz="914400" rtl="0" eaLnBrk="1" fontAlgn="base" latinLnBrk="0" hangingPunct="1">
              <a:spcBef>
                <a:spcPts val="0"/>
              </a:spcBef>
              <a:spcAft>
                <a:spcPts val="600"/>
              </a:spcAft>
              <a:buClrTx/>
              <a:buSzTx/>
              <a:buFontTx/>
              <a:buNone/>
              <a:tabLst/>
              <a:defRPr/>
            </a:pPr>
            <a:r>
              <a:rPr lang="en-US" b="0" baseline="0" dirty="0" smtClean="0"/>
              <a:t>&lt;</a:t>
            </a:r>
            <a:r>
              <a:rPr lang="en-US" b="1" baseline="0" dirty="0" smtClean="0"/>
              <a:t>ELICIT</a:t>
            </a:r>
            <a:r>
              <a:rPr lang="en-US" b="0" baseline="0" dirty="0" smtClean="0"/>
              <a:t> a</a:t>
            </a:r>
            <a:r>
              <a:rPr lang="en-US" baseline="0" dirty="0" smtClean="0"/>
              <a:t>nswers from the participants.&gt;</a:t>
            </a:r>
          </a:p>
          <a:p>
            <a:pPr marR="0" algn="l" defTabSz="914400" rtl="0" eaLnBrk="1" fontAlgn="base" latinLnBrk="0" hangingPunct="1">
              <a:spcBef>
                <a:spcPts val="0"/>
              </a:spcBef>
              <a:spcAft>
                <a:spcPts val="600"/>
              </a:spcAft>
              <a:buClrTx/>
              <a:buSzTx/>
              <a:buFontTx/>
              <a:buNone/>
              <a:tabLst/>
              <a:defRPr/>
            </a:pPr>
            <a:endParaRPr lang="en-US" baseline="0" dirty="0" smtClean="0"/>
          </a:p>
          <a:p>
            <a:pPr eaLnBrk="1" hangingPunct="1">
              <a:spcBef>
                <a:spcPts val="0"/>
              </a:spcBef>
              <a:spcAft>
                <a:spcPts val="600"/>
              </a:spcAft>
            </a:pPr>
            <a:r>
              <a:rPr lang="en-US" b="1" dirty="0" smtClean="0"/>
              <a:t>SAY</a:t>
            </a:r>
            <a:r>
              <a:rPr lang="en-US" dirty="0" smtClean="0"/>
              <a:t>:</a:t>
            </a:r>
            <a:br>
              <a:rPr lang="en-US" dirty="0" smtClean="0"/>
            </a:br>
            <a:endParaRPr lang="en-US" dirty="0" smtClean="0"/>
          </a:p>
          <a:p>
            <a:pPr eaLnBrk="1" hangingPunct="1">
              <a:spcBef>
                <a:spcPts val="0"/>
              </a:spcBef>
              <a:spcAft>
                <a:spcPts val="600"/>
              </a:spcAft>
            </a:pPr>
            <a:r>
              <a:rPr lang="en-US" dirty="0" smtClean="0"/>
              <a:t>Cases</a:t>
            </a:r>
            <a:r>
              <a:rPr lang="en-US" baseline="0" dirty="0" smtClean="0"/>
              <a:t> are scattered throughout the area, but a cluster of cases is located in the North Queens area, as indicated by the arrow.</a:t>
            </a:r>
          </a:p>
          <a:p>
            <a:pPr eaLnBrk="1" hangingPunct="1">
              <a:spcBef>
                <a:spcPts val="0"/>
              </a:spcBef>
              <a:spcAft>
                <a:spcPts val="600"/>
              </a:spcAft>
            </a:pPr>
            <a:endParaRPr lang="en-US" baseline="0" dirty="0" smtClean="0"/>
          </a:p>
          <a:p>
            <a:pPr eaLnBrk="1" hangingPunct="1">
              <a:spcBef>
                <a:spcPts val="0"/>
              </a:spcBef>
              <a:spcAft>
                <a:spcPts val="600"/>
              </a:spcAft>
            </a:pPr>
            <a:r>
              <a:rPr lang="en-US" b="1" dirty="0" smtClean="0"/>
              <a:t>GO</a:t>
            </a:r>
            <a:r>
              <a:rPr lang="en-US" b="0" dirty="0" smtClean="0"/>
              <a:t> t</a:t>
            </a:r>
            <a:r>
              <a:rPr lang="en-US" baseline="0" dirty="0" smtClean="0"/>
              <a:t>o next slide.</a:t>
            </a:r>
          </a:p>
        </p:txBody>
      </p:sp>
    </p:spTree>
    <p:extLst>
      <p:ext uri="{BB962C8B-B14F-4D97-AF65-F5344CB8AC3E}">
        <p14:creationId xmlns:p14="http://schemas.microsoft.com/office/powerpoint/2010/main" val="17731163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71" indent="-289027" eaLnBrk="0" hangingPunct="0">
              <a:defRPr sz="2800">
                <a:solidFill>
                  <a:schemeClr val="tx1"/>
                </a:solidFill>
                <a:latin typeface="Times New Roman" pitchFamily="18" charset="0"/>
                <a:cs typeface="Times New Roman" pitchFamily="18" charset="0"/>
              </a:defRPr>
            </a:lvl2pPr>
            <a:lvl3pPr marL="1156109" indent="-231222" eaLnBrk="0" hangingPunct="0">
              <a:defRPr sz="2800">
                <a:solidFill>
                  <a:schemeClr val="tx1"/>
                </a:solidFill>
                <a:latin typeface="Times New Roman" pitchFamily="18" charset="0"/>
                <a:cs typeface="Times New Roman" pitchFamily="18" charset="0"/>
              </a:defRPr>
            </a:lvl3pPr>
            <a:lvl4pPr marL="1618552" indent="-231222" eaLnBrk="0" hangingPunct="0">
              <a:defRPr sz="2800">
                <a:solidFill>
                  <a:schemeClr val="tx1"/>
                </a:solidFill>
                <a:latin typeface="Times New Roman" pitchFamily="18" charset="0"/>
                <a:cs typeface="Times New Roman" pitchFamily="18" charset="0"/>
              </a:defRPr>
            </a:lvl4pPr>
            <a:lvl5pPr marL="2080995" indent="-231222" eaLnBrk="0" hangingPunct="0">
              <a:defRPr sz="2800">
                <a:solidFill>
                  <a:schemeClr val="tx1"/>
                </a:solidFill>
                <a:latin typeface="Times New Roman" pitchFamily="18" charset="0"/>
                <a:cs typeface="Times New Roman" pitchFamily="18" charset="0"/>
              </a:defRPr>
            </a:lvl5pPr>
            <a:lvl6pPr marL="2543439" indent="-231222"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883" indent="-231222"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326" indent="-231222"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769" indent="-231222"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D5B25E7C-D154-4FE5-AB86-CAE5792EA4B8}" type="slidenum">
              <a:rPr lang="en-US" sz="1200">
                <a:solidFill>
                  <a:prstClr val="black"/>
                </a:solidFill>
                <a:latin typeface="Arial" charset="0"/>
                <a:cs typeface="Arial" charset="0"/>
              </a:rPr>
              <a:pPr eaLnBrk="1" hangingPunct="1"/>
              <a:t>34</a:t>
            </a:fld>
            <a:endParaRPr lang="en-US" sz="1200" dirty="0">
              <a:solidFill>
                <a:prstClr val="black"/>
              </a:solidFill>
              <a:latin typeface="Arial" charset="0"/>
              <a:cs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701041" y="4387135"/>
            <a:ext cx="5608320" cy="92652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35553" rtl="0" eaLnBrk="0" fontAlgn="base" latinLnBrk="0" hangingPunct="0">
              <a:spcBef>
                <a:spcPts val="0"/>
              </a:spcBef>
              <a:spcAft>
                <a:spcPts val="600"/>
              </a:spcAft>
              <a:buClrTx/>
              <a:buSzTx/>
              <a:buFontTx/>
              <a:buNone/>
              <a:tabLst/>
              <a:defRPr/>
            </a:pPr>
            <a:r>
              <a:rPr lang="en-US" b="1" dirty="0" smtClean="0"/>
              <a:t>&lt;Instructor Note:</a:t>
            </a:r>
            <a:r>
              <a:rPr lang="en-US" b="0" dirty="0" smtClean="0"/>
              <a:t> Walk the participants through</a:t>
            </a:r>
            <a:r>
              <a:rPr lang="en-US" b="0" baseline="0" dirty="0" smtClean="0"/>
              <a:t> the table columns and rows to</a:t>
            </a:r>
            <a:r>
              <a:rPr lang="en-US" b="0" dirty="0" smtClean="0"/>
              <a:t> orient</a:t>
            </a:r>
            <a:r>
              <a:rPr lang="en-US" b="0" baseline="0" dirty="0" smtClean="0"/>
              <a:t> them to the data.&gt;</a:t>
            </a:r>
            <a:endParaRPr lang="en-US" b="1" dirty="0" smtClean="0"/>
          </a:p>
          <a:p>
            <a:pPr marL="0" marR="0" indent="0" algn="l" defTabSz="935553" rtl="0" eaLnBrk="0" fontAlgn="base" latinLnBrk="0" hangingPunct="0">
              <a:spcBef>
                <a:spcPts val="0"/>
              </a:spcBef>
              <a:spcAft>
                <a:spcPts val="600"/>
              </a:spcAft>
              <a:buClrTx/>
              <a:buSzTx/>
              <a:buFontTx/>
              <a:buNone/>
              <a:tabLst/>
              <a:defRPr/>
            </a:pPr>
            <a:endParaRPr lang="en-US" b="1" dirty="0" smtClean="0"/>
          </a:p>
          <a:p>
            <a:pPr marL="0" marR="0" indent="0" algn="l" defTabSz="935553" rtl="0" eaLnBrk="0" fontAlgn="base" latinLnBrk="0" hangingPunct="0">
              <a:spcBef>
                <a:spcPts val="0"/>
              </a:spcBef>
              <a:spcAft>
                <a:spcPts val="600"/>
              </a:spcAft>
              <a:buClrTx/>
              <a:buSzTx/>
              <a:buFontTx/>
              <a:buNone/>
              <a:tabLst/>
              <a:defRPr/>
            </a:pPr>
            <a:r>
              <a:rPr lang="en-US" b="1" dirty="0" smtClean="0"/>
              <a:t>SAY:</a:t>
            </a:r>
            <a:br>
              <a:rPr lang="en-US" b="1" dirty="0" smtClean="0"/>
            </a:br>
            <a:r>
              <a:rPr lang="en-US" b="1" dirty="0" smtClean="0"/>
              <a:t/>
            </a:r>
            <a:br>
              <a:rPr lang="en-US" b="1" dirty="0" smtClean="0"/>
            </a:br>
            <a:r>
              <a:rPr lang="en-US" dirty="0" smtClean="0"/>
              <a:t>Here is an</a:t>
            </a:r>
            <a:r>
              <a:rPr lang="en-US" baseline="0" dirty="0" smtClean="0"/>
              <a:t> example of data analysis by person. This table displays the </a:t>
            </a:r>
            <a:r>
              <a:rPr lang="en-US" sz="1200" b="0" kern="1200" baseline="0" dirty="0" smtClean="0">
                <a:solidFill>
                  <a:srgbClr val="000000"/>
                </a:solidFill>
                <a:effectLst/>
                <a:latin typeface="Arial" charset="0"/>
                <a:ea typeface="+mn-ea"/>
                <a:cs typeface="Arial" charset="0"/>
              </a:rPr>
              <a:t>d</a:t>
            </a:r>
            <a:r>
              <a:rPr lang="en-US" sz="1200" b="0" kern="1200" dirty="0" smtClean="0">
                <a:solidFill>
                  <a:srgbClr val="000000"/>
                </a:solidFill>
                <a:effectLst/>
                <a:latin typeface="Arial" charset="0"/>
                <a:ea typeface="+mn-ea"/>
                <a:cs typeface="Arial" charset="0"/>
              </a:rPr>
              <a:t>emographics for persons hospitalized for West Nile virus and the population rates of infection</a:t>
            </a:r>
            <a:r>
              <a:rPr lang="en-US" sz="1200" b="0" kern="1200" baseline="0" dirty="0" smtClean="0">
                <a:solidFill>
                  <a:srgbClr val="000000"/>
                </a:solidFill>
                <a:effectLst/>
                <a:latin typeface="Arial" charset="0"/>
                <a:ea typeface="+mn-ea"/>
                <a:cs typeface="Arial" charset="0"/>
              </a:rPr>
              <a:t> </a:t>
            </a:r>
            <a:r>
              <a:rPr lang="en-US" baseline="0" dirty="0" smtClean="0"/>
              <a:t>for a selected period.</a:t>
            </a:r>
          </a:p>
          <a:p>
            <a:pPr marL="0" marR="0" indent="0" algn="l" defTabSz="935553" rtl="0" eaLnBrk="0" fontAlgn="base" latinLnBrk="0" hangingPunct="0">
              <a:spcBef>
                <a:spcPts val="0"/>
              </a:spcBef>
              <a:spcAft>
                <a:spcPts val="600"/>
              </a:spcAft>
              <a:buClrTx/>
              <a:buSzTx/>
              <a:buFontTx/>
              <a:buNone/>
              <a:tabLst/>
              <a:defRPr/>
            </a:pPr>
            <a:r>
              <a:rPr lang="en-US" baseline="0" dirty="0" smtClean="0"/>
              <a:t> </a:t>
            </a:r>
          </a:p>
          <a:p>
            <a:pPr defTabSz="935553">
              <a:spcBef>
                <a:spcPts val="0"/>
              </a:spcBef>
              <a:spcAft>
                <a:spcPts val="600"/>
              </a:spcAft>
              <a:defRPr/>
            </a:pPr>
            <a:r>
              <a:rPr lang="en-US" b="1" baseline="0" dirty="0" smtClean="0"/>
              <a:t>ASK: </a:t>
            </a:r>
            <a:br>
              <a:rPr lang="en-US" b="1" baseline="0" dirty="0" smtClean="0"/>
            </a:br>
            <a:r>
              <a:rPr lang="en-US" b="1" baseline="0" dirty="0" smtClean="0"/>
              <a:t/>
            </a:r>
            <a:br>
              <a:rPr lang="en-US" b="1" baseline="0" dirty="0" smtClean="0"/>
            </a:br>
            <a:r>
              <a:rPr lang="en-US" b="0" baseline="0" dirty="0" smtClean="0"/>
              <a:t>W</a:t>
            </a:r>
            <a:r>
              <a:rPr lang="en-US" baseline="0" dirty="0" smtClean="0"/>
              <a:t>hat patterns within the rates, if any, do you notice?</a:t>
            </a:r>
          </a:p>
          <a:p>
            <a:pPr defTabSz="935553">
              <a:spcBef>
                <a:spcPts val="0"/>
              </a:spcBef>
              <a:spcAft>
                <a:spcPts val="600"/>
              </a:spcAft>
              <a:defRPr/>
            </a:pPr>
            <a:endParaRPr lang="en-US" baseline="0" dirty="0" smtClean="0"/>
          </a:p>
          <a:p>
            <a:pPr marL="0" marR="0" indent="0" algn="l" defTabSz="935553" rtl="0" eaLnBrk="0" fontAlgn="base" latinLnBrk="0" hangingPunct="0">
              <a:spcBef>
                <a:spcPts val="0"/>
              </a:spcBef>
              <a:spcAft>
                <a:spcPts val="600"/>
              </a:spcAft>
              <a:buClrTx/>
              <a:buSzTx/>
              <a:buFontTx/>
              <a:buNone/>
              <a:tabLst/>
              <a:defRPr/>
            </a:pPr>
            <a:r>
              <a:rPr lang="en-US" baseline="0" dirty="0" smtClean="0"/>
              <a:t>&lt;</a:t>
            </a:r>
            <a:r>
              <a:rPr lang="en-US" b="1" baseline="0" dirty="0" smtClean="0"/>
              <a:t>ELICIT</a:t>
            </a:r>
            <a:r>
              <a:rPr lang="en-US" baseline="0" dirty="0" smtClean="0"/>
              <a:t> responses from the participants.&gt;</a:t>
            </a:r>
          </a:p>
          <a:p>
            <a:pPr defTabSz="935553">
              <a:spcBef>
                <a:spcPts val="0"/>
              </a:spcBef>
              <a:spcAft>
                <a:spcPts val="600"/>
              </a:spcAft>
              <a:defRPr/>
            </a:pPr>
            <a:endParaRPr lang="en-US" baseline="0" dirty="0" smtClean="0"/>
          </a:p>
          <a:p>
            <a:pPr defTabSz="935553">
              <a:spcBef>
                <a:spcPts val="0"/>
              </a:spcBef>
              <a:spcAft>
                <a:spcPts val="600"/>
              </a:spcAft>
              <a:defRPr/>
            </a:pPr>
            <a:r>
              <a:rPr lang="en-US" baseline="0" dirty="0" smtClean="0"/>
              <a:t>&lt;</a:t>
            </a:r>
            <a:r>
              <a:rPr lang="en-US" b="1" baseline="0" dirty="0" smtClean="0"/>
              <a:t>CLICK</a:t>
            </a:r>
            <a:r>
              <a:rPr lang="en-US" baseline="0" dirty="0" smtClean="0"/>
              <a:t> to advance animation.&gt;</a:t>
            </a:r>
          </a:p>
          <a:p>
            <a:pPr defTabSz="935553">
              <a:spcBef>
                <a:spcPts val="0"/>
              </a:spcBef>
              <a:spcAft>
                <a:spcPts val="600"/>
              </a:spcAft>
              <a:defRPr/>
            </a:pPr>
            <a:endParaRPr lang="en-US" baseline="0" dirty="0" smtClean="0"/>
          </a:p>
          <a:p>
            <a:pPr defTabSz="935553">
              <a:spcBef>
                <a:spcPts val="0"/>
              </a:spcBef>
              <a:spcAft>
                <a:spcPts val="600"/>
              </a:spcAft>
              <a:defRPr/>
            </a:pPr>
            <a:r>
              <a:rPr lang="en-US" b="1" baseline="0" dirty="0" smtClean="0"/>
              <a:t>SAY:</a:t>
            </a:r>
            <a:br>
              <a:rPr lang="en-US" b="1" baseline="0" dirty="0" smtClean="0"/>
            </a:br>
            <a:r>
              <a:rPr lang="en-US" b="0" baseline="0" dirty="0" smtClean="0"/>
              <a:t/>
            </a:r>
            <a:br>
              <a:rPr lang="en-US" b="0" baseline="0" dirty="0" smtClean="0"/>
            </a:br>
            <a:r>
              <a:rPr lang="en-US" baseline="0" dirty="0" smtClean="0"/>
              <a:t>You can see that those persons aged 70 years and older have the highest rates of infection.</a:t>
            </a:r>
          </a:p>
          <a:p>
            <a:pPr defTabSz="935553">
              <a:spcBef>
                <a:spcPts val="0"/>
              </a:spcBef>
              <a:spcAft>
                <a:spcPts val="600"/>
              </a:spcAft>
              <a:defRPr/>
            </a:pPr>
            <a:endParaRPr lang="en-US" baseline="0" dirty="0" smtClean="0"/>
          </a:p>
          <a:p>
            <a:pPr defTabSz="935553" eaLnBrk="1" fontAlgn="auto" hangingPunct="1">
              <a:spcBef>
                <a:spcPts val="0"/>
              </a:spcBef>
              <a:spcAft>
                <a:spcPts val="600"/>
              </a:spcAft>
              <a:defRPr/>
            </a:pPr>
            <a:r>
              <a:rPr lang="en-US" baseline="0" dirty="0" smtClean="0"/>
              <a:t>&lt;</a:t>
            </a:r>
            <a:r>
              <a:rPr lang="en-US" b="1" baseline="0" dirty="0" smtClean="0"/>
              <a:t>CLICK</a:t>
            </a:r>
            <a:r>
              <a:rPr lang="en-US" baseline="0" dirty="0" smtClean="0"/>
              <a:t> to advance animation.&gt;</a:t>
            </a:r>
          </a:p>
          <a:p>
            <a:pPr defTabSz="935553" eaLnBrk="1" fontAlgn="auto" hangingPunct="1">
              <a:spcBef>
                <a:spcPts val="0"/>
              </a:spcBef>
              <a:spcAft>
                <a:spcPts val="600"/>
              </a:spcAft>
              <a:defRPr/>
            </a:pPr>
            <a:endParaRPr lang="en-US" baseline="0" dirty="0" smtClean="0"/>
          </a:p>
          <a:p>
            <a:pPr>
              <a:spcBef>
                <a:spcPts val="0"/>
              </a:spcBef>
              <a:spcAft>
                <a:spcPts val="600"/>
              </a:spcAft>
            </a:pPr>
            <a:r>
              <a:rPr lang="en-US" b="0" dirty="0" smtClean="0"/>
              <a:t>You</a:t>
            </a:r>
            <a:r>
              <a:rPr lang="en-US" b="0" baseline="0" dirty="0" smtClean="0"/>
              <a:t> can also see that the cases among males and females were approximately equal,</a:t>
            </a:r>
            <a:r>
              <a:rPr lang="en-US" b="0" dirty="0" smtClean="0"/>
              <a:t> </a:t>
            </a:r>
            <a:r>
              <a:rPr lang="en-US" b="0" baseline="0" dirty="0" smtClean="0"/>
              <a:t>31 versus 28. However, the rate of infection is slightly higher among males than among females,</a:t>
            </a:r>
            <a:r>
              <a:rPr lang="en-US" b="0" dirty="0" smtClean="0"/>
              <a:t> </a:t>
            </a:r>
            <a:r>
              <a:rPr lang="en-US" b="0" baseline="0" dirty="0" smtClean="0"/>
              <a:t>7.2 per million versus 5.8 per million.</a:t>
            </a:r>
          </a:p>
          <a:p>
            <a:pPr>
              <a:spcBef>
                <a:spcPts val="0"/>
              </a:spcBef>
              <a:spcAft>
                <a:spcPts val="600"/>
              </a:spcAft>
            </a:pPr>
            <a:endParaRPr lang="en-US" b="1" dirty="0" smtClean="0"/>
          </a:p>
          <a:p>
            <a:pPr>
              <a:spcBef>
                <a:spcPts val="0"/>
              </a:spcBef>
              <a:spcAft>
                <a:spcPts val="600"/>
              </a:spcAft>
            </a:pPr>
            <a:r>
              <a:rPr lang="en-US" b="1" dirty="0" smtClean="0"/>
              <a:t>GO</a:t>
            </a:r>
            <a:r>
              <a:rPr lang="en-US" b="0" dirty="0" smtClean="0"/>
              <a:t> t</a:t>
            </a:r>
            <a:r>
              <a:rPr lang="en-US" baseline="0" dirty="0" smtClean="0"/>
              <a:t>o next slide.</a:t>
            </a:r>
            <a:endParaRPr lang="en-US" b="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D5B25E7C-D154-4FE5-AB86-CAE5792EA4B8}" type="slidenum">
              <a:rPr lang="en-US" sz="1200">
                <a:latin typeface="Arial" charset="0"/>
                <a:cs typeface="Arial" charset="0"/>
              </a:rPr>
              <a:pPr eaLnBrk="1" hangingPunct="1"/>
              <a:t>35</a:t>
            </a:fld>
            <a:endParaRPr lang="en-US" sz="1200" dirty="0">
              <a:latin typeface="Arial" charset="0"/>
              <a:cs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701041" y="4387136"/>
            <a:ext cx="5608320" cy="22442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Arial" pitchFamily="34" charset="0"/>
                <a:ea typeface="+mn-ea"/>
                <a:cs typeface="Arial" pitchFamily="34" charset="0"/>
              </a:rPr>
              <a:t>SAY:</a:t>
            </a:r>
            <a:br>
              <a:rPr lang="en-US" sz="1200" b="1" kern="1200" dirty="0" smtClean="0">
                <a:solidFill>
                  <a:schemeClr val="tx1"/>
                </a:solidFill>
                <a:effectLst/>
                <a:latin typeface="Arial" pitchFamily="34" charset="0"/>
                <a:ea typeface="+mn-ea"/>
                <a:cs typeface="Arial" pitchFamily="34" charset="0"/>
              </a:rPr>
            </a:br>
            <a:endParaRPr lang="en-US" sz="1200" b="1"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The next step in the surveillance process is data interpretation, which is closely coupled with data analysis. By identifying the person, place, and time, you can more easily determine how and why the health event happened.</a:t>
            </a:r>
          </a:p>
          <a:p>
            <a:r>
              <a:rPr lang="en-US" sz="1200" kern="1200" dirty="0" smtClean="0">
                <a:solidFill>
                  <a:schemeClr val="tx1"/>
                </a:solidFill>
                <a:effectLst/>
                <a:latin typeface="Arial" pitchFamily="34" charset="0"/>
                <a:ea typeface="+mn-ea"/>
                <a:cs typeface="Arial" pitchFamily="34" charset="0"/>
              </a:rPr>
              <a:t> </a:t>
            </a:r>
          </a:p>
          <a:p>
            <a:r>
              <a:rPr lang="en-US" sz="1200" b="1" kern="1200" dirty="0" smtClean="0">
                <a:solidFill>
                  <a:schemeClr val="tx1"/>
                </a:solidFill>
                <a:effectLst/>
                <a:latin typeface="Arial" pitchFamily="34" charset="0"/>
                <a:ea typeface="+mn-ea"/>
                <a:cs typeface="Arial" pitchFamily="34" charset="0"/>
              </a:rPr>
              <a:t>GO</a:t>
            </a:r>
            <a:r>
              <a:rPr lang="en-US" sz="1200" kern="1200" dirty="0" smtClean="0">
                <a:solidFill>
                  <a:schemeClr val="tx1"/>
                </a:solidFill>
                <a:effectLst/>
                <a:latin typeface="Arial" pitchFamily="34" charset="0"/>
                <a:ea typeface="+mn-ea"/>
                <a:cs typeface="Arial" pitchFamily="34" charset="0"/>
              </a:rPr>
              <a:t> to next slide.</a:t>
            </a:r>
            <a:endParaRPr lang="en-US" sz="12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4027840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52" indent="-289020" eaLnBrk="0" hangingPunct="0">
              <a:defRPr sz="2800">
                <a:solidFill>
                  <a:schemeClr val="tx1"/>
                </a:solidFill>
                <a:latin typeface="Times New Roman" pitchFamily="18" charset="0"/>
                <a:cs typeface="Times New Roman" pitchFamily="18" charset="0"/>
              </a:defRPr>
            </a:lvl2pPr>
            <a:lvl3pPr marL="1156081" indent="-231216" eaLnBrk="0" hangingPunct="0">
              <a:defRPr sz="2800">
                <a:solidFill>
                  <a:schemeClr val="tx1"/>
                </a:solidFill>
                <a:latin typeface="Times New Roman" pitchFamily="18" charset="0"/>
                <a:cs typeface="Times New Roman" pitchFamily="18" charset="0"/>
              </a:defRPr>
            </a:lvl3pPr>
            <a:lvl4pPr marL="1618512" indent="-231216" eaLnBrk="0" hangingPunct="0">
              <a:defRPr sz="2800">
                <a:solidFill>
                  <a:schemeClr val="tx1"/>
                </a:solidFill>
                <a:latin typeface="Times New Roman" pitchFamily="18" charset="0"/>
                <a:cs typeface="Times New Roman" pitchFamily="18" charset="0"/>
              </a:defRPr>
            </a:lvl4pPr>
            <a:lvl5pPr marL="2080945" indent="-231216" eaLnBrk="0" hangingPunct="0">
              <a:defRPr sz="2800">
                <a:solidFill>
                  <a:schemeClr val="tx1"/>
                </a:solidFill>
                <a:latin typeface="Times New Roman" pitchFamily="18" charset="0"/>
                <a:cs typeface="Times New Roman" pitchFamily="18" charset="0"/>
              </a:defRPr>
            </a:lvl5pPr>
            <a:lvl6pPr marL="2543377"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810"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242"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673"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1281A0C1-F3A8-44D1-85EF-8AC720177810}" type="slidenum">
              <a:rPr lang="en-US" sz="1200">
                <a:latin typeface="Arial" charset="0"/>
                <a:cs typeface="Arial" charset="0"/>
              </a:rPr>
              <a:pPr eaLnBrk="1" hangingPunct="1"/>
              <a:t>36</a:t>
            </a:fld>
            <a:endParaRPr lang="en-US" sz="1200" dirty="0">
              <a:latin typeface="Arial" charset="0"/>
              <a:cs typeface="Arial" charset="0"/>
            </a:endParaRPr>
          </a:p>
        </p:txBody>
      </p:sp>
      <p:sp>
        <p:nvSpPr>
          <p:cNvPr id="94211" name="Rectangle 2"/>
          <p:cNvSpPr>
            <a:spLocks noGrp="1" noRot="1" noChangeAspect="1" noChangeArrowheads="1" noTextEdit="1"/>
          </p:cNvSpPr>
          <p:nvPr>
            <p:ph type="sldImg"/>
          </p:nvPr>
        </p:nvSpPr>
        <p:spPr>
          <a:xfrm>
            <a:off x="1157288" y="303213"/>
            <a:ext cx="4618037" cy="3463925"/>
          </a:xfrm>
          <a:ln/>
        </p:spPr>
      </p:sp>
      <p:sp>
        <p:nvSpPr>
          <p:cNvPr id="94212" name="Rectangle 3"/>
          <p:cNvSpPr>
            <a:spLocks noGrp="1" noChangeArrowheads="1"/>
          </p:cNvSpPr>
          <p:nvPr>
            <p:ph type="body" idx="1"/>
          </p:nvPr>
        </p:nvSpPr>
        <p:spPr>
          <a:xfrm>
            <a:off x="701043" y="3860982"/>
            <a:ext cx="5852159" cy="98550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n-US" b="1" dirty="0" smtClean="0"/>
              <a:t>SAY:</a:t>
            </a:r>
            <a:br>
              <a:rPr lang="en-US" b="1" dirty="0" smtClean="0"/>
            </a:br>
            <a:endParaRPr lang="en-US" b="1" dirty="0" smtClean="0"/>
          </a:p>
          <a:p>
            <a:pPr>
              <a:spcAft>
                <a:spcPts val="600"/>
              </a:spcAft>
            </a:pPr>
            <a:r>
              <a:rPr lang="en-US" dirty="0" smtClean="0"/>
              <a:t>Suppose that your</a:t>
            </a:r>
            <a:r>
              <a:rPr lang="en-US" baseline="0" dirty="0" smtClean="0"/>
              <a:t> analysis identifies an apparent increase in reported cases of a disease under surveillance.</a:t>
            </a:r>
            <a:r>
              <a:rPr lang="en-US" dirty="0" smtClean="0"/>
              <a:t> </a:t>
            </a:r>
          </a:p>
          <a:p>
            <a:pPr>
              <a:spcAft>
                <a:spcPts val="600"/>
              </a:spcAft>
            </a:pPr>
            <a:endParaRPr lang="en-US" dirty="0" smtClean="0"/>
          </a:p>
          <a:p>
            <a:pPr>
              <a:spcAft>
                <a:spcPts val="600"/>
              </a:spcAft>
            </a:pPr>
            <a:r>
              <a:rPr lang="en-US" b="1" baseline="0" dirty="0" smtClean="0"/>
              <a:t>ASK: </a:t>
            </a:r>
            <a:br>
              <a:rPr lang="en-US" b="1" baseline="0" dirty="0" smtClean="0"/>
            </a:br>
            <a:endParaRPr lang="en-US" b="1" baseline="0" dirty="0" smtClean="0"/>
          </a:p>
          <a:p>
            <a:pPr>
              <a:spcAft>
                <a:spcPts val="600"/>
              </a:spcAft>
            </a:pPr>
            <a:r>
              <a:rPr lang="en-US" baseline="0" dirty="0" smtClean="0"/>
              <a:t>What can account for an apparent increase in cases of a particular disease or condition?</a:t>
            </a:r>
          </a:p>
          <a:p>
            <a:pPr>
              <a:spcAft>
                <a:spcPts val="600"/>
              </a:spcAft>
            </a:pPr>
            <a:endParaRPr lang="en-US" baseline="0" dirty="0" smtClean="0"/>
          </a:p>
          <a:p>
            <a:pPr>
              <a:spcAft>
                <a:spcPts val="600"/>
              </a:spcAft>
            </a:pPr>
            <a:r>
              <a:rPr lang="en-US" b="0" baseline="0" dirty="0" smtClean="0"/>
              <a:t>&lt;</a:t>
            </a:r>
            <a:r>
              <a:rPr lang="en-US" b="1" baseline="0" dirty="0" smtClean="0"/>
              <a:t>ELICIT</a:t>
            </a:r>
            <a:r>
              <a:rPr lang="en-US" b="0" baseline="0" dirty="0" smtClean="0"/>
              <a:t> answers from the participants.&gt;</a:t>
            </a:r>
          </a:p>
          <a:p>
            <a:pPr>
              <a:spcAft>
                <a:spcPts val="600"/>
              </a:spcAft>
            </a:pPr>
            <a:endParaRPr lang="en-US" baseline="0" dirty="0" smtClean="0"/>
          </a:p>
          <a:p>
            <a:pPr>
              <a:spcAft>
                <a:spcPts val="600"/>
              </a:spcAft>
            </a:pPr>
            <a:r>
              <a:rPr lang="en-US" b="1" baseline="0" dirty="0" smtClean="0"/>
              <a:t>SAY</a:t>
            </a:r>
            <a:r>
              <a:rPr lang="en-US" baseline="0" dirty="0" smtClean="0"/>
              <a:t>:</a:t>
            </a:r>
          </a:p>
          <a:p>
            <a:pPr>
              <a:spcAft>
                <a:spcPts val="600"/>
              </a:spcAft>
            </a:pPr>
            <a:endParaRPr lang="en-US" baseline="0" dirty="0" smtClean="0"/>
          </a:p>
          <a:p>
            <a:pPr>
              <a:spcAft>
                <a:spcPts val="600"/>
              </a:spcAft>
            </a:pPr>
            <a:r>
              <a:rPr lang="en-US" baseline="0" dirty="0" smtClean="0"/>
              <a:t>Possible reasons include</a:t>
            </a:r>
          </a:p>
          <a:p>
            <a:pPr>
              <a:spcAft>
                <a:spcPts val="600"/>
              </a:spcAft>
            </a:pPr>
            <a:endParaRPr lang="en-US" baseline="0" dirty="0" smtClean="0"/>
          </a:p>
          <a:p>
            <a:pPr marL="171441" lvl="1" indent="-171441" defTabSz="924865">
              <a:spcAft>
                <a:spcPts val="600"/>
              </a:spcAft>
              <a:buFont typeface="Arial" pitchFamily="34" charset="0"/>
              <a:buChar char="•"/>
              <a:defRPr/>
            </a:pPr>
            <a:r>
              <a:rPr lang="en-US" dirty="0" smtClean="0"/>
              <a:t>increased access to health care,</a:t>
            </a:r>
            <a:br>
              <a:rPr lang="en-US" dirty="0" smtClean="0"/>
            </a:br>
            <a:endParaRPr lang="en-US" dirty="0" smtClean="0"/>
          </a:p>
          <a:p>
            <a:pPr marL="171441" lvl="1" indent="-171441" defTabSz="924865">
              <a:spcAft>
                <a:spcPts val="600"/>
              </a:spcAft>
              <a:buFont typeface="Arial" pitchFamily="34" charset="0"/>
              <a:buChar char="•"/>
              <a:defRPr/>
            </a:pPr>
            <a:r>
              <a:rPr lang="en-US" dirty="0" smtClean="0"/>
              <a:t>a change in reporting procedures or surveillance system,</a:t>
            </a:r>
            <a:r>
              <a:rPr lang="en-US" baseline="0" dirty="0" smtClean="0"/>
              <a:t> or</a:t>
            </a:r>
            <a:br>
              <a:rPr lang="en-US" baseline="0" dirty="0" smtClean="0"/>
            </a:br>
            <a:endParaRPr lang="en-US" dirty="0"/>
          </a:p>
          <a:p>
            <a:pPr marL="171441" lvl="1" indent="-171441" defTabSz="924865">
              <a:spcAft>
                <a:spcPts val="600"/>
              </a:spcAft>
              <a:buFont typeface="Arial" pitchFamily="34" charset="0"/>
              <a:buChar char="•"/>
              <a:defRPr/>
            </a:pPr>
            <a:r>
              <a:rPr lang="en-US" dirty="0" smtClean="0"/>
              <a:t>a change </a:t>
            </a:r>
            <a:r>
              <a:rPr lang="en-US" dirty="0"/>
              <a:t>in case </a:t>
            </a:r>
            <a:r>
              <a:rPr lang="en-US" dirty="0" smtClean="0"/>
              <a:t>definition.</a:t>
            </a:r>
            <a:endParaRPr lang="en-US" dirty="0"/>
          </a:p>
          <a:p>
            <a:pPr marL="0" lvl="1" indent="0" defTabSz="924865">
              <a:spcAft>
                <a:spcPts val="600"/>
              </a:spcAft>
              <a:buFont typeface="Arial" pitchFamily="34" charset="0"/>
              <a:buNone/>
              <a:defRPr/>
            </a:pPr>
            <a:endParaRPr lang="en-US" dirty="0" smtClean="0"/>
          </a:p>
          <a:p>
            <a:pPr>
              <a:spcAft>
                <a:spcPts val="600"/>
              </a:spcAft>
            </a:pPr>
            <a:r>
              <a:rPr lang="en-US" dirty="0" smtClean="0"/>
              <a:t>But the reason why the</a:t>
            </a:r>
            <a:r>
              <a:rPr lang="en-US" baseline="0" dirty="0" smtClean="0"/>
              <a:t> number of sicknesses increased last year from the previous year in this scenario is because more laboratories have begun to test for the presence of </a:t>
            </a:r>
            <a:r>
              <a:rPr lang="en-US" i="1" baseline="0" dirty="0" smtClean="0"/>
              <a:t>E. coli</a:t>
            </a:r>
            <a:r>
              <a:rPr lang="en-US" baseline="0" dirty="0" smtClean="0"/>
              <a:t>.</a:t>
            </a:r>
          </a:p>
          <a:p>
            <a:pPr>
              <a:spcAft>
                <a:spcPts val="600"/>
              </a:spcAft>
            </a:pPr>
            <a:endParaRPr lang="en-US" dirty="0" smtClean="0"/>
          </a:p>
          <a:p>
            <a:pPr>
              <a:spcAft>
                <a:spcPts val="600"/>
              </a:spcAft>
            </a:pPr>
            <a:r>
              <a:rPr lang="en-US" b="1" dirty="0" smtClean="0"/>
              <a:t>GO</a:t>
            </a:r>
            <a:r>
              <a:rPr lang="en-US" b="0" dirty="0" smtClean="0"/>
              <a:t> t</a:t>
            </a:r>
            <a:r>
              <a:rPr lang="en-US" baseline="0" dirty="0" smtClean="0"/>
              <a:t>o next slide.</a:t>
            </a:r>
            <a:endParaRPr lang="en-US" dirty="0" smtClean="0"/>
          </a:p>
        </p:txBody>
      </p:sp>
    </p:spTree>
    <p:extLst>
      <p:ext uri="{BB962C8B-B14F-4D97-AF65-F5344CB8AC3E}">
        <p14:creationId xmlns:p14="http://schemas.microsoft.com/office/powerpoint/2010/main" val="39738830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BDE2E8B5-D74E-4EC9-B1FE-B848E640D200}" type="slidenum">
              <a:rPr lang="en-US" sz="1200">
                <a:latin typeface="Arial" charset="0"/>
                <a:cs typeface="Arial" charset="0"/>
              </a:rPr>
              <a:pPr eaLnBrk="1" hangingPunct="1"/>
              <a:t>37</a:t>
            </a:fld>
            <a:endParaRPr lang="en-US" sz="1200" dirty="0">
              <a:latin typeface="Arial" charset="0"/>
              <a:cs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701041" y="4387135"/>
            <a:ext cx="5608320" cy="58939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SAY: </a:t>
            </a:r>
            <a:br>
              <a:rPr lang="en-US" b="1" dirty="0" smtClean="0"/>
            </a:br>
            <a:endParaRPr lang="en-US" b="1" dirty="0" smtClean="0"/>
          </a:p>
          <a:p>
            <a:pPr eaLnBrk="1" hangingPunct="1"/>
            <a:r>
              <a:rPr lang="en-US" baseline="0" dirty="0" smtClean="0"/>
              <a:t>Data dissemination describes how to distribute information to those who need to know.</a:t>
            </a:r>
          </a:p>
          <a:p>
            <a:pPr eaLnBrk="1" hangingPunct="1"/>
            <a:endParaRPr lang="en-US" baseline="0" dirty="0" smtClean="0"/>
          </a:p>
          <a:p>
            <a:pPr eaLnBrk="1" hangingPunct="1"/>
            <a:r>
              <a:rPr lang="en-US" baseline="0" dirty="0" smtClean="0"/>
              <a:t>Methods of distribution include</a:t>
            </a:r>
          </a:p>
          <a:p>
            <a:pPr eaLnBrk="1" hangingPunct="1"/>
            <a:endParaRPr lang="en-US" baseline="0" dirty="0" smtClean="0"/>
          </a:p>
          <a:p>
            <a:pPr marL="171450" marR="0" indent="-171450" algn="l" defTabSz="914400" rtl="0" eaLnBrk="1" fontAlgn="base" latinLnBrk="0" hangingPunct="1">
              <a:spcBef>
                <a:spcPct val="30000"/>
              </a:spcBef>
              <a:spcAft>
                <a:spcPct val="0"/>
              </a:spcAft>
              <a:buClrTx/>
              <a:buSzTx/>
              <a:buFont typeface="Arial" panose="020B0604020202020204" pitchFamily="34" charset="0"/>
              <a:buChar char="•"/>
              <a:tabLst/>
              <a:defRPr/>
            </a:pPr>
            <a:r>
              <a:rPr lang="en-US" baseline="0" dirty="0" smtClean="0"/>
              <a:t>health agency newsletters, bulletins, or alerts;</a:t>
            </a:r>
          </a:p>
          <a:p>
            <a:pPr marL="171450" marR="0" indent="-171450" algn="l" defTabSz="914400" rtl="0" eaLnBrk="1" fontAlgn="base" latinLnBrk="0" hangingPunct="1">
              <a:spcBef>
                <a:spcPct val="30000"/>
              </a:spcBef>
              <a:spcAft>
                <a:spcPct val="0"/>
              </a:spcAft>
              <a:buClrTx/>
              <a:buSzTx/>
              <a:buFont typeface="Arial" panose="020B0604020202020204" pitchFamily="34" charset="0"/>
              <a:buChar char="•"/>
              <a:tabLst/>
              <a:defRPr/>
            </a:pPr>
            <a:endParaRPr lang="en-US" baseline="0" dirty="0" smtClean="0"/>
          </a:p>
          <a:p>
            <a:pPr marL="171450" marR="0" indent="-171450" algn="l" defTabSz="914400" rtl="0" eaLnBrk="1" fontAlgn="base" latinLnBrk="0" hangingPunct="1">
              <a:spcBef>
                <a:spcPct val="30000"/>
              </a:spcBef>
              <a:spcAft>
                <a:spcPct val="0"/>
              </a:spcAft>
              <a:buClrTx/>
              <a:buSzTx/>
              <a:buFont typeface="Arial" panose="020B0604020202020204" pitchFamily="34" charset="0"/>
              <a:buChar char="•"/>
              <a:tabLst/>
              <a:defRPr/>
            </a:pPr>
            <a:r>
              <a:rPr lang="en-US" baseline="0" dirty="0" smtClean="0"/>
              <a:t>surveillance summaries and reports;</a:t>
            </a:r>
          </a:p>
          <a:p>
            <a:pPr marL="171450" marR="0" indent="-171450" algn="l" defTabSz="914400" rtl="0" eaLnBrk="1" fontAlgn="base" latinLnBrk="0" hangingPunct="1">
              <a:spcBef>
                <a:spcPct val="30000"/>
              </a:spcBef>
              <a:spcAft>
                <a:spcPct val="0"/>
              </a:spcAft>
              <a:buClrTx/>
              <a:buSzTx/>
              <a:buFont typeface="Arial" panose="020B0604020202020204" pitchFamily="34" charset="0"/>
              <a:buChar char="•"/>
              <a:tabLst/>
              <a:defRPr/>
            </a:pPr>
            <a:endParaRPr lang="en-US" baseline="0" dirty="0" smtClean="0"/>
          </a:p>
          <a:p>
            <a:pPr marL="171450" marR="0" indent="-171450" algn="l" defTabSz="914400" rtl="0" eaLnBrk="1" fontAlgn="base" latinLnBrk="0" hangingPunct="1">
              <a:spcBef>
                <a:spcPct val="30000"/>
              </a:spcBef>
              <a:spcAft>
                <a:spcPct val="0"/>
              </a:spcAft>
              <a:buClrTx/>
              <a:buSzTx/>
              <a:buFont typeface="Arial" panose="020B0604020202020204" pitchFamily="34" charset="0"/>
              <a:buChar char="•"/>
              <a:tabLst/>
              <a:defRPr/>
            </a:pPr>
            <a:r>
              <a:rPr lang="en-US" baseline="0" dirty="0" smtClean="0"/>
              <a:t>medical and epidemiologic journal articles; and</a:t>
            </a:r>
          </a:p>
          <a:p>
            <a:pPr marL="171450" marR="0" indent="-171450" algn="l" defTabSz="914400" rtl="0" eaLnBrk="1" fontAlgn="base" latinLnBrk="0" hangingPunct="1">
              <a:spcBef>
                <a:spcPct val="30000"/>
              </a:spcBef>
              <a:spcAft>
                <a:spcPct val="0"/>
              </a:spcAft>
              <a:buClrTx/>
              <a:buSzTx/>
              <a:buFont typeface="Arial" panose="020B0604020202020204" pitchFamily="34" charset="0"/>
              <a:buChar char="•"/>
              <a:tabLst/>
              <a:defRPr/>
            </a:pPr>
            <a:endParaRPr lang="en-US" baseline="0" dirty="0" smtClean="0"/>
          </a:p>
          <a:p>
            <a:pPr marL="171450" marR="0" indent="-171450" algn="l" defTabSz="914400" rtl="0" eaLnBrk="1" fontAlgn="base" latinLnBrk="0" hangingPunct="1">
              <a:spcBef>
                <a:spcPct val="30000"/>
              </a:spcBef>
              <a:spcAft>
                <a:spcPct val="0"/>
              </a:spcAft>
              <a:buClrTx/>
              <a:buSzTx/>
              <a:buFont typeface="Arial" panose="020B0604020202020204" pitchFamily="34" charset="0"/>
              <a:buChar char="•"/>
              <a:tabLst/>
              <a:defRPr/>
            </a:pPr>
            <a:r>
              <a:rPr lang="en-US" baseline="0" dirty="0" smtClean="0"/>
              <a:t>press releases and social media.</a:t>
            </a:r>
          </a:p>
          <a:p>
            <a:pPr marL="0" marR="0" indent="0" algn="l" defTabSz="914400" rtl="0" eaLnBrk="1" fontAlgn="base" latinLnBrk="0" hangingPunct="1">
              <a:spcBef>
                <a:spcPct val="30000"/>
              </a:spcBef>
              <a:spcAft>
                <a:spcPct val="0"/>
              </a:spcAft>
              <a:buClrTx/>
              <a:buSzTx/>
              <a:buFontTx/>
              <a:buNone/>
              <a:tabLst/>
              <a:defRPr/>
            </a:pPr>
            <a:endParaRPr lang="en-US" baseline="0" dirty="0" smtClean="0"/>
          </a:p>
          <a:p>
            <a:pPr marL="0" marR="0" indent="0" algn="l" defTabSz="914400" rtl="0" eaLnBrk="1" fontAlgn="base" latinLnBrk="0" hangingPunct="1">
              <a:spcBef>
                <a:spcPct val="30000"/>
              </a:spcBef>
              <a:spcAft>
                <a:spcPct val="0"/>
              </a:spcAft>
              <a:buClrTx/>
              <a:buSzTx/>
              <a:buFontTx/>
              <a:buNone/>
              <a:tabLst/>
              <a:defRPr/>
            </a:pPr>
            <a:r>
              <a:rPr lang="en-US" baseline="0" dirty="0" smtClean="0"/>
              <a:t>Let’s look at the target audience for each of these dissemination methods.</a:t>
            </a:r>
          </a:p>
          <a:p>
            <a:pPr eaLnBrk="1" hangingPunct="1"/>
            <a:endParaRPr lang="en-US" baseline="0" dirty="0" smtClean="0"/>
          </a:p>
          <a:p>
            <a:pPr eaLnBrk="1" hangingPunct="1"/>
            <a:r>
              <a:rPr lang="en-US" b="1" dirty="0" smtClean="0"/>
              <a:t>GO</a:t>
            </a:r>
            <a:r>
              <a:rPr lang="en-US" b="0" dirty="0" smtClean="0"/>
              <a:t> t</a:t>
            </a:r>
            <a:r>
              <a:rPr lang="en-US" baseline="0" dirty="0" smtClean="0"/>
              <a:t>o next slide.</a:t>
            </a:r>
            <a:endParaRPr lang="en-US" dirty="0" smtClean="0"/>
          </a:p>
        </p:txBody>
      </p:sp>
    </p:spTree>
    <p:extLst>
      <p:ext uri="{BB962C8B-B14F-4D97-AF65-F5344CB8AC3E}">
        <p14:creationId xmlns:p14="http://schemas.microsoft.com/office/powerpoint/2010/main" val="13700227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E33B5112-6CB2-48C0-9BF0-7653B74A3D4C}" type="slidenum">
              <a:rPr lang="en-US" sz="1200">
                <a:latin typeface="Arial" charset="0"/>
                <a:cs typeface="Arial" charset="0"/>
              </a:rPr>
              <a:pPr eaLnBrk="1" hangingPunct="1"/>
              <a:t>38</a:t>
            </a:fld>
            <a:endParaRPr lang="en-US" sz="1200" dirty="0">
              <a:latin typeface="Arial" charset="0"/>
              <a:cs typeface="Arial" charset="0"/>
            </a:endParaRPr>
          </a:p>
        </p:txBody>
      </p:sp>
      <p:sp>
        <p:nvSpPr>
          <p:cNvPr id="100355" name="Rectangle 2"/>
          <p:cNvSpPr>
            <a:spLocks noGrp="1" noRot="1" noChangeAspect="1" noChangeArrowheads="1" noTextEdit="1"/>
          </p:cNvSpPr>
          <p:nvPr>
            <p:ph type="sldImg"/>
          </p:nvPr>
        </p:nvSpPr>
        <p:spPr>
          <a:xfrm>
            <a:off x="1233488" y="454025"/>
            <a:ext cx="4619625" cy="3463925"/>
          </a:xfrm>
          <a:ln/>
        </p:spPr>
      </p:sp>
      <p:sp>
        <p:nvSpPr>
          <p:cNvPr id="100356" name="Rectangle 3"/>
          <p:cNvSpPr>
            <a:spLocks noGrp="1" noChangeArrowheads="1"/>
          </p:cNvSpPr>
          <p:nvPr>
            <p:ph type="body" idx="1"/>
          </p:nvPr>
        </p:nvSpPr>
        <p:spPr>
          <a:xfrm>
            <a:off x="685138" y="4071862"/>
            <a:ext cx="5608320" cy="61853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sz="1200" b="1" kern="1200" dirty="0" smtClean="0">
                <a:solidFill>
                  <a:schemeClr val="tx1"/>
                </a:solidFill>
                <a:effectLst/>
                <a:latin typeface="Arial" pitchFamily="34" charset="0"/>
                <a:ea typeface="+mn-ea"/>
                <a:cs typeface="Arial" pitchFamily="34" charset="0"/>
              </a:rPr>
              <a:t>SAY:</a:t>
            </a:r>
            <a:endParaRPr lang="en-US" sz="1200" kern="1200" dirty="0" smtClean="0">
              <a:solidFill>
                <a:schemeClr val="tx1"/>
              </a:solidFill>
              <a:effectLst/>
              <a:latin typeface="Arial" pitchFamily="34" charset="0"/>
              <a:ea typeface="+mn-ea"/>
              <a:cs typeface="Arial" pitchFamily="34" charset="0"/>
            </a:endParaRPr>
          </a:p>
          <a:p>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Target audiences can include</a:t>
            </a:r>
          </a:p>
          <a:p>
            <a:r>
              <a:rPr lang="en-US" sz="1200" kern="1200" dirty="0" smtClean="0">
                <a:solidFill>
                  <a:schemeClr val="tx1"/>
                </a:solidFill>
                <a:effectLst/>
                <a:latin typeface="Arial" pitchFamily="34" charset="0"/>
                <a:ea typeface="+mn-ea"/>
                <a:cs typeface="Arial" pitchFamily="34" charset="0"/>
              </a:rPr>
              <a:t> </a:t>
            </a: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Arial" pitchFamily="34" charset="0"/>
              </a:rPr>
              <a:t>public health practitioners,</a:t>
            </a:r>
          </a:p>
          <a:p>
            <a:pPr marL="171450" lvl="0" indent="-171450">
              <a:buFont typeface="Arial" panose="020B0604020202020204" pitchFamily="34" charset="0"/>
              <a:buChar char="•"/>
            </a:pP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Arial" pitchFamily="34" charset="0"/>
              </a:rPr>
              <a:t>clinicians and other health care providers,</a:t>
            </a:r>
          </a:p>
          <a:p>
            <a:pPr marL="171450" lvl="0" indent="-171450">
              <a:buFont typeface="Arial" panose="020B0604020202020204" pitchFamily="34" charset="0"/>
              <a:buChar char="•"/>
            </a:pP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Arial" pitchFamily="34" charset="0"/>
              </a:rPr>
              <a:t>policy and other decision makers,</a:t>
            </a:r>
          </a:p>
          <a:p>
            <a:pPr marL="171450" lvl="0" indent="-171450">
              <a:buFont typeface="Arial" panose="020B0604020202020204" pitchFamily="34" charset="0"/>
              <a:buChar char="•"/>
            </a:pP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Arial" pitchFamily="34" charset="0"/>
              </a:rPr>
              <a:t>community organizations, and</a:t>
            </a:r>
          </a:p>
          <a:p>
            <a:pPr marL="171450" lvl="0" indent="-171450">
              <a:buFont typeface="Arial" panose="020B0604020202020204" pitchFamily="34" charset="0"/>
              <a:buChar char="•"/>
            </a:pP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Arial" pitchFamily="34" charset="0"/>
              </a:rPr>
              <a:t>the general public.</a:t>
            </a:r>
          </a:p>
          <a:p>
            <a:r>
              <a:rPr lang="en-US" sz="1200" kern="1200" dirty="0" smtClean="0">
                <a:solidFill>
                  <a:schemeClr val="tx1"/>
                </a:solidFill>
                <a:effectLst/>
                <a:latin typeface="Arial" pitchFamily="34" charset="0"/>
                <a:ea typeface="+mn-ea"/>
                <a:cs typeface="Arial" pitchFamily="34" charset="0"/>
              </a:rPr>
              <a:t> </a:t>
            </a:r>
          </a:p>
          <a:p>
            <a:r>
              <a:rPr lang="en-US" sz="1200" kern="1200" dirty="0" smtClean="0">
                <a:solidFill>
                  <a:schemeClr val="tx1"/>
                </a:solidFill>
                <a:effectLst/>
                <a:latin typeface="Arial" pitchFamily="34" charset="0"/>
                <a:ea typeface="+mn-ea"/>
                <a:cs typeface="Arial" pitchFamily="34" charset="0"/>
              </a:rPr>
              <a:t>Providing feedback to those who report the data is crucial because it improves the acceptability of the surveillance system, and data reporters are more likely to cooperate if they know their efforts are being tabulated, analyzed, and used.</a:t>
            </a:r>
          </a:p>
          <a:p>
            <a:r>
              <a:rPr lang="en-US" sz="1200" kern="1200" dirty="0" smtClean="0">
                <a:solidFill>
                  <a:schemeClr val="tx1"/>
                </a:solidFill>
                <a:effectLst/>
                <a:latin typeface="Arial" pitchFamily="34" charset="0"/>
                <a:ea typeface="+mn-ea"/>
                <a:cs typeface="Arial" pitchFamily="34" charset="0"/>
              </a:rPr>
              <a:t> </a:t>
            </a:r>
          </a:p>
          <a:p>
            <a:r>
              <a:rPr lang="en-US" sz="1200" b="1" kern="1200" dirty="0" smtClean="0">
                <a:solidFill>
                  <a:schemeClr val="tx1"/>
                </a:solidFill>
                <a:effectLst/>
                <a:latin typeface="Arial" pitchFamily="34" charset="0"/>
                <a:ea typeface="+mn-ea"/>
                <a:cs typeface="Arial" pitchFamily="34" charset="0"/>
              </a:rPr>
              <a:t>GO</a:t>
            </a:r>
            <a:r>
              <a:rPr lang="en-US" sz="1200" kern="1200" dirty="0" smtClean="0">
                <a:solidFill>
                  <a:schemeClr val="tx1"/>
                </a:solidFill>
                <a:effectLst/>
                <a:latin typeface="Arial" pitchFamily="34" charset="0"/>
                <a:ea typeface="+mn-ea"/>
                <a:cs typeface="Arial" pitchFamily="34" charset="0"/>
              </a:rPr>
              <a:t> to next slide.</a:t>
            </a:r>
            <a:endParaRPr lang="en-US" sz="12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21428536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51776ACA-497F-43F0-859C-E77BA2E973CF}" type="slidenum">
              <a:rPr lang="en-US" sz="1200">
                <a:latin typeface="Arial" charset="0"/>
                <a:cs typeface="Arial" charset="0"/>
              </a:rPr>
              <a:pPr eaLnBrk="1" hangingPunct="1"/>
              <a:t>39</a:t>
            </a:fld>
            <a:endParaRPr lang="en-US" sz="1200" dirty="0">
              <a:latin typeface="Arial" charset="0"/>
              <a:cs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701041" y="4387136"/>
            <a:ext cx="5608320" cy="20931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baseline="0" dirty="0" smtClean="0"/>
              <a:t>SAY:</a:t>
            </a:r>
          </a:p>
          <a:p>
            <a:pPr marL="0" marR="0" indent="0" algn="l" defTabSz="914400" rtl="0" eaLnBrk="1" fontAlgn="base" latinLnBrk="0" hangingPunct="1">
              <a:spcBef>
                <a:spcPct val="30000"/>
              </a:spcBef>
              <a:spcAft>
                <a:spcPct val="0"/>
              </a:spcAft>
              <a:buClrTx/>
              <a:buSzTx/>
              <a:buFontTx/>
              <a:buNone/>
              <a:tabLst/>
              <a:defRPr/>
            </a:pPr>
            <a:endParaRPr lang="en-US" b="0" baseline="0" dirty="0" smtClean="0"/>
          </a:p>
          <a:p>
            <a:pPr marL="0" marR="0" indent="0" algn="l" defTabSz="914400" rtl="0" eaLnBrk="1" fontAlgn="base" latinLnBrk="0" hangingPunct="1">
              <a:spcBef>
                <a:spcPct val="30000"/>
              </a:spcBef>
              <a:spcAft>
                <a:spcPct val="0"/>
              </a:spcAft>
              <a:buClrTx/>
              <a:buSzTx/>
              <a:buFontTx/>
              <a:buNone/>
              <a:tabLst/>
              <a:defRPr/>
            </a:pPr>
            <a:r>
              <a:rPr lang="en-US" b="0" baseline="0" dirty="0" smtClean="0"/>
              <a:t>Link to action is the final and a required step in the public health surveillance process because, without action, the collected data serve no real purpose.</a:t>
            </a:r>
          </a:p>
          <a:p>
            <a:pPr marL="0" marR="0" indent="0" algn="l" defTabSz="914400" rtl="0" eaLnBrk="1" fontAlgn="base" latinLnBrk="0" hangingPunct="1">
              <a:spcBef>
                <a:spcPct val="30000"/>
              </a:spcBef>
              <a:spcAft>
                <a:spcPct val="0"/>
              </a:spcAft>
              <a:buClrTx/>
              <a:buSzTx/>
              <a:buFontTx/>
              <a:buNone/>
              <a:tabLst/>
              <a:defRPr/>
            </a:pPr>
            <a:endParaRPr lang="en-US" b="0" baseline="0" dirty="0" smtClean="0"/>
          </a:p>
          <a:p>
            <a:pPr eaLnBrk="1" hangingPunct="1"/>
            <a:r>
              <a:rPr lang="en-US" b="1" dirty="0" smtClean="0"/>
              <a:t>GO</a:t>
            </a:r>
            <a:r>
              <a:rPr lang="en-US" b="0" dirty="0" smtClean="0"/>
              <a:t> t</a:t>
            </a:r>
            <a:r>
              <a:rPr lang="en-US" baseline="0" dirty="0" smtClean="0"/>
              <a:t>o next slide.</a:t>
            </a:r>
          </a:p>
        </p:txBody>
      </p:sp>
    </p:spTree>
    <p:extLst>
      <p:ext uri="{BB962C8B-B14F-4D97-AF65-F5344CB8AC3E}">
        <p14:creationId xmlns:p14="http://schemas.microsoft.com/office/powerpoint/2010/main" val="7564246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a:spLocks noGrp="1" noChangeArrowheads="1"/>
          </p:cNvSpPr>
          <p:nvPr>
            <p:ph type="sldNum" sz="quarter" idx="5"/>
          </p:nvPr>
        </p:nvSpPr>
        <p:spPr>
          <a:noFill/>
        </p:spPr>
        <p:txBody>
          <a:bodyPr/>
          <a:lstStyle/>
          <a:p>
            <a:fld id="{B160CA88-BB24-4ED7-AAB4-6E2F1FDDFCAE}" type="slidenum">
              <a:rPr lang="en-US" smtClean="0">
                <a:latin typeface="Arial" charset="0"/>
              </a:rPr>
              <a:pPr/>
              <a:t>41</a:t>
            </a:fld>
            <a:endParaRPr lang="en-US" dirty="0" smtClean="0">
              <a:latin typeface="Arial" charset="0"/>
            </a:endParaRPr>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xfrm>
            <a:off x="701041" y="4387134"/>
            <a:ext cx="5608320" cy="14457457"/>
          </a:xfrm>
          <a:noFill/>
          <a:ln/>
        </p:spPr>
        <p:txBody>
          <a:bodyPr>
            <a:noAutofit/>
          </a:bodyPr>
          <a:lstStyle/>
          <a:p>
            <a:pPr marL="0" marR="0" indent="0" algn="l" defTabSz="914400" rtl="0" eaLnBrk="1" fontAlgn="base" latinLnBrk="0" hangingPunct="1">
              <a:spcBef>
                <a:spcPct val="30000"/>
              </a:spcBef>
              <a:spcAft>
                <a:spcPct val="0"/>
              </a:spcAft>
              <a:buClrTx/>
              <a:buSzTx/>
              <a:buFontTx/>
              <a:buNone/>
              <a:tabLst/>
              <a:defRPr/>
            </a:pPr>
            <a:r>
              <a:rPr lang="en-US" b="1" dirty="0" smtClean="0"/>
              <a:t>SAY:</a:t>
            </a:r>
            <a:br>
              <a:rPr lang="en-US" b="1" dirty="0" smtClean="0"/>
            </a:br>
            <a:endParaRPr lang="en-US" b="1" dirty="0" smtClean="0"/>
          </a:p>
          <a:p>
            <a:pPr marL="0" marR="0" indent="0" algn="l" defTabSz="914400" rtl="0" eaLnBrk="1" fontAlgn="base" latinLnBrk="0" hangingPunct="1">
              <a:spcBef>
                <a:spcPct val="30000"/>
              </a:spcBef>
              <a:spcAft>
                <a:spcPct val="0"/>
              </a:spcAft>
              <a:buClrTx/>
              <a:buSzTx/>
              <a:buFontTx/>
              <a:buNone/>
              <a:tabLst/>
              <a:defRPr/>
            </a:pPr>
            <a:r>
              <a:rPr lang="en-US" dirty="0" smtClean="0"/>
              <a:t>This</a:t>
            </a:r>
            <a:r>
              <a:rPr lang="en-US" baseline="0" dirty="0" smtClean="0"/>
              <a:t> </a:t>
            </a:r>
            <a:r>
              <a:rPr lang="en-US" dirty="0" smtClean="0"/>
              <a:t>graph displays the</a:t>
            </a:r>
            <a:r>
              <a:rPr lang="en-US" baseline="0" dirty="0" smtClean="0"/>
              <a:t> number </a:t>
            </a:r>
            <a:r>
              <a:rPr lang="en-US" dirty="0" smtClean="0"/>
              <a:t>of cases of pertussis,</a:t>
            </a:r>
            <a:r>
              <a:rPr lang="en-US" baseline="0" dirty="0" smtClean="0"/>
              <a:t> or whooping cough, </a:t>
            </a:r>
            <a:r>
              <a:rPr lang="en-US" dirty="0" smtClean="0"/>
              <a:t>in the U.S. from 1922</a:t>
            </a:r>
            <a:r>
              <a:rPr lang="en-US" baseline="0" dirty="0" smtClean="0"/>
              <a:t> through </a:t>
            </a:r>
            <a:r>
              <a:rPr lang="en-US" dirty="0" smtClean="0"/>
              <a:t>2000.</a:t>
            </a:r>
          </a:p>
          <a:p>
            <a:pPr eaLnBrk="1" hangingPunct="1"/>
            <a:endParaRPr lang="en-US" dirty="0"/>
          </a:p>
          <a:p>
            <a:pPr eaLnBrk="1" hangingPunct="1"/>
            <a:r>
              <a:rPr lang="en-US" b="1" dirty="0" smtClean="0"/>
              <a:t>ASK:</a:t>
            </a:r>
            <a:br>
              <a:rPr lang="en-US" b="1" dirty="0" smtClean="0"/>
            </a:br>
            <a:endParaRPr lang="en-US" b="1" dirty="0" smtClean="0"/>
          </a:p>
          <a:p>
            <a:pPr eaLnBrk="1" hangingPunct="1"/>
            <a:r>
              <a:rPr lang="en-US" b="0" dirty="0" smtClean="0"/>
              <a:t>W</a:t>
            </a:r>
            <a:r>
              <a:rPr lang="en-US" b="0" baseline="0" dirty="0" smtClean="0"/>
              <a:t>hat do you see</a:t>
            </a:r>
            <a:r>
              <a:rPr lang="en-US" dirty="0" smtClean="0"/>
              <a:t>?</a:t>
            </a:r>
          </a:p>
          <a:p>
            <a:pPr eaLnBrk="1" hangingPunct="1"/>
            <a:endParaRPr lang="en-US" dirty="0" smtClean="0"/>
          </a:p>
          <a:p>
            <a:pPr eaLnBrk="1" hangingPunct="1"/>
            <a:r>
              <a:rPr lang="en-US" b="0" baseline="0" dirty="0" smtClean="0"/>
              <a:t>&lt;</a:t>
            </a:r>
            <a:r>
              <a:rPr lang="en-US" b="1" baseline="0" dirty="0" smtClean="0"/>
              <a:t>ELICIT</a:t>
            </a:r>
            <a:r>
              <a:rPr lang="en-US" b="0" baseline="0" dirty="0" smtClean="0"/>
              <a:t> a</a:t>
            </a:r>
            <a:r>
              <a:rPr lang="en-US" baseline="0" dirty="0" smtClean="0"/>
              <a:t>nswers from the participants.&gt;</a:t>
            </a:r>
          </a:p>
          <a:p>
            <a:pPr eaLnBrk="1" hangingPunct="1"/>
            <a:r>
              <a:rPr lang="en-US" baseline="0" dirty="0" smtClean="0"/>
              <a:t> </a:t>
            </a:r>
          </a:p>
          <a:p>
            <a:pPr eaLnBrk="1" hangingPunct="1"/>
            <a:r>
              <a:rPr lang="en-US" b="1" dirty="0" smtClean="0"/>
              <a:t>SAY:</a:t>
            </a:r>
          </a:p>
          <a:p>
            <a:pPr eaLnBrk="1" hangingPunct="1"/>
            <a:endParaRPr lang="en-US" dirty="0" smtClean="0"/>
          </a:p>
          <a:p>
            <a:pPr eaLnBrk="1" hangingPunct="1"/>
            <a:r>
              <a:rPr lang="en-US" dirty="0" smtClean="0"/>
              <a:t>The rate </a:t>
            </a:r>
            <a:r>
              <a:rPr lang="en-US" dirty="0"/>
              <a:t>has </a:t>
            </a:r>
            <a:r>
              <a:rPr lang="en-US" dirty="0" smtClean="0"/>
              <a:t>declined substantially over </a:t>
            </a:r>
            <a:r>
              <a:rPr lang="en-US" dirty="0"/>
              <a:t>time</a:t>
            </a:r>
            <a:r>
              <a:rPr lang="en-US" dirty="0" smtClean="0"/>
              <a:t>.</a:t>
            </a:r>
          </a:p>
          <a:p>
            <a:pPr eaLnBrk="1" hangingPunct="1"/>
            <a:endParaRPr lang="en-US" dirty="0"/>
          </a:p>
          <a:p>
            <a:pPr eaLnBrk="1" hangingPunct="1"/>
            <a:r>
              <a:rPr lang="en-US" b="0" dirty="0" smtClean="0"/>
              <a:t>Let’s look at the years 1980 through 2000.</a:t>
            </a:r>
          </a:p>
          <a:p>
            <a:pPr eaLnBrk="1" hangingPunct="1"/>
            <a:endParaRPr lang="en-US" b="0" dirty="0" smtClean="0"/>
          </a:p>
          <a:p>
            <a:pPr eaLnBrk="1" hangingPunct="1"/>
            <a:r>
              <a:rPr lang="en-US" b="0" dirty="0" smtClean="0"/>
              <a:t>&lt;</a:t>
            </a:r>
            <a:r>
              <a:rPr lang="en-US" b="1" dirty="0" smtClean="0"/>
              <a:t>CLICK</a:t>
            </a:r>
            <a:r>
              <a:rPr lang="en-US" b="0" dirty="0" smtClean="0"/>
              <a:t> for box to highlight years 1980–2000.&gt;</a:t>
            </a:r>
            <a:br>
              <a:rPr lang="en-US" b="0" dirty="0" smtClean="0"/>
            </a:br>
            <a:endParaRPr lang="en-US" b="0" dirty="0" smtClean="0"/>
          </a:p>
          <a:p>
            <a:pPr eaLnBrk="1" hangingPunct="1"/>
            <a:r>
              <a:rPr lang="en-US" b="0" dirty="0" smtClean="0"/>
              <a:t>&lt;</a:t>
            </a:r>
            <a:r>
              <a:rPr lang="en-US" b="1" dirty="0" smtClean="0"/>
              <a:t>ELICIT</a:t>
            </a:r>
            <a:r>
              <a:rPr lang="en-US" b="0" dirty="0" smtClean="0"/>
              <a:t> answers from the participants.&gt;</a:t>
            </a:r>
          </a:p>
          <a:p>
            <a:pPr eaLnBrk="1" hangingPunct="1"/>
            <a:r>
              <a:rPr lang="en-US" b="0" dirty="0" smtClean="0"/>
              <a:t> </a:t>
            </a:r>
          </a:p>
          <a:p>
            <a:pPr eaLnBrk="1" hangingPunct="1"/>
            <a:r>
              <a:rPr lang="en-US" b="1" dirty="0" smtClean="0"/>
              <a:t>SAY:</a:t>
            </a:r>
          </a:p>
          <a:p>
            <a:pPr eaLnBrk="1" hangingPunct="1"/>
            <a:endParaRPr lang="en-US" b="0" dirty="0" smtClean="0"/>
          </a:p>
          <a:p>
            <a:pPr eaLnBrk="1" hangingPunct="1"/>
            <a:r>
              <a:rPr lang="en-US" b="0" dirty="0" smtClean="0"/>
              <a:t>Let’s look closer.</a:t>
            </a:r>
          </a:p>
          <a:p>
            <a:pPr eaLnBrk="1" hangingPunct="1"/>
            <a:endParaRPr lang="en-US" b="0" dirty="0" smtClean="0"/>
          </a:p>
          <a:p>
            <a:pPr eaLnBrk="1" hangingPunct="1"/>
            <a:r>
              <a:rPr lang="en-US" b="0" dirty="0" smtClean="0"/>
              <a:t>&lt;</a:t>
            </a:r>
            <a:r>
              <a:rPr lang="en-US" b="1" dirty="0" smtClean="0"/>
              <a:t>CLICK</a:t>
            </a:r>
            <a:r>
              <a:rPr lang="en-US" b="0" dirty="0" smtClean="0"/>
              <a:t> to advance animation; secondary graph will appear.&gt;</a:t>
            </a:r>
          </a:p>
          <a:p>
            <a:pPr eaLnBrk="1" hangingPunct="1"/>
            <a:endParaRPr lang="en-US" b="0" dirty="0" smtClean="0"/>
          </a:p>
          <a:p>
            <a:pPr eaLnBrk="1" hangingPunct="1"/>
            <a:r>
              <a:rPr lang="en-US" b="1" dirty="0" smtClean="0"/>
              <a:t>SAY:</a:t>
            </a:r>
          </a:p>
          <a:p>
            <a:pPr eaLnBrk="1" hangingPunct="1"/>
            <a:endParaRPr lang="en-US" b="0" dirty="0" smtClean="0"/>
          </a:p>
          <a:p>
            <a:pPr eaLnBrk="1" hangingPunct="1"/>
            <a:r>
              <a:rPr lang="en-US" b="0" dirty="0" smtClean="0"/>
              <a:t>The inset graph clearly indicates that pertussis is actually on the increase again.</a:t>
            </a:r>
          </a:p>
          <a:p>
            <a:pPr eaLnBrk="1" hangingPunct="1"/>
            <a:endParaRPr lang="en-US" b="0" dirty="0" smtClean="0"/>
          </a:p>
          <a:p>
            <a:pPr eaLnBrk="1" hangingPunct="1"/>
            <a:r>
              <a:rPr lang="en-US" b="1" dirty="0" smtClean="0"/>
              <a:t>ASK: </a:t>
            </a:r>
            <a:r>
              <a:rPr lang="en-US" b="0" dirty="0" smtClean="0"/>
              <a:t/>
            </a:r>
            <a:br>
              <a:rPr lang="en-US" b="0" dirty="0" smtClean="0"/>
            </a:br>
            <a:endParaRPr lang="en-US" b="0" dirty="0" smtClean="0"/>
          </a:p>
          <a:p>
            <a:pPr eaLnBrk="1" hangingPunct="1"/>
            <a:r>
              <a:rPr lang="en-US" b="0" dirty="0" smtClean="0"/>
              <a:t>What action would you take on the basis of this information?</a:t>
            </a:r>
          </a:p>
          <a:p>
            <a:pPr eaLnBrk="1" hangingPunct="1"/>
            <a:endParaRPr lang="en-US" b="0" dirty="0" smtClean="0"/>
          </a:p>
          <a:p>
            <a:pPr eaLnBrk="1" hangingPunct="1"/>
            <a:r>
              <a:rPr lang="en-US" b="0" dirty="0" smtClean="0"/>
              <a:t>&lt;</a:t>
            </a:r>
            <a:r>
              <a:rPr lang="en-US" b="1" dirty="0" smtClean="0"/>
              <a:t>ELICIT</a:t>
            </a:r>
            <a:r>
              <a:rPr lang="en-US" b="0" dirty="0" smtClean="0"/>
              <a:t> answers from the participants.&gt;</a:t>
            </a:r>
          </a:p>
          <a:p>
            <a:pPr eaLnBrk="1" hangingPunct="1"/>
            <a:r>
              <a:rPr lang="en-US" b="0" dirty="0" smtClean="0"/>
              <a:t> </a:t>
            </a:r>
          </a:p>
          <a:p>
            <a:pPr eaLnBrk="1" hangingPunct="1"/>
            <a:r>
              <a:rPr lang="en-US" b="1" dirty="0" smtClean="0"/>
              <a:t>SAY:</a:t>
            </a:r>
          </a:p>
          <a:p>
            <a:pPr eaLnBrk="1" hangingPunct="1"/>
            <a:endParaRPr lang="en-US" b="0" dirty="0" smtClean="0"/>
          </a:p>
          <a:p>
            <a:pPr eaLnBrk="1" hangingPunct="1"/>
            <a:r>
              <a:rPr lang="en-US" b="0" dirty="0" smtClean="0"/>
              <a:t>The investigation revealed that weakening immunity to pertussis after primary vaccination was part of the reason for the increase. Consequently, new vaccination recommendations stated that adults should receive a booster vaccination.</a:t>
            </a:r>
          </a:p>
          <a:p>
            <a:pPr eaLnBrk="1" hangingPunct="1"/>
            <a:endParaRPr lang="en-US" b="0" dirty="0" smtClean="0"/>
          </a:p>
          <a:p>
            <a:pPr eaLnBrk="1" hangingPunct="1"/>
            <a:r>
              <a:rPr lang="en-US" b="1" dirty="0" smtClean="0"/>
              <a:t>GO</a:t>
            </a:r>
            <a:r>
              <a:rPr lang="en-US" b="0" dirty="0" smtClean="0"/>
              <a:t> to next slide.</a:t>
            </a:r>
            <a:endParaRPr lang="en-US" sz="1000" dirty="0"/>
          </a:p>
        </p:txBody>
      </p:sp>
    </p:spTree>
    <p:extLst>
      <p:ext uri="{BB962C8B-B14F-4D97-AF65-F5344CB8AC3E}">
        <p14:creationId xmlns:p14="http://schemas.microsoft.com/office/powerpoint/2010/main" val="4236933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407501"/>
          </a:xfrm>
        </p:spPr>
        <p:txBody>
          <a:bodyPr/>
          <a:lstStyle/>
          <a:p>
            <a:pPr marL="0" marR="0" indent="0" algn="l" defTabSz="914400" rtl="0" eaLnBrk="0" fontAlgn="base" latinLnBrk="0" hangingPunct="0">
              <a:lnSpc>
                <a:spcPct val="150000"/>
              </a:lnSpc>
              <a:spcBef>
                <a:spcPct val="30000"/>
              </a:spcBef>
              <a:spcAft>
                <a:spcPts val="600"/>
              </a:spcAft>
              <a:buClrTx/>
              <a:buSzTx/>
              <a:buFontTx/>
              <a:buNone/>
              <a:tabLst/>
              <a:defRPr/>
            </a:pPr>
            <a:r>
              <a:rPr lang="en-US" b="1" dirty="0" smtClean="0"/>
              <a:t>GO</a:t>
            </a:r>
            <a:r>
              <a:rPr lang="en-US" b="0" dirty="0" smtClean="0"/>
              <a:t> t</a:t>
            </a:r>
            <a:r>
              <a:rPr lang="en-US" baseline="0" dirty="0" smtClean="0"/>
              <a:t>o next slide.</a:t>
            </a:r>
            <a:endParaRPr lang="en-US" dirty="0" smtClean="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a:t>
            </a:fld>
            <a:endParaRPr lang="en-US" dirty="0"/>
          </a:p>
        </p:txBody>
      </p:sp>
    </p:spTree>
    <p:extLst>
      <p:ext uri="{BB962C8B-B14F-4D97-AF65-F5344CB8AC3E}">
        <p14:creationId xmlns:p14="http://schemas.microsoft.com/office/powerpoint/2010/main" val="27815575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52" indent="-289020" eaLnBrk="0" hangingPunct="0">
              <a:defRPr sz="2800">
                <a:solidFill>
                  <a:schemeClr val="tx1"/>
                </a:solidFill>
                <a:latin typeface="Times New Roman" pitchFamily="18" charset="0"/>
                <a:cs typeface="Times New Roman" pitchFamily="18" charset="0"/>
              </a:defRPr>
            </a:lvl2pPr>
            <a:lvl3pPr marL="1156081" indent="-231216" eaLnBrk="0" hangingPunct="0">
              <a:defRPr sz="2800">
                <a:solidFill>
                  <a:schemeClr val="tx1"/>
                </a:solidFill>
                <a:latin typeface="Times New Roman" pitchFamily="18" charset="0"/>
                <a:cs typeface="Times New Roman" pitchFamily="18" charset="0"/>
              </a:defRPr>
            </a:lvl3pPr>
            <a:lvl4pPr marL="1618512" indent="-231216" eaLnBrk="0" hangingPunct="0">
              <a:defRPr sz="2800">
                <a:solidFill>
                  <a:schemeClr val="tx1"/>
                </a:solidFill>
                <a:latin typeface="Times New Roman" pitchFamily="18" charset="0"/>
                <a:cs typeface="Times New Roman" pitchFamily="18" charset="0"/>
              </a:defRPr>
            </a:lvl4pPr>
            <a:lvl5pPr marL="2080945" indent="-231216" eaLnBrk="0" hangingPunct="0">
              <a:defRPr sz="2800">
                <a:solidFill>
                  <a:schemeClr val="tx1"/>
                </a:solidFill>
                <a:latin typeface="Times New Roman" pitchFamily="18" charset="0"/>
                <a:cs typeface="Times New Roman" pitchFamily="18" charset="0"/>
              </a:defRPr>
            </a:lvl5pPr>
            <a:lvl6pPr marL="2543377"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810"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242"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673"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33526D5C-9BDE-4E4C-89A7-F65C50E3567C}" type="slidenum">
              <a:rPr lang="en-US" sz="1200">
                <a:latin typeface="Arial" charset="0"/>
                <a:cs typeface="Arial" charset="0"/>
              </a:rPr>
              <a:pPr eaLnBrk="1" hangingPunct="1"/>
              <a:t>42</a:t>
            </a:fld>
            <a:endParaRPr lang="en-US" sz="1200" dirty="0">
              <a:latin typeface="Arial" charset="0"/>
              <a:cs typeface="Arial" charset="0"/>
            </a:endParaRPr>
          </a:p>
        </p:txBody>
      </p:sp>
      <p:sp>
        <p:nvSpPr>
          <p:cNvPr id="109571" name="Rectangle 2"/>
          <p:cNvSpPr>
            <a:spLocks noGrp="1" noRot="1" noChangeAspect="1" noChangeArrowheads="1" noTextEdit="1"/>
          </p:cNvSpPr>
          <p:nvPr>
            <p:ph type="sldImg"/>
          </p:nvPr>
        </p:nvSpPr>
        <p:spPr>
          <a:xfrm>
            <a:off x="1196975" y="692150"/>
            <a:ext cx="4619625" cy="3463925"/>
          </a:xfrm>
          <a:ln/>
        </p:spPr>
      </p:sp>
      <p:sp>
        <p:nvSpPr>
          <p:cNvPr id="109572" name="Rectangle 3"/>
          <p:cNvSpPr>
            <a:spLocks noGrp="1" noChangeArrowheads="1"/>
          </p:cNvSpPr>
          <p:nvPr>
            <p:ph type="body" idx="1"/>
          </p:nvPr>
        </p:nvSpPr>
        <p:spPr>
          <a:xfrm>
            <a:off x="724395" y="4387136"/>
            <a:ext cx="5510150" cy="52577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9" tIns="45374" rIns="90749" bIns="45374"/>
          <a:lstStyle/>
          <a:p>
            <a:pPr>
              <a:spcAft>
                <a:spcPts val="600"/>
              </a:spcAft>
            </a:pPr>
            <a:r>
              <a:rPr lang="en-US" b="1" dirty="0" smtClean="0"/>
              <a:t>SAY:</a:t>
            </a:r>
          </a:p>
          <a:p>
            <a:pPr>
              <a:spcAft>
                <a:spcPts val="600"/>
              </a:spcAft>
            </a:pPr>
            <a:endParaRPr lang="en-US" i="0" dirty="0" smtClean="0"/>
          </a:p>
          <a:p>
            <a:pPr>
              <a:spcAft>
                <a:spcPts val="600"/>
              </a:spcAft>
            </a:pPr>
            <a:r>
              <a:rPr lang="en-US" i="0" dirty="0" smtClean="0"/>
              <a:t>This</a:t>
            </a:r>
            <a:r>
              <a:rPr lang="en-US" i="0" baseline="0" dirty="0" smtClean="0"/>
              <a:t> is an epidemic curve of diarrheal illness in Missouri. An outbreak occurred just before November 15, after the water system was flushed during the first week of November. The action in this outbreak was a boil-water order issued by the health department on December 18.</a:t>
            </a:r>
          </a:p>
          <a:p>
            <a:pPr>
              <a:spcAft>
                <a:spcPts val="600"/>
              </a:spcAft>
            </a:pPr>
            <a:endParaRPr lang="en-US" i="0" baseline="0" dirty="0" smtClean="0"/>
          </a:p>
          <a:p>
            <a:pPr>
              <a:spcAft>
                <a:spcPts val="600"/>
              </a:spcAft>
            </a:pPr>
            <a:r>
              <a:rPr lang="en-US" i="0" baseline="0" dirty="0" smtClean="0"/>
              <a:t>Continued surveillance was required to determine if the intervention was effective. However, cases continued despite the boil-water order. </a:t>
            </a:r>
            <a:r>
              <a:rPr lang="en-US" dirty="0" smtClean="0"/>
              <a:t>The health department further</a:t>
            </a:r>
            <a:r>
              <a:rPr lang="en-US" baseline="0" dirty="0" smtClean="0"/>
              <a:t> investigated </a:t>
            </a:r>
            <a:r>
              <a:rPr lang="en-US" dirty="0" smtClean="0"/>
              <a:t>and determined that residents were forgetting to</a:t>
            </a:r>
            <a:r>
              <a:rPr lang="en-US" baseline="0" dirty="0" smtClean="0"/>
              <a:t> boil their water. They either did not believe that the water needed to be boiled, nor did they realize that ice should be made using boiled water. </a:t>
            </a:r>
            <a:r>
              <a:rPr lang="en-US" dirty="0" smtClean="0"/>
              <a:t>Consequently,</a:t>
            </a:r>
            <a:r>
              <a:rPr lang="en-US" baseline="0" dirty="0" smtClean="0"/>
              <a:t> the public health officials concluded that the boil-water order was not enough to stop the outbreak.</a:t>
            </a:r>
          </a:p>
          <a:p>
            <a:pPr>
              <a:spcAft>
                <a:spcPts val="600"/>
              </a:spcAft>
            </a:pPr>
            <a:endParaRPr lang="en-US" dirty="0" smtClean="0"/>
          </a:p>
          <a:p>
            <a:pPr>
              <a:spcAft>
                <a:spcPts val="600"/>
              </a:spcAft>
            </a:pPr>
            <a:r>
              <a:rPr lang="en-US" b="1" dirty="0" smtClean="0"/>
              <a:t>GO</a:t>
            </a:r>
            <a:r>
              <a:rPr lang="en-US" b="0" dirty="0" smtClean="0"/>
              <a:t> t</a:t>
            </a:r>
            <a:r>
              <a:rPr lang="en-US" baseline="0" dirty="0" smtClean="0"/>
              <a:t>o next slide.</a:t>
            </a:r>
            <a:endParaRPr lang="en-US" i="0" baseline="0" dirty="0" smtClean="0"/>
          </a:p>
        </p:txBody>
      </p:sp>
    </p:spTree>
    <p:extLst>
      <p:ext uri="{BB962C8B-B14F-4D97-AF65-F5344CB8AC3E}">
        <p14:creationId xmlns:p14="http://schemas.microsoft.com/office/powerpoint/2010/main" val="1958566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52" indent="-289020" eaLnBrk="0" hangingPunct="0">
              <a:defRPr sz="2800">
                <a:solidFill>
                  <a:schemeClr val="tx1"/>
                </a:solidFill>
                <a:latin typeface="Times New Roman" pitchFamily="18" charset="0"/>
                <a:cs typeface="Times New Roman" pitchFamily="18" charset="0"/>
              </a:defRPr>
            </a:lvl2pPr>
            <a:lvl3pPr marL="1156081" indent="-231216" eaLnBrk="0" hangingPunct="0">
              <a:defRPr sz="2800">
                <a:solidFill>
                  <a:schemeClr val="tx1"/>
                </a:solidFill>
                <a:latin typeface="Times New Roman" pitchFamily="18" charset="0"/>
                <a:cs typeface="Times New Roman" pitchFamily="18" charset="0"/>
              </a:defRPr>
            </a:lvl3pPr>
            <a:lvl4pPr marL="1618512" indent="-231216" eaLnBrk="0" hangingPunct="0">
              <a:defRPr sz="2800">
                <a:solidFill>
                  <a:schemeClr val="tx1"/>
                </a:solidFill>
                <a:latin typeface="Times New Roman" pitchFamily="18" charset="0"/>
                <a:cs typeface="Times New Roman" pitchFamily="18" charset="0"/>
              </a:defRPr>
            </a:lvl4pPr>
            <a:lvl5pPr marL="2080945" indent="-231216" eaLnBrk="0" hangingPunct="0">
              <a:defRPr sz="2800">
                <a:solidFill>
                  <a:schemeClr val="tx1"/>
                </a:solidFill>
                <a:latin typeface="Times New Roman" pitchFamily="18" charset="0"/>
                <a:cs typeface="Times New Roman" pitchFamily="18" charset="0"/>
              </a:defRPr>
            </a:lvl5pPr>
            <a:lvl6pPr marL="2543377"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810"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242"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673"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94CD8C68-B0E1-4F90-89E1-D83DC15C9E2C}" type="slidenum">
              <a:rPr lang="en-US" sz="1200">
                <a:latin typeface="Arial" charset="0"/>
                <a:cs typeface="Arial" charset="0"/>
              </a:rPr>
              <a:pPr eaLnBrk="1" hangingPunct="1"/>
              <a:t>43</a:t>
            </a:fld>
            <a:endParaRPr lang="en-US" sz="1200" dirty="0">
              <a:latin typeface="Arial" charset="0"/>
              <a:cs typeface="Arial" charset="0"/>
            </a:endParaRPr>
          </a:p>
        </p:txBody>
      </p:sp>
      <p:sp>
        <p:nvSpPr>
          <p:cNvPr id="111619" name="Rectangle 2"/>
          <p:cNvSpPr>
            <a:spLocks noGrp="1" noRot="1" noChangeAspect="1" noChangeArrowheads="1" noTextEdit="1"/>
          </p:cNvSpPr>
          <p:nvPr>
            <p:ph type="sldImg"/>
          </p:nvPr>
        </p:nvSpPr>
        <p:spPr>
          <a:xfrm>
            <a:off x="1196975" y="692150"/>
            <a:ext cx="4619625" cy="3463925"/>
          </a:xfrm>
          <a:ln/>
        </p:spPr>
      </p:sp>
      <p:sp>
        <p:nvSpPr>
          <p:cNvPr id="111620" name="Rectangle 3"/>
          <p:cNvSpPr>
            <a:spLocks noGrp="1" noChangeArrowheads="1"/>
          </p:cNvSpPr>
          <p:nvPr>
            <p:ph type="body" idx="1"/>
          </p:nvPr>
        </p:nvSpPr>
        <p:spPr>
          <a:xfrm>
            <a:off x="724395" y="4387136"/>
            <a:ext cx="5510150" cy="2005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9" tIns="45374" rIns="90749" bIns="45374"/>
          <a:lstStyle/>
          <a:p>
            <a:pPr eaLnBrk="1" hangingPunct="1"/>
            <a:r>
              <a:rPr lang="en-US" b="1" dirty="0" smtClean="0"/>
              <a:t>SAY:</a:t>
            </a:r>
          </a:p>
          <a:p>
            <a:pPr eaLnBrk="1" hangingPunct="1"/>
            <a:endParaRPr lang="en-US" dirty="0" smtClean="0"/>
          </a:p>
          <a:p>
            <a:pPr eaLnBrk="1" hangingPunct="1"/>
            <a:r>
              <a:rPr lang="en-US" dirty="0" smtClean="0"/>
              <a:t>The health officials then started </a:t>
            </a:r>
            <a:r>
              <a:rPr lang="en-US" baseline="0" dirty="0" smtClean="0"/>
              <a:t>chlorinating the water supply on December 23. After that, cases declined; ultimately, the outbreak was interrupted.</a:t>
            </a:r>
          </a:p>
          <a:p>
            <a:pPr eaLnBrk="1" hangingPunct="1"/>
            <a:endParaRPr lang="en-US" baseline="0" dirty="0" smtClean="0"/>
          </a:p>
          <a:p>
            <a:pPr defTabSz="914350">
              <a:defRPr/>
            </a:pPr>
            <a:r>
              <a:rPr lang="en-US" b="1" dirty="0" smtClean="0"/>
              <a:t>GO</a:t>
            </a:r>
            <a:r>
              <a:rPr lang="en-US" b="0" dirty="0" smtClean="0"/>
              <a:t> t</a:t>
            </a:r>
            <a:r>
              <a:rPr lang="en-US" baseline="0" dirty="0" smtClean="0"/>
              <a:t>o next slide.</a:t>
            </a:r>
          </a:p>
        </p:txBody>
      </p:sp>
    </p:spTree>
    <p:extLst>
      <p:ext uri="{BB962C8B-B14F-4D97-AF65-F5344CB8AC3E}">
        <p14:creationId xmlns:p14="http://schemas.microsoft.com/office/powerpoint/2010/main" val="39113670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A235A986-4A52-4307-B181-EBEFAD0E0B0A}" type="slidenum">
              <a:rPr lang="en-US" sz="1200">
                <a:latin typeface="Arial" charset="0"/>
                <a:cs typeface="Arial" charset="0"/>
              </a:rPr>
              <a:pPr eaLnBrk="1" hangingPunct="1"/>
              <a:t>44</a:t>
            </a:fld>
            <a:endParaRPr lang="en-US" sz="1200" dirty="0">
              <a:latin typeface="Arial" charset="0"/>
              <a:cs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701041" y="4387135"/>
            <a:ext cx="5608320" cy="72058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Arial" pitchFamily="34" charset="0"/>
                <a:ea typeface="+mn-ea"/>
                <a:cs typeface="Arial" pitchFamily="34" charset="0"/>
              </a:rPr>
              <a:t>SAY: </a:t>
            </a:r>
            <a:endParaRPr lang="en-US" sz="1200" kern="1200" dirty="0" smtClean="0">
              <a:solidFill>
                <a:schemeClr val="tx1"/>
              </a:solidFill>
              <a:effectLst/>
              <a:latin typeface="Arial" pitchFamily="34" charset="0"/>
              <a:ea typeface="+mn-ea"/>
              <a:cs typeface="Arial" pitchFamily="34" charset="0"/>
            </a:endParaRPr>
          </a:p>
          <a:p>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Finally, let’s identify the steps of surveillance-based action.</a:t>
            </a:r>
          </a:p>
          <a:p>
            <a:r>
              <a:rPr lang="en-US" sz="1200" b="1" kern="1200" dirty="0" smtClean="0">
                <a:solidFill>
                  <a:schemeClr val="tx1"/>
                </a:solidFill>
                <a:effectLst/>
                <a:latin typeface="Arial" pitchFamily="34" charset="0"/>
                <a:ea typeface="+mn-ea"/>
                <a:cs typeface="Arial" pitchFamily="34" charset="0"/>
              </a:rPr>
              <a:t> </a:t>
            </a:r>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Public health surveillance-based action includes</a:t>
            </a:r>
            <a:r>
              <a:rPr lang="en-US" sz="1200" kern="1200" baseline="0" dirty="0" smtClean="0">
                <a:solidFill>
                  <a:schemeClr val="tx1"/>
                </a:solidFill>
                <a:effectLst/>
                <a:latin typeface="Arial" pitchFamily="34" charset="0"/>
                <a:ea typeface="+mn-ea"/>
                <a:cs typeface="Arial" pitchFamily="34" charset="0"/>
              </a:rPr>
              <a:t> t</a:t>
            </a:r>
            <a:r>
              <a:rPr lang="en-US" sz="1200" kern="1200" dirty="0" smtClean="0">
                <a:solidFill>
                  <a:schemeClr val="tx1"/>
                </a:solidFill>
                <a:effectLst/>
                <a:latin typeface="Arial" pitchFamily="34" charset="0"/>
                <a:ea typeface="+mn-ea"/>
                <a:cs typeface="Arial" pitchFamily="34" charset="0"/>
              </a:rPr>
              <a:t>he following five steps:</a:t>
            </a:r>
          </a:p>
          <a:p>
            <a:endParaRPr lang="en-US" sz="1200" kern="1200" dirty="0" smtClean="0">
              <a:solidFill>
                <a:schemeClr val="tx1"/>
              </a:solidFill>
              <a:effectLst/>
              <a:latin typeface="Arial" pitchFamily="34" charset="0"/>
              <a:ea typeface="+mn-ea"/>
              <a:cs typeface="Arial" pitchFamily="34" charset="0"/>
            </a:endParaRPr>
          </a:p>
          <a:p>
            <a:pPr lvl="0"/>
            <a:r>
              <a:rPr lang="en-US" sz="1200" kern="1200" dirty="0" smtClean="0">
                <a:solidFill>
                  <a:schemeClr val="tx1"/>
                </a:solidFill>
                <a:effectLst/>
                <a:latin typeface="Arial" pitchFamily="34" charset="0"/>
                <a:ea typeface="+mn-ea"/>
                <a:cs typeface="Arial" pitchFamily="34" charset="0"/>
              </a:rPr>
              <a:t>Describe the burden of or potential for disease;</a:t>
            </a:r>
          </a:p>
          <a:p>
            <a:pPr lvl="0"/>
            <a:endParaRPr lang="en-US" sz="1200" kern="1200" dirty="0" smtClean="0">
              <a:solidFill>
                <a:schemeClr val="tx1"/>
              </a:solidFill>
              <a:effectLst/>
              <a:latin typeface="Arial" pitchFamily="34" charset="0"/>
              <a:ea typeface="+mn-ea"/>
              <a:cs typeface="Arial" pitchFamily="34" charset="0"/>
            </a:endParaRPr>
          </a:p>
          <a:p>
            <a:pPr lvl="0"/>
            <a:r>
              <a:rPr lang="en-US" sz="1200" kern="1200" dirty="0" smtClean="0">
                <a:solidFill>
                  <a:schemeClr val="tx1"/>
                </a:solidFill>
                <a:effectLst/>
                <a:latin typeface="Arial" pitchFamily="34" charset="0"/>
                <a:ea typeface="+mn-ea"/>
                <a:cs typeface="Arial" pitchFamily="34" charset="0"/>
              </a:rPr>
              <a:t>Monitor trends and patterns in disease, risk factors, and agents;</a:t>
            </a:r>
          </a:p>
          <a:p>
            <a:pPr lvl="0"/>
            <a:endParaRPr lang="en-US" sz="1200" kern="1200" dirty="0" smtClean="0">
              <a:solidFill>
                <a:schemeClr val="tx1"/>
              </a:solidFill>
              <a:effectLst/>
              <a:latin typeface="Arial" pitchFamily="34" charset="0"/>
              <a:ea typeface="+mn-ea"/>
              <a:cs typeface="Arial" pitchFamily="34" charset="0"/>
            </a:endParaRPr>
          </a:p>
          <a:p>
            <a:pPr lvl="0"/>
            <a:r>
              <a:rPr lang="en-US" sz="1200" kern="1200" dirty="0" smtClean="0">
                <a:solidFill>
                  <a:schemeClr val="tx1"/>
                </a:solidFill>
                <a:effectLst/>
                <a:latin typeface="Arial" pitchFamily="34" charset="0"/>
                <a:ea typeface="+mn-ea"/>
                <a:cs typeface="Arial" pitchFamily="34" charset="0"/>
              </a:rPr>
              <a:t>Detect sudden changes in disease occurrence and distribution;</a:t>
            </a:r>
          </a:p>
          <a:p>
            <a:pPr lvl="0"/>
            <a:endParaRPr lang="en-US" sz="1200" kern="1200" dirty="0" smtClean="0">
              <a:solidFill>
                <a:schemeClr val="tx1"/>
              </a:solidFill>
              <a:effectLst/>
              <a:latin typeface="Arial" pitchFamily="34" charset="0"/>
              <a:ea typeface="+mn-ea"/>
              <a:cs typeface="Arial" pitchFamily="34" charset="0"/>
            </a:endParaRPr>
          </a:p>
          <a:p>
            <a:pPr lvl="0"/>
            <a:r>
              <a:rPr lang="en-US" sz="1200" kern="1200" dirty="0" smtClean="0">
                <a:solidFill>
                  <a:schemeClr val="tx1"/>
                </a:solidFill>
                <a:effectLst/>
                <a:latin typeface="Arial" pitchFamily="34" charset="0"/>
                <a:ea typeface="+mn-ea"/>
                <a:cs typeface="Arial" pitchFamily="34" charset="0"/>
              </a:rPr>
              <a:t>Provide data for programs, policies, and priorities; and</a:t>
            </a:r>
          </a:p>
          <a:p>
            <a:pPr lvl="0"/>
            <a:endParaRPr lang="en-US" sz="1200" kern="1200" dirty="0" smtClean="0">
              <a:solidFill>
                <a:schemeClr val="tx1"/>
              </a:solidFill>
              <a:effectLst/>
              <a:latin typeface="Arial" pitchFamily="34" charset="0"/>
              <a:ea typeface="+mn-ea"/>
              <a:cs typeface="Arial" pitchFamily="34" charset="0"/>
            </a:endParaRPr>
          </a:p>
          <a:p>
            <a:pPr lvl="0"/>
            <a:r>
              <a:rPr lang="en-US" sz="1200" kern="1200" dirty="0" smtClean="0">
                <a:solidFill>
                  <a:schemeClr val="tx1"/>
                </a:solidFill>
                <a:effectLst/>
                <a:latin typeface="Arial" pitchFamily="34" charset="0"/>
                <a:ea typeface="+mn-ea"/>
                <a:cs typeface="Arial" pitchFamily="34" charset="0"/>
              </a:rPr>
              <a:t>Evaluate prevention and control efforts.</a:t>
            </a:r>
          </a:p>
          <a:p>
            <a:r>
              <a:rPr lang="en-US" sz="1200" kern="1200" dirty="0" smtClean="0">
                <a:solidFill>
                  <a:schemeClr val="tx1"/>
                </a:solidFill>
                <a:effectLst/>
                <a:latin typeface="Arial" pitchFamily="34" charset="0"/>
                <a:ea typeface="+mn-ea"/>
                <a:cs typeface="Arial" pitchFamily="34" charset="0"/>
              </a:rPr>
              <a:t> </a:t>
            </a:r>
          </a:p>
          <a:p>
            <a:r>
              <a:rPr lang="en-US" sz="1200" b="0" kern="1200" dirty="0" smtClean="0">
                <a:solidFill>
                  <a:schemeClr val="tx1"/>
                </a:solidFill>
                <a:effectLst/>
                <a:latin typeface="Arial" pitchFamily="34" charset="0"/>
                <a:ea typeface="+mn-ea"/>
                <a:cs typeface="Arial" pitchFamily="34" charset="0"/>
              </a:rPr>
              <a:t>&lt;</a:t>
            </a:r>
            <a:r>
              <a:rPr lang="en-US" sz="1200" b="1" kern="1200" dirty="0" smtClean="0">
                <a:solidFill>
                  <a:schemeClr val="tx1"/>
                </a:solidFill>
                <a:effectLst/>
                <a:latin typeface="Arial" pitchFamily="34" charset="0"/>
                <a:ea typeface="+mn-ea"/>
                <a:cs typeface="Arial" pitchFamily="34" charset="0"/>
              </a:rPr>
              <a:t>IF TIME PERMITS</a:t>
            </a:r>
            <a:r>
              <a:rPr lang="en-US" sz="1200" kern="1200" dirty="0" smtClean="0">
                <a:solidFill>
                  <a:schemeClr val="tx1"/>
                </a:solidFill>
                <a:effectLst/>
                <a:latin typeface="Arial" pitchFamily="34" charset="0"/>
                <a:ea typeface="+mn-ea"/>
                <a:cs typeface="Arial" pitchFamily="34" charset="0"/>
              </a:rPr>
              <a:t>, bonus slides are available at the end of the module. Ask participants for input as to which example of surveillance-based action they would like to see </a:t>
            </a:r>
            <a:r>
              <a:rPr lang="en-US" sz="1200" b="1" kern="1200" dirty="0" smtClean="0">
                <a:solidFill>
                  <a:schemeClr val="tx1"/>
                </a:solidFill>
                <a:effectLst/>
                <a:latin typeface="Arial" pitchFamily="34" charset="0"/>
                <a:ea typeface="+mn-ea"/>
                <a:cs typeface="Arial" pitchFamily="34" charset="0"/>
              </a:rPr>
              <a:t>Describe</a:t>
            </a:r>
            <a:r>
              <a:rPr lang="en-US" sz="1200" kern="1200" dirty="0" smtClean="0">
                <a:solidFill>
                  <a:schemeClr val="tx1"/>
                </a:solidFill>
                <a:effectLst/>
                <a:latin typeface="Arial" pitchFamily="34" charset="0"/>
                <a:ea typeface="+mn-ea"/>
                <a:cs typeface="Arial" pitchFamily="34" charset="0"/>
              </a:rPr>
              <a:t>, </a:t>
            </a:r>
            <a:r>
              <a:rPr lang="en-US" sz="1200" b="1" kern="1200" dirty="0" smtClean="0">
                <a:solidFill>
                  <a:schemeClr val="tx1"/>
                </a:solidFill>
                <a:effectLst/>
                <a:latin typeface="Arial" pitchFamily="34" charset="0"/>
                <a:ea typeface="+mn-ea"/>
                <a:cs typeface="Arial" pitchFamily="34" charset="0"/>
              </a:rPr>
              <a:t>Monitor, Detect, Provide, or Evaluate, </a:t>
            </a:r>
            <a:r>
              <a:rPr lang="en-US" sz="1200" kern="1200" dirty="0" smtClean="0">
                <a:solidFill>
                  <a:schemeClr val="tx1"/>
                </a:solidFill>
                <a:effectLst/>
                <a:latin typeface="Arial" pitchFamily="34" charset="0"/>
                <a:ea typeface="+mn-ea"/>
                <a:cs typeface="Arial" pitchFamily="34" charset="0"/>
              </a:rPr>
              <a:t>then choose the appropriate slide to show as an example</a:t>
            </a:r>
            <a:r>
              <a:rPr lang="en-US" sz="1200" b="0" kern="1200" dirty="0" smtClean="0">
                <a:solidFill>
                  <a:schemeClr val="tx1"/>
                </a:solidFill>
                <a:effectLst/>
                <a:latin typeface="Arial" pitchFamily="34" charset="0"/>
                <a:ea typeface="+mn-ea"/>
                <a:cs typeface="Arial" pitchFamily="34" charset="0"/>
              </a:rPr>
              <a:t>.&gt;</a:t>
            </a:r>
          </a:p>
          <a:p>
            <a:pPr marL="0" indent="0" rtl="0">
              <a:buFont typeface="Arial" panose="020B0604020202020204" pitchFamily="34" charset="0"/>
              <a:buNone/>
            </a:pPr>
            <a:endParaRPr lang="en-US" sz="1200" b="0" i="0" u="none" strike="noStrike" kern="1200" baseline="0" dirty="0" smtClean="0">
              <a:solidFill>
                <a:schemeClr val="tx1"/>
              </a:solidFill>
              <a:latin typeface="Arial" pitchFamily="34" charset="0"/>
              <a:ea typeface="+mn-ea"/>
              <a:cs typeface="Arial" pitchFamily="34" charset="0"/>
            </a:endParaRPr>
          </a:p>
          <a:p>
            <a:pPr eaLnBrk="1" hangingPunct="1"/>
            <a:r>
              <a:rPr lang="en-US" b="1" dirty="0" smtClean="0"/>
              <a:t>GO</a:t>
            </a:r>
            <a:r>
              <a:rPr lang="en-US" b="0" dirty="0" smtClean="0"/>
              <a:t> t</a:t>
            </a:r>
            <a:r>
              <a:rPr lang="en-US" baseline="0" dirty="0" smtClean="0"/>
              <a:t>o next slide.</a:t>
            </a:r>
            <a:endParaRPr lang="en-US" dirty="0" smtClean="0"/>
          </a:p>
        </p:txBody>
      </p:sp>
    </p:spTree>
    <p:extLst>
      <p:ext uri="{BB962C8B-B14F-4D97-AF65-F5344CB8AC3E}">
        <p14:creationId xmlns:p14="http://schemas.microsoft.com/office/powerpoint/2010/main" val="15185619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65BBE8DF-453D-4A8A-9488-4A6BBEC29346}" type="slidenum">
              <a:rPr lang="en-US" sz="1200">
                <a:latin typeface="Arial" charset="0"/>
                <a:cs typeface="Arial" charset="0"/>
              </a:rPr>
              <a:pPr eaLnBrk="1" hangingPunct="1"/>
              <a:t>45</a:t>
            </a:fld>
            <a:endParaRPr lang="en-US" sz="1200" dirty="0">
              <a:latin typeface="Arial" charset="0"/>
              <a:cs typeface="Arial"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701041" y="4387136"/>
            <a:ext cx="5608320" cy="27451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0"/>
              </a:spcBef>
              <a:spcAft>
                <a:spcPts val="600"/>
              </a:spcAft>
            </a:pPr>
            <a:r>
              <a:rPr lang="en-US" b="1" dirty="0" smtClean="0"/>
              <a:t>SAY: </a:t>
            </a:r>
            <a:br>
              <a:rPr lang="en-US" b="1" dirty="0" smtClean="0"/>
            </a:br>
            <a:endParaRPr lang="en-US" b="1" dirty="0" smtClean="0"/>
          </a:p>
          <a:p>
            <a:pPr eaLnBrk="1" hangingPunct="1">
              <a:spcBef>
                <a:spcPts val="0"/>
              </a:spcBef>
              <a:spcAft>
                <a:spcPts val="600"/>
              </a:spcAft>
            </a:pPr>
            <a:r>
              <a:rPr lang="en-US" dirty="0" smtClean="0"/>
              <a:t>In the words of Bill Foege, former CDC Director and a person who played a substantial role in the global smallpox eradication,</a:t>
            </a:r>
          </a:p>
          <a:p>
            <a:pPr eaLnBrk="1" hangingPunct="1">
              <a:spcBef>
                <a:spcPts val="0"/>
              </a:spcBef>
              <a:spcAft>
                <a:spcPts val="600"/>
              </a:spcAft>
            </a:pPr>
            <a:endParaRPr lang="en-US" baseline="0" dirty="0" smtClean="0"/>
          </a:p>
          <a:p>
            <a:pPr eaLnBrk="1" hangingPunct="1">
              <a:spcBef>
                <a:spcPts val="0"/>
              </a:spcBef>
              <a:spcAft>
                <a:spcPts val="600"/>
              </a:spcAft>
            </a:pPr>
            <a:r>
              <a:rPr lang="en-US" b="0" dirty="0" smtClean="0"/>
              <a:t>&lt;</a:t>
            </a:r>
            <a:r>
              <a:rPr lang="en-US" b="1" dirty="0" smtClean="0"/>
              <a:t>READ</a:t>
            </a:r>
            <a:r>
              <a:rPr lang="en-US" b="1" baseline="0" dirty="0" smtClean="0"/>
              <a:t> </a:t>
            </a:r>
            <a:r>
              <a:rPr lang="en-US" b="0" baseline="0" dirty="0" smtClean="0"/>
              <a:t>t</a:t>
            </a:r>
            <a:r>
              <a:rPr lang="en-US" b="0" dirty="0" smtClean="0"/>
              <a:t>he </a:t>
            </a:r>
            <a:r>
              <a:rPr lang="en-US" dirty="0" smtClean="0"/>
              <a:t>quotation on the slide.&gt;</a:t>
            </a:r>
          </a:p>
          <a:p>
            <a:pPr eaLnBrk="1" hangingPunct="1">
              <a:spcBef>
                <a:spcPts val="0"/>
              </a:spcBef>
              <a:spcAft>
                <a:spcPts val="600"/>
              </a:spcAft>
            </a:pPr>
            <a:endParaRPr lang="en-US" dirty="0" smtClean="0"/>
          </a:p>
          <a:p>
            <a:pPr marL="0" marR="0" indent="0" algn="l" defTabSz="914400" rtl="0" eaLnBrk="1" fontAlgn="base" latinLnBrk="0" hangingPunct="1">
              <a:spcBef>
                <a:spcPts val="0"/>
              </a:spcBef>
              <a:spcAft>
                <a:spcPts val="600"/>
              </a:spcAft>
              <a:buClrTx/>
              <a:buSzTx/>
              <a:buFontTx/>
              <a:buNone/>
              <a:tabLst/>
              <a:defRPr/>
            </a:pPr>
            <a:r>
              <a:rPr lang="en-US" b="1" dirty="0" smtClean="0"/>
              <a:t>GO</a:t>
            </a:r>
            <a:r>
              <a:rPr lang="en-US" b="0" dirty="0" smtClean="0"/>
              <a:t> t</a:t>
            </a:r>
            <a:r>
              <a:rPr lang="en-US" baseline="0" dirty="0" smtClean="0"/>
              <a:t>o next slide.</a:t>
            </a:r>
          </a:p>
        </p:txBody>
      </p:sp>
    </p:spTree>
    <p:extLst>
      <p:ext uri="{BB962C8B-B14F-4D97-AF65-F5344CB8AC3E}">
        <p14:creationId xmlns:p14="http://schemas.microsoft.com/office/powerpoint/2010/main" val="6844577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a:xfrm>
            <a:off x="701041" y="4387136"/>
            <a:ext cx="5608320" cy="2450986"/>
          </a:xfrm>
        </p:spPr>
        <p:txBody>
          <a:bodyPr/>
          <a:lstStyle/>
          <a:p>
            <a:pPr>
              <a:spcBef>
                <a:spcPts val="0"/>
              </a:spcBef>
              <a:spcAft>
                <a:spcPts val="600"/>
              </a:spcAft>
            </a:pPr>
            <a:r>
              <a:rPr lang="en-US" b="1" dirty="0" smtClean="0"/>
              <a:t>SAY:</a:t>
            </a:r>
            <a:br>
              <a:rPr lang="en-US" b="1" dirty="0" smtClean="0"/>
            </a:br>
            <a:endParaRPr lang="en-US" b="1" dirty="0" smtClean="0"/>
          </a:p>
          <a:p>
            <a:pPr>
              <a:spcBef>
                <a:spcPts val="0"/>
              </a:spcBef>
              <a:spcAft>
                <a:spcPts val="600"/>
              </a:spcAft>
            </a:pPr>
            <a:r>
              <a:rPr lang="en-US" dirty="0" smtClean="0"/>
              <a:t>During this session, you learned to</a:t>
            </a:r>
          </a:p>
          <a:p>
            <a:pPr>
              <a:spcBef>
                <a:spcPts val="0"/>
              </a:spcBef>
              <a:spcAft>
                <a:spcPts val="600"/>
              </a:spcAft>
            </a:pPr>
            <a:r>
              <a:rPr lang="en-US" dirty="0" smtClean="0"/>
              <a:t> </a:t>
            </a:r>
          </a:p>
          <a:p>
            <a:pPr>
              <a:spcBef>
                <a:spcPts val="0"/>
              </a:spcBef>
              <a:spcAft>
                <a:spcPts val="600"/>
              </a:spcAft>
            </a:pPr>
            <a:r>
              <a:rPr lang="en-US" b="0" dirty="0" smtClean="0"/>
              <a:t>&lt;</a:t>
            </a:r>
            <a:r>
              <a:rPr lang="en-US" b="1" dirty="0" smtClean="0"/>
              <a:t>READ</a:t>
            </a:r>
            <a:r>
              <a:rPr lang="en-US" b="0" baseline="0" dirty="0" smtClean="0"/>
              <a:t> the o</a:t>
            </a:r>
            <a:r>
              <a:rPr lang="en-US" dirty="0" smtClean="0"/>
              <a:t>bjectives from the slide.&gt;</a:t>
            </a:r>
          </a:p>
          <a:p>
            <a:pPr>
              <a:spcBef>
                <a:spcPts val="0"/>
              </a:spcBef>
              <a:spcAft>
                <a:spcPts val="600"/>
              </a:spcAft>
            </a:pPr>
            <a:endParaRPr lang="en-US" dirty="0" smtClean="0"/>
          </a:p>
          <a:p>
            <a:pPr>
              <a:spcBef>
                <a:spcPts val="0"/>
              </a:spcBef>
              <a:spcAft>
                <a:spcPts val="600"/>
              </a:spcAft>
            </a:pPr>
            <a:r>
              <a:rPr lang="en-US" b="1" dirty="0" smtClean="0"/>
              <a:t>GO</a:t>
            </a:r>
            <a:r>
              <a:rPr lang="en-US" b="0" dirty="0" smtClean="0"/>
              <a:t> t</a:t>
            </a:r>
            <a:r>
              <a:rPr lang="en-US" baseline="0" dirty="0" smtClean="0"/>
              <a:t>o next slide.</a:t>
            </a:r>
            <a:endParaRPr lang="en-US" u="sng" baseline="0" dirty="0" smtClean="0"/>
          </a:p>
        </p:txBody>
      </p:sp>
      <p:sp>
        <p:nvSpPr>
          <p:cNvPr id="4" name="Slide Number Placeholder 3"/>
          <p:cNvSpPr>
            <a:spLocks noGrp="1"/>
          </p:cNvSpPr>
          <p:nvPr>
            <p:ph type="sldNum" sz="quarter" idx="10"/>
          </p:nvPr>
        </p:nvSpPr>
        <p:spPr/>
        <p:txBody>
          <a:bodyPr/>
          <a:lstStyle/>
          <a:p>
            <a:fld id="{850F07B1-5FA4-47F5-B5CE-432150AFD756}" type="slidenum">
              <a:rPr lang="en-US" smtClean="0"/>
              <a:t>46</a:t>
            </a:fld>
            <a:endParaRPr lang="en-US" dirty="0"/>
          </a:p>
        </p:txBody>
      </p:sp>
    </p:spTree>
    <p:extLst>
      <p:ext uri="{BB962C8B-B14F-4D97-AF65-F5344CB8AC3E}">
        <p14:creationId xmlns:p14="http://schemas.microsoft.com/office/powerpoint/2010/main" val="28177324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479062"/>
          </a:xfrm>
        </p:spPr>
        <p:txBody>
          <a:bodyPr/>
          <a:lstStyle/>
          <a:p>
            <a:pPr marL="0" marR="0" indent="0" algn="l" defTabSz="914400" rtl="0" eaLnBrk="0" fontAlgn="base" latinLnBrk="0" hangingPunct="0">
              <a:spcBef>
                <a:spcPts val="0"/>
              </a:spcBef>
              <a:spcAft>
                <a:spcPts val="600"/>
              </a:spcAft>
              <a:buClrTx/>
              <a:buSzTx/>
              <a:buFontTx/>
              <a:buNone/>
              <a:tabLst/>
              <a:defRPr/>
            </a:pPr>
            <a:r>
              <a:rPr lang="en-US" sz="1200" b="1" dirty="0" smtClean="0"/>
              <a:t>GO</a:t>
            </a:r>
            <a:r>
              <a:rPr lang="en-US" sz="1200" b="0" dirty="0" smtClean="0"/>
              <a:t> t</a:t>
            </a:r>
            <a:r>
              <a:rPr lang="en-US" sz="1200" baseline="0" dirty="0" smtClean="0"/>
              <a:t>o next slide.</a:t>
            </a:r>
            <a:endParaRPr lang="en-US" sz="1200" dirty="0" smtClean="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47</a:t>
            </a:fld>
            <a:endParaRPr lang="en-US" dirty="0"/>
          </a:p>
        </p:txBody>
      </p:sp>
    </p:spTree>
    <p:extLst>
      <p:ext uri="{BB962C8B-B14F-4D97-AF65-F5344CB8AC3E}">
        <p14:creationId xmlns:p14="http://schemas.microsoft.com/office/powerpoint/2010/main" val="13777356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479062"/>
          </a:xfrm>
        </p:spPr>
        <p:txBody>
          <a:bodyPr/>
          <a:lstStyle/>
          <a:p>
            <a:pPr marL="0" marR="0" indent="0" algn="l" defTabSz="914400" rtl="0" eaLnBrk="0" fontAlgn="base" latinLnBrk="0" hangingPunct="0">
              <a:spcBef>
                <a:spcPts val="0"/>
              </a:spcBef>
              <a:spcAft>
                <a:spcPts val="600"/>
              </a:spcAft>
              <a:buClrTx/>
              <a:buSzTx/>
              <a:buFontTx/>
              <a:buNone/>
              <a:tabLst/>
              <a:defRPr/>
            </a:pPr>
            <a:r>
              <a:rPr lang="en-US" sz="1200" b="1" dirty="0" smtClean="0"/>
              <a:t>GO</a:t>
            </a:r>
            <a:r>
              <a:rPr lang="en-US" sz="1200" b="0" dirty="0" smtClean="0"/>
              <a:t> t</a:t>
            </a:r>
            <a:r>
              <a:rPr lang="en-US" sz="1200" baseline="0" dirty="0" smtClean="0"/>
              <a:t>o next slide.</a:t>
            </a:r>
            <a:endParaRPr lang="en-US" sz="1200" dirty="0" smtClean="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48</a:t>
            </a:fld>
            <a:endParaRPr lang="en-US" dirty="0"/>
          </a:p>
        </p:txBody>
      </p:sp>
    </p:spTree>
    <p:extLst>
      <p:ext uri="{BB962C8B-B14F-4D97-AF65-F5344CB8AC3E}">
        <p14:creationId xmlns:p14="http://schemas.microsoft.com/office/powerpoint/2010/main" val="13777356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7"/>
            <a:ext cx="5608320" cy="6116536"/>
          </a:xfrm>
        </p:spPr>
        <p:txBody>
          <a:bodyPr/>
          <a:lstStyle/>
          <a:p>
            <a:pPr>
              <a:spcBef>
                <a:spcPts val="0"/>
              </a:spcBef>
              <a:spcAft>
                <a:spcPts val="600"/>
              </a:spcAft>
            </a:pPr>
            <a:r>
              <a:rPr lang="en-US" b="1" dirty="0" smtClean="0"/>
              <a:t>SAY:</a:t>
            </a:r>
            <a:br>
              <a:rPr lang="en-US" b="1" dirty="0" smtClean="0"/>
            </a:br>
            <a:endParaRPr lang="en-US" b="1" dirty="0" smtClean="0"/>
          </a:p>
          <a:p>
            <a:pPr>
              <a:spcBef>
                <a:spcPts val="0"/>
              </a:spcBef>
              <a:spcAft>
                <a:spcPts val="600"/>
              </a:spcAft>
            </a:pPr>
            <a:r>
              <a:rPr lang="en-US" b="0" dirty="0" smtClean="0"/>
              <a:t>Let’s do</a:t>
            </a:r>
            <a:r>
              <a:rPr lang="en-US" b="0" baseline="0" dirty="0" smtClean="0"/>
              <a:t> a quick knowledge check. </a:t>
            </a:r>
          </a:p>
          <a:p>
            <a:pPr>
              <a:spcBef>
                <a:spcPts val="0"/>
              </a:spcBef>
              <a:spcAft>
                <a:spcPts val="600"/>
              </a:spcAft>
            </a:pPr>
            <a:endParaRPr lang="en-US" b="0" baseline="0" dirty="0" smtClean="0"/>
          </a:p>
          <a:p>
            <a:pPr>
              <a:spcBef>
                <a:spcPts val="0"/>
              </a:spcBef>
              <a:spcAft>
                <a:spcPts val="600"/>
              </a:spcAft>
            </a:pPr>
            <a:r>
              <a:rPr lang="en-US" b="1" baseline="0" dirty="0" smtClean="0"/>
              <a:t>ASK:</a:t>
            </a:r>
          </a:p>
          <a:p>
            <a:pPr>
              <a:spcBef>
                <a:spcPts val="0"/>
              </a:spcBef>
              <a:spcAft>
                <a:spcPts val="600"/>
              </a:spcAft>
            </a:pPr>
            <a:endParaRPr lang="en-US" b="0" baseline="0" dirty="0" smtClean="0"/>
          </a:p>
          <a:p>
            <a:pPr>
              <a:spcBef>
                <a:spcPts val="0"/>
              </a:spcBef>
              <a:spcAft>
                <a:spcPts val="600"/>
              </a:spcAft>
            </a:pPr>
            <a:r>
              <a:rPr lang="en-US" b="0" baseline="0" dirty="0" smtClean="0"/>
              <a:t>What is public health surveillance?</a:t>
            </a:r>
          </a:p>
          <a:p>
            <a:pPr>
              <a:spcBef>
                <a:spcPts val="0"/>
              </a:spcBef>
              <a:spcAft>
                <a:spcPts val="600"/>
              </a:spcAft>
            </a:pPr>
            <a:endParaRPr lang="en-US" b="0" baseline="0" dirty="0" smtClean="0"/>
          </a:p>
          <a:p>
            <a:pPr>
              <a:spcBef>
                <a:spcPts val="0"/>
              </a:spcBef>
              <a:spcAft>
                <a:spcPts val="600"/>
              </a:spcAft>
            </a:pPr>
            <a:r>
              <a:rPr lang="en-US" b="0" baseline="0" dirty="0" smtClean="0"/>
              <a:t>&lt;</a:t>
            </a:r>
            <a:r>
              <a:rPr lang="en-US" b="1" baseline="0" dirty="0" smtClean="0"/>
              <a:t>ELICIT</a:t>
            </a:r>
            <a:r>
              <a:rPr lang="en-US" b="0" baseline="0" dirty="0" smtClean="0"/>
              <a:t> answers from the participants.&gt;</a:t>
            </a:r>
          </a:p>
          <a:p>
            <a:pPr>
              <a:spcBef>
                <a:spcPts val="0"/>
              </a:spcBef>
              <a:spcAft>
                <a:spcPts val="600"/>
              </a:spcAft>
            </a:pPr>
            <a:endParaRPr lang="en-US" b="0" baseline="0" dirty="0" smtClean="0"/>
          </a:p>
          <a:p>
            <a:pPr>
              <a:spcBef>
                <a:spcPts val="0"/>
              </a:spcBef>
              <a:spcAft>
                <a:spcPts val="600"/>
              </a:spcAft>
            </a:pPr>
            <a:r>
              <a:rPr lang="en-US" b="0" baseline="0" dirty="0" smtClean="0">
                <a:solidFill>
                  <a:srgbClr val="000000"/>
                </a:solidFill>
                <a:latin typeface="Arial" pitchFamily="34" charset="0"/>
                <a:cs typeface="Arial" pitchFamily="34" charset="0"/>
              </a:rPr>
              <a:t>&lt;</a:t>
            </a:r>
            <a:r>
              <a:rPr lang="en-US" b="1" baseline="0" dirty="0" smtClean="0">
                <a:solidFill>
                  <a:srgbClr val="000000"/>
                </a:solidFill>
                <a:latin typeface="Arial" pitchFamily="34" charset="0"/>
                <a:cs typeface="Arial" pitchFamily="34" charset="0"/>
              </a:rPr>
              <a:t>CLICK </a:t>
            </a:r>
            <a:r>
              <a:rPr lang="en-US" b="0" baseline="0" dirty="0" smtClean="0">
                <a:solidFill>
                  <a:srgbClr val="000000"/>
                </a:solidFill>
                <a:latin typeface="Arial" pitchFamily="34" charset="0"/>
                <a:cs typeface="Arial" pitchFamily="34" charset="0"/>
              </a:rPr>
              <a:t>for correct answer to appear.&gt;</a:t>
            </a:r>
          </a:p>
          <a:p>
            <a:pPr>
              <a:spcBef>
                <a:spcPts val="0"/>
              </a:spcBef>
              <a:spcAft>
                <a:spcPts val="600"/>
              </a:spcAft>
            </a:pPr>
            <a:endParaRPr lang="en-US" b="0" baseline="0" dirty="0" smtClean="0">
              <a:solidFill>
                <a:srgbClr val="000000"/>
              </a:solidFill>
              <a:latin typeface="Arial" pitchFamily="34" charset="0"/>
              <a:cs typeface="Arial" pitchFamily="34" charset="0"/>
            </a:endParaRPr>
          </a:p>
          <a:p>
            <a:pPr>
              <a:spcBef>
                <a:spcPts val="0"/>
              </a:spcBef>
              <a:spcAft>
                <a:spcPts val="600"/>
              </a:spcAft>
            </a:pPr>
            <a:r>
              <a:rPr lang="en-US" b="1" dirty="0" smtClean="0"/>
              <a:t>SAY:</a:t>
            </a:r>
            <a:endParaRPr lang="en-US" b="0" baseline="0" dirty="0" smtClean="0">
              <a:solidFill>
                <a:srgbClr val="000000"/>
              </a:solidFill>
              <a:latin typeface="Arial" pitchFamily="34" charset="0"/>
              <a:cs typeface="Arial" pitchFamily="34" charset="0"/>
            </a:endParaRPr>
          </a:p>
          <a:p>
            <a:pPr>
              <a:spcBef>
                <a:spcPts val="0"/>
              </a:spcBef>
              <a:spcAft>
                <a:spcPts val="600"/>
              </a:spcAft>
            </a:pPr>
            <a:endParaRPr lang="en-US" b="0" baseline="0" dirty="0" smtClean="0">
              <a:solidFill>
                <a:srgbClr val="000000"/>
              </a:solidFill>
              <a:latin typeface="Arial" pitchFamily="34" charset="0"/>
              <a:cs typeface="Arial" pitchFamily="34" charset="0"/>
            </a:endParaRPr>
          </a:p>
          <a:p>
            <a:pPr>
              <a:spcBef>
                <a:spcPts val="0"/>
              </a:spcBef>
              <a:spcAft>
                <a:spcPts val="600"/>
              </a:spcAft>
            </a:pPr>
            <a:r>
              <a:rPr lang="en-US" b="0" baseline="0" dirty="0" smtClean="0">
                <a:solidFill>
                  <a:srgbClr val="000000"/>
                </a:solidFill>
                <a:latin typeface="Arial" pitchFamily="34" charset="0"/>
                <a:cs typeface="Arial" pitchFamily="34" charset="0"/>
              </a:rPr>
              <a:t>The correct answer is C, t</a:t>
            </a:r>
            <a:r>
              <a:rPr lang="en-US" sz="1200" dirty="0" smtClean="0">
                <a:effectLst/>
              </a:rPr>
              <a:t>he</a:t>
            </a:r>
            <a:r>
              <a:rPr lang="en-US" sz="1200" i="0" baseline="0" dirty="0" smtClean="0">
                <a:effectLst/>
              </a:rPr>
              <a:t> </a:t>
            </a:r>
            <a:r>
              <a:rPr lang="en-US" sz="1200" i="0" dirty="0" smtClean="0">
                <a:effectLst/>
                <a:latin typeface="Arial" panose="020B0604020202020204" pitchFamily="34" charset="0"/>
                <a:cs typeface="Arial" panose="020B0604020202020204" pitchFamily="34" charset="0"/>
              </a:rPr>
              <a:t>ongoing, systematic </a:t>
            </a:r>
            <a:r>
              <a:rPr lang="en-US" sz="1200" dirty="0" smtClean="0">
                <a:effectLst/>
              </a:rPr>
              <a:t>collection, analysis, and interpretation of health-related data.</a:t>
            </a:r>
          </a:p>
          <a:p>
            <a:pPr marL="0" indent="0" fontAlgn="auto">
              <a:spcBef>
                <a:spcPct val="0"/>
              </a:spcBef>
              <a:spcAft>
                <a:spcPts val="0"/>
              </a:spcAft>
              <a:buClr>
                <a:srgbClr val="008080"/>
              </a:buClr>
              <a:buFontTx/>
              <a:buNone/>
            </a:pPr>
            <a:endParaRPr lang="en-US" b="0" baseline="0" dirty="0" smtClean="0"/>
          </a:p>
          <a:p>
            <a:pPr>
              <a:spcBef>
                <a:spcPts val="0"/>
              </a:spcBef>
              <a:spcAft>
                <a:spcPts val="600"/>
              </a:spcAft>
            </a:pPr>
            <a:r>
              <a:rPr lang="en-US" b="1" dirty="0" smtClean="0"/>
              <a:t>GO</a:t>
            </a:r>
            <a:r>
              <a:rPr lang="en-US" b="0" dirty="0" smtClean="0"/>
              <a:t> t</a:t>
            </a:r>
            <a:r>
              <a:rPr lang="en-US" baseline="0" dirty="0" smtClean="0"/>
              <a:t>o next slide.</a:t>
            </a:r>
            <a:endParaRPr lang="en-US" b="1"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49</a:t>
            </a:fld>
            <a:endParaRPr lang="en-US" dirty="0"/>
          </a:p>
        </p:txBody>
      </p:sp>
    </p:spTree>
    <p:extLst>
      <p:ext uri="{BB962C8B-B14F-4D97-AF65-F5344CB8AC3E}">
        <p14:creationId xmlns:p14="http://schemas.microsoft.com/office/powerpoint/2010/main" val="9452260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4335445"/>
          </a:xfrm>
        </p:spPr>
        <p:txBody>
          <a:bodyPr/>
          <a:lstStyle/>
          <a:p>
            <a:pPr>
              <a:spcAft>
                <a:spcPts val="596"/>
              </a:spcAft>
            </a:pPr>
            <a:r>
              <a:rPr lang="en-US" b="0" baseline="0" dirty="0" smtClean="0"/>
              <a:t>&lt;</a:t>
            </a:r>
            <a:r>
              <a:rPr lang="en-US" b="1" baseline="0" dirty="0" smtClean="0"/>
              <a:t>READ</a:t>
            </a:r>
            <a:r>
              <a:rPr lang="en-US" b="0" baseline="0" dirty="0" smtClean="0"/>
              <a:t> the question.&gt;</a:t>
            </a:r>
          </a:p>
          <a:p>
            <a:pPr>
              <a:spcAft>
                <a:spcPts val="596"/>
              </a:spcAft>
            </a:pPr>
            <a:endParaRPr lang="en-US" b="0" baseline="0" dirty="0" smtClean="0"/>
          </a:p>
          <a:p>
            <a:pPr marL="0" marR="0" indent="0" algn="l" defTabSz="914400" rtl="0" eaLnBrk="0" fontAlgn="base" latinLnBrk="0" hangingPunct="0">
              <a:spcBef>
                <a:spcPct val="30000"/>
              </a:spcBef>
              <a:spcAft>
                <a:spcPts val="596"/>
              </a:spcAft>
              <a:buClrTx/>
              <a:buSzTx/>
              <a:buFontTx/>
              <a:buNone/>
              <a:tabLst/>
              <a:defRPr/>
            </a:pPr>
            <a:r>
              <a:rPr lang="en-US" b="0" baseline="0" dirty="0" smtClean="0"/>
              <a:t>&lt;</a:t>
            </a:r>
            <a:r>
              <a:rPr lang="en-US" b="1" baseline="0" dirty="0" smtClean="0"/>
              <a:t>ELICIT </a:t>
            </a:r>
            <a:r>
              <a:rPr lang="en-US" b="0" baseline="0" dirty="0" smtClean="0"/>
              <a:t>answers from the participants.&gt; </a:t>
            </a:r>
          </a:p>
          <a:p>
            <a:pPr>
              <a:spcAft>
                <a:spcPts val="596"/>
              </a:spcAft>
            </a:pPr>
            <a:endParaRPr lang="en-US" b="0" baseline="0" dirty="0" smtClean="0"/>
          </a:p>
          <a:p>
            <a:pPr>
              <a:spcAft>
                <a:spcPts val="596"/>
              </a:spcAft>
            </a:pPr>
            <a:r>
              <a:rPr lang="en-US" b="0" baseline="0" dirty="0" smtClean="0"/>
              <a:t>&lt;</a:t>
            </a:r>
            <a:r>
              <a:rPr lang="en-US" b="1" baseline="0" dirty="0" smtClean="0"/>
              <a:t>CLICK</a:t>
            </a:r>
            <a:r>
              <a:rPr lang="en-US" b="0" baseline="0" dirty="0" smtClean="0"/>
              <a:t> for correct answer to appear.&gt;</a:t>
            </a:r>
          </a:p>
          <a:p>
            <a:pPr>
              <a:spcAft>
                <a:spcPts val="596"/>
              </a:spcAft>
            </a:pPr>
            <a:endParaRPr lang="en-US" b="0" baseline="0" dirty="0" smtClean="0"/>
          </a:p>
          <a:p>
            <a:pPr>
              <a:spcBef>
                <a:spcPts val="0"/>
              </a:spcBef>
              <a:spcAft>
                <a:spcPts val="600"/>
              </a:spcAft>
            </a:pPr>
            <a:r>
              <a:rPr lang="en-US" b="1" dirty="0" smtClean="0"/>
              <a:t>SAY:</a:t>
            </a:r>
            <a:endParaRPr lang="en-US" dirty="0" smtClean="0">
              <a:effectLst/>
            </a:endParaRPr>
          </a:p>
          <a:p>
            <a:pPr>
              <a:spcBef>
                <a:spcPts val="0"/>
              </a:spcBef>
              <a:spcAft>
                <a:spcPts val="600"/>
              </a:spcAft>
            </a:pPr>
            <a:endParaRPr lang="en-US" dirty="0" smtClean="0">
              <a:effectLst/>
            </a:endParaRPr>
          </a:p>
          <a:p>
            <a:pPr>
              <a:spcBef>
                <a:spcPts val="0"/>
              </a:spcBef>
              <a:spcAft>
                <a:spcPts val="600"/>
              </a:spcAft>
            </a:pPr>
            <a:r>
              <a:rPr lang="en-US" dirty="0" smtClean="0">
                <a:effectLst/>
              </a:rPr>
              <a:t>The</a:t>
            </a:r>
            <a:r>
              <a:rPr lang="en-US" baseline="0" dirty="0" smtClean="0">
                <a:effectLst/>
              </a:rPr>
              <a:t> correct answer is B, to provide information to be used for public health action.</a:t>
            </a:r>
            <a:br>
              <a:rPr lang="en-US" baseline="0" dirty="0" smtClean="0">
                <a:effectLst/>
              </a:rPr>
            </a:br>
            <a:endParaRPr lang="en-US" baseline="0" dirty="0" smtClean="0">
              <a:effectLst/>
            </a:endParaRPr>
          </a:p>
          <a:p>
            <a:pPr marL="0" marR="0" indent="0" algn="l" defTabSz="914400" rtl="0" eaLnBrk="0" fontAlgn="base" latinLnBrk="0" hangingPunct="0">
              <a:spcBef>
                <a:spcPts val="0"/>
              </a:spcBef>
              <a:spcAft>
                <a:spcPts val="600"/>
              </a:spcAft>
              <a:buClrTx/>
              <a:buSzTx/>
              <a:buFontTx/>
              <a:buNone/>
              <a:tabLst/>
              <a:defRPr/>
            </a:pPr>
            <a:r>
              <a:rPr lang="en-US" b="1" dirty="0" smtClean="0"/>
              <a:t>GO</a:t>
            </a:r>
            <a:r>
              <a:rPr lang="en-US" b="0" dirty="0" smtClean="0"/>
              <a:t> t</a:t>
            </a:r>
            <a:r>
              <a:rPr lang="en-US" baseline="0" dirty="0" smtClean="0"/>
              <a:t>o next slide.</a:t>
            </a:r>
            <a:endParaRPr lang="en-US" dirty="0" smtClean="0">
              <a:effectLst/>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50</a:t>
            </a:fld>
            <a:endParaRPr lang="en-US" dirty="0"/>
          </a:p>
        </p:txBody>
      </p:sp>
    </p:spTree>
    <p:extLst>
      <p:ext uri="{BB962C8B-B14F-4D97-AF65-F5344CB8AC3E}">
        <p14:creationId xmlns:p14="http://schemas.microsoft.com/office/powerpoint/2010/main" val="9452260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4073052"/>
          </a:xfrm>
        </p:spPr>
        <p:txBody>
          <a:bodyPr/>
          <a:lstStyle/>
          <a:p>
            <a:pPr>
              <a:spcAft>
                <a:spcPts val="596"/>
              </a:spcAft>
            </a:pPr>
            <a:r>
              <a:rPr lang="en-US" b="0" baseline="0" dirty="0" smtClean="0">
                <a:latin typeface="Arial" pitchFamily="34" charset="0"/>
                <a:cs typeface="Arial" pitchFamily="34" charset="0"/>
              </a:rPr>
              <a:t>&lt;</a:t>
            </a:r>
            <a:r>
              <a:rPr lang="en-US" b="1" baseline="0" dirty="0" smtClean="0">
                <a:latin typeface="Arial" pitchFamily="34" charset="0"/>
                <a:cs typeface="Arial" pitchFamily="34" charset="0"/>
              </a:rPr>
              <a:t>READ</a:t>
            </a:r>
            <a:r>
              <a:rPr lang="en-US" b="0" baseline="0" dirty="0" smtClean="0">
                <a:latin typeface="Arial" pitchFamily="34" charset="0"/>
                <a:cs typeface="Arial" pitchFamily="34" charset="0"/>
              </a:rPr>
              <a:t> the question.&gt;</a:t>
            </a:r>
          </a:p>
          <a:p>
            <a:pPr>
              <a:spcAft>
                <a:spcPts val="596"/>
              </a:spcAft>
            </a:pPr>
            <a:endParaRPr lang="en-US" b="0" baseline="0" dirty="0" smtClean="0">
              <a:latin typeface="Arial" pitchFamily="34" charset="0"/>
              <a:cs typeface="Arial" pitchFamily="34" charset="0"/>
            </a:endParaRPr>
          </a:p>
          <a:p>
            <a:pPr marL="0" marR="0" indent="0" algn="l" defTabSz="914400" rtl="0" eaLnBrk="0" fontAlgn="base" latinLnBrk="0" hangingPunct="0">
              <a:spcBef>
                <a:spcPct val="30000"/>
              </a:spcBef>
              <a:spcAft>
                <a:spcPts val="596"/>
              </a:spcAft>
              <a:buClrTx/>
              <a:buSzTx/>
              <a:buFontTx/>
              <a:buNone/>
              <a:tabLst/>
              <a:defRPr/>
            </a:pPr>
            <a:r>
              <a:rPr lang="en-US" b="0" baseline="0" dirty="0" smtClean="0">
                <a:latin typeface="Arial" pitchFamily="34" charset="0"/>
                <a:cs typeface="Arial" pitchFamily="34" charset="0"/>
              </a:rPr>
              <a:t>&lt;</a:t>
            </a:r>
            <a:r>
              <a:rPr lang="en-US" b="1" baseline="0" dirty="0" smtClean="0">
                <a:latin typeface="Arial" panose="020B0604020202020204" pitchFamily="34" charset="0"/>
                <a:cs typeface="Arial" panose="020B0604020202020204" pitchFamily="34" charset="0"/>
              </a:rPr>
              <a:t>ELICIT </a:t>
            </a:r>
            <a:r>
              <a:rPr lang="en-US" b="0" baseline="0" dirty="0" smtClean="0">
                <a:latin typeface="Arial" panose="020B0604020202020204" pitchFamily="34" charset="0"/>
                <a:cs typeface="Arial" panose="020B0604020202020204" pitchFamily="34" charset="0"/>
              </a:rPr>
              <a:t>answers from the participants.&gt;</a:t>
            </a:r>
          </a:p>
          <a:p>
            <a:pPr>
              <a:spcAft>
                <a:spcPts val="596"/>
              </a:spcAft>
            </a:pPr>
            <a:endParaRPr lang="en-US" b="0" baseline="0" dirty="0" smtClean="0">
              <a:latin typeface="Arial" panose="020B0604020202020204" pitchFamily="34" charset="0"/>
              <a:cs typeface="Arial" panose="020B0604020202020204" pitchFamily="34" charset="0"/>
            </a:endParaRPr>
          </a:p>
          <a:p>
            <a:pPr marL="0" marR="0" indent="0" algn="l" defTabSz="914400" rtl="0" eaLnBrk="0" fontAlgn="base" latinLnBrk="0" hangingPunct="0">
              <a:spcBef>
                <a:spcPct val="30000"/>
              </a:spcBef>
              <a:spcAft>
                <a:spcPts val="596"/>
              </a:spcAft>
              <a:buClrTx/>
              <a:buSzTx/>
              <a:buFontTx/>
              <a:buNone/>
              <a:tabLst/>
              <a:defRPr/>
            </a:pPr>
            <a:r>
              <a:rPr lang="en-US" b="0" baseline="0" dirty="0" smtClean="0">
                <a:latin typeface="Arial" panose="020B0604020202020204" pitchFamily="34" charset="0"/>
                <a:cs typeface="Arial" panose="020B0604020202020204" pitchFamily="34" charset="0"/>
              </a:rPr>
              <a:t>&lt;</a:t>
            </a:r>
            <a:r>
              <a:rPr lang="en-US" b="1" baseline="0" dirty="0" smtClean="0">
                <a:latin typeface="Arial" pitchFamily="34" charset="0"/>
                <a:cs typeface="Arial" pitchFamily="34" charset="0"/>
              </a:rPr>
              <a:t>CLICK</a:t>
            </a:r>
            <a:r>
              <a:rPr lang="en-US" b="0" baseline="0" dirty="0" smtClean="0">
                <a:latin typeface="Arial" panose="020B0604020202020204" pitchFamily="34" charset="0"/>
                <a:cs typeface="Arial" panose="020B0604020202020204" pitchFamily="34" charset="0"/>
              </a:rPr>
              <a:t> for correct answer to appear.&gt;</a:t>
            </a:r>
          </a:p>
          <a:p>
            <a:pPr>
              <a:spcAft>
                <a:spcPts val="596"/>
              </a:spcAft>
            </a:pPr>
            <a:r>
              <a:rPr lang="en-US" b="0" baseline="0" dirty="0" smtClean="0">
                <a:latin typeface="Arial" panose="020B0604020202020204" pitchFamily="34" charset="0"/>
                <a:cs typeface="Arial" panose="020B0604020202020204" pitchFamily="34" charset="0"/>
              </a:rPr>
              <a:t/>
            </a:r>
            <a:br>
              <a:rPr lang="en-US" b="0" baseline="0"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SAY:</a:t>
            </a:r>
            <a:endParaRPr lang="en-US" b="0" baseline="0" dirty="0" smtClean="0">
              <a:latin typeface="Arial" pitchFamily="34" charset="0"/>
              <a:cs typeface="Arial" pitchFamily="34" charset="0"/>
            </a:endParaRPr>
          </a:p>
          <a:p>
            <a:pPr>
              <a:spcBef>
                <a:spcPts val="0"/>
              </a:spcBef>
              <a:spcAft>
                <a:spcPts val="600"/>
              </a:spcAft>
            </a:pPr>
            <a:endParaRPr lang="en-US" sz="1200" dirty="0" smtClean="0">
              <a:effectLst/>
              <a:latin typeface="Arial" panose="020B0604020202020204" pitchFamily="34" charset="0"/>
              <a:cs typeface="Arial" panose="020B0604020202020204" pitchFamily="34" charset="0"/>
            </a:endParaRPr>
          </a:p>
          <a:p>
            <a:pPr>
              <a:spcBef>
                <a:spcPts val="0"/>
              </a:spcBef>
              <a:spcAft>
                <a:spcPts val="600"/>
              </a:spcAft>
            </a:pPr>
            <a:r>
              <a:rPr lang="en-US" sz="1200" dirty="0" smtClean="0">
                <a:effectLst/>
                <a:latin typeface="Arial" panose="020B0604020202020204" pitchFamily="34" charset="0"/>
                <a:cs typeface="Arial" panose="020B0604020202020204" pitchFamily="34" charset="0"/>
              </a:rPr>
              <a:t>The</a:t>
            </a:r>
            <a:r>
              <a:rPr lang="en-US" sz="1200" baseline="0" dirty="0" smtClean="0">
                <a:effectLst/>
                <a:latin typeface="Arial" panose="020B0604020202020204" pitchFamily="34" charset="0"/>
                <a:cs typeface="Arial" panose="020B0604020202020204" pitchFamily="34" charset="0"/>
              </a:rPr>
              <a:t> correct answer is B, active.</a:t>
            </a:r>
          </a:p>
          <a:p>
            <a:pPr>
              <a:spcBef>
                <a:spcPts val="0"/>
              </a:spcBef>
              <a:spcAft>
                <a:spcPts val="600"/>
              </a:spcAft>
            </a:pPr>
            <a:endParaRPr lang="en-US" sz="1200" baseline="0" dirty="0" smtClean="0">
              <a:effectLst/>
              <a:latin typeface="Arial" panose="020B0604020202020204" pitchFamily="34" charset="0"/>
              <a:cs typeface="Arial" panose="020B0604020202020204" pitchFamily="34" charset="0"/>
            </a:endParaRPr>
          </a:p>
          <a:p>
            <a:pPr marL="0" marR="0" indent="0" algn="l" defTabSz="914400" rtl="0" eaLnBrk="0" fontAlgn="base" latinLnBrk="0" hangingPunct="0">
              <a:spcBef>
                <a:spcPts val="0"/>
              </a:spcBef>
              <a:spcAft>
                <a:spcPts val="600"/>
              </a:spcAft>
              <a:buClrTx/>
              <a:buSzTx/>
              <a:buFontTx/>
              <a:buNone/>
              <a:tabLst/>
              <a:defRPr/>
            </a:pPr>
            <a:r>
              <a:rPr lang="en-US" b="1" dirty="0" smtClean="0">
                <a:latin typeface="Arial" panose="020B0604020202020204" pitchFamily="34" charset="0"/>
                <a:cs typeface="Arial" panose="020B0604020202020204" pitchFamily="34" charset="0"/>
              </a:rPr>
              <a:t>GO</a:t>
            </a:r>
            <a:r>
              <a:rPr lang="en-US" b="0" dirty="0" smtClean="0">
                <a:latin typeface="Arial" panose="020B0604020202020204" pitchFamily="34" charset="0"/>
                <a:cs typeface="Arial" panose="020B0604020202020204" pitchFamily="34" charset="0"/>
              </a:rPr>
              <a:t> t</a:t>
            </a:r>
            <a:r>
              <a:rPr lang="en-US" baseline="0" dirty="0" smtClean="0">
                <a:latin typeface="Arial" panose="020B0604020202020204" pitchFamily="34" charset="0"/>
                <a:cs typeface="Arial" panose="020B0604020202020204" pitchFamily="34" charset="0"/>
              </a:rPr>
              <a:t>o next slide.</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51</a:t>
            </a:fld>
            <a:endParaRPr lang="en-US" dirty="0"/>
          </a:p>
        </p:txBody>
      </p:sp>
    </p:spTree>
    <p:extLst>
      <p:ext uri="{BB962C8B-B14F-4D97-AF65-F5344CB8AC3E}">
        <p14:creationId xmlns:p14="http://schemas.microsoft.com/office/powerpoint/2010/main" val="945226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74B68D88-961B-4028-BCDF-BA05FA986C22}" type="slidenum">
              <a:rPr lang="en-US" smtClean="0">
                <a:solidFill>
                  <a:prstClr val="black"/>
                </a:solidFill>
                <a:latin typeface="Arial" charset="0"/>
              </a:rPr>
              <a:pPr/>
              <a:t>5</a:t>
            </a:fld>
            <a:endParaRPr lang="en-US" dirty="0" smtClean="0">
              <a:solidFill>
                <a:prstClr val="black"/>
              </a:solidFill>
              <a:latin typeface="Arial"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701041" y="4387133"/>
            <a:ext cx="5608320" cy="14067121"/>
          </a:xfrm>
          <a:noFill/>
          <a:ln/>
        </p:spPr>
        <p:txBody>
          <a:bodyPr/>
          <a:lstStyle/>
          <a:p>
            <a:r>
              <a:rPr lang="en-US" b="1" dirty="0">
                <a:latin typeface="Arial" pitchFamily="34" charset="0"/>
                <a:cs typeface="Arial" pitchFamily="34" charset="0"/>
              </a:rPr>
              <a:t>SAY</a:t>
            </a:r>
            <a:r>
              <a:rPr lang="en-US" b="1" dirty="0" smtClean="0">
                <a:latin typeface="Arial" pitchFamily="34" charset="0"/>
                <a:cs typeface="Arial" pitchFamily="34" charset="0"/>
              </a:rPr>
              <a:t>:</a:t>
            </a:r>
          </a:p>
          <a:p>
            <a:endParaRPr lang="en-US" dirty="0"/>
          </a:p>
          <a:p>
            <a:pPr rtl="0">
              <a:lnSpc>
                <a:spcPct val="150000"/>
              </a:lnSpc>
            </a:pPr>
            <a:r>
              <a:rPr lang="en-US" dirty="0"/>
              <a:t>Let’s talk about public health in a broader context. Public health problems are diverse and can include infectious diseases, chronic diseases, emergencies, injuries, environmental health problems, </a:t>
            </a:r>
            <a:r>
              <a:rPr lang="en-US" dirty="0" smtClean="0"/>
              <a:t>as </a:t>
            </a:r>
            <a:r>
              <a:rPr lang="en-US" dirty="0"/>
              <a:t>well as other health threats.</a:t>
            </a:r>
            <a:br>
              <a:rPr lang="en-US" dirty="0"/>
            </a:br>
            <a:endParaRPr lang="en-US" dirty="0"/>
          </a:p>
          <a:p>
            <a:pPr rtl="0"/>
            <a:r>
              <a:rPr lang="en-US" dirty="0"/>
              <a:t>Regardless of the topic, we take the same approach to a public health problem by following four general steps</a:t>
            </a:r>
            <a:r>
              <a:rPr lang="en-US" dirty="0" smtClean="0"/>
              <a:t>.</a:t>
            </a:r>
          </a:p>
          <a:p>
            <a:pPr rtl="0"/>
            <a:endParaRPr lang="en-US" dirty="0" smtClean="0"/>
          </a:p>
          <a:p>
            <a:pPr rtl="0"/>
            <a:r>
              <a:rPr lang="en-US" dirty="0" smtClean="0"/>
              <a:t>&lt;</a:t>
            </a:r>
            <a:r>
              <a:rPr lang="en-US" b="1" dirty="0" smtClean="0"/>
              <a:t>CLICK</a:t>
            </a:r>
            <a:r>
              <a:rPr lang="en-US" baseline="0" dirty="0" smtClean="0"/>
              <a:t> for first arrow to appear.&gt;</a:t>
            </a:r>
            <a:endParaRPr lang="en-US" dirty="0"/>
          </a:p>
          <a:p>
            <a:pPr rtl="0"/>
            <a:r>
              <a:rPr lang="en-US" dirty="0"/>
              <a:t/>
            </a:r>
            <a:br>
              <a:rPr lang="en-US" dirty="0"/>
            </a:br>
            <a:r>
              <a:rPr lang="en-US" dirty="0"/>
              <a:t>First, we ask “What is the problem?” </a:t>
            </a:r>
          </a:p>
          <a:p>
            <a:pPr rtl="0"/>
            <a:endParaRPr lang="en-US" dirty="0"/>
          </a:p>
          <a:p>
            <a:pPr rtl="0"/>
            <a:r>
              <a:rPr lang="en-US" dirty="0"/>
              <a:t>In public health, we identify the problem by using surveillance systems to monitor health events and behaviors occurring among a population.</a:t>
            </a:r>
          </a:p>
          <a:p>
            <a:pPr rtl="0"/>
            <a:endParaRPr lang="en-US" dirty="0"/>
          </a:p>
          <a:p>
            <a:pPr rtl="0"/>
            <a:r>
              <a:rPr lang="en-US" dirty="0"/>
              <a:t>After we’ve identified the problem, the next question is, “What is the cause of the problem?” </a:t>
            </a:r>
            <a:br>
              <a:rPr lang="en-US" dirty="0"/>
            </a:br>
            <a:endParaRPr lang="en-US" dirty="0"/>
          </a:p>
          <a:p>
            <a:pPr rtl="0"/>
            <a:r>
              <a:rPr lang="en-US" dirty="0"/>
              <a:t>&lt;</a:t>
            </a:r>
            <a:r>
              <a:rPr lang="en-US" b="1" dirty="0"/>
              <a:t>CLICK</a:t>
            </a:r>
            <a:r>
              <a:rPr lang="en-US" dirty="0"/>
              <a:t> to advance animation; first arrow will disappear, and second arrow will appear above Risk Factor Identification box.&gt;</a:t>
            </a:r>
          </a:p>
          <a:p>
            <a:pPr rtl="0"/>
            <a:endParaRPr lang="en-US" dirty="0"/>
          </a:p>
          <a:p>
            <a:pPr rtl="0"/>
            <a:r>
              <a:rPr lang="en-US" dirty="0"/>
              <a:t>For example, are there factors that might make certain populations more susceptible to disease, such as something in the environment or certain behaviors that people are practicing?</a:t>
            </a:r>
          </a:p>
          <a:p>
            <a:pPr rtl="0"/>
            <a:endParaRPr lang="en-US" dirty="0"/>
          </a:p>
          <a:p>
            <a:pPr rtl="0"/>
            <a:r>
              <a:rPr lang="en-US" dirty="0" smtClean="0"/>
              <a:t>&lt;</a:t>
            </a:r>
            <a:r>
              <a:rPr lang="en-US" b="1" dirty="0"/>
              <a:t>CLICK</a:t>
            </a:r>
            <a:r>
              <a:rPr lang="en-US" dirty="0"/>
              <a:t> to advance animation; second arrow will disappear, and third arrow will appear above Intervention Evaluation box.&gt;</a:t>
            </a:r>
          </a:p>
          <a:p>
            <a:pPr rtl="0"/>
            <a:endParaRPr lang="en-US" dirty="0"/>
          </a:p>
          <a:p>
            <a:pPr rtl="0"/>
            <a:r>
              <a:rPr lang="en-US" dirty="0" smtClean="0"/>
              <a:t>After </a:t>
            </a:r>
            <a:r>
              <a:rPr lang="en-US" dirty="0"/>
              <a:t>we’ve identified the risk factors related to the problem, we ask, “What intervention works to address the problem?” </a:t>
            </a:r>
          </a:p>
          <a:p>
            <a:pPr rtl="0"/>
            <a:endParaRPr lang="en-US" dirty="0"/>
          </a:p>
          <a:p>
            <a:pPr rtl="0"/>
            <a:r>
              <a:rPr lang="en-US" dirty="0"/>
              <a:t>We look at what has worked in the past in addressing this same problem and if a proposed intervention makes sense with our affected population. </a:t>
            </a:r>
          </a:p>
          <a:p>
            <a:pPr rtl="0"/>
            <a:r>
              <a:rPr lang="en-US" dirty="0"/>
              <a:t/>
            </a:r>
            <a:br>
              <a:rPr lang="en-US" dirty="0"/>
            </a:br>
            <a:r>
              <a:rPr lang="en-US" dirty="0"/>
              <a:t>&lt;</a:t>
            </a:r>
            <a:r>
              <a:rPr lang="en-US" b="1" dirty="0"/>
              <a:t>CLICK</a:t>
            </a:r>
            <a:r>
              <a:rPr lang="en-US" dirty="0"/>
              <a:t> to advance animation; third arrow will disappear, and fourth arrow will appear above Implementation box.&gt;</a:t>
            </a:r>
          </a:p>
          <a:p>
            <a:pPr rtl="0"/>
            <a:r>
              <a:rPr lang="en-US" dirty="0"/>
              <a:t/>
            </a:r>
            <a:br>
              <a:rPr lang="en-US" dirty="0"/>
            </a:br>
            <a:r>
              <a:rPr lang="en-US" dirty="0"/>
              <a:t>In the last step, we ask, “How can we implement the intervention? Given the resources we have and what we know about the affected population, will this work?”</a:t>
            </a:r>
          </a:p>
          <a:p>
            <a:pPr rtl="0"/>
            <a:endParaRPr lang="en-US" dirty="0"/>
          </a:p>
          <a:p>
            <a:pPr rtl="0"/>
            <a:r>
              <a:rPr lang="en-US" dirty="0"/>
              <a:t>As we go through this course, you will see different examples of this public health approach at work.</a:t>
            </a:r>
          </a:p>
          <a:p>
            <a:pPr rtl="0"/>
            <a:r>
              <a:rPr lang="en-US" b="1" dirty="0"/>
              <a:t/>
            </a:r>
            <a:br>
              <a:rPr lang="en-US" b="1" dirty="0"/>
            </a:br>
            <a:r>
              <a:rPr lang="en-US" b="1" dirty="0"/>
              <a:t>GO</a:t>
            </a:r>
            <a:r>
              <a:rPr lang="en-US" dirty="0"/>
              <a:t> to next slide.</a:t>
            </a:r>
          </a:p>
          <a:p>
            <a:endParaRPr lang="en-US" dirty="0">
              <a:latin typeface="Arial" pitchFamily="34" charset="0"/>
              <a:cs typeface="Arial" pitchFamily="34" charset="0"/>
            </a:endParaRPr>
          </a:p>
        </p:txBody>
      </p:sp>
    </p:spTree>
    <p:extLst>
      <p:ext uri="{BB962C8B-B14F-4D97-AF65-F5344CB8AC3E}">
        <p14:creationId xmlns:p14="http://schemas.microsoft.com/office/powerpoint/2010/main" val="31023765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4367250"/>
          </a:xfrm>
        </p:spPr>
        <p:txBody>
          <a:bodyPr/>
          <a:lstStyle/>
          <a:p>
            <a:pPr>
              <a:spcAft>
                <a:spcPts val="596"/>
              </a:spcAft>
            </a:pPr>
            <a:r>
              <a:rPr lang="en-US" sz="1200" b="0" baseline="0" dirty="0" smtClean="0">
                <a:latin typeface="Arial" pitchFamily="34" charset="0"/>
                <a:cs typeface="Arial" pitchFamily="34" charset="0"/>
              </a:rPr>
              <a:t>&lt;</a:t>
            </a:r>
            <a:r>
              <a:rPr lang="en-US" sz="1200" b="1" baseline="0" dirty="0" smtClean="0">
                <a:latin typeface="Arial" pitchFamily="34" charset="0"/>
                <a:cs typeface="Arial" pitchFamily="34" charset="0"/>
              </a:rPr>
              <a:t>READ</a:t>
            </a:r>
            <a:r>
              <a:rPr lang="en-US" sz="1200" b="0" baseline="0" dirty="0" smtClean="0">
                <a:latin typeface="Arial" pitchFamily="34" charset="0"/>
                <a:cs typeface="Arial" pitchFamily="34" charset="0"/>
              </a:rPr>
              <a:t> the question.&gt;</a:t>
            </a:r>
          </a:p>
          <a:p>
            <a:pPr>
              <a:spcAft>
                <a:spcPts val="596"/>
              </a:spcAft>
            </a:pPr>
            <a:endParaRPr lang="en-US" sz="1200" b="0" baseline="0" dirty="0" smtClean="0">
              <a:latin typeface="Arial" pitchFamily="34" charset="0"/>
              <a:cs typeface="Arial" pitchFamily="34" charset="0"/>
            </a:endParaRPr>
          </a:p>
          <a:p>
            <a:pPr marL="0" marR="0" indent="0" algn="l" defTabSz="914400" rtl="0" eaLnBrk="0" fontAlgn="base" latinLnBrk="0" hangingPunct="0">
              <a:spcBef>
                <a:spcPct val="30000"/>
              </a:spcBef>
              <a:spcAft>
                <a:spcPts val="596"/>
              </a:spcAft>
              <a:buClrTx/>
              <a:buSzTx/>
              <a:buFontTx/>
              <a:buNone/>
              <a:tabLst/>
              <a:defRPr/>
            </a:pPr>
            <a:r>
              <a:rPr lang="en-US" sz="1200" b="0" baseline="0" dirty="0" smtClean="0">
                <a:latin typeface="Arial" pitchFamily="34" charset="0"/>
                <a:cs typeface="Arial" pitchFamily="34" charset="0"/>
              </a:rPr>
              <a:t>&lt;</a:t>
            </a:r>
            <a:r>
              <a:rPr lang="en-US" sz="1200" b="1" baseline="0" dirty="0" smtClean="0">
                <a:latin typeface="Arial" panose="020B0604020202020204" pitchFamily="34" charset="0"/>
                <a:cs typeface="Arial" panose="020B0604020202020204" pitchFamily="34" charset="0"/>
              </a:rPr>
              <a:t>ELICIT</a:t>
            </a:r>
            <a:r>
              <a:rPr lang="en-US" sz="1200" b="0" baseline="0" dirty="0" smtClean="0">
                <a:latin typeface="Arial" panose="020B0604020202020204" pitchFamily="34" charset="0"/>
                <a:cs typeface="Arial" panose="020B0604020202020204" pitchFamily="34" charset="0"/>
              </a:rPr>
              <a:t> answers from the participants.&gt;</a:t>
            </a:r>
          </a:p>
          <a:p>
            <a:pPr>
              <a:spcAft>
                <a:spcPts val="596"/>
              </a:spcAft>
            </a:pPr>
            <a:endParaRPr lang="en-US" sz="1200" b="0" baseline="0" dirty="0" smtClean="0">
              <a:latin typeface="Arial" panose="020B0604020202020204" pitchFamily="34" charset="0"/>
              <a:cs typeface="Arial" panose="020B0604020202020204" pitchFamily="34" charset="0"/>
            </a:endParaRPr>
          </a:p>
          <a:p>
            <a:pPr>
              <a:spcAft>
                <a:spcPts val="596"/>
              </a:spcAft>
            </a:pPr>
            <a:r>
              <a:rPr lang="en-US" sz="1200" b="0" baseline="0" dirty="0" smtClean="0">
                <a:latin typeface="Arial" panose="020B0604020202020204" pitchFamily="34" charset="0"/>
                <a:cs typeface="Arial" panose="020B0604020202020204" pitchFamily="34" charset="0"/>
              </a:rPr>
              <a:t>&lt;</a:t>
            </a:r>
            <a:r>
              <a:rPr lang="en-US" sz="1200" b="1" baseline="0" dirty="0" smtClean="0">
                <a:latin typeface="Arial" pitchFamily="34" charset="0"/>
                <a:cs typeface="Arial" pitchFamily="34" charset="0"/>
              </a:rPr>
              <a:t>CLICK</a:t>
            </a:r>
            <a:r>
              <a:rPr lang="en-US" sz="1200" b="0" baseline="0" dirty="0" smtClean="0">
                <a:latin typeface="Arial" pitchFamily="34" charset="0"/>
                <a:cs typeface="Arial" pitchFamily="34" charset="0"/>
              </a:rPr>
              <a:t> for correct answer to appear.&gt;</a:t>
            </a:r>
          </a:p>
          <a:p>
            <a:pPr>
              <a:spcAft>
                <a:spcPts val="596"/>
              </a:spcAft>
            </a:pPr>
            <a:endParaRPr lang="en-US" sz="1200" b="0" baseline="0" dirty="0" smtClean="0">
              <a:latin typeface="Arial" pitchFamily="34" charset="0"/>
              <a:cs typeface="Arial" pitchFamily="34" charset="0"/>
            </a:endParaRPr>
          </a:p>
          <a:p>
            <a:pPr>
              <a:spcAft>
                <a:spcPts val="596"/>
              </a:spcAft>
            </a:pPr>
            <a:r>
              <a:rPr lang="en-US" sz="1200" b="1" baseline="0" dirty="0" smtClean="0">
                <a:latin typeface="Arial" pitchFamily="34" charset="0"/>
                <a:cs typeface="Arial" pitchFamily="34" charset="0"/>
              </a:rPr>
              <a:t>SAY:</a:t>
            </a:r>
          </a:p>
          <a:p>
            <a:pPr>
              <a:spcBef>
                <a:spcPts val="0"/>
              </a:spcBef>
              <a:spcAft>
                <a:spcPts val="600"/>
              </a:spcAft>
            </a:pPr>
            <a:endParaRPr lang="en-US" sz="1200" dirty="0" smtClean="0">
              <a:effectLst/>
              <a:latin typeface="Arial" panose="020B0604020202020204" pitchFamily="34" charset="0"/>
              <a:cs typeface="Arial" panose="020B0604020202020204" pitchFamily="34" charset="0"/>
            </a:endParaRPr>
          </a:p>
          <a:p>
            <a:pPr>
              <a:spcBef>
                <a:spcPts val="0"/>
              </a:spcBef>
              <a:spcAft>
                <a:spcPts val="600"/>
              </a:spcAft>
            </a:pPr>
            <a:r>
              <a:rPr lang="en-US" sz="1200" dirty="0" smtClean="0">
                <a:effectLst/>
                <a:latin typeface="Arial" panose="020B0604020202020204" pitchFamily="34" charset="0"/>
                <a:cs typeface="Arial" panose="020B0604020202020204" pitchFamily="34" charset="0"/>
              </a:rPr>
              <a:t>The</a:t>
            </a:r>
            <a:r>
              <a:rPr lang="en-US" sz="1200" baseline="0" dirty="0" smtClean="0">
                <a:effectLst/>
                <a:latin typeface="Arial" panose="020B0604020202020204" pitchFamily="34" charset="0"/>
                <a:cs typeface="Arial" panose="020B0604020202020204" pitchFamily="34" charset="0"/>
              </a:rPr>
              <a:t> correct answer is B, data storage.</a:t>
            </a:r>
          </a:p>
          <a:p>
            <a:pPr>
              <a:spcBef>
                <a:spcPts val="0"/>
              </a:spcBef>
              <a:spcAft>
                <a:spcPts val="600"/>
              </a:spcAft>
            </a:pPr>
            <a:endParaRPr lang="en-US" sz="1200" baseline="0" dirty="0" smtClean="0">
              <a:effectLst/>
              <a:latin typeface="Arial" panose="020B0604020202020204" pitchFamily="34" charset="0"/>
              <a:cs typeface="Arial" panose="020B0604020202020204" pitchFamily="34" charset="0"/>
            </a:endParaRPr>
          </a:p>
          <a:p>
            <a:pPr marL="0" marR="0" indent="0" algn="l" defTabSz="914400" rtl="0" eaLnBrk="0" fontAlgn="base" latinLnBrk="0" hangingPunct="0">
              <a:spcBef>
                <a:spcPts val="0"/>
              </a:spcBef>
              <a:spcAft>
                <a:spcPts val="600"/>
              </a:spcAft>
              <a:buClrTx/>
              <a:buSzTx/>
              <a:buFontTx/>
              <a:buNone/>
              <a:tabLst/>
              <a:defRPr/>
            </a:pPr>
            <a:r>
              <a:rPr lang="en-US" sz="1200" b="1" dirty="0" smtClean="0">
                <a:latin typeface="Arial" panose="020B0604020202020204" pitchFamily="34" charset="0"/>
                <a:cs typeface="Arial" panose="020B0604020202020204" pitchFamily="34" charset="0"/>
              </a:rPr>
              <a:t>GO</a:t>
            </a:r>
            <a:r>
              <a:rPr lang="en-US" sz="1200" b="0" dirty="0" smtClean="0">
                <a:latin typeface="Arial" panose="020B0604020202020204" pitchFamily="34" charset="0"/>
                <a:cs typeface="Arial" panose="020B0604020202020204" pitchFamily="34" charset="0"/>
              </a:rPr>
              <a:t> t</a:t>
            </a:r>
            <a:r>
              <a:rPr lang="en-US" sz="1200" baseline="0" dirty="0" smtClean="0">
                <a:latin typeface="Arial" panose="020B0604020202020204" pitchFamily="34" charset="0"/>
                <a:cs typeface="Arial" panose="020B0604020202020204" pitchFamily="34" charset="0"/>
              </a:rPr>
              <a:t>o next slide.</a:t>
            </a:r>
            <a:endParaRPr lang="en-US" sz="1200" kern="1200" dirty="0" smtClean="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52</a:t>
            </a:fld>
            <a:endParaRPr lang="en-US" dirty="0"/>
          </a:p>
        </p:txBody>
      </p:sp>
    </p:spTree>
    <p:extLst>
      <p:ext uri="{BB962C8B-B14F-4D97-AF65-F5344CB8AC3E}">
        <p14:creationId xmlns:p14="http://schemas.microsoft.com/office/powerpoint/2010/main" val="3227364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4271834"/>
          </a:xfrm>
        </p:spPr>
        <p:txBody>
          <a:bodyPr/>
          <a:lstStyle/>
          <a:p>
            <a:pPr>
              <a:spcAft>
                <a:spcPts val="596"/>
              </a:spcAft>
            </a:pPr>
            <a:r>
              <a:rPr lang="en-US" sz="1200" b="0" baseline="0" dirty="0" smtClean="0">
                <a:latin typeface="Arial" pitchFamily="34" charset="0"/>
                <a:cs typeface="Arial" pitchFamily="34" charset="0"/>
              </a:rPr>
              <a:t>&lt;</a:t>
            </a:r>
            <a:r>
              <a:rPr lang="en-US" sz="1200" b="1" baseline="0" dirty="0" smtClean="0">
                <a:latin typeface="Arial" pitchFamily="34" charset="0"/>
                <a:cs typeface="Arial" pitchFamily="34" charset="0"/>
              </a:rPr>
              <a:t>READ</a:t>
            </a:r>
            <a:r>
              <a:rPr lang="en-US" sz="1200" b="0" baseline="0" dirty="0" smtClean="0">
                <a:latin typeface="Arial" pitchFamily="34" charset="0"/>
                <a:cs typeface="Arial" pitchFamily="34" charset="0"/>
              </a:rPr>
              <a:t> the question.&gt;</a:t>
            </a:r>
          </a:p>
          <a:p>
            <a:pPr>
              <a:spcAft>
                <a:spcPts val="596"/>
              </a:spcAft>
            </a:pPr>
            <a:endParaRPr lang="en-US" sz="1200" b="0" baseline="0" dirty="0" smtClean="0">
              <a:latin typeface="Arial" pitchFamily="34" charset="0"/>
              <a:cs typeface="Arial" pitchFamily="34" charset="0"/>
            </a:endParaRPr>
          </a:p>
          <a:p>
            <a:pPr marL="0" marR="0" indent="0" algn="l" defTabSz="914400" rtl="0" eaLnBrk="0" fontAlgn="base" latinLnBrk="0" hangingPunct="0">
              <a:spcBef>
                <a:spcPct val="30000"/>
              </a:spcBef>
              <a:spcAft>
                <a:spcPts val="596"/>
              </a:spcAft>
              <a:buClrTx/>
              <a:buSzTx/>
              <a:buFontTx/>
              <a:buNone/>
              <a:tabLst/>
              <a:defRPr/>
            </a:pPr>
            <a:r>
              <a:rPr lang="en-US" sz="1200" b="0" baseline="0" dirty="0" smtClean="0">
                <a:latin typeface="Arial" pitchFamily="34" charset="0"/>
                <a:cs typeface="Arial" pitchFamily="34" charset="0"/>
              </a:rPr>
              <a:t>&lt;</a:t>
            </a:r>
            <a:r>
              <a:rPr lang="en-US" sz="1200" b="1" baseline="0" dirty="0" smtClean="0">
                <a:latin typeface="Arial" panose="020B0604020202020204" pitchFamily="34" charset="0"/>
                <a:cs typeface="Arial" panose="020B0604020202020204" pitchFamily="34" charset="0"/>
              </a:rPr>
              <a:t>ELICIT </a:t>
            </a:r>
            <a:r>
              <a:rPr lang="en-US" sz="1200" b="0" baseline="0" dirty="0" smtClean="0">
                <a:latin typeface="Arial" panose="020B0604020202020204" pitchFamily="34" charset="0"/>
                <a:cs typeface="Arial" panose="020B0604020202020204" pitchFamily="34" charset="0"/>
              </a:rPr>
              <a:t>answers from the participants.&gt;</a:t>
            </a:r>
          </a:p>
          <a:p>
            <a:pPr>
              <a:spcAft>
                <a:spcPts val="596"/>
              </a:spcAft>
            </a:pPr>
            <a:endParaRPr lang="en-US" sz="1200" b="0" baseline="0" dirty="0" smtClean="0">
              <a:latin typeface="Arial" panose="020B0604020202020204" pitchFamily="34" charset="0"/>
              <a:cs typeface="Arial" panose="020B0604020202020204" pitchFamily="34" charset="0"/>
            </a:endParaRPr>
          </a:p>
          <a:p>
            <a:pPr>
              <a:spcAft>
                <a:spcPts val="596"/>
              </a:spcAft>
            </a:pPr>
            <a:r>
              <a:rPr lang="en-US" sz="1200" b="0" baseline="0" dirty="0" smtClean="0">
                <a:latin typeface="Arial" panose="020B0604020202020204" pitchFamily="34" charset="0"/>
                <a:cs typeface="Arial" panose="020B0604020202020204" pitchFamily="34" charset="0"/>
              </a:rPr>
              <a:t>&lt;</a:t>
            </a:r>
            <a:r>
              <a:rPr lang="en-US" sz="1200" b="1" baseline="0" dirty="0" smtClean="0">
                <a:latin typeface="Arial" pitchFamily="34" charset="0"/>
                <a:cs typeface="Arial" pitchFamily="34" charset="0"/>
              </a:rPr>
              <a:t>CLICK</a:t>
            </a:r>
            <a:r>
              <a:rPr lang="en-US" sz="1200" b="0" baseline="0" dirty="0" smtClean="0">
                <a:latin typeface="Arial" pitchFamily="34" charset="0"/>
                <a:cs typeface="Arial" pitchFamily="34" charset="0"/>
              </a:rPr>
              <a:t> for correct answer to appear.&gt;</a:t>
            </a:r>
          </a:p>
          <a:p>
            <a:pPr>
              <a:spcAft>
                <a:spcPts val="596"/>
              </a:spcAft>
            </a:pPr>
            <a:endParaRPr lang="en-US" sz="1200" b="0" baseline="0" dirty="0" smtClean="0">
              <a:latin typeface="Arial" pitchFamily="34" charset="0"/>
              <a:cs typeface="Arial" pitchFamily="34" charset="0"/>
            </a:endParaRPr>
          </a:p>
          <a:p>
            <a:pPr>
              <a:spcAft>
                <a:spcPts val="596"/>
              </a:spcAft>
            </a:pPr>
            <a:r>
              <a:rPr lang="en-US" sz="1200" b="1" baseline="0" dirty="0" smtClean="0">
                <a:latin typeface="Arial" pitchFamily="34" charset="0"/>
                <a:cs typeface="Arial" pitchFamily="34" charset="0"/>
              </a:rPr>
              <a:t>SAY:</a:t>
            </a:r>
          </a:p>
          <a:p>
            <a:pPr>
              <a:spcBef>
                <a:spcPts val="0"/>
              </a:spcBef>
              <a:spcAft>
                <a:spcPts val="600"/>
              </a:spcAft>
            </a:pPr>
            <a:endParaRPr lang="en-US" sz="1200" dirty="0" smtClean="0">
              <a:effectLst/>
              <a:latin typeface="Arial" panose="020B0604020202020204" pitchFamily="34" charset="0"/>
              <a:cs typeface="Arial" panose="020B0604020202020204" pitchFamily="34" charset="0"/>
            </a:endParaRPr>
          </a:p>
          <a:p>
            <a:pPr>
              <a:spcBef>
                <a:spcPts val="0"/>
              </a:spcBef>
              <a:spcAft>
                <a:spcPts val="600"/>
              </a:spcAft>
            </a:pPr>
            <a:r>
              <a:rPr lang="en-US" sz="1200" dirty="0" smtClean="0">
                <a:effectLst/>
                <a:latin typeface="Arial" panose="020B0604020202020204" pitchFamily="34" charset="0"/>
                <a:cs typeface="Arial" panose="020B0604020202020204" pitchFamily="34" charset="0"/>
              </a:rPr>
              <a:t>The</a:t>
            </a:r>
            <a:r>
              <a:rPr lang="en-US" sz="1200" baseline="0" dirty="0" smtClean="0">
                <a:effectLst/>
                <a:latin typeface="Arial" panose="020B0604020202020204" pitchFamily="34" charset="0"/>
                <a:cs typeface="Arial" panose="020B0604020202020204" pitchFamily="34" charset="0"/>
              </a:rPr>
              <a:t> correct answer is C, person, place, time.</a:t>
            </a:r>
          </a:p>
          <a:p>
            <a:pPr>
              <a:spcBef>
                <a:spcPts val="0"/>
              </a:spcBef>
              <a:spcAft>
                <a:spcPts val="600"/>
              </a:spcAft>
            </a:pPr>
            <a:endParaRPr lang="en-US" sz="1200" baseline="0" dirty="0" smtClean="0">
              <a:effectLst/>
              <a:latin typeface="Arial" panose="020B0604020202020204" pitchFamily="34" charset="0"/>
              <a:cs typeface="Arial" panose="020B0604020202020204" pitchFamily="34" charset="0"/>
            </a:endParaRPr>
          </a:p>
          <a:p>
            <a:pPr marL="0" marR="0" indent="0" algn="l" defTabSz="914400" rtl="0" eaLnBrk="0" fontAlgn="base" latinLnBrk="0" hangingPunct="0">
              <a:spcBef>
                <a:spcPts val="0"/>
              </a:spcBef>
              <a:spcAft>
                <a:spcPts val="600"/>
              </a:spcAft>
              <a:buClrTx/>
              <a:buSzTx/>
              <a:buFontTx/>
              <a:buNone/>
              <a:tabLst/>
              <a:defRPr/>
            </a:pPr>
            <a:r>
              <a:rPr lang="en-US" sz="1200" b="1" dirty="0" smtClean="0">
                <a:latin typeface="Arial" panose="020B0604020202020204" pitchFamily="34" charset="0"/>
                <a:cs typeface="Arial" panose="020B0604020202020204" pitchFamily="34" charset="0"/>
              </a:rPr>
              <a:t>GO</a:t>
            </a:r>
            <a:r>
              <a:rPr lang="en-US" sz="1200" b="0" dirty="0" smtClean="0">
                <a:latin typeface="Arial" panose="020B0604020202020204" pitchFamily="34" charset="0"/>
                <a:cs typeface="Arial" panose="020B0604020202020204" pitchFamily="34" charset="0"/>
              </a:rPr>
              <a:t> t</a:t>
            </a:r>
            <a:r>
              <a:rPr lang="en-US" sz="1200" baseline="0" dirty="0" smtClean="0">
                <a:latin typeface="Arial" panose="020B0604020202020204" pitchFamily="34" charset="0"/>
                <a:cs typeface="Arial" panose="020B0604020202020204" pitchFamily="34" charset="0"/>
              </a:rPr>
              <a:t>o next slide.</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53</a:t>
            </a:fld>
            <a:endParaRPr lang="en-US" dirty="0"/>
          </a:p>
        </p:txBody>
      </p:sp>
    </p:spTree>
    <p:extLst>
      <p:ext uri="{BB962C8B-B14F-4D97-AF65-F5344CB8AC3E}">
        <p14:creationId xmlns:p14="http://schemas.microsoft.com/office/powerpoint/2010/main" val="17571567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4295688"/>
          </a:xfrm>
        </p:spPr>
        <p:txBody>
          <a:bodyPr/>
          <a:lstStyle/>
          <a:p>
            <a:pPr>
              <a:spcAft>
                <a:spcPts val="596"/>
              </a:spcAft>
            </a:pPr>
            <a:r>
              <a:rPr lang="en-US" sz="1200" b="0" baseline="0" dirty="0" smtClean="0">
                <a:latin typeface="Arial" pitchFamily="34" charset="0"/>
                <a:cs typeface="Arial" pitchFamily="34" charset="0"/>
              </a:rPr>
              <a:t>&lt;</a:t>
            </a:r>
            <a:r>
              <a:rPr lang="en-US" sz="1200" b="1" baseline="0" dirty="0" smtClean="0">
                <a:latin typeface="Arial" pitchFamily="34" charset="0"/>
                <a:cs typeface="Arial" pitchFamily="34" charset="0"/>
              </a:rPr>
              <a:t>READ </a:t>
            </a:r>
            <a:r>
              <a:rPr lang="en-US" sz="1200" b="0" baseline="0" dirty="0" smtClean="0">
                <a:latin typeface="Arial" pitchFamily="34" charset="0"/>
                <a:cs typeface="Arial" pitchFamily="34" charset="0"/>
              </a:rPr>
              <a:t>the question.&gt;</a:t>
            </a:r>
          </a:p>
          <a:p>
            <a:pPr>
              <a:spcAft>
                <a:spcPts val="596"/>
              </a:spcAft>
            </a:pPr>
            <a:endParaRPr lang="en-US" sz="1200" b="0" baseline="0" dirty="0" smtClean="0">
              <a:latin typeface="Arial" pitchFamily="34" charset="0"/>
              <a:cs typeface="Arial" pitchFamily="34" charset="0"/>
            </a:endParaRPr>
          </a:p>
          <a:p>
            <a:pPr marL="0" marR="0" indent="0" algn="l" defTabSz="914400" rtl="0" eaLnBrk="0" fontAlgn="base" latinLnBrk="0" hangingPunct="0">
              <a:spcBef>
                <a:spcPct val="30000"/>
              </a:spcBef>
              <a:spcAft>
                <a:spcPts val="596"/>
              </a:spcAft>
              <a:buClrTx/>
              <a:buSzTx/>
              <a:buFontTx/>
              <a:buNone/>
              <a:tabLst/>
              <a:defRPr/>
            </a:pPr>
            <a:r>
              <a:rPr lang="en-US" sz="1200" b="0" baseline="0" dirty="0" smtClean="0">
                <a:latin typeface="Arial" pitchFamily="34" charset="0"/>
                <a:cs typeface="Arial" pitchFamily="34" charset="0"/>
              </a:rPr>
              <a:t>&lt;</a:t>
            </a:r>
            <a:r>
              <a:rPr lang="en-US" sz="1200" b="1" baseline="0" dirty="0" smtClean="0">
                <a:latin typeface="Arial" panose="020B0604020202020204" pitchFamily="34" charset="0"/>
                <a:cs typeface="Arial" panose="020B0604020202020204" pitchFamily="34" charset="0"/>
              </a:rPr>
              <a:t>ELICIT</a:t>
            </a:r>
            <a:r>
              <a:rPr lang="en-US" sz="1200" b="0" baseline="0" dirty="0" smtClean="0">
                <a:latin typeface="Arial" panose="020B0604020202020204" pitchFamily="34" charset="0"/>
                <a:cs typeface="Arial" panose="020B0604020202020204" pitchFamily="34" charset="0"/>
              </a:rPr>
              <a:t> answers from the participants.&gt;</a:t>
            </a:r>
          </a:p>
          <a:p>
            <a:pPr>
              <a:spcAft>
                <a:spcPts val="596"/>
              </a:spcAft>
            </a:pPr>
            <a:endParaRPr lang="en-US" sz="1200" b="0" baseline="0" dirty="0" smtClean="0">
              <a:latin typeface="Arial" panose="020B0604020202020204" pitchFamily="34" charset="0"/>
              <a:cs typeface="Arial" panose="020B0604020202020204" pitchFamily="34" charset="0"/>
            </a:endParaRPr>
          </a:p>
          <a:p>
            <a:pPr marL="0" marR="0" indent="0" algn="l" defTabSz="914400" rtl="0" eaLnBrk="0" fontAlgn="base" latinLnBrk="0" hangingPunct="0">
              <a:spcBef>
                <a:spcPct val="30000"/>
              </a:spcBef>
              <a:spcAft>
                <a:spcPts val="596"/>
              </a:spcAft>
              <a:buClrTx/>
              <a:buSzTx/>
              <a:buFontTx/>
              <a:buNone/>
              <a:tabLst/>
              <a:defRPr/>
            </a:pPr>
            <a:r>
              <a:rPr lang="en-US" sz="1200" b="0" baseline="0" dirty="0" smtClean="0">
                <a:latin typeface="Arial" panose="020B0604020202020204" pitchFamily="34" charset="0"/>
                <a:cs typeface="Arial" panose="020B0604020202020204" pitchFamily="34" charset="0"/>
              </a:rPr>
              <a:t>&lt;</a:t>
            </a:r>
            <a:r>
              <a:rPr lang="en-US" sz="1200" b="1" baseline="0" dirty="0" smtClean="0">
                <a:latin typeface="Arial" pitchFamily="34" charset="0"/>
                <a:cs typeface="Arial" pitchFamily="34" charset="0"/>
              </a:rPr>
              <a:t>CLICK</a:t>
            </a:r>
            <a:r>
              <a:rPr lang="en-US" sz="1200" b="0" baseline="0" dirty="0" smtClean="0">
                <a:latin typeface="Arial" pitchFamily="34" charset="0"/>
                <a:cs typeface="Arial" pitchFamily="34" charset="0"/>
              </a:rPr>
              <a:t> for correct answer to appear.&gt;</a:t>
            </a:r>
          </a:p>
          <a:p>
            <a:pPr>
              <a:spcAft>
                <a:spcPts val="596"/>
              </a:spcAft>
            </a:pPr>
            <a:endParaRPr lang="en-US" sz="1200" b="0" baseline="0" dirty="0" smtClean="0">
              <a:latin typeface="Arial" pitchFamily="34" charset="0"/>
              <a:cs typeface="Arial" pitchFamily="34" charset="0"/>
            </a:endParaRPr>
          </a:p>
          <a:p>
            <a:pPr>
              <a:spcAft>
                <a:spcPts val="596"/>
              </a:spcAft>
            </a:pPr>
            <a:r>
              <a:rPr lang="en-US" sz="1200" b="1" baseline="0" dirty="0" smtClean="0">
                <a:latin typeface="Arial" pitchFamily="34" charset="0"/>
                <a:cs typeface="Arial" pitchFamily="34" charset="0"/>
              </a:rPr>
              <a:t>SAY:</a:t>
            </a:r>
          </a:p>
          <a:p>
            <a:pPr>
              <a:spcBef>
                <a:spcPts val="0"/>
              </a:spcBef>
              <a:spcAft>
                <a:spcPts val="600"/>
              </a:spcAft>
            </a:pPr>
            <a:endParaRPr lang="en-US" sz="1200" dirty="0" smtClean="0">
              <a:effectLst/>
              <a:latin typeface="Arial" panose="020B0604020202020204" pitchFamily="34" charset="0"/>
              <a:cs typeface="Arial" panose="020B0604020202020204" pitchFamily="34" charset="0"/>
            </a:endParaRPr>
          </a:p>
          <a:p>
            <a:pPr>
              <a:spcBef>
                <a:spcPts val="0"/>
              </a:spcBef>
              <a:spcAft>
                <a:spcPts val="600"/>
              </a:spcAft>
            </a:pPr>
            <a:r>
              <a:rPr lang="en-US" sz="1200" dirty="0" smtClean="0">
                <a:effectLst/>
                <a:latin typeface="Arial" panose="020B0604020202020204" pitchFamily="34" charset="0"/>
                <a:cs typeface="Arial" panose="020B0604020202020204" pitchFamily="34" charset="0"/>
              </a:rPr>
              <a:t>The</a:t>
            </a:r>
            <a:r>
              <a:rPr lang="en-US" sz="1200" baseline="0" dirty="0" smtClean="0">
                <a:effectLst/>
                <a:latin typeface="Arial" panose="020B0604020202020204" pitchFamily="34" charset="0"/>
                <a:cs typeface="Arial" panose="020B0604020202020204" pitchFamily="34" charset="0"/>
              </a:rPr>
              <a:t> correct answer is C, newspaper articles.</a:t>
            </a:r>
          </a:p>
          <a:p>
            <a:pPr>
              <a:spcBef>
                <a:spcPts val="0"/>
              </a:spcBef>
              <a:spcAft>
                <a:spcPts val="600"/>
              </a:spcAft>
            </a:pPr>
            <a:endParaRPr lang="en-US" sz="1200" baseline="0" dirty="0" smtClean="0">
              <a:effectLst/>
              <a:latin typeface="Arial" panose="020B0604020202020204" pitchFamily="34" charset="0"/>
              <a:cs typeface="Arial" panose="020B0604020202020204" pitchFamily="34" charset="0"/>
            </a:endParaRPr>
          </a:p>
          <a:p>
            <a:pPr marL="0" marR="0" indent="0" algn="l" defTabSz="914400" rtl="0" eaLnBrk="0" fontAlgn="base" latinLnBrk="0" hangingPunct="0">
              <a:spcBef>
                <a:spcPts val="0"/>
              </a:spcBef>
              <a:spcAft>
                <a:spcPts val="600"/>
              </a:spcAft>
              <a:buClrTx/>
              <a:buSzTx/>
              <a:buFontTx/>
              <a:buNone/>
              <a:tabLst/>
              <a:defRPr/>
            </a:pPr>
            <a:r>
              <a:rPr lang="en-US" sz="1200" b="1" dirty="0" smtClean="0">
                <a:latin typeface="Arial" panose="020B0604020202020204" pitchFamily="34" charset="0"/>
                <a:cs typeface="Arial" panose="020B0604020202020204" pitchFamily="34" charset="0"/>
              </a:rPr>
              <a:t>GO</a:t>
            </a:r>
            <a:r>
              <a:rPr lang="en-US" sz="1200" b="0" dirty="0" smtClean="0">
                <a:latin typeface="Arial" panose="020B0604020202020204" pitchFamily="34" charset="0"/>
                <a:cs typeface="Arial" panose="020B0604020202020204" pitchFamily="34" charset="0"/>
              </a:rPr>
              <a:t> t</a:t>
            </a:r>
            <a:r>
              <a:rPr lang="en-US" sz="1200" baseline="0" dirty="0" smtClean="0">
                <a:latin typeface="Arial" panose="020B0604020202020204" pitchFamily="34" charset="0"/>
                <a:cs typeface="Arial" panose="020B0604020202020204" pitchFamily="34" charset="0"/>
              </a:rPr>
              <a:t>o next slide.</a:t>
            </a:r>
            <a:endParaRPr lang="en-US" sz="1200" kern="1200" dirty="0" smtClean="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54</a:t>
            </a:fld>
            <a:endParaRPr lang="en-US" dirty="0"/>
          </a:p>
        </p:txBody>
      </p:sp>
    </p:spTree>
    <p:extLst>
      <p:ext uri="{BB962C8B-B14F-4D97-AF65-F5344CB8AC3E}">
        <p14:creationId xmlns:p14="http://schemas.microsoft.com/office/powerpoint/2010/main" val="17571567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E82054C-5FFB-4925-88B8-34BFE44764D6}" type="slidenum">
              <a:rPr lang="en-US" smtClean="0"/>
              <a:pPr/>
              <a:t>55</a:t>
            </a:fld>
            <a:endParaRPr lang="en-US" dirty="0"/>
          </a:p>
        </p:txBody>
      </p:sp>
    </p:spTree>
    <p:extLst>
      <p:ext uri="{BB962C8B-B14F-4D97-AF65-F5344CB8AC3E}">
        <p14:creationId xmlns:p14="http://schemas.microsoft.com/office/powerpoint/2010/main" val="4106007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3"/>
            <a:ext cx="5608320" cy="14078997"/>
          </a:xfrm>
        </p:spPr>
        <p:txBody>
          <a:bodyPr/>
          <a:lstStyle/>
          <a:p>
            <a:pPr marL="0" marR="0" lvl="0" indent="0" algn="l" defTabSz="914400" rtl="0" eaLnBrk="0" fontAlgn="base" latinLnBrk="0" hangingPunct="0">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cs typeface="Arial" charset="0"/>
              </a:rPr>
              <a:t>SAY:</a:t>
            </a:r>
            <a:r>
              <a:rPr kumimoji="0" lang="en-US" sz="1200" b="0" i="0" u="none" strike="noStrike" kern="1200" cap="none" spc="0" normalizeH="0" baseline="0" noProof="0" dirty="0" smtClean="0">
                <a:ln>
                  <a:noFill/>
                </a:ln>
                <a:solidFill>
                  <a:srgbClr val="000000"/>
                </a:solidFill>
                <a:effectLst/>
                <a:uLnTx/>
                <a:uFillTx/>
                <a:latin typeface="Arial" charset="0"/>
                <a:cs typeface="Arial" charset="0"/>
              </a:rPr>
              <a:t> </a:t>
            </a:r>
          </a:p>
          <a:p>
            <a:pPr marL="0" marR="0" lvl="0" indent="0" algn="l" defTabSz="914400" rtl="0" eaLnBrk="0" fontAlgn="base" latinLnBrk="0" hangingPunct="0">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cs typeface="Arial" charset="0"/>
              </a:rPr>
              <a:t/>
            </a:r>
            <a:br>
              <a:rPr kumimoji="0" lang="en-US" sz="1200" b="0" i="0" u="none" strike="noStrike" kern="1200" cap="none" spc="0" normalizeH="0" baseline="0" noProof="0" dirty="0" smtClean="0">
                <a:ln>
                  <a:noFill/>
                </a:ln>
                <a:solidFill>
                  <a:srgbClr val="000000"/>
                </a:solidFill>
                <a:effectLst/>
                <a:uLnTx/>
                <a:uFillTx/>
                <a:latin typeface="Arial" charset="0"/>
                <a:cs typeface="Arial" charset="0"/>
              </a:rPr>
            </a:br>
            <a:r>
              <a:rPr kumimoji="0" lang="en-US" sz="1200" b="0" i="0" u="none" strike="noStrike" kern="1200" cap="none" spc="0" normalizeH="0" baseline="0" noProof="0" dirty="0" smtClean="0">
                <a:ln>
                  <a:noFill/>
                </a:ln>
                <a:solidFill>
                  <a:srgbClr val="000000"/>
                </a:solidFill>
                <a:effectLst/>
                <a:uLnTx/>
                <a:uFillTx/>
                <a:latin typeface="Arial" charset="0"/>
                <a:cs typeface="Arial" charset="0"/>
              </a:rPr>
              <a:t>To implement the public health approach, practitioners use and apply scientific methods. These methods come from a series of core sciences that provide the foundation.</a:t>
            </a:r>
          </a:p>
          <a:p>
            <a:pPr marL="0" marR="0" lvl="0" indent="0" algn="l" defTabSz="914400" rtl="0" eaLnBrk="0" fontAlgn="base" latinLnBrk="0" hangingPunct="0">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cs typeface="Arial" charset="0"/>
              </a:rPr>
              <a:t> </a:t>
            </a:r>
          </a:p>
          <a:p>
            <a:pPr marL="0" marR="0" lvl="0" indent="0" algn="l" defTabSz="914400" rtl="0" eaLnBrk="0" fontAlgn="base" latinLnBrk="0" hangingPunct="0">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cs typeface="Arial" charset="0"/>
              </a:rPr>
              <a:t>These sciences include </a:t>
            </a:r>
            <a:r>
              <a:rPr kumimoji="0" lang="en-US" sz="1200" b="1" i="0" u="none" strike="noStrike" kern="1200" cap="none" spc="0" normalizeH="0" baseline="0" noProof="0" dirty="0" smtClean="0">
                <a:ln>
                  <a:noFill/>
                </a:ln>
                <a:solidFill>
                  <a:srgbClr val="000000"/>
                </a:solidFill>
                <a:effectLst/>
                <a:uLnTx/>
                <a:uFillTx/>
                <a:latin typeface="Arial" charset="0"/>
                <a:cs typeface="Arial" charset="0"/>
              </a:rPr>
              <a:t>Public Health Surveillance</a:t>
            </a:r>
            <a:r>
              <a:rPr kumimoji="0" lang="en-US" sz="1200" b="0" i="0" u="none" strike="noStrike" kern="1200" cap="none" spc="0" normalizeH="0" baseline="0" noProof="0" dirty="0" smtClean="0">
                <a:ln>
                  <a:noFill/>
                </a:ln>
                <a:solidFill>
                  <a:srgbClr val="000000"/>
                </a:solidFill>
                <a:effectLst/>
                <a:uLnTx/>
                <a:uFillTx/>
                <a:latin typeface="Arial" charset="0"/>
                <a:cs typeface="Arial" charset="0"/>
              </a:rPr>
              <a:t>, which we use to monitor a public health situation.</a:t>
            </a:r>
            <a:br>
              <a:rPr kumimoji="0" lang="en-US" sz="1200" b="0" i="0" u="none" strike="noStrike" kern="1200" cap="none" spc="0" normalizeH="0" baseline="0" noProof="0" dirty="0" smtClean="0">
                <a:ln>
                  <a:noFill/>
                </a:ln>
                <a:solidFill>
                  <a:srgbClr val="000000"/>
                </a:solidFill>
                <a:effectLst/>
                <a:uLnTx/>
                <a:uFillTx/>
                <a:latin typeface="Arial" charset="0"/>
                <a:cs typeface="Arial" charset="0"/>
              </a:rPr>
            </a:br>
            <a:endParaRPr kumimoji="0" lang="en-US" sz="1200" b="0" i="0" u="none" strike="noStrike" kern="1200" cap="none" spc="0" normalizeH="0" baseline="0" noProof="0" dirty="0" smtClean="0">
              <a:ln>
                <a:noFill/>
              </a:ln>
              <a:solidFill>
                <a:srgbClr val="000000"/>
              </a:solidFill>
              <a:effectLst/>
              <a:uLnTx/>
              <a:uFillTx/>
              <a:latin typeface="Arial" charset="0"/>
              <a:cs typeface="Arial" charset="0"/>
            </a:endParaRPr>
          </a:p>
          <a:p>
            <a:pPr marL="0" marR="0" lvl="0" indent="0" algn="l" defTabSz="914400" rtl="0" eaLnBrk="0" fontAlgn="base" latinLnBrk="0" hangingPunct="0">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cs typeface="Arial" charset="0"/>
              </a:rPr>
              <a:t>Epidemiology</a:t>
            </a:r>
            <a:r>
              <a:rPr kumimoji="0" lang="en-US" sz="1200" b="0" i="0" u="none" strike="noStrike" kern="1200" cap="none" spc="0" normalizeH="0" baseline="0" noProof="0" dirty="0" smtClean="0">
                <a:ln>
                  <a:noFill/>
                </a:ln>
                <a:solidFill>
                  <a:srgbClr val="000000"/>
                </a:solidFill>
                <a:effectLst/>
                <a:uLnTx/>
                <a:uFillTx/>
                <a:latin typeface="Arial" charset="0"/>
                <a:cs typeface="Arial" charset="0"/>
              </a:rPr>
              <a:t> enables us to determine where diseases originate, how or why they move through populations, and how we can prevent them.</a:t>
            </a:r>
          </a:p>
          <a:p>
            <a:pPr marL="0" marR="0" lvl="0" indent="0" algn="l" defTabSz="914400" rtl="0" eaLnBrk="0" fontAlgn="base" latinLnBrk="0" hangingPunct="0">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cs typeface="Arial" charset="0"/>
              </a:rPr>
              <a:t/>
            </a:r>
            <a:br>
              <a:rPr kumimoji="0" lang="en-US" sz="1200" b="1" i="0" u="none" strike="noStrike" kern="1200" cap="none" spc="0" normalizeH="0" baseline="0" noProof="0" dirty="0" smtClean="0">
                <a:ln>
                  <a:noFill/>
                </a:ln>
                <a:solidFill>
                  <a:srgbClr val="000000"/>
                </a:solidFill>
                <a:effectLst/>
                <a:uLnTx/>
                <a:uFillTx/>
                <a:latin typeface="Arial" charset="0"/>
                <a:cs typeface="Arial" charset="0"/>
              </a:rPr>
            </a:br>
            <a:r>
              <a:rPr kumimoji="0" lang="en-US" sz="1200" b="1" i="0" u="none" strike="noStrike" kern="1200" cap="none" spc="0" normalizeH="0" baseline="0" noProof="0" dirty="0" smtClean="0">
                <a:ln>
                  <a:noFill/>
                </a:ln>
                <a:solidFill>
                  <a:srgbClr val="000000"/>
                </a:solidFill>
                <a:effectLst/>
                <a:uLnTx/>
                <a:uFillTx/>
                <a:latin typeface="Arial" charset="0"/>
                <a:cs typeface="Arial" charset="0"/>
              </a:rPr>
              <a:t>Public Health Laboratories</a:t>
            </a:r>
            <a:r>
              <a:rPr kumimoji="0" lang="en-US" sz="1200" b="0" i="0" u="none" strike="noStrike" kern="1200" cap="none" spc="0" normalizeH="0" baseline="0" noProof="0" dirty="0" smtClean="0">
                <a:ln>
                  <a:noFill/>
                </a:ln>
                <a:solidFill>
                  <a:srgbClr val="000000"/>
                </a:solidFill>
                <a:effectLst/>
                <a:uLnTx/>
                <a:uFillTx/>
                <a:latin typeface="Arial" charset="0"/>
                <a:cs typeface="Arial" charset="0"/>
              </a:rPr>
              <a:t> support public health by performing tests to confirm disease diagnoses. Laboratories also support public health by conducting research and training.</a:t>
            </a:r>
          </a:p>
          <a:p>
            <a:pPr marL="0" marR="0" lvl="0" indent="0" algn="l" defTabSz="914400" rtl="0" eaLnBrk="0" fontAlgn="base" latinLnBrk="0" hangingPunct="0">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cs typeface="Arial" charset="0"/>
              </a:rPr>
              <a:t/>
            </a:r>
            <a:br>
              <a:rPr kumimoji="0" lang="en-US" sz="1200" b="0" i="0" u="none" strike="noStrike" kern="1200" cap="none" spc="0" normalizeH="0" baseline="0" noProof="0" dirty="0" smtClean="0">
                <a:ln>
                  <a:noFill/>
                </a:ln>
                <a:solidFill>
                  <a:srgbClr val="000000"/>
                </a:solidFill>
                <a:effectLst/>
                <a:uLnTx/>
                <a:uFillTx/>
                <a:latin typeface="Arial" charset="0"/>
                <a:cs typeface="Arial" charset="0"/>
              </a:rPr>
            </a:br>
            <a:r>
              <a:rPr kumimoji="0" lang="en-US" sz="1200" b="0" i="0" u="none" strike="noStrike" kern="1200" cap="none" spc="0" normalizeH="0" baseline="0" noProof="0" dirty="0" smtClean="0">
                <a:ln>
                  <a:noFill/>
                </a:ln>
                <a:solidFill>
                  <a:srgbClr val="000000"/>
                </a:solidFill>
                <a:effectLst/>
                <a:uLnTx/>
                <a:uFillTx/>
                <a:latin typeface="Arial" charset="0"/>
                <a:cs typeface="Arial" charset="0"/>
              </a:rPr>
              <a:t>As we continue to move from the use of paper documents to electronic health records, </a:t>
            </a:r>
            <a:r>
              <a:rPr kumimoji="0" lang="en-US" sz="1200" b="1" i="0" u="none" strike="noStrike" kern="1200" cap="none" spc="0" normalizeH="0" baseline="0" noProof="0" dirty="0" smtClean="0">
                <a:ln>
                  <a:noFill/>
                </a:ln>
                <a:solidFill>
                  <a:srgbClr val="000000"/>
                </a:solidFill>
                <a:effectLst/>
                <a:uLnTx/>
                <a:uFillTx/>
                <a:latin typeface="Arial" charset="0"/>
                <a:cs typeface="Arial" charset="0"/>
              </a:rPr>
              <a:t>Public Health Informatics</a:t>
            </a:r>
            <a:r>
              <a:rPr kumimoji="0" lang="en-US" sz="1200" b="0" i="0" u="none" strike="noStrike" kern="1200" cap="none" spc="0" normalizeH="0" baseline="0" noProof="0" dirty="0" smtClean="0">
                <a:ln>
                  <a:noFill/>
                </a:ln>
                <a:solidFill>
                  <a:srgbClr val="000000"/>
                </a:solidFill>
                <a:effectLst/>
                <a:uLnTx/>
                <a:uFillTx/>
                <a:latin typeface="Arial" charset="0"/>
                <a:cs typeface="Arial" charset="0"/>
              </a:rPr>
              <a:t> continues to increase in importance. Informatics deals with the methods for collecting, compiling, and presenting health information. It enables us to use electronic data effectively when addressing a public health situation.</a:t>
            </a:r>
          </a:p>
          <a:p>
            <a:pPr marL="0" marR="0" lvl="0" indent="0" algn="l" defTabSz="914400" rtl="0" eaLnBrk="0" fontAlgn="base" latinLnBrk="0" hangingPunct="0">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cs typeface="Arial" charset="0"/>
              </a:rPr>
              <a:t/>
            </a:r>
            <a:br>
              <a:rPr kumimoji="0" lang="en-US" sz="1200" b="0" i="0" u="none" strike="noStrike" kern="1200" cap="none" spc="0" normalizeH="0" baseline="0" noProof="0" dirty="0" smtClean="0">
                <a:ln>
                  <a:noFill/>
                </a:ln>
                <a:solidFill>
                  <a:srgbClr val="000000"/>
                </a:solidFill>
                <a:effectLst/>
                <a:uLnTx/>
                <a:uFillTx/>
                <a:latin typeface="Arial" charset="0"/>
                <a:cs typeface="Arial" charset="0"/>
              </a:rPr>
            </a:br>
            <a:r>
              <a:rPr kumimoji="0" lang="en-US" sz="1200" b="1" i="0" u="none" strike="noStrike" kern="1200" cap="none" spc="0" normalizeH="0" baseline="0" noProof="0" dirty="0" smtClean="0">
                <a:ln>
                  <a:noFill/>
                </a:ln>
                <a:solidFill>
                  <a:srgbClr val="000000"/>
                </a:solidFill>
                <a:effectLst/>
                <a:uLnTx/>
                <a:uFillTx/>
                <a:latin typeface="Arial" charset="0"/>
                <a:cs typeface="Arial" charset="0"/>
              </a:rPr>
              <a:t>Prevention Effectiveness</a:t>
            </a:r>
            <a:r>
              <a:rPr kumimoji="0" lang="en-US" sz="1200" b="0" i="0" u="none" strike="noStrike" kern="1200" cap="none" spc="0" normalizeH="0" baseline="0" noProof="0" dirty="0" smtClean="0">
                <a:ln>
                  <a:noFill/>
                </a:ln>
                <a:solidFill>
                  <a:srgbClr val="000000"/>
                </a:solidFill>
                <a:effectLst/>
                <a:uLnTx/>
                <a:uFillTx/>
                <a:latin typeface="Arial" charset="0"/>
                <a:cs typeface="Arial" charset="0"/>
              </a:rPr>
              <a:t> is closely linked to public health policy. Prevention effectiveness studies provide important economic information for decision makers to help them choose the best option available.</a:t>
            </a:r>
          </a:p>
          <a:p>
            <a:pPr marL="0" marR="0" lvl="0" indent="0" algn="l" defTabSz="914400" rtl="0" eaLnBrk="0" fontAlgn="base" latinLnBrk="0" hangingPunct="0">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cs typeface="Arial" charset="0"/>
              </a:rPr>
              <a:t/>
            </a:r>
            <a:br>
              <a:rPr kumimoji="0" lang="en-US" sz="1200" b="1" i="0" u="none" strike="noStrike" kern="1200" cap="none" spc="0" normalizeH="0" baseline="0" noProof="0" dirty="0" smtClean="0">
                <a:ln>
                  <a:noFill/>
                </a:ln>
                <a:solidFill>
                  <a:srgbClr val="000000"/>
                </a:solidFill>
                <a:effectLst/>
                <a:uLnTx/>
                <a:uFillTx/>
                <a:latin typeface="Arial" charset="0"/>
                <a:cs typeface="Arial" charset="0"/>
              </a:rPr>
            </a:br>
            <a:r>
              <a:rPr kumimoji="0" lang="en-US" sz="1200" b="0" i="0" u="none" strike="noStrike" kern="1200" cap="none" spc="0" normalizeH="0" baseline="0" noProof="0" dirty="0" smtClean="0">
                <a:ln>
                  <a:noFill/>
                </a:ln>
                <a:solidFill>
                  <a:srgbClr val="000000"/>
                </a:solidFill>
                <a:effectLst/>
                <a:uLnTx/>
                <a:uFillTx/>
                <a:latin typeface="Arial" charset="0"/>
                <a:cs typeface="Arial" charset="0"/>
              </a:rPr>
              <a:t>Together, these five core sciences can help us protect and promote the public’s health by giving public health practitioners the answers they need. Public health is better able to respond to the situation by using contributions from each of these sciences. One science alone cannot answer the questions and provide a solution; it is the application of these core sciences together.</a:t>
            </a:r>
          </a:p>
          <a:p>
            <a:pPr marL="0" marR="0" lvl="0" indent="0" algn="l" defTabSz="914400" rtl="0" eaLnBrk="0" fontAlgn="base" latinLnBrk="0" hangingPunct="0">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cs typeface="Arial" charset="0"/>
              </a:rPr>
              <a:t/>
            </a:r>
            <a:br>
              <a:rPr kumimoji="0" lang="en-US" sz="1200" b="1" i="0" u="none" strike="noStrike" kern="1200" cap="none" spc="0" normalizeH="0" baseline="0" noProof="0" dirty="0" smtClean="0">
                <a:ln>
                  <a:noFill/>
                </a:ln>
                <a:solidFill>
                  <a:srgbClr val="000000"/>
                </a:solidFill>
                <a:effectLst/>
                <a:uLnTx/>
                <a:uFillTx/>
                <a:latin typeface="Arial" charset="0"/>
                <a:cs typeface="Arial" charset="0"/>
              </a:rPr>
            </a:br>
            <a:r>
              <a:rPr kumimoji="0" lang="en-US" sz="1200" b="1" i="0" u="none" strike="noStrike" kern="1200" cap="none" spc="0" normalizeH="0" baseline="0" noProof="0" dirty="0" smtClean="0">
                <a:ln>
                  <a:noFill/>
                </a:ln>
                <a:solidFill>
                  <a:srgbClr val="000000"/>
                </a:solidFill>
                <a:effectLst/>
                <a:uLnTx/>
                <a:uFillTx/>
                <a:latin typeface="Arial" charset="0"/>
                <a:cs typeface="Arial" charset="0"/>
              </a:rPr>
              <a:t>&lt;OPTIONAL, IF TIME PERMITS, SAY&gt;</a:t>
            </a:r>
          </a:p>
          <a:p>
            <a:pPr marL="0" marR="0" lvl="0" indent="0" algn="l" defTabSz="914400" rtl="0" eaLnBrk="0" fontAlgn="base" latinLnBrk="0" hangingPunct="0">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cs typeface="Arial" charset="0"/>
            </a:endParaRPr>
          </a:p>
          <a:p>
            <a:pPr marL="0" marR="0" lvl="0" indent="0" algn="l" defTabSz="914400" rtl="0" eaLnBrk="0" fontAlgn="base" latinLnBrk="0" hangingPunct="0">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cs typeface="Arial" charset="0"/>
              </a:rPr>
              <a:t>For example, let’s look at the public health challenge of influenza. Public health surveillance can monitor when and where cases of influenza occur each year. Professionals can use the science of epidemiology to understand why different populations choose to get vaccinated against influenza. They can use the science of informatics to receive and analyze electronic information from health care institutions (e.g., doctors’ offices and hospitals) to determine whether persons who get influenza go to see a doctor and whether they get well or die. Public health practitioners can use laboratory science to determine whether persons with fever and cough have influenza or a different infection, and they can use prevention effectiveness to show that influenza vaccination campaigns that might cost $200,000 can prevent $1 million in medical costs, lost wages, and other costs.</a:t>
            </a:r>
          </a:p>
          <a:p>
            <a:pPr marL="0" marR="0" lvl="0" indent="0" algn="l" defTabSz="914400" rtl="0" eaLnBrk="0" fontAlgn="base" latinLnBrk="0" hangingPunct="0">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cs typeface="Arial" charset="0"/>
              </a:rPr>
              <a:t/>
            </a:r>
            <a:br>
              <a:rPr kumimoji="0" lang="en-US" sz="1200" b="1" i="0" u="none" strike="noStrike" kern="1200" cap="none" spc="0" normalizeH="0" baseline="0" noProof="0" dirty="0" smtClean="0">
                <a:ln>
                  <a:noFill/>
                </a:ln>
                <a:solidFill>
                  <a:srgbClr val="000000"/>
                </a:solidFill>
                <a:effectLst/>
                <a:uLnTx/>
                <a:uFillTx/>
                <a:latin typeface="Arial" charset="0"/>
                <a:cs typeface="Arial" charset="0"/>
              </a:rPr>
            </a:br>
            <a:r>
              <a:rPr kumimoji="0" lang="en-US" sz="1200" b="1" i="0" u="none" strike="noStrike" kern="1200" cap="none" spc="0" normalizeH="0" baseline="0" noProof="0" dirty="0" smtClean="0">
                <a:ln>
                  <a:noFill/>
                </a:ln>
                <a:solidFill>
                  <a:srgbClr val="000000"/>
                </a:solidFill>
                <a:effectLst/>
                <a:uLnTx/>
                <a:uFillTx/>
                <a:latin typeface="Arial" charset="0"/>
                <a:cs typeface="Arial" charset="0"/>
              </a:rPr>
              <a:t>GO</a:t>
            </a:r>
            <a:r>
              <a:rPr kumimoji="0" lang="en-US" sz="1200" b="0" i="0" u="none" strike="noStrike" kern="1200" cap="none" spc="0" normalizeH="0" baseline="0" noProof="0" dirty="0" smtClean="0">
                <a:ln>
                  <a:noFill/>
                </a:ln>
                <a:solidFill>
                  <a:srgbClr val="000000"/>
                </a:solidFill>
                <a:effectLst/>
                <a:uLnTx/>
                <a:uFillTx/>
                <a:latin typeface="Arial" charset="0"/>
                <a:cs typeface="Arial" charset="0"/>
              </a:rPr>
              <a:t> to next slide.</a:t>
            </a:r>
          </a:p>
        </p:txBody>
      </p:sp>
      <p:sp>
        <p:nvSpPr>
          <p:cNvPr id="4" name="Slide Number Placeholder 3"/>
          <p:cNvSpPr>
            <a:spLocks noGrp="1"/>
          </p:cNvSpPr>
          <p:nvPr>
            <p:ph type="sldNum" sz="quarter" idx="10"/>
          </p:nvPr>
        </p:nvSpPr>
        <p:spPr/>
        <p:txBody>
          <a:bodyPr/>
          <a:lstStyle/>
          <a:p>
            <a:fld id="{5B28CC65-80E2-45D6-A505-3F4A925BFC0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506071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5"/>
            <a:ext cx="5608320" cy="2721331"/>
          </a:xfrm>
        </p:spPr>
        <p:txBody>
          <a:bodyPr/>
          <a:lstStyle/>
          <a:p>
            <a:pPr defTabSz="914349">
              <a:defRPr/>
            </a:pPr>
            <a:r>
              <a:rPr lang="en-US" b="1" dirty="0" smtClean="0"/>
              <a:t>ASK: </a:t>
            </a:r>
            <a:br>
              <a:rPr lang="en-US" b="1" dirty="0" smtClean="0"/>
            </a:br>
            <a:endParaRPr lang="en-US" b="1" dirty="0" smtClean="0"/>
          </a:p>
          <a:p>
            <a:pPr defTabSz="914349">
              <a:defRPr/>
            </a:pPr>
            <a:r>
              <a:rPr lang="en-US" b="0" dirty="0" smtClean="0"/>
              <a:t>When you hear the term</a:t>
            </a:r>
            <a:r>
              <a:rPr lang="en-US" b="0" baseline="0" dirty="0" smtClean="0"/>
              <a:t> </a:t>
            </a:r>
            <a:r>
              <a:rPr lang="en-US" b="0" i="1" baseline="0" dirty="0" smtClean="0"/>
              <a:t>public health surveillance</a:t>
            </a:r>
            <a:r>
              <a:rPr lang="en-US" b="0" baseline="0" dirty="0" smtClean="0"/>
              <a:t>, what do you think of? What comes to mind?</a:t>
            </a:r>
            <a:endParaRPr lang="en-US" b="0" dirty="0" smtClean="0"/>
          </a:p>
          <a:p>
            <a:pPr defTabSz="914349">
              <a:defRPr/>
            </a:pPr>
            <a:endParaRPr lang="en-US" baseline="0" dirty="0" smtClean="0"/>
          </a:p>
          <a:p>
            <a:pPr defTabSz="914349">
              <a:defRPr/>
            </a:pPr>
            <a:r>
              <a:rPr lang="en-US" b="0" baseline="0" dirty="0" smtClean="0"/>
              <a:t>&lt;</a:t>
            </a:r>
            <a:r>
              <a:rPr lang="en-US" b="1" baseline="0" dirty="0" smtClean="0"/>
              <a:t>ELICIT </a:t>
            </a:r>
            <a:r>
              <a:rPr lang="en-US" b="0" baseline="0" dirty="0" smtClean="0"/>
              <a:t>responses from the participants.&gt;</a:t>
            </a:r>
          </a:p>
          <a:p>
            <a:pPr defTabSz="914349">
              <a:defRPr/>
            </a:pPr>
            <a:endParaRPr lang="en-US" baseline="0" dirty="0" smtClean="0"/>
          </a:p>
          <a:p>
            <a:pPr defTabSz="914349">
              <a:defRPr/>
            </a:pPr>
            <a:r>
              <a:rPr lang="en-US" b="1" dirty="0" smtClean="0"/>
              <a:t>GO</a:t>
            </a:r>
            <a:r>
              <a:rPr lang="en-US" b="0" dirty="0" smtClean="0"/>
              <a:t> t</a:t>
            </a:r>
            <a:r>
              <a:rPr lang="en-US" baseline="0" dirty="0" smtClean="0"/>
              <a:t>o next slide.</a:t>
            </a:r>
            <a:endParaRPr lang="en-US" dirty="0"/>
          </a:p>
        </p:txBody>
      </p:sp>
      <p:sp>
        <p:nvSpPr>
          <p:cNvPr id="4" name="Slide Number Placeholder 3"/>
          <p:cNvSpPr>
            <a:spLocks noGrp="1"/>
          </p:cNvSpPr>
          <p:nvPr>
            <p:ph type="sldNum" sz="quarter" idx="10"/>
          </p:nvPr>
        </p:nvSpPr>
        <p:spPr/>
        <p:txBody>
          <a:bodyPr/>
          <a:lstStyle/>
          <a:p>
            <a:fld id="{153BCB96-7EEC-4C1C-92AC-A1AF7B1B30F2}" type="slidenum">
              <a:rPr lang="en-US" smtClean="0"/>
              <a:t>7</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630B7C26-61E9-415C-A235-4EAECE602C66}" type="slidenum">
              <a:rPr lang="en-US" smtClean="0">
                <a:latin typeface="Arial" charset="0"/>
              </a:rPr>
              <a:pPr/>
              <a:t>8</a:t>
            </a:fld>
            <a:endParaRPr lang="en-US" dirty="0" smtClean="0">
              <a:latin typeface="Arial"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701041" y="4387136"/>
            <a:ext cx="5608320" cy="2466888"/>
          </a:xfrm>
          <a:noFill/>
          <a:ln/>
        </p:spPr>
        <p:txBody>
          <a:bodyPr/>
          <a:lstStyle/>
          <a:p>
            <a:pPr eaLnBrk="1" hangingPunct="1">
              <a:spcBef>
                <a:spcPts val="0"/>
              </a:spcBef>
              <a:spcAft>
                <a:spcPts val="600"/>
              </a:spcAft>
            </a:pPr>
            <a:r>
              <a:rPr lang="en-US" b="1" dirty="0" smtClean="0">
                <a:latin typeface="Arial" charset="0"/>
              </a:rPr>
              <a:t>SAY: </a:t>
            </a:r>
          </a:p>
          <a:p>
            <a:pPr eaLnBrk="1" hangingPunct="1">
              <a:spcBef>
                <a:spcPts val="0"/>
              </a:spcBef>
              <a:spcAft>
                <a:spcPts val="600"/>
              </a:spcAft>
            </a:pPr>
            <a:endParaRPr lang="en-US" b="0" baseline="0" dirty="0" smtClean="0">
              <a:latin typeface="Arial" charset="0"/>
            </a:endParaRPr>
          </a:p>
          <a:p>
            <a:pPr eaLnBrk="1" hangingPunct="1">
              <a:spcBef>
                <a:spcPts val="0"/>
              </a:spcBef>
              <a:spcAft>
                <a:spcPts val="600"/>
              </a:spcAft>
            </a:pPr>
            <a:r>
              <a:rPr lang="en-US" b="0" baseline="0" dirty="0" smtClean="0">
                <a:latin typeface="Arial" charset="0"/>
              </a:rPr>
              <a:t>The term </a:t>
            </a:r>
            <a:r>
              <a:rPr lang="en-US" i="1" baseline="0" dirty="0" smtClean="0">
                <a:latin typeface="Arial" charset="0"/>
              </a:rPr>
              <a:t>surveillance</a:t>
            </a:r>
            <a:r>
              <a:rPr lang="en-US" baseline="0" dirty="0" smtClean="0">
                <a:latin typeface="Arial" charset="0"/>
              </a:rPr>
              <a:t> comes from a French word meaning “to watch over.”</a:t>
            </a:r>
          </a:p>
          <a:p>
            <a:pPr marL="0" marR="0" indent="0" algn="l" defTabSz="914400" rtl="0" eaLnBrk="1" fontAlgn="base" latinLnBrk="0" hangingPunct="1">
              <a:spcBef>
                <a:spcPts val="0"/>
              </a:spcBef>
              <a:spcAft>
                <a:spcPts val="600"/>
              </a:spcAft>
              <a:buClrTx/>
              <a:buSzTx/>
              <a:buFontTx/>
              <a:buNone/>
              <a:tabLst/>
              <a:defRPr/>
            </a:pPr>
            <a:endParaRPr lang="en-US" baseline="0" dirty="0" smtClean="0">
              <a:latin typeface="Arial" charset="0"/>
            </a:endParaRPr>
          </a:p>
          <a:p>
            <a:pPr marL="0" marR="0" indent="0" algn="l" defTabSz="914400" rtl="0" eaLnBrk="1" fontAlgn="base" latinLnBrk="0" hangingPunct="1">
              <a:spcBef>
                <a:spcPts val="0"/>
              </a:spcBef>
              <a:spcAft>
                <a:spcPts val="600"/>
              </a:spcAft>
              <a:buClrTx/>
              <a:buSzTx/>
              <a:buFontTx/>
              <a:buNone/>
              <a:tabLst/>
              <a:defRPr/>
            </a:pPr>
            <a:r>
              <a:rPr lang="en-US" baseline="0" dirty="0" smtClean="0">
                <a:latin typeface="Arial" charset="0"/>
              </a:rPr>
              <a:t>&lt;</a:t>
            </a:r>
            <a:r>
              <a:rPr lang="en-US" b="1" baseline="0" dirty="0" smtClean="0">
                <a:latin typeface="Arial" charset="0"/>
              </a:rPr>
              <a:t>READ</a:t>
            </a:r>
            <a:r>
              <a:rPr lang="en-US" baseline="0" dirty="0" smtClean="0">
                <a:latin typeface="Arial" charset="0"/>
              </a:rPr>
              <a:t> the definition on the slide.&gt;</a:t>
            </a:r>
          </a:p>
          <a:p>
            <a:pPr eaLnBrk="1" hangingPunct="1">
              <a:spcBef>
                <a:spcPts val="0"/>
              </a:spcBef>
              <a:spcAft>
                <a:spcPts val="600"/>
              </a:spcAft>
            </a:pPr>
            <a:endParaRPr lang="en-US" baseline="0" dirty="0" smtClean="0">
              <a:latin typeface="Arial" charset="0"/>
            </a:endParaRPr>
          </a:p>
          <a:p>
            <a:pPr marL="0" marR="0" indent="0" algn="l" defTabSz="914400" rtl="0" eaLnBrk="1" fontAlgn="base" latinLnBrk="0" hangingPunct="1">
              <a:spcBef>
                <a:spcPts val="0"/>
              </a:spcBef>
              <a:spcAft>
                <a:spcPts val="600"/>
              </a:spcAft>
              <a:buClrTx/>
              <a:buSzTx/>
              <a:buFontTx/>
              <a:buNone/>
              <a:tabLst/>
              <a:defRPr/>
            </a:pPr>
            <a:r>
              <a:rPr lang="en-US" b="1" dirty="0" smtClean="0"/>
              <a:t>GO</a:t>
            </a:r>
            <a:r>
              <a:rPr lang="en-US" b="0" dirty="0" smtClean="0"/>
              <a:t> t</a:t>
            </a:r>
            <a:r>
              <a:rPr lang="en-US" baseline="0" dirty="0" smtClean="0"/>
              <a:t>o next slide.</a:t>
            </a:r>
            <a:endParaRPr lang="en-US" baseline="0" dirty="0" smtClean="0">
              <a:latin typeface="Arial" charset="0"/>
            </a:endParaRPr>
          </a:p>
        </p:txBody>
      </p:sp>
    </p:spTree>
    <p:extLst>
      <p:ext uri="{BB962C8B-B14F-4D97-AF65-F5344CB8AC3E}">
        <p14:creationId xmlns:p14="http://schemas.microsoft.com/office/powerpoint/2010/main" val="3502717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B07D2827-C5F5-4DB0-96F0-8A75536A3879}" type="slidenum">
              <a:rPr lang="en-US" sz="1200">
                <a:latin typeface="Arial" charset="0"/>
                <a:cs typeface="Arial" charset="0"/>
              </a:rPr>
              <a:pPr eaLnBrk="1" hangingPunct="1"/>
              <a:t>9</a:t>
            </a:fld>
            <a:endParaRPr lang="en-US" sz="1200" dirty="0">
              <a:latin typeface="Arial" charset="0"/>
              <a:cs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701041" y="4387135"/>
            <a:ext cx="5608320" cy="59177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spcBef>
                <a:spcPct val="30000"/>
              </a:spcBef>
              <a:spcAft>
                <a:spcPct val="0"/>
              </a:spcAft>
              <a:buClrTx/>
              <a:buSzTx/>
              <a:buFontTx/>
              <a:buNone/>
              <a:tabLst/>
              <a:defRPr/>
            </a:pPr>
            <a:r>
              <a:rPr lang="en-US" b="1" dirty="0" smtClean="0"/>
              <a:t>SAY:</a:t>
            </a:r>
            <a:br>
              <a:rPr lang="en-US" b="1" dirty="0" smtClean="0"/>
            </a:br>
            <a:endParaRPr lang="en-US" b="1" dirty="0" smtClean="0"/>
          </a:p>
          <a:p>
            <a:pPr marL="0" marR="0" indent="0" algn="l" defTabSz="914400" rtl="0" eaLnBrk="1" fontAlgn="base" latinLnBrk="0" hangingPunct="1">
              <a:spcBef>
                <a:spcPct val="30000"/>
              </a:spcBef>
              <a:spcAft>
                <a:spcPct val="0"/>
              </a:spcAft>
              <a:buClrTx/>
              <a:buSzTx/>
              <a:buFontTx/>
              <a:buNone/>
              <a:tabLst/>
              <a:defRPr/>
            </a:pPr>
            <a:r>
              <a:rPr lang="en-US" b="0" baseline="0" dirty="0" smtClean="0">
                <a:latin typeface="Arial" charset="0"/>
              </a:rPr>
              <a:t>Let’s break down the definition and examine the key words. Surveillance is</a:t>
            </a:r>
          </a:p>
          <a:p>
            <a:pPr marL="0" marR="0" indent="0" algn="l" defTabSz="914400" rtl="0" eaLnBrk="1" fontAlgn="base" latinLnBrk="0" hangingPunct="1">
              <a:spcBef>
                <a:spcPct val="30000"/>
              </a:spcBef>
              <a:spcAft>
                <a:spcPct val="0"/>
              </a:spcAft>
              <a:buClrTx/>
              <a:buSzTx/>
              <a:buFontTx/>
              <a:buNone/>
              <a:tabLst/>
              <a:defRPr/>
            </a:pPr>
            <a:endParaRPr lang="en-US" b="0" baseline="0" dirty="0" smtClean="0">
              <a:latin typeface="Arial" charset="0"/>
            </a:endParaRPr>
          </a:p>
          <a:p>
            <a:pPr marL="0" marR="0" indent="0" algn="l" defTabSz="914400" rtl="0" eaLnBrk="1" fontAlgn="base" latinLnBrk="0" hangingPunct="1">
              <a:spcBef>
                <a:spcPct val="30000"/>
              </a:spcBef>
              <a:spcAft>
                <a:spcPct val="0"/>
              </a:spcAft>
              <a:buClrTx/>
              <a:buSzTx/>
              <a:buFontTx/>
              <a:buNone/>
              <a:tabLst/>
              <a:defRPr/>
            </a:pPr>
            <a:r>
              <a:rPr lang="en-US" b="0" baseline="0" dirty="0" smtClean="0">
                <a:latin typeface="Arial" charset="0"/>
              </a:rPr>
              <a:t>&lt;</a:t>
            </a:r>
            <a:r>
              <a:rPr lang="en-US" b="1" baseline="0" dirty="0" smtClean="0">
                <a:latin typeface="Arial" charset="0"/>
              </a:rPr>
              <a:t>CLICK</a:t>
            </a:r>
            <a:r>
              <a:rPr lang="en-US" b="0" baseline="0" dirty="0" smtClean="0">
                <a:latin typeface="Arial" charset="0"/>
              </a:rPr>
              <a:t> for each of the following terms to appear as you say them.&gt;</a:t>
            </a:r>
          </a:p>
          <a:p>
            <a:pPr marL="0" marR="0" indent="0" algn="l" defTabSz="914400" rtl="0" eaLnBrk="1" fontAlgn="base" latinLnBrk="0" hangingPunct="1">
              <a:spcBef>
                <a:spcPct val="30000"/>
              </a:spcBef>
              <a:spcAft>
                <a:spcPct val="0"/>
              </a:spcAft>
              <a:buClrTx/>
              <a:buSzTx/>
              <a:buFontTx/>
              <a:buNone/>
              <a:tabLst/>
              <a:defRPr/>
            </a:pPr>
            <a:endParaRPr lang="en-US" b="0" baseline="0" dirty="0" smtClean="0">
              <a:latin typeface="Arial" charset="0"/>
            </a:endParaRPr>
          </a:p>
          <a:p>
            <a:pPr marL="0" marR="0" indent="0" algn="l" defTabSz="914400" rtl="0" eaLnBrk="1" fontAlgn="base" latinLnBrk="0" hangingPunct="1">
              <a:spcBef>
                <a:spcPct val="30000"/>
              </a:spcBef>
              <a:spcAft>
                <a:spcPct val="0"/>
              </a:spcAft>
              <a:buClrTx/>
              <a:buSzTx/>
              <a:buFontTx/>
              <a:buNone/>
              <a:tabLst/>
              <a:defRPr/>
            </a:pPr>
            <a:r>
              <a:rPr lang="en-US" b="0" baseline="0" dirty="0" smtClean="0">
                <a:latin typeface="Arial" charset="0"/>
              </a:rPr>
              <a:t>the systematic,</a:t>
            </a:r>
          </a:p>
          <a:p>
            <a:pPr marL="0" marR="0" indent="0" algn="l" defTabSz="914400" rtl="0" eaLnBrk="1" fontAlgn="base" latinLnBrk="0" hangingPunct="1">
              <a:spcBef>
                <a:spcPct val="30000"/>
              </a:spcBef>
              <a:spcAft>
                <a:spcPct val="0"/>
              </a:spcAft>
              <a:buClrTx/>
              <a:buSzTx/>
              <a:buFontTx/>
              <a:buNone/>
              <a:tabLst/>
              <a:defRPr/>
            </a:pPr>
            <a:r>
              <a:rPr lang="en-US" b="0" baseline="0" dirty="0" smtClean="0">
                <a:latin typeface="Arial" charset="0"/>
              </a:rPr>
              <a:t>ongoing,</a:t>
            </a:r>
          </a:p>
          <a:p>
            <a:pPr marL="0" marR="0" indent="0" algn="l" defTabSz="914400" rtl="0" eaLnBrk="1" fontAlgn="base" latinLnBrk="0" hangingPunct="1">
              <a:spcBef>
                <a:spcPct val="30000"/>
              </a:spcBef>
              <a:spcAft>
                <a:spcPct val="0"/>
              </a:spcAft>
              <a:buClrTx/>
              <a:buSzTx/>
              <a:buFontTx/>
              <a:buNone/>
              <a:tabLst/>
              <a:defRPr/>
            </a:pPr>
            <a:r>
              <a:rPr lang="en-US" b="0" baseline="0" dirty="0" smtClean="0">
                <a:latin typeface="Arial" charset="0"/>
              </a:rPr>
              <a:t>collection,</a:t>
            </a:r>
          </a:p>
          <a:p>
            <a:pPr marL="0" marR="0" indent="0" algn="l" defTabSz="914400" rtl="0" eaLnBrk="1" fontAlgn="base" latinLnBrk="0" hangingPunct="1">
              <a:spcBef>
                <a:spcPct val="30000"/>
              </a:spcBef>
              <a:spcAft>
                <a:spcPct val="0"/>
              </a:spcAft>
              <a:buClrTx/>
              <a:buSzTx/>
              <a:buFontTx/>
              <a:buNone/>
              <a:tabLst/>
              <a:defRPr/>
            </a:pPr>
            <a:r>
              <a:rPr lang="en-US" b="0" baseline="0" dirty="0" smtClean="0">
                <a:latin typeface="Arial" charset="0"/>
              </a:rPr>
              <a:t>analysis,</a:t>
            </a:r>
          </a:p>
          <a:p>
            <a:pPr marL="0" marR="0" indent="0" algn="l" defTabSz="914400" rtl="0" eaLnBrk="1" fontAlgn="base" latinLnBrk="0" hangingPunct="1">
              <a:spcBef>
                <a:spcPct val="30000"/>
              </a:spcBef>
              <a:spcAft>
                <a:spcPct val="0"/>
              </a:spcAft>
              <a:buClrTx/>
              <a:buSzTx/>
              <a:buFontTx/>
              <a:buNone/>
              <a:tabLst/>
              <a:defRPr/>
            </a:pPr>
            <a:r>
              <a:rPr lang="en-US" b="0" baseline="0" dirty="0" smtClean="0">
                <a:latin typeface="Arial" charset="0"/>
              </a:rPr>
              <a:t>interpretation, and</a:t>
            </a:r>
          </a:p>
          <a:p>
            <a:pPr marL="0" marR="0" indent="0" algn="l" defTabSz="914400" rtl="0" eaLnBrk="1" fontAlgn="base" latinLnBrk="0" hangingPunct="1">
              <a:spcBef>
                <a:spcPct val="30000"/>
              </a:spcBef>
              <a:spcAft>
                <a:spcPct val="0"/>
              </a:spcAft>
              <a:buClrTx/>
              <a:buSzTx/>
              <a:buFontTx/>
              <a:buNone/>
              <a:tabLst/>
              <a:defRPr/>
            </a:pPr>
            <a:r>
              <a:rPr lang="en-US" b="0" baseline="0" dirty="0" smtClean="0">
                <a:latin typeface="Arial" charset="0"/>
              </a:rPr>
              <a:t>dissemination of</a:t>
            </a:r>
          </a:p>
          <a:p>
            <a:pPr marL="0" marR="0" indent="0" algn="l" defTabSz="914400" rtl="0" eaLnBrk="1" fontAlgn="base" latinLnBrk="0" hangingPunct="1">
              <a:spcBef>
                <a:spcPct val="30000"/>
              </a:spcBef>
              <a:spcAft>
                <a:spcPct val="0"/>
              </a:spcAft>
              <a:buClrTx/>
              <a:buSzTx/>
              <a:buFontTx/>
              <a:buNone/>
              <a:tabLst/>
              <a:defRPr/>
            </a:pPr>
            <a:r>
              <a:rPr lang="en-US" b="0" baseline="0" dirty="0" smtClean="0">
                <a:latin typeface="Arial" charset="0"/>
              </a:rPr>
              <a:t>health-related data.</a:t>
            </a:r>
          </a:p>
          <a:p>
            <a:pPr marL="0" marR="0" indent="0" algn="l" defTabSz="914400" rtl="0" eaLnBrk="1" fontAlgn="base" latinLnBrk="0" hangingPunct="1">
              <a:spcBef>
                <a:spcPct val="30000"/>
              </a:spcBef>
              <a:spcAft>
                <a:spcPct val="0"/>
              </a:spcAft>
              <a:buClrTx/>
              <a:buSzTx/>
              <a:buFontTx/>
              <a:buNone/>
              <a:tabLst/>
              <a:defRPr/>
            </a:pPr>
            <a:r>
              <a:rPr lang="en-US" b="0" baseline="0" dirty="0" smtClean="0">
                <a:latin typeface="Arial" charset="0"/>
              </a:rPr>
              <a:t>It is closely linked to public health practice.</a:t>
            </a:r>
          </a:p>
          <a:p>
            <a:pPr marL="0" marR="0" indent="0" algn="l" defTabSz="914400" rtl="0" eaLnBrk="1" fontAlgn="base" latinLnBrk="0" hangingPunct="1">
              <a:spcBef>
                <a:spcPct val="30000"/>
              </a:spcBef>
              <a:spcAft>
                <a:spcPct val="0"/>
              </a:spcAft>
              <a:buClrTx/>
              <a:buSzTx/>
              <a:buFontTx/>
              <a:buNone/>
              <a:tabLst/>
              <a:defRPr/>
            </a:pPr>
            <a:endParaRPr lang="en-US" b="0" baseline="0" dirty="0" smtClean="0">
              <a:latin typeface="Arial" charset="0"/>
            </a:endParaRPr>
          </a:p>
          <a:p>
            <a:pPr eaLnBrk="1" hangingPunct="1">
              <a:defRPr/>
            </a:pPr>
            <a:r>
              <a:rPr lang="en-US" b="0" dirty="0" smtClean="0"/>
              <a:t>&lt;If time permits, </a:t>
            </a:r>
            <a:r>
              <a:rPr lang="en-US" b="1" dirty="0" smtClean="0"/>
              <a:t>PROVIDE</a:t>
            </a:r>
            <a:r>
              <a:rPr lang="en-US" dirty="0" smtClean="0"/>
              <a:t> </a:t>
            </a:r>
            <a:r>
              <a:rPr lang="en-US" dirty="0"/>
              <a:t>more detail about what is meant by each </a:t>
            </a:r>
            <a:r>
              <a:rPr lang="en-US" dirty="0" smtClean="0"/>
              <a:t>term.</a:t>
            </a:r>
            <a:r>
              <a:rPr lang="en-US" b="0" dirty="0" smtClean="0"/>
              <a:t>&gt;</a:t>
            </a:r>
            <a:endParaRPr lang="en-US" dirty="0" smtClean="0"/>
          </a:p>
          <a:p>
            <a:pPr marL="0" marR="0" indent="0" algn="l" defTabSz="914400" rtl="0" eaLnBrk="1" fontAlgn="base" latinLnBrk="0" hangingPunct="1">
              <a:spcBef>
                <a:spcPct val="30000"/>
              </a:spcBef>
              <a:spcAft>
                <a:spcPct val="0"/>
              </a:spcAft>
              <a:buClrTx/>
              <a:buSzTx/>
              <a:buFontTx/>
              <a:buNone/>
              <a:tabLst/>
              <a:defRPr/>
            </a:pPr>
            <a:endParaRPr lang="en-US" b="1" baseline="0" dirty="0" smtClean="0">
              <a:latin typeface="Arial" charset="0"/>
            </a:endParaRPr>
          </a:p>
          <a:p>
            <a:pPr eaLnBrk="1" hangingPunct="1"/>
            <a:r>
              <a:rPr lang="en-US" b="1" dirty="0" smtClean="0"/>
              <a:t>GO</a:t>
            </a:r>
            <a:r>
              <a:rPr lang="en-US" b="0" dirty="0" smtClean="0"/>
              <a:t> t</a:t>
            </a:r>
            <a:r>
              <a:rPr lang="en-US" baseline="0" dirty="0" smtClean="0"/>
              <a:t>o next slide.</a:t>
            </a:r>
          </a:p>
        </p:txBody>
      </p:sp>
    </p:spTree>
    <p:extLst>
      <p:ext uri="{BB962C8B-B14F-4D97-AF65-F5344CB8AC3E}">
        <p14:creationId xmlns:p14="http://schemas.microsoft.com/office/powerpoint/2010/main" val="2795768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algn="l"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95742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32250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a:defRPr/>
            </a:pPr>
            <a:fld id="{B8477CA6-37AB-49C2-B88B-8C89FDB7A7DF}" type="slidenum">
              <a:rPr smtClean="0">
                <a:solidFill>
                  <a:srgbClr val="0039A6"/>
                </a:solidFill>
              </a:rPr>
              <a:pPr algn="r">
                <a:defRPr/>
              </a:pPr>
              <a:t>‹#›</a:t>
            </a:fld>
            <a:endParaRPr dirty="0">
              <a:solidFill>
                <a:srgbClr val="0039A6"/>
              </a:solidFill>
            </a:endParaRPr>
          </a:p>
        </p:txBody>
      </p:sp>
    </p:spTree>
    <p:extLst>
      <p:ext uri="{BB962C8B-B14F-4D97-AF65-F5344CB8AC3E}">
        <p14:creationId xmlns:p14="http://schemas.microsoft.com/office/powerpoint/2010/main" val="490121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a:defRPr/>
            </a:pPr>
            <a:fld id="{20D9D6E0-0359-47C9-96A7-E8CC85445F77}" type="slidenum">
              <a:rPr smtClean="0">
                <a:solidFill>
                  <a:srgbClr val="0039A6"/>
                </a:solidFill>
              </a:rPr>
              <a:pPr>
                <a:defRPr/>
              </a:pPr>
              <a:t>‹#›</a:t>
            </a:fld>
            <a:endParaRPr dirty="0">
              <a:solidFill>
                <a:srgbClr val="0039A6"/>
              </a:solidFill>
            </a:endParaRPr>
          </a:p>
        </p:txBody>
      </p:sp>
    </p:spTree>
    <p:extLst>
      <p:ext uri="{BB962C8B-B14F-4D97-AF65-F5344CB8AC3E}">
        <p14:creationId xmlns:p14="http://schemas.microsoft.com/office/powerpoint/2010/main" val="510360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A420517B-503E-44E1-A5A3-88F773F5D377}"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2642567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07D65CA8-24BD-4619-B65A-9A6DFCCF4B56}"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3672884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0039A6"/>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0039A6"/>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a:fld id="{BDB89C66-62C2-42AB-A425-5C350ED77922}" type="slidenum">
              <a:rPr lang="en-US" smtClean="0">
                <a:solidFill>
                  <a:srgbClr val="0039A6"/>
                </a:solidFill>
              </a:rPr>
              <a:pPr algn="r"/>
              <a:t>‹#›</a:t>
            </a:fld>
            <a:endParaRPr lang="en-US" dirty="0">
              <a:solidFill>
                <a:srgbClr val="0039A6"/>
              </a:solidFill>
            </a:endParaRPr>
          </a:p>
        </p:txBody>
      </p:sp>
    </p:spTree>
    <p:extLst>
      <p:ext uri="{BB962C8B-B14F-4D97-AF65-F5344CB8AC3E}">
        <p14:creationId xmlns:p14="http://schemas.microsoft.com/office/powerpoint/2010/main" val="279972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135747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a:defRPr/>
            </a:pPr>
            <a:fld id="{90BC4EA0-5316-4AF4-B131-080363724348}"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524300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3658693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smtClean="0"/>
              <a:t>Second level</a:t>
            </a: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a:defRPr/>
            </a:pPr>
            <a:fld id="{B8477CA6-37AB-49C2-B88B-8C89FDB7A7DF}" type="slidenum">
              <a:rPr lang="en-US" smtClean="0"/>
              <a:pPr algn="r">
                <a:defRPr/>
              </a:pPr>
              <a:t>‹#›</a:t>
            </a:fld>
            <a:endParaRPr lang="en-US" dirty="0"/>
          </a:p>
        </p:txBody>
      </p:sp>
    </p:spTree>
    <p:extLst>
      <p:ext uri="{BB962C8B-B14F-4D97-AF65-F5344CB8AC3E}">
        <p14:creationId xmlns:p14="http://schemas.microsoft.com/office/powerpoint/2010/main" val="3641172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2552709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705598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4267138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680166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1911635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387088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997649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4046380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1418664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746125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a:defRPr/>
            </a:pPr>
            <a:fld id="{20D9D6E0-0359-47C9-96A7-E8CC85445F77}" type="slidenum">
              <a:rPr lang="en-US" smtClean="0"/>
              <a:pPr>
                <a:defRPr/>
              </a:pPr>
              <a:t>‹#›</a:t>
            </a:fld>
            <a:endParaRPr lang="en-US" dirty="0"/>
          </a:p>
        </p:txBody>
      </p:sp>
    </p:spTree>
    <p:extLst>
      <p:ext uri="{BB962C8B-B14F-4D97-AF65-F5344CB8AC3E}">
        <p14:creationId xmlns:p14="http://schemas.microsoft.com/office/powerpoint/2010/main" val="3299325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a:defRPr/>
            </a:pPr>
            <a:fld id="{B8477CA6-37AB-49C2-B88B-8C89FDB7A7DF}" type="slidenum">
              <a:rPr smtClean="0">
                <a:solidFill>
                  <a:srgbClr val="0039A6"/>
                </a:solidFill>
              </a:rPr>
              <a:pPr algn="r">
                <a:defRPr/>
              </a:pPr>
              <a:t>‹#›</a:t>
            </a:fld>
            <a:endParaRPr dirty="0">
              <a:solidFill>
                <a:srgbClr val="0039A6"/>
              </a:solidFill>
            </a:endParaRPr>
          </a:p>
        </p:txBody>
      </p:sp>
    </p:spTree>
    <p:extLst>
      <p:ext uri="{BB962C8B-B14F-4D97-AF65-F5344CB8AC3E}">
        <p14:creationId xmlns:p14="http://schemas.microsoft.com/office/powerpoint/2010/main" val="3339161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a:defRPr/>
            </a:pPr>
            <a:fld id="{20D9D6E0-0359-47C9-96A7-E8CC85445F77}" type="slidenum">
              <a:rPr smtClean="0">
                <a:solidFill>
                  <a:srgbClr val="0039A6"/>
                </a:solidFill>
              </a:rPr>
              <a:pPr>
                <a:defRPr/>
              </a:pPr>
              <a:t>‹#›</a:t>
            </a:fld>
            <a:endParaRPr dirty="0">
              <a:solidFill>
                <a:srgbClr val="0039A6"/>
              </a:solidFill>
            </a:endParaRPr>
          </a:p>
        </p:txBody>
      </p:sp>
    </p:spTree>
    <p:extLst>
      <p:ext uri="{BB962C8B-B14F-4D97-AF65-F5344CB8AC3E}">
        <p14:creationId xmlns:p14="http://schemas.microsoft.com/office/powerpoint/2010/main" val="2933134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A420517B-503E-44E1-A5A3-88F773F5D377}"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2197648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07D65CA8-24BD-4619-B65A-9A6DFCCF4B56}"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3798900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0039A6"/>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0039A6"/>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a:fld id="{BDB89C66-62C2-42AB-A425-5C350ED77922}" type="slidenum">
              <a:rPr lang="en-US" smtClean="0">
                <a:solidFill>
                  <a:srgbClr val="0039A6"/>
                </a:solidFill>
              </a:rPr>
              <a:pPr algn="r"/>
              <a:t>‹#›</a:t>
            </a:fld>
            <a:endParaRPr lang="en-US" dirty="0">
              <a:solidFill>
                <a:srgbClr val="0039A6"/>
              </a:solidFill>
            </a:endParaRPr>
          </a:p>
        </p:txBody>
      </p:sp>
    </p:spTree>
    <p:extLst>
      <p:ext uri="{BB962C8B-B14F-4D97-AF65-F5344CB8AC3E}">
        <p14:creationId xmlns:p14="http://schemas.microsoft.com/office/powerpoint/2010/main" val="2039886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576528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a:defRPr/>
            </a:pPr>
            <a:fld id="{90BC4EA0-5316-4AF4-B131-080363724348}"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3142274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2439648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13" name="Text Placeholder 5"/>
          <p:cNvSpPr>
            <a:spLocks noGrp="1"/>
          </p:cNvSpPr>
          <p:nvPr>
            <p:ph type="body" sz="quarter" idx="13"/>
          </p:nvPr>
        </p:nvSpPr>
        <p:spPr>
          <a:xfrm>
            <a:off x="2286000" y="6294120"/>
            <a:ext cx="5105400" cy="182880"/>
          </a:xfrm>
          <a:prstGeom prst="rect">
            <a:avLst/>
          </a:prstGeom>
        </p:spPr>
        <p:txBody>
          <a:bodyPr/>
          <a:lstStyle>
            <a:lvl1pPr>
              <a:defRPr sz="1100"/>
            </a:lvl1pPr>
          </a:lstStyle>
          <a:p>
            <a:r>
              <a:rPr lang="en-US" dirty="0" smtClean="0"/>
              <a:t>Office of Surveillance, Epidemiology, and Laboratory Services</a:t>
            </a:r>
            <a:endParaRPr lang="en-US" dirty="0"/>
          </a:p>
        </p:txBody>
      </p:sp>
      <p:sp>
        <p:nvSpPr>
          <p:cNvPr id="14" name="Text Placeholder 6"/>
          <p:cNvSpPr>
            <a:spLocks noGrp="1"/>
          </p:cNvSpPr>
          <p:nvPr>
            <p:ph type="body" sz="quarter" idx="14"/>
          </p:nvPr>
        </p:nvSpPr>
        <p:spPr>
          <a:xfrm>
            <a:off x="2286000" y="6477000"/>
            <a:ext cx="5105400" cy="228600"/>
          </a:xfrm>
          <a:prstGeom prst="rect">
            <a:avLst/>
          </a:prstGeom>
        </p:spPr>
        <p:txBody>
          <a:bodyPr/>
          <a:lstStyle>
            <a:lvl1pPr>
              <a:defRPr sz="1100"/>
            </a:lvl1pPr>
          </a:lstStyle>
          <a:p>
            <a:r>
              <a:rPr lang="en-US" dirty="0" smtClean="0"/>
              <a:t>Scientific Education and Professional Development Program Office</a:t>
            </a:r>
            <a:endParaRPr lang="en-US" dirty="0"/>
          </a:p>
        </p:txBody>
      </p:sp>
    </p:spTree>
    <p:extLst>
      <p:ext uri="{BB962C8B-B14F-4D97-AF65-F5344CB8AC3E}">
        <p14:creationId xmlns:p14="http://schemas.microsoft.com/office/powerpoint/2010/main" val="5182809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22pt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7" name="Slide Number Placeholder 6"/>
          <p:cNvSpPr>
            <a:spLocks noGrp="1" noChangeArrowheads="1"/>
          </p:cNvSpPr>
          <p:nvPr>
            <p:ph type="sldNum" sz="quarter" idx="12"/>
          </p:nvPr>
        </p:nvSpPr>
        <p:spPr>
          <a:xfrm>
            <a:off x="6553200" y="5943600"/>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41915166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A420517B-503E-44E1-A5A3-88F773F5D377}" type="slidenum">
              <a:rPr lang="en-US" smtClean="0"/>
              <a:pPr algn="r">
                <a:defRPr/>
              </a:pPr>
              <a:t>‹#›</a:t>
            </a:fld>
            <a:endParaRPr lang="en-US" dirty="0"/>
          </a:p>
        </p:txBody>
      </p:sp>
    </p:spTree>
    <p:extLst>
      <p:ext uri="{BB962C8B-B14F-4D97-AF65-F5344CB8AC3E}">
        <p14:creationId xmlns:p14="http://schemas.microsoft.com/office/powerpoint/2010/main" val="837510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22pt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5" name="Rectangle 6"/>
          <p:cNvSpPr>
            <a:spLocks noGrp="1" noChangeArrowheads="1"/>
          </p:cNvSpPr>
          <p:nvPr>
            <p:ph type="sldNum" sz="quarter" idx="12"/>
          </p:nvPr>
        </p:nvSpPr>
        <p:spPr>
          <a:xfrm>
            <a:off x="6553200" y="6096000"/>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88708003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194271115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22pt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8674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
        <p:nvSpPr>
          <p:cNvPr id="5" name="Rectangle 6"/>
          <p:cNvSpPr>
            <a:spLocks noGrp="1" noChangeArrowheads="1"/>
          </p:cNvSpPr>
          <p:nvPr>
            <p:ph type="sldNum" sz="quarter" idx="12"/>
          </p:nvPr>
        </p:nvSpPr>
        <p:spPr>
          <a:xfrm>
            <a:off x="6553200" y="6172200"/>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011667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75989421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2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22pt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6688427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203209577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36273306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fontAlgn="auto" hangingPunct="0">
              <a:lnSpc>
                <a:spcPct val="106000"/>
              </a:lnSpc>
              <a:spcBef>
                <a:spcPct val="50000"/>
              </a:spcBef>
              <a:spcAft>
                <a:spcPts val="0"/>
              </a:spcAft>
              <a:buSzPct val="100000"/>
              <a:buFont typeface="Wingdings 2" pitchFamily="18" charset="2"/>
              <a:buNone/>
              <a:defRPr/>
            </a:pPr>
            <a:endParaRPr lang="en-US" sz="1100" dirty="0">
              <a:solidFill>
                <a:srgbClr val="000000"/>
              </a:solidFill>
              <a:effectLst/>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737450636"/>
      </p:ext>
    </p:extLst>
  </p:cSld>
  <p:clrMapOvr>
    <a:masterClrMapping/>
  </p:clrMapOvr>
  <p:timing>
    <p:tnLst>
      <p:par>
        <p:cTn xmlns:p14="http://schemas.microsoft.com/office/powerpoint/2010/mai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510551427"/>
      </p:ext>
    </p:extLst>
  </p:cSld>
  <p:clrMapOvr>
    <a:masterClrMapping/>
  </p:clrMapOvr>
  <p:timing>
    <p:tnLst>
      <p:par>
        <p:cTn xmlns:p14="http://schemas.microsoft.com/office/powerpoint/2010/mai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20D9D6E0-0359-47C9-96A7-E8CC85445F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80963008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07D65CA8-24BD-4619-B65A-9A6DFCCF4B56}" type="slidenum">
              <a:rPr lang="en-US" smtClean="0"/>
              <a:pPr algn="r">
                <a:defRPr/>
              </a:pPr>
              <a:t>‹#›</a:t>
            </a:fld>
            <a:endParaRPr lang="en-US" dirty="0"/>
          </a:p>
        </p:txBody>
      </p:sp>
    </p:spTree>
    <p:extLst>
      <p:ext uri="{BB962C8B-B14F-4D97-AF65-F5344CB8AC3E}">
        <p14:creationId xmlns:p14="http://schemas.microsoft.com/office/powerpoint/2010/main" val="1677045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A420517B-503E-44E1-A5A3-88F773F5D3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13743321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07D65CA8-24BD-4619-B65A-9A6DFCCF4B56}"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95724416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pPr fontAlgn="auto">
              <a:spcBef>
                <a:spcPts val="0"/>
              </a:spcBef>
              <a:spcAft>
                <a:spcPts val="0"/>
              </a:spcAft>
            </a:pPr>
            <a:fld id="{BDB89C66-62C2-42AB-A425-5C350ED77922}"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085638931"/>
      </p:ext>
    </p:extLst>
  </p:cSld>
  <p:clrMapOvr>
    <a:masterClrMapping/>
  </p:clrMapOvr>
  <p:transition xmlns:p14="http://schemas.microsoft.com/office/powerpoint/2010/main" spd="slow"/>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650065658"/>
      </p:ext>
    </p:extLst>
  </p:cSld>
  <p:clrMapOvr>
    <a:masterClrMapping/>
  </p:clrMapOvr>
  <p:transition xmlns:p14="http://schemas.microsoft.com/office/powerpoint/2010/mai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fontAlgn="auto">
              <a:spcBef>
                <a:spcPts val="0"/>
              </a:spcBef>
              <a:spcAft>
                <a:spcPts val="0"/>
              </a:spcAft>
            </a:pPr>
            <a:fld id="{C22E1E8D-C703-4B7D-9894-409E2F1590DB}"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56584473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extLst>
      <p:ext uri="{BB962C8B-B14F-4D97-AF65-F5344CB8AC3E}">
        <p14:creationId xmlns:p14="http://schemas.microsoft.com/office/powerpoint/2010/main" val="2697845505"/>
      </p:ext>
    </p:extLst>
  </p:cSld>
  <p:clrMapOvr>
    <a:masterClrMapping/>
  </p:clrMapOvr>
  <p:transition xmlns:p14="http://schemas.microsoft.com/office/powerpoint/2010/mai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13" name="Text Placeholder 5"/>
          <p:cNvSpPr>
            <a:spLocks noGrp="1"/>
          </p:cNvSpPr>
          <p:nvPr>
            <p:ph type="body" sz="quarter" idx="13"/>
          </p:nvPr>
        </p:nvSpPr>
        <p:spPr>
          <a:xfrm>
            <a:off x="2286000" y="6294120"/>
            <a:ext cx="5105400" cy="182880"/>
          </a:xfrm>
          <a:prstGeom prst="rect">
            <a:avLst/>
          </a:prstGeom>
        </p:spPr>
        <p:txBody>
          <a:bodyPr/>
          <a:lstStyle>
            <a:lvl1pPr>
              <a:defRPr sz="1100"/>
            </a:lvl1pPr>
          </a:lstStyle>
          <a:p>
            <a:r>
              <a:rPr lang="en-US" dirty="0" smtClean="0"/>
              <a:t>Office of Surveillance, Epidemiology, and Laboratory Services</a:t>
            </a:r>
            <a:endParaRPr lang="en-US" dirty="0"/>
          </a:p>
        </p:txBody>
      </p:sp>
      <p:sp>
        <p:nvSpPr>
          <p:cNvPr id="14" name="Text Placeholder 6"/>
          <p:cNvSpPr>
            <a:spLocks noGrp="1"/>
          </p:cNvSpPr>
          <p:nvPr>
            <p:ph type="body" sz="quarter" idx="14"/>
          </p:nvPr>
        </p:nvSpPr>
        <p:spPr>
          <a:xfrm>
            <a:off x="2286000" y="6477000"/>
            <a:ext cx="5105400" cy="228600"/>
          </a:xfrm>
          <a:prstGeom prst="rect">
            <a:avLst/>
          </a:prstGeom>
        </p:spPr>
        <p:txBody>
          <a:bodyPr/>
          <a:lstStyle>
            <a:lvl1pPr>
              <a:defRPr sz="1100"/>
            </a:lvl1pPr>
          </a:lstStyle>
          <a:p>
            <a:r>
              <a:rPr lang="en-US" dirty="0" smtClean="0"/>
              <a:t>Scientific Education and Professional Development Program Office</a:t>
            </a:r>
            <a:endParaRPr lang="en-US" dirty="0"/>
          </a:p>
        </p:txBody>
      </p:sp>
    </p:spTree>
    <p:extLst>
      <p:ext uri="{BB962C8B-B14F-4D97-AF65-F5344CB8AC3E}">
        <p14:creationId xmlns:p14="http://schemas.microsoft.com/office/powerpoint/2010/main" val="40828868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22pt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7" name="Slide Number Placeholder 6"/>
          <p:cNvSpPr>
            <a:spLocks noGrp="1" noChangeArrowheads="1"/>
          </p:cNvSpPr>
          <p:nvPr>
            <p:ph type="sldNum" sz="quarter" idx="12"/>
          </p:nvPr>
        </p:nvSpPr>
        <p:spPr>
          <a:xfrm>
            <a:off x="6553200" y="5943600"/>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45655703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22pt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5" name="Rectangle 6"/>
          <p:cNvSpPr>
            <a:spLocks noGrp="1" noChangeArrowheads="1"/>
          </p:cNvSpPr>
          <p:nvPr>
            <p:ph type="sldNum" sz="quarter" idx="12"/>
          </p:nvPr>
        </p:nvSpPr>
        <p:spPr>
          <a:xfrm>
            <a:off x="6553200" y="6096000"/>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66955550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38275765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a:fld id="{BDB89C66-62C2-42AB-A425-5C350ED77922}" type="slidenum">
              <a:rPr lang="en-US" smtClean="0"/>
              <a:pPr algn="r"/>
              <a:t>‹#›</a:t>
            </a:fld>
            <a:endParaRPr lang="en-US" dirty="0"/>
          </a:p>
        </p:txBody>
      </p:sp>
    </p:spTree>
    <p:extLst>
      <p:ext uri="{BB962C8B-B14F-4D97-AF65-F5344CB8AC3E}">
        <p14:creationId xmlns:p14="http://schemas.microsoft.com/office/powerpoint/2010/main" val="3241935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22pt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8674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
        <p:nvSpPr>
          <p:cNvPr id="5" name="Rectangle 6"/>
          <p:cNvSpPr>
            <a:spLocks noGrp="1" noChangeArrowheads="1"/>
          </p:cNvSpPr>
          <p:nvPr>
            <p:ph type="sldNum" sz="quarter" idx="12"/>
          </p:nvPr>
        </p:nvSpPr>
        <p:spPr>
          <a:xfrm>
            <a:off x="6553200" y="6172200"/>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41187112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51559688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2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22pt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3813836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39004722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165948047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fontAlgn="auto" hangingPunct="0">
              <a:lnSpc>
                <a:spcPct val="106000"/>
              </a:lnSpc>
              <a:spcBef>
                <a:spcPct val="50000"/>
              </a:spcBef>
              <a:spcAft>
                <a:spcPts val="0"/>
              </a:spcAft>
              <a:buSzPct val="100000"/>
              <a:buFont typeface="Wingdings 2" pitchFamily="18" charset="2"/>
              <a:buNone/>
              <a:defRPr/>
            </a:pPr>
            <a:endParaRPr lang="en-US" sz="1100" dirty="0">
              <a:solidFill>
                <a:srgbClr val="000000"/>
              </a:solidFill>
              <a:effectLst/>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048765151"/>
      </p:ext>
    </p:extLst>
  </p:cSld>
  <p:clrMapOvr>
    <a:masterClrMapping/>
  </p:clrMapOvr>
  <p:timing>
    <p:tnLst>
      <p:par>
        <p:cTn xmlns:p14="http://schemas.microsoft.com/office/powerpoint/2010/mai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643208448"/>
      </p:ext>
    </p:extLst>
  </p:cSld>
  <p:clrMapOvr>
    <a:masterClrMapping/>
  </p:clrMapOvr>
  <p:timing>
    <p:tnLst>
      <p:par>
        <p:cTn xmlns:p14="http://schemas.microsoft.com/office/powerpoint/2010/mai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20D9D6E0-0359-47C9-96A7-E8CC85445F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97298231"/>
      </p:ext>
    </p:extLst>
  </p:cSld>
  <p:clrMapOvr>
    <a:masterClrMapping/>
  </p:clrMapOvr>
  <p:timing>
    <p:tnLst>
      <p:par>
        <p:cTn xmlns:p14="http://schemas.microsoft.com/office/powerpoint/2010/mai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A420517B-503E-44E1-A5A3-88F773F5D3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62442282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07D65CA8-24BD-4619-B65A-9A6DFCCF4B56}"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384315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079028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pPr fontAlgn="auto">
              <a:spcBef>
                <a:spcPts val="0"/>
              </a:spcBef>
              <a:spcAft>
                <a:spcPts val="0"/>
              </a:spcAft>
            </a:pPr>
            <a:fld id="{BDB89C66-62C2-42AB-A425-5C350ED77922}"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543927962"/>
      </p:ext>
    </p:extLst>
  </p:cSld>
  <p:clrMapOvr>
    <a:masterClrMapping/>
  </p:clrMapOvr>
  <p:transition xmlns:p14="http://schemas.microsoft.com/office/powerpoint/2010/main" spd="slow"/>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4082086732"/>
      </p:ext>
    </p:extLst>
  </p:cSld>
  <p:clrMapOvr>
    <a:masterClrMapping/>
  </p:clrMapOvr>
  <p:transition xmlns:p14="http://schemas.microsoft.com/office/powerpoint/2010/mai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fontAlgn="auto">
              <a:spcBef>
                <a:spcPts val="0"/>
              </a:spcBef>
              <a:spcAft>
                <a:spcPts val="0"/>
              </a:spcAft>
            </a:pPr>
            <a:fld id="{C22E1E8D-C703-4B7D-9894-409E2F1590DB}"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4029581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extLst>
      <p:ext uri="{BB962C8B-B14F-4D97-AF65-F5344CB8AC3E}">
        <p14:creationId xmlns:p14="http://schemas.microsoft.com/office/powerpoint/2010/main" val="2777662010"/>
      </p:ext>
    </p:extLst>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endParaRPr lang="en-US" dirty="0"/>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a:defRPr/>
            </a:pPr>
            <a:fld id="{90BC4EA0-5316-4AF4-B131-080363724348}" type="slidenum">
              <a:rPr lang="en-US" smtClean="0"/>
              <a:pPr algn="r">
                <a:defRPr/>
              </a:pPr>
              <a:t>‹#›</a:t>
            </a:fld>
            <a:endParaRPr lang="en-US" dirty="0"/>
          </a:p>
        </p:txBody>
      </p:sp>
    </p:spTree>
    <p:extLst>
      <p:ext uri="{BB962C8B-B14F-4D97-AF65-F5344CB8AC3E}">
        <p14:creationId xmlns:p14="http://schemas.microsoft.com/office/powerpoint/2010/main" val="3544110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4285288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4136093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extLst>
      <p:ext uri="{BB962C8B-B14F-4D97-AF65-F5344CB8AC3E}">
        <p14:creationId xmlns:p14="http://schemas.microsoft.com/office/powerpoint/2010/main" val="3622252264"/>
      </p:ext>
    </p:extLst>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2955379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192562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19144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684241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174653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191642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801378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2168938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688944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5"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a:t>
            </a:fld>
            <a:endParaRPr lang="en-US" sz="1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91808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8477CA6-37AB-49C2-B88B-8C89FDB7A7DF}"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3684272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0D9D6E0-0359-47C9-96A7-E8CC85445F77}"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3824104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420517B-503E-44E1-A5A3-88F773F5D377}"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1749891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7D65CA8-24BD-4619-B65A-9A6DFCCF4B56}"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2185136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0039A6"/>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0039A6"/>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DB89C66-62C2-42AB-A425-5C350ED77922}"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53945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615010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fld id="{70DA071C-E541-48F0-9908-280936782E0C}" type="slidenum">
              <a:rPr lang="en-US">
                <a:solidFill>
                  <a:srgbClr val="0039A6"/>
                </a:solidFill>
              </a:rPr>
              <a:pPr>
                <a:defRPr/>
              </a:pPr>
              <a:t>‹#›</a:t>
            </a:fld>
            <a:endParaRPr lang="en-US" dirty="0">
              <a:solidFill>
                <a:srgbClr val="0039A6"/>
              </a:solidFill>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defRPr/>
            </a:pPr>
            <a:fld id="{90BC4EA0-5316-4AF4-B131-080363724348}"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3743788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2874646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1909912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022321521"/>
      </p:ext>
    </p:extLst>
  </p:cSld>
  <p:clrMapOvr>
    <a:masterClrMapping/>
  </p:clrMapOvr>
  <p:transition xmlns:p14="http://schemas.microsoft.com/office/powerpoint/2010/mai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
        <p:nvSpPr>
          <p:cNvPr id="4" name="Title 3"/>
          <p:cNvSpPr>
            <a:spLocks noGrp="1"/>
          </p:cNvSpPr>
          <p:nvPr>
            <p:ph type="title"/>
          </p:nvPr>
        </p:nvSpPr>
        <p:spPr>
          <a:xfrm>
            <a:off x="457200" y="274638"/>
            <a:ext cx="8229600" cy="1143000"/>
          </a:xfrm>
          <a:prstGeom prst="rect">
            <a:avLst/>
          </a:prstGeom>
        </p:spPr>
        <p:txBody>
          <a:bodyPr/>
          <a:lstStyle>
            <a:lvl1pPr>
              <a:defRPr lang="en-US" sz="2800" b="1" kern="1200" baseline="0" smtClean="0">
                <a:solidFill>
                  <a:schemeClr val="tx1"/>
                </a:solidFill>
                <a:effectLst/>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0738231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94615366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337449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95337386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570929212"/>
      </p:ext>
    </p:extLst>
  </p:cSld>
  <p:clrMapOvr>
    <a:masterClrMapping/>
  </p:clrMapOvr>
  <p:transition xmlns:p14="http://schemas.microsoft.com/office/powerpoint/2010/mai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303378326"/>
      </p:ext>
    </p:extLst>
  </p:cSld>
  <p:clrMapOvr>
    <a:masterClrMapping/>
  </p:clrMapOvr>
  <p:transition xmlns:p14="http://schemas.microsoft.com/office/powerpoint/2010/mai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764639514"/>
      </p:ext>
    </p:extLst>
  </p:cSld>
  <p:clrMapOvr>
    <a:masterClrMapping/>
  </p:clrMapOvr>
  <p:transition xmlns:p14="http://schemas.microsoft.com/office/powerpoint/2010/mai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2527551758"/>
      </p:ext>
    </p:extLst>
  </p:cSld>
  <p:clrMapOvr>
    <a:masterClrMapping/>
  </p:clrMapOvr>
  <p:transition xmlns:p14="http://schemas.microsoft.com/office/powerpoint/2010/mai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fontAlgn="auto" hangingPunct="0">
              <a:lnSpc>
                <a:spcPct val="106000"/>
              </a:lnSpc>
              <a:spcBef>
                <a:spcPct val="50000"/>
              </a:spcBef>
              <a:spcAft>
                <a:spcPts val="0"/>
              </a:spcAft>
              <a:buSzPct val="100000"/>
              <a:buFont typeface="Wingdings 2" pitchFamily="18" charset="2"/>
              <a:buNone/>
              <a:defRPr/>
            </a:pPr>
            <a:endParaRPr lang="en-US" sz="1100" dirty="0">
              <a:solidFill>
                <a:srgbClr val="000000"/>
              </a:solidFill>
              <a:effectLst/>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906916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
        <p:nvSpPr>
          <p:cNvPr id="5"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a:t>
            </a:fld>
            <a:endParaRPr lang="en-US" sz="1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8550736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20D9D6E0-0359-47C9-96A7-E8CC85445F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8734091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A420517B-503E-44E1-A5A3-88F773F5D3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6033042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07D65CA8-24BD-4619-B65A-9A6DFCCF4B56}"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9734771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pPr fontAlgn="auto">
              <a:spcBef>
                <a:spcPts val="0"/>
              </a:spcBef>
              <a:spcAft>
                <a:spcPts val="0"/>
              </a:spcAft>
            </a:pPr>
            <a:fld id="{BDB89C66-62C2-42AB-A425-5C350ED77922}"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541372911"/>
      </p:ext>
    </p:extLst>
  </p:cSld>
  <p:clrMapOvr>
    <a:masterClrMapping/>
  </p:clrMapOvr>
  <p:transition xmlns:p14="http://schemas.microsoft.com/office/powerpoint/2010/main" spd="slow"/>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168992152"/>
      </p:ext>
    </p:extLst>
  </p:cSld>
  <p:clrMapOvr>
    <a:masterClrMapping/>
  </p:clrMapOvr>
  <p:transition xmlns:p14="http://schemas.microsoft.com/office/powerpoint/2010/mai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4182535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225489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2541708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4235252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3789072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1884203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720497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1250146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1798157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55054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a:defRPr/>
            </a:pPr>
            <a:fld id="{B8477CA6-37AB-49C2-B88B-8C89FDB7A7DF}" type="slidenum">
              <a:rPr smtClean="0">
                <a:solidFill>
                  <a:srgbClr val="0039A6"/>
                </a:solidFill>
              </a:rPr>
              <a:pPr algn="r">
                <a:defRPr/>
              </a:pPr>
              <a:t>‹#›</a:t>
            </a:fld>
            <a:endParaRPr dirty="0">
              <a:solidFill>
                <a:srgbClr val="0039A6"/>
              </a:solidFill>
            </a:endParaRPr>
          </a:p>
        </p:txBody>
      </p:sp>
    </p:spTree>
    <p:extLst>
      <p:ext uri="{BB962C8B-B14F-4D97-AF65-F5344CB8AC3E}">
        <p14:creationId xmlns:p14="http://schemas.microsoft.com/office/powerpoint/2010/main" val="1369244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a:defRPr/>
            </a:pPr>
            <a:fld id="{20D9D6E0-0359-47C9-96A7-E8CC85445F77}" type="slidenum">
              <a:rPr smtClean="0">
                <a:solidFill>
                  <a:srgbClr val="0039A6"/>
                </a:solidFill>
              </a:rPr>
              <a:pPr>
                <a:defRPr/>
              </a:pPr>
              <a:t>‹#›</a:t>
            </a:fld>
            <a:endParaRPr dirty="0">
              <a:solidFill>
                <a:srgbClr val="0039A6"/>
              </a:solidFill>
            </a:endParaRPr>
          </a:p>
        </p:txBody>
      </p:sp>
    </p:spTree>
    <p:extLst>
      <p:ext uri="{BB962C8B-B14F-4D97-AF65-F5344CB8AC3E}">
        <p14:creationId xmlns:p14="http://schemas.microsoft.com/office/powerpoint/2010/main" val="61313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A420517B-503E-44E1-A5A3-88F773F5D377}"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3993690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07D65CA8-24BD-4619-B65A-9A6DFCCF4B56}"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2214666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0039A6"/>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0039A6"/>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a:fld id="{BDB89C66-62C2-42AB-A425-5C350ED77922}" type="slidenum">
              <a:rPr lang="en-US" smtClean="0">
                <a:solidFill>
                  <a:srgbClr val="0039A6"/>
                </a:solidFill>
              </a:rPr>
              <a:pPr algn="r"/>
              <a:t>‹#›</a:t>
            </a:fld>
            <a:endParaRPr lang="en-US" dirty="0">
              <a:solidFill>
                <a:srgbClr val="0039A6"/>
              </a:solidFill>
            </a:endParaRPr>
          </a:p>
        </p:txBody>
      </p:sp>
    </p:spTree>
    <p:extLst>
      <p:ext uri="{BB962C8B-B14F-4D97-AF65-F5344CB8AC3E}">
        <p14:creationId xmlns:p14="http://schemas.microsoft.com/office/powerpoint/2010/main" val="69235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200653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a:defRPr/>
            </a:pPr>
            <a:fld id="{90BC4EA0-5316-4AF4-B131-080363724348}"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544996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237992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076705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107075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228243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1445174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129798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1234455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2728553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2643694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668555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34792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a:defRPr/>
            </a:pPr>
            <a:fld id="{B8477CA6-37AB-49C2-B88B-8C89FDB7A7DF}" type="slidenum">
              <a:rPr smtClean="0">
                <a:solidFill>
                  <a:srgbClr val="0039A6"/>
                </a:solidFill>
              </a:rPr>
              <a:pPr algn="r">
                <a:defRPr/>
              </a:pPr>
              <a:t>‹#›</a:t>
            </a:fld>
            <a:endParaRPr dirty="0">
              <a:solidFill>
                <a:srgbClr val="0039A6"/>
              </a:solidFill>
            </a:endParaRPr>
          </a:p>
        </p:txBody>
      </p:sp>
    </p:spTree>
    <p:extLst>
      <p:ext uri="{BB962C8B-B14F-4D97-AF65-F5344CB8AC3E}">
        <p14:creationId xmlns:p14="http://schemas.microsoft.com/office/powerpoint/2010/main" val="13425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a:defRPr/>
            </a:pPr>
            <a:fld id="{20D9D6E0-0359-47C9-96A7-E8CC85445F77}" type="slidenum">
              <a:rPr smtClean="0">
                <a:solidFill>
                  <a:srgbClr val="0039A6"/>
                </a:solidFill>
              </a:rPr>
              <a:pPr>
                <a:defRPr/>
              </a:pPr>
              <a:t>‹#›</a:t>
            </a:fld>
            <a:endParaRPr dirty="0">
              <a:solidFill>
                <a:srgbClr val="0039A6"/>
              </a:solidFill>
            </a:endParaRPr>
          </a:p>
        </p:txBody>
      </p:sp>
    </p:spTree>
    <p:extLst>
      <p:ext uri="{BB962C8B-B14F-4D97-AF65-F5344CB8AC3E}">
        <p14:creationId xmlns:p14="http://schemas.microsoft.com/office/powerpoint/2010/main" val="3718585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A420517B-503E-44E1-A5A3-88F773F5D377}"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3261218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07D65CA8-24BD-4619-B65A-9A6DFCCF4B56}"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1258036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0039A6"/>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0039A6"/>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a:fld id="{BDB89C66-62C2-42AB-A425-5C350ED77922}" type="slidenum">
              <a:rPr lang="en-US" smtClean="0">
                <a:solidFill>
                  <a:srgbClr val="0039A6"/>
                </a:solidFill>
              </a:rPr>
              <a:pPr algn="r"/>
              <a:t>‹#›</a:t>
            </a:fld>
            <a:endParaRPr lang="en-US" dirty="0">
              <a:solidFill>
                <a:srgbClr val="0039A6"/>
              </a:solidFill>
            </a:endParaRPr>
          </a:p>
        </p:txBody>
      </p:sp>
    </p:spTree>
    <p:extLst>
      <p:ext uri="{BB962C8B-B14F-4D97-AF65-F5344CB8AC3E}">
        <p14:creationId xmlns:p14="http://schemas.microsoft.com/office/powerpoint/2010/main" val="4083768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652683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a:defRPr/>
            </a:pPr>
            <a:fld id="{90BC4EA0-5316-4AF4-B131-080363724348}"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3058407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1945645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043445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7842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360829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949331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2180799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1974905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4141265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572446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jp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9.xml"/><Relationship Id="rId20" Type="http://schemas.openxmlformats.org/officeDocument/2006/relationships/theme" Target="../theme/theme2.xml"/><Relationship Id="rId21" Type="http://schemas.openxmlformats.org/officeDocument/2006/relationships/image" Target="../media/image1.jpg"/><Relationship Id="rId10" Type="http://schemas.openxmlformats.org/officeDocument/2006/relationships/slideLayout" Target="../slideLayouts/slideLayout30.xml"/><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slideLayout" Target="../slideLayouts/slideLayout33.xml"/><Relationship Id="rId14" Type="http://schemas.openxmlformats.org/officeDocument/2006/relationships/slideLayout" Target="../slideLayouts/slideLayout34.xml"/><Relationship Id="rId15" Type="http://schemas.openxmlformats.org/officeDocument/2006/relationships/slideLayout" Target="../slideLayouts/slideLayout35.xml"/><Relationship Id="rId16" Type="http://schemas.openxmlformats.org/officeDocument/2006/relationships/slideLayout" Target="../slideLayouts/slideLayout36.xml"/><Relationship Id="rId17" Type="http://schemas.openxmlformats.org/officeDocument/2006/relationships/slideLayout" Target="../slideLayouts/slideLayout37.xml"/><Relationship Id="rId18" Type="http://schemas.openxmlformats.org/officeDocument/2006/relationships/slideLayout" Target="../slideLayouts/slideLayout38.xml"/><Relationship Id="rId19" Type="http://schemas.openxmlformats.org/officeDocument/2006/relationships/slideLayout" Target="../slideLayouts/slideLayout39.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50.xml"/><Relationship Id="rId12" Type="http://schemas.openxmlformats.org/officeDocument/2006/relationships/slideLayout" Target="../slideLayouts/slideLayout51.xml"/><Relationship Id="rId13" Type="http://schemas.openxmlformats.org/officeDocument/2006/relationships/slideLayout" Target="../slideLayouts/slideLayout52.xml"/><Relationship Id="rId14" Type="http://schemas.openxmlformats.org/officeDocument/2006/relationships/slideLayout" Target="../slideLayouts/slideLayout53.xml"/><Relationship Id="rId15" Type="http://schemas.openxmlformats.org/officeDocument/2006/relationships/slideLayout" Target="../slideLayouts/slideLayout54.xml"/><Relationship Id="rId16" Type="http://schemas.openxmlformats.org/officeDocument/2006/relationships/slideLayout" Target="../slideLayouts/slideLayout55.xml"/><Relationship Id="rId17" Type="http://schemas.openxmlformats.org/officeDocument/2006/relationships/theme" Target="../theme/theme3.xml"/><Relationship Id="rId18" Type="http://schemas.openxmlformats.org/officeDocument/2006/relationships/image" Target="../media/image1.jpg"/><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9" Type="http://schemas.openxmlformats.org/officeDocument/2006/relationships/slideLayout" Target="../slideLayouts/slideLayout48.xml"/><Relationship Id="rId10"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64.xml"/><Relationship Id="rId20" Type="http://schemas.openxmlformats.org/officeDocument/2006/relationships/image" Target="../media/image1.jpg"/><Relationship Id="rId10" Type="http://schemas.openxmlformats.org/officeDocument/2006/relationships/slideLayout" Target="../slideLayouts/slideLayout65.xml"/><Relationship Id="rId11" Type="http://schemas.openxmlformats.org/officeDocument/2006/relationships/slideLayout" Target="../slideLayouts/slideLayout66.xml"/><Relationship Id="rId12" Type="http://schemas.openxmlformats.org/officeDocument/2006/relationships/slideLayout" Target="../slideLayouts/slideLayout67.xml"/><Relationship Id="rId13" Type="http://schemas.openxmlformats.org/officeDocument/2006/relationships/slideLayout" Target="../slideLayouts/slideLayout68.xml"/><Relationship Id="rId14" Type="http://schemas.openxmlformats.org/officeDocument/2006/relationships/slideLayout" Target="../slideLayouts/slideLayout69.xml"/><Relationship Id="rId15" Type="http://schemas.openxmlformats.org/officeDocument/2006/relationships/slideLayout" Target="../slideLayouts/slideLayout70.xml"/><Relationship Id="rId16" Type="http://schemas.openxmlformats.org/officeDocument/2006/relationships/slideLayout" Target="../slideLayouts/slideLayout71.xml"/><Relationship Id="rId17" Type="http://schemas.openxmlformats.org/officeDocument/2006/relationships/slideLayout" Target="../slideLayouts/slideLayout72.xml"/><Relationship Id="rId18" Type="http://schemas.openxmlformats.org/officeDocument/2006/relationships/slideLayout" Target="../slideLayouts/slideLayout73.xml"/><Relationship Id="rId19" Type="http://schemas.openxmlformats.org/officeDocument/2006/relationships/theme" Target="../theme/theme4.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82.xml"/><Relationship Id="rId20" Type="http://schemas.openxmlformats.org/officeDocument/2006/relationships/image" Target="../media/image1.jpg"/><Relationship Id="rId10" Type="http://schemas.openxmlformats.org/officeDocument/2006/relationships/slideLayout" Target="../slideLayouts/slideLayout83.xml"/><Relationship Id="rId11" Type="http://schemas.openxmlformats.org/officeDocument/2006/relationships/slideLayout" Target="../slideLayouts/slideLayout84.xml"/><Relationship Id="rId12" Type="http://schemas.openxmlformats.org/officeDocument/2006/relationships/slideLayout" Target="../slideLayouts/slideLayout85.xml"/><Relationship Id="rId13" Type="http://schemas.openxmlformats.org/officeDocument/2006/relationships/slideLayout" Target="../slideLayouts/slideLayout86.xml"/><Relationship Id="rId14" Type="http://schemas.openxmlformats.org/officeDocument/2006/relationships/slideLayout" Target="../slideLayouts/slideLayout87.xml"/><Relationship Id="rId15" Type="http://schemas.openxmlformats.org/officeDocument/2006/relationships/slideLayout" Target="../slideLayouts/slideLayout88.xml"/><Relationship Id="rId16" Type="http://schemas.openxmlformats.org/officeDocument/2006/relationships/slideLayout" Target="../slideLayouts/slideLayout89.xml"/><Relationship Id="rId17" Type="http://schemas.openxmlformats.org/officeDocument/2006/relationships/slideLayout" Target="../slideLayouts/slideLayout90.xml"/><Relationship Id="rId18" Type="http://schemas.openxmlformats.org/officeDocument/2006/relationships/slideLayout" Target="../slideLayouts/slideLayout91.xml"/><Relationship Id="rId19" Type="http://schemas.openxmlformats.org/officeDocument/2006/relationships/theme" Target="../theme/theme5.xml"/><Relationship Id="rId1" Type="http://schemas.openxmlformats.org/officeDocument/2006/relationships/slideLayout" Target="../slideLayouts/slideLayout74.xml"/><Relationship Id="rId2" Type="http://schemas.openxmlformats.org/officeDocument/2006/relationships/slideLayout" Target="../slideLayouts/slideLayout75.xml"/><Relationship Id="rId3" Type="http://schemas.openxmlformats.org/officeDocument/2006/relationships/slideLayout" Target="../slideLayouts/slideLayout76.xml"/><Relationship Id="rId4" Type="http://schemas.openxmlformats.org/officeDocument/2006/relationships/slideLayout" Target="../slideLayouts/slideLayout77.xml"/><Relationship Id="rId5" Type="http://schemas.openxmlformats.org/officeDocument/2006/relationships/slideLayout" Target="../slideLayouts/slideLayout78.xml"/><Relationship Id="rId6" Type="http://schemas.openxmlformats.org/officeDocument/2006/relationships/slideLayout" Target="../slideLayouts/slideLayout79.xml"/><Relationship Id="rId7" Type="http://schemas.openxmlformats.org/officeDocument/2006/relationships/slideLayout" Target="../slideLayouts/slideLayout80.xml"/><Relationship Id="rId8" Type="http://schemas.openxmlformats.org/officeDocument/2006/relationships/slideLayout" Target="../slideLayouts/slideLayout81.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100.xml"/><Relationship Id="rId20" Type="http://schemas.openxmlformats.org/officeDocument/2006/relationships/image" Target="../media/image1.jpg"/><Relationship Id="rId10" Type="http://schemas.openxmlformats.org/officeDocument/2006/relationships/slideLayout" Target="../slideLayouts/slideLayout101.xml"/><Relationship Id="rId11" Type="http://schemas.openxmlformats.org/officeDocument/2006/relationships/slideLayout" Target="../slideLayouts/slideLayout102.xml"/><Relationship Id="rId12" Type="http://schemas.openxmlformats.org/officeDocument/2006/relationships/slideLayout" Target="../slideLayouts/slideLayout103.xml"/><Relationship Id="rId13" Type="http://schemas.openxmlformats.org/officeDocument/2006/relationships/slideLayout" Target="../slideLayouts/slideLayout104.xml"/><Relationship Id="rId14" Type="http://schemas.openxmlformats.org/officeDocument/2006/relationships/slideLayout" Target="../slideLayouts/slideLayout105.xml"/><Relationship Id="rId15" Type="http://schemas.openxmlformats.org/officeDocument/2006/relationships/slideLayout" Target="../slideLayouts/slideLayout106.xml"/><Relationship Id="rId16" Type="http://schemas.openxmlformats.org/officeDocument/2006/relationships/slideLayout" Target="../slideLayouts/slideLayout107.xml"/><Relationship Id="rId17" Type="http://schemas.openxmlformats.org/officeDocument/2006/relationships/slideLayout" Target="../slideLayouts/slideLayout108.xml"/><Relationship Id="rId18" Type="http://schemas.openxmlformats.org/officeDocument/2006/relationships/slideLayout" Target="../slideLayouts/slideLayout109.xml"/><Relationship Id="rId19" Type="http://schemas.openxmlformats.org/officeDocument/2006/relationships/theme" Target="../theme/theme6.xml"/><Relationship Id="rId1" Type="http://schemas.openxmlformats.org/officeDocument/2006/relationships/slideLayout" Target="../slideLayouts/slideLayout92.xml"/><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118.xml"/><Relationship Id="rId20" Type="http://schemas.openxmlformats.org/officeDocument/2006/relationships/image" Target="../media/image1.jpg"/><Relationship Id="rId10" Type="http://schemas.openxmlformats.org/officeDocument/2006/relationships/slideLayout" Target="../slideLayouts/slideLayout119.xml"/><Relationship Id="rId11" Type="http://schemas.openxmlformats.org/officeDocument/2006/relationships/slideLayout" Target="../slideLayouts/slideLayout120.xml"/><Relationship Id="rId12" Type="http://schemas.openxmlformats.org/officeDocument/2006/relationships/slideLayout" Target="../slideLayouts/slideLayout121.xml"/><Relationship Id="rId13" Type="http://schemas.openxmlformats.org/officeDocument/2006/relationships/slideLayout" Target="../slideLayouts/slideLayout122.xml"/><Relationship Id="rId14" Type="http://schemas.openxmlformats.org/officeDocument/2006/relationships/slideLayout" Target="../slideLayouts/slideLayout123.xml"/><Relationship Id="rId15" Type="http://schemas.openxmlformats.org/officeDocument/2006/relationships/slideLayout" Target="../slideLayouts/slideLayout124.xml"/><Relationship Id="rId16" Type="http://schemas.openxmlformats.org/officeDocument/2006/relationships/slideLayout" Target="../slideLayouts/slideLayout125.xml"/><Relationship Id="rId17" Type="http://schemas.openxmlformats.org/officeDocument/2006/relationships/slideLayout" Target="../slideLayouts/slideLayout126.xml"/><Relationship Id="rId18" Type="http://schemas.openxmlformats.org/officeDocument/2006/relationships/slideLayout" Target="../slideLayouts/slideLayout127.xml"/><Relationship Id="rId19" Type="http://schemas.openxmlformats.org/officeDocument/2006/relationships/theme" Target="../theme/theme7.xml"/><Relationship Id="rId1" Type="http://schemas.openxmlformats.org/officeDocument/2006/relationships/slideLayout" Target="../slideLayouts/slideLayout110.xml"/><Relationship Id="rId2" Type="http://schemas.openxmlformats.org/officeDocument/2006/relationships/slideLayout" Target="../slideLayouts/slideLayout111.xml"/><Relationship Id="rId3" Type="http://schemas.openxmlformats.org/officeDocument/2006/relationships/slideLayout" Target="../slideLayouts/slideLayout112.xml"/><Relationship Id="rId4" Type="http://schemas.openxmlformats.org/officeDocument/2006/relationships/slideLayout" Target="../slideLayouts/slideLayout113.xml"/><Relationship Id="rId5" Type="http://schemas.openxmlformats.org/officeDocument/2006/relationships/slideLayout" Target="../slideLayouts/slideLayout114.xml"/><Relationship Id="rId6" Type="http://schemas.openxmlformats.org/officeDocument/2006/relationships/slideLayout" Target="../slideLayouts/slideLayout115.xml"/><Relationship Id="rId7" Type="http://schemas.openxmlformats.org/officeDocument/2006/relationships/slideLayout" Target="../slideLayouts/slideLayout116.xml"/><Relationship Id="rId8" Type="http://schemas.openxmlformats.org/officeDocument/2006/relationships/slideLayout" Target="../slideLayouts/slideLayout11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136.xml"/><Relationship Id="rId20" Type="http://schemas.openxmlformats.org/officeDocument/2006/relationships/image" Target="../media/image1.jpg"/><Relationship Id="rId10" Type="http://schemas.openxmlformats.org/officeDocument/2006/relationships/slideLayout" Target="../slideLayouts/slideLayout137.xml"/><Relationship Id="rId11" Type="http://schemas.openxmlformats.org/officeDocument/2006/relationships/slideLayout" Target="../slideLayouts/slideLayout138.xml"/><Relationship Id="rId12" Type="http://schemas.openxmlformats.org/officeDocument/2006/relationships/slideLayout" Target="../slideLayouts/slideLayout139.xml"/><Relationship Id="rId13" Type="http://schemas.openxmlformats.org/officeDocument/2006/relationships/slideLayout" Target="../slideLayouts/slideLayout140.xml"/><Relationship Id="rId14" Type="http://schemas.openxmlformats.org/officeDocument/2006/relationships/slideLayout" Target="../slideLayouts/slideLayout141.xml"/><Relationship Id="rId15" Type="http://schemas.openxmlformats.org/officeDocument/2006/relationships/slideLayout" Target="../slideLayouts/slideLayout142.xml"/><Relationship Id="rId16" Type="http://schemas.openxmlformats.org/officeDocument/2006/relationships/slideLayout" Target="../slideLayouts/slideLayout143.xml"/><Relationship Id="rId17" Type="http://schemas.openxmlformats.org/officeDocument/2006/relationships/slideLayout" Target="../slideLayouts/slideLayout144.xml"/><Relationship Id="rId18" Type="http://schemas.openxmlformats.org/officeDocument/2006/relationships/slideLayout" Target="../slideLayouts/slideLayout145.xml"/><Relationship Id="rId19" Type="http://schemas.openxmlformats.org/officeDocument/2006/relationships/theme" Target="../theme/theme8.xml"/><Relationship Id="rId1" Type="http://schemas.openxmlformats.org/officeDocument/2006/relationships/slideLayout" Target="../slideLayouts/slideLayout128.xml"/><Relationship Id="rId2" Type="http://schemas.openxmlformats.org/officeDocument/2006/relationships/slideLayout" Target="../slideLayouts/slideLayout129.xml"/><Relationship Id="rId3" Type="http://schemas.openxmlformats.org/officeDocument/2006/relationships/slideLayout" Target="../slideLayouts/slideLayout130.xml"/><Relationship Id="rId4" Type="http://schemas.openxmlformats.org/officeDocument/2006/relationships/slideLayout" Target="../slideLayouts/slideLayout131.xml"/><Relationship Id="rId5" Type="http://schemas.openxmlformats.org/officeDocument/2006/relationships/slideLayout" Target="../slideLayouts/slideLayout132.xml"/><Relationship Id="rId6" Type="http://schemas.openxmlformats.org/officeDocument/2006/relationships/slideLayout" Target="../slideLayouts/slideLayout133.xml"/><Relationship Id="rId7" Type="http://schemas.openxmlformats.org/officeDocument/2006/relationships/slideLayout" Target="../slideLayouts/slideLayout134.xml"/><Relationship Id="rId8" Type="http://schemas.openxmlformats.org/officeDocument/2006/relationships/slideLayout" Target="../slideLayouts/slideLayout135.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54.xml"/><Relationship Id="rId20" Type="http://schemas.openxmlformats.org/officeDocument/2006/relationships/image" Target="../media/image1.jpg"/><Relationship Id="rId10" Type="http://schemas.openxmlformats.org/officeDocument/2006/relationships/slideLayout" Target="../slideLayouts/slideLayout155.xml"/><Relationship Id="rId11" Type="http://schemas.openxmlformats.org/officeDocument/2006/relationships/slideLayout" Target="../slideLayouts/slideLayout156.xml"/><Relationship Id="rId12" Type="http://schemas.openxmlformats.org/officeDocument/2006/relationships/slideLayout" Target="../slideLayouts/slideLayout157.xml"/><Relationship Id="rId13" Type="http://schemas.openxmlformats.org/officeDocument/2006/relationships/slideLayout" Target="../slideLayouts/slideLayout158.xml"/><Relationship Id="rId14" Type="http://schemas.openxmlformats.org/officeDocument/2006/relationships/slideLayout" Target="../slideLayouts/slideLayout159.xml"/><Relationship Id="rId15" Type="http://schemas.openxmlformats.org/officeDocument/2006/relationships/slideLayout" Target="../slideLayouts/slideLayout160.xml"/><Relationship Id="rId16" Type="http://schemas.openxmlformats.org/officeDocument/2006/relationships/slideLayout" Target="../slideLayouts/slideLayout161.xml"/><Relationship Id="rId17" Type="http://schemas.openxmlformats.org/officeDocument/2006/relationships/slideLayout" Target="../slideLayouts/slideLayout162.xml"/><Relationship Id="rId18" Type="http://schemas.openxmlformats.org/officeDocument/2006/relationships/slideLayout" Target="../slideLayouts/slideLayout163.xml"/><Relationship Id="rId19" Type="http://schemas.openxmlformats.org/officeDocument/2006/relationships/theme" Target="../theme/theme9.xml"/><Relationship Id="rId1" Type="http://schemas.openxmlformats.org/officeDocument/2006/relationships/slideLayout" Target="../slideLayouts/slideLayout146.xml"/><Relationship Id="rId2" Type="http://schemas.openxmlformats.org/officeDocument/2006/relationships/slideLayout" Target="../slideLayouts/slideLayout147.xml"/><Relationship Id="rId3" Type="http://schemas.openxmlformats.org/officeDocument/2006/relationships/slideLayout" Target="../slideLayouts/slideLayout148.xml"/><Relationship Id="rId4" Type="http://schemas.openxmlformats.org/officeDocument/2006/relationships/slideLayout" Target="../slideLayouts/slideLayout149.xml"/><Relationship Id="rId5" Type="http://schemas.openxmlformats.org/officeDocument/2006/relationships/slideLayout" Target="../slideLayouts/slideLayout150.xml"/><Relationship Id="rId6" Type="http://schemas.openxmlformats.org/officeDocument/2006/relationships/slideLayout" Target="../slideLayouts/slideLayout151.xml"/><Relationship Id="rId7" Type="http://schemas.openxmlformats.org/officeDocument/2006/relationships/slideLayout" Target="../slideLayouts/slideLayout152.xml"/><Relationship Id="rId8" Type="http://schemas.openxmlformats.org/officeDocument/2006/relationships/slideLayout" Target="../slideLayouts/slideLayout1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3" r:id="rId17"/>
    <p:sldLayoutId id="2147483804" r:id="rId18"/>
    <p:sldLayoutId id="2147483919" r:id="rId19"/>
    <p:sldLayoutId id="2147483921" r:id="rId2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12694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628716"/>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Lst>
  <p:transition xmlns:p14="http://schemas.microsoft.com/office/powerpoint/2010/mai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855783"/>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985156"/>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 id="2147483880" r:id="rId18"/>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461132"/>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 id="2147483899" r:id="rId18"/>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89270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232782"/>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 id="2147483939" r:id="rId17"/>
    <p:sldLayoutId id="2147483940" r:id="rId18"/>
  </p:sldLayoutIdLst>
  <p:transition xmlns:p14="http://schemas.microsoft.com/office/powerpoint/2010/mai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049174"/>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 id="2147483958" r:id="rId17"/>
    <p:sldLayoutId id="2147483959" r:id="rId18"/>
  </p:sldLayoutIdLst>
  <p:transition xmlns:p14="http://schemas.microsoft.com/office/powerpoint/2010/mai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1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1.bin"/><Relationship Id="rId5" Type="http://schemas.openxmlformats.org/officeDocument/2006/relationships/image" Target="../media/image22.emf"/><Relationship Id="rId1" Type="http://schemas.openxmlformats.org/officeDocument/2006/relationships/vmlDrawing" Target="../drawings/vmlDrawing1.vml"/><Relationship Id="rId2"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4.emf"/><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11.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 Id="rId3" Type="http://schemas.openxmlformats.org/officeDocument/2006/relationships/image" Target="../media/image2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 Id="rId3" Type="http://schemas.openxmlformats.org/officeDocument/2006/relationships/image" Target="../media/image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 Id="rId3"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11.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40.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11.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11.xml"/><Relationship Id="rId2"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11.xml"/><Relationship Id="rId2" Type="http://schemas.openxmlformats.org/officeDocument/2006/relationships/notesSlide" Target="../notesSlides/notesSlide50.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11.xml"/><Relationship Id="rId2" Type="http://schemas.openxmlformats.org/officeDocument/2006/relationships/notesSlide" Target="../notesSlides/notesSlide51.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11.xml"/><Relationship Id="rId2" Type="http://schemas.openxmlformats.org/officeDocument/2006/relationships/notesSlide" Target="../notesSlides/notesSlide5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3.xml"/><Relationship Id="rId3" Type="http://schemas.openxmlformats.org/officeDocument/2006/relationships/image" Target="../media/image3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19" name="Straight Connector 18"/>
          <p:cNvCxnSpPr/>
          <p:nvPr/>
        </p:nvCxnSpPr>
        <p:spPr>
          <a:xfrm>
            <a:off x="444500" y="1459740"/>
            <a:ext cx="8255000" cy="0"/>
          </a:xfrm>
          <a:prstGeom prst="line">
            <a:avLst/>
          </a:prstGeom>
          <a:ln w="25400">
            <a:solidFill>
              <a:schemeClr val="tx1"/>
            </a:solidFill>
          </a:ln>
          <a:effectLst/>
        </p:spPr>
        <p:style>
          <a:lnRef idx="3">
            <a:schemeClr val="accent1"/>
          </a:lnRef>
          <a:fillRef idx="0">
            <a:schemeClr val="accent1"/>
          </a:fillRef>
          <a:effectRef idx="2">
            <a:schemeClr val="accent1"/>
          </a:effectRef>
          <a:fontRef idx="minor">
            <a:schemeClr val="tx1"/>
          </a:fontRef>
        </p:style>
      </p:cxnSp>
      <p:sp>
        <p:nvSpPr>
          <p:cNvPr id="24" name="TextBox 23"/>
          <p:cNvSpPr txBox="1"/>
          <p:nvPr/>
        </p:nvSpPr>
        <p:spPr>
          <a:xfrm>
            <a:off x="444500" y="816114"/>
            <a:ext cx="6025125" cy="553998"/>
          </a:xfrm>
          <a:prstGeom prst="rect">
            <a:avLst/>
          </a:prstGeom>
          <a:noFill/>
          <a:ln w="19050">
            <a:noFill/>
          </a:ln>
        </p:spPr>
        <p:txBody>
          <a:bodyPr wrap="square" rtlCol="0">
            <a:spAutoFit/>
          </a:bodyPr>
          <a:lstStyle/>
          <a:p>
            <a:r>
              <a:rPr lang="en-GB" sz="3000" dirty="0" smtClean="0">
                <a:effectLst/>
                <a:latin typeface="Century Gothic" panose="020B0502020202020204" pitchFamily="34" charset="0"/>
              </a:rPr>
              <a:t>Course </a:t>
            </a:r>
            <a:r>
              <a:rPr lang="en-GB" sz="3000" dirty="0">
                <a:effectLst/>
                <a:latin typeface="Century Gothic" panose="020B0502020202020204" pitchFamily="34" charset="0"/>
              </a:rPr>
              <a:t>COMM-311 </a:t>
            </a:r>
            <a:endParaRPr lang="en-US" sz="3000" dirty="0">
              <a:effectLst/>
              <a:latin typeface="Century Gothic" panose="020B0502020202020204" pitchFamily="34" charset="0"/>
            </a:endParaRPr>
          </a:p>
        </p:txBody>
      </p:sp>
      <p:sp>
        <p:nvSpPr>
          <p:cNvPr id="6" name="TextBox 5"/>
          <p:cNvSpPr txBox="1"/>
          <p:nvPr/>
        </p:nvSpPr>
        <p:spPr>
          <a:xfrm>
            <a:off x="3867515" y="3148255"/>
            <a:ext cx="4064000" cy="2415020"/>
          </a:xfrm>
          <a:prstGeom prst="rect">
            <a:avLst/>
          </a:prstGeom>
          <a:noFill/>
        </p:spPr>
        <p:txBody>
          <a:bodyPr wrap="square" rtlCol="0">
            <a:spAutoFit/>
          </a:bodyPr>
          <a:lstStyle/>
          <a:p>
            <a:pPr algn="ctr">
              <a:lnSpc>
                <a:spcPct val="150000"/>
              </a:lnSpc>
            </a:pPr>
            <a:r>
              <a:rPr lang="en-US" sz="2400" dirty="0" smtClean="0">
                <a:effectLst/>
                <a:latin typeface="Century Gothic" panose="020B0502020202020204" pitchFamily="34" charset="0"/>
              </a:rPr>
              <a:t>Khawater </a:t>
            </a:r>
            <a:r>
              <a:rPr lang="en-US" sz="2400" dirty="0" err="1" smtClean="0">
                <a:effectLst/>
                <a:latin typeface="Century Gothic" panose="020B0502020202020204" pitchFamily="34" charset="0"/>
              </a:rPr>
              <a:t>Bahkali</a:t>
            </a:r>
            <a:endParaRPr lang="en-US" sz="2400" dirty="0" smtClean="0">
              <a:effectLst/>
              <a:latin typeface="Century Gothic" panose="020B0502020202020204" pitchFamily="34" charset="0"/>
            </a:endParaRPr>
          </a:p>
          <a:p>
            <a:pPr algn="ctr">
              <a:lnSpc>
                <a:spcPct val="150000"/>
              </a:lnSpc>
            </a:pPr>
            <a:r>
              <a:rPr lang="en-US" sz="1800" b="1" i="1" dirty="0" smtClean="0">
                <a:effectLst/>
                <a:latin typeface="Century Gothic" panose="020B0502020202020204" pitchFamily="34" charset="0"/>
              </a:rPr>
              <a:t>Infectious diseases epidemiologist</a:t>
            </a:r>
          </a:p>
          <a:p>
            <a:pPr algn="ctr">
              <a:lnSpc>
                <a:spcPct val="130000"/>
              </a:lnSpc>
            </a:pPr>
            <a:endParaRPr lang="en-US" sz="1800" i="1" dirty="0" smtClean="0">
              <a:effectLst/>
              <a:latin typeface="Century Gothic" panose="020B0502020202020204" pitchFamily="34" charset="0"/>
            </a:endParaRPr>
          </a:p>
          <a:p>
            <a:pPr algn="ctr">
              <a:lnSpc>
                <a:spcPct val="80000"/>
              </a:lnSpc>
            </a:pPr>
            <a:r>
              <a:rPr lang="en-US" sz="1600" dirty="0" smtClean="0">
                <a:effectLst/>
                <a:latin typeface="Century Gothic" panose="020B0502020202020204" pitchFamily="34" charset="0"/>
              </a:rPr>
              <a:t>Family and community medicine, </a:t>
            </a:r>
          </a:p>
          <a:p>
            <a:pPr algn="ctr">
              <a:lnSpc>
                <a:spcPct val="80000"/>
              </a:lnSpc>
            </a:pPr>
            <a:r>
              <a:rPr lang="en-US" sz="1600" dirty="0" smtClean="0">
                <a:effectLst/>
                <a:latin typeface="Century Gothic" panose="020B0502020202020204" pitchFamily="34" charset="0"/>
              </a:rPr>
              <a:t>KKUH</a:t>
            </a:r>
          </a:p>
          <a:p>
            <a:pPr algn="ctr">
              <a:lnSpc>
                <a:spcPct val="80000"/>
              </a:lnSpc>
            </a:pPr>
            <a:endParaRPr lang="en-US" sz="1600" dirty="0" smtClean="0">
              <a:effectLst/>
              <a:latin typeface="Century Gothic" panose="020B0502020202020204" pitchFamily="34" charset="0"/>
            </a:endParaRPr>
          </a:p>
          <a:p>
            <a:pPr algn="ctr">
              <a:lnSpc>
                <a:spcPct val="80000"/>
              </a:lnSpc>
            </a:pPr>
            <a:endParaRPr lang="en-US" sz="1600" dirty="0">
              <a:effectLst/>
              <a:latin typeface="Century Gothic" panose="020B0502020202020204" pitchFamily="34" charset="0"/>
            </a:endParaRPr>
          </a:p>
          <a:p>
            <a:pPr algn="ctr">
              <a:lnSpc>
                <a:spcPct val="80000"/>
              </a:lnSpc>
            </a:pPr>
            <a:r>
              <a:rPr lang="en-US" sz="1600" dirty="0" smtClean="0">
                <a:effectLst/>
                <a:latin typeface="Century Gothic" panose="020B0502020202020204" pitchFamily="34" charset="0"/>
              </a:rPr>
              <a:t>5</a:t>
            </a:r>
            <a:r>
              <a:rPr lang="en-US" sz="1600" baseline="30000" dirty="0" smtClean="0">
                <a:effectLst/>
                <a:latin typeface="Century Gothic" panose="020B0502020202020204" pitchFamily="34" charset="0"/>
              </a:rPr>
              <a:t>TH</a:t>
            </a:r>
            <a:r>
              <a:rPr lang="en-US" sz="1600" dirty="0" smtClean="0">
                <a:effectLst/>
                <a:latin typeface="Century Gothic" panose="020B0502020202020204" pitchFamily="34" charset="0"/>
              </a:rPr>
              <a:t> December, 2016</a:t>
            </a:r>
            <a:endParaRPr lang="en-US" sz="1600" dirty="0">
              <a:effectLst/>
              <a:latin typeface="Century Gothic" panose="020B0502020202020204" pitchFamily="34" charset="0"/>
            </a:endParaRPr>
          </a:p>
        </p:txBody>
      </p:sp>
      <p:sp>
        <p:nvSpPr>
          <p:cNvPr id="2" name="TextBox 1"/>
          <p:cNvSpPr txBox="1"/>
          <p:nvPr/>
        </p:nvSpPr>
        <p:spPr>
          <a:xfrm>
            <a:off x="3415554" y="1831829"/>
            <a:ext cx="5142755" cy="954107"/>
          </a:xfrm>
          <a:prstGeom prst="rect">
            <a:avLst/>
          </a:prstGeom>
          <a:noFill/>
        </p:spPr>
        <p:txBody>
          <a:bodyPr wrap="none" rtlCol="0">
            <a:spAutoFit/>
          </a:bodyPr>
          <a:lstStyle/>
          <a:p>
            <a:pPr algn="ctr"/>
            <a:r>
              <a:rPr lang="en-US" dirty="0" smtClean="0">
                <a:effectLst/>
                <a:latin typeface="Century Gothic" panose="020B0502020202020204" pitchFamily="34" charset="0"/>
              </a:rPr>
              <a:t>Introduction to Public Health</a:t>
            </a:r>
            <a:br>
              <a:rPr lang="en-US" dirty="0" smtClean="0">
                <a:effectLst/>
                <a:latin typeface="Century Gothic" panose="020B0502020202020204" pitchFamily="34" charset="0"/>
              </a:rPr>
            </a:br>
            <a:r>
              <a:rPr lang="en-US" dirty="0" smtClean="0">
                <a:effectLst/>
                <a:latin typeface="Century Gothic" panose="020B0502020202020204" pitchFamily="34" charset="0"/>
              </a:rPr>
              <a:t>Surveillance</a:t>
            </a:r>
            <a:endParaRPr lang="en-US" dirty="0">
              <a:effectLst/>
              <a:latin typeface="Century Gothic" panose="020B0502020202020204" pitchFamily="34" charset="0"/>
            </a:endParaRPr>
          </a:p>
        </p:txBody>
      </p:sp>
      <p:sp>
        <p:nvSpPr>
          <p:cNvPr id="13" name="TextBox 12"/>
          <p:cNvSpPr txBox="1"/>
          <p:nvPr/>
        </p:nvSpPr>
        <p:spPr>
          <a:xfrm>
            <a:off x="2200375" y="6021525"/>
            <a:ext cx="5748243" cy="261610"/>
          </a:xfrm>
          <a:prstGeom prst="rect">
            <a:avLst/>
          </a:prstGeom>
          <a:noFill/>
          <a:ln w="12700">
            <a:noFill/>
          </a:ln>
        </p:spPr>
        <p:txBody>
          <a:bodyPr wrap="square" rtlCol="0">
            <a:spAutoFit/>
          </a:bodyPr>
          <a:lstStyle/>
          <a:p>
            <a:r>
              <a:rPr lang="en-US" sz="1100" dirty="0" smtClean="0">
                <a:effectLst/>
                <a:latin typeface="Century Gothic" panose="020B0502020202020204" pitchFamily="34" charset="0"/>
              </a:rPr>
              <a:t>The slides was adopted from the CDC public health 101 series resources</a:t>
            </a:r>
            <a:endParaRPr lang="en-US" sz="1100" dirty="0">
              <a:effectLst/>
              <a:latin typeface="Century Gothic" panose="020B0502020202020204" pitchFamily="34" charset="0"/>
            </a:endParaRPr>
          </a:p>
        </p:txBody>
      </p:sp>
      <p:pic>
        <p:nvPicPr>
          <p:cNvPr id="5" name="Picture 4" descr="A blue circle containing a globe and a magnifying glass." title="Public Health 101 Surveillance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8" y="1831829"/>
            <a:ext cx="2971054" cy="2589862"/>
          </a:xfrm>
          <a:prstGeom prst="rect">
            <a:avLst/>
          </a:prstGeom>
        </p:spPr>
      </p:pic>
    </p:spTree>
    <p:extLst>
      <p:ext uri="{BB962C8B-B14F-4D97-AF65-F5344CB8AC3E}">
        <p14:creationId xmlns:p14="http://schemas.microsoft.com/office/powerpoint/2010/main" val="39828860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13" name="Rectangle 4"/>
          <p:cNvSpPr>
            <a:spLocks noGrp="1" noChangeArrowheads="1"/>
          </p:cNvSpPr>
          <p:nvPr>
            <p:ph idx="1"/>
          </p:nvPr>
        </p:nvSpPr>
        <p:spPr>
          <a:xfrm>
            <a:off x="517363" y="1704372"/>
            <a:ext cx="8317880" cy="3841405"/>
          </a:xfrm>
        </p:spPr>
        <p:txBody>
          <a:bodyPr/>
          <a:lstStyle/>
          <a:p>
            <a:pPr marL="0" indent="0">
              <a:lnSpc>
                <a:spcPct val="110000"/>
              </a:lnSpc>
              <a:spcBef>
                <a:spcPct val="0"/>
              </a:spcBef>
              <a:buClr>
                <a:srgbClr val="008080"/>
              </a:buClr>
              <a:buNone/>
            </a:pPr>
            <a:r>
              <a:rPr lang="en-US" b="0" dirty="0" smtClean="0">
                <a:solidFill>
                  <a:schemeClr val="tx1"/>
                </a:solidFill>
                <a:latin typeface="Century Gothic" panose="020B0502020202020204" pitchFamily="34" charset="0"/>
              </a:rPr>
              <a:t>The </a:t>
            </a:r>
            <a:r>
              <a:rPr lang="en-US" b="0" dirty="0" smtClean="0">
                <a:latin typeface="Century Gothic" panose="020B0502020202020204" pitchFamily="34" charset="0"/>
              </a:rPr>
              <a:t>ongoing</a:t>
            </a:r>
            <a:r>
              <a:rPr lang="en-US" b="0" dirty="0" smtClean="0">
                <a:solidFill>
                  <a:schemeClr val="tx1"/>
                </a:solidFill>
                <a:latin typeface="Century Gothic" panose="020B0502020202020204" pitchFamily="34" charset="0"/>
              </a:rPr>
              <a:t>, </a:t>
            </a:r>
            <a:r>
              <a:rPr lang="en-US" b="0" dirty="0" smtClean="0">
                <a:solidFill>
                  <a:srgbClr val="FF3300"/>
                </a:solidFill>
                <a:latin typeface="Century Gothic" panose="020B0502020202020204" pitchFamily="34" charset="0"/>
              </a:rPr>
              <a:t>systematic</a:t>
            </a:r>
            <a:r>
              <a:rPr lang="en-US" b="0" dirty="0" smtClean="0">
                <a:solidFill>
                  <a:schemeClr val="tx1"/>
                </a:solidFill>
                <a:latin typeface="Century Gothic" panose="020B0502020202020204" pitchFamily="34" charset="0"/>
              </a:rPr>
              <a:t> </a:t>
            </a:r>
            <a:r>
              <a:rPr lang="en-US" b="0" dirty="0" smtClean="0">
                <a:solidFill>
                  <a:schemeClr val="accent2"/>
                </a:solidFill>
                <a:latin typeface="Century Gothic" panose="020B0502020202020204" pitchFamily="34" charset="0"/>
              </a:rPr>
              <a:t>collection</a:t>
            </a:r>
            <a:r>
              <a:rPr lang="en-US" b="0" dirty="0" smtClean="0">
                <a:solidFill>
                  <a:schemeClr val="tx1"/>
                </a:solidFill>
                <a:latin typeface="Century Gothic" panose="020B0502020202020204" pitchFamily="34" charset="0"/>
              </a:rPr>
              <a:t>, </a:t>
            </a:r>
            <a:r>
              <a:rPr lang="en-US" b="0" dirty="0" smtClean="0">
                <a:solidFill>
                  <a:srgbClr val="C00000"/>
                </a:solidFill>
                <a:latin typeface="Century Gothic" panose="020B0502020202020204" pitchFamily="34" charset="0"/>
              </a:rPr>
              <a:t>analysis</a:t>
            </a:r>
            <a:r>
              <a:rPr lang="en-US" b="0" dirty="0" smtClean="0">
                <a:solidFill>
                  <a:schemeClr val="tx1"/>
                </a:solidFill>
                <a:latin typeface="Century Gothic" panose="020B0502020202020204" pitchFamily="34" charset="0"/>
              </a:rPr>
              <a:t>, and </a:t>
            </a:r>
            <a:r>
              <a:rPr lang="en-US" b="0" dirty="0" smtClean="0">
                <a:solidFill>
                  <a:schemeClr val="bg1">
                    <a:lumMod val="50000"/>
                  </a:schemeClr>
                </a:solidFill>
                <a:latin typeface="Century Gothic" panose="020B0502020202020204" pitchFamily="34" charset="0"/>
              </a:rPr>
              <a:t>interpretation</a:t>
            </a:r>
            <a:r>
              <a:rPr lang="en-US" b="0" dirty="0" smtClean="0">
                <a:solidFill>
                  <a:schemeClr val="tx1"/>
                </a:solidFill>
                <a:latin typeface="Century Gothic" panose="020B0502020202020204" pitchFamily="34" charset="0"/>
              </a:rPr>
              <a:t> of </a:t>
            </a:r>
            <a:r>
              <a:rPr lang="en-US" b="0" dirty="0" smtClean="0">
                <a:solidFill>
                  <a:schemeClr val="accent4">
                    <a:lumMod val="60000"/>
                    <a:lumOff val="40000"/>
                  </a:schemeClr>
                </a:solidFill>
                <a:latin typeface="Century Gothic" panose="020B0502020202020204" pitchFamily="34" charset="0"/>
              </a:rPr>
              <a:t>health-related data </a:t>
            </a:r>
            <a:r>
              <a:rPr lang="en-US" b="0" dirty="0" smtClean="0">
                <a:solidFill>
                  <a:schemeClr val="tx1"/>
                </a:solidFill>
                <a:latin typeface="Century Gothic" panose="020B0502020202020204" pitchFamily="34" charset="0"/>
              </a:rPr>
              <a:t>essential to planning, implementation, and evaluation of </a:t>
            </a:r>
            <a:r>
              <a:rPr lang="en-US" b="0" dirty="0">
                <a:solidFill>
                  <a:schemeClr val="accent6">
                    <a:lumMod val="50000"/>
                  </a:schemeClr>
                </a:solidFill>
                <a:latin typeface="Century Gothic" panose="020B0502020202020204" pitchFamily="34" charset="0"/>
              </a:rPr>
              <a:t>public health </a:t>
            </a:r>
            <a:r>
              <a:rPr lang="en-US" b="0" dirty="0" smtClean="0">
                <a:solidFill>
                  <a:schemeClr val="accent6">
                    <a:lumMod val="50000"/>
                  </a:schemeClr>
                </a:solidFill>
                <a:latin typeface="Century Gothic" panose="020B0502020202020204" pitchFamily="34" charset="0"/>
              </a:rPr>
              <a:t>practice</a:t>
            </a:r>
            <a:r>
              <a:rPr lang="en-US" b="0" dirty="0" smtClean="0">
                <a:solidFill>
                  <a:schemeClr val="tx1"/>
                </a:solidFill>
                <a:latin typeface="Century Gothic" panose="020B0502020202020204" pitchFamily="34" charset="0"/>
              </a:rPr>
              <a:t>, closely integrated with the timely </a:t>
            </a:r>
            <a:r>
              <a:rPr lang="en-US" b="0" dirty="0" smtClean="0">
                <a:solidFill>
                  <a:schemeClr val="accent3"/>
                </a:solidFill>
                <a:latin typeface="Century Gothic" panose="020B0502020202020204" pitchFamily="34" charset="0"/>
              </a:rPr>
              <a:t>dissemination</a:t>
            </a:r>
            <a:r>
              <a:rPr lang="en-US" b="0" dirty="0" smtClean="0">
                <a:solidFill>
                  <a:schemeClr val="tx1"/>
                </a:solidFill>
                <a:latin typeface="Century Gothic" panose="020B0502020202020204" pitchFamily="34" charset="0"/>
              </a:rPr>
              <a:t> of these data to those responsible for prevention and control</a:t>
            </a:r>
          </a:p>
        </p:txBody>
      </p:sp>
      <p:sp>
        <p:nvSpPr>
          <p:cNvPr id="2" name="TextBox 1"/>
          <p:cNvSpPr txBox="1"/>
          <p:nvPr/>
        </p:nvSpPr>
        <p:spPr>
          <a:xfrm>
            <a:off x="1267497" y="539750"/>
            <a:ext cx="6558206" cy="553998"/>
          </a:xfrm>
          <a:prstGeom prst="rect">
            <a:avLst/>
          </a:prstGeom>
          <a:noFill/>
        </p:spPr>
        <p:txBody>
          <a:bodyPr wrap="none" rtlCol="0">
            <a:spAutoFit/>
          </a:bodyPr>
          <a:lstStyle/>
          <a:p>
            <a:pPr algn="ctr"/>
            <a:r>
              <a:rPr lang="en-US" sz="3000" dirty="0" smtClean="0">
                <a:effectLst/>
                <a:latin typeface="Century Gothic" panose="020B0502020202020204" pitchFamily="34" charset="0"/>
              </a:rPr>
              <a:t>Public Health Surveillance Defined</a:t>
            </a:r>
            <a:endParaRPr lang="en-US" sz="3000" dirty="0">
              <a:effectLst/>
              <a:latin typeface="Century Gothic" panose="020B0502020202020204" pitchFamily="34" charset="0"/>
            </a:endParaRPr>
          </a:p>
        </p:txBody>
      </p:sp>
      <p:sp>
        <p:nvSpPr>
          <p:cNvPr id="7" name="Rectangle 6"/>
          <p:cNvSpPr/>
          <p:nvPr/>
        </p:nvSpPr>
        <p:spPr>
          <a:xfrm>
            <a:off x="292100" y="6086158"/>
            <a:ext cx="7924800" cy="400110"/>
          </a:xfrm>
          <a:prstGeom prst="rect">
            <a:avLst/>
          </a:prstGeom>
          <a:noFill/>
          <a:ln w="12700">
            <a:noFill/>
            <a:miter lim="800000"/>
            <a:headEnd/>
            <a:tailEnd/>
          </a:ln>
          <a:effectLst/>
        </p:spPr>
        <p:txBody>
          <a:bodyPr wrap="square">
            <a:spAutoFit/>
          </a:bodyPr>
          <a:lstStyle/>
          <a:p>
            <a:pPr eaLnBrk="0" hangingPunct="0">
              <a:spcBef>
                <a:spcPct val="50000"/>
              </a:spcBef>
            </a:pPr>
            <a:r>
              <a:rPr lang="en-US" sz="1000" dirty="0" smtClean="0">
                <a:effectLst/>
                <a:latin typeface="+mn-lt"/>
              </a:rPr>
              <a:t>Adapted from</a:t>
            </a:r>
            <a:r>
              <a:rPr lang="en-US" sz="1000" dirty="0">
                <a:effectLst/>
                <a:latin typeface="+mn-lt"/>
              </a:rPr>
              <a:t>: Thacker SB, Birkhead GS. Surveillance. In: Gregg, MB, ed. Field epidemiology. Oxford, England: Oxford University Press; 2008</a:t>
            </a:r>
            <a:r>
              <a:rPr lang="en-US" sz="1000" dirty="0" smtClean="0">
                <a:effectLst/>
                <a:latin typeface="+mn-lt"/>
              </a:rPr>
              <a:t>.</a:t>
            </a:r>
            <a:endParaRPr lang="en-US" sz="1000" dirty="0">
              <a:effectLst/>
              <a:latin typeface="+mn-lt"/>
            </a:endParaRPr>
          </a:p>
        </p:txBody>
      </p:sp>
      <p:pic>
        <p:nvPicPr>
          <p:cNvPr id="12" name="Picture 11" descr="A blue circle containing a globe and a magnifying glass." title="Public Health 101 Surveillance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912" y="4607176"/>
            <a:ext cx="1478118" cy="1288473"/>
          </a:xfrm>
          <a:prstGeom prst="rect">
            <a:avLst/>
          </a:prstGeom>
        </p:spPr>
      </p:pic>
    </p:spTree>
    <p:extLst>
      <p:ext uri="{BB962C8B-B14F-4D97-AF65-F5344CB8AC3E}">
        <p14:creationId xmlns:p14="http://schemas.microsoft.com/office/powerpoint/2010/main" val="2491020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376"/>
            <a:ext cx="8229600" cy="598241"/>
          </a:xfrm>
        </p:spPr>
        <p:txBody>
          <a:bodyPr/>
          <a:lstStyle/>
          <a:p>
            <a:r>
              <a:rPr lang="en-US" sz="3000" b="0" dirty="0" smtClean="0">
                <a:solidFill>
                  <a:srgbClr val="0039A6"/>
                </a:solidFill>
                <a:latin typeface="Century Gothic" panose="020B0502020202020204" pitchFamily="34" charset="0"/>
              </a:rPr>
              <a:t>Goal of Public Health Surveillance</a:t>
            </a:r>
            <a:endParaRPr lang="en-US" sz="3000" b="0" dirty="0">
              <a:solidFill>
                <a:srgbClr val="0039A6"/>
              </a:solidFill>
              <a:latin typeface="Century Gothic" panose="020B0502020202020204" pitchFamily="34" charset="0"/>
            </a:endParaRPr>
          </a:p>
        </p:txBody>
      </p:sp>
      <p:sp>
        <p:nvSpPr>
          <p:cNvPr id="3" name="Content Placeholder 2"/>
          <p:cNvSpPr>
            <a:spLocks noGrp="1"/>
          </p:cNvSpPr>
          <p:nvPr>
            <p:ph idx="1"/>
          </p:nvPr>
        </p:nvSpPr>
        <p:spPr>
          <a:xfrm>
            <a:off x="800846" y="1363381"/>
            <a:ext cx="7301754" cy="3339248"/>
          </a:xfrm>
        </p:spPr>
        <p:txBody>
          <a:bodyPr/>
          <a:lstStyle/>
          <a:p>
            <a:pPr marL="0" indent="0">
              <a:lnSpc>
                <a:spcPct val="200000"/>
              </a:lnSpc>
              <a:buNone/>
            </a:pPr>
            <a:r>
              <a:rPr lang="en-US" b="0" dirty="0">
                <a:solidFill>
                  <a:schemeClr val="tx1"/>
                </a:solidFill>
                <a:latin typeface="Century Gothic" panose="020B0502020202020204" pitchFamily="34" charset="0"/>
              </a:rPr>
              <a:t>P</a:t>
            </a:r>
            <a:r>
              <a:rPr lang="en-US" b="0" dirty="0" smtClean="0">
                <a:solidFill>
                  <a:schemeClr val="tx1"/>
                </a:solidFill>
                <a:latin typeface="Century Gothic" panose="020B0502020202020204" pitchFamily="34" charset="0"/>
              </a:rPr>
              <a:t>rovide </a:t>
            </a:r>
            <a:r>
              <a:rPr lang="en-US" b="0" dirty="0">
                <a:solidFill>
                  <a:schemeClr val="tx1"/>
                </a:solidFill>
                <a:latin typeface="Century Gothic" panose="020B0502020202020204" pitchFamily="34" charset="0"/>
              </a:rPr>
              <a:t>information that can be used for health action by public health personnel, government leaders, and the public to guide public health policy and </a:t>
            </a:r>
            <a:r>
              <a:rPr lang="en-US" b="0" dirty="0" smtClean="0">
                <a:solidFill>
                  <a:schemeClr val="tx1"/>
                </a:solidFill>
                <a:latin typeface="Century Gothic" panose="020B0502020202020204" pitchFamily="34" charset="0"/>
              </a:rPr>
              <a:t>programs</a:t>
            </a:r>
            <a:endParaRPr lang="en-US" b="0" dirty="0">
              <a:solidFill>
                <a:schemeClr val="tx1"/>
              </a:solidFill>
              <a:latin typeface="Century Gothic" panose="020B0502020202020204" pitchFamily="34" charset="0"/>
            </a:endParaRPr>
          </a:p>
        </p:txBody>
      </p:sp>
      <p:sp>
        <p:nvSpPr>
          <p:cNvPr id="6" name="Rectangle 5"/>
          <p:cNvSpPr/>
          <p:nvPr/>
        </p:nvSpPr>
        <p:spPr>
          <a:xfrm>
            <a:off x="304800" y="6094863"/>
            <a:ext cx="7797800" cy="400110"/>
          </a:xfrm>
          <a:prstGeom prst="rect">
            <a:avLst/>
          </a:prstGeom>
          <a:noFill/>
          <a:ln w="12700">
            <a:noFill/>
            <a:miter lim="800000"/>
            <a:headEnd/>
            <a:tailEnd/>
          </a:ln>
          <a:effectLst/>
        </p:spPr>
        <p:txBody>
          <a:bodyPr wrap="square">
            <a:spAutoFit/>
          </a:bodyPr>
          <a:lstStyle/>
          <a:p>
            <a:pPr eaLnBrk="0" hangingPunct="0">
              <a:spcBef>
                <a:spcPct val="50000"/>
              </a:spcBef>
            </a:pPr>
            <a:r>
              <a:rPr lang="en-US" sz="1000" dirty="0">
                <a:effectLst/>
                <a:latin typeface="+mn-lt"/>
              </a:rPr>
              <a:t>Smith PF, Hadler JL, Stanbury M, </a:t>
            </a:r>
            <a:r>
              <a:rPr lang="en-US" sz="1000" dirty="0" smtClean="0">
                <a:effectLst/>
                <a:latin typeface="+mn-lt"/>
              </a:rPr>
              <a:t>et </a:t>
            </a:r>
            <a:r>
              <a:rPr lang="en-US" sz="1000" dirty="0">
                <a:effectLst/>
                <a:latin typeface="+mn-lt"/>
              </a:rPr>
              <a:t>al. Blueprint version 2.0: updating public health surveillance for the 21st century. J Public Health Manag Pract 2013;19:231–9.</a:t>
            </a:r>
          </a:p>
        </p:txBody>
      </p:sp>
      <p:cxnSp>
        <p:nvCxnSpPr>
          <p:cNvPr id="7" name="Straight Connector 6"/>
          <p:cNvCxnSpPr/>
          <p:nvPr/>
        </p:nvCxnSpPr>
        <p:spPr>
          <a:xfrm>
            <a:off x="444500" y="1201617"/>
            <a:ext cx="8255000" cy="0"/>
          </a:xfrm>
          <a:prstGeom prst="line">
            <a:avLst/>
          </a:prstGeom>
          <a:ln w="25400">
            <a:solidFill>
              <a:srgbClr val="0039A6"/>
            </a:solidFill>
          </a:ln>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132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defRPr/>
            </a:pPr>
            <a:fld id="{B8477CA6-37AB-49C2-B88B-8C89FDB7A7DF}" type="slidenum">
              <a:rPr lang="en-US" smtClean="0"/>
              <a:pPr algn="r">
                <a:defRPr/>
              </a:pPr>
              <a:t>12</a:t>
            </a:fld>
            <a:endParaRPr lang="en-US" dirty="0"/>
          </a:p>
        </p:txBody>
      </p:sp>
      <p:pic>
        <p:nvPicPr>
          <p:cNvPr id="5" name="Picture 4"/>
          <p:cNvPicPr>
            <a:picLocks noChangeAspect="1"/>
          </p:cNvPicPr>
          <p:nvPr/>
        </p:nvPicPr>
        <p:blipFill rotWithShape="1">
          <a:blip r:embed="rId2"/>
          <a:srcRect l="2321" b="4564"/>
          <a:stretch/>
        </p:blipFill>
        <p:spPr>
          <a:xfrm>
            <a:off x="185862" y="495300"/>
            <a:ext cx="8472750" cy="6072271"/>
          </a:xfrm>
          <a:prstGeom prst="rect">
            <a:avLst/>
          </a:prstGeom>
        </p:spPr>
      </p:pic>
    </p:spTree>
    <p:extLst>
      <p:ext uri="{BB962C8B-B14F-4D97-AF65-F5344CB8AC3E}">
        <p14:creationId xmlns:p14="http://schemas.microsoft.com/office/powerpoint/2010/main" val="2024376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47154" y="615880"/>
            <a:ext cx="4217941" cy="584775"/>
          </a:xfrm>
          <a:prstGeom prst="rect">
            <a:avLst/>
          </a:prstGeom>
          <a:noFill/>
          <a:ln w="19050">
            <a:noFill/>
          </a:ln>
        </p:spPr>
        <p:txBody>
          <a:bodyPr wrap="square" rtlCol="0">
            <a:spAutoFit/>
          </a:bodyPr>
          <a:lstStyle/>
          <a:p>
            <a:pPr algn="ctr"/>
            <a:r>
              <a:rPr lang="en-US" sz="3200" dirty="0" smtClean="0">
                <a:effectLst/>
                <a:latin typeface="Century Gothic" panose="020B0502020202020204" pitchFamily="34" charset="0"/>
              </a:rPr>
              <a:t>Topic 3</a:t>
            </a:r>
            <a:endParaRPr lang="en-US" sz="3200" u="sng" dirty="0" smtClean="0">
              <a:latin typeface="Century Gothic" panose="020B0502020202020204" pitchFamily="34" charset="0"/>
            </a:endParaRPr>
          </a:p>
        </p:txBody>
      </p:sp>
      <p:sp>
        <p:nvSpPr>
          <p:cNvPr id="9" name="TextBox 8"/>
          <p:cNvSpPr txBox="1"/>
          <p:nvPr/>
        </p:nvSpPr>
        <p:spPr>
          <a:xfrm>
            <a:off x="1450975" y="1177973"/>
            <a:ext cx="6210300" cy="1077218"/>
          </a:xfrm>
          <a:prstGeom prst="rect">
            <a:avLst/>
          </a:prstGeom>
          <a:noFill/>
        </p:spPr>
        <p:txBody>
          <a:bodyPr wrap="square" rtlCol="0">
            <a:spAutoFit/>
          </a:bodyPr>
          <a:lstStyle/>
          <a:p>
            <a:pPr algn="ctr"/>
            <a:r>
              <a:rPr lang="en-US" sz="3200" dirty="0" smtClean="0">
                <a:solidFill>
                  <a:srgbClr val="00439B"/>
                </a:solidFill>
                <a:effectLst/>
                <a:latin typeface="Century Gothic" panose="020B0502020202020204" pitchFamily="34" charset="0"/>
              </a:rPr>
              <a:t>Public Health Surveillance</a:t>
            </a:r>
          </a:p>
          <a:p>
            <a:pPr algn="ctr"/>
            <a:r>
              <a:rPr lang="en-US" sz="3200" dirty="0" smtClean="0">
                <a:solidFill>
                  <a:srgbClr val="00439B"/>
                </a:solidFill>
                <a:effectLst/>
                <a:latin typeface="Century Gothic" panose="020B0502020202020204" pitchFamily="34" charset="0"/>
              </a:rPr>
              <a:t>Role and Uses</a:t>
            </a:r>
            <a:endParaRPr lang="en-US" sz="3200" dirty="0">
              <a:solidFill>
                <a:srgbClr val="00439B"/>
              </a:solidFill>
              <a:effectLst/>
              <a:latin typeface="Century Gothic" panose="020B0502020202020204" pitchFamily="34" charset="0"/>
            </a:endParaRPr>
          </a:p>
        </p:txBody>
      </p:sp>
      <p:pic>
        <p:nvPicPr>
          <p:cNvPr id="11" name="Picture 10" descr="A blue circle containing a globe and a magnifying glass." title="Public Health 101 Surveillance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0598" y="2378094"/>
            <a:ext cx="2971054" cy="2589862"/>
          </a:xfrm>
          <a:prstGeom prst="rect">
            <a:avLst/>
          </a:prstGeom>
        </p:spPr>
      </p:pic>
    </p:spTree>
    <p:extLst>
      <p:ext uri="{BB962C8B-B14F-4D97-AF65-F5344CB8AC3E}">
        <p14:creationId xmlns:p14="http://schemas.microsoft.com/office/powerpoint/2010/main" val="647769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73074" y="1444832"/>
            <a:ext cx="8229600" cy="4216400"/>
          </a:xfrm>
        </p:spPr>
        <p:txBody>
          <a:bodyPr/>
          <a:lstStyle/>
          <a:p>
            <a:pPr>
              <a:spcAft>
                <a:spcPts val="800"/>
              </a:spcAft>
              <a:buFont typeface="Arial" panose="020B0604020202020204" pitchFamily="34" charset="0"/>
              <a:buChar char="•"/>
            </a:pPr>
            <a:r>
              <a:rPr lang="en-US" sz="2200" b="0" dirty="0" smtClean="0">
                <a:solidFill>
                  <a:schemeClr val="tx1"/>
                </a:solidFill>
                <a:latin typeface="Century Gothic" panose="020B0502020202020204" pitchFamily="34" charset="0"/>
              </a:rPr>
              <a:t>Identify patients and their contacts for treatment and intervention</a:t>
            </a:r>
          </a:p>
          <a:p>
            <a:pPr>
              <a:spcAft>
                <a:spcPts val="800"/>
              </a:spcAft>
              <a:buFont typeface="Arial" panose="020B0604020202020204" pitchFamily="34" charset="0"/>
              <a:buChar char="•"/>
            </a:pPr>
            <a:r>
              <a:rPr lang="en-US" sz="2200" b="0" dirty="0" smtClean="0">
                <a:solidFill>
                  <a:schemeClr val="tx1"/>
                </a:solidFill>
                <a:latin typeface="Century Gothic" panose="020B0502020202020204" pitchFamily="34" charset="0"/>
              </a:rPr>
              <a:t>Detect epidemics, health problems, changes </a:t>
            </a:r>
            <a:r>
              <a:rPr lang="en-US" sz="2200" b="0" dirty="0">
                <a:solidFill>
                  <a:schemeClr val="tx1"/>
                </a:solidFill>
                <a:latin typeface="Century Gothic" panose="020B0502020202020204" pitchFamily="34" charset="0"/>
              </a:rPr>
              <a:t>in health </a:t>
            </a:r>
            <a:r>
              <a:rPr lang="en-US" sz="2200" b="0" dirty="0" smtClean="0">
                <a:solidFill>
                  <a:schemeClr val="tx1"/>
                </a:solidFill>
                <a:latin typeface="Century Gothic" panose="020B0502020202020204" pitchFamily="34" charset="0"/>
              </a:rPr>
              <a:t>behaviors</a:t>
            </a:r>
          </a:p>
          <a:p>
            <a:pPr>
              <a:spcAft>
                <a:spcPts val="800"/>
              </a:spcAft>
              <a:buFont typeface="Arial" panose="020B0604020202020204" pitchFamily="34" charset="0"/>
              <a:buChar char="•"/>
            </a:pPr>
            <a:r>
              <a:rPr lang="en-US" sz="2200" b="0" dirty="0" smtClean="0">
                <a:solidFill>
                  <a:schemeClr val="tx1"/>
                </a:solidFill>
                <a:latin typeface="Century Gothic" panose="020B0502020202020204" pitchFamily="34" charset="0"/>
              </a:rPr>
              <a:t>Estimate magnitude and scope of health problems</a:t>
            </a:r>
          </a:p>
          <a:p>
            <a:pPr>
              <a:spcAft>
                <a:spcPts val="800"/>
              </a:spcAft>
              <a:buFont typeface="Arial" panose="020B0604020202020204" pitchFamily="34" charset="0"/>
              <a:buChar char="•"/>
            </a:pPr>
            <a:r>
              <a:rPr lang="en-US" sz="2200" b="0" dirty="0" smtClean="0">
                <a:solidFill>
                  <a:schemeClr val="tx1"/>
                </a:solidFill>
                <a:latin typeface="Century Gothic" panose="020B0502020202020204" pitchFamily="34" charset="0"/>
              </a:rPr>
              <a:t>Measure trends and characterize disease</a:t>
            </a:r>
          </a:p>
          <a:p>
            <a:pPr>
              <a:spcAft>
                <a:spcPts val="800"/>
              </a:spcAft>
              <a:buFont typeface="Arial" panose="020B0604020202020204" pitchFamily="34" charset="0"/>
              <a:buChar char="•"/>
            </a:pPr>
            <a:r>
              <a:rPr lang="en-US" sz="2200" b="0" dirty="0" smtClean="0">
                <a:solidFill>
                  <a:schemeClr val="tx1"/>
                </a:solidFill>
                <a:latin typeface="Century Gothic" panose="020B0502020202020204" pitchFamily="34" charset="0"/>
              </a:rPr>
              <a:t>Monitor changes in infectious and environmental agents</a:t>
            </a:r>
          </a:p>
          <a:p>
            <a:pPr>
              <a:spcAft>
                <a:spcPts val="800"/>
              </a:spcAft>
              <a:buFont typeface="Arial" panose="020B0604020202020204" pitchFamily="34" charset="0"/>
              <a:buChar char="•"/>
            </a:pPr>
            <a:r>
              <a:rPr lang="en-US" sz="2200" b="0" dirty="0" smtClean="0">
                <a:solidFill>
                  <a:schemeClr val="tx1"/>
                </a:solidFill>
                <a:latin typeface="Century Gothic" panose="020B0502020202020204" pitchFamily="34" charset="0"/>
              </a:rPr>
              <a:t>Assess effectiveness of programs and control measures</a:t>
            </a:r>
          </a:p>
          <a:p>
            <a:pPr>
              <a:spcAft>
                <a:spcPts val="800"/>
              </a:spcAft>
              <a:buFont typeface="Arial" panose="020B0604020202020204" pitchFamily="34" charset="0"/>
              <a:buChar char="•"/>
            </a:pPr>
            <a:r>
              <a:rPr lang="en-US" sz="2200" b="0" dirty="0" smtClean="0">
                <a:solidFill>
                  <a:schemeClr val="tx1"/>
                </a:solidFill>
                <a:latin typeface="Century Gothic" panose="020B0502020202020204" pitchFamily="34" charset="0"/>
              </a:rPr>
              <a:t>Develop hypotheses and stimulate research</a:t>
            </a:r>
          </a:p>
          <a:p>
            <a:pPr marL="0" indent="0">
              <a:buNone/>
            </a:pPr>
            <a:endParaRPr lang="en-US" sz="2800" dirty="0" smtClean="0">
              <a:solidFill>
                <a:srgbClr val="0536C6"/>
              </a:solidFill>
            </a:endParaRPr>
          </a:p>
        </p:txBody>
      </p:sp>
      <p:cxnSp>
        <p:nvCxnSpPr>
          <p:cNvPr id="9" name="Straight Connector 8"/>
          <p:cNvCxnSpPr/>
          <p:nvPr/>
        </p:nvCxnSpPr>
        <p:spPr>
          <a:xfrm>
            <a:off x="533399" y="11557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2" name="TextBox 1"/>
          <p:cNvSpPr txBox="1"/>
          <p:nvPr/>
        </p:nvSpPr>
        <p:spPr>
          <a:xfrm>
            <a:off x="1113054" y="509368"/>
            <a:ext cx="6816290" cy="553998"/>
          </a:xfrm>
          <a:prstGeom prst="rect">
            <a:avLst/>
          </a:prstGeom>
          <a:noFill/>
        </p:spPr>
        <p:txBody>
          <a:bodyPr wrap="none" rtlCol="0">
            <a:spAutoFit/>
          </a:bodyPr>
          <a:lstStyle/>
          <a:p>
            <a:pPr lvl="1" algn="ctr"/>
            <a:r>
              <a:rPr lang="en-US" sz="3000" dirty="0" smtClean="0">
                <a:effectLst/>
                <a:latin typeface="Century Gothic" panose="020B0502020202020204" pitchFamily="34" charset="0"/>
              </a:rPr>
              <a:t>Uses of Public Health Surveillance</a:t>
            </a:r>
            <a:endParaRPr lang="en-US" sz="3000" dirty="0">
              <a:effectLst/>
              <a:latin typeface="Century Gothic" panose="020B0502020202020204" pitchFamily="34" charset="0"/>
            </a:endParaRPr>
          </a:p>
        </p:txBody>
      </p:sp>
    </p:spTree>
    <p:extLst>
      <p:ext uri="{BB962C8B-B14F-4D97-AF65-F5344CB8AC3E}">
        <p14:creationId xmlns:p14="http://schemas.microsoft.com/office/powerpoint/2010/main" val="3139921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descr="Whooping Cough Kills Five in California; State Declares an Epidemic&#10;" title="News caption"/>
          <p:cNvSpPr txBox="1"/>
          <p:nvPr/>
        </p:nvSpPr>
        <p:spPr>
          <a:xfrm>
            <a:off x="533399" y="1344188"/>
            <a:ext cx="5448300" cy="830997"/>
          </a:xfrm>
          <a:prstGeom prst="rect">
            <a:avLst/>
          </a:prstGeom>
          <a:solidFill>
            <a:schemeClr val="bg1"/>
          </a:solidFill>
          <a:ln>
            <a:solidFill>
              <a:schemeClr val="accent1"/>
            </a:solidFill>
          </a:ln>
        </p:spPr>
        <p:txBody>
          <a:bodyPr wrap="square" rtlCol="0">
            <a:spAutoFit/>
          </a:bodyPr>
          <a:lstStyle/>
          <a:p>
            <a:pPr algn="ctr"/>
            <a:r>
              <a:rPr lang="en-US" sz="2400" dirty="0" smtClean="0">
                <a:solidFill>
                  <a:schemeClr val="tx1">
                    <a:lumMod val="50000"/>
                  </a:schemeClr>
                </a:solidFill>
                <a:effectLst/>
                <a:latin typeface="Garamond" panose="02020404030301010803" pitchFamily="18" charset="0"/>
              </a:rPr>
              <a:t>Whooping Cough Kills Five in California; </a:t>
            </a:r>
          </a:p>
          <a:p>
            <a:pPr algn="ctr"/>
            <a:r>
              <a:rPr lang="en-US" sz="2400" dirty="0" smtClean="0">
                <a:solidFill>
                  <a:schemeClr val="tx1">
                    <a:lumMod val="50000"/>
                  </a:schemeClr>
                </a:solidFill>
                <a:effectLst/>
                <a:latin typeface="Garamond" panose="02020404030301010803" pitchFamily="18" charset="0"/>
              </a:rPr>
              <a:t>State Declares an Epidemic</a:t>
            </a:r>
            <a:endParaRPr lang="en-US" sz="2400" dirty="0">
              <a:solidFill>
                <a:schemeClr val="tx1">
                  <a:lumMod val="50000"/>
                </a:schemeClr>
              </a:solidFill>
              <a:effectLst/>
              <a:latin typeface="Garamond" panose="02020404030301010803" pitchFamily="18" charset="0"/>
            </a:endParaRPr>
          </a:p>
        </p:txBody>
      </p:sp>
      <p:sp>
        <p:nvSpPr>
          <p:cNvPr id="16" name="TextBox 15" descr="Number of Rare E. Coli Cases In U.S. Rose Last Year&#10;" title="News caption"/>
          <p:cNvSpPr txBox="1"/>
          <p:nvPr/>
        </p:nvSpPr>
        <p:spPr>
          <a:xfrm>
            <a:off x="3659720" y="4409051"/>
            <a:ext cx="4643957" cy="830997"/>
          </a:xfrm>
          <a:prstGeom prst="rect">
            <a:avLst/>
          </a:prstGeom>
          <a:solidFill>
            <a:schemeClr val="bg1"/>
          </a:solidFill>
          <a:ln>
            <a:solidFill>
              <a:schemeClr val="accent1"/>
            </a:solidFill>
          </a:ln>
        </p:spPr>
        <p:txBody>
          <a:bodyPr wrap="square" rtlCol="0">
            <a:spAutoFit/>
          </a:bodyPr>
          <a:lstStyle/>
          <a:p>
            <a:pPr algn="ctr"/>
            <a:r>
              <a:rPr lang="en-US" sz="2400" dirty="0" smtClean="0">
                <a:solidFill>
                  <a:srgbClr val="000000"/>
                </a:solidFill>
                <a:effectLst/>
                <a:latin typeface="Gisha" panose="020B0502040204020203" pitchFamily="34" charset="-79"/>
                <a:cs typeface="Gisha" panose="020B0502040204020203" pitchFamily="34" charset="-79"/>
              </a:rPr>
              <a:t>Number of Rare </a:t>
            </a:r>
            <a:r>
              <a:rPr lang="en-US" sz="2400" i="1" dirty="0" smtClean="0">
                <a:solidFill>
                  <a:srgbClr val="000000"/>
                </a:solidFill>
                <a:effectLst/>
                <a:latin typeface="Gisha" panose="020B0502040204020203" pitchFamily="34" charset="-79"/>
                <a:cs typeface="Gisha" panose="020B0502040204020203" pitchFamily="34" charset="-79"/>
              </a:rPr>
              <a:t>E. Coli </a:t>
            </a:r>
            <a:r>
              <a:rPr lang="en-US" sz="2400" dirty="0" smtClean="0">
                <a:solidFill>
                  <a:srgbClr val="000000"/>
                </a:solidFill>
                <a:effectLst/>
                <a:latin typeface="Gisha" panose="020B0502040204020203" pitchFamily="34" charset="-79"/>
                <a:cs typeface="Gisha" panose="020B0502040204020203" pitchFamily="34" charset="-79"/>
              </a:rPr>
              <a:t>Cases </a:t>
            </a:r>
            <a:endParaRPr lang="en-US" sz="2400" dirty="0">
              <a:solidFill>
                <a:srgbClr val="000000"/>
              </a:solidFill>
              <a:effectLst/>
              <a:latin typeface="Gisha" panose="020B0502040204020203" pitchFamily="34" charset="-79"/>
              <a:cs typeface="Gisha" panose="020B0502040204020203" pitchFamily="34" charset="-79"/>
            </a:endParaRPr>
          </a:p>
          <a:p>
            <a:pPr algn="ctr"/>
            <a:r>
              <a:rPr lang="en-US" sz="2400" dirty="0" smtClean="0">
                <a:solidFill>
                  <a:srgbClr val="000000"/>
                </a:solidFill>
                <a:effectLst/>
                <a:latin typeface="Gisha" panose="020B0502040204020203" pitchFamily="34" charset="-79"/>
                <a:cs typeface="Gisha" panose="020B0502040204020203" pitchFamily="34" charset="-79"/>
              </a:rPr>
              <a:t>In U.S. Rose Last Year</a:t>
            </a:r>
            <a:endParaRPr lang="en-US" sz="2400" dirty="0">
              <a:solidFill>
                <a:srgbClr val="000000"/>
              </a:solidFill>
              <a:effectLst/>
              <a:latin typeface="Gisha" panose="020B0502040204020203" pitchFamily="34" charset="-79"/>
              <a:cs typeface="Gisha" panose="020B0502040204020203" pitchFamily="34" charset="-79"/>
            </a:endParaRPr>
          </a:p>
        </p:txBody>
      </p:sp>
      <p:sp>
        <p:nvSpPr>
          <p:cNvPr id="17" name="TextBox 16" descr="Increase Seen in Deaths from  Pneumonia and Flu&#10;" title="News caption"/>
          <p:cNvSpPr txBox="1"/>
          <p:nvPr/>
        </p:nvSpPr>
        <p:spPr>
          <a:xfrm>
            <a:off x="456249" y="5438028"/>
            <a:ext cx="4892675" cy="830997"/>
          </a:xfrm>
          <a:prstGeom prst="rect">
            <a:avLst/>
          </a:prstGeom>
          <a:solidFill>
            <a:schemeClr val="bg1"/>
          </a:solidFill>
          <a:ln>
            <a:solidFill>
              <a:schemeClr val="accent1"/>
            </a:solidFill>
          </a:ln>
        </p:spPr>
        <p:txBody>
          <a:bodyPr wrap="square" rtlCol="0">
            <a:spAutoFit/>
          </a:bodyPr>
          <a:lstStyle/>
          <a:p>
            <a:pPr algn="ctr"/>
            <a:r>
              <a:rPr lang="en-US" sz="2400" dirty="0" smtClean="0">
                <a:solidFill>
                  <a:srgbClr val="000000"/>
                </a:solidFill>
                <a:effectLst/>
                <a:latin typeface="FrankRuehl" panose="020E0503060101010101" pitchFamily="34" charset="-79"/>
                <a:cs typeface="FrankRuehl" panose="020E0503060101010101" pitchFamily="34" charset="-79"/>
              </a:rPr>
              <a:t>Increase Seen in Deaths from</a:t>
            </a:r>
          </a:p>
          <a:p>
            <a:pPr algn="ctr"/>
            <a:r>
              <a:rPr lang="en-US" sz="2400" dirty="0" smtClean="0">
                <a:solidFill>
                  <a:srgbClr val="000000"/>
                </a:solidFill>
                <a:effectLst/>
                <a:latin typeface="FrankRuehl" panose="020E0503060101010101" pitchFamily="34" charset="-79"/>
                <a:cs typeface="FrankRuehl" panose="020E0503060101010101" pitchFamily="34" charset="-79"/>
              </a:rPr>
              <a:t> Pneumonia and Flu</a:t>
            </a:r>
            <a:endParaRPr lang="en-US" sz="2400" dirty="0">
              <a:solidFill>
                <a:srgbClr val="000000"/>
              </a:solidFill>
              <a:effectLst/>
              <a:latin typeface="FrankRuehl" panose="020E0503060101010101" pitchFamily="34" charset="-79"/>
              <a:cs typeface="FrankRuehl" panose="020E0503060101010101" pitchFamily="34" charset="-79"/>
            </a:endParaRPr>
          </a:p>
        </p:txBody>
      </p:sp>
      <p:sp>
        <p:nvSpPr>
          <p:cNvPr id="19" name="TextBox 18" descr="New CDC Report Shows Adult Obesity Growing or Holding Steady in All States" title="News caption"/>
          <p:cNvSpPr txBox="1"/>
          <p:nvPr/>
        </p:nvSpPr>
        <p:spPr>
          <a:xfrm>
            <a:off x="2603888" y="2398669"/>
            <a:ext cx="5680075" cy="830997"/>
          </a:xfrm>
          <a:prstGeom prst="rect">
            <a:avLst/>
          </a:prstGeom>
          <a:solidFill>
            <a:schemeClr val="bg1"/>
          </a:solidFill>
          <a:ln>
            <a:solidFill>
              <a:schemeClr val="accent1"/>
            </a:solidFill>
          </a:ln>
        </p:spPr>
        <p:txBody>
          <a:bodyPr wrap="square" rtlCol="0">
            <a:spAutoFit/>
          </a:bodyPr>
          <a:lstStyle/>
          <a:p>
            <a:pPr algn="ctr"/>
            <a:r>
              <a:rPr lang="en-US" sz="2400" dirty="0" smtClean="0">
                <a:solidFill>
                  <a:schemeClr val="tx1">
                    <a:lumMod val="50000"/>
                  </a:schemeClr>
                </a:solidFill>
                <a:effectLst/>
                <a:latin typeface="Georgia" panose="02040502050405020303" pitchFamily="18" charset="0"/>
              </a:rPr>
              <a:t>New CDC Report Shows Adult Obesity Growing or Holding Steady in All States</a:t>
            </a:r>
            <a:endParaRPr lang="en-US" sz="2400" dirty="0">
              <a:solidFill>
                <a:schemeClr val="tx1">
                  <a:lumMod val="50000"/>
                </a:schemeClr>
              </a:solidFill>
              <a:effectLst/>
              <a:latin typeface="Georgia" panose="02040502050405020303" pitchFamily="18" charset="0"/>
            </a:endParaRPr>
          </a:p>
        </p:txBody>
      </p:sp>
      <p:cxnSp>
        <p:nvCxnSpPr>
          <p:cNvPr id="8" name="Straight Connector 7"/>
          <p:cNvCxnSpPr/>
          <p:nvPr/>
        </p:nvCxnSpPr>
        <p:spPr>
          <a:xfrm>
            <a:off x="533399" y="1171369"/>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2007530" y="610686"/>
            <a:ext cx="5027338" cy="553998"/>
          </a:xfrm>
          <a:prstGeom prst="rect">
            <a:avLst/>
          </a:prstGeom>
          <a:noFill/>
        </p:spPr>
        <p:txBody>
          <a:bodyPr wrap="none" rtlCol="0">
            <a:spAutoFit/>
          </a:bodyPr>
          <a:lstStyle/>
          <a:p>
            <a:pPr lvl="1" algn="ctr"/>
            <a:r>
              <a:rPr lang="en-US" sz="3000" dirty="0" smtClean="0">
                <a:effectLst/>
                <a:latin typeface="Century Gothic" panose="020B0502020202020204" pitchFamily="34" charset="0"/>
              </a:rPr>
              <a:t>Public Health Headlines</a:t>
            </a:r>
            <a:endParaRPr lang="en-US" sz="3000" dirty="0">
              <a:effectLst/>
              <a:latin typeface="Century Gothic" panose="020B0502020202020204" pitchFamily="34" charset="0"/>
            </a:endParaRPr>
          </a:p>
        </p:txBody>
      </p:sp>
      <p:pic>
        <p:nvPicPr>
          <p:cNvPr id="2" name="Picture 1"/>
          <p:cNvPicPr>
            <a:picLocks noChangeAspect="1"/>
          </p:cNvPicPr>
          <p:nvPr/>
        </p:nvPicPr>
        <p:blipFill rotWithShape="1">
          <a:blip r:embed="rId3"/>
          <a:srcRect l="8744"/>
          <a:stretch/>
        </p:blipFill>
        <p:spPr>
          <a:xfrm>
            <a:off x="376265" y="3398992"/>
            <a:ext cx="3057145" cy="1228363"/>
          </a:xfrm>
          <a:prstGeom prst="rect">
            <a:avLst/>
          </a:prstGeom>
          <a:ln>
            <a:solidFill>
              <a:schemeClr val="tx1"/>
            </a:solidFill>
          </a:ln>
        </p:spPr>
      </p:pic>
    </p:spTree>
    <p:extLst>
      <p:ext uri="{BB962C8B-B14F-4D97-AF65-F5344CB8AC3E}">
        <p14:creationId xmlns:p14="http://schemas.microsoft.com/office/powerpoint/2010/main" val="1061566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19100" y="546100"/>
            <a:ext cx="8178800" cy="5270500"/>
          </a:xfrm>
          <a:prstGeom prst="rect">
            <a:avLst/>
          </a:prstGeom>
          <a:ln>
            <a:solidFill>
              <a:schemeClr val="accent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1" name="Straight Connector 10"/>
          <p:cNvCxnSpPr/>
          <p:nvPr/>
        </p:nvCxnSpPr>
        <p:spPr>
          <a:xfrm>
            <a:off x="2305050" y="1913578"/>
            <a:ext cx="4406900" cy="0"/>
          </a:xfrm>
          <a:prstGeom prst="line">
            <a:avLst/>
          </a:prstGeom>
          <a:ln>
            <a:solidFill>
              <a:srgbClr val="0039A6"/>
            </a:solidFill>
          </a:ln>
          <a:effectLst/>
        </p:spPr>
        <p:style>
          <a:lnRef idx="3">
            <a:schemeClr val="accent1"/>
          </a:lnRef>
          <a:fillRef idx="0">
            <a:schemeClr val="accent1"/>
          </a:fillRef>
          <a:effectRef idx="2">
            <a:schemeClr val="accent1"/>
          </a:effectRef>
          <a:fontRef idx="minor">
            <a:schemeClr val="tx1"/>
          </a:fontRef>
        </p:style>
      </p:cxnSp>
      <p:pic>
        <p:nvPicPr>
          <p:cNvPr id="135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74" y="609600"/>
            <a:ext cx="1645920" cy="349871"/>
          </a:xfrm>
          <a:prstGeom prst="rect">
            <a:avLst/>
          </a:prstGeom>
          <a:ln>
            <a:noFill/>
          </a:ln>
          <a:effectLst>
            <a:outerShdw blurRad="292100" dist="139700" dir="2700000" algn="tl" rotWithShape="0">
              <a:srgbClr val="333333">
                <a:alpha val="65000"/>
              </a:srgbClr>
            </a:outerShdw>
          </a:effectLst>
          <a:extLst/>
        </p:spPr>
      </p:pic>
      <p:sp>
        <p:nvSpPr>
          <p:cNvPr id="10" name="TextBox 9"/>
          <p:cNvSpPr txBox="1"/>
          <p:nvPr/>
        </p:nvSpPr>
        <p:spPr>
          <a:xfrm>
            <a:off x="2165947" y="1082581"/>
            <a:ext cx="4643957" cy="830997"/>
          </a:xfrm>
          <a:prstGeom prst="rect">
            <a:avLst/>
          </a:prstGeom>
          <a:solidFill>
            <a:schemeClr val="bg1"/>
          </a:solidFill>
        </p:spPr>
        <p:txBody>
          <a:bodyPr wrap="square" rtlCol="0">
            <a:spAutoFit/>
          </a:bodyPr>
          <a:lstStyle/>
          <a:p>
            <a:pPr algn="ctr"/>
            <a:r>
              <a:rPr lang="en-US" sz="2400" dirty="0" smtClean="0">
                <a:solidFill>
                  <a:srgbClr val="000000"/>
                </a:solidFill>
                <a:effectLst/>
                <a:latin typeface="Gisha" panose="020B0502040204020203" pitchFamily="34" charset="-79"/>
                <a:cs typeface="Gisha" panose="020B0502040204020203" pitchFamily="34" charset="-79"/>
              </a:rPr>
              <a:t>Number of Rare </a:t>
            </a:r>
            <a:r>
              <a:rPr lang="en-US" sz="2400" i="1" dirty="0" smtClean="0">
                <a:solidFill>
                  <a:srgbClr val="000000"/>
                </a:solidFill>
                <a:effectLst/>
                <a:latin typeface="Gisha" panose="020B0502040204020203" pitchFamily="34" charset="-79"/>
                <a:cs typeface="Gisha" panose="020B0502040204020203" pitchFamily="34" charset="-79"/>
              </a:rPr>
              <a:t>E. Coli </a:t>
            </a:r>
            <a:r>
              <a:rPr lang="en-US" sz="2400" dirty="0" smtClean="0">
                <a:solidFill>
                  <a:srgbClr val="000000"/>
                </a:solidFill>
                <a:effectLst/>
                <a:latin typeface="Gisha" panose="020B0502040204020203" pitchFamily="34" charset="-79"/>
                <a:cs typeface="Gisha" panose="020B0502040204020203" pitchFamily="34" charset="-79"/>
              </a:rPr>
              <a:t>Cases </a:t>
            </a:r>
            <a:endParaRPr lang="en-US" sz="2400" dirty="0">
              <a:solidFill>
                <a:srgbClr val="000000"/>
              </a:solidFill>
              <a:effectLst/>
              <a:latin typeface="Gisha" panose="020B0502040204020203" pitchFamily="34" charset="-79"/>
              <a:cs typeface="Gisha" panose="020B0502040204020203" pitchFamily="34" charset="-79"/>
            </a:endParaRPr>
          </a:p>
          <a:p>
            <a:pPr algn="ctr"/>
            <a:r>
              <a:rPr lang="en-US" sz="2400" dirty="0" smtClean="0">
                <a:solidFill>
                  <a:srgbClr val="000000"/>
                </a:solidFill>
                <a:effectLst/>
                <a:latin typeface="Gisha" panose="020B0502040204020203" pitchFamily="34" charset="-79"/>
                <a:cs typeface="Gisha" panose="020B0502040204020203" pitchFamily="34" charset="-79"/>
              </a:rPr>
              <a:t>In U.S. Rose Last Year</a:t>
            </a:r>
            <a:endParaRPr lang="en-US" sz="2400" dirty="0">
              <a:solidFill>
                <a:srgbClr val="000000"/>
              </a:solidFill>
              <a:effectLst/>
              <a:latin typeface="Gisha" panose="020B0502040204020203" pitchFamily="34" charset="-79"/>
              <a:cs typeface="Gisha" panose="020B0502040204020203" pitchFamily="34" charset="-79"/>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6"/>
          <p:cNvSpPr/>
          <p:nvPr/>
        </p:nvSpPr>
        <p:spPr>
          <a:xfrm>
            <a:off x="419100" y="6077875"/>
            <a:ext cx="7358733" cy="400110"/>
          </a:xfrm>
          <a:prstGeom prst="rect">
            <a:avLst/>
          </a:prstGeom>
        </p:spPr>
        <p:txBody>
          <a:bodyPr wrap="square">
            <a:spAutoFit/>
          </a:bodyPr>
          <a:lstStyle/>
          <a:p>
            <a:r>
              <a:rPr lang="en-US" sz="1000" dirty="0" smtClean="0">
                <a:effectLst/>
                <a:latin typeface="Arial" panose="020B0604020202020204" pitchFamily="34" charset="0"/>
                <a:cs typeface="Arial" panose="020B0604020202020204" pitchFamily="34" charset="0"/>
              </a:rPr>
              <a:t>Neuman W. </a:t>
            </a:r>
            <a:r>
              <a:rPr lang="en-US" sz="1000" dirty="0">
                <a:solidFill>
                  <a:srgbClr val="0039A6"/>
                </a:solidFill>
                <a:effectLst/>
                <a:latin typeface="Gisha" panose="020B0502040204020203" pitchFamily="34" charset="-79"/>
                <a:cs typeface="Gisha" panose="020B0502040204020203" pitchFamily="34" charset="-79"/>
              </a:rPr>
              <a:t>Number of Rare </a:t>
            </a:r>
            <a:r>
              <a:rPr lang="en-US" sz="1000" i="1" dirty="0">
                <a:solidFill>
                  <a:srgbClr val="0039A6"/>
                </a:solidFill>
                <a:effectLst/>
                <a:latin typeface="Gisha" panose="020B0502040204020203" pitchFamily="34" charset="-79"/>
                <a:cs typeface="Gisha" panose="020B0502040204020203" pitchFamily="34" charset="-79"/>
              </a:rPr>
              <a:t>E. Coli </a:t>
            </a:r>
            <a:r>
              <a:rPr lang="en-US" sz="1000" dirty="0">
                <a:solidFill>
                  <a:srgbClr val="0039A6"/>
                </a:solidFill>
                <a:effectLst/>
                <a:latin typeface="Gisha" panose="020B0502040204020203" pitchFamily="34" charset="-79"/>
                <a:cs typeface="Gisha" panose="020B0502040204020203" pitchFamily="34" charset="-79"/>
              </a:rPr>
              <a:t>Cases </a:t>
            </a:r>
            <a:r>
              <a:rPr lang="en-US" sz="1000" dirty="0" smtClean="0">
                <a:solidFill>
                  <a:srgbClr val="0039A6"/>
                </a:solidFill>
                <a:effectLst/>
                <a:latin typeface="Gisha" panose="020B0502040204020203" pitchFamily="34" charset="-79"/>
                <a:cs typeface="Gisha" panose="020B0502040204020203" pitchFamily="34" charset="-79"/>
              </a:rPr>
              <a:t>In </a:t>
            </a:r>
            <a:r>
              <a:rPr lang="en-US" sz="1000" dirty="0">
                <a:solidFill>
                  <a:srgbClr val="0039A6"/>
                </a:solidFill>
                <a:effectLst/>
                <a:latin typeface="Gisha" panose="020B0502040204020203" pitchFamily="34" charset="-79"/>
                <a:cs typeface="Gisha" panose="020B0502040204020203" pitchFamily="34" charset="-79"/>
              </a:rPr>
              <a:t>U.S. Rose Last </a:t>
            </a:r>
            <a:r>
              <a:rPr lang="en-US" sz="1000" dirty="0" smtClean="0">
                <a:solidFill>
                  <a:srgbClr val="0039A6"/>
                </a:solidFill>
                <a:effectLst/>
                <a:latin typeface="Gisha" panose="020B0502040204020203" pitchFamily="34" charset="-79"/>
                <a:cs typeface="Gisha" panose="020B0502040204020203" pitchFamily="34" charset="-79"/>
              </a:rPr>
              <a:t>Year. </a:t>
            </a:r>
            <a:r>
              <a:rPr lang="en-US" sz="1000" i="1" dirty="0" smtClean="0">
                <a:solidFill>
                  <a:srgbClr val="0039A6"/>
                </a:solidFill>
                <a:effectLst/>
                <a:latin typeface="Gisha" panose="020B0502040204020203" pitchFamily="34" charset="-79"/>
                <a:cs typeface="Gisha" panose="020B0502040204020203" pitchFamily="34" charset="-79"/>
              </a:rPr>
              <a:t>The New York Times</a:t>
            </a:r>
            <a:r>
              <a:rPr lang="en-US" sz="1000" dirty="0" smtClean="0">
                <a:solidFill>
                  <a:srgbClr val="0039A6"/>
                </a:solidFill>
                <a:effectLst/>
                <a:latin typeface="Gisha" panose="020B0502040204020203" pitchFamily="34" charset="-79"/>
                <a:cs typeface="Gisha" panose="020B0502040204020203" pitchFamily="34" charset="-79"/>
              </a:rPr>
              <a:t>. June 7, 2011</a:t>
            </a:r>
            <a:r>
              <a:rPr lang="en-US" sz="1000" dirty="0" smtClean="0">
                <a:effectLst/>
                <a:latin typeface="Arial" panose="020B0604020202020204" pitchFamily="34" charset="0"/>
                <a:cs typeface="Arial" panose="020B0604020202020204" pitchFamily="34" charset="0"/>
              </a:rPr>
              <a:t>. </a:t>
            </a:r>
            <a:r>
              <a:rPr lang="en-US" sz="1000" dirty="0">
                <a:effectLst/>
                <a:latin typeface="Arial" panose="020B0604020202020204" pitchFamily="34" charset="0"/>
                <a:cs typeface="Arial" panose="020B0604020202020204" pitchFamily="34" charset="0"/>
              </a:rPr>
              <a:t>http://</a:t>
            </a:r>
            <a:r>
              <a:rPr lang="en-US" sz="1000" dirty="0" smtClean="0">
                <a:effectLst/>
                <a:latin typeface="Arial" panose="020B0604020202020204" pitchFamily="34" charset="0"/>
                <a:cs typeface="Arial" panose="020B0604020202020204" pitchFamily="34" charset="0"/>
              </a:rPr>
              <a:t>www.nytimes.com</a:t>
            </a:r>
            <a:r>
              <a:rPr lang="en-US" sz="1000" dirty="0">
                <a:effectLst/>
                <a:latin typeface="Arial" panose="020B0604020202020204" pitchFamily="34" charset="0"/>
                <a:cs typeface="Arial" panose="020B0604020202020204" pitchFamily="34" charset="0"/>
              </a:rPr>
              <a:t>. Accessed </a:t>
            </a:r>
            <a:r>
              <a:rPr lang="en-US" sz="1000" dirty="0" smtClean="0">
                <a:effectLst/>
                <a:latin typeface="Arial" panose="020B0604020202020204" pitchFamily="34" charset="0"/>
                <a:cs typeface="Arial" panose="020B0604020202020204" pitchFamily="34" charset="0"/>
              </a:rPr>
              <a:t>July 8, 2014.</a:t>
            </a:r>
            <a:endParaRPr lang="en-US" sz="1000" dirty="0">
              <a:latin typeface="Arial" panose="020B0604020202020204" pitchFamily="34" charset="0"/>
              <a:cs typeface="Arial" panose="020B0604020202020204" pitchFamily="34" charset="0"/>
            </a:endParaRPr>
          </a:p>
        </p:txBody>
      </p:sp>
      <p:pic>
        <p:nvPicPr>
          <p:cNvPr id="4101" name="Picture 5" descr="Exerpt from New York Times article, highlighting the use of a national monitoring system for foodborne illness surveillance." title="Exerpt from New York Times Arti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656" y="2278413"/>
            <a:ext cx="7913687"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129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427334" y="601737"/>
            <a:ext cx="4217941" cy="584775"/>
          </a:xfrm>
          <a:prstGeom prst="rect">
            <a:avLst/>
          </a:prstGeom>
          <a:noFill/>
          <a:ln w="19050">
            <a:noFill/>
          </a:ln>
        </p:spPr>
        <p:txBody>
          <a:bodyPr wrap="square" rtlCol="0">
            <a:spAutoFit/>
          </a:bodyPr>
          <a:lstStyle/>
          <a:p>
            <a:pPr algn="ctr"/>
            <a:r>
              <a:rPr lang="en-US" sz="3200" dirty="0" smtClean="0">
                <a:effectLst/>
                <a:latin typeface="Century Gothic" panose="020B0502020202020204" pitchFamily="34" charset="0"/>
              </a:rPr>
              <a:t>Topic 4</a:t>
            </a:r>
          </a:p>
        </p:txBody>
      </p:sp>
      <p:sp>
        <p:nvSpPr>
          <p:cNvPr id="6" name="TextBox 5"/>
          <p:cNvSpPr txBox="1"/>
          <p:nvPr/>
        </p:nvSpPr>
        <p:spPr>
          <a:xfrm>
            <a:off x="1963216" y="1235882"/>
            <a:ext cx="5260234" cy="1077218"/>
          </a:xfrm>
          <a:prstGeom prst="rect">
            <a:avLst/>
          </a:prstGeom>
          <a:noFill/>
        </p:spPr>
        <p:txBody>
          <a:bodyPr wrap="square" rtlCol="0">
            <a:spAutoFit/>
          </a:bodyPr>
          <a:lstStyle/>
          <a:p>
            <a:pPr algn="ctr"/>
            <a:r>
              <a:rPr lang="en-US" sz="3200" dirty="0" smtClean="0">
                <a:solidFill>
                  <a:srgbClr val="00439B"/>
                </a:solidFill>
                <a:effectLst/>
                <a:latin typeface="Century Gothic" panose="020B0502020202020204" pitchFamily="34" charset="0"/>
              </a:rPr>
              <a:t>Public Health Surveillance</a:t>
            </a:r>
          </a:p>
          <a:p>
            <a:pPr algn="ctr"/>
            <a:r>
              <a:rPr lang="en-US" sz="3200" dirty="0" smtClean="0">
                <a:solidFill>
                  <a:srgbClr val="00439B"/>
                </a:solidFill>
                <a:effectLst/>
                <a:latin typeface="Century Gothic" panose="020B0502020202020204" pitchFamily="34" charset="0"/>
              </a:rPr>
              <a:t>Regulation Basis</a:t>
            </a:r>
            <a:endParaRPr lang="en-US" sz="3200" dirty="0">
              <a:solidFill>
                <a:srgbClr val="00439B"/>
              </a:solidFill>
              <a:effectLst/>
              <a:latin typeface="Century Gothic" panose="020B0502020202020204" pitchFamily="34" charset="0"/>
            </a:endParaRPr>
          </a:p>
        </p:txBody>
      </p:sp>
      <p:pic>
        <p:nvPicPr>
          <p:cNvPr id="3" name="Picture 2" descr="Image of two law books with a judge's gavel leaning on the top book." title="Law Book and Judge's Gav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3007" y="2587777"/>
            <a:ext cx="3480652" cy="3085123"/>
          </a:xfrm>
          <a:prstGeom prst="rect">
            <a:avLst/>
          </a:prstGeom>
        </p:spPr>
      </p:pic>
    </p:spTree>
    <p:extLst>
      <p:ext uri="{BB962C8B-B14F-4D97-AF65-F5344CB8AC3E}">
        <p14:creationId xmlns:p14="http://schemas.microsoft.com/office/powerpoint/2010/main" val="647769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t="16597" b="37943"/>
          <a:stretch/>
        </p:blipFill>
        <p:spPr>
          <a:xfrm>
            <a:off x="4736942" y="3429000"/>
            <a:ext cx="4571999" cy="2949461"/>
          </a:xfrm>
          <a:prstGeom prst="rect">
            <a:avLst/>
          </a:prstGeom>
          <a:ln>
            <a:solidFill>
              <a:schemeClr val="tx1"/>
            </a:solidFill>
          </a:ln>
        </p:spPr>
      </p:pic>
      <p:sp>
        <p:nvSpPr>
          <p:cNvPr id="10" name="Rectangle 3"/>
          <p:cNvSpPr>
            <a:spLocks noGrp="1" noChangeArrowheads="1"/>
          </p:cNvSpPr>
          <p:nvPr>
            <p:ph idx="1"/>
          </p:nvPr>
        </p:nvSpPr>
        <p:spPr>
          <a:xfrm>
            <a:off x="210044" y="330048"/>
            <a:ext cx="8597886" cy="610196"/>
          </a:xfrm>
          <a:solidFill>
            <a:srgbClr val="000000"/>
          </a:solidFill>
        </p:spPr>
        <p:txBody>
          <a:bodyPr/>
          <a:lstStyle/>
          <a:p>
            <a:pPr marL="0" indent="0" algn="ctr">
              <a:spcBef>
                <a:spcPct val="10000"/>
              </a:spcBef>
              <a:spcAft>
                <a:spcPts val="600"/>
              </a:spcAft>
              <a:buNone/>
            </a:pPr>
            <a:r>
              <a:rPr lang="en-US" sz="2200" b="0" dirty="0">
                <a:solidFill>
                  <a:schemeClr val="bg1"/>
                </a:solidFill>
                <a:latin typeface="Century Gothic" panose="020B0502020202020204" pitchFamily="34" charset="0"/>
              </a:rPr>
              <a:t>Public Health </a:t>
            </a:r>
            <a:r>
              <a:rPr lang="en-US" sz="2200" b="0" dirty="0">
                <a:solidFill>
                  <a:schemeClr val="bg1"/>
                </a:solidFill>
                <a:latin typeface="Century Gothic" panose="020B0502020202020204" pitchFamily="34" charset="0"/>
              </a:rPr>
              <a:t>Surveillance </a:t>
            </a:r>
            <a:r>
              <a:rPr lang="en-US" sz="2200" b="0" dirty="0" smtClean="0">
                <a:solidFill>
                  <a:schemeClr val="bg1"/>
                </a:solidFill>
                <a:latin typeface="Century Gothic" panose="020B0502020202020204" pitchFamily="34" charset="0"/>
              </a:rPr>
              <a:t>Mandated </a:t>
            </a:r>
            <a:r>
              <a:rPr lang="en-US" sz="2200" b="0" dirty="0" smtClean="0">
                <a:solidFill>
                  <a:schemeClr val="bg1"/>
                </a:solidFill>
                <a:latin typeface="Century Gothic" panose="020B0502020202020204" pitchFamily="34" charset="0"/>
              </a:rPr>
              <a:t>by MOH regulation</a:t>
            </a:r>
          </a:p>
        </p:txBody>
      </p:sp>
      <p:pic>
        <p:nvPicPr>
          <p:cNvPr id="5" name="Picture 4"/>
          <p:cNvPicPr>
            <a:picLocks noChangeAspect="1"/>
          </p:cNvPicPr>
          <p:nvPr/>
        </p:nvPicPr>
        <p:blipFill rotWithShape="1">
          <a:blip r:embed="rId4"/>
          <a:srcRect b="35057"/>
          <a:stretch/>
        </p:blipFill>
        <p:spPr>
          <a:xfrm>
            <a:off x="164585" y="1197576"/>
            <a:ext cx="4899149" cy="4462848"/>
          </a:xfrm>
          <a:prstGeom prst="rect">
            <a:avLst/>
          </a:prstGeom>
          <a:ln>
            <a:solidFill>
              <a:schemeClr val="tx1"/>
            </a:solidFill>
          </a:ln>
        </p:spPr>
      </p:pic>
      <p:cxnSp>
        <p:nvCxnSpPr>
          <p:cNvPr id="13" name="Straight Connector 12"/>
          <p:cNvCxnSpPr/>
          <p:nvPr/>
        </p:nvCxnSpPr>
        <p:spPr>
          <a:xfrm flipV="1">
            <a:off x="445345" y="4618738"/>
            <a:ext cx="4126655" cy="1979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9757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558800" y="1587500"/>
            <a:ext cx="7975600"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433677" y="467158"/>
            <a:ext cx="8224373" cy="954107"/>
          </a:xfrm>
          <a:prstGeom prst="rect">
            <a:avLst/>
          </a:prstGeom>
          <a:noFill/>
        </p:spPr>
        <p:txBody>
          <a:bodyPr wrap="square" rtlCol="0">
            <a:spAutoFit/>
          </a:bodyPr>
          <a:lstStyle/>
          <a:p>
            <a:pPr algn="ctr"/>
            <a:r>
              <a:rPr lang="en-GB" dirty="0" smtClean="0">
                <a:effectLst/>
                <a:latin typeface="Century Gothic" panose="020B0502020202020204" pitchFamily="34" charset="0"/>
              </a:rPr>
              <a:t>Implementation </a:t>
            </a:r>
            <a:r>
              <a:rPr lang="en-GB" dirty="0">
                <a:effectLst/>
                <a:latin typeface="Century Gothic" panose="020B0502020202020204" pitchFamily="34" charset="0"/>
              </a:rPr>
              <a:t>of national Health Electronic Surveillance </a:t>
            </a:r>
            <a:r>
              <a:rPr lang="en-GB" dirty="0" smtClean="0">
                <a:effectLst/>
                <a:latin typeface="Century Gothic" panose="020B0502020202020204" pitchFamily="34" charset="0"/>
              </a:rPr>
              <a:t>Network (</a:t>
            </a:r>
            <a:r>
              <a:rPr lang="en-GB" dirty="0">
                <a:effectLst/>
                <a:latin typeface="Century Gothic" panose="020B0502020202020204" pitchFamily="34" charset="0"/>
              </a:rPr>
              <a:t>HESN ) </a:t>
            </a:r>
            <a:endParaRPr lang="en-US" dirty="0">
              <a:effectLst/>
              <a:latin typeface="Century Gothic" panose="020B0502020202020204" pitchFamily="34" charset="0"/>
            </a:endParaRPr>
          </a:p>
        </p:txBody>
      </p:sp>
      <p:pic>
        <p:nvPicPr>
          <p:cNvPr id="4" name="Picture 3"/>
          <p:cNvPicPr>
            <a:picLocks noChangeAspect="1"/>
          </p:cNvPicPr>
          <p:nvPr/>
        </p:nvPicPr>
        <p:blipFill rotWithShape="1">
          <a:blip r:embed="rId3"/>
          <a:srcRect l="13348" r="13777" b="13960"/>
          <a:stretch/>
        </p:blipFill>
        <p:spPr>
          <a:xfrm>
            <a:off x="1875190" y="1664021"/>
            <a:ext cx="5393619" cy="4505291"/>
          </a:xfrm>
          <a:prstGeom prst="rect">
            <a:avLst/>
          </a:prstGeom>
        </p:spPr>
      </p:pic>
      <p:pic>
        <p:nvPicPr>
          <p:cNvPr id="6" name="Content Placeholder 5"/>
          <p:cNvPicPr>
            <a:picLocks noGrp="1" noChangeAspect="1" noChangeArrowheads="1"/>
          </p:cNvPicPr>
          <p:nvPr>
            <p:ph idx="1"/>
          </p:nvPr>
        </p:nvPicPr>
        <p:blipFill>
          <a:blip r:embed="rId4" cstate="print"/>
          <a:srcRect t="20360" b="20360"/>
          <a:stretch>
            <a:fillRect/>
          </a:stretch>
        </p:blipFill>
        <p:spPr bwMode="auto">
          <a:xfrm>
            <a:off x="1549813" y="5509681"/>
            <a:ext cx="1091767" cy="643137"/>
          </a:xfrm>
          <a:prstGeom prst="rect">
            <a:avLst/>
          </a:prstGeom>
          <a:noFill/>
          <a:ln w="9525">
            <a:noFill/>
            <a:miter lim="800000"/>
            <a:headEnd/>
            <a:tailEnd/>
          </a:ln>
        </p:spPr>
      </p:pic>
    </p:spTree>
    <p:extLst>
      <p:ext uri="{BB962C8B-B14F-4D97-AF65-F5344CB8AC3E}">
        <p14:creationId xmlns:p14="http://schemas.microsoft.com/office/powerpoint/2010/main" val="3161473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424425" y="1297815"/>
            <a:ext cx="8255000" cy="0"/>
          </a:xfrm>
          <a:prstGeom prst="line">
            <a:avLst/>
          </a:prstGeom>
          <a:ln w="25400">
            <a:solidFill>
              <a:srgbClr val="0039A6"/>
            </a:solidFill>
          </a:ln>
          <a:effectLst/>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1539362" y="633804"/>
            <a:ext cx="6025125"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Lecture Topics</a:t>
            </a:r>
            <a:endParaRPr lang="en-US" sz="3000" dirty="0">
              <a:solidFill>
                <a:srgbClr val="0039A6"/>
              </a:solidFill>
              <a:effectLst/>
              <a:latin typeface="Century Gothic" panose="020B0502020202020204" pitchFamily="34" charset="0"/>
            </a:endParaRPr>
          </a:p>
        </p:txBody>
      </p:sp>
      <p:sp>
        <p:nvSpPr>
          <p:cNvPr id="3" name="Rectangle 2"/>
          <p:cNvSpPr/>
          <p:nvPr/>
        </p:nvSpPr>
        <p:spPr>
          <a:xfrm>
            <a:off x="623471" y="1878797"/>
            <a:ext cx="7875459" cy="2954655"/>
          </a:xfrm>
          <a:prstGeom prst="rect">
            <a:avLst/>
          </a:prstGeom>
        </p:spPr>
        <p:txBody>
          <a:bodyPr wrap="square">
            <a:spAutoFit/>
          </a:bodyPr>
          <a:lstStyle/>
          <a:p>
            <a:pPr marL="457200" indent="-457200">
              <a:lnSpc>
                <a:spcPct val="130000"/>
              </a:lnSpc>
              <a:buFont typeface="+mj-lt"/>
              <a:buAutoNum type="arabicPeriod"/>
            </a:pPr>
            <a:r>
              <a:rPr lang="en-US" sz="2400" spc="150" dirty="0">
                <a:ln w="11430"/>
                <a:solidFill>
                  <a:srgbClr val="0039A6"/>
                </a:solidFill>
                <a:effectLst/>
                <a:latin typeface="Century Gothic" panose="020B0502020202020204" pitchFamily="34" charset="0"/>
              </a:rPr>
              <a:t>A Public Health Approach</a:t>
            </a:r>
          </a:p>
          <a:p>
            <a:pPr marL="457200" indent="-457200">
              <a:lnSpc>
                <a:spcPct val="130000"/>
              </a:lnSpc>
              <a:buFont typeface="+mj-lt"/>
              <a:buAutoNum type="arabicPeriod"/>
            </a:pPr>
            <a:r>
              <a:rPr lang="en-US" sz="2400" spc="150" dirty="0" smtClean="0">
                <a:ln w="11430"/>
                <a:solidFill>
                  <a:srgbClr val="0039A6"/>
                </a:solidFill>
                <a:effectLst/>
                <a:latin typeface="Century Gothic" panose="020B0502020202020204" pitchFamily="34" charset="0"/>
              </a:rPr>
              <a:t>What </a:t>
            </a:r>
            <a:r>
              <a:rPr lang="en-US" sz="2400" spc="150" dirty="0">
                <a:ln w="11430"/>
                <a:solidFill>
                  <a:srgbClr val="0039A6"/>
                </a:solidFill>
                <a:effectLst/>
                <a:latin typeface="Century Gothic" panose="020B0502020202020204" pitchFamily="34" charset="0"/>
              </a:rPr>
              <a:t>is Public Health Surveillance?</a:t>
            </a:r>
          </a:p>
          <a:p>
            <a:pPr marL="457200" indent="-457200">
              <a:lnSpc>
                <a:spcPct val="130000"/>
              </a:lnSpc>
              <a:buFont typeface="+mj-lt"/>
              <a:buAutoNum type="arabicPeriod"/>
            </a:pPr>
            <a:r>
              <a:rPr lang="en-US" sz="2400" spc="150" dirty="0" smtClean="0">
                <a:ln w="11430"/>
                <a:solidFill>
                  <a:srgbClr val="0039A6"/>
                </a:solidFill>
                <a:effectLst/>
                <a:latin typeface="Century Gothic" panose="020B0502020202020204" pitchFamily="34" charset="0"/>
              </a:rPr>
              <a:t>Surveillance </a:t>
            </a:r>
            <a:r>
              <a:rPr lang="en-US" sz="2400" spc="150" dirty="0">
                <a:ln w="11430"/>
                <a:solidFill>
                  <a:srgbClr val="0039A6"/>
                </a:solidFill>
                <a:effectLst/>
                <a:latin typeface="Century Gothic" panose="020B0502020202020204" pitchFamily="34" charset="0"/>
              </a:rPr>
              <a:t>Role and Uses</a:t>
            </a:r>
          </a:p>
          <a:p>
            <a:pPr marL="457200" indent="-457200">
              <a:lnSpc>
                <a:spcPct val="130000"/>
              </a:lnSpc>
              <a:buFont typeface="+mj-lt"/>
              <a:buAutoNum type="arabicPeriod"/>
            </a:pPr>
            <a:r>
              <a:rPr lang="en-US" sz="2400" spc="150" dirty="0" smtClean="0">
                <a:ln w="11430"/>
                <a:solidFill>
                  <a:srgbClr val="0039A6"/>
                </a:solidFill>
                <a:effectLst/>
                <a:latin typeface="Century Gothic" panose="020B0502020202020204" pitchFamily="34" charset="0"/>
              </a:rPr>
              <a:t>Surveillance </a:t>
            </a:r>
            <a:r>
              <a:rPr lang="en-US" sz="2400" spc="150" dirty="0">
                <a:ln w="11430"/>
                <a:solidFill>
                  <a:srgbClr val="0039A6"/>
                </a:solidFill>
                <a:effectLst/>
                <a:latin typeface="Century Gothic" panose="020B0502020202020204" pitchFamily="34" charset="0"/>
              </a:rPr>
              <a:t>Legal Basis</a:t>
            </a:r>
          </a:p>
          <a:p>
            <a:pPr marL="457200" indent="-457200">
              <a:lnSpc>
                <a:spcPct val="130000"/>
              </a:lnSpc>
              <a:buFont typeface="+mj-lt"/>
              <a:buAutoNum type="arabicPeriod"/>
            </a:pPr>
            <a:r>
              <a:rPr lang="en-US" sz="2400" spc="150" dirty="0" smtClean="0">
                <a:ln w="11430"/>
                <a:solidFill>
                  <a:srgbClr val="0039A6"/>
                </a:solidFill>
                <a:effectLst/>
                <a:latin typeface="Century Gothic" panose="020B0502020202020204" pitchFamily="34" charset="0"/>
              </a:rPr>
              <a:t>Surveillance </a:t>
            </a:r>
            <a:r>
              <a:rPr lang="en-US" sz="2400" spc="150" dirty="0">
                <a:ln w="11430"/>
                <a:solidFill>
                  <a:srgbClr val="0039A6"/>
                </a:solidFill>
                <a:effectLst/>
                <a:latin typeface="Century Gothic" panose="020B0502020202020204" pitchFamily="34" charset="0"/>
              </a:rPr>
              <a:t>Types and </a:t>
            </a:r>
            <a:r>
              <a:rPr lang="en-US" sz="2400" spc="150" dirty="0" smtClean="0">
                <a:ln w="11430"/>
                <a:solidFill>
                  <a:srgbClr val="0039A6"/>
                </a:solidFill>
                <a:effectLst/>
                <a:latin typeface="Century Gothic" panose="020B0502020202020204" pitchFamily="34" charset="0"/>
              </a:rPr>
              <a:t>Attributes</a:t>
            </a:r>
            <a:endParaRPr lang="en-US" sz="2400" spc="150" dirty="0">
              <a:ln w="11430"/>
              <a:solidFill>
                <a:srgbClr val="0039A6"/>
              </a:solidFill>
              <a:effectLst/>
              <a:latin typeface="Century Gothic" panose="020B0502020202020204" pitchFamily="34" charset="0"/>
            </a:endParaRPr>
          </a:p>
          <a:p>
            <a:pPr marL="457200" indent="-457200">
              <a:lnSpc>
                <a:spcPct val="130000"/>
              </a:lnSpc>
              <a:buFont typeface="+mj-lt"/>
              <a:buAutoNum type="arabicPeriod"/>
            </a:pPr>
            <a:r>
              <a:rPr lang="en-US" sz="2400" spc="150" dirty="0" smtClean="0">
                <a:ln w="11430"/>
                <a:solidFill>
                  <a:srgbClr val="0039A6"/>
                </a:solidFill>
                <a:effectLst/>
                <a:latin typeface="Century Gothic" panose="020B0502020202020204" pitchFamily="34" charset="0"/>
              </a:rPr>
              <a:t>Surveillance </a:t>
            </a:r>
            <a:r>
              <a:rPr lang="en-US" sz="2400" spc="150" dirty="0">
                <a:ln w="11430"/>
                <a:solidFill>
                  <a:srgbClr val="0039A6"/>
                </a:solidFill>
                <a:effectLst/>
                <a:latin typeface="Century Gothic" panose="020B0502020202020204" pitchFamily="34" charset="0"/>
              </a:rPr>
              <a:t>Process</a:t>
            </a:r>
          </a:p>
        </p:txBody>
      </p:sp>
    </p:spTree>
    <p:extLst>
      <p:ext uri="{BB962C8B-B14F-4D97-AF65-F5344CB8AC3E}">
        <p14:creationId xmlns:p14="http://schemas.microsoft.com/office/powerpoint/2010/main" val="1664952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9410" y="525213"/>
            <a:ext cx="8074379" cy="1015663"/>
          </a:xfrm>
          <a:prstGeom prst="rect">
            <a:avLst/>
          </a:prstGeom>
          <a:noFill/>
        </p:spPr>
        <p:txBody>
          <a:bodyPr wrap="square" rtlCol="0">
            <a:spAutoFit/>
          </a:bodyPr>
          <a:lstStyle/>
          <a:p>
            <a:pPr algn="ctr"/>
            <a:r>
              <a:rPr lang="en-US" sz="3000" dirty="0" err="1" smtClean="0">
                <a:effectLst/>
                <a:latin typeface="Century Gothic" panose="020B0502020202020204" pitchFamily="34" charset="0"/>
              </a:rPr>
              <a:t>Notifiable</a:t>
            </a:r>
            <a:r>
              <a:rPr lang="en-US" sz="3000" dirty="0" smtClean="0">
                <a:effectLst/>
                <a:latin typeface="Century Gothic" panose="020B0502020202020204" pitchFamily="34" charset="0"/>
              </a:rPr>
              <a:t> Disease</a:t>
            </a:r>
            <a:br>
              <a:rPr lang="en-US" sz="3000" dirty="0" smtClean="0">
                <a:effectLst/>
                <a:latin typeface="Century Gothic" panose="020B0502020202020204" pitchFamily="34" charset="0"/>
              </a:rPr>
            </a:br>
            <a:r>
              <a:rPr lang="en-US" sz="3000" dirty="0" smtClean="0">
                <a:effectLst/>
                <a:latin typeface="Century Gothic" panose="020B0502020202020204" pitchFamily="34" charset="0"/>
              </a:rPr>
              <a:t>Surveillance Systems in KSA</a:t>
            </a:r>
            <a:endParaRPr lang="en-US" sz="3000" dirty="0">
              <a:effectLst/>
              <a:latin typeface="Century Gothic" panose="020B0502020202020204" pitchFamily="34" charset="0"/>
            </a:endParaRPr>
          </a:p>
        </p:txBody>
      </p:sp>
      <p:cxnSp>
        <p:nvCxnSpPr>
          <p:cNvPr id="7" name="Straight Connector 6"/>
          <p:cNvCxnSpPr/>
          <p:nvPr/>
        </p:nvCxnSpPr>
        <p:spPr>
          <a:xfrm>
            <a:off x="558800" y="15875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graphicFrame>
        <p:nvGraphicFramePr>
          <p:cNvPr id="11" name="Content Placeholder 4"/>
          <p:cNvGraphicFramePr>
            <a:graphicFrameLocks/>
          </p:cNvGraphicFramePr>
          <p:nvPr>
            <p:extLst>
              <p:ext uri="{D42A27DB-BD31-4B8C-83A1-F6EECF244321}">
                <p14:modId xmlns:p14="http://schemas.microsoft.com/office/powerpoint/2010/main" val="1413283908"/>
              </p:ext>
            </p:extLst>
          </p:nvPr>
        </p:nvGraphicFramePr>
        <p:xfrm>
          <a:off x="1565771" y="1908221"/>
          <a:ext cx="6797998" cy="4303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449165" y="6207573"/>
            <a:ext cx="8193396" cy="276999"/>
          </a:xfrm>
          <a:prstGeom prst="rect">
            <a:avLst/>
          </a:prstGeom>
        </p:spPr>
        <p:txBody>
          <a:bodyPr wrap="square">
            <a:spAutoFit/>
          </a:bodyPr>
          <a:lstStyle/>
          <a:p>
            <a:r>
              <a:rPr lang="en-US" sz="1200" dirty="0" smtClean="0"/>
              <a:t>Slide from Dr</a:t>
            </a:r>
            <a:r>
              <a:rPr lang="en-US" sz="1200" dirty="0"/>
              <a:t>. Abdullah G </a:t>
            </a:r>
            <a:r>
              <a:rPr lang="en-US" sz="1200" dirty="0" err="1" smtClean="0"/>
              <a:t>Alzahrani</a:t>
            </a:r>
            <a:r>
              <a:rPr lang="en-US" sz="1200" dirty="0" smtClean="0"/>
              <a:t>, Deputy </a:t>
            </a:r>
            <a:r>
              <a:rPr lang="en-US" sz="1200" dirty="0"/>
              <a:t>ministry for Public </a:t>
            </a:r>
            <a:r>
              <a:rPr lang="en-US" sz="1200" dirty="0" smtClean="0"/>
              <a:t>Health, MOH</a:t>
            </a:r>
            <a:endParaRPr lang="en-US" sz="1200" dirty="0"/>
          </a:p>
        </p:txBody>
      </p:sp>
    </p:spTree>
    <p:extLst>
      <p:ext uri="{BB962C8B-B14F-4D97-AF65-F5344CB8AC3E}">
        <p14:creationId xmlns:p14="http://schemas.microsoft.com/office/powerpoint/2010/main" val="4243139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C6EA20CE-95CA-4FDE-9316-9F86465EEC6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graphicEl>
                                              <a:dgm id="{C23223BA-CDF0-48E6-94BD-3FEE6C06C245}"/>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graphicEl>
                                              <a:dgm id="{60F52237-C5E8-4968-B4B0-E535CE1F983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graphicEl>
                                              <a:dgm id="{1D43E303-1891-450B-B4FB-C60CAE8FC2B8}"/>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graphicEl>
                                              <a:dgm id="{60508ECE-32CA-4B57-82E1-7341A6A3DC81}"/>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graphicEl>
                                              <a:dgm id="{81BF739F-674A-4095-9A60-D15C55CCA875}"/>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graphicEl>
                                              <a:dgm id="{0C7ECD0B-230F-444A-ADF1-1CB36D092F15}"/>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graphicEl>
                                              <a:dgm id="{219F2ED6-2EDB-47DA-B69D-81F73B22B3A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graphicEl>
                                              <a:dgm id="{39FE898D-B089-41CC-B0CE-F1D47B7A561D}"/>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graphicEl>
                                              <a:dgm id="{0BD7A81B-8810-467B-988E-E71172865FC9}"/>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graphicEl>
                                              <a:dgm id="{8E8FD506-FA93-4BF8-B5A6-21AAB4F168A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graphicEl>
                                              <a:dgm id="{7E0A701E-7AAA-454C-B2BA-988CF7C607A3}"/>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graphicEl>
                                              <a:dgm id="{3E8DCC31-578B-4E5B-AFAE-9178A02B1BB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graphicEl>
                                              <a:dgm id="{F4942BDC-B310-4882-A502-BEBF68B0A80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graphicEl>
                                              <a:dgm id="{5DC1BFA1-F986-4BBE-90C1-F77BD3AD7365}"/>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graphicEl>
                                              <a:dgm id="{138583D1-0698-4B79-9018-6593F93C97B6}"/>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graphicEl>
                                              <a:dgm id="{C8195489-E1C7-4B76-B1CC-6EEC5A2AEA55}"/>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graphicEl>
                                              <a:dgm id="{230C81E0-2D68-4FC4-9B6B-4595AE9C90A4}"/>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graphicEl>
                                              <a:dgm id="{64CD6871-534D-4962-9719-DA989F2A811A}"/>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graphicEl>
                                              <a:dgm id="{12408384-D47C-40F0-B026-1802E2941C89}"/>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graphicEl>
                                              <a:dgm id="{01E2A64B-2A54-4914-862F-4A6BACA920EA}"/>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
                                            <p:graphicEl>
                                              <a:dgm id="{140604C6-B1DC-4F00-BFC2-04F3EF63136F}"/>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
                                            <p:graphicEl>
                                              <a:dgm id="{5A938126-F9FE-45E5-B1C8-320F884BBFA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lvlAtOnce" rev="1"/>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29878" y="717144"/>
            <a:ext cx="4217941" cy="584775"/>
          </a:xfrm>
          <a:prstGeom prst="rect">
            <a:avLst/>
          </a:prstGeom>
          <a:noFill/>
          <a:ln w="19050">
            <a:noFill/>
          </a:ln>
        </p:spPr>
        <p:txBody>
          <a:bodyPr wrap="square" rtlCol="0">
            <a:spAutoFit/>
          </a:bodyPr>
          <a:lstStyle/>
          <a:p>
            <a:pPr algn="ctr"/>
            <a:r>
              <a:rPr lang="en-US" sz="3200" dirty="0" smtClean="0">
                <a:effectLst/>
                <a:latin typeface="Century Gothic" panose="020B0502020202020204" pitchFamily="34" charset="0"/>
              </a:rPr>
              <a:t>Topic 5</a:t>
            </a:r>
            <a:endParaRPr lang="en-US" sz="3200" u="sng" dirty="0" smtClean="0">
              <a:latin typeface="Century Gothic" panose="020B0502020202020204" pitchFamily="34" charset="0"/>
            </a:endParaRPr>
          </a:p>
        </p:txBody>
      </p:sp>
      <p:sp>
        <p:nvSpPr>
          <p:cNvPr id="6" name="TextBox 5"/>
          <p:cNvSpPr txBox="1"/>
          <p:nvPr/>
        </p:nvSpPr>
        <p:spPr>
          <a:xfrm>
            <a:off x="1795648" y="1351749"/>
            <a:ext cx="5486400" cy="1077218"/>
          </a:xfrm>
          <a:prstGeom prst="rect">
            <a:avLst/>
          </a:prstGeom>
          <a:noFill/>
        </p:spPr>
        <p:txBody>
          <a:bodyPr wrap="square" rtlCol="0">
            <a:spAutoFit/>
          </a:bodyPr>
          <a:lstStyle/>
          <a:p>
            <a:pPr algn="ctr"/>
            <a:r>
              <a:rPr lang="en-US" sz="3200" dirty="0" smtClean="0">
                <a:solidFill>
                  <a:srgbClr val="00439B"/>
                </a:solidFill>
                <a:effectLst/>
                <a:latin typeface="Century Gothic" panose="020B0502020202020204" pitchFamily="34" charset="0"/>
              </a:rPr>
              <a:t>Public Health Surveillance</a:t>
            </a:r>
          </a:p>
          <a:p>
            <a:pPr algn="ctr"/>
            <a:r>
              <a:rPr lang="en-US" sz="3200" dirty="0" smtClean="0">
                <a:solidFill>
                  <a:srgbClr val="00439B"/>
                </a:solidFill>
                <a:effectLst/>
                <a:latin typeface="Century Gothic" panose="020B0502020202020204" pitchFamily="34" charset="0"/>
              </a:rPr>
              <a:t>Types and Attributes</a:t>
            </a:r>
            <a:endParaRPr lang="en-US" sz="3200" dirty="0">
              <a:solidFill>
                <a:srgbClr val="00439B"/>
              </a:solidFill>
              <a:effectLst/>
              <a:latin typeface="Century Gothic" panose="020B0502020202020204" pitchFamily="34" charset="0"/>
            </a:endParaRPr>
          </a:p>
        </p:txBody>
      </p:sp>
      <p:pic>
        <p:nvPicPr>
          <p:cNvPr id="11" name="Picture 10" descr="A blue circle containing a globe and a magnifying glass." title="Public Health 101 Surveillance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0598" y="2603725"/>
            <a:ext cx="2971054" cy="2589862"/>
          </a:xfrm>
          <a:prstGeom prst="rect">
            <a:avLst/>
          </a:prstGeom>
        </p:spPr>
      </p:pic>
    </p:spTree>
    <p:extLst>
      <p:ext uri="{BB962C8B-B14F-4D97-AF65-F5344CB8AC3E}">
        <p14:creationId xmlns:p14="http://schemas.microsoft.com/office/powerpoint/2010/main" val="2000412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2" name="Rectangle 1" descr="Box behind text that divides the topics into two columns; the left column describes passive surveillance, and the right describes active surveillance." title="Box"/>
          <p:cNvSpPr/>
          <p:nvPr/>
        </p:nvSpPr>
        <p:spPr>
          <a:xfrm>
            <a:off x="558800" y="1378955"/>
            <a:ext cx="7975600" cy="43360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58800" y="1378955"/>
            <a:ext cx="7975600" cy="821802"/>
          </a:xfrm>
          <a:prstGeom prst="rect">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cxnSp>
        <p:nvCxnSpPr>
          <p:cNvPr id="7" name="Straight Connector 6"/>
          <p:cNvCxnSpPr>
            <a:stCxn id="2" idx="0"/>
            <a:endCxn id="2" idx="2"/>
          </p:cNvCxnSpPr>
          <p:nvPr/>
        </p:nvCxnSpPr>
        <p:spPr>
          <a:xfrm>
            <a:off x="4546600" y="1378955"/>
            <a:ext cx="0" cy="433604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94481" y="1496148"/>
            <a:ext cx="3669175" cy="523220"/>
          </a:xfrm>
          <a:prstGeom prst="rect">
            <a:avLst/>
          </a:prstGeom>
          <a:noFill/>
        </p:spPr>
        <p:txBody>
          <a:bodyPr wrap="square" rtlCol="0">
            <a:spAutoFit/>
          </a:bodyPr>
          <a:lstStyle/>
          <a:p>
            <a:r>
              <a:rPr lang="en-US" dirty="0" smtClean="0">
                <a:solidFill>
                  <a:schemeClr val="bg1"/>
                </a:solidFill>
                <a:latin typeface="Century Gothic" panose="020B0502020202020204" pitchFamily="34" charset="0"/>
              </a:rPr>
              <a:t>Passive Surveillance</a:t>
            </a:r>
            <a:endParaRPr lang="en-US" dirty="0">
              <a:solidFill>
                <a:schemeClr val="bg1"/>
              </a:solidFill>
              <a:latin typeface="Century Gothic" panose="020B0502020202020204" pitchFamily="34" charset="0"/>
            </a:endParaRPr>
          </a:p>
        </p:txBody>
      </p:sp>
      <p:sp>
        <p:nvSpPr>
          <p:cNvPr id="10" name="TextBox 9"/>
          <p:cNvSpPr txBox="1"/>
          <p:nvPr/>
        </p:nvSpPr>
        <p:spPr>
          <a:xfrm>
            <a:off x="4592989" y="1496148"/>
            <a:ext cx="3669175" cy="523220"/>
          </a:xfrm>
          <a:prstGeom prst="rect">
            <a:avLst/>
          </a:prstGeom>
          <a:noFill/>
        </p:spPr>
        <p:txBody>
          <a:bodyPr wrap="square" rtlCol="0">
            <a:spAutoFit/>
          </a:bodyPr>
          <a:lstStyle/>
          <a:p>
            <a:pPr algn="ctr"/>
            <a:r>
              <a:rPr lang="en-US" dirty="0" smtClean="0">
                <a:solidFill>
                  <a:schemeClr val="bg1"/>
                </a:solidFill>
                <a:latin typeface="Century Gothic" panose="020B0502020202020204" pitchFamily="34" charset="0"/>
              </a:rPr>
              <a:t>Active Surveillance</a:t>
            </a:r>
            <a:endParaRPr lang="en-US" dirty="0">
              <a:solidFill>
                <a:schemeClr val="bg1"/>
              </a:solidFill>
              <a:latin typeface="Century Gothic" panose="020B0502020202020204" pitchFamily="34" charset="0"/>
            </a:endParaRPr>
          </a:p>
        </p:txBody>
      </p:sp>
      <p:sp>
        <p:nvSpPr>
          <p:cNvPr id="13" name="TextBox 12"/>
          <p:cNvSpPr txBox="1"/>
          <p:nvPr/>
        </p:nvSpPr>
        <p:spPr>
          <a:xfrm>
            <a:off x="523031" y="2295283"/>
            <a:ext cx="4115644"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effectLst/>
                <a:latin typeface="Century Gothic" panose="020B0502020202020204" pitchFamily="34" charset="0"/>
              </a:rPr>
              <a:t>Diseases are reported </a:t>
            </a:r>
            <a:br>
              <a:rPr lang="en-US" sz="2000" dirty="0" smtClean="0">
                <a:effectLst/>
                <a:latin typeface="Century Gothic" panose="020B0502020202020204" pitchFamily="34" charset="0"/>
              </a:rPr>
            </a:br>
            <a:r>
              <a:rPr lang="en-US" sz="2000" dirty="0" smtClean="0">
                <a:effectLst/>
                <a:latin typeface="Century Gothic" panose="020B0502020202020204" pitchFamily="34" charset="0"/>
              </a:rPr>
              <a:t>by health care providers</a:t>
            </a:r>
          </a:p>
          <a:p>
            <a:pPr marL="342900" indent="-342900">
              <a:buFont typeface="Arial" panose="020B0604020202020204" pitchFamily="34" charset="0"/>
              <a:buChar char="•"/>
            </a:pPr>
            <a:endParaRPr lang="en-US" sz="2000" dirty="0">
              <a:effectLst/>
              <a:latin typeface="Century Gothic" panose="020B0502020202020204" pitchFamily="34" charset="0"/>
            </a:endParaRPr>
          </a:p>
          <a:p>
            <a:pPr marL="342900" indent="-342900">
              <a:buFont typeface="Arial" panose="020B0604020202020204" pitchFamily="34" charset="0"/>
              <a:buChar char="•"/>
            </a:pPr>
            <a:r>
              <a:rPr lang="en-US" sz="2000" dirty="0" smtClean="0">
                <a:effectLst/>
                <a:latin typeface="Century Gothic" panose="020B0502020202020204" pitchFamily="34" charset="0"/>
              </a:rPr>
              <a:t>Simple </a:t>
            </a:r>
            <a:r>
              <a:rPr lang="en-US" sz="2000" dirty="0">
                <a:effectLst/>
                <a:latin typeface="Century Gothic" panose="020B0502020202020204" pitchFamily="34" charset="0"/>
              </a:rPr>
              <a:t>and </a:t>
            </a:r>
            <a:r>
              <a:rPr lang="en-US" sz="2000" dirty="0" smtClean="0">
                <a:effectLst/>
                <a:latin typeface="Century Gothic" panose="020B0502020202020204" pitchFamily="34" charset="0"/>
              </a:rPr>
              <a:t>inexpensive</a:t>
            </a:r>
          </a:p>
          <a:p>
            <a:endParaRPr lang="en-US" sz="2000" dirty="0">
              <a:effectLst/>
              <a:latin typeface="Century Gothic" panose="020B0502020202020204" pitchFamily="34" charset="0"/>
            </a:endParaRPr>
          </a:p>
          <a:p>
            <a:pPr marL="342900" indent="-342900">
              <a:buFont typeface="Arial" panose="020B0604020202020204" pitchFamily="34" charset="0"/>
              <a:buChar char="•"/>
            </a:pPr>
            <a:r>
              <a:rPr lang="en-US" sz="2000" dirty="0" smtClean="0">
                <a:effectLst/>
                <a:latin typeface="Century Gothic" panose="020B0502020202020204" pitchFamily="34" charset="0"/>
              </a:rPr>
              <a:t>Limited by incompleteness</a:t>
            </a:r>
            <a:br>
              <a:rPr lang="en-US" sz="2000" dirty="0" smtClean="0">
                <a:effectLst/>
                <a:latin typeface="Century Gothic" panose="020B0502020202020204" pitchFamily="34" charset="0"/>
              </a:rPr>
            </a:br>
            <a:r>
              <a:rPr lang="en-US" sz="2000" dirty="0" smtClean="0">
                <a:effectLst/>
                <a:latin typeface="Century Gothic" panose="020B0502020202020204" pitchFamily="34" charset="0"/>
              </a:rPr>
              <a:t>of </a:t>
            </a:r>
            <a:r>
              <a:rPr lang="en-US" sz="2000" dirty="0">
                <a:effectLst/>
                <a:latin typeface="Century Gothic" panose="020B0502020202020204" pitchFamily="34" charset="0"/>
              </a:rPr>
              <a:t>reporting and </a:t>
            </a:r>
            <a:r>
              <a:rPr lang="en-US" sz="2000" dirty="0" smtClean="0">
                <a:effectLst/>
                <a:latin typeface="Century Gothic" panose="020B0502020202020204" pitchFamily="34" charset="0"/>
              </a:rPr>
              <a:t>variability</a:t>
            </a:r>
            <a:br>
              <a:rPr lang="en-US" sz="2000" dirty="0" smtClean="0">
                <a:effectLst/>
                <a:latin typeface="Century Gothic" panose="020B0502020202020204" pitchFamily="34" charset="0"/>
              </a:rPr>
            </a:br>
            <a:r>
              <a:rPr lang="en-US" sz="2000" dirty="0" smtClean="0">
                <a:effectLst/>
                <a:latin typeface="Century Gothic" panose="020B0502020202020204" pitchFamily="34" charset="0"/>
              </a:rPr>
              <a:t>of </a:t>
            </a:r>
            <a:r>
              <a:rPr lang="en-US" sz="2000" dirty="0">
                <a:effectLst/>
                <a:latin typeface="Century Gothic" panose="020B0502020202020204" pitchFamily="34" charset="0"/>
              </a:rPr>
              <a:t>quality</a:t>
            </a:r>
          </a:p>
        </p:txBody>
      </p:sp>
      <p:sp>
        <p:nvSpPr>
          <p:cNvPr id="15" name="TextBox 14"/>
          <p:cNvSpPr txBox="1"/>
          <p:nvPr/>
        </p:nvSpPr>
        <p:spPr>
          <a:xfrm>
            <a:off x="4590097" y="2285758"/>
            <a:ext cx="4096703"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effectLst/>
                <a:latin typeface="Century Gothic" panose="020B0502020202020204" pitchFamily="34" charset="0"/>
              </a:rPr>
              <a:t>Health agencies contact </a:t>
            </a:r>
            <a:r>
              <a:rPr lang="en-US" sz="2000" dirty="0">
                <a:effectLst/>
                <a:latin typeface="Century Gothic" panose="020B0502020202020204" pitchFamily="34" charset="0"/>
              </a:rPr>
              <a:t>health providers seeking </a:t>
            </a:r>
            <a:r>
              <a:rPr lang="en-US" sz="2000" dirty="0" smtClean="0">
                <a:effectLst/>
                <a:latin typeface="Century Gothic" panose="020B0502020202020204" pitchFamily="34" charset="0"/>
              </a:rPr>
              <a:t>reports</a:t>
            </a:r>
          </a:p>
          <a:p>
            <a:endParaRPr lang="en-US" sz="2000" dirty="0">
              <a:effectLst/>
              <a:latin typeface="Century Gothic" panose="020B0502020202020204" pitchFamily="34" charset="0"/>
            </a:endParaRPr>
          </a:p>
          <a:p>
            <a:pPr marL="342900" indent="-342900">
              <a:buFont typeface="Arial" panose="020B0604020202020204" pitchFamily="34" charset="0"/>
              <a:buChar char="•"/>
            </a:pPr>
            <a:r>
              <a:rPr lang="en-US" sz="2000" dirty="0" smtClean="0">
                <a:effectLst/>
                <a:latin typeface="Century Gothic" panose="020B0502020202020204" pitchFamily="34" charset="0"/>
              </a:rPr>
              <a:t>Ensures more complete reporting of conditions</a:t>
            </a:r>
          </a:p>
          <a:p>
            <a:pPr marL="342900" indent="-342900">
              <a:buFont typeface="Arial" panose="020B0604020202020204" pitchFamily="34" charset="0"/>
              <a:buChar char="•"/>
            </a:pPr>
            <a:endParaRPr lang="en-US" sz="2000" dirty="0">
              <a:effectLst/>
              <a:latin typeface="Century Gothic" panose="020B0502020202020204" pitchFamily="34" charset="0"/>
            </a:endParaRPr>
          </a:p>
          <a:p>
            <a:pPr marL="342900" indent="-342900">
              <a:buFont typeface="Arial" panose="020B0604020202020204" pitchFamily="34" charset="0"/>
              <a:buChar char="•"/>
            </a:pPr>
            <a:r>
              <a:rPr lang="en-US" sz="2000" dirty="0" smtClean="0">
                <a:effectLst/>
                <a:latin typeface="Century Gothic" panose="020B0502020202020204" pitchFamily="34" charset="0"/>
              </a:rPr>
              <a:t>Used in conjunction </a:t>
            </a:r>
            <a:br>
              <a:rPr lang="en-US" sz="2000" dirty="0" smtClean="0">
                <a:effectLst/>
                <a:latin typeface="Century Gothic" panose="020B0502020202020204" pitchFamily="34" charset="0"/>
              </a:rPr>
            </a:br>
            <a:r>
              <a:rPr lang="en-US" sz="2000" dirty="0" smtClean="0">
                <a:effectLst/>
                <a:latin typeface="Century Gothic" panose="020B0502020202020204" pitchFamily="34" charset="0"/>
              </a:rPr>
              <a:t>with specific epidemiologic investigation</a:t>
            </a:r>
            <a:endParaRPr lang="en-US" sz="2000" dirty="0">
              <a:effectLst/>
              <a:latin typeface="Century Gothic" panose="020B0502020202020204" pitchFamily="34" charset="0"/>
            </a:endParaRPr>
          </a:p>
        </p:txBody>
      </p:sp>
      <p:sp>
        <p:nvSpPr>
          <p:cNvPr id="11" name="TextBox 10"/>
          <p:cNvSpPr txBox="1"/>
          <p:nvPr/>
        </p:nvSpPr>
        <p:spPr>
          <a:xfrm>
            <a:off x="1253070" y="542424"/>
            <a:ext cx="6587061" cy="553998"/>
          </a:xfrm>
          <a:prstGeom prst="rect">
            <a:avLst/>
          </a:prstGeom>
          <a:noFill/>
        </p:spPr>
        <p:txBody>
          <a:bodyPr wrap="none" rtlCol="0">
            <a:spAutoFit/>
          </a:bodyPr>
          <a:lstStyle/>
          <a:p>
            <a:pPr algn="ctr"/>
            <a:r>
              <a:rPr lang="en-US" sz="3000" dirty="0" smtClean="0">
                <a:effectLst/>
                <a:latin typeface="Century Gothic" panose="020B0502020202020204" pitchFamily="34" charset="0"/>
              </a:rPr>
              <a:t>Types of Public Health Surveillance</a:t>
            </a:r>
            <a:endParaRPr lang="en-US" sz="3000" dirty="0">
              <a:effectLst/>
              <a:latin typeface="Century Gothic" panose="020B0502020202020204" pitchFamily="34" charset="0"/>
            </a:endParaRPr>
          </a:p>
        </p:txBody>
      </p:sp>
    </p:spTree>
    <p:extLst>
      <p:ext uri="{BB962C8B-B14F-4D97-AF65-F5344CB8AC3E}">
        <p14:creationId xmlns:p14="http://schemas.microsoft.com/office/powerpoint/2010/main" val="1897672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541195" y="2179960"/>
            <a:ext cx="8071796" cy="1895463"/>
          </a:xfrm>
        </p:spPr>
        <p:txBody>
          <a:bodyPr/>
          <a:lstStyle/>
          <a:p>
            <a:pPr marL="457200" lvl="1" indent="0">
              <a:spcAft>
                <a:spcPts val="900"/>
              </a:spcAft>
              <a:buNone/>
            </a:pPr>
            <a:r>
              <a:rPr lang="en-US" sz="2200" dirty="0" smtClean="0">
                <a:solidFill>
                  <a:schemeClr val="tx1"/>
                </a:solidFill>
                <a:latin typeface="Century Gothic" panose="020B0502020202020204" pitchFamily="34" charset="0"/>
              </a:rPr>
              <a:t>Reporting of health events by health professionals who are selected to represent a geographic area or a specific reporting group</a:t>
            </a:r>
          </a:p>
          <a:p>
            <a:pPr marL="457200" lvl="1" indent="0">
              <a:spcAft>
                <a:spcPts val="900"/>
              </a:spcAft>
              <a:buNone/>
            </a:pPr>
            <a:r>
              <a:rPr lang="en-US" sz="2200" dirty="0" smtClean="0">
                <a:solidFill>
                  <a:schemeClr val="tx1"/>
                </a:solidFill>
                <a:latin typeface="Century Gothic" panose="020B0502020202020204" pitchFamily="34" charset="0"/>
              </a:rPr>
              <a:t>Can be active or passive</a:t>
            </a:r>
            <a:endParaRPr lang="en-US" sz="2200" dirty="0">
              <a:solidFill>
                <a:schemeClr val="tx1"/>
              </a:solidFill>
              <a:latin typeface="Century Gothic" panose="020B0502020202020204" pitchFamily="34" charset="0"/>
            </a:endParaRPr>
          </a:p>
        </p:txBody>
      </p:sp>
      <p:sp>
        <p:nvSpPr>
          <p:cNvPr id="9" name="Rectangle 8"/>
          <p:cNvSpPr/>
          <p:nvPr/>
        </p:nvSpPr>
        <p:spPr>
          <a:xfrm>
            <a:off x="2748293" y="1520880"/>
            <a:ext cx="3657600" cy="457200"/>
          </a:xfrm>
          <a:prstGeom prst="rect">
            <a:avLst/>
          </a:prstGeom>
          <a:ln/>
          <a:effectLst/>
        </p:spPr>
        <p:style>
          <a:lnRef idx="0">
            <a:schemeClr val="dk1"/>
          </a:lnRef>
          <a:fillRef idx="3">
            <a:schemeClr val="dk1"/>
          </a:fillRef>
          <a:effectRef idx="3">
            <a:schemeClr val="dk1"/>
          </a:effectRef>
          <a:fontRef idx="minor">
            <a:schemeClr val="lt1"/>
          </a:fontRef>
        </p:style>
        <p:txBody>
          <a:bodyPr rtlCol="0" anchor="ctr"/>
          <a:lstStyle/>
          <a:p>
            <a:pPr marL="0" indent="0" algn="ctr">
              <a:spcAft>
                <a:spcPts val="900"/>
              </a:spcAft>
              <a:buNone/>
            </a:pPr>
            <a:r>
              <a:rPr lang="en-US" sz="2400" dirty="0">
                <a:solidFill>
                  <a:schemeClr val="bg1"/>
                </a:solidFill>
                <a:latin typeface="Century Gothic" panose="020B0502020202020204" pitchFamily="34" charset="0"/>
              </a:rPr>
              <a:t>Sentinel </a:t>
            </a:r>
            <a:r>
              <a:rPr lang="en-US" sz="2400" dirty="0" smtClean="0">
                <a:solidFill>
                  <a:schemeClr val="bg1"/>
                </a:solidFill>
                <a:latin typeface="Century Gothic" panose="020B0502020202020204" pitchFamily="34" charset="0"/>
              </a:rPr>
              <a:t>Surveillance</a:t>
            </a:r>
            <a:endParaRPr lang="en-US" sz="2400" dirty="0">
              <a:solidFill>
                <a:schemeClr val="bg1"/>
              </a:solidFill>
              <a:latin typeface="Century Gothic" panose="020B0502020202020204" pitchFamily="34" charset="0"/>
            </a:endParaRPr>
          </a:p>
        </p:txBody>
      </p:sp>
      <p:sp>
        <p:nvSpPr>
          <p:cNvPr id="8" name="Rectangle 7"/>
          <p:cNvSpPr/>
          <p:nvPr/>
        </p:nvSpPr>
        <p:spPr>
          <a:xfrm>
            <a:off x="2730499" y="4330175"/>
            <a:ext cx="3657600" cy="457200"/>
          </a:xfrm>
          <a:prstGeom prst="rect">
            <a:avLst/>
          </a:prstGeom>
          <a:ln/>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cxnSp>
        <p:nvCxnSpPr>
          <p:cNvPr id="6" name="Straight Connector 5"/>
          <p:cNvCxnSpPr/>
          <p:nvPr/>
        </p:nvCxnSpPr>
        <p:spPr>
          <a:xfrm>
            <a:off x="406399" y="1219200"/>
            <a:ext cx="8305801"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
        <p:nvSpPr>
          <p:cNvPr id="2" name="Rectangle 1"/>
          <p:cNvSpPr/>
          <p:nvPr/>
        </p:nvSpPr>
        <p:spPr>
          <a:xfrm>
            <a:off x="461008" y="4972868"/>
            <a:ext cx="8168642" cy="769441"/>
          </a:xfrm>
          <a:prstGeom prst="rect">
            <a:avLst/>
          </a:prstGeom>
        </p:spPr>
        <p:txBody>
          <a:bodyPr wrap="square">
            <a:spAutoFit/>
          </a:bodyPr>
          <a:lstStyle/>
          <a:p>
            <a:pPr lvl="1" fontAlgn="auto">
              <a:spcBef>
                <a:spcPct val="20000"/>
              </a:spcBef>
              <a:spcAft>
                <a:spcPts val="900"/>
              </a:spcAft>
            </a:pPr>
            <a:r>
              <a:rPr lang="en-US" sz="2200" dirty="0" smtClean="0">
                <a:effectLst/>
                <a:latin typeface="Century Gothic" panose="020B0502020202020204" pitchFamily="34" charset="0"/>
              </a:rPr>
              <a:t>Focuses on one or more symptoms rather than a physician-diagnosed or laboratory-confirmed disease</a:t>
            </a:r>
            <a:endParaRPr lang="en-US" sz="2200" dirty="0">
              <a:effectLst/>
              <a:latin typeface="Century Gothic" panose="020B0502020202020204" pitchFamily="34" charset="0"/>
            </a:endParaRPr>
          </a:p>
        </p:txBody>
      </p:sp>
      <p:sp>
        <p:nvSpPr>
          <p:cNvPr id="3" name="Rectangle 2"/>
          <p:cNvSpPr/>
          <p:nvPr/>
        </p:nvSpPr>
        <p:spPr>
          <a:xfrm>
            <a:off x="2782766" y="4332025"/>
            <a:ext cx="3588654" cy="461665"/>
          </a:xfrm>
          <a:prstGeom prst="rect">
            <a:avLst/>
          </a:prstGeom>
        </p:spPr>
        <p:txBody>
          <a:bodyPr wrap="square">
            <a:spAutoFit/>
          </a:bodyPr>
          <a:lstStyle/>
          <a:p>
            <a:pPr lvl="0" algn="ctr" fontAlgn="auto">
              <a:spcBef>
                <a:spcPct val="20000"/>
              </a:spcBef>
              <a:spcAft>
                <a:spcPts val="900"/>
              </a:spcAft>
              <a:buClr>
                <a:srgbClr val="0039A6"/>
              </a:buClr>
              <a:buSzPct val="70000"/>
            </a:pPr>
            <a:r>
              <a:rPr lang="en-US" sz="2400" dirty="0">
                <a:solidFill>
                  <a:srgbClr val="FFFFFF"/>
                </a:solidFill>
                <a:effectLst/>
                <a:latin typeface="Century Gothic" panose="020B0502020202020204" pitchFamily="34" charset="0"/>
              </a:rPr>
              <a:t>Syndromic Surveillance</a:t>
            </a:r>
          </a:p>
        </p:txBody>
      </p:sp>
      <p:sp>
        <p:nvSpPr>
          <p:cNvPr id="10" name="TextBox 9"/>
          <p:cNvSpPr txBox="1"/>
          <p:nvPr/>
        </p:nvSpPr>
        <p:spPr>
          <a:xfrm>
            <a:off x="698467" y="560981"/>
            <a:ext cx="7757253" cy="553998"/>
          </a:xfrm>
          <a:prstGeom prst="rect">
            <a:avLst/>
          </a:prstGeom>
          <a:noFill/>
        </p:spPr>
        <p:txBody>
          <a:bodyPr wrap="none" rtlCol="0">
            <a:spAutoFit/>
          </a:bodyPr>
          <a:lstStyle/>
          <a:p>
            <a:pPr algn="ctr"/>
            <a:r>
              <a:rPr lang="en-US" sz="3000" dirty="0" smtClean="0">
                <a:effectLst/>
                <a:latin typeface="Century Gothic" panose="020B0502020202020204" pitchFamily="34" charset="0"/>
              </a:rPr>
              <a:t>Other Types of Public Health Surveillance</a:t>
            </a:r>
            <a:endParaRPr lang="en-US" sz="3000" dirty="0">
              <a:effectLst/>
              <a:latin typeface="Century Gothic" panose="020B0502020202020204" pitchFamily="34" charset="0"/>
            </a:endParaRPr>
          </a:p>
        </p:txBody>
      </p:sp>
    </p:spTree>
    <p:extLst>
      <p:ext uri="{BB962C8B-B14F-4D97-AF65-F5344CB8AC3E}">
        <p14:creationId xmlns:p14="http://schemas.microsoft.com/office/powerpoint/2010/main" val="2362502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5" name="TextBox 4"/>
          <p:cNvSpPr txBox="1"/>
          <p:nvPr/>
        </p:nvSpPr>
        <p:spPr>
          <a:xfrm>
            <a:off x="1657026" y="589305"/>
            <a:ext cx="5779147" cy="553998"/>
          </a:xfrm>
          <a:prstGeom prst="rect">
            <a:avLst/>
          </a:prstGeom>
          <a:noFill/>
        </p:spPr>
        <p:txBody>
          <a:bodyPr wrap="none" rtlCol="0">
            <a:spAutoFit/>
          </a:bodyPr>
          <a:lstStyle/>
          <a:p>
            <a:pPr algn="ctr"/>
            <a:r>
              <a:rPr lang="en-US" dirty="0" smtClean="0">
                <a:effectLst/>
                <a:latin typeface="Century Gothic" panose="020B0502020202020204" pitchFamily="34" charset="0"/>
              </a:rPr>
              <a:t> </a:t>
            </a:r>
            <a:r>
              <a:rPr lang="en-US" sz="3000" dirty="0" smtClean="0">
                <a:effectLst/>
                <a:latin typeface="Century Gothic" panose="020B0502020202020204" pitchFamily="34" charset="0"/>
              </a:rPr>
              <a:t>Surveillance System Attributes</a:t>
            </a:r>
            <a:endParaRPr lang="en-US" sz="3000" dirty="0">
              <a:effectLst/>
              <a:latin typeface="Century Gothic" panose="020B0502020202020204" pitchFamily="34" charset="0"/>
            </a:endParaRPr>
          </a:p>
        </p:txBody>
      </p:sp>
      <p:graphicFrame>
        <p:nvGraphicFramePr>
          <p:cNvPr id="3" name="Table 2" descr="Box behind the text divides the content into two columns, one listing the attributes of a surveillance system, and the other the questions it answers." title="Box"/>
          <p:cNvGraphicFramePr>
            <a:graphicFrameLocks noGrp="1"/>
          </p:cNvGraphicFramePr>
          <p:nvPr>
            <p:extLst>
              <p:ext uri="{D42A27DB-BD31-4B8C-83A1-F6EECF244321}">
                <p14:modId xmlns:p14="http://schemas.microsoft.com/office/powerpoint/2010/main" val="2324097487"/>
              </p:ext>
            </p:extLst>
          </p:nvPr>
        </p:nvGraphicFramePr>
        <p:xfrm>
          <a:off x="558800" y="1320801"/>
          <a:ext cx="7860805" cy="4865701"/>
        </p:xfrm>
        <a:graphic>
          <a:graphicData uri="http://schemas.openxmlformats.org/drawingml/2006/table">
            <a:tbl>
              <a:tblPr firstRow="1" bandRow="1">
                <a:tableStyleId>{5C22544A-7EE6-4342-B048-85BDC9FD1C3A}</a:tableStyleId>
              </a:tblPr>
              <a:tblGrid>
                <a:gridCol w="2170854"/>
                <a:gridCol w="5689951"/>
              </a:tblGrid>
              <a:tr h="530898">
                <a:tc>
                  <a:txBody>
                    <a:bodyPr/>
                    <a:lstStyle/>
                    <a:p>
                      <a:pPr algn="l"/>
                      <a:r>
                        <a:rPr lang="en-US" sz="2400" b="0" dirty="0" smtClean="0">
                          <a:latin typeface="Century Gothic" panose="020B0502020202020204" pitchFamily="34" charset="0"/>
                        </a:rPr>
                        <a:t>Attribute</a:t>
                      </a:r>
                      <a:endParaRPr lang="en-US" sz="2400" b="0" dirty="0">
                        <a:latin typeface="Century Gothic" panose="020B0502020202020204" pitchFamily="34" charset="0"/>
                      </a:endParaRPr>
                    </a:p>
                  </a:txBody>
                  <a:tcPr/>
                </a:tc>
                <a:tc>
                  <a:txBody>
                    <a:bodyPr/>
                    <a:lstStyle/>
                    <a:p>
                      <a:pPr algn="ctr"/>
                      <a:r>
                        <a:rPr lang="en-US" sz="2400" b="0" dirty="0" smtClean="0">
                          <a:latin typeface="Century Gothic" panose="020B0502020202020204" pitchFamily="34" charset="0"/>
                        </a:rPr>
                        <a:t>Question It Answers</a:t>
                      </a:r>
                      <a:endParaRPr lang="en-US" sz="2400" b="0" dirty="0">
                        <a:latin typeface="Century Gothic" panose="020B0502020202020204" pitchFamily="34" charset="0"/>
                      </a:endParaRPr>
                    </a:p>
                  </a:txBody>
                  <a:tcPr/>
                </a:tc>
              </a:tr>
              <a:tr h="884830">
                <a:tc>
                  <a:txBody>
                    <a:bodyPr/>
                    <a:lstStyle/>
                    <a:p>
                      <a:r>
                        <a:rPr lang="en-US" sz="2200" b="0" dirty="0" smtClean="0">
                          <a:latin typeface="Century Gothic" panose="020B0502020202020204" pitchFamily="34" charset="0"/>
                        </a:rPr>
                        <a:t>Usefulness</a:t>
                      </a:r>
                      <a:endParaRPr lang="en-US" sz="2200" b="0" dirty="0">
                        <a:latin typeface="Century Gothic" panose="020B0502020202020204" pitchFamily="34" charset="0"/>
                      </a:endParaRPr>
                    </a:p>
                  </a:txBody>
                  <a:tcPr anchor="ctr">
                    <a:solidFill>
                      <a:schemeClr val="bg1">
                        <a:lumMod val="85000"/>
                      </a:schemeClr>
                    </a:solidFill>
                  </a:tcPr>
                </a:tc>
                <a:tc>
                  <a:txBody>
                    <a:bodyPr/>
                    <a:lstStyle/>
                    <a:p>
                      <a:r>
                        <a:rPr lang="en-US" sz="2200" b="0" dirty="0" smtClean="0">
                          <a:latin typeface="Century Gothic" panose="020B0502020202020204" pitchFamily="34" charset="0"/>
                        </a:rPr>
                        <a:t>How useful is the system in accomplishing its objectives?</a:t>
                      </a:r>
                      <a:endParaRPr lang="en-US" sz="2200" b="0" dirty="0">
                        <a:latin typeface="Century Gothic" panose="020B0502020202020204" pitchFamily="34" charset="0"/>
                      </a:endParaRPr>
                    </a:p>
                  </a:txBody>
                  <a:tcPr>
                    <a:solidFill>
                      <a:schemeClr val="bg1">
                        <a:lumMod val="85000"/>
                      </a:schemeClr>
                    </a:solidFill>
                  </a:tcPr>
                </a:tc>
              </a:tr>
              <a:tr h="1409355">
                <a:tc>
                  <a:txBody>
                    <a:bodyPr/>
                    <a:lstStyle/>
                    <a:p>
                      <a:r>
                        <a:rPr lang="en-US" sz="2200" b="0" dirty="0" smtClean="0">
                          <a:latin typeface="Century Gothic" panose="020B0502020202020204" pitchFamily="34" charset="0"/>
                        </a:rPr>
                        <a:t>Data quality</a:t>
                      </a:r>
                      <a:endParaRPr lang="en-US" sz="2200" b="0" dirty="0">
                        <a:latin typeface="Century Gothic" panose="020B0502020202020204" pitchFamily="34" charset="0"/>
                      </a:endParaRPr>
                    </a:p>
                  </a:txBody>
                  <a:tcPr anchor="ctr">
                    <a:solidFill>
                      <a:schemeClr val="bg1">
                        <a:lumMod val="85000"/>
                      </a:schemeClr>
                    </a:solidFill>
                  </a:tcPr>
                </a:tc>
                <a:tc>
                  <a:txBody>
                    <a:bodyPr/>
                    <a:lstStyle/>
                    <a:p>
                      <a:r>
                        <a:rPr lang="en-US" sz="2200" b="0" dirty="0" smtClean="0">
                          <a:latin typeface="Century Gothic" panose="020B0502020202020204" pitchFamily="34" charset="0"/>
                        </a:rPr>
                        <a:t>How reliable are the available</a:t>
                      </a:r>
                      <a:r>
                        <a:rPr lang="en-US" sz="2200" b="0" baseline="0" dirty="0" smtClean="0">
                          <a:latin typeface="Century Gothic" panose="020B0502020202020204" pitchFamily="34" charset="0"/>
                        </a:rPr>
                        <a:t> data? How complete and accurate are data fields in the reports received by the system?</a:t>
                      </a:r>
                      <a:endParaRPr lang="en-US" sz="2200" b="0" dirty="0">
                        <a:latin typeface="Century Gothic" panose="020B0502020202020204" pitchFamily="34" charset="0"/>
                      </a:endParaRPr>
                    </a:p>
                  </a:txBody>
                  <a:tcPr>
                    <a:solidFill>
                      <a:schemeClr val="bg1">
                        <a:lumMod val="85000"/>
                      </a:schemeClr>
                    </a:solidFill>
                  </a:tcPr>
                </a:tc>
              </a:tr>
              <a:tr h="530898">
                <a:tc>
                  <a:txBody>
                    <a:bodyPr/>
                    <a:lstStyle/>
                    <a:p>
                      <a:r>
                        <a:rPr lang="en-US" sz="2200" b="0" dirty="0" smtClean="0">
                          <a:latin typeface="Century Gothic" panose="020B0502020202020204" pitchFamily="34" charset="0"/>
                        </a:rPr>
                        <a:t>Timeliness</a:t>
                      </a:r>
                      <a:endParaRPr lang="en-US" sz="2200" b="0" dirty="0">
                        <a:latin typeface="Century Gothic" panose="020B0502020202020204" pitchFamily="34" charset="0"/>
                      </a:endParaRPr>
                    </a:p>
                  </a:txBody>
                  <a:tcPr anchor="ctr">
                    <a:solidFill>
                      <a:schemeClr val="bg1">
                        <a:lumMod val="85000"/>
                      </a:schemeClr>
                    </a:solidFill>
                  </a:tcPr>
                </a:tc>
                <a:tc>
                  <a:txBody>
                    <a:bodyPr/>
                    <a:lstStyle/>
                    <a:p>
                      <a:r>
                        <a:rPr lang="en-US" sz="2200" b="0" dirty="0" smtClean="0">
                          <a:latin typeface="Century Gothic" panose="020B0502020202020204" pitchFamily="34" charset="0"/>
                        </a:rPr>
                        <a:t>How quickly are reports received?</a:t>
                      </a:r>
                      <a:endParaRPr lang="en-US" sz="2200" b="0" dirty="0">
                        <a:latin typeface="Century Gothic" panose="020B0502020202020204" pitchFamily="34" charset="0"/>
                      </a:endParaRPr>
                    </a:p>
                  </a:txBody>
                  <a:tcPr>
                    <a:solidFill>
                      <a:schemeClr val="bg1">
                        <a:lumMod val="85000"/>
                      </a:schemeClr>
                    </a:solidFill>
                  </a:tcPr>
                </a:tc>
              </a:tr>
              <a:tr h="955617">
                <a:tc>
                  <a:txBody>
                    <a:bodyPr/>
                    <a:lstStyle/>
                    <a:p>
                      <a:r>
                        <a:rPr lang="en-US" sz="2200" b="0" dirty="0" smtClean="0">
                          <a:latin typeface="Century Gothic" panose="020B0502020202020204" pitchFamily="34" charset="0"/>
                        </a:rPr>
                        <a:t>Flexibility</a:t>
                      </a:r>
                      <a:endParaRPr lang="en-US" sz="2200" b="0" dirty="0">
                        <a:latin typeface="Century Gothic" panose="020B0502020202020204" pitchFamily="34" charset="0"/>
                      </a:endParaRPr>
                    </a:p>
                  </a:txBody>
                  <a:tcPr anchor="ctr">
                    <a:solidFill>
                      <a:schemeClr val="bg1">
                        <a:lumMod val="85000"/>
                      </a:schemeClr>
                    </a:solidFill>
                  </a:tcPr>
                </a:tc>
                <a:tc>
                  <a:txBody>
                    <a:bodyPr/>
                    <a:lstStyle/>
                    <a:p>
                      <a:r>
                        <a:rPr lang="en-US" sz="2200" b="0" dirty="0" smtClean="0">
                          <a:latin typeface="Century Gothic" panose="020B0502020202020204" pitchFamily="34" charset="0"/>
                        </a:rPr>
                        <a:t>How quickly can the system adapt</a:t>
                      </a:r>
                      <a:r>
                        <a:rPr lang="en-US" sz="2200" b="0" baseline="0" dirty="0" smtClean="0">
                          <a:latin typeface="Century Gothic" panose="020B0502020202020204" pitchFamily="34" charset="0"/>
                        </a:rPr>
                        <a:t> to changes?</a:t>
                      </a:r>
                      <a:endParaRPr lang="en-US" sz="2200" b="0" dirty="0" smtClean="0">
                        <a:latin typeface="Century Gothic" panose="020B0502020202020204" pitchFamily="34" charset="0"/>
                      </a:endParaRPr>
                    </a:p>
                  </a:txBody>
                  <a:tcPr>
                    <a:solidFill>
                      <a:schemeClr val="bg1">
                        <a:lumMod val="85000"/>
                      </a:schemeClr>
                    </a:solidFill>
                  </a:tcPr>
                </a:tc>
              </a:tr>
              <a:tr h="530898">
                <a:tc>
                  <a:txBody>
                    <a:bodyPr/>
                    <a:lstStyle/>
                    <a:p>
                      <a:r>
                        <a:rPr lang="en-US" sz="2200" b="0" dirty="0" smtClean="0">
                          <a:latin typeface="Century Gothic" panose="020B0502020202020204" pitchFamily="34" charset="0"/>
                        </a:rPr>
                        <a:t>Simplicity</a:t>
                      </a:r>
                      <a:endParaRPr lang="en-US" sz="2200" b="0" dirty="0">
                        <a:latin typeface="Century Gothic" panose="020B0502020202020204" pitchFamily="34" charset="0"/>
                      </a:endParaRPr>
                    </a:p>
                  </a:txBody>
                  <a:tcPr anchor="ctr">
                    <a:solidFill>
                      <a:schemeClr val="bg1">
                        <a:lumMod val="85000"/>
                      </a:schemeClr>
                    </a:solidFill>
                  </a:tcPr>
                </a:tc>
                <a:tc>
                  <a:txBody>
                    <a:bodyPr/>
                    <a:lstStyle/>
                    <a:p>
                      <a:r>
                        <a:rPr lang="en-US" sz="2200" b="0" dirty="0" smtClean="0">
                          <a:latin typeface="Century Gothic" panose="020B0502020202020204" pitchFamily="34" charset="0"/>
                        </a:rPr>
                        <a:t>How easy is the system’s operation?</a:t>
                      </a:r>
                      <a:endParaRPr lang="en-US" sz="2200" b="0" dirty="0">
                        <a:latin typeface="Century Gothic" panose="020B0502020202020204" pitchFamily="34" charset="0"/>
                      </a:endParaRPr>
                    </a:p>
                  </a:txBody>
                  <a:tcPr>
                    <a:solidFill>
                      <a:schemeClr val="bg1">
                        <a:lumMod val="85000"/>
                      </a:schemeClr>
                    </a:solidFill>
                  </a:tcPr>
                </a:tc>
              </a:tr>
            </a:tbl>
          </a:graphicData>
        </a:graphic>
      </p:graphicFrame>
    </p:spTree>
    <p:extLst>
      <p:ext uri="{BB962C8B-B14F-4D97-AF65-F5344CB8AC3E}">
        <p14:creationId xmlns:p14="http://schemas.microsoft.com/office/powerpoint/2010/main" val="2752561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58800" y="1147948"/>
            <a:ext cx="7975600"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1657026" y="593950"/>
            <a:ext cx="5779147" cy="553998"/>
          </a:xfrm>
          <a:prstGeom prst="rect">
            <a:avLst/>
          </a:prstGeom>
          <a:noFill/>
        </p:spPr>
        <p:txBody>
          <a:bodyPr wrap="none" rtlCol="0">
            <a:spAutoFit/>
          </a:bodyPr>
          <a:lstStyle/>
          <a:p>
            <a:pPr algn="ctr"/>
            <a:r>
              <a:rPr lang="en-US" dirty="0" smtClean="0">
                <a:effectLst/>
                <a:latin typeface="Century Gothic" panose="020B0502020202020204" pitchFamily="34" charset="0"/>
              </a:rPr>
              <a:t> </a:t>
            </a:r>
            <a:r>
              <a:rPr lang="en-US" sz="3000" dirty="0" smtClean="0">
                <a:effectLst/>
                <a:latin typeface="Century Gothic" panose="020B0502020202020204" pitchFamily="34" charset="0"/>
              </a:rPr>
              <a:t>Surveillance System Attributes</a:t>
            </a:r>
            <a:endParaRPr lang="en-US" sz="3000" dirty="0">
              <a:effectLst/>
              <a:latin typeface="Century Gothic" panose="020B0502020202020204" pitchFamily="34" charset="0"/>
            </a:endParaRPr>
          </a:p>
        </p:txBody>
      </p:sp>
      <p:graphicFrame>
        <p:nvGraphicFramePr>
          <p:cNvPr id="11" name="Table 10" descr="Box behind the text that divides the content into two columns, one describing the attributes of a surveillance system, and the other the questions it answers." title="Box"/>
          <p:cNvGraphicFramePr>
            <a:graphicFrameLocks noGrp="1"/>
          </p:cNvGraphicFramePr>
          <p:nvPr>
            <p:extLst>
              <p:ext uri="{D42A27DB-BD31-4B8C-83A1-F6EECF244321}">
                <p14:modId xmlns:p14="http://schemas.microsoft.com/office/powerpoint/2010/main" val="2859833780"/>
              </p:ext>
            </p:extLst>
          </p:nvPr>
        </p:nvGraphicFramePr>
        <p:xfrm>
          <a:off x="511175" y="1308925"/>
          <a:ext cx="8070850" cy="4881808"/>
        </p:xfrm>
        <a:graphic>
          <a:graphicData uri="http://schemas.openxmlformats.org/drawingml/2006/table">
            <a:tbl>
              <a:tblPr firstRow="1" bandRow="1">
                <a:tableStyleId>{5C22544A-7EE6-4342-B048-85BDC9FD1C3A}</a:tableStyleId>
              </a:tblPr>
              <a:tblGrid>
                <a:gridCol w="2788962"/>
                <a:gridCol w="5281888"/>
              </a:tblGrid>
              <a:tr h="542853">
                <a:tc>
                  <a:txBody>
                    <a:bodyPr/>
                    <a:lstStyle/>
                    <a:p>
                      <a:pPr algn="l"/>
                      <a:r>
                        <a:rPr lang="en-US" sz="2400" b="0" dirty="0" smtClean="0">
                          <a:latin typeface="Century Gothic" panose="020B0502020202020204" pitchFamily="34" charset="0"/>
                        </a:rPr>
                        <a:t>Attribute</a:t>
                      </a:r>
                      <a:endParaRPr lang="en-US" sz="2400" b="0" dirty="0">
                        <a:latin typeface="Century Gothic" panose="020B0502020202020204" pitchFamily="34" charset="0"/>
                      </a:endParaRPr>
                    </a:p>
                  </a:txBody>
                  <a:tcPr/>
                </a:tc>
                <a:tc>
                  <a:txBody>
                    <a:bodyPr/>
                    <a:lstStyle/>
                    <a:p>
                      <a:pPr algn="ctr"/>
                      <a:r>
                        <a:rPr lang="en-US" sz="2400" b="0" dirty="0" smtClean="0">
                          <a:latin typeface="Century Gothic" panose="020B0502020202020204" pitchFamily="34" charset="0"/>
                        </a:rPr>
                        <a:t>Question It Answers</a:t>
                      </a:r>
                      <a:endParaRPr lang="en-US" sz="2400" b="0" dirty="0">
                        <a:latin typeface="Century Gothic" panose="020B0502020202020204" pitchFamily="34" charset="0"/>
                      </a:endParaRPr>
                    </a:p>
                  </a:txBody>
                  <a:tcPr/>
                </a:tc>
              </a:tr>
              <a:tr h="904756">
                <a:tc>
                  <a:txBody>
                    <a:bodyPr/>
                    <a:lstStyle/>
                    <a:p>
                      <a:r>
                        <a:rPr lang="en-US" sz="2200" b="0" dirty="0" smtClean="0">
                          <a:latin typeface="Century Gothic" panose="020B0502020202020204" pitchFamily="34" charset="0"/>
                        </a:rPr>
                        <a:t>Stability</a:t>
                      </a:r>
                      <a:endParaRPr lang="en-US" sz="2200" b="0" dirty="0">
                        <a:latin typeface="Century Gothic" panose="020B0502020202020204" pitchFamily="34" charset="0"/>
                      </a:endParaRPr>
                    </a:p>
                  </a:txBody>
                  <a:tcPr anchor="ctr">
                    <a:solidFill>
                      <a:schemeClr val="bg1">
                        <a:lumMod val="85000"/>
                      </a:schemeClr>
                    </a:solidFill>
                  </a:tcPr>
                </a:tc>
                <a:tc>
                  <a:txBody>
                    <a:bodyPr/>
                    <a:lstStyle/>
                    <a:p>
                      <a:r>
                        <a:rPr lang="en-US" sz="2200" b="0" dirty="0" smtClean="0">
                          <a:latin typeface="Century Gothic" panose="020B0502020202020204" pitchFamily="34" charset="0"/>
                        </a:rPr>
                        <a:t>Does the surveillance system work well?</a:t>
                      </a:r>
                      <a:br>
                        <a:rPr lang="en-US" sz="2200" b="0" dirty="0" smtClean="0">
                          <a:latin typeface="Century Gothic" panose="020B0502020202020204" pitchFamily="34" charset="0"/>
                        </a:rPr>
                      </a:br>
                      <a:r>
                        <a:rPr lang="en-US" sz="2200" b="0" dirty="0" smtClean="0">
                          <a:latin typeface="Century Gothic" panose="020B0502020202020204" pitchFamily="34" charset="0"/>
                        </a:rPr>
                        <a:t>Does it break down often?</a:t>
                      </a:r>
                      <a:endParaRPr lang="en-US" sz="2200" b="0" dirty="0">
                        <a:latin typeface="Century Gothic" panose="020B0502020202020204" pitchFamily="34" charset="0"/>
                      </a:endParaRPr>
                    </a:p>
                  </a:txBody>
                  <a:tcPr>
                    <a:solidFill>
                      <a:schemeClr val="bg1">
                        <a:lumMod val="85000"/>
                      </a:schemeClr>
                    </a:solidFill>
                  </a:tcPr>
                </a:tc>
              </a:tr>
              <a:tr h="839542">
                <a:tc>
                  <a:txBody>
                    <a:bodyPr/>
                    <a:lstStyle/>
                    <a:p>
                      <a:r>
                        <a:rPr lang="en-US" sz="2200" b="0" dirty="0" smtClean="0">
                          <a:latin typeface="Century Gothic" panose="020B0502020202020204" pitchFamily="34" charset="0"/>
                        </a:rPr>
                        <a:t>Sensitivity</a:t>
                      </a:r>
                      <a:endParaRPr lang="en-US" sz="2200" b="0" dirty="0">
                        <a:latin typeface="Century Gothic" panose="020B0502020202020204" pitchFamily="34" charset="0"/>
                      </a:endParaRPr>
                    </a:p>
                  </a:txBody>
                  <a:tcPr anchor="ctr">
                    <a:solidFill>
                      <a:schemeClr val="bg1">
                        <a:lumMod val="85000"/>
                      </a:schemeClr>
                    </a:solidFill>
                  </a:tcPr>
                </a:tc>
                <a:tc>
                  <a:txBody>
                    <a:bodyPr/>
                    <a:lstStyle/>
                    <a:p>
                      <a:r>
                        <a:rPr lang="en-US" sz="2200" b="0" dirty="0" smtClean="0">
                          <a:latin typeface="Century Gothic" panose="020B0502020202020204" pitchFamily="34" charset="0"/>
                        </a:rPr>
                        <a:t>How well does</a:t>
                      </a:r>
                      <a:r>
                        <a:rPr lang="en-US" sz="2200" b="0" baseline="0" dirty="0" smtClean="0">
                          <a:latin typeface="Century Gothic" panose="020B0502020202020204" pitchFamily="34" charset="0"/>
                        </a:rPr>
                        <a:t> it capture the intended cases?</a:t>
                      </a:r>
                      <a:endParaRPr lang="en-US" sz="2200" b="0" dirty="0">
                        <a:latin typeface="Century Gothic" panose="020B0502020202020204" pitchFamily="34" charset="0"/>
                      </a:endParaRPr>
                    </a:p>
                  </a:txBody>
                  <a:tcPr>
                    <a:solidFill>
                      <a:schemeClr val="bg1">
                        <a:lumMod val="85000"/>
                      </a:schemeClr>
                    </a:solidFill>
                  </a:tcPr>
                </a:tc>
              </a:tr>
              <a:tr h="542853">
                <a:tc>
                  <a:txBody>
                    <a:bodyPr/>
                    <a:lstStyle/>
                    <a:p>
                      <a:r>
                        <a:rPr lang="en-US" sz="2200" b="0" dirty="0" smtClean="0">
                          <a:latin typeface="Century Gothic" panose="020B0502020202020204" pitchFamily="34" charset="0"/>
                        </a:rPr>
                        <a:t>Predictive value</a:t>
                      </a:r>
                      <a:r>
                        <a:rPr lang="en-US" sz="2200" b="0" baseline="0" dirty="0" smtClean="0">
                          <a:latin typeface="Century Gothic" panose="020B0502020202020204" pitchFamily="34" charset="0"/>
                        </a:rPr>
                        <a:t> positive</a:t>
                      </a:r>
                      <a:endParaRPr lang="en-US" sz="2200" b="0" dirty="0">
                        <a:latin typeface="Century Gothic" panose="020B0502020202020204" pitchFamily="34" charset="0"/>
                      </a:endParaRPr>
                    </a:p>
                  </a:txBody>
                  <a:tcPr anchor="ctr">
                    <a:solidFill>
                      <a:schemeClr val="bg1">
                        <a:lumMod val="85000"/>
                      </a:schemeClr>
                    </a:solidFill>
                  </a:tcPr>
                </a:tc>
                <a:tc>
                  <a:txBody>
                    <a:bodyPr/>
                    <a:lstStyle/>
                    <a:p>
                      <a:r>
                        <a:rPr lang="en-US" sz="2200" b="0" dirty="0" smtClean="0">
                          <a:latin typeface="Century Gothic" panose="020B0502020202020204" pitchFamily="34" charset="0"/>
                        </a:rPr>
                        <a:t>How many</a:t>
                      </a:r>
                      <a:r>
                        <a:rPr lang="en-US" sz="2200" b="0" baseline="0" dirty="0" smtClean="0">
                          <a:latin typeface="Century Gothic" panose="020B0502020202020204" pitchFamily="34" charset="0"/>
                        </a:rPr>
                        <a:t> of the reported cases meet the case definition?</a:t>
                      </a:r>
                      <a:endParaRPr lang="en-US" sz="2200" b="0" dirty="0">
                        <a:latin typeface="Century Gothic" panose="020B0502020202020204" pitchFamily="34" charset="0"/>
                      </a:endParaRPr>
                    </a:p>
                  </a:txBody>
                  <a:tcPr>
                    <a:solidFill>
                      <a:schemeClr val="bg1">
                        <a:lumMod val="85000"/>
                      </a:schemeClr>
                    </a:solidFill>
                  </a:tcPr>
                </a:tc>
              </a:tr>
              <a:tr h="977136">
                <a:tc>
                  <a:txBody>
                    <a:bodyPr/>
                    <a:lstStyle/>
                    <a:p>
                      <a:r>
                        <a:rPr lang="en-US" sz="2200" b="0" dirty="0" smtClean="0">
                          <a:latin typeface="Century Gothic" panose="020B0502020202020204" pitchFamily="34" charset="0"/>
                        </a:rPr>
                        <a:t>Representativeness</a:t>
                      </a:r>
                      <a:endParaRPr lang="en-US" sz="2200" b="0" dirty="0">
                        <a:latin typeface="Century Gothic" panose="020B0502020202020204" pitchFamily="34" charset="0"/>
                      </a:endParaRPr>
                    </a:p>
                  </a:txBody>
                  <a:tcPr anchor="ctr">
                    <a:solidFill>
                      <a:schemeClr val="bg1">
                        <a:lumMod val="85000"/>
                      </a:schemeClr>
                    </a:solidFill>
                  </a:tcPr>
                </a:tc>
                <a:tc>
                  <a:txBody>
                    <a:bodyPr/>
                    <a:lstStyle/>
                    <a:p>
                      <a:r>
                        <a:rPr lang="en-US" sz="2200" b="0" dirty="0" smtClean="0">
                          <a:latin typeface="Century Gothic" panose="020B0502020202020204" pitchFamily="34" charset="0"/>
                        </a:rPr>
                        <a:t>How good is the system at representing</a:t>
                      </a:r>
                      <a:r>
                        <a:rPr lang="en-US" sz="2200" b="0" baseline="0" dirty="0" smtClean="0">
                          <a:latin typeface="Century Gothic" panose="020B0502020202020204" pitchFamily="34" charset="0"/>
                        </a:rPr>
                        <a:t> the population under surveillance?</a:t>
                      </a:r>
                      <a:endParaRPr lang="en-US" sz="2200" b="0" dirty="0" smtClean="0">
                        <a:latin typeface="Century Gothic" panose="020B0502020202020204" pitchFamily="34" charset="0"/>
                      </a:endParaRPr>
                    </a:p>
                  </a:txBody>
                  <a:tcPr>
                    <a:solidFill>
                      <a:schemeClr val="bg1">
                        <a:lumMod val="85000"/>
                      </a:schemeClr>
                    </a:solidFill>
                  </a:tcPr>
                </a:tc>
              </a:tr>
              <a:tr h="542853">
                <a:tc>
                  <a:txBody>
                    <a:bodyPr/>
                    <a:lstStyle/>
                    <a:p>
                      <a:r>
                        <a:rPr lang="en-US" sz="2200" b="0" dirty="0" smtClean="0">
                          <a:latin typeface="Century Gothic" panose="020B0502020202020204" pitchFamily="34" charset="0"/>
                        </a:rPr>
                        <a:t>Acceptability</a:t>
                      </a:r>
                      <a:endParaRPr lang="en-US" sz="2200" b="0" dirty="0">
                        <a:latin typeface="Century Gothic" panose="020B0502020202020204" pitchFamily="34" charset="0"/>
                      </a:endParaRPr>
                    </a:p>
                  </a:txBody>
                  <a:tcPr anchor="ctr">
                    <a:solidFill>
                      <a:schemeClr val="bg1">
                        <a:lumMod val="85000"/>
                      </a:schemeClr>
                    </a:solidFill>
                  </a:tcPr>
                </a:tc>
                <a:tc>
                  <a:txBody>
                    <a:bodyPr/>
                    <a:lstStyle/>
                    <a:p>
                      <a:r>
                        <a:rPr lang="en-US" sz="2200" b="0" dirty="0" smtClean="0">
                          <a:latin typeface="Century Gothic" panose="020B0502020202020204" pitchFamily="34" charset="0"/>
                        </a:rPr>
                        <a:t>How easy is the system’s operation?</a:t>
                      </a:r>
                      <a:endParaRPr lang="en-US" sz="2200" b="0" dirty="0">
                        <a:latin typeface="Century Gothic" panose="020B0502020202020204" pitchFamily="34" charset="0"/>
                      </a:endParaRPr>
                    </a:p>
                  </a:txBody>
                  <a:tcPr>
                    <a:solidFill>
                      <a:schemeClr val="bg1">
                        <a:lumMod val="85000"/>
                      </a:schemeClr>
                    </a:solidFill>
                  </a:tcPr>
                </a:tc>
              </a:tr>
            </a:tbl>
          </a:graphicData>
        </a:graphic>
      </p:graphicFrame>
    </p:spTree>
    <p:extLst>
      <p:ext uri="{BB962C8B-B14F-4D97-AF65-F5344CB8AC3E}">
        <p14:creationId xmlns:p14="http://schemas.microsoft.com/office/powerpoint/2010/main" val="1500129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76534" y="761261"/>
            <a:ext cx="4217941" cy="584775"/>
          </a:xfrm>
          <a:prstGeom prst="rect">
            <a:avLst/>
          </a:prstGeom>
          <a:noFill/>
          <a:ln w="19050">
            <a:noFill/>
          </a:ln>
        </p:spPr>
        <p:txBody>
          <a:bodyPr wrap="square" rtlCol="0">
            <a:spAutoFit/>
          </a:bodyPr>
          <a:lstStyle/>
          <a:p>
            <a:pPr algn="ctr"/>
            <a:r>
              <a:rPr lang="en-US" sz="3200" dirty="0" smtClean="0">
                <a:effectLst/>
                <a:latin typeface="Century Gothic" panose="020B0502020202020204" pitchFamily="34" charset="0"/>
              </a:rPr>
              <a:t>Topic 6</a:t>
            </a:r>
          </a:p>
        </p:txBody>
      </p:sp>
      <p:sp>
        <p:nvSpPr>
          <p:cNvPr id="2" name="Rectangle 1"/>
          <p:cNvSpPr/>
          <p:nvPr/>
        </p:nvSpPr>
        <p:spPr>
          <a:xfrm>
            <a:off x="1931916" y="1370846"/>
            <a:ext cx="5304662" cy="1077218"/>
          </a:xfrm>
          <a:prstGeom prst="rect">
            <a:avLst/>
          </a:prstGeom>
        </p:spPr>
        <p:txBody>
          <a:bodyPr wrap="square">
            <a:spAutoFit/>
          </a:bodyPr>
          <a:lstStyle/>
          <a:p>
            <a:pPr lvl="0" algn="ctr"/>
            <a:r>
              <a:rPr lang="en-US" sz="3200" dirty="0">
                <a:solidFill>
                  <a:srgbClr val="0039A6"/>
                </a:solidFill>
                <a:effectLst/>
                <a:latin typeface="Century Gothic" panose="020B0502020202020204" pitchFamily="34" charset="0"/>
              </a:rPr>
              <a:t>Public Health Surveillance Process</a:t>
            </a:r>
          </a:p>
        </p:txBody>
      </p:sp>
      <p:pic>
        <p:nvPicPr>
          <p:cNvPr id="9" name="Picture 8" descr="A blue circle containing a globe and a magnifying glass." title="Public Health 101 Surveillance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8720" y="2674978"/>
            <a:ext cx="2971054" cy="2589862"/>
          </a:xfrm>
          <a:prstGeom prst="rect">
            <a:avLst/>
          </a:prstGeom>
        </p:spPr>
      </p:pic>
    </p:spTree>
    <p:extLst>
      <p:ext uri="{BB962C8B-B14F-4D97-AF65-F5344CB8AC3E}">
        <p14:creationId xmlns:p14="http://schemas.microsoft.com/office/powerpoint/2010/main" val="1302778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3325091" y="1947082"/>
            <a:ext cx="5486400" cy="1631216"/>
          </a:xfrm>
          <a:prstGeom prst="rect">
            <a:avLst/>
          </a:prstGeom>
          <a:noFill/>
        </p:spPr>
        <p:txBody>
          <a:bodyPr wrap="square" rtlCol="0">
            <a:spAutoFit/>
          </a:bodyPr>
          <a:lstStyle/>
          <a:p>
            <a:pPr algn="ctr"/>
            <a:r>
              <a:rPr lang="en-US" sz="2400" dirty="0" smtClean="0">
                <a:effectLst/>
                <a:latin typeface="Century Gothic" panose="020B0502020202020204" pitchFamily="34" charset="0"/>
              </a:rPr>
              <a:t>Before collecting data, decide</a:t>
            </a:r>
            <a:br>
              <a:rPr lang="en-US" sz="2400" dirty="0" smtClean="0">
                <a:effectLst/>
                <a:latin typeface="Century Gothic" panose="020B0502020202020204" pitchFamily="34" charset="0"/>
              </a:rPr>
            </a:br>
            <a:r>
              <a:rPr lang="en-US" sz="2400" dirty="0" smtClean="0">
                <a:effectLst/>
                <a:latin typeface="Century Gothic" panose="020B0502020202020204" pitchFamily="34" charset="0"/>
              </a:rPr>
              <a:t>on the overarching goal</a:t>
            </a:r>
            <a:br>
              <a:rPr lang="en-US" sz="2400" dirty="0" smtClean="0">
                <a:effectLst/>
                <a:latin typeface="Century Gothic" panose="020B0502020202020204" pitchFamily="34" charset="0"/>
              </a:rPr>
            </a:br>
            <a:r>
              <a:rPr lang="en-US" sz="2400" dirty="0" smtClean="0">
                <a:effectLst/>
                <a:latin typeface="Century Gothic" panose="020B0502020202020204" pitchFamily="34" charset="0"/>
              </a:rPr>
              <a:t>of the system</a:t>
            </a:r>
          </a:p>
          <a:p>
            <a:endParaRPr lang="en-US" sz="2400" dirty="0">
              <a:latin typeface="Century Gothic" panose="020B0502020202020204" pitchFamily="34" charset="0"/>
            </a:endParaRPr>
          </a:p>
        </p:txBody>
      </p:sp>
      <p:sp>
        <p:nvSpPr>
          <p:cNvPr id="8" name="TextBox 7"/>
          <p:cNvSpPr txBox="1"/>
          <p:nvPr/>
        </p:nvSpPr>
        <p:spPr>
          <a:xfrm>
            <a:off x="2540281" y="658948"/>
            <a:ext cx="4012637" cy="553998"/>
          </a:xfrm>
          <a:prstGeom prst="rect">
            <a:avLst/>
          </a:prstGeom>
          <a:noFill/>
        </p:spPr>
        <p:txBody>
          <a:bodyPr wrap="none" rtlCol="0">
            <a:spAutoFit/>
          </a:bodyPr>
          <a:lstStyle/>
          <a:p>
            <a:pPr algn="ctr"/>
            <a:r>
              <a:rPr lang="en-US" dirty="0" smtClean="0">
                <a:effectLst/>
                <a:latin typeface="Century Gothic" panose="020B0502020202020204" pitchFamily="34" charset="0"/>
              </a:rPr>
              <a:t> </a:t>
            </a:r>
            <a:r>
              <a:rPr lang="en-US" sz="3000" dirty="0" smtClean="0">
                <a:effectLst/>
                <a:latin typeface="Century Gothic" panose="020B0502020202020204" pitchFamily="34" charset="0"/>
              </a:rPr>
              <a:t>Surveillance Process</a:t>
            </a:r>
            <a:endParaRPr lang="en-US" sz="3000" dirty="0">
              <a:effectLst/>
              <a:latin typeface="Century Gothic" panose="020B0502020202020204" pitchFamily="34" charset="0"/>
            </a:endParaRPr>
          </a:p>
        </p:txBody>
      </p:sp>
      <p:cxnSp>
        <p:nvCxnSpPr>
          <p:cNvPr id="11" name="Straight Connector 10"/>
          <p:cNvCxnSpPr>
            <a:endCxn id="20" idx="2"/>
          </p:cNvCxnSpPr>
          <p:nvPr/>
        </p:nvCxnSpPr>
        <p:spPr>
          <a:xfrm flipH="1">
            <a:off x="1779025" y="1646863"/>
            <a:ext cx="10297" cy="4102283"/>
          </a:xfrm>
          <a:prstGeom prst="line">
            <a:avLst/>
          </a:prstGeom>
        </p:spPr>
        <p:style>
          <a:lnRef idx="1">
            <a:schemeClr val="accent1"/>
          </a:lnRef>
          <a:fillRef idx="0">
            <a:schemeClr val="accent1"/>
          </a:fillRef>
          <a:effectRef idx="0">
            <a:schemeClr val="accent1"/>
          </a:effectRef>
          <a:fontRef idx="minor">
            <a:schemeClr val="tx1"/>
          </a:fontRef>
        </p:style>
      </p:cxnSp>
      <p:grpSp>
        <p:nvGrpSpPr>
          <p:cNvPr id="32" name="Group 31" descr="Column listing the steps to be completed during the decision-making process, including data collection, analysis, interpretation, dissemination, and link to action. Data collection is highlighted." title="Surveillance Process"/>
          <p:cNvGrpSpPr/>
          <p:nvPr/>
        </p:nvGrpSpPr>
        <p:grpSpPr>
          <a:xfrm>
            <a:off x="586250" y="1563738"/>
            <a:ext cx="2413000" cy="4185408"/>
            <a:chOff x="586250" y="1563738"/>
            <a:chExt cx="2413000" cy="4185408"/>
          </a:xfrm>
        </p:grpSpPr>
        <p:grpSp>
          <p:nvGrpSpPr>
            <p:cNvPr id="31" name="Group 30"/>
            <p:cNvGrpSpPr/>
            <p:nvPr/>
          </p:nvGrpSpPr>
          <p:grpSpPr>
            <a:xfrm>
              <a:off x="596544" y="1563738"/>
              <a:ext cx="2385550" cy="769441"/>
              <a:chOff x="596544" y="1563738"/>
              <a:chExt cx="2385550" cy="769441"/>
            </a:xfrm>
          </p:grpSpPr>
          <p:sp>
            <p:nvSpPr>
              <p:cNvPr id="13" name="Rectangle 12"/>
              <p:cNvSpPr/>
              <p:nvPr/>
            </p:nvSpPr>
            <p:spPr>
              <a:xfrm>
                <a:off x="596544" y="1625292"/>
                <a:ext cx="2385550" cy="646332"/>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4" name="TextBox 13"/>
              <p:cNvSpPr txBox="1"/>
              <p:nvPr/>
            </p:nvSpPr>
            <p:spPr>
              <a:xfrm>
                <a:off x="684898" y="1563738"/>
                <a:ext cx="2208843" cy="769441"/>
              </a:xfrm>
              <a:prstGeom prst="rect">
                <a:avLst/>
              </a:prstGeom>
              <a:noFill/>
            </p:spPr>
            <p:txBody>
              <a:bodyPr wrap="square" rtlCol="0">
                <a:spAutoFit/>
              </a:bodyPr>
              <a:lstStyle/>
              <a:p>
                <a:pPr algn="ctr"/>
                <a:r>
                  <a:rPr lang="en-US" sz="2200" dirty="0" smtClean="0">
                    <a:solidFill>
                      <a:srgbClr val="0039A6"/>
                    </a:solidFill>
                    <a:effectLst/>
                    <a:latin typeface="Century Gothic" panose="020B0502020202020204" pitchFamily="34" charset="0"/>
                  </a:rPr>
                  <a:t>Data Collection</a:t>
                </a:r>
                <a:endParaRPr lang="en-US" sz="2200" dirty="0">
                  <a:solidFill>
                    <a:srgbClr val="0039A6"/>
                  </a:solidFill>
                  <a:effectLst/>
                  <a:latin typeface="Century Gothic" panose="020B0502020202020204" pitchFamily="34" charset="0"/>
                </a:endParaRPr>
              </a:p>
            </p:txBody>
          </p:sp>
        </p:grpSp>
        <p:grpSp>
          <p:nvGrpSpPr>
            <p:cNvPr id="30" name="Group 29"/>
            <p:cNvGrpSpPr/>
            <p:nvPr/>
          </p:nvGrpSpPr>
          <p:grpSpPr>
            <a:xfrm>
              <a:off x="613700" y="2479284"/>
              <a:ext cx="2385550" cy="646332"/>
              <a:chOff x="613700" y="2521762"/>
              <a:chExt cx="2385550" cy="646332"/>
            </a:xfrm>
          </p:grpSpPr>
          <p:sp>
            <p:nvSpPr>
              <p:cNvPr id="12" name="Rectangle 11"/>
              <p:cNvSpPr/>
              <p:nvPr/>
            </p:nvSpPr>
            <p:spPr>
              <a:xfrm>
                <a:off x="613700" y="2521762"/>
                <a:ext cx="2385550"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5" name="TextBox 14"/>
              <p:cNvSpPr txBox="1"/>
              <p:nvPr/>
            </p:nvSpPr>
            <p:spPr>
              <a:xfrm>
                <a:off x="674604" y="2633451"/>
                <a:ext cx="2208843" cy="430887"/>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Analysis</a:t>
                </a:r>
                <a:endParaRPr lang="en-US" sz="2200" dirty="0">
                  <a:solidFill>
                    <a:schemeClr val="bg1"/>
                  </a:solidFill>
                  <a:effectLst/>
                  <a:latin typeface="Century Gothic" panose="020B0502020202020204" pitchFamily="34" charset="0"/>
                </a:endParaRPr>
              </a:p>
            </p:txBody>
          </p:sp>
        </p:grpSp>
        <p:grpSp>
          <p:nvGrpSpPr>
            <p:cNvPr id="29" name="Group 28"/>
            <p:cNvGrpSpPr/>
            <p:nvPr/>
          </p:nvGrpSpPr>
          <p:grpSpPr>
            <a:xfrm>
              <a:off x="586250" y="3271721"/>
              <a:ext cx="2385550" cy="769441"/>
              <a:chOff x="586250" y="3349467"/>
              <a:chExt cx="2385550" cy="769441"/>
            </a:xfrm>
          </p:grpSpPr>
          <p:sp>
            <p:nvSpPr>
              <p:cNvPr id="16" name="Rectangle 15"/>
              <p:cNvSpPr/>
              <p:nvPr/>
            </p:nvSpPr>
            <p:spPr>
              <a:xfrm>
                <a:off x="586250" y="3411021"/>
                <a:ext cx="2385550"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7" name="TextBox 16"/>
              <p:cNvSpPr txBox="1"/>
              <p:nvPr/>
            </p:nvSpPr>
            <p:spPr>
              <a:xfrm>
                <a:off x="674604" y="3349467"/>
                <a:ext cx="2208843"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Interpretation</a:t>
                </a:r>
                <a:endParaRPr lang="en-US" sz="2200" dirty="0">
                  <a:solidFill>
                    <a:schemeClr val="bg1"/>
                  </a:solidFill>
                  <a:effectLst/>
                  <a:latin typeface="Century Gothic" panose="020B0502020202020204" pitchFamily="34" charset="0"/>
                </a:endParaRPr>
              </a:p>
            </p:txBody>
          </p:sp>
        </p:grpSp>
        <p:grpSp>
          <p:nvGrpSpPr>
            <p:cNvPr id="28" name="Group 27"/>
            <p:cNvGrpSpPr/>
            <p:nvPr/>
          </p:nvGrpSpPr>
          <p:grpSpPr>
            <a:xfrm>
              <a:off x="596544" y="4187267"/>
              <a:ext cx="2385550" cy="769441"/>
              <a:chOff x="596544" y="4230406"/>
              <a:chExt cx="2385550" cy="769441"/>
            </a:xfrm>
          </p:grpSpPr>
          <p:sp>
            <p:nvSpPr>
              <p:cNvPr id="18" name="Rectangle 17"/>
              <p:cNvSpPr/>
              <p:nvPr/>
            </p:nvSpPr>
            <p:spPr>
              <a:xfrm>
                <a:off x="596544" y="4291960"/>
                <a:ext cx="2385550"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9" name="TextBox 18"/>
              <p:cNvSpPr txBox="1"/>
              <p:nvPr/>
            </p:nvSpPr>
            <p:spPr>
              <a:xfrm>
                <a:off x="684898" y="4230406"/>
                <a:ext cx="2208843"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Dissemination</a:t>
                </a:r>
                <a:endParaRPr lang="en-US" sz="2200" dirty="0">
                  <a:solidFill>
                    <a:schemeClr val="bg1"/>
                  </a:solidFill>
                  <a:effectLst/>
                  <a:latin typeface="Century Gothic" panose="020B0502020202020204" pitchFamily="34" charset="0"/>
                </a:endParaRPr>
              </a:p>
            </p:txBody>
          </p:sp>
        </p:grpSp>
        <p:grpSp>
          <p:nvGrpSpPr>
            <p:cNvPr id="27" name="Group 26"/>
            <p:cNvGrpSpPr/>
            <p:nvPr/>
          </p:nvGrpSpPr>
          <p:grpSpPr>
            <a:xfrm>
              <a:off x="586250" y="5102814"/>
              <a:ext cx="2385550" cy="646332"/>
              <a:chOff x="586250" y="5102814"/>
              <a:chExt cx="2385550" cy="646332"/>
            </a:xfrm>
          </p:grpSpPr>
          <p:sp>
            <p:nvSpPr>
              <p:cNvPr id="20" name="Rectangle 19"/>
              <p:cNvSpPr/>
              <p:nvPr/>
            </p:nvSpPr>
            <p:spPr>
              <a:xfrm>
                <a:off x="586250" y="5102814"/>
                <a:ext cx="2385550"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21" name="TextBox 20"/>
              <p:cNvSpPr txBox="1"/>
              <p:nvPr/>
            </p:nvSpPr>
            <p:spPr>
              <a:xfrm>
                <a:off x="674604" y="5210537"/>
                <a:ext cx="2208843" cy="430887"/>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Link </a:t>
                </a:r>
                <a:r>
                  <a:rPr lang="en-US" sz="2200" dirty="0">
                    <a:solidFill>
                      <a:schemeClr val="bg1"/>
                    </a:solidFill>
                    <a:effectLst/>
                    <a:latin typeface="Century Gothic" panose="020B0502020202020204" pitchFamily="34" charset="0"/>
                  </a:rPr>
                  <a:t>t</a:t>
                </a:r>
                <a:r>
                  <a:rPr lang="en-US" sz="2200" dirty="0" smtClean="0">
                    <a:solidFill>
                      <a:schemeClr val="bg1"/>
                    </a:solidFill>
                    <a:effectLst/>
                    <a:latin typeface="Century Gothic" panose="020B0502020202020204" pitchFamily="34" charset="0"/>
                  </a:rPr>
                  <a:t>o </a:t>
                </a:r>
                <a:r>
                  <a:rPr lang="en-US" sz="2200" dirty="0">
                    <a:solidFill>
                      <a:schemeClr val="bg1"/>
                    </a:solidFill>
                    <a:effectLst/>
                    <a:latin typeface="Century Gothic" panose="020B0502020202020204" pitchFamily="34" charset="0"/>
                  </a:rPr>
                  <a:t>A</a:t>
                </a:r>
                <a:r>
                  <a:rPr lang="en-US" sz="2200" dirty="0" smtClean="0">
                    <a:solidFill>
                      <a:schemeClr val="bg1"/>
                    </a:solidFill>
                    <a:effectLst/>
                    <a:latin typeface="Century Gothic" panose="020B0502020202020204" pitchFamily="34" charset="0"/>
                  </a:rPr>
                  <a:t>ction</a:t>
                </a:r>
                <a:endParaRPr lang="en-US" sz="2200" dirty="0">
                  <a:solidFill>
                    <a:schemeClr val="bg1"/>
                  </a:solidFill>
                  <a:effectLst/>
                  <a:latin typeface="Century Gothic" panose="020B0502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27511" y="760418"/>
            <a:ext cx="8288977" cy="487362"/>
          </a:xfrm>
        </p:spPr>
        <p:txBody>
          <a:bodyPr/>
          <a:lstStyle/>
          <a:p>
            <a:pPr eaLnBrk="1" hangingPunct="1"/>
            <a:r>
              <a:rPr lang="en-US" sz="3000" b="0" dirty="0" smtClean="0">
                <a:latin typeface="Century Gothic" panose="020B0502020202020204" pitchFamily="34" charset="0"/>
              </a:rPr>
              <a:t>Data Sources for Public Health Surveillance</a:t>
            </a:r>
          </a:p>
        </p:txBody>
      </p:sp>
      <p:sp>
        <p:nvSpPr>
          <p:cNvPr id="32771" name="Rectangle 3"/>
          <p:cNvSpPr>
            <a:spLocks noGrp="1" noChangeArrowheads="1"/>
          </p:cNvSpPr>
          <p:nvPr>
            <p:ph idx="1"/>
          </p:nvPr>
        </p:nvSpPr>
        <p:spPr>
          <a:xfrm>
            <a:off x="444500" y="1616280"/>
            <a:ext cx="8382000" cy="3288228"/>
          </a:xfrm>
        </p:spPr>
        <p:txBody>
          <a:bodyPr/>
          <a:lstStyle/>
          <a:p>
            <a:pPr eaLnBrk="1" hangingPunct="1">
              <a:spcBef>
                <a:spcPct val="0"/>
              </a:spcBef>
              <a:spcAft>
                <a:spcPts val="800"/>
              </a:spcAft>
              <a:buFont typeface="Arial" panose="020B0604020202020204" pitchFamily="34" charset="0"/>
              <a:buChar char="•"/>
            </a:pPr>
            <a:r>
              <a:rPr lang="en-US" b="0" dirty="0" smtClean="0">
                <a:solidFill>
                  <a:srgbClr val="00439B"/>
                </a:solidFill>
                <a:latin typeface="Century Gothic" panose="020B0502020202020204" pitchFamily="34" charset="0"/>
              </a:rPr>
              <a:t>Reported diseases or syndromes</a:t>
            </a:r>
          </a:p>
          <a:p>
            <a:pPr eaLnBrk="1" hangingPunct="1">
              <a:spcBef>
                <a:spcPct val="0"/>
              </a:spcBef>
              <a:spcAft>
                <a:spcPts val="800"/>
              </a:spcAft>
              <a:buFont typeface="Arial" panose="020B0604020202020204" pitchFamily="34" charset="0"/>
              <a:buChar char="•"/>
            </a:pPr>
            <a:r>
              <a:rPr lang="en-US" b="0" dirty="0" smtClean="0">
                <a:solidFill>
                  <a:srgbClr val="00439B"/>
                </a:solidFill>
                <a:latin typeface="Century Gothic" panose="020B0502020202020204" pitchFamily="34" charset="0"/>
              </a:rPr>
              <a:t>Electronic health records (e.g., hospital discharge data)</a:t>
            </a:r>
          </a:p>
          <a:p>
            <a:pPr eaLnBrk="1" hangingPunct="1">
              <a:spcBef>
                <a:spcPct val="0"/>
              </a:spcBef>
              <a:spcAft>
                <a:spcPts val="800"/>
              </a:spcAft>
              <a:buFont typeface="Arial" panose="020B0604020202020204" pitchFamily="34" charset="0"/>
              <a:buChar char="•"/>
            </a:pPr>
            <a:r>
              <a:rPr lang="en-US" b="0" dirty="0" smtClean="0">
                <a:solidFill>
                  <a:srgbClr val="00439B"/>
                </a:solidFill>
                <a:latin typeface="Century Gothic" panose="020B0502020202020204" pitchFamily="34" charset="0"/>
              </a:rPr>
              <a:t>Vital records (e.g., birth and death certificates)</a:t>
            </a:r>
          </a:p>
          <a:p>
            <a:pPr eaLnBrk="1" hangingPunct="1">
              <a:spcBef>
                <a:spcPct val="0"/>
              </a:spcBef>
              <a:spcAft>
                <a:spcPts val="800"/>
              </a:spcAft>
              <a:buFont typeface="Arial" panose="020B0604020202020204" pitchFamily="34" charset="0"/>
              <a:buChar char="•"/>
            </a:pPr>
            <a:r>
              <a:rPr lang="en-US" b="0" dirty="0" smtClean="0">
                <a:solidFill>
                  <a:srgbClr val="00439B"/>
                </a:solidFill>
                <a:latin typeface="Century Gothic" panose="020B0502020202020204" pitchFamily="34" charset="0"/>
              </a:rPr>
              <a:t>Registries (e.g., cancer, immunization)</a:t>
            </a:r>
          </a:p>
          <a:p>
            <a:pPr eaLnBrk="1" hangingPunct="1">
              <a:spcBef>
                <a:spcPct val="0"/>
              </a:spcBef>
              <a:spcAft>
                <a:spcPts val="800"/>
              </a:spcAft>
              <a:buFont typeface="Arial" panose="020B0604020202020204" pitchFamily="34" charset="0"/>
              <a:buChar char="•"/>
            </a:pPr>
            <a:r>
              <a:rPr lang="en-US" b="0" dirty="0" smtClean="0">
                <a:solidFill>
                  <a:srgbClr val="00439B"/>
                </a:solidFill>
                <a:latin typeface="Century Gothic" panose="020B0502020202020204" pitchFamily="34" charset="0"/>
              </a:rPr>
              <a:t>Surveys (e.g., National Health and Nutrition Examination Survey)</a:t>
            </a:r>
          </a:p>
        </p:txBody>
      </p:sp>
      <p:cxnSp>
        <p:nvCxnSpPr>
          <p:cNvPr id="5" name="Straight Connector 4"/>
          <p:cNvCxnSpPr/>
          <p:nvPr/>
        </p:nvCxnSpPr>
        <p:spPr>
          <a:xfrm>
            <a:off x="444500" y="1355996"/>
            <a:ext cx="8255000" cy="0"/>
          </a:xfrm>
          <a:prstGeom prst="line">
            <a:avLst/>
          </a:prstGeom>
          <a:ln w="25400">
            <a:solidFill>
              <a:srgbClr val="0039A6"/>
            </a:solidFill>
          </a:ln>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79245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399" y="488543"/>
            <a:ext cx="8305801" cy="1015663"/>
          </a:xfrm>
          <a:prstGeom prst="rect">
            <a:avLst/>
          </a:prstGeom>
        </p:spPr>
        <p:txBody>
          <a:bodyPr wrap="square">
            <a:spAutoFit/>
          </a:bodyPr>
          <a:lstStyle/>
          <a:p>
            <a:pPr algn="ctr"/>
            <a:r>
              <a:rPr lang="en-US" sz="3000" dirty="0" smtClean="0">
                <a:effectLst/>
                <a:latin typeface="Century Gothic" panose="020B0502020202020204" pitchFamily="34" charset="0"/>
              </a:rPr>
              <a:t>Nationally </a:t>
            </a:r>
            <a:r>
              <a:rPr lang="en-US" sz="3000" dirty="0" err="1" smtClean="0">
                <a:effectLst/>
                <a:latin typeface="Century Gothic" panose="020B0502020202020204" pitchFamily="34" charset="0"/>
              </a:rPr>
              <a:t>Notifiable</a:t>
            </a:r>
            <a:r>
              <a:rPr lang="en-US" sz="3000" dirty="0" smtClean="0">
                <a:effectLst/>
                <a:latin typeface="Century Gothic" panose="020B0502020202020204" pitchFamily="34" charset="0"/>
              </a:rPr>
              <a:t> Diseases</a:t>
            </a:r>
            <a:br>
              <a:rPr lang="en-US" sz="3000" dirty="0" smtClean="0">
                <a:effectLst/>
                <a:latin typeface="Century Gothic" panose="020B0502020202020204" pitchFamily="34" charset="0"/>
              </a:rPr>
            </a:br>
            <a:r>
              <a:rPr lang="en-US" sz="3000" dirty="0" smtClean="0">
                <a:effectLst/>
                <a:latin typeface="Century Gothic" panose="020B0502020202020204" pitchFamily="34" charset="0"/>
              </a:rPr>
              <a:t>Surveillance System</a:t>
            </a:r>
            <a:endParaRPr lang="en-US" sz="3000" dirty="0"/>
          </a:p>
        </p:txBody>
      </p:sp>
      <p:cxnSp>
        <p:nvCxnSpPr>
          <p:cNvPr id="6" name="Straight Connector 5"/>
          <p:cNvCxnSpPr/>
          <p:nvPr/>
        </p:nvCxnSpPr>
        <p:spPr>
          <a:xfrm>
            <a:off x="510639" y="1504206"/>
            <a:ext cx="8201561" cy="1"/>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
        <p:nvSpPr>
          <p:cNvPr id="4" name="Rectangle 3"/>
          <p:cNvSpPr/>
          <p:nvPr/>
        </p:nvSpPr>
        <p:spPr>
          <a:xfrm>
            <a:off x="685070" y="1780316"/>
            <a:ext cx="7351960" cy="3336298"/>
          </a:xfrm>
          <a:prstGeom prst="rect">
            <a:avLst/>
          </a:prstGeom>
        </p:spPr>
        <p:txBody>
          <a:bodyPr wrap="square">
            <a:spAutoFit/>
          </a:bodyPr>
          <a:lstStyle/>
          <a:p>
            <a:pPr>
              <a:lnSpc>
                <a:spcPct val="110000"/>
              </a:lnSpc>
              <a:defRPr/>
            </a:pPr>
            <a:r>
              <a:rPr lang="en-US" sz="2400" dirty="0">
                <a:effectLst/>
                <a:latin typeface="Century Gothic" panose="020B0502020202020204" pitchFamily="34" charset="0"/>
              </a:rPr>
              <a:t>Two categories of </a:t>
            </a:r>
            <a:r>
              <a:rPr lang="en-US" sz="2400" dirty="0" smtClean="0">
                <a:effectLst/>
                <a:latin typeface="Century Gothic" panose="020B0502020202020204" pitchFamily="34" charset="0"/>
              </a:rPr>
              <a:t>national</a:t>
            </a:r>
            <a:r>
              <a:rPr lang="en-US" sz="2400" dirty="0">
                <a:effectLst/>
                <a:latin typeface="Century Gothic" panose="020B0502020202020204" pitchFamily="34" charset="0"/>
              </a:rPr>
              <a:t> </a:t>
            </a:r>
            <a:r>
              <a:rPr lang="en-US" sz="2400" dirty="0" smtClean="0">
                <a:effectLst/>
                <a:latin typeface="Century Gothic" panose="020B0502020202020204" pitchFamily="34" charset="0"/>
              </a:rPr>
              <a:t>surveillance</a:t>
            </a:r>
            <a:r>
              <a:rPr lang="en-US" sz="2400" dirty="0">
                <a:effectLst/>
                <a:latin typeface="Century Gothic" panose="020B0502020202020204" pitchFamily="34" charset="0"/>
              </a:rPr>
              <a:t>:</a:t>
            </a:r>
          </a:p>
          <a:p>
            <a:pPr marL="342900" indent="-342900">
              <a:lnSpc>
                <a:spcPct val="110000"/>
              </a:lnSpc>
              <a:buFont typeface="Arial"/>
              <a:buChar char="•"/>
              <a:defRPr/>
            </a:pPr>
            <a:r>
              <a:rPr lang="en-US" sz="2400" dirty="0" smtClean="0">
                <a:effectLst/>
                <a:latin typeface="Century Gothic" panose="020B0502020202020204" pitchFamily="34" charset="0"/>
              </a:rPr>
              <a:t>General </a:t>
            </a:r>
            <a:r>
              <a:rPr lang="en-US" sz="2400" dirty="0">
                <a:effectLst/>
                <a:latin typeface="Century Gothic" panose="020B0502020202020204" pitchFamily="34" charset="0"/>
              </a:rPr>
              <a:t>Surveillance for infectious diseases.</a:t>
            </a:r>
          </a:p>
          <a:p>
            <a:pPr marL="342900" indent="-342900">
              <a:lnSpc>
                <a:spcPct val="110000"/>
              </a:lnSpc>
              <a:buFont typeface="Arial"/>
              <a:buChar char="•"/>
              <a:defRPr/>
            </a:pPr>
            <a:r>
              <a:rPr lang="en-US" sz="2400" dirty="0">
                <a:effectLst/>
                <a:latin typeface="Century Gothic" panose="020B0502020202020204" pitchFamily="34" charset="0"/>
              </a:rPr>
              <a:t>Disease Specific Surveillance </a:t>
            </a:r>
            <a:endParaRPr lang="en-US" sz="2400" dirty="0" smtClean="0">
              <a:effectLst/>
              <a:latin typeface="Century Gothic" panose="020B0502020202020204" pitchFamily="34" charset="0"/>
            </a:endParaRPr>
          </a:p>
          <a:p>
            <a:pPr marL="800100" lvl="2" indent="-342900">
              <a:lnSpc>
                <a:spcPct val="110000"/>
              </a:lnSpc>
              <a:buFont typeface="Courier New"/>
              <a:buChar char="o"/>
              <a:defRPr/>
            </a:pPr>
            <a:r>
              <a:rPr lang="en-US" sz="2400" dirty="0">
                <a:effectLst/>
                <a:latin typeface="Century Gothic" panose="020B0502020202020204" pitchFamily="34" charset="0"/>
              </a:rPr>
              <a:t>M. </a:t>
            </a:r>
            <a:r>
              <a:rPr lang="en-US" sz="2400" dirty="0" smtClean="0">
                <a:effectLst/>
                <a:latin typeface="Century Gothic" panose="020B0502020202020204" pitchFamily="34" charset="0"/>
              </a:rPr>
              <a:t>Meningitis</a:t>
            </a:r>
            <a:endParaRPr lang="en-US" sz="2400" dirty="0">
              <a:effectLst/>
              <a:latin typeface="Century Gothic" panose="020B0502020202020204" pitchFamily="34" charset="0"/>
            </a:endParaRPr>
          </a:p>
          <a:p>
            <a:pPr marL="800100" lvl="2" indent="-342900">
              <a:lnSpc>
                <a:spcPct val="110000"/>
              </a:lnSpc>
              <a:buFont typeface="Courier New"/>
              <a:buChar char="o"/>
              <a:defRPr/>
            </a:pPr>
            <a:r>
              <a:rPr lang="en-US" sz="2400" dirty="0" smtClean="0">
                <a:effectLst/>
                <a:latin typeface="Century Gothic" panose="020B0502020202020204" pitchFamily="34" charset="0"/>
              </a:rPr>
              <a:t>Brucellosis</a:t>
            </a:r>
            <a:r>
              <a:rPr lang="en-US" sz="2400" dirty="0">
                <a:effectLst/>
                <a:latin typeface="Century Gothic" panose="020B0502020202020204" pitchFamily="34" charset="0"/>
              </a:rPr>
              <a:t>.</a:t>
            </a:r>
          </a:p>
          <a:p>
            <a:pPr marL="342900" indent="-342900">
              <a:lnSpc>
                <a:spcPct val="110000"/>
              </a:lnSpc>
              <a:buFont typeface="Arial"/>
              <a:buChar char="•"/>
              <a:defRPr/>
            </a:pPr>
            <a:r>
              <a:rPr lang="en-US" sz="2400" dirty="0" smtClean="0">
                <a:effectLst/>
                <a:latin typeface="Century Gothic" panose="020B0502020202020204" pitchFamily="34" charset="0"/>
              </a:rPr>
              <a:t>Others</a:t>
            </a:r>
          </a:p>
          <a:p>
            <a:pPr marL="800100" lvl="2" indent="-342900">
              <a:lnSpc>
                <a:spcPct val="110000"/>
              </a:lnSpc>
              <a:buFont typeface="Courier New"/>
              <a:buChar char="o"/>
              <a:defRPr/>
            </a:pPr>
            <a:r>
              <a:rPr lang="en-US" sz="2400" dirty="0" smtClean="0">
                <a:effectLst/>
                <a:latin typeface="Century Gothic" panose="020B0502020202020204" pitchFamily="34" charset="0"/>
              </a:rPr>
              <a:t>Malaria </a:t>
            </a:r>
          </a:p>
          <a:p>
            <a:pPr marL="800100" lvl="2" indent="-342900">
              <a:lnSpc>
                <a:spcPct val="110000"/>
              </a:lnSpc>
              <a:buFont typeface="Courier New"/>
              <a:buChar char="o"/>
              <a:defRPr/>
            </a:pPr>
            <a:r>
              <a:rPr lang="en-US" sz="2400" dirty="0" smtClean="0">
                <a:effectLst/>
                <a:latin typeface="Century Gothic" panose="020B0502020202020204" pitchFamily="34" charset="0"/>
              </a:rPr>
              <a:t>Hepatitis </a:t>
            </a:r>
            <a:r>
              <a:rPr lang="en-US" sz="2400" dirty="0">
                <a:effectLst/>
                <a:latin typeface="Century Gothic" panose="020B0502020202020204" pitchFamily="34" charset="0"/>
              </a:rPr>
              <a:t>A </a:t>
            </a:r>
          </a:p>
        </p:txBody>
      </p:sp>
      <p:pic>
        <p:nvPicPr>
          <p:cNvPr id="9" name="Picture 4" descr="http://susris.com/wp-content/uploads/2013/05/saudi-province-map.jpg" title="Admin Divisions, K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833" y="3218892"/>
            <a:ext cx="3607865" cy="252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72158" y="6171606"/>
            <a:ext cx="3619713" cy="261610"/>
          </a:xfrm>
          <a:prstGeom prst="rect">
            <a:avLst/>
          </a:prstGeom>
        </p:spPr>
        <p:txBody>
          <a:bodyPr wrap="square">
            <a:spAutoFit/>
          </a:bodyPr>
          <a:lstStyle/>
          <a:p>
            <a:pPr eaLnBrk="1" hangingPunct="1">
              <a:defRPr/>
            </a:pPr>
            <a:r>
              <a:rPr lang="en-GB" sz="1100" dirty="0" smtClean="0"/>
              <a:t>Slide from </a:t>
            </a:r>
            <a:r>
              <a:rPr lang="en-GB" sz="1100" dirty="0" err="1" smtClean="0"/>
              <a:t>Dr</a:t>
            </a:r>
            <a:r>
              <a:rPr lang="en-GB" sz="1100" dirty="0" err="1"/>
              <a:t>.</a:t>
            </a:r>
            <a:r>
              <a:rPr lang="en-GB" sz="1100" dirty="0"/>
              <a:t> Mohamed </a:t>
            </a:r>
            <a:r>
              <a:rPr lang="en-GB" sz="1100" dirty="0" err="1" smtClean="0"/>
              <a:t>Nageeb’s</a:t>
            </a:r>
            <a:r>
              <a:rPr lang="en-GB" sz="1100" dirty="0" smtClean="0"/>
              <a:t> slide, FETP  </a:t>
            </a:r>
            <a:r>
              <a:rPr lang="en-GB" sz="1100" dirty="0"/>
              <a:t>Nov 2015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239" y="1462995"/>
            <a:ext cx="8232261" cy="4510294"/>
          </a:xfrm>
          <a:effectLst/>
        </p:spPr>
        <p:txBody>
          <a:bodyPr>
            <a:noAutofit/>
          </a:bodyPr>
          <a:lstStyle/>
          <a:p>
            <a:pPr marL="0" indent="0">
              <a:spcBef>
                <a:spcPts val="0"/>
              </a:spcBef>
              <a:spcAft>
                <a:spcPts val="600"/>
              </a:spcAft>
              <a:buSzPct val="100000"/>
              <a:buNone/>
            </a:pPr>
            <a:r>
              <a:rPr lang="en-US" sz="2200" b="0" dirty="0" smtClean="0">
                <a:solidFill>
                  <a:schemeClr val="tx1"/>
                </a:solidFill>
                <a:latin typeface="Century Gothic" panose="020B0502020202020204" pitchFamily="34" charset="0"/>
              </a:rPr>
              <a:t>By the end of this session, you will be able to</a:t>
            </a:r>
          </a:p>
          <a:p>
            <a:pPr marL="800100">
              <a:spcAft>
                <a:spcPts val="900"/>
              </a:spcAft>
              <a:buSzPct val="100000"/>
              <a:buFont typeface="Arial" panose="020B0604020202020204" pitchFamily="34" charset="0"/>
              <a:buChar char="•"/>
            </a:pPr>
            <a:r>
              <a:rPr lang="en-US" sz="2000" b="0" dirty="0" smtClean="0">
                <a:solidFill>
                  <a:schemeClr val="tx1"/>
                </a:solidFill>
                <a:latin typeface="Century Gothic" panose="020B0502020202020204" pitchFamily="34" charset="0"/>
              </a:rPr>
              <a:t>define </a:t>
            </a:r>
            <a:r>
              <a:rPr lang="en-US" sz="2000" b="0" dirty="0">
                <a:solidFill>
                  <a:schemeClr val="tx1"/>
                </a:solidFill>
                <a:latin typeface="Century Gothic" panose="020B0502020202020204" pitchFamily="34" charset="0"/>
              </a:rPr>
              <a:t>public health surveillance</a:t>
            </a:r>
          </a:p>
          <a:p>
            <a:pPr marL="800100">
              <a:spcAft>
                <a:spcPts val="900"/>
              </a:spcAft>
              <a:buSzPct val="100000"/>
              <a:buFont typeface="Arial" panose="020B0604020202020204" pitchFamily="34" charset="0"/>
              <a:buChar char="•"/>
            </a:pPr>
            <a:r>
              <a:rPr lang="en-US" sz="2000" b="0" dirty="0" smtClean="0">
                <a:solidFill>
                  <a:schemeClr val="tx1"/>
                </a:solidFill>
                <a:latin typeface="Century Gothic" panose="020B0502020202020204" pitchFamily="34" charset="0"/>
              </a:rPr>
              <a:t>describe </a:t>
            </a:r>
            <a:r>
              <a:rPr lang="en-US" sz="2000" b="0" dirty="0">
                <a:solidFill>
                  <a:schemeClr val="tx1"/>
                </a:solidFill>
                <a:latin typeface="Century Gothic" panose="020B0502020202020204" pitchFamily="34" charset="0"/>
              </a:rPr>
              <a:t>the goal of public health surveillance</a:t>
            </a:r>
          </a:p>
          <a:p>
            <a:pPr marL="800100">
              <a:spcAft>
                <a:spcPts val="900"/>
              </a:spcAft>
              <a:buSzPct val="100000"/>
              <a:buFont typeface="Arial" panose="020B0604020202020204" pitchFamily="34" charset="0"/>
              <a:buChar char="•"/>
            </a:pPr>
            <a:r>
              <a:rPr lang="en-US" sz="2000" b="0" dirty="0" smtClean="0">
                <a:solidFill>
                  <a:schemeClr val="tx1"/>
                </a:solidFill>
                <a:latin typeface="Century Gothic" panose="020B0502020202020204" pitchFamily="34" charset="0"/>
              </a:rPr>
              <a:t>describe </a:t>
            </a:r>
            <a:r>
              <a:rPr lang="en-US" sz="2000" b="0" dirty="0">
                <a:solidFill>
                  <a:schemeClr val="tx1"/>
                </a:solidFill>
                <a:latin typeface="Century Gothic" panose="020B0502020202020204" pitchFamily="34" charset="0"/>
              </a:rPr>
              <a:t>the uses of </a:t>
            </a:r>
            <a:r>
              <a:rPr lang="en-US" sz="2000" b="0" dirty="0" smtClean="0">
                <a:solidFill>
                  <a:schemeClr val="tx1"/>
                </a:solidFill>
                <a:latin typeface="Century Gothic" panose="020B0502020202020204" pitchFamily="34" charset="0"/>
              </a:rPr>
              <a:t>a public </a:t>
            </a:r>
            <a:r>
              <a:rPr lang="en-US" sz="2000" b="0" dirty="0">
                <a:solidFill>
                  <a:schemeClr val="tx1"/>
                </a:solidFill>
                <a:latin typeface="Century Gothic" panose="020B0502020202020204" pitchFamily="34" charset="0"/>
              </a:rPr>
              <a:t>health surveillance system </a:t>
            </a:r>
          </a:p>
          <a:p>
            <a:pPr marL="800100">
              <a:spcAft>
                <a:spcPts val="900"/>
              </a:spcAft>
              <a:buSzPct val="100000"/>
              <a:buFont typeface="Arial" panose="020B0604020202020204" pitchFamily="34" charset="0"/>
              <a:buChar char="•"/>
            </a:pPr>
            <a:r>
              <a:rPr lang="en-US" sz="2000" b="0" dirty="0">
                <a:solidFill>
                  <a:schemeClr val="tx1"/>
                </a:solidFill>
                <a:latin typeface="Century Gothic" panose="020B0502020202020204" pitchFamily="34" charset="0"/>
              </a:rPr>
              <a:t>recognize the regulation basis for public health surveillance in the Kingdom of Saudi Arabia</a:t>
            </a:r>
          </a:p>
          <a:p>
            <a:pPr marL="800100">
              <a:spcAft>
                <a:spcPts val="900"/>
              </a:spcAft>
              <a:buSzPct val="100000"/>
              <a:buFont typeface="Arial" panose="020B0604020202020204" pitchFamily="34" charset="0"/>
              <a:buChar char="•"/>
            </a:pPr>
            <a:r>
              <a:rPr lang="en-US" sz="2000" b="0" dirty="0" smtClean="0">
                <a:solidFill>
                  <a:schemeClr val="tx1"/>
                </a:solidFill>
                <a:latin typeface="Century Gothic" panose="020B0502020202020204" pitchFamily="34" charset="0"/>
              </a:rPr>
              <a:t>compare </a:t>
            </a:r>
            <a:r>
              <a:rPr lang="en-US" sz="2000" b="0" dirty="0">
                <a:solidFill>
                  <a:schemeClr val="tx1"/>
                </a:solidFill>
                <a:latin typeface="Century Gothic" panose="020B0502020202020204" pitchFamily="34" charset="0"/>
              </a:rPr>
              <a:t>active and passive public health surveillance</a:t>
            </a:r>
          </a:p>
          <a:p>
            <a:pPr marL="800100">
              <a:spcAft>
                <a:spcPts val="900"/>
              </a:spcAft>
              <a:buSzPct val="100000"/>
              <a:buFont typeface="Arial" panose="020B0604020202020204" pitchFamily="34" charset="0"/>
              <a:buChar char="•"/>
            </a:pPr>
            <a:r>
              <a:rPr lang="en-US" sz="2000" b="0" dirty="0" smtClean="0">
                <a:solidFill>
                  <a:schemeClr val="tx1"/>
                </a:solidFill>
                <a:latin typeface="Century Gothic" panose="020B0502020202020204" pitchFamily="34" charset="0"/>
              </a:rPr>
              <a:t>identify </a:t>
            </a:r>
            <a:r>
              <a:rPr lang="en-US" sz="2000" b="0" dirty="0">
                <a:solidFill>
                  <a:schemeClr val="tx1"/>
                </a:solidFill>
                <a:latin typeface="Century Gothic" panose="020B0502020202020204" pitchFamily="34" charset="0"/>
              </a:rPr>
              <a:t>sources of data commonly used for public health surveillance</a:t>
            </a:r>
          </a:p>
          <a:p>
            <a:pPr marL="800100">
              <a:spcAft>
                <a:spcPts val="900"/>
              </a:spcAft>
              <a:buSzPct val="100000"/>
              <a:buFont typeface="Arial" panose="020B0604020202020204" pitchFamily="34" charset="0"/>
              <a:buChar char="•"/>
            </a:pPr>
            <a:r>
              <a:rPr lang="en-US" sz="2000" b="0" dirty="0" smtClean="0">
                <a:solidFill>
                  <a:schemeClr val="tx1"/>
                </a:solidFill>
                <a:latin typeface="Century Gothic" panose="020B0502020202020204" pitchFamily="34" charset="0"/>
              </a:rPr>
              <a:t>describe the </a:t>
            </a:r>
            <a:r>
              <a:rPr lang="en-US" sz="2000" b="0" dirty="0">
                <a:solidFill>
                  <a:schemeClr val="tx1"/>
                </a:solidFill>
                <a:latin typeface="Century Gothic" panose="020B0502020202020204" pitchFamily="34" charset="0"/>
              </a:rPr>
              <a:t>public health surveillance </a:t>
            </a:r>
            <a:r>
              <a:rPr lang="en-US" sz="2000" b="0" dirty="0" smtClean="0">
                <a:solidFill>
                  <a:schemeClr val="tx1"/>
                </a:solidFill>
                <a:latin typeface="Century Gothic" panose="020B0502020202020204" pitchFamily="34" charset="0"/>
              </a:rPr>
              <a:t>process</a:t>
            </a:r>
            <a:endParaRPr lang="en-US" sz="2000" b="0" dirty="0">
              <a:solidFill>
                <a:schemeClr val="tx1"/>
              </a:solidFill>
              <a:latin typeface="Century Gothic" panose="020B0502020202020204" pitchFamily="34" charset="0"/>
            </a:endParaRPr>
          </a:p>
          <a:p>
            <a:pPr marL="0" indent="0">
              <a:spcBef>
                <a:spcPts val="480"/>
              </a:spcBef>
              <a:buNone/>
            </a:pPr>
            <a:endParaRPr lang="en-US" sz="2200" b="0" dirty="0" smtClean="0">
              <a:solidFill>
                <a:schemeClr val="tx1"/>
              </a:solidFill>
            </a:endParaRPr>
          </a:p>
          <a:p>
            <a:pPr marL="0" indent="0">
              <a:spcBef>
                <a:spcPts val="480"/>
              </a:spcBef>
              <a:buNone/>
            </a:pPr>
            <a:endParaRPr lang="en-US" sz="2200" dirty="0" smtClean="0">
              <a:solidFill>
                <a:schemeClr val="tx1"/>
              </a:solidFill>
            </a:endParaRPr>
          </a:p>
          <a:p>
            <a:pPr>
              <a:spcBef>
                <a:spcPts val="480"/>
              </a:spcBef>
              <a:buFont typeface="Arial" pitchFamily="34" charset="0"/>
              <a:buChar char="•"/>
            </a:pPr>
            <a:endParaRPr lang="en-US" sz="2200" dirty="0" smtClean="0">
              <a:solidFill>
                <a:schemeClr val="tx1"/>
              </a:solidFill>
            </a:endParaRPr>
          </a:p>
        </p:txBody>
      </p:sp>
      <p:cxnSp>
        <p:nvCxnSpPr>
          <p:cNvPr id="6" name="Straight Connector 5"/>
          <p:cNvCxnSpPr/>
          <p:nvPr/>
        </p:nvCxnSpPr>
        <p:spPr>
          <a:xfrm>
            <a:off x="444500" y="1085090"/>
            <a:ext cx="8255000" cy="0"/>
          </a:xfrm>
          <a:prstGeom prst="line">
            <a:avLst/>
          </a:prstGeom>
          <a:ln w="25400">
            <a:solidFill>
              <a:schemeClr val="tx1"/>
            </a:solidFill>
          </a:ln>
          <a:effectLst/>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1559437" y="485418"/>
            <a:ext cx="6025125" cy="553998"/>
          </a:xfrm>
          <a:prstGeom prst="rect">
            <a:avLst/>
          </a:prstGeom>
          <a:noFill/>
          <a:ln w="19050">
            <a:noFill/>
          </a:ln>
          <a:effectLst/>
        </p:spPr>
        <p:txBody>
          <a:bodyPr wrap="square" rtlCol="0">
            <a:spAutoFit/>
          </a:bodyPr>
          <a:lstStyle/>
          <a:p>
            <a:pPr algn="ctr"/>
            <a:r>
              <a:rPr lang="en-US" sz="3000" dirty="0" smtClean="0">
                <a:effectLst/>
                <a:latin typeface="Century Gothic" panose="020B0502020202020204" pitchFamily="34" charset="0"/>
              </a:rPr>
              <a:t>Learning Objectives</a:t>
            </a:r>
            <a:endParaRPr lang="en-US" sz="3000" dirty="0">
              <a:effectLst/>
              <a:latin typeface="Century Gothic" panose="020B0502020202020204" pitchFamily="34" charset="0"/>
            </a:endParaRPr>
          </a:p>
        </p:txBody>
      </p:sp>
    </p:spTree>
    <p:extLst>
      <p:ext uri="{BB962C8B-B14F-4D97-AF65-F5344CB8AC3E}">
        <p14:creationId xmlns:p14="http://schemas.microsoft.com/office/powerpoint/2010/main" val="960985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27584" y="1238885"/>
            <a:ext cx="8305801"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
        <p:nvSpPr>
          <p:cNvPr id="6" name="Rectangle 5"/>
          <p:cNvSpPr/>
          <p:nvPr/>
        </p:nvSpPr>
        <p:spPr>
          <a:xfrm>
            <a:off x="1334244" y="1414262"/>
            <a:ext cx="6942738" cy="646331"/>
          </a:xfrm>
          <a:prstGeom prst="rect">
            <a:avLst/>
          </a:prstGeom>
        </p:spPr>
        <p:txBody>
          <a:bodyPr wrap="square">
            <a:spAutoFit/>
          </a:bodyPr>
          <a:lstStyle/>
          <a:p>
            <a:pPr>
              <a:lnSpc>
                <a:spcPct val="150000"/>
              </a:lnSpc>
            </a:pPr>
            <a:r>
              <a:rPr lang="en-US" sz="2400" dirty="0" smtClean="0">
                <a:effectLst/>
                <a:latin typeface="Century Gothic" panose="020B0502020202020204" pitchFamily="34" charset="0"/>
              </a:rPr>
              <a:t>Reporting to WHO is required for cases of</a:t>
            </a:r>
          </a:p>
        </p:txBody>
      </p:sp>
      <p:sp>
        <p:nvSpPr>
          <p:cNvPr id="10" name="TextBox 9"/>
          <p:cNvSpPr txBox="1"/>
          <p:nvPr/>
        </p:nvSpPr>
        <p:spPr>
          <a:xfrm>
            <a:off x="1334244" y="597640"/>
            <a:ext cx="6492483" cy="553998"/>
          </a:xfrm>
          <a:prstGeom prst="rect">
            <a:avLst/>
          </a:prstGeom>
          <a:noFill/>
        </p:spPr>
        <p:txBody>
          <a:bodyPr wrap="none" rtlCol="0">
            <a:spAutoFit/>
          </a:bodyPr>
          <a:lstStyle/>
          <a:p>
            <a:pPr algn="ctr"/>
            <a:r>
              <a:rPr lang="en-US" dirty="0" smtClean="0">
                <a:effectLst/>
                <a:latin typeface="Century Gothic" panose="020B0502020202020204" pitchFamily="34" charset="0"/>
              </a:rPr>
              <a:t> </a:t>
            </a:r>
            <a:r>
              <a:rPr lang="en-US" sz="3000" dirty="0" smtClean="0">
                <a:effectLst/>
                <a:latin typeface="Century Gothic" panose="020B0502020202020204" pitchFamily="34" charset="0"/>
              </a:rPr>
              <a:t>Internationally Notifiable Diseases</a:t>
            </a:r>
            <a:endParaRPr lang="en-US" sz="3000" dirty="0">
              <a:effectLst/>
              <a:latin typeface="Century Gothic" panose="020B0502020202020204" pitchFamily="34" charset="0"/>
            </a:endParaRPr>
          </a:p>
        </p:txBody>
      </p:sp>
      <p:sp>
        <p:nvSpPr>
          <p:cNvPr id="4" name="Rectangle 3"/>
          <p:cNvSpPr/>
          <p:nvPr/>
        </p:nvSpPr>
        <p:spPr>
          <a:xfrm>
            <a:off x="4420413" y="2157548"/>
            <a:ext cx="4312972" cy="3139321"/>
          </a:xfrm>
          <a:prstGeom prst="rect">
            <a:avLst/>
          </a:prstGeom>
        </p:spPr>
        <p:txBody>
          <a:bodyPr wrap="square">
            <a:spAutoFit/>
          </a:bodyPr>
          <a:lstStyle/>
          <a:p>
            <a:pPr marL="342900" lvl="0" indent="-342900">
              <a:lnSpc>
                <a:spcPct val="150000"/>
              </a:lnSpc>
              <a:buFont typeface="Arial" panose="020B0604020202020204" pitchFamily="34" charset="0"/>
              <a:buChar char="•"/>
            </a:pPr>
            <a:r>
              <a:rPr lang="en-US" sz="2200" dirty="0">
                <a:solidFill>
                  <a:srgbClr val="0039A6"/>
                </a:solidFill>
                <a:effectLst/>
                <a:latin typeface="Century Gothic" panose="020B0502020202020204" pitchFamily="34" charset="0"/>
              </a:rPr>
              <a:t>Smallpox</a:t>
            </a:r>
          </a:p>
          <a:p>
            <a:pPr marL="342900" lvl="0" indent="-342900">
              <a:lnSpc>
                <a:spcPct val="150000"/>
              </a:lnSpc>
              <a:buFont typeface="Arial" panose="020B0604020202020204" pitchFamily="34" charset="0"/>
              <a:buChar char="•"/>
            </a:pPr>
            <a:r>
              <a:rPr lang="en-US" sz="2200" dirty="0">
                <a:solidFill>
                  <a:srgbClr val="0039A6"/>
                </a:solidFill>
                <a:effectLst/>
                <a:latin typeface="Century Gothic" panose="020B0502020202020204" pitchFamily="34" charset="0"/>
              </a:rPr>
              <a:t>Poliomyelitis (wild type)</a:t>
            </a:r>
          </a:p>
          <a:p>
            <a:pPr marL="342900" lvl="0" indent="-342900">
              <a:lnSpc>
                <a:spcPct val="150000"/>
              </a:lnSpc>
              <a:buFont typeface="Arial" panose="020B0604020202020204" pitchFamily="34" charset="0"/>
              <a:buChar char="•"/>
            </a:pPr>
            <a:r>
              <a:rPr lang="en-US" sz="2200" dirty="0">
                <a:solidFill>
                  <a:srgbClr val="0039A6"/>
                </a:solidFill>
                <a:effectLst/>
                <a:latin typeface="Century Gothic" panose="020B0502020202020204" pitchFamily="34" charset="0"/>
              </a:rPr>
              <a:t>Human influenza caused by any new subtype</a:t>
            </a:r>
          </a:p>
          <a:p>
            <a:pPr marL="342900" lvl="0" indent="-342900">
              <a:lnSpc>
                <a:spcPct val="150000"/>
              </a:lnSpc>
              <a:buFont typeface="Arial" panose="020B0604020202020204" pitchFamily="34" charset="0"/>
              <a:buChar char="•"/>
            </a:pPr>
            <a:r>
              <a:rPr lang="en-US" sz="2200" dirty="0">
                <a:solidFill>
                  <a:srgbClr val="0039A6"/>
                </a:solidFill>
                <a:effectLst/>
                <a:latin typeface="Century Gothic" panose="020B0502020202020204" pitchFamily="34" charset="0"/>
              </a:rPr>
              <a:t>Severe acute respiratory syndrome (SARS)</a:t>
            </a:r>
            <a:endParaRPr lang="en-US" sz="2200" dirty="0">
              <a:solidFill>
                <a:srgbClr val="0039A6"/>
              </a:solidFill>
              <a:latin typeface="Century Gothic" panose="020B0502020202020204" pitchFamily="34" charset="0"/>
            </a:endParaRPr>
          </a:p>
        </p:txBody>
      </p:sp>
      <p:pic>
        <p:nvPicPr>
          <p:cNvPr id="7" name="Picture 6" descr="Logo that contains a globe and the staff of Asclepius (symbol for physicians)." title="World Health Organiz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492" y="2351858"/>
            <a:ext cx="3723758" cy="2157806"/>
          </a:xfrm>
          <a:prstGeom prst="rect">
            <a:avLst/>
          </a:prstGeom>
        </p:spPr>
      </p:pic>
    </p:spTree>
    <p:extLst>
      <p:ext uri="{BB962C8B-B14F-4D97-AF65-F5344CB8AC3E}">
        <p14:creationId xmlns:p14="http://schemas.microsoft.com/office/powerpoint/2010/main" val="2406373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558800" y="1264920"/>
            <a:ext cx="7975600"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
        <p:nvSpPr>
          <p:cNvPr id="2" name="Rectangle 1"/>
          <p:cNvSpPr/>
          <p:nvPr/>
        </p:nvSpPr>
        <p:spPr>
          <a:xfrm>
            <a:off x="3297382" y="2094229"/>
            <a:ext cx="5237018" cy="1959511"/>
          </a:xfrm>
          <a:prstGeom prst="rect">
            <a:avLst/>
          </a:prstGeom>
        </p:spPr>
        <p:txBody>
          <a:bodyPr wrap="square">
            <a:spAutoFit/>
          </a:bodyPr>
          <a:lstStyle/>
          <a:p>
            <a:pPr marL="800100" lvl="1" indent="-342900">
              <a:lnSpc>
                <a:spcPct val="90000"/>
              </a:lnSpc>
              <a:spcBef>
                <a:spcPts val="0"/>
              </a:spcBef>
              <a:spcAft>
                <a:spcPts val="800"/>
              </a:spcAft>
              <a:buFont typeface="Arial" panose="020B0604020202020204" pitchFamily="34" charset="0"/>
              <a:buChar char="•"/>
            </a:pPr>
            <a:r>
              <a:rPr lang="en-US" sz="2400" dirty="0" smtClean="0">
                <a:effectLst/>
                <a:latin typeface="Century Gothic" panose="020B0502020202020204" pitchFamily="34" charset="0"/>
              </a:rPr>
              <a:t>Who </a:t>
            </a:r>
            <a:r>
              <a:rPr lang="en-US" sz="2400" dirty="0">
                <a:effectLst/>
                <a:latin typeface="Century Gothic" panose="020B0502020202020204" pitchFamily="34" charset="0"/>
              </a:rPr>
              <a:t>will </a:t>
            </a:r>
            <a:r>
              <a:rPr lang="en-US" sz="2400" dirty="0" smtClean="0">
                <a:effectLst/>
                <a:latin typeface="Century Gothic" panose="020B0502020202020204" pitchFamily="34" charset="0"/>
              </a:rPr>
              <a:t>analyze the data?</a:t>
            </a:r>
          </a:p>
          <a:p>
            <a:pPr marL="800100" lvl="1" indent="-342900">
              <a:lnSpc>
                <a:spcPct val="90000"/>
              </a:lnSpc>
              <a:spcBef>
                <a:spcPts val="0"/>
              </a:spcBef>
              <a:spcAft>
                <a:spcPts val="800"/>
              </a:spcAft>
              <a:buFont typeface="Arial" panose="020B0604020202020204" pitchFamily="34" charset="0"/>
              <a:buChar char="•"/>
            </a:pPr>
            <a:r>
              <a:rPr lang="en-US" sz="2400" dirty="0" smtClean="0">
                <a:effectLst/>
                <a:latin typeface="Century Gothic" panose="020B0502020202020204" pitchFamily="34" charset="0"/>
              </a:rPr>
              <a:t>What methodology will they use?</a:t>
            </a:r>
          </a:p>
          <a:p>
            <a:pPr marL="800100" lvl="1" indent="-342900">
              <a:lnSpc>
                <a:spcPct val="90000"/>
              </a:lnSpc>
              <a:spcBef>
                <a:spcPts val="0"/>
              </a:spcBef>
              <a:spcAft>
                <a:spcPts val="800"/>
              </a:spcAft>
              <a:buFont typeface="Arial" panose="020B0604020202020204" pitchFamily="34" charset="0"/>
              <a:buChar char="•"/>
            </a:pPr>
            <a:r>
              <a:rPr lang="en-US" sz="2400" dirty="0" smtClean="0">
                <a:effectLst/>
                <a:latin typeface="Century Gothic" panose="020B0502020202020204" pitchFamily="34" charset="0"/>
              </a:rPr>
              <a:t>How often will they analyze the data?</a:t>
            </a:r>
            <a:endParaRPr lang="en-US" sz="2400" dirty="0">
              <a:effectLst/>
              <a:latin typeface="Century Gothic" panose="020B0502020202020204" pitchFamily="34" charset="0"/>
            </a:endParaRPr>
          </a:p>
        </p:txBody>
      </p:sp>
      <p:sp>
        <p:nvSpPr>
          <p:cNvPr id="6" name="TextBox 5"/>
          <p:cNvSpPr txBox="1"/>
          <p:nvPr/>
        </p:nvSpPr>
        <p:spPr>
          <a:xfrm>
            <a:off x="1991252" y="669882"/>
            <a:ext cx="5110694" cy="553998"/>
          </a:xfrm>
          <a:prstGeom prst="rect">
            <a:avLst/>
          </a:prstGeom>
          <a:noFill/>
        </p:spPr>
        <p:txBody>
          <a:bodyPr wrap="none" rtlCol="0">
            <a:spAutoFit/>
          </a:bodyPr>
          <a:lstStyle/>
          <a:p>
            <a:pPr algn="ctr"/>
            <a:r>
              <a:rPr lang="en-US" dirty="0" smtClean="0">
                <a:effectLst/>
                <a:latin typeface="Century Gothic" panose="020B0502020202020204" pitchFamily="34" charset="0"/>
              </a:rPr>
              <a:t> </a:t>
            </a:r>
            <a:r>
              <a:rPr lang="en-US" sz="3000" dirty="0" smtClean="0">
                <a:effectLst/>
                <a:latin typeface="Century Gothic" panose="020B0502020202020204" pitchFamily="34" charset="0"/>
              </a:rPr>
              <a:t>Surveillance Data Analysis</a:t>
            </a:r>
            <a:endParaRPr lang="en-US" sz="3000" dirty="0">
              <a:effectLst/>
              <a:latin typeface="Century Gothic" panose="020B0502020202020204" pitchFamily="34" charset="0"/>
            </a:endParaRPr>
          </a:p>
        </p:txBody>
      </p:sp>
      <p:cxnSp>
        <p:nvCxnSpPr>
          <p:cNvPr id="10" name="Straight Connector 9"/>
          <p:cNvCxnSpPr>
            <a:endCxn id="19" idx="2"/>
          </p:cNvCxnSpPr>
          <p:nvPr/>
        </p:nvCxnSpPr>
        <p:spPr>
          <a:xfrm>
            <a:off x="1706395" y="1828800"/>
            <a:ext cx="3391" cy="3896685"/>
          </a:xfrm>
          <a:prstGeom prst="line">
            <a:avLst/>
          </a:prstGeom>
        </p:spPr>
        <p:style>
          <a:lnRef idx="1">
            <a:schemeClr val="accent1"/>
          </a:lnRef>
          <a:fillRef idx="0">
            <a:schemeClr val="accent1"/>
          </a:fillRef>
          <a:effectRef idx="0">
            <a:schemeClr val="accent1"/>
          </a:effectRef>
          <a:fontRef idx="minor">
            <a:schemeClr val="tx1"/>
          </a:fontRef>
        </p:style>
      </p:cxnSp>
      <p:grpSp>
        <p:nvGrpSpPr>
          <p:cNvPr id="26" name="Group 25" descr="Column listing the steps to be completed during the decision-making process, including data collection, analysis, interpretation, dissemination, and link to action. Data analysis is highlighted." title="Surveillance Process"/>
          <p:cNvGrpSpPr/>
          <p:nvPr/>
        </p:nvGrpSpPr>
        <p:grpSpPr>
          <a:xfrm>
            <a:off x="530580" y="1612554"/>
            <a:ext cx="2358412" cy="4112931"/>
            <a:chOff x="530580" y="1612554"/>
            <a:chExt cx="2358412" cy="4112931"/>
          </a:xfrm>
        </p:grpSpPr>
        <p:grpSp>
          <p:nvGrpSpPr>
            <p:cNvPr id="25" name="Group 24"/>
            <p:cNvGrpSpPr/>
            <p:nvPr/>
          </p:nvGrpSpPr>
          <p:grpSpPr>
            <a:xfrm>
              <a:off x="530580" y="1612554"/>
              <a:ext cx="2358412" cy="769441"/>
              <a:chOff x="527188" y="1612554"/>
              <a:chExt cx="2358412" cy="769441"/>
            </a:xfrm>
          </p:grpSpPr>
          <p:sp>
            <p:nvSpPr>
              <p:cNvPr id="12" name="Rectangle 11"/>
              <p:cNvSpPr/>
              <p:nvPr/>
            </p:nvSpPr>
            <p:spPr>
              <a:xfrm>
                <a:off x="527188" y="1674108"/>
                <a:ext cx="2358412"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3" name="TextBox 12"/>
              <p:cNvSpPr txBox="1"/>
              <p:nvPr/>
            </p:nvSpPr>
            <p:spPr>
              <a:xfrm>
                <a:off x="614537" y="1612554"/>
                <a:ext cx="2183715"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Collection</a:t>
                </a:r>
                <a:endParaRPr lang="en-US" sz="2200" dirty="0">
                  <a:solidFill>
                    <a:schemeClr val="bg1"/>
                  </a:solidFill>
                  <a:effectLst/>
                  <a:latin typeface="Century Gothic" panose="020B0502020202020204" pitchFamily="34" charset="0"/>
                </a:endParaRPr>
              </a:p>
            </p:txBody>
          </p:sp>
        </p:grpSp>
        <p:grpSp>
          <p:nvGrpSpPr>
            <p:cNvPr id="22" name="Group 21"/>
            <p:cNvGrpSpPr/>
            <p:nvPr/>
          </p:nvGrpSpPr>
          <p:grpSpPr>
            <a:xfrm>
              <a:off x="530580" y="2509981"/>
              <a:ext cx="2358412" cy="646332"/>
              <a:chOff x="544149" y="2498101"/>
              <a:chExt cx="2358412" cy="646332"/>
            </a:xfrm>
          </p:grpSpPr>
          <p:sp>
            <p:nvSpPr>
              <p:cNvPr id="11" name="Rectangle 10"/>
              <p:cNvSpPr/>
              <p:nvPr/>
            </p:nvSpPr>
            <p:spPr>
              <a:xfrm>
                <a:off x="544149" y="2498101"/>
                <a:ext cx="2358412" cy="646332"/>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4" name="TextBox 13"/>
              <p:cNvSpPr txBox="1"/>
              <p:nvPr/>
            </p:nvSpPr>
            <p:spPr>
              <a:xfrm>
                <a:off x="631498" y="2605824"/>
                <a:ext cx="2183715" cy="430887"/>
              </a:xfrm>
              <a:prstGeom prst="rect">
                <a:avLst/>
              </a:prstGeom>
              <a:noFill/>
            </p:spPr>
            <p:txBody>
              <a:bodyPr wrap="square" rtlCol="0">
                <a:spAutoFit/>
              </a:bodyPr>
              <a:lstStyle/>
              <a:p>
                <a:pPr algn="ctr"/>
                <a:r>
                  <a:rPr lang="en-US" sz="2200" dirty="0" smtClean="0">
                    <a:solidFill>
                      <a:srgbClr val="0039A6"/>
                    </a:solidFill>
                    <a:effectLst/>
                    <a:latin typeface="Century Gothic" panose="020B0502020202020204" pitchFamily="34" charset="0"/>
                  </a:rPr>
                  <a:t>Data Analysis</a:t>
                </a:r>
                <a:endParaRPr lang="en-US" sz="2200" dirty="0">
                  <a:solidFill>
                    <a:srgbClr val="0039A6"/>
                  </a:solidFill>
                  <a:effectLst/>
                  <a:latin typeface="Century Gothic" panose="020B0502020202020204" pitchFamily="34" charset="0"/>
                </a:endParaRPr>
              </a:p>
            </p:txBody>
          </p:sp>
        </p:grpSp>
        <p:grpSp>
          <p:nvGrpSpPr>
            <p:cNvPr id="21" name="Group 20"/>
            <p:cNvGrpSpPr/>
            <p:nvPr/>
          </p:nvGrpSpPr>
          <p:grpSpPr>
            <a:xfrm>
              <a:off x="530580" y="3284299"/>
              <a:ext cx="2358412" cy="769441"/>
              <a:chOff x="517011" y="3312515"/>
              <a:chExt cx="2358412" cy="769441"/>
            </a:xfrm>
          </p:grpSpPr>
          <p:sp>
            <p:nvSpPr>
              <p:cNvPr id="15" name="Rectangle 14"/>
              <p:cNvSpPr/>
              <p:nvPr/>
            </p:nvSpPr>
            <p:spPr>
              <a:xfrm>
                <a:off x="517011" y="3374069"/>
                <a:ext cx="2358412"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6" name="TextBox 15"/>
              <p:cNvSpPr txBox="1"/>
              <p:nvPr/>
            </p:nvSpPr>
            <p:spPr>
              <a:xfrm>
                <a:off x="604360" y="3312515"/>
                <a:ext cx="2183715"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Interpretation</a:t>
                </a:r>
                <a:endParaRPr lang="en-US" sz="2200" dirty="0">
                  <a:solidFill>
                    <a:schemeClr val="bg1"/>
                  </a:solidFill>
                  <a:effectLst/>
                  <a:latin typeface="Century Gothic" panose="020B0502020202020204" pitchFamily="34" charset="0"/>
                </a:endParaRPr>
              </a:p>
            </p:txBody>
          </p:sp>
        </p:grpSp>
        <p:grpSp>
          <p:nvGrpSpPr>
            <p:cNvPr id="23" name="Group 22"/>
            <p:cNvGrpSpPr/>
            <p:nvPr/>
          </p:nvGrpSpPr>
          <p:grpSpPr>
            <a:xfrm>
              <a:off x="530580" y="4181726"/>
              <a:ext cx="2358412" cy="769441"/>
              <a:chOff x="527188" y="4217204"/>
              <a:chExt cx="2358412" cy="769441"/>
            </a:xfrm>
          </p:grpSpPr>
          <p:sp>
            <p:nvSpPr>
              <p:cNvPr id="17" name="Rectangle 16"/>
              <p:cNvSpPr/>
              <p:nvPr/>
            </p:nvSpPr>
            <p:spPr>
              <a:xfrm>
                <a:off x="527188" y="4278758"/>
                <a:ext cx="2358412"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8" name="TextBox 17"/>
              <p:cNvSpPr txBox="1"/>
              <p:nvPr/>
            </p:nvSpPr>
            <p:spPr>
              <a:xfrm>
                <a:off x="614537" y="4217204"/>
                <a:ext cx="2183715"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Dissemination</a:t>
                </a:r>
                <a:endParaRPr lang="en-US" sz="2200" dirty="0">
                  <a:solidFill>
                    <a:schemeClr val="bg1"/>
                  </a:solidFill>
                  <a:effectLst/>
                  <a:latin typeface="Century Gothic" panose="020B0502020202020204" pitchFamily="34" charset="0"/>
                </a:endParaRPr>
              </a:p>
            </p:txBody>
          </p:sp>
        </p:grpSp>
        <p:grpSp>
          <p:nvGrpSpPr>
            <p:cNvPr id="24" name="Group 23"/>
            <p:cNvGrpSpPr/>
            <p:nvPr/>
          </p:nvGrpSpPr>
          <p:grpSpPr>
            <a:xfrm>
              <a:off x="530580" y="5079153"/>
              <a:ext cx="2358412" cy="646332"/>
              <a:chOff x="517011" y="5079153"/>
              <a:chExt cx="2358412" cy="646332"/>
            </a:xfrm>
          </p:grpSpPr>
          <p:sp>
            <p:nvSpPr>
              <p:cNvPr id="19" name="Rectangle 18"/>
              <p:cNvSpPr/>
              <p:nvPr/>
            </p:nvSpPr>
            <p:spPr>
              <a:xfrm>
                <a:off x="517011" y="5079153"/>
                <a:ext cx="2358412"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20" name="TextBox 19"/>
              <p:cNvSpPr txBox="1"/>
              <p:nvPr/>
            </p:nvSpPr>
            <p:spPr>
              <a:xfrm>
                <a:off x="604360" y="5186876"/>
                <a:ext cx="2183715" cy="430887"/>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Link to Action</a:t>
                </a:r>
                <a:endParaRPr lang="en-US" sz="2200" dirty="0">
                  <a:solidFill>
                    <a:schemeClr val="bg1"/>
                  </a:solidFill>
                  <a:effectLst/>
                  <a:latin typeface="Century Gothic" panose="020B0502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750" y="1116013"/>
            <a:ext cx="6284913" cy="4902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descr="Chart illlustrating the number of cases per week indicating"/>
          <p:cNvSpPr/>
          <p:nvPr/>
        </p:nvSpPr>
        <p:spPr>
          <a:xfrm>
            <a:off x="242651" y="338856"/>
            <a:ext cx="8657110" cy="954107"/>
          </a:xfrm>
          <a:prstGeom prst="rect">
            <a:avLst/>
          </a:prstGeom>
        </p:spPr>
        <p:txBody>
          <a:bodyPr wrap="square">
            <a:spAutoFit/>
          </a:bodyPr>
          <a:lstStyle/>
          <a:p>
            <a:pPr algn="ctr"/>
            <a:r>
              <a:rPr lang="en-US" dirty="0">
                <a:effectLst/>
                <a:latin typeface="Century Gothic" panose="020B0502020202020204" pitchFamily="34" charset="0"/>
              </a:rPr>
              <a:t>Patients Hospitalized with West </a:t>
            </a:r>
            <a:r>
              <a:rPr lang="en-US" dirty="0" smtClean="0">
                <a:effectLst/>
                <a:latin typeface="Century Gothic" panose="020B0502020202020204" pitchFamily="34" charset="0"/>
              </a:rPr>
              <a:t>Nile</a:t>
            </a:r>
            <a:br>
              <a:rPr lang="en-US" dirty="0" smtClean="0">
                <a:effectLst/>
                <a:latin typeface="Century Gothic" panose="020B0502020202020204" pitchFamily="34" charset="0"/>
              </a:rPr>
            </a:br>
            <a:r>
              <a:rPr lang="en-US" dirty="0" smtClean="0">
                <a:effectLst/>
                <a:latin typeface="Century Gothic" panose="020B0502020202020204" pitchFamily="34" charset="0"/>
              </a:rPr>
              <a:t>Virus Infection, by Week, New </a:t>
            </a:r>
            <a:r>
              <a:rPr lang="en-US" dirty="0">
                <a:effectLst/>
                <a:latin typeface="Century Gothic" panose="020B0502020202020204" pitchFamily="34" charset="0"/>
              </a:rPr>
              <a:t>York, 1999</a:t>
            </a:r>
          </a:p>
        </p:txBody>
      </p:sp>
      <p:sp>
        <p:nvSpPr>
          <p:cNvPr id="2" name="Rectangle 1"/>
          <p:cNvSpPr/>
          <p:nvPr/>
        </p:nvSpPr>
        <p:spPr>
          <a:xfrm>
            <a:off x="4387817" y="5812795"/>
            <a:ext cx="1616147" cy="261610"/>
          </a:xfrm>
          <a:prstGeom prst="rect">
            <a:avLst/>
          </a:prstGeom>
        </p:spPr>
        <p:txBody>
          <a:bodyPr wrap="none">
            <a:spAutoFit/>
          </a:bodyPr>
          <a:lstStyle/>
          <a:p>
            <a:pPr algn="ctr">
              <a:defRPr sz="1000" b="1" i="0" u="none" strike="noStrike" kern="1200" baseline="0">
                <a:solidFill>
                  <a:srgbClr val="0039A6"/>
                </a:solidFill>
                <a:latin typeface="+mn-lt"/>
                <a:ea typeface="+mn-ea"/>
                <a:cs typeface="+mn-cs"/>
              </a:defRPr>
            </a:pPr>
            <a:r>
              <a:rPr lang="en-US" sz="1100" dirty="0">
                <a:effectLst/>
              </a:rPr>
              <a:t>Week of </a:t>
            </a:r>
            <a:r>
              <a:rPr lang="en-US" sz="1100" dirty="0" smtClean="0">
                <a:effectLst/>
              </a:rPr>
              <a:t>illness onset</a:t>
            </a:r>
            <a:endParaRPr lang="en-US" sz="1100" dirty="0">
              <a:effectLst/>
            </a:endParaRPr>
          </a:p>
        </p:txBody>
      </p:sp>
      <p:sp>
        <p:nvSpPr>
          <p:cNvPr id="5" name="Rectangle 4"/>
          <p:cNvSpPr/>
          <p:nvPr/>
        </p:nvSpPr>
        <p:spPr>
          <a:xfrm>
            <a:off x="391885" y="6090558"/>
            <a:ext cx="7500256" cy="400110"/>
          </a:xfrm>
          <a:prstGeom prst="rect">
            <a:avLst/>
          </a:prstGeom>
        </p:spPr>
        <p:txBody>
          <a:bodyPr wrap="square">
            <a:spAutoFit/>
          </a:bodyPr>
          <a:lstStyle/>
          <a:p>
            <a:pPr marL="0" lvl="1" eaLnBrk="0" hangingPunct="0">
              <a:spcBef>
                <a:spcPts val="0"/>
              </a:spcBef>
              <a:spcAft>
                <a:spcPts val="600"/>
              </a:spcAft>
              <a:defRPr/>
            </a:pPr>
            <a:r>
              <a:rPr lang="en-US" sz="1000" dirty="0">
                <a:effectLst/>
                <a:latin typeface="Arial" panose="020B0604020202020204" pitchFamily="34" charset="0"/>
                <a:cs typeface="Arial" panose="020B0604020202020204" pitchFamily="34" charset="0"/>
              </a:rPr>
              <a:t>Nash D, </a:t>
            </a:r>
            <a:r>
              <a:rPr lang="en-US" sz="1000" dirty="0" smtClean="0">
                <a:effectLst/>
                <a:latin typeface="Arial" panose="020B0604020202020204" pitchFamily="34" charset="0"/>
                <a:cs typeface="Arial" panose="020B0604020202020204" pitchFamily="34" charset="0"/>
              </a:rPr>
              <a:t>Mostashari F</a:t>
            </a:r>
            <a:r>
              <a:rPr lang="en-US" sz="1000" dirty="0">
                <a:effectLst/>
                <a:latin typeface="Arial" panose="020B0604020202020204" pitchFamily="34" charset="0"/>
                <a:cs typeface="Arial" panose="020B0604020202020204" pitchFamily="34" charset="0"/>
              </a:rPr>
              <a:t>, Fine A, et al. Outbreak of West Nile virus infection in the New York City area in 1999. </a:t>
            </a:r>
            <a:br>
              <a:rPr lang="en-US" sz="1000" dirty="0">
                <a:effectLst/>
                <a:latin typeface="Arial" panose="020B0604020202020204" pitchFamily="34" charset="0"/>
                <a:cs typeface="Arial" panose="020B0604020202020204" pitchFamily="34" charset="0"/>
              </a:rPr>
            </a:br>
            <a:r>
              <a:rPr lang="en-US" sz="1000" dirty="0">
                <a:effectLst/>
                <a:latin typeface="Arial" panose="020B0604020202020204" pitchFamily="34" charset="0"/>
                <a:cs typeface="Arial" panose="020B0604020202020204" pitchFamily="34" charset="0"/>
              </a:rPr>
              <a:t>N Engl J Med. 2001;344:1807–14.</a:t>
            </a:r>
          </a:p>
        </p:txBody>
      </p:sp>
      <p:pic>
        <p:nvPicPr>
          <p:cNvPr id="11266" name="Picture 2" descr="Chart depicting an epi curve of 9 weeks of West Nile virus cases, by week of illness onset, with a peak during the week of August 22 through 28, 1999, and then declining sharply and holding steady during August 29 through September 4, 1999." title="West Nile Virus Chart"/>
          <p:cNvPicPr>
            <a:picLocks noChangeAspect="1" noChangeArrowheads="1"/>
          </p:cNvPicPr>
          <p:nvPr/>
        </p:nvPicPr>
        <p:blipFill rotWithShape="1">
          <a:blip r:embed="rId3">
            <a:extLst>
              <a:ext uri="{28A0092B-C50C-407E-A947-70E740481C1C}">
                <a14:useLocalDpi xmlns:a14="http://schemas.microsoft.com/office/drawing/2010/main" val="0"/>
              </a:ext>
            </a:extLst>
          </a:blip>
          <a:srcRect t="6265"/>
          <a:stretch/>
        </p:blipFill>
        <p:spPr bwMode="auto">
          <a:xfrm>
            <a:off x="1428750" y="1423120"/>
            <a:ext cx="6284913" cy="4595093"/>
          </a:xfrm>
          <a:prstGeom prst="rect">
            <a:avLst/>
          </a:prstGeom>
          <a:solidFill>
            <a:schemeClr val="bg1"/>
          </a:solidFill>
          <a:ln>
            <a:solidFill>
              <a:srgbClr val="0039A6"/>
            </a:solidFill>
          </a:ln>
          <a:effectLst/>
          <a:extLst/>
        </p:spPr>
      </p:pic>
      <p:sp>
        <p:nvSpPr>
          <p:cNvPr id="7" name="Rectangle 6"/>
          <p:cNvSpPr/>
          <p:nvPr/>
        </p:nvSpPr>
        <p:spPr>
          <a:xfrm>
            <a:off x="4387817" y="1840672"/>
            <a:ext cx="623570" cy="3200400"/>
          </a:xfrm>
          <a:prstGeom prst="rect">
            <a:avLst/>
          </a:prstGeom>
          <a:solidFill>
            <a:srgbClr val="FFFF00"/>
          </a:solidFill>
          <a:ln>
            <a:solidFill>
              <a:srgbClr val="003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011387" y="3942608"/>
            <a:ext cx="1140031" cy="391886"/>
          </a:xfrm>
          <a:prstGeom prst="rect">
            <a:avLst/>
          </a:prstGeom>
          <a:solidFill>
            <a:srgbClr val="FFFF00"/>
          </a:solidFill>
          <a:ln>
            <a:solidFill>
              <a:srgbClr val="003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558800" y="1264920"/>
            <a:ext cx="7975600"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780152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3" descr="Map of the NewYork City boroughs of Queens and the Bronx and Nassau and Westchester counties. Multiple dots illustrate where confirmed West Nile Virus cases have been identified, indicating a concentration in Queens." title="Confirmed WNV Human Cases — August–September 1999"/>
          <p:cNvGraphicFramePr>
            <a:graphicFrameLocks noGrp="1" noChangeAspect="1"/>
          </p:cNvGraphicFramePr>
          <p:nvPr>
            <p:ph idx="1"/>
            <p:extLst>
              <p:ext uri="{D42A27DB-BD31-4B8C-83A1-F6EECF244321}">
                <p14:modId xmlns:p14="http://schemas.microsoft.com/office/powerpoint/2010/main" val="3390314620"/>
              </p:ext>
            </p:extLst>
          </p:nvPr>
        </p:nvGraphicFramePr>
        <p:xfrm>
          <a:off x="1135803" y="1580998"/>
          <a:ext cx="6821594" cy="4243393"/>
        </p:xfrm>
        <a:graphic>
          <a:graphicData uri="http://schemas.openxmlformats.org/presentationml/2006/ole">
            <mc:AlternateContent xmlns:mc="http://schemas.openxmlformats.org/markup-compatibility/2006">
              <mc:Choice xmlns:v="urn:schemas-microsoft-com:vml" Requires="v">
                <p:oleObj spid="_x0000_s3736" name="Chart" r:id="rId4" imgW="6943831" imgH="4381659" progId="MSGraph.Chart.8">
                  <p:embed followColorScheme="full"/>
                </p:oleObj>
              </mc:Choice>
              <mc:Fallback>
                <p:oleObj name="Chart" r:id="rId4" imgW="6943831" imgH="4381659" progId="MSGraph.Chart.8">
                  <p:embed followColorScheme="full"/>
                  <p:pic>
                    <p:nvPicPr>
                      <p:cNvPr id="0" name="Object 3"/>
                      <p:cNvPicPr>
                        <a:picLocks noChangeAspect="1" noChangeArrowheads="1"/>
                      </p:cNvPicPr>
                      <p:nvPr/>
                    </p:nvPicPr>
                    <p:blipFill>
                      <a:blip r:embed="rId5"/>
                      <a:srcRect/>
                      <a:stretch>
                        <a:fillRect/>
                      </a:stretch>
                    </p:blipFill>
                    <p:spPr bwMode="auto">
                      <a:xfrm>
                        <a:off x="1135803" y="1580998"/>
                        <a:ext cx="6821594" cy="4243393"/>
                      </a:xfrm>
                      <a:prstGeom prst="rect">
                        <a:avLst/>
                      </a:prstGeom>
                      <a:ln w="22225">
                        <a:noFill/>
                      </a:ln>
                    </p:spPr>
                  </p:pic>
                </p:oleObj>
              </mc:Fallback>
            </mc:AlternateContent>
          </a:graphicData>
        </a:graphic>
      </p:graphicFrame>
      <p:sp>
        <p:nvSpPr>
          <p:cNvPr id="3075" name="Rectangle 2"/>
          <p:cNvSpPr>
            <a:spLocks noGrp="1" noChangeArrowheads="1"/>
          </p:cNvSpPr>
          <p:nvPr>
            <p:ph type="title"/>
          </p:nvPr>
        </p:nvSpPr>
        <p:spPr>
          <a:xfrm>
            <a:off x="279400" y="442440"/>
            <a:ext cx="8534400" cy="489940"/>
          </a:xfrm>
        </p:spPr>
        <p:txBody>
          <a:bodyPr anchor="b"/>
          <a:lstStyle/>
          <a:p>
            <a:r>
              <a:rPr lang="en-US" sz="3000" b="0" dirty="0" smtClean="0">
                <a:latin typeface="Century Gothic" panose="020B0502020202020204" pitchFamily="34" charset="0"/>
              </a:rPr>
              <a:t>Surveillance Data Analysis by Place</a:t>
            </a:r>
            <a:endParaRPr lang="en-US" sz="3000" dirty="0" smtClean="0">
              <a:latin typeface="Century Gothic" panose="020B0502020202020204" pitchFamily="34" charset="0"/>
            </a:endParaRPr>
          </a:p>
        </p:txBody>
      </p:sp>
      <p:sp>
        <p:nvSpPr>
          <p:cNvPr id="2" name="Rectangle 1"/>
          <p:cNvSpPr/>
          <p:nvPr/>
        </p:nvSpPr>
        <p:spPr>
          <a:xfrm>
            <a:off x="338959" y="932380"/>
            <a:ext cx="8534400" cy="369332"/>
          </a:xfrm>
          <a:prstGeom prst="rect">
            <a:avLst/>
          </a:prstGeom>
        </p:spPr>
        <p:txBody>
          <a:bodyPr wrap="square">
            <a:spAutoFit/>
          </a:bodyPr>
          <a:lstStyle/>
          <a:p>
            <a:pPr algn="ctr"/>
            <a:r>
              <a:rPr lang="en-US" sz="1800" dirty="0">
                <a:effectLst/>
                <a:latin typeface="Century Gothic" panose="020B0502020202020204" pitchFamily="34" charset="0"/>
              </a:rPr>
              <a:t>Laboratory-Confirmed WNV Human </a:t>
            </a:r>
            <a:r>
              <a:rPr lang="en-US" sz="1800" dirty="0" smtClean="0">
                <a:effectLst/>
                <a:latin typeface="Century Gothic" panose="020B0502020202020204" pitchFamily="34" charset="0"/>
              </a:rPr>
              <a:t>Cases — August–September 1999</a:t>
            </a:r>
            <a:endParaRPr lang="en-US" sz="1800" dirty="0">
              <a:effectLst/>
              <a:latin typeface="Century Gothic" panose="020B0502020202020204" pitchFamily="34" charset="0"/>
            </a:endParaRPr>
          </a:p>
        </p:txBody>
      </p:sp>
      <p:sp>
        <p:nvSpPr>
          <p:cNvPr id="3" name="Rectangle 2"/>
          <p:cNvSpPr/>
          <p:nvPr/>
        </p:nvSpPr>
        <p:spPr>
          <a:xfrm>
            <a:off x="799646" y="5986066"/>
            <a:ext cx="5856514" cy="261610"/>
          </a:xfrm>
          <a:prstGeom prst="rect">
            <a:avLst/>
          </a:prstGeom>
        </p:spPr>
        <p:txBody>
          <a:bodyPr wrap="square">
            <a:spAutoFit/>
          </a:bodyPr>
          <a:lstStyle/>
          <a:p>
            <a:pPr eaLnBrk="1" hangingPunct="1">
              <a:spcBef>
                <a:spcPts val="0"/>
              </a:spcBef>
              <a:spcAft>
                <a:spcPts val="600"/>
              </a:spcAft>
            </a:pPr>
            <a:r>
              <a:rPr lang="en-US" sz="1100" dirty="0" smtClean="0">
                <a:effectLst/>
                <a:latin typeface="+mj-lt"/>
              </a:rPr>
              <a:t>Map Courtesy of the New </a:t>
            </a:r>
            <a:r>
              <a:rPr lang="en-US" sz="1100" dirty="0">
                <a:effectLst/>
                <a:latin typeface="+mj-lt"/>
              </a:rPr>
              <a:t>York City Department of Health and Mental Hygiene</a:t>
            </a:r>
            <a:endParaRPr lang="en-US" sz="1100" dirty="0">
              <a:latin typeface="+mj-lt"/>
            </a:endParaRPr>
          </a:p>
        </p:txBody>
      </p:sp>
      <p:cxnSp>
        <p:nvCxnSpPr>
          <p:cNvPr id="7" name="Straight Connector 6"/>
          <p:cNvCxnSpPr/>
          <p:nvPr/>
        </p:nvCxnSpPr>
        <p:spPr>
          <a:xfrm>
            <a:off x="558800" y="1310535"/>
            <a:ext cx="7975600"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Chart illustrating that persons aged 70 years and older have the highest rates of infection and that the cases among males and females were approximately equal, 31 versus 28. However, the rate of infection is slightly higher among males than among females, 7.2 per million versus 5.8 per million.&#10;" title=" Demographic Data, Persons Hospitalized for West Nile Virus"/>
          <p:cNvGraphicFramePr>
            <a:graphicFrameLocks noGrp="1"/>
          </p:cNvGraphicFramePr>
          <p:nvPr>
            <p:ph idx="1"/>
            <p:extLst>
              <p:ext uri="{D42A27DB-BD31-4B8C-83A1-F6EECF244321}">
                <p14:modId xmlns:p14="http://schemas.microsoft.com/office/powerpoint/2010/main" val="2855294115"/>
              </p:ext>
            </p:extLst>
          </p:nvPr>
        </p:nvGraphicFramePr>
        <p:xfrm>
          <a:off x="1447800" y="1462444"/>
          <a:ext cx="6248400" cy="4729747"/>
        </p:xfrm>
        <a:graphic>
          <a:graphicData uri="http://schemas.openxmlformats.org/drawingml/2006/table">
            <a:tbl>
              <a:tblPr firstRow="1" bandRow="1">
                <a:effectLst/>
                <a:tableStyleId>{2D5ABB26-0587-4C30-8999-92F81FD0307C}</a:tableStyleId>
              </a:tblPr>
              <a:tblGrid>
                <a:gridCol w="2133600"/>
                <a:gridCol w="1371600"/>
                <a:gridCol w="1295400"/>
                <a:gridCol w="1447800"/>
              </a:tblGrid>
              <a:tr h="289538">
                <a:tc>
                  <a:txBody>
                    <a:bodyPr/>
                    <a:lstStyle/>
                    <a:p>
                      <a:r>
                        <a:rPr lang="en-US" sz="1000" b="1" dirty="0" smtClean="0"/>
                        <a:t>Characteristic</a:t>
                      </a:r>
                      <a:endParaRPr lang="en-US" sz="1000" b="1" dirty="0"/>
                    </a:p>
                  </a:txBody>
                  <a:tcPr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r>
                        <a:rPr lang="en-US" sz="1000" b="1" dirty="0" smtClean="0"/>
                        <a:t>No. of Patients (%)</a:t>
                      </a:r>
                      <a:endParaRPr lang="en-US" sz="1000" b="1" dirty="0"/>
                    </a:p>
                  </a:txBody>
                  <a:tcPr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r>
                        <a:rPr lang="en-US" sz="1000" b="1" dirty="0" smtClean="0"/>
                        <a:t>Population at Risk</a:t>
                      </a:r>
                      <a:endParaRPr lang="en-US" sz="1000" b="1" dirty="0"/>
                    </a:p>
                  </a:txBody>
                  <a:tcPr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r>
                        <a:rPr lang="en-US" sz="1000" b="1" dirty="0" smtClean="0"/>
                        <a:t>Rate of Infection per Million Population</a:t>
                      </a:r>
                      <a:endParaRPr lang="en-US" sz="1000" b="1" dirty="0"/>
                    </a:p>
                  </a:txBody>
                  <a:tcPr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r h="144769">
                <a:tc>
                  <a:txBody>
                    <a:bodyPr/>
                    <a:lstStyle/>
                    <a:p>
                      <a:r>
                        <a:rPr lang="en-US" sz="1000" b="1" dirty="0" smtClean="0"/>
                        <a:t>Age (years)</a:t>
                      </a:r>
                      <a:endParaRPr lang="en-US" sz="1000" b="1" dirty="0"/>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91440" algn="l"/>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dirty="0" smtClean="0"/>
                        <a:t>0–19</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smtClean="0">
                          <a:solidFill>
                            <a:schemeClr val="tx1"/>
                          </a:solidFill>
                          <a:latin typeface="+mn-lt"/>
                          <a:ea typeface="+mn-ea"/>
                          <a:cs typeface="+mn-cs"/>
                        </a:rPr>
                        <a:t>2 (3)</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2,324,081</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defRPr/>
                      </a:pPr>
                      <a:r>
                        <a:rPr lang="en-US" sz="1000" dirty="0" smtClean="0"/>
                        <a:t>0.9</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dirty="0" smtClean="0"/>
                        <a:t>20–29</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smtClean="0">
                          <a:solidFill>
                            <a:schemeClr val="tx1"/>
                          </a:solidFill>
                          <a:latin typeface="+mn-lt"/>
                          <a:ea typeface="+mn-ea"/>
                          <a:cs typeface="+mn-cs"/>
                        </a:rPr>
                        <a:t>1 (2)</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1,553,981</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defRPr/>
                      </a:pPr>
                      <a:r>
                        <a:rPr lang="en-US" sz="1000" dirty="0" smtClean="0"/>
                        <a:t>0.6</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dirty="0" smtClean="0"/>
                        <a:t>30–39</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smtClean="0">
                          <a:solidFill>
                            <a:schemeClr val="tx1"/>
                          </a:solidFill>
                          <a:latin typeface="+mn-lt"/>
                          <a:ea typeface="+mn-ea"/>
                          <a:cs typeface="+mn-cs"/>
                        </a:rPr>
                        <a:t>3 (5)</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1,549,111</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defRPr/>
                      </a:pPr>
                      <a:r>
                        <a:rPr lang="en-US" sz="1000" dirty="0" smtClean="0"/>
                        <a:t>1.9</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dirty="0" smtClean="0"/>
                        <a:t>40–49</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smtClean="0">
                          <a:solidFill>
                            <a:schemeClr val="tx1"/>
                          </a:solidFill>
                          <a:latin typeface="+mn-lt"/>
                          <a:ea typeface="+mn-ea"/>
                          <a:cs typeface="+mn-cs"/>
                        </a:rPr>
                        <a:t>1 (2)</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1,177,190</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defRPr/>
                      </a:pPr>
                      <a:r>
                        <a:rPr lang="en-US" sz="1000" dirty="0" smtClean="0"/>
                        <a:t>0.8</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dirty="0" smtClean="0"/>
                        <a:t>50–59</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smtClean="0">
                          <a:solidFill>
                            <a:schemeClr val="tx1"/>
                          </a:solidFill>
                          <a:latin typeface="+mn-lt"/>
                          <a:ea typeface="+mn-ea"/>
                          <a:cs typeface="+mn-cs"/>
                        </a:rPr>
                        <a:t>9 (15)</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109728" marR="0" indent="0" algn="l" defTabSz="914400" rtl="0" eaLnBrk="1" fontAlgn="auto" latinLnBrk="0" hangingPunct="1">
                        <a:lnSpc>
                          <a:spcPct val="100000"/>
                        </a:lnSpc>
                        <a:spcBef>
                          <a:spcPts val="0"/>
                        </a:spcBef>
                        <a:spcAft>
                          <a:spcPts val="0"/>
                        </a:spcAft>
                        <a:buClrTx/>
                        <a:buSzTx/>
                        <a:buFontTx/>
                        <a:buNone/>
                        <a:tabLst/>
                        <a:defRPr/>
                      </a:pPr>
                      <a:r>
                        <a:rPr lang="en-US" sz="1000" dirty="0" smtClean="0"/>
                        <a:t>867,331</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10.4</a:t>
                      </a:r>
                      <a:endParaRPr lang="en-US" sz="1000" b="1"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dirty="0" smtClean="0"/>
                        <a:t>60–69</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smtClean="0">
                          <a:solidFill>
                            <a:schemeClr val="tx1"/>
                          </a:solidFill>
                          <a:latin typeface="+mn-lt"/>
                          <a:ea typeface="+mn-ea"/>
                          <a:cs typeface="+mn-cs"/>
                        </a:rPr>
                        <a:t>12 (22)</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109728" marR="0" indent="0" algn="l" defTabSz="914400" rtl="0" eaLnBrk="1" fontAlgn="auto" latinLnBrk="0" hangingPunct="1">
                        <a:lnSpc>
                          <a:spcPct val="100000"/>
                        </a:lnSpc>
                        <a:spcBef>
                          <a:spcPts val="0"/>
                        </a:spcBef>
                        <a:spcAft>
                          <a:spcPts val="0"/>
                        </a:spcAft>
                        <a:buClrTx/>
                        <a:buSzTx/>
                        <a:buFontTx/>
                        <a:buNone/>
                        <a:tabLst/>
                        <a:defRPr/>
                      </a:pPr>
                      <a:r>
                        <a:rPr lang="en-US" sz="1000" dirty="0" smtClean="0"/>
                        <a:t>814,838</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16.0</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dirty="0" smtClean="0"/>
                        <a:t>70–79</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smtClean="0">
                          <a:solidFill>
                            <a:schemeClr val="tx1"/>
                          </a:solidFill>
                          <a:latin typeface="+mn-lt"/>
                          <a:ea typeface="+mn-ea"/>
                          <a:cs typeface="+mn-cs"/>
                        </a:rPr>
                        <a:t>18 (31)</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109728" marR="0" indent="0" algn="l" defTabSz="914400" rtl="0" eaLnBrk="1" fontAlgn="auto" latinLnBrk="0" hangingPunct="1">
                        <a:lnSpc>
                          <a:spcPct val="100000"/>
                        </a:lnSpc>
                        <a:spcBef>
                          <a:spcPts val="0"/>
                        </a:spcBef>
                        <a:spcAft>
                          <a:spcPts val="0"/>
                        </a:spcAft>
                        <a:buClrTx/>
                        <a:buSzTx/>
                        <a:buFontTx/>
                        <a:buNone/>
                        <a:tabLst/>
                        <a:defRPr/>
                      </a:pPr>
                      <a:r>
                        <a:rPr lang="en-US" sz="1000" dirty="0" smtClean="0"/>
                        <a:t>534,785</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33.7</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dirty="0" smtClean="0"/>
                        <a:t>≥80</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smtClean="0">
                          <a:solidFill>
                            <a:schemeClr val="tx1"/>
                          </a:solidFill>
                          <a:latin typeface="+mn-lt"/>
                          <a:ea typeface="+mn-ea"/>
                          <a:cs typeface="+mn-cs"/>
                        </a:rPr>
                        <a:t>12 (20)</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109728" marR="0" indent="0" algn="l" defTabSz="914400" rtl="0" eaLnBrk="1" fontAlgn="auto" latinLnBrk="0" hangingPunct="1">
                        <a:lnSpc>
                          <a:spcPct val="100000"/>
                        </a:lnSpc>
                        <a:spcBef>
                          <a:spcPts val="0"/>
                        </a:spcBef>
                        <a:spcAft>
                          <a:spcPts val="0"/>
                        </a:spcAft>
                        <a:buClrTx/>
                        <a:buSzTx/>
                        <a:buFontTx/>
                        <a:buNone/>
                        <a:tabLst/>
                        <a:defRPr/>
                      </a:pPr>
                      <a:r>
                        <a:rPr lang="en-US" sz="1000" dirty="0" smtClean="0"/>
                        <a:t>281,054</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42.7</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Age category (years)</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≥50</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r>
                        <a:rPr lang="en-US" sz="1000" kern="1200" dirty="0" smtClean="0">
                          <a:solidFill>
                            <a:schemeClr val="tx1"/>
                          </a:solidFill>
                          <a:latin typeface="+mn-lt"/>
                          <a:ea typeface="+mn-ea"/>
                          <a:cs typeface="+mn-cs"/>
                        </a:rPr>
                        <a:t>52 (88)</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2,498,008</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20.8</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8908">
                <a:tc>
                  <a:txBody>
                    <a:bodyPr/>
                    <a:lstStyle/>
                    <a:p>
                      <a:pPr marL="182880" algn="l" defTabSz="914400" rtl="0" eaLnBrk="1" latinLnBrk="0" hangingPunct="1"/>
                      <a:r>
                        <a:rPr lang="en-US" sz="1000" kern="1200" dirty="0" smtClean="0">
                          <a:solidFill>
                            <a:schemeClr val="tx1"/>
                          </a:solidFill>
                          <a:latin typeface="+mn-lt"/>
                          <a:ea typeface="+mn-ea"/>
                          <a:cs typeface="+mn-cs"/>
                        </a:rPr>
                        <a:t>&lt;50</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defTabSz="914400" rtl="0" eaLnBrk="1" latinLnBrk="0" hangingPunct="1">
                        <a:tabLst>
                          <a:tab pos="166688" algn="l"/>
                        </a:tabLst>
                      </a:pPr>
                      <a:r>
                        <a:rPr lang="en-US" sz="1000" kern="1200" dirty="0" smtClean="0">
                          <a:solidFill>
                            <a:schemeClr val="tx1"/>
                          </a:solidFill>
                          <a:latin typeface="+mn-lt"/>
                          <a:ea typeface="+mn-ea"/>
                          <a:cs typeface="+mn-cs"/>
                        </a:rPr>
                        <a:t>7 (12)</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6,604,363</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smtClean="0"/>
                        <a:t>1.1</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6005">
                <a:tc>
                  <a:txBody>
                    <a:bodyPr/>
                    <a:lstStyle/>
                    <a:p>
                      <a:r>
                        <a:rPr lang="en-US" sz="1000" b="1" dirty="0" smtClean="0"/>
                        <a:t>Sex</a:t>
                      </a:r>
                      <a:endParaRPr lang="en-US" sz="1000" b="1" dirty="0"/>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182880" algn="l" defTabSz="914400" rtl="0" eaLnBrk="1" latinLnBrk="0" hangingPunct="1"/>
                      <a:r>
                        <a:rPr lang="en-US" sz="1000" kern="1200" dirty="0" smtClean="0">
                          <a:solidFill>
                            <a:schemeClr val="tx1"/>
                          </a:solidFill>
                          <a:latin typeface="+mn-lt"/>
                          <a:ea typeface="+mn-ea"/>
                          <a:cs typeface="+mn-cs"/>
                        </a:rPr>
                        <a:t>Male</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r>
                        <a:rPr lang="en-US" sz="1000" kern="1200" dirty="0" smtClean="0">
                          <a:solidFill>
                            <a:schemeClr val="tx1"/>
                          </a:solidFill>
                          <a:latin typeface="+mn-lt"/>
                          <a:ea typeface="+mn-ea"/>
                          <a:cs typeface="+mn-cs"/>
                        </a:rPr>
                        <a:t>31 (53)</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4,289,988</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smtClean="0"/>
                        <a:t>7.2</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182880" algn="l" defTabSz="914400" rtl="0" eaLnBrk="1" latinLnBrk="0" hangingPunct="1"/>
                      <a:r>
                        <a:rPr lang="en-US" sz="1000" kern="1200" dirty="0" smtClean="0">
                          <a:solidFill>
                            <a:schemeClr val="tx1"/>
                          </a:solidFill>
                          <a:latin typeface="+mn-lt"/>
                          <a:ea typeface="+mn-ea"/>
                          <a:cs typeface="+mn-cs"/>
                        </a:rPr>
                        <a:t>Female </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r>
                        <a:rPr lang="en-US" sz="1000" kern="1200" dirty="0" smtClean="0">
                          <a:solidFill>
                            <a:schemeClr val="tx1"/>
                          </a:solidFill>
                          <a:latin typeface="+mn-lt"/>
                          <a:ea typeface="+mn-ea"/>
                          <a:cs typeface="+mn-cs"/>
                        </a:rPr>
                        <a:t>28 (47)</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4,812,383</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smtClean="0"/>
                        <a:t>5.8</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r>
                        <a:rPr lang="en-US" sz="1000" b="1" dirty="0" smtClean="0"/>
                        <a:t>Race</a:t>
                      </a:r>
                      <a:endParaRPr lang="en-US" sz="1000" b="1" dirty="0"/>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182880" algn="l" defTabSz="914400" rtl="0" eaLnBrk="1" latinLnBrk="0" hangingPunct="1"/>
                      <a:r>
                        <a:rPr lang="en-US" sz="1000" kern="1200" dirty="0" smtClean="0">
                          <a:solidFill>
                            <a:schemeClr val="tx1"/>
                          </a:solidFill>
                          <a:latin typeface="+mn-lt"/>
                          <a:ea typeface="+mn-ea"/>
                          <a:cs typeface="+mn-cs"/>
                        </a:rPr>
                        <a:t>White</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r>
                        <a:rPr lang="en-US" sz="1000" kern="1200" dirty="0" smtClean="0">
                          <a:solidFill>
                            <a:schemeClr val="tx1"/>
                          </a:solidFill>
                          <a:latin typeface="+mn-lt"/>
                          <a:ea typeface="+mn-ea"/>
                          <a:cs typeface="+mn-cs"/>
                        </a:rPr>
                        <a:t>41 (69)</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5,983,901</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smtClean="0"/>
                        <a:t>6.9</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182880" algn="l" defTabSz="914400" rtl="0" eaLnBrk="1" latinLnBrk="0" hangingPunct="1"/>
                      <a:r>
                        <a:rPr lang="en-US" sz="1000" kern="1200" dirty="0" smtClean="0">
                          <a:solidFill>
                            <a:schemeClr val="tx1"/>
                          </a:solidFill>
                          <a:latin typeface="+mn-lt"/>
                          <a:ea typeface="+mn-ea"/>
                          <a:cs typeface="+mn-cs"/>
                        </a:rPr>
                        <a:t>Nonwhite</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defTabSz="914400" rtl="0" eaLnBrk="1" latinLnBrk="0" hangingPunct="1">
                        <a:tabLst>
                          <a:tab pos="166688" algn="l"/>
                        </a:tabLst>
                      </a:pPr>
                      <a:r>
                        <a:rPr lang="en-US" sz="1000" kern="1200" dirty="0" smtClean="0">
                          <a:solidFill>
                            <a:schemeClr val="tx1"/>
                          </a:solidFill>
                          <a:latin typeface="+mn-lt"/>
                          <a:ea typeface="+mn-ea"/>
                          <a:cs typeface="+mn-cs"/>
                        </a:rPr>
                        <a:t>9 (15)</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3,118,470</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smtClean="0"/>
                        <a:t>2.9</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182880" algn="l" defTabSz="914400" rtl="0" eaLnBrk="1" latinLnBrk="0" hangingPunct="1"/>
                      <a:r>
                        <a:rPr lang="en-US" sz="1000" kern="1200" dirty="0" smtClean="0">
                          <a:solidFill>
                            <a:schemeClr val="tx1"/>
                          </a:solidFill>
                          <a:latin typeface="+mn-lt"/>
                          <a:ea typeface="+mn-ea"/>
                          <a:cs typeface="+mn-cs"/>
                        </a:rPr>
                        <a:t>Unknown </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smtClean="0">
                          <a:solidFill>
                            <a:schemeClr val="tx1"/>
                          </a:solidFill>
                          <a:latin typeface="+mn-lt"/>
                          <a:ea typeface="+mn-ea"/>
                          <a:cs typeface="+mn-cs"/>
                        </a:rPr>
                        <a:t>9 (15)</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182880" algn="l"/>
                      <a:r>
                        <a:rPr lang="en-US" sz="1000" dirty="0" smtClean="0"/>
                        <a:t>--</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smtClean="0"/>
                        <a:t>--</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r>
                        <a:rPr lang="en-US" sz="1000" b="1" dirty="0" smtClean="0"/>
                        <a:t>Borough or county of residence</a:t>
                      </a:r>
                      <a:endParaRPr lang="en-US" sz="1000" b="1" dirty="0"/>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182880" algn="l" defTabSz="914400" rtl="0" eaLnBrk="1" latinLnBrk="0" hangingPunct="1"/>
                      <a:r>
                        <a:rPr lang="en-US" sz="1000" kern="1200" dirty="0" smtClean="0">
                          <a:solidFill>
                            <a:schemeClr val="tx1"/>
                          </a:solidFill>
                          <a:latin typeface="+mn-lt"/>
                          <a:ea typeface="+mn-ea"/>
                          <a:cs typeface="+mn-cs"/>
                        </a:rPr>
                        <a:t>New York City</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365760" algn="l" defTabSz="914400" rtl="0" eaLnBrk="1" latinLnBrk="0" hangingPunct="1"/>
                      <a:r>
                        <a:rPr lang="en-US" sz="1000" kern="1200" dirty="0" smtClean="0">
                          <a:solidFill>
                            <a:schemeClr val="tx1"/>
                          </a:solidFill>
                          <a:latin typeface="+mn-lt"/>
                          <a:ea typeface="+mn-ea"/>
                          <a:cs typeface="+mn-cs"/>
                        </a:rPr>
                        <a:t>Brooklyn (Kings)</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defTabSz="914400" rtl="0" eaLnBrk="1" latinLnBrk="0" hangingPunct="1">
                        <a:tabLst>
                          <a:tab pos="166688" algn="l"/>
                        </a:tabLst>
                      </a:pPr>
                      <a:r>
                        <a:rPr lang="en-US" sz="1000" kern="1200" dirty="0" smtClean="0">
                          <a:solidFill>
                            <a:schemeClr val="tx1"/>
                          </a:solidFill>
                          <a:latin typeface="+mn-lt"/>
                          <a:ea typeface="+mn-ea"/>
                          <a:cs typeface="+mn-cs"/>
                        </a:rPr>
                        <a:t>3 (5)</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2,300,664</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smtClean="0"/>
                        <a:t>1.3</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365760" algn="l" defTabSz="914400" rtl="0" eaLnBrk="1" latinLnBrk="0" hangingPunct="1"/>
                      <a:r>
                        <a:rPr lang="en-US" sz="1000" kern="1200" dirty="0" smtClean="0">
                          <a:solidFill>
                            <a:schemeClr val="tx1"/>
                          </a:solidFill>
                          <a:latin typeface="+mn-lt"/>
                          <a:ea typeface="+mn-ea"/>
                          <a:cs typeface="+mn-cs"/>
                        </a:rPr>
                        <a:t>Bronx</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defTabSz="914400" rtl="0" eaLnBrk="1" latinLnBrk="0" hangingPunct="1">
                        <a:tabLst>
                          <a:tab pos="166688" algn="l"/>
                        </a:tabLst>
                      </a:pPr>
                      <a:r>
                        <a:rPr lang="en-US" sz="1000" kern="1200" dirty="0" smtClean="0">
                          <a:solidFill>
                            <a:schemeClr val="tx1"/>
                          </a:solidFill>
                          <a:latin typeface="+mn-lt"/>
                          <a:ea typeface="+mn-ea"/>
                          <a:cs typeface="+mn-cs"/>
                        </a:rPr>
                        <a:t>9 (15)</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1,203,789</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smtClean="0"/>
                        <a:t>7.5</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365760" algn="l" defTabSz="914400" rtl="0" eaLnBrk="1" latinLnBrk="0" hangingPunct="1"/>
                      <a:r>
                        <a:rPr lang="en-US" sz="1000" kern="1200" dirty="0" smtClean="0">
                          <a:solidFill>
                            <a:schemeClr val="tx1"/>
                          </a:solidFill>
                          <a:latin typeface="+mn-lt"/>
                          <a:ea typeface="+mn-ea"/>
                          <a:cs typeface="+mn-cs"/>
                        </a:rPr>
                        <a:t>Manhattan</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defTabSz="914400" rtl="0" eaLnBrk="1" latinLnBrk="0" hangingPunct="1">
                        <a:tabLst>
                          <a:tab pos="166688" algn="l"/>
                        </a:tabLst>
                      </a:pPr>
                      <a:r>
                        <a:rPr lang="en-US" sz="1000" kern="1200" dirty="0" smtClean="0">
                          <a:solidFill>
                            <a:schemeClr val="tx1"/>
                          </a:solidFill>
                          <a:latin typeface="+mn-lt"/>
                          <a:ea typeface="+mn-ea"/>
                          <a:cs typeface="+mn-cs"/>
                        </a:rPr>
                        <a:t>1 (2)</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1,487,536</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smtClean="0"/>
                        <a:t>0.7</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365760" algn="l" defTabSz="914400" rtl="0" eaLnBrk="1" latinLnBrk="0" hangingPunct="1"/>
                      <a:r>
                        <a:rPr lang="en-US" sz="1000" kern="1200" dirty="0" smtClean="0">
                          <a:solidFill>
                            <a:schemeClr val="tx1"/>
                          </a:solidFill>
                          <a:latin typeface="+mn-lt"/>
                          <a:ea typeface="+mn-ea"/>
                          <a:cs typeface="+mn-cs"/>
                        </a:rPr>
                        <a:t>Queens</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r>
                        <a:rPr lang="en-US" sz="1000" kern="1200" dirty="0" smtClean="0">
                          <a:solidFill>
                            <a:schemeClr val="tx1"/>
                          </a:solidFill>
                          <a:latin typeface="+mn-lt"/>
                          <a:ea typeface="+mn-ea"/>
                          <a:cs typeface="+mn-cs"/>
                        </a:rPr>
                        <a:t>32 (54)</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1,951,599</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16.4</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365760" algn="l" defTabSz="914400" rtl="0" eaLnBrk="1" latinLnBrk="0" hangingPunct="1"/>
                      <a:r>
                        <a:rPr lang="en-US" sz="1000" kern="1200" dirty="0" smtClean="0">
                          <a:solidFill>
                            <a:schemeClr val="tx1"/>
                          </a:solidFill>
                          <a:latin typeface="+mn-lt"/>
                          <a:ea typeface="+mn-ea"/>
                          <a:cs typeface="+mn-cs"/>
                        </a:rPr>
                        <a:t>Staten Island (Richmond)</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smtClean="0">
                          <a:solidFill>
                            <a:schemeClr val="tx1"/>
                          </a:solidFill>
                          <a:latin typeface="+mn-lt"/>
                          <a:ea typeface="+mn-ea"/>
                          <a:cs typeface="+mn-cs"/>
                        </a:rPr>
                        <a:t>0</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91440" algn="l"/>
                      <a:r>
                        <a:rPr lang="en-US" sz="1000" dirty="0" smtClean="0"/>
                        <a:t>379,999</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smtClean="0"/>
                        <a:t>0.0</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57747">
                <a:tc>
                  <a:txBody>
                    <a:bodyPr/>
                    <a:lstStyle/>
                    <a:p>
                      <a:pPr marL="182880" algn="l" defTabSz="914400" rtl="0" eaLnBrk="1" latinLnBrk="0" hangingPunct="1"/>
                      <a:r>
                        <a:rPr lang="en-US" sz="1000" kern="1200" dirty="0" smtClean="0">
                          <a:solidFill>
                            <a:schemeClr val="tx1"/>
                          </a:solidFill>
                          <a:latin typeface="+mn-lt"/>
                          <a:ea typeface="+mn-ea"/>
                          <a:cs typeface="+mn-cs"/>
                        </a:rPr>
                        <a:t>New York State</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365760" algn="l" defTabSz="914400" rtl="0" eaLnBrk="1" latinLnBrk="0" hangingPunct="1"/>
                      <a:r>
                        <a:rPr lang="en-US" sz="1000" kern="1200" dirty="0" smtClean="0">
                          <a:solidFill>
                            <a:schemeClr val="tx1"/>
                          </a:solidFill>
                          <a:latin typeface="+mn-lt"/>
                          <a:ea typeface="+mn-ea"/>
                          <a:cs typeface="+mn-cs"/>
                        </a:rPr>
                        <a:t>Nassau</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defTabSz="914400" rtl="0" eaLnBrk="1" latinLnBrk="0" hangingPunct="1">
                        <a:tabLst>
                          <a:tab pos="166688" algn="l"/>
                        </a:tabLst>
                      </a:pPr>
                      <a:r>
                        <a:rPr lang="en-US" sz="1000" kern="1200" dirty="0" smtClean="0">
                          <a:solidFill>
                            <a:schemeClr val="tx1"/>
                          </a:solidFill>
                          <a:latin typeface="+mn-lt"/>
                          <a:ea typeface="+mn-ea"/>
                          <a:cs typeface="+mn-cs"/>
                        </a:rPr>
                        <a:t>6 (10)</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1,287,348</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smtClean="0"/>
                        <a:t>4.7</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365760" algn="l" defTabSz="914400" rtl="0" eaLnBrk="1" latinLnBrk="0" hangingPunct="1"/>
                      <a:r>
                        <a:rPr lang="en-US" sz="1000" kern="1200" dirty="0" smtClean="0">
                          <a:solidFill>
                            <a:schemeClr val="tx1"/>
                          </a:solidFill>
                          <a:latin typeface="+mn-lt"/>
                          <a:ea typeface="+mn-ea"/>
                          <a:cs typeface="+mn-cs"/>
                        </a:rPr>
                        <a:t>Westchester</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64008" algn="l" defTabSz="914400" rtl="0" eaLnBrk="1" latinLnBrk="0" hangingPunct="1">
                        <a:tabLst>
                          <a:tab pos="166688" algn="l"/>
                        </a:tabLst>
                      </a:pPr>
                      <a:r>
                        <a:rPr lang="en-US" sz="1000" kern="1200" dirty="0" smtClean="0">
                          <a:solidFill>
                            <a:schemeClr val="tx1"/>
                          </a:solidFill>
                          <a:latin typeface="+mn-lt"/>
                          <a:ea typeface="+mn-ea"/>
                          <a:cs typeface="+mn-cs"/>
                        </a:rPr>
                        <a:t>8 (14)</a:t>
                      </a:r>
                      <a:endParaRPr lang="en-US" sz="1000" kern="1200" dirty="0">
                        <a:solidFill>
                          <a:schemeClr val="tx1"/>
                        </a:solidFill>
                        <a:latin typeface="+mn-lt"/>
                        <a:ea typeface="+mn-ea"/>
                        <a:cs typeface="+mn-cs"/>
                      </a:endParaRPr>
                    </a:p>
                  </a:txBody>
                  <a:tcPr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1440" algn="l"/>
                      <a:r>
                        <a:rPr lang="en-US" sz="1000" dirty="0" smtClean="0"/>
                        <a:t>847,866</a:t>
                      </a:r>
                      <a:endParaRPr lang="en-US" sz="1000" dirty="0"/>
                    </a:p>
                  </a:txBody>
                  <a:tcPr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64008" algn="l"/>
                      <a:r>
                        <a:rPr lang="en-US" sz="1000" dirty="0" smtClean="0"/>
                        <a:t>9.1</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Rectangle 4" descr="Box highlighting ages 70 through 79 and 80 years and older." title="Box"/>
          <p:cNvSpPr/>
          <p:nvPr/>
        </p:nvSpPr>
        <p:spPr>
          <a:xfrm>
            <a:off x="1666240" y="2819400"/>
            <a:ext cx="5072380" cy="30956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000000"/>
              </a:solidFill>
              <a:effectLst/>
              <a:latin typeface="Century Gothic" panose="020B0502020202020204" pitchFamily="34" charset="0"/>
            </a:endParaRPr>
          </a:p>
        </p:txBody>
      </p:sp>
      <p:sp>
        <p:nvSpPr>
          <p:cNvPr id="9" name="Rectangle 8" descr="Box highlighting the variables of male and female." title="Box"/>
          <p:cNvSpPr/>
          <p:nvPr/>
        </p:nvSpPr>
        <p:spPr>
          <a:xfrm>
            <a:off x="1666240" y="3771900"/>
            <a:ext cx="5072380" cy="2971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000000"/>
              </a:solidFill>
              <a:effectLst/>
              <a:latin typeface="Century Gothic" panose="020B0502020202020204" pitchFamily="34" charset="0"/>
            </a:endParaRPr>
          </a:p>
        </p:txBody>
      </p:sp>
      <p:sp>
        <p:nvSpPr>
          <p:cNvPr id="38914" name="Rectangle 2"/>
          <p:cNvSpPr>
            <a:spLocks noGrp="1" noChangeArrowheads="1"/>
          </p:cNvSpPr>
          <p:nvPr>
            <p:ph type="title"/>
          </p:nvPr>
        </p:nvSpPr>
        <p:spPr>
          <a:xfrm>
            <a:off x="457200" y="304800"/>
            <a:ext cx="8229600" cy="819090"/>
          </a:xfrm>
        </p:spPr>
        <p:txBody>
          <a:bodyPr/>
          <a:lstStyle/>
          <a:p>
            <a:r>
              <a:rPr lang="en-US" b="0" dirty="0" smtClean="0">
                <a:latin typeface="Century Gothic" panose="020B0502020202020204" pitchFamily="34" charset="0"/>
              </a:rPr>
              <a:t>Data Analysis by Person</a:t>
            </a:r>
            <a:r>
              <a:rPr lang="en-US" sz="3000" b="0" dirty="0" smtClean="0">
                <a:latin typeface="Century Gothic" panose="020B0502020202020204" pitchFamily="34" charset="0"/>
              </a:rPr>
              <a:t/>
            </a:r>
            <a:br>
              <a:rPr lang="en-US" sz="3000" b="0" dirty="0" smtClean="0">
                <a:latin typeface="Century Gothic" panose="020B0502020202020204" pitchFamily="34" charset="0"/>
              </a:rPr>
            </a:br>
            <a:r>
              <a:rPr lang="en-US" sz="2400" b="0" dirty="0" smtClean="0">
                <a:latin typeface="Century Gothic" panose="020B0502020202020204" pitchFamily="34" charset="0"/>
              </a:rPr>
              <a:t>Do you notice any patterns in the rates? </a:t>
            </a:r>
          </a:p>
        </p:txBody>
      </p:sp>
      <p:sp>
        <p:nvSpPr>
          <p:cNvPr id="2" name="Rectangle 1"/>
          <p:cNvSpPr/>
          <p:nvPr/>
        </p:nvSpPr>
        <p:spPr>
          <a:xfrm>
            <a:off x="228600" y="6249396"/>
            <a:ext cx="8001000" cy="461665"/>
          </a:xfrm>
          <a:prstGeom prst="rect">
            <a:avLst/>
          </a:prstGeom>
        </p:spPr>
        <p:txBody>
          <a:bodyPr wrap="square">
            <a:spAutoFit/>
          </a:bodyPr>
          <a:lstStyle/>
          <a:p>
            <a:r>
              <a:rPr lang="en-US" sz="1200" dirty="0">
                <a:effectLst/>
                <a:latin typeface="+mj-lt"/>
                <a:cs typeface="Arial" charset="0"/>
              </a:rPr>
              <a:t>Nash D, Mostashari F, Fine A, et al. Outbreak of West Nile virus infection in the New York City area in 1999. N Engl J Med. 2001;344:1807–14.</a:t>
            </a:r>
          </a:p>
        </p:txBody>
      </p:sp>
      <p:sp>
        <p:nvSpPr>
          <p:cNvPr id="6" name="Rectangle 5"/>
          <p:cNvSpPr/>
          <p:nvPr/>
        </p:nvSpPr>
        <p:spPr>
          <a:xfrm>
            <a:off x="381000" y="1039610"/>
            <a:ext cx="8382000" cy="338554"/>
          </a:xfrm>
          <a:prstGeom prst="rect">
            <a:avLst/>
          </a:prstGeom>
        </p:spPr>
        <p:txBody>
          <a:bodyPr wrap="square">
            <a:spAutoFit/>
          </a:bodyPr>
          <a:lstStyle/>
          <a:p>
            <a:r>
              <a:rPr lang="en-US" sz="1600" dirty="0" smtClean="0">
                <a:effectLst/>
                <a:latin typeface="Century Gothic" panose="020B0502020202020204" pitchFamily="34" charset="0"/>
              </a:rPr>
              <a:t>Demographics for Persons Hospitalized for WNV and Population </a:t>
            </a:r>
            <a:r>
              <a:rPr lang="en-US" sz="1600" dirty="0">
                <a:effectLst/>
                <a:latin typeface="Century Gothic" panose="020B0502020202020204" pitchFamily="34" charset="0"/>
              </a:rPr>
              <a:t>R</a:t>
            </a:r>
            <a:r>
              <a:rPr lang="en-US" sz="1600" dirty="0" smtClean="0">
                <a:effectLst/>
                <a:latin typeface="Century Gothic" panose="020B0502020202020204" pitchFamily="34" charset="0"/>
              </a:rPr>
              <a:t>ates of Infection</a:t>
            </a:r>
            <a:endParaRPr lang="en-US" sz="1600" dirty="0">
              <a:effectLst/>
              <a:latin typeface="Century Gothic" panose="020B0502020202020204" pitchFamily="34" charset="0"/>
            </a:endParaRPr>
          </a:p>
        </p:txBody>
      </p:sp>
      <p:cxnSp>
        <p:nvCxnSpPr>
          <p:cNvPr id="14" name="Straight Connector 13"/>
          <p:cNvCxnSpPr/>
          <p:nvPr/>
        </p:nvCxnSpPr>
        <p:spPr>
          <a:xfrm>
            <a:off x="495300" y="1378164"/>
            <a:ext cx="8153400"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182444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4223822" y="2132938"/>
            <a:ext cx="3556000" cy="1384995"/>
          </a:xfrm>
          <a:prstGeom prst="rect">
            <a:avLst/>
          </a:prstGeom>
          <a:noFill/>
        </p:spPr>
        <p:txBody>
          <a:bodyPr wrap="square" rtlCol="0">
            <a:spAutoFit/>
          </a:bodyPr>
          <a:lstStyle/>
          <a:p>
            <a:pPr algn="ctr" eaLnBrk="1" hangingPunct="1"/>
            <a:r>
              <a:rPr lang="en-US" dirty="0" smtClean="0">
                <a:solidFill>
                  <a:srgbClr val="0039A6"/>
                </a:solidFill>
                <a:effectLst/>
                <a:latin typeface="Century Gothic" panose="020B0502020202020204" pitchFamily="34" charset="0"/>
              </a:rPr>
              <a:t>Data interpretation is closely coupled with data analysis</a:t>
            </a:r>
            <a:endParaRPr lang="en-US" dirty="0">
              <a:solidFill>
                <a:srgbClr val="0039A6"/>
              </a:solidFill>
              <a:effectLst/>
              <a:latin typeface="Century Gothic" panose="020B0502020202020204" pitchFamily="34" charset="0"/>
            </a:endParaRPr>
          </a:p>
        </p:txBody>
      </p:sp>
      <p:sp>
        <p:nvSpPr>
          <p:cNvPr id="2" name="Rectangle 1"/>
          <p:cNvSpPr/>
          <p:nvPr/>
        </p:nvSpPr>
        <p:spPr>
          <a:xfrm>
            <a:off x="812800" y="548579"/>
            <a:ext cx="7467600" cy="553998"/>
          </a:xfrm>
          <a:prstGeom prst="rect">
            <a:avLst/>
          </a:prstGeom>
        </p:spPr>
        <p:txBody>
          <a:bodyPr wrap="square">
            <a:spAutoFit/>
          </a:bodyPr>
          <a:lstStyle/>
          <a:p>
            <a:pPr algn="ctr"/>
            <a:r>
              <a:rPr lang="en-US" sz="3000" dirty="0" smtClean="0">
                <a:solidFill>
                  <a:srgbClr val="0039A6"/>
                </a:solidFill>
                <a:effectLst/>
                <a:latin typeface="Century Gothic" panose="020B0502020202020204" pitchFamily="34" charset="0"/>
              </a:rPr>
              <a:t>Surveillance </a:t>
            </a:r>
            <a:r>
              <a:rPr lang="en-US" sz="3000" dirty="0">
                <a:solidFill>
                  <a:srgbClr val="0039A6"/>
                </a:solidFill>
                <a:effectLst/>
                <a:latin typeface="Century Gothic" panose="020B0502020202020204" pitchFamily="34" charset="0"/>
              </a:rPr>
              <a:t>Data </a:t>
            </a:r>
            <a:r>
              <a:rPr lang="en-US" sz="3000" dirty="0" smtClean="0">
                <a:solidFill>
                  <a:srgbClr val="0039A6"/>
                </a:solidFill>
                <a:effectLst/>
                <a:latin typeface="Century Gothic" panose="020B0502020202020204" pitchFamily="34" charset="0"/>
              </a:rPr>
              <a:t>Interpretation</a:t>
            </a:r>
            <a:endParaRPr lang="en-US" sz="3000" dirty="0">
              <a:solidFill>
                <a:srgbClr val="0039A6"/>
              </a:solidFill>
            </a:endParaRPr>
          </a:p>
        </p:txBody>
      </p:sp>
      <p:cxnSp>
        <p:nvCxnSpPr>
          <p:cNvPr id="10" name="Straight Connector 9"/>
          <p:cNvCxnSpPr/>
          <p:nvPr/>
        </p:nvCxnSpPr>
        <p:spPr>
          <a:xfrm flipH="1">
            <a:off x="1858914" y="1732347"/>
            <a:ext cx="10820" cy="3953708"/>
          </a:xfrm>
          <a:prstGeom prst="line">
            <a:avLst/>
          </a:prstGeom>
          <a:ln>
            <a:solidFill>
              <a:srgbClr val="0036A6"/>
            </a:solidFill>
          </a:ln>
        </p:spPr>
        <p:style>
          <a:lnRef idx="1">
            <a:schemeClr val="accent1"/>
          </a:lnRef>
          <a:fillRef idx="0">
            <a:schemeClr val="accent1"/>
          </a:fillRef>
          <a:effectRef idx="0">
            <a:schemeClr val="accent1"/>
          </a:effectRef>
          <a:fontRef idx="minor">
            <a:schemeClr val="tx1"/>
          </a:fontRef>
        </p:style>
      </p:cxnSp>
      <p:grpSp>
        <p:nvGrpSpPr>
          <p:cNvPr id="25" name="Group 24" descr="Column listing the steps to be completed during the decision-making process, including data collection, analysis, interpretation, dissemination, and link to action. Data interpretation is highlighted." title="Surveillance Process"/>
          <p:cNvGrpSpPr/>
          <p:nvPr/>
        </p:nvGrpSpPr>
        <p:grpSpPr>
          <a:xfrm>
            <a:off x="610642" y="1589847"/>
            <a:ext cx="2507364" cy="4096208"/>
            <a:chOff x="610642" y="1589847"/>
            <a:chExt cx="2507364" cy="4096208"/>
          </a:xfrm>
        </p:grpSpPr>
        <p:grpSp>
          <p:nvGrpSpPr>
            <p:cNvPr id="23" name="Group 22"/>
            <p:cNvGrpSpPr/>
            <p:nvPr/>
          </p:nvGrpSpPr>
          <p:grpSpPr>
            <a:xfrm>
              <a:off x="610642" y="1589847"/>
              <a:ext cx="2507364" cy="769441"/>
              <a:chOff x="569620" y="1589847"/>
              <a:chExt cx="2507364" cy="769441"/>
            </a:xfrm>
          </p:grpSpPr>
          <p:sp>
            <p:nvSpPr>
              <p:cNvPr id="12" name="Rectangle 11"/>
              <p:cNvSpPr/>
              <p:nvPr/>
            </p:nvSpPr>
            <p:spPr>
              <a:xfrm>
                <a:off x="569620" y="1624624"/>
                <a:ext cx="2507364"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3" name="TextBox 12"/>
              <p:cNvSpPr txBox="1"/>
              <p:nvPr/>
            </p:nvSpPr>
            <p:spPr>
              <a:xfrm>
                <a:off x="662484" y="1589847"/>
                <a:ext cx="2414499"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a:t>
                </a:r>
                <a:br>
                  <a:rPr lang="en-US" sz="2200" dirty="0" smtClean="0">
                    <a:solidFill>
                      <a:schemeClr val="bg1"/>
                    </a:solidFill>
                    <a:effectLst/>
                    <a:latin typeface="Century Gothic" panose="020B0502020202020204" pitchFamily="34" charset="0"/>
                  </a:rPr>
                </a:br>
                <a:r>
                  <a:rPr lang="en-US" sz="2200" dirty="0" smtClean="0">
                    <a:solidFill>
                      <a:schemeClr val="bg1"/>
                    </a:solidFill>
                    <a:effectLst/>
                    <a:latin typeface="Century Gothic" panose="020B0502020202020204" pitchFamily="34" charset="0"/>
                  </a:rPr>
                  <a:t>Collection</a:t>
                </a:r>
                <a:endParaRPr lang="en-US" sz="2200" dirty="0">
                  <a:solidFill>
                    <a:schemeClr val="bg1"/>
                  </a:solidFill>
                  <a:effectLst/>
                  <a:latin typeface="Century Gothic" panose="020B0502020202020204" pitchFamily="34" charset="0"/>
                </a:endParaRPr>
              </a:p>
            </p:txBody>
          </p:sp>
        </p:grpSp>
        <p:grpSp>
          <p:nvGrpSpPr>
            <p:cNvPr id="22" name="Group 21"/>
            <p:cNvGrpSpPr/>
            <p:nvPr/>
          </p:nvGrpSpPr>
          <p:grpSpPr>
            <a:xfrm>
              <a:off x="610642" y="2458671"/>
              <a:ext cx="2507364" cy="646332"/>
              <a:chOff x="587652" y="2458671"/>
              <a:chExt cx="2507364" cy="646332"/>
            </a:xfrm>
          </p:grpSpPr>
          <p:sp>
            <p:nvSpPr>
              <p:cNvPr id="11" name="Rectangle 10"/>
              <p:cNvSpPr/>
              <p:nvPr/>
            </p:nvSpPr>
            <p:spPr>
              <a:xfrm>
                <a:off x="587652" y="2458671"/>
                <a:ext cx="2507364"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4" name="TextBox 13"/>
              <p:cNvSpPr txBox="1"/>
              <p:nvPr/>
            </p:nvSpPr>
            <p:spPr>
              <a:xfrm>
                <a:off x="680517" y="2566394"/>
                <a:ext cx="2321634" cy="430887"/>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Analysis</a:t>
                </a:r>
                <a:endParaRPr lang="en-US" sz="2200" dirty="0">
                  <a:solidFill>
                    <a:schemeClr val="bg1"/>
                  </a:solidFill>
                  <a:effectLst/>
                  <a:latin typeface="Century Gothic" panose="020B0502020202020204" pitchFamily="34" charset="0"/>
                </a:endParaRPr>
              </a:p>
            </p:txBody>
          </p:sp>
        </p:grpSp>
        <p:grpSp>
          <p:nvGrpSpPr>
            <p:cNvPr id="5" name="Group 4"/>
            <p:cNvGrpSpPr/>
            <p:nvPr/>
          </p:nvGrpSpPr>
          <p:grpSpPr>
            <a:xfrm>
              <a:off x="610642" y="3320585"/>
              <a:ext cx="2507364" cy="769441"/>
              <a:chOff x="558800" y="3320585"/>
              <a:chExt cx="2507364" cy="769441"/>
            </a:xfrm>
          </p:grpSpPr>
          <p:sp>
            <p:nvSpPr>
              <p:cNvPr id="15" name="Rectangle 14"/>
              <p:cNvSpPr/>
              <p:nvPr/>
            </p:nvSpPr>
            <p:spPr>
              <a:xfrm>
                <a:off x="558800" y="3382139"/>
                <a:ext cx="2507364" cy="646332"/>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6" name="TextBox 15"/>
              <p:cNvSpPr txBox="1"/>
              <p:nvPr/>
            </p:nvSpPr>
            <p:spPr>
              <a:xfrm>
                <a:off x="651665" y="3320585"/>
                <a:ext cx="2321634" cy="769441"/>
              </a:xfrm>
              <a:prstGeom prst="rect">
                <a:avLst/>
              </a:prstGeom>
              <a:noFill/>
            </p:spPr>
            <p:txBody>
              <a:bodyPr wrap="square" rtlCol="0">
                <a:spAutoFit/>
              </a:bodyPr>
              <a:lstStyle/>
              <a:p>
                <a:pPr algn="ctr"/>
                <a:r>
                  <a:rPr lang="en-US" sz="2200" dirty="0" smtClean="0">
                    <a:solidFill>
                      <a:srgbClr val="0039A6"/>
                    </a:solidFill>
                    <a:effectLst/>
                    <a:latin typeface="Century Gothic" panose="020B0502020202020204" pitchFamily="34" charset="0"/>
                  </a:rPr>
                  <a:t>Data </a:t>
                </a:r>
              </a:p>
              <a:p>
                <a:pPr algn="ctr"/>
                <a:r>
                  <a:rPr lang="en-US" sz="2200" dirty="0">
                    <a:solidFill>
                      <a:srgbClr val="0039A6"/>
                    </a:solidFill>
                    <a:effectLst/>
                    <a:latin typeface="Century Gothic" panose="020B0502020202020204" pitchFamily="34" charset="0"/>
                  </a:rPr>
                  <a:t>I</a:t>
                </a:r>
                <a:r>
                  <a:rPr lang="en-US" sz="2200" dirty="0" smtClean="0">
                    <a:solidFill>
                      <a:srgbClr val="0039A6"/>
                    </a:solidFill>
                    <a:effectLst/>
                    <a:latin typeface="Century Gothic" panose="020B0502020202020204" pitchFamily="34" charset="0"/>
                  </a:rPr>
                  <a:t>nterpretation</a:t>
                </a:r>
                <a:endParaRPr lang="en-US" sz="2200" dirty="0">
                  <a:solidFill>
                    <a:srgbClr val="0039A6"/>
                  </a:solidFill>
                  <a:effectLst/>
                  <a:latin typeface="Century Gothic" panose="020B0502020202020204" pitchFamily="34" charset="0"/>
                </a:endParaRPr>
              </a:p>
            </p:txBody>
          </p:sp>
        </p:grpSp>
        <p:grpSp>
          <p:nvGrpSpPr>
            <p:cNvPr id="21" name="Group 20"/>
            <p:cNvGrpSpPr/>
            <p:nvPr/>
          </p:nvGrpSpPr>
          <p:grpSpPr>
            <a:xfrm>
              <a:off x="610642" y="4201524"/>
              <a:ext cx="2507364" cy="769441"/>
              <a:chOff x="662485" y="4201524"/>
              <a:chExt cx="2507364" cy="769441"/>
            </a:xfrm>
          </p:grpSpPr>
          <p:sp>
            <p:nvSpPr>
              <p:cNvPr id="17" name="Rectangle 16"/>
              <p:cNvSpPr/>
              <p:nvPr/>
            </p:nvSpPr>
            <p:spPr>
              <a:xfrm>
                <a:off x="662485" y="4263078"/>
                <a:ext cx="2507364"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8" name="TextBox 17"/>
              <p:cNvSpPr txBox="1"/>
              <p:nvPr/>
            </p:nvSpPr>
            <p:spPr>
              <a:xfrm>
                <a:off x="755350" y="4201524"/>
                <a:ext cx="2321634"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a:t>
                </a:r>
              </a:p>
              <a:p>
                <a:pPr algn="ctr"/>
                <a:r>
                  <a:rPr lang="en-US" sz="2200" dirty="0">
                    <a:solidFill>
                      <a:schemeClr val="bg1"/>
                    </a:solidFill>
                    <a:effectLst/>
                    <a:latin typeface="Century Gothic" panose="020B0502020202020204" pitchFamily="34" charset="0"/>
                  </a:rPr>
                  <a:t>D</a:t>
                </a:r>
                <a:r>
                  <a:rPr lang="en-US" sz="2200" dirty="0" smtClean="0">
                    <a:solidFill>
                      <a:schemeClr val="bg1"/>
                    </a:solidFill>
                    <a:effectLst/>
                    <a:latin typeface="Century Gothic" panose="020B0502020202020204" pitchFamily="34" charset="0"/>
                  </a:rPr>
                  <a:t>issemination</a:t>
                </a:r>
                <a:endParaRPr lang="en-US" sz="2200" dirty="0">
                  <a:solidFill>
                    <a:schemeClr val="bg1"/>
                  </a:solidFill>
                  <a:effectLst/>
                  <a:latin typeface="Century Gothic" panose="020B0502020202020204" pitchFamily="34" charset="0"/>
                </a:endParaRPr>
              </a:p>
            </p:txBody>
          </p:sp>
        </p:grpSp>
        <p:grpSp>
          <p:nvGrpSpPr>
            <p:cNvPr id="24" name="Group 23"/>
            <p:cNvGrpSpPr/>
            <p:nvPr/>
          </p:nvGrpSpPr>
          <p:grpSpPr>
            <a:xfrm>
              <a:off x="610642" y="5039723"/>
              <a:ext cx="2507364" cy="646332"/>
              <a:chOff x="610642" y="5039723"/>
              <a:chExt cx="2507364" cy="646332"/>
            </a:xfrm>
          </p:grpSpPr>
          <p:sp>
            <p:nvSpPr>
              <p:cNvPr id="19" name="Rectangle 18"/>
              <p:cNvSpPr/>
              <p:nvPr/>
            </p:nvSpPr>
            <p:spPr>
              <a:xfrm>
                <a:off x="610642" y="5039723"/>
                <a:ext cx="2507364"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20" name="TextBox 19"/>
              <p:cNvSpPr txBox="1"/>
              <p:nvPr/>
            </p:nvSpPr>
            <p:spPr>
              <a:xfrm>
                <a:off x="703507" y="5147446"/>
                <a:ext cx="2321634" cy="430887"/>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Link to Action</a:t>
                </a:r>
                <a:endParaRPr lang="en-US" sz="2200" dirty="0">
                  <a:solidFill>
                    <a:schemeClr val="bg1"/>
                  </a:solidFill>
                  <a:effectLst/>
                  <a:latin typeface="Century Gothic" panose="020B0502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58800" y="1574800"/>
            <a:ext cx="7975600" cy="0"/>
          </a:xfrm>
          <a:prstGeom prst="line">
            <a:avLst/>
          </a:prstGeom>
          <a:ln>
            <a:solidFill>
              <a:schemeClr val="tx1">
                <a:lumMod val="60000"/>
                <a:lumOff val="40000"/>
              </a:schemeClr>
            </a:solidFill>
          </a:ln>
        </p:spPr>
        <p:style>
          <a:lnRef idx="3">
            <a:schemeClr val="accent5"/>
          </a:lnRef>
          <a:fillRef idx="0">
            <a:schemeClr val="accent5"/>
          </a:fillRef>
          <a:effectRef idx="2">
            <a:schemeClr val="accent5"/>
          </a:effectRef>
          <a:fontRef idx="minor">
            <a:schemeClr val="tx1"/>
          </a:fontRef>
        </p:style>
      </p:cxnSp>
      <p:sp>
        <p:nvSpPr>
          <p:cNvPr id="6" name="TextBox 5"/>
          <p:cNvSpPr txBox="1"/>
          <p:nvPr/>
        </p:nvSpPr>
        <p:spPr>
          <a:xfrm>
            <a:off x="558800" y="525839"/>
            <a:ext cx="7975600" cy="1015663"/>
          </a:xfrm>
          <a:prstGeom prst="rect">
            <a:avLst/>
          </a:prstGeom>
          <a:noFill/>
          <a:effectLst>
            <a:outerShdw blurRad="50800" dist="38100" dir="8100000" algn="tr" rotWithShape="0">
              <a:prstClr val="black">
                <a:alpha val="40000"/>
              </a:prstClr>
            </a:outerShdw>
          </a:effectLst>
        </p:spPr>
        <p:txBody>
          <a:bodyPr wrap="square">
            <a:spAutoFit/>
          </a:bodyPr>
          <a:lstStyle/>
          <a:p>
            <a:pPr algn="ctr" fontAlgn="auto">
              <a:spcBef>
                <a:spcPts val="0"/>
              </a:spcBef>
              <a:spcAft>
                <a:spcPts val="0"/>
              </a:spcAft>
              <a:defRPr/>
            </a:pPr>
            <a:r>
              <a:rPr lang="en-US" sz="3000" dirty="0" smtClean="0">
                <a:solidFill>
                  <a:schemeClr val="tx1">
                    <a:lumMod val="60000"/>
                    <a:lumOff val="40000"/>
                  </a:schemeClr>
                </a:solidFill>
                <a:effectLst/>
                <a:latin typeface="Century Gothic" panose="020B0502020202020204" pitchFamily="34" charset="0"/>
                <a:cs typeface="+mn-cs"/>
              </a:rPr>
              <a:t>What Can Account for an </a:t>
            </a:r>
          </a:p>
          <a:p>
            <a:pPr algn="ctr" fontAlgn="auto">
              <a:spcBef>
                <a:spcPts val="0"/>
              </a:spcBef>
              <a:spcAft>
                <a:spcPts val="0"/>
              </a:spcAft>
              <a:defRPr/>
            </a:pPr>
            <a:r>
              <a:rPr lang="en-US" sz="3000" dirty="0" smtClean="0">
                <a:solidFill>
                  <a:schemeClr val="tx1">
                    <a:lumMod val="60000"/>
                    <a:lumOff val="40000"/>
                  </a:schemeClr>
                </a:solidFill>
                <a:effectLst/>
                <a:latin typeface="Century Gothic" panose="020B0502020202020204" pitchFamily="34" charset="0"/>
                <a:cs typeface="+mn-cs"/>
              </a:rPr>
              <a:t>Apparent Increase in Cases?</a:t>
            </a:r>
            <a:endParaRPr lang="en-US" sz="3000" dirty="0">
              <a:solidFill>
                <a:schemeClr val="tx1">
                  <a:lumMod val="60000"/>
                  <a:lumOff val="40000"/>
                </a:schemeClr>
              </a:solidFill>
              <a:effectLst/>
              <a:latin typeface="Century Gothic" panose="020B0502020202020204" pitchFamily="34" charset="0"/>
              <a:cs typeface="+mn-cs"/>
            </a:endParaRPr>
          </a:p>
        </p:txBody>
      </p:sp>
      <p:sp>
        <p:nvSpPr>
          <p:cNvPr id="7" name="Rectangle 6" descr="An exerpt of a New York Times article explaining that the increase in the number of E. coli cases is probably the result of more laboratories testing for the pathogen." title="Exerpt of New York Times Article"/>
          <p:cNvSpPr/>
          <p:nvPr/>
        </p:nvSpPr>
        <p:spPr>
          <a:xfrm>
            <a:off x="419100" y="546100"/>
            <a:ext cx="8178800" cy="5270500"/>
          </a:xfrm>
          <a:prstGeom prst="rect">
            <a:avLst/>
          </a:prstGeom>
          <a:ln w="22225">
            <a:solidFill>
              <a:srgbClr val="0039A6"/>
            </a:solidFill>
          </a:ln>
          <a:effectLst>
            <a:outerShdw blurRad="50800" dist="38100" algn="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3116" r="2958"/>
          <a:stretch/>
        </p:blipFill>
        <p:spPr bwMode="auto">
          <a:xfrm>
            <a:off x="530352" y="2209800"/>
            <a:ext cx="7915148" cy="3082515"/>
          </a:xfrm>
          <a:prstGeom prst="rect">
            <a:avLst/>
          </a:prstGeom>
          <a:ln>
            <a:noFill/>
          </a:ln>
          <a:effectLst/>
          <a:extLst>
            <a:ext uri="{909E8E84-426E-40dd-AFC4-6F175D3DCCD1}">
              <a14:hiddenFill xmlns:a14="http://schemas.microsoft.com/office/drawing/2010/main">
                <a:solidFill>
                  <a:schemeClr val="accent1"/>
                </a:solidFill>
              </a14:hiddenFill>
            </a:ext>
          </a:extLst>
        </p:spPr>
      </p:pic>
      <p:cxnSp>
        <p:nvCxnSpPr>
          <p:cNvPr id="10" name="Straight Connector 9"/>
          <p:cNvCxnSpPr/>
          <p:nvPr/>
        </p:nvCxnSpPr>
        <p:spPr>
          <a:xfrm>
            <a:off x="2363922" y="1913578"/>
            <a:ext cx="4406900" cy="0"/>
          </a:xfrm>
          <a:prstGeom prst="line">
            <a:avLst/>
          </a:prstGeom>
          <a:ln w="25400">
            <a:solidFill>
              <a:srgbClr val="0039A6"/>
            </a:solidFill>
          </a:ln>
          <a:effectLst/>
        </p:spPr>
        <p:style>
          <a:lnRef idx="3">
            <a:schemeClr val="accent1"/>
          </a:lnRef>
          <a:fillRef idx="0">
            <a:schemeClr val="accent1"/>
          </a:fillRef>
          <a:effectRef idx="2">
            <a:schemeClr val="accent1"/>
          </a:effectRef>
          <a:fontRef idx="minor">
            <a:schemeClr val="tx1"/>
          </a:fontRef>
        </p:style>
      </p:cxn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474" y="609600"/>
            <a:ext cx="1645920" cy="349871"/>
          </a:xfrm>
          <a:prstGeom prst="rect">
            <a:avLst/>
          </a:prstGeom>
          <a:ln>
            <a:noFill/>
          </a:ln>
          <a:effectLst>
            <a:outerShdw blurRad="292100" dist="139700" dir="2700000" algn="tl" rotWithShape="0">
              <a:srgbClr val="333333">
                <a:alpha val="65000"/>
              </a:srgbClr>
            </a:outerShdw>
          </a:effectLst>
          <a:extLst/>
        </p:spPr>
      </p:pic>
      <p:sp>
        <p:nvSpPr>
          <p:cNvPr id="12" name="TextBox 11"/>
          <p:cNvSpPr txBox="1"/>
          <p:nvPr/>
        </p:nvSpPr>
        <p:spPr>
          <a:xfrm>
            <a:off x="2245394" y="1033670"/>
            <a:ext cx="4643957" cy="830997"/>
          </a:xfrm>
          <a:prstGeom prst="rect">
            <a:avLst/>
          </a:prstGeom>
          <a:solidFill>
            <a:schemeClr val="bg1"/>
          </a:solidFill>
        </p:spPr>
        <p:txBody>
          <a:bodyPr wrap="square" rtlCol="0">
            <a:spAutoFit/>
          </a:bodyPr>
          <a:lstStyle/>
          <a:p>
            <a:pPr algn="ctr"/>
            <a:r>
              <a:rPr lang="en-US" sz="2400" dirty="0" smtClean="0">
                <a:solidFill>
                  <a:srgbClr val="000000"/>
                </a:solidFill>
                <a:effectLst/>
                <a:latin typeface="Gisha" panose="020B0502040204020203" pitchFamily="34" charset="-79"/>
                <a:cs typeface="Gisha" panose="020B0502040204020203" pitchFamily="34" charset="-79"/>
              </a:rPr>
              <a:t>Number of Rare </a:t>
            </a:r>
            <a:r>
              <a:rPr lang="en-US" sz="2400" i="1" dirty="0" smtClean="0">
                <a:solidFill>
                  <a:srgbClr val="000000"/>
                </a:solidFill>
                <a:effectLst/>
                <a:latin typeface="Gisha" panose="020B0502040204020203" pitchFamily="34" charset="-79"/>
                <a:cs typeface="Gisha" panose="020B0502040204020203" pitchFamily="34" charset="-79"/>
              </a:rPr>
              <a:t>E. Coli </a:t>
            </a:r>
            <a:r>
              <a:rPr lang="en-US" sz="2400" dirty="0" smtClean="0">
                <a:solidFill>
                  <a:srgbClr val="000000"/>
                </a:solidFill>
                <a:effectLst/>
                <a:latin typeface="Gisha" panose="020B0502040204020203" pitchFamily="34" charset="-79"/>
                <a:cs typeface="Gisha" panose="020B0502040204020203" pitchFamily="34" charset="-79"/>
              </a:rPr>
              <a:t>Cases </a:t>
            </a:r>
            <a:endParaRPr lang="en-US" sz="2400" dirty="0">
              <a:solidFill>
                <a:srgbClr val="000000"/>
              </a:solidFill>
              <a:effectLst/>
              <a:latin typeface="Gisha" panose="020B0502040204020203" pitchFamily="34" charset="-79"/>
              <a:cs typeface="Gisha" panose="020B0502040204020203" pitchFamily="34" charset="-79"/>
            </a:endParaRPr>
          </a:p>
          <a:p>
            <a:pPr algn="ctr"/>
            <a:r>
              <a:rPr lang="en-US" sz="2400" dirty="0" smtClean="0">
                <a:solidFill>
                  <a:srgbClr val="000000"/>
                </a:solidFill>
                <a:effectLst/>
                <a:latin typeface="Gisha" panose="020B0502040204020203" pitchFamily="34" charset="-79"/>
                <a:cs typeface="Gisha" panose="020B0502040204020203" pitchFamily="34" charset="-79"/>
              </a:rPr>
              <a:t>In U.S. Rose Last Year</a:t>
            </a:r>
            <a:endParaRPr lang="en-US" sz="2400" dirty="0">
              <a:solidFill>
                <a:srgbClr val="000000"/>
              </a:solidFill>
              <a:effectLst/>
              <a:latin typeface="Gisha" panose="020B0502040204020203" pitchFamily="34" charset="-79"/>
              <a:cs typeface="Gisha" panose="020B0502040204020203" pitchFamily="34" charset="-79"/>
            </a:endParaRPr>
          </a:p>
        </p:txBody>
      </p:sp>
      <p:sp>
        <p:nvSpPr>
          <p:cNvPr id="13" name="Rectangle 12"/>
          <p:cNvSpPr/>
          <p:nvPr/>
        </p:nvSpPr>
        <p:spPr>
          <a:xfrm>
            <a:off x="599474" y="4248707"/>
            <a:ext cx="5306025" cy="228043"/>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p:cNvSpPr/>
          <p:nvPr/>
        </p:nvSpPr>
        <p:spPr>
          <a:xfrm>
            <a:off x="7285197" y="3952875"/>
            <a:ext cx="798629" cy="228599"/>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17" name="Straight Connector 16"/>
          <p:cNvCxnSpPr/>
          <p:nvPr/>
        </p:nvCxnSpPr>
        <p:spPr>
          <a:xfrm>
            <a:off x="599474" y="4491019"/>
            <a:ext cx="5306025" cy="0"/>
          </a:xfrm>
          <a:prstGeom prst="line">
            <a:avLst/>
          </a:prstGeom>
          <a:ln w="22225">
            <a:solidFill>
              <a:srgbClr val="0A0A0A"/>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285197" y="4181474"/>
            <a:ext cx="798629" cy="0"/>
          </a:xfrm>
          <a:prstGeom prst="line">
            <a:avLst/>
          </a:prstGeom>
          <a:ln w="22225">
            <a:solidFill>
              <a:srgbClr val="0A0A0A"/>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19100" y="5999157"/>
            <a:ext cx="7846126" cy="430887"/>
          </a:xfrm>
          <a:prstGeom prst="rect">
            <a:avLst/>
          </a:prstGeom>
        </p:spPr>
        <p:txBody>
          <a:bodyPr wrap="square">
            <a:spAutoFit/>
          </a:bodyPr>
          <a:lstStyle/>
          <a:p>
            <a:r>
              <a:rPr lang="en-US" sz="1050" dirty="0" smtClean="0">
                <a:effectLst/>
                <a:latin typeface="Arial" panose="020B0604020202020204" pitchFamily="34" charset="0"/>
                <a:cs typeface="Arial" panose="020B0604020202020204" pitchFamily="34" charset="0"/>
              </a:rPr>
              <a:t>Neuman, W. </a:t>
            </a:r>
            <a:r>
              <a:rPr lang="en-US" sz="1050" dirty="0">
                <a:effectLst/>
                <a:latin typeface="Arial" panose="020B0604020202020204" pitchFamily="34" charset="0"/>
                <a:cs typeface="Arial" panose="020B0604020202020204" pitchFamily="34" charset="0"/>
              </a:rPr>
              <a:t>Rare E. Coli Cases Rose In the U.S. Last </a:t>
            </a:r>
            <a:r>
              <a:rPr lang="en-US" sz="1050" dirty="0" smtClean="0">
                <a:effectLst/>
                <a:latin typeface="Arial" panose="020B0604020202020204" pitchFamily="34" charset="0"/>
                <a:cs typeface="Arial" panose="020B0604020202020204" pitchFamily="34" charset="0"/>
              </a:rPr>
              <a:t>Year.</a:t>
            </a:r>
            <a:r>
              <a:rPr lang="en-US" sz="1050" i="1" dirty="0" smtClean="0">
                <a:effectLst/>
                <a:latin typeface="Arial" panose="020B0604020202020204" pitchFamily="34" charset="0"/>
                <a:cs typeface="Arial" panose="020B0604020202020204" pitchFamily="34" charset="0"/>
              </a:rPr>
              <a:t> New York Times</a:t>
            </a:r>
            <a:r>
              <a:rPr lang="en-US" sz="1050" dirty="0" smtClean="0">
                <a:effectLst/>
                <a:latin typeface="Arial" panose="020B0604020202020204" pitchFamily="34" charset="0"/>
                <a:cs typeface="Arial" panose="020B0604020202020204" pitchFamily="34" charset="0"/>
              </a:rPr>
              <a:t> June </a:t>
            </a:r>
            <a:r>
              <a:rPr lang="en-US" sz="1050" dirty="0">
                <a:effectLst/>
                <a:latin typeface="Arial" panose="020B0604020202020204" pitchFamily="34" charset="0"/>
                <a:cs typeface="Arial" panose="020B0604020202020204" pitchFamily="34" charset="0"/>
              </a:rPr>
              <a:t>7, </a:t>
            </a:r>
            <a:r>
              <a:rPr lang="en-US" sz="1050" dirty="0" smtClean="0">
                <a:effectLst/>
                <a:latin typeface="Arial" panose="020B0604020202020204" pitchFamily="34" charset="0"/>
                <a:cs typeface="Arial" panose="020B0604020202020204" pitchFamily="34" charset="0"/>
              </a:rPr>
              <a:t>2011. http://www.nytimes.com. Accessed July 9, 2014.</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1165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2" name="Rectangle 1"/>
          <p:cNvSpPr/>
          <p:nvPr/>
        </p:nvSpPr>
        <p:spPr>
          <a:xfrm>
            <a:off x="4043878" y="1495270"/>
            <a:ext cx="4862616" cy="4487382"/>
          </a:xfrm>
          <a:prstGeom prst="rect">
            <a:avLst/>
          </a:prstGeom>
        </p:spPr>
        <p:txBody>
          <a:bodyPr wrap="square">
            <a:spAutoFit/>
          </a:bodyPr>
          <a:lstStyle/>
          <a:p>
            <a:pPr marL="342900" indent="-342900">
              <a:spcBef>
                <a:spcPct val="30000"/>
              </a:spcBef>
              <a:buFont typeface="Arial" panose="020B0604020202020204" pitchFamily="34" charset="0"/>
              <a:buChar char="•"/>
              <a:defRPr/>
            </a:pPr>
            <a:r>
              <a:rPr lang="en-US" sz="2400" dirty="0">
                <a:effectLst/>
                <a:latin typeface="Century Gothic" panose="020B0502020202020204" pitchFamily="34" charset="0"/>
              </a:rPr>
              <a:t>Health agency newsletters, bulletins, or </a:t>
            </a:r>
            <a:r>
              <a:rPr lang="en-US" sz="2400" dirty="0" smtClean="0">
                <a:effectLst/>
                <a:latin typeface="Century Gothic" panose="020B0502020202020204" pitchFamily="34" charset="0"/>
              </a:rPr>
              <a:t>alerts</a:t>
            </a:r>
            <a:br>
              <a:rPr lang="en-US" sz="2400" dirty="0" smtClean="0">
                <a:effectLst/>
                <a:latin typeface="Century Gothic" panose="020B0502020202020204" pitchFamily="34" charset="0"/>
              </a:rPr>
            </a:br>
            <a:endParaRPr lang="en-US" sz="2400" dirty="0">
              <a:effectLst/>
              <a:latin typeface="Century Gothic" panose="020B0502020202020204" pitchFamily="34" charset="0"/>
            </a:endParaRPr>
          </a:p>
          <a:p>
            <a:pPr marL="342900" indent="-342900">
              <a:spcBef>
                <a:spcPct val="30000"/>
              </a:spcBef>
              <a:buFont typeface="Arial" panose="020B0604020202020204" pitchFamily="34" charset="0"/>
              <a:buChar char="•"/>
              <a:defRPr/>
            </a:pPr>
            <a:r>
              <a:rPr lang="en-US" sz="2400" dirty="0" smtClean="0">
                <a:effectLst/>
                <a:latin typeface="Century Gothic" panose="020B0502020202020204" pitchFamily="34" charset="0"/>
              </a:rPr>
              <a:t>Surveillance </a:t>
            </a:r>
            <a:r>
              <a:rPr lang="en-US" sz="2400" dirty="0">
                <a:effectLst/>
                <a:latin typeface="Century Gothic" panose="020B0502020202020204" pitchFamily="34" charset="0"/>
              </a:rPr>
              <a:t>summaries and </a:t>
            </a:r>
            <a:r>
              <a:rPr lang="en-US" sz="2400" dirty="0" smtClean="0">
                <a:effectLst/>
                <a:latin typeface="Century Gothic" panose="020B0502020202020204" pitchFamily="34" charset="0"/>
              </a:rPr>
              <a:t>reports</a:t>
            </a:r>
            <a:br>
              <a:rPr lang="en-US" sz="2400" dirty="0" smtClean="0">
                <a:effectLst/>
                <a:latin typeface="Century Gothic" panose="020B0502020202020204" pitchFamily="34" charset="0"/>
              </a:rPr>
            </a:br>
            <a:endParaRPr lang="en-US" sz="2400" dirty="0">
              <a:effectLst/>
              <a:latin typeface="Century Gothic" panose="020B0502020202020204" pitchFamily="34" charset="0"/>
            </a:endParaRPr>
          </a:p>
          <a:p>
            <a:pPr marL="342900" indent="-342900">
              <a:spcBef>
                <a:spcPct val="30000"/>
              </a:spcBef>
              <a:buFont typeface="Arial" panose="020B0604020202020204" pitchFamily="34" charset="0"/>
              <a:buChar char="•"/>
              <a:defRPr/>
            </a:pPr>
            <a:r>
              <a:rPr lang="en-US" sz="2400" dirty="0" smtClean="0">
                <a:effectLst/>
                <a:latin typeface="Century Gothic" panose="020B0502020202020204" pitchFamily="34" charset="0"/>
              </a:rPr>
              <a:t>Medical </a:t>
            </a:r>
            <a:r>
              <a:rPr lang="en-US" sz="2400" dirty="0">
                <a:effectLst/>
                <a:latin typeface="Century Gothic" panose="020B0502020202020204" pitchFamily="34" charset="0"/>
              </a:rPr>
              <a:t>and epidemiologic journal </a:t>
            </a:r>
            <a:r>
              <a:rPr lang="en-US" sz="2400" dirty="0" smtClean="0">
                <a:effectLst/>
                <a:latin typeface="Century Gothic" panose="020B0502020202020204" pitchFamily="34" charset="0"/>
              </a:rPr>
              <a:t>articles</a:t>
            </a:r>
            <a:br>
              <a:rPr lang="en-US" sz="2400" dirty="0" smtClean="0">
                <a:effectLst/>
                <a:latin typeface="Century Gothic" panose="020B0502020202020204" pitchFamily="34" charset="0"/>
              </a:rPr>
            </a:br>
            <a:endParaRPr lang="en-US" sz="2400" dirty="0">
              <a:effectLst/>
              <a:latin typeface="Century Gothic" panose="020B0502020202020204" pitchFamily="34" charset="0"/>
            </a:endParaRPr>
          </a:p>
          <a:p>
            <a:pPr marL="342900" indent="-342900">
              <a:spcBef>
                <a:spcPct val="30000"/>
              </a:spcBef>
              <a:buFont typeface="Arial" panose="020B0604020202020204" pitchFamily="34" charset="0"/>
              <a:buChar char="•"/>
              <a:defRPr/>
            </a:pPr>
            <a:r>
              <a:rPr lang="en-US" sz="2400" dirty="0" smtClean="0">
                <a:effectLst/>
                <a:latin typeface="Century Gothic" panose="020B0502020202020204" pitchFamily="34" charset="0"/>
              </a:rPr>
              <a:t>Press </a:t>
            </a:r>
            <a:r>
              <a:rPr lang="en-US" sz="2400" dirty="0">
                <a:effectLst/>
                <a:latin typeface="Century Gothic" panose="020B0502020202020204" pitchFamily="34" charset="0"/>
              </a:rPr>
              <a:t>releases and social media</a:t>
            </a:r>
          </a:p>
        </p:txBody>
      </p:sp>
      <p:sp>
        <p:nvSpPr>
          <p:cNvPr id="8" name="TextBox 7"/>
          <p:cNvSpPr txBox="1"/>
          <p:nvPr/>
        </p:nvSpPr>
        <p:spPr>
          <a:xfrm>
            <a:off x="2603599" y="516583"/>
            <a:ext cx="3886000" cy="584775"/>
          </a:xfrm>
          <a:prstGeom prst="rect">
            <a:avLst/>
          </a:prstGeom>
          <a:noFill/>
        </p:spPr>
        <p:txBody>
          <a:bodyPr wrap="none" rtlCol="0">
            <a:spAutoFit/>
          </a:bodyPr>
          <a:lstStyle/>
          <a:p>
            <a:pPr algn="ctr"/>
            <a:r>
              <a:rPr lang="en-US" sz="3200" dirty="0" smtClean="0">
                <a:effectLst/>
                <a:latin typeface="Century Gothic" panose="020B0502020202020204" pitchFamily="34" charset="0"/>
              </a:rPr>
              <a:t> </a:t>
            </a:r>
            <a:r>
              <a:rPr lang="en-US" sz="3000" dirty="0" smtClean="0">
                <a:effectLst/>
                <a:latin typeface="Century Gothic" panose="020B0502020202020204" pitchFamily="34" charset="0"/>
              </a:rPr>
              <a:t>Data Dissemination</a:t>
            </a:r>
            <a:endParaRPr lang="en-US" sz="3000" dirty="0">
              <a:effectLst/>
              <a:latin typeface="Century Gothic" panose="020B0502020202020204" pitchFamily="34" charset="0"/>
            </a:endParaRPr>
          </a:p>
        </p:txBody>
      </p:sp>
      <p:cxnSp>
        <p:nvCxnSpPr>
          <p:cNvPr id="9" name="Straight Connector 8"/>
          <p:cNvCxnSpPr>
            <a:endCxn id="19" idx="2"/>
          </p:cNvCxnSpPr>
          <p:nvPr/>
        </p:nvCxnSpPr>
        <p:spPr>
          <a:xfrm flipH="1">
            <a:off x="1789242" y="1673779"/>
            <a:ext cx="28316" cy="3930627"/>
          </a:xfrm>
          <a:prstGeom prst="line">
            <a:avLst/>
          </a:prstGeom>
          <a:ln>
            <a:solidFill>
              <a:srgbClr val="0036A6"/>
            </a:solidFill>
          </a:ln>
        </p:spPr>
        <p:style>
          <a:lnRef idx="1">
            <a:schemeClr val="accent1"/>
          </a:lnRef>
          <a:fillRef idx="0">
            <a:schemeClr val="accent1"/>
          </a:fillRef>
          <a:effectRef idx="0">
            <a:schemeClr val="accent1"/>
          </a:effectRef>
          <a:fontRef idx="minor">
            <a:schemeClr val="tx1"/>
          </a:fontRef>
        </p:style>
      </p:cxnSp>
      <p:grpSp>
        <p:nvGrpSpPr>
          <p:cNvPr id="25" name="Group 24" descr="Column listing the steps to be completed during the decision-making process, including data collection, analysis, interpretation, dissemination, and link to action. Data dissemination is highlighted." title="Surveillance Process"/>
          <p:cNvGrpSpPr/>
          <p:nvPr/>
        </p:nvGrpSpPr>
        <p:grpSpPr>
          <a:xfrm>
            <a:off x="558800" y="1612225"/>
            <a:ext cx="2489200" cy="3992181"/>
            <a:chOff x="558800" y="1612225"/>
            <a:chExt cx="2489200" cy="3992181"/>
          </a:xfrm>
        </p:grpSpPr>
        <p:grpSp>
          <p:nvGrpSpPr>
            <p:cNvPr id="24" name="Group 23"/>
            <p:cNvGrpSpPr/>
            <p:nvPr/>
          </p:nvGrpSpPr>
          <p:grpSpPr>
            <a:xfrm>
              <a:off x="558800" y="1612225"/>
              <a:ext cx="2489200" cy="3248050"/>
              <a:chOff x="558800" y="1612225"/>
              <a:chExt cx="2489200" cy="3248050"/>
            </a:xfrm>
          </p:grpSpPr>
          <p:grpSp>
            <p:nvGrpSpPr>
              <p:cNvPr id="23" name="Group 22"/>
              <p:cNvGrpSpPr/>
              <p:nvPr/>
            </p:nvGrpSpPr>
            <p:grpSpPr>
              <a:xfrm>
                <a:off x="558800" y="1612225"/>
                <a:ext cx="2489200" cy="2380811"/>
                <a:chOff x="558800" y="1612225"/>
                <a:chExt cx="2489200" cy="2380811"/>
              </a:xfrm>
            </p:grpSpPr>
            <p:grpSp>
              <p:nvGrpSpPr>
                <p:cNvPr id="12" name="Group 11"/>
                <p:cNvGrpSpPr/>
                <p:nvPr/>
              </p:nvGrpSpPr>
              <p:grpSpPr>
                <a:xfrm>
                  <a:off x="569419" y="1612225"/>
                  <a:ext cx="2478581" cy="1513572"/>
                  <a:chOff x="569419" y="1612225"/>
                  <a:chExt cx="2478581" cy="1513572"/>
                </a:xfrm>
              </p:grpSpPr>
              <p:grpSp>
                <p:nvGrpSpPr>
                  <p:cNvPr id="21" name="Group 20"/>
                  <p:cNvGrpSpPr/>
                  <p:nvPr/>
                </p:nvGrpSpPr>
                <p:grpSpPr>
                  <a:xfrm>
                    <a:off x="569419" y="1612225"/>
                    <a:ext cx="2460883" cy="769441"/>
                    <a:chOff x="569419" y="1612225"/>
                    <a:chExt cx="2460883" cy="769441"/>
                  </a:xfrm>
                </p:grpSpPr>
                <p:sp>
                  <p:nvSpPr>
                    <p:cNvPr id="11" name="Rectangle 10"/>
                    <p:cNvSpPr/>
                    <p:nvPr/>
                  </p:nvSpPr>
                  <p:spPr>
                    <a:xfrm>
                      <a:off x="569419" y="1673779"/>
                      <a:ext cx="2460883"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3" name="TextBox 12"/>
                    <p:cNvSpPr txBox="1"/>
                    <p:nvPr/>
                  </p:nvSpPr>
                  <p:spPr>
                    <a:xfrm>
                      <a:off x="660562" y="1612225"/>
                      <a:ext cx="2278596"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Collection</a:t>
                      </a:r>
                      <a:endParaRPr lang="en-US" sz="2200" dirty="0">
                        <a:solidFill>
                          <a:schemeClr val="bg1"/>
                        </a:solidFill>
                        <a:effectLst/>
                        <a:latin typeface="Century Gothic" panose="020B0502020202020204" pitchFamily="34" charset="0"/>
                      </a:endParaRPr>
                    </a:p>
                  </p:txBody>
                </p:sp>
              </p:grpSp>
              <p:grpSp>
                <p:nvGrpSpPr>
                  <p:cNvPr id="5" name="Group 4"/>
                  <p:cNvGrpSpPr/>
                  <p:nvPr/>
                </p:nvGrpSpPr>
                <p:grpSpPr>
                  <a:xfrm>
                    <a:off x="587117" y="2479465"/>
                    <a:ext cx="2460883" cy="646332"/>
                    <a:chOff x="587117" y="2377022"/>
                    <a:chExt cx="2460883" cy="646332"/>
                  </a:xfrm>
                </p:grpSpPr>
                <p:sp>
                  <p:nvSpPr>
                    <p:cNvPr id="10" name="Rectangle 9"/>
                    <p:cNvSpPr/>
                    <p:nvPr/>
                  </p:nvSpPr>
                  <p:spPr>
                    <a:xfrm>
                      <a:off x="587117" y="2377022"/>
                      <a:ext cx="2460883"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4" name="TextBox 13"/>
                    <p:cNvSpPr txBox="1"/>
                    <p:nvPr/>
                  </p:nvSpPr>
                  <p:spPr>
                    <a:xfrm>
                      <a:off x="678260" y="2484745"/>
                      <a:ext cx="2278596" cy="430887"/>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Analysis</a:t>
                      </a:r>
                      <a:endParaRPr lang="en-US" sz="2200" dirty="0">
                        <a:solidFill>
                          <a:schemeClr val="bg1"/>
                        </a:solidFill>
                        <a:effectLst/>
                        <a:latin typeface="Century Gothic" panose="020B0502020202020204" pitchFamily="34" charset="0"/>
                      </a:endParaRPr>
                    </a:p>
                  </p:txBody>
                </p:sp>
              </p:grpSp>
            </p:grpSp>
            <p:grpSp>
              <p:nvGrpSpPr>
                <p:cNvPr id="4" name="Group 3"/>
                <p:cNvGrpSpPr/>
                <p:nvPr/>
              </p:nvGrpSpPr>
              <p:grpSpPr>
                <a:xfrm>
                  <a:off x="558800" y="3223595"/>
                  <a:ext cx="2460883" cy="769441"/>
                  <a:chOff x="558800" y="3238936"/>
                  <a:chExt cx="2460883" cy="769441"/>
                </a:xfrm>
              </p:grpSpPr>
              <p:sp>
                <p:nvSpPr>
                  <p:cNvPr id="15" name="Rectangle 14"/>
                  <p:cNvSpPr/>
                  <p:nvPr/>
                </p:nvSpPr>
                <p:spPr>
                  <a:xfrm>
                    <a:off x="558800" y="3300490"/>
                    <a:ext cx="2460883"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6" name="TextBox 15"/>
                  <p:cNvSpPr txBox="1"/>
                  <p:nvPr/>
                </p:nvSpPr>
                <p:spPr>
                  <a:xfrm>
                    <a:off x="649943" y="3238936"/>
                    <a:ext cx="2278596"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Interpretation</a:t>
                    </a:r>
                    <a:endParaRPr lang="en-US" sz="2200" dirty="0">
                      <a:solidFill>
                        <a:schemeClr val="bg1"/>
                      </a:solidFill>
                      <a:effectLst/>
                      <a:latin typeface="Century Gothic" panose="020B0502020202020204" pitchFamily="34" charset="0"/>
                    </a:endParaRPr>
                  </a:p>
                </p:txBody>
              </p:sp>
            </p:grpSp>
          </p:grpSp>
          <p:grpSp>
            <p:nvGrpSpPr>
              <p:cNvPr id="3" name="Group 2" descr="Column listing the steps to be completed during the decision-making process, including data collection, analysis, interpretation, dissemination, and link to action.  Data dissemination is highlighted." title="Surveillance Process"/>
              <p:cNvGrpSpPr/>
              <p:nvPr/>
            </p:nvGrpSpPr>
            <p:grpSpPr>
              <a:xfrm>
                <a:off x="569419" y="4090834"/>
                <a:ext cx="2460883" cy="769441"/>
                <a:chOff x="569419" y="4119875"/>
                <a:chExt cx="2460883" cy="769441"/>
              </a:xfrm>
            </p:grpSpPr>
            <p:sp>
              <p:nvSpPr>
                <p:cNvPr id="17" name="Rectangle 16"/>
                <p:cNvSpPr/>
                <p:nvPr/>
              </p:nvSpPr>
              <p:spPr>
                <a:xfrm>
                  <a:off x="569419" y="4181429"/>
                  <a:ext cx="2460883" cy="646332"/>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8" name="TextBox 17"/>
                <p:cNvSpPr txBox="1"/>
                <p:nvPr/>
              </p:nvSpPr>
              <p:spPr>
                <a:xfrm>
                  <a:off x="660562" y="4119875"/>
                  <a:ext cx="2278596" cy="769441"/>
                </a:xfrm>
                <a:prstGeom prst="rect">
                  <a:avLst/>
                </a:prstGeom>
                <a:noFill/>
              </p:spPr>
              <p:txBody>
                <a:bodyPr wrap="square" rtlCol="0">
                  <a:spAutoFit/>
                </a:bodyPr>
                <a:lstStyle/>
                <a:p>
                  <a:pPr algn="ctr"/>
                  <a:r>
                    <a:rPr lang="en-US" sz="2200" dirty="0" smtClean="0">
                      <a:solidFill>
                        <a:srgbClr val="0039A6"/>
                      </a:solidFill>
                      <a:effectLst/>
                      <a:latin typeface="Century Gothic" panose="020B0502020202020204" pitchFamily="34" charset="0"/>
                    </a:rPr>
                    <a:t>Data Dissemination</a:t>
                  </a:r>
                  <a:endParaRPr lang="en-US" sz="2200" dirty="0">
                    <a:solidFill>
                      <a:srgbClr val="0039A6"/>
                    </a:solidFill>
                    <a:effectLst/>
                    <a:latin typeface="Century Gothic" panose="020B0502020202020204" pitchFamily="34" charset="0"/>
                  </a:endParaRPr>
                </a:p>
              </p:txBody>
            </p:sp>
          </p:grpSp>
        </p:grpSp>
        <p:sp>
          <p:nvSpPr>
            <p:cNvPr id="19" name="Rectangle 18"/>
            <p:cNvSpPr/>
            <p:nvPr/>
          </p:nvSpPr>
          <p:spPr>
            <a:xfrm>
              <a:off x="558800" y="4958074"/>
              <a:ext cx="2460883"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grpSp>
      <p:sp>
        <p:nvSpPr>
          <p:cNvPr id="20" name="TextBox 19"/>
          <p:cNvSpPr txBox="1"/>
          <p:nvPr/>
        </p:nvSpPr>
        <p:spPr>
          <a:xfrm>
            <a:off x="649943" y="5065797"/>
            <a:ext cx="2278596" cy="430887"/>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Link to Action</a:t>
            </a:r>
            <a:endParaRPr lang="en-US" sz="2200" dirty="0">
              <a:solidFill>
                <a:schemeClr val="bg1"/>
              </a:solidFill>
              <a:effectLst/>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558799" y="1523162"/>
            <a:ext cx="8383319" cy="397031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smtClean="0">
                <a:effectLst/>
                <a:latin typeface="Century Gothic" panose="020B0502020202020204" pitchFamily="34" charset="0"/>
              </a:rPr>
              <a:t>Public health practitioners</a:t>
            </a:r>
          </a:p>
          <a:p>
            <a:pPr marL="342900" indent="-342900">
              <a:lnSpc>
                <a:spcPct val="150000"/>
              </a:lnSpc>
              <a:buFont typeface="Arial" panose="020B0604020202020204" pitchFamily="34" charset="0"/>
              <a:buChar char="•"/>
            </a:pPr>
            <a:r>
              <a:rPr lang="en-US" dirty="0" smtClean="0">
                <a:effectLst/>
                <a:latin typeface="Century Gothic" panose="020B0502020202020204" pitchFamily="34" charset="0"/>
              </a:rPr>
              <a:t>Clinicians and other health care providers</a:t>
            </a:r>
          </a:p>
          <a:p>
            <a:pPr marL="342900" indent="-342900">
              <a:lnSpc>
                <a:spcPct val="150000"/>
              </a:lnSpc>
              <a:buFont typeface="Arial" panose="020B0604020202020204" pitchFamily="34" charset="0"/>
              <a:buChar char="•"/>
            </a:pPr>
            <a:r>
              <a:rPr lang="en-US" dirty="0" smtClean="0">
                <a:effectLst/>
                <a:latin typeface="Century Gothic" panose="020B0502020202020204" pitchFamily="34" charset="0"/>
              </a:rPr>
              <a:t>Policy and other decision makers</a:t>
            </a:r>
          </a:p>
          <a:p>
            <a:pPr marL="342900" indent="-342900">
              <a:lnSpc>
                <a:spcPct val="150000"/>
              </a:lnSpc>
              <a:buFont typeface="Arial" panose="020B0604020202020204" pitchFamily="34" charset="0"/>
              <a:buChar char="•"/>
            </a:pPr>
            <a:r>
              <a:rPr lang="en-US" dirty="0" smtClean="0">
                <a:effectLst/>
                <a:latin typeface="Century Gothic" panose="020B0502020202020204" pitchFamily="34" charset="0"/>
              </a:rPr>
              <a:t>Community organizations</a:t>
            </a:r>
          </a:p>
          <a:p>
            <a:pPr marL="342900" indent="-342900">
              <a:lnSpc>
                <a:spcPct val="150000"/>
              </a:lnSpc>
              <a:buFont typeface="Arial" panose="020B0604020202020204" pitchFamily="34" charset="0"/>
              <a:buChar char="•"/>
            </a:pPr>
            <a:r>
              <a:rPr lang="en-US" dirty="0" smtClean="0">
                <a:effectLst/>
                <a:latin typeface="Century Gothic" panose="020B0502020202020204" pitchFamily="34" charset="0"/>
              </a:rPr>
              <a:t>The general public</a:t>
            </a:r>
          </a:p>
          <a:p>
            <a:pPr>
              <a:lnSpc>
                <a:spcPct val="150000"/>
              </a:lnSpc>
            </a:pPr>
            <a:endParaRPr lang="en-US" dirty="0" smtClean="0">
              <a:effectLst/>
              <a:latin typeface="Century Gothic" panose="020B0502020202020204" pitchFamily="34" charset="0"/>
            </a:endParaRPr>
          </a:p>
        </p:txBody>
      </p:sp>
      <p:sp>
        <p:nvSpPr>
          <p:cNvPr id="7" name="TextBox 6"/>
          <p:cNvSpPr txBox="1"/>
          <p:nvPr/>
        </p:nvSpPr>
        <p:spPr>
          <a:xfrm>
            <a:off x="912432" y="618183"/>
            <a:ext cx="7268336" cy="584775"/>
          </a:xfrm>
          <a:prstGeom prst="rect">
            <a:avLst/>
          </a:prstGeom>
          <a:noFill/>
        </p:spPr>
        <p:txBody>
          <a:bodyPr wrap="none" rtlCol="0">
            <a:spAutoFit/>
          </a:bodyPr>
          <a:lstStyle/>
          <a:p>
            <a:pPr algn="ctr"/>
            <a:r>
              <a:rPr lang="en-US" sz="3200" dirty="0" smtClean="0">
                <a:solidFill>
                  <a:srgbClr val="0039A6"/>
                </a:solidFill>
                <a:effectLst/>
                <a:latin typeface="Century Gothic" panose="020B0502020202020204" pitchFamily="34" charset="0"/>
              </a:rPr>
              <a:t> </a:t>
            </a:r>
            <a:r>
              <a:rPr lang="en-US" sz="3000" dirty="0" smtClean="0">
                <a:solidFill>
                  <a:srgbClr val="0039A6"/>
                </a:solidFill>
                <a:effectLst/>
                <a:latin typeface="Century Gothic" panose="020B0502020202020204" pitchFamily="34" charset="0"/>
              </a:rPr>
              <a:t>Data Dissemination Target Audiences</a:t>
            </a:r>
            <a:endParaRPr lang="en-US" sz="3000" dirty="0">
              <a:solidFill>
                <a:srgbClr val="0039A6"/>
              </a:solidFill>
              <a:effectLst/>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3681351" y="2159000"/>
            <a:ext cx="4853049" cy="1384995"/>
          </a:xfrm>
          <a:prstGeom prst="rect">
            <a:avLst/>
          </a:prstGeom>
          <a:noFill/>
        </p:spPr>
        <p:txBody>
          <a:bodyPr wrap="square" rtlCol="0">
            <a:spAutoFit/>
          </a:bodyPr>
          <a:lstStyle/>
          <a:p>
            <a:pPr algn="ctr"/>
            <a:r>
              <a:rPr lang="en-US" dirty="0" smtClean="0">
                <a:effectLst/>
                <a:latin typeface="Century Gothic" panose="020B0502020202020204" pitchFamily="34" charset="0"/>
              </a:rPr>
              <a:t>Public health surveillance should always have a </a:t>
            </a:r>
          </a:p>
          <a:p>
            <a:pPr algn="ctr"/>
            <a:r>
              <a:rPr lang="en-US" dirty="0">
                <a:effectLst/>
                <a:latin typeface="Century Gothic" panose="020B0502020202020204" pitchFamily="34" charset="0"/>
              </a:rPr>
              <a:t>l</a:t>
            </a:r>
            <a:r>
              <a:rPr lang="en-US" dirty="0" smtClean="0">
                <a:effectLst/>
                <a:latin typeface="Century Gothic" panose="020B0502020202020204" pitchFamily="34" charset="0"/>
              </a:rPr>
              <a:t>ink to action</a:t>
            </a:r>
            <a:endParaRPr lang="en-US" dirty="0">
              <a:effectLst/>
              <a:latin typeface="Century Gothic" panose="020B0502020202020204" pitchFamily="34" charset="0"/>
            </a:endParaRPr>
          </a:p>
        </p:txBody>
      </p:sp>
      <p:sp>
        <p:nvSpPr>
          <p:cNvPr id="9" name="TextBox 8"/>
          <p:cNvSpPr txBox="1"/>
          <p:nvPr/>
        </p:nvSpPr>
        <p:spPr>
          <a:xfrm>
            <a:off x="1978429" y="531100"/>
            <a:ext cx="5136341" cy="584775"/>
          </a:xfrm>
          <a:prstGeom prst="rect">
            <a:avLst/>
          </a:prstGeom>
          <a:noFill/>
        </p:spPr>
        <p:txBody>
          <a:bodyPr wrap="none" rtlCol="0">
            <a:spAutoFit/>
          </a:bodyPr>
          <a:lstStyle/>
          <a:p>
            <a:pPr algn="ctr"/>
            <a:r>
              <a:rPr lang="en-US" sz="3200" dirty="0" smtClean="0">
                <a:solidFill>
                  <a:srgbClr val="0039A6"/>
                </a:solidFill>
                <a:effectLst/>
                <a:latin typeface="Century Gothic" panose="020B0502020202020204" pitchFamily="34" charset="0"/>
              </a:rPr>
              <a:t> </a:t>
            </a:r>
            <a:r>
              <a:rPr lang="en-US" sz="3000" dirty="0" smtClean="0">
                <a:solidFill>
                  <a:srgbClr val="0039A6"/>
                </a:solidFill>
                <a:effectLst/>
                <a:latin typeface="Century Gothic" panose="020B0502020202020204" pitchFamily="34" charset="0"/>
              </a:rPr>
              <a:t>Surveillance Link to Action</a:t>
            </a:r>
            <a:endParaRPr lang="en-US" sz="3000" dirty="0">
              <a:solidFill>
                <a:srgbClr val="0039A6"/>
              </a:solidFill>
              <a:effectLst/>
              <a:latin typeface="Century Gothic" panose="020B0502020202020204" pitchFamily="34" charset="0"/>
            </a:endParaRPr>
          </a:p>
        </p:txBody>
      </p:sp>
      <p:cxnSp>
        <p:nvCxnSpPr>
          <p:cNvPr id="11" name="Straight Connector 10"/>
          <p:cNvCxnSpPr>
            <a:stCxn id="14" idx="0"/>
            <a:endCxn id="20" idx="2"/>
          </p:cNvCxnSpPr>
          <p:nvPr/>
        </p:nvCxnSpPr>
        <p:spPr>
          <a:xfrm flipH="1">
            <a:off x="1854835" y="1619991"/>
            <a:ext cx="1" cy="4096208"/>
          </a:xfrm>
          <a:prstGeom prst="line">
            <a:avLst/>
          </a:prstGeom>
          <a:ln>
            <a:solidFill>
              <a:srgbClr val="0036A6"/>
            </a:solidFill>
          </a:ln>
        </p:spPr>
        <p:style>
          <a:lnRef idx="1">
            <a:schemeClr val="accent1"/>
          </a:lnRef>
          <a:fillRef idx="0">
            <a:schemeClr val="accent1"/>
          </a:fillRef>
          <a:effectRef idx="0">
            <a:schemeClr val="accent1"/>
          </a:effectRef>
          <a:fontRef idx="minor">
            <a:schemeClr val="tx1"/>
          </a:fontRef>
        </p:style>
      </p:cxnSp>
      <p:grpSp>
        <p:nvGrpSpPr>
          <p:cNvPr id="23" name="Group 22" descr="Column listing the steps to be completed during the decision-making process, including data collection, analysis, interpretation, dissemination, and link to action. Link to action is highlighted." title="Surveillance Process"/>
          <p:cNvGrpSpPr/>
          <p:nvPr/>
        </p:nvGrpSpPr>
        <p:grpSpPr>
          <a:xfrm>
            <a:off x="599910" y="1619991"/>
            <a:ext cx="2509850" cy="4096208"/>
            <a:chOff x="599910" y="1619991"/>
            <a:chExt cx="2509850" cy="4096208"/>
          </a:xfrm>
        </p:grpSpPr>
        <p:grpSp>
          <p:nvGrpSpPr>
            <p:cNvPr id="22" name="Group 21"/>
            <p:cNvGrpSpPr/>
            <p:nvPr/>
          </p:nvGrpSpPr>
          <p:grpSpPr>
            <a:xfrm>
              <a:off x="599910" y="1619991"/>
              <a:ext cx="2509850" cy="769441"/>
              <a:chOff x="596300" y="1619991"/>
              <a:chExt cx="2509850" cy="769441"/>
            </a:xfrm>
          </p:grpSpPr>
          <p:sp>
            <p:nvSpPr>
              <p:cNvPr id="13" name="Rectangle 12"/>
              <p:cNvSpPr/>
              <p:nvPr/>
            </p:nvSpPr>
            <p:spPr>
              <a:xfrm>
                <a:off x="596300" y="1654768"/>
                <a:ext cx="2509850"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4" name="TextBox 13"/>
              <p:cNvSpPr txBox="1"/>
              <p:nvPr/>
            </p:nvSpPr>
            <p:spPr>
              <a:xfrm>
                <a:off x="689258" y="1619991"/>
                <a:ext cx="2323935"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Collection</a:t>
                </a:r>
                <a:endParaRPr lang="en-US" sz="2200" dirty="0">
                  <a:solidFill>
                    <a:schemeClr val="bg1"/>
                  </a:solidFill>
                  <a:effectLst/>
                  <a:latin typeface="Century Gothic" panose="020B0502020202020204" pitchFamily="34" charset="0"/>
                </a:endParaRPr>
              </a:p>
            </p:txBody>
          </p:sp>
        </p:grpSp>
        <p:grpSp>
          <p:nvGrpSpPr>
            <p:cNvPr id="5" name="Group 4"/>
            <p:cNvGrpSpPr/>
            <p:nvPr/>
          </p:nvGrpSpPr>
          <p:grpSpPr>
            <a:xfrm>
              <a:off x="599910" y="2446988"/>
              <a:ext cx="2509850" cy="646332"/>
              <a:chOff x="614350" y="2488815"/>
              <a:chExt cx="2509850" cy="646332"/>
            </a:xfrm>
          </p:grpSpPr>
          <p:sp>
            <p:nvSpPr>
              <p:cNvPr id="12" name="Rectangle 11"/>
              <p:cNvSpPr/>
              <p:nvPr/>
            </p:nvSpPr>
            <p:spPr>
              <a:xfrm>
                <a:off x="614350" y="2488815"/>
                <a:ext cx="2509850"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5" name="TextBox 14"/>
              <p:cNvSpPr txBox="1"/>
              <p:nvPr/>
            </p:nvSpPr>
            <p:spPr>
              <a:xfrm>
                <a:off x="707308" y="2596538"/>
                <a:ext cx="2323935" cy="430887"/>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Analysis</a:t>
                </a:r>
                <a:endParaRPr lang="en-US" sz="2200" dirty="0">
                  <a:solidFill>
                    <a:schemeClr val="bg1"/>
                  </a:solidFill>
                  <a:effectLst/>
                  <a:latin typeface="Century Gothic" panose="020B0502020202020204" pitchFamily="34" charset="0"/>
                </a:endParaRPr>
              </a:p>
            </p:txBody>
          </p:sp>
        </p:grpSp>
        <p:grpSp>
          <p:nvGrpSpPr>
            <p:cNvPr id="4" name="Group 3"/>
            <p:cNvGrpSpPr/>
            <p:nvPr/>
          </p:nvGrpSpPr>
          <p:grpSpPr>
            <a:xfrm>
              <a:off x="599910" y="3239208"/>
              <a:ext cx="2509850" cy="769441"/>
              <a:chOff x="585470" y="3315104"/>
              <a:chExt cx="2509850" cy="769441"/>
            </a:xfrm>
          </p:grpSpPr>
          <p:sp>
            <p:nvSpPr>
              <p:cNvPr id="16" name="Rectangle 15"/>
              <p:cNvSpPr/>
              <p:nvPr/>
            </p:nvSpPr>
            <p:spPr>
              <a:xfrm>
                <a:off x="585470" y="3376658"/>
                <a:ext cx="2509850"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7" name="TextBox 16"/>
              <p:cNvSpPr txBox="1"/>
              <p:nvPr/>
            </p:nvSpPr>
            <p:spPr>
              <a:xfrm>
                <a:off x="678428" y="3315104"/>
                <a:ext cx="2323935"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a:t>
                </a:r>
              </a:p>
              <a:p>
                <a:pPr algn="ctr"/>
                <a:r>
                  <a:rPr lang="en-US" sz="2200" dirty="0">
                    <a:solidFill>
                      <a:schemeClr val="bg1"/>
                    </a:solidFill>
                    <a:effectLst/>
                    <a:latin typeface="Century Gothic" panose="020B0502020202020204" pitchFamily="34" charset="0"/>
                  </a:rPr>
                  <a:t>I</a:t>
                </a:r>
                <a:r>
                  <a:rPr lang="en-US" sz="2200" dirty="0" smtClean="0">
                    <a:solidFill>
                      <a:schemeClr val="bg1"/>
                    </a:solidFill>
                    <a:effectLst/>
                    <a:latin typeface="Century Gothic" panose="020B0502020202020204" pitchFamily="34" charset="0"/>
                  </a:rPr>
                  <a:t>nterpretation</a:t>
                </a:r>
                <a:endParaRPr lang="en-US" sz="2200" dirty="0">
                  <a:solidFill>
                    <a:schemeClr val="bg1"/>
                  </a:solidFill>
                  <a:effectLst/>
                  <a:latin typeface="Century Gothic" panose="020B0502020202020204" pitchFamily="34" charset="0"/>
                </a:endParaRPr>
              </a:p>
            </p:txBody>
          </p:sp>
        </p:grpSp>
        <p:grpSp>
          <p:nvGrpSpPr>
            <p:cNvPr id="3" name="Group 2"/>
            <p:cNvGrpSpPr/>
            <p:nvPr/>
          </p:nvGrpSpPr>
          <p:grpSpPr>
            <a:xfrm>
              <a:off x="599910" y="4154537"/>
              <a:ext cx="2509850" cy="769441"/>
              <a:chOff x="596300" y="4231668"/>
              <a:chExt cx="2509850" cy="769441"/>
            </a:xfrm>
          </p:grpSpPr>
          <p:sp>
            <p:nvSpPr>
              <p:cNvPr id="18" name="Rectangle 17"/>
              <p:cNvSpPr/>
              <p:nvPr/>
            </p:nvSpPr>
            <p:spPr>
              <a:xfrm>
                <a:off x="596300" y="4293222"/>
                <a:ext cx="2509850"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9" name="TextBox 18"/>
              <p:cNvSpPr txBox="1"/>
              <p:nvPr/>
            </p:nvSpPr>
            <p:spPr>
              <a:xfrm>
                <a:off x="689258" y="4231668"/>
                <a:ext cx="2323935"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a:t>
                </a:r>
              </a:p>
              <a:p>
                <a:pPr algn="ctr"/>
                <a:r>
                  <a:rPr lang="en-US" sz="2200" dirty="0">
                    <a:solidFill>
                      <a:schemeClr val="bg1"/>
                    </a:solidFill>
                    <a:effectLst/>
                    <a:latin typeface="Century Gothic" panose="020B0502020202020204" pitchFamily="34" charset="0"/>
                  </a:rPr>
                  <a:t>D</a:t>
                </a:r>
                <a:r>
                  <a:rPr lang="en-US" sz="2200" dirty="0" smtClean="0">
                    <a:solidFill>
                      <a:schemeClr val="bg1"/>
                    </a:solidFill>
                    <a:effectLst/>
                    <a:latin typeface="Century Gothic" panose="020B0502020202020204" pitchFamily="34" charset="0"/>
                  </a:rPr>
                  <a:t>issemination</a:t>
                </a:r>
                <a:endParaRPr lang="en-US" sz="2200" dirty="0">
                  <a:solidFill>
                    <a:schemeClr val="bg1"/>
                  </a:solidFill>
                  <a:effectLst/>
                  <a:latin typeface="Century Gothic" panose="020B0502020202020204" pitchFamily="34" charset="0"/>
                </a:endParaRPr>
              </a:p>
            </p:txBody>
          </p:sp>
        </p:grpSp>
        <p:grpSp>
          <p:nvGrpSpPr>
            <p:cNvPr id="2" name="Group 1"/>
            <p:cNvGrpSpPr/>
            <p:nvPr/>
          </p:nvGrpSpPr>
          <p:grpSpPr>
            <a:xfrm>
              <a:off x="599910" y="5069867"/>
              <a:ext cx="2509850" cy="646332"/>
              <a:chOff x="585470" y="5069867"/>
              <a:chExt cx="2509850" cy="646332"/>
            </a:xfrm>
          </p:grpSpPr>
          <p:sp>
            <p:nvSpPr>
              <p:cNvPr id="20" name="Rectangle 19"/>
              <p:cNvSpPr/>
              <p:nvPr/>
            </p:nvSpPr>
            <p:spPr>
              <a:xfrm>
                <a:off x="585470" y="5069867"/>
                <a:ext cx="2509850" cy="646332"/>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21" name="TextBox 20"/>
              <p:cNvSpPr txBox="1"/>
              <p:nvPr/>
            </p:nvSpPr>
            <p:spPr>
              <a:xfrm>
                <a:off x="678428" y="5177590"/>
                <a:ext cx="2323935" cy="430887"/>
              </a:xfrm>
              <a:prstGeom prst="rect">
                <a:avLst/>
              </a:prstGeom>
              <a:noFill/>
            </p:spPr>
            <p:txBody>
              <a:bodyPr wrap="square" rtlCol="0">
                <a:spAutoFit/>
              </a:bodyPr>
              <a:lstStyle/>
              <a:p>
                <a:pPr algn="ctr"/>
                <a:r>
                  <a:rPr lang="en-US" sz="2200" dirty="0" smtClean="0">
                    <a:solidFill>
                      <a:srgbClr val="0039A6"/>
                    </a:solidFill>
                    <a:effectLst/>
                    <a:latin typeface="Century Gothic" panose="020B0502020202020204" pitchFamily="34" charset="0"/>
                  </a:rPr>
                  <a:t>Link to Action</a:t>
                </a:r>
                <a:endParaRPr lang="en-US" sz="2200" dirty="0">
                  <a:solidFill>
                    <a:srgbClr val="0039A6"/>
                  </a:solidFill>
                  <a:effectLst/>
                  <a:latin typeface="Century Gothic" panose="020B0502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754392" y="1168878"/>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dirty="0" smtClean="0">
                <a:ln w="900" cmpd="sng">
                  <a:solidFill>
                    <a:schemeClr val="accent1">
                      <a:satMod val="190000"/>
                      <a:alpha val="55000"/>
                    </a:schemeClr>
                  </a:solidFill>
                  <a:prstDash val="solid"/>
                </a:ln>
                <a:solidFill>
                  <a:srgbClr val="0039A6"/>
                </a:solidFill>
                <a:latin typeface="Century Gothic" panose="020B0502020202020204" pitchFamily="34" charset="0"/>
              </a:rPr>
              <a:t/>
            </a:r>
            <a:br>
              <a:rPr lang="en-US" dirty="0" smtClean="0">
                <a:ln w="900" cmpd="sng">
                  <a:solidFill>
                    <a:schemeClr val="accent1">
                      <a:satMod val="190000"/>
                      <a:alpha val="55000"/>
                    </a:schemeClr>
                  </a:solidFill>
                  <a:prstDash val="solid"/>
                </a:ln>
                <a:solidFill>
                  <a:srgbClr val="0039A6"/>
                </a:solidFill>
                <a:latin typeface="Century Gothic" panose="020B0502020202020204" pitchFamily="34" charset="0"/>
              </a:rPr>
            </a:br>
            <a:r>
              <a:rPr lang="en-US" sz="3200" b="0" dirty="0" smtClean="0">
                <a:solidFill>
                  <a:srgbClr val="0039A6"/>
                </a:solidFill>
                <a:latin typeface="Century Gothic" panose="020B0502020202020204" pitchFamily="34" charset="0"/>
              </a:rPr>
              <a:t>A Public Health Approach</a:t>
            </a:r>
            <a:endParaRPr lang="en-US" sz="3200" b="0" dirty="0">
              <a:solidFill>
                <a:srgbClr val="0039A6"/>
              </a:solidFill>
              <a:latin typeface="Century Gothic" panose="020B0502020202020204" pitchFamily="34" charset="0"/>
            </a:endParaRPr>
          </a:p>
        </p:txBody>
      </p:sp>
      <p:sp>
        <p:nvSpPr>
          <p:cNvPr id="11" name="TextBox 10"/>
          <p:cNvSpPr txBox="1"/>
          <p:nvPr/>
        </p:nvSpPr>
        <p:spPr>
          <a:xfrm>
            <a:off x="2912005" y="723441"/>
            <a:ext cx="3276600" cy="584775"/>
          </a:xfrm>
          <a:prstGeom prst="rect">
            <a:avLst/>
          </a:prstGeom>
          <a:noFill/>
        </p:spPr>
        <p:txBody>
          <a:bodyPr wrap="square" rtlCol="0">
            <a:spAutoFit/>
          </a:bodyPr>
          <a:lstStyle/>
          <a:p>
            <a:pPr algn="ctr"/>
            <a:r>
              <a:rPr lang="en-US" sz="3200" dirty="0" smtClean="0">
                <a:effectLst/>
                <a:latin typeface="Century Gothic" panose="020B0502020202020204" pitchFamily="34" charset="0"/>
              </a:rPr>
              <a:t>Topic 1</a:t>
            </a:r>
            <a:endParaRPr lang="en-US" sz="3200" dirty="0">
              <a:effectLst/>
              <a:latin typeface="Century Gothic" panose="020B0502020202020204" pitchFamily="34" charset="0"/>
            </a:endParaRPr>
          </a:p>
        </p:txBody>
      </p:sp>
      <p:pic>
        <p:nvPicPr>
          <p:cNvPr id="4098" name="Picture 2" descr="Globe encircled by red arrow." title="Earth and Red Ar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563" y="2062163"/>
            <a:ext cx="4206875" cy="3462337"/>
          </a:xfrm>
          <a:prstGeom prst="rect">
            <a:avLst/>
          </a:prstGeom>
          <a:solidFill>
            <a:schemeClr val="bg1"/>
          </a:solidFill>
          <a:ln w="25400">
            <a:solidFill>
              <a:schemeClr val="tx1"/>
            </a:solidFill>
            <a:miter lim="800000"/>
            <a:headEnd/>
            <a:tailEnd/>
          </a:ln>
          <a:effectLst/>
          <a:extLst/>
        </p:spPr>
      </p:pic>
    </p:spTree>
    <p:extLst>
      <p:ext uri="{BB962C8B-B14F-4D97-AF65-F5344CB8AC3E}">
        <p14:creationId xmlns:p14="http://schemas.microsoft.com/office/powerpoint/2010/main" val="2932576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535589" y="290316"/>
            <a:ext cx="8229600" cy="1277674"/>
          </a:xfrm>
          <a:ln>
            <a:noFill/>
          </a:ln>
        </p:spPr>
        <p:txBody>
          <a:bodyPr/>
          <a:lstStyle/>
          <a:p>
            <a:pPr>
              <a:defRPr/>
            </a:pPr>
            <a:r>
              <a:rPr lang="en-US" sz="3200" dirty="0">
                <a:solidFill>
                  <a:srgbClr val="0039A6"/>
                </a:solidFill>
                <a:latin typeface="Century Gothic" panose="020B0502020202020204" pitchFamily="34" charset="0"/>
              </a:rPr>
              <a:t>Link to Action</a:t>
            </a:r>
            <a:r>
              <a:rPr lang="en-US" sz="2400" dirty="0">
                <a:solidFill>
                  <a:srgbClr val="0039A6"/>
                </a:solidFill>
                <a:latin typeface="Century Gothic" panose="020B0502020202020204" pitchFamily="34" charset="0"/>
              </a:rPr>
              <a:t/>
            </a:r>
            <a:br>
              <a:rPr lang="en-US" sz="2400" dirty="0">
                <a:solidFill>
                  <a:srgbClr val="0039A6"/>
                </a:solidFill>
                <a:latin typeface="Century Gothic" panose="020B0502020202020204" pitchFamily="34" charset="0"/>
              </a:rPr>
            </a:br>
            <a:r>
              <a:rPr lang="en-US" sz="2400" dirty="0" smtClean="0">
                <a:latin typeface="Century Gothic" panose="020B0502020202020204" pitchFamily="34" charset="0"/>
              </a:rPr>
              <a:t>Describe </a:t>
            </a:r>
            <a:r>
              <a:rPr lang="en-US" sz="2400" dirty="0">
                <a:latin typeface="Century Gothic" panose="020B0502020202020204" pitchFamily="34" charset="0"/>
              </a:rPr>
              <a:t>the burden of or potential for </a:t>
            </a:r>
            <a:r>
              <a:rPr lang="en-US" sz="2400" dirty="0" smtClean="0">
                <a:latin typeface="Century Gothic" panose="020B0502020202020204" pitchFamily="34" charset="0"/>
              </a:rPr>
              <a:t>disease</a:t>
            </a:r>
            <a:endParaRPr lang="en-US" sz="1600" b="1" dirty="0">
              <a:solidFill>
                <a:srgbClr val="FF9900"/>
              </a:solidFill>
              <a:cs typeface="Times New Roman" pitchFamily="18" charset="0"/>
            </a:endParaRPr>
          </a:p>
        </p:txBody>
      </p:sp>
      <p:graphicFrame>
        <p:nvGraphicFramePr>
          <p:cNvPr id="168963" name="Object 2"/>
          <p:cNvGraphicFramePr>
            <a:graphicFrameLocks noChangeAspect="1"/>
          </p:cNvGraphicFramePr>
          <p:nvPr>
            <p:extLst>
              <p:ext uri="{D42A27DB-BD31-4B8C-83A1-F6EECF244321}">
                <p14:modId xmlns:p14="http://schemas.microsoft.com/office/powerpoint/2010/main" val="529169169"/>
              </p:ext>
            </p:extLst>
          </p:nvPr>
        </p:nvGraphicFramePr>
        <p:xfrm>
          <a:off x="529022" y="2064611"/>
          <a:ext cx="7762875" cy="4207352"/>
        </p:xfrm>
        <a:graphic>
          <a:graphicData uri="http://schemas.openxmlformats.org/presentationml/2006/ole">
            <mc:AlternateContent xmlns:mc="http://schemas.openxmlformats.org/markup-compatibility/2006">
              <mc:Choice xmlns:v="urn:schemas-microsoft-com:vml" Requires="v">
                <p:oleObj spid="_x0000_s1049" name="Chart" r:id="rId3" imgW="7924800" imgH="4330700" progId="MSGraph.Chart.8">
                  <p:embed followColorScheme="full"/>
                </p:oleObj>
              </mc:Choice>
              <mc:Fallback>
                <p:oleObj name="Chart" r:id="rId3" imgW="7924800" imgH="4330700" progId="MSGraph.Chart.8">
                  <p:embed followColorScheme="full"/>
                  <p:pic>
                    <p:nvPicPr>
                      <p:cNvPr id="0" name=""/>
                      <p:cNvPicPr>
                        <a:picLocks noChangeAspect="1" noChangeArrowheads="1"/>
                      </p:cNvPicPr>
                      <p:nvPr/>
                    </p:nvPicPr>
                    <p:blipFill>
                      <a:blip r:embed="rId4"/>
                      <a:srcRect/>
                      <a:stretch>
                        <a:fillRect/>
                      </a:stretch>
                    </p:blipFill>
                    <p:spPr bwMode="auto">
                      <a:xfrm>
                        <a:off x="529022" y="2064611"/>
                        <a:ext cx="7762875" cy="4207352"/>
                      </a:xfrm>
                      <a:prstGeom prst="rect">
                        <a:avLst/>
                      </a:prstGeom>
                      <a:noFill/>
                      <a:ln>
                        <a:noFill/>
                      </a:ln>
                      <a:effectLst/>
                      <a:extLst/>
                    </p:spPr>
                  </p:pic>
                </p:oleObj>
              </mc:Fallback>
            </mc:AlternateContent>
          </a:graphicData>
        </a:graphic>
      </p:graphicFrame>
      <p:sp>
        <p:nvSpPr>
          <p:cNvPr id="6" name="Rectangle 2"/>
          <p:cNvSpPr txBox="1">
            <a:spLocks noChangeArrowheads="1"/>
          </p:cNvSpPr>
          <p:nvPr/>
        </p:nvSpPr>
        <p:spPr>
          <a:xfrm>
            <a:off x="1236707" y="1540311"/>
            <a:ext cx="6319929" cy="513757"/>
          </a:xfrm>
          <a:prstGeom prst="rect">
            <a:avLst/>
          </a:prstGeom>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1600" dirty="0">
                <a:solidFill>
                  <a:srgbClr val="0039A6"/>
                </a:solidFill>
                <a:latin typeface="Century Gothic" panose="020B0502020202020204" pitchFamily="34" charset="0"/>
                <a:ea typeface="+mn-ea"/>
                <a:cs typeface="Times New Roman" pitchFamily="18" charset="0"/>
              </a:rPr>
              <a:t>Epidemic curve of </a:t>
            </a:r>
            <a:r>
              <a:rPr lang="en-US" sz="1600" dirty="0" smtClean="0">
                <a:solidFill>
                  <a:srgbClr val="0039A6"/>
                </a:solidFill>
                <a:latin typeface="Century Gothic" panose="020B0502020202020204" pitchFamily="34" charset="0"/>
                <a:ea typeface="+mn-ea"/>
                <a:cs typeface="Times New Roman" pitchFamily="18" charset="0"/>
              </a:rPr>
              <a:t>Rift Valley Fever RVF </a:t>
            </a:r>
            <a:r>
              <a:rPr lang="en-US" sz="1600" dirty="0" smtClean="0">
                <a:latin typeface="Century Gothic" panose="020B0502020202020204" pitchFamily="34" charset="0"/>
              </a:rPr>
              <a:t>cases in KSA,</a:t>
            </a:r>
          </a:p>
          <a:p>
            <a:pPr>
              <a:defRPr/>
            </a:pPr>
            <a:r>
              <a:rPr lang="en-US" sz="1600" dirty="0" smtClean="0">
                <a:latin typeface="Century Gothic" panose="020B0502020202020204" pitchFamily="34" charset="0"/>
              </a:rPr>
              <a:t> 27 Aug 2000  -  24 Feb 2001</a:t>
            </a:r>
            <a:endParaRPr lang="en-US" sz="1600" b="1" dirty="0">
              <a:solidFill>
                <a:srgbClr val="FF9900"/>
              </a:solidFill>
              <a:cs typeface="Times New Roman" pitchFamily="18" charset="0"/>
            </a:endParaRPr>
          </a:p>
        </p:txBody>
      </p:sp>
      <p:sp>
        <p:nvSpPr>
          <p:cNvPr id="7" name="Rectangle 6"/>
          <p:cNvSpPr/>
          <p:nvPr/>
        </p:nvSpPr>
        <p:spPr>
          <a:xfrm>
            <a:off x="472158" y="6202966"/>
            <a:ext cx="3619713" cy="261610"/>
          </a:xfrm>
          <a:prstGeom prst="rect">
            <a:avLst/>
          </a:prstGeom>
        </p:spPr>
        <p:txBody>
          <a:bodyPr wrap="square">
            <a:spAutoFit/>
          </a:bodyPr>
          <a:lstStyle/>
          <a:p>
            <a:pPr eaLnBrk="1" hangingPunct="1">
              <a:defRPr/>
            </a:pPr>
            <a:r>
              <a:rPr lang="en-GB" sz="1100" dirty="0" smtClean="0"/>
              <a:t>Slide from </a:t>
            </a:r>
            <a:r>
              <a:rPr lang="en-GB" sz="1100" dirty="0" err="1" smtClean="0"/>
              <a:t>Dr</a:t>
            </a:r>
            <a:r>
              <a:rPr lang="en-GB" sz="1100" dirty="0" err="1"/>
              <a:t>.</a:t>
            </a:r>
            <a:r>
              <a:rPr lang="en-GB" sz="1100" dirty="0"/>
              <a:t> Mohamed </a:t>
            </a:r>
            <a:r>
              <a:rPr lang="en-GB" sz="1100" dirty="0" err="1" smtClean="0"/>
              <a:t>Nageeb’s</a:t>
            </a:r>
            <a:r>
              <a:rPr lang="en-GB" sz="1100" dirty="0" smtClean="0"/>
              <a:t> slide, FETP  </a:t>
            </a:r>
            <a:r>
              <a:rPr lang="en-GB" sz="1100" dirty="0"/>
              <a:t>Nov 2015 </a:t>
            </a:r>
          </a:p>
        </p:txBody>
      </p:sp>
    </p:spTree>
    <p:extLst>
      <p:ext uri="{BB962C8B-B14F-4D97-AF65-F5344CB8AC3E}">
        <p14:creationId xmlns:p14="http://schemas.microsoft.com/office/powerpoint/2010/main" val="34812428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8963"/>
                                        </p:tgtEl>
                                        <p:attrNameLst>
                                          <p:attrName>style.visibility</p:attrName>
                                        </p:attrNameLst>
                                      </p:cBhvr>
                                      <p:to>
                                        <p:strVal val="visible"/>
                                      </p:to>
                                    </p:set>
                                    <p:anim calcmode="lin" valueType="num">
                                      <p:cBhvr additive="base">
                                        <p:cTn id="7" dur="500" fill="hold"/>
                                        <p:tgtEl>
                                          <p:spTgt spid="168963"/>
                                        </p:tgtEl>
                                        <p:attrNameLst>
                                          <p:attrName>ppt_x</p:attrName>
                                        </p:attrNameLst>
                                      </p:cBhvr>
                                      <p:tavLst>
                                        <p:tav tm="0">
                                          <p:val>
                                            <p:strVal val="0-#ppt_w/2"/>
                                          </p:val>
                                        </p:tav>
                                        <p:tav tm="100000">
                                          <p:val>
                                            <p:strVal val="#ppt_x"/>
                                          </p:val>
                                        </p:tav>
                                      </p:tavLst>
                                    </p:anim>
                                    <p:anim calcmode="lin" valueType="num">
                                      <p:cBhvr additive="base">
                                        <p:cTn id="8" dur="500" fill="hold"/>
                                        <p:tgtEl>
                                          <p:spTgt spid="1689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6896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09600" y="427038"/>
            <a:ext cx="8229600" cy="1143000"/>
          </a:xfrm>
          <a:prstGeom prst="rect">
            <a:avLst/>
          </a:prstGeom>
        </p:spPr>
        <p:txBody>
          <a:bodyPr anchor="b"/>
          <a:lstStyle>
            <a:lvl1pPr algn="ctr" defTabSz="914400" rtl="0" eaLnBrk="1" latinLnBrk="0" hangingPunct="1">
              <a:spcBef>
                <a:spcPct val="0"/>
              </a:spcBef>
              <a:buNone/>
              <a:defRPr sz="2800" b="1" kern="1200">
                <a:solidFill>
                  <a:schemeClr val="tx1"/>
                </a:solidFill>
                <a:latin typeface="+mj-lt"/>
                <a:ea typeface="+mj-ea"/>
                <a:cs typeface="+mj-cs"/>
              </a:defRPr>
            </a:lvl1pPr>
          </a:lstStyle>
          <a:p>
            <a:endParaRPr lang="en-US" dirty="0" smtClean="0"/>
          </a:p>
        </p:txBody>
      </p:sp>
      <p:sp>
        <p:nvSpPr>
          <p:cNvPr id="3" name="Rectangle 2"/>
          <p:cNvSpPr/>
          <p:nvPr/>
        </p:nvSpPr>
        <p:spPr>
          <a:xfrm>
            <a:off x="190005" y="282382"/>
            <a:ext cx="8649195" cy="892552"/>
          </a:xfrm>
          <a:prstGeom prst="rect">
            <a:avLst/>
          </a:prstGeom>
        </p:spPr>
        <p:txBody>
          <a:bodyPr wrap="square">
            <a:spAutoFit/>
          </a:bodyPr>
          <a:lstStyle/>
          <a:p>
            <a:pPr algn="ctr">
              <a:spcBef>
                <a:spcPts val="0"/>
              </a:spcBef>
              <a:spcAft>
                <a:spcPts val="0"/>
              </a:spcAft>
            </a:pPr>
            <a:r>
              <a:rPr lang="en-US" sz="3000" dirty="0" smtClean="0">
                <a:solidFill>
                  <a:srgbClr val="0039A6"/>
                </a:solidFill>
                <a:effectLst/>
                <a:latin typeface="Century Gothic" panose="020B0502020202020204" pitchFamily="34" charset="0"/>
              </a:rPr>
              <a:t>Link to Action</a:t>
            </a:r>
          </a:p>
          <a:p>
            <a:pPr algn="ctr">
              <a:spcBef>
                <a:spcPts val="0"/>
              </a:spcBef>
              <a:spcAft>
                <a:spcPts val="0"/>
              </a:spcAft>
            </a:pPr>
            <a:r>
              <a:rPr lang="en-US" sz="2200" dirty="0" smtClean="0">
                <a:solidFill>
                  <a:srgbClr val="0039A6"/>
                </a:solidFill>
                <a:effectLst/>
                <a:latin typeface="Century Gothic" panose="020B0502020202020204" pitchFamily="34" charset="0"/>
              </a:rPr>
              <a:t>Monitor </a:t>
            </a:r>
            <a:r>
              <a:rPr lang="en-US" sz="2200" dirty="0">
                <a:solidFill>
                  <a:srgbClr val="0039A6"/>
                </a:solidFill>
                <a:effectLst/>
                <a:latin typeface="Century Gothic" panose="020B0502020202020204" pitchFamily="34" charset="0"/>
              </a:rPr>
              <a:t>trends and patterns in disease, risk </a:t>
            </a:r>
            <a:r>
              <a:rPr lang="en-US" sz="2200" dirty="0" smtClean="0">
                <a:solidFill>
                  <a:srgbClr val="0039A6"/>
                </a:solidFill>
                <a:effectLst/>
                <a:latin typeface="Century Gothic" panose="020B0502020202020204" pitchFamily="34" charset="0"/>
              </a:rPr>
              <a:t>factors, </a:t>
            </a:r>
            <a:r>
              <a:rPr lang="en-US" sz="2200" dirty="0">
                <a:solidFill>
                  <a:srgbClr val="0039A6"/>
                </a:solidFill>
                <a:effectLst/>
                <a:latin typeface="Century Gothic" panose="020B0502020202020204" pitchFamily="34" charset="0"/>
              </a:rPr>
              <a:t>and agents</a:t>
            </a:r>
          </a:p>
        </p:txBody>
      </p:sp>
      <p:sp>
        <p:nvSpPr>
          <p:cNvPr id="4" name="TextBox 3"/>
          <p:cNvSpPr txBox="1"/>
          <p:nvPr/>
        </p:nvSpPr>
        <p:spPr>
          <a:xfrm>
            <a:off x="323850" y="5936707"/>
            <a:ext cx="7652798" cy="553998"/>
          </a:xfrm>
          <a:prstGeom prst="rect">
            <a:avLst/>
          </a:prstGeom>
          <a:noFill/>
        </p:spPr>
        <p:txBody>
          <a:bodyPr wrap="square" rtlCol="0">
            <a:spAutoFit/>
          </a:bodyPr>
          <a:lstStyle/>
          <a:p>
            <a:r>
              <a:rPr lang="en-US" sz="1000" dirty="0" smtClean="0">
                <a:effectLst/>
                <a:latin typeface="Arial" panose="020B0604020202020204" pitchFamily="34" charset="0"/>
                <a:cs typeface="Arial" panose="020B0604020202020204" pitchFamily="34" charset="0"/>
              </a:rPr>
              <a:t>Source: Centers for Disease Control and Prevention (CDC). National Notifiable Diseases Surveillance System and Supplemental Pertussis Surveillance System and 1922-1949, passive reports to the US Public Health Service. Atlanta, GA: US Department of Health and Human Services, CDC. </a:t>
            </a:r>
            <a:r>
              <a:rPr lang="en-US" sz="1000" dirty="0">
                <a:effectLst/>
                <a:latin typeface="Arial" panose="020B0604020202020204" pitchFamily="34" charset="0"/>
                <a:cs typeface="Arial" panose="020B0604020202020204" pitchFamily="34" charset="0"/>
              </a:rPr>
              <a:t>Available at: http://</a:t>
            </a:r>
            <a:r>
              <a:rPr lang="en-US" sz="1000" dirty="0" smtClean="0">
                <a:effectLst/>
                <a:latin typeface="Arial" panose="020B0604020202020204" pitchFamily="34" charset="0"/>
                <a:cs typeface="Arial" panose="020B0604020202020204" pitchFamily="34" charset="0"/>
              </a:rPr>
              <a:t>www.cdc.gov/pertussis/images/incidence-graph.jpg.</a:t>
            </a:r>
            <a:endParaRPr lang="en-US" sz="1000" dirty="0">
              <a:effectLst/>
              <a:latin typeface="Arial" panose="020B0604020202020204" pitchFamily="34" charset="0"/>
              <a:cs typeface="Arial" panose="020B0604020202020204" pitchFamily="34" charset="0"/>
            </a:endParaRPr>
          </a:p>
        </p:txBody>
      </p:sp>
      <p:sp>
        <p:nvSpPr>
          <p:cNvPr id="5" name="Rectangle 4"/>
          <p:cNvSpPr/>
          <p:nvPr/>
        </p:nvSpPr>
        <p:spPr>
          <a:xfrm>
            <a:off x="785523" y="1400761"/>
            <a:ext cx="7647709" cy="338554"/>
          </a:xfrm>
          <a:prstGeom prst="rect">
            <a:avLst/>
          </a:prstGeom>
        </p:spPr>
        <p:txBody>
          <a:bodyPr wrap="square">
            <a:spAutoFit/>
          </a:bodyPr>
          <a:lstStyle/>
          <a:p>
            <a:pPr algn="ctr"/>
            <a:r>
              <a:rPr lang="en-US" sz="1600" dirty="0">
                <a:solidFill>
                  <a:srgbClr val="0039A6"/>
                </a:solidFill>
                <a:effectLst/>
                <a:latin typeface="Century Gothic" panose="020B0502020202020204" pitchFamily="34" charset="0"/>
              </a:rPr>
              <a:t>Pertussis (Whooping Cough) Cases, by Year </a:t>
            </a:r>
            <a:r>
              <a:rPr lang="en-US" sz="1600" dirty="0" smtClean="0">
                <a:solidFill>
                  <a:srgbClr val="0039A6"/>
                </a:solidFill>
                <a:effectLst/>
                <a:latin typeface="Century Gothic" panose="020B0502020202020204" pitchFamily="34" charset="0"/>
              </a:rPr>
              <a:t>—  </a:t>
            </a:r>
            <a:r>
              <a:rPr lang="en-US" sz="1600" dirty="0">
                <a:solidFill>
                  <a:srgbClr val="0039A6"/>
                </a:solidFill>
                <a:effectLst/>
                <a:latin typeface="Century Gothic" panose="020B0502020202020204" pitchFamily="34" charset="0"/>
              </a:rPr>
              <a:t>United States, </a:t>
            </a:r>
            <a:r>
              <a:rPr lang="en-US" sz="1600" dirty="0" smtClean="0">
                <a:solidFill>
                  <a:srgbClr val="0039A6"/>
                </a:solidFill>
                <a:effectLst/>
                <a:latin typeface="Century Gothic" panose="020B0502020202020204" pitchFamily="34" charset="0"/>
              </a:rPr>
              <a:t>1922–2000</a:t>
            </a:r>
            <a:endParaRPr lang="en-US" sz="1600" dirty="0">
              <a:solidFill>
                <a:srgbClr val="0039A6"/>
              </a:solidFill>
              <a:effectLst/>
              <a:latin typeface="Century Gothic" panose="020B0502020202020204" pitchFamily="34" charset="0"/>
            </a:endParaRPr>
          </a:p>
        </p:txBody>
      </p:sp>
      <p:pic>
        <p:nvPicPr>
          <p:cNvPr id="5122" name="Picture 2" descr="Line graph displaying pertussis trends, 1922 through 2000, indicating a sharp increase in cases during the 1930s, then a sharp decline until 1960. The trend appears to be relatively level for 1960 through 2000. Inset graph highlights the details of pertussis actually increasing from 1980 to 2000." title="Pertussis Trends, 1922–2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577" y="1907964"/>
            <a:ext cx="7400238" cy="401782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descr="Line graph displaying pertussis trends, 1922 through 2000, indicating a sharp increase in cases during the 1930s, then a sharp decline until 1960. The trend appears to be relatively level for 1960 through 2000. Inset graph highlights the details of pertussis actually increasing from 1980 to 2000." title="Pertussis Trends, 1922–2000"/>
          <p:cNvSpPr txBox="1"/>
          <p:nvPr/>
        </p:nvSpPr>
        <p:spPr>
          <a:xfrm>
            <a:off x="6092042" y="4999512"/>
            <a:ext cx="1884606" cy="523220"/>
          </a:xfrm>
          <a:prstGeom prst="rect">
            <a:avLst/>
          </a:prstGeom>
          <a:noFill/>
          <a:ln w="25400">
            <a:solidFill>
              <a:srgbClr val="C00000"/>
            </a:solidFill>
          </a:ln>
        </p:spPr>
        <p:txBody>
          <a:bodyPr wrap="square" rtlCol="0">
            <a:spAutoFit/>
          </a:bodyPr>
          <a:lstStyle/>
          <a:p>
            <a:endParaRPr lang="en-US" dirty="0"/>
          </a:p>
        </p:txBody>
      </p:sp>
      <p:pic>
        <p:nvPicPr>
          <p:cNvPr id="5123" name="Picture 3" descr="Line graph displaying pertussis trends, 1922 through 2000, indicating a sharp increase in cases during the 1930s, then a sharp decline until 1960. The trend appears to be relatively level for 1960 through 2000. Inset graph highlights the details of pertussis actually increasing from 1980 to 2000." title="Pertussis Trends, 1922–2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8868" y="1990795"/>
            <a:ext cx="3844287" cy="2387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2871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bar graph depicts the epi curve of an outbreak of  diarrheal illness in Missouri. The water system was flushed during the first week in November, and the outbreak began to occur just before November 15. The action in this outbreak was a boil-water order issued by the health department on December 18.&#10;" title="Link to Action: Evaluate Prevention and Control Efforts"/>
          <p:cNvPicPr>
            <a:picLocks noChangeAspect="1"/>
          </p:cNvPicPr>
          <p:nvPr/>
        </p:nvPicPr>
        <p:blipFill rotWithShape="1">
          <a:blip r:embed="rId3">
            <a:extLst>
              <a:ext uri="{28A0092B-C50C-407E-A947-70E740481C1C}">
                <a14:useLocalDpi xmlns:a14="http://schemas.microsoft.com/office/drawing/2010/main" val="0"/>
              </a:ext>
            </a:extLst>
          </a:blip>
          <a:srcRect t="9113"/>
          <a:stretch/>
        </p:blipFill>
        <p:spPr>
          <a:xfrm>
            <a:off x="1054898" y="1935677"/>
            <a:ext cx="7034203" cy="3855855"/>
          </a:xfrm>
          <a:prstGeom prst="rect">
            <a:avLst/>
          </a:prstGeom>
          <a:noFill/>
          <a:ln>
            <a:noFill/>
          </a:ln>
        </p:spPr>
      </p:pic>
      <p:sp>
        <p:nvSpPr>
          <p:cNvPr id="8" name="Rectangle 2" title="Link to Action: Evaluate prevention and control effects"/>
          <p:cNvSpPr>
            <a:spLocks noGrp="1" noChangeArrowheads="1"/>
          </p:cNvSpPr>
          <p:nvPr>
            <p:ph type="title"/>
          </p:nvPr>
        </p:nvSpPr>
        <p:spPr>
          <a:xfrm>
            <a:off x="466852" y="590549"/>
            <a:ext cx="8229600" cy="704851"/>
          </a:xfrm>
        </p:spPr>
        <p:txBody>
          <a:bodyPr anchor="b">
            <a:normAutofit fontScale="90000"/>
          </a:bodyPr>
          <a:lstStyle/>
          <a:p>
            <a:pPr>
              <a:lnSpc>
                <a:spcPct val="90000"/>
              </a:lnSpc>
            </a:pPr>
            <a:r>
              <a:rPr lang="en-US" sz="3300" b="0" dirty="0" smtClean="0">
                <a:solidFill>
                  <a:srgbClr val="0039A6"/>
                </a:solidFill>
                <a:latin typeface="Century Gothic" panose="020B0502020202020204" pitchFamily="34" charset="0"/>
              </a:rPr>
              <a:t>Link to Action</a:t>
            </a:r>
            <a:r>
              <a:rPr lang="en-US" sz="2000" b="0" dirty="0" smtClean="0">
                <a:solidFill>
                  <a:srgbClr val="0039A6"/>
                </a:solidFill>
                <a:effectLst>
                  <a:outerShdw blurRad="38100" dist="38100" dir="2700000" algn="tl">
                    <a:srgbClr val="000000">
                      <a:alpha val="43137"/>
                    </a:srgbClr>
                  </a:outerShdw>
                </a:effectLst>
                <a:latin typeface="Century Gothic" panose="020B0502020202020204" pitchFamily="34" charset="0"/>
              </a:rPr>
              <a:t/>
            </a:r>
            <a:br>
              <a:rPr lang="en-US" sz="2000" b="0" dirty="0" smtClean="0">
                <a:solidFill>
                  <a:srgbClr val="0039A6"/>
                </a:solidFill>
                <a:effectLst>
                  <a:outerShdw blurRad="38100" dist="38100" dir="2700000" algn="tl">
                    <a:srgbClr val="000000">
                      <a:alpha val="43137"/>
                    </a:srgbClr>
                  </a:outerShdw>
                </a:effectLst>
                <a:latin typeface="Century Gothic" panose="020B0502020202020204" pitchFamily="34" charset="0"/>
              </a:rPr>
            </a:br>
            <a:r>
              <a:rPr lang="en-US" sz="2700" b="0" dirty="0" smtClean="0">
                <a:solidFill>
                  <a:srgbClr val="0039A6"/>
                </a:solidFill>
                <a:latin typeface="Century Gothic" panose="020B0502020202020204" pitchFamily="34" charset="0"/>
              </a:rPr>
              <a:t>Evaluate prevention and control efforts</a:t>
            </a:r>
            <a:endParaRPr lang="en-US" sz="2700" b="0" i="1" dirty="0" smtClean="0">
              <a:solidFill>
                <a:srgbClr val="0039A6"/>
              </a:solidFill>
            </a:endParaRPr>
          </a:p>
        </p:txBody>
      </p:sp>
      <p:sp>
        <p:nvSpPr>
          <p:cNvPr id="2" name="TextBox 1"/>
          <p:cNvSpPr txBox="1"/>
          <p:nvPr/>
        </p:nvSpPr>
        <p:spPr>
          <a:xfrm rot="16200000" flipH="1">
            <a:off x="276480" y="3244334"/>
            <a:ext cx="1556836" cy="369332"/>
          </a:xfrm>
          <a:prstGeom prst="rect">
            <a:avLst/>
          </a:prstGeom>
          <a:noFill/>
        </p:spPr>
        <p:txBody>
          <a:bodyPr wrap="none" rtlCol="0">
            <a:spAutoFit/>
          </a:bodyPr>
          <a:lstStyle/>
          <a:p>
            <a:r>
              <a:rPr lang="en-US" sz="1800" b="1" dirty="0" smtClean="0">
                <a:effectLst/>
                <a:latin typeface="Century Gothic" panose="020B0502020202020204" pitchFamily="34" charset="0"/>
              </a:rPr>
              <a:t>No. of cases</a:t>
            </a:r>
            <a:endParaRPr lang="en-US" sz="1800" b="1" dirty="0">
              <a:effectLst/>
              <a:latin typeface="Century Gothic" panose="020B0502020202020204" pitchFamily="34" charset="0"/>
            </a:endParaRPr>
          </a:p>
        </p:txBody>
      </p:sp>
      <p:sp>
        <p:nvSpPr>
          <p:cNvPr id="3" name="TextBox 2"/>
          <p:cNvSpPr txBox="1"/>
          <p:nvPr/>
        </p:nvSpPr>
        <p:spPr>
          <a:xfrm>
            <a:off x="457200" y="6055638"/>
            <a:ext cx="7601761" cy="400110"/>
          </a:xfrm>
          <a:prstGeom prst="rect">
            <a:avLst/>
          </a:prstGeom>
          <a:noFill/>
        </p:spPr>
        <p:txBody>
          <a:bodyPr wrap="none" rtlCol="0">
            <a:spAutoFit/>
          </a:bodyPr>
          <a:lstStyle/>
          <a:p>
            <a:r>
              <a:rPr lang="en-US" sz="1000" dirty="0">
                <a:effectLst/>
                <a:latin typeface="+mn-lt"/>
                <a:cs typeface="Arial" pitchFamily="34" charset="0"/>
              </a:rPr>
              <a:t>Swerdlow DL, Woodruff BA, Brady RC, et al. A waterborne outbreak in Missouri of </a:t>
            </a:r>
            <a:r>
              <a:rPr lang="en-US" sz="1000" i="1" dirty="0">
                <a:effectLst/>
                <a:latin typeface="+mn-lt"/>
                <a:cs typeface="Arial" pitchFamily="34" charset="0"/>
              </a:rPr>
              <a:t>Escherichia coli</a:t>
            </a:r>
            <a:r>
              <a:rPr lang="en-US" sz="1000" dirty="0">
                <a:effectLst/>
                <a:latin typeface="+mn-lt"/>
                <a:cs typeface="Arial" pitchFamily="34" charset="0"/>
              </a:rPr>
              <a:t> O157:H7 associated with </a:t>
            </a:r>
            <a:r>
              <a:rPr lang="en-US" sz="1000" dirty="0" smtClean="0">
                <a:effectLst/>
                <a:latin typeface="+mn-lt"/>
                <a:cs typeface="Arial" pitchFamily="34" charset="0"/>
              </a:rPr>
              <a:t>bloody</a:t>
            </a:r>
            <a:br>
              <a:rPr lang="en-US" sz="1000" dirty="0" smtClean="0">
                <a:effectLst/>
                <a:latin typeface="+mn-lt"/>
                <a:cs typeface="Arial" pitchFamily="34" charset="0"/>
              </a:rPr>
            </a:br>
            <a:r>
              <a:rPr lang="en-US" sz="1000" dirty="0" smtClean="0">
                <a:effectLst/>
                <a:latin typeface="+mn-lt"/>
                <a:cs typeface="Arial" pitchFamily="34" charset="0"/>
              </a:rPr>
              <a:t>diarrhea </a:t>
            </a:r>
            <a:r>
              <a:rPr lang="en-US" sz="1000" dirty="0">
                <a:effectLst/>
                <a:latin typeface="+mn-lt"/>
                <a:cs typeface="Arial" pitchFamily="34" charset="0"/>
              </a:rPr>
              <a:t>and death. Ann Intern Med 1992;117:812–9</a:t>
            </a:r>
            <a:r>
              <a:rPr lang="en-US" sz="1000" dirty="0" smtClean="0">
                <a:effectLst/>
                <a:latin typeface="+mn-lt"/>
                <a:cs typeface="Arial" pitchFamily="34" charset="0"/>
              </a:rPr>
              <a:t>.</a:t>
            </a:r>
            <a:endParaRPr lang="en-US" sz="1100" dirty="0">
              <a:effectLst/>
              <a:latin typeface="+mn-lt"/>
            </a:endParaRPr>
          </a:p>
        </p:txBody>
      </p:sp>
      <p:sp>
        <p:nvSpPr>
          <p:cNvPr id="7" name="TextBox 6"/>
          <p:cNvSpPr txBox="1"/>
          <p:nvPr/>
        </p:nvSpPr>
        <p:spPr>
          <a:xfrm>
            <a:off x="1828800" y="2312007"/>
            <a:ext cx="1143000" cy="1015663"/>
          </a:xfrm>
          <a:prstGeom prst="rect">
            <a:avLst/>
          </a:prstGeom>
          <a:solidFill>
            <a:schemeClr val="bg1"/>
          </a:solidFill>
          <a:ln w="25400">
            <a:solidFill>
              <a:schemeClr val="accent1"/>
            </a:solidFill>
          </a:ln>
        </p:spPr>
        <p:txBody>
          <a:bodyPr wrap="square" rtlCol="0">
            <a:spAutoFit/>
          </a:bodyPr>
          <a:lstStyle/>
          <a:p>
            <a:pPr algn="ctr"/>
            <a:r>
              <a:rPr lang="en-US" sz="2000" dirty="0" smtClean="0">
                <a:solidFill>
                  <a:srgbClr val="0037A6"/>
                </a:solidFill>
                <a:effectLst/>
                <a:latin typeface="Century Gothic" panose="020B0502020202020204" pitchFamily="34" charset="0"/>
              </a:rPr>
              <a:t>Water</a:t>
            </a:r>
          </a:p>
          <a:p>
            <a:pPr algn="ctr"/>
            <a:r>
              <a:rPr lang="en-US" sz="2000" dirty="0" smtClean="0">
                <a:solidFill>
                  <a:srgbClr val="0037A6"/>
                </a:solidFill>
                <a:effectLst/>
                <a:latin typeface="Century Gothic" panose="020B0502020202020204" pitchFamily="34" charset="0"/>
              </a:rPr>
              <a:t>system flushed</a:t>
            </a:r>
            <a:endParaRPr lang="en-US" sz="2000" dirty="0">
              <a:solidFill>
                <a:srgbClr val="0037A6"/>
              </a:solidFill>
              <a:effectLst/>
              <a:latin typeface="Century Gothic" panose="020B0502020202020204" pitchFamily="34" charset="0"/>
            </a:endParaRPr>
          </a:p>
        </p:txBody>
      </p:sp>
      <p:sp>
        <p:nvSpPr>
          <p:cNvPr id="9" name="TextBox 8"/>
          <p:cNvSpPr txBox="1"/>
          <p:nvPr/>
        </p:nvSpPr>
        <p:spPr>
          <a:xfrm>
            <a:off x="6172200" y="2169020"/>
            <a:ext cx="1916901" cy="954107"/>
          </a:xfrm>
          <a:prstGeom prst="rect">
            <a:avLst/>
          </a:prstGeom>
          <a:solidFill>
            <a:schemeClr val="bg1"/>
          </a:solidFill>
          <a:ln w="25400">
            <a:solidFill>
              <a:schemeClr val="accent1"/>
            </a:solidFill>
          </a:ln>
        </p:spPr>
        <p:txBody>
          <a:bodyPr wrap="square" rtlCol="0">
            <a:spAutoFit/>
          </a:bodyPr>
          <a:lstStyle/>
          <a:p>
            <a:pPr algn="ctr"/>
            <a:endParaRPr lang="en-US" sz="400" dirty="0" smtClean="0">
              <a:solidFill>
                <a:srgbClr val="0037A6"/>
              </a:solidFill>
              <a:effectLst/>
              <a:latin typeface="Century Gothic" panose="020B0502020202020204" pitchFamily="34" charset="0"/>
            </a:endParaRPr>
          </a:p>
          <a:p>
            <a:pPr algn="ctr"/>
            <a:r>
              <a:rPr lang="en-US" sz="2000" dirty="0" smtClean="0">
                <a:solidFill>
                  <a:srgbClr val="0037A6"/>
                </a:solidFill>
                <a:effectLst/>
                <a:latin typeface="Century Gothic" panose="020B0502020202020204" pitchFamily="34" charset="0"/>
              </a:rPr>
              <a:t>Boil-water</a:t>
            </a:r>
          </a:p>
          <a:p>
            <a:pPr algn="ctr"/>
            <a:r>
              <a:rPr lang="en-US" sz="2000" dirty="0" smtClean="0">
                <a:solidFill>
                  <a:srgbClr val="0037A6"/>
                </a:solidFill>
                <a:effectLst/>
                <a:latin typeface="Century Gothic" panose="020B0502020202020204" pitchFamily="34" charset="0"/>
              </a:rPr>
              <a:t>order</a:t>
            </a:r>
          </a:p>
          <a:p>
            <a:pPr algn="ctr"/>
            <a:endParaRPr lang="en-US" sz="1100" dirty="0" smtClean="0">
              <a:solidFill>
                <a:srgbClr val="0037A6"/>
              </a:solidFill>
              <a:effectLst/>
              <a:latin typeface="Century Gothic" panose="020B0502020202020204" pitchFamily="34" charset="0"/>
            </a:endParaRPr>
          </a:p>
        </p:txBody>
      </p:sp>
      <p:sp>
        <p:nvSpPr>
          <p:cNvPr id="10" name="TextBox 9"/>
          <p:cNvSpPr txBox="1"/>
          <p:nvPr/>
        </p:nvSpPr>
        <p:spPr>
          <a:xfrm>
            <a:off x="3252186" y="5411403"/>
            <a:ext cx="2590800" cy="400110"/>
          </a:xfrm>
          <a:prstGeom prst="rect">
            <a:avLst/>
          </a:prstGeom>
          <a:solidFill>
            <a:schemeClr val="bg1"/>
          </a:solidFill>
          <a:ln w="25400">
            <a:solidFill>
              <a:schemeClr val="accent1"/>
            </a:solidFill>
          </a:ln>
        </p:spPr>
        <p:txBody>
          <a:bodyPr wrap="square" rtlCol="0">
            <a:spAutoFit/>
          </a:bodyPr>
          <a:lstStyle/>
          <a:p>
            <a:pPr algn="ctr"/>
            <a:r>
              <a:rPr lang="en-US" sz="2000" dirty="0" smtClean="0">
                <a:solidFill>
                  <a:srgbClr val="0037A6"/>
                </a:solidFill>
                <a:effectLst/>
                <a:latin typeface="Century Gothic" panose="020B0502020202020204" pitchFamily="34" charset="0"/>
              </a:rPr>
              <a:t>Date of onset</a:t>
            </a:r>
            <a:endParaRPr lang="en-US" sz="2000" dirty="0">
              <a:solidFill>
                <a:srgbClr val="0037A6"/>
              </a:solidFill>
              <a:effectLst/>
              <a:latin typeface="Century Gothic" panose="020B0502020202020204" pitchFamily="34" charset="0"/>
            </a:endParaRPr>
          </a:p>
        </p:txBody>
      </p:sp>
    </p:spTree>
    <p:extLst>
      <p:ext uri="{BB962C8B-B14F-4D97-AF65-F5344CB8AC3E}">
        <p14:creationId xmlns:p14="http://schemas.microsoft.com/office/powerpoint/2010/main" val="3479996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same epi curve but extended through December 27, indicating the addition of chlorine on December 23. After that, cases declined; ultimately, the outbreak was interrupted.&#10;" title="Link to Action: Evaluate Prevention and Control Efforts (Continued)"/>
          <p:cNvPicPr>
            <a:picLocks noChangeAspect="1"/>
          </p:cNvPicPr>
          <p:nvPr/>
        </p:nvPicPr>
        <p:blipFill rotWithShape="1">
          <a:blip r:embed="rId3">
            <a:extLst>
              <a:ext uri="{28A0092B-C50C-407E-A947-70E740481C1C}">
                <a14:useLocalDpi xmlns:a14="http://schemas.microsoft.com/office/drawing/2010/main" val="0"/>
              </a:ext>
            </a:extLst>
          </a:blip>
          <a:srcRect t="9144"/>
          <a:stretch/>
        </p:blipFill>
        <p:spPr>
          <a:xfrm>
            <a:off x="454492" y="1698171"/>
            <a:ext cx="8235016" cy="3849014"/>
          </a:xfrm>
          <a:prstGeom prst="rect">
            <a:avLst/>
          </a:prstGeom>
          <a:ln>
            <a:noFill/>
          </a:ln>
          <a:effectLst/>
        </p:spPr>
      </p:pic>
      <p:sp>
        <p:nvSpPr>
          <p:cNvPr id="8" name="Rectangle 2" title=" "/>
          <p:cNvSpPr>
            <a:spLocks noGrp="1" noChangeArrowheads="1"/>
          </p:cNvSpPr>
          <p:nvPr>
            <p:ph type="title"/>
          </p:nvPr>
        </p:nvSpPr>
        <p:spPr>
          <a:xfrm>
            <a:off x="466852" y="400051"/>
            <a:ext cx="8229600" cy="695324"/>
          </a:xfrm>
        </p:spPr>
        <p:txBody>
          <a:bodyPr anchor="b">
            <a:normAutofit fontScale="90000"/>
          </a:bodyPr>
          <a:lstStyle/>
          <a:p>
            <a:pPr>
              <a:lnSpc>
                <a:spcPct val="90000"/>
              </a:lnSpc>
            </a:pPr>
            <a:r>
              <a:rPr lang="en-US" sz="3300" b="0" dirty="0" smtClean="0">
                <a:solidFill>
                  <a:srgbClr val="0039A6"/>
                </a:solidFill>
                <a:latin typeface="Century Gothic" panose="020B0502020202020204" pitchFamily="34" charset="0"/>
              </a:rPr>
              <a:t>Link to Action</a:t>
            </a:r>
            <a:r>
              <a:rPr lang="en-US" sz="2000" b="0" dirty="0" smtClean="0">
                <a:solidFill>
                  <a:srgbClr val="0039A6"/>
                </a:solidFill>
                <a:latin typeface="Century Gothic" panose="020B0502020202020204" pitchFamily="34" charset="0"/>
              </a:rPr>
              <a:t/>
            </a:r>
            <a:br>
              <a:rPr lang="en-US" sz="2000" b="0" dirty="0" smtClean="0">
                <a:solidFill>
                  <a:srgbClr val="0039A6"/>
                </a:solidFill>
                <a:latin typeface="Century Gothic" panose="020B0502020202020204" pitchFamily="34" charset="0"/>
              </a:rPr>
            </a:br>
            <a:r>
              <a:rPr lang="en-US" sz="2700" b="0" dirty="0" smtClean="0">
                <a:solidFill>
                  <a:srgbClr val="0039A6"/>
                </a:solidFill>
                <a:latin typeface="Century Gothic" panose="020B0502020202020204" pitchFamily="34" charset="0"/>
              </a:rPr>
              <a:t>Evaluate prevention and control efforts (continued) </a:t>
            </a:r>
            <a:endParaRPr lang="en-US" sz="2700" b="0" i="1" dirty="0" smtClean="0">
              <a:solidFill>
                <a:srgbClr val="0039A6"/>
              </a:solidFill>
            </a:endParaRPr>
          </a:p>
        </p:txBody>
      </p:sp>
      <p:sp>
        <p:nvSpPr>
          <p:cNvPr id="6" name="TextBox 5"/>
          <p:cNvSpPr txBox="1"/>
          <p:nvPr/>
        </p:nvSpPr>
        <p:spPr>
          <a:xfrm rot="16200000" flipH="1">
            <a:off x="-86054" y="3248685"/>
            <a:ext cx="1556836" cy="369332"/>
          </a:xfrm>
          <a:prstGeom prst="rect">
            <a:avLst/>
          </a:prstGeom>
          <a:noFill/>
        </p:spPr>
        <p:txBody>
          <a:bodyPr wrap="none" rtlCol="0">
            <a:spAutoFit/>
          </a:bodyPr>
          <a:lstStyle/>
          <a:p>
            <a:r>
              <a:rPr lang="en-US" sz="1800" b="1" dirty="0" smtClean="0">
                <a:effectLst/>
                <a:latin typeface="Century Gothic" panose="020B0502020202020204" pitchFamily="34" charset="0"/>
              </a:rPr>
              <a:t>No. of cases</a:t>
            </a:r>
            <a:endParaRPr lang="en-US" sz="1800" b="1" dirty="0">
              <a:effectLst/>
              <a:latin typeface="Century Gothic" panose="020B0502020202020204" pitchFamily="34" charset="0"/>
            </a:endParaRPr>
          </a:p>
        </p:txBody>
      </p:sp>
      <p:sp>
        <p:nvSpPr>
          <p:cNvPr id="5" name="TextBox 4"/>
          <p:cNvSpPr txBox="1"/>
          <p:nvPr/>
        </p:nvSpPr>
        <p:spPr>
          <a:xfrm>
            <a:off x="457200" y="6055638"/>
            <a:ext cx="8379217" cy="600164"/>
          </a:xfrm>
          <a:prstGeom prst="rect">
            <a:avLst/>
          </a:prstGeom>
          <a:noFill/>
        </p:spPr>
        <p:txBody>
          <a:bodyPr wrap="none" rtlCol="0">
            <a:spAutoFit/>
          </a:bodyPr>
          <a:lstStyle/>
          <a:p>
            <a:r>
              <a:rPr lang="en-US" sz="1100" dirty="0">
                <a:effectLst/>
                <a:latin typeface="+mn-lt"/>
                <a:cs typeface="Arial" pitchFamily="34" charset="0"/>
              </a:rPr>
              <a:t>Swerdlow DL, Woodruff BA, Brady RC, et al. A waterborne outbreak in Missouri of </a:t>
            </a:r>
            <a:r>
              <a:rPr lang="en-US" sz="1100" i="1" dirty="0">
                <a:effectLst/>
                <a:latin typeface="+mn-lt"/>
                <a:cs typeface="Arial" pitchFamily="34" charset="0"/>
              </a:rPr>
              <a:t>Escherichia coli</a:t>
            </a:r>
            <a:r>
              <a:rPr lang="en-US" sz="1100" dirty="0">
                <a:effectLst/>
                <a:latin typeface="+mn-lt"/>
                <a:cs typeface="Arial" pitchFamily="34" charset="0"/>
              </a:rPr>
              <a:t> O157:H7 associated with </a:t>
            </a:r>
            <a:r>
              <a:rPr lang="en-US" sz="1100" dirty="0" smtClean="0">
                <a:effectLst/>
                <a:latin typeface="+mn-lt"/>
                <a:cs typeface="Arial" pitchFamily="34" charset="0"/>
              </a:rPr>
              <a:t>bloody</a:t>
            </a:r>
            <a:br>
              <a:rPr lang="en-US" sz="1100" dirty="0" smtClean="0">
                <a:effectLst/>
                <a:latin typeface="+mn-lt"/>
                <a:cs typeface="Arial" pitchFamily="34" charset="0"/>
              </a:rPr>
            </a:br>
            <a:r>
              <a:rPr lang="en-US" sz="1100" dirty="0" smtClean="0">
                <a:effectLst/>
                <a:latin typeface="+mn-lt"/>
                <a:cs typeface="Arial" pitchFamily="34" charset="0"/>
              </a:rPr>
              <a:t>diarrhea </a:t>
            </a:r>
            <a:r>
              <a:rPr lang="en-US" sz="1100" dirty="0">
                <a:effectLst/>
                <a:latin typeface="+mn-lt"/>
                <a:cs typeface="Arial" pitchFamily="34" charset="0"/>
              </a:rPr>
              <a:t>and death. Ann Intern Med 1992;117:812–9.</a:t>
            </a:r>
          </a:p>
          <a:p>
            <a:endParaRPr lang="en-US" sz="1100" dirty="0">
              <a:effectLst/>
              <a:latin typeface="+mn-lt"/>
            </a:endParaRPr>
          </a:p>
        </p:txBody>
      </p:sp>
      <p:sp>
        <p:nvSpPr>
          <p:cNvPr id="9" name="TextBox 8"/>
          <p:cNvSpPr txBox="1"/>
          <p:nvPr/>
        </p:nvSpPr>
        <p:spPr>
          <a:xfrm>
            <a:off x="1411625" y="2057400"/>
            <a:ext cx="1143000" cy="1015663"/>
          </a:xfrm>
          <a:prstGeom prst="rect">
            <a:avLst/>
          </a:prstGeom>
          <a:solidFill>
            <a:schemeClr val="bg1"/>
          </a:solidFill>
          <a:ln w="25400">
            <a:solidFill>
              <a:schemeClr val="accent1"/>
            </a:solidFill>
          </a:ln>
        </p:spPr>
        <p:txBody>
          <a:bodyPr wrap="square" rtlCol="0">
            <a:spAutoFit/>
          </a:bodyPr>
          <a:lstStyle/>
          <a:p>
            <a:pPr algn="ctr"/>
            <a:r>
              <a:rPr lang="en-US" sz="2000" dirty="0" smtClean="0">
                <a:solidFill>
                  <a:srgbClr val="0037A6"/>
                </a:solidFill>
                <a:effectLst/>
                <a:latin typeface="Century Gothic" panose="020B0502020202020204" pitchFamily="34" charset="0"/>
              </a:rPr>
              <a:t>Water</a:t>
            </a:r>
          </a:p>
          <a:p>
            <a:pPr algn="ctr"/>
            <a:r>
              <a:rPr lang="en-US" sz="2000" dirty="0" smtClean="0">
                <a:solidFill>
                  <a:srgbClr val="0037A6"/>
                </a:solidFill>
                <a:effectLst/>
                <a:latin typeface="Century Gothic" panose="020B0502020202020204" pitchFamily="34" charset="0"/>
              </a:rPr>
              <a:t>system flushed</a:t>
            </a:r>
            <a:endParaRPr lang="en-US" sz="2000" dirty="0">
              <a:solidFill>
                <a:srgbClr val="0037A6"/>
              </a:solidFill>
              <a:effectLst/>
              <a:latin typeface="Century Gothic" panose="020B0502020202020204" pitchFamily="34" charset="0"/>
            </a:endParaRPr>
          </a:p>
        </p:txBody>
      </p:sp>
      <p:sp>
        <p:nvSpPr>
          <p:cNvPr id="10" name="TextBox 9"/>
          <p:cNvSpPr txBox="1"/>
          <p:nvPr/>
        </p:nvSpPr>
        <p:spPr>
          <a:xfrm>
            <a:off x="5105400" y="1666359"/>
            <a:ext cx="1916901" cy="1061829"/>
          </a:xfrm>
          <a:prstGeom prst="rect">
            <a:avLst/>
          </a:prstGeom>
          <a:solidFill>
            <a:schemeClr val="bg1"/>
          </a:solidFill>
          <a:ln w="25400">
            <a:solidFill>
              <a:schemeClr val="tx1"/>
            </a:solidFill>
          </a:ln>
        </p:spPr>
        <p:txBody>
          <a:bodyPr wrap="square" rtlCol="0">
            <a:spAutoFit/>
          </a:bodyPr>
          <a:lstStyle/>
          <a:p>
            <a:pPr algn="ctr"/>
            <a:endParaRPr lang="en-US" sz="1100" dirty="0" smtClean="0">
              <a:solidFill>
                <a:srgbClr val="0037A6"/>
              </a:solidFill>
              <a:effectLst/>
              <a:latin typeface="Century Gothic" panose="020B0502020202020204" pitchFamily="34" charset="0"/>
            </a:endParaRPr>
          </a:p>
          <a:p>
            <a:pPr algn="ctr"/>
            <a:r>
              <a:rPr lang="en-US" sz="2000" dirty="0" smtClean="0">
                <a:solidFill>
                  <a:srgbClr val="0037A6"/>
                </a:solidFill>
                <a:effectLst/>
                <a:latin typeface="Century Gothic" panose="020B0502020202020204" pitchFamily="34" charset="0"/>
              </a:rPr>
              <a:t>Boil-water</a:t>
            </a:r>
          </a:p>
          <a:p>
            <a:pPr algn="ctr"/>
            <a:r>
              <a:rPr lang="en-US" sz="2000" dirty="0" smtClean="0">
                <a:solidFill>
                  <a:srgbClr val="0037A6"/>
                </a:solidFill>
                <a:effectLst/>
                <a:latin typeface="Century Gothic" panose="020B0502020202020204" pitchFamily="34" charset="0"/>
              </a:rPr>
              <a:t>order</a:t>
            </a:r>
            <a:r>
              <a:rPr lang="en-US" sz="1100" dirty="0" smtClean="0">
                <a:solidFill>
                  <a:srgbClr val="0037A6"/>
                </a:solidFill>
                <a:effectLst/>
                <a:latin typeface="Century Gothic" panose="020B0502020202020204" pitchFamily="34" charset="0"/>
              </a:rPr>
              <a:t/>
            </a:r>
            <a:br>
              <a:rPr lang="en-US" sz="1100" dirty="0" smtClean="0">
                <a:solidFill>
                  <a:srgbClr val="0037A6"/>
                </a:solidFill>
                <a:effectLst/>
                <a:latin typeface="Century Gothic" panose="020B0502020202020204" pitchFamily="34" charset="0"/>
              </a:rPr>
            </a:br>
            <a:endParaRPr lang="en-US" sz="1100" dirty="0" smtClean="0">
              <a:solidFill>
                <a:srgbClr val="0037A6"/>
              </a:solidFill>
              <a:effectLst/>
              <a:latin typeface="Century Gothic" panose="020B0502020202020204" pitchFamily="34" charset="0"/>
            </a:endParaRPr>
          </a:p>
        </p:txBody>
      </p:sp>
      <p:sp>
        <p:nvSpPr>
          <p:cNvPr id="11" name="TextBox 10"/>
          <p:cNvSpPr txBox="1"/>
          <p:nvPr/>
        </p:nvSpPr>
        <p:spPr>
          <a:xfrm>
            <a:off x="7105426" y="1666358"/>
            <a:ext cx="1655331" cy="1054135"/>
          </a:xfrm>
          <a:prstGeom prst="rect">
            <a:avLst/>
          </a:prstGeom>
          <a:solidFill>
            <a:schemeClr val="bg1"/>
          </a:solidFill>
          <a:ln w="25400">
            <a:solidFill>
              <a:schemeClr val="tx1"/>
            </a:solidFill>
          </a:ln>
        </p:spPr>
        <p:txBody>
          <a:bodyPr wrap="square" rtlCol="0">
            <a:spAutoFit/>
          </a:bodyPr>
          <a:lstStyle/>
          <a:p>
            <a:pPr algn="ctr"/>
            <a:r>
              <a:rPr lang="en-US" sz="1200" dirty="0" smtClean="0">
                <a:solidFill>
                  <a:srgbClr val="0037A6"/>
                </a:solidFill>
                <a:effectLst/>
                <a:latin typeface="Century Gothic" panose="020B0502020202020204" pitchFamily="34" charset="0"/>
              </a:rPr>
              <a:t/>
            </a:r>
            <a:br>
              <a:rPr lang="en-US" sz="1200" dirty="0" smtClean="0">
                <a:solidFill>
                  <a:srgbClr val="0037A6"/>
                </a:solidFill>
                <a:effectLst/>
                <a:latin typeface="Century Gothic" panose="020B0502020202020204" pitchFamily="34" charset="0"/>
              </a:rPr>
            </a:br>
            <a:r>
              <a:rPr lang="en-US" sz="2000" dirty="0" smtClean="0">
                <a:solidFill>
                  <a:srgbClr val="0037A6"/>
                </a:solidFill>
                <a:effectLst/>
                <a:latin typeface="Century Gothic" panose="020B0502020202020204" pitchFamily="34" charset="0"/>
              </a:rPr>
              <a:t>Chlorine added</a:t>
            </a:r>
            <a:br>
              <a:rPr lang="en-US" sz="2000" dirty="0" smtClean="0">
                <a:solidFill>
                  <a:srgbClr val="0037A6"/>
                </a:solidFill>
                <a:effectLst/>
                <a:latin typeface="Century Gothic" panose="020B0502020202020204" pitchFamily="34" charset="0"/>
              </a:rPr>
            </a:br>
            <a:endParaRPr lang="en-US" sz="1050" dirty="0" smtClean="0">
              <a:solidFill>
                <a:srgbClr val="0037A6"/>
              </a:solidFill>
              <a:effectLst/>
              <a:latin typeface="Century Gothic" panose="020B0502020202020204" pitchFamily="34" charset="0"/>
            </a:endParaRPr>
          </a:p>
        </p:txBody>
      </p:sp>
      <p:sp>
        <p:nvSpPr>
          <p:cNvPr id="12" name="TextBox 11"/>
          <p:cNvSpPr txBox="1"/>
          <p:nvPr/>
        </p:nvSpPr>
        <p:spPr>
          <a:xfrm>
            <a:off x="3351408" y="5177853"/>
            <a:ext cx="2590800" cy="400110"/>
          </a:xfrm>
          <a:prstGeom prst="rect">
            <a:avLst/>
          </a:prstGeom>
          <a:solidFill>
            <a:schemeClr val="bg1"/>
          </a:solidFill>
          <a:ln w="25400">
            <a:solidFill>
              <a:schemeClr val="accent1"/>
            </a:solidFill>
          </a:ln>
        </p:spPr>
        <p:txBody>
          <a:bodyPr wrap="square" rtlCol="0">
            <a:spAutoFit/>
          </a:bodyPr>
          <a:lstStyle/>
          <a:p>
            <a:pPr algn="ctr"/>
            <a:r>
              <a:rPr lang="en-US" sz="2000" dirty="0" smtClean="0">
                <a:solidFill>
                  <a:srgbClr val="0037A6"/>
                </a:solidFill>
                <a:effectLst/>
                <a:latin typeface="Century Gothic" panose="020B0502020202020204" pitchFamily="34" charset="0"/>
              </a:rPr>
              <a:t>Date of onset</a:t>
            </a:r>
            <a:endParaRPr lang="en-US" sz="2000" dirty="0">
              <a:solidFill>
                <a:srgbClr val="0037A6"/>
              </a:solidFill>
              <a:effectLst/>
              <a:latin typeface="Century Gothic" panose="020B0502020202020204" pitchFamily="34" charset="0"/>
            </a:endParaRPr>
          </a:p>
        </p:txBody>
      </p:sp>
    </p:spTree>
    <p:extLst>
      <p:ext uri="{BB962C8B-B14F-4D97-AF65-F5344CB8AC3E}">
        <p14:creationId xmlns:p14="http://schemas.microsoft.com/office/powerpoint/2010/main" val="2013000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533399" y="1384300"/>
            <a:ext cx="8001000" cy="3086100"/>
          </a:xfrm>
        </p:spPr>
        <p:txBody>
          <a:bodyPr/>
          <a:lstStyle/>
          <a:p>
            <a:pPr>
              <a:spcBef>
                <a:spcPts val="0"/>
              </a:spcBef>
              <a:spcAft>
                <a:spcPts val="900"/>
              </a:spcAft>
              <a:buClr>
                <a:srgbClr val="0039A6"/>
              </a:buClr>
              <a:buSzPct val="100000"/>
              <a:buFont typeface="Arial" panose="020B0604020202020204" pitchFamily="34" charset="0"/>
              <a:buChar char="•"/>
            </a:pPr>
            <a:r>
              <a:rPr lang="en-US" sz="2200" b="0" dirty="0" smtClean="0">
                <a:solidFill>
                  <a:schemeClr val="tx1"/>
                </a:solidFill>
                <a:latin typeface="Century Gothic" panose="020B0502020202020204" pitchFamily="34" charset="0"/>
              </a:rPr>
              <a:t>Describe the burden of or potential for disease</a:t>
            </a:r>
            <a:br>
              <a:rPr lang="en-US" sz="2200" b="0" dirty="0" smtClean="0">
                <a:solidFill>
                  <a:schemeClr val="tx1"/>
                </a:solidFill>
                <a:latin typeface="Century Gothic" panose="020B0502020202020204" pitchFamily="34" charset="0"/>
              </a:rPr>
            </a:br>
            <a:endParaRPr lang="en-US" sz="2200" b="0" dirty="0" smtClean="0">
              <a:solidFill>
                <a:schemeClr val="tx1"/>
              </a:solidFill>
              <a:latin typeface="Century Gothic" panose="020B0502020202020204" pitchFamily="34" charset="0"/>
            </a:endParaRPr>
          </a:p>
          <a:p>
            <a:pPr>
              <a:spcBef>
                <a:spcPts val="0"/>
              </a:spcBef>
              <a:spcAft>
                <a:spcPts val="900"/>
              </a:spcAft>
              <a:buClr>
                <a:srgbClr val="0039A6"/>
              </a:buClr>
              <a:buSzPct val="100000"/>
              <a:buFont typeface="Arial" panose="020B0604020202020204" pitchFamily="34" charset="0"/>
              <a:buChar char="•"/>
            </a:pPr>
            <a:r>
              <a:rPr lang="en-US" sz="2200" b="0" dirty="0" smtClean="0">
                <a:solidFill>
                  <a:schemeClr val="tx1"/>
                </a:solidFill>
                <a:latin typeface="Century Gothic" panose="020B0502020202020204" pitchFamily="34" charset="0"/>
              </a:rPr>
              <a:t>Monitor trends and patterns in disease, risk factors, and agents</a:t>
            </a:r>
            <a:br>
              <a:rPr lang="en-US" sz="2200" b="0" dirty="0" smtClean="0">
                <a:solidFill>
                  <a:schemeClr val="tx1"/>
                </a:solidFill>
                <a:latin typeface="Century Gothic" panose="020B0502020202020204" pitchFamily="34" charset="0"/>
              </a:rPr>
            </a:br>
            <a:endParaRPr lang="en-US" sz="2200" b="0" dirty="0" smtClean="0">
              <a:solidFill>
                <a:schemeClr val="tx1"/>
              </a:solidFill>
              <a:latin typeface="Century Gothic" panose="020B0502020202020204" pitchFamily="34" charset="0"/>
            </a:endParaRPr>
          </a:p>
          <a:p>
            <a:pPr>
              <a:spcBef>
                <a:spcPts val="0"/>
              </a:spcBef>
              <a:spcAft>
                <a:spcPts val="900"/>
              </a:spcAft>
              <a:buClr>
                <a:srgbClr val="0039A6"/>
              </a:buClr>
              <a:buSzPct val="100000"/>
              <a:buFont typeface="Arial" panose="020B0604020202020204" pitchFamily="34" charset="0"/>
              <a:buChar char="•"/>
            </a:pPr>
            <a:r>
              <a:rPr lang="en-US" sz="2200" b="0" dirty="0" smtClean="0">
                <a:solidFill>
                  <a:schemeClr val="tx1"/>
                </a:solidFill>
                <a:latin typeface="Century Gothic" panose="020B0502020202020204" pitchFamily="34" charset="0"/>
              </a:rPr>
              <a:t>Detect sudden changes in disease occurrence and distribution</a:t>
            </a:r>
            <a:br>
              <a:rPr lang="en-US" sz="2200" b="0" dirty="0" smtClean="0">
                <a:solidFill>
                  <a:schemeClr val="tx1"/>
                </a:solidFill>
                <a:latin typeface="Century Gothic" panose="020B0502020202020204" pitchFamily="34" charset="0"/>
              </a:rPr>
            </a:br>
            <a:endParaRPr lang="en-US" sz="2200" b="0" dirty="0" smtClean="0">
              <a:solidFill>
                <a:schemeClr val="tx1"/>
              </a:solidFill>
              <a:latin typeface="Century Gothic" panose="020B0502020202020204" pitchFamily="34" charset="0"/>
            </a:endParaRPr>
          </a:p>
          <a:p>
            <a:pPr>
              <a:spcBef>
                <a:spcPts val="0"/>
              </a:spcBef>
              <a:spcAft>
                <a:spcPts val="900"/>
              </a:spcAft>
              <a:buClr>
                <a:srgbClr val="0039A6"/>
              </a:buClr>
              <a:buSzPct val="100000"/>
              <a:buFont typeface="Arial" panose="020B0604020202020204" pitchFamily="34" charset="0"/>
              <a:buChar char="•"/>
            </a:pPr>
            <a:r>
              <a:rPr lang="en-US" sz="2200" b="0" dirty="0" smtClean="0">
                <a:solidFill>
                  <a:schemeClr val="tx1"/>
                </a:solidFill>
                <a:latin typeface="Century Gothic" panose="020B0502020202020204" pitchFamily="34" charset="0"/>
              </a:rPr>
              <a:t>Provide data for programs, policies, and priorities</a:t>
            </a:r>
          </a:p>
          <a:p>
            <a:pPr marL="0" indent="0">
              <a:spcBef>
                <a:spcPts val="0"/>
              </a:spcBef>
              <a:spcAft>
                <a:spcPts val="900"/>
              </a:spcAft>
              <a:buClr>
                <a:srgbClr val="0039A6"/>
              </a:buClr>
              <a:buSzPct val="100000"/>
              <a:buNone/>
            </a:pPr>
            <a:endParaRPr lang="en-US" sz="2200" b="0" dirty="0" smtClean="0">
              <a:solidFill>
                <a:schemeClr val="tx1"/>
              </a:solidFill>
              <a:latin typeface="Century Gothic" panose="020B0502020202020204" pitchFamily="34" charset="0"/>
            </a:endParaRPr>
          </a:p>
          <a:p>
            <a:pPr>
              <a:spcBef>
                <a:spcPts val="0"/>
              </a:spcBef>
              <a:spcAft>
                <a:spcPts val="900"/>
              </a:spcAft>
              <a:buSzPct val="100000"/>
              <a:buFont typeface="Arial" panose="020B0604020202020204" pitchFamily="34" charset="0"/>
              <a:buChar char="•"/>
            </a:pPr>
            <a:r>
              <a:rPr lang="en-US" sz="2200" b="0" dirty="0" smtClean="0">
                <a:solidFill>
                  <a:schemeClr val="tx1"/>
                </a:solidFill>
                <a:latin typeface="Century Gothic" panose="020B0502020202020204" pitchFamily="34" charset="0"/>
              </a:rPr>
              <a:t>Evaluate prevention and control efforts</a:t>
            </a:r>
          </a:p>
          <a:p>
            <a:pPr>
              <a:lnSpc>
                <a:spcPct val="150000"/>
              </a:lnSpc>
            </a:pPr>
            <a:endParaRPr lang="en-US" sz="2800" dirty="0" smtClean="0">
              <a:solidFill>
                <a:schemeClr val="tx1"/>
              </a:solidFill>
            </a:endParaRPr>
          </a:p>
        </p:txBody>
      </p:sp>
      <p:cxnSp>
        <p:nvCxnSpPr>
          <p:cNvPr id="7" name="Straight Connector 6"/>
          <p:cNvCxnSpPr/>
          <p:nvPr/>
        </p:nvCxnSpPr>
        <p:spPr>
          <a:xfrm>
            <a:off x="558800" y="1219200"/>
            <a:ext cx="7975600"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
        <p:nvSpPr>
          <p:cNvPr id="5" name="TextBox 4"/>
          <p:cNvSpPr txBox="1"/>
          <p:nvPr/>
        </p:nvSpPr>
        <p:spPr>
          <a:xfrm>
            <a:off x="700835" y="634423"/>
            <a:ext cx="7691529" cy="584775"/>
          </a:xfrm>
          <a:prstGeom prst="rect">
            <a:avLst/>
          </a:prstGeom>
          <a:noFill/>
        </p:spPr>
        <p:txBody>
          <a:bodyPr wrap="none" rtlCol="0">
            <a:spAutoFit/>
          </a:bodyPr>
          <a:lstStyle/>
          <a:p>
            <a:pPr algn="ctr"/>
            <a:r>
              <a:rPr lang="en-US" sz="3200" dirty="0" smtClean="0">
                <a:solidFill>
                  <a:srgbClr val="0039A6"/>
                </a:solidFill>
                <a:effectLst/>
                <a:latin typeface="Century Gothic" panose="020B0502020202020204" pitchFamily="34" charset="0"/>
              </a:rPr>
              <a:t> </a:t>
            </a:r>
            <a:r>
              <a:rPr lang="en-US" sz="3000" dirty="0" smtClean="0">
                <a:solidFill>
                  <a:srgbClr val="0039A6"/>
                </a:solidFill>
                <a:effectLst/>
                <a:latin typeface="Century Gothic" panose="020B0502020202020204" pitchFamily="34" charset="0"/>
              </a:rPr>
              <a:t>Public Health Surveillance-Based Action</a:t>
            </a:r>
            <a:endParaRPr lang="en-US" sz="3000" dirty="0">
              <a:solidFill>
                <a:srgbClr val="0039A6"/>
              </a:solidFill>
              <a:effectLst/>
              <a:latin typeface="Century Gothic" panose="020B0502020202020204" pitchFamily="34" charset="0"/>
            </a:endParaRPr>
          </a:p>
        </p:txBody>
      </p:sp>
    </p:spTree>
    <p:extLst>
      <p:ext uri="{BB962C8B-B14F-4D97-AF65-F5344CB8AC3E}">
        <p14:creationId xmlns:p14="http://schemas.microsoft.com/office/powerpoint/2010/main" val="3647455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0" y="-6712237"/>
            <a:ext cx="4572000" cy="658835"/>
          </a:xfrm>
          <a:prstGeom prst="rect">
            <a:avLst/>
          </a:prstGeom>
        </p:spPr>
        <p:txBody>
          <a:bodyPr>
            <a:spAutoFit/>
          </a:bodyPr>
          <a:lstStyle/>
          <a:p>
            <a:pPr>
              <a:lnSpc>
                <a:spcPct val="150000"/>
              </a:lnSpc>
              <a:spcBef>
                <a:spcPts val="0"/>
              </a:spcBef>
              <a:spcAft>
                <a:spcPts val="600"/>
              </a:spcAft>
              <a:defRPr/>
            </a:pPr>
            <a:endParaRPr lang="en-US" dirty="0">
              <a:effectLst/>
              <a:latin typeface="Arial" pitchFamily="34" charset="0"/>
              <a:cs typeface="Arial" pitchFamily="34" charset="0"/>
            </a:endParaRPr>
          </a:p>
        </p:txBody>
      </p:sp>
      <p:sp>
        <p:nvSpPr>
          <p:cNvPr id="6" name="TextBox 5"/>
          <p:cNvSpPr txBox="1"/>
          <p:nvPr/>
        </p:nvSpPr>
        <p:spPr>
          <a:xfrm>
            <a:off x="400049" y="6224153"/>
            <a:ext cx="6399509" cy="246221"/>
          </a:xfrm>
          <a:prstGeom prst="rect">
            <a:avLst/>
          </a:prstGeom>
          <a:noFill/>
        </p:spPr>
        <p:txBody>
          <a:bodyPr wrap="none" rtlCol="0">
            <a:spAutoFit/>
          </a:bodyPr>
          <a:lstStyle/>
          <a:p>
            <a:r>
              <a:rPr lang="en-US" sz="1000" dirty="0">
                <a:solidFill>
                  <a:srgbClr val="0039A6"/>
                </a:solidFill>
                <a:effectLst/>
                <a:latin typeface="Arial" panose="020B0604020202020204" pitchFamily="34" charset="0"/>
                <a:cs typeface="Arial" panose="020B0604020202020204" pitchFamily="34" charset="0"/>
              </a:rPr>
              <a:t>Foege WH, Hogan RC, Newton LH. Surveillance projects for selected diseases. Int J Epidemiol 1976;5:29–37</a:t>
            </a:r>
            <a:r>
              <a:rPr lang="en-US" sz="1000" dirty="0" smtClean="0">
                <a:solidFill>
                  <a:srgbClr val="0039A6"/>
                </a:solidFill>
                <a:effectLst/>
                <a:latin typeface="Arial" panose="020B0604020202020204" pitchFamily="34" charset="0"/>
                <a:cs typeface="Arial" panose="020B0604020202020204" pitchFamily="34" charset="0"/>
              </a:rPr>
              <a:t>.</a:t>
            </a:r>
            <a:endParaRPr lang="en-US" sz="1000" dirty="0">
              <a:solidFill>
                <a:srgbClr val="0039A6"/>
              </a:solidFill>
              <a:latin typeface="Arial" panose="020B0604020202020204" pitchFamily="34" charset="0"/>
              <a:cs typeface="Arial" panose="020B0604020202020204" pitchFamily="34" charset="0"/>
            </a:endParaRPr>
          </a:p>
        </p:txBody>
      </p:sp>
      <p:sp>
        <p:nvSpPr>
          <p:cNvPr id="9" name="Rectangle 8"/>
          <p:cNvSpPr/>
          <p:nvPr/>
        </p:nvSpPr>
        <p:spPr>
          <a:xfrm>
            <a:off x="752431" y="1293812"/>
            <a:ext cx="7639137" cy="334486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6034608" y="4329264"/>
            <a:ext cx="2924174" cy="246221"/>
          </a:xfrm>
          <a:prstGeom prst="rect">
            <a:avLst/>
          </a:prstGeom>
          <a:noFill/>
        </p:spPr>
        <p:txBody>
          <a:bodyPr wrap="square" rtlCol="0">
            <a:spAutoFit/>
          </a:bodyPr>
          <a:lstStyle/>
          <a:p>
            <a:r>
              <a:rPr lang="en-US" sz="1000" dirty="0" smtClean="0">
                <a:solidFill>
                  <a:schemeClr val="bg1"/>
                </a:solidFill>
                <a:effectLst/>
                <a:latin typeface="Arial" panose="020B0604020202020204" pitchFamily="34" charset="0"/>
                <a:cs typeface="Arial" panose="020B0604020202020204" pitchFamily="34" charset="0"/>
              </a:rPr>
              <a:t>Photo: </a:t>
            </a:r>
            <a:r>
              <a:rPr lang="en-US" sz="1000" dirty="0">
                <a:solidFill>
                  <a:schemeClr val="bg1"/>
                </a:solidFill>
                <a:effectLst/>
                <a:latin typeface="Arial" panose="020B0604020202020204" pitchFamily="34" charset="0"/>
                <a:cs typeface="Arial" panose="020B0604020202020204" pitchFamily="34" charset="0"/>
              </a:rPr>
              <a:t>Kay Hinton, Emory </a:t>
            </a:r>
            <a:r>
              <a:rPr lang="en-US" sz="1000" dirty="0" smtClean="0">
                <a:solidFill>
                  <a:schemeClr val="bg1"/>
                </a:solidFill>
                <a:effectLst/>
                <a:latin typeface="Arial" panose="020B0604020202020204" pitchFamily="34" charset="0"/>
                <a:cs typeface="Arial" panose="020B0604020202020204" pitchFamily="34" charset="0"/>
              </a:rPr>
              <a:t>University</a:t>
            </a:r>
            <a:endParaRPr lang="en-US" sz="1000" dirty="0">
              <a:solidFill>
                <a:schemeClr val="bg1"/>
              </a:solidFill>
              <a:effectLst/>
              <a:latin typeface="Arial" panose="020B0604020202020204" pitchFamily="34" charset="0"/>
              <a:cs typeface="Arial" panose="020B0604020202020204" pitchFamily="34" charset="0"/>
            </a:endParaRPr>
          </a:p>
        </p:txBody>
      </p:sp>
      <p:sp>
        <p:nvSpPr>
          <p:cNvPr id="60418" name="Rectangle 2"/>
          <p:cNvSpPr>
            <a:spLocks noChangeArrowheads="1"/>
          </p:cNvSpPr>
          <p:nvPr/>
        </p:nvSpPr>
        <p:spPr bwMode="auto">
          <a:xfrm>
            <a:off x="800803" y="1652606"/>
            <a:ext cx="3771197" cy="2052495"/>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buSzPct val="70000"/>
            </a:pPr>
            <a:r>
              <a:rPr lang="en-US" sz="1800" b="1" i="1" dirty="0" smtClean="0">
                <a:solidFill>
                  <a:schemeClr val="bg1"/>
                </a:solidFill>
                <a:effectLst/>
                <a:latin typeface="Century Gothic" panose="020B0502020202020204" pitchFamily="34" charset="0"/>
                <a:cs typeface="+mn-cs"/>
              </a:rPr>
              <a:t>“The </a:t>
            </a:r>
            <a:r>
              <a:rPr lang="en-US" sz="1800" b="1" i="1" dirty="0">
                <a:solidFill>
                  <a:schemeClr val="bg1"/>
                </a:solidFill>
                <a:effectLst/>
                <a:latin typeface="Century Gothic" panose="020B0502020202020204" pitchFamily="34" charset="0"/>
                <a:cs typeface="+mn-cs"/>
              </a:rPr>
              <a:t>reason for collecting, </a:t>
            </a:r>
            <a:r>
              <a:rPr lang="en-US" sz="1800" b="1" i="1" dirty="0" smtClean="0">
                <a:solidFill>
                  <a:schemeClr val="bg1"/>
                </a:solidFill>
                <a:effectLst/>
                <a:latin typeface="Century Gothic" panose="020B0502020202020204" pitchFamily="34" charset="0"/>
                <a:cs typeface="+mn-cs"/>
              </a:rPr>
              <a:t>analyzing, </a:t>
            </a:r>
            <a:r>
              <a:rPr lang="en-US" sz="1800" b="1" i="1" dirty="0">
                <a:solidFill>
                  <a:schemeClr val="bg1"/>
                </a:solidFill>
                <a:effectLst/>
                <a:latin typeface="Century Gothic" panose="020B0502020202020204" pitchFamily="34" charset="0"/>
                <a:cs typeface="+mn-cs"/>
              </a:rPr>
              <a:t>and disseminating information on a disease is to control that disease. </a:t>
            </a:r>
            <a:endParaRPr lang="en-US" sz="1800" b="1" i="1" dirty="0" smtClean="0">
              <a:solidFill>
                <a:schemeClr val="bg1"/>
              </a:solidFill>
              <a:effectLst/>
              <a:latin typeface="Century Gothic" panose="020B0502020202020204" pitchFamily="34" charset="0"/>
              <a:cs typeface="+mn-cs"/>
            </a:endParaRPr>
          </a:p>
          <a:p>
            <a:pPr>
              <a:spcBef>
                <a:spcPct val="50000"/>
              </a:spcBef>
              <a:buSzPct val="70000"/>
            </a:pPr>
            <a:r>
              <a:rPr lang="en-US" sz="1800" b="1" i="1" dirty="0" smtClean="0">
                <a:solidFill>
                  <a:schemeClr val="bg1"/>
                </a:solidFill>
                <a:effectLst/>
                <a:latin typeface="Century Gothic" panose="020B0502020202020204" pitchFamily="34" charset="0"/>
                <a:cs typeface="+mn-cs"/>
              </a:rPr>
              <a:t>Collection </a:t>
            </a:r>
            <a:r>
              <a:rPr lang="en-US" sz="1800" b="1" i="1" dirty="0">
                <a:solidFill>
                  <a:schemeClr val="bg1"/>
                </a:solidFill>
                <a:effectLst/>
                <a:latin typeface="Century Gothic" panose="020B0502020202020204" pitchFamily="34" charset="0"/>
                <a:cs typeface="+mn-cs"/>
              </a:rPr>
              <a:t>and analysis should not be allowed to consume resources if action does not follow</a:t>
            </a:r>
            <a:r>
              <a:rPr lang="en-US" sz="1800" b="1" i="1" dirty="0" smtClean="0">
                <a:solidFill>
                  <a:schemeClr val="bg1"/>
                </a:solidFill>
                <a:effectLst/>
                <a:latin typeface="Century Gothic" panose="020B0502020202020204" pitchFamily="34" charset="0"/>
                <a:cs typeface="+mn-cs"/>
              </a:rPr>
              <a:t>.”</a:t>
            </a:r>
            <a:endParaRPr lang="en-US" sz="1800" b="1" i="1" dirty="0">
              <a:solidFill>
                <a:schemeClr val="bg1"/>
              </a:solidFill>
              <a:effectLst/>
              <a:latin typeface="Century Gothic" panose="020B0502020202020204" pitchFamily="34" charset="0"/>
              <a:cs typeface="+mn-cs"/>
            </a:endParaRPr>
          </a:p>
          <a:p>
            <a:pPr marL="119063" indent="-119063" algn="r">
              <a:lnSpc>
                <a:spcPct val="90000"/>
              </a:lnSpc>
              <a:spcBef>
                <a:spcPct val="50000"/>
              </a:spcBef>
              <a:buSzPct val="70000"/>
            </a:pPr>
            <a:r>
              <a:rPr lang="en-US" sz="2400" b="1" dirty="0">
                <a:solidFill>
                  <a:schemeClr val="bg1"/>
                </a:solidFill>
                <a:effectLst/>
                <a:latin typeface="Tahoma" pitchFamily="34" charset="0"/>
                <a:cs typeface="+mn-cs"/>
              </a:rPr>
              <a:t>	</a:t>
            </a:r>
            <a:r>
              <a:rPr lang="en-US" sz="2000" b="1" dirty="0">
                <a:solidFill>
                  <a:schemeClr val="bg1"/>
                </a:solidFill>
                <a:effectLst/>
                <a:latin typeface="Tahoma" pitchFamily="34" charset="0"/>
                <a:cs typeface="+mn-cs"/>
              </a:rPr>
              <a:t> </a:t>
            </a:r>
            <a:r>
              <a:rPr lang="en-US" sz="2000" b="1" dirty="0" smtClean="0">
                <a:solidFill>
                  <a:schemeClr val="bg1"/>
                </a:solidFill>
                <a:effectLst/>
                <a:latin typeface="Tahoma" pitchFamily="34" charset="0"/>
                <a:cs typeface="+mn-cs"/>
              </a:rPr>
              <a:t>—</a:t>
            </a:r>
            <a:r>
              <a:rPr lang="en-US" sz="2000" b="1" dirty="0" smtClean="0">
                <a:solidFill>
                  <a:schemeClr val="bg1"/>
                </a:solidFill>
                <a:effectLst/>
                <a:latin typeface="Century Gothic" panose="020B0502020202020204" pitchFamily="34" charset="0"/>
                <a:cs typeface="+mn-cs"/>
              </a:rPr>
              <a:t>William Foege, 1976</a:t>
            </a:r>
            <a:endParaRPr lang="en-US" sz="2000" b="1" dirty="0">
              <a:solidFill>
                <a:schemeClr val="bg1"/>
              </a:solidFill>
              <a:effectLst/>
              <a:latin typeface="Century Gothic" panose="020B0502020202020204" pitchFamily="34" charset="0"/>
              <a:cs typeface="+mn-cs"/>
            </a:endParaRPr>
          </a:p>
        </p:txBody>
      </p:sp>
      <p:sp>
        <p:nvSpPr>
          <p:cNvPr id="10" name="Rectangle 9"/>
          <p:cNvSpPr/>
          <p:nvPr/>
        </p:nvSpPr>
        <p:spPr>
          <a:xfrm>
            <a:off x="7525990" y="3699860"/>
            <a:ext cx="687727" cy="24866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Photograph of Dr. Bill Foege speaking to an audience in 1976." title="William Foege, 19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004" y="1294287"/>
            <a:ext cx="3608387"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750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17499" y="1468437"/>
            <a:ext cx="8232261" cy="4566603"/>
          </a:xfrm>
        </p:spPr>
        <p:txBody>
          <a:bodyPr>
            <a:normAutofit/>
          </a:bodyPr>
          <a:lstStyle/>
          <a:p>
            <a:pPr marL="457200" indent="0">
              <a:spcAft>
                <a:spcPts val="900"/>
              </a:spcAft>
              <a:buSzPct val="100000"/>
              <a:buNone/>
            </a:pPr>
            <a:r>
              <a:rPr lang="en-US" sz="2000" b="0" dirty="0" smtClean="0">
                <a:solidFill>
                  <a:schemeClr val="tx1"/>
                </a:solidFill>
                <a:latin typeface="Century Gothic" panose="020B0502020202020204" pitchFamily="34" charset="0"/>
              </a:rPr>
              <a:t>During this session, you learned to</a:t>
            </a:r>
          </a:p>
          <a:p>
            <a:pPr marL="800100">
              <a:spcAft>
                <a:spcPts val="900"/>
              </a:spcAft>
              <a:buSzPct val="100000"/>
              <a:buFont typeface="Arial" panose="020B0604020202020204" pitchFamily="34" charset="0"/>
              <a:buChar char="•"/>
            </a:pPr>
            <a:r>
              <a:rPr lang="en-US" sz="2000" b="0" dirty="0" smtClean="0">
                <a:solidFill>
                  <a:schemeClr val="tx1"/>
                </a:solidFill>
                <a:latin typeface="Century Gothic" panose="020B0502020202020204" pitchFamily="34" charset="0"/>
              </a:rPr>
              <a:t>define public health surveillance</a:t>
            </a:r>
            <a:endParaRPr lang="en-US" sz="2000" b="0" dirty="0">
              <a:solidFill>
                <a:schemeClr val="tx1"/>
              </a:solidFill>
              <a:latin typeface="Century Gothic" panose="020B0502020202020204" pitchFamily="34" charset="0"/>
            </a:endParaRPr>
          </a:p>
          <a:p>
            <a:pPr marL="800100">
              <a:spcAft>
                <a:spcPts val="900"/>
              </a:spcAft>
              <a:buSzPct val="100000"/>
              <a:buFont typeface="Arial" panose="020B0604020202020204" pitchFamily="34" charset="0"/>
              <a:buChar char="•"/>
            </a:pPr>
            <a:r>
              <a:rPr lang="en-US" sz="2000" b="0" dirty="0" smtClean="0">
                <a:solidFill>
                  <a:schemeClr val="tx1"/>
                </a:solidFill>
                <a:latin typeface="Century Gothic" panose="020B0502020202020204" pitchFamily="34" charset="0"/>
              </a:rPr>
              <a:t>describe </a:t>
            </a:r>
            <a:r>
              <a:rPr lang="en-US" sz="2000" b="0" dirty="0">
                <a:solidFill>
                  <a:schemeClr val="tx1"/>
                </a:solidFill>
                <a:latin typeface="Century Gothic" panose="020B0502020202020204" pitchFamily="34" charset="0"/>
              </a:rPr>
              <a:t>the goal of </a:t>
            </a:r>
            <a:r>
              <a:rPr lang="en-US" sz="2000" b="0" dirty="0" smtClean="0">
                <a:solidFill>
                  <a:schemeClr val="tx1"/>
                </a:solidFill>
                <a:latin typeface="Century Gothic" panose="020B0502020202020204" pitchFamily="34" charset="0"/>
              </a:rPr>
              <a:t>public health surveillance</a:t>
            </a:r>
            <a:endParaRPr lang="en-US" sz="2000" b="0" dirty="0">
              <a:solidFill>
                <a:schemeClr val="tx1"/>
              </a:solidFill>
              <a:latin typeface="Century Gothic" panose="020B0502020202020204" pitchFamily="34" charset="0"/>
            </a:endParaRPr>
          </a:p>
          <a:p>
            <a:pPr marL="800100">
              <a:spcAft>
                <a:spcPts val="900"/>
              </a:spcAft>
              <a:buSzPct val="100000"/>
              <a:buFont typeface="Arial" panose="020B0604020202020204" pitchFamily="34" charset="0"/>
              <a:buChar char="•"/>
            </a:pPr>
            <a:r>
              <a:rPr lang="en-US" sz="2000" b="0" dirty="0" smtClean="0">
                <a:solidFill>
                  <a:schemeClr val="tx1"/>
                </a:solidFill>
                <a:latin typeface="Century Gothic" panose="020B0502020202020204" pitchFamily="34" charset="0"/>
              </a:rPr>
              <a:t>describe the uses of public health surveillance system </a:t>
            </a:r>
          </a:p>
          <a:p>
            <a:pPr marL="800100">
              <a:spcAft>
                <a:spcPts val="900"/>
              </a:spcAft>
              <a:buSzPct val="100000"/>
              <a:buFont typeface="Arial" panose="020B0604020202020204" pitchFamily="34" charset="0"/>
              <a:buChar char="•"/>
            </a:pPr>
            <a:r>
              <a:rPr lang="en-US" sz="2000" b="0" dirty="0">
                <a:solidFill>
                  <a:schemeClr val="tx1"/>
                </a:solidFill>
                <a:latin typeface="Century Gothic" panose="020B0502020202020204" pitchFamily="34" charset="0"/>
              </a:rPr>
              <a:t>recognize the regulation basis for public health surveillance in the Kingdom of Saudi Arabia</a:t>
            </a:r>
          </a:p>
          <a:p>
            <a:pPr marL="800100">
              <a:spcAft>
                <a:spcPts val="900"/>
              </a:spcAft>
              <a:buSzPct val="100000"/>
              <a:buFont typeface="Arial" panose="020B0604020202020204" pitchFamily="34" charset="0"/>
              <a:buChar char="•"/>
            </a:pPr>
            <a:r>
              <a:rPr lang="en-US" sz="2000" b="0" dirty="0" smtClean="0">
                <a:solidFill>
                  <a:schemeClr val="tx1"/>
                </a:solidFill>
                <a:latin typeface="Century Gothic" panose="020B0502020202020204" pitchFamily="34" charset="0"/>
              </a:rPr>
              <a:t>compare active and passive public health surveillance</a:t>
            </a:r>
            <a:endParaRPr lang="en-US" sz="2000" b="0" dirty="0">
              <a:solidFill>
                <a:schemeClr val="tx1"/>
              </a:solidFill>
              <a:latin typeface="Century Gothic" panose="020B0502020202020204" pitchFamily="34" charset="0"/>
            </a:endParaRPr>
          </a:p>
          <a:p>
            <a:pPr marL="800100">
              <a:spcAft>
                <a:spcPts val="900"/>
              </a:spcAft>
              <a:buSzPct val="100000"/>
              <a:buFont typeface="Arial" panose="020B0604020202020204" pitchFamily="34" charset="0"/>
              <a:buChar char="•"/>
            </a:pPr>
            <a:r>
              <a:rPr lang="en-US" sz="2000" b="0" dirty="0" smtClean="0">
                <a:solidFill>
                  <a:schemeClr val="tx1"/>
                </a:solidFill>
                <a:latin typeface="Century Gothic" panose="020B0502020202020204" pitchFamily="34" charset="0"/>
              </a:rPr>
              <a:t>identify </a:t>
            </a:r>
            <a:r>
              <a:rPr lang="en-US" sz="2000" b="0" dirty="0">
                <a:solidFill>
                  <a:schemeClr val="tx1"/>
                </a:solidFill>
                <a:latin typeface="Century Gothic" panose="020B0502020202020204" pitchFamily="34" charset="0"/>
              </a:rPr>
              <a:t>sources of data commonly used for </a:t>
            </a:r>
            <a:r>
              <a:rPr lang="en-US" sz="2000" b="0" dirty="0" smtClean="0">
                <a:solidFill>
                  <a:schemeClr val="tx1"/>
                </a:solidFill>
                <a:latin typeface="Century Gothic" panose="020B0502020202020204" pitchFamily="34" charset="0"/>
              </a:rPr>
              <a:t>public health surveillance</a:t>
            </a:r>
            <a:endParaRPr lang="en-US" sz="2000" b="0" dirty="0">
              <a:solidFill>
                <a:schemeClr val="tx1"/>
              </a:solidFill>
              <a:latin typeface="Century Gothic" panose="020B0502020202020204" pitchFamily="34" charset="0"/>
            </a:endParaRPr>
          </a:p>
          <a:p>
            <a:pPr marL="800100">
              <a:spcAft>
                <a:spcPts val="900"/>
              </a:spcAft>
              <a:buSzPct val="100000"/>
              <a:buFont typeface="Arial" panose="020B0604020202020204" pitchFamily="34" charset="0"/>
              <a:buChar char="•"/>
            </a:pPr>
            <a:r>
              <a:rPr lang="en-US" sz="2000" b="0" dirty="0" smtClean="0">
                <a:solidFill>
                  <a:schemeClr val="tx1"/>
                </a:solidFill>
                <a:latin typeface="Century Gothic" panose="020B0502020202020204" pitchFamily="34" charset="0"/>
              </a:rPr>
              <a:t>describe the public health surveillance process</a:t>
            </a:r>
            <a:endParaRPr lang="en-US" sz="2000" b="0" dirty="0">
              <a:solidFill>
                <a:schemeClr val="tx1"/>
              </a:solidFill>
              <a:latin typeface="Century Gothic" panose="020B0502020202020204" pitchFamily="34" charset="0"/>
            </a:endParaRPr>
          </a:p>
          <a:p>
            <a:pPr marL="0" indent="0">
              <a:spcBef>
                <a:spcPts val="480"/>
              </a:spcBef>
              <a:buNone/>
            </a:pPr>
            <a:endParaRPr lang="en-US" sz="2000" b="0" dirty="0" smtClean="0">
              <a:solidFill>
                <a:schemeClr val="tx1"/>
              </a:solidFill>
              <a:latin typeface="Century Gothic" panose="020B0502020202020204" pitchFamily="34" charset="0"/>
            </a:endParaRPr>
          </a:p>
          <a:p>
            <a:pPr marL="0" indent="0">
              <a:spcBef>
                <a:spcPts val="480"/>
              </a:spcBef>
              <a:buNone/>
            </a:pPr>
            <a:endParaRPr lang="en-US" sz="2000" dirty="0" smtClean="0">
              <a:solidFill>
                <a:schemeClr val="tx1"/>
              </a:solidFill>
              <a:latin typeface="Century Gothic" panose="020B0502020202020204" pitchFamily="34" charset="0"/>
            </a:endParaRPr>
          </a:p>
          <a:p>
            <a:pPr>
              <a:spcBef>
                <a:spcPts val="480"/>
              </a:spcBef>
              <a:buFont typeface="Arial" pitchFamily="34" charset="0"/>
              <a:buChar char="•"/>
            </a:pPr>
            <a:endParaRPr lang="en-US" sz="2000" dirty="0" smtClean="0">
              <a:solidFill>
                <a:schemeClr val="tx1"/>
              </a:solidFill>
              <a:latin typeface="Century Gothic" panose="020B0502020202020204" pitchFamily="34" charset="0"/>
            </a:endParaRPr>
          </a:p>
        </p:txBody>
      </p:sp>
      <p:cxnSp>
        <p:nvCxnSpPr>
          <p:cNvPr id="6" name="Straight Connector 5"/>
          <p:cNvCxnSpPr/>
          <p:nvPr/>
        </p:nvCxnSpPr>
        <p:spPr>
          <a:xfrm>
            <a:off x="444500" y="1294640"/>
            <a:ext cx="8255000" cy="0"/>
          </a:xfrm>
          <a:prstGeom prst="line">
            <a:avLst/>
          </a:prstGeom>
          <a:ln w="25400">
            <a:solidFill>
              <a:srgbClr val="0039A6"/>
            </a:solidFill>
          </a:ln>
          <a:effectLst/>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1559437" y="637459"/>
            <a:ext cx="6025125" cy="553998"/>
          </a:xfrm>
          <a:prstGeom prst="rect">
            <a:avLst/>
          </a:prstGeom>
          <a:noFill/>
          <a:ln w="19050">
            <a:noFill/>
          </a:ln>
        </p:spPr>
        <p:txBody>
          <a:bodyPr wrap="square" rtlCol="0">
            <a:spAutoFit/>
          </a:bodyPr>
          <a:lstStyle/>
          <a:p>
            <a:pPr algn="ctr"/>
            <a:r>
              <a:rPr lang="en-US" sz="3000" dirty="0" smtClean="0">
                <a:effectLst/>
                <a:latin typeface="Century Gothic" panose="020B0502020202020204" pitchFamily="34" charset="0"/>
              </a:rPr>
              <a:t>Lecture Summary</a:t>
            </a:r>
            <a:endParaRPr lang="en-US" sz="3000" dirty="0">
              <a:effectLst/>
              <a:latin typeface="Century Gothic" panose="020B0502020202020204" pitchFamily="34" charset="0"/>
            </a:endParaRPr>
          </a:p>
        </p:txBody>
      </p:sp>
    </p:spTree>
    <p:extLst>
      <p:ext uri="{BB962C8B-B14F-4D97-AF65-F5344CB8AC3E}">
        <p14:creationId xmlns:p14="http://schemas.microsoft.com/office/powerpoint/2010/main" val="781178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2988"/>
            <a:ext cx="8229600" cy="1143000"/>
          </a:xfrm>
        </p:spPr>
        <p:txBody>
          <a:bodyPr/>
          <a:lstStyle/>
          <a:p>
            <a:r>
              <a:rPr lang="en-US" sz="4400" b="0" dirty="0" smtClean="0">
                <a:solidFill>
                  <a:srgbClr val="0039A6"/>
                </a:solidFill>
                <a:latin typeface="Century Gothic" panose="020B0502020202020204" pitchFamily="34" charset="0"/>
              </a:rPr>
              <a:t>QUESTIONS?</a:t>
            </a:r>
            <a:endParaRPr lang="en-US" sz="4400" b="0" dirty="0">
              <a:solidFill>
                <a:srgbClr val="0039A6"/>
              </a:solidFill>
              <a:latin typeface="Century Gothic" panose="020B0502020202020204" pitchFamily="34" charset="0"/>
            </a:endParaRPr>
          </a:p>
        </p:txBody>
      </p:sp>
    </p:spTree>
    <p:extLst>
      <p:ext uri="{BB962C8B-B14F-4D97-AF65-F5344CB8AC3E}">
        <p14:creationId xmlns:p14="http://schemas.microsoft.com/office/powerpoint/2010/main" val="3200365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4805" y="2869552"/>
            <a:ext cx="5288627" cy="769441"/>
          </a:xfrm>
          <a:prstGeom prst="rect">
            <a:avLst/>
          </a:prstGeom>
          <a:noFill/>
        </p:spPr>
        <p:txBody>
          <a:bodyPr wrap="none" rtlCol="0">
            <a:spAutoFit/>
          </a:bodyPr>
          <a:lstStyle/>
          <a:p>
            <a:r>
              <a:rPr lang="en-US" sz="4400" dirty="0" smtClean="0">
                <a:effectLst/>
                <a:latin typeface="Century Gothic" panose="020B0502020202020204" pitchFamily="34" charset="0"/>
              </a:rPr>
              <a:t>Knowledge Check</a:t>
            </a:r>
            <a:endParaRPr lang="en-US" sz="4400" dirty="0">
              <a:effectLst/>
              <a:latin typeface="Century Gothic" panose="020B0502020202020204" pitchFamily="34" charset="0"/>
            </a:endParaRPr>
          </a:p>
        </p:txBody>
      </p:sp>
      <p:pic>
        <p:nvPicPr>
          <p:cNvPr id="6" name="Picture 2" descr="Checkmark and notepad inside a circle." title="Knowledge Check Icon"/>
          <p:cNvPicPr>
            <a:picLocks noChangeAspect="1" noChangeArrowheads="1"/>
          </p:cNvPicPr>
          <p:nvPr/>
        </p:nvPicPr>
        <p:blipFill>
          <a:blip r:embed="rId3"/>
          <a:srcRect/>
          <a:stretch>
            <a:fillRect/>
          </a:stretch>
        </p:blipFill>
        <p:spPr bwMode="auto">
          <a:xfrm>
            <a:off x="1014677" y="2923117"/>
            <a:ext cx="741690" cy="741690"/>
          </a:xfrm>
          <a:prstGeom prst="rect">
            <a:avLst/>
          </a:prstGeom>
          <a:noFill/>
          <a:ln w="9525">
            <a:noFill/>
            <a:miter lim="800000"/>
            <a:headEnd/>
            <a:tailEnd/>
          </a:ln>
        </p:spPr>
      </p:pic>
    </p:spTree>
    <p:extLst>
      <p:ext uri="{BB962C8B-B14F-4D97-AF65-F5344CB8AC3E}">
        <p14:creationId xmlns:p14="http://schemas.microsoft.com/office/powerpoint/2010/main" val="2686261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011917" y="4355266"/>
            <a:ext cx="3794916" cy="62607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45790" y="2949545"/>
            <a:ext cx="4256293" cy="2677656"/>
          </a:xfrm>
          <a:prstGeom prst="rect">
            <a:avLst/>
          </a:prstGeom>
          <a:noFill/>
        </p:spPr>
        <p:txBody>
          <a:bodyPr wrap="none" rtlCol="0">
            <a:spAutoFit/>
          </a:bodyPr>
          <a:lstStyle/>
          <a:p>
            <a:pPr marL="342900"/>
            <a:r>
              <a:rPr lang="en-US" sz="2400" dirty="0" smtClean="0">
                <a:effectLst/>
                <a:latin typeface="Century Gothic" panose="020B0502020202020204" pitchFamily="34" charset="0"/>
              </a:rPr>
              <a:t>A. 	systemic, short-term </a:t>
            </a:r>
            <a:br>
              <a:rPr lang="en-US" sz="2400" dirty="0" smtClean="0">
                <a:effectLst/>
                <a:latin typeface="Century Gothic" panose="020B0502020202020204" pitchFamily="34" charset="0"/>
              </a:rPr>
            </a:br>
            <a:r>
              <a:rPr lang="en-US" sz="2400" dirty="0" smtClean="0">
                <a:effectLst/>
                <a:latin typeface="Century Gothic" panose="020B0502020202020204" pitchFamily="34" charset="0"/>
              </a:rPr>
              <a:t/>
            </a:r>
            <a:br>
              <a:rPr lang="en-US" sz="2400" dirty="0" smtClean="0">
                <a:effectLst/>
                <a:latin typeface="Century Gothic" panose="020B0502020202020204" pitchFamily="34" charset="0"/>
              </a:rPr>
            </a:br>
            <a:r>
              <a:rPr lang="en-US" sz="2400" dirty="0" smtClean="0">
                <a:effectLst/>
                <a:latin typeface="Century Gothic" panose="020B0502020202020204" pitchFamily="34" charset="0"/>
              </a:rPr>
              <a:t>B. 	ongoing, systemic </a:t>
            </a:r>
          </a:p>
          <a:p>
            <a:endParaRPr lang="en-US" sz="2400" dirty="0">
              <a:effectLst/>
              <a:latin typeface="Century Gothic" panose="020B0502020202020204" pitchFamily="34" charset="0"/>
            </a:endParaRPr>
          </a:p>
          <a:p>
            <a:r>
              <a:rPr lang="en-US" sz="2400" dirty="0" smtClean="0">
                <a:effectLst/>
                <a:latin typeface="Century Gothic" panose="020B0502020202020204" pitchFamily="34" charset="0"/>
              </a:rPr>
              <a:t>    C. 	ongoing, systematic </a:t>
            </a:r>
            <a:br>
              <a:rPr lang="en-US" sz="2400" dirty="0" smtClean="0">
                <a:effectLst/>
                <a:latin typeface="Century Gothic" panose="020B0502020202020204" pitchFamily="34" charset="0"/>
              </a:rPr>
            </a:br>
            <a:r>
              <a:rPr lang="en-US" sz="2400" dirty="0" smtClean="0">
                <a:effectLst/>
                <a:latin typeface="Century Gothic" panose="020B0502020202020204" pitchFamily="34" charset="0"/>
              </a:rPr>
              <a:t> </a:t>
            </a:r>
          </a:p>
          <a:p>
            <a:pPr marL="342900"/>
            <a:r>
              <a:rPr lang="en-US" sz="2400" dirty="0" smtClean="0">
                <a:effectLst/>
                <a:latin typeface="Century Gothic" panose="020B0502020202020204" pitchFamily="34" charset="0"/>
              </a:rPr>
              <a:t>D. 	methodical, ongoing</a:t>
            </a:r>
            <a:endParaRPr lang="en-US" sz="2400" dirty="0">
              <a:effectLst/>
              <a:latin typeface="+mn-lt"/>
            </a:endParaRPr>
          </a:p>
        </p:txBody>
      </p:sp>
      <p:pic>
        <p:nvPicPr>
          <p:cNvPr id="8" name="Picture 2" descr="Checkmark and notepad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9" name="Straight Connector 8"/>
          <p:cNvCxnSpPr/>
          <p:nvPr/>
        </p:nvCxnSpPr>
        <p:spPr>
          <a:xfrm>
            <a:off x="558800" y="1219200"/>
            <a:ext cx="8051800" cy="0"/>
          </a:xfrm>
          <a:prstGeom prst="line">
            <a:avLst/>
          </a:prstGeom>
          <a:ln w="25400">
            <a:solidFill>
              <a:schemeClr val="tx1"/>
            </a:solidFill>
          </a:ln>
          <a:effectLst/>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594990" y="1373165"/>
            <a:ext cx="7964810" cy="1200329"/>
          </a:xfrm>
          <a:prstGeom prst="rect">
            <a:avLst/>
          </a:prstGeom>
          <a:noFill/>
        </p:spPr>
        <p:txBody>
          <a:bodyPr wrap="square" rtlCol="0">
            <a:spAutoFit/>
          </a:bodyPr>
          <a:lstStyle/>
          <a:p>
            <a:r>
              <a:rPr lang="en-US" sz="2400" dirty="0" smtClean="0">
                <a:effectLst/>
                <a:latin typeface="Century Gothic" panose="020B0502020202020204" pitchFamily="34" charset="0"/>
              </a:rPr>
              <a:t>Public Health Surveillance is the ________, __________ collection, analysis, and interpretation of health-related data.</a:t>
            </a:r>
          </a:p>
        </p:txBody>
      </p:sp>
      <p:sp>
        <p:nvSpPr>
          <p:cNvPr id="3" name="TextBox 2"/>
          <p:cNvSpPr txBox="1"/>
          <p:nvPr/>
        </p:nvSpPr>
        <p:spPr>
          <a:xfrm>
            <a:off x="1316365" y="525214"/>
            <a:ext cx="3658374" cy="553998"/>
          </a:xfrm>
          <a:prstGeom prst="rect">
            <a:avLst/>
          </a:prstGeom>
          <a:noFill/>
        </p:spPr>
        <p:txBody>
          <a:bodyPr wrap="none" rtlCol="0">
            <a:spAutoFit/>
          </a:bodyPr>
          <a:lstStyle/>
          <a:p>
            <a:r>
              <a:rPr lang="en-US" sz="3000" dirty="0" smtClean="0">
                <a:effectLst/>
                <a:latin typeface="Century Gothic" panose="020B0502020202020204" pitchFamily="34" charset="0"/>
              </a:rPr>
              <a:t>Knowledge Check</a:t>
            </a:r>
            <a:endParaRPr lang="en-US" sz="3000" dirty="0">
              <a:effectLst/>
              <a:latin typeface="Century Gothic" panose="020B0502020202020204" pitchFamily="34" charset="0"/>
            </a:endParaRPr>
          </a:p>
        </p:txBody>
      </p:sp>
      <p:pic>
        <p:nvPicPr>
          <p:cNvPr id="5122" name="Picture 2" descr="Mark indicating the correct answer, C."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190" y="4451607"/>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227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pPr fontAlgn="auto">
              <a:spcBef>
                <a:spcPts val="0"/>
              </a:spcBef>
              <a:spcAft>
                <a:spcPts val="0"/>
              </a:spcAft>
            </a:pPr>
            <a:endParaRPr lang="en-US" sz="1800" dirty="0">
              <a:solidFill>
                <a:srgbClr val="0039A6"/>
              </a:solidFill>
              <a:effectLst/>
              <a:latin typeface="Myriad Web Pro"/>
              <a:cs typeface="+mn-cs"/>
            </a:endParaRPr>
          </a:p>
        </p:txBody>
      </p:sp>
      <p:sp>
        <p:nvSpPr>
          <p:cNvPr id="11" name="Title 1"/>
          <p:cNvSpPr txBox="1">
            <a:spLocks/>
          </p:cNvSpPr>
          <p:nvPr/>
        </p:nvSpPr>
        <p:spPr>
          <a:xfrm>
            <a:off x="1777090" y="512069"/>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rgbClr val="0039A6">
                      <a:satMod val="190000"/>
                      <a:alpha val="55000"/>
                    </a:srgbClr>
                  </a:solidFill>
                  <a:prstDash val="solid"/>
                </a:ln>
                <a:solidFill>
                  <a:srgbClr val="0039A6"/>
                </a:solidFill>
              </a:rPr>
              <a:t/>
            </a:r>
            <a:br>
              <a:rPr lang="en-US" sz="3600" dirty="0" smtClean="0">
                <a:ln w="900" cmpd="sng">
                  <a:solidFill>
                    <a:srgbClr val="0039A6">
                      <a:satMod val="190000"/>
                      <a:alpha val="55000"/>
                    </a:srgbClr>
                  </a:solidFill>
                  <a:prstDash val="solid"/>
                </a:ln>
                <a:solidFill>
                  <a:srgbClr val="0039A6"/>
                </a:solidFill>
              </a:rPr>
            </a:br>
            <a:r>
              <a:rPr lang="en-US" sz="3000" b="0" dirty="0" smtClean="0">
                <a:solidFill>
                  <a:srgbClr val="0039A6"/>
                </a:solidFill>
                <a:latin typeface="Century Gothic" panose="020B0502020202020204" pitchFamily="34" charset="0"/>
              </a:rPr>
              <a:t>A Public Health Approach</a:t>
            </a:r>
            <a:endParaRPr lang="en-US" sz="3000" b="0" dirty="0">
              <a:solidFill>
                <a:srgbClr val="0039A6"/>
              </a:solidFill>
              <a:latin typeface="Century Gothic" panose="020B0502020202020204" pitchFamily="34" charset="0"/>
            </a:endParaRPr>
          </a:p>
        </p:txBody>
      </p:sp>
      <p:cxnSp>
        <p:nvCxnSpPr>
          <p:cNvPr id="14" name="Straight Connector 13"/>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70725" y="2460600"/>
            <a:ext cx="1752600" cy="400110"/>
          </a:xfrm>
          <a:prstGeom prst="rect">
            <a:avLst/>
          </a:prstGeom>
          <a:noFill/>
        </p:spPr>
        <p:txBody>
          <a:bodyPr wrap="square" rtlCol="0">
            <a:spAutoFit/>
          </a:bodyPr>
          <a:lstStyle/>
          <a:p>
            <a:pPr algn="ctr" fontAlgn="auto">
              <a:spcBef>
                <a:spcPts val="0"/>
              </a:spcBef>
              <a:spcAft>
                <a:spcPts val="0"/>
              </a:spcAft>
            </a:pPr>
            <a:r>
              <a:rPr lang="en-US" sz="2000" dirty="0" smtClean="0">
                <a:solidFill>
                  <a:srgbClr val="0039A6"/>
                </a:solidFill>
                <a:effectLst/>
                <a:latin typeface="Century Gothic" panose="020B0502020202020204" pitchFamily="34" charset="0"/>
                <a:cs typeface="+mn-cs"/>
              </a:rPr>
              <a:t>Surveillance</a:t>
            </a:r>
            <a:endParaRPr lang="en-US" sz="2000" dirty="0">
              <a:solidFill>
                <a:srgbClr val="0039A6"/>
              </a:solidFill>
              <a:effectLst/>
              <a:latin typeface="Century Gothic" panose="020B0502020202020204" pitchFamily="34" charset="0"/>
              <a:cs typeface="+mn-cs"/>
            </a:endParaRPr>
          </a:p>
        </p:txBody>
      </p:sp>
      <p:sp>
        <p:nvSpPr>
          <p:cNvPr id="12" name="TextBox 11"/>
          <p:cNvSpPr txBox="1"/>
          <p:nvPr/>
        </p:nvSpPr>
        <p:spPr>
          <a:xfrm>
            <a:off x="2618198" y="2309056"/>
            <a:ext cx="1905000" cy="707886"/>
          </a:xfrm>
          <a:prstGeom prst="rect">
            <a:avLst/>
          </a:prstGeom>
          <a:noFill/>
        </p:spPr>
        <p:txBody>
          <a:bodyPr wrap="square" rtlCol="0">
            <a:spAutoFit/>
          </a:bodyPr>
          <a:lstStyle/>
          <a:p>
            <a:pPr algn="ctr" fontAlgn="auto">
              <a:spcBef>
                <a:spcPts val="0"/>
              </a:spcBef>
              <a:spcAft>
                <a:spcPts val="0"/>
              </a:spcAft>
            </a:pPr>
            <a:r>
              <a:rPr lang="en-US" sz="2000" dirty="0" smtClean="0">
                <a:solidFill>
                  <a:srgbClr val="0039A6"/>
                </a:solidFill>
                <a:effectLst/>
                <a:latin typeface="Century Gothic" panose="020B0502020202020204" pitchFamily="34" charset="0"/>
                <a:cs typeface="+mn-cs"/>
              </a:rPr>
              <a:t>Risk Factor Identification</a:t>
            </a:r>
            <a:endParaRPr lang="en-US" sz="2000" dirty="0">
              <a:solidFill>
                <a:srgbClr val="0039A6"/>
              </a:solidFill>
              <a:effectLst/>
              <a:latin typeface="Century Gothic" panose="020B0502020202020204" pitchFamily="34" charset="0"/>
              <a:cs typeface="+mn-cs"/>
            </a:endParaRPr>
          </a:p>
        </p:txBody>
      </p:sp>
      <p:sp>
        <p:nvSpPr>
          <p:cNvPr id="13" name="TextBox 12"/>
          <p:cNvSpPr txBox="1"/>
          <p:nvPr/>
        </p:nvSpPr>
        <p:spPr>
          <a:xfrm>
            <a:off x="4732106" y="2306712"/>
            <a:ext cx="1752600" cy="707886"/>
          </a:xfrm>
          <a:prstGeom prst="rect">
            <a:avLst/>
          </a:prstGeom>
          <a:noFill/>
        </p:spPr>
        <p:txBody>
          <a:bodyPr wrap="square" rtlCol="0">
            <a:spAutoFit/>
          </a:bodyPr>
          <a:lstStyle/>
          <a:p>
            <a:pPr algn="ctr" fontAlgn="auto">
              <a:spcBef>
                <a:spcPts val="0"/>
              </a:spcBef>
              <a:spcAft>
                <a:spcPts val="0"/>
              </a:spcAft>
            </a:pPr>
            <a:r>
              <a:rPr lang="en-US" sz="2000" dirty="0" smtClean="0">
                <a:solidFill>
                  <a:srgbClr val="0039A6"/>
                </a:solidFill>
                <a:effectLst/>
                <a:latin typeface="Century Gothic" panose="020B0502020202020204" pitchFamily="34" charset="0"/>
                <a:cs typeface="+mn-cs"/>
              </a:rPr>
              <a:t>Intervention</a:t>
            </a:r>
          </a:p>
          <a:p>
            <a:pPr algn="ctr" fontAlgn="auto">
              <a:spcBef>
                <a:spcPts val="0"/>
              </a:spcBef>
              <a:spcAft>
                <a:spcPts val="0"/>
              </a:spcAft>
            </a:pPr>
            <a:r>
              <a:rPr lang="en-US" sz="2000" dirty="0">
                <a:solidFill>
                  <a:srgbClr val="0039A6"/>
                </a:solidFill>
                <a:effectLst/>
                <a:latin typeface="Century Gothic" panose="020B0502020202020204" pitchFamily="34" charset="0"/>
                <a:cs typeface="+mn-cs"/>
              </a:rPr>
              <a:t>E</a:t>
            </a:r>
            <a:r>
              <a:rPr lang="en-US" sz="2000" dirty="0" smtClean="0">
                <a:solidFill>
                  <a:srgbClr val="0039A6"/>
                </a:solidFill>
                <a:effectLst/>
                <a:latin typeface="Century Gothic" panose="020B0502020202020204" pitchFamily="34" charset="0"/>
                <a:cs typeface="+mn-cs"/>
              </a:rPr>
              <a:t>valuation</a:t>
            </a:r>
            <a:endParaRPr lang="en-US" sz="2000" dirty="0">
              <a:solidFill>
                <a:srgbClr val="0039A6"/>
              </a:solidFill>
              <a:effectLst/>
              <a:latin typeface="Century Gothic" panose="020B0502020202020204" pitchFamily="34" charset="0"/>
              <a:cs typeface="+mn-cs"/>
            </a:endParaRPr>
          </a:p>
        </p:txBody>
      </p:sp>
      <p:sp>
        <p:nvSpPr>
          <p:cNvPr id="15" name="TextBox 14"/>
          <p:cNvSpPr txBox="1"/>
          <p:nvPr/>
        </p:nvSpPr>
        <p:spPr>
          <a:xfrm>
            <a:off x="6705599" y="2466945"/>
            <a:ext cx="2203109" cy="400110"/>
          </a:xfrm>
          <a:prstGeom prst="rect">
            <a:avLst/>
          </a:prstGeom>
          <a:noFill/>
        </p:spPr>
        <p:txBody>
          <a:bodyPr wrap="square" rtlCol="0">
            <a:spAutoFit/>
          </a:bodyPr>
          <a:lstStyle/>
          <a:p>
            <a:pPr algn="ctr" fontAlgn="auto">
              <a:spcBef>
                <a:spcPts val="0"/>
              </a:spcBef>
              <a:spcAft>
                <a:spcPts val="0"/>
              </a:spcAft>
            </a:pPr>
            <a:r>
              <a:rPr lang="en-US" sz="2000" dirty="0" smtClean="0">
                <a:solidFill>
                  <a:srgbClr val="0039A6"/>
                </a:solidFill>
                <a:effectLst/>
                <a:latin typeface="Century Gothic" panose="020B0502020202020204" pitchFamily="34" charset="0"/>
                <a:cs typeface="+mn-cs"/>
              </a:rPr>
              <a:t>Implementation</a:t>
            </a:r>
            <a:endParaRPr lang="en-US" sz="2000" dirty="0">
              <a:solidFill>
                <a:srgbClr val="0039A6"/>
              </a:solidFill>
              <a:effectLst/>
              <a:latin typeface="Century Gothic" panose="020B0502020202020204" pitchFamily="34" charset="0"/>
              <a:cs typeface="+mn-cs"/>
            </a:endParaRPr>
          </a:p>
        </p:txBody>
      </p:sp>
      <p:pic>
        <p:nvPicPr>
          <p:cNvPr id="3" name="Picture 2" descr="The four questions to ask when using the public health approach and the term &quot;Problem&quot; on the far left with an arrow pointing to the term &quot;Response&quot; on the far right." title="A Public Health Approach"/>
          <p:cNvPicPr>
            <a:picLocks noChangeAspect="1"/>
          </p:cNvPicPr>
          <p:nvPr/>
        </p:nvPicPr>
        <p:blipFill rotWithShape="1">
          <a:blip r:embed="rId3">
            <a:extLst>
              <a:ext uri="{28A0092B-C50C-407E-A947-70E740481C1C}">
                <a14:useLocalDpi xmlns:a14="http://schemas.microsoft.com/office/drawing/2010/main" val="0"/>
              </a:ext>
            </a:extLst>
          </a:blip>
          <a:srcRect t="20415"/>
          <a:stretch/>
        </p:blipFill>
        <p:spPr>
          <a:xfrm>
            <a:off x="344535" y="2936114"/>
            <a:ext cx="8564173" cy="2396438"/>
          </a:xfrm>
          <a:prstGeom prst="rect">
            <a:avLst/>
          </a:prstGeom>
        </p:spPr>
      </p:pic>
      <p:pic>
        <p:nvPicPr>
          <p:cNvPr id="7170" name="Picture 2" descr="Arrow pointing to the first step." title="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715" y="1469874"/>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Arrow pointing to the second step." titl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447800"/>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Arrow pointing to the third step." titl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0893" y="1447799"/>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descr="Arrow pointing to the fourth step." titl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9640" y="1474031"/>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24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1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17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17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83718" y="3122037"/>
            <a:ext cx="7761823" cy="77535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idx="1"/>
          </p:nvPr>
        </p:nvSpPr>
        <p:spPr>
          <a:xfrm>
            <a:off x="558800" y="1486454"/>
            <a:ext cx="7433294" cy="532352"/>
          </a:xfrm>
        </p:spPr>
        <p:txBody>
          <a:bodyPr/>
          <a:lstStyle/>
          <a:p>
            <a:pPr marL="0" indent="0">
              <a:buNone/>
            </a:pPr>
            <a:r>
              <a:rPr lang="en-US" b="0" dirty="0" smtClean="0">
                <a:solidFill>
                  <a:srgbClr val="003399"/>
                </a:solidFill>
                <a:latin typeface="Century Gothic" panose="020B0502020202020204" pitchFamily="34" charset="0"/>
              </a:rPr>
              <a:t>What is the goal of public </a:t>
            </a:r>
            <a:r>
              <a:rPr lang="en-US" b="0" dirty="0">
                <a:solidFill>
                  <a:srgbClr val="003399"/>
                </a:solidFill>
                <a:latin typeface="Century Gothic" panose="020B0502020202020204" pitchFamily="34" charset="0"/>
              </a:rPr>
              <a:t>h</a:t>
            </a:r>
            <a:r>
              <a:rPr lang="en-US" b="0" dirty="0" smtClean="0">
                <a:solidFill>
                  <a:srgbClr val="003399"/>
                </a:solidFill>
                <a:latin typeface="Century Gothic" panose="020B0502020202020204" pitchFamily="34" charset="0"/>
              </a:rPr>
              <a:t>ealth surveillance?</a:t>
            </a:r>
          </a:p>
          <a:p>
            <a:pPr marL="0" indent="0">
              <a:buNone/>
            </a:pPr>
            <a:endParaRPr lang="en-US" b="0" dirty="0">
              <a:solidFill>
                <a:srgbClr val="003399"/>
              </a:solidFill>
              <a:latin typeface="Century Gothic" panose="020B0502020202020204" pitchFamily="34" charset="0"/>
            </a:endParaRPr>
          </a:p>
          <a:p>
            <a:pPr marL="0" indent="0">
              <a:buNone/>
            </a:pPr>
            <a:r>
              <a:rPr lang="en-US" b="0" dirty="0">
                <a:solidFill>
                  <a:srgbClr val="003399"/>
                </a:solidFill>
                <a:latin typeface="Century Gothic" panose="020B0502020202020204" pitchFamily="34" charset="0"/>
              </a:rPr>
              <a:t> </a:t>
            </a:r>
            <a:r>
              <a:rPr lang="en-US" b="0" dirty="0" smtClean="0">
                <a:solidFill>
                  <a:srgbClr val="003399"/>
                </a:solidFill>
                <a:latin typeface="Century Gothic" panose="020B0502020202020204" pitchFamily="34" charset="0"/>
              </a:rPr>
              <a:t>    </a:t>
            </a:r>
            <a:endParaRPr lang="en-US" b="0" dirty="0">
              <a:solidFill>
                <a:schemeClr val="tx1"/>
              </a:solidFill>
              <a:latin typeface="Century Gothic" panose="020B0502020202020204" pitchFamily="34" charset="0"/>
            </a:endParaRPr>
          </a:p>
        </p:txBody>
      </p:sp>
      <p:pic>
        <p:nvPicPr>
          <p:cNvPr id="10" name="Picture 2" descr="Checkmark and notepad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12" name="Straight Connector 11"/>
          <p:cNvCxnSpPr/>
          <p:nvPr/>
        </p:nvCxnSpPr>
        <p:spPr>
          <a:xfrm>
            <a:off x="558800" y="1219200"/>
            <a:ext cx="8051800" cy="0"/>
          </a:xfrm>
          <a:prstGeom prst="line">
            <a:avLst/>
          </a:prstGeom>
          <a:ln w="25400">
            <a:solidFill>
              <a:schemeClr val="tx1"/>
            </a:solidFill>
          </a:ln>
          <a:effectLst/>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1316365" y="525214"/>
            <a:ext cx="3658374" cy="553998"/>
          </a:xfrm>
          <a:prstGeom prst="rect">
            <a:avLst/>
          </a:prstGeom>
          <a:noFill/>
        </p:spPr>
        <p:txBody>
          <a:bodyPr wrap="none" rtlCol="0">
            <a:spAutoFit/>
          </a:bodyPr>
          <a:lstStyle/>
          <a:p>
            <a:r>
              <a:rPr lang="en-US" sz="3000" dirty="0" smtClean="0">
                <a:effectLst/>
                <a:latin typeface="Century Gothic" panose="020B0502020202020204" pitchFamily="34" charset="0"/>
              </a:rPr>
              <a:t>Knowledge Check</a:t>
            </a:r>
            <a:endParaRPr lang="en-US" sz="3000" dirty="0">
              <a:effectLst/>
              <a:latin typeface="Century Gothic" panose="020B0502020202020204" pitchFamily="34" charset="0"/>
            </a:endParaRPr>
          </a:p>
        </p:txBody>
      </p:sp>
      <p:pic>
        <p:nvPicPr>
          <p:cNvPr id="4098" name="Picture 2" descr="Mark indicating the correct answer, B."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5" y="3187938"/>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29645" y="2308010"/>
            <a:ext cx="7869970" cy="3348609"/>
          </a:xfrm>
          <a:prstGeom prst="rect">
            <a:avLst/>
          </a:prstGeom>
        </p:spPr>
        <p:txBody>
          <a:bodyPr wrap="square">
            <a:spAutoFit/>
          </a:bodyPr>
          <a:lstStyle/>
          <a:p>
            <a:pPr lvl="0" fontAlgn="auto">
              <a:spcBef>
                <a:spcPct val="20000"/>
              </a:spcBef>
              <a:spcAft>
                <a:spcPts val="0"/>
              </a:spcAft>
              <a:buClr>
                <a:srgbClr val="0039A6"/>
              </a:buClr>
              <a:buSzPct val="70000"/>
            </a:pPr>
            <a:r>
              <a:rPr lang="en-US" sz="2300" dirty="0" smtClean="0">
                <a:solidFill>
                  <a:srgbClr val="0039A6"/>
                </a:solidFill>
                <a:effectLst/>
                <a:latin typeface="Century Gothic" panose="020B0502020202020204" pitchFamily="34" charset="0"/>
                <a:cs typeface="+mn-cs"/>
              </a:rPr>
              <a:t>A.  To </a:t>
            </a:r>
            <a:r>
              <a:rPr lang="en-US" sz="2300" dirty="0">
                <a:solidFill>
                  <a:srgbClr val="0039A6"/>
                </a:solidFill>
                <a:effectLst/>
                <a:latin typeface="Century Gothic" panose="020B0502020202020204" pitchFamily="34" charset="0"/>
                <a:cs typeface="+mn-cs"/>
              </a:rPr>
              <a:t>give public health personnel </a:t>
            </a:r>
            <a:r>
              <a:rPr lang="en-US" sz="2300" dirty="0" smtClean="0">
                <a:solidFill>
                  <a:srgbClr val="0039A6"/>
                </a:solidFill>
                <a:effectLst/>
                <a:latin typeface="Century Gothic" panose="020B0502020202020204" pitchFamily="34" charset="0"/>
                <a:cs typeface="+mn-cs"/>
              </a:rPr>
              <a:t>policies to regulate</a:t>
            </a:r>
          </a:p>
          <a:p>
            <a:pPr lvl="0" fontAlgn="auto">
              <a:spcBef>
                <a:spcPct val="20000"/>
              </a:spcBef>
              <a:spcAft>
                <a:spcPts val="0"/>
              </a:spcAft>
              <a:buClr>
                <a:srgbClr val="0039A6"/>
              </a:buClr>
              <a:buSzPct val="70000"/>
            </a:pPr>
            <a:endParaRPr lang="en-US" sz="2300" dirty="0" smtClean="0">
              <a:solidFill>
                <a:srgbClr val="0039A6"/>
              </a:solidFill>
              <a:effectLst/>
              <a:latin typeface="Century Gothic" panose="020B0502020202020204" pitchFamily="34" charset="0"/>
              <a:cs typeface="+mn-cs"/>
            </a:endParaRPr>
          </a:p>
          <a:p>
            <a:pPr lvl="0" fontAlgn="auto">
              <a:spcBef>
                <a:spcPct val="20000"/>
              </a:spcBef>
              <a:spcAft>
                <a:spcPts val="0"/>
              </a:spcAft>
              <a:buClr>
                <a:srgbClr val="0039A6"/>
              </a:buClr>
              <a:buSzPct val="70000"/>
            </a:pPr>
            <a:r>
              <a:rPr lang="en-US" sz="2300" dirty="0" smtClean="0">
                <a:solidFill>
                  <a:srgbClr val="0039A6"/>
                </a:solidFill>
                <a:effectLst/>
                <a:latin typeface="Century Gothic" panose="020B0502020202020204" pitchFamily="34" charset="0"/>
                <a:cs typeface="+mn-cs"/>
              </a:rPr>
              <a:t>B.  To </a:t>
            </a:r>
            <a:r>
              <a:rPr lang="en-US" sz="2300" dirty="0">
                <a:solidFill>
                  <a:srgbClr val="0039A6"/>
                </a:solidFill>
                <a:effectLst/>
                <a:latin typeface="Century Gothic" panose="020B0502020202020204" pitchFamily="34" charset="0"/>
                <a:cs typeface="+mn-cs"/>
              </a:rPr>
              <a:t>provide information to be used for public</a:t>
            </a:r>
            <a:br>
              <a:rPr lang="en-US" sz="2300" dirty="0">
                <a:solidFill>
                  <a:srgbClr val="0039A6"/>
                </a:solidFill>
                <a:effectLst/>
                <a:latin typeface="Century Gothic" panose="020B0502020202020204" pitchFamily="34" charset="0"/>
                <a:cs typeface="+mn-cs"/>
              </a:rPr>
            </a:br>
            <a:r>
              <a:rPr lang="en-US" sz="2300" dirty="0">
                <a:solidFill>
                  <a:srgbClr val="0039A6"/>
                </a:solidFill>
                <a:effectLst/>
                <a:latin typeface="Century Gothic" panose="020B0502020202020204" pitchFamily="34" charset="0"/>
                <a:cs typeface="+mn-cs"/>
              </a:rPr>
              <a:t> </a:t>
            </a:r>
            <a:r>
              <a:rPr lang="en-US" sz="2300" dirty="0" smtClean="0">
                <a:solidFill>
                  <a:srgbClr val="0039A6"/>
                </a:solidFill>
                <a:effectLst/>
                <a:latin typeface="Century Gothic" panose="020B0502020202020204" pitchFamily="34" charset="0"/>
                <a:cs typeface="+mn-cs"/>
              </a:rPr>
              <a:t>    health action</a:t>
            </a:r>
          </a:p>
          <a:p>
            <a:pPr lvl="0" fontAlgn="auto">
              <a:spcBef>
                <a:spcPct val="20000"/>
              </a:spcBef>
              <a:spcAft>
                <a:spcPts val="0"/>
              </a:spcAft>
              <a:buClr>
                <a:srgbClr val="0039A6"/>
              </a:buClr>
              <a:buSzPct val="70000"/>
            </a:pPr>
            <a:endParaRPr lang="en-US" sz="2300" dirty="0" smtClean="0">
              <a:solidFill>
                <a:srgbClr val="0039A6"/>
              </a:solidFill>
              <a:effectLst/>
              <a:latin typeface="Century Gothic" panose="020B0502020202020204" pitchFamily="34" charset="0"/>
              <a:cs typeface="+mn-cs"/>
            </a:endParaRPr>
          </a:p>
          <a:p>
            <a:pPr lvl="0" fontAlgn="auto">
              <a:spcBef>
                <a:spcPct val="20000"/>
              </a:spcBef>
              <a:spcAft>
                <a:spcPts val="0"/>
              </a:spcAft>
              <a:buClr>
                <a:srgbClr val="0039A6"/>
              </a:buClr>
              <a:buSzPct val="70000"/>
            </a:pPr>
            <a:r>
              <a:rPr lang="en-US" sz="2300" dirty="0" smtClean="0">
                <a:solidFill>
                  <a:srgbClr val="0039A6"/>
                </a:solidFill>
                <a:effectLst/>
                <a:latin typeface="Century Gothic" panose="020B0502020202020204" pitchFamily="34" charset="0"/>
                <a:cs typeface="+mn-cs"/>
              </a:rPr>
              <a:t>C</a:t>
            </a:r>
            <a:r>
              <a:rPr lang="en-US" sz="2300" dirty="0">
                <a:solidFill>
                  <a:srgbClr val="0039A6"/>
                </a:solidFill>
                <a:effectLst/>
                <a:latin typeface="Century Gothic" panose="020B0502020202020204" pitchFamily="34" charset="0"/>
                <a:cs typeface="+mn-cs"/>
              </a:rPr>
              <a:t>. </a:t>
            </a:r>
            <a:r>
              <a:rPr lang="en-US" sz="2300" dirty="0" smtClean="0">
                <a:solidFill>
                  <a:srgbClr val="0039A6"/>
                </a:solidFill>
                <a:effectLst/>
                <a:latin typeface="Century Gothic" panose="020B0502020202020204" pitchFamily="34" charset="0"/>
                <a:cs typeface="+mn-cs"/>
              </a:rPr>
              <a:t> To </a:t>
            </a:r>
            <a:r>
              <a:rPr lang="en-US" sz="2300" dirty="0">
                <a:solidFill>
                  <a:srgbClr val="0039A6"/>
                </a:solidFill>
                <a:effectLst/>
                <a:latin typeface="Century Gothic" panose="020B0502020202020204" pitchFamily="34" charset="0"/>
                <a:cs typeface="+mn-cs"/>
              </a:rPr>
              <a:t>guide Congress in enacting public health </a:t>
            </a:r>
            <a:r>
              <a:rPr lang="en-US" sz="2300" dirty="0" smtClean="0">
                <a:solidFill>
                  <a:srgbClr val="0039A6"/>
                </a:solidFill>
                <a:effectLst/>
                <a:latin typeface="Century Gothic" panose="020B0502020202020204" pitchFamily="34" charset="0"/>
                <a:cs typeface="+mn-cs"/>
              </a:rPr>
              <a:t>laws</a:t>
            </a:r>
          </a:p>
          <a:p>
            <a:pPr lvl="0" fontAlgn="auto">
              <a:spcBef>
                <a:spcPct val="20000"/>
              </a:spcBef>
              <a:spcAft>
                <a:spcPts val="0"/>
              </a:spcAft>
              <a:buClr>
                <a:srgbClr val="0039A6"/>
              </a:buClr>
              <a:buSzPct val="70000"/>
            </a:pPr>
            <a:endParaRPr lang="en-US" sz="2300" dirty="0">
              <a:solidFill>
                <a:srgbClr val="0039A6"/>
              </a:solidFill>
              <a:effectLst/>
              <a:latin typeface="Century Gothic" panose="020B0502020202020204" pitchFamily="34" charset="0"/>
              <a:cs typeface="+mn-cs"/>
            </a:endParaRPr>
          </a:p>
          <a:p>
            <a:pPr lvl="0" fontAlgn="auto">
              <a:spcBef>
                <a:spcPct val="20000"/>
              </a:spcBef>
              <a:spcAft>
                <a:spcPts val="0"/>
              </a:spcAft>
              <a:buClr>
                <a:srgbClr val="0039A6"/>
              </a:buClr>
              <a:buSzPct val="70000"/>
            </a:pPr>
            <a:r>
              <a:rPr lang="en-US" sz="2300" dirty="0" smtClean="0">
                <a:solidFill>
                  <a:srgbClr val="0039A6"/>
                </a:solidFill>
                <a:effectLst/>
                <a:latin typeface="Century Gothic" panose="020B0502020202020204" pitchFamily="34" charset="0"/>
                <a:cs typeface="+mn-cs"/>
              </a:rPr>
              <a:t>D</a:t>
            </a:r>
            <a:r>
              <a:rPr lang="en-US" sz="2300" dirty="0">
                <a:solidFill>
                  <a:srgbClr val="0039A6"/>
                </a:solidFill>
                <a:effectLst/>
                <a:latin typeface="Century Gothic" panose="020B0502020202020204" pitchFamily="34" charset="0"/>
                <a:cs typeface="+mn-cs"/>
              </a:rPr>
              <a:t>. </a:t>
            </a:r>
            <a:r>
              <a:rPr lang="en-US" sz="2300" dirty="0" smtClean="0">
                <a:solidFill>
                  <a:srgbClr val="0039A6"/>
                </a:solidFill>
                <a:effectLst/>
                <a:latin typeface="Century Gothic" panose="020B0502020202020204" pitchFamily="34" charset="0"/>
                <a:cs typeface="+mn-cs"/>
              </a:rPr>
              <a:t> To </a:t>
            </a:r>
            <a:r>
              <a:rPr lang="en-US" sz="2300" dirty="0">
                <a:solidFill>
                  <a:srgbClr val="0039A6"/>
                </a:solidFill>
                <a:effectLst/>
                <a:latin typeface="Century Gothic" panose="020B0502020202020204" pitchFamily="34" charset="0"/>
                <a:cs typeface="+mn-cs"/>
              </a:rPr>
              <a:t>keep the public aware of new diseases</a:t>
            </a:r>
          </a:p>
        </p:txBody>
      </p:sp>
    </p:spTree>
    <p:extLst>
      <p:ext uri="{BB962C8B-B14F-4D97-AF65-F5344CB8AC3E}">
        <p14:creationId xmlns:p14="http://schemas.microsoft.com/office/powerpoint/2010/main" val="252329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29645" y="4260891"/>
            <a:ext cx="2066612" cy="4198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descr="Checkmark and notepad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10" name="Straight Connector 9"/>
          <p:cNvCxnSpPr/>
          <p:nvPr/>
        </p:nvCxnSpPr>
        <p:spPr>
          <a:xfrm>
            <a:off x="558800" y="1219200"/>
            <a:ext cx="8051800" cy="0"/>
          </a:xfrm>
          <a:prstGeom prst="line">
            <a:avLst/>
          </a:prstGeom>
          <a:ln w="25400">
            <a:solidFill>
              <a:schemeClr val="tx1"/>
            </a:solidFill>
          </a:ln>
          <a:effectLst/>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1316365" y="525214"/>
            <a:ext cx="3658374" cy="553998"/>
          </a:xfrm>
          <a:prstGeom prst="rect">
            <a:avLst/>
          </a:prstGeom>
          <a:noFill/>
        </p:spPr>
        <p:txBody>
          <a:bodyPr wrap="none" rtlCol="0">
            <a:spAutoFit/>
          </a:bodyPr>
          <a:lstStyle/>
          <a:p>
            <a:r>
              <a:rPr lang="en-US" sz="3000" dirty="0" smtClean="0">
                <a:effectLst/>
                <a:latin typeface="Century Gothic" panose="020B0502020202020204" pitchFamily="34" charset="0"/>
              </a:rPr>
              <a:t>Knowledge Check</a:t>
            </a:r>
            <a:endParaRPr lang="en-US" sz="3000" dirty="0">
              <a:effectLst/>
              <a:latin typeface="Century Gothic" panose="020B0502020202020204" pitchFamily="34" charset="0"/>
            </a:endParaRPr>
          </a:p>
        </p:txBody>
      </p:sp>
      <p:sp>
        <p:nvSpPr>
          <p:cNvPr id="3" name="Content Placeholder 2"/>
          <p:cNvSpPr>
            <a:spLocks noGrp="1"/>
          </p:cNvSpPr>
          <p:nvPr>
            <p:ph idx="1"/>
          </p:nvPr>
        </p:nvSpPr>
        <p:spPr>
          <a:xfrm>
            <a:off x="588629" y="1479932"/>
            <a:ext cx="8222861" cy="838199"/>
          </a:xfrm>
        </p:spPr>
        <p:txBody>
          <a:bodyPr/>
          <a:lstStyle/>
          <a:p>
            <a:pPr marL="0" indent="0">
              <a:buNone/>
            </a:pPr>
            <a:r>
              <a:rPr lang="en-US" b="0" dirty="0">
                <a:solidFill>
                  <a:schemeClr val="tx1"/>
                </a:solidFill>
                <a:latin typeface="Century Gothic" panose="020B0502020202020204" pitchFamily="34" charset="0"/>
              </a:rPr>
              <a:t>The New York State </a:t>
            </a:r>
            <a:r>
              <a:rPr lang="en-US" b="0" dirty="0" smtClean="0">
                <a:solidFill>
                  <a:schemeClr val="tx1"/>
                </a:solidFill>
                <a:latin typeface="Century Gothic" panose="020B0502020202020204" pitchFamily="34" charset="0"/>
              </a:rPr>
              <a:t>Department of Health </a:t>
            </a:r>
            <a:r>
              <a:rPr lang="en-US" b="0" dirty="0">
                <a:solidFill>
                  <a:schemeClr val="tx1"/>
                </a:solidFill>
                <a:latin typeface="Century Gothic" panose="020B0502020202020204" pitchFamily="34" charset="0"/>
              </a:rPr>
              <a:t>contacts the health providers in District A every Friday to obtain the number of patients </a:t>
            </a:r>
            <a:r>
              <a:rPr lang="en-US" b="0" dirty="0" smtClean="0">
                <a:solidFill>
                  <a:schemeClr val="tx1"/>
                </a:solidFill>
                <a:latin typeface="Century Gothic" panose="020B0502020202020204" pitchFamily="34" charset="0"/>
              </a:rPr>
              <a:t>examined with </a:t>
            </a:r>
            <a:r>
              <a:rPr lang="en-US" b="0" dirty="0">
                <a:solidFill>
                  <a:schemeClr val="tx1"/>
                </a:solidFill>
                <a:latin typeface="Century Gothic" panose="020B0502020202020204" pitchFamily="34" charset="0"/>
              </a:rPr>
              <a:t>Influenza. What type of surveillance is this?</a:t>
            </a:r>
          </a:p>
          <a:p>
            <a:pPr marL="0" indent="0">
              <a:buNone/>
            </a:pPr>
            <a:r>
              <a:rPr lang="en-US" dirty="0" smtClean="0">
                <a:solidFill>
                  <a:schemeClr val="tx1"/>
                </a:solidFill>
                <a:latin typeface="Century Gothic" panose="020B0502020202020204" pitchFamily="34" charset="0"/>
              </a:rPr>
              <a:t> </a:t>
            </a:r>
            <a:endParaRPr lang="en-US" b="0" dirty="0" smtClean="0">
              <a:solidFill>
                <a:schemeClr val="tx1"/>
              </a:solidFill>
              <a:latin typeface="Century Gothic" panose="020B0502020202020204" pitchFamily="34" charset="0"/>
            </a:endParaRPr>
          </a:p>
          <a:p>
            <a:pPr marL="914400" lvl="1" indent="-457200">
              <a:lnSpc>
                <a:spcPct val="150000"/>
              </a:lnSpc>
              <a:buAutoNum type="alphaUcPeriod"/>
            </a:pPr>
            <a:r>
              <a:rPr lang="en-US" sz="2400" dirty="0" smtClean="0">
                <a:solidFill>
                  <a:schemeClr val="tx1"/>
                </a:solidFill>
                <a:latin typeface="Century Gothic" panose="020B0502020202020204" pitchFamily="34" charset="0"/>
              </a:rPr>
              <a:t>Passive</a:t>
            </a:r>
          </a:p>
          <a:p>
            <a:pPr marL="914400" lvl="1" indent="-457200">
              <a:lnSpc>
                <a:spcPct val="150000"/>
              </a:lnSpc>
              <a:buAutoNum type="alphaUcPeriod"/>
            </a:pPr>
            <a:r>
              <a:rPr lang="en-US" sz="2400" dirty="0" smtClean="0">
                <a:solidFill>
                  <a:schemeClr val="tx1"/>
                </a:solidFill>
                <a:latin typeface="Century Gothic" panose="020B0502020202020204" pitchFamily="34" charset="0"/>
              </a:rPr>
              <a:t>Active</a:t>
            </a:r>
          </a:p>
          <a:p>
            <a:pPr marL="57150" indent="0">
              <a:buNone/>
            </a:pPr>
            <a:endParaRPr lang="en-US" dirty="0">
              <a:solidFill>
                <a:schemeClr val="tx1"/>
              </a:solidFill>
              <a:latin typeface="Century Gothic" panose="020B0502020202020204" pitchFamily="34" charset="0"/>
            </a:endParaRPr>
          </a:p>
        </p:txBody>
      </p:sp>
      <p:pic>
        <p:nvPicPr>
          <p:cNvPr id="9218" name="Picture 2" descr="Mark indicating correct answer, B."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172" y="4247362"/>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254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1545" y="3532740"/>
            <a:ext cx="3459766" cy="3992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58800" y="1485226"/>
            <a:ext cx="7886700" cy="3787417"/>
          </a:xfrm>
        </p:spPr>
        <p:txBody>
          <a:bodyPr/>
          <a:lstStyle/>
          <a:p>
            <a:pPr marL="0" lvl="0" indent="0">
              <a:buSzPct val="100000"/>
              <a:buNone/>
            </a:pPr>
            <a:r>
              <a:rPr lang="en-US" b="0" dirty="0" smtClean="0">
                <a:solidFill>
                  <a:schemeClr val="tx1"/>
                </a:solidFill>
                <a:latin typeface="Century Gothic" panose="020B0502020202020204" pitchFamily="34" charset="0"/>
              </a:rPr>
              <a:t>Choose the option that is NOT a part of the public </a:t>
            </a:r>
            <a:r>
              <a:rPr lang="en-US" b="0" dirty="0">
                <a:solidFill>
                  <a:schemeClr val="tx1"/>
                </a:solidFill>
                <a:latin typeface="Century Gothic" panose="020B0502020202020204" pitchFamily="34" charset="0"/>
              </a:rPr>
              <a:t>h</a:t>
            </a:r>
            <a:r>
              <a:rPr lang="en-US" b="0" dirty="0" smtClean="0">
                <a:solidFill>
                  <a:schemeClr val="tx1"/>
                </a:solidFill>
                <a:latin typeface="Century Gothic" panose="020B0502020202020204" pitchFamily="34" charset="0"/>
              </a:rPr>
              <a:t>ealth </a:t>
            </a:r>
            <a:r>
              <a:rPr lang="en-US" b="0" dirty="0">
                <a:solidFill>
                  <a:schemeClr val="tx1"/>
                </a:solidFill>
                <a:latin typeface="Century Gothic" panose="020B0502020202020204" pitchFamily="34" charset="0"/>
              </a:rPr>
              <a:t>s</a:t>
            </a:r>
            <a:r>
              <a:rPr lang="en-US" b="0" dirty="0" smtClean="0">
                <a:solidFill>
                  <a:schemeClr val="tx1"/>
                </a:solidFill>
                <a:latin typeface="Century Gothic" panose="020B0502020202020204" pitchFamily="34" charset="0"/>
              </a:rPr>
              <a:t>urveillance process</a:t>
            </a:r>
            <a:r>
              <a:rPr lang="en-US" b="0" i="1" dirty="0" smtClean="0">
                <a:solidFill>
                  <a:schemeClr val="tx1"/>
                </a:solidFill>
                <a:latin typeface="Century Gothic" panose="020B0502020202020204" pitchFamily="34" charset="0"/>
              </a:rPr>
              <a:t>.</a:t>
            </a:r>
          </a:p>
          <a:p>
            <a:pPr marL="0" lvl="0" indent="0">
              <a:buSzPct val="100000"/>
              <a:buNone/>
            </a:pPr>
            <a:endParaRPr lang="en-US" dirty="0">
              <a:solidFill>
                <a:schemeClr val="tx1"/>
              </a:solidFill>
              <a:latin typeface="Century Gothic" panose="020B0502020202020204" pitchFamily="34" charset="0"/>
            </a:endParaRPr>
          </a:p>
          <a:p>
            <a:pPr marL="857250" lvl="1" indent="-457200">
              <a:lnSpc>
                <a:spcPct val="150000"/>
              </a:lnSpc>
              <a:buFont typeface="+mj-lt"/>
              <a:buAutoNum type="alphaUcPeriod"/>
            </a:pPr>
            <a:r>
              <a:rPr lang="en-US" sz="2400" dirty="0" smtClean="0">
                <a:solidFill>
                  <a:schemeClr val="tx1"/>
                </a:solidFill>
                <a:latin typeface="Century Gothic" panose="020B0502020202020204" pitchFamily="34" charset="0"/>
              </a:rPr>
              <a:t>Data dissemination</a:t>
            </a:r>
          </a:p>
          <a:p>
            <a:pPr marL="857250" lvl="1" indent="-457200">
              <a:lnSpc>
                <a:spcPct val="150000"/>
              </a:lnSpc>
              <a:buFont typeface="+mj-lt"/>
              <a:buAutoNum type="alphaUcPeriod"/>
            </a:pPr>
            <a:r>
              <a:rPr lang="en-US" sz="2400" dirty="0" smtClean="0">
                <a:solidFill>
                  <a:schemeClr val="tx1"/>
                </a:solidFill>
                <a:latin typeface="Century Gothic" panose="020B0502020202020204" pitchFamily="34" charset="0"/>
              </a:rPr>
              <a:t>Data storage</a:t>
            </a:r>
          </a:p>
          <a:p>
            <a:pPr marL="857250" lvl="1" indent="-457200">
              <a:lnSpc>
                <a:spcPct val="150000"/>
              </a:lnSpc>
              <a:buFont typeface="+mj-lt"/>
              <a:buAutoNum type="alphaUcPeriod"/>
            </a:pPr>
            <a:r>
              <a:rPr lang="en-US" sz="2400" dirty="0" smtClean="0">
                <a:solidFill>
                  <a:schemeClr val="tx1"/>
                </a:solidFill>
                <a:latin typeface="Century Gothic" panose="020B0502020202020204" pitchFamily="34" charset="0"/>
              </a:rPr>
              <a:t>Link to action</a:t>
            </a:r>
            <a:endParaRPr lang="en-US" sz="2400" dirty="0">
              <a:solidFill>
                <a:schemeClr val="tx1"/>
              </a:solidFill>
              <a:latin typeface="Century Gothic" panose="020B0502020202020204" pitchFamily="34" charset="0"/>
            </a:endParaRPr>
          </a:p>
          <a:p>
            <a:pPr marL="857250" lvl="1" indent="-457200">
              <a:lnSpc>
                <a:spcPct val="150000"/>
              </a:lnSpc>
              <a:buFont typeface="+mj-lt"/>
              <a:buAutoNum type="alphaUcPeriod"/>
            </a:pPr>
            <a:r>
              <a:rPr lang="en-US" sz="2400" dirty="0" smtClean="0">
                <a:solidFill>
                  <a:schemeClr val="tx1"/>
                </a:solidFill>
                <a:latin typeface="Century Gothic" panose="020B0502020202020204" pitchFamily="34" charset="0"/>
              </a:rPr>
              <a:t>Data collection</a:t>
            </a:r>
            <a:r>
              <a:rPr lang="en-US" sz="1600" dirty="0" smtClean="0">
                <a:solidFill>
                  <a:schemeClr val="tx1"/>
                </a:solidFill>
              </a:rPr>
              <a:t/>
            </a:r>
            <a:br>
              <a:rPr lang="en-US" sz="1600" dirty="0" smtClean="0">
                <a:solidFill>
                  <a:schemeClr val="tx1"/>
                </a:solidFill>
              </a:rPr>
            </a:br>
            <a:endParaRPr lang="en-US" sz="1600" dirty="0">
              <a:solidFill>
                <a:schemeClr val="tx1"/>
              </a:solidFill>
            </a:endParaRPr>
          </a:p>
        </p:txBody>
      </p:sp>
      <p:pic>
        <p:nvPicPr>
          <p:cNvPr id="10" name="Picture 2" descr="Checkmark and notepad inside a circle." title="Knowledge Check"/>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14" name="Straight Connector 13"/>
          <p:cNvCxnSpPr/>
          <p:nvPr/>
        </p:nvCxnSpPr>
        <p:spPr>
          <a:xfrm>
            <a:off x="558800" y="1219200"/>
            <a:ext cx="8051800" cy="0"/>
          </a:xfrm>
          <a:prstGeom prst="line">
            <a:avLst/>
          </a:prstGeom>
          <a:ln w="25400">
            <a:solidFill>
              <a:srgbClr val="0039A6"/>
            </a:solidFill>
          </a:ln>
          <a:effectLst/>
        </p:spPr>
        <p:style>
          <a:lnRef idx="3">
            <a:schemeClr val="dk1"/>
          </a:lnRef>
          <a:fillRef idx="0">
            <a:schemeClr val="dk1"/>
          </a:fillRef>
          <a:effectRef idx="2">
            <a:schemeClr val="dk1"/>
          </a:effectRef>
          <a:fontRef idx="minor">
            <a:schemeClr val="tx1"/>
          </a:fontRef>
        </p:style>
      </p:cxnSp>
      <p:sp>
        <p:nvSpPr>
          <p:cNvPr id="7" name="TextBox 6" descr="Check mark and notepad inside circle." title="Knowledge Check"/>
          <p:cNvSpPr txBox="1"/>
          <p:nvPr/>
        </p:nvSpPr>
        <p:spPr>
          <a:xfrm>
            <a:off x="1420566" y="534410"/>
            <a:ext cx="3772186" cy="584775"/>
          </a:xfrm>
          <a:prstGeom prst="rect">
            <a:avLst/>
          </a:prstGeom>
          <a:noFill/>
        </p:spPr>
        <p:txBody>
          <a:bodyPr wrap="none" rtlCol="0">
            <a:spAutoFit/>
          </a:bodyPr>
          <a:lstStyle/>
          <a:p>
            <a:r>
              <a:rPr lang="en-US" sz="3200" dirty="0" smtClean="0">
                <a:effectLst/>
                <a:latin typeface="Century Gothic" panose="020B0502020202020204" pitchFamily="34" charset="0"/>
              </a:rPr>
              <a:t> </a:t>
            </a:r>
            <a:r>
              <a:rPr lang="en-US" sz="3000" dirty="0" smtClean="0">
                <a:effectLst/>
                <a:latin typeface="Century Gothic" panose="020B0502020202020204" pitchFamily="34" charset="0"/>
              </a:rPr>
              <a:t>Knowledge Check</a:t>
            </a:r>
            <a:endParaRPr lang="en-US" sz="3000" dirty="0">
              <a:effectLst/>
              <a:latin typeface="Century Gothic" panose="020B0502020202020204" pitchFamily="34" charset="0"/>
            </a:endParaRPr>
          </a:p>
        </p:txBody>
      </p:sp>
      <p:pic>
        <p:nvPicPr>
          <p:cNvPr id="7170" name="Picture 2" descr="Mark indicating the correct answer, B."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5" y="3532740"/>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83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6502" y="4398736"/>
            <a:ext cx="3575680" cy="5719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58800" y="1339639"/>
            <a:ext cx="8229600" cy="4801273"/>
          </a:xfrm>
        </p:spPr>
        <p:txBody>
          <a:bodyPr>
            <a:normAutofit/>
          </a:bodyPr>
          <a:lstStyle/>
          <a:p>
            <a:pPr marL="0" lvl="0" indent="0">
              <a:buSzPct val="100000"/>
              <a:buNone/>
            </a:pPr>
            <a:r>
              <a:rPr lang="en-US" b="0" dirty="0" smtClean="0">
                <a:solidFill>
                  <a:schemeClr val="tx1"/>
                </a:solidFill>
                <a:latin typeface="Century Gothic" panose="020B0502020202020204" pitchFamily="34" charset="0"/>
              </a:rPr>
              <a:t>In </a:t>
            </a:r>
            <a:r>
              <a:rPr lang="en-US" b="0" dirty="0">
                <a:solidFill>
                  <a:schemeClr val="tx1"/>
                </a:solidFill>
                <a:latin typeface="Century Gothic" panose="020B0502020202020204" pitchFamily="34" charset="0"/>
              </a:rPr>
              <a:t>d</a:t>
            </a:r>
            <a:r>
              <a:rPr lang="en-US" b="0" dirty="0" smtClean="0">
                <a:solidFill>
                  <a:schemeClr val="tx1"/>
                </a:solidFill>
                <a:latin typeface="Century Gothic" panose="020B0502020202020204" pitchFamily="34" charset="0"/>
              </a:rPr>
              <a:t>ata interpretation, by </a:t>
            </a:r>
            <a:r>
              <a:rPr lang="en-US" b="0" dirty="0">
                <a:solidFill>
                  <a:schemeClr val="tx1"/>
                </a:solidFill>
                <a:latin typeface="Century Gothic" panose="020B0502020202020204" pitchFamily="34" charset="0"/>
              </a:rPr>
              <a:t>identifying the </a:t>
            </a:r>
            <a:r>
              <a:rPr lang="en-US" b="0" dirty="0" smtClean="0">
                <a:solidFill>
                  <a:schemeClr val="tx1"/>
                </a:solidFill>
                <a:latin typeface="Century Gothic" panose="020B0502020202020204" pitchFamily="34" charset="0"/>
              </a:rPr>
              <a:t>___________,</a:t>
            </a:r>
          </a:p>
          <a:p>
            <a:pPr marL="0" lvl="0" indent="0">
              <a:buSzPct val="100000"/>
              <a:buNone/>
            </a:pPr>
            <a:r>
              <a:rPr lang="en-US" b="0" dirty="0" smtClean="0">
                <a:solidFill>
                  <a:schemeClr val="tx1"/>
                </a:solidFill>
                <a:latin typeface="Century Gothic" panose="020B0502020202020204" pitchFamily="34" charset="0"/>
              </a:rPr>
              <a:t> ________, </a:t>
            </a:r>
            <a:r>
              <a:rPr lang="en-US" b="0" dirty="0">
                <a:solidFill>
                  <a:schemeClr val="tx1"/>
                </a:solidFill>
                <a:latin typeface="Century Gothic" panose="020B0502020202020204" pitchFamily="34" charset="0"/>
              </a:rPr>
              <a:t>and </a:t>
            </a:r>
            <a:r>
              <a:rPr lang="en-US" b="0" dirty="0" smtClean="0">
                <a:solidFill>
                  <a:schemeClr val="tx1"/>
                </a:solidFill>
                <a:latin typeface="Century Gothic" panose="020B0502020202020204" pitchFamily="34" charset="0"/>
              </a:rPr>
              <a:t>_____________, </a:t>
            </a:r>
            <a:r>
              <a:rPr lang="en-US" b="0" dirty="0">
                <a:solidFill>
                  <a:schemeClr val="tx1"/>
                </a:solidFill>
                <a:latin typeface="Century Gothic" panose="020B0502020202020204" pitchFamily="34" charset="0"/>
              </a:rPr>
              <a:t>you can </a:t>
            </a:r>
            <a:r>
              <a:rPr lang="en-US" b="0" dirty="0" smtClean="0">
                <a:solidFill>
                  <a:schemeClr val="tx1"/>
                </a:solidFill>
                <a:latin typeface="Century Gothic" panose="020B0502020202020204" pitchFamily="34" charset="0"/>
              </a:rPr>
              <a:t>more easily determine how and </a:t>
            </a:r>
            <a:r>
              <a:rPr lang="en-US" b="0" dirty="0">
                <a:solidFill>
                  <a:schemeClr val="tx1"/>
                </a:solidFill>
                <a:latin typeface="Century Gothic" panose="020B0502020202020204" pitchFamily="34" charset="0"/>
              </a:rPr>
              <a:t>why the health event </a:t>
            </a:r>
            <a:r>
              <a:rPr lang="en-US" b="0" dirty="0" smtClean="0">
                <a:solidFill>
                  <a:schemeClr val="tx1"/>
                </a:solidFill>
                <a:latin typeface="Century Gothic" panose="020B0502020202020204" pitchFamily="34" charset="0"/>
              </a:rPr>
              <a:t>occurred.</a:t>
            </a:r>
            <a:endParaRPr lang="en-US" b="0" i="1" dirty="0" smtClean="0">
              <a:solidFill>
                <a:schemeClr val="tx1"/>
              </a:solidFill>
              <a:latin typeface="Century Gothic" panose="020B0502020202020204" pitchFamily="34" charset="0"/>
            </a:endParaRPr>
          </a:p>
          <a:p>
            <a:pPr marL="0" lvl="0" indent="0">
              <a:buSzPct val="100000"/>
              <a:buNone/>
            </a:pPr>
            <a:endParaRPr lang="en-US" dirty="0">
              <a:solidFill>
                <a:schemeClr val="tx1"/>
              </a:solidFill>
              <a:latin typeface="Century Gothic" panose="020B0502020202020204" pitchFamily="34" charset="0"/>
            </a:endParaRPr>
          </a:p>
          <a:p>
            <a:pPr marL="857250" lvl="1" indent="-457200">
              <a:lnSpc>
                <a:spcPct val="150000"/>
              </a:lnSpc>
              <a:buFont typeface="+mj-lt"/>
              <a:buAutoNum type="alphaUcPeriod"/>
            </a:pPr>
            <a:r>
              <a:rPr lang="en-US" sz="2400" dirty="0">
                <a:solidFill>
                  <a:schemeClr val="tx1"/>
                </a:solidFill>
                <a:latin typeface="Century Gothic" panose="020B0502020202020204" pitchFamily="34" charset="0"/>
              </a:rPr>
              <a:t>d</a:t>
            </a:r>
            <a:r>
              <a:rPr lang="en-US" sz="2400" dirty="0" smtClean="0">
                <a:solidFill>
                  <a:schemeClr val="tx1"/>
                </a:solidFill>
                <a:latin typeface="Century Gothic" panose="020B0502020202020204" pitchFamily="34" charset="0"/>
              </a:rPr>
              <a:t>isease, risk, occurrence</a:t>
            </a:r>
          </a:p>
          <a:p>
            <a:pPr marL="857250" lvl="1" indent="-457200">
              <a:lnSpc>
                <a:spcPct val="150000"/>
              </a:lnSpc>
              <a:buFont typeface="+mj-lt"/>
              <a:buAutoNum type="alphaUcPeriod"/>
            </a:pPr>
            <a:r>
              <a:rPr lang="en-US" sz="2400" dirty="0" smtClean="0">
                <a:solidFill>
                  <a:schemeClr val="tx1"/>
                </a:solidFill>
                <a:latin typeface="Century Gothic" panose="020B0502020202020204" pitchFamily="34" charset="0"/>
              </a:rPr>
              <a:t>person, protocol, risk</a:t>
            </a:r>
          </a:p>
          <a:p>
            <a:pPr marL="857250" lvl="1" indent="-457200">
              <a:lnSpc>
                <a:spcPct val="150000"/>
              </a:lnSpc>
              <a:buFont typeface="+mj-lt"/>
              <a:buAutoNum type="alphaUcPeriod"/>
            </a:pPr>
            <a:r>
              <a:rPr lang="en-US" sz="2400" dirty="0">
                <a:solidFill>
                  <a:schemeClr val="tx1"/>
                </a:solidFill>
                <a:latin typeface="Century Gothic" panose="020B0502020202020204" pitchFamily="34" charset="0"/>
              </a:rPr>
              <a:t>p</a:t>
            </a:r>
            <a:r>
              <a:rPr lang="en-US" sz="2400" dirty="0" smtClean="0">
                <a:solidFill>
                  <a:schemeClr val="tx1"/>
                </a:solidFill>
                <a:latin typeface="Century Gothic" panose="020B0502020202020204" pitchFamily="34" charset="0"/>
              </a:rPr>
              <a:t>erson, place, time</a:t>
            </a:r>
            <a:endParaRPr lang="en-US" sz="2400" dirty="0">
              <a:solidFill>
                <a:schemeClr val="tx1"/>
              </a:solidFill>
              <a:latin typeface="Century Gothic" panose="020B0502020202020204" pitchFamily="34" charset="0"/>
            </a:endParaRPr>
          </a:p>
          <a:p>
            <a:pPr marL="857250" lvl="1" indent="-457200">
              <a:lnSpc>
                <a:spcPct val="150000"/>
              </a:lnSpc>
              <a:buFont typeface="+mj-lt"/>
              <a:buAutoNum type="alphaUcPeriod"/>
            </a:pPr>
            <a:r>
              <a:rPr lang="en-US" sz="2400" dirty="0" smtClean="0">
                <a:solidFill>
                  <a:schemeClr val="tx1"/>
                </a:solidFill>
                <a:latin typeface="Century Gothic" panose="020B0502020202020204" pitchFamily="34" charset="0"/>
              </a:rPr>
              <a:t>risk, protocol, disease</a:t>
            </a:r>
            <a:endParaRPr lang="en-US" sz="1600" dirty="0">
              <a:solidFill>
                <a:schemeClr val="tx1"/>
              </a:solidFill>
            </a:endParaRPr>
          </a:p>
        </p:txBody>
      </p:sp>
      <p:pic>
        <p:nvPicPr>
          <p:cNvPr id="10" name="Picture 2" descr="Checkmark and notepad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14" name="Straight Connector 13"/>
          <p:cNvCxnSpPr/>
          <p:nvPr/>
        </p:nvCxnSpPr>
        <p:spPr>
          <a:xfrm>
            <a:off x="558800" y="1219200"/>
            <a:ext cx="8051800" cy="0"/>
          </a:xfrm>
          <a:prstGeom prst="line">
            <a:avLst/>
          </a:prstGeom>
          <a:ln w="25400">
            <a:solidFill>
              <a:srgbClr val="0039A6"/>
            </a:solidFill>
          </a:ln>
          <a:effectLst/>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1407368" y="494436"/>
            <a:ext cx="3772186" cy="584775"/>
          </a:xfrm>
          <a:prstGeom prst="rect">
            <a:avLst/>
          </a:prstGeom>
          <a:noFill/>
        </p:spPr>
        <p:txBody>
          <a:bodyPr wrap="none" rtlCol="0">
            <a:spAutoFit/>
          </a:bodyPr>
          <a:lstStyle/>
          <a:p>
            <a:r>
              <a:rPr lang="en-US" sz="3200" dirty="0" smtClean="0">
                <a:solidFill>
                  <a:srgbClr val="0039A6"/>
                </a:solidFill>
                <a:effectLst/>
                <a:latin typeface="Century Gothic" panose="020B0502020202020204" pitchFamily="34" charset="0"/>
              </a:rPr>
              <a:t> </a:t>
            </a:r>
            <a:r>
              <a:rPr lang="en-US" sz="3000" dirty="0" smtClean="0">
                <a:solidFill>
                  <a:srgbClr val="0039A6"/>
                </a:solidFill>
                <a:effectLst/>
                <a:latin typeface="Century Gothic" panose="020B0502020202020204" pitchFamily="34" charset="0"/>
              </a:rPr>
              <a:t>Knowledge Check</a:t>
            </a:r>
            <a:endParaRPr lang="en-US" sz="3000" dirty="0">
              <a:solidFill>
                <a:srgbClr val="0039A6"/>
              </a:solidFill>
              <a:effectLst/>
              <a:latin typeface="Century Gothic" panose="020B0502020202020204" pitchFamily="34" charset="0"/>
            </a:endParaRPr>
          </a:p>
        </p:txBody>
      </p:sp>
      <p:pic>
        <p:nvPicPr>
          <p:cNvPr id="4098" name="Picture 2" descr="Mark indicating the correct answer, C."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5" y="4468021"/>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2252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9645" y="3618178"/>
            <a:ext cx="3517900" cy="3992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58800" y="1428078"/>
            <a:ext cx="8229600" cy="1210348"/>
          </a:xfrm>
        </p:spPr>
        <p:txBody>
          <a:bodyPr/>
          <a:lstStyle/>
          <a:p>
            <a:pPr marL="0" lvl="0" indent="0">
              <a:buSzPct val="100000"/>
              <a:buNone/>
            </a:pPr>
            <a:r>
              <a:rPr lang="en-US" b="0" dirty="0" smtClean="0">
                <a:solidFill>
                  <a:schemeClr val="tx1"/>
                </a:solidFill>
                <a:latin typeface="Century Gothic" panose="020B0502020202020204" pitchFamily="34" charset="0"/>
              </a:rPr>
              <a:t>Choose the option that is NOT a source of data used for public health surveillance</a:t>
            </a:r>
            <a:r>
              <a:rPr lang="en-US" b="0" i="1" dirty="0" smtClean="0">
                <a:solidFill>
                  <a:schemeClr val="tx1"/>
                </a:solidFill>
                <a:latin typeface="Century Gothic" panose="020B0502020202020204" pitchFamily="34" charset="0"/>
              </a:rPr>
              <a:t>.</a:t>
            </a:r>
          </a:p>
          <a:p>
            <a:pPr marL="0" lvl="0" indent="0">
              <a:buSzPct val="100000"/>
              <a:buNone/>
            </a:pPr>
            <a:endParaRPr lang="en-US" dirty="0">
              <a:solidFill>
                <a:schemeClr val="tx1"/>
              </a:solidFill>
              <a:latin typeface="Century Gothic" panose="020B0502020202020204" pitchFamily="34" charset="0"/>
            </a:endParaRPr>
          </a:p>
          <a:p>
            <a:pPr marL="857250" lvl="1" indent="-457200">
              <a:buFont typeface="+mj-lt"/>
              <a:buAutoNum type="alphaUcPeriod"/>
            </a:pPr>
            <a:r>
              <a:rPr lang="en-US" sz="2400" dirty="0" smtClean="0">
                <a:solidFill>
                  <a:schemeClr val="tx1"/>
                </a:solidFill>
                <a:latin typeface="Century Gothic" panose="020B0502020202020204" pitchFamily="34" charset="0"/>
              </a:rPr>
              <a:t>Administrative data systems</a:t>
            </a:r>
          </a:p>
          <a:p>
            <a:pPr marL="857250" lvl="1" indent="-457200">
              <a:buFont typeface="+mj-lt"/>
              <a:buAutoNum type="alphaUcPeriod"/>
            </a:pPr>
            <a:r>
              <a:rPr lang="en-US" sz="2400" dirty="0" smtClean="0">
                <a:solidFill>
                  <a:schemeClr val="tx1"/>
                </a:solidFill>
                <a:latin typeface="Century Gothic" panose="020B0502020202020204" pitchFamily="34" charset="0"/>
              </a:rPr>
              <a:t>Vital records</a:t>
            </a:r>
          </a:p>
          <a:p>
            <a:pPr marL="857250" lvl="1" indent="-457200">
              <a:buFont typeface="+mj-lt"/>
              <a:buAutoNum type="alphaUcPeriod"/>
            </a:pPr>
            <a:r>
              <a:rPr lang="en-US" sz="2400" dirty="0" smtClean="0">
                <a:solidFill>
                  <a:schemeClr val="tx1"/>
                </a:solidFill>
                <a:latin typeface="Century Gothic" panose="020B0502020202020204" pitchFamily="34" charset="0"/>
              </a:rPr>
              <a:t>Newspaper articles</a:t>
            </a:r>
            <a:endParaRPr lang="en-US" sz="2400" dirty="0">
              <a:solidFill>
                <a:schemeClr val="tx1"/>
              </a:solidFill>
              <a:latin typeface="Century Gothic" panose="020B0502020202020204" pitchFamily="34" charset="0"/>
            </a:endParaRPr>
          </a:p>
          <a:p>
            <a:pPr marL="857250" lvl="1" indent="-457200">
              <a:buFont typeface="+mj-lt"/>
              <a:buAutoNum type="alphaUcPeriod"/>
            </a:pPr>
            <a:r>
              <a:rPr lang="en-US" sz="2400" dirty="0" smtClean="0">
                <a:solidFill>
                  <a:schemeClr val="tx1"/>
                </a:solidFill>
                <a:latin typeface="Century Gothic" panose="020B0502020202020204" pitchFamily="34" charset="0"/>
              </a:rPr>
              <a:t>Disease notifications</a:t>
            </a:r>
            <a:r>
              <a:rPr lang="en-US" sz="1600" dirty="0" smtClean="0">
                <a:solidFill>
                  <a:schemeClr val="tx1"/>
                </a:solidFill>
              </a:rPr>
              <a:t/>
            </a:r>
            <a:br>
              <a:rPr lang="en-US" sz="1600" dirty="0" smtClean="0">
                <a:solidFill>
                  <a:schemeClr val="tx1"/>
                </a:solidFill>
              </a:rPr>
            </a:br>
            <a:endParaRPr lang="en-US" sz="1600" dirty="0">
              <a:solidFill>
                <a:schemeClr val="tx1"/>
              </a:solidFill>
            </a:endParaRPr>
          </a:p>
        </p:txBody>
      </p:sp>
      <p:pic>
        <p:nvPicPr>
          <p:cNvPr id="10" name="Picture 2" descr="Checkmark and notepad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14" name="Straight Connector 13"/>
          <p:cNvCxnSpPr/>
          <p:nvPr/>
        </p:nvCxnSpPr>
        <p:spPr>
          <a:xfrm>
            <a:off x="558800" y="1219200"/>
            <a:ext cx="8051800" cy="0"/>
          </a:xfrm>
          <a:prstGeom prst="line">
            <a:avLst/>
          </a:prstGeom>
          <a:ln w="25400">
            <a:solidFill>
              <a:schemeClr val="tx1"/>
            </a:solidFill>
          </a:ln>
          <a:effectLst/>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1300490" y="516587"/>
            <a:ext cx="3772186" cy="584775"/>
          </a:xfrm>
          <a:prstGeom prst="rect">
            <a:avLst/>
          </a:prstGeom>
          <a:noFill/>
        </p:spPr>
        <p:txBody>
          <a:bodyPr wrap="none" rtlCol="0">
            <a:spAutoFit/>
          </a:bodyPr>
          <a:lstStyle/>
          <a:p>
            <a:r>
              <a:rPr lang="en-US" sz="3200" dirty="0" smtClean="0">
                <a:effectLst/>
                <a:latin typeface="Century Gothic" panose="020B0502020202020204" pitchFamily="34" charset="0"/>
              </a:rPr>
              <a:t> </a:t>
            </a:r>
            <a:r>
              <a:rPr lang="en-US" sz="3000" dirty="0" smtClean="0">
                <a:effectLst/>
                <a:latin typeface="Century Gothic" panose="020B0502020202020204" pitchFamily="34" charset="0"/>
              </a:rPr>
              <a:t>Knowledge Check</a:t>
            </a:r>
            <a:endParaRPr lang="en-US" sz="3000" dirty="0">
              <a:effectLst/>
              <a:latin typeface="Century Gothic" panose="020B0502020202020204" pitchFamily="34" charset="0"/>
            </a:endParaRPr>
          </a:p>
        </p:txBody>
      </p:sp>
      <p:pic>
        <p:nvPicPr>
          <p:cNvPr id="5122" name="Picture 2" descr="Mark indicating the correct answer, C."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094" y="3609375"/>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2858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69846" y="2284869"/>
            <a:ext cx="7880161" cy="2057400"/>
          </a:xfrm>
        </p:spPr>
        <p:txBody>
          <a:bodyPr/>
          <a:lstStyle/>
          <a:p>
            <a:pPr algn="l"/>
            <a:r>
              <a:rPr lang="en-US" sz="2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Please </a:t>
            </a:r>
            <a:r>
              <a:rPr lang="en-US" sz="2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visit:</a:t>
            </a:r>
          </a:p>
          <a:p>
            <a:r>
              <a:rPr lang="en-US" sz="2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a:t>
            </a:r>
            <a:r>
              <a:rPr lang="en-US" sz="2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he </a:t>
            </a:r>
            <a:r>
              <a:rPr lang="en-US" sz="2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Centers for Disease Control and </a:t>
            </a:r>
            <a:r>
              <a:rPr lang="en-US" sz="2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Prevention website</a:t>
            </a:r>
            <a:endParaRPr lang="en-US" sz="2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400" dirty="0"/>
              <a:t>Public Health 101 Series, Introduction to Public Health Surveillance</a:t>
            </a:r>
          </a:p>
        </p:txBody>
      </p:sp>
      <p:pic>
        <p:nvPicPr>
          <p:cNvPr id="8" name="Picture 7" descr=" Logos of the United States Department of Health and Human Services and Centers for Disease Control and Prevention&#10;"/>
          <p:cNvPicPr>
            <a:picLocks noChangeAspect="1"/>
          </p:cNvPicPr>
          <p:nvPr/>
        </p:nvPicPr>
        <p:blipFill>
          <a:blip r:embed="rId3" cstate="print"/>
          <a:stretch>
            <a:fillRect/>
          </a:stretch>
        </p:blipFill>
        <p:spPr>
          <a:xfrm>
            <a:off x="152400" y="6515100"/>
            <a:ext cx="190500" cy="190500"/>
          </a:xfrm>
          <a:prstGeom prst="rect">
            <a:avLst/>
          </a:prstGeom>
        </p:spPr>
      </p:pic>
      <p:sp>
        <p:nvSpPr>
          <p:cNvPr id="9" name="TextBox 8"/>
          <p:cNvSpPr txBox="1"/>
          <p:nvPr/>
        </p:nvSpPr>
        <p:spPr>
          <a:xfrm>
            <a:off x="1225017" y="420602"/>
            <a:ext cx="6643165" cy="553998"/>
          </a:xfrm>
          <a:prstGeom prst="rect">
            <a:avLst/>
          </a:prstGeom>
          <a:noFill/>
        </p:spPr>
        <p:txBody>
          <a:bodyPr wrap="none" rtlCol="0">
            <a:spAutoFit/>
          </a:bodyPr>
          <a:lstStyle/>
          <a:p>
            <a:pPr algn="ctr"/>
            <a:r>
              <a:rPr lang="en-US" sz="3000" dirty="0" smtClean="0">
                <a:solidFill>
                  <a:srgbClr val="0039A6"/>
                </a:solidFill>
                <a:effectLst/>
                <a:latin typeface="Century Gothic" panose="020B0502020202020204" pitchFamily="34" charset="0"/>
              </a:rPr>
              <a:t>Resources and Additional Reading</a:t>
            </a:r>
            <a:endParaRPr lang="en-US" sz="3000" dirty="0">
              <a:solidFill>
                <a:srgbClr val="0039A6"/>
              </a:solidFill>
              <a:effectLst/>
              <a:latin typeface="Century Gothic" panose="020B0502020202020204" pitchFamily="34" charset="0"/>
            </a:endParaRPr>
          </a:p>
        </p:txBody>
      </p:sp>
      <p:cxnSp>
        <p:nvCxnSpPr>
          <p:cNvPr id="10" name="Straight Connector 9"/>
          <p:cNvCxnSpPr/>
          <p:nvPr/>
        </p:nvCxnSpPr>
        <p:spPr>
          <a:xfrm>
            <a:off x="558800" y="972403"/>
            <a:ext cx="7975600" cy="0"/>
          </a:xfrm>
          <a:prstGeom prst="line">
            <a:avLst/>
          </a:prstGeom>
          <a:ln w="25400">
            <a:solidFill>
              <a:srgbClr val="003399"/>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612737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558800" y="114663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2" name="TextBox 1"/>
          <p:cNvSpPr txBox="1"/>
          <p:nvPr/>
        </p:nvSpPr>
        <p:spPr>
          <a:xfrm>
            <a:off x="2032407" y="592632"/>
            <a:ext cx="5424883" cy="553998"/>
          </a:xfrm>
          <a:prstGeom prst="rect">
            <a:avLst/>
          </a:prstGeom>
          <a:noFill/>
        </p:spPr>
        <p:txBody>
          <a:bodyPr wrap="none" rtlCol="0">
            <a:spAutoFit/>
          </a:bodyPr>
          <a:lstStyle/>
          <a:p>
            <a:r>
              <a:rPr lang="en-US" sz="3000" dirty="0" smtClean="0">
                <a:effectLst/>
                <a:latin typeface="Century Gothic" panose="020B0502020202020204" pitchFamily="34" charset="0"/>
              </a:rPr>
              <a:t>Public Health Core Sciences</a:t>
            </a:r>
            <a:endParaRPr lang="en-US" sz="3000" dirty="0">
              <a:effectLst/>
              <a:latin typeface="Century Gothic" panose="020B0502020202020204" pitchFamily="34" charset="0"/>
            </a:endParaRPr>
          </a:p>
        </p:txBody>
      </p:sp>
      <p:pic>
        <p:nvPicPr>
          <p:cNvPr id="5" name="Picture 4" descr="Public Health 101 Series image surrounded by icons representing prevention effectiveness, epidemiology, laboratory, informatics, and surveillance." title="Public Health Core Scien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371600"/>
            <a:ext cx="5473938" cy="4758390"/>
          </a:xfrm>
          <a:prstGeom prst="rect">
            <a:avLst/>
          </a:prstGeom>
        </p:spPr>
      </p:pic>
    </p:spTree>
    <p:extLst>
      <p:ext uri="{BB962C8B-B14F-4D97-AF65-F5344CB8AC3E}">
        <p14:creationId xmlns:p14="http://schemas.microsoft.com/office/powerpoint/2010/main" val="2311147107"/>
      </p:ext>
    </p:extLst>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57427" y="613340"/>
            <a:ext cx="4914900" cy="584775"/>
          </a:xfrm>
          <a:prstGeom prst="rect">
            <a:avLst/>
          </a:prstGeom>
          <a:noFill/>
          <a:ln w="19050">
            <a:noFill/>
          </a:ln>
        </p:spPr>
        <p:txBody>
          <a:bodyPr wrap="square" rtlCol="0">
            <a:spAutoFit/>
          </a:bodyPr>
          <a:lstStyle/>
          <a:p>
            <a:pPr algn="ctr"/>
            <a:r>
              <a:rPr lang="en-US" sz="3200" dirty="0" smtClean="0">
                <a:effectLst/>
                <a:latin typeface="Century Gothic" panose="020B0502020202020204" pitchFamily="34" charset="0"/>
              </a:rPr>
              <a:t>Topic 2</a:t>
            </a:r>
            <a:endParaRPr lang="en-US" sz="3200" u="sng" dirty="0" smtClean="0">
              <a:latin typeface="Century Gothic" panose="020B0502020202020204" pitchFamily="34" charset="0"/>
            </a:endParaRPr>
          </a:p>
        </p:txBody>
      </p:sp>
      <p:sp>
        <p:nvSpPr>
          <p:cNvPr id="11" name="TextBox 10"/>
          <p:cNvSpPr txBox="1"/>
          <p:nvPr/>
        </p:nvSpPr>
        <p:spPr>
          <a:xfrm>
            <a:off x="2220508" y="1305693"/>
            <a:ext cx="4788738" cy="1077218"/>
          </a:xfrm>
          <a:prstGeom prst="rect">
            <a:avLst/>
          </a:prstGeom>
          <a:noFill/>
        </p:spPr>
        <p:txBody>
          <a:bodyPr wrap="square" rtlCol="0">
            <a:spAutoFit/>
          </a:bodyPr>
          <a:lstStyle/>
          <a:p>
            <a:pPr algn="ctr"/>
            <a:r>
              <a:rPr lang="en-US" sz="3200" dirty="0" smtClean="0">
                <a:effectLst/>
                <a:latin typeface="Century Gothic" panose="020B0502020202020204" pitchFamily="34" charset="0"/>
              </a:rPr>
              <a:t>What is Public Health Surveillance?</a:t>
            </a:r>
            <a:endParaRPr lang="en-US" sz="3200" dirty="0">
              <a:effectLst/>
              <a:latin typeface="Century Gothic" panose="020B0502020202020204" pitchFamily="34" charset="0"/>
            </a:endParaRPr>
          </a:p>
        </p:txBody>
      </p:sp>
      <p:pic>
        <p:nvPicPr>
          <p:cNvPr id="8" name="Picture 7" descr="A blue circle containing a globe and a magnifying glass." title="Public Health 101 Surveillance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829" y="2520596"/>
            <a:ext cx="3266095" cy="2847049"/>
          </a:xfrm>
          <a:prstGeom prst="rect">
            <a:avLst/>
          </a:prstGeom>
        </p:spPr>
      </p:pic>
    </p:spTree>
    <p:extLst>
      <p:ext uri="{BB962C8B-B14F-4D97-AF65-F5344CB8AC3E}">
        <p14:creationId xmlns:p14="http://schemas.microsoft.com/office/powerpoint/2010/main" val="1512105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13" name="Rectangle 4"/>
          <p:cNvSpPr>
            <a:spLocks noGrp="1" noChangeArrowheads="1"/>
          </p:cNvSpPr>
          <p:nvPr>
            <p:ph idx="1"/>
          </p:nvPr>
        </p:nvSpPr>
        <p:spPr>
          <a:xfrm>
            <a:off x="564397" y="1704372"/>
            <a:ext cx="8270846" cy="3841405"/>
          </a:xfrm>
        </p:spPr>
        <p:txBody>
          <a:bodyPr/>
          <a:lstStyle/>
          <a:p>
            <a:pPr marL="0" indent="0" eaLnBrk="1" hangingPunct="1">
              <a:lnSpc>
                <a:spcPct val="110000"/>
              </a:lnSpc>
              <a:spcBef>
                <a:spcPct val="0"/>
              </a:spcBef>
              <a:buClr>
                <a:srgbClr val="008080"/>
              </a:buClr>
              <a:buFontTx/>
              <a:buNone/>
            </a:pPr>
            <a:r>
              <a:rPr lang="en-US" b="0" dirty="0" smtClean="0">
                <a:solidFill>
                  <a:schemeClr val="tx1"/>
                </a:solidFill>
                <a:latin typeface="Century Gothic" panose="020B0502020202020204" pitchFamily="34" charset="0"/>
              </a:rPr>
              <a:t>The ongoing, systematic collection, analysis, and interpretation of health-related data essential to planning, implementation, and evaluation of public health practice, closely integrated with the timely dissemination of these data to those responsible for prevention and control</a:t>
            </a:r>
          </a:p>
        </p:txBody>
      </p:sp>
      <p:sp>
        <p:nvSpPr>
          <p:cNvPr id="2" name="TextBox 1"/>
          <p:cNvSpPr txBox="1"/>
          <p:nvPr/>
        </p:nvSpPr>
        <p:spPr>
          <a:xfrm>
            <a:off x="1267497" y="539750"/>
            <a:ext cx="6558206" cy="553998"/>
          </a:xfrm>
          <a:prstGeom prst="rect">
            <a:avLst/>
          </a:prstGeom>
          <a:noFill/>
        </p:spPr>
        <p:txBody>
          <a:bodyPr wrap="none" rtlCol="0">
            <a:spAutoFit/>
          </a:bodyPr>
          <a:lstStyle/>
          <a:p>
            <a:pPr algn="ctr"/>
            <a:r>
              <a:rPr lang="en-US" sz="3000" dirty="0" smtClean="0">
                <a:effectLst/>
                <a:latin typeface="Century Gothic" panose="020B0502020202020204" pitchFamily="34" charset="0"/>
              </a:rPr>
              <a:t>Public Health Surveillance Defined</a:t>
            </a:r>
            <a:endParaRPr lang="en-US" sz="3000" dirty="0">
              <a:effectLst/>
              <a:latin typeface="Century Gothic" panose="020B0502020202020204" pitchFamily="34" charset="0"/>
            </a:endParaRPr>
          </a:p>
        </p:txBody>
      </p:sp>
      <p:sp>
        <p:nvSpPr>
          <p:cNvPr id="7" name="Rectangle 6"/>
          <p:cNvSpPr/>
          <p:nvPr/>
        </p:nvSpPr>
        <p:spPr>
          <a:xfrm>
            <a:off x="292100" y="6086158"/>
            <a:ext cx="7924800" cy="400110"/>
          </a:xfrm>
          <a:prstGeom prst="rect">
            <a:avLst/>
          </a:prstGeom>
          <a:noFill/>
          <a:ln w="12700">
            <a:noFill/>
            <a:miter lim="800000"/>
            <a:headEnd/>
            <a:tailEnd/>
          </a:ln>
          <a:effectLst/>
        </p:spPr>
        <p:txBody>
          <a:bodyPr wrap="square">
            <a:spAutoFit/>
          </a:bodyPr>
          <a:lstStyle/>
          <a:p>
            <a:pPr eaLnBrk="0" hangingPunct="0">
              <a:spcBef>
                <a:spcPct val="50000"/>
              </a:spcBef>
            </a:pPr>
            <a:r>
              <a:rPr lang="en-US" sz="1000" dirty="0" smtClean="0">
                <a:effectLst/>
                <a:latin typeface="+mn-lt"/>
              </a:rPr>
              <a:t>Adapted from</a:t>
            </a:r>
            <a:r>
              <a:rPr lang="en-US" sz="1000" dirty="0">
                <a:effectLst/>
                <a:latin typeface="+mn-lt"/>
              </a:rPr>
              <a:t>: Thacker SB, Birkhead GS. Surveillance. In: Gregg, MB, ed. Field epidemiology. Oxford, England: Oxford University Press; 2008</a:t>
            </a:r>
            <a:r>
              <a:rPr lang="en-US" sz="1000" dirty="0" smtClean="0">
                <a:effectLst/>
                <a:latin typeface="+mn-lt"/>
              </a:rPr>
              <a:t>.</a:t>
            </a:r>
            <a:endParaRPr lang="en-US" sz="1000" dirty="0">
              <a:effectLst/>
              <a:latin typeface="+mn-lt"/>
            </a:endParaRPr>
          </a:p>
        </p:txBody>
      </p:sp>
      <p:pic>
        <p:nvPicPr>
          <p:cNvPr id="12" name="Picture 11" descr="A blue circle containing a globe and a magnifying glass." title="Public Health 101 Surveillance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912" y="4466056"/>
            <a:ext cx="1550069" cy="1351192"/>
          </a:xfrm>
          <a:prstGeom prst="rect">
            <a:avLst/>
          </a:prstGeom>
        </p:spPr>
      </p:pic>
    </p:spTree>
    <p:extLst>
      <p:ext uri="{BB962C8B-B14F-4D97-AF65-F5344CB8AC3E}">
        <p14:creationId xmlns:p14="http://schemas.microsoft.com/office/powerpoint/2010/main" val="1701935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75227" y="3218117"/>
            <a:ext cx="2162629" cy="584775"/>
          </a:xfrm>
          <a:prstGeom prst="rect">
            <a:avLst/>
          </a:prstGeom>
          <a:noFill/>
        </p:spPr>
        <p:txBody>
          <a:bodyPr wrap="square" rtlCol="0">
            <a:spAutoFit/>
          </a:bodyPr>
          <a:lstStyle/>
          <a:p>
            <a:pPr algn="ctr"/>
            <a:r>
              <a:rPr lang="en-US" sz="3200" dirty="0" smtClean="0">
                <a:solidFill>
                  <a:srgbClr val="C00000"/>
                </a:solidFill>
                <a:effectLst/>
                <a:latin typeface="Century Gothic" panose="020B0502020202020204" pitchFamily="34" charset="0"/>
              </a:rPr>
              <a:t>analysis</a:t>
            </a:r>
            <a:endParaRPr lang="en-US" sz="3200" dirty="0">
              <a:solidFill>
                <a:srgbClr val="C00000"/>
              </a:solidFill>
              <a:effectLst/>
              <a:latin typeface="Century Gothic" panose="020B0502020202020204" pitchFamily="34" charset="0"/>
            </a:endParaRPr>
          </a:p>
        </p:txBody>
      </p:sp>
      <p:sp>
        <p:nvSpPr>
          <p:cNvPr id="8" name="TextBox 7"/>
          <p:cNvSpPr txBox="1"/>
          <p:nvPr/>
        </p:nvSpPr>
        <p:spPr>
          <a:xfrm>
            <a:off x="2974484" y="3847772"/>
            <a:ext cx="3164114" cy="584775"/>
          </a:xfrm>
          <a:prstGeom prst="rect">
            <a:avLst/>
          </a:prstGeom>
          <a:noFill/>
        </p:spPr>
        <p:txBody>
          <a:bodyPr wrap="square" rtlCol="0">
            <a:spAutoFit/>
          </a:bodyPr>
          <a:lstStyle/>
          <a:p>
            <a:pPr algn="ctr"/>
            <a:r>
              <a:rPr lang="en-US" sz="3200" dirty="0" smtClean="0">
                <a:solidFill>
                  <a:schemeClr val="bg1">
                    <a:lumMod val="50000"/>
                  </a:schemeClr>
                </a:solidFill>
                <a:effectLst/>
                <a:latin typeface="Century Gothic" panose="020B0502020202020204" pitchFamily="34" charset="0"/>
              </a:rPr>
              <a:t>interpretation</a:t>
            </a:r>
            <a:endParaRPr lang="en-US" sz="3200" dirty="0">
              <a:solidFill>
                <a:schemeClr val="bg1">
                  <a:lumMod val="50000"/>
                </a:schemeClr>
              </a:solidFill>
              <a:effectLst/>
              <a:latin typeface="Century Gothic" panose="020B0502020202020204" pitchFamily="34" charset="0"/>
            </a:endParaRPr>
          </a:p>
        </p:txBody>
      </p:sp>
      <p:sp>
        <p:nvSpPr>
          <p:cNvPr id="9" name="TextBox 8"/>
          <p:cNvSpPr txBox="1"/>
          <p:nvPr/>
        </p:nvSpPr>
        <p:spPr>
          <a:xfrm>
            <a:off x="3320143" y="2588103"/>
            <a:ext cx="2452914" cy="584775"/>
          </a:xfrm>
          <a:prstGeom prst="rect">
            <a:avLst/>
          </a:prstGeom>
          <a:noFill/>
        </p:spPr>
        <p:txBody>
          <a:bodyPr wrap="square" rtlCol="0">
            <a:spAutoFit/>
          </a:bodyPr>
          <a:lstStyle/>
          <a:p>
            <a:pPr algn="ctr"/>
            <a:r>
              <a:rPr lang="en-US" sz="3200" dirty="0" smtClean="0">
                <a:solidFill>
                  <a:schemeClr val="accent2"/>
                </a:solidFill>
                <a:effectLst/>
                <a:latin typeface="Century Gothic" panose="020B0502020202020204" pitchFamily="34" charset="0"/>
              </a:rPr>
              <a:t>collection</a:t>
            </a:r>
            <a:endParaRPr lang="en-US" sz="3200" dirty="0">
              <a:solidFill>
                <a:schemeClr val="accent2"/>
              </a:solidFill>
              <a:effectLst/>
              <a:latin typeface="Century Gothic" panose="020B0502020202020204" pitchFamily="34" charset="0"/>
            </a:endParaRPr>
          </a:p>
        </p:txBody>
      </p:sp>
      <p:sp>
        <p:nvSpPr>
          <p:cNvPr id="10" name="TextBox 9"/>
          <p:cNvSpPr txBox="1"/>
          <p:nvPr/>
        </p:nvSpPr>
        <p:spPr>
          <a:xfrm>
            <a:off x="2836598" y="4477427"/>
            <a:ext cx="3439886" cy="584775"/>
          </a:xfrm>
          <a:prstGeom prst="rect">
            <a:avLst/>
          </a:prstGeom>
          <a:noFill/>
        </p:spPr>
        <p:txBody>
          <a:bodyPr wrap="square" rtlCol="0">
            <a:spAutoFit/>
          </a:bodyPr>
          <a:lstStyle/>
          <a:p>
            <a:pPr algn="ctr"/>
            <a:r>
              <a:rPr lang="en-US" sz="3200" dirty="0" smtClean="0">
                <a:solidFill>
                  <a:schemeClr val="accent3"/>
                </a:solidFill>
                <a:effectLst/>
                <a:latin typeface="Century Gothic" panose="020B0502020202020204" pitchFamily="34" charset="0"/>
              </a:rPr>
              <a:t>dissemination</a:t>
            </a:r>
            <a:endParaRPr lang="en-US" sz="3200" dirty="0">
              <a:solidFill>
                <a:schemeClr val="accent3"/>
              </a:solidFill>
              <a:effectLst/>
              <a:latin typeface="Century Gothic" panose="020B0502020202020204" pitchFamily="34" charset="0"/>
            </a:endParaRPr>
          </a:p>
        </p:txBody>
      </p:sp>
      <p:sp>
        <p:nvSpPr>
          <p:cNvPr id="11" name="TextBox 10"/>
          <p:cNvSpPr txBox="1"/>
          <p:nvPr/>
        </p:nvSpPr>
        <p:spPr>
          <a:xfrm>
            <a:off x="3465285" y="1981936"/>
            <a:ext cx="2162629" cy="584775"/>
          </a:xfrm>
          <a:prstGeom prst="rect">
            <a:avLst/>
          </a:prstGeom>
          <a:noFill/>
        </p:spPr>
        <p:txBody>
          <a:bodyPr wrap="square" rtlCol="0">
            <a:spAutoFit/>
          </a:bodyPr>
          <a:lstStyle/>
          <a:p>
            <a:pPr algn="ctr"/>
            <a:r>
              <a:rPr lang="en-US" sz="3200" dirty="0" smtClean="0">
                <a:effectLst/>
                <a:latin typeface="Century Gothic" panose="020B0502020202020204" pitchFamily="34" charset="0"/>
              </a:rPr>
              <a:t>ongoing</a:t>
            </a:r>
            <a:endParaRPr lang="en-US" sz="3200" dirty="0">
              <a:effectLst/>
              <a:latin typeface="Century Gothic" panose="020B0502020202020204" pitchFamily="34" charset="0"/>
            </a:endParaRPr>
          </a:p>
        </p:txBody>
      </p:sp>
      <p:sp>
        <p:nvSpPr>
          <p:cNvPr id="12" name="TextBox 11"/>
          <p:cNvSpPr txBox="1"/>
          <p:nvPr/>
        </p:nvSpPr>
        <p:spPr>
          <a:xfrm>
            <a:off x="3168777" y="1329152"/>
            <a:ext cx="2755645" cy="584775"/>
          </a:xfrm>
          <a:prstGeom prst="rect">
            <a:avLst/>
          </a:prstGeom>
          <a:noFill/>
        </p:spPr>
        <p:txBody>
          <a:bodyPr wrap="square" rtlCol="0">
            <a:spAutoFit/>
          </a:bodyPr>
          <a:lstStyle/>
          <a:p>
            <a:pPr algn="ctr"/>
            <a:r>
              <a:rPr lang="en-US" sz="3200" dirty="0" smtClean="0">
                <a:solidFill>
                  <a:srgbClr val="FF3300"/>
                </a:solidFill>
                <a:effectLst/>
                <a:latin typeface="Century Gothic" panose="020B0502020202020204" pitchFamily="34" charset="0"/>
              </a:rPr>
              <a:t>systematic</a:t>
            </a:r>
            <a:endParaRPr lang="en-US" sz="3200" dirty="0">
              <a:solidFill>
                <a:srgbClr val="FF3300"/>
              </a:solidFill>
              <a:effectLst/>
              <a:latin typeface="Century Gothic" panose="020B0502020202020204" pitchFamily="34" charset="0"/>
            </a:endParaRPr>
          </a:p>
        </p:txBody>
      </p:sp>
      <p:sp>
        <p:nvSpPr>
          <p:cNvPr id="13" name="TextBox 12"/>
          <p:cNvSpPr txBox="1"/>
          <p:nvPr/>
        </p:nvSpPr>
        <p:spPr>
          <a:xfrm>
            <a:off x="1876167" y="5107082"/>
            <a:ext cx="5340863" cy="584775"/>
          </a:xfrm>
          <a:prstGeom prst="rect">
            <a:avLst/>
          </a:prstGeom>
          <a:noFill/>
        </p:spPr>
        <p:txBody>
          <a:bodyPr wrap="square" rtlCol="0">
            <a:spAutoFit/>
          </a:bodyPr>
          <a:lstStyle/>
          <a:p>
            <a:pPr algn="ctr"/>
            <a:r>
              <a:rPr lang="en-US" sz="3200" dirty="0" smtClean="0">
                <a:solidFill>
                  <a:srgbClr val="003399"/>
                </a:solidFill>
                <a:effectLst/>
                <a:latin typeface="Century Gothic" panose="020B0502020202020204" pitchFamily="34" charset="0"/>
              </a:rPr>
              <a:t>health-related data</a:t>
            </a:r>
            <a:endParaRPr lang="en-US" sz="3200" dirty="0">
              <a:solidFill>
                <a:srgbClr val="003399"/>
              </a:solidFill>
              <a:effectLst/>
              <a:latin typeface="Century Gothic" panose="020B0502020202020204" pitchFamily="34" charset="0"/>
            </a:endParaRPr>
          </a:p>
        </p:txBody>
      </p:sp>
      <p:sp>
        <p:nvSpPr>
          <p:cNvPr id="14" name="TextBox 13"/>
          <p:cNvSpPr txBox="1"/>
          <p:nvPr/>
        </p:nvSpPr>
        <p:spPr>
          <a:xfrm>
            <a:off x="935226" y="5736736"/>
            <a:ext cx="7242629" cy="584775"/>
          </a:xfrm>
          <a:prstGeom prst="rect">
            <a:avLst/>
          </a:prstGeom>
          <a:noFill/>
        </p:spPr>
        <p:txBody>
          <a:bodyPr wrap="square" rtlCol="0">
            <a:spAutoFit/>
          </a:bodyPr>
          <a:lstStyle/>
          <a:p>
            <a:pPr algn="ctr"/>
            <a:r>
              <a:rPr lang="en-US" sz="3200" dirty="0">
                <a:solidFill>
                  <a:schemeClr val="accent6">
                    <a:lumMod val="50000"/>
                  </a:schemeClr>
                </a:solidFill>
                <a:effectLst/>
                <a:latin typeface="Century Gothic" panose="020B0502020202020204" pitchFamily="34" charset="0"/>
              </a:rPr>
              <a:t>l</a:t>
            </a:r>
            <a:r>
              <a:rPr lang="en-US" sz="3200" dirty="0" smtClean="0">
                <a:solidFill>
                  <a:schemeClr val="accent6">
                    <a:lumMod val="50000"/>
                  </a:schemeClr>
                </a:solidFill>
                <a:effectLst/>
                <a:latin typeface="Century Gothic" panose="020B0502020202020204" pitchFamily="34" charset="0"/>
              </a:rPr>
              <a:t>inked to public health practice</a:t>
            </a:r>
            <a:endParaRPr lang="en-US" sz="3200" dirty="0">
              <a:solidFill>
                <a:schemeClr val="accent6">
                  <a:lumMod val="50000"/>
                </a:schemeClr>
              </a:solidFill>
              <a:effectLst/>
              <a:latin typeface="Century Gothic" panose="020B0502020202020204" pitchFamily="34" charset="0"/>
            </a:endParaRPr>
          </a:p>
        </p:txBody>
      </p:sp>
      <p:cxnSp>
        <p:nvCxnSpPr>
          <p:cNvPr id="16" name="Straight Connector 15"/>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2" name="TextBox 1"/>
          <p:cNvSpPr txBox="1"/>
          <p:nvPr/>
        </p:nvSpPr>
        <p:spPr>
          <a:xfrm>
            <a:off x="1160448" y="573792"/>
            <a:ext cx="6859570" cy="553998"/>
          </a:xfrm>
          <a:prstGeom prst="rect">
            <a:avLst/>
          </a:prstGeom>
          <a:noFill/>
        </p:spPr>
        <p:txBody>
          <a:bodyPr wrap="none" rtlCol="0">
            <a:spAutoFit/>
          </a:bodyPr>
          <a:lstStyle/>
          <a:p>
            <a:pPr algn="ctr"/>
            <a:r>
              <a:rPr lang="en-US" sz="3000" dirty="0" smtClean="0">
                <a:effectLst/>
                <a:latin typeface="Century Gothic" panose="020B0502020202020204" pitchFamily="34" charset="0"/>
              </a:rPr>
              <a:t>Public Health Surveillance Keywords</a:t>
            </a:r>
            <a:endParaRPr lang="en-US" sz="3000" dirty="0">
              <a:effectLst/>
              <a:latin typeface="Century Gothic" panose="020B0502020202020204" pitchFamily="34" charset="0"/>
            </a:endParaRPr>
          </a:p>
        </p:txBody>
      </p:sp>
    </p:spTree>
    <p:extLst>
      <p:ext uri="{BB962C8B-B14F-4D97-AF65-F5344CB8AC3E}">
        <p14:creationId xmlns:p14="http://schemas.microsoft.com/office/powerpoint/2010/main" val="381081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theme/theme1.xml><?xml version="1.0" encoding="utf-8"?>
<a:theme xmlns:a="http://schemas.openxmlformats.org/drawingml/2006/main" name="1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3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4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5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headEnd/>
          <a:tailEnd/>
        </a:ln>
      </a:spPr>
      <a:bodyPr wrap="none" rtlCol="0" anchor="ctr">
        <a:flatTx/>
      </a:bodyPr>
      <a:lstStyle>
        <a:defPPr algn="ctr">
          <a:defRPr sz="1200" b="1" dirty="0">
            <a:solidFill>
              <a:schemeClr val="bg1"/>
            </a:solidFill>
            <a:latin typeface="Tahoma"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6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headEnd/>
          <a:tailEnd/>
        </a:ln>
      </a:spPr>
      <a:bodyPr wrap="none" rtlCol="0" anchor="ctr">
        <a:flatTx/>
      </a:bodyPr>
      <a:lstStyle>
        <a:defPPr algn="ctr">
          <a:defRPr sz="1200" b="1" dirty="0">
            <a:solidFill>
              <a:schemeClr val="bg1"/>
            </a:solidFill>
            <a:latin typeface="Tahoma"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7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headEnd/>
          <a:tailEnd/>
        </a:ln>
      </a:spPr>
      <a:bodyPr wrap="none" rtlCol="0" anchor="ctr">
        <a:flatTx/>
      </a:bodyPr>
      <a:lstStyle>
        <a:defPPr algn="ctr">
          <a:defRPr sz="1200" b="1" dirty="0">
            <a:solidFill>
              <a:schemeClr val="bg1"/>
            </a:solidFill>
            <a:latin typeface="Tahoma"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8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BWPP Template May 05</Template>
  <TotalTime>24879</TotalTime>
  <Words>2986</Words>
  <Application>Microsoft Macintosh PowerPoint</Application>
  <PresentationFormat>On-screen Show (4:3)</PresentationFormat>
  <Paragraphs>1054</Paragraphs>
  <Slides>55</Slides>
  <Notes>53</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55</vt:i4>
      </vt:variant>
    </vt:vector>
  </HeadingPairs>
  <TitlesOfParts>
    <vt:vector size="65" baseType="lpstr">
      <vt:lpstr>1_SEPDPO</vt:lpstr>
      <vt:lpstr>2_SEPDPO</vt:lpstr>
      <vt:lpstr>3_SEPDPO</vt:lpstr>
      <vt:lpstr>4_SEPDPO</vt:lpstr>
      <vt:lpstr>5_SEPDPO</vt:lpstr>
      <vt:lpstr>6_SEPDPO</vt:lpstr>
      <vt:lpstr>7_SEPDPO</vt:lpstr>
      <vt:lpstr>SEPDPO</vt:lpstr>
      <vt:lpstr>8_SEPDPO</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Goal of Public Health Surveillance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Sources for Public Health Surveillance</vt:lpstr>
      <vt:lpstr>PowerPoint Presentation</vt:lpstr>
      <vt:lpstr>PowerPoint Presentation</vt:lpstr>
      <vt:lpstr>PowerPoint Presentation</vt:lpstr>
      <vt:lpstr>PowerPoint Presentation</vt:lpstr>
      <vt:lpstr>Surveillance Data Analysis by Place</vt:lpstr>
      <vt:lpstr>Data Analysis by Person Do you notice any patterns in the rates? </vt:lpstr>
      <vt:lpstr>PowerPoint Presentation</vt:lpstr>
      <vt:lpstr>PowerPoint Presentation</vt:lpstr>
      <vt:lpstr>PowerPoint Presentation</vt:lpstr>
      <vt:lpstr>PowerPoint Presentation</vt:lpstr>
      <vt:lpstr>PowerPoint Presentation</vt:lpstr>
      <vt:lpstr>Link to Action Describe the burden of or potential for disease</vt:lpstr>
      <vt:lpstr>PowerPoint Presentation</vt:lpstr>
      <vt:lpstr>Link to Action Evaluate prevention and control efforts</vt:lpstr>
      <vt:lpstr>Link to Action Evaluate prevention and control efforts (continued) </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CDC/Comforce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Ratios, Proportions, Rates</dc:title>
  <dc:creator>Richard C. Dicker</dc:creator>
  <cp:lastModifiedBy>Khawater</cp:lastModifiedBy>
  <cp:revision>1439</cp:revision>
  <cp:lastPrinted>2014-07-10T14:23:58Z</cp:lastPrinted>
  <dcterms:created xsi:type="dcterms:W3CDTF">2005-08-29T16:54:09Z</dcterms:created>
  <dcterms:modified xsi:type="dcterms:W3CDTF">2016-12-04T15:49:31Z</dcterms:modified>
</cp:coreProperties>
</file>