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79" r:id="rId10"/>
    <p:sldId id="280" r:id="rId11"/>
    <p:sldId id="263" r:id="rId12"/>
    <p:sldId id="264" r:id="rId13"/>
    <p:sldId id="265" r:id="rId14"/>
    <p:sldId id="266" r:id="rId15"/>
    <p:sldId id="267" r:id="rId16"/>
    <p:sldId id="274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607" autoAdjust="0"/>
    <p:restoredTop sz="93719" autoAdjust="0"/>
  </p:normalViewPr>
  <p:slideViewPr>
    <p:cSldViewPr>
      <p:cViewPr>
        <p:scale>
          <a:sx n="66" d="100"/>
          <a:sy n="66" d="100"/>
        </p:scale>
        <p:origin x="-1205" y="-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6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3006-3836-4610-86E0-C82160751BB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9831-AD2A-46B0-8972-538FC78A8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720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FA5D78-A71A-4FC1-BAD6-9491D215D29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09099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0EFE9D-C2F6-4199-8E8F-DEE28E98D41C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36BD1D-632A-46AA-8207-D93D927E85F1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5246B-C713-4984-8120-73F39CC7CA9B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233BA2-49FC-49EA-8665-6679475CD5D3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Phenylketonuria = genetic disorder affecting the metabolism of amino acid phenyl alanine </a:t>
            </a:r>
            <a:endParaRPr lang="ar-EG" smtClean="0"/>
          </a:p>
          <a:p>
            <a:endParaRPr lang="ar-EG" smtClean="0"/>
          </a:p>
          <a:p>
            <a:r>
              <a:rPr lang="ar-EG" smtClean="0"/>
              <a:t>Malaria = duffy blood group  is a receptor  for plasmodium vivax . Its absence is associated with a resistance to merozoite invasion. </a:t>
            </a:r>
          </a:p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E3B90F-0A87-4423-B413-2B4225BFF9C2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94AE84-113F-42E5-B755-695001F9DD79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417BA3-4668-482F-A811-DC3DC864790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9FC3B9-AFA7-4DA1-A76C-C002DC9BABD0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 model does not work well for some noninfectious diseases, because it is not always clear whether a particular factor should be classified as an agent or as an environmental factor. E.g. exposure to pollutants. </a:t>
            </a:r>
          </a:p>
          <a:p>
            <a:endParaRPr lang="en-US" dirty="0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F12B84-9FF4-4ABD-9A04-C65B3B5F7D79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39285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3115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504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9/20/2016</a:t>
            </a:fld>
            <a:endParaRPr lang="en-US" sz="1504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2707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3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9/20/2016</a:t>
            </a:fld>
            <a:endParaRPr lang="en-US" sz="1053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3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053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l" rtl="0" eaLnBrk="1" latinLnBrk="0" hangingPunct="1">
        <a:spcBef>
          <a:spcPct val="0"/>
        </a:spcBef>
        <a:buNone/>
        <a:defRPr kumimoji="0" sz="3308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638" indent="-240638" algn="l" rtl="0" eaLnBrk="1" latinLnBrk="0" hangingPunct="1">
        <a:spcBef>
          <a:spcPts val="526"/>
        </a:spcBef>
        <a:buClr>
          <a:schemeClr val="accent2"/>
        </a:buClr>
        <a:buSzPct val="60000"/>
        <a:buFont typeface="Wingdings"/>
        <a:buChar char=""/>
        <a:defRPr kumimoji="0" sz="2181" kern="1200">
          <a:solidFill>
            <a:schemeClr val="tx1"/>
          </a:solidFill>
          <a:latin typeface="+mn-lt"/>
          <a:ea typeface="+mn-ea"/>
          <a:cs typeface="+mn-cs"/>
        </a:defRPr>
      </a:lvl1pPr>
      <a:lvl2pPr marL="481276" indent="-206261" algn="l" rtl="0" eaLnBrk="1" latinLnBrk="0" hangingPunct="1">
        <a:spcBef>
          <a:spcPts val="414"/>
        </a:spcBef>
        <a:buClr>
          <a:schemeClr val="accent1"/>
        </a:buClr>
        <a:buSzPct val="70000"/>
        <a:buFont typeface="Wingdings 2"/>
        <a:buChar char=""/>
        <a:defRPr kumimoji="0" sz="1955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indent="-171884" algn="l" rtl="0" eaLnBrk="1" latinLnBrk="0" hangingPunct="1">
        <a:spcBef>
          <a:spcPts val="376"/>
        </a:spcBef>
        <a:buClr>
          <a:schemeClr val="accent2"/>
        </a:buClr>
        <a:buSzPct val="75000"/>
        <a:buFont typeface="Wingdings"/>
        <a:buChar char=""/>
        <a:defRPr kumimoji="0" sz="1729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indent="-171884" algn="l" rtl="0" eaLnBrk="1" latinLnBrk="0" hangingPunct="1">
        <a:spcBef>
          <a:spcPts val="301"/>
        </a:spcBef>
        <a:buClr>
          <a:schemeClr val="accent3"/>
        </a:buClr>
        <a:buSzPct val="75000"/>
        <a:buFont typeface="Wingdings"/>
        <a:buChar char=""/>
        <a:defRPr kumimoji="0" sz="1504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indent="-171884" algn="l" rtl="0" eaLnBrk="1" latinLnBrk="0" hangingPunct="1">
        <a:spcBef>
          <a:spcPts val="301"/>
        </a:spcBef>
        <a:buClr>
          <a:schemeClr val="accent4"/>
        </a:buClr>
        <a:buSzPct val="65000"/>
        <a:buFont typeface="Wingdings"/>
        <a:buChar char=""/>
        <a:defRPr kumimoji="0" sz="1504" kern="1200">
          <a:solidFill>
            <a:schemeClr val="tx1"/>
          </a:solidFill>
          <a:latin typeface="+mn-lt"/>
          <a:ea typeface="+mn-ea"/>
          <a:cs typeface="+mn-cs"/>
        </a:defRPr>
      </a:lvl5pPr>
      <a:lvl6pPr marL="1581336" indent="-171884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7597" indent="-171884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93858" indent="-171884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200120" indent="-171884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37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88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626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6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50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b="1" dirty="0" smtClean="0">
                <a:solidFill>
                  <a:schemeClr val="accent4"/>
                </a:solidFill>
              </a:rPr>
              <a:t>EPIDEMIOLOGIC TRIAD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1805" b="1" dirty="0"/>
          </a:p>
        </p:txBody>
      </p:sp>
    </p:spTree>
    <p:extLst>
      <p:ext uri="{BB962C8B-B14F-4D97-AF65-F5344CB8AC3E}">
        <p14:creationId xmlns:p14="http://schemas.microsoft.com/office/powerpoint/2010/main" xmlns="" val="1895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</a:t>
            </a:r>
            <a:r>
              <a:rPr lang="en-GB" sz="2105" b="1"/>
              <a:t>: BROADENING THE CONCENPT OF AGENT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6843168" y="3388694"/>
            <a:ext cx="2227988" cy="78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52124" y="3462033"/>
            <a:ext cx="1421095" cy="55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4288" y="3323190"/>
            <a:ext cx="2556790" cy="7867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 </a:t>
            </a:r>
          </a:p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(physical/social environment)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380128" y="3216819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794085" y="3216819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80128" y="3388694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4085" y="3388694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flipH="1">
            <a:off x="1498340" y="3064242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Host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4189946" y="2893341"/>
            <a:ext cx="1012262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Environment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7621317" y="2941633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Agent</a:t>
            </a:r>
          </a:p>
        </p:txBody>
      </p:sp>
      <p:sp>
        <p:nvSpPr>
          <p:cNvPr id="3" name="Oval 2"/>
          <p:cNvSpPr/>
          <p:nvPr/>
        </p:nvSpPr>
        <p:spPr>
          <a:xfrm>
            <a:off x="7112890" y="2111290"/>
            <a:ext cx="1604169" cy="8303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  <p:sp>
        <p:nvSpPr>
          <p:cNvPr id="4" name="TextBox 3"/>
          <p:cNvSpPr txBox="1"/>
          <p:nvPr/>
        </p:nvSpPr>
        <p:spPr>
          <a:xfrm>
            <a:off x="7375211" y="2272475"/>
            <a:ext cx="1229331" cy="786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4" dirty="0">
                <a:solidFill>
                  <a:srgbClr val="FF0000"/>
                </a:solidFill>
              </a:rPr>
              <a:t>Broadening the categories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2648" y="3934537"/>
            <a:ext cx="8205339" cy="925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/>
              <a:t>Chemical contaminants: l-tryptophan contaminant causing eosinophilia-myalgia syndrome</a:t>
            </a:r>
          </a:p>
          <a:p>
            <a:r>
              <a:rPr lang="en-US" sz="1805" dirty="0"/>
              <a:t>Physical forces: Repetitive mechanical forces associated with carpal tunnel syndrome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25" y="4889203"/>
            <a:ext cx="8082734" cy="9256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5" dirty="0"/>
              <a:t>Model limitation: Dos not work well for some noninfectious diseases as it is not always clear whether a particular factor should be classified as an agent or as an environmental factor </a:t>
            </a:r>
          </a:p>
        </p:txBody>
      </p:sp>
    </p:spTree>
    <p:extLst>
      <p:ext uri="{BB962C8B-B14F-4D97-AF65-F5344CB8AC3E}">
        <p14:creationId xmlns:p14="http://schemas.microsoft.com/office/powerpoint/2010/main" xmlns="" val="103476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/>
              <a:t>WEB CAUSATION</a:t>
            </a:r>
            <a:endParaRPr lang="en-US" sz="2105" b="1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96707"/>
            <a:ext cx="6819900" cy="343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315" y="5294907"/>
            <a:ext cx="8082734" cy="3701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5" dirty="0"/>
              <a:t>Web causation model de-emphasize the role of the agent</a:t>
            </a:r>
          </a:p>
        </p:txBody>
      </p:sp>
    </p:spTree>
    <p:extLst>
      <p:ext uri="{BB962C8B-B14F-4D97-AF65-F5344CB8AC3E}">
        <p14:creationId xmlns:p14="http://schemas.microsoft.com/office/powerpoint/2010/main" xmlns="" val="33469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WEB CAUSATION: CORONARY HEART DISEASES</a:t>
            </a:r>
            <a:endParaRPr lang="en-US" sz="2105" b="1" dirty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7414" y="2053998"/>
            <a:ext cx="5549928" cy="325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315" y="5294907"/>
            <a:ext cx="8082734" cy="3701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5" dirty="0"/>
              <a:t>Web causation model de-emphasize the role of the agent</a:t>
            </a:r>
          </a:p>
        </p:txBody>
      </p:sp>
    </p:spTree>
    <p:extLst>
      <p:ext uri="{BB962C8B-B14F-4D97-AF65-F5344CB8AC3E}">
        <p14:creationId xmlns:p14="http://schemas.microsoft.com/office/powerpoint/2010/main" xmlns="" val="14391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WHEEL</a:t>
            </a:r>
            <a:endParaRPr lang="en-US" sz="2105" b="1" dirty="0"/>
          </a:p>
        </p:txBody>
      </p:sp>
      <p:pic>
        <p:nvPicPr>
          <p:cNvPr id="4506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68583"/>
            <a:ext cx="3886200" cy="284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6477000" y="3314418"/>
            <a:ext cx="1191224" cy="50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353">
                <a:latin typeface="Calibri" pitchFamily="34" charset="0"/>
              </a:rPr>
              <a:t>Organisms &amp; </a:t>
            </a:r>
          </a:p>
          <a:p>
            <a:pPr eaLnBrk="1" hangingPunct="1"/>
            <a:r>
              <a:rPr lang="en-US" sz="1353">
                <a:latin typeface="Calibri" pitchFamily="34" charset="0"/>
              </a:rPr>
              <a:t>disease vector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3139707" y="5147753"/>
            <a:ext cx="2300117" cy="30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353" dirty="0">
                <a:latin typeface="Calibri" pitchFamily="34" charset="0"/>
              </a:rPr>
              <a:t>Climate, seasonality &amp; climate</a:t>
            </a:r>
          </a:p>
        </p:txBody>
      </p:sp>
      <p:sp>
        <p:nvSpPr>
          <p:cNvPr id="45063" name="TextBox 6"/>
          <p:cNvSpPr txBox="1">
            <a:spLocks noChangeArrowheads="1"/>
          </p:cNvSpPr>
          <p:nvPr/>
        </p:nvSpPr>
        <p:spPr bwMode="auto">
          <a:xfrm>
            <a:off x="457200" y="3257126"/>
            <a:ext cx="1367875" cy="50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353">
                <a:latin typeface="Calibri" pitchFamily="34" charset="0"/>
              </a:rPr>
              <a:t>Life style &amp;</a:t>
            </a:r>
          </a:p>
          <a:p>
            <a:pPr eaLnBrk="1" hangingPunct="1"/>
            <a:r>
              <a:rPr lang="en-US" sz="1353">
                <a:latin typeface="Calibri" pitchFamily="34" charset="0"/>
              </a:rPr>
              <a:t> living conditions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4128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WHEEL</a:t>
            </a:r>
            <a:endParaRPr lang="en-US" sz="2105" b="1" dirty="0"/>
          </a:p>
        </p:txBody>
      </p:sp>
      <p:pic>
        <p:nvPicPr>
          <p:cNvPr id="4608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11291"/>
            <a:ext cx="3886200" cy="284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10098"/>
            <a:ext cx="3733800" cy="283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5033169"/>
            <a:ext cx="1632113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DIABETES MELLITUS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033169"/>
            <a:ext cx="1697131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POSTULATED MODEL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2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WHEEL</a:t>
            </a:r>
            <a:endParaRPr lang="en-US" sz="2105" b="1" dirty="0"/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8582"/>
            <a:ext cx="3995738" cy="275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8514" y="2111290"/>
            <a:ext cx="3773487" cy="280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9800" y="5033169"/>
            <a:ext cx="872355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MALARIA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033169"/>
            <a:ext cx="1605055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PHENYLKETONURIA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9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1290"/>
            <a:ext cx="8229600" cy="3609379"/>
          </a:xfrm>
        </p:spPr>
        <p:txBody>
          <a:bodyPr/>
          <a:lstStyle/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r>
              <a:rPr lang="en-US" b="1" smtClean="0"/>
              <a:t>		     </a:t>
            </a:r>
            <a:r>
              <a:rPr lang="en-US" sz="4511" b="1"/>
              <a:t>			</a:t>
            </a:r>
            <a:endParaRPr lang="en-US" b="1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0039"/>
            <a:ext cx="8229600" cy="57291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105" b="1"/>
              <a:t>ICEBERG PHENOMENON</a:t>
            </a:r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40457"/>
            <a:ext cx="8305800" cy="309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AutoShape 4"/>
          <p:cNvSpPr>
            <a:spLocks noChangeArrowheads="1"/>
          </p:cNvSpPr>
          <p:nvPr/>
        </p:nvSpPr>
        <p:spPr bwMode="auto">
          <a:xfrm rot="-2555581">
            <a:off x="6134100" y="2884728"/>
            <a:ext cx="685800" cy="229167"/>
          </a:xfrm>
          <a:prstGeom prst="left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 sz="1353"/>
          </a:p>
        </p:txBody>
      </p:sp>
      <p:sp>
        <p:nvSpPr>
          <p:cNvPr id="54279" name="AutoShape 5"/>
          <p:cNvSpPr>
            <a:spLocks noChangeArrowheads="1"/>
          </p:cNvSpPr>
          <p:nvPr/>
        </p:nvSpPr>
        <p:spPr bwMode="auto">
          <a:xfrm rot="-2785298">
            <a:off x="6728669" y="4298398"/>
            <a:ext cx="601563" cy="381000"/>
          </a:xfrm>
          <a:prstGeom prst="leftArrow">
            <a:avLst>
              <a:gd name="adj1" fmla="val 50000"/>
              <a:gd name="adj2" fmla="val 5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 sz="1353"/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6248400" y="2455041"/>
            <a:ext cx="1672253" cy="3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/>
              <a:t>Reported cases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6172200" y="3830043"/>
            <a:ext cx="2590800" cy="3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/>
              <a:t>Un-reported incidents </a:t>
            </a:r>
          </a:p>
        </p:txBody>
      </p:sp>
      <p:sp>
        <p:nvSpPr>
          <p:cNvPr id="54282" name="AutoShape 8"/>
          <p:cNvSpPr>
            <a:spLocks noChangeArrowheads="1"/>
          </p:cNvSpPr>
          <p:nvPr/>
        </p:nvSpPr>
        <p:spPr bwMode="auto">
          <a:xfrm rot="10800000">
            <a:off x="609600" y="2626916"/>
            <a:ext cx="914400" cy="2177086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 sz="1353"/>
          </a:p>
        </p:txBody>
      </p:sp>
      <p:sp>
        <p:nvSpPr>
          <p:cNvPr id="54283" name="Text Box 9"/>
          <p:cNvSpPr txBox="1">
            <a:spLocks noChangeArrowheads="1"/>
          </p:cNvSpPr>
          <p:nvPr/>
        </p:nvSpPr>
        <p:spPr bwMode="auto">
          <a:xfrm>
            <a:off x="533400" y="2225874"/>
            <a:ext cx="987771" cy="3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/>
              <a:t>Severity 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3413126" y="4548576"/>
            <a:ext cx="2018501" cy="37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5" b="1">
                <a:solidFill>
                  <a:srgbClr val="FF0000"/>
                </a:solidFill>
              </a:rPr>
              <a:t>Prevalence pool </a:t>
            </a:r>
          </a:p>
        </p:txBody>
      </p:sp>
      <p:sp>
        <p:nvSpPr>
          <p:cNvPr id="54285" name="Rectangle 12"/>
          <p:cNvSpPr>
            <a:spLocks noChangeArrowheads="1"/>
          </p:cNvSpPr>
          <p:nvPr/>
        </p:nvSpPr>
        <p:spPr bwMode="auto">
          <a:xfrm>
            <a:off x="2133600" y="2397749"/>
            <a:ext cx="4114800" cy="401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504" b="1">
                <a:solidFill>
                  <a:srgbClr val="A50021"/>
                </a:solidFill>
              </a:rPr>
              <a:t>Only severe incidents are identified</a:t>
            </a:r>
            <a:r>
              <a:rPr lang="en-US" sz="1353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657600" y="2970667"/>
            <a:ext cx="1249060" cy="37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5" b="1">
                <a:solidFill>
                  <a:srgbClr val="FF0000"/>
                </a:solidFill>
              </a:rPr>
              <a:t>Incidence</a:t>
            </a:r>
          </a:p>
        </p:txBody>
      </p:sp>
    </p:spTree>
    <p:extLst>
      <p:ext uri="{BB962C8B-B14F-4D97-AF65-F5344CB8AC3E}">
        <p14:creationId xmlns:p14="http://schemas.microsoft.com/office/powerpoint/2010/main" xmlns="" val="23212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5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Low">
              <a:buFont typeface="Calibri" panose="020F0502020204030204" pitchFamily="34" charset="0"/>
              <a:buChar char="•"/>
            </a:pPr>
            <a:endParaRPr lang="en-US" altLang="en-US" sz="2105" dirty="0"/>
          </a:p>
          <a:p>
            <a:pPr algn="justLow">
              <a:buFont typeface="Calibri" panose="020F0502020204030204" pitchFamily="34" charset="0"/>
              <a:buChar char="•"/>
            </a:pPr>
            <a:r>
              <a:rPr lang="en-US" altLang="en-US" sz="2105" dirty="0"/>
              <a:t>Principles of Epidemiology in Public Health Practice. </a:t>
            </a:r>
            <a:r>
              <a:rPr lang="en-US" altLang="en-US" sz="2105" i="1" dirty="0"/>
              <a:t>Third Edition. </a:t>
            </a:r>
            <a:r>
              <a:rPr lang="en-US" altLang="en-US" sz="2105" dirty="0"/>
              <a:t>An Introduction to Applied Epidemiology and Biostatistics. Centers for Disease Control and Prevention (CDC) </a:t>
            </a:r>
          </a:p>
          <a:p>
            <a:pPr marL="0" indent="0" algn="justLow">
              <a:buNone/>
            </a:pPr>
            <a:endParaRPr lang="en-US" altLang="en-US" sz="2105" dirty="0"/>
          </a:p>
          <a:p>
            <a:pPr algn="justLow">
              <a:buFont typeface="Calibri" panose="020F0502020204030204" pitchFamily="34" charset="0"/>
              <a:buChar char="•"/>
            </a:pPr>
            <a:r>
              <a:rPr lang="en-US" altLang="en-US" sz="2105" dirty="0" err="1"/>
              <a:t>Gordis</a:t>
            </a:r>
            <a:r>
              <a:rPr lang="en-US" altLang="en-US" sz="2105" dirty="0"/>
              <a:t> L. Epidemiology. 2009</a:t>
            </a:r>
            <a:endParaRPr lang="en-US" sz="2105" dirty="0"/>
          </a:p>
        </p:txBody>
      </p:sp>
    </p:spTree>
    <p:extLst>
      <p:ext uri="{BB962C8B-B14F-4D97-AF65-F5344CB8AC3E}">
        <p14:creationId xmlns:p14="http://schemas.microsoft.com/office/powerpoint/2010/main" xmlns="" val="4339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105" b="1" dirty="0"/>
              <a:t>LEARNING OBJECTIVES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512332"/>
            <a:ext cx="8229600" cy="2807295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sz="3200" dirty="0" smtClean="0"/>
              <a:t>Describe four theories postulated for the development of diseases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sz="3200" dirty="0" smtClean="0"/>
              <a:t>Explain the concept of iceberg phenomenon of diseases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552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105" b="1" dirty="0"/>
              <a:t>DEVELOPMENT OF DISEASES </a:t>
            </a:r>
            <a:endParaRPr lang="en-US" sz="2105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14400" y="2340457"/>
            <a:ext cx="7543800" cy="263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r>
              <a:rPr lang="en-US" sz="12482" b="1" dirty="0">
                <a:solidFill>
                  <a:srgbClr val="373D54"/>
                </a:solidFill>
                <a:latin typeface="Calibri" pitchFamily="34" charset="0"/>
              </a:rPr>
              <a:t>?</a:t>
            </a:r>
            <a:r>
              <a:rPr lang="en-US" sz="7218" b="1" dirty="0">
                <a:solidFill>
                  <a:srgbClr val="373D54"/>
                </a:solidFill>
                <a:latin typeface="Calibri" pitchFamily="34" charset="0"/>
              </a:rPr>
              <a:t>					</a:t>
            </a:r>
            <a:r>
              <a:rPr lang="en-US" sz="1504" b="1" dirty="0">
                <a:solidFill>
                  <a:srgbClr val="373D54"/>
                </a:solidFill>
                <a:latin typeface="Calibri" pitchFamily="34" charset="0"/>
              </a:rPr>
              <a:t>   </a:t>
            </a:r>
            <a:r>
              <a:rPr lang="en-US" sz="4511" b="1" dirty="0">
                <a:solidFill>
                  <a:srgbClr val="373D54"/>
                </a:solidFill>
                <a:latin typeface="Calibri" pitchFamily="34" charset="0"/>
              </a:rPr>
              <a:t>	</a:t>
            </a:r>
            <a:r>
              <a:rPr lang="en-US" sz="3008" b="1" dirty="0" smtClean="0">
                <a:solidFill>
                  <a:srgbClr val="373D54"/>
                </a:solidFill>
                <a:latin typeface="Calibri" pitchFamily="34" charset="0"/>
              </a:rPr>
              <a:t>DISEASE</a:t>
            </a: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90800" y="4038600"/>
            <a:ext cx="3352800" cy="2061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0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105" b="1" dirty="0"/>
              <a:t> </a:t>
            </a:r>
            <a:r>
              <a:rPr lang="en-US" sz="2105" b="1" dirty="0"/>
              <a:t>REASON OF STUDYING CAUSAL MODEL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2648" y="2340457"/>
            <a:ext cx="8153401" cy="343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Studying how different factors can lead to ill health</a:t>
            </a: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en-GB" altLang="en-US" sz="1805" dirty="0"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Generate knowledge </a:t>
            </a:r>
          </a:p>
          <a:p>
            <a:pPr algn="ctr">
              <a:lnSpc>
                <a:spcPct val="120000"/>
              </a:lnSpc>
            </a:pPr>
            <a:endParaRPr lang="en-GB" altLang="en-US" sz="1805" dirty="0"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endParaRPr lang="en-GB" altLang="en-US" sz="1805" dirty="0"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Disease prevention and control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altLang="en-US" sz="1805" dirty="0"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endParaRPr lang="en-US" sz="1805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572000" y="3257125"/>
            <a:ext cx="343750" cy="51562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  <p:sp>
        <p:nvSpPr>
          <p:cNvPr id="9" name="Down Arrow 8"/>
          <p:cNvSpPr/>
          <p:nvPr/>
        </p:nvSpPr>
        <p:spPr>
          <a:xfrm>
            <a:off x="4572000" y="4259730"/>
            <a:ext cx="343750" cy="51562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</p:spTree>
    <p:extLst>
      <p:ext uri="{BB962C8B-B14F-4D97-AF65-F5344CB8AC3E}">
        <p14:creationId xmlns:p14="http://schemas.microsoft.com/office/powerpoint/2010/main" xmlns="" val="7782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GERM </a:t>
            </a:r>
            <a:r>
              <a:rPr lang="ar-EG" sz="2105" b="1" dirty="0"/>
              <a:t>THEOR</a:t>
            </a:r>
            <a:r>
              <a:rPr lang="en-GB" sz="2105" b="1" dirty="0"/>
              <a:t>Y</a:t>
            </a:r>
            <a:endParaRPr lang="en-US" sz="2105" b="1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2111290"/>
            <a:ext cx="8229600" cy="360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r>
              <a:rPr lang="en-US" sz="1504" b="1" dirty="0">
                <a:solidFill>
                  <a:srgbClr val="373D54"/>
                </a:solidFill>
                <a:latin typeface="Calibri" pitchFamily="34" charset="0"/>
              </a:rPr>
              <a:t>		     </a:t>
            </a:r>
            <a:r>
              <a:rPr lang="en-US" sz="1504" b="1" dirty="0" smtClean="0">
                <a:solidFill>
                  <a:srgbClr val="373D54"/>
                </a:solidFill>
                <a:latin typeface="Calibri" pitchFamily="34" charset="0"/>
              </a:rPr>
              <a:t>                                 </a:t>
            </a:r>
            <a:r>
              <a:rPr lang="en-US" sz="4511" b="1" dirty="0" smtClean="0">
                <a:solidFill>
                  <a:srgbClr val="373D54"/>
                </a:solidFill>
                <a:latin typeface="Calibri" pitchFamily="34" charset="0"/>
              </a:rPr>
              <a:t>+</a:t>
            </a:r>
            <a:r>
              <a:rPr lang="en-US" sz="4511" b="1" dirty="0">
                <a:solidFill>
                  <a:srgbClr val="373D54"/>
                </a:solidFill>
                <a:latin typeface="Calibri" pitchFamily="34" charset="0"/>
              </a:rPr>
              <a:t>					 </a:t>
            </a:r>
            <a:endParaRPr lang="en-US" sz="4511" b="1" dirty="0" smtClean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4511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 algn="ctr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r>
              <a:rPr lang="en-US" sz="4511" b="1" dirty="0" smtClean="0">
                <a:solidFill>
                  <a:srgbClr val="373D54"/>
                </a:solidFill>
                <a:latin typeface="Calibri" pitchFamily="34" charset="0"/>
              </a:rPr>
              <a:t>  </a:t>
            </a:r>
            <a:r>
              <a:rPr lang="en-US" sz="4511" b="1" dirty="0">
                <a:solidFill>
                  <a:srgbClr val="373D54"/>
                </a:solidFill>
                <a:latin typeface="Calibri" pitchFamily="34" charset="0"/>
              </a:rPr>
              <a:t>= </a:t>
            </a:r>
            <a:r>
              <a:rPr lang="en-US" sz="3308" b="1" dirty="0">
                <a:solidFill>
                  <a:srgbClr val="373D54"/>
                </a:solidFill>
                <a:latin typeface="Calibri" pitchFamily="34" charset="0"/>
              </a:rPr>
              <a:t>DISEASE</a:t>
            </a: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1676400" cy="313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70536"/>
            <a:ext cx="1492250" cy="16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706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</a:t>
            </a:r>
            <a:endParaRPr lang="en-US" sz="2105" b="1" dirty="0"/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0307" y="2275536"/>
            <a:ext cx="6620030" cy="339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5084513" y="2365276"/>
            <a:ext cx="2015295" cy="41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53" dirty="0"/>
              <a:t>Micro-organisms, </a:t>
            </a:r>
          </a:p>
          <a:p>
            <a:pPr eaLnBrk="1" hangingPunct="1"/>
            <a:r>
              <a:rPr lang="en-US" sz="1053" dirty="0"/>
              <a:t>chemicals and physical factors</a:t>
            </a:r>
          </a:p>
        </p:txBody>
      </p:sp>
    </p:spTree>
    <p:extLst>
      <p:ext uri="{BB962C8B-B14F-4D97-AF65-F5344CB8AC3E}">
        <p14:creationId xmlns:p14="http://schemas.microsoft.com/office/powerpoint/2010/main" xmlns="" val="171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8462" y="2061756"/>
            <a:ext cx="838200" cy="95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7092837" y="3388695"/>
            <a:ext cx="2004908" cy="12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Number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Virulence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Resistance</a:t>
            </a: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52124" y="3462033"/>
            <a:ext cx="1451103" cy="217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Age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Sex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Ethnicity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Life style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Nutrition status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Hygiene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24288" y="3323190"/>
            <a:ext cx="2556790" cy="24533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 </a:t>
            </a:r>
          </a:p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(physical/social environment)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Urbanization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Climate/rainfall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Altitude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Overcrowding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Bad ventilation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Indoor air pollut</a:t>
            </a:r>
            <a:r>
              <a:rPr lang="en-US" sz="1805" dirty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on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Health services</a:t>
            </a:r>
            <a:endParaRPr lang="en-US" sz="1805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274168" y="4124952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827526" y="4124952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74168" y="4296827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827526" y="4296827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flipH="1">
            <a:off x="1498340" y="3064242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Host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4189946" y="2893341"/>
            <a:ext cx="1012262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Environment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7621317" y="2941633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Agent</a:t>
            </a:r>
          </a:p>
        </p:txBody>
      </p:sp>
    </p:spTree>
    <p:extLst>
      <p:ext uri="{BB962C8B-B14F-4D97-AF65-F5344CB8AC3E}">
        <p14:creationId xmlns:p14="http://schemas.microsoft.com/office/powerpoint/2010/main" xmlns="" val="33114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EXAMPLE: EPIDEMIOLOGIC TRIAD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1" y="2053999"/>
            <a:ext cx="838200" cy="95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7086600" y="3600875"/>
            <a:ext cx="2004908" cy="55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14401" y="3600876"/>
            <a:ext cx="1421095" cy="55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4473" y="3583241"/>
            <a:ext cx="1450141" cy="555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581275" y="4001917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934075" y="4001917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81275" y="4173793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4075" y="4173793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33453" y="4517543"/>
            <a:ext cx="8032595" cy="85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5" b="1" dirty="0"/>
          </a:p>
          <a:p>
            <a:pPr algn="ctr"/>
            <a:r>
              <a:rPr lang="en-US" sz="1805" b="1" dirty="0">
                <a:solidFill>
                  <a:schemeClr val="tx2"/>
                </a:solidFill>
              </a:rPr>
              <a:t>What are the factors that determine the occurrence of pulmonary tuberculosis? </a:t>
            </a:r>
            <a:endParaRPr lang="en-US" sz="1353" b="1" dirty="0">
              <a:solidFill>
                <a:schemeClr val="tx2"/>
              </a:solidFill>
            </a:endParaRPr>
          </a:p>
          <a:p>
            <a:pPr algn="ctr"/>
            <a:r>
              <a:rPr lang="en-US" sz="1353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036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TRIAD: BROADENING THE CONCENPT OF AGENT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6843168" y="3388695"/>
            <a:ext cx="2227988" cy="2407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Micro-organisms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Chemical: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poisons, tobacco, drugs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Physical: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Radiation, temperature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Allergens: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Food and air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52124" y="3462033"/>
            <a:ext cx="1451103" cy="217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Age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Sex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Ethnicity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Life style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Nutrition status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Hygiene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24288" y="3323190"/>
            <a:ext cx="2556790" cy="24533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 </a:t>
            </a:r>
          </a:p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(physical/social environment)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Urbanization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Climate/rainfall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Altitude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Overcrowding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Bad ventilation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Indoor air pollut</a:t>
            </a:r>
            <a:r>
              <a:rPr lang="en-US" sz="1805" dirty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on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Health services</a:t>
            </a:r>
            <a:endParaRPr lang="en-US" sz="1805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274168" y="4124952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603251" y="4124952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74168" y="4296827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03251" y="4296827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flipH="1">
            <a:off x="1498340" y="3064242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Host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4189946" y="2893341"/>
            <a:ext cx="1012262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Environment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7621317" y="2941633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Agent</a:t>
            </a:r>
          </a:p>
        </p:txBody>
      </p:sp>
      <p:sp>
        <p:nvSpPr>
          <p:cNvPr id="3" name="Oval 2"/>
          <p:cNvSpPr/>
          <p:nvPr/>
        </p:nvSpPr>
        <p:spPr>
          <a:xfrm>
            <a:off x="7112890" y="2111290"/>
            <a:ext cx="1604169" cy="8303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  <p:sp>
        <p:nvSpPr>
          <p:cNvPr id="4" name="TextBox 3"/>
          <p:cNvSpPr txBox="1"/>
          <p:nvPr/>
        </p:nvSpPr>
        <p:spPr>
          <a:xfrm>
            <a:off x="7375211" y="2272475"/>
            <a:ext cx="1229331" cy="786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4" dirty="0">
                <a:solidFill>
                  <a:srgbClr val="FF0000"/>
                </a:solidFill>
              </a:rPr>
              <a:t>Broadening the categories  </a:t>
            </a:r>
          </a:p>
        </p:txBody>
      </p:sp>
    </p:spTree>
    <p:extLst>
      <p:ext uri="{BB962C8B-B14F-4D97-AF65-F5344CB8AC3E}">
        <p14:creationId xmlns:p14="http://schemas.microsoft.com/office/powerpoint/2010/main" xmlns="" val="34448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9928</TotalTime>
  <Words>465</Words>
  <Application>Microsoft Office PowerPoint</Application>
  <PresentationFormat>On-screen Show (4:3)</PresentationFormat>
  <Paragraphs>166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EPIDEMIOLOGIC TRIAD</vt:lpstr>
      <vt:lpstr>LEARNING OBJECTIVES</vt:lpstr>
      <vt:lpstr>DEVELOPMENT OF DISEASES </vt:lpstr>
      <vt:lpstr> REASON OF STUDYING CAUSAL MODEL </vt:lpstr>
      <vt:lpstr>GERM THEORY</vt:lpstr>
      <vt:lpstr>EPIDEMIOLOGIC TRIAD</vt:lpstr>
      <vt:lpstr>EPIDEMIOLOGIC TRIAD</vt:lpstr>
      <vt:lpstr>EXAMPLE: EPIDEMIOLOGIC TRIAD</vt:lpstr>
      <vt:lpstr>EPIDEMIOLOGIC TRIAD: BROADENING THE CONCENPT OF AGENT</vt:lpstr>
      <vt:lpstr>EPIDEMIOLOGIC TRIAD: BROADENING THE CONCENPT OF AGENT</vt:lpstr>
      <vt:lpstr>WEB CAUSATION</vt:lpstr>
      <vt:lpstr>WEB CAUSATION: CORONARY HEART DISEASES</vt:lpstr>
      <vt:lpstr>EPIDEMIOLOGIC WHEEL</vt:lpstr>
      <vt:lpstr>EPIDEMIOLOGIC WHEEL</vt:lpstr>
      <vt:lpstr>EPIDEMIOLOGIC WHEEL</vt:lpstr>
      <vt:lpstr>ICEBERG PHENOMENON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 M. Youssef</dc:creator>
  <cp:lastModifiedBy>Dr.Gosadi</cp:lastModifiedBy>
  <cp:revision>269</cp:revision>
  <dcterms:created xsi:type="dcterms:W3CDTF">2014-09-07T16:52:42Z</dcterms:created>
  <dcterms:modified xsi:type="dcterms:W3CDTF">2016-09-20T15:47:48Z</dcterms:modified>
</cp:coreProperties>
</file>