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4" r:id="rId14"/>
    <p:sldId id="288" r:id="rId15"/>
    <p:sldId id="289" r:id="rId16"/>
    <p:sldId id="275" r:id="rId17"/>
    <p:sldId id="276" r:id="rId18"/>
    <p:sldId id="292" r:id="rId19"/>
    <p:sldId id="280" r:id="rId20"/>
    <p:sldId id="287" r:id="rId21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3719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3831"/>
      </p:guideLst>
    </p:cSldViewPr>
  </p:slideViewPr>
  <p:outlineViewPr>
    <p:cViewPr>
      <p:scale>
        <a:sx n="33" d="100"/>
        <a:sy n="33" d="100"/>
      </p:scale>
      <p:origin x="0" y="1606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3006-3836-4610-86E0-C82160751BB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685800"/>
            <a:ext cx="60801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99831-AD2A-46B0-8972-538FC78A8B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62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4FA5D78-A71A-4FC1-BAD6-9491D215D29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54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665246B-C713-4984-8120-73F39CC7CA9B}" type="slidenum">
              <a:rPr lang="en-US" smtClean="0"/>
              <a:pPr eaLnBrk="1" hangingPunct="1"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4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65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2233BA2-49FC-49EA-8665-6679475CD5D3}" type="slidenum">
              <a:rPr lang="en-US" smtClean="0"/>
              <a:pPr eaLnBrk="1" hangingPunct="1"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Phenylketonuria = genetic disorder affecting the metabolism of amino acid phenyl alanine </a:t>
            </a:r>
            <a:endParaRPr lang="ar-EG" smtClean="0"/>
          </a:p>
          <a:p>
            <a:endParaRPr lang="ar-EG" smtClean="0"/>
          </a:p>
          <a:p>
            <a:r>
              <a:rPr lang="ar-EG" smtClean="0"/>
              <a:t>Malaria = duffy blood group  is a receptor  for plasmodium vivax . Its absence is associated with a resistance to merozoite invasion. </a:t>
            </a:r>
          </a:p>
          <a:p>
            <a:endParaRPr lang="en-US" smtClean="0"/>
          </a:p>
        </p:txBody>
      </p:sp>
      <p:sp>
        <p:nvSpPr>
          <p:cNvPr id="1075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0E3B90F-0A87-4423-B413-2B4225BFF9C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D94AE84-113F-42E5-B755-695001F9DD79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BEFBA2D-D176-4389-86BD-70D7517F045E}" type="slidenum">
              <a:rPr lang="en-US" smtClean="0"/>
              <a:pPr eaLnBrk="1" hangingPunct="1"/>
              <a:t>16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167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E02D388-2D73-472E-BB44-28E8E9CD4550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6BF09F2D-E1F2-4E64-8D31-2E66DBE86807}" type="slidenum">
              <a:rPr lang="en-US" smtClean="0"/>
              <a:pPr eaLnBrk="1" hangingPunct="1"/>
              <a:t>18</a:t>
            </a:fld>
            <a:endParaRPr lang="en-US" smtClean="0"/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AEFA7FD8-9B9C-49AA-BAF2-A24C35371ED1}" type="slidenum">
              <a:rPr lang="en-US" smtClean="0"/>
              <a:pPr eaLnBrk="1" hangingPunct="1"/>
              <a:t>19</a:t>
            </a:fld>
            <a:endParaRPr lang="en-US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1C1AC72-8F9B-43EE-95FB-ED56730F6FC3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BE7FEC8-A52A-4A24-BBC4-561655BABE37}" type="slidenum">
              <a:rPr lang="en-US" smtClean="0"/>
              <a:pPr eaLnBrk="1" hangingPunct="1"/>
              <a:t>20</a:t>
            </a:fld>
            <a:endParaRPr lang="en-US" smtClean="0"/>
          </a:p>
        </p:txBody>
      </p:sp>
      <p:sp>
        <p:nvSpPr>
          <p:cNvPr id="1280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ar-OM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83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A9D77E8-A4B8-4F75-B47D-24E451225531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993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3417BA3-4668-482F-A811-DC3DC864790B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19FC3B9-AFA7-4DA1-A76C-C002DC9BABD0}" type="slidenum">
              <a:rPr lang="en-US" smtClean="0"/>
              <a:pPr eaLnBrk="1" hangingPunct="1"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dirty="0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F12B84-9FF4-4ABD-9A04-C65B3B5F7D79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This model does not work well for some noninfectious diseases, because it is not always clear whether a particular factor should be classified as an agent or as an environmental factor. E.g. exposure to pollutants. </a:t>
            </a:r>
          </a:p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E1DFC73-F4DF-49ED-BFDC-DC647052407C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120EFE9D-C2F6-4199-8E8F-DEE28E98D41C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De – emphasize the role of the agent</a:t>
            </a:r>
          </a:p>
        </p:txBody>
      </p:sp>
      <p:sp>
        <p:nvSpPr>
          <p:cNvPr id="1044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DB36BD1D-632A-46AA-8207-D93D927E85F1}" type="slidenum">
              <a:rPr lang="en-US" smtClean="0"/>
              <a:pPr eaLnBrk="1" hangingPunct="1"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1808" y="4038600"/>
            <a:ext cx="8614635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348" y="6068699"/>
            <a:ext cx="2736414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10/12/2016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73645" y="236539"/>
            <a:ext cx="7803846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41608" y="228600"/>
            <a:ext cx="1114835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15984" y="609601"/>
            <a:ext cx="2736414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609600"/>
            <a:ext cx="7398451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15984" y="6248403"/>
            <a:ext cx="2939111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094" y="6248208"/>
            <a:ext cx="7412926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8108315" y="0"/>
            <a:ext cx="425664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8169124" y="609600"/>
            <a:ext cx="304046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8169124" y="0"/>
            <a:ext cx="304046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54447" y="104119"/>
            <a:ext cx="533400" cy="325162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843" y="228600"/>
            <a:ext cx="10844306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4843" y="1600200"/>
            <a:ext cx="10844306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4276" y="2743200"/>
            <a:ext cx="9473988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4276" y="1600200"/>
            <a:ext cx="10134865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0789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43887" y="1589567"/>
            <a:ext cx="5168781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440" y="273050"/>
            <a:ext cx="10844306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0789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384965" y="2438400"/>
            <a:ext cx="5168781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0789" y="1752600"/>
            <a:ext cx="5168781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384965" y="1752600"/>
            <a:ext cx="5168781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09441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789" y="273050"/>
            <a:ext cx="10742957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810789" y="1752600"/>
            <a:ext cx="2128322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1808" y="1752600"/>
            <a:ext cx="8513287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8322" y="5486400"/>
            <a:ext cx="972947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62" y="4572000"/>
            <a:ext cx="12161838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12162" y="4663440"/>
            <a:ext cx="194589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055351" y="4654296"/>
            <a:ext cx="10106487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8322" y="4648200"/>
            <a:ext cx="972947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925624" y="0"/>
            <a:ext cx="133780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10589" y="6248401"/>
            <a:ext cx="3547203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25624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28322" y="6248207"/>
            <a:ext cx="6080919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75620" y="0"/>
            <a:ext cx="10086218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0789" y="228600"/>
            <a:ext cx="10844306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4843" y="1600200"/>
            <a:ext cx="10844306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892" y="6248401"/>
            <a:ext cx="3547203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10/12/2016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0790" y="6248207"/>
            <a:ext cx="7210229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61838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09441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785452" y="1280160"/>
            <a:ext cx="11376386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09441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ar-EG" b="1" dirty="0" smtClean="0">
                <a:solidFill>
                  <a:schemeClr val="accent4"/>
                </a:solidFill>
              </a:rPr>
              <a:t>CONCEPT OF DISEASE DEVELOPMENT AND PREVENTION</a:t>
            </a:r>
            <a:endParaRPr lang="en-US" b="1" dirty="0" smtClean="0">
              <a:solidFill>
                <a:schemeClr val="accent4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141808" y="6050037"/>
            <a:ext cx="8918681" cy="6858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3"/>
              <a:buNone/>
              <a:defRPr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951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506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157" y="1752601"/>
            <a:ext cx="5168781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61" name="TextBox 4"/>
          <p:cNvSpPr txBox="1">
            <a:spLocks noChangeArrowheads="1"/>
          </p:cNvSpPr>
          <p:nvPr/>
        </p:nvSpPr>
        <p:spPr bwMode="auto">
          <a:xfrm>
            <a:off x="8614635" y="3276601"/>
            <a:ext cx="152509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Organisms &amp; </a:t>
            </a:r>
          </a:p>
          <a:p>
            <a:pPr eaLnBrk="1" hangingPunct="1"/>
            <a:r>
              <a:rPr lang="en-US">
                <a:latin typeface="Calibri" pitchFamily="34" charset="0"/>
              </a:rPr>
              <a:t>disease vector</a:t>
            </a:r>
          </a:p>
        </p:txBody>
      </p:sp>
      <p:sp>
        <p:nvSpPr>
          <p:cNvPr id="45062" name="TextBox 5"/>
          <p:cNvSpPr txBox="1">
            <a:spLocks noChangeArrowheads="1"/>
          </p:cNvSpPr>
          <p:nvPr/>
        </p:nvSpPr>
        <p:spPr bwMode="auto">
          <a:xfrm>
            <a:off x="4175919" y="5715000"/>
            <a:ext cx="300313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latin typeface="Calibri" pitchFamily="34" charset="0"/>
              </a:rPr>
              <a:t>Climate, seasonality &amp; climate</a:t>
            </a:r>
          </a:p>
        </p:txBody>
      </p:sp>
      <p:sp>
        <p:nvSpPr>
          <p:cNvPr id="45063" name="TextBox 6"/>
          <p:cNvSpPr txBox="1">
            <a:spLocks noChangeArrowheads="1"/>
          </p:cNvSpPr>
          <p:nvPr/>
        </p:nvSpPr>
        <p:spPr bwMode="auto">
          <a:xfrm>
            <a:off x="608092" y="3200401"/>
            <a:ext cx="176170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Life style &amp;</a:t>
            </a:r>
          </a:p>
          <a:p>
            <a:pPr eaLnBrk="1" hangingPunct="1"/>
            <a:r>
              <a:rPr lang="en-US">
                <a:latin typeface="Calibri" pitchFamily="34" charset="0"/>
              </a:rPr>
              <a:t> living conditions</a:t>
            </a:r>
          </a:p>
        </p:txBody>
      </p:sp>
    </p:spTree>
    <p:extLst>
      <p:ext uri="{BB962C8B-B14F-4D97-AF65-F5344CB8AC3E}">
        <p14:creationId xmlns:p14="http://schemas.microsoft.com/office/powerpoint/2010/main" val="141287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608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89" y="1676401"/>
            <a:ext cx="5168781" cy="3781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4965" y="1674814"/>
            <a:ext cx="4966084" cy="3773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398451" y="5562600"/>
            <a:ext cx="210282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DIABETES MELLITUS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25624" y="5562600"/>
            <a:ext cx="219220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ar-EG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POSTULATED MODEL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25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WHEEL</a:t>
            </a:r>
            <a:endParaRPr lang="en-US" sz="2800" b="1" dirty="0" smtClean="0"/>
          </a:p>
        </p:txBody>
      </p:sp>
      <p:pic>
        <p:nvPicPr>
          <p:cNvPr id="471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92" y="1752600"/>
            <a:ext cx="531447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0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483" y="1676400"/>
            <a:ext cx="5018869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006543" y="5562600"/>
            <a:ext cx="109356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MALARIA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4276" y="5562600"/>
            <a:ext cx="2071593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1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PHENYLKETONURIA</a:t>
            </a:r>
            <a:endParaRPr lang="en-US" b="1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99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8092" y="1676400"/>
            <a:ext cx="10945654" cy="4800600"/>
          </a:xfrm>
        </p:spPr>
        <p:txBody>
          <a:bodyPr/>
          <a:lstStyle/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endParaRPr lang="en-US" b="1" smtClean="0"/>
          </a:p>
          <a:p>
            <a:pPr marL="1371600" lvl="2" indent="-1196975" eaLnBrk="1" hangingPunct="1">
              <a:lnSpc>
                <a:spcPct val="90000"/>
              </a:lnSpc>
              <a:buFontTx/>
              <a:buNone/>
            </a:pPr>
            <a:r>
              <a:rPr lang="en-US" b="1" smtClean="0"/>
              <a:t>		     </a:t>
            </a:r>
            <a:r>
              <a:rPr lang="en-US" sz="6000" b="1" smtClean="0"/>
              <a:t>			</a:t>
            </a:r>
            <a:endParaRPr lang="en-US" b="1" smtClean="0"/>
          </a:p>
        </p:txBody>
      </p:sp>
      <p:sp>
        <p:nvSpPr>
          <p:cNvPr id="542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8092" y="304800"/>
            <a:ext cx="10945654" cy="762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smtClean="0"/>
              <a:t>ICEBERG PHENOMENON</a:t>
            </a:r>
          </a:p>
        </p:txBody>
      </p:sp>
      <p:pic>
        <p:nvPicPr>
          <p:cNvPr id="5427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43" y="1981200"/>
            <a:ext cx="1104700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8" name="AutoShape 4"/>
          <p:cNvSpPr>
            <a:spLocks noChangeArrowheads="1"/>
          </p:cNvSpPr>
          <p:nvPr/>
        </p:nvSpPr>
        <p:spPr bwMode="auto">
          <a:xfrm rot="-2555581">
            <a:off x="8158566" y="2705100"/>
            <a:ext cx="912138" cy="304800"/>
          </a:xfrm>
          <a:prstGeom prst="leftArrow">
            <a:avLst>
              <a:gd name="adj1" fmla="val 50000"/>
              <a:gd name="adj2" fmla="val 5625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79" name="AutoShape 5"/>
          <p:cNvSpPr>
            <a:spLocks noChangeArrowheads="1"/>
          </p:cNvSpPr>
          <p:nvPr/>
        </p:nvSpPr>
        <p:spPr bwMode="auto">
          <a:xfrm rot="-2785298">
            <a:off x="8949363" y="4585329"/>
            <a:ext cx="800100" cy="506743"/>
          </a:xfrm>
          <a:prstGeom prst="leftArrow">
            <a:avLst>
              <a:gd name="adj1" fmla="val 50000"/>
              <a:gd name="adj2" fmla="val 5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80" name="Text Box 6"/>
          <p:cNvSpPr txBox="1">
            <a:spLocks noChangeArrowheads="1"/>
          </p:cNvSpPr>
          <p:nvPr/>
        </p:nvSpPr>
        <p:spPr bwMode="auto">
          <a:xfrm>
            <a:off x="8310589" y="2133600"/>
            <a:ext cx="216597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Reported cases </a:t>
            </a:r>
          </a:p>
        </p:txBody>
      </p:sp>
      <p:sp>
        <p:nvSpPr>
          <p:cNvPr id="54281" name="Text Box 7"/>
          <p:cNvSpPr txBox="1">
            <a:spLocks noChangeArrowheads="1"/>
          </p:cNvSpPr>
          <p:nvPr/>
        </p:nvSpPr>
        <p:spPr bwMode="auto">
          <a:xfrm>
            <a:off x="8209241" y="3962401"/>
            <a:ext cx="3445854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Un-reported incidents </a:t>
            </a:r>
          </a:p>
        </p:txBody>
      </p:sp>
      <p:sp>
        <p:nvSpPr>
          <p:cNvPr id="54282" name="AutoShape 8"/>
          <p:cNvSpPr>
            <a:spLocks noChangeArrowheads="1"/>
          </p:cNvSpPr>
          <p:nvPr/>
        </p:nvSpPr>
        <p:spPr bwMode="auto">
          <a:xfrm rot="10800000">
            <a:off x="810789" y="2362200"/>
            <a:ext cx="1216184" cy="28956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ar-OM"/>
          </a:p>
        </p:txBody>
      </p:sp>
      <p:sp>
        <p:nvSpPr>
          <p:cNvPr id="54283" name="Text Box 9"/>
          <p:cNvSpPr txBox="1">
            <a:spLocks noChangeArrowheads="1"/>
          </p:cNvSpPr>
          <p:nvPr/>
        </p:nvSpPr>
        <p:spPr bwMode="auto">
          <a:xfrm>
            <a:off x="709441" y="1828800"/>
            <a:ext cx="125226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b="1"/>
              <a:t>Severity </a:t>
            </a:r>
          </a:p>
        </p:txBody>
      </p:sp>
      <p:sp>
        <p:nvSpPr>
          <p:cNvPr id="54284" name="Text Box 10"/>
          <p:cNvSpPr txBox="1">
            <a:spLocks noChangeArrowheads="1"/>
          </p:cNvSpPr>
          <p:nvPr/>
        </p:nvSpPr>
        <p:spPr bwMode="auto">
          <a:xfrm>
            <a:off x="4539576" y="4918075"/>
            <a:ext cx="26292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Prevalence pool </a:t>
            </a:r>
          </a:p>
        </p:txBody>
      </p:sp>
      <p:sp>
        <p:nvSpPr>
          <p:cNvPr id="54285" name="Rectangle 12"/>
          <p:cNvSpPr>
            <a:spLocks noChangeArrowheads="1"/>
          </p:cNvSpPr>
          <p:nvPr/>
        </p:nvSpPr>
        <p:spPr bwMode="auto">
          <a:xfrm>
            <a:off x="2837762" y="2057400"/>
            <a:ext cx="5472827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>
                <a:solidFill>
                  <a:srgbClr val="A50021"/>
                </a:solidFill>
              </a:rPr>
              <a:t>Only severe incidents are identified</a:t>
            </a:r>
            <a:r>
              <a:rPr lang="en-US">
                <a:solidFill>
                  <a:srgbClr val="A50021"/>
                </a:solidFill>
              </a:rPr>
              <a:t> </a:t>
            </a:r>
          </a:p>
        </p:txBody>
      </p:sp>
      <p:sp>
        <p:nvSpPr>
          <p:cNvPr id="54286" name="Text Box 14"/>
          <p:cNvSpPr txBox="1">
            <a:spLocks noChangeArrowheads="1"/>
          </p:cNvSpPr>
          <p:nvPr/>
        </p:nvSpPr>
        <p:spPr bwMode="auto">
          <a:xfrm>
            <a:off x="4864735" y="2819400"/>
            <a:ext cx="16033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FF0000"/>
                </a:solidFill>
              </a:rPr>
              <a:t>Incidence</a:t>
            </a:r>
          </a:p>
        </p:txBody>
      </p:sp>
    </p:spTree>
    <p:extLst>
      <p:ext uri="{BB962C8B-B14F-4D97-AF65-F5344CB8AC3E}">
        <p14:creationId xmlns:p14="http://schemas.microsoft.com/office/powerpoint/2010/main" val="232122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70719" y="2209800"/>
            <a:ext cx="10945654" cy="1143000"/>
          </a:xfrm>
        </p:spPr>
        <p:txBody>
          <a:bodyPr>
            <a:normAutofit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latin typeface="Calibri" pitchFamily="34" charset="0"/>
              </a:rPr>
              <a:t>	</a:t>
            </a:r>
            <a:r>
              <a:rPr lang="en-US" dirty="0" smtClean="0">
                <a:latin typeface="Calibri" pitchFamily="34" charset="0"/>
              </a:rPr>
              <a:t>Averting a disease </a:t>
            </a:r>
            <a:r>
              <a:rPr lang="en-US" dirty="0">
                <a:latin typeface="Calibri" pitchFamily="34" charset="0"/>
              </a:rPr>
              <a:t>or ill-health before its </a:t>
            </a:r>
            <a:r>
              <a:rPr lang="en-US" dirty="0" smtClean="0">
                <a:latin typeface="Calibri" pitchFamily="34" charset="0"/>
              </a:rPr>
              <a:t>occurrence</a:t>
            </a: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  <a:p>
            <a:pPr marL="0" indent="0">
              <a:lnSpc>
                <a:spcPct val="130000"/>
              </a:lnSpc>
              <a:buNone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8519" y="4648200"/>
            <a:ext cx="463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of Communicable Diseases in Men,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08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PREVENTION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70719" y="2209800"/>
            <a:ext cx="10945654" cy="2819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  <a:defRPr/>
            </a:pPr>
            <a:r>
              <a:rPr lang="en-GB" sz="4300" dirty="0" smtClean="0"/>
              <a:t>Actions aiming </a:t>
            </a:r>
            <a:r>
              <a:rPr lang="en-GB" sz="4300" dirty="0"/>
              <a:t>at eradicating, eliminating, or minimizing the impact of disease and disability, or if none of these is feasible, retarding the progress of disease and disability. </a:t>
            </a:r>
          </a:p>
          <a:p>
            <a:pPr>
              <a:defRPr/>
            </a:pPr>
            <a:endParaRPr lang="en-GB" sz="4300" dirty="0"/>
          </a:p>
          <a:p>
            <a:pPr marL="0" indent="0">
              <a:buNone/>
              <a:defRPr/>
            </a:pPr>
            <a:r>
              <a:rPr lang="en-GB" sz="4300" dirty="0"/>
              <a:t>The concept of </a:t>
            </a:r>
            <a:r>
              <a:rPr lang="en-GB" sz="4300" i="1" dirty="0"/>
              <a:t>prevention is best </a:t>
            </a:r>
            <a:r>
              <a:rPr lang="en-GB" sz="4300" dirty="0"/>
              <a:t>defined in the context of </a:t>
            </a:r>
            <a:r>
              <a:rPr lang="en-GB" sz="4300" i="1" dirty="0"/>
              <a:t>levels of prevention; primary, secondary, </a:t>
            </a:r>
            <a:r>
              <a:rPr lang="en-GB" sz="4300" dirty="0"/>
              <a:t>and tertiary prevention.	</a:t>
            </a:r>
          </a:p>
          <a:p>
            <a:pPr marL="0" indent="0">
              <a:buNone/>
              <a:defRPr/>
            </a:pPr>
            <a:r>
              <a:rPr lang="en-GB" sz="4300" dirty="0"/>
              <a:t>			</a:t>
            </a:r>
            <a:endParaRPr lang="en-US" sz="3700" dirty="0"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80919" y="5715000"/>
            <a:ext cx="246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Oxford Dictionary, 2008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26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LEVELS OF PREVENTION </a:t>
            </a:r>
          </a:p>
        </p:txBody>
      </p:sp>
      <p:sp>
        <p:nvSpPr>
          <p:cNvPr id="55299" name="Content Placeholder 4"/>
          <p:cNvSpPr>
            <a:spLocks noGrp="1"/>
          </p:cNvSpPr>
          <p:nvPr>
            <p:ph idx="1"/>
          </p:nvPr>
        </p:nvSpPr>
        <p:spPr>
          <a:xfrm>
            <a:off x="608092" y="2514600"/>
            <a:ext cx="10945654" cy="38100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    Primordial Prevention</a:t>
            </a:r>
            <a:endParaRPr lang="en-US" dirty="0" smtClean="0"/>
          </a:p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			</a:t>
            </a:r>
            <a:r>
              <a:rPr lang="en-US" b="1" dirty="0"/>
              <a:t> </a:t>
            </a:r>
            <a:r>
              <a:rPr lang="en-US" b="1" dirty="0" smtClean="0"/>
              <a:t>    Primary Prevention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b="1" dirty="0" smtClean="0"/>
              <a:t>					Secondary Prevention </a:t>
            </a:r>
          </a:p>
          <a:p>
            <a:pPr>
              <a:lnSpc>
                <a:spcPct val="150000"/>
              </a:lnSpc>
              <a:spcBef>
                <a:spcPts val="1200"/>
              </a:spcBef>
              <a:buFontTx/>
              <a:buNone/>
            </a:pPr>
            <a:r>
              <a:rPr lang="en-US" dirty="0" smtClean="0"/>
              <a:t>				            	</a:t>
            </a:r>
            <a:r>
              <a:rPr lang="en-US" b="1" dirty="0" smtClean="0"/>
              <a:t>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2837762" y="4038600"/>
            <a:ext cx="5067433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053946" y="4800600"/>
            <a:ext cx="5574176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674002" y="44185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68781" y="5638800"/>
            <a:ext cx="486473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70893" y="4800600"/>
            <a:ext cx="0" cy="8397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457818" y="36565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1520532" y="2970744"/>
            <a:ext cx="6096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24276" y="3276600"/>
            <a:ext cx="5371478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26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b="1" dirty="0" smtClean="0"/>
              <a:t>NATURAL HISTORY OF DISEASE AND LEVELS OF PREVENTION</a:t>
            </a:r>
            <a:endParaRPr lang="en-US" sz="2800" b="1" dirty="0" smtClean="0"/>
          </a:p>
        </p:txBody>
      </p:sp>
      <p:pic>
        <p:nvPicPr>
          <p:cNvPr id="563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119" y="1752600"/>
            <a:ext cx="10907648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932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743" y="152400"/>
            <a:ext cx="10945654" cy="990600"/>
          </a:xfrm>
        </p:spPr>
        <p:txBody>
          <a:bodyPr/>
          <a:lstStyle/>
          <a:p>
            <a:pPr eaLnBrk="1" hangingPunct="1"/>
            <a:r>
              <a:rPr lang="en-US" sz="3600" b="1" smtClean="0"/>
              <a:t>LEVELS OF PREVENTION </a:t>
            </a:r>
          </a:p>
        </p:txBody>
      </p:sp>
      <p:sp>
        <p:nvSpPr>
          <p:cNvPr id="58371" name="Content Placeholder 4"/>
          <p:cNvSpPr>
            <a:spLocks noGrp="1"/>
          </p:cNvSpPr>
          <p:nvPr>
            <p:ph idx="1"/>
          </p:nvPr>
        </p:nvSpPr>
        <p:spPr>
          <a:xfrm>
            <a:off x="506743" y="1447800"/>
            <a:ext cx="10438911" cy="4876800"/>
          </a:xfrm>
        </p:spPr>
        <p:txBody>
          <a:bodyPr/>
          <a:lstStyle/>
          <a:p>
            <a:pPr>
              <a:lnSpc>
                <a:spcPct val="150000"/>
              </a:lnSpc>
              <a:buFontTx/>
              <a:buNone/>
            </a:pPr>
            <a:r>
              <a:rPr lang="en-US" b="1" dirty="0" smtClean="0"/>
              <a:t>  Primordial Prevention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 smtClean="0"/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GB" b="1" dirty="0"/>
              <a:t>	</a:t>
            </a:r>
            <a:r>
              <a:rPr lang="en-GB" b="1" dirty="0" smtClean="0"/>
              <a:t>	</a:t>
            </a:r>
            <a:r>
              <a:rPr lang="en-US" b="1" dirty="0" smtClean="0"/>
              <a:t>Primary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b="1" dirty="0"/>
              <a:t>	</a:t>
            </a:r>
            <a:r>
              <a:rPr lang="en-US" b="1" dirty="0" smtClean="0"/>
              <a:t>		Secondary Prevention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dirty="0" smtClean="0"/>
              <a:t>		</a:t>
            </a:r>
            <a:endParaRPr lang="en-US" dirty="0"/>
          </a:p>
          <a:p>
            <a:pPr>
              <a:spcBef>
                <a:spcPct val="0"/>
              </a:spcBef>
              <a:buFontTx/>
              <a:buNone/>
            </a:pPr>
            <a:r>
              <a:rPr lang="en-US" dirty="0" smtClean="0"/>
              <a:t>			 </a:t>
            </a:r>
            <a:r>
              <a:rPr lang="en-US" b="1" dirty="0" smtClean="0"/>
              <a:t>   Tertiary Prevention 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14835" y="3429000"/>
            <a:ext cx="3851249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824276" y="4495800"/>
            <a:ext cx="4357992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291932" y="3961344"/>
            <a:ext cx="10668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31019" y="5562600"/>
            <a:ext cx="415529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>
            <a:off x="1798675" y="5028144"/>
            <a:ext cx="10668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44391" y="2856444"/>
            <a:ext cx="1143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28148" y="1903944"/>
            <a:ext cx="762000" cy="2112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08092" y="2286000"/>
            <a:ext cx="4155295" cy="1588"/>
          </a:xfrm>
          <a:prstGeom prst="line">
            <a:avLst/>
          </a:prstGeom>
          <a:ln w="28575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Line Callout 1 12"/>
          <p:cNvSpPr/>
          <p:nvPr/>
        </p:nvSpPr>
        <p:spPr>
          <a:xfrm>
            <a:off x="6587662" y="14478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Policies &amp; legislations to address behavior of the population and environment</a:t>
            </a:r>
          </a:p>
        </p:txBody>
      </p:sp>
      <p:sp>
        <p:nvSpPr>
          <p:cNvPr id="17" name="Line Callout 1 16"/>
          <p:cNvSpPr/>
          <p:nvPr/>
        </p:nvSpPr>
        <p:spPr>
          <a:xfrm>
            <a:off x="6587662" y="25908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Health promotion &amp; specific protection </a:t>
            </a:r>
          </a:p>
        </p:txBody>
      </p:sp>
      <p:sp>
        <p:nvSpPr>
          <p:cNvPr id="21" name="Line Callout 1 20"/>
          <p:cNvSpPr/>
          <p:nvPr/>
        </p:nvSpPr>
        <p:spPr>
          <a:xfrm>
            <a:off x="6587662" y="3810000"/>
            <a:ext cx="5067433" cy="8382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Screening &amp; mass treatment</a:t>
            </a:r>
          </a:p>
        </p:txBody>
      </p:sp>
      <p:sp>
        <p:nvSpPr>
          <p:cNvPr id="22" name="Line Callout 1 21"/>
          <p:cNvSpPr/>
          <p:nvPr/>
        </p:nvSpPr>
        <p:spPr>
          <a:xfrm>
            <a:off x="6689011" y="5029200"/>
            <a:ext cx="4966084" cy="685800"/>
          </a:xfrm>
          <a:prstGeom prst="borderCallout1">
            <a:avLst>
              <a:gd name="adj1" fmla="val 18750"/>
              <a:gd name="adj2" fmla="val -8333"/>
              <a:gd name="adj3" fmla="val 16999"/>
              <a:gd name="adj4" fmla="val -7241"/>
            </a:avLst>
          </a:prstGeom>
          <a:solidFill>
            <a:schemeClr val="bg2">
              <a:lumMod val="25000"/>
            </a:schemeClr>
          </a:solidFill>
          <a:ln w="28575"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Disability limitation &amp; rehabilitation</a:t>
            </a:r>
          </a:p>
        </p:txBody>
      </p:sp>
    </p:spTree>
    <p:extLst>
      <p:ext uri="{BB962C8B-B14F-4D97-AF65-F5344CB8AC3E}">
        <p14:creationId xmlns:p14="http://schemas.microsoft.com/office/powerpoint/2010/main" val="268355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b="1" dirty="0" smtClean="0"/>
              <a:t>PRIMARY PREVENTION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endParaRPr lang="en-US" dirty="0" smtClean="0"/>
          </a:p>
          <a:p>
            <a:pPr algn="ctr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HEALTH PROMOTION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823119" y="2438400"/>
            <a:ext cx="5259912" cy="395128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Health education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Nutrition intervention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Sanitation of the environment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Life style modification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chemeClr val="bg2">
                    <a:lumMod val="25000"/>
                  </a:schemeClr>
                </a:solidFill>
              </a:rPr>
              <a:t>SPECIFIC PROMOTION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385719" y="2362200"/>
            <a:ext cx="5172250" cy="3951288"/>
          </a:xfrm>
        </p:spPr>
        <p:txBody>
          <a:bodyPr/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Immunization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Chemoprophylaxis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Specific micronutrient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Protection from unintentional injuries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Protection from environmental hazards </a:t>
            </a:r>
          </a:p>
        </p:txBody>
      </p:sp>
    </p:spTree>
    <p:extLst>
      <p:ext uri="{BB962C8B-B14F-4D97-AF65-F5344CB8AC3E}">
        <p14:creationId xmlns:p14="http://schemas.microsoft.com/office/powerpoint/2010/main" val="91146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  <p:bldP spid="5" grpId="0" build="p"/>
      <p:bldP spid="6" grpId="0" build="p"/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LEARNING OBJECTIVES</a:t>
            </a:r>
          </a:p>
        </p:txBody>
      </p:sp>
      <p:sp>
        <p:nvSpPr>
          <p:cNvPr id="36867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676400"/>
            <a:ext cx="10945654" cy="4267200"/>
          </a:xfrm>
        </p:spPr>
        <p:txBody>
          <a:bodyPr/>
          <a:lstStyle/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Describe four theories postulated for the development of diseases 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Explain the concept of iceberg phenomenon of diseases 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Define the term prevention</a:t>
            </a:r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level of prevention in relation to stage of disease development</a:t>
            </a:r>
            <a:endParaRPr lang="en-US" b="1" dirty="0" smtClean="0"/>
          </a:p>
          <a:p>
            <a:pPr>
              <a:lnSpc>
                <a:spcPct val="130000"/>
              </a:lnSpc>
              <a:buFont typeface="Arial" pitchFamily="34" charset="0"/>
              <a:buChar char="•"/>
            </a:pPr>
            <a:r>
              <a:rPr lang="en-US" dirty="0" smtClean="0"/>
              <a:t>Identify the measures applied at each level of prevention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5524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DISABILITY LIMITATION &amp; REHABILITATION</a:t>
            </a:r>
            <a:endParaRPr lang="en-US" b="1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8092" y="1752600"/>
            <a:ext cx="10945654" cy="40386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10000"/>
                </a:schemeClr>
              </a:buClr>
              <a:buSzPct val="65000"/>
              <a:defRPr/>
            </a:pPr>
            <a:endParaRPr lang="en-US" sz="2800" dirty="0" smtClean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Disability limitation =======  Prevent progress </a:t>
            </a:r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800" dirty="0" smtClean="0"/>
              <a:t>Rehabilitation </a:t>
            </a:r>
            <a:r>
              <a:rPr lang="en-US" sz="2800" smtClean="0"/>
              <a:t>	 =======	 Attain </a:t>
            </a:r>
            <a:r>
              <a:rPr lang="en-US" sz="2800" dirty="0" smtClean="0"/>
              <a:t>highest level of functional abilities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Medical rehabilitation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Vocational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Social rehabilitation </a:t>
            </a:r>
          </a:p>
          <a:p>
            <a:pPr lvl="1">
              <a:buClr>
                <a:schemeClr val="bg2">
                  <a:lumMod val="10000"/>
                </a:schemeClr>
              </a:buClr>
              <a:buSzPct val="65000"/>
              <a:buFont typeface="Arial" pitchFamily="34" charset="0"/>
              <a:buChar char="•"/>
              <a:defRPr/>
            </a:pPr>
            <a:r>
              <a:rPr lang="en-US" sz="2500" dirty="0" smtClean="0"/>
              <a:t>Psychological rehabilitation </a:t>
            </a:r>
          </a:p>
        </p:txBody>
      </p:sp>
    </p:spTree>
    <p:extLst>
      <p:ext uri="{BB962C8B-B14F-4D97-AF65-F5344CB8AC3E}">
        <p14:creationId xmlns:p14="http://schemas.microsoft.com/office/powerpoint/2010/main" val="244311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800" b="1" dirty="0" smtClean="0"/>
              <a:t>DEVELOPMENT OF DISEASES </a:t>
            </a:r>
            <a:endParaRPr lang="en-US" sz="28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216184" y="1981200"/>
            <a:ext cx="10033516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r>
              <a:rPr lang="en-US" sz="16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?</a:t>
            </a:r>
            <a:r>
              <a:rPr lang="en-US" sz="9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9600" b="1" dirty="0" smtClean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96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</a:t>
            </a:r>
            <a:r>
              <a:rPr lang="en-US" sz="2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   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</a:t>
            </a:r>
            <a:r>
              <a:rPr lang="en-US" sz="4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DISEASE</a:t>
            </a: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445854" y="4267200"/>
            <a:ext cx="344585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088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ar-EG" sz="2800" b="1" dirty="0" smtClean="0"/>
              <a:t> PRIMITI</a:t>
            </a:r>
            <a:r>
              <a:rPr lang="en-GB" sz="2800" b="1" dirty="0" smtClean="0"/>
              <a:t>V</a:t>
            </a:r>
            <a:r>
              <a:rPr lang="ar-EG" sz="2800" b="1" dirty="0" smtClean="0"/>
              <a:t>E AND MIDDLE AGE</a:t>
            </a:r>
            <a:r>
              <a:rPr lang="en-GB" sz="2800" b="1" dirty="0" smtClean="0"/>
              <a:t> </a:t>
            </a:r>
            <a:r>
              <a:rPr lang="ar-EG" sz="2800" b="1" dirty="0" smtClean="0"/>
              <a:t>THEORIES</a:t>
            </a:r>
            <a:endParaRPr lang="en-US" sz="2800" b="1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13487" y="1371600"/>
            <a:ext cx="10033516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“Supernatural cause” </a:t>
            </a:r>
            <a:r>
              <a:rPr lang="ar-EG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</a:t>
            </a:r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GB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Evil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spirits 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ar-EG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Punishment”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Gods  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 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“Contagion theory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”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Contact with the sick</a:t>
            </a:r>
            <a:endParaRPr lang="ar-EG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“Miasma”	</a:t>
            </a:r>
            <a:r>
              <a:rPr lang="en-US" sz="2400" dirty="0" smtClean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Calibri" pitchFamily="34" charset="0"/>
              </a:rPr>
              <a:t>			Bad air/poisonous </a:t>
            </a:r>
          </a:p>
          <a:p>
            <a:pPr>
              <a:lnSpc>
                <a:spcPct val="130000"/>
              </a:lnSpc>
              <a:spcBef>
                <a:spcPts val="600"/>
              </a:spcBef>
              <a:defRPr/>
            </a:pPr>
            <a:endParaRPr lang="en-US" sz="2400" dirty="0">
              <a:solidFill>
                <a:schemeClr val="bg2">
                  <a:lumMod val="10000"/>
                </a:schemeClr>
              </a:solidFill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168781" y="24384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5168781" y="35052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70130" y="45720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168781" y="5638800"/>
            <a:ext cx="1722927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82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GERM </a:t>
            </a:r>
            <a:r>
              <a:rPr lang="ar-EG" sz="2800" b="1" dirty="0" smtClean="0"/>
              <a:t>THEOR</a:t>
            </a:r>
            <a:r>
              <a:rPr lang="en-GB" sz="2800" b="1" dirty="0" smtClean="0"/>
              <a:t>Y</a:t>
            </a:r>
            <a:endParaRPr lang="en-US" sz="2800" b="1" dirty="0" smtClean="0"/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608092" y="1676400"/>
            <a:ext cx="10945654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  <a:p>
            <a:pPr marL="1371600" lvl="2" indent="-1196975">
              <a:lnSpc>
                <a:spcPct val="90000"/>
              </a:lnSpc>
              <a:spcBef>
                <a:spcPts val="500"/>
              </a:spcBef>
              <a:buClr>
                <a:srgbClr val="BCBCBC"/>
              </a:buClr>
              <a:buSzPct val="76000"/>
              <a:defRPr/>
            </a:pPr>
            <a:r>
              <a:rPr lang="en-US" sz="2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    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+	</a:t>
            </a:r>
            <a:r>
              <a:rPr lang="en-US" sz="6000" b="1" dirty="0" smtClean="0">
                <a:solidFill>
                  <a:srgbClr val="373D54"/>
                </a:solidFill>
                <a:latin typeface="Calibri" pitchFamily="34" charset="0"/>
                <a:cs typeface="+mn-cs"/>
              </a:rPr>
              <a:t>		</a:t>
            </a:r>
            <a:r>
              <a:rPr lang="en-US" sz="60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		   = </a:t>
            </a:r>
            <a:r>
              <a:rPr lang="en-US" sz="4400" b="1" dirty="0">
                <a:solidFill>
                  <a:srgbClr val="373D54"/>
                </a:solidFill>
                <a:latin typeface="Calibri" pitchFamily="34" charset="0"/>
                <a:cs typeface="+mn-cs"/>
              </a:rPr>
              <a:t>DISEASE</a:t>
            </a:r>
            <a:endParaRPr lang="en-US" sz="2000" b="1" dirty="0">
              <a:solidFill>
                <a:srgbClr val="373D54"/>
              </a:solidFill>
              <a:latin typeface="Calibri" pitchFamily="34" charset="0"/>
              <a:cs typeface="+mn-cs"/>
            </a:endParaRPr>
          </a:p>
        </p:txBody>
      </p:sp>
      <p:pic>
        <p:nvPicPr>
          <p:cNvPr id="3994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4735" y="1981201"/>
            <a:ext cx="2229670" cy="416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881" y="2819401"/>
            <a:ext cx="1984744" cy="225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065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TRIAD</a:t>
            </a:r>
            <a:endParaRPr lang="en-US" sz="2800" b="1" dirty="0" smtClean="0"/>
          </a:p>
        </p:txBody>
      </p:sp>
      <p:pic>
        <p:nvPicPr>
          <p:cNvPr id="4096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3249" y="1894853"/>
            <a:ext cx="8804870" cy="4510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4"/>
          <p:cNvSpPr txBox="1">
            <a:spLocks noChangeArrowheads="1"/>
          </p:cNvSpPr>
          <p:nvPr/>
        </p:nvSpPr>
        <p:spPr bwMode="auto">
          <a:xfrm>
            <a:off x="6762579" y="2014210"/>
            <a:ext cx="261321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400" dirty="0"/>
              <a:t>Micro-organisms, </a:t>
            </a:r>
          </a:p>
          <a:p>
            <a:pPr eaLnBrk="1" hangingPunct="1"/>
            <a:r>
              <a:rPr lang="en-US" sz="1400" dirty="0"/>
              <a:t>chemicals and physical factors</a:t>
            </a:r>
          </a:p>
        </p:txBody>
      </p:sp>
    </p:spTree>
    <p:extLst>
      <p:ext uri="{BB962C8B-B14F-4D97-AF65-F5344CB8AC3E}">
        <p14:creationId xmlns:p14="http://schemas.microsoft.com/office/powerpoint/2010/main" val="171619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EPIDEMIOLOGIC TRIAD</a:t>
            </a:r>
            <a:endParaRPr lang="en-US" sz="2800" b="1" dirty="0" smtClean="0"/>
          </a:p>
        </p:txBody>
      </p:sp>
      <p:pic>
        <p:nvPicPr>
          <p:cNvPr id="4198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4276" y="1524000"/>
            <a:ext cx="1317532" cy="144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9" name="Picture 4" descr="http://www.sdnhm.org/exhibits/epidemic/teachers/images/microb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0030" y="1600201"/>
            <a:ext cx="1114835" cy="126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90" name="Picture 2" descr="http://www.freewebs.com/theprojectforabetterworld/environment.bmp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993" y="1905001"/>
            <a:ext cx="340996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1" name="TextBox 8"/>
          <p:cNvSpPr txBox="1">
            <a:spLocks noChangeArrowheads="1"/>
          </p:cNvSpPr>
          <p:nvPr/>
        </p:nvSpPr>
        <p:spPr bwMode="auto">
          <a:xfrm>
            <a:off x="9425424" y="3657600"/>
            <a:ext cx="128503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Number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Virulence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Resistance</a:t>
            </a:r>
          </a:p>
        </p:txBody>
      </p:sp>
      <p:sp>
        <p:nvSpPr>
          <p:cNvPr id="41992" name="TextBox 9"/>
          <p:cNvSpPr txBox="1">
            <a:spLocks noChangeArrowheads="1"/>
          </p:cNvSpPr>
          <p:nvPr/>
        </p:nvSpPr>
        <p:spPr bwMode="auto">
          <a:xfrm>
            <a:off x="1216185" y="3657601"/>
            <a:ext cx="1564852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Age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Sex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Ethnicity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SES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Life style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Malnutrition </a:t>
            </a:r>
          </a:p>
          <a:p>
            <a:pPr eaLnBrk="1" hangingPunct="1"/>
            <a:r>
              <a:rPr lang="en-US" sz="2000">
                <a:solidFill>
                  <a:schemeClr val="tx2"/>
                </a:solidFill>
                <a:latin typeface="Calibri" pitchFamily="34" charset="0"/>
              </a:rPr>
              <a:t>Hygiene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90319" y="3634146"/>
            <a:ext cx="2214068" cy="230832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Urbanization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Climate/rainfall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Altitude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Overcrowding 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Bad ventilation 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Indoor air pollut</a:t>
            </a:r>
            <a:r>
              <a:rPr lang="en-US" sz="2400" dirty="0">
                <a:solidFill>
                  <a:schemeClr val="tx2"/>
                </a:solidFill>
                <a:latin typeface="Calibri" pitchFamily="34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on</a:t>
            </a:r>
          </a:p>
          <a:p>
            <a:pPr algn="ctr">
              <a:defRPr/>
            </a:pPr>
            <a:r>
              <a:rPr lang="en-US" sz="2000" dirty="0">
                <a:solidFill>
                  <a:schemeClr val="tx2"/>
                </a:solidFill>
                <a:latin typeface="Calibri" pitchFamily="34" charset="0"/>
              </a:rPr>
              <a:t>Health services</a:t>
            </a:r>
            <a:endParaRPr lang="en-US" sz="2400" dirty="0">
              <a:solidFill>
                <a:schemeClr val="tx2"/>
              </a:solidFill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rot="10800000">
            <a:off x="3433185" y="4191000"/>
            <a:ext cx="1216184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892526" y="4191000"/>
            <a:ext cx="1317532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433185" y="4419600"/>
            <a:ext cx="1216184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892526" y="4419600"/>
            <a:ext cx="1317532" cy="1588"/>
          </a:xfrm>
          <a:prstGeom prst="straightConnector1">
            <a:avLst/>
          </a:prstGeom>
          <a:ln>
            <a:solidFill>
              <a:srgbClr val="D67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141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smtClean="0"/>
              <a:t>WEB CAUSATION</a:t>
            </a:r>
            <a:endParaRPr lang="en-US" sz="2800" b="1" smtClean="0"/>
          </a:p>
        </p:txBody>
      </p:sp>
      <p:pic>
        <p:nvPicPr>
          <p:cNvPr id="430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578" y="1524000"/>
            <a:ext cx="9070704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4691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2800" b="1" dirty="0" smtClean="0"/>
              <a:t>WEB CAUSATION</a:t>
            </a:r>
            <a:endParaRPr lang="en-US" sz="2800" b="1" dirty="0" smtClean="0"/>
          </a:p>
        </p:txBody>
      </p:sp>
      <p:pic>
        <p:nvPicPr>
          <p:cNvPr id="440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8322" y="1752600"/>
            <a:ext cx="7381597" cy="446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914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8479</TotalTime>
  <Words>445</Words>
  <Application>Microsoft Office PowerPoint</Application>
  <PresentationFormat>Custom</PresentationFormat>
  <Paragraphs>152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CONCEPT OF DISEASE DEVELOPMENT AND PREVENTION</vt:lpstr>
      <vt:lpstr>LEARNING OBJECTIVES</vt:lpstr>
      <vt:lpstr>DEVELOPMENT OF DISEASES </vt:lpstr>
      <vt:lpstr> PRIMITIVE AND MIDDLE AGE THEORIES</vt:lpstr>
      <vt:lpstr>GERM THEORY</vt:lpstr>
      <vt:lpstr>EPIDEMIOLOGIC TRIAD</vt:lpstr>
      <vt:lpstr>EPIDEMIOLOGIC TRIAD</vt:lpstr>
      <vt:lpstr>WEB CAUSATION</vt:lpstr>
      <vt:lpstr>WEB CAUSATION</vt:lpstr>
      <vt:lpstr>EPIDEMIOLOGIC WHEEL</vt:lpstr>
      <vt:lpstr>EPIDEMIOLOGIC WHEEL</vt:lpstr>
      <vt:lpstr>EPIDEMIOLOGIC WHEEL</vt:lpstr>
      <vt:lpstr>ICEBERG PHENOMENON</vt:lpstr>
      <vt:lpstr>PREVENTION</vt:lpstr>
      <vt:lpstr>PREVENTION</vt:lpstr>
      <vt:lpstr>LEVELS OF PREVENTION </vt:lpstr>
      <vt:lpstr>NATURAL HISTORY OF DISEASE AND LEVELS OF PREVENTION</vt:lpstr>
      <vt:lpstr>LEVELS OF PREVENTION </vt:lpstr>
      <vt:lpstr>PRIMARY PREVENTION</vt:lpstr>
      <vt:lpstr>DISABILITY LIMITATION &amp; REHABILITATION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 M. Youssef</dc:creator>
  <cp:lastModifiedBy>3422</cp:lastModifiedBy>
  <cp:revision>247</cp:revision>
  <dcterms:created xsi:type="dcterms:W3CDTF">2014-09-07T16:52:42Z</dcterms:created>
  <dcterms:modified xsi:type="dcterms:W3CDTF">2016-10-12T07:05:49Z</dcterms:modified>
</cp:coreProperties>
</file>