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7"/>
  </p:notesMasterIdLst>
  <p:sldIdLst>
    <p:sldId id="293" r:id="rId2"/>
    <p:sldId id="294" r:id="rId3"/>
    <p:sldId id="295" r:id="rId4"/>
    <p:sldId id="296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35" r:id="rId17"/>
    <p:sldId id="261" r:id="rId18"/>
    <p:sldId id="262" r:id="rId19"/>
    <p:sldId id="263" r:id="rId20"/>
    <p:sldId id="266" r:id="rId21"/>
    <p:sldId id="315" r:id="rId22"/>
    <p:sldId id="316" r:id="rId23"/>
    <p:sldId id="317" r:id="rId24"/>
    <p:sldId id="318" r:id="rId25"/>
    <p:sldId id="319" r:id="rId26"/>
    <p:sldId id="320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6" r:id="rId35"/>
    <p:sldId id="287" r:id="rId36"/>
    <p:sldId id="288" r:id="rId37"/>
    <p:sldId id="289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6" r:id="rId50"/>
    <p:sldId id="337" r:id="rId51"/>
    <p:sldId id="338" r:id="rId52"/>
    <p:sldId id="332" r:id="rId53"/>
    <p:sldId id="333" r:id="rId54"/>
    <p:sldId id="334" r:id="rId55"/>
    <p:sldId id="3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3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F3584-082F-4643-A2D4-0F5D41E1DB8B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4880-4A99-4C3F-837B-29777BAAD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7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05628367-65E9-45A1-AA93-8908AD2708B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6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0B725280-7E3E-4291-9BCD-E17CEA3C2AAF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84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57A3004D-A98A-44F2-B5E0-E5BE94503B71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2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68395674-09CC-4C9B-8E5C-7C460EC07B95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87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B1B66468-B2C7-490B-A307-570B94C97603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2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FCFEB388-67B2-4039-8194-603296D70C20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2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070B2CB0-97D0-472A-8BCF-F93019BAAFE4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7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416E9F4D-8133-4788-8AA7-2435195D852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47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9CDD7AA-F9EC-4737-B3A0-A069408F6AB5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17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3FC727-D820-427B-AD95-CD5A52D83EB9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17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328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ACAA112-E45D-4CB1-867A-36B2967BF849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18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BC22F1-11A6-4590-85CE-84655A934AB3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18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03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6D2A44-2356-42C0-9CEC-679F98AF7075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19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F06AF6-CC49-4465-868F-C87D6C970BC3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19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05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8B775EF-BDED-483B-8160-317BC97CC6B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79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4026EE-6D8B-4A3C-86F9-805C13808803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20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B8192B9-3344-4093-8E32-AAD612888F57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20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078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6760C71-692B-4A01-9699-4F5045511689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27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986CD9-39FC-4E29-AB9E-58A4DE8CA49C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27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667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EA66499-265D-460C-B9C2-819F3294FDD2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28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F0DE0B7-9743-42D7-B55E-DAE1D9D92BE2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28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180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38D9EC-17DD-4708-899E-21ADDEBFC23D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29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66F210-D280-4F08-A168-A840DFAA76AA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29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353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F20106-350D-4D4F-84A8-65BC7EF88346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30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489F31B-3315-4712-AE50-DE4AE94D6F9A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30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559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91BA384-5D54-413D-B41F-D458E40072F5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31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957A79F-51A6-4EF7-9A28-1C7606D14A4D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31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3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887C1D8-5CA8-45B1-B859-2BE4A9D54246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32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FB1424-92D9-40E6-91A6-607D96F0E745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32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381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E2D7633-36DB-4B80-B0C2-0175E3243CC9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33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A9E66CD-9194-403D-897D-2CFED6E26F67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33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929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987800F-55DD-4B4D-B28C-413D869C1F43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34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E808EC-BD9F-4EFF-87D1-C341C66C5ED1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34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872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BECE9D4-1104-43AB-9901-849791344DFD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35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DBC63F-D9AE-489B-B1ED-38CC8D55FF72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35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63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6FA55BE5-F3AE-4571-A923-FCE3E669E0F1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47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5E87EE4-0CAB-4FED-A2E1-E37BD1DBE27B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36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B937DB-7629-4F43-A6CA-6C3A77AAD792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36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86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8DB518-DE14-4502-85D2-5CD8D39F039E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37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97813F6-0BD1-4852-879D-CBED41A676B3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37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41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84E20665-3673-48CB-B25D-0854C29CB5D5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7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6F7291EA-BCD3-41CB-8DF9-28D5CD2ED01E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D7ABE202-3E7C-48CB-8FA3-87678F744511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8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E04B7BC0-6C74-486F-9729-707A16D764B9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55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A2354DBF-551E-4597-8CBB-D7ACC5BD2628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A925A44B-1648-423E-BC52-1941770A7ED1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9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3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40" y="650949"/>
            <a:ext cx="100992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60297-4073-4CF7-9384-D01CECF5D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40" y="650949"/>
            <a:ext cx="100992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88641" y="1960046"/>
            <a:ext cx="4913279" cy="3917211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240" y="1960046"/>
            <a:ext cx="4915200" cy="39172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25DB4-3B62-48F4-984A-7636F5C5E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xfrm>
            <a:off x="5321300" y="6316980"/>
            <a:ext cx="1549400" cy="2311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00627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845469" y="107156"/>
            <a:ext cx="9144000" cy="1821656"/>
          </a:xfrm>
          <a:prstGeom prst="rect">
            <a:avLst/>
          </a:prstGeom>
        </p:spPr>
        <p:txBody>
          <a:bodyPr lIns="0" tIns="0" rIns="0" bIns="0"/>
          <a:lstStyle>
            <a:lvl1pPr algn="ctr" defTabSz="321457">
              <a:tabLst>
                <a:tab pos="1044736" algn="l"/>
              </a:tabLst>
              <a:defRPr sz="4781" spc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81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845469" y="1928813"/>
            <a:ext cx="9144000" cy="4107656"/>
          </a:xfrm>
          <a:prstGeom prst="rect">
            <a:avLst/>
          </a:prstGeom>
        </p:spPr>
        <p:txBody>
          <a:bodyPr lIns="0" tIns="0" rIns="0" bIns="0" anchor="ctr"/>
          <a:lstStyle>
            <a:lvl1pPr marL="383963" indent="-383963" defTabSz="321457">
              <a:spcBef>
                <a:spcPts val="3516"/>
              </a:spcBef>
              <a:buClrTx/>
              <a:buSzPct val="35000"/>
              <a:buFontTx/>
              <a:buBlip>
                <a:blip r:embed="rId3"/>
              </a:buBlip>
              <a:defRPr sz="2812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1pPr>
            <a:lvl2pPr marL="767926" indent="-383963" defTabSz="321457">
              <a:spcBef>
                <a:spcPts val="3516"/>
              </a:spcBef>
              <a:buClrTx/>
              <a:buSzPct val="35000"/>
              <a:buFontTx/>
              <a:buBlip>
                <a:blip r:embed="rId3"/>
              </a:buBlip>
              <a:defRPr sz="2812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2pPr>
            <a:lvl3pPr marL="1151889" indent="-383963" defTabSz="321457">
              <a:spcBef>
                <a:spcPts val="3516"/>
              </a:spcBef>
              <a:buClrTx/>
              <a:buSzPct val="35000"/>
              <a:buFontTx/>
              <a:buBlip>
                <a:blip r:embed="rId3"/>
              </a:buBlip>
              <a:defRPr sz="2812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3pPr>
            <a:lvl4pPr marL="1535852" indent="-383963" defTabSz="321457">
              <a:spcBef>
                <a:spcPts val="3516"/>
              </a:spcBef>
              <a:buClrTx/>
              <a:buSzPct val="35000"/>
              <a:buFontTx/>
              <a:buBlip>
                <a:blip r:embed="rId3"/>
              </a:buBlip>
              <a:defRPr sz="2812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4pPr>
            <a:lvl5pPr marL="1919815" indent="-383963" defTabSz="321457">
              <a:spcBef>
                <a:spcPts val="3516"/>
              </a:spcBef>
              <a:buClrTx/>
              <a:buSzPct val="35000"/>
              <a:buFontTx/>
              <a:buBlip>
                <a:blip r:embed="rId3"/>
              </a:buBlip>
              <a:defRPr sz="2812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12">
                <a:solidFill>
                  <a:srgbClr val="36392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471404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1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3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4B66C8C-1098-46D8-BC20-0F6413A654E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FD3D48D-1819-462B-B76F-04713328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ssanalytics.org/emram/emram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015999" y="1868371"/>
            <a:ext cx="10406743" cy="1062832"/>
          </a:xfrm>
        </p:spPr>
        <p:txBody>
          <a:bodyPr vert="horz" lIns="91440" tIns="35206" rIns="91440" bIns="45720" rtlCol="0" anchor="ctr"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800" dirty="0" smtClean="0"/>
              <a:t>Electronic Health Records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82057" y="3309257"/>
            <a:ext cx="10160000" cy="2384425"/>
          </a:xfrm>
        </p:spPr>
        <p:txBody>
          <a:bodyPr anchor="ctr"/>
          <a:lstStyle/>
          <a:p>
            <a:pPr marL="0" indent="0" algn="ctr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2800" dirty="0" smtClean="0"/>
              <a:t>Prepared by: </a:t>
            </a:r>
            <a:r>
              <a:rPr lang="en-US" sz="2800" dirty="0" err="1" smtClean="0"/>
              <a:t>Mr</a:t>
            </a:r>
            <a:r>
              <a:rPr lang="en-US" sz="2800" dirty="0" smtClean="0"/>
              <a:t> Khalid Al </a:t>
            </a:r>
            <a:r>
              <a:rPr lang="en-US" sz="2800" dirty="0" err="1" smtClean="0"/>
              <a:t>Ghamdi</a:t>
            </a:r>
            <a:r>
              <a:rPr lang="en-US" sz="2800" dirty="0" smtClean="0"/>
              <a:t> &amp; Dr. Nasriah Zakaria </a:t>
            </a:r>
          </a:p>
          <a:p>
            <a:pPr marL="0" indent="0" algn="ctr"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910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8465292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dirty="0" smtClean="0"/>
              <a:t>Where we are now with our goals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1103086" y="1960046"/>
            <a:ext cx="9913257" cy="4339153"/>
          </a:xfrm>
        </p:spPr>
        <p:txBody>
          <a:bodyPr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Remembering what was done and why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Legibility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Ease of search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Granularity of information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err="1" smtClean="0"/>
              <a:t>Misfilings</a:t>
            </a:r>
            <a:endParaRPr lang="en-US" sz="4000" dirty="0" smtClean="0"/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Lost charts</a:t>
            </a:r>
          </a:p>
        </p:txBody>
      </p:sp>
    </p:spTree>
    <p:extLst>
      <p:ext uri="{BB962C8B-B14F-4D97-AF65-F5344CB8AC3E}">
        <p14:creationId xmlns:p14="http://schemas.microsoft.com/office/powerpoint/2010/main" val="69554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Where we are now with our goals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478972" y="1960047"/>
            <a:ext cx="10987314" cy="4295610"/>
          </a:xfrm>
        </p:spPr>
        <p:txBody>
          <a:bodyPr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Conveying information to colleagues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Shared record within the organization and across sites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Letter templates, data extraction, automated test result CC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val="3307348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Where we are now with our goals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957944" y="1960047"/>
            <a:ext cx="10740570" cy="3838002"/>
          </a:xfrm>
        </p:spPr>
        <p:txBody>
          <a:bodyPr>
            <a:normAutofit/>
          </a:bodyPr>
          <a:lstStyle/>
          <a:p>
            <a:pPr marL="1306129" lvl="4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000" dirty="0" smtClean="0"/>
              <a:t>- </a:t>
            </a:r>
            <a:r>
              <a:rPr lang="en-US" sz="3600" dirty="0" smtClean="0"/>
              <a:t>Justifying billing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Automated note audits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Easier human note audits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Software suggested billing codes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Automatic inclusion of diagnoses addressed</a:t>
            </a:r>
          </a:p>
        </p:txBody>
      </p:sp>
    </p:spTree>
    <p:extLst>
      <p:ext uri="{BB962C8B-B14F-4D97-AF65-F5344CB8AC3E}">
        <p14:creationId xmlns:p14="http://schemas.microsoft.com/office/powerpoint/2010/main" val="53919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Where we are now with our goals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2340086" y="1960047"/>
            <a:ext cx="8763343" cy="3838002"/>
          </a:xfrm>
        </p:spPr>
        <p:txBody>
          <a:bodyPr>
            <a:norm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/>
              <a:t>Legal Defense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/>
              <a:t>More complete records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/>
              <a:t>Full audit – what was changed when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/>
              <a:t>Reminders – preventive care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/>
              <a:t>Reminders – diagnosis related</a:t>
            </a:r>
          </a:p>
        </p:txBody>
      </p:sp>
    </p:spTree>
    <p:extLst>
      <p:ext uri="{BB962C8B-B14F-4D97-AF65-F5344CB8AC3E}">
        <p14:creationId xmlns:p14="http://schemas.microsoft.com/office/powerpoint/2010/main" val="71742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Where we are now with our goals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1611086" y="1960047"/>
            <a:ext cx="9347200" cy="3838002"/>
          </a:xfrm>
        </p:spPr>
        <p:txBody>
          <a:bodyPr>
            <a:norm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Data for research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Aggregate data by diagnosis, test, finding, etc.</a:t>
            </a:r>
          </a:p>
        </p:txBody>
      </p:sp>
    </p:spTree>
    <p:extLst>
      <p:ext uri="{BB962C8B-B14F-4D97-AF65-F5344CB8AC3E}">
        <p14:creationId xmlns:p14="http://schemas.microsoft.com/office/powerpoint/2010/main" val="3635464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Disadvantages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667657" y="1960047"/>
            <a:ext cx="10174513" cy="3838002"/>
          </a:xfrm>
        </p:spPr>
        <p:txBody>
          <a:bodyPr>
            <a:norm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Learning curve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Slower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Security concerns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Cost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Upgrades and depreciation</a:t>
            </a:r>
          </a:p>
        </p:txBody>
      </p:sp>
    </p:spTree>
    <p:extLst>
      <p:ext uri="{BB962C8B-B14F-4D97-AF65-F5344CB8AC3E}">
        <p14:creationId xmlns:p14="http://schemas.microsoft.com/office/powerpoint/2010/main" val="3434808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Where we are now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754743" y="1960047"/>
            <a:ext cx="10711543" cy="3838002"/>
          </a:xfrm>
        </p:spPr>
        <p:txBody>
          <a:bodyPr vert="horz" lIns="91440" tIns="20803" rIns="91440" bIns="45720" rtlCol="0"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Good 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interface between </a:t>
            </a:r>
            <a:r>
              <a:rPr lang="en-US" sz="4000" dirty="0" err="1">
                <a:latin typeface="Helvetica Neue" charset="0"/>
                <a:ea typeface="Helvetica Neue" charset="0"/>
                <a:cs typeface="Helvetica Neue" charset="0"/>
              </a:rPr>
              <a:t>Allscripts</a:t>
            </a: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 and lab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No interface with hospital systems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No interface with radiology systems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>
                <a:latin typeface="Helvetica Neue" charset="0"/>
                <a:ea typeface="Helvetica Neue" charset="0"/>
                <a:cs typeface="Helvetica Neue" charset="0"/>
              </a:rPr>
              <a:t>Results received by fax are then scanned</a:t>
            </a:r>
          </a:p>
        </p:txBody>
      </p:sp>
    </p:spTree>
    <p:extLst>
      <p:ext uri="{BB962C8B-B14F-4D97-AF65-F5344CB8AC3E}">
        <p14:creationId xmlns:p14="http://schemas.microsoft.com/office/powerpoint/2010/main" val="1296068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  <a:ln w="254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Electronic Medical Record (EMR)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15999" y="1722438"/>
            <a:ext cx="10537371" cy="486124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altLang="en-US" sz="3200" dirty="0">
                <a:latin typeface="Verdana" panose="020B0604030504040204" pitchFamily="34" charset="0"/>
              </a:rPr>
              <a:t>Legal record created in hospitals and ambulatory environments that is the source of data for the EHR. </a:t>
            </a:r>
          </a:p>
          <a:p>
            <a:pPr>
              <a:buClr>
                <a:srgbClr val="FF0000"/>
              </a:buClr>
            </a:pPr>
            <a:r>
              <a:rPr lang="en-US" altLang="en-US" sz="3200" dirty="0">
                <a:latin typeface="Verdana" panose="020B0604030504040204" pitchFamily="34" charset="0"/>
              </a:rPr>
              <a:t>Single encounter/episode of treatment, no info from previous visits or to future visits</a:t>
            </a:r>
          </a:p>
          <a:p>
            <a:pPr>
              <a:buClr>
                <a:srgbClr val="FF0000"/>
              </a:buClr>
            </a:pPr>
            <a:r>
              <a:rPr lang="en-US" altLang="en-US" sz="3200" dirty="0">
                <a:latin typeface="Verdana" panose="020B0604030504040204" pitchFamily="34" charset="0"/>
              </a:rPr>
              <a:t>Structured data (predefined format with discrete data</a:t>
            </a:r>
          </a:p>
          <a:p>
            <a:pPr>
              <a:buClr>
                <a:srgbClr val="FF0000"/>
              </a:buClr>
            </a:pPr>
            <a:r>
              <a:rPr lang="en-US" altLang="en-US" sz="3200" dirty="0">
                <a:latin typeface="Verdana" panose="020B0604030504040204" pitchFamily="34" charset="0"/>
              </a:rPr>
              <a:t>Unstructured data (text report)</a:t>
            </a:r>
          </a:p>
          <a:p>
            <a:pPr>
              <a:buClr>
                <a:srgbClr val="FF0000"/>
              </a:buClr>
            </a:pPr>
            <a:r>
              <a:rPr lang="en-US" altLang="en-US" sz="3200" dirty="0">
                <a:latin typeface="Verdana" panose="020B0604030504040204" pitchFamily="34" charset="0"/>
              </a:rPr>
              <a:t>Electronic imaging (ultrasonography, MRI)</a:t>
            </a: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93B00A-8605-4DBC-91E3-97ACD03479D8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00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*EMR Components*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59543" y="2638044"/>
            <a:ext cx="9448800" cy="394563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altLang="en-US" sz="3600" dirty="0" smtClean="0">
                <a:latin typeface="Helvetica Neue" charset="0"/>
                <a:ea typeface="Helvetica Neue" charset="0"/>
                <a:cs typeface="Helvetica Neue" charset="0"/>
              </a:rPr>
              <a:t>Results reporting</a:t>
            </a:r>
          </a:p>
          <a:p>
            <a:pPr>
              <a:buClr>
                <a:srgbClr val="FF0000"/>
              </a:buClr>
            </a:pPr>
            <a:r>
              <a:rPr lang="en-US" altLang="en-US" sz="3600" dirty="0" smtClean="0">
                <a:latin typeface="Helvetica Neue" charset="0"/>
                <a:ea typeface="Helvetica Neue" charset="0"/>
                <a:cs typeface="Helvetica Neue" charset="0"/>
              </a:rPr>
              <a:t>Data repository</a:t>
            </a:r>
          </a:p>
          <a:p>
            <a:pPr>
              <a:buClr>
                <a:srgbClr val="FF0000"/>
              </a:buClr>
            </a:pPr>
            <a:r>
              <a:rPr lang="en-US" altLang="en-US" sz="3600" dirty="0" smtClean="0">
                <a:latin typeface="Helvetica Neue" charset="0"/>
                <a:ea typeface="Helvetica Neue" charset="0"/>
                <a:cs typeface="Helvetica Neue" charset="0"/>
              </a:rPr>
              <a:t>Decision support</a:t>
            </a:r>
          </a:p>
          <a:p>
            <a:pPr>
              <a:buClr>
                <a:srgbClr val="FF0000"/>
              </a:buClr>
            </a:pPr>
            <a:r>
              <a:rPr lang="en-US" altLang="en-US" sz="3600" dirty="0" smtClean="0">
                <a:latin typeface="Helvetica Neue" charset="0"/>
                <a:ea typeface="Helvetica Neue" charset="0"/>
                <a:cs typeface="Helvetica Neue" charset="0"/>
              </a:rPr>
              <a:t>Clinical messaging and e-mail</a:t>
            </a:r>
          </a:p>
          <a:p>
            <a:pPr>
              <a:buClr>
                <a:srgbClr val="FF0000"/>
              </a:buClr>
            </a:pPr>
            <a:r>
              <a:rPr lang="en-US" altLang="en-US" sz="3600" dirty="0" smtClean="0">
                <a:latin typeface="Helvetica Neue" charset="0"/>
                <a:ea typeface="Helvetica Neue" charset="0"/>
                <a:cs typeface="Helvetica Neue" charset="0"/>
              </a:rPr>
              <a:t>Documentation</a:t>
            </a:r>
          </a:p>
          <a:p>
            <a:pPr>
              <a:buClr>
                <a:srgbClr val="FF0000"/>
              </a:buClr>
            </a:pPr>
            <a:r>
              <a:rPr lang="en-US" altLang="en-US" sz="3600" dirty="0" smtClean="0">
                <a:latin typeface="Helvetica Neue" charset="0"/>
                <a:ea typeface="Helvetica Neue" charset="0"/>
                <a:cs typeface="Helvetica Neue" charset="0"/>
              </a:rPr>
              <a:t>Order entry</a:t>
            </a: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118B0-3CDB-433C-A783-130A86C1042C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8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77962"/>
          </a:xfrm>
          <a:ln w="254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Electronic Health Record (EHR)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9657" y="1930400"/>
            <a:ext cx="10798629" cy="462584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sz="2800" dirty="0">
                <a:latin typeface="Helvetica Neue" charset="0"/>
                <a:ea typeface="Helvetica Neue" charset="0"/>
                <a:cs typeface="Helvetica Neue" charset="0"/>
              </a:rPr>
              <a:t>Longitudinal electronic record of patient health information generated by one or more encounters in any care delivery setting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latin typeface="Helvetica Neue" charset="0"/>
                <a:ea typeface="Helvetica Neue" charset="0"/>
                <a:cs typeface="Helvetica Neue" charset="0"/>
              </a:rPr>
              <a:t>Interoperability standards to exchange info outside a single healthcare delivery </a:t>
            </a:r>
            <a:r>
              <a:rPr lang="en-US" altLang="en-US" sz="2800" dirty="0" smtClean="0">
                <a:latin typeface="Helvetica Neue" charset="0"/>
                <a:ea typeface="Helvetica Neue" charset="0"/>
                <a:cs typeface="Helvetica Neue" charset="0"/>
              </a:rPr>
              <a:t>system</a:t>
            </a:r>
            <a:endParaRPr lang="en-US" altLang="en-US" sz="2800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Clr>
                <a:srgbClr val="FF0000"/>
              </a:buClr>
            </a:pPr>
            <a:r>
              <a:rPr lang="en-US" altLang="en-US" sz="2800" dirty="0">
                <a:latin typeface="Helvetica Neue" charset="0"/>
                <a:ea typeface="Helvetica Neue" charset="0"/>
                <a:cs typeface="Helvetica Neue" charset="0"/>
              </a:rPr>
              <a:t>Supports other care-related activities directly or indirectly—evidence-based decision support, quality management, and outcomes reporting 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F075A2-178A-484F-AA0F-B78BF979453F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50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96571" y="650949"/>
            <a:ext cx="8255344" cy="1144921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Electronic Health Records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1451430" y="1960047"/>
            <a:ext cx="9739084" cy="3838002"/>
          </a:xfrm>
        </p:spPr>
        <p:txBody>
          <a:bodyPr>
            <a:norm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>
                <a:latin typeface="Helvetica Neue" charset="0"/>
                <a:ea typeface="Helvetica Neue" charset="0"/>
                <a:cs typeface="Helvetica Neue" charset="0"/>
              </a:rPr>
              <a:t>Purposes of Documentation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>
                <a:latin typeface="Helvetica Neue" charset="0"/>
                <a:ea typeface="Helvetica Neue" charset="0"/>
                <a:cs typeface="Helvetica Neue" charset="0"/>
              </a:rPr>
              <a:t>History of Electronic Records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>
                <a:latin typeface="Helvetica Neue" charset="0"/>
                <a:ea typeface="Helvetica Neue" charset="0"/>
                <a:cs typeface="Helvetica Neue" charset="0"/>
              </a:rPr>
              <a:t>Comparison of Electronic and Paper records</a:t>
            </a:r>
          </a:p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700" dirty="0" smtClean="0">
                <a:latin typeface="Helvetica Neue" charset="0"/>
                <a:ea typeface="Helvetica Neue" charset="0"/>
                <a:cs typeface="Helvetica Neue" charset="0"/>
              </a:rPr>
              <a:t>Where we are now</a:t>
            </a:r>
          </a:p>
        </p:txBody>
      </p:sp>
    </p:spTree>
    <p:extLst>
      <p:ext uri="{BB962C8B-B14F-4D97-AF65-F5344CB8AC3E}">
        <p14:creationId xmlns:p14="http://schemas.microsoft.com/office/powerpoint/2010/main" val="522172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Computer-Based Patient Record (CPR)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32114" y="1981200"/>
            <a:ext cx="9078686" cy="3581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altLang="en-US" sz="2800" dirty="0">
                <a:latin typeface="Helvetica Neue" charset="0"/>
                <a:ea typeface="Helvetica Neue" charset="0"/>
                <a:cs typeface="Helvetica Neue" charset="0"/>
              </a:rPr>
              <a:t>Comprehensive lifetime record </a:t>
            </a:r>
          </a:p>
          <a:p>
            <a:pPr>
              <a:buClr>
                <a:srgbClr val="FF0000"/>
              </a:buClr>
            </a:pPr>
            <a:r>
              <a:rPr lang="en-US" altLang="en-US" sz="2800" dirty="0">
                <a:latin typeface="Helvetica Neue" charset="0"/>
                <a:ea typeface="Helvetica Neue" charset="0"/>
                <a:cs typeface="Helvetica Neue" charset="0"/>
              </a:rPr>
              <a:t>Attributes identified by the Institute of Medicine (IOM) provide the basis for today’s understanding of the EHR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53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E45DDC-A472-42A5-8669-167E8C8147EE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84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latin typeface="Helvetica Neue" charset="0"/>
                <a:ea typeface="Helvetica Neue" charset="0"/>
                <a:cs typeface="Helvetica Neue" charset="0"/>
              </a:rPr>
              <a:t>Functional Components </a:t>
            </a:r>
            <a:r>
              <a:rPr lang="en-US" sz="3000" dirty="0" smtClean="0">
                <a:latin typeface="Helvetica Neue" charset="0"/>
                <a:ea typeface="Helvetica Neue" charset="0"/>
                <a:cs typeface="Helvetica Neue" charset="0"/>
              </a:rPr>
              <a:t>OF EHR</a:t>
            </a:r>
            <a:endParaRPr sz="30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0" algn="l"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sz="914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Integrated View of Patient Data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-</a:t>
            </a: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Available at anytime anywhere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-Clinical Data has complexity and diversity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-Clinical Data requires different format and terminology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 Requires standards like HL7 to integrate the clinical data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-Local terminologies needs to be translated into standardised terminologies </a:t>
            </a:r>
          </a:p>
        </p:txBody>
      </p:sp>
    </p:spTree>
    <p:extLst>
      <p:ext uri="{BB962C8B-B14F-4D97-AF65-F5344CB8AC3E}">
        <p14:creationId xmlns:p14="http://schemas.microsoft.com/office/powerpoint/2010/main" val="470125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Functional Components OF EHR</a:t>
            </a:r>
            <a:r>
              <a:rPr sz="2800" b="1" dirty="0" smtClean="0">
                <a:latin typeface="Helvetica Neue" charset="0"/>
                <a:ea typeface="Helvetica Neue" charset="0"/>
                <a:cs typeface="Helvetica Neue" charset="0"/>
                <a:sym typeface="Helvetica"/>
              </a:rPr>
              <a:t> </a:t>
            </a:r>
            <a:endParaRPr sz="2800" b="1" dirty="0">
              <a:latin typeface="Helvetica Neue" charset="0"/>
              <a:ea typeface="Helvetica Neue" charset="0"/>
              <a:cs typeface="Helvetica Neue" charset="0"/>
              <a:sym typeface="Helvetica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Integrated View of Patient Data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-</a:t>
            </a: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Interface Engine helps to become mediator for EHR to be connected to other vendor systems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(Tracking system, Imaging system, Medication dispenser etc)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-Various views: Flowsheet, Chronological views, Summary Views</a:t>
            </a:r>
          </a:p>
        </p:txBody>
      </p:sp>
    </p:spTree>
    <p:extLst>
      <p:ext uri="{BB962C8B-B14F-4D97-AF65-F5344CB8AC3E}">
        <p14:creationId xmlns:p14="http://schemas.microsoft.com/office/powerpoint/2010/main" val="800369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2908102" y="4820636"/>
            <a:ext cx="6858000" cy="1215833"/>
          </a:xfrm>
          <a:prstGeom prst="rect">
            <a:avLst/>
          </a:prstGeom>
        </p:spPr>
        <p:txBody>
          <a:bodyPr/>
          <a:lstStyle>
            <a:lvl1pPr marL="0" indent="0" defTabSz="584200">
              <a:spcBef>
                <a:spcPts val="0"/>
              </a:spcBef>
              <a:buSz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 b="0"/>
            </a:pPr>
            <a:r>
              <a:rPr sz="1687"/>
              <a:t>Block Diagram showing multiple systems feeding into patient database. The Database Interface or Interface Engine may perform intelligent filtering, translating and alert functions (page 396, Shortliffe) </a:t>
            </a:r>
          </a:p>
        </p:txBody>
      </p:sp>
      <p:pic>
        <p:nvPicPr>
          <p:cNvPr id="64" name="Screen Shot 2015-04-05 at 7.20.3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9296" y="834938"/>
            <a:ext cx="6552065" cy="38518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2626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Functional Components OF EHR</a:t>
            </a:r>
            <a:r>
              <a:rPr sz="2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2416969" y="1643063"/>
            <a:ext cx="6858000" cy="410765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31" b="1">
                <a:latin typeface="Helvetica"/>
                <a:ea typeface="Helvetica"/>
                <a:cs typeface="Helvetica"/>
                <a:sym typeface="Helvetica"/>
              </a:rPr>
              <a:t>Clinical</a:t>
            </a:r>
            <a:r>
              <a:rPr sz="2531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531" b="1">
                <a:latin typeface="Helvetica"/>
                <a:ea typeface="Helvetica"/>
                <a:cs typeface="Helvetica"/>
                <a:sym typeface="Helvetica"/>
              </a:rPr>
              <a:t>Decision Support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31" b="1">
                <a:latin typeface="Helvetica"/>
                <a:ea typeface="Helvetica"/>
                <a:cs typeface="Helvetica"/>
                <a:sym typeface="Helvetica"/>
              </a:rPr>
              <a:t>-</a:t>
            </a: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Point of care : Assessments and Ordering Decisions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	Protocols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	Access to Knowledge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	Standard documentations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	Reminders and Alerts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	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20" b="1">
              <a:solidFill>
                <a:srgbClr val="00882B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9070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Functional Components OF EHR</a:t>
            </a:r>
            <a:r>
              <a:rPr sz="2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Clinical Order Entry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-EHR should present relevant information at the time of ordering 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-View Active Orders, allergy lists, latest guidelines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-Alert drug interaction 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- How latest evidence can change ordering behaviour</a:t>
            </a: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20" b="1">
              <a:solidFill>
                <a:srgbClr val="0088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indent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20" b="1">
              <a:solidFill>
                <a:srgbClr val="00882B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2891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Functional Components OF EHR</a:t>
            </a:r>
            <a:r>
              <a:rPr sz="2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1470250" indent="-1470250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Access to Knowledge </a:t>
            </a:r>
          </a:p>
          <a:p>
            <a:pPr marL="1660759" lvl="1" indent="-1276797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At the time of making decision </a:t>
            </a:r>
          </a:p>
          <a:p>
            <a:pPr marL="1660759" lvl="1" indent="-1276797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Link up to references like Pubmed, Ovid, Uptodate </a:t>
            </a:r>
          </a:p>
          <a:p>
            <a:pPr marL="1660759" lvl="1" indent="-1276797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Able to review result and write notes with the availability of knowledge </a:t>
            </a:r>
          </a:p>
          <a:p>
            <a:pPr marL="1660759" lvl="1" indent="-1276797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320" b="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Context sensitive i.e. latest guidelines for chemotherapy </a:t>
            </a:r>
          </a:p>
        </p:txBody>
      </p:sp>
    </p:spTree>
    <p:extLst>
      <p:ext uri="{BB962C8B-B14F-4D97-AF65-F5344CB8AC3E}">
        <p14:creationId xmlns:p14="http://schemas.microsoft.com/office/powerpoint/2010/main" val="1378146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 w="254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General Benefits of the EHR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335315" y="2481942"/>
            <a:ext cx="10711542" cy="410173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Improved data integrity: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readable, better organized, accurate, complete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Improved productivity: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access data whenever, wherever for timely decision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Increased quality of care: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tailored views, “dash-board”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Increased satisfaction for caregivers: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easy access to client data and related services</a:t>
            </a:r>
          </a:p>
          <a:p>
            <a:pPr marL="0" indent="0">
              <a:buNone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307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A029AB-EF73-4A05-A5D9-B7485A362D06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78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ln w="25400"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Nursing Benefits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28800" y="2728686"/>
            <a:ext cx="8229600" cy="339747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Decreased redundant data collection</a:t>
            </a:r>
          </a:p>
          <a:p>
            <a:pPr>
              <a:buClr>
                <a:srgbClr val="FF0000"/>
              </a:buClr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Allowed data comparison from prior visits</a:t>
            </a:r>
          </a:p>
          <a:p>
            <a:pPr>
              <a:buClr>
                <a:srgbClr val="FF0000"/>
              </a:buClr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Ongoing access, update record at bedside</a:t>
            </a:r>
          </a:p>
          <a:p>
            <a:pPr>
              <a:buClr>
                <a:srgbClr val="FF0000"/>
              </a:buClr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Improved documentation and quality of care</a:t>
            </a:r>
          </a:p>
          <a:p>
            <a:pPr>
              <a:buClr>
                <a:srgbClr val="FF0000"/>
              </a:buClr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Supported timely </a:t>
            </a:r>
            <a:r>
              <a:rPr lang="en-US" altLang="en-US" sz="2500" dirty="0" smtClean="0">
                <a:latin typeface="Helvetica Neue" charset="0"/>
                <a:ea typeface="Helvetica Neue" charset="0"/>
                <a:cs typeface="Helvetica Neue" charset="0"/>
              </a:rPr>
              <a:t>decision</a:t>
            </a:r>
            <a:endParaRPr lang="en-US" altLang="en-US" sz="2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74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</a:rPr>
              <a:t>IS 531 : Lecture 4</a:t>
            </a:r>
          </a:p>
        </p:txBody>
      </p:sp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A321DE-36B2-447C-B985-CAC55B02D024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85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Healthcare Provider Benefits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66900" y="2542495"/>
            <a:ext cx="8458200" cy="310356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Better/faster/simultaneous data access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Improved documentation, reporting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Prompted to ensure administration of treatments and medications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Supported automation of critical pathways / workflows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2500" dirty="0">
                <a:latin typeface="Helvetica Neue" charset="0"/>
                <a:ea typeface="Helvetica Neue" charset="0"/>
                <a:cs typeface="Helvetica Neue" charset="0"/>
              </a:rPr>
              <a:t>Improved efficiency: eligibility, early warning of status changes</a:t>
            </a:r>
          </a:p>
          <a:p>
            <a:pPr marL="0" indent="0">
              <a:buNone/>
              <a:defRPr/>
            </a:pPr>
            <a:endParaRPr lang="en-US" altLang="en-US" dirty="0">
              <a:latin typeface="Verdana" pitchFamily="34" charset="0"/>
            </a:endParaRPr>
          </a:p>
        </p:txBody>
      </p:sp>
      <p:sp>
        <p:nvSpPr>
          <p:cNvPr id="327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77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BBC29-D678-4FD9-854C-A8062E1C8435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50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Purposes of Documentation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1393372" y="1960047"/>
            <a:ext cx="9826172" cy="3838002"/>
          </a:xfrm>
        </p:spPr>
        <p:txBody>
          <a:bodyPr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Remembering what you did and why</a:t>
            </a:r>
          </a:p>
          <a:p>
            <a:pPr marL="620329" lvl="1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Conveying that information to colleagues</a:t>
            </a:r>
          </a:p>
          <a:p>
            <a:pPr marL="620329" lvl="1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Justifying Billing</a:t>
            </a:r>
          </a:p>
          <a:p>
            <a:pPr marL="620329" lvl="1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Legal Defense</a:t>
            </a:r>
          </a:p>
          <a:p>
            <a:pPr marL="620329" lvl="1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Data for Research</a:t>
            </a:r>
          </a:p>
        </p:txBody>
      </p:sp>
    </p:spTree>
    <p:extLst>
      <p:ext uri="{BB962C8B-B14F-4D97-AF65-F5344CB8AC3E}">
        <p14:creationId xmlns:p14="http://schemas.microsoft.com/office/powerpoint/2010/main" val="1225465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Healthcare Enterprise Benefits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74057" y="2322287"/>
            <a:ext cx="9136743" cy="365147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Better record security 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Fewer lost records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Instant notice of eligibility/procedure authorization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Decreased need and cost for record storage, x-ray film, filing …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Decreased length of stay due to waiting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Faster turnaround for accounts 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Increased compliance with regulatory requirements</a:t>
            </a:r>
          </a:p>
          <a:p>
            <a:endParaRPr lang="en-US" altLang="en-US" dirty="0">
              <a:latin typeface="Verdana" panose="020B0604030504040204" pitchFamily="34" charset="0"/>
            </a:endParaRPr>
          </a:p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6D7B19-13F9-4E84-80F3-69A9F41592C5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70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178884" y="951629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Patient Benefits . . .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016000" y="2583543"/>
            <a:ext cx="9423400" cy="3542621"/>
          </a:xfrm>
        </p:spPr>
        <p:txBody>
          <a:bodyPr/>
          <a:lstStyle/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3200" dirty="0">
                <a:latin typeface="Helvetica Neue" charset="0"/>
                <a:ea typeface="Helvetica Neue" charset="0"/>
                <a:cs typeface="Helvetica Neue" charset="0"/>
              </a:rPr>
              <a:t>Decreased wait time for treatment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3200" dirty="0">
                <a:latin typeface="Helvetica Neue" charset="0"/>
                <a:ea typeface="Helvetica Neue" charset="0"/>
                <a:cs typeface="Helvetica Neue" charset="0"/>
              </a:rPr>
              <a:t>Increased access/control over health information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3200" dirty="0">
                <a:latin typeface="Helvetica Neue" charset="0"/>
                <a:ea typeface="Helvetica Neue" charset="0"/>
                <a:cs typeface="Helvetica Neue" charset="0"/>
              </a:rPr>
              <a:t>Increased use of best practices/decision support 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3200" dirty="0">
                <a:latin typeface="Helvetica Neue" charset="0"/>
                <a:ea typeface="Helvetica Neue" charset="0"/>
                <a:cs typeface="Helvetica Neue" charset="0"/>
              </a:rPr>
              <a:t>Increased ability to ask informed questions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altLang="en-US" sz="3200" dirty="0">
                <a:latin typeface="Helvetica Neue" charset="0"/>
                <a:ea typeface="Helvetica Neue" charset="0"/>
                <a:cs typeface="Helvetica Neue" charset="0"/>
              </a:rPr>
              <a:t>Quicker turnaround time for ordered treatments</a:t>
            </a:r>
          </a:p>
          <a:p>
            <a:pPr marL="0" indent="0">
              <a:buNone/>
              <a:defRPr/>
            </a:pPr>
            <a:endParaRPr lang="en-US" altLang="en-US" sz="32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0" indent="0">
              <a:buNone/>
              <a:defRPr/>
            </a:pPr>
            <a:endParaRPr lang="en-US" altLang="en-US" dirty="0">
              <a:latin typeface="Verdana" pitchFamily="34" charset="0"/>
            </a:endParaRP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482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292AF0-1F08-4F5A-84BE-F99619D46370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74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3388" y="977755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. . . Patient Benefits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27314" y="2423886"/>
            <a:ext cx="10638972" cy="397234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Greater clarity to discharge instruction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Increased responsibility for own care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Alerts and reminders for appointments and scheduled tests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Increased satisfaction and understanding of choices</a:t>
            </a:r>
          </a:p>
          <a:p>
            <a:endParaRPr lang="en-US" altLang="en-US" sz="2600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Clr>
                <a:srgbClr val="FF0000"/>
              </a:buClr>
            </a:pPr>
            <a:r>
              <a:rPr lang="en-US" altLang="en-US" sz="26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Issue</a:t>
            </a: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: When a patient could access his/her own health information like in other online services ? (Pros, Cons)</a:t>
            </a:r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1CD825-2579-427C-BD1F-0E560559CAE2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18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Driving Forces for EHR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99886" y="2569029"/>
            <a:ext cx="10224796" cy="355713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sz="3000" dirty="0">
                <a:latin typeface="Verdana" panose="020B0604030504040204" pitchFamily="34" charset="0"/>
              </a:rPr>
              <a:t>Compliance with regulatory and reimbursement issues</a:t>
            </a:r>
          </a:p>
          <a:p>
            <a:pPr>
              <a:buClr>
                <a:srgbClr val="FF0000"/>
              </a:buClr>
            </a:pPr>
            <a:r>
              <a:rPr lang="en-US" altLang="en-US" sz="3000" dirty="0">
                <a:latin typeface="Verdana" panose="020B0604030504040204" pitchFamily="34" charset="0"/>
              </a:rPr>
              <a:t>Meaning Use to improve the quality of care</a:t>
            </a:r>
          </a:p>
        </p:txBody>
      </p:sp>
      <p:sp>
        <p:nvSpPr>
          <p:cNvPr id="3686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2D0AC8-BF43-4F8E-8426-307610D191D0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73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* Data Ownership *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67656" y="2627086"/>
            <a:ext cx="11103429" cy="334667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Paper medical records are the property of the creators with full responsibilities: storage, accuracy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Many providers share / update the same electronic data in many sites, who is the responsible owner in </a:t>
            </a:r>
            <a:r>
              <a:rPr lang="en-US" altLang="en-US" sz="2600" dirty="0" smtClean="0">
                <a:latin typeface="Helvetica Neue" charset="0"/>
                <a:ea typeface="Helvetica Neue" charset="0"/>
                <a:cs typeface="Helvetica Neue" charset="0"/>
              </a:rPr>
              <a:t>EHR?</a:t>
            </a:r>
            <a:endParaRPr lang="en-US" altLang="en-US" sz="2600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Helvetica Neue" charset="0"/>
                <a:ea typeface="Helvetica Neue" charset="0"/>
                <a:cs typeface="Helvetica Neue" charset="0"/>
              </a:rPr>
              <a:t>Meaning Use: patients “own” their data and should have full access</a:t>
            </a:r>
          </a:p>
          <a:p>
            <a:endParaRPr lang="en-US" altLang="en-US" sz="2600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altLang="en-US" sz="2600" dirty="0">
              <a:latin typeface="Verdana" panose="020B0604030504040204" pitchFamily="34" charset="0"/>
            </a:endParaRP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E90D61-88CC-4808-BAA6-56C5DB2CCC08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58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828801" y="964692"/>
            <a:ext cx="8438606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* Privacy &amp; Confidentiality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*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40228" y="2279930"/>
            <a:ext cx="9909629" cy="395627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The easy of data sharing by many people/facilities/agencies may compromise privacy and confidentiality of patient data 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“Access control”: user-IDs, passwords, authorized access level (Create, Read, Update, Delete)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Private encryption keys, biometric authentication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“Electronic Signature”: system automatically and permanently affixes user identification, date and time log to each entry</a:t>
            </a:r>
          </a:p>
          <a:p>
            <a:endParaRPr lang="en-US" altLang="en-US" sz="2600" dirty="0">
              <a:latin typeface="Verdana" panose="020B0604030504040204" pitchFamily="34" charset="0"/>
            </a:endParaRPr>
          </a:p>
          <a:p>
            <a:endParaRPr lang="en-US" altLang="en-US" sz="2600" dirty="0">
              <a:latin typeface="Verdana" panose="020B0604030504040204" pitchFamily="34" charset="0"/>
            </a:endParaRPr>
          </a:p>
          <a:p>
            <a:endParaRPr lang="en-US" altLang="en-US" sz="2600" dirty="0">
              <a:latin typeface="Verdana" panose="020B0604030504040204" pitchFamily="34" charset="0"/>
            </a:endParaRPr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26120F-D702-46C7-9821-CC1AAA01AE7E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40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* Development/Maintenance Costs *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981200" y="3149600"/>
            <a:ext cx="8229600" cy="312896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For a provider office: ~ $54,000.00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For a hospital: ~ 5,000.000.00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Not include annual maintenance cost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Need “incentives”</a:t>
            </a:r>
          </a:p>
        </p:txBody>
      </p:sp>
      <p:sp>
        <p:nvSpPr>
          <p:cNvPr id="450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</a:rPr>
              <a:t>IS 531 : Lecture 4</a:t>
            </a:r>
          </a:p>
        </p:txBody>
      </p:sp>
      <p:sp>
        <p:nvSpPr>
          <p:cNvPr id="4506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C35CC7-22B2-49D4-AB93-FD9CE4DCC69F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6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31136" y="442177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* Caregiver Resistance *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56343" y="2153412"/>
            <a:ext cx="9354457" cy="4018788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EHRs are perceived as lacking essential features and awkward/inconvenience to use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Some people have been unable / unwilling to use computers !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Professionals don’t want to change their “familiar”, “traditional” practices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Rather pay penalties than bear EHR implementing cost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May even refuse patients</a:t>
            </a:r>
          </a:p>
          <a:p>
            <a:pPr>
              <a:buClr>
                <a:srgbClr val="FF0000"/>
              </a:buClr>
            </a:pPr>
            <a:r>
              <a:rPr lang="en-US" altLang="en-US" sz="2600" dirty="0">
                <a:latin typeface="Verdana" panose="020B0604030504040204" pitchFamily="34" charset="0"/>
              </a:rPr>
              <a:t>Need “incentives”</a:t>
            </a:r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0E3F0-03C3-486D-AF88-EC00DC10415E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37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78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3600" dirty="0"/>
              <a:t>Fundamental Issues </a:t>
            </a:r>
          </a:p>
          <a:p>
            <a:pPr lvl="0" algn="l"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sz="914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1683657" y="1812727"/>
            <a:ext cx="8911772" cy="4107656"/>
          </a:xfrm>
          <a:prstGeom prst="rect">
            <a:avLst/>
          </a:prstGeom>
        </p:spPr>
        <p:txBody>
          <a:bodyPr/>
          <a:lstStyle/>
          <a:p>
            <a:pPr marL="1470250" indent="-1470250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Data Capture </a:t>
            </a:r>
            <a:r>
              <a:t> 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Helvetica"/>
                <a:ea typeface="Helvetica"/>
                <a:cs typeface="Helvetica"/>
                <a:sym typeface="Helvetica"/>
              </a:rPr>
              <a:t>Electronic Interfaces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Helvetica"/>
                <a:ea typeface="Helvetica"/>
                <a:cs typeface="Helvetica"/>
                <a:sym typeface="Helvetica"/>
              </a:rPr>
              <a:t>Data Entry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Structured (coded) vs. Unstructured (free text)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Standard coding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Helvetica"/>
                <a:ea typeface="Helvetica"/>
                <a:cs typeface="Helvetica"/>
                <a:sym typeface="Helvetica"/>
              </a:rPr>
              <a:t>Physician-Entered Data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Dictation and Transcription into EHR (Voice recognition system)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Structured encounter form - using OCR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Direct Entry </a:t>
            </a:r>
          </a:p>
        </p:txBody>
      </p:sp>
    </p:spTree>
    <p:extLst>
      <p:ext uri="{BB962C8B-B14F-4D97-AF65-F5344CB8AC3E}">
        <p14:creationId xmlns:p14="http://schemas.microsoft.com/office/powerpoint/2010/main" val="1532546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/>
              <a:t>Fundamental Issues </a:t>
            </a:r>
            <a:r>
              <a:rPr sz="2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696434" indent="-69643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endParaRPr/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b="1">
                <a:latin typeface="Helvetica"/>
                <a:ea typeface="Helvetica"/>
                <a:cs typeface="Helvetica"/>
                <a:sym typeface="Helvetica"/>
              </a:rPr>
              <a:t>Data Validation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Range checks- lower limit and upper limit (3.5-5.0 mEq/l)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Pattern checks- Hyphen, Alphanumeric, 3 digit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Compute check - mathematical relationship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Delta Check -large and unlikely differences between new value and previous observations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Spell check- check for typo</a:t>
            </a:r>
          </a:p>
        </p:txBody>
      </p:sp>
    </p:spTree>
    <p:extLst>
      <p:ext uri="{BB962C8B-B14F-4D97-AF65-F5344CB8AC3E}">
        <p14:creationId xmlns:p14="http://schemas.microsoft.com/office/powerpoint/2010/main" val="589793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92714"/>
            <a:ext cx="7576636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History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870857" y="1960047"/>
            <a:ext cx="9811657" cy="1407267"/>
          </a:xfrm>
        </p:spPr>
        <p:txBody>
          <a:bodyPr>
            <a:norm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Prior to 1960s, documentation was mainly a list of diagnoses and treatments</a:t>
            </a:r>
          </a:p>
        </p:txBody>
      </p:sp>
    </p:spTree>
    <p:extLst>
      <p:ext uri="{BB962C8B-B14F-4D97-AF65-F5344CB8AC3E}">
        <p14:creationId xmlns:p14="http://schemas.microsoft.com/office/powerpoint/2010/main" val="2108104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Fundamental Issues </a:t>
            </a:r>
          </a:p>
          <a:p>
            <a:pPr lvl="0" algn="l"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sz="914"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2667000" y="2031999"/>
            <a:ext cx="8001000" cy="21771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470250" indent="-1470250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672" b="1" dirty="0">
                <a:latin typeface="Helvetica"/>
                <a:ea typeface="Helvetica"/>
                <a:cs typeface="Helvetica"/>
                <a:sym typeface="Helvetica"/>
              </a:rPr>
              <a:t>Data Display  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Flowsheets of Patient Data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Like an Excel sheet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Report on Important Variables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Across time (every seconds, minutes, hours, weeks etc) </a:t>
            </a:r>
          </a:p>
        </p:txBody>
      </p:sp>
      <p:pic>
        <p:nvPicPr>
          <p:cNvPr id="107" name="Screen Shot 2015-04-05 at 7.01.26 AM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17469" y="4312329"/>
            <a:ext cx="2473066" cy="2381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Screen Shot 2015-04-05 at 7.04.02 AM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479429" y="4312329"/>
            <a:ext cx="2090990" cy="18945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447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dirty="0"/>
              <a:t>Fundamental Issues </a:t>
            </a:r>
          </a:p>
          <a:p>
            <a:pPr lvl="0" algn="l"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sz="914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2667000" y="2090057"/>
            <a:ext cx="7462708" cy="2249714"/>
          </a:xfrm>
          <a:prstGeom prst="rect">
            <a:avLst/>
          </a:prstGeom>
        </p:spPr>
        <p:txBody>
          <a:bodyPr/>
          <a:lstStyle/>
          <a:p>
            <a:pPr marL="1470250" indent="-1470250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672" b="1" dirty="0">
                <a:latin typeface="Helvetica"/>
                <a:ea typeface="Helvetica"/>
                <a:cs typeface="Helvetica"/>
                <a:sym typeface="Helvetica"/>
              </a:rPr>
              <a:t>Data Display  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latin typeface="Helvetica"/>
                <a:ea typeface="Helvetica"/>
                <a:cs typeface="Helvetica"/>
                <a:sym typeface="Helvetica"/>
              </a:rPr>
              <a:t>Summaries and Abstracts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Provide summary that best represent the data </a:t>
            </a:r>
          </a:p>
          <a:p>
            <a:pPr marL="607693" lvl="1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 dirty="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System able to provide summary like an experienced clinician (i.e Discharge Summary etc)</a:t>
            </a:r>
          </a:p>
        </p:txBody>
      </p:sp>
      <p:pic>
        <p:nvPicPr>
          <p:cNvPr id="112" name="Screen Shot 2015-04-05 at 7.09.14 AM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11711" y="4339771"/>
            <a:ext cx="3484547" cy="235932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7066720" y="5370208"/>
            <a:ext cx="2935099" cy="20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200" b="1"/>
            </a:lvl1pPr>
          </a:lstStyle>
          <a:p>
            <a:pPr lvl="0">
              <a:defRPr sz="1800" b="0"/>
            </a:pPr>
            <a:r>
              <a:rPr sz="844"/>
              <a:t>http://www.quiccom/help/HTMLDocuments/EMR_Discharge.htm</a:t>
            </a:r>
          </a:p>
        </p:txBody>
      </p:sp>
    </p:spTree>
    <p:extLst>
      <p:ext uri="{BB962C8B-B14F-4D97-AF65-F5344CB8AC3E}">
        <p14:creationId xmlns:p14="http://schemas.microsoft.com/office/powerpoint/2010/main" val="618589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Fundamental Issues </a:t>
            </a:r>
          </a:p>
          <a:p>
            <a:pPr lvl="0" algn="l"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sz="914"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2667000" y="1345941"/>
            <a:ext cx="7229245" cy="4584488"/>
          </a:xfrm>
          <a:prstGeom prst="rect">
            <a:avLst/>
          </a:prstGeom>
        </p:spPr>
        <p:txBody>
          <a:bodyPr/>
          <a:lstStyle/>
          <a:p>
            <a:pPr marL="1470250" indent="-1470250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672" b="1">
                <a:latin typeface="Helvetica"/>
                <a:ea typeface="Helvetica"/>
                <a:cs typeface="Helvetica"/>
                <a:sym typeface="Helvetica"/>
              </a:rPr>
              <a:t>Dynamic Display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latin typeface="Helvetica"/>
                <a:ea typeface="Helvetica"/>
                <a:cs typeface="Helvetica"/>
                <a:sym typeface="Helvetica"/>
              </a:rPr>
              <a:t>Physicians often time do not find patient information (Tang, 1994) 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Searching capability</a:t>
            </a:r>
          </a:p>
          <a:p>
            <a:pPr marL="295165" indent="-295165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391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Specialised view formats &amp; graphical representations </a:t>
            </a:r>
          </a:p>
        </p:txBody>
      </p:sp>
    </p:spTree>
    <p:extLst>
      <p:ext uri="{BB962C8B-B14F-4D97-AF65-F5344CB8AC3E}">
        <p14:creationId xmlns:p14="http://schemas.microsoft.com/office/powerpoint/2010/main" val="673273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845469" y="107157"/>
            <a:ext cx="9144000" cy="1199129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Fundamental Issues </a:t>
            </a:r>
          </a:p>
          <a:p>
            <a:pPr lvl="0" algn="l"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sz="914"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1323225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 b="1">
                <a:latin typeface="Helvetica"/>
                <a:ea typeface="Helvetica"/>
                <a:cs typeface="Helvetica"/>
                <a:sym typeface="Helvetica"/>
              </a:rPr>
              <a:t>Query and Surveillance Systems</a:t>
            </a:r>
          </a:p>
          <a:p>
            <a:pPr marL="1668792" lvl="1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Clinical Care</a:t>
            </a:r>
          </a:p>
          <a:p>
            <a:pPr marL="2014358" lvl="2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Surveillance </a:t>
            </a:r>
          </a:p>
          <a:p>
            <a:pPr marL="2014358" lvl="2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Monitor patients with certain criteria</a:t>
            </a:r>
          </a:p>
          <a:p>
            <a:pPr marL="1668792" lvl="1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Clinical Research </a:t>
            </a:r>
          </a:p>
          <a:p>
            <a:pPr marL="2014358" lvl="2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For preventive care: Gestational Diabetes to Diabetes Type II </a:t>
            </a:r>
          </a:p>
          <a:p>
            <a:pPr marL="2014358" lvl="2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Clinical Trial (Prospective Study)</a:t>
            </a:r>
          </a:p>
          <a:p>
            <a:pPr marL="2359925" lvl="3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Find patients who meet eligibility</a:t>
            </a:r>
          </a:p>
          <a:p>
            <a:pPr marL="2359925" lvl="3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Tracking patients over time</a:t>
            </a:r>
          </a:p>
          <a:p>
            <a:pPr marL="2359925" lvl="3" indent="-1323225" defTabSz="289311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405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Follow study protocol </a:t>
            </a:r>
          </a:p>
        </p:txBody>
      </p:sp>
    </p:spTree>
    <p:extLst>
      <p:ext uri="{BB962C8B-B14F-4D97-AF65-F5344CB8AC3E}">
        <p14:creationId xmlns:p14="http://schemas.microsoft.com/office/powerpoint/2010/main" val="622361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845469" y="107156"/>
            <a:ext cx="9144000" cy="1303633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Fundamental Issues </a:t>
            </a:r>
          </a:p>
          <a:p>
            <a:pPr lvl="0" algn="l">
              <a:tabLst/>
              <a:defRPr sz="1800">
                <a:solidFill>
                  <a:srgbClr val="000000"/>
                </a:solidFill>
                <a:effectLst/>
              </a:defRPr>
            </a:pPr>
            <a:r>
              <a:rPr sz="914"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96738" indent="-1396738" defTabSz="30538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537" b="1">
                <a:latin typeface="Helvetica"/>
                <a:ea typeface="Helvetica"/>
                <a:cs typeface="Helvetica"/>
                <a:sym typeface="Helvetica"/>
              </a:rPr>
              <a:t>Query and Surveillance Systems</a:t>
            </a:r>
            <a:endParaRPr sz="2537">
              <a:latin typeface="Helvetica"/>
              <a:ea typeface="Helvetica"/>
              <a:cs typeface="Helvetica"/>
              <a:sym typeface="Helvetica"/>
            </a:endParaRPr>
          </a:p>
          <a:p>
            <a:pPr marL="1761502" lvl="1" indent="-1396738" defTabSz="30538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53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Retrospective Studies </a:t>
            </a:r>
          </a:p>
          <a:p>
            <a:pPr marL="2126267" lvl="2" indent="-1396738" defTabSz="30538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53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Do case and case control comparison</a:t>
            </a:r>
          </a:p>
          <a:p>
            <a:pPr marL="2126267" lvl="2" indent="-1396738" defTabSz="30538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53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Recall patients for further studies </a:t>
            </a:r>
          </a:p>
          <a:p>
            <a:pPr marL="1761502" lvl="1" indent="-1396738" defTabSz="30538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53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Administrative   </a:t>
            </a:r>
          </a:p>
          <a:p>
            <a:pPr marL="2126267" lvl="2" indent="-1396738" defTabSz="30538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53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Understand practice patterns and resource utilisation </a:t>
            </a:r>
          </a:p>
          <a:p>
            <a:pPr marL="2126267" lvl="2" indent="-1396738" defTabSz="305384">
              <a:spcBef>
                <a:spcPts val="0"/>
              </a:spcBef>
              <a:buSzPct val="75000"/>
              <a:buFont typeface="Helvetica"/>
              <a:buChar char="•"/>
              <a:defRPr sz="1800">
                <a:solidFill>
                  <a:srgbClr val="000000"/>
                </a:solidFill>
              </a:defRPr>
            </a:pPr>
            <a:r>
              <a:rPr sz="253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Administrator can make informed decision based on billing and clinical data </a:t>
            </a:r>
          </a:p>
        </p:txBody>
      </p:sp>
    </p:spTree>
    <p:extLst>
      <p:ext uri="{BB962C8B-B14F-4D97-AF65-F5344CB8AC3E}">
        <p14:creationId xmlns:p14="http://schemas.microsoft.com/office/powerpoint/2010/main" val="1788554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Challenges Ahead 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277803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latin typeface="Helvetica"/>
                <a:ea typeface="Helvetica"/>
                <a:cs typeface="Helvetica"/>
                <a:sym typeface="Helvetica"/>
              </a:rPr>
              <a:t>Users’ Information Needs</a:t>
            </a:r>
            <a:endParaRPr sz="2250">
              <a:solidFill>
                <a:srgbClr val="0088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Must be developed by physicians/collaboration closely with physicians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User needs and workflow </a:t>
            </a:r>
            <a:endParaRPr sz="2250">
              <a:latin typeface="Helvetica"/>
              <a:ea typeface="Helvetica"/>
              <a:cs typeface="Helvetica"/>
              <a:sym typeface="Helvetica"/>
            </a:endParaRPr>
          </a:p>
          <a:p>
            <a:pPr marL="277803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latin typeface="Helvetica"/>
                <a:ea typeface="Helvetica"/>
                <a:cs typeface="Helvetica"/>
                <a:sym typeface="Helvetica"/>
              </a:rPr>
              <a:t>User interface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Human &amp; Computer Interaction (cognitive part)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Intuitive user interface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Interface for clinicians may not be the same as interface for other users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Focus on the interactions </a:t>
            </a:r>
          </a:p>
        </p:txBody>
      </p:sp>
    </p:spTree>
    <p:extLst>
      <p:ext uri="{BB962C8B-B14F-4D97-AF65-F5344CB8AC3E}">
        <p14:creationId xmlns:p14="http://schemas.microsoft.com/office/powerpoint/2010/main" val="1907765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Challenges Ahead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156264" indent="-156264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250">
              <a:latin typeface="Helvetica"/>
              <a:ea typeface="Helvetica"/>
              <a:cs typeface="Helvetica"/>
              <a:sym typeface="Helvetica"/>
            </a:endParaRPr>
          </a:p>
          <a:p>
            <a:pPr marL="277803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latin typeface="Helvetica"/>
                <a:ea typeface="Helvetica"/>
                <a:cs typeface="Helvetica"/>
                <a:sym typeface="Helvetica"/>
              </a:rPr>
              <a:t>Standards 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Need for national standards for development, implementation and use of EHR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HL7 for messages transfer format 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Dicom for radiology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LOINC for laboratory </a:t>
            </a:r>
          </a:p>
          <a:p>
            <a:pPr marL="277803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latin typeface="Helvetica"/>
                <a:ea typeface="Helvetica"/>
                <a:cs typeface="Helvetica"/>
                <a:sym typeface="Helvetica"/>
              </a:rPr>
              <a:t>Legal and Social Issues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Legislation on standards</a:t>
            </a:r>
          </a:p>
          <a:p>
            <a:pPr marL="590330" lvl="1" indent="-277803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25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HIPAA - to protect confidentiality with appropriate laws and policies</a:t>
            </a:r>
          </a:p>
        </p:txBody>
      </p:sp>
    </p:spTree>
    <p:extLst>
      <p:ext uri="{BB962C8B-B14F-4D97-AF65-F5344CB8AC3E}">
        <p14:creationId xmlns:p14="http://schemas.microsoft.com/office/powerpoint/2010/main" val="1879068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Challenges Ahead 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2667000" y="1812727"/>
            <a:ext cx="6858000" cy="4107656"/>
          </a:xfrm>
          <a:prstGeom prst="rect">
            <a:avLst/>
          </a:prstGeom>
        </p:spPr>
        <p:txBody>
          <a:bodyPr/>
          <a:lstStyle/>
          <a:p>
            <a:pPr marL="142200" indent="-1422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047">
              <a:latin typeface="Helvetica"/>
              <a:ea typeface="Helvetica"/>
              <a:cs typeface="Helvetica"/>
              <a:sym typeface="Helvetica"/>
            </a:endParaRPr>
          </a:p>
          <a:p>
            <a:pPr marL="252800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latin typeface="Helvetica"/>
                <a:ea typeface="Helvetica"/>
                <a:cs typeface="Helvetica"/>
                <a:sym typeface="Helvetica"/>
              </a:rPr>
              <a:t>Costs and Benefits</a:t>
            </a:r>
            <a:endParaRPr sz="2047">
              <a:solidFill>
                <a:srgbClr val="0088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537201" lvl="1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The upfront cost for infrastructure, software, hardware, training is high</a:t>
            </a:r>
          </a:p>
          <a:p>
            <a:pPr marL="537201" lvl="1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 the long run, EMR &amp; CDSS can reduce cost of patient care </a:t>
            </a:r>
            <a:r>
              <a:rPr sz="2047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252800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latin typeface="Helvetica"/>
                <a:ea typeface="Helvetica"/>
                <a:cs typeface="Helvetica"/>
                <a:sym typeface="Helvetica"/>
              </a:rPr>
              <a:t>Leadership </a:t>
            </a:r>
          </a:p>
          <a:p>
            <a:pPr marL="537201" lvl="1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Involved in planning, implementation and roll-out of EHR </a:t>
            </a:r>
          </a:p>
          <a:p>
            <a:pPr marL="537201" lvl="1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Define standards in the organisation </a:t>
            </a:r>
          </a:p>
          <a:p>
            <a:pPr marL="537201" lvl="1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Create social change </a:t>
            </a:r>
          </a:p>
          <a:p>
            <a:pPr marL="537201" lvl="1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Encourage use of IT in health </a:t>
            </a:r>
          </a:p>
          <a:p>
            <a:pPr marL="537201" lvl="1" indent="-252800" defTabSz="292526">
              <a:spcBef>
                <a:spcPts val="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047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Provide incentives</a:t>
            </a:r>
          </a:p>
        </p:txBody>
      </p:sp>
    </p:spTree>
    <p:extLst>
      <p:ext uri="{BB962C8B-B14F-4D97-AF65-F5344CB8AC3E}">
        <p14:creationId xmlns:p14="http://schemas.microsoft.com/office/powerpoint/2010/main" val="607649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Meaningful Use </a:t>
            </a:r>
          </a:p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(HIMSS analytics) 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/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u="sng">
                <a:hlinkClick r:id="rId3"/>
              </a:rPr>
              <a:t>http://www.himssanalytics.org/emram/emram.aspx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2606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061319" y="324612"/>
            <a:ext cx="7729728" cy="1188720"/>
          </a:xfrm>
          <a:ln w="254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Meaningful Use</a:t>
            </a:r>
          </a:p>
        </p:txBody>
      </p:sp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</a:rPr>
              <a:t>IS 531 : Lecture 4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6DC8A2-AD0A-4A63-93CE-620C100D9BB6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49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676400"/>
            <a:ext cx="82296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Meaningful use is using certified electronic health record (EHR) technology to: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quality, safety, efficiency, and reduce health disparities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 patients and family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care coordination, and population and public health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privacy and security of patient health information</a:t>
            </a:r>
          </a:p>
          <a:p>
            <a:pPr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50949"/>
            <a:ext cx="7576636" cy="1144921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4000" dirty="0" smtClean="0"/>
              <a:t>History - 1960s</a:t>
            </a:r>
          </a:p>
        </p:txBody>
      </p:sp>
      <p:sp>
        <p:nvSpPr>
          <p:cNvPr id="7172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2340087" y="1960047"/>
            <a:ext cx="3665184" cy="3918651"/>
          </a:xfrm>
        </p:spPr>
      </p:sp>
      <p:sp>
        <p:nvSpPr>
          <p:cNvPr id="7171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188171" y="1960047"/>
            <a:ext cx="5031372" cy="3918651"/>
          </a:xfrm>
        </p:spPr>
        <p:txBody>
          <a:bodyPr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US" sz="3600" dirty="0" smtClean="0"/>
              <a:t>Larry Weed introduced the problem oriented medical record. SOAP format was born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47" y="1935564"/>
            <a:ext cx="3197136" cy="387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36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54936" y="30481"/>
            <a:ext cx="7729728" cy="1188720"/>
          </a:xfrm>
          <a:ln w="254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Meaningful Use …</a:t>
            </a:r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6FEDF2-ABAF-4D4F-9915-3AE5C019F281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50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219201"/>
            <a:ext cx="85344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Arial" charset="0"/>
            </a:endParaRPr>
          </a:p>
          <a:p>
            <a:pPr marL="285750" indent="-28575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Meaningful use compliance will result in: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Better clinical outcomes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Improved population health outcomes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Increased transparency and efficiency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Empowered individuals</a:t>
            </a:r>
          </a:p>
          <a:p>
            <a:pPr marL="914400" lvl="1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More robust research data on health systems</a:t>
            </a:r>
          </a:p>
          <a:p>
            <a:pPr marL="457200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Meaningful use sets specific objectives that eligible professionals (EPs) and hospitals must achieve to qualify for Centers for Medicare &amp; Medicaid Services (CMS) Incentive Programs.</a:t>
            </a:r>
          </a:p>
          <a:p>
            <a:pPr>
              <a:defRPr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http://www.healthit.gov/providers-professionals/meaningful-use-definition-objectives</a:t>
            </a:r>
          </a:p>
        </p:txBody>
      </p:sp>
    </p:spTree>
    <p:extLst>
      <p:ext uri="{BB962C8B-B14F-4D97-AF65-F5344CB8AC3E}">
        <p14:creationId xmlns:p14="http://schemas.microsoft.com/office/powerpoint/2010/main" val="21283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73162"/>
          </a:xfrm>
          <a:ln w="25400"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1" charset="0"/>
                <a:cs typeface="ＭＳ Ｐゴシック" pitchFamily="1" charset="-128"/>
              </a:rPr>
              <a:t>. . .Meaningful Use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99911" y="1493838"/>
            <a:ext cx="9510889" cy="452596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dirty="0">
                <a:latin typeface="Verdana" panose="020B0604030504040204" pitchFamily="34" charset="0"/>
              </a:rPr>
              <a:t>Penalties imposed for failure to achieve Meaningful Use by 2015</a:t>
            </a:r>
          </a:p>
          <a:p>
            <a:pPr>
              <a:buClr>
                <a:srgbClr val="FF0000"/>
              </a:buClr>
            </a:pPr>
            <a:r>
              <a:rPr lang="en-US" altLang="en-US" u="sng" dirty="0">
                <a:latin typeface="Verdana" panose="020B0604030504040204" pitchFamily="34" charset="0"/>
              </a:rPr>
              <a:t>Stage 1</a:t>
            </a:r>
            <a:r>
              <a:rPr lang="en-US" altLang="en-US" dirty="0">
                <a:latin typeface="Verdana" panose="020B0604030504040204" pitchFamily="34" charset="0"/>
              </a:rPr>
              <a:t>: electronic capture and sharing health info in coded format, use it to track conditions and coordinate care (</a:t>
            </a:r>
            <a:r>
              <a:rPr lang="en-US" altLang="en-US" i="1" dirty="0">
                <a:latin typeface="Verdana" panose="020B0604030504040204" pitchFamily="34" charset="0"/>
              </a:rPr>
              <a:t>Cf</a:t>
            </a:r>
            <a:r>
              <a:rPr lang="en-US" altLang="en-US" dirty="0">
                <a:latin typeface="Verdana" panose="020B0604030504040204" pitchFamily="34" charset="0"/>
              </a:rPr>
              <a:t>. </a:t>
            </a:r>
            <a:r>
              <a:rPr lang="en-US" altLang="en-US" i="1" dirty="0">
                <a:latin typeface="Verdana" panose="020B0604030504040204" pitchFamily="34" charset="0"/>
              </a:rPr>
              <a:t>Box 14-1,2</a:t>
            </a:r>
            <a:r>
              <a:rPr lang="en-US" altLang="en-US" dirty="0">
                <a:latin typeface="Verdana" panose="020B0604030504040204" pitchFamily="34" charset="0"/>
              </a:rPr>
              <a:t>, </a:t>
            </a:r>
            <a:r>
              <a:rPr lang="en-US" altLang="en-US" i="1" dirty="0">
                <a:latin typeface="Verdana" panose="020B0604030504040204" pitchFamily="34" charset="0"/>
              </a:rPr>
              <a:t>pp.281-282</a:t>
            </a:r>
            <a:r>
              <a:rPr lang="en-US" altLang="en-US" dirty="0">
                <a:latin typeface="Verdana" panose="020B0604030504040204" pitchFamily="34" charset="0"/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altLang="en-US" u="sng" dirty="0">
                <a:latin typeface="Verdana" panose="020B0604030504040204" pitchFamily="34" charset="0"/>
              </a:rPr>
              <a:t>Stage 2</a:t>
            </a:r>
            <a:r>
              <a:rPr lang="en-US" altLang="en-US" dirty="0">
                <a:latin typeface="Verdana" panose="020B0604030504040204" pitchFamily="34" charset="0"/>
              </a:rPr>
              <a:t>: Ability to use HIT at the point of care</a:t>
            </a:r>
          </a:p>
          <a:p>
            <a:pPr>
              <a:buClr>
                <a:srgbClr val="FF0000"/>
              </a:buClr>
            </a:pPr>
            <a:r>
              <a:rPr lang="en-US" altLang="en-US" u="sng" dirty="0">
                <a:latin typeface="Verdana" panose="020B0604030504040204" pitchFamily="34" charset="0"/>
              </a:rPr>
              <a:t>Stage 3</a:t>
            </a:r>
            <a:r>
              <a:rPr lang="en-US" altLang="en-US" dirty="0">
                <a:latin typeface="Verdana" panose="020B0604030504040204" pitchFamily="34" charset="0"/>
              </a:rPr>
              <a:t>: improvement in safety, quality, efficiency and expanded HER functionality.</a:t>
            </a: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DD1DCB-2580-4194-B6C6-185916FA1214}" type="slidenum"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pPr eaLnBrk="1" hangingPunct="1"/>
              <a:t>51</a:t>
            </a:fld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845469" y="107156"/>
            <a:ext cx="9144000" cy="1460387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16"/>
              <a:t>Meaningful Use: Core Objectives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91981" lvl="1" indent="21207" defTabSz="642915">
              <a:spcBef>
                <a:spcPts val="281"/>
              </a:spcBef>
              <a:buClr>
                <a:srgbClr val="31B6FD"/>
              </a:buClr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69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15 Core Objectives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Record demographics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Record and chart changes in vital signs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Computerized physician order entry (CPOE)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E-Prescribing (eRx)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Report ambulatory clinical quality measures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Implement one clinical decision support rule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Provide patients with an electronic copy of their health information, upon request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Provide clinical summaries for patients for each office visit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Drug-drug and drug-allergy interaction checks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Maintain an up-to-date problem list of current and active diagnoses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Maintain active medication list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Maintain active medication allergy list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Record smoking status for patients 13 years or older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Capability to exchange key clinical information among providers of care and patient-authorized entities electronically</a:t>
            </a:r>
          </a:p>
          <a:p>
            <a:pPr marL="370264" lvl="1" indent="-157075" defTabSz="642915">
              <a:spcBef>
                <a:spcPts val="211"/>
              </a:spcBef>
              <a:buClr>
                <a:srgbClr val="31B6FD"/>
              </a:buClr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Protect electronic health information </a:t>
            </a:r>
          </a:p>
        </p:txBody>
      </p:sp>
    </p:spTree>
    <p:extLst>
      <p:ext uri="{BB962C8B-B14F-4D97-AF65-F5344CB8AC3E}">
        <p14:creationId xmlns:p14="http://schemas.microsoft.com/office/powerpoint/2010/main" val="349539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16"/>
              <a:t>Meaningful Use: Menu Set Objectives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1981" indent="-191981" defTabSz="642915">
              <a:spcBef>
                <a:spcPts val="281"/>
              </a:spcBef>
              <a:buClr>
                <a:srgbClr val="31B6FD"/>
              </a:buClr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69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10 Menu Objectives</a:t>
            </a: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Drug-formulary checks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Incorporate clinical lab test results as structured data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Generate lists of patients by specific conditions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Send reminders to patients per patient preference for preventive/follow up care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Provide patients with timely electronic access to their health information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Use certified EHR technology to identify patient-specific education resources and provide to patient, if appropriate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Medication reconciliation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Summary of care record for each transition of care/referrals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Capability to submit electronic data to immunization registries/systems*</a:t>
            </a:r>
          </a:p>
          <a:p>
            <a:pPr marL="175982" indent="-175982" defTabSz="642915">
              <a:spcBef>
                <a:spcPts val="211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1547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Capability to provide electronic syndromic surveillance data to public health agencies*</a:t>
            </a:r>
          </a:p>
        </p:txBody>
      </p:sp>
    </p:spTree>
    <p:extLst>
      <p:ext uri="{BB962C8B-B14F-4D97-AF65-F5344CB8AC3E}">
        <p14:creationId xmlns:p14="http://schemas.microsoft.com/office/powerpoint/2010/main" val="1349223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/>
              <a:t>Meaningful Use Measures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3971" indent="-303971" defTabSz="642915">
              <a:lnSpc>
                <a:spcPct val="90000"/>
              </a:lnSpc>
              <a:spcBef>
                <a:spcPts val="422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2672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Eligible Professionals (EPs) must report on 20 of 25 Meaningful Use (MU) objectives with associated measures</a:t>
            </a:r>
          </a:p>
          <a:p>
            <a:pPr marL="457528" lvl="1" indent="-244340" defTabSz="642915">
              <a:lnSpc>
                <a:spcPct val="90000"/>
              </a:lnSpc>
              <a:spcBef>
                <a:spcPts val="281"/>
              </a:spcBef>
              <a:buClr>
                <a:srgbClr val="31B6FD"/>
              </a:buClr>
              <a:buSzPct val="100000"/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sz="1969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Core set of 15 </a:t>
            </a:r>
          </a:p>
          <a:p>
            <a:pPr marL="457528" lvl="1" indent="-244340" defTabSz="642915">
              <a:lnSpc>
                <a:spcPct val="90000"/>
              </a:lnSpc>
              <a:spcBef>
                <a:spcPts val="281"/>
              </a:spcBef>
              <a:buClr>
                <a:srgbClr val="31B6FD"/>
              </a:buClr>
              <a:buSzPct val="100000"/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sz="1969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rPr>
              <a:t>Menu set of 10</a:t>
            </a:r>
          </a:p>
        </p:txBody>
      </p:sp>
    </p:spTree>
    <p:extLst>
      <p:ext uri="{BB962C8B-B14F-4D97-AF65-F5344CB8AC3E}">
        <p14:creationId xmlns:p14="http://schemas.microsoft.com/office/powerpoint/2010/main" val="1126477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/>
              <a:pPr lvl="0">
                <a:defRPr sz="1800">
                  <a:solidFill>
                    <a:srgbClr val="000000"/>
                  </a:solidFill>
                </a:defRPr>
              </a:pPr>
              <a:t>55</a:t>
            </a:fld>
            <a:endParaRPr/>
          </a:p>
        </p:txBody>
      </p:sp>
      <p:pic>
        <p:nvPicPr>
          <p:cNvPr id="279" name="Screen Shot 2015-09-09 at 2.05.3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3570" y="470892"/>
            <a:ext cx="5424860" cy="63871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8813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56709"/>
            <a:ext cx="7576636" cy="1134839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Development paralleled technology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2340086" y="1960047"/>
            <a:ext cx="7511829" cy="3838002"/>
          </a:xfrm>
        </p:spPr>
        <p:txBody>
          <a:bodyPr>
            <a:norm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1970s – room filling computers with very limited capacity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First very limited records systems appeared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Billing preceded medical info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Terminals rare</a:t>
            </a:r>
          </a:p>
        </p:txBody>
      </p:sp>
    </p:spTree>
    <p:extLst>
      <p:ext uri="{BB962C8B-B14F-4D97-AF65-F5344CB8AC3E}">
        <p14:creationId xmlns:p14="http://schemas.microsoft.com/office/powerpoint/2010/main" val="4077175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56709"/>
            <a:ext cx="7576636" cy="1134839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Development paralleled technology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1001486" y="1960047"/>
            <a:ext cx="10043885" cy="3838002"/>
          </a:xfrm>
        </p:spPr>
        <p:txBody>
          <a:bodyPr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1980s – PC revolution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Large scale community based system concept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Master Patient Index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Required cooperation and joint funding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Billing systems thrived</a:t>
            </a:r>
          </a:p>
        </p:txBody>
      </p:sp>
    </p:spTree>
    <p:extLst>
      <p:ext uri="{BB962C8B-B14F-4D97-AF65-F5344CB8AC3E}">
        <p14:creationId xmlns:p14="http://schemas.microsoft.com/office/powerpoint/2010/main" val="711559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56709"/>
            <a:ext cx="7576636" cy="1134839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Development paralleled technology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725714" y="1960047"/>
            <a:ext cx="10464800" cy="3838002"/>
          </a:xfrm>
        </p:spPr>
        <p:txBody>
          <a:bodyPr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1990s – Graphical interfaces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PCs commonplace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Local networks, internet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Practice based electronic medical records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Institutional home grown systems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600" dirty="0" smtClean="0"/>
              <a:t>Integration with billing systems</a:t>
            </a:r>
          </a:p>
        </p:txBody>
      </p:sp>
    </p:spTree>
    <p:extLst>
      <p:ext uri="{BB962C8B-B14F-4D97-AF65-F5344CB8AC3E}">
        <p14:creationId xmlns:p14="http://schemas.microsoft.com/office/powerpoint/2010/main" val="1752649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275279" y="656709"/>
            <a:ext cx="7576636" cy="1134839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mtClean="0"/>
              <a:t>Development parallels technology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1161143" y="1960046"/>
            <a:ext cx="9942287" cy="4223039"/>
          </a:xfrm>
        </p:spPr>
        <p:txBody>
          <a:bodyPr>
            <a:noAutofit/>
          </a:bodyPr>
          <a:lstStyle/>
          <a:p>
            <a:pPr marL="391729" indent="-293797"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2000s – modern electronic health records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PCs in most personal offices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Memory and storage limits go away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Systems more robust – security, logging of activity, faster and more complex networks.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Integration of disparate systems</a:t>
            </a:r>
          </a:p>
          <a:p>
            <a:pPr marL="1566916" lvl="1" indent="-519905">
              <a:buSzPct val="75000"/>
              <a:buFont typeface="Symbol" panose="05050102010706020507" pitchFamily="18" charset="2"/>
              <a:buChar char="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sz="3200" dirty="0" smtClean="0"/>
              <a:t>Young physicians have grown up with PCs</a:t>
            </a:r>
          </a:p>
        </p:txBody>
      </p:sp>
    </p:spTree>
    <p:extLst>
      <p:ext uri="{BB962C8B-B14F-4D97-AF65-F5344CB8AC3E}">
        <p14:creationId xmlns:p14="http://schemas.microsoft.com/office/powerpoint/2010/main" val="1672828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337</TotalTime>
  <Words>2142</Words>
  <Application>Microsoft Office PowerPoint</Application>
  <PresentationFormat>Custom</PresentationFormat>
  <Paragraphs>425</Paragraphs>
  <Slides>55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Parcel</vt:lpstr>
      <vt:lpstr>Electronic Health Records</vt:lpstr>
      <vt:lpstr>Electronic Health Records</vt:lpstr>
      <vt:lpstr>Purposes of Documentation</vt:lpstr>
      <vt:lpstr>History</vt:lpstr>
      <vt:lpstr>History - 1960s</vt:lpstr>
      <vt:lpstr>Development paralleled technology</vt:lpstr>
      <vt:lpstr>Development paralleled technology</vt:lpstr>
      <vt:lpstr>Development paralleled technology</vt:lpstr>
      <vt:lpstr>Development parallels technology</vt:lpstr>
      <vt:lpstr>Where we are now with our goals</vt:lpstr>
      <vt:lpstr>Where we are now with our goals</vt:lpstr>
      <vt:lpstr>Where we are now with our goals</vt:lpstr>
      <vt:lpstr>Where we are now with our goals</vt:lpstr>
      <vt:lpstr>Where we are now with our goals</vt:lpstr>
      <vt:lpstr>Disadvantages</vt:lpstr>
      <vt:lpstr>Where we are now</vt:lpstr>
      <vt:lpstr>Electronic Medical Record (EMR)</vt:lpstr>
      <vt:lpstr>*EMR Components*</vt:lpstr>
      <vt:lpstr>Electronic Health Record (EHR)</vt:lpstr>
      <vt:lpstr>Computer-Based Patient Record (CPR)</vt:lpstr>
      <vt:lpstr>Functional Components OF EHR  </vt:lpstr>
      <vt:lpstr>Functional Components OF EHR </vt:lpstr>
      <vt:lpstr>PowerPoint Presentation</vt:lpstr>
      <vt:lpstr>Functional Components OF EHR </vt:lpstr>
      <vt:lpstr>Functional Components OF EHR </vt:lpstr>
      <vt:lpstr>Functional Components OF EHR </vt:lpstr>
      <vt:lpstr>General Benefits of the EHR</vt:lpstr>
      <vt:lpstr>Nursing Benefits</vt:lpstr>
      <vt:lpstr>Healthcare Provider Benefits</vt:lpstr>
      <vt:lpstr>Healthcare Enterprise Benefits</vt:lpstr>
      <vt:lpstr>Patient Benefits . . .</vt:lpstr>
      <vt:lpstr>. . . Patient Benefits</vt:lpstr>
      <vt:lpstr>Driving Forces for EHR</vt:lpstr>
      <vt:lpstr>* Data Ownership *</vt:lpstr>
      <vt:lpstr>* Privacy &amp; Confidentiality *</vt:lpstr>
      <vt:lpstr>* Development/Maintenance Costs *</vt:lpstr>
      <vt:lpstr>* Caregiver Resistance *</vt:lpstr>
      <vt:lpstr>Fundamental Issues   </vt:lpstr>
      <vt:lpstr>Fundamental Issues  </vt:lpstr>
      <vt:lpstr>Fundamental Issues   </vt:lpstr>
      <vt:lpstr>Fundamental Issues   </vt:lpstr>
      <vt:lpstr>Fundamental Issues   </vt:lpstr>
      <vt:lpstr>Fundamental Issues   </vt:lpstr>
      <vt:lpstr>Fundamental Issues   </vt:lpstr>
      <vt:lpstr>Challenges Ahead </vt:lpstr>
      <vt:lpstr>Challenges Ahead </vt:lpstr>
      <vt:lpstr>Challenges Ahead </vt:lpstr>
      <vt:lpstr>Meaningful Use  (HIMSS analytics) </vt:lpstr>
      <vt:lpstr>Meaningful Use</vt:lpstr>
      <vt:lpstr>Meaningful Use …</vt:lpstr>
      <vt:lpstr>. . .Meaningful Use</vt:lpstr>
      <vt:lpstr>Meaningful Use: Core Objectives</vt:lpstr>
      <vt:lpstr>Meaningful Use: Menu Set Objectives</vt:lpstr>
      <vt:lpstr>Meaningful Use Measures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Abdullah Al-Ghamdi</dc:creator>
  <cp:lastModifiedBy>3422</cp:lastModifiedBy>
  <cp:revision>14</cp:revision>
  <dcterms:created xsi:type="dcterms:W3CDTF">2016-09-28T06:20:08Z</dcterms:created>
  <dcterms:modified xsi:type="dcterms:W3CDTF">2016-10-03T06:02:54Z</dcterms:modified>
</cp:coreProperties>
</file>