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4" r:id="rId2"/>
  </p:sldMasterIdLst>
  <p:notesMasterIdLst>
    <p:notesMasterId r:id="rId62"/>
  </p:notesMasterIdLst>
  <p:handoutMasterIdLst>
    <p:handoutMasterId r:id="rId63"/>
  </p:handoutMasterIdLst>
  <p:sldIdLst>
    <p:sldId id="257" r:id="rId3"/>
    <p:sldId id="361" r:id="rId4"/>
    <p:sldId id="387" r:id="rId5"/>
    <p:sldId id="259" r:id="rId6"/>
    <p:sldId id="258" r:id="rId7"/>
    <p:sldId id="260" r:id="rId8"/>
    <p:sldId id="388" r:id="rId9"/>
    <p:sldId id="392" r:id="rId10"/>
    <p:sldId id="384" r:id="rId11"/>
    <p:sldId id="264" r:id="rId12"/>
    <p:sldId id="369" r:id="rId13"/>
    <p:sldId id="265" r:id="rId14"/>
    <p:sldId id="266" r:id="rId15"/>
    <p:sldId id="393" r:id="rId16"/>
    <p:sldId id="364" r:id="rId17"/>
    <p:sldId id="412" r:id="rId18"/>
    <p:sldId id="356" r:id="rId19"/>
    <p:sldId id="270" r:id="rId20"/>
    <p:sldId id="271" r:id="rId21"/>
    <p:sldId id="272" r:id="rId22"/>
    <p:sldId id="273" r:id="rId23"/>
    <p:sldId id="357" r:id="rId24"/>
    <p:sldId id="363" r:id="rId25"/>
    <p:sldId id="360" r:id="rId26"/>
    <p:sldId id="340" r:id="rId27"/>
    <p:sldId id="275" r:id="rId28"/>
    <p:sldId id="276" r:id="rId29"/>
    <p:sldId id="277" r:id="rId30"/>
    <p:sldId id="280" r:id="rId31"/>
    <p:sldId id="281" r:id="rId32"/>
    <p:sldId id="282" r:id="rId33"/>
    <p:sldId id="283" r:id="rId34"/>
    <p:sldId id="337" r:id="rId35"/>
    <p:sldId id="334" r:id="rId36"/>
    <p:sldId id="370" r:id="rId37"/>
    <p:sldId id="333" r:id="rId38"/>
    <p:sldId id="285" r:id="rId39"/>
    <p:sldId id="286" r:id="rId40"/>
    <p:sldId id="287" r:id="rId41"/>
    <p:sldId id="371" r:id="rId42"/>
    <p:sldId id="291" r:id="rId43"/>
    <p:sldId id="292" r:id="rId44"/>
    <p:sldId id="411" r:id="rId45"/>
    <p:sldId id="293" r:id="rId46"/>
    <p:sldId id="396" r:id="rId47"/>
    <p:sldId id="295" r:id="rId48"/>
    <p:sldId id="294" r:id="rId49"/>
    <p:sldId id="358" r:id="rId50"/>
    <p:sldId id="399" r:id="rId51"/>
    <p:sldId id="379" r:id="rId52"/>
    <p:sldId id="410" r:id="rId53"/>
    <p:sldId id="383" r:id="rId54"/>
    <p:sldId id="407" r:id="rId55"/>
    <p:sldId id="409" r:id="rId56"/>
    <p:sldId id="398" r:id="rId57"/>
    <p:sldId id="385" r:id="rId58"/>
    <p:sldId id="386" r:id="rId59"/>
    <p:sldId id="362" r:id="rId60"/>
    <p:sldId id="341"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FF99"/>
    <a:srgbClr val="C4E59F"/>
    <a:srgbClr val="36A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3136" autoAdjust="0"/>
  </p:normalViewPr>
  <p:slideViewPr>
    <p:cSldViewPr>
      <p:cViewPr>
        <p:scale>
          <a:sx n="64" d="100"/>
          <a:sy n="64" d="100"/>
        </p:scale>
        <p:origin x="-2190" y="-900"/>
      </p:cViewPr>
      <p:guideLst>
        <p:guide orient="horz" pos="2160"/>
        <p:guide pos="2880"/>
      </p:guideLst>
    </p:cSldViewPr>
  </p:slideViewPr>
  <p:outlineViewPr>
    <p:cViewPr>
      <p:scale>
        <a:sx n="1" d="1"/>
        <a:sy n="1" d="1"/>
      </p:scale>
      <p:origin x="144" y="8406"/>
    </p:cViewPr>
  </p:outlineViewPr>
  <p:notesTextViewPr>
    <p:cViewPr>
      <p:scale>
        <a:sx n="100" d="100"/>
        <a:sy n="100" d="100"/>
      </p:scale>
      <p:origin x="0" y="0"/>
    </p:cViewPr>
  </p:notesTextViewPr>
  <p:sorterViewPr>
    <p:cViewPr>
      <p:scale>
        <a:sx n="110" d="100"/>
        <a:sy n="110" d="100"/>
      </p:scale>
      <p:origin x="0" y="2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3DF2-4B46-4C42-A1A4-4735F32C1178}" type="doc">
      <dgm:prSet loTypeId="urn:microsoft.com/office/officeart/2005/8/layout/hierarchy5" loCatId="hierarchy" qsTypeId="urn:microsoft.com/office/officeart/2005/8/quickstyle/simple5" qsCatId="simple" csTypeId="urn:microsoft.com/office/officeart/2005/8/colors/accent2_4" csCatId="accent2" phldr="1"/>
      <dgm:spPr/>
      <dgm:t>
        <a:bodyPr/>
        <a:lstStyle/>
        <a:p>
          <a:endParaRPr lang="en-US"/>
        </a:p>
      </dgm:t>
    </dgm:pt>
    <dgm:pt modelId="{7AC48A27-FE09-4E0E-B48A-8836A31409C0}">
      <dgm:prSet phldrT="[Text]" custT="1"/>
      <dgm:spPr>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gm:spPr>
      <dgm:t>
        <a:bodyPr/>
        <a:lstStyle/>
        <a:p>
          <a:r>
            <a:rPr lang="en-US" sz="2000" b="1" dirty="0" smtClean="0">
              <a:solidFill>
                <a:srgbClr val="002060"/>
              </a:solidFill>
              <a:latin typeface="Century Gothic" pitchFamily="34" charset="0"/>
            </a:rPr>
            <a:t>Hypertension</a:t>
          </a:r>
          <a:endParaRPr lang="en-US" sz="2000" b="1" dirty="0">
            <a:solidFill>
              <a:srgbClr val="002060"/>
            </a:solidFill>
            <a:latin typeface="Century Gothic" pitchFamily="34" charset="0"/>
          </a:endParaRPr>
        </a:p>
      </dgm:t>
    </dgm:pt>
    <dgm:pt modelId="{420901B2-D111-44EF-986E-2F7B1DAA4636}" type="parTrans" cxnId="{CA28EA0C-8D60-496A-80A5-AB2039BF6726}">
      <dgm:prSet/>
      <dgm:spPr/>
      <dgm:t>
        <a:bodyPr/>
        <a:lstStyle/>
        <a:p>
          <a:endParaRPr lang="en-US"/>
        </a:p>
      </dgm:t>
    </dgm:pt>
    <dgm:pt modelId="{9DC70833-A7B9-468A-A061-0117EF7EF407}" type="sibTrans" cxnId="{CA28EA0C-8D60-496A-80A5-AB2039BF6726}">
      <dgm:prSet/>
      <dgm:spPr/>
      <dgm:t>
        <a:bodyPr/>
        <a:lstStyle/>
        <a:p>
          <a:endParaRPr lang="en-US"/>
        </a:p>
      </dgm:t>
    </dgm:pt>
    <dgm:pt modelId="{356F5F0A-424C-42D8-BB73-E9ED96EC5B9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500" b="0" dirty="0" smtClean="0">
              <a:solidFill>
                <a:srgbClr val="002060"/>
              </a:solidFill>
              <a:latin typeface="Century Gothic" pitchFamily="34" charset="0"/>
            </a:rPr>
            <a:t>CAD, ECG, </a:t>
          </a:r>
        </a:p>
        <a:p>
          <a:r>
            <a:rPr lang="en-US" sz="1500" b="0" dirty="0" err="1" smtClean="0">
              <a:solidFill>
                <a:srgbClr val="002060"/>
              </a:solidFill>
              <a:latin typeface="Century Gothic" pitchFamily="34" charset="0"/>
            </a:rPr>
            <a:t>Arrthymia</a:t>
          </a:r>
          <a:r>
            <a:rPr lang="en-US" sz="1500" b="0" dirty="0" smtClean="0">
              <a:solidFill>
                <a:srgbClr val="002060"/>
              </a:solidFill>
              <a:latin typeface="Century Gothic" pitchFamily="34" charset="0"/>
            </a:rPr>
            <a:t>, Sudden Death</a:t>
          </a:r>
          <a:endParaRPr lang="en-US" sz="1500" b="0" dirty="0">
            <a:solidFill>
              <a:srgbClr val="002060"/>
            </a:solidFill>
            <a:latin typeface="Century Gothic" pitchFamily="34" charset="0"/>
          </a:endParaRPr>
        </a:p>
      </dgm:t>
    </dgm:pt>
    <dgm:pt modelId="{17F4D46F-33F7-4745-91F9-C0AEA1DB00B9}" type="parTrans" cxnId="{6A4C4A31-5CBA-451F-A5C4-47D6373C9BEF}">
      <dgm:prSet/>
      <dgm:spPr>
        <a:ln>
          <a:solidFill>
            <a:srgbClr val="002060"/>
          </a:solidFill>
        </a:ln>
        <a:scene3d>
          <a:camera prst="orthographicFront"/>
          <a:lightRig rig="threePt" dir="t"/>
        </a:scene3d>
        <a:sp3d>
          <a:bevelT w="69850"/>
        </a:sp3d>
      </dgm:spPr>
      <dgm:t>
        <a:bodyPr/>
        <a:lstStyle/>
        <a:p>
          <a:endParaRPr lang="en-US"/>
        </a:p>
      </dgm:t>
    </dgm:pt>
    <dgm:pt modelId="{4C64E39B-D726-41B6-A545-E36577AC0157}" type="sibTrans" cxnId="{6A4C4A31-5CBA-451F-A5C4-47D6373C9BEF}">
      <dgm:prSet/>
      <dgm:spPr/>
      <dgm:t>
        <a:bodyPr/>
        <a:lstStyle/>
        <a:p>
          <a:endParaRPr lang="en-US"/>
        </a:p>
      </dgm:t>
    </dgm:pt>
    <dgm:pt modelId="{B9B8BF39-2B86-429C-AF33-597192BC83B3}">
      <dgm:prSet phldrT="[Text]" custT="1"/>
      <dgm:spPr>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pPr>
            <a:lnSpc>
              <a:spcPct val="100000"/>
            </a:lnSpc>
          </a:pPr>
          <a:endParaRPr lang="en-US" sz="1200" dirty="0" smtClean="0">
            <a:solidFill>
              <a:srgbClr val="FFFF00"/>
            </a:solidFill>
            <a:latin typeface="Century Gothic" pitchFamily="34" charset="0"/>
          </a:endParaRPr>
        </a:p>
        <a:p>
          <a:pPr>
            <a:lnSpc>
              <a:spcPct val="100000"/>
            </a:lnSpc>
          </a:pPr>
          <a:r>
            <a:rPr lang="en-US" sz="1200" b="0" dirty="0" smtClean="0">
              <a:solidFill>
                <a:srgbClr val="FFFF00"/>
              </a:solidFill>
              <a:latin typeface="Century Gothic" pitchFamily="34" charset="0"/>
            </a:rPr>
            <a:t>Stroke, Ischemia, Hemorrhage, Alzheimer’s Disease, Cognitive, retinal hemorrhage</a:t>
          </a:r>
        </a:p>
        <a:p>
          <a:pPr>
            <a:lnSpc>
              <a:spcPct val="100000"/>
            </a:lnSpc>
          </a:pPr>
          <a:endParaRPr lang="en-US" sz="1200" dirty="0">
            <a:solidFill>
              <a:srgbClr val="FFFF00"/>
            </a:solidFill>
            <a:latin typeface="Century Gothic" pitchFamily="34" charset="0"/>
          </a:endParaRPr>
        </a:p>
      </dgm:t>
    </dgm:pt>
    <dgm:pt modelId="{6A4134A9-5F4D-4851-8E79-18D33DF4C5AA}" type="parTrans" cxnId="{BA59FC29-1FD9-4594-B51B-30C337B3EE82}">
      <dgm:prSet/>
      <dgm:spPr>
        <a:ln>
          <a:solidFill>
            <a:srgbClr val="002060"/>
          </a:solidFill>
        </a:ln>
        <a:scene3d>
          <a:camera prst="orthographicFront"/>
          <a:lightRig rig="threePt" dir="t"/>
        </a:scene3d>
        <a:sp3d>
          <a:bevelT w="69850"/>
        </a:sp3d>
      </dgm:spPr>
      <dgm:t>
        <a:bodyPr/>
        <a:lstStyle/>
        <a:p>
          <a:endParaRPr lang="en-US"/>
        </a:p>
      </dgm:t>
    </dgm:pt>
    <dgm:pt modelId="{5E00ED94-DBA4-4D9A-986E-76614DD2464D}" type="sibTrans" cxnId="{BA59FC29-1FD9-4594-B51B-30C337B3EE82}">
      <dgm:prSet/>
      <dgm:spPr/>
      <dgm:t>
        <a:bodyPr/>
        <a:lstStyle/>
        <a:p>
          <a:endParaRPr lang="en-US"/>
        </a:p>
      </dgm:t>
    </dgm:pt>
    <dgm:pt modelId="{2E0BB25E-8F1C-477C-BB02-B6DF4C5ED905}">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2000" b="0" dirty="0" smtClean="0">
              <a:solidFill>
                <a:srgbClr val="002060"/>
              </a:solidFill>
              <a:latin typeface="Century Gothic" pitchFamily="34" charset="0"/>
            </a:rPr>
            <a:t>Renal Disease</a:t>
          </a:r>
          <a:endParaRPr lang="en-US" sz="2000" b="0" dirty="0">
            <a:solidFill>
              <a:srgbClr val="002060"/>
            </a:solidFill>
            <a:latin typeface="Century Gothic" pitchFamily="34" charset="0"/>
          </a:endParaRPr>
        </a:p>
      </dgm:t>
    </dgm:pt>
    <dgm:pt modelId="{EE1AF447-D66E-418E-B644-3D6E77C8EFEA}" type="parTrans" cxnId="{DA36F39E-69BD-4B22-BC82-B7E594CA04B2}">
      <dgm:prSet/>
      <dgm:spPr>
        <a:ln>
          <a:solidFill>
            <a:srgbClr val="002060"/>
          </a:solidFill>
        </a:ln>
        <a:scene3d>
          <a:camera prst="orthographicFront"/>
          <a:lightRig rig="threePt" dir="t"/>
        </a:scene3d>
        <a:sp3d>
          <a:bevelT w="69850"/>
        </a:sp3d>
      </dgm:spPr>
      <dgm:t>
        <a:bodyPr/>
        <a:lstStyle/>
        <a:p>
          <a:endParaRPr lang="en-US"/>
        </a:p>
      </dgm:t>
    </dgm:pt>
    <dgm:pt modelId="{1DDF70A4-834B-4305-B9FA-60B66EEA133C}" type="sibTrans" cxnId="{DA36F39E-69BD-4B22-BC82-B7E594CA04B2}">
      <dgm:prSet/>
      <dgm:spPr/>
      <dgm:t>
        <a:bodyPr/>
        <a:lstStyle/>
        <a:p>
          <a:endParaRPr lang="en-US"/>
        </a:p>
      </dgm:t>
    </dgm:pt>
    <dgm:pt modelId="{0F48A183-C0F9-4162-864C-41590CDD695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800" b="0" dirty="0" smtClean="0">
              <a:solidFill>
                <a:srgbClr val="002060"/>
              </a:solidFill>
              <a:latin typeface="Century Gothic" pitchFamily="34" charset="0"/>
            </a:rPr>
            <a:t>Peripheral Vascular Disease</a:t>
          </a:r>
          <a:endParaRPr lang="en-US" sz="1800" b="0" dirty="0">
            <a:solidFill>
              <a:srgbClr val="002060"/>
            </a:solidFill>
            <a:latin typeface="Century Gothic" pitchFamily="34" charset="0"/>
          </a:endParaRPr>
        </a:p>
      </dgm:t>
    </dgm:pt>
    <dgm:pt modelId="{B3E84D12-FB58-4D92-B686-5BBE19838513}" type="parTrans" cxnId="{1C30F310-4EBD-4817-BF0D-AB44FF765AB0}">
      <dgm:prSet/>
      <dgm:spPr>
        <a:ln>
          <a:solidFill>
            <a:srgbClr val="002060"/>
          </a:solidFill>
        </a:ln>
        <a:scene3d>
          <a:camera prst="orthographicFront"/>
          <a:lightRig rig="threePt" dir="t"/>
        </a:scene3d>
        <a:sp3d>
          <a:bevelT w="69850"/>
        </a:sp3d>
      </dgm:spPr>
      <dgm:t>
        <a:bodyPr/>
        <a:lstStyle/>
        <a:p>
          <a:endParaRPr lang="en-US">
            <a:ln>
              <a:solidFill>
                <a:srgbClr val="002060"/>
              </a:solidFill>
            </a:ln>
          </a:endParaRPr>
        </a:p>
      </dgm:t>
    </dgm:pt>
    <dgm:pt modelId="{A50EA691-2F4D-491F-A311-86BC2A7D6CE4}" type="sibTrans" cxnId="{1C30F310-4EBD-4817-BF0D-AB44FF765AB0}">
      <dgm:prSet/>
      <dgm:spPr/>
      <dgm:t>
        <a:bodyPr/>
        <a:lstStyle/>
        <a:p>
          <a:endParaRPr lang="en-US"/>
        </a:p>
      </dgm:t>
    </dgm:pt>
    <dgm:pt modelId="{4624B2EE-A7CD-49EC-B910-2BD742255907}">
      <dgm:prSet phldrT="[Text]" custT="1"/>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400" b="0" dirty="0" smtClean="0">
              <a:solidFill>
                <a:srgbClr val="002060"/>
              </a:solidFill>
              <a:latin typeface="Century Gothic" pitchFamily="34" charset="0"/>
            </a:rPr>
            <a:t>Hypertensive Emergency</a:t>
          </a:r>
        </a:p>
        <a:p>
          <a:r>
            <a:rPr lang="en-US" sz="1400" b="0" dirty="0" smtClean="0">
              <a:solidFill>
                <a:srgbClr val="002060"/>
              </a:solidFill>
              <a:latin typeface="Century Gothic" pitchFamily="34" charset="0"/>
            </a:rPr>
            <a:t>And Increase Emergency Morbidity</a:t>
          </a:r>
          <a:endParaRPr lang="en-US" sz="1400" dirty="0">
            <a:solidFill>
              <a:srgbClr val="002060"/>
            </a:solidFill>
            <a:latin typeface="Century Gothic" pitchFamily="34" charset="0"/>
          </a:endParaRPr>
        </a:p>
      </dgm:t>
    </dgm:pt>
    <dgm:pt modelId="{888E1202-3A29-4CF2-8E98-D23D5C9E9D2E}" type="parTrans" cxnId="{4AC02225-9784-4DD9-B2CA-A456307CE091}">
      <dgm:prSet/>
      <dgm:spPr>
        <a:ln>
          <a:solidFill>
            <a:srgbClr val="002060"/>
          </a:solidFill>
        </a:ln>
        <a:scene3d>
          <a:camera prst="orthographicFront"/>
          <a:lightRig rig="threePt" dir="t"/>
        </a:scene3d>
        <a:sp3d>
          <a:bevelT w="69850"/>
        </a:sp3d>
      </dgm:spPr>
      <dgm:t>
        <a:bodyPr/>
        <a:lstStyle/>
        <a:p>
          <a:endParaRPr lang="en-US"/>
        </a:p>
      </dgm:t>
    </dgm:pt>
    <dgm:pt modelId="{74D09D90-2BC8-42F8-BE9E-D35AE04B8B6C}" type="sibTrans" cxnId="{4AC02225-9784-4DD9-B2CA-A456307CE091}">
      <dgm:prSet/>
      <dgm:spPr/>
      <dgm:t>
        <a:bodyPr/>
        <a:lstStyle/>
        <a:p>
          <a:endParaRPr lang="en-US"/>
        </a:p>
      </dgm:t>
    </dgm:pt>
    <dgm:pt modelId="{EA84F862-516A-4365-84D3-AD27B8C768C9}">
      <dgm:prSet phldrT="[Tex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600" b="0" dirty="0" smtClean="0">
              <a:solidFill>
                <a:srgbClr val="002060"/>
              </a:solidFill>
              <a:latin typeface="Century Gothic" pitchFamily="34" charset="0"/>
            </a:rPr>
            <a:t>CHF</a:t>
          </a:r>
        </a:p>
        <a:p>
          <a:r>
            <a:rPr lang="en-US" sz="1600" b="0" dirty="0" smtClean="0">
              <a:solidFill>
                <a:srgbClr val="002060"/>
              </a:solidFill>
              <a:latin typeface="Century Gothic" pitchFamily="34" charset="0"/>
            </a:rPr>
            <a:t>LVH</a:t>
          </a:r>
        </a:p>
        <a:p>
          <a:r>
            <a:rPr lang="en-US" sz="1600" b="0" dirty="0" smtClean="0">
              <a:solidFill>
                <a:srgbClr val="002060"/>
              </a:solidFill>
              <a:latin typeface="Century Gothic" pitchFamily="34" charset="0"/>
            </a:rPr>
            <a:t>Aortic Dissection</a:t>
          </a:r>
          <a:endParaRPr lang="en-US" sz="1600" b="0" dirty="0">
            <a:solidFill>
              <a:srgbClr val="002060"/>
            </a:solidFill>
            <a:latin typeface="Century Gothic" pitchFamily="34" charset="0"/>
          </a:endParaRPr>
        </a:p>
      </dgm:t>
    </dgm:pt>
    <dgm:pt modelId="{DC0B329E-2818-4D87-9453-E30EBBA150DB}" type="parTrans" cxnId="{B77A2C91-08DA-4470-B07D-60DE520C4912}">
      <dgm:prSet/>
      <dgm:spPr>
        <a:ln>
          <a:solidFill>
            <a:srgbClr val="002060"/>
          </a:solidFill>
        </a:ln>
        <a:scene3d>
          <a:camera prst="orthographicFront"/>
          <a:lightRig rig="threePt" dir="t"/>
        </a:scene3d>
        <a:sp3d>
          <a:bevelT w="69850"/>
        </a:sp3d>
      </dgm:spPr>
      <dgm:t>
        <a:bodyPr/>
        <a:lstStyle/>
        <a:p>
          <a:endParaRPr lang="en-US"/>
        </a:p>
      </dgm:t>
    </dgm:pt>
    <dgm:pt modelId="{E048F28C-E982-4F71-B05A-C4A1B108F3D6}" type="sibTrans" cxnId="{B77A2C91-08DA-4470-B07D-60DE520C4912}">
      <dgm:prSet/>
      <dgm:spPr/>
      <dgm:t>
        <a:bodyPr/>
        <a:lstStyle/>
        <a:p>
          <a:endParaRPr lang="en-US"/>
        </a:p>
      </dgm:t>
    </dgm:pt>
    <dgm:pt modelId="{A7894095-0C3D-4842-8613-0431EBADEFA2}" type="pres">
      <dgm:prSet presAssocID="{7AD43DF2-4B46-4C42-A1A4-4735F32C1178}" presName="mainComposite" presStyleCnt="0">
        <dgm:presLayoutVars>
          <dgm:chPref val="1"/>
          <dgm:dir val="rev"/>
          <dgm:animOne val="branch"/>
          <dgm:animLvl val="lvl"/>
          <dgm:resizeHandles val="exact"/>
        </dgm:presLayoutVars>
      </dgm:prSet>
      <dgm:spPr/>
      <dgm:t>
        <a:bodyPr/>
        <a:lstStyle/>
        <a:p>
          <a:pPr rtl="1"/>
          <a:endParaRPr lang="ar-SA"/>
        </a:p>
      </dgm:t>
    </dgm:pt>
    <dgm:pt modelId="{DE2D41CA-835E-459E-9D46-1E8BE8FA97CA}" type="pres">
      <dgm:prSet presAssocID="{7AD43DF2-4B46-4C42-A1A4-4735F32C1178}" presName="hierFlow" presStyleCnt="0"/>
      <dgm:spPr>
        <a:scene3d>
          <a:camera prst="orthographicFront"/>
          <a:lightRig rig="threePt" dir="t"/>
        </a:scene3d>
        <a:sp3d>
          <a:bevelT w="69850"/>
        </a:sp3d>
      </dgm:spPr>
      <dgm:t>
        <a:bodyPr/>
        <a:lstStyle/>
        <a:p>
          <a:endParaRPr lang="en-US"/>
        </a:p>
      </dgm:t>
    </dgm:pt>
    <dgm:pt modelId="{0BB10915-6B85-46BE-832D-0D14BCB60966}" type="pres">
      <dgm:prSet presAssocID="{7AD43DF2-4B46-4C42-A1A4-4735F32C1178}" presName="hierChild1" presStyleCnt="0">
        <dgm:presLayoutVars>
          <dgm:chPref val="1"/>
          <dgm:animOne val="branch"/>
          <dgm:animLvl val="lvl"/>
        </dgm:presLayoutVars>
      </dgm:prSet>
      <dgm:spPr>
        <a:scene3d>
          <a:camera prst="orthographicFront"/>
          <a:lightRig rig="threePt" dir="t"/>
        </a:scene3d>
        <a:sp3d>
          <a:bevelT w="69850"/>
        </a:sp3d>
      </dgm:spPr>
      <dgm:t>
        <a:bodyPr/>
        <a:lstStyle/>
        <a:p>
          <a:endParaRPr lang="en-US"/>
        </a:p>
      </dgm:t>
    </dgm:pt>
    <dgm:pt modelId="{24D13DD1-1849-49F9-AD7E-899B0EF0F6DB}" type="pres">
      <dgm:prSet presAssocID="{7AC48A27-FE09-4E0E-B48A-8836A31409C0}" presName="Name17" presStyleCnt="0"/>
      <dgm:spPr>
        <a:scene3d>
          <a:camera prst="orthographicFront"/>
          <a:lightRig rig="threePt" dir="t"/>
        </a:scene3d>
        <a:sp3d>
          <a:bevelT w="69850"/>
        </a:sp3d>
      </dgm:spPr>
      <dgm:t>
        <a:bodyPr/>
        <a:lstStyle/>
        <a:p>
          <a:endParaRPr lang="en-US"/>
        </a:p>
      </dgm:t>
    </dgm:pt>
    <dgm:pt modelId="{10D0A14B-0A5A-4911-BA76-53024AB94ECC}" type="pres">
      <dgm:prSet presAssocID="{7AC48A27-FE09-4E0E-B48A-8836A31409C0}" presName="level1Shape" presStyleLbl="node0" presStyleIdx="0" presStyleCnt="1" custLinFactNeighborX="-8896" custLinFactNeighborY="-2571">
        <dgm:presLayoutVars>
          <dgm:chPref val="3"/>
        </dgm:presLayoutVars>
      </dgm:prSet>
      <dgm:spPr/>
      <dgm:t>
        <a:bodyPr/>
        <a:lstStyle/>
        <a:p>
          <a:endParaRPr lang="en-US"/>
        </a:p>
      </dgm:t>
    </dgm:pt>
    <dgm:pt modelId="{9D060D9A-744E-4B6B-AF52-EEDB4BF4C2D7}" type="pres">
      <dgm:prSet presAssocID="{7AC48A27-FE09-4E0E-B48A-8836A31409C0}" presName="hierChild2" presStyleCnt="0"/>
      <dgm:spPr>
        <a:scene3d>
          <a:camera prst="orthographicFront"/>
          <a:lightRig rig="threePt" dir="t"/>
        </a:scene3d>
        <a:sp3d>
          <a:bevelT w="69850"/>
        </a:sp3d>
      </dgm:spPr>
      <dgm:t>
        <a:bodyPr/>
        <a:lstStyle/>
        <a:p>
          <a:endParaRPr lang="en-US"/>
        </a:p>
      </dgm:t>
    </dgm:pt>
    <dgm:pt modelId="{0FFA7E24-4308-4ABE-B157-8104E3F8945D}" type="pres">
      <dgm:prSet presAssocID="{17F4D46F-33F7-4745-91F9-C0AEA1DB00B9}" presName="Name25" presStyleLbl="parChTrans1D2" presStyleIdx="0" presStyleCnt="6"/>
      <dgm:spPr/>
      <dgm:t>
        <a:bodyPr/>
        <a:lstStyle/>
        <a:p>
          <a:pPr rtl="1"/>
          <a:endParaRPr lang="ar-SA"/>
        </a:p>
      </dgm:t>
    </dgm:pt>
    <dgm:pt modelId="{188C783D-FDAA-41B5-AB96-E4DA50737D1D}" type="pres">
      <dgm:prSet presAssocID="{17F4D46F-33F7-4745-91F9-C0AEA1DB00B9}" presName="connTx" presStyleLbl="parChTrans1D2" presStyleIdx="0" presStyleCnt="6"/>
      <dgm:spPr/>
      <dgm:t>
        <a:bodyPr/>
        <a:lstStyle/>
        <a:p>
          <a:pPr rtl="1"/>
          <a:endParaRPr lang="ar-SA"/>
        </a:p>
      </dgm:t>
    </dgm:pt>
    <dgm:pt modelId="{C8EC77D0-762C-46C4-8826-01320CC170F2}" type="pres">
      <dgm:prSet presAssocID="{356F5F0A-424C-42D8-BB73-E9ED96EC5B9A}" presName="Name30" presStyleCnt="0"/>
      <dgm:spPr>
        <a:scene3d>
          <a:camera prst="orthographicFront"/>
          <a:lightRig rig="threePt" dir="t"/>
        </a:scene3d>
        <a:sp3d>
          <a:bevelT w="69850"/>
        </a:sp3d>
      </dgm:spPr>
      <dgm:t>
        <a:bodyPr/>
        <a:lstStyle/>
        <a:p>
          <a:endParaRPr lang="en-US"/>
        </a:p>
      </dgm:t>
    </dgm:pt>
    <dgm:pt modelId="{A44D6397-3B2F-4337-AB70-936197E35922}" type="pres">
      <dgm:prSet presAssocID="{356F5F0A-424C-42D8-BB73-E9ED96EC5B9A}" presName="level2Shape" presStyleLbl="node2" presStyleIdx="0" presStyleCnt="6" custLinFactY="19708" custLinFactNeighborX="-4078" custLinFactNeighborY="100000"/>
      <dgm:spPr/>
      <dgm:t>
        <a:bodyPr/>
        <a:lstStyle/>
        <a:p>
          <a:endParaRPr lang="en-US"/>
        </a:p>
      </dgm:t>
    </dgm:pt>
    <dgm:pt modelId="{02024E09-F981-47D1-BCA0-B480F4FC0CBB}" type="pres">
      <dgm:prSet presAssocID="{356F5F0A-424C-42D8-BB73-E9ED96EC5B9A}" presName="hierChild3" presStyleCnt="0"/>
      <dgm:spPr>
        <a:scene3d>
          <a:camera prst="orthographicFront"/>
          <a:lightRig rig="threePt" dir="t"/>
        </a:scene3d>
        <a:sp3d>
          <a:bevelT w="69850"/>
        </a:sp3d>
      </dgm:spPr>
      <dgm:t>
        <a:bodyPr/>
        <a:lstStyle/>
        <a:p>
          <a:endParaRPr lang="en-US"/>
        </a:p>
      </dgm:t>
    </dgm:pt>
    <dgm:pt modelId="{61B6E002-3DE3-4DA4-9A6B-85B1E5AED275}" type="pres">
      <dgm:prSet presAssocID="{6A4134A9-5F4D-4851-8E79-18D33DF4C5AA}" presName="Name25" presStyleLbl="parChTrans1D2" presStyleIdx="1" presStyleCnt="6"/>
      <dgm:spPr/>
      <dgm:t>
        <a:bodyPr/>
        <a:lstStyle/>
        <a:p>
          <a:pPr rtl="1"/>
          <a:endParaRPr lang="ar-SA"/>
        </a:p>
      </dgm:t>
    </dgm:pt>
    <dgm:pt modelId="{1B46D717-3DE1-4FF6-8863-FDDE76040869}" type="pres">
      <dgm:prSet presAssocID="{6A4134A9-5F4D-4851-8E79-18D33DF4C5AA}" presName="connTx" presStyleLbl="parChTrans1D2" presStyleIdx="1" presStyleCnt="6"/>
      <dgm:spPr/>
      <dgm:t>
        <a:bodyPr/>
        <a:lstStyle/>
        <a:p>
          <a:pPr rtl="1"/>
          <a:endParaRPr lang="ar-SA"/>
        </a:p>
      </dgm:t>
    </dgm:pt>
    <dgm:pt modelId="{287226D6-F7E2-4EC1-9A81-7C1EE82689CA}" type="pres">
      <dgm:prSet presAssocID="{B9B8BF39-2B86-429C-AF33-597192BC83B3}" presName="Name30" presStyleCnt="0"/>
      <dgm:spPr>
        <a:scene3d>
          <a:camera prst="orthographicFront"/>
          <a:lightRig rig="threePt" dir="t"/>
        </a:scene3d>
        <a:sp3d>
          <a:bevelT w="69850"/>
        </a:sp3d>
      </dgm:spPr>
      <dgm:t>
        <a:bodyPr/>
        <a:lstStyle/>
        <a:p>
          <a:endParaRPr lang="en-US"/>
        </a:p>
      </dgm:t>
    </dgm:pt>
    <dgm:pt modelId="{574FC97C-C9D4-43F0-B166-A90027A2ACC0}" type="pres">
      <dgm:prSet presAssocID="{B9B8BF39-2B86-429C-AF33-597192BC83B3}" presName="level2Shape" presStyleLbl="node2" presStyleIdx="1" presStyleCnt="6" custLinFactY="-7944" custLinFactNeighborX="-4078" custLinFactNeighborY="-100000"/>
      <dgm:spPr/>
      <dgm:t>
        <a:bodyPr/>
        <a:lstStyle/>
        <a:p>
          <a:endParaRPr lang="en-US"/>
        </a:p>
      </dgm:t>
    </dgm:pt>
    <dgm:pt modelId="{D79F7EE4-92EA-4E31-89A2-BE1F4A7FC1C0}" type="pres">
      <dgm:prSet presAssocID="{B9B8BF39-2B86-429C-AF33-597192BC83B3}" presName="hierChild3" presStyleCnt="0"/>
      <dgm:spPr>
        <a:scene3d>
          <a:camera prst="orthographicFront"/>
          <a:lightRig rig="threePt" dir="t"/>
        </a:scene3d>
        <a:sp3d>
          <a:bevelT w="69850"/>
        </a:sp3d>
      </dgm:spPr>
      <dgm:t>
        <a:bodyPr/>
        <a:lstStyle/>
        <a:p>
          <a:endParaRPr lang="en-US"/>
        </a:p>
      </dgm:t>
    </dgm:pt>
    <dgm:pt modelId="{11710F49-69D3-4F07-A7E1-68800EEFFDD9}" type="pres">
      <dgm:prSet presAssocID="{EE1AF447-D66E-418E-B644-3D6E77C8EFEA}" presName="Name25" presStyleLbl="parChTrans1D2" presStyleIdx="2" presStyleCnt="6"/>
      <dgm:spPr/>
      <dgm:t>
        <a:bodyPr/>
        <a:lstStyle/>
        <a:p>
          <a:pPr rtl="1"/>
          <a:endParaRPr lang="ar-SA"/>
        </a:p>
      </dgm:t>
    </dgm:pt>
    <dgm:pt modelId="{04C44CFA-985C-4903-90EF-6D82536C71CC}" type="pres">
      <dgm:prSet presAssocID="{EE1AF447-D66E-418E-B644-3D6E77C8EFEA}" presName="connTx" presStyleLbl="parChTrans1D2" presStyleIdx="2" presStyleCnt="6"/>
      <dgm:spPr/>
      <dgm:t>
        <a:bodyPr/>
        <a:lstStyle/>
        <a:p>
          <a:pPr rtl="1"/>
          <a:endParaRPr lang="ar-SA"/>
        </a:p>
      </dgm:t>
    </dgm:pt>
    <dgm:pt modelId="{97C4B42E-ED86-404D-B25F-AAAFD5E94AB3}" type="pres">
      <dgm:prSet presAssocID="{2E0BB25E-8F1C-477C-BB02-B6DF4C5ED905}" presName="Name30" presStyleCnt="0"/>
      <dgm:spPr>
        <a:scene3d>
          <a:camera prst="orthographicFront"/>
          <a:lightRig rig="threePt" dir="t"/>
        </a:scene3d>
        <a:sp3d>
          <a:bevelT w="69850"/>
        </a:sp3d>
      </dgm:spPr>
      <dgm:t>
        <a:bodyPr/>
        <a:lstStyle/>
        <a:p>
          <a:endParaRPr lang="en-US"/>
        </a:p>
      </dgm:t>
    </dgm:pt>
    <dgm:pt modelId="{2B9EE76E-36DA-4BD0-8D2C-B10664C6BB4C}" type="pres">
      <dgm:prSet presAssocID="{2E0BB25E-8F1C-477C-BB02-B6DF4C5ED905}" presName="level2Shape" presStyleLbl="node2" presStyleIdx="2" presStyleCnt="6" custLinFactY="12641" custLinFactNeighborX="-4078" custLinFactNeighborY="100000"/>
      <dgm:spPr/>
      <dgm:t>
        <a:bodyPr/>
        <a:lstStyle/>
        <a:p>
          <a:endParaRPr lang="en-US"/>
        </a:p>
      </dgm:t>
    </dgm:pt>
    <dgm:pt modelId="{BC91962D-B0D6-414E-95B9-9F4DE4133314}" type="pres">
      <dgm:prSet presAssocID="{2E0BB25E-8F1C-477C-BB02-B6DF4C5ED905}" presName="hierChild3" presStyleCnt="0"/>
      <dgm:spPr>
        <a:scene3d>
          <a:camera prst="orthographicFront"/>
          <a:lightRig rig="threePt" dir="t"/>
        </a:scene3d>
        <a:sp3d>
          <a:bevelT w="69850"/>
        </a:sp3d>
      </dgm:spPr>
      <dgm:t>
        <a:bodyPr/>
        <a:lstStyle/>
        <a:p>
          <a:endParaRPr lang="en-US"/>
        </a:p>
      </dgm:t>
    </dgm:pt>
    <dgm:pt modelId="{0ADDFF54-583D-4F6A-B1F3-6CD922984D70}" type="pres">
      <dgm:prSet presAssocID="{B3E84D12-FB58-4D92-B686-5BBE19838513}" presName="Name25" presStyleLbl="parChTrans1D2" presStyleIdx="3" presStyleCnt="6"/>
      <dgm:spPr/>
      <dgm:t>
        <a:bodyPr/>
        <a:lstStyle/>
        <a:p>
          <a:pPr rtl="1"/>
          <a:endParaRPr lang="ar-SA"/>
        </a:p>
      </dgm:t>
    </dgm:pt>
    <dgm:pt modelId="{51666236-2A64-4B89-B418-09586793FD30}" type="pres">
      <dgm:prSet presAssocID="{B3E84D12-FB58-4D92-B686-5BBE19838513}" presName="connTx" presStyleLbl="parChTrans1D2" presStyleIdx="3" presStyleCnt="6"/>
      <dgm:spPr/>
      <dgm:t>
        <a:bodyPr/>
        <a:lstStyle/>
        <a:p>
          <a:pPr rtl="1"/>
          <a:endParaRPr lang="ar-SA"/>
        </a:p>
      </dgm:t>
    </dgm:pt>
    <dgm:pt modelId="{0498E78B-42E1-46B0-8011-596B6E24880F}" type="pres">
      <dgm:prSet presAssocID="{0F48A183-C0F9-4162-864C-41590CDD695E}" presName="Name30" presStyleCnt="0"/>
      <dgm:spPr>
        <a:scene3d>
          <a:camera prst="orthographicFront"/>
          <a:lightRig rig="threePt" dir="t"/>
        </a:scene3d>
        <a:sp3d>
          <a:bevelT w="69850"/>
        </a:sp3d>
      </dgm:spPr>
      <dgm:t>
        <a:bodyPr/>
        <a:lstStyle/>
        <a:p>
          <a:endParaRPr lang="en-US"/>
        </a:p>
      </dgm:t>
    </dgm:pt>
    <dgm:pt modelId="{239F3414-7BF8-4CA0-8890-4CE8F07074B1}" type="pres">
      <dgm:prSet presAssocID="{0F48A183-C0F9-4162-864C-41590CDD695E}" presName="level2Shape" presStyleLbl="node2" presStyleIdx="3" presStyleCnt="6" custLinFactY="10293" custLinFactNeighborX="-4078" custLinFactNeighborY="100000"/>
      <dgm:spPr/>
      <dgm:t>
        <a:bodyPr/>
        <a:lstStyle/>
        <a:p>
          <a:endParaRPr lang="en-US"/>
        </a:p>
      </dgm:t>
    </dgm:pt>
    <dgm:pt modelId="{FABF84CA-DEF9-41DC-9BCD-6C53273D6576}" type="pres">
      <dgm:prSet presAssocID="{0F48A183-C0F9-4162-864C-41590CDD695E}" presName="hierChild3" presStyleCnt="0"/>
      <dgm:spPr>
        <a:scene3d>
          <a:camera prst="orthographicFront"/>
          <a:lightRig rig="threePt" dir="t"/>
        </a:scene3d>
        <a:sp3d>
          <a:bevelT w="69850"/>
        </a:sp3d>
      </dgm:spPr>
      <dgm:t>
        <a:bodyPr/>
        <a:lstStyle/>
        <a:p>
          <a:endParaRPr lang="en-US"/>
        </a:p>
      </dgm:t>
    </dgm:pt>
    <dgm:pt modelId="{0D44602A-117B-477B-B25F-31ACBD0D73B2}" type="pres">
      <dgm:prSet presAssocID="{888E1202-3A29-4CF2-8E98-D23D5C9E9D2E}" presName="Name25" presStyleLbl="parChTrans1D2" presStyleIdx="4" presStyleCnt="6"/>
      <dgm:spPr/>
      <dgm:t>
        <a:bodyPr/>
        <a:lstStyle/>
        <a:p>
          <a:pPr rtl="1"/>
          <a:endParaRPr lang="ar-SA"/>
        </a:p>
      </dgm:t>
    </dgm:pt>
    <dgm:pt modelId="{B5ABF756-8365-40EA-8D66-7BAF9B4893FE}" type="pres">
      <dgm:prSet presAssocID="{888E1202-3A29-4CF2-8E98-D23D5C9E9D2E}" presName="connTx" presStyleLbl="parChTrans1D2" presStyleIdx="4" presStyleCnt="6"/>
      <dgm:spPr/>
      <dgm:t>
        <a:bodyPr/>
        <a:lstStyle/>
        <a:p>
          <a:pPr rtl="1"/>
          <a:endParaRPr lang="ar-SA"/>
        </a:p>
      </dgm:t>
    </dgm:pt>
    <dgm:pt modelId="{96BBC2AF-A960-4E4F-805F-048F30E6E6F0}" type="pres">
      <dgm:prSet presAssocID="{4624B2EE-A7CD-49EC-B910-2BD742255907}" presName="Name30" presStyleCnt="0"/>
      <dgm:spPr>
        <a:scene3d>
          <a:camera prst="orthographicFront"/>
          <a:lightRig rig="threePt" dir="t"/>
        </a:scene3d>
        <a:sp3d>
          <a:bevelT w="69850"/>
        </a:sp3d>
      </dgm:spPr>
      <dgm:t>
        <a:bodyPr/>
        <a:lstStyle/>
        <a:p>
          <a:endParaRPr lang="en-US"/>
        </a:p>
      </dgm:t>
    </dgm:pt>
    <dgm:pt modelId="{E8358B97-085C-4961-B687-F9D564362E9E}" type="pres">
      <dgm:prSet presAssocID="{4624B2EE-A7CD-49EC-B910-2BD742255907}" presName="level2Shape" presStyleLbl="node2" presStyleIdx="4" presStyleCnt="6" custLinFactY="7944" custLinFactNeighborX="-2692" custLinFactNeighborY="100000"/>
      <dgm:spPr/>
      <dgm:t>
        <a:bodyPr/>
        <a:lstStyle/>
        <a:p>
          <a:endParaRPr lang="en-US"/>
        </a:p>
      </dgm:t>
    </dgm:pt>
    <dgm:pt modelId="{09F786A3-12F8-4B36-83BC-36159D5870BB}" type="pres">
      <dgm:prSet presAssocID="{4624B2EE-A7CD-49EC-B910-2BD742255907}" presName="hierChild3" presStyleCnt="0"/>
      <dgm:spPr>
        <a:scene3d>
          <a:camera prst="orthographicFront"/>
          <a:lightRig rig="threePt" dir="t"/>
        </a:scene3d>
        <a:sp3d>
          <a:bevelT w="69850"/>
        </a:sp3d>
      </dgm:spPr>
      <dgm:t>
        <a:bodyPr/>
        <a:lstStyle/>
        <a:p>
          <a:endParaRPr lang="en-US"/>
        </a:p>
      </dgm:t>
    </dgm:pt>
    <dgm:pt modelId="{CDEF92B2-065E-4834-889D-0BFECAF84251}" type="pres">
      <dgm:prSet presAssocID="{DC0B329E-2818-4D87-9453-E30EBBA150DB}" presName="Name25" presStyleLbl="parChTrans1D2" presStyleIdx="5" presStyleCnt="6"/>
      <dgm:spPr/>
      <dgm:t>
        <a:bodyPr/>
        <a:lstStyle/>
        <a:p>
          <a:pPr rtl="1"/>
          <a:endParaRPr lang="ar-SA"/>
        </a:p>
      </dgm:t>
    </dgm:pt>
    <dgm:pt modelId="{581D8EA3-D673-4D8E-96DD-296612417113}" type="pres">
      <dgm:prSet presAssocID="{DC0B329E-2818-4D87-9453-E30EBBA150DB}" presName="connTx" presStyleLbl="parChTrans1D2" presStyleIdx="5" presStyleCnt="6"/>
      <dgm:spPr/>
      <dgm:t>
        <a:bodyPr/>
        <a:lstStyle/>
        <a:p>
          <a:pPr rtl="1"/>
          <a:endParaRPr lang="ar-SA"/>
        </a:p>
      </dgm:t>
    </dgm:pt>
    <dgm:pt modelId="{819C3E6D-027E-4B58-8F23-CA080653939C}" type="pres">
      <dgm:prSet presAssocID="{EA84F862-516A-4365-84D3-AD27B8C768C9}" presName="Name30" presStyleCnt="0"/>
      <dgm:spPr>
        <a:scene3d>
          <a:camera prst="orthographicFront"/>
          <a:lightRig rig="threePt" dir="t"/>
        </a:scene3d>
        <a:sp3d>
          <a:bevelT w="69850"/>
        </a:sp3d>
      </dgm:spPr>
      <dgm:t>
        <a:bodyPr/>
        <a:lstStyle/>
        <a:p>
          <a:endParaRPr lang="en-US"/>
        </a:p>
      </dgm:t>
    </dgm:pt>
    <dgm:pt modelId="{E4EFCF62-D4C3-4C5F-9246-21365BC5E1B2}" type="pres">
      <dgm:prSet presAssocID="{EA84F862-516A-4365-84D3-AD27B8C768C9}" presName="level2Shape" presStyleLbl="node2" presStyleIdx="5" presStyleCnt="6" custLinFactY="-145010" custLinFactNeighborX="-4078" custLinFactNeighborY="-200000"/>
      <dgm:spPr/>
      <dgm:t>
        <a:bodyPr/>
        <a:lstStyle/>
        <a:p>
          <a:pPr rtl="1"/>
          <a:endParaRPr lang="ar-SA"/>
        </a:p>
      </dgm:t>
    </dgm:pt>
    <dgm:pt modelId="{EA1C0DB4-D240-4767-B74B-F720BB534DE8}" type="pres">
      <dgm:prSet presAssocID="{EA84F862-516A-4365-84D3-AD27B8C768C9}" presName="hierChild3" presStyleCnt="0"/>
      <dgm:spPr>
        <a:scene3d>
          <a:camera prst="orthographicFront"/>
          <a:lightRig rig="threePt" dir="t"/>
        </a:scene3d>
        <a:sp3d>
          <a:bevelT w="69850"/>
        </a:sp3d>
      </dgm:spPr>
      <dgm:t>
        <a:bodyPr/>
        <a:lstStyle/>
        <a:p>
          <a:endParaRPr lang="en-US"/>
        </a:p>
      </dgm:t>
    </dgm:pt>
    <dgm:pt modelId="{2D77F226-D5CA-44A2-ADD3-81FBCE4BDE3E}" type="pres">
      <dgm:prSet presAssocID="{7AD43DF2-4B46-4C42-A1A4-4735F32C1178}" presName="bgShapesFlow" presStyleCnt="0"/>
      <dgm:spPr>
        <a:scene3d>
          <a:camera prst="orthographicFront"/>
          <a:lightRig rig="threePt" dir="t"/>
        </a:scene3d>
        <a:sp3d>
          <a:bevelT w="69850"/>
        </a:sp3d>
      </dgm:spPr>
      <dgm:t>
        <a:bodyPr/>
        <a:lstStyle/>
        <a:p>
          <a:endParaRPr lang="en-US"/>
        </a:p>
      </dgm:t>
    </dgm:pt>
  </dgm:ptLst>
  <dgm:cxnLst>
    <dgm:cxn modelId="{B8BA9412-1FFB-4B71-AA23-4B21BD7E8C08}" type="presOf" srcId="{0F48A183-C0F9-4162-864C-41590CDD695E}" destId="{239F3414-7BF8-4CA0-8890-4CE8F07074B1}" srcOrd="0" destOrd="0" presId="urn:microsoft.com/office/officeart/2005/8/layout/hierarchy5"/>
    <dgm:cxn modelId="{DEC22DE8-0306-46CB-A3E5-92DFF6799158}" type="presOf" srcId="{356F5F0A-424C-42D8-BB73-E9ED96EC5B9A}" destId="{A44D6397-3B2F-4337-AB70-936197E35922}" srcOrd="0" destOrd="0" presId="urn:microsoft.com/office/officeart/2005/8/layout/hierarchy5"/>
    <dgm:cxn modelId="{7005B0C7-3D59-4817-B9E3-A97AE3E7CF98}" type="presOf" srcId="{7AD43DF2-4B46-4C42-A1A4-4735F32C1178}" destId="{A7894095-0C3D-4842-8613-0431EBADEFA2}" srcOrd="0" destOrd="0" presId="urn:microsoft.com/office/officeart/2005/8/layout/hierarchy5"/>
    <dgm:cxn modelId="{F8E192BB-AD60-4DD9-ADE8-00520D6D1BC2}" type="presOf" srcId="{17F4D46F-33F7-4745-91F9-C0AEA1DB00B9}" destId="{188C783D-FDAA-41B5-AB96-E4DA50737D1D}" srcOrd="1" destOrd="0" presId="urn:microsoft.com/office/officeart/2005/8/layout/hierarchy5"/>
    <dgm:cxn modelId="{FBE66485-B033-4504-87D2-D9160E75B9EE}" type="presOf" srcId="{B3E84D12-FB58-4D92-B686-5BBE19838513}" destId="{0ADDFF54-583D-4F6A-B1F3-6CD922984D70}" srcOrd="0" destOrd="0" presId="urn:microsoft.com/office/officeart/2005/8/layout/hierarchy5"/>
    <dgm:cxn modelId="{C8EABDF6-B1B9-4777-A759-15D581AF9A66}" type="presOf" srcId="{6A4134A9-5F4D-4851-8E79-18D33DF4C5AA}" destId="{1B46D717-3DE1-4FF6-8863-FDDE76040869}" srcOrd="1" destOrd="0" presId="urn:microsoft.com/office/officeart/2005/8/layout/hierarchy5"/>
    <dgm:cxn modelId="{CA9ACFEC-C10C-48EC-9122-6497894EA821}" type="presOf" srcId="{888E1202-3A29-4CF2-8E98-D23D5C9E9D2E}" destId="{B5ABF756-8365-40EA-8D66-7BAF9B4893FE}" srcOrd="1" destOrd="0" presId="urn:microsoft.com/office/officeart/2005/8/layout/hierarchy5"/>
    <dgm:cxn modelId="{1E4E12FB-3748-448E-8F74-E468F0BD76EA}" type="presOf" srcId="{17F4D46F-33F7-4745-91F9-C0AEA1DB00B9}" destId="{0FFA7E24-4308-4ABE-B157-8104E3F8945D}" srcOrd="0" destOrd="0" presId="urn:microsoft.com/office/officeart/2005/8/layout/hierarchy5"/>
    <dgm:cxn modelId="{C4F9D957-560C-43AE-9D2D-BEBA224E3AE4}" type="presOf" srcId="{6A4134A9-5F4D-4851-8E79-18D33DF4C5AA}" destId="{61B6E002-3DE3-4DA4-9A6B-85B1E5AED275}" srcOrd="0" destOrd="0" presId="urn:microsoft.com/office/officeart/2005/8/layout/hierarchy5"/>
    <dgm:cxn modelId="{1C30F310-4EBD-4817-BF0D-AB44FF765AB0}" srcId="{7AC48A27-FE09-4E0E-B48A-8836A31409C0}" destId="{0F48A183-C0F9-4162-864C-41590CDD695E}" srcOrd="3" destOrd="0" parTransId="{B3E84D12-FB58-4D92-B686-5BBE19838513}" sibTransId="{A50EA691-2F4D-491F-A311-86BC2A7D6CE4}"/>
    <dgm:cxn modelId="{6A4C4A31-5CBA-451F-A5C4-47D6373C9BEF}" srcId="{7AC48A27-FE09-4E0E-B48A-8836A31409C0}" destId="{356F5F0A-424C-42D8-BB73-E9ED96EC5B9A}" srcOrd="0" destOrd="0" parTransId="{17F4D46F-33F7-4745-91F9-C0AEA1DB00B9}" sibTransId="{4C64E39B-D726-41B6-A545-E36577AC0157}"/>
    <dgm:cxn modelId="{B77A2C91-08DA-4470-B07D-60DE520C4912}" srcId="{7AC48A27-FE09-4E0E-B48A-8836A31409C0}" destId="{EA84F862-516A-4365-84D3-AD27B8C768C9}" srcOrd="5" destOrd="0" parTransId="{DC0B329E-2818-4D87-9453-E30EBBA150DB}" sibTransId="{E048F28C-E982-4F71-B05A-C4A1B108F3D6}"/>
    <dgm:cxn modelId="{66F5371C-5A11-4CC6-8845-CB555040F2DE}" type="presOf" srcId="{EA84F862-516A-4365-84D3-AD27B8C768C9}" destId="{E4EFCF62-D4C3-4C5F-9246-21365BC5E1B2}" srcOrd="0" destOrd="0" presId="urn:microsoft.com/office/officeart/2005/8/layout/hierarchy5"/>
    <dgm:cxn modelId="{9E826B4A-AE79-4458-A6C8-EDAF1F26F9D1}" type="presOf" srcId="{B9B8BF39-2B86-429C-AF33-597192BC83B3}" destId="{574FC97C-C9D4-43F0-B166-A90027A2ACC0}" srcOrd="0" destOrd="0" presId="urn:microsoft.com/office/officeart/2005/8/layout/hierarchy5"/>
    <dgm:cxn modelId="{F90B8096-FA85-4042-8247-E7B13F668A8C}" type="presOf" srcId="{DC0B329E-2818-4D87-9453-E30EBBA150DB}" destId="{CDEF92B2-065E-4834-889D-0BFECAF84251}" srcOrd="0" destOrd="0" presId="urn:microsoft.com/office/officeart/2005/8/layout/hierarchy5"/>
    <dgm:cxn modelId="{8238C221-DF7A-473E-93D3-4471299D6C49}" type="presOf" srcId="{888E1202-3A29-4CF2-8E98-D23D5C9E9D2E}" destId="{0D44602A-117B-477B-B25F-31ACBD0D73B2}" srcOrd="0" destOrd="0" presId="urn:microsoft.com/office/officeart/2005/8/layout/hierarchy5"/>
    <dgm:cxn modelId="{36237AD9-78DB-4A5D-863B-331E7191E781}" type="presOf" srcId="{EE1AF447-D66E-418E-B644-3D6E77C8EFEA}" destId="{04C44CFA-985C-4903-90EF-6D82536C71CC}" srcOrd="1" destOrd="0" presId="urn:microsoft.com/office/officeart/2005/8/layout/hierarchy5"/>
    <dgm:cxn modelId="{377D1CA9-E1F5-41F1-97A4-656D967961D6}" type="presOf" srcId="{DC0B329E-2818-4D87-9453-E30EBBA150DB}" destId="{581D8EA3-D673-4D8E-96DD-296612417113}" srcOrd="1" destOrd="0" presId="urn:microsoft.com/office/officeart/2005/8/layout/hierarchy5"/>
    <dgm:cxn modelId="{CA28EA0C-8D60-496A-80A5-AB2039BF6726}" srcId="{7AD43DF2-4B46-4C42-A1A4-4735F32C1178}" destId="{7AC48A27-FE09-4E0E-B48A-8836A31409C0}" srcOrd="0" destOrd="0" parTransId="{420901B2-D111-44EF-986E-2F7B1DAA4636}" sibTransId="{9DC70833-A7B9-468A-A061-0117EF7EF407}"/>
    <dgm:cxn modelId="{8EE4AD59-FAB1-4F51-AD95-A5775A104E0C}" type="presOf" srcId="{EE1AF447-D66E-418E-B644-3D6E77C8EFEA}" destId="{11710F49-69D3-4F07-A7E1-68800EEFFDD9}" srcOrd="0" destOrd="0" presId="urn:microsoft.com/office/officeart/2005/8/layout/hierarchy5"/>
    <dgm:cxn modelId="{4AC02225-9784-4DD9-B2CA-A456307CE091}" srcId="{7AC48A27-FE09-4E0E-B48A-8836A31409C0}" destId="{4624B2EE-A7CD-49EC-B910-2BD742255907}" srcOrd="4" destOrd="0" parTransId="{888E1202-3A29-4CF2-8E98-D23D5C9E9D2E}" sibTransId="{74D09D90-2BC8-42F8-BE9E-D35AE04B8B6C}"/>
    <dgm:cxn modelId="{E2025FAD-0DD2-4182-81F1-A51CA76290A3}" type="presOf" srcId="{B3E84D12-FB58-4D92-B686-5BBE19838513}" destId="{51666236-2A64-4B89-B418-09586793FD30}" srcOrd="1" destOrd="0" presId="urn:microsoft.com/office/officeart/2005/8/layout/hierarchy5"/>
    <dgm:cxn modelId="{F4586AF6-FE53-42BF-993F-2958AD6B3302}" type="presOf" srcId="{2E0BB25E-8F1C-477C-BB02-B6DF4C5ED905}" destId="{2B9EE76E-36DA-4BD0-8D2C-B10664C6BB4C}" srcOrd="0" destOrd="0" presId="urn:microsoft.com/office/officeart/2005/8/layout/hierarchy5"/>
    <dgm:cxn modelId="{4D88E946-5EAA-485F-8B8F-953EA701909A}" type="presOf" srcId="{7AC48A27-FE09-4E0E-B48A-8836A31409C0}" destId="{10D0A14B-0A5A-4911-BA76-53024AB94ECC}" srcOrd="0" destOrd="0" presId="urn:microsoft.com/office/officeart/2005/8/layout/hierarchy5"/>
    <dgm:cxn modelId="{DA36F39E-69BD-4B22-BC82-B7E594CA04B2}" srcId="{7AC48A27-FE09-4E0E-B48A-8836A31409C0}" destId="{2E0BB25E-8F1C-477C-BB02-B6DF4C5ED905}" srcOrd="2" destOrd="0" parTransId="{EE1AF447-D66E-418E-B644-3D6E77C8EFEA}" sibTransId="{1DDF70A4-834B-4305-B9FA-60B66EEA133C}"/>
    <dgm:cxn modelId="{BA59FC29-1FD9-4594-B51B-30C337B3EE82}" srcId="{7AC48A27-FE09-4E0E-B48A-8836A31409C0}" destId="{B9B8BF39-2B86-429C-AF33-597192BC83B3}" srcOrd="1" destOrd="0" parTransId="{6A4134A9-5F4D-4851-8E79-18D33DF4C5AA}" sibTransId="{5E00ED94-DBA4-4D9A-986E-76614DD2464D}"/>
    <dgm:cxn modelId="{E8C3DA0A-9238-4A4A-8BFE-2DA985E2A7F5}" type="presOf" srcId="{4624B2EE-A7CD-49EC-B910-2BD742255907}" destId="{E8358B97-085C-4961-B687-F9D564362E9E}" srcOrd="0" destOrd="0" presId="urn:microsoft.com/office/officeart/2005/8/layout/hierarchy5"/>
    <dgm:cxn modelId="{D370B27F-BC93-48F9-856E-8A1EB420BA64}" type="presParOf" srcId="{A7894095-0C3D-4842-8613-0431EBADEFA2}" destId="{DE2D41CA-835E-459E-9D46-1E8BE8FA97CA}" srcOrd="0" destOrd="0" presId="urn:microsoft.com/office/officeart/2005/8/layout/hierarchy5"/>
    <dgm:cxn modelId="{AF63A610-2107-444D-A41A-8318D34DB04D}" type="presParOf" srcId="{DE2D41CA-835E-459E-9D46-1E8BE8FA97CA}" destId="{0BB10915-6B85-46BE-832D-0D14BCB60966}" srcOrd="0" destOrd="0" presId="urn:microsoft.com/office/officeart/2005/8/layout/hierarchy5"/>
    <dgm:cxn modelId="{44B419F0-B92B-4E14-AFD0-C6BD4D5DEE1F}" type="presParOf" srcId="{0BB10915-6B85-46BE-832D-0D14BCB60966}" destId="{24D13DD1-1849-49F9-AD7E-899B0EF0F6DB}" srcOrd="0" destOrd="0" presId="urn:microsoft.com/office/officeart/2005/8/layout/hierarchy5"/>
    <dgm:cxn modelId="{148D9CAE-3B4D-4069-83CB-4505108DCCAC}" type="presParOf" srcId="{24D13DD1-1849-49F9-AD7E-899B0EF0F6DB}" destId="{10D0A14B-0A5A-4911-BA76-53024AB94ECC}" srcOrd="0" destOrd="0" presId="urn:microsoft.com/office/officeart/2005/8/layout/hierarchy5"/>
    <dgm:cxn modelId="{DDC86E28-C346-4137-87C0-B06D3A37D6FE}" type="presParOf" srcId="{24D13DD1-1849-49F9-AD7E-899B0EF0F6DB}" destId="{9D060D9A-744E-4B6B-AF52-EEDB4BF4C2D7}" srcOrd="1" destOrd="0" presId="urn:microsoft.com/office/officeart/2005/8/layout/hierarchy5"/>
    <dgm:cxn modelId="{0C64B828-CA45-4648-AAFE-228460C77B58}" type="presParOf" srcId="{9D060D9A-744E-4B6B-AF52-EEDB4BF4C2D7}" destId="{0FFA7E24-4308-4ABE-B157-8104E3F8945D}" srcOrd="0" destOrd="0" presId="urn:microsoft.com/office/officeart/2005/8/layout/hierarchy5"/>
    <dgm:cxn modelId="{8E773423-BEF8-43AA-A669-A21598E4288A}" type="presParOf" srcId="{0FFA7E24-4308-4ABE-B157-8104E3F8945D}" destId="{188C783D-FDAA-41B5-AB96-E4DA50737D1D}" srcOrd="0" destOrd="0" presId="urn:microsoft.com/office/officeart/2005/8/layout/hierarchy5"/>
    <dgm:cxn modelId="{0E6AF14A-EB4E-4C20-960A-0E79EC1A74B9}" type="presParOf" srcId="{9D060D9A-744E-4B6B-AF52-EEDB4BF4C2D7}" destId="{C8EC77D0-762C-46C4-8826-01320CC170F2}" srcOrd="1" destOrd="0" presId="urn:microsoft.com/office/officeart/2005/8/layout/hierarchy5"/>
    <dgm:cxn modelId="{A8403A72-AE19-48A8-83E6-00B23F658F8C}" type="presParOf" srcId="{C8EC77D0-762C-46C4-8826-01320CC170F2}" destId="{A44D6397-3B2F-4337-AB70-936197E35922}" srcOrd="0" destOrd="0" presId="urn:microsoft.com/office/officeart/2005/8/layout/hierarchy5"/>
    <dgm:cxn modelId="{46F50E93-EE0D-441C-B18D-E1C4A7A2C51A}" type="presParOf" srcId="{C8EC77D0-762C-46C4-8826-01320CC170F2}" destId="{02024E09-F981-47D1-BCA0-B480F4FC0CBB}" srcOrd="1" destOrd="0" presId="urn:microsoft.com/office/officeart/2005/8/layout/hierarchy5"/>
    <dgm:cxn modelId="{08A6DEA0-9FC3-4952-8D20-B8C9B3F6F4B7}" type="presParOf" srcId="{9D060D9A-744E-4B6B-AF52-EEDB4BF4C2D7}" destId="{61B6E002-3DE3-4DA4-9A6B-85B1E5AED275}" srcOrd="2" destOrd="0" presId="urn:microsoft.com/office/officeart/2005/8/layout/hierarchy5"/>
    <dgm:cxn modelId="{592B1DCF-8A65-46F6-BA82-C22909E67A6E}" type="presParOf" srcId="{61B6E002-3DE3-4DA4-9A6B-85B1E5AED275}" destId="{1B46D717-3DE1-4FF6-8863-FDDE76040869}" srcOrd="0" destOrd="0" presId="urn:microsoft.com/office/officeart/2005/8/layout/hierarchy5"/>
    <dgm:cxn modelId="{4E415E4E-8E46-4402-A7BC-D00B76E62EF6}" type="presParOf" srcId="{9D060D9A-744E-4B6B-AF52-EEDB4BF4C2D7}" destId="{287226D6-F7E2-4EC1-9A81-7C1EE82689CA}" srcOrd="3" destOrd="0" presId="urn:microsoft.com/office/officeart/2005/8/layout/hierarchy5"/>
    <dgm:cxn modelId="{F525CE28-7B2F-41E0-BB94-1D5F8FB8723B}" type="presParOf" srcId="{287226D6-F7E2-4EC1-9A81-7C1EE82689CA}" destId="{574FC97C-C9D4-43F0-B166-A90027A2ACC0}" srcOrd="0" destOrd="0" presId="urn:microsoft.com/office/officeart/2005/8/layout/hierarchy5"/>
    <dgm:cxn modelId="{D4C3B064-D5AD-48A4-8D23-1E22C41986C4}" type="presParOf" srcId="{287226D6-F7E2-4EC1-9A81-7C1EE82689CA}" destId="{D79F7EE4-92EA-4E31-89A2-BE1F4A7FC1C0}" srcOrd="1" destOrd="0" presId="urn:microsoft.com/office/officeart/2005/8/layout/hierarchy5"/>
    <dgm:cxn modelId="{D38CDE96-2450-41E8-B279-6C44EF2D5F64}" type="presParOf" srcId="{9D060D9A-744E-4B6B-AF52-EEDB4BF4C2D7}" destId="{11710F49-69D3-4F07-A7E1-68800EEFFDD9}" srcOrd="4" destOrd="0" presId="urn:microsoft.com/office/officeart/2005/8/layout/hierarchy5"/>
    <dgm:cxn modelId="{F3520ED9-D433-41C9-B764-1959D96EE2DA}" type="presParOf" srcId="{11710F49-69D3-4F07-A7E1-68800EEFFDD9}" destId="{04C44CFA-985C-4903-90EF-6D82536C71CC}" srcOrd="0" destOrd="0" presId="urn:microsoft.com/office/officeart/2005/8/layout/hierarchy5"/>
    <dgm:cxn modelId="{AA8B4F18-A498-4016-99AE-6C412CCEBC2D}" type="presParOf" srcId="{9D060D9A-744E-4B6B-AF52-EEDB4BF4C2D7}" destId="{97C4B42E-ED86-404D-B25F-AAAFD5E94AB3}" srcOrd="5" destOrd="0" presId="urn:microsoft.com/office/officeart/2005/8/layout/hierarchy5"/>
    <dgm:cxn modelId="{9D69B64B-1896-4FA3-B473-24AF594C3A45}" type="presParOf" srcId="{97C4B42E-ED86-404D-B25F-AAAFD5E94AB3}" destId="{2B9EE76E-36DA-4BD0-8D2C-B10664C6BB4C}" srcOrd="0" destOrd="0" presId="urn:microsoft.com/office/officeart/2005/8/layout/hierarchy5"/>
    <dgm:cxn modelId="{B8002BDB-16F9-4844-934C-560CA1B4EA83}" type="presParOf" srcId="{97C4B42E-ED86-404D-B25F-AAAFD5E94AB3}" destId="{BC91962D-B0D6-414E-95B9-9F4DE4133314}" srcOrd="1" destOrd="0" presId="urn:microsoft.com/office/officeart/2005/8/layout/hierarchy5"/>
    <dgm:cxn modelId="{529096BD-C208-47F0-92DB-115F25206D34}" type="presParOf" srcId="{9D060D9A-744E-4B6B-AF52-EEDB4BF4C2D7}" destId="{0ADDFF54-583D-4F6A-B1F3-6CD922984D70}" srcOrd="6" destOrd="0" presId="urn:microsoft.com/office/officeart/2005/8/layout/hierarchy5"/>
    <dgm:cxn modelId="{6C9ACDFF-8CF2-454C-95B5-C37EA5AB56B2}" type="presParOf" srcId="{0ADDFF54-583D-4F6A-B1F3-6CD922984D70}" destId="{51666236-2A64-4B89-B418-09586793FD30}" srcOrd="0" destOrd="0" presId="urn:microsoft.com/office/officeart/2005/8/layout/hierarchy5"/>
    <dgm:cxn modelId="{9E8322C0-7D39-47BD-B6F1-BEB0475FADC4}" type="presParOf" srcId="{9D060D9A-744E-4B6B-AF52-EEDB4BF4C2D7}" destId="{0498E78B-42E1-46B0-8011-596B6E24880F}" srcOrd="7" destOrd="0" presId="urn:microsoft.com/office/officeart/2005/8/layout/hierarchy5"/>
    <dgm:cxn modelId="{7D581BF4-4DC3-4A6E-88EE-DC6A75741219}" type="presParOf" srcId="{0498E78B-42E1-46B0-8011-596B6E24880F}" destId="{239F3414-7BF8-4CA0-8890-4CE8F07074B1}" srcOrd="0" destOrd="0" presId="urn:microsoft.com/office/officeart/2005/8/layout/hierarchy5"/>
    <dgm:cxn modelId="{DEFD2BA9-8FFA-4EC1-8C1A-3B3AE4C9765D}" type="presParOf" srcId="{0498E78B-42E1-46B0-8011-596B6E24880F}" destId="{FABF84CA-DEF9-41DC-9BCD-6C53273D6576}" srcOrd="1" destOrd="0" presId="urn:microsoft.com/office/officeart/2005/8/layout/hierarchy5"/>
    <dgm:cxn modelId="{4615CDB9-5F67-4322-9962-61A5388036F0}" type="presParOf" srcId="{9D060D9A-744E-4B6B-AF52-EEDB4BF4C2D7}" destId="{0D44602A-117B-477B-B25F-31ACBD0D73B2}" srcOrd="8" destOrd="0" presId="urn:microsoft.com/office/officeart/2005/8/layout/hierarchy5"/>
    <dgm:cxn modelId="{92D1B01B-0053-4508-BCA9-8FB2E0BBC9A4}" type="presParOf" srcId="{0D44602A-117B-477B-B25F-31ACBD0D73B2}" destId="{B5ABF756-8365-40EA-8D66-7BAF9B4893FE}" srcOrd="0" destOrd="0" presId="urn:microsoft.com/office/officeart/2005/8/layout/hierarchy5"/>
    <dgm:cxn modelId="{9EF06022-1FD9-4855-9901-C6C3FFC59814}" type="presParOf" srcId="{9D060D9A-744E-4B6B-AF52-EEDB4BF4C2D7}" destId="{96BBC2AF-A960-4E4F-805F-048F30E6E6F0}" srcOrd="9" destOrd="0" presId="urn:microsoft.com/office/officeart/2005/8/layout/hierarchy5"/>
    <dgm:cxn modelId="{3C8BC68C-F7C5-4D06-A9F3-E07E154B9DF6}" type="presParOf" srcId="{96BBC2AF-A960-4E4F-805F-048F30E6E6F0}" destId="{E8358B97-085C-4961-B687-F9D564362E9E}" srcOrd="0" destOrd="0" presId="urn:microsoft.com/office/officeart/2005/8/layout/hierarchy5"/>
    <dgm:cxn modelId="{1A41AB60-4CE3-4F59-830C-234D303F8262}" type="presParOf" srcId="{96BBC2AF-A960-4E4F-805F-048F30E6E6F0}" destId="{09F786A3-12F8-4B36-83BC-36159D5870BB}" srcOrd="1" destOrd="0" presId="urn:microsoft.com/office/officeart/2005/8/layout/hierarchy5"/>
    <dgm:cxn modelId="{53375540-5565-4FF8-AFC7-A17258889DB8}" type="presParOf" srcId="{9D060D9A-744E-4B6B-AF52-EEDB4BF4C2D7}" destId="{CDEF92B2-065E-4834-889D-0BFECAF84251}" srcOrd="10" destOrd="0" presId="urn:microsoft.com/office/officeart/2005/8/layout/hierarchy5"/>
    <dgm:cxn modelId="{623A38BF-9407-4EF8-A0B4-6F020DBBFF07}" type="presParOf" srcId="{CDEF92B2-065E-4834-889D-0BFECAF84251}" destId="{581D8EA3-D673-4D8E-96DD-296612417113}" srcOrd="0" destOrd="0" presId="urn:microsoft.com/office/officeart/2005/8/layout/hierarchy5"/>
    <dgm:cxn modelId="{1578370B-BE6E-48B1-9920-9C159D99A606}" type="presParOf" srcId="{9D060D9A-744E-4B6B-AF52-EEDB4BF4C2D7}" destId="{819C3E6D-027E-4B58-8F23-CA080653939C}" srcOrd="11" destOrd="0" presId="urn:microsoft.com/office/officeart/2005/8/layout/hierarchy5"/>
    <dgm:cxn modelId="{0FC95D7B-655B-4011-A67A-C8F3B028503D}" type="presParOf" srcId="{819C3E6D-027E-4B58-8F23-CA080653939C}" destId="{E4EFCF62-D4C3-4C5F-9246-21365BC5E1B2}" srcOrd="0" destOrd="0" presId="urn:microsoft.com/office/officeart/2005/8/layout/hierarchy5"/>
    <dgm:cxn modelId="{33FE77EB-F256-4B07-87A8-CB8FA9DC8D5F}" type="presParOf" srcId="{819C3E6D-027E-4B58-8F23-CA080653939C}" destId="{EA1C0DB4-D240-4767-B74B-F720BB534DE8}" srcOrd="1" destOrd="0" presId="urn:microsoft.com/office/officeart/2005/8/layout/hierarchy5"/>
    <dgm:cxn modelId="{7CE4745C-B684-4D87-8654-F83BD9DBB85D}" type="presParOf" srcId="{A7894095-0C3D-4842-8613-0431EBADEFA2}" destId="{2D77F226-D5CA-44A2-ADD3-81FBCE4BDE3E}" srcOrd="1" destOrd="0" presId="urn:microsoft.com/office/officeart/2005/8/layout/hierarchy5"/>
  </dgm:cxnLst>
  <dgm:bg/>
  <dgm:whole>
    <a:ln w="920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4" name="Rectangle 24"/>
          <p:cNvSpPr>
            <a:spLocks noGrp="1"/>
          </p:cNvSpPr>
          <p:nvPr>
            <p:ph type="dt" sz="quarter"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D85371F-9435-405E-B7B9-0FF0AE70857D}" type="datetimeFigureOut">
              <a:rPr lang="en-US"/>
              <a:pPr>
                <a:defRPr/>
              </a:pPr>
              <a:t>11/6/2016</a:t>
            </a:fld>
            <a:endParaRPr lang="en-US"/>
          </a:p>
        </p:txBody>
      </p:sp>
      <p:sp>
        <p:nvSpPr>
          <p:cNvPr id="30" name="Rectangle 30"/>
          <p:cNvSpPr>
            <a:spLocks noGrp="1"/>
          </p:cNvSpPr>
          <p:nvPr>
            <p:ph type="ftr" sz="quarter" idx="2"/>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8" name="Rectangle 18"/>
          <p:cNvSpPr>
            <a:spLocks noGrp="1"/>
          </p:cNvSpPr>
          <p:nvPr>
            <p:ph type="sldNum" sz="quarter" idx="3"/>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D053941A-922A-48E9-A6B2-DA6A2A3A8373}" type="slidenum">
              <a:rPr lang="en-US"/>
              <a:pPr>
                <a:defRPr/>
              </a:pPr>
              <a:t>‹#›</a:t>
            </a:fld>
            <a:endParaRPr lang="en-US"/>
          </a:p>
        </p:txBody>
      </p:sp>
    </p:spTree>
    <p:extLst>
      <p:ext uri="{BB962C8B-B14F-4D97-AF65-F5344CB8AC3E}">
        <p14:creationId xmlns:p14="http://schemas.microsoft.com/office/powerpoint/2010/main" val="51759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5" name="Rectangle 15"/>
          <p:cNvSpPr>
            <a:spLocks noGrp="1"/>
          </p:cNvSpPr>
          <p:nvPr>
            <p:ph type="dt"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77CF974-788A-48CA-B09B-57C4661415BF}" type="datetimeFigureOut">
              <a:rPr lang="en-US"/>
              <a:pPr>
                <a:defRPr/>
              </a:pPr>
              <a:t>11/6/2016</a:t>
            </a:fld>
            <a:endParaRPr lang="en-US"/>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8" name="Rectangle 28"/>
          <p:cNvSpPr>
            <a:spLocks noGrp="1"/>
          </p:cNvSpPr>
          <p:nvPr>
            <p:ph type="sldNum" sz="quarter" idx="5"/>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82AA443A-4C4E-4198-8C63-EDDB8721F0B1}" type="slidenum">
              <a:rPr lang="en-US"/>
              <a:pPr>
                <a:defRPr/>
              </a:pPr>
              <a:t>‹#›</a:t>
            </a:fld>
            <a:endParaRPr lang="en-US"/>
          </a:p>
        </p:txBody>
      </p:sp>
    </p:spTree>
    <p:extLst>
      <p:ext uri="{BB962C8B-B14F-4D97-AF65-F5344CB8AC3E}">
        <p14:creationId xmlns:p14="http://schemas.microsoft.com/office/powerpoint/2010/main" val="93112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dirty="0" smtClean="0">
              <a:cs typeface="Arial" charset="0"/>
            </a:endParaRPr>
          </a:p>
        </p:txBody>
      </p:sp>
      <p:sp>
        <p:nvSpPr>
          <p:cNvPr id="645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fld id="{1E287C81-2993-4997-9C23-156A1AE01974}" type="slidenum">
              <a:rPr lang="ar-SA" altLang="en-US" sz="1200">
                <a:latin typeface="Calibri" pitchFamily="34" charset="0"/>
              </a:rPr>
              <a:pPr/>
              <a:t>1</a:t>
            </a:fld>
            <a:endParaRPr lang="ar-SA" altLang="en-US" sz="1200">
              <a:latin typeface="Calibri" pitchFamily="34" charset="0"/>
            </a:endParaRPr>
          </a:p>
        </p:txBody>
      </p:sp>
    </p:spTree>
    <p:extLst>
      <p:ext uri="{BB962C8B-B14F-4D97-AF65-F5344CB8AC3E}">
        <p14:creationId xmlns:p14="http://schemas.microsoft.com/office/powerpoint/2010/main" val="8685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20F019-0D88-4F80-910F-B712A4965278}" type="slidenum">
              <a:rPr lang="en-US" smtClean="0"/>
              <a:pPr>
                <a:defRPr/>
              </a:pPr>
              <a:t>42</a:t>
            </a:fld>
            <a:endParaRPr lang="en-US"/>
          </a:p>
        </p:txBody>
      </p:sp>
    </p:spTree>
    <p:extLst>
      <p:ext uri="{BB962C8B-B14F-4D97-AF65-F5344CB8AC3E}">
        <p14:creationId xmlns:p14="http://schemas.microsoft.com/office/powerpoint/2010/main" val="393602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F2B994-72C9-48AE-8B26-EA0B97CB765E}" type="slidenum">
              <a:rPr lang="en-GB" smtClean="0"/>
              <a:t>49</a:t>
            </a:fld>
            <a:endParaRPr lang="en-GB"/>
          </a:p>
        </p:txBody>
      </p:sp>
    </p:spTree>
    <p:extLst>
      <p:ext uri="{BB962C8B-B14F-4D97-AF65-F5344CB8AC3E}">
        <p14:creationId xmlns:p14="http://schemas.microsoft.com/office/powerpoint/2010/main" val="1967987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B38B65-B248-4CEF-B00C-98A14C0E0969}" type="slidenum">
              <a:rPr lang="en-US" smtClean="0"/>
              <a:pPr fontAlgn="base">
                <a:spcBef>
                  <a:spcPct val="0"/>
                </a:spcBef>
                <a:spcAft>
                  <a:spcPct val="0"/>
                </a:spcAft>
                <a:defRPr/>
              </a:pPr>
              <a:t>59</a:t>
            </a:fld>
            <a:endParaRPr lang="en-US" smtClean="0"/>
          </a:p>
        </p:txBody>
      </p:sp>
    </p:spTree>
    <p:extLst>
      <p:ext uri="{BB962C8B-B14F-4D97-AF65-F5344CB8AC3E}">
        <p14:creationId xmlns:p14="http://schemas.microsoft.com/office/powerpoint/2010/main" val="264876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dirty="0" smtClean="0">
              <a:cs typeface="Arial" charset="0"/>
            </a:endParaRPr>
          </a:p>
        </p:txBody>
      </p:sp>
      <p:sp>
        <p:nvSpPr>
          <p:cNvPr id="65540" name="Slide Number Placeholder 3"/>
          <p:cNvSpPr>
            <a:spLocks noGrp="1"/>
          </p:cNvSpPr>
          <p:nvPr>
            <p:ph type="sldNum" sz="quarter" idx="5"/>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1C1515D-CB8D-4F90-B592-E9AF5DE893C3}" type="slidenum">
              <a:rPr lang="ar-SA" altLang="en-US" smtClean="0">
                <a:latin typeface="Arial" charset="0"/>
                <a:cs typeface="Arial" charset="0"/>
              </a:rPr>
              <a:pPr fontAlgn="base">
                <a:spcBef>
                  <a:spcPct val="0"/>
                </a:spcBef>
                <a:spcAft>
                  <a:spcPct val="0"/>
                </a:spcAft>
              </a:pPr>
              <a:t>6</a:t>
            </a:fld>
            <a:endParaRPr lang="ar-SA" altLang="en-US" smtClean="0">
              <a:latin typeface="Arial" charset="0"/>
              <a:cs typeface="Arial" charset="0"/>
            </a:endParaRPr>
          </a:p>
        </p:txBody>
      </p:sp>
    </p:spTree>
    <p:extLst>
      <p:ext uri="{BB962C8B-B14F-4D97-AF65-F5344CB8AC3E}">
        <p14:creationId xmlns:p14="http://schemas.microsoft.com/office/powerpoint/2010/main" val="207276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r>
              <a:rPr lang="en-US" sz="1200"/>
              <a:t>BACKGROUND II</a:t>
            </a:r>
          </a:p>
        </p:txBody>
      </p:sp>
      <p:sp>
        <p:nvSpPr>
          <p:cNvPr id="13315" name="Rectangle 7"/>
          <p:cNvSpPr>
            <a:spLocks noGrp="1" noChangeArrowheads="1"/>
          </p:cNvSpPr>
          <p:nvPr>
            <p:ph type="sldNum" sz="quarter" idx="5"/>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fld id="{BB7E1091-25D9-4594-96E1-E7F31F0C0A54}" type="slidenum">
              <a:rPr lang="en-US" sz="1200"/>
              <a:pPr/>
              <a:t>8</a:t>
            </a:fld>
            <a:endParaRPr lang="en-US" sz="1200"/>
          </a:p>
        </p:txBody>
      </p:sp>
      <p:sp>
        <p:nvSpPr>
          <p:cNvPr id="13316" name="Rectangle 2"/>
          <p:cNvSpPr>
            <a:spLocks noGrp="1" noRot="1" noChangeAspect="1" noChangeArrowheads="1" noTextEdit="1"/>
          </p:cNvSpPr>
          <p:nvPr>
            <p:ph type="sldImg"/>
          </p:nvPr>
        </p:nvSpPr>
        <p:spPr>
          <a:xfrm>
            <a:off x="1117600" y="714375"/>
            <a:ext cx="4597400" cy="3449638"/>
          </a:xfrm>
          <a:ln/>
        </p:spPr>
      </p:sp>
      <p:sp>
        <p:nvSpPr>
          <p:cNvPr id="13317" name="Rectangle 3"/>
          <p:cNvSpPr>
            <a:spLocks noGrp="1" noChangeArrowheads="1"/>
          </p:cNvSpPr>
          <p:nvPr>
            <p:ph type="body" idx="1"/>
          </p:nvPr>
        </p:nvSpPr>
        <p:spPr>
          <a:xfrm>
            <a:off x="909950" y="4369077"/>
            <a:ext cx="5009994" cy="4062620"/>
          </a:xfrm>
          <a:noFill/>
        </p:spPr>
        <p:txBody>
          <a:bodyPr/>
          <a:lstStyle/>
          <a:p>
            <a:r>
              <a:rPr lang="en-US" smtClean="0"/>
              <a:t>Data from NHANES III show that the prevalence of high blood pressure in men generally increases with age at all levels of BMI.</a:t>
            </a:r>
          </a:p>
          <a:p>
            <a:pPr lvl="1"/>
            <a:r>
              <a:rPr lang="en-US" smtClean="0"/>
              <a:t>The increase in high blood pressure with increasing BMI was greater in the two younger age groups.</a:t>
            </a:r>
          </a:p>
          <a:p>
            <a:pPr lvl="1"/>
            <a:r>
              <a:rPr lang="en-US" smtClean="0"/>
              <a:t>Among men ages 20–39 years, the prevalence of high blood pressure was seven times higher in the BMI </a:t>
            </a:r>
            <a:r>
              <a:rPr lang="en-US" smtClean="0">
                <a:sym typeface="Symbol" pitchFamily="18" charset="2"/>
              </a:rPr>
              <a:t>30 category, compared with the BMI &lt;25 category.</a:t>
            </a:r>
          </a:p>
          <a:p>
            <a:pPr lvl="1"/>
            <a:r>
              <a:rPr lang="en-US" smtClean="0">
                <a:sym typeface="Symbol" pitchFamily="18" charset="2"/>
              </a:rPr>
              <a:t>Among older men (60+ years), there is a less steep increase in the prevalence of high blood pressure with increasing BMI.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52525" y="690563"/>
            <a:ext cx="4556125" cy="3417887"/>
          </a:xfrm>
          <a:no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638800" cy="4116388"/>
          </a:xfrm>
          <a:noFill/>
        </p:spPr>
        <p:txBody>
          <a:bodyPr vert="horz" wrap="square" lIns="89675" tIns="44838" rIns="89675" bIns="44838" numCol="1" anchor="t" anchorCtr="0" compatLnSpc="1">
            <a:prstTxWarp prst="textNoShape">
              <a:avLst/>
            </a:prstTxWarp>
          </a:bodyPr>
          <a:lstStyle/>
          <a:p>
            <a:pPr eaLnBrk="1" hangingPunct="1">
              <a:spcBef>
                <a:spcPct val="0"/>
              </a:spcBef>
            </a:pPr>
            <a:r>
              <a:rPr lang="en-US" altLang="en-US" sz="900" i="1" smtClean="0">
                <a:solidFill>
                  <a:srgbClr val="000000"/>
                </a:solidFill>
                <a:cs typeface="Times New Roman" pitchFamily="18" charset="0"/>
              </a:rPr>
              <a:t>Hypertension is an important contributing risk factor for morbidity and mortality from both cardiovascular (CV) and renal disease. </a:t>
            </a:r>
            <a:endParaRPr lang="en-US" altLang="en-US" sz="900" smtClean="0">
              <a:cs typeface="Times New Roman" pitchFamily="18" charset="0"/>
            </a:endParaRPr>
          </a:p>
          <a:p>
            <a:pPr eaLnBrk="1" hangingPunct="1">
              <a:spcBef>
                <a:spcPct val="0"/>
              </a:spcBef>
            </a:pPr>
            <a:r>
              <a:rPr lang="en-US" altLang="en-US" sz="900" smtClean="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altLang="en-US" sz="900" b="1" smtClean="0">
              <a:cs typeface="Times New Roman" pitchFamily="18" charset="0"/>
            </a:endParaRPr>
          </a:p>
          <a:p>
            <a:pPr eaLnBrk="1" hangingPunct="1">
              <a:spcBef>
                <a:spcPct val="0"/>
              </a:spcBef>
            </a:pPr>
            <a:endParaRPr lang="en-US" altLang="en-US" sz="900" smtClean="0">
              <a:cs typeface="Times New Roman" pitchFamily="18" charset="0"/>
            </a:endParaRPr>
          </a:p>
          <a:p>
            <a:pPr marL="285750" lvl="1" eaLnBrk="1" hangingPunct="1">
              <a:spcBef>
                <a:spcPct val="0"/>
              </a:spcBef>
            </a:pPr>
            <a:r>
              <a:rPr lang="en-US" altLang="en-US" sz="900" smtClean="0">
                <a:cs typeface="Times New Roman" pitchFamily="18" charset="0"/>
              </a:rPr>
              <a:t>National High Blood Pressure Education Program Working Group. National High Blood Pressure Education Program Working Group report on primary prevention of hypertension. </a:t>
            </a:r>
            <a:r>
              <a:rPr lang="en-US" altLang="en-US" sz="900" i="1" smtClean="0">
                <a:cs typeface="Times New Roman" pitchFamily="18" charset="0"/>
              </a:rPr>
              <a:t>Arch Intern Med.</a:t>
            </a:r>
            <a:r>
              <a:rPr lang="en-US" altLang="en-US" sz="900" smtClean="0">
                <a:cs typeface="Times New Roman" pitchFamily="18" charset="0"/>
              </a:rPr>
              <a:t> 1993;153:186-208.</a:t>
            </a:r>
          </a:p>
          <a:p>
            <a:pPr eaLnBrk="1" hangingPunct="1">
              <a:spcBef>
                <a:spcPct val="0"/>
              </a:spcBef>
            </a:pPr>
            <a:endParaRPr lang="en-US" altLang="en-US" sz="900" smtClean="0">
              <a:cs typeface="Arial" charset="0"/>
            </a:endParaRPr>
          </a:p>
        </p:txBody>
      </p:sp>
    </p:spTree>
    <p:extLst>
      <p:ext uri="{BB962C8B-B14F-4D97-AF65-F5344CB8AC3E}">
        <p14:creationId xmlns:p14="http://schemas.microsoft.com/office/powerpoint/2010/main" val="198399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7E24FF-3F09-4916-97F2-016F58B630D8}"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34580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8611"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65063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9635"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91155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70659"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315895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4D0EAEF5-0C7E-4A68-B1A6-BECC6A94889F}" type="datetimeFigureOut">
              <a:rPr lang="en-US"/>
              <a:pPr>
                <a:defRPr/>
              </a:pPr>
              <a:t>11/6/2016</a:t>
            </a:fld>
            <a:endParaRPr lang="en-US"/>
          </a:p>
        </p:txBody>
      </p:sp>
      <p:sp>
        <p:nvSpPr>
          <p:cNvPr id="5" name="Footer Placeholder 16"/>
          <p:cNvSpPr>
            <a:spLocks noGrp="1"/>
          </p:cNvSpPr>
          <p:nvPr>
            <p:ph type="ftr" sz="quarter" idx="11"/>
          </p:nvPr>
        </p:nvSpPr>
        <p:spPr/>
        <p:txBody>
          <a:bodyPr/>
          <a:lstStyle>
            <a:lvl1pPr>
              <a:defRPr sz="1200"/>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D034E0F8-A80C-4003-8344-1CAFE69F09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CCA97C7-958F-4101-92AF-0567972EC80E}" type="datetimeFigureOut">
              <a:rPr lang="en-US"/>
              <a:pPr>
                <a:defRPr/>
              </a:pPr>
              <a:t>11/6/2016</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FDAAF0-1789-4977-8079-96EA0F390647}" type="slidenum">
              <a:rPr lang="en-US"/>
              <a:pPr>
                <a:defRPr/>
              </a:pPr>
              <a:t>‹#›</a:t>
            </a:fld>
            <a:endParaRPr lang="en-U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0CF673-BBCC-4823-916C-2E0D8755A3DF}" type="datetimeFigureOut">
              <a:rPr lang="en-US"/>
              <a:pPr>
                <a:defRPr/>
              </a:pPr>
              <a:t>11/6/2016</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6ED0D3-EE56-4A58-8609-FFB5FD4714C3}" type="slidenum">
              <a:rPr lang="en-US"/>
              <a:pPr>
                <a:defRPr/>
              </a:pPr>
              <a:t>‹#›</a:t>
            </a:fld>
            <a:endParaRPr lang="en-U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03F964DF-F16F-486F-8070-ADFE64C72F82}"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2"/>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sz="1200"/>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021A6DFB-0CB3-44DD-84B7-84AFE4DDB185}"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3FF54B-991E-4749-B54C-13021F78F061}" type="datetimeFigureOut">
              <a:rPr lang="en-US"/>
              <a:pPr>
                <a:defRPr/>
              </a:pPr>
              <a:t>11/6/2016</a:t>
            </a:fld>
            <a:endParaRPr lang="en-US"/>
          </a:p>
        </p:txBody>
      </p:sp>
      <p:sp>
        <p:nvSpPr>
          <p:cNvPr id="5" name="Footer Placeholder 4"/>
          <p:cNvSpPr>
            <a:spLocks noGrp="1"/>
          </p:cNvSpPr>
          <p:nvPr>
            <p:ph type="ftr" sz="quarter" idx="11"/>
          </p:nvPr>
        </p:nvSpPr>
        <p:spPr/>
        <p:txBody>
          <a:bodyPr/>
          <a:lstStyle>
            <a:lvl1pPr>
              <a:defRPr sz="120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CA4EF-065C-4BC0-BD29-4BD28AEFAD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BDA46D-D6C2-4C8D-B699-DDC0A4CC4DDB}" type="datetimeFigureOut">
              <a:rPr lang="en-US"/>
              <a:pPr>
                <a:defRPr/>
              </a:pPr>
              <a:t>11/6/2016</a:t>
            </a:fld>
            <a:endParaRPr lang="en-US" sz="10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A20C2-EE2E-430F-B106-F1E4DC1152D2}" type="slidenum">
              <a:rPr lang="en-US"/>
              <a:pPr>
                <a:defRPr/>
              </a:pPr>
              <a:t>‹#›</a:t>
            </a:fld>
            <a:endParaRPr lang="en-U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E72F59-C28C-42CD-982E-8C47101E7FA6}" type="datetimeFigureOut">
              <a:rPr lang="en-US"/>
              <a:pPr>
                <a:defRPr/>
              </a:pPr>
              <a:t>11/6/2016</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F1055A-C0C7-4427-8F9E-855ED0F38F6A}" type="slidenum">
              <a:rPr lang="en-US"/>
              <a:pPr>
                <a:defRPr/>
              </a:pPr>
              <a:t>‹#›</a:t>
            </a:fld>
            <a:endParaRPr lang="en-U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E4FD45D-8D3B-4E2F-A95E-61C6F2ACBC54}" type="datetimeFigureOut">
              <a:rPr lang="en-US"/>
              <a:pPr>
                <a:defRPr/>
              </a:pPr>
              <a:t>11/6/2016</a:t>
            </a:fld>
            <a:endParaRPr lang="en-US" sz="1000"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9030CF2-E0B9-42A3-8782-A2D4A047DC27}" type="slidenum">
              <a:rPr lang="en-US"/>
              <a:pPr>
                <a:defRPr/>
              </a:pPr>
              <a:t>‹#›</a:t>
            </a:fld>
            <a:endParaRPr lang="en-U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C192B32-23D0-40A9-A514-5977FA64716F}" type="datetimeFigureOut">
              <a:rPr lang="en-US"/>
              <a:pPr>
                <a:defRPr/>
              </a:pPr>
              <a:t>11/6/2016</a:t>
            </a:fld>
            <a:endParaRPr lang="en-US"/>
          </a:p>
        </p:txBody>
      </p:sp>
      <p:sp>
        <p:nvSpPr>
          <p:cNvPr id="4" name="Footer Placeholder 3"/>
          <p:cNvSpPr>
            <a:spLocks noGrp="1"/>
          </p:cNvSpPr>
          <p:nvPr>
            <p:ph type="ftr" sz="quarter" idx="11"/>
          </p:nvPr>
        </p:nvSpPr>
        <p:spPr/>
        <p:txBody>
          <a:bodyPr/>
          <a:lstStyle>
            <a:lvl1pPr>
              <a:defRPr sz="1200"/>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A7F0270-1DE3-40B3-A29C-A98CD13DEC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7A263A-8B79-4D33-ACA2-BD6DAC148602}" type="datetimeFigureOut">
              <a:rPr lang="en-US"/>
              <a:pPr>
                <a:defRPr/>
              </a:pPr>
              <a:t>11/6/2016</a:t>
            </a:fld>
            <a:endParaRPr lang="en-US"/>
          </a:p>
        </p:txBody>
      </p:sp>
      <p:sp>
        <p:nvSpPr>
          <p:cNvPr id="3" name="Footer Placeholder 2"/>
          <p:cNvSpPr>
            <a:spLocks noGrp="1"/>
          </p:cNvSpPr>
          <p:nvPr>
            <p:ph type="ftr" sz="quarter" idx="11"/>
          </p:nvPr>
        </p:nvSpPr>
        <p:spPr/>
        <p:txBody>
          <a:bodyPr/>
          <a:lstStyle>
            <a:lvl1pPr>
              <a:defRPr sz="120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A5DBDB-73A2-458A-8752-1A8C76A2BD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DF564B-83EF-47A4-8321-27E72339BBBC}" type="datetimeFigureOut">
              <a:rPr lang="en-US"/>
              <a:pPr>
                <a:defRPr/>
              </a:pPr>
              <a:t>11/6/2016</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DD6638-34AE-4C63-A576-F5E0A13D9398}" type="slidenum">
              <a:rPr lang="en-US"/>
              <a:pPr>
                <a:defRPr/>
              </a:pPr>
              <a:t>‹#›</a:t>
            </a:fld>
            <a:endParaRPr lang="en-U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E22521F-1F6A-40E3-98F5-A551B0EAA523}" type="datetimeFigureOut">
              <a:rPr lang="en-US"/>
              <a:pPr>
                <a:defRPr/>
              </a:pPr>
              <a:t>11/6/2016</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090B1A-3C47-479E-BF69-849B8D6AB485}" type="slidenum">
              <a:rPr lang="en-US"/>
              <a:pPr>
                <a:defRPr/>
              </a:pPr>
              <a:t>‹#›</a:t>
            </a:fld>
            <a:endParaRPr lang="en-U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F760C2D-FE82-4547-9C3A-5783CA3197B4}" type="datetimeFigureOut">
              <a:rPr lang="en-US"/>
              <a:pPr>
                <a:defRPr/>
              </a:pPr>
              <a:t>11/6/2016</a:t>
            </a:fld>
            <a:endParaRPr lang="en-US" sz="1000"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58F7FFE-9F70-48F9-B528-370E31A724DC}" type="slidenum">
              <a:rPr lang="en-US"/>
              <a:pPr>
                <a:defRPr/>
              </a:pPr>
              <a:t>‹#›</a:t>
            </a:fld>
            <a:endParaRPr lang="en-US" sz="1000" dirty="0"/>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15" r:id="rId4"/>
    <p:sldLayoutId id="2147484016" r:id="rId5"/>
    <p:sldLayoutId id="2147484024" r:id="rId6"/>
    <p:sldLayoutId id="2147484025" r:id="rId7"/>
    <p:sldLayoutId id="2147484017" r:id="rId8"/>
    <p:sldLayoutId id="2147484018" r:id="rId9"/>
    <p:sldLayoutId id="2147484019" r:id="rId10"/>
    <p:sldLayoutId id="2147484020" r:id="rId11"/>
    <p:sldLayoutId id="2147484026" r:id="rId12"/>
    <p:sldLayoutId id="2147484027" r:id="rId1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google.com.sa/url?sa=i&amp;source=images&amp;cd=&amp;cad=rja&amp;docid=pu8ynqFnkcSl0M&amp;tbnid=mPEcbJYOO-EocM:&amp;ved=0CAgQjRwwAA&amp;url=http://en.wikipedia.org/wiki/King_Saud_University&amp;ei=UrBvUrq-Nueq0QW7w4HQCQ&amp;psig=AFQjCNEnbk6LQ2mBvoCGsc5iert3wTJEnw&amp;ust=138313774697859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3.png"/><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2209800" y="5334000"/>
            <a:ext cx="69342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279400" h="38100" prst="angle"/>
            </a:sp3d>
          </a:bodyPr>
          <a:lstStyle/>
          <a:p>
            <a:pPr eaLnBrk="1" fontAlgn="auto" hangingPunct="1">
              <a:lnSpc>
                <a:spcPct val="90000"/>
              </a:lnSpc>
              <a:spcAft>
                <a:spcPts val="0"/>
              </a:spcAft>
              <a:buClr>
                <a:schemeClr val="tx1">
                  <a:shade val="95000"/>
                </a:schemeClr>
              </a:buClr>
              <a:buFont typeface="Wingdings 2"/>
              <a:buNone/>
              <a:defRPr/>
            </a:pPr>
            <a:r>
              <a:rPr lang="en-US" sz="3200" b="1" dirty="0" smtClean="0">
                <a:solidFill>
                  <a:srgbClr val="002060"/>
                </a:solidFill>
                <a:latin typeface="Castellar" pitchFamily="18" charset="0"/>
                <a:cs typeface="Times New Roman" pitchFamily="18" charset="0"/>
              </a:rPr>
              <a:t>Prof. Jamal Al Wakeel</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Consultant Nephrology Division</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Department of Medicine</a:t>
            </a:r>
          </a:p>
        </p:txBody>
      </p:sp>
      <p:sp>
        <p:nvSpPr>
          <p:cNvPr id="9219"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endParaRPr lang="en-US" sz="3600" kern="10">
              <a:ln w="28575">
                <a:solidFill>
                  <a:srgbClr val="FFFFCC"/>
                </a:solidFill>
                <a:round/>
                <a:headEnd/>
                <a:tailEnd/>
              </a:ln>
              <a:gradFill rotWithShape="1">
                <a:gsLst>
                  <a:gs pos="0">
                    <a:srgbClr val="FF3300"/>
                  </a:gs>
                  <a:gs pos="50000">
                    <a:srgbClr val="FF9933"/>
                  </a:gs>
                  <a:gs pos="100000">
                    <a:srgbClr val="FF3300"/>
                  </a:gs>
                </a:gsLst>
                <a:lin ang="2700000" scaled="1"/>
              </a:gradFill>
              <a:latin typeface="Goudy Stout"/>
            </a:endParaRPr>
          </a:p>
        </p:txBody>
      </p:sp>
      <p:pic>
        <p:nvPicPr>
          <p:cNvPr id="5" name="Picture 4" descr="hypertension.jpg"/>
          <p:cNvPicPr>
            <a:picLocks noChangeAspect="1"/>
          </p:cNvPicPr>
          <p:nvPr/>
        </p:nvPicPr>
        <p:blipFill>
          <a:blip r:embed="rId3" cstate="print"/>
          <a:stretch>
            <a:fillRect/>
          </a:stretch>
        </p:blipFill>
        <p:spPr>
          <a:xfrm>
            <a:off x="304800" y="457200"/>
            <a:ext cx="8686800" cy="4800600"/>
          </a:xfrm>
          <a:prstGeom prst="ellipse">
            <a:avLst/>
          </a:prstGeom>
          <a:ln>
            <a:noFill/>
          </a:ln>
          <a:effectLst>
            <a:softEdge rad="112500"/>
          </a:effectLst>
        </p:spPr>
      </p:pic>
      <p:sp>
        <p:nvSpPr>
          <p:cNvPr id="6" name="TextBox 5"/>
          <p:cNvSpPr txBox="1"/>
          <p:nvPr/>
        </p:nvSpPr>
        <p:spPr>
          <a:xfrm>
            <a:off x="381000" y="152400"/>
            <a:ext cx="8610600" cy="1323439"/>
          </a:xfrm>
          <a:prstGeom prst="rect">
            <a:avLst/>
          </a:prstGeom>
          <a:noFill/>
        </p:spPr>
        <p:txBody>
          <a:bodyPr>
            <a:spAutoFit/>
            <a:scene3d>
              <a:camera prst="orthographicFront">
                <a:rot lat="1200000" lon="0" rev="0"/>
              </a:camera>
              <a:lightRig rig="threePt" dir="t"/>
            </a:scene3d>
            <a:sp3d z="127000" extrusionH="57150">
              <a:bevelT w="266700" h="241300"/>
              <a:bevelB w="266700" h="241300"/>
            </a:sp3d>
          </a:bodyPr>
          <a:lstStyle/>
          <a:p>
            <a:pPr fontAlgn="auto">
              <a:spcBef>
                <a:spcPts val="0"/>
              </a:spcBef>
              <a:spcAft>
                <a:spcPts val="0"/>
              </a:spcAft>
              <a:defRPr/>
            </a:pPr>
            <a:r>
              <a:rPr lang="en-US" sz="8000" b="1" dirty="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cs typeface="+mn-cs"/>
              </a:rPr>
              <a:t>HYPERTENSION</a:t>
            </a:r>
          </a:p>
        </p:txBody>
      </p:sp>
      <p:pic>
        <p:nvPicPr>
          <p:cNvPr id="9222" name="Picture 2" descr="http://upload.wikimedia.org/wikipedia/commons/3/3e/KSU_Logo_COLORED_PNGP-24.png">
            <a:hlinkClick r:id="rId4"/>
          </p:cNvPr>
          <p:cNvPicPr>
            <a:picLocks noChangeAspect="1" noChangeArrowheads="1"/>
          </p:cNvPicPr>
          <p:nvPr/>
        </p:nvPicPr>
        <p:blipFill>
          <a:blip r:embed="rId5" cstate="print"/>
          <a:srcRect/>
          <a:stretch>
            <a:fillRect/>
          </a:stretch>
        </p:blipFill>
        <p:spPr bwMode="auto">
          <a:xfrm>
            <a:off x="0" y="4800600"/>
            <a:ext cx="2667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381000" y="1905000"/>
            <a:ext cx="8382000" cy="3505200"/>
          </a:xfrm>
        </p:spPr>
        <p:txBody>
          <a:bodyPr/>
          <a:lstStyle/>
          <a:p>
            <a:pPr eaLnBrk="1" hangingPunct="1">
              <a:buSzPct val="100000"/>
              <a:buFont typeface="Wingdings 2" pitchFamily="18" charset="2"/>
              <a:buBlip>
                <a:blip r:embed="rId2"/>
              </a:buBlip>
            </a:pPr>
            <a:r>
              <a:rPr lang="en-GB" altLang="en-US" sz="2700" b="1" smtClean="0">
                <a:solidFill>
                  <a:srgbClr val="002060"/>
                </a:solidFill>
                <a:latin typeface="Century Gothic" pitchFamily="34" charset="0"/>
                <a:cs typeface="Times New Roman" pitchFamily="18" charset="0"/>
              </a:rPr>
              <a:t>In 90%-95% of cases no cause can be found primary hypertension (essential)</a:t>
            </a:r>
          </a:p>
          <a:p>
            <a:pPr eaLnBrk="1" hangingPunct="1">
              <a:buSzPct val="100000"/>
              <a:buFont typeface="Wingdings 2" pitchFamily="18" charset="2"/>
              <a:buBlip>
                <a:blip r:embed="rId2"/>
              </a:buBlip>
            </a:pPr>
            <a:endParaRPr lang="en-US" altLang="en-US" sz="27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GB" altLang="en-US" sz="2700" b="1" smtClean="0">
                <a:solidFill>
                  <a:srgbClr val="002060"/>
                </a:solidFill>
                <a:latin typeface="Century Gothic" pitchFamily="34" charset="0"/>
                <a:cs typeface="Times New Roman" pitchFamily="18" charset="0"/>
              </a:rPr>
              <a:t>Secondary hypertension  5-10%</a:t>
            </a:r>
          </a:p>
        </p:txBody>
      </p:sp>
      <p:sp>
        <p:nvSpPr>
          <p:cNvPr id="16387" name="Rectangle 5"/>
          <p:cNvSpPr>
            <a:spLocks noChangeArrowheads="1"/>
          </p:cNvSpPr>
          <p:nvPr/>
        </p:nvSpPr>
        <p:spPr bwMode="auto">
          <a:xfrm>
            <a:off x="1676400" y="457200"/>
            <a:ext cx="5334000" cy="708025"/>
          </a:xfrm>
          <a:prstGeom prst="rect">
            <a:avLst/>
          </a:prstGeom>
          <a:noFill/>
          <a:ln w="9525">
            <a:noFill/>
            <a:miter lim="800000"/>
            <a:headEnd/>
            <a:tailEnd/>
          </a:ln>
        </p:spPr>
        <p:txBody>
          <a:bodyPr>
            <a:spAutoFit/>
          </a:bodyPr>
          <a:lstStyle/>
          <a:p>
            <a:pPr algn="ctr"/>
            <a:r>
              <a:rPr lang="en-GB" altLang="en-US" sz="4000" b="1">
                <a:solidFill>
                  <a:srgbClr val="FF0000"/>
                </a:solidFill>
                <a:latin typeface="Batang" pitchFamily="18" charset="-127"/>
                <a:ea typeface="Batang" pitchFamily="18" charset="-127"/>
              </a:rPr>
              <a:t>Hypertension</a:t>
            </a:r>
            <a:endParaRPr lang="en-US" altLang="en-US" sz="4000" b="1">
              <a:solidFill>
                <a:srgbClr val="FF0000"/>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0"/>
          <p:cNvSpPr>
            <a:spLocks noGrp="1"/>
          </p:cNvSpPr>
          <p:nvPr>
            <p:ph/>
          </p:nvPr>
        </p:nvSpPr>
        <p:spPr>
          <a:xfrm>
            <a:off x="304800" y="277813"/>
            <a:ext cx="8610600" cy="5853112"/>
          </a:xfrm>
        </p:spPr>
        <p:txBody>
          <a:bodyPr/>
          <a:lstStyle/>
          <a:p>
            <a:endParaRPr lang="en-US" altLang="en-US" smtClean="0"/>
          </a:p>
          <a:p>
            <a:pPr algn="ctr">
              <a:buFont typeface="Wingdings 2" pitchFamily="18" charset="2"/>
              <a:buNone/>
            </a:pPr>
            <a:r>
              <a:rPr lang="en-US" altLang="en-US" sz="4000" smtClean="0">
                <a:solidFill>
                  <a:srgbClr val="002060"/>
                </a:solidFill>
              </a:rPr>
              <a:t>Mechanism of Blood Pressure:</a:t>
            </a:r>
          </a:p>
          <a:p>
            <a:endParaRPr lang="en-US" altLang="en-US" smtClean="0">
              <a:solidFill>
                <a:srgbClr val="002060"/>
              </a:solidFill>
            </a:endParaRPr>
          </a:p>
          <a:p>
            <a:pPr>
              <a:buFont typeface="Wingdings 2" pitchFamily="18" charset="2"/>
              <a:buNone/>
            </a:pPr>
            <a:r>
              <a:rPr lang="en-US" altLang="en-US" smtClean="0">
                <a:solidFill>
                  <a:srgbClr val="002060"/>
                </a:solidFill>
              </a:rPr>
              <a:t>Blood Pressure = Cardiac output          X</a:t>
            </a:r>
          </a:p>
          <a:p>
            <a:pPr>
              <a:buFont typeface="Wingdings 2" pitchFamily="18" charset="2"/>
              <a:buNone/>
            </a:pPr>
            <a:r>
              <a:rPr lang="en-US" altLang="en-US" smtClean="0">
                <a:solidFill>
                  <a:srgbClr val="002060"/>
                </a:solidFill>
              </a:rPr>
              <a:t> 				  Systemic Vascular Resistance</a:t>
            </a:r>
          </a:p>
          <a:p>
            <a:pPr>
              <a:buFont typeface="Wingdings 2" pitchFamily="18" charset="2"/>
              <a:buNone/>
            </a:pPr>
            <a:r>
              <a:rPr lang="en-US" altLang="en-US" smtClean="0">
                <a:solidFill>
                  <a:srgbClr val="002060"/>
                </a:solidFill>
              </a:rPr>
              <a:t>			         = CO  X  SVR</a:t>
            </a:r>
          </a:p>
          <a:p>
            <a:pPr>
              <a:buFont typeface="Wingdings 2" pitchFamily="18" charset="2"/>
              <a:buNone/>
            </a:pPr>
            <a:endParaRPr lang="en-US" altLang="en-US" smtClean="0">
              <a:solidFill>
                <a:srgbClr val="002060"/>
              </a:solidFill>
            </a:endParaRPr>
          </a:p>
          <a:p>
            <a:pPr>
              <a:buFont typeface="Wingdings 2" pitchFamily="18" charset="2"/>
              <a:buNone/>
            </a:pPr>
            <a:r>
              <a:rPr lang="en-US" altLang="en-US" smtClean="0">
                <a:solidFill>
                  <a:srgbClr val="002060"/>
                </a:solidFill>
              </a:rPr>
              <a:t>			         = Stroke volume    X   HR   X   SVR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altLang="en-US" sz="1400">
              <a:latin typeface="Book Antiqua" pitchFamily="18" charset="0"/>
            </a:endParaRPr>
          </a:p>
        </p:txBody>
      </p:sp>
      <p:sp>
        <p:nvSpPr>
          <p:cNvPr id="1843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GB" altLang="en-US" sz="1400">
              <a:latin typeface="Book Antiqua" pitchFamily="18" charset="0"/>
            </a:endParaRPr>
          </a:p>
        </p:txBody>
      </p:sp>
      <p:sp>
        <p:nvSpPr>
          <p:cNvPr id="25604" name="Rectangle 4"/>
          <p:cNvSpPr>
            <a:spLocks noRot="1" noChangeArrowheads="1"/>
          </p:cNvSpPr>
          <p:nvPr/>
        </p:nvSpPr>
        <p:spPr bwMode="auto">
          <a:xfrm>
            <a:off x="457200" y="228600"/>
            <a:ext cx="8305800" cy="685800"/>
          </a:xfrm>
          <a:prstGeom prst="rect">
            <a:avLst/>
          </a:prstGeom>
          <a:noFill/>
          <a:ln w="9525">
            <a:noFill/>
            <a:miter lim="800000"/>
            <a:headEnd/>
            <a:tailEnd/>
          </a:ln>
        </p:spPr>
        <p:txBody>
          <a:bodyPr anchor="ctr"/>
          <a:lstStyle/>
          <a:p>
            <a:pPr algn="ctr" fontAlgn="auto">
              <a:spcBef>
                <a:spcPts val="0"/>
              </a:spcBef>
              <a:spcAft>
                <a:spcPts val="0"/>
              </a:spcAft>
              <a:defRPr/>
            </a:pPr>
            <a:r>
              <a:rPr lang="en-US" sz="4000" b="1" spc="300" dirty="0">
                <a:solidFill>
                  <a:srgbClr val="FF0000"/>
                </a:solidFill>
                <a:latin typeface="Batang" pitchFamily="18" charset="-127"/>
                <a:ea typeface="Batang" pitchFamily="18" charset="-127"/>
                <a:cs typeface="Times New Roman" pitchFamily="18" charset="0"/>
              </a:rPr>
              <a:t>Essential HTN</a:t>
            </a:r>
          </a:p>
        </p:txBody>
      </p:sp>
      <p:sp>
        <p:nvSpPr>
          <p:cNvPr id="18437" name="Rectangle 5"/>
          <p:cNvSpPr>
            <a:spLocks noChangeArrowheads="1"/>
          </p:cNvSpPr>
          <p:nvPr/>
        </p:nvSpPr>
        <p:spPr bwMode="auto">
          <a:xfrm>
            <a:off x="228600" y="1524000"/>
            <a:ext cx="8534400" cy="4525963"/>
          </a:xfrm>
          <a:prstGeom prst="rect">
            <a:avLst/>
          </a:prstGeom>
          <a:noFill/>
          <a:ln w="9525">
            <a:noFill/>
            <a:miter lim="800000"/>
            <a:headEnd/>
            <a:tailEnd/>
          </a:ln>
        </p:spPr>
        <p:txBody>
          <a:bodyPr/>
          <a:lstStyle/>
          <a:p>
            <a:pPr marL="342900" indent="-342900" algn="just">
              <a:lnSpc>
                <a:spcPct val="90000"/>
              </a:lnSpc>
              <a:spcBef>
                <a:spcPct val="20000"/>
              </a:spcBef>
              <a:buFontTx/>
              <a:buBlip>
                <a:blip r:embed="rId2"/>
              </a:buBlip>
            </a:pPr>
            <a:r>
              <a:rPr lang="en-US" altLang="en-US" sz="2200" b="1">
                <a:solidFill>
                  <a:srgbClr val="002060"/>
                </a:solidFill>
                <a:latin typeface="Century Gothic" pitchFamily="34" charset="0"/>
                <a:cs typeface="Times New Roman" pitchFamily="18" charset="0"/>
              </a:rPr>
              <a:t>Risk factors</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Obesity---metabolic syndrome</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Excessive salt intake---low potassium intake</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Excessive alcohol intake           </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Polycythemia</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Lack of exercise                                                                       </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Non-steroid anti-inflammatory drugs</a:t>
            </a:r>
          </a:p>
          <a:p>
            <a:pPr marL="742950" lvl="1" indent="-285750" algn="just">
              <a:lnSpc>
                <a:spcPct val="90000"/>
              </a:lnSpc>
              <a:spcBef>
                <a:spcPct val="20000"/>
              </a:spcBef>
              <a:buFontTx/>
              <a:buBlip>
                <a:blip r:embed="rId3"/>
              </a:buBlip>
            </a:pPr>
            <a:r>
              <a:rPr lang="en-US" altLang="en-US" sz="2200" b="1">
                <a:solidFill>
                  <a:srgbClr val="002060"/>
                </a:solidFill>
                <a:latin typeface="Century Gothic" pitchFamily="34" charset="0"/>
                <a:cs typeface="Times New Roman" pitchFamily="18" charset="0"/>
              </a:rPr>
              <a:t>Family history of essential HTN   </a:t>
            </a:r>
          </a:p>
          <a:p>
            <a:pPr marL="742950" lvl="1" indent="-285750" algn="just">
              <a:lnSpc>
                <a:spcPct val="90000"/>
              </a:lnSpc>
              <a:spcBef>
                <a:spcPct val="20000"/>
              </a:spcBef>
              <a:buFontTx/>
              <a:buChar char="–"/>
            </a:pPr>
            <a:endParaRPr lang="en-US" altLang="en-US" sz="2200" b="1">
              <a:solidFill>
                <a:srgbClr val="002060"/>
              </a:solidFill>
              <a:latin typeface="Century Gothic" pitchFamily="34" charset="0"/>
              <a:cs typeface="Times New Roman" pitchFamily="18" charset="0"/>
            </a:endParaRPr>
          </a:p>
          <a:p>
            <a:pPr marL="342900" indent="-342900" algn="just">
              <a:lnSpc>
                <a:spcPct val="90000"/>
              </a:lnSpc>
              <a:spcBef>
                <a:spcPct val="20000"/>
              </a:spcBef>
              <a:buFontTx/>
              <a:buBlip>
                <a:blip r:embed="rId2"/>
              </a:buBlip>
            </a:pPr>
            <a:r>
              <a:rPr lang="en-US" altLang="en-US" sz="2200" b="1">
                <a:solidFill>
                  <a:srgbClr val="002060"/>
                </a:solidFill>
                <a:latin typeface="Century Gothic" pitchFamily="34" charset="0"/>
                <a:cs typeface="Times New Roman" pitchFamily="18" charset="0"/>
              </a:rPr>
              <a:t>Caffeine and smoking increase the BP acutely but are not risk factors for the development of chronic essential HTN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p:nvPr>
        </p:nvSpPr>
        <p:spPr>
          <a:xfrm>
            <a:off x="304800" y="1157288"/>
            <a:ext cx="8229600" cy="5014912"/>
          </a:xfrm>
        </p:spPr>
        <p:txBody>
          <a:bodyPr/>
          <a:lstStyle/>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Primary renal disease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Oral contraceptives</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Sleep apnea syndrome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Primary hyperaldosteronism</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Renovascular disease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Cushing’s syndrome</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Pheochromocytoma</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Other endocrine disorders </a:t>
            </a:r>
          </a:p>
          <a:p>
            <a:pPr eaLnBrk="1" hangingPunct="1">
              <a:lnSpc>
                <a:spcPct val="12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Coarctation of the aorta </a:t>
            </a:r>
          </a:p>
        </p:txBody>
      </p:sp>
      <p:sp>
        <p:nvSpPr>
          <p:cNvPr id="18434" name="Rectangle 2"/>
          <p:cNvSpPr>
            <a:spLocks noGrp="1" noChangeArrowheads="1"/>
          </p:cNvSpPr>
          <p:nvPr>
            <p:ph type="title" idx="4294967295"/>
          </p:nvPr>
        </p:nvSpPr>
        <p:spPr>
          <a:xfrm>
            <a:off x="762000" y="228600"/>
            <a:ext cx="7543800" cy="685800"/>
          </a:xfrm>
        </p:spPr>
        <p:txBody>
          <a:bodyPr>
            <a:noAutofit/>
          </a:bodyPr>
          <a:lstStyle/>
          <a:p>
            <a:pPr eaLnBrk="1" fontAlgn="auto" hangingPunct="1">
              <a:spcAft>
                <a:spcPts val="0"/>
              </a:spcAft>
              <a:defRPr/>
            </a:pPr>
            <a:r>
              <a:rPr lang="en-US" sz="4000" dirty="0" smtClean="0">
                <a:ln w="500">
                  <a:noFill/>
                </a:ln>
                <a:solidFill>
                  <a:srgbClr val="FF0000"/>
                </a:solidFill>
                <a:effectLst/>
                <a:latin typeface="Batang" pitchFamily="18" charset="-127"/>
                <a:ea typeface="Batang" pitchFamily="18" charset="-127"/>
                <a:cs typeface="Times New Roman" pitchFamily="18" charset="0"/>
              </a:rPr>
              <a:t>Secondary Hypertension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8960" y="395372"/>
            <a:ext cx="3711272" cy="369332"/>
          </a:xfrm>
          <a:prstGeom prst="rect">
            <a:avLst/>
          </a:prstGeom>
        </p:spPr>
        <p:txBody>
          <a:bodyPr wrap="none">
            <a:spAutoFit/>
          </a:bodyPr>
          <a:lstStyle/>
          <a:p>
            <a:r>
              <a:rPr lang="en-GB" b="1" dirty="0" smtClean="0">
                <a:solidFill>
                  <a:schemeClr val="bg1"/>
                </a:solidFill>
                <a:latin typeface="Arial Unicode MS" pitchFamily="34" charset="-128"/>
                <a:ea typeface="Arial Unicode MS" pitchFamily="34" charset="-128"/>
                <a:cs typeface="Arial Unicode MS" pitchFamily="34" charset="-128"/>
              </a:rPr>
              <a:t>CHD Rates by SBP, DBP and Age</a:t>
            </a:r>
            <a:endParaRPr lang="en-GB" b="1" dirty="0">
              <a:solidFill>
                <a:schemeClr val="bg1"/>
              </a:solidFill>
              <a:latin typeface="Arial Unicode MS" pitchFamily="34" charset="-128"/>
              <a:ea typeface="Arial Unicode MS" pitchFamily="34" charset="-128"/>
              <a:cs typeface="Arial Unicode MS" pitchFamily="34" charset="-12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37" y="920951"/>
            <a:ext cx="5480275" cy="560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04248" y="6063679"/>
            <a:ext cx="2069976"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41072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a:xfrm>
            <a:off x="228600" y="152400"/>
            <a:ext cx="8686800" cy="865188"/>
          </a:xfrm>
        </p:spPr>
        <p:txBody>
          <a:bodyPr/>
          <a:lstStyle/>
          <a:p>
            <a:pPr algn="ctr" eaLnBrk="1" hangingPunct="1">
              <a:buFont typeface="Wingdings 2" pitchFamily="18" charset="2"/>
              <a:buNone/>
            </a:pPr>
            <a:r>
              <a:rPr lang="en-US" altLang="en-US" sz="3200" b="1" smtClean="0">
                <a:solidFill>
                  <a:srgbClr val="FF0000"/>
                </a:solidFill>
                <a:latin typeface="Batang" pitchFamily="18" charset="-127"/>
                <a:ea typeface="Batang" pitchFamily="18" charset="-127"/>
              </a:rPr>
              <a:t>European Society of Nephrology Classification of Blood Pressure Levels </a:t>
            </a:r>
            <a:endParaRPr lang="en-US" altLang="en-US" sz="3200" smtClean="0">
              <a:solidFill>
                <a:srgbClr val="FF0000"/>
              </a:solidFill>
              <a:latin typeface="Batang" pitchFamily="18" charset="-127"/>
              <a:ea typeface="Batang" pitchFamily="18" charset="-127"/>
            </a:endParaRPr>
          </a:p>
        </p:txBody>
      </p:sp>
      <p:graphicFrame>
        <p:nvGraphicFramePr>
          <p:cNvPr id="3" name="Table 2"/>
          <p:cNvGraphicFramePr>
            <a:graphicFrameLocks noGrp="1"/>
          </p:cNvGraphicFramePr>
          <p:nvPr/>
        </p:nvGraphicFramePr>
        <p:xfrm>
          <a:off x="381000" y="1600200"/>
          <a:ext cx="8458199" cy="5076824"/>
        </p:xfrm>
        <a:graphic>
          <a:graphicData uri="http://schemas.openxmlformats.org/drawingml/2006/table">
            <a:tbl>
              <a:tblPr/>
              <a:tblGrid>
                <a:gridCol w="2839681"/>
                <a:gridCol w="3030266"/>
                <a:gridCol w="2588252"/>
              </a:tblGrid>
              <a:tr h="634603">
                <a:tc>
                  <a:txBody>
                    <a:bodyPr/>
                    <a:lstStyle/>
                    <a:p>
                      <a:pPr algn="ctr"/>
                      <a:r>
                        <a:rPr lang="en-US" sz="2000" b="1" dirty="0" smtClean="0">
                          <a:solidFill>
                            <a:srgbClr val="002060"/>
                          </a:solidFill>
                          <a:latin typeface="Century Gothic" pitchFamily="34" charset="0"/>
                        </a:rPr>
                        <a:t>Category</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Systolic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Diastolic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r>
              <a:tr h="634603">
                <a:tc>
                  <a:txBody>
                    <a:bodyPr/>
                    <a:lstStyle/>
                    <a:p>
                      <a:pPr algn="ctr"/>
                      <a:r>
                        <a:rPr lang="en-US" sz="2000" dirty="0">
                          <a:solidFill>
                            <a:srgbClr val="002060"/>
                          </a:solidFill>
                          <a:latin typeface="Century Gothic" pitchFamily="34" charset="0"/>
                        </a:rPr>
                        <a:t>Optimal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&lt;120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&lt;130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&lt;85</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High-normal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130-139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85-89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1 hypertension (mild)</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140-159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90-99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2 hypertension (moderate)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160-179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100-109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3 hypertension (severe)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110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Isolated systolic </a:t>
                      </a:r>
                      <a:r>
                        <a:rPr lang="en-US" sz="2000" dirty="0" smtClean="0">
                          <a:solidFill>
                            <a:srgbClr val="002060"/>
                          </a:solidFill>
                          <a:latin typeface="Century Gothic" pitchFamily="34" charset="0"/>
                        </a:rPr>
                        <a:t>hypertension</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002060"/>
                          </a:solidFill>
                          <a:latin typeface="Century Gothic" pitchFamily="34" charset="0"/>
                        </a:rPr>
                        <a:t>&gt;140</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&lt;90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26"/>
          <p:cNvSpPr>
            <a:spLocks noChangeShapeType="1"/>
          </p:cNvSpPr>
          <p:nvPr/>
        </p:nvSpPr>
        <p:spPr bwMode="auto">
          <a:xfrm>
            <a:off x="1771650" y="42863"/>
            <a:ext cx="0" cy="6858000"/>
          </a:xfrm>
          <a:prstGeom prst="line">
            <a:avLst/>
          </a:prstGeom>
          <a:noFill/>
          <a:ln w="57150">
            <a:solidFill>
              <a:srgbClr val="0000FF">
                <a:alpha val="50195"/>
              </a:srgbClr>
            </a:solidFill>
            <a:round/>
            <a:headEnd/>
            <a:tailEnd/>
          </a:ln>
        </p:spPr>
        <p:txBody>
          <a:bodyPr/>
          <a:lstStyle/>
          <a:p>
            <a:endParaRPr lang="en-US"/>
          </a:p>
        </p:txBody>
      </p:sp>
      <p:graphicFrame>
        <p:nvGraphicFramePr>
          <p:cNvPr id="2050" name="AutoShape 28"/>
          <p:cNvGraphicFramePr>
            <a:graphicFrameLocks/>
          </p:cNvGraphicFramePr>
          <p:nvPr/>
        </p:nvGraphicFramePr>
        <p:xfrm>
          <a:off x="1581150" y="1171575"/>
          <a:ext cx="6096000" cy="4572000"/>
        </p:xfrm>
        <a:graphic>
          <a:graphicData uri="http://schemas.openxmlformats.org/presentationml/2006/ole">
            <mc:AlternateContent xmlns:mc="http://schemas.openxmlformats.org/markup-compatibility/2006">
              <mc:Choice xmlns:v="urn:schemas-microsoft-com:vml" Requires="v">
                <p:oleObj spid="_x0000_s47110" name="Clip" r:id="rId4" imgW="0" imgH="0" progId="">
                  <p:embed/>
                </p:oleObj>
              </mc:Choice>
              <mc:Fallback>
                <p:oleObj name="Clip"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1150" y="1171575"/>
                        <a:ext cx="6096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AutoShape 29"/>
          <p:cNvGraphicFramePr>
            <a:graphicFrameLocks/>
          </p:cNvGraphicFramePr>
          <p:nvPr/>
        </p:nvGraphicFramePr>
        <p:xfrm>
          <a:off x="1581150" y="1171575"/>
          <a:ext cx="6096000" cy="4572000"/>
        </p:xfrm>
        <a:graphic>
          <a:graphicData uri="http://schemas.openxmlformats.org/presentationml/2006/ole">
            <mc:AlternateContent xmlns:mc="http://schemas.openxmlformats.org/markup-compatibility/2006">
              <mc:Choice xmlns:v="urn:schemas-microsoft-com:vml" Requires="v">
                <p:oleObj spid="_x0000_s47111" name="Clip" r:id="rId5" imgW="0" imgH="0" progId="">
                  <p:embed/>
                </p:oleObj>
              </mc:Choice>
              <mc:Fallback>
                <p:oleObj name="Clip"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81150" y="1171575"/>
                        <a:ext cx="6096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1447800" y="228600"/>
            <a:ext cx="8001000" cy="1292662"/>
          </a:xfrm>
          <a:prstGeom prst="rect">
            <a:avLst/>
          </a:prstGeom>
          <a:noFill/>
        </p:spPr>
        <p:txBody>
          <a:bodyPr wrap="square">
            <a:spAutoFit/>
          </a:bodyPr>
          <a:lstStyle/>
          <a:p>
            <a:pPr algn="ctr" fontAlgn="auto">
              <a:spcBef>
                <a:spcPts val="0"/>
              </a:spcBef>
              <a:spcAft>
                <a:spcPts val="0"/>
              </a:spcAft>
              <a:defRPr/>
            </a:pPr>
            <a:r>
              <a:rPr lang="en-US" sz="2600" b="1" i="1" dirty="0">
                <a:effectLst>
                  <a:outerShdw blurRad="38100" dist="38100" dir="2700000" algn="tl">
                    <a:srgbClr val="000000">
                      <a:alpha val="43137"/>
                    </a:srgbClr>
                  </a:outerShdw>
                </a:effectLst>
                <a:latin typeface="Corbel" pitchFamily="34" charset="0"/>
                <a:cs typeface="Times New Roman" pitchFamily="18" charset="0"/>
              </a:rPr>
              <a:t>The Seventh Report of the Joint National Committee</a:t>
            </a:r>
          </a:p>
          <a:p>
            <a:pPr algn="ctr" fontAlgn="auto">
              <a:spcBef>
                <a:spcPts val="0"/>
              </a:spcBef>
              <a:spcAft>
                <a:spcPts val="0"/>
              </a:spcAft>
              <a:defRPr/>
            </a:pPr>
            <a:r>
              <a:rPr lang="en-US" sz="2600" b="1" i="1" dirty="0">
                <a:effectLst>
                  <a:outerShdw blurRad="38100" dist="38100" dir="2700000" algn="tl">
                    <a:srgbClr val="000000">
                      <a:alpha val="43137"/>
                    </a:srgbClr>
                  </a:outerShdw>
                </a:effectLst>
                <a:latin typeface="Corbel" pitchFamily="34" charset="0"/>
                <a:cs typeface="Times New Roman" pitchFamily="18" charset="0"/>
              </a:rPr>
              <a:t>Prevention, Detection, Evaluation, and Treatment </a:t>
            </a:r>
          </a:p>
          <a:p>
            <a:pPr algn="ctr" fontAlgn="auto">
              <a:spcBef>
                <a:spcPts val="0"/>
              </a:spcBef>
              <a:spcAft>
                <a:spcPts val="0"/>
              </a:spcAft>
              <a:defRPr/>
            </a:pPr>
            <a:r>
              <a:rPr lang="en-US" sz="2600" b="1" i="1" dirty="0">
                <a:effectLst>
                  <a:outerShdw blurRad="38100" dist="38100" dir="2700000" algn="tl">
                    <a:srgbClr val="000000">
                      <a:alpha val="43137"/>
                    </a:srgbClr>
                  </a:outerShdw>
                </a:effectLst>
                <a:latin typeface="Corbel" pitchFamily="34" charset="0"/>
                <a:cs typeface="Times New Roman" pitchFamily="18" charset="0"/>
              </a:rPr>
              <a:t>of High Blood Pressure (JNC 7 &amp; 8)</a:t>
            </a:r>
          </a:p>
        </p:txBody>
      </p:sp>
      <p:sp>
        <p:nvSpPr>
          <p:cNvPr id="2055" name="Rectangle 3"/>
          <p:cNvSpPr>
            <a:spLocks noChangeArrowheads="1"/>
          </p:cNvSpPr>
          <p:nvPr/>
        </p:nvSpPr>
        <p:spPr bwMode="auto">
          <a:xfrm>
            <a:off x="0" y="0"/>
            <a:ext cx="1790700" cy="6858000"/>
          </a:xfrm>
          <a:prstGeom prst="rect">
            <a:avLst/>
          </a:prstGeom>
          <a:gradFill rotWithShape="1">
            <a:gsLst>
              <a:gs pos="0">
                <a:srgbClr val="770000"/>
              </a:gs>
              <a:gs pos="50000">
                <a:srgbClr val="AD0000"/>
              </a:gs>
              <a:gs pos="100000">
                <a:srgbClr val="CE0000"/>
              </a:gs>
            </a:gsLst>
            <a:lin ang="8100000" scaled="1"/>
          </a:gradFill>
          <a:ln w="9525">
            <a:solidFill>
              <a:schemeClr val="tx1"/>
            </a:solidFill>
            <a:miter lim="800000"/>
            <a:headEnd/>
            <a:tailEnd/>
          </a:ln>
        </p:spPr>
        <p:txBody>
          <a:bodyPr wrap="none" anchor="ctr"/>
          <a:lstStyle/>
          <a:p>
            <a:endParaRPr lang="ar-SA">
              <a:solidFill>
                <a:srgbClr val="002060"/>
              </a:solidFill>
            </a:endParaRPr>
          </a:p>
        </p:txBody>
      </p:sp>
      <p:sp>
        <p:nvSpPr>
          <p:cNvPr id="2056" name="Text Box 23"/>
          <p:cNvSpPr txBox="1">
            <a:spLocks noChangeArrowheads="1"/>
          </p:cNvSpPr>
          <p:nvPr/>
        </p:nvSpPr>
        <p:spPr bwMode="auto">
          <a:xfrm>
            <a:off x="0" y="1517650"/>
            <a:ext cx="1752600" cy="646113"/>
          </a:xfrm>
          <a:prstGeom prst="rect">
            <a:avLst/>
          </a:prstGeom>
          <a:noFill/>
          <a:ln w="9525">
            <a:noFill/>
            <a:miter lim="800000"/>
            <a:headEnd/>
            <a:tailEnd/>
          </a:ln>
        </p:spPr>
        <p:txBody>
          <a:bodyPr>
            <a:spAutoFit/>
          </a:bodyPr>
          <a:lstStyle/>
          <a:p>
            <a:pPr algn="ctr"/>
            <a:r>
              <a:rPr lang="en-US" sz="1200" b="1">
                <a:latin typeface="Century Gothic" pitchFamily="34" charset="0"/>
              </a:rPr>
              <a:t>U.S. Department of </a:t>
            </a:r>
          </a:p>
          <a:p>
            <a:pPr algn="ctr"/>
            <a:r>
              <a:rPr lang="en-US" sz="1200" b="1">
                <a:latin typeface="Century Gothic" pitchFamily="34" charset="0"/>
              </a:rPr>
              <a:t>Health and Human Services</a:t>
            </a:r>
          </a:p>
        </p:txBody>
      </p:sp>
      <p:sp>
        <p:nvSpPr>
          <p:cNvPr id="2057" name="Text Box 24"/>
          <p:cNvSpPr txBox="1">
            <a:spLocks noChangeArrowheads="1"/>
          </p:cNvSpPr>
          <p:nvPr/>
        </p:nvSpPr>
        <p:spPr bwMode="auto">
          <a:xfrm>
            <a:off x="33338" y="3792538"/>
            <a:ext cx="1676400" cy="457200"/>
          </a:xfrm>
          <a:prstGeom prst="rect">
            <a:avLst/>
          </a:prstGeom>
          <a:noFill/>
          <a:ln w="9525">
            <a:noFill/>
            <a:miter lim="800000"/>
            <a:headEnd/>
            <a:tailEnd/>
          </a:ln>
        </p:spPr>
        <p:txBody>
          <a:bodyPr>
            <a:spAutoFit/>
          </a:bodyPr>
          <a:lstStyle/>
          <a:p>
            <a:pPr algn="ctr"/>
            <a:r>
              <a:rPr lang="en-US" sz="1200" b="1">
                <a:latin typeface="Century Gothic" pitchFamily="34" charset="0"/>
              </a:rPr>
              <a:t>National Institutes </a:t>
            </a:r>
          </a:p>
          <a:p>
            <a:pPr algn="ctr"/>
            <a:r>
              <a:rPr lang="en-US" sz="1200" b="1">
                <a:latin typeface="Century Gothic" pitchFamily="34" charset="0"/>
              </a:rPr>
              <a:t>of Health</a:t>
            </a:r>
          </a:p>
        </p:txBody>
      </p:sp>
      <p:sp>
        <p:nvSpPr>
          <p:cNvPr id="2058" name="Text Box 25"/>
          <p:cNvSpPr txBox="1">
            <a:spLocks noChangeArrowheads="1"/>
          </p:cNvSpPr>
          <p:nvPr/>
        </p:nvSpPr>
        <p:spPr bwMode="auto">
          <a:xfrm>
            <a:off x="69850" y="6135688"/>
            <a:ext cx="1643063" cy="646112"/>
          </a:xfrm>
          <a:prstGeom prst="rect">
            <a:avLst/>
          </a:prstGeom>
          <a:noFill/>
          <a:ln w="9525">
            <a:noFill/>
            <a:miter lim="800000"/>
            <a:headEnd/>
            <a:tailEnd/>
          </a:ln>
        </p:spPr>
        <p:txBody>
          <a:bodyPr>
            <a:spAutoFit/>
          </a:bodyPr>
          <a:lstStyle/>
          <a:p>
            <a:pPr algn="ctr"/>
            <a:r>
              <a:rPr lang="en-US" sz="1200" b="1">
                <a:latin typeface="Century Gothic" pitchFamily="34" charset="0"/>
              </a:rPr>
              <a:t>National Heart, Lung, and Blood Institute</a:t>
            </a:r>
          </a:p>
        </p:txBody>
      </p:sp>
      <p:grpSp>
        <p:nvGrpSpPr>
          <p:cNvPr id="2" name="Group 8"/>
          <p:cNvGrpSpPr>
            <a:grpSpLocks/>
          </p:cNvGrpSpPr>
          <p:nvPr/>
        </p:nvGrpSpPr>
        <p:grpSpPr bwMode="auto">
          <a:xfrm>
            <a:off x="405362" y="457200"/>
            <a:ext cx="949613" cy="833438"/>
            <a:chOff x="559" y="144"/>
            <a:chExt cx="2109" cy="1968"/>
          </a:xfrm>
          <a:noFill/>
        </p:grpSpPr>
        <p:sp>
          <p:nvSpPr>
            <p:cNvPr id="36" name="Oval 9"/>
            <p:cNvSpPr>
              <a:spLocks noChangeArrowheads="1"/>
            </p:cNvSpPr>
            <p:nvPr/>
          </p:nvSpPr>
          <p:spPr bwMode="auto">
            <a:xfrm>
              <a:off x="559" y="144"/>
              <a:ext cx="2109" cy="1961"/>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sp>
          <p:nvSpPr>
            <p:cNvPr id="37" name="Oval 10"/>
            <p:cNvSpPr>
              <a:spLocks noChangeArrowheads="1"/>
            </p:cNvSpPr>
            <p:nvPr/>
          </p:nvSpPr>
          <p:spPr bwMode="auto">
            <a:xfrm>
              <a:off x="559" y="151"/>
              <a:ext cx="2109" cy="1961"/>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pic>
          <p:nvPicPr>
            <p:cNvPr id="38" name="Picture 11" descr="dhhs1"/>
            <p:cNvPicPr>
              <a:picLocks noChangeAspect="1" noChangeArrowheads="1"/>
            </p:cNvPicPr>
            <p:nvPr/>
          </p:nvPicPr>
          <p:blipFill>
            <a:blip r:embed="rId6" cstate="print"/>
            <a:srcRect/>
            <a:stretch>
              <a:fillRect/>
            </a:stretch>
          </p:blipFill>
          <p:spPr bwMode="auto">
            <a:xfrm>
              <a:off x="678" y="261"/>
              <a:ext cx="1879" cy="1746"/>
            </a:xfrm>
            <a:prstGeom prst="rect">
              <a:avLst/>
            </a:prstGeom>
            <a:grpFill/>
            <a:ln w="12700">
              <a:noFill/>
              <a:miter lim="800000"/>
              <a:headEnd/>
              <a:tailEnd/>
            </a:ln>
          </p:spPr>
        </p:pic>
      </p:grpSp>
      <p:sp>
        <p:nvSpPr>
          <p:cNvPr id="2060" name="Oval 13"/>
          <p:cNvSpPr>
            <a:spLocks noChangeArrowheads="1"/>
          </p:cNvSpPr>
          <p:nvPr/>
        </p:nvSpPr>
        <p:spPr bwMode="auto">
          <a:xfrm>
            <a:off x="382588" y="2682875"/>
            <a:ext cx="1065212" cy="946150"/>
          </a:xfrm>
          <a:prstGeom prst="ellipse">
            <a:avLst/>
          </a:prstGeom>
          <a:noFill/>
          <a:ln w="38100" cmpd="dbl">
            <a:solidFill>
              <a:schemeClr val="bg1"/>
            </a:solidFill>
            <a:round/>
            <a:headEnd/>
            <a:tailEnd/>
          </a:ln>
        </p:spPr>
        <p:txBody>
          <a:bodyPr wrap="none" anchor="ctr"/>
          <a:lstStyle/>
          <a:p>
            <a:endParaRPr lang="ar-SA">
              <a:latin typeface="Book Antiqua" pitchFamily="18" charset="0"/>
              <a:cs typeface="Times New Roman" pitchFamily="18" charset="0"/>
            </a:endParaRPr>
          </a:p>
        </p:txBody>
      </p:sp>
      <p:grpSp>
        <p:nvGrpSpPr>
          <p:cNvPr id="3" name="Group 14"/>
          <p:cNvGrpSpPr>
            <a:grpSpLocks/>
          </p:cNvGrpSpPr>
          <p:nvPr/>
        </p:nvGrpSpPr>
        <p:grpSpPr bwMode="auto">
          <a:xfrm>
            <a:off x="416174" y="2726575"/>
            <a:ext cx="938801" cy="837614"/>
            <a:chOff x="2934" y="352"/>
            <a:chExt cx="1872" cy="1836"/>
          </a:xfrm>
          <a:noFill/>
        </p:grpSpPr>
        <p:sp>
          <p:nvSpPr>
            <p:cNvPr id="42" name="Oval 15"/>
            <p:cNvSpPr>
              <a:spLocks noChangeArrowheads="1"/>
            </p:cNvSpPr>
            <p:nvPr/>
          </p:nvSpPr>
          <p:spPr bwMode="auto">
            <a:xfrm>
              <a:off x="2934" y="352"/>
              <a:ext cx="1872" cy="1794"/>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sp>
          <p:nvSpPr>
            <p:cNvPr id="44" name="Oval 18"/>
            <p:cNvSpPr>
              <a:spLocks noChangeArrowheads="1"/>
            </p:cNvSpPr>
            <p:nvPr/>
          </p:nvSpPr>
          <p:spPr bwMode="auto">
            <a:xfrm>
              <a:off x="2934" y="394"/>
              <a:ext cx="1872" cy="1794"/>
            </a:xfrm>
            <a:prstGeom prst="ellipse">
              <a:avLst/>
            </a:prstGeom>
            <a:grpFill/>
            <a:ln w="12700">
              <a:solidFill>
                <a:schemeClr val="bg1"/>
              </a:solidFill>
              <a:round/>
              <a:headEnd type="none" w="sm" len="sm"/>
              <a:tailEnd type="none" w="sm" len="sm"/>
            </a:ln>
          </p:spPr>
          <p:txBody>
            <a:bodyPr wrap="none" anchor="ctr"/>
            <a:lstStyle/>
            <a:p>
              <a:pPr fontAlgn="auto">
                <a:spcBef>
                  <a:spcPts val="0"/>
                </a:spcBef>
                <a:spcAft>
                  <a:spcPts val="0"/>
                </a:spcAft>
                <a:defRPr/>
              </a:pPr>
              <a:endParaRPr lang="ar-SA">
                <a:latin typeface="+mn-lt"/>
                <a:cs typeface="+mn-cs"/>
              </a:endParaRPr>
            </a:p>
          </p:txBody>
        </p:sp>
        <p:pic>
          <p:nvPicPr>
            <p:cNvPr id="45" name="Picture 16" descr="nih1"/>
            <p:cNvPicPr>
              <a:picLocks noChangeAspect="1" noChangeArrowheads="1"/>
            </p:cNvPicPr>
            <p:nvPr/>
          </p:nvPicPr>
          <p:blipFill>
            <a:blip r:embed="rId7" cstate="print"/>
            <a:srcRect/>
            <a:stretch>
              <a:fillRect/>
            </a:stretch>
          </p:blipFill>
          <p:spPr bwMode="auto">
            <a:xfrm>
              <a:off x="3071" y="482"/>
              <a:ext cx="1608" cy="1565"/>
            </a:xfrm>
            <a:prstGeom prst="rect">
              <a:avLst/>
            </a:prstGeom>
            <a:grpFill/>
            <a:ln w="12700">
              <a:noFill/>
              <a:miter lim="800000"/>
              <a:headEnd/>
              <a:tailEnd/>
            </a:ln>
          </p:spPr>
        </p:pic>
      </p:grpSp>
      <p:pic>
        <p:nvPicPr>
          <p:cNvPr id="2062" name="Picture 21"/>
          <p:cNvPicPr>
            <a:picLocks noChangeAspect="1" noChangeArrowheads="1"/>
          </p:cNvPicPr>
          <p:nvPr/>
        </p:nvPicPr>
        <p:blipFill>
          <a:blip r:embed="rId8" cstate="print">
            <a:clrChange>
              <a:clrFrom>
                <a:srgbClr val="FEFEFE"/>
              </a:clrFrom>
              <a:clrTo>
                <a:srgbClr val="FEFEFE">
                  <a:alpha val="0"/>
                </a:srgbClr>
              </a:clrTo>
            </a:clrChange>
          </a:blip>
          <a:srcRect/>
          <a:stretch>
            <a:fillRect/>
          </a:stretch>
        </p:blipFill>
        <p:spPr bwMode="auto">
          <a:xfrm>
            <a:off x="457200" y="5181600"/>
            <a:ext cx="838200" cy="733425"/>
          </a:xfrm>
          <a:prstGeom prst="rect">
            <a:avLst/>
          </a:prstGeom>
          <a:noFill/>
          <a:ln w="9525">
            <a:noFill/>
            <a:miter lim="800000"/>
            <a:headEnd/>
            <a:tailEnd/>
          </a:ln>
        </p:spPr>
      </p:pic>
      <p:sp>
        <p:nvSpPr>
          <p:cNvPr id="2063" name="Oval 22"/>
          <p:cNvSpPr>
            <a:spLocks noChangeArrowheads="1"/>
          </p:cNvSpPr>
          <p:nvPr/>
        </p:nvSpPr>
        <p:spPr bwMode="auto">
          <a:xfrm>
            <a:off x="261938" y="4986338"/>
            <a:ext cx="1219200" cy="1109662"/>
          </a:xfrm>
          <a:prstGeom prst="ellipse">
            <a:avLst/>
          </a:prstGeom>
          <a:noFill/>
          <a:ln w="38100" cmpd="dbl">
            <a:solidFill>
              <a:schemeClr val="bg1"/>
            </a:solidFill>
            <a:round/>
            <a:headEnd type="none" w="sm" len="sm"/>
            <a:tailEnd type="none" w="sm" len="sm"/>
          </a:ln>
        </p:spPr>
        <p:txBody>
          <a:bodyPr wrap="none" anchor="ctr"/>
          <a:lstStyle/>
          <a:p>
            <a:endParaRPr lang="ar-SA">
              <a:latin typeface="Book Antiqua" pitchFamily="18" charset="0"/>
              <a:cs typeface="Times New Roman"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158816071"/>
              </p:ext>
            </p:extLst>
          </p:nvPr>
        </p:nvGraphicFramePr>
        <p:xfrm>
          <a:off x="1905000" y="1744133"/>
          <a:ext cx="7108633" cy="4163464"/>
        </p:xfrm>
        <a:graphic>
          <a:graphicData uri="http://schemas.openxmlformats.org/drawingml/2006/table">
            <a:tbl>
              <a:tblPr firstRow="1" bandRow="1">
                <a:tableStyleId>{08FB837D-C827-4EFA-A057-4D05807E0F7C}</a:tableStyleId>
              </a:tblPr>
              <a:tblGrid>
                <a:gridCol w="2369543"/>
                <a:gridCol w="1680723"/>
                <a:gridCol w="902734"/>
                <a:gridCol w="2155633"/>
              </a:tblGrid>
              <a:tr h="1238318">
                <a:tc>
                  <a:txBody>
                    <a:bodyPr/>
                    <a:lstStyle/>
                    <a:p>
                      <a:pPr algn="ctr"/>
                      <a:r>
                        <a:rPr lang="en-US" sz="2400" dirty="0" smtClean="0"/>
                        <a:t>BP Classification </a:t>
                      </a:r>
                      <a:endParaRPr lang="en-US" sz="2400" b="1" dirty="0">
                        <a:solidFill>
                          <a:srgbClr val="00B050"/>
                        </a:solidFill>
                        <a:latin typeface="Century Gothic" pitchFamily="34" charset="0"/>
                      </a:endParaRPr>
                    </a:p>
                  </a:txBody>
                  <a:tcPr anchor="ctr"/>
                </a:tc>
                <a:tc>
                  <a:txBody>
                    <a:bodyPr/>
                    <a:lstStyle/>
                    <a:p>
                      <a:pPr algn="ctr"/>
                      <a:r>
                        <a:rPr lang="en-US" sz="2400" dirty="0" smtClean="0"/>
                        <a:t>SBP mmHg</a:t>
                      </a:r>
                      <a:endParaRPr lang="en-US" sz="2400" b="1" dirty="0">
                        <a:solidFill>
                          <a:srgbClr val="00B050"/>
                        </a:solidFill>
                        <a:latin typeface="Century Gothic" pitchFamily="34" charset="0"/>
                      </a:endParaRPr>
                    </a:p>
                  </a:txBody>
                  <a:tcPr anchor="ctr"/>
                </a:tc>
                <a:tc>
                  <a:txBody>
                    <a:bodyPr/>
                    <a:lstStyle/>
                    <a:p>
                      <a:pPr algn="ctr"/>
                      <a:endParaRPr lang="en-US" sz="2400" b="1" dirty="0">
                        <a:solidFill>
                          <a:srgbClr val="00B050"/>
                        </a:solidFill>
                        <a:latin typeface="Century Gothic" pitchFamily="34" charset="0"/>
                      </a:endParaRPr>
                    </a:p>
                  </a:txBody>
                  <a:tcPr anchor="ctr"/>
                </a:tc>
                <a:tc>
                  <a:txBody>
                    <a:bodyPr/>
                    <a:lstStyle/>
                    <a:p>
                      <a:pPr algn="ctr"/>
                      <a:r>
                        <a:rPr lang="en-US" sz="2400" dirty="0" smtClean="0"/>
                        <a:t>DBP mmHg</a:t>
                      </a:r>
                      <a:endParaRPr lang="en-US" sz="2400" b="1" dirty="0">
                        <a:solidFill>
                          <a:srgbClr val="00B050"/>
                        </a:solidFill>
                        <a:latin typeface="Century Gothic" pitchFamily="34" charset="0"/>
                      </a:endParaRPr>
                    </a:p>
                  </a:txBody>
                  <a:tcPr anchor="ctr"/>
                </a:tc>
              </a:tr>
              <a:tr h="936655">
                <a:tc>
                  <a:txBody>
                    <a:bodyPr/>
                    <a:lstStyle/>
                    <a:p>
                      <a:pPr algn="ctr"/>
                      <a:r>
                        <a:rPr lang="en-US" sz="2400" dirty="0" smtClean="0"/>
                        <a:t>Normal</a:t>
                      </a:r>
                      <a:endParaRPr lang="en-US" sz="2400" b="1" dirty="0">
                        <a:solidFill>
                          <a:srgbClr val="00B050"/>
                        </a:solidFill>
                        <a:latin typeface="Century Gothic" pitchFamily="34" charset="0"/>
                      </a:endParaRPr>
                    </a:p>
                  </a:txBody>
                  <a:tcPr anchor="ctr"/>
                </a:tc>
                <a:tc>
                  <a:txBody>
                    <a:bodyPr/>
                    <a:lstStyle/>
                    <a:p>
                      <a:pPr algn="ctr"/>
                      <a:r>
                        <a:rPr lang="en-US" sz="2400" dirty="0" smtClean="0"/>
                        <a:t>120</a:t>
                      </a:r>
                      <a:endParaRPr lang="en-US" sz="2400" b="1" dirty="0">
                        <a:solidFill>
                          <a:srgbClr val="00B050"/>
                        </a:solidFill>
                        <a:latin typeface="Century Gothic" pitchFamily="34" charset="0"/>
                      </a:endParaRPr>
                    </a:p>
                  </a:txBody>
                  <a:tcPr anchor="ctr"/>
                </a:tc>
                <a:tc>
                  <a:txBody>
                    <a:bodyPr/>
                    <a:lstStyle/>
                    <a:p>
                      <a:pPr algn="ctr"/>
                      <a:r>
                        <a:rPr lang="en-US" sz="2400" dirty="0" smtClean="0"/>
                        <a:t>and</a:t>
                      </a:r>
                      <a:endParaRPr lang="en-US" sz="2400" b="1" dirty="0">
                        <a:solidFill>
                          <a:srgbClr val="00B050"/>
                        </a:solidFill>
                        <a:latin typeface="Century Gothic" pitchFamily="34" charset="0"/>
                      </a:endParaRPr>
                    </a:p>
                  </a:txBody>
                  <a:tcPr anchor="ctr"/>
                </a:tc>
                <a:tc>
                  <a:txBody>
                    <a:bodyPr/>
                    <a:lstStyle/>
                    <a:p>
                      <a:pPr algn="ctr"/>
                      <a:r>
                        <a:rPr lang="en-US" sz="2400" dirty="0" smtClean="0"/>
                        <a:t>&lt;80</a:t>
                      </a:r>
                      <a:endParaRPr lang="en-US" sz="2400" b="1" dirty="0">
                        <a:solidFill>
                          <a:srgbClr val="00B050"/>
                        </a:solidFill>
                        <a:latin typeface="Century Gothic" pitchFamily="34" charset="0"/>
                      </a:endParaRPr>
                    </a:p>
                  </a:txBody>
                  <a:tcPr anchor="ctr"/>
                </a:tc>
              </a:tr>
              <a:tr h="917254">
                <a:tc>
                  <a:txBody>
                    <a:bodyPr/>
                    <a:lstStyle/>
                    <a:p>
                      <a:pPr algn="ctr"/>
                      <a:r>
                        <a:rPr lang="en-US" sz="2400" dirty="0" smtClean="0">
                          <a:solidFill>
                            <a:schemeClr val="bg1"/>
                          </a:solidFill>
                        </a:rPr>
                        <a:t>Pre-hypertension</a:t>
                      </a:r>
                      <a:endParaRPr lang="en-US" sz="2400" b="1" dirty="0">
                        <a:solidFill>
                          <a:schemeClr val="bg1"/>
                        </a:solidFill>
                        <a:latin typeface="Century Gothic" pitchFamily="34" charset="0"/>
                      </a:endParaRPr>
                    </a:p>
                  </a:txBody>
                  <a:tcPr anchor="ctr"/>
                </a:tc>
                <a:tc>
                  <a:txBody>
                    <a:bodyPr/>
                    <a:lstStyle/>
                    <a:p>
                      <a:pPr algn="ctr"/>
                      <a:r>
                        <a:rPr lang="en-US" sz="2400" dirty="0" smtClean="0">
                          <a:solidFill>
                            <a:schemeClr val="bg1"/>
                          </a:solidFill>
                        </a:rPr>
                        <a:t>120-139</a:t>
                      </a:r>
                      <a:endParaRPr lang="en-US" sz="2400" b="1" dirty="0">
                        <a:solidFill>
                          <a:schemeClr val="bg1"/>
                        </a:solidFill>
                        <a:latin typeface="Century Gothic" pitchFamily="34" charset="0"/>
                      </a:endParaRPr>
                    </a:p>
                  </a:txBody>
                  <a:tcPr anchor="ctr"/>
                </a:tc>
                <a:tc>
                  <a:txBody>
                    <a:bodyPr/>
                    <a:lstStyle/>
                    <a:p>
                      <a:pPr algn="ctr"/>
                      <a:r>
                        <a:rPr lang="en-US" sz="2400" dirty="0" smtClean="0">
                          <a:solidFill>
                            <a:schemeClr val="bg1"/>
                          </a:solidFill>
                        </a:rPr>
                        <a:t> or</a:t>
                      </a:r>
                      <a:endParaRPr lang="en-US" sz="2400" b="1" dirty="0">
                        <a:solidFill>
                          <a:schemeClr val="bg1"/>
                        </a:solidFill>
                        <a:latin typeface="Century Gothic" pitchFamily="34" charset="0"/>
                      </a:endParaRPr>
                    </a:p>
                  </a:txBody>
                  <a:tcPr anchor="ctr"/>
                </a:tc>
                <a:tc>
                  <a:txBody>
                    <a:bodyPr/>
                    <a:lstStyle/>
                    <a:p>
                      <a:pPr algn="ctr"/>
                      <a:r>
                        <a:rPr lang="en-US" sz="2400" dirty="0" smtClean="0">
                          <a:solidFill>
                            <a:schemeClr val="bg1"/>
                          </a:solidFill>
                        </a:rPr>
                        <a:t>80-89</a:t>
                      </a:r>
                      <a:endParaRPr lang="en-US" sz="2400" b="1" dirty="0">
                        <a:solidFill>
                          <a:schemeClr val="bg1"/>
                        </a:solidFill>
                        <a:latin typeface="Century Gothic" pitchFamily="34" charset="0"/>
                      </a:endParaRPr>
                    </a:p>
                  </a:txBody>
                  <a:tcPr anchor="ctr"/>
                </a:tc>
              </a:tr>
              <a:tr h="539750">
                <a:tc>
                  <a:txBody>
                    <a:bodyPr/>
                    <a:lstStyle/>
                    <a:p>
                      <a:pPr algn="ctr"/>
                      <a:r>
                        <a:rPr lang="en-US" sz="2400" dirty="0" smtClean="0"/>
                        <a:t>Stage 1 HTN</a:t>
                      </a:r>
                      <a:endParaRPr lang="en-US" sz="2400" b="1" dirty="0">
                        <a:solidFill>
                          <a:srgbClr val="C00000"/>
                        </a:solidFill>
                        <a:latin typeface="Century Gothic" pitchFamily="34" charset="0"/>
                      </a:endParaRPr>
                    </a:p>
                  </a:txBody>
                  <a:tcPr anchor="ctr"/>
                </a:tc>
                <a:tc>
                  <a:txBody>
                    <a:bodyPr/>
                    <a:lstStyle/>
                    <a:p>
                      <a:pPr algn="ctr"/>
                      <a:r>
                        <a:rPr kumimoji="0" lang="en-US" sz="2400" b="0" i="0" u="none" strike="noStrike" cap="none" normalizeH="0" baseline="0" dirty="0" smtClean="0">
                          <a:ln>
                            <a:noFill/>
                          </a:ln>
                          <a:solidFill>
                            <a:schemeClr val="accent2"/>
                          </a:solidFill>
                          <a:effectLst/>
                          <a:latin typeface="Corbel" pitchFamily="34" charset="0"/>
                          <a:ea typeface="Calibri" pitchFamily="34" charset="0"/>
                          <a:cs typeface="Arial" pitchFamily="34" charset="0"/>
                        </a:rPr>
                        <a:t>≥</a:t>
                      </a:r>
                      <a:r>
                        <a:rPr lang="en-US" sz="2400" dirty="0" smtClean="0"/>
                        <a:t>140-159</a:t>
                      </a:r>
                      <a:endParaRPr lang="en-US" sz="2400" b="1" dirty="0">
                        <a:solidFill>
                          <a:srgbClr val="C00000"/>
                        </a:solidFill>
                        <a:latin typeface="Century Gothic" pitchFamily="34" charset="0"/>
                      </a:endParaRPr>
                    </a:p>
                  </a:txBody>
                  <a:tcPr anchor="ctr"/>
                </a:tc>
                <a:tc>
                  <a:txBody>
                    <a:bodyPr/>
                    <a:lstStyle/>
                    <a:p>
                      <a:pPr algn="ctr"/>
                      <a:r>
                        <a:rPr lang="en-US" sz="2400" dirty="0" smtClean="0"/>
                        <a:t> or</a:t>
                      </a:r>
                      <a:endParaRPr lang="en-US" sz="2400" b="1" dirty="0">
                        <a:solidFill>
                          <a:srgbClr val="C00000"/>
                        </a:solidFill>
                        <a:latin typeface="Century Gothic" pitchFamily="34" charset="0"/>
                      </a:endParaRPr>
                    </a:p>
                  </a:txBody>
                  <a:tcPr anchor="ctr"/>
                </a:tc>
                <a:tc>
                  <a:txBody>
                    <a:bodyPr/>
                    <a:lstStyle/>
                    <a:p>
                      <a:pPr algn="ctr"/>
                      <a:r>
                        <a:rPr kumimoji="0" lang="en-US" sz="2400" b="0" i="0" u="none" strike="noStrike" cap="none" normalizeH="0" baseline="0" dirty="0" smtClean="0">
                          <a:ln>
                            <a:noFill/>
                          </a:ln>
                          <a:solidFill>
                            <a:schemeClr val="accent2"/>
                          </a:solidFill>
                          <a:effectLst/>
                          <a:latin typeface="Corbel" pitchFamily="34" charset="0"/>
                          <a:ea typeface="Calibri" pitchFamily="34" charset="0"/>
                          <a:cs typeface="Arial" pitchFamily="34" charset="0"/>
                        </a:rPr>
                        <a:t>≥</a:t>
                      </a:r>
                      <a:r>
                        <a:rPr lang="en-US" sz="2400" dirty="0" smtClean="0"/>
                        <a:t>90-99</a:t>
                      </a:r>
                      <a:endParaRPr lang="en-US" sz="2400" b="1" dirty="0">
                        <a:solidFill>
                          <a:srgbClr val="C00000"/>
                        </a:solidFill>
                        <a:latin typeface="Century Gothic" pitchFamily="34" charset="0"/>
                      </a:endParaRPr>
                    </a:p>
                  </a:txBody>
                  <a:tcPr anchor="ctr"/>
                </a:tc>
              </a:tr>
              <a:tr h="531487">
                <a:tc>
                  <a:txBody>
                    <a:bodyPr/>
                    <a:lstStyle/>
                    <a:p>
                      <a:pPr algn="ctr"/>
                      <a:r>
                        <a:rPr lang="en-US" sz="2400" dirty="0" smtClean="0"/>
                        <a:t>Stage 2 HTN</a:t>
                      </a:r>
                      <a:endParaRPr lang="en-US" sz="2400" b="1" dirty="0">
                        <a:solidFill>
                          <a:srgbClr val="C00000"/>
                        </a:solidFill>
                        <a:latin typeface="Century Gothic" pitchFamily="34" charset="0"/>
                      </a:endParaRPr>
                    </a:p>
                  </a:txBody>
                  <a:tcPr anchor="ctr"/>
                </a:tc>
                <a:tc>
                  <a:txBody>
                    <a:bodyPr/>
                    <a:lstStyle/>
                    <a:p>
                      <a:pPr algn="ctr"/>
                      <a:r>
                        <a:rPr lang="en-US" sz="2400" u="sng" dirty="0" smtClean="0"/>
                        <a:t>&gt;</a:t>
                      </a:r>
                      <a:r>
                        <a:rPr lang="en-US" sz="2400" u="none" dirty="0" smtClean="0"/>
                        <a:t>160</a:t>
                      </a:r>
                      <a:endParaRPr lang="en-US" sz="2400" b="1" u="none" dirty="0">
                        <a:solidFill>
                          <a:srgbClr val="C00000"/>
                        </a:solidFill>
                        <a:latin typeface="Century Gothic" pitchFamily="34" charset="0"/>
                      </a:endParaRPr>
                    </a:p>
                  </a:txBody>
                  <a:tcPr anchor="ctr"/>
                </a:tc>
                <a:tc>
                  <a:txBody>
                    <a:bodyPr/>
                    <a:lstStyle/>
                    <a:p>
                      <a:pPr algn="ctr"/>
                      <a:r>
                        <a:rPr lang="en-US" sz="2400" dirty="0" smtClean="0"/>
                        <a:t> or</a:t>
                      </a:r>
                      <a:endParaRPr lang="en-US" sz="2400" b="1" dirty="0">
                        <a:solidFill>
                          <a:srgbClr val="C00000"/>
                        </a:solidFill>
                        <a:latin typeface="Century Gothic" pitchFamily="34" charset="0"/>
                      </a:endParaRPr>
                    </a:p>
                  </a:txBody>
                  <a:tcPr anchor="ctr"/>
                </a:tc>
                <a:tc>
                  <a:txBody>
                    <a:bodyPr/>
                    <a:lstStyle/>
                    <a:p>
                      <a:pPr algn="ctr"/>
                      <a:r>
                        <a:rPr lang="en-US" sz="2400" u="sng" dirty="0" smtClean="0"/>
                        <a:t>&gt;</a:t>
                      </a:r>
                      <a:r>
                        <a:rPr lang="en-US" sz="2400" u="none" dirty="0" smtClean="0"/>
                        <a:t>100</a:t>
                      </a:r>
                      <a:endParaRPr lang="en-US" sz="2400" b="1" u="none" dirty="0">
                        <a:solidFill>
                          <a:srgbClr val="C00000"/>
                        </a:solidFill>
                        <a:latin typeface="Century Gothic" pitchFamily="34" charset="0"/>
                      </a:endParaRPr>
                    </a:p>
                  </a:txBody>
                  <a:tcPr anchor="ctr"/>
                </a:tc>
              </a:tr>
            </a:tbl>
          </a:graphicData>
        </a:graphic>
      </p:graphicFrame>
    </p:spTree>
    <p:extLst>
      <p:ext uri="{BB962C8B-B14F-4D97-AF65-F5344CB8AC3E}">
        <p14:creationId xmlns:p14="http://schemas.microsoft.com/office/powerpoint/2010/main" val="223874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Batang" pitchFamily="18" charset="-127"/>
                <a:ea typeface="Batang" pitchFamily="18" charset="-127"/>
              </a:rPr>
              <a:t>Definitions of hypertension by office and out-of-office blood pressure levels</a:t>
            </a:r>
            <a:endParaRPr lang="en-US" sz="3200" dirty="0">
              <a:solidFill>
                <a:srgbClr val="FF0000"/>
              </a:solidFill>
              <a:latin typeface="Batang" pitchFamily="18" charset="-127"/>
              <a:ea typeface="Batang" pitchFamily="18" charset="-127"/>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90759422"/>
              </p:ext>
            </p:extLst>
          </p:nvPr>
        </p:nvGraphicFramePr>
        <p:xfrm>
          <a:off x="381000" y="2286000"/>
          <a:ext cx="8229600" cy="2925490"/>
        </p:xfrm>
        <a:graphic>
          <a:graphicData uri="http://schemas.openxmlformats.org/drawingml/2006/table">
            <a:tbl>
              <a:tblPr firstRow="1" bandRow="1"/>
              <a:tblGrid>
                <a:gridCol w="2971800"/>
                <a:gridCol w="2286000"/>
                <a:gridCol w="914400"/>
                <a:gridCol w="2057400"/>
              </a:tblGrid>
              <a:tr h="370749">
                <a:tc>
                  <a:txBody>
                    <a:bodyPr/>
                    <a:lstStyle/>
                    <a:p>
                      <a:r>
                        <a:rPr lang="en-US" sz="1700" dirty="0" smtClean="0">
                          <a:solidFill>
                            <a:schemeClr val="accent5">
                              <a:lumMod val="50000"/>
                            </a:schemeClr>
                          </a:solidFill>
                          <a:latin typeface="Century Gothic" pitchFamily="34" charset="0"/>
                        </a:rPr>
                        <a:t>Category</a:t>
                      </a:r>
                      <a:r>
                        <a:rPr lang="en-US" sz="1700" baseline="0" dirty="0" smtClean="0">
                          <a:solidFill>
                            <a:schemeClr val="accent5">
                              <a:lumMod val="50000"/>
                            </a:schemeClr>
                          </a:solidFill>
                          <a:latin typeface="Century Gothic" pitchFamily="34" charset="0"/>
                        </a:rPr>
                        <a:t> </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Systolic</a:t>
                      </a:r>
                      <a:r>
                        <a:rPr lang="en-US" sz="1700" baseline="0" dirty="0" smtClean="0">
                          <a:solidFill>
                            <a:schemeClr val="accent5">
                              <a:lumMod val="50000"/>
                            </a:schemeClr>
                          </a:solidFill>
                          <a:latin typeface="Century Gothic" pitchFamily="34" charset="0"/>
                        </a:rPr>
                        <a:t> BP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Diastolic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r>
              <a:tr h="370749">
                <a:tc>
                  <a:txBody>
                    <a:bodyPr/>
                    <a:lstStyle/>
                    <a:p>
                      <a:r>
                        <a:rPr lang="en-US" sz="1700" dirty="0" smtClean="0">
                          <a:solidFill>
                            <a:schemeClr val="accent5">
                              <a:lumMod val="50000"/>
                            </a:schemeClr>
                          </a:solidFill>
                          <a:latin typeface="Century Gothic" pitchFamily="34" charset="0"/>
                        </a:rPr>
                        <a:t>Office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≥140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≥90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Ambulatory BP</a:t>
                      </a:r>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Daytime (or awake)</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≥85</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Nighttime (or sleep)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≥120 </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≥70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24 h</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 130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≥80</a:t>
                      </a:r>
                      <a:endParaRPr lang="en-US" sz="1700" dirty="0">
                        <a:solidFill>
                          <a:schemeClr val="accent5">
                            <a:lumMod val="50000"/>
                          </a:schemeClr>
                        </a:solidFill>
                        <a:latin typeface="Century Gothic" pitchFamily="34" charset="0"/>
                      </a:endParaRPr>
                    </a:p>
                  </a:txBody>
                  <a:tcPr marT="45709" marB="45709"/>
                </a:tc>
              </a:tr>
              <a:tr h="350434">
                <a:tc>
                  <a:txBody>
                    <a:bodyPr/>
                    <a:lstStyle/>
                    <a:p>
                      <a:r>
                        <a:rPr lang="en-US" sz="1700" dirty="0" smtClean="0">
                          <a:solidFill>
                            <a:schemeClr val="accent5">
                              <a:lumMod val="50000"/>
                            </a:schemeClr>
                          </a:solidFill>
                          <a:latin typeface="Century Gothic" pitchFamily="34" charset="0"/>
                        </a:rPr>
                        <a:t>Home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≥85</a:t>
                      </a:r>
                    </a:p>
                  </a:txBody>
                  <a:tcPr marT="45709" marB="45709"/>
                </a:tc>
              </a:tr>
              <a:tr h="350434">
                <a:tc>
                  <a:txBody>
                    <a:bodyPr/>
                    <a:lstStyle/>
                    <a:p>
                      <a:r>
                        <a:rPr lang="en-US" sz="1700" smtClean="0">
                          <a:solidFill>
                            <a:schemeClr val="accent5">
                              <a:lumMod val="50000"/>
                            </a:schemeClr>
                          </a:solidFill>
                          <a:latin typeface="Century Gothic" pitchFamily="34" charset="0"/>
                        </a:rPr>
                        <a:t>Out-of-Office</a:t>
                      </a:r>
                      <a:r>
                        <a:rPr lang="en-US" sz="1700" baseline="0" smtClean="0">
                          <a:solidFill>
                            <a:schemeClr val="accent5">
                              <a:lumMod val="50000"/>
                            </a:schemeClr>
                          </a:solidFill>
                          <a:latin typeface="Century Gothic" pitchFamily="34" charset="0"/>
                        </a:rPr>
                        <a:t> BP</a:t>
                      </a:r>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smtClean="0">
                        <a:solidFill>
                          <a:schemeClr val="accent5">
                            <a:lumMod val="50000"/>
                          </a:schemeClr>
                        </a:solidFill>
                        <a:latin typeface="Century Gothic" pitchFamily="34" charset="0"/>
                        <a:cs typeface="Times New Roman"/>
                      </a:endParaRPr>
                    </a:p>
                  </a:txBody>
                  <a:tcPr marT="45709" marB="45709"/>
                </a:tc>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fontAlgn="auto">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228600" y="76200"/>
            <a:ext cx="8915400" cy="484188"/>
          </a:xfrm>
        </p:spPr>
        <p:txBody>
          <a:bodyPr/>
          <a:lstStyle/>
          <a:p>
            <a:pPr algn="ctr" eaLnBrk="1" hangingPunct="1">
              <a:buFont typeface="Wingdings 2" pitchFamily="18" charset="2"/>
              <a:buNone/>
            </a:pPr>
            <a:r>
              <a:rPr lang="en-US" altLang="en-US" sz="2600" b="1" smtClean="0">
                <a:solidFill>
                  <a:srgbClr val="FF0000"/>
                </a:solidFill>
                <a:latin typeface="Batang" pitchFamily="18" charset="-127"/>
                <a:ea typeface="Batang" pitchFamily="18" charset="-127"/>
                <a:cs typeface="Times New Roman" pitchFamily="18" charset="0"/>
              </a:rPr>
              <a:t>Type of Instrument of Blood Pressure Measurement </a:t>
            </a:r>
          </a:p>
        </p:txBody>
      </p:sp>
      <p:pic>
        <p:nvPicPr>
          <p:cNvPr id="108548" name="Picture 4" descr="http://upload.wikimedia.org/wikipedia/commons/a/ae/Sphygmomanometer%26Cuff.JPG"/>
          <p:cNvPicPr>
            <a:picLocks noChangeAspect="1" noChangeArrowheads="1"/>
          </p:cNvPicPr>
          <p:nvPr/>
        </p:nvPicPr>
        <p:blipFill>
          <a:blip r:embed="rId2" cstate="print"/>
          <a:srcRect/>
          <a:stretch>
            <a:fillRect/>
          </a:stretch>
        </p:blipFill>
        <p:spPr bwMode="auto">
          <a:xfrm>
            <a:off x="685800" y="914400"/>
            <a:ext cx="3124200" cy="4428565"/>
          </a:xfrm>
          <a:prstGeom prst="rect">
            <a:avLst/>
          </a:prstGeom>
          <a:noFill/>
          <a:ln w="69850" cap="rnd" cmpd="sng">
            <a:solidFill>
              <a:srgbClr val="002060"/>
            </a:solidFill>
            <a:bevel/>
          </a:ln>
          <a:scene3d>
            <a:camera prst="orthographicFront"/>
            <a:lightRig rig="threePt" dir="t"/>
          </a:scene3d>
          <a:sp3d>
            <a:bevelT w="349250"/>
          </a:sp3d>
        </p:spPr>
      </p:pic>
      <p:sp>
        <p:nvSpPr>
          <p:cNvPr id="23556" name="Content Placeholder 1"/>
          <p:cNvSpPr txBox="1">
            <a:spLocks/>
          </p:cNvSpPr>
          <p:nvPr/>
        </p:nvSpPr>
        <p:spPr bwMode="auto">
          <a:xfrm>
            <a:off x="533400" y="5715000"/>
            <a:ext cx="3429000" cy="4572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2400" b="1">
                <a:solidFill>
                  <a:srgbClr val="FF0000"/>
                </a:solidFill>
                <a:latin typeface="Century Gothic" pitchFamily="34" charset="0"/>
                <a:cs typeface="Times New Roman" pitchFamily="18" charset="0"/>
              </a:rPr>
              <a:t>Sphygmomanometer</a:t>
            </a:r>
          </a:p>
          <a:p>
            <a:pPr marL="273050" indent="-273050" algn="ctr">
              <a:spcBef>
                <a:spcPts val="600"/>
              </a:spcBef>
              <a:buClr>
                <a:schemeClr val="accent1"/>
              </a:buClr>
              <a:buSzPct val="70000"/>
              <a:buFont typeface="Wingdings" pitchFamily="2" charset="2"/>
              <a:buNone/>
            </a:pPr>
            <a:r>
              <a:rPr lang="en-US" altLang="en-US" sz="2400">
                <a:solidFill>
                  <a:srgbClr val="FF0000"/>
                </a:solidFill>
                <a:latin typeface="Century Gothic" pitchFamily="34" charset="0"/>
              </a:rPr>
              <a:t> </a:t>
            </a:r>
          </a:p>
        </p:txBody>
      </p:sp>
      <p:pic>
        <p:nvPicPr>
          <p:cNvPr id="108550" name="Picture 6" descr="http://www.quickmedical.com/images/sku/tnails_250/10147.jpg"/>
          <p:cNvPicPr>
            <a:picLocks noChangeAspect="1" noChangeArrowheads="1"/>
          </p:cNvPicPr>
          <p:nvPr/>
        </p:nvPicPr>
        <p:blipFill>
          <a:blip r:embed="rId3" cstate="print"/>
          <a:srcRect/>
          <a:stretch>
            <a:fillRect/>
          </a:stretch>
        </p:blipFill>
        <p:spPr bwMode="auto">
          <a:xfrm>
            <a:off x="4529050" y="3886200"/>
            <a:ext cx="3810000" cy="2743200"/>
          </a:xfrm>
          <a:prstGeom prst="rect">
            <a:avLst/>
          </a:prstGeom>
          <a:noFill/>
          <a:ln w="47625">
            <a:solidFill>
              <a:srgbClr val="002060"/>
            </a:solidFill>
          </a:ln>
          <a:scene3d>
            <a:camera prst="orthographicFront"/>
            <a:lightRig rig="threePt" dir="t"/>
          </a:scene3d>
          <a:sp3d>
            <a:bevelT w="412750"/>
          </a:sp3d>
        </p:spPr>
      </p:pic>
      <p:pic>
        <p:nvPicPr>
          <p:cNvPr id="108552" name="Picture 8" descr="http://images-en.busytrade.com/125604400/Wrist-Electronic-Sphygmomanometer.jpg"/>
          <p:cNvPicPr>
            <a:picLocks noChangeAspect="1" noChangeArrowheads="1"/>
          </p:cNvPicPr>
          <p:nvPr/>
        </p:nvPicPr>
        <p:blipFill>
          <a:blip r:embed="rId4" cstate="print"/>
          <a:srcRect/>
          <a:stretch>
            <a:fillRect/>
          </a:stretch>
        </p:blipFill>
        <p:spPr bwMode="auto">
          <a:xfrm>
            <a:off x="4800600" y="609600"/>
            <a:ext cx="3352800" cy="2963557"/>
          </a:xfrm>
          <a:prstGeom prst="rect">
            <a:avLst/>
          </a:prstGeom>
          <a:noFill/>
          <a:ln w="57150" cmpd="sng">
            <a:solidFill>
              <a:srgbClr val="002060"/>
            </a:solidFill>
          </a:ln>
          <a:scene3d>
            <a:camera prst="orthographicFront"/>
            <a:lightRig rig="threePt" dir="t"/>
          </a:scene3d>
          <a:sp3d>
            <a:bevelT w="374650"/>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txBox="1">
            <a:spLocks/>
          </p:cNvSpPr>
          <p:nvPr/>
        </p:nvSpPr>
        <p:spPr bwMode="auto">
          <a:xfrm>
            <a:off x="457200" y="76200"/>
            <a:ext cx="8229600" cy="484188"/>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3000" b="1">
                <a:solidFill>
                  <a:srgbClr val="FF0000"/>
                </a:solidFill>
                <a:latin typeface="Batang" pitchFamily="18" charset="-127"/>
                <a:ea typeface="Batang" pitchFamily="18" charset="-127"/>
              </a:rPr>
              <a:t>Type of Instrument of Blood Pressure Measurement </a:t>
            </a:r>
          </a:p>
        </p:txBody>
      </p:sp>
      <p:sp>
        <p:nvSpPr>
          <p:cNvPr id="24579" name="Content Placeholder 1"/>
          <p:cNvSpPr txBox="1">
            <a:spLocks/>
          </p:cNvSpPr>
          <p:nvPr/>
        </p:nvSpPr>
        <p:spPr bwMode="auto">
          <a:xfrm>
            <a:off x="1828800" y="5791200"/>
            <a:ext cx="5943600" cy="4572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pPr>
            <a:r>
              <a:rPr lang="en-US" altLang="en-US" sz="2400" b="1">
                <a:solidFill>
                  <a:srgbClr val="002060"/>
                </a:solidFill>
                <a:latin typeface="Century Gothic" pitchFamily="34" charset="0"/>
                <a:cs typeface="Times New Roman" pitchFamily="18" charset="0"/>
              </a:rPr>
              <a:t>Home Blood Pressure Monitoring</a:t>
            </a:r>
            <a:endParaRPr lang="en-US" altLang="en-US" sz="2400">
              <a:solidFill>
                <a:srgbClr val="002060"/>
              </a:solidFill>
              <a:latin typeface="Century Gothic" pitchFamily="34" charset="0"/>
              <a:cs typeface="Times New Roman" pitchFamily="18" charset="0"/>
            </a:endParaRPr>
          </a:p>
        </p:txBody>
      </p:sp>
      <p:pic>
        <p:nvPicPr>
          <p:cNvPr id="122882" name="Picture 2" descr="http://www.best-b2b.com/userimg/692/711-2/home-blood-pressure-monitor-43.jpg"/>
          <p:cNvPicPr>
            <a:picLocks noChangeAspect="1" noChangeArrowheads="1"/>
          </p:cNvPicPr>
          <p:nvPr/>
        </p:nvPicPr>
        <p:blipFill>
          <a:blip r:embed="rId2" cstate="print"/>
          <a:srcRect/>
          <a:stretch>
            <a:fillRect/>
          </a:stretch>
        </p:blipFill>
        <p:spPr bwMode="auto">
          <a:xfrm>
            <a:off x="457200" y="1371600"/>
            <a:ext cx="3733800" cy="4114800"/>
          </a:xfrm>
          <a:prstGeom prst="rect">
            <a:avLst/>
          </a:prstGeom>
          <a:noFill/>
          <a:ln w="76200">
            <a:solidFill>
              <a:srgbClr val="002060"/>
            </a:solidFill>
          </a:ln>
          <a:scene3d>
            <a:camera prst="orthographicFront"/>
            <a:lightRig rig="threePt" dir="t"/>
          </a:scene3d>
          <a:sp3d>
            <a:bevelT w="387350"/>
          </a:sp3d>
        </p:spPr>
      </p:pic>
      <p:pic>
        <p:nvPicPr>
          <p:cNvPr id="122884" name="Picture 4" descr="https://awareofyourcare.com/blog/wp-content/uploads/2010/12/Blood-Pressure-at-Home.jpg"/>
          <p:cNvPicPr>
            <a:picLocks noChangeAspect="1" noChangeArrowheads="1"/>
          </p:cNvPicPr>
          <p:nvPr/>
        </p:nvPicPr>
        <p:blipFill>
          <a:blip r:embed="rId3" cstate="print"/>
          <a:srcRect/>
          <a:stretch>
            <a:fillRect/>
          </a:stretch>
        </p:blipFill>
        <p:spPr bwMode="auto">
          <a:xfrm>
            <a:off x="4572000" y="1371600"/>
            <a:ext cx="4038600" cy="4114800"/>
          </a:xfrm>
          <a:prstGeom prst="rect">
            <a:avLst/>
          </a:prstGeom>
          <a:noFill/>
          <a:ln w="63500">
            <a:solidFill>
              <a:srgbClr val="002060"/>
            </a:solidFill>
          </a:ln>
          <a:scene3d>
            <a:camera prst="orthographicFront"/>
            <a:lightRig rig="threePt" dir="t"/>
          </a:scene3d>
          <a:sp3d>
            <a:bevelT w="3810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3276600" y="152400"/>
            <a:ext cx="5867400" cy="7620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defRPr/>
            </a:pPr>
            <a:r>
              <a:rPr lang="en-US" sz="3400" b="1" dirty="0">
                <a:ln w="6350">
                  <a:noFill/>
                </a:ln>
                <a:solidFill>
                  <a:srgbClr val="FF0000"/>
                </a:solidFill>
                <a:effectLst>
                  <a:outerShdw blurRad="114300" dist="101600" dir="2700000" algn="tl" rotWithShape="0">
                    <a:srgbClr val="000000">
                      <a:alpha val="40000"/>
                    </a:srgbClr>
                  </a:outerShdw>
                </a:effectLst>
                <a:latin typeface="Batang" pitchFamily="18" charset="-127"/>
                <a:ea typeface="Batang" pitchFamily="18" charset="-127"/>
                <a:cs typeface="+mj-cs"/>
              </a:rPr>
              <a:t>Ambulatory Pressure Monitoring</a:t>
            </a:r>
          </a:p>
        </p:txBody>
      </p:sp>
      <p:pic>
        <p:nvPicPr>
          <p:cNvPr id="123906" name="Picture 2" descr="http://images.gizmag.com/hero/7134_16040764254.jpg"/>
          <p:cNvPicPr>
            <a:picLocks noChangeAspect="1" noChangeArrowheads="1"/>
          </p:cNvPicPr>
          <p:nvPr/>
        </p:nvPicPr>
        <p:blipFill>
          <a:blip r:embed="rId2" cstate="print"/>
          <a:srcRect/>
          <a:stretch>
            <a:fillRect/>
          </a:stretch>
        </p:blipFill>
        <p:spPr bwMode="auto">
          <a:xfrm>
            <a:off x="4876800" y="1447800"/>
            <a:ext cx="3902869" cy="4267200"/>
          </a:xfrm>
          <a:prstGeom prst="rect">
            <a:avLst/>
          </a:prstGeom>
          <a:noFill/>
          <a:ln w="22225">
            <a:solidFill>
              <a:srgbClr val="002060"/>
            </a:solidFill>
          </a:ln>
          <a:scene3d>
            <a:camera prst="orthographicFront"/>
            <a:lightRig rig="threePt" dir="t"/>
          </a:scene3d>
          <a:sp3d>
            <a:bevelT w="412750"/>
          </a:sp3d>
        </p:spPr>
      </p:pic>
      <p:pic>
        <p:nvPicPr>
          <p:cNvPr id="123907" name="Picture 3"/>
          <p:cNvPicPr>
            <a:picLocks noChangeAspect="1" noChangeArrowheads="1"/>
          </p:cNvPicPr>
          <p:nvPr/>
        </p:nvPicPr>
        <p:blipFill>
          <a:blip r:embed="rId3" cstate="print"/>
          <a:srcRect/>
          <a:stretch>
            <a:fillRect/>
          </a:stretch>
        </p:blipFill>
        <p:spPr bwMode="auto">
          <a:xfrm>
            <a:off x="1524000" y="2971800"/>
            <a:ext cx="2819400" cy="3505200"/>
          </a:xfrm>
          <a:prstGeom prst="rect">
            <a:avLst/>
          </a:prstGeom>
          <a:noFill/>
          <a:ln w="34925">
            <a:solidFill>
              <a:srgbClr val="002060"/>
            </a:solidFill>
            <a:miter lim="800000"/>
            <a:headEnd/>
            <a:tailEnd/>
          </a:ln>
          <a:scene3d>
            <a:camera prst="orthographicFront"/>
            <a:lightRig rig="threePt" dir="t"/>
          </a:scene3d>
          <a:sp3d>
            <a:bevelT w="361950"/>
          </a:sp3d>
        </p:spPr>
      </p:pic>
      <p:pic>
        <p:nvPicPr>
          <p:cNvPr id="123909" name="Picture 5" descr="http://www.aafp.org/afp/2003/0601/afp20030601p2343-f1.jpg"/>
          <p:cNvPicPr>
            <a:picLocks noChangeAspect="1" noChangeArrowheads="1"/>
          </p:cNvPicPr>
          <p:nvPr/>
        </p:nvPicPr>
        <p:blipFill>
          <a:blip r:embed="rId4" cstate="print"/>
          <a:srcRect/>
          <a:stretch>
            <a:fillRect/>
          </a:stretch>
        </p:blipFill>
        <p:spPr bwMode="auto">
          <a:xfrm>
            <a:off x="304800" y="304800"/>
            <a:ext cx="2895600" cy="2209800"/>
          </a:xfrm>
          <a:prstGeom prst="rect">
            <a:avLst/>
          </a:prstGeom>
          <a:noFill/>
          <a:ln w="25400">
            <a:solidFill>
              <a:srgbClr val="002060"/>
            </a:solidFill>
          </a:ln>
          <a:scene3d>
            <a:camera prst="orthographicFront"/>
            <a:lightRig rig="threePt" dir="t"/>
          </a:scene3d>
          <a:sp3d>
            <a:bevelT w="38735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p:nvPr>
        </p:nvSpPr>
        <p:spPr>
          <a:xfrm>
            <a:off x="533400" y="1600200"/>
            <a:ext cx="8229600" cy="4343400"/>
          </a:xfrm>
        </p:spPr>
        <p:txBody>
          <a:bodyPr/>
          <a:lstStyle/>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Apply to adults on no antihypertensive medications and who are not acutely ill.</a:t>
            </a:r>
          </a:p>
          <a:p>
            <a:pPr algn="just" eaLnBrk="1" hangingPunct="1">
              <a:lnSpc>
                <a:spcPct val="90000"/>
              </a:lnSpc>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If there is a disparity in category between the systolic and diastolic pressures, the higher value determines the severity of the hypertension.</a:t>
            </a:r>
          </a:p>
          <a:p>
            <a:pPr algn="just" eaLnBrk="1" hangingPunct="1">
              <a:lnSpc>
                <a:spcPct val="90000"/>
              </a:lnSpc>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Measure blood pressure to arm the high reading.</a:t>
            </a:r>
          </a:p>
          <a:p>
            <a:pPr algn="just" eaLnBrk="1" hangingPunct="1">
              <a:lnSpc>
                <a:spcPct val="90000"/>
              </a:lnSpc>
            </a:pPr>
            <a:endParaRPr lang="en-US" altLang="en-US" sz="2400" smtClean="0">
              <a:latin typeface="Century Gothic" pitchFamily="34" charset="0"/>
              <a:cs typeface="Times New Roman" pitchFamily="18" charset="0"/>
            </a:endParaRPr>
          </a:p>
        </p:txBody>
      </p:sp>
      <p:sp>
        <p:nvSpPr>
          <p:cNvPr id="21506" name="Rectangle 2"/>
          <p:cNvSpPr>
            <a:spLocks noGrp="1" noChangeArrowheads="1"/>
          </p:cNvSpPr>
          <p:nvPr>
            <p:ph type="title" idx="4294967295"/>
          </p:nvPr>
        </p:nvSpPr>
        <p:spPr>
          <a:xfrm>
            <a:off x="2209800" y="457200"/>
            <a:ext cx="4724400" cy="6556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Blood Pressure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Autofit/>
          </a:bodyPr>
          <a:lstStyle/>
          <a:p>
            <a:pPr eaLnBrk="1" fontAlgn="auto" hangingPunct="1">
              <a:spcAft>
                <a:spcPts val="0"/>
              </a:spcAft>
              <a:defRPr/>
            </a:pPr>
            <a:r>
              <a:rPr lang="en-US" sz="3400" dirty="0" smtClean="0">
                <a:solidFill>
                  <a:srgbClr val="FF0000"/>
                </a:solidFill>
                <a:latin typeface="Batang" pitchFamily="18" charset="-127"/>
                <a:ea typeface="Batang" pitchFamily="18" charset="-127"/>
              </a:rPr>
              <a:t>Office blood pressure measurement</a:t>
            </a:r>
            <a:br>
              <a:rPr lang="en-US" sz="3400" dirty="0" smtClean="0">
                <a:solidFill>
                  <a:srgbClr val="FF0000"/>
                </a:solidFill>
                <a:latin typeface="Batang" pitchFamily="18" charset="-127"/>
                <a:ea typeface="Batang" pitchFamily="18" charset="-127"/>
              </a:rPr>
            </a:br>
            <a:endParaRPr lang="en-US" sz="3400" dirty="0">
              <a:solidFill>
                <a:srgbClr val="FF0000"/>
              </a:solidFill>
              <a:latin typeface="Batang" pitchFamily="18" charset="-127"/>
              <a:ea typeface="Batang" pitchFamily="18" charset="-127"/>
            </a:endParaRPr>
          </a:p>
        </p:txBody>
      </p:sp>
      <p:sp>
        <p:nvSpPr>
          <p:cNvPr id="27651" name="Content Placeholder 2"/>
          <p:cNvSpPr>
            <a:spLocks noGrp="1"/>
          </p:cNvSpPr>
          <p:nvPr>
            <p:ph idx="1"/>
          </p:nvPr>
        </p:nvSpPr>
        <p:spPr>
          <a:xfrm>
            <a:off x="0" y="1006475"/>
            <a:ext cx="5715000" cy="5546725"/>
          </a:xfrm>
        </p:spPr>
        <p:txBody>
          <a:bodyPr/>
          <a:lstStyle/>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allow the patients to sit for 3–5 minutes before beginning BP measurements</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Back straight and arm supported at heart level</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Take at least two BP measurements, spaced 1–2 min apart, and additional measurements if the first two are quite different.</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Consider the average BP if deemed appropriate.</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use a standard bladder (12–13 cm wide and 35 cm long)</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A larger bladder for larger arm (circumference &gt;32 cm) </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The bladder of the pressure cuff should encircle at least 80% of the upper arm</a:t>
            </a: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p:txBody>
      </p:sp>
      <p:pic>
        <p:nvPicPr>
          <p:cNvPr id="4" name="Picture 4" descr="http://upload.wikimedia.org/wikipedia/commons/a/ae/Sphygmomanometer%26Cuff.JPG"/>
          <p:cNvPicPr>
            <a:picLocks noChangeAspect="1" noChangeArrowheads="1"/>
          </p:cNvPicPr>
          <p:nvPr/>
        </p:nvPicPr>
        <p:blipFill>
          <a:blip r:embed="rId3" cstate="print"/>
          <a:srcRect/>
          <a:stretch>
            <a:fillRect/>
          </a:stretch>
        </p:blipFill>
        <p:spPr bwMode="auto">
          <a:xfrm>
            <a:off x="5791200" y="1515035"/>
            <a:ext cx="3124200" cy="4428565"/>
          </a:xfrm>
          <a:prstGeom prst="rect">
            <a:avLst/>
          </a:prstGeom>
          <a:noFill/>
          <a:ln w="69850" cap="rnd" cmpd="sng">
            <a:solidFill>
              <a:srgbClr val="002060"/>
            </a:solidFill>
            <a:bevel/>
          </a:ln>
          <a:scene3d>
            <a:camera prst="orthographicFront"/>
            <a:lightRig rig="threePt" dir="t"/>
          </a:scene3d>
          <a:sp3d>
            <a:bevelT w="34925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sz="4400" dirty="0" smtClean="0">
                <a:solidFill>
                  <a:srgbClr val="FF0000"/>
                </a:solidFill>
                <a:latin typeface="Batang" pitchFamily="18" charset="-127"/>
                <a:ea typeface="Batang" pitchFamily="18" charset="-127"/>
              </a:rPr>
              <a:t>Office blood pressure measurement</a:t>
            </a:r>
            <a:endParaRPr lang="en-US" dirty="0"/>
          </a:p>
        </p:txBody>
      </p:sp>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Place the cuff at the heart level, whatever the position of the patient.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both arms at first visit to detect possible differences. In this instance, take the arm with the higher value as the reference.</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sitting and standing position in elderly subjects and diabetic patients</a:t>
            </a:r>
          </a:p>
          <a:p>
            <a:pPr marL="548640" indent="-411480" eaLnBrk="1" fontAlgn="auto" hangingPunct="1">
              <a:spcAft>
                <a:spcPts val="0"/>
              </a:spcAft>
              <a:buClr>
                <a:schemeClr val="tx1">
                  <a:shade val="95000"/>
                </a:schemeClr>
              </a:buClr>
              <a:buSzPct val="100000"/>
              <a:buFont typeface="Wingdings 2" pitchFamily="18" charset="2"/>
              <a:buBlip>
                <a:blip r:embed="rId2"/>
              </a:buBlip>
              <a:defRPr/>
            </a:pPr>
            <a:r>
              <a:rPr lang="en-US" dirty="0" smtClean="0">
                <a:solidFill>
                  <a:srgbClr val="002060"/>
                </a:solidFill>
                <a:latin typeface="Century Gothic" pitchFamily="34" charset="0"/>
              </a:rPr>
              <a:t>Use phase I and V (disappearance) </a:t>
            </a:r>
            <a:r>
              <a:rPr lang="en-US" dirty="0" err="1" smtClean="0">
                <a:solidFill>
                  <a:srgbClr val="002060"/>
                </a:solidFill>
                <a:latin typeface="Century Gothic" pitchFamily="34" charset="0"/>
              </a:rPr>
              <a:t>Korotkoff</a:t>
            </a:r>
            <a:r>
              <a:rPr lang="en-US" dirty="0" smtClean="0">
                <a:solidFill>
                  <a:srgbClr val="002060"/>
                </a:solidFill>
                <a:latin typeface="Century Gothic" pitchFamily="34" charset="0"/>
              </a:rPr>
              <a:t> sounds to identify systolic and diastolic BP, respectively.</a:t>
            </a:r>
          </a:p>
          <a:p>
            <a:pPr marL="548640" indent="-411480" eaLnBrk="1" fontAlgn="auto" hangingPunct="1">
              <a:spcAft>
                <a:spcPts val="0"/>
              </a:spcAft>
              <a:buClr>
                <a:schemeClr val="tx1">
                  <a:shade val="95000"/>
                </a:schemeClr>
              </a:buClr>
              <a:buSzPct val="100000"/>
              <a:buFont typeface="Wingdings 2"/>
              <a:buBlip>
                <a:blip r:embed="rId2"/>
              </a:buBlip>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eaLnBrk="1" fontAlgn="auto" hangingPunct="1">
              <a:spcAft>
                <a:spcPts val="0"/>
              </a:spcAft>
              <a:defRPr/>
            </a:pPr>
            <a:r>
              <a:rPr lang="en-US" sz="4400" dirty="0" err="1" smtClean="0">
                <a:solidFill>
                  <a:srgbClr val="002060"/>
                </a:solidFill>
                <a:latin typeface="Century Gothic" pitchFamily="34" charset="0"/>
              </a:rPr>
              <a:t>Korotkoff</a:t>
            </a:r>
            <a:r>
              <a:rPr lang="en-US" sz="4400" dirty="0" smtClean="0">
                <a:solidFill>
                  <a:srgbClr val="002060"/>
                </a:solidFill>
                <a:latin typeface="Century Gothic" pitchFamily="34" charset="0"/>
              </a:rPr>
              <a:t> sounds</a:t>
            </a:r>
            <a:endParaRPr lang="en-US" dirty="0"/>
          </a:p>
        </p:txBody>
      </p:sp>
      <p:pic>
        <p:nvPicPr>
          <p:cNvPr id="29699" name="Picture 3" descr="1-2"/>
          <p:cNvPicPr>
            <a:picLocks noChangeAspect="1" noChangeArrowheads="1"/>
          </p:cNvPicPr>
          <p:nvPr/>
        </p:nvPicPr>
        <p:blipFill>
          <a:blip r:embed="rId2" cstate="print"/>
          <a:srcRect/>
          <a:stretch>
            <a:fillRect/>
          </a:stretch>
        </p:blipFill>
        <p:spPr bwMode="auto">
          <a:xfrm>
            <a:off x="5105400" y="1447800"/>
            <a:ext cx="3962400" cy="5257800"/>
          </a:xfrm>
          <a:prstGeom prst="rect">
            <a:avLst/>
          </a:prstGeom>
          <a:noFill/>
          <a:ln w="9525">
            <a:noFill/>
            <a:miter lim="800000"/>
            <a:headEnd/>
            <a:tailEnd/>
          </a:ln>
        </p:spPr>
      </p:pic>
      <p:pic>
        <p:nvPicPr>
          <p:cNvPr id="29700" name="Picture 2"/>
          <p:cNvPicPr>
            <a:picLocks noChangeAspect="1" noChangeArrowheads="1"/>
          </p:cNvPicPr>
          <p:nvPr/>
        </p:nvPicPr>
        <p:blipFill>
          <a:blip r:embed="rId3" cstate="print"/>
          <a:srcRect/>
          <a:stretch>
            <a:fillRect/>
          </a:stretch>
        </p:blipFill>
        <p:spPr bwMode="auto">
          <a:xfrm>
            <a:off x="76200" y="2133600"/>
            <a:ext cx="48434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descr="k5477667.jpg"/>
          <p:cNvPicPr>
            <a:picLocks noGrp="1" noChangeAspect="1"/>
          </p:cNvPicPr>
          <p:nvPr>
            <p:ph/>
          </p:nvPr>
        </p:nvPicPr>
        <p:blipFill>
          <a:blip r:embed="rId2" cstate="print"/>
          <a:srcRect/>
          <a:stretch>
            <a:fillRect/>
          </a:stretch>
        </p:blipFill>
        <p:spPr>
          <a:xfrm>
            <a:off x="1219200" y="1066800"/>
            <a:ext cx="6324600" cy="4648200"/>
          </a:xfrm>
          <a:ln cmpd="tri">
            <a:solidFill>
              <a:srgbClr val="00206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p:nvPr>
        </p:nvSpPr>
        <p:spPr>
          <a:xfrm>
            <a:off x="228600" y="304800"/>
            <a:ext cx="8534400" cy="5791200"/>
          </a:xfrm>
        </p:spPr>
        <p:txBody>
          <a:bodyPr/>
          <a:lstStyle/>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a:p>
            <a:pPr marL="273050" indent="-273050" algn="just" eaLnBrk="1" hangingPunct="1">
              <a:lnSpc>
                <a:spcPct val="90000"/>
              </a:lnSpc>
              <a:buSzPct val="100000"/>
              <a:buFont typeface="Wingdings 2" pitchFamily="18" charset="2"/>
              <a:buBlip>
                <a:blip r:embed="rId2"/>
              </a:buBlip>
            </a:pPr>
            <a:r>
              <a:rPr lang="en-US" altLang="en-US" sz="2600" smtClean="0">
                <a:solidFill>
                  <a:srgbClr val="002060"/>
                </a:solidFill>
                <a:latin typeface="Century Gothic" pitchFamily="34" charset="0"/>
                <a:cs typeface="Times New Roman" pitchFamily="18" charset="0"/>
              </a:rPr>
              <a:t>The diagnosis of mild hypertension should not be made until the blood pressure has been measured on at least three to six visits</a:t>
            </a:r>
          </a:p>
          <a:p>
            <a:pPr marL="273050" indent="-273050" algn="just" eaLnBrk="1" hangingPunct="1">
              <a:lnSpc>
                <a:spcPct val="90000"/>
              </a:lnSpc>
              <a:buSzPct val="100000"/>
              <a:buFont typeface="Wingdings 2" pitchFamily="18" charset="2"/>
              <a:buNone/>
            </a:pPr>
            <a:endParaRPr lang="en-US" altLang="en-US" sz="2600" smtClean="0">
              <a:solidFill>
                <a:srgbClr val="002060"/>
              </a:solidFill>
              <a:latin typeface="Century Gothic" pitchFamily="34" charset="0"/>
              <a:cs typeface="Times New Roman" pitchFamily="18" charset="0"/>
            </a:endParaRPr>
          </a:p>
          <a:p>
            <a:pPr marL="273050" indent="-273050" algn="just" eaLnBrk="1" hangingPunct="1">
              <a:lnSpc>
                <a:spcPct val="90000"/>
              </a:lnSpc>
              <a:buSzPct val="100000"/>
              <a:buFont typeface="Wingdings 2" pitchFamily="18" charset="2"/>
              <a:buBlip>
                <a:blip r:embed="rId2"/>
              </a:buBlip>
            </a:pPr>
            <a:r>
              <a:rPr lang="en-US" altLang="en-US" sz="2600" smtClean="0">
                <a:solidFill>
                  <a:srgbClr val="002060"/>
                </a:solidFill>
                <a:latin typeface="Century Gothic" pitchFamily="34" charset="0"/>
                <a:cs typeface="Times New Roman" pitchFamily="18" charset="0"/>
              </a:rPr>
              <a:t>Average of 10 to 15 mmHg decrease between visits 1 and three </a:t>
            </a:r>
          </a:p>
          <a:p>
            <a:pPr marL="273050" indent="-273050" algn="just" eaLnBrk="1" hangingPunct="1">
              <a:lnSpc>
                <a:spcPct val="90000"/>
              </a:lnSpc>
              <a:buFont typeface="Wingdings" pitchFamily="2" charset="2"/>
              <a:buChar char=""/>
            </a:pPr>
            <a:endParaRPr lang="en-US" altLang="en-US" sz="2600" smtClean="0">
              <a:latin typeface="Century Gothic" pitchFamily="34" charset="0"/>
              <a:cs typeface="Arial" charset="0"/>
            </a:endParaRPr>
          </a:p>
          <a:p>
            <a:pPr marL="273050" indent="-273050" algn="just" eaLnBrk="1" hangingPunct="1">
              <a:lnSpc>
                <a:spcPct val="90000"/>
              </a:lnSpc>
              <a:buFontTx/>
              <a:buNone/>
            </a:pPr>
            <a:endParaRPr lang="en-US" altLang="en-US" sz="2600" smtClean="0">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p:nvPr>
        </p:nvSpPr>
        <p:spPr>
          <a:xfrm>
            <a:off x="457200" y="2057400"/>
            <a:ext cx="8229600" cy="3429000"/>
          </a:xfrm>
        </p:spPr>
        <p:txBody>
          <a:bodyPr/>
          <a:lstStyle/>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Approximately 20 to 25% of patients with mild office hypertension</a:t>
            </a:r>
          </a:p>
          <a:p>
            <a:pPr marL="273050" indent="-273050" algn="just" eaLnBrk="1" hangingPunct="1">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More common in elderly</a:t>
            </a:r>
          </a:p>
          <a:p>
            <a:pPr marL="273050" indent="-273050" algn="just" eaLnBrk="1" hangingPunct="1">
              <a:buSzPct val="100000"/>
              <a:buFont typeface="Wingdings 2" pitchFamily="18" charset="2"/>
              <a:buBlip>
                <a:blip r:embed="rId2"/>
              </a:buBlip>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smtClean="0">
                <a:solidFill>
                  <a:srgbClr val="002060"/>
                </a:solidFill>
                <a:latin typeface="Century Gothic" pitchFamily="34" charset="0"/>
                <a:cs typeface="Times New Roman" pitchFamily="18" charset="0"/>
              </a:rPr>
              <a:t>Infrequent in patients with office diastolic pressures ≥105 mmHg</a:t>
            </a:r>
          </a:p>
          <a:p>
            <a:pPr marL="273050" indent="-273050" algn="just" eaLnBrk="1" hangingPunct="1">
              <a:buFontTx/>
              <a:buNone/>
            </a:pPr>
            <a:endParaRPr lang="en-US" altLang="en-US" sz="2400" smtClean="0">
              <a:latin typeface="Century Gothic" pitchFamily="34" charset="0"/>
              <a:cs typeface="Arial" charset="0"/>
            </a:endParaRPr>
          </a:p>
        </p:txBody>
      </p:sp>
      <p:sp>
        <p:nvSpPr>
          <p:cNvPr id="24578" name="Rectangle 2"/>
          <p:cNvSpPr>
            <a:spLocks noGrp="1" noChangeArrowheads="1"/>
          </p:cNvSpPr>
          <p:nvPr>
            <p:ph type="title" idx="4294967295"/>
          </p:nvPr>
        </p:nvSpPr>
        <p:spPr>
          <a:xfrm>
            <a:off x="1066800" y="533400"/>
            <a:ext cx="7162800" cy="6096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White Coat Hypertension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untreated-hypertension.jpg"/>
          <p:cNvPicPr>
            <a:picLocks noChangeAspect="1"/>
          </p:cNvPicPr>
          <p:nvPr/>
        </p:nvPicPr>
        <p:blipFill>
          <a:blip r:embed="rId8" cstate="print">
            <a:duotone>
              <a:schemeClr val="accent1">
                <a:shade val="45000"/>
                <a:satMod val="135000"/>
              </a:schemeClr>
              <a:prstClr val="white"/>
            </a:duotone>
          </a:blip>
          <a:stretch>
            <a:fillRect/>
          </a:stretch>
        </p:blipFill>
        <p:spPr>
          <a:xfrm>
            <a:off x="152400" y="838200"/>
            <a:ext cx="3733800" cy="5867400"/>
          </a:xfrm>
          <a:prstGeom prst="rect">
            <a:avLst/>
          </a:prstGeom>
          <a:ln w="57150">
            <a:solidFill>
              <a:schemeClr val="bg2">
                <a:lumMod val="50000"/>
              </a:schemeClr>
            </a:solidFill>
          </a:ln>
          <a:scene3d>
            <a:camera prst="orthographicFront"/>
            <a:lightRig rig="threePt" dir="t"/>
          </a:scene3d>
          <a:sp3d>
            <a:bevelT w="393700"/>
          </a:sp3d>
        </p:spPr>
      </p:pic>
      <p:sp>
        <p:nvSpPr>
          <p:cNvPr id="5" name="TextBox 4"/>
          <p:cNvSpPr txBox="1"/>
          <p:nvPr/>
        </p:nvSpPr>
        <p:spPr>
          <a:xfrm>
            <a:off x="152400" y="228600"/>
            <a:ext cx="3712876" cy="584775"/>
          </a:xfrm>
          <a:prstGeom prst="rect">
            <a:avLst/>
          </a:prstGeom>
          <a:noFill/>
        </p:spPr>
        <p:txBody>
          <a:bodyPr wrap="none">
            <a:spAutoFit/>
            <a:scene3d>
              <a:camera prst="orthographicFront"/>
              <a:lightRig rig="threePt" dir="t"/>
            </a:scene3d>
            <a:sp3d extrusionH="57150">
              <a:bevelT w="374650" h="38100" prst="angle"/>
            </a:sp3d>
          </a:bodyPr>
          <a:lstStyle/>
          <a:p>
            <a:pPr fontAlgn="auto">
              <a:spcBef>
                <a:spcPts val="0"/>
              </a:spcBef>
              <a:spcAft>
                <a:spcPts val="0"/>
              </a:spcAft>
              <a:defRPr/>
            </a:pPr>
            <a:r>
              <a:rPr lang="en-US" sz="3200" b="1" dirty="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COMPLICATIONS</a:t>
            </a:r>
          </a:p>
        </p:txBody>
      </p:sp>
      <p:sp>
        <p:nvSpPr>
          <p:cNvPr id="33797" name="TextBox 6"/>
          <p:cNvSpPr txBox="1">
            <a:spLocks noChangeArrowheads="1"/>
          </p:cNvSpPr>
          <p:nvPr/>
        </p:nvSpPr>
        <p:spPr bwMode="auto">
          <a:xfrm>
            <a:off x="3124200" y="6324600"/>
            <a:ext cx="762000" cy="381000"/>
          </a:xfrm>
          <a:prstGeom prst="rect">
            <a:avLst/>
          </a:prstGeom>
          <a:solidFill>
            <a:schemeClr val="bg1"/>
          </a:solidFill>
          <a:ln w="9525">
            <a:noFill/>
            <a:miter lim="800000"/>
            <a:headEnd/>
            <a:tailEnd/>
          </a:ln>
        </p:spPr>
        <p:txBody>
          <a:bodyPr>
            <a:spAutoFit/>
          </a:bodyPr>
          <a:lstStyle/>
          <a:p>
            <a:endParaRPr lang="en-US" altLang="en-US">
              <a:latin typeface="Book Antiqua"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eft Ventricular Hypertrophy"/>
          <p:cNvPicPr>
            <a:picLocks noChangeAspect="1" noChangeArrowheads="1"/>
          </p:cNvPicPr>
          <p:nvPr/>
        </p:nvPicPr>
        <p:blipFill>
          <a:blip r:embed="rId2" cstate="print"/>
          <a:srcRect/>
          <a:stretch>
            <a:fillRect/>
          </a:stretch>
        </p:blipFill>
        <p:spPr bwMode="auto">
          <a:xfrm>
            <a:off x="381000" y="228600"/>
            <a:ext cx="8458200" cy="5029200"/>
          </a:xfrm>
          <a:prstGeom prst="rect">
            <a:avLst/>
          </a:prstGeom>
          <a:noFill/>
          <a:ln w="22225">
            <a:solidFill>
              <a:srgbClr val="002060"/>
            </a:solidFill>
            <a:miter lim="800000"/>
            <a:headEnd/>
            <a:tailEnd/>
          </a:ln>
          <a:scene3d>
            <a:camera prst="orthographicFront"/>
            <a:lightRig rig="threePt" dir="t"/>
          </a:scene3d>
          <a:sp3d>
            <a:bevelT w="165100"/>
            <a:bevelB w="120650"/>
          </a:sp3d>
        </p:spPr>
      </p:pic>
      <p:sp>
        <p:nvSpPr>
          <p:cNvPr id="34819" name="Text Box 3"/>
          <p:cNvSpPr txBox="1">
            <a:spLocks noChangeArrowheads="1"/>
          </p:cNvSpPr>
          <p:nvPr/>
        </p:nvSpPr>
        <p:spPr bwMode="auto">
          <a:xfrm>
            <a:off x="228600" y="5381625"/>
            <a:ext cx="8686800" cy="1323975"/>
          </a:xfrm>
          <a:prstGeom prst="rect">
            <a:avLst/>
          </a:prstGeom>
          <a:noFill/>
          <a:ln w="9525">
            <a:noFill/>
            <a:miter lim="800000"/>
            <a:headEnd/>
            <a:tailEnd/>
          </a:ln>
        </p:spPr>
        <p:txBody>
          <a:bodyPr>
            <a:spAutoFit/>
          </a:bodyPr>
          <a:lstStyle/>
          <a:p>
            <a:pPr algn="just">
              <a:spcBef>
                <a:spcPct val="50000"/>
              </a:spcBef>
            </a:pPr>
            <a:r>
              <a:rPr lang="en-GB" altLang="en-US" sz="2000" b="1">
                <a:solidFill>
                  <a:srgbClr val="002060"/>
                </a:solidFill>
                <a:latin typeface="Century Gothic" pitchFamily="34" charset="0"/>
                <a:cs typeface="Times New Roman" pitchFamily="18" charset="0"/>
              </a:rPr>
              <a:t>This left ventricle is very thickened (slightly over 2 cm in thickness), but the rest of the heart is not greatly enlarged. This is typical for hypertensive heart disease. The hypertension creates a greater pressure load on the heart to induce the hypertrophy.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ecture photo.jpg"/>
          <p:cNvPicPr>
            <a:picLocks noGrp="1" noChangeAspect="1"/>
          </p:cNvPicPr>
          <p:nvPr>
            <p:ph/>
          </p:nvPr>
        </p:nvPicPr>
        <p:blipFill>
          <a:blip r:embed="rId2" cstate="print"/>
          <a:stretch>
            <a:fillRect/>
          </a:stretch>
        </p:blipFill>
        <p:spPr>
          <a:xfrm>
            <a:off x="2438400" y="188435"/>
            <a:ext cx="4495800" cy="6355006"/>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oss LVH"/>
          <p:cNvPicPr>
            <a:picLocks noChangeAspect="1" noChangeArrowheads="1"/>
          </p:cNvPicPr>
          <p:nvPr/>
        </p:nvPicPr>
        <p:blipFill>
          <a:blip r:embed="rId2" cstate="print"/>
          <a:srcRect/>
          <a:stretch>
            <a:fillRect/>
          </a:stretch>
        </p:blipFill>
        <p:spPr bwMode="auto">
          <a:xfrm>
            <a:off x="304800" y="152400"/>
            <a:ext cx="8610600" cy="5410200"/>
          </a:xfrm>
          <a:prstGeom prst="rect">
            <a:avLst/>
          </a:prstGeom>
          <a:noFill/>
          <a:ln w="38100">
            <a:solidFill>
              <a:srgbClr val="002060"/>
            </a:solidFill>
            <a:miter lim="800000"/>
            <a:headEnd/>
            <a:tailEnd/>
          </a:ln>
          <a:scene3d>
            <a:camera prst="orthographicFront"/>
            <a:lightRig rig="threePt" dir="t"/>
          </a:scene3d>
          <a:sp3d>
            <a:bevelT w="222250"/>
            <a:bevelB w="247650"/>
          </a:sp3d>
        </p:spPr>
      </p:pic>
      <p:sp>
        <p:nvSpPr>
          <p:cNvPr id="35843" name="Text Box 3"/>
          <p:cNvSpPr txBox="1">
            <a:spLocks noChangeArrowheads="1"/>
          </p:cNvSpPr>
          <p:nvPr/>
        </p:nvSpPr>
        <p:spPr bwMode="auto">
          <a:xfrm>
            <a:off x="0" y="5715000"/>
            <a:ext cx="9144000" cy="1016000"/>
          </a:xfrm>
          <a:prstGeom prst="rect">
            <a:avLst/>
          </a:prstGeom>
          <a:noFill/>
          <a:ln w="9525">
            <a:noFill/>
            <a:miter lim="800000"/>
            <a:headEnd/>
            <a:tailEnd/>
          </a:ln>
        </p:spPr>
        <p:txBody>
          <a:bodyPr>
            <a:spAutoFit/>
          </a:bodyPr>
          <a:lstStyle/>
          <a:p>
            <a:pPr algn="ctr">
              <a:spcBef>
                <a:spcPct val="50000"/>
              </a:spcBef>
            </a:pPr>
            <a:r>
              <a:rPr lang="en-GB" altLang="en-US" sz="2000" b="1">
                <a:solidFill>
                  <a:srgbClr val="002060"/>
                </a:solidFill>
                <a:latin typeface="Century Gothic" pitchFamily="34" charset="0"/>
                <a:cs typeface="Times New Roman" pitchFamily="18" charset="0"/>
              </a:rPr>
              <a:t>The left ventricle is markedly thickened in this patient with severe hypertension that was untreated for many years. The myocardial fibers have undergone hypertrophy.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p:nvPr>
        </p:nvSpPr>
        <p:spPr>
          <a:xfrm>
            <a:off x="228600" y="304800"/>
            <a:ext cx="8686800" cy="533400"/>
          </a:xfrm>
        </p:spPr>
        <p:txBody>
          <a:bodyPr/>
          <a:lstStyle/>
          <a:p>
            <a:pPr algn="ctr" eaLnBrk="1" hangingPunct="1">
              <a:buFontTx/>
              <a:buNone/>
            </a:pPr>
            <a:r>
              <a:rPr lang="en-US" altLang="en-US" sz="4000" smtClean="0">
                <a:solidFill>
                  <a:srgbClr val="FF0000"/>
                </a:solidFill>
                <a:latin typeface="Batang" pitchFamily="18" charset="-127"/>
                <a:ea typeface="Batang" pitchFamily="18" charset="-127"/>
                <a:cs typeface="Times New Roman" pitchFamily="18" charset="0"/>
              </a:rPr>
              <a:t>Hypertensive   Emergency</a:t>
            </a:r>
          </a:p>
        </p:txBody>
      </p:sp>
      <p:sp>
        <p:nvSpPr>
          <p:cNvPr id="30722" name="Rectangle 2"/>
          <p:cNvSpPr>
            <a:spLocks noGrp="1" noChangeArrowheads="1"/>
          </p:cNvSpPr>
          <p:nvPr>
            <p:ph type="title" idx="4294967295"/>
          </p:nvPr>
        </p:nvSpPr>
        <p:spPr>
          <a:xfrm>
            <a:off x="304800" y="2514600"/>
            <a:ext cx="8610600" cy="609600"/>
          </a:xfrm>
        </p:spPr>
        <p:txBody>
          <a:bodyPr>
            <a:noAutofit/>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Urgency</a:t>
            </a:r>
          </a:p>
        </p:txBody>
      </p:sp>
      <p:sp>
        <p:nvSpPr>
          <p:cNvPr id="36868" name="Rectangle 3"/>
          <p:cNvSpPr>
            <a:spLocks noGrp="1" noChangeArrowheads="1"/>
          </p:cNvSpPr>
          <p:nvPr>
            <p:ph type="body" sz="half" idx="4294967295"/>
          </p:nvPr>
        </p:nvSpPr>
        <p:spPr>
          <a:xfrm>
            <a:off x="76200" y="3429000"/>
            <a:ext cx="8839200" cy="2719388"/>
          </a:xfrm>
        </p:spPr>
        <p:txBody>
          <a:bodyPr/>
          <a:lstStyle/>
          <a:p>
            <a:pPr lvl="1"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Severe hypertension (diastolic blood pressure above 120 mmHg) in asymptomatic patients </a:t>
            </a:r>
          </a:p>
          <a:p>
            <a:pPr lvl="1" eaLnBrk="1" hangingPunct="1">
              <a:buSzPct val="100000"/>
              <a:buFont typeface="Wingdings 2" pitchFamily="18" charset="2"/>
              <a:buBlip>
                <a:blip r:embed="rId2"/>
              </a:buBlip>
            </a:pPr>
            <a:endParaRPr lang="en-US" altLang="en-US" b="1" smtClean="0">
              <a:solidFill>
                <a:srgbClr val="002060"/>
              </a:solidFill>
              <a:latin typeface="Century Gothic" pitchFamily="34" charset="0"/>
              <a:cs typeface="Times New Roman" pitchFamily="18" charset="0"/>
            </a:endParaRPr>
          </a:p>
          <a:p>
            <a:pPr lvl="1"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There is no proven benefit from rapid reduction in BP in asymptomatic patients who have no evidence of acute end-organ and are little short-term risk</a:t>
            </a:r>
          </a:p>
        </p:txBody>
      </p:sp>
      <p:sp>
        <p:nvSpPr>
          <p:cNvPr id="36869" name="Rectangle 8"/>
          <p:cNvSpPr>
            <a:spLocks noChangeArrowheads="1"/>
          </p:cNvSpPr>
          <p:nvPr/>
        </p:nvSpPr>
        <p:spPr bwMode="auto">
          <a:xfrm>
            <a:off x="304800" y="1219200"/>
            <a:ext cx="8610600" cy="830263"/>
          </a:xfrm>
          <a:prstGeom prst="rect">
            <a:avLst/>
          </a:prstGeom>
          <a:noFill/>
          <a:ln w="9525">
            <a:noFill/>
            <a:miter lim="800000"/>
            <a:headEnd/>
            <a:tailEnd/>
          </a:ln>
        </p:spPr>
        <p:txBody>
          <a:bodyPr>
            <a:spAutoFit/>
          </a:bodyPr>
          <a:lstStyle/>
          <a:p>
            <a:r>
              <a:rPr lang="en-US" altLang="en-US" sz="2400" b="1">
                <a:solidFill>
                  <a:srgbClr val="002060"/>
                </a:solidFill>
                <a:latin typeface="Century Gothic" pitchFamily="34" charset="0"/>
              </a:rPr>
              <a:t>Severe hypertension (diastolic blood pressure above 120 mmHg) in end organ damage (MI,STROKE,AKI,CHF)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p:nvPr>
        </p:nvSpPr>
        <p:spPr>
          <a:xfrm>
            <a:off x="228600" y="2057400"/>
            <a:ext cx="8610600" cy="2209800"/>
          </a:xfrm>
        </p:spPr>
        <p:txBody>
          <a:bodyPr/>
          <a:lstStyle/>
          <a:p>
            <a:pPr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Marked hypertension with encephapapathy&amp; retinal hemorrhages, exudates, or papilledema</a:t>
            </a:r>
          </a:p>
          <a:p>
            <a:pPr algn="just" eaLnBrk="1" hangingPunct="1">
              <a:lnSpc>
                <a:spcPct val="90000"/>
              </a:lnSpc>
              <a:buSzPct val="100000"/>
              <a:buFont typeface="Wingdings 2" pitchFamily="18" charset="2"/>
              <a:buBlip>
                <a:blip r:embed="rId2"/>
              </a:buBlip>
            </a:pPr>
            <a:endParaRPr lang="en-US" altLang="en-US" sz="2400" b="1"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Associated with a diastolic pressure above 120 mmHg</a:t>
            </a:r>
          </a:p>
          <a:p>
            <a:pPr algn="just" eaLnBrk="1" hangingPunct="1">
              <a:lnSpc>
                <a:spcPct val="90000"/>
              </a:lnSpc>
            </a:pPr>
            <a:endParaRPr lang="en-US" altLang="en-US" sz="2400" b="1" smtClean="0">
              <a:solidFill>
                <a:srgbClr val="002060"/>
              </a:solidFill>
              <a:latin typeface="Century Gothic" pitchFamily="34" charset="0"/>
              <a:cs typeface="Arial" charset="0"/>
            </a:endParaRPr>
          </a:p>
          <a:p>
            <a:pPr algn="just" eaLnBrk="1" hangingPunct="1">
              <a:lnSpc>
                <a:spcPct val="90000"/>
              </a:lnSpc>
            </a:pPr>
            <a:endParaRPr lang="en-US" altLang="en-US" sz="2400" b="1" smtClean="0">
              <a:solidFill>
                <a:srgbClr val="002060"/>
              </a:solidFill>
              <a:latin typeface="Century Gothic" pitchFamily="34" charset="0"/>
              <a:cs typeface="Arial" charset="0"/>
            </a:endParaRPr>
          </a:p>
          <a:p>
            <a:pPr algn="just" eaLnBrk="1" hangingPunct="1">
              <a:lnSpc>
                <a:spcPct val="90000"/>
              </a:lnSpc>
            </a:pPr>
            <a:endParaRPr lang="en-US" altLang="en-US" sz="2400" b="1" smtClean="0">
              <a:solidFill>
                <a:srgbClr val="002060"/>
              </a:solidFill>
              <a:latin typeface="Century Gothic" pitchFamily="34" charset="0"/>
              <a:cs typeface="Arial" charset="0"/>
            </a:endParaRPr>
          </a:p>
        </p:txBody>
      </p:sp>
      <p:sp>
        <p:nvSpPr>
          <p:cNvPr id="31746" name="Rectangle 2"/>
          <p:cNvSpPr>
            <a:spLocks noGrp="1" noChangeArrowheads="1"/>
          </p:cNvSpPr>
          <p:nvPr>
            <p:ph type="title" idx="4294967295"/>
          </p:nvPr>
        </p:nvSpPr>
        <p:spPr>
          <a:xfrm>
            <a:off x="914400" y="457200"/>
            <a:ext cx="7086600" cy="731838"/>
          </a:xfrm>
        </p:spPr>
        <p:txBody>
          <a:bodyPr>
            <a:normAutofit fontScale="90000"/>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Malignant (Accelerated)</a:t>
            </a:r>
            <a:br>
              <a:rPr lang="en-US" sz="4000" dirty="0" smtClean="0">
                <a:solidFill>
                  <a:srgbClr val="FF0000"/>
                </a:solidFill>
                <a:effectLst/>
                <a:latin typeface="Batang" pitchFamily="18" charset="-127"/>
                <a:ea typeface="Batang" pitchFamily="18" charset="-127"/>
                <a:cs typeface="Times New Roman" pitchFamily="18" charset="0"/>
              </a:rPr>
            </a:br>
            <a:r>
              <a:rPr lang="en-US" sz="4000" dirty="0" smtClean="0">
                <a:solidFill>
                  <a:srgbClr val="FF0000"/>
                </a:solidFill>
                <a:effectLst/>
                <a:latin typeface="Batang" pitchFamily="18" charset="-127"/>
                <a:ea typeface="Batang" pitchFamily="18" charset="-127"/>
                <a:cs typeface="Times New Roman" pitchFamily="18" charset="0"/>
              </a:rPr>
              <a:t>Hypertension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304800" y="1220788"/>
          <a:ext cx="8458200" cy="3960813"/>
        </p:xfrm>
        <a:graphic>
          <a:graphicData uri="http://schemas.openxmlformats.org/drawingml/2006/table">
            <a:tbl>
              <a:tblPr firstRow="1" bandRow="1"/>
              <a:tblGrid>
                <a:gridCol w="1691639"/>
                <a:gridCol w="6766561"/>
              </a:tblGrid>
              <a:tr h="795411">
                <a:tc>
                  <a:txBody>
                    <a:bodyPr/>
                    <a:lstStyle/>
                    <a:p>
                      <a:pPr algn="ctr"/>
                      <a:r>
                        <a:rPr lang="en-US" sz="2000" b="1" dirty="0" smtClean="0">
                          <a:solidFill>
                            <a:srgbClr val="002060"/>
                          </a:solidFill>
                          <a:latin typeface="Century Gothic" pitchFamily="34" charset="0"/>
                        </a:rPr>
                        <a:t>Grade </a:t>
                      </a:r>
                      <a:endParaRPr lang="en-US" sz="2000" b="1" dirty="0">
                        <a:solidFill>
                          <a:srgbClr val="002060"/>
                        </a:solidFill>
                        <a:latin typeface="Century Gothic" pitchFamily="34" charset="0"/>
                      </a:endParaRPr>
                    </a:p>
                  </a:txBody>
                  <a:tcPr marT="45724" marB="45724">
                    <a:solidFill>
                      <a:schemeClr val="tx1">
                        <a:lumMod val="50000"/>
                      </a:schemeClr>
                    </a:solidFill>
                  </a:tcPr>
                </a:tc>
                <a:tc>
                  <a:txBody>
                    <a:bodyPr/>
                    <a:lstStyle/>
                    <a:p>
                      <a:pPr algn="ctr"/>
                      <a:r>
                        <a:rPr lang="en-US" sz="2000" b="1" dirty="0" smtClean="0">
                          <a:solidFill>
                            <a:srgbClr val="002060"/>
                          </a:solidFill>
                          <a:latin typeface="Century Gothic" pitchFamily="34" charset="0"/>
                        </a:rPr>
                        <a:t>Description</a:t>
                      </a:r>
                      <a:endParaRPr lang="en-US" sz="2000" b="1" dirty="0">
                        <a:solidFill>
                          <a:srgbClr val="002060"/>
                        </a:solidFill>
                        <a:latin typeface="Century Gothic" pitchFamily="34" charset="0"/>
                      </a:endParaRPr>
                    </a:p>
                  </a:txBody>
                  <a:tcPr marT="45724" marB="45724">
                    <a:solidFill>
                      <a:schemeClr val="tx1">
                        <a:lumMod val="50000"/>
                      </a:schemeClr>
                    </a:solidFill>
                  </a:tcPr>
                </a:tc>
              </a:tr>
              <a:tr h="452464">
                <a:tc>
                  <a:txBody>
                    <a:bodyPr/>
                    <a:lstStyle/>
                    <a:p>
                      <a:pPr algn="ctr"/>
                      <a:r>
                        <a:rPr lang="en-US" sz="2000" dirty="0" smtClean="0">
                          <a:solidFill>
                            <a:srgbClr val="002060"/>
                          </a:solidFill>
                          <a:latin typeface="Century Gothic" pitchFamily="34" charset="0"/>
                        </a:rPr>
                        <a:t>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Minimal narrowing of retinal arteries</a:t>
                      </a:r>
                      <a:endParaRPr lang="en-US" sz="2000" dirty="0">
                        <a:solidFill>
                          <a:srgbClr val="002060"/>
                        </a:solidFill>
                        <a:latin typeface="Century Gothic" pitchFamily="34" charset="0"/>
                      </a:endParaRPr>
                    </a:p>
                  </a:txBody>
                  <a:tcPr marT="45724" marB="45724">
                    <a:noFill/>
                  </a:tcPr>
                </a:tc>
              </a:tr>
              <a:tr h="1005921">
                <a:tc>
                  <a:txBody>
                    <a:bodyPr/>
                    <a:lstStyle/>
                    <a:p>
                      <a:pPr algn="ctr"/>
                      <a:r>
                        <a:rPr lang="en-US" sz="2000" dirty="0" smtClean="0">
                          <a:solidFill>
                            <a:srgbClr val="002060"/>
                          </a:solidFill>
                          <a:latin typeface="Century Gothic" pitchFamily="34" charset="0"/>
                        </a:rPr>
                        <a:t>II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Narrowing of retinal arteries in conjunction with regions of focal narrowing and </a:t>
                      </a:r>
                      <a:r>
                        <a:rPr lang="en-US" sz="2000" dirty="0" err="1" smtClean="0">
                          <a:solidFill>
                            <a:srgbClr val="002060"/>
                          </a:solidFill>
                          <a:latin typeface="Century Gothic" pitchFamily="34" charset="0"/>
                        </a:rPr>
                        <a:t>arterio</a:t>
                      </a:r>
                      <a:r>
                        <a:rPr lang="en-US" sz="2000" dirty="0" smtClean="0">
                          <a:solidFill>
                            <a:srgbClr val="002060"/>
                          </a:solidFill>
                          <a:latin typeface="Century Gothic" pitchFamily="34" charset="0"/>
                        </a:rPr>
                        <a:t>-venous nipping</a:t>
                      </a:r>
                      <a:endParaRPr lang="en-US" sz="2000" dirty="0">
                        <a:solidFill>
                          <a:srgbClr val="002060"/>
                        </a:solidFill>
                        <a:latin typeface="Century Gothic" pitchFamily="34" charset="0"/>
                      </a:endParaRPr>
                    </a:p>
                  </a:txBody>
                  <a:tcPr marT="45724" marB="45724">
                    <a:noFill/>
                  </a:tcPr>
                </a:tc>
              </a:tr>
              <a:tr h="701096">
                <a:tc>
                  <a:txBody>
                    <a:bodyPr/>
                    <a:lstStyle/>
                    <a:p>
                      <a:pPr algn="ctr"/>
                      <a:r>
                        <a:rPr lang="en-US" sz="2000" dirty="0" smtClean="0">
                          <a:solidFill>
                            <a:srgbClr val="002060"/>
                          </a:solidFill>
                          <a:latin typeface="Century Gothic" pitchFamily="34" charset="0"/>
                        </a:rPr>
                        <a:t>III</a:t>
                      </a: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Abnormalities</a:t>
                      </a:r>
                      <a:r>
                        <a:rPr lang="en-US" sz="2000" baseline="0" dirty="0" smtClean="0">
                          <a:solidFill>
                            <a:srgbClr val="002060"/>
                          </a:solidFill>
                          <a:latin typeface="Century Gothic" pitchFamily="34" charset="0"/>
                        </a:rPr>
                        <a:t> seen in Grade 1 and II, as well as retinal hemorrhages, hard exudation and cotton wool spots.</a:t>
                      </a:r>
                      <a:endParaRPr lang="en-US" sz="2000" dirty="0">
                        <a:solidFill>
                          <a:srgbClr val="002060"/>
                        </a:solidFill>
                        <a:latin typeface="Century Gothic" pitchFamily="34" charset="0"/>
                      </a:endParaRPr>
                    </a:p>
                  </a:txBody>
                  <a:tcPr marT="45724" marB="45724">
                    <a:noFill/>
                  </a:tcPr>
                </a:tc>
              </a:tr>
              <a:tr h="1005921">
                <a:tc>
                  <a:txBody>
                    <a:bodyPr/>
                    <a:lstStyle/>
                    <a:p>
                      <a:pPr algn="ctr"/>
                      <a:r>
                        <a:rPr lang="en-US" sz="2000" dirty="0" smtClean="0">
                          <a:solidFill>
                            <a:srgbClr val="002060"/>
                          </a:solidFill>
                          <a:latin typeface="Century Gothic" pitchFamily="34" charset="0"/>
                        </a:rPr>
                        <a:t>IV</a:t>
                      </a:r>
                      <a:endParaRPr lang="en-US" sz="2000" dirty="0">
                        <a:solidFill>
                          <a:srgbClr val="002060"/>
                        </a:solidFill>
                        <a:latin typeface="Century Gothic" pitchFamily="34" charset="0"/>
                      </a:endParaRPr>
                    </a:p>
                  </a:txBody>
                  <a:tcPr marT="45724" marB="45724">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latin typeface="Century Gothic" pitchFamily="34" charset="0"/>
                        </a:rPr>
                        <a:t>Abnormalities encountered</a:t>
                      </a:r>
                      <a:r>
                        <a:rPr lang="en-US" sz="2000" b="0" baseline="0" dirty="0" smtClean="0">
                          <a:solidFill>
                            <a:srgbClr val="002060"/>
                          </a:solidFill>
                          <a:latin typeface="Century Gothic" pitchFamily="34" charset="0"/>
                        </a:rPr>
                        <a:t> in Grades I through III, as well as swelling of the optic nerve head and macular star</a:t>
                      </a:r>
                      <a:endParaRPr lang="en-US" sz="2000" dirty="0">
                        <a:solidFill>
                          <a:srgbClr val="002060"/>
                        </a:solidFill>
                        <a:latin typeface="Century Gothic" pitchFamily="34" charset="0"/>
                      </a:endParaRPr>
                    </a:p>
                  </a:txBody>
                  <a:tcPr marT="45724" marB="45724">
                    <a:noFill/>
                  </a:tcPr>
                </a:tc>
              </a:tr>
            </a:tbl>
          </a:graphicData>
        </a:graphic>
      </p:graphicFrame>
      <p:sp>
        <p:nvSpPr>
          <p:cNvPr id="38934" name="TextBox 2"/>
          <p:cNvSpPr txBox="1">
            <a:spLocks noChangeArrowheads="1"/>
          </p:cNvSpPr>
          <p:nvPr/>
        </p:nvSpPr>
        <p:spPr bwMode="auto">
          <a:xfrm>
            <a:off x="152400" y="152400"/>
            <a:ext cx="8763000" cy="646113"/>
          </a:xfrm>
          <a:prstGeom prst="rect">
            <a:avLst/>
          </a:prstGeom>
          <a:noFill/>
          <a:ln w="9525">
            <a:noFill/>
            <a:miter lim="800000"/>
            <a:headEnd/>
            <a:tailEnd/>
          </a:ln>
        </p:spPr>
        <p:txBody>
          <a:bodyPr>
            <a:spAutoFit/>
          </a:bodyPr>
          <a:lstStyle/>
          <a:p>
            <a:pPr algn="ctr"/>
            <a:r>
              <a:rPr lang="en-US" altLang="en-US" sz="3600" b="1">
                <a:solidFill>
                  <a:srgbClr val="FF0000"/>
                </a:solidFill>
                <a:latin typeface="Batang" pitchFamily="18" charset="-127"/>
                <a:ea typeface="Batang" pitchFamily="18" charset="-127"/>
                <a:cs typeface="Times New Roman" pitchFamily="18" charset="0"/>
              </a:rPr>
              <a:t>HYPERTENSIVE RETINOPATHY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752600"/>
            <a:ext cx="3124200" cy="3733800"/>
          </a:xfrm>
          <a:prstGeom prst="rect">
            <a:avLst/>
          </a:prstGeom>
          <a:noFill/>
        </p:spPr>
        <p:txBody>
          <a:bodyPr>
            <a:normAutofit/>
          </a:bodyPr>
          <a:lstStyle/>
          <a:p>
            <a:pPr marL="342900" indent="-342900" algn="ctr" fontAlgn="auto">
              <a:lnSpc>
                <a:spcPct val="110000"/>
              </a:lnSpc>
              <a:spcBef>
                <a:spcPct val="50000"/>
              </a:spcBef>
              <a:spcAft>
                <a:spcPts val="0"/>
              </a:spcAft>
              <a:defRPr/>
            </a:pPr>
            <a:r>
              <a:rPr lang="en-US" sz="2800" dirty="0">
                <a:solidFill>
                  <a:srgbClr val="002060"/>
                </a:solidFill>
                <a:latin typeface="Century Gothic" pitchFamily="34" charset="0"/>
                <a:cs typeface="Times New Roman" pitchFamily="18" charset="0"/>
              </a:rPr>
              <a:t>Generalized arteriolar   constriction-seen as </a:t>
            </a:r>
            <a:r>
              <a:rPr lang="en-US" sz="2800" dirty="0">
                <a:solidFill>
                  <a:srgbClr val="FF0000"/>
                </a:solidFill>
                <a:latin typeface="Century Gothic" pitchFamily="34" charset="0"/>
                <a:cs typeface="Times New Roman" pitchFamily="18" charset="0"/>
              </a:rPr>
              <a:t>`silver wiring` </a:t>
            </a:r>
            <a:r>
              <a:rPr lang="en-US" sz="2800" dirty="0">
                <a:solidFill>
                  <a:srgbClr val="002060"/>
                </a:solidFill>
                <a:latin typeface="Century Gothic" pitchFamily="34" charset="0"/>
                <a:cs typeface="Times New Roman" pitchFamily="18" charset="0"/>
              </a:rPr>
              <a:t>and </a:t>
            </a:r>
            <a:r>
              <a:rPr lang="en-US" sz="2800" dirty="0">
                <a:solidFill>
                  <a:srgbClr val="FF0000"/>
                </a:solidFill>
                <a:latin typeface="Century Gothic" pitchFamily="34" charset="0"/>
                <a:cs typeface="Times New Roman" pitchFamily="18" charset="0"/>
              </a:rPr>
              <a:t>Vascular </a:t>
            </a:r>
            <a:r>
              <a:rPr lang="en-US" sz="2800" dirty="0" err="1">
                <a:solidFill>
                  <a:srgbClr val="FF0000"/>
                </a:solidFill>
                <a:latin typeface="Century Gothic" pitchFamily="34" charset="0"/>
                <a:cs typeface="Times New Roman" pitchFamily="18" charset="0"/>
              </a:rPr>
              <a:t>tortuosities</a:t>
            </a:r>
            <a:endParaRPr lang="en-US" sz="2800" kern="0" dirty="0">
              <a:solidFill>
                <a:srgbClr val="FF0000"/>
              </a:solidFill>
              <a:latin typeface="Century Gothic" pitchFamily="34" charset="0"/>
              <a:cs typeface="+mn-cs"/>
            </a:endParaRPr>
          </a:p>
        </p:txBody>
      </p:sp>
      <p:sp>
        <p:nvSpPr>
          <p:cNvPr id="5" name="Rectangle 2"/>
          <p:cNvSpPr txBox="1">
            <a:spLocks noChangeArrowheads="1"/>
          </p:cNvSpPr>
          <p:nvPr/>
        </p:nvSpPr>
        <p:spPr>
          <a:xfrm>
            <a:off x="228600" y="228600"/>
            <a:ext cx="8686800" cy="715963"/>
          </a:xfrm>
          <a:prstGeom prst="rect">
            <a:avLst/>
          </a:prstGeom>
          <a:noFill/>
        </p:spPr>
        <p:txBody>
          <a:bodyPr/>
          <a:lstStyle/>
          <a:p>
            <a:pPr marL="342900" indent="-342900" algn="ctr" fontAlgn="auto">
              <a:spcBef>
                <a:spcPts val="0"/>
              </a:spcBef>
              <a:spcAft>
                <a:spcPts val="0"/>
              </a:spcAft>
              <a:defRPr/>
            </a:pPr>
            <a:r>
              <a:rPr lang="en-US" sz="4000" b="1" kern="0" dirty="0">
                <a:solidFill>
                  <a:srgbClr val="FF0000"/>
                </a:solidFill>
                <a:latin typeface="Batang" pitchFamily="18" charset="-127"/>
                <a:ea typeface="Batang" pitchFamily="18" charset="-127"/>
                <a:cs typeface="Times New Roman" pitchFamily="18" charset="0"/>
              </a:rPr>
              <a:t>Hypertensive Retinopathy Grade 1</a:t>
            </a:r>
          </a:p>
        </p:txBody>
      </p:sp>
      <p:pic>
        <p:nvPicPr>
          <p:cNvPr id="49155" name="Picture 3" descr="http://www.bmii.ktu.lt:8081/unrs/images/big/HL1-1b.jpg"/>
          <p:cNvPicPr>
            <a:picLocks noChangeAspect="1" noChangeArrowheads="1"/>
          </p:cNvPicPr>
          <p:nvPr/>
        </p:nvPicPr>
        <p:blipFill>
          <a:blip r:embed="rId2" cstate="print"/>
          <a:srcRect/>
          <a:stretch>
            <a:fillRect/>
          </a:stretch>
        </p:blipFill>
        <p:spPr bwMode="auto">
          <a:xfrm>
            <a:off x="3505200" y="1447800"/>
            <a:ext cx="5181600" cy="4543426"/>
          </a:xfrm>
          <a:prstGeom prst="rect">
            <a:avLst/>
          </a:prstGeom>
          <a:noFill/>
          <a:ln w="38100">
            <a:solidFill>
              <a:srgbClr val="002060"/>
            </a:solidFill>
          </a:ln>
          <a:scene3d>
            <a:camera prst="orthographicFront"/>
            <a:lightRig rig="threePt" dir="t"/>
          </a:scene3d>
          <a:sp3d>
            <a:bevelT w="279400" prst="softRound"/>
            <a:bevelB/>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ypertensive Retinopathy (Copper Wiring)"/>
          <p:cNvPicPr>
            <a:picLocks noChangeAspect="1" noChangeArrowheads="1"/>
          </p:cNvPicPr>
          <p:nvPr/>
        </p:nvPicPr>
        <p:blipFill>
          <a:blip r:embed="rId2" cstate="print"/>
          <a:srcRect/>
          <a:stretch>
            <a:fillRect/>
          </a:stretch>
        </p:blipFill>
        <p:spPr bwMode="auto">
          <a:xfrm>
            <a:off x="381000" y="1066800"/>
            <a:ext cx="8493125" cy="5486400"/>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lstStyle/>
          <a:p>
            <a:pPr>
              <a:defRPr/>
            </a:pPr>
            <a:r>
              <a:rPr lang="en-US" dirty="0" smtClean="0"/>
              <a:t>Copper wiring </a:t>
            </a:r>
            <a:endParaRPr lang="en-US" dirty="0"/>
          </a:p>
        </p:txBody>
      </p:sp>
      <p:sp>
        <p:nvSpPr>
          <p:cNvPr id="40964" name="Content Placeholder 3"/>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304800"/>
            <a:ext cx="86868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2</a:t>
            </a:r>
          </a:p>
        </p:txBody>
      </p:sp>
      <p:sp>
        <p:nvSpPr>
          <p:cNvPr id="4100" name="Rectangle 3"/>
          <p:cNvSpPr>
            <a:spLocks noGrp="1" noChangeArrowheads="1"/>
          </p:cNvSpPr>
          <p:nvPr>
            <p:ph type="body" sz="half" idx="1"/>
          </p:nvPr>
        </p:nvSpPr>
        <p:spPr>
          <a:xfrm>
            <a:off x="228600" y="2438400"/>
            <a:ext cx="4033838" cy="2362200"/>
          </a:xfrm>
          <a:ln w="76200"/>
        </p:spPr>
        <p:txBody>
          <a:bodyPr>
            <a:normAutofit fontScale="92500" lnSpcReduction="10000"/>
          </a:bodyPr>
          <a:lstStyle/>
          <a:p>
            <a:pPr marL="548640" indent="-411480" algn="ctr" eaLnBrk="1" fontAlgn="auto" hangingPunct="1">
              <a:lnSpc>
                <a:spcPct val="110000"/>
              </a:lnSpc>
              <a:spcBef>
                <a:spcPct val="50000"/>
              </a:spcBef>
              <a:spcAft>
                <a:spcPts val="0"/>
              </a:spcAft>
              <a:buClr>
                <a:schemeClr val="tx1">
                  <a:shade val="95000"/>
                </a:schemeClr>
              </a:buClr>
              <a:buFontTx/>
              <a:buNone/>
              <a:defRPr/>
            </a:pPr>
            <a:r>
              <a:rPr lang="en-US" b="1" dirty="0" err="1" smtClean="0">
                <a:solidFill>
                  <a:srgbClr val="002060"/>
                </a:solidFill>
                <a:latin typeface="Century Gothic" pitchFamily="34" charset="0"/>
                <a:cs typeface="Times New Roman" pitchFamily="18" charset="0"/>
              </a:rPr>
              <a:t>Arteriovenous</a:t>
            </a:r>
            <a:r>
              <a:rPr lang="en-US" b="1" dirty="0" smtClean="0">
                <a:solidFill>
                  <a:srgbClr val="002060"/>
                </a:solidFill>
                <a:latin typeface="Century Gothic" pitchFamily="34" charset="0"/>
                <a:cs typeface="Times New Roman" pitchFamily="18" charset="0"/>
              </a:rPr>
              <a:t>  nicking in association with hypertension Grade 2 </a:t>
            </a:r>
          </a:p>
          <a:p>
            <a:pPr marL="548640" indent="-411480" algn="ctr" eaLnBrk="1" fontAlgn="auto" hangingPunct="1">
              <a:spcBef>
                <a:spcPct val="50000"/>
              </a:spcBef>
              <a:spcAft>
                <a:spcPts val="0"/>
              </a:spcAft>
              <a:buClr>
                <a:schemeClr val="tx1">
                  <a:shade val="95000"/>
                </a:schemeClr>
              </a:buClr>
              <a:buFontTx/>
              <a:buNone/>
              <a:defRPr/>
            </a:pPr>
            <a:r>
              <a:rPr lang="en-US" b="1" dirty="0" smtClean="0">
                <a:solidFill>
                  <a:srgbClr val="002060"/>
                </a:solidFill>
                <a:latin typeface="Century Gothic" pitchFamily="34" charset="0"/>
                <a:cs typeface="Times New Roman" pitchFamily="18" charset="0"/>
              </a:rPr>
              <a:t>(yellow arrow) </a:t>
            </a:r>
          </a:p>
          <a:p>
            <a:pPr marL="548640" indent="-411480" algn="ctr" eaLnBrk="1" fontAlgn="auto" hangingPunct="1">
              <a:spcAft>
                <a:spcPts val="0"/>
              </a:spcAft>
              <a:buClr>
                <a:schemeClr val="tx1">
                  <a:shade val="95000"/>
                </a:schemeClr>
              </a:buClr>
              <a:buFont typeface="Wingdings 2"/>
              <a:buChar char=""/>
              <a:defRPr/>
            </a:pPr>
            <a:endParaRPr lang="en-US" dirty="0" smtClean="0">
              <a:solidFill>
                <a:srgbClr val="002060"/>
              </a:solidFill>
              <a:latin typeface="Century Gothic" pitchFamily="34" charset="0"/>
            </a:endParaRPr>
          </a:p>
        </p:txBody>
      </p:sp>
      <p:graphicFrame>
        <p:nvGraphicFramePr>
          <p:cNvPr id="41988" name="Object 4"/>
          <p:cNvGraphicFramePr>
            <a:graphicFrameLocks noGrp="1" noChangeAspect="1"/>
          </p:cNvGraphicFramePr>
          <p:nvPr>
            <p:ph type="clipArt" sz="half" idx="2"/>
          </p:nvPr>
        </p:nvGraphicFramePr>
        <p:xfrm>
          <a:off x="4419600" y="2214563"/>
          <a:ext cx="4419600" cy="3330575"/>
        </p:xfrm>
        <a:graphic>
          <a:graphicData uri="http://schemas.openxmlformats.org/presentationml/2006/ole">
            <mc:AlternateContent xmlns:mc="http://schemas.openxmlformats.org/markup-compatibility/2006">
              <mc:Choice xmlns:v="urn:schemas-microsoft-com:vml" Requires="v">
                <p:oleObj spid="_x0000_s42022" name="Bitmap Image" r:id="rId4" imgW="4057143" imgH="3057143" progId="PBrush">
                  <p:embed/>
                </p:oleObj>
              </mc:Choice>
              <mc:Fallback>
                <p:oleObj name="Bitmap Image" r:id="rId4" imgW="4057143" imgH="3057143"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14563"/>
                        <a:ext cx="4419600" cy="3330575"/>
                      </a:xfrm>
                      <a:prstGeom prst="rect">
                        <a:avLst/>
                      </a:prstGeom>
                      <a:noFill/>
                      <a:ln w="12700">
                        <a:solidFill>
                          <a:srgbClr val="66CC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52400" y="152400"/>
            <a:ext cx="8763000" cy="10668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3</a:t>
            </a:r>
          </a:p>
        </p:txBody>
      </p:sp>
      <p:sp>
        <p:nvSpPr>
          <p:cNvPr id="43011" name="Rectangle 3"/>
          <p:cNvSpPr>
            <a:spLocks noGrp="1" noChangeArrowheads="1"/>
          </p:cNvSpPr>
          <p:nvPr>
            <p:ph type="body" sz="half" idx="1"/>
          </p:nvPr>
        </p:nvSpPr>
        <p:spPr>
          <a:xfrm>
            <a:off x="0" y="1524000"/>
            <a:ext cx="4648200" cy="1600200"/>
          </a:xfrm>
        </p:spPr>
        <p:txBody>
          <a:bodyPr/>
          <a:lstStyle/>
          <a:p>
            <a:pPr algn="ctr" eaLnBrk="1" hangingPunct="1">
              <a:buFontTx/>
              <a:buNone/>
            </a:pPr>
            <a:r>
              <a:rPr lang="en-US" altLang="en-US" sz="2400" b="1" smtClean="0">
                <a:solidFill>
                  <a:srgbClr val="002060"/>
                </a:solidFill>
                <a:latin typeface="Century Gothic" pitchFamily="34" charset="0"/>
                <a:cs typeface="Times New Roman" pitchFamily="18" charset="0"/>
              </a:rPr>
              <a:t>Flame-shaped hemorrhage in association with severe hypertension Grade 3 (yellow arrow)</a:t>
            </a:r>
          </a:p>
        </p:txBody>
      </p:sp>
      <p:graphicFrame>
        <p:nvGraphicFramePr>
          <p:cNvPr id="43012" name="Object 15"/>
          <p:cNvGraphicFramePr>
            <a:graphicFrameLocks noGrp="1" noChangeAspect="1"/>
          </p:cNvGraphicFramePr>
          <p:nvPr>
            <p:ph type="clipArt" sz="half" idx="2"/>
          </p:nvPr>
        </p:nvGraphicFramePr>
        <p:xfrm>
          <a:off x="5110163" y="2328863"/>
          <a:ext cx="3114675" cy="3067050"/>
        </p:xfrm>
        <a:graphic>
          <a:graphicData uri="http://schemas.openxmlformats.org/presentationml/2006/ole">
            <mc:AlternateContent xmlns:mc="http://schemas.openxmlformats.org/markup-compatibility/2006">
              <mc:Choice xmlns:v="urn:schemas-microsoft-com:vml" Requires="v">
                <p:oleObj spid="_x0000_s43046" name="Bitmap Image" r:id="rId4" imgW="3115110" imgH="3067478" progId="PBrush">
                  <p:embed/>
                </p:oleObj>
              </mc:Choice>
              <mc:Fallback>
                <p:oleObj name="Bitmap Image" r:id="rId4" imgW="3115110" imgH="3067478"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163" y="2328863"/>
                        <a:ext cx="3114675" cy="3067050"/>
                      </a:xfrm>
                      <a:prstGeom prst="rect">
                        <a:avLst/>
                      </a:prstGeom>
                      <a:noFill/>
                      <a:ln w="12700">
                        <a:solidFill>
                          <a:srgbClr val="FF7C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3" name="Text Box 5"/>
          <p:cNvSpPr txBox="1">
            <a:spLocks noChangeArrowheads="1"/>
          </p:cNvSpPr>
          <p:nvPr/>
        </p:nvSpPr>
        <p:spPr bwMode="auto">
          <a:xfrm>
            <a:off x="0" y="2603500"/>
            <a:ext cx="2362200" cy="581025"/>
          </a:xfrm>
          <a:prstGeom prst="rect">
            <a:avLst/>
          </a:prstGeom>
          <a:noFill/>
          <a:ln w="12700">
            <a:noFill/>
            <a:miter lim="800000"/>
            <a:headEnd/>
            <a:tailEnd/>
          </a:ln>
        </p:spPr>
        <p:txBody>
          <a:bodyPr>
            <a:spAutoFit/>
          </a:bodyPr>
          <a:lstStyle/>
          <a:p>
            <a:pPr eaLnBrk="0" hangingPunct="0">
              <a:spcBef>
                <a:spcPct val="50000"/>
              </a:spcBef>
            </a:pPr>
            <a:r>
              <a:rPr lang="en-US" altLang="en-US" sz="1600">
                <a:solidFill>
                  <a:schemeClr val="bg1"/>
                </a:solidFill>
                <a:latin typeface="Verdana" pitchFamily="34" charset="0"/>
              </a:rPr>
              <a:t/>
            </a:r>
            <a:br>
              <a:rPr lang="en-US" altLang="en-US" sz="1600">
                <a:solidFill>
                  <a:schemeClr val="bg1"/>
                </a:solidFill>
                <a:latin typeface="Verdana" pitchFamily="34" charset="0"/>
              </a:rPr>
            </a:br>
            <a:endParaRPr lang="en-US" altLang="en-US" sz="1600">
              <a:solidFill>
                <a:schemeClr val="bg1"/>
              </a:solidFill>
              <a:latin typeface="Verdana" pitchFamily="34" charset="0"/>
            </a:endParaRPr>
          </a:p>
        </p:txBody>
      </p:sp>
      <p:pic>
        <p:nvPicPr>
          <p:cNvPr id="126980" name="Picture 4" descr="http://www.mrcophth.com/retinalvasculardisorders/hypertensiveretinopathy.jpg"/>
          <p:cNvPicPr>
            <a:picLocks noChangeAspect="1" noChangeArrowheads="1"/>
          </p:cNvPicPr>
          <p:nvPr/>
        </p:nvPicPr>
        <p:blipFill>
          <a:blip r:embed="rId6" cstate="print"/>
          <a:srcRect/>
          <a:stretch>
            <a:fillRect/>
          </a:stretch>
        </p:blipFill>
        <p:spPr bwMode="auto">
          <a:xfrm>
            <a:off x="457200" y="3429000"/>
            <a:ext cx="4038600" cy="3048000"/>
          </a:xfrm>
          <a:prstGeom prst="rect">
            <a:avLst/>
          </a:prstGeom>
          <a:noFill/>
          <a:ln w="38100">
            <a:solidFill>
              <a:srgbClr val="002060"/>
            </a:solidFill>
          </a:ln>
          <a:scene3d>
            <a:camera prst="orthographicFront"/>
            <a:lightRig rig="threePt" dir="t"/>
          </a:scene3d>
          <a:sp3d>
            <a:bevelT w="158750" h="120650"/>
            <a:bevelB w="241300" h="158750"/>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458200" cy="7620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4</a:t>
            </a:r>
          </a:p>
        </p:txBody>
      </p:sp>
      <p:sp>
        <p:nvSpPr>
          <p:cNvPr id="3076" name="Rectangle 3"/>
          <p:cNvSpPr>
            <a:spLocks noGrp="1" noChangeArrowheads="1"/>
          </p:cNvSpPr>
          <p:nvPr>
            <p:ph type="body" sz="half" idx="1"/>
          </p:nvPr>
        </p:nvSpPr>
        <p:spPr>
          <a:xfrm>
            <a:off x="304800" y="1219200"/>
            <a:ext cx="4572000" cy="2209800"/>
          </a:xfrm>
        </p:spPr>
        <p:txBody>
          <a:bodyPr>
            <a:normAutofit lnSpcReduction="10000"/>
          </a:bodyPr>
          <a:lstStyle/>
          <a:p>
            <a:pPr marL="548640" indent="-411480" algn="just" eaLnBrk="1" fontAlgn="auto" hangingPunct="1">
              <a:lnSpc>
                <a:spcPct val="90000"/>
              </a:lnSpc>
              <a:spcAft>
                <a:spcPts val="0"/>
              </a:spcAft>
              <a:buClr>
                <a:schemeClr val="tx1">
                  <a:shade val="95000"/>
                </a:schemeClr>
              </a:buClr>
              <a:buFont typeface="Wingdings 2"/>
              <a:buNone/>
              <a:defRPr/>
            </a:pPr>
            <a:r>
              <a:rPr lang="en-US" sz="2400" b="1" dirty="0" smtClean="0">
                <a:solidFill>
                  <a:srgbClr val="002060"/>
                </a:solidFill>
                <a:latin typeface="Century Gothic" pitchFamily="34" charset="0"/>
                <a:cs typeface="Times New Roman" pitchFamily="18" charset="0"/>
              </a:rPr>
              <a:t>	</a:t>
            </a:r>
            <a:r>
              <a:rPr lang="en-US" sz="2400" b="1" dirty="0" err="1" smtClean="0">
                <a:solidFill>
                  <a:srgbClr val="002060"/>
                </a:solidFill>
                <a:latin typeface="Century Gothic" pitchFamily="34" charset="0"/>
                <a:cs typeface="Times New Roman" pitchFamily="18" charset="0"/>
              </a:rPr>
              <a:t>Papilledema</a:t>
            </a:r>
            <a:r>
              <a:rPr lang="en-US" sz="2400" b="1" dirty="0" smtClean="0">
                <a:solidFill>
                  <a:srgbClr val="002060"/>
                </a:solidFill>
                <a:latin typeface="Century Gothic" pitchFamily="34" charset="0"/>
                <a:cs typeface="Times New Roman" pitchFamily="18" charset="0"/>
              </a:rPr>
              <a:t> from malignant hypertension. There is blurring of the borders of the optic disk with hemorrhages (yellow arrows) and exudates (white arrow)</a:t>
            </a:r>
          </a:p>
        </p:txBody>
      </p:sp>
      <p:graphicFrame>
        <p:nvGraphicFramePr>
          <p:cNvPr id="44036" name="Object 15"/>
          <p:cNvGraphicFramePr>
            <a:graphicFrameLocks noGrp="1" noChangeAspect="1"/>
          </p:cNvGraphicFramePr>
          <p:nvPr>
            <p:ph type="clipArt" sz="half" idx="2"/>
          </p:nvPr>
        </p:nvGraphicFramePr>
        <p:xfrm>
          <a:off x="5257800" y="1946275"/>
          <a:ext cx="3657600" cy="3727450"/>
        </p:xfrm>
        <a:graphic>
          <a:graphicData uri="http://schemas.openxmlformats.org/presentationml/2006/ole">
            <mc:AlternateContent xmlns:mc="http://schemas.openxmlformats.org/markup-compatibility/2006">
              <mc:Choice xmlns:v="urn:schemas-microsoft-com:vml" Requires="v">
                <p:oleObj spid="_x0000_s44070" name="Bitmap Image" r:id="rId4" imgW="3000000" imgH="3057143" progId="PBrush">
                  <p:embed/>
                </p:oleObj>
              </mc:Choice>
              <mc:Fallback>
                <p:oleObj name="Bitmap Image" r:id="rId4" imgW="3000000" imgH="3057143"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46275"/>
                        <a:ext cx="3657600" cy="37274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4037" name="Picture 7" descr="http://www.mrcophth.com/retinalvasculardisorders/malignanthypertension.jpg"/>
          <p:cNvPicPr>
            <a:picLocks noChangeAspect="1" noChangeArrowheads="1"/>
          </p:cNvPicPr>
          <p:nvPr/>
        </p:nvPicPr>
        <p:blipFill>
          <a:blip r:embed="rId6" cstate="print"/>
          <a:srcRect/>
          <a:stretch>
            <a:fillRect/>
          </a:stretch>
        </p:blipFill>
        <p:spPr bwMode="auto">
          <a:xfrm>
            <a:off x="1066800" y="3581400"/>
            <a:ext cx="3276600" cy="3048000"/>
          </a:xfrm>
          <a:prstGeom prst="rect">
            <a:avLst/>
          </a:prstGeom>
          <a:noFill/>
          <a:ln w="57150">
            <a:solidFill>
              <a:srgbClr val="002060"/>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p:nvPr>
        </p:nvSpPr>
        <p:spPr>
          <a:xfrm>
            <a:off x="457200" y="1524000"/>
            <a:ext cx="8229600" cy="5029200"/>
          </a:xfrm>
        </p:spPr>
        <p:txBody>
          <a:bodyPr/>
          <a:lstStyle/>
          <a:p>
            <a:pPr marL="273050" indent="-273050" algn="just" eaLnBrk="1" hangingPunct="1">
              <a:lnSpc>
                <a:spcPct val="90000"/>
              </a:lnSpc>
              <a:buFont typeface="Wingdings 2" pitchFamily="18" charset="2"/>
              <a:buNone/>
            </a:pPr>
            <a:r>
              <a:rPr lang="en-US" altLang="en-US" sz="2400" b="1" smtClean="0">
                <a:solidFill>
                  <a:srgbClr val="C00000"/>
                </a:solidFill>
                <a:latin typeface="Century Gothic" pitchFamily="34" charset="0"/>
                <a:cs typeface="Arial" charset="0"/>
              </a:rPr>
              <a:t>Clinical Presentations:</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Asymptomatic</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Headache</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Epistaxis</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Chest  discomfort</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Symptom of complications</a:t>
            </a:r>
          </a:p>
          <a:p>
            <a:pPr marL="273050" indent="-273050" algn="just" eaLnBrk="1" hangingPunct="1">
              <a:lnSpc>
                <a:spcPct val="90000"/>
              </a:lnSpc>
              <a:buFont typeface="Wingdings 2" pitchFamily="18" charset="2"/>
              <a:buNone/>
            </a:pPr>
            <a:endParaRPr lang="en-US" altLang="en-US" sz="2400" b="1" smtClean="0">
              <a:latin typeface="Century Gothic" pitchFamily="34" charset="0"/>
              <a:cs typeface="Arial" charset="0"/>
            </a:endParaRPr>
          </a:p>
          <a:p>
            <a:pPr marL="273050" indent="-273050" algn="just" eaLnBrk="1" hangingPunct="1">
              <a:lnSpc>
                <a:spcPct val="90000"/>
              </a:lnSpc>
              <a:buFontTx/>
              <a:buNone/>
            </a:pPr>
            <a:r>
              <a:rPr lang="en-US" altLang="en-US" sz="2400" b="1" smtClean="0">
                <a:solidFill>
                  <a:srgbClr val="C00000"/>
                </a:solidFill>
                <a:latin typeface="Century Gothic" pitchFamily="34" charset="0"/>
                <a:cs typeface="Arial" charset="0"/>
              </a:rPr>
              <a:t>Screening:</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Every two years for persons with systolic and diastolic pressures below 120 mmHg and 80 mmHg</a:t>
            </a:r>
          </a:p>
          <a:p>
            <a:pPr marL="273050" indent="-273050" algn="just" eaLnBrk="1" hangingPunct="1">
              <a:lnSpc>
                <a:spcPct val="90000"/>
              </a:lnSpc>
              <a:buSzPct val="100000"/>
              <a:buFont typeface="Wingdings 2" pitchFamily="18" charset="2"/>
              <a:buBlip>
                <a:blip r:embed="rId2"/>
              </a:buBlip>
            </a:pPr>
            <a:r>
              <a:rPr lang="en-US" altLang="en-US" sz="2400" b="1" smtClean="0">
                <a:solidFill>
                  <a:srgbClr val="002060"/>
                </a:solidFill>
                <a:latin typeface="Century Gothic" pitchFamily="34" charset="0"/>
                <a:cs typeface="Times New Roman" pitchFamily="18" charset="0"/>
              </a:rPr>
              <a:t>Yearly for persons with a systolic pressure of 120 to 139 mmHg OR Diastolic pressure of 80-89 mmHg</a:t>
            </a:r>
          </a:p>
          <a:p>
            <a:pPr marL="273050" indent="-273050" algn="just" eaLnBrk="1" hangingPunct="1">
              <a:lnSpc>
                <a:spcPct val="90000"/>
              </a:lnSpc>
              <a:buFont typeface="Wingdings" pitchFamily="2" charset="2"/>
              <a:buChar char=""/>
            </a:pPr>
            <a:endParaRPr lang="en-US" altLang="en-US" sz="2400" smtClean="0">
              <a:solidFill>
                <a:srgbClr val="002060"/>
              </a:solidFill>
              <a:latin typeface="Century Gothic" pitchFamily="34" charset="0"/>
              <a:cs typeface="Times New Roman" pitchFamily="18" charset="0"/>
            </a:endParaRPr>
          </a:p>
          <a:p>
            <a:pPr marL="273050" indent="-273050" algn="just" eaLnBrk="1" hangingPunct="1">
              <a:lnSpc>
                <a:spcPct val="90000"/>
              </a:lnSpc>
              <a:buFont typeface="Wingdings" pitchFamily="2" charset="2"/>
              <a:buChar char=""/>
            </a:pPr>
            <a:endParaRPr lang="en-US" altLang="en-US" sz="2400" smtClean="0">
              <a:latin typeface="Century Gothic" pitchFamily="34" charset="0"/>
              <a:cs typeface="Arial" charset="0"/>
            </a:endParaRPr>
          </a:p>
          <a:p>
            <a:pPr marL="273050" indent="-273050" algn="just" eaLnBrk="1" hangingPunct="1">
              <a:lnSpc>
                <a:spcPct val="90000"/>
              </a:lnSpc>
              <a:buFont typeface="Wingdings" pitchFamily="2" charset="2"/>
              <a:buChar char=""/>
            </a:pPr>
            <a:endParaRPr lang="en-US" altLang="en-US" sz="2400" smtClean="0">
              <a:latin typeface="Century Gothic" pitchFamily="34" charset="0"/>
              <a:cs typeface="Arial" charset="0"/>
            </a:endParaRPr>
          </a:p>
        </p:txBody>
      </p:sp>
      <p:sp>
        <p:nvSpPr>
          <p:cNvPr id="32770" name="Rectangle 2"/>
          <p:cNvSpPr>
            <a:spLocks noGrp="1" noChangeArrowheads="1"/>
          </p:cNvSpPr>
          <p:nvPr>
            <p:ph type="title" idx="4294967295"/>
          </p:nvPr>
        </p:nvSpPr>
        <p:spPr>
          <a:xfrm>
            <a:off x="762000" y="304800"/>
            <a:ext cx="7162800" cy="731838"/>
          </a:xfrm>
        </p:spPr>
        <p:txBody>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Diagnosis Hypertension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35775" y="228600"/>
            <a:ext cx="8915400" cy="7478970"/>
          </a:xfrm>
          <a:prstGeom prst="rect">
            <a:avLst/>
          </a:prstGeom>
          <a:noFill/>
          <a:ln w="9525">
            <a:noFill/>
            <a:miter lim="800000"/>
            <a:headEnd/>
            <a:tailEnd/>
          </a:ln>
        </p:spPr>
        <p:txBody>
          <a:bodyPr>
            <a:spAutoFit/>
            <a:scene3d>
              <a:camera prst="orthographicFront"/>
              <a:lightRig rig="threePt" dir="t"/>
            </a:scene3d>
            <a:sp3d extrusionH="57150">
              <a:bevelT w="254000" h="38100"/>
            </a:sp3d>
          </a:bodyPr>
          <a:lstStyle/>
          <a:p>
            <a:pPr algn="ctr" fontAlgn="auto">
              <a:spcBef>
                <a:spcPts val="0"/>
              </a:spcBef>
              <a:spcAft>
                <a:spcPts val="0"/>
              </a:spcAft>
              <a:defRPr/>
            </a:pPr>
            <a:r>
              <a:rPr lang="en-US" sz="4000" b="1" dirty="0">
                <a:solidFill>
                  <a:srgbClr val="FF0000"/>
                </a:solidFill>
                <a:latin typeface="Batang" pitchFamily="18" charset="-127"/>
                <a:ea typeface="Batang" pitchFamily="18" charset="-127"/>
                <a:cs typeface="Times New Roman" pitchFamily="18" charset="0"/>
              </a:rPr>
              <a:t>The Objectives of this Lecture are:</a:t>
            </a:r>
          </a:p>
          <a:p>
            <a:pPr fontAlgn="auto">
              <a:spcBef>
                <a:spcPts val="0"/>
              </a:spcBef>
              <a:spcAft>
                <a:spcPts val="0"/>
              </a:spcAft>
              <a:defRPr/>
            </a:pPr>
            <a:endParaRPr lang="en-US" sz="2800" b="1" dirty="0">
              <a:latin typeface="Times New Roman" pitchFamily="18" charset="0"/>
              <a:cs typeface="Times New Roman" pitchFamily="18" charset="0"/>
            </a:endParaRPr>
          </a:p>
          <a:p>
            <a:pPr fontAlgn="auto">
              <a:spcBef>
                <a:spcPts val="0"/>
              </a:spcBef>
              <a:spcAft>
                <a:spcPts val="0"/>
              </a:spcAft>
              <a:defRPr/>
            </a:pPr>
            <a:endParaRPr lang="en-US" sz="28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recognize the definition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identify the Stages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find out the complication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learn how to measure blood pressure</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acquire knowledge on how to treat hypertension</a:t>
            </a: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533400" y="1828800"/>
            <a:ext cx="8153400" cy="4246563"/>
          </a:xfrm>
          <a:prstGeom prst="rect">
            <a:avLst/>
          </a:prstGeom>
          <a:noFill/>
          <a:ln w="9525">
            <a:noFill/>
            <a:miter lim="800000"/>
            <a:headEnd/>
            <a:tailEnd/>
          </a:ln>
        </p:spPr>
        <p:txBody>
          <a:bodyPr>
            <a:spAutoFit/>
          </a:bodyPr>
          <a:lstStyle/>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Confirm the diagnosis of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Detect causes of secondary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Assess CV risk</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Organ damage</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Concomitant clinical conditions.</a:t>
            </a:r>
          </a:p>
        </p:txBody>
      </p:sp>
      <p:sp>
        <p:nvSpPr>
          <p:cNvPr id="4" name="Rectangle 2"/>
          <p:cNvSpPr txBox="1">
            <a:spLocks noChangeArrowheads="1"/>
          </p:cNvSpPr>
          <p:nvPr/>
        </p:nvSpPr>
        <p:spPr>
          <a:xfrm>
            <a:off x="1293813" y="533400"/>
            <a:ext cx="6630987" cy="550863"/>
          </a:xfrm>
          <a:prstGeom prst="rect">
            <a:avLst/>
          </a:prstGeo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n-US" sz="4000" b="1" dirty="0">
                <a:ln w="6350">
                  <a:noFill/>
                </a:ln>
                <a:solidFill>
                  <a:srgbClr val="FF0000"/>
                </a:solidFill>
                <a:latin typeface="Batang" pitchFamily="18" charset="-127"/>
                <a:ea typeface="Batang" pitchFamily="18" charset="-127"/>
                <a:cs typeface="Times New Roman" pitchFamily="18" charset="0"/>
              </a:rPr>
              <a:t>Physical Examination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4"/>
          <p:cNvPicPr>
            <a:picLocks noGrp="1" noChangeAspect="1" noChangeArrowheads="1"/>
          </p:cNvPicPr>
          <p:nvPr>
            <p:ph/>
          </p:nvPr>
        </p:nvPicPr>
        <p:blipFill>
          <a:blip r:embed="rId2" cstate="print">
            <a:duotone>
              <a:prstClr val="black"/>
              <a:schemeClr val="accent1">
                <a:tint val="45000"/>
                <a:satMod val="400000"/>
              </a:schemeClr>
            </a:duotone>
          </a:blip>
          <a:stretch>
            <a:fillRect/>
          </a:stretch>
        </p:blipFill>
        <p:spPr>
          <a:xfrm>
            <a:off x="1676400" y="1"/>
            <a:ext cx="6305550" cy="6858000"/>
          </a:xfrm>
          <a:ln w="25400" cmpd="db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52600" y="0"/>
            <a:ext cx="6019800" cy="762000"/>
          </a:xfrm>
        </p:spPr>
        <p:txBody>
          <a:bodyPr/>
          <a:lstStyle/>
          <a:p>
            <a:pPr eaLnBrk="1" fontAlgn="auto" hangingPunct="1">
              <a:spcAft>
                <a:spcPts val="0"/>
              </a:spcAft>
              <a:defRPr/>
            </a:pPr>
            <a:r>
              <a:rPr lang="en-US" sz="4000" dirty="0" smtClean="0">
                <a:solidFill>
                  <a:srgbClr val="C00000"/>
                </a:solidFill>
                <a:effectLst/>
                <a:latin typeface="Batang" pitchFamily="18" charset="-127"/>
                <a:ea typeface="Batang" pitchFamily="18" charset="-127"/>
                <a:cs typeface="Times New Roman" pitchFamily="18" charset="0"/>
              </a:rPr>
              <a:t>Laboratory Tests</a:t>
            </a:r>
          </a:p>
        </p:txBody>
      </p:sp>
      <p:sp>
        <p:nvSpPr>
          <p:cNvPr id="48131" name="Text Box 3"/>
          <p:cNvSpPr txBox="1">
            <a:spLocks noChangeArrowheads="1"/>
          </p:cNvSpPr>
          <p:nvPr/>
        </p:nvSpPr>
        <p:spPr bwMode="auto">
          <a:xfrm>
            <a:off x="228600" y="1001713"/>
            <a:ext cx="8585200" cy="5508625"/>
          </a:xfrm>
          <a:prstGeom prst="rect">
            <a:avLst/>
          </a:prstGeom>
          <a:noFill/>
          <a:ln w="9525">
            <a:noFill/>
            <a:miter lim="800000"/>
            <a:headEnd/>
            <a:tailEnd/>
          </a:ln>
        </p:spPr>
        <p:txBody>
          <a:bodyPr>
            <a:spAutoFit/>
          </a:bodyPr>
          <a:lstStyle/>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Routine Tests</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Electrocardiogram</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Urinalysis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Serum sodium, serum potassium, creatinine, or the corresponding estimated GFR, and calcium</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Blood glucose, and hematocrit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Lipid profile, after 9- to 12-hour fast, that includes high density and low-density lipoprotein cholesterol, and triglycerides  </a:t>
            </a:r>
          </a:p>
          <a:p>
            <a:pPr marL="684213" lvl="1" indent="-227013">
              <a:tabLst>
                <a:tab pos="568325" algn="l"/>
              </a:tabLst>
            </a:pPr>
            <a:endParaRPr lang="en-US" altLang="en-US" sz="2200" b="1">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Optional tests </a:t>
            </a:r>
          </a:p>
          <a:p>
            <a:pPr marL="684213" lvl="1" indent="-227013">
              <a:buFontTx/>
              <a:buBlip>
                <a:blip r:embed="rId4"/>
              </a:buBlip>
              <a:tabLst>
                <a:tab pos="568325" algn="l"/>
              </a:tabLst>
            </a:pPr>
            <a:r>
              <a:rPr lang="en-US" altLang="en-US" sz="2200" b="1">
                <a:solidFill>
                  <a:srgbClr val="002060"/>
                </a:solidFill>
                <a:latin typeface="Century Gothic" pitchFamily="34" charset="0"/>
                <a:cs typeface="Times New Roman" pitchFamily="18" charset="0"/>
              </a:rPr>
              <a:t>Measurement of urinary albumin excretion or albumin/creatinine ratio  </a:t>
            </a:r>
          </a:p>
          <a:p>
            <a:pPr marL="227013" indent="-227013">
              <a:buFont typeface="Arial" charset="0"/>
              <a:buChar char="•"/>
              <a:tabLst>
                <a:tab pos="568325" algn="l"/>
              </a:tabLst>
            </a:pPr>
            <a:endParaRPr lang="en-US" altLang="en-US" sz="2200" b="1">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a:solidFill>
                  <a:srgbClr val="002060"/>
                </a:solidFill>
                <a:latin typeface="Century Gothic" pitchFamily="34" charset="0"/>
                <a:cs typeface="Times New Roman" pitchFamily="18" charset="0"/>
              </a:rPr>
              <a:t>More extensive testing for identifiable causes is not generally indicated unless BP control is not achieved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229600" y="6477000"/>
            <a:ext cx="762000" cy="244475"/>
          </a:xfrm>
        </p:spPr>
        <p:txBody>
          <a:bodyPr/>
          <a:lstStyle/>
          <a:p>
            <a:pPr>
              <a:defRPr/>
            </a:pPr>
            <a:r>
              <a:rPr lang="fr-FR" smtClean="0"/>
              <a:t>|</a:t>
            </a:r>
            <a:r>
              <a:rPr lang="fr-FR" sz="900" baseline="16000" smtClean="0"/>
              <a:t>        </a:t>
            </a:r>
            <a:fld id="{0B4251C6-6D81-4969-91AA-9F58835C9681}" type="slidenum">
              <a:rPr lang="fr-FR" smtClean="0"/>
              <a:pPr>
                <a:defRPr/>
              </a:pPr>
              <a:t>43</a:t>
            </a:fld>
            <a:endParaRPr lang="fr-FR"/>
          </a:p>
        </p:txBody>
      </p:sp>
      <p:sp>
        <p:nvSpPr>
          <p:cNvPr id="3" name="Rectangle 2"/>
          <p:cNvSpPr txBox="1">
            <a:spLocks noChangeArrowheads="1"/>
          </p:cNvSpPr>
          <p:nvPr/>
        </p:nvSpPr>
        <p:spPr>
          <a:xfrm>
            <a:off x="0" y="225424"/>
            <a:ext cx="9296400" cy="84137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anchor="ctr">
            <a:noAutofit/>
          </a:bodyPr>
          <a:lstStyle/>
          <a:p>
            <a:pPr lvl="0">
              <a:spcBef>
                <a:spcPct val="0"/>
              </a:spcBef>
              <a:defRPr/>
            </a:pPr>
            <a:r>
              <a:rPr kumimoji="0" lang="en-US" altLang="en-US" sz="24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Blood Pressure Reductions as Little as</a:t>
            </a:r>
            <a:r>
              <a:rPr kumimoji="0" lang="en-US" altLang="en-US" sz="32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 </a:t>
            </a:r>
            <a:r>
              <a:rPr kumimoji="0" lang="en-US" altLang="en-US" sz="3200" b="1" i="0" u="sng"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2 </a:t>
            </a:r>
            <a:r>
              <a:rPr lang="en-US" altLang="en-US" sz="2400" b="1" i="1" u="sng" kern="0" dirty="0" smtClean="0">
                <a:latin typeface="Corbel" pitchFamily="34" charset="0"/>
              </a:rPr>
              <a:t>mmHg</a:t>
            </a:r>
            <a:r>
              <a:rPr kumimoji="0" lang="en-US" altLang="en-US" sz="2400" b="1" i="0" u="sng"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 </a:t>
            </a:r>
            <a:r>
              <a:rPr kumimoji="0" lang="en-US" altLang="en-US" sz="2400" b="1" i="0" u="none" strike="noStrike" kern="1200" cap="all" spc="0" normalizeH="0" baseline="0" noProof="0" dirty="0" smtClean="0">
                <a:ln w="9000" cmpd="sng">
                  <a:solidFill>
                    <a:schemeClr val="accent4">
                      <a:shade val="50000"/>
                      <a:satMod val="120000"/>
                    </a:schemeClr>
                  </a:solidFill>
                  <a:prstDash val="solid"/>
                </a:ln>
                <a:solidFill>
                  <a:schemeClr val="tx1"/>
                </a:solidFill>
                <a:effectLst>
                  <a:outerShdw blurRad="38100" dist="38100" dir="2700000" algn="tl">
                    <a:srgbClr val="000000">
                      <a:alpha val="43137"/>
                    </a:srgbClr>
                  </a:outerShdw>
                  <a:reflection blurRad="12700" stA="28000" endPos="45000" dist="1000" dir="5400000" sy="-100000" algn="bl" rotWithShape="0"/>
                </a:effectLst>
                <a:uLnTx/>
                <a:uFillTx/>
                <a:latin typeface="Corbel" pitchFamily="34" charset="0"/>
                <a:ea typeface="+mj-ea"/>
                <a:cs typeface="+mj-cs"/>
              </a:rPr>
              <a:t>Reduce the Risk of Cardiovascular Events by up to 10%</a:t>
            </a:r>
          </a:p>
        </p:txBody>
      </p:sp>
      <p:sp>
        <p:nvSpPr>
          <p:cNvPr id="4" name="Rectangle 3"/>
          <p:cNvSpPr txBox="1">
            <a:spLocks noChangeArrowheads="1"/>
          </p:cNvSpPr>
          <p:nvPr/>
        </p:nvSpPr>
        <p:spPr bwMode="auto">
          <a:xfrm>
            <a:off x="228600" y="5562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130000"/>
              <a:buFont typeface="Verdana" pitchFamily="34" charset="0"/>
              <a:buChar char="●"/>
              <a:defRPr b="1">
                <a:solidFill>
                  <a:srgbClr val="444492"/>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1600" b="1">
                <a:solidFill>
                  <a:srgbClr val="7F7F7F"/>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7F7F7F"/>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7F7F7F"/>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7F7F7F"/>
                </a:solidFill>
                <a:latin typeface="+mn-lt"/>
                <a:cs typeface="+mn-cs"/>
              </a:defRPr>
            </a:lvl5pPr>
            <a:lvl6pPr marL="2514600" indent="-228600" algn="l" rtl="0" fontAlgn="base">
              <a:spcBef>
                <a:spcPct val="20000"/>
              </a:spcBef>
              <a:spcAft>
                <a:spcPct val="0"/>
              </a:spcAft>
              <a:buClr>
                <a:schemeClr val="accent2"/>
              </a:buClr>
              <a:buChar char="•"/>
              <a:defRPr sz="1600">
                <a:solidFill>
                  <a:srgbClr val="989898"/>
                </a:solidFill>
                <a:latin typeface="+mn-lt"/>
                <a:cs typeface="+mn-cs"/>
              </a:defRPr>
            </a:lvl6pPr>
            <a:lvl7pPr marL="2971800" indent="-228600" algn="l" rtl="0" fontAlgn="base">
              <a:spcBef>
                <a:spcPct val="20000"/>
              </a:spcBef>
              <a:spcAft>
                <a:spcPct val="0"/>
              </a:spcAft>
              <a:buClr>
                <a:schemeClr val="accent2"/>
              </a:buClr>
              <a:buChar char="•"/>
              <a:defRPr sz="1600">
                <a:solidFill>
                  <a:srgbClr val="989898"/>
                </a:solidFill>
                <a:latin typeface="+mn-lt"/>
                <a:cs typeface="+mn-cs"/>
              </a:defRPr>
            </a:lvl7pPr>
            <a:lvl8pPr marL="3429000" indent="-228600" algn="l" rtl="0" fontAlgn="base">
              <a:spcBef>
                <a:spcPct val="20000"/>
              </a:spcBef>
              <a:spcAft>
                <a:spcPct val="0"/>
              </a:spcAft>
              <a:buClr>
                <a:schemeClr val="accent2"/>
              </a:buClr>
              <a:buChar char="•"/>
              <a:defRPr sz="1600">
                <a:solidFill>
                  <a:srgbClr val="989898"/>
                </a:solidFill>
                <a:latin typeface="+mn-lt"/>
                <a:cs typeface="+mn-cs"/>
              </a:defRPr>
            </a:lvl8pPr>
            <a:lvl9pPr marL="3886200" indent="-228600" algn="l" rtl="0" fontAlgn="base">
              <a:spcBef>
                <a:spcPct val="20000"/>
              </a:spcBef>
              <a:spcAft>
                <a:spcPct val="0"/>
              </a:spcAft>
              <a:buClr>
                <a:schemeClr val="accent2"/>
              </a:buClr>
              <a:buChar char="•"/>
              <a:defRPr sz="1600">
                <a:solidFill>
                  <a:srgbClr val="989898"/>
                </a:solidFill>
                <a:latin typeface="+mn-lt"/>
                <a:cs typeface="+mn-cs"/>
              </a:defRPr>
            </a:lvl9pPr>
          </a:lstStyle>
          <a:p>
            <a:pPr marL="0" indent="0" eaLnBrk="1" hangingPunct="1">
              <a:lnSpc>
                <a:spcPct val="90000"/>
              </a:lnSpc>
              <a:spcBef>
                <a:spcPct val="0"/>
              </a:spcBef>
              <a:buFontTx/>
              <a:buNone/>
            </a:pPr>
            <a:r>
              <a:rPr lang="en-US" altLang="en-US" i="1" kern="0" dirty="0" smtClean="0">
                <a:latin typeface="Corbel" pitchFamily="34" charset="0"/>
              </a:rPr>
              <a:t>Meta-analysis of 61 prospective, observational studies conducted by Lewington et al involving one million adults with no previous vascular disease at baseline mmHg</a:t>
            </a:r>
          </a:p>
        </p:txBody>
      </p:sp>
      <p:sp>
        <p:nvSpPr>
          <p:cNvPr id="5" name="Rectangle 4"/>
          <p:cNvSpPr>
            <a:spLocks noChangeArrowheads="1"/>
          </p:cNvSpPr>
          <p:nvPr/>
        </p:nvSpPr>
        <p:spPr bwMode="auto">
          <a:xfrm>
            <a:off x="782638" y="1943100"/>
            <a:ext cx="83073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eaLnBrk="0" hangingPunct="0">
              <a:spcBef>
                <a:spcPct val="20000"/>
              </a:spcBef>
              <a:buClr>
                <a:srgbClr val="F0037F"/>
              </a:buClr>
              <a:buChar char="•"/>
              <a:defRPr sz="2200">
                <a:solidFill>
                  <a:srgbClr val="003257"/>
                </a:solidFill>
                <a:latin typeface="Arial" pitchFamily="34" charset="0"/>
                <a:ea typeface="MS PGothic" pitchFamily="34" charset="-128"/>
                <a:cs typeface="Arial" pitchFamily="34" charset="0"/>
              </a:defRPr>
            </a:lvl1pPr>
            <a:lvl2pPr marL="592138" indent="-206375"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2pPr>
            <a:lvl3pPr marL="935038" indent="-228600"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3pPr>
            <a:lvl4pPr marL="12779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4pPr>
            <a:lvl5pPr marL="16208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5pPr>
            <a:lvl6pPr marL="20780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6pPr>
            <a:lvl7pPr marL="25352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7pPr>
            <a:lvl8pPr marL="29924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8pPr>
            <a:lvl9pPr marL="34496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9pPr>
          </a:lstStyle>
          <a:p>
            <a:pPr eaLnBrk="1" hangingPunct="1"/>
            <a:endParaRPr lang="en-US" altLang="en-US" sz="2000"/>
          </a:p>
          <a:p>
            <a:pPr eaLnBrk="1" hangingPunct="1"/>
            <a:endParaRPr lang="en-US" altLang="en-US" sz="1800" b="1"/>
          </a:p>
        </p:txBody>
      </p:sp>
      <p:sp>
        <p:nvSpPr>
          <p:cNvPr id="6" name="Rectangle 5"/>
          <p:cNvSpPr>
            <a:spLocks noChangeArrowheads="1"/>
          </p:cNvSpPr>
          <p:nvPr/>
        </p:nvSpPr>
        <p:spPr bwMode="auto">
          <a:xfrm>
            <a:off x="5548313" y="2057400"/>
            <a:ext cx="1012825" cy="3146425"/>
          </a:xfrm>
          <a:prstGeom prst="rect">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7" name="AutoShape 6"/>
          <p:cNvSpPr>
            <a:spLocks noChangeArrowheads="1"/>
          </p:cNvSpPr>
          <p:nvPr/>
        </p:nvSpPr>
        <p:spPr bwMode="auto">
          <a:xfrm rot="16200000">
            <a:off x="2747962" y="2505076"/>
            <a:ext cx="3097213" cy="2227262"/>
          </a:xfrm>
          <a:prstGeom prst="triangle">
            <a:avLst>
              <a:gd name="adj" fmla="val 50000"/>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8" name="Text Box 7"/>
          <p:cNvSpPr txBox="1">
            <a:spLocks noChangeArrowheads="1"/>
          </p:cNvSpPr>
          <p:nvPr/>
        </p:nvSpPr>
        <p:spPr bwMode="auto">
          <a:xfrm>
            <a:off x="327025" y="3248025"/>
            <a:ext cx="2297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b="1" dirty="0">
                <a:solidFill>
                  <a:srgbClr val="DB298F"/>
                </a:solidFill>
                <a:cs typeface="Times New Roman" pitchFamily="18" charset="0"/>
              </a:rPr>
              <a:t>2</a:t>
            </a:r>
            <a:r>
              <a:rPr lang="en-US" altLang="en-US" b="1" dirty="0">
                <a:solidFill>
                  <a:schemeClr val="accent2"/>
                </a:solidFill>
                <a:cs typeface="Times New Roman" pitchFamily="18" charset="0"/>
              </a:rPr>
              <a:t> </a:t>
            </a:r>
            <a:r>
              <a:rPr lang="en-US" altLang="en-US" sz="2000" b="1" dirty="0">
                <a:solidFill>
                  <a:srgbClr val="DB298F"/>
                </a:solidFill>
                <a:cs typeface="Times New Roman" pitchFamily="18" charset="0"/>
              </a:rPr>
              <a:t>mmHg</a:t>
            </a:r>
            <a:r>
              <a:rPr lang="en-US" altLang="en-US" b="1" dirty="0">
                <a:solidFill>
                  <a:schemeClr val="accent2"/>
                </a:solidFill>
                <a:cs typeface="Times New Roman" pitchFamily="18" charset="0"/>
              </a:rPr>
              <a:t> decrease in mean </a:t>
            </a:r>
            <a:r>
              <a:rPr lang="en-US" altLang="en-US" sz="2000" b="1" dirty="0">
                <a:solidFill>
                  <a:srgbClr val="660066"/>
                </a:solidFill>
                <a:cs typeface="Times New Roman" pitchFamily="18" charset="0"/>
              </a:rPr>
              <a:t>SBP</a:t>
            </a:r>
          </a:p>
        </p:txBody>
      </p:sp>
      <p:sp>
        <p:nvSpPr>
          <p:cNvPr id="9" name="Text Box 8"/>
          <p:cNvSpPr txBox="1">
            <a:spLocks noChangeArrowheads="1"/>
          </p:cNvSpPr>
          <p:nvPr/>
        </p:nvSpPr>
        <p:spPr bwMode="auto">
          <a:xfrm>
            <a:off x="6662738" y="4375150"/>
            <a:ext cx="2328862"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cs typeface="Times New Roman" pitchFamily="18" charset="0"/>
              </a:rPr>
              <a:t>10%</a:t>
            </a:r>
            <a:r>
              <a:rPr lang="en-US" altLang="en-US" b="1">
                <a:solidFill>
                  <a:schemeClr val="accent2"/>
                </a:solidFill>
                <a:cs typeface="Times New Roman" pitchFamily="18" charset="0"/>
              </a:rPr>
              <a:t> reduction in risk of </a:t>
            </a:r>
            <a:r>
              <a:rPr lang="en-US" altLang="en-US" sz="2000" b="1">
                <a:solidFill>
                  <a:srgbClr val="660066"/>
                </a:solidFill>
                <a:cs typeface="Times New Roman" pitchFamily="18" charset="0"/>
              </a:rPr>
              <a:t>stroke </a:t>
            </a:r>
            <a:r>
              <a:rPr lang="en-US" altLang="en-US" b="1">
                <a:solidFill>
                  <a:schemeClr val="accent2"/>
                </a:solidFill>
                <a:cs typeface="Times New Roman" pitchFamily="18" charset="0"/>
              </a:rPr>
              <a:t>mortality</a:t>
            </a:r>
          </a:p>
        </p:txBody>
      </p:sp>
      <p:sp>
        <p:nvSpPr>
          <p:cNvPr id="10" name="Text Box 9"/>
          <p:cNvSpPr txBox="1">
            <a:spLocks noChangeArrowheads="1"/>
          </p:cNvSpPr>
          <p:nvPr/>
        </p:nvSpPr>
        <p:spPr bwMode="auto">
          <a:xfrm>
            <a:off x="6662738" y="2420938"/>
            <a:ext cx="2328862"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cs typeface="Times New Roman" pitchFamily="18" charset="0"/>
              </a:rPr>
              <a:t>7%</a:t>
            </a:r>
            <a:r>
              <a:rPr lang="en-US" altLang="en-US" b="1">
                <a:solidFill>
                  <a:schemeClr val="accent2"/>
                </a:solidFill>
                <a:cs typeface="Times New Roman" pitchFamily="18" charset="0"/>
              </a:rPr>
              <a:t> reduction in risk of </a:t>
            </a:r>
            <a:r>
              <a:rPr lang="en-US" altLang="en-US" sz="2000" b="1">
                <a:solidFill>
                  <a:srgbClr val="660066"/>
                </a:solidFill>
                <a:cs typeface="Times New Roman" pitchFamily="18" charset="0"/>
              </a:rPr>
              <a:t>IHD</a:t>
            </a:r>
            <a:r>
              <a:rPr lang="en-US" altLang="en-US" b="1">
                <a:solidFill>
                  <a:srgbClr val="660066"/>
                </a:solidFill>
                <a:cs typeface="Times New Roman" pitchFamily="18" charset="0"/>
              </a:rPr>
              <a:t> </a:t>
            </a:r>
            <a:r>
              <a:rPr lang="en-US" altLang="en-US" b="1">
                <a:solidFill>
                  <a:schemeClr val="accent2"/>
                </a:solidFill>
                <a:cs typeface="Times New Roman" pitchFamily="18" charset="0"/>
              </a:rPr>
              <a:t>mortality</a:t>
            </a:r>
          </a:p>
        </p:txBody>
      </p:sp>
      <p:sp>
        <p:nvSpPr>
          <p:cNvPr id="11" name="Line 10"/>
          <p:cNvSpPr>
            <a:spLocks noChangeShapeType="1"/>
          </p:cNvSpPr>
          <p:nvPr/>
        </p:nvSpPr>
        <p:spPr bwMode="invGray">
          <a:xfrm>
            <a:off x="6054725" y="2070100"/>
            <a:ext cx="0" cy="3097213"/>
          </a:xfrm>
          <a:prstGeom prst="line">
            <a:avLst/>
          </a:prstGeom>
          <a:noFill/>
          <a:ln w="76200">
            <a:solidFill>
              <a:srgbClr val="DB29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p:cNvSpPr>
            <a:spLocks noChangeArrowheads="1"/>
          </p:cNvSpPr>
          <p:nvPr/>
        </p:nvSpPr>
        <p:spPr bwMode="auto">
          <a:xfrm>
            <a:off x="2516188" y="3352800"/>
            <a:ext cx="608012" cy="533400"/>
          </a:xfrm>
          <a:prstGeom prst="rect">
            <a:avLst/>
          </a:prstGeom>
          <a:gradFill rotWithShape="1">
            <a:gsLst>
              <a:gs pos="0">
                <a:schemeClr val="bg2"/>
              </a:gs>
              <a:gs pos="100000">
                <a:srgbClr val="FFEF5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
        <p:nvSpPr>
          <p:cNvPr id="13" name="Line 12"/>
          <p:cNvSpPr>
            <a:spLocks noChangeShapeType="1"/>
          </p:cNvSpPr>
          <p:nvPr/>
        </p:nvSpPr>
        <p:spPr bwMode="invGray">
          <a:xfrm>
            <a:off x="2809875" y="3429000"/>
            <a:ext cx="0" cy="406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3"/>
          <p:cNvSpPr>
            <a:spLocks noChangeArrowheads="1"/>
          </p:cNvSpPr>
          <p:nvPr/>
        </p:nvSpPr>
        <p:spPr bwMode="auto">
          <a:xfrm>
            <a:off x="228600" y="1266825"/>
            <a:ext cx="8763000" cy="4114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p>
        </p:txBody>
      </p:sp>
    </p:spTree>
    <p:extLst>
      <p:ext uri="{BB962C8B-B14F-4D97-AF65-F5344CB8AC3E}">
        <p14:creationId xmlns:p14="http://schemas.microsoft.com/office/powerpoint/2010/main" val="393362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p:nvPr>
        </p:nvSpPr>
        <p:spPr>
          <a:xfrm>
            <a:off x="152400" y="152400"/>
            <a:ext cx="8763000" cy="6248400"/>
          </a:xfrm>
        </p:spPr>
        <p:txBody>
          <a:bodyPr/>
          <a:lstStyle/>
          <a:p>
            <a:pPr marL="273050" indent="-273050" algn="ctr" eaLnBrk="1" hangingPunct="1">
              <a:lnSpc>
                <a:spcPct val="80000"/>
              </a:lnSpc>
              <a:buFontTx/>
              <a:buNone/>
            </a:pPr>
            <a:endParaRPr lang="en-US" altLang="en-US" sz="3000" dirty="0" smtClean="0">
              <a:latin typeface="Albertus Extra Bold" pitchFamily="34" charset="0"/>
              <a:cs typeface="Arial" charset="0"/>
            </a:endParaRPr>
          </a:p>
          <a:p>
            <a:pPr marL="273050" indent="-273050" algn="ctr" eaLnBrk="1" hangingPunct="1">
              <a:lnSpc>
                <a:spcPct val="80000"/>
              </a:lnSpc>
              <a:buFontTx/>
              <a:buNone/>
            </a:pPr>
            <a:r>
              <a:rPr lang="en-US" altLang="en-US" sz="4000" b="1" dirty="0" smtClean="0">
                <a:solidFill>
                  <a:srgbClr val="FF0000"/>
                </a:solidFill>
                <a:latin typeface="Batang" pitchFamily="18" charset="-127"/>
                <a:ea typeface="Batang" pitchFamily="18" charset="-127"/>
                <a:cs typeface="Times New Roman" pitchFamily="18" charset="0"/>
              </a:rPr>
              <a:t>Who should be treated Low risk ?</a:t>
            </a:r>
            <a:endParaRPr lang="en-US" altLang="en-US" sz="4000" b="1" dirty="0" smtClean="0">
              <a:solidFill>
                <a:srgbClr val="FF0000"/>
              </a:solidFill>
              <a:latin typeface="Batang" pitchFamily="18" charset="-127"/>
              <a:ea typeface="Batang" pitchFamily="18" charset="-127"/>
              <a:cs typeface="Arial" charset="0"/>
            </a:endParaRPr>
          </a:p>
          <a:p>
            <a:pPr marL="273050" indent="-273050" eaLnBrk="1" hangingPunct="1">
              <a:lnSpc>
                <a:spcPct val="80000"/>
              </a:lnSpc>
              <a:buFont typeface="Wingdings 2" pitchFamily="18" charset="2"/>
              <a:buNone/>
            </a:pPr>
            <a:endParaRPr lang="en-US" altLang="en-US" sz="2400" b="1" dirty="0" smtClean="0">
              <a:latin typeface="Times New Roman" pitchFamily="18" charset="0"/>
              <a:cs typeface="Times New Roman" pitchFamily="18" charset="0"/>
            </a:endParaRPr>
          </a:p>
          <a:p>
            <a:pPr marL="273050" indent="-273050" eaLnBrk="1" hangingPunct="1">
              <a:lnSpc>
                <a:spcPct val="80000"/>
              </a:lnSpc>
              <a:buFont typeface="Wingdings 2" pitchFamily="18" charset="2"/>
              <a:buNone/>
            </a:pPr>
            <a:endParaRPr lang="en-US" altLang="en-US" sz="2400" b="1" dirty="0" smtClean="0">
              <a:latin typeface="Times New Roman" pitchFamily="18" charset="0"/>
              <a:cs typeface="Times New Roman" pitchFamily="18" charset="0"/>
            </a:endParaRPr>
          </a:p>
          <a:p>
            <a:pPr marL="273050" indent="-273050" eaLnBrk="1" hangingPunct="1">
              <a:lnSpc>
                <a:spcPct val="80000"/>
              </a:lnSpc>
              <a:buFont typeface="Wingdings 2" pitchFamily="18" charset="2"/>
              <a:buNone/>
            </a:pPr>
            <a:endParaRPr lang="en-US" altLang="en-US" sz="2400" b="1" dirty="0" smtClean="0">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If the systolic pressure is persistently ≥140 mmHg</a:t>
            </a:r>
          </a:p>
          <a:p>
            <a:pPr marL="273050" indent="-273050" eaLnBrk="1" hangingPunct="1">
              <a:lnSpc>
                <a:spcPct val="8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 and/or the diastolic pressure is persistently ≥90 mmHg</a:t>
            </a:r>
          </a:p>
          <a:p>
            <a:pPr marL="273050" indent="-273050" eaLnBrk="1" hangingPunct="1">
              <a:lnSpc>
                <a:spcPct val="8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 after </a:t>
            </a:r>
            <a:r>
              <a:rPr lang="en-US" altLang="en-US" sz="2400" b="1" dirty="0" smtClean="0">
                <a:solidFill>
                  <a:srgbClr val="FF0000"/>
                </a:solidFill>
                <a:latin typeface="Century Gothic" pitchFamily="34" charset="0"/>
                <a:cs typeface="Times New Roman" pitchFamily="18" charset="0"/>
              </a:rPr>
              <a:t>three to six visits. </a:t>
            </a:r>
            <a:endParaRPr lang="en-US" altLang="en-US" sz="2400" b="1" dirty="0" smtClean="0">
              <a:latin typeface="Century Gothic" pitchFamily="34" charset="0"/>
              <a:cs typeface="Times New Roman" pitchFamily="18" charset="0"/>
            </a:endParaRPr>
          </a:p>
          <a:p>
            <a:pPr marL="273050" indent="-273050" eaLnBrk="1" hangingPunct="1">
              <a:lnSpc>
                <a:spcPct val="8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marL="273050" indent="-273050" eaLnBrk="1" hangingPunct="1">
              <a:lnSpc>
                <a:spcPct val="80000"/>
              </a:lnSpc>
              <a:buFont typeface="Wingdings 2" pitchFamily="18" charset="2"/>
              <a:buNone/>
            </a:pPr>
            <a:endParaRPr lang="en-US" altLang="en-US" sz="2400" b="1" dirty="0" smtClean="0">
              <a:solidFill>
                <a:srgbClr val="FF0000"/>
              </a:solidFill>
              <a:latin typeface="Century Gothic" pitchFamily="34" charset="0"/>
              <a:cs typeface="Times New Roman" pitchFamily="18" charset="0"/>
            </a:endParaRPr>
          </a:p>
          <a:p>
            <a:pPr marL="639763" lvl="1" indent="-273050" eaLnBrk="1" hangingPunct="1">
              <a:lnSpc>
                <a:spcPct val="80000"/>
              </a:lnSpc>
              <a:buFont typeface="Wingdings 2" pitchFamily="18" charset="2"/>
              <a:buNone/>
            </a:pPr>
            <a:endParaRPr lang="en-US" altLang="en-US" b="1" dirty="0" smtClean="0">
              <a:latin typeface="Times New Roman" pitchFamily="18" charset="0"/>
              <a:cs typeface="Times New Roman" pitchFamily="18" charset="0"/>
            </a:endParaRPr>
          </a:p>
          <a:p>
            <a:pPr marL="273050" indent="-273050" eaLnBrk="1" hangingPunct="1">
              <a:lnSpc>
                <a:spcPct val="80000"/>
              </a:lnSpc>
              <a:buFont typeface="Wingdings" pitchFamily="2" charset="2"/>
              <a:buChar char=""/>
            </a:pPr>
            <a:endParaRPr lang="en-US" altLang="en-US" sz="16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852" y="33948"/>
            <a:ext cx="7021016" cy="646331"/>
          </a:xfrm>
          <a:prstGeom prst="rect">
            <a:avLst/>
          </a:prstGeom>
        </p:spPr>
        <p:txBody>
          <a:bodyPr wrap="square">
            <a:spAutoFit/>
          </a:bodyPr>
          <a:lstStyle/>
          <a:p>
            <a:r>
              <a:rPr lang="en-GB" b="1" dirty="0" smtClean="0">
                <a:solidFill>
                  <a:schemeClr val="bg1"/>
                </a:solidFill>
                <a:latin typeface="Arial Unicode MS" pitchFamily="34" charset="-128"/>
                <a:ea typeface="Arial Unicode MS" pitchFamily="34" charset="-128"/>
                <a:cs typeface="Arial Unicode MS" pitchFamily="34" charset="-128"/>
              </a:rPr>
              <a:t>Usual Office BP Threshold Values for Initiation of Pharmacological Treatment</a:t>
            </a:r>
            <a:endParaRPr lang="en-GB" b="1" dirty="0">
              <a:solidFill>
                <a:schemeClr val="bg1"/>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381000" y="3962400"/>
            <a:ext cx="3240360" cy="307777"/>
          </a:xfrm>
          <a:prstGeom prst="rect">
            <a:avLst/>
          </a:prstGeom>
        </p:spPr>
        <p:txBody>
          <a:bodyPr wrap="square">
            <a:spAutoFit/>
          </a:bodyPr>
          <a:lstStyle/>
          <a:p>
            <a:r>
              <a:rPr lang="en-GB" sz="1400" b="1" dirty="0" smtClean="0">
                <a:solidFill>
                  <a:srgbClr val="002060"/>
                </a:solidFill>
                <a:latin typeface="Arial Unicode MS" pitchFamily="34" charset="-128"/>
                <a:ea typeface="Arial Unicode MS" pitchFamily="34" charset="-128"/>
                <a:cs typeface="Arial Unicode MS" pitchFamily="34" charset="-128"/>
              </a:rPr>
              <a:t>TOD = target organ damage</a:t>
            </a:r>
            <a:endParaRPr lang="en-GB" sz="1400" b="1" dirty="0">
              <a:solidFill>
                <a:srgbClr val="002060"/>
              </a:solidFill>
              <a:latin typeface="Arial Unicode MS" pitchFamily="34" charset="-128"/>
              <a:ea typeface="Arial Unicode MS" pitchFamily="34" charset="-128"/>
              <a:cs typeface="Arial Unicode MS"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2513726360"/>
              </p:ext>
            </p:extLst>
          </p:nvPr>
        </p:nvGraphicFramePr>
        <p:xfrm>
          <a:off x="381000" y="680279"/>
          <a:ext cx="7939608" cy="3061300"/>
        </p:xfrm>
        <a:graphic>
          <a:graphicData uri="http://schemas.openxmlformats.org/drawingml/2006/table">
            <a:tbl>
              <a:tblPr firstRow="1" bandRow="1">
                <a:tableStyleId>{5C22544A-7EE6-4342-B048-85BDC9FD1C3A}</a:tableStyleId>
              </a:tblPr>
              <a:tblGrid>
                <a:gridCol w="2646536"/>
                <a:gridCol w="2646536"/>
                <a:gridCol w="2646536"/>
              </a:tblGrid>
              <a:tr h="845793">
                <a:tc>
                  <a:txBody>
                    <a:bodyPr/>
                    <a:lstStyle/>
                    <a:p>
                      <a:pPr algn="l">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Population  </a:t>
                      </a:r>
                    </a:p>
                  </a:txBody>
                  <a:tcPr marL="68580" marR="68580" marT="0" marB="0" anchor="ctr"/>
                </a:tc>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SBP  </a:t>
                      </a:r>
                    </a:p>
                  </a:txBody>
                  <a:tcPr marL="68580" marR="68580" marT="0" marB="0" anchor="ctr"/>
                </a:tc>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DBP</a:t>
                      </a:r>
                    </a:p>
                  </a:txBody>
                  <a:tcPr marL="68580" marR="68580" marT="0" marB="0" anchor="ctr"/>
                </a:tc>
              </a:tr>
              <a:tr h="318608">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High Risk (SPRINT population)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&gt;130  </a:t>
                      </a:r>
                    </a:p>
                  </a:txBody>
                  <a:tcPr marL="68580" marR="68580" marT="0" marB="0" anchor="ctr"/>
                </a:tc>
                <a:tc>
                  <a:txBody>
                    <a:bodyPr/>
                    <a:lstStyle/>
                    <a:p>
                      <a:pPr algn="ctr">
                        <a:lnSpc>
                          <a:spcPct val="115000"/>
                        </a:lnSpc>
                        <a:spcAft>
                          <a:spcPts val="0"/>
                        </a:spcAft>
                      </a:pPr>
                      <a:r>
                        <a:rPr lang="en-GB" sz="1100">
                          <a:effectLst/>
                          <a:latin typeface="Arial Unicode MS" pitchFamily="34" charset="-128"/>
                          <a:ea typeface="Arial Unicode MS" pitchFamily="34" charset="-128"/>
                          <a:cs typeface="Arial Unicode MS" pitchFamily="34" charset="-128"/>
                        </a:rPr>
                        <a:t>NA</a:t>
                      </a:r>
                    </a:p>
                  </a:txBody>
                  <a:tcPr marL="68580" marR="68580" marT="0" marB="0" anchor="ctr"/>
                </a:tc>
              </a:tr>
              <a:tr h="365120">
                <a:tc>
                  <a:txBody>
                    <a:bodyPr/>
                    <a:lstStyle/>
                    <a:p>
                      <a:pPr algn="l">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Diabetes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 </a:t>
                      </a:r>
                      <a:r>
                        <a:rPr lang="en-GB" sz="1100" dirty="0" smtClean="0">
                          <a:effectLst/>
                          <a:latin typeface="Arial Unicode MS" pitchFamily="34" charset="-128"/>
                          <a:ea typeface="Arial Unicode MS" pitchFamily="34" charset="-128"/>
                          <a:cs typeface="Arial Unicode MS" pitchFamily="34" charset="-128"/>
                        </a:rPr>
                        <a:t>&gt;</a:t>
                      </a:r>
                      <a:r>
                        <a:rPr lang="en-GB" sz="1100" dirty="0">
                          <a:effectLst/>
                          <a:latin typeface="Arial Unicode MS" pitchFamily="34" charset="-128"/>
                          <a:ea typeface="Arial Unicode MS" pitchFamily="34" charset="-128"/>
                          <a:cs typeface="Arial Unicode MS" pitchFamily="34" charset="-128"/>
                        </a:rPr>
                        <a:t>130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&gt;80</a:t>
                      </a:r>
                    </a:p>
                  </a:txBody>
                  <a:tcPr marL="68580" marR="68580" marT="0" marB="0" anchor="ctr"/>
                </a:tc>
              </a:tr>
              <a:tr h="477913">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Moderate-to-high risk (TOD or CV risk </a:t>
                      </a:r>
                    </a:p>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factors)*</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&gt;140  </a:t>
                      </a:r>
                    </a:p>
                  </a:txBody>
                  <a:tcPr marL="68580" marR="68580" marT="0" marB="0" anchor="ctr"/>
                </a:tc>
                <a:tc>
                  <a:txBody>
                    <a:bodyPr/>
                    <a:lstStyle/>
                    <a:p>
                      <a:pPr algn="ctr">
                        <a:lnSpc>
                          <a:spcPct val="115000"/>
                        </a:lnSpc>
                        <a:spcAft>
                          <a:spcPts val="0"/>
                        </a:spcAft>
                      </a:pPr>
                      <a:r>
                        <a:rPr lang="en-GB" sz="1100">
                          <a:effectLst/>
                          <a:latin typeface="Arial Unicode MS" pitchFamily="34" charset="-128"/>
                          <a:ea typeface="Arial Unicode MS" pitchFamily="34" charset="-128"/>
                          <a:cs typeface="Arial Unicode MS" pitchFamily="34" charset="-128"/>
                        </a:rPr>
                        <a:t>&gt;90</a:t>
                      </a:r>
                    </a:p>
                  </a:txBody>
                  <a:tcPr marL="68580" marR="68580" marT="0" marB="0" anchor="ctr"/>
                </a:tc>
              </a:tr>
              <a:tr h="318608">
                <a:tc>
                  <a:txBody>
                    <a:bodyPr/>
                    <a:lstStyle/>
                    <a:p>
                      <a:pPr algn="l">
                        <a:lnSpc>
                          <a:spcPct val="115000"/>
                        </a:lnSpc>
                        <a:spcAft>
                          <a:spcPts val="0"/>
                        </a:spcAft>
                      </a:pPr>
                      <a:r>
                        <a:rPr lang="en-GB" sz="1100">
                          <a:effectLst/>
                          <a:latin typeface="Arial Unicode MS" pitchFamily="34" charset="-128"/>
                          <a:ea typeface="Arial Unicode MS" pitchFamily="34" charset="-128"/>
                          <a:cs typeface="Arial Unicode MS" pitchFamily="34" charset="-128"/>
                        </a:rPr>
                        <a:t>Low risk (no TOD or CV risk factors)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&gt;160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&gt;100</a:t>
                      </a:r>
                    </a:p>
                  </a:txBody>
                  <a:tcPr marL="68580" marR="68580" marT="0" marB="0" anchor="ctr"/>
                </a:tc>
              </a:tr>
              <a:tr h="245086">
                <a:tc>
                  <a:txBody>
                    <a:bodyPr/>
                    <a:lstStyle/>
                    <a:p>
                      <a:pPr algn="l">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r>
              <a:tr h="245086">
                <a:tc>
                  <a:txBody>
                    <a:bodyPr/>
                    <a:lstStyle/>
                    <a:p>
                      <a:pPr algn="l">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r>
              <a:tr h="245086">
                <a:tc>
                  <a:txBody>
                    <a:bodyPr/>
                    <a:lstStyle/>
                    <a:p>
                      <a:pPr algn="l">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endParaRPr lang="en-GB" sz="1100" dirty="0">
                        <a:effectLst/>
                        <a:latin typeface="Arial Unicode MS" pitchFamily="34" charset="-128"/>
                        <a:ea typeface="Arial Unicode MS" pitchFamily="34" charset="-128"/>
                        <a:cs typeface="Arial Unicode MS" pitchFamily="34" charset="-128"/>
                      </a:endParaRPr>
                    </a:p>
                  </a:txBody>
                  <a:tcPr marL="68580" marR="68580" marT="0" marB="0" anchor="ctr"/>
                </a:tc>
              </a:tr>
            </a:tbl>
          </a:graphicData>
        </a:graphic>
      </p:graphicFrame>
      <p:sp>
        <p:nvSpPr>
          <p:cNvPr id="8" name="Rectangle 7"/>
          <p:cNvSpPr/>
          <p:nvPr/>
        </p:nvSpPr>
        <p:spPr>
          <a:xfrm>
            <a:off x="5181600" y="3962399"/>
            <a:ext cx="2241319" cy="307777"/>
          </a:xfrm>
          <a:prstGeom prst="rect">
            <a:avLst/>
          </a:prstGeom>
        </p:spPr>
        <p:txBody>
          <a:bodyPr wrap="none">
            <a:spAutoFit/>
          </a:bodyPr>
          <a:lstStyle/>
          <a:p>
            <a:r>
              <a:rPr lang="en-GB" sz="1400" b="1" dirty="0" smtClean="0">
                <a:solidFill>
                  <a:srgbClr val="002060"/>
                </a:solidFill>
                <a:latin typeface="Arial Unicode MS" pitchFamily="34" charset="-128"/>
                <a:ea typeface="Arial Unicode MS" pitchFamily="34" charset="-128"/>
                <a:cs typeface="Arial Unicode MS" pitchFamily="34" charset="-128"/>
              </a:rPr>
              <a:t>*AOBP threshold &gt;135/85</a:t>
            </a:r>
            <a:endParaRPr lang="en-GB" sz="1400" b="1" dirty="0">
              <a:solidFill>
                <a:srgbClr val="002060"/>
              </a:solidFill>
              <a:latin typeface="Arial Unicode MS" pitchFamily="34" charset="-128"/>
              <a:ea typeface="Arial Unicode MS" pitchFamily="34" charset="-128"/>
              <a:cs typeface="Arial Unicode MS" pitchFamily="34" charset="-128"/>
            </a:endParaRPr>
          </a:p>
        </p:txBody>
      </p:sp>
      <p:sp>
        <p:nvSpPr>
          <p:cNvPr id="9" name="Rectangle 8"/>
          <p:cNvSpPr/>
          <p:nvPr/>
        </p:nvSpPr>
        <p:spPr>
          <a:xfrm>
            <a:off x="7029636" y="33479"/>
            <a:ext cx="1637928"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
        <p:nvSpPr>
          <p:cNvPr id="2" name="Rectangle 1"/>
          <p:cNvSpPr/>
          <p:nvPr/>
        </p:nvSpPr>
        <p:spPr>
          <a:xfrm>
            <a:off x="0" y="5025950"/>
            <a:ext cx="8991600" cy="923330"/>
          </a:xfrm>
          <a:prstGeom prst="rect">
            <a:avLst/>
          </a:prstGeom>
        </p:spPr>
        <p:txBody>
          <a:bodyPr wrap="square">
            <a:spAutoFit/>
          </a:bodyPr>
          <a:lstStyle/>
          <a:p>
            <a:r>
              <a:rPr lang="en-GB" dirty="0">
                <a:solidFill>
                  <a:srgbClr val="002060"/>
                </a:solidFill>
                <a:latin typeface="Arial Unicode MS" pitchFamily="34" charset="-128"/>
                <a:ea typeface="Arial Unicode MS" pitchFamily="34" charset="-128"/>
                <a:cs typeface="Arial Unicode MS" pitchFamily="34" charset="-128"/>
              </a:rPr>
              <a:t>For patients at moderate absolute CVD risk (&lt;10% 5-year risk) with persistent blood pressure ≥140 mmHg systolic and/or ≥90 mmHg diastolic, antihypertensive therapy should be started </a:t>
            </a:r>
          </a:p>
        </p:txBody>
      </p:sp>
      <p:sp>
        <p:nvSpPr>
          <p:cNvPr id="4" name="Rectangle 3"/>
          <p:cNvSpPr/>
          <p:nvPr/>
        </p:nvSpPr>
        <p:spPr>
          <a:xfrm>
            <a:off x="52322" y="5949280"/>
            <a:ext cx="8175259" cy="646331"/>
          </a:xfrm>
          <a:prstGeom prst="rect">
            <a:avLst/>
          </a:prstGeom>
        </p:spPr>
        <p:txBody>
          <a:bodyPr wrap="square">
            <a:spAutoFit/>
          </a:bodyPr>
          <a:lstStyle/>
          <a:p>
            <a:r>
              <a:rPr lang="en-GB" dirty="0">
                <a:solidFill>
                  <a:srgbClr val="002060"/>
                </a:solidFill>
                <a:latin typeface="Arial Unicode MS" pitchFamily="34" charset="-128"/>
                <a:ea typeface="Arial Unicode MS" pitchFamily="34" charset="-128"/>
                <a:cs typeface="Arial Unicode MS" pitchFamily="34" charset="-128"/>
              </a:rPr>
              <a:t>For patients at low absolute CVD risk (&lt;10% 5-year risk) with persistent blood  pressure ≥160/100 mmHg, antihypertensive therapy should be started</a:t>
            </a:r>
            <a:r>
              <a:rPr lang="en-GB" dirty="0">
                <a:latin typeface="Arial Unicode MS" pitchFamily="34" charset="-128"/>
                <a:ea typeface="Arial Unicode MS" pitchFamily="34" charset="-128"/>
                <a:cs typeface="Arial Unicode MS" pitchFamily="34" charset="-128"/>
              </a:rPr>
              <a:t>.</a:t>
            </a:r>
          </a:p>
        </p:txBody>
      </p:sp>
      <p:sp>
        <p:nvSpPr>
          <p:cNvPr id="10" name="Rectangle 9"/>
          <p:cNvSpPr/>
          <p:nvPr/>
        </p:nvSpPr>
        <p:spPr>
          <a:xfrm>
            <a:off x="52322" y="4131298"/>
            <a:ext cx="8915400" cy="923330"/>
          </a:xfrm>
          <a:prstGeom prst="rect">
            <a:avLst/>
          </a:prstGeom>
        </p:spPr>
        <p:txBody>
          <a:bodyPr wrap="square">
            <a:spAutoFit/>
          </a:bodyPr>
          <a:lstStyle/>
          <a:p>
            <a:r>
              <a:rPr lang="en-GB" dirty="0">
                <a:solidFill>
                  <a:srgbClr val="002060"/>
                </a:solidFill>
                <a:latin typeface="Arial Unicode MS" pitchFamily="34" charset="-128"/>
                <a:ea typeface="Arial Unicode MS" pitchFamily="34" charset="-128"/>
                <a:cs typeface="Arial Unicode MS" pitchFamily="34" charset="-128"/>
              </a:rPr>
              <a:t>In patients with chronic kidney disease, antihypertensive therapy should be started in those with systolic blood pressures consistently &gt;140/90 mmHg and treated to a target of &lt;140/90 mmHg</a:t>
            </a:r>
            <a:endParaRPr lang="en-GB" dirty="0">
              <a:solidFill>
                <a:srgbClr val="002060"/>
              </a:solidFill>
            </a:endParaRPr>
          </a:p>
        </p:txBody>
      </p:sp>
    </p:spTree>
    <p:extLst>
      <p:ext uri="{BB962C8B-B14F-4D97-AF65-F5344CB8AC3E}">
        <p14:creationId xmlns:p14="http://schemas.microsoft.com/office/powerpoint/2010/main" val="6358214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00200" y="457200"/>
            <a:ext cx="6096000" cy="7620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Benefits of Lowering BP</a:t>
            </a:r>
          </a:p>
        </p:txBody>
      </p:sp>
      <p:graphicFrame>
        <p:nvGraphicFramePr>
          <p:cNvPr id="40993" name="Group 33"/>
          <p:cNvGraphicFramePr>
            <a:graphicFrameLocks noGrp="1"/>
          </p:cNvGraphicFramePr>
          <p:nvPr/>
        </p:nvGraphicFramePr>
        <p:xfrm>
          <a:off x="1066800" y="1905000"/>
          <a:ext cx="6934200" cy="3754437"/>
        </p:xfrm>
        <a:graphic>
          <a:graphicData uri="http://schemas.openxmlformats.org/drawingml/2006/table">
            <a:tbl>
              <a:tblPr/>
              <a:tblGrid>
                <a:gridCol w="3027363"/>
                <a:gridCol w="3906837"/>
              </a:tblGrid>
              <a:tr h="505204">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Average Percent Reduction</a:t>
                      </a:r>
                      <a:endPar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schemeClr>
                    </a:solidFill>
                  </a:tcPr>
                </a:tc>
                <a:tc hMerge="1">
                  <a:txBody>
                    <a:bodyPr/>
                    <a:lstStyle/>
                    <a:p>
                      <a:endParaRPr lang="en-US"/>
                    </a:p>
                  </a:txBody>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64">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6700" y="361950"/>
            <a:ext cx="86106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TREATMENT OF HYPERTENSION</a:t>
            </a:r>
          </a:p>
        </p:txBody>
      </p:sp>
      <p:sp>
        <p:nvSpPr>
          <p:cNvPr id="52227" name="Rectangle 3"/>
          <p:cNvSpPr>
            <a:spLocks noGrp="1" noChangeArrowheads="1"/>
          </p:cNvSpPr>
          <p:nvPr>
            <p:ph idx="1"/>
          </p:nvPr>
        </p:nvSpPr>
        <p:spPr>
          <a:xfrm>
            <a:off x="533400" y="2057400"/>
            <a:ext cx="8229600" cy="1905000"/>
          </a:xfrm>
        </p:spPr>
        <p:txBody>
          <a:bodyPr/>
          <a:lstStyle/>
          <a:p>
            <a:pPr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Lifestyle modifications </a:t>
            </a:r>
          </a:p>
          <a:p>
            <a:pPr lvl="1" eaLnBrk="1" hangingPunct="1">
              <a:buSzPct val="100000"/>
              <a:buFont typeface="Wingdings 2" pitchFamily="18" charset="2"/>
              <a:buBlip>
                <a:blip r:embed="rId3"/>
              </a:buBlip>
            </a:pPr>
            <a:r>
              <a:rPr lang="en-US" altLang="en-US" smtClean="0">
                <a:solidFill>
                  <a:srgbClr val="002060"/>
                </a:solidFill>
                <a:latin typeface="Century Gothic" pitchFamily="34" charset="0"/>
                <a:cs typeface="Times New Roman" pitchFamily="18" charset="0"/>
              </a:rPr>
              <a:t>High normal SBP &gt;130 – 139 mmHg</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DBP 85 – 89 mmHg</a:t>
            </a:r>
          </a:p>
          <a:p>
            <a:pPr lvl="1" eaLnBrk="1" hangingPunct="1"/>
            <a:r>
              <a:rPr lang="en-US" altLang="en-US" smtClean="0">
                <a:solidFill>
                  <a:srgbClr val="002060"/>
                </a:solidFill>
                <a:latin typeface="Century Gothic" pitchFamily="34" charset="0"/>
                <a:cs typeface="Times New Roman" pitchFamily="18" charset="0"/>
              </a:rPr>
              <a:t>in high risk patients</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a:t>
            </a:r>
          </a:p>
          <a:p>
            <a:pPr eaLnBrk="1" hangingPunct="1">
              <a:buFont typeface="Wingdings 2" pitchFamily="18" charset="2"/>
              <a:buNone/>
            </a:pPr>
            <a:endParaRPr lang="en-US" altLang="en-US" sz="2400" smtClean="0">
              <a:solidFill>
                <a:srgbClr val="002060"/>
              </a:solidFill>
              <a:latin typeface="Century Gothic" pitchFamily="34" charset="0"/>
              <a:cs typeface="Times New Roman" pitchFamily="18" charset="0"/>
            </a:endParaRPr>
          </a:p>
        </p:txBody>
      </p:sp>
      <p:sp>
        <p:nvSpPr>
          <p:cNvPr id="52228" name="Rectangle 4"/>
          <p:cNvSpPr>
            <a:spLocks noChangeArrowheads="1"/>
          </p:cNvSpPr>
          <p:nvPr/>
        </p:nvSpPr>
        <p:spPr bwMode="auto">
          <a:xfrm>
            <a:off x="685800" y="3962400"/>
            <a:ext cx="6705600" cy="523220"/>
          </a:xfrm>
          <a:prstGeom prst="rect">
            <a:avLst/>
          </a:prstGeom>
          <a:noFill/>
          <a:ln w="9525">
            <a:noFill/>
            <a:miter lim="800000"/>
            <a:headEnd/>
            <a:tailEnd/>
          </a:ln>
        </p:spPr>
        <p:txBody>
          <a:bodyPr>
            <a:spAutoFit/>
          </a:bodyPr>
          <a:lstStyle/>
          <a:p>
            <a:pPr>
              <a:buFontTx/>
              <a:buBlip>
                <a:blip r:embed="rId2"/>
              </a:buBlip>
            </a:pPr>
            <a:r>
              <a:rPr lang="en-US" altLang="en-US" sz="2800" b="1" dirty="0">
                <a:solidFill>
                  <a:srgbClr val="002060"/>
                </a:solidFill>
                <a:latin typeface="Century Gothic" pitchFamily="34" charset="0"/>
                <a:cs typeface="Times New Roman" pitchFamily="18" charset="0"/>
              </a:rPr>
              <a:t> Drug </a:t>
            </a:r>
            <a:r>
              <a:rPr lang="en-US" altLang="en-US" sz="2800" b="1" dirty="0" smtClean="0">
                <a:solidFill>
                  <a:srgbClr val="002060"/>
                </a:solidFill>
                <a:latin typeface="Century Gothic" pitchFamily="34" charset="0"/>
                <a:cs typeface="Times New Roman" pitchFamily="18" charset="0"/>
              </a:rPr>
              <a:t>therapy</a:t>
            </a:r>
            <a:endParaRPr lang="en-US" altLang="en-US" sz="2800" b="1" dirty="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6351587"/>
          </a:xfrm>
        </p:spPr>
        <p:txBody>
          <a:bodyPr>
            <a:normAutofit lnSpcReduction="10000"/>
          </a:bodyPr>
          <a:lstStyle/>
          <a:p>
            <a:pPr marL="548640" indent="-411480" algn="ctr" eaLnBrk="1" fontAlgn="auto" hangingPunct="1">
              <a:spcAft>
                <a:spcPts val="0"/>
              </a:spcAft>
              <a:buClr>
                <a:schemeClr val="tx1">
                  <a:shade val="95000"/>
                </a:schemeClr>
              </a:buClr>
              <a:buFont typeface="Wingdings 2"/>
              <a:buNone/>
              <a:defRPr/>
            </a:pPr>
            <a:r>
              <a:rPr lang="en-US" sz="3500" b="1" dirty="0" smtClean="0">
                <a:solidFill>
                  <a:srgbClr val="FF0000"/>
                </a:solidFill>
                <a:latin typeface="Batang" pitchFamily="18" charset="-127"/>
                <a:ea typeface="Batang" pitchFamily="18" charset="-127"/>
              </a:rPr>
              <a:t>Lifestyle changes:</a:t>
            </a:r>
          </a:p>
          <a:p>
            <a:pPr marL="548640" indent="-411480" eaLnBrk="1" fontAlgn="auto" hangingPunct="1">
              <a:spcAft>
                <a:spcPts val="0"/>
              </a:spcAft>
              <a:buClr>
                <a:schemeClr val="tx1">
                  <a:shade val="95000"/>
                </a:schemeClr>
              </a:buClr>
              <a:buFont typeface="Wingdings 2"/>
              <a:buNone/>
              <a:defRPr/>
            </a:pPr>
            <a:r>
              <a:rPr lang="en-US" i="1" dirty="0" smtClean="0">
                <a:solidFill>
                  <a:schemeClr val="bg1"/>
                </a:solidFill>
              </a:rPr>
              <a:t>	</a:t>
            </a:r>
            <a:endParaRPr lang="en-US" dirty="0" smtClean="0">
              <a:solidFill>
                <a:srgbClr val="002060"/>
              </a:solidFill>
              <a:latin typeface="Century Gothic" pitchFamily="34" charset="0"/>
              <a:cs typeface="Arial" charset="0"/>
            </a:endParaRP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Salt restriction to 4-5 </a:t>
            </a:r>
            <a:r>
              <a:rPr lang="en-US" dirty="0" err="1" smtClean="0">
                <a:solidFill>
                  <a:srgbClr val="002060"/>
                </a:solidFill>
                <a:latin typeface="Century Gothic" pitchFamily="34" charset="0"/>
                <a:cs typeface="Arial" charset="0"/>
              </a:rPr>
              <a:t>gm</a:t>
            </a:r>
            <a:r>
              <a:rPr lang="en-US" dirty="0" smtClean="0">
                <a:solidFill>
                  <a:srgbClr val="002060"/>
                </a:solidFill>
                <a:latin typeface="Century Gothic" pitchFamily="34" charset="0"/>
                <a:cs typeface="Arial" charset="0"/>
              </a:rPr>
              <a:t>/day.</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Increased consumption of vegetables, fruits and low-fat dairy products. </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7-8 servings/day of grain/grain products, 4-5 vegetable, 4-5 fruit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Reduction of weight to BMI of 25 kg/m</a:t>
            </a:r>
            <a:r>
              <a:rPr lang="en-US" baseline="30000" dirty="0" smtClean="0">
                <a:solidFill>
                  <a:srgbClr val="002060"/>
                </a:solidFill>
                <a:latin typeface="Century Gothic" pitchFamily="34" charset="0"/>
                <a:cs typeface="Arial" charset="0"/>
              </a:rPr>
              <a:t>2</a:t>
            </a:r>
            <a:r>
              <a:rPr lang="en-US" dirty="0" smtClean="0">
                <a:solidFill>
                  <a:srgbClr val="002060"/>
                </a:solidFill>
                <a:latin typeface="Century Gothic" pitchFamily="34" charset="0"/>
                <a:cs typeface="Arial" charset="0"/>
              </a:rPr>
              <a:t>.</a:t>
            </a:r>
          </a:p>
          <a:p>
            <a:pPr marL="548640" indent="-411480" eaLnBrk="1" fontAlgn="auto" hangingPunct="1">
              <a:spcAft>
                <a:spcPts val="0"/>
              </a:spcAft>
              <a:buClr>
                <a:schemeClr val="tx1">
                  <a:shade val="95000"/>
                </a:schemeClr>
              </a:buClr>
              <a:buSzPct val="100000"/>
              <a:buBlip>
                <a:blip r:embed="rId2"/>
              </a:buBlip>
              <a:defRPr/>
            </a:pPr>
            <a:r>
              <a:rPr lang="en-GB" dirty="0">
                <a:solidFill>
                  <a:srgbClr val="002060"/>
                </a:solidFill>
              </a:rPr>
              <a:t>Waist circumference   Men &lt; 102 cm   Women &lt; 88 cm</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Regular exercise (≥30 min of moderate dynamic exercise on 5-7 days per week)</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Smoking cessation</a:t>
            </a:r>
          </a:p>
          <a:p>
            <a:pPr marL="548640" indent="-411480" eaLnBrk="1" fontAlgn="auto" hangingPunct="1">
              <a:spcAft>
                <a:spcPts val="0"/>
              </a:spcAft>
              <a:buClr>
                <a:schemeClr val="tx1">
                  <a:shade val="95000"/>
                </a:schemeClr>
              </a:buClr>
              <a:buSzPct val="100000"/>
              <a:buFont typeface="Wingdings 2"/>
              <a:buBlip>
                <a:blip r:embed="rId2"/>
              </a:buBlip>
              <a:defRPr/>
            </a:pPr>
            <a:r>
              <a:rPr lang="en-GB" dirty="0">
                <a:solidFill>
                  <a:srgbClr val="002060"/>
                </a:solidFill>
              </a:rPr>
              <a:t>Potassium supplementation</a:t>
            </a:r>
            <a:endParaRPr lang="en-US" dirty="0" smtClean="0">
              <a:solidFill>
                <a:srgbClr val="002060"/>
              </a:solidFill>
              <a:latin typeface="Century Gothic" pitchFamily="34" charset="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620688"/>
            <a:ext cx="4968552" cy="646331"/>
          </a:xfrm>
          <a:prstGeom prst="rect">
            <a:avLst/>
          </a:prstGeom>
        </p:spPr>
        <p:txBody>
          <a:bodyPr wrap="square">
            <a:spAutoFit/>
          </a:bodyPr>
          <a:lstStyle/>
          <a:p>
            <a:r>
              <a:rPr lang="en-GB" b="1" dirty="0" smtClean="0">
                <a:solidFill>
                  <a:srgbClr val="C00000"/>
                </a:solidFill>
                <a:latin typeface="Arial Unicode MS" pitchFamily="34" charset="-128"/>
                <a:ea typeface="Arial Unicode MS" pitchFamily="34" charset="-128"/>
                <a:cs typeface="Arial Unicode MS" pitchFamily="34" charset="-128"/>
              </a:rPr>
              <a:t>Treatment of Systolic-Diastolic Hypertension </a:t>
            </a:r>
          </a:p>
          <a:p>
            <a:r>
              <a:rPr lang="en-GB" b="1" dirty="0" smtClean="0">
                <a:solidFill>
                  <a:srgbClr val="C00000"/>
                </a:solidFill>
                <a:latin typeface="Arial Unicode MS" pitchFamily="34" charset="-128"/>
                <a:ea typeface="Arial Unicode MS" pitchFamily="34" charset="-128"/>
                <a:cs typeface="Arial Unicode MS" pitchFamily="34" charset="-128"/>
              </a:rPr>
              <a:t>without Other Compelling Indications</a:t>
            </a:r>
            <a:endParaRPr lang="en-GB" b="1" dirty="0">
              <a:solidFill>
                <a:srgbClr val="C00000"/>
              </a:solidFill>
              <a:latin typeface="Arial Unicode MS" pitchFamily="34" charset="-128"/>
              <a:ea typeface="Arial Unicode MS" pitchFamily="34" charset="-128"/>
              <a:cs typeface="Arial Unicode MS" pitchFamily="34" charset="-128"/>
            </a:endParaRPr>
          </a:p>
        </p:txBody>
      </p:sp>
      <p:sp>
        <p:nvSpPr>
          <p:cNvPr id="4" name="TextBox 3"/>
          <p:cNvSpPr txBox="1"/>
          <p:nvPr/>
        </p:nvSpPr>
        <p:spPr>
          <a:xfrm>
            <a:off x="971600" y="1877923"/>
            <a:ext cx="2880320" cy="830997"/>
          </a:xfrm>
          <a:prstGeom prst="rect">
            <a:avLst/>
          </a:prstGeom>
          <a:noFill/>
          <a:ln w="19050">
            <a:solidFill>
              <a:srgbClr val="0070C0"/>
            </a:solidFill>
          </a:ln>
        </p:spPr>
        <p:txBody>
          <a:bodyPr wrap="square" rtlCol="0">
            <a:spAutoFit/>
          </a:bodyPr>
          <a:lstStyle/>
          <a:p>
            <a:r>
              <a:rPr lang="en-GB" sz="1200" dirty="0" smtClean="0">
                <a:solidFill>
                  <a:schemeClr val="bg1"/>
                </a:solidFill>
                <a:latin typeface="Arial Unicode MS" pitchFamily="34" charset="-128"/>
                <a:ea typeface="Arial Unicode MS" pitchFamily="34" charset="-128"/>
                <a:cs typeface="Arial Unicode MS" pitchFamily="34" charset="-128"/>
              </a:rPr>
              <a:t>A combination of 2 first line drugs may </a:t>
            </a:r>
          </a:p>
          <a:p>
            <a:r>
              <a:rPr lang="en-GB" sz="1200" dirty="0" smtClean="0">
                <a:solidFill>
                  <a:schemeClr val="bg1"/>
                </a:solidFill>
                <a:latin typeface="Arial Unicode MS" pitchFamily="34" charset="-128"/>
                <a:ea typeface="Arial Unicode MS" pitchFamily="34" charset="-128"/>
                <a:cs typeface="Arial Unicode MS" pitchFamily="34" charset="-128"/>
              </a:rPr>
              <a:t>be considered as initial therapy if the </a:t>
            </a:r>
          </a:p>
          <a:p>
            <a:r>
              <a:rPr lang="en-GB" sz="1200" dirty="0" smtClean="0">
                <a:solidFill>
                  <a:schemeClr val="bg1"/>
                </a:solidFill>
                <a:latin typeface="Arial Unicode MS" pitchFamily="34" charset="-128"/>
                <a:ea typeface="Arial Unicode MS" pitchFamily="34" charset="-128"/>
                <a:cs typeface="Arial Unicode MS" pitchFamily="34" charset="-128"/>
              </a:rPr>
              <a:t>blood pressure is &gt;20 mmHg SBP or </a:t>
            </a:r>
          </a:p>
          <a:p>
            <a:r>
              <a:rPr lang="en-GB" sz="1200" dirty="0" smtClean="0">
                <a:solidFill>
                  <a:schemeClr val="bg1"/>
                </a:solidFill>
                <a:latin typeface="Arial Unicode MS" pitchFamily="34" charset="-128"/>
                <a:ea typeface="Arial Unicode MS" pitchFamily="34" charset="-128"/>
                <a:cs typeface="Arial Unicode MS" pitchFamily="34" charset="-128"/>
              </a:rPr>
              <a:t>&gt;10 mmHg DBP above target</a:t>
            </a:r>
            <a:endParaRPr lang="en-GB" sz="1200" dirty="0">
              <a:solidFill>
                <a:schemeClr val="bg1"/>
              </a:solidFill>
              <a:latin typeface="Arial Unicode MS" pitchFamily="34" charset="-128"/>
              <a:ea typeface="Arial Unicode MS" pitchFamily="34" charset="-128"/>
              <a:cs typeface="Arial Unicode MS" pitchFamily="34" charset="-128"/>
            </a:endParaRPr>
          </a:p>
        </p:txBody>
      </p:sp>
      <p:sp>
        <p:nvSpPr>
          <p:cNvPr id="5" name="Pentagon 4"/>
          <p:cNvSpPr/>
          <p:nvPr/>
        </p:nvSpPr>
        <p:spPr>
          <a:xfrm rot="5400000">
            <a:off x="5359388" y="653328"/>
            <a:ext cx="387042" cy="28259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Unicode MS" pitchFamily="34" charset="-128"/>
              <a:ea typeface="Arial Unicode MS" pitchFamily="34" charset="-128"/>
              <a:cs typeface="Arial Unicode MS" pitchFamily="34" charset="-128"/>
            </a:endParaRPr>
          </a:p>
        </p:txBody>
      </p:sp>
      <p:sp>
        <p:nvSpPr>
          <p:cNvPr id="7" name="Rectangle 6"/>
          <p:cNvSpPr/>
          <p:nvPr/>
        </p:nvSpPr>
        <p:spPr>
          <a:xfrm>
            <a:off x="4843449" y="1909018"/>
            <a:ext cx="1369286" cy="246221"/>
          </a:xfrm>
          <a:prstGeom prst="rect">
            <a:avLst/>
          </a:prstGeom>
        </p:spPr>
        <p:txBody>
          <a:bodyPr wrap="none">
            <a:spAutoFit/>
          </a:bodyPr>
          <a:lstStyle/>
          <a:p>
            <a:r>
              <a:rPr lang="en-GB" sz="1000" dirty="0" smtClean="0">
                <a:latin typeface="Arial Unicode MS" pitchFamily="34" charset="-128"/>
                <a:ea typeface="Arial Unicode MS" pitchFamily="34" charset="-128"/>
                <a:cs typeface="Arial Unicode MS" pitchFamily="34" charset="-128"/>
              </a:rPr>
              <a:t>Lifestyle</a:t>
            </a:r>
            <a:r>
              <a:rPr lang="en-GB" sz="1000" baseline="0" dirty="0" smtClean="0">
                <a:latin typeface="Arial Unicode MS" pitchFamily="34" charset="-128"/>
                <a:ea typeface="Arial Unicode MS" pitchFamily="34" charset="-128"/>
                <a:cs typeface="Arial Unicode MS" pitchFamily="34" charset="-128"/>
              </a:rPr>
              <a:t> Modification</a:t>
            </a:r>
            <a:endParaRPr lang="en-GB" sz="1000" dirty="0">
              <a:latin typeface="Arial Unicode MS" pitchFamily="34" charset="-128"/>
              <a:ea typeface="Arial Unicode MS" pitchFamily="34" charset="-128"/>
              <a:cs typeface="Arial Unicode MS" pitchFamily="34" charset="-128"/>
            </a:endParaRPr>
          </a:p>
        </p:txBody>
      </p:sp>
      <p:sp>
        <p:nvSpPr>
          <p:cNvPr id="8" name="Rectangle 7"/>
          <p:cNvSpPr/>
          <p:nvPr/>
        </p:nvSpPr>
        <p:spPr>
          <a:xfrm>
            <a:off x="4892858" y="2365803"/>
            <a:ext cx="13529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73005" y="2387853"/>
            <a:ext cx="1073628" cy="246221"/>
          </a:xfrm>
          <a:prstGeom prst="rect">
            <a:avLst/>
          </a:prstGeom>
        </p:spPr>
        <p:txBody>
          <a:bodyPr wrap="square">
            <a:spAutoFit/>
          </a:bodyPr>
          <a:lstStyle/>
          <a:p>
            <a:r>
              <a:rPr lang="en-GB" sz="1000" dirty="0" smtClean="0"/>
              <a:t>Initial Therapy</a:t>
            </a:r>
            <a:endParaRPr lang="en-GB" sz="1000" dirty="0"/>
          </a:p>
        </p:txBody>
      </p:sp>
      <p:sp>
        <p:nvSpPr>
          <p:cNvPr id="10" name="Rectangle 9"/>
          <p:cNvSpPr/>
          <p:nvPr/>
        </p:nvSpPr>
        <p:spPr>
          <a:xfrm>
            <a:off x="2627784" y="3284984"/>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51920" y="3279718"/>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76056" y="3276600"/>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300192" y="3276600"/>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524328" y="3276600"/>
            <a:ext cx="9001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3077834" y="2924944"/>
            <a:ext cx="49865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77834"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19972"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522074"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768244"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64388" y="29249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516168" y="263691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679916" y="3334427"/>
            <a:ext cx="809011" cy="461665"/>
          </a:xfrm>
          <a:prstGeom prst="rect">
            <a:avLst/>
          </a:prstGeom>
        </p:spPr>
        <p:txBody>
          <a:bodyPr wrap="square">
            <a:spAutoFit/>
          </a:bodyPr>
          <a:lstStyle/>
          <a:p>
            <a:r>
              <a:rPr lang="en-GB" sz="1200" dirty="0" smtClean="0"/>
              <a:t>Thiazide Diuretic</a:t>
            </a:r>
            <a:endParaRPr lang="en-GB" sz="1200" dirty="0"/>
          </a:p>
        </p:txBody>
      </p:sp>
      <p:sp>
        <p:nvSpPr>
          <p:cNvPr id="27" name="Rectangle 26"/>
          <p:cNvSpPr/>
          <p:nvPr/>
        </p:nvSpPr>
        <p:spPr>
          <a:xfrm>
            <a:off x="4064991" y="3440033"/>
            <a:ext cx="468846" cy="276999"/>
          </a:xfrm>
          <a:prstGeom prst="rect">
            <a:avLst/>
          </a:prstGeom>
        </p:spPr>
        <p:txBody>
          <a:bodyPr wrap="none">
            <a:spAutoFit/>
          </a:bodyPr>
          <a:lstStyle/>
          <a:p>
            <a:r>
              <a:rPr lang="en-GB" sz="1200" dirty="0" smtClean="0"/>
              <a:t>ACEI</a:t>
            </a:r>
            <a:endParaRPr lang="en-GB" sz="1200" dirty="0"/>
          </a:p>
        </p:txBody>
      </p:sp>
      <p:sp>
        <p:nvSpPr>
          <p:cNvPr id="28" name="Rectangle 27"/>
          <p:cNvSpPr/>
          <p:nvPr/>
        </p:nvSpPr>
        <p:spPr>
          <a:xfrm>
            <a:off x="5311161" y="3429000"/>
            <a:ext cx="441146" cy="276999"/>
          </a:xfrm>
          <a:prstGeom prst="rect">
            <a:avLst/>
          </a:prstGeom>
        </p:spPr>
        <p:txBody>
          <a:bodyPr wrap="none">
            <a:spAutoFit/>
          </a:bodyPr>
          <a:lstStyle/>
          <a:p>
            <a:r>
              <a:rPr lang="en-GB" sz="1200" dirty="0" smtClean="0"/>
              <a:t>ARB</a:t>
            </a:r>
            <a:endParaRPr lang="en-GB" sz="1200" dirty="0"/>
          </a:p>
        </p:txBody>
      </p:sp>
      <p:sp>
        <p:nvSpPr>
          <p:cNvPr id="29" name="Rectangle 28"/>
          <p:cNvSpPr/>
          <p:nvPr/>
        </p:nvSpPr>
        <p:spPr>
          <a:xfrm>
            <a:off x="6281697" y="3329052"/>
            <a:ext cx="901672" cy="600164"/>
          </a:xfrm>
          <a:prstGeom prst="rect">
            <a:avLst/>
          </a:prstGeom>
        </p:spPr>
        <p:txBody>
          <a:bodyPr wrap="square">
            <a:spAutoFit/>
          </a:bodyPr>
          <a:lstStyle/>
          <a:p>
            <a:pPr algn="ctr"/>
            <a:r>
              <a:rPr lang="en-GB" sz="1100" dirty="0" smtClean="0"/>
              <a:t>Long</a:t>
            </a:r>
            <a:r>
              <a:rPr lang="en-GB" sz="1100" baseline="0" dirty="0" smtClean="0"/>
              <a:t>-acting </a:t>
            </a:r>
          </a:p>
          <a:p>
            <a:pPr algn="ctr"/>
            <a:r>
              <a:rPr lang="en-GB" sz="1100" baseline="0" dirty="0" smtClean="0"/>
              <a:t>CCB</a:t>
            </a:r>
            <a:endParaRPr lang="en-GB" sz="1100" dirty="0"/>
          </a:p>
        </p:txBody>
      </p:sp>
      <p:sp>
        <p:nvSpPr>
          <p:cNvPr id="30" name="Rectangle 29"/>
          <p:cNvSpPr/>
          <p:nvPr/>
        </p:nvSpPr>
        <p:spPr>
          <a:xfrm>
            <a:off x="7452320" y="3429000"/>
            <a:ext cx="1049070" cy="276999"/>
          </a:xfrm>
          <a:prstGeom prst="rect">
            <a:avLst/>
          </a:prstGeom>
        </p:spPr>
        <p:txBody>
          <a:bodyPr wrap="none">
            <a:spAutoFit/>
          </a:bodyPr>
          <a:lstStyle/>
          <a:p>
            <a:r>
              <a:rPr lang="en-GB" sz="1200" dirty="0" smtClean="0"/>
              <a:t>Beta-blocker*</a:t>
            </a:r>
            <a:endParaRPr lang="en-GB" sz="1200" dirty="0"/>
          </a:p>
        </p:txBody>
      </p:sp>
      <p:sp>
        <p:nvSpPr>
          <p:cNvPr id="31" name="TextBox 30"/>
          <p:cNvSpPr txBox="1"/>
          <p:nvPr/>
        </p:nvSpPr>
        <p:spPr>
          <a:xfrm>
            <a:off x="1965742" y="4277995"/>
            <a:ext cx="1958186" cy="1754326"/>
          </a:xfrm>
          <a:prstGeom prst="rect">
            <a:avLst/>
          </a:prstGeom>
          <a:noFill/>
          <a:ln w="19050">
            <a:solidFill>
              <a:srgbClr val="0070C0"/>
            </a:solidFill>
          </a:ln>
        </p:spPr>
        <p:txBody>
          <a:bodyPr wrap="square" rtlCol="0">
            <a:spAutoFit/>
          </a:bodyPr>
          <a:lstStyle/>
          <a:p>
            <a:pPr algn="ctr"/>
            <a:r>
              <a:rPr lang="en-GB" sz="1200" dirty="0" smtClean="0">
                <a:solidFill>
                  <a:schemeClr val="bg1"/>
                </a:solidFill>
                <a:latin typeface="Arial Unicode MS" pitchFamily="34" charset="-128"/>
                <a:ea typeface="Arial Unicode MS" pitchFamily="34" charset="-128"/>
                <a:cs typeface="Arial Unicode MS" pitchFamily="34" charset="-128"/>
              </a:rPr>
              <a:t>CONSIDER</a:t>
            </a:r>
          </a:p>
          <a:p>
            <a:r>
              <a:rPr lang="en-GB" sz="1200" dirty="0" smtClean="0">
                <a:solidFill>
                  <a:schemeClr val="bg1"/>
                </a:solidFill>
                <a:latin typeface="Arial Unicode MS" pitchFamily="34" charset="-128"/>
                <a:ea typeface="Arial Unicode MS" pitchFamily="34" charset="-128"/>
                <a:cs typeface="Arial Unicode MS" pitchFamily="34" charset="-128"/>
              </a:rPr>
              <a:t>•Non-adherence</a:t>
            </a:r>
          </a:p>
          <a:p>
            <a:r>
              <a:rPr lang="en-GB" sz="1200" dirty="0" smtClean="0">
                <a:solidFill>
                  <a:schemeClr val="bg1"/>
                </a:solidFill>
                <a:latin typeface="Arial Unicode MS" pitchFamily="34" charset="-128"/>
                <a:ea typeface="Arial Unicode MS" pitchFamily="34" charset="-128"/>
                <a:cs typeface="Arial Unicode MS" pitchFamily="34" charset="-128"/>
              </a:rPr>
              <a:t>•Secondary HTN</a:t>
            </a:r>
          </a:p>
          <a:p>
            <a:r>
              <a:rPr lang="en-GB" sz="1200" dirty="0" smtClean="0">
                <a:solidFill>
                  <a:schemeClr val="bg1"/>
                </a:solidFill>
                <a:latin typeface="Arial Unicode MS" pitchFamily="34" charset="-128"/>
                <a:ea typeface="Arial Unicode MS" pitchFamily="34" charset="-128"/>
                <a:cs typeface="Arial Unicode MS" pitchFamily="34" charset="-128"/>
              </a:rPr>
              <a:t>•Interfering drugs or </a:t>
            </a:r>
          </a:p>
          <a:p>
            <a:r>
              <a:rPr lang="en-GB" sz="1200" dirty="0">
                <a:solidFill>
                  <a:schemeClr val="bg1"/>
                </a:solidFill>
                <a:latin typeface="Arial Unicode MS" pitchFamily="34" charset="-128"/>
                <a:ea typeface="Arial Unicode MS" pitchFamily="34" charset="-128"/>
                <a:cs typeface="Arial Unicode MS" pitchFamily="34" charset="-128"/>
              </a:rPr>
              <a:t> </a:t>
            </a:r>
            <a:r>
              <a:rPr lang="en-GB" sz="1200" dirty="0" smtClean="0">
                <a:solidFill>
                  <a:schemeClr val="bg1"/>
                </a:solidFill>
                <a:latin typeface="Arial Unicode MS" pitchFamily="34" charset="-128"/>
                <a:ea typeface="Arial Unicode MS" pitchFamily="34" charset="-128"/>
                <a:cs typeface="Arial Unicode MS" pitchFamily="34" charset="-128"/>
              </a:rPr>
              <a:t>  lifestyle</a:t>
            </a:r>
          </a:p>
          <a:p>
            <a:r>
              <a:rPr lang="en-GB" sz="1200" dirty="0" smtClean="0">
                <a:solidFill>
                  <a:schemeClr val="bg1"/>
                </a:solidFill>
                <a:latin typeface="Arial Unicode MS" pitchFamily="34" charset="-128"/>
                <a:ea typeface="Arial Unicode MS" pitchFamily="34" charset="-128"/>
                <a:cs typeface="Arial Unicode MS" pitchFamily="34" charset="-128"/>
              </a:rPr>
              <a:t>•White coat effect</a:t>
            </a:r>
          </a:p>
          <a:p>
            <a:r>
              <a:rPr lang="en-GB" sz="1200" dirty="0" smtClean="0">
                <a:solidFill>
                  <a:schemeClr val="bg1"/>
                </a:solidFill>
                <a:latin typeface="Arial Unicode MS" pitchFamily="34" charset="-128"/>
                <a:ea typeface="Arial Unicode MS" pitchFamily="34" charset="-128"/>
                <a:cs typeface="Arial Unicode MS" pitchFamily="34" charset="-128"/>
              </a:rPr>
              <a:t>   Dual Combination </a:t>
            </a:r>
          </a:p>
          <a:p>
            <a:r>
              <a:rPr lang="en-GB" sz="1200" dirty="0" smtClean="0">
                <a:solidFill>
                  <a:schemeClr val="bg1"/>
                </a:solidFill>
                <a:latin typeface="Arial Unicode MS" pitchFamily="34" charset="-128"/>
                <a:ea typeface="Arial Unicode MS" pitchFamily="34" charset="-128"/>
                <a:cs typeface="Arial Unicode MS" pitchFamily="34" charset="-128"/>
              </a:rPr>
              <a:t>   Triple or Quadruple </a:t>
            </a:r>
          </a:p>
          <a:p>
            <a:r>
              <a:rPr lang="en-GB" sz="1200" dirty="0" smtClean="0">
                <a:solidFill>
                  <a:schemeClr val="bg1"/>
                </a:solidFill>
                <a:latin typeface="Arial Unicode MS" pitchFamily="34" charset="-128"/>
                <a:ea typeface="Arial Unicode MS" pitchFamily="34" charset="-128"/>
                <a:cs typeface="Arial Unicode MS" pitchFamily="34" charset="-128"/>
              </a:rPr>
              <a:t>   Therapy</a:t>
            </a:r>
            <a:endParaRPr lang="en-GB" sz="1200" dirty="0">
              <a:solidFill>
                <a:schemeClr val="bg1"/>
              </a:solidFill>
              <a:latin typeface="Arial Unicode MS" pitchFamily="34" charset="-128"/>
              <a:ea typeface="Arial Unicode MS" pitchFamily="34" charset="-128"/>
              <a:cs typeface="Arial Unicode MS" pitchFamily="34" charset="-128"/>
            </a:endParaRPr>
          </a:p>
        </p:txBody>
      </p:sp>
      <p:cxnSp>
        <p:nvCxnSpPr>
          <p:cNvPr id="33" name="Straight Connector 32"/>
          <p:cNvCxnSpPr/>
          <p:nvPr/>
        </p:nvCxnSpPr>
        <p:spPr>
          <a:xfrm>
            <a:off x="1965742" y="4509120"/>
            <a:ext cx="195818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20072" y="4365104"/>
            <a:ext cx="179508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044924" y="5002159"/>
            <a:ext cx="2119364" cy="515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435953" y="4415093"/>
            <a:ext cx="1401346" cy="276999"/>
          </a:xfrm>
          <a:prstGeom prst="rect">
            <a:avLst/>
          </a:prstGeom>
        </p:spPr>
        <p:txBody>
          <a:bodyPr wrap="none">
            <a:spAutoFit/>
          </a:bodyPr>
          <a:lstStyle/>
          <a:p>
            <a:r>
              <a:rPr lang="en-GB" sz="1200" dirty="0" smtClean="0">
                <a:latin typeface="Arial Unicode MS" pitchFamily="34" charset="-128"/>
                <a:ea typeface="Arial Unicode MS" pitchFamily="34" charset="-128"/>
                <a:cs typeface="Arial Unicode MS" pitchFamily="34" charset="-128"/>
              </a:rPr>
              <a:t>Dual Combination</a:t>
            </a:r>
            <a:endParaRPr lang="en-GB" sz="1200" dirty="0">
              <a:latin typeface="Arial Unicode MS" pitchFamily="34" charset="-128"/>
              <a:ea typeface="Arial Unicode MS" pitchFamily="34" charset="-128"/>
              <a:cs typeface="Arial Unicode MS" pitchFamily="34" charset="-128"/>
            </a:endParaRPr>
          </a:p>
        </p:txBody>
      </p:sp>
      <p:sp>
        <p:nvSpPr>
          <p:cNvPr id="38" name="Rectangle 37"/>
          <p:cNvSpPr/>
          <p:nvPr/>
        </p:nvSpPr>
        <p:spPr>
          <a:xfrm>
            <a:off x="5088992" y="5055567"/>
            <a:ext cx="2016224" cy="461665"/>
          </a:xfrm>
          <a:prstGeom prst="rect">
            <a:avLst/>
          </a:prstGeom>
        </p:spPr>
        <p:txBody>
          <a:bodyPr wrap="square">
            <a:spAutoFit/>
          </a:bodyPr>
          <a:lstStyle/>
          <a:p>
            <a:pPr algn="ctr"/>
            <a:r>
              <a:rPr lang="en-GB" sz="1200" dirty="0" smtClean="0"/>
              <a:t>Triple or Quadruple </a:t>
            </a:r>
          </a:p>
          <a:p>
            <a:pPr algn="ctr"/>
            <a:r>
              <a:rPr lang="en-GB" sz="1200" dirty="0" smtClean="0"/>
              <a:t>Therapy</a:t>
            </a:r>
            <a:endParaRPr lang="en-GB" sz="1200" dirty="0"/>
          </a:p>
        </p:txBody>
      </p:sp>
      <p:sp>
        <p:nvSpPr>
          <p:cNvPr id="39" name="Right Brace 38"/>
          <p:cNvSpPr/>
          <p:nvPr/>
        </p:nvSpPr>
        <p:spPr>
          <a:xfrm>
            <a:off x="3956979" y="4244944"/>
            <a:ext cx="543013" cy="1815301"/>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a:off x="3077834" y="4077072"/>
            <a:ext cx="49865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10" idx="2"/>
          </p:cNvCxnSpPr>
          <p:nvPr/>
        </p:nvCxnSpPr>
        <p:spPr>
          <a:xfrm flipV="1">
            <a:off x="3077834"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283968"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508104"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732240"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050418" y="386104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156176" y="407707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156176" y="472514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632848" y="4221088"/>
            <a:ext cx="1475656" cy="369332"/>
          </a:xfrm>
          <a:prstGeom prst="rect">
            <a:avLst/>
          </a:prstGeom>
        </p:spPr>
        <p:txBody>
          <a:bodyPr wrap="square">
            <a:spAutoFit/>
          </a:bodyPr>
          <a:lstStyle/>
          <a:p>
            <a:r>
              <a:rPr lang="en-GB" sz="900" dirty="0" smtClean="0">
                <a:solidFill>
                  <a:srgbClr val="FF0000"/>
                </a:solidFill>
                <a:latin typeface="Arial Unicode MS" pitchFamily="34" charset="-128"/>
                <a:ea typeface="Arial Unicode MS" pitchFamily="34" charset="-128"/>
                <a:cs typeface="Arial Unicode MS" pitchFamily="34" charset="-128"/>
              </a:rPr>
              <a:t>*Not indicated as first </a:t>
            </a:r>
          </a:p>
          <a:p>
            <a:r>
              <a:rPr lang="en-GB" sz="900" dirty="0" smtClean="0">
                <a:solidFill>
                  <a:srgbClr val="FF0000"/>
                </a:solidFill>
                <a:latin typeface="Arial Unicode MS" pitchFamily="34" charset="-128"/>
                <a:ea typeface="Arial Unicode MS" pitchFamily="34" charset="-128"/>
                <a:cs typeface="Arial Unicode MS" pitchFamily="34" charset="-128"/>
              </a:rPr>
              <a:t>line therapy over 60 y</a:t>
            </a:r>
            <a:endParaRPr lang="en-GB" sz="900" dirty="0">
              <a:solidFill>
                <a:srgbClr val="FF0000"/>
              </a:solidFill>
              <a:latin typeface="Arial Unicode MS" pitchFamily="34" charset="-128"/>
              <a:ea typeface="Arial Unicode MS" pitchFamily="34" charset="-128"/>
              <a:cs typeface="Arial Unicode MS" pitchFamily="34" charset="-128"/>
            </a:endParaRPr>
          </a:p>
        </p:txBody>
      </p:sp>
      <p:sp>
        <p:nvSpPr>
          <p:cNvPr id="54" name="Rectangle 53"/>
          <p:cNvSpPr/>
          <p:nvPr/>
        </p:nvSpPr>
        <p:spPr>
          <a:xfrm>
            <a:off x="6525344" y="6026821"/>
            <a:ext cx="1997968"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644435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143000" y="304800"/>
            <a:ext cx="6400800" cy="708025"/>
          </a:xfrm>
          <a:prstGeom prst="rect">
            <a:avLst/>
          </a:prstGeom>
          <a:noFill/>
          <a:ln w="9525">
            <a:noFill/>
            <a:miter lim="800000"/>
            <a:headEnd/>
            <a:tailEnd/>
          </a:ln>
        </p:spPr>
        <p:txBody>
          <a:bodyPr>
            <a:spAutoFit/>
          </a:bodyPr>
          <a:lstStyle/>
          <a:p>
            <a:pPr algn="ctr"/>
            <a:r>
              <a:rPr lang="en-US" altLang="en-US" sz="4000" b="1">
                <a:solidFill>
                  <a:srgbClr val="FF0000"/>
                </a:solidFill>
                <a:latin typeface="Batang" pitchFamily="18" charset="-127"/>
                <a:ea typeface="Batang" pitchFamily="18" charset="-127"/>
                <a:cs typeface="Times New Roman" pitchFamily="18" charset="0"/>
              </a:rPr>
              <a:t>Case </a:t>
            </a:r>
          </a:p>
        </p:txBody>
      </p:sp>
      <p:sp>
        <p:nvSpPr>
          <p:cNvPr id="18435" name="TextBox 3"/>
          <p:cNvSpPr txBox="1">
            <a:spLocks noChangeArrowheads="1"/>
          </p:cNvSpPr>
          <p:nvPr/>
        </p:nvSpPr>
        <p:spPr bwMode="auto">
          <a:xfrm>
            <a:off x="381000" y="1331416"/>
            <a:ext cx="8534400" cy="4154984"/>
          </a:xfrm>
          <a:prstGeom prst="rect">
            <a:avLst/>
          </a:prstGeom>
          <a:noFill/>
          <a:ln w="9525">
            <a:noFill/>
            <a:miter lim="800000"/>
            <a:headEnd/>
            <a:tailEnd/>
          </a:ln>
        </p:spPr>
        <p:txBody>
          <a:bodyPr>
            <a:spAutoFit/>
            <a:scene3d>
              <a:camera prst="orthographicFront"/>
              <a:lightRig rig="threePt" dir="t"/>
            </a:scene3d>
            <a:sp3d extrusionH="57150">
              <a:bevelT w="152400"/>
            </a:sp3d>
          </a:bodyPr>
          <a:lstStyle/>
          <a:p>
            <a:pPr algn="just" fontAlgn="auto">
              <a:spcBef>
                <a:spcPts val="0"/>
              </a:spcBef>
              <a:spcAft>
                <a:spcPts val="0"/>
              </a:spcAft>
              <a:defRPr/>
            </a:pPr>
            <a:r>
              <a:rPr lang="en-US" sz="2400" b="1" i="1" dirty="0">
                <a:solidFill>
                  <a:srgbClr val="002060"/>
                </a:solidFill>
                <a:latin typeface="Century Gothic" pitchFamily="34" charset="0"/>
                <a:cs typeface="Times New Roman" pitchFamily="18" charset="0"/>
              </a:rPr>
              <a:t>47 year old man came to your clinic with headache for 3 weeks. The nurse measure his Blood Pressure and  was found to be 150/95 mmHg:</a:t>
            </a:r>
          </a:p>
          <a:p>
            <a:pPr algn="just" fontAlgn="auto">
              <a:spcBef>
                <a:spcPts val="0"/>
              </a:spcBef>
              <a:spcAft>
                <a:spcPts val="0"/>
              </a:spcAft>
              <a:defRPr/>
            </a:pPr>
            <a:endParaRPr lang="en-US" sz="2400" b="1" dirty="0">
              <a:solidFill>
                <a:srgbClr val="002060"/>
              </a:solidFill>
              <a:latin typeface="Century Gothic" pitchFamily="34" charset="0"/>
              <a:cs typeface="Times New Roman" pitchFamily="18" charset="0"/>
            </a:endParaRP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Does he have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is the stage of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investigation should you perform?</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could be your management on his case?</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Is their any possible prevention to his disease and its complication?</a:t>
            </a:r>
          </a:p>
          <a:p>
            <a:pPr algn="just" fontAlgn="auto">
              <a:spcBef>
                <a:spcPts val="0"/>
              </a:spcBef>
              <a:spcAft>
                <a:spcPts val="0"/>
              </a:spcAft>
              <a:buFontTx/>
              <a:buAutoNum type="arabicPeriod"/>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52400" y="76200"/>
            <a:ext cx="2819400" cy="1295400"/>
          </a:xfrm>
        </p:spPr>
        <p:txBody>
          <a:bodyPr/>
          <a:lstStyle/>
          <a:p>
            <a:pPr eaLnBrk="1" fontAlgn="auto" hangingPunct="1">
              <a:spcAft>
                <a:spcPts val="0"/>
              </a:spcAft>
              <a:defRPr/>
            </a:pPr>
            <a:r>
              <a:rPr lang="en-US" sz="2600" dirty="0" smtClean="0">
                <a:solidFill>
                  <a:srgbClr val="C00000"/>
                </a:solidFill>
                <a:effectLst/>
                <a:latin typeface="Batang" pitchFamily="18" charset="-127"/>
                <a:ea typeface="Batang" pitchFamily="18" charset="-127"/>
                <a:cs typeface="Times New Roman" pitchFamily="18" charset="0"/>
              </a:rPr>
              <a:t>Summary of antihypertensive drug treatment</a:t>
            </a:r>
          </a:p>
        </p:txBody>
      </p:sp>
      <p:grpSp>
        <p:nvGrpSpPr>
          <p:cNvPr id="2" name="Group 32"/>
          <p:cNvGrpSpPr/>
          <p:nvPr/>
        </p:nvGrpSpPr>
        <p:grpSpPr>
          <a:xfrm>
            <a:off x="3111500" y="88900"/>
            <a:ext cx="5862149" cy="6542087"/>
            <a:chOff x="2743200" y="163513"/>
            <a:chExt cx="6158342" cy="6542087"/>
          </a:xfrm>
          <a:solidFill>
            <a:srgbClr val="00B0F0"/>
          </a:solidFill>
        </p:grpSpPr>
        <p:sp>
          <p:nvSpPr>
            <p:cNvPr id="97283" name="AutoShape 131"/>
            <p:cNvSpPr>
              <a:spLocks noChangeArrowheads="1"/>
            </p:cNvSpPr>
            <p:nvPr/>
          </p:nvSpPr>
          <p:spPr bwMode="auto">
            <a:xfrm>
              <a:off x="7239348" y="1230313"/>
              <a:ext cx="1662194" cy="2362200"/>
            </a:xfrm>
            <a:prstGeom prst="flowChartAlternateProcess">
              <a:avLst/>
            </a:prstGeom>
            <a:solidFill>
              <a:srgbClr val="FFFF00"/>
            </a:solidFill>
            <a:ln>
              <a:headEnd/>
              <a:tailEnd/>
            </a:ln>
          </p:spPr>
          <p:style>
            <a:lnRef idx="1">
              <a:schemeClr val="accent2"/>
            </a:lnRef>
            <a:fillRef idx="3">
              <a:schemeClr val="accent2"/>
            </a:fillRef>
            <a:effectRef idx="2">
              <a:schemeClr val="accent2"/>
            </a:effectRef>
            <a:fontRef idx="minor">
              <a:schemeClr val="lt1"/>
            </a:fontRef>
          </p:style>
          <p:txBody>
            <a:bodyPr/>
            <a:lstStyle/>
            <a:p>
              <a:pPr>
                <a:spcAft>
                  <a:spcPts val="1000"/>
                </a:spcAft>
                <a:defRPr/>
              </a:pPr>
              <a:r>
                <a:rPr lang="en-US" sz="1200" b="1" dirty="0">
                  <a:solidFill>
                    <a:srgbClr val="002060"/>
                  </a:solidFill>
                  <a:latin typeface="Century Gothic" pitchFamily="34" charset="0"/>
                  <a:cs typeface="Arial" pitchFamily="34" charset="0"/>
                </a:rPr>
                <a:t>Key</a:t>
              </a:r>
            </a:p>
            <a:p>
              <a:pPr>
                <a:spcAft>
                  <a:spcPts val="600"/>
                </a:spcAft>
                <a:defRPr/>
              </a:pPr>
              <a:r>
                <a:rPr lang="en-US" sz="1200" b="1" dirty="0">
                  <a:solidFill>
                    <a:srgbClr val="002060"/>
                  </a:solidFill>
                  <a:latin typeface="Century Gothic" pitchFamily="34" charset="0"/>
                  <a:cs typeface="Arial" pitchFamily="34" charset="0"/>
                </a:rPr>
                <a:t>A –</a:t>
              </a:r>
              <a:r>
                <a:rPr lang="en-US" sz="1200" dirty="0">
                  <a:solidFill>
                    <a:srgbClr val="002060"/>
                  </a:solidFill>
                  <a:latin typeface="Century Gothic" pitchFamily="34" charset="0"/>
                  <a:cs typeface="Arial" pitchFamily="34" charset="0"/>
                </a:rPr>
                <a:t> </a:t>
              </a:r>
              <a:r>
                <a:rPr lang="en-US" sz="1200" b="1" dirty="0">
                  <a:solidFill>
                    <a:srgbClr val="002060"/>
                  </a:solidFill>
                  <a:latin typeface="Century Gothic" pitchFamily="34" charset="0"/>
                  <a:cs typeface="Arial" pitchFamily="34" charset="0"/>
                </a:rPr>
                <a:t>ACE inhibitor B-angiotensin II receptor blocker (ARB)</a:t>
              </a:r>
              <a:r>
                <a:rPr lang="en-US" sz="1200" b="1" baseline="30000" dirty="0">
                  <a:solidFill>
                    <a:srgbClr val="002060"/>
                  </a:solidFill>
                  <a:latin typeface="Century Gothic" pitchFamily="34" charset="0"/>
                  <a:cs typeface="Arial" pitchFamily="34" charset="0"/>
                </a:rPr>
                <a:t>12</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C – Calcium-channel blocker (CCB)</a:t>
              </a:r>
              <a:r>
                <a:rPr lang="en-US" sz="1200" b="1" baseline="30000" dirty="0">
                  <a:solidFill>
                    <a:srgbClr val="002060"/>
                  </a:solidFill>
                  <a:latin typeface="Century Gothic" pitchFamily="34" charset="0"/>
                  <a:cs typeface="Arial" pitchFamily="34" charset="0"/>
                </a:rPr>
                <a:t>13</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D – </a:t>
              </a:r>
              <a:r>
                <a:rPr lang="en-US" sz="1200" b="1" dirty="0" err="1">
                  <a:solidFill>
                    <a:srgbClr val="002060"/>
                  </a:solidFill>
                  <a:latin typeface="Century Gothic" pitchFamily="34" charset="0"/>
                  <a:cs typeface="Arial" pitchFamily="34" charset="0"/>
                </a:rPr>
                <a:t>Thiazide</a:t>
              </a:r>
              <a:r>
                <a:rPr lang="en-US" sz="1200" b="1" dirty="0">
                  <a:solidFill>
                    <a:srgbClr val="002060"/>
                  </a:solidFill>
                  <a:latin typeface="Century Gothic" pitchFamily="34" charset="0"/>
                  <a:cs typeface="Arial" pitchFamily="34" charset="0"/>
                </a:rPr>
                <a:t>-like diuretic</a:t>
              </a:r>
            </a:p>
          </p:txBody>
        </p:sp>
        <p:sp>
          <p:nvSpPr>
            <p:cNvPr id="97284" name="AutoShape 142"/>
            <p:cNvSpPr>
              <a:spLocks noChangeArrowheads="1"/>
            </p:cNvSpPr>
            <p:nvPr/>
          </p:nvSpPr>
          <p:spPr bwMode="auto">
            <a:xfrm>
              <a:off x="3784242" y="4962527"/>
              <a:ext cx="3301625" cy="1743073"/>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Resistant hypertension</a:t>
              </a:r>
            </a:p>
            <a:p>
              <a:pPr lvl="1" algn="ctr">
                <a:spcAft>
                  <a:spcPts val="1000"/>
                </a:spcAft>
                <a:defRPr/>
              </a:pPr>
              <a:r>
                <a:rPr lang="en-US" sz="1400" b="1" dirty="0">
                  <a:solidFill>
                    <a:srgbClr val="002060"/>
                  </a:solidFill>
                  <a:latin typeface="Century Gothic" pitchFamily="34" charset="0"/>
                  <a:cs typeface="Arial" pitchFamily="34" charset="0"/>
                </a:rPr>
                <a:t>A + C + D + consider further diuretic</a:t>
              </a:r>
              <a:r>
                <a:rPr lang="en-US" sz="1400" b="1" baseline="30000" dirty="0">
                  <a:solidFill>
                    <a:srgbClr val="002060"/>
                  </a:solidFill>
                  <a:latin typeface="Century Gothic" pitchFamily="34" charset="0"/>
                  <a:cs typeface="Arial" pitchFamily="34" charset="0"/>
                </a:rPr>
                <a:t>14, 15 </a:t>
              </a:r>
              <a:r>
                <a:rPr lang="en-US" sz="1400" b="1" dirty="0">
                  <a:solidFill>
                    <a:srgbClr val="002060"/>
                  </a:solidFill>
                  <a:latin typeface="Century Gothic" pitchFamily="34" charset="0"/>
                  <a:cs typeface="Arial" pitchFamily="34" charset="0"/>
                </a:rPr>
                <a:t>or alpha- or </a:t>
              </a:r>
              <a:br>
                <a:rPr lang="en-US" sz="1400" b="1" dirty="0">
                  <a:solidFill>
                    <a:srgbClr val="002060"/>
                  </a:solidFill>
                  <a:latin typeface="Century Gothic" pitchFamily="34" charset="0"/>
                  <a:cs typeface="Arial" pitchFamily="34" charset="0"/>
                </a:rPr>
              </a:br>
              <a:r>
                <a:rPr lang="en-US" sz="1400" b="1" dirty="0">
                  <a:solidFill>
                    <a:srgbClr val="002060"/>
                  </a:solidFill>
                  <a:latin typeface="Century Gothic" pitchFamily="34" charset="0"/>
                  <a:cs typeface="Arial" pitchFamily="34" charset="0"/>
                </a:rPr>
                <a:t>beta-blocker</a:t>
              </a:r>
              <a:r>
                <a:rPr lang="en-US" sz="1400" b="1" baseline="30000" dirty="0">
                  <a:solidFill>
                    <a:srgbClr val="002060"/>
                  </a:solidFill>
                  <a:latin typeface="Century Gothic" pitchFamily="34" charset="0"/>
                  <a:cs typeface="Arial" pitchFamily="34" charset="0"/>
                </a:rPr>
                <a:t>16</a:t>
              </a:r>
              <a:endParaRPr lang="en-US" sz="1400" b="1" dirty="0">
                <a:solidFill>
                  <a:srgbClr val="002060"/>
                </a:solidFill>
                <a:latin typeface="Century Gothic" pitchFamily="34" charset="0"/>
                <a:cs typeface="Arial" pitchFamily="34" charset="0"/>
              </a:endParaRPr>
            </a:p>
            <a:p>
              <a:pPr algn="ctr">
                <a:spcAft>
                  <a:spcPts val="1000"/>
                </a:spcAft>
                <a:defRPr/>
              </a:pPr>
              <a:r>
                <a:rPr lang="en-US" sz="1400" b="1" dirty="0">
                  <a:solidFill>
                    <a:srgbClr val="002060"/>
                  </a:solidFill>
                  <a:latin typeface="Century Gothic" pitchFamily="34" charset="0"/>
                  <a:cs typeface="Arial" pitchFamily="34" charset="0"/>
                </a:rPr>
                <a:t>Consider seeking expert advice</a:t>
              </a:r>
              <a:endParaRPr lang="en-US" dirty="0">
                <a:solidFill>
                  <a:srgbClr val="002060"/>
                </a:solidFill>
                <a:latin typeface="Century Gothic" pitchFamily="34" charset="0"/>
                <a:cs typeface="Arial" pitchFamily="34" charset="0"/>
              </a:endParaRPr>
            </a:p>
          </p:txBody>
        </p:sp>
        <p:sp>
          <p:nvSpPr>
            <p:cNvPr id="97285" name="AutoShape 126"/>
            <p:cNvSpPr>
              <a:spLocks noChangeArrowheads="1"/>
            </p:cNvSpPr>
            <p:nvPr/>
          </p:nvSpPr>
          <p:spPr bwMode="auto">
            <a:xfrm>
              <a:off x="5693219" y="163513"/>
              <a:ext cx="1608285" cy="893843"/>
            </a:xfrm>
            <a:prstGeom prst="flowChartAlternateProcess">
              <a:avLst/>
            </a:prstGeom>
            <a:solidFill>
              <a:srgbClr val="92D05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300" b="1" dirty="0">
                  <a:solidFill>
                    <a:srgbClr val="002060"/>
                  </a:solidFill>
                  <a:latin typeface="Century Gothic" pitchFamily="34" charset="0"/>
                  <a:cs typeface="Arial" pitchFamily="34" charset="0"/>
                </a:rPr>
                <a:t>Aged over 55 years or black person of African</a:t>
              </a:r>
              <a:endParaRPr lang="en-US" sz="1300" dirty="0">
                <a:solidFill>
                  <a:srgbClr val="002060"/>
                </a:solidFill>
                <a:latin typeface="Century Gothic" pitchFamily="34" charset="0"/>
                <a:cs typeface="Arial" pitchFamily="34" charset="0"/>
              </a:endParaRPr>
            </a:p>
          </p:txBody>
        </p:sp>
        <p:sp>
          <p:nvSpPr>
            <p:cNvPr id="97286" name="AutoShape 141"/>
            <p:cNvSpPr>
              <a:spLocks noChangeArrowheads="1"/>
            </p:cNvSpPr>
            <p:nvPr/>
          </p:nvSpPr>
          <p:spPr bwMode="auto">
            <a:xfrm>
              <a:off x="2756542" y="4962527"/>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4</a:t>
              </a: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defRPr/>
              </a:pPr>
              <a:endParaRPr lang="en-US" dirty="0">
                <a:solidFill>
                  <a:srgbClr val="002060"/>
                </a:solidFill>
                <a:latin typeface="Century Gothic" pitchFamily="34" charset="0"/>
                <a:cs typeface="Arial" pitchFamily="34" charset="0"/>
              </a:endParaRPr>
            </a:p>
          </p:txBody>
        </p:sp>
        <p:cxnSp>
          <p:nvCxnSpPr>
            <p:cNvPr id="97287" name="AutoShape 129"/>
            <p:cNvCxnSpPr>
              <a:cxnSpLocks noChangeShapeType="1"/>
            </p:cNvCxnSpPr>
            <p:nvPr/>
          </p:nvCxnSpPr>
          <p:spPr bwMode="auto">
            <a:xfrm>
              <a:off x="5414689" y="4370439"/>
              <a:ext cx="0" cy="592088"/>
            </a:xfrm>
            <a:prstGeom prst="straightConnector1">
              <a:avLst/>
            </a:prstGeom>
            <a:grpFill/>
            <a:ln w="19050">
              <a:solidFill>
                <a:srgbClr val="000000"/>
              </a:solidFill>
              <a:round/>
              <a:headEnd/>
              <a:tailEnd type="triangle" w="med" len="med"/>
            </a:ln>
          </p:spPr>
        </p:cxnSp>
        <p:sp>
          <p:nvSpPr>
            <p:cNvPr id="97288" name="AutoShape 143"/>
            <p:cNvSpPr>
              <a:spLocks noChangeArrowheads="1"/>
            </p:cNvSpPr>
            <p:nvPr/>
          </p:nvSpPr>
          <p:spPr bwMode="auto">
            <a:xfrm>
              <a:off x="2756542" y="3810000"/>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3</a:t>
              </a:r>
            </a:p>
            <a:p>
              <a:pPr>
                <a:defRPr/>
              </a:pPr>
              <a:endParaRPr lang="en-US" dirty="0">
                <a:solidFill>
                  <a:srgbClr val="002060"/>
                </a:solidFill>
                <a:latin typeface="Century Gothic" pitchFamily="34" charset="0"/>
                <a:cs typeface="Arial" pitchFamily="34" charset="0"/>
              </a:endParaRPr>
            </a:p>
          </p:txBody>
        </p:sp>
        <p:sp>
          <p:nvSpPr>
            <p:cNvPr id="97289" name="AutoShape 138"/>
            <p:cNvSpPr>
              <a:spLocks noChangeArrowheads="1"/>
            </p:cNvSpPr>
            <p:nvPr/>
          </p:nvSpPr>
          <p:spPr bwMode="auto">
            <a:xfrm>
              <a:off x="2743200" y="2640405"/>
              <a:ext cx="989529"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2</a:t>
              </a:r>
            </a:p>
            <a:p>
              <a:pPr>
                <a:defRPr/>
              </a:pPr>
              <a:endParaRPr lang="en-US" dirty="0">
                <a:solidFill>
                  <a:srgbClr val="002060"/>
                </a:solidFill>
                <a:latin typeface="Century Gothic" pitchFamily="34" charset="0"/>
                <a:cs typeface="Arial" pitchFamily="34" charset="0"/>
              </a:endParaRPr>
            </a:p>
          </p:txBody>
        </p:sp>
        <p:sp>
          <p:nvSpPr>
            <p:cNvPr id="97290" name="AutoShape 137"/>
            <p:cNvSpPr>
              <a:spLocks noChangeArrowheads="1"/>
            </p:cNvSpPr>
            <p:nvPr/>
          </p:nvSpPr>
          <p:spPr bwMode="auto">
            <a:xfrm>
              <a:off x="2743200" y="1626329"/>
              <a:ext cx="989529" cy="608683"/>
            </a:xfrm>
            <a:prstGeom prst="flowChartAlternateProcess">
              <a:avLst/>
            </a:prstGeom>
            <a:solidFill>
              <a:srgbClr val="00B0F0"/>
            </a:solid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1</a:t>
              </a:r>
            </a:p>
            <a:p>
              <a:pPr>
                <a:defRPr/>
              </a:pPr>
              <a:endParaRPr lang="en-US" dirty="0">
                <a:solidFill>
                  <a:srgbClr val="002060"/>
                </a:solidFill>
                <a:latin typeface="Century Gothic" pitchFamily="34" charset="0"/>
                <a:cs typeface="Arial" pitchFamily="34" charset="0"/>
              </a:endParaRPr>
            </a:p>
          </p:txBody>
        </p:sp>
        <p:cxnSp>
          <p:nvCxnSpPr>
            <p:cNvPr id="97291" name="AutoShape 134"/>
            <p:cNvCxnSpPr>
              <a:cxnSpLocks noChangeShapeType="1"/>
            </p:cNvCxnSpPr>
            <p:nvPr/>
          </p:nvCxnSpPr>
          <p:spPr bwMode="auto">
            <a:xfrm>
              <a:off x="5414689" y="3248495"/>
              <a:ext cx="0" cy="498444"/>
            </a:xfrm>
            <a:prstGeom prst="straightConnector1">
              <a:avLst/>
            </a:prstGeom>
            <a:grpFill/>
            <a:ln w="19050">
              <a:solidFill>
                <a:srgbClr val="000000"/>
              </a:solidFill>
              <a:round/>
              <a:headEnd/>
              <a:tailEnd type="triangle" w="med" len="med"/>
            </a:ln>
          </p:spPr>
        </p:cxnSp>
        <p:sp>
          <p:nvSpPr>
            <p:cNvPr id="97292" name="AutoShape 140"/>
            <p:cNvSpPr>
              <a:spLocks noChangeArrowheads="1"/>
            </p:cNvSpPr>
            <p:nvPr/>
          </p:nvSpPr>
          <p:spPr bwMode="auto">
            <a:xfrm>
              <a:off x="3797193" y="37449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 + C + D</a:t>
              </a:r>
            </a:p>
            <a:p>
              <a:pPr algn="ctr">
                <a:spcAft>
                  <a:spcPts val="1000"/>
                </a:spcAft>
                <a:defRPr/>
              </a:pPr>
              <a:endParaRPr lang="en-US" sz="2000"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cxnSp>
          <p:nvCxnSpPr>
            <p:cNvPr id="97293" name="AutoShape 139"/>
            <p:cNvCxnSpPr>
              <a:cxnSpLocks noChangeShapeType="1"/>
            </p:cNvCxnSpPr>
            <p:nvPr/>
          </p:nvCxnSpPr>
          <p:spPr bwMode="auto">
            <a:xfrm>
              <a:off x="6466513" y="2235012"/>
              <a:ext cx="599" cy="405393"/>
            </a:xfrm>
            <a:prstGeom prst="straightConnector1">
              <a:avLst/>
            </a:prstGeom>
            <a:grpFill/>
            <a:ln w="19050">
              <a:solidFill>
                <a:srgbClr val="000000"/>
              </a:solidFill>
              <a:round/>
              <a:headEnd/>
              <a:tailEnd type="triangle" w="med" len="med"/>
            </a:ln>
          </p:spPr>
        </p:cxnSp>
        <p:cxnSp>
          <p:nvCxnSpPr>
            <p:cNvPr id="97294" name="AutoShape 130"/>
            <p:cNvCxnSpPr>
              <a:cxnSpLocks noChangeShapeType="1"/>
            </p:cNvCxnSpPr>
            <p:nvPr/>
          </p:nvCxnSpPr>
          <p:spPr bwMode="auto">
            <a:xfrm>
              <a:off x="4453313" y="2235012"/>
              <a:ext cx="599" cy="405393"/>
            </a:xfrm>
            <a:prstGeom prst="straightConnector1">
              <a:avLst/>
            </a:prstGeom>
            <a:grpFill/>
            <a:ln w="19050">
              <a:solidFill>
                <a:srgbClr val="000000"/>
              </a:solidFill>
              <a:round/>
              <a:headEnd/>
              <a:tailEnd type="triangle" w="med" len="med"/>
            </a:ln>
          </p:spPr>
        </p:cxnSp>
        <p:cxnSp>
          <p:nvCxnSpPr>
            <p:cNvPr id="97295" name="AutoShape 133"/>
            <p:cNvCxnSpPr>
              <a:cxnSpLocks noChangeShapeType="1"/>
            </p:cNvCxnSpPr>
            <p:nvPr/>
          </p:nvCxnSpPr>
          <p:spPr bwMode="auto">
            <a:xfrm>
              <a:off x="6465915" y="1143000"/>
              <a:ext cx="599" cy="457200"/>
            </a:xfrm>
            <a:prstGeom prst="straightConnector1">
              <a:avLst/>
            </a:prstGeom>
            <a:grpFill/>
            <a:ln w="19050">
              <a:solidFill>
                <a:srgbClr val="000000"/>
              </a:solidFill>
              <a:round/>
              <a:headEnd/>
              <a:tailEnd type="triangle" w="med" len="med"/>
            </a:ln>
          </p:spPr>
        </p:cxnSp>
        <p:sp>
          <p:nvSpPr>
            <p:cNvPr id="97296" name="AutoShape 127"/>
            <p:cNvSpPr>
              <a:spLocks noChangeArrowheads="1"/>
            </p:cNvSpPr>
            <p:nvPr/>
          </p:nvSpPr>
          <p:spPr bwMode="auto">
            <a:xfrm>
              <a:off x="3910629" y="1626329"/>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A&amp;B</a:t>
              </a: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7" name="AutoShape 125"/>
            <p:cNvSpPr>
              <a:spLocks noChangeArrowheads="1"/>
            </p:cNvSpPr>
            <p:nvPr/>
          </p:nvSpPr>
          <p:spPr bwMode="auto">
            <a:xfrm>
              <a:off x="3741115" y="163513"/>
              <a:ext cx="1511248" cy="905104"/>
            </a:xfrm>
            <a:prstGeom prst="flowChartAlternateProcess">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Aged under</a:t>
              </a:r>
              <a:br>
                <a:rPr lang="en-US" sz="1600" b="1" dirty="0">
                  <a:solidFill>
                    <a:srgbClr val="002060"/>
                  </a:solidFill>
                  <a:latin typeface="Century Gothic" pitchFamily="34" charset="0"/>
                  <a:cs typeface="Arial" pitchFamily="34" charset="0"/>
                </a:rPr>
              </a:br>
              <a:r>
                <a:rPr lang="en-US" sz="1600" b="1" dirty="0">
                  <a:solidFill>
                    <a:srgbClr val="002060"/>
                  </a:solidFill>
                  <a:latin typeface="Century Gothic" pitchFamily="34" charset="0"/>
                  <a:cs typeface="Arial" pitchFamily="34" charset="0"/>
                </a:rPr>
                <a:t>55 years</a:t>
              </a:r>
              <a:endParaRPr lang="en-US" sz="1600" dirty="0">
                <a:solidFill>
                  <a:srgbClr val="002060"/>
                </a:solidFill>
                <a:latin typeface="Century Gothic" pitchFamily="34" charset="0"/>
                <a:cs typeface="Arial" pitchFamily="34" charset="0"/>
              </a:endParaRPr>
            </a:p>
          </p:txBody>
        </p:sp>
        <p:sp>
          <p:nvSpPr>
            <p:cNvPr id="97298" name="AutoShape 136"/>
            <p:cNvSpPr>
              <a:spLocks noChangeArrowheads="1"/>
            </p:cNvSpPr>
            <p:nvPr/>
          </p:nvSpPr>
          <p:spPr bwMode="auto">
            <a:xfrm>
              <a:off x="5945204" y="1600200"/>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C &amp;D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9" name="AutoShape 128"/>
            <p:cNvSpPr>
              <a:spLocks noChangeArrowheads="1"/>
            </p:cNvSpPr>
            <p:nvPr/>
          </p:nvSpPr>
          <p:spPr bwMode="auto">
            <a:xfrm>
              <a:off x="3877243" y="26781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A(B) + C or A(B)+D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dirty="0">
                <a:solidFill>
                  <a:srgbClr val="002060"/>
                </a:solidFill>
                <a:latin typeface="Century Gothic" pitchFamily="34" charset="0"/>
                <a:cs typeface="Arial" pitchFamily="34" charset="0"/>
              </a:endParaRPr>
            </a:p>
            <a:p>
              <a:pPr>
                <a:defRPr/>
              </a:pPr>
              <a:r>
                <a:rPr lang="en-US" sz="2000" b="1" dirty="0">
                  <a:solidFill>
                    <a:srgbClr val="002060"/>
                  </a:solidFill>
                  <a:latin typeface="Century Gothic" pitchFamily="34" charset="0"/>
                  <a:cs typeface="Arial" pitchFamily="34" charset="0"/>
                </a:rPr>
                <a:t>           B +  C + D</a:t>
              </a:r>
            </a:p>
          </p:txBody>
        </p:sp>
        <p:cxnSp>
          <p:nvCxnSpPr>
            <p:cNvPr id="23" name="AutoShape 133"/>
            <p:cNvCxnSpPr>
              <a:cxnSpLocks noChangeShapeType="1"/>
            </p:cNvCxnSpPr>
            <p:nvPr/>
          </p:nvCxnSpPr>
          <p:spPr bwMode="auto">
            <a:xfrm>
              <a:off x="4457101" y="1143000"/>
              <a:ext cx="599" cy="457200"/>
            </a:xfrm>
            <a:prstGeom prst="straightConnector1">
              <a:avLst/>
            </a:prstGeom>
            <a:grpFill/>
            <a:ln w="19050">
              <a:solidFill>
                <a:srgbClr val="000000"/>
              </a:solidFill>
              <a:round/>
              <a:headEnd/>
              <a:tailEnd type="triangle" w="med" len="med"/>
            </a:ln>
          </p:spPr>
        </p:cxnSp>
      </p:grpSp>
      <p:sp>
        <p:nvSpPr>
          <p:cNvPr id="55300" name="AutoShape 20"/>
          <p:cNvSpPr>
            <a:spLocks noChangeArrowheads="1"/>
          </p:cNvSpPr>
          <p:nvPr/>
        </p:nvSpPr>
        <p:spPr bwMode="auto">
          <a:xfrm>
            <a:off x="152400" y="2514600"/>
            <a:ext cx="2971800" cy="3886200"/>
          </a:xfrm>
          <a:prstGeom prst="flowChartAlternateProcess">
            <a:avLst/>
          </a:prstGeom>
          <a:noFill/>
          <a:ln w="28575">
            <a:noFill/>
            <a:miter lim="800000"/>
            <a:headEnd/>
            <a:tailEnd/>
          </a:ln>
        </p:spPr>
        <p:txBody>
          <a:bodyPr/>
          <a:lstStyle/>
          <a:p>
            <a:pPr>
              <a:spcBef>
                <a:spcPts val="100"/>
              </a:spcBef>
              <a:spcAft>
                <a:spcPts val="1000"/>
              </a:spcAft>
            </a:pPr>
            <a:r>
              <a:rPr lang="en-US" altLang="en-US" sz="1200" b="1" baseline="30000">
                <a:solidFill>
                  <a:srgbClr val="002060"/>
                </a:solidFill>
                <a:latin typeface="Century Gothic" pitchFamily="34" charset="0"/>
              </a:rPr>
              <a:t>12 </a:t>
            </a:r>
            <a:r>
              <a:rPr lang="en-US" altLang="en-US" sz="1200" b="1">
                <a:solidFill>
                  <a:srgbClr val="002060"/>
                </a:solidFill>
                <a:latin typeface="Century Gothic" pitchFamily="34" charset="0"/>
              </a:rPr>
              <a:t>Choose a low-cost ARB.</a:t>
            </a:r>
            <a:endParaRPr lang="en-US" altLang="en-US" sz="1200" b="1" baseline="30000">
              <a:solidFill>
                <a:srgbClr val="002060"/>
              </a:solidFill>
              <a:latin typeface="Century Gothic" pitchFamily="34" charset="0"/>
            </a:endParaRPr>
          </a:p>
          <a:p>
            <a:pPr>
              <a:spcBef>
                <a:spcPts val="100"/>
              </a:spcBef>
              <a:spcAft>
                <a:spcPts val="1000"/>
              </a:spcAft>
            </a:pPr>
            <a:r>
              <a:rPr lang="en-US" altLang="en-US" sz="1200" b="1" baseline="30000">
                <a:solidFill>
                  <a:srgbClr val="002060"/>
                </a:solidFill>
                <a:latin typeface="Century Gothic" pitchFamily="34" charset="0"/>
              </a:rPr>
              <a:t>13</a:t>
            </a:r>
            <a:r>
              <a:rPr lang="en-US" altLang="en-US" sz="1200" b="1">
                <a:solidFill>
                  <a:srgbClr val="002060"/>
                </a:solidFill>
                <a:latin typeface="Century Gothic" pitchFamily="34" charset="0"/>
              </a:rPr>
              <a:t> A CCB is preferred but consider a thiazide-like diuretic if a CCB is not tolerated or the person has edema, evidence of heart failure or a high risk of heart failure.</a:t>
            </a:r>
          </a:p>
          <a:p>
            <a:pPr>
              <a:spcBef>
                <a:spcPts val="100"/>
              </a:spcBef>
              <a:spcAft>
                <a:spcPts val="1000"/>
              </a:spcAft>
            </a:pPr>
            <a:r>
              <a:rPr lang="en-US" altLang="en-US" sz="1200" b="1" baseline="30000">
                <a:solidFill>
                  <a:srgbClr val="002060"/>
                </a:solidFill>
                <a:latin typeface="Century Gothic" pitchFamily="34" charset="0"/>
              </a:rPr>
              <a:t>14</a:t>
            </a:r>
            <a:r>
              <a:rPr lang="en-US" altLang="en-US" sz="1200" b="1">
                <a:solidFill>
                  <a:srgbClr val="002060"/>
                </a:solidFill>
                <a:latin typeface="Century Gothic" pitchFamily="34" charset="0"/>
              </a:rPr>
              <a:t> Consider a low dose of spironolactone</a:t>
            </a:r>
            <a:r>
              <a:rPr lang="en-US" altLang="en-US" sz="1200" b="1" baseline="30000">
                <a:solidFill>
                  <a:srgbClr val="002060"/>
                </a:solidFill>
                <a:latin typeface="Century Gothic" pitchFamily="34" charset="0"/>
              </a:rPr>
              <a:t>15</a:t>
            </a:r>
            <a:r>
              <a:rPr lang="en-US" altLang="en-US" sz="1200" b="1">
                <a:solidFill>
                  <a:srgbClr val="002060"/>
                </a:solidFill>
                <a:latin typeface="Century Gothic" pitchFamily="34" charset="0"/>
              </a:rPr>
              <a:t> or higher doses of a thiazide-like diuretic.</a:t>
            </a:r>
          </a:p>
          <a:p>
            <a:pPr>
              <a:spcBef>
                <a:spcPts val="100"/>
              </a:spcBef>
              <a:spcAft>
                <a:spcPts val="1000"/>
              </a:spcAft>
            </a:pPr>
            <a:r>
              <a:rPr lang="en-US" altLang="en-US" sz="1200" b="1" baseline="30000">
                <a:solidFill>
                  <a:srgbClr val="002060"/>
                </a:solidFill>
                <a:latin typeface="Century Gothic" pitchFamily="34" charset="0"/>
              </a:rPr>
              <a:t>15</a:t>
            </a:r>
            <a:r>
              <a:rPr lang="en-US" altLang="en-US" sz="1200" b="1">
                <a:solidFill>
                  <a:srgbClr val="002060"/>
                </a:solidFill>
                <a:latin typeface="Century Gothic" pitchFamily="34" charset="0"/>
              </a:rPr>
              <a:t> At the time of publication (August 2011), spironolactone did not have a UK marketing authorization for this indication. Informed consent should be obtained and documented.</a:t>
            </a:r>
          </a:p>
          <a:p>
            <a:pPr>
              <a:spcBef>
                <a:spcPts val="100"/>
              </a:spcBef>
              <a:spcAft>
                <a:spcPts val="1000"/>
              </a:spcAft>
            </a:pPr>
            <a:r>
              <a:rPr lang="en-US" altLang="en-US" sz="1200" b="1" baseline="30000">
                <a:solidFill>
                  <a:srgbClr val="002060"/>
                </a:solidFill>
                <a:latin typeface="Century Gothic" pitchFamily="34" charset="0"/>
              </a:rPr>
              <a:t>16 </a:t>
            </a:r>
            <a:r>
              <a:rPr lang="en-US" altLang="en-US" sz="1200" b="1">
                <a:solidFill>
                  <a:srgbClr val="002060"/>
                </a:solidFill>
                <a:latin typeface="Century Gothic" pitchFamily="34" charset="0"/>
              </a:rPr>
              <a:t>Consider an alpha- or beta-blocker if further diuretic therapy is not tolerated, or is contraindicated or ineffective.</a:t>
            </a:r>
          </a:p>
        </p:txBody>
      </p:sp>
      <p:pic>
        <p:nvPicPr>
          <p:cNvPr id="55301" name="Picture 1" descr="NICE_Logo_BW"/>
          <p:cNvPicPr>
            <a:picLocks noChangeAspect="1" noChangeArrowheads="1"/>
          </p:cNvPicPr>
          <p:nvPr/>
        </p:nvPicPr>
        <p:blipFill>
          <a:blip r:embed="rId2" cstate="print"/>
          <a:srcRect/>
          <a:stretch>
            <a:fillRect/>
          </a:stretch>
        </p:blipFill>
        <p:spPr bwMode="auto">
          <a:xfrm>
            <a:off x="609600" y="2133600"/>
            <a:ext cx="2062163" cy="500063"/>
          </a:xfrm>
          <a:prstGeom prst="rect">
            <a:avLst/>
          </a:prstGeom>
          <a:noFill/>
          <a:ln w="9525">
            <a:noFill/>
            <a:miter lim="800000"/>
            <a:headEnd/>
            <a:tailEnd/>
          </a:ln>
        </p:spPr>
      </p:pic>
      <p:pic>
        <p:nvPicPr>
          <p:cNvPr id="55302" name="Picture 4" descr="J:\Publishing 2\Clinical Guidelines\Hypertension (update)\QRG\BHS logos\Black full logo.JPG"/>
          <p:cNvPicPr>
            <a:picLocks noChangeAspect="1" noChangeArrowheads="1"/>
          </p:cNvPicPr>
          <p:nvPr/>
        </p:nvPicPr>
        <p:blipFill>
          <a:blip r:embed="rId3" cstate="print"/>
          <a:srcRect/>
          <a:stretch>
            <a:fillRect/>
          </a:stretch>
        </p:blipFill>
        <p:spPr bwMode="auto">
          <a:xfrm>
            <a:off x="381000" y="1524000"/>
            <a:ext cx="1360488"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sz="4000" b="1" smtClean="0">
                <a:solidFill>
                  <a:srgbClr val="FF0000"/>
                </a:solidFill>
                <a:latin typeface="Batang" pitchFamily="18" charset="-127"/>
                <a:ea typeface="Batang" pitchFamily="18" charset="-127"/>
                <a:cs typeface="Times New Roman" pitchFamily="18" charset="0"/>
              </a:rPr>
              <a:t>High Risk Group Therapy</a:t>
            </a:r>
          </a:p>
        </p:txBody>
      </p:sp>
      <p:sp>
        <p:nvSpPr>
          <p:cNvPr id="64515" name="Content Placeholder 1"/>
          <p:cNvSpPr txBox="1">
            <a:spLocks/>
          </p:cNvSpPr>
          <p:nvPr/>
        </p:nvSpPr>
        <p:spPr bwMode="auto">
          <a:xfrm>
            <a:off x="381000" y="1066800"/>
            <a:ext cx="8458200" cy="5334000"/>
          </a:xfrm>
          <a:prstGeom prst="rect">
            <a:avLst/>
          </a:prstGeom>
          <a:noFill/>
          <a:ln w="9525">
            <a:noFill/>
            <a:miter lim="800000"/>
            <a:headEnd/>
            <a:tailEnd/>
          </a:ln>
        </p:spPr>
        <p:txBody>
          <a:bodyPr/>
          <a:lstStyle/>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Start in pre-hypertension (130 – 139)/(85 – 89) mmHg        </a:t>
            </a:r>
          </a:p>
          <a:p>
            <a:pPr marL="273050" indent="-273050">
              <a:spcBef>
                <a:spcPts val="600"/>
              </a:spcBef>
              <a:buSzPct val="70000"/>
              <a:defRPr/>
            </a:pPr>
            <a:r>
              <a:rPr lang="en-US" sz="2100" b="1" dirty="0">
                <a:solidFill>
                  <a:srgbClr val="002060"/>
                </a:solidFill>
                <a:latin typeface="Century Gothic" pitchFamily="34" charset="0"/>
                <a:cs typeface="Times New Roman" pitchFamily="18" charset="0"/>
              </a:rPr>
              <a:t>             Lifestyle change</a:t>
            </a:r>
          </a:p>
          <a:p>
            <a:pPr marL="273050" indent="-273050">
              <a:spcBef>
                <a:spcPts val="600"/>
              </a:spcBef>
              <a:buSzPct val="70000"/>
              <a:defRPr/>
            </a:pPr>
            <a:endParaRPr lang="en-US" sz="2100" b="1" dirty="0">
              <a:solidFill>
                <a:srgbClr val="002060"/>
              </a:solidFill>
              <a:latin typeface="Century Gothic" pitchFamily="34" charset="0"/>
              <a:cs typeface="Times New Roman" pitchFamily="18" charset="0"/>
            </a:endParaRPr>
          </a:p>
          <a:p>
            <a:pPr>
              <a:buFontTx/>
              <a:buBlip>
                <a:blip r:embed="rId2"/>
              </a:buBlip>
              <a:defRPr/>
            </a:pPr>
            <a:r>
              <a:rPr lang="en-US" sz="2100" b="1" dirty="0">
                <a:solidFill>
                  <a:srgbClr val="002060"/>
                </a:solidFill>
                <a:latin typeface="Century Gothic" pitchFamily="34" charset="0"/>
                <a:cs typeface="Times New Roman" pitchFamily="18" charset="0"/>
              </a:rPr>
              <a:t>Drug therapy (If BP is </a:t>
            </a:r>
            <a:r>
              <a:rPr lang="en-US" sz="2100" b="1" dirty="0" smtClean="0">
                <a:solidFill>
                  <a:srgbClr val="002060"/>
                </a:solidFill>
                <a:latin typeface="Century Gothic" pitchFamily="34" charset="0"/>
                <a:cs typeface="Times New Roman" pitchFamily="18" charset="0"/>
              </a:rPr>
              <a:t>130/80 </a:t>
            </a:r>
            <a:r>
              <a:rPr lang="en-US" sz="2100" b="1" dirty="0">
                <a:solidFill>
                  <a:srgbClr val="002060"/>
                </a:solidFill>
                <a:latin typeface="Century Gothic" pitchFamily="34" charset="0"/>
                <a:cs typeface="Times New Roman" pitchFamily="18" charset="0"/>
              </a:rPr>
              <a:t>mmHg)</a:t>
            </a:r>
          </a:p>
          <a:p>
            <a:pPr lvl="1">
              <a:buFontTx/>
              <a:buBlip>
                <a:blip r:embed="rId3"/>
              </a:buBlip>
              <a:defRPr/>
            </a:pPr>
            <a:endParaRPr lang="en-US" sz="2100"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CHF –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ACE-1, </a:t>
            </a:r>
            <a:r>
              <a:rPr lang="en-US" sz="2100" b="1" dirty="0" err="1">
                <a:solidFill>
                  <a:srgbClr val="002060"/>
                </a:solidFill>
                <a:latin typeface="Century Gothic" pitchFamily="34" charset="0"/>
                <a:cs typeface="Times New Roman" pitchFamily="18" charset="0"/>
              </a:rPr>
              <a:t>Aldosterone</a:t>
            </a:r>
            <a:r>
              <a:rPr lang="en-US" sz="2100" b="1" dirty="0">
                <a:solidFill>
                  <a:srgbClr val="002060"/>
                </a:solidFill>
                <a:latin typeface="Century Gothic" pitchFamily="34" charset="0"/>
                <a:cs typeface="Times New Roman" pitchFamily="18" charset="0"/>
              </a:rPr>
              <a:t>, BB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Post Myocardial Infarction – BB,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Diabetes Mellitus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ARB,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CCB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CKD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ABB, </a:t>
            </a:r>
            <a:r>
              <a:rPr lang="en-US" sz="2100" b="1" dirty="0" err="1">
                <a:solidFill>
                  <a:srgbClr val="002060"/>
                </a:solidFill>
                <a:latin typeface="Century Gothic" pitchFamily="34" charset="0"/>
                <a:cs typeface="Times New Roman" pitchFamily="18" charset="0"/>
              </a:rPr>
              <a:t>Thiazide</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Stroke – CCB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Clr>
                <a:schemeClr val="accent1"/>
              </a:buClr>
              <a:buSzPct val="70000"/>
              <a:buFont typeface="Arial" pitchFamily="34" charset="0"/>
              <a:buChar char="•"/>
              <a:defRPr/>
            </a:pPr>
            <a:endParaRPr lang="en-US" sz="2100" b="1" dirty="0">
              <a:latin typeface="Century Gothic" pitchFamily="34" charset="0"/>
            </a:endParaRPr>
          </a:p>
        </p:txBody>
      </p:sp>
      <p:sp>
        <p:nvSpPr>
          <p:cNvPr id="6042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spTree>
    <p:extLst>
      <p:ext uri="{BB962C8B-B14F-4D97-AF65-F5344CB8AC3E}">
        <p14:creationId xmlns:p14="http://schemas.microsoft.com/office/powerpoint/2010/main" val="3359195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228600" y="1371600"/>
            <a:ext cx="8686800" cy="5078413"/>
          </a:xfrm>
          <a:prstGeom prst="rect">
            <a:avLst/>
          </a:prstGeom>
          <a:noFill/>
          <a:ln w="9525">
            <a:noFill/>
            <a:miter lim="800000"/>
            <a:headEnd/>
            <a:tailEnd/>
          </a:ln>
        </p:spPr>
        <p:txBody>
          <a:bodyPr>
            <a:spAutoFit/>
          </a:bodyPr>
          <a:lstStyle/>
          <a:p>
            <a:pPr>
              <a:buFontTx/>
              <a:buBlip>
                <a:blip r:embed="rId2"/>
              </a:buBlip>
            </a:pPr>
            <a:r>
              <a:rPr lang="en-US" altLang="en-US" sz="2700" dirty="0">
                <a:solidFill>
                  <a:srgbClr val="002060"/>
                </a:solidFill>
                <a:latin typeface="Century Gothic" pitchFamily="34" charset="0"/>
                <a:cs typeface="Times New Roman" pitchFamily="18" charset="0"/>
              </a:rPr>
              <a:t>Diuretics → Hypokalemia</a:t>
            </a:r>
          </a:p>
          <a:p>
            <a:pPr>
              <a:buFontTx/>
              <a:buBlip>
                <a:blip r:embed="rId2"/>
              </a:buBlip>
            </a:pPr>
            <a:r>
              <a:rPr lang="en-US" altLang="en-US" sz="2700" dirty="0">
                <a:solidFill>
                  <a:srgbClr val="002060"/>
                </a:solidFill>
                <a:latin typeface="Century Gothic" pitchFamily="34" charset="0"/>
                <a:cs typeface="Times New Roman" pitchFamily="18" charset="0"/>
              </a:rPr>
              <a:t>β-Adrenergic  Blocking Agents →</a:t>
            </a:r>
            <a:r>
              <a:rPr lang="en-US" altLang="en-US" sz="2700" dirty="0">
                <a:solidFill>
                  <a:srgbClr val="002060"/>
                </a:solidFill>
                <a:latin typeface="Century Gothic" pitchFamily="34" charset="0"/>
              </a:rPr>
              <a:t> Bradycardia</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Angiotensin-Converting Enzyme Inhibitors →  </a:t>
            </a:r>
          </a:p>
          <a:p>
            <a:r>
              <a:rPr lang="en-US" altLang="en-US" sz="2700" dirty="0">
                <a:solidFill>
                  <a:srgbClr val="002060"/>
                </a:solidFill>
                <a:latin typeface="Century Gothic" pitchFamily="34" charset="0"/>
                <a:cs typeface="Times New Roman" pitchFamily="18" charset="0"/>
              </a:rPr>
              <a:t>   Hyperkalemia + cough </a:t>
            </a:r>
          </a:p>
          <a:p>
            <a:pPr>
              <a:buFontTx/>
              <a:buBlip>
                <a:blip r:embed="rId2"/>
              </a:buBlip>
            </a:pPr>
            <a:r>
              <a:rPr lang="en-US" altLang="en-US" sz="2700" dirty="0">
                <a:solidFill>
                  <a:srgbClr val="002060"/>
                </a:solidFill>
                <a:latin typeface="Century Gothic" pitchFamily="34" charset="0"/>
                <a:cs typeface="Times New Roman" pitchFamily="18" charset="0"/>
              </a:rPr>
              <a:t>Angiotensin II Receptor Blockers → Hyperkalemia</a:t>
            </a:r>
          </a:p>
          <a:p>
            <a:pPr>
              <a:buFontTx/>
              <a:buBlip>
                <a:blip r:embed="rId2"/>
              </a:buBlip>
            </a:pPr>
            <a:r>
              <a:rPr lang="en-US" altLang="en-US" sz="2700" dirty="0">
                <a:solidFill>
                  <a:srgbClr val="002060"/>
                </a:solidFill>
                <a:latin typeface="Century Gothic" pitchFamily="34" charset="0"/>
                <a:cs typeface="Times New Roman" pitchFamily="18" charset="0"/>
              </a:rPr>
              <a:t>Calcium Channel Blocking Agents → </a:t>
            </a:r>
            <a:r>
              <a:rPr lang="en-US" altLang="en-US" sz="2700" dirty="0">
                <a:solidFill>
                  <a:srgbClr val="002060"/>
                </a:solidFill>
                <a:latin typeface="Century Gothic" pitchFamily="34" charset="0"/>
              </a:rPr>
              <a:t>Edema +   </a:t>
            </a:r>
          </a:p>
          <a:p>
            <a:r>
              <a:rPr lang="en-US" altLang="en-US" sz="2700" dirty="0">
                <a:solidFill>
                  <a:srgbClr val="002060"/>
                </a:solidFill>
                <a:latin typeface="Century Gothic" pitchFamily="34" charset="0"/>
              </a:rPr>
              <a:t>   Tachycardia + </a:t>
            </a:r>
            <a:r>
              <a:rPr lang="en-US" altLang="en-US" sz="2700" dirty="0" err="1" smtClean="0">
                <a:solidFill>
                  <a:srgbClr val="002060"/>
                </a:solidFill>
                <a:latin typeface="Century Gothic" pitchFamily="34" charset="0"/>
              </a:rPr>
              <a:t>Bradycardia+constipation</a:t>
            </a:r>
            <a:r>
              <a:rPr lang="en-US" altLang="en-US" sz="2700" dirty="0" smtClean="0">
                <a:solidFill>
                  <a:srgbClr val="002060"/>
                </a:solidFill>
                <a:latin typeface="Century Gothic" pitchFamily="34" charset="0"/>
              </a:rPr>
              <a:t> </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 </a:t>
            </a:r>
            <a:r>
              <a:rPr lang="en-US" altLang="en-US" sz="2700" dirty="0">
                <a:solidFill>
                  <a:srgbClr val="002060"/>
                </a:solidFill>
                <a:latin typeface="Times New Roman" pitchFamily="18" charset="0"/>
                <a:cs typeface="Times New Roman" pitchFamily="18" charset="0"/>
              </a:rPr>
              <a:t>α</a:t>
            </a:r>
            <a:r>
              <a:rPr lang="en-US" altLang="en-US" sz="2700" dirty="0">
                <a:solidFill>
                  <a:srgbClr val="002060"/>
                </a:solidFill>
                <a:latin typeface="Century Gothic" pitchFamily="34" charset="0"/>
                <a:cs typeface="Times New Roman" pitchFamily="18" charset="0"/>
              </a:rPr>
              <a:t>-</a:t>
            </a:r>
            <a:r>
              <a:rPr lang="en-US" altLang="en-US" sz="2700" dirty="0" err="1">
                <a:solidFill>
                  <a:srgbClr val="002060"/>
                </a:solidFill>
                <a:latin typeface="Century Gothic" pitchFamily="34" charset="0"/>
                <a:cs typeface="Times New Roman" pitchFamily="18" charset="0"/>
              </a:rPr>
              <a:t>Adrenoceptor</a:t>
            </a:r>
            <a:r>
              <a:rPr lang="en-US" altLang="en-US" sz="2700" dirty="0">
                <a:solidFill>
                  <a:srgbClr val="002060"/>
                </a:solidFill>
                <a:latin typeface="Century Gothic" pitchFamily="34" charset="0"/>
                <a:cs typeface="Times New Roman" pitchFamily="18" charset="0"/>
              </a:rPr>
              <a:t> Antagonists → 1</a:t>
            </a:r>
            <a:r>
              <a:rPr lang="en-US" altLang="en-US" sz="2700" baseline="30000" dirty="0">
                <a:solidFill>
                  <a:srgbClr val="002060"/>
                </a:solidFill>
                <a:latin typeface="Century Gothic" pitchFamily="34" charset="0"/>
                <a:cs typeface="Times New Roman" pitchFamily="18" charset="0"/>
              </a:rPr>
              <a:t>st</a:t>
            </a:r>
            <a:r>
              <a:rPr lang="en-US" altLang="en-US" sz="2700" dirty="0">
                <a:solidFill>
                  <a:srgbClr val="002060"/>
                </a:solidFill>
                <a:latin typeface="Century Gothic" pitchFamily="34" charset="0"/>
                <a:cs typeface="Times New Roman" pitchFamily="18" charset="0"/>
              </a:rPr>
              <a:t> dose </a:t>
            </a:r>
          </a:p>
          <a:p>
            <a:r>
              <a:rPr lang="en-US" altLang="en-US" sz="2700" dirty="0">
                <a:solidFill>
                  <a:srgbClr val="002060"/>
                </a:solidFill>
                <a:latin typeface="Century Gothic" pitchFamily="34" charset="0"/>
                <a:cs typeface="Times New Roman" pitchFamily="18" charset="0"/>
              </a:rPr>
              <a:t>   hypotension</a:t>
            </a:r>
          </a:p>
          <a:p>
            <a:pPr>
              <a:buFontTx/>
              <a:buBlip>
                <a:blip r:embed="rId2"/>
              </a:buBlip>
            </a:pPr>
            <a:r>
              <a:rPr lang="en-US" altLang="en-US" sz="2700" dirty="0">
                <a:solidFill>
                  <a:srgbClr val="002060"/>
                </a:solidFill>
                <a:latin typeface="Century Gothic" pitchFamily="34" charset="0"/>
                <a:cs typeface="Times New Roman" pitchFamily="18" charset="0"/>
              </a:rPr>
              <a:t> Drugs with Central Sympatholytic Action → </a:t>
            </a:r>
          </a:p>
          <a:p>
            <a:r>
              <a:rPr lang="en-US" altLang="en-US" sz="2700" dirty="0">
                <a:solidFill>
                  <a:srgbClr val="002060"/>
                </a:solidFill>
                <a:latin typeface="Century Gothic" pitchFamily="34" charset="0"/>
                <a:cs typeface="Times New Roman" pitchFamily="18" charset="0"/>
              </a:rPr>
              <a:t>   Drowsiness</a:t>
            </a:r>
          </a:p>
          <a:p>
            <a:pPr>
              <a:buFontTx/>
              <a:buBlip>
                <a:blip r:embed="rId2"/>
              </a:buBlip>
            </a:pPr>
            <a:r>
              <a:rPr lang="en-US" altLang="en-US" sz="2700" dirty="0">
                <a:solidFill>
                  <a:srgbClr val="002060"/>
                </a:solidFill>
                <a:latin typeface="Century Gothic" pitchFamily="34" charset="0"/>
                <a:cs typeface="Times New Roman" pitchFamily="18" charset="0"/>
              </a:rPr>
              <a:t>Arteriolar Dilators → Tachycardia + Edema</a:t>
            </a:r>
          </a:p>
        </p:txBody>
      </p:sp>
      <p:sp>
        <p:nvSpPr>
          <p:cNvPr id="54275"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3400" b="1" smtClean="0">
                <a:solidFill>
                  <a:srgbClr val="FF0000"/>
                </a:solidFill>
                <a:latin typeface="Batang" pitchFamily="18" charset="-127"/>
                <a:ea typeface="Batang" pitchFamily="18" charset="-127"/>
                <a:cs typeface="Times New Roman" pitchFamily="18" charset="0"/>
              </a:rPr>
              <a:t>Anti-hypertensive Medications and Complications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ltLang="en-US">
              <a:latin typeface="Book Antiqua" pitchFamily="18" charset="0"/>
              <a:cs typeface="Times New Roman" pitchFamily="18" charset="0"/>
            </a:endParaRPr>
          </a:p>
        </p:txBody>
      </p:sp>
      <p:sp>
        <p:nvSpPr>
          <p:cNvPr id="58371" name="Rectangle 4"/>
          <p:cNvSpPr>
            <a:spLocks noGrp="1" noChangeArrowheads="1"/>
          </p:cNvSpPr>
          <p:nvPr>
            <p:ph/>
          </p:nvPr>
        </p:nvSpPr>
        <p:spPr>
          <a:xfrm>
            <a:off x="457200" y="1600200"/>
            <a:ext cx="8229600" cy="4530725"/>
          </a:xfrm>
        </p:spPr>
        <p:txBody>
          <a:bodyPr/>
          <a:lstStyle/>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A low dose of initial drug should be used, slowly titrating upward.</a:t>
            </a:r>
          </a:p>
          <a:p>
            <a:pPr eaLnBrk="1" hangingPunct="1">
              <a:buSzPct val="100000"/>
              <a:buFont typeface="Wingdings 2" pitchFamily="18" charset="2"/>
              <a:buBlip>
                <a:blip r:embed="rId2"/>
              </a:buBlip>
            </a:pPr>
            <a:endParaRPr lang="en-US" altLang="en-US" sz="25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Optimal formulation should provide 24-hour efficacy with once-daily dose.</a:t>
            </a:r>
          </a:p>
          <a:p>
            <a:pPr eaLnBrk="1" hangingPunct="1">
              <a:buSzPct val="100000"/>
              <a:buFont typeface="Wingdings 2" pitchFamily="18" charset="2"/>
              <a:buBlip>
                <a:blip r:embed="rId2"/>
              </a:buBlip>
            </a:pPr>
            <a:endParaRPr lang="en-US" altLang="en-US" sz="2500" b="1" smtClean="0">
              <a:solidFill>
                <a:srgbClr val="002060"/>
              </a:solidFill>
              <a:latin typeface="Century Gothic" pitchFamily="34" charset="0"/>
              <a:cs typeface="Times New Roman" pitchFamily="18" charset="0"/>
            </a:endParaRPr>
          </a:p>
          <a:p>
            <a:pPr eaLnBrk="1" hangingPunct="1">
              <a:buSzPct val="100000"/>
              <a:buFont typeface="Wingdings 2" pitchFamily="18" charset="2"/>
              <a:buBlip>
                <a:blip r:embed="rId2"/>
              </a:buBlip>
            </a:pPr>
            <a:r>
              <a:rPr lang="en-US" altLang="en-US" sz="2500" b="1" smtClean="0">
                <a:solidFill>
                  <a:srgbClr val="002060"/>
                </a:solidFill>
                <a:latin typeface="Century Gothic" pitchFamily="34" charset="0"/>
                <a:cs typeface="Times New Roman" pitchFamily="18" charset="0"/>
              </a:rPr>
              <a:t>Combination therapies may provide additional efficacy with fewer adverse effects.</a:t>
            </a:r>
          </a:p>
        </p:txBody>
      </p:sp>
      <p:sp>
        <p:nvSpPr>
          <p:cNvPr id="47107" name="Rectangle 3"/>
          <p:cNvSpPr>
            <a:spLocks noGrp="1" noChangeArrowheads="1"/>
          </p:cNvSpPr>
          <p:nvPr>
            <p:ph type="title" idx="4294967295"/>
          </p:nvPr>
        </p:nvSpPr>
        <p:spPr>
          <a:xfrm>
            <a:off x="1828800" y="533400"/>
            <a:ext cx="5943600" cy="639763"/>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Drug Therapy</a:t>
            </a:r>
          </a:p>
        </p:txBody>
      </p:sp>
    </p:spTree>
    <p:extLst>
      <p:ext uri="{BB962C8B-B14F-4D97-AF65-F5344CB8AC3E}">
        <p14:creationId xmlns:p14="http://schemas.microsoft.com/office/powerpoint/2010/main" val="2985120396"/>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14400" y="381000"/>
            <a:ext cx="7086600" cy="9144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Follow-up And Monitoring</a:t>
            </a:r>
          </a:p>
        </p:txBody>
      </p:sp>
      <p:sp>
        <p:nvSpPr>
          <p:cNvPr id="59395" name="Text Box 3"/>
          <p:cNvSpPr txBox="1">
            <a:spLocks noChangeArrowheads="1"/>
          </p:cNvSpPr>
          <p:nvPr/>
        </p:nvSpPr>
        <p:spPr bwMode="auto">
          <a:xfrm>
            <a:off x="381000" y="1900238"/>
            <a:ext cx="8305800" cy="3662362"/>
          </a:xfrm>
          <a:prstGeom prst="rect">
            <a:avLst/>
          </a:prstGeom>
          <a:noFill/>
          <a:ln w="9525">
            <a:noFill/>
            <a:miter lim="800000"/>
            <a:headEnd/>
            <a:tailEnd/>
          </a:ln>
        </p:spPr>
        <p:txBody>
          <a:bodyPr>
            <a:spAutoFit/>
          </a:bodyPr>
          <a:lstStyle/>
          <a:p>
            <a:pPr marL="228600" indent="-228600">
              <a:buFontTx/>
              <a:buBlip>
                <a:blip r:embed="rId2"/>
              </a:buBlip>
            </a:pPr>
            <a:r>
              <a:rPr lang="en-US" altLang="en-US" sz="2400" b="1">
                <a:solidFill>
                  <a:srgbClr val="002060"/>
                </a:solidFill>
                <a:latin typeface="Century Gothic" pitchFamily="34" charset="0"/>
                <a:cs typeface="Times New Roman" pitchFamily="18" charset="0"/>
              </a:rPr>
              <a:t>Patients should return for follow-up after 2- 4 weeks and adjustment of medications until the BP goal is reached</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More frequent visits for stage 2 HTN or with complicating co-morbid conditions.</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Serum potassium and creatinine monitored 1–2 times per year.</a:t>
            </a:r>
            <a:r>
              <a:rPr lang="en-US" altLang="en-US" sz="2400" i="1">
                <a:latin typeface="Book Antiqua" pitchFamily="18" charset="0"/>
              </a:rPr>
              <a:t> </a:t>
            </a:r>
          </a:p>
          <a:p>
            <a:pPr marL="228600" indent="-228600">
              <a:buFont typeface="Wingdings" pitchFamily="2" charset="2"/>
              <a:buChar char="§"/>
            </a:pPr>
            <a:endParaRPr lang="en-US" altLang="en-US" sz="2400" baseline="30000">
              <a:solidFill>
                <a:srgbClr val="002060"/>
              </a:solidFill>
              <a:latin typeface="Century Gothic" pitchFamily="34" charset="0"/>
              <a:cs typeface="Times New Roman" pitchFamily="18" charset="0"/>
            </a:endParaRPr>
          </a:p>
        </p:txBody>
      </p:sp>
    </p:spTree>
    <p:extLst>
      <p:ext uri="{BB962C8B-B14F-4D97-AF65-F5344CB8AC3E}">
        <p14:creationId xmlns:p14="http://schemas.microsoft.com/office/powerpoint/2010/main" val="2863168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764704"/>
            <a:ext cx="4824536" cy="369332"/>
          </a:xfrm>
          <a:prstGeom prst="rect">
            <a:avLst/>
          </a:prstGeom>
        </p:spPr>
        <p:txBody>
          <a:bodyPr wrap="square">
            <a:spAutoFit/>
          </a:bodyPr>
          <a:lstStyle/>
          <a:p>
            <a:r>
              <a:rPr lang="en-GB" b="1" dirty="0" smtClean="0">
                <a:solidFill>
                  <a:schemeClr val="bg1"/>
                </a:solidFill>
                <a:latin typeface="Arial Unicode MS" pitchFamily="34" charset="-128"/>
                <a:ea typeface="Arial Unicode MS" pitchFamily="34" charset="-128"/>
                <a:cs typeface="Arial Unicode MS" pitchFamily="34" charset="-128"/>
              </a:rPr>
              <a:t>Recommended Office BP Treatment Targets</a:t>
            </a:r>
            <a:endParaRPr lang="en-GB" b="1" dirty="0">
              <a:solidFill>
                <a:schemeClr val="bg1"/>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1187624" y="1412776"/>
            <a:ext cx="7272808" cy="338554"/>
          </a:xfrm>
          <a:prstGeom prst="rect">
            <a:avLst/>
          </a:prstGeom>
        </p:spPr>
        <p:txBody>
          <a:bodyPr wrap="square">
            <a:spAutoFit/>
          </a:bodyPr>
          <a:lstStyle/>
          <a:p>
            <a:r>
              <a:rPr lang="en-GB" sz="1600" dirty="0" smtClean="0">
                <a:solidFill>
                  <a:schemeClr val="bg1"/>
                </a:solidFill>
                <a:latin typeface="Arial Unicode MS" pitchFamily="34" charset="-128"/>
                <a:ea typeface="Arial Unicode MS" pitchFamily="34" charset="-128"/>
                <a:cs typeface="Arial Unicode MS" pitchFamily="34" charset="-128"/>
              </a:rPr>
              <a:t>Treatment consists of health behaviour ± pharmacological management</a:t>
            </a:r>
            <a:endParaRPr lang="en-GB" sz="1600" dirty="0">
              <a:solidFill>
                <a:schemeClr val="bg1"/>
              </a:solidFill>
              <a:latin typeface="Arial Unicode MS" pitchFamily="34" charset="-128"/>
              <a:ea typeface="Arial Unicode MS" pitchFamily="34" charset="-128"/>
              <a:cs typeface="Arial Unicode MS"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4127121388"/>
              </p:ext>
            </p:extLst>
          </p:nvPr>
        </p:nvGraphicFramePr>
        <p:xfrm>
          <a:off x="1500336" y="198884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Population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  SBP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DBP</a:t>
                      </a:r>
                    </a:p>
                  </a:txBody>
                  <a:tcPr marL="68580" marR="68580" marT="0" marB="0" anchor="ctr"/>
                </a:tc>
              </a:tr>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High Risk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≤120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NA</a:t>
                      </a:r>
                    </a:p>
                  </a:txBody>
                  <a:tcPr marL="68580" marR="68580" marT="0" marB="0" anchor="ctr"/>
                </a:tc>
              </a:tr>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Diabetes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130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80</a:t>
                      </a:r>
                    </a:p>
                  </a:txBody>
                  <a:tcPr marL="68580" marR="68580" marT="0" marB="0" anchor="ctr"/>
                </a:tc>
              </a:tr>
              <a:tr h="370840">
                <a:tc>
                  <a:txBody>
                    <a:bodyPr/>
                    <a:lstStyle/>
                    <a:p>
                      <a:pP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All others*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140  </a:t>
                      </a:r>
                    </a:p>
                  </a:txBody>
                  <a:tcPr marL="68580" marR="68580" marT="0" marB="0" anchor="ctr"/>
                </a:tc>
                <a:tc>
                  <a:txBody>
                    <a:bodyPr/>
                    <a:lstStyle/>
                    <a:p>
                      <a:pPr algn="ctr">
                        <a:lnSpc>
                          <a:spcPct val="115000"/>
                        </a:lnSpc>
                        <a:spcAft>
                          <a:spcPts val="0"/>
                        </a:spcAft>
                      </a:pPr>
                      <a:r>
                        <a:rPr lang="en-GB" sz="1100" dirty="0">
                          <a:effectLst/>
                          <a:latin typeface="Arial Unicode MS" pitchFamily="34" charset="-128"/>
                          <a:ea typeface="Arial Unicode MS" pitchFamily="34" charset="-128"/>
                          <a:cs typeface="Arial Unicode MS" pitchFamily="34" charset="-128"/>
                        </a:rPr>
                        <a:t>&lt; 90</a:t>
                      </a:r>
                    </a:p>
                  </a:txBody>
                  <a:tcPr marL="68580" marR="68580" marT="0" marB="0" anchor="ctr"/>
                </a:tc>
              </a:tr>
            </a:tbl>
          </a:graphicData>
        </a:graphic>
      </p:graphicFrame>
      <p:sp>
        <p:nvSpPr>
          <p:cNvPr id="5" name="Rectangle 4"/>
          <p:cNvSpPr/>
          <p:nvPr/>
        </p:nvSpPr>
        <p:spPr>
          <a:xfrm>
            <a:off x="1475656" y="3573016"/>
            <a:ext cx="2779928" cy="307777"/>
          </a:xfrm>
          <a:prstGeom prst="rect">
            <a:avLst/>
          </a:prstGeom>
        </p:spPr>
        <p:txBody>
          <a:bodyPr wrap="none">
            <a:spAutoFit/>
          </a:bodyPr>
          <a:lstStyle/>
          <a:p>
            <a:r>
              <a:rPr lang="en-GB" sz="1400" b="1" dirty="0" smtClean="0">
                <a:latin typeface="Arial Unicode MS" pitchFamily="34" charset="-128"/>
                <a:ea typeface="Arial Unicode MS" pitchFamily="34" charset="-128"/>
                <a:cs typeface="Arial Unicode MS" pitchFamily="34" charset="-128"/>
              </a:rPr>
              <a:t>* Target BP with AOBP &lt; 135/85</a:t>
            </a:r>
            <a:endParaRPr lang="en-GB" sz="1400" b="1" dirty="0">
              <a:latin typeface="Arial Unicode MS" pitchFamily="34" charset="-128"/>
              <a:ea typeface="Arial Unicode MS" pitchFamily="34" charset="-128"/>
              <a:cs typeface="Arial Unicode MS" pitchFamily="34" charset="-128"/>
            </a:endParaRPr>
          </a:p>
        </p:txBody>
      </p:sp>
      <p:sp>
        <p:nvSpPr>
          <p:cNvPr id="6" name="Rectangle 5"/>
          <p:cNvSpPr/>
          <p:nvPr/>
        </p:nvSpPr>
        <p:spPr>
          <a:xfrm>
            <a:off x="6300192" y="5877272"/>
            <a:ext cx="1969584" cy="461665"/>
          </a:xfrm>
          <a:prstGeom prst="rect">
            <a:avLst/>
          </a:prstGeom>
        </p:spPr>
        <p:txBody>
          <a:bodyPr wrap="square">
            <a:spAutoFit/>
          </a:bodyPr>
          <a:lstStyle/>
          <a:p>
            <a:r>
              <a:rPr lang="en-GB" sz="1200" dirty="0" smtClean="0">
                <a:solidFill>
                  <a:srgbClr val="FF0000"/>
                </a:solidFill>
                <a:latin typeface="Arial Unicode MS" pitchFamily="34" charset="-128"/>
                <a:ea typeface="Arial Unicode MS" pitchFamily="34" charset="-128"/>
                <a:cs typeface="Arial Unicode MS" pitchFamily="34" charset="-128"/>
              </a:rPr>
              <a:t>Hypertension Update </a:t>
            </a:r>
          </a:p>
          <a:p>
            <a:r>
              <a:rPr lang="en-GB" sz="1200" dirty="0" smtClean="0">
                <a:solidFill>
                  <a:srgbClr val="FF0000"/>
                </a:solidFill>
                <a:latin typeface="Arial Unicode MS" pitchFamily="34" charset="-128"/>
                <a:ea typeface="Arial Unicode MS" pitchFamily="34" charset="-128"/>
                <a:cs typeface="Arial Unicode MS" pitchFamily="34" charset="-128"/>
              </a:rPr>
              <a:t>2016</a:t>
            </a:r>
            <a:endParaRPr lang="en-GB" sz="1200"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338894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Hypertension Renal Denervation</a:t>
            </a:r>
            <a:endParaRPr lang="en-US" dirty="0">
              <a:solidFill>
                <a:srgbClr val="C00000"/>
              </a:solidFill>
            </a:endParaRPr>
          </a:p>
        </p:txBody>
      </p:sp>
      <p:pic>
        <p:nvPicPr>
          <p:cNvPr id="5" name="Content Placeholder 4" descr="renal denervation.jpg"/>
          <p:cNvPicPr>
            <a:picLocks noGrp="1" noChangeAspect="1"/>
          </p:cNvPicPr>
          <p:nvPr>
            <p:ph sz="half" idx="1"/>
          </p:nvPr>
        </p:nvPicPr>
        <p:blipFill>
          <a:blip r:embed="rId2" cstate="print"/>
          <a:stretch>
            <a:fillRect/>
          </a:stretch>
        </p:blipFill>
        <p:spPr>
          <a:xfrm>
            <a:off x="533400" y="1676400"/>
            <a:ext cx="3793108" cy="3104842"/>
          </a:xfrm>
        </p:spPr>
      </p:pic>
      <p:pic>
        <p:nvPicPr>
          <p:cNvPr id="6" name="Content Placeholder 5" descr="renal denervation 01.jpg"/>
          <p:cNvPicPr>
            <a:picLocks noGrp="1" noChangeAspect="1"/>
          </p:cNvPicPr>
          <p:nvPr>
            <p:ph sz="half" idx="2"/>
          </p:nvPr>
        </p:nvPicPr>
        <p:blipFill>
          <a:blip r:embed="rId3" cstate="print"/>
          <a:stretch>
            <a:fillRect/>
          </a:stretch>
        </p:blipFill>
        <p:spPr>
          <a:xfrm>
            <a:off x="4572000" y="1905000"/>
            <a:ext cx="3878561" cy="2514600"/>
          </a:xfrm>
        </p:spPr>
      </p:pic>
      <p:sp>
        <p:nvSpPr>
          <p:cNvPr id="7" name="TextBox 6"/>
          <p:cNvSpPr txBox="1"/>
          <p:nvPr/>
        </p:nvSpPr>
        <p:spPr>
          <a:xfrm>
            <a:off x="990600" y="4953000"/>
            <a:ext cx="7239000" cy="1077218"/>
          </a:xfrm>
          <a:prstGeom prst="rect">
            <a:avLst/>
          </a:prstGeom>
          <a:noFill/>
        </p:spPr>
        <p:txBody>
          <a:bodyPr wrap="square" rtlCol="0">
            <a:spAutoFit/>
          </a:bodyPr>
          <a:lstStyle/>
          <a:p>
            <a:r>
              <a:rPr lang="en-US" sz="1600" dirty="0" smtClean="0">
                <a:solidFill>
                  <a:schemeClr val="bg1"/>
                </a:solidFill>
                <a:latin typeface="Century Gothic" pitchFamily="34" charset="0"/>
              </a:rPr>
              <a:t>A Controlled Trial of Renal Denervation for Resistant Hypertension. This blinded trial did not show a significant reduction of systolic blood pressure in patients with resistant hypertension 6 months after renal-artery denervation as compared with a sham control</a:t>
            </a:r>
            <a:endParaRPr lang="en-US" sz="1600" dirty="0">
              <a:solidFill>
                <a:schemeClr val="bg1"/>
              </a:solidFill>
              <a:latin typeface="Century Gothic" pitchFamily="34" charset="0"/>
            </a:endParaRPr>
          </a:p>
        </p:txBody>
      </p:sp>
      <p:sp>
        <p:nvSpPr>
          <p:cNvPr id="8" name="TextBox 7"/>
          <p:cNvSpPr txBox="1"/>
          <p:nvPr/>
        </p:nvSpPr>
        <p:spPr>
          <a:xfrm>
            <a:off x="609600" y="6172200"/>
            <a:ext cx="4495800" cy="523220"/>
          </a:xfrm>
          <a:prstGeom prst="rect">
            <a:avLst/>
          </a:prstGeom>
          <a:noFill/>
        </p:spPr>
        <p:txBody>
          <a:bodyPr wrap="square" rtlCol="0">
            <a:spAutoFit/>
          </a:bodyPr>
          <a:lstStyle/>
          <a:p>
            <a:r>
              <a:rPr lang="en-US" sz="1400" dirty="0" smtClean="0">
                <a:solidFill>
                  <a:srgbClr val="FF0000"/>
                </a:solidFill>
                <a:latin typeface="Century Gothic" pitchFamily="34" charset="0"/>
              </a:rPr>
              <a:t>Source: The New England Journal of Medicine</a:t>
            </a:r>
          </a:p>
          <a:p>
            <a:r>
              <a:rPr lang="en-US" sz="1400" dirty="0" smtClean="0">
                <a:solidFill>
                  <a:srgbClr val="FF0000"/>
                </a:solidFill>
                <a:latin typeface="Century Gothic" pitchFamily="34" charset="0"/>
              </a:rPr>
              <a:t>	          April 10, 2014</a:t>
            </a:r>
            <a:endParaRPr lang="en-US" sz="1400"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plantable device.jpg"/>
          <p:cNvPicPr>
            <a:picLocks noGrp="1" noChangeAspect="1"/>
          </p:cNvPicPr>
          <p:nvPr>
            <p:ph/>
          </p:nvPr>
        </p:nvPicPr>
        <p:blipFill>
          <a:blip r:embed="rId2" cstate="print"/>
          <a:stretch>
            <a:fillRect/>
          </a:stretch>
        </p:blipFill>
        <p:spPr>
          <a:xfrm>
            <a:off x="2057400" y="563187"/>
            <a:ext cx="5029200" cy="4251660"/>
          </a:xfrm>
        </p:spPr>
      </p:pic>
      <p:sp>
        <p:nvSpPr>
          <p:cNvPr id="4" name="TextBox 3"/>
          <p:cNvSpPr txBox="1"/>
          <p:nvPr/>
        </p:nvSpPr>
        <p:spPr>
          <a:xfrm>
            <a:off x="2057400" y="4876800"/>
            <a:ext cx="5029200" cy="1200329"/>
          </a:xfrm>
          <a:prstGeom prst="rect">
            <a:avLst/>
          </a:prstGeom>
          <a:noFill/>
        </p:spPr>
        <p:txBody>
          <a:bodyPr wrap="square" rtlCol="0">
            <a:spAutoFit/>
          </a:bodyPr>
          <a:lstStyle/>
          <a:p>
            <a:r>
              <a:rPr lang="en-US" dirty="0" smtClean="0">
                <a:solidFill>
                  <a:schemeClr val="accent4">
                    <a:lumMod val="50000"/>
                  </a:schemeClr>
                </a:solidFill>
                <a:latin typeface="Century Gothic" pitchFamily="34" charset="0"/>
              </a:rPr>
              <a:t>An implantable device designed to activate baroreceptors to reduce blood pressure does not appear to reduce blood pressure</a:t>
            </a:r>
            <a:endParaRPr lang="en-US" dirty="0">
              <a:solidFill>
                <a:schemeClr val="accent4">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614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6"/>
          <p:cNvSpPr>
            <a:spLocks noChangeArrowheads="1" noChangeShapeType="1" noTextEdit="1"/>
          </p:cNvSpPr>
          <p:nvPr/>
        </p:nvSpPr>
        <p:spPr bwMode="auto">
          <a:xfrm>
            <a:off x="304800" y="1828800"/>
            <a:ext cx="8610600" cy="3810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03D4A8"/>
                  </a:gs>
                  <a:gs pos="25000">
                    <a:srgbClr val="21D6E0"/>
                  </a:gs>
                  <a:gs pos="75000">
                    <a:srgbClr val="0087E6"/>
                  </a:gs>
                  <a:gs pos="100000">
                    <a:srgbClr val="005CBF"/>
                  </a:gs>
                </a:gsLst>
                <a:lin ang="2700000" scaled="1"/>
              </a:gradFill>
              <a:latin typeface="Impact"/>
            </a:endParaRPr>
          </a:p>
        </p:txBody>
      </p:sp>
      <p:sp>
        <p:nvSpPr>
          <p:cNvPr id="62467" name="AutoShape 2" descr="http://www.evipic.eviland.com/Comments/Images/Thank%20You/Thanks-32.gif"/>
          <p:cNvSpPr>
            <a:spLocks noChangeAspect="1" noChangeArrowheads="1"/>
          </p:cNvSpPr>
          <p:nvPr/>
        </p:nvSpPr>
        <p:spPr bwMode="auto">
          <a:xfrm>
            <a:off x="155575" y="-1531938"/>
            <a:ext cx="4762500" cy="3190876"/>
          </a:xfrm>
          <a:prstGeom prst="rect">
            <a:avLst/>
          </a:prstGeom>
          <a:noFill/>
          <a:ln w="9525">
            <a:noFill/>
            <a:miter lim="800000"/>
            <a:headEnd/>
            <a:tailEnd/>
          </a:ln>
        </p:spPr>
        <p:txBody>
          <a:bodyPr/>
          <a:lstStyle/>
          <a:p>
            <a:endParaRPr lang="en-US" altLang="en-US">
              <a:latin typeface="Book Antiqua" pitchFamily="18" charset="0"/>
            </a:endParaRPr>
          </a:p>
        </p:txBody>
      </p:sp>
      <p:pic>
        <p:nvPicPr>
          <p:cNvPr id="62468" name="Picture 6" descr="http://www.emsuds.com/ESW/Images/thankyou.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p:nvPr>
        </p:nvSpPr>
        <p:spPr>
          <a:xfrm>
            <a:off x="304800" y="1371600"/>
            <a:ext cx="8534400" cy="510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133350" h="38100"/>
            </a:sp3d>
          </a:bodyPr>
          <a:lstStyle/>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sz="2200" b="1" dirty="0" smtClean="0">
                <a:solidFill>
                  <a:srgbClr val="002060"/>
                </a:solidFill>
                <a:latin typeface="Century Gothic" pitchFamily="34" charset="0"/>
                <a:cs typeface="Times New Roman" pitchFamily="18" charset="0"/>
              </a:rPr>
              <a:t>The 4</a:t>
            </a:r>
            <a:r>
              <a:rPr lang="en-GB" sz="2200" b="1" baseline="30000" dirty="0" smtClean="0">
                <a:solidFill>
                  <a:srgbClr val="002060"/>
                </a:solidFill>
                <a:latin typeface="Century Gothic" pitchFamily="34" charset="0"/>
                <a:cs typeface="Times New Roman" pitchFamily="18" charset="0"/>
              </a:rPr>
              <a:t>th</a:t>
            </a:r>
            <a:r>
              <a:rPr lang="en-GB" sz="2200" b="1" dirty="0" smtClean="0">
                <a:solidFill>
                  <a:srgbClr val="002060"/>
                </a:solidFill>
                <a:latin typeface="Century Gothic" pitchFamily="34" charset="0"/>
                <a:cs typeface="Times New Roman" pitchFamily="18" charset="0"/>
              </a:rPr>
              <a:t> most common cause of death worldwide</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sz="2200" b="1" dirty="0" smtClean="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GB" sz="2200" b="1" dirty="0" smtClean="0">
                <a:solidFill>
                  <a:srgbClr val="002060"/>
                </a:solidFill>
                <a:latin typeface="Century Gothic" pitchFamily="34" charset="0"/>
                <a:cs typeface="Times New Roman" pitchFamily="18" charset="0"/>
              </a:rPr>
              <a:t>Directly and indirectly responsible for &gt;20% of all deaths </a:t>
            </a: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endParaRPr lang="en-GB" sz="2200" b="1" dirty="0" smtClean="0">
              <a:solidFill>
                <a:srgbClr val="002060"/>
              </a:solidFill>
              <a:latin typeface="Century Gothic" pitchFamily="34" charset="0"/>
              <a:cs typeface="Times New Roman" pitchFamily="18" charset="0"/>
            </a:endParaRPr>
          </a:p>
          <a:p>
            <a:pPr marL="274320" indent="-274320" algn="just" eaLnBrk="1" fontAlgn="auto" hangingPunct="1">
              <a:lnSpc>
                <a:spcPct val="110000"/>
              </a:lnSpc>
              <a:spcAft>
                <a:spcPts val="0"/>
              </a:spcAft>
              <a:buClr>
                <a:schemeClr val="tx1">
                  <a:shade val="95000"/>
                </a:schemeClr>
              </a:buClr>
              <a:buSzPct val="100000"/>
              <a:buFont typeface="Wingdings 2"/>
              <a:buBlip>
                <a:blip r:embed="rId3"/>
              </a:buBlip>
              <a:defRPr/>
            </a:pPr>
            <a:r>
              <a:rPr lang="en-US" sz="2200" b="1" dirty="0" smtClean="0">
                <a:solidFill>
                  <a:srgbClr val="002060"/>
                </a:solidFill>
                <a:latin typeface="Century Gothic" pitchFamily="34" charset="0"/>
                <a:cs typeface="Times New Roman" pitchFamily="18" charset="0"/>
              </a:rPr>
              <a:t>29-30% (about 66 million, 1 out of very 3) incidence of all over world </a:t>
            </a:r>
            <a:endParaRPr lang="en-US" sz="2200" b="1" dirty="0" smtClean="0">
              <a:solidFill>
                <a:schemeClr val="accent4">
                  <a:lumMod val="50000"/>
                </a:schemeClr>
              </a:solidFill>
              <a:latin typeface="Century Gothic" pitchFamily="34" charset="0"/>
              <a:cs typeface="Times New Roman" pitchFamily="18" charset="0"/>
            </a:endParaRPr>
          </a:p>
          <a:p>
            <a:pPr marL="609600" indent="-609600" algn="just" eaLnBrk="1" hangingPunct="1">
              <a:lnSpc>
                <a:spcPct val="200000"/>
              </a:lnSpc>
              <a:buSzPct val="100000"/>
              <a:buBlip>
                <a:blip r:embed="rId4"/>
              </a:buBlip>
              <a:defRPr/>
            </a:pPr>
            <a:r>
              <a:rPr lang="en-US" sz="2400" b="1" dirty="0" smtClean="0">
                <a:solidFill>
                  <a:schemeClr val="accent4">
                    <a:lumMod val="50000"/>
                  </a:schemeClr>
                </a:solidFill>
              </a:rPr>
              <a:t> </a:t>
            </a:r>
            <a:r>
              <a:rPr lang="en-US" sz="2400" b="1" dirty="0" smtClean="0">
                <a:solidFill>
                  <a:srgbClr val="002060"/>
                </a:solidFill>
                <a:latin typeface="Century Gothic" pitchFamily="34" charset="0"/>
                <a:cs typeface="Times New Roman" pitchFamily="18" charset="0"/>
              </a:rPr>
              <a:t>Onset stage 25-55 years mainly in 40-50y </a:t>
            </a:r>
          </a:p>
          <a:p>
            <a:pPr marL="609600" indent="-609600" algn="just" eaLnBrk="1" hangingPunct="1">
              <a:lnSpc>
                <a:spcPct val="200000"/>
              </a:lnSpc>
              <a:buSzPct val="100000"/>
              <a:buBlip>
                <a:blip r:embed="rId4"/>
              </a:buBlip>
              <a:defRPr/>
            </a:pPr>
            <a:r>
              <a:rPr lang="en-US" sz="2400" b="1" dirty="0" smtClean="0">
                <a:solidFill>
                  <a:srgbClr val="002060"/>
                </a:solidFill>
                <a:latin typeface="Century Gothic" pitchFamily="34" charset="0"/>
                <a:cs typeface="Times New Roman" pitchFamily="18" charset="0"/>
              </a:rPr>
              <a:t>Occurs over 30%of persons older than 65 y</a:t>
            </a:r>
          </a:p>
          <a:p>
            <a:pPr marL="274320" indent="-274320" algn="just" eaLnBrk="1" fontAlgn="auto" hangingPunct="1">
              <a:lnSpc>
                <a:spcPct val="110000"/>
              </a:lnSpc>
              <a:spcAft>
                <a:spcPts val="0"/>
              </a:spcAft>
              <a:buClr>
                <a:schemeClr val="tx1">
                  <a:shade val="95000"/>
                </a:schemeClr>
              </a:buClr>
              <a:buSzPct val="100000"/>
              <a:buFont typeface="Wingdings 2" pitchFamily="18" charset="2"/>
              <a:buNone/>
              <a:defRPr/>
            </a:pPr>
            <a:endParaRPr lang="en-GB" sz="2200" b="1" dirty="0" smtClean="0">
              <a:solidFill>
                <a:schemeClr val="accent4">
                  <a:lumMod val="50000"/>
                </a:schemeClr>
              </a:solidFill>
              <a:latin typeface="Century Gothic" pitchFamily="34" charset="0"/>
              <a:cs typeface="Arial" charset="0"/>
            </a:endParaRPr>
          </a:p>
        </p:txBody>
      </p:sp>
      <p:sp>
        <p:nvSpPr>
          <p:cNvPr id="12290" name="Rectangle 2"/>
          <p:cNvSpPr>
            <a:spLocks noGrp="1" noChangeArrowheads="1"/>
          </p:cNvSpPr>
          <p:nvPr>
            <p:ph type="title" idx="4294967295"/>
          </p:nvPr>
        </p:nvSpPr>
        <p:spPr>
          <a:xfrm>
            <a:off x="1066800" y="228600"/>
            <a:ext cx="7010400" cy="609600"/>
          </a:xfrm>
        </p:spPr>
        <p:txBody>
          <a:bodyPr>
            <a:noAutofit/>
          </a:bodyPr>
          <a:lstStyle/>
          <a:p>
            <a:pPr eaLnBrk="1" fontAlgn="auto" hangingPunct="1">
              <a:spcAft>
                <a:spcPts val="0"/>
              </a:spcAft>
              <a:defRPr/>
            </a:pPr>
            <a:r>
              <a:rPr lang="en-GB" sz="4000" dirty="0" smtClean="0">
                <a:ln w="500">
                  <a:noFill/>
                </a:ln>
                <a:solidFill>
                  <a:srgbClr val="FF0000"/>
                </a:solidFill>
                <a:effectLst/>
                <a:latin typeface="Batang" pitchFamily="18" charset="-127"/>
                <a:ea typeface="Batang" pitchFamily="18" charset="-127"/>
                <a:cs typeface="Times New Roman" pitchFamily="18" charset="0"/>
              </a:rPr>
              <a:t>HYPERTENSION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375" y="76200"/>
            <a:ext cx="8839200" cy="1524000"/>
          </a:xfrm>
        </p:spPr>
        <p:txBody>
          <a:bodyPr>
            <a:noAutofit/>
          </a:bodyPr>
          <a:lstStyle/>
          <a:p>
            <a:pPr eaLnBrk="1" fontAlgn="auto" hangingPunct="1">
              <a:spcAft>
                <a:spcPts val="0"/>
              </a:spcAft>
              <a:defRPr/>
            </a:pPr>
            <a:r>
              <a:rPr lang="en-US" sz="3600" dirty="0" smtClean="0">
                <a:ln w="500">
                  <a:noFill/>
                </a:ln>
                <a:solidFill>
                  <a:srgbClr val="FF0000"/>
                </a:solidFill>
                <a:effectLst/>
                <a:latin typeface="Batang" pitchFamily="18" charset="-127"/>
                <a:ea typeface="Batang" pitchFamily="18" charset="-127"/>
                <a:cs typeface="Arial" pitchFamily="34" charset="0"/>
              </a:rPr>
              <a:t>Prevalence of High Blood Pressure </a:t>
            </a:r>
            <a:r>
              <a:rPr lang="en-US" sz="3600" dirty="0" err="1" smtClean="0">
                <a:ln w="500">
                  <a:noFill/>
                </a:ln>
                <a:solidFill>
                  <a:srgbClr val="FF0000"/>
                </a:solidFill>
                <a:effectLst/>
                <a:latin typeface="Batang" pitchFamily="18" charset="-127"/>
                <a:ea typeface="Batang" pitchFamily="18" charset="-127"/>
                <a:cs typeface="Arial" pitchFamily="34" charset="0"/>
              </a:rPr>
              <a:t>inAdults</a:t>
            </a:r>
            <a:r>
              <a:rPr lang="en-US" sz="3600" dirty="0" smtClean="0">
                <a:ln w="500">
                  <a:noFill/>
                </a:ln>
                <a:solidFill>
                  <a:srgbClr val="FF0000"/>
                </a:solidFill>
                <a:effectLst/>
                <a:latin typeface="Batang" pitchFamily="18" charset="-127"/>
                <a:ea typeface="Batang" pitchFamily="18" charset="-127"/>
                <a:cs typeface="Arial" pitchFamily="34" charset="0"/>
              </a:rPr>
              <a:t> Age 20 and Older  NHANES: 2007–2010 </a:t>
            </a:r>
            <a:endParaRPr lang="en-US" sz="3600" dirty="0">
              <a:ln w="500">
                <a:noFill/>
              </a:ln>
              <a:solidFill>
                <a:srgbClr val="FF0000"/>
              </a:solidFill>
              <a:effectLst/>
              <a:latin typeface="Batang" pitchFamily="18" charset="-127"/>
              <a:ea typeface="Batang" pitchFamily="18" charset="-127"/>
              <a:cs typeface="Arial" pitchFamily="34" charset="0"/>
            </a:endParaRPr>
          </a:p>
        </p:txBody>
      </p:sp>
      <p:graphicFrame>
        <p:nvGraphicFramePr>
          <p:cNvPr id="15363" name="Content Placeholder 3"/>
          <p:cNvGraphicFramePr>
            <a:graphicFrameLocks noGrp="1"/>
          </p:cNvGraphicFramePr>
          <p:nvPr>
            <p:ph idx="1"/>
          </p:nvPr>
        </p:nvGraphicFramePr>
        <p:xfrm>
          <a:off x="254000" y="1549400"/>
          <a:ext cx="8559800" cy="4948238"/>
        </p:xfrm>
        <a:graphic>
          <a:graphicData uri="http://schemas.openxmlformats.org/presentationml/2006/ole">
            <mc:AlternateContent xmlns:mc="http://schemas.openxmlformats.org/markup-compatibility/2006">
              <mc:Choice xmlns:v="urn:schemas-microsoft-com:vml" Requires="v">
                <p:oleObj spid="_x0000_s45091" r:id="rId4" imgW="8559526" imgH="4950381" progId="Excel.Sheet.8">
                  <p:embed/>
                </p:oleObj>
              </mc:Choice>
              <mc:Fallback>
                <p:oleObj r:id="rId4" imgW="8559526" imgH="4950381"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549400"/>
                        <a:ext cx="8559800" cy="494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4" name="TextBox 4"/>
          <p:cNvSpPr txBox="1">
            <a:spLocks noChangeArrowheads="1"/>
          </p:cNvSpPr>
          <p:nvPr/>
        </p:nvSpPr>
        <p:spPr bwMode="auto">
          <a:xfrm>
            <a:off x="115888" y="6119813"/>
            <a:ext cx="8915400" cy="738187"/>
          </a:xfrm>
          <a:prstGeom prst="rect">
            <a:avLst/>
          </a:prstGeom>
          <a:noFill/>
          <a:ln w="9525">
            <a:noFill/>
            <a:miter lim="800000"/>
            <a:headEnd/>
            <a:tailEnd/>
          </a:ln>
        </p:spPr>
        <p:txBody>
          <a:bodyPr>
            <a:spAutoFit/>
          </a:bodyPr>
          <a:lstStyle/>
          <a:p>
            <a:r>
              <a:rPr lang="en-US" altLang="en-US" sz="1400" b="1">
                <a:solidFill>
                  <a:srgbClr val="002060"/>
                </a:solidFill>
                <a:latin typeface="Century Gothic" pitchFamily="34" charset="0"/>
              </a:rPr>
              <a:t>Source: </a:t>
            </a:r>
            <a:r>
              <a:rPr lang="en-US" altLang="en-US" sz="1400">
                <a:solidFill>
                  <a:srgbClr val="002060"/>
                </a:solidFill>
                <a:latin typeface="Century Gothic" pitchFamily="34" charset="0"/>
              </a:rPr>
              <a:t>NCHS and NHLBI. Hypertension is defined as SBP 140 mm Hg or DBP 90 mmHg, taking antihypertensive medication, or  being told twice by a physician or other professional that one has hypertension.</a:t>
            </a:r>
          </a:p>
        </p:txBody>
      </p:sp>
    </p:spTree>
    <p:extLst>
      <p:ext uri="{BB962C8B-B14F-4D97-AF65-F5344CB8AC3E}">
        <p14:creationId xmlns:p14="http://schemas.microsoft.com/office/powerpoint/2010/main" val="4114347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12800" y="165100"/>
            <a:ext cx="7772400" cy="1143000"/>
          </a:xfrm>
        </p:spPr>
        <p:txBody>
          <a:bodyPr/>
          <a:lstStyle/>
          <a:p>
            <a:pPr algn="ctr">
              <a:lnSpc>
                <a:spcPct val="90000"/>
              </a:lnSpc>
            </a:pPr>
            <a:r>
              <a:rPr lang="en-US" sz="2700" b="1" smtClean="0">
                <a:solidFill>
                  <a:srgbClr val="FFFF00"/>
                </a:solidFill>
              </a:rPr>
              <a:t>NHANES III Prevalence of Hypertension*</a:t>
            </a:r>
            <a:br>
              <a:rPr lang="en-US" sz="2700" b="1" smtClean="0">
                <a:solidFill>
                  <a:srgbClr val="FFFF00"/>
                </a:solidFill>
              </a:rPr>
            </a:br>
            <a:r>
              <a:rPr lang="en-US" sz="2700" b="1" smtClean="0">
                <a:solidFill>
                  <a:srgbClr val="FFFF00"/>
                </a:solidFill>
              </a:rPr>
              <a:t> According to Sex, Age, and BMI</a:t>
            </a:r>
          </a:p>
        </p:txBody>
      </p:sp>
      <p:graphicFrame>
        <p:nvGraphicFramePr>
          <p:cNvPr id="5123" name="Object 3"/>
          <p:cNvGraphicFramePr>
            <a:graphicFrameLocks noGrp="1" noChangeAspect="1"/>
          </p:cNvGraphicFramePr>
          <p:nvPr>
            <p:ph type="chart" idx="4294967295"/>
          </p:nvPr>
        </p:nvGraphicFramePr>
        <p:xfrm>
          <a:off x="808567" y="1447800"/>
          <a:ext cx="7772400" cy="4114800"/>
        </p:xfrm>
        <a:graphic>
          <a:graphicData uri="http://schemas.openxmlformats.org/presentationml/2006/ole">
            <mc:AlternateContent xmlns:mc="http://schemas.openxmlformats.org/markup-compatibility/2006">
              <mc:Choice xmlns:v="urn:schemas-microsoft-com:vml" Requires="v">
                <p:oleObj spid="_x0000_s46097" name="Chart" r:id="rId4" imgW="8743892" imgH="4114839" progId="MSGraph.Chart.8">
                  <p:embed followColorScheme="full"/>
                </p:oleObj>
              </mc:Choice>
              <mc:Fallback>
                <p:oleObj name="Chart" r:id="rId4" imgW="8743892" imgH="4114839" progId="MSGraph.Chart.8">
                  <p:embed followColorScheme="full"/>
                  <p:pic>
                    <p:nvPicPr>
                      <p:cNvPr id="0" name=""/>
                      <p:cNvPicPr>
                        <a:picLocks noChangeAspect="1" noChangeArrowheads="1"/>
                      </p:cNvPicPr>
                      <p:nvPr/>
                    </p:nvPicPr>
                    <p:blipFill>
                      <a:blip r:embed="rId5"/>
                      <a:srcRect/>
                      <a:stretch>
                        <a:fillRect/>
                      </a:stretch>
                    </p:blipFill>
                    <p:spPr bwMode="auto">
                      <a:xfrm>
                        <a:off x="808567" y="14478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4" name="Text Box 4"/>
          <p:cNvSpPr txBox="1">
            <a:spLocks noChangeArrowheads="1"/>
          </p:cNvSpPr>
          <p:nvPr/>
        </p:nvSpPr>
        <p:spPr bwMode="auto">
          <a:xfrm>
            <a:off x="1309511" y="6237289"/>
            <a:ext cx="3951111"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sz="1200" dirty="0">
                <a:solidFill>
                  <a:schemeClr val="bg1"/>
                </a:solidFill>
              </a:rPr>
              <a:t>Brown C et al.  Body Mass Index and the Prevalence of</a:t>
            </a:r>
            <a:br>
              <a:rPr lang="en-US" sz="1200" dirty="0">
                <a:solidFill>
                  <a:schemeClr val="bg1"/>
                </a:solidFill>
              </a:rPr>
            </a:br>
            <a:r>
              <a:rPr lang="en-US" sz="1200" dirty="0">
                <a:solidFill>
                  <a:schemeClr val="bg1"/>
                </a:solidFill>
              </a:rPr>
              <a:t>Hypertension and Dyslipidemia. </a:t>
            </a:r>
            <a:r>
              <a:rPr lang="en-US" sz="1200" dirty="0" err="1">
                <a:solidFill>
                  <a:schemeClr val="bg1"/>
                </a:solidFill>
              </a:rPr>
              <a:t>Obes</a:t>
            </a:r>
            <a:r>
              <a:rPr lang="en-US" sz="1200" dirty="0">
                <a:solidFill>
                  <a:schemeClr val="bg1"/>
                </a:solidFill>
              </a:rPr>
              <a:t> Res. 2000; 8:605-619</a:t>
            </a:r>
            <a:r>
              <a:rPr lang="en-US" sz="1200" dirty="0"/>
              <a:t>.</a:t>
            </a:r>
          </a:p>
        </p:txBody>
      </p:sp>
      <p:sp>
        <p:nvSpPr>
          <p:cNvPr id="5125" name="Text Box 5"/>
          <p:cNvSpPr txBox="1">
            <a:spLocks noChangeArrowheads="1"/>
          </p:cNvSpPr>
          <p:nvPr/>
        </p:nvSpPr>
        <p:spPr bwMode="auto">
          <a:xfrm>
            <a:off x="1309512" y="5719763"/>
            <a:ext cx="487962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dirty="0"/>
              <a:t>*</a:t>
            </a:r>
            <a:r>
              <a:rPr lang="en-US" sz="1200" dirty="0">
                <a:solidFill>
                  <a:schemeClr val="bg1"/>
                </a:solidFill>
              </a:rPr>
              <a:t>Defined as mean systolic blood pressure </a:t>
            </a:r>
            <a:r>
              <a:rPr lang="en-US" sz="1200" dirty="0">
                <a:solidFill>
                  <a:schemeClr val="bg1"/>
                </a:solidFill>
                <a:sym typeface="Symbol" pitchFamily="18" charset="2"/>
              </a:rPr>
              <a:t>140mm Hg,  mean diastolic 90 mm </a:t>
            </a:r>
            <a:r>
              <a:rPr lang="en-US" sz="1200" dirty="0">
                <a:solidFill>
                  <a:schemeClr val="bg1"/>
                </a:solidFill>
              </a:rPr>
              <a:t>Hg, or currently taking antihypertensive medication</a:t>
            </a:r>
            <a:r>
              <a:rPr lang="en-US" sz="1200" dirty="0"/>
              <a:t>.</a:t>
            </a:r>
          </a:p>
        </p:txBody>
      </p:sp>
      <p:sp>
        <p:nvSpPr>
          <p:cNvPr id="5126" name="Line 6"/>
          <p:cNvSpPr>
            <a:spLocks noChangeShapeType="1"/>
          </p:cNvSpPr>
          <p:nvPr/>
        </p:nvSpPr>
        <p:spPr bwMode="auto">
          <a:xfrm>
            <a:off x="7089423" y="2376488"/>
            <a:ext cx="1058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4225440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97"/>
            <a:ext cx="8229600" cy="1143000"/>
          </a:xfrm>
        </p:spPr>
        <p:txBody>
          <a:bodyPr anchor="t">
            <a:noAutofit/>
          </a:bodyPr>
          <a:lstStyle/>
          <a:p>
            <a:r>
              <a:rPr lang="en-US" sz="2400" dirty="0" smtClean="0">
                <a:solidFill>
                  <a:srgbClr val="C00000"/>
                </a:solidFill>
              </a:rPr>
              <a:t>Prevalence, Awareness, Treatment, and Control of Hypertension among Saudi Adult Population: A National Survey</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838200"/>
            <a:ext cx="8229600" cy="4708525"/>
          </a:xfrm>
        </p:spPr>
        <p:txBody>
          <a:bodyPr/>
          <a:lstStyle/>
          <a:p>
            <a:pPr>
              <a:buClr>
                <a:schemeClr val="accent4">
                  <a:lumMod val="75000"/>
                </a:schemeClr>
              </a:buClr>
            </a:pPr>
            <a:endParaRPr lang="en-US" sz="2200" b="1" dirty="0" smtClean="0">
              <a:solidFill>
                <a:schemeClr val="accent4">
                  <a:lumMod val="50000"/>
                </a:schemeClr>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The overall prevalence of hypertension was </a:t>
            </a:r>
            <a:r>
              <a:rPr lang="en-US" sz="2000" b="1" dirty="0">
                <a:solidFill>
                  <a:schemeClr val="accent4">
                    <a:lumMod val="50000"/>
                  </a:schemeClr>
                </a:solidFill>
                <a:latin typeface="Century Gothic" pitchFamily="34" charset="0"/>
              </a:rPr>
              <a:t>( </a:t>
            </a:r>
            <a:r>
              <a:rPr lang="en-US" sz="2000" b="1" dirty="0">
                <a:solidFill>
                  <a:schemeClr val="bg1"/>
                </a:solidFill>
              </a:rPr>
              <a:t>15.2% and 40.6% of Saudis were hypertensive or borderline hypertensive</a:t>
            </a:r>
            <a:r>
              <a:rPr lang="en-US" sz="2000" dirty="0"/>
              <a:t>)</a:t>
            </a:r>
          </a:p>
          <a:p>
            <a:pPr>
              <a:buClr>
                <a:schemeClr val="accent4">
                  <a:lumMod val="75000"/>
                </a:schemeClr>
              </a:buClr>
            </a:pPr>
            <a:r>
              <a:rPr lang="en-US" sz="2200" b="1" dirty="0" smtClean="0">
                <a:solidFill>
                  <a:schemeClr val="accent4">
                    <a:lumMod val="50000"/>
                  </a:schemeClr>
                </a:solidFill>
                <a:latin typeface="Century Gothic" pitchFamily="34" charset="0"/>
              </a:rPr>
              <a:t>only 44.7% of hypertensives were aware</a:t>
            </a:r>
          </a:p>
          <a:p>
            <a:pPr>
              <a:buClr>
                <a:schemeClr val="accent4">
                  <a:lumMod val="75000"/>
                </a:schemeClr>
              </a:buClr>
            </a:pPr>
            <a:r>
              <a:rPr lang="en-US" sz="2400" dirty="0" smtClean="0">
                <a:solidFill>
                  <a:schemeClr val="bg1"/>
                </a:solidFill>
              </a:rPr>
              <a:t>Risk </a:t>
            </a:r>
            <a:r>
              <a:rPr lang="en-US" sz="2400" dirty="0">
                <a:solidFill>
                  <a:schemeClr val="bg1"/>
                </a:solidFill>
              </a:rPr>
              <a:t>of hypertension increased among men, with age, obesity, diabetes, and hypercholesterolemia.</a:t>
            </a:r>
            <a:endParaRPr lang="en-US" sz="2400" b="1" dirty="0">
              <a:solidFill>
                <a:schemeClr val="bg1"/>
              </a:solidFill>
            </a:endParaRPr>
          </a:p>
          <a:p>
            <a:pPr>
              <a:buClr>
                <a:schemeClr val="accent4">
                  <a:lumMod val="75000"/>
                </a:schemeClr>
              </a:buClr>
            </a:pPr>
            <a:r>
              <a:rPr lang="en-US" sz="2400" dirty="0" smtClean="0">
                <a:solidFill>
                  <a:schemeClr val="bg1"/>
                </a:solidFill>
              </a:rPr>
              <a:t>57.8</a:t>
            </a:r>
            <a:r>
              <a:rPr lang="en-US" sz="2400" dirty="0">
                <a:solidFill>
                  <a:schemeClr val="bg1"/>
                </a:solidFill>
              </a:rPr>
              <a:t>% of hypertensive Saudis were undiagnosed</a:t>
            </a:r>
            <a:endParaRPr lang="en-US" sz="2400" b="1" dirty="0">
              <a:solidFill>
                <a:schemeClr val="bg1"/>
              </a:solidFill>
              <a:latin typeface="Century Gothic" pitchFamily="34" charset="0"/>
            </a:endParaRPr>
          </a:p>
          <a:p>
            <a:pPr>
              <a:buClr>
                <a:schemeClr val="accent4">
                  <a:lumMod val="75000"/>
                </a:schemeClr>
              </a:buClr>
            </a:pPr>
            <a:r>
              <a:rPr lang="en-US" sz="2200" b="1" dirty="0" smtClean="0">
                <a:solidFill>
                  <a:schemeClr val="accent4">
                    <a:lumMod val="50000"/>
                  </a:schemeClr>
                </a:solidFill>
                <a:latin typeface="Century Gothic" pitchFamily="34" charset="0"/>
              </a:rPr>
              <a:t> 71.8% of them received pharmacotherapy</a:t>
            </a:r>
          </a:p>
          <a:p>
            <a:pPr>
              <a:buClr>
                <a:schemeClr val="accent4">
                  <a:lumMod val="75000"/>
                </a:schemeClr>
              </a:buClr>
            </a:pPr>
            <a:r>
              <a:rPr lang="en-US" sz="2200" b="1" dirty="0" smtClean="0">
                <a:solidFill>
                  <a:schemeClr val="accent4">
                    <a:lumMod val="50000"/>
                  </a:schemeClr>
                </a:solidFill>
                <a:latin typeface="Century Gothic" pitchFamily="34" charset="0"/>
              </a:rPr>
              <a:t>  only 37.0% were controlled.</a:t>
            </a:r>
            <a:r>
              <a:rPr lang="en-US" sz="2400" dirty="0"/>
              <a:t> </a:t>
            </a:r>
            <a:endParaRPr lang="en-US" sz="2400" dirty="0" smtClean="0"/>
          </a:p>
          <a:p>
            <a:pPr>
              <a:buClr>
                <a:schemeClr val="accent4">
                  <a:lumMod val="75000"/>
                </a:schemeClr>
              </a:buClr>
            </a:pPr>
            <a:r>
              <a:rPr lang="en-US" sz="2400" dirty="0" smtClean="0">
                <a:solidFill>
                  <a:schemeClr val="bg1"/>
                </a:solidFill>
              </a:rPr>
              <a:t>.</a:t>
            </a:r>
            <a:r>
              <a:rPr lang="en-US" sz="2400" b="1" dirty="0" smtClean="0">
                <a:solidFill>
                  <a:schemeClr val="bg1"/>
                </a:solidFill>
              </a:rPr>
              <a:t> </a:t>
            </a:r>
            <a:r>
              <a:rPr lang="en-US" sz="1600" b="1" dirty="0" smtClean="0">
                <a:solidFill>
                  <a:schemeClr val="accent4">
                    <a:lumMod val="50000"/>
                  </a:schemeClr>
                </a:solidFill>
                <a:latin typeface="Century Gothic" pitchFamily="34" charset="0"/>
              </a:rPr>
              <a:t>Source: International Journal of Hypertension</a:t>
            </a:r>
          </a:p>
          <a:p>
            <a:pPr>
              <a:buNone/>
            </a:pPr>
            <a:r>
              <a:rPr lang="en-US" sz="1600" dirty="0" smtClean="0">
                <a:solidFill>
                  <a:schemeClr val="accent4">
                    <a:lumMod val="50000"/>
                  </a:schemeClr>
                </a:solidFill>
                <a:latin typeface="Century Gothic" pitchFamily="34" charset="0"/>
              </a:rPr>
              <a:t>		</a:t>
            </a:r>
            <a:r>
              <a:rPr lang="en-US" sz="1600" b="1" dirty="0" smtClean="0">
                <a:solidFill>
                  <a:schemeClr val="accent4">
                    <a:lumMod val="50000"/>
                  </a:schemeClr>
                </a:solidFill>
                <a:latin typeface="Century Gothic" pitchFamily="34" charset="0"/>
              </a:rPr>
              <a:t>Abdalla A. Saeed, Nasser A. Al-Hamdan</a:t>
            </a:r>
          </a:p>
          <a:p>
            <a:pPr>
              <a:buClr>
                <a:schemeClr val="accent4">
                  <a:lumMod val="75000"/>
                </a:schemeClr>
              </a:buClr>
              <a:buNone/>
            </a:pPr>
            <a:r>
              <a:rPr lang="en-US" sz="1600" b="1" dirty="0" smtClean="0">
                <a:solidFill>
                  <a:schemeClr val="accent4">
                    <a:lumMod val="50000"/>
                  </a:schemeClr>
                </a:solidFill>
                <a:latin typeface="Century Gothic" pitchFamily="34" charset="0"/>
              </a:rPr>
              <a:t>		Volume 2011 (2011), Article ID 174135, 8 pages</a:t>
            </a:r>
          </a:p>
          <a:p>
            <a:pPr>
              <a:buClr>
                <a:schemeClr val="accent4">
                  <a:lumMod val="75000"/>
                </a:schemeClr>
              </a:buClr>
              <a:buNone/>
            </a:pP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1">
      <a:dk1>
        <a:sysClr val="windowText" lastClr="000000"/>
      </a:dk1>
      <a:lt1>
        <a:sysClr val="window" lastClr="FFFFFF"/>
      </a:lt1>
      <a:dk2>
        <a:srgbClr val="E1D5A3"/>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2596</Words>
  <Application>Microsoft Office PowerPoint</Application>
  <PresentationFormat>On-screen Show (4:3)</PresentationFormat>
  <Paragraphs>499</Paragraphs>
  <Slides>59</Slides>
  <Notes>12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59</vt:i4>
      </vt:variant>
    </vt:vector>
  </HeadingPairs>
  <TitlesOfParts>
    <vt:vector size="64" baseType="lpstr">
      <vt:lpstr>Apex</vt:lpstr>
      <vt:lpstr>Microsoft Excel 97-2003 Worksheet</vt:lpstr>
      <vt:lpstr>Chart</vt:lpstr>
      <vt:lpstr>Clip</vt:lpstr>
      <vt:lpstr>Bitmap Image</vt:lpstr>
      <vt:lpstr>PowerPoint Presentation</vt:lpstr>
      <vt:lpstr>PowerPoint Presentation</vt:lpstr>
      <vt:lpstr>PowerPoint Presentation</vt:lpstr>
      <vt:lpstr>PowerPoint Presentation</vt:lpstr>
      <vt:lpstr>PowerPoint Presentation</vt:lpstr>
      <vt:lpstr>HYPERTENSION</vt:lpstr>
      <vt:lpstr>Prevalence of High Blood Pressure inAdults Age 20 and Older  NHANES: 2007–2010 </vt:lpstr>
      <vt:lpstr>NHANES III Prevalence of Hypertension*  According to Sex, Age, and BMI</vt:lpstr>
      <vt:lpstr>Prevalence, Awareness, Treatment, and Control of Hypertension among Saudi Adult Population: A National Survey </vt:lpstr>
      <vt:lpstr>PowerPoint Presentation</vt:lpstr>
      <vt:lpstr>PowerPoint Presentation</vt:lpstr>
      <vt:lpstr>PowerPoint Presentation</vt:lpstr>
      <vt:lpstr>Secondary Hypertension</vt:lpstr>
      <vt:lpstr>PowerPoint Presentation</vt:lpstr>
      <vt:lpstr>PowerPoint Presentation</vt:lpstr>
      <vt:lpstr>PowerPoint Presentation</vt:lpstr>
      <vt:lpstr>Definitions of hypertension by office and out-of-office blood pressure levels</vt:lpstr>
      <vt:lpstr>PowerPoint Presentation</vt:lpstr>
      <vt:lpstr>PowerPoint Presentation</vt:lpstr>
      <vt:lpstr>PowerPoint Presentation</vt:lpstr>
      <vt:lpstr>Blood Pressure </vt:lpstr>
      <vt:lpstr>Office blood pressure measurement </vt:lpstr>
      <vt:lpstr>Office blood pressure measurement</vt:lpstr>
      <vt:lpstr>Korotkoff sounds</vt:lpstr>
      <vt:lpstr>PowerPoint Presentation</vt:lpstr>
      <vt:lpstr>PowerPoint Presentation</vt:lpstr>
      <vt:lpstr>White Coat Hypertension </vt:lpstr>
      <vt:lpstr>PowerPoint Presentation</vt:lpstr>
      <vt:lpstr>PowerPoint Presentation</vt:lpstr>
      <vt:lpstr>PowerPoint Presentation</vt:lpstr>
      <vt:lpstr>Hypertensive   Urgency</vt:lpstr>
      <vt:lpstr>Malignant (Accelerated) Hypertension</vt:lpstr>
      <vt:lpstr>PowerPoint Presentation</vt:lpstr>
      <vt:lpstr>PowerPoint Presentation</vt:lpstr>
      <vt:lpstr>Copper wiring </vt:lpstr>
      <vt:lpstr>Hypertensive Retinopathy Grade 2</vt:lpstr>
      <vt:lpstr>Hypertensive Retinopathy Grade 3</vt:lpstr>
      <vt:lpstr>Hypertensive Retinopathy Grade 4</vt:lpstr>
      <vt:lpstr>Diagnosis Hypertension</vt:lpstr>
      <vt:lpstr>PowerPoint Presentation</vt:lpstr>
      <vt:lpstr>PowerPoint Presentation</vt:lpstr>
      <vt:lpstr>Laboratory Tests</vt:lpstr>
      <vt:lpstr>PowerPoint Presentation</vt:lpstr>
      <vt:lpstr>PowerPoint Presentation</vt:lpstr>
      <vt:lpstr>PowerPoint Presentation</vt:lpstr>
      <vt:lpstr>Benefits of Lowering BP</vt:lpstr>
      <vt:lpstr>TREATMENT OF HYPERTENSION</vt:lpstr>
      <vt:lpstr>PowerPoint Presentation</vt:lpstr>
      <vt:lpstr>PowerPoint Presentation</vt:lpstr>
      <vt:lpstr>Summary of antihypertensive drug treatment</vt:lpstr>
      <vt:lpstr>PowerPoint Presentation</vt:lpstr>
      <vt:lpstr>PowerPoint Presentation</vt:lpstr>
      <vt:lpstr>Drug Therapy</vt:lpstr>
      <vt:lpstr>Follow-up And Monitoring</vt:lpstr>
      <vt:lpstr>PowerPoint Presentation</vt:lpstr>
      <vt:lpstr>Hypertension Renal Denervation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2011-11-10T10:48:40Z</dcterms:created>
  <dcterms:modified xsi:type="dcterms:W3CDTF">2016-11-06T07:46:08Z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