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83C5A-3386-4832-831B-4DD5D12E5CC0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58E28-0AC1-42DE-B8E3-C4E8E8CA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7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B4A415-56E8-4B92-A2A9-F40F9899C6D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43CE66-4FDF-4AED-A1C1-EBDC8F958AA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8D7EB7-F0E9-40D1-88D8-773367AD190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35A4B0-02AD-469B-B000-EE071F1ACF2E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7611DA-1D1A-4AFB-9442-6B8DB340A508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A322DD-0B19-4FD3-9835-E2065AF2780A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2CA97F-C847-47E4-A660-78E9FC14D558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2CD1A8-A50C-4B81-8785-3E56CB137525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34AF53-B951-448A-925D-6DA8A72AF3A3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9852C9-9639-4D74-BA34-996C54726BB5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6CAAF0-DC55-4C84-82FD-BCCA16C7EFFC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F07FFC-B194-4612-A71A-BE17E61B378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4C319D-D7CC-48AB-85B0-CF6DE7984B7F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12CE7F-2015-47C3-8FDB-9A8C649E7D0C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D98070-F88B-4DDC-BA35-B81B78814EBE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136075-D24B-4F53-8EF1-4F0932149B77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21E882-34DB-4C6A-B124-23025C2B8A46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DB03F8-7C91-47E0-B774-194A347FFC1D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8AFE61-57A3-41BF-B0FD-3F8BEB45E19D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D2BD51-3B70-4A8A-AE9B-D3306D1A99FB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63718B-5AEC-4B13-8AA2-51423E7DFEF6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EAD344-F1B2-416E-9BA2-798EC6240053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27928B-BFC2-44A1-8AE8-66E4E598945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19B670-E181-4B50-A14D-2187505A876E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DBBEE5-0DD8-492D-A0E8-87B25DAA9643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1FEBAE-F722-4AB2-94D0-4889D8B1596C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BB7831-F2B5-4241-AECA-0AC307166115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BC84E2-A97A-4259-A3BF-1C86EACED5C4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A7E042-B24F-484D-BFB5-ECB8F86F8EA9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63EF8C-9313-43F8-804A-C6FA7D583CB0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240A1-8FC6-4911-8B8C-A37EB86B048F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8FA3CA-03FE-4B31-95DC-5B45458F28DF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8108C0-DF14-4CC6-8CBB-8E982A971830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C8B24E-EAF0-403F-BCFB-96C9E309EC6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7AF7CC-63A6-4ABC-9506-7C582247707F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6DD02A-9689-487B-9BBC-E8F8A552ECDC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AC5256-B7AA-46C7-85A6-F3E51B13CCC4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DD2444-43F2-4A3A-9377-C1B760F846EF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90F126-44C0-4F92-9694-D58B66EA1BFC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AF68E1-4765-4721-9FD4-25A57AA4EB43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A8D93A-BEC3-450B-B4DF-61799A10F9EB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C2C426-42E1-471D-B2A8-A32B995E1ADF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F0EF6F-FA7A-4DA3-B9FF-05BB9611AFE2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87C017-D2A8-4320-A0B8-791BE5979CF6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637489-EE7E-47CA-B488-A207830341A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072EC3-8EB4-43D5-92F5-858FB64CC085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CD8549-5EBF-4B3F-8C7C-A4A308128991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F08607-590C-4E51-8E42-F62F2F984557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2EE708-1B23-4927-8621-474C51CB1B9B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6C1F96-54DE-4CD7-9D3A-3895C4A9C205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CC0A19-265D-464E-A9B1-34218DBC0EB7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EE98C3-2A96-4344-A924-B6D1BFA0658B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01C4EE-6EFE-4F1F-89CD-C16F16C1AE4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B4E6F1-99B2-4133-A0F6-D2898E1B701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0C2F0B-39BB-4305-B4E8-94EB44932D6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54AF54-E47A-4002-908B-A4269BFD046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5C1C-C00D-4A90-83D1-3ED92FF97FD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C558-0AF2-462B-9A7C-C710393A6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5C1C-C00D-4A90-83D1-3ED92FF97FD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C558-0AF2-462B-9A7C-C710393A6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5C1C-C00D-4A90-83D1-3ED92FF97FD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C558-0AF2-462B-9A7C-C710393A6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EEEE-A65C-4CB1-A14A-B00E14AFD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5C1C-C00D-4A90-83D1-3ED92FF97FD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C558-0AF2-462B-9A7C-C710393A6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5C1C-C00D-4A90-83D1-3ED92FF97FD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C558-0AF2-462B-9A7C-C710393A6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5C1C-C00D-4A90-83D1-3ED92FF97FD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C558-0AF2-462B-9A7C-C710393A6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5C1C-C00D-4A90-83D1-3ED92FF97FD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C558-0AF2-462B-9A7C-C710393A6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5C1C-C00D-4A90-83D1-3ED92FF97FD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C558-0AF2-462B-9A7C-C710393A6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5C1C-C00D-4A90-83D1-3ED92FF97FD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C558-0AF2-462B-9A7C-C710393A6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5C1C-C00D-4A90-83D1-3ED92FF97FD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C558-0AF2-462B-9A7C-C710393A6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5C1C-C00D-4A90-83D1-3ED92FF97FD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C558-0AF2-462B-9A7C-C710393A6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5C1C-C00D-4A90-83D1-3ED92FF97FD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FC558-0AF2-462B-9A7C-C710393A65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4800" b="1" smtClean="0"/>
          </a:p>
          <a:p>
            <a:pPr>
              <a:buFontTx/>
              <a:buNone/>
            </a:pPr>
            <a:r>
              <a:rPr lang="en-US" sz="4800" b="1" smtClean="0"/>
              <a:t>         Cardiomyopathies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Manifestations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Gradual decrease in exercise capacity may be appreciated only in retrospect. </a:t>
            </a:r>
          </a:p>
          <a:p>
            <a:endParaRPr lang="en-US" smtClean="0"/>
          </a:p>
          <a:p>
            <a:r>
              <a:rPr lang="en-US" smtClean="0"/>
              <a:t>The initial presentation is often with acute decompensation triggered by an unrelated problem, such as anemia, thyrotoxicosis, or infection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Symptoms relating to raised filling pressures:</a:t>
            </a:r>
          </a:p>
          <a:p>
            <a:pPr>
              <a:buFontTx/>
              <a:buNone/>
            </a:pPr>
            <a:r>
              <a:rPr lang="en-US" smtClean="0"/>
              <a:t>orthopnea, nocturnal cough, paroxysmal nocturnal dyspnea, peripheral edema </a:t>
            </a:r>
          </a:p>
          <a:p>
            <a:endParaRPr lang="en-US" smtClean="0"/>
          </a:p>
          <a:p>
            <a:r>
              <a:rPr lang="en-US" smtClean="0"/>
              <a:t>Precede symptoms of low cardiac output: </a:t>
            </a:r>
          </a:p>
          <a:p>
            <a:pPr>
              <a:buFontTx/>
              <a:buNone/>
            </a:pPr>
            <a:r>
              <a:rPr lang="en-US" smtClean="0"/>
              <a:t>Fatigue, dyspnea on exertion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Diagnosis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Signs or symptoms of heart failure accompanied by indices of advanced left ventricular impairment and dilation </a:t>
            </a:r>
          </a:p>
          <a:p>
            <a:pPr>
              <a:lnSpc>
                <a:spcPct val="90000"/>
              </a:lnSpc>
            </a:pPr>
            <a:r>
              <a:rPr lang="en-US" smtClean="0"/>
              <a:t>An early diagnosis of dilated cardiomyopathy requires consideration of the common recognized causes: </a:t>
            </a:r>
          </a:p>
          <a:p>
            <a:pPr>
              <a:lnSpc>
                <a:spcPct val="90000"/>
              </a:lnSpc>
            </a:pPr>
            <a:r>
              <a:rPr lang="en-US" smtClean="0"/>
              <a:t>systemic hypertension, valvular heart disease, associated systemic disorders, high-output states, and the muscular dystrophies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changes of early disease are not specific and may include:</a:t>
            </a:r>
          </a:p>
          <a:p>
            <a:pPr>
              <a:buFontTx/>
              <a:buNone/>
            </a:pPr>
            <a:r>
              <a:rPr lang="en-US" smtClean="0"/>
              <a:t>left axis deviation and T wave abnormalities. </a:t>
            </a:r>
          </a:p>
          <a:p>
            <a:endParaRPr lang="en-US" smtClean="0"/>
          </a:p>
          <a:p>
            <a:r>
              <a:rPr lang="en-US" smtClean="0"/>
              <a:t>With progressive and advanced disease, conduction abnormalities develop: PR prolongation, QRS widening, and left bundle branch block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2133600"/>
            <a:ext cx="6705600" cy="3429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Echocardiogram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As a baseline and for serial assessment to monitor disease progression and the effect of treatment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6867" name="Picture 4" descr="Imag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1600200"/>
            <a:ext cx="3200400" cy="42243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MRI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Gadolinium-enhanced magnetic resonance imaging may be very helpful in differentiating segmental wall motion abnormalities in dilated cardiomyopathy from previous myocardial infarction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Biopsy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Occasionally should be considered in patients with potential unexplained myocarditis.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Supportive therapy includes:</a:t>
            </a:r>
          </a:p>
          <a:p>
            <a:r>
              <a:rPr lang="en-US" smtClean="0"/>
              <a:t>Sodium and fluid restriction, </a:t>
            </a:r>
          </a:p>
          <a:p>
            <a:r>
              <a:rPr lang="en-US" smtClean="0"/>
              <a:t>Avoidance of alcohol and other toxins, </a:t>
            </a:r>
          </a:p>
          <a:p>
            <a:r>
              <a:rPr lang="en-US" smtClean="0"/>
              <a:t>Use of established heart failure medications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Cardiomyopathy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"heart muscle diseases of unknown cause" </a:t>
            </a:r>
          </a:p>
          <a:p>
            <a:pPr eaLnBrk="1" hangingPunct="1"/>
            <a:r>
              <a:rPr lang="en-US" smtClean="0"/>
              <a:t>Diseases of the myocardium associated with cardiac dysfunction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Alcoholic Cardiomyopathy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Alcohol and its metabolite, acetaldehyde, are cardiotoxins acutely and chronically.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Myocardial depression is initially reversible but, if sustained, can lead to irreversible vacuolization, mitochondrial abnormalities, and fibrosis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The amount of alcohol necessary to produce symptomatic cardiomyopathy in susceptible individuals is not known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Abstinence leads to improvement in at least 50% of patients with severe symptoms, some of whom normalize their left ventricular ejection fractions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Chemotherapy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Doxorubicin (Adriamycin) cardiotoxicity causes characteristic histologic changes on endomyocardial biopsy, with overt heart failure in 5 to 10% of patients who receive doses greater than or equal to 450 mg/m2 of body surface area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Cyclophosphamide and ifosfamide can cause acute severe heart failure and malignant ventricular arrhythmias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5-Fluorouracil can cause coronary artery spasm and depressed left ventricular contractility.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Trastuzumab has been associated with an increased incidence of heart failure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Metabolic Causes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Excess catecholamines, as in </a:t>
            </a:r>
            <a:r>
              <a:rPr lang="en-US" i="1" smtClean="0"/>
              <a:t>pheochromocytoma</a:t>
            </a:r>
            <a:r>
              <a:rPr lang="en-US" smtClean="0"/>
              <a:t> </a:t>
            </a:r>
          </a:p>
          <a:p>
            <a:r>
              <a:rPr lang="en-US" i="1" smtClean="0"/>
              <a:t>Cocaine</a:t>
            </a:r>
            <a:r>
              <a:rPr lang="en-US" smtClean="0"/>
              <a:t> increases synaptic concentrations of catecholamines by inhibiting reuptake at nerve terminals; the result may be an acute coronary syndrome or chronic cardiomyopathy.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smtClean="0"/>
              <a:t>Thiamine deficiency</a:t>
            </a:r>
            <a:r>
              <a:rPr lang="en-US" sz="2400" smtClean="0"/>
              <a:t> can cause beriberi heart disease, with vasodilation and high cardiac output followed by low output. </a:t>
            </a:r>
          </a:p>
          <a:p>
            <a:pPr>
              <a:lnSpc>
                <a:spcPct val="90000"/>
              </a:lnSpc>
            </a:pPr>
            <a:r>
              <a:rPr lang="en-US" sz="2400" i="1" smtClean="0"/>
              <a:t>Calcium deficiency</a:t>
            </a:r>
            <a:r>
              <a:rPr lang="en-US" sz="2400" smtClean="0"/>
              <a:t> resulting from hypoparathyroidism, gastrointestinal abnormalities, or chelation directly compromises myocardial contractility. </a:t>
            </a:r>
          </a:p>
          <a:p>
            <a:pPr>
              <a:lnSpc>
                <a:spcPct val="90000"/>
              </a:lnSpc>
            </a:pPr>
            <a:r>
              <a:rPr lang="en-US" sz="2400" i="1" smtClean="0"/>
              <a:t>Hypophosphatemia</a:t>
            </a:r>
            <a:r>
              <a:rPr lang="en-US" sz="2400" smtClean="0"/>
              <a:t> which may occur in alcoholism, during recovery from malnutrition, and in hyperalimentation, also reduces myocardial contractility.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Patients with </a:t>
            </a:r>
            <a:r>
              <a:rPr lang="en-US" sz="2400" i="1" smtClean="0"/>
              <a:t>magnesium depletion</a:t>
            </a:r>
            <a:r>
              <a:rPr lang="en-US" sz="2400" smtClean="0"/>
              <a:t> owing to impaired absorption or increased renal excretion also may present with left ventricular dysfunction.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Skeletal Myopathies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Duchenne's muscular dystrophy and Becker's X-linked skeletal muscle dystrophy typically include cardiac dysfunction </a:t>
            </a:r>
          </a:p>
          <a:p>
            <a:r>
              <a:rPr lang="en-US" smtClean="0"/>
              <a:t>Maternally transmitted mitochondrial myopathies such as Kearns-Sayre syndrome frequently cause cardiac myopathic changes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Peripartum Cardiomyopathy</a:t>
            </a:r>
            <a:r>
              <a:rPr lang="en-US" smtClean="0"/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Peripartum cardiomyopathy appears in the last month of pregnancy or in the first 5 months after delivery in the absence of preexisting cardiac disease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Lymphocytic myocarditis, found in 30 to 50% of biopsy specimens, suggests an immune component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The prognosis is improvement to normal or near-normal ejection fraction during the next 6 months in more than 50% of patients.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Hypertrophic Cardiomyopathy 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Genetically determined myocardial disease</a:t>
            </a:r>
          </a:p>
          <a:p>
            <a:r>
              <a:rPr lang="en-US" smtClean="0"/>
              <a:t>Defined clinically by the presence of unexplained left ventricular hypertrophy </a:t>
            </a:r>
          </a:p>
          <a:p>
            <a:r>
              <a:rPr lang="en-US" smtClean="0"/>
              <a:t>Pathologically by the presence of myocyte disarray surrounding increased areas of loose connective tissue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Usually familial, with autosomal dominant inheritance. </a:t>
            </a:r>
          </a:p>
          <a:p>
            <a:r>
              <a:rPr lang="en-US" smtClean="0"/>
              <a:t>Abnormalities in sarcomeric contractile protein genes account for approximately 50 to 60% of cases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905000"/>
          <a:ext cx="7391400" cy="3548058"/>
        </p:xfrm>
        <a:graphic>
          <a:graphicData uri="http://schemas.openxmlformats.org/drawingml/2006/table">
            <a:tbl>
              <a:tblPr/>
              <a:tblGrid>
                <a:gridCol w="2463800"/>
                <a:gridCol w="2463800"/>
                <a:gridCol w="2463800"/>
              </a:tblGrid>
              <a:tr h="257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Gene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b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Protein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b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Frequency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b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FC"/>
                    </a:solidFill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MYH7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β-Myosin heavy chain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25–35%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MYBPC3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Cardiac myosin binding protein 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20–30%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TNNT2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Cardiac troponin 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3–5%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TNNI3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Cardiac troponin 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&lt;5%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TPM1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α-Tropomyosin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&lt;5%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MYL2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Regulatory myosin light chain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&lt;5%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MYL3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Essential myosin light chain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ACTC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α-Cardiac actin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TTN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Titin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TNNC1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Cardiac troponin 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MYH6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α-Myosin heavy chain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Single study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CRP3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Muscle LIM protein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Rare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Pathology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Typically, heart weight is increased and the interventricular septum is hypertrophic, </a:t>
            </a:r>
          </a:p>
          <a:p>
            <a:r>
              <a:rPr lang="en-US" smtClean="0"/>
              <a:t>Any pattern of thickening may occur</a:t>
            </a:r>
          </a:p>
          <a:p>
            <a:r>
              <a:rPr lang="en-US" smtClean="0"/>
              <a:t>Histologically, the hallmark of hypertrophic cardiomyopathy is myocyte disarray. </a:t>
            </a:r>
          </a:p>
          <a:p>
            <a:r>
              <a:rPr lang="en-US" smtClean="0"/>
              <a:t>Results from the loss of the normal parallel arrangement of myocytes, with cells forming in whorls around foci of connective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Classification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Dilated cardiomyopathy (DCM) </a:t>
            </a:r>
          </a:p>
          <a:p>
            <a:r>
              <a:rPr lang="en-US" smtClean="0"/>
              <a:t>Hypertrophic cardiomyopathy (HCM) </a:t>
            </a:r>
          </a:p>
          <a:p>
            <a:r>
              <a:rPr lang="en-US" smtClean="0"/>
              <a:t>Restrictive cardiomyopathy (RCM) </a:t>
            </a:r>
          </a:p>
          <a:p>
            <a:r>
              <a:rPr lang="en-US" smtClean="0"/>
              <a:t>Arrhythmogenic right ventricular cardiomyopathy/dysplasia (ARVC/D) </a:t>
            </a:r>
          </a:p>
          <a:p>
            <a:r>
              <a:rPr lang="en-US" smtClean="0"/>
              <a:t>Unclassified cardiomyopathies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Left ventricular hypertrophy is usually associated with: </a:t>
            </a:r>
          </a:p>
          <a:p>
            <a:r>
              <a:rPr lang="en-US" smtClean="0"/>
              <a:t>hyperdynamic indices of systolic performance, </a:t>
            </a:r>
          </a:p>
          <a:p>
            <a:r>
              <a:rPr lang="en-US" smtClean="0"/>
              <a:t>impaired diastolic function, </a:t>
            </a:r>
          </a:p>
          <a:p>
            <a:r>
              <a:rPr lang="en-US" smtClean="0"/>
              <a:t>clinical features suggestive of ischemia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Clinical expression of left ventricular hypertrophy usually occurs during periods of rapid somatic growth, </a:t>
            </a:r>
          </a:p>
          <a:p>
            <a:r>
              <a:rPr lang="en-US" smtClean="0"/>
              <a:t>May be during the first year of life or childhood but more typically during adolescence and, occasionally, in the early 20s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Most patients are asymptomatic or have only mild or intermittent symptoms. </a:t>
            </a:r>
          </a:p>
          <a:p>
            <a:r>
              <a:rPr lang="en-US" smtClean="0"/>
              <a:t>Symptomatic progression is usually slow, age related, and associated with a gradual deterioration in left ventricular function over decades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Symptoms may develop at any age, even many years after the appearance of LVH</a:t>
            </a:r>
          </a:p>
          <a:p>
            <a:r>
              <a:rPr lang="en-US" smtClean="0"/>
              <a:t>Occasionally, sudden death may be the initial presentation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sz="2800" smtClean="0"/>
              <a:t>30% of adults develop exertional chest pain </a:t>
            </a:r>
          </a:p>
          <a:p>
            <a:r>
              <a:rPr lang="en-US" sz="2800" smtClean="0"/>
              <a:t>Atypical, prolonged, and noted at rest or nocturnally. </a:t>
            </a:r>
          </a:p>
          <a:p>
            <a:r>
              <a:rPr lang="en-US" sz="2800" smtClean="0"/>
              <a:t>Postprandial angina associated with mild exertion is typical. </a:t>
            </a:r>
          </a:p>
          <a:p>
            <a:r>
              <a:rPr lang="en-US" sz="2800" smtClean="0"/>
              <a:t>Mild to moderate dyspnea is common in adults</a:t>
            </a:r>
          </a:p>
          <a:p>
            <a:r>
              <a:rPr lang="en-US" sz="2800" smtClean="0"/>
              <a:t>20% of patients experience syncope </a:t>
            </a:r>
          </a:p>
          <a:p>
            <a:r>
              <a:rPr lang="en-US" sz="2800" smtClean="0"/>
              <a:t>Palpitations are a frequent complaint</a:t>
            </a:r>
          </a:p>
          <a:p>
            <a:r>
              <a:rPr lang="en-US" sz="2800" smtClean="0"/>
              <a:t>Sustained palpitations are usually caused by supraventricular tachyarrhythmias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6324" name="Picture 2" descr="http://rds.yahoo.com/_ylt=A0PDoX1BAgJNwX4AFfCjzbkF/SIG=12la6giqv/EXP=1292063681/**http%3a/cardiophile.org/wp-content/uploads/2009/01/hcm-with-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6800"/>
            <a:ext cx="71437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Diagnosis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initial diagnostic evaluation includes a family history focusing on premature cardiac disease or death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372" name="Picture 2" descr="ECG of a 16-year-old with hypertrophic cardiomyop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5725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9396" name="Picture 2" descr="http://cmbi.bjmu.edu.cn/uptodate/pictures/card_pix/long_a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35052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4" descr="http://rds.yahoo.com/_ylt=A0PDoS.7AwJN_w8AA0mjzbkF/SIG=130sb4ffo/EXP=1292064059/**http%3a/cardiology.vetmed.lsu.edu/Portals/8/EchoHCMshortAxisLVmeasure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219200"/>
            <a:ext cx="45720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DIAGNOSTIC CRITERIA FOR HYPERTROPHIC CARDIOMYOPATHY </a:t>
            </a:r>
            <a:endParaRPr lang="en-US" sz="32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2268538"/>
          <a:ext cx="6096000" cy="31877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Major Criteria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b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Minor Criteria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b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FC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ECHOCARDIOGRAPHY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Left ventricular wall thickness ≥13 mm in the anterior septum or posterior wall or ≥15 mm in the posterior septum or free wall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Left ventricular wall thickness of 12 mm in the anterior septum or posterior wall or of 14 mm in the posterior septum or free wall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Severe SAM of the mitral valve (septal-leaflet contact)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Moderate SAM of the mitral valve (no mitral leaflet-septal contact)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Redundant mitral valve leaflets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ELECTROCARDIOGRAPHY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Left ventricular hypertrophy with repolarization changes (Romhilt and Estes)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Complete bundle branch block or (minor) interventricular conduction defects (in left ventricular leads)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 wave inversion in leads I and aVL (≥3 mm) (with QRS-T wave axis difference ≥30 degrees), V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–V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(≥3 mm) or II and III and aVF (≥5 mm)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Minor repolarization changes in left ventricular leads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Deep S wave in lead V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(&gt;25 mm)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Abnormal Q waves (&gt;40 msec or &gt;25% R wave) in at least two leads from II, III, aVF (in absence of left anterior hemiblock), and V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–V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 or I, aVL, V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–V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Unexplained chest pain, dyspnea, or syncope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80" name="Picture 2" descr="f4-u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685800"/>
            <a:ext cx="44862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Differential Diagnosis 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Causes of left ventricular hypertrophy: </a:t>
            </a:r>
          </a:p>
          <a:p>
            <a:pPr>
              <a:buFontTx/>
              <a:buNone/>
            </a:pPr>
            <a:r>
              <a:rPr lang="en-US" smtClean="0"/>
              <a:t>-Long-standing systemic hypertension </a:t>
            </a:r>
          </a:p>
          <a:p>
            <a:pPr>
              <a:buFontTx/>
              <a:buNone/>
            </a:pPr>
            <a:r>
              <a:rPr lang="en-US" smtClean="0"/>
              <a:t>-Aortic stenosis</a:t>
            </a:r>
          </a:p>
          <a:p>
            <a:pPr>
              <a:buFontTx/>
              <a:buNone/>
            </a:pPr>
            <a:r>
              <a:rPr lang="en-US" smtClean="0"/>
              <a:t>-Highly trained athletes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the absence of a specific underlying cause or aggravating factor, treatment is for the various stages of heart failure </a:t>
            </a:r>
          </a:p>
          <a:p>
            <a:r>
              <a:rPr lang="en-US" smtClean="0"/>
              <a:t>Supportive therapy includes sodium and fluid restriction, avoidance of alcohol and other toxins, and use of established heart failure medications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Restrictive Cardiomyopathy 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Characterized by impaired filling and reduced diastolic volume of the left and/or right ventricle despite normal or near-normal systolic function and wall thickness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Primary forms are uncommon, </a:t>
            </a:r>
          </a:p>
          <a:p>
            <a:r>
              <a:rPr lang="en-US" smtClean="0"/>
              <a:t>Secondary forms, the heart is affected as part of a multisystem disorder, </a:t>
            </a:r>
          </a:p>
          <a:p>
            <a:r>
              <a:rPr lang="en-US" smtClean="0"/>
              <a:t>Usually present at the advanced stage of an infiltrative disease (e.g., amyloidosis or sarcoidosis) or a systemic storage disease (e.g., hemochromatosis).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Restrictive cardiomyopathy may be familial </a:t>
            </a:r>
          </a:p>
          <a:p>
            <a:r>
              <a:rPr lang="en-US" smtClean="0"/>
              <a:t>Part of the genetic and phenotypic expression of hypertrophic cardiomyopathy caused by sarcomeric contractile protein gene abnormalities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Secondary forms:</a:t>
            </a:r>
          </a:p>
          <a:p>
            <a:pPr>
              <a:buFontTx/>
              <a:buNone/>
            </a:pPr>
            <a:r>
              <a:rPr lang="en-US" smtClean="0"/>
              <a:t>- amyloidosis, hemochromatosis, several of the glycogen storage diseases, and Fabry's disease </a:t>
            </a:r>
          </a:p>
          <a:p>
            <a:r>
              <a:rPr lang="en-US" smtClean="0"/>
              <a:t>Reported in association with skeletal myopathy and conduction system disease as part of the phenotypic spectrum caused by mutations in lamin A or C.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CAUSES OF RESTRICTIVE CARDIOMYOPATHIES</a:t>
            </a:r>
            <a:r>
              <a:rPr lang="en-US" sz="2800" smtClean="0"/>
              <a:t> </a:t>
            </a:r>
          </a:p>
        </p:txBody>
      </p:sp>
      <p:graphicFrame>
        <p:nvGraphicFramePr>
          <p:cNvPr id="139331" name="Group 67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15112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INFILTRATIVE DISORDERS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Amyloidosis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Sarcoidosis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STORAGE DISORDERS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Hemochromatosis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Fabry's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disease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Glycogen storage diseases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FIBROTIC DISORDERS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Radiation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Scleroderma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Drugs (e.g., doxorubicin, serotonin, ergotamine)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METABOLIC DISORDERS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Carnitine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deficiency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Defects in fatty acid metabolism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ENDOMYOCARDIAL DISORDERS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Endomyocardial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fibrosis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Hypereosinophilic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syndrome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Lofler's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endocarditis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MISCELLANEOUS CAUSES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Carcinoid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syndrome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Pathophysiology 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Increased stiffness of the endocardium or myocardium, induces ventricular pressures to rise disproportionately to small changes in volume until a maximum is reached.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infiltrative diseases such as amyloidosis or sarcoidosis, the increased stiffness results from infiltrates within the interstitium between myocardial cells. </a:t>
            </a:r>
          </a:p>
          <a:p>
            <a:r>
              <a:rPr lang="en-US" smtClean="0"/>
              <a:t>In the storage disorders, the deposits are within the cells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Manifestations 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Presenting clinical features develop as a consequence of raised ventricular filling pressures </a:t>
            </a:r>
          </a:p>
          <a:p>
            <a:r>
              <a:rPr lang="en-US" smtClean="0"/>
              <a:t>Not distinguishable from those of heart failure resulting from systolic impairment</a:t>
            </a:r>
          </a:p>
          <a:p>
            <a:r>
              <a:rPr lang="en-US" smtClean="0"/>
              <a:t>Atrial dilation and atrial fibrillation are common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Dilated Cardiomyopathy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Dilated cardiomyopathy is characterized by ventricular dilation and impaired contractile performance, which may involve the left or both ventricles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Diagnosis</a:t>
            </a:r>
            <a:endParaRPr lang="en-US" dirty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Based on the demonstration of the abnormal filling pattern by Doppler echocardiography</a:t>
            </a:r>
          </a:p>
          <a:p>
            <a:r>
              <a:rPr lang="en-US" smtClean="0"/>
              <a:t>Magnetic resonance imaging is useful to delineate the distribution of disease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Presence of abnormal amyloid protein in amyloidosis,</a:t>
            </a:r>
          </a:p>
          <a:p>
            <a:r>
              <a:rPr lang="en-US" smtClean="0"/>
              <a:t>Noncaseating granuloma in sarcoidosis, </a:t>
            </a:r>
          </a:p>
          <a:p>
            <a:r>
              <a:rPr lang="en-US" smtClean="0"/>
              <a:t>Abnormal iron studies in hemochromatosis, </a:t>
            </a:r>
          </a:p>
          <a:p>
            <a:r>
              <a:rPr lang="en-US" smtClean="0"/>
              <a:t>Reduced α</a:t>
            </a:r>
            <a:r>
              <a:rPr lang="en-US" baseline="-25000" smtClean="0"/>
              <a:t>1</a:t>
            </a:r>
            <a:r>
              <a:rPr lang="en-US" smtClean="0"/>
              <a:t>-galactosidase levels in Fabry's disease 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Arrhythmogenic Right Ventricular Cardiomyopathy 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genetically determined heart muscle disorder characterized by fibrofatty replacement of right ventricular myocardium. </a:t>
            </a:r>
          </a:p>
          <a:p>
            <a:r>
              <a:rPr lang="en-US" smtClean="0"/>
              <a:t>Associated with arrhythmia, heart failure, and premature sudden death.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Inherited as an autosomal dominant disease, usually with incomplete penetrance, </a:t>
            </a:r>
          </a:p>
          <a:p>
            <a:r>
              <a:rPr lang="en-US" smtClean="0"/>
              <a:t>Recessive forms with cutaneous manifestations have been recognized</a:t>
            </a:r>
          </a:p>
          <a:p>
            <a:r>
              <a:rPr lang="en-US" smtClean="0"/>
              <a:t>Recognized mutations account for approximately 40% of cases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Manifestations 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the early phase, patients are usually asymptomatic</a:t>
            </a:r>
          </a:p>
          <a:p>
            <a:r>
              <a:rPr lang="en-US" smtClean="0"/>
              <a:t>Resuscitated cardiac arrest and sudden death may be the initial manifestations</a:t>
            </a:r>
          </a:p>
          <a:p>
            <a:r>
              <a:rPr lang="en-US" smtClean="0"/>
              <a:t>The overt arrhythmic phase most often first occurs in adolescents and young adults, when patients note palpitations or syncope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mtClean="0"/>
              <a:t>The third phase, characterized by diffuse right ventricular disease, usually is recognized in the middle and later decades; </a:t>
            </a:r>
          </a:p>
          <a:p>
            <a:r>
              <a:rPr lang="en-US" smtClean="0"/>
              <a:t>Patients may present with right-sided heart failure despite relatively preserved left ventricular function</a:t>
            </a:r>
          </a:p>
          <a:p>
            <a:r>
              <a:rPr lang="en-US" smtClean="0"/>
              <a:t>In the advanced stage, obvious left ventricular involvement and biventricular heart failure are seen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Intracardiac defibrillator with supplemental antiarrhythmic agents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May develop as a consequence of prior myocarditis or as a result of a recognized toxin, infection, predisposing cardiovascular disease (e.g., hypertension, ischemic or valvular heart disease 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When no cause or associated disease is identified, dilated cardiomyopathy has been termed </a:t>
            </a:r>
            <a:r>
              <a:rPr lang="en-US" sz="2800" b="1" smtClean="0"/>
              <a:t>idiopathic 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50 to 60% of such patients have familial disease, and disease-causing mutations currently can be identified in 10 to 20% of such families.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Pathobiology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Systolic dysfunction may result from a variety of causes</a:t>
            </a:r>
          </a:p>
          <a:p>
            <a:r>
              <a:rPr lang="en-US" smtClean="0"/>
              <a:t>Altered hemodynamic parameters of decreased stroke volume and increased chamber pressures trigger the recognized neurohumoral changes of heart failure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insult to myocyte integrity may be relatively acute and may trigger programmed cell death (apoptosis); </a:t>
            </a:r>
          </a:p>
          <a:p>
            <a:r>
              <a:rPr lang="en-US" smtClean="0"/>
              <a:t>Insidious progression is the rule in inherited dilated cardiomyopathy and is also seen with viral persistence, anthracycline toxicity, and autoimmune dilated cardiomyopathy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A trigger with immune-mediated pathogenesis in genetically predisposed individuals 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Mutations in genes encoding important structural proteins in 20 to 30% of families with dilated cardiomyopathy 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Sarcomeric genes (10%) and lamin A/C (5%) 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One third of probands and family members develop low-titer, organ-specific autoantibodies to cardiac α-myosin 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Viral persistence has also been implicated as an ongoing trigger of immune-mediated damage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2026</Words>
  <Application>Microsoft Office PowerPoint</Application>
  <PresentationFormat>On-screen Show (4:3)</PresentationFormat>
  <Paragraphs>282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PowerPoint Presentation</vt:lpstr>
      <vt:lpstr>Cardiomyopathy</vt:lpstr>
      <vt:lpstr>Classification</vt:lpstr>
      <vt:lpstr>PowerPoint Presentation</vt:lpstr>
      <vt:lpstr>Dilated Cardiomyopathy</vt:lpstr>
      <vt:lpstr>PowerPoint Presentation</vt:lpstr>
      <vt:lpstr>Pathobiology </vt:lpstr>
      <vt:lpstr>PowerPoint Presentation</vt:lpstr>
      <vt:lpstr>PowerPoint Presentation</vt:lpstr>
      <vt:lpstr>Clinical Manifestations </vt:lpstr>
      <vt:lpstr>PowerPoint Presentation</vt:lpstr>
      <vt:lpstr>Diagnosis </vt:lpstr>
      <vt:lpstr>ECG</vt:lpstr>
      <vt:lpstr>PowerPoint Presentation</vt:lpstr>
      <vt:lpstr>Echocardiogram</vt:lpstr>
      <vt:lpstr>PowerPoint Presentation</vt:lpstr>
      <vt:lpstr>MRI</vt:lpstr>
      <vt:lpstr>Biopsy</vt:lpstr>
      <vt:lpstr>Treatment </vt:lpstr>
      <vt:lpstr>Alcoholic Cardiomyopathy </vt:lpstr>
      <vt:lpstr>Chemotherapy </vt:lpstr>
      <vt:lpstr>Metabolic Causes </vt:lpstr>
      <vt:lpstr>PowerPoint Presentation</vt:lpstr>
      <vt:lpstr>Skeletal Myopathies </vt:lpstr>
      <vt:lpstr>Peripartum Cardiomyopathy </vt:lpstr>
      <vt:lpstr>Hypertrophic Cardiomyopathy </vt:lpstr>
      <vt:lpstr>PowerPoint Presentation</vt:lpstr>
      <vt:lpstr>PowerPoint Presentation</vt:lpstr>
      <vt:lpstr>Pathology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</vt:lpstr>
      <vt:lpstr>PowerPoint Presentation</vt:lpstr>
      <vt:lpstr>PowerPoint Presentation</vt:lpstr>
      <vt:lpstr>DIAGNOSTIC CRITERIA FOR HYPERTROPHIC CARDIOMYOPATHY </vt:lpstr>
      <vt:lpstr>Differential Diagnosis </vt:lpstr>
      <vt:lpstr>Treatment</vt:lpstr>
      <vt:lpstr>Restrictive Cardiomyopathy </vt:lpstr>
      <vt:lpstr>PowerPoint Presentation</vt:lpstr>
      <vt:lpstr>PowerPoint Presentation</vt:lpstr>
      <vt:lpstr>PowerPoint Presentation</vt:lpstr>
      <vt:lpstr>CAUSES OF RESTRICTIVE CARDIOMYOPATHIES </vt:lpstr>
      <vt:lpstr>Pathophysiology </vt:lpstr>
      <vt:lpstr>PowerPoint Presentation</vt:lpstr>
      <vt:lpstr>Clinical Manifestations </vt:lpstr>
      <vt:lpstr>Diagnosis</vt:lpstr>
      <vt:lpstr>PowerPoint Presentation</vt:lpstr>
      <vt:lpstr>Arrhythmogenic Right Ventricular Cardiomyopathy </vt:lpstr>
      <vt:lpstr>PowerPoint Presentation</vt:lpstr>
      <vt:lpstr>Clinical Manifestations </vt:lpstr>
      <vt:lpstr>PowerPoint Presentation</vt:lpstr>
      <vt:lpstr>Treatment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walhabeeb</dc:creator>
  <cp:lastModifiedBy>DELL</cp:lastModifiedBy>
  <cp:revision>1</cp:revision>
  <dcterms:created xsi:type="dcterms:W3CDTF">2013-09-19T22:06:00Z</dcterms:created>
  <dcterms:modified xsi:type="dcterms:W3CDTF">2013-09-25T04:34:11Z</dcterms:modified>
</cp:coreProperties>
</file>