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7"/>
  </p:notesMasterIdLst>
  <p:sldIdLst>
    <p:sldId id="257" r:id="rId2"/>
    <p:sldId id="311" r:id="rId3"/>
    <p:sldId id="258" r:id="rId4"/>
    <p:sldId id="263" r:id="rId5"/>
    <p:sldId id="264" r:id="rId6"/>
    <p:sldId id="262" r:id="rId7"/>
    <p:sldId id="259" r:id="rId8"/>
    <p:sldId id="260" r:id="rId9"/>
    <p:sldId id="26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0A60-F778-4571-94D2-06A8EF88B025}"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9475F-7639-4AD4-9C9F-CEE405C87DE4}" type="slidenum">
              <a:rPr lang="en-US" smtClean="0"/>
              <a:t>‹#›</a:t>
            </a:fld>
            <a:endParaRPr lang="en-US"/>
          </a:p>
        </p:txBody>
      </p:sp>
    </p:spTree>
    <p:extLst>
      <p:ext uri="{BB962C8B-B14F-4D97-AF65-F5344CB8AC3E}">
        <p14:creationId xmlns:p14="http://schemas.microsoft.com/office/powerpoint/2010/main" val="370966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15</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8256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34</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extLst>
      <p:ext uri="{BB962C8B-B14F-4D97-AF65-F5344CB8AC3E}">
        <p14:creationId xmlns:p14="http://schemas.microsoft.com/office/powerpoint/2010/main" val="44362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ar-SA"/>
              <a:pPr/>
              <a:t>38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extLst>
      <p:ext uri="{BB962C8B-B14F-4D97-AF65-F5344CB8AC3E}">
        <p14:creationId xmlns:p14="http://schemas.microsoft.com/office/powerpoint/2010/main" val="7881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ar-SA"/>
              <a:pPr/>
              <a:t>40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extLst>
      <p:ext uri="{BB962C8B-B14F-4D97-AF65-F5344CB8AC3E}">
        <p14:creationId xmlns:p14="http://schemas.microsoft.com/office/powerpoint/2010/main" val="374230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ar-SA"/>
              <a:pPr/>
              <a:t>42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extLst>
      <p:ext uri="{BB962C8B-B14F-4D97-AF65-F5344CB8AC3E}">
        <p14:creationId xmlns:p14="http://schemas.microsoft.com/office/powerpoint/2010/main" val="373095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ar-SA"/>
              <a:pPr/>
              <a:t>44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extLst>
      <p:ext uri="{BB962C8B-B14F-4D97-AF65-F5344CB8AC3E}">
        <p14:creationId xmlns:p14="http://schemas.microsoft.com/office/powerpoint/2010/main" val="230910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ar-SA"/>
              <a:pPr/>
              <a:t>45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extLst>
      <p:ext uri="{BB962C8B-B14F-4D97-AF65-F5344CB8AC3E}">
        <p14:creationId xmlns:p14="http://schemas.microsoft.com/office/powerpoint/2010/main" val="141202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61AEF45-2354-4981-A944-E3F2A762D4C2}" type="datetimeFigureOut">
              <a:rPr lang="en-US" smtClean="0"/>
              <a:t>10/16/2016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3A074ED-6673-426E-8710-9B58DB8722C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35187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238985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40590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11130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AEF45-2354-4981-A944-E3F2A762D4C2}"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097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1AEF45-2354-4981-A944-E3F2A762D4C2}"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80830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1AEF45-2354-4981-A944-E3F2A762D4C2}"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307307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1AEF45-2354-4981-A944-E3F2A762D4C2}"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14273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AEF45-2354-4981-A944-E3F2A762D4C2}"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26903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AEF45-2354-4981-A944-E3F2A762D4C2}"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5978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AEF45-2354-4981-A944-E3F2A762D4C2}"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38968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61AEF45-2354-4981-A944-E3F2A762D4C2}" type="datetimeFigureOut">
              <a:rPr lang="en-US" smtClean="0"/>
              <a:t>10/16/2016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3A074ED-6673-426E-8710-9B58DB8722C0}" type="slidenum">
              <a:rPr lang="en-US" smtClean="0"/>
              <a:t>‹#›</a:t>
            </a:fld>
            <a:endParaRPr lang="en-US"/>
          </a:p>
        </p:txBody>
      </p:sp>
    </p:spTree>
    <p:extLst>
      <p:ext uri="{BB962C8B-B14F-4D97-AF65-F5344CB8AC3E}">
        <p14:creationId xmlns:p14="http://schemas.microsoft.com/office/powerpoint/2010/main" val="3095970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G:\crawford\images\6S1FF1A.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G:\crawford\images\6S4FF4.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G:\crawford\images\6S1FF5.jp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G:\crawford\images\6S1FF12A.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G:\crawford\images\6S9FF3.jp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1"/>
            <a:ext cx="7772400" cy="1470025"/>
          </a:xfrm>
        </p:spPr>
        <p:txBody>
          <a:bodyPr>
            <a:noAutofit/>
          </a:bodyPr>
          <a:lstStyle/>
          <a:p>
            <a:r>
              <a:rPr lang="en-US" sz="4800" b="1" dirty="0"/>
              <a:t>Rheumatic Fever </a:t>
            </a:r>
            <a:r>
              <a:rPr lang="en-US" sz="4800" b="1" dirty="0" smtClean="0"/>
              <a:t>And </a:t>
            </a:r>
            <a:r>
              <a:rPr lang="en-US" sz="4800" b="1" dirty="0"/>
              <a:t>RHD  </a:t>
            </a:r>
          </a:p>
        </p:txBody>
      </p:sp>
      <p:sp>
        <p:nvSpPr>
          <p:cNvPr id="3" name="Subtitle 2"/>
          <p:cNvSpPr>
            <a:spLocks noGrp="1"/>
          </p:cNvSpPr>
          <p:nvPr>
            <p:ph type="subTitle" idx="1"/>
          </p:nvPr>
        </p:nvSpPr>
        <p:spPr>
          <a:xfrm>
            <a:off x="2377224" y="3701759"/>
            <a:ext cx="8003147" cy="1199704"/>
          </a:xfrm>
        </p:spPr>
        <p:txBody>
          <a:bodyPr>
            <a:noAutofit/>
          </a:bodyPr>
          <a:lstStyle/>
          <a:p>
            <a:r>
              <a:rPr lang="en-US" sz="2800" b="1" dirty="0" smtClean="0"/>
              <a:t>Dr. </a:t>
            </a:r>
            <a:r>
              <a:rPr lang="en-US" sz="2800" b="1" dirty="0" err="1" smtClean="0"/>
              <a:t>Abdulelah</a:t>
            </a:r>
            <a:r>
              <a:rPr lang="en-US" sz="2800" b="1" dirty="0" smtClean="0"/>
              <a:t> Mobeirek (FRCPC</a:t>
            </a:r>
            <a:r>
              <a:rPr lang="en-US" sz="2800" dirty="0" smtClean="0"/>
              <a:t>)</a:t>
            </a:r>
          </a:p>
          <a:p>
            <a:r>
              <a:rPr lang="en-US" sz="2800" dirty="0" smtClean="0"/>
              <a:t>Consultant Cardiologist KFCC  </a:t>
            </a:r>
            <a:endParaRPr lang="en-US" sz="2800" dirty="0"/>
          </a:p>
        </p:txBody>
      </p:sp>
    </p:spTree>
    <p:extLst>
      <p:ext uri="{BB962C8B-B14F-4D97-AF65-F5344CB8AC3E}">
        <p14:creationId xmlns:p14="http://schemas.microsoft.com/office/powerpoint/2010/main" val="227281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74" y="631064"/>
            <a:ext cx="6777006" cy="807867"/>
          </a:xfrm>
        </p:spPr>
        <p:txBody>
          <a:bodyPr>
            <a:normAutofit/>
          </a:bodyPr>
          <a:lstStyle/>
          <a:p>
            <a:r>
              <a:rPr lang="en-US" sz="4000" dirty="0" smtClean="0"/>
              <a:t>Diagnosis of ARF</a:t>
            </a:r>
            <a:endParaRPr lang="en-US" sz="4000" dirty="0"/>
          </a:p>
        </p:txBody>
      </p:sp>
      <p:sp>
        <p:nvSpPr>
          <p:cNvPr id="3" name="Content Placeholder 2"/>
          <p:cNvSpPr>
            <a:spLocks noGrp="1"/>
          </p:cNvSpPr>
          <p:nvPr>
            <p:ph idx="1"/>
          </p:nvPr>
        </p:nvSpPr>
        <p:spPr>
          <a:xfrm>
            <a:off x="1220774" y="1626559"/>
            <a:ext cx="7767606" cy="4838735"/>
          </a:xfrm>
        </p:spPr>
        <p:txBody>
          <a:bodyPr>
            <a:noAutofit/>
          </a:bodyPr>
          <a:lstStyle/>
          <a:p>
            <a:pPr>
              <a:buFont typeface="Wingdings" panose="05000000000000000000" pitchFamily="2" charset="2"/>
              <a:buChar char="q"/>
            </a:pPr>
            <a:r>
              <a:rPr lang="en-US" sz="2800" dirty="0" smtClean="0"/>
              <a:t>No single test to diagnose ARF</a:t>
            </a:r>
          </a:p>
          <a:p>
            <a:pPr>
              <a:buFont typeface="Wingdings" panose="05000000000000000000" pitchFamily="2" charset="2"/>
              <a:buChar char="q"/>
            </a:pPr>
            <a:r>
              <a:rPr lang="en-US" sz="2800" dirty="0" smtClean="0"/>
              <a:t>The symptoms and signs are shared by many inflammatory and infectious diseases</a:t>
            </a:r>
          </a:p>
          <a:p>
            <a:pPr>
              <a:buFont typeface="Wingdings" panose="05000000000000000000" pitchFamily="2" charset="2"/>
              <a:buChar char="q"/>
            </a:pPr>
            <a:r>
              <a:rPr lang="en-US" sz="2800" dirty="0" smtClean="0"/>
              <a:t>Accurate diagnosis is important</a:t>
            </a:r>
          </a:p>
          <a:p>
            <a:pPr>
              <a:buFont typeface="Wingdings" panose="05000000000000000000" pitchFamily="2" charset="2"/>
              <a:buChar char="q"/>
            </a:pPr>
            <a:r>
              <a:rPr lang="en-US" sz="2800" dirty="0" err="1" smtClean="0"/>
              <a:t>Overdiagnosis</a:t>
            </a:r>
            <a:r>
              <a:rPr lang="en-US" sz="2800" dirty="0" smtClean="0"/>
              <a:t> will result in individuals receiving treatment unnecessarily</a:t>
            </a:r>
          </a:p>
          <a:p>
            <a:pPr>
              <a:buFont typeface="Wingdings" panose="05000000000000000000" pitchFamily="2" charset="2"/>
              <a:buChar char="q"/>
            </a:pPr>
            <a:r>
              <a:rPr lang="en-US" sz="2800" dirty="0" err="1" smtClean="0"/>
              <a:t>Underdiagnosis</a:t>
            </a:r>
            <a:r>
              <a:rPr lang="en-US" sz="2800" dirty="0" smtClean="0"/>
              <a:t> may lead to further episodes of ARF causing damage, and the need for valve surgery, and or premature death </a:t>
            </a:r>
            <a:endParaRPr lang="en-US" sz="2800" dirty="0"/>
          </a:p>
        </p:txBody>
      </p:sp>
    </p:spTree>
    <p:extLst>
      <p:ext uri="{BB962C8B-B14F-4D97-AF65-F5344CB8AC3E}">
        <p14:creationId xmlns:p14="http://schemas.microsoft.com/office/powerpoint/2010/main" val="80473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53790"/>
            <a:ext cx="6980607" cy="879953"/>
          </a:xfrm>
        </p:spPr>
        <p:txBody>
          <a:bodyPr>
            <a:normAutofit/>
          </a:bodyPr>
          <a:lstStyle/>
          <a:p>
            <a:r>
              <a:rPr lang="en-US" sz="4000" dirty="0" smtClean="0"/>
              <a:t>Diagnosis of ARF</a:t>
            </a:r>
            <a:endParaRPr lang="en-US" sz="4000" dirty="0"/>
          </a:p>
        </p:txBody>
      </p:sp>
      <p:sp>
        <p:nvSpPr>
          <p:cNvPr id="3" name="Content Placeholder 2"/>
          <p:cNvSpPr>
            <a:spLocks noGrp="1"/>
          </p:cNvSpPr>
          <p:nvPr>
            <p:ph idx="1"/>
          </p:nvPr>
        </p:nvSpPr>
        <p:spPr>
          <a:xfrm>
            <a:off x="838201" y="1825625"/>
            <a:ext cx="9567930" cy="4351338"/>
          </a:xfrm>
        </p:spPr>
        <p:txBody>
          <a:bodyPr>
            <a:noAutofit/>
          </a:bodyPr>
          <a:lstStyle/>
          <a:p>
            <a:pPr>
              <a:buFont typeface="Wingdings" panose="05000000000000000000" pitchFamily="2" charset="2"/>
              <a:buChar char="q"/>
            </a:pPr>
            <a:r>
              <a:rPr lang="en-US" sz="3200" dirty="0"/>
              <a:t>Diagnosis is primarily clinical and is based on a constellation of signs and symptoms, which were initially established as the Jones criteria</a:t>
            </a:r>
          </a:p>
          <a:p>
            <a:pPr>
              <a:buFont typeface="Wingdings" panose="05000000000000000000" pitchFamily="2" charset="2"/>
              <a:buChar char="q"/>
            </a:pPr>
            <a:r>
              <a:rPr lang="en-US" sz="3200" dirty="0" smtClean="0"/>
              <a:t>In 1944 Dr. TD Jones published a set of guidelines for diagnosis of ARF “Jones Criteria”</a:t>
            </a:r>
          </a:p>
          <a:p>
            <a:pPr>
              <a:buFont typeface="Wingdings" panose="05000000000000000000" pitchFamily="2" charset="2"/>
              <a:buChar char="q"/>
            </a:pPr>
            <a:r>
              <a:rPr lang="en-US" sz="3200" dirty="0" smtClean="0"/>
              <a:t> </a:t>
            </a:r>
            <a:r>
              <a:rPr lang="en-US" sz="3200" dirty="0"/>
              <a:t>S</a:t>
            </a:r>
            <a:r>
              <a:rPr lang="en-US" sz="3200" dirty="0" smtClean="0"/>
              <a:t>ubsequently </a:t>
            </a:r>
            <a:r>
              <a:rPr lang="en-US" sz="3200" dirty="0"/>
              <a:t>M</a:t>
            </a:r>
            <a:r>
              <a:rPr lang="en-US" sz="3200" dirty="0" smtClean="0"/>
              <a:t>odified in 1965, 1984 and 1992by AHA</a:t>
            </a:r>
          </a:p>
          <a:p>
            <a:pPr>
              <a:buFont typeface="Wingdings" panose="05000000000000000000" pitchFamily="2" charset="2"/>
              <a:buChar char="q"/>
            </a:pPr>
            <a:r>
              <a:rPr lang="en-US" sz="3200" dirty="0" smtClean="0"/>
              <a:t>Revised recently -2015 by AHA</a:t>
            </a:r>
          </a:p>
        </p:txBody>
      </p:sp>
    </p:spTree>
    <p:extLst>
      <p:ext uri="{BB962C8B-B14F-4D97-AF65-F5344CB8AC3E}">
        <p14:creationId xmlns:p14="http://schemas.microsoft.com/office/powerpoint/2010/main" val="389711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785610"/>
            <a:ext cx="7933643" cy="905711"/>
          </a:xfrm>
        </p:spPr>
        <p:txBody>
          <a:bodyPr>
            <a:normAutofit/>
          </a:bodyPr>
          <a:lstStyle/>
          <a:p>
            <a:r>
              <a:rPr lang="en-US" sz="4000" dirty="0" smtClean="0"/>
              <a:t>1992 Modified Jones Criteria</a:t>
            </a:r>
            <a:endParaRPr lang="en-US" sz="4000" dirty="0"/>
          </a:p>
        </p:txBody>
      </p:sp>
      <p:pic>
        <p:nvPicPr>
          <p:cNvPr id="4" name="Content Placeholder 3"/>
          <p:cNvPicPr>
            <a:picLocks noGrp="1" noChangeAspect="1"/>
          </p:cNvPicPr>
          <p:nvPr>
            <p:ph idx="1"/>
          </p:nvPr>
        </p:nvPicPr>
        <p:blipFill>
          <a:blip r:embed="rId2"/>
          <a:stretch>
            <a:fillRect/>
          </a:stretch>
        </p:blipFill>
        <p:spPr>
          <a:xfrm>
            <a:off x="1063327" y="2314685"/>
            <a:ext cx="9177251" cy="3192087"/>
          </a:xfrm>
          <a:prstGeom prst="rect">
            <a:avLst/>
          </a:prstGeom>
        </p:spPr>
      </p:pic>
    </p:spTree>
    <p:extLst>
      <p:ext uri="{BB962C8B-B14F-4D97-AF65-F5344CB8AC3E}">
        <p14:creationId xmlns:p14="http://schemas.microsoft.com/office/powerpoint/2010/main" val="289378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900" y="352882"/>
            <a:ext cx="8191221" cy="1325562"/>
          </a:xfrm>
        </p:spPr>
        <p:txBody>
          <a:bodyPr>
            <a:normAutofit/>
          </a:bodyPr>
          <a:lstStyle/>
          <a:p>
            <a:r>
              <a:rPr lang="en-US" sz="4000" dirty="0"/>
              <a:t>Carditis</a:t>
            </a:r>
            <a:r>
              <a:rPr lang="en-US" sz="5400" dirty="0">
                <a:solidFill>
                  <a:srgbClr val="FF0000"/>
                </a:solidFill>
              </a:rPr>
              <a:t> </a:t>
            </a:r>
          </a:p>
        </p:txBody>
      </p:sp>
      <p:sp>
        <p:nvSpPr>
          <p:cNvPr id="3" name="Content Placeholder 2"/>
          <p:cNvSpPr>
            <a:spLocks noGrp="1"/>
          </p:cNvSpPr>
          <p:nvPr>
            <p:ph idx="1"/>
          </p:nvPr>
        </p:nvSpPr>
        <p:spPr>
          <a:xfrm>
            <a:off x="838200" y="1825625"/>
            <a:ext cx="10034847" cy="4351338"/>
          </a:xfrm>
        </p:spPr>
        <p:txBody>
          <a:bodyPr/>
          <a:lstStyle/>
          <a:p>
            <a:pPr>
              <a:buFont typeface="Wingdings" panose="05000000000000000000" pitchFamily="2" charset="2"/>
              <a:buChar char="q"/>
            </a:pPr>
            <a:r>
              <a:rPr lang="en-US" sz="3200" dirty="0"/>
              <a:t>Occurs in 50-70% of cases</a:t>
            </a:r>
          </a:p>
          <a:p>
            <a:pPr>
              <a:buFont typeface="Wingdings" panose="05000000000000000000" pitchFamily="2" charset="2"/>
              <a:buChar char="q"/>
            </a:pPr>
            <a:r>
              <a:rPr lang="en-US" sz="3200" dirty="0"/>
              <a:t>Only manifestation of ARF that leaves permanent damage </a:t>
            </a:r>
            <a:endParaRPr lang="en-US" sz="3200" dirty="0" smtClean="0"/>
          </a:p>
          <a:p>
            <a:pPr>
              <a:buFont typeface="Wingdings" panose="05000000000000000000" pitchFamily="2" charset="2"/>
              <a:buChar char="q"/>
            </a:pPr>
            <a:r>
              <a:rPr lang="en-US" sz="3200" dirty="0" smtClean="0"/>
              <a:t>May be subclinical</a:t>
            </a:r>
            <a:endParaRPr lang="en-US" sz="3200" dirty="0"/>
          </a:p>
          <a:p>
            <a:pPr>
              <a:buFont typeface="Wingdings" panose="05000000000000000000" pitchFamily="2" charset="2"/>
              <a:buChar char="q"/>
            </a:pPr>
            <a:r>
              <a:rPr lang="en-US" sz="3200" dirty="0"/>
              <a:t>Murmurs of MR or AR may occur in acute stage while mitral </a:t>
            </a:r>
            <a:r>
              <a:rPr lang="en-US" sz="3200" dirty="0" err="1"/>
              <a:t>stenosis</a:t>
            </a:r>
            <a:r>
              <a:rPr lang="en-US" sz="3200" dirty="0"/>
              <a:t> occurs in late stages</a:t>
            </a:r>
          </a:p>
          <a:p>
            <a:pPr>
              <a:buFont typeface="Wingdings" panose="05000000000000000000" pitchFamily="2" charset="2"/>
              <a:buChar char="q"/>
            </a:pPr>
            <a:r>
              <a:rPr lang="en-US" sz="3200" dirty="0" err="1"/>
              <a:t>Cardiomegaly</a:t>
            </a:r>
            <a:r>
              <a:rPr lang="en-US" sz="3200" dirty="0"/>
              <a:t> and CHF may occur </a:t>
            </a:r>
          </a:p>
          <a:p>
            <a:endParaRPr lang="en-US" dirty="0"/>
          </a:p>
        </p:txBody>
      </p:sp>
    </p:spTree>
    <p:extLst>
      <p:ext uri="{BB962C8B-B14F-4D97-AF65-F5344CB8AC3E}">
        <p14:creationId xmlns:p14="http://schemas.microsoft.com/office/powerpoint/2010/main" val="1464195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Arthritis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200" dirty="0" smtClean="0"/>
              <a:t>Common</a:t>
            </a:r>
            <a:r>
              <a:rPr lang="en-US" sz="3200" dirty="0"/>
              <a:t>: present in </a:t>
            </a:r>
            <a:r>
              <a:rPr lang="en-US" sz="3200" dirty="0" smtClean="0"/>
              <a:t>35-66</a:t>
            </a:r>
            <a:r>
              <a:rPr lang="en-US" sz="3200" dirty="0"/>
              <a:t>%</a:t>
            </a:r>
          </a:p>
          <a:p>
            <a:pPr>
              <a:buFont typeface="Wingdings" panose="05000000000000000000" pitchFamily="2" charset="2"/>
              <a:buChar char="q"/>
            </a:pPr>
            <a:r>
              <a:rPr lang="en-US" sz="3200" dirty="0"/>
              <a:t>Earliest manifestation of ARF</a:t>
            </a:r>
          </a:p>
          <a:p>
            <a:pPr>
              <a:buFont typeface="Wingdings" panose="05000000000000000000" pitchFamily="2" charset="2"/>
              <a:buChar char="q"/>
            </a:pPr>
            <a:r>
              <a:rPr lang="en-US" sz="3200" dirty="0" smtClean="0"/>
              <a:t>Large</a:t>
            </a:r>
            <a:r>
              <a:rPr lang="en-US" sz="3200" dirty="0"/>
              <a:t> joints: The knees and ankles, shoulders, elbows</a:t>
            </a:r>
          </a:p>
          <a:p>
            <a:pPr>
              <a:buFont typeface="Wingdings" panose="05000000000000000000" pitchFamily="2" charset="2"/>
              <a:buChar char="q"/>
            </a:pPr>
            <a:r>
              <a:rPr lang="en-US" sz="3200" dirty="0"/>
              <a:t> “Migrating”, “Fleeting” polyarthritis</a:t>
            </a:r>
          </a:p>
          <a:p>
            <a:pPr>
              <a:buFont typeface="Wingdings" panose="05000000000000000000" pitchFamily="2" charset="2"/>
              <a:buChar char="q"/>
            </a:pPr>
            <a:r>
              <a:rPr lang="en-US" sz="3200" dirty="0"/>
              <a:t>Duration short &lt; 1 week</a:t>
            </a:r>
          </a:p>
          <a:p>
            <a:pPr>
              <a:buFont typeface="Wingdings" panose="05000000000000000000" pitchFamily="2" charset="2"/>
              <a:buChar char="q"/>
            </a:pPr>
            <a:r>
              <a:rPr lang="en-US" sz="3200" dirty="0"/>
              <a:t>Rapid improvement with salicylates</a:t>
            </a:r>
          </a:p>
          <a:p>
            <a:pPr>
              <a:buFont typeface="Wingdings" panose="05000000000000000000" pitchFamily="2" charset="2"/>
              <a:buChar char="q"/>
            </a:pPr>
            <a:r>
              <a:rPr lang="en-US" sz="3200" dirty="0"/>
              <a:t>Does not progress to chronic disease</a:t>
            </a:r>
          </a:p>
        </p:txBody>
      </p:sp>
    </p:spTree>
    <p:extLst>
      <p:ext uri="{BB962C8B-B14F-4D97-AF65-F5344CB8AC3E}">
        <p14:creationId xmlns:p14="http://schemas.microsoft.com/office/powerpoint/2010/main" val="4002258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031572" y="515155"/>
            <a:ext cx="8229600" cy="1442434"/>
          </a:xfrm>
        </p:spPr>
        <p:txBody>
          <a:bodyPr>
            <a:noAutofit/>
          </a:bodyPr>
          <a:lstStyle/>
          <a:p>
            <a:pPr algn="l"/>
            <a:r>
              <a:rPr lang="en-US" sz="4000" dirty="0"/>
              <a:t>Sydenham Chorea</a:t>
            </a:r>
            <a:r>
              <a:rPr lang="en-US" sz="4000" b="1" dirty="0"/>
              <a:t/>
            </a:r>
            <a:br>
              <a:rPr lang="en-US" sz="4000" b="1" dirty="0"/>
            </a:br>
            <a:endParaRPr lang="en-US" sz="4000" b="1" dirty="0"/>
          </a:p>
        </p:txBody>
      </p:sp>
      <p:sp>
        <p:nvSpPr>
          <p:cNvPr id="27651" name="Rectangle 1027"/>
          <p:cNvSpPr>
            <a:spLocks noGrp="1" noChangeArrowheads="1"/>
          </p:cNvSpPr>
          <p:nvPr>
            <p:ph idx="1"/>
          </p:nvPr>
        </p:nvSpPr>
        <p:spPr/>
        <p:txBody>
          <a:bodyPr>
            <a:normAutofit fontScale="92500" lnSpcReduction="20000"/>
          </a:bodyPr>
          <a:lstStyle/>
          <a:p>
            <a:pPr>
              <a:buFont typeface="Wingdings" panose="05000000000000000000" pitchFamily="2" charset="2"/>
              <a:buChar char="q"/>
            </a:pPr>
            <a:r>
              <a:rPr lang="en-US" sz="3200" dirty="0"/>
              <a:t>Also known as Saint </a:t>
            </a:r>
            <a:r>
              <a:rPr lang="en-US" sz="3200" dirty="0" err="1"/>
              <a:t>Vitus’dance</a:t>
            </a:r>
            <a:endParaRPr lang="en-US" sz="3200" dirty="0"/>
          </a:p>
          <a:p>
            <a:pPr>
              <a:buFont typeface="Wingdings" panose="05000000000000000000" pitchFamily="2" charset="2"/>
              <a:buChar char="q"/>
            </a:pPr>
            <a:r>
              <a:rPr lang="en-US" sz="3200" dirty="0"/>
              <a:t>Occur in 10-30</a:t>
            </a:r>
            <a:r>
              <a:rPr lang="en-US" sz="3200" dirty="0" smtClean="0"/>
              <a:t>%, extrapyramidal manifestation, female </a:t>
            </a:r>
            <a:r>
              <a:rPr lang="en-US" sz="3200" dirty="0" err="1" smtClean="0"/>
              <a:t>predominnce</a:t>
            </a:r>
            <a:r>
              <a:rPr lang="en-US" sz="3200" dirty="0" smtClean="0"/>
              <a:t> </a:t>
            </a:r>
            <a:endParaRPr lang="en-US" sz="3200" dirty="0"/>
          </a:p>
          <a:p>
            <a:pPr>
              <a:buFont typeface="Wingdings" panose="05000000000000000000" pitchFamily="2" charset="2"/>
              <a:buChar char="q"/>
            </a:pPr>
            <a:r>
              <a:rPr lang="en-US" sz="3200" dirty="0"/>
              <a:t>Abrupt Purposeless involuantry movements of muscles of face, neck, trunk, and limbs. </a:t>
            </a:r>
          </a:p>
          <a:p>
            <a:pPr>
              <a:buFont typeface="Wingdings" panose="05000000000000000000" pitchFamily="2" charset="2"/>
              <a:buChar char="q"/>
            </a:pPr>
            <a:r>
              <a:rPr lang="en-US" sz="3200" dirty="0"/>
              <a:t>Delayed manifestation of A</a:t>
            </a:r>
            <a:r>
              <a:rPr lang="en-US" sz="3200" dirty="0" smtClean="0"/>
              <a:t>RF -months</a:t>
            </a:r>
            <a:endParaRPr lang="en-US" sz="3200" dirty="0"/>
          </a:p>
          <a:p>
            <a:pPr>
              <a:buFont typeface="Wingdings" panose="05000000000000000000" pitchFamily="2" charset="2"/>
              <a:buChar char="q"/>
            </a:pPr>
            <a:r>
              <a:rPr lang="en-US" sz="3200"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normAutofit lnSpcReduction="10000"/>
          </a:bodyPr>
          <a:lstStyle/>
          <a:p>
            <a:fld id="{AB09FEF1-0CC3-4CD7-913A-95E1E05729B6}" type="slidenum">
              <a:rPr lang="en-US"/>
              <a:pPr/>
              <a:t>15</a:t>
            </a:fld>
            <a:endParaRPr lang="en-US" dirty="0"/>
          </a:p>
        </p:txBody>
      </p:sp>
    </p:spTree>
    <p:extLst>
      <p:ext uri="{BB962C8B-B14F-4D97-AF65-F5344CB8AC3E}">
        <p14:creationId xmlns:p14="http://schemas.microsoft.com/office/powerpoint/2010/main" val="36605520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062432" cy="1325562"/>
          </a:xfrm>
        </p:spPr>
        <p:txBody>
          <a:bodyPr>
            <a:normAutofit/>
          </a:bodyPr>
          <a:lstStyle/>
          <a:p>
            <a:r>
              <a:rPr lang="en-US" sz="4000" dirty="0"/>
              <a:t>Subcutaneous Nodules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a:t>Occur in 10%</a:t>
            </a:r>
          </a:p>
          <a:p>
            <a:pPr>
              <a:buFont typeface="Wingdings" panose="05000000000000000000" pitchFamily="2" charset="2"/>
              <a:buChar char="q"/>
            </a:pPr>
            <a:r>
              <a:rPr lang="en-US" sz="3200" dirty="0"/>
              <a:t>Usually 0.5 – 2 cm long</a:t>
            </a:r>
          </a:p>
          <a:p>
            <a:pPr>
              <a:buFont typeface="Wingdings" panose="05000000000000000000" pitchFamily="2" charset="2"/>
              <a:buChar char="q"/>
            </a:pPr>
            <a:r>
              <a:rPr lang="en-US" sz="3200" dirty="0"/>
              <a:t>Firm non-tender</a:t>
            </a:r>
          </a:p>
          <a:p>
            <a:pPr>
              <a:buFont typeface="Wingdings" panose="05000000000000000000" pitchFamily="2" charset="2"/>
              <a:buChar char="q"/>
            </a:pPr>
            <a:r>
              <a:rPr lang="en-US" sz="3200" dirty="0"/>
              <a:t>Occur over extensor surfaces of joints, on bony prominences, tendons, spine</a:t>
            </a:r>
          </a:p>
          <a:p>
            <a:pPr>
              <a:buFont typeface="Wingdings" panose="05000000000000000000" pitchFamily="2" charset="2"/>
              <a:buChar char="q"/>
            </a:pPr>
            <a:r>
              <a:rPr lang="en-US" sz="3200" dirty="0"/>
              <a:t>Short lived: last for few days</a:t>
            </a:r>
          </a:p>
          <a:p>
            <a:pPr>
              <a:buFont typeface="Wingdings" panose="05000000000000000000" pitchFamily="2" charset="2"/>
              <a:buChar char="q"/>
            </a:pPr>
            <a:r>
              <a:rPr lang="en-US" sz="3200" dirty="0"/>
              <a:t>Associated with severe carditis</a:t>
            </a:r>
          </a:p>
          <a:p>
            <a:endParaRPr lang="en-US" sz="3200" dirty="0"/>
          </a:p>
        </p:txBody>
      </p:sp>
    </p:spTree>
    <p:extLst>
      <p:ext uri="{BB962C8B-B14F-4D97-AF65-F5344CB8AC3E}">
        <p14:creationId xmlns:p14="http://schemas.microsoft.com/office/powerpoint/2010/main" val="3398488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RF4"/>
          <p:cNvPicPr>
            <a:picLocks noChangeAspect="1" noChangeArrowheads="1"/>
          </p:cNvPicPr>
          <p:nvPr/>
        </p:nvPicPr>
        <p:blipFill>
          <a:blip r:embed="rId2" cstate="print"/>
          <a:srcRect/>
          <a:stretch>
            <a:fillRect/>
          </a:stretch>
        </p:blipFill>
        <p:spPr bwMode="auto">
          <a:xfrm>
            <a:off x="2209800" y="990600"/>
            <a:ext cx="7772400" cy="5105400"/>
          </a:xfrm>
          <a:prstGeom prst="rect">
            <a:avLst/>
          </a:prstGeom>
          <a:noFill/>
        </p:spPr>
      </p:pic>
      <p:sp>
        <p:nvSpPr>
          <p:cNvPr id="44036" name="Text Box 4"/>
          <p:cNvSpPr txBox="1">
            <a:spLocks noChangeArrowheads="1"/>
          </p:cNvSpPr>
          <p:nvPr/>
        </p:nvSpPr>
        <p:spPr bwMode="auto">
          <a:xfrm>
            <a:off x="1309352" y="125569"/>
            <a:ext cx="5562600" cy="1107996"/>
          </a:xfrm>
          <a:prstGeom prst="rect">
            <a:avLst/>
          </a:prstGeom>
          <a:noFill/>
          <a:ln w="9525">
            <a:noFill/>
            <a:miter lim="800000"/>
            <a:headEnd/>
            <a:tailEnd/>
          </a:ln>
          <a:effectLst/>
        </p:spPr>
        <p:txBody>
          <a:bodyPr>
            <a:spAutoFit/>
          </a:bodyPr>
          <a:lstStyle/>
          <a:p>
            <a:r>
              <a:rPr lang="en-US" sz="4000" dirty="0"/>
              <a:t>Subcutaneous nodules</a:t>
            </a:r>
          </a:p>
          <a:p>
            <a:endParaRPr lang="en-US" sz="2600" dirty="0">
              <a:latin typeface="Monotype Corsiva" pitchFamily="66" charset="0"/>
            </a:endParaRPr>
          </a:p>
        </p:txBody>
      </p:sp>
    </p:spTree>
    <p:extLst>
      <p:ext uri="{BB962C8B-B14F-4D97-AF65-F5344CB8AC3E}">
        <p14:creationId xmlns:p14="http://schemas.microsoft.com/office/powerpoint/2010/main" val="1503100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998" y="314244"/>
            <a:ext cx="9692640" cy="1325562"/>
          </a:xfrm>
        </p:spPr>
        <p:txBody>
          <a:bodyPr>
            <a:normAutofit/>
          </a:bodyPr>
          <a:lstStyle/>
          <a:p>
            <a:r>
              <a:rPr lang="en-US" sz="4000" dirty="0" smtClean="0"/>
              <a:t>Subcutaneous Nodules</a:t>
            </a:r>
            <a:endParaRPr lang="en-US" sz="4000"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09800"/>
            <a:ext cx="3872286" cy="38656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171700"/>
            <a:ext cx="3690518" cy="3941858"/>
          </a:xfrm>
          <a:prstGeom prst="rect">
            <a:avLst/>
          </a:prstGeom>
        </p:spPr>
      </p:pic>
    </p:spTree>
    <p:extLst>
      <p:ext uri="{BB962C8B-B14F-4D97-AF65-F5344CB8AC3E}">
        <p14:creationId xmlns:p14="http://schemas.microsoft.com/office/powerpoint/2010/main" val="417204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Erythema Marginatum</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600" dirty="0"/>
              <a:t>Present in &lt;6%</a:t>
            </a:r>
          </a:p>
          <a:p>
            <a:pPr>
              <a:buFont typeface="Wingdings" panose="05000000000000000000" pitchFamily="2" charset="2"/>
              <a:buChar char="q"/>
            </a:pPr>
            <a:r>
              <a:rPr lang="en-US" sz="3600" dirty="0"/>
              <a:t>Less common, but highly specific manifestation of ARF</a:t>
            </a:r>
          </a:p>
          <a:p>
            <a:pPr>
              <a:buFont typeface="Wingdings" panose="05000000000000000000" pitchFamily="2" charset="2"/>
              <a:buChar char="q"/>
            </a:pPr>
            <a:r>
              <a:rPr lang="en-US" sz="3600" dirty="0"/>
              <a:t>Reddish border, pale center, round or irregular serpiginous borders, non-pruritic, transient rash</a:t>
            </a:r>
          </a:p>
          <a:p>
            <a:pPr>
              <a:buFont typeface="Wingdings" panose="05000000000000000000" pitchFamily="2" charset="2"/>
              <a:buChar char="q"/>
            </a:pPr>
            <a:r>
              <a:rPr lang="en-US" sz="3600" dirty="0"/>
              <a:t>Occurs on trunk, abdomen or proximal limbs</a:t>
            </a:r>
          </a:p>
          <a:p>
            <a:pPr>
              <a:buFont typeface="Wingdings" panose="05000000000000000000" pitchFamily="2" charset="2"/>
              <a:buChar char="q"/>
            </a:pPr>
            <a:r>
              <a:rPr lang="en-US" sz="3600" dirty="0"/>
              <a:t>Associated with carditis</a:t>
            </a:r>
          </a:p>
        </p:txBody>
      </p:sp>
    </p:spTree>
    <p:extLst>
      <p:ext uri="{BB962C8B-B14F-4D97-AF65-F5344CB8AC3E}">
        <p14:creationId xmlns:p14="http://schemas.microsoft.com/office/powerpoint/2010/main" val="61566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595360" cy="930777"/>
          </a:xfrm>
        </p:spPr>
        <p:txBody>
          <a:bodyPr>
            <a:normAutofit/>
          </a:bodyPr>
          <a:lstStyle/>
          <a:p>
            <a:r>
              <a:rPr lang="en-US" sz="4000" dirty="0" smtClean="0"/>
              <a:t>Lecture Outline</a:t>
            </a:r>
            <a:endParaRPr lang="en-US" sz="40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smtClean="0"/>
              <a:t>What is ARF And RHD?</a:t>
            </a:r>
          </a:p>
          <a:p>
            <a:pPr>
              <a:buFont typeface="Wingdings" panose="05000000000000000000" pitchFamily="2" charset="2"/>
              <a:buChar char="q"/>
            </a:pPr>
            <a:r>
              <a:rPr lang="en-US" sz="3200" dirty="0" smtClean="0"/>
              <a:t>Diagnosis</a:t>
            </a:r>
          </a:p>
          <a:p>
            <a:pPr>
              <a:buFont typeface="Wingdings" panose="05000000000000000000" pitchFamily="2" charset="2"/>
              <a:buChar char="q"/>
            </a:pPr>
            <a:r>
              <a:rPr lang="en-US" sz="3200" dirty="0" smtClean="0"/>
              <a:t>Jones Criteria</a:t>
            </a:r>
          </a:p>
          <a:p>
            <a:pPr>
              <a:buFont typeface="Wingdings" panose="05000000000000000000" pitchFamily="2" charset="2"/>
              <a:buChar char="q"/>
            </a:pPr>
            <a:r>
              <a:rPr lang="en-US" sz="3200" dirty="0" smtClean="0"/>
              <a:t>Differential Diagnosis</a:t>
            </a:r>
          </a:p>
          <a:p>
            <a:pPr>
              <a:buFont typeface="Wingdings" panose="05000000000000000000" pitchFamily="2" charset="2"/>
              <a:buChar char="q"/>
            </a:pPr>
            <a:r>
              <a:rPr lang="en-US" sz="3200" dirty="0" smtClean="0"/>
              <a:t>Investigations, Management</a:t>
            </a:r>
          </a:p>
          <a:p>
            <a:pPr>
              <a:buFont typeface="Wingdings" panose="05000000000000000000" pitchFamily="2" charset="2"/>
              <a:buChar char="q"/>
            </a:pPr>
            <a:r>
              <a:rPr lang="en-US" sz="3200" dirty="0" smtClean="0"/>
              <a:t>Rheumatic </a:t>
            </a:r>
            <a:r>
              <a:rPr lang="en-US" sz="3200" dirty="0"/>
              <a:t>V</a:t>
            </a:r>
            <a:r>
              <a:rPr lang="en-US" sz="3200" dirty="0" smtClean="0"/>
              <a:t>alvular Heart Disease</a:t>
            </a:r>
          </a:p>
          <a:p>
            <a:pPr>
              <a:buFont typeface="Wingdings" panose="05000000000000000000" pitchFamily="2" charset="2"/>
              <a:buChar char="q"/>
            </a:pPr>
            <a:r>
              <a:rPr lang="en-US" sz="3200" dirty="0" smtClean="0"/>
              <a:t>Prevention</a:t>
            </a:r>
            <a:endParaRPr lang="en-US" sz="3200" dirty="0"/>
          </a:p>
        </p:txBody>
      </p:sp>
    </p:spTree>
    <p:extLst>
      <p:ext uri="{BB962C8B-B14F-4D97-AF65-F5344CB8AC3E}">
        <p14:creationId xmlns:p14="http://schemas.microsoft.com/office/powerpoint/2010/main" val="85286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5" y="0"/>
            <a:ext cx="8023796" cy="1325562"/>
          </a:xfrm>
        </p:spPr>
        <p:txBody>
          <a:bodyPr>
            <a:normAutofit/>
          </a:bodyPr>
          <a:lstStyle/>
          <a:p>
            <a:r>
              <a:rPr lang="en-US" sz="4000" dirty="0" err="1" smtClean="0"/>
              <a:t>Erythrma</a:t>
            </a:r>
            <a:r>
              <a:rPr lang="en-US" sz="4000" dirty="0" smtClean="0"/>
              <a:t> </a:t>
            </a:r>
            <a:r>
              <a:rPr lang="en-US" sz="4000" dirty="0" err="1" smtClean="0"/>
              <a:t>Marignatum</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1600201"/>
            <a:ext cx="5528735" cy="4527973"/>
          </a:xfrm>
          <a:prstGeom prst="rect">
            <a:avLst/>
          </a:prstGeom>
        </p:spPr>
      </p:pic>
    </p:spTree>
    <p:extLst>
      <p:ext uri="{BB962C8B-B14F-4D97-AF65-F5344CB8AC3E}">
        <p14:creationId xmlns:p14="http://schemas.microsoft.com/office/powerpoint/2010/main" val="109673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720" y="761281"/>
            <a:ext cx="7766218" cy="776922"/>
          </a:xfrm>
        </p:spPr>
        <p:txBody>
          <a:bodyPr>
            <a:normAutofit/>
          </a:bodyPr>
          <a:lstStyle/>
          <a:p>
            <a:r>
              <a:rPr lang="en-US" sz="4000" dirty="0" smtClean="0"/>
              <a:t>2015 Revised Jones Criteria</a:t>
            </a:r>
            <a:endParaRPr lang="en-US" sz="4000" dirty="0"/>
          </a:p>
        </p:txBody>
      </p:sp>
      <p:pic>
        <p:nvPicPr>
          <p:cNvPr id="4" name="Content Placeholder 3"/>
          <p:cNvPicPr>
            <a:picLocks noGrp="1" noChangeAspect="1"/>
          </p:cNvPicPr>
          <p:nvPr>
            <p:ph idx="1"/>
          </p:nvPr>
        </p:nvPicPr>
        <p:blipFill>
          <a:blip r:embed="rId2"/>
          <a:stretch>
            <a:fillRect/>
          </a:stretch>
        </p:blipFill>
        <p:spPr>
          <a:xfrm>
            <a:off x="1171719" y="2209801"/>
            <a:ext cx="8783649" cy="1653861"/>
          </a:xfrm>
          <a:prstGeom prst="rect">
            <a:avLst/>
          </a:prstGeom>
        </p:spPr>
      </p:pic>
      <p:pic>
        <p:nvPicPr>
          <p:cNvPr id="5" name="Picture 4"/>
          <p:cNvPicPr>
            <a:picLocks noChangeAspect="1"/>
          </p:cNvPicPr>
          <p:nvPr/>
        </p:nvPicPr>
        <p:blipFill>
          <a:blip r:embed="rId3"/>
          <a:stretch>
            <a:fillRect/>
          </a:stretch>
        </p:blipFill>
        <p:spPr>
          <a:xfrm>
            <a:off x="2009104" y="4267616"/>
            <a:ext cx="6065950" cy="535287"/>
          </a:xfrm>
          <a:prstGeom prst="rect">
            <a:avLst/>
          </a:prstGeom>
        </p:spPr>
      </p:pic>
    </p:spTree>
    <p:extLst>
      <p:ext uri="{BB962C8B-B14F-4D97-AF65-F5344CB8AC3E}">
        <p14:creationId xmlns:p14="http://schemas.microsoft.com/office/powerpoint/2010/main" val="212644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11577" cy="1325563"/>
          </a:xfrm>
        </p:spPr>
        <p:txBody>
          <a:bodyPr>
            <a:normAutofit/>
          </a:bodyPr>
          <a:lstStyle/>
          <a:p>
            <a:r>
              <a:rPr lang="en-US" sz="4000" dirty="0" smtClean="0"/>
              <a:t>2015 Revision of Jones Criteria</a:t>
            </a:r>
            <a:endParaRPr lang="en-US" sz="4000" dirty="0"/>
          </a:p>
        </p:txBody>
      </p:sp>
      <p:sp>
        <p:nvSpPr>
          <p:cNvPr id="3" name="Content Placeholder 2"/>
          <p:cNvSpPr>
            <a:spLocks noGrp="1"/>
          </p:cNvSpPr>
          <p:nvPr>
            <p:ph idx="1"/>
          </p:nvPr>
        </p:nvSpPr>
        <p:spPr>
          <a:xfrm>
            <a:off x="838201" y="1825625"/>
            <a:ext cx="9670960" cy="4351338"/>
          </a:xfrm>
        </p:spPr>
        <p:txBody>
          <a:bodyPr>
            <a:normAutofit/>
          </a:bodyPr>
          <a:lstStyle/>
          <a:p>
            <a:pPr marL="514350" indent="-514350">
              <a:buFont typeface="+mj-lt"/>
              <a:buAutoNum type="arabicPeriod"/>
            </a:pPr>
            <a:r>
              <a:rPr lang="en-US" sz="3200" dirty="0" smtClean="0"/>
              <a:t>In accordance with the degree of </a:t>
            </a:r>
            <a:r>
              <a:rPr lang="en-US" sz="3200" dirty="0" smtClean="0">
                <a:solidFill>
                  <a:srgbClr val="00B0F0"/>
                </a:solidFill>
              </a:rPr>
              <a:t>prevalence</a:t>
            </a:r>
            <a:r>
              <a:rPr lang="en-US" sz="3200" dirty="0" smtClean="0"/>
              <a:t> of ARF/RHD in the population:</a:t>
            </a:r>
          </a:p>
          <a:p>
            <a:pPr>
              <a:buFont typeface="Wingdings" panose="05000000000000000000" pitchFamily="2" charset="2"/>
              <a:buChar char="q"/>
            </a:pPr>
            <a:r>
              <a:rPr lang="en-US" sz="3200" dirty="0" smtClean="0"/>
              <a:t> </a:t>
            </a:r>
            <a:r>
              <a:rPr lang="en-US" sz="3200" dirty="0" smtClean="0">
                <a:solidFill>
                  <a:srgbClr val="00B0F0"/>
                </a:solidFill>
              </a:rPr>
              <a:t>low risk populations </a:t>
            </a:r>
            <a:r>
              <a:rPr lang="en-US" sz="3200" dirty="0" smtClean="0"/>
              <a:t>have been defined as those with ARF incidence &lt; 2:100000 school-age children or all age prevalence of RHD of &lt; 1:1000 population per year</a:t>
            </a:r>
          </a:p>
          <a:p>
            <a:pPr>
              <a:buFont typeface="Wingdings" panose="05000000000000000000" pitchFamily="2" charset="2"/>
              <a:buChar char="q"/>
            </a:pPr>
            <a:r>
              <a:rPr lang="en-US" sz="3200" dirty="0" smtClean="0"/>
              <a:t>Children not from low risk population have been considered to be at </a:t>
            </a:r>
            <a:r>
              <a:rPr lang="en-US" sz="3200" dirty="0" smtClean="0">
                <a:solidFill>
                  <a:srgbClr val="00B0F0"/>
                </a:solidFill>
              </a:rPr>
              <a:t>moderate or high risk</a:t>
            </a:r>
            <a:endParaRPr lang="en-US" sz="3200" dirty="0">
              <a:solidFill>
                <a:srgbClr val="00B0F0"/>
              </a:solidFill>
            </a:endParaRPr>
          </a:p>
        </p:txBody>
      </p:sp>
    </p:spTree>
    <p:extLst>
      <p:ext uri="{BB962C8B-B14F-4D97-AF65-F5344CB8AC3E}">
        <p14:creationId xmlns:p14="http://schemas.microsoft.com/office/powerpoint/2010/main" val="791978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083" y="386366"/>
            <a:ext cx="8595360" cy="1073136"/>
          </a:xfrm>
        </p:spPr>
        <p:txBody>
          <a:bodyPr>
            <a:normAutofit/>
          </a:bodyPr>
          <a:lstStyle/>
          <a:p>
            <a:r>
              <a:rPr lang="en-US" sz="4000" dirty="0" smtClean="0"/>
              <a:t>2015 Revision of Jones Criteria </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solidFill>
                  <a:schemeClr val="accent1"/>
                </a:solidFill>
              </a:rPr>
              <a:t>2</a:t>
            </a:r>
            <a:r>
              <a:rPr lang="en-US" sz="3200" dirty="0" smtClean="0"/>
              <a:t>. Advocated the use of </a:t>
            </a:r>
            <a:r>
              <a:rPr lang="en-US" sz="3200" dirty="0" smtClean="0">
                <a:solidFill>
                  <a:srgbClr val="00B0F0"/>
                </a:solidFill>
              </a:rPr>
              <a:t>Echocardiography</a:t>
            </a:r>
            <a:r>
              <a:rPr lang="en-US" sz="3200" dirty="0" smtClean="0"/>
              <a:t> in all cases of confirmed or suspected ARF or RHD, to diagnose </a:t>
            </a:r>
            <a:r>
              <a:rPr lang="en-US" sz="3200" dirty="0" err="1" smtClean="0"/>
              <a:t>valvulitis</a:t>
            </a:r>
            <a:r>
              <a:rPr lang="en-US" sz="3200" dirty="0" smtClean="0"/>
              <a:t>( subclinical </a:t>
            </a:r>
            <a:r>
              <a:rPr lang="en-US" sz="3200" dirty="0" err="1" smtClean="0"/>
              <a:t>carditis</a:t>
            </a:r>
            <a:r>
              <a:rPr lang="en-US" sz="3200" dirty="0" smtClean="0"/>
              <a:t>) and has been included as a </a:t>
            </a:r>
            <a:r>
              <a:rPr lang="en-US" sz="3200" dirty="0" smtClean="0">
                <a:solidFill>
                  <a:srgbClr val="00B0F0"/>
                </a:solidFill>
              </a:rPr>
              <a:t>major criterion to diagnose </a:t>
            </a:r>
            <a:r>
              <a:rPr lang="en-US" sz="3200" dirty="0" err="1" smtClean="0">
                <a:solidFill>
                  <a:srgbClr val="00B0F0"/>
                </a:solidFill>
              </a:rPr>
              <a:t>carditis</a:t>
            </a:r>
            <a:endParaRPr lang="en-US" sz="3200" dirty="0" smtClean="0">
              <a:solidFill>
                <a:srgbClr val="00B0F0"/>
              </a:solidFill>
            </a:endParaRPr>
          </a:p>
          <a:p>
            <a:pPr marL="0" indent="0">
              <a:buNone/>
            </a:pPr>
            <a:r>
              <a:rPr lang="en-US" sz="3200" dirty="0" smtClean="0"/>
              <a:t>3. Aseptic </a:t>
            </a:r>
            <a:r>
              <a:rPr lang="en-US" sz="3200" dirty="0" err="1" smtClean="0">
                <a:solidFill>
                  <a:srgbClr val="00B0F0"/>
                </a:solidFill>
              </a:rPr>
              <a:t>monoarthritis</a:t>
            </a:r>
            <a:r>
              <a:rPr lang="en-US" sz="3200" dirty="0" smtClean="0"/>
              <a:t> has been included as a </a:t>
            </a:r>
            <a:r>
              <a:rPr lang="en-US" sz="3200" dirty="0" smtClean="0">
                <a:solidFill>
                  <a:srgbClr val="00B0F0"/>
                </a:solidFill>
              </a:rPr>
              <a:t>major criteria </a:t>
            </a:r>
            <a:r>
              <a:rPr lang="en-US" sz="3200" dirty="0" smtClean="0"/>
              <a:t>in moderate or high risk population</a:t>
            </a:r>
            <a:endParaRPr lang="en-US" sz="3200" dirty="0"/>
          </a:p>
        </p:txBody>
      </p:sp>
    </p:spTree>
    <p:extLst>
      <p:ext uri="{BB962C8B-B14F-4D97-AF65-F5344CB8AC3E}">
        <p14:creationId xmlns:p14="http://schemas.microsoft.com/office/powerpoint/2010/main" val="3743614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595360" cy="1141068"/>
          </a:xfrm>
        </p:spPr>
        <p:txBody>
          <a:bodyPr>
            <a:normAutofit/>
          </a:bodyPr>
          <a:lstStyle/>
          <a:p>
            <a:r>
              <a:rPr lang="en-US" sz="4000" dirty="0" smtClean="0"/>
              <a:t>2015 Revision of Jones Criteria</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4. </a:t>
            </a:r>
            <a:r>
              <a:rPr lang="en-US" sz="3200" dirty="0" err="1" smtClean="0">
                <a:solidFill>
                  <a:srgbClr val="00B0F0"/>
                </a:solidFill>
              </a:rPr>
              <a:t>Polyarthralgia</a:t>
            </a:r>
            <a:r>
              <a:rPr lang="en-US" sz="3200" dirty="0" smtClean="0"/>
              <a:t> </a:t>
            </a:r>
            <a:r>
              <a:rPr lang="en-US" sz="3200" dirty="0" smtClean="0"/>
              <a:t>has been recognized as a      major manifestation for </a:t>
            </a:r>
            <a:r>
              <a:rPr lang="en-US" sz="3200" dirty="0" smtClean="0">
                <a:solidFill>
                  <a:srgbClr val="00B0F0"/>
                </a:solidFill>
              </a:rPr>
              <a:t>moderate or high risk population</a:t>
            </a:r>
          </a:p>
          <a:p>
            <a:pPr marL="0" indent="0">
              <a:buNone/>
            </a:pPr>
            <a:r>
              <a:rPr lang="en-US" sz="3200" dirty="0" smtClean="0"/>
              <a:t>5. </a:t>
            </a:r>
            <a:r>
              <a:rPr lang="en-US" sz="3200" dirty="0" smtClean="0">
                <a:solidFill>
                  <a:srgbClr val="00B0F0"/>
                </a:solidFill>
              </a:rPr>
              <a:t>Fever </a:t>
            </a:r>
            <a:r>
              <a:rPr lang="en-US" sz="3200" dirty="0" smtClean="0"/>
              <a:t>&gt;38.5 c, ESR &gt;60 and or CRP &gt; 3mg/dl for low risk population, and fever &gt;38 and ESR &gt;30 and or CRP &gt; 3mg/dl for moderate or high risk population</a:t>
            </a:r>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88827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98" y="108182"/>
            <a:ext cx="8178342" cy="1325562"/>
          </a:xfrm>
        </p:spPr>
        <p:txBody>
          <a:bodyPr>
            <a:normAutofit/>
          </a:bodyPr>
          <a:lstStyle/>
          <a:p>
            <a:r>
              <a:rPr lang="en-US" sz="4000" dirty="0" smtClean="0"/>
              <a:t>Revised Jones Criteria-2015</a:t>
            </a:r>
            <a:endParaRPr lang="en-US" sz="4000" dirty="0"/>
          </a:p>
        </p:txBody>
      </p:sp>
      <p:pic>
        <p:nvPicPr>
          <p:cNvPr id="4" name="Content Placeholder 3"/>
          <p:cNvPicPr>
            <a:picLocks noGrp="1" noChangeAspect="1"/>
          </p:cNvPicPr>
          <p:nvPr>
            <p:ph idx="1"/>
          </p:nvPr>
        </p:nvPicPr>
        <p:blipFill>
          <a:blip r:embed="rId2"/>
          <a:stretch>
            <a:fillRect/>
          </a:stretch>
        </p:blipFill>
        <p:spPr>
          <a:xfrm>
            <a:off x="1323962" y="1721961"/>
            <a:ext cx="7539006" cy="4419599"/>
          </a:xfrm>
          <a:prstGeom prst="rect">
            <a:avLst/>
          </a:prstGeom>
        </p:spPr>
      </p:pic>
    </p:spTree>
    <p:extLst>
      <p:ext uri="{BB962C8B-B14F-4D97-AF65-F5344CB8AC3E}">
        <p14:creationId xmlns:p14="http://schemas.microsoft.com/office/powerpoint/2010/main" val="4193122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07325" y="489396"/>
            <a:ext cx="7933643" cy="944347"/>
          </a:xfrm>
        </p:spPr>
        <p:txBody>
          <a:bodyPr>
            <a:noAutofit/>
          </a:bodyPr>
          <a:lstStyle/>
          <a:p>
            <a:r>
              <a:rPr lang="en-US" sz="4000" dirty="0" smtClean="0"/>
              <a:t>2015 Revised </a:t>
            </a:r>
            <a:r>
              <a:rPr lang="en-US" sz="4000" dirty="0"/>
              <a:t>Jones Criteria </a:t>
            </a:r>
            <a:endParaRPr lang="ro-RO" sz="4000" dirty="0"/>
          </a:p>
        </p:txBody>
      </p:sp>
      <p:sp>
        <p:nvSpPr>
          <p:cNvPr id="141315" name="Rectangle 3"/>
          <p:cNvSpPr>
            <a:spLocks noGrp="1" noChangeArrowheads="1"/>
          </p:cNvSpPr>
          <p:nvPr>
            <p:ph idx="1"/>
          </p:nvPr>
        </p:nvSpPr>
        <p:spPr>
          <a:xfrm>
            <a:off x="1197477" y="1584101"/>
            <a:ext cx="8595360" cy="4351337"/>
          </a:xfrm>
        </p:spPr>
        <p:txBody>
          <a:bodyPr>
            <a:normAutofit/>
          </a:bodyPr>
          <a:lstStyle/>
          <a:p>
            <a:pPr marL="609600" indent="-609600">
              <a:lnSpc>
                <a:spcPct val="90000"/>
              </a:lnSpc>
              <a:buNone/>
            </a:pPr>
            <a:endParaRPr lang="en-US" sz="2800" dirty="0"/>
          </a:p>
          <a:p>
            <a:pPr marL="609600" indent="-609600">
              <a:lnSpc>
                <a:spcPct val="90000"/>
              </a:lnSpc>
              <a:buNone/>
            </a:pPr>
            <a:r>
              <a:rPr lang="en-US" sz="3500" dirty="0" smtClean="0"/>
              <a:t>A </a:t>
            </a:r>
            <a:r>
              <a:rPr lang="en-US" sz="3500" dirty="0"/>
              <a:t>firm </a:t>
            </a:r>
            <a:r>
              <a:rPr lang="en-US" sz="3500" dirty="0">
                <a:solidFill>
                  <a:srgbClr val="0000FF"/>
                </a:solidFill>
              </a:rPr>
              <a:t>diagnosis</a:t>
            </a:r>
            <a:r>
              <a:rPr lang="en-US" sz="3500" dirty="0"/>
              <a:t> requires</a:t>
            </a:r>
          </a:p>
          <a:p>
            <a:pPr marL="609600" indent="-609600">
              <a:lnSpc>
                <a:spcPct val="90000"/>
              </a:lnSpc>
              <a:buClr>
                <a:schemeClr val="tx1"/>
              </a:buClr>
              <a:buFont typeface="Wingdings" pitchFamily="2" charset="2"/>
              <a:buAutoNum type="arabicParenR"/>
            </a:pPr>
            <a:r>
              <a:rPr lang="en-US" sz="3500" dirty="0"/>
              <a:t>2 Major manifestations or 1 Major and 2 Minor manifestations</a:t>
            </a:r>
          </a:p>
          <a:p>
            <a:pPr marL="609600" indent="-609600">
              <a:lnSpc>
                <a:spcPct val="90000"/>
              </a:lnSpc>
              <a:buNone/>
            </a:pPr>
            <a:r>
              <a:rPr lang="en-US" sz="3500" dirty="0"/>
              <a:t>                  </a:t>
            </a:r>
            <a:r>
              <a:rPr lang="en-US" sz="3500" i="1" dirty="0"/>
              <a:t>and</a:t>
            </a:r>
            <a:endParaRPr lang="en-US" sz="3500" dirty="0"/>
          </a:p>
          <a:p>
            <a:pPr marL="609600" indent="-609600">
              <a:lnSpc>
                <a:spcPct val="90000"/>
              </a:lnSpc>
              <a:buNone/>
            </a:pPr>
            <a:r>
              <a:rPr lang="en-US" sz="3500" dirty="0"/>
              <a:t>2 ) Evidence of a recent streptococcal infection</a:t>
            </a:r>
            <a:r>
              <a:rPr lang="en-US" sz="3500" dirty="0" smtClean="0"/>
              <a:t>.</a:t>
            </a:r>
            <a:endParaRPr lang="en-US" sz="3500" dirty="0"/>
          </a:p>
        </p:txBody>
      </p:sp>
    </p:spTree>
    <p:extLst>
      <p:ext uri="{BB962C8B-B14F-4D97-AF65-F5344CB8AC3E}">
        <p14:creationId xmlns:p14="http://schemas.microsoft.com/office/powerpoint/2010/main" val="3860594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50761"/>
            <a:ext cx="8595360" cy="1098894"/>
          </a:xfrm>
        </p:spPr>
        <p:txBody>
          <a:bodyPr>
            <a:normAutofit/>
          </a:bodyPr>
          <a:lstStyle/>
          <a:p>
            <a:r>
              <a:rPr lang="en-US" sz="4000" dirty="0" smtClean="0"/>
              <a:t>2015 Revised Jones Criteria</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Evidence of Preceding GAS Infection:</a:t>
            </a:r>
          </a:p>
          <a:p>
            <a:pPr marL="514350" indent="-514350">
              <a:buAutoNum type="arabicParenR"/>
            </a:pPr>
            <a:r>
              <a:rPr lang="en-US" sz="3200" dirty="0" smtClean="0"/>
              <a:t>Increased or rising ASO titer or Anti-</a:t>
            </a:r>
            <a:r>
              <a:rPr lang="en-US" sz="3200" dirty="0" err="1" smtClean="0"/>
              <a:t>Dnase</a:t>
            </a:r>
            <a:r>
              <a:rPr lang="en-US" sz="3200" dirty="0" smtClean="0"/>
              <a:t> B titer</a:t>
            </a:r>
          </a:p>
          <a:p>
            <a:pPr marL="514350" indent="-514350">
              <a:buAutoNum type="arabicParenR"/>
            </a:pPr>
            <a:r>
              <a:rPr lang="en-US" sz="3200" dirty="0" smtClean="0"/>
              <a:t>A positive throat culture </a:t>
            </a:r>
            <a:endParaRPr lang="en-US" sz="3200" dirty="0"/>
          </a:p>
        </p:txBody>
      </p:sp>
    </p:spTree>
    <p:extLst>
      <p:ext uri="{BB962C8B-B14F-4D97-AF65-F5344CB8AC3E}">
        <p14:creationId xmlns:p14="http://schemas.microsoft.com/office/powerpoint/2010/main" val="3678874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994" y="412123"/>
            <a:ext cx="8899559" cy="1086015"/>
          </a:xfrm>
        </p:spPr>
        <p:txBody>
          <a:bodyPr>
            <a:normAutofit/>
          </a:bodyPr>
          <a:lstStyle/>
          <a:p>
            <a:r>
              <a:rPr lang="en-US" sz="4000" dirty="0" smtClean="0"/>
              <a:t>DDX of ARF</a:t>
            </a:r>
            <a:endParaRPr lang="en-US" sz="4000" dirty="0"/>
          </a:p>
        </p:txBody>
      </p:sp>
      <p:pic>
        <p:nvPicPr>
          <p:cNvPr id="4" name="Content Placeholder 3"/>
          <p:cNvPicPr>
            <a:picLocks noGrp="1" noChangeAspect="1"/>
          </p:cNvPicPr>
          <p:nvPr>
            <p:ph idx="1"/>
          </p:nvPr>
        </p:nvPicPr>
        <p:blipFill>
          <a:blip r:embed="rId2"/>
          <a:stretch>
            <a:fillRect/>
          </a:stretch>
        </p:blipFill>
        <p:spPr>
          <a:xfrm>
            <a:off x="1436219" y="1816995"/>
            <a:ext cx="8216013" cy="4601953"/>
          </a:xfrm>
          <a:prstGeom prst="rect">
            <a:avLst/>
          </a:prstGeom>
        </p:spPr>
      </p:pic>
    </p:spTree>
    <p:extLst>
      <p:ext uri="{BB962C8B-B14F-4D97-AF65-F5344CB8AC3E}">
        <p14:creationId xmlns:p14="http://schemas.microsoft.com/office/powerpoint/2010/main" val="157924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25003"/>
            <a:ext cx="8978618" cy="1189046"/>
          </a:xfrm>
        </p:spPr>
        <p:txBody>
          <a:bodyPr>
            <a:normAutofit/>
          </a:bodyPr>
          <a:lstStyle/>
          <a:p>
            <a:r>
              <a:rPr lang="en-US" sz="4000" dirty="0"/>
              <a:t>I</a:t>
            </a:r>
            <a:r>
              <a:rPr lang="en-US" sz="4000" dirty="0" smtClean="0"/>
              <a:t>nvestigations</a:t>
            </a:r>
            <a:endParaRPr lang="en-US" sz="4000" dirty="0"/>
          </a:p>
        </p:txBody>
      </p:sp>
      <p:pic>
        <p:nvPicPr>
          <p:cNvPr id="4" name="Content Placeholder 3"/>
          <p:cNvPicPr>
            <a:picLocks noGrp="1" noChangeAspect="1"/>
          </p:cNvPicPr>
          <p:nvPr>
            <p:ph idx="1"/>
          </p:nvPr>
        </p:nvPicPr>
        <p:blipFill>
          <a:blip r:embed="rId2"/>
          <a:stretch>
            <a:fillRect/>
          </a:stretch>
        </p:blipFill>
        <p:spPr>
          <a:xfrm>
            <a:off x="1385553" y="2057400"/>
            <a:ext cx="8030689" cy="4122422"/>
          </a:xfrm>
          <a:prstGeom prst="rect">
            <a:avLst/>
          </a:prstGeom>
        </p:spPr>
      </p:pic>
    </p:spTree>
    <p:extLst>
      <p:ext uri="{BB962C8B-B14F-4D97-AF65-F5344CB8AC3E}">
        <p14:creationId xmlns:p14="http://schemas.microsoft.com/office/powerpoint/2010/main" val="193216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38" y="360608"/>
            <a:ext cx="4765440" cy="964954"/>
          </a:xfrm>
        </p:spPr>
        <p:txBody>
          <a:bodyPr>
            <a:normAutofit/>
          </a:bodyPr>
          <a:lstStyle/>
          <a:p>
            <a:pPr algn="ctr"/>
            <a:r>
              <a:rPr lang="en-US" sz="4000" dirty="0" err="1">
                <a:solidFill>
                  <a:schemeClr val="tx1"/>
                </a:solidFill>
              </a:rPr>
              <a:t>Rhuematic</a:t>
            </a:r>
            <a:r>
              <a:rPr lang="en-US" sz="4000" dirty="0">
                <a:solidFill>
                  <a:schemeClr val="tx1"/>
                </a:solidFill>
              </a:rPr>
              <a:t> Fever</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sz="3200" dirty="0"/>
              <a:t>Follows group A beta hemolytic streptococcal throat infection</a:t>
            </a:r>
          </a:p>
          <a:p>
            <a:pPr>
              <a:buFont typeface="Wingdings" panose="05000000000000000000" pitchFamily="2" charset="2"/>
              <a:buChar char="q"/>
            </a:pPr>
            <a:r>
              <a:rPr lang="en-US" sz="3200" dirty="0"/>
              <a:t>It represents a delayed immune response to infection with manifestations appearing after a period of 2-4 weeks</a:t>
            </a:r>
          </a:p>
          <a:p>
            <a:pPr>
              <a:buFont typeface="Wingdings" panose="05000000000000000000" pitchFamily="2" charset="2"/>
              <a:buChar char="q"/>
            </a:pPr>
            <a:r>
              <a:rPr lang="en-US" sz="3200" dirty="0"/>
              <a:t>Age 5-15 yrs</a:t>
            </a:r>
          </a:p>
          <a:p>
            <a:pPr>
              <a:buFont typeface="Wingdings" panose="05000000000000000000" pitchFamily="2" charset="2"/>
              <a:buChar char="q"/>
            </a:pPr>
            <a:r>
              <a:rPr lang="en-US" sz="3500" dirty="0" smtClean="0"/>
              <a:t>A multisystem disease</a:t>
            </a:r>
          </a:p>
          <a:p>
            <a:pPr>
              <a:buFont typeface="Wingdings" panose="05000000000000000000" pitchFamily="2" charset="2"/>
              <a:buChar char="q"/>
            </a:pPr>
            <a:r>
              <a:rPr lang="en-US" sz="3500" dirty="0" smtClean="0"/>
              <a:t>RHD is a long term complication </a:t>
            </a:r>
            <a:r>
              <a:rPr lang="en-US" sz="3500" dirty="0" err="1" smtClean="0"/>
              <a:t>og</a:t>
            </a:r>
            <a:r>
              <a:rPr lang="en-US" sz="3500" dirty="0" smtClean="0"/>
              <a:t> ARF</a:t>
            </a:r>
          </a:p>
          <a:p>
            <a:pPr>
              <a:buFont typeface="Wingdings" panose="05000000000000000000" pitchFamily="2" charset="2"/>
              <a:buChar char="q"/>
            </a:pPr>
            <a:r>
              <a:rPr lang="en-US" sz="3200" dirty="0"/>
              <a:t>Major effect on health is due to damage to heart </a:t>
            </a:r>
            <a:r>
              <a:rPr lang="en-US" sz="3200" dirty="0" smtClean="0"/>
              <a:t>valves</a:t>
            </a:r>
            <a:endParaRPr lang="en-US" sz="3200" dirty="0"/>
          </a:p>
        </p:txBody>
      </p:sp>
    </p:spTree>
    <p:extLst>
      <p:ext uri="{BB962C8B-B14F-4D97-AF65-F5344CB8AC3E}">
        <p14:creationId xmlns:p14="http://schemas.microsoft.com/office/powerpoint/2010/main" val="3705739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15" y="463638"/>
            <a:ext cx="8693497" cy="1086015"/>
          </a:xfrm>
        </p:spPr>
        <p:txBody>
          <a:bodyPr>
            <a:normAutofit/>
          </a:bodyPr>
          <a:lstStyle/>
          <a:p>
            <a:r>
              <a:rPr lang="en-US" sz="4000" dirty="0" smtClean="0"/>
              <a:t>Investigations </a:t>
            </a:r>
            <a:endParaRPr lang="en-US" sz="4000" dirty="0"/>
          </a:p>
        </p:txBody>
      </p:sp>
      <p:pic>
        <p:nvPicPr>
          <p:cNvPr id="4" name="Content Placeholder 3"/>
          <p:cNvPicPr>
            <a:picLocks noGrp="1" noChangeAspect="1"/>
          </p:cNvPicPr>
          <p:nvPr>
            <p:ph idx="1"/>
          </p:nvPr>
        </p:nvPicPr>
        <p:blipFill>
          <a:blip r:embed="rId2"/>
          <a:stretch>
            <a:fillRect/>
          </a:stretch>
        </p:blipFill>
        <p:spPr>
          <a:xfrm>
            <a:off x="1120332" y="2060619"/>
            <a:ext cx="8435662" cy="2859112"/>
          </a:xfrm>
          <a:prstGeom prst="rect">
            <a:avLst/>
          </a:prstGeom>
        </p:spPr>
      </p:pic>
    </p:spTree>
    <p:extLst>
      <p:ext uri="{BB962C8B-B14F-4D97-AF65-F5344CB8AC3E}">
        <p14:creationId xmlns:p14="http://schemas.microsoft.com/office/powerpoint/2010/main" val="353394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63639"/>
            <a:ext cx="8165463" cy="841316"/>
          </a:xfrm>
        </p:spPr>
        <p:txBody>
          <a:bodyPr>
            <a:normAutofit/>
          </a:bodyPr>
          <a:lstStyle/>
          <a:p>
            <a:r>
              <a:rPr lang="en-US" sz="4000" dirty="0"/>
              <a:t>Treatment of ARF</a:t>
            </a:r>
          </a:p>
        </p:txBody>
      </p:sp>
      <p:sp>
        <p:nvSpPr>
          <p:cNvPr id="3" name="Content Placeholder 2"/>
          <p:cNvSpPr>
            <a:spLocks noGrp="1"/>
          </p:cNvSpPr>
          <p:nvPr>
            <p:ph idx="1"/>
          </p:nvPr>
        </p:nvSpPr>
        <p:spPr>
          <a:xfrm>
            <a:off x="1261872" y="1738648"/>
            <a:ext cx="8595360" cy="4351337"/>
          </a:xfrm>
        </p:spPr>
        <p:txBody>
          <a:bodyPr>
            <a:normAutofit fontScale="77500" lnSpcReduction="20000"/>
          </a:bodyPr>
          <a:lstStyle/>
          <a:p>
            <a:pPr>
              <a:buFont typeface="Wingdings" panose="05000000000000000000" pitchFamily="2" charset="2"/>
              <a:buChar char="q"/>
            </a:pPr>
            <a:r>
              <a:rPr lang="en-US" sz="3200" dirty="0" smtClean="0"/>
              <a:t>Bed rest </a:t>
            </a:r>
          </a:p>
          <a:p>
            <a:pPr>
              <a:buFont typeface="Wingdings" panose="05000000000000000000" pitchFamily="2" charset="2"/>
              <a:buChar char="q"/>
            </a:pPr>
            <a:r>
              <a:rPr lang="en-US" sz="3200" dirty="0" smtClean="0"/>
              <a:t>Salicylates </a:t>
            </a:r>
            <a:r>
              <a:rPr lang="en-US" sz="3200" dirty="0"/>
              <a:t>: Aspirin</a:t>
            </a:r>
          </a:p>
          <a:p>
            <a:pPr>
              <a:buFont typeface="Wingdings" panose="05000000000000000000" pitchFamily="2" charset="2"/>
              <a:buChar char="§"/>
            </a:pPr>
            <a:r>
              <a:rPr lang="en-US" sz="3200" dirty="0"/>
              <a:t>75-100 mg /kg/day given as 4 divided doses for 6 -8 weeks</a:t>
            </a:r>
          </a:p>
          <a:p>
            <a:pPr>
              <a:buFont typeface="Wingdings" panose="05000000000000000000" pitchFamily="2" charset="2"/>
              <a:buChar char="§"/>
            </a:pPr>
            <a:r>
              <a:rPr lang="en-US" sz="3200" dirty="0"/>
              <a:t>Attain a blood level 20-30 mg/dl</a:t>
            </a:r>
          </a:p>
          <a:p>
            <a:pPr>
              <a:buFont typeface="Wingdings" panose="05000000000000000000" pitchFamily="2" charset="2"/>
              <a:buChar char="q"/>
            </a:pPr>
            <a:r>
              <a:rPr lang="en-US" sz="3200" dirty="0" smtClean="0"/>
              <a:t>Penicillin: Procaine Penicillin 4 million units/day x10 days</a:t>
            </a:r>
            <a:endParaRPr lang="en-US" sz="3200" dirty="0"/>
          </a:p>
          <a:p>
            <a:pPr>
              <a:buFont typeface="Wingdings" panose="05000000000000000000" pitchFamily="2" charset="2"/>
              <a:buChar char="q"/>
            </a:pPr>
            <a:r>
              <a:rPr lang="en-US" sz="3200" dirty="0"/>
              <a:t>Prednisolone</a:t>
            </a:r>
            <a:r>
              <a:rPr lang="en-US" sz="3200" dirty="0" smtClean="0"/>
              <a:t>:2mg/kg/day </a:t>
            </a:r>
            <a:r>
              <a:rPr lang="en-US" sz="3200" dirty="0"/>
              <a:t>taper over 6 </a:t>
            </a:r>
            <a:r>
              <a:rPr lang="en-US" sz="3200" dirty="0" smtClean="0"/>
              <a:t>weeks, Given </a:t>
            </a:r>
            <a:r>
              <a:rPr lang="en-US" sz="3200" dirty="0"/>
              <a:t>when there is </a:t>
            </a:r>
            <a:r>
              <a:rPr lang="en-US" sz="3200" dirty="0" smtClean="0"/>
              <a:t>severe </a:t>
            </a:r>
            <a:r>
              <a:rPr lang="en-US" sz="3200" dirty="0" err="1" smtClean="0"/>
              <a:t>carditis</a:t>
            </a:r>
            <a:endParaRPr lang="en-US" sz="3200" dirty="0"/>
          </a:p>
          <a:p>
            <a:pPr>
              <a:buFont typeface="Wingdings" panose="05000000000000000000" pitchFamily="2" charset="2"/>
              <a:buChar char="q"/>
            </a:pPr>
            <a:r>
              <a:rPr lang="en-US" sz="3200" dirty="0"/>
              <a:t>Heart Failure Treatment: diuretics, ACEI</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06289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446" y="412123"/>
            <a:ext cx="7057880" cy="1021621"/>
          </a:xfrm>
        </p:spPr>
        <p:txBody>
          <a:bodyPr>
            <a:normAutofit/>
          </a:bodyPr>
          <a:lstStyle/>
          <a:p>
            <a:r>
              <a:rPr lang="en-US" sz="4000" dirty="0" smtClean="0"/>
              <a:t>Rheumatic Heart Disease</a:t>
            </a:r>
            <a:endParaRPr lang="en-US" sz="40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Most commonly in Mitral-70%</a:t>
            </a:r>
          </a:p>
          <a:p>
            <a:pPr>
              <a:buFont typeface="Wingdings" panose="05000000000000000000" pitchFamily="2" charset="2"/>
              <a:buChar char="q"/>
            </a:pPr>
            <a:r>
              <a:rPr lang="en-US" sz="3200" dirty="0" smtClean="0"/>
              <a:t>Frequently in Aortic-40%</a:t>
            </a:r>
          </a:p>
          <a:p>
            <a:pPr>
              <a:buFont typeface="Wingdings" panose="05000000000000000000" pitchFamily="2" charset="2"/>
              <a:buChar char="q"/>
            </a:pPr>
            <a:r>
              <a:rPr lang="en-US" sz="3200" dirty="0" smtClean="0"/>
              <a:t>Less frequently Tricuspid-10%</a:t>
            </a:r>
          </a:p>
          <a:p>
            <a:pPr>
              <a:buFont typeface="Wingdings" panose="05000000000000000000" pitchFamily="2" charset="2"/>
              <a:buChar char="q"/>
            </a:pPr>
            <a:r>
              <a:rPr lang="en-US" sz="3200" dirty="0" smtClean="0"/>
              <a:t>Rarely pulmonary valve-2%</a:t>
            </a:r>
          </a:p>
          <a:p>
            <a:pPr>
              <a:buFont typeface="Wingdings" panose="05000000000000000000" pitchFamily="2" charset="2"/>
              <a:buChar char="q"/>
            </a:pPr>
            <a:r>
              <a:rPr lang="en-US" sz="3200" dirty="0" smtClean="0"/>
              <a:t>Mitral Stenosis is more common in females(3:1), while males have higher incidence of Aortic Regurgitation</a:t>
            </a:r>
            <a:endParaRPr lang="en-US" sz="3200" dirty="0"/>
          </a:p>
        </p:txBody>
      </p:sp>
    </p:spTree>
    <p:extLst>
      <p:ext uri="{BB962C8B-B14F-4D97-AF65-F5344CB8AC3E}">
        <p14:creationId xmlns:p14="http://schemas.microsoft.com/office/powerpoint/2010/main" val="679029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261727" y="528034"/>
            <a:ext cx="6104988" cy="923099"/>
          </a:xfrm>
        </p:spPr>
        <p:txBody>
          <a:bodyPr>
            <a:normAutofit/>
          </a:bodyPr>
          <a:lstStyle/>
          <a:p>
            <a:r>
              <a:rPr lang="en-US" sz="4000" dirty="0"/>
              <a:t>Mitral  </a:t>
            </a:r>
            <a:r>
              <a:rPr lang="en-US" sz="4000" dirty="0" err="1"/>
              <a:t>Stenosis</a:t>
            </a:r>
            <a:endParaRPr lang="en-AU" sz="4000" dirty="0"/>
          </a:p>
        </p:txBody>
      </p:sp>
      <p:sp>
        <p:nvSpPr>
          <p:cNvPr id="13315" name="Rectangle 3"/>
          <p:cNvSpPr>
            <a:spLocks noGrp="1" noRot="1" noChangeArrowheads="1"/>
          </p:cNvSpPr>
          <p:nvPr>
            <p:ph type="body" idx="1"/>
          </p:nvPr>
        </p:nvSpPr>
        <p:spPr>
          <a:xfrm>
            <a:off x="1490997" y="1908221"/>
            <a:ext cx="7488238" cy="3840163"/>
          </a:xfrm>
        </p:spPr>
        <p:txBody>
          <a:bodyPr>
            <a:normAutofit/>
          </a:bodyPr>
          <a:lstStyle/>
          <a:p>
            <a:pPr>
              <a:buFont typeface="Wingdings" panose="05000000000000000000" pitchFamily="2" charset="2"/>
              <a:buChar char="q"/>
            </a:pPr>
            <a:r>
              <a:rPr lang="en-US" sz="3200" dirty="0"/>
              <a:t>The normal MVA= 4-6 </a:t>
            </a:r>
            <a:r>
              <a:rPr lang="en-US" sz="3200" dirty="0" smtClean="0"/>
              <a:t>cm2</a:t>
            </a:r>
            <a:endParaRPr lang="en-US" sz="3200" dirty="0"/>
          </a:p>
          <a:p>
            <a:pPr>
              <a:buFont typeface="Wingdings" panose="05000000000000000000" pitchFamily="2" charset="2"/>
              <a:buChar char="q"/>
            </a:pPr>
            <a:r>
              <a:rPr lang="en-US" sz="3200" dirty="0"/>
              <a:t>In severe </a:t>
            </a:r>
            <a:r>
              <a:rPr lang="en-US" sz="3200" dirty="0" err="1"/>
              <a:t>ms</a:t>
            </a:r>
            <a:r>
              <a:rPr lang="en-US" sz="3200" dirty="0"/>
              <a:t> </a:t>
            </a:r>
            <a:r>
              <a:rPr lang="en-US" sz="3200" dirty="0" smtClean="0"/>
              <a:t>&lt;1.5 cm2</a:t>
            </a:r>
            <a:endParaRPr lang="en-US" sz="3200" dirty="0"/>
          </a:p>
          <a:p>
            <a:pPr>
              <a:buFont typeface="Wingdings" panose="05000000000000000000" pitchFamily="2" charset="2"/>
              <a:buChar char="q"/>
            </a:pPr>
            <a:r>
              <a:rPr lang="en-US" sz="3200" dirty="0"/>
              <a:t>High LAP</a:t>
            </a:r>
          </a:p>
          <a:p>
            <a:pPr>
              <a:buFont typeface="Wingdings" panose="05000000000000000000" pitchFamily="2" charset="2"/>
              <a:buChar char="q"/>
            </a:pPr>
            <a:r>
              <a:rPr lang="en-US" sz="3200" dirty="0"/>
              <a:t>The rise in LAP causes a similar rise in pulmonary capillaries, veins and artery</a:t>
            </a:r>
            <a:endParaRPr lang="en-AU" sz="3200" dirty="0"/>
          </a:p>
        </p:txBody>
      </p:sp>
    </p:spTree>
    <p:extLst>
      <p:ext uri="{BB962C8B-B14F-4D97-AF65-F5344CB8AC3E}">
        <p14:creationId xmlns:p14="http://schemas.microsoft.com/office/powerpoint/2010/main" val="1046515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a:xfrm>
            <a:off x="1248993" y="463640"/>
            <a:ext cx="8783649" cy="841316"/>
          </a:xfrm>
        </p:spPr>
        <p:txBody>
          <a:bodyPr>
            <a:noAutofit/>
          </a:bodyPr>
          <a:lstStyle/>
          <a:p>
            <a:r>
              <a:rPr lang="en-US" sz="4000" dirty="0" smtClean="0">
                <a:solidFill>
                  <a:schemeClr val="tx1"/>
                </a:solidFill>
              </a:rPr>
              <a:t>Mitral Stenosis</a:t>
            </a:r>
            <a:endParaRPr lang="en-US" sz="4000" dirty="0">
              <a:solidFill>
                <a:schemeClr val="tx1"/>
              </a:solidFill>
            </a:endParaRPr>
          </a:p>
        </p:txBody>
      </p:sp>
      <p:pic>
        <p:nvPicPr>
          <p:cNvPr id="154629" name="Picture 5" descr="S01871-012-f024c"/>
          <p:cNvPicPr>
            <a:picLocks noChangeAspect="1" noChangeArrowheads="1"/>
          </p:cNvPicPr>
          <p:nvPr/>
        </p:nvPicPr>
        <p:blipFill>
          <a:blip r:embed="rId3" cstate="print"/>
          <a:srcRect/>
          <a:stretch>
            <a:fillRect/>
          </a:stretch>
        </p:blipFill>
        <p:spPr bwMode="auto">
          <a:xfrm>
            <a:off x="2465817" y="1790163"/>
            <a:ext cx="6350000" cy="455453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2227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647741" y="734096"/>
            <a:ext cx="8680618" cy="764043"/>
          </a:xfrm>
        </p:spPr>
        <p:txBody>
          <a:bodyPr>
            <a:normAutofit/>
          </a:bodyPr>
          <a:lstStyle/>
          <a:p>
            <a:r>
              <a:rPr lang="en-GB" sz="4000" dirty="0"/>
              <a:t>Clinical Features</a:t>
            </a:r>
          </a:p>
        </p:txBody>
      </p:sp>
      <p:sp>
        <p:nvSpPr>
          <p:cNvPr id="14339" name="Rectangle 3"/>
          <p:cNvSpPr>
            <a:spLocks noGrp="1" noRot="1" noChangeArrowheads="1"/>
          </p:cNvSpPr>
          <p:nvPr>
            <p:ph type="body" idx="1"/>
          </p:nvPr>
        </p:nvSpPr>
        <p:spPr>
          <a:xfrm>
            <a:off x="1812970" y="1740795"/>
            <a:ext cx="6985000" cy="4057650"/>
          </a:xfrm>
        </p:spPr>
        <p:txBody>
          <a:bodyPr>
            <a:noAutofit/>
          </a:bodyPr>
          <a:lstStyle/>
          <a:p>
            <a:pPr>
              <a:lnSpc>
                <a:spcPct val="90000"/>
              </a:lnSpc>
              <a:buFont typeface="Wingdings" panose="05000000000000000000" pitchFamily="2" charset="2"/>
              <a:buChar char="q"/>
            </a:pPr>
            <a:r>
              <a:rPr lang="en-US" sz="3200" dirty="0" err="1"/>
              <a:t>Dyspnea</a:t>
            </a:r>
            <a:endParaRPr lang="en-US" sz="3200" dirty="0"/>
          </a:p>
          <a:p>
            <a:pPr>
              <a:lnSpc>
                <a:spcPct val="90000"/>
              </a:lnSpc>
              <a:buFont typeface="Wingdings" panose="05000000000000000000" pitchFamily="2" charset="2"/>
              <a:buChar char="q"/>
            </a:pPr>
            <a:r>
              <a:rPr lang="en-US" sz="3200" dirty="0"/>
              <a:t>Fatigue</a:t>
            </a:r>
          </a:p>
          <a:p>
            <a:pPr>
              <a:lnSpc>
                <a:spcPct val="90000"/>
              </a:lnSpc>
              <a:buFont typeface="Wingdings" panose="05000000000000000000" pitchFamily="2" charset="2"/>
              <a:buChar char="q"/>
            </a:pPr>
            <a:r>
              <a:rPr lang="en-US" sz="3200" dirty="0"/>
              <a:t>Palpitation</a:t>
            </a:r>
          </a:p>
          <a:p>
            <a:pPr>
              <a:lnSpc>
                <a:spcPct val="90000"/>
              </a:lnSpc>
              <a:buFont typeface="Wingdings" panose="05000000000000000000" pitchFamily="2" charset="2"/>
              <a:buChar char="q"/>
            </a:pPr>
            <a:r>
              <a:rPr lang="en-US" sz="3200" dirty="0" err="1"/>
              <a:t>Hemoptysis</a:t>
            </a:r>
            <a:r>
              <a:rPr lang="en-US" sz="3200" dirty="0"/>
              <a:t> (10</a:t>
            </a:r>
            <a:r>
              <a:rPr lang="en-US" sz="3200" dirty="0" smtClean="0"/>
              <a:t>%)</a:t>
            </a:r>
          </a:p>
          <a:p>
            <a:pPr>
              <a:lnSpc>
                <a:spcPct val="90000"/>
              </a:lnSpc>
              <a:buFont typeface="Wingdings" panose="05000000000000000000" pitchFamily="2" charset="2"/>
              <a:buChar char="q"/>
            </a:pPr>
            <a:r>
              <a:rPr lang="en-US" sz="3200" dirty="0" smtClean="0"/>
              <a:t>Hoarseness ( </a:t>
            </a:r>
            <a:r>
              <a:rPr lang="en-US" sz="3200" dirty="0" err="1" smtClean="0"/>
              <a:t>Ortner’s</a:t>
            </a:r>
            <a:r>
              <a:rPr lang="en-US" sz="3200" dirty="0" smtClean="0"/>
              <a:t> syndrome)</a:t>
            </a:r>
          </a:p>
          <a:p>
            <a:pPr>
              <a:lnSpc>
                <a:spcPct val="90000"/>
              </a:lnSpc>
              <a:buFont typeface="Wingdings" panose="05000000000000000000" pitchFamily="2" charset="2"/>
              <a:buChar char="q"/>
            </a:pPr>
            <a:r>
              <a:rPr lang="en-US" sz="3200" dirty="0" err="1" smtClean="0"/>
              <a:t>Dysphagia</a:t>
            </a:r>
            <a:r>
              <a:rPr lang="en-US" sz="3200" dirty="0" smtClean="0"/>
              <a:t> </a:t>
            </a:r>
          </a:p>
          <a:p>
            <a:pPr>
              <a:lnSpc>
                <a:spcPct val="90000"/>
              </a:lnSpc>
              <a:buFont typeface="Wingdings" panose="05000000000000000000" pitchFamily="2" charset="2"/>
              <a:buChar char="q"/>
            </a:pPr>
            <a:r>
              <a:rPr lang="en-US" sz="3200" dirty="0" err="1" smtClean="0"/>
              <a:t>Storke</a:t>
            </a:r>
            <a:r>
              <a:rPr lang="en-US" sz="3200" dirty="0" smtClean="0"/>
              <a:t> or peripheral embolization</a:t>
            </a:r>
            <a:endParaRPr lang="en-AU" sz="3200" dirty="0"/>
          </a:p>
        </p:txBody>
      </p:sp>
    </p:spTree>
    <p:extLst>
      <p:ext uri="{BB962C8B-B14F-4D97-AF65-F5344CB8AC3E}">
        <p14:creationId xmlns:p14="http://schemas.microsoft.com/office/powerpoint/2010/main" val="2896807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722817" y="437882"/>
            <a:ext cx="4442159" cy="910220"/>
          </a:xfrm>
        </p:spPr>
        <p:txBody>
          <a:bodyPr>
            <a:normAutofit/>
          </a:bodyPr>
          <a:lstStyle/>
          <a:p>
            <a:r>
              <a:rPr lang="en-GB" sz="4000" dirty="0"/>
              <a:t>Clinical Features</a:t>
            </a:r>
          </a:p>
        </p:txBody>
      </p:sp>
      <p:sp>
        <p:nvSpPr>
          <p:cNvPr id="15363" name="Rectangle 3"/>
          <p:cNvSpPr>
            <a:spLocks noGrp="1" noRot="1" noChangeArrowheads="1"/>
          </p:cNvSpPr>
          <p:nvPr>
            <p:ph type="body" idx="1"/>
          </p:nvPr>
        </p:nvSpPr>
        <p:spPr>
          <a:xfrm>
            <a:off x="1877364" y="1792310"/>
            <a:ext cx="7056438" cy="4344988"/>
          </a:xfrm>
        </p:spPr>
        <p:txBody>
          <a:bodyPr>
            <a:normAutofit fontScale="92500"/>
          </a:bodyPr>
          <a:lstStyle/>
          <a:p>
            <a:pPr>
              <a:lnSpc>
                <a:spcPct val="90000"/>
              </a:lnSpc>
              <a:buFont typeface="Wingdings" panose="05000000000000000000" pitchFamily="2" charset="2"/>
              <a:buChar char="q"/>
            </a:pPr>
            <a:r>
              <a:rPr lang="en-US" sz="3200" dirty="0"/>
              <a:t>Cyanosis (Mitral </a:t>
            </a:r>
            <a:r>
              <a:rPr lang="en-US" sz="3200" dirty="0" err="1" smtClean="0"/>
              <a:t>facies,malar</a:t>
            </a:r>
            <a:r>
              <a:rPr lang="en-US" sz="3200" dirty="0" smtClean="0"/>
              <a:t> flush)</a:t>
            </a:r>
            <a:endParaRPr lang="en-US" sz="3200" dirty="0"/>
          </a:p>
          <a:p>
            <a:pPr>
              <a:lnSpc>
                <a:spcPct val="90000"/>
              </a:lnSpc>
              <a:buFont typeface="Wingdings" panose="05000000000000000000" pitchFamily="2" charset="2"/>
              <a:buChar char="q"/>
            </a:pPr>
            <a:r>
              <a:rPr lang="en-US" sz="3200" dirty="0"/>
              <a:t>Tapping apex ( S1)</a:t>
            </a:r>
          </a:p>
          <a:p>
            <a:pPr>
              <a:lnSpc>
                <a:spcPct val="90000"/>
              </a:lnSpc>
              <a:buFont typeface="Wingdings" panose="05000000000000000000" pitchFamily="2" charset="2"/>
              <a:buChar char="q"/>
            </a:pPr>
            <a:r>
              <a:rPr lang="en-US" sz="3200" dirty="0" err="1"/>
              <a:t>Parasternal</a:t>
            </a:r>
            <a:r>
              <a:rPr lang="en-US" sz="3200" dirty="0"/>
              <a:t> heave</a:t>
            </a:r>
          </a:p>
          <a:p>
            <a:pPr>
              <a:lnSpc>
                <a:spcPct val="90000"/>
              </a:lnSpc>
              <a:buFont typeface="Wingdings" panose="05000000000000000000" pitchFamily="2" charset="2"/>
              <a:buChar char="q"/>
            </a:pPr>
            <a:r>
              <a:rPr lang="en-US" sz="3200" dirty="0"/>
              <a:t>Diastolic thrill</a:t>
            </a:r>
          </a:p>
          <a:p>
            <a:pPr>
              <a:lnSpc>
                <a:spcPct val="90000"/>
              </a:lnSpc>
              <a:buFont typeface="Wingdings" panose="05000000000000000000" pitchFamily="2" charset="2"/>
              <a:buChar char="q"/>
            </a:pPr>
            <a:r>
              <a:rPr lang="en-US" sz="3200" dirty="0"/>
              <a:t>Accentuated S1 , accentuated S2</a:t>
            </a:r>
          </a:p>
          <a:p>
            <a:pPr>
              <a:lnSpc>
                <a:spcPct val="90000"/>
              </a:lnSpc>
              <a:buFont typeface="Wingdings" panose="05000000000000000000" pitchFamily="2" charset="2"/>
              <a:buChar char="q"/>
            </a:pPr>
            <a:r>
              <a:rPr lang="en-US" sz="3200" dirty="0"/>
              <a:t>Opening snap</a:t>
            </a:r>
          </a:p>
          <a:p>
            <a:pPr>
              <a:lnSpc>
                <a:spcPct val="90000"/>
              </a:lnSpc>
              <a:buFont typeface="Wingdings" panose="05000000000000000000" pitchFamily="2" charset="2"/>
              <a:buChar char="q"/>
            </a:pPr>
            <a:r>
              <a:rPr lang="en-US" sz="3200" dirty="0"/>
              <a:t>Mid-diastolic </a:t>
            </a:r>
            <a:r>
              <a:rPr lang="en-US" sz="3500" dirty="0"/>
              <a:t>rumb</a:t>
            </a:r>
            <a:r>
              <a:rPr lang="en-US" sz="3500" b="1" dirty="0"/>
              <a:t>le</a:t>
            </a:r>
            <a:endParaRPr lang="en-AU" sz="3500" b="1" dirty="0"/>
          </a:p>
        </p:txBody>
      </p:sp>
    </p:spTree>
    <p:extLst>
      <p:ext uri="{BB962C8B-B14F-4D97-AF65-F5344CB8AC3E}">
        <p14:creationId xmlns:p14="http://schemas.microsoft.com/office/powerpoint/2010/main" val="717037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227535" y="515155"/>
            <a:ext cx="8216979" cy="738286"/>
          </a:xfrm>
        </p:spPr>
        <p:txBody>
          <a:bodyPr>
            <a:normAutofit/>
          </a:bodyPr>
          <a:lstStyle/>
          <a:p>
            <a:r>
              <a:rPr lang="en-GB" sz="4000" dirty="0"/>
              <a:t>Investigations </a:t>
            </a:r>
          </a:p>
        </p:txBody>
      </p:sp>
      <p:sp>
        <p:nvSpPr>
          <p:cNvPr id="18435" name="Rectangle 3"/>
          <p:cNvSpPr>
            <a:spLocks noGrp="1" noRot="1" noChangeArrowheads="1"/>
          </p:cNvSpPr>
          <p:nvPr>
            <p:ph type="body" idx="1"/>
          </p:nvPr>
        </p:nvSpPr>
        <p:spPr>
          <a:xfrm>
            <a:off x="1387966" y="1674253"/>
            <a:ext cx="7561263" cy="4386286"/>
          </a:xfrm>
        </p:spPr>
        <p:txBody>
          <a:bodyPr>
            <a:noAutofit/>
          </a:bodyPr>
          <a:lstStyle/>
          <a:p>
            <a:pPr>
              <a:lnSpc>
                <a:spcPct val="90000"/>
              </a:lnSpc>
              <a:buFont typeface="Wingdings" panose="05000000000000000000" pitchFamily="2" charset="2"/>
              <a:buChar char="q"/>
            </a:pPr>
            <a:r>
              <a:rPr lang="en-US" sz="3200" dirty="0"/>
              <a:t>CXR</a:t>
            </a:r>
          </a:p>
          <a:p>
            <a:pPr>
              <a:lnSpc>
                <a:spcPct val="90000"/>
              </a:lnSpc>
              <a:buFont typeface="Wingdings" panose="05000000000000000000" pitchFamily="2" charset="2"/>
              <a:buChar char="§"/>
            </a:pPr>
            <a:r>
              <a:rPr lang="en-US" sz="3200" dirty="0" smtClean="0"/>
              <a:t>Straightening </a:t>
            </a:r>
            <a:r>
              <a:rPr lang="en-US" sz="3200" dirty="0"/>
              <a:t>of the left heart border</a:t>
            </a:r>
          </a:p>
          <a:p>
            <a:pPr>
              <a:lnSpc>
                <a:spcPct val="90000"/>
              </a:lnSpc>
              <a:buFont typeface="Wingdings" panose="05000000000000000000" pitchFamily="2" charset="2"/>
              <a:buChar char="§"/>
            </a:pPr>
            <a:r>
              <a:rPr lang="en-US" sz="3200" dirty="0" smtClean="0"/>
              <a:t>Double </a:t>
            </a:r>
            <a:r>
              <a:rPr lang="en-US" sz="3200" dirty="0"/>
              <a:t>density </a:t>
            </a:r>
          </a:p>
          <a:p>
            <a:pPr>
              <a:lnSpc>
                <a:spcPct val="90000"/>
              </a:lnSpc>
            </a:pPr>
            <a:r>
              <a:rPr lang="en-US" sz="3200" dirty="0" err="1" smtClean="0"/>
              <a:t>Kerley</a:t>
            </a:r>
            <a:r>
              <a:rPr lang="en-US" sz="3200" dirty="0" smtClean="0"/>
              <a:t> </a:t>
            </a:r>
            <a:r>
              <a:rPr lang="en-US" sz="3200" dirty="0"/>
              <a:t>B lines , CA in MV</a:t>
            </a:r>
          </a:p>
          <a:p>
            <a:pPr>
              <a:lnSpc>
                <a:spcPct val="90000"/>
              </a:lnSpc>
              <a:buFont typeface="Wingdings" panose="05000000000000000000" pitchFamily="2" charset="2"/>
              <a:buChar char="q"/>
            </a:pPr>
            <a:r>
              <a:rPr lang="en-US" sz="3200" dirty="0"/>
              <a:t>ECG: LAE, P </a:t>
            </a:r>
            <a:r>
              <a:rPr lang="en-US" sz="3200" dirty="0" err="1"/>
              <a:t>Mitrale</a:t>
            </a:r>
            <a:r>
              <a:rPr lang="en-US" sz="3200" dirty="0"/>
              <a:t> </a:t>
            </a:r>
            <a:r>
              <a:rPr lang="en-US" sz="3200" dirty="0" smtClean="0"/>
              <a:t>,RV dominance</a:t>
            </a:r>
            <a:endParaRPr lang="en-US" sz="3200" dirty="0"/>
          </a:p>
          <a:p>
            <a:pPr>
              <a:lnSpc>
                <a:spcPct val="90000"/>
              </a:lnSpc>
              <a:buFont typeface="Wingdings" panose="05000000000000000000" pitchFamily="2" charset="2"/>
              <a:buChar char="q"/>
            </a:pPr>
            <a:r>
              <a:rPr lang="en-US" sz="3200" dirty="0" err="1" smtClean="0"/>
              <a:t>Echodoppler</a:t>
            </a:r>
            <a:r>
              <a:rPr lang="en-US" sz="3200" dirty="0" smtClean="0"/>
              <a:t>    </a:t>
            </a:r>
            <a:endParaRPr lang="en-US" sz="3200" dirty="0"/>
          </a:p>
          <a:p>
            <a:pPr>
              <a:lnSpc>
                <a:spcPct val="90000"/>
              </a:lnSpc>
              <a:buFont typeface="Wingdings" panose="05000000000000000000" pitchFamily="2" charset="2"/>
              <a:buChar char="q"/>
            </a:pPr>
            <a:endParaRPr lang="en-AU" sz="3200" dirty="0"/>
          </a:p>
        </p:txBody>
      </p:sp>
    </p:spTree>
    <p:extLst>
      <p:ext uri="{BB962C8B-B14F-4D97-AF65-F5344CB8AC3E}">
        <p14:creationId xmlns:p14="http://schemas.microsoft.com/office/powerpoint/2010/main" val="3461326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478894" y="1941871"/>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1367995" y="700781"/>
            <a:ext cx="6372257" cy="769441"/>
          </a:xfrm>
          <a:prstGeom prst="rect">
            <a:avLst/>
          </a:prstGeom>
          <a:noFill/>
          <a:ln w="9525">
            <a:noFill/>
            <a:miter lim="800000"/>
            <a:headEnd/>
            <a:tailEnd/>
          </a:ln>
          <a:effectLst/>
        </p:spPr>
        <p:txBody>
          <a:bodyPr wrap="none">
            <a:spAutoFit/>
          </a:bodyPr>
          <a:lstStyle/>
          <a:p>
            <a:r>
              <a:rPr lang="en-GB" sz="4400" dirty="0" smtClean="0"/>
              <a:t>Echo In Mitral </a:t>
            </a:r>
            <a:r>
              <a:rPr lang="en-GB" sz="4400" dirty="0"/>
              <a:t>Stenosis</a:t>
            </a:r>
            <a:endParaRPr lang="en-US" sz="4400" dirty="0"/>
          </a:p>
        </p:txBody>
      </p:sp>
    </p:spTree>
    <p:extLst>
      <p:ext uri="{BB962C8B-B14F-4D97-AF65-F5344CB8AC3E}">
        <p14:creationId xmlns:p14="http://schemas.microsoft.com/office/powerpoint/2010/main" val="1835593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173029" y="725395"/>
            <a:ext cx="4918678" cy="884463"/>
          </a:xfrm>
        </p:spPr>
        <p:txBody>
          <a:bodyPr>
            <a:normAutofit fontScale="90000"/>
          </a:bodyPr>
          <a:lstStyle/>
          <a:p>
            <a:r>
              <a:rPr lang="en-GB" sz="4000" dirty="0"/>
              <a:t>Management</a:t>
            </a:r>
            <a:r>
              <a:rPr lang="en-GB" sz="6000" dirty="0"/>
              <a:t>  </a:t>
            </a:r>
          </a:p>
        </p:txBody>
      </p:sp>
      <p:sp>
        <p:nvSpPr>
          <p:cNvPr id="20483" name="Rectangle 3"/>
          <p:cNvSpPr>
            <a:spLocks noGrp="1" noRot="1" noChangeArrowheads="1"/>
          </p:cNvSpPr>
          <p:nvPr>
            <p:ph type="body" idx="1"/>
          </p:nvPr>
        </p:nvSpPr>
        <p:spPr>
          <a:xfrm>
            <a:off x="1500836" y="1609858"/>
            <a:ext cx="6252246" cy="4193103"/>
          </a:xfrm>
        </p:spPr>
        <p:txBody>
          <a:bodyPr/>
          <a:lstStyle/>
          <a:p>
            <a:endParaRPr lang="en-US" b="1" dirty="0"/>
          </a:p>
          <a:p>
            <a:pPr>
              <a:buFont typeface="Wingdings" panose="05000000000000000000" pitchFamily="2" charset="2"/>
              <a:buChar char="q"/>
            </a:pPr>
            <a:r>
              <a:rPr lang="en-US" sz="3200" dirty="0" smtClean="0"/>
              <a:t>B-Blockers </a:t>
            </a:r>
            <a:r>
              <a:rPr lang="en-US" sz="3200" dirty="0"/>
              <a:t>,CCB</a:t>
            </a:r>
          </a:p>
          <a:p>
            <a:pPr>
              <a:buFont typeface="Wingdings" panose="05000000000000000000" pitchFamily="2" charset="2"/>
              <a:buChar char="q"/>
            </a:pPr>
            <a:r>
              <a:rPr lang="en-US" sz="3200" dirty="0" err="1"/>
              <a:t>Digoxin</a:t>
            </a:r>
            <a:r>
              <a:rPr lang="en-US" sz="3200" dirty="0"/>
              <a:t> ( AF )</a:t>
            </a:r>
          </a:p>
          <a:p>
            <a:pPr>
              <a:buFont typeface="Wingdings" panose="05000000000000000000" pitchFamily="2" charset="2"/>
              <a:buChar char="q"/>
            </a:pPr>
            <a:r>
              <a:rPr lang="en-US" sz="3200" dirty="0" err="1" smtClean="0"/>
              <a:t>Warfarin</a:t>
            </a:r>
            <a:endParaRPr lang="en-US" sz="3200" dirty="0" smtClean="0"/>
          </a:p>
          <a:p>
            <a:pPr>
              <a:buFont typeface="Wingdings" panose="05000000000000000000" pitchFamily="2" charset="2"/>
              <a:buChar char="q"/>
            </a:pPr>
            <a:r>
              <a:rPr lang="en-US" sz="3200" dirty="0" smtClean="0"/>
              <a:t>Balloon </a:t>
            </a:r>
            <a:r>
              <a:rPr lang="en-US" sz="3200" dirty="0" err="1" smtClean="0"/>
              <a:t>Valvuloplasty</a:t>
            </a:r>
            <a:endParaRPr lang="en-US" sz="3200" dirty="0" smtClean="0"/>
          </a:p>
          <a:p>
            <a:pPr>
              <a:buFont typeface="Wingdings" panose="05000000000000000000" pitchFamily="2" charset="2"/>
              <a:buChar char="q"/>
            </a:pPr>
            <a:r>
              <a:rPr lang="en-US" sz="3200" dirty="0" smtClean="0"/>
              <a:t>Mitral valve replacement</a:t>
            </a:r>
            <a:endParaRPr lang="en-US" sz="3200" dirty="0"/>
          </a:p>
          <a:p>
            <a:endParaRPr lang="en-AU" b="1" dirty="0"/>
          </a:p>
        </p:txBody>
      </p:sp>
    </p:spTree>
    <p:extLst>
      <p:ext uri="{BB962C8B-B14F-4D97-AF65-F5344CB8AC3E}">
        <p14:creationId xmlns:p14="http://schemas.microsoft.com/office/powerpoint/2010/main" val="320220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4247"/>
            <a:ext cx="6426558" cy="815559"/>
          </a:xfrm>
        </p:spPr>
        <p:txBody>
          <a:bodyPr>
            <a:normAutofit/>
          </a:bodyPr>
          <a:lstStyle/>
          <a:p>
            <a:pPr algn="ctr"/>
            <a:r>
              <a:rPr lang="en-US" sz="4000" b="1" dirty="0"/>
              <a:t>Pathologic Lesions</a:t>
            </a:r>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q"/>
            </a:pPr>
            <a:r>
              <a:rPr lang="en-US" sz="3200" dirty="0"/>
              <a:t>Ashcoff nodules:</a:t>
            </a:r>
          </a:p>
          <a:p>
            <a:pPr>
              <a:buFont typeface="Wingdings" panose="05000000000000000000" pitchFamily="2" charset="2"/>
              <a:buChar char="q"/>
            </a:pPr>
            <a:r>
              <a:rPr lang="en-US" sz="3200" dirty="0" err="1" smtClean="0"/>
              <a:t>Fibrinoid</a:t>
            </a:r>
            <a:r>
              <a:rPr lang="en-US" sz="3200" dirty="0" smtClean="0"/>
              <a:t> </a:t>
            </a:r>
            <a:r>
              <a:rPr lang="en-US" sz="3200" dirty="0"/>
              <a:t>degeneration of connective tissue, inflammatory cells</a:t>
            </a:r>
          </a:p>
        </p:txBody>
      </p:sp>
    </p:spTree>
    <p:extLst>
      <p:ext uri="{BB962C8B-B14F-4D97-AF65-F5344CB8AC3E}">
        <p14:creationId xmlns:p14="http://schemas.microsoft.com/office/powerpoint/2010/main" val="4012476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2430099" y="171005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4760130" y="725802"/>
            <a:ext cx="1531188" cy="769441"/>
          </a:xfrm>
          <a:prstGeom prst="rect">
            <a:avLst/>
          </a:prstGeom>
          <a:noFill/>
          <a:ln w="9525">
            <a:noFill/>
            <a:miter lim="800000"/>
            <a:headEnd/>
            <a:tailEnd/>
          </a:ln>
          <a:effectLst/>
        </p:spPr>
        <p:txBody>
          <a:bodyPr wrap="none">
            <a:spAutoFit/>
          </a:bodyPr>
          <a:lstStyle/>
          <a:p>
            <a:r>
              <a:rPr lang="en-GB" sz="4400" dirty="0"/>
              <a:t>BMV</a:t>
            </a:r>
            <a:endParaRPr lang="en-US" sz="4400" dirty="0"/>
          </a:p>
        </p:txBody>
      </p:sp>
    </p:spTree>
    <p:extLst>
      <p:ext uri="{BB962C8B-B14F-4D97-AF65-F5344CB8AC3E}">
        <p14:creationId xmlns:p14="http://schemas.microsoft.com/office/powerpoint/2010/main" val="3370549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154806" y="940158"/>
            <a:ext cx="5709633" cy="689356"/>
          </a:xfrm>
        </p:spPr>
        <p:txBody>
          <a:bodyPr>
            <a:normAutofit/>
          </a:bodyPr>
          <a:lstStyle/>
          <a:p>
            <a:r>
              <a:rPr lang="en-GB" sz="3200" dirty="0"/>
              <a:t>Mitral Regurgitation</a:t>
            </a:r>
          </a:p>
        </p:txBody>
      </p:sp>
      <p:sp>
        <p:nvSpPr>
          <p:cNvPr id="22531" name="Rectangle 3"/>
          <p:cNvSpPr>
            <a:spLocks noGrp="1" noRot="1" noChangeArrowheads="1"/>
          </p:cNvSpPr>
          <p:nvPr>
            <p:ph type="body" idx="1"/>
          </p:nvPr>
        </p:nvSpPr>
        <p:spPr>
          <a:xfrm>
            <a:off x="1578232" y="1867392"/>
            <a:ext cx="7129462" cy="4038600"/>
          </a:xfrm>
        </p:spPr>
        <p:txBody>
          <a:bodyPr/>
          <a:lstStyle/>
          <a:p>
            <a:pPr>
              <a:buFont typeface="Wingdings" panose="05000000000000000000" pitchFamily="2" charset="2"/>
              <a:buChar char="q"/>
            </a:pPr>
            <a:r>
              <a:rPr lang="en-US" sz="3200" dirty="0" smtClean="0"/>
              <a:t>Asymptomatic </a:t>
            </a:r>
            <a:endParaRPr lang="en-US" sz="3200" dirty="0"/>
          </a:p>
          <a:p>
            <a:pPr>
              <a:buFont typeface="Wingdings" panose="05000000000000000000" pitchFamily="2" charset="2"/>
              <a:buChar char="q"/>
            </a:pPr>
            <a:r>
              <a:rPr lang="en-US" sz="3200" dirty="0" err="1"/>
              <a:t>Dyspnea</a:t>
            </a:r>
            <a:r>
              <a:rPr lang="en-US" sz="3200" dirty="0"/>
              <a:t> , </a:t>
            </a:r>
            <a:r>
              <a:rPr lang="en-US" sz="3200" dirty="0" err="1"/>
              <a:t>orthopnea</a:t>
            </a:r>
            <a:r>
              <a:rPr lang="en-US" sz="3200" dirty="0"/>
              <a:t>, </a:t>
            </a:r>
            <a:r>
              <a:rPr lang="en-US" sz="3200" dirty="0" smtClean="0"/>
              <a:t>PND</a:t>
            </a:r>
            <a:endParaRPr lang="en-US" sz="3200" dirty="0"/>
          </a:p>
          <a:p>
            <a:pPr>
              <a:buFont typeface="Wingdings" panose="05000000000000000000" pitchFamily="2" charset="2"/>
              <a:buChar char="q"/>
            </a:pPr>
            <a:r>
              <a:rPr lang="en-US" sz="3200" dirty="0"/>
              <a:t>Displaced PMI, Thrill</a:t>
            </a:r>
          </a:p>
          <a:p>
            <a:pPr>
              <a:buFont typeface="Wingdings" panose="05000000000000000000" pitchFamily="2" charset="2"/>
              <a:buChar char="q"/>
            </a:pPr>
            <a:r>
              <a:rPr lang="en-US" sz="3200" dirty="0"/>
              <a:t>Soft S1,  </a:t>
            </a:r>
            <a:endParaRPr lang="en-US" sz="3200" dirty="0" smtClean="0"/>
          </a:p>
          <a:p>
            <a:pPr>
              <a:buFont typeface="Wingdings" panose="05000000000000000000" pitchFamily="2" charset="2"/>
              <a:buChar char="q"/>
            </a:pPr>
            <a:r>
              <a:rPr lang="en-US" sz="3200" dirty="0" err="1" smtClean="0"/>
              <a:t>Pansystolic</a:t>
            </a:r>
            <a:r>
              <a:rPr lang="en-US" sz="3200" dirty="0" smtClean="0"/>
              <a:t> murmur</a:t>
            </a:r>
          </a:p>
          <a:p>
            <a:pPr>
              <a:buFont typeface="Wingdings" panose="05000000000000000000" pitchFamily="2" charset="2"/>
              <a:buChar char="q"/>
            </a:pPr>
            <a:r>
              <a:rPr lang="en-US" sz="3200" dirty="0" smtClean="0"/>
              <a:t>Treatment is surgical</a:t>
            </a:r>
            <a:endParaRPr lang="en-US" sz="3200" dirty="0"/>
          </a:p>
          <a:p>
            <a:endParaRPr lang="en-AU" dirty="0"/>
          </a:p>
        </p:txBody>
      </p:sp>
    </p:spTree>
    <p:extLst>
      <p:ext uri="{BB962C8B-B14F-4D97-AF65-F5344CB8AC3E}">
        <p14:creationId xmlns:p14="http://schemas.microsoft.com/office/powerpoint/2010/main" val="2419903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2343552" y="1941872"/>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951803" y="640634"/>
            <a:ext cx="1752403" cy="707886"/>
          </a:xfrm>
          <a:prstGeom prst="rect">
            <a:avLst/>
          </a:prstGeom>
          <a:noFill/>
          <a:ln w="9525">
            <a:noFill/>
            <a:miter lim="800000"/>
            <a:headEnd/>
            <a:tailEnd/>
          </a:ln>
          <a:effectLst/>
        </p:spPr>
        <p:txBody>
          <a:bodyPr wrap="none">
            <a:spAutoFit/>
          </a:bodyPr>
          <a:lstStyle/>
          <a:p>
            <a:r>
              <a:rPr lang="en-GB" sz="4000" dirty="0"/>
              <a:t>ECHO</a:t>
            </a:r>
            <a:endParaRPr lang="en-US" sz="4000" dirty="0"/>
          </a:p>
        </p:txBody>
      </p:sp>
    </p:spTree>
    <p:extLst>
      <p:ext uri="{BB962C8B-B14F-4D97-AF65-F5344CB8AC3E}">
        <p14:creationId xmlns:p14="http://schemas.microsoft.com/office/powerpoint/2010/main" val="291346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30051" y="373487"/>
            <a:ext cx="7315458" cy="789801"/>
          </a:xfrm>
        </p:spPr>
        <p:txBody>
          <a:bodyPr>
            <a:normAutofit/>
          </a:bodyPr>
          <a:lstStyle/>
          <a:p>
            <a:r>
              <a:rPr lang="en-GB" sz="4000" dirty="0"/>
              <a:t>Aortic Regurgitation</a:t>
            </a:r>
          </a:p>
        </p:txBody>
      </p:sp>
      <p:sp>
        <p:nvSpPr>
          <p:cNvPr id="27651" name="Rectangle 3"/>
          <p:cNvSpPr>
            <a:spLocks noGrp="1" noRot="1" noChangeArrowheads="1"/>
          </p:cNvSpPr>
          <p:nvPr>
            <p:ph type="body" idx="1"/>
          </p:nvPr>
        </p:nvSpPr>
        <p:spPr>
          <a:xfrm>
            <a:off x="1591235" y="1702159"/>
            <a:ext cx="6913562" cy="4422775"/>
          </a:xfrm>
        </p:spPr>
        <p:txBody>
          <a:bodyPr>
            <a:noAutofit/>
          </a:bodyPr>
          <a:lstStyle/>
          <a:p>
            <a:pPr>
              <a:buFont typeface="Wingdings" panose="05000000000000000000" pitchFamily="2" charset="2"/>
              <a:buChar char="q"/>
            </a:pPr>
            <a:r>
              <a:rPr lang="en-US" sz="3200" dirty="0" smtClean="0"/>
              <a:t>Water-hammer / collapsing pulse</a:t>
            </a:r>
          </a:p>
          <a:p>
            <a:pPr>
              <a:buFont typeface="Wingdings" panose="05000000000000000000" pitchFamily="2" charset="2"/>
              <a:buChar char="q"/>
            </a:pPr>
            <a:r>
              <a:rPr lang="en-US" sz="3200" dirty="0" smtClean="0"/>
              <a:t>Wide pulse pressure</a:t>
            </a:r>
          </a:p>
          <a:p>
            <a:pPr>
              <a:buFont typeface="Wingdings" panose="05000000000000000000" pitchFamily="2" charset="2"/>
              <a:buChar char="q"/>
            </a:pPr>
            <a:r>
              <a:rPr lang="en-US" sz="3200" dirty="0" smtClean="0"/>
              <a:t>Corrigan’s sign</a:t>
            </a:r>
          </a:p>
          <a:p>
            <a:pPr>
              <a:buFont typeface="Wingdings" panose="05000000000000000000" pitchFamily="2" charset="2"/>
              <a:buChar char="q"/>
            </a:pPr>
            <a:r>
              <a:rPr lang="en-US" sz="3200" dirty="0" smtClean="0"/>
              <a:t>De Musset sign</a:t>
            </a:r>
          </a:p>
          <a:p>
            <a:pPr>
              <a:buFont typeface="Wingdings" panose="05000000000000000000" pitchFamily="2" charset="2"/>
              <a:buChar char="q"/>
            </a:pPr>
            <a:r>
              <a:rPr lang="en-US" sz="3200" dirty="0" smtClean="0"/>
              <a:t>Muller sign</a:t>
            </a:r>
          </a:p>
          <a:p>
            <a:pPr>
              <a:buFont typeface="Wingdings" panose="05000000000000000000" pitchFamily="2" charset="2"/>
              <a:buChar char="q"/>
            </a:pPr>
            <a:r>
              <a:rPr lang="en-US" sz="3200" dirty="0" err="1" smtClean="0"/>
              <a:t>Quincke’s</a:t>
            </a:r>
            <a:r>
              <a:rPr lang="en-US" sz="3200" dirty="0" smtClean="0"/>
              <a:t> pulse</a:t>
            </a:r>
          </a:p>
          <a:p>
            <a:pPr>
              <a:buFont typeface="Wingdings" panose="05000000000000000000" pitchFamily="2" charset="2"/>
              <a:buChar char="q"/>
            </a:pPr>
            <a:r>
              <a:rPr lang="en-US" sz="3200" dirty="0" smtClean="0"/>
              <a:t>Hill’s </a:t>
            </a:r>
            <a:r>
              <a:rPr lang="en-US" sz="3200" dirty="0"/>
              <a:t>sign</a:t>
            </a:r>
          </a:p>
        </p:txBody>
      </p:sp>
    </p:spTree>
    <p:extLst>
      <p:ext uri="{BB962C8B-B14F-4D97-AF65-F5344CB8AC3E}">
        <p14:creationId xmlns:p14="http://schemas.microsoft.com/office/powerpoint/2010/main" val="29971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303856" y="2066412"/>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2725269" y="650473"/>
            <a:ext cx="1752403" cy="707886"/>
          </a:xfrm>
          <a:prstGeom prst="rect">
            <a:avLst/>
          </a:prstGeom>
          <a:noFill/>
          <a:ln w="9525">
            <a:noFill/>
            <a:miter lim="800000"/>
            <a:headEnd/>
            <a:tailEnd/>
          </a:ln>
          <a:effectLst/>
        </p:spPr>
        <p:txBody>
          <a:bodyPr wrap="none">
            <a:spAutoFit/>
          </a:bodyPr>
          <a:lstStyle/>
          <a:p>
            <a:r>
              <a:rPr lang="en-GB" sz="4000" dirty="0"/>
              <a:t>ECHO</a:t>
            </a:r>
            <a:endParaRPr lang="en-US" sz="4000" dirty="0"/>
          </a:p>
        </p:txBody>
      </p:sp>
    </p:spTree>
    <p:extLst>
      <p:ext uri="{BB962C8B-B14F-4D97-AF65-F5344CB8AC3E}">
        <p14:creationId xmlns:p14="http://schemas.microsoft.com/office/powerpoint/2010/main" val="3221180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2202848" y="2096418"/>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a:xfrm>
            <a:off x="1081568" y="399246"/>
            <a:ext cx="8500314" cy="944346"/>
          </a:xfrm>
        </p:spPr>
        <p:txBody>
          <a:bodyPr>
            <a:noAutofit/>
          </a:bodyPr>
          <a:lstStyle/>
          <a:p>
            <a:r>
              <a:rPr lang="en-GB" sz="4000" dirty="0"/>
              <a:t>Aortic Stenosis</a:t>
            </a:r>
          </a:p>
        </p:txBody>
      </p:sp>
    </p:spTree>
    <p:extLst>
      <p:ext uri="{BB962C8B-B14F-4D97-AF65-F5344CB8AC3E}">
        <p14:creationId xmlns:p14="http://schemas.microsoft.com/office/powerpoint/2010/main" val="3685645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806397" y="515155"/>
            <a:ext cx="3358031" cy="897341"/>
          </a:xfrm>
        </p:spPr>
        <p:txBody>
          <a:bodyPr>
            <a:normAutofit/>
          </a:bodyPr>
          <a:lstStyle/>
          <a:p>
            <a:r>
              <a:rPr lang="en-US" sz="4000" dirty="0"/>
              <a:t>Symptoms</a:t>
            </a:r>
            <a:endParaRPr lang="en-AU" sz="4000" dirty="0"/>
          </a:p>
        </p:txBody>
      </p:sp>
      <p:sp>
        <p:nvSpPr>
          <p:cNvPr id="6147" name="Rectangle 3"/>
          <p:cNvSpPr>
            <a:spLocks noGrp="1" noRot="1" noChangeArrowheads="1"/>
          </p:cNvSpPr>
          <p:nvPr>
            <p:ph type="body" idx="1"/>
          </p:nvPr>
        </p:nvSpPr>
        <p:spPr>
          <a:xfrm>
            <a:off x="2057423" y="1830948"/>
            <a:ext cx="5688012" cy="3307723"/>
          </a:xfrm>
        </p:spPr>
        <p:txBody>
          <a:bodyPr/>
          <a:lstStyle/>
          <a:p>
            <a:pPr>
              <a:buFont typeface="Wingdings" panose="05000000000000000000" pitchFamily="2" charset="2"/>
              <a:buChar char="q"/>
            </a:pPr>
            <a:r>
              <a:rPr lang="en-US" sz="3200" dirty="0"/>
              <a:t>Angina</a:t>
            </a:r>
          </a:p>
          <a:p>
            <a:pPr>
              <a:buFont typeface="Wingdings" panose="05000000000000000000" pitchFamily="2" charset="2"/>
              <a:buChar char="q"/>
            </a:pPr>
            <a:r>
              <a:rPr lang="en-US" sz="3200" dirty="0"/>
              <a:t>Syncope</a:t>
            </a:r>
          </a:p>
          <a:p>
            <a:pPr>
              <a:buFont typeface="Wingdings" panose="05000000000000000000" pitchFamily="2" charset="2"/>
              <a:buChar char="q"/>
            </a:pPr>
            <a:r>
              <a:rPr lang="en-US" sz="3200" dirty="0" err="1"/>
              <a:t>Dyspnea</a:t>
            </a:r>
            <a:endParaRPr lang="en-US" sz="3200" dirty="0"/>
          </a:p>
          <a:p>
            <a:pPr>
              <a:buFont typeface="Wingdings" panose="05000000000000000000" pitchFamily="2" charset="2"/>
              <a:buChar char="q"/>
            </a:pPr>
            <a:endParaRPr lang="en-AU" sz="4400" b="1" i="1" dirty="0"/>
          </a:p>
        </p:txBody>
      </p:sp>
    </p:spTree>
    <p:extLst>
      <p:ext uri="{BB962C8B-B14F-4D97-AF65-F5344CB8AC3E}">
        <p14:creationId xmlns:p14="http://schemas.microsoft.com/office/powerpoint/2010/main" val="1579756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079590" y="471355"/>
            <a:ext cx="5616575" cy="1149350"/>
          </a:xfrm>
        </p:spPr>
        <p:txBody>
          <a:bodyPr>
            <a:noAutofit/>
          </a:bodyPr>
          <a:lstStyle/>
          <a:p>
            <a:r>
              <a:rPr lang="en-US" sz="8000" b="1" dirty="0"/>
              <a:t> </a:t>
            </a:r>
            <a:r>
              <a:rPr lang="en-US" sz="4000" dirty="0"/>
              <a:t>Signs</a:t>
            </a:r>
            <a:r>
              <a:rPr lang="en-US" sz="8000" b="1" dirty="0"/>
              <a:t> </a:t>
            </a:r>
            <a:endParaRPr lang="en-AU" sz="8000" b="1" dirty="0"/>
          </a:p>
        </p:txBody>
      </p:sp>
      <p:sp>
        <p:nvSpPr>
          <p:cNvPr id="9219" name="Rectangle 3"/>
          <p:cNvSpPr>
            <a:spLocks noGrp="1" noRot="1" noChangeArrowheads="1"/>
          </p:cNvSpPr>
          <p:nvPr>
            <p:ph type="body" idx="1"/>
          </p:nvPr>
        </p:nvSpPr>
        <p:spPr>
          <a:xfrm>
            <a:off x="1870322" y="1869584"/>
            <a:ext cx="7343775" cy="4422775"/>
          </a:xfrm>
        </p:spPr>
        <p:txBody>
          <a:bodyPr/>
          <a:lstStyle/>
          <a:p>
            <a:pPr>
              <a:buFont typeface="Wingdings" panose="05000000000000000000" pitchFamily="2" charset="2"/>
              <a:buChar char="q"/>
            </a:pPr>
            <a:r>
              <a:rPr lang="en-US" sz="3200" dirty="0"/>
              <a:t>Arterial Pulse wave form : </a:t>
            </a:r>
            <a:r>
              <a:rPr lang="en-US" sz="3200" dirty="0" smtClean="0"/>
              <a:t>Plateau</a:t>
            </a:r>
            <a:endParaRPr lang="en-US" sz="3200" dirty="0"/>
          </a:p>
          <a:p>
            <a:pPr>
              <a:buFont typeface="Wingdings" panose="05000000000000000000" pitchFamily="2" charset="2"/>
              <a:buChar char="§"/>
            </a:pPr>
            <a:r>
              <a:rPr lang="en-US" sz="3200" dirty="0" smtClean="0"/>
              <a:t>Small (</a:t>
            </a:r>
            <a:r>
              <a:rPr lang="en-US" sz="3200" dirty="0" err="1" smtClean="0"/>
              <a:t>Parvus</a:t>
            </a:r>
            <a:r>
              <a:rPr lang="en-US" sz="3200" dirty="0" smtClean="0"/>
              <a:t>)</a:t>
            </a:r>
            <a:endParaRPr lang="en-US" sz="3200" dirty="0"/>
          </a:p>
          <a:p>
            <a:pPr>
              <a:buFont typeface="Wingdings" panose="05000000000000000000" pitchFamily="2" charset="2"/>
              <a:buChar char="§"/>
            </a:pPr>
            <a:r>
              <a:rPr lang="en-US" sz="3200" dirty="0" smtClean="0"/>
              <a:t>Slow </a:t>
            </a:r>
            <a:r>
              <a:rPr lang="en-US" sz="3200" dirty="0"/>
              <a:t>rise </a:t>
            </a:r>
            <a:r>
              <a:rPr lang="en-US" sz="3200" dirty="0" smtClean="0"/>
              <a:t>(</a:t>
            </a:r>
            <a:r>
              <a:rPr lang="en-US" sz="3200" dirty="0" err="1" smtClean="0"/>
              <a:t>Tardus</a:t>
            </a:r>
            <a:r>
              <a:rPr lang="en-US" sz="3200" dirty="0" smtClean="0"/>
              <a:t>) </a:t>
            </a:r>
            <a:endParaRPr lang="en-US" sz="3200" dirty="0"/>
          </a:p>
          <a:p>
            <a:pPr>
              <a:buFont typeface="Wingdings" panose="05000000000000000000" pitchFamily="2" charset="2"/>
              <a:buChar char="q"/>
            </a:pPr>
            <a:r>
              <a:rPr lang="en-US" sz="3200" dirty="0"/>
              <a:t>Sustained not displaced PMI</a:t>
            </a:r>
          </a:p>
          <a:p>
            <a:pPr>
              <a:buFont typeface="Wingdings" panose="05000000000000000000" pitchFamily="2" charset="2"/>
              <a:buChar char="q"/>
            </a:pPr>
            <a:r>
              <a:rPr lang="en-US" sz="3200" dirty="0"/>
              <a:t>Systolic thrill</a:t>
            </a:r>
            <a:endParaRPr lang="en-AU" sz="3200" dirty="0"/>
          </a:p>
          <a:p>
            <a:pPr>
              <a:buFont typeface="Wingdings" panose="05000000000000000000" pitchFamily="2" charset="2"/>
              <a:buChar char="q"/>
            </a:pPr>
            <a:r>
              <a:rPr lang="en-US" sz="3200" dirty="0" smtClean="0"/>
              <a:t>S4</a:t>
            </a:r>
            <a:endParaRPr lang="en-AU" sz="3200" dirty="0"/>
          </a:p>
          <a:p>
            <a:endParaRPr lang="en-US" dirty="0"/>
          </a:p>
        </p:txBody>
      </p:sp>
    </p:spTree>
    <p:extLst>
      <p:ext uri="{BB962C8B-B14F-4D97-AF65-F5344CB8AC3E}">
        <p14:creationId xmlns:p14="http://schemas.microsoft.com/office/powerpoint/2010/main" val="1136823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274853" y="619997"/>
            <a:ext cx="5628224" cy="1004888"/>
          </a:xfrm>
        </p:spPr>
        <p:txBody>
          <a:bodyPr>
            <a:noAutofit/>
          </a:bodyPr>
          <a:lstStyle/>
          <a:p>
            <a:r>
              <a:rPr lang="en-AU" sz="4000" dirty="0"/>
              <a:t>Signs</a:t>
            </a:r>
          </a:p>
        </p:txBody>
      </p:sp>
      <p:sp>
        <p:nvSpPr>
          <p:cNvPr id="10243" name="Rectangle 3"/>
          <p:cNvSpPr>
            <a:spLocks noGrp="1" noRot="1" noChangeArrowheads="1"/>
          </p:cNvSpPr>
          <p:nvPr>
            <p:ph type="body" idx="1"/>
          </p:nvPr>
        </p:nvSpPr>
        <p:spPr>
          <a:xfrm>
            <a:off x="1819711" y="1624885"/>
            <a:ext cx="6264275" cy="4422775"/>
          </a:xfrm>
        </p:spPr>
        <p:txBody>
          <a:bodyPr/>
          <a:lstStyle/>
          <a:p>
            <a:endParaRPr lang="en-US" b="1" dirty="0"/>
          </a:p>
          <a:p>
            <a:pPr>
              <a:buFont typeface="Wingdings" panose="05000000000000000000" pitchFamily="2" charset="2"/>
              <a:buChar char="q"/>
            </a:pPr>
            <a:r>
              <a:rPr lang="en-US" sz="3200" dirty="0"/>
              <a:t>Late peaking of murmur</a:t>
            </a:r>
          </a:p>
          <a:p>
            <a:pPr>
              <a:buFont typeface="Wingdings" panose="05000000000000000000" pitchFamily="2" charset="2"/>
              <a:buChar char="q"/>
            </a:pPr>
            <a:r>
              <a:rPr lang="en-US" sz="3200" dirty="0"/>
              <a:t>Single S2 : Soft or absent A2</a:t>
            </a:r>
          </a:p>
          <a:p>
            <a:pPr>
              <a:buFont typeface="Wingdings" panose="05000000000000000000" pitchFamily="2" charset="2"/>
              <a:buChar char="q"/>
            </a:pPr>
            <a:r>
              <a:rPr lang="en-US" sz="3200" dirty="0"/>
              <a:t>Paradoxical splitting of S2</a:t>
            </a:r>
          </a:p>
          <a:p>
            <a:pPr>
              <a:buNone/>
            </a:pPr>
            <a:endParaRPr lang="en-US" sz="3600" b="1" dirty="0"/>
          </a:p>
        </p:txBody>
      </p:sp>
    </p:spTree>
    <p:extLst>
      <p:ext uri="{BB962C8B-B14F-4D97-AF65-F5344CB8AC3E}">
        <p14:creationId xmlns:p14="http://schemas.microsoft.com/office/powerpoint/2010/main" val="280789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4" y="476517"/>
            <a:ext cx="8577587" cy="905711"/>
          </a:xfrm>
        </p:spPr>
        <p:txBody>
          <a:bodyPr>
            <a:normAutofit/>
          </a:bodyPr>
          <a:lstStyle/>
          <a:p>
            <a:r>
              <a:rPr lang="en-GB" sz="4000" dirty="0"/>
              <a:t>Aortic Valve Disease</a:t>
            </a:r>
          </a:p>
        </p:txBody>
      </p:sp>
      <p:sp>
        <p:nvSpPr>
          <p:cNvPr id="3" name="Content Placeholder 2"/>
          <p:cNvSpPr>
            <a:spLocks noGrp="1"/>
          </p:cNvSpPr>
          <p:nvPr>
            <p:ph idx="1"/>
          </p:nvPr>
        </p:nvSpPr>
        <p:spPr>
          <a:xfrm>
            <a:off x="1259410" y="1742470"/>
            <a:ext cx="7767606" cy="4838735"/>
          </a:xfrm>
        </p:spPr>
        <p:txBody>
          <a:bodyPr>
            <a:normAutofit/>
          </a:bodyPr>
          <a:lstStyle/>
          <a:p>
            <a:pPr marL="0" indent="0">
              <a:buNone/>
            </a:pPr>
            <a:r>
              <a:rPr lang="en-GB" sz="3200" dirty="0" smtClean="0"/>
              <a:t>Treatment:  </a:t>
            </a:r>
          </a:p>
          <a:p>
            <a:pPr>
              <a:buFont typeface="Wingdings" panose="05000000000000000000" pitchFamily="2" charset="2"/>
              <a:buChar char="q"/>
            </a:pPr>
            <a:r>
              <a:rPr lang="en-GB" sz="3200" dirty="0" smtClean="0"/>
              <a:t> </a:t>
            </a:r>
            <a:r>
              <a:rPr lang="en-GB" sz="3200" dirty="0"/>
              <a:t>Aortic valve </a:t>
            </a:r>
            <a:r>
              <a:rPr lang="en-GB" sz="3200" dirty="0" smtClean="0"/>
              <a:t>Replacement</a:t>
            </a:r>
          </a:p>
          <a:p>
            <a:pPr>
              <a:buFont typeface="Wingdings" panose="05000000000000000000" pitchFamily="2" charset="2"/>
              <a:buChar char="q"/>
            </a:pPr>
            <a:r>
              <a:rPr lang="en-GB" sz="3200" dirty="0" err="1" smtClean="0"/>
              <a:t>Transcathter</a:t>
            </a:r>
            <a:r>
              <a:rPr lang="en-GB" sz="3200" dirty="0" smtClean="0"/>
              <a:t> Aortic Valve Replacement</a:t>
            </a:r>
            <a:endParaRPr lang="en-GB" sz="3200" dirty="0"/>
          </a:p>
        </p:txBody>
      </p:sp>
    </p:spTree>
    <p:extLst>
      <p:ext uri="{BB962C8B-B14F-4D97-AF65-F5344CB8AC3E}">
        <p14:creationId xmlns:p14="http://schemas.microsoft.com/office/powerpoint/2010/main" val="2941120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normAutofit/>
          </a:bodyPr>
          <a:lstStyle/>
          <a:p>
            <a:r>
              <a:rPr lang="en-US" sz="4000" dirty="0" err="1"/>
              <a:t>Aschoff</a:t>
            </a:r>
            <a:r>
              <a:rPr lang="en-US" sz="4000" dirty="0"/>
              <a:t> body in a patient with </a:t>
            </a:r>
            <a:r>
              <a:rPr lang="en-US" sz="4000" dirty="0" smtClean="0"/>
              <a:t>Acute Rheumatic </a:t>
            </a:r>
            <a:r>
              <a:rPr lang="en-US" sz="4000" dirty="0" err="1"/>
              <a:t>C</a:t>
            </a:r>
            <a:r>
              <a:rPr lang="en-US" sz="4000" dirty="0" err="1" smtClean="0"/>
              <a:t>arditis</a:t>
            </a:r>
            <a:endParaRPr lang="en-US" sz="4000" dirty="0"/>
          </a:p>
        </p:txBody>
      </p:sp>
      <p:pic>
        <p:nvPicPr>
          <p:cNvPr id="152581" name="Picture 5" descr="S01871-012-f024b"/>
          <p:cNvPicPr>
            <a:picLocks noChangeAspect="1" noChangeArrowheads="1"/>
          </p:cNvPicPr>
          <p:nvPr/>
        </p:nvPicPr>
        <p:blipFill>
          <a:blip r:embed="rId2" cstate="print"/>
          <a:srcRect/>
          <a:stretch>
            <a:fillRect/>
          </a:stretch>
        </p:blipFill>
        <p:spPr bwMode="auto">
          <a:xfrm>
            <a:off x="2819400" y="1981201"/>
            <a:ext cx="6350000" cy="45815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651202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04110" y="1256764"/>
            <a:ext cx="7391400" cy="5334000"/>
          </a:xfrm>
          <a:prstGeom prst="rect">
            <a:avLst/>
          </a:prstGeom>
          <a:noFill/>
          <a:ln w="9525">
            <a:noFill/>
            <a:miter lim="800000"/>
            <a:headEnd/>
            <a:tailEnd/>
          </a:ln>
        </p:spPr>
      </p:pic>
      <p:sp>
        <p:nvSpPr>
          <p:cNvPr id="6" name="Title 5"/>
          <p:cNvSpPr>
            <a:spLocks noGrp="1"/>
          </p:cNvSpPr>
          <p:nvPr>
            <p:ph type="title"/>
          </p:nvPr>
        </p:nvSpPr>
        <p:spPr>
          <a:xfrm>
            <a:off x="875505" y="288486"/>
            <a:ext cx="7251064" cy="741823"/>
          </a:xfrm>
        </p:spPr>
        <p:txBody>
          <a:bodyPr>
            <a:normAutofit/>
          </a:bodyPr>
          <a:lstStyle/>
          <a:p>
            <a:r>
              <a:rPr lang="en-US" sz="4000" dirty="0" smtClean="0"/>
              <a:t>Prevention of RF</a:t>
            </a:r>
            <a:endParaRPr lang="en-US" sz="4000" dirty="0"/>
          </a:p>
        </p:txBody>
      </p:sp>
    </p:spTree>
    <p:extLst>
      <p:ext uri="{BB962C8B-B14F-4D97-AF65-F5344CB8AC3E}">
        <p14:creationId xmlns:p14="http://schemas.microsoft.com/office/powerpoint/2010/main" val="1922087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16" y="288487"/>
            <a:ext cx="7379852" cy="922127"/>
          </a:xfrm>
        </p:spPr>
        <p:txBody>
          <a:bodyPr>
            <a:normAutofit/>
          </a:bodyPr>
          <a:lstStyle/>
          <a:p>
            <a:r>
              <a:rPr lang="en-US" sz="4000" dirty="0" smtClean="0"/>
              <a:t>Prevention of RF</a:t>
            </a:r>
            <a:endParaRPr lang="en-US" sz="4000" dirty="0"/>
          </a:p>
        </p:txBody>
      </p:sp>
      <p:sp>
        <p:nvSpPr>
          <p:cNvPr id="3" name="Content Placeholder 2"/>
          <p:cNvSpPr>
            <a:spLocks noGrp="1"/>
          </p:cNvSpPr>
          <p:nvPr>
            <p:ph idx="1"/>
          </p:nvPr>
        </p:nvSpPr>
        <p:spPr/>
        <p:txBody>
          <a:bodyPr/>
          <a:lstStyle/>
          <a:p>
            <a:pPr marL="0" indent="0">
              <a:buNone/>
            </a:pPr>
            <a:r>
              <a:rPr lang="en-US" sz="3200" dirty="0" smtClean="0"/>
              <a:t>1) Primordial Prevention: Social; housing, hygiene, overcrowding</a:t>
            </a:r>
          </a:p>
          <a:p>
            <a:pPr marL="0" indent="0">
              <a:buNone/>
            </a:pPr>
            <a:r>
              <a:rPr lang="en-US" sz="3200" dirty="0" smtClean="0"/>
              <a:t>2) Primary Prevention: Treatment of Sore Throat </a:t>
            </a:r>
          </a:p>
          <a:p>
            <a:pPr marL="0" indent="0">
              <a:buNone/>
            </a:pPr>
            <a:r>
              <a:rPr lang="en-US" sz="3200" dirty="0" smtClean="0"/>
              <a:t>3) Secondary Prevention: Monthly Penicillin </a:t>
            </a:r>
          </a:p>
          <a:p>
            <a:pPr marL="0" indent="0">
              <a:buNone/>
            </a:pPr>
            <a:r>
              <a:rPr lang="en-US" sz="3200" dirty="0" smtClean="0"/>
              <a:t>4) Tertiary Prophylaxis : Medications, Balloon </a:t>
            </a:r>
            <a:r>
              <a:rPr lang="en-US" sz="3200" dirty="0" err="1" smtClean="0"/>
              <a:t>Valvuloplasty</a:t>
            </a:r>
            <a:r>
              <a:rPr lang="en-US" sz="3200" dirty="0" smtClean="0"/>
              <a:t>, Valve Replacement, </a:t>
            </a:r>
          </a:p>
          <a:p>
            <a:endParaRPr lang="en-US" dirty="0"/>
          </a:p>
        </p:txBody>
      </p:sp>
    </p:spTree>
    <p:extLst>
      <p:ext uri="{BB962C8B-B14F-4D97-AF65-F5344CB8AC3E}">
        <p14:creationId xmlns:p14="http://schemas.microsoft.com/office/powerpoint/2010/main" val="501821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1568003" y="601015"/>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a:latin typeface="Arial" pitchFamily="34" charset="0"/>
              </a:rPr>
              <a:t>Secondary Prevention of Rheumatic Fever  (Prevention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extLst>
      <p:ext uri="{BB962C8B-B14F-4D97-AF65-F5344CB8AC3E}">
        <p14:creationId xmlns:p14="http://schemas.microsoft.com/office/powerpoint/2010/main" val="293226600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530" y="528034"/>
            <a:ext cx="8848043" cy="931468"/>
          </a:xfrm>
        </p:spPr>
        <p:txBody>
          <a:bodyPr>
            <a:normAutofit/>
          </a:bodyPr>
          <a:lstStyle/>
          <a:p>
            <a:r>
              <a:rPr lang="en-US" sz="4000" dirty="0" smtClean="0"/>
              <a:t>Duration of </a:t>
            </a:r>
            <a:r>
              <a:rPr lang="en-US" sz="4000" dirty="0"/>
              <a:t>S</a:t>
            </a:r>
            <a:r>
              <a:rPr lang="en-US" sz="4000" dirty="0" smtClean="0"/>
              <a:t>econdary Prevention</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Determined by:</a:t>
            </a:r>
          </a:p>
          <a:p>
            <a:pPr marL="0" indent="0">
              <a:buNone/>
            </a:pPr>
            <a:r>
              <a:rPr lang="en-US" sz="3200" dirty="0" smtClean="0"/>
              <a:t>1) </a:t>
            </a:r>
            <a:r>
              <a:rPr lang="en-US" sz="3200" dirty="0"/>
              <a:t>T</a:t>
            </a:r>
            <a:r>
              <a:rPr lang="en-US" sz="3200" dirty="0" smtClean="0"/>
              <a:t>he duration since the last episode of ARF(recurrences become less likely with increasing time)</a:t>
            </a:r>
          </a:p>
          <a:p>
            <a:pPr marL="0" indent="0">
              <a:buNone/>
            </a:pPr>
            <a:r>
              <a:rPr lang="en-US" sz="3200" dirty="0" smtClean="0"/>
              <a:t>2) Age (recurrences become less likely with increasing age)</a:t>
            </a:r>
          </a:p>
          <a:p>
            <a:pPr marL="0" indent="0">
              <a:buNone/>
            </a:pPr>
            <a:r>
              <a:rPr lang="en-US" sz="3200" dirty="0" smtClean="0"/>
              <a:t>3) Severity of RHD</a:t>
            </a:r>
            <a:endParaRPr lang="en-US" sz="3200" dirty="0"/>
          </a:p>
        </p:txBody>
      </p:sp>
    </p:spTree>
    <p:extLst>
      <p:ext uri="{BB962C8B-B14F-4D97-AF65-F5344CB8AC3E}">
        <p14:creationId xmlns:p14="http://schemas.microsoft.com/office/powerpoint/2010/main" val="1855645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893794"/>
            <a:ext cx="8809407" cy="1372888"/>
          </a:xfrm>
        </p:spPr>
        <p:txBody>
          <a:bodyPr>
            <a:normAutofit fontScale="90000"/>
          </a:bodyPr>
          <a:lstStyle/>
          <a:p>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Duration of Secondary Prevention</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261872" y="1403798"/>
            <a:ext cx="8595360" cy="4776340"/>
          </a:xfrm>
        </p:spPr>
        <p:txBody>
          <a:bodyPr/>
          <a:lstStyle/>
          <a:p>
            <a:endParaRPr lang="en-US" dirty="0" smtClean="0"/>
          </a:p>
          <a:p>
            <a:pPr>
              <a:buFont typeface="Wingdings" panose="05000000000000000000" pitchFamily="2" charset="2"/>
              <a:buChar char="q"/>
            </a:pPr>
            <a:r>
              <a:rPr lang="en-US" sz="3200" dirty="0" smtClean="0"/>
              <a:t>Should be continued for at least 5 </a:t>
            </a:r>
            <a:r>
              <a:rPr lang="en-US" sz="3200" dirty="0" err="1" smtClean="0"/>
              <a:t>yrs</a:t>
            </a:r>
            <a:r>
              <a:rPr lang="en-US" sz="3200" dirty="0" smtClean="0"/>
              <a:t> after initial attack (without </a:t>
            </a:r>
            <a:r>
              <a:rPr lang="en-US" sz="3200" dirty="0" err="1" smtClean="0"/>
              <a:t>carditis</a:t>
            </a:r>
            <a:r>
              <a:rPr lang="en-US" sz="3200" dirty="0" smtClean="0"/>
              <a:t>) or for 10 </a:t>
            </a:r>
            <a:r>
              <a:rPr lang="en-US" sz="3200" dirty="0" err="1" smtClean="0"/>
              <a:t>yrs</a:t>
            </a:r>
            <a:r>
              <a:rPr lang="en-US" sz="3200" dirty="0" smtClean="0"/>
              <a:t> (with </a:t>
            </a:r>
            <a:r>
              <a:rPr lang="en-US" sz="3200" dirty="0" err="1" smtClean="0"/>
              <a:t>carditis</a:t>
            </a:r>
            <a:r>
              <a:rPr lang="en-US" sz="3200" dirty="0" smtClean="0"/>
              <a:t>) </a:t>
            </a:r>
          </a:p>
          <a:p>
            <a:pPr>
              <a:buFont typeface="Wingdings" panose="05000000000000000000" pitchFamily="2" charset="2"/>
              <a:buChar char="q"/>
            </a:pPr>
            <a:r>
              <a:rPr lang="en-US" sz="3200" dirty="0" smtClean="0"/>
              <a:t>Should be given till age 40 </a:t>
            </a:r>
            <a:r>
              <a:rPr lang="en-US" sz="3200" dirty="0" err="1" smtClean="0"/>
              <a:t>yrs</a:t>
            </a:r>
            <a:r>
              <a:rPr lang="en-US" sz="3200" dirty="0" smtClean="0"/>
              <a:t>, sometimes life long for high risk patients or those frequently exposed to </a:t>
            </a:r>
            <a:r>
              <a:rPr lang="en-US" sz="3200" dirty="0" err="1" smtClean="0"/>
              <a:t>Strept</a:t>
            </a:r>
            <a:r>
              <a:rPr lang="en-US" sz="3200" dirty="0" smtClean="0"/>
              <a:t> infection</a:t>
            </a:r>
          </a:p>
          <a:p>
            <a:endParaRPr lang="en-US" sz="3200" dirty="0"/>
          </a:p>
        </p:txBody>
      </p:sp>
    </p:spTree>
    <p:extLst>
      <p:ext uri="{BB962C8B-B14F-4D97-AF65-F5344CB8AC3E}">
        <p14:creationId xmlns:p14="http://schemas.microsoft.com/office/powerpoint/2010/main" val="10323054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491802" y="764147"/>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10 y since last episode residual heart disease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ever  is longer), sometimes  					life long prophylaxis				 					   </a:t>
            </a:r>
            <a:r>
              <a:rPr lang="en-US" sz="2000" b="1" dirty="0" err="1">
                <a:latin typeface="Arial" pitchFamily="34" charset="0"/>
              </a:rPr>
              <a:t>Rhumatic</a:t>
            </a:r>
            <a:r>
              <a:rPr lang="en-US" sz="2000" b="1" dirty="0">
                <a:latin typeface="Arial" pitchFamily="34" charset="0"/>
              </a:rPr>
              <a:t> fever with </a:t>
            </a:r>
            <a:r>
              <a:rPr lang="en-US" sz="2000" b="1" dirty="0" err="1">
                <a:latin typeface="Arial" pitchFamily="34" charset="0"/>
              </a:rPr>
              <a:t>carditis</a:t>
            </a:r>
            <a:r>
              <a:rPr lang="en-US" sz="2000" b="1" dirty="0">
                <a:latin typeface="Arial" pitchFamily="34" charset="0"/>
              </a:rPr>
              <a:t>                 10 yrs or until age 21yrs</a:t>
            </a:r>
          </a:p>
          <a:p>
            <a:pPr>
              <a:spcBef>
                <a:spcPts val="500"/>
              </a:spcBef>
              <a:spcAft>
                <a:spcPts val="500"/>
              </a:spcAft>
            </a:pPr>
            <a:r>
              <a:rPr lang="en-US" sz="2000" b="1" dirty="0">
                <a:latin typeface="Arial" pitchFamily="34" charset="0"/>
              </a:rPr>
              <a:t>But no residual  VHD			(whichever is longer)</a:t>
            </a:r>
          </a:p>
          <a:p>
            <a:pPr>
              <a:spcBef>
                <a:spcPts val="500"/>
              </a:spcBef>
              <a:spcAft>
                <a:spcPts val="500"/>
              </a:spcAft>
            </a:pPr>
            <a:r>
              <a:rPr lang="en-US" sz="2000" b="1" dirty="0">
                <a:latin typeface="Arial" pitchFamily="34" charset="0"/>
              </a:rPr>
              <a:t>				       			           Rheumatic fever without carditis	 5 y or until age 21 y,  						( whichever is longer)	</a:t>
            </a:r>
          </a:p>
          <a:p>
            <a:pPr>
              <a:spcBef>
                <a:spcPts val="500"/>
              </a:spcBef>
              <a:spcAft>
                <a:spcPts val="500"/>
              </a:spcAft>
            </a:pPr>
            <a:r>
              <a:rPr lang="en-US" sz="2000" b="1" i="1" dirty="0">
                <a:solidFill>
                  <a:srgbClr val="3BF800"/>
                </a:solidFill>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0795631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5" y="656822"/>
            <a:ext cx="7251063" cy="764043"/>
          </a:xfrm>
        </p:spPr>
        <p:txBody>
          <a:bodyPr>
            <a:normAutofit/>
          </a:bodyPr>
          <a:lstStyle/>
          <a:p>
            <a:r>
              <a:rPr lang="en-GB" sz="4000" dirty="0"/>
              <a:t>Global Burden of RHD</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sz="2800" dirty="0" smtClean="0"/>
              <a:t>Total cases with RHD:20 Millions</a:t>
            </a:r>
          </a:p>
          <a:p>
            <a:pPr>
              <a:buFont typeface="Wingdings" panose="05000000000000000000" pitchFamily="2" charset="2"/>
              <a:buChar char="q"/>
            </a:pPr>
            <a:r>
              <a:rPr lang="en-GB" sz="2800" dirty="0" smtClean="0"/>
              <a:t>CHF: 3 Million</a:t>
            </a:r>
          </a:p>
          <a:p>
            <a:pPr>
              <a:buFont typeface="Wingdings" panose="05000000000000000000" pitchFamily="2" charset="2"/>
              <a:buChar char="q"/>
            </a:pPr>
            <a:r>
              <a:rPr lang="en-GB" sz="2800" dirty="0" smtClean="0"/>
              <a:t>Valve surgery required in 1 Million</a:t>
            </a:r>
          </a:p>
          <a:p>
            <a:pPr>
              <a:buFont typeface="Wingdings" panose="05000000000000000000" pitchFamily="2" charset="2"/>
              <a:buChar char="q"/>
            </a:pPr>
            <a:r>
              <a:rPr lang="en-GB" sz="2800" dirty="0" smtClean="0"/>
              <a:t>Annual incidence of RF: 0.5 Million, nearly half develop </a:t>
            </a:r>
            <a:r>
              <a:rPr lang="en-GB" sz="2800" dirty="0" err="1" smtClean="0"/>
              <a:t>carditis</a:t>
            </a:r>
            <a:endParaRPr lang="en-GB" sz="2800" dirty="0" smtClean="0"/>
          </a:p>
          <a:p>
            <a:pPr>
              <a:buFont typeface="Wingdings" panose="05000000000000000000" pitchFamily="2" charset="2"/>
              <a:buChar char="q"/>
            </a:pPr>
            <a:r>
              <a:rPr lang="en-GB" sz="2800" dirty="0" smtClean="0"/>
              <a:t>Estimated deaths from RHD: 230,000/YR</a:t>
            </a:r>
          </a:p>
          <a:p>
            <a:pPr>
              <a:buFont typeface="Wingdings" panose="05000000000000000000" pitchFamily="2" charset="2"/>
              <a:buChar char="q"/>
            </a:pPr>
            <a:r>
              <a:rPr lang="en-US" sz="2800" dirty="0" smtClean="0"/>
              <a:t>Imposes a substantial burden on health care systems with limited budgets</a:t>
            </a:r>
          </a:p>
          <a:p>
            <a:endParaRPr lang="en-GB" sz="2800" dirty="0"/>
          </a:p>
        </p:txBody>
      </p:sp>
    </p:spTree>
    <p:extLst>
      <p:ext uri="{BB962C8B-B14F-4D97-AF65-F5344CB8AC3E}">
        <p14:creationId xmlns:p14="http://schemas.microsoft.com/office/powerpoint/2010/main" val="2707409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047" y="540912"/>
            <a:ext cx="7021705" cy="743473"/>
          </a:xfrm>
        </p:spPr>
        <p:txBody>
          <a:bodyPr>
            <a:normAutofit/>
          </a:bodyPr>
          <a:lstStyle/>
          <a:p>
            <a:r>
              <a:rPr lang="en-US" sz="4000" dirty="0" smtClean="0"/>
              <a:t>Epidemiologic Background</a:t>
            </a:r>
            <a:endParaRPr lang="en-US" sz="4000" dirty="0"/>
          </a:p>
        </p:txBody>
      </p:sp>
      <p:sp>
        <p:nvSpPr>
          <p:cNvPr id="3" name="Content Placeholder 2"/>
          <p:cNvSpPr>
            <a:spLocks noGrp="1"/>
          </p:cNvSpPr>
          <p:nvPr>
            <p:ph idx="1"/>
          </p:nvPr>
        </p:nvSpPr>
        <p:spPr>
          <a:xfrm>
            <a:off x="1298047" y="1768228"/>
            <a:ext cx="7843806" cy="4838735"/>
          </a:xfrm>
        </p:spPr>
        <p:txBody>
          <a:bodyPr>
            <a:normAutofit/>
          </a:bodyPr>
          <a:lstStyle/>
          <a:p>
            <a:pPr>
              <a:buFont typeface="Wingdings" panose="05000000000000000000" pitchFamily="2" charset="2"/>
              <a:buChar char="q"/>
            </a:pPr>
            <a:r>
              <a:rPr lang="en-US" sz="3200" dirty="0" smtClean="0"/>
              <a:t>Globally RHD is the commonest CVD in young people 25 </a:t>
            </a:r>
            <a:r>
              <a:rPr lang="en-US" sz="3200" dirty="0" err="1" smtClean="0"/>
              <a:t>yrs</a:t>
            </a:r>
            <a:r>
              <a:rPr lang="en-US" sz="3200" dirty="0" smtClean="0"/>
              <a:t> old </a:t>
            </a:r>
          </a:p>
          <a:p>
            <a:pPr>
              <a:buFont typeface="Wingdings" panose="05000000000000000000" pitchFamily="2" charset="2"/>
              <a:buChar char="q"/>
            </a:pPr>
            <a:r>
              <a:rPr lang="en-US" sz="3200" dirty="0" smtClean="0"/>
              <a:t>The overall incidence of ARF from 5-51per 100000 population with a mean of 19 per 100000 population</a:t>
            </a:r>
          </a:p>
          <a:p>
            <a:pPr>
              <a:buFont typeface="Wingdings" panose="05000000000000000000" pitchFamily="2" charset="2"/>
              <a:buChar char="q"/>
            </a:pPr>
            <a:r>
              <a:rPr lang="en-US" sz="3200" dirty="0" smtClean="0"/>
              <a:t>In children 5-14 </a:t>
            </a:r>
            <a:r>
              <a:rPr lang="en-US" sz="3200" dirty="0" err="1" smtClean="0"/>
              <a:t>yrs</a:t>
            </a:r>
            <a:r>
              <a:rPr lang="en-US" sz="3200" dirty="0" smtClean="0"/>
              <a:t> old 0.8-5.7 per 1000 children with a median of 1.3 per 1000</a:t>
            </a:r>
            <a:endParaRPr lang="en-US" sz="3200" dirty="0"/>
          </a:p>
        </p:txBody>
      </p:sp>
    </p:spTree>
    <p:extLst>
      <p:ext uri="{BB962C8B-B14F-4D97-AF65-F5344CB8AC3E}">
        <p14:creationId xmlns:p14="http://schemas.microsoft.com/office/powerpoint/2010/main" val="76364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7" y="283053"/>
            <a:ext cx="7539006" cy="1143000"/>
          </a:xfrm>
        </p:spPr>
        <p:txBody>
          <a:bodyPr/>
          <a:lstStyle/>
          <a:p>
            <a:r>
              <a:rPr lang="en-US" dirty="0" smtClean="0"/>
              <a:t>Epidemiologic Background</a:t>
            </a:r>
            <a:endParaRPr lang="en-US" dirty="0"/>
          </a:p>
        </p:txBody>
      </p:sp>
      <p:sp>
        <p:nvSpPr>
          <p:cNvPr id="3" name="Content Placeholder 2"/>
          <p:cNvSpPr>
            <a:spLocks noGrp="1"/>
          </p:cNvSpPr>
          <p:nvPr>
            <p:ph idx="1"/>
          </p:nvPr>
        </p:nvSpPr>
        <p:spPr>
          <a:xfrm>
            <a:off x="1478351" y="1755349"/>
            <a:ext cx="7539006" cy="4838735"/>
          </a:xfrm>
        </p:spPr>
        <p:txBody>
          <a:bodyPr>
            <a:normAutofit/>
          </a:bodyPr>
          <a:lstStyle/>
          <a:p>
            <a:pPr>
              <a:buFont typeface="Wingdings" panose="05000000000000000000" pitchFamily="2" charset="2"/>
              <a:buChar char="q"/>
            </a:pPr>
            <a:r>
              <a:rPr lang="en-US" sz="3200" dirty="0" smtClean="0"/>
              <a:t>The incidence of RF and the prevalence of RHD has declined substantially in Europe, North America and other developed nations</a:t>
            </a:r>
          </a:p>
          <a:p>
            <a:pPr>
              <a:buFont typeface="Wingdings" panose="05000000000000000000" pitchFamily="2" charset="2"/>
              <a:buChar char="q"/>
            </a:pPr>
            <a:r>
              <a:rPr lang="en-US" sz="3200" dirty="0" smtClean="0"/>
              <a:t> this decline has ben attributed to improved hygiene, reduced household crowding, and improved medical care</a:t>
            </a:r>
            <a:endParaRPr lang="en-US" sz="3200" dirty="0"/>
          </a:p>
        </p:txBody>
      </p:sp>
    </p:spTree>
    <p:extLst>
      <p:ext uri="{BB962C8B-B14F-4D97-AF65-F5344CB8AC3E}">
        <p14:creationId xmlns:p14="http://schemas.microsoft.com/office/powerpoint/2010/main" val="308630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625" y="321690"/>
            <a:ext cx="7386606" cy="1143000"/>
          </a:xfrm>
        </p:spPr>
        <p:txBody>
          <a:bodyPr/>
          <a:lstStyle/>
          <a:p>
            <a:r>
              <a:rPr lang="en-US" dirty="0" smtClean="0"/>
              <a:t>Epidemiologic Background</a:t>
            </a:r>
            <a:endParaRPr lang="en-US" dirty="0"/>
          </a:p>
        </p:txBody>
      </p:sp>
      <p:sp>
        <p:nvSpPr>
          <p:cNvPr id="3" name="Content Placeholder 2"/>
          <p:cNvSpPr>
            <a:spLocks noGrp="1"/>
          </p:cNvSpPr>
          <p:nvPr>
            <p:ph idx="1"/>
          </p:nvPr>
        </p:nvSpPr>
        <p:spPr>
          <a:xfrm>
            <a:off x="1378039" y="1716712"/>
            <a:ext cx="8451761" cy="4838735"/>
          </a:xfrm>
        </p:spPr>
        <p:txBody>
          <a:bodyPr>
            <a:normAutofit/>
          </a:bodyPr>
          <a:lstStyle/>
          <a:p>
            <a:pPr>
              <a:buFont typeface="Wingdings" panose="05000000000000000000" pitchFamily="2" charset="2"/>
              <a:buChar char="q"/>
            </a:pPr>
            <a:r>
              <a:rPr lang="en-US" sz="3200" dirty="0" smtClean="0"/>
              <a:t>The major burden is currently found in low and middle income countries, and in selected indigenous populations of certain developed countries.</a:t>
            </a:r>
          </a:p>
          <a:p>
            <a:pPr lvl="0">
              <a:buClr>
                <a:srgbClr val="000082"/>
              </a:buClr>
              <a:buFont typeface="Wingdings" panose="05000000000000000000" pitchFamily="2" charset="2"/>
              <a:buChar char="q"/>
            </a:pPr>
            <a:r>
              <a:rPr lang="en-US" sz="3200" dirty="0" smtClean="0"/>
              <a:t> </a:t>
            </a:r>
            <a:r>
              <a:rPr lang="en-US" sz="3200" dirty="0">
                <a:solidFill>
                  <a:prstClr val="black"/>
                </a:solidFill>
              </a:rPr>
              <a:t>A disease of poverty and low socioeconomic status </a:t>
            </a:r>
            <a:r>
              <a:rPr lang="en-US" sz="3200" dirty="0" smtClean="0"/>
              <a:t> </a:t>
            </a:r>
          </a:p>
          <a:p>
            <a:pPr lvl="0">
              <a:buClr>
                <a:srgbClr val="000082"/>
              </a:buClr>
              <a:buFont typeface="Wingdings" panose="05000000000000000000" pitchFamily="2" charset="2"/>
              <a:buChar char="q"/>
            </a:pPr>
            <a:r>
              <a:rPr lang="en-US" sz="3200" dirty="0" smtClean="0"/>
              <a:t>In underdeveloped countries RHD is the leading cause of CV death during the first five decades of life</a:t>
            </a:r>
          </a:p>
        </p:txBody>
      </p:sp>
    </p:spTree>
    <p:extLst>
      <p:ext uri="{BB962C8B-B14F-4D97-AF65-F5344CB8AC3E}">
        <p14:creationId xmlns:p14="http://schemas.microsoft.com/office/powerpoint/2010/main" val="2322236351"/>
      </p:ext>
    </p:extLst>
  </p:cSld>
  <p:clrMapOvr>
    <a:masterClrMapping/>
  </p:clrMapOvr>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262</TotalTime>
  <Words>1669</Words>
  <Application>Microsoft Office PowerPoint</Application>
  <PresentationFormat>Widescreen</PresentationFormat>
  <Paragraphs>250</Paragraphs>
  <Slides>55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Schoolbook</vt:lpstr>
      <vt:lpstr>Monotype Corsiva</vt:lpstr>
      <vt:lpstr>Wingdings</vt:lpstr>
      <vt:lpstr>Wingdings 2</vt:lpstr>
      <vt:lpstr>View</vt:lpstr>
      <vt:lpstr>Rheumatic Fever And RHD  </vt:lpstr>
      <vt:lpstr>Lecture Outline</vt:lpstr>
      <vt:lpstr>Rhuematic Fever</vt:lpstr>
      <vt:lpstr>Pathologic Lesions</vt:lpstr>
      <vt:lpstr>Aschoff body in a patient with Acute Rheumatic Carditis</vt:lpstr>
      <vt:lpstr>Global Burden of RHD</vt:lpstr>
      <vt:lpstr>Epidemiologic Background</vt:lpstr>
      <vt:lpstr>Epidemiologic Background</vt:lpstr>
      <vt:lpstr>Epidemiologic Background</vt:lpstr>
      <vt:lpstr>Diagnosis of ARF</vt:lpstr>
      <vt:lpstr>Diagnosis of ARF</vt:lpstr>
      <vt:lpstr>1992 Modified Jones Criteria</vt:lpstr>
      <vt:lpstr>Carditis </vt:lpstr>
      <vt:lpstr>Arthritis</vt:lpstr>
      <vt:lpstr>Sydenham Chorea </vt:lpstr>
      <vt:lpstr>Subcutaneous Nodules</vt:lpstr>
      <vt:lpstr>PowerPoint Presentation</vt:lpstr>
      <vt:lpstr>Subcutaneous Nodules</vt:lpstr>
      <vt:lpstr>Erythema Marginatum</vt:lpstr>
      <vt:lpstr>Erythrma Marignatum</vt:lpstr>
      <vt:lpstr>2015 Revised Jones Criteria</vt:lpstr>
      <vt:lpstr>2015 Revision of Jones Criteria</vt:lpstr>
      <vt:lpstr>2015 Revision of Jones Criteria </vt:lpstr>
      <vt:lpstr>2015 Revision of Jones Criteria</vt:lpstr>
      <vt:lpstr>Revised Jones Criteria-2015</vt:lpstr>
      <vt:lpstr>2015 Revised Jones Criteria </vt:lpstr>
      <vt:lpstr>2015 Revised Jones Criteria</vt:lpstr>
      <vt:lpstr>DDX of ARF</vt:lpstr>
      <vt:lpstr>Investigations</vt:lpstr>
      <vt:lpstr>Investigations </vt:lpstr>
      <vt:lpstr>Treatment of ARF</vt:lpstr>
      <vt:lpstr>Rheumatic Heart Disease</vt:lpstr>
      <vt:lpstr>Mitral  Stenosis</vt:lpstr>
      <vt:lpstr>Mitral Stenosis</vt:lpstr>
      <vt:lpstr>Clinical Features</vt:lpstr>
      <vt:lpstr>Clinical Features</vt:lpstr>
      <vt:lpstr>Investigations </vt:lpstr>
      <vt:lpstr>PowerPoint Presentation</vt:lpstr>
      <vt:lpstr>Management  </vt:lpstr>
      <vt:lpstr>PowerPoint Presentation</vt:lpstr>
      <vt:lpstr>Mitral Regurgitation</vt:lpstr>
      <vt:lpstr>PowerPoint Presentation</vt:lpstr>
      <vt:lpstr>Aortic Regurgitation</vt:lpstr>
      <vt:lpstr>PowerPoint Presentation</vt:lpstr>
      <vt:lpstr>Aortic Stenosis</vt:lpstr>
      <vt:lpstr>Symptoms</vt:lpstr>
      <vt:lpstr> Signs </vt:lpstr>
      <vt:lpstr>Signs</vt:lpstr>
      <vt:lpstr>Aortic Valve Disease</vt:lpstr>
      <vt:lpstr>Prevention of RF</vt:lpstr>
      <vt:lpstr>Prevention of RF</vt:lpstr>
      <vt:lpstr>PowerPoint Presentation</vt:lpstr>
      <vt:lpstr>Duration of Secondary Prevention</vt:lpstr>
      <vt:lpstr>    Duration of Secondary Prevention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AND RHD  </dc:title>
  <dc:creator>A Mobeirek</dc:creator>
  <cp:lastModifiedBy>Emad Mohmed Mostafa Elnour</cp:lastModifiedBy>
  <cp:revision>87</cp:revision>
  <dcterms:created xsi:type="dcterms:W3CDTF">2016-10-15T15:58:37Z</dcterms:created>
  <dcterms:modified xsi:type="dcterms:W3CDTF">2016-10-16T07:39:35Z</dcterms:modified>
</cp:coreProperties>
</file>