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327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8" r:id="rId45"/>
    <p:sldId id="319" r:id="rId46"/>
    <p:sldId id="325" r:id="rId47"/>
    <p:sldId id="326" r:id="rId48"/>
    <p:sldId id="328" r:id="rId49"/>
    <p:sldId id="329" r:id="rId50"/>
    <p:sldId id="321" r:id="rId51"/>
    <p:sldId id="323" r:id="rId52"/>
    <p:sldId id="322" r:id="rId53"/>
    <p:sldId id="324" r:id="rId54"/>
    <p:sldId id="31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5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4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3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8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4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5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3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4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8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1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915A5-98D4-4109-816A-BB77F7DDB42F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4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312988"/>
            <a:ext cx="9648825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UROGENITAL TRACT IMAGING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</a:rPr>
              <a:t>Interactive session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5186364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Dr. Husain </a:t>
            </a:r>
            <a:r>
              <a:rPr lang="en-US" sz="2800" i="1" dirty="0" err="1" smtClean="0">
                <a:solidFill>
                  <a:schemeClr val="accent6">
                    <a:lumMod val="50000"/>
                  </a:schemeClr>
                </a:solidFill>
              </a:rPr>
              <a:t>Alturkistani</a:t>
            </a:r>
            <a:endParaRPr lang="en-US" sz="28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Assistant Professor &amp; Consultant</a:t>
            </a:r>
            <a:endParaRPr lang="en-US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679" y="0"/>
            <a:ext cx="240982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92" y="2871788"/>
            <a:ext cx="3274389" cy="3986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1680" y="2761133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0191" y="357541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Renal </a:t>
            </a:r>
            <a:r>
              <a:rPr lang="en-US" sz="2800" dirty="0" smtClean="0"/>
              <a:t>mass</a:t>
            </a:r>
            <a:endParaRPr lang="en-US" sz="2800" dirty="0"/>
          </a:p>
          <a:p>
            <a:r>
              <a:rPr lang="en-US" sz="2800" dirty="0"/>
              <a:t>b- Renal </a:t>
            </a:r>
            <a:r>
              <a:rPr lang="en-US" sz="2800" dirty="0" smtClean="0"/>
              <a:t>cyst</a:t>
            </a:r>
            <a:endParaRPr lang="en-US" sz="2800" dirty="0"/>
          </a:p>
          <a:p>
            <a:r>
              <a:rPr lang="en-US" sz="2800" dirty="0"/>
              <a:t>c- Renal </a:t>
            </a:r>
            <a:r>
              <a:rPr lang="en-US" sz="2800" dirty="0" smtClean="0"/>
              <a:t>stone</a:t>
            </a:r>
            <a:endParaRPr lang="en-US" sz="2800" dirty="0"/>
          </a:p>
          <a:p>
            <a:r>
              <a:rPr lang="en-US" sz="2800" dirty="0"/>
              <a:t>d- Renal </a:t>
            </a:r>
            <a:r>
              <a:rPr lang="en-US" sz="2800" dirty="0" smtClean="0"/>
              <a:t>hemorrhage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23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87" y="2900363"/>
            <a:ext cx="3250916" cy="39576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2344" y="2798800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36070" y="365109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Renal mass</a:t>
            </a:r>
          </a:p>
          <a:p>
            <a:r>
              <a:rPr lang="en-US" sz="2800" dirty="0"/>
              <a:t>b- Renal cyst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Renal stone</a:t>
            </a:r>
          </a:p>
          <a:p>
            <a:r>
              <a:rPr lang="en-US" sz="2800" dirty="0"/>
              <a:t>d- Renal hemorrhage </a:t>
            </a:r>
          </a:p>
        </p:txBody>
      </p:sp>
    </p:spTree>
    <p:extLst>
      <p:ext uri="{BB962C8B-B14F-4D97-AF65-F5344CB8AC3E}">
        <p14:creationId xmlns:p14="http://schemas.microsoft.com/office/powerpoint/2010/main" val="2579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1373" cy="334854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53" y="1783040"/>
            <a:ext cx="4848377" cy="3514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230" y="2731441"/>
            <a:ext cx="3668769" cy="41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(4)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36 </a:t>
            </a:r>
            <a:r>
              <a:rPr lang="en-US" sz="3200" dirty="0" smtClean="0"/>
              <a:t>y/o male presented </a:t>
            </a:r>
            <a:r>
              <a:rPr lang="en-US" sz="3200" dirty="0"/>
              <a:t>to the </a:t>
            </a:r>
            <a:r>
              <a:rPr lang="en-US" sz="3200" dirty="0" smtClean="0"/>
              <a:t>ER c/o </a:t>
            </a:r>
            <a:r>
              <a:rPr lang="en-US" sz="3200" dirty="0"/>
              <a:t>acute sudden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 post </a:t>
            </a:r>
            <a:r>
              <a:rPr lang="en-US" sz="3200" dirty="0" smtClean="0"/>
              <a:t>RTA. US </a:t>
            </a:r>
            <a:r>
              <a:rPr lang="en-US" sz="3200" dirty="0"/>
              <a:t>was performed.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8" y="3406130"/>
            <a:ext cx="5584949" cy="2905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62094" y="3406130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7576" y="4042739"/>
            <a:ext cx="39119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Renal </a:t>
            </a:r>
            <a:r>
              <a:rPr lang="en-US" sz="2800" dirty="0" smtClean="0"/>
              <a:t>mass </a:t>
            </a:r>
            <a:endParaRPr lang="en-US" sz="2800" dirty="0"/>
          </a:p>
          <a:p>
            <a:r>
              <a:rPr lang="en-US" sz="2800" dirty="0"/>
              <a:t>b- Renal </a:t>
            </a:r>
            <a:r>
              <a:rPr lang="en-US" sz="2800" dirty="0" smtClean="0"/>
              <a:t>cyst</a:t>
            </a:r>
            <a:endParaRPr lang="en-US" sz="2800" dirty="0"/>
          </a:p>
          <a:p>
            <a:r>
              <a:rPr lang="en-US" sz="2800" dirty="0"/>
              <a:t>c- Renal </a:t>
            </a:r>
            <a:r>
              <a:rPr lang="en-US" sz="2800" dirty="0" smtClean="0"/>
              <a:t>abscess</a:t>
            </a:r>
            <a:endParaRPr lang="en-US" sz="2800" dirty="0"/>
          </a:p>
          <a:p>
            <a:r>
              <a:rPr lang="en-US" sz="2800" dirty="0"/>
              <a:t>d- Renal </a:t>
            </a:r>
            <a:r>
              <a:rPr lang="en-US" sz="2800" dirty="0" smtClean="0"/>
              <a:t>hemorrhage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91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36 y/o male presented to the ER c/o acute sudden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 post </a:t>
            </a:r>
            <a:r>
              <a:rPr lang="en-US" sz="3200" dirty="0" smtClean="0"/>
              <a:t>RTA. US </a:t>
            </a:r>
            <a:r>
              <a:rPr lang="en-US" sz="3200" dirty="0"/>
              <a:t>was performed.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3" y="3409952"/>
            <a:ext cx="5584420" cy="29019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6600" y="3409952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7370" y="4068109"/>
            <a:ext cx="36269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Renal mass </a:t>
            </a:r>
          </a:p>
          <a:p>
            <a:r>
              <a:rPr lang="en-US" sz="2800" dirty="0"/>
              <a:t>b- Renal cyst</a:t>
            </a:r>
          </a:p>
          <a:p>
            <a:r>
              <a:rPr lang="en-US" sz="2800" dirty="0"/>
              <a:t>c- Renal </a:t>
            </a:r>
            <a:r>
              <a:rPr lang="en-US" sz="2800" dirty="0" smtClean="0"/>
              <a:t>abscess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d- Renal hemorrhage</a:t>
            </a:r>
          </a:p>
        </p:txBody>
      </p:sp>
    </p:spTree>
    <p:extLst>
      <p:ext uri="{BB962C8B-B14F-4D97-AF65-F5344CB8AC3E}">
        <p14:creationId xmlns:p14="http://schemas.microsoft.com/office/powerpoint/2010/main" val="35905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57" y="1073744"/>
            <a:ext cx="5778659" cy="4740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41277" y="3443973"/>
            <a:ext cx="5450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SUBCAPSULAR RENAL HAEMATOMA</a:t>
            </a:r>
          </a:p>
        </p:txBody>
      </p:sp>
    </p:spTree>
    <p:extLst>
      <p:ext uri="{BB962C8B-B14F-4D97-AF65-F5344CB8AC3E}">
        <p14:creationId xmlns:p14="http://schemas.microsoft.com/office/powerpoint/2010/main" val="11857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25" y="260899"/>
            <a:ext cx="6758359" cy="6300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9465" y="260899"/>
            <a:ext cx="6241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Grade 1               Grade 2                 Grade 3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761116" y="3019245"/>
            <a:ext cx="427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Grade 4                    Grade 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74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030" y="1181688"/>
            <a:ext cx="8796282" cy="46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(5)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One month old boy with recurrent </a:t>
            </a:r>
            <a:r>
              <a:rPr lang="en-US" sz="3200" dirty="0" smtClean="0"/>
              <a:t>UTI.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3741"/>
            <a:ext cx="5795125" cy="3542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6953" y="2508569"/>
            <a:ext cx="466672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type of imaging is this?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a- Intravenous urography (IVU)</a:t>
            </a:r>
          </a:p>
          <a:p>
            <a:r>
              <a:rPr lang="en-US" sz="2800" dirty="0" smtClean="0"/>
              <a:t>b- CT with IV contrast</a:t>
            </a:r>
          </a:p>
          <a:p>
            <a:r>
              <a:rPr lang="en-US" sz="2800" dirty="0" smtClean="0"/>
              <a:t>c- Voiding </a:t>
            </a:r>
            <a:r>
              <a:rPr lang="en-US" sz="2800" dirty="0" err="1" smtClean="0"/>
              <a:t>cystourethrogram</a:t>
            </a:r>
            <a:endParaRPr lang="en-US" sz="2800" dirty="0" smtClean="0"/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scintigraphy</a:t>
            </a:r>
            <a:endParaRPr lang="en-US" sz="2800" dirty="0" smtClean="0"/>
          </a:p>
          <a:p>
            <a:pPr marL="514350" indent="-514350">
              <a:buAutoNum type="alphaL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4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6325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334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1576" y="2503347"/>
            <a:ext cx="46698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type of imaging is this?</a:t>
            </a:r>
          </a:p>
          <a:p>
            <a:r>
              <a:rPr lang="en-US" sz="2800" dirty="0"/>
              <a:t>  </a:t>
            </a:r>
          </a:p>
          <a:p>
            <a:r>
              <a:rPr lang="en-US" sz="2800" dirty="0"/>
              <a:t>a- </a:t>
            </a:r>
            <a:r>
              <a:rPr lang="en-US" sz="2800" dirty="0" smtClean="0"/>
              <a:t>Intravenous urography (IVU)</a:t>
            </a:r>
            <a:endParaRPr lang="en-US" sz="2800" dirty="0"/>
          </a:p>
          <a:p>
            <a:r>
              <a:rPr lang="en-US" sz="2800" dirty="0"/>
              <a:t>b- CT with IV contrast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Voiding </a:t>
            </a:r>
            <a:r>
              <a:rPr lang="en-US" sz="2800" dirty="0" err="1">
                <a:solidFill>
                  <a:srgbClr val="C00000"/>
                </a:solidFill>
              </a:rPr>
              <a:t>cystourethrogram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d- </a:t>
            </a:r>
            <a:r>
              <a:rPr lang="en-US" sz="2800" dirty="0" err="1" smtClean="0"/>
              <a:t>scintigraphy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691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0285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(1) </a:t>
            </a:r>
            <a:b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1733"/>
            <a:ext cx="10515600" cy="5266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 and microscopic hematuria.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791199" y="3590836"/>
            <a:ext cx="50630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/>
              <a:t>b- Normal</a:t>
            </a:r>
          </a:p>
          <a:p>
            <a:r>
              <a:rPr lang="en-US" sz="2800" dirty="0" smtClean="0"/>
              <a:t>c- Renal mass</a:t>
            </a:r>
          </a:p>
          <a:p>
            <a:r>
              <a:rPr lang="en-US" sz="2800" dirty="0" smtClean="0"/>
              <a:t>d- Upper pole renal stone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327038"/>
            <a:ext cx="4823513" cy="31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9685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44447" y="2496857"/>
            <a:ext cx="4721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abnormality seen?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44446" y="3226081"/>
            <a:ext cx="51475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Normal </a:t>
            </a:r>
            <a:r>
              <a:rPr lang="en-US" sz="2800" dirty="0" smtClean="0"/>
              <a:t>VCUG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err="1"/>
              <a:t>Vesico</a:t>
            </a:r>
            <a:r>
              <a:rPr lang="en-US" sz="2800" dirty="0"/>
              <a:t>-colonic </a:t>
            </a:r>
            <a:r>
              <a:rPr lang="en-US" sz="2800" dirty="0" smtClean="0"/>
              <a:t>fistula</a:t>
            </a:r>
            <a:endParaRPr lang="en-US" sz="2800" dirty="0"/>
          </a:p>
          <a:p>
            <a:r>
              <a:rPr lang="en-US" sz="2800" dirty="0"/>
              <a:t>c- Beaded urethral </a:t>
            </a:r>
            <a:r>
              <a:rPr lang="en-US" sz="2800" dirty="0" smtClean="0"/>
              <a:t>strictures</a:t>
            </a:r>
            <a:endParaRPr lang="en-US" sz="2800" dirty="0"/>
          </a:p>
          <a:p>
            <a:r>
              <a:rPr lang="en-US" sz="2800" dirty="0"/>
              <a:t>d- </a:t>
            </a:r>
            <a:r>
              <a:rPr lang="en-US" sz="2800" dirty="0" err="1"/>
              <a:t>Vesicoureteric</a:t>
            </a:r>
            <a:r>
              <a:rPr lang="en-US" sz="2800" dirty="0"/>
              <a:t> reflux </a:t>
            </a:r>
          </a:p>
        </p:txBody>
      </p:sp>
    </p:spTree>
    <p:extLst>
      <p:ext uri="{BB962C8B-B14F-4D97-AF65-F5344CB8AC3E}">
        <p14:creationId xmlns:p14="http://schemas.microsoft.com/office/powerpoint/2010/main" val="42582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334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09941" y="2503347"/>
            <a:ext cx="4721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abnormality seen?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9941" y="3239061"/>
            <a:ext cx="47210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Normal </a:t>
            </a:r>
            <a:r>
              <a:rPr lang="en-US" sz="2800" dirty="0" smtClean="0"/>
              <a:t>VCUG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err="1"/>
              <a:t>Vesico</a:t>
            </a:r>
            <a:r>
              <a:rPr lang="en-US" sz="2800" dirty="0"/>
              <a:t>-colonic fistula</a:t>
            </a:r>
          </a:p>
          <a:p>
            <a:r>
              <a:rPr lang="en-US" sz="2800" dirty="0"/>
              <a:t>c- Beaded urethral strictures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d- </a:t>
            </a:r>
            <a:r>
              <a:rPr lang="en-US" sz="2800" dirty="0" err="1">
                <a:solidFill>
                  <a:srgbClr val="C00000"/>
                </a:solidFill>
              </a:rPr>
              <a:t>Vesicoureteric</a:t>
            </a:r>
            <a:r>
              <a:rPr lang="en-US" sz="2800" dirty="0">
                <a:solidFill>
                  <a:srgbClr val="C00000"/>
                </a:solidFill>
              </a:rPr>
              <a:t> reflux </a:t>
            </a:r>
          </a:p>
        </p:txBody>
      </p:sp>
    </p:spTree>
    <p:extLst>
      <p:ext uri="{BB962C8B-B14F-4D97-AF65-F5344CB8AC3E}">
        <p14:creationId xmlns:p14="http://schemas.microsoft.com/office/powerpoint/2010/main" val="755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(6)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31 y/o pregnant patient came to ER with high grade fever, right flank pain and vomiting. In addition, she has urinary frequency since 3 days.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54901"/>
            <a:ext cx="4548188" cy="3214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275099"/>
            <a:ext cx="466012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this imaging modality?</a:t>
            </a:r>
          </a:p>
          <a:p>
            <a:endParaRPr lang="en-US" sz="2800" dirty="0"/>
          </a:p>
          <a:p>
            <a:r>
              <a:rPr lang="en-US" sz="2800" dirty="0" smtClean="0"/>
              <a:t>a- MRI with contrast</a:t>
            </a:r>
          </a:p>
          <a:p>
            <a:r>
              <a:rPr lang="en-US" sz="2800" dirty="0" smtClean="0"/>
              <a:t>b- MRI without contrast</a:t>
            </a:r>
          </a:p>
          <a:p>
            <a:r>
              <a:rPr lang="en-US" sz="2800" dirty="0" smtClean="0"/>
              <a:t>c- CT </a:t>
            </a:r>
            <a:r>
              <a:rPr lang="en-US" sz="2800" dirty="0"/>
              <a:t>with contrast</a:t>
            </a:r>
            <a:endParaRPr lang="en-US" sz="2800" dirty="0" smtClean="0"/>
          </a:p>
          <a:p>
            <a:r>
              <a:rPr lang="en-US" sz="2800" dirty="0" smtClean="0"/>
              <a:t>d- CT </a:t>
            </a:r>
            <a:r>
              <a:rPr lang="en-US" sz="2800" dirty="0"/>
              <a:t>without contrast</a:t>
            </a:r>
          </a:p>
        </p:txBody>
      </p:sp>
    </p:spTree>
    <p:extLst>
      <p:ext uri="{BB962C8B-B14F-4D97-AF65-F5344CB8AC3E}">
        <p14:creationId xmlns:p14="http://schemas.microsoft.com/office/powerpoint/2010/main" val="37388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pregnant patient 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49234"/>
            <a:ext cx="4576763" cy="3237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24923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this imaging modality?</a:t>
            </a:r>
          </a:p>
          <a:p>
            <a:endParaRPr lang="en-US" sz="2800" dirty="0"/>
          </a:p>
          <a:p>
            <a:r>
              <a:rPr lang="en-US" sz="2800" dirty="0"/>
              <a:t>a- MRI with contrast</a:t>
            </a:r>
          </a:p>
          <a:p>
            <a:r>
              <a:rPr lang="en-US" sz="2800" dirty="0"/>
              <a:t>b- MRI without contrast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CT with contrast</a:t>
            </a:r>
          </a:p>
          <a:p>
            <a:r>
              <a:rPr lang="en-US" sz="2800" dirty="0"/>
              <a:t>d- CT without contrast</a:t>
            </a:r>
          </a:p>
        </p:txBody>
      </p:sp>
    </p:spTree>
    <p:extLst>
      <p:ext uri="{BB962C8B-B14F-4D97-AF65-F5344CB8AC3E}">
        <p14:creationId xmlns:p14="http://schemas.microsoft.com/office/powerpoint/2010/main" val="25058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pregnant patient 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92248"/>
            <a:ext cx="4637901" cy="3280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7425" y="3292248"/>
            <a:ext cx="58776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describe this abnormality?</a:t>
            </a:r>
          </a:p>
          <a:p>
            <a:endParaRPr lang="en-US" sz="2800" dirty="0"/>
          </a:p>
          <a:p>
            <a:r>
              <a:rPr lang="en-US" sz="2800" dirty="0" smtClean="0"/>
              <a:t>A- cortical mass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  <a:p>
            <a:r>
              <a:rPr lang="en-US" sz="2800" dirty="0" smtClean="0"/>
              <a:t>C- hypo perfused lesion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perirenal</a:t>
            </a:r>
            <a:r>
              <a:rPr lang="en-US" sz="2800" dirty="0" smtClean="0"/>
              <a:t> hematoma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42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pregnant patient 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66487"/>
            <a:ext cx="4576763" cy="3237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81700" y="326648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How do you describe this abnormality?</a:t>
            </a:r>
          </a:p>
          <a:p>
            <a:endParaRPr lang="en-US" sz="2800" dirty="0"/>
          </a:p>
          <a:p>
            <a:r>
              <a:rPr lang="en-US" sz="2800" dirty="0"/>
              <a:t>A- cortical mass</a:t>
            </a:r>
          </a:p>
          <a:p>
            <a:r>
              <a:rPr lang="en-US" sz="2800" dirty="0"/>
              <a:t>B-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hypo perfused lesion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perirenal</a:t>
            </a:r>
            <a:r>
              <a:rPr lang="en-US" sz="2800" dirty="0"/>
              <a:t> hematoma</a:t>
            </a:r>
          </a:p>
        </p:txBody>
      </p:sp>
    </p:spTree>
    <p:extLst>
      <p:ext uri="{BB962C8B-B14F-4D97-AF65-F5344CB8AC3E}">
        <p14:creationId xmlns:p14="http://schemas.microsoft.com/office/powerpoint/2010/main" val="26452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pregnant patient 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05844"/>
            <a:ext cx="4662488" cy="3298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205844"/>
            <a:ext cx="50901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 smtClean="0"/>
              <a:t>A- renal carcinoma</a:t>
            </a:r>
          </a:p>
          <a:p>
            <a:r>
              <a:rPr lang="en-US" sz="2800" dirty="0" smtClean="0"/>
              <a:t>B- pyelonephritis</a:t>
            </a:r>
          </a:p>
          <a:p>
            <a:r>
              <a:rPr lang="en-US" sz="2800" dirty="0" smtClean="0"/>
              <a:t>C- type I cyst</a:t>
            </a:r>
          </a:p>
          <a:p>
            <a:r>
              <a:rPr lang="en-US" sz="2800" dirty="0" smtClean="0"/>
              <a:t>D- traumatic lesion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94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pregnant patient 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21358"/>
            <a:ext cx="4762500" cy="33690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22135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/>
              <a:t>A- renal carcinoma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pyelonephritis</a:t>
            </a:r>
          </a:p>
          <a:p>
            <a:r>
              <a:rPr lang="en-US" sz="2800" dirty="0"/>
              <a:t>C- type I cyst</a:t>
            </a:r>
          </a:p>
          <a:p>
            <a:r>
              <a:rPr lang="en-US" sz="2800" dirty="0"/>
              <a:t>D- traumatic lesion</a:t>
            </a:r>
          </a:p>
        </p:txBody>
      </p:sp>
    </p:spTree>
    <p:extLst>
      <p:ext uri="{BB962C8B-B14F-4D97-AF65-F5344CB8AC3E}">
        <p14:creationId xmlns:p14="http://schemas.microsoft.com/office/powerpoint/2010/main" val="8061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(7)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76 y/o male </a:t>
            </a:r>
            <a:r>
              <a:rPr lang="en-US" sz="3200" dirty="0"/>
              <a:t>patient presented with </a:t>
            </a:r>
            <a:r>
              <a:rPr lang="en-US" sz="3200" dirty="0" smtClean="0"/>
              <a:t>painless hematuria </a:t>
            </a:r>
            <a:r>
              <a:rPr lang="en-US" sz="3200" dirty="0"/>
              <a:t>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57606"/>
            <a:ext cx="5276910" cy="3454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3400" y="2857606"/>
            <a:ext cx="497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describe this lesion?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32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76 y/o </a:t>
            </a:r>
            <a:r>
              <a:rPr lang="en-US" sz="3200" dirty="0" smtClean="0"/>
              <a:t>smoker male </a:t>
            </a:r>
            <a:r>
              <a:rPr lang="en-US" sz="3200" dirty="0"/>
              <a:t>patient presented with painless hematuria 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1265"/>
            <a:ext cx="5273497" cy="3450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7064" y="3088257"/>
            <a:ext cx="50901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 smtClean="0"/>
              <a:t>A- pyelonephritis</a:t>
            </a:r>
          </a:p>
          <a:p>
            <a:r>
              <a:rPr lang="en-US" sz="2800" dirty="0" smtClean="0"/>
              <a:t>B- renal adenocarcinoma</a:t>
            </a:r>
          </a:p>
          <a:p>
            <a:r>
              <a:rPr lang="en-US" sz="2800" dirty="0" smtClean="0"/>
              <a:t>C- transitional cell carcinoma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angiomyolipoma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011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96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(1)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530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 and microscopic hematuria.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791200" y="362777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b- Normal</a:t>
            </a:r>
          </a:p>
          <a:p>
            <a:r>
              <a:rPr lang="en-US" sz="2800" dirty="0" smtClean="0"/>
              <a:t>c- Renal mass</a:t>
            </a:r>
          </a:p>
          <a:p>
            <a:r>
              <a:rPr lang="en-US" sz="2800" dirty="0" smtClean="0"/>
              <a:t>d- Upper pole renal stone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63978"/>
            <a:ext cx="4855625" cy="312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76 y/o male patient presented with painless hematuria 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1265"/>
            <a:ext cx="5273497" cy="34506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8309" y="3069422"/>
            <a:ext cx="56129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/>
              <a:t>A- pyelonephritis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renal </a:t>
            </a:r>
            <a:r>
              <a:rPr lang="en-US" sz="2800" dirty="0" smtClean="0">
                <a:solidFill>
                  <a:srgbClr val="C00000"/>
                </a:solidFill>
              </a:rPr>
              <a:t>adenocarcinoma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C- transitional cell carcinoma</a:t>
            </a:r>
          </a:p>
          <a:p>
            <a:r>
              <a:rPr lang="en-US" sz="2800" dirty="0"/>
              <a:t>D- </a:t>
            </a:r>
            <a:r>
              <a:rPr lang="en-US" sz="2800" dirty="0" err="1" smtClean="0"/>
              <a:t>angiomyolipoma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98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(8)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81 y/o female diabetic patient came to clinic with general fatigue, itching, loss of appetite and easy bruising. Initial lab works show a creatinine level of 180 </a:t>
            </a:r>
            <a:r>
              <a:rPr lang="en-US" sz="3200" dirty="0" err="1" smtClean="0"/>
              <a:t>Umol</a:t>
            </a:r>
            <a:r>
              <a:rPr lang="en-US" sz="3200" dirty="0" smtClean="0"/>
              <a:t>/L.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71875"/>
            <a:ext cx="5076825" cy="31382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59323" y="6176963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1844" y="3457575"/>
            <a:ext cx="527195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does US show?</a:t>
            </a:r>
          </a:p>
          <a:p>
            <a:endParaRPr lang="en-US" sz="2800" dirty="0"/>
          </a:p>
          <a:p>
            <a:r>
              <a:rPr lang="en-US" sz="2800" dirty="0" smtClean="0"/>
              <a:t>A- normal kidney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hypoechogenic</a:t>
            </a:r>
            <a:r>
              <a:rPr lang="en-US" sz="2800" dirty="0" smtClean="0"/>
              <a:t> kidney</a:t>
            </a:r>
          </a:p>
          <a:p>
            <a:r>
              <a:rPr lang="en-US" sz="2800" dirty="0" smtClean="0"/>
              <a:t>C- atrophic undifferentiated kidney</a:t>
            </a:r>
          </a:p>
          <a:p>
            <a:r>
              <a:rPr lang="en-US" sz="2800" dirty="0" smtClean="0"/>
              <a:t>D- atrophic kidney with normal </a:t>
            </a:r>
          </a:p>
          <a:p>
            <a:r>
              <a:rPr lang="en-US" sz="2800" dirty="0" err="1" smtClean="0"/>
              <a:t>cortico</a:t>
            </a:r>
            <a:r>
              <a:rPr lang="en-US" sz="2800" dirty="0" smtClean="0"/>
              <a:t>-medullary differentiation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67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81 y/o female diabetic patient came to clinic with </a:t>
            </a:r>
            <a:r>
              <a:rPr lang="en-US" sz="3200" dirty="0" smtClean="0"/>
              <a:t>general </a:t>
            </a:r>
            <a:r>
              <a:rPr lang="en-US" sz="3200" dirty="0"/>
              <a:t>fatigue, itching, loss of appetite and easy bruising. Initial lab works show a creatinine level of 180 </a:t>
            </a:r>
            <a:r>
              <a:rPr lang="en-US" sz="3200" dirty="0" err="1"/>
              <a:t>Umol</a:t>
            </a:r>
            <a:r>
              <a:rPr lang="en-US" sz="3200" dirty="0"/>
              <a:t>/L.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86150"/>
            <a:ext cx="5063307" cy="3168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486150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does US show?</a:t>
            </a:r>
          </a:p>
          <a:p>
            <a:endParaRPr lang="en-US" sz="2800" dirty="0"/>
          </a:p>
          <a:p>
            <a:r>
              <a:rPr lang="en-US" sz="2800" dirty="0"/>
              <a:t>A- normal kidney</a:t>
            </a:r>
          </a:p>
          <a:p>
            <a:r>
              <a:rPr lang="en-US" sz="2800" dirty="0"/>
              <a:t>B- </a:t>
            </a:r>
            <a:r>
              <a:rPr lang="en-US" sz="2800" dirty="0" err="1"/>
              <a:t>hypoechogenic</a:t>
            </a:r>
            <a:r>
              <a:rPr lang="en-US" sz="2800" dirty="0"/>
              <a:t> kidney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atrophic undifferentiated kidney</a:t>
            </a:r>
          </a:p>
          <a:p>
            <a:r>
              <a:rPr lang="en-US" sz="2800" dirty="0"/>
              <a:t>D- atrophic kidney with normal </a:t>
            </a:r>
          </a:p>
          <a:p>
            <a:r>
              <a:rPr lang="en-US" sz="2800" dirty="0" err="1"/>
              <a:t>cortico</a:t>
            </a:r>
            <a:r>
              <a:rPr lang="en-US" sz="2800" dirty="0"/>
              <a:t>-medullary differentiation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3684" y="6127234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cm</a:t>
            </a:r>
          </a:p>
        </p:txBody>
      </p:sp>
    </p:spTree>
    <p:extLst>
      <p:ext uri="{BB962C8B-B14F-4D97-AF65-F5344CB8AC3E}">
        <p14:creationId xmlns:p14="http://schemas.microsoft.com/office/powerpoint/2010/main" val="920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04" y="2129576"/>
            <a:ext cx="5175849" cy="281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(9)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67 y/o male patient came to ER with worsening hematuria.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2891"/>
            <a:ext cx="2940170" cy="4177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7933" y="2523966"/>
            <a:ext cx="331212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this exam?</a:t>
            </a:r>
          </a:p>
          <a:p>
            <a:endParaRPr lang="en-US" sz="2800" dirty="0"/>
          </a:p>
          <a:p>
            <a:r>
              <a:rPr lang="en-US" sz="2800" dirty="0" smtClean="0"/>
              <a:t>A- KUB</a:t>
            </a:r>
          </a:p>
          <a:p>
            <a:r>
              <a:rPr lang="en-US" sz="2800" dirty="0" smtClean="0"/>
              <a:t>B- IVP</a:t>
            </a:r>
          </a:p>
          <a:p>
            <a:r>
              <a:rPr lang="en-US" sz="2800" dirty="0" smtClean="0"/>
              <a:t>C- CT: coronal section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scintigraphy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2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9626"/>
            <a:ext cx="2938527" cy="417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4159" y="2479626"/>
            <a:ext cx="40429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this exam?</a:t>
            </a:r>
          </a:p>
          <a:p>
            <a:endParaRPr lang="en-US" sz="2800" dirty="0"/>
          </a:p>
          <a:p>
            <a:r>
              <a:rPr lang="en-US" sz="2800" dirty="0"/>
              <a:t>A- KUB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IVP</a:t>
            </a:r>
          </a:p>
          <a:p>
            <a:r>
              <a:rPr lang="en-US" sz="2800" dirty="0"/>
              <a:t>C- </a:t>
            </a:r>
            <a:r>
              <a:rPr lang="en-US" sz="2800" dirty="0" smtClean="0"/>
              <a:t>CT: coronal section</a:t>
            </a:r>
            <a:endParaRPr lang="en-US" sz="2800" dirty="0"/>
          </a:p>
          <a:p>
            <a:r>
              <a:rPr lang="en-US" sz="2800" dirty="0"/>
              <a:t>D- </a:t>
            </a:r>
            <a:r>
              <a:rPr lang="en-US" sz="2800" dirty="0" err="1"/>
              <a:t>scintigraphy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87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45120"/>
            <a:ext cx="2938527" cy="4176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7713" y="2760453"/>
            <a:ext cx="50731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major finding?</a:t>
            </a:r>
          </a:p>
          <a:p>
            <a:endParaRPr lang="en-US" sz="2800" dirty="0"/>
          </a:p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left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  <a:p>
            <a:r>
              <a:rPr lang="en-US" sz="2800" dirty="0" smtClean="0"/>
              <a:t>C- right ureteral dilatation</a:t>
            </a:r>
          </a:p>
          <a:p>
            <a:r>
              <a:rPr lang="en-US" sz="2800" dirty="0" smtClean="0"/>
              <a:t>D- filling defect in urinary bladder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40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9626"/>
            <a:ext cx="2938527" cy="417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3939" y="266246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the major finding?</a:t>
            </a:r>
          </a:p>
          <a:p>
            <a:endParaRPr lang="en-US" sz="2800" dirty="0"/>
          </a:p>
          <a:p>
            <a:r>
              <a:rPr lang="en-US" sz="2800" dirty="0"/>
              <a:t>A- normal</a:t>
            </a:r>
          </a:p>
          <a:p>
            <a:r>
              <a:rPr lang="en-US" sz="2800" dirty="0"/>
              <a:t>B- left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  <a:p>
            <a:r>
              <a:rPr lang="en-US" sz="2800" dirty="0"/>
              <a:t>C- right ureteral </a:t>
            </a:r>
            <a:r>
              <a:rPr lang="en-US" sz="2800" dirty="0" smtClean="0"/>
              <a:t>dilatation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D- filling defect in urinary bladder</a:t>
            </a:r>
          </a:p>
        </p:txBody>
      </p:sp>
    </p:spTree>
    <p:extLst>
      <p:ext uri="{BB962C8B-B14F-4D97-AF65-F5344CB8AC3E}">
        <p14:creationId xmlns:p14="http://schemas.microsoft.com/office/powerpoint/2010/main" val="25163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35" y="1418743"/>
            <a:ext cx="3761220" cy="40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9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Case (10)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73 y/o female came with painless hematuria &amp; general fatigue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7815"/>
            <a:ext cx="4272335" cy="3823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3563" y="2662466"/>
            <a:ext cx="41816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major finding?</a:t>
            </a:r>
          </a:p>
          <a:p>
            <a:endParaRPr lang="en-US" sz="2800" dirty="0"/>
          </a:p>
          <a:p>
            <a:r>
              <a:rPr lang="en-US" sz="2800" dirty="0" smtClean="0"/>
              <a:t>A- </a:t>
            </a:r>
            <a:r>
              <a:rPr lang="en-US" sz="2800" dirty="0" err="1" smtClean="0"/>
              <a:t>Bosniak</a:t>
            </a:r>
            <a:r>
              <a:rPr lang="en-US" sz="2800" dirty="0" smtClean="0"/>
              <a:t> type II renal cyst</a:t>
            </a:r>
          </a:p>
          <a:p>
            <a:r>
              <a:rPr lang="en-US" sz="2800" dirty="0" smtClean="0"/>
              <a:t>B- malignant tumor</a:t>
            </a:r>
          </a:p>
          <a:p>
            <a:r>
              <a:rPr lang="en-US" sz="2800" dirty="0" smtClean="0"/>
              <a:t>C- focus of pyelonephritis</a:t>
            </a:r>
          </a:p>
          <a:p>
            <a:r>
              <a:rPr lang="en-US" sz="2800" dirty="0" smtClean="0"/>
              <a:t>D- normal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1232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(2)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7563"/>
            <a:ext cx="5088467" cy="3500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59083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/>
              <a:t>c- Renal cyst</a:t>
            </a:r>
          </a:p>
          <a:p>
            <a:r>
              <a:rPr lang="en-US" sz="2800" dirty="0" smtClean="0"/>
              <a:t>d- Lower pole renal stone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9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3588"/>
            <a:ext cx="4267570" cy="3822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5463" y="2662466"/>
            <a:ext cx="48958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major finding?</a:t>
            </a:r>
          </a:p>
          <a:p>
            <a:endParaRPr lang="en-US" sz="2800" dirty="0"/>
          </a:p>
          <a:p>
            <a:r>
              <a:rPr lang="en-US" sz="2800" dirty="0"/>
              <a:t>A- </a:t>
            </a:r>
            <a:r>
              <a:rPr lang="en-US" sz="2800" dirty="0" err="1"/>
              <a:t>Bosniak</a:t>
            </a:r>
            <a:r>
              <a:rPr lang="en-US" sz="2800" dirty="0"/>
              <a:t> type II renal cyst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malignant tumor</a:t>
            </a:r>
          </a:p>
          <a:p>
            <a:r>
              <a:rPr lang="en-US" sz="2800" dirty="0"/>
              <a:t>C- focus of pyelonephritis</a:t>
            </a:r>
          </a:p>
          <a:p>
            <a:r>
              <a:rPr lang="en-US" sz="2800" dirty="0"/>
              <a:t>D- normal</a:t>
            </a:r>
          </a:p>
        </p:txBody>
      </p:sp>
    </p:spTree>
    <p:extLst>
      <p:ext uri="{BB962C8B-B14F-4D97-AF65-F5344CB8AC3E}">
        <p14:creationId xmlns:p14="http://schemas.microsoft.com/office/powerpoint/2010/main" val="3459667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3588"/>
            <a:ext cx="4267570" cy="3822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1895" y="2714626"/>
            <a:ext cx="56666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other secondary finding do you observe?</a:t>
            </a:r>
          </a:p>
          <a:p>
            <a:endParaRPr lang="en-US" sz="2800" dirty="0"/>
          </a:p>
          <a:p>
            <a:r>
              <a:rPr lang="en-US" sz="2800" dirty="0" smtClean="0"/>
              <a:t>A- </a:t>
            </a:r>
            <a:r>
              <a:rPr lang="en-US" sz="2800" dirty="0" err="1" smtClean="0"/>
              <a:t>perirenal</a:t>
            </a:r>
            <a:r>
              <a:rPr lang="en-US" sz="2800" dirty="0" smtClean="0"/>
              <a:t> hemorrhage </a:t>
            </a:r>
          </a:p>
          <a:p>
            <a:r>
              <a:rPr lang="en-US" sz="2800" dirty="0" smtClean="0"/>
              <a:t>B- mass effect on pancreas</a:t>
            </a:r>
          </a:p>
          <a:p>
            <a:r>
              <a:rPr lang="en-US" sz="2800" dirty="0" smtClean="0"/>
              <a:t>C- renal vein filling defect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424142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49651"/>
            <a:ext cx="4267570" cy="3822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9713" y="2678239"/>
            <a:ext cx="56816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other secondary finding do you observe?</a:t>
            </a:r>
          </a:p>
          <a:p>
            <a:endParaRPr lang="en-US" sz="2800" dirty="0"/>
          </a:p>
          <a:p>
            <a:r>
              <a:rPr lang="en-US" sz="2800" dirty="0"/>
              <a:t>A- </a:t>
            </a:r>
            <a:r>
              <a:rPr lang="en-US" sz="2800" dirty="0" err="1"/>
              <a:t>perirenal</a:t>
            </a:r>
            <a:r>
              <a:rPr lang="en-US" sz="2800" dirty="0"/>
              <a:t> hemorrhage </a:t>
            </a:r>
          </a:p>
          <a:p>
            <a:r>
              <a:rPr lang="en-US" sz="2800" dirty="0"/>
              <a:t>B- mass effect on pancreas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renal vein filling defect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1221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Case (11)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Middle aged diabetic male patient came to ER with a history </a:t>
            </a:r>
            <a:r>
              <a:rPr lang="en-US" sz="3200" dirty="0"/>
              <a:t>of worsening fever and right abdominal pain since 2 weeks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0141"/>
            <a:ext cx="5252311" cy="3657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5622" y="3200141"/>
            <a:ext cx="5193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do you describe the lesion in right kidney?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4168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70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Middle aged diabetic male patient came to ER with </a:t>
            </a:r>
            <a:r>
              <a:rPr lang="en-US" sz="3200" dirty="0" smtClean="0"/>
              <a:t>a history </a:t>
            </a:r>
            <a:r>
              <a:rPr lang="en-US" sz="3200" dirty="0"/>
              <a:t>of </a:t>
            </a:r>
            <a:r>
              <a:rPr lang="en-US" sz="3200" dirty="0" smtClean="0"/>
              <a:t>worsening fever </a:t>
            </a:r>
            <a:r>
              <a:rPr lang="en-US" sz="3200" dirty="0"/>
              <a:t>and right abdominal </a:t>
            </a:r>
            <a:r>
              <a:rPr lang="en-US" sz="3200" dirty="0" smtClean="0"/>
              <a:t>pain since 2 weeks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3986"/>
            <a:ext cx="5249111" cy="3664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3675" y="3193986"/>
            <a:ext cx="39576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the most likely diagnosis in the right kidney?</a:t>
            </a:r>
          </a:p>
          <a:p>
            <a:endParaRPr lang="en-US" sz="2800" dirty="0"/>
          </a:p>
          <a:p>
            <a:r>
              <a:rPr lang="en-US" sz="2800" dirty="0" smtClean="0"/>
              <a:t>A- pyelonephritis</a:t>
            </a:r>
          </a:p>
          <a:p>
            <a:r>
              <a:rPr lang="en-US" sz="2800" dirty="0" smtClean="0"/>
              <a:t>B- renal abscess</a:t>
            </a:r>
          </a:p>
          <a:p>
            <a:r>
              <a:rPr lang="en-US" sz="2800" dirty="0" smtClean="0"/>
              <a:t>C- simple cyst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7983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Middle aged diabetic male patient came to ER with </a:t>
            </a:r>
            <a:r>
              <a:rPr lang="en-US" sz="3200" dirty="0" smtClean="0"/>
              <a:t>a history </a:t>
            </a:r>
            <a:r>
              <a:rPr lang="en-US" sz="3200" dirty="0"/>
              <a:t>of worsening fever and right abdominal pain since 2 weeks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3986"/>
            <a:ext cx="5249111" cy="3664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70286" y="3187572"/>
            <a:ext cx="43005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most likely diagnosis in the right kidney?</a:t>
            </a:r>
          </a:p>
          <a:p>
            <a:endParaRPr lang="en-US" sz="2800" dirty="0"/>
          </a:p>
          <a:p>
            <a:r>
              <a:rPr lang="en-US" sz="2800" dirty="0"/>
              <a:t>A- pyelonephritis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renal abscess</a:t>
            </a:r>
          </a:p>
          <a:p>
            <a:r>
              <a:rPr lang="en-US" sz="2800" dirty="0"/>
              <a:t>C- simple cyst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806852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The first preliminary imaging modality in emergency department for a renal colic patient to generally assess renal stones is one of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A- Intravenous urography (IVU)</a:t>
            </a:r>
          </a:p>
          <a:p>
            <a:pPr marL="0" indent="0">
              <a:buNone/>
            </a:pPr>
            <a:r>
              <a:rPr lang="en-US" dirty="0" smtClean="0"/>
              <a:t>B- Plain X-ray (KUB)</a:t>
            </a:r>
          </a:p>
          <a:p>
            <a:pPr marL="0" indent="0">
              <a:buNone/>
            </a:pPr>
            <a:r>
              <a:rPr lang="en-US" dirty="0" smtClean="0"/>
              <a:t>C- CT scan</a:t>
            </a:r>
          </a:p>
          <a:p>
            <a:pPr marL="0" indent="0">
              <a:buNone/>
            </a:pPr>
            <a:r>
              <a:rPr lang="en-US" dirty="0" smtClean="0"/>
              <a:t>D- ultrasound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015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The first preliminary imaging modality in emergency department for a renal colic patient to generally assess renal stones is one of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A- Intravenous urography (IVU)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B- Plain X-ray (KUB)</a:t>
            </a:r>
          </a:p>
          <a:p>
            <a:pPr marL="0" indent="0">
              <a:buNone/>
            </a:pPr>
            <a:r>
              <a:rPr lang="en-US" dirty="0"/>
              <a:t>C- CT scan</a:t>
            </a:r>
          </a:p>
          <a:p>
            <a:pPr marL="0" indent="0">
              <a:buNone/>
            </a:pPr>
            <a:r>
              <a:rPr lang="en-US" dirty="0"/>
              <a:t>D- ultrasound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5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One of the following is a common site of urinary stone obstruction: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A- proximal ureter</a:t>
            </a:r>
          </a:p>
          <a:p>
            <a:pPr marL="0" indent="0">
              <a:buNone/>
            </a:pPr>
            <a:r>
              <a:rPr lang="en-US" dirty="0" smtClean="0"/>
              <a:t>B- mid ureter</a:t>
            </a:r>
          </a:p>
          <a:p>
            <a:pPr marL="0" indent="0">
              <a:buNone/>
            </a:pPr>
            <a:r>
              <a:rPr lang="en-US" dirty="0" smtClean="0"/>
              <a:t>C- junction of mid-distal ureter</a:t>
            </a:r>
          </a:p>
          <a:p>
            <a:pPr marL="0" indent="0">
              <a:buNone/>
            </a:pPr>
            <a:r>
              <a:rPr lang="en-US" dirty="0" smtClean="0"/>
              <a:t>D- </a:t>
            </a:r>
            <a:r>
              <a:rPr lang="en-US" dirty="0" err="1" smtClean="0"/>
              <a:t>vesico</a:t>
            </a:r>
            <a:r>
              <a:rPr lang="en-US" dirty="0" smtClean="0"/>
              <a:t>-ureteric junction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09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of the following is a common site of urinary stone obstruction: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A- proximal ureter</a:t>
            </a:r>
          </a:p>
          <a:p>
            <a:pPr marL="0" indent="0">
              <a:buNone/>
            </a:pPr>
            <a:r>
              <a:rPr lang="en-US" dirty="0"/>
              <a:t>B- mid ureter</a:t>
            </a:r>
          </a:p>
          <a:p>
            <a:pPr marL="0" indent="0">
              <a:buNone/>
            </a:pPr>
            <a:r>
              <a:rPr lang="en-US" dirty="0"/>
              <a:t>C- junction of mid-distal ureter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D- </a:t>
            </a:r>
            <a:r>
              <a:rPr lang="en-US" dirty="0" err="1">
                <a:solidFill>
                  <a:srgbClr val="C00000"/>
                </a:solidFill>
              </a:rPr>
              <a:t>vesico</a:t>
            </a:r>
            <a:r>
              <a:rPr lang="en-US" dirty="0">
                <a:solidFill>
                  <a:srgbClr val="C00000"/>
                </a:solidFill>
              </a:rPr>
              <a:t>-ureteric junction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75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(2)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Young Adult presented with right loin pain.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2800"/>
            <a:ext cx="5084141" cy="350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59083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c- Renal cyst</a:t>
            </a:r>
          </a:p>
          <a:p>
            <a:r>
              <a:rPr lang="en-US" sz="2800" dirty="0" smtClean="0"/>
              <a:t>d- Lower pole renal stone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54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/>
              <a:t>One of the following is a relative contraindication for CT with contrast 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A- intracranial aneurysm clip</a:t>
            </a:r>
          </a:p>
          <a:p>
            <a:pPr marL="0" indent="0">
              <a:buNone/>
            </a:pPr>
            <a:r>
              <a:rPr lang="en-US" dirty="0" smtClean="0"/>
              <a:t>B- renal failure</a:t>
            </a:r>
          </a:p>
          <a:p>
            <a:pPr marL="0" indent="0">
              <a:buNone/>
            </a:pPr>
            <a:r>
              <a:rPr lang="en-US" dirty="0" smtClean="0"/>
              <a:t>C- cardiac pacemaker</a:t>
            </a:r>
          </a:p>
          <a:p>
            <a:pPr marL="0" indent="0">
              <a:buNone/>
            </a:pPr>
            <a:r>
              <a:rPr lang="en-US" dirty="0"/>
              <a:t>D- </a:t>
            </a:r>
            <a:r>
              <a:rPr lang="en-US" dirty="0" smtClean="0"/>
              <a:t>high grade fever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400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99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One of the following is a relative contraindication for CT with contrast 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A- intracranial aneurysm clip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B- renal failure</a:t>
            </a:r>
          </a:p>
          <a:p>
            <a:pPr marL="0" indent="0">
              <a:buNone/>
            </a:pPr>
            <a:r>
              <a:rPr lang="en-US" dirty="0"/>
              <a:t>C- cardiac pacemaker</a:t>
            </a:r>
          </a:p>
          <a:p>
            <a:pPr marL="0" indent="0">
              <a:buNone/>
            </a:pPr>
            <a:r>
              <a:rPr lang="en-US" dirty="0"/>
              <a:t>D- high grade fever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14525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99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One of the following is an absolute contraindication for MRI: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A- </a:t>
            </a:r>
            <a:r>
              <a:rPr lang="en-US" dirty="0" err="1" smtClean="0"/>
              <a:t>calustrophobia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B- </a:t>
            </a:r>
            <a:r>
              <a:rPr lang="en-US" dirty="0" smtClean="0"/>
              <a:t>cardiac pacemaker</a:t>
            </a:r>
          </a:p>
          <a:p>
            <a:pPr marL="0" indent="0">
              <a:buNone/>
            </a:pPr>
            <a:r>
              <a:rPr lang="en-US" dirty="0"/>
              <a:t>C- </a:t>
            </a:r>
            <a:r>
              <a:rPr lang="en-US" dirty="0" smtClean="0"/>
              <a:t>pregnancy</a:t>
            </a:r>
          </a:p>
          <a:p>
            <a:pPr marL="0" indent="0">
              <a:buNone/>
            </a:pPr>
            <a:r>
              <a:rPr lang="en-US" dirty="0" smtClean="0"/>
              <a:t>D- uncontrollable movement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89723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of the following is an absolute contraindication for MRI: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A- </a:t>
            </a:r>
            <a:r>
              <a:rPr lang="en-US" dirty="0" err="1"/>
              <a:t>calustrophobia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B- cardiac pacemaker</a:t>
            </a:r>
          </a:p>
          <a:p>
            <a:pPr marL="0" indent="0">
              <a:buNone/>
            </a:pPr>
            <a:r>
              <a:rPr lang="en-US" dirty="0"/>
              <a:t>C- pregnancy</a:t>
            </a:r>
          </a:p>
          <a:p>
            <a:pPr marL="0" indent="0">
              <a:buNone/>
            </a:pPr>
            <a:r>
              <a:rPr lang="en-US" dirty="0"/>
              <a:t>D- uncontrollable movement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702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0" y="0"/>
            <a:ext cx="101619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3208" y="879895"/>
            <a:ext cx="3336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Thank you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74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804" y="180691"/>
            <a:ext cx="6553768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42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392" y="0"/>
            <a:ext cx="5291905" cy="3788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0"/>
            <a:ext cx="5576887" cy="3803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080" y="3788356"/>
            <a:ext cx="4450466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(3)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29 y/o female presented to the ER c/o sudden acute left flank 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" y="2877656"/>
            <a:ext cx="3270006" cy="3980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1459" y="2877656"/>
            <a:ext cx="629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name of the exam presented?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1949" y="361916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</a:t>
            </a:r>
            <a:r>
              <a:rPr lang="en-US" sz="2800" dirty="0" smtClean="0"/>
              <a:t>IVU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smtClean="0"/>
              <a:t>KUB</a:t>
            </a:r>
            <a:endParaRPr lang="en-US" sz="2800" dirty="0"/>
          </a:p>
          <a:p>
            <a:r>
              <a:rPr lang="en-US" sz="2800" dirty="0"/>
              <a:t>c- Double contrast </a:t>
            </a:r>
            <a:r>
              <a:rPr lang="en-US" sz="2800" dirty="0" smtClean="0"/>
              <a:t>exam</a:t>
            </a:r>
            <a:endParaRPr lang="en-US" sz="2800" dirty="0"/>
          </a:p>
          <a:p>
            <a:r>
              <a:rPr lang="en-US" sz="2800" dirty="0"/>
              <a:t>d- Single contrast </a:t>
            </a:r>
            <a:r>
              <a:rPr lang="en-US" sz="2800" dirty="0" smtClean="0"/>
              <a:t>exam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74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95" y="2869601"/>
            <a:ext cx="3276185" cy="3988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1678" y="2869601"/>
            <a:ext cx="629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name of the exam presented?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4622168" y="365563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IVU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KUB</a:t>
            </a:r>
          </a:p>
          <a:p>
            <a:r>
              <a:rPr lang="en-US" sz="2800" dirty="0"/>
              <a:t>c- Double contrast exam</a:t>
            </a:r>
          </a:p>
          <a:p>
            <a:r>
              <a:rPr lang="en-US" sz="2800" dirty="0"/>
              <a:t>d- Single contrast exam</a:t>
            </a:r>
          </a:p>
        </p:txBody>
      </p:sp>
    </p:spTree>
    <p:extLst>
      <p:ext uri="{BB962C8B-B14F-4D97-AF65-F5344CB8AC3E}">
        <p14:creationId xmlns:p14="http://schemas.microsoft.com/office/powerpoint/2010/main" val="60804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1762</Words>
  <Application>Microsoft Office PowerPoint</Application>
  <PresentationFormat>Custom</PresentationFormat>
  <Paragraphs>325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UROGENITAL TRACT IMAGING Interactive session</vt:lpstr>
      <vt:lpstr>CASE (1)  </vt:lpstr>
      <vt:lpstr>CASE (1)</vt:lpstr>
      <vt:lpstr>Case (2)</vt:lpstr>
      <vt:lpstr>Case (2)</vt:lpstr>
      <vt:lpstr>PowerPoint Presentation</vt:lpstr>
      <vt:lpstr>PowerPoint Presentation</vt:lpstr>
      <vt:lpstr>Case (3)</vt:lpstr>
      <vt:lpstr>Case (3)</vt:lpstr>
      <vt:lpstr>Case (3)</vt:lpstr>
      <vt:lpstr>Case (3)</vt:lpstr>
      <vt:lpstr>PowerPoint Presentation</vt:lpstr>
      <vt:lpstr>Case (4)</vt:lpstr>
      <vt:lpstr>Case (4)</vt:lpstr>
      <vt:lpstr>PowerPoint Presentation</vt:lpstr>
      <vt:lpstr>PowerPoint Presentation</vt:lpstr>
      <vt:lpstr>PowerPoint Presentation</vt:lpstr>
      <vt:lpstr>Case (5)</vt:lpstr>
      <vt:lpstr>Case (5)</vt:lpstr>
      <vt:lpstr>Case (5)</vt:lpstr>
      <vt:lpstr>Case (5)</vt:lpstr>
      <vt:lpstr>Case (6)</vt:lpstr>
      <vt:lpstr>Case (6)</vt:lpstr>
      <vt:lpstr>Case (6)</vt:lpstr>
      <vt:lpstr>Case (6)</vt:lpstr>
      <vt:lpstr>Case (6)</vt:lpstr>
      <vt:lpstr>Case (6)</vt:lpstr>
      <vt:lpstr>Case (7)</vt:lpstr>
      <vt:lpstr>Case (7)</vt:lpstr>
      <vt:lpstr>Case (7)</vt:lpstr>
      <vt:lpstr>Case (8)</vt:lpstr>
      <vt:lpstr>Case (8)</vt:lpstr>
      <vt:lpstr>PowerPoint Presentation</vt:lpstr>
      <vt:lpstr>Case (9)</vt:lpstr>
      <vt:lpstr>Case (9)</vt:lpstr>
      <vt:lpstr>Case (9)</vt:lpstr>
      <vt:lpstr>Case (9)</vt:lpstr>
      <vt:lpstr>PowerPoint Presentation</vt:lpstr>
      <vt:lpstr>Case (10)</vt:lpstr>
      <vt:lpstr>Case (10)</vt:lpstr>
      <vt:lpstr>Case (10)</vt:lpstr>
      <vt:lpstr>Case (10)</vt:lpstr>
      <vt:lpstr>Case (11)</vt:lpstr>
      <vt:lpstr>Case (11)</vt:lpstr>
      <vt:lpstr>Case (11)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UROGENITAL TRACT IMAGING  Interactive session</dc:title>
  <dc:creator>Hussain M. Al Turkistani</dc:creator>
  <cp:lastModifiedBy>3422</cp:lastModifiedBy>
  <cp:revision>119</cp:revision>
  <dcterms:created xsi:type="dcterms:W3CDTF">2016-11-21T07:59:05Z</dcterms:created>
  <dcterms:modified xsi:type="dcterms:W3CDTF">2016-11-29T05:59:46Z</dcterms:modified>
</cp:coreProperties>
</file>