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9" r:id="rId16"/>
    <p:sldId id="280" r:id="rId17"/>
    <p:sldId id="288" r:id="rId18"/>
    <p:sldId id="270" r:id="rId19"/>
    <p:sldId id="278" r:id="rId20"/>
    <p:sldId id="281" r:id="rId21"/>
    <p:sldId id="282" r:id="rId22"/>
    <p:sldId id="283" r:id="rId23"/>
    <p:sldId id="271" r:id="rId24"/>
    <p:sldId id="284" r:id="rId25"/>
    <p:sldId id="285" r:id="rId26"/>
    <p:sldId id="286" r:id="rId27"/>
    <p:sldId id="287" r:id="rId28"/>
    <p:sldId id="289" r:id="rId29"/>
    <p:sldId id="272" r:id="rId30"/>
    <p:sldId id="273" r:id="rId31"/>
    <p:sldId id="274" r:id="rId32"/>
    <p:sldId id="275" r:id="rId33"/>
    <p:sldId id="276" r:id="rId34"/>
    <p:sldId id="277" r:id="rId35"/>
    <p:sldId id="290" r:id="rId3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848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1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67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73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317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092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3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8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96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24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131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641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880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9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2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6087-54E4-435E-925C-E2DBB6B01F80}" type="datetimeFigureOut">
              <a:rPr lang="ar-SA" smtClean="0"/>
              <a:t>05/03/38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4EA89C-2F82-47F4-AC84-FF56C1D7B0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29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9585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GIT Radiological investigations and anatomy </a:t>
            </a:r>
            <a:endParaRPr lang="ar-SA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769659" y="4147950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Dr. </a:t>
            </a:r>
            <a:r>
              <a:rPr lang="en-US" sz="4000" b="1" dirty="0"/>
              <a:t>S</a:t>
            </a:r>
            <a:r>
              <a:rPr lang="en-US" sz="4000" b="1" dirty="0" smtClean="0"/>
              <a:t>ultan Alharbi</a:t>
            </a:r>
          </a:p>
          <a:p>
            <a:r>
              <a:rPr lang="en-US" sz="4000" b="1" dirty="0" smtClean="0"/>
              <a:t>Assistant Professor and Consultant </a:t>
            </a:r>
            <a:r>
              <a:rPr lang="en-US" sz="4000" b="1" dirty="0"/>
              <a:t>I</a:t>
            </a:r>
            <a:r>
              <a:rPr lang="en-US" sz="4000" b="1" dirty="0" smtClean="0"/>
              <a:t>nterventional </a:t>
            </a:r>
            <a:r>
              <a:rPr lang="en-US" sz="4000" b="1" dirty="0"/>
              <a:t>R</a:t>
            </a:r>
            <a:r>
              <a:rPr lang="en-US" sz="4000" b="1" dirty="0" smtClean="0"/>
              <a:t>adiologist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92467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Ultrasound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2737513" cy="4351338"/>
          </a:xfrm>
        </p:spPr>
        <p:txBody>
          <a:bodyPr/>
          <a:lstStyle/>
          <a:p>
            <a:pPr algn="l" rtl="0"/>
            <a:r>
              <a:rPr lang="en-US" dirty="0" smtClean="0"/>
              <a:t>Relatively cheap.</a:t>
            </a:r>
          </a:p>
          <a:p>
            <a:pPr algn="l" rtl="0"/>
            <a:r>
              <a:rPr lang="en-US" dirty="0" smtClean="0"/>
              <a:t>No radiation.</a:t>
            </a:r>
          </a:p>
          <a:p>
            <a:pPr algn="l" rtl="0"/>
            <a:r>
              <a:rPr lang="en-US" dirty="0" smtClean="0"/>
              <a:t>Limited uses (gas filled structures).</a:t>
            </a:r>
          </a:p>
          <a:p>
            <a:pPr algn="l" rtl="0"/>
            <a:r>
              <a:rPr lang="en-US" dirty="0" smtClean="0"/>
              <a:t>Used in pediatrics and pregnant ladies</a:t>
            </a:r>
          </a:p>
          <a:p>
            <a:pPr algn="l" rtl="0"/>
            <a:endParaRPr lang="en-US" dirty="0" smtClean="0"/>
          </a:p>
          <a:p>
            <a:pPr algn="l" rtl="0"/>
            <a:endParaRPr lang="ar-SA" dirty="0"/>
          </a:p>
        </p:txBody>
      </p:sp>
      <p:pic>
        <p:nvPicPr>
          <p:cNvPr id="4" name="Picture 3" descr="ATL-Ultrasound-mach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10970" y="1825625"/>
            <a:ext cx="2762200" cy="3850303"/>
          </a:xfrm>
          <a:prstGeom prst="rect">
            <a:avLst/>
          </a:prstGeom>
        </p:spPr>
      </p:pic>
      <p:pic>
        <p:nvPicPr>
          <p:cNvPr id="5" name="Picture 1" descr="a2eC2DA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27861" r="9105" b="27960"/>
          <a:stretch/>
        </p:blipFill>
        <p:spPr bwMode="auto">
          <a:xfrm>
            <a:off x="3384645" y="1937983"/>
            <a:ext cx="5676199" cy="30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31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CT ( computer tomography)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690688"/>
            <a:ext cx="2723866" cy="4351338"/>
          </a:xfrm>
        </p:spPr>
        <p:txBody>
          <a:bodyPr/>
          <a:lstStyle/>
          <a:p>
            <a:pPr algn="l" rtl="0"/>
            <a:r>
              <a:rPr lang="en-US" dirty="0"/>
              <a:t>E</a:t>
            </a:r>
            <a:r>
              <a:rPr lang="en-US" dirty="0" smtClean="0"/>
              <a:t>xpensive.</a:t>
            </a:r>
          </a:p>
          <a:p>
            <a:pPr algn="l" rtl="0"/>
            <a:r>
              <a:rPr lang="en-US" dirty="0" smtClean="0"/>
              <a:t>More radiation.</a:t>
            </a:r>
          </a:p>
          <a:p>
            <a:pPr algn="l" rtl="0"/>
            <a:r>
              <a:rPr lang="en-US" dirty="0" smtClean="0"/>
              <a:t>Fast.</a:t>
            </a:r>
          </a:p>
          <a:p>
            <a:pPr algn="l" rtl="0"/>
            <a:r>
              <a:rPr lang="en-US" dirty="0" smtClean="0"/>
              <a:t>Contrast (iv, oral &amp;rectal) usually used.</a:t>
            </a:r>
          </a:p>
          <a:p>
            <a:pPr algn="l" rtl="0"/>
            <a:r>
              <a:rPr lang="en-US" dirty="0" smtClean="0"/>
              <a:t>Used in emergency department. </a:t>
            </a:r>
          </a:p>
          <a:p>
            <a:pPr algn="l" rtl="0"/>
            <a:endParaRPr lang="ar-SA" dirty="0"/>
          </a:p>
        </p:txBody>
      </p:sp>
      <p:pic>
        <p:nvPicPr>
          <p:cNvPr id="4" name="Picture 3" descr="lspl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3784" y="1950493"/>
            <a:ext cx="3964392" cy="3048000"/>
          </a:xfrm>
          <a:prstGeom prst="rect">
            <a:avLst/>
          </a:prstGeom>
        </p:spPr>
      </p:pic>
      <p:pic>
        <p:nvPicPr>
          <p:cNvPr id="5" name="Picture 1" descr="a2eDA58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10547" r="16567" b="23383"/>
          <a:stretch/>
        </p:blipFill>
        <p:spPr bwMode="auto">
          <a:xfrm>
            <a:off x="3562066" y="1950493"/>
            <a:ext cx="430501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402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MRI ( Magnetic resonance imaging)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2546445" cy="4351338"/>
          </a:xfrm>
        </p:spPr>
        <p:txBody>
          <a:bodyPr/>
          <a:lstStyle/>
          <a:p>
            <a:pPr algn="l" rtl="0"/>
            <a:r>
              <a:rPr lang="en-US" dirty="0" smtClean="0"/>
              <a:t>More expensive than CT.</a:t>
            </a:r>
          </a:p>
          <a:p>
            <a:pPr algn="l" rtl="0"/>
            <a:r>
              <a:rPr lang="en-US" dirty="0" smtClean="0"/>
              <a:t>No radiation.</a:t>
            </a:r>
          </a:p>
          <a:p>
            <a:pPr algn="l" rtl="0"/>
            <a:r>
              <a:rPr lang="en-US" dirty="0" smtClean="0"/>
              <a:t>Slow and affected </a:t>
            </a:r>
            <a:r>
              <a:rPr lang="en-US" dirty="0"/>
              <a:t>b</a:t>
            </a:r>
            <a:r>
              <a:rPr lang="en-US" dirty="0" smtClean="0"/>
              <a:t>y </a:t>
            </a:r>
            <a:r>
              <a:rPr lang="en-US" dirty="0" smtClean="0"/>
              <a:t>artifacts.</a:t>
            </a:r>
          </a:p>
          <a:p>
            <a:pPr algn="l" rtl="0"/>
            <a:endParaRPr lang="ar-SA" dirty="0"/>
          </a:p>
        </p:txBody>
      </p:sp>
      <p:pic>
        <p:nvPicPr>
          <p:cNvPr id="4" name="Content Placeholder 3" descr="m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2787" y="2088107"/>
            <a:ext cx="4439213" cy="3611563"/>
          </a:xfrm>
          <a:prstGeom prst="rect">
            <a:avLst/>
          </a:prstGeom>
        </p:spPr>
      </p:pic>
      <p:pic>
        <p:nvPicPr>
          <p:cNvPr id="5" name="Picture 1" descr="a2eEA37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17114" r="9851" b="27363"/>
          <a:stretch/>
        </p:blipFill>
        <p:spPr bwMode="auto">
          <a:xfrm>
            <a:off x="3070745" y="2088107"/>
            <a:ext cx="4682042" cy="298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425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Radiological appearance of GIT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41889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2eED62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3" t="2387" r="46866" b="29155"/>
          <a:stretch/>
        </p:blipFill>
        <p:spPr bwMode="auto">
          <a:xfrm>
            <a:off x="1255594" y="354842"/>
            <a:ext cx="4285397" cy="61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KUB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5267" y="450376"/>
            <a:ext cx="5322626" cy="57730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117032img0000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95600" y="304800"/>
            <a:ext cx="6096000" cy="60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4" name="Straight Arrow Connector 3"/>
          <p:cNvCxnSpPr/>
          <p:nvPr/>
        </p:nvCxnSpPr>
        <p:spPr>
          <a:xfrm rot="10800000">
            <a:off x="6858000" y="609600"/>
            <a:ext cx="28194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486400" y="1295400"/>
            <a:ext cx="838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67400" y="9144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4953000" y="914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30480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7924800" y="3048000"/>
            <a:ext cx="1600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9677400" y="1143000"/>
            <a:ext cx="457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5638800" y="609600"/>
            <a:ext cx="457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429000" y="2895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9525000" y="3810000"/>
            <a:ext cx="304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7467600" y="1828800"/>
            <a:ext cx="23622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753600" y="2590800"/>
            <a:ext cx="4572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76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117032img0000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95600" y="304800"/>
            <a:ext cx="6096000" cy="609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4" name="Straight Arrow Connector 3"/>
          <p:cNvCxnSpPr/>
          <p:nvPr/>
        </p:nvCxnSpPr>
        <p:spPr>
          <a:xfrm rot="10800000">
            <a:off x="6858000" y="609600"/>
            <a:ext cx="2819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H="1">
            <a:off x="5486400" y="1295400"/>
            <a:ext cx="8382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67400" y="9144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4953000" y="914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57600" y="30480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7924800" y="3048000"/>
            <a:ext cx="16002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991600" y="1143000"/>
            <a:ext cx="1524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stomach</a:t>
            </a:r>
          </a:p>
        </p:txBody>
      </p:sp>
      <p:sp>
        <p:nvSpPr>
          <p:cNvPr id="19" name="Oval 18"/>
          <p:cNvSpPr/>
          <p:nvPr/>
        </p:nvSpPr>
        <p:spPr>
          <a:xfrm>
            <a:off x="4495800" y="533400"/>
            <a:ext cx="17526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Transverse colon</a:t>
            </a:r>
          </a:p>
        </p:txBody>
      </p:sp>
      <p:sp>
        <p:nvSpPr>
          <p:cNvPr id="20" name="Oval 19"/>
          <p:cNvSpPr/>
          <p:nvPr/>
        </p:nvSpPr>
        <p:spPr>
          <a:xfrm>
            <a:off x="3200400" y="2895600"/>
            <a:ext cx="1143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/>
              <a:t>cecum</a:t>
            </a:r>
            <a:endParaRPr lang="en-US" sz="1400" dirty="0"/>
          </a:p>
        </p:txBody>
      </p:sp>
      <p:sp>
        <p:nvSpPr>
          <p:cNvPr id="21" name="Oval 20"/>
          <p:cNvSpPr/>
          <p:nvPr/>
        </p:nvSpPr>
        <p:spPr>
          <a:xfrm>
            <a:off x="8610600" y="3810000"/>
            <a:ext cx="2057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Descending colon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7467600" y="1752600"/>
            <a:ext cx="2057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9372600" y="2438400"/>
            <a:ext cx="1143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Small bowel</a:t>
            </a:r>
          </a:p>
        </p:txBody>
      </p:sp>
    </p:spTree>
    <p:extLst>
      <p:ext uri="{BB962C8B-B14F-4D97-AF65-F5344CB8AC3E}">
        <p14:creationId xmlns:p14="http://schemas.microsoft.com/office/powerpoint/2010/main" val="5829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ابو عايد\Desktop\stomach\_K4811128__1119041826\img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39" b="7985"/>
          <a:stretch/>
        </p:blipFill>
        <p:spPr bwMode="auto">
          <a:xfrm>
            <a:off x="552734" y="204716"/>
            <a:ext cx="3650776" cy="30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ابو عايد\Desktop\stomach\_K4811128__1119041826\img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50" b="4702"/>
          <a:stretch/>
        </p:blipFill>
        <p:spPr bwMode="auto">
          <a:xfrm>
            <a:off x="7376615" y="204716"/>
            <a:ext cx="4142096" cy="30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ابو عايد\Desktop\stomach\_K4811128__1119041826\img0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6" b="821"/>
          <a:stretch/>
        </p:blipFill>
        <p:spPr bwMode="auto">
          <a:xfrm>
            <a:off x="552735" y="3446568"/>
            <a:ext cx="3616656" cy="34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ابو عايد\Desktop\stomach\_K4811128__1119041826\img0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0" t="3358" r="2239"/>
          <a:stretch/>
        </p:blipFill>
        <p:spPr bwMode="auto">
          <a:xfrm>
            <a:off x="7376615" y="3446568"/>
            <a:ext cx="4142096" cy="324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5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7483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13731" r="32686" b="20199"/>
          <a:stretch/>
        </p:blipFill>
        <p:spPr bwMode="auto">
          <a:xfrm>
            <a:off x="586854" y="559557"/>
            <a:ext cx="4148919" cy="5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A0FE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7363" r="28209" b="32737"/>
          <a:stretch/>
        </p:blipFill>
        <p:spPr bwMode="auto">
          <a:xfrm>
            <a:off x="5773003" y="559557"/>
            <a:ext cx="5445457" cy="533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72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D6FC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7761" r="25373" b="25771"/>
          <a:stretch/>
        </p:blipFill>
        <p:spPr bwMode="auto">
          <a:xfrm>
            <a:off x="6946710" y="559557"/>
            <a:ext cx="4667535" cy="525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D334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8159" r="51343" b="27761"/>
          <a:stretch/>
        </p:blipFill>
        <p:spPr bwMode="auto">
          <a:xfrm>
            <a:off x="627795" y="559557"/>
            <a:ext cx="5363571" cy="525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03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Objectives: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89212" y="1528549"/>
            <a:ext cx="8915400" cy="5104263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/>
              <a:t>To know various radiological investigations used for GIT.</a:t>
            </a:r>
          </a:p>
          <a:p>
            <a:pPr algn="l" rtl="0"/>
            <a:r>
              <a:rPr lang="en-US" sz="2400" dirty="0" smtClean="0"/>
              <a:t>To understand step wise approach in requesting GIT radiology investigations.</a:t>
            </a:r>
          </a:p>
          <a:p>
            <a:pPr algn="l" rtl="0"/>
            <a:r>
              <a:rPr lang="en-US" sz="2400" dirty="0" smtClean="0"/>
              <a:t>To be familiar with radiological appearance (anatomy) seen in various imaging modalities.</a:t>
            </a:r>
          </a:p>
          <a:p>
            <a:pPr algn="l" rtl="0"/>
            <a:r>
              <a:rPr lang="en-US" sz="2400" dirty="0" smtClean="0"/>
              <a:t>To interpret plan x-ray radiograph of abdomen with common pathologies.</a:t>
            </a:r>
          </a:p>
          <a:p>
            <a:pPr algn="l" rtl="0"/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732187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r807img00004.jpg"/>
          <p:cNvPicPr>
            <a:picLocks noChangeAspect="1"/>
          </p:cNvPicPr>
          <p:nvPr/>
        </p:nvPicPr>
        <p:blipFill>
          <a:blip r:embed="rId2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04800"/>
            <a:ext cx="5319713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934200" y="57150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7162800" y="38862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8763000" y="2514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8686800" y="1295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6705600" y="1371600"/>
            <a:ext cx="3048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5334000" y="1752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5029200" y="3200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4724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751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r807img00004.jpg"/>
          <p:cNvPicPr>
            <a:picLocks noChangeAspect="1"/>
          </p:cNvPicPr>
          <p:nvPr/>
        </p:nvPicPr>
        <p:blipFill>
          <a:blip r:embed="rId2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04800"/>
            <a:ext cx="5319713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934200" y="57150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7162800" y="38862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8686800" y="2514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8610600" y="1219200"/>
            <a:ext cx="228600" cy="304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6705600" y="1371600"/>
            <a:ext cx="3048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5257800" y="17526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5029200" y="3200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5867400" y="4724400"/>
            <a:ext cx="228600" cy="228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8</a:t>
            </a:r>
          </a:p>
        </p:txBody>
      </p:sp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1752600" y="2057400"/>
            <a:ext cx="2438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Rectum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Sigmoid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Descending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Splenic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Transverse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Hepatic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Ascending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sz="2000" dirty="0">
                <a:latin typeface="Calibri" panose="020F0502020204030204" pitchFamily="34" charset="0"/>
              </a:rPr>
              <a:t>cecum</a:t>
            </a:r>
          </a:p>
        </p:txBody>
      </p:sp>
    </p:spTree>
    <p:extLst>
      <p:ext uri="{BB962C8B-B14F-4D97-AF65-F5344CB8AC3E}">
        <p14:creationId xmlns:p14="http://schemas.microsoft.com/office/powerpoint/2010/main" val="12245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er105736img0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t="3333" r="5508" b="1111"/>
          <a:stretch>
            <a:fillRect/>
          </a:stretch>
        </p:blipFill>
        <p:spPr bwMode="auto">
          <a:xfrm>
            <a:off x="6629400" y="1524001"/>
            <a:ext cx="36576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2" descr="ser105736img0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22050" r="46085" b="32713"/>
          <a:stretch>
            <a:fillRect/>
          </a:stretch>
        </p:blipFill>
        <p:spPr bwMode="auto">
          <a:xfrm>
            <a:off x="1752600" y="381000"/>
            <a:ext cx="46482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2646363" y="2716213"/>
            <a:ext cx="514350" cy="1517650"/>
          </a:xfrm>
          <a:custGeom>
            <a:avLst/>
            <a:gdLst>
              <a:gd name="connsiteX0" fmla="*/ 368808 w 515112"/>
              <a:gd name="connsiteY0" fmla="*/ 0 h 1517904"/>
              <a:gd name="connsiteX1" fmla="*/ 240792 w 515112"/>
              <a:gd name="connsiteY1" fmla="*/ 54864 h 1517904"/>
              <a:gd name="connsiteX2" fmla="*/ 204216 w 515112"/>
              <a:gd name="connsiteY2" fmla="*/ 182880 h 1517904"/>
              <a:gd name="connsiteX3" fmla="*/ 204216 w 515112"/>
              <a:gd name="connsiteY3" fmla="*/ 320040 h 1517904"/>
              <a:gd name="connsiteX4" fmla="*/ 286512 w 515112"/>
              <a:gd name="connsiteY4" fmla="*/ 438912 h 1517904"/>
              <a:gd name="connsiteX5" fmla="*/ 323088 w 515112"/>
              <a:gd name="connsiteY5" fmla="*/ 466344 h 1517904"/>
              <a:gd name="connsiteX6" fmla="*/ 451104 w 515112"/>
              <a:gd name="connsiteY6" fmla="*/ 484632 h 1517904"/>
              <a:gd name="connsiteX7" fmla="*/ 515112 w 515112"/>
              <a:gd name="connsiteY7" fmla="*/ 502920 h 1517904"/>
              <a:gd name="connsiteX8" fmla="*/ 451104 w 515112"/>
              <a:gd name="connsiteY8" fmla="*/ 521208 h 1517904"/>
              <a:gd name="connsiteX9" fmla="*/ 350520 w 515112"/>
              <a:gd name="connsiteY9" fmla="*/ 521208 h 1517904"/>
              <a:gd name="connsiteX10" fmla="*/ 222504 w 515112"/>
              <a:gd name="connsiteY10" fmla="*/ 566928 h 1517904"/>
              <a:gd name="connsiteX11" fmla="*/ 112776 w 515112"/>
              <a:gd name="connsiteY11" fmla="*/ 740664 h 1517904"/>
              <a:gd name="connsiteX12" fmla="*/ 140208 w 515112"/>
              <a:gd name="connsiteY12" fmla="*/ 941832 h 1517904"/>
              <a:gd name="connsiteX13" fmla="*/ 213360 w 515112"/>
              <a:gd name="connsiteY13" fmla="*/ 1005840 h 1517904"/>
              <a:gd name="connsiteX14" fmla="*/ 341376 w 515112"/>
              <a:gd name="connsiteY14" fmla="*/ 1014984 h 1517904"/>
              <a:gd name="connsiteX15" fmla="*/ 341376 w 515112"/>
              <a:gd name="connsiteY15" fmla="*/ 1133856 h 1517904"/>
              <a:gd name="connsiteX16" fmla="*/ 176784 w 515112"/>
              <a:gd name="connsiteY16" fmla="*/ 1124712 h 1517904"/>
              <a:gd name="connsiteX17" fmla="*/ 30480 w 515112"/>
              <a:gd name="connsiteY17" fmla="*/ 1197864 h 1517904"/>
              <a:gd name="connsiteX18" fmla="*/ 21336 w 515112"/>
              <a:gd name="connsiteY18" fmla="*/ 1435608 h 1517904"/>
              <a:gd name="connsiteX19" fmla="*/ 158496 w 515112"/>
              <a:gd name="connsiteY19" fmla="*/ 1517904 h 151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5112" h="1517904">
                <a:moveTo>
                  <a:pt x="368808" y="0"/>
                </a:moveTo>
                <a:cubicBezTo>
                  <a:pt x="318516" y="12192"/>
                  <a:pt x="268224" y="24384"/>
                  <a:pt x="240792" y="54864"/>
                </a:cubicBezTo>
                <a:cubicBezTo>
                  <a:pt x="213360" y="85344"/>
                  <a:pt x="210312" y="138684"/>
                  <a:pt x="204216" y="182880"/>
                </a:cubicBezTo>
                <a:cubicBezTo>
                  <a:pt x="198120" y="227076"/>
                  <a:pt x="190500" y="277368"/>
                  <a:pt x="204216" y="320040"/>
                </a:cubicBezTo>
                <a:cubicBezTo>
                  <a:pt x="217932" y="362712"/>
                  <a:pt x="266700" y="414528"/>
                  <a:pt x="286512" y="438912"/>
                </a:cubicBezTo>
                <a:cubicBezTo>
                  <a:pt x="306324" y="463296"/>
                  <a:pt x="295656" y="458724"/>
                  <a:pt x="323088" y="466344"/>
                </a:cubicBezTo>
                <a:cubicBezTo>
                  <a:pt x="350520" y="473964"/>
                  <a:pt x="419100" y="478536"/>
                  <a:pt x="451104" y="484632"/>
                </a:cubicBezTo>
                <a:cubicBezTo>
                  <a:pt x="483108" y="490728"/>
                  <a:pt x="515112" y="496824"/>
                  <a:pt x="515112" y="502920"/>
                </a:cubicBezTo>
                <a:cubicBezTo>
                  <a:pt x="515112" y="509016"/>
                  <a:pt x="478536" y="518160"/>
                  <a:pt x="451104" y="521208"/>
                </a:cubicBezTo>
                <a:cubicBezTo>
                  <a:pt x="423672" y="524256"/>
                  <a:pt x="388620" y="513588"/>
                  <a:pt x="350520" y="521208"/>
                </a:cubicBezTo>
                <a:cubicBezTo>
                  <a:pt x="312420" y="528828"/>
                  <a:pt x="262128" y="530352"/>
                  <a:pt x="222504" y="566928"/>
                </a:cubicBezTo>
                <a:cubicBezTo>
                  <a:pt x="182880" y="603504"/>
                  <a:pt x="126492" y="678180"/>
                  <a:pt x="112776" y="740664"/>
                </a:cubicBezTo>
                <a:cubicBezTo>
                  <a:pt x="99060" y="803148"/>
                  <a:pt x="123444" y="897636"/>
                  <a:pt x="140208" y="941832"/>
                </a:cubicBezTo>
                <a:cubicBezTo>
                  <a:pt x="156972" y="986028"/>
                  <a:pt x="179832" y="993648"/>
                  <a:pt x="213360" y="1005840"/>
                </a:cubicBezTo>
                <a:cubicBezTo>
                  <a:pt x="246888" y="1018032"/>
                  <a:pt x="320040" y="993648"/>
                  <a:pt x="341376" y="1014984"/>
                </a:cubicBezTo>
                <a:cubicBezTo>
                  <a:pt x="362712" y="1036320"/>
                  <a:pt x="368808" y="1115568"/>
                  <a:pt x="341376" y="1133856"/>
                </a:cubicBezTo>
                <a:cubicBezTo>
                  <a:pt x="313944" y="1152144"/>
                  <a:pt x="228600" y="1114044"/>
                  <a:pt x="176784" y="1124712"/>
                </a:cubicBezTo>
                <a:cubicBezTo>
                  <a:pt x="124968" y="1135380"/>
                  <a:pt x="56388" y="1146048"/>
                  <a:pt x="30480" y="1197864"/>
                </a:cubicBezTo>
                <a:cubicBezTo>
                  <a:pt x="4572" y="1249680"/>
                  <a:pt x="0" y="1382268"/>
                  <a:pt x="21336" y="1435608"/>
                </a:cubicBezTo>
                <a:cubicBezTo>
                  <a:pt x="42672" y="1488948"/>
                  <a:pt x="100584" y="1503426"/>
                  <a:pt x="158496" y="1517904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057400" y="3200400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3429000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828800" y="3276600"/>
            <a:ext cx="457200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43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A747.tmp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6169" r="18955" b="28160"/>
          <a:stretch/>
        </p:blipFill>
        <p:spPr bwMode="auto">
          <a:xfrm>
            <a:off x="4462818" y="1255595"/>
            <a:ext cx="4872249" cy="360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4203510" y="5322627"/>
            <a:ext cx="44901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 smtClean="0"/>
              <a:t>S stomach.</a:t>
            </a:r>
          </a:p>
          <a:p>
            <a:pPr algn="l" rtl="0"/>
            <a:r>
              <a:rPr lang="en-US" dirty="0" smtClean="0"/>
              <a:t>L liver.</a:t>
            </a:r>
          </a:p>
          <a:p>
            <a:pPr algn="l" rtl="0"/>
            <a:r>
              <a:rPr lang="en-US" dirty="0" smtClean="0"/>
              <a:t>A aorta.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79148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r003img00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1875" r="12500" b="23438"/>
          <a:stretch>
            <a:fillRect/>
          </a:stretch>
        </p:blipFill>
        <p:spPr bwMode="auto">
          <a:xfrm>
            <a:off x="6629401" y="457200"/>
            <a:ext cx="3700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ser003img0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938" r="10938" b="31250"/>
          <a:stretch>
            <a:fillRect/>
          </a:stretch>
        </p:blipFill>
        <p:spPr bwMode="auto">
          <a:xfrm>
            <a:off x="6629400" y="3505200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ser003img000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14063" b="29688"/>
          <a:stretch>
            <a:fillRect/>
          </a:stretch>
        </p:blipFill>
        <p:spPr bwMode="auto">
          <a:xfrm>
            <a:off x="2438400" y="4572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458200" y="19812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610600" y="11430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829800" y="5638800"/>
            <a:ext cx="2286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rot="16200000" flipV="1">
            <a:off x="9557544" y="5377656"/>
            <a:ext cx="349250" cy="261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7048500" y="52197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34200" y="55626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15" name="Straight Arrow Connector 14"/>
          <p:cNvCxnSpPr>
            <a:stCxn id="16" idx="3"/>
          </p:cNvCxnSpPr>
          <p:nvPr/>
        </p:nvCxnSpPr>
        <p:spPr>
          <a:xfrm rot="5400000">
            <a:off x="4342606" y="794544"/>
            <a:ext cx="198438" cy="349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72000" y="6096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pic>
        <p:nvPicPr>
          <p:cNvPr id="12301" name="Picture 16" descr="ser003img000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9375" r="12500" b="26563"/>
          <a:stretch>
            <a:fillRect/>
          </a:stretch>
        </p:blipFill>
        <p:spPr bwMode="auto">
          <a:xfrm>
            <a:off x="2438400" y="35052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rot="5400000" flipH="1" flipV="1">
            <a:off x="2857500" y="49149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43200" y="54102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2461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r003img00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1875" r="12500" b="23438"/>
          <a:stretch>
            <a:fillRect/>
          </a:stretch>
        </p:blipFill>
        <p:spPr bwMode="auto">
          <a:xfrm>
            <a:off x="6553201" y="152400"/>
            <a:ext cx="37004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ser003img0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938" r="10938" b="31250"/>
          <a:stretch>
            <a:fillRect/>
          </a:stretch>
        </p:blipFill>
        <p:spPr bwMode="auto">
          <a:xfrm>
            <a:off x="6553200" y="29718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ser003img000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2500" r="14063" b="29688"/>
          <a:stretch>
            <a:fillRect/>
          </a:stretch>
        </p:blipFill>
        <p:spPr bwMode="auto">
          <a:xfrm>
            <a:off x="2438400" y="152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305800" y="16002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534400" y="762000"/>
            <a:ext cx="1524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601200" y="4953000"/>
            <a:ext cx="2286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9328944" y="4691856"/>
            <a:ext cx="349250" cy="261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7048500" y="45339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34200" y="48768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15" name="Straight Arrow Connector 14"/>
          <p:cNvCxnSpPr>
            <a:stCxn id="16" idx="3"/>
          </p:cNvCxnSpPr>
          <p:nvPr/>
        </p:nvCxnSpPr>
        <p:spPr>
          <a:xfrm rot="5400000">
            <a:off x="4342606" y="565944"/>
            <a:ext cx="198438" cy="349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72000" y="3810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13325" name="Rectangle 17"/>
          <p:cNvSpPr>
            <a:spLocks noChangeArrowheads="1"/>
          </p:cNvSpPr>
          <p:nvPr/>
        </p:nvSpPr>
        <p:spPr bwMode="auto">
          <a:xfrm>
            <a:off x="1828800" y="5867401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SA">
                <a:latin typeface="Calibri" panose="020F0502020204030204" pitchFamily="34" charset="0"/>
              </a:rPr>
              <a:t>1- Rectum	2-Sigmoid colon	3-Descending colon		4-Ascending colon	5-Transverse colon		6-Cecum </a:t>
            </a:r>
          </a:p>
        </p:txBody>
      </p:sp>
      <p:pic>
        <p:nvPicPr>
          <p:cNvPr id="13326" name="Picture 13" descr="ser003img000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9375" r="12500" b="26563"/>
          <a:stretch>
            <a:fillRect/>
          </a:stretch>
        </p:blipFill>
        <p:spPr bwMode="auto">
          <a:xfrm>
            <a:off x="2438400" y="29718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2857500" y="43053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819400" y="46482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1661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ser401img0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0313" b="35938"/>
          <a:stretch>
            <a:fillRect/>
          </a:stretch>
        </p:blipFill>
        <p:spPr bwMode="auto">
          <a:xfrm>
            <a:off x="76200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ser401img00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7188" b="31250"/>
          <a:stretch>
            <a:fillRect/>
          </a:stretch>
        </p:blipFill>
        <p:spPr bwMode="auto">
          <a:xfrm>
            <a:off x="18288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ser401img000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0313" b="32813"/>
          <a:stretch>
            <a:fillRect/>
          </a:stretch>
        </p:blipFill>
        <p:spPr bwMode="auto">
          <a:xfrm>
            <a:off x="47244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9906000" y="3276600"/>
            <a:ext cx="3048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rot="16200000" flipV="1">
            <a:off x="9715500" y="29337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6781800" y="18288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162800" y="22860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5105400" y="19812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953000" y="16764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4914900" y="28575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24400" y="3200400"/>
            <a:ext cx="3810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57400" y="30480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52600" y="3352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3124200" y="38100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3048000" y="37338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895600" y="36576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352800" y="4114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46505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ser401img0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0313" b="35938"/>
          <a:stretch>
            <a:fillRect/>
          </a:stretch>
        </p:blipFill>
        <p:spPr bwMode="auto">
          <a:xfrm>
            <a:off x="76200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ser401img000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7188" b="31250"/>
          <a:stretch>
            <a:fillRect/>
          </a:stretch>
        </p:blipFill>
        <p:spPr bwMode="auto">
          <a:xfrm>
            <a:off x="18288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ser401img000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0313" b="32813"/>
          <a:stretch>
            <a:fillRect/>
          </a:stretch>
        </p:blipFill>
        <p:spPr bwMode="auto">
          <a:xfrm>
            <a:off x="4724400" y="1143000"/>
            <a:ext cx="2743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9906000" y="3276600"/>
            <a:ext cx="3048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rot="16200000" flipV="1">
            <a:off x="9715500" y="2933700"/>
            <a:ext cx="381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6781800" y="18288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162800" y="22860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5105400" y="1981200"/>
            <a:ext cx="457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953000" y="1676400"/>
            <a:ext cx="3048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4914900" y="28575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24400" y="3200400"/>
            <a:ext cx="381000" cy="3048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057400" y="30480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52600" y="3352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3124200" y="3810000"/>
            <a:ext cx="609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3048000" y="37338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895600" y="36576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352800" y="41148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15379" name="Rectangle 29"/>
          <p:cNvSpPr>
            <a:spLocks noChangeArrowheads="1"/>
          </p:cNvSpPr>
          <p:nvPr/>
        </p:nvSpPr>
        <p:spPr bwMode="auto">
          <a:xfrm>
            <a:off x="2590800" y="4800600"/>
            <a:ext cx="827281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Descending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Splenic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Hepatic flexure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Ascending colon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cecum</a:t>
            </a:r>
          </a:p>
          <a:p>
            <a:pPr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ar-SA" dirty="0">
                <a:latin typeface="Calibri" panose="020F0502020204030204" pitchFamily="34" charset="0"/>
              </a:rPr>
              <a:t>Sigmoid colon</a:t>
            </a:r>
          </a:p>
        </p:txBody>
      </p:sp>
    </p:spTree>
    <p:extLst>
      <p:ext uri="{BB962C8B-B14F-4D97-AF65-F5344CB8AC3E}">
        <p14:creationId xmlns:p14="http://schemas.microsoft.com/office/powerpoint/2010/main" val="3281659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9" y="1087517"/>
            <a:ext cx="6933062" cy="438169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3" y="1229011"/>
            <a:ext cx="4085072" cy="4240201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924333" y="5964072"/>
            <a:ext cx="40124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dirty="0"/>
              <a:t> </a:t>
            </a:r>
            <a:r>
              <a:rPr lang="en-US" sz="2800" dirty="0" smtClean="0"/>
              <a:t>MRI </a:t>
            </a:r>
            <a:r>
              <a:rPr lang="en-US" sz="2800" dirty="0" err="1" smtClean="0"/>
              <a:t>enterography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222705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plain x-ray abdomen radiograph findings </a:t>
            </a:r>
            <a:endParaRPr lang="ar-SA" dirty="0"/>
          </a:p>
        </p:txBody>
      </p:sp>
      <p:sp>
        <p:nvSpPr>
          <p:cNvPr id="5" name="عنوان فرعي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1521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Reference: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Diagnostic imaging: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smtClean="0"/>
              <a:t>Chapter 5 and 6</a:t>
            </a:r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7906"/>
            <a:ext cx="5373116" cy="56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43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2e24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r="20149" b="29353"/>
          <a:stretch/>
        </p:blipFill>
        <p:spPr bwMode="auto">
          <a:xfrm>
            <a:off x="627796" y="900752"/>
            <a:ext cx="5268036" cy="484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5BB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8557" r="16417" b="24776"/>
          <a:stretch/>
        </p:blipFill>
        <p:spPr bwMode="auto">
          <a:xfrm>
            <a:off x="6114196" y="1146412"/>
            <a:ext cx="5923127" cy="459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868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1A8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10547" r="11493" b="24975"/>
          <a:stretch/>
        </p:blipFill>
        <p:spPr bwMode="auto">
          <a:xfrm>
            <a:off x="2579426" y="996287"/>
            <a:ext cx="7588155" cy="481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310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56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5" t="10746" r="28806" b="22388"/>
          <a:stretch/>
        </p:blipFill>
        <p:spPr bwMode="auto">
          <a:xfrm>
            <a:off x="1555845" y="791569"/>
            <a:ext cx="3875964" cy="45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F87D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2" t="10945" r="27761" b="21791"/>
          <a:stretch/>
        </p:blipFill>
        <p:spPr bwMode="auto">
          <a:xfrm>
            <a:off x="6714699" y="791569"/>
            <a:ext cx="4080680" cy="461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103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295B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4" t="11343" r="29254" b="22189"/>
          <a:stretch/>
        </p:blipFill>
        <p:spPr bwMode="auto">
          <a:xfrm>
            <a:off x="1460310" y="818866"/>
            <a:ext cx="3807726" cy="45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F7F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11144" r="29104" b="21990"/>
          <a:stretch/>
        </p:blipFill>
        <p:spPr bwMode="auto">
          <a:xfrm>
            <a:off x="6946710" y="805218"/>
            <a:ext cx="3807726" cy="45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27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2A9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t="17513" r="22687" b="20000"/>
          <a:stretch/>
        </p:blipFill>
        <p:spPr bwMode="auto">
          <a:xfrm>
            <a:off x="259308" y="163774"/>
            <a:ext cx="4558353" cy="30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a2e1C4E.tmp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15721" r="15224" b="17214"/>
          <a:stretch/>
        </p:blipFill>
        <p:spPr bwMode="auto">
          <a:xfrm>
            <a:off x="7438028" y="163774"/>
            <a:ext cx="4517410" cy="30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a2e2313.tmp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16120" r="12388" b="17015"/>
          <a:stretch/>
        </p:blipFill>
        <p:spPr bwMode="auto">
          <a:xfrm>
            <a:off x="272957" y="3517711"/>
            <a:ext cx="4544704" cy="334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a2e18F2.tmp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7" t="13532" r="30895" b="19802"/>
          <a:stretch/>
        </p:blipFill>
        <p:spPr bwMode="auto">
          <a:xfrm>
            <a:off x="7438028" y="3517711"/>
            <a:ext cx="4517410" cy="339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098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98043" y="2257652"/>
            <a:ext cx="629161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END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99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04992" y="2054984"/>
            <a:ext cx="112661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are radiological investigations that you know ?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66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IMAGING MODALITIES: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b="1" dirty="0" smtClean="0"/>
              <a:t>X-RAY.</a:t>
            </a:r>
          </a:p>
          <a:p>
            <a:pPr algn="l" rtl="0"/>
            <a:r>
              <a:rPr lang="en-US" b="1" dirty="0" smtClean="0"/>
              <a:t>FLUOROSCOPY ( CONTRAST STUDY).</a:t>
            </a:r>
          </a:p>
          <a:p>
            <a:pPr algn="l" rtl="0"/>
            <a:r>
              <a:rPr lang="en-US" b="1" dirty="0" smtClean="0"/>
              <a:t>ULTRASOUND.</a:t>
            </a:r>
          </a:p>
          <a:p>
            <a:pPr algn="l" rtl="0"/>
            <a:r>
              <a:rPr lang="en-US" b="1" dirty="0" smtClean="0"/>
              <a:t>CT.</a:t>
            </a:r>
          </a:p>
          <a:p>
            <a:pPr algn="l" rtl="0"/>
            <a:r>
              <a:rPr lang="en-US" b="1" dirty="0" smtClean="0"/>
              <a:t>MRI.</a:t>
            </a:r>
          </a:p>
          <a:p>
            <a:pPr algn="l" rtl="0"/>
            <a:r>
              <a:rPr lang="en-US" dirty="0" smtClean="0"/>
              <a:t>NUCLEAR MEDICINE.</a:t>
            </a:r>
          </a:p>
          <a:p>
            <a:pPr algn="l" rtl="0"/>
            <a:r>
              <a:rPr lang="en-US" dirty="0" smtClean="0"/>
              <a:t>ANGIOGRAPHY.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33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030629" y="2967335"/>
            <a:ext cx="81307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is peculiar about GIT?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323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GIT characteristics: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Hallow viscus ( not solid).</a:t>
            </a:r>
          </a:p>
          <a:p>
            <a:pPr algn="l" rtl="0"/>
            <a:r>
              <a:rPr lang="en-US" dirty="0" smtClean="0"/>
              <a:t>Usually filled with gas.</a:t>
            </a:r>
          </a:p>
          <a:p>
            <a:pPr algn="l" rtl="0"/>
            <a:r>
              <a:rPr lang="en-US" dirty="0" smtClean="0"/>
              <a:t>Motility.</a:t>
            </a:r>
          </a:p>
        </p:txBody>
      </p:sp>
    </p:spTree>
    <p:extLst>
      <p:ext uri="{BB962C8B-B14F-4D97-AF65-F5344CB8AC3E}">
        <p14:creationId xmlns:p14="http://schemas.microsoft.com/office/powerpoint/2010/main" val="71482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  X-ray ( plain radiography)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3146946" cy="4351338"/>
          </a:xfrm>
        </p:spPr>
        <p:txBody>
          <a:bodyPr/>
          <a:lstStyle/>
          <a:p>
            <a:pPr algn="l" rtl="0"/>
            <a:r>
              <a:rPr lang="en-US" altLang="ar-SA" dirty="0"/>
              <a:t>Often used as first imaging modality.</a:t>
            </a:r>
          </a:p>
          <a:p>
            <a:pPr algn="l" rtl="0"/>
            <a:r>
              <a:rPr lang="en-US" altLang="ar-SA" dirty="0"/>
              <a:t>Cheap</a:t>
            </a:r>
            <a:r>
              <a:rPr lang="en-US" altLang="ar-SA" dirty="0" smtClean="0"/>
              <a:t>.</a:t>
            </a:r>
          </a:p>
          <a:p>
            <a:pPr algn="l" rtl="0"/>
            <a:r>
              <a:rPr lang="en-US" altLang="ar-SA" dirty="0" smtClean="0"/>
              <a:t>Fast.</a:t>
            </a:r>
          </a:p>
          <a:p>
            <a:pPr algn="l" rtl="0"/>
            <a:r>
              <a:rPr lang="en-US" altLang="ar-SA" dirty="0" smtClean="0"/>
              <a:t>Can be done bedside (portable)</a:t>
            </a:r>
            <a:endParaRPr lang="en-US" altLang="ar-SA" dirty="0"/>
          </a:p>
          <a:p>
            <a:pPr algn="l" rtl="0"/>
            <a:r>
              <a:rPr lang="en-US" altLang="ar-SA" dirty="0"/>
              <a:t>Useful for </a:t>
            </a:r>
            <a:r>
              <a:rPr lang="en-US" altLang="ar-SA" dirty="0" smtClean="0"/>
              <a:t>free gas or bowel obstruction.</a:t>
            </a:r>
            <a:endParaRPr lang="en-US" altLang="ar-SA" dirty="0"/>
          </a:p>
          <a:p>
            <a:pPr algn="l" rtl="0"/>
            <a:endParaRPr lang="ar-SA" dirty="0"/>
          </a:p>
        </p:txBody>
      </p:sp>
      <p:pic>
        <p:nvPicPr>
          <p:cNvPr id="5" name="Picture 6" descr="x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215" y="1825625"/>
            <a:ext cx="3151188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KUBun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4830" y="1825625"/>
            <a:ext cx="3603009" cy="42339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81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Fluoroscopy (contrast study)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38200" y="1825625"/>
            <a:ext cx="3256128" cy="4351338"/>
          </a:xfrm>
        </p:spPr>
        <p:txBody>
          <a:bodyPr>
            <a:normAutofit/>
          </a:bodyPr>
          <a:lstStyle/>
          <a:p>
            <a:pPr algn="l" rtl="0"/>
            <a:r>
              <a:rPr lang="en-US" altLang="ar-SA" dirty="0" smtClean="0"/>
              <a:t>Can be used as </a:t>
            </a:r>
            <a:r>
              <a:rPr lang="en-US" altLang="ar-SA" dirty="0"/>
              <a:t>first imaging modality.</a:t>
            </a:r>
          </a:p>
          <a:p>
            <a:pPr algn="l" rtl="0"/>
            <a:r>
              <a:rPr lang="en-US" altLang="ar-SA" dirty="0"/>
              <a:t>Cheap.</a:t>
            </a:r>
          </a:p>
          <a:p>
            <a:pPr algn="l" rtl="0"/>
            <a:r>
              <a:rPr lang="en-US" altLang="ar-SA" dirty="0"/>
              <a:t>Use of </a:t>
            </a:r>
            <a:r>
              <a:rPr lang="en-US" altLang="ar-SA" dirty="0" smtClean="0"/>
              <a:t>contrast</a:t>
            </a:r>
            <a:r>
              <a:rPr lang="en-US" altLang="ar-SA" dirty="0"/>
              <a:t>.</a:t>
            </a:r>
          </a:p>
          <a:p>
            <a:pPr algn="l" rtl="0"/>
            <a:r>
              <a:rPr lang="en-US" altLang="ar-SA" dirty="0"/>
              <a:t>Recently replaced by CT and MRI </a:t>
            </a:r>
          </a:p>
          <a:p>
            <a:pPr algn="l" rtl="0"/>
            <a:r>
              <a:rPr lang="en-US" altLang="ar-SA" dirty="0"/>
              <a:t>Useful for </a:t>
            </a:r>
            <a:r>
              <a:rPr lang="en-US" altLang="ar-SA" dirty="0" smtClean="0"/>
              <a:t>intraluminal pathology.</a:t>
            </a:r>
          </a:p>
          <a:p>
            <a:pPr algn="l" rtl="0"/>
            <a:r>
              <a:rPr lang="en-US" altLang="ar-SA" dirty="0" smtClean="0"/>
              <a:t>Can give clue about the motility (function)</a:t>
            </a:r>
            <a:endParaRPr lang="en-US" altLang="ar-SA" dirty="0"/>
          </a:p>
          <a:p>
            <a:pPr algn="l" rtl="0"/>
            <a:endParaRPr lang="ar-SA" dirty="0"/>
          </a:p>
        </p:txBody>
      </p:sp>
      <p:pic>
        <p:nvPicPr>
          <p:cNvPr id="4" name="Picture 2" descr="X-Ray-Equipment.jpg"/>
          <p:cNvPicPr>
            <a:picLocks noChangeAspect="1"/>
          </p:cNvPicPr>
          <p:nvPr/>
        </p:nvPicPr>
        <p:blipFill>
          <a:blip r:embed="rId2" cstate="print"/>
          <a:srcRect l="7324" t="19532" r="7227" b="2344"/>
          <a:stretch>
            <a:fillRect/>
          </a:stretch>
        </p:blipFill>
        <p:spPr>
          <a:xfrm>
            <a:off x="8080726" y="1825626"/>
            <a:ext cx="3914519" cy="4206684"/>
          </a:xfrm>
          <a:prstGeom prst="rect">
            <a:avLst/>
          </a:prstGeom>
        </p:spPr>
      </p:pic>
      <p:pic>
        <p:nvPicPr>
          <p:cNvPr id="5" name="Picture 1" descr="a2eD334.tmp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8159" r="51343" b="27761"/>
          <a:stretch/>
        </p:blipFill>
        <p:spPr bwMode="auto">
          <a:xfrm>
            <a:off x="4694829" y="1825625"/>
            <a:ext cx="3098042" cy="420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683286"/>
      </p:ext>
    </p:extLst>
  </p:cSld>
  <p:clrMapOvr>
    <a:masterClrMapping/>
  </p:clrMapOvr>
</p:sld>
</file>

<file path=ppt/theme/theme1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216</TotalTime>
  <Words>369</Words>
  <Application>Microsoft Office PowerPoint</Application>
  <PresentationFormat>ملء الشاشة</PresentationFormat>
  <Paragraphs>128</Paragraphs>
  <Slides>35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Tahoma</vt:lpstr>
      <vt:lpstr>Wingdings</vt:lpstr>
      <vt:lpstr>Wingdings 3</vt:lpstr>
      <vt:lpstr>ربطة</vt:lpstr>
      <vt:lpstr>GIT Radiological investigations and anatomy </vt:lpstr>
      <vt:lpstr>Objectives:</vt:lpstr>
      <vt:lpstr>Reference:</vt:lpstr>
      <vt:lpstr>عرض تقديمي في PowerPoint</vt:lpstr>
      <vt:lpstr>IMAGING MODALITIES:</vt:lpstr>
      <vt:lpstr>عرض تقديمي في PowerPoint</vt:lpstr>
      <vt:lpstr>GIT characteristics:</vt:lpstr>
      <vt:lpstr>  X-ray ( plain radiography)</vt:lpstr>
      <vt:lpstr>Fluoroscopy (contrast study) </vt:lpstr>
      <vt:lpstr>Ultrasound</vt:lpstr>
      <vt:lpstr>CT ( computer tomography)</vt:lpstr>
      <vt:lpstr>MRI ( Magnetic resonance imaging)</vt:lpstr>
      <vt:lpstr>Radiological appearance of GIT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Common plain x-ray abdomen radiograph findings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Radiological investigation and anatomy </dc:title>
  <dc:creator>sultan alharbi</dc:creator>
  <cp:lastModifiedBy>sultan alharbi</cp:lastModifiedBy>
  <cp:revision>24</cp:revision>
  <dcterms:created xsi:type="dcterms:W3CDTF">2016-12-03T19:26:24Z</dcterms:created>
  <dcterms:modified xsi:type="dcterms:W3CDTF">2016-12-04T03:42:58Z</dcterms:modified>
</cp:coreProperties>
</file>