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307" r:id="rId3"/>
    <p:sldId id="308" r:id="rId4"/>
    <p:sldId id="258" r:id="rId5"/>
    <p:sldId id="259" r:id="rId6"/>
    <p:sldId id="275" r:id="rId7"/>
    <p:sldId id="264" r:id="rId8"/>
    <p:sldId id="260" r:id="rId9"/>
    <p:sldId id="266" r:id="rId10"/>
    <p:sldId id="261" r:id="rId11"/>
    <p:sldId id="294" r:id="rId12"/>
    <p:sldId id="295" r:id="rId13"/>
    <p:sldId id="267" r:id="rId14"/>
    <p:sldId id="262" r:id="rId15"/>
    <p:sldId id="263" r:id="rId16"/>
    <p:sldId id="265" r:id="rId17"/>
    <p:sldId id="309" r:id="rId18"/>
    <p:sldId id="268" r:id="rId19"/>
    <p:sldId id="269" r:id="rId20"/>
    <p:sldId id="270" r:id="rId21"/>
    <p:sldId id="273" r:id="rId22"/>
    <p:sldId id="271" r:id="rId23"/>
    <p:sldId id="272" r:id="rId24"/>
    <p:sldId id="276" r:id="rId25"/>
    <p:sldId id="310" r:id="rId26"/>
    <p:sldId id="277" r:id="rId27"/>
    <p:sldId id="278" r:id="rId28"/>
    <p:sldId id="281" r:id="rId29"/>
    <p:sldId id="280" r:id="rId30"/>
    <p:sldId id="282" r:id="rId31"/>
    <p:sldId id="287" r:id="rId32"/>
    <p:sldId id="285" r:id="rId33"/>
    <p:sldId id="284" r:id="rId34"/>
    <p:sldId id="283" r:id="rId35"/>
    <p:sldId id="286" r:id="rId36"/>
    <p:sldId id="311" r:id="rId37"/>
    <p:sldId id="289" r:id="rId38"/>
    <p:sldId id="290" r:id="rId39"/>
    <p:sldId id="291" r:id="rId40"/>
    <p:sldId id="293" r:id="rId41"/>
    <p:sldId id="312" r:id="rId42"/>
    <p:sldId id="292" r:id="rId43"/>
    <p:sldId id="296" r:id="rId44"/>
    <p:sldId id="297" r:id="rId45"/>
    <p:sldId id="298" r:id="rId46"/>
    <p:sldId id="299" r:id="rId47"/>
    <p:sldId id="300" r:id="rId48"/>
    <p:sldId id="313" r:id="rId49"/>
    <p:sldId id="301" r:id="rId50"/>
    <p:sldId id="302" r:id="rId51"/>
    <p:sldId id="303" r:id="rId52"/>
    <p:sldId id="304" r:id="rId53"/>
    <p:sldId id="314" r:id="rId54"/>
    <p:sldId id="305" r:id="rId55"/>
    <p:sldId id="306" r:id="rId56"/>
    <p:sldId id="31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2732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751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133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6179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7849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2264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391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3740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3472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9515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55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88EE-9BD4-4165-8F5F-688CE49A103D}" type="datetimeFigureOut">
              <a:rPr lang="en-CA" smtClean="0"/>
              <a:pPr/>
              <a:t>13/12/2016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A507-77F0-4D3C-8577-F2F5208EF54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60777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Radiology of hepatobiliary diseases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713" y="4434060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R</a:t>
            </a:r>
            <a:r>
              <a:rPr lang="en-US" b="1" dirty="0" err="1" smtClean="0"/>
              <a:t>eshaid</a:t>
            </a:r>
            <a:r>
              <a:rPr lang="en-US" b="1" dirty="0" smtClean="0"/>
              <a:t> </a:t>
            </a:r>
            <a:r>
              <a:rPr lang="en-US" b="1" dirty="0" err="1" smtClean="0"/>
              <a:t>Aljurayyan</a:t>
            </a:r>
            <a:endParaRPr lang="en-US" b="1" dirty="0" smtClean="0"/>
          </a:p>
          <a:p>
            <a:r>
              <a:rPr lang="en-US" sz="2000" dirty="0" err="1" smtClean="0"/>
              <a:t>Assit</a:t>
            </a:r>
            <a:r>
              <a:rPr lang="en-US" sz="2000" dirty="0" smtClean="0"/>
              <a:t>. Professor Department of Radiology</a:t>
            </a:r>
          </a:p>
          <a:p>
            <a:r>
              <a:rPr lang="en-US" sz="2000" dirty="0" smtClean="0"/>
              <a:t>Collage of Medicine</a:t>
            </a:r>
          </a:p>
          <a:p>
            <a:r>
              <a:rPr lang="en-US" sz="2000" dirty="0" smtClean="0"/>
              <a:t>King Saud University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difference between the two images?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090" y="2011540"/>
            <a:ext cx="5284102" cy="4315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19" y="2011540"/>
            <a:ext cx="5718219" cy="431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792" y="5982340"/>
            <a:ext cx="549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Stone </a:t>
            </a:r>
            <a:r>
              <a:rPr lang="en-CA" sz="3200" b="1" dirty="0" smtClean="0">
                <a:solidFill>
                  <a:srgbClr val="FFFF00"/>
                </a:solidFill>
              </a:rPr>
              <a:t>WITHOUT</a:t>
            </a:r>
            <a:r>
              <a:rPr lang="en-CA" sz="3200" b="1" dirty="0" smtClean="0"/>
              <a:t> inflammation</a:t>
            </a:r>
            <a:endParaRPr lang="en-C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77" y="6034502"/>
            <a:ext cx="462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Stone </a:t>
            </a:r>
            <a:r>
              <a:rPr lang="en-CA" sz="3200" b="1" dirty="0" smtClean="0">
                <a:solidFill>
                  <a:srgbClr val="FFFF00"/>
                </a:solidFill>
              </a:rPr>
              <a:t>WITH</a:t>
            </a:r>
            <a:r>
              <a:rPr lang="en-CA" sz="3200" b="1" dirty="0" smtClean="0"/>
              <a:t> inflammation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xmlns="" val="13733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difference between the two images?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8" t="11520" r="12825" b="14413"/>
          <a:stretch>
            <a:fillRect/>
          </a:stretch>
        </p:blipFill>
        <p:spPr>
          <a:xfrm>
            <a:off x="6532605" y="1845275"/>
            <a:ext cx="5090984" cy="4149793"/>
          </a:xfrm>
        </p:spPr>
      </p:pic>
      <p:pic>
        <p:nvPicPr>
          <p:cNvPr id="6" name="Picture 5" descr="gb5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4052" t="3649" r="6397" b="4149"/>
          <a:stretch>
            <a:fillRect/>
          </a:stretch>
        </p:blipFill>
        <p:spPr>
          <a:xfrm>
            <a:off x="568411" y="1696995"/>
            <a:ext cx="5453448" cy="43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difference between the two images?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8" t="11520" r="12825" b="14413"/>
          <a:stretch>
            <a:fillRect/>
          </a:stretch>
        </p:blipFill>
        <p:spPr>
          <a:xfrm>
            <a:off x="6524216" y="1836886"/>
            <a:ext cx="5090984" cy="4149793"/>
          </a:xfrm>
        </p:spPr>
      </p:pic>
      <p:pic>
        <p:nvPicPr>
          <p:cNvPr id="6" name="Picture 5" descr="gb5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4052" t="3649" r="6397" b="4149"/>
          <a:stretch>
            <a:fillRect/>
          </a:stretch>
        </p:blipFill>
        <p:spPr>
          <a:xfrm>
            <a:off x="568411" y="1696995"/>
            <a:ext cx="5453448" cy="4316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228" y="6069547"/>
            <a:ext cx="611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WITHOUT</a:t>
            </a:r>
            <a:r>
              <a:rPr lang="en-US" sz="2800" dirty="0" smtClean="0"/>
              <a:t> acoustic shadow (GB </a:t>
            </a:r>
            <a:r>
              <a:rPr lang="en-US" sz="2800" dirty="0" smtClean="0">
                <a:solidFill>
                  <a:srgbClr val="FF0000"/>
                </a:solidFill>
              </a:rPr>
              <a:t>polyp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482573" y="6042855"/>
            <a:ext cx="5964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WITH</a:t>
            </a:r>
            <a:r>
              <a:rPr lang="en-US" sz="2800" dirty="0" smtClean="0"/>
              <a:t> acoustic </a:t>
            </a:r>
            <a:r>
              <a:rPr lang="en-US" sz="2800" dirty="0" smtClean="0"/>
              <a:t>shadow (GB </a:t>
            </a:r>
            <a:r>
              <a:rPr lang="en-US" sz="2800" dirty="0" smtClean="0">
                <a:solidFill>
                  <a:srgbClr val="FF0000"/>
                </a:solidFill>
              </a:rPr>
              <a:t>stone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47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difference between the two images?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988" b="7287"/>
          <a:stretch/>
        </p:blipFill>
        <p:spPr>
          <a:xfrm>
            <a:off x="1100711" y="1555169"/>
            <a:ext cx="4372810" cy="417593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8820" y="1555169"/>
            <a:ext cx="5249681" cy="4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the difference between the two images?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988" b="7287"/>
          <a:stretch/>
        </p:blipFill>
        <p:spPr>
          <a:xfrm>
            <a:off x="1100711" y="1555169"/>
            <a:ext cx="4372810" cy="417593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8820" y="1555169"/>
            <a:ext cx="5249681" cy="4512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3887" y="5950040"/>
            <a:ext cx="478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err="1" smtClean="0">
                <a:solidFill>
                  <a:srgbClr val="FFFF00"/>
                </a:solidFill>
              </a:rPr>
              <a:t>Acalculous</a:t>
            </a:r>
            <a:r>
              <a:rPr lang="en-CA" sz="3600" dirty="0" smtClean="0">
                <a:solidFill>
                  <a:srgbClr val="FFFF00"/>
                </a:solidFill>
              </a:rPr>
              <a:t> </a:t>
            </a:r>
            <a:r>
              <a:rPr lang="en-CA" sz="3600" dirty="0" smtClean="0"/>
              <a:t>cholecystitis</a:t>
            </a:r>
            <a:endParaRPr lang="en-C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490952" y="5950040"/>
            <a:ext cx="454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rgbClr val="FFFF00"/>
                </a:solidFill>
              </a:rPr>
              <a:t>calculous</a:t>
            </a:r>
            <a:r>
              <a:rPr lang="en-CA" sz="3600" dirty="0" smtClean="0"/>
              <a:t> cholecystitis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xmlns="" val="10218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Different gallstones ……..</a:t>
            </a:r>
            <a:endParaRPr lang="en-CA" dirty="0"/>
          </a:p>
        </p:txBody>
      </p:sp>
      <p:sp>
        <p:nvSpPr>
          <p:cNvPr id="5" name="AutoShape 4" descr="Image result for ‪gallstone us‬‏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003" y="1690688"/>
            <a:ext cx="3654200" cy="3651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50" y="1801263"/>
            <a:ext cx="4210050" cy="3541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1"/>
          <a:stretch/>
        </p:blipFill>
        <p:spPr>
          <a:xfrm>
            <a:off x="7843234" y="1801263"/>
            <a:ext cx="4348766" cy="35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9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Gallstones on MRI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0646"/>
            <a:ext cx="4443211" cy="44432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4052" y="1353611"/>
            <a:ext cx="4986004" cy="498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673" y="2476080"/>
            <a:ext cx="4285327" cy="27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0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663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300" b="1" dirty="0" smtClean="0"/>
              <a:t>Case </a:t>
            </a:r>
            <a:r>
              <a:rPr lang="en-US" sz="15300" b="1" dirty="0" smtClean="0"/>
              <a:t>2</a:t>
            </a:r>
            <a:r>
              <a:rPr lang="en-US" sz="15300" b="1" dirty="0" smtClean="0"/>
              <a:t/>
            </a:r>
            <a:br>
              <a:rPr lang="en-US" sz="15300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000" dirty="0" smtClean="0"/>
              <a:t>60 year-old male with </a:t>
            </a:r>
            <a:r>
              <a:rPr lang="en-CA" sz="4000" dirty="0"/>
              <a:t>chronic </a:t>
            </a:r>
            <a:r>
              <a:rPr lang="en-CA" sz="4000" dirty="0" smtClean="0"/>
              <a:t>alcoholic complaining of fatigue, disorientation and abdomen distension.</a:t>
            </a:r>
          </a:p>
          <a:p>
            <a:endParaRPr lang="en-CA" dirty="0"/>
          </a:p>
          <a:p>
            <a:r>
              <a:rPr lang="en-CA" dirty="0"/>
              <a:t>W</a:t>
            </a:r>
            <a:r>
              <a:rPr lang="en-CA" dirty="0" smtClean="0"/>
              <a:t>hat do you think this patient has?</a:t>
            </a:r>
          </a:p>
          <a:p>
            <a:endParaRPr lang="en-CA" dirty="0"/>
          </a:p>
          <a:p>
            <a:r>
              <a:rPr lang="en-CA" dirty="0" smtClean="0"/>
              <a:t>What radiology modality you will start with 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774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3340" y="1648496"/>
            <a:ext cx="4172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What is abnormal?</a:t>
            </a:r>
            <a:endParaRPr lang="en-CA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3" t="20849" r="9512" b="6567"/>
          <a:stretch/>
        </p:blipFill>
        <p:spPr>
          <a:xfrm>
            <a:off x="4520485" y="537738"/>
            <a:ext cx="7128455" cy="60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0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Cases…….</a:t>
            </a:r>
            <a:endParaRPr lang="en-US" sz="9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3" t="20849" r="9512" b="6567"/>
          <a:stretch/>
        </p:blipFill>
        <p:spPr>
          <a:xfrm>
            <a:off x="6387921" y="1082204"/>
            <a:ext cx="5467989" cy="481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1" t="6700" r="1929"/>
          <a:stretch/>
        </p:blipFill>
        <p:spPr>
          <a:xfrm>
            <a:off x="218940" y="1127881"/>
            <a:ext cx="5743979" cy="470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0659" y="5876371"/>
            <a:ext cx="446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/>
              <a:t>A</a:t>
            </a:r>
            <a:r>
              <a:rPr lang="en-CA" sz="4400" b="1" dirty="0" smtClean="0"/>
              <a:t>bnormal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03042" y="5892467"/>
            <a:ext cx="231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N</a:t>
            </a:r>
            <a:r>
              <a:rPr lang="en-CA" sz="4000" b="1" dirty="0" smtClean="0"/>
              <a:t>ormal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30733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3" t="20849" r="9512" b="6567"/>
          <a:stretch/>
        </p:blipFill>
        <p:spPr>
          <a:xfrm>
            <a:off x="6387921" y="1082204"/>
            <a:ext cx="5467989" cy="481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1" t="6700" r="1929"/>
          <a:stretch/>
        </p:blipFill>
        <p:spPr>
          <a:xfrm>
            <a:off x="218940" y="1127881"/>
            <a:ext cx="5743979" cy="470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0659" y="5876371"/>
            <a:ext cx="4468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/>
              <a:t>cirrhosis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03042" y="5892467"/>
            <a:ext cx="2318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N</a:t>
            </a:r>
            <a:r>
              <a:rPr lang="en-CA" sz="4000" b="1" dirty="0" smtClean="0"/>
              <a:t>ormal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0971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3" t="20849" r="9512" b="6567"/>
          <a:stretch/>
        </p:blipFill>
        <p:spPr>
          <a:xfrm>
            <a:off x="6027312" y="1217050"/>
            <a:ext cx="5661173" cy="4810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733" y="867581"/>
            <a:ext cx="6117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/>
              <a:t>Liver cirrhosis:</a:t>
            </a:r>
          </a:p>
          <a:p>
            <a:endParaRPr lang="en-CA" sz="4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Nodular surface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Shrunken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Hyper echoic parenchyma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/>
              <a:t>A</a:t>
            </a:r>
            <a:r>
              <a:rPr lang="en-CA" sz="3200" dirty="0" smtClean="0"/>
              <a:t>scites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="" val="2379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examples of cirrhosis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39" t="6828" r="10639" b="10243"/>
          <a:stretch/>
        </p:blipFill>
        <p:spPr>
          <a:xfrm>
            <a:off x="670774" y="1690688"/>
            <a:ext cx="5230261" cy="41481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5" t="7128" r="4905" b="3632"/>
          <a:stretch/>
        </p:blipFill>
        <p:spPr>
          <a:xfrm>
            <a:off x="6411860" y="1820617"/>
            <a:ext cx="5127611" cy="40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1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Cirrhosis on CT scan and MRI: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206656"/>
            <a:ext cx="5468156" cy="5468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0" y="1549020"/>
            <a:ext cx="6055070" cy="44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0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663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300" b="1" dirty="0" smtClean="0"/>
              <a:t>Case </a:t>
            </a:r>
            <a:r>
              <a:rPr lang="en-US" sz="15300" b="1" dirty="0" smtClean="0"/>
              <a:t>3</a:t>
            </a:r>
            <a:r>
              <a:rPr lang="en-US" sz="15300" b="1" dirty="0" smtClean="0"/>
              <a:t/>
            </a:r>
            <a:br>
              <a:rPr lang="en-US" sz="15300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41" y="1637339"/>
            <a:ext cx="46353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US for chronic hepatitis B virus patient.  What is your diagnosis? 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What is </a:t>
            </a:r>
            <a:r>
              <a:rPr lang="en-CA" sz="3200" dirty="0" err="1" smtClean="0"/>
              <a:t>DDx</a:t>
            </a:r>
            <a:r>
              <a:rPr lang="en-CA" sz="3200" dirty="0" smtClean="0"/>
              <a:t>?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dirty="0" smtClean="0"/>
              <a:t>Next step?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540" y="1506829"/>
            <a:ext cx="5975797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1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87" y="581270"/>
            <a:ext cx="4635321" cy="5085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b="1" u="sng" dirty="0" err="1" smtClean="0"/>
              <a:t>DDx</a:t>
            </a:r>
            <a:r>
              <a:rPr lang="en-CA" sz="3600" dirty="0" smtClean="0"/>
              <a:t>:</a:t>
            </a:r>
          </a:p>
          <a:p>
            <a:pPr marL="0" indent="0">
              <a:buNone/>
            </a:pPr>
            <a:r>
              <a:rPr lang="en-CA" sz="3600" b="1" dirty="0" smtClean="0"/>
              <a:t>Benign</a:t>
            </a:r>
            <a:r>
              <a:rPr lang="en-CA" sz="3600" dirty="0" smtClean="0"/>
              <a:t>:</a:t>
            </a:r>
          </a:p>
          <a:p>
            <a:pPr marL="457200" lvl="1" indent="0">
              <a:buNone/>
            </a:pPr>
            <a:r>
              <a:rPr lang="en-CA" sz="2800" dirty="0" smtClean="0"/>
              <a:t>Hemangioma</a:t>
            </a:r>
          </a:p>
          <a:p>
            <a:pPr marL="457200" lvl="1" indent="0">
              <a:buNone/>
            </a:pPr>
            <a:r>
              <a:rPr lang="en-CA" sz="2800" dirty="0" smtClean="0"/>
              <a:t>Adenoma</a:t>
            </a:r>
          </a:p>
          <a:p>
            <a:pPr marL="457200" lvl="1" indent="0">
              <a:buNone/>
            </a:pPr>
            <a:r>
              <a:rPr lang="en-CA" sz="2800" dirty="0" smtClean="0"/>
              <a:t>Focal nodular hyperplasia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CA" sz="3600" b="1" dirty="0" smtClean="0"/>
              <a:t>Malignant:</a:t>
            </a:r>
          </a:p>
          <a:p>
            <a:pPr marL="457200" lvl="1" indent="0">
              <a:buNone/>
            </a:pPr>
            <a:r>
              <a:rPr lang="en-CA" sz="2800" dirty="0" smtClean="0"/>
              <a:t>Hepatocellular carcinoma</a:t>
            </a:r>
          </a:p>
          <a:p>
            <a:pPr marL="457200" lvl="1" indent="0">
              <a:buNone/>
            </a:pPr>
            <a:r>
              <a:rPr lang="en-CA" sz="2800" dirty="0" smtClean="0"/>
              <a:t>Metastasis</a:t>
            </a:r>
          </a:p>
          <a:p>
            <a:pPr marL="0" indent="0">
              <a:buNone/>
            </a:pPr>
            <a:endParaRPr lang="en-CA" sz="3600" dirty="0" smtClean="0"/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540" y="1506829"/>
            <a:ext cx="5975797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9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7" y="235595"/>
            <a:ext cx="7726251" cy="5085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u="sng" dirty="0" err="1"/>
              <a:t>DDx</a:t>
            </a:r>
            <a:r>
              <a:rPr lang="en-CA" sz="2400" dirty="0"/>
              <a:t>:</a:t>
            </a:r>
          </a:p>
          <a:p>
            <a:pPr marL="0" indent="0">
              <a:buNone/>
            </a:pPr>
            <a:r>
              <a:rPr lang="en-CA" sz="2400" b="1" dirty="0"/>
              <a:t>Benign</a:t>
            </a:r>
            <a:r>
              <a:rPr lang="en-CA" sz="2400" dirty="0"/>
              <a:t>:</a:t>
            </a:r>
          </a:p>
          <a:p>
            <a:pPr marL="457200" lvl="1" indent="0">
              <a:buNone/>
            </a:pPr>
            <a:r>
              <a:rPr lang="en-CA" sz="1800" dirty="0"/>
              <a:t>Hemangioma</a:t>
            </a:r>
          </a:p>
          <a:p>
            <a:pPr marL="457200" lvl="1" indent="0">
              <a:buNone/>
            </a:pPr>
            <a:r>
              <a:rPr lang="en-CA" sz="1800" dirty="0"/>
              <a:t>Adenoma</a:t>
            </a:r>
          </a:p>
          <a:p>
            <a:pPr marL="457200" lvl="1" indent="0">
              <a:buNone/>
            </a:pPr>
            <a:r>
              <a:rPr lang="en-CA" sz="1800" dirty="0"/>
              <a:t>Focal nodular hyperplasia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Malignant:</a:t>
            </a:r>
          </a:p>
          <a:p>
            <a:pPr marL="457200" lvl="1" indent="0">
              <a:buNone/>
            </a:pPr>
            <a:r>
              <a:rPr lang="en-CA" sz="1800" dirty="0"/>
              <a:t>Hepatocellular carcinoma</a:t>
            </a:r>
          </a:p>
          <a:p>
            <a:pPr marL="457200" lvl="1" indent="0">
              <a:buNone/>
            </a:pPr>
            <a:r>
              <a:rPr lang="en-CA" sz="1800" dirty="0"/>
              <a:t>Metastasis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761" y="5068822"/>
            <a:ext cx="111917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solidFill>
                  <a:srgbClr val="FFFF00"/>
                </a:solidFill>
              </a:rPr>
              <a:t>How to till if its benign or malignant  ????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692" y="537387"/>
            <a:ext cx="5975797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4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7" y="235595"/>
            <a:ext cx="7726251" cy="5085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u="sng" dirty="0" err="1"/>
              <a:t>DDx</a:t>
            </a:r>
            <a:r>
              <a:rPr lang="en-CA" sz="2400" dirty="0"/>
              <a:t>:</a:t>
            </a:r>
          </a:p>
          <a:p>
            <a:pPr marL="0" indent="0">
              <a:buNone/>
            </a:pPr>
            <a:r>
              <a:rPr lang="en-CA" sz="2400" b="1" dirty="0"/>
              <a:t>Benign</a:t>
            </a:r>
            <a:r>
              <a:rPr lang="en-CA" sz="2400" dirty="0"/>
              <a:t>:</a:t>
            </a:r>
          </a:p>
          <a:p>
            <a:pPr marL="457200" lvl="1" indent="0">
              <a:buNone/>
            </a:pPr>
            <a:r>
              <a:rPr lang="en-CA" sz="1800" dirty="0"/>
              <a:t>Hemangioma</a:t>
            </a:r>
          </a:p>
          <a:p>
            <a:pPr marL="457200" lvl="1" indent="0">
              <a:buNone/>
            </a:pPr>
            <a:r>
              <a:rPr lang="en-CA" sz="1800" dirty="0"/>
              <a:t>Adenoma</a:t>
            </a:r>
          </a:p>
          <a:p>
            <a:pPr marL="457200" lvl="1" indent="0">
              <a:buNone/>
            </a:pPr>
            <a:r>
              <a:rPr lang="en-CA" sz="1800" dirty="0"/>
              <a:t>Focal nodular hyperplasia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Malignant:</a:t>
            </a:r>
          </a:p>
          <a:p>
            <a:pPr marL="457200" lvl="1" indent="0">
              <a:buNone/>
            </a:pPr>
            <a:r>
              <a:rPr lang="en-CA" sz="1800" dirty="0"/>
              <a:t>Hepatocellular carcinoma</a:t>
            </a:r>
          </a:p>
          <a:p>
            <a:pPr marL="457200" lvl="1" indent="0">
              <a:buNone/>
            </a:pPr>
            <a:r>
              <a:rPr lang="en-CA" sz="1800" dirty="0"/>
              <a:t>Metastasis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1273" y="5019235"/>
            <a:ext cx="7598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FF0000"/>
                </a:solidFill>
              </a:rPr>
              <a:t>DO  CT scan or MRI with intravenous contrast</a:t>
            </a:r>
            <a:endParaRPr lang="en-CA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692" y="537387"/>
            <a:ext cx="5975797" cy="4481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520" y="4062135"/>
            <a:ext cx="1155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smtClean="0">
                <a:solidFill>
                  <a:srgbClr val="FFFF00"/>
                </a:solidFill>
              </a:rPr>
              <a:t>How to till if its benign or malignant  ????</a:t>
            </a:r>
            <a:endParaRPr lang="en-CA" sz="4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1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663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300" b="1" dirty="0" smtClean="0"/>
              <a:t>Case 1</a:t>
            </a:r>
            <a:br>
              <a:rPr lang="en-US" sz="15300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22" y="510898"/>
            <a:ext cx="10515600" cy="1325563"/>
          </a:xfrm>
        </p:spPr>
        <p:txBody>
          <a:bodyPr/>
          <a:lstStyle/>
          <a:p>
            <a:r>
              <a:rPr lang="en-CA" dirty="0" smtClean="0"/>
              <a:t>CT scan with IV contrast (</a:t>
            </a:r>
            <a:r>
              <a:rPr lang="en-CA" dirty="0" err="1" smtClean="0"/>
              <a:t>triphasic</a:t>
            </a:r>
            <a:r>
              <a:rPr lang="en-CA" dirty="0" smtClean="0"/>
              <a:t> scan)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01" t="41421" r="30469" b="17417"/>
          <a:stretch/>
        </p:blipFill>
        <p:spPr>
          <a:xfrm>
            <a:off x="8438135" y="2022615"/>
            <a:ext cx="3193961" cy="2822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" t="42065" r="66103" b="17259"/>
          <a:stretch/>
        </p:blipFill>
        <p:spPr>
          <a:xfrm>
            <a:off x="4485861" y="2102785"/>
            <a:ext cx="3085262" cy="2789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05" t="-1" r="31455" b="60694"/>
          <a:stretch/>
        </p:blipFill>
        <p:spPr>
          <a:xfrm>
            <a:off x="579435" y="2149761"/>
            <a:ext cx="3039414" cy="26955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79374" y="5512904"/>
            <a:ext cx="690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Hepatocellular carcinoma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xmlns="" val="36237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 err="1"/>
              <a:t>Triphasic</a:t>
            </a:r>
            <a:r>
              <a:rPr lang="en-CA" sz="5400" b="1" dirty="0"/>
              <a:t> liver CT scan 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964"/>
          </a:xfrm>
        </p:spPr>
        <p:txBody>
          <a:bodyPr>
            <a:normAutofit/>
          </a:bodyPr>
          <a:lstStyle/>
          <a:p>
            <a:r>
              <a:rPr lang="en-CA" dirty="0"/>
              <a:t>S</a:t>
            </a:r>
            <a:r>
              <a:rPr lang="en-CA" dirty="0" smtClean="0"/>
              <a:t>canning liver with intravenous (IV) contrast in three different phases:</a:t>
            </a:r>
          </a:p>
          <a:p>
            <a:pPr lvl="1"/>
            <a:r>
              <a:rPr lang="en-CA" b="1" dirty="0" smtClean="0">
                <a:solidFill>
                  <a:srgbClr val="FFFF00"/>
                </a:solidFill>
              </a:rPr>
              <a:t>Phase 1 (arterial): </a:t>
            </a:r>
            <a:r>
              <a:rPr lang="en-CA" dirty="0" smtClean="0"/>
              <a:t>when IV contrast in arteries/ 30 to 40 seconds after IV </a:t>
            </a:r>
            <a:r>
              <a:rPr lang="en-CA" dirty="0"/>
              <a:t>contrast </a:t>
            </a:r>
            <a:r>
              <a:rPr lang="en-CA" dirty="0" smtClean="0"/>
              <a:t>injection.</a:t>
            </a:r>
          </a:p>
          <a:p>
            <a:pPr lvl="1"/>
            <a:r>
              <a:rPr lang="en-CA" b="1" dirty="0" smtClean="0">
                <a:solidFill>
                  <a:srgbClr val="FFFF00"/>
                </a:solidFill>
              </a:rPr>
              <a:t>Phase 2 (portal-venous): </a:t>
            </a:r>
            <a:r>
              <a:rPr lang="en-CA" dirty="0" smtClean="0"/>
              <a:t>when IV contrast in veins/ 60 to 70 seconds after IV </a:t>
            </a:r>
            <a:r>
              <a:rPr lang="en-CA" dirty="0"/>
              <a:t>contrast </a:t>
            </a:r>
            <a:r>
              <a:rPr lang="en-CA" dirty="0" smtClean="0"/>
              <a:t>injection.</a:t>
            </a:r>
          </a:p>
          <a:p>
            <a:pPr lvl="1"/>
            <a:r>
              <a:rPr lang="en-CA" b="1" dirty="0" smtClean="0">
                <a:solidFill>
                  <a:srgbClr val="FFFF00"/>
                </a:solidFill>
              </a:rPr>
              <a:t>Phase 3 (delayed or equilibrium): </a:t>
            </a:r>
            <a:r>
              <a:rPr lang="en-CA" dirty="0" smtClean="0"/>
              <a:t>after 3 to 5 minuets after IV contrast injection.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dirty="0" err="1" smtClean="0"/>
              <a:t>Triphasic</a:t>
            </a:r>
            <a:r>
              <a:rPr lang="en-CA" dirty="0" smtClean="0"/>
              <a:t> scan helps in differentiating benign from malignant masses:</a:t>
            </a:r>
          </a:p>
          <a:p>
            <a:pPr lvl="1"/>
            <a:r>
              <a:rPr lang="en-CA" dirty="0" smtClean="0"/>
              <a:t>Benign = 		BLACK in </a:t>
            </a:r>
            <a:r>
              <a:rPr lang="en-CA" dirty="0" smtClean="0">
                <a:solidFill>
                  <a:srgbClr val="FFFF00"/>
                </a:solidFill>
              </a:rPr>
              <a:t>phase 1 </a:t>
            </a:r>
            <a:r>
              <a:rPr lang="en-CA" dirty="0" smtClean="0"/>
              <a:t>/ WHITE in </a:t>
            </a:r>
            <a:r>
              <a:rPr lang="en-CA" dirty="0" smtClean="0">
                <a:solidFill>
                  <a:srgbClr val="FFFF00"/>
                </a:solidFill>
              </a:rPr>
              <a:t>phase 3 </a:t>
            </a:r>
            <a:r>
              <a:rPr lang="en-CA" b="1" dirty="0" smtClean="0">
                <a:solidFill>
                  <a:srgbClr val="FF0000"/>
                </a:solidFill>
              </a:rPr>
              <a:t>(e.g. hemangioma)</a:t>
            </a:r>
          </a:p>
          <a:p>
            <a:pPr lvl="1"/>
            <a:r>
              <a:rPr lang="en-CA" dirty="0" smtClean="0"/>
              <a:t>Malignant = 	WHITE in </a:t>
            </a:r>
            <a:r>
              <a:rPr lang="en-CA" dirty="0" smtClean="0">
                <a:solidFill>
                  <a:srgbClr val="FFFF00"/>
                </a:solidFill>
              </a:rPr>
              <a:t>phase 1 </a:t>
            </a:r>
            <a:r>
              <a:rPr lang="en-CA" dirty="0"/>
              <a:t>/ </a:t>
            </a:r>
            <a:r>
              <a:rPr lang="en-CA" dirty="0" smtClean="0"/>
              <a:t>BLACK in </a:t>
            </a:r>
            <a:r>
              <a:rPr lang="en-CA" dirty="0" smtClean="0">
                <a:solidFill>
                  <a:srgbClr val="FFFF00"/>
                </a:solidFill>
              </a:rPr>
              <a:t>phase 3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(e.g. HCC)</a:t>
            </a:r>
            <a:endParaRPr lang="en-CA" b="1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361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5" y="272703"/>
            <a:ext cx="10515600" cy="1325563"/>
          </a:xfrm>
        </p:spPr>
        <p:txBody>
          <a:bodyPr/>
          <a:lstStyle/>
          <a:p>
            <a:r>
              <a:rPr lang="en-CA" dirty="0" smtClean="0"/>
              <a:t>What is the difference between both cases?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88" t="58936" b="1063"/>
          <a:stretch/>
        </p:blipFill>
        <p:spPr>
          <a:xfrm>
            <a:off x="9371984" y="4278307"/>
            <a:ext cx="2529442" cy="2310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58" t="30338" b="41063"/>
          <a:stretch/>
        </p:blipFill>
        <p:spPr>
          <a:xfrm>
            <a:off x="6307275" y="4172288"/>
            <a:ext cx="2529442" cy="2310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61" b="69856"/>
          <a:stretch/>
        </p:blipFill>
        <p:spPr>
          <a:xfrm>
            <a:off x="3242564" y="4172288"/>
            <a:ext cx="2529444" cy="2310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01" t="41421" r="30469" b="17417"/>
          <a:stretch/>
        </p:blipFill>
        <p:spPr>
          <a:xfrm>
            <a:off x="9366748" y="1598267"/>
            <a:ext cx="2517083" cy="2310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" t="42065" r="66103" b="17259"/>
          <a:stretch/>
        </p:blipFill>
        <p:spPr>
          <a:xfrm>
            <a:off x="6307275" y="1598266"/>
            <a:ext cx="2529442" cy="2310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05" t="-1" r="31455" b="60694"/>
          <a:stretch/>
        </p:blipFill>
        <p:spPr>
          <a:xfrm>
            <a:off x="3242564" y="1598266"/>
            <a:ext cx="2535548" cy="23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4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5" y="272703"/>
            <a:ext cx="10515600" cy="1325563"/>
          </a:xfrm>
        </p:spPr>
        <p:txBody>
          <a:bodyPr/>
          <a:lstStyle/>
          <a:p>
            <a:r>
              <a:rPr lang="en-CA" dirty="0" smtClean="0"/>
              <a:t>What is the difference between both cases?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88" t="58936" b="1063"/>
          <a:stretch/>
        </p:blipFill>
        <p:spPr>
          <a:xfrm>
            <a:off x="9371984" y="4278307"/>
            <a:ext cx="2529442" cy="2310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58" t="30338" b="41063"/>
          <a:stretch/>
        </p:blipFill>
        <p:spPr>
          <a:xfrm>
            <a:off x="6307275" y="4172288"/>
            <a:ext cx="2529442" cy="2310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61" b="69856"/>
          <a:stretch/>
        </p:blipFill>
        <p:spPr>
          <a:xfrm>
            <a:off x="3242564" y="4172288"/>
            <a:ext cx="2529444" cy="2310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01" t="41421" r="30469" b="17417"/>
          <a:stretch/>
        </p:blipFill>
        <p:spPr>
          <a:xfrm>
            <a:off x="9366748" y="1598267"/>
            <a:ext cx="2517083" cy="2310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" t="42065" r="66103" b="17259"/>
          <a:stretch/>
        </p:blipFill>
        <p:spPr>
          <a:xfrm>
            <a:off x="6307275" y="1598266"/>
            <a:ext cx="2529442" cy="23101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05" t="-1" r="31455" b="60694"/>
          <a:stretch/>
        </p:blipFill>
        <p:spPr>
          <a:xfrm>
            <a:off x="3242564" y="1598266"/>
            <a:ext cx="2535548" cy="2310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464" y="5171781"/>
            <a:ext cx="2173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 smtClean="0"/>
              <a:t>Hemangioma</a:t>
            </a:r>
            <a:endParaRPr lang="en-CA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9818" y="2557406"/>
            <a:ext cx="3137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2800" b="1" dirty="0" smtClean="0"/>
              <a:t>Hepatocellular carcinoma</a:t>
            </a:r>
          </a:p>
        </p:txBody>
      </p:sp>
    </p:spTree>
    <p:extLst>
      <p:ext uri="{BB962C8B-B14F-4D97-AF65-F5344CB8AC3E}">
        <p14:creationId xmlns:p14="http://schemas.microsoft.com/office/powerpoint/2010/main" xmlns="" val="3909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Benign or malignant ????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22" y="1690688"/>
            <a:ext cx="11629756" cy="4452535"/>
          </a:xfrm>
        </p:spPr>
      </p:pic>
    </p:spTree>
    <p:extLst>
      <p:ext uri="{BB962C8B-B14F-4D97-AF65-F5344CB8AC3E}">
        <p14:creationId xmlns:p14="http://schemas.microsoft.com/office/powerpoint/2010/main" xmlns="" val="8973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Benign or Malignant ????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33" y="1330080"/>
            <a:ext cx="11629756" cy="4452535"/>
          </a:xfrm>
        </p:spPr>
      </p:pic>
      <p:sp>
        <p:nvSpPr>
          <p:cNvPr id="3" name="TextBox 2"/>
          <p:cNvSpPr txBox="1"/>
          <p:nvPr/>
        </p:nvSpPr>
        <p:spPr>
          <a:xfrm>
            <a:off x="1910366" y="5306096"/>
            <a:ext cx="8113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 smtClean="0">
                <a:solidFill>
                  <a:srgbClr val="FF0000"/>
                </a:solidFill>
              </a:rPr>
              <a:t>Malignant (HCC)</a:t>
            </a:r>
            <a:endParaRPr lang="en-CA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4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663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300" b="1" dirty="0" smtClean="0"/>
              <a:t>Case </a:t>
            </a:r>
            <a:r>
              <a:rPr lang="en-US" sz="15300" b="1" dirty="0" smtClean="0"/>
              <a:t>4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b 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55837" y="639376"/>
            <a:ext cx="5424389" cy="5646094"/>
          </a:xfrm>
        </p:spPr>
      </p:pic>
      <p:sp>
        <p:nvSpPr>
          <p:cNvPr id="5" name="TextBox 4"/>
          <p:cNvSpPr txBox="1"/>
          <p:nvPr/>
        </p:nvSpPr>
        <p:spPr>
          <a:xfrm>
            <a:off x="321277" y="996779"/>
            <a:ext cx="6211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Male patient with chorionic abdomen pain.</a:t>
            </a:r>
          </a:p>
          <a:p>
            <a:endParaRPr lang="en-US" sz="4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is abnormal?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How to confirm the diagnosis?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b 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55837" y="639376"/>
            <a:ext cx="5424389" cy="5646094"/>
          </a:xfrm>
        </p:spPr>
      </p:pic>
      <p:sp>
        <p:nvSpPr>
          <p:cNvPr id="5" name="TextBox 4"/>
          <p:cNvSpPr txBox="1"/>
          <p:nvPr/>
        </p:nvSpPr>
        <p:spPr>
          <a:xfrm>
            <a:off x="156519" y="502508"/>
            <a:ext cx="683740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Gallbladder calcification:</a:t>
            </a:r>
          </a:p>
          <a:p>
            <a:pPr lvl="1"/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Porcelain gallbladder (calcification in GB wall</a:t>
            </a:r>
            <a:r>
              <a:rPr lang="en-US" sz="2800" dirty="0" smtClean="0"/>
              <a:t>).</a:t>
            </a:r>
          </a:p>
          <a:p>
            <a:pPr lvl="1"/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Gallbladder stones (NOT common to see on X-ray).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How to confirm ? </a:t>
            </a:r>
          </a:p>
          <a:p>
            <a:pPr algn="ctr"/>
            <a:r>
              <a:rPr lang="en-US" sz="3600" b="1" dirty="0" smtClean="0"/>
              <a:t>CT scan </a:t>
            </a:r>
            <a:r>
              <a:rPr lang="en-US" sz="3600" dirty="0" smtClean="0"/>
              <a:t>or </a:t>
            </a:r>
            <a:r>
              <a:rPr lang="en-US" sz="3600" b="1" dirty="0" smtClean="0"/>
              <a:t>US</a:t>
            </a:r>
            <a:r>
              <a:rPr lang="en-US" sz="3600" dirty="0" smtClean="0"/>
              <a:t> </a:t>
            </a:r>
            <a:r>
              <a:rPr lang="en-US" sz="3600" dirty="0" smtClean="0"/>
              <a:t>?</a:t>
            </a:r>
            <a:endParaRPr lang="en-US" sz="3600" dirty="0" smtClean="0"/>
          </a:p>
          <a:p>
            <a:pPr algn="ctr"/>
            <a:endParaRPr lang="en-US" sz="36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7" y="20036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Which modality is better?</a:t>
            </a:r>
            <a:endParaRPr lang="en-US" b="1" dirty="0"/>
          </a:p>
        </p:txBody>
      </p:sp>
      <p:pic>
        <p:nvPicPr>
          <p:cNvPr id="6" name="Content Placeholder 5" descr="gb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6401305" y="1532237"/>
            <a:ext cx="5601937" cy="4150454"/>
          </a:xfrm>
        </p:spPr>
      </p:pic>
      <p:pic>
        <p:nvPicPr>
          <p:cNvPr id="7" name="Picture 6" descr="gb4.jpg"/>
          <p:cNvPicPr>
            <a:picLocks noChangeAspect="1"/>
          </p:cNvPicPr>
          <p:nvPr/>
        </p:nvPicPr>
        <p:blipFill>
          <a:blip r:embed="rId3" cstate="print"/>
          <a:srcRect l="8919" t="6362" r="8713" b="10416"/>
          <a:stretch>
            <a:fillRect/>
          </a:stretch>
        </p:blipFill>
        <p:spPr>
          <a:xfrm>
            <a:off x="183168" y="1614616"/>
            <a:ext cx="6069349" cy="41271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2428"/>
            <a:ext cx="10515600" cy="55845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800" dirty="0" smtClean="0"/>
              <a:t>45 year-old female with RUQ pain radiating to right shoulder and aggravated by fatty meals associated with vomiting.</a:t>
            </a:r>
          </a:p>
          <a:p>
            <a:endParaRPr lang="en-CA" sz="4000" dirty="0"/>
          </a:p>
          <a:p>
            <a:r>
              <a:rPr lang="en-CA" sz="4000" dirty="0" smtClean="0"/>
              <a:t>What is most likely diagnosis? </a:t>
            </a:r>
          </a:p>
          <a:p>
            <a:endParaRPr lang="en-CA" sz="4000" dirty="0"/>
          </a:p>
          <a:p>
            <a:r>
              <a:rPr lang="en-CA" sz="4000" dirty="0" smtClean="0"/>
              <a:t>What is the best radiology modality to start with?</a:t>
            </a:r>
          </a:p>
          <a:p>
            <a:endParaRPr lang="en-CA" sz="4000" dirty="0"/>
          </a:p>
          <a:p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xmlns="" val="17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b 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320217" y="260435"/>
            <a:ext cx="3696615" cy="3847703"/>
          </a:xfrm>
        </p:spPr>
      </p:pic>
      <p:sp>
        <p:nvSpPr>
          <p:cNvPr id="5" name="TextBox 4"/>
          <p:cNvSpPr txBox="1"/>
          <p:nvPr/>
        </p:nvSpPr>
        <p:spPr>
          <a:xfrm>
            <a:off x="189470" y="980303"/>
            <a:ext cx="68374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b="1" u="sng" dirty="0" smtClean="0"/>
              <a:t>Porcelain GB:</a:t>
            </a:r>
          </a:p>
          <a:p>
            <a:pPr lvl="1"/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C</a:t>
            </a:r>
            <a:r>
              <a:rPr lang="en-US" sz="2800" dirty="0" smtClean="0"/>
              <a:t>omplete or partial GB wall Ca+.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Risk of developing cancer 5 -7%.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Needs follow every year. </a:t>
            </a:r>
          </a:p>
          <a:p>
            <a:pPr lvl="1"/>
            <a:endParaRPr lang="en-US" sz="2800" dirty="0" smtClean="0"/>
          </a:p>
        </p:txBody>
      </p:sp>
      <p:pic>
        <p:nvPicPr>
          <p:cNvPr id="6" name="Content Placeholder 5" descr="gb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775229" y="3451654"/>
            <a:ext cx="3745105" cy="277473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663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300" b="1" dirty="0" smtClean="0"/>
              <a:t>Case </a:t>
            </a:r>
            <a:r>
              <a:rPr lang="en-US" sz="15300" b="1" dirty="0" smtClean="0"/>
              <a:t>5</a:t>
            </a:r>
            <a:r>
              <a:rPr lang="en-US" sz="15300" b="1" dirty="0" smtClean="0"/>
              <a:t/>
            </a:r>
            <a:br>
              <a:rPr lang="en-US" sz="15300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89" y="1158360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50 year-old lady presenting to emergency with </a:t>
            </a:r>
            <a:r>
              <a:rPr lang="en-US" sz="4000" dirty="0" smtClean="0">
                <a:solidFill>
                  <a:srgbClr val="FFFF00"/>
                </a:solidFill>
              </a:rPr>
              <a:t>RUQ pain </a:t>
            </a:r>
            <a:r>
              <a:rPr lang="en-US" sz="4000" dirty="0" smtClean="0"/>
              <a:t>and </a:t>
            </a:r>
            <a:r>
              <a:rPr lang="en-US" sz="4000" dirty="0" smtClean="0">
                <a:solidFill>
                  <a:srgbClr val="FFFF00"/>
                </a:solidFill>
              </a:rPr>
              <a:t>yellow</a:t>
            </a:r>
            <a:r>
              <a:rPr lang="en-US" sz="4000" dirty="0" smtClean="0"/>
              <a:t> discoloration of </a:t>
            </a:r>
            <a:r>
              <a:rPr lang="en-US" sz="4000" dirty="0" smtClean="0">
                <a:solidFill>
                  <a:srgbClr val="FFFF00"/>
                </a:solidFill>
              </a:rPr>
              <a:t>sclera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FFFF00"/>
                </a:solidFill>
              </a:rPr>
              <a:t>pale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stool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FFFF00"/>
                </a:solidFill>
              </a:rPr>
              <a:t>dark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urine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most likely diagnosis?</a:t>
            </a:r>
          </a:p>
          <a:p>
            <a:endParaRPr lang="en-US" dirty="0" smtClean="0"/>
          </a:p>
          <a:p>
            <a:r>
              <a:rPr lang="en-US" dirty="0" smtClean="0"/>
              <a:t>Which radiology modality you prefer to start with ?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134466"/>
            <a:ext cx="10515600" cy="1325563"/>
          </a:xfrm>
        </p:spPr>
        <p:txBody>
          <a:bodyPr/>
          <a:lstStyle/>
          <a:p>
            <a:r>
              <a:rPr lang="en-US" dirty="0" smtClean="0"/>
              <a:t>Here is </a:t>
            </a:r>
            <a:r>
              <a:rPr lang="en-US" b="1" dirty="0" smtClean="0"/>
              <a:t>US</a:t>
            </a:r>
            <a:r>
              <a:rPr lang="en-US" dirty="0" smtClean="0"/>
              <a:t> you asked for……..</a:t>
            </a:r>
            <a:endParaRPr lang="en-US" dirty="0"/>
          </a:p>
        </p:txBody>
      </p:sp>
      <p:pic>
        <p:nvPicPr>
          <p:cNvPr id="4" name="Content Placeholder 3" descr="WJH-5-137-g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7017154" y="467575"/>
            <a:ext cx="4672338" cy="5985043"/>
          </a:xfrm>
        </p:spPr>
      </p:pic>
      <p:sp>
        <p:nvSpPr>
          <p:cNvPr id="5" name="TextBox 4"/>
          <p:cNvSpPr txBox="1"/>
          <p:nvPr/>
        </p:nvSpPr>
        <p:spPr>
          <a:xfrm>
            <a:off x="659027" y="2866767"/>
            <a:ext cx="5857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do you think ??????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Is it </a:t>
            </a:r>
            <a:r>
              <a:rPr lang="en-US" sz="3600" b="1" dirty="0" smtClean="0">
                <a:solidFill>
                  <a:srgbClr val="FFFF00"/>
                </a:solidFill>
              </a:rPr>
              <a:t>normal</a:t>
            </a:r>
            <a:r>
              <a:rPr lang="en-US" sz="3600" b="1" dirty="0" smtClean="0"/>
              <a:t> or </a:t>
            </a:r>
            <a:r>
              <a:rPr lang="en-US" sz="3600" b="1" dirty="0" smtClean="0">
                <a:solidFill>
                  <a:srgbClr val="FFFF00"/>
                </a:solidFill>
              </a:rPr>
              <a:t>abnormal</a:t>
            </a:r>
            <a:r>
              <a:rPr lang="en-US" sz="3600" b="1" dirty="0" smtClean="0"/>
              <a:t> ????</a:t>
            </a:r>
            <a:endParaRPr lang="en-US" sz="36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134466"/>
            <a:ext cx="10515600" cy="1325563"/>
          </a:xfrm>
        </p:spPr>
        <p:txBody>
          <a:bodyPr/>
          <a:lstStyle/>
          <a:p>
            <a:r>
              <a:rPr lang="en-US" dirty="0" smtClean="0"/>
              <a:t>Here is </a:t>
            </a:r>
            <a:r>
              <a:rPr lang="en-US" b="1" dirty="0" smtClean="0"/>
              <a:t>US</a:t>
            </a:r>
            <a:r>
              <a:rPr lang="en-US" dirty="0" smtClean="0"/>
              <a:t> you asked for……..</a:t>
            </a:r>
            <a:endParaRPr lang="en-US" dirty="0"/>
          </a:p>
        </p:txBody>
      </p:sp>
      <p:pic>
        <p:nvPicPr>
          <p:cNvPr id="4" name="Content Placeholder 3" descr="WJH-5-137-g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7000679" y="245152"/>
            <a:ext cx="4672338" cy="5985043"/>
          </a:xfrm>
        </p:spPr>
      </p:pic>
      <p:pic>
        <p:nvPicPr>
          <p:cNvPr id="6" name="Picture 5" descr="images2.jpg"/>
          <p:cNvPicPr>
            <a:picLocks noChangeAspect="1"/>
          </p:cNvPicPr>
          <p:nvPr/>
        </p:nvPicPr>
        <p:blipFill>
          <a:blip r:embed="rId3" cstate="print"/>
          <a:srcRect l="3874" t="4027" r="13370" b="7303"/>
          <a:stretch>
            <a:fillRect/>
          </a:stretch>
        </p:blipFill>
        <p:spPr>
          <a:xfrm>
            <a:off x="708455" y="1820563"/>
            <a:ext cx="4992130" cy="4153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9329" y="6046573"/>
            <a:ext cx="321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Normal US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432" y="6088559"/>
            <a:ext cx="430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Abnormal  US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134466"/>
            <a:ext cx="10515600" cy="1325563"/>
          </a:xfrm>
        </p:spPr>
        <p:txBody>
          <a:bodyPr/>
          <a:lstStyle/>
          <a:p>
            <a:r>
              <a:rPr lang="en-US" dirty="0" smtClean="0"/>
              <a:t>Here is </a:t>
            </a:r>
            <a:r>
              <a:rPr lang="en-US" b="1" dirty="0" smtClean="0"/>
              <a:t>US</a:t>
            </a:r>
            <a:r>
              <a:rPr lang="en-US" dirty="0" smtClean="0"/>
              <a:t> you asked for……..</a:t>
            </a:r>
            <a:endParaRPr lang="en-US" dirty="0"/>
          </a:p>
        </p:txBody>
      </p:sp>
      <p:pic>
        <p:nvPicPr>
          <p:cNvPr id="4" name="Content Placeholder 3" descr="WJH-5-137-g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7017154" y="467575"/>
            <a:ext cx="4672338" cy="5985043"/>
          </a:xfrm>
        </p:spPr>
      </p:pic>
      <p:sp>
        <p:nvSpPr>
          <p:cNvPr id="5" name="TextBox 4"/>
          <p:cNvSpPr txBox="1"/>
          <p:nvPr/>
        </p:nvSpPr>
        <p:spPr>
          <a:xfrm>
            <a:off x="667265" y="2248929"/>
            <a:ext cx="58571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Sever intra hepatic </a:t>
            </a:r>
            <a:r>
              <a:rPr lang="en-US" sz="3600" b="1" dirty="0" smtClean="0">
                <a:solidFill>
                  <a:srgbClr val="FFFF00"/>
                </a:solidFill>
              </a:rPr>
              <a:t>bile duct dilatation</a:t>
            </a:r>
          </a:p>
          <a:p>
            <a:endParaRPr lang="en-US" sz="3600" b="1" dirty="0" smtClean="0"/>
          </a:p>
          <a:p>
            <a:r>
              <a:rPr lang="en-US" sz="3600" dirty="0" smtClean="0"/>
              <a:t>Can you tell the cause from this US??? 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What to do next?????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MRI</a:t>
            </a:r>
            <a:endParaRPr lang="en-US" sz="6000" b="1" dirty="0"/>
          </a:p>
        </p:txBody>
      </p:sp>
      <p:pic>
        <p:nvPicPr>
          <p:cNvPr id="4" name="Content Placeholder 3" descr="g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9742" y="1141884"/>
            <a:ext cx="5214550" cy="5214550"/>
          </a:xfrm>
        </p:spPr>
      </p:pic>
      <p:sp>
        <p:nvSpPr>
          <p:cNvPr id="5" name="TextBox 4"/>
          <p:cNvSpPr txBox="1"/>
          <p:nvPr/>
        </p:nvSpPr>
        <p:spPr>
          <a:xfrm>
            <a:off x="1112107" y="1721708"/>
            <a:ext cx="53463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is abnormal?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MRI</a:t>
            </a:r>
            <a:endParaRPr lang="en-US" sz="6000" b="1" dirty="0"/>
          </a:p>
        </p:txBody>
      </p:sp>
      <p:pic>
        <p:nvPicPr>
          <p:cNvPr id="4" name="Content Placeholder 3" descr="g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9742" y="1141884"/>
            <a:ext cx="5214550" cy="5214550"/>
          </a:xfrm>
        </p:spPr>
      </p:pic>
      <p:sp>
        <p:nvSpPr>
          <p:cNvPr id="5" name="TextBox 4"/>
          <p:cNvSpPr txBox="1"/>
          <p:nvPr/>
        </p:nvSpPr>
        <p:spPr>
          <a:xfrm>
            <a:off x="1112107" y="1721708"/>
            <a:ext cx="53463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What is abnormal?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Multiple </a:t>
            </a:r>
            <a:r>
              <a:rPr lang="en-US" sz="4000" dirty="0" smtClean="0">
                <a:solidFill>
                  <a:srgbClr val="FF0000"/>
                </a:solidFill>
              </a:rPr>
              <a:t>gallstones</a:t>
            </a:r>
            <a:r>
              <a:rPr lang="en-US" sz="4000" dirty="0" smtClean="0"/>
              <a:t> in GB and common bile duct (</a:t>
            </a:r>
            <a:r>
              <a:rPr lang="en-US" sz="4000" dirty="0" smtClean="0">
                <a:solidFill>
                  <a:srgbClr val="FF0000"/>
                </a:solidFill>
              </a:rPr>
              <a:t>CBD</a:t>
            </a:r>
            <a:r>
              <a:rPr lang="en-US" sz="4000" dirty="0" smtClean="0"/>
              <a:t>). </a:t>
            </a:r>
            <a:endParaRPr lang="en-US" sz="4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663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300" b="1" dirty="0" smtClean="0"/>
              <a:t>Case </a:t>
            </a:r>
            <a:r>
              <a:rPr lang="en-US" sz="15300" b="1" dirty="0" smtClean="0"/>
              <a:t>6</a:t>
            </a:r>
            <a:r>
              <a:rPr lang="en-US" sz="15300" b="1" dirty="0" smtClean="0"/>
              <a:t/>
            </a:r>
            <a:br>
              <a:rPr lang="en-US" sz="15300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4" y="5051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20 year-old case of Thalassemia with repeated blood transfusion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48183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6" t="12702" r="158" b="13089"/>
          <a:stretch>
            <a:fillRect/>
          </a:stretch>
        </p:blipFill>
        <p:spPr>
          <a:xfrm>
            <a:off x="6141316" y="1367479"/>
            <a:ext cx="5144522" cy="3942452"/>
          </a:xfrm>
        </p:spPr>
      </p:pic>
      <p:pic>
        <p:nvPicPr>
          <p:cNvPr id="5" name="Picture 4" descr="ser011img00008.jpg"/>
          <p:cNvPicPr>
            <a:picLocks noChangeAspect="1"/>
          </p:cNvPicPr>
          <p:nvPr/>
        </p:nvPicPr>
        <p:blipFill>
          <a:blip r:embed="rId3" cstate="print">
            <a:lum bright="-20000"/>
          </a:blip>
          <a:srcRect l="4392" t="25228" r="4561" b="18375"/>
          <a:stretch>
            <a:fillRect/>
          </a:stretch>
        </p:blipFill>
        <p:spPr>
          <a:xfrm rot="10800000">
            <a:off x="189468" y="1453595"/>
            <a:ext cx="5700585" cy="3835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509" y="5181600"/>
            <a:ext cx="475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Normal MRI (for reference)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3221" y="5231027"/>
            <a:ext cx="427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What is abnormal here???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975" y="1120217"/>
            <a:ext cx="6220496" cy="5080071"/>
          </a:xfrm>
        </p:spPr>
      </p:pic>
      <p:sp>
        <p:nvSpPr>
          <p:cNvPr id="5" name="TextBox 4"/>
          <p:cNvSpPr txBox="1"/>
          <p:nvPr/>
        </p:nvSpPr>
        <p:spPr>
          <a:xfrm>
            <a:off x="1184856" y="2073499"/>
            <a:ext cx="316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/>
              <a:t>What is abnormal?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xmlns="" val="12722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4" y="5051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20 year-old case of Thalassemia with repeated blood transfusion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48183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06" t="12702" r="158" b="13089"/>
          <a:stretch>
            <a:fillRect/>
          </a:stretch>
        </p:blipFill>
        <p:spPr>
          <a:xfrm>
            <a:off x="6141316" y="1367479"/>
            <a:ext cx="5144522" cy="3942452"/>
          </a:xfrm>
        </p:spPr>
      </p:pic>
      <p:sp>
        <p:nvSpPr>
          <p:cNvPr id="7" name="TextBox 6"/>
          <p:cNvSpPr txBox="1"/>
          <p:nvPr/>
        </p:nvSpPr>
        <p:spPr>
          <a:xfrm>
            <a:off x="543695" y="1705233"/>
            <a:ext cx="53051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abnormal here???</a:t>
            </a:r>
          </a:p>
          <a:p>
            <a:endParaRPr lang="en-US" sz="2800" dirty="0" smtClean="0"/>
          </a:p>
          <a:p>
            <a:r>
              <a:rPr lang="en-US" sz="2800" dirty="0" smtClean="0"/>
              <a:t>The liver and spleen of dark in signal (</a:t>
            </a:r>
            <a:r>
              <a:rPr lang="en-US" sz="2800" b="1" dirty="0" smtClean="0">
                <a:solidFill>
                  <a:srgbClr val="FFFF00"/>
                </a:solidFill>
              </a:rPr>
              <a:t>hypo intense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Because of iron overload, repeated </a:t>
            </a:r>
            <a:r>
              <a:rPr lang="en-US" sz="2800" dirty="0" smtClean="0"/>
              <a:t>blood </a:t>
            </a:r>
            <a:r>
              <a:rPr lang="en-US" sz="2800" dirty="0" smtClean="0"/>
              <a:t>transfusion.</a:t>
            </a:r>
          </a:p>
          <a:p>
            <a:endParaRPr lang="en-US" sz="2800" dirty="0" smtClean="0"/>
          </a:p>
          <a:p>
            <a:r>
              <a:rPr lang="en-US" sz="2800" dirty="0" smtClean="0"/>
              <a:t>MRI is the modality of choice to assess and quantify iron in solid organs. 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4" y="2053882"/>
            <a:ext cx="10515600" cy="1325563"/>
          </a:xfrm>
        </p:spPr>
        <p:txBody>
          <a:bodyPr>
            <a:normAutofit fontScale="90000"/>
          </a:bodyPr>
          <a:lstStyle/>
          <a:p>
            <a:pPr marL="914400" indent="-914400"/>
            <a:r>
              <a:rPr lang="en-US" sz="4900" dirty="0" smtClean="0"/>
              <a:t>Patient with RUQ pain suspecting</a:t>
            </a:r>
            <a:br>
              <a:rPr lang="en-US" sz="4900" dirty="0" smtClean="0"/>
            </a:br>
            <a:r>
              <a:rPr lang="en-US" sz="4900" dirty="0" smtClean="0"/>
              <a:t>cholecystitis.  US was not conclusive.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to do next????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? CT scan   ? MRI  or  ? Nuclear scan.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4" y="2053882"/>
            <a:ext cx="10515600" cy="1325563"/>
          </a:xfrm>
        </p:spPr>
        <p:txBody>
          <a:bodyPr>
            <a:normAutofit fontScale="90000"/>
          </a:bodyPr>
          <a:lstStyle/>
          <a:p>
            <a:pPr marL="914400" indent="-914400"/>
            <a:r>
              <a:rPr lang="en-US" sz="4900" dirty="0" smtClean="0"/>
              <a:t>Patient with RUQ pain suspecting</a:t>
            </a:r>
            <a:br>
              <a:rPr lang="en-US" sz="4900" dirty="0" smtClean="0"/>
            </a:br>
            <a:r>
              <a:rPr lang="en-US" sz="4900" dirty="0" smtClean="0"/>
              <a:t>cholecystitis.  US was not conclusive.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to do next????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? CT scan   ? MRI  or  ? </a:t>
            </a:r>
            <a:r>
              <a:rPr lang="en-US" sz="5300" b="1" dirty="0" smtClean="0">
                <a:solidFill>
                  <a:srgbClr val="FF0000"/>
                </a:solidFill>
              </a:rPr>
              <a:t>Nuclear scan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2663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5300" b="1" dirty="0" smtClean="0"/>
              <a:t>Case </a:t>
            </a:r>
            <a:r>
              <a:rPr lang="en-US" sz="15300" b="1" dirty="0" smtClean="0"/>
              <a:t>7</a:t>
            </a:r>
            <a:r>
              <a:rPr lang="en-US" sz="15300" b="1" dirty="0" smtClean="0"/>
              <a:t/>
            </a:r>
            <a:br>
              <a:rPr lang="en-US" sz="15300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scan (HIDA scan)</a:t>
            </a:r>
            <a:endParaRPr lang="en-US" dirty="0"/>
          </a:p>
        </p:txBody>
      </p:sp>
      <p:pic>
        <p:nvPicPr>
          <p:cNvPr id="4" name="Content Placeholder 3" descr="gb 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rcRect l="14439" t="13025"/>
          <a:stretch>
            <a:fillRect/>
          </a:stretch>
        </p:blipFill>
        <p:spPr>
          <a:xfrm>
            <a:off x="189649" y="1680519"/>
            <a:ext cx="5759360" cy="3945923"/>
          </a:xfrm>
        </p:spPr>
      </p:pic>
      <p:sp>
        <p:nvSpPr>
          <p:cNvPr id="5" name="TextBox 4"/>
          <p:cNvSpPr txBox="1"/>
          <p:nvPr/>
        </p:nvSpPr>
        <p:spPr>
          <a:xfrm>
            <a:off x="1252151" y="5873578"/>
            <a:ext cx="355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NORMAL (for reference)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gb90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b="4590"/>
          <a:stretch>
            <a:fillRect/>
          </a:stretch>
        </p:blipFill>
        <p:spPr>
          <a:xfrm>
            <a:off x="6098611" y="1655806"/>
            <a:ext cx="5874074" cy="3945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9209" y="5906531"/>
            <a:ext cx="430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What is abnormal here???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scan (HIDA scan)</a:t>
            </a:r>
            <a:endParaRPr lang="en-US" dirty="0"/>
          </a:p>
        </p:txBody>
      </p:sp>
      <p:pic>
        <p:nvPicPr>
          <p:cNvPr id="6" name="Picture 5" descr="gb90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rcRect b="4590"/>
          <a:stretch>
            <a:fillRect/>
          </a:stretch>
        </p:blipFill>
        <p:spPr>
          <a:xfrm>
            <a:off x="6098611" y="1655806"/>
            <a:ext cx="5874074" cy="3945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9209" y="5906531"/>
            <a:ext cx="430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What is abnormal here???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Acute cholecystitis </a:t>
            </a:r>
          </a:p>
          <a:p>
            <a:pPr>
              <a:buNone/>
            </a:pPr>
            <a:r>
              <a:rPr lang="en-US" dirty="0" smtClean="0"/>
              <a:t>No up take in gallbladder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Other indication of HIDA scan:</a:t>
            </a:r>
          </a:p>
          <a:p>
            <a:r>
              <a:rPr lang="en-US" dirty="0" smtClean="0"/>
              <a:t>Biliary </a:t>
            </a:r>
            <a:r>
              <a:rPr lang="en-US" dirty="0" err="1" smtClean="0"/>
              <a:t>atresia</a:t>
            </a:r>
            <a:r>
              <a:rPr lang="en-US" dirty="0" smtClean="0"/>
              <a:t> (children)</a:t>
            </a:r>
          </a:p>
          <a:p>
            <a:r>
              <a:rPr lang="en-US" dirty="0" smtClean="0"/>
              <a:t>Bile injury post surgery. </a:t>
            </a:r>
          </a:p>
          <a:p>
            <a:r>
              <a:rPr lang="en-US" dirty="0" smtClean="0"/>
              <a:t>Bile obstruction.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43" y="26634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 smtClean="0"/>
              <a:t>The End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0" t="3046" r="5797" b="6702"/>
          <a:stretch/>
        </p:blipFill>
        <p:spPr>
          <a:xfrm>
            <a:off x="6645499" y="927033"/>
            <a:ext cx="5203065" cy="458487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5" t="7320" r="12513" b="8002"/>
          <a:stretch/>
        </p:blipFill>
        <p:spPr>
          <a:xfrm>
            <a:off x="128789" y="630819"/>
            <a:ext cx="6065949" cy="4778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0766" y="5595109"/>
            <a:ext cx="343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N</a:t>
            </a:r>
            <a:r>
              <a:rPr lang="en-CA" sz="3600" b="1" dirty="0" smtClean="0"/>
              <a:t>ormal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51183" y="5595109"/>
            <a:ext cx="439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/>
              <a:t>Abnormal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624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0" t="3046" r="5797" b="6702"/>
          <a:stretch/>
        </p:blipFill>
        <p:spPr>
          <a:xfrm>
            <a:off x="6645499" y="927033"/>
            <a:ext cx="5203065" cy="458487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95" t="7320" r="12513" b="8002"/>
          <a:stretch/>
        </p:blipFill>
        <p:spPr>
          <a:xfrm>
            <a:off x="128789" y="630819"/>
            <a:ext cx="6065949" cy="4778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0766" y="5595109"/>
            <a:ext cx="343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N</a:t>
            </a:r>
            <a:r>
              <a:rPr lang="en-CA" sz="3600" b="1" dirty="0" smtClean="0"/>
              <a:t>ormal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73532" y="5692462"/>
            <a:ext cx="439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Acute calculous cholecystitis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149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535" y="1120462"/>
            <a:ext cx="6301938" cy="5146583"/>
          </a:xfrm>
        </p:spPr>
      </p:pic>
      <p:sp>
        <p:nvSpPr>
          <p:cNvPr id="5" name="TextBox 4"/>
          <p:cNvSpPr txBox="1"/>
          <p:nvPr/>
        </p:nvSpPr>
        <p:spPr>
          <a:xfrm>
            <a:off x="334849" y="1455312"/>
            <a:ext cx="51773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/>
              <a:t>Acute cholecystitis:</a:t>
            </a:r>
          </a:p>
          <a:p>
            <a:endParaRPr lang="en-CA" sz="4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Gallbladder wall </a:t>
            </a:r>
            <a:r>
              <a:rPr lang="en-CA" sz="2800" dirty="0" smtClean="0">
                <a:solidFill>
                  <a:srgbClr val="FFFF00"/>
                </a:solidFill>
              </a:rPr>
              <a:t>thickening</a:t>
            </a:r>
            <a:r>
              <a:rPr lang="en-CA" sz="2800" dirty="0" smtClean="0"/>
              <a:t> (more then 3mm)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Gallbladder </a:t>
            </a:r>
            <a:r>
              <a:rPr lang="en-CA" sz="2800" dirty="0" smtClean="0">
                <a:solidFill>
                  <a:srgbClr val="FFFF00"/>
                </a:solidFill>
              </a:rPr>
              <a:t>distension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Surrounding </a:t>
            </a:r>
            <a:r>
              <a:rPr lang="en-CA" sz="2800" dirty="0" smtClean="0">
                <a:solidFill>
                  <a:srgbClr val="FFFF00"/>
                </a:solidFill>
              </a:rPr>
              <a:t>fluid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Gallstone (</a:t>
            </a:r>
            <a:r>
              <a:rPr lang="en-CA" sz="2800" dirty="0" smtClean="0">
                <a:solidFill>
                  <a:srgbClr val="FFFF00"/>
                </a:solidFill>
              </a:rPr>
              <a:t>calculous</a:t>
            </a:r>
            <a:r>
              <a:rPr lang="en-CA" sz="2800" dirty="0" smtClean="0"/>
              <a:t> cholecystitis) without stone (</a:t>
            </a:r>
            <a:r>
              <a:rPr lang="en-CA" sz="2800" dirty="0" err="1">
                <a:solidFill>
                  <a:srgbClr val="FFFF00"/>
                </a:solidFill>
              </a:rPr>
              <a:t>A</a:t>
            </a:r>
            <a:r>
              <a:rPr lang="en-CA" sz="2800" dirty="0" err="1" smtClean="0">
                <a:solidFill>
                  <a:srgbClr val="FFFF00"/>
                </a:solidFill>
              </a:rPr>
              <a:t>calculous</a:t>
            </a:r>
            <a:r>
              <a:rPr lang="en-CA" sz="2800" dirty="0" smtClean="0">
                <a:solidFill>
                  <a:srgbClr val="FFFF00"/>
                </a:solidFill>
              </a:rPr>
              <a:t> </a:t>
            </a:r>
            <a:r>
              <a:rPr lang="en-CA" sz="2800" dirty="0" smtClean="0"/>
              <a:t>cholecystitis)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xmlns="" val="2351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difference between the two images?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090" y="2011540"/>
            <a:ext cx="5284102" cy="4315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19" y="2011540"/>
            <a:ext cx="5718219" cy="43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6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792</Words>
  <Application>Microsoft Office PowerPoint</Application>
  <PresentationFormat>Custom</PresentationFormat>
  <Paragraphs>193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Radiology of hepatobiliary diseases</vt:lpstr>
      <vt:lpstr>Slide 2</vt:lpstr>
      <vt:lpstr>Case 1 </vt:lpstr>
      <vt:lpstr>Slide 4</vt:lpstr>
      <vt:lpstr>Slide 5</vt:lpstr>
      <vt:lpstr>Slide 6</vt:lpstr>
      <vt:lpstr>Slide 7</vt:lpstr>
      <vt:lpstr>Slide 8</vt:lpstr>
      <vt:lpstr>What is the difference between the two images?</vt:lpstr>
      <vt:lpstr>What is the difference between the two images?</vt:lpstr>
      <vt:lpstr>What is the difference between the two images?</vt:lpstr>
      <vt:lpstr>What is the difference between the two images?</vt:lpstr>
      <vt:lpstr>What is the difference between the two images?</vt:lpstr>
      <vt:lpstr>What is the difference between the two images?</vt:lpstr>
      <vt:lpstr>Different gallstones ……..</vt:lpstr>
      <vt:lpstr>Gallstones on MRI</vt:lpstr>
      <vt:lpstr>Case 2 </vt:lpstr>
      <vt:lpstr>Slide 18</vt:lpstr>
      <vt:lpstr>Slide 19</vt:lpstr>
      <vt:lpstr>Slide 20</vt:lpstr>
      <vt:lpstr>Slide 21</vt:lpstr>
      <vt:lpstr>Slide 22</vt:lpstr>
      <vt:lpstr>Other examples of cirrhosis</vt:lpstr>
      <vt:lpstr>Cirrhosis on CT scan and MRI:</vt:lpstr>
      <vt:lpstr>Case 3 </vt:lpstr>
      <vt:lpstr>Slide 26</vt:lpstr>
      <vt:lpstr>Slide 27</vt:lpstr>
      <vt:lpstr>Slide 28</vt:lpstr>
      <vt:lpstr>Slide 29</vt:lpstr>
      <vt:lpstr>CT scan with IV contrast (triphasic scan)</vt:lpstr>
      <vt:lpstr>Triphasic liver CT scan </vt:lpstr>
      <vt:lpstr>What is the difference between both cases?</vt:lpstr>
      <vt:lpstr>What is the difference between both cases?</vt:lpstr>
      <vt:lpstr>Benign or malignant ????</vt:lpstr>
      <vt:lpstr>Benign or Malignant ????</vt:lpstr>
      <vt:lpstr>Case 4</vt:lpstr>
      <vt:lpstr>Slide 37</vt:lpstr>
      <vt:lpstr>Slide 38</vt:lpstr>
      <vt:lpstr>Which modality is better?</vt:lpstr>
      <vt:lpstr>Slide 40</vt:lpstr>
      <vt:lpstr>Case 5 </vt:lpstr>
      <vt:lpstr>Slide 42</vt:lpstr>
      <vt:lpstr>Here is US you asked for……..</vt:lpstr>
      <vt:lpstr>Here is US you asked for……..</vt:lpstr>
      <vt:lpstr>Here is US you asked for……..</vt:lpstr>
      <vt:lpstr>MRI</vt:lpstr>
      <vt:lpstr>MRI</vt:lpstr>
      <vt:lpstr>Case 6 </vt:lpstr>
      <vt:lpstr>20 year-old case of Thalassemia with repeated blood transfusion </vt:lpstr>
      <vt:lpstr>20 year-old case of Thalassemia with repeated blood transfusion </vt:lpstr>
      <vt:lpstr>Patient with RUQ pain suspecting cholecystitis.  US was not conclusive.  What to do next????  ? CT scan   ? MRI  or  ? Nuclear scan.</vt:lpstr>
      <vt:lpstr>Patient with RUQ pain suspecting cholecystitis.  US was not conclusive.  What to do next????  ? CT scan   ? MRI  or  ? Nuclear scan.</vt:lpstr>
      <vt:lpstr>Case 7 </vt:lpstr>
      <vt:lpstr>Nuclear scan (HIDA scan)</vt:lpstr>
      <vt:lpstr>Nuclear scan (HIDA scan)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Reshaid Al Jurayyan</dc:creator>
  <cp:lastModifiedBy>medtst</cp:lastModifiedBy>
  <cp:revision>37</cp:revision>
  <dcterms:created xsi:type="dcterms:W3CDTF">2016-12-12T17:16:42Z</dcterms:created>
  <dcterms:modified xsi:type="dcterms:W3CDTF">2016-12-13T07:44:57Z</dcterms:modified>
</cp:coreProperties>
</file>