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E5D569-8FB7-4C32-93F9-ABE93146B61E}" type="datetimeFigureOut">
              <a:rPr lang="en-US" smtClean="0"/>
              <a:t>10/18/2016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3F7570-F3B1-450C-808A-C9BEC398EFC3}" type="slidenum">
              <a:rPr lang="en-US" smtClean="0"/>
              <a:t>‹#›</a:t>
            </a:fld>
            <a:endParaRPr lang="en-US"/>
          </a:p>
        </p:txBody>
      </p:sp>
    </p:spTree>
    <p:extLst>
      <p:ext uri="{BB962C8B-B14F-4D97-AF65-F5344CB8AC3E}">
        <p14:creationId xmlns:p14="http://schemas.microsoft.com/office/powerpoint/2010/main" val="223209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1DEE5E8D-14DB-4A90-8BC7-9AEAEDF1151F}" type="slidenum">
              <a:rPr lang="ar-SA" altLang="ar-SA" b="0"/>
              <a:pPr eaLnBrk="1" hangingPunct="1">
                <a:spcBef>
                  <a:spcPct val="0"/>
                </a:spcBef>
              </a:pPr>
              <a:t>4</a:t>
            </a:fld>
            <a:endParaRPr lang="en-US" altLang="ar-SA" b="0"/>
          </a:p>
        </p:txBody>
      </p:sp>
      <p:sp>
        <p:nvSpPr>
          <p:cNvPr id="258051" name="Rectangle 2"/>
          <p:cNvSpPr>
            <a:spLocks noRot="1" noChangeArrowheads="1" noTextEdit="1"/>
          </p:cNvSpPr>
          <p:nvPr>
            <p:ph type="sldImg"/>
          </p:nvPr>
        </p:nvSpPr>
        <p:spPr>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0BBC32B-AA39-4FC7-A5AC-23F42FB94EA0}" type="slidenum">
              <a:rPr lang="ar-SA" altLang="ar-SA" b="0"/>
              <a:pPr eaLnBrk="1" hangingPunct="1">
                <a:spcBef>
                  <a:spcPct val="0"/>
                </a:spcBef>
              </a:pPr>
              <a:t>17</a:t>
            </a:fld>
            <a:endParaRPr lang="en-US" altLang="ar-SA" b="0"/>
          </a:p>
        </p:txBody>
      </p:sp>
      <p:sp>
        <p:nvSpPr>
          <p:cNvPr id="267267" name="Rectangle 2"/>
          <p:cNvSpPr>
            <a:spLocks noRot="1" noChangeArrowheads="1" noTextEdit="1"/>
          </p:cNvSpPr>
          <p:nvPr>
            <p:ph type="sldImg"/>
          </p:nvPr>
        </p:nvSpPr>
        <p:spPr>
          <a:ln/>
        </p:spPr>
      </p:sp>
      <p:sp>
        <p:nvSpPr>
          <p:cNvPr id="2672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ED875F4-C4C7-4CBF-8932-D36356C410E2}" type="slidenum">
              <a:rPr lang="ar-SA" altLang="ar-SA" b="0"/>
              <a:pPr eaLnBrk="1" hangingPunct="1">
                <a:spcBef>
                  <a:spcPct val="0"/>
                </a:spcBef>
              </a:pPr>
              <a:t>18</a:t>
            </a:fld>
            <a:endParaRPr lang="en-US" altLang="ar-SA" b="0"/>
          </a:p>
        </p:txBody>
      </p:sp>
      <p:sp>
        <p:nvSpPr>
          <p:cNvPr id="268291" name="Rectangle 2"/>
          <p:cNvSpPr>
            <a:spLocks noRo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67C49F3-8EF8-469F-AA5F-6B93F09BB40C}" type="slidenum">
              <a:rPr lang="ar-SA" altLang="ar-SA" b="0"/>
              <a:pPr eaLnBrk="1" hangingPunct="1">
                <a:spcBef>
                  <a:spcPct val="0"/>
                </a:spcBef>
              </a:pPr>
              <a:t>19</a:t>
            </a:fld>
            <a:endParaRPr lang="en-US" altLang="ar-SA" b="0"/>
          </a:p>
        </p:txBody>
      </p:sp>
      <p:sp>
        <p:nvSpPr>
          <p:cNvPr id="269315" name="Rectangle 2"/>
          <p:cNvSpPr>
            <a:spLocks noRot="1" noChangeArrowheads="1" noTextEdit="1"/>
          </p:cNvSpPr>
          <p:nvPr>
            <p:ph type="sldImg"/>
          </p:nvPr>
        </p:nvSpPr>
        <p:spPr>
          <a:ln/>
        </p:spPr>
      </p:sp>
      <p:sp>
        <p:nvSpPr>
          <p:cNvPr id="26931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5F615289-267D-4377-80FE-79CC16C5DC77}" type="slidenum">
              <a:rPr lang="ar-SA" altLang="ar-SA" b="0"/>
              <a:pPr eaLnBrk="1" hangingPunct="1">
                <a:spcBef>
                  <a:spcPct val="0"/>
                </a:spcBef>
              </a:pPr>
              <a:t>20</a:t>
            </a:fld>
            <a:endParaRPr lang="en-US" altLang="ar-SA" b="0"/>
          </a:p>
        </p:txBody>
      </p:sp>
      <p:sp>
        <p:nvSpPr>
          <p:cNvPr id="270339" name="Rectangle 2"/>
          <p:cNvSpPr>
            <a:spLocks noRot="1" noChangeArrowheads="1" noTextEdit="1"/>
          </p:cNvSpPr>
          <p:nvPr>
            <p:ph type="sldImg"/>
          </p:nvPr>
        </p:nvSpPr>
        <p:spPr>
          <a:ln/>
        </p:spPr>
      </p:sp>
      <p:sp>
        <p:nvSpPr>
          <p:cNvPr id="2703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2CA55FF5-D31D-4832-9C7A-36D148D421B0}" type="slidenum">
              <a:rPr lang="ar-SA" altLang="ar-SA" b="0"/>
              <a:pPr eaLnBrk="1" hangingPunct="1">
                <a:spcBef>
                  <a:spcPct val="0"/>
                </a:spcBef>
              </a:pPr>
              <a:t>21</a:t>
            </a:fld>
            <a:endParaRPr lang="en-US" altLang="ar-SA" b="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2FB18136-93B6-499D-B7F5-5E55A3A136A9}" type="slidenum">
              <a:rPr lang="ar-SA" altLang="ar-SA" b="0"/>
              <a:pPr eaLnBrk="1" hangingPunct="1">
                <a:spcBef>
                  <a:spcPct val="0"/>
                </a:spcBef>
              </a:pPr>
              <a:t>22</a:t>
            </a:fld>
            <a:endParaRPr lang="en-US" altLang="ar-SA" b="0"/>
          </a:p>
        </p:txBody>
      </p:sp>
      <p:sp>
        <p:nvSpPr>
          <p:cNvPr id="272387" name="Rectangle 2"/>
          <p:cNvSpPr>
            <a:spLocks noRot="1" noChangeArrowheads="1" noTextEdit="1"/>
          </p:cNvSpPr>
          <p:nvPr>
            <p:ph type="sldImg"/>
          </p:nvPr>
        </p:nvSpPr>
        <p:spPr>
          <a:ln/>
        </p:spPr>
      </p:sp>
      <p:sp>
        <p:nvSpPr>
          <p:cNvPr id="2723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D63DDB87-E2B7-4FDB-829A-1C7468DD9849}" type="slidenum">
              <a:rPr lang="ar-SA" altLang="ar-SA" b="0"/>
              <a:pPr eaLnBrk="1" hangingPunct="1">
                <a:spcBef>
                  <a:spcPct val="0"/>
                </a:spcBef>
              </a:pPr>
              <a:t>23</a:t>
            </a:fld>
            <a:endParaRPr lang="en-US" altLang="ar-SA" b="0"/>
          </a:p>
        </p:txBody>
      </p:sp>
      <p:sp>
        <p:nvSpPr>
          <p:cNvPr id="273411" name="Rectangle 2"/>
          <p:cNvSpPr>
            <a:spLocks noRot="1" noChangeArrowheads="1" noTextEdit="1"/>
          </p:cNvSpPr>
          <p:nvPr>
            <p:ph type="sldImg"/>
          </p:nvPr>
        </p:nvSpPr>
        <p:spPr>
          <a:ln/>
        </p:spPr>
      </p:sp>
      <p:sp>
        <p:nvSpPr>
          <p:cNvPr id="27341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1EE794D-1AA5-46E2-8CA3-4498FEEC6833}" type="slidenum">
              <a:rPr lang="ar-SA" altLang="ar-SA" b="0"/>
              <a:pPr eaLnBrk="1" hangingPunct="1">
                <a:spcBef>
                  <a:spcPct val="0"/>
                </a:spcBef>
              </a:pPr>
              <a:t>24</a:t>
            </a:fld>
            <a:endParaRPr lang="en-US" altLang="ar-SA" b="0"/>
          </a:p>
        </p:txBody>
      </p:sp>
      <p:sp>
        <p:nvSpPr>
          <p:cNvPr id="274435" name="Rectangle 2"/>
          <p:cNvSpPr>
            <a:spLocks noRot="1" noChangeArrowheads="1" noTextEdit="1"/>
          </p:cNvSpPr>
          <p:nvPr>
            <p:ph type="sldImg"/>
          </p:nvPr>
        </p:nvSpPr>
        <p:spPr>
          <a:ln/>
        </p:spPr>
      </p:sp>
      <p:sp>
        <p:nvSpPr>
          <p:cNvPr id="2744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27EDAB94-7B3C-4FE8-9715-F0C4DA192085}" type="slidenum">
              <a:rPr lang="ar-SA" altLang="ar-SA" b="0"/>
              <a:pPr eaLnBrk="1" hangingPunct="1">
                <a:spcBef>
                  <a:spcPct val="0"/>
                </a:spcBef>
              </a:pPr>
              <a:t>25</a:t>
            </a:fld>
            <a:endParaRPr lang="en-US" altLang="ar-SA" b="0"/>
          </a:p>
        </p:txBody>
      </p:sp>
      <p:sp>
        <p:nvSpPr>
          <p:cNvPr id="275459" name="Rectangle 2"/>
          <p:cNvSpPr>
            <a:spLocks noRot="1" noChangeArrowheads="1" noTextEdit="1"/>
          </p:cNvSpPr>
          <p:nvPr>
            <p:ph type="sldImg"/>
          </p:nvPr>
        </p:nvSpPr>
        <p:spPr>
          <a:ln/>
        </p:spPr>
      </p:sp>
      <p:sp>
        <p:nvSpPr>
          <p:cNvPr id="275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29E140C-DC4D-4A82-B9C1-9726FE6EBBD6}" type="slidenum">
              <a:rPr lang="ar-SA" altLang="ar-SA" b="0"/>
              <a:pPr eaLnBrk="1" hangingPunct="1">
                <a:spcBef>
                  <a:spcPct val="0"/>
                </a:spcBef>
              </a:pPr>
              <a:t>26</a:t>
            </a:fld>
            <a:endParaRPr lang="en-US" altLang="ar-SA" b="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5C082D8-F0D6-45B3-A4BE-0988F8FC2443}" type="slidenum">
              <a:rPr lang="ar-SA" altLang="ar-SA" b="0"/>
              <a:pPr eaLnBrk="1" hangingPunct="1">
                <a:spcBef>
                  <a:spcPct val="0"/>
                </a:spcBef>
              </a:pPr>
              <a:t>5</a:t>
            </a:fld>
            <a:endParaRPr lang="en-US" altLang="ar-SA" b="0"/>
          </a:p>
        </p:txBody>
      </p:sp>
      <p:sp>
        <p:nvSpPr>
          <p:cNvPr id="259075" name="Rectangle 2"/>
          <p:cNvSpPr>
            <a:spLocks noRot="1" noChangeArrowheads="1" noTextEdit="1"/>
          </p:cNvSpPr>
          <p:nvPr>
            <p:ph type="sldImg"/>
          </p:nvPr>
        </p:nvSpPr>
        <p:spPr>
          <a:ln/>
        </p:spPr>
      </p:sp>
      <p:sp>
        <p:nvSpPr>
          <p:cNvPr id="259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1596B1D-E6F2-40D2-B8F7-D6799AB6F723}" type="slidenum">
              <a:rPr lang="ar-SA" altLang="ar-SA" b="0"/>
              <a:pPr eaLnBrk="1" hangingPunct="1">
                <a:spcBef>
                  <a:spcPct val="0"/>
                </a:spcBef>
              </a:pPr>
              <a:t>28</a:t>
            </a:fld>
            <a:endParaRPr lang="en-US" altLang="ar-SA" b="0"/>
          </a:p>
        </p:txBody>
      </p:sp>
      <p:sp>
        <p:nvSpPr>
          <p:cNvPr id="277507" name="Rectangle 2"/>
          <p:cNvSpPr>
            <a:spLocks noRot="1" noChangeArrowheads="1" noTextEdit="1"/>
          </p:cNvSpPr>
          <p:nvPr>
            <p:ph type="sldImg"/>
          </p:nvPr>
        </p:nvSpPr>
        <p:spPr>
          <a:ln/>
        </p:spPr>
      </p:sp>
      <p:sp>
        <p:nvSpPr>
          <p:cNvPr id="27750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239B7749-D18D-48F9-9A9B-65510F56E7A7}" type="slidenum">
              <a:rPr lang="ar-SA" altLang="ar-SA" b="0"/>
              <a:pPr eaLnBrk="1" hangingPunct="1">
                <a:spcBef>
                  <a:spcPct val="0"/>
                </a:spcBef>
              </a:pPr>
              <a:t>29</a:t>
            </a:fld>
            <a:endParaRPr lang="en-US" altLang="ar-SA" b="0"/>
          </a:p>
        </p:txBody>
      </p:sp>
      <p:sp>
        <p:nvSpPr>
          <p:cNvPr id="278531" name="Rectangle 2"/>
          <p:cNvSpPr>
            <a:spLocks noRot="1" noChangeArrowheads="1" noTextEdit="1"/>
          </p:cNvSpPr>
          <p:nvPr>
            <p:ph type="sldImg"/>
          </p:nvPr>
        </p:nvSpPr>
        <p:spPr>
          <a:ln/>
        </p:spPr>
      </p:sp>
      <p:sp>
        <p:nvSpPr>
          <p:cNvPr id="2785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4DF4221-08E9-46F6-A8BC-156C91AE2CF0}" type="slidenum">
              <a:rPr lang="ar-SA" altLang="ar-SA" b="0"/>
              <a:pPr eaLnBrk="1" hangingPunct="1">
                <a:spcBef>
                  <a:spcPct val="0"/>
                </a:spcBef>
              </a:pPr>
              <a:t>30</a:t>
            </a:fld>
            <a:endParaRPr lang="en-US" altLang="ar-SA" b="0"/>
          </a:p>
        </p:txBody>
      </p:sp>
      <p:sp>
        <p:nvSpPr>
          <p:cNvPr id="279555" name="Rectangle 2"/>
          <p:cNvSpPr>
            <a:spLocks noRot="1" noChangeArrowheads="1" noTextEdit="1"/>
          </p:cNvSpPr>
          <p:nvPr>
            <p:ph type="sldImg"/>
          </p:nvPr>
        </p:nvSpPr>
        <p:spPr>
          <a:ln/>
        </p:spPr>
      </p:sp>
      <p:sp>
        <p:nvSpPr>
          <p:cNvPr id="27955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2A2B0C7-E9F0-447F-9AA1-91961FAEE6E1}" type="slidenum">
              <a:rPr lang="ar-SA" altLang="ar-SA" b="0"/>
              <a:pPr eaLnBrk="1" hangingPunct="1">
                <a:spcBef>
                  <a:spcPct val="0"/>
                </a:spcBef>
              </a:pPr>
              <a:t>31</a:t>
            </a:fld>
            <a:endParaRPr lang="en-US" altLang="ar-SA" b="0"/>
          </a:p>
        </p:txBody>
      </p:sp>
      <p:sp>
        <p:nvSpPr>
          <p:cNvPr id="280579" name="Rectangle 2"/>
          <p:cNvSpPr>
            <a:spLocks noRo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2D139A36-81DB-4750-9E5C-242998B709FE}" type="slidenum">
              <a:rPr lang="ar-SA" altLang="ar-SA" b="0"/>
              <a:pPr eaLnBrk="1" hangingPunct="1">
                <a:spcBef>
                  <a:spcPct val="0"/>
                </a:spcBef>
              </a:pPr>
              <a:t>32</a:t>
            </a:fld>
            <a:endParaRPr lang="en-US" altLang="ar-SA" b="0"/>
          </a:p>
        </p:txBody>
      </p:sp>
      <p:sp>
        <p:nvSpPr>
          <p:cNvPr id="281603" name="Rectangle 2"/>
          <p:cNvSpPr>
            <a:spLocks noRot="1" noChangeArrowheads="1" noTextEdit="1"/>
          </p:cNvSpPr>
          <p:nvPr>
            <p:ph type="sldImg"/>
          </p:nvPr>
        </p:nvSpPr>
        <p:spPr>
          <a:ln/>
        </p:spPr>
      </p:sp>
      <p:sp>
        <p:nvSpPr>
          <p:cNvPr id="28160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81A0AA1-7801-4DC7-B931-738248CEBDD9}" type="slidenum">
              <a:rPr lang="ar-SA" altLang="ar-SA" b="0"/>
              <a:pPr eaLnBrk="1" hangingPunct="1">
                <a:spcBef>
                  <a:spcPct val="0"/>
                </a:spcBef>
              </a:pPr>
              <a:t>33</a:t>
            </a:fld>
            <a:endParaRPr lang="en-US" altLang="ar-SA" b="0"/>
          </a:p>
        </p:txBody>
      </p:sp>
      <p:sp>
        <p:nvSpPr>
          <p:cNvPr id="282627" name="Rectangle 2"/>
          <p:cNvSpPr>
            <a:spLocks noRot="1" noChangeArrowheads="1" noTextEdit="1"/>
          </p:cNvSpPr>
          <p:nvPr>
            <p:ph type="sldImg"/>
          </p:nvPr>
        </p:nvSpPr>
        <p:spPr>
          <a:ln/>
        </p:spPr>
      </p:sp>
      <p:sp>
        <p:nvSpPr>
          <p:cNvPr id="282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0D04B654-DB0A-4E34-8BDB-2B4C9816ADBA}" type="slidenum">
              <a:rPr lang="ar-SA" altLang="ar-SA" b="0"/>
              <a:pPr eaLnBrk="1" hangingPunct="1">
                <a:spcBef>
                  <a:spcPct val="0"/>
                </a:spcBef>
              </a:pPr>
              <a:t>35</a:t>
            </a:fld>
            <a:endParaRPr lang="en-US" altLang="ar-SA" b="0"/>
          </a:p>
        </p:txBody>
      </p:sp>
      <p:sp>
        <p:nvSpPr>
          <p:cNvPr id="283651" name="Rectangle 2"/>
          <p:cNvSpPr>
            <a:spLocks noRot="1" noChangeArrowheads="1" noTextEdit="1"/>
          </p:cNvSpPr>
          <p:nvPr>
            <p:ph type="sldImg"/>
          </p:nvPr>
        </p:nvSpPr>
        <p:spPr>
          <a:ln/>
        </p:spPr>
      </p:sp>
      <p:sp>
        <p:nvSpPr>
          <p:cNvPr id="283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9989279-F026-4C3B-8C1F-C16B961B3DAD}" type="slidenum">
              <a:rPr lang="ar-SA" altLang="ar-SA" b="0"/>
              <a:pPr eaLnBrk="1" hangingPunct="1">
                <a:spcBef>
                  <a:spcPct val="0"/>
                </a:spcBef>
              </a:pPr>
              <a:t>36</a:t>
            </a:fld>
            <a:endParaRPr lang="en-US" altLang="ar-SA" b="0"/>
          </a:p>
        </p:txBody>
      </p:sp>
      <p:sp>
        <p:nvSpPr>
          <p:cNvPr id="284675" name="Rectangle 2"/>
          <p:cNvSpPr>
            <a:spLocks noRot="1" noChangeArrowheads="1" noTextEdit="1"/>
          </p:cNvSpPr>
          <p:nvPr>
            <p:ph type="sldImg"/>
          </p:nvPr>
        </p:nvSpPr>
        <p:spPr>
          <a:ln/>
        </p:spPr>
      </p:sp>
      <p:sp>
        <p:nvSpPr>
          <p:cNvPr id="284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2E0E334-0097-469A-A11F-06A331111263}" type="slidenum">
              <a:rPr lang="ar-SA" altLang="ar-SA" b="0"/>
              <a:pPr eaLnBrk="1" hangingPunct="1">
                <a:spcBef>
                  <a:spcPct val="0"/>
                </a:spcBef>
              </a:pPr>
              <a:t>42</a:t>
            </a:fld>
            <a:endParaRPr lang="en-US" altLang="ar-SA" b="0"/>
          </a:p>
        </p:txBody>
      </p:sp>
      <p:sp>
        <p:nvSpPr>
          <p:cNvPr id="285699" name="Rectangle 2"/>
          <p:cNvSpPr>
            <a:spLocks noRot="1" noChangeArrowheads="1" noTextEdit="1"/>
          </p:cNvSpPr>
          <p:nvPr>
            <p:ph type="sldImg"/>
          </p:nvPr>
        </p:nvSpPr>
        <p:spPr>
          <a:ln/>
        </p:spPr>
      </p:sp>
      <p:sp>
        <p:nvSpPr>
          <p:cNvPr id="285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72C3616-5A87-4B5F-9982-D914D80CD4B3}" type="slidenum">
              <a:rPr lang="ar-SA" altLang="ar-SA" b="0"/>
              <a:pPr eaLnBrk="1" hangingPunct="1">
                <a:spcBef>
                  <a:spcPct val="0"/>
                </a:spcBef>
              </a:pPr>
              <a:t>43</a:t>
            </a:fld>
            <a:endParaRPr lang="en-US" altLang="ar-SA" b="0"/>
          </a:p>
        </p:txBody>
      </p:sp>
      <p:sp>
        <p:nvSpPr>
          <p:cNvPr id="286723" name="Rectangle 2"/>
          <p:cNvSpPr>
            <a:spLocks noRot="1" noChangeArrowheads="1" noTextEdit="1"/>
          </p:cNvSpPr>
          <p:nvPr>
            <p:ph type="sldImg"/>
          </p:nvPr>
        </p:nvSpPr>
        <p:spPr>
          <a:ln/>
        </p:spPr>
      </p:sp>
      <p:sp>
        <p:nvSpPr>
          <p:cNvPr id="286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58B37D7-9BFE-4DC2-A27A-8AAE27E8DC97}" type="slidenum">
              <a:rPr lang="ar-SA" altLang="ar-SA" b="0"/>
              <a:pPr eaLnBrk="1" hangingPunct="1">
                <a:spcBef>
                  <a:spcPct val="0"/>
                </a:spcBef>
              </a:pPr>
              <a:t>7</a:t>
            </a:fld>
            <a:endParaRPr lang="en-US" altLang="ar-SA" b="0"/>
          </a:p>
        </p:txBody>
      </p:sp>
      <p:sp>
        <p:nvSpPr>
          <p:cNvPr id="260099" name="Rectangle 2"/>
          <p:cNvSpPr>
            <a:spLocks noRot="1" noChangeArrowheads="1" noTextEdit="1"/>
          </p:cNvSpPr>
          <p:nvPr>
            <p:ph type="sldImg"/>
          </p:nvPr>
        </p:nvSpPr>
        <p:spPr>
          <a:ln/>
        </p:spPr>
      </p:sp>
      <p:sp>
        <p:nvSpPr>
          <p:cNvPr id="260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E97E778-DD91-4EC1-BA9E-70D3E40693FF}" type="slidenum">
              <a:rPr lang="ar-SA" altLang="ar-SA" b="0"/>
              <a:pPr eaLnBrk="1" hangingPunct="1">
                <a:spcBef>
                  <a:spcPct val="0"/>
                </a:spcBef>
              </a:pPr>
              <a:t>44</a:t>
            </a:fld>
            <a:endParaRPr lang="en-US" altLang="ar-SA" b="0"/>
          </a:p>
        </p:txBody>
      </p:sp>
      <p:sp>
        <p:nvSpPr>
          <p:cNvPr id="287747" name="Rectangle 2"/>
          <p:cNvSpPr>
            <a:spLocks noRot="1" noChangeArrowheads="1" noTextEdit="1"/>
          </p:cNvSpPr>
          <p:nvPr>
            <p:ph type="sldImg"/>
          </p:nvPr>
        </p:nvSpPr>
        <p:spPr>
          <a:ln/>
        </p:spPr>
      </p:sp>
      <p:sp>
        <p:nvSpPr>
          <p:cNvPr id="287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08F1F73-D3F8-4416-8398-25A5B77369CA}" type="slidenum">
              <a:rPr lang="ar-SA" altLang="ar-SA" b="0"/>
              <a:pPr eaLnBrk="1" hangingPunct="1">
                <a:spcBef>
                  <a:spcPct val="0"/>
                </a:spcBef>
              </a:pPr>
              <a:t>45</a:t>
            </a:fld>
            <a:endParaRPr lang="en-US" altLang="ar-SA" b="0"/>
          </a:p>
        </p:txBody>
      </p:sp>
      <p:sp>
        <p:nvSpPr>
          <p:cNvPr id="288771" name="Rectangle 2"/>
          <p:cNvSpPr>
            <a:spLocks noRot="1" noChangeArrowheads="1" noTextEdit="1"/>
          </p:cNvSpPr>
          <p:nvPr>
            <p:ph type="sldImg"/>
          </p:nvPr>
        </p:nvSpPr>
        <p:spPr>
          <a:ln/>
        </p:spPr>
      </p:sp>
      <p:sp>
        <p:nvSpPr>
          <p:cNvPr id="288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D6DA696-B0F8-45C5-8CA8-4617256E07F2}" type="slidenum">
              <a:rPr lang="ar-SA" altLang="ar-SA" b="0"/>
              <a:pPr eaLnBrk="1" hangingPunct="1">
                <a:spcBef>
                  <a:spcPct val="0"/>
                </a:spcBef>
              </a:pPr>
              <a:t>46</a:t>
            </a:fld>
            <a:endParaRPr lang="en-US" altLang="ar-SA" b="0"/>
          </a:p>
        </p:txBody>
      </p:sp>
      <p:sp>
        <p:nvSpPr>
          <p:cNvPr id="289795" name="Rectangle 2"/>
          <p:cNvSpPr>
            <a:spLocks noRot="1" noChangeArrowheads="1" noTextEdit="1"/>
          </p:cNvSpPr>
          <p:nvPr>
            <p:ph type="sldImg"/>
          </p:nvPr>
        </p:nvSpPr>
        <p:spPr>
          <a:ln/>
        </p:spPr>
      </p:sp>
      <p:sp>
        <p:nvSpPr>
          <p:cNvPr id="289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D27716D-F612-4FF6-B9E9-85DDB5169166}" type="slidenum">
              <a:rPr lang="ar-SA" altLang="ar-SA" b="0"/>
              <a:pPr eaLnBrk="1" hangingPunct="1">
                <a:spcBef>
                  <a:spcPct val="0"/>
                </a:spcBef>
              </a:pPr>
              <a:t>47</a:t>
            </a:fld>
            <a:endParaRPr lang="en-US" altLang="ar-SA" b="0"/>
          </a:p>
        </p:txBody>
      </p:sp>
      <p:sp>
        <p:nvSpPr>
          <p:cNvPr id="290819" name="Rectangle 2"/>
          <p:cNvSpPr>
            <a:spLocks noRot="1" noChangeArrowheads="1" noTextEdit="1"/>
          </p:cNvSpPr>
          <p:nvPr>
            <p:ph type="sldImg"/>
          </p:nvPr>
        </p:nvSpPr>
        <p:spPr>
          <a:ln/>
        </p:spPr>
      </p:sp>
      <p:sp>
        <p:nvSpPr>
          <p:cNvPr id="290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D6F068E-024C-4D8C-BE51-72193F81910B}" type="slidenum">
              <a:rPr lang="ar-SA" altLang="ar-SA" b="0"/>
              <a:pPr eaLnBrk="1" hangingPunct="1">
                <a:spcBef>
                  <a:spcPct val="0"/>
                </a:spcBef>
              </a:pPr>
              <a:t>48</a:t>
            </a:fld>
            <a:endParaRPr lang="en-US" altLang="ar-SA" b="0"/>
          </a:p>
        </p:txBody>
      </p:sp>
      <p:sp>
        <p:nvSpPr>
          <p:cNvPr id="291843" name="Rectangle 2"/>
          <p:cNvSpPr>
            <a:spLocks noRo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1CD4BF53-6FA7-4E0E-A844-8AA0B9031B76}" type="slidenum">
              <a:rPr lang="ar-SA" altLang="ar-SA" b="0"/>
              <a:pPr eaLnBrk="1" hangingPunct="1">
                <a:spcBef>
                  <a:spcPct val="0"/>
                </a:spcBef>
              </a:pPr>
              <a:t>49</a:t>
            </a:fld>
            <a:endParaRPr lang="en-US" altLang="ar-SA" b="0"/>
          </a:p>
        </p:txBody>
      </p:sp>
      <p:sp>
        <p:nvSpPr>
          <p:cNvPr id="292867" name="Rectangle 2"/>
          <p:cNvSpPr>
            <a:spLocks noRot="1" noChangeArrowheads="1" noTextEdit="1"/>
          </p:cNvSpPr>
          <p:nvPr>
            <p:ph type="sldImg"/>
          </p:nvPr>
        </p:nvSpPr>
        <p:spPr>
          <a:ln/>
        </p:spPr>
      </p:sp>
      <p:sp>
        <p:nvSpPr>
          <p:cNvPr id="2928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FB0EA5C-CD30-4670-93C5-81065D970467}" type="slidenum">
              <a:rPr lang="ar-SA" altLang="ar-SA" b="0"/>
              <a:pPr eaLnBrk="1" hangingPunct="1">
                <a:spcBef>
                  <a:spcPct val="0"/>
                </a:spcBef>
              </a:pPr>
              <a:t>51</a:t>
            </a:fld>
            <a:endParaRPr lang="en-US" altLang="ar-SA" b="0"/>
          </a:p>
        </p:txBody>
      </p:sp>
      <p:sp>
        <p:nvSpPr>
          <p:cNvPr id="293891" name="Rectangle 2"/>
          <p:cNvSpPr>
            <a:spLocks noRot="1" noChangeArrowheads="1" noTextEdit="1"/>
          </p:cNvSpPr>
          <p:nvPr>
            <p:ph type="sldImg"/>
          </p:nvPr>
        </p:nvSpPr>
        <p:spPr>
          <a:ln/>
        </p:spPr>
      </p:sp>
      <p:sp>
        <p:nvSpPr>
          <p:cNvPr id="293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557D9740-9FEE-4DB0-A49C-BE75DD5A7782}" type="slidenum">
              <a:rPr lang="ar-SA" altLang="ar-SA" smtClean="0"/>
              <a:pPr eaLnBrk="1" hangingPunct="1">
                <a:spcBef>
                  <a:spcPct val="0"/>
                </a:spcBef>
              </a:pPr>
              <a:t>52</a:t>
            </a:fld>
            <a:endParaRPr lang="en-US" altLang="ar-SA" smtClean="0"/>
          </a:p>
        </p:txBody>
      </p:sp>
      <p:sp>
        <p:nvSpPr>
          <p:cNvPr id="318467" name="Rectangle 2"/>
          <p:cNvSpPr>
            <a:spLocks noRot="1" noChangeArrowheads="1" noTextEdit="1"/>
          </p:cNvSpPr>
          <p:nvPr>
            <p:ph type="sldImg"/>
          </p:nvPr>
        </p:nvSpPr>
        <p:spPr>
          <a:ln/>
        </p:spPr>
      </p:sp>
      <p:sp>
        <p:nvSpPr>
          <p:cNvPr id="318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D5DB474D-0BA9-4136-A55B-D22A72EA0737}" type="slidenum">
              <a:rPr lang="ar-SA" altLang="ar-SA" smtClean="0"/>
              <a:pPr eaLnBrk="1" hangingPunct="1">
                <a:spcBef>
                  <a:spcPct val="0"/>
                </a:spcBef>
              </a:pPr>
              <a:t>8</a:t>
            </a:fld>
            <a:endParaRPr lang="en-US" altLang="ar-SA" smtClean="0"/>
          </a:p>
        </p:txBody>
      </p:sp>
      <p:sp>
        <p:nvSpPr>
          <p:cNvPr id="261123" name="Rectangle 2"/>
          <p:cNvSpPr>
            <a:spLocks noRot="1" noChangeArrowheads="1" noTextEdit="1"/>
          </p:cNvSpPr>
          <p:nvPr>
            <p:ph type="sldImg"/>
          </p:nvPr>
        </p:nvSpPr>
        <p:spPr>
          <a:ln/>
        </p:spPr>
      </p:sp>
      <p:sp>
        <p:nvSpPr>
          <p:cNvPr id="261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2ADD137F-4F9A-4DFE-AA27-8A0FAF746DB9}" type="slidenum">
              <a:rPr lang="ar-SA" altLang="ar-SA" b="0"/>
              <a:pPr eaLnBrk="1" hangingPunct="1">
                <a:spcBef>
                  <a:spcPct val="0"/>
                </a:spcBef>
              </a:pPr>
              <a:t>9</a:t>
            </a:fld>
            <a:endParaRPr lang="en-US" altLang="ar-SA" b="0"/>
          </a:p>
        </p:txBody>
      </p:sp>
      <p:sp>
        <p:nvSpPr>
          <p:cNvPr id="262147" name="Rectangle 2"/>
          <p:cNvSpPr>
            <a:spLocks noRo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0A6DF2C4-C613-4571-B514-C0EBA72269B9}" type="slidenum">
              <a:rPr lang="ar-SA" altLang="ar-SA" b="0"/>
              <a:pPr eaLnBrk="1" hangingPunct="1">
                <a:spcBef>
                  <a:spcPct val="0"/>
                </a:spcBef>
              </a:pPr>
              <a:t>11</a:t>
            </a:fld>
            <a:endParaRPr lang="en-US" altLang="ar-SA" b="0"/>
          </a:p>
        </p:txBody>
      </p:sp>
      <p:sp>
        <p:nvSpPr>
          <p:cNvPr id="263171" name="Rectangle 2"/>
          <p:cNvSpPr>
            <a:spLocks noRot="1" noChangeArrowheads="1" noTextEdit="1"/>
          </p:cNvSpPr>
          <p:nvPr>
            <p:ph type="sldImg"/>
          </p:nvPr>
        </p:nvSpPr>
        <p:spPr>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0127C58-ACB4-48A1-B043-5DA3CE78C35A}" type="slidenum">
              <a:rPr lang="ar-SA" altLang="ar-SA" b="0"/>
              <a:pPr eaLnBrk="1" hangingPunct="1">
                <a:spcBef>
                  <a:spcPct val="0"/>
                </a:spcBef>
              </a:pPr>
              <a:t>12</a:t>
            </a:fld>
            <a:endParaRPr lang="en-US" altLang="ar-SA" b="0"/>
          </a:p>
        </p:txBody>
      </p:sp>
      <p:sp>
        <p:nvSpPr>
          <p:cNvPr id="264195" name="Rectangle 2"/>
          <p:cNvSpPr>
            <a:spLocks noRot="1" noChangeArrowheads="1" noTextEdit="1"/>
          </p:cNvSpPr>
          <p:nvPr>
            <p:ph type="sldImg"/>
          </p:nvPr>
        </p:nvSpPr>
        <p:spPr>
          <a:ln/>
        </p:spPr>
      </p:sp>
      <p:sp>
        <p:nvSpPr>
          <p:cNvPr id="264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0AD9688-E1E8-4B20-B1B4-B62E7C8FF9F6}" type="slidenum">
              <a:rPr lang="ar-SA" altLang="ar-SA" b="0"/>
              <a:pPr eaLnBrk="1" hangingPunct="1">
                <a:spcBef>
                  <a:spcPct val="0"/>
                </a:spcBef>
              </a:pPr>
              <a:t>14</a:t>
            </a:fld>
            <a:endParaRPr lang="en-US" altLang="ar-SA" b="0"/>
          </a:p>
        </p:txBody>
      </p:sp>
      <p:sp>
        <p:nvSpPr>
          <p:cNvPr id="265219" name="Rectangle 2"/>
          <p:cNvSpPr>
            <a:spLocks noRot="1" noChangeArrowheads="1" noTextEdit="1"/>
          </p:cNvSpPr>
          <p:nvPr>
            <p:ph type="sldImg"/>
          </p:nvPr>
        </p:nvSpPr>
        <p:spPr>
          <a:ln/>
        </p:spPr>
      </p:sp>
      <p:sp>
        <p:nvSpPr>
          <p:cNvPr id="265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DDF56D8-DDD0-469E-BE6C-A177C274DC87}" type="slidenum">
              <a:rPr lang="ar-SA" altLang="ar-SA" b="0"/>
              <a:pPr eaLnBrk="1" hangingPunct="1">
                <a:spcBef>
                  <a:spcPct val="0"/>
                </a:spcBef>
              </a:pPr>
              <a:t>16</a:t>
            </a:fld>
            <a:endParaRPr lang="en-US" altLang="ar-SA" b="0"/>
          </a:p>
        </p:txBody>
      </p:sp>
      <p:sp>
        <p:nvSpPr>
          <p:cNvPr id="266243" name="Rectangle 2"/>
          <p:cNvSpPr>
            <a:spLocks noRot="1" noChangeArrowheads="1" noTextEdit="1"/>
          </p:cNvSpPr>
          <p:nvPr>
            <p:ph type="sldImg"/>
          </p:nvPr>
        </p:nvSpPr>
        <p:spPr>
          <a:ln/>
        </p:spPr>
      </p:sp>
      <p:sp>
        <p:nvSpPr>
          <p:cNvPr id="266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lt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627BD33D-6465-4F0A-89B7-B91134AC7ED1}" type="slidenum">
              <a:rPr lang="en-US" altLang="en-US"/>
              <a:pPr>
                <a:defRPr/>
              </a:pPr>
              <a:t>‹#›</a:t>
            </a:fld>
            <a:endParaRPr lang="en-US" altLang="en-US"/>
          </a:p>
        </p:txBody>
      </p:sp>
    </p:spTree>
    <p:extLst>
      <p:ext uri="{BB962C8B-B14F-4D97-AF65-F5344CB8AC3E}">
        <p14:creationId xmlns:p14="http://schemas.microsoft.com/office/powerpoint/2010/main" val="3124300967"/>
      </p:ext>
    </p:extLst>
  </p:cSld>
  <p:clrMapOvr>
    <a:masterClrMapping/>
  </p:clrMapOvr>
  <p:transition spd="med">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3.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33.png"/><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65.jpeg"/><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LUNG DISEAES</a:t>
            </a:r>
            <a:endParaRPr lang="en-US" dirty="0"/>
          </a:p>
        </p:txBody>
      </p:sp>
      <p:sp>
        <p:nvSpPr>
          <p:cNvPr id="130051" name="Text Placeholder 5"/>
          <p:cNvSpPr>
            <a:spLocks noGrp="1"/>
          </p:cNvSpPr>
          <p:nvPr>
            <p:ph type="body" idx="1"/>
          </p:nvPr>
        </p:nvSpPr>
        <p:spPr/>
        <p:txBody>
          <a:bodyPr/>
          <a:lstStyle/>
          <a:p>
            <a:endParaRPr lang="ar-SA" altLang="ar-SA" smtClean="0"/>
          </a:p>
        </p:txBody>
      </p:sp>
    </p:spTree>
    <p:extLst>
      <p:ext uri="{BB962C8B-B14F-4D97-AF65-F5344CB8AC3E}">
        <p14:creationId xmlns:p14="http://schemas.microsoft.com/office/powerpoint/2010/main" val="3445211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p:txBody>
          <a:bodyPr/>
          <a:lstStyle/>
          <a:p>
            <a:pPr>
              <a:defRPr/>
            </a:pPr>
            <a:r>
              <a:rPr lang="en-US" sz="5400" b="1" i="1" dirty="0" smtClean="0"/>
              <a:t>DEFINITIONS</a:t>
            </a:r>
            <a:endParaRPr lang="en-US" sz="5400" b="1" i="1" dirty="0"/>
          </a:p>
        </p:txBody>
      </p:sp>
      <p:sp>
        <p:nvSpPr>
          <p:cNvPr id="7" name="Content Placeholder 6"/>
          <p:cNvSpPr>
            <a:spLocks noGrp="1"/>
          </p:cNvSpPr>
          <p:nvPr>
            <p:ph idx="4294967295"/>
          </p:nvPr>
        </p:nvSpPr>
        <p:spPr>
          <a:xfrm>
            <a:off x="533400" y="1600200"/>
            <a:ext cx="8229600" cy="4495800"/>
          </a:xfrm>
        </p:spPr>
        <p:txBody>
          <a:bodyPr/>
          <a:lstStyle/>
          <a:p>
            <a:r>
              <a:rPr lang="en-US" altLang="ar-SA" sz="4000" b="1" u="sng" smtClean="0">
                <a:solidFill>
                  <a:srgbClr val="FFFF00"/>
                </a:solidFill>
              </a:rPr>
              <a:t>ATELECTASIS</a:t>
            </a:r>
          </a:p>
          <a:p>
            <a:pPr>
              <a:buFontTx/>
              <a:buNone/>
            </a:pPr>
            <a:r>
              <a:rPr lang="en-US" altLang="ar-SA" smtClean="0"/>
              <a:t>Loss of volume of lobe, segment or sub segment of the lung.</a:t>
            </a:r>
          </a:p>
          <a:p>
            <a:pPr>
              <a:buFontTx/>
              <a:buNone/>
            </a:pPr>
            <a:r>
              <a:rPr lang="en-US" altLang="ar-SA" smtClean="0"/>
              <a:t>			</a:t>
            </a:r>
            <a:r>
              <a:rPr lang="en-US" altLang="ar-SA" b="1" i="1" smtClean="0">
                <a:solidFill>
                  <a:srgbClr val="66FF33"/>
                </a:solidFill>
              </a:rPr>
              <a:t>Example   collapse (lung)</a:t>
            </a:r>
          </a:p>
          <a:p>
            <a:r>
              <a:rPr lang="en-US" altLang="ar-SA" sz="4400" b="1" u="sng" smtClean="0">
                <a:solidFill>
                  <a:srgbClr val="FFC000"/>
                </a:solidFill>
              </a:rPr>
              <a:t>Consolidation </a:t>
            </a:r>
          </a:p>
          <a:p>
            <a:pPr>
              <a:buFontTx/>
              <a:buNone/>
            </a:pPr>
            <a:r>
              <a:rPr lang="en-US" altLang="ar-SA" smtClean="0"/>
              <a:t>Loss of air in lobe, segment or sub segment of the lung.   </a:t>
            </a:r>
          </a:p>
          <a:p>
            <a:pPr>
              <a:buFontTx/>
              <a:buNone/>
            </a:pPr>
            <a:r>
              <a:rPr lang="en-US" altLang="ar-SA" smtClean="0">
                <a:solidFill>
                  <a:srgbClr val="99CCFF"/>
                </a:solidFill>
              </a:rPr>
              <a:t>			</a:t>
            </a:r>
            <a:r>
              <a:rPr lang="en-US" altLang="ar-SA" b="1" i="1" smtClean="0">
                <a:solidFill>
                  <a:srgbClr val="99CCFF"/>
                </a:solidFill>
              </a:rPr>
              <a:t>Example= pneumonia (lobe)</a:t>
            </a:r>
          </a:p>
        </p:txBody>
      </p:sp>
    </p:spTree>
    <p:extLst>
      <p:ext uri="{BB962C8B-B14F-4D97-AF65-F5344CB8AC3E}">
        <p14:creationId xmlns:p14="http://schemas.microsoft.com/office/powerpoint/2010/main" val="3480243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2000"/>
                                        <p:tgtEl>
                                          <p:spTgt spid="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2000"/>
                                        <p:tgtEl>
                                          <p:spTgt spid="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2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title" idx="4294967295"/>
          </p:nvPr>
        </p:nvSpPr>
        <p:spPr>
          <a:xfrm>
            <a:off x="0" y="228600"/>
            <a:ext cx="9144000" cy="1143000"/>
          </a:xfrm>
        </p:spPr>
        <p:txBody>
          <a:bodyPr/>
          <a:lstStyle/>
          <a:p>
            <a:pPr eaLnBrk="1" hangingPunct="1">
              <a:defRPr/>
            </a:pPr>
            <a:r>
              <a:rPr lang="en-US" sz="4000" b="1" dirty="0" smtClean="0"/>
              <a:t>Major differentiating factors between atelectasis and pneumonia</a:t>
            </a:r>
            <a:r>
              <a:rPr lang="en-US" sz="4000" dirty="0" smtClean="0"/>
              <a:t> </a:t>
            </a:r>
          </a:p>
        </p:txBody>
      </p:sp>
      <p:pic>
        <p:nvPicPr>
          <p:cNvPr id="139267" name="Picture 3"/>
          <p:cNvPicPr>
            <a:picLocks noChangeAspect="1" noChangeArrowheads="1"/>
          </p:cNvPicPr>
          <p:nvPr>
            <p:ph type="body" idx="4294967295"/>
          </p:nvPr>
        </p:nvPicPr>
        <p:blipFill>
          <a:blip r:embed="rId3">
            <a:extLst>
              <a:ext uri="{28A0092B-C50C-407E-A947-70E740481C1C}">
                <a14:useLocalDpi xmlns:a14="http://schemas.microsoft.com/office/drawing/2010/main" val="0"/>
              </a:ext>
            </a:extLst>
          </a:blip>
          <a:srcRect l="20821" t="37627" r="9021" b="10170"/>
          <a:stretch>
            <a:fillRect/>
          </a:stretch>
        </p:blipFill>
        <p:spPr>
          <a:xfrm>
            <a:off x="0" y="2405063"/>
            <a:ext cx="9144000" cy="3716337"/>
          </a:xfrm>
        </p:spPr>
      </p:pic>
      <p:sp>
        <p:nvSpPr>
          <p:cNvPr id="139268" name="TextBox 3"/>
          <p:cNvSpPr txBox="1">
            <a:spLocks noChangeArrowheads="1"/>
          </p:cNvSpPr>
          <p:nvPr/>
        </p:nvSpPr>
        <p:spPr bwMode="auto">
          <a:xfrm>
            <a:off x="2438400" y="3048000"/>
            <a:ext cx="685800" cy="36988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eaLnBrk="1" hangingPunct="1">
              <a:spcBef>
                <a:spcPct val="0"/>
              </a:spcBef>
              <a:buClrTx/>
              <a:buFontTx/>
              <a:buNone/>
            </a:pPr>
            <a:endParaRPr lang="ar-SA" altLang="ar-SA" sz="1800"/>
          </a:p>
        </p:txBody>
      </p:sp>
      <p:sp>
        <p:nvSpPr>
          <p:cNvPr id="139269" name="TextBox 4"/>
          <p:cNvSpPr txBox="1">
            <a:spLocks noChangeArrowheads="1"/>
          </p:cNvSpPr>
          <p:nvPr/>
        </p:nvSpPr>
        <p:spPr bwMode="auto">
          <a:xfrm>
            <a:off x="4953000" y="2971800"/>
            <a:ext cx="1066800" cy="369888"/>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eaLnBrk="1" hangingPunct="1">
              <a:spcBef>
                <a:spcPct val="0"/>
              </a:spcBef>
              <a:buClrTx/>
              <a:buFontTx/>
              <a:buNone/>
            </a:pPr>
            <a:endParaRPr lang="ar-SA" altLang="ar-SA" sz="1800"/>
          </a:p>
        </p:txBody>
      </p:sp>
    </p:spTree>
    <p:extLst>
      <p:ext uri="{BB962C8B-B14F-4D97-AF65-F5344CB8AC3E}">
        <p14:creationId xmlns:p14="http://schemas.microsoft.com/office/powerpoint/2010/main" val="30261536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20" name="Rectangle 4"/>
          <p:cNvSpPr>
            <a:spLocks noGrp="1" noChangeArrowheads="1"/>
          </p:cNvSpPr>
          <p:nvPr>
            <p:ph type="title" idx="4294967295"/>
          </p:nvPr>
        </p:nvSpPr>
        <p:spPr/>
        <p:txBody>
          <a:bodyPr/>
          <a:lstStyle/>
          <a:p>
            <a:pPr eaLnBrk="1" hangingPunct="1">
              <a:defRPr/>
            </a:pPr>
            <a:r>
              <a:rPr lang="en-US" sz="4000" b="1" dirty="0" smtClean="0"/>
              <a:t>PNEUMONIA</a:t>
            </a:r>
            <a:r>
              <a:rPr lang="en-US" sz="4000" dirty="0" smtClean="0"/>
              <a:t> VS </a:t>
            </a:r>
            <a:r>
              <a:rPr lang="en-US" sz="4000" b="1" i="1" dirty="0" smtClean="0"/>
              <a:t>ATELECTASIS</a:t>
            </a:r>
          </a:p>
        </p:txBody>
      </p:sp>
      <p:pic>
        <p:nvPicPr>
          <p:cNvPr id="63491" name="Picture 7" descr="AAAatelectasisRML%20AP%20Lat"/>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2209800"/>
            <a:ext cx="5192713" cy="2743200"/>
          </a:xfrm>
          <a:noFill/>
        </p:spPr>
      </p:pic>
      <p:pic>
        <p:nvPicPr>
          <p:cNvPr id="63492" name="Picture 8" descr="AAArml-pneumonia-pa1b"/>
          <p:cNvPicPr>
            <a:picLocks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5105400" y="2057400"/>
            <a:ext cx="4038600" cy="3584575"/>
          </a:xfrm>
          <a:noFill/>
        </p:spPr>
      </p:pic>
      <p:sp>
        <p:nvSpPr>
          <p:cNvPr id="6" name="Isosceles Triangle 5"/>
          <p:cNvSpPr/>
          <p:nvPr/>
        </p:nvSpPr>
        <p:spPr bwMode="auto">
          <a:xfrm rot="3991299">
            <a:off x="3340894" y="3312319"/>
            <a:ext cx="679450" cy="919162"/>
          </a:xfrm>
          <a:prstGeom prst="triangle">
            <a:avLst/>
          </a:prstGeom>
          <a:noFill/>
          <a:ln w="57150" cap="flat" cmpd="sng" algn="ctr">
            <a:solidFill>
              <a:srgbClr val="00B050"/>
            </a:solidFill>
            <a:prstDash val="sysDash"/>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7" name="Isosceles Triangle 6"/>
          <p:cNvSpPr/>
          <p:nvPr/>
        </p:nvSpPr>
        <p:spPr bwMode="auto">
          <a:xfrm rot="3788143">
            <a:off x="3536950" y="3297238"/>
            <a:ext cx="268288" cy="919162"/>
          </a:xfrm>
          <a:prstGeom prst="triangle">
            <a:avLst/>
          </a:prstGeom>
          <a:noFill/>
          <a:ln w="9525" cap="flat" cmpd="sng" algn="ctr">
            <a:solidFill>
              <a:srgbClr val="FF33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55278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3491"/>
                                        </p:tgtEl>
                                        <p:attrNameLst>
                                          <p:attrName>style.visibility</p:attrName>
                                        </p:attrNameLst>
                                      </p:cBhvr>
                                      <p:to>
                                        <p:strVal val="visible"/>
                                      </p:to>
                                    </p:set>
                                    <p:animEffect transition="in" filter="blinds(horizontal)">
                                      <p:cBhvr>
                                        <p:cTn id="7" dur="500"/>
                                        <p:tgtEl>
                                          <p:spTgt spid="63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3492"/>
                                        </p:tgtEl>
                                        <p:attrNameLst>
                                          <p:attrName>style.visibility</p:attrName>
                                        </p:attrNameLst>
                                      </p:cBhvr>
                                      <p:to>
                                        <p:strVal val="visible"/>
                                      </p:to>
                                    </p:set>
                                    <p:anim calcmode="lin" valueType="num">
                                      <p:cBhvr additive="base">
                                        <p:cTn id="12" dur="500" fill="hold"/>
                                        <p:tgtEl>
                                          <p:spTgt spid="63492"/>
                                        </p:tgtEl>
                                        <p:attrNameLst>
                                          <p:attrName>ppt_x</p:attrName>
                                        </p:attrNameLst>
                                      </p:cBhvr>
                                      <p:tavLst>
                                        <p:tav tm="0">
                                          <p:val>
                                            <p:strVal val="#ppt_x"/>
                                          </p:val>
                                        </p:tav>
                                        <p:tav tm="100000">
                                          <p:val>
                                            <p:strVal val="#ppt_x"/>
                                          </p:val>
                                        </p:tav>
                                      </p:tavLst>
                                    </p:anim>
                                    <p:anim calcmode="lin" valueType="num">
                                      <p:cBhvr additive="base">
                                        <p:cTn id="13" dur="500" fill="hold"/>
                                        <p:tgtEl>
                                          <p:spTgt spid="6349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012502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78" name="Rectangle 14"/>
          <p:cNvSpPr>
            <a:spLocks noGrp="1" noChangeArrowheads="1"/>
          </p:cNvSpPr>
          <p:nvPr>
            <p:ph type="title" idx="4294967295"/>
          </p:nvPr>
        </p:nvSpPr>
        <p:spPr>
          <a:xfrm>
            <a:off x="457200" y="0"/>
            <a:ext cx="8229600" cy="1143000"/>
          </a:xfrm>
        </p:spPr>
        <p:txBody>
          <a:bodyPr/>
          <a:lstStyle/>
          <a:p>
            <a:pPr eaLnBrk="1" hangingPunct="1">
              <a:defRPr/>
            </a:pPr>
            <a:r>
              <a:rPr lang="en-US" sz="4000" b="1" dirty="0" smtClean="0">
                <a:solidFill>
                  <a:srgbClr val="66FF33"/>
                </a:solidFill>
              </a:rPr>
              <a:t>PNEUMONIA</a:t>
            </a:r>
            <a:r>
              <a:rPr lang="en-US" sz="4000" dirty="0" smtClean="0"/>
              <a:t> Vs </a:t>
            </a:r>
            <a:r>
              <a:rPr lang="en-US" sz="4000" b="1" i="1" dirty="0" smtClean="0"/>
              <a:t>ATELECTASIS</a:t>
            </a:r>
          </a:p>
        </p:txBody>
      </p:sp>
      <p:pic>
        <p:nvPicPr>
          <p:cNvPr id="141315" name="Picture 7" descr="AAArul-pneumonia-lat"/>
          <p:cNvPicPr>
            <a:picLocks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495800" y="838200"/>
            <a:ext cx="2944813" cy="3352800"/>
          </a:xfrm>
          <a:noFill/>
        </p:spPr>
      </p:pic>
      <p:pic>
        <p:nvPicPr>
          <p:cNvPr id="141316" name="Picture 12" descr="AAArul-pneumonia-pa"/>
          <p:cNvPicPr>
            <a:picLocks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838200" y="838200"/>
            <a:ext cx="2997200" cy="3371850"/>
          </a:xfrm>
          <a:noFill/>
        </p:spPr>
      </p:pic>
      <p:pic>
        <p:nvPicPr>
          <p:cNvPr id="141317" name="Picture 16" descr="AAAatelectasisRUL2"/>
          <p:cNvPicPr>
            <a:picLocks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3200400" y="4052888"/>
            <a:ext cx="3429000" cy="2805112"/>
          </a:xfrm>
          <a:noFill/>
        </p:spPr>
      </p:pic>
    </p:spTree>
    <p:extLst>
      <p:ext uri="{BB962C8B-B14F-4D97-AF65-F5344CB8AC3E}">
        <p14:creationId xmlns:p14="http://schemas.microsoft.com/office/powerpoint/2010/main" val="29944014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456942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2" name="Rectangle 4"/>
          <p:cNvSpPr>
            <a:spLocks noGrp="1" noChangeArrowheads="1"/>
          </p:cNvSpPr>
          <p:nvPr>
            <p:ph type="title" idx="4294967295"/>
          </p:nvPr>
        </p:nvSpPr>
        <p:spPr/>
        <p:txBody>
          <a:bodyPr/>
          <a:lstStyle/>
          <a:p>
            <a:pPr eaLnBrk="1" hangingPunct="1">
              <a:defRPr/>
            </a:pPr>
            <a:r>
              <a:rPr lang="en-US" sz="4000" b="1" dirty="0" smtClean="0">
                <a:solidFill>
                  <a:srgbClr val="66FF33"/>
                </a:solidFill>
              </a:rPr>
              <a:t>ATELECTASIS</a:t>
            </a:r>
            <a:r>
              <a:rPr lang="en-US" sz="4000" dirty="0" smtClean="0"/>
              <a:t> Vs </a:t>
            </a:r>
            <a:r>
              <a:rPr lang="en-US" sz="4000" b="1" i="1" dirty="0" smtClean="0"/>
              <a:t>PNEUMONIA</a:t>
            </a:r>
          </a:p>
        </p:txBody>
      </p:sp>
      <p:pic>
        <p:nvPicPr>
          <p:cNvPr id="142339" name="Picture 7" descr="AAAatelectasisRUL2"/>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1981200"/>
            <a:ext cx="4343400" cy="3554413"/>
          </a:xfrm>
          <a:noFill/>
        </p:spPr>
      </p:pic>
      <p:pic>
        <p:nvPicPr>
          <p:cNvPr id="142340" name="Picture 8" descr="AAArml-pneumonia-pa1b"/>
          <p:cNvPicPr>
            <a:picLocks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4648200" y="2055813"/>
            <a:ext cx="4038600" cy="3584575"/>
          </a:xfrm>
          <a:noFill/>
        </p:spPr>
      </p:pic>
    </p:spTree>
    <p:extLst>
      <p:ext uri="{BB962C8B-B14F-4D97-AF65-F5344CB8AC3E}">
        <p14:creationId xmlns:p14="http://schemas.microsoft.com/office/powerpoint/2010/main" val="19670027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Grp="1" noChangeArrowheads="1"/>
          </p:cNvSpPr>
          <p:nvPr>
            <p:ph type="title" idx="4294967295"/>
          </p:nvPr>
        </p:nvSpPr>
        <p:spPr/>
        <p:txBody>
          <a:bodyPr/>
          <a:lstStyle/>
          <a:p>
            <a:pPr eaLnBrk="1" hangingPunct="1">
              <a:defRPr/>
            </a:pPr>
            <a:r>
              <a:rPr lang="en-US" sz="4000" dirty="0" smtClean="0"/>
              <a:t>Recognizing air space disease</a:t>
            </a:r>
          </a:p>
        </p:txBody>
      </p:sp>
      <p:sp>
        <p:nvSpPr>
          <p:cNvPr id="588803" name="Rectangle 3"/>
          <p:cNvSpPr>
            <a:spLocks noGrp="1" noChangeArrowheads="1"/>
          </p:cNvSpPr>
          <p:nvPr>
            <p:ph type="body" idx="4294967295"/>
          </p:nvPr>
        </p:nvSpPr>
        <p:spPr>
          <a:xfrm>
            <a:off x="0" y="2209800"/>
            <a:ext cx="9144000" cy="4343400"/>
          </a:xfrm>
        </p:spPr>
        <p:txBody>
          <a:bodyPr/>
          <a:lstStyle/>
          <a:p>
            <a:pPr eaLnBrk="1" hangingPunct="1"/>
            <a:r>
              <a:rPr lang="en-US" altLang="ar-SA" sz="2800" smtClean="0"/>
              <a:t>Alveolar spaces filled with…something.</a:t>
            </a:r>
          </a:p>
          <a:p>
            <a:pPr eaLnBrk="1" hangingPunct="1"/>
            <a:r>
              <a:rPr lang="en-US" altLang="ar-SA" sz="2800" smtClean="0"/>
              <a:t>Radiologist's report:</a:t>
            </a:r>
          </a:p>
          <a:p>
            <a:pPr lvl="1" eaLnBrk="1" hangingPunct="1"/>
            <a:r>
              <a:rPr lang="en-US" altLang="ar-SA" sz="2400" smtClean="0"/>
              <a:t>“consolidation”</a:t>
            </a:r>
          </a:p>
          <a:p>
            <a:pPr lvl="1" eaLnBrk="1" hangingPunct="1"/>
            <a:r>
              <a:rPr lang="en-US" altLang="ar-SA" sz="2400" smtClean="0"/>
              <a:t>“air space opacity”</a:t>
            </a:r>
          </a:p>
          <a:p>
            <a:pPr lvl="1" eaLnBrk="1" hangingPunct="1"/>
            <a:r>
              <a:rPr lang="en-US" altLang="ar-SA" sz="2400" smtClean="0"/>
              <a:t>“fluffy density”</a:t>
            </a:r>
          </a:p>
          <a:p>
            <a:pPr lvl="1" eaLnBrk="1" hangingPunct="1"/>
            <a:r>
              <a:rPr lang="en-US" altLang="ar-SA" sz="2400" smtClean="0"/>
              <a:t>“infiltrate”</a:t>
            </a:r>
          </a:p>
          <a:p>
            <a:pPr eaLnBrk="1" hangingPunct="1">
              <a:lnSpc>
                <a:spcPct val="89000"/>
              </a:lnSpc>
            </a:pPr>
            <a:r>
              <a:rPr lang="en-US" altLang="ar-SA" sz="2800" smtClean="0"/>
              <a:t>Nonspecific:</a:t>
            </a:r>
          </a:p>
          <a:p>
            <a:pPr lvl="1" eaLnBrk="1" hangingPunct="1">
              <a:lnSpc>
                <a:spcPct val="89000"/>
              </a:lnSpc>
              <a:buSzPct val="119000"/>
            </a:pPr>
            <a:r>
              <a:rPr lang="en-US" altLang="ar-SA" sz="2400" smtClean="0"/>
              <a:t>Atelectasis, pneumonia, bleeding, edema, tumor</a:t>
            </a:r>
          </a:p>
        </p:txBody>
      </p:sp>
    </p:spTree>
    <p:extLst>
      <p:ext uri="{BB962C8B-B14F-4D97-AF65-F5344CB8AC3E}">
        <p14:creationId xmlns:p14="http://schemas.microsoft.com/office/powerpoint/2010/main" val="2575202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8803">
                                            <p:txEl>
                                              <p:pRg st="0" end="0"/>
                                            </p:txEl>
                                          </p:spTgt>
                                        </p:tgtEl>
                                        <p:attrNameLst>
                                          <p:attrName>style.visibility</p:attrName>
                                        </p:attrNameLst>
                                      </p:cBhvr>
                                      <p:to>
                                        <p:strVal val="visible"/>
                                      </p:to>
                                    </p:set>
                                    <p:animEffect transition="in" filter="wipe(left)">
                                      <p:cBhvr>
                                        <p:cTn id="7" dur="1000"/>
                                        <p:tgtEl>
                                          <p:spTgt spid="5888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88803">
                                            <p:txEl>
                                              <p:pRg st="1" end="1"/>
                                            </p:txEl>
                                          </p:spTgt>
                                        </p:tgtEl>
                                        <p:attrNameLst>
                                          <p:attrName>style.visibility</p:attrName>
                                        </p:attrNameLst>
                                      </p:cBhvr>
                                      <p:to>
                                        <p:strVal val="visible"/>
                                      </p:to>
                                    </p:set>
                                    <p:animEffect transition="in" filter="wipe(left)">
                                      <p:cBhvr>
                                        <p:cTn id="12" dur="1000"/>
                                        <p:tgtEl>
                                          <p:spTgt spid="5888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88803">
                                            <p:txEl>
                                              <p:pRg st="2" end="2"/>
                                            </p:txEl>
                                          </p:spTgt>
                                        </p:tgtEl>
                                        <p:attrNameLst>
                                          <p:attrName>style.visibility</p:attrName>
                                        </p:attrNameLst>
                                      </p:cBhvr>
                                      <p:to>
                                        <p:strVal val="visible"/>
                                      </p:to>
                                    </p:set>
                                    <p:animEffect transition="in" filter="wipe(left)">
                                      <p:cBhvr>
                                        <p:cTn id="17" dur="1000"/>
                                        <p:tgtEl>
                                          <p:spTgt spid="5888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88803">
                                            <p:txEl>
                                              <p:pRg st="3" end="3"/>
                                            </p:txEl>
                                          </p:spTgt>
                                        </p:tgtEl>
                                        <p:attrNameLst>
                                          <p:attrName>style.visibility</p:attrName>
                                        </p:attrNameLst>
                                      </p:cBhvr>
                                      <p:to>
                                        <p:strVal val="visible"/>
                                      </p:to>
                                    </p:set>
                                    <p:animEffect transition="in" filter="wipe(left)">
                                      <p:cBhvr>
                                        <p:cTn id="22" dur="1000"/>
                                        <p:tgtEl>
                                          <p:spTgt spid="58880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88803">
                                            <p:txEl>
                                              <p:pRg st="4" end="4"/>
                                            </p:txEl>
                                          </p:spTgt>
                                        </p:tgtEl>
                                        <p:attrNameLst>
                                          <p:attrName>style.visibility</p:attrName>
                                        </p:attrNameLst>
                                      </p:cBhvr>
                                      <p:to>
                                        <p:strVal val="visible"/>
                                      </p:to>
                                    </p:set>
                                    <p:animEffect transition="in" filter="wipe(left)">
                                      <p:cBhvr>
                                        <p:cTn id="27" dur="1000"/>
                                        <p:tgtEl>
                                          <p:spTgt spid="58880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88803">
                                            <p:txEl>
                                              <p:pRg st="5" end="5"/>
                                            </p:txEl>
                                          </p:spTgt>
                                        </p:tgtEl>
                                        <p:attrNameLst>
                                          <p:attrName>style.visibility</p:attrName>
                                        </p:attrNameLst>
                                      </p:cBhvr>
                                      <p:to>
                                        <p:strVal val="visible"/>
                                      </p:to>
                                    </p:set>
                                    <p:animEffect transition="in" filter="wipe(left)">
                                      <p:cBhvr>
                                        <p:cTn id="32" dur="1000"/>
                                        <p:tgtEl>
                                          <p:spTgt spid="58880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88803">
                                            <p:txEl>
                                              <p:pRg st="6" end="6"/>
                                            </p:txEl>
                                          </p:spTgt>
                                        </p:tgtEl>
                                        <p:attrNameLst>
                                          <p:attrName>style.visibility</p:attrName>
                                        </p:attrNameLst>
                                      </p:cBhvr>
                                      <p:to>
                                        <p:strVal val="visible"/>
                                      </p:to>
                                    </p:set>
                                    <p:animEffect transition="in" filter="wipe(left)">
                                      <p:cBhvr>
                                        <p:cTn id="37" dur="1000"/>
                                        <p:tgtEl>
                                          <p:spTgt spid="58880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88803">
                                            <p:txEl>
                                              <p:pRg st="7" end="7"/>
                                            </p:txEl>
                                          </p:spTgt>
                                        </p:tgtEl>
                                        <p:attrNameLst>
                                          <p:attrName>style.visibility</p:attrName>
                                        </p:attrNameLst>
                                      </p:cBhvr>
                                      <p:to>
                                        <p:strVal val="visible"/>
                                      </p:to>
                                    </p:set>
                                    <p:animEffect transition="in" filter="wipe(left)">
                                      <p:cBhvr>
                                        <p:cTn id="42" dur="1000"/>
                                        <p:tgtEl>
                                          <p:spTgt spid="5888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3" grpId="0"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ChangeArrowheads="1"/>
          </p:cNvSpPr>
          <p:nvPr>
            <p:ph type="title" idx="4294967295"/>
          </p:nvPr>
        </p:nvSpPr>
        <p:spPr/>
        <p:txBody>
          <a:bodyPr/>
          <a:lstStyle/>
          <a:p>
            <a:pPr eaLnBrk="1" hangingPunct="1">
              <a:defRPr/>
            </a:pPr>
            <a:r>
              <a:rPr lang="en-US" b="1" dirty="0" smtClean="0"/>
              <a:t>SILHOUATTE SIGN</a:t>
            </a:r>
          </a:p>
        </p:txBody>
      </p:sp>
      <p:pic>
        <p:nvPicPr>
          <p:cNvPr id="543747" name="Picture 3" descr="sillhute sites"/>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228600" y="1600200"/>
            <a:ext cx="4038600" cy="4454525"/>
          </a:xfrm>
          <a:noFill/>
        </p:spPr>
      </p:pic>
      <p:pic>
        <p:nvPicPr>
          <p:cNvPr id="144388" name="Picture 4" descr="rml-pneumonia-pa1b"/>
          <p:cNvPicPr>
            <a:picLocks noChangeAspect="1" noChangeArrowheads="1"/>
          </p:cNvPicPr>
          <p:nvPr>
            <p:ph sz="half" idx="4294967295"/>
          </p:nvPr>
        </p:nvPicPr>
        <p:blipFill>
          <a:blip r:embed="rId4">
            <a:extLst>
              <a:ext uri="{28A0092B-C50C-407E-A947-70E740481C1C}">
                <a14:useLocalDpi xmlns:a14="http://schemas.microsoft.com/office/drawing/2010/main" val="0"/>
              </a:ext>
            </a:extLst>
          </a:blip>
          <a:srcRect l="1587"/>
          <a:stretch>
            <a:fillRect/>
          </a:stretch>
        </p:blipFill>
        <p:spPr>
          <a:xfrm>
            <a:off x="4419600" y="1676400"/>
            <a:ext cx="4724400" cy="4260850"/>
          </a:xfrm>
          <a:noFill/>
        </p:spPr>
      </p:pic>
    </p:spTree>
    <p:extLst>
      <p:ext uri="{BB962C8B-B14F-4D97-AF65-F5344CB8AC3E}">
        <p14:creationId xmlns:p14="http://schemas.microsoft.com/office/powerpoint/2010/main" val="4070060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543747"/>
                                        </p:tgtEl>
                                        <p:attrNameLst>
                                          <p:attrName>style.visibility</p:attrName>
                                        </p:attrNameLst>
                                      </p:cBhvr>
                                      <p:to>
                                        <p:strVal val="visible"/>
                                      </p:to>
                                    </p:set>
                                    <p:anim calcmode="lin" valueType="num">
                                      <p:cBhvr>
                                        <p:cTn id="7" dur="500" fill="hold"/>
                                        <p:tgtEl>
                                          <p:spTgt spid="543747"/>
                                        </p:tgtEl>
                                        <p:attrNameLst>
                                          <p:attrName>ppt_w</p:attrName>
                                        </p:attrNameLst>
                                      </p:cBhvr>
                                      <p:tavLst>
                                        <p:tav tm="0">
                                          <p:val>
                                            <p:fltVal val="0"/>
                                          </p:val>
                                        </p:tav>
                                        <p:tav tm="100000">
                                          <p:val>
                                            <p:strVal val="#ppt_w"/>
                                          </p:val>
                                        </p:tav>
                                      </p:tavLst>
                                    </p:anim>
                                    <p:anim calcmode="lin" valueType="num">
                                      <p:cBhvr>
                                        <p:cTn id="8" dur="500" fill="hold"/>
                                        <p:tgtEl>
                                          <p:spTgt spid="5437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title" idx="4294967295"/>
          </p:nvPr>
        </p:nvSpPr>
        <p:spPr/>
        <p:txBody>
          <a:bodyPr/>
          <a:lstStyle/>
          <a:p>
            <a:pPr eaLnBrk="1" hangingPunct="1">
              <a:defRPr/>
            </a:pPr>
            <a:r>
              <a:rPr lang="en-US" sz="4000" dirty="0" smtClean="0"/>
              <a:t>Localizing disease from the silhouette sign</a:t>
            </a:r>
          </a:p>
        </p:txBody>
      </p:sp>
      <p:pic>
        <p:nvPicPr>
          <p:cNvPr id="145411" name="Picture 3"/>
          <p:cNvPicPr>
            <a:picLocks noChangeAspect="1" noChangeArrowheads="1"/>
          </p:cNvPicPr>
          <p:nvPr/>
        </p:nvPicPr>
        <p:blipFill>
          <a:blip r:embed="rId3">
            <a:extLst>
              <a:ext uri="{28A0092B-C50C-407E-A947-70E740481C1C}">
                <a14:useLocalDpi xmlns:a14="http://schemas.microsoft.com/office/drawing/2010/main" val="0"/>
              </a:ext>
            </a:extLst>
          </a:blip>
          <a:srcRect t="9259" b="29630"/>
          <a:stretch>
            <a:fillRect/>
          </a:stretch>
        </p:blipFill>
        <p:spPr bwMode="auto">
          <a:xfrm>
            <a:off x="1524000" y="1905000"/>
            <a:ext cx="609600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grpSp>
        <p:nvGrpSpPr>
          <p:cNvPr id="2" name="Group 4"/>
          <p:cNvGrpSpPr>
            <a:grpSpLocks/>
          </p:cNvGrpSpPr>
          <p:nvPr/>
        </p:nvGrpSpPr>
        <p:grpSpPr bwMode="auto">
          <a:xfrm>
            <a:off x="2025650" y="5105400"/>
            <a:ext cx="1862138" cy="931863"/>
            <a:chOff x="1276" y="3216"/>
            <a:chExt cx="1173" cy="587"/>
          </a:xfrm>
        </p:grpSpPr>
        <p:sp>
          <p:nvSpPr>
            <p:cNvPr id="591877" name="Arc 5"/>
            <p:cNvSpPr>
              <a:spLocks/>
            </p:cNvSpPr>
            <p:nvPr/>
          </p:nvSpPr>
          <p:spPr bwMode="auto">
            <a:xfrm rot="16436166">
              <a:off x="1569" y="2923"/>
              <a:ext cx="587" cy="1173"/>
            </a:xfrm>
            <a:custGeom>
              <a:avLst/>
              <a:gdLst>
                <a:gd name="G0" fmla="+- 0 0 0"/>
                <a:gd name="G1" fmla="+- 21600 0 0"/>
                <a:gd name="G2" fmla="+- 21600 0 0"/>
                <a:gd name="T0" fmla="*/ 0 w 21600"/>
                <a:gd name="T1" fmla="*/ 0 h 23079"/>
                <a:gd name="T2" fmla="*/ 21549 w 21600"/>
                <a:gd name="T3" fmla="*/ 23079 h 23079"/>
                <a:gd name="T4" fmla="*/ 0 w 21600"/>
                <a:gd name="T5" fmla="*/ 21600 h 23079"/>
              </a:gdLst>
              <a:ahLst/>
              <a:cxnLst>
                <a:cxn ang="0">
                  <a:pos x="T0" y="T1"/>
                </a:cxn>
                <a:cxn ang="0">
                  <a:pos x="T2" y="T3"/>
                </a:cxn>
                <a:cxn ang="0">
                  <a:pos x="T4" y="T5"/>
                </a:cxn>
              </a:cxnLst>
              <a:rect l="0" t="0" r="r" b="b"/>
              <a:pathLst>
                <a:path w="21600" h="23079" fill="none" extrusionOk="0">
                  <a:moveTo>
                    <a:pt x="-1" y="0"/>
                  </a:moveTo>
                  <a:cubicBezTo>
                    <a:pt x="11929" y="0"/>
                    <a:pt x="21600" y="9670"/>
                    <a:pt x="21600" y="21600"/>
                  </a:cubicBezTo>
                  <a:cubicBezTo>
                    <a:pt x="21600" y="22093"/>
                    <a:pt x="21583" y="22586"/>
                    <a:pt x="21549" y="23079"/>
                  </a:cubicBezTo>
                </a:path>
                <a:path w="21600" h="23079" stroke="0" extrusionOk="0">
                  <a:moveTo>
                    <a:pt x="-1" y="0"/>
                  </a:moveTo>
                  <a:cubicBezTo>
                    <a:pt x="11929" y="0"/>
                    <a:pt x="21600" y="9670"/>
                    <a:pt x="21600" y="21600"/>
                  </a:cubicBezTo>
                  <a:cubicBezTo>
                    <a:pt x="21600" y="22093"/>
                    <a:pt x="21583" y="22586"/>
                    <a:pt x="21549" y="23079"/>
                  </a:cubicBezTo>
                  <a:lnTo>
                    <a:pt x="0" y="21600"/>
                  </a:lnTo>
                  <a:close/>
                </a:path>
              </a:pathLst>
            </a:custGeom>
            <a:noFill/>
            <a:ln w="76200">
              <a:solidFill>
                <a:srgbClr val="CF0E3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145426" name="Text Box 6"/>
            <p:cNvSpPr txBox="1">
              <a:spLocks noChangeArrowheads="1"/>
            </p:cNvSpPr>
            <p:nvPr/>
          </p:nvSpPr>
          <p:spPr bwMode="auto">
            <a:xfrm>
              <a:off x="1562" y="3360"/>
              <a:ext cx="5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algn="ctr">
                <a:spcBef>
                  <a:spcPct val="50000"/>
                </a:spcBef>
                <a:buClrTx/>
                <a:buFontTx/>
                <a:buNone/>
              </a:pPr>
              <a:r>
                <a:rPr lang="en-US" altLang="ar-SA" sz="2400" b="0">
                  <a:solidFill>
                    <a:srgbClr val="FF0000"/>
                  </a:solidFill>
                </a:rPr>
                <a:t>RLL</a:t>
              </a:r>
            </a:p>
          </p:txBody>
        </p:sp>
      </p:grpSp>
      <p:grpSp>
        <p:nvGrpSpPr>
          <p:cNvPr id="3" name="Group 7"/>
          <p:cNvGrpSpPr>
            <a:grpSpLocks/>
          </p:cNvGrpSpPr>
          <p:nvPr/>
        </p:nvGrpSpPr>
        <p:grpSpPr bwMode="auto">
          <a:xfrm>
            <a:off x="3581400" y="4038600"/>
            <a:ext cx="1066800" cy="1143000"/>
            <a:chOff x="2256" y="2544"/>
            <a:chExt cx="672" cy="720"/>
          </a:xfrm>
        </p:grpSpPr>
        <p:sp>
          <p:nvSpPr>
            <p:cNvPr id="591880" name="Arc 8"/>
            <p:cNvSpPr>
              <a:spLocks/>
            </p:cNvSpPr>
            <p:nvPr/>
          </p:nvSpPr>
          <p:spPr bwMode="auto">
            <a:xfrm rot="20844179" flipH="1">
              <a:off x="2304" y="2544"/>
              <a:ext cx="432" cy="72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CF0E3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145424" name="Text Box 9"/>
            <p:cNvSpPr txBox="1">
              <a:spLocks noChangeArrowheads="1"/>
            </p:cNvSpPr>
            <p:nvPr/>
          </p:nvSpPr>
          <p:spPr bwMode="auto">
            <a:xfrm>
              <a:off x="2256" y="2880"/>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algn="ctr">
                <a:spcBef>
                  <a:spcPct val="50000"/>
                </a:spcBef>
                <a:buClrTx/>
                <a:buFontTx/>
                <a:buNone/>
              </a:pPr>
              <a:r>
                <a:rPr lang="en-US" altLang="ar-SA" sz="2400" b="0">
                  <a:solidFill>
                    <a:srgbClr val="FF0000"/>
                  </a:solidFill>
                </a:rPr>
                <a:t>RML</a:t>
              </a:r>
            </a:p>
          </p:txBody>
        </p:sp>
      </p:grpSp>
      <p:grpSp>
        <p:nvGrpSpPr>
          <p:cNvPr id="4" name="Group 10"/>
          <p:cNvGrpSpPr>
            <a:grpSpLocks/>
          </p:cNvGrpSpPr>
          <p:nvPr/>
        </p:nvGrpSpPr>
        <p:grpSpPr bwMode="auto">
          <a:xfrm>
            <a:off x="5257800" y="5257800"/>
            <a:ext cx="1362075" cy="1371600"/>
            <a:chOff x="3312" y="3312"/>
            <a:chExt cx="858" cy="864"/>
          </a:xfrm>
        </p:grpSpPr>
        <p:sp>
          <p:nvSpPr>
            <p:cNvPr id="591883" name="Arc 11"/>
            <p:cNvSpPr>
              <a:spLocks/>
            </p:cNvSpPr>
            <p:nvPr/>
          </p:nvSpPr>
          <p:spPr bwMode="auto">
            <a:xfrm rot="-1892549">
              <a:off x="3312" y="3312"/>
              <a:ext cx="858" cy="86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CF0E3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145422" name="Text Box 12"/>
            <p:cNvSpPr txBox="1">
              <a:spLocks noChangeArrowheads="1"/>
            </p:cNvSpPr>
            <p:nvPr/>
          </p:nvSpPr>
          <p:spPr bwMode="auto">
            <a:xfrm>
              <a:off x="3402" y="3504"/>
              <a:ext cx="5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algn="ctr">
                <a:spcBef>
                  <a:spcPct val="50000"/>
                </a:spcBef>
                <a:buClrTx/>
                <a:buFontTx/>
                <a:buNone/>
              </a:pPr>
              <a:r>
                <a:rPr lang="en-US" altLang="ar-SA" sz="2400" b="0">
                  <a:solidFill>
                    <a:srgbClr val="FF0000"/>
                  </a:solidFill>
                </a:rPr>
                <a:t>LLL</a:t>
              </a:r>
            </a:p>
          </p:txBody>
        </p:sp>
      </p:grpSp>
      <p:grpSp>
        <p:nvGrpSpPr>
          <p:cNvPr id="5" name="Group 13"/>
          <p:cNvGrpSpPr>
            <a:grpSpLocks/>
          </p:cNvGrpSpPr>
          <p:nvPr/>
        </p:nvGrpSpPr>
        <p:grpSpPr bwMode="auto">
          <a:xfrm>
            <a:off x="4894263" y="4191000"/>
            <a:ext cx="1354137" cy="1371600"/>
            <a:chOff x="3083" y="2640"/>
            <a:chExt cx="853" cy="864"/>
          </a:xfrm>
        </p:grpSpPr>
        <p:sp>
          <p:nvSpPr>
            <p:cNvPr id="591886" name="Arc 14"/>
            <p:cNvSpPr>
              <a:spLocks/>
            </p:cNvSpPr>
            <p:nvPr/>
          </p:nvSpPr>
          <p:spPr bwMode="auto">
            <a:xfrm rot="685258">
              <a:off x="3184" y="2640"/>
              <a:ext cx="752" cy="86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CF0E3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145420" name="Text Box 15"/>
            <p:cNvSpPr txBox="1">
              <a:spLocks noChangeArrowheads="1"/>
            </p:cNvSpPr>
            <p:nvPr/>
          </p:nvSpPr>
          <p:spPr bwMode="auto">
            <a:xfrm>
              <a:off x="3083" y="2976"/>
              <a:ext cx="80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algn="ctr">
                <a:spcBef>
                  <a:spcPct val="50000"/>
                </a:spcBef>
                <a:buClrTx/>
                <a:buFontTx/>
                <a:buNone/>
              </a:pPr>
              <a:r>
                <a:rPr lang="en-US" altLang="ar-SA" sz="2400" b="0">
                  <a:solidFill>
                    <a:srgbClr val="FF0000"/>
                  </a:solidFill>
                </a:rPr>
                <a:t>Lingula</a:t>
              </a:r>
            </a:p>
          </p:txBody>
        </p:sp>
      </p:grpSp>
      <p:grpSp>
        <p:nvGrpSpPr>
          <p:cNvPr id="6" name="Group 16"/>
          <p:cNvGrpSpPr>
            <a:grpSpLocks/>
          </p:cNvGrpSpPr>
          <p:nvPr/>
        </p:nvGrpSpPr>
        <p:grpSpPr bwMode="auto">
          <a:xfrm>
            <a:off x="4648200" y="3429000"/>
            <a:ext cx="838200" cy="2209800"/>
            <a:chOff x="2928" y="2160"/>
            <a:chExt cx="528" cy="1392"/>
          </a:xfrm>
        </p:grpSpPr>
        <p:sp>
          <p:nvSpPr>
            <p:cNvPr id="591889" name="Line 17"/>
            <p:cNvSpPr>
              <a:spLocks noChangeShapeType="1"/>
            </p:cNvSpPr>
            <p:nvPr/>
          </p:nvSpPr>
          <p:spPr bwMode="auto">
            <a:xfrm flipH="1">
              <a:off x="2976" y="2160"/>
              <a:ext cx="144" cy="1392"/>
            </a:xfrm>
            <a:prstGeom prst="line">
              <a:avLst/>
            </a:prstGeom>
            <a:noFill/>
            <a:ln w="76200">
              <a:solidFill>
                <a:srgbClr val="CF0E30"/>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145418" name="Text Box 18"/>
            <p:cNvSpPr txBox="1">
              <a:spLocks noChangeArrowheads="1"/>
            </p:cNvSpPr>
            <p:nvPr/>
          </p:nvSpPr>
          <p:spPr bwMode="auto">
            <a:xfrm>
              <a:off x="2928" y="3216"/>
              <a:ext cx="5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algn="ctr">
                <a:spcBef>
                  <a:spcPct val="50000"/>
                </a:spcBef>
                <a:buClrTx/>
                <a:buFontTx/>
                <a:buNone/>
              </a:pPr>
              <a:r>
                <a:rPr lang="en-US" altLang="ar-SA" sz="2400" b="0">
                  <a:solidFill>
                    <a:srgbClr val="FF0000"/>
                  </a:solidFill>
                </a:rPr>
                <a:t>LLL</a:t>
              </a:r>
            </a:p>
          </p:txBody>
        </p:sp>
      </p:grpSp>
    </p:spTree>
    <p:extLst>
      <p:ext uri="{BB962C8B-B14F-4D97-AF65-F5344CB8AC3E}">
        <p14:creationId xmlns:p14="http://schemas.microsoft.com/office/powerpoint/2010/main" val="41842015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1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1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1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0984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title" idx="4294967295"/>
          </p:nvPr>
        </p:nvSpPr>
        <p:spPr>
          <a:xfrm>
            <a:off x="533400" y="381000"/>
            <a:ext cx="8077200" cy="1143000"/>
          </a:xfrm>
        </p:spPr>
        <p:txBody>
          <a:bodyPr/>
          <a:lstStyle/>
          <a:p>
            <a:pPr eaLnBrk="1" hangingPunct="1">
              <a:defRPr/>
            </a:pPr>
            <a:r>
              <a:rPr lang="en-US" sz="4000" smtClean="0"/>
              <a:t>Localizing disease from the silhouette sign</a:t>
            </a:r>
          </a:p>
        </p:txBody>
      </p:sp>
      <p:pic>
        <p:nvPicPr>
          <p:cNvPr id="146435" name="Picture 3"/>
          <p:cNvPicPr>
            <a:picLocks noChangeAspect="1" noChangeArrowheads="1"/>
          </p:cNvPicPr>
          <p:nvPr/>
        </p:nvPicPr>
        <p:blipFill>
          <a:blip r:embed="rId3">
            <a:extLst>
              <a:ext uri="{28A0092B-C50C-407E-A947-70E740481C1C}">
                <a14:useLocalDpi xmlns:a14="http://schemas.microsoft.com/office/drawing/2010/main" val="0"/>
              </a:ext>
            </a:extLst>
          </a:blip>
          <a:srcRect l="18292" r="9375"/>
          <a:stretch>
            <a:fillRect/>
          </a:stretch>
        </p:blipFill>
        <p:spPr bwMode="auto">
          <a:xfrm>
            <a:off x="2070100" y="1670050"/>
            <a:ext cx="5002213"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93924" name="Line 4"/>
          <p:cNvSpPr>
            <a:spLocks noChangeShapeType="1"/>
          </p:cNvSpPr>
          <p:nvPr/>
        </p:nvSpPr>
        <p:spPr bwMode="auto">
          <a:xfrm>
            <a:off x="2743200" y="3886200"/>
            <a:ext cx="1828800" cy="0"/>
          </a:xfrm>
          <a:prstGeom prst="line">
            <a:avLst/>
          </a:prstGeom>
          <a:noFill/>
          <a:ln w="19050">
            <a:solidFill>
              <a:srgbClr val="CF0E30"/>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593925" name="Line 5"/>
          <p:cNvSpPr>
            <a:spLocks noChangeShapeType="1"/>
          </p:cNvSpPr>
          <p:nvPr/>
        </p:nvSpPr>
        <p:spPr bwMode="auto">
          <a:xfrm flipV="1">
            <a:off x="3657600" y="2362200"/>
            <a:ext cx="2514600" cy="3200400"/>
          </a:xfrm>
          <a:prstGeom prst="line">
            <a:avLst/>
          </a:prstGeom>
          <a:noFill/>
          <a:ln w="19050">
            <a:solidFill>
              <a:srgbClr val="CF0E30"/>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146438" name="Text Box 6"/>
          <p:cNvSpPr txBox="1">
            <a:spLocks noChangeArrowheads="1"/>
          </p:cNvSpPr>
          <p:nvPr/>
        </p:nvSpPr>
        <p:spPr bwMode="auto">
          <a:xfrm>
            <a:off x="2895600" y="34290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algn="ctr">
              <a:spcBef>
                <a:spcPct val="50000"/>
              </a:spcBef>
              <a:buClrTx/>
              <a:buFontTx/>
              <a:buNone/>
            </a:pPr>
            <a:r>
              <a:rPr lang="en-US" altLang="ar-SA" sz="2000" b="0"/>
              <a:t>RUL</a:t>
            </a:r>
          </a:p>
        </p:txBody>
      </p:sp>
      <p:sp>
        <p:nvSpPr>
          <p:cNvPr id="146439" name="Text Box 7"/>
          <p:cNvSpPr txBox="1">
            <a:spLocks noChangeArrowheads="1"/>
          </p:cNvSpPr>
          <p:nvPr/>
        </p:nvSpPr>
        <p:spPr bwMode="auto">
          <a:xfrm>
            <a:off x="2895600" y="39624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algn="ctr">
              <a:spcBef>
                <a:spcPct val="50000"/>
              </a:spcBef>
              <a:buClrTx/>
              <a:buFontTx/>
              <a:buNone/>
            </a:pPr>
            <a:r>
              <a:rPr lang="en-US" altLang="ar-SA" sz="2000" b="0"/>
              <a:t>RML</a:t>
            </a:r>
          </a:p>
        </p:txBody>
      </p:sp>
      <p:sp>
        <p:nvSpPr>
          <p:cNvPr id="146440" name="Text Box 8"/>
          <p:cNvSpPr txBox="1">
            <a:spLocks noChangeArrowheads="1"/>
          </p:cNvSpPr>
          <p:nvPr/>
        </p:nvSpPr>
        <p:spPr bwMode="auto">
          <a:xfrm>
            <a:off x="5029200" y="2514600"/>
            <a:ext cx="76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algn="ctr">
              <a:spcBef>
                <a:spcPct val="50000"/>
              </a:spcBef>
              <a:buClrTx/>
              <a:buFontTx/>
              <a:buNone/>
            </a:pPr>
            <a:r>
              <a:rPr lang="en-US" altLang="ar-SA" sz="2000" b="0"/>
              <a:t>UL</a:t>
            </a:r>
            <a:endParaRPr lang="en-US" altLang="ar-SA" sz="2800" b="0"/>
          </a:p>
        </p:txBody>
      </p:sp>
      <p:sp>
        <p:nvSpPr>
          <p:cNvPr id="146441" name="Text Box 9"/>
          <p:cNvSpPr txBox="1">
            <a:spLocks noChangeArrowheads="1"/>
          </p:cNvSpPr>
          <p:nvPr/>
        </p:nvSpPr>
        <p:spPr bwMode="auto">
          <a:xfrm>
            <a:off x="5029200" y="3657600"/>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algn="ctr">
              <a:spcBef>
                <a:spcPct val="50000"/>
              </a:spcBef>
              <a:buClrTx/>
              <a:buFontTx/>
              <a:buNone/>
            </a:pPr>
            <a:r>
              <a:rPr lang="en-US" altLang="ar-SA" sz="2000" b="0"/>
              <a:t>LL</a:t>
            </a:r>
            <a:endParaRPr lang="en-US" altLang="ar-SA" sz="2800" b="0"/>
          </a:p>
        </p:txBody>
      </p:sp>
      <p:sp>
        <p:nvSpPr>
          <p:cNvPr id="146442" name="Text Box 10"/>
          <p:cNvSpPr txBox="1">
            <a:spLocks noChangeArrowheads="1"/>
          </p:cNvSpPr>
          <p:nvPr/>
        </p:nvSpPr>
        <p:spPr bwMode="auto">
          <a:xfrm>
            <a:off x="2971800" y="4572000"/>
            <a:ext cx="121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algn="ctr">
              <a:spcBef>
                <a:spcPct val="50000"/>
              </a:spcBef>
              <a:buClrTx/>
              <a:buFontTx/>
              <a:buNone/>
            </a:pPr>
            <a:r>
              <a:rPr lang="en-US" altLang="ar-SA" sz="2000" b="0"/>
              <a:t>RML or lingula</a:t>
            </a:r>
            <a:endParaRPr lang="en-US" altLang="ar-SA" sz="2800" b="0"/>
          </a:p>
        </p:txBody>
      </p:sp>
    </p:spTree>
    <p:extLst>
      <p:ext uri="{BB962C8B-B14F-4D97-AF65-F5344CB8AC3E}">
        <p14:creationId xmlns:p14="http://schemas.microsoft.com/office/powerpoint/2010/main" val="401981001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2178" name="Rectangle 2"/>
          <p:cNvSpPr>
            <a:spLocks noGrp="1" noChangeArrowheads="1"/>
          </p:cNvSpPr>
          <p:nvPr>
            <p:ph type="title" idx="4294967295"/>
          </p:nvPr>
        </p:nvSpPr>
        <p:spPr/>
        <p:txBody>
          <a:bodyPr lIns="92868" tIns="45243" rIns="92868" bIns="45243"/>
          <a:lstStyle/>
          <a:p>
            <a:pPr eaLnBrk="1" hangingPunct="1">
              <a:defRPr/>
            </a:pPr>
            <a:r>
              <a:rPr lang="en-US" smtClean="0"/>
              <a:t>Lobar Atelectasis</a:t>
            </a:r>
          </a:p>
        </p:txBody>
      </p:sp>
      <p:sp>
        <p:nvSpPr>
          <p:cNvPr id="562179" name="Rectangle 3"/>
          <p:cNvSpPr>
            <a:spLocks noGrp="1" noChangeArrowheads="1"/>
          </p:cNvSpPr>
          <p:nvPr>
            <p:ph type="body" idx="4294967295"/>
          </p:nvPr>
        </p:nvSpPr>
        <p:spPr>
          <a:xfrm>
            <a:off x="914400" y="1447800"/>
            <a:ext cx="8229600" cy="4495800"/>
          </a:xfrm>
          <a:noFill/>
        </p:spPr>
        <p:txBody>
          <a:bodyPr lIns="92868" tIns="45243" rIns="92868" bIns="45243"/>
          <a:lstStyle/>
          <a:p>
            <a:pPr eaLnBrk="1" hangingPunct="1">
              <a:lnSpc>
                <a:spcPct val="80000"/>
              </a:lnSpc>
            </a:pPr>
            <a:r>
              <a:rPr lang="en-US" altLang="ar-SA" sz="3600" smtClean="0"/>
              <a:t>Best sign – </a:t>
            </a:r>
            <a:r>
              <a:rPr lang="en-US" altLang="ar-SA" sz="3600" smtClean="0">
                <a:solidFill>
                  <a:srgbClr val="FFFF00"/>
                </a:solidFill>
              </a:rPr>
              <a:t>shift of a fissure</a:t>
            </a:r>
          </a:p>
          <a:p>
            <a:pPr eaLnBrk="1" hangingPunct="1">
              <a:lnSpc>
                <a:spcPct val="80000"/>
              </a:lnSpc>
            </a:pPr>
            <a:r>
              <a:rPr lang="en-US" altLang="ar-SA" sz="3600" smtClean="0"/>
              <a:t>Rapid development and clearance</a:t>
            </a:r>
          </a:p>
          <a:p>
            <a:pPr eaLnBrk="1" hangingPunct="1">
              <a:lnSpc>
                <a:spcPct val="80000"/>
              </a:lnSpc>
            </a:pPr>
            <a:r>
              <a:rPr lang="en-US" altLang="ar-SA" sz="3600" smtClean="0">
                <a:solidFill>
                  <a:srgbClr val="66FF33"/>
                </a:solidFill>
              </a:rPr>
              <a:t>Air bronchograms </a:t>
            </a:r>
            <a:r>
              <a:rPr lang="en-US" altLang="ar-SA" sz="3600" smtClean="0"/>
              <a:t>if non-obstructive</a:t>
            </a:r>
          </a:p>
          <a:p>
            <a:pPr eaLnBrk="1" hangingPunct="1">
              <a:lnSpc>
                <a:spcPct val="80000"/>
              </a:lnSpc>
            </a:pPr>
            <a:r>
              <a:rPr lang="en-US" altLang="ar-SA" sz="3600" u="sng" smtClean="0"/>
              <a:t>Secondary signs</a:t>
            </a:r>
            <a:r>
              <a:rPr lang="en-US" altLang="ar-SA" sz="3600" smtClean="0"/>
              <a:t>:</a:t>
            </a:r>
            <a:endParaRPr lang="en-US" altLang="ar-SA" sz="4000" smtClean="0"/>
          </a:p>
          <a:p>
            <a:pPr lvl="1" eaLnBrk="1" hangingPunct="1">
              <a:lnSpc>
                <a:spcPct val="80000"/>
              </a:lnSpc>
            </a:pPr>
            <a:r>
              <a:rPr lang="en-US" altLang="ar-SA" sz="3200" smtClean="0"/>
              <a:t>Mediastinal shift</a:t>
            </a:r>
          </a:p>
          <a:p>
            <a:pPr lvl="1" eaLnBrk="1" hangingPunct="1">
              <a:lnSpc>
                <a:spcPct val="80000"/>
              </a:lnSpc>
            </a:pPr>
            <a:r>
              <a:rPr lang="en-US" altLang="ar-SA" sz="3200" smtClean="0"/>
              <a:t>Elevated diaphragm</a:t>
            </a:r>
          </a:p>
          <a:p>
            <a:pPr lvl="1" eaLnBrk="1" hangingPunct="1">
              <a:lnSpc>
                <a:spcPct val="80000"/>
              </a:lnSpc>
            </a:pPr>
            <a:r>
              <a:rPr lang="en-US" altLang="ar-SA" sz="3200" smtClean="0"/>
              <a:t>Ribs closer together</a:t>
            </a:r>
          </a:p>
          <a:p>
            <a:pPr lvl="1" eaLnBrk="1" hangingPunct="1">
              <a:lnSpc>
                <a:spcPct val="80000"/>
              </a:lnSpc>
            </a:pPr>
            <a:r>
              <a:rPr lang="en-US" altLang="ar-SA" sz="3200" smtClean="0"/>
              <a:t>Vague increased density</a:t>
            </a:r>
            <a:endParaRPr lang="en-US" altLang="ar-SA" sz="3600" smtClean="0"/>
          </a:p>
        </p:txBody>
      </p:sp>
    </p:spTree>
    <p:extLst>
      <p:ext uri="{BB962C8B-B14F-4D97-AF65-F5344CB8AC3E}">
        <p14:creationId xmlns:p14="http://schemas.microsoft.com/office/powerpoint/2010/main" val="144004767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2179">
                                            <p:txEl>
                                              <p:pRg st="0" end="0"/>
                                            </p:txEl>
                                          </p:spTgt>
                                        </p:tgtEl>
                                        <p:attrNameLst>
                                          <p:attrName>style.visibility</p:attrName>
                                        </p:attrNameLst>
                                      </p:cBhvr>
                                      <p:to>
                                        <p:strVal val="visible"/>
                                      </p:to>
                                    </p:set>
                                    <p:animEffect transition="in" filter="wipe(left)">
                                      <p:cBhvr>
                                        <p:cTn id="7" dur="500"/>
                                        <p:tgtEl>
                                          <p:spTgt spid="562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2179">
                                            <p:txEl>
                                              <p:pRg st="1" end="1"/>
                                            </p:txEl>
                                          </p:spTgt>
                                        </p:tgtEl>
                                        <p:attrNameLst>
                                          <p:attrName>style.visibility</p:attrName>
                                        </p:attrNameLst>
                                      </p:cBhvr>
                                      <p:to>
                                        <p:strVal val="visible"/>
                                      </p:to>
                                    </p:set>
                                    <p:animEffect transition="in" filter="wipe(left)">
                                      <p:cBhvr>
                                        <p:cTn id="12" dur="500"/>
                                        <p:tgtEl>
                                          <p:spTgt spid="562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62179">
                                            <p:txEl>
                                              <p:pRg st="2" end="2"/>
                                            </p:txEl>
                                          </p:spTgt>
                                        </p:tgtEl>
                                        <p:attrNameLst>
                                          <p:attrName>style.visibility</p:attrName>
                                        </p:attrNameLst>
                                      </p:cBhvr>
                                      <p:to>
                                        <p:strVal val="visible"/>
                                      </p:to>
                                    </p:set>
                                    <p:animEffect transition="in" filter="wipe(left)">
                                      <p:cBhvr>
                                        <p:cTn id="17" dur="500"/>
                                        <p:tgtEl>
                                          <p:spTgt spid="562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62179">
                                            <p:txEl>
                                              <p:pRg st="3" end="3"/>
                                            </p:txEl>
                                          </p:spTgt>
                                        </p:tgtEl>
                                        <p:attrNameLst>
                                          <p:attrName>style.visibility</p:attrName>
                                        </p:attrNameLst>
                                      </p:cBhvr>
                                      <p:to>
                                        <p:strVal val="visible"/>
                                      </p:to>
                                    </p:set>
                                    <p:animEffect transition="in" filter="wipe(left)">
                                      <p:cBhvr>
                                        <p:cTn id="22" dur="500"/>
                                        <p:tgtEl>
                                          <p:spTgt spid="56217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62179">
                                            <p:txEl>
                                              <p:pRg st="4" end="4"/>
                                            </p:txEl>
                                          </p:spTgt>
                                        </p:tgtEl>
                                        <p:attrNameLst>
                                          <p:attrName>style.visibility</p:attrName>
                                        </p:attrNameLst>
                                      </p:cBhvr>
                                      <p:to>
                                        <p:strVal val="visible"/>
                                      </p:to>
                                    </p:set>
                                    <p:animEffect transition="in" filter="wipe(left)">
                                      <p:cBhvr>
                                        <p:cTn id="27" dur="500"/>
                                        <p:tgtEl>
                                          <p:spTgt spid="56217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62179">
                                            <p:txEl>
                                              <p:pRg st="5" end="5"/>
                                            </p:txEl>
                                          </p:spTgt>
                                        </p:tgtEl>
                                        <p:attrNameLst>
                                          <p:attrName>style.visibility</p:attrName>
                                        </p:attrNameLst>
                                      </p:cBhvr>
                                      <p:to>
                                        <p:strVal val="visible"/>
                                      </p:to>
                                    </p:set>
                                    <p:animEffect transition="in" filter="wipe(left)">
                                      <p:cBhvr>
                                        <p:cTn id="32" dur="500"/>
                                        <p:tgtEl>
                                          <p:spTgt spid="56217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62179">
                                            <p:txEl>
                                              <p:pRg st="6" end="6"/>
                                            </p:txEl>
                                          </p:spTgt>
                                        </p:tgtEl>
                                        <p:attrNameLst>
                                          <p:attrName>style.visibility</p:attrName>
                                        </p:attrNameLst>
                                      </p:cBhvr>
                                      <p:to>
                                        <p:strVal val="visible"/>
                                      </p:to>
                                    </p:set>
                                    <p:animEffect transition="in" filter="wipe(left)">
                                      <p:cBhvr>
                                        <p:cTn id="37" dur="500"/>
                                        <p:tgtEl>
                                          <p:spTgt spid="56217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62179">
                                            <p:txEl>
                                              <p:pRg st="7" end="7"/>
                                            </p:txEl>
                                          </p:spTgt>
                                        </p:tgtEl>
                                        <p:attrNameLst>
                                          <p:attrName>style.visibility</p:attrName>
                                        </p:attrNameLst>
                                      </p:cBhvr>
                                      <p:to>
                                        <p:strVal val="visible"/>
                                      </p:to>
                                    </p:set>
                                    <p:animEffect transition="in" filter="wipe(left)">
                                      <p:cBhvr>
                                        <p:cTn id="42" dur="500"/>
                                        <p:tgtEl>
                                          <p:spTgt spid="5621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79" grpId="0" build="p" bldLvl="2"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af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44640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3" name="Picture 3" descr="bef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71600"/>
            <a:ext cx="4368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252" name="Text Box 4"/>
          <p:cNvSpPr txBox="1">
            <a:spLocks noChangeArrowheads="1"/>
          </p:cNvSpPr>
          <p:nvPr/>
        </p:nvSpPr>
        <p:spPr bwMode="auto">
          <a:xfrm>
            <a:off x="1676400" y="228600"/>
            <a:ext cx="5791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algn="ctr">
              <a:spcBef>
                <a:spcPct val="50000"/>
              </a:spcBef>
              <a:buClrTx/>
              <a:buFontTx/>
              <a:buNone/>
            </a:pPr>
            <a:r>
              <a:rPr lang="en-US" altLang="ar-SA">
                <a:solidFill>
                  <a:schemeClr val="tx2"/>
                </a:solidFill>
              </a:rPr>
              <a:t>RUL Atx</a:t>
            </a:r>
          </a:p>
        </p:txBody>
      </p:sp>
      <p:sp>
        <p:nvSpPr>
          <p:cNvPr id="565253" name="Line 5"/>
          <p:cNvSpPr>
            <a:spLocks noChangeShapeType="1"/>
          </p:cNvSpPr>
          <p:nvPr/>
        </p:nvSpPr>
        <p:spPr bwMode="auto">
          <a:xfrm flipV="1">
            <a:off x="4953000" y="3352800"/>
            <a:ext cx="0" cy="381000"/>
          </a:xfrm>
          <a:prstGeom prst="line">
            <a:avLst/>
          </a:prstGeom>
          <a:noFill/>
          <a:ln w="28575">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565254" name="Line 6"/>
          <p:cNvSpPr>
            <a:spLocks noChangeShapeType="1"/>
          </p:cNvSpPr>
          <p:nvPr/>
        </p:nvSpPr>
        <p:spPr bwMode="auto">
          <a:xfrm flipV="1">
            <a:off x="5257800" y="3429000"/>
            <a:ext cx="0" cy="381000"/>
          </a:xfrm>
          <a:prstGeom prst="line">
            <a:avLst/>
          </a:prstGeom>
          <a:noFill/>
          <a:ln w="28575">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565255" name="Line 7"/>
          <p:cNvSpPr>
            <a:spLocks noChangeShapeType="1"/>
          </p:cNvSpPr>
          <p:nvPr/>
        </p:nvSpPr>
        <p:spPr bwMode="auto">
          <a:xfrm flipV="1">
            <a:off x="762000" y="2286000"/>
            <a:ext cx="304800" cy="228600"/>
          </a:xfrm>
          <a:prstGeom prst="line">
            <a:avLst/>
          </a:prstGeom>
          <a:noFill/>
          <a:ln w="28575">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565256" name="Line 8"/>
          <p:cNvSpPr>
            <a:spLocks noChangeShapeType="1"/>
          </p:cNvSpPr>
          <p:nvPr/>
        </p:nvSpPr>
        <p:spPr bwMode="auto">
          <a:xfrm flipV="1">
            <a:off x="838200" y="2514600"/>
            <a:ext cx="304800" cy="228600"/>
          </a:xfrm>
          <a:prstGeom prst="line">
            <a:avLst/>
          </a:prstGeom>
          <a:noFill/>
          <a:ln w="28575">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72426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5252"/>
                                        </p:tgtEl>
                                        <p:attrNameLst>
                                          <p:attrName>style.visibility</p:attrName>
                                        </p:attrNameLst>
                                      </p:cBhvr>
                                      <p:to>
                                        <p:strVal val="visible"/>
                                      </p:to>
                                    </p:set>
                                    <p:animEffect transition="in" filter="wipe(left)">
                                      <p:cBhvr>
                                        <p:cTn id="7" dur="500"/>
                                        <p:tgtEl>
                                          <p:spTgt spid="565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5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7299" name="Picture 3" descr="l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76200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7300" name="Text Box 4"/>
          <p:cNvSpPr txBox="1">
            <a:spLocks noChangeArrowheads="1"/>
          </p:cNvSpPr>
          <p:nvPr/>
        </p:nvSpPr>
        <p:spPr bwMode="auto">
          <a:xfrm>
            <a:off x="3276600" y="0"/>
            <a:ext cx="259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algn="ctr">
              <a:spcBef>
                <a:spcPct val="50000"/>
              </a:spcBef>
              <a:buClrTx/>
              <a:buFontTx/>
              <a:buNone/>
            </a:pPr>
            <a:r>
              <a:rPr lang="en-US" altLang="ar-SA">
                <a:solidFill>
                  <a:schemeClr val="tx2"/>
                </a:solidFill>
              </a:rPr>
              <a:t>RML Atx</a:t>
            </a:r>
            <a:endParaRPr lang="en-US" altLang="ar-SA" sz="2400" b="0"/>
          </a:p>
        </p:txBody>
      </p:sp>
      <p:sp>
        <p:nvSpPr>
          <p:cNvPr id="567301" name="Line 5"/>
          <p:cNvSpPr>
            <a:spLocks noChangeShapeType="1"/>
          </p:cNvSpPr>
          <p:nvPr/>
        </p:nvSpPr>
        <p:spPr bwMode="auto">
          <a:xfrm>
            <a:off x="5105400" y="3429000"/>
            <a:ext cx="2590800" cy="0"/>
          </a:xfrm>
          <a:prstGeom prst="line">
            <a:avLst/>
          </a:prstGeom>
          <a:noFill/>
          <a:ln w="28575" cap="rnd">
            <a:solidFill>
              <a:srgbClr val="CF0E30"/>
            </a:solidFill>
            <a:prstDash val="sysDot"/>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567302" name="Line 6"/>
          <p:cNvSpPr>
            <a:spLocks noChangeShapeType="1"/>
          </p:cNvSpPr>
          <p:nvPr/>
        </p:nvSpPr>
        <p:spPr bwMode="auto">
          <a:xfrm flipV="1">
            <a:off x="5638800" y="3429000"/>
            <a:ext cx="2057400" cy="2743200"/>
          </a:xfrm>
          <a:prstGeom prst="line">
            <a:avLst/>
          </a:prstGeom>
          <a:noFill/>
          <a:ln w="28575" cap="rnd">
            <a:solidFill>
              <a:srgbClr val="CF0E30"/>
            </a:solidFill>
            <a:prstDash val="sysDot"/>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567303" name="Line 7"/>
          <p:cNvSpPr>
            <a:spLocks noChangeShapeType="1"/>
          </p:cNvSpPr>
          <p:nvPr/>
        </p:nvSpPr>
        <p:spPr bwMode="auto">
          <a:xfrm flipH="1">
            <a:off x="5105400" y="4191000"/>
            <a:ext cx="1600200" cy="609600"/>
          </a:xfrm>
          <a:prstGeom prst="line">
            <a:avLst/>
          </a:prstGeom>
          <a:noFill/>
          <a:ln w="50800" cap="rnd">
            <a:solidFill>
              <a:srgbClr val="CF0E30"/>
            </a:solidFill>
            <a:prstDash val="sysDot"/>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567304" name="Line 8"/>
          <p:cNvSpPr>
            <a:spLocks noChangeShapeType="1"/>
          </p:cNvSpPr>
          <p:nvPr/>
        </p:nvSpPr>
        <p:spPr bwMode="auto">
          <a:xfrm flipH="1">
            <a:off x="5105400" y="4191000"/>
            <a:ext cx="1676400" cy="1600200"/>
          </a:xfrm>
          <a:prstGeom prst="line">
            <a:avLst/>
          </a:prstGeom>
          <a:noFill/>
          <a:ln w="50800" cap="rnd">
            <a:solidFill>
              <a:srgbClr val="CF0E30"/>
            </a:solidFill>
            <a:prstDash val="sysDot"/>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567305" name="Line 9"/>
          <p:cNvSpPr>
            <a:spLocks noChangeShapeType="1"/>
          </p:cNvSpPr>
          <p:nvPr/>
        </p:nvSpPr>
        <p:spPr bwMode="auto">
          <a:xfrm>
            <a:off x="5562600" y="3581400"/>
            <a:ext cx="152400" cy="762000"/>
          </a:xfrm>
          <a:prstGeom prst="line">
            <a:avLst/>
          </a:prstGeom>
          <a:noFill/>
          <a:ln w="28575">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567306" name="Line 10"/>
          <p:cNvSpPr>
            <a:spLocks noChangeShapeType="1"/>
          </p:cNvSpPr>
          <p:nvPr/>
        </p:nvSpPr>
        <p:spPr bwMode="auto">
          <a:xfrm flipH="1" flipV="1">
            <a:off x="5867400" y="5181600"/>
            <a:ext cx="228600" cy="228600"/>
          </a:xfrm>
          <a:prstGeom prst="line">
            <a:avLst/>
          </a:prstGeom>
          <a:noFill/>
          <a:ln w="28575">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077399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67299"/>
                                        </p:tgtEl>
                                        <p:attrNameLst>
                                          <p:attrName>style.visibility</p:attrName>
                                        </p:attrNameLst>
                                      </p:cBhvr>
                                      <p:to>
                                        <p:strVal val="visible"/>
                                      </p:to>
                                    </p:set>
                                    <p:animEffect transition="in" filter="wipe(left)">
                                      <p:cBhvr>
                                        <p:cTn id="7" dur="500"/>
                                        <p:tgtEl>
                                          <p:spTgt spid="5672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567301"/>
                                        </p:tgtEl>
                                        <p:attrNameLst>
                                          <p:attrName>style.visibility</p:attrName>
                                        </p:attrNameLst>
                                      </p:cBhvr>
                                      <p:to>
                                        <p:strVal val="visible"/>
                                      </p:to>
                                    </p:set>
                                    <p:animEffect transition="in" filter="wipe(right)">
                                      <p:cBhvr>
                                        <p:cTn id="12" dur="500"/>
                                        <p:tgtEl>
                                          <p:spTgt spid="5673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567302"/>
                                        </p:tgtEl>
                                        <p:attrNameLst>
                                          <p:attrName>style.visibility</p:attrName>
                                        </p:attrNameLst>
                                      </p:cBhvr>
                                      <p:to>
                                        <p:strVal val="visible"/>
                                      </p:to>
                                    </p:set>
                                    <p:animEffect transition="in" filter="wipe(right)">
                                      <p:cBhvr>
                                        <p:cTn id="17" dur="500"/>
                                        <p:tgtEl>
                                          <p:spTgt spid="56730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567303"/>
                                        </p:tgtEl>
                                        <p:attrNameLst>
                                          <p:attrName>style.visibility</p:attrName>
                                        </p:attrNameLst>
                                      </p:cBhvr>
                                      <p:to>
                                        <p:strVal val="visible"/>
                                      </p:to>
                                    </p:set>
                                    <p:animEffect transition="in" filter="wipe(right)">
                                      <p:cBhvr>
                                        <p:cTn id="22" dur="500"/>
                                        <p:tgtEl>
                                          <p:spTgt spid="56730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567304"/>
                                        </p:tgtEl>
                                        <p:attrNameLst>
                                          <p:attrName>style.visibility</p:attrName>
                                        </p:attrNameLst>
                                      </p:cBhvr>
                                      <p:to>
                                        <p:strVal val="visible"/>
                                      </p:to>
                                    </p:set>
                                    <p:animEffect transition="in" filter="wipe(right)">
                                      <p:cBhvr>
                                        <p:cTn id="27" dur="500"/>
                                        <p:tgtEl>
                                          <p:spTgt spid="56730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567305"/>
                                        </p:tgtEl>
                                        <p:attrNameLst>
                                          <p:attrName>style.visibility</p:attrName>
                                        </p:attrNameLst>
                                      </p:cBhvr>
                                      <p:to>
                                        <p:strVal val="visible"/>
                                      </p:to>
                                    </p:set>
                                    <p:animEffect transition="in" filter="wipe(up)">
                                      <p:cBhvr>
                                        <p:cTn id="32" dur="500"/>
                                        <p:tgtEl>
                                          <p:spTgt spid="56730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567306"/>
                                        </p:tgtEl>
                                        <p:attrNameLst>
                                          <p:attrName>style.visibility</p:attrName>
                                        </p:attrNameLst>
                                      </p:cBhvr>
                                      <p:to>
                                        <p:strVal val="visible"/>
                                      </p:to>
                                    </p:set>
                                    <p:animEffect transition="in" filter="wipe(down)">
                                      <p:cBhvr>
                                        <p:cTn id="37" dur="500"/>
                                        <p:tgtEl>
                                          <p:spTgt spid="56730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567300"/>
                                        </p:tgtEl>
                                        <p:attrNameLst>
                                          <p:attrName>style.visibility</p:attrName>
                                        </p:attrNameLst>
                                      </p:cBhvr>
                                      <p:to>
                                        <p:strVal val="visible"/>
                                      </p:to>
                                    </p:set>
                                    <p:animEffect transition="in" filter="wipe(up)">
                                      <p:cBhvr>
                                        <p:cTn id="42" dur="500"/>
                                        <p:tgtEl>
                                          <p:spTgt spid="567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300"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LUL atx 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3025"/>
            <a:ext cx="4876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9347" name="Picture 3" descr="LUL atx lat xwi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95400"/>
            <a:ext cx="4343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9348" name="Text Box 4"/>
          <p:cNvSpPr txBox="1">
            <a:spLocks noChangeArrowheads="1"/>
          </p:cNvSpPr>
          <p:nvPr/>
        </p:nvSpPr>
        <p:spPr bwMode="auto">
          <a:xfrm>
            <a:off x="3200400" y="304800"/>
            <a:ext cx="266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algn="ctr">
              <a:spcBef>
                <a:spcPct val="50000"/>
              </a:spcBef>
              <a:buClrTx/>
              <a:buFontTx/>
              <a:buNone/>
            </a:pPr>
            <a:r>
              <a:rPr lang="en-US" altLang="ar-SA">
                <a:solidFill>
                  <a:schemeClr val="tx2"/>
                </a:solidFill>
              </a:rPr>
              <a:t>LUL Atx</a:t>
            </a:r>
            <a:endParaRPr lang="en-US" altLang="ar-SA" sz="2400" b="0"/>
          </a:p>
        </p:txBody>
      </p:sp>
      <p:sp>
        <p:nvSpPr>
          <p:cNvPr id="569349" name="Line 5"/>
          <p:cNvSpPr>
            <a:spLocks noChangeShapeType="1"/>
          </p:cNvSpPr>
          <p:nvPr/>
        </p:nvSpPr>
        <p:spPr bwMode="auto">
          <a:xfrm flipV="1">
            <a:off x="5791200" y="2209800"/>
            <a:ext cx="2286000" cy="2743200"/>
          </a:xfrm>
          <a:prstGeom prst="line">
            <a:avLst/>
          </a:prstGeom>
          <a:noFill/>
          <a:ln w="12700">
            <a:solidFill>
              <a:srgbClr val="CF0E30"/>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grpSp>
        <p:nvGrpSpPr>
          <p:cNvPr id="2" name="Group 6"/>
          <p:cNvGrpSpPr>
            <a:grpSpLocks/>
          </p:cNvGrpSpPr>
          <p:nvPr/>
        </p:nvGrpSpPr>
        <p:grpSpPr bwMode="auto">
          <a:xfrm>
            <a:off x="6096000" y="1752600"/>
            <a:ext cx="1752600" cy="2438400"/>
            <a:chOff x="3840" y="1104"/>
            <a:chExt cx="1104" cy="1536"/>
          </a:xfrm>
        </p:grpSpPr>
        <p:sp>
          <p:nvSpPr>
            <p:cNvPr id="569351" name="Line 7"/>
            <p:cNvSpPr>
              <a:spLocks noChangeShapeType="1"/>
            </p:cNvSpPr>
            <p:nvPr/>
          </p:nvSpPr>
          <p:spPr bwMode="auto">
            <a:xfrm flipH="1" flipV="1">
              <a:off x="4512" y="1104"/>
              <a:ext cx="432" cy="336"/>
            </a:xfrm>
            <a:prstGeom prst="line">
              <a:avLst/>
            </a:prstGeom>
            <a:noFill/>
            <a:ln w="19050">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569352" name="Line 8"/>
            <p:cNvSpPr>
              <a:spLocks noChangeShapeType="1"/>
            </p:cNvSpPr>
            <p:nvPr/>
          </p:nvSpPr>
          <p:spPr bwMode="auto">
            <a:xfrm flipH="1" flipV="1">
              <a:off x="4272" y="1776"/>
              <a:ext cx="240" cy="192"/>
            </a:xfrm>
            <a:prstGeom prst="line">
              <a:avLst/>
            </a:prstGeom>
            <a:noFill/>
            <a:ln w="19050">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569353" name="Line 9"/>
            <p:cNvSpPr>
              <a:spLocks noChangeShapeType="1"/>
            </p:cNvSpPr>
            <p:nvPr/>
          </p:nvSpPr>
          <p:spPr bwMode="auto">
            <a:xfrm flipH="1" flipV="1">
              <a:off x="3840" y="2496"/>
              <a:ext cx="192" cy="144"/>
            </a:xfrm>
            <a:prstGeom prst="line">
              <a:avLst/>
            </a:prstGeom>
            <a:noFill/>
            <a:ln w="19050">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4057276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69347"/>
                                        </p:tgtEl>
                                        <p:attrNameLst>
                                          <p:attrName>style.visibility</p:attrName>
                                        </p:attrNameLst>
                                      </p:cBhvr>
                                      <p:to>
                                        <p:strVal val="visible"/>
                                      </p:to>
                                    </p:set>
                                    <p:animEffect transition="in" filter="wipe(left)">
                                      <p:cBhvr>
                                        <p:cTn id="7" dur="500"/>
                                        <p:tgtEl>
                                          <p:spTgt spid="5693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69349"/>
                                        </p:tgtEl>
                                        <p:attrNameLst>
                                          <p:attrName>style.visibility</p:attrName>
                                        </p:attrNameLst>
                                      </p:cBhvr>
                                      <p:to>
                                        <p:strVal val="visible"/>
                                      </p:to>
                                    </p:set>
                                    <p:animEffect transition="in" filter="wipe(left)">
                                      <p:cBhvr>
                                        <p:cTn id="12" dur="500"/>
                                        <p:tgtEl>
                                          <p:spTgt spid="5693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righ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69348"/>
                                        </p:tgtEl>
                                        <p:attrNameLst>
                                          <p:attrName>style.visibility</p:attrName>
                                        </p:attrNameLst>
                                      </p:cBhvr>
                                      <p:to>
                                        <p:strVal val="visible"/>
                                      </p:to>
                                    </p:set>
                                    <p:animEffect transition="in" filter="wipe(up)">
                                      <p:cBhvr>
                                        <p:cTn id="22" dur="500"/>
                                        <p:tgtEl>
                                          <p:spTgt spid="569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348"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Grp="1" noChangeArrowheads="1"/>
          </p:cNvSpPr>
          <p:nvPr>
            <p:ph type="title" idx="4294967295"/>
          </p:nvPr>
        </p:nvSpPr>
        <p:spPr/>
        <p:txBody>
          <a:bodyPr/>
          <a:lstStyle/>
          <a:p>
            <a:pPr eaLnBrk="1" hangingPunct="1">
              <a:defRPr/>
            </a:pPr>
            <a:r>
              <a:rPr lang="en-US" smtClean="0"/>
              <a:t>LLL COLLAPSE</a:t>
            </a:r>
          </a:p>
        </p:txBody>
      </p:sp>
      <p:pic>
        <p:nvPicPr>
          <p:cNvPr id="151555" name="Picture 3" descr="ser9938img00003"/>
          <p:cNvPicPr>
            <a:picLocks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l="8028" r="13310"/>
          <a:stretch>
            <a:fillRect/>
          </a:stretch>
        </p:blipFill>
        <p:spPr>
          <a:xfrm>
            <a:off x="381000" y="1676400"/>
            <a:ext cx="4900613" cy="4959350"/>
          </a:xfrm>
          <a:noFill/>
        </p:spPr>
      </p:pic>
      <p:pic>
        <p:nvPicPr>
          <p:cNvPr id="151556" name="Picture 4" descr="ser9938img00004"/>
          <p:cNvPicPr>
            <a:picLocks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l="15094" r="22643"/>
          <a:stretch>
            <a:fillRect/>
          </a:stretch>
        </p:blipFill>
        <p:spPr>
          <a:xfrm>
            <a:off x="5257800" y="1738313"/>
            <a:ext cx="3798888" cy="4891087"/>
          </a:xfrm>
          <a:noFill/>
        </p:spPr>
      </p:pic>
      <p:sp>
        <p:nvSpPr>
          <p:cNvPr id="5" name="Striped Right Arrow 4"/>
          <p:cNvSpPr/>
          <p:nvPr/>
        </p:nvSpPr>
        <p:spPr bwMode="auto">
          <a:xfrm rot="7541432">
            <a:off x="2909094" y="3321844"/>
            <a:ext cx="1436687" cy="434975"/>
          </a:xfrm>
          <a:prstGeom prst="stripedRightArrow">
            <a:avLst>
              <a:gd name="adj1" fmla="val 44827"/>
              <a:gd name="adj2" fmla="val 50000"/>
            </a:avLst>
          </a:prstGeom>
          <a:solidFill>
            <a:schemeClr val="accent3">
              <a:lumMod val="20000"/>
              <a:lumOff val="80000"/>
            </a:schemeClr>
          </a:solidFill>
          <a:ln w="38100"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76119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1394" name="Rectangle 2"/>
          <p:cNvSpPr>
            <a:spLocks noGrp="1" noChangeArrowheads="1"/>
          </p:cNvSpPr>
          <p:nvPr>
            <p:ph type="title" idx="4294967295"/>
          </p:nvPr>
        </p:nvSpPr>
        <p:spPr/>
        <p:txBody>
          <a:bodyPr lIns="92868" tIns="45243" rIns="92868" bIns="45243"/>
          <a:lstStyle/>
          <a:p>
            <a:pPr eaLnBrk="1" hangingPunct="1">
              <a:defRPr/>
            </a:pPr>
            <a:r>
              <a:rPr lang="en-US" smtClean="0"/>
              <a:t>Pneumonia</a:t>
            </a:r>
          </a:p>
        </p:txBody>
      </p:sp>
      <p:sp>
        <p:nvSpPr>
          <p:cNvPr id="571395" name="Rectangle 3"/>
          <p:cNvSpPr>
            <a:spLocks noGrp="1" noChangeArrowheads="1"/>
          </p:cNvSpPr>
          <p:nvPr>
            <p:ph type="body" idx="4294967295"/>
          </p:nvPr>
        </p:nvSpPr>
        <p:spPr>
          <a:xfrm>
            <a:off x="685800" y="2133600"/>
            <a:ext cx="7924800" cy="4419600"/>
          </a:xfrm>
          <a:noFill/>
        </p:spPr>
        <p:txBody>
          <a:bodyPr lIns="92868" tIns="45243" rIns="92868" bIns="45243"/>
          <a:lstStyle/>
          <a:p>
            <a:pPr eaLnBrk="1" hangingPunct="1"/>
            <a:r>
              <a:rPr lang="en-US" altLang="ar-SA" sz="2800" smtClean="0"/>
              <a:t>Signs:</a:t>
            </a:r>
          </a:p>
          <a:p>
            <a:pPr lvl="1" eaLnBrk="1" hangingPunct="1"/>
            <a:r>
              <a:rPr lang="en-US" altLang="ar-SA" smtClean="0">
                <a:solidFill>
                  <a:srgbClr val="FFFF00"/>
                </a:solidFill>
              </a:rPr>
              <a:t>Air bronchogram</a:t>
            </a:r>
          </a:p>
          <a:p>
            <a:pPr lvl="1" eaLnBrk="1" hangingPunct="1"/>
            <a:r>
              <a:rPr lang="en-US" altLang="ar-SA" b="1" smtClean="0">
                <a:solidFill>
                  <a:srgbClr val="99CCFF"/>
                </a:solidFill>
              </a:rPr>
              <a:t>Silhouette -</a:t>
            </a:r>
            <a:r>
              <a:rPr lang="en-US" altLang="ar-SA" smtClean="0"/>
              <a:t> “positive” or “negative”</a:t>
            </a:r>
          </a:p>
          <a:p>
            <a:pPr lvl="1" eaLnBrk="1" hangingPunct="1"/>
            <a:r>
              <a:rPr lang="en-US" altLang="ar-SA" smtClean="0"/>
              <a:t>Dense hilum</a:t>
            </a:r>
          </a:p>
          <a:p>
            <a:pPr lvl="1" eaLnBrk="1" hangingPunct="1"/>
            <a:r>
              <a:rPr lang="en-US" altLang="ar-SA" smtClean="0"/>
              <a:t>“Spine” sign</a:t>
            </a:r>
          </a:p>
          <a:p>
            <a:pPr eaLnBrk="1" hangingPunct="1"/>
            <a:r>
              <a:rPr lang="en-US" altLang="ar-SA" sz="2800" smtClean="0"/>
              <a:t>All are signs of </a:t>
            </a:r>
            <a:r>
              <a:rPr lang="en-US" altLang="ar-SA" sz="2800" u="sng" smtClean="0"/>
              <a:t>any</a:t>
            </a:r>
            <a:r>
              <a:rPr lang="en-US" altLang="ar-SA" sz="2800" smtClean="0"/>
              <a:t> air space process</a:t>
            </a:r>
          </a:p>
          <a:p>
            <a:pPr eaLnBrk="1" hangingPunct="1"/>
            <a:r>
              <a:rPr lang="en-US" altLang="ar-SA" sz="2800" smtClean="0"/>
              <a:t>Dx of pneumonia depends on appropriate clinical scenario.</a:t>
            </a:r>
          </a:p>
        </p:txBody>
      </p:sp>
    </p:spTree>
    <p:extLst>
      <p:ext uri="{BB962C8B-B14F-4D97-AF65-F5344CB8AC3E}">
        <p14:creationId xmlns:p14="http://schemas.microsoft.com/office/powerpoint/2010/main" val="185590893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1395">
                                            <p:txEl>
                                              <p:pRg st="0" end="0"/>
                                            </p:txEl>
                                          </p:spTgt>
                                        </p:tgtEl>
                                        <p:attrNameLst>
                                          <p:attrName>style.visibility</p:attrName>
                                        </p:attrNameLst>
                                      </p:cBhvr>
                                      <p:to>
                                        <p:strVal val="visible"/>
                                      </p:to>
                                    </p:set>
                                    <p:animEffect transition="in" filter="wipe(left)">
                                      <p:cBhvr>
                                        <p:cTn id="7" dur="500"/>
                                        <p:tgtEl>
                                          <p:spTgt spid="5713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71395">
                                            <p:txEl>
                                              <p:pRg st="1" end="1"/>
                                            </p:txEl>
                                          </p:spTgt>
                                        </p:tgtEl>
                                        <p:attrNameLst>
                                          <p:attrName>style.visibility</p:attrName>
                                        </p:attrNameLst>
                                      </p:cBhvr>
                                      <p:to>
                                        <p:strVal val="visible"/>
                                      </p:to>
                                    </p:set>
                                    <p:animEffect transition="in" filter="wipe(left)">
                                      <p:cBhvr>
                                        <p:cTn id="12" dur="500"/>
                                        <p:tgtEl>
                                          <p:spTgt spid="5713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71395">
                                            <p:txEl>
                                              <p:pRg st="2" end="2"/>
                                            </p:txEl>
                                          </p:spTgt>
                                        </p:tgtEl>
                                        <p:attrNameLst>
                                          <p:attrName>style.visibility</p:attrName>
                                        </p:attrNameLst>
                                      </p:cBhvr>
                                      <p:to>
                                        <p:strVal val="visible"/>
                                      </p:to>
                                    </p:set>
                                    <p:animEffect transition="in" filter="wipe(left)">
                                      <p:cBhvr>
                                        <p:cTn id="17" dur="500"/>
                                        <p:tgtEl>
                                          <p:spTgt spid="5713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71395">
                                            <p:txEl>
                                              <p:pRg st="3" end="3"/>
                                            </p:txEl>
                                          </p:spTgt>
                                        </p:tgtEl>
                                        <p:attrNameLst>
                                          <p:attrName>style.visibility</p:attrName>
                                        </p:attrNameLst>
                                      </p:cBhvr>
                                      <p:to>
                                        <p:strVal val="visible"/>
                                      </p:to>
                                    </p:set>
                                    <p:animEffect transition="in" filter="wipe(left)">
                                      <p:cBhvr>
                                        <p:cTn id="22" dur="500"/>
                                        <p:tgtEl>
                                          <p:spTgt spid="57139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71395">
                                            <p:txEl>
                                              <p:pRg st="4" end="4"/>
                                            </p:txEl>
                                          </p:spTgt>
                                        </p:tgtEl>
                                        <p:attrNameLst>
                                          <p:attrName>style.visibility</p:attrName>
                                        </p:attrNameLst>
                                      </p:cBhvr>
                                      <p:to>
                                        <p:strVal val="visible"/>
                                      </p:to>
                                    </p:set>
                                    <p:animEffect transition="in" filter="wipe(left)">
                                      <p:cBhvr>
                                        <p:cTn id="27" dur="500"/>
                                        <p:tgtEl>
                                          <p:spTgt spid="57139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71395">
                                            <p:txEl>
                                              <p:pRg st="5" end="5"/>
                                            </p:txEl>
                                          </p:spTgt>
                                        </p:tgtEl>
                                        <p:attrNameLst>
                                          <p:attrName>style.visibility</p:attrName>
                                        </p:attrNameLst>
                                      </p:cBhvr>
                                      <p:to>
                                        <p:strVal val="visible"/>
                                      </p:to>
                                    </p:set>
                                    <p:animEffect transition="in" filter="wipe(left)">
                                      <p:cBhvr>
                                        <p:cTn id="32" dur="500"/>
                                        <p:tgtEl>
                                          <p:spTgt spid="57139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71395">
                                            <p:txEl>
                                              <p:pRg st="6" end="6"/>
                                            </p:txEl>
                                          </p:spTgt>
                                        </p:tgtEl>
                                        <p:attrNameLst>
                                          <p:attrName>style.visibility</p:attrName>
                                        </p:attrNameLst>
                                      </p:cBhvr>
                                      <p:to>
                                        <p:strVal val="visible"/>
                                      </p:to>
                                    </p:set>
                                    <p:animEffect transition="in" filter="wipe(left)">
                                      <p:cBhvr>
                                        <p:cTn id="37" dur="500"/>
                                        <p:tgtEl>
                                          <p:spTgt spid="5713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395" grpId="0" build="p" bldLvl="2"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AIR-BRONCHOGRAM</a:t>
            </a:r>
            <a:endParaRPr lang="en-US" dirty="0"/>
          </a:p>
        </p:txBody>
      </p:sp>
      <p:pic>
        <p:nvPicPr>
          <p:cNvPr id="153603" name="Picture 2" descr="P2050001"/>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536700" y="1281113"/>
            <a:ext cx="6311900" cy="5272087"/>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9766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3" descr="air bronchograms"/>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2765425" y="817563"/>
            <a:ext cx="54102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Text Box 4"/>
          <p:cNvSpPr txBox="1">
            <a:spLocks noChangeArrowheads="1"/>
          </p:cNvSpPr>
          <p:nvPr/>
        </p:nvSpPr>
        <p:spPr bwMode="auto">
          <a:xfrm>
            <a:off x="1828800" y="304800"/>
            <a:ext cx="548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algn="ctr">
              <a:spcBef>
                <a:spcPct val="50000"/>
              </a:spcBef>
              <a:buClrTx/>
              <a:buFontTx/>
              <a:buNone/>
            </a:pPr>
            <a:r>
              <a:rPr lang="en-US" altLang="ar-SA" sz="3600">
                <a:solidFill>
                  <a:schemeClr val="tx2"/>
                </a:solidFill>
              </a:rPr>
              <a:t>Air bronchogram sign</a:t>
            </a:r>
            <a:endParaRPr lang="en-US" altLang="ar-SA" sz="3600"/>
          </a:p>
        </p:txBody>
      </p:sp>
      <p:sp>
        <p:nvSpPr>
          <p:cNvPr id="572421" name="Text Box 5"/>
          <p:cNvSpPr txBox="1">
            <a:spLocks noChangeArrowheads="1"/>
          </p:cNvSpPr>
          <p:nvPr/>
        </p:nvSpPr>
        <p:spPr bwMode="auto">
          <a:xfrm>
            <a:off x="685800" y="6096000"/>
            <a:ext cx="3124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algn="ctr">
              <a:spcBef>
                <a:spcPct val="50000"/>
              </a:spcBef>
              <a:buClrTx/>
              <a:buFontTx/>
              <a:buNone/>
            </a:pPr>
            <a:r>
              <a:rPr lang="en-US" altLang="ar-SA" sz="2400"/>
              <a:t>Pseudomonas pneumonia</a:t>
            </a:r>
            <a:endParaRPr lang="en-US" altLang="ar-SA" sz="2400" b="0"/>
          </a:p>
        </p:txBody>
      </p:sp>
      <p:cxnSp>
        <p:nvCxnSpPr>
          <p:cNvPr id="154629" name="Straight Arrow Connector 12"/>
          <p:cNvCxnSpPr>
            <a:cxnSpLocks noChangeShapeType="1"/>
          </p:cNvCxnSpPr>
          <p:nvPr/>
        </p:nvCxnSpPr>
        <p:spPr bwMode="auto">
          <a:xfrm flipH="1">
            <a:off x="6311900" y="3876675"/>
            <a:ext cx="990600" cy="533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54630" name="Straight Arrow Connector 13"/>
          <p:cNvCxnSpPr>
            <a:cxnSpLocks noChangeShapeType="1"/>
          </p:cNvCxnSpPr>
          <p:nvPr/>
        </p:nvCxnSpPr>
        <p:spPr bwMode="auto">
          <a:xfrm flipH="1">
            <a:off x="6540500" y="3190875"/>
            <a:ext cx="533400" cy="3048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54631" name="Straight Arrow Connector 14"/>
          <p:cNvCxnSpPr>
            <a:cxnSpLocks noChangeShapeType="1"/>
          </p:cNvCxnSpPr>
          <p:nvPr/>
        </p:nvCxnSpPr>
        <p:spPr bwMode="auto">
          <a:xfrm>
            <a:off x="4635500" y="2962275"/>
            <a:ext cx="1219200" cy="533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7102496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72421"/>
                                        </p:tgtEl>
                                        <p:attrNameLst>
                                          <p:attrName>style.visibility</p:attrName>
                                        </p:attrNameLst>
                                      </p:cBhvr>
                                      <p:to>
                                        <p:strVal val="visible"/>
                                      </p:to>
                                    </p:set>
                                    <p:animEffect transition="in" filter="wipe(up)">
                                      <p:cBhvr>
                                        <p:cTn id="7" dur="500"/>
                                        <p:tgtEl>
                                          <p:spTgt spid="572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2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title" idx="4294967295"/>
          </p:nvPr>
        </p:nvSpPr>
        <p:spPr/>
        <p:txBody>
          <a:bodyPr/>
          <a:lstStyle/>
          <a:p>
            <a:pPr eaLnBrk="1" hangingPunct="1">
              <a:defRPr/>
            </a:pPr>
            <a:r>
              <a:rPr lang="en-US" sz="3500" smtClean="0"/>
              <a:t>Air bronchograms — CT</a:t>
            </a:r>
            <a:r>
              <a:rPr lang="en-US" sz="4000" smtClean="0"/>
              <a:t> </a:t>
            </a:r>
          </a:p>
        </p:txBody>
      </p:sp>
      <p:graphicFrame>
        <p:nvGraphicFramePr>
          <p:cNvPr id="155651" name="Object 3"/>
          <p:cNvGraphicFramePr>
            <a:graphicFrameLocks noChangeAspect="1"/>
          </p:cNvGraphicFramePr>
          <p:nvPr>
            <p:ph idx="4294967295"/>
          </p:nvPr>
        </p:nvGraphicFramePr>
        <p:xfrm>
          <a:off x="1600200" y="1143000"/>
          <a:ext cx="5867400" cy="4562475"/>
        </p:xfrm>
        <a:graphic>
          <a:graphicData uri="http://schemas.openxmlformats.org/presentationml/2006/ole">
            <mc:AlternateContent xmlns:mc="http://schemas.openxmlformats.org/markup-compatibility/2006">
              <mc:Choice xmlns:v="urn:schemas-microsoft-com:vml" Requires="v">
                <p:oleObj spid="_x0000_s1026" name="Bitmap Image" r:id="rId4" imgW="3961905" imgH="3076190" progId="Paint.Picture">
                  <p:embed/>
                </p:oleObj>
              </mc:Choice>
              <mc:Fallback>
                <p:oleObj name="Bitmap Image" r:id="rId4" imgW="3961905" imgH="3076190" progId="Paint.Picture">
                  <p:embed/>
                  <p:pic>
                    <p:nvPicPr>
                      <p:cNvPr id="0" name=""/>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1600200" y="1143000"/>
                        <a:ext cx="5867400"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4"/>
          <p:cNvGrpSpPr>
            <a:grpSpLocks/>
          </p:cNvGrpSpPr>
          <p:nvPr/>
        </p:nvGrpSpPr>
        <p:grpSpPr bwMode="auto">
          <a:xfrm>
            <a:off x="1219200" y="5715000"/>
            <a:ext cx="6705600" cy="533400"/>
            <a:chOff x="768" y="3600"/>
            <a:chExt cx="4224" cy="336"/>
          </a:xfrm>
        </p:grpSpPr>
        <p:sp>
          <p:nvSpPr>
            <p:cNvPr id="155653" name="Text Box 5"/>
            <p:cNvSpPr txBox="1">
              <a:spLocks noChangeArrowheads="1"/>
            </p:cNvSpPr>
            <p:nvPr/>
          </p:nvSpPr>
          <p:spPr bwMode="auto">
            <a:xfrm>
              <a:off x="768" y="3648"/>
              <a:ext cx="16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algn="ctr">
                <a:spcBef>
                  <a:spcPct val="50000"/>
                </a:spcBef>
                <a:buClrTx/>
                <a:buFontTx/>
                <a:buNone/>
              </a:pPr>
              <a:r>
                <a:rPr lang="en-US" altLang="ar-SA" sz="2400">
                  <a:solidFill>
                    <a:srgbClr val="66FF33"/>
                  </a:solidFill>
                </a:rPr>
                <a:t>Pneumonia</a:t>
              </a:r>
            </a:p>
          </p:txBody>
        </p:sp>
        <p:sp>
          <p:nvSpPr>
            <p:cNvPr id="155654" name="Text Box 6"/>
            <p:cNvSpPr txBox="1">
              <a:spLocks noChangeArrowheads="1"/>
            </p:cNvSpPr>
            <p:nvPr/>
          </p:nvSpPr>
          <p:spPr bwMode="auto">
            <a:xfrm>
              <a:off x="3552" y="3600"/>
              <a:ext cx="14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algn="ctr">
                <a:spcBef>
                  <a:spcPct val="50000"/>
                </a:spcBef>
                <a:buClrTx/>
                <a:buFontTx/>
                <a:buNone/>
              </a:pPr>
              <a:endParaRPr lang="ar-SA" altLang="ar-SA" sz="2400"/>
            </a:p>
          </p:txBody>
        </p:sp>
      </p:grpSp>
    </p:spTree>
    <p:extLst>
      <p:ext uri="{BB962C8B-B14F-4D97-AF65-F5344CB8AC3E}">
        <p14:creationId xmlns:p14="http://schemas.microsoft.com/office/powerpoint/2010/main" val="8451951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endParaRPr lang="en-US"/>
          </a:p>
        </p:txBody>
      </p:sp>
      <p:sp>
        <p:nvSpPr>
          <p:cNvPr id="131075" name="Content Placeholder 4"/>
          <p:cNvSpPr>
            <a:spLocks noGrp="1"/>
          </p:cNvSpPr>
          <p:nvPr>
            <p:ph idx="1"/>
          </p:nvPr>
        </p:nvSpPr>
        <p:spPr/>
        <p:txBody>
          <a:bodyPr/>
          <a:lstStyle/>
          <a:p>
            <a:endParaRPr lang="ar-SA" altLang="ar-SA" smtClean="0"/>
          </a:p>
        </p:txBody>
      </p:sp>
      <p:pic>
        <p:nvPicPr>
          <p:cNvPr id="1310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414338"/>
            <a:ext cx="8572500" cy="602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077" name="TextBox 1"/>
          <p:cNvSpPr txBox="1">
            <a:spLocks noChangeArrowheads="1"/>
          </p:cNvSpPr>
          <p:nvPr/>
        </p:nvSpPr>
        <p:spPr bwMode="auto">
          <a:xfrm>
            <a:off x="7239000" y="4337050"/>
            <a:ext cx="1619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eaLnBrk="1" hangingPunct="1">
              <a:spcBef>
                <a:spcPct val="0"/>
              </a:spcBef>
              <a:buClrTx/>
              <a:buFontTx/>
              <a:buNone/>
            </a:pPr>
            <a:r>
              <a:rPr lang="en-US" altLang="en-US" sz="1800"/>
              <a:t>=COLLAPSE</a:t>
            </a:r>
          </a:p>
        </p:txBody>
      </p:sp>
    </p:spTree>
    <p:extLst>
      <p:ext uri="{BB962C8B-B14F-4D97-AF65-F5344CB8AC3E}">
        <p14:creationId xmlns:p14="http://schemas.microsoft.com/office/powerpoint/2010/main" val="30009674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6674" name="Picture 2" descr="pneumonia RML PA"/>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1441450"/>
            <a:ext cx="53340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6515" name="Picture 3" descr="pneumonia RML l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9725" y="1441450"/>
            <a:ext cx="49942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6516" name="Rectangle 4"/>
          <p:cNvSpPr>
            <a:spLocks noGrp="1" noChangeArrowheads="1"/>
          </p:cNvSpPr>
          <p:nvPr>
            <p:ph type="title" idx="4294967295"/>
          </p:nvPr>
        </p:nvSpPr>
        <p:spPr>
          <a:xfrm>
            <a:off x="533400" y="381000"/>
            <a:ext cx="8077200" cy="1143000"/>
          </a:xfrm>
        </p:spPr>
        <p:txBody>
          <a:bodyPr/>
          <a:lstStyle/>
          <a:p>
            <a:pPr eaLnBrk="1" hangingPunct="1">
              <a:defRPr/>
            </a:pPr>
            <a:r>
              <a:rPr lang="en-US" smtClean="0"/>
              <a:t>Right middle lobe</a:t>
            </a:r>
          </a:p>
        </p:txBody>
      </p:sp>
    </p:spTree>
    <p:extLst>
      <p:ext uri="{BB962C8B-B14F-4D97-AF65-F5344CB8AC3E}">
        <p14:creationId xmlns:p14="http://schemas.microsoft.com/office/powerpoint/2010/main" val="302937692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76515"/>
                                        </p:tgtEl>
                                        <p:attrNameLst>
                                          <p:attrName>style.visibility</p:attrName>
                                        </p:attrNameLst>
                                      </p:cBhvr>
                                      <p:to>
                                        <p:strVal val="visible"/>
                                      </p:to>
                                    </p:set>
                                    <p:animEffect transition="in" filter="wipe(left)">
                                      <p:cBhvr>
                                        <p:cTn id="7" dur="500"/>
                                        <p:tgtEl>
                                          <p:spTgt spid="5765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76516">
                                            <p:txEl>
                                              <p:pRg st="0" end="0"/>
                                            </p:txEl>
                                          </p:spTgt>
                                        </p:tgtEl>
                                        <p:attrNameLst>
                                          <p:attrName>style.visibility</p:attrName>
                                        </p:attrNameLst>
                                      </p:cBhvr>
                                      <p:to>
                                        <p:strVal val="visible"/>
                                      </p:to>
                                    </p:set>
                                    <p:animEffect transition="in" filter="wipe(left)">
                                      <p:cBhvr>
                                        <p:cTn id="12" dur="500"/>
                                        <p:tgtEl>
                                          <p:spTgt spid="5765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6"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7698" name="Picture 2" descr="p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89113"/>
            <a:ext cx="4905375" cy="506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9" name="Picture 3" descr="la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7150" y="1798638"/>
            <a:ext cx="3840163" cy="500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8564" name="Rectangle 4"/>
          <p:cNvSpPr>
            <a:spLocks noGrp="1" noChangeArrowheads="1"/>
          </p:cNvSpPr>
          <p:nvPr>
            <p:ph type="title" idx="4294967295"/>
          </p:nvPr>
        </p:nvSpPr>
        <p:spPr/>
        <p:txBody>
          <a:bodyPr/>
          <a:lstStyle/>
          <a:p>
            <a:pPr eaLnBrk="1" hangingPunct="1">
              <a:defRPr/>
            </a:pPr>
            <a:r>
              <a:rPr lang="en-US" smtClean="0"/>
              <a:t>Right upper lobe</a:t>
            </a:r>
          </a:p>
        </p:txBody>
      </p:sp>
    </p:spTree>
    <p:extLst>
      <p:ext uri="{BB962C8B-B14F-4D97-AF65-F5344CB8AC3E}">
        <p14:creationId xmlns:p14="http://schemas.microsoft.com/office/powerpoint/2010/main" val="11929460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8564">
                                            <p:txEl>
                                              <p:pRg st="0" end="0"/>
                                            </p:txEl>
                                          </p:spTgt>
                                        </p:tgtEl>
                                        <p:attrNameLst>
                                          <p:attrName>style.visibility</p:attrName>
                                        </p:attrNameLst>
                                      </p:cBhvr>
                                      <p:to>
                                        <p:strVal val="visible"/>
                                      </p:to>
                                    </p:set>
                                    <p:animEffect transition="in" filter="wipe(left)">
                                      <p:cBhvr>
                                        <p:cTn id="7" dur="500"/>
                                        <p:tgtEl>
                                          <p:spTgt spid="5785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4"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0610" name="Picture 2" descr="pneumonia RLL rev silhou lat l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00200"/>
            <a:ext cx="3505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3" name="Picture 3" descr="pneumonia RLL rev silhou PA long"/>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1422400" y="1600200"/>
            <a:ext cx="3505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0612" name="Rectangle 4"/>
          <p:cNvSpPr>
            <a:spLocks noGrp="1" noChangeArrowheads="1"/>
          </p:cNvSpPr>
          <p:nvPr>
            <p:ph type="title" idx="4294967295"/>
          </p:nvPr>
        </p:nvSpPr>
        <p:spPr>
          <a:xfrm>
            <a:off x="533400" y="228600"/>
            <a:ext cx="8077200" cy="1143000"/>
          </a:xfrm>
        </p:spPr>
        <p:txBody>
          <a:bodyPr/>
          <a:lstStyle/>
          <a:p>
            <a:pPr eaLnBrk="1" hangingPunct="1">
              <a:defRPr/>
            </a:pPr>
            <a:r>
              <a:rPr lang="en-US" smtClean="0"/>
              <a:t>Right lower lobe</a:t>
            </a:r>
          </a:p>
        </p:txBody>
      </p:sp>
      <p:grpSp>
        <p:nvGrpSpPr>
          <p:cNvPr id="2" name="Group 5"/>
          <p:cNvGrpSpPr>
            <a:grpSpLocks/>
          </p:cNvGrpSpPr>
          <p:nvPr/>
        </p:nvGrpSpPr>
        <p:grpSpPr bwMode="auto">
          <a:xfrm>
            <a:off x="3276600" y="5562600"/>
            <a:ext cx="4419600" cy="1295400"/>
            <a:chOff x="2304" y="3504"/>
            <a:chExt cx="2544" cy="816"/>
          </a:xfrm>
        </p:grpSpPr>
        <p:sp>
          <p:nvSpPr>
            <p:cNvPr id="158727" name="Text Box 6"/>
            <p:cNvSpPr txBox="1">
              <a:spLocks noChangeArrowheads="1"/>
            </p:cNvSpPr>
            <p:nvPr/>
          </p:nvSpPr>
          <p:spPr bwMode="auto">
            <a:xfrm>
              <a:off x="2304" y="4070"/>
              <a:ext cx="254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algn="ctr">
                <a:spcBef>
                  <a:spcPct val="50000"/>
                </a:spcBef>
                <a:buClrTx/>
                <a:buFontTx/>
                <a:buNone/>
              </a:pPr>
              <a:r>
                <a:rPr lang="en-US" altLang="ar-SA" sz="2000">
                  <a:solidFill>
                    <a:srgbClr val="000000"/>
                  </a:solidFill>
                </a:rPr>
                <a:t>Posterior diaphragm silhouetted</a:t>
              </a:r>
            </a:p>
          </p:txBody>
        </p:sp>
        <p:sp>
          <p:nvSpPr>
            <p:cNvPr id="580615" name="Line 7"/>
            <p:cNvSpPr>
              <a:spLocks noChangeShapeType="1"/>
            </p:cNvSpPr>
            <p:nvPr/>
          </p:nvSpPr>
          <p:spPr bwMode="auto">
            <a:xfrm flipV="1">
              <a:off x="3840" y="3504"/>
              <a:ext cx="480" cy="528"/>
            </a:xfrm>
            <a:prstGeom prst="line">
              <a:avLst/>
            </a:prstGeom>
            <a:noFill/>
            <a:ln w="12700">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grpSp>
      <p:sp>
        <p:nvSpPr>
          <p:cNvPr id="580616" name="Oval 8"/>
          <p:cNvSpPr>
            <a:spLocks noChangeArrowheads="1"/>
          </p:cNvSpPr>
          <p:nvPr/>
        </p:nvSpPr>
        <p:spPr bwMode="auto">
          <a:xfrm>
            <a:off x="1676400" y="4191000"/>
            <a:ext cx="1600200" cy="1524000"/>
          </a:xfrm>
          <a:prstGeom prst="ellipse">
            <a:avLst/>
          </a:prstGeom>
          <a:noFill/>
          <a:ln w="12700">
            <a:solidFill>
              <a:srgbClr val="CF0E30"/>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521617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80610"/>
                                        </p:tgtEl>
                                        <p:attrNameLst>
                                          <p:attrName>style.visibility</p:attrName>
                                        </p:attrNameLst>
                                      </p:cBhvr>
                                      <p:to>
                                        <p:strVal val="visible"/>
                                      </p:to>
                                    </p:set>
                                    <p:animEffect transition="in" filter="wipe(left)">
                                      <p:cBhvr>
                                        <p:cTn id="7" dur="500"/>
                                        <p:tgtEl>
                                          <p:spTgt spid="5806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80616"/>
                                        </p:tgtEl>
                                        <p:attrNameLst>
                                          <p:attrName>style.visibility</p:attrName>
                                        </p:attrNameLst>
                                      </p:cBhvr>
                                      <p:to>
                                        <p:strVal val="visible"/>
                                      </p:to>
                                    </p:set>
                                    <p:animEffect transition="in" filter="wipe(left)">
                                      <p:cBhvr>
                                        <p:cTn id="12" dur="500"/>
                                        <p:tgtEl>
                                          <p:spTgt spid="5806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80612">
                                            <p:txEl>
                                              <p:pRg st="0" end="0"/>
                                            </p:txEl>
                                          </p:spTgt>
                                        </p:tgtEl>
                                        <p:attrNameLst>
                                          <p:attrName>style.visibility</p:attrName>
                                        </p:attrNameLst>
                                      </p:cBhvr>
                                      <p:to>
                                        <p:strVal val="visible"/>
                                      </p:to>
                                    </p:set>
                                    <p:animEffect transition="in" filter="wipe(left)">
                                      <p:cBhvr>
                                        <p:cTn id="22" dur="500"/>
                                        <p:tgtEl>
                                          <p:spTgt spid="5806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12" grpId="0" build="p" autoUpdateAnimBg="0"/>
      <p:bldP spid="5806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title" idx="4294967295"/>
          </p:nvPr>
        </p:nvSpPr>
        <p:spPr/>
        <p:txBody>
          <a:bodyPr/>
          <a:lstStyle/>
          <a:p>
            <a:pPr eaLnBrk="1" hangingPunct="1">
              <a:defRPr/>
            </a:pPr>
            <a:r>
              <a:rPr lang="en-US" b="1" smtClean="0"/>
              <a:t>PLEURAL EFFUSION</a:t>
            </a:r>
          </a:p>
        </p:txBody>
      </p:sp>
      <p:pic>
        <p:nvPicPr>
          <p:cNvPr id="159747" name="Picture 3" descr="PL EFF"/>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447800" y="1447800"/>
            <a:ext cx="6024563" cy="5284788"/>
          </a:xfrm>
          <a:noFill/>
        </p:spPr>
      </p:pic>
    </p:spTree>
    <p:extLst>
      <p:ext uri="{BB962C8B-B14F-4D97-AF65-F5344CB8AC3E}">
        <p14:creationId xmlns:p14="http://schemas.microsoft.com/office/powerpoint/2010/main" val="27345542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ar-SA" sz="4000" smtClean="0">
                <a:effectLst/>
              </a:rPr>
              <a:t>COMPARE COSTO-PHRENIC ANGLES</a:t>
            </a:r>
          </a:p>
        </p:txBody>
      </p:sp>
      <p:pic>
        <p:nvPicPr>
          <p:cNvPr id="58372" name="Picture 4"/>
          <p:cNvPicPr>
            <a:picLocks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28600" y="1752600"/>
            <a:ext cx="4343400" cy="4067175"/>
          </a:xfrm>
          <a:noFill/>
        </p:spPr>
      </p:pic>
      <p:pic>
        <p:nvPicPr>
          <p:cNvPr id="160772" name="Picture 3" descr="PL EFF"/>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572000" y="1752600"/>
            <a:ext cx="4495800" cy="3944938"/>
          </a:xfrm>
          <a:noFill/>
        </p:spPr>
      </p:pic>
      <p:sp>
        <p:nvSpPr>
          <p:cNvPr id="355333" name="Line 5"/>
          <p:cNvSpPr>
            <a:spLocks noChangeShapeType="1"/>
          </p:cNvSpPr>
          <p:nvPr/>
        </p:nvSpPr>
        <p:spPr bwMode="auto">
          <a:xfrm flipH="1">
            <a:off x="533400" y="4876800"/>
            <a:ext cx="457200" cy="685800"/>
          </a:xfrm>
          <a:prstGeom prst="line">
            <a:avLst/>
          </a:prstGeom>
          <a:noFill/>
          <a:ln w="7620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334" name="Line 6"/>
          <p:cNvSpPr>
            <a:spLocks noChangeShapeType="1"/>
          </p:cNvSpPr>
          <p:nvPr/>
        </p:nvSpPr>
        <p:spPr bwMode="auto">
          <a:xfrm>
            <a:off x="3962400" y="4572000"/>
            <a:ext cx="457200" cy="838200"/>
          </a:xfrm>
          <a:prstGeom prst="line">
            <a:avLst/>
          </a:prstGeom>
          <a:noFill/>
          <a:ln w="7620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335" name="Line 7"/>
          <p:cNvSpPr>
            <a:spLocks noChangeShapeType="1"/>
          </p:cNvSpPr>
          <p:nvPr/>
        </p:nvSpPr>
        <p:spPr bwMode="auto">
          <a:xfrm>
            <a:off x="8001000" y="4419600"/>
            <a:ext cx="533400" cy="533400"/>
          </a:xfrm>
          <a:prstGeom prst="line">
            <a:avLst/>
          </a:prstGeom>
          <a:noFill/>
          <a:ln w="76200" cmpd="tri">
            <a:solidFill>
              <a:srgbClr val="FF3300"/>
            </a:solidFill>
            <a:prstDash val="lg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336" name="Line 8"/>
          <p:cNvSpPr>
            <a:spLocks noChangeShapeType="1"/>
          </p:cNvSpPr>
          <p:nvPr/>
        </p:nvSpPr>
        <p:spPr bwMode="auto">
          <a:xfrm flipH="1">
            <a:off x="4953000" y="4343400"/>
            <a:ext cx="533400" cy="533400"/>
          </a:xfrm>
          <a:prstGeom prst="line">
            <a:avLst/>
          </a:prstGeom>
          <a:noFill/>
          <a:ln w="76200" cmpd="tri">
            <a:solidFill>
              <a:srgbClr val="FF3300"/>
            </a:solidFill>
            <a:prstDash val="lg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658840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83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55333"/>
                                        </p:tgtEl>
                                        <p:attrNameLst>
                                          <p:attrName>style.visibility</p:attrName>
                                        </p:attrNameLst>
                                      </p:cBhvr>
                                      <p:to>
                                        <p:strVal val="visible"/>
                                      </p:to>
                                    </p:set>
                                    <p:animEffect transition="in" filter="blinds(horizontal)">
                                      <p:cBhvr>
                                        <p:cTn id="11" dur="500"/>
                                        <p:tgtEl>
                                          <p:spTgt spid="355333"/>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355334"/>
                                        </p:tgtEl>
                                        <p:attrNameLst>
                                          <p:attrName>style.visibility</p:attrName>
                                        </p:attrNameLst>
                                      </p:cBhvr>
                                      <p:to>
                                        <p:strVal val="visible"/>
                                      </p:to>
                                    </p:set>
                                    <p:animEffect transition="in" filter="blinds(horizontal)">
                                      <p:cBhvr>
                                        <p:cTn id="14" dur="500"/>
                                        <p:tgtEl>
                                          <p:spTgt spid="35533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355336"/>
                                        </p:tgtEl>
                                        <p:attrNameLst>
                                          <p:attrName>style.visibility</p:attrName>
                                        </p:attrNameLst>
                                      </p:cBhvr>
                                      <p:to>
                                        <p:strVal val="visible"/>
                                      </p:to>
                                    </p:set>
                                    <p:animEffect transition="in" filter="box(in)">
                                      <p:cBhvr>
                                        <p:cTn id="19" dur="500"/>
                                        <p:tgtEl>
                                          <p:spTgt spid="355336"/>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355335"/>
                                        </p:tgtEl>
                                        <p:attrNameLst>
                                          <p:attrName>style.visibility</p:attrName>
                                        </p:attrNameLst>
                                      </p:cBhvr>
                                      <p:to>
                                        <p:strVal val="visible"/>
                                      </p:to>
                                    </p:set>
                                    <p:animEffect transition="in" filter="box(in)">
                                      <p:cBhvr>
                                        <p:cTn id="22" dur="500"/>
                                        <p:tgtEl>
                                          <p:spTgt spid="355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3" grpId="0" animBg="1"/>
      <p:bldP spid="355334" grpId="0" animBg="1"/>
      <p:bldP spid="355335" grpId="0" animBg="1"/>
      <p:bldP spid="3553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4" name="Rectangle 4"/>
          <p:cNvSpPr>
            <a:spLocks noGrp="1" noChangeArrowheads="1"/>
          </p:cNvSpPr>
          <p:nvPr>
            <p:ph type="title" idx="4294967295"/>
          </p:nvPr>
        </p:nvSpPr>
        <p:spPr/>
        <p:txBody>
          <a:bodyPr/>
          <a:lstStyle/>
          <a:p>
            <a:pPr eaLnBrk="1" hangingPunct="1">
              <a:defRPr/>
            </a:pPr>
            <a:r>
              <a:rPr lang="en-US" smtClean="0"/>
              <a:t>PLEURAL EFFUSION</a:t>
            </a:r>
          </a:p>
        </p:txBody>
      </p:sp>
      <p:sp>
        <p:nvSpPr>
          <p:cNvPr id="161795" name="Rectangle 9"/>
          <p:cNvSpPr>
            <a:spLocks noGrp="1" noChangeArrowheads="1"/>
          </p:cNvSpPr>
          <p:nvPr>
            <p:ph type="body" sz="half" idx="4294967295"/>
          </p:nvPr>
        </p:nvSpPr>
        <p:spPr>
          <a:xfrm>
            <a:off x="381000" y="4343400"/>
            <a:ext cx="8229600" cy="2171700"/>
          </a:xfrm>
        </p:spPr>
        <p:txBody>
          <a:bodyPr/>
          <a:lstStyle/>
          <a:p>
            <a:pPr eaLnBrk="1" hangingPunct="1">
              <a:lnSpc>
                <a:spcPct val="80000"/>
              </a:lnSpc>
            </a:pPr>
            <a:r>
              <a:rPr lang="en-US" altLang="ar-SA" sz="2000" b="1" smtClean="0"/>
              <a:t>On an upright film, an effusion will cause blunting on the lateral and if large enough, the posterior costophrenic sulci. Sometimes a depression of the involved diaphragm will occur. A large effusion can lead to a mediastinal shift away from the effusion and opacity the hemithorax. Approximately 200 ml of fluid are needed to detect an effusion in the frontal film vs. approximately 75ml for the lateral. Larger effusions, especially if unilateral, are more likely to be caused by malignancy than smaller ones.</a:t>
            </a:r>
            <a:r>
              <a:rPr lang="en-US" altLang="ar-SA" sz="2000" smtClean="0"/>
              <a:t> </a:t>
            </a:r>
          </a:p>
        </p:txBody>
      </p:sp>
      <p:pic>
        <p:nvPicPr>
          <p:cNvPr id="161796" name="Picture 10" descr="AAAB--effusion-pa"/>
          <p:cNvPicPr>
            <a:picLocks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238250" y="1600200"/>
            <a:ext cx="3181350" cy="2789238"/>
          </a:xfrm>
          <a:noFill/>
        </p:spPr>
      </p:pic>
      <p:pic>
        <p:nvPicPr>
          <p:cNvPr id="161797" name="Picture 11" descr="AAAB-effusion-lat"/>
          <p:cNvPicPr>
            <a:picLocks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5029200" y="1600200"/>
            <a:ext cx="2725738" cy="2719388"/>
          </a:xfrm>
          <a:noFill/>
        </p:spPr>
      </p:pic>
    </p:spTree>
    <p:extLst>
      <p:ext uri="{BB962C8B-B14F-4D97-AF65-F5344CB8AC3E}">
        <p14:creationId xmlns:p14="http://schemas.microsoft.com/office/powerpoint/2010/main" val="27845509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Rectangle 4"/>
          <p:cNvSpPr>
            <a:spLocks noGrp="1" noChangeArrowheads="1"/>
          </p:cNvSpPr>
          <p:nvPr>
            <p:ph type="title" idx="4294967295"/>
          </p:nvPr>
        </p:nvSpPr>
        <p:spPr/>
        <p:txBody>
          <a:bodyPr/>
          <a:lstStyle/>
          <a:p>
            <a:pPr eaLnBrk="1" hangingPunct="1">
              <a:defRPr/>
            </a:pPr>
            <a:r>
              <a:rPr lang="en-US" sz="6000" b="1" dirty="0" smtClean="0"/>
              <a:t>BLUNTED C/P ANGLE </a:t>
            </a:r>
            <a:br>
              <a:rPr lang="en-US" sz="6000" b="1" dirty="0" smtClean="0"/>
            </a:br>
            <a:r>
              <a:rPr lang="en-US" sz="6000" b="1" dirty="0" smtClean="0"/>
              <a:t>BOTH SIDES</a:t>
            </a:r>
          </a:p>
        </p:txBody>
      </p:sp>
      <p:pic>
        <p:nvPicPr>
          <p:cNvPr id="218119" name="Picture 7" descr="PL EFF"/>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2362200" y="1752600"/>
            <a:ext cx="5410200" cy="4746625"/>
          </a:xfrm>
          <a:noFill/>
        </p:spPr>
      </p:pic>
    </p:spTree>
    <p:extLst>
      <p:ext uri="{BB962C8B-B14F-4D97-AF65-F5344CB8AC3E}">
        <p14:creationId xmlns:p14="http://schemas.microsoft.com/office/powerpoint/2010/main" val="4205566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18119"/>
                                        </p:tgtEl>
                                        <p:attrNameLst>
                                          <p:attrName>style.visibility</p:attrName>
                                        </p:attrNameLst>
                                      </p:cBhvr>
                                      <p:to>
                                        <p:strVal val="visible"/>
                                      </p:to>
                                    </p:set>
                                    <p:animEffect transition="in" filter="checkerboard(across)">
                                      <p:cBhvr>
                                        <p:cTn id="7" dur="500"/>
                                        <p:tgtEl>
                                          <p:spTgt spid="218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PLEURAL EFFUSION</a:t>
            </a:r>
            <a:endParaRPr lang="en-US" dirty="0"/>
          </a:p>
        </p:txBody>
      </p:sp>
      <p:pic>
        <p:nvPicPr>
          <p:cNvPr id="163843" name="Picture 2" descr="D:\Desktop\toshiba hard disc pre formating 2016\cases arranged oct 2015\CHEST CASES\mesothelioma 954986\cxr\ser7854img00001.jpg"/>
          <p:cNvPicPr>
            <a:picLocks noChangeAspect="1" noChangeArrowheads="1"/>
          </p:cNvPicPr>
          <p:nvPr/>
        </p:nvPicPr>
        <p:blipFill>
          <a:blip r:embed="rId2">
            <a:extLst>
              <a:ext uri="{28A0092B-C50C-407E-A947-70E740481C1C}">
                <a14:useLocalDpi xmlns:a14="http://schemas.microsoft.com/office/drawing/2010/main" val="0"/>
              </a:ext>
            </a:extLst>
          </a:blip>
          <a:srcRect l="4344" t="4593" r="2721" b="7703"/>
          <a:stretch>
            <a:fillRect/>
          </a:stretch>
        </p:blipFill>
        <p:spPr bwMode="auto">
          <a:xfrm>
            <a:off x="9525" y="1547813"/>
            <a:ext cx="4684713"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c 2"/>
          <p:cNvSpPr/>
          <p:nvPr/>
        </p:nvSpPr>
        <p:spPr bwMode="auto">
          <a:xfrm flipH="1" flipV="1">
            <a:off x="584200" y="3586163"/>
            <a:ext cx="1676400" cy="1219200"/>
          </a:xfrm>
          <a:prstGeom prst="arc">
            <a:avLst/>
          </a:prstGeom>
          <a:noFill/>
          <a:ln w="9525" cap="flat" cmpd="sng" algn="ctr">
            <a:solidFill>
              <a:srgbClr val="FF33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pic>
        <p:nvPicPr>
          <p:cNvPr id="163845" name="Picture 5"/>
          <p:cNvPicPr>
            <a:picLocks noChangeAspect="1" noChangeArrowheads="1"/>
          </p:cNvPicPr>
          <p:nvPr/>
        </p:nvPicPr>
        <p:blipFill>
          <a:blip r:embed="rId3">
            <a:extLst>
              <a:ext uri="{28A0092B-C50C-407E-A947-70E740481C1C}">
                <a14:useLocalDpi xmlns:a14="http://schemas.microsoft.com/office/drawing/2010/main" val="0"/>
              </a:ext>
            </a:extLst>
          </a:blip>
          <a:srcRect l="16000" t="4800" r="16000" b="1868"/>
          <a:stretch>
            <a:fillRect/>
          </a:stretch>
        </p:blipFill>
        <p:spPr bwMode="auto">
          <a:xfrm>
            <a:off x="4656138" y="1547813"/>
            <a:ext cx="4411662"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4754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SEVER PLEURAL EFFUSION</a:t>
            </a:r>
            <a:endParaRPr lang="en-US" dirty="0"/>
          </a:p>
        </p:txBody>
      </p:sp>
      <p:pic>
        <p:nvPicPr>
          <p:cNvPr id="164867" name="Picture 2" descr="2 lmcc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5175" y="2057400"/>
            <a:ext cx="4038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8" name="Picture 3" descr="exp001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2057400"/>
            <a:ext cx="4038600" cy="424497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cxnSp>
        <p:nvCxnSpPr>
          <p:cNvPr id="164869" name="Curved Connector 7"/>
          <p:cNvCxnSpPr>
            <a:cxnSpLocks noChangeShapeType="1"/>
          </p:cNvCxnSpPr>
          <p:nvPr/>
        </p:nvCxnSpPr>
        <p:spPr bwMode="auto">
          <a:xfrm>
            <a:off x="2527300" y="3276600"/>
            <a:ext cx="825500" cy="457200"/>
          </a:xfrm>
          <a:prstGeom prst="curvedConnector3">
            <a:avLst>
              <a:gd name="adj1" fmla="val 19255"/>
            </a:avLst>
          </a:prstGeom>
          <a:noFill/>
          <a:ln w="28575" algn="ctr">
            <a:solidFill>
              <a:srgbClr val="FFFF00"/>
            </a:solidFill>
            <a:prstDash val="sysDash"/>
            <a:round/>
            <a:headEnd/>
            <a:tailEnd type="arrow" w="med" len="med"/>
          </a:ln>
          <a:extLst>
            <a:ext uri="{909E8E84-426E-40DD-AFC4-6F175D3DCCD1}">
              <a14:hiddenFill xmlns:a14="http://schemas.microsoft.com/office/drawing/2010/main">
                <a:noFill/>
              </a14:hiddenFill>
            </a:ext>
          </a:extLst>
        </p:spPr>
      </p:cxnSp>
      <p:cxnSp>
        <p:nvCxnSpPr>
          <p:cNvPr id="164870" name="Curved Connector 11"/>
          <p:cNvCxnSpPr>
            <a:cxnSpLocks noChangeShapeType="1"/>
          </p:cNvCxnSpPr>
          <p:nvPr/>
        </p:nvCxnSpPr>
        <p:spPr bwMode="auto">
          <a:xfrm flipV="1">
            <a:off x="2501900" y="4179888"/>
            <a:ext cx="990600" cy="468312"/>
          </a:xfrm>
          <a:prstGeom prst="curvedConnector3">
            <a:avLst>
              <a:gd name="adj1" fmla="val 50000"/>
            </a:avLst>
          </a:prstGeom>
          <a:noFill/>
          <a:ln w="38100" algn="ctr">
            <a:solidFill>
              <a:srgbClr val="FFFF00"/>
            </a:solidFill>
            <a:prstDash val="sysDash"/>
            <a:round/>
            <a:headEnd/>
            <a:tailEnd type="arrow" w="med" len="med"/>
          </a:ln>
          <a:extLst>
            <a:ext uri="{909E8E84-426E-40DD-AFC4-6F175D3DCCD1}">
              <a14:hiddenFill xmlns:a14="http://schemas.microsoft.com/office/drawing/2010/main">
                <a:noFill/>
              </a14:hiddenFill>
            </a:ext>
          </a:extLst>
        </p:spPr>
      </p:cxnSp>
      <p:sp>
        <p:nvSpPr>
          <p:cNvPr id="164871" name="TextBox 12"/>
          <p:cNvSpPr txBox="1">
            <a:spLocks noChangeArrowheads="1"/>
          </p:cNvSpPr>
          <p:nvPr/>
        </p:nvSpPr>
        <p:spPr bwMode="auto">
          <a:xfrm>
            <a:off x="5562600" y="40386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eaLnBrk="1" hangingPunct="1">
              <a:spcBef>
                <a:spcPct val="0"/>
              </a:spcBef>
              <a:buClrTx/>
              <a:buFontTx/>
              <a:buNone/>
            </a:pPr>
            <a:r>
              <a:rPr lang="en-US" altLang="en-US" sz="1800"/>
              <a:t>FLUID</a:t>
            </a:r>
          </a:p>
        </p:txBody>
      </p:sp>
    </p:spTree>
    <p:extLst>
      <p:ext uri="{BB962C8B-B14F-4D97-AF65-F5344CB8AC3E}">
        <p14:creationId xmlns:p14="http://schemas.microsoft.com/office/powerpoint/2010/main" val="1930518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228600"/>
            <a:ext cx="4165600" cy="1143000"/>
          </a:xfrm>
        </p:spPr>
        <p:txBody>
          <a:bodyPr/>
          <a:lstStyle/>
          <a:p>
            <a:pPr>
              <a:defRPr/>
            </a:pPr>
            <a:r>
              <a:rPr lang="en-US" sz="3600" b="1" dirty="0" smtClean="0"/>
              <a:t>PNEUMOTHORAX</a:t>
            </a:r>
            <a:endParaRPr lang="en-US" sz="3600" b="1" dirty="0"/>
          </a:p>
        </p:txBody>
      </p:sp>
      <p:pic>
        <p:nvPicPr>
          <p:cNvPr id="165891" name="Picture 2" descr="D:\Desktop\toshiba hard disc pre formating 2016\cases arranged oct 2015\CHEST CASES\1025415 HISTOCTOSIS\CXR PNEUMOTHORAX\ser29617img00001.jpg"/>
          <p:cNvPicPr>
            <a:picLocks noChangeAspect="1" noChangeArrowheads="1"/>
          </p:cNvPicPr>
          <p:nvPr/>
        </p:nvPicPr>
        <p:blipFill>
          <a:blip r:embed="rId2">
            <a:extLst>
              <a:ext uri="{28A0092B-C50C-407E-A947-70E740481C1C}">
                <a14:useLocalDpi xmlns:a14="http://schemas.microsoft.com/office/drawing/2010/main" val="0"/>
              </a:ext>
            </a:extLst>
          </a:blip>
          <a:srcRect l="8350" t="3703" r="2718" b="1630"/>
          <a:stretch>
            <a:fillRect/>
          </a:stretch>
        </p:blipFill>
        <p:spPr bwMode="auto">
          <a:xfrm>
            <a:off x="25400" y="1514475"/>
            <a:ext cx="4911725"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054600" y="-20638"/>
            <a:ext cx="3962400" cy="3970338"/>
          </a:xfrm>
          <a:prstGeom prst="rect">
            <a:avLst/>
          </a:prstGeom>
        </p:spPr>
        <p:txBody>
          <a:bodyPr>
            <a:spAutoFit/>
          </a:bodyPr>
          <a:lstStyle/>
          <a:p>
            <a:pPr>
              <a:defRPr/>
            </a:pPr>
            <a:r>
              <a:rPr lang="en-US" sz="2800" dirty="0">
                <a:effectLst>
                  <a:outerShdw blurRad="38100" dist="38100" dir="2700000" algn="tl">
                    <a:srgbClr val="000000">
                      <a:alpha val="43137"/>
                    </a:srgbClr>
                  </a:outerShdw>
                </a:effectLst>
              </a:rPr>
              <a:t>A pneumothorax is defined as air inside the thoracic cavity but outside the lung.   </a:t>
            </a:r>
          </a:p>
          <a:p>
            <a:pPr>
              <a:defRPr/>
            </a:pPr>
            <a:r>
              <a:rPr lang="en-US" sz="2800" dirty="0">
                <a:effectLst>
                  <a:outerShdw blurRad="38100" dist="38100" dir="2700000" algn="tl">
                    <a:srgbClr val="000000">
                      <a:alpha val="43137"/>
                    </a:srgbClr>
                  </a:outerShdw>
                </a:effectLst>
              </a:rPr>
              <a:t>A spontaneous pneumothorax is one that occurs without an obvious inciting incident.</a:t>
            </a:r>
          </a:p>
        </p:txBody>
      </p:sp>
      <p:cxnSp>
        <p:nvCxnSpPr>
          <p:cNvPr id="165893" name="Straight Arrow Connector 4"/>
          <p:cNvCxnSpPr>
            <a:cxnSpLocks noChangeShapeType="1"/>
          </p:cNvCxnSpPr>
          <p:nvPr/>
        </p:nvCxnSpPr>
        <p:spPr bwMode="auto">
          <a:xfrm>
            <a:off x="1219200" y="2057400"/>
            <a:ext cx="381000" cy="76200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5894" name="Straight Arrow Connector 6"/>
          <p:cNvCxnSpPr>
            <a:cxnSpLocks noChangeShapeType="1"/>
          </p:cNvCxnSpPr>
          <p:nvPr/>
        </p:nvCxnSpPr>
        <p:spPr bwMode="auto">
          <a:xfrm>
            <a:off x="304800" y="4724400"/>
            <a:ext cx="609600" cy="7620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8" name="Right Arrow 7"/>
          <p:cNvSpPr/>
          <p:nvPr/>
        </p:nvSpPr>
        <p:spPr bwMode="auto">
          <a:xfrm>
            <a:off x="1828800" y="4800600"/>
            <a:ext cx="457200" cy="228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9" name="TextBox 8"/>
          <p:cNvSpPr txBox="1"/>
          <p:nvPr/>
        </p:nvSpPr>
        <p:spPr>
          <a:xfrm>
            <a:off x="842963" y="5557838"/>
            <a:ext cx="3276600" cy="646112"/>
          </a:xfrm>
          <a:prstGeom prst="rect">
            <a:avLst/>
          </a:prstGeom>
          <a:noFill/>
        </p:spPr>
        <p:txBody>
          <a:bodyPr>
            <a:spAutoFit/>
          </a:bodyPr>
          <a:lstStyle/>
          <a:p>
            <a:pPr algn="ctr">
              <a:defRPr/>
            </a:pPr>
            <a:r>
              <a:rPr lang="en-US" dirty="0">
                <a:effectLst>
                  <a:outerShdw blurRad="38100" dist="38100" dir="2700000" algn="tl">
                    <a:srgbClr val="000000">
                      <a:alpha val="43137"/>
                    </a:srgbClr>
                  </a:outerShdw>
                </a:effectLst>
              </a:rPr>
              <a:t>HEART AND MEDIASTINUM IS NO MORE CENTRAL</a:t>
            </a:r>
          </a:p>
        </p:txBody>
      </p:sp>
      <p:pic>
        <p:nvPicPr>
          <p:cNvPr id="165897" name="Picture 9"/>
          <p:cNvPicPr>
            <a:picLocks noChangeAspect="1" noChangeArrowheads="1"/>
          </p:cNvPicPr>
          <p:nvPr/>
        </p:nvPicPr>
        <p:blipFill>
          <a:blip r:embed="rId3">
            <a:extLst>
              <a:ext uri="{28A0092B-C50C-407E-A947-70E740481C1C}">
                <a14:useLocalDpi xmlns:a14="http://schemas.microsoft.com/office/drawing/2010/main" val="0"/>
              </a:ext>
            </a:extLst>
          </a:blip>
          <a:srcRect l="39450" t="40533" r="40825" b="39999"/>
          <a:stretch>
            <a:fillRect/>
          </a:stretch>
        </p:blipFill>
        <p:spPr bwMode="auto">
          <a:xfrm>
            <a:off x="5181600" y="4130675"/>
            <a:ext cx="3414713" cy="252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3095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6" name="Rectangle 4"/>
          <p:cNvSpPr>
            <a:spLocks noGrp="1" noChangeArrowheads="1"/>
          </p:cNvSpPr>
          <p:nvPr>
            <p:ph type="title" idx="4294967295"/>
          </p:nvPr>
        </p:nvSpPr>
        <p:spPr>
          <a:xfrm>
            <a:off x="457200" y="0"/>
            <a:ext cx="8229600" cy="1143000"/>
          </a:xfrm>
        </p:spPr>
        <p:txBody>
          <a:bodyPr/>
          <a:lstStyle/>
          <a:p>
            <a:pPr eaLnBrk="1" hangingPunct="1">
              <a:defRPr/>
            </a:pPr>
            <a:r>
              <a:rPr lang="en-US" sz="3600" b="1" u="sng" smtClean="0"/>
              <a:t>MASS</a:t>
            </a:r>
            <a:r>
              <a:rPr lang="en-US" sz="3600" b="1" smtClean="0"/>
              <a:t> Vs DIFFUSE </a:t>
            </a:r>
            <a:r>
              <a:rPr lang="en-US" sz="3600" b="1" u="sng" smtClean="0"/>
              <a:t>INFILTERATION</a:t>
            </a:r>
          </a:p>
        </p:txBody>
      </p:sp>
      <p:sp>
        <p:nvSpPr>
          <p:cNvPr id="422919" name="Rectangle 7"/>
          <p:cNvSpPr>
            <a:spLocks noGrp="1" noChangeArrowheads="1"/>
          </p:cNvSpPr>
          <p:nvPr>
            <p:ph type="body" sz="half" idx="4294967295"/>
          </p:nvPr>
        </p:nvSpPr>
        <p:spPr>
          <a:xfrm>
            <a:off x="457200" y="990600"/>
            <a:ext cx="5257800" cy="4876800"/>
          </a:xfrm>
        </p:spPr>
        <p:txBody>
          <a:bodyPr>
            <a:normAutofit fontScale="92500"/>
          </a:bodyPr>
          <a:lstStyle/>
          <a:p>
            <a:pPr eaLnBrk="1" hangingPunct="1">
              <a:defRPr/>
            </a:pPr>
            <a:r>
              <a:rPr lang="en-US" sz="2400" b="1" smtClean="0">
                <a:effectLst>
                  <a:outerShdw blurRad="38100" dist="38100" dir="2700000" algn="tl">
                    <a:srgbClr val="000000"/>
                  </a:outerShdw>
                </a:effectLst>
              </a:rPr>
              <a:t>The basic diagnostic instance is to detect an abnormality.  </a:t>
            </a:r>
          </a:p>
          <a:p>
            <a:pPr eaLnBrk="1" hangingPunct="1">
              <a:defRPr/>
            </a:pPr>
            <a:r>
              <a:rPr lang="en-US" sz="2400" b="1" smtClean="0">
                <a:effectLst>
                  <a:outerShdw blurRad="38100" dist="38100" dir="2700000" algn="tl">
                    <a:srgbClr val="000000"/>
                  </a:outerShdw>
                </a:effectLst>
              </a:rPr>
              <a:t>In both of the cases, there is an </a:t>
            </a:r>
            <a:r>
              <a:rPr lang="en-US" sz="2400" b="1" u="sng" smtClean="0">
                <a:solidFill>
                  <a:srgbClr val="FFFF00"/>
                </a:solidFill>
                <a:effectLst>
                  <a:outerShdw blurRad="38100" dist="38100" dir="2700000" algn="tl">
                    <a:srgbClr val="000000"/>
                  </a:outerShdw>
                </a:effectLst>
              </a:rPr>
              <a:t>abnormal opacity</a:t>
            </a:r>
            <a:r>
              <a:rPr lang="en-US" sz="2400" b="1" smtClean="0">
                <a:effectLst>
                  <a:outerShdw blurRad="38100" dist="38100" dir="2700000" algn="tl">
                    <a:srgbClr val="000000"/>
                  </a:outerShdw>
                </a:effectLst>
              </a:rPr>
              <a:t>.     </a:t>
            </a:r>
          </a:p>
          <a:p>
            <a:pPr eaLnBrk="1" hangingPunct="1">
              <a:defRPr/>
            </a:pPr>
            <a:r>
              <a:rPr lang="en-US" sz="2400" b="1" smtClean="0">
                <a:effectLst>
                  <a:outerShdw blurRad="38100" dist="38100" dir="2700000" algn="tl">
                    <a:srgbClr val="000000"/>
                  </a:outerShdw>
                </a:effectLst>
              </a:rPr>
              <a:t> In each of the cases, there is an abnormal opacity in the left upper lobe.  </a:t>
            </a:r>
          </a:p>
          <a:p>
            <a:pPr eaLnBrk="1" hangingPunct="1">
              <a:defRPr/>
            </a:pPr>
            <a:r>
              <a:rPr lang="en-US" sz="2400" b="1" smtClean="0">
                <a:effectLst>
                  <a:outerShdw blurRad="38100" dist="38100" dir="2700000" algn="tl">
                    <a:srgbClr val="000000"/>
                  </a:outerShdw>
                </a:effectLst>
              </a:rPr>
              <a:t>In the case ABOVE , the opacity would best be described as a </a:t>
            </a:r>
            <a:r>
              <a:rPr lang="en-US" sz="2400" b="1" smtClean="0">
                <a:solidFill>
                  <a:srgbClr val="85E0E0"/>
                </a:solidFill>
                <a:effectLst>
                  <a:outerShdw blurRad="38100" dist="38100" dir="2700000" algn="tl">
                    <a:srgbClr val="000000"/>
                  </a:outerShdw>
                </a:effectLst>
              </a:rPr>
              <a:t>mass</a:t>
            </a:r>
            <a:r>
              <a:rPr lang="en-US" sz="2400" b="1" smtClean="0">
                <a:effectLst>
                  <a:outerShdw blurRad="38100" dist="38100" dir="2700000" algn="tl">
                    <a:srgbClr val="000000"/>
                  </a:outerShdw>
                </a:effectLst>
              </a:rPr>
              <a:t> because it HAS EDGES </a:t>
            </a:r>
            <a:r>
              <a:rPr lang="en-US" sz="2400" b="1" smtClean="0">
                <a:solidFill>
                  <a:srgbClr val="85E0E0"/>
                </a:solidFill>
                <a:effectLst>
                  <a:outerShdw blurRad="38100" dist="38100" dir="2700000" algn="tl">
                    <a:srgbClr val="000000"/>
                  </a:outerShdw>
                </a:effectLst>
              </a:rPr>
              <a:t>well-defined</a:t>
            </a:r>
            <a:r>
              <a:rPr lang="en-US" sz="2400" b="1" smtClean="0">
                <a:effectLst>
                  <a:outerShdw blurRad="38100" dist="38100" dir="2700000" algn="tl">
                    <a:srgbClr val="000000"/>
                  </a:outerShdw>
                </a:effectLst>
              </a:rPr>
              <a:t>  3-D STRUCTURE </a:t>
            </a:r>
          </a:p>
          <a:p>
            <a:pPr eaLnBrk="1" hangingPunct="1">
              <a:defRPr/>
            </a:pPr>
            <a:r>
              <a:rPr lang="en-US" sz="2400" b="1" smtClean="0">
                <a:effectLst>
                  <a:outerShdw blurRad="38100" dist="38100" dir="2700000" algn="tl">
                    <a:srgbClr val="000000"/>
                  </a:outerShdw>
                </a:effectLst>
              </a:rPr>
              <a:t>The case BELOW has an opacity that is </a:t>
            </a:r>
            <a:r>
              <a:rPr lang="en-US" sz="2400" b="1" smtClean="0">
                <a:solidFill>
                  <a:srgbClr val="66FF33"/>
                </a:solidFill>
                <a:effectLst>
                  <a:outerShdw blurRad="38100" dist="38100" dir="2700000" algn="tl">
                    <a:srgbClr val="000000"/>
                  </a:outerShdw>
                </a:effectLst>
              </a:rPr>
              <a:t>poorly defined</a:t>
            </a:r>
            <a:r>
              <a:rPr lang="en-US" sz="2400" b="1" smtClean="0">
                <a:effectLst>
                  <a:outerShdw blurRad="38100" dist="38100" dir="2700000" algn="tl">
                    <a:srgbClr val="000000"/>
                  </a:outerShdw>
                </a:effectLst>
              </a:rPr>
              <a:t>.  This is airspace disease such as </a:t>
            </a:r>
            <a:r>
              <a:rPr lang="en-US" sz="2400" b="1" smtClean="0">
                <a:solidFill>
                  <a:srgbClr val="66FF33"/>
                </a:solidFill>
                <a:effectLst>
                  <a:outerShdw blurRad="38100" dist="38100" dir="2700000" algn="tl">
                    <a:srgbClr val="000000"/>
                  </a:outerShdw>
                </a:effectLst>
              </a:rPr>
              <a:t>pneumonia</a:t>
            </a:r>
            <a:r>
              <a:rPr lang="en-US" sz="2400" b="1" smtClean="0">
                <a:effectLst>
                  <a:outerShdw blurRad="38100" dist="38100" dir="2700000" algn="tl">
                    <a:srgbClr val="000000"/>
                  </a:outerShdw>
                </a:effectLst>
              </a:rPr>
              <a:t>. </a:t>
            </a:r>
          </a:p>
        </p:txBody>
      </p:sp>
      <p:pic>
        <p:nvPicPr>
          <p:cNvPr id="132100" name="Picture 10" descr="AAA"/>
          <p:cNvPicPr>
            <a:picLocks noChangeAspect="1" noChangeArrowheads="1"/>
          </p:cNvPicPr>
          <p:nvPr>
            <p:ph sz="quarter" idx="4294967295"/>
          </p:nvPr>
        </p:nvPicPr>
        <p:blipFill>
          <a:blip r:embed="rId3">
            <a:lum contrast="6000"/>
            <a:extLst>
              <a:ext uri="{28A0092B-C50C-407E-A947-70E740481C1C}">
                <a14:useLocalDpi xmlns:a14="http://schemas.microsoft.com/office/drawing/2010/main" val="0"/>
              </a:ext>
            </a:extLst>
          </a:blip>
          <a:srcRect/>
          <a:stretch>
            <a:fillRect/>
          </a:stretch>
        </p:blipFill>
        <p:spPr>
          <a:xfrm>
            <a:off x="6032500" y="1066800"/>
            <a:ext cx="3111500" cy="2894013"/>
          </a:xfrm>
          <a:noFill/>
        </p:spPr>
      </p:pic>
      <p:pic>
        <p:nvPicPr>
          <p:cNvPr id="132101" name="Picture 11" descr="AAA1"/>
          <p:cNvPicPr>
            <a:picLocks noChangeAspect="1" noChangeArrowheads="1"/>
          </p:cNvPicPr>
          <p:nvPr>
            <p:ph sz="quarter" idx="4294967295"/>
          </p:nvPr>
        </p:nvPicPr>
        <p:blipFill>
          <a:blip r:embed="rId4">
            <a:lum bright="-12000" contrast="6000"/>
            <a:extLst>
              <a:ext uri="{28A0092B-C50C-407E-A947-70E740481C1C}">
                <a14:useLocalDpi xmlns:a14="http://schemas.microsoft.com/office/drawing/2010/main" val="0"/>
              </a:ext>
            </a:extLst>
          </a:blip>
          <a:srcRect/>
          <a:stretch>
            <a:fillRect/>
          </a:stretch>
        </p:blipFill>
        <p:spPr>
          <a:xfrm>
            <a:off x="6096000" y="3924300"/>
            <a:ext cx="2770188" cy="2933700"/>
          </a:xfrm>
          <a:noFill/>
        </p:spPr>
      </p:pic>
    </p:spTree>
    <p:extLst>
      <p:ext uri="{BB962C8B-B14F-4D97-AF65-F5344CB8AC3E}">
        <p14:creationId xmlns:p14="http://schemas.microsoft.com/office/powerpoint/2010/main" val="3457946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2919">
                                            <p:txEl>
                                              <p:pRg st="0" end="0"/>
                                            </p:txEl>
                                          </p:spTgt>
                                        </p:tgtEl>
                                        <p:attrNameLst>
                                          <p:attrName>style.visibility</p:attrName>
                                        </p:attrNameLst>
                                      </p:cBhvr>
                                      <p:to>
                                        <p:strVal val="visible"/>
                                      </p:to>
                                    </p:set>
                                    <p:animEffect transition="in" filter="fade">
                                      <p:cBhvr>
                                        <p:cTn id="7" dur="2000"/>
                                        <p:tgtEl>
                                          <p:spTgt spid="4229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2919">
                                            <p:txEl>
                                              <p:pRg st="1" end="1"/>
                                            </p:txEl>
                                          </p:spTgt>
                                        </p:tgtEl>
                                        <p:attrNameLst>
                                          <p:attrName>style.visibility</p:attrName>
                                        </p:attrNameLst>
                                      </p:cBhvr>
                                      <p:to>
                                        <p:strVal val="visible"/>
                                      </p:to>
                                    </p:set>
                                    <p:animEffect transition="in" filter="fade">
                                      <p:cBhvr>
                                        <p:cTn id="12" dur="2000"/>
                                        <p:tgtEl>
                                          <p:spTgt spid="4229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2919">
                                            <p:txEl>
                                              <p:pRg st="2" end="2"/>
                                            </p:txEl>
                                          </p:spTgt>
                                        </p:tgtEl>
                                        <p:attrNameLst>
                                          <p:attrName>style.visibility</p:attrName>
                                        </p:attrNameLst>
                                      </p:cBhvr>
                                      <p:to>
                                        <p:strVal val="visible"/>
                                      </p:to>
                                    </p:set>
                                    <p:animEffect transition="in" filter="fade">
                                      <p:cBhvr>
                                        <p:cTn id="17" dur="2000"/>
                                        <p:tgtEl>
                                          <p:spTgt spid="4229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2919">
                                            <p:txEl>
                                              <p:pRg st="3" end="3"/>
                                            </p:txEl>
                                          </p:spTgt>
                                        </p:tgtEl>
                                        <p:attrNameLst>
                                          <p:attrName>style.visibility</p:attrName>
                                        </p:attrNameLst>
                                      </p:cBhvr>
                                      <p:to>
                                        <p:strVal val="visible"/>
                                      </p:to>
                                    </p:set>
                                    <p:animEffect transition="in" filter="fade">
                                      <p:cBhvr>
                                        <p:cTn id="22" dur="2000"/>
                                        <p:tgtEl>
                                          <p:spTgt spid="4229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2919">
                                            <p:txEl>
                                              <p:pRg st="4" end="4"/>
                                            </p:txEl>
                                          </p:spTgt>
                                        </p:tgtEl>
                                        <p:attrNameLst>
                                          <p:attrName>style.visibility</p:attrName>
                                        </p:attrNameLst>
                                      </p:cBhvr>
                                      <p:to>
                                        <p:strVal val="visible"/>
                                      </p:to>
                                    </p:set>
                                    <p:animEffect transition="in" filter="fade">
                                      <p:cBhvr>
                                        <p:cTn id="27" dur="2000"/>
                                        <p:tgtEl>
                                          <p:spTgt spid="4229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PNEUMOTHORAX</a:t>
            </a:r>
            <a:endParaRPr lang="en-US" dirty="0"/>
          </a:p>
        </p:txBody>
      </p:sp>
      <p:pic>
        <p:nvPicPr>
          <p:cNvPr id="1669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1263" y="1752600"/>
            <a:ext cx="4181475" cy="403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p:cNvSpPr txBox="1"/>
          <p:nvPr/>
        </p:nvSpPr>
        <p:spPr>
          <a:xfrm>
            <a:off x="2667000" y="3763963"/>
            <a:ext cx="1295400" cy="739775"/>
          </a:xfrm>
          <a:prstGeom prst="rect">
            <a:avLst/>
          </a:prstGeom>
          <a:noFill/>
        </p:spPr>
        <p:txBody>
          <a:bodyPr>
            <a:spAutoFit/>
          </a:bodyPr>
          <a:lstStyle/>
          <a:p>
            <a:pPr algn="ctr">
              <a:defRPr/>
            </a:pPr>
            <a:r>
              <a:rPr lang="en-US" sz="1400" dirty="0">
                <a:solidFill>
                  <a:schemeClr val="bg1">
                    <a:lumMod val="90000"/>
                    <a:lumOff val="10000"/>
                  </a:schemeClr>
                </a:solidFill>
              </a:rPr>
              <a:t>AIR IN PLEURAL CAVITY</a:t>
            </a:r>
          </a:p>
        </p:txBody>
      </p:sp>
    </p:spTree>
    <p:extLst>
      <p:ext uri="{BB962C8B-B14F-4D97-AF65-F5344CB8AC3E}">
        <p14:creationId xmlns:p14="http://schemas.microsoft.com/office/powerpoint/2010/main" val="9066194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PNEUMOTHORAX</a:t>
            </a:r>
            <a:endParaRPr lang="en-US" dirty="0"/>
          </a:p>
        </p:txBody>
      </p:sp>
      <p:pic>
        <p:nvPicPr>
          <p:cNvPr id="167939" name="Picture 2" descr="exp0038"/>
          <p:cNvPicPr>
            <a:picLocks noGrp="1" noChangeAspect="1" noChangeArrowheads="1"/>
          </p:cNvPicPr>
          <p:nvPr/>
        </p:nvPicPr>
        <p:blipFill>
          <a:blip r:embed="rId2">
            <a:extLst>
              <a:ext uri="{28A0092B-C50C-407E-A947-70E740481C1C}">
                <a14:useLocalDpi xmlns:a14="http://schemas.microsoft.com/office/drawing/2010/main" val="0"/>
              </a:ext>
            </a:extLst>
          </a:blip>
          <a:srcRect l="4088"/>
          <a:stretch>
            <a:fillRect/>
          </a:stretch>
        </p:blipFill>
        <p:spPr bwMode="auto">
          <a:xfrm>
            <a:off x="3749675" y="1295400"/>
            <a:ext cx="4638675" cy="523557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rot="10107610">
            <a:off x="6086475" y="2735263"/>
            <a:ext cx="457200" cy="228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5" name="Right Arrow 4"/>
          <p:cNvSpPr/>
          <p:nvPr/>
        </p:nvSpPr>
        <p:spPr bwMode="auto">
          <a:xfrm rot="8048262">
            <a:off x="6794500" y="4141788"/>
            <a:ext cx="457200" cy="228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167942" name="TextBox 7"/>
          <p:cNvSpPr txBox="1">
            <a:spLocks noChangeArrowheads="1"/>
          </p:cNvSpPr>
          <p:nvPr/>
        </p:nvSpPr>
        <p:spPr bwMode="auto">
          <a:xfrm>
            <a:off x="6705600" y="3006725"/>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eaLnBrk="1" hangingPunct="1">
              <a:spcBef>
                <a:spcPct val="0"/>
              </a:spcBef>
              <a:buClrTx/>
              <a:buFontTx/>
              <a:buNone/>
            </a:pPr>
            <a:r>
              <a:rPr lang="en-US" altLang="en-US" sz="1800"/>
              <a:t>AIR</a:t>
            </a:r>
          </a:p>
        </p:txBody>
      </p:sp>
      <p:sp>
        <p:nvSpPr>
          <p:cNvPr id="167943" name="TextBox 8"/>
          <p:cNvSpPr txBox="1">
            <a:spLocks noChangeArrowheads="1"/>
          </p:cNvSpPr>
          <p:nvPr/>
        </p:nvSpPr>
        <p:spPr bwMode="auto">
          <a:xfrm>
            <a:off x="4191000" y="2849563"/>
            <a:ext cx="83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eaLnBrk="1" hangingPunct="1">
              <a:spcBef>
                <a:spcPct val="0"/>
              </a:spcBef>
              <a:buClrTx/>
              <a:buFontTx/>
              <a:buNone/>
            </a:pPr>
            <a:r>
              <a:rPr lang="en-US" altLang="en-US" sz="1800"/>
              <a:t>LUNG</a:t>
            </a:r>
          </a:p>
        </p:txBody>
      </p:sp>
    </p:spTree>
    <p:extLst>
      <p:ext uri="{BB962C8B-B14F-4D97-AF65-F5344CB8AC3E}">
        <p14:creationId xmlns:p14="http://schemas.microsoft.com/office/powerpoint/2010/main" val="33380113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7" name="Rectangle 7"/>
          <p:cNvSpPr>
            <a:spLocks noGrp="1" noChangeArrowheads="1"/>
          </p:cNvSpPr>
          <p:nvPr>
            <p:ph type="title" idx="4294967295"/>
          </p:nvPr>
        </p:nvSpPr>
        <p:spPr/>
        <p:txBody>
          <a:bodyPr/>
          <a:lstStyle/>
          <a:p>
            <a:pPr eaLnBrk="1" hangingPunct="1">
              <a:defRPr/>
            </a:pPr>
            <a:r>
              <a:rPr lang="en-US" sz="3200" smtClean="0"/>
              <a:t>PNEUMOMEDIASTINUM</a:t>
            </a:r>
          </a:p>
        </p:txBody>
      </p:sp>
      <p:pic>
        <p:nvPicPr>
          <p:cNvPr id="168963" name="Picture 6" descr="AAApneumomediastinum01-04%20CT"/>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1976438"/>
            <a:ext cx="4495800" cy="3397250"/>
          </a:xfrm>
          <a:noFill/>
        </p:spPr>
      </p:pic>
      <p:pic>
        <p:nvPicPr>
          <p:cNvPr id="168964" name="Picture 9" descr="ser33509img00001"/>
          <p:cNvPicPr>
            <a:picLocks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l="5263" t="3510" r="10527" b="8772"/>
          <a:stretch>
            <a:fillRect/>
          </a:stretch>
        </p:blipFill>
        <p:spPr>
          <a:xfrm>
            <a:off x="4648200" y="1828800"/>
            <a:ext cx="4038600" cy="4038600"/>
          </a:xfrm>
          <a:noFill/>
        </p:spPr>
      </p:pic>
    </p:spTree>
    <p:extLst>
      <p:ext uri="{BB962C8B-B14F-4D97-AF65-F5344CB8AC3E}">
        <p14:creationId xmlns:p14="http://schemas.microsoft.com/office/powerpoint/2010/main" val="15555718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8" name="Rectangle 4"/>
          <p:cNvSpPr>
            <a:spLocks noGrp="1" noChangeArrowheads="1"/>
          </p:cNvSpPr>
          <p:nvPr>
            <p:ph type="title" idx="4294967295"/>
          </p:nvPr>
        </p:nvSpPr>
        <p:spPr/>
        <p:txBody>
          <a:bodyPr/>
          <a:lstStyle/>
          <a:p>
            <a:pPr eaLnBrk="1" hangingPunct="1">
              <a:defRPr/>
            </a:pPr>
            <a:r>
              <a:rPr lang="en-US" smtClean="0"/>
              <a:t>Hydro-pneumo-thorax</a:t>
            </a:r>
          </a:p>
        </p:txBody>
      </p:sp>
      <p:pic>
        <p:nvPicPr>
          <p:cNvPr id="169987" name="Picture 6" descr="AAAhydropneumo3"/>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81000" y="1447800"/>
            <a:ext cx="8232775" cy="5040313"/>
          </a:xfrm>
          <a:noFill/>
        </p:spPr>
      </p:pic>
      <p:sp>
        <p:nvSpPr>
          <p:cNvPr id="5" name="Arc 4"/>
          <p:cNvSpPr/>
          <p:nvPr/>
        </p:nvSpPr>
        <p:spPr bwMode="auto">
          <a:xfrm flipH="1" flipV="1">
            <a:off x="685800" y="3124200"/>
            <a:ext cx="1295400" cy="1371600"/>
          </a:xfrm>
          <a:prstGeom prst="arc">
            <a:avLst/>
          </a:prstGeom>
          <a:noFill/>
          <a:ln w="38100" cap="flat" cmpd="sng" algn="ctr">
            <a:solidFill>
              <a:srgbClr val="FF33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cxnSp>
        <p:nvCxnSpPr>
          <p:cNvPr id="3" name="Straight Connector 2"/>
          <p:cNvCxnSpPr>
            <a:cxnSpLocks noChangeShapeType="1"/>
          </p:cNvCxnSpPr>
          <p:nvPr/>
        </p:nvCxnSpPr>
        <p:spPr bwMode="auto">
          <a:xfrm>
            <a:off x="454025" y="4495800"/>
            <a:ext cx="1219200" cy="0"/>
          </a:xfrm>
          <a:prstGeom prst="line">
            <a:avLst/>
          </a:prstGeom>
          <a:noFill/>
          <a:ln w="38100" algn="ctr">
            <a:solidFill>
              <a:srgbClr val="00B0F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454025" y="4191000"/>
            <a:ext cx="307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eaLnBrk="1" hangingPunct="1">
              <a:spcBef>
                <a:spcPct val="0"/>
              </a:spcBef>
              <a:buClrTx/>
              <a:buFontTx/>
              <a:buNone/>
            </a:pPr>
            <a:r>
              <a:rPr lang="en-US" altLang="en-US" sz="1800"/>
              <a:t>A</a:t>
            </a:r>
          </a:p>
        </p:txBody>
      </p:sp>
      <p:sp>
        <p:nvSpPr>
          <p:cNvPr id="7" name="TextBox 6"/>
          <p:cNvSpPr txBox="1"/>
          <p:nvPr/>
        </p:nvSpPr>
        <p:spPr>
          <a:xfrm>
            <a:off x="454025" y="4560888"/>
            <a:ext cx="838200" cy="368300"/>
          </a:xfrm>
          <a:prstGeom prst="rect">
            <a:avLst/>
          </a:prstGeom>
          <a:noFill/>
        </p:spPr>
        <p:txBody>
          <a:bodyPr>
            <a:spAutoFit/>
          </a:bodyPr>
          <a:lstStyle/>
          <a:p>
            <a:pPr>
              <a:defRPr/>
            </a:pPr>
            <a:r>
              <a:rPr lang="en-US" dirty="0">
                <a:solidFill>
                  <a:schemeClr val="bg2">
                    <a:lumMod val="60000"/>
                    <a:lumOff val="40000"/>
                  </a:schemeClr>
                </a:solidFill>
              </a:rPr>
              <a:t>Fluid</a:t>
            </a:r>
          </a:p>
        </p:txBody>
      </p:sp>
      <p:cxnSp>
        <p:nvCxnSpPr>
          <p:cNvPr id="9" name="Straight Connector 8"/>
          <p:cNvCxnSpPr/>
          <p:nvPr/>
        </p:nvCxnSpPr>
        <p:spPr bwMode="auto">
          <a:xfrm>
            <a:off x="5486400" y="4495800"/>
            <a:ext cx="3200400" cy="0"/>
          </a:xfrm>
          <a:prstGeom prst="line">
            <a:avLst/>
          </a:prstGeom>
          <a:solidFill>
            <a:schemeClr val="accent1"/>
          </a:solidFill>
          <a:ln w="38100" cap="flat" cmpd="sng" algn="ctr">
            <a:solidFill>
              <a:schemeClr val="bg2">
                <a:lumMod val="60000"/>
                <a:lumOff val="40000"/>
              </a:schemeClr>
            </a:solidFill>
            <a:prstDash val="sysDash"/>
            <a:round/>
            <a:headEnd type="none" w="med" len="med"/>
            <a:tailEnd type="none" w="med" len="med"/>
          </a:ln>
          <a:effectLst/>
        </p:spPr>
      </p:cxnSp>
      <p:sp>
        <p:nvSpPr>
          <p:cNvPr id="10" name="TextBox 9"/>
          <p:cNvSpPr txBox="1"/>
          <p:nvPr/>
        </p:nvSpPr>
        <p:spPr>
          <a:xfrm>
            <a:off x="6324600" y="4637088"/>
            <a:ext cx="2133600" cy="584200"/>
          </a:xfrm>
          <a:prstGeom prst="rect">
            <a:avLst/>
          </a:prstGeom>
          <a:noFill/>
        </p:spPr>
        <p:txBody>
          <a:bodyPr>
            <a:spAutoFit/>
          </a:bodyPr>
          <a:lstStyle/>
          <a:p>
            <a:pPr>
              <a:defRPr/>
            </a:pPr>
            <a:r>
              <a:rPr lang="en-US" sz="3200" b="0" dirty="0">
                <a:solidFill>
                  <a:schemeClr val="bg2">
                    <a:lumMod val="40000"/>
                    <a:lumOff val="60000"/>
                  </a:schemeClr>
                </a:solidFill>
                <a:effectLst>
                  <a:outerShdw blurRad="38100" dist="38100" dir="2700000" algn="tl">
                    <a:srgbClr val="000000">
                      <a:alpha val="43137"/>
                    </a:srgbClr>
                  </a:outerShdw>
                </a:effectLst>
              </a:rPr>
              <a:t>fluid</a:t>
            </a:r>
          </a:p>
        </p:txBody>
      </p:sp>
    </p:spTree>
    <p:extLst>
      <p:ext uri="{BB962C8B-B14F-4D97-AF65-F5344CB8AC3E}">
        <p14:creationId xmlns:p14="http://schemas.microsoft.com/office/powerpoint/2010/main" val="143687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6" name="Rectangle 4"/>
          <p:cNvSpPr>
            <a:spLocks noGrp="1" noChangeArrowheads="1"/>
          </p:cNvSpPr>
          <p:nvPr>
            <p:ph type="title" idx="4294967295"/>
          </p:nvPr>
        </p:nvSpPr>
        <p:spPr/>
        <p:txBody>
          <a:bodyPr/>
          <a:lstStyle/>
          <a:p>
            <a:pPr eaLnBrk="1" hangingPunct="1">
              <a:defRPr/>
            </a:pPr>
            <a:r>
              <a:rPr lang="en-US" sz="2800" smtClean="0"/>
              <a:t>EMPHYSEMA</a:t>
            </a:r>
          </a:p>
        </p:txBody>
      </p:sp>
      <p:pic>
        <p:nvPicPr>
          <p:cNvPr id="171011" name="Picture 7" descr="AAAEmphysema%20opt"/>
          <p:cNvPicPr>
            <a:picLocks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7625" y="304800"/>
            <a:ext cx="3429000" cy="4114800"/>
          </a:xfrm>
          <a:noFill/>
        </p:spPr>
      </p:pic>
      <p:pic>
        <p:nvPicPr>
          <p:cNvPr id="171012" name="Picture 8" descr="AAAemphysema_lat%20opt"/>
          <p:cNvPicPr>
            <a:picLocks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5938838" y="228600"/>
            <a:ext cx="2908300" cy="4114800"/>
          </a:xfrm>
          <a:noFill/>
        </p:spPr>
      </p:pic>
      <p:sp>
        <p:nvSpPr>
          <p:cNvPr id="171013" name="Rectangle 9"/>
          <p:cNvSpPr>
            <a:spLocks noGrp="1" noChangeArrowheads="1"/>
          </p:cNvSpPr>
          <p:nvPr>
            <p:ph type="body" sz="half" idx="4294967295"/>
          </p:nvPr>
        </p:nvSpPr>
        <p:spPr>
          <a:xfrm>
            <a:off x="457200" y="4686300"/>
            <a:ext cx="8229600" cy="2171700"/>
          </a:xfrm>
        </p:spPr>
        <p:txBody>
          <a:bodyPr/>
          <a:lstStyle/>
          <a:p>
            <a:pPr eaLnBrk="1" hangingPunct="1">
              <a:lnSpc>
                <a:spcPct val="90000"/>
              </a:lnSpc>
            </a:pPr>
            <a:r>
              <a:rPr lang="en-US" altLang="ar-SA" sz="2800" b="1" smtClean="0"/>
              <a:t>Emphysema is </a:t>
            </a:r>
            <a:r>
              <a:rPr lang="en-US" altLang="ar-SA" sz="2800" b="1" smtClean="0">
                <a:solidFill>
                  <a:srgbClr val="FFFF00"/>
                </a:solidFill>
              </a:rPr>
              <a:t>loss of elastic recoil of the lung </a:t>
            </a:r>
            <a:r>
              <a:rPr lang="en-US" altLang="ar-SA" sz="2800" b="1" smtClean="0"/>
              <a:t>with destruction of pulmonary capillary bed and alveolar septa.  It is caused most often by cigarette smoking and less commonly by alpha-1 antitrypsin deficiency. </a:t>
            </a:r>
            <a:endParaRPr lang="en-US" altLang="ar-SA" sz="2800" smtClean="0"/>
          </a:p>
        </p:txBody>
      </p:sp>
      <p:sp>
        <p:nvSpPr>
          <p:cNvPr id="2" name="Rectangle 1"/>
          <p:cNvSpPr/>
          <p:nvPr/>
        </p:nvSpPr>
        <p:spPr>
          <a:xfrm>
            <a:off x="2514600" y="1447800"/>
            <a:ext cx="4953000" cy="2032000"/>
          </a:xfrm>
          <a:prstGeom prst="rect">
            <a:avLst/>
          </a:prstGeom>
        </p:spPr>
        <p:txBody>
          <a:bodyPr>
            <a:spAutoFit/>
          </a:bodyPr>
          <a:lstStyle/>
          <a:p>
            <a:pPr>
              <a:defRPr/>
            </a:pPr>
            <a:r>
              <a:rPr lang="en-US" sz="2400" dirty="0">
                <a:effectLst>
                  <a:outerShdw blurRad="38100" dist="38100" dir="2700000" algn="tl">
                    <a:srgbClr val="000000">
                      <a:alpha val="43137"/>
                    </a:srgbClr>
                  </a:outerShdw>
                </a:effectLst>
              </a:rPr>
              <a:t>Increased Lung Volume</a:t>
            </a:r>
          </a:p>
          <a:p>
            <a:pPr lvl="1">
              <a:defRPr/>
            </a:pPr>
            <a:r>
              <a:rPr lang="en-US" u="sng" dirty="0">
                <a:effectLst>
                  <a:outerShdw blurRad="38100" dist="38100" dir="2700000" algn="tl">
                    <a:srgbClr val="000000">
                      <a:alpha val="43137"/>
                    </a:srgbClr>
                  </a:outerShdw>
                </a:effectLst>
              </a:rPr>
              <a:t>Flattened Diaphragms</a:t>
            </a:r>
          </a:p>
          <a:p>
            <a:pPr lvl="1">
              <a:defRPr/>
            </a:pPr>
            <a:r>
              <a:rPr lang="en-US" u="sng" dirty="0">
                <a:effectLst>
                  <a:outerShdw blurRad="38100" dist="38100" dir="2700000" algn="tl">
                    <a:srgbClr val="000000">
                      <a:alpha val="43137"/>
                    </a:srgbClr>
                  </a:outerShdw>
                </a:effectLst>
              </a:rPr>
              <a:t>Increase in Retrosternal Airspace</a:t>
            </a:r>
          </a:p>
          <a:p>
            <a:pPr lvl="1">
              <a:defRPr/>
            </a:pPr>
            <a:r>
              <a:rPr lang="en-US" u="sng" dirty="0">
                <a:effectLst>
                  <a:outerShdw blurRad="38100" dist="38100" dir="2700000" algn="tl">
                    <a:srgbClr val="000000">
                      <a:alpha val="43137"/>
                    </a:srgbClr>
                  </a:outerShdw>
                </a:effectLst>
              </a:rPr>
              <a:t>Barrel chest</a:t>
            </a:r>
          </a:p>
          <a:p>
            <a:pPr>
              <a:defRPr/>
            </a:pPr>
            <a:r>
              <a:rPr lang="en-US" sz="2400" dirty="0">
                <a:effectLst>
                  <a:outerShdw blurRad="38100" dist="38100" dir="2700000" algn="tl">
                    <a:srgbClr val="000000">
                      <a:alpha val="43137"/>
                    </a:srgbClr>
                  </a:outerShdw>
                </a:effectLst>
              </a:rPr>
              <a:t>Small Vessels</a:t>
            </a:r>
          </a:p>
          <a:p>
            <a:pPr>
              <a:defRPr/>
            </a:pPr>
            <a:r>
              <a:rPr lang="en-US" sz="2400" dirty="0">
                <a:effectLst>
                  <a:outerShdw blurRad="38100" dist="38100" dir="2700000" algn="tl">
                    <a:srgbClr val="000000">
                      <a:alpha val="43137"/>
                    </a:srgbClr>
                  </a:outerShdw>
                </a:effectLst>
              </a:rPr>
              <a:t>Small, narrow cardiac SHADOW</a:t>
            </a:r>
          </a:p>
        </p:txBody>
      </p:sp>
    </p:spTree>
    <p:extLst>
      <p:ext uri="{BB962C8B-B14F-4D97-AF65-F5344CB8AC3E}">
        <p14:creationId xmlns:p14="http://schemas.microsoft.com/office/powerpoint/2010/main" val="16509064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idx="4294967295"/>
          </p:nvPr>
        </p:nvSpPr>
        <p:spPr/>
        <p:txBody>
          <a:bodyPr/>
          <a:lstStyle/>
          <a:p>
            <a:pPr eaLnBrk="1" hangingPunct="1">
              <a:defRPr/>
            </a:pPr>
            <a:endParaRPr lang="en-US" sz="2800" dirty="0" smtClean="0"/>
          </a:p>
        </p:txBody>
      </p:sp>
      <p:pic>
        <p:nvPicPr>
          <p:cNvPr id="172035" name="Picture 3" descr="AAAEmphysema%20opt"/>
          <p:cNvPicPr>
            <a:picLocks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0" y="0"/>
            <a:ext cx="2743200" cy="3292475"/>
          </a:xfrm>
          <a:noFill/>
        </p:spPr>
      </p:pic>
      <p:pic>
        <p:nvPicPr>
          <p:cNvPr id="172036" name="Picture 4" descr="AAAemphysema_lat%20opt"/>
          <p:cNvPicPr>
            <a:picLocks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152400" y="3300413"/>
            <a:ext cx="2743200" cy="3557587"/>
          </a:xfrm>
          <a:noFill/>
        </p:spPr>
      </p:pic>
      <p:sp>
        <p:nvSpPr>
          <p:cNvPr id="172037" name="Rectangle 5"/>
          <p:cNvSpPr>
            <a:spLocks noGrp="1" noChangeArrowheads="1"/>
          </p:cNvSpPr>
          <p:nvPr>
            <p:ph type="body" sz="half" idx="4294967295"/>
          </p:nvPr>
        </p:nvSpPr>
        <p:spPr>
          <a:xfrm>
            <a:off x="2819400" y="2286000"/>
            <a:ext cx="3429000" cy="2171700"/>
          </a:xfrm>
        </p:spPr>
        <p:txBody>
          <a:bodyPr/>
          <a:lstStyle/>
          <a:p>
            <a:pPr eaLnBrk="1" hangingPunct="1">
              <a:lnSpc>
                <a:spcPct val="90000"/>
              </a:lnSpc>
            </a:pPr>
            <a:r>
              <a:rPr lang="en-US" altLang="ar-SA" sz="2000" b="1" smtClean="0"/>
              <a:t> Emphysema is commonly seen on CXR as diffuse hyperinflation with flattening of diaphragms, increased retrosternal space, bullae (lucent, air-containing spaces that have no vessels that are not perfused) </a:t>
            </a:r>
            <a:endParaRPr lang="en-US" altLang="ar-SA" sz="2000" smtClean="0"/>
          </a:p>
        </p:txBody>
      </p:sp>
      <p:pic>
        <p:nvPicPr>
          <p:cNvPr id="172038" name="Picture 6" descr="D:\Desktop\toshiba hard disc pre formating 2016\cases arranged oct 2015\CHEST CASES\CARCINOID 1079260\ser303img00001.jpg"/>
          <p:cNvPicPr>
            <a:picLocks noChangeAspect="1" noChangeArrowheads="1"/>
          </p:cNvPicPr>
          <p:nvPr/>
        </p:nvPicPr>
        <p:blipFill>
          <a:blip r:embed="rId5">
            <a:extLst>
              <a:ext uri="{28A0092B-C50C-407E-A947-70E740481C1C}">
                <a14:useLocalDpi xmlns:a14="http://schemas.microsoft.com/office/drawing/2010/main" val="0"/>
              </a:ext>
            </a:extLst>
          </a:blip>
          <a:srcRect l="10582" t="11407" r="6641" b="8296"/>
          <a:stretch>
            <a:fillRect/>
          </a:stretch>
        </p:blipFill>
        <p:spPr bwMode="auto">
          <a:xfrm>
            <a:off x="5943600" y="0"/>
            <a:ext cx="294322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9" name="Picture 7" descr="D:\Desktop\toshiba hard disc pre formating 2016\cases arranged oct 2015\CHEST CASES\CARCINOID 1079260\ser303img00002.jpg"/>
          <p:cNvPicPr>
            <a:picLocks noChangeAspect="1" noChangeArrowheads="1"/>
          </p:cNvPicPr>
          <p:nvPr/>
        </p:nvPicPr>
        <p:blipFill>
          <a:blip r:embed="rId6">
            <a:extLst>
              <a:ext uri="{28A0092B-C50C-407E-A947-70E740481C1C}">
                <a14:useLocalDpi xmlns:a14="http://schemas.microsoft.com/office/drawing/2010/main" val="0"/>
              </a:ext>
            </a:extLst>
          </a:blip>
          <a:srcRect l="12001" t="13037" r="24457" b="3259"/>
          <a:stretch>
            <a:fillRect/>
          </a:stretch>
        </p:blipFill>
        <p:spPr bwMode="auto">
          <a:xfrm>
            <a:off x="6553200" y="3038475"/>
            <a:ext cx="2333625"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40" name="Rectangle 1"/>
          <p:cNvSpPr>
            <a:spLocks noChangeArrowheads="1"/>
          </p:cNvSpPr>
          <p:nvPr/>
        </p:nvSpPr>
        <p:spPr bwMode="auto">
          <a:xfrm>
            <a:off x="381000" y="3062288"/>
            <a:ext cx="1981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eaLnBrk="1" hangingPunct="1">
              <a:spcBef>
                <a:spcPct val="0"/>
              </a:spcBef>
              <a:buClrTx/>
              <a:buFontTx/>
              <a:buNone/>
            </a:pPr>
            <a:r>
              <a:rPr lang="en-US" altLang="en-US" sz="1800">
                <a:solidFill>
                  <a:srgbClr val="000000"/>
                </a:solidFill>
              </a:rPr>
              <a:t>EMPHYSEMA</a:t>
            </a:r>
          </a:p>
        </p:txBody>
      </p:sp>
      <p:sp>
        <p:nvSpPr>
          <p:cNvPr id="3" name="TextBox 2"/>
          <p:cNvSpPr txBox="1"/>
          <p:nvPr/>
        </p:nvSpPr>
        <p:spPr>
          <a:xfrm>
            <a:off x="6881813" y="2619375"/>
            <a:ext cx="1676400" cy="369888"/>
          </a:xfrm>
          <a:prstGeom prst="rect">
            <a:avLst/>
          </a:prstGeom>
          <a:noFill/>
        </p:spPr>
        <p:txBody>
          <a:bodyPr>
            <a:spAutoFit/>
          </a:bodyPr>
          <a:lstStyle/>
          <a:p>
            <a:pPr>
              <a:defRPr/>
            </a:pPr>
            <a:r>
              <a:rPr lang="en-US" dirty="0">
                <a:solidFill>
                  <a:srgbClr val="000000"/>
                </a:solidFill>
                <a:effectLst>
                  <a:outerShdw blurRad="38100" dist="38100" dir="2700000" algn="tl">
                    <a:srgbClr val="000000">
                      <a:alpha val="43137"/>
                    </a:srgbClr>
                  </a:outerShdw>
                </a:effectLst>
              </a:rPr>
              <a:t>Normal</a:t>
            </a:r>
          </a:p>
        </p:txBody>
      </p:sp>
      <p:sp>
        <p:nvSpPr>
          <p:cNvPr id="172042" name="TextBox 3"/>
          <p:cNvSpPr txBox="1">
            <a:spLocks noChangeArrowheads="1"/>
          </p:cNvSpPr>
          <p:nvPr/>
        </p:nvSpPr>
        <p:spPr bwMode="auto">
          <a:xfrm>
            <a:off x="6827838" y="3248025"/>
            <a:ext cx="304800" cy="368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eaLnBrk="1" hangingPunct="1">
              <a:spcBef>
                <a:spcPct val="0"/>
              </a:spcBef>
              <a:buClrTx/>
              <a:buFontTx/>
              <a:buNone/>
            </a:pPr>
            <a:endParaRPr lang="en-US" altLang="en-US" sz="1800"/>
          </a:p>
        </p:txBody>
      </p:sp>
    </p:spTree>
    <p:extLst>
      <p:ext uri="{BB962C8B-B14F-4D97-AF65-F5344CB8AC3E}">
        <p14:creationId xmlns:p14="http://schemas.microsoft.com/office/powerpoint/2010/main" val="14934182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idx="4294967295"/>
          </p:nvPr>
        </p:nvSpPr>
        <p:spPr/>
        <p:txBody>
          <a:bodyPr/>
          <a:lstStyle/>
          <a:p>
            <a:pPr eaLnBrk="1" hangingPunct="1">
              <a:defRPr/>
            </a:pPr>
            <a:r>
              <a:rPr lang="en-US" sz="2800" smtClean="0"/>
              <a:t>EMPHYSEMA</a:t>
            </a:r>
          </a:p>
        </p:txBody>
      </p:sp>
      <p:pic>
        <p:nvPicPr>
          <p:cNvPr id="173059" name="Picture 3" descr="AAAEmphysema%20opt"/>
          <p:cNvPicPr>
            <a:picLocks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7625" y="304800"/>
            <a:ext cx="3429000" cy="4114800"/>
          </a:xfrm>
          <a:noFill/>
        </p:spPr>
      </p:pic>
      <p:pic>
        <p:nvPicPr>
          <p:cNvPr id="173060" name="Picture 4" descr="AAAemphysema_lat%20opt"/>
          <p:cNvPicPr>
            <a:picLocks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5938838" y="228600"/>
            <a:ext cx="2908300" cy="4114800"/>
          </a:xfrm>
          <a:noFill/>
        </p:spPr>
      </p:pic>
      <p:sp>
        <p:nvSpPr>
          <p:cNvPr id="173061" name="Rectangle 5"/>
          <p:cNvSpPr>
            <a:spLocks noGrp="1" noChangeArrowheads="1"/>
          </p:cNvSpPr>
          <p:nvPr>
            <p:ph type="body" sz="half" idx="4294967295"/>
          </p:nvPr>
        </p:nvSpPr>
        <p:spPr>
          <a:xfrm>
            <a:off x="457200" y="4686300"/>
            <a:ext cx="8229600" cy="2171700"/>
          </a:xfrm>
        </p:spPr>
        <p:txBody>
          <a:bodyPr/>
          <a:lstStyle/>
          <a:p>
            <a:pPr eaLnBrk="1" hangingPunct="1">
              <a:lnSpc>
                <a:spcPct val="90000"/>
              </a:lnSpc>
            </a:pPr>
            <a:r>
              <a:rPr lang="en-US" altLang="ar-SA" sz="2000" b="1" smtClean="0"/>
              <a:t> Emphysema is commonly seen on CXR as diffuse hyperinflation with flattening of diaphragms, increased retrosternal space, bullae (lucent, air-containing spaces that have no vessels that are not perfused)  and enlargement of PA/RV (secondary to chronic hypoxia) an entity also known as cor pulmonale. Hyperinflation and bullae are the best radiographic predictors of emphysema.</a:t>
            </a:r>
            <a:r>
              <a:rPr lang="en-US" altLang="ar-SA" sz="2000" smtClean="0"/>
              <a:t> </a:t>
            </a:r>
          </a:p>
        </p:txBody>
      </p:sp>
    </p:spTree>
    <p:extLst>
      <p:ext uri="{BB962C8B-B14F-4D97-AF65-F5344CB8AC3E}">
        <p14:creationId xmlns:p14="http://schemas.microsoft.com/office/powerpoint/2010/main" val="6621773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idx="4294967295"/>
          </p:nvPr>
        </p:nvSpPr>
        <p:spPr/>
        <p:txBody>
          <a:bodyPr/>
          <a:lstStyle/>
          <a:p>
            <a:pPr eaLnBrk="1" hangingPunct="1">
              <a:defRPr/>
            </a:pPr>
            <a:r>
              <a:rPr lang="en-US" smtClean="0"/>
              <a:t>CT anatomy </a:t>
            </a:r>
          </a:p>
        </p:txBody>
      </p:sp>
      <p:pic>
        <p:nvPicPr>
          <p:cNvPr id="174083" name="Picture 4"/>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l="16667" t="22034" r="25926" b="35593"/>
          <a:stretch>
            <a:fillRect/>
          </a:stretch>
        </p:blipFill>
        <p:spPr>
          <a:xfrm>
            <a:off x="304800" y="2133600"/>
            <a:ext cx="4495800" cy="3371850"/>
          </a:xfrm>
        </p:spPr>
      </p:pic>
      <p:pic>
        <p:nvPicPr>
          <p:cNvPr id="174084" name="Picture 5"/>
          <p:cNvPicPr>
            <a:picLocks noChangeAspect="1" noChangeArrowheads="1"/>
          </p:cNvPicPr>
          <p:nvPr>
            <p:ph sz="half" idx="4294967295"/>
          </p:nvPr>
        </p:nvPicPr>
        <p:blipFill>
          <a:blip r:embed="rId4">
            <a:extLst>
              <a:ext uri="{28A0092B-C50C-407E-A947-70E740481C1C}">
                <a14:useLocalDpi xmlns:a14="http://schemas.microsoft.com/office/drawing/2010/main" val="0"/>
              </a:ext>
            </a:extLst>
          </a:blip>
          <a:srcRect l="15094" t="20338" r="24529" b="25424"/>
          <a:stretch>
            <a:fillRect/>
          </a:stretch>
        </p:blipFill>
        <p:spPr>
          <a:xfrm>
            <a:off x="5181600" y="1905000"/>
            <a:ext cx="3962400" cy="3581400"/>
          </a:xfrm>
        </p:spPr>
      </p:pic>
      <p:sp>
        <p:nvSpPr>
          <p:cNvPr id="351239" name="Rectangle 7"/>
          <p:cNvSpPr>
            <a:spLocks noChangeArrowheads="1"/>
          </p:cNvSpPr>
          <p:nvPr/>
        </p:nvSpPr>
        <p:spPr bwMode="auto">
          <a:xfrm>
            <a:off x="5181600" y="4572000"/>
            <a:ext cx="685800" cy="914400"/>
          </a:xfrm>
          <a:prstGeom prst="rect">
            <a:avLst/>
          </a:prstGeom>
          <a:solidFill>
            <a:srgbClr val="000000"/>
          </a:solidFill>
          <a:ln w="9525">
            <a:solidFill>
              <a:srgbClr val="0000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625984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8" name="Rectangle 4"/>
          <p:cNvSpPr>
            <a:spLocks noGrp="1" noChangeArrowheads="1"/>
          </p:cNvSpPr>
          <p:nvPr>
            <p:ph type="title" idx="4294967295"/>
          </p:nvPr>
        </p:nvSpPr>
        <p:spPr/>
        <p:txBody>
          <a:bodyPr/>
          <a:lstStyle/>
          <a:p>
            <a:pPr eaLnBrk="1" hangingPunct="1">
              <a:defRPr/>
            </a:pPr>
            <a:r>
              <a:rPr lang="en-US" smtClean="0"/>
              <a:t>CT</a:t>
            </a:r>
          </a:p>
        </p:txBody>
      </p:sp>
      <p:pic>
        <p:nvPicPr>
          <p:cNvPr id="175107" name="Picture 5"/>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l="15094" t="19620" r="22641" b="28813"/>
          <a:stretch>
            <a:fillRect/>
          </a:stretch>
        </p:blipFill>
        <p:spPr>
          <a:xfrm>
            <a:off x="0" y="1828800"/>
            <a:ext cx="4953000" cy="3276600"/>
          </a:xfrm>
        </p:spPr>
      </p:pic>
      <p:pic>
        <p:nvPicPr>
          <p:cNvPr id="175108" name="Picture 6"/>
          <p:cNvPicPr>
            <a:picLocks noChangeAspect="1" noChangeArrowheads="1"/>
          </p:cNvPicPr>
          <p:nvPr>
            <p:ph sz="half" idx="4294967295"/>
          </p:nvPr>
        </p:nvPicPr>
        <p:blipFill>
          <a:blip r:embed="rId4">
            <a:extLst>
              <a:ext uri="{28A0092B-C50C-407E-A947-70E740481C1C}">
                <a14:useLocalDpi xmlns:a14="http://schemas.microsoft.com/office/drawing/2010/main" val="0"/>
              </a:ext>
            </a:extLst>
          </a:blip>
          <a:srcRect l="16982" t="20338" r="24529" b="22034"/>
          <a:stretch>
            <a:fillRect/>
          </a:stretch>
        </p:blipFill>
        <p:spPr>
          <a:xfrm>
            <a:off x="5029200" y="1774825"/>
            <a:ext cx="4114800" cy="3330575"/>
          </a:xfrm>
        </p:spPr>
      </p:pic>
      <p:sp>
        <p:nvSpPr>
          <p:cNvPr id="354311" name="Rectangle 7"/>
          <p:cNvSpPr>
            <a:spLocks noChangeArrowheads="1"/>
          </p:cNvSpPr>
          <p:nvPr/>
        </p:nvSpPr>
        <p:spPr bwMode="auto">
          <a:xfrm>
            <a:off x="0" y="4343400"/>
            <a:ext cx="762000" cy="762000"/>
          </a:xfrm>
          <a:prstGeom prst="rect">
            <a:avLst/>
          </a:prstGeom>
          <a:solidFill>
            <a:srgbClr val="000000"/>
          </a:solidFill>
          <a:ln w="9525">
            <a:solidFill>
              <a:srgbClr val="0000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13810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title" idx="4294967295"/>
          </p:nvPr>
        </p:nvSpPr>
        <p:spPr/>
        <p:txBody>
          <a:bodyPr/>
          <a:lstStyle/>
          <a:p>
            <a:pPr eaLnBrk="1" hangingPunct="1">
              <a:defRPr/>
            </a:pPr>
            <a:r>
              <a:rPr lang="en-US" sz="3500" dirty="0" smtClean="0"/>
              <a:t>Air bronchograms — CT</a:t>
            </a:r>
            <a:r>
              <a:rPr lang="en-US" sz="4000" dirty="0" smtClean="0"/>
              <a:t> </a:t>
            </a:r>
          </a:p>
        </p:txBody>
      </p:sp>
      <p:graphicFrame>
        <p:nvGraphicFramePr>
          <p:cNvPr id="176131" name="Object 3"/>
          <p:cNvGraphicFramePr>
            <a:graphicFrameLocks noChangeAspect="1"/>
          </p:cNvGraphicFramePr>
          <p:nvPr>
            <p:ph idx="4294967295"/>
          </p:nvPr>
        </p:nvGraphicFramePr>
        <p:xfrm>
          <a:off x="1600200" y="1143000"/>
          <a:ext cx="5867400" cy="4562475"/>
        </p:xfrm>
        <a:graphic>
          <a:graphicData uri="http://schemas.openxmlformats.org/presentationml/2006/ole">
            <mc:AlternateContent xmlns:mc="http://schemas.openxmlformats.org/markup-compatibility/2006">
              <mc:Choice xmlns:v="urn:schemas-microsoft-com:vml" Requires="v">
                <p:oleObj spid="_x0000_s2050" name="Bitmap Image" r:id="rId4" imgW="3961905" imgH="3076190" progId="Paint.Picture">
                  <p:embed/>
                </p:oleObj>
              </mc:Choice>
              <mc:Fallback>
                <p:oleObj name="Bitmap Image" r:id="rId4" imgW="3961905" imgH="3076190" progId="Paint.Picture">
                  <p:embed/>
                  <p:pic>
                    <p:nvPicPr>
                      <p:cNvPr id="0" name=""/>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1600200" y="1143000"/>
                        <a:ext cx="5867400"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4"/>
          <p:cNvGrpSpPr>
            <a:grpSpLocks/>
          </p:cNvGrpSpPr>
          <p:nvPr/>
        </p:nvGrpSpPr>
        <p:grpSpPr bwMode="auto">
          <a:xfrm>
            <a:off x="1371600" y="4424363"/>
            <a:ext cx="6553200" cy="1747837"/>
            <a:chOff x="864" y="2787"/>
            <a:chExt cx="4128" cy="1101"/>
          </a:xfrm>
        </p:grpSpPr>
        <p:sp>
          <p:nvSpPr>
            <p:cNvPr id="176142" name="Text Box 5"/>
            <p:cNvSpPr txBox="1">
              <a:spLocks noChangeArrowheads="1"/>
            </p:cNvSpPr>
            <p:nvPr/>
          </p:nvSpPr>
          <p:spPr bwMode="auto">
            <a:xfrm>
              <a:off x="864" y="2787"/>
              <a:ext cx="16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algn="ctr">
                <a:spcBef>
                  <a:spcPct val="50000"/>
                </a:spcBef>
                <a:buClrTx/>
                <a:buFontTx/>
                <a:buNone/>
              </a:pPr>
              <a:r>
                <a:rPr lang="en-US" altLang="ar-SA" sz="2400">
                  <a:solidFill>
                    <a:srgbClr val="FF0000"/>
                  </a:solidFill>
                </a:rPr>
                <a:t>Pneumonia</a:t>
              </a:r>
            </a:p>
          </p:txBody>
        </p:sp>
        <p:sp>
          <p:nvSpPr>
            <p:cNvPr id="176143" name="Text Box 6"/>
            <p:cNvSpPr txBox="1">
              <a:spLocks noChangeArrowheads="1"/>
            </p:cNvSpPr>
            <p:nvPr/>
          </p:nvSpPr>
          <p:spPr bwMode="auto">
            <a:xfrm>
              <a:off x="3552" y="3600"/>
              <a:ext cx="14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algn="ctr">
                <a:spcBef>
                  <a:spcPct val="50000"/>
                </a:spcBef>
                <a:buClrTx/>
                <a:buFontTx/>
                <a:buNone/>
              </a:pPr>
              <a:endParaRPr lang="ar-SA" altLang="ar-SA" sz="2400"/>
            </a:p>
          </p:txBody>
        </p:sp>
      </p:grpSp>
      <p:sp>
        <p:nvSpPr>
          <p:cNvPr id="3" name="TextBox 2"/>
          <p:cNvSpPr txBox="1"/>
          <p:nvPr/>
        </p:nvSpPr>
        <p:spPr>
          <a:xfrm>
            <a:off x="1752600" y="1905000"/>
            <a:ext cx="1447800" cy="369332"/>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en-US" dirty="0"/>
              <a:t>Bronchus</a:t>
            </a:r>
          </a:p>
        </p:txBody>
      </p:sp>
      <p:sp>
        <p:nvSpPr>
          <p:cNvPr id="4" name="TextBox 3"/>
          <p:cNvSpPr txBox="1"/>
          <p:nvPr/>
        </p:nvSpPr>
        <p:spPr>
          <a:xfrm>
            <a:off x="6324600" y="1812667"/>
            <a:ext cx="1295400" cy="461665"/>
          </a:xfrm>
          <a:prstGeom prst="rect">
            <a:avLst/>
          </a:prstGeom>
          <a:solidFill>
            <a:srgbClr val="FF3300"/>
          </a:solidFill>
          <a:effectLst>
            <a:glow rad="139700">
              <a:schemeClr val="accent1">
                <a:satMod val="175000"/>
                <a:alpha val="40000"/>
              </a:schemeClr>
            </a:glow>
          </a:effectLst>
        </p:spPr>
        <p:txBody>
          <a:bodyPr>
            <a:spAutoFit/>
          </a:bodyPr>
          <a:lstStyle/>
          <a:p>
            <a:pPr algn="ctr">
              <a:defRPr/>
            </a:pPr>
            <a:r>
              <a:rPr lang="en-US" sz="2400" dirty="0">
                <a:effectLst>
                  <a:outerShdw blurRad="38100" dist="38100" dir="2700000" algn="tl">
                    <a:srgbClr val="000000">
                      <a:alpha val="43137"/>
                    </a:srgbClr>
                  </a:outerShdw>
                </a:effectLst>
              </a:rPr>
              <a:t>vessel</a:t>
            </a:r>
          </a:p>
        </p:txBody>
      </p:sp>
      <p:sp>
        <p:nvSpPr>
          <p:cNvPr id="5" name="Down Arrow 4"/>
          <p:cNvSpPr/>
          <p:nvPr/>
        </p:nvSpPr>
        <p:spPr bwMode="auto">
          <a:xfrm>
            <a:off x="6553200" y="2274888"/>
            <a:ext cx="228600" cy="92551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6" name="Striped Right Arrow 5"/>
          <p:cNvSpPr/>
          <p:nvPr/>
        </p:nvSpPr>
        <p:spPr bwMode="auto">
          <a:xfrm rot="2211849">
            <a:off x="1760538" y="2441575"/>
            <a:ext cx="838200" cy="30480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176141" name="TextBox 6"/>
          <p:cNvSpPr txBox="1">
            <a:spLocks noChangeArrowheads="1"/>
          </p:cNvSpPr>
          <p:nvPr/>
        </p:nvSpPr>
        <p:spPr bwMode="auto">
          <a:xfrm>
            <a:off x="5638800" y="4006850"/>
            <a:ext cx="10175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algn="ctr" eaLnBrk="1" hangingPunct="1">
              <a:spcBef>
                <a:spcPct val="0"/>
              </a:spcBef>
              <a:buClrTx/>
              <a:buFontTx/>
              <a:buNone/>
            </a:pPr>
            <a:r>
              <a:rPr lang="en-US" altLang="ar-SA" sz="1800"/>
              <a:t>Healthy</a:t>
            </a:r>
          </a:p>
          <a:p>
            <a:pPr algn="ctr" eaLnBrk="1" hangingPunct="1">
              <a:spcBef>
                <a:spcPct val="0"/>
              </a:spcBef>
              <a:buClrTx/>
              <a:buFontTx/>
              <a:buNone/>
            </a:pPr>
            <a:r>
              <a:rPr lang="en-US" altLang="ar-SA" sz="1800"/>
              <a:t>lung</a:t>
            </a:r>
          </a:p>
        </p:txBody>
      </p:sp>
    </p:spTree>
    <p:extLst>
      <p:ext uri="{BB962C8B-B14F-4D97-AF65-F5344CB8AC3E}">
        <p14:creationId xmlns:p14="http://schemas.microsoft.com/office/powerpoint/2010/main" val="17122422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30" name="Rectangle 6"/>
          <p:cNvSpPr>
            <a:spLocks noGrp="1" noChangeArrowheads="1"/>
          </p:cNvSpPr>
          <p:nvPr>
            <p:ph type="title" idx="4294967295"/>
          </p:nvPr>
        </p:nvSpPr>
        <p:spPr/>
        <p:txBody>
          <a:bodyPr/>
          <a:lstStyle/>
          <a:p>
            <a:pPr eaLnBrk="1" hangingPunct="1">
              <a:defRPr/>
            </a:pPr>
            <a:r>
              <a:rPr lang="en-US" b="1" smtClean="0"/>
              <a:t>solitary nodule in the lung</a:t>
            </a:r>
          </a:p>
        </p:txBody>
      </p:sp>
      <p:sp>
        <p:nvSpPr>
          <p:cNvPr id="67587" name="Rectangle 9"/>
          <p:cNvSpPr>
            <a:spLocks noGrp="1" noChangeArrowheads="1"/>
          </p:cNvSpPr>
          <p:nvPr>
            <p:ph type="body" sz="half" idx="4294967295"/>
          </p:nvPr>
        </p:nvSpPr>
        <p:spPr>
          <a:xfrm>
            <a:off x="533400" y="4686300"/>
            <a:ext cx="8229600" cy="2171700"/>
          </a:xfrm>
        </p:spPr>
        <p:txBody>
          <a:bodyPr/>
          <a:lstStyle/>
          <a:p>
            <a:pPr eaLnBrk="1" hangingPunct="1">
              <a:lnSpc>
                <a:spcPct val="80000"/>
              </a:lnSpc>
            </a:pPr>
            <a:r>
              <a:rPr lang="en-US" altLang="ar-SA" sz="1800" b="1" smtClean="0"/>
              <a:t>A solitary nodule in the lung can be totally innocuous or potentially a fatal lung cancer.  After detection the initial step in analyis is to compare the film with prior films if available.  A nodule that is unchanged for two years is almost certainly benign.  Be sure to evaluate for the presence of </a:t>
            </a:r>
            <a:r>
              <a:rPr lang="en-US" altLang="ar-SA" sz="1800" b="1" smtClean="0">
                <a:solidFill>
                  <a:srgbClr val="66FF33"/>
                </a:solidFill>
              </a:rPr>
              <a:t>multiple nodules </a:t>
            </a:r>
            <a:r>
              <a:rPr lang="en-US" altLang="ar-SA" sz="1800" b="1" smtClean="0"/>
              <a:t>as this finding would change the differential entirely.  </a:t>
            </a:r>
          </a:p>
          <a:p>
            <a:pPr eaLnBrk="1" hangingPunct="1">
              <a:lnSpc>
                <a:spcPct val="80000"/>
              </a:lnSpc>
            </a:pPr>
            <a:r>
              <a:rPr lang="en-US" altLang="ar-SA" sz="1800" b="1" smtClean="0"/>
              <a:t>If the nodule is indeterminate after considering old films and calcification, subsequent steps in the work-up include ordering a CT and a tissue biopsy. </a:t>
            </a:r>
          </a:p>
        </p:txBody>
      </p:sp>
      <p:pic>
        <p:nvPicPr>
          <p:cNvPr id="133124" name="Picture 10" descr="AAAsolitary%20nodule%20LUL%20PA"/>
          <p:cNvPicPr>
            <a:picLocks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914400" y="1155700"/>
            <a:ext cx="3429000" cy="3359150"/>
          </a:xfrm>
          <a:noFill/>
        </p:spPr>
      </p:pic>
      <p:pic>
        <p:nvPicPr>
          <p:cNvPr id="133125" name="Picture 11" descr="AAAsolitary%20nodule%20LUL"/>
          <p:cNvPicPr>
            <a:picLocks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5068888" y="1295400"/>
            <a:ext cx="2778125" cy="3276600"/>
          </a:xfrm>
          <a:noFill/>
        </p:spPr>
      </p:pic>
    </p:spTree>
    <p:extLst>
      <p:ext uri="{BB962C8B-B14F-4D97-AF65-F5344CB8AC3E}">
        <p14:creationId xmlns:p14="http://schemas.microsoft.com/office/powerpoint/2010/main" val="3148141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Effect transition="in" filter="fade">
                                      <p:cBhvr>
                                        <p:cTn id="7" dur="2000"/>
                                        <p:tgtEl>
                                          <p:spTgt spid="675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587">
                                            <p:txEl>
                                              <p:pRg st="1" end="1"/>
                                            </p:txEl>
                                          </p:spTgt>
                                        </p:tgtEl>
                                        <p:attrNameLst>
                                          <p:attrName>style.visibility</p:attrName>
                                        </p:attrNameLst>
                                      </p:cBhvr>
                                      <p:to>
                                        <p:strVal val="visible"/>
                                      </p:to>
                                    </p:set>
                                    <p:animEffect transition="in" filter="fade">
                                      <p:cBhvr>
                                        <p:cTn id="12" dur="2000"/>
                                        <p:tgtEl>
                                          <p:spTgt spid="675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Air bronchograms — CT </a:t>
            </a:r>
            <a:endParaRPr lang="en-US" dirty="0"/>
          </a:p>
        </p:txBody>
      </p:sp>
      <p:pic>
        <p:nvPicPr>
          <p:cNvPr id="177155" name="Picture 2" descr="exp0004"/>
          <p:cNvPicPr>
            <a:picLocks noChangeAspect="1" noChangeArrowheads="1"/>
          </p:cNvPicPr>
          <p:nvPr/>
        </p:nvPicPr>
        <p:blipFill>
          <a:blip r:embed="rId2">
            <a:extLst>
              <a:ext uri="{28A0092B-C50C-407E-A947-70E740481C1C}">
                <a14:useLocalDpi xmlns:a14="http://schemas.microsoft.com/office/drawing/2010/main" val="0"/>
              </a:ext>
            </a:extLst>
          </a:blip>
          <a:srcRect t="22002" b="16455"/>
          <a:stretch>
            <a:fillRect/>
          </a:stretch>
        </p:blipFill>
        <p:spPr bwMode="auto">
          <a:xfrm>
            <a:off x="660400" y="1447800"/>
            <a:ext cx="8429625" cy="5181600"/>
          </a:xfrm>
          <a:prstGeom prst="rect">
            <a:avLst/>
          </a:prstGeom>
          <a:solidFill>
            <a:srgbClr val="000000"/>
          </a:solidFill>
          <a:ln w="76200">
            <a:solidFill>
              <a:schemeClr val="bg2"/>
            </a:solidFill>
            <a:miter lim="800000"/>
            <a:headEnd/>
            <a:tailEnd/>
          </a:ln>
        </p:spPr>
      </p:pic>
      <p:sp>
        <p:nvSpPr>
          <p:cNvPr id="4" name="Down Arrow 3"/>
          <p:cNvSpPr/>
          <p:nvPr/>
        </p:nvSpPr>
        <p:spPr bwMode="auto">
          <a:xfrm>
            <a:off x="2819400" y="2344738"/>
            <a:ext cx="152400" cy="8382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5" name="Down Arrow 4"/>
          <p:cNvSpPr/>
          <p:nvPr/>
        </p:nvSpPr>
        <p:spPr bwMode="auto">
          <a:xfrm rot="18692936" flipH="1">
            <a:off x="1852613" y="1981200"/>
            <a:ext cx="190500" cy="13716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780195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p:txBody>
          <a:bodyPr/>
          <a:lstStyle/>
          <a:p>
            <a:pPr eaLnBrk="1" hangingPunct="1">
              <a:defRPr/>
            </a:pPr>
            <a:r>
              <a:rPr lang="en-US" b="1" smtClean="0"/>
              <a:t>Anterior Mediastinal Mass</a:t>
            </a:r>
            <a:endParaRPr lang="en-US" smtClean="0"/>
          </a:p>
        </p:txBody>
      </p:sp>
      <p:sp>
        <p:nvSpPr>
          <p:cNvPr id="178179" name="Rectangle 8"/>
          <p:cNvSpPr>
            <a:spLocks noGrp="1" noChangeArrowheads="1"/>
          </p:cNvSpPr>
          <p:nvPr>
            <p:ph type="body" sz="half" idx="4294967295"/>
          </p:nvPr>
        </p:nvSpPr>
        <p:spPr>
          <a:xfrm>
            <a:off x="381000" y="4876800"/>
            <a:ext cx="8763000" cy="2171700"/>
          </a:xfrm>
        </p:spPr>
        <p:txBody>
          <a:bodyPr/>
          <a:lstStyle/>
          <a:p>
            <a:pPr eaLnBrk="1" hangingPunct="1">
              <a:lnSpc>
                <a:spcPct val="80000"/>
              </a:lnSpc>
            </a:pPr>
            <a:r>
              <a:rPr lang="en-US" altLang="ar-SA" sz="2400" b="1" smtClean="0"/>
              <a:t>Anterior mediastinal masses consist of the 4 "T's" (Terrible lymphadenopathy, Thymic tumors, Teratoma, Thyroid mass) and aortic aneurysm, pericardial cyst, epicardial fat pad.  Usually CT or fine needle aspiration is needed to make the definitive diagnosis of  an anterior mediastinal mass. </a:t>
            </a:r>
            <a:r>
              <a:rPr lang="en-US" altLang="ar-SA" sz="2400" smtClean="0"/>
              <a:t> </a:t>
            </a:r>
          </a:p>
        </p:txBody>
      </p:sp>
      <p:pic>
        <p:nvPicPr>
          <p:cNvPr id="178180" name="Picture 10" descr="AAAmalig20thymoma%20ant%20med%20mass04%20opt"/>
          <p:cNvPicPr>
            <a:picLocks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876800" y="1295400"/>
            <a:ext cx="4267200" cy="2509838"/>
          </a:xfrm>
          <a:noFill/>
        </p:spPr>
      </p:pic>
      <p:pic>
        <p:nvPicPr>
          <p:cNvPr id="178181" name="Picture 13" descr="AAA20thymoma%20ant%20med%20mass02%20opt"/>
          <p:cNvPicPr>
            <a:picLocks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0" y="1524000"/>
            <a:ext cx="1911350" cy="2400300"/>
          </a:xfrm>
          <a:noFill/>
        </p:spPr>
      </p:pic>
      <p:pic>
        <p:nvPicPr>
          <p:cNvPr id="178182" name="Picture 14" descr="AAAmalig20thymoma%20ant%20med%20mass03%20o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600200"/>
            <a:ext cx="27908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284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2754" name="WordArt 2"/>
          <p:cNvSpPr>
            <a:spLocks noChangeArrowheads="1" noChangeShapeType="1" noTextEdit="1"/>
          </p:cNvSpPr>
          <p:nvPr/>
        </p:nvSpPr>
        <p:spPr bwMode="auto">
          <a:xfrm>
            <a:off x="2362200" y="1676400"/>
            <a:ext cx="4648200" cy="1447800"/>
          </a:xfrm>
          <a:prstGeom prst="rect">
            <a:avLst/>
          </a:prstGeom>
        </p:spPr>
        <p:txBody>
          <a:bodyPr wrap="none" fromWordArt="1">
            <a:prstTxWarp prst="textDoubleWave1">
              <a:avLst>
                <a:gd name="adj1" fmla="val 6500"/>
                <a:gd name="adj2" fmla="val 0"/>
              </a:avLst>
            </a:prstTxWarp>
          </a:bodyPr>
          <a:lstStyle/>
          <a:p>
            <a:pPr algn="ctr"/>
            <a:r>
              <a:rPr lang="en-US" sz="6600" kern="10" spc="-660">
                <a:ln w="12700">
                  <a:solidFill>
                    <a:srgbClr val="000099"/>
                  </a:solidFill>
                  <a:round/>
                  <a:headEnd/>
                  <a:tailEnd/>
                </a:ln>
                <a:solidFill>
                  <a:srgbClr val="33CCFF"/>
                </a:solidFill>
                <a:effectLst>
                  <a:outerShdw dist="125724" dir="18900000" algn="ctr" rotWithShape="0">
                    <a:srgbClr val="000099"/>
                  </a:outerShdw>
                </a:effectLst>
                <a:latin typeface="Impact"/>
              </a:rPr>
              <a:t>THANK  YOU</a:t>
            </a:r>
          </a:p>
        </p:txBody>
      </p:sp>
      <p:sp>
        <p:nvSpPr>
          <p:cNvPr id="202755" name="WordArt 3"/>
          <p:cNvSpPr>
            <a:spLocks noChangeArrowheads="1" noChangeShapeType="1" noTextEdit="1"/>
          </p:cNvSpPr>
          <p:nvPr/>
        </p:nvSpPr>
        <p:spPr bwMode="auto">
          <a:xfrm>
            <a:off x="2971800" y="5181600"/>
            <a:ext cx="3886200" cy="10668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DR SHARKAWY</a:t>
            </a:r>
          </a:p>
        </p:txBody>
      </p:sp>
    </p:spTree>
    <p:extLst>
      <p:ext uri="{BB962C8B-B14F-4D97-AF65-F5344CB8AC3E}">
        <p14:creationId xmlns:p14="http://schemas.microsoft.com/office/powerpoint/2010/main" val="3502933617"/>
      </p:ext>
    </p:extLst>
  </p:cSld>
  <p:clrMapOvr>
    <a:masterClrMapping/>
  </p:clrMapOvr>
  <p:transition>
    <p:cover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p:cNvSpPr>
            <a:spLocks noGrp="1" noChangeArrowheads="1"/>
          </p:cNvSpPr>
          <p:nvPr>
            <p:ph type="title"/>
          </p:nvPr>
        </p:nvSpPr>
        <p:spPr>
          <a:effectLst>
            <a:outerShdw dist="107763" dir="2700000" algn="ctr" rotWithShape="0">
              <a:schemeClr val="bg2">
                <a:alpha val="50000"/>
              </a:schemeClr>
            </a:outerShdw>
          </a:effectLst>
        </p:spPr>
        <p:txBody>
          <a:bodyPr/>
          <a:lstStyle/>
          <a:p>
            <a:pPr>
              <a:defRPr/>
            </a:pPr>
            <a:r>
              <a:rPr lang="en-US" altLang="en-US" dirty="0" smtClean="0"/>
              <a:t>MASS</a:t>
            </a:r>
            <a:endParaRPr lang="en-US" altLang="en-US" dirty="0"/>
          </a:p>
        </p:txBody>
      </p:sp>
      <p:pic>
        <p:nvPicPr>
          <p:cNvPr id="115718" name="Picture 6" descr="hamartoma 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2286000"/>
            <a:ext cx="3590925" cy="3810000"/>
          </a:xfrm>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5719" name="Picture 7" descr="hamartoma ct"/>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644900" y="2590800"/>
            <a:ext cx="2414588" cy="2895600"/>
          </a:xfrm>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5721" name="Picture 9" descr="Hamartoma"/>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096000" y="2743200"/>
            <a:ext cx="3048000" cy="2992438"/>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5723" name="Oval 11"/>
          <p:cNvSpPr>
            <a:spLocks noChangeArrowheads="1"/>
          </p:cNvSpPr>
          <p:nvPr/>
        </p:nvSpPr>
        <p:spPr bwMode="auto">
          <a:xfrm>
            <a:off x="228600" y="5105400"/>
            <a:ext cx="685800" cy="685800"/>
          </a:xfrm>
          <a:prstGeom prst="ellipse">
            <a:avLst/>
          </a:prstGeom>
          <a:noFill/>
          <a:ln w="28575">
            <a:solidFill>
              <a:srgbClr val="FF3300"/>
            </a:solidFill>
            <a:round/>
            <a:headEnd type="none" w="sm" len="sm"/>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eaLnBrk="1" hangingPunct="1">
              <a:spcBef>
                <a:spcPct val="0"/>
              </a:spcBef>
              <a:buClrTx/>
              <a:buFontTx/>
              <a:buNone/>
            </a:pPr>
            <a:endParaRPr lang="en-US" altLang="en-US" sz="1800"/>
          </a:p>
        </p:txBody>
      </p:sp>
      <p:sp>
        <p:nvSpPr>
          <p:cNvPr id="115724" name="Line 12"/>
          <p:cNvSpPr>
            <a:spLocks noChangeShapeType="1"/>
          </p:cNvSpPr>
          <p:nvPr/>
        </p:nvSpPr>
        <p:spPr bwMode="auto">
          <a:xfrm flipV="1">
            <a:off x="5105400" y="4724400"/>
            <a:ext cx="0" cy="914400"/>
          </a:xfrm>
          <a:prstGeom prst="line">
            <a:avLst/>
          </a:prstGeom>
          <a:noFill/>
          <a:ln w="28575">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25" name="Line 13"/>
          <p:cNvSpPr>
            <a:spLocks noChangeShapeType="1"/>
          </p:cNvSpPr>
          <p:nvPr/>
        </p:nvSpPr>
        <p:spPr bwMode="auto">
          <a:xfrm>
            <a:off x="5105400" y="3276600"/>
            <a:ext cx="0" cy="762000"/>
          </a:xfrm>
          <a:prstGeom prst="line">
            <a:avLst/>
          </a:prstGeom>
          <a:noFill/>
          <a:ln w="28575">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26" name="Oval 14"/>
          <p:cNvSpPr>
            <a:spLocks noChangeArrowheads="1"/>
          </p:cNvSpPr>
          <p:nvPr/>
        </p:nvSpPr>
        <p:spPr bwMode="auto">
          <a:xfrm>
            <a:off x="6705600" y="4419600"/>
            <a:ext cx="228600" cy="228600"/>
          </a:xfrm>
          <a:prstGeom prst="ellipse">
            <a:avLst/>
          </a:prstGeom>
          <a:noFill/>
          <a:ln w="28575">
            <a:solidFill>
              <a:srgbClr val="FF3300"/>
            </a:solidFill>
            <a:round/>
            <a:headEnd type="none" w="sm" len="sm"/>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eaLnBrk="1" hangingPunct="1">
              <a:spcBef>
                <a:spcPct val="0"/>
              </a:spcBef>
              <a:buClrTx/>
              <a:buFontTx/>
              <a:buNone/>
            </a:pPr>
            <a:endParaRPr lang="en-US" altLang="en-US" sz="1800"/>
          </a:p>
        </p:txBody>
      </p:sp>
      <p:sp>
        <p:nvSpPr>
          <p:cNvPr id="115727" name="Oval 15"/>
          <p:cNvSpPr>
            <a:spLocks noChangeArrowheads="1"/>
          </p:cNvSpPr>
          <p:nvPr/>
        </p:nvSpPr>
        <p:spPr bwMode="auto">
          <a:xfrm>
            <a:off x="6477000" y="4800600"/>
            <a:ext cx="304800" cy="304800"/>
          </a:xfrm>
          <a:prstGeom prst="ellipse">
            <a:avLst/>
          </a:prstGeom>
          <a:noFill/>
          <a:ln w="28575">
            <a:solidFill>
              <a:srgbClr val="FF3300"/>
            </a:solidFill>
            <a:round/>
            <a:headEnd type="none" w="sm" len="sm"/>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eaLnBrk="1" hangingPunct="1">
              <a:spcBef>
                <a:spcPct val="0"/>
              </a:spcBef>
              <a:buClrTx/>
              <a:buFontTx/>
              <a:buNone/>
            </a:pPr>
            <a:endParaRPr lang="en-US" altLang="en-US" sz="1800"/>
          </a:p>
        </p:txBody>
      </p:sp>
      <p:sp>
        <p:nvSpPr>
          <p:cNvPr id="115729" name="Oval 17"/>
          <p:cNvSpPr>
            <a:spLocks noChangeArrowheads="1"/>
          </p:cNvSpPr>
          <p:nvPr/>
        </p:nvSpPr>
        <p:spPr bwMode="auto">
          <a:xfrm>
            <a:off x="6781800" y="5105400"/>
            <a:ext cx="228600" cy="228600"/>
          </a:xfrm>
          <a:prstGeom prst="ellipse">
            <a:avLst/>
          </a:prstGeom>
          <a:noFill/>
          <a:ln w="28575">
            <a:solidFill>
              <a:srgbClr val="FF3300"/>
            </a:solidFill>
            <a:round/>
            <a:headEnd type="none" w="sm" len="sm"/>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2"/>
              </a:buClr>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tx2"/>
              </a:buClr>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tx2"/>
              </a:buClr>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cs typeface="Arial" charset="0"/>
              </a:defRPr>
            </a:lvl9pPr>
          </a:lstStyle>
          <a:p>
            <a:pPr eaLnBrk="1" hangingPunct="1">
              <a:spcBef>
                <a:spcPct val="0"/>
              </a:spcBef>
              <a:buClrTx/>
              <a:buFontTx/>
              <a:buNone/>
            </a:pPr>
            <a:endParaRPr lang="en-US" altLang="en-US" sz="1800"/>
          </a:p>
        </p:txBody>
      </p:sp>
    </p:spTree>
    <p:extLst>
      <p:ext uri="{BB962C8B-B14F-4D97-AF65-F5344CB8AC3E}">
        <p14:creationId xmlns:p14="http://schemas.microsoft.com/office/powerpoint/2010/main" val="2960226447"/>
      </p:ext>
    </p:extLst>
  </p:cSld>
  <p:clrMapOvr>
    <a:masterClrMapping/>
  </p:clrMapOvr>
  <p:transition spd="med">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15718"/>
                                        </p:tgtEl>
                                        <p:attrNameLst>
                                          <p:attrName>style.visibility</p:attrName>
                                        </p:attrNameLst>
                                      </p:cBhvr>
                                      <p:to>
                                        <p:strVal val="visible"/>
                                      </p:to>
                                    </p:set>
                                    <p:anim calcmode="lin" valueType="num">
                                      <p:cBhvr>
                                        <p:cTn id="7" dur="500" fill="hold"/>
                                        <p:tgtEl>
                                          <p:spTgt spid="115718"/>
                                        </p:tgtEl>
                                        <p:attrNameLst>
                                          <p:attrName>ppt_w</p:attrName>
                                        </p:attrNameLst>
                                      </p:cBhvr>
                                      <p:tavLst>
                                        <p:tav tm="0">
                                          <p:val>
                                            <p:fltVal val="0"/>
                                          </p:val>
                                        </p:tav>
                                        <p:tav tm="100000">
                                          <p:val>
                                            <p:strVal val="#ppt_w"/>
                                          </p:val>
                                        </p:tav>
                                      </p:tavLst>
                                    </p:anim>
                                    <p:anim calcmode="lin" valueType="num">
                                      <p:cBhvr>
                                        <p:cTn id="8" dur="500" fill="hold"/>
                                        <p:tgtEl>
                                          <p:spTgt spid="115718"/>
                                        </p:tgtEl>
                                        <p:attrNameLst>
                                          <p:attrName>ppt_h</p:attrName>
                                        </p:attrNameLst>
                                      </p:cBhvr>
                                      <p:tavLst>
                                        <p:tav tm="0">
                                          <p:val>
                                            <p:fltVal val="0"/>
                                          </p:val>
                                        </p:tav>
                                        <p:tav tm="100000">
                                          <p:val>
                                            <p:strVal val="#ppt_h"/>
                                          </p:val>
                                        </p:tav>
                                      </p:tavLst>
                                    </p:anim>
                                    <p:animEffect transition="in" filter="fade">
                                      <p:cBhvr>
                                        <p:cTn id="9" dur="500"/>
                                        <p:tgtEl>
                                          <p:spTgt spid="11571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15723"/>
                                        </p:tgtEl>
                                        <p:attrNameLst>
                                          <p:attrName>style.visibility</p:attrName>
                                        </p:attrNameLst>
                                      </p:cBhvr>
                                      <p:to>
                                        <p:strVal val="visible"/>
                                      </p:to>
                                    </p:set>
                                    <p:anim calcmode="lin" valueType="num">
                                      <p:cBhvr>
                                        <p:cTn id="14" dur="500" fill="hold"/>
                                        <p:tgtEl>
                                          <p:spTgt spid="115723"/>
                                        </p:tgtEl>
                                        <p:attrNameLst>
                                          <p:attrName>ppt_w</p:attrName>
                                        </p:attrNameLst>
                                      </p:cBhvr>
                                      <p:tavLst>
                                        <p:tav tm="0">
                                          <p:val>
                                            <p:fltVal val="0"/>
                                          </p:val>
                                        </p:tav>
                                        <p:tav tm="100000">
                                          <p:val>
                                            <p:strVal val="#ppt_w"/>
                                          </p:val>
                                        </p:tav>
                                      </p:tavLst>
                                    </p:anim>
                                    <p:anim calcmode="lin" valueType="num">
                                      <p:cBhvr>
                                        <p:cTn id="15" dur="500" fill="hold"/>
                                        <p:tgtEl>
                                          <p:spTgt spid="115723"/>
                                        </p:tgtEl>
                                        <p:attrNameLst>
                                          <p:attrName>ppt_h</p:attrName>
                                        </p:attrNameLst>
                                      </p:cBhvr>
                                      <p:tavLst>
                                        <p:tav tm="0">
                                          <p:val>
                                            <p:fltVal val="0"/>
                                          </p:val>
                                        </p:tav>
                                        <p:tav tm="100000">
                                          <p:val>
                                            <p:strVal val="#ppt_h"/>
                                          </p:val>
                                        </p:tav>
                                      </p:tavLst>
                                    </p:anim>
                                    <p:animEffect transition="in" filter="fade">
                                      <p:cBhvr>
                                        <p:cTn id="16" dur="500"/>
                                        <p:tgtEl>
                                          <p:spTgt spid="11572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115719"/>
                                        </p:tgtEl>
                                        <p:attrNameLst>
                                          <p:attrName>style.visibility</p:attrName>
                                        </p:attrNameLst>
                                      </p:cBhvr>
                                      <p:to>
                                        <p:strVal val="visible"/>
                                      </p:to>
                                    </p:set>
                                    <p:anim calcmode="lin" valueType="num">
                                      <p:cBhvr>
                                        <p:cTn id="21" dur="500" fill="hold"/>
                                        <p:tgtEl>
                                          <p:spTgt spid="115719"/>
                                        </p:tgtEl>
                                        <p:attrNameLst>
                                          <p:attrName>ppt_w</p:attrName>
                                        </p:attrNameLst>
                                      </p:cBhvr>
                                      <p:tavLst>
                                        <p:tav tm="0">
                                          <p:val>
                                            <p:fltVal val="0"/>
                                          </p:val>
                                        </p:tav>
                                        <p:tav tm="100000">
                                          <p:val>
                                            <p:strVal val="#ppt_w"/>
                                          </p:val>
                                        </p:tav>
                                      </p:tavLst>
                                    </p:anim>
                                    <p:anim calcmode="lin" valueType="num">
                                      <p:cBhvr>
                                        <p:cTn id="22" dur="500" fill="hold"/>
                                        <p:tgtEl>
                                          <p:spTgt spid="115719"/>
                                        </p:tgtEl>
                                        <p:attrNameLst>
                                          <p:attrName>ppt_h</p:attrName>
                                        </p:attrNameLst>
                                      </p:cBhvr>
                                      <p:tavLst>
                                        <p:tav tm="0">
                                          <p:val>
                                            <p:fltVal val="0"/>
                                          </p:val>
                                        </p:tav>
                                        <p:tav tm="100000">
                                          <p:val>
                                            <p:strVal val="#ppt_h"/>
                                          </p:val>
                                        </p:tav>
                                      </p:tavLst>
                                    </p:anim>
                                    <p:animEffect transition="in" filter="fade">
                                      <p:cBhvr>
                                        <p:cTn id="23" dur="500"/>
                                        <p:tgtEl>
                                          <p:spTgt spid="11571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15724"/>
                                        </p:tgtEl>
                                        <p:attrNameLst>
                                          <p:attrName>style.visibility</p:attrName>
                                        </p:attrNameLst>
                                      </p:cBhvr>
                                      <p:to>
                                        <p:strVal val="visible"/>
                                      </p:to>
                                    </p:set>
                                    <p:anim calcmode="lin" valueType="num">
                                      <p:cBhvr additive="base">
                                        <p:cTn id="28" dur="500" fill="hold"/>
                                        <p:tgtEl>
                                          <p:spTgt spid="115724"/>
                                        </p:tgtEl>
                                        <p:attrNameLst>
                                          <p:attrName>ppt_x</p:attrName>
                                        </p:attrNameLst>
                                      </p:cBhvr>
                                      <p:tavLst>
                                        <p:tav tm="0">
                                          <p:val>
                                            <p:strVal val="#ppt_x"/>
                                          </p:val>
                                        </p:tav>
                                        <p:tav tm="100000">
                                          <p:val>
                                            <p:strVal val="#ppt_x"/>
                                          </p:val>
                                        </p:tav>
                                      </p:tavLst>
                                    </p:anim>
                                    <p:anim calcmode="lin" valueType="num">
                                      <p:cBhvr additive="base">
                                        <p:cTn id="29" dur="500" fill="hold"/>
                                        <p:tgtEl>
                                          <p:spTgt spid="115724"/>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xit" presetSubtype="0" fill="hold" grpId="1" nodeType="clickEffect">
                                  <p:stCondLst>
                                    <p:cond delay="0"/>
                                  </p:stCondLst>
                                  <p:childTnLst>
                                    <p:anim calcmode="lin" valueType="num">
                                      <p:cBhvr>
                                        <p:cTn id="33" dur="500"/>
                                        <p:tgtEl>
                                          <p:spTgt spid="115724"/>
                                        </p:tgtEl>
                                        <p:attrNameLst>
                                          <p:attrName>ppt_w</p:attrName>
                                        </p:attrNameLst>
                                      </p:cBhvr>
                                      <p:tavLst>
                                        <p:tav tm="0">
                                          <p:val>
                                            <p:strVal val="ppt_w"/>
                                          </p:val>
                                        </p:tav>
                                        <p:tav tm="100000">
                                          <p:val>
                                            <p:fltVal val="0"/>
                                          </p:val>
                                        </p:tav>
                                      </p:tavLst>
                                    </p:anim>
                                    <p:anim calcmode="lin" valueType="num">
                                      <p:cBhvr>
                                        <p:cTn id="34" dur="500"/>
                                        <p:tgtEl>
                                          <p:spTgt spid="115724"/>
                                        </p:tgtEl>
                                        <p:attrNameLst>
                                          <p:attrName>ppt_h</p:attrName>
                                        </p:attrNameLst>
                                      </p:cBhvr>
                                      <p:tavLst>
                                        <p:tav tm="0">
                                          <p:val>
                                            <p:strVal val="ppt_h"/>
                                          </p:val>
                                        </p:tav>
                                        <p:tav tm="100000">
                                          <p:val>
                                            <p:fltVal val="0"/>
                                          </p:val>
                                        </p:tav>
                                      </p:tavLst>
                                    </p:anim>
                                    <p:animEffect transition="out" filter="fade">
                                      <p:cBhvr>
                                        <p:cTn id="35" dur="500"/>
                                        <p:tgtEl>
                                          <p:spTgt spid="115724"/>
                                        </p:tgtEl>
                                      </p:cBhvr>
                                    </p:animEffect>
                                    <p:set>
                                      <p:cBhvr>
                                        <p:cTn id="36" dur="1" fill="hold">
                                          <p:stCondLst>
                                            <p:cond delay="499"/>
                                          </p:stCondLst>
                                        </p:cTn>
                                        <p:tgtEl>
                                          <p:spTgt spid="115724"/>
                                        </p:tgtEl>
                                        <p:attrNameLst>
                                          <p:attrName>style.visibility</p:attrName>
                                        </p:attrNameLst>
                                      </p:cBhvr>
                                      <p:to>
                                        <p:strVal val="hidden"/>
                                      </p:to>
                                    </p:set>
                                  </p:childTnLst>
                                </p:cTn>
                              </p:par>
                              <p:par>
                                <p:cTn id="37" presetID="2" presetClass="entr" presetSubtype="1" fill="hold" grpId="0" nodeType="withEffect">
                                  <p:stCondLst>
                                    <p:cond delay="0"/>
                                  </p:stCondLst>
                                  <p:childTnLst>
                                    <p:set>
                                      <p:cBhvr>
                                        <p:cTn id="38" dur="1" fill="hold">
                                          <p:stCondLst>
                                            <p:cond delay="0"/>
                                          </p:stCondLst>
                                        </p:cTn>
                                        <p:tgtEl>
                                          <p:spTgt spid="115725"/>
                                        </p:tgtEl>
                                        <p:attrNameLst>
                                          <p:attrName>style.visibility</p:attrName>
                                        </p:attrNameLst>
                                      </p:cBhvr>
                                      <p:to>
                                        <p:strVal val="visible"/>
                                      </p:to>
                                    </p:set>
                                    <p:anim calcmode="lin" valueType="num">
                                      <p:cBhvr additive="base">
                                        <p:cTn id="39" dur="500" fill="hold"/>
                                        <p:tgtEl>
                                          <p:spTgt spid="115725"/>
                                        </p:tgtEl>
                                        <p:attrNameLst>
                                          <p:attrName>ppt_x</p:attrName>
                                        </p:attrNameLst>
                                      </p:cBhvr>
                                      <p:tavLst>
                                        <p:tav tm="0">
                                          <p:val>
                                            <p:strVal val="#ppt_x"/>
                                          </p:val>
                                        </p:tav>
                                        <p:tav tm="100000">
                                          <p:val>
                                            <p:strVal val="#ppt_x"/>
                                          </p:val>
                                        </p:tav>
                                      </p:tavLst>
                                    </p:anim>
                                    <p:anim calcmode="lin" valueType="num">
                                      <p:cBhvr additive="base">
                                        <p:cTn id="40" dur="500" fill="hold"/>
                                        <p:tgtEl>
                                          <p:spTgt spid="115725"/>
                                        </p:tgtEl>
                                        <p:attrNameLst>
                                          <p:attrName>ppt_y</p:attrName>
                                        </p:attrNameLst>
                                      </p:cBhvr>
                                      <p:tavLst>
                                        <p:tav tm="0">
                                          <p:val>
                                            <p:strVal val="0-#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53" presetClass="exit" presetSubtype="0" fill="hold" grpId="1" nodeType="clickEffect">
                                  <p:stCondLst>
                                    <p:cond delay="0"/>
                                  </p:stCondLst>
                                  <p:childTnLst>
                                    <p:anim calcmode="lin" valueType="num">
                                      <p:cBhvr>
                                        <p:cTn id="44" dur="500"/>
                                        <p:tgtEl>
                                          <p:spTgt spid="115725"/>
                                        </p:tgtEl>
                                        <p:attrNameLst>
                                          <p:attrName>ppt_w</p:attrName>
                                        </p:attrNameLst>
                                      </p:cBhvr>
                                      <p:tavLst>
                                        <p:tav tm="0">
                                          <p:val>
                                            <p:strVal val="ppt_w"/>
                                          </p:val>
                                        </p:tav>
                                        <p:tav tm="100000">
                                          <p:val>
                                            <p:fltVal val="0"/>
                                          </p:val>
                                        </p:tav>
                                      </p:tavLst>
                                    </p:anim>
                                    <p:anim calcmode="lin" valueType="num">
                                      <p:cBhvr>
                                        <p:cTn id="45" dur="500"/>
                                        <p:tgtEl>
                                          <p:spTgt spid="115725"/>
                                        </p:tgtEl>
                                        <p:attrNameLst>
                                          <p:attrName>ppt_h</p:attrName>
                                        </p:attrNameLst>
                                      </p:cBhvr>
                                      <p:tavLst>
                                        <p:tav tm="0">
                                          <p:val>
                                            <p:strVal val="ppt_h"/>
                                          </p:val>
                                        </p:tav>
                                        <p:tav tm="100000">
                                          <p:val>
                                            <p:fltVal val="0"/>
                                          </p:val>
                                        </p:tav>
                                      </p:tavLst>
                                    </p:anim>
                                    <p:animEffect transition="out" filter="fade">
                                      <p:cBhvr>
                                        <p:cTn id="46" dur="500"/>
                                        <p:tgtEl>
                                          <p:spTgt spid="115725"/>
                                        </p:tgtEl>
                                      </p:cBhvr>
                                    </p:animEffect>
                                    <p:set>
                                      <p:cBhvr>
                                        <p:cTn id="47" dur="1" fill="hold">
                                          <p:stCondLst>
                                            <p:cond delay="499"/>
                                          </p:stCondLst>
                                        </p:cTn>
                                        <p:tgtEl>
                                          <p:spTgt spid="115725"/>
                                        </p:tgtEl>
                                        <p:attrNameLst>
                                          <p:attrName>style.visibility</p:attrName>
                                        </p:attrNameLst>
                                      </p:cBhvr>
                                      <p:to>
                                        <p:strVal val="hidden"/>
                                      </p:to>
                                    </p:set>
                                  </p:childTnLst>
                                </p:cTn>
                              </p:par>
                              <p:par>
                                <p:cTn id="48" presetID="53" presetClass="entr" presetSubtype="0" fill="hold" nodeType="withEffect">
                                  <p:stCondLst>
                                    <p:cond delay="0"/>
                                  </p:stCondLst>
                                  <p:childTnLst>
                                    <p:set>
                                      <p:cBhvr>
                                        <p:cTn id="49" dur="1" fill="hold">
                                          <p:stCondLst>
                                            <p:cond delay="0"/>
                                          </p:stCondLst>
                                        </p:cTn>
                                        <p:tgtEl>
                                          <p:spTgt spid="115721"/>
                                        </p:tgtEl>
                                        <p:attrNameLst>
                                          <p:attrName>style.visibility</p:attrName>
                                        </p:attrNameLst>
                                      </p:cBhvr>
                                      <p:to>
                                        <p:strVal val="visible"/>
                                      </p:to>
                                    </p:set>
                                    <p:anim calcmode="lin" valueType="num">
                                      <p:cBhvr>
                                        <p:cTn id="50" dur="500" fill="hold"/>
                                        <p:tgtEl>
                                          <p:spTgt spid="115721"/>
                                        </p:tgtEl>
                                        <p:attrNameLst>
                                          <p:attrName>ppt_w</p:attrName>
                                        </p:attrNameLst>
                                      </p:cBhvr>
                                      <p:tavLst>
                                        <p:tav tm="0">
                                          <p:val>
                                            <p:fltVal val="0"/>
                                          </p:val>
                                        </p:tav>
                                        <p:tav tm="100000">
                                          <p:val>
                                            <p:strVal val="#ppt_w"/>
                                          </p:val>
                                        </p:tav>
                                      </p:tavLst>
                                    </p:anim>
                                    <p:anim calcmode="lin" valueType="num">
                                      <p:cBhvr>
                                        <p:cTn id="51" dur="500" fill="hold"/>
                                        <p:tgtEl>
                                          <p:spTgt spid="115721"/>
                                        </p:tgtEl>
                                        <p:attrNameLst>
                                          <p:attrName>ppt_h</p:attrName>
                                        </p:attrNameLst>
                                      </p:cBhvr>
                                      <p:tavLst>
                                        <p:tav tm="0">
                                          <p:val>
                                            <p:fltVal val="0"/>
                                          </p:val>
                                        </p:tav>
                                        <p:tav tm="100000">
                                          <p:val>
                                            <p:strVal val="#ppt_h"/>
                                          </p:val>
                                        </p:tav>
                                      </p:tavLst>
                                    </p:anim>
                                    <p:animEffect transition="in" filter="fade">
                                      <p:cBhvr>
                                        <p:cTn id="52" dur="500"/>
                                        <p:tgtEl>
                                          <p:spTgt spid="11572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5726"/>
                                        </p:tgtEl>
                                        <p:attrNameLst>
                                          <p:attrName>style.visibility</p:attrName>
                                        </p:attrNameLst>
                                      </p:cBhvr>
                                      <p:to>
                                        <p:strVal val="visible"/>
                                      </p:to>
                                    </p:set>
                                    <p:animEffect transition="in" filter="fade">
                                      <p:cBhvr>
                                        <p:cTn id="57" dur="500"/>
                                        <p:tgtEl>
                                          <p:spTgt spid="115726"/>
                                        </p:tgtEl>
                                      </p:cBhvr>
                                    </p:animEffect>
                                  </p:childTnLst>
                                </p:cTn>
                              </p:par>
                            </p:childTnLst>
                          </p:cTn>
                        </p:par>
                        <p:par>
                          <p:cTn id="58" fill="hold" nodeType="afterGroup">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115727"/>
                                        </p:tgtEl>
                                        <p:attrNameLst>
                                          <p:attrName>style.visibility</p:attrName>
                                        </p:attrNameLst>
                                      </p:cBhvr>
                                      <p:to>
                                        <p:strVal val="visible"/>
                                      </p:to>
                                    </p:set>
                                    <p:animEffect transition="in" filter="fade">
                                      <p:cBhvr>
                                        <p:cTn id="61" dur="500"/>
                                        <p:tgtEl>
                                          <p:spTgt spid="115727"/>
                                        </p:tgtEl>
                                      </p:cBhvr>
                                    </p:animEffect>
                                  </p:childTnLst>
                                </p:cTn>
                              </p:par>
                            </p:childTnLst>
                          </p:cTn>
                        </p:par>
                        <p:par>
                          <p:cTn id="62" fill="hold" nodeType="afterGroup">
                            <p:stCondLst>
                              <p:cond delay="1000"/>
                            </p:stCondLst>
                            <p:childTnLst>
                              <p:par>
                                <p:cTn id="63" presetID="53" presetClass="entr" presetSubtype="0" fill="hold" grpId="0" nodeType="afterEffect">
                                  <p:stCondLst>
                                    <p:cond delay="0"/>
                                  </p:stCondLst>
                                  <p:childTnLst>
                                    <p:set>
                                      <p:cBhvr>
                                        <p:cTn id="64" dur="1" fill="hold">
                                          <p:stCondLst>
                                            <p:cond delay="0"/>
                                          </p:stCondLst>
                                        </p:cTn>
                                        <p:tgtEl>
                                          <p:spTgt spid="115729"/>
                                        </p:tgtEl>
                                        <p:attrNameLst>
                                          <p:attrName>style.visibility</p:attrName>
                                        </p:attrNameLst>
                                      </p:cBhvr>
                                      <p:to>
                                        <p:strVal val="visible"/>
                                      </p:to>
                                    </p:set>
                                    <p:anim calcmode="lin" valueType="num">
                                      <p:cBhvr>
                                        <p:cTn id="65" dur="500" fill="hold"/>
                                        <p:tgtEl>
                                          <p:spTgt spid="115729"/>
                                        </p:tgtEl>
                                        <p:attrNameLst>
                                          <p:attrName>ppt_w</p:attrName>
                                        </p:attrNameLst>
                                      </p:cBhvr>
                                      <p:tavLst>
                                        <p:tav tm="0">
                                          <p:val>
                                            <p:fltVal val="0"/>
                                          </p:val>
                                        </p:tav>
                                        <p:tav tm="100000">
                                          <p:val>
                                            <p:strVal val="#ppt_w"/>
                                          </p:val>
                                        </p:tav>
                                      </p:tavLst>
                                    </p:anim>
                                    <p:anim calcmode="lin" valueType="num">
                                      <p:cBhvr>
                                        <p:cTn id="66" dur="500" fill="hold"/>
                                        <p:tgtEl>
                                          <p:spTgt spid="115729"/>
                                        </p:tgtEl>
                                        <p:attrNameLst>
                                          <p:attrName>ppt_h</p:attrName>
                                        </p:attrNameLst>
                                      </p:cBhvr>
                                      <p:tavLst>
                                        <p:tav tm="0">
                                          <p:val>
                                            <p:fltVal val="0"/>
                                          </p:val>
                                        </p:tav>
                                        <p:tav tm="100000">
                                          <p:val>
                                            <p:strVal val="#ppt_h"/>
                                          </p:val>
                                        </p:tav>
                                      </p:tavLst>
                                    </p:anim>
                                    <p:animEffect transition="in" filter="fade">
                                      <p:cBhvr>
                                        <p:cTn id="67" dur="500"/>
                                        <p:tgtEl>
                                          <p:spTgt spid="115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3" grpId="0" animBg="1"/>
      <p:bldP spid="115724" grpId="0" animBg="1"/>
      <p:bldP spid="115724" grpId="1" animBg="1"/>
      <p:bldP spid="115725" grpId="0" animBg="1"/>
      <p:bldP spid="115725" grpId="1" animBg="1"/>
      <p:bldP spid="115726" grpId="0" animBg="1"/>
      <p:bldP spid="115727" grpId="0" animBg="1"/>
      <p:bldP spid="1157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6" name="Rectangle 4"/>
          <p:cNvSpPr>
            <a:spLocks noGrp="1" noChangeArrowheads="1"/>
          </p:cNvSpPr>
          <p:nvPr>
            <p:ph type="title" idx="4294967295"/>
          </p:nvPr>
        </p:nvSpPr>
        <p:spPr/>
        <p:txBody>
          <a:bodyPr/>
          <a:lstStyle/>
          <a:p>
            <a:pPr eaLnBrk="1" hangingPunct="1">
              <a:defRPr/>
            </a:pPr>
            <a:r>
              <a:rPr lang="en-US" sz="4800" b="1" dirty="0" smtClean="0"/>
              <a:t>PLEURAL BASED </a:t>
            </a:r>
            <a:r>
              <a:rPr lang="en-US" dirty="0" smtClean="0"/>
              <a:t>LESION</a:t>
            </a:r>
          </a:p>
        </p:txBody>
      </p:sp>
      <p:pic>
        <p:nvPicPr>
          <p:cNvPr id="135171" name="Picture 8" descr="AAAPleural-extrapleural1"/>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648200" y="3886200"/>
            <a:ext cx="4038600" cy="2692400"/>
          </a:xfrm>
          <a:noFill/>
        </p:spPr>
      </p:pic>
      <p:pic>
        <p:nvPicPr>
          <p:cNvPr id="135172" name="Picture 10" descr="AAAppp-mass-lat"/>
          <p:cNvPicPr>
            <a:picLocks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381000" y="1371600"/>
            <a:ext cx="3352800" cy="4286250"/>
          </a:xfrm>
          <a:noFill/>
        </p:spPr>
      </p:pic>
      <p:pic>
        <p:nvPicPr>
          <p:cNvPr id="135173" name="Picture 11" descr="AAApleural_extrapleur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219200"/>
            <a:ext cx="40386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19392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8" name="Rectangle 4"/>
          <p:cNvSpPr>
            <a:spLocks noGrp="1" noChangeArrowheads="1"/>
          </p:cNvSpPr>
          <p:nvPr>
            <p:ph type="title"/>
          </p:nvPr>
        </p:nvSpPr>
        <p:spPr/>
        <p:txBody>
          <a:bodyPr/>
          <a:lstStyle/>
          <a:p>
            <a:pPr eaLnBrk="1" hangingPunct="1">
              <a:defRPr/>
            </a:pPr>
            <a:r>
              <a:rPr lang="en-US" smtClean="0"/>
              <a:t>FISSURES</a:t>
            </a:r>
          </a:p>
        </p:txBody>
      </p:sp>
      <p:pic>
        <p:nvPicPr>
          <p:cNvPr id="136195" name="Picture 7" descr="fissures-and-lobar-anat"/>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1600200"/>
            <a:ext cx="4038600" cy="4454525"/>
          </a:xfrm>
          <a:noFill/>
        </p:spPr>
      </p:pic>
      <p:pic>
        <p:nvPicPr>
          <p:cNvPr id="180232" name="Picture 8" descr="fissures_fld_ap"/>
          <p:cNvPicPr>
            <a:picLocks noChangeAspect="1" noChangeArrowheads="1"/>
          </p:cNvPicPr>
          <p:nvPr>
            <p:ph sz="half" idx="2"/>
          </p:nvPr>
        </p:nvPicPr>
        <p:blipFill>
          <a:blip r:embed="rId4">
            <a:lum bright="-6000" contrast="6000"/>
            <a:extLst>
              <a:ext uri="{28A0092B-C50C-407E-A947-70E740481C1C}">
                <a14:useLocalDpi xmlns:a14="http://schemas.microsoft.com/office/drawing/2010/main" val="0"/>
              </a:ext>
            </a:extLst>
          </a:blip>
          <a:srcRect l="1888" t="623"/>
          <a:stretch>
            <a:fillRect/>
          </a:stretch>
        </p:blipFill>
        <p:spPr>
          <a:xfrm>
            <a:off x="4495800" y="1676400"/>
            <a:ext cx="4419600" cy="4267200"/>
          </a:xfrm>
          <a:noFill/>
        </p:spPr>
      </p:pic>
    </p:spTree>
    <p:extLst>
      <p:ext uri="{BB962C8B-B14F-4D97-AF65-F5344CB8AC3E}">
        <p14:creationId xmlns:p14="http://schemas.microsoft.com/office/powerpoint/2010/main" val="1511210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80232"/>
                                        </p:tgtEl>
                                        <p:attrNameLst>
                                          <p:attrName>style.visibility</p:attrName>
                                        </p:attrNameLst>
                                      </p:cBhvr>
                                      <p:to>
                                        <p:strVal val="visible"/>
                                      </p:to>
                                    </p:set>
                                    <p:anim calcmode="lin" valueType="num">
                                      <p:cBhvr>
                                        <p:cTn id="7" dur="1000" fill="hold"/>
                                        <p:tgtEl>
                                          <p:spTgt spid="180232"/>
                                        </p:tgtEl>
                                        <p:attrNameLst>
                                          <p:attrName>ppt_w</p:attrName>
                                        </p:attrNameLst>
                                      </p:cBhvr>
                                      <p:tavLst>
                                        <p:tav tm="0">
                                          <p:val>
                                            <p:fltVal val="0"/>
                                          </p:val>
                                        </p:tav>
                                        <p:tav tm="100000">
                                          <p:val>
                                            <p:strVal val="#ppt_w"/>
                                          </p:val>
                                        </p:tav>
                                      </p:tavLst>
                                    </p:anim>
                                    <p:anim calcmode="lin" valueType="num">
                                      <p:cBhvr>
                                        <p:cTn id="8" dur="1000" fill="hold"/>
                                        <p:tgtEl>
                                          <p:spTgt spid="180232"/>
                                        </p:tgtEl>
                                        <p:attrNameLst>
                                          <p:attrName>ppt_h</p:attrName>
                                        </p:attrNameLst>
                                      </p:cBhvr>
                                      <p:tavLst>
                                        <p:tav tm="0">
                                          <p:val>
                                            <p:fltVal val="0"/>
                                          </p:val>
                                        </p:tav>
                                        <p:tav tm="100000">
                                          <p:val>
                                            <p:strVal val="#ppt_h"/>
                                          </p:val>
                                        </p:tav>
                                      </p:tavLst>
                                    </p:anim>
                                    <p:anim calcmode="lin" valueType="num">
                                      <p:cBhvr>
                                        <p:cTn id="9" dur="1000" fill="hold"/>
                                        <p:tgtEl>
                                          <p:spTgt spid="180232"/>
                                        </p:tgtEl>
                                        <p:attrNameLst>
                                          <p:attrName>style.rotation</p:attrName>
                                        </p:attrNameLst>
                                      </p:cBhvr>
                                      <p:tavLst>
                                        <p:tav tm="0">
                                          <p:val>
                                            <p:fltVal val="90"/>
                                          </p:val>
                                        </p:tav>
                                        <p:tav tm="100000">
                                          <p:val>
                                            <p:fltVal val="0"/>
                                          </p:val>
                                        </p:tav>
                                      </p:tavLst>
                                    </p:anim>
                                    <p:animEffect transition="in" filter="fade">
                                      <p:cBhvr>
                                        <p:cTn id="10" dur="1000"/>
                                        <p:tgtEl>
                                          <p:spTgt spid="180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8" name="Rectangle 4"/>
          <p:cNvSpPr>
            <a:spLocks noGrp="1" noChangeArrowheads="1"/>
          </p:cNvSpPr>
          <p:nvPr>
            <p:ph type="title" idx="4294967295"/>
          </p:nvPr>
        </p:nvSpPr>
        <p:spPr/>
        <p:txBody>
          <a:bodyPr/>
          <a:lstStyle/>
          <a:p>
            <a:pPr eaLnBrk="1" hangingPunct="1">
              <a:defRPr/>
            </a:pPr>
            <a:r>
              <a:rPr lang="en-US" smtClean="0"/>
              <a:t>FISSURES</a:t>
            </a:r>
          </a:p>
        </p:txBody>
      </p:sp>
      <p:pic>
        <p:nvPicPr>
          <p:cNvPr id="137219" name="Picture 7" descr="fissures-and-lobar-anat"/>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04800" y="1600200"/>
            <a:ext cx="4038600" cy="4454525"/>
          </a:xfrm>
          <a:noFill/>
        </p:spPr>
      </p:pic>
      <p:pic>
        <p:nvPicPr>
          <p:cNvPr id="180232" name="Picture 8" descr="fissures_fld_ap"/>
          <p:cNvPicPr>
            <a:picLocks noChangeAspect="1" noChangeArrowheads="1"/>
          </p:cNvPicPr>
          <p:nvPr>
            <p:ph sz="half" idx="4294967295"/>
          </p:nvPr>
        </p:nvPicPr>
        <p:blipFill>
          <a:blip r:embed="rId4">
            <a:lum bright="-6000" contrast="6000"/>
            <a:extLst>
              <a:ext uri="{28A0092B-C50C-407E-A947-70E740481C1C}">
                <a14:useLocalDpi xmlns:a14="http://schemas.microsoft.com/office/drawing/2010/main" val="0"/>
              </a:ext>
            </a:extLst>
          </a:blip>
          <a:srcRect l="1888" t="623"/>
          <a:stretch>
            <a:fillRect/>
          </a:stretch>
        </p:blipFill>
        <p:spPr>
          <a:xfrm>
            <a:off x="4495800" y="1676400"/>
            <a:ext cx="4419600" cy="4267200"/>
          </a:xfrm>
          <a:noFill/>
        </p:spPr>
      </p:pic>
      <p:cxnSp>
        <p:nvCxnSpPr>
          <p:cNvPr id="7" name="Straight Arrow Connector 6"/>
          <p:cNvCxnSpPr>
            <a:cxnSpLocks noChangeShapeType="1"/>
          </p:cNvCxnSpPr>
          <p:nvPr/>
        </p:nvCxnSpPr>
        <p:spPr bwMode="auto">
          <a:xfrm flipV="1">
            <a:off x="1600200" y="4038600"/>
            <a:ext cx="3657600" cy="152400"/>
          </a:xfrm>
          <a:prstGeom prst="straightConnector1">
            <a:avLst/>
          </a:prstGeom>
          <a:noFill/>
          <a:ln w="57150" algn="ctr">
            <a:solidFill>
              <a:srgbClr val="FF3300"/>
            </a:solidFill>
            <a:prstDash val="lgDash"/>
            <a:round/>
            <a:headEnd type="none" w="lg" len="med"/>
            <a:tailEnd type="arrow" w="med" len="med"/>
          </a:ln>
          <a:extLst>
            <a:ext uri="{909E8E84-426E-40DD-AFC4-6F175D3DCCD1}">
              <a14:hiddenFill xmlns:a14="http://schemas.microsoft.com/office/drawing/2010/main">
                <a:noFill/>
              </a14:hiddenFill>
            </a:ext>
          </a:extLst>
        </p:spPr>
      </p:cxnSp>
      <p:cxnSp>
        <p:nvCxnSpPr>
          <p:cNvPr id="9" name="Straight Arrow Connector 8"/>
          <p:cNvCxnSpPr>
            <a:cxnSpLocks noChangeShapeType="1"/>
          </p:cNvCxnSpPr>
          <p:nvPr/>
        </p:nvCxnSpPr>
        <p:spPr bwMode="auto">
          <a:xfrm flipV="1">
            <a:off x="1295400" y="5029200"/>
            <a:ext cx="3733800" cy="152400"/>
          </a:xfrm>
          <a:prstGeom prst="straightConnector1">
            <a:avLst/>
          </a:prstGeom>
          <a:noFill/>
          <a:ln w="76200" algn="ctr">
            <a:solidFill>
              <a:srgbClr val="66FF33"/>
            </a:solidFill>
            <a:prstDash val="sysDash"/>
            <a:round/>
            <a:headEnd/>
            <a:tailEnd type="arrow" w="lg"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93174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80232"/>
                                        </p:tgtEl>
                                        <p:attrNameLst>
                                          <p:attrName>style.visibility</p:attrName>
                                        </p:attrNameLst>
                                      </p:cBhvr>
                                      <p:to>
                                        <p:strVal val="visible"/>
                                      </p:to>
                                    </p:set>
                                    <p:anim calcmode="lin" valueType="num">
                                      <p:cBhvr>
                                        <p:cTn id="7" dur="1000" fill="hold"/>
                                        <p:tgtEl>
                                          <p:spTgt spid="180232"/>
                                        </p:tgtEl>
                                        <p:attrNameLst>
                                          <p:attrName>ppt_w</p:attrName>
                                        </p:attrNameLst>
                                      </p:cBhvr>
                                      <p:tavLst>
                                        <p:tav tm="0">
                                          <p:val>
                                            <p:fltVal val="0"/>
                                          </p:val>
                                        </p:tav>
                                        <p:tav tm="100000">
                                          <p:val>
                                            <p:strVal val="#ppt_w"/>
                                          </p:val>
                                        </p:tav>
                                      </p:tavLst>
                                    </p:anim>
                                    <p:anim calcmode="lin" valueType="num">
                                      <p:cBhvr>
                                        <p:cTn id="8" dur="1000" fill="hold"/>
                                        <p:tgtEl>
                                          <p:spTgt spid="180232"/>
                                        </p:tgtEl>
                                        <p:attrNameLst>
                                          <p:attrName>ppt_h</p:attrName>
                                        </p:attrNameLst>
                                      </p:cBhvr>
                                      <p:tavLst>
                                        <p:tav tm="0">
                                          <p:val>
                                            <p:fltVal val="0"/>
                                          </p:val>
                                        </p:tav>
                                        <p:tav tm="100000">
                                          <p:val>
                                            <p:strVal val="#ppt_h"/>
                                          </p:val>
                                        </p:tav>
                                      </p:tavLst>
                                    </p:anim>
                                    <p:anim calcmode="lin" valueType="num">
                                      <p:cBhvr>
                                        <p:cTn id="9" dur="1000" fill="hold"/>
                                        <p:tgtEl>
                                          <p:spTgt spid="180232"/>
                                        </p:tgtEl>
                                        <p:attrNameLst>
                                          <p:attrName>style.rotation</p:attrName>
                                        </p:attrNameLst>
                                      </p:cBhvr>
                                      <p:tavLst>
                                        <p:tav tm="0">
                                          <p:val>
                                            <p:fltVal val="90"/>
                                          </p:val>
                                        </p:tav>
                                        <p:tav tm="100000">
                                          <p:val>
                                            <p:fltVal val="0"/>
                                          </p:val>
                                        </p:tav>
                                      </p:tavLst>
                                    </p:anim>
                                    <p:animEffect transition="in" filter="fade">
                                      <p:cBhvr>
                                        <p:cTn id="10" dur="1000"/>
                                        <p:tgtEl>
                                          <p:spTgt spid="18023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ox(i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519</Words>
  <Application>Microsoft Office PowerPoint</Application>
  <PresentationFormat>On-screen Show (4:3)</PresentationFormat>
  <Paragraphs>163</Paragraphs>
  <Slides>52</Slides>
  <Notes>37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Office Theme</vt:lpstr>
      <vt:lpstr>Bitmap Image</vt:lpstr>
      <vt:lpstr>LUNG DISEAES</vt:lpstr>
      <vt:lpstr>PowerPoint Presentation</vt:lpstr>
      <vt:lpstr>PowerPoint Presentation</vt:lpstr>
      <vt:lpstr>MASS Vs DIFFUSE INFILTERATION</vt:lpstr>
      <vt:lpstr>solitary nodule in the lung</vt:lpstr>
      <vt:lpstr>MASS</vt:lpstr>
      <vt:lpstr>PLEURAL BASED LESION</vt:lpstr>
      <vt:lpstr>FISSURES</vt:lpstr>
      <vt:lpstr>FISSURES</vt:lpstr>
      <vt:lpstr>DEFINITIONS</vt:lpstr>
      <vt:lpstr>Major differentiating factors between atelectasis and pneumonia </vt:lpstr>
      <vt:lpstr>PNEUMONIA VS ATELECTASIS</vt:lpstr>
      <vt:lpstr>PowerPoint Presentation</vt:lpstr>
      <vt:lpstr>PNEUMONIA Vs ATELECTASIS</vt:lpstr>
      <vt:lpstr>PowerPoint Presentation</vt:lpstr>
      <vt:lpstr>ATELECTASIS Vs PNEUMONIA</vt:lpstr>
      <vt:lpstr>Recognizing air space disease</vt:lpstr>
      <vt:lpstr>SILHOUATTE SIGN</vt:lpstr>
      <vt:lpstr>Localizing disease from the silhouette sign</vt:lpstr>
      <vt:lpstr>Localizing disease from the silhouette sign</vt:lpstr>
      <vt:lpstr>Lobar Atelectasis</vt:lpstr>
      <vt:lpstr>PowerPoint Presentation</vt:lpstr>
      <vt:lpstr>PowerPoint Presentation</vt:lpstr>
      <vt:lpstr>PowerPoint Presentation</vt:lpstr>
      <vt:lpstr>LLL COLLAPSE</vt:lpstr>
      <vt:lpstr>Pneumonia</vt:lpstr>
      <vt:lpstr>AIR-BRONCHOGRAM</vt:lpstr>
      <vt:lpstr>PowerPoint Presentation</vt:lpstr>
      <vt:lpstr>Air bronchograms — CT </vt:lpstr>
      <vt:lpstr>Right middle lobe</vt:lpstr>
      <vt:lpstr>Right upper lobe</vt:lpstr>
      <vt:lpstr>Right lower lobe</vt:lpstr>
      <vt:lpstr>PLEURAL EFFUSION</vt:lpstr>
      <vt:lpstr>COMPARE COSTO-PHRENIC ANGLES</vt:lpstr>
      <vt:lpstr>PLEURAL EFFUSION</vt:lpstr>
      <vt:lpstr>BLUNTED C/P ANGLE  BOTH SIDES</vt:lpstr>
      <vt:lpstr>PLEURAL EFFUSION</vt:lpstr>
      <vt:lpstr>SEVER PLEURAL EFFUSION</vt:lpstr>
      <vt:lpstr>PNEUMOTHORAX</vt:lpstr>
      <vt:lpstr>PNEUMOTHORAX</vt:lpstr>
      <vt:lpstr>PNEUMOTHORAX</vt:lpstr>
      <vt:lpstr>PNEUMOMEDIASTINUM</vt:lpstr>
      <vt:lpstr>Hydro-pneumo-thorax</vt:lpstr>
      <vt:lpstr>EMPHYSEMA</vt:lpstr>
      <vt:lpstr>PowerPoint Presentation</vt:lpstr>
      <vt:lpstr>EMPHYSEMA</vt:lpstr>
      <vt:lpstr>CT anatomy </vt:lpstr>
      <vt:lpstr>CT</vt:lpstr>
      <vt:lpstr>Air bronchograms — CT </vt:lpstr>
      <vt:lpstr>Air bronchograms — CT </vt:lpstr>
      <vt:lpstr>Anterior Mediastinal Mass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LUNG DISEAES</dc:title>
  <dc:creator>3422</dc:creator>
  <cp:lastModifiedBy>3422</cp:lastModifiedBy>
  <cp:revision>1</cp:revision>
  <dcterms:created xsi:type="dcterms:W3CDTF">2006-08-16T00:00:00Z</dcterms:created>
  <dcterms:modified xsi:type="dcterms:W3CDTF">2016-10-18T06:00:38Z</dcterms:modified>
</cp:coreProperties>
</file>