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EFF03-2A56-4132-9895-F7C6F64F42EA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9E8CC-477A-4EDE-90EA-DA593A891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8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 txBox="1">
            <a:spLocks noGrp="1"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1423AE-7840-40E8-877B-CB5FBB479890}" type="slidenum">
              <a:rPr lang="ar-SA" altLang="ar-SA" b="0"/>
              <a:pPr eaLnBrk="1" hangingPunct="1">
                <a:spcBef>
                  <a:spcPct val="0"/>
                </a:spcBef>
              </a:pPr>
              <a:t>3</a:t>
            </a:fld>
            <a:endParaRPr lang="en-US" altLang="ar-SA" b="0"/>
          </a:p>
        </p:txBody>
      </p:sp>
      <p:sp>
        <p:nvSpPr>
          <p:cNvPr id="330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5016AB-19FB-45B3-8BB7-ED14442C1794}" type="slidenum">
              <a:rPr lang="ar-SA" altLang="ar-SA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ar-SA" smtClean="0"/>
          </a:p>
        </p:txBody>
      </p:sp>
      <p:sp>
        <p:nvSpPr>
          <p:cNvPr id="339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300B6C-EBA3-4A49-B6F6-9E37E35F3DC8}" type="slidenum">
              <a:rPr lang="ar-SA" altLang="ar-SA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ar-SA" smtClean="0"/>
          </a:p>
        </p:txBody>
      </p:sp>
      <p:sp>
        <p:nvSpPr>
          <p:cNvPr id="340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D93838-9C2E-4259-90E9-A8080038BAC8}" type="slidenum">
              <a:rPr lang="ar-SA" altLang="ar-SA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ar-SA" smtClean="0"/>
          </a:p>
        </p:txBody>
      </p:sp>
      <p:sp>
        <p:nvSpPr>
          <p:cNvPr id="342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500960-61C7-44E1-8D22-077AD35D3A9C}" type="slidenum">
              <a:rPr lang="ar-SA" altLang="ar-SA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ar-SA" smtClean="0"/>
          </a:p>
        </p:txBody>
      </p:sp>
      <p:sp>
        <p:nvSpPr>
          <p:cNvPr id="343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5860D7-CB51-4018-8A3B-D67B8CF6E797}" type="slidenum">
              <a:rPr lang="ar-SA" altLang="ar-SA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ar-SA" smtClean="0"/>
          </a:p>
        </p:txBody>
      </p:sp>
      <p:sp>
        <p:nvSpPr>
          <p:cNvPr id="344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FE129A-C65D-49F4-A09D-9FC6547743F1}" type="slidenum">
              <a:rPr lang="ar-SA" altLang="ar-SA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ar-SA" smtClean="0"/>
          </a:p>
        </p:txBody>
      </p:sp>
      <p:sp>
        <p:nvSpPr>
          <p:cNvPr id="345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2845CC-5295-41F7-B69A-DD9194026A6E}" type="slidenum">
              <a:rPr lang="ar-SA" altLang="ar-SA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ar-SA" smtClean="0"/>
          </a:p>
        </p:txBody>
      </p:sp>
      <p:sp>
        <p:nvSpPr>
          <p:cNvPr id="346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41A51E-A5A8-4F06-9038-EF853E6B06F7}" type="slidenum">
              <a:rPr lang="ar-SA" altLang="ar-SA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ar-SA" smtClean="0"/>
          </a:p>
        </p:txBody>
      </p:sp>
      <p:sp>
        <p:nvSpPr>
          <p:cNvPr id="347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CBD850-C666-49DA-9170-4FE11DDAA275}" type="slidenum">
              <a:rPr lang="ar-SA" altLang="ar-SA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ar-SA" smtClean="0"/>
          </a:p>
        </p:txBody>
      </p:sp>
      <p:sp>
        <p:nvSpPr>
          <p:cNvPr id="348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98109F-0BFF-43DF-B314-EF795E432008}" type="slidenum">
              <a:rPr lang="ar-SA" altLang="ar-SA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ar-SA" smtClean="0"/>
          </a:p>
        </p:txBody>
      </p:sp>
      <p:sp>
        <p:nvSpPr>
          <p:cNvPr id="349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 txBox="1">
            <a:spLocks noGrp="1"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051532-B0B0-45A2-B68F-6F850B3BABC7}" type="slidenum">
              <a:rPr lang="ar-SA" altLang="ar-SA" b="0"/>
              <a:pPr eaLnBrk="1" hangingPunct="1">
                <a:spcBef>
                  <a:spcPct val="0"/>
                </a:spcBef>
              </a:pPr>
              <a:t>4</a:t>
            </a:fld>
            <a:endParaRPr lang="en-US" altLang="ar-SA" b="0"/>
          </a:p>
        </p:txBody>
      </p:sp>
      <p:sp>
        <p:nvSpPr>
          <p:cNvPr id="331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C512BC-1523-4001-8E9F-71301B6452E5}" type="slidenum">
              <a:rPr lang="ar-SA" altLang="ar-SA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ar-SA" smtClean="0"/>
          </a:p>
        </p:txBody>
      </p:sp>
      <p:sp>
        <p:nvSpPr>
          <p:cNvPr id="350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54E2B56-A984-48FB-A55E-36A692FBE7A8}" type="slidenum">
              <a:rPr lang="ar-SA" altLang="ar-SA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ar-SA" smtClean="0"/>
          </a:p>
        </p:txBody>
      </p:sp>
      <p:sp>
        <p:nvSpPr>
          <p:cNvPr id="351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F706C0-2ECD-4669-AAB0-3F81179C176E}" type="slidenum">
              <a:rPr lang="ar-SA" altLang="ar-SA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ar-SA" smtClean="0"/>
          </a:p>
        </p:txBody>
      </p:sp>
      <p:sp>
        <p:nvSpPr>
          <p:cNvPr id="352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6A9FEC-73AC-4EBF-B93A-07815D3ADEDF}" type="slidenum">
              <a:rPr lang="ar-SA" altLang="ar-SA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ar-SA" smtClean="0"/>
          </a:p>
        </p:txBody>
      </p:sp>
      <p:sp>
        <p:nvSpPr>
          <p:cNvPr id="353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4BE8B1-5566-49F8-831C-BCD72BE26BC7}" type="slidenum">
              <a:rPr lang="ar-SA" altLang="ar-SA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ar-SA" smtClean="0"/>
          </a:p>
        </p:txBody>
      </p:sp>
      <p:sp>
        <p:nvSpPr>
          <p:cNvPr id="354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683AD6-32D4-43E0-866D-C88BED5F61E1}" type="slidenum">
              <a:rPr lang="ar-SA" altLang="ar-SA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ar-SA" smtClean="0"/>
          </a:p>
        </p:txBody>
      </p:sp>
      <p:sp>
        <p:nvSpPr>
          <p:cNvPr id="355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83CF97-ECC3-4AF8-8809-C42D57FEE549}" type="slidenum">
              <a:rPr lang="ar-SA" altLang="ar-SA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ar-SA" smtClean="0"/>
          </a:p>
        </p:txBody>
      </p:sp>
      <p:sp>
        <p:nvSpPr>
          <p:cNvPr id="356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5DF334-0AF8-4232-B91C-72D39D69C610}" type="slidenum">
              <a:rPr lang="ar-SA" altLang="ar-SA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ar-SA" smtClean="0"/>
          </a:p>
        </p:txBody>
      </p:sp>
      <p:sp>
        <p:nvSpPr>
          <p:cNvPr id="357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E5DD86-E2FC-4D6C-AD0F-EC0BAA2D39FB}" type="slidenum">
              <a:rPr lang="ar-SA" altLang="ar-SA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ar-SA" smtClean="0"/>
          </a:p>
        </p:txBody>
      </p:sp>
      <p:sp>
        <p:nvSpPr>
          <p:cNvPr id="358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F03CB6-D09B-4203-B793-248C2AA337CB}" type="slidenum">
              <a:rPr lang="ar-SA" altLang="ar-SA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ar-SA" smtClean="0"/>
          </a:p>
        </p:txBody>
      </p:sp>
      <p:sp>
        <p:nvSpPr>
          <p:cNvPr id="359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7"/>
          <p:cNvSpPr txBox="1">
            <a:spLocks noGrp="1"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281D2D-822E-4D25-AE99-2A59BBE55168}" type="slidenum">
              <a:rPr lang="ar-SA" altLang="ar-SA" b="0"/>
              <a:pPr eaLnBrk="1" hangingPunct="1">
                <a:spcBef>
                  <a:spcPct val="0"/>
                </a:spcBef>
              </a:pPr>
              <a:t>5</a:t>
            </a:fld>
            <a:endParaRPr lang="en-US" altLang="ar-SA" b="0"/>
          </a:p>
        </p:txBody>
      </p:sp>
      <p:sp>
        <p:nvSpPr>
          <p:cNvPr id="332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910F6F-E1E0-4C33-9BB4-F72C75492813}" type="slidenum">
              <a:rPr lang="ar-SA" altLang="ar-SA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ar-SA" smtClean="0"/>
          </a:p>
        </p:txBody>
      </p:sp>
      <p:sp>
        <p:nvSpPr>
          <p:cNvPr id="3604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B9B60A-CCBE-4C67-9B5A-A237305298E0}" type="slidenum">
              <a:rPr lang="ar-SA" altLang="ar-SA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ar-SA" smtClean="0"/>
          </a:p>
        </p:txBody>
      </p:sp>
      <p:sp>
        <p:nvSpPr>
          <p:cNvPr id="361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46FAB2-9359-476E-B279-57F6BA68422F}" type="slidenum">
              <a:rPr lang="ar-SA" altLang="ar-SA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ar-SA" smtClean="0"/>
          </a:p>
        </p:txBody>
      </p:sp>
      <p:sp>
        <p:nvSpPr>
          <p:cNvPr id="362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54A03E-B5A2-479D-A997-A06093BC43A4}" type="slidenum">
              <a:rPr lang="ar-SA" altLang="ar-SA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ar-SA" smtClean="0"/>
          </a:p>
        </p:txBody>
      </p:sp>
      <p:sp>
        <p:nvSpPr>
          <p:cNvPr id="363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9AA663-82D5-4245-B261-1730AA80F8B1}" type="slidenum">
              <a:rPr lang="ar-SA" altLang="ar-SA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ar-SA" smtClean="0"/>
          </a:p>
        </p:txBody>
      </p:sp>
      <p:sp>
        <p:nvSpPr>
          <p:cNvPr id="3645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16CFBF-D1F6-42D5-A6B1-FADD7C39B7B5}" type="slidenum">
              <a:rPr lang="ar-SA" altLang="ar-SA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ar-SA" smtClean="0"/>
          </a:p>
        </p:txBody>
      </p:sp>
      <p:sp>
        <p:nvSpPr>
          <p:cNvPr id="365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EABAF9-A256-4AE6-8BBD-55F9778398F5}" type="slidenum">
              <a:rPr lang="ar-SA" altLang="ar-SA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ar-SA" smtClean="0"/>
          </a:p>
        </p:txBody>
      </p:sp>
      <p:sp>
        <p:nvSpPr>
          <p:cNvPr id="3665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5886C3-F04E-4973-A996-B6825454E3FE}" type="slidenum">
              <a:rPr lang="ar-SA" altLang="ar-SA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ar-SA" smtClean="0"/>
          </a:p>
        </p:txBody>
      </p:sp>
      <p:sp>
        <p:nvSpPr>
          <p:cNvPr id="367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97EC1A-3F04-4C00-A410-BD4E372CEE5E}" type="slidenum">
              <a:rPr lang="ar-SA" altLang="ar-SA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ar-SA" smtClean="0"/>
          </a:p>
        </p:txBody>
      </p:sp>
      <p:sp>
        <p:nvSpPr>
          <p:cNvPr id="3686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589B4B-7A53-4BAE-B739-26803618E2CF}" type="slidenum">
              <a:rPr lang="ar-SA" altLang="ar-SA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ar-SA" smtClean="0"/>
          </a:p>
        </p:txBody>
      </p:sp>
      <p:sp>
        <p:nvSpPr>
          <p:cNvPr id="3696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 txBox="1">
            <a:spLocks noGrp="1"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65B71F-5752-47E6-8507-2E0892692FCC}" type="slidenum">
              <a:rPr lang="ar-SA" altLang="ar-SA" b="0"/>
              <a:pPr eaLnBrk="1" hangingPunct="1">
                <a:spcBef>
                  <a:spcPct val="0"/>
                </a:spcBef>
              </a:pPr>
              <a:t>6</a:t>
            </a:fld>
            <a:endParaRPr lang="en-US" altLang="ar-SA" b="0"/>
          </a:p>
        </p:txBody>
      </p:sp>
      <p:sp>
        <p:nvSpPr>
          <p:cNvPr id="333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891CD9-C4BE-49D3-B61E-58EE7455A6CD}" type="slidenum">
              <a:rPr lang="ar-SA" altLang="ar-SA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ar-SA" smtClean="0"/>
          </a:p>
        </p:txBody>
      </p:sp>
      <p:sp>
        <p:nvSpPr>
          <p:cNvPr id="3706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C03D36-BB00-4C4B-969B-6DEEAAA60F9E}" type="slidenum">
              <a:rPr lang="en-US" altLang="en-US" smtClean="0"/>
              <a:pPr eaLnBrk="1" hangingPunct="1">
                <a:spcBef>
                  <a:spcPct val="0"/>
                </a:spcBef>
              </a:pPr>
              <a:t>50</a:t>
            </a:fld>
            <a:endParaRPr lang="en-US" altLang="en-US" smtClean="0"/>
          </a:p>
        </p:txBody>
      </p:sp>
      <p:sp>
        <p:nvSpPr>
          <p:cNvPr id="371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1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68C733-6364-4B00-82D5-EC06844BA4B6}" type="slidenum">
              <a:rPr lang="en-US" altLang="en-US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en-US" smtClean="0"/>
          </a:p>
        </p:txBody>
      </p:sp>
      <p:sp>
        <p:nvSpPr>
          <p:cNvPr id="372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20DF4F-CE3E-43D5-B9BA-D70BF8CA5085}" type="slidenum">
              <a:rPr lang="en-US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en-US" smtClean="0"/>
          </a:p>
        </p:txBody>
      </p:sp>
      <p:sp>
        <p:nvSpPr>
          <p:cNvPr id="373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715E76-BCB5-462F-8DF3-152C62DB5B0A}" type="slidenum">
              <a:rPr lang="en-US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en-US" smtClean="0"/>
          </a:p>
        </p:txBody>
      </p:sp>
      <p:sp>
        <p:nvSpPr>
          <p:cNvPr id="374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62D2B9-D772-474C-9914-943278F894C2}" type="slidenum">
              <a:rPr lang="en-US" altLang="en-US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en-US" smtClean="0"/>
          </a:p>
        </p:txBody>
      </p:sp>
      <p:sp>
        <p:nvSpPr>
          <p:cNvPr id="375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40AF03-0EAF-4642-8EF9-C820FB4A82C8}" type="slidenum">
              <a:rPr lang="ar-SA" altLang="ar-SA" smtClean="0"/>
              <a:pPr eaLnBrk="1" hangingPunct="1">
                <a:spcBef>
                  <a:spcPct val="0"/>
                </a:spcBef>
              </a:pPr>
              <a:t>59</a:t>
            </a:fld>
            <a:endParaRPr lang="en-US" altLang="ar-SA" smtClean="0"/>
          </a:p>
        </p:txBody>
      </p:sp>
      <p:sp>
        <p:nvSpPr>
          <p:cNvPr id="3768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E200E3-4A57-42A9-963E-9B5701E98AD1}" type="slidenum">
              <a:rPr lang="ar-SA" altLang="ar-SA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ar-SA" smtClean="0"/>
          </a:p>
        </p:txBody>
      </p:sp>
      <p:sp>
        <p:nvSpPr>
          <p:cNvPr id="334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7"/>
          <p:cNvSpPr txBox="1">
            <a:spLocks noGrp="1"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19AB31-5DB7-453C-9BB4-B348B081B794}" type="slidenum">
              <a:rPr lang="ar-SA" altLang="ar-SA" b="0"/>
              <a:pPr eaLnBrk="1" hangingPunct="1">
                <a:spcBef>
                  <a:spcPct val="0"/>
                </a:spcBef>
              </a:pPr>
              <a:t>9</a:t>
            </a:fld>
            <a:endParaRPr lang="en-US" altLang="ar-SA" b="0"/>
          </a:p>
        </p:txBody>
      </p:sp>
      <p:sp>
        <p:nvSpPr>
          <p:cNvPr id="335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336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618359-D41C-4A20-8604-3286E9F044AE}" type="slidenum">
              <a:rPr lang="ar-SA" altLang="ar-SA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ar-SA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7"/>
          <p:cNvSpPr txBox="1">
            <a:spLocks noGrp="1"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E2226F-8A4D-4561-8BF0-0CC506306222}" type="slidenum">
              <a:rPr lang="ar-SA" altLang="ar-SA" b="0"/>
              <a:pPr eaLnBrk="1" hangingPunct="1">
                <a:spcBef>
                  <a:spcPct val="0"/>
                </a:spcBef>
              </a:pPr>
              <a:t>13</a:t>
            </a:fld>
            <a:endParaRPr lang="en-US" altLang="ar-SA" b="0"/>
          </a:p>
        </p:txBody>
      </p:sp>
      <p:sp>
        <p:nvSpPr>
          <p:cNvPr id="337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8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Acute pulmonary embolism and deep venous thrombosis (DVT) in a 48-year-old woman. Multifocal low-attenuation emboli (arrows) in segmental and subsegmental arteries in the right lower lobe. </a:t>
            </a:r>
          </a:p>
        </p:txBody>
      </p:sp>
      <p:sp>
        <p:nvSpPr>
          <p:cNvPr id="338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3BF5F5-8C29-4BC4-B14C-907D0410C9AD}" type="slidenum">
              <a:rPr lang="en-US" altLang="en-US" smtClean="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 sz="quarter"/>
          </p:nvPr>
        </p:nvSpPr>
        <p:spPr>
          <a:xfrm>
            <a:off x="457200" y="1981200"/>
            <a:ext cx="8229600" cy="1736725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CARDIOVASCULAR IMAGING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GOLD STANDARD for diagnosis of PE is </a:t>
            </a:r>
            <a:r>
              <a:rPr lang="en-US" dirty="0" err="1" smtClean="0">
                <a:solidFill>
                  <a:srgbClr val="FFFF00"/>
                </a:solidFill>
              </a:rPr>
              <a:t>cta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8419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altLang="ar-SA" smtClean="0"/>
          </a:p>
        </p:txBody>
      </p:sp>
    </p:spTree>
    <p:extLst>
      <p:ext uri="{BB962C8B-B14F-4D97-AF65-F5344CB8AC3E}">
        <p14:creationId xmlns:p14="http://schemas.microsoft.com/office/powerpoint/2010/main" val="399750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767080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94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7740650" cy="321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87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4" t="40108" r="23882" b="13747"/>
          <a:stretch>
            <a:fillRect/>
          </a:stretch>
        </p:blipFill>
        <p:spPr bwMode="auto">
          <a:xfrm>
            <a:off x="493713" y="1295400"/>
            <a:ext cx="78708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381000"/>
            <a:ext cx="7010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CTA PULMONARY VASCULATURE</a:t>
            </a:r>
          </a:p>
        </p:txBody>
      </p:sp>
    </p:spTree>
    <p:extLst>
      <p:ext uri="{BB962C8B-B14F-4D97-AF65-F5344CB8AC3E}">
        <p14:creationId xmlns:p14="http://schemas.microsoft.com/office/powerpoint/2010/main" val="26909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</a:rPr>
              <a:t>CTA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(Coronal Reconstruction)</a:t>
            </a:r>
          </a:p>
        </p:txBody>
      </p:sp>
      <p:graphicFrame>
        <p:nvGraphicFramePr>
          <p:cNvPr id="191491" name="Object 3"/>
          <p:cNvGraphicFramePr>
            <a:graphicFrameLocks noChangeAspect="1"/>
          </p:cNvGraphicFramePr>
          <p:nvPr/>
        </p:nvGraphicFramePr>
        <p:xfrm>
          <a:off x="1752600" y="1752600"/>
          <a:ext cx="5334000" cy="3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4" imgW="3486637" imgH="2553056" progId="Paint.Picture">
                  <p:embed/>
                </p:oleObj>
              </mc:Choice>
              <mc:Fallback>
                <p:oleObj name="Bitmap Image" r:id="rId4" imgW="3486637" imgH="255305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2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752600"/>
                        <a:ext cx="5334000" cy="390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81600" y="2057400"/>
            <a:ext cx="3962400" cy="1552575"/>
            <a:chOff x="3264" y="1296"/>
            <a:chExt cx="2496" cy="978"/>
          </a:xfrm>
        </p:grpSpPr>
        <p:sp>
          <p:nvSpPr>
            <p:cNvPr id="376837" name="Line 5"/>
            <p:cNvSpPr>
              <a:spLocks noChangeShapeType="1"/>
            </p:cNvSpPr>
            <p:nvPr/>
          </p:nvSpPr>
          <p:spPr bwMode="auto">
            <a:xfrm flipH="1">
              <a:off x="3264" y="1728"/>
              <a:ext cx="1584" cy="33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1499" name="Text Box 6"/>
            <p:cNvSpPr txBox="1">
              <a:spLocks noChangeArrowheads="1"/>
            </p:cNvSpPr>
            <p:nvPr/>
          </p:nvSpPr>
          <p:spPr bwMode="auto">
            <a:xfrm>
              <a:off x="4752" y="1296"/>
              <a:ext cx="1008" cy="9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ar-SA" sz="2400" b="0">
                  <a:solidFill>
                    <a:schemeClr val="tx2"/>
                  </a:solidFill>
                  <a:latin typeface="Times New Roman" pitchFamily="18" charset="0"/>
                </a:rPr>
                <a:t>Embolus in left main pulmonary artery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0" y="2743200"/>
            <a:ext cx="3810000" cy="1927225"/>
            <a:chOff x="0" y="1728"/>
            <a:chExt cx="2400" cy="1214"/>
          </a:xfrm>
        </p:grpSpPr>
        <p:sp>
          <p:nvSpPr>
            <p:cNvPr id="376840" name="Line 8"/>
            <p:cNvSpPr>
              <a:spLocks noChangeShapeType="1"/>
            </p:cNvSpPr>
            <p:nvPr/>
          </p:nvSpPr>
          <p:spPr bwMode="auto">
            <a:xfrm>
              <a:off x="816" y="2304"/>
              <a:ext cx="1584" cy="48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1497" name="Text Box 9"/>
            <p:cNvSpPr txBox="1">
              <a:spLocks noChangeArrowheads="1"/>
            </p:cNvSpPr>
            <p:nvPr/>
          </p:nvSpPr>
          <p:spPr bwMode="auto">
            <a:xfrm>
              <a:off x="0" y="1728"/>
              <a:ext cx="1104" cy="121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ar-SA" sz="2400" b="0">
                  <a:solidFill>
                    <a:srgbClr val="800000"/>
                  </a:solidFill>
                  <a:latin typeface="Times New Roman" pitchFamily="18" charset="0"/>
                </a:rPr>
                <a:t>Embolus in descending right pulmonary artery</a:t>
              </a:r>
            </a:p>
          </p:txBody>
        </p:sp>
      </p:grpSp>
      <p:sp>
        <p:nvSpPr>
          <p:cNvPr id="10" name="Cloud Callout 9"/>
          <p:cNvSpPr/>
          <p:nvPr/>
        </p:nvSpPr>
        <p:spPr bwMode="auto">
          <a:xfrm>
            <a:off x="5410200" y="5181600"/>
            <a:ext cx="3733800" cy="1676400"/>
          </a:xfrm>
          <a:prstGeom prst="cloudCallou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HOMOGENOUS FILLING OF THE VESSLES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12970292">
            <a:off x="4440238" y="4502150"/>
            <a:ext cx="2032000" cy="4572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595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http://radiographics.rsna.org/content/23/6/1521/F1.medi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762000"/>
            <a:ext cx="65928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 rot="5400000">
            <a:off x="4999037" y="4084638"/>
            <a:ext cx="6308725" cy="457200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>
                <a:latin typeface="+mn-lt"/>
              </a:rPr>
              <a:t>CT </a:t>
            </a:r>
            <a:r>
              <a:rPr lang="en-US" sz="5400" dirty="0" err="1">
                <a:latin typeface="+mn-lt"/>
              </a:rPr>
              <a:t>Agiogram</a:t>
            </a:r>
            <a:endParaRPr lang="en-US" sz="54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384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AORTIC ARCH ANATOMY</a:t>
            </a:r>
          </a:p>
        </p:txBody>
      </p:sp>
      <p:pic>
        <p:nvPicPr>
          <p:cNvPr id="193539" name="Picture 3" descr="ser012img00001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4100" y="1600200"/>
            <a:ext cx="4495800" cy="4495800"/>
          </a:xfrm>
          <a:noFill/>
        </p:spPr>
      </p:pic>
      <p:sp>
        <p:nvSpPr>
          <p:cNvPr id="193540" name="WordArt 4" descr="Paper bag"/>
          <p:cNvSpPr>
            <a:spLocks noChangeArrowheads="1" noChangeShapeType="1" noTextEdit="1"/>
          </p:cNvSpPr>
          <p:nvPr/>
        </p:nvSpPr>
        <p:spPr bwMode="auto">
          <a:xfrm>
            <a:off x="990600" y="6096000"/>
            <a:ext cx="13335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KKUH</a:t>
            </a:r>
          </a:p>
        </p:txBody>
      </p:sp>
    </p:spTree>
    <p:extLst>
      <p:ext uri="{BB962C8B-B14F-4D97-AF65-F5344CB8AC3E}">
        <p14:creationId xmlns:p14="http://schemas.microsoft.com/office/powerpoint/2010/main" val="108565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Notes Cas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29559" r="10298" b="27701"/>
          <a:stretch>
            <a:fillRect/>
          </a:stretch>
        </p:blipFill>
        <p:spPr bwMode="auto">
          <a:xfrm>
            <a:off x="533400" y="990600"/>
            <a:ext cx="79248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66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58763"/>
            <a:ext cx="77724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hlink"/>
                </a:solidFill>
              </a:rPr>
              <a:t>The Aortic arch/great vessels</a:t>
            </a:r>
          </a:p>
        </p:txBody>
      </p:sp>
      <p:sp>
        <p:nvSpPr>
          <p:cNvPr id="194564" name="Text Box 4"/>
          <p:cNvSpPr txBox="1">
            <a:spLocks noChangeArrowheads="1"/>
          </p:cNvSpPr>
          <p:nvPr/>
        </p:nvSpPr>
        <p:spPr bwMode="auto">
          <a:xfrm>
            <a:off x="457200" y="6324600"/>
            <a:ext cx="3733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200" b="0">
                <a:latin typeface="Times New Roman" pitchFamily="18" charset="0"/>
              </a:rPr>
              <a:t>“Man’s Anatomy by Tobias &amp; Arnold</a:t>
            </a:r>
          </a:p>
        </p:txBody>
      </p:sp>
      <p:sp>
        <p:nvSpPr>
          <p:cNvPr id="7" name="Pentagon 6"/>
          <p:cNvSpPr/>
          <p:nvPr/>
        </p:nvSpPr>
        <p:spPr bwMode="auto">
          <a:xfrm rot="4717953">
            <a:off x="4343400" y="2743200"/>
            <a:ext cx="685800" cy="533400"/>
          </a:xfrm>
          <a:prstGeom prst="homePlat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entagon 7"/>
          <p:cNvSpPr/>
          <p:nvPr/>
        </p:nvSpPr>
        <p:spPr bwMode="auto">
          <a:xfrm rot="7803412">
            <a:off x="5111750" y="2909888"/>
            <a:ext cx="685800" cy="533400"/>
          </a:xfrm>
          <a:prstGeom prst="homePlat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entagon 8"/>
          <p:cNvSpPr/>
          <p:nvPr/>
        </p:nvSpPr>
        <p:spPr bwMode="auto">
          <a:xfrm rot="1917460">
            <a:off x="3416300" y="3214688"/>
            <a:ext cx="762000" cy="457200"/>
          </a:xfrm>
          <a:prstGeom prst="homePlat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904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b="1" smtClean="0"/>
              <a:t>Aortic aneurysm</a:t>
            </a:r>
            <a:r>
              <a:rPr lang="en-US" sz="5400" smtClean="0"/>
              <a:t> </a:t>
            </a:r>
          </a:p>
        </p:txBody>
      </p:sp>
      <p:pic>
        <p:nvPicPr>
          <p:cNvPr id="195587" name="Picture 3" descr="aa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9125" y="1600200"/>
            <a:ext cx="5070475" cy="5257800"/>
          </a:xfrm>
          <a:noFill/>
        </p:spPr>
      </p:pic>
      <p:sp>
        <p:nvSpPr>
          <p:cNvPr id="6" name="Notched Right Arrow 5"/>
          <p:cNvSpPr/>
          <p:nvPr/>
        </p:nvSpPr>
        <p:spPr bwMode="auto">
          <a:xfrm rot="9571427">
            <a:off x="5543550" y="2239963"/>
            <a:ext cx="1143000" cy="533400"/>
          </a:xfrm>
          <a:prstGeom prst="notched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1828800"/>
            <a:ext cx="2590800" cy="369888"/>
          </a:xfrm>
          <a:prstGeom prst="rect">
            <a:avLst/>
          </a:prstGeom>
          <a:solidFill>
            <a:schemeClr val="accent4">
              <a:lumMod val="1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Aortic knob/knuckle</a:t>
            </a:r>
          </a:p>
        </p:txBody>
      </p:sp>
    </p:spTree>
    <p:extLst>
      <p:ext uri="{BB962C8B-B14F-4D97-AF65-F5344CB8AC3E}">
        <p14:creationId xmlns:p14="http://schemas.microsoft.com/office/powerpoint/2010/main" val="388530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Case4 Cardiomegaly 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838200"/>
            <a:ext cx="46751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1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56388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solidFill>
                  <a:schemeClr val="tx1"/>
                </a:solidFill>
                <a:latin typeface="Times New Roman" pitchFamily="18" charset="0"/>
              </a:rPr>
              <a:t>Cardiomegaly plus early Congestive Heart Failure (CHF)</a:t>
            </a:r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5715000" y="914400"/>
            <a:ext cx="28956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 b="0">
                <a:latin typeface="Times New Roman" pitchFamily="18" charset="0"/>
              </a:rPr>
              <a:t>Key:</a:t>
            </a:r>
          </a:p>
          <a:p>
            <a:pPr eaLnBrk="1" hangingPunct="1">
              <a:spcBef>
                <a:spcPct val="50000"/>
              </a:spcBef>
              <a:buClrTx/>
              <a:buFontTx/>
              <a:buAutoNum type="arabicPeriod"/>
            </a:pPr>
            <a:r>
              <a:rPr lang="en-US" altLang="ar-SA" sz="1400" b="0">
                <a:latin typeface="Times New Roman" pitchFamily="18" charset="0"/>
              </a:rPr>
              <a:t>Inferior vena cava (IVC)</a:t>
            </a:r>
          </a:p>
          <a:p>
            <a:pPr eaLnBrk="1" hangingPunct="1">
              <a:spcBef>
                <a:spcPct val="50000"/>
              </a:spcBef>
              <a:buClrTx/>
              <a:buFontTx/>
              <a:buAutoNum type="arabicPeriod"/>
            </a:pPr>
            <a:r>
              <a:rPr lang="en-US" altLang="ar-SA" sz="1400" b="0">
                <a:latin typeface="Times New Roman" pitchFamily="18" charset="0"/>
              </a:rPr>
              <a:t>Superior vena cava (SVC)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 b="0">
                <a:latin typeface="Times New Roman" pitchFamily="18" charset="0"/>
              </a:rPr>
              <a:t>*3.	Azygos vein</a:t>
            </a:r>
          </a:p>
          <a:p>
            <a:pPr eaLnBrk="1" hangingPunct="1">
              <a:spcBef>
                <a:spcPct val="50000"/>
              </a:spcBef>
              <a:buClrTx/>
              <a:buFontTx/>
              <a:buAutoNum type="arabicPeriod" startAt="4"/>
            </a:pPr>
            <a:r>
              <a:rPr lang="en-US" altLang="ar-SA" sz="1400" b="0">
                <a:latin typeface="Times New Roman" pitchFamily="18" charset="0"/>
              </a:rPr>
              <a:t>Carina</a:t>
            </a:r>
          </a:p>
          <a:p>
            <a:pPr eaLnBrk="1" hangingPunct="1">
              <a:spcBef>
                <a:spcPct val="50000"/>
              </a:spcBef>
              <a:buClrTx/>
              <a:buFontTx/>
              <a:buAutoNum type="arabicPeriod" startAt="4"/>
            </a:pPr>
            <a:r>
              <a:rPr lang="en-US" altLang="ar-SA" sz="1400" b="0">
                <a:latin typeface="Times New Roman" pitchFamily="18" charset="0"/>
              </a:rPr>
              <a:t>Trachea</a:t>
            </a:r>
          </a:p>
          <a:p>
            <a:pPr eaLnBrk="1" hangingPunct="1">
              <a:spcBef>
                <a:spcPct val="50000"/>
              </a:spcBef>
              <a:buClrTx/>
              <a:buFontTx/>
              <a:buAutoNum type="arabicPeriod" startAt="4"/>
            </a:pPr>
            <a:r>
              <a:rPr lang="en-US" altLang="ar-SA" sz="1400" b="0">
                <a:latin typeface="Times New Roman" pitchFamily="18" charset="0"/>
              </a:rPr>
              <a:t>Right main stem bronchus</a:t>
            </a:r>
          </a:p>
          <a:p>
            <a:pPr eaLnBrk="1" hangingPunct="1">
              <a:spcBef>
                <a:spcPct val="50000"/>
              </a:spcBef>
              <a:buClrTx/>
              <a:buFontTx/>
              <a:buAutoNum type="arabicPeriod" startAt="4"/>
            </a:pPr>
            <a:r>
              <a:rPr lang="en-US" altLang="ar-SA" sz="1400" b="0">
                <a:latin typeface="Times New Roman" pitchFamily="18" charset="0"/>
              </a:rPr>
              <a:t>Prominent pulmonary vessels</a:t>
            </a:r>
          </a:p>
        </p:txBody>
      </p:sp>
      <p:sp>
        <p:nvSpPr>
          <p:cNvPr id="196613" name="Rectangle 5"/>
          <p:cNvSpPr>
            <a:spLocks noChangeArrowheads="1"/>
          </p:cNvSpPr>
          <p:nvPr/>
        </p:nvSpPr>
        <p:spPr bwMode="auto">
          <a:xfrm>
            <a:off x="609600" y="304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b="0">
                <a:solidFill>
                  <a:schemeClr val="hlink"/>
                </a:solidFill>
                <a:latin typeface="Century" pitchFamily="18" charset="0"/>
              </a:rPr>
              <a:t>Heart and Vessels</a:t>
            </a:r>
          </a:p>
        </p:txBody>
      </p:sp>
      <p:sp>
        <p:nvSpPr>
          <p:cNvPr id="196614" name="Rectangle 6"/>
          <p:cNvSpPr>
            <a:spLocks noChangeArrowheads="1"/>
          </p:cNvSpPr>
          <p:nvPr/>
        </p:nvSpPr>
        <p:spPr bwMode="auto">
          <a:xfrm>
            <a:off x="4876800" y="3581400"/>
            <a:ext cx="4038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 b="0">
                <a:latin typeface="Times New Roman" pitchFamily="18" charset="0"/>
              </a:rPr>
              <a:t>Any and or all heart chambers may enlarge when the heart becomes diseased. Cardiomegaly = a big heart.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 b="0">
                <a:latin typeface="Times New Roman" pitchFamily="18" charset="0"/>
              </a:rPr>
              <a:t>A patient’s heart enlarges due to a number of diseases e.g. valve disease, high blood pressure, congestive heart failure.</a:t>
            </a:r>
          </a:p>
        </p:txBody>
      </p:sp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4876800" y="4876800"/>
            <a:ext cx="39624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 b="0">
                <a:latin typeface="Times New Roman" pitchFamily="18" charset="0"/>
              </a:rPr>
              <a:t>If the heart fails, the lung often become congested. Early on the pulmonary vessels appear more prominent as in this case. More advanced failure can result in a condition of pulmonary edema which is fluid flooding into the alveoli of the lungs causing the patient marked shortness of breath.</a:t>
            </a:r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1905000" y="24384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>
                <a:latin typeface="Times New Roman" pitchFamily="18" charset="0"/>
              </a:rPr>
              <a:t>2</a:t>
            </a: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1828800" y="22860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>
                <a:latin typeface="Times New Roman" pitchFamily="18" charset="0"/>
              </a:rPr>
              <a:t>7</a:t>
            </a:r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1524000" y="2362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>
                <a:latin typeface="Times New Roman" pitchFamily="18" charset="0"/>
              </a:rPr>
              <a:t>7</a:t>
            </a:r>
          </a:p>
        </p:txBody>
      </p:sp>
      <p:sp>
        <p:nvSpPr>
          <p:cNvPr id="196619" name="Text Box 11"/>
          <p:cNvSpPr txBox="1">
            <a:spLocks noChangeArrowheads="1"/>
          </p:cNvSpPr>
          <p:nvPr/>
        </p:nvSpPr>
        <p:spPr bwMode="auto">
          <a:xfrm>
            <a:off x="3657600" y="2209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>
                <a:latin typeface="Times New Roman" pitchFamily="18" charset="0"/>
              </a:rPr>
              <a:t>7</a:t>
            </a:r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3429000" y="2209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>
                <a:latin typeface="Times New Roman" pitchFamily="18" charset="0"/>
              </a:rPr>
              <a:t>7</a:t>
            </a:r>
          </a:p>
        </p:txBody>
      </p:sp>
      <p:sp>
        <p:nvSpPr>
          <p:cNvPr id="517133" name="Oval 13"/>
          <p:cNvSpPr>
            <a:spLocks noChangeArrowheads="1"/>
          </p:cNvSpPr>
          <p:nvPr/>
        </p:nvSpPr>
        <p:spPr bwMode="auto">
          <a:xfrm>
            <a:off x="2514600" y="2286000"/>
            <a:ext cx="228600" cy="152400"/>
          </a:xfrm>
          <a:prstGeom prst="ellipse">
            <a:avLst/>
          </a:prstGeom>
          <a:solidFill>
            <a:srgbClr val="DDDDDD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6622" name="Text Box 14"/>
          <p:cNvSpPr txBox="1">
            <a:spLocks noChangeArrowheads="1"/>
          </p:cNvSpPr>
          <p:nvPr/>
        </p:nvSpPr>
        <p:spPr bwMode="auto">
          <a:xfrm>
            <a:off x="2514600" y="2209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>
                <a:latin typeface="Times New Roman" pitchFamily="18" charset="0"/>
              </a:rPr>
              <a:t>5</a:t>
            </a:r>
          </a:p>
        </p:txBody>
      </p:sp>
      <p:sp>
        <p:nvSpPr>
          <p:cNvPr id="517135" name="Oval 15"/>
          <p:cNvSpPr>
            <a:spLocks noChangeArrowheads="1"/>
          </p:cNvSpPr>
          <p:nvPr/>
        </p:nvSpPr>
        <p:spPr bwMode="auto">
          <a:xfrm>
            <a:off x="2514600" y="2819400"/>
            <a:ext cx="228600" cy="152400"/>
          </a:xfrm>
          <a:prstGeom prst="ellipse">
            <a:avLst/>
          </a:prstGeom>
          <a:solidFill>
            <a:srgbClr val="DDDDDD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6624" name="Text Box 16"/>
          <p:cNvSpPr txBox="1">
            <a:spLocks noChangeArrowheads="1"/>
          </p:cNvSpPr>
          <p:nvPr/>
        </p:nvSpPr>
        <p:spPr bwMode="auto">
          <a:xfrm>
            <a:off x="2438400" y="27432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>
                <a:latin typeface="Times New Roman" pitchFamily="18" charset="0"/>
              </a:rPr>
              <a:t>4</a:t>
            </a:r>
          </a:p>
        </p:txBody>
      </p:sp>
      <p:sp>
        <p:nvSpPr>
          <p:cNvPr id="196625" name="Text Box 17"/>
          <p:cNvSpPr txBox="1">
            <a:spLocks noChangeArrowheads="1"/>
          </p:cNvSpPr>
          <p:nvPr/>
        </p:nvSpPr>
        <p:spPr bwMode="auto">
          <a:xfrm>
            <a:off x="2057400" y="28956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>
                <a:latin typeface="Times New Roman" pitchFamily="18" charset="0"/>
              </a:rPr>
              <a:t>3</a:t>
            </a:r>
          </a:p>
        </p:txBody>
      </p:sp>
      <p:sp>
        <p:nvSpPr>
          <p:cNvPr id="517138" name="Oval 18"/>
          <p:cNvSpPr>
            <a:spLocks noChangeArrowheads="1"/>
          </p:cNvSpPr>
          <p:nvPr/>
        </p:nvSpPr>
        <p:spPr bwMode="auto">
          <a:xfrm>
            <a:off x="1752600" y="5029200"/>
            <a:ext cx="152400" cy="152400"/>
          </a:xfrm>
          <a:prstGeom prst="ellipse">
            <a:avLst/>
          </a:prstGeom>
          <a:solidFill>
            <a:srgbClr val="DDDDDD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6627" name="Text Box 19"/>
          <p:cNvSpPr txBox="1">
            <a:spLocks noChangeArrowheads="1"/>
          </p:cNvSpPr>
          <p:nvPr/>
        </p:nvSpPr>
        <p:spPr bwMode="auto">
          <a:xfrm>
            <a:off x="1676400" y="49530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>
                <a:latin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9402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Normal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211138"/>
            <a:ext cx="8556625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34963" y="530225"/>
            <a:ext cx="3654425" cy="11588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126683" tIns="62230" rIns="126683" bIns="62230">
            <a:spAutoFit/>
          </a:bodyPr>
          <a:lstStyle/>
          <a:p>
            <a:pPr algn="ctr" defTabSz="1279525" eaLnBrk="0" hangingPunct="0">
              <a:spcBef>
                <a:spcPct val="50000"/>
              </a:spcBef>
              <a:defRPr/>
            </a:pPr>
            <a:r>
              <a:rPr lang="en-US" sz="3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Cardio-thoracic Ratio</a:t>
            </a: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3048000" y="4953000"/>
            <a:ext cx="4114800" cy="0"/>
          </a:xfrm>
          <a:prstGeom prst="line">
            <a:avLst/>
          </a:prstGeom>
          <a:noFill/>
          <a:ln w="50800">
            <a:solidFill>
              <a:srgbClr val="CF0E3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533400" y="6172200"/>
            <a:ext cx="8077200" cy="0"/>
          </a:xfrm>
          <a:prstGeom prst="line">
            <a:avLst/>
          </a:prstGeom>
          <a:noFill/>
          <a:ln w="50800">
            <a:solidFill>
              <a:srgbClr val="CF0E3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762375" y="3762375"/>
            <a:ext cx="23336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683" tIns="62230" rIns="126683" bIns="62230">
            <a:spAutoFit/>
          </a:bodyPr>
          <a:lstStyle>
            <a:lvl1pPr defTabSz="1279525"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ar-SA" sz="5000">
                <a:solidFill>
                  <a:srgbClr val="F51555"/>
                </a:solidFill>
              </a:rPr>
              <a:t>&lt;50%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4211638" y="319088"/>
            <a:ext cx="4338637" cy="3378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tx2"/>
                </a:solidFill>
              </a:rPr>
              <a:t>One of the easiest observations to make is something you already know: the cardio-thoracic ratio which is the widest diameter of the heart compared to the widest internal diameter of the rib cage</a:t>
            </a:r>
          </a:p>
        </p:txBody>
      </p:sp>
    </p:spTree>
    <p:extLst>
      <p:ext uri="{BB962C8B-B14F-4D97-AF65-F5344CB8AC3E}">
        <p14:creationId xmlns:p14="http://schemas.microsoft.com/office/powerpoint/2010/main" val="3675225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utoUpdateAnimBg="0"/>
      <p:bldP spid="41990" grpId="0" autoUpdateAnimBg="0"/>
      <p:bldP spid="419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4"/>
          <p:cNvSpPr txBox="1">
            <a:spLocks noChangeArrowheads="1"/>
          </p:cNvSpPr>
          <p:nvPr/>
        </p:nvSpPr>
        <p:spPr bwMode="auto">
          <a:xfrm>
            <a:off x="2773363" y="660400"/>
            <a:ext cx="3868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800">
              <a:solidFill>
                <a:srgbClr val="FFFF66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23416" r="39485" b="18597"/>
          <a:stretch>
            <a:fillRect/>
          </a:stretch>
        </p:blipFill>
        <p:spPr bwMode="auto">
          <a:xfrm>
            <a:off x="2124075" y="2133600"/>
            <a:ext cx="489585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DSCN1534"/>
          <p:cNvPicPr>
            <a:picLocks noChangeAspect="1" noChangeArrowheads="1"/>
          </p:cNvPicPr>
          <p:nvPr/>
        </p:nvPicPr>
        <p:blipFill>
          <a:blip r:embed="rId3">
            <a:lum contrast="-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3" b="7936"/>
          <a:stretch>
            <a:fillRect/>
          </a:stretch>
        </p:blipFill>
        <p:spPr bwMode="auto">
          <a:xfrm>
            <a:off x="2555875" y="1412875"/>
            <a:ext cx="4097338" cy="4725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 t="23416" r="39665" b="24414"/>
          <a:stretch>
            <a:fillRect/>
          </a:stretch>
        </p:blipFill>
        <p:spPr bwMode="auto">
          <a:xfrm>
            <a:off x="1979613" y="2060575"/>
            <a:ext cx="5184775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23416" r="46111" b="27365"/>
          <a:stretch>
            <a:fillRect/>
          </a:stretch>
        </p:blipFill>
        <p:spPr bwMode="auto">
          <a:xfrm>
            <a:off x="1476375" y="1268413"/>
            <a:ext cx="6264275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179388" y="1628775"/>
            <a:ext cx="9139237" cy="3533775"/>
            <a:chOff x="3" y="1117"/>
            <a:chExt cx="5757" cy="2226"/>
          </a:xfrm>
        </p:grpSpPr>
        <p:grpSp>
          <p:nvGrpSpPr>
            <p:cNvPr id="180245" name="Group 45"/>
            <p:cNvGrpSpPr>
              <a:grpSpLocks/>
            </p:cNvGrpSpPr>
            <p:nvPr/>
          </p:nvGrpSpPr>
          <p:grpSpPr bwMode="auto">
            <a:xfrm>
              <a:off x="3" y="1480"/>
              <a:ext cx="5757" cy="1863"/>
              <a:chOff x="3" y="1480"/>
              <a:chExt cx="5757" cy="1863"/>
            </a:xfrm>
          </p:grpSpPr>
          <p:pic>
            <p:nvPicPr>
              <p:cNvPr id="180249" name="Picture 46" descr="Slide14b"/>
              <p:cNvPicPr>
                <a:picLocks noChangeAspect="1" noChangeArrowheads="1"/>
              </p:cNvPicPr>
              <p:nvPr/>
            </p:nvPicPr>
            <p:blipFill>
              <a:blip r:embed="rId6">
                <a:lum bright="6000" contras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824" r="21045" b="13409"/>
              <a:stretch>
                <a:fillRect/>
              </a:stretch>
            </p:blipFill>
            <p:spPr bwMode="auto">
              <a:xfrm>
                <a:off x="3" y="1480"/>
                <a:ext cx="1607" cy="1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0250" name="Picture 47"/>
              <p:cNvPicPr>
                <a:picLocks noChangeAspect="1" noChangeArrowheads="1"/>
              </p:cNvPicPr>
              <p:nvPr/>
            </p:nvPicPr>
            <p:blipFill>
              <a:blip r:embed="rId7"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1" t="17731" r="70532" b="53383"/>
              <a:stretch>
                <a:fillRect/>
              </a:stretch>
            </p:blipFill>
            <p:spPr bwMode="auto">
              <a:xfrm>
                <a:off x="3492" y="1480"/>
                <a:ext cx="2268" cy="1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0251" name="Group 48"/>
              <p:cNvGrpSpPr>
                <a:grpSpLocks/>
              </p:cNvGrpSpPr>
              <p:nvPr/>
            </p:nvGrpSpPr>
            <p:grpSpPr bwMode="auto">
              <a:xfrm>
                <a:off x="1526" y="1480"/>
                <a:ext cx="2307" cy="1859"/>
                <a:chOff x="2109" y="709"/>
                <a:chExt cx="2631" cy="2267"/>
              </a:xfrm>
            </p:grpSpPr>
            <p:pic>
              <p:nvPicPr>
                <p:cNvPr id="180252" name="Picture 49" descr="Slide10b"/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6000" contrast="-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979" t="23528" r="16917" b="9666"/>
                <a:stretch>
                  <a:fillRect/>
                </a:stretch>
              </p:blipFill>
              <p:spPr bwMode="auto">
                <a:xfrm>
                  <a:off x="2109" y="709"/>
                  <a:ext cx="2631" cy="22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0253" name="Rectangle 50"/>
                <p:cNvSpPr>
                  <a:spLocks noChangeArrowheads="1"/>
                </p:cNvSpPr>
                <p:nvPr/>
              </p:nvSpPr>
              <p:spPr bwMode="auto">
                <a:xfrm>
                  <a:off x="4468" y="2704"/>
                  <a:ext cx="272" cy="272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  <p:sp>
          <p:nvSpPr>
            <p:cNvPr id="180246" name="Text Box 51"/>
            <p:cNvSpPr txBox="1">
              <a:spLocks noChangeArrowheads="1"/>
            </p:cNvSpPr>
            <p:nvPr/>
          </p:nvSpPr>
          <p:spPr bwMode="auto">
            <a:xfrm>
              <a:off x="567" y="1117"/>
              <a:ext cx="635" cy="2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rgbClr val="FFFF66"/>
                  </a:solidFill>
                </a:rPr>
                <a:t>Sagittal</a:t>
              </a:r>
            </a:p>
          </p:txBody>
        </p:sp>
        <p:sp>
          <p:nvSpPr>
            <p:cNvPr id="180247" name="Text Box 52"/>
            <p:cNvSpPr txBox="1">
              <a:spLocks noChangeArrowheads="1"/>
            </p:cNvSpPr>
            <p:nvPr/>
          </p:nvSpPr>
          <p:spPr bwMode="auto">
            <a:xfrm>
              <a:off x="2381" y="1117"/>
              <a:ext cx="544" cy="2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rgbClr val="FFFF66"/>
                  </a:solidFill>
                </a:rPr>
                <a:t>Axial</a:t>
              </a:r>
            </a:p>
          </p:txBody>
        </p:sp>
        <p:sp>
          <p:nvSpPr>
            <p:cNvPr id="180248" name="Text Box 53"/>
            <p:cNvSpPr txBox="1">
              <a:spLocks noChangeArrowheads="1"/>
            </p:cNvSpPr>
            <p:nvPr/>
          </p:nvSpPr>
          <p:spPr bwMode="auto">
            <a:xfrm>
              <a:off x="4331" y="1117"/>
              <a:ext cx="681" cy="2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rgbClr val="FFFF66"/>
                  </a:solidFill>
                </a:rPr>
                <a:t>Coronal</a:t>
              </a:r>
            </a:p>
          </p:txBody>
        </p:sp>
      </p:grp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377825" y="1208088"/>
            <a:ext cx="8820150" cy="5065712"/>
            <a:chOff x="136" y="255"/>
            <a:chExt cx="5556" cy="3191"/>
          </a:xfrm>
        </p:grpSpPr>
        <p:grpSp>
          <p:nvGrpSpPr>
            <p:cNvPr id="180234" name="Group 58"/>
            <p:cNvGrpSpPr>
              <a:grpSpLocks/>
            </p:cNvGrpSpPr>
            <p:nvPr/>
          </p:nvGrpSpPr>
          <p:grpSpPr bwMode="auto">
            <a:xfrm>
              <a:off x="136" y="255"/>
              <a:ext cx="5556" cy="3039"/>
              <a:chOff x="136" y="255"/>
              <a:chExt cx="5556" cy="3039"/>
            </a:xfrm>
          </p:grpSpPr>
          <p:grpSp>
            <p:nvGrpSpPr>
              <p:cNvPr id="180237" name="Group 35"/>
              <p:cNvGrpSpPr>
                <a:grpSpLocks/>
              </p:cNvGrpSpPr>
              <p:nvPr/>
            </p:nvGrpSpPr>
            <p:grpSpPr bwMode="auto">
              <a:xfrm>
                <a:off x="136" y="255"/>
                <a:ext cx="5556" cy="1859"/>
                <a:chOff x="204" y="1616"/>
                <a:chExt cx="5556" cy="1859"/>
              </a:xfrm>
            </p:grpSpPr>
            <p:pic>
              <p:nvPicPr>
                <p:cNvPr id="180242" name="Picture 32" descr="ctlung31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1" y="1616"/>
                  <a:ext cx="1859" cy="18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0243" name="Picture 33" descr="ctlung29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4" y="1616"/>
                  <a:ext cx="1859" cy="18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0244" name="Picture 34" descr="ctlung26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4" y="1616"/>
                  <a:ext cx="1859" cy="18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0238" name="Group 54"/>
              <p:cNvGrpSpPr>
                <a:grpSpLocks/>
              </p:cNvGrpSpPr>
              <p:nvPr/>
            </p:nvGrpSpPr>
            <p:grpSpPr bwMode="auto">
              <a:xfrm>
                <a:off x="158" y="1842"/>
                <a:ext cx="5398" cy="1452"/>
                <a:chOff x="204" y="1570"/>
                <a:chExt cx="5398" cy="1452"/>
              </a:xfrm>
            </p:grpSpPr>
            <p:pic>
              <p:nvPicPr>
                <p:cNvPr id="180239" name="Picture 55" descr="ctlung30v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06" t="14778" r="11426" b="21712"/>
                <a:stretch>
                  <a:fillRect/>
                </a:stretch>
              </p:blipFill>
              <p:spPr bwMode="auto">
                <a:xfrm>
                  <a:off x="3833" y="1570"/>
                  <a:ext cx="1769" cy="1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0240" name="Picture 56" descr="ctlung28v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281" t="16243" r="12891" b="23210"/>
                <a:stretch>
                  <a:fillRect/>
                </a:stretch>
              </p:blipFill>
              <p:spPr bwMode="auto">
                <a:xfrm>
                  <a:off x="2064" y="1570"/>
                  <a:ext cx="1769" cy="1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0241" name="Picture 57" descr="ctlung24v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55" t="18782" r="13313" b="24295"/>
                <a:stretch>
                  <a:fillRect/>
                </a:stretch>
              </p:blipFill>
              <p:spPr bwMode="auto">
                <a:xfrm>
                  <a:off x="204" y="1570"/>
                  <a:ext cx="1860" cy="1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80235" name="Text Box 59"/>
            <p:cNvSpPr txBox="1">
              <a:spLocks noChangeArrowheads="1"/>
            </p:cNvSpPr>
            <p:nvPr/>
          </p:nvSpPr>
          <p:spPr bwMode="auto">
            <a:xfrm>
              <a:off x="1901" y="255"/>
              <a:ext cx="21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>
                  <a:solidFill>
                    <a:srgbClr val="66FF33"/>
                  </a:solidFill>
                </a:rPr>
                <a:t>Lung Window</a:t>
              </a:r>
            </a:p>
          </p:txBody>
        </p:sp>
        <p:sp>
          <p:nvSpPr>
            <p:cNvPr id="180236" name="Text Box 60"/>
            <p:cNvSpPr txBox="1">
              <a:spLocks noChangeArrowheads="1"/>
            </p:cNvSpPr>
            <p:nvPr/>
          </p:nvSpPr>
          <p:spPr bwMode="auto">
            <a:xfrm>
              <a:off x="1837" y="3215"/>
              <a:ext cx="2132" cy="2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Mediastinal Window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255713" y="228600"/>
            <a:ext cx="70643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Radiological Anatomy of the Chest </a:t>
            </a:r>
          </a:p>
        </p:txBody>
      </p:sp>
    </p:spTree>
    <p:extLst>
      <p:ext uri="{BB962C8B-B14F-4D97-AF65-F5344CB8AC3E}">
        <p14:creationId xmlns:p14="http://schemas.microsoft.com/office/powerpoint/2010/main" val="42504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857250" eaLnBrk="1" hangingPunct="1">
              <a:defRPr/>
            </a:pPr>
            <a:r>
              <a:rPr lang="en-US" sz="3500" smtClean="0"/>
              <a:t>Sometimes, CTR is more than 50%</a:t>
            </a:r>
            <a:br>
              <a:rPr lang="en-US" sz="3500" smtClean="0"/>
            </a:br>
            <a:r>
              <a:rPr lang="en-US" sz="2700" smtClean="0"/>
              <a:t>But Heart is Normal</a:t>
            </a:r>
            <a:endParaRPr lang="en-US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927225"/>
            <a:ext cx="6019800" cy="4491038"/>
          </a:xfrm>
        </p:spPr>
        <p:txBody>
          <a:bodyPr/>
          <a:lstStyle/>
          <a:p>
            <a:pPr marL="268288" indent="-268288" defTabSz="857250" eaLnBrk="1" hangingPunct="1">
              <a:lnSpc>
                <a:spcPct val="95000"/>
              </a:lnSpc>
              <a:buFontTx/>
              <a:buNone/>
            </a:pPr>
            <a:endParaRPr lang="en-US" altLang="ar-SA" sz="2800" smtClean="0"/>
          </a:p>
          <a:p>
            <a:pPr marL="268288" indent="-268288" defTabSz="857250" eaLnBrk="1" hangingPunct="1">
              <a:lnSpc>
                <a:spcPct val="95000"/>
              </a:lnSpc>
            </a:pPr>
            <a:r>
              <a:rPr lang="en-US" altLang="ar-SA" smtClean="0"/>
              <a:t>Extracardiac causes of cardiac enlargement</a:t>
            </a:r>
          </a:p>
          <a:p>
            <a:pPr marL="642938" lvl="1" indent="-214313" defTabSz="857250" eaLnBrk="1" hangingPunct="1">
              <a:lnSpc>
                <a:spcPct val="95000"/>
              </a:lnSpc>
            </a:pPr>
            <a:r>
              <a:rPr lang="en-US" altLang="ar-SA" sz="3200" smtClean="0"/>
              <a:t>Portable AP films</a:t>
            </a:r>
          </a:p>
          <a:p>
            <a:pPr marL="642938" lvl="1" indent="-214313" defTabSz="857250" eaLnBrk="1" hangingPunct="1">
              <a:lnSpc>
                <a:spcPct val="95000"/>
              </a:lnSpc>
            </a:pPr>
            <a:r>
              <a:rPr lang="en-US" altLang="ar-SA" sz="3200" smtClean="0"/>
              <a:t>Obesity</a:t>
            </a:r>
          </a:p>
          <a:p>
            <a:pPr marL="642938" lvl="1" indent="-214313" defTabSz="857250" eaLnBrk="1" hangingPunct="1">
              <a:lnSpc>
                <a:spcPct val="95000"/>
              </a:lnSpc>
            </a:pPr>
            <a:r>
              <a:rPr lang="en-US" altLang="ar-SA" sz="3200" smtClean="0"/>
              <a:t>Pregnant</a:t>
            </a:r>
          </a:p>
          <a:p>
            <a:pPr marL="642938" lvl="1" indent="-214313" defTabSz="857250" eaLnBrk="1" hangingPunct="1">
              <a:lnSpc>
                <a:spcPct val="95000"/>
              </a:lnSpc>
            </a:pPr>
            <a:r>
              <a:rPr lang="en-US" altLang="ar-SA" sz="3200" smtClean="0"/>
              <a:t>Ascites</a:t>
            </a:r>
          </a:p>
          <a:p>
            <a:pPr marL="642938" lvl="1" indent="-214313" defTabSz="857250" eaLnBrk="1" hangingPunct="1">
              <a:lnSpc>
                <a:spcPct val="95000"/>
              </a:lnSpc>
            </a:pPr>
            <a:r>
              <a:rPr lang="en-US" altLang="ar-SA" sz="3200" smtClean="0"/>
              <a:t>Straight back syndrome</a:t>
            </a:r>
          </a:p>
          <a:p>
            <a:pPr marL="642938" lvl="1" indent="-214313" defTabSz="857250" eaLnBrk="1" hangingPunct="1">
              <a:lnSpc>
                <a:spcPct val="95000"/>
              </a:lnSpc>
            </a:pPr>
            <a:r>
              <a:rPr lang="en-US" altLang="ar-SA" sz="3200" smtClean="0"/>
              <a:t>Pectus excavatum</a:t>
            </a:r>
          </a:p>
        </p:txBody>
      </p:sp>
    </p:spTree>
    <p:extLst>
      <p:ext uri="{BB962C8B-B14F-4D97-AF65-F5344CB8AC3E}">
        <p14:creationId xmlns:p14="http://schemas.microsoft.com/office/powerpoint/2010/main" val="886089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build="p" autoUpdateAnimBg="0" advAuto="0"/>
      <p:bldP spid="43011" grpId="0" build="p" bldLvl="2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Pectus-late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692150"/>
            <a:ext cx="3455987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3" name="Picture 3" descr="Pectus-fron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71513"/>
            <a:ext cx="4113212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Line 4"/>
          <p:cNvSpPr>
            <a:spLocks noChangeShapeType="1"/>
          </p:cNvSpPr>
          <p:nvPr/>
        </p:nvSpPr>
        <p:spPr bwMode="auto">
          <a:xfrm rot="-519185">
            <a:off x="7089775" y="2817813"/>
            <a:ext cx="342900" cy="254000"/>
          </a:xfrm>
          <a:prstGeom prst="line">
            <a:avLst/>
          </a:prstGeom>
          <a:noFill/>
          <a:ln w="28575">
            <a:solidFill>
              <a:srgbClr val="E8226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rot="1031671">
            <a:off x="7343775" y="2347913"/>
            <a:ext cx="342900" cy="254000"/>
          </a:xfrm>
          <a:prstGeom prst="line">
            <a:avLst/>
          </a:prstGeom>
          <a:noFill/>
          <a:ln w="28575">
            <a:solidFill>
              <a:srgbClr val="E8226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rot="-2115350">
            <a:off x="6899275" y="3389313"/>
            <a:ext cx="342900" cy="254000"/>
          </a:xfrm>
          <a:prstGeom prst="line">
            <a:avLst/>
          </a:prstGeom>
          <a:noFill/>
          <a:ln w="28575">
            <a:solidFill>
              <a:srgbClr val="E8226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2073275" y="3884613"/>
            <a:ext cx="2159000" cy="0"/>
          </a:xfrm>
          <a:prstGeom prst="line">
            <a:avLst/>
          </a:prstGeom>
          <a:noFill/>
          <a:ln w="28575">
            <a:solidFill>
              <a:srgbClr val="E82269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605088" y="3403600"/>
            <a:ext cx="102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rgbClr val="E82269"/>
                </a:solidFill>
              </a:rPr>
              <a:t>&gt;50%</a:t>
            </a:r>
          </a:p>
        </p:txBody>
      </p:sp>
      <p:sp>
        <p:nvSpPr>
          <p:cNvPr id="199689" name="Text Box 9"/>
          <p:cNvSpPr txBox="1">
            <a:spLocks noChangeArrowheads="1"/>
          </p:cNvSpPr>
          <p:nvPr/>
        </p:nvSpPr>
        <p:spPr bwMode="auto">
          <a:xfrm>
            <a:off x="382588" y="5572125"/>
            <a:ext cx="814546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400"/>
              <a:t>Here is a heart that is larger than 50% of the cardiothoracic ratio, but it is still a normal heart. This is because there is an extracardiac cause for the apparent cardiomegaly. On the lateral film, the arrows point to the inward displacement of the lower sternum in a pectus excavatum deformity.</a:t>
            </a:r>
          </a:p>
        </p:txBody>
      </p:sp>
    </p:spTree>
    <p:extLst>
      <p:ext uri="{BB962C8B-B14F-4D97-AF65-F5344CB8AC3E}">
        <p14:creationId xmlns:p14="http://schemas.microsoft.com/office/powerpoint/2010/main" val="341108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2959100"/>
            <a:ext cx="7620000" cy="1820863"/>
          </a:xfrm>
        </p:spPr>
        <p:txBody>
          <a:bodyPr/>
          <a:lstStyle/>
          <a:p>
            <a:pPr marL="268288" indent="-268288" defTabSz="857250" eaLnBrk="1" hangingPunct="1">
              <a:lnSpc>
                <a:spcPct val="80000"/>
              </a:lnSpc>
            </a:pPr>
            <a:r>
              <a:rPr lang="en-US" altLang="ar-SA" sz="3100" smtClean="0"/>
              <a:t>Obstruction to outflow of the ventricles</a:t>
            </a:r>
          </a:p>
          <a:p>
            <a:pPr marL="642938" lvl="1" indent="-214313" defTabSz="857250" eaLnBrk="1" hangingPunct="1"/>
            <a:r>
              <a:rPr lang="en-US" altLang="ar-SA" sz="2700" smtClean="0"/>
              <a:t>Ventricular hypertrophy</a:t>
            </a:r>
          </a:p>
          <a:p>
            <a:pPr marL="268288" indent="-268288" defTabSz="857250" eaLnBrk="1" hangingPunct="1">
              <a:lnSpc>
                <a:spcPct val="80000"/>
              </a:lnSpc>
            </a:pPr>
            <a:r>
              <a:rPr lang="en-US" altLang="ar-SA" sz="3100" smtClean="0"/>
              <a:t>Must look at cardiac contours</a:t>
            </a:r>
            <a:endParaRPr lang="en-US" altLang="ar-SA" sz="360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86678" tIns="42228" rIns="86678" bIns="42228"/>
          <a:lstStyle/>
          <a:p>
            <a:pPr defTabSz="857250" eaLnBrk="1" hangingPunct="1">
              <a:defRPr/>
            </a:pPr>
            <a:r>
              <a:rPr lang="en-US" sz="3500" smtClean="0"/>
              <a:t>Sometimes, CTR is less than 50%</a:t>
            </a:r>
            <a:r>
              <a:rPr lang="en-US" smtClean="0"/>
              <a:t/>
            </a:r>
            <a:br>
              <a:rPr lang="en-US" smtClean="0"/>
            </a:br>
            <a:r>
              <a:rPr lang="en-US" sz="2700" smtClean="0"/>
              <a:t>But Heart is Abnormal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3237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build="p" bldLvl="2" autoUpdateAnimBg="0"/>
      <p:bldP spid="4505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Aortic Stenosi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114425"/>
            <a:ext cx="7056438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Line 3"/>
          <p:cNvSpPr>
            <a:spLocks noChangeShapeType="1"/>
          </p:cNvSpPr>
          <p:nvPr/>
        </p:nvSpPr>
        <p:spPr bwMode="auto">
          <a:xfrm>
            <a:off x="2830513" y="1882775"/>
            <a:ext cx="484187" cy="28733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 rot="-872036">
            <a:off x="2754313" y="2320925"/>
            <a:ext cx="484187" cy="28733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 rot="19678184">
            <a:off x="2725738" y="2798763"/>
            <a:ext cx="484187" cy="2873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3748088" y="4916488"/>
            <a:ext cx="2116137" cy="0"/>
          </a:xfrm>
          <a:prstGeom prst="line">
            <a:avLst/>
          </a:prstGeom>
          <a:noFill/>
          <a:ln w="38100">
            <a:solidFill>
              <a:srgbClr val="E8226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4037013" y="4214813"/>
            <a:ext cx="1470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rgbClr val="E82269"/>
                </a:solidFill>
              </a:rPr>
              <a:t>&lt;50%</a:t>
            </a:r>
          </a:p>
        </p:txBody>
      </p:sp>
      <p:sp>
        <p:nvSpPr>
          <p:cNvPr id="201736" name="Text Box 8"/>
          <p:cNvSpPr txBox="1">
            <a:spLocks noChangeArrowheads="1"/>
          </p:cNvSpPr>
          <p:nvPr/>
        </p:nvSpPr>
        <p:spPr bwMode="auto">
          <a:xfrm>
            <a:off x="544513" y="5695950"/>
            <a:ext cx="8123237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000">
                <a:solidFill>
                  <a:schemeClr val="tx2"/>
                </a:solidFill>
              </a:rPr>
              <a:t>Here is an example of a heart which is less than 50% of the CTR in which the heart is still abnormal. This is recognizable because there is an abnormal contour to the heart (arrows).</a:t>
            </a:r>
          </a:p>
        </p:txBody>
      </p:sp>
    </p:spTree>
    <p:extLst>
      <p:ext uri="{BB962C8B-B14F-4D97-AF65-F5344CB8AC3E}">
        <p14:creationId xmlns:p14="http://schemas.microsoft.com/office/powerpoint/2010/main" val="1914642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66FFFF"/>
                </a:solidFill>
              </a:rPr>
              <a:t>Anatomy on Normal Chest X-Ray</a:t>
            </a:r>
          </a:p>
        </p:txBody>
      </p:sp>
      <p:pic>
        <p:nvPicPr>
          <p:cNvPr id="202755" name="Picture 3" descr="Case1HeartDrawingLAT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914400"/>
            <a:ext cx="451961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6" name="Picture 4" descr="Case1HeartDrawingPA"/>
          <p:cNvPicPr>
            <a:picLocks noChangeAspect="1" noChangeArrowheads="1"/>
          </p:cNvPicPr>
          <p:nvPr/>
        </p:nvPicPr>
        <p:blipFill>
          <a:blip r:embed="rId4" cstate="print">
            <a:lum bright="12000"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0"/>
          <a:stretch>
            <a:fillRect/>
          </a:stretch>
        </p:blipFill>
        <p:spPr bwMode="auto">
          <a:xfrm>
            <a:off x="84138" y="914400"/>
            <a:ext cx="45640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1143000" y="10668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800" b="0">
                <a:latin typeface="Times New Roman" pitchFamily="18" charset="0"/>
              </a:rPr>
              <a:t>Heart borders and chambers of the heart on PA and lateral views.</a:t>
            </a:r>
          </a:p>
        </p:txBody>
      </p:sp>
    </p:spTree>
    <p:extLst>
      <p:ext uri="{BB962C8B-B14F-4D97-AF65-F5344CB8AC3E}">
        <p14:creationId xmlns:p14="http://schemas.microsoft.com/office/powerpoint/2010/main" val="157081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Normal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11138"/>
            <a:ext cx="8556625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61938" y="2062163"/>
            <a:ext cx="27876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tx2"/>
                </a:solidFill>
              </a:rPr>
              <a:t>Ascending Aorta</a:t>
            </a:r>
            <a:endParaRPr lang="en-US" altLang="ar-SA" sz="2000">
              <a:solidFill>
                <a:schemeClr val="tx2"/>
              </a:solidFill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50813" y="3255963"/>
            <a:ext cx="2998787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tx2"/>
                </a:solidFill>
              </a:rPr>
              <a:t>“Double density” of LA enlargement</a:t>
            </a:r>
            <a:endParaRPr lang="en-US" altLang="ar-SA" sz="2000">
              <a:solidFill>
                <a:srgbClr val="E82269"/>
              </a:solidFill>
            </a:endParaRP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209550" y="4554538"/>
            <a:ext cx="27876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tx2"/>
                </a:solidFill>
              </a:rPr>
              <a:t>Right atrium</a:t>
            </a:r>
            <a:endParaRPr lang="en-US" altLang="ar-SA" sz="2000">
              <a:solidFill>
                <a:srgbClr val="E82269"/>
              </a:solidFill>
            </a:endParaRP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6350000" y="4822825"/>
            <a:ext cx="27876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tx2"/>
                </a:solidFill>
              </a:rPr>
              <a:t>Left ventricle</a:t>
            </a:r>
            <a:endParaRPr lang="en-US" altLang="ar-SA" sz="2000">
              <a:solidFill>
                <a:schemeClr val="tx2"/>
              </a:solidFill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934075" y="3671888"/>
            <a:ext cx="278765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tx2"/>
                </a:solidFill>
              </a:rPr>
              <a:t>Indentation for LA</a:t>
            </a:r>
            <a:endParaRPr lang="en-US" altLang="ar-SA" sz="2000">
              <a:solidFill>
                <a:schemeClr val="tx2"/>
              </a:solidFill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5537200" y="2820988"/>
            <a:ext cx="278765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tx2"/>
                </a:solidFill>
              </a:rPr>
              <a:t>Main pulmonary artery</a:t>
            </a:r>
            <a:endParaRPr lang="en-US" altLang="ar-SA" sz="2000">
              <a:solidFill>
                <a:srgbClr val="E82269"/>
              </a:solidFill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4881563" y="1685925"/>
            <a:ext cx="27876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tx2"/>
                </a:solidFill>
              </a:rPr>
              <a:t>Aortic knob</a:t>
            </a:r>
            <a:endParaRPr lang="en-US" altLang="ar-SA" sz="2000">
              <a:solidFill>
                <a:schemeClr val="tx2"/>
              </a:solidFill>
            </a:endParaRPr>
          </a:p>
        </p:txBody>
      </p:sp>
      <p:sp>
        <p:nvSpPr>
          <p:cNvPr id="203786" name="Rectangle 10"/>
          <p:cNvSpPr>
            <a:spLocks noChangeArrowheads="1"/>
          </p:cNvSpPr>
          <p:nvPr/>
        </p:nvSpPr>
        <p:spPr bwMode="auto">
          <a:xfrm>
            <a:off x="177800" y="565150"/>
            <a:ext cx="5222875" cy="800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3700">
                <a:solidFill>
                  <a:schemeClr val="hlink"/>
                </a:solidFill>
              </a:rPr>
              <a:t>The Cardiac Contours</a:t>
            </a:r>
            <a:r>
              <a:rPr lang="en-US" altLang="ar-SA" sz="3700" b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en-US" altLang="ar-SA" sz="3700" b="0">
                <a:solidFill>
                  <a:schemeClr val="hlink"/>
                </a:solidFill>
                <a:latin typeface="Times New Roman" pitchFamily="18" charset="0"/>
              </a:rPr>
            </a:br>
            <a:endParaRPr lang="en-US" altLang="ar-SA" sz="3300" b="0">
              <a:latin typeface="Times New Roman" pitchFamily="18" charset="0"/>
            </a:endParaRPr>
          </a:p>
        </p:txBody>
      </p:sp>
      <p:sp>
        <p:nvSpPr>
          <p:cNvPr id="203787" name="Text Box 11"/>
          <p:cNvSpPr txBox="1">
            <a:spLocks noChangeArrowheads="1"/>
          </p:cNvSpPr>
          <p:nvPr/>
        </p:nvSpPr>
        <p:spPr bwMode="auto">
          <a:xfrm>
            <a:off x="382588" y="5400675"/>
            <a:ext cx="8421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ar-SA" altLang="ar-SA" sz="2400"/>
          </a:p>
        </p:txBody>
      </p:sp>
      <p:sp>
        <p:nvSpPr>
          <p:cNvPr id="203788" name="Text Box 12"/>
          <p:cNvSpPr txBox="1">
            <a:spLocks noChangeArrowheads="1"/>
          </p:cNvSpPr>
          <p:nvPr/>
        </p:nvSpPr>
        <p:spPr bwMode="auto">
          <a:xfrm>
            <a:off x="298450" y="5613400"/>
            <a:ext cx="85264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000">
                <a:solidFill>
                  <a:schemeClr val="bg2"/>
                </a:solidFill>
              </a:rPr>
              <a:t>There are 7 contours to the heart in the</a:t>
            </a:r>
            <a:br>
              <a:rPr lang="en-US" altLang="ar-SA" sz="2000">
                <a:solidFill>
                  <a:schemeClr val="bg2"/>
                </a:solidFill>
              </a:rPr>
            </a:br>
            <a:r>
              <a:rPr lang="en-US" altLang="ar-SA" sz="2000">
                <a:solidFill>
                  <a:schemeClr val="bg2"/>
                </a:solidFill>
              </a:rPr>
              <a:t> frontal projection in this system</a:t>
            </a:r>
            <a:r>
              <a:rPr lang="en-US" altLang="ar-SA" sz="2000"/>
              <a:t>.</a:t>
            </a:r>
            <a:r>
              <a:rPr lang="en-US" altLang="ar-SA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0890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utoUpdateAnimBg="0"/>
      <p:bldP spid="47108" grpId="0" autoUpdateAnimBg="0"/>
      <p:bldP spid="47109" grpId="0" autoUpdateAnimBg="0"/>
      <p:bldP spid="47110" grpId="0" autoUpdateAnimBg="0"/>
      <p:bldP spid="47111" grpId="0" autoUpdateAnimBg="0"/>
      <p:bldP spid="47112" grpId="0" autoUpdateAnimBg="0"/>
      <p:bldP spid="4711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Normal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11138"/>
            <a:ext cx="8556625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261938" y="2062163"/>
            <a:ext cx="27876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tx2"/>
                </a:solidFill>
              </a:rPr>
              <a:t>Ascending Aorta</a:t>
            </a:r>
            <a:endParaRPr lang="en-US" altLang="ar-SA" sz="2000">
              <a:solidFill>
                <a:schemeClr val="tx2"/>
              </a:solidFill>
            </a:endParaRPr>
          </a:p>
        </p:txBody>
      </p:sp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150813" y="3255963"/>
            <a:ext cx="2998787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tx2"/>
                </a:solidFill>
              </a:rPr>
              <a:t>“Double density” of LA enlargement</a:t>
            </a:r>
            <a:endParaRPr lang="en-US" altLang="ar-SA" sz="2000">
              <a:solidFill>
                <a:srgbClr val="E82269"/>
              </a:solidFill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09550" y="4554538"/>
            <a:ext cx="27876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rgbClr val="C0C0C0"/>
                </a:solidFill>
              </a:rPr>
              <a:t>Right atrium</a:t>
            </a:r>
            <a:endParaRPr lang="en-US" altLang="ar-SA" sz="2000">
              <a:solidFill>
                <a:srgbClr val="C0C0C0"/>
              </a:solidFill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350000" y="4822825"/>
            <a:ext cx="27876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rgbClr val="C0C0C0"/>
                </a:solidFill>
              </a:rPr>
              <a:t>Left ventricle</a:t>
            </a:r>
            <a:endParaRPr lang="en-US" altLang="ar-SA" sz="2000">
              <a:solidFill>
                <a:schemeClr val="tx2"/>
              </a:solidFill>
            </a:endParaRPr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5934075" y="3671888"/>
            <a:ext cx="278765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tx2"/>
                </a:solidFill>
              </a:rPr>
              <a:t>Indentation for LA</a:t>
            </a:r>
            <a:endParaRPr lang="en-US" altLang="ar-SA" sz="2000">
              <a:solidFill>
                <a:schemeClr val="tx2"/>
              </a:solidFill>
            </a:endParaRPr>
          </a:p>
        </p:txBody>
      </p: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5448300" y="2820988"/>
            <a:ext cx="278765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tx2"/>
                </a:solidFill>
              </a:rPr>
              <a:t>Main pulmonary artery</a:t>
            </a:r>
            <a:endParaRPr lang="en-US" altLang="ar-SA" sz="2000">
              <a:solidFill>
                <a:srgbClr val="E82269"/>
              </a:solidFill>
            </a:endParaRPr>
          </a:p>
        </p:txBody>
      </p:sp>
      <p:sp>
        <p:nvSpPr>
          <p:cNvPr id="204809" name="Text Box 9"/>
          <p:cNvSpPr txBox="1">
            <a:spLocks noChangeArrowheads="1"/>
          </p:cNvSpPr>
          <p:nvPr/>
        </p:nvSpPr>
        <p:spPr bwMode="auto">
          <a:xfrm>
            <a:off x="4881563" y="1685925"/>
            <a:ext cx="27876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tx2"/>
                </a:solidFill>
              </a:rPr>
              <a:t>Aortic knob</a:t>
            </a:r>
            <a:endParaRPr lang="en-US" altLang="ar-SA" sz="2000">
              <a:solidFill>
                <a:schemeClr val="tx2"/>
              </a:solidFill>
            </a:endParaRPr>
          </a:p>
        </p:txBody>
      </p:sp>
      <p:sp>
        <p:nvSpPr>
          <p:cNvPr id="204810" name="Rectangle 10"/>
          <p:cNvSpPr>
            <a:spLocks noChangeArrowheads="1"/>
          </p:cNvSpPr>
          <p:nvPr/>
        </p:nvSpPr>
        <p:spPr bwMode="auto">
          <a:xfrm>
            <a:off x="177800" y="565150"/>
            <a:ext cx="5222875" cy="800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3700">
                <a:solidFill>
                  <a:schemeClr val="hlink"/>
                </a:solidFill>
              </a:rPr>
              <a:t>The Cardiac Contours</a:t>
            </a:r>
            <a:r>
              <a:rPr lang="en-US" altLang="ar-SA" sz="3700" b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en-US" altLang="ar-SA" sz="3700" b="0">
                <a:solidFill>
                  <a:schemeClr val="hlink"/>
                </a:solidFill>
                <a:latin typeface="Times New Roman" pitchFamily="18" charset="0"/>
              </a:rPr>
            </a:br>
            <a:endParaRPr lang="en-US" altLang="ar-SA" sz="3300" b="0">
              <a:latin typeface="Times New Roman" pitchFamily="18" charset="0"/>
            </a:endParaRPr>
          </a:p>
        </p:txBody>
      </p:sp>
      <p:sp>
        <p:nvSpPr>
          <p:cNvPr id="204811" name="Text Box 11"/>
          <p:cNvSpPr txBox="1">
            <a:spLocks noChangeArrowheads="1"/>
          </p:cNvSpPr>
          <p:nvPr/>
        </p:nvSpPr>
        <p:spPr bwMode="auto">
          <a:xfrm>
            <a:off x="298450" y="5613400"/>
            <a:ext cx="85264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000">
                <a:solidFill>
                  <a:schemeClr val="bg2"/>
                </a:solidFill>
              </a:rPr>
              <a:t>But only the top five are really important </a:t>
            </a:r>
            <a:br>
              <a:rPr lang="en-US" altLang="ar-SA" sz="2000">
                <a:solidFill>
                  <a:schemeClr val="bg2"/>
                </a:solidFill>
              </a:rPr>
            </a:br>
            <a:r>
              <a:rPr lang="en-US" altLang="ar-SA" sz="2000">
                <a:solidFill>
                  <a:schemeClr val="bg2"/>
                </a:solidFill>
              </a:rPr>
              <a:t>in making a diagnosis.</a:t>
            </a:r>
            <a:r>
              <a:rPr lang="en-US" altLang="ar-SA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7432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autoUpdateAnimBg="0"/>
      <p:bldP spid="4813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Normal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11138"/>
            <a:ext cx="8556625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762000" y="1676400"/>
            <a:ext cx="2438400" cy="1952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683" tIns="62230" rIns="126683" bIns="62230">
            <a:spAutoFit/>
          </a:bodyPr>
          <a:lstStyle>
            <a:lvl1pPr defTabSz="1279525"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ar-SA" sz="2000"/>
              <a:t>Low density,</a:t>
            </a:r>
            <a:br>
              <a:rPr lang="en-US" altLang="ar-SA" sz="2000"/>
            </a:br>
            <a:r>
              <a:rPr lang="en-US" altLang="ar-SA" sz="2000"/>
              <a:t>almost straight edge  </a:t>
            </a:r>
            <a:br>
              <a:rPr lang="en-US" altLang="ar-SA" sz="2000"/>
            </a:br>
            <a:r>
              <a:rPr lang="en-US" altLang="ar-SA" sz="2000"/>
              <a:t>represents size </a:t>
            </a:r>
            <a:br>
              <a:rPr lang="en-US" altLang="ar-SA" sz="2000"/>
            </a:br>
            <a:r>
              <a:rPr lang="en-US" altLang="ar-SA" sz="2000"/>
              <a:t>of ascending aorta</a:t>
            </a:r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 rot="-1012060">
            <a:off x="3581400" y="3124200"/>
            <a:ext cx="457200" cy="228600"/>
          </a:xfrm>
          <a:prstGeom prst="line">
            <a:avLst/>
          </a:prstGeom>
          <a:noFill/>
          <a:ln w="50800">
            <a:solidFill>
              <a:srgbClr val="F51555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rot="-585829">
            <a:off x="3733800" y="2595563"/>
            <a:ext cx="457200" cy="228600"/>
          </a:xfrm>
          <a:prstGeom prst="line">
            <a:avLst/>
          </a:prstGeom>
          <a:noFill/>
          <a:ln w="50800">
            <a:solidFill>
              <a:srgbClr val="F51555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 rot="-761032">
            <a:off x="3886200" y="2133600"/>
            <a:ext cx="457200" cy="228600"/>
          </a:xfrm>
          <a:prstGeom prst="line">
            <a:avLst/>
          </a:prstGeom>
          <a:noFill/>
          <a:ln w="50800">
            <a:solidFill>
              <a:srgbClr val="F51555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831" name="Rectangle 7"/>
          <p:cNvSpPr>
            <a:spLocks noChangeArrowheads="1"/>
          </p:cNvSpPr>
          <p:nvPr/>
        </p:nvSpPr>
        <p:spPr bwMode="auto">
          <a:xfrm>
            <a:off x="384175" y="565150"/>
            <a:ext cx="5222875" cy="800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3700">
                <a:solidFill>
                  <a:schemeClr val="hlink"/>
                </a:solidFill>
              </a:rPr>
              <a:t>Ascending Aorta</a:t>
            </a:r>
            <a:endParaRPr lang="en-US" altLang="ar-SA" sz="3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951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Aortic sten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947738"/>
            <a:ext cx="3689350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1" name="Picture 3" descr="DSCN0063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854075"/>
            <a:ext cx="3451225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646113" y="2043113"/>
            <a:ext cx="808037" cy="215900"/>
          </a:xfrm>
          <a:prstGeom prst="line">
            <a:avLst/>
          </a:prstGeom>
          <a:noFill/>
          <a:ln w="38100">
            <a:solidFill>
              <a:srgbClr val="E8226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5484813" y="2133600"/>
            <a:ext cx="376237" cy="376238"/>
          </a:xfrm>
          <a:prstGeom prst="line">
            <a:avLst/>
          </a:prstGeom>
          <a:noFill/>
          <a:ln w="38100">
            <a:solidFill>
              <a:srgbClr val="E8226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5127625" y="3028950"/>
            <a:ext cx="412750" cy="0"/>
          </a:xfrm>
          <a:prstGeom prst="line">
            <a:avLst/>
          </a:prstGeom>
          <a:noFill/>
          <a:ln w="38100">
            <a:solidFill>
              <a:srgbClr val="E8226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V="1">
            <a:off x="5254625" y="3675063"/>
            <a:ext cx="269875" cy="269875"/>
          </a:xfrm>
          <a:prstGeom prst="line">
            <a:avLst/>
          </a:prstGeom>
          <a:noFill/>
          <a:ln w="38100">
            <a:solidFill>
              <a:srgbClr val="E8226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V="1">
            <a:off x="771525" y="2905125"/>
            <a:ext cx="669925" cy="179388"/>
          </a:xfrm>
          <a:prstGeom prst="line">
            <a:avLst/>
          </a:prstGeom>
          <a:noFill/>
          <a:ln w="38100">
            <a:solidFill>
              <a:srgbClr val="E8226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857" name="Text Box 9"/>
          <p:cNvSpPr txBox="1">
            <a:spLocks noChangeArrowheads="1"/>
          </p:cNvSpPr>
          <p:nvPr/>
        </p:nvSpPr>
        <p:spPr bwMode="auto">
          <a:xfrm>
            <a:off x="1308100" y="4697413"/>
            <a:ext cx="20447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800">
                <a:solidFill>
                  <a:schemeClr val="folHlink"/>
                </a:solidFill>
              </a:rPr>
              <a:t>Small</a:t>
            </a:r>
            <a:endParaRPr lang="en-US" altLang="ar-SA" sz="2800">
              <a:solidFill>
                <a:schemeClr val="hlink"/>
              </a:solidFill>
            </a:endParaRPr>
          </a:p>
        </p:txBody>
      </p:sp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6140450" y="4652963"/>
            <a:ext cx="24558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800">
                <a:solidFill>
                  <a:schemeClr val="folHlink"/>
                </a:solidFill>
              </a:rPr>
              <a:t>Prominent</a:t>
            </a:r>
            <a:endParaRPr lang="en-US" altLang="ar-SA" sz="2800">
              <a:solidFill>
                <a:schemeClr val="hlink"/>
              </a:solidFill>
            </a:endParaRPr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>
            <a:off x="5175250" y="5173663"/>
            <a:ext cx="58737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860" name="Rectangle 12"/>
          <p:cNvSpPr>
            <a:spLocks noChangeArrowheads="1"/>
          </p:cNvSpPr>
          <p:nvPr/>
        </p:nvSpPr>
        <p:spPr bwMode="auto">
          <a:xfrm>
            <a:off x="384175" y="565150"/>
            <a:ext cx="5222875" cy="800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3700">
                <a:solidFill>
                  <a:schemeClr val="hlink"/>
                </a:solidFill>
              </a:rPr>
              <a:t>Ascending Aorta</a:t>
            </a:r>
            <a:endParaRPr lang="en-US" altLang="ar-SA" sz="3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199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Aortic kno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88925"/>
            <a:ext cx="6105525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Line 3"/>
          <p:cNvSpPr>
            <a:spLocks noChangeShapeType="1"/>
          </p:cNvSpPr>
          <p:nvPr/>
        </p:nvSpPr>
        <p:spPr bwMode="auto">
          <a:xfrm>
            <a:off x="6081713" y="2035175"/>
            <a:ext cx="841375" cy="0"/>
          </a:xfrm>
          <a:prstGeom prst="line">
            <a:avLst/>
          </a:prstGeom>
          <a:noFill/>
          <a:ln w="38100">
            <a:solidFill>
              <a:srgbClr val="E8226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5961063" y="1563688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000">
                <a:solidFill>
                  <a:srgbClr val="E82269"/>
                </a:solidFill>
              </a:rPr>
              <a:t>42mm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444500" y="1865313"/>
            <a:ext cx="38195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800"/>
              <a:t>Enlarged with:</a:t>
            </a:r>
          </a:p>
          <a:p>
            <a:pPr eaLnBrk="1" hangingPunct="1">
              <a:spcBef>
                <a:spcPct val="50000"/>
              </a:spcBef>
              <a:buSzPct val="50000"/>
              <a:buFont typeface="Monotype Sorts" pitchFamily="2" charset="2"/>
              <a:buChar char="l"/>
            </a:pPr>
            <a:r>
              <a:rPr lang="en-US" altLang="ar-SA" sz="2400"/>
              <a:t> Increased pressure</a:t>
            </a:r>
          </a:p>
          <a:p>
            <a:pPr eaLnBrk="1" hangingPunct="1">
              <a:spcBef>
                <a:spcPct val="50000"/>
              </a:spcBef>
              <a:buSzPct val="50000"/>
              <a:buFont typeface="Monotype Sorts" pitchFamily="2" charset="2"/>
              <a:buChar char="l"/>
            </a:pPr>
            <a:r>
              <a:rPr lang="en-US" altLang="ar-SA" sz="2400"/>
              <a:t> Increased flow</a:t>
            </a:r>
          </a:p>
          <a:p>
            <a:pPr eaLnBrk="1" hangingPunct="1">
              <a:spcBef>
                <a:spcPct val="50000"/>
              </a:spcBef>
              <a:buSzPct val="50000"/>
              <a:buFont typeface="Monotype Sorts" pitchFamily="2" charset="2"/>
              <a:buChar char="l"/>
            </a:pPr>
            <a:r>
              <a:rPr lang="en-US" altLang="ar-SA" sz="2400"/>
              <a:t> Changes in aortic wall</a:t>
            </a:r>
          </a:p>
        </p:txBody>
      </p:sp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444500" y="565150"/>
            <a:ext cx="3106738" cy="800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3700">
                <a:solidFill>
                  <a:schemeClr val="hlink"/>
                </a:solidFill>
              </a:rPr>
              <a:t>Aortic Knob</a:t>
            </a:r>
            <a:r>
              <a:rPr lang="en-US" altLang="ar-SA" sz="3700" b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en-US" altLang="ar-SA" sz="3700" b="0">
                <a:solidFill>
                  <a:schemeClr val="hlink"/>
                </a:solidFill>
                <a:latin typeface="Times New Roman" pitchFamily="18" charset="0"/>
              </a:rPr>
            </a:br>
            <a:endParaRPr lang="en-US" altLang="ar-SA" sz="3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163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utoUpdateAnimBg="0"/>
      <p:bldP spid="5734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16142" r="24074" b="33070"/>
          <a:stretch>
            <a:fillRect/>
          </a:stretch>
        </p:blipFill>
        <p:spPr>
          <a:xfrm>
            <a:off x="0" y="762000"/>
            <a:ext cx="9144000" cy="5638800"/>
          </a:xfrm>
        </p:spPr>
      </p:pic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0" y="5486400"/>
            <a:ext cx="1447800" cy="9159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Vascular anatomy of the chest</a:t>
            </a:r>
          </a:p>
        </p:txBody>
      </p:sp>
      <p:sp>
        <p:nvSpPr>
          <p:cNvPr id="370692" name="AutoShape 4"/>
          <p:cNvSpPr>
            <a:spLocks noChangeArrowheads="1"/>
          </p:cNvSpPr>
          <p:nvPr/>
        </p:nvSpPr>
        <p:spPr bwMode="auto">
          <a:xfrm>
            <a:off x="5105400" y="2667000"/>
            <a:ext cx="228600" cy="228600"/>
          </a:xfrm>
          <a:prstGeom prst="star5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0693" name="AutoShape 5"/>
          <p:cNvSpPr>
            <a:spLocks noChangeArrowheads="1"/>
          </p:cNvSpPr>
          <p:nvPr/>
        </p:nvSpPr>
        <p:spPr bwMode="auto">
          <a:xfrm>
            <a:off x="4114800" y="3200400"/>
            <a:ext cx="228600" cy="228600"/>
          </a:xfrm>
          <a:prstGeom prst="star8">
            <a:avLst>
              <a:gd name="adj" fmla="val 3825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0694" name="AutoShape 6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star16">
            <a:avLst>
              <a:gd name="adj" fmla="val 37500"/>
            </a:avLst>
          </a:prstGeom>
          <a:solidFill>
            <a:srgbClr val="CC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12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58533" r="24100" b="27068"/>
          <a:stretch>
            <a:fillRect/>
          </a:stretch>
        </p:blipFill>
        <p:spPr bwMode="auto">
          <a:xfrm>
            <a:off x="2286000" y="5440363"/>
            <a:ext cx="5291138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1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Normal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11138"/>
            <a:ext cx="8556625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5867400" y="2849563"/>
            <a:ext cx="2286000" cy="5794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5155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Important</a:t>
            </a: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rot="6983925">
            <a:off x="5295900" y="3848100"/>
            <a:ext cx="457200" cy="228600"/>
          </a:xfrm>
          <a:prstGeom prst="line">
            <a:avLst/>
          </a:prstGeom>
          <a:noFill/>
          <a:ln w="50800">
            <a:solidFill>
              <a:srgbClr val="F51555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 rot="-13154362">
            <a:off x="5181600" y="3505200"/>
            <a:ext cx="457200" cy="228600"/>
          </a:xfrm>
          <a:prstGeom prst="line">
            <a:avLst/>
          </a:prstGeom>
          <a:noFill/>
          <a:ln w="50800">
            <a:solidFill>
              <a:srgbClr val="F51555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4" name="Line 6"/>
          <p:cNvSpPr>
            <a:spLocks noChangeShapeType="1"/>
          </p:cNvSpPr>
          <p:nvPr/>
        </p:nvSpPr>
        <p:spPr bwMode="auto">
          <a:xfrm rot="-12170168">
            <a:off x="4953000" y="3124200"/>
            <a:ext cx="457200" cy="228600"/>
          </a:xfrm>
          <a:prstGeom prst="line">
            <a:avLst/>
          </a:prstGeom>
          <a:noFill/>
          <a:ln w="50800">
            <a:solidFill>
              <a:srgbClr val="F51555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8903" name="Rectangle 7"/>
          <p:cNvSpPr>
            <a:spLocks noChangeArrowheads="1"/>
          </p:cNvSpPr>
          <p:nvPr/>
        </p:nvSpPr>
        <p:spPr bwMode="auto">
          <a:xfrm>
            <a:off x="547688" y="739775"/>
            <a:ext cx="3071812" cy="1751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en-US" altLang="ar-SA" sz="370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ar-SA" sz="3700">
                <a:solidFill>
                  <a:schemeClr val="hlink"/>
                </a:solidFill>
              </a:rPr>
              <a:t>Main Pulmonary Artery</a:t>
            </a:r>
            <a:br>
              <a:rPr lang="en-US" altLang="ar-SA" sz="3700">
                <a:solidFill>
                  <a:schemeClr val="hlink"/>
                </a:solidFill>
              </a:rPr>
            </a:br>
            <a:endParaRPr lang="en-US" altLang="ar-SA" sz="3300">
              <a:solidFill>
                <a:schemeClr val="tx2"/>
              </a:solidFill>
            </a:endParaRPr>
          </a:p>
        </p:txBody>
      </p:sp>
      <p:sp>
        <p:nvSpPr>
          <p:cNvPr id="208904" name="Text Box 8"/>
          <p:cNvSpPr txBox="1">
            <a:spLocks noChangeArrowheads="1"/>
          </p:cNvSpPr>
          <p:nvPr/>
        </p:nvSpPr>
        <p:spPr bwMode="auto">
          <a:xfrm>
            <a:off x="2828925" y="5251450"/>
            <a:ext cx="47418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bg2"/>
                </a:solidFill>
              </a:rPr>
              <a:t>The next bump down is the main pulmonary artery and is the keystone of this system.</a:t>
            </a:r>
          </a:p>
        </p:txBody>
      </p:sp>
    </p:spTree>
    <p:extLst>
      <p:ext uri="{BB962C8B-B14F-4D97-AF65-F5344CB8AC3E}">
        <p14:creationId xmlns:p14="http://schemas.microsoft.com/office/powerpoint/2010/main" val="109310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Normal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11138"/>
            <a:ext cx="8556625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AutoShape 3"/>
          <p:cNvSpPr>
            <a:spLocks noChangeArrowheads="1"/>
          </p:cNvSpPr>
          <p:nvPr/>
        </p:nvSpPr>
        <p:spPr bwMode="auto">
          <a:xfrm>
            <a:off x="5029200" y="33528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51555"/>
          </a:solidFill>
          <a:ln w="50800">
            <a:solidFill>
              <a:srgbClr val="F5155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47688" y="739775"/>
            <a:ext cx="3071812" cy="1751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ar-SA" sz="3700">
                <a:solidFill>
                  <a:schemeClr val="hlink"/>
                </a:solidFill>
              </a:rPr>
              <a:t>Finding the Main Pulmonary Artery</a:t>
            </a:r>
            <a:br>
              <a:rPr lang="en-US" altLang="ar-SA" sz="3700">
                <a:solidFill>
                  <a:schemeClr val="hlink"/>
                </a:solidFill>
              </a:rPr>
            </a:br>
            <a:endParaRPr lang="en-US" altLang="ar-SA" sz="33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56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Normal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11138"/>
            <a:ext cx="8556625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Line 3"/>
          <p:cNvSpPr>
            <a:spLocks noChangeShapeType="1"/>
          </p:cNvSpPr>
          <p:nvPr/>
        </p:nvSpPr>
        <p:spPr bwMode="auto">
          <a:xfrm rot="20823008" flipV="1">
            <a:off x="5715000" y="2286000"/>
            <a:ext cx="304800" cy="3048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 flipV="1">
            <a:off x="6096000" y="2362200"/>
            <a:ext cx="304800" cy="3048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 flipV="1">
            <a:off x="6324600" y="2667000"/>
            <a:ext cx="304800" cy="3048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rot="2708138" flipV="1">
            <a:off x="6400800" y="3048000"/>
            <a:ext cx="304800" cy="3048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rot="3379661" flipV="1">
            <a:off x="6400800" y="3429000"/>
            <a:ext cx="304800" cy="3048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6248400" y="3886200"/>
            <a:ext cx="2438400" cy="733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683" tIns="62230" rIns="126683" bIns="62230">
            <a:spAutoFit/>
          </a:bodyPr>
          <a:lstStyle>
            <a:lvl1pPr defTabSz="1279525"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ar-SA" sz="2000"/>
              <a:t>Adjacent to left pulmonary artery</a:t>
            </a:r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 rot="6983925">
            <a:off x="5295900" y="3848100"/>
            <a:ext cx="457200" cy="228600"/>
          </a:xfrm>
          <a:prstGeom prst="line">
            <a:avLst/>
          </a:prstGeom>
          <a:noFill/>
          <a:ln w="50800">
            <a:solidFill>
              <a:srgbClr val="F51555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 rot="-13154362">
            <a:off x="5181600" y="3505200"/>
            <a:ext cx="457200" cy="228600"/>
          </a:xfrm>
          <a:prstGeom prst="line">
            <a:avLst/>
          </a:prstGeom>
          <a:noFill/>
          <a:ln w="50800">
            <a:solidFill>
              <a:srgbClr val="F51555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 rot="-12170168">
            <a:off x="4953000" y="3124200"/>
            <a:ext cx="457200" cy="228600"/>
          </a:xfrm>
          <a:prstGeom prst="line">
            <a:avLst/>
          </a:prstGeom>
          <a:noFill/>
          <a:ln w="50800">
            <a:solidFill>
              <a:srgbClr val="F51555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0956" name="Rectangle 12"/>
          <p:cNvSpPr>
            <a:spLocks noChangeArrowheads="1"/>
          </p:cNvSpPr>
          <p:nvPr/>
        </p:nvSpPr>
        <p:spPr bwMode="auto">
          <a:xfrm>
            <a:off x="547688" y="739775"/>
            <a:ext cx="3071812" cy="1751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ar-SA" sz="3700">
                <a:solidFill>
                  <a:schemeClr val="hlink"/>
                </a:solidFill>
              </a:rPr>
              <a:t>Finding the Main Pulmonary Artery</a:t>
            </a:r>
            <a:br>
              <a:rPr lang="en-US" altLang="ar-SA" sz="3700">
                <a:solidFill>
                  <a:schemeClr val="hlink"/>
                </a:solidFill>
              </a:rPr>
            </a:br>
            <a:endParaRPr lang="en-US" altLang="ar-SA" sz="3300">
              <a:solidFill>
                <a:schemeClr val="tx2"/>
              </a:solidFill>
            </a:endParaRPr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1571625" y="6118225"/>
            <a:ext cx="7253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2400">
                <a:solidFill>
                  <a:schemeClr val="bg1"/>
                </a:solidFill>
              </a:rPr>
              <a:t>We can measure the main pulmonary artery  . . . </a:t>
            </a:r>
          </a:p>
        </p:txBody>
      </p:sp>
    </p:spTree>
    <p:extLst>
      <p:ext uri="{BB962C8B-B14F-4D97-AF65-F5344CB8AC3E}">
        <p14:creationId xmlns:p14="http://schemas.microsoft.com/office/powerpoint/2010/main" val="3372494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Normal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11138"/>
            <a:ext cx="8556625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Oval 3"/>
          <p:cNvSpPr>
            <a:spLocks noChangeAspect="1" noChangeArrowheads="1"/>
          </p:cNvSpPr>
          <p:nvPr/>
        </p:nvSpPr>
        <p:spPr bwMode="auto">
          <a:xfrm>
            <a:off x="3478213" y="3048000"/>
            <a:ext cx="2312987" cy="1905000"/>
          </a:xfrm>
          <a:prstGeom prst="ellips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5589588" y="2060575"/>
            <a:ext cx="2943225" cy="1343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683" tIns="62230" rIns="126683" bIns="62230">
            <a:spAutoFit/>
          </a:bodyPr>
          <a:lstStyle>
            <a:lvl1pPr defTabSz="1279525"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ar-SA" sz="2000"/>
              <a:t>Concavity where L atrium will appear on left side when enlarged</a:t>
            </a:r>
          </a:p>
        </p:txBody>
      </p:sp>
      <p:sp>
        <p:nvSpPr>
          <p:cNvPr id="73733" name="Line 5"/>
          <p:cNvSpPr>
            <a:spLocks noChangeShapeType="1"/>
          </p:cNvSpPr>
          <p:nvPr/>
        </p:nvSpPr>
        <p:spPr bwMode="auto">
          <a:xfrm rot="-14388105">
            <a:off x="6019800" y="3581400"/>
            <a:ext cx="457200" cy="228600"/>
          </a:xfrm>
          <a:prstGeom prst="line">
            <a:avLst/>
          </a:prstGeom>
          <a:noFill/>
          <a:ln w="50800">
            <a:solidFill>
              <a:srgbClr val="F51555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 rot="-11260732">
            <a:off x="6248400" y="3962400"/>
            <a:ext cx="457200" cy="228600"/>
          </a:xfrm>
          <a:prstGeom prst="line">
            <a:avLst/>
          </a:prstGeom>
          <a:noFill/>
          <a:ln w="50800">
            <a:solidFill>
              <a:srgbClr val="F51555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1975" name="Rectangle 7"/>
          <p:cNvSpPr>
            <a:spLocks noChangeArrowheads="1"/>
          </p:cNvSpPr>
          <p:nvPr/>
        </p:nvSpPr>
        <p:spPr bwMode="auto">
          <a:xfrm>
            <a:off x="444500" y="565150"/>
            <a:ext cx="7508875" cy="800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3700">
                <a:solidFill>
                  <a:schemeClr val="hlink"/>
                </a:solidFill>
              </a:rPr>
              <a:t>Left atrial enlargement</a:t>
            </a:r>
            <a:r>
              <a:rPr lang="en-US" altLang="ar-SA" sz="3700" b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en-US" altLang="ar-SA" sz="3700" b="0">
                <a:solidFill>
                  <a:schemeClr val="hlink"/>
                </a:solidFill>
                <a:latin typeface="Times New Roman" pitchFamily="18" charset="0"/>
              </a:rPr>
            </a:br>
            <a:endParaRPr lang="en-US" altLang="ar-SA" sz="3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94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nimBg="1"/>
      <p:bldP spid="7373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994" name="Rectangle 2"/>
          <p:cNvSpPr>
            <a:spLocks noChangeArrowheads="1"/>
          </p:cNvSpPr>
          <p:nvPr/>
        </p:nvSpPr>
        <p:spPr bwMode="auto">
          <a:xfrm>
            <a:off x="406400" y="1714500"/>
            <a:ext cx="8331200" cy="342900"/>
          </a:xfrm>
          <a:prstGeom prst="rect">
            <a:avLst/>
          </a:prstGeom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407988" y="2289175"/>
            <a:ext cx="8328025" cy="20129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126683" tIns="62230" rIns="126683" bIns="62230">
            <a:spAutoFit/>
          </a:bodyPr>
          <a:lstStyle/>
          <a:p>
            <a:pPr algn="ctr" defTabSz="1279525">
              <a:spcBef>
                <a:spcPct val="50000"/>
              </a:spcBef>
              <a:defRPr/>
            </a:pPr>
            <a:r>
              <a:rPr lang="en-US" sz="6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Pulmonary</a:t>
            </a:r>
            <a:br>
              <a:rPr lang="en-US" sz="6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6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Vasculature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355600" y="361950"/>
            <a:ext cx="8432800" cy="6134100"/>
          </a:xfrm>
          <a:prstGeom prst="rect">
            <a:avLst/>
          </a:prstGeom>
          <a:noFill/>
          <a:ln w="762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0748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86677" tIns="42228" rIns="86677" bIns="42228"/>
          <a:lstStyle/>
          <a:p>
            <a:pPr defTabSz="857250" eaLnBrk="1" hangingPunct="1">
              <a:defRPr/>
            </a:pPr>
            <a:r>
              <a:rPr lang="en-US" sz="4000" smtClean="0"/>
              <a:t>Five States of the Pulmonary Vasculature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7200" y="2552700"/>
            <a:ext cx="6502400" cy="3162300"/>
          </a:xfrm>
          <a:noFill/>
        </p:spPr>
        <p:txBody>
          <a:bodyPr lIns="86677" tIns="42228" rIns="86677" bIns="42228"/>
          <a:lstStyle/>
          <a:p>
            <a:pPr marL="268288" indent="-268288" defTabSz="857250" eaLnBrk="1" hangingPunct="1"/>
            <a:r>
              <a:rPr lang="en-US" altLang="ar-SA" smtClean="0"/>
              <a:t>Normal</a:t>
            </a:r>
          </a:p>
          <a:p>
            <a:pPr marL="268288" indent="-268288" defTabSz="857250" eaLnBrk="1" hangingPunct="1"/>
            <a:r>
              <a:rPr lang="en-US" altLang="ar-SA" smtClean="0"/>
              <a:t>Pulmonary venous hypertension</a:t>
            </a:r>
          </a:p>
          <a:p>
            <a:pPr marL="268288" indent="-268288" defTabSz="857250" eaLnBrk="1" hangingPunct="1"/>
            <a:r>
              <a:rPr lang="en-US" altLang="ar-SA" smtClean="0"/>
              <a:t>Pulmonary arterial hypertension</a:t>
            </a:r>
          </a:p>
          <a:p>
            <a:pPr marL="268288" indent="-268288" defTabSz="857250" eaLnBrk="1" hangingPunct="1"/>
            <a:r>
              <a:rPr lang="en-US" altLang="ar-SA" smtClean="0"/>
              <a:t>Increased flow</a:t>
            </a:r>
          </a:p>
          <a:p>
            <a:pPr marL="268288" indent="-268288" defTabSz="857250" eaLnBrk="1" hangingPunct="1"/>
            <a:r>
              <a:rPr lang="en-US" altLang="ar-SA" smtClean="0"/>
              <a:t>Decreased flow</a:t>
            </a:r>
          </a:p>
        </p:txBody>
      </p:sp>
    </p:spTree>
    <p:extLst>
      <p:ext uri="{BB962C8B-B14F-4D97-AF65-F5344CB8AC3E}">
        <p14:creationId xmlns:p14="http://schemas.microsoft.com/office/powerpoint/2010/main" val="1452955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bldLvl="2" autoUpdateAnimBg="0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Normal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11138"/>
            <a:ext cx="8556625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74650" y="423863"/>
            <a:ext cx="4233863" cy="6413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6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to Evaluate</a:t>
            </a:r>
          </a:p>
        </p:txBody>
      </p:sp>
      <p:sp>
        <p:nvSpPr>
          <p:cNvPr id="88068" name="Line 4"/>
          <p:cNvSpPr>
            <a:spLocks noChangeShapeType="1"/>
          </p:cNvSpPr>
          <p:nvPr/>
        </p:nvSpPr>
        <p:spPr bwMode="auto">
          <a:xfrm rot="786247">
            <a:off x="2286000" y="3505200"/>
            <a:ext cx="457200" cy="3048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05000" y="2794000"/>
            <a:ext cx="685800" cy="519113"/>
            <a:chOff x="1024" y="1840"/>
            <a:chExt cx="432" cy="327"/>
          </a:xfrm>
        </p:grpSpPr>
        <p:sp>
          <p:nvSpPr>
            <p:cNvPr id="88070" name="Oval 6"/>
            <p:cNvSpPr>
              <a:spLocks noChangeArrowheads="1"/>
            </p:cNvSpPr>
            <p:nvPr/>
          </p:nvSpPr>
          <p:spPr bwMode="auto">
            <a:xfrm>
              <a:off x="1104" y="1872"/>
              <a:ext cx="288" cy="288"/>
            </a:xfrm>
            <a:prstGeom prst="ellipse">
              <a:avLst/>
            </a:prstGeom>
            <a:solidFill>
              <a:schemeClr val="hlink"/>
            </a:solidFill>
            <a:ln w="508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071" name="Text Box 7"/>
            <p:cNvSpPr txBox="1">
              <a:spLocks noChangeArrowheads="1"/>
            </p:cNvSpPr>
            <p:nvPr/>
          </p:nvSpPr>
          <p:spPr bwMode="auto">
            <a:xfrm>
              <a:off x="1024" y="1840"/>
              <a:ext cx="432" cy="32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391400" y="4622800"/>
            <a:ext cx="685800" cy="519113"/>
            <a:chOff x="4472" y="2416"/>
            <a:chExt cx="432" cy="327"/>
          </a:xfrm>
        </p:grpSpPr>
        <p:sp>
          <p:nvSpPr>
            <p:cNvPr id="88073" name="Oval 9"/>
            <p:cNvSpPr>
              <a:spLocks noChangeArrowheads="1"/>
            </p:cNvSpPr>
            <p:nvPr/>
          </p:nvSpPr>
          <p:spPr bwMode="auto">
            <a:xfrm>
              <a:off x="4552" y="2448"/>
              <a:ext cx="288" cy="288"/>
            </a:xfrm>
            <a:prstGeom prst="ellipse">
              <a:avLst/>
            </a:prstGeom>
            <a:solidFill>
              <a:schemeClr val="hlink"/>
            </a:solidFill>
            <a:ln w="508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074" name="Text Box 10"/>
            <p:cNvSpPr txBox="1">
              <a:spLocks noChangeArrowheads="1"/>
            </p:cNvSpPr>
            <p:nvPr/>
          </p:nvSpPr>
          <p:spPr bwMode="auto">
            <a:xfrm>
              <a:off x="4472" y="2416"/>
              <a:ext cx="432" cy="32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358900" y="3771900"/>
            <a:ext cx="685800" cy="519113"/>
            <a:chOff x="592" y="2784"/>
            <a:chExt cx="432" cy="327"/>
          </a:xfrm>
        </p:grpSpPr>
        <p:sp>
          <p:nvSpPr>
            <p:cNvPr id="88076" name="Oval 12"/>
            <p:cNvSpPr>
              <a:spLocks noChangeArrowheads="1"/>
            </p:cNvSpPr>
            <p:nvPr/>
          </p:nvSpPr>
          <p:spPr bwMode="auto">
            <a:xfrm>
              <a:off x="672" y="2816"/>
              <a:ext cx="288" cy="288"/>
            </a:xfrm>
            <a:prstGeom prst="ellipse">
              <a:avLst/>
            </a:prstGeom>
            <a:solidFill>
              <a:schemeClr val="hlink"/>
            </a:solidFill>
            <a:ln w="508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077" name="Text Box 13"/>
            <p:cNvSpPr txBox="1">
              <a:spLocks noChangeArrowheads="1"/>
            </p:cNvSpPr>
            <p:nvPr/>
          </p:nvSpPr>
          <p:spPr bwMode="auto">
            <a:xfrm>
              <a:off x="592" y="2784"/>
              <a:ext cx="432" cy="32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88078" name="Oval 14"/>
          <p:cNvSpPr>
            <a:spLocks noChangeArrowheads="1"/>
          </p:cNvSpPr>
          <p:nvPr/>
        </p:nvSpPr>
        <p:spPr bwMode="auto">
          <a:xfrm>
            <a:off x="990600" y="4470400"/>
            <a:ext cx="1079500" cy="1079500"/>
          </a:xfrm>
          <a:prstGeom prst="ellips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079" name="Oval 15"/>
          <p:cNvSpPr>
            <a:spLocks noChangeArrowheads="1"/>
          </p:cNvSpPr>
          <p:nvPr/>
        </p:nvSpPr>
        <p:spPr bwMode="auto">
          <a:xfrm>
            <a:off x="5716588" y="1020763"/>
            <a:ext cx="1079500" cy="1079500"/>
          </a:xfrm>
          <a:prstGeom prst="ellips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810375" y="1898650"/>
            <a:ext cx="685800" cy="519113"/>
            <a:chOff x="3856" y="1088"/>
            <a:chExt cx="432" cy="327"/>
          </a:xfrm>
        </p:grpSpPr>
        <p:sp>
          <p:nvSpPr>
            <p:cNvPr id="88081" name="Oval 17"/>
            <p:cNvSpPr>
              <a:spLocks noChangeArrowheads="1"/>
            </p:cNvSpPr>
            <p:nvPr/>
          </p:nvSpPr>
          <p:spPr bwMode="auto">
            <a:xfrm>
              <a:off x="3936" y="1120"/>
              <a:ext cx="288" cy="288"/>
            </a:xfrm>
            <a:prstGeom prst="ellipse">
              <a:avLst/>
            </a:prstGeom>
            <a:solidFill>
              <a:schemeClr val="hlink"/>
            </a:solidFill>
            <a:ln w="508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082" name="Text Box 18"/>
            <p:cNvSpPr txBox="1">
              <a:spLocks noChangeArrowheads="1"/>
            </p:cNvSpPr>
            <p:nvPr/>
          </p:nvSpPr>
          <p:spPr bwMode="auto">
            <a:xfrm>
              <a:off x="3856" y="1088"/>
              <a:ext cx="432" cy="32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88083" name="Line 19"/>
          <p:cNvSpPr>
            <a:spLocks noChangeShapeType="1"/>
          </p:cNvSpPr>
          <p:nvPr/>
        </p:nvSpPr>
        <p:spPr bwMode="auto">
          <a:xfrm flipH="1">
            <a:off x="6350000" y="3871913"/>
            <a:ext cx="25400" cy="3556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084" name="Line 20"/>
          <p:cNvSpPr>
            <a:spLocks noChangeShapeType="1"/>
          </p:cNvSpPr>
          <p:nvPr/>
        </p:nvSpPr>
        <p:spPr bwMode="auto">
          <a:xfrm flipH="1">
            <a:off x="6616700" y="3960813"/>
            <a:ext cx="25400" cy="3556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085" name="Line 21"/>
          <p:cNvSpPr>
            <a:spLocks noChangeShapeType="1"/>
          </p:cNvSpPr>
          <p:nvPr/>
        </p:nvSpPr>
        <p:spPr bwMode="auto">
          <a:xfrm flipH="1">
            <a:off x="6807200" y="4075113"/>
            <a:ext cx="25400" cy="3556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086" name="Line 22"/>
          <p:cNvSpPr>
            <a:spLocks noChangeShapeType="1"/>
          </p:cNvSpPr>
          <p:nvPr/>
        </p:nvSpPr>
        <p:spPr bwMode="auto">
          <a:xfrm flipH="1">
            <a:off x="7048500" y="4202113"/>
            <a:ext cx="25400" cy="3556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 flipH="1">
            <a:off x="7251700" y="4265613"/>
            <a:ext cx="25400" cy="3556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2737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8" grpId="0" animBg="1"/>
      <p:bldP spid="8807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Normal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11138"/>
            <a:ext cx="8556625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373063" y="160338"/>
            <a:ext cx="8397875" cy="1295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3600">
                <a:solidFill>
                  <a:schemeClr val="hlink"/>
                </a:solidFill>
              </a:rPr>
              <a:t>2. Normal Distribution of Flow</a:t>
            </a:r>
            <a:br>
              <a:rPr lang="en-US" altLang="ar-SA" sz="3600">
                <a:solidFill>
                  <a:schemeClr val="hlink"/>
                </a:solidFill>
              </a:rPr>
            </a:br>
            <a:r>
              <a:rPr lang="en-US" altLang="ar-SA" sz="2800">
                <a:solidFill>
                  <a:schemeClr val="hlink"/>
                </a:solidFill>
              </a:rPr>
              <a:t>Upper Versus Lower Lobes</a:t>
            </a:r>
            <a:endParaRPr lang="en-US" altLang="ar-SA" sz="28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022350" y="2468563"/>
            <a:ext cx="2328863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ar-SA" sz="2000"/>
              <a:t>In erect position, blood flow to bases &gt; than flow to apices</a:t>
            </a:r>
            <a:endParaRPr lang="en-US" altLang="ar-SA" sz="1700" b="0">
              <a:latin typeface="Times New Roman" pitchFamily="18" charset="0"/>
            </a:endParaRP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3806825" y="3571875"/>
            <a:ext cx="187166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ar-SA" sz="2000">
                <a:solidFill>
                  <a:schemeClr val="bg2"/>
                </a:solidFill>
              </a:rPr>
              <a:t>Size of vessels at bases is normally </a:t>
            </a:r>
            <a:br>
              <a:rPr lang="en-US" altLang="ar-SA" sz="2000">
                <a:solidFill>
                  <a:schemeClr val="bg2"/>
                </a:solidFill>
              </a:rPr>
            </a:br>
            <a:r>
              <a:rPr lang="en-US" altLang="ar-SA" sz="2000">
                <a:solidFill>
                  <a:schemeClr val="bg2"/>
                </a:solidFill>
              </a:rPr>
              <a:t>&gt; than size </a:t>
            </a:r>
            <a:br>
              <a:rPr lang="en-US" altLang="ar-SA" sz="2000">
                <a:solidFill>
                  <a:schemeClr val="bg2"/>
                </a:solidFill>
              </a:rPr>
            </a:br>
            <a:r>
              <a:rPr lang="en-US" altLang="ar-SA" sz="2000">
                <a:solidFill>
                  <a:schemeClr val="bg2"/>
                </a:solidFill>
              </a:rPr>
              <a:t>of vessels </a:t>
            </a:r>
            <a:br>
              <a:rPr lang="en-US" altLang="ar-SA" sz="2000">
                <a:solidFill>
                  <a:schemeClr val="bg2"/>
                </a:solidFill>
              </a:rPr>
            </a:br>
            <a:r>
              <a:rPr lang="en-US" altLang="ar-SA" sz="2000">
                <a:solidFill>
                  <a:schemeClr val="bg2"/>
                </a:solidFill>
              </a:rPr>
              <a:t>at apex</a:t>
            </a:r>
            <a:endParaRPr lang="en-US" altLang="ar-SA" sz="1700" b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 flipV="1">
            <a:off x="5468938" y="2381250"/>
            <a:ext cx="669925" cy="273367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 flipH="1">
            <a:off x="2205038" y="3968750"/>
            <a:ext cx="1411287" cy="652463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144" name="Oval 8"/>
          <p:cNvSpPr>
            <a:spLocks noChangeArrowheads="1"/>
          </p:cNvSpPr>
          <p:nvPr/>
        </p:nvSpPr>
        <p:spPr bwMode="auto">
          <a:xfrm>
            <a:off x="990600" y="4470400"/>
            <a:ext cx="1079500" cy="1079500"/>
          </a:xfrm>
          <a:prstGeom prst="ellips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145" name="Oval 9"/>
          <p:cNvSpPr>
            <a:spLocks noChangeArrowheads="1"/>
          </p:cNvSpPr>
          <p:nvPr/>
        </p:nvSpPr>
        <p:spPr bwMode="auto">
          <a:xfrm>
            <a:off x="5716588" y="1020763"/>
            <a:ext cx="1079500" cy="1079500"/>
          </a:xfrm>
          <a:prstGeom prst="ellips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83338" y="4235450"/>
            <a:ext cx="1079500" cy="1079500"/>
            <a:chOff x="4021" y="2668"/>
            <a:chExt cx="680" cy="680"/>
          </a:xfrm>
        </p:grpSpPr>
        <p:sp>
          <p:nvSpPr>
            <p:cNvPr id="91147" name="Oval 11"/>
            <p:cNvSpPr>
              <a:spLocks noChangeArrowheads="1"/>
            </p:cNvSpPr>
            <p:nvPr/>
          </p:nvSpPr>
          <p:spPr bwMode="auto">
            <a:xfrm>
              <a:off x="4021" y="2668"/>
              <a:ext cx="680" cy="680"/>
            </a:xfrm>
            <a:prstGeom prst="ellipse">
              <a:avLst/>
            </a:prstGeom>
            <a:noFill/>
            <a:ln w="50800">
              <a:solidFill>
                <a:srgbClr val="E822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148" name="Line 12"/>
            <p:cNvSpPr>
              <a:spLocks noChangeShapeType="1"/>
            </p:cNvSpPr>
            <p:nvPr/>
          </p:nvSpPr>
          <p:spPr bwMode="auto">
            <a:xfrm flipV="1">
              <a:off x="4134" y="2786"/>
              <a:ext cx="458" cy="458"/>
            </a:xfrm>
            <a:prstGeom prst="line">
              <a:avLst/>
            </a:prstGeom>
            <a:noFill/>
            <a:ln w="76200">
              <a:solidFill>
                <a:srgbClr val="E822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149" name="Line 13"/>
            <p:cNvSpPr>
              <a:spLocks noChangeShapeType="1"/>
            </p:cNvSpPr>
            <p:nvPr/>
          </p:nvSpPr>
          <p:spPr bwMode="auto">
            <a:xfrm>
              <a:off x="4134" y="2754"/>
              <a:ext cx="462" cy="522"/>
            </a:xfrm>
            <a:prstGeom prst="line">
              <a:avLst/>
            </a:prstGeom>
            <a:noFill/>
            <a:ln w="76200">
              <a:solidFill>
                <a:srgbClr val="E822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6075" name="Text Box 14"/>
          <p:cNvSpPr txBox="1">
            <a:spLocks noChangeArrowheads="1"/>
          </p:cNvSpPr>
          <p:nvPr/>
        </p:nvSpPr>
        <p:spPr bwMode="auto">
          <a:xfrm>
            <a:off x="5568950" y="5486400"/>
            <a:ext cx="31686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ar-SA" sz="1600">
                <a:solidFill>
                  <a:srgbClr val="E82269"/>
                </a:solidFill>
              </a:rPr>
              <a:t>You can’t measure size of vessels at the left base because the heart obscures them</a:t>
            </a:r>
          </a:p>
        </p:txBody>
      </p:sp>
    </p:spTree>
    <p:extLst>
      <p:ext uri="{BB962C8B-B14F-4D97-AF65-F5344CB8AC3E}">
        <p14:creationId xmlns:p14="http://schemas.microsoft.com/office/powerpoint/2010/main" val="706768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autoUpdateAnimBg="0"/>
      <p:bldP spid="91141" grpId="0" autoUpdateAnimBg="0"/>
      <p:bldP spid="91144" grpId="0" animBg="1"/>
      <p:bldP spid="911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Normal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11138"/>
            <a:ext cx="8556625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946150" y="3451225"/>
            <a:ext cx="1620838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2000"/>
              <a:t>Normal tapering of vessels from central to peripheral</a:t>
            </a: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5475288" y="1166813"/>
            <a:ext cx="2389187" cy="1616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2000"/>
              <a:t>Central vessels give rise to progressively smaller peripheral branches</a:t>
            </a:r>
          </a:p>
        </p:txBody>
      </p:sp>
      <p:sp>
        <p:nvSpPr>
          <p:cNvPr id="92165" name="Line 5"/>
          <p:cNvSpPr>
            <a:spLocks noChangeShapeType="1"/>
          </p:cNvSpPr>
          <p:nvPr/>
        </p:nvSpPr>
        <p:spPr bwMode="auto">
          <a:xfrm flipV="1">
            <a:off x="2430463" y="2159000"/>
            <a:ext cx="466725" cy="466725"/>
          </a:xfrm>
          <a:prstGeom prst="line">
            <a:avLst/>
          </a:prstGeom>
          <a:noFill/>
          <a:ln w="28575">
            <a:solidFill>
              <a:srgbClr val="E82269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 flipV="1">
            <a:off x="2832100" y="2455863"/>
            <a:ext cx="466725" cy="466725"/>
          </a:xfrm>
          <a:prstGeom prst="line">
            <a:avLst/>
          </a:prstGeom>
          <a:noFill/>
          <a:ln w="28575">
            <a:solidFill>
              <a:srgbClr val="E82269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 flipV="1">
            <a:off x="2062163" y="1900238"/>
            <a:ext cx="466725" cy="466725"/>
          </a:xfrm>
          <a:prstGeom prst="line">
            <a:avLst/>
          </a:prstGeom>
          <a:noFill/>
          <a:ln w="28575">
            <a:solidFill>
              <a:srgbClr val="E82269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7096" name="Rectangle 8"/>
          <p:cNvSpPr>
            <a:spLocks noChangeArrowheads="1"/>
          </p:cNvSpPr>
          <p:nvPr/>
        </p:nvSpPr>
        <p:spPr bwMode="auto">
          <a:xfrm>
            <a:off x="373063" y="177800"/>
            <a:ext cx="8397875" cy="1295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3600">
                <a:solidFill>
                  <a:schemeClr val="hlink"/>
                </a:solidFill>
              </a:rPr>
              <a:t>3. Normal Distribution of Flow</a:t>
            </a:r>
            <a:br>
              <a:rPr lang="en-US" altLang="ar-SA" sz="3600">
                <a:solidFill>
                  <a:schemeClr val="hlink"/>
                </a:solidFill>
              </a:rPr>
            </a:br>
            <a:r>
              <a:rPr lang="en-US" altLang="ar-SA" sz="2800">
                <a:solidFill>
                  <a:schemeClr val="hlink"/>
                </a:solidFill>
              </a:rPr>
              <a:t>Central versus peripheral</a:t>
            </a:r>
            <a:endParaRPr lang="en-US" altLang="ar-SA" sz="2800"/>
          </a:p>
        </p:txBody>
      </p:sp>
    </p:spTree>
    <p:extLst>
      <p:ext uri="{BB962C8B-B14F-4D97-AF65-F5344CB8AC3E}">
        <p14:creationId xmlns:p14="http://schemas.microsoft.com/office/powerpoint/2010/main" val="1262419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utoUpdateAnimBg="0"/>
      <p:bldP spid="9216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Normal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11138"/>
            <a:ext cx="8556625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Line 3"/>
          <p:cNvSpPr>
            <a:spLocks noChangeShapeType="1"/>
          </p:cNvSpPr>
          <p:nvPr/>
        </p:nvSpPr>
        <p:spPr bwMode="auto">
          <a:xfrm rot="786247">
            <a:off x="2286000" y="3505200"/>
            <a:ext cx="457200" cy="3048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14500" y="2971800"/>
            <a:ext cx="685800" cy="519113"/>
            <a:chOff x="1024" y="1840"/>
            <a:chExt cx="432" cy="327"/>
          </a:xfrm>
        </p:grpSpPr>
        <p:sp>
          <p:nvSpPr>
            <p:cNvPr id="93189" name="Oval 5"/>
            <p:cNvSpPr>
              <a:spLocks noChangeArrowheads="1"/>
            </p:cNvSpPr>
            <p:nvPr/>
          </p:nvSpPr>
          <p:spPr bwMode="auto">
            <a:xfrm>
              <a:off x="1104" y="1872"/>
              <a:ext cx="288" cy="288"/>
            </a:xfrm>
            <a:prstGeom prst="ellipse">
              <a:avLst/>
            </a:prstGeom>
            <a:solidFill>
              <a:schemeClr val="hlink"/>
            </a:solidFill>
            <a:ln w="508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0" name="Text Box 6"/>
            <p:cNvSpPr txBox="1">
              <a:spLocks noChangeArrowheads="1"/>
            </p:cNvSpPr>
            <p:nvPr/>
          </p:nvSpPr>
          <p:spPr bwMode="auto">
            <a:xfrm>
              <a:off x="1024" y="1840"/>
              <a:ext cx="432" cy="32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124700" y="4495800"/>
            <a:ext cx="685800" cy="519113"/>
            <a:chOff x="4472" y="2416"/>
            <a:chExt cx="432" cy="327"/>
          </a:xfrm>
        </p:grpSpPr>
        <p:sp>
          <p:nvSpPr>
            <p:cNvPr id="93192" name="Oval 8"/>
            <p:cNvSpPr>
              <a:spLocks noChangeArrowheads="1"/>
            </p:cNvSpPr>
            <p:nvPr/>
          </p:nvSpPr>
          <p:spPr bwMode="auto">
            <a:xfrm>
              <a:off x="4552" y="2448"/>
              <a:ext cx="288" cy="288"/>
            </a:xfrm>
            <a:prstGeom prst="ellipse">
              <a:avLst/>
            </a:prstGeom>
            <a:solidFill>
              <a:schemeClr val="hlink"/>
            </a:solidFill>
            <a:ln w="508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3" name="Text Box 9"/>
            <p:cNvSpPr txBox="1">
              <a:spLocks noChangeArrowheads="1"/>
            </p:cNvSpPr>
            <p:nvPr/>
          </p:nvSpPr>
          <p:spPr bwMode="auto">
            <a:xfrm>
              <a:off x="4472" y="2416"/>
              <a:ext cx="432" cy="32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52463" y="5561013"/>
            <a:ext cx="685800" cy="519112"/>
            <a:chOff x="592" y="2784"/>
            <a:chExt cx="432" cy="327"/>
          </a:xfrm>
        </p:grpSpPr>
        <p:sp>
          <p:nvSpPr>
            <p:cNvPr id="93195" name="Oval 11"/>
            <p:cNvSpPr>
              <a:spLocks noChangeArrowheads="1"/>
            </p:cNvSpPr>
            <p:nvPr/>
          </p:nvSpPr>
          <p:spPr bwMode="auto">
            <a:xfrm>
              <a:off x="672" y="2816"/>
              <a:ext cx="288" cy="288"/>
            </a:xfrm>
            <a:prstGeom prst="ellipse">
              <a:avLst/>
            </a:prstGeom>
            <a:solidFill>
              <a:schemeClr val="hlink"/>
            </a:solidFill>
            <a:ln w="508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6" name="Text Box 12"/>
            <p:cNvSpPr txBox="1">
              <a:spLocks noChangeArrowheads="1"/>
            </p:cNvSpPr>
            <p:nvPr/>
          </p:nvSpPr>
          <p:spPr bwMode="auto">
            <a:xfrm>
              <a:off x="592" y="2784"/>
              <a:ext cx="432" cy="32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93197" name="Oval 13"/>
          <p:cNvSpPr>
            <a:spLocks noChangeArrowheads="1"/>
          </p:cNvSpPr>
          <p:nvPr/>
        </p:nvSpPr>
        <p:spPr bwMode="auto">
          <a:xfrm>
            <a:off x="990600" y="4470400"/>
            <a:ext cx="1079500" cy="1079500"/>
          </a:xfrm>
          <a:prstGeom prst="ellips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98" name="Oval 14"/>
          <p:cNvSpPr>
            <a:spLocks noChangeArrowheads="1"/>
          </p:cNvSpPr>
          <p:nvPr/>
        </p:nvSpPr>
        <p:spPr bwMode="auto">
          <a:xfrm>
            <a:off x="5716588" y="1020763"/>
            <a:ext cx="1079500" cy="1079500"/>
          </a:xfrm>
          <a:prstGeom prst="ellips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810375" y="1720850"/>
            <a:ext cx="685800" cy="519113"/>
            <a:chOff x="3856" y="1088"/>
            <a:chExt cx="432" cy="327"/>
          </a:xfrm>
        </p:grpSpPr>
        <p:sp>
          <p:nvSpPr>
            <p:cNvPr id="93200" name="Oval 16"/>
            <p:cNvSpPr>
              <a:spLocks noChangeArrowheads="1"/>
            </p:cNvSpPr>
            <p:nvPr/>
          </p:nvSpPr>
          <p:spPr bwMode="auto">
            <a:xfrm>
              <a:off x="3936" y="1120"/>
              <a:ext cx="288" cy="288"/>
            </a:xfrm>
            <a:prstGeom prst="ellipse">
              <a:avLst/>
            </a:prstGeom>
            <a:solidFill>
              <a:schemeClr val="hlink"/>
            </a:solidFill>
            <a:ln w="508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201" name="Text Box 17"/>
            <p:cNvSpPr txBox="1">
              <a:spLocks noChangeArrowheads="1"/>
            </p:cNvSpPr>
            <p:nvPr/>
          </p:nvSpPr>
          <p:spPr bwMode="auto">
            <a:xfrm>
              <a:off x="3856" y="1088"/>
              <a:ext cx="432" cy="32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93202" name="Line 18"/>
          <p:cNvSpPr>
            <a:spLocks noChangeShapeType="1"/>
          </p:cNvSpPr>
          <p:nvPr/>
        </p:nvSpPr>
        <p:spPr bwMode="auto">
          <a:xfrm flipH="1">
            <a:off x="6350000" y="3871913"/>
            <a:ext cx="25400" cy="3556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203" name="Line 19"/>
          <p:cNvSpPr>
            <a:spLocks noChangeShapeType="1"/>
          </p:cNvSpPr>
          <p:nvPr/>
        </p:nvSpPr>
        <p:spPr bwMode="auto">
          <a:xfrm flipH="1">
            <a:off x="6616700" y="3960813"/>
            <a:ext cx="25400" cy="3556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204" name="Line 20"/>
          <p:cNvSpPr>
            <a:spLocks noChangeShapeType="1"/>
          </p:cNvSpPr>
          <p:nvPr/>
        </p:nvSpPr>
        <p:spPr bwMode="auto">
          <a:xfrm flipH="1">
            <a:off x="6807200" y="4075113"/>
            <a:ext cx="25400" cy="3556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205" name="Line 21"/>
          <p:cNvSpPr>
            <a:spLocks noChangeShapeType="1"/>
          </p:cNvSpPr>
          <p:nvPr/>
        </p:nvSpPr>
        <p:spPr bwMode="auto">
          <a:xfrm flipH="1">
            <a:off x="7048500" y="4202113"/>
            <a:ext cx="25400" cy="3556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8126" name="Rectangle 22"/>
          <p:cNvSpPr>
            <a:spLocks noChangeArrowheads="1"/>
          </p:cNvSpPr>
          <p:nvPr/>
        </p:nvSpPr>
        <p:spPr bwMode="auto">
          <a:xfrm>
            <a:off x="338138" y="284163"/>
            <a:ext cx="6505575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3600">
                <a:solidFill>
                  <a:schemeClr val="hlink"/>
                </a:solidFill>
              </a:rPr>
              <a:t>Normal Vasculature - review</a:t>
            </a:r>
            <a:endParaRPr lang="en-US" altLang="ar-SA" sz="3600">
              <a:solidFill>
                <a:srgbClr val="E82269"/>
              </a:solidFill>
            </a:endParaRPr>
          </a:p>
        </p:txBody>
      </p:sp>
      <p:sp>
        <p:nvSpPr>
          <p:cNvPr id="93207" name="Rectangle 23"/>
          <p:cNvSpPr>
            <a:spLocks noChangeArrowheads="1"/>
          </p:cNvSpPr>
          <p:nvPr/>
        </p:nvSpPr>
        <p:spPr bwMode="auto">
          <a:xfrm>
            <a:off x="1143000" y="1897063"/>
            <a:ext cx="15684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2000"/>
              <a:t>RDPA </a:t>
            </a:r>
            <a:br>
              <a:rPr lang="en-US" altLang="ar-SA" sz="2000"/>
            </a:br>
            <a:r>
              <a:rPr lang="en-US" altLang="ar-SA" sz="2000"/>
              <a:t>&lt; 17 mm in diameter</a:t>
            </a:r>
          </a:p>
        </p:txBody>
      </p:sp>
      <p:sp>
        <p:nvSpPr>
          <p:cNvPr id="93208" name="Rectangle 24"/>
          <p:cNvSpPr>
            <a:spLocks noChangeArrowheads="1"/>
          </p:cNvSpPr>
          <p:nvPr/>
        </p:nvSpPr>
        <p:spPr bwMode="auto">
          <a:xfrm>
            <a:off x="2474913" y="4981575"/>
            <a:ext cx="185578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buClrTx/>
              <a:buFontTx/>
              <a:buNone/>
            </a:pPr>
            <a:r>
              <a:rPr lang="en-US" altLang="ar-SA" sz="2000">
                <a:solidFill>
                  <a:schemeClr val="bg2"/>
                </a:solidFill>
              </a:rPr>
              <a:t>Lower lobe vessels larger than upper lobe vessels</a:t>
            </a:r>
          </a:p>
        </p:txBody>
      </p:sp>
      <p:sp>
        <p:nvSpPr>
          <p:cNvPr id="93209" name="Rectangle 25"/>
          <p:cNvSpPr>
            <a:spLocks noChangeArrowheads="1"/>
          </p:cNvSpPr>
          <p:nvPr/>
        </p:nvSpPr>
        <p:spPr bwMode="auto">
          <a:xfrm>
            <a:off x="7200900" y="2439988"/>
            <a:ext cx="16684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2000">
                <a:solidFill>
                  <a:schemeClr val="bg2"/>
                </a:solidFill>
              </a:rPr>
              <a:t>Gradual tapering of vessels from central to peripheral</a:t>
            </a:r>
          </a:p>
        </p:txBody>
      </p:sp>
    </p:spTree>
    <p:extLst>
      <p:ext uri="{BB962C8B-B14F-4D97-AF65-F5344CB8AC3E}">
        <p14:creationId xmlns:p14="http://schemas.microsoft.com/office/powerpoint/2010/main" val="2250517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7" grpId="0" animBg="1"/>
      <p:bldP spid="93198" grpId="0" animBg="1"/>
      <p:bldP spid="93207" grpId="0" autoUpdateAnimBg="0"/>
      <p:bldP spid="93208" grpId="0" autoUpdateAnimBg="0"/>
      <p:bldP spid="9320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16142" r="24074" b="33070"/>
          <a:stretch>
            <a:fillRect/>
          </a:stretch>
        </p:blipFill>
        <p:spPr>
          <a:xfrm>
            <a:off x="1112838" y="1447800"/>
            <a:ext cx="6918325" cy="4267200"/>
          </a:xfrm>
        </p:spPr>
      </p:pic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1143000" y="4724400"/>
            <a:ext cx="1576388" cy="9239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Vascular anatomy of the chest</a:t>
            </a:r>
          </a:p>
        </p:txBody>
      </p:sp>
      <p:sp>
        <p:nvSpPr>
          <p:cNvPr id="370692" name="AutoShape 4"/>
          <p:cNvSpPr>
            <a:spLocks noChangeArrowheads="1"/>
          </p:cNvSpPr>
          <p:nvPr/>
        </p:nvSpPr>
        <p:spPr bwMode="auto">
          <a:xfrm>
            <a:off x="4973638" y="2695575"/>
            <a:ext cx="163512" cy="171450"/>
          </a:xfrm>
          <a:prstGeom prst="star5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0693" name="AutoShape 5"/>
          <p:cNvSpPr>
            <a:spLocks noChangeArrowheads="1"/>
          </p:cNvSpPr>
          <p:nvPr/>
        </p:nvSpPr>
        <p:spPr bwMode="auto">
          <a:xfrm>
            <a:off x="4146550" y="3360738"/>
            <a:ext cx="165100" cy="173037"/>
          </a:xfrm>
          <a:prstGeom prst="star8">
            <a:avLst>
              <a:gd name="adj" fmla="val 3825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0694" name="AutoShape 6"/>
          <p:cNvSpPr>
            <a:spLocks noChangeArrowheads="1"/>
          </p:cNvSpPr>
          <p:nvPr/>
        </p:nvSpPr>
        <p:spPr bwMode="auto">
          <a:xfrm>
            <a:off x="5518150" y="3533775"/>
            <a:ext cx="165100" cy="171450"/>
          </a:xfrm>
          <a:prstGeom prst="star16">
            <a:avLst>
              <a:gd name="adj" fmla="val 37500"/>
            </a:avLst>
          </a:prstGeom>
          <a:solidFill>
            <a:srgbClr val="CC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22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58533" r="24100" b="27068"/>
          <a:stretch>
            <a:fillRect/>
          </a:stretch>
        </p:blipFill>
        <p:spPr bwMode="auto">
          <a:xfrm>
            <a:off x="2103438" y="0"/>
            <a:ext cx="528955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73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Mitral sten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257300"/>
            <a:ext cx="3271837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 descr="Mitral stenosis3-cu b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4238625"/>
            <a:ext cx="304323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 descr="Mitral stenosis3-cu-up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341313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Oval 5"/>
          <p:cNvSpPr>
            <a:spLocks noChangeArrowheads="1"/>
          </p:cNvSpPr>
          <p:nvPr/>
        </p:nvSpPr>
        <p:spPr bwMode="auto">
          <a:xfrm>
            <a:off x="6616700" y="622300"/>
            <a:ext cx="1435100" cy="143510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4" name="Oval 6"/>
          <p:cNvSpPr>
            <a:spLocks noChangeArrowheads="1"/>
          </p:cNvSpPr>
          <p:nvPr/>
        </p:nvSpPr>
        <p:spPr bwMode="auto">
          <a:xfrm>
            <a:off x="1320800" y="4546600"/>
            <a:ext cx="1435100" cy="143510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509588" y="1366838"/>
            <a:ext cx="2095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2000"/>
              <a:t>RDPA usually</a:t>
            </a:r>
            <a:br>
              <a:rPr lang="en-US" altLang="ar-SA" sz="2000"/>
            </a:br>
            <a:r>
              <a:rPr lang="en-US" altLang="ar-SA" sz="2000"/>
              <a:t> &gt; 17 mm</a:t>
            </a:r>
            <a:endParaRPr lang="en-US" altLang="ar-SA" sz="2400" b="0">
              <a:latin typeface="Times New Roman" pitchFamily="18" charset="0"/>
            </a:endParaRPr>
          </a:p>
        </p:txBody>
      </p:sp>
      <p:sp>
        <p:nvSpPr>
          <p:cNvPr id="94216" name="Oval 8"/>
          <p:cNvSpPr>
            <a:spLocks noChangeArrowheads="1"/>
          </p:cNvSpPr>
          <p:nvPr/>
        </p:nvSpPr>
        <p:spPr bwMode="auto">
          <a:xfrm>
            <a:off x="3140075" y="3933825"/>
            <a:ext cx="422275" cy="422275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6799263" y="3873500"/>
            <a:ext cx="1908175" cy="2225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2000"/>
              <a:t>Upper lobe vessels equal to or larger than size of lower lobe vessels = </a:t>
            </a:r>
            <a:r>
              <a:rPr lang="en-US" altLang="ar-SA" sz="2000">
                <a:solidFill>
                  <a:schemeClr val="hlink"/>
                </a:solidFill>
              </a:rPr>
              <a:t>Cephalization</a:t>
            </a: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1819275" y="1993900"/>
            <a:ext cx="1762125" cy="828675"/>
          </a:xfrm>
          <a:prstGeom prst="line">
            <a:avLst/>
          </a:prstGeom>
          <a:noFill/>
          <a:ln w="28575">
            <a:solidFill>
              <a:srgbClr val="E8226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9" name="Oval 11"/>
          <p:cNvSpPr>
            <a:spLocks noChangeArrowheads="1"/>
          </p:cNvSpPr>
          <p:nvPr/>
        </p:nvSpPr>
        <p:spPr bwMode="auto">
          <a:xfrm>
            <a:off x="5303838" y="1863725"/>
            <a:ext cx="422275" cy="422275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 flipH="1">
            <a:off x="2628900" y="4338638"/>
            <a:ext cx="881063" cy="13589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 flipH="1">
            <a:off x="1798638" y="3951288"/>
            <a:ext cx="1465262" cy="6524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 flipV="1">
            <a:off x="5397500" y="758825"/>
            <a:ext cx="1517650" cy="11636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 flipV="1">
            <a:off x="5645150" y="2081213"/>
            <a:ext cx="1711325" cy="1936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9152" name="Rectangle 16"/>
          <p:cNvSpPr>
            <a:spLocks noChangeArrowheads="1"/>
          </p:cNvSpPr>
          <p:nvPr/>
        </p:nvSpPr>
        <p:spPr bwMode="auto">
          <a:xfrm>
            <a:off x="444500" y="138113"/>
            <a:ext cx="5110163" cy="919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3600">
                <a:solidFill>
                  <a:schemeClr val="hlink"/>
                </a:solidFill>
              </a:rPr>
              <a:t>Venous Hypertension</a:t>
            </a:r>
            <a:endParaRPr lang="en-US" altLang="ar-SA" sz="3600">
              <a:solidFill>
                <a:srgbClr val="E82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93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 animBg="1"/>
      <p:bldP spid="94214" grpId="0" animBg="1"/>
      <p:bldP spid="94215" grpId="0" autoUpdateAnimBg="0"/>
      <p:bldP spid="94216" grpId="0" animBg="1"/>
      <p:bldP spid="94217" grpId="0" autoUpdateAnimBg="0"/>
      <p:bldP spid="942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373063" y="457200"/>
            <a:ext cx="83978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 anchor="ctr"/>
          <a:lstStyle>
            <a:lvl1pPr defTabSz="857250"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572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5725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572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5725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572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572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572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572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ar-SA" sz="4500">
                <a:solidFill>
                  <a:schemeClr val="tx2"/>
                </a:solidFill>
              </a:rPr>
              <a:t>The Pulmonary Vasculature</a:t>
            </a: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1727200" y="2552700"/>
            <a:ext cx="65024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77" tIns="42228" rIns="86677" bIns="42228"/>
          <a:lstStyle>
            <a:lvl1pPr marL="268288" indent="-268288" defTabSz="857250"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572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5725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572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5725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572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572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572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572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buSzPct val="50000"/>
              <a:buFont typeface="Monotype Sorts" pitchFamily="2" charset="2"/>
              <a:buChar char="l"/>
            </a:pPr>
            <a:r>
              <a:rPr lang="en-US" altLang="ar-SA" sz="2900"/>
              <a:t>Normal</a:t>
            </a:r>
          </a:p>
          <a:p>
            <a:pPr>
              <a:lnSpc>
                <a:spcPct val="90000"/>
              </a:lnSpc>
              <a:spcBef>
                <a:spcPct val="30000"/>
              </a:spcBef>
              <a:buSzPct val="50000"/>
              <a:buFont typeface="Monotype Sorts" pitchFamily="2" charset="2"/>
              <a:buChar char="l"/>
            </a:pPr>
            <a:r>
              <a:rPr lang="en-US" altLang="ar-SA" sz="2900"/>
              <a:t>Pulmonary venous hypertension</a:t>
            </a:r>
          </a:p>
          <a:p>
            <a:pPr>
              <a:lnSpc>
                <a:spcPct val="90000"/>
              </a:lnSpc>
              <a:spcBef>
                <a:spcPct val="30000"/>
              </a:spcBef>
              <a:buSzPct val="50000"/>
              <a:buFont typeface="Monotype Sorts" pitchFamily="2" charset="2"/>
              <a:buChar char="l"/>
            </a:pPr>
            <a:r>
              <a:rPr lang="en-US" altLang="ar-SA" sz="2900"/>
              <a:t>Pulmonary arterial hypertension</a:t>
            </a:r>
          </a:p>
          <a:p>
            <a:pPr>
              <a:lnSpc>
                <a:spcPct val="90000"/>
              </a:lnSpc>
              <a:spcBef>
                <a:spcPct val="30000"/>
              </a:spcBef>
              <a:buSzPct val="50000"/>
              <a:buFont typeface="Monotype Sorts" pitchFamily="2" charset="2"/>
              <a:buChar char="l"/>
            </a:pPr>
            <a:r>
              <a:rPr lang="en-US" altLang="ar-SA" sz="2900"/>
              <a:t>Increased flow</a:t>
            </a:r>
          </a:p>
          <a:p>
            <a:pPr>
              <a:lnSpc>
                <a:spcPct val="90000"/>
              </a:lnSpc>
              <a:spcBef>
                <a:spcPct val="30000"/>
              </a:spcBef>
              <a:buSzPct val="50000"/>
              <a:buFont typeface="Monotype Sorts" pitchFamily="2" charset="2"/>
              <a:buChar char="l"/>
            </a:pPr>
            <a:r>
              <a:rPr lang="en-US" altLang="ar-SA" sz="2900">
                <a:solidFill>
                  <a:srgbClr val="777777"/>
                </a:solidFill>
              </a:rPr>
              <a:t>Decreased flow - mostly unrecognizable even when it is present</a:t>
            </a:r>
          </a:p>
        </p:txBody>
      </p:sp>
    </p:spTree>
    <p:extLst>
      <p:ext uri="{BB962C8B-B14F-4D97-AF65-F5344CB8AC3E}">
        <p14:creationId xmlns:p14="http://schemas.microsoft.com/office/powerpoint/2010/main" val="1917144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autoUpdateAnimBg="0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1" smtClean="0"/>
              <a:t>CHF</a:t>
            </a:r>
          </a:p>
        </p:txBody>
      </p:sp>
      <p:pic>
        <p:nvPicPr>
          <p:cNvPr id="221187" name="Picture 6" descr="chf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333500"/>
            <a:ext cx="5181600" cy="5181600"/>
          </a:xfrm>
          <a:noFill/>
        </p:spPr>
      </p:pic>
      <p:sp>
        <p:nvSpPr>
          <p:cNvPr id="221188" name="WordArt 7"/>
          <p:cNvSpPr>
            <a:spLocks noChangeArrowheads="1" noChangeShapeType="1" noTextEdit="1"/>
          </p:cNvSpPr>
          <p:nvPr/>
        </p:nvSpPr>
        <p:spPr bwMode="auto">
          <a:xfrm>
            <a:off x="6705600" y="5715000"/>
            <a:ext cx="990600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KKUH</a:t>
            </a:r>
          </a:p>
        </p:txBody>
      </p:sp>
    </p:spTree>
    <p:extLst>
      <p:ext uri="{BB962C8B-B14F-4D97-AF65-F5344CB8AC3E}">
        <p14:creationId xmlns:p14="http://schemas.microsoft.com/office/powerpoint/2010/main" val="2880194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ACUTE PULMONARY EDEMA</a:t>
            </a:r>
          </a:p>
        </p:txBody>
      </p:sp>
      <p:pic>
        <p:nvPicPr>
          <p:cNvPr id="222211" name="Picture 6" descr="ape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74875"/>
            <a:ext cx="4038600" cy="3346450"/>
          </a:xfrm>
          <a:noFill/>
        </p:spPr>
      </p:pic>
      <p:pic>
        <p:nvPicPr>
          <p:cNvPr id="202761" name="Picture 9" descr="ape%202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74875"/>
            <a:ext cx="4038600" cy="3346450"/>
          </a:xfrm>
          <a:noFill/>
        </p:spPr>
      </p:pic>
    </p:spTree>
    <p:extLst>
      <p:ext uri="{BB962C8B-B14F-4D97-AF65-F5344CB8AC3E}">
        <p14:creationId xmlns:p14="http://schemas.microsoft.com/office/powerpoint/2010/main" val="287808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3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CLEARED APE</a:t>
            </a:r>
          </a:p>
        </p:txBody>
      </p:sp>
      <p:pic>
        <p:nvPicPr>
          <p:cNvPr id="205836" name="Picture 12" descr="clearing_pulmonary_ed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" b="9102"/>
          <a:stretch>
            <a:fillRect/>
          </a:stretch>
        </p:blipFill>
        <p:spPr>
          <a:xfrm>
            <a:off x="4953000" y="2133600"/>
            <a:ext cx="4191000" cy="3648075"/>
          </a:xfrm>
          <a:noFill/>
        </p:spPr>
      </p:pic>
      <p:pic>
        <p:nvPicPr>
          <p:cNvPr id="223236" name="Picture 13" descr="ape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"/>
          <a:stretch>
            <a:fillRect/>
          </a:stretch>
        </p:blipFill>
        <p:spPr>
          <a:xfrm>
            <a:off x="4572000" y="2057400"/>
            <a:ext cx="4572000" cy="3733800"/>
          </a:xfrm>
          <a:noFill/>
        </p:spPr>
      </p:pic>
    </p:spTree>
    <p:extLst>
      <p:ext uri="{BB962C8B-B14F-4D97-AF65-F5344CB8AC3E}">
        <p14:creationId xmlns:p14="http://schemas.microsoft.com/office/powerpoint/2010/main" val="31417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17 -0.01041 L -0.52083 -0.010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KERELY’S B-LINES</a:t>
            </a:r>
          </a:p>
        </p:txBody>
      </p:sp>
      <p:pic>
        <p:nvPicPr>
          <p:cNvPr id="224259" name="Picture 3" descr="kerley_B2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905000"/>
            <a:ext cx="8458200" cy="4625975"/>
          </a:xfrm>
          <a:noFill/>
        </p:spPr>
      </p:pic>
    </p:spTree>
    <p:extLst>
      <p:ext uri="{BB962C8B-B14F-4D97-AF65-F5344CB8AC3E}">
        <p14:creationId xmlns:p14="http://schemas.microsoft.com/office/powerpoint/2010/main" val="337510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0"/>
            <a:ext cx="8686800" cy="1362075"/>
          </a:xfrm>
        </p:spPr>
        <p:txBody>
          <a:bodyPr/>
          <a:lstStyle/>
          <a:p>
            <a:pPr algn="ctr">
              <a:defRPr/>
            </a:pPr>
            <a:r>
              <a:rPr lang="en-US" u="sng" dirty="0" smtClean="0"/>
              <a:t>CARDIAC CT </a:t>
            </a:r>
            <a:br>
              <a:rPr lang="en-US" u="sng" dirty="0" smtClean="0"/>
            </a:br>
            <a:r>
              <a:rPr lang="en-US" dirty="0" smtClean="0"/>
              <a:t>FOR THE HEART AND CRONARY VESSLES</a:t>
            </a:r>
            <a:endParaRPr lang="en-US" dirty="0"/>
          </a:p>
        </p:txBody>
      </p:sp>
      <p:sp>
        <p:nvSpPr>
          <p:cNvPr id="225283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altLang="ar-SA" smtClean="0"/>
          </a:p>
        </p:txBody>
      </p:sp>
    </p:spTree>
    <p:extLst>
      <p:ext uri="{BB962C8B-B14F-4D97-AF65-F5344CB8AC3E}">
        <p14:creationId xmlns:p14="http://schemas.microsoft.com/office/powerpoint/2010/main" val="116456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1" t="17104" r="21436" b="26547"/>
          <a:stretch>
            <a:fillRect/>
          </a:stretch>
        </p:blipFill>
        <p:spPr bwMode="auto">
          <a:xfrm>
            <a:off x="381000" y="2678113"/>
            <a:ext cx="3690938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PERICARDIUM</a:t>
            </a:r>
            <a:endParaRPr lang="en-US" b="1" dirty="0"/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3" t="25594" r="21548" b="31503"/>
          <a:stretch>
            <a:fillRect/>
          </a:stretch>
        </p:blipFill>
        <p:spPr bwMode="auto">
          <a:xfrm>
            <a:off x="4343400" y="2741613"/>
            <a:ext cx="4572000" cy="251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09" name="TextBox 2"/>
          <p:cNvSpPr txBox="1">
            <a:spLocks noChangeArrowheads="1"/>
          </p:cNvSpPr>
          <p:nvPr/>
        </p:nvSpPr>
        <p:spPr bwMode="auto">
          <a:xfrm>
            <a:off x="3657600" y="60960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>
                <a:solidFill>
                  <a:srgbClr val="FFFF00"/>
                </a:solidFill>
              </a:rPr>
              <a:t>MYOCARDIUM</a:t>
            </a:r>
          </a:p>
        </p:txBody>
      </p:sp>
      <p:sp>
        <p:nvSpPr>
          <p:cNvPr id="226310" name="TextBox 3"/>
          <p:cNvSpPr txBox="1">
            <a:spLocks noChangeArrowheads="1"/>
          </p:cNvSpPr>
          <p:nvPr/>
        </p:nvSpPr>
        <p:spPr bwMode="auto">
          <a:xfrm>
            <a:off x="6096000" y="38131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/>
              <a:t>CONTRAST</a:t>
            </a:r>
          </a:p>
        </p:txBody>
      </p:sp>
      <p:sp>
        <p:nvSpPr>
          <p:cNvPr id="226311" name="TextBox 4"/>
          <p:cNvSpPr txBox="1">
            <a:spLocks noChangeArrowheads="1"/>
          </p:cNvSpPr>
          <p:nvPr/>
        </p:nvSpPr>
        <p:spPr bwMode="auto">
          <a:xfrm>
            <a:off x="3429000" y="2081213"/>
            <a:ext cx="1905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>
                <a:solidFill>
                  <a:srgbClr val="FFFF00"/>
                </a:solidFill>
              </a:rPr>
              <a:t>PERICARDIUM</a:t>
            </a:r>
          </a:p>
        </p:txBody>
      </p:sp>
      <p:sp>
        <p:nvSpPr>
          <p:cNvPr id="226312" name="TextBox 7"/>
          <p:cNvSpPr txBox="1">
            <a:spLocks noChangeArrowheads="1"/>
          </p:cNvSpPr>
          <p:nvPr/>
        </p:nvSpPr>
        <p:spPr bwMode="auto">
          <a:xfrm>
            <a:off x="1828800" y="44958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/>
              <a:t>CONTRAST</a:t>
            </a:r>
          </a:p>
        </p:txBody>
      </p:sp>
      <p:cxnSp>
        <p:nvCxnSpPr>
          <p:cNvPr id="226313" name="Straight Arrow Connector 6"/>
          <p:cNvCxnSpPr>
            <a:cxnSpLocks noChangeShapeType="1"/>
          </p:cNvCxnSpPr>
          <p:nvPr/>
        </p:nvCxnSpPr>
        <p:spPr bwMode="auto">
          <a:xfrm flipV="1">
            <a:off x="5181600" y="4572000"/>
            <a:ext cx="1371600" cy="1600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314" name="Straight Arrow Connector 9"/>
          <p:cNvCxnSpPr>
            <a:cxnSpLocks noChangeShapeType="1"/>
          </p:cNvCxnSpPr>
          <p:nvPr/>
        </p:nvCxnSpPr>
        <p:spPr bwMode="auto">
          <a:xfrm flipH="1" flipV="1">
            <a:off x="2895600" y="4953000"/>
            <a:ext cx="1066800" cy="1219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315" name="Straight Arrow Connector 11"/>
          <p:cNvCxnSpPr>
            <a:cxnSpLocks noChangeShapeType="1"/>
          </p:cNvCxnSpPr>
          <p:nvPr/>
        </p:nvCxnSpPr>
        <p:spPr bwMode="auto">
          <a:xfrm flipH="1">
            <a:off x="2819400" y="2449513"/>
            <a:ext cx="1143000" cy="11318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316" name="Straight Arrow Connector 13"/>
          <p:cNvCxnSpPr>
            <a:cxnSpLocks noChangeShapeType="1"/>
          </p:cNvCxnSpPr>
          <p:nvPr/>
        </p:nvCxnSpPr>
        <p:spPr bwMode="auto">
          <a:xfrm>
            <a:off x="3962400" y="2449513"/>
            <a:ext cx="1676400" cy="18938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6317" name="TextBox 14"/>
          <p:cNvSpPr txBox="1">
            <a:spLocks noChangeArrowheads="1"/>
          </p:cNvSpPr>
          <p:nvPr/>
        </p:nvSpPr>
        <p:spPr bwMode="auto">
          <a:xfrm>
            <a:off x="152400" y="3443288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>
                <a:solidFill>
                  <a:srgbClr val="FFFF00"/>
                </a:solidFill>
              </a:rPr>
              <a:t>SEPTUM</a:t>
            </a:r>
          </a:p>
        </p:txBody>
      </p:sp>
      <p:cxnSp>
        <p:nvCxnSpPr>
          <p:cNvPr id="226318" name="Straight Arrow Connector 16"/>
          <p:cNvCxnSpPr>
            <a:cxnSpLocks noChangeShapeType="1"/>
          </p:cNvCxnSpPr>
          <p:nvPr/>
        </p:nvCxnSpPr>
        <p:spPr bwMode="auto">
          <a:xfrm>
            <a:off x="1219200" y="3733800"/>
            <a:ext cx="1295400" cy="4492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6319" name="TextBox 18"/>
          <p:cNvSpPr txBox="1">
            <a:spLocks noChangeArrowheads="1"/>
          </p:cNvSpPr>
          <p:nvPr/>
        </p:nvSpPr>
        <p:spPr bwMode="auto">
          <a:xfrm>
            <a:off x="381000" y="2678113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/>
              <a:t>AXIAL</a:t>
            </a:r>
          </a:p>
        </p:txBody>
      </p:sp>
      <p:sp>
        <p:nvSpPr>
          <p:cNvPr id="226320" name="TextBox 19"/>
          <p:cNvSpPr txBox="1">
            <a:spLocks noChangeArrowheads="1"/>
          </p:cNvSpPr>
          <p:nvPr/>
        </p:nvSpPr>
        <p:spPr bwMode="auto">
          <a:xfrm>
            <a:off x="7467600" y="2741613"/>
            <a:ext cx="144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/>
              <a:t>SAGITTAL</a:t>
            </a:r>
          </a:p>
        </p:txBody>
      </p:sp>
    </p:spTree>
    <p:extLst>
      <p:ext uri="{BB962C8B-B14F-4D97-AF65-F5344CB8AC3E}">
        <p14:creationId xmlns:p14="http://schemas.microsoft.com/office/powerpoint/2010/main" val="340361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9266" r="51321" b="35001"/>
          <a:stretch>
            <a:fillRect/>
          </a:stretch>
        </p:blipFill>
        <p:spPr bwMode="auto">
          <a:xfrm>
            <a:off x="990600" y="2743200"/>
            <a:ext cx="6985000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9" t="6854" b="10893"/>
          <a:stretch>
            <a:fillRect/>
          </a:stretch>
        </p:blipFill>
        <p:spPr>
          <a:xfrm>
            <a:off x="1295400" y="304800"/>
            <a:ext cx="5881688" cy="2227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2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CARDIAC CHAMBERS</a:t>
            </a:r>
            <a:endParaRPr lang="en-US" dirty="0"/>
          </a:p>
        </p:txBody>
      </p:sp>
      <p:pic>
        <p:nvPicPr>
          <p:cNvPr id="2283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t="22408" r="50140" b="54124"/>
          <a:stretch>
            <a:fillRect/>
          </a:stretch>
        </p:blipFill>
        <p:spPr bwMode="auto">
          <a:xfrm>
            <a:off x="76200" y="2325688"/>
            <a:ext cx="50609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1"/>
          <a:stretch>
            <a:fillRect/>
          </a:stretch>
        </p:blipFill>
        <p:spPr>
          <a:xfrm>
            <a:off x="5175250" y="2341563"/>
            <a:ext cx="4179888" cy="3092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10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5725" r="25000" b="40884"/>
          <a:stretch>
            <a:fillRect/>
          </a:stretch>
        </p:blipFill>
        <p:spPr>
          <a:xfrm>
            <a:off x="0" y="609600"/>
            <a:ext cx="9144000" cy="5767388"/>
          </a:xfrm>
        </p:spPr>
      </p:pic>
      <p:sp>
        <p:nvSpPr>
          <p:cNvPr id="372739" name="Text Box 3"/>
          <p:cNvSpPr txBox="1">
            <a:spLocks noChangeArrowheads="1"/>
          </p:cNvSpPr>
          <p:nvPr/>
        </p:nvSpPr>
        <p:spPr bwMode="auto">
          <a:xfrm>
            <a:off x="0" y="5410200"/>
            <a:ext cx="1447800" cy="9159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Vascular anatomy of the chest</a:t>
            </a:r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6629400" y="35814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>
              <a:spcBef>
                <a:spcPct val="50000"/>
              </a:spcBef>
              <a:buClrTx/>
              <a:buFontTx/>
              <a:buNone/>
            </a:pPr>
            <a:endParaRPr lang="ar-SA" altLang="ar-SA" sz="1800" b="0"/>
          </a:p>
        </p:txBody>
      </p:sp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6781800" y="3505200"/>
            <a:ext cx="2133600" cy="7889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>
              <a:spcBef>
                <a:spcPct val="50000"/>
              </a:spcBef>
              <a:buClrTx/>
              <a:buFontTx/>
              <a:buNone/>
            </a:pPr>
            <a:endParaRPr lang="en-US" altLang="ar-SA" sz="1800" b="0"/>
          </a:p>
          <a:p>
            <a:pPr algn="r" rtl="1" eaLnBrk="1" hangingPunct="1">
              <a:spcBef>
                <a:spcPct val="50000"/>
              </a:spcBef>
              <a:buClrTx/>
              <a:buFontTx/>
              <a:buNone/>
            </a:pPr>
            <a:endParaRPr lang="en-US" altLang="ar-SA" sz="1800" b="0"/>
          </a:p>
        </p:txBody>
      </p:sp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0" y="2895600"/>
            <a:ext cx="2743200" cy="482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>
              <a:spcBef>
                <a:spcPct val="50000"/>
              </a:spcBef>
              <a:buClrTx/>
              <a:buFontTx/>
              <a:buNone/>
            </a:pPr>
            <a:endParaRPr lang="en-US" altLang="ar-SA" sz="1000" b="0"/>
          </a:p>
          <a:p>
            <a:pPr algn="r" rtl="1" eaLnBrk="1" hangingPunct="1">
              <a:spcBef>
                <a:spcPct val="50000"/>
              </a:spcBef>
              <a:buClrTx/>
              <a:buFontTx/>
              <a:buNone/>
            </a:pPr>
            <a:endParaRPr lang="en-US" altLang="ar-SA" sz="1000" b="0"/>
          </a:p>
        </p:txBody>
      </p:sp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0" y="2743200"/>
            <a:ext cx="25146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>
              <a:spcBef>
                <a:spcPct val="50000"/>
              </a:spcBef>
              <a:buClrTx/>
              <a:buFontTx/>
              <a:buNone/>
            </a:pPr>
            <a:endParaRPr lang="en-US" altLang="ar-SA" sz="1400" b="0"/>
          </a:p>
          <a:p>
            <a:pPr algn="r" rtl="1" eaLnBrk="1" hangingPunct="1">
              <a:spcBef>
                <a:spcPct val="50000"/>
              </a:spcBef>
              <a:buClrTx/>
              <a:buFontTx/>
              <a:buNone/>
            </a:pPr>
            <a:endParaRPr lang="en-US" altLang="ar-SA" sz="1400" b="0"/>
          </a:p>
        </p:txBody>
      </p:sp>
      <p:sp>
        <p:nvSpPr>
          <p:cNvPr id="372744" name="AutoShape 8"/>
          <p:cNvSpPr>
            <a:spLocks noChangeArrowheads="1"/>
          </p:cNvSpPr>
          <p:nvPr/>
        </p:nvSpPr>
        <p:spPr bwMode="auto">
          <a:xfrm>
            <a:off x="5181600" y="2133600"/>
            <a:ext cx="304800" cy="381000"/>
          </a:xfrm>
          <a:prstGeom prst="star5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831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  <a:ln>
            <a:solidFill>
              <a:schemeClr val="bg2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dirty="0"/>
              <a:t>Maximum Intensity Projection</a:t>
            </a:r>
            <a:br>
              <a:rPr lang="en-US" altLang="en-US" dirty="0"/>
            </a:br>
            <a:r>
              <a:rPr lang="en-US" altLang="en-US" sz="3200" dirty="0">
                <a:solidFill>
                  <a:schemeClr val="accent2"/>
                </a:solidFill>
              </a:rPr>
              <a:t>Soft Plaque in Proximal LAD </a:t>
            </a:r>
            <a:endParaRPr lang="en-US" altLang="en-US" dirty="0"/>
          </a:p>
        </p:txBody>
      </p:sp>
      <p:pic>
        <p:nvPicPr>
          <p:cNvPr id="229379" name="Picture 3" descr="CT_ClinImage_Cardiac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4775"/>
            <a:ext cx="67818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9380" name="Straight Arrow Connector 2"/>
          <p:cNvCxnSpPr>
            <a:cxnSpLocks noChangeShapeType="1"/>
          </p:cNvCxnSpPr>
          <p:nvPr/>
        </p:nvCxnSpPr>
        <p:spPr bwMode="auto">
          <a:xfrm flipH="1">
            <a:off x="5105400" y="1879600"/>
            <a:ext cx="762000" cy="609600"/>
          </a:xfrm>
          <a:prstGeom prst="straightConnector1">
            <a:avLst/>
          </a:prstGeom>
          <a:noFill/>
          <a:ln w="28575" algn="ctr">
            <a:solidFill>
              <a:srgbClr val="66FF3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9381" name="TextBox 3"/>
          <p:cNvSpPr txBox="1">
            <a:spLocks noChangeArrowheads="1"/>
          </p:cNvSpPr>
          <p:nvPr/>
        </p:nvSpPr>
        <p:spPr bwMode="auto">
          <a:xfrm>
            <a:off x="5464175" y="1550988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PLAQUE</a:t>
            </a:r>
          </a:p>
        </p:txBody>
      </p:sp>
      <p:cxnSp>
        <p:nvCxnSpPr>
          <p:cNvPr id="229382" name="Straight Arrow Connector 5"/>
          <p:cNvCxnSpPr>
            <a:cxnSpLocks noChangeShapeType="1"/>
          </p:cNvCxnSpPr>
          <p:nvPr/>
        </p:nvCxnSpPr>
        <p:spPr bwMode="auto">
          <a:xfrm flipH="1">
            <a:off x="6134100" y="2590800"/>
            <a:ext cx="876300" cy="609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9383" name="TextBox 8"/>
          <p:cNvSpPr txBox="1">
            <a:spLocks noChangeArrowheads="1"/>
          </p:cNvSpPr>
          <p:nvPr/>
        </p:nvSpPr>
        <p:spPr bwMode="auto">
          <a:xfrm>
            <a:off x="6388100" y="22860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NORMAL</a:t>
            </a:r>
          </a:p>
        </p:txBody>
      </p:sp>
      <p:pic>
        <p:nvPicPr>
          <p:cNvPr id="2293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3" t="9422" r="54997" b="70840"/>
          <a:stretch>
            <a:fillRect/>
          </a:stretch>
        </p:blipFill>
        <p:spPr bwMode="auto">
          <a:xfrm>
            <a:off x="-233363" y="1879600"/>
            <a:ext cx="2909888" cy="2236788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9385" name="Straight Arrow Connector 10"/>
          <p:cNvCxnSpPr>
            <a:cxnSpLocks noChangeShapeType="1"/>
          </p:cNvCxnSpPr>
          <p:nvPr/>
        </p:nvCxnSpPr>
        <p:spPr bwMode="auto">
          <a:xfrm flipV="1">
            <a:off x="1146175" y="3200400"/>
            <a:ext cx="152400" cy="1600200"/>
          </a:xfrm>
          <a:prstGeom prst="straightConnector1">
            <a:avLst/>
          </a:prstGeom>
          <a:noFill/>
          <a:ln w="57150" algn="ctr">
            <a:solidFill>
              <a:srgbClr val="66FF33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45458" y="4724400"/>
            <a:ext cx="17526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NARROWED LUMEN</a:t>
            </a:r>
          </a:p>
        </p:txBody>
      </p:sp>
    </p:spTree>
    <p:extLst>
      <p:ext uri="{BB962C8B-B14F-4D97-AF65-F5344CB8AC3E}">
        <p14:creationId xmlns:p14="http://schemas.microsoft.com/office/powerpoint/2010/main" val="14800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4" descr="lad_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/>
          <a:stretch>
            <a:fillRect/>
          </a:stretch>
        </p:blipFill>
        <p:spPr bwMode="auto">
          <a:xfrm>
            <a:off x="0" y="685800"/>
            <a:ext cx="91440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TextBox 1"/>
          <p:cNvSpPr txBox="1">
            <a:spLocks noChangeArrowheads="1"/>
          </p:cNvSpPr>
          <p:nvPr/>
        </p:nvSpPr>
        <p:spPr bwMode="auto">
          <a:xfrm>
            <a:off x="1828800" y="6267450"/>
            <a:ext cx="541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PLAQUE = VASCULAR NARROWING</a:t>
            </a:r>
          </a:p>
        </p:txBody>
      </p:sp>
    </p:spTree>
    <p:extLst>
      <p:ext uri="{BB962C8B-B14F-4D97-AF65-F5344CB8AC3E}">
        <p14:creationId xmlns:p14="http://schemas.microsoft.com/office/powerpoint/2010/main" val="186997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1028" descr="CT_ClinImage_Cardiac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3111" r="25995"/>
          <a:stretch>
            <a:fillRect/>
          </a:stretch>
        </p:blipFill>
        <p:spPr bwMode="auto">
          <a:xfrm>
            <a:off x="152400" y="304800"/>
            <a:ext cx="44640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7" name="Picture 1029" descr="CT_ClinImage_Cardiac_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3207" r="25995"/>
          <a:stretch>
            <a:fillRect/>
          </a:stretch>
        </p:blipFill>
        <p:spPr bwMode="auto">
          <a:xfrm>
            <a:off x="4238625" y="1676400"/>
            <a:ext cx="4643438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8" name="TextBox 1"/>
          <p:cNvSpPr txBox="1">
            <a:spLocks noChangeArrowheads="1"/>
          </p:cNvSpPr>
          <p:nvPr/>
        </p:nvSpPr>
        <p:spPr bwMode="auto">
          <a:xfrm>
            <a:off x="3100388" y="2520950"/>
            <a:ext cx="1647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/>
              <a:t>STENT</a:t>
            </a:r>
          </a:p>
        </p:txBody>
      </p:sp>
      <p:sp>
        <p:nvSpPr>
          <p:cNvPr id="231429" name="TextBox 4"/>
          <p:cNvSpPr txBox="1">
            <a:spLocks noChangeArrowheads="1"/>
          </p:cNvSpPr>
          <p:nvPr/>
        </p:nvSpPr>
        <p:spPr bwMode="auto">
          <a:xfrm>
            <a:off x="4495800" y="1735138"/>
            <a:ext cx="1647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ar-SA" sz="1800"/>
              <a:t>STENT</a:t>
            </a:r>
          </a:p>
        </p:txBody>
      </p:sp>
    </p:spTree>
    <p:extLst>
      <p:ext uri="{BB962C8B-B14F-4D97-AF65-F5344CB8AC3E}">
        <p14:creationId xmlns:p14="http://schemas.microsoft.com/office/powerpoint/2010/main" val="26609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ln>
            <a:solidFill>
              <a:schemeClr val="tx2"/>
            </a:solidFill>
          </a:ln>
        </p:spPr>
        <p:txBody>
          <a:bodyPr/>
          <a:lstStyle/>
          <a:p>
            <a:pPr>
              <a:defRPr/>
            </a:pPr>
            <a:r>
              <a:rPr lang="en-US" altLang="en-US" sz="5400" b="1" dirty="0">
                <a:solidFill>
                  <a:srgbClr val="FFFF00"/>
                </a:solidFill>
              </a:rPr>
              <a:t>Soft</a:t>
            </a:r>
            <a:r>
              <a:rPr lang="en-US" altLang="en-US" dirty="0"/>
              <a:t> Plaque Visualization</a:t>
            </a:r>
          </a:p>
        </p:txBody>
      </p:sp>
      <p:pic>
        <p:nvPicPr>
          <p:cNvPr id="232451" name="Picture 3" descr="Soft Pla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8001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2" name="TextBox 1"/>
          <p:cNvSpPr txBox="1">
            <a:spLocks noChangeArrowheads="1"/>
          </p:cNvSpPr>
          <p:nvPr/>
        </p:nvSpPr>
        <p:spPr bwMode="auto">
          <a:xfrm>
            <a:off x="2133600" y="6324600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CTA                                   CATHETER ANGIOGRAPHY</a:t>
            </a:r>
          </a:p>
        </p:txBody>
      </p:sp>
    </p:spTree>
    <p:extLst>
      <p:ext uri="{BB962C8B-B14F-4D97-AF65-F5344CB8AC3E}">
        <p14:creationId xmlns:p14="http://schemas.microsoft.com/office/powerpoint/2010/main" val="110412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4" descr="Case05-04_R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6"/>
          <a:stretch>
            <a:fillRect/>
          </a:stretch>
        </p:blipFill>
        <p:spPr bwMode="auto">
          <a:xfrm>
            <a:off x="914400" y="49213"/>
            <a:ext cx="7086600" cy="68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3475" name="Straight Arrow Connector 2"/>
          <p:cNvCxnSpPr>
            <a:cxnSpLocks noChangeShapeType="1"/>
          </p:cNvCxnSpPr>
          <p:nvPr/>
        </p:nvCxnSpPr>
        <p:spPr bwMode="auto">
          <a:xfrm>
            <a:off x="2362200" y="1933575"/>
            <a:ext cx="685800" cy="990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3476" name="Straight Arrow Connector 5"/>
          <p:cNvCxnSpPr>
            <a:cxnSpLocks noChangeShapeType="1"/>
          </p:cNvCxnSpPr>
          <p:nvPr/>
        </p:nvCxnSpPr>
        <p:spPr bwMode="auto">
          <a:xfrm flipV="1">
            <a:off x="2895600" y="5867400"/>
            <a:ext cx="685800" cy="762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3477" name="TextBox 6"/>
          <p:cNvSpPr txBox="1">
            <a:spLocks noChangeArrowheads="1"/>
          </p:cNvSpPr>
          <p:nvPr/>
        </p:nvSpPr>
        <p:spPr bwMode="auto">
          <a:xfrm>
            <a:off x="1524000" y="533400"/>
            <a:ext cx="293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CALCIFIC PLAQUES</a:t>
            </a:r>
          </a:p>
        </p:txBody>
      </p:sp>
      <p:sp>
        <p:nvSpPr>
          <p:cNvPr id="233478" name="TextBox 7"/>
          <p:cNvSpPr txBox="1">
            <a:spLocks noChangeArrowheads="1"/>
          </p:cNvSpPr>
          <p:nvPr/>
        </p:nvSpPr>
        <p:spPr bwMode="auto">
          <a:xfrm>
            <a:off x="4343400" y="5867400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CORONARY ARTERIES</a:t>
            </a:r>
          </a:p>
        </p:txBody>
      </p:sp>
    </p:spTree>
    <p:extLst>
      <p:ext uri="{BB962C8B-B14F-4D97-AF65-F5344CB8AC3E}">
        <p14:creationId xmlns:p14="http://schemas.microsoft.com/office/powerpoint/2010/main" val="125370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288"/>
            <a:ext cx="9750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78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048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49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50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0"/>
            <a:ext cx="9469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89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WordArt 2"/>
          <p:cNvSpPr>
            <a:spLocks noChangeArrowheads="1" noChangeShapeType="1" noTextEdit="1"/>
          </p:cNvSpPr>
          <p:nvPr/>
        </p:nvSpPr>
        <p:spPr bwMode="auto">
          <a:xfrm>
            <a:off x="2362200" y="1676400"/>
            <a:ext cx="46482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6600" kern="10" spc="-6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THANK  YOU</a:t>
            </a:r>
          </a:p>
        </p:txBody>
      </p:sp>
      <p:sp>
        <p:nvSpPr>
          <p:cNvPr id="238595" name="WordArt 3"/>
          <p:cNvSpPr>
            <a:spLocks noChangeArrowheads="1" noChangeShapeType="1" noTextEdit="1"/>
          </p:cNvSpPr>
          <p:nvPr/>
        </p:nvSpPr>
        <p:spPr bwMode="auto">
          <a:xfrm>
            <a:off x="2971800" y="5181600"/>
            <a:ext cx="3886200" cy="1066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DR SHARKAWY</a:t>
            </a:r>
          </a:p>
        </p:txBody>
      </p:sp>
    </p:spTree>
    <p:extLst>
      <p:ext uri="{BB962C8B-B14F-4D97-AF65-F5344CB8AC3E}">
        <p14:creationId xmlns:p14="http://schemas.microsoft.com/office/powerpoint/2010/main" val="428533030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Pulmonary artery</a:t>
            </a:r>
          </a:p>
        </p:txBody>
      </p:sp>
      <p:pic>
        <p:nvPicPr>
          <p:cNvPr id="184323" name="Picture 3" descr="pulm art"/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28850"/>
            <a:ext cx="4038600" cy="3236913"/>
          </a:xfrm>
          <a:noFill/>
        </p:spPr>
      </p:pic>
      <p:pic>
        <p:nvPicPr>
          <p:cNvPr id="184324" name="Picture 4" descr="pulm art ct"/>
          <p:cNvPicPr>
            <a:picLocks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14550"/>
            <a:ext cx="4038600" cy="3467100"/>
          </a:xfrm>
          <a:noFill/>
        </p:spPr>
      </p:pic>
    </p:spTree>
    <p:extLst>
      <p:ext uri="{BB962C8B-B14F-4D97-AF65-F5344CB8AC3E}">
        <p14:creationId xmlns:p14="http://schemas.microsoft.com/office/powerpoint/2010/main" val="102561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5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altLang="ar-SA" smtClean="0"/>
          </a:p>
        </p:txBody>
      </p:sp>
      <p:pic>
        <p:nvPicPr>
          <p:cNvPr id="185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5" t="34618" r="21555" b="22945"/>
          <a:stretch>
            <a:fillRect/>
          </a:stretch>
        </p:blipFill>
        <p:spPr bwMode="auto">
          <a:xfrm>
            <a:off x="2438400" y="76200"/>
            <a:ext cx="4565650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49" name="TextBox 2"/>
          <p:cNvSpPr txBox="1">
            <a:spLocks noChangeArrowheads="1"/>
          </p:cNvSpPr>
          <p:nvPr/>
        </p:nvSpPr>
        <p:spPr bwMode="auto">
          <a:xfrm>
            <a:off x="2560638" y="685800"/>
            <a:ext cx="1905000" cy="923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407502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SA" smtClean="0">
                <a:effectLst/>
              </a:rPr>
              <a:t>Pulmonary embolism</a:t>
            </a:r>
          </a:p>
        </p:txBody>
      </p:sp>
      <p:pic>
        <p:nvPicPr>
          <p:cNvPr id="186371" name="Picture 3" descr="CT PULM EMB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447800"/>
            <a:ext cx="4819650" cy="5181600"/>
          </a:xfrm>
          <a:noFill/>
        </p:spPr>
      </p:pic>
      <p:pic>
        <p:nvPicPr>
          <p:cNvPr id="107524" name="Picture 4" descr="pulm emp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752600"/>
            <a:ext cx="8610600" cy="4616450"/>
          </a:xfrm>
          <a:noFill/>
        </p:spPr>
      </p:pic>
    </p:spTree>
    <p:extLst>
      <p:ext uri="{BB962C8B-B14F-4D97-AF65-F5344CB8AC3E}">
        <p14:creationId xmlns:p14="http://schemas.microsoft.com/office/powerpoint/2010/main" val="108403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ar-SA" b="1" smtClean="0">
                <a:effectLst/>
              </a:rPr>
              <a:t>Pulmonary embolism</a:t>
            </a:r>
          </a:p>
        </p:txBody>
      </p:sp>
      <p:pic>
        <p:nvPicPr>
          <p:cNvPr id="187395" name="Picture 3" descr="CT PULM EMB"/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447800"/>
            <a:ext cx="4819650" cy="5181600"/>
          </a:xfrm>
          <a:noFill/>
        </p:spPr>
      </p:pic>
      <p:pic>
        <p:nvPicPr>
          <p:cNvPr id="610308" name="Picture 4" descr="pulm emp"/>
          <p:cNvPicPr>
            <a:picLocks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752600"/>
            <a:ext cx="8610600" cy="4616450"/>
          </a:xfrm>
          <a:noFill/>
        </p:spPr>
      </p:pic>
      <p:sp>
        <p:nvSpPr>
          <p:cNvPr id="7" name="Horizontal Scroll 6"/>
          <p:cNvSpPr/>
          <p:nvPr/>
        </p:nvSpPr>
        <p:spPr bwMode="auto">
          <a:xfrm>
            <a:off x="1295400" y="5867400"/>
            <a:ext cx="6553200" cy="762000"/>
          </a:xfrm>
          <a:prstGeom prst="horizontalScroll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940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0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0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0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0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859</Words>
  <Application>Microsoft Office PowerPoint</Application>
  <PresentationFormat>On-screen Show (4:3)</PresentationFormat>
  <Paragraphs>221</Paragraphs>
  <Slides>59</Slides>
  <Notes>46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Bitmap Image</vt:lpstr>
      <vt:lpstr>CARDIOVASCULAR IMAGING  </vt:lpstr>
      <vt:lpstr>PowerPoint Presentation</vt:lpstr>
      <vt:lpstr>PowerPoint Presentation</vt:lpstr>
      <vt:lpstr>PowerPoint Presentation</vt:lpstr>
      <vt:lpstr>PowerPoint Presentation</vt:lpstr>
      <vt:lpstr>Pulmonary artery</vt:lpstr>
      <vt:lpstr>PowerPoint Presentation</vt:lpstr>
      <vt:lpstr>Pulmonary embolism</vt:lpstr>
      <vt:lpstr>Pulmonary embolism</vt:lpstr>
      <vt:lpstr>THE GOLD STANDARD for diagnosis of PE is cta  </vt:lpstr>
      <vt:lpstr>PowerPoint Presentation</vt:lpstr>
      <vt:lpstr>PowerPoint Presentation</vt:lpstr>
      <vt:lpstr>CTA  (Coronal Reconstruction)</vt:lpstr>
      <vt:lpstr>PowerPoint Presentation</vt:lpstr>
      <vt:lpstr>AORTIC ARCH ANATOMY</vt:lpstr>
      <vt:lpstr>The Aortic arch/great vessels</vt:lpstr>
      <vt:lpstr>Aortic aneurysm </vt:lpstr>
      <vt:lpstr>Cardiomegaly plus early Congestive Heart Failure (CHF)</vt:lpstr>
      <vt:lpstr>PowerPoint Presentation</vt:lpstr>
      <vt:lpstr>Sometimes, CTR is more than 50% But Heart is Normal</vt:lpstr>
      <vt:lpstr>PowerPoint Presentation</vt:lpstr>
      <vt:lpstr>Sometimes, CTR is less than 50% But Heart is Abnormal</vt:lpstr>
      <vt:lpstr>PowerPoint Presentation</vt:lpstr>
      <vt:lpstr>Anatomy on Normal Chest X-Ray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Five States of the Pulmonary Vasculature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CHF</vt:lpstr>
      <vt:lpstr>ACUTE PULMONARY EDEMA</vt:lpstr>
      <vt:lpstr>CLEARED APE</vt:lpstr>
      <vt:lpstr>KERELY’S B-LINES</vt:lpstr>
      <vt:lpstr>CARDIAC CT  FOR THE HEART AND CRONARY VESSLES</vt:lpstr>
      <vt:lpstr>PERICARDIUM</vt:lpstr>
      <vt:lpstr>PowerPoint Presentation</vt:lpstr>
      <vt:lpstr>CARDIAC CHAMBERS</vt:lpstr>
      <vt:lpstr>Maximum Intensity Projection Soft Plaque in Proximal LAD </vt:lpstr>
      <vt:lpstr>PowerPoint Presentation</vt:lpstr>
      <vt:lpstr>PowerPoint Presentation</vt:lpstr>
      <vt:lpstr>Soft Plaque Visualization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IMAGING  </dc:title>
  <dc:creator>3422</dc:creator>
  <cp:lastModifiedBy>3422</cp:lastModifiedBy>
  <cp:revision>1</cp:revision>
  <dcterms:created xsi:type="dcterms:W3CDTF">2006-08-16T00:00:00Z</dcterms:created>
  <dcterms:modified xsi:type="dcterms:W3CDTF">2016-10-24T05:43:10Z</dcterms:modified>
</cp:coreProperties>
</file>