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332" r:id="rId2"/>
    <p:sldId id="333" r:id="rId3"/>
    <p:sldId id="334" r:id="rId4"/>
    <p:sldId id="335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4" r:id="rId18"/>
    <p:sldId id="336" r:id="rId19"/>
    <p:sldId id="337" r:id="rId20"/>
    <p:sldId id="455" r:id="rId21"/>
    <p:sldId id="340" r:id="rId22"/>
    <p:sldId id="341" r:id="rId23"/>
    <p:sldId id="342" r:id="rId24"/>
    <p:sldId id="343" r:id="rId25"/>
    <p:sldId id="344" r:id="rId26"/>
    <p:sldId id="345" r:id="rId27"/>
    <p:sldId id="347" r:id="rId28"/>
    <p:sldId id="348" r:id="rId29"/>
    <p:sldId id="351" r:id="rId30"/>
    <p:sldId id="353" r:id="rId31"/>
    <p:sldId id="354" r:id="rId32"/>
    <p:sldId id="355" r:id="rId33"/>
    <p:sldId id="357" r:id="rId34"/>
    <p:sldId id="359" r:id="rId35"/>
    <p:sldId id="364" r:id="rId36"/>
    <p:sldId id="365" r:id="rId37"/>
    <p:sldId id="366" r:id="rId38"/>
    <p:sldId id="367" r:id="rId39"/>
    <p:sldId id="368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4" r:id="rId53"/>
    <p:sldId id="385" r:id="rId54"/>
    <p:sldId id="386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97" r:id="rId65"/>
    <p:sldId id="398" r:id="rId66"/>
    <p:sldId id="401" r:id="rId67"/>
    <p:sldId id="403" r:id="rId68"/>
    <p:sldId id="405" r:id="rId69"/>
    <p:sldId id="406" r:id="rId70"/>
    <p:sldId id="409" r:id="rId71"/>
    <p:sldId id="410" r:id="rId72"/>
    <p:sldId id="411" r:id="rId73"/>
    <p:sldId id="412" r:id="rId74"/>
    <p:sldId id="413" r:id="rId75"/>
    <p:sldId id="414" r:id="rId76"/>
    <p:sldId id="415" r:id="rId77"/>
    <p:sldId id="416" r:id="rId78"/>
    <p:sldId id="417" r:id="rId79"/>
    <p:sldId id="419" r:id="rId80"/>
    <p:sldId id="420" r:id="rId81"/>
    <p:sldId id="427" r:id="rId82"/>
    <p:sldId id="428" r:id="rId83"/>
    <p:sldId id="432" r:id="rId84"/>
    <p:sldId id="433" r:id="rId85"/>
    <p:sldId id="434" r:id="rId86"/>
    <p:sldId id="435" r:id="rId87"/>
    <p:sldId id="436" r:id="rId88"/>
    <p:sldId id="437" r:id="rId89"/>
    <p:sldId id="438" r:id="rId90"/>
    <p:sldId id="439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5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4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32E496-FDA6-4EAD-9E1C-CBB7272C3A5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313295" cy="17367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PH" sz="4800" dirty="0" smtClean="0"/>
              <a:t>Radiological Anatomy &amp; Investigations of Urinary System</a:t>
            </a:r>
            <a:endParaRPr lang="en-GB" sz="4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4953000"/>
            <a:ext cx="425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DR. HUSAIN  ALTURKISTANI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ASSISTANT PROFESSOR &amp; CONSULTANT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39291"/>
            <a:ext cx="3391331" cy="419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Operator </a:t>
            </a:r>
            <a:r>
              <a:rPr lang="en-US" dirty="0" err="1" smtClean="0"/>
              <a:t>dependant</a:t>
            </a:r>
            <a:endParaRPr lang="en-US" dirty="0"/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Good </a:t>
            </a:r>
            <a:r>
              <a:rPr lang="en-US" dirty="0" smtClean="0"/>
              <a:t>resolution</a:t>
            </a:r>
            <a:endParaRPr lang="en-US" dirty="0"/>
          </a:p>
          <a:p>
            <a:r>
              <a:rPr lang="en-US" dirty="0"/>
              <a:t>Used for </a:t>
            </a:r>
            <a:r>
              <a:rPr lang="en-US" dirty="0" smtClean="0"/>
              <a:t>stones, </a:t>
            </a:r>
            <a:r>
              <a:rPr lang="en-US" dirty="0" err="1" smtClean="0"/>
              <a:t>hydronephrosis</a:t>
            </a:r>
            <a:r>
              <a:rPr lang="en-US" dirty="0" smtClean="0"/>
              <a:t>,</a:t>
            </a:r>
          </a:p>
          <a:p>
            <a:r>
              <a:rPr lang="en-US" dirty="0"/>
              <a:t>  </a:t>
            </a:r>
            <a:r>
              <a:rPr lang="en-US" dirty="0" smtClean="0"/>
              <a:t>and focal lesions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86000"/>
            <a:ext cx="4035687" cy="3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basic principle of </a:t>
            </a:r>
            <a:r>
              <a:rPr lang="en-US" dirty="0" smtClean="0"/>
              <a:t>radiography</a:t>
            </a:r>
            <a:endParaRPr lang="en-US" dirty="0"/>
          </a:p>
          <a:p>
            <a:r>
              <a:rPr lang="en-US" dirty="0"/>
              <a:t>More </a:t>
            </a:r>
            <a:r>
              <a:rPr lang="en-US" dirty="0" smtClean="0"/>
              <a:t>precise</a:t>
            </a:r>
            <a:endParaRPr lang="en-US" dirty="0"/>
          </a:p>
          <a:p>
            <a:r>
              <a:rPr lang="en-US" dirty="0" smtClean="0"/>
              <a:t>Costly</a:t>
            </a:r>
            <a:endParaRPr lang="en-US" dirty="0"/>
          </a:p>
          <a:p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Useful for trauma, stone, </a:t>
            </a:r>
            <a:r>
              <a:rPr lang="en-US" dirty="0" smtClean="0"/>
              <a:t>tumor</a:t>
            </a:r>
          </a:p>
          <a:p>
            <a:r>
              <a:rPr lang="en-US" dirty="0"/>
              <a:t> </a:t>
            </a:r>
            <a:r>
              <a:rPr lang="en-US" dirty="0" smtClean="0"/>
              <a:t> and 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40632"/>
            <a:ext cx="3889625" cy="3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density </a:t>
            </a:r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13467"/>
            <a:ext cx="3724961" cy="388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54107"/>
            <a:ext cx="7543801" cy="4023360"/>
          </a:xfrm>
        </p:spPr>
        <p:txBody>
          <a:bodyPr/>
          <a:lstStyle/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  <a:endParaRPr lang="en-US" dirty="0"/>
          </a:p>
          <a:p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 soft tissue pathology: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tumor</a:t>
            </a:r>
            <a:r>
              <a:rPr lang="en-US" dirty="0"/>
              <a:t>, </a:t>
            </a:r>
            <a:r>
              <a:rPr lang="en-US" dirty="0" smtClean="0"/>
              <a:t>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51676"/>
            <a:ext cx="4200482" cy="38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</a:t>
            </a:r>
            <a:r>
              <a:rPr lang="en-US" dirty="0" smtClean="0"/>
              <a:t>determined </a:t>
            </a:r>
            <a:r>
              <a:rPr lang="en-US" dirty="0"/>
              <a:t>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properties</a:t>
            </a:r>
            <a:endParaRPr lang="en-US" dirty="0"/>
          </a:p>
          <a:p>
            <a:r>
              <a:rPr lang="en-US" dirty="0"/>
              <a:t>Excellent for soft tissue </a:t>
            </a:r>
            <a:r>
              <a:rPr lang="en-US" dirty="0" smtClean="0"/>
              <a:t>evaluation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19275"/>
            <a:ext cx="4124293" cy="3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Utilizes a gamma camera </a:t>
            </a:r>
            <a:r>
              <a:rPr lang="en-US" dirty="0" smtClean="0"/>
              <a:t>and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radioactive </a:t>
            </a:r>
            <a:r>
              <a:rPr lang="en-US" dirty="0" smtClean="0"/>
              <a:t>isotopes</a:t>
            </a:r>
            <a:endParaRPr lang="en-US" dirty="0"/>
          </a:p>
          <a:p>
            <a:r>
              <a:rPr lang="en-US" b="1" i="1" dirty="0">
                <a:solidFill>
                  <a:srgbClr val="C00000"/>
                </a:solidFill>
              </a:rPr>
              <a:t>Functional </a:t>
            </a:r>
            <a:r>
              <a:rPr lang="en-US" b="1" i="1" dirty="0" smtClean="0">
                <a:solidFill>
                  <a:srgbClr val="C00000"/>
                </a:solidFill>
              </a:rPr>
              <a:t>test</a:t>
            </a:r>
            <a:endParaRPr lang="en-US" b="1" i="1" dirty="0">
              <a:solidFill>
                <a:srgbClr val="C00000"/>
              </a:solidFill>
            </a:endParaRPr>
          </a:p>
          <a:p>
            <a:r>
              <a:rPr lang="en-US" dirty="0"/>
              <a:t>Less </a:t>
            </a:r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for: obstruction and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split function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0" y="2286000"/>
            <a:ext cx="4575105" cy="33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by tissue uptake </a:t>
            </a:r>
            <a:endParaRPr lang="en-US" dirty="0" smtClean="0"/>
          </a:p>
          <a:p>
            <a:r>
              <a:rPr lang="en-US" dirty="0" smtClean="0"/>
              <a:t>  and metabolism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062744"/>
            <a:ext cx="4420446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667000"/>
            <a:ext cx="7543800" cy="1450757"/>
          </a:xfrm>
        </p:spPr>
        <p:txBody>
          <a:bodyPr>
            <a:normAutofit/>
          </a:bodyPr>
          <a:lstStyle/>
          <a:p>
            <a:r>
              <a:rPr lang="en-US" sz="6600" b="1" i="1" dirty="0" smtClean="0"/>
              <a:t>Anatomy</a:t>
            </a:r>
            <a:endParaRPr 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1728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Bean </a:t>
            </a:r>
            <a:r>
              <a:rPr lang="en-PH" sz="2600" dirty="0"/>
              <a:t>shaped structure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On either side of the lower thoracic and upper lumbar    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 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(T11-L3)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Objectives </a:t>
            </a:r>
            <a:endParaRPr lang="en-GB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00" dirty="0"/>
              <a:t>To know the different types of modalities used in imaging the urinary tract </a:t>
            </a:r>
            <a:endParaRPr lang="en-US" sz="2600" dirty="0" smtClean="0"/>
          </a:p>
          <a:p>
            <a:pPr marL="0" indent="0">
              <a:buNone/>
              <a:defRPr/>
            </a:pPr>
            <a:endParaRPr lang="en-US" sz="2600" dirty="0"/>
          </a:p>
          <a:p>
            <a:pPr eaLnBrk="1" hangingPunct="1">
              <a:defRPr/>
            </a:pPr>
            <a:r>
              <a:rPr lang="en-PH" sz="2600" dirty="0" smtClean="0"/>
              <a:t>To know the anatomic location and sizes of the structures of the urinary tract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To identify the kidneys, </a:t>
            </a:r>
            <a:r>
              <a:rPr lang="en-PH" sz="2600" dirty="0" err="1" smtClean="0"/>
              <a:t>ureters</a:t>
            </a:r>
            <a:r>
              <a:rPr lang="en-PH" sz="2600" dirty="0" smtClean="0"/>
              <a:t>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8" y="228600"/>
            <a:ext cx="3962743" cy="5639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8566" y="5876633"/>
            <a:ext cx="4674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Useful when we suspect renal stone</a:t>
            </a:r>
          </a:p>
        </p:txBody>
      </p:sp>
    </p:spTree>
    <p:extLst>
      <p:ext uri="{BB962C8B-B14F-4D97-AF65-F5344CB8AC3E}">
        <p14:creationId xmlns:p14="http://schemas.microsoft.com/office/powerpoint/2010/main" val="33559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024"/>
            <a:ext cx="4986960" cy="5407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2357" y="1447800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Kidneys are retroperitoneal organs and may be obscured by bowel loops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082912" cy="58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52600" y="5334000"/>
            <a:ext cx="571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MRI showing Left Kidney is higher than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/>
              <a:t>CT Scan showing left kidney higher than right</a:t>
            </a:r>
            <a:r>
              <a:rPr lang="en-PH" dirty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029200" y="2819400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Long axis of the kidneys is directed downward and outward, parallel to the lateral border of the psoas muscles</a:t>
            </a: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Normal size : in adults 11-12 cm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3340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is the best method to measure the size of the Kidney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6416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4000" dirty="0" smtClean="0"/>
              <a:t>Kidneys </a:t>
            </a:r>
            <a:br>
              <a:rPr lang="en-PH" sz="4000" dirty="0" smtClean="0"/>
            </a:br>
            <a:endParaRPr lang="en-GB" sz="4000" dirty="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092377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They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hemorrhage, pus and urine are contained within the fascia and detected on CT and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System  </a:t>
            </a:r>
            <a:endParaRPr lang="en-GB" dirty="0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Kidneys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Ureters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Urinary bladder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1"/>
            <a:ext cx="647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47938" y="5867400"/>
            <a:ext cx="344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MRI: Fat is bright in T2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29587" y="1845734"/>
            <a:ext cx="4109135" cy="272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306877" y="4697662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432181" y="568442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20" y="2971800"/>
            <a:ext cx="4135708" cy="26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200"/>
            <a:ext cx="4052284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Renal Vasculature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Renal Vasculature </a:t>
            </a:r>
            <a:endParaRPr lang="en-GB" dirty="0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600" dirty="0" smtClean="0"/>
              <a:t>Renal arteries branch from the abdominal aorta laterally between L1 and L2,  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828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</a:t>
            </a:r>
            <a:r>
              <a:rPr lang="en-GB" sz="2400" i="1" dirty="0" smtClean="0">
                <a:solidFill>
                  <a:schemeClr val="bg2">
                    <a:lumMod val="50000"/>
                  </a:schemeClr>
                </a:solidFill>
              </a:rPr>
              <a:t>anterior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smtClean="0"/>
              <a:t>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80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90050"/>
            <a:ext cx="2634239" cy="2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956" y="1796399"/>
            <a:ext cx="3072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49724"/>
            <a:ext cx="4909056" cy="21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601717" y="179005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734809" y="4149724"/>
            <a:ext cx="2057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09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10934" y="5867400"/>
            <a:ext cx="208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 CT reformat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600" b="1" i="1" dirty="0" smtClean="0"/>
              <a:t>Imaging Modalities </a:t>
            </a:r>
            <a:endParaRPr lang="en-GB" sz="6600" b="1" i="1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Intravenous </a:t>
            </a:r>
            <a:r>
              <a:rPr lang="en-PH" sz="2800" dirty="0" err="1" smtClean="0"/>
              <a:t>Urogram</a:t>
            </a:r>
            <a:r>
              <a:rPr lang="en-PH" sz="2800" dirty="0" smtClean="0"/>
              <a:t> (IVU)</a:t>
            </a:r>
          </a:p>
          <a:p>
            <a:pPr>
              <a:lnSpc>
                <a:spcPct val="90000"/>
              </a:lnSpc>
              <a:defRPr/>
            </a:pPr>
            <a:r>
              <a:rPr lang="en-PH" sz="2800" dirty="0" smtClean="0"/>
              <a:t>US</a:t>
            </a:r>
            <a:endParaRPr lang="en-PH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MRI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Nuclear medicine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49911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905000" y="1905000"/>
            <a:ext cx="2514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1100" y="15240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 smtClean="0"/>
              <a:t>IVC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76400" y="525780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400" dirty="0"/>
              <a:t>Left Renal Vein Passes Anterior to the Abdominal Aorta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Relationships of the Kidneys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37361"/>
            <a:ext cx="8229600" cy="46482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Normal thickness is 2.5 cm </a:t>
            </a: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endParaRPr lang="en-GB" sz="2400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Consists of multiple renal pyramids 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X-Ray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981200"/>
            <a:ext cx="7543801" cy="4023360"/>
          </a:xfrm>
        </p:spPr>
        <p:txBody>
          <a:bodyPr>
            <a:normAutofit/>
          </a:bodyPr>
          <a:lstStyle/>
          <a:p>
            <a:r>
              <a:rPr lang="en-US" sz="2800" dirty="0"/>
              <a:t>First imaging </a:t>
            </a:r>
            <a:r>
              <a:rPr lang="en-US" sz="2800" dirty="0" smtClean="0"/>
              <a:t>modality</a:t>
            </a:r>
            <a:endParaRPr lang="en-US" sz="2800" dirty="0"/>
          </a:p>
          <a:p>
            <a:r>
              <a:rPr lang="en-US" sz="2800" dirty="0" smtClean="0"/>
              <a:t>Cheap</a:t>
            </a:r>
            <a:endParaRPr lang="en-US" sz="2800" dirty="0"/>
          </a:p>
          <a:p>
            <a:r>
              <a:rPr lang="en-US" sz="2800" dirty="0"/>
              <a:t>Useful for </a:t>
            </a:r>
            <a:r>
              <a:rPr lang="en-US" sz="2800" dirty="0" smtClean="0"/>
              <a:t>radio-opaque stones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981200"/>
            <a:ext cx="3221170" cy="4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7912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of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086350" y="19812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Contrast enhanced CT scan through the kidneys in </a:t>
            </a:r>
            <a:r>
              <a:rPr lang="en-GB" sz="2000" dirty="0" err="1" smtClean="0"/>
              <a:t>nephrogram</a:t>
            </a:r>
            <a:r>
              <a:rPr lang="en-GB" sz="2000" dirty="0" smtClean="0"/>
              <a:t> phase (showing </a:t>
            </a:r>
            <a:r>
              <a:rPr lang="en-GB" sz="2000" dirty="0" err="1" smtClean="0"/>
              <a:t>corticomedullary</a:t>
            </a:r>
            <a:r>
              <a:rPr lang="en-GB" sz="2000" dirty="0" smtClean="0"/>
              <a:t> differentiation)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This is approximately 100 seconds following contrast administration and would show renal lesions well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33400" y="18669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5029200" y="1752600"/>
            <a:ext cx="3810000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/>
              <a:t>Contrast enhanced CT scan through the kidneys in </a:t>
            </a:r>
            <a:r>
              <a:rPr lang="en-GB" sz="1800" i="1" dirty="0" err="1" smtClean="0">
                <a:solidFill>
                  <a:schemeClr val="bg2">
                    <a:lumMod val="50000"/>
                  </a:schemeClr>
                </a:solidFill>
              </a:rPr>
              <a:t>pyelogram</a:t>
            </a:r>
            <a:r>
              <a:rPr lang="en-GB" sz="1800" i="1" dirty="0" smtClean="0">
                <a:solidFill>
                  <a:schemeClr val="bg2">
                    <a:lumMod val="50000"/>
                  </a:schemeClr>
                </a:solidFill>
              </a:rPr>
              <a:t> phase </a:t>
            </a:r>
            <a:r>
              <a:rPr lang="en-GB" sz="1800" dirty="0" smtClean="0"/>
              <a:t>(showing excretion of contrast into the collecting system) 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/>
              <a:t>This is approximately 8 minutes following contrast administration and would show </a:t>
            </a:r>
            <a:r>
              <a:rPr lang="en-GB" sz="1800" i="1" dirty="0" err="1" smtClean="0">
                <a:solidFill>
                  <a:srgbClr val="FF0000"/>
                </a:solidFill>
              </a:rPr>
              <a:t>urothelial</a:t>
            </a:r>
            <a:r>
              <a:rPr lang="en-GB" sz="1800" i="1" dirty="0" smtClean="0">
                <a:solidFill>
                  <a:srgbClr val="FF0000"/>
                </a:solidFill>
              </a:rPr>
              <a:t> lesions </a:t>
            </a:r>
            <a:r>
              <a:rPr lang="en-GB" sz="1800" dirty="0" smtClean="0"/>
              <a:t>well</a:t>
            </a:r>
            <a:r>
              <a:rPr lang="en-GB" sz="1800" dirty="0" smtClean="0">
                <a:solidFill>
                  <a:srgbClr val="FF0000"/>
                </a:solidFill>
              </a:rPr>
              <a:t>, such as transitional cell carcinoma, stones, blood clots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55705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419600" y="1828800"/>
            <a:ext cx="40386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reconstructed image from CT scan of the abdomen and pelvis known as </a:t>
            </a:r>
            <a:r>
              <a:rPr lang="en-GB" sz="2000" b="1" dirty="0" smtClean="0">
                <a:solidFill>
                  <a:srgbClr val="C00000"/>
                </a:solidFill>
              </a:rPr>
              <a:t>CT urography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b="1" i="1" dirty="0" smtClean="0"/>
              <a:t>Nowadays, this exam is quickly replacing the conventional IVU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reconstruction is performed through the right kidney (K) and follows the normal </a:t>
            </a:r>
            <a:r>
              <a:rPr lang="en-GB" sz="2000" dirty="0" err="1" smtClean="0"/>
              <a:t>ureter</a:t>
            </a:r>
            <a:r>
              <a:rPr lang="en-GB" sz="2000" dirty="0" smtClean="0"/>
              <a:t> (arrows) all the way to the </a:t>
            </a:r>
            <a:r>
              <a:rPr lang="en-GB" sz="2000" dirty="0" err="1" smtClean="0"/>
              <a:t>ureter's</a:t>
            </a:r>
            <a:r>
              <a:rPr lang="en-GB" sz="2000" dirty="0" smtClean="0"/>
              <a:t>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828800"/>
            <a:ext cx="3352800" cy="42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dirty="0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dirty="0" smtClean="0"/>
              <a:t>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838200"/>
            <a:ext cx="6545004" cy="498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7434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609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400" dirty="0" err="1" smtClean="0"/>
              <a:t>Projectional</a:t>
            </a:r>
            <a:r>
              <a:rPr lang="en-US" sz="2400" dirty="0" smtClean="0"/>
              <a:t> image</a:t>
            </a:r>
            <a:endParaRPr lang="en-US" sz="2400" dirty="0"/>
          </a:p>
          <a:p>
            <a:r>
              <a:rPr lang="en-US" sz="2400" dirty="0"/>
              <a:t>Image contrast determined </a:t>
            </a:r>
            <a:r>
              <a:rPr lang="en-US" sz="2400" dirty="0" smtClean="0"/>
              <a:t>by</a:t>
            </a:r>
          </a:p>
          <a:p>
            <a:r>
              <a:rPr lang="en-US" sz="2400" dirty="0" smtClean="0"/>
              <a:t>  </a:t>
            </a:r>
            <a:r>
              <a:rPr lang="en-US" sz="2400" dirty="0"/>
              <a:t>tissue </a:t>
            </a:r>
            <a:r>
              <a:rPr lang="en-US" sz="2400" dirty="0" smtClean="0"/>
              <a:t>density</a:t>
            </a:r>
            <a:endParaRPr lang="en-US" sz="2400" dirty="0"/>
          </a:p>
          <a:p>
            <a:r>
              <a:rPr lang="en-US" sz="2400" dirty="0"/>
              <a:t>Good evaluation radio-opaque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stones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57152"/>
            <a:ext cx="3546634" cy="40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000" b="1" i="1" dirty="0" smtClean="0"/>
              <a:t>Ureters</a:t>
            </a:r>
            <a:endParaRPr lang="en-GB" sz="6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Ureters </a:t>
            </a:r>
            <a:endParaRPr lang="en-GB" dirty="0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z="2400" b="1" i="1" dirty="0" smtClean="0"/>
              <a:t>Three areas of normal narrowing: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Ureteropelvic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</a:t>
            </a:r>
          </a:p>
          <a:p>
            <a:pPr eaLnBrk="1" hangingPunct="1">
              <a:defRPr/>
            </a:pPr>
            <a:r>
              <a:rPr lang="en-PH" sz="2400" b="1" i="1" dirty="0" smtClean="0">
                <a:solidFill>
                  <a:srgbClr val="C00000"/>
                </a:solidFill>
              </a:rPr>
              <a:t>Bifurcation of the iliac vessels 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Ureterovesical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Urinary Bladder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 </a:t>
            </a:r>
            <a:endParaRPr lang="en-GB" dirty="0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794385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</a:t>
            </a:r>
            <a:r>
              <a:rPr lang="en-PH" sz="2600" dirty="0" err="1" smtClean="0"/>
              <a:t>rectouterine</a:t>
            </a:r>
            <a:r>
              <a:rPr lang="en-PH" sz="2600" dirty="0" smtClean="0"/>
              <a:t>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6914"/>
            <a:ext cx="4102638" cy="38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6914"/>
            <a:ext cx="3849852" cy="384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x-ray </a:t>
            </a:r>
            <a:r>
              <a:rPr lang="en-US" dirty="0" smtClean="0"/>
              <a:t>+ IV contrast</a:t>
            </a:r>
            <a:endParaRPr lang="en-US" dirty="0"/>
          </a:p>
          <a:p>
            <a:r>
              <a:rPr lang="en-US" dirty="0" smtClean="0"/>
              <a:t>Cheap</a:t>
            </a:r>
            <a:endParaRPr lang="en-US" dirty="0"/>
          </a:p>
          <a:p>
            <a:r>
              <a:rPr lang="en-US" dirty="0"/>
              <a:t>Recently replaced by CT and </a:t>
            </a:r>
            <a:r>
              <a:rPr lang="en-US" dirty="0" smtClean="0"/>
              <a:t>MRI</a:t>
            </a:r>
            <a:endParaRPr lang="en-US" dirty="0"/>
          </a:p>
          <a:p>
            <a:r>
              <a:rPr lang="en-US" dirty="0"/>
              <a:t>Useful for radio-opaque </a:t>
            </a:r>
            <a:r>
              <a:rPr lang="en-US" dirty="0" smtClean="0"/>
              <a:t>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44" y="1878213"/>
            <a:ext cx="3156213" cy="42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864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Voiding </a:t>
            </a:r>
            <a:r>
              <a:rPr lang="en-US" dirty="0" err="1" smtClean="0"/>
              <a:t>Cystourethrogram</a:t>
            </a:r>
            <a:r>
              <a:rPr lang="en-US" dirty="0" smtClean="0"/>
              <a:t>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32163" cy="4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724400" y="2057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99" y="2057400"/>
            <a:ext cx="37742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953000" y="19812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sagittal plane following CT urography</a:t>
            </a:r>
          </a:p>
          <a:p>
            <a:pPr marL="0" indent="0" eaLnBrk="1" hangingPunct="1">
              <a:buNone/>
              <a:defRPr/>
            </a:pPr>
            <a:endParaRPr lang="en-GB" sz="2200" dirty="0" smtClean="0"/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905000"/>
            <a:ext cx="40386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29200" y="2057400"/>
            <a:ext cx="4038600" cy="3048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GB" sz="2400" dirty="0" smtClean="0"/>
              <a:t>Transverse image through a normal urinary bladder </a:t>
            </a:r>
            <a:r>
              <a:rPr lang="en-GB" dirty="0" smtClean="0"/>
              <a:t>(</a:t>
            </a:r>
            <a:r>
              <a:rPr lang="en-GB" dirty="0" err="1" smtClean="0"/>
              <a:t>calipers</a:t>
            </a:r>
            <a:r>
              <a:rPr lang="en-GB" dirty="0" smtClean="0"/>
              <a:t> "x" and "+" outline the bladder wall) </a:t>
            </a:r>
            <a:r>
              <a:rPr lang="en-GB" sz="2400" dirty="0" smtClean="0"/>
              <a:t>using </a:t>
            </a:r>
            <a:r>
              <a:rPr lang="en-GB" sz="2400" dirty="0" smtClean="0">
                <a:solidFill>
                  <a:srgbClr val="C00000"/>
                </a:solidFill>
              </a:rPr>
              <a:t>ultrasound </a:t>
            </a:r>
            <a:r>
              <a:rPr lang="en-GB" sz="2400" dirty="0" smtClean="0"/>
              <a:t>shows normal anechoic structure </a:t>
            </a:r>
            <a:r>
              <a:rPr lang="en-GB" dirty="0" smtClean="0"/>
              <a:t>(anechoic = no echoes = black</a:t>
            </a:r>
            <a:r>
              <a:rPr lang="en-GB" dirty="0" smtClean="0"/>
              <a:t>)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 smtClean="0"/>
              <a:t>Post void image must be taken to complete the exam</a:t>
            </a:r>
            <a:endParaRPr lang="en-GB" dirty="0" smtClean="0"/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809897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Prostate Gland 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524000"/>
            <a:ext cx="8229600" cy="4419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>
              <a:defRPr/>
            </a:pPr>
            <a:r>
              <a:rPr lang="en-US" sz="2800" dirty="0"/>
              <a:t>Surrounded by dense fibrous capsule</a:t>
            </a:r>
          </a:p>
          <a:p>
            <a:pPr marL="0" indent="0" eaLnBrk="1" hangingPunct="1">
              <a:buNone/>
              <a:defRPr/>
            </a:pPr>
            <a:endParaRPr lang="en-GB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295400"/>
            <a:ext cx="8229600" cy="449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PH" sz="2800" b="1" dirty="0" smtClean="0"/>
          </a:p>
          <a:p>
            <a:pPr eaLnBrk="1" hangingPunct="1">
              <a:defRPr/>
            </a:pPr>
            <a:r>
              <a:rPr lang="en-PH" sz="2800" b="1" dirty="0" smtClean="0"/>
              <a:t>Base</a:t>
            </a:r>
            <a:r>
              <a:rPr lang="en-PH" sz="2800" dirty="0" smtClean="0"/>
              <a:t> – closely related to neck of bladder</a:t>
            </a:r>
          </a:p>
          <a:p>
            <a:pPr eaLnBrk="1" hangingPunct="1">
              <a:defRPr/>
            </a:pPr>
            <a:r>
              <a:rPr lang="en-PH" sz="2800" b="1" dirty="0" smtClean="0"/>
              <a:t>Apex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r>
              <a:rPr lang="en-PH" sz="2800" b="1" dirty="0" smtClean="0"/>
              <a:t>Posterior surface</a:t>
            </a:r>
          </a:p>
          <a:p>
            <a:pPr eaLnBrk="1" hangingPunct="1">
              <a:defRPr/>
            </a:pPr>
            <a:r>
              <a:rPr lang="en-PH" sz="2800" b="1" dirty="0" smtClean="0"/>
              <a:t>Anterior surface </a:t>
            </a:r>
          </a:p>
          <a:p>
            <a:pPr eaLnBrk="1" hangingPunct="1">
              <a:defRPr/>
            </a:pPr>
            <a:r>
              <a:rPr lang="en-PH" sz="2800" b="1" dirty="0" err="1" smtClean="0"/>
              <a:t>Anterolateral</a:t>
            </a:r>
            <a:r>
              <a:rPr lang="en-PH" sz="2800" b="1" dirty="0" smtClean="0"/>
              <a:t> surfaces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 smtClean="0"/>
              <a:t>  density and </a:t>
            </a:r>
            <a:r>
              <a:rPr lang="en-US" dirty="0"/>
              <a:t>IV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Good evaluation of collecting system and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radio-opaque 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75294"/>
            <a:ext cx="3316801" cy="47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b="1" i="1" dirty="0" smtClean="0"/>
              <a:t>Transition zone </a:t>
            </a:r>
            <a:r>
              <a:rPr lang="en-PH" sz="2600" dirty="0" smtClean="0"/>
              <a:t>which lies in </a:t>
            </a:r>
            <a:r>
              <a:rPr lang="en-PH" sz="2600" dirty="0" err="1" smtClean="0"/>
              <a:t>periurethral</a:t>
            </a:r>
            <a:r>
              <a:rPr lang="en-PH" sz="2600" dirty="0" smtClean="0"/>
              <a:t> location is the site of </a:t>
            </a:r>
            <a:r>
              <a:rPr lang="en-PH" sz="2600" i="1" dirty="0" smtClean="0"/>
              <a:t>benign </a:t>
            </a:r>
            <a:r>
              <a:rPr lang="en-PH" sz="2600" b="1" dirty="0" smtClean="0"/>
              <a:t>prostate hypertrophy </a:t>
            </a:r>
            <a:r>
              <a:rPr lang="en-PH" sz="2600" dirty="0" smtClean="0"/>
              <a:t>which can occlude the urethra</a:t>
            </a:r>
          </a:p>
          <a:p>
            <a:pPr>
              <a:defRPr/>
            </a:pPr>
            <a:r>
              <a:rPr lang="en-US" sz="2600" b="1" i="1" dirty="0">
                <a:solidFill>
                  <a:srgbClr val="C00000"/>
                </a:solidFill>
              </a:rPr>
              <a:t>Peripheral zone</a:t>
            </a:r>
            <a:r>
              <a:rPr lang="en-US" sz="2600" b="1" i="1" dirty="0"/>
              <a:t> </a:t>
            </a:r>
            <a:r>
              <a:rPr lang="en-US" sz="2600" dirty="0"/>
              <a:t>is the </a:t>
            </a:r>
            <a:r>
              <a:rPr lang="en-US" sz="2600" b="1" dirty="0">
                <a:solidFill>
                  <a:schemeClr val="tx1"/>
                </a:solidFill>
              </a:rPr>
              <a:t>primary tumor </a:t>
            </a:r>
            <a:r>
              <a:rPr lang="en-US" sz="2600" dirty="0"/>
              <a:t>site in 70% patients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Prostate cancer - prostate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05200"/>
            <a:ext cx="5029200" cy="274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17" y="304800"/>
            <a:ext cx="3429383" cy="308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4800"/>
            <a:ext cx="3350168" cy="30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Slid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Slid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Use high frequency sound </a:t>
            </a:r>
            <a:r>
              <a:rPr lang="en-US" sz="2400" dirty="0" smtClean="0"/>
              <a:t>waves</a:t>
            </a:r>
            <a:endParaRPr lang="en-US" sz="2400" dirty="0"/>
          </a:p>
          <a:p>
            <a:r>
              <a:rPr lang="en-US" sz="2400" dirty="0"/>
              <a:t>Contrast between tissue is determined </a:t>
            </a:r>
            <a:endParaRPr lang="en-US" sz="2400" dirty="0" smtClean="0"/>
          </a:p>
          <a:p>
            <a:r>
              <a:rPr lang="en-US" sz="2400" dirty="0" smtClean="0"/>
              <a:t>   by sound </a:t>
            </a:r>
            <a:r>
              <a:rPr lang="en-US" sz="2400" dirty="0"/>
              <a:t>reflection.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977945"/>
            <a:ext cx="2715705" cy="4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053" y="3886200"/>
            <a:ext cx="6264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Thank You For Your Attention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2131</TotalTime>
  <Words>1187</Words>
  <Application>Microsoft Office PowerPoint</Application>
  <PresentationFormat>On-screen Show (4:3)</PresentationFormat>
  <Paragraphs>224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Bradley Hand ITC</vt:lpstr>
      <vt:lpstr>Calibri</vt:lpstr>
      <vt:lpstr>Calibri Light</vt:lpstr>
      <vt:lpstr>Times New Roman</vt:lpstr>
      <vt:lpstr>Wingdings</vt:lpstr>
      <vt:lpstr>Retrospect</vt:lpstr>
      <vt:lpstr>Radiological Anatomy &amp; Investigations of Urinary System</vt:lpstr>
      <vt:lpstr>Objectives </vt:lpstr>
      <vt:lpstr>Urinary System  </vt:lpstr>
      <vt:lpstr>Imaging Modalities </vt:lpstr>
      <vt:lpstr>Plain X-Ray</vt:lpstr>
      <vt:lpstr>PowerPoint Presentation</vt:lpstr>
      <vt:lpstr>IVU</vt:lpstr>
      <vt:lpstr>PowerPoint Presentation</vt:lpstr>
      <vt:lpstr>US</vt:lpstr>
      <vt:lpstr>PowerPoint Presentation</vt:lpstr>
      <vt:lpstr>CT</vt:lpstr>
      <vt:lpstr>PowerPoint Presentation</vt:lpstr>
      <vt:lpstr>MRI</vt:lpstr>
      <vt:lpstr>PowerPoint Presentation</vt:lpstr>
      <vt:lpstr>Nuclear medicine</vt:lpstr>
      <vt:lpstr>PowerPoint Presentation</vt:lpstr>
      <vt:lpstr>Anatomy</vt:lpstr>
      <vt:lpstr>Kidneys 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Kidneys  </vt:lpstr>
      <vt:lpstr>PowerPoint Presentation</vt:lpstr>
      <vt:lpstr>PowerPoint Presentation</vt:lpstr>
      <vt:lpstr>PowerPoint Presentation</vt:lpstr>
      <vt:lpstr>ULTRASOUND OF KIDNEYS</vt:lpstr>
      <vt:lpstr>CT Scan of the Kidneys</vt:lpstr>
      <vt:lpstr>Renal Vasculature</vt:lpstr>
      <vt:lpstr>Renal Vasculature </vt:lpstr>
      <vt:lpstr>Renal Vasculature</vt:lpstr>
      <vt:lpstr>RENAL ANGIOGRAPHY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of the Kidneys</vt:lpstr>
      <vt:lpstr>PowerPoint Presentation</vt:lpstr>
      <vt:lpstr>PowerPoint Presentation</vt:lpstr>
      <vt:lpstr>PowerPoint Presentation</vt:lpstr>
      <vt:lpstr>Renal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Collecting System </vt:lpstr>
      <vt:lpstr>Renal Collecting System</vt:lpstr>
      <vt:lpstr>PowerPoint Presentation</vt:lpstr>
      <vt:lpstr>PowerPoint Presentation</vt:lpstr>
      <vt:lpstr>PowerPoint Presentation</vt:lpstr>
      <vt:lpstr>PowerPoint Presentation</vt:lpstr>
      <vt:lpstr>Ureters</vt:lpstr>
      <vt:lpstr>Ureters </vt:lpstr>
      <vt:lpstr>Areas of Narrowing  </vt:lpstr>
      <vt:lpstr>PowerPoint Presentation</vt:lpstr>
      <vt:lpstr>PowerPoint Presentation</vt:lpstr>
      <vt:lpstr>Urinary Bladder</vt:lpstr>
      <vt:lpstr>Urinary Bladder </vt:lpstr>
      <vt:lpstr>Urinary Bladder</vt:lpstr>
      <vt:lpstr>PowerPoint Presentation</vt:lpstr>
      <vt:lpstr>PowerPoint Presentation</vt:lpstr>
      <vt:lpstr>PowerPoint Presentation</vt:lpstr>
      <vt:lpstr>PowerPoint Presentation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Hussain M. Al Turkistani</cp:lastModifiedBy>
  <cp:revision>203</cp:revision>
  <dcterms:created xsi:type="dcterms:W3CDTF">2011-10-23T08:52:38Z</dcterms:created>
  <dcterms:modified xsi:type="dcterms:W3CDTF">2016-11-07T08:43:54Z</dcterms:modified>
</cp:coreProperties>
</file>