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68" r:id="rId2"/>
    <p:sldId id="269" r:id="rId3"/>
    <p:sldId id="288" r:id="rId4"/>
    <p:sldId id="280" r:id="rId5"/>
    <p:sldId id="282" r:id="rId6"/>
    <p:sldId id="270" r:id="rId7"/>
    <p:sldId id="271" r:id="rId8"/>
    <p:sldId id="283" r:id="rId9"/>
    <p:sldId id="272" r:id="rId10"/>
    <p:sldId id="284" r:id="rId11"/>
    <p:sldId id="285" r:id="rId12"/>
    <p:sldId id="273" r:id="rId13"/>
    <p:sldId id="274" r:id="rId14"/>
    <p:sldId id="275" r:id="rId15"/>
    <p:sldId id="278" r:id="rId16"/>
    <p:sldId id="279" r:id="rId17"/>
    <p:sldId id="289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262C6-E6C4-454C-BDE7-A1F4A4657613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526E-8D53-447F-B69F-2A36C33E1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46F9-9DDF-4931-83A1-1EB1D935AFC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CAF657-4A2D-451E-85D5-C9C104E82271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3EB46B-1984-4959-807D-809E1CA13F85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8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C7C-D76F-4B09-A7B5-7AEA26F93422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6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2206-75A5-4503-800E-D40F2A81BA84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4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84B1-2448-4F4F-BF49-5EEA45161A21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8626-EC66-45B2-B385-124359350867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09D6-7B24-4952-AB5F-E86E68B607A7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8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5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1328-62E9-4C23-9357-1F11D529BF18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87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3A2-8F7C-424D-89FD-11CC1D0BBC7D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3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08C657-9ADD-460B-AB3F-9B48154C6A1A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center.unc.edu/handouts/introduction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bacus.bates.edu/~ganderso/biology/resources/writing/HTWsections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362200"/>
            <a:ext cx="3810000" cy="2667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How to write an Introduction?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343400"/>
            <a:ext cx="3962400" cy="1828800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Dr</a:t>
            </a:r>
            <a:r>
              <a:rPr lang="en-US" sz="2000" b="1" dirty="0"/>
              <a:t> </a:t>
            </a:r>
            <a:r>
              <a:rPr lang="en-US" sz="2000" b="1" dirty="0" err="1"/>
              <a:t>Hafsa</a:t>
            </a:r>
            <a:r>
              <a:rPr lang="en-US" sz="2000" b="1" dirty="0"/>
              <a:t> </a:t>
            </a:r>
            <a:r>
              <a:rPr lang="en-US" sz="2000" b="1" dirty="0" err="1" smtClean="0"/>
              <a:t>Raheel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Dr.Shaik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Shaffi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Ahamed</a:t>
            </a:r>
            <a:endParaRPr lang="en-US" sz="2000" b="1" dirty="0"/>
          </a:p>
          <a:p>
            <a:r>
              <a:rPr lang="en-US" sz="1700" i="1" dirty="0" smtClean="0"/>
              <a:t>Department of Family &amp; Community Medicine</a:t>
            </a:r>
          </a:p>
          <a:p>
            <a:r>
              <a:rPr lang="en-US" sz="1700" i="1" dirty="0" smtClean="0"/>
              <a:t>King Saud University, Riyadh</a:t>
            </a:r>
          </a:p>
          <a:p>
            <a:endParaRPr lang="en-US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4F8-0D2B-4CB7-8701-C09444FCCAB3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>
                <a:solidFill>
                  <a:srgbClr val="94C600"/>
                </a:solidFill>
              </a:rPr>
              <a:pPr/>
              <a:t>1</a:t>
            </a:fld>
            <a:endParaRPr lang="en-US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Structure: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hlink"/>
                </a:solidFill>
              </a:rPr>
              <a:t>Inverted </a:t>
            </a:r>
            <a:r>
              <a:rPr lang="en-US" altLang="en-US" dirty="0">
                <a:solidFill>
                  <a:schemeClr val="hlink"/>
                </a:solidFill>
              </a:rPr>
              <a:t>triangle</a:t>
            </a:r>
            <a:r>
              <a:rPr lang="en-US" altLang="en-US" dirty="0"/>
              <a:t> - the broadest part at the top representing the most general information and focusing down to the specific problem </a:t>
            </a:r>
            <a:r>
              <a:rPr lang="en-US" altLang="en-US" dirty="0" smtClean="0"/>
              <a:t>your studying, finally </a:t>
            </a:r>
            <a:r>
              <a:rPr lang="en-US" altLang="en-US" dirty="0"/>
              <a:t>arriving at your statement of purpose and rationale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sure you;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Know what </a:t>
            </a:r>
            <a:r>
              <a:rPr lang="en-US" altLang="en-US" dirty="0"/>
              <a:t>literature </a:t>
            </a:r>
            <a:r>
              <a:rPr lang="en-US" altLang="en-US" dirty="0" smtClean="0"/>
              <a:t>to </a:t>
            </a:r>
            <a:r>
              <a:rPr lang="en-US" altLang="en-US" dirty="0"/>
              <a:t>look for in your </a:t>
            </a:r>
            <a:r>
              <a:rPr lang="en-US" altLang="en-US" dirty="0" smtClean="0"/>
              <a:t>review to make your “introduction statement”?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 smtClean="0"/>
              <a:t>clearly </a:t>
            </a:r>
            <a:r>
              <a:rPr lang="en-US" altLang="en-US" dirty="0"/>
              <a:t>state the purpose and /or hypothesis that you </a:t>
            </a:r>
            <a:r>
              <a:rPr lang="en-US" altLang="en-US" dirty="0" smtClean="0"/>
              <a:t>are investigating 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Provide a clear statement of the rationale for your approach to the problem </a:t>
            </a:r>
            <a:r>
              <a:rPr lang="en-US" altLang="en-US" dirty="0" smtClean="0"/>
              <a:t>studied </a:t>
            </a:r>
            <a:endParaRPr lang="en-US" altLang="en-US" dirty="0"/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you are aware of earlier studies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Published</a:t>
            </a:r>
          </a:p>
          <a:p>
            <a:pPr lvl="1"/>
            <a:r>
              <a:rPr lang="en-US" sz="2000" dirty="0" smtClean="0"/>
              <a:t>Unpublished</a:t>
            </a:r>
          </a:p>
          <a:p>
            <a:pPr lvl="1"/>
            <a:r>
              <a:rPr lang="en-US" sz="2000" dirty="0" smtClean="0"/>
              <a:t>Currently underway (thesis, synopsis)</a:t>
            </a:r>
          </a:p>
          <a:p>
            <a:pPr lvl="1"/>
            <a:r>
              <a:rPr lang="en-US" sz="2000" dirty="0" smtClean="0"/>
              <a:t>Help from librarians</a:t>
            </a:r>
          </a:p>
          <a:p>
            <a:pPr lvl="1"/>
            <a:r>
              <a:rPr lang="en-US" sz="2000" dirty="0" smtClean="0"/>
              <a:t>Personal contacts with people who are experts in the subject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69D5-3A04-4940-8C43-8D26ADC8F163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3914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Convince your readers of the importance of the question you are answering</a:t>
            </a:r>
            <a:endParaRPr lang="en-US" dirty="0"/>
          </a:p>
          <a:p>
            <a:r>
              <a:rPr lang="en-US" dirty="0" smtClean="0"/>
              <a:t>Do not repeat material, which is in all the textbooks</a:t>
            </a:r>
          </a:p>
          <a:p>
            <a:r>
              <a:rPr lang="en-US" dirty="0" smtClean="0"/>
              <a:t>Giving prevalence figures, data on hospital admissions and the cost to the nation related to the problem may be appropriate</a:t>
            </a:r>
          </a:p>
          <a:p>
            <a:r>
              <a:rPr lang="en-US" dirty="0" smtClean="0"/>
              <a:t>State the gaps in the literature on the topic you are covering and how you have tried to fill this gap by performing the present study?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E34-6946-404A-A1F4-C6EB585E9462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information must based on published articles</a:t>
            </a:r>
            <a:endParaRPr lang="en-US" sz="2400" dirty="0" smtClean="0"/>
          </a:p>
          <a:p>
            <a:r>
              <a:rPr lang="en-US" sz="2400" dirty="0" smtClean="0"/>
              <a:t> Avoid introducing, without explanation, material that is completely unfamiliar to the reader or audience</a:t>
            </a:r>
          </a:p>
          <a:p>
            <a:r>
              <a:rPr lang="en-US" sz="2400" dirty="0" smtClean="0"/>
              <a:t>Avoid abbreviations as far as possible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E21-F041-4FDF-AB7C-A00C4432E7E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How to evaluate your introduction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Ask a friend to read it and then tell you what he or she expects the paper will discuss</a:t>
            </a:r>
          </a:p>
          <a:p>
            <a:r>
              <a:rPr lang="en-US" dirty="0" smtClean="0">
                <a:effectLst/>
              </a:rPr>
              <a:t>If your friend is able to predict the rest of your paper accurately, you probably have a good 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While writing introduction-</a:t>
            </a:r>
          </a:p>
          <a:p>
            <a:pPr lvl="1"/>
            <a:r>
              <a:rPr lang="en-US" sz="2000" dirty="0" smtClean="0"/>
              <a:t>Keep in mind your readers/audience</a:t>
            </a:r>
          </a:p>
          <a:p>
            <a:pPr lvl="1"/>
            <a:r>
              <a:rPr lang="en-US" sz="2400" dirty="0" smtClean="0"/>
              <a:t>Keep it short/ As extensive as possible</a:t>
            </a:r>
          </a:p>
          <a:p>
            <a:pPr lvl="1"/>
            <a:r>
              <a:rPr lang="en-US" sz="2400" dirty="0" smtClean="0"/>
              <a:t>Tell readers why you have done the study </a:t>
            </a:r>
          </a:p>
          <a:p>
            <a:pPr lvl="1"/>
            <a:r>
              <a:rPr lang="en-US" sz="2400" dirty="0" smtClean="0"/>
              <a:t>Explain why it is important</a:t>
            </a:r>
          </a:p>
          <a:p>
            <a:pPr lvl="1"/>
            <a:r>
              <a:rPr lang="en-US" sz="2400" dirty="0" smtClean="0"/>
              <a:t>Convince them, </a:t>
            </a:r>
            <a:r>
              <a:rPr lang="en-US" sz="2400" dirty="0"/>
              <a:t>using data from previous studies; the advantage or an upper edge of your study to what has been done before </a:t>
            </a:r>
            <a:endParaRPr lang="en-US" sz="2400" dirty="0" smtClean="0"/>
          </a:p>
          <a:p>
            <a:pPr lvl="1"/>
            <a:r>
              <a:rPr lang="en-US" sz="2400" dirty="0" smtClean="0"/>
              <a:t>In the </a:t>
            </a:r>
            <a:r>
              <a:rPr lang="en-US" sz="2400" dirty="0"/>
              <a:t>last paragraph of introduction provide the objectives of </a:t>
            </a:r>
            <a:r>
              <a:rPr lang="en-US" sz="2400" dirty="0" smtClean="0"/>
              <a:t>the research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4D916-1ED6-4893-B860-610548A036DC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8382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writing center. University of North Carolina at Chapel Hill. </a:t>
            </a:r>
            <a:r>
              <a:rPr lang="en-US" sz="2800" dirty="0" smtClean="0">
                <a:hlinkClick r:id="rId2"/>
              </a:rPr>
              <a:t>http://writingcenter.unc.edu/handouts/introductions/</a:t>
            </a:r>
            <a:endParaRPr lang="en-US" sz="2800" dirty="0" smtClean="0"/>
          </a:p>
          <a:p>
            <a:r>
              <a:rPr lang="en-US" sz="2800" dirty="0" smtClean="0"/>
              <a:t>Visit York Centre for Academic Writing online resources at: </a:t>
            </a:r>
            <a:r>
              <a:rPr lang="en-US" sz="2800" dirty="0" smtClean="0">
                <a:solidFill>
                  <a:schemeClr val="hlink"/>
                </a:solidFill>
              </a:rPr>
              <a:t>http://www.arts.yorku.ca/caw/resources.html</a:t>
            </a:r>
          </a:p>
          <a:p>
            <a:endParaRPr lang="en-US" sz="2800" dirty="0" smtClean="0"/>
          </a:p>
          <a:p>
            <a:r>
              <a:rPr lang="en-US" sz="2800" dirty="0" smtClean="0"/>
              <a:t>Acknowledgements;</a:t>
            </a:r>
          </a:p>
          <a:p>
            <a:pPr lvl="1"/>
            <a:r>
              <a:rPr lang="en-US" sz="2600" dirty="0" err="1" smtClean="0"/>
              <a:t>Dr</a:t>
            </a:r>
            <a:r>
              <a:rPr lang="en-US" sz="2600" dirty="0" smtClean="0"/>
              <a:t> </a:t>
            </a:r>
            <a:r>
              <a:rPr lang="en-US" sz="2600" dirty="0" err="1" smtClean="0"/>
              <a:t>Riaz</a:t>
            </a:r>
            <a:r>
              <a:rPr lang="en-US" sz="2600" dirty="0" smtClean="0"/>
              <a:t> </a:t>
            </a:r>
            <a:r>
              <a:rPr lang="en-US" sz="2600" dirty="0" err="1" smtClean="0"/>
              <a:t>Qureshi</a:t>
            </a:r>
            <a:r>
              <a:rPr lang="en-US" sz="2600" dirty="0" smtClean="0"/>
              <a:t>, </a:t>
            </a:r>
            <a:r>
              <a:rPr lang="en-US" sz="2400" dirty="0" err="1" smtClean="0"/>
              <a:t>Proff</a:t>
            </a:r>
            <a:r>
              <a:rPr lang="en-US" sz="2400" dirty="0" smtClean="0"/>
              <a:t> of </a:t>
            </a:r>
            <a:r>
              <a:rPr lang="en-US" sz="2400" smtClean="0"/>
              <a:t>Family medicine, KSU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42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Objectives of the </a:t>
            </a:r>
            <a:r>
              <a:rPr lang="en-US" sz="4400" b="1" dirty="0" smtClean="0"/>
              <a:t>session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135009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sz="2800" dirty="0" smtClean="0"/>
              <a:t>To identify the basic structure for writing an introduction and the importance of each item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-To understand the importance of attracting the attention of readers/ audience/journal editors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-What to do and what not to do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7871-4A82-4148-A370-090220A061A9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Twelve-Steps Approach to A Research </a:t>
            </a:r>
            <a:r>
              <a:rPr lang="en-US" sz="2000" b="1" dirty="0" smtClean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Project</a:t>
            </a:r>
            <a:br>
              <a:rPr lang="en-US" sz="2000" b="1" dirty="0" smtClean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461029"/>
          </a:xfrm>
        </p:spPr>
        <p:txBody>
          <a:bodyPr>
            <a:normAutofit fontScale="77500" lnSpcReduction="20000"/>
          </a:bodyPr>
          <a:lstStyle/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research minded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Ideas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objectives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Preparation of Research Proposal, IRB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Manuscript preparation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suitable Journal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Manuscript submission, and dealing with rejection</a:t>
            </a:r>
          </a:p>
          <a:p>
            <a:pPr marL="971550" lvl="1" indent="-514350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peer review……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.Acceptance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Sections of a scientific paper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Title, </a:t>
            </a:r>
          </a:p>
          <a:p>
            <a:r>
              <a:rPr lang="en-US" altLang="en-US" dirty="0"/>
              <a:t>Authors and Affiliation, </a:t>
            </a:r>
          </a:p>
          <a:p>
            <a:r>
              <a:rPr lang="en-US" altLang="en-US" dirty="0"/>
              <a:t>Abstract, </a:t>
            </a:r>
          </a:p>
          <a:p>
            <a:r>
              <a:rPr lang="en-US" altLang="en-US" dirty="0"/>
              <a:t>Introduction, </a:t>
            </a:r>
          </a:p>
          <a:p>
            <a:r>
              <a:rPr lang="en-US" altLang="en-US" dirty="0"/>
              <a:t>Methods, </a:t>
            </a:r>
          </a:p>
          <a:p>
            <a:r>
              <a:rPr lang="en-US" altLang="en-US" dirty="0"/>
              <a:t>Results, </a:t>
            </a:r>
          </a:p>
          <a:p>
            <a:r>
              <a:rPr lang="en-US" altLang="en-US" dirty="0"/>
              <a:t>Discussion, </a:t>
            </a:r>
          </a:p>
          <a:p>
            <a:r>
              <a:rPr lang="en-US" altLang="en-US" dirty="0"/>
              <a:t>Acknowledgments, and </a:t>
            </a:r>
          </a:p>
          <a:p>
            <a:r>
              <a:rPr lang="en-US" altLang="en-US" dirty="0"/>
              <a:t>References, </a:t>
            </a:r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89247"/>
              </p:ext>
            </p:extLst>
          </p:nvPr>
        </p:nvGraphicFramePr>
        <p:xfrm>
          <a:off x="457200" y="1371600"/>
          <a:ext cx="8153400" cy="487680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77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Experimental process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Section of Paper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What did I/We do in a nutshell?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Abstract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What is the problem?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Introduction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How did I/We solve the problem?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Materials and Methods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What did I/We find out?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Results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What does it mean?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Discussion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Who helped me/us out?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Acknowledgments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(optional)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Whose work did I/We refer to?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References</a:t>
                      </a: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Extra Information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Appendices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(optional)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85800"/>
            <a:ext cx="7848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cs typeface="Times New Roman" pitchFamily="18" charset="0"/>
              </a:rPr>
              <a:t>The sections appear in a journal style paper in the following prescribed order: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288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77200" cy="170656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Why bother writing a good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O</a:t>
            </a:r>
            <a:r>
              <a:rPr lang="en-US" sz="2800" dirty="0" smtClean="0">
                <a:effectLst/>
              </a:rPr>
              <a:t>pening paragraph</a:t>
            </a:r>
          </a:p>
          <a:p>
            <a:r>
              <a:rPr lang="en-US" sz="2800" dirty="0" smtClean="0"/>
              <a:t>Initial </a:t>
            </a:r>
            <a:r>
              <a:rPr lang="en-US" sz="2800" dirty="0"/>
              <a:t>impressions </a:t>
            </a:r>
            <a:r>
              <a:rPr lang="en-US" sz="2800" dirty="0" smtClean="0"/>
              <a:t>for readers.</a:t>
            </a:r>
          </a:p>
          <a:p>
            <a:pPr lvl="1"/>
            <a:r>
              <a:rPr lang="en-US" sz="2600" dirty="0"/>
              <a:t>W</a:t>
            </a:r>
            <a:r>
              <a:rPr lang="en-US" sz="2600" dirty="0" smtClean="0">
                <a:effectLst/>
              </a:rPr>
              <a:t>riting style, </a:t>
            </a:r>
            <a:endParaRPr lang="en-US" sz="2600" dirty="0"/>
          </a:p>
          <a:p>
            <a:pPr lvl="1"/>
            <a:r>
              <a:rPr lang="en-US" sz="2600" dirty="0" smtClean="0"/>
              <a:t>Ov</a:t>
            </a:r>
            <a:r>
              <a:rPr lang="en-US" sz="2600" dirty="0" smtClean="0">
                <a:effectLst/>
              </a:rPr>
              <a:t>erall quality of your work</a:t>
            </a:r>
          </a:p>
          <a:p>
            <a:r>
              <a:rPr lang="en-US" sz="2800" dirty="0" smtClean="0">
                <a:effectLst/>
              </a:rPr>
              <a:t>Your introduction is an important road map for the rest of your paper</a:t>
            </a:r>
            <a:endParaRPr lang="en-US" sz="2800" dirty="0"/>
          </a:p>
          <a:p>
            <a:r>
              <a:rPr lang="en-US" sz="2800" dirty="0" smtClean="0">
                <a:effectLst/>
              </a:rPr>
              <a:t>Ideally, your introduction </a:t>
            </a:r>
            <a:r>
              <a:rPr lang="en-US" sz="2800" dirty="0" smtClean="0"/>
              <a:t>should</a:t>
            </a:r>
            <a:r>
              <a:rPr lang="en-US" sz="2800" dirty="0" smtClean="0">
                <a:effectLst/>
              </a:rPr>
              <a:t> make your readers want to read your paper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86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7696200" cy="1410736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Arial" charset="0"/>
              </a:rPr>
              <a:t>What should an introduction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main things: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Get your readers’ attention and interest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Identify the specific topic of the report/ manuscript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Conceptualize your argument 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1295987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A well written introduction should </a:t>
            </a:r>
            <a:r>
              <a:rPr lang="en-US" altLang="en-US" sz="3600" dirty="0"/>
              <a:t>answer the </a:t>
            </a:r>
            <a:r>
              <a:rPr lang="en-US" altLang="en-US" sz="3600" dirty="0" smtClean="0"/>
              <a:t>following questions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i="1" dirty="0" smtClean="0"/>
              <a:t>What is being studied?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i="1" dirty="0"/>
              <a:t>Why </a:t>
            </a:r>
            <a:r>
              <a:rPr lang="en-US" altLang="en-US" i="1" dirty="0" smtClean="0"/>
              <a:t>is </a:t>
            </a:r>
            <a:r>
              <a:rPr lang="en-US" altLang="en-US" i="1" dirty="0"/>
              <a:t>it an important question?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i="1" dirty="0"/>
              <a:t>What </a:t>
            </a:r>
            <a:r>
              <a:rPr lang="en-US" altLang="en-US" i="1" dirty="0" smtClean="0"/>
              <a:t>is known </a:t>
            </a:r>
            <a:r>
              <a:rPr lang="en-US" altLang="en-US" i="1" dirty="0"/>
              <a:t>about </a:t>
            </a:r>
            <a:r>
              <a:rPr lang="en-US" altLang="en-US" i="1" dirty="0" smtClean="0"/>
              <a:t>the topic </a:t>
            </a:r>
            <a:r>
              <a:rPr lang="en-US" altLang="en-US" i="1" dirty="0"/>
              <a:t>before </a:t>
            </a:r>
            <a:r>
              <a:rPr lang="en-US" altLang="en-US" i="1" dirty="0" smtClean="0"/>
              <a:t>this </a:t>
            </a:r>
            <a:r>
              <a:rPr lang="en-US" altLang="en-US" i="1" dirty="0"/>
              <a:t>study? </a:t>
            </a:r>
            <a:endParaRPr lang="en-US" altLang="en-US" i="1" dirty="0" smtClean="0"/>
          </a:p>
          <a:p>
            <a:r>
              <a:rPr lang="en-US" altLang="en-US" i="1" dirty="0" smtClean="0"/>
              <a:t>What are the “GAPS” </a:t>
            </a:r>
            <a:endParaRPr lang="en-US" altLang="en-US" i="1" dirty="0"/>
          </a:p>
          <a:p>
            <a:pPr>
              <a:buFontTx/>
              <a:buNone/>
            </a:pPr>
            <a:endParaRPr lang="en-US" altLang="en-US" i="1" dirty="0"/>
          </a:p>
          <a:p>
            <a:r>
              <a:rPr lang="en-US" altLang="en-US" i="1" dirty="0"/>
              <a:t>How will this study advance </a:t>
            </a:r>
            <a:r>
              <a:rPr lang="en-US" altLang="en-US" i="1" dirty="0" smtClean="0"/>
              <a:t>knowledge on the question being studied and fill the gaps?</a:t>
            </a:r>
            <a:r>
              <a:rPr lang="en-US" altLang="en-US" dirty="0" smtClean="0"/>
              <a:t>"</a:t>
            </a:r>
            <a:endParaRPr lang="en-US" altLang="en-US" dirty="0"/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Skeleton of an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Importance of the topic</a:t>
            </a:r>
          </a:p>
          <a:p>
            <a:pPr lvl="1"/>
            <a:r>
              <a:rPr lang="en-US" dirty="0" smtClean="0"/>
              <a:t>Global, regional and local data (magnitude)</a:t>
            </a:r>
          </a:p>
          <a:p>
            <a:pPr lvl="1"/>
            <a:r>
              <a:rPr lang="en-US" dirty="0" smtClean="0"/>
              <a:t>Build up a convincing argument</a:t>
            </a:r>
          </a:p>
          <a:p>
            <a:pPr lvl="1"/>
            <a:r>
              <a:rPr lang="en-US" dirty="0" smtClean="0"/>
              <a:t>Identify the gaps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 </a:t>
            </a:r>
          </a:p>
          <a:p>
            <a:r>
              <a:rPr lang="en-US" dirty="0" smtClean="0"/>
              <a:t>Rational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7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728</Words>
  <Application>Microsoft Office PowerPoint</Application>
  <PresentationFormat>On-screen Show (4:3)</PresentationFormat>
  <Paragraphs>153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Algerian</vt:lpstr>
      <vt:lpstr>Arial</vt:lpstr>
      <vt:lpstr>Calibri</vt:lpstr>
      <vt:lpstr>Century Gothic</vt:lpstr>
      <vt:lpstr>Tahoma</vt:lpstr>
      <vt:lpstr>Times New Roman</vt:lpstr>
      <vt:lpstr>Wingdings 2</vt:lpstr>
      <vt:lpstr>Austin</vt:lpstr>
      <vt:lpstr>How to write an Introduction?</vt:lpstr>
      <vt:lpstr>Objectives of the session </vt:lpstr>
      <vt:lpstr>Twelve-Steps Approach to A Research Project  </vt:lpstr>
      <vt:lpstr>Sections of a scientific paper </vt:lpstr>
      <vt:lpstr>PowerPoint Presentation</vt:lpstr>
      <vt:lpstr>Why bother writing a good introduction?</vt:lpstr>
      <vt:lpstr>What should an introduction do?</vt:lpstr>
      <vt:lpstr>A well written introduction should answer the following questions  </vt:lpstr>
      <vt:lpstr>Skeleton of an introduction</vt:lpstr>
      <vt:lpstr>Structure:</vt:lpstr>
      <vt:lpstr>Be sure you;</vt:lpstr>
      <vt:lpstr>Introduction</vt:lpstr>
      <vt:lpstr>Introduction</vt:lpstr>
      <vt:lpstr>Introduction</vt:lpstr>
      <vt:lpstr>How to evaluate your introduction draft</vt:lpstr>
      <vt:lpstr>Conclusion</vt:lpstr>
      <vt:lpstr>References 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Structure, Format, Content, and Style of a Journal-Style Scientific Paper</dc:title>
  <dc:creator>Dr.Shaffi</dc:creator>
  <cp:lastModifiedBy>Hamza Abdulghani</cp:lastModifiedBy>
  <cp:revision>16</cp:revision>
  <dcterms:created xsi:type="dcterms:W3CDTF">2015-10-06T10:58:31Z</dcterms:created>
  <dcterms:modified xsi:type="dcterms:W3CDTF">2016-10-20T05:27:29Z</dcterms:modified>
</cp:coreProperties>
</file>