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9"/>
  </p:notesMasterIdLst>
  <p:sldIdLst>
    <p:sldId id="257" r:id="rId2"/>
    <p:sldId id="308" r:id="rId3"/>
    <p:sldId id="258" r:id="rId4"/>
    <p:sldId id="305" r:id="rId5"/>
    <p:sldId id="306" r:id="rId6"/>
    <p:sldId id="307" r:id="rId7"/>
    <p:sldId id="259" r:id="rId8"/>
    <p:sldId id="260" r:id="rId9"/>
    <p:sldId id="309" r:id="rId10"/>
    <p:sldId id="310" r:id="rId11"/>
    <p:sldId id="311" r:id="rId12"/>
    <p:sldId id="312" r:id="rId13"/>
    <p:sldId id="313" r:id="rId14"/>
    <p:sldId id="314" r:id="rId15"/>
    <p:sldId id="325" r:id="rId16"/>
    <p:sldId id="326" r:id="rId17"/>
    <p:sldId id="327" r:id="rId18"/>
    <p:sldId id="328" r:id="rId19"/>
    <p:sldId id="329" r:id="rId20"/>
    <p:sldId id="330" r:id="rId21"/>
    <p:sldId id="331" r:id="rId22"/>
    <p:sldId id="332" r:id="rId23"/>
    <p:sldId id="333" r:id="rId24"/>
    <p:sldId id="315" r:id="rId25"/>
    <p:sldId id="268" r:id="rId26"/>
    <p:sldId id="269" r:id="rId27"/>
    <p:sldId id="270" r:id="rId28"/>
    <p:sldId id="271" r:id="rId29"/>
    <p:sldId id="272" r:id="rId30"/>
    <p:sldId id="273" r:id="rId31"/>
    <p:sldId id="274" r:id="rId32"/>
    <p:sldId id="275" r:id="rId33"/>
    <p:sldId id="316" r:id="rId34"/>
    <p:sldId id="277" r:id="rId35"/>
    <p:sldId id="278" r:id="rId36"/>
    <p:sldId id="279" r:id="rId37"/>
    <p:sldId id="280" r:id="rId38"/>
    <p:sldId id="281" r:id="rId39"/>
    <p:sldId id="282" r:id="rId40"/>
    <p:sldId id="283" r:id="rId41"/>
    <p:sldId id="284" r:id="rId42"/>
    <p:sldId id="285" r:id="rId43"/>
    <p:sldId id="286" r:id="rId44"/>
    <p:sldId id="317" r:id="rId45"/>
    <p:sldId id="287" r:id="rId46"/>
    <p:sldId id="289" r:id="rId47"/>
    <p:sldId id="290" r:id="rId48"/>
    <p:sldId id="291" r:id="rId49"/>
    <p:sldId id="292" r:id="rId50"/>
    <p:sldId id="293" r:id="rId51"/>
    <p:sldId id="294" r:id="rId52"/>
    <p:sldId id="318" r:id="rId53"/>
    <p:sldId id="319" r:id="rId54"/>
    <p:sldId id="320" r:id="rId55"/>
    <p:sldId id="321" r:id="rId56"/>
    <p:sldId id="322" r:id="rId57"/>
    <p:sldId id="323" r:id="rId58"/>
    <p:sldId id="295" r:id="rId59"/>
    <p:sldId id="296" r:id="rId60"/>
    <p:sldId id="297" r:id="rId61"/>
    <p:sldId id="298" r:id="rId62"/>
    <p:sldId id="299" r:id="rId63"/>
    <p:sldId id="300" r:id="rId64"/>
    <p:sldId id="301" r:id="rId65"/>
    <p:sldId id="302" r:id="rId66"/>
    <p:sldId id="303" r:id="rId67"/>
    <p:sldId id="324"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108" y="-3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82B5ED-9524-4CA5-A95F-835C03336D8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0930660E-D5EF-4F4F-8D07-78042F7E406D}">
      <dgm:prSet phldrT="[نص]"/>
      <dgm:spPr/>
      <dgm:t>
        <a:bodyPr/>
        <a:lstStyle/>
        <a:p>
          <a:r>
            <a:rPr lang="en-US" dirty="0" smtClean="0"/>
            <a:t>RESEARCH</a:t>
          </a:r>
          <a:endParaRPr lang="en-US" dirty="0"/>
        </a:p>
      </dgm:t>
    </dgm:pt>
    <dgm:pt modelId="{53B23F8D-8CFF-499F-93F5-28C9EDC4FDAC}" type="parTrans" cxnId="{E3DD6B16-2C7F-4185-A239-6334F7DF8672}">
      <dgm:prSet/>
      <dgm:spPr/>
      <dgm:t>
        <a:bodyPr/>
        <a:lstStyle/>
        <a:p>
          <a:endParaRPr lang="en-US"/>
        </a:p>
      </dgm:t>
    </dgm:pt>
    <dgm:pt modelId="{8E4A9E7E-3A6F-485A-B976-1287B362399F}" type="sibTrans" cxnId="{E3DD6B16-2C7F-4185-A239-6334F7DF8672}">
      <dgm:prSet/>
      <dgm:spPr/>
      <dgm:t>
        <a:bodyPr/>
        <a:lstStyle/>
        <a:p>
          <a:endParaRPr lang="en-US"/>
        </a:p>
      </dgm:t>
    </dgm:pt>
    <dgm:pt modelId="{18BFED7E-A49D-4533-ACE5-E02CBA3E90D5}">
      <dgm:prSet phldrT="[نص]"/>
      <dgm:spPr/>
      <dgm:t>
        <a:bodyPr/>
        <a:lstStyle/>
        <a:p>
          <a:r>
            <a:rPr lang="en-US" dirty="0" smtClean="0">
              <a:solidFill>
                <a:srgbClr val="FFC000"/>
              </a:solidFill>
            </a:rPr>
            <a:t>EXPERIMENTAL</a:t>
          </a:r>
          <a:endParaRPr lang="en-US" dirty="0">
            <a:solidFill>
              <a:srgbClr val="FFC000"/>
            </a:solidFill>
          </a:endParaRPr>
        </a:p>
      </dgm:t>
    </dgm:pt>
    <dgm:pt modelId="{9CE4DFAE-77FE-48C9-8C8C-D94869C7C168}" type="parTrans" cxnId="{20CDD811-30C2-4D1F-B9E3-60B56581FDAF}">
      <dgm:prSet/>
      <dgm:spPr/>
      <dgm:t>
        <a:bodyPr/>
        <a:lstStyle/>
        <a:p>
          <a:endParaRPr lang="en-US"/>
        </a:p>
      </dgm:t>
    </dgm:pt>
    <dgm:pt modelId="{61B0D04A-5834-449D-A564-5EDC7E10CF3B}" type="sibTrans" cxnId="{20CDD811-30C2-4D1F-B9E3-60B56581FDAF}">
      <dgm:prSet/>
      <dgm:spPr/>
      <dgm:t>
        <a:bodyPr/>
        <a:lstStyle/>
        <a:p>
          <a:endParaRPr lang="en-US"/>
        </a:p>
      </dgm:t>
    </dgm:pt>
    <dgm:pt modelId="{30B1E079-A4C9-4E4C-85DF-89352FCCDE0E}">
      <dgm:prSet phldrT="[نص]"/>
      <dgm:spPr/>
      <dgm:t>
        <a:bodyPr/>
        <a:lstStyle/>
        <a:p>
          <a:r>
            <a:rPr lang="en-US" dirty="0" smtClean="0"/>
            <a:t>NON-EXPERIMENTAL</a:t>
          </a:r>
          <a:endParaRPr lang="en-US" dirty="0"/>
        </a:p>
      </dgm:t>
    </dgm:pt>
    <dgm:pt modelId="{42F59552-4E34-4274-B748-9FFB5884130A}" type="parTrans" cxnId="{2A69C7C2-B879-4CD9-934D-E876A64A583A}">
      <dgm:prSet/>
      <dgm:spPr/>
      <dgm:t>
        <a:bodyPr/>
        <a:lstStyle/>
        <a:p>
          <a:endParaRPr lang="en-US"/>
        </a:p>
      </dgm:t>
    </dgm:pt>
    <dgm:pt modelId="{D9D31482-26CA-4491-9F38-225E98E79844}" type="sibTrans" cxnId="{2A69C7C2-B879-4CD9-934D-E876A64A583A}">
      <dgm:prSet/>
      <dgm:spPr/>
      <dgm:t>
        <a:bodyPr/>
        <a:lstStyle/>
        <a:p>
          <a:endParaRPr lang="en-US"/>
        </a:p>
      </dgm:t>
    </dgm:pt>
    <dgm:pt modelId="{25D56856-3772-464F-ABFB-06557A407E28}" type="pres">
      <dgm:prSet presAssocID="{CD82B5ED-9524-4CA5-A95F-835C03336D86}" presName="hierChild1" presStyleCnt="0">
        <dgm:presLayoutVars>
          <dgm:orgChart val="1"/>
          <dgm:chPref val="1"/>
          <dgm:dir/>
          <dgm:animOne val="branch"/>
          <dgm:animLvl val="lvl"/>
          <dgm:resizeHandles/>
        </dgm:presLayoutVars>
      </dgm:prSet>
      <dgm:spPr/>
      <dgm:t>
        <a:bodyPr/>
        <a:lstStyle/>
        <a:p>
          <a:endParaRPr lang="en-US"/>
        </a:p>
      </dgm:t>
    </dgm:pt>
    <dgm:pt modelId="{5381650B-28FC-41AF-B978-487C0697F097}" type="pres">
      <dgm:prSet presAssocID="{0930660E-D5EF-4F4F-8D07-78042F7E406D}" presName="hierRoot1" presStyleCnt="0">
        <dgm:presLayoutVars>
          <dgm:hierBranch val="init"/>
        </dgm:presLayoutVars>
      </dgm:prSet>
      <dgm:spPr/>
    </dgm:pt>
    <dgm:pt modelId="{4EE67EF1-7F7A-4154-B362-0C7CF825AE86}" type="pres">
      <dgm:prSet presAssocID="{0930660E-D5EF-4F4F-8D07-78042F7E406D}" presName="rootComposite1" presStyleCnt="0"/>
      <dgm:spPr/>
    </dgm:pt>
    <dgm:pt modelId="{AB0B3D5A-4AA1-4254-8125-88045DB2968B}" type="pres">
      <dgm:prSet presAssocID="{0930660E-D5EF-4F4F-8D07-78042F7E406D}" presName="rootText1" presStyleLbl="node0" presStyleIdx="0" presStyleCnt="1">
        <dgm:presLayoutVars>
          <dgm:chPref val="3"/>
        </dgm:presLayoutVars>
      </dgm:prSet>
      <dgm:spPr/>
      <dgm:t>
        <a:bodyPr/>
        <a:lstStyle/>
        <a:p>
          <a:endParaRPr lang="en-US"/>
        </a:p>
      </dgm:t>
    </dgm:pt>
    <dgm:pt modelId="{C3FE1EE4-08EE-4F89-A9B1-E96482551231}" type="pres">
      <dgm:prSet presAssocID="{0930660E-D5EF-4F4F-8D07-78042F7E406D}" presName="rootConnector1" presStyleLbl="node1" presStyleIdx="0" presStyleCnt="0"/>
      <dgm:spPr/>
      <dgm:t>
        <a:bodyPr/>
        <a:lstStyle/>
        <a:p>
          <a:endParaRPr lang="en-US"/>
        </a:p>
      </dgm:t>
    </dgm:pt>
    <dgm:pt modelId="{EF21998E-C6B7-43D6-8808-1C4FAE986988}" type="pres">
      <dgm:prSet presAssocID="{0930660E-D5EF-4F4F-8D07-78042F7E406D}" presName="hierChild2" presStyleCnt="0"/>
      <dgm:spPr/>
    </dgm:pt>
    <dgm:pt modelId="{5F8C8616-A3A3-419B-90CA-A6326A033813}" type="pres">
      <dgm:prSet presAssocID="{9CE4DFAE-77FE-48C9-8C8C-D94869C7C168}" presName="Name37" presStyleLbl="parChTrans1D2" presStyleIdx="0" presStyleCnt="2"/>
      <dgm:spPr/>
      <dgm:t>
        <a:bodyPr/>
        <a:lstStyle/>
        <a:p>
          <a:endParaRPr lang="en-US"/>
        </a:p>
      </dgm:t>
    </dgm:pt>
    <dgm:pt modelId="{4DBA1E95-4D66-4C6D-9DF5-EC92AF8C4F24}" type="pres">
      <dgm:prSet presAssocID="{18BFED7E-A49D-4533-ACE5-E02CBA3E90D5}" presName="hierRoot2" presStyleCnt="0">
        <dgm:presLayoutVars>
          <dgm:hierBranch val="init"/>
        </dgm:presLayoutVars>
      </dgm:prSet>
      <dgm:spPr/>
    </dgm:pt>
    <dgm:pt modelId="{47177A55-0412-4DBA-BA77-379A7FB9AF2A}" type="pres">
      <dgm:prSet presAssocID="{18BFED7E-A49D-4533-ACE5-E02CBA3E90D5}" presName="rootComposite" presStyleCnt="0"/>
      <dgm:spPr/>
    </dgm:pt>
    <dgm:pt modelId="{D49C2361-3E31-4954-A3B0-F29FEB1DEF5C}" type="pres">
      <dgm:prSet presAssocID="{18BFED7E-A49D-4533-ACE5-E02CBA3E90D5}" presName="rootText" presStyleLbl="node2" presStyleIdx="0" presStyleCnt="2">
        <dgm:presLayoutVars>
          <dgm:chPref val="3"/>
        </dgm:presLayoutVars>
      </dgm:prSet>
      <dgm:spPr/>
      <dgm:t>
        <a:bodyPr/>
        <a:lstStyle/>
        <a:p>
          <a:endParaRPr lang="en-US"/>
        </a:p>
      </dgm:t>
    </dgm:pt>
    <dgm:pt modelId="{270F7D17-E124-4F3F-A17D-693E53AC170F}" type="pres">
      <dgm:prSet presAssocID="{18BFED7E-A49D-4533-ACE5-E02CBA3E90D5}" presName="rootConnector" presStyleLbl="node2" presStyleIdx="0" presStyleCnt="2"/>
      <dgm:spPr/>
      <dgm:t>
        <a:bodyPr/>
        <a:lstStyle/>
        <a:p>
          <a:endParaRPr lang="en-US"/>
        </a:p>
      </dgm:t>
    </dgm:pt>
    <dgm:pt modelId="{EC8F0ECD-B567-4514-99B7-C73C1B4D43CF}" type="pres">
      <dgm:prSet presAssocID="{18BFED7E-A49D-4533-ACE5-E02CBA3E90D5}" presName="hierChild4" presStyleCnt="0"/>
      <dgm:spPr/>
    </dgm:pt>
    <dgm:pt modelId="{A38BDE3C-D05F-42A7-B6D6-D125970EBDEA}" type="pres">
      <dgm:prSet presAssocID="{18BFED7E-A49D-4533-ACE5-E02CBA3E90D5}" presName="hierChild5" presStyleCnt="0"/>
      <dgm:spPr/>
    </dgm:pt>
    <dgm:pt modelId="{BDF15DB6-4A8D-45EF-9043-77C604C56952}" type="pres">
      <dgm:prSet presAssocID="{42F59552-4E34-4274-B748-9FFB5884130A}" presName="Name37" presStyleLbl="parChTrans1D2" presStyleIdx="1" presStyleCnt="2"/>
      <dgm:spPr/>
      <dgm:t>
        <a:bodyPr/>
        <a:lstStyle/>
        <a:p>
          <a:endParaRPr lang="en-US"/>
        </a:p>
      </dgm:t>
    </dgm:pt>
    <dgm:pt modelId="{43FDDF3F-9AC7-4A94-9D68-5223FFF1A563}" type="pres">
      <dgm:prSet presAssocID="{30B1E079-A4C9-4E4C-85DF-89352FCCDE0E}" presName="hierRoot2" presStyleCnt="0">
        <dgm:presLayoutVars>
          <dgm:hierBranch val="init"/>
        </dgm:presLayoutVars>
      </dgm:prSet>
      <dgm:spPr/>
    </dgm:pt>
    <dgm:pt modelId="{AEC1B7EB-D49C-483D-A6F7-097B6E0A59B6}" type="pres">
      <dgm:prSet presAssocID="{30B1E079-A4C9-4E4C-85DF-89352FCCDE0E}" presName="rootComposite" presStyleCnt="0"/>
      <dgm:spPr/>
    </dgm:pt>
    <dgm:pt modelId="{25ACC3E7-E077-4458-B369-9952C35DE5FB}" type="pres">
      <dgm:prSet presAssocID="{30B1E079-A4C9-4E4C-85DF-89352FCCDE0E}" presName="rootText" presStyleLbl="node2" presStyleIdx="1" presStyleCnt="2">
        <dgm:presLayoutVars>
          <dgm:chPref val="3"/>
        </dgm:presLayoutVars>
      </dgm:prSet>
      <dgm:spPr/>
      <dgm:t>
        <a:bodyPr/>
        <a:lstStyle/>
        <a:p>
          <a:endParaRPr lang="en-US"/>
        </a:p>
      </dgm:t>
    </dgm:pt>
    <dgm:pt modelId="{D1D9B70F-E71E-4DC6-9580-2E8E845A75A4}" type="pres">
      <dgm:prSet presAssocID="{30B1E079-A4C9-4E4C-85DF-89352FCCDE0E}" presName="rootConnector" presStyleLbl="node2" presStyleIdx="1" presStyleCnt="2"/>
      <dgm:spPr/>
      <dgm:t>
        <a:bodyPr/>
        <a:lstStyle/>
        <a:p>
          <a:endParaRPr lang="en-US"/>
        </a:p>
      </dgm:t>
    </dgm:pt>
    <dgm:pt modelId="{CEE4F916-C99F-42AC-B611-D32D1388ABB2}" type="pres">
      <dgm:prSet presAssocID="{30B1E079-A4C9-4E4C-85DF-89352FCCDE0E}" presName="hierChild4" presStyleCnt="0"/>
      <dgm:spPr/>
    </dgm:pt>
    <dgm:pt modelId="{E64B9E63-13B4-4320-8347-6E6FAC4247DB}" type="pres">
      <dgm:prSet presAssocID="{30B1E079-A4C9-4E4C-85DF-89352FCCDE0E}" presName="hierChild5" presStyleCnt="0"/>
      <dgm:spPr/>
    </dgm:pt>
    <dgm:pt modelId="{3187EA97-E8DB-4AC7-8753-FD67125ECE53}" type="pres">
      <dgm:prSet presAssocID="{0930660E-D5EF-4F4F-8D07-78042F7E406D}" presName="hierChild3" presStyleCnt="0"/>
      <dgm:spPr/>
    </dgm:pt>
  </dgm:ptLst>
  <dgm:cxnLst>
    <dgm:cxn modelId="{678FBA6F-5CA2-4D96-B93E-FA6EB56B2090}" type="presOf" srcId="{30B1E079-A4C9-4E4C-85DF-89352FCCDE0E}" destId="{D1D9B70F-E71E-4DC6-9580-2E8E845A75A4}" srcOrd="1" destOrd="0" presId="urn:microsoft.com/office/officeart/2005/8/layout/orgChart1"/>
    <dgm:cxn modelId="{BBA88EFB-B2EB-4355-9A5C-1243C096D93B}" type="presOf" srcId="{0930660E-D5EF-4F4F-8D07-78042F7E406D}" destId="{C3FE1EE4-08EE-4F89-A9B1-E96482551231}" srcOrd="1" destOrd="0" presId="urn:microsoft.com/office/officeart/2005/8/layout/orgChart1"/>
    <dgm:cxn modelId="{65A4A40A-866A-48FF-B484-409A5A36B34F}" type="presOf" srcId="{9CE4DFAE-77FE-48C9-8C8C-D94869C7C168}" destId="{5F8C8616-A3A3-419B-90CA-A6326A033813}" srcOrd="0" destOrd="0" presId="urn:microsoft.com/office/officeart/2005/8/layout/orgChart1"/>
    <dgm:cxn modelId="{2A69C7C2-B879-4CD9-934D-E876A64A583A}" srcId="{0930660E-D5EF-4F4F-8D07-78042F7E406D}" destId="{30B1E079-A4C9-4E4C-85DF-89352FCCDE0E}" srcOrd="1" destOrd="0" parTransId="{42F59552-4E34-4274-B748-9FFB5884130A}" sibTransId="{D9D31482-26CA-4491-9F38-225E98E79844}"/>
    <dgm:cxn modelId="{FE2722F1-18F9-4A55-AB16-2CE7A5402D97}" type="presOf" srcId="{CD82B5ED-9524-4CA5-A95F-835C03336D86}" destId="{25D56856-3772-464F-ABFB-06557A407E28}" srcOrd="0" destOrd="0" presId="urn:microsoft.com/office/officeart/2005/8/layout/orgChart1"/>
    <dgm:cxn modelId="{20CDD811-30C2-4D1F-B9E3-60B56581FDAF}" srcId="{0930660E-D5EF-4F4F-8D07-78042F7E406D}" destId="{18BFED7E-A49D-4533-ACE5-E02CBA3E90D5}" srcOrd="0" destOrd="0" parTransId="{9CE4DFAE-77FE-48C9-8C8C-D94869C7C168}" sibTransId="{61B0D04A-5834-449D-A564-5EDC7E10CF3B}"/>
    <dgm:cxn modelId="{8932189D-B61F-4B55-A9DE-654E0ACB8800}" type="presOf" srcId="{18BFED7E-A49D-4533-ACE5-E02CBA3E90D5}" destId="{270F7D17-E124-4F3F-A17D-693E53AC170F}" srcOrd="1" destOrd="0" presId="urn:microsoft.com/office/officeart/2005/8/layout/orgChart1"/>
    <dgm:cxn modelId="{DB166D6E-33DF-4A12-AC6C-C9E02EAD0FA6}" type="presOf" srcId="{30B1E079-A4C9-4E4C-85DF-89352FCCDE0E}" destId="{25ACC3E7-E077-4458-B369-9952C35DE5FB}" srcOrd="0" destOrd="0" presId="urn:microsoft.com/office/officeart/2005/8/layout/orgChart1"/>
    <dgm:cxn modelId="{E3DD6B16-2C7F-4185-A239-6334F7DF8672}" srcId="{CD82B5ED-9524-4CA5-A95F-835C03336D86}" destId="{0930660E-D5EF-4F4F-8D07-78042F7E406D}" srcOrd="0" destOrd="0" parTransId="{53B23F8D-8CFF-499F-93F5-28C9EDC4FDAC}" sibTransId="{8E4A9E7E-3A6F-485A-B976-1287B362399F}"/>
    <dgm:cxn modelId="{B34D5453-030B-47D1-B69C-083193DC06AE}" type="presOf" srcId="{42F59552-4E34-4274-B748-9FFB5884130A}" destId="{BDF15DB6-4A8D-45EF-9043-77C604C56952}" srcOrd="0" destOrd="0" presId="urn:microsoft.com/office/officeart/2005/8/layout/orgChart1"/>
    <dgm:cxn modelId="{1850ECA9-9825-46D1-A637-67EF1A7CC7A0}" type="presOf" srcId="{18BFED7E-A49D-4533-ACE5-E02CBA3E90D5}" destId="{D49C2361-3E31-4954-A3B0-F29FEB1DEF5C}" srcOrd="0" destOrd="0" presId="urn:microsoft.com/office/officeart/2005/8/layout/orgChart1"/>
    <dgm:cxn modelId="{57BD28BE-314D-49D6-80FC-ADE99810A7B4}" type="presOf" srcId="{0930660E-D5EF-4F4F-8D07-78042F7E406D}" destId="{AB0B3D5A-4AA1-4254-8125-88045DB2968B}" srcOrd="0" destOrd="0" presId="urn:microsoft.com/office/officeart/2005/8/layout/orgChart1"/>
    <dgm:cxn modelId="{9C9E981F-576D-4A1A-A7EF-AA248716DDEA}" type="presParOf" srcId="{25D56856-3772-464F-ABFB-06557A407E28}" destId="{5381650B-28FC-41AF-B978-487C0697F097}" srcOrd="0" destOrd="0" presId="urn:microsoft.com/office/officeart/2005/8/layout/orgChart1"/>
    <dgm:cxn modelId="{DDD2C8DD-B937-4A39-AE6E-37FB2087CC29}" type="presParOf" srcId="{5381650B-28FC-41AF-B978-487C0697F097}" destId="{4EE67EF1-7F7A-4154-B362-0C7CF825AE86}" srcOrd="0" destOrd="0" presId="urn:microsoft.com/office/officeart/2005/8/layout/orgChart1"/>
    <dgm:cxn modelId="{763BEEE4-A7F6-4312-A8F0-7D948CF545E6}" type="presParOf" srcId="{4EE67EF1-7F7A-4154-B362-0C7CF825AE86}" destId="{AB0B3D5A-4AA1-4254-8125-88045DB2968B}" srcOrd="0" destOrd="0" presId="urn:microsoft.com/office/officeart/2005/8/layout/orgChart1"/>
    <dgm:cxn modelId="{35213D7E-ACA0-47B3-B3A7-E6BAF557CB18}" type="presParOf" srcId="{4EE67EF1-7F7A-4154-B362-0C7CF825AE86}" destId="{C3FE1EE4-08EE-4F89-A9B1-E96482551231}" srcOrd="1" destOrd="0" presId="urn:microsoft.com/office/officeart/2005/8/layout/orgChart1"/>
    <dgm:cxn modelId="{9A7C9FE8-03A8-4786-9029-6CB937BF10D1}" type="presParOf" srcId="{5381650B-28FC-41AF-B978-487C0697F097}" destId="{EF21998E-C6B7-43D6-8808-1C4FAE986988}" srcOrd="1" destOrd="0" presId="urn:microsoft.com/office/officeart/2005/8/layout/orgChart1"/>
    <dgm:cxn modelId="{7AAE4CBE-89FE-4BC0-8BD3-1A12677703DA}" type="presParOf" srcId="{EF21998E-C6B7-43D6-8808-1C4FAE986988}" destId="{5F8C8616-A3A3-419B-90CA-A6326A033813}" srcOrd="0" destOrd="0" presId="urn:microsoft.com/office/officeart/2005/8/layout/orgChart1"/>
    <dgm:cxn modelId="{FC3990DC-D712-4754-9F9E-867F4414576E}" type="presParOf" srcId="{EF21998E-C6B7-43D6-8808-1C4FAE986988}" destId="{4DBA1E95-4D66-4C6D-9DF5-EC92AF8C4F24}" srcOrd="1" destOrd="0" presId="urn:microsoft.com/office/officeart/2005/8/layout/orgChart1"/>
    <dgm:cxn modelId="{3B7E5F99-A9C6-4D7E-914A-6EB5DCB3050E}" type="presParOf" srcId="{4DBA1E95-4D66-4C6D-9DF5-EC92AF8C4F24}" destId="{47177A55-0412-4DBA-BA77-379A7FB9AF2A}" srcOrd="0" destOrd="0" presId="urn:microsoft.com/office/officeart/2005/8/layout/orgChart1"/>
    <dgm:cxn modelId="{49363928-14CB-410C-89B1-06996369A5F5}" type="presParOf" srcId="{47177A55-0412-4DBA-BA77-379A7FB9AF2A}" destId="{D49C2361-3E31-4954-A3B0-F29FEB1DEF5C}" srcOrd="0" destOrd="0" presId="urn:microsoft.com/office/officeart/2005/8/layout/orgChart1"/>
    <dgm:cxn modelId="{62EDB440-CD68-4E51-8A85-2C264BD1AA75}" type="presParOf" srcId="{47177A55-0412-4DBA-BA77-379A7FB9AF2A}" destId="{270F7D17-E124-4F3F-A17D-693E53AC170F}" srcOrd="1" destOrd="0" presId="urn:microsoft.com/office/officeart/2005/8/layout/orgChart1"/>
    <dgm:cxn modelId="{162C5ECE-B23E-4E8E-A170-8F554DF178EA}" type="presParOf" srcId="{4DBA1E95-4D66-4C6D-9DF5-EC92AF8C4F24}" destId="{EC8F0ECD-B567-4514-99B7-C73C1B4D43CF}" srcOrd="1" destOrd="0" presId="urn:microsoft.com/office/officeart/2005/8/layout/orgChart1"/>
    <dgm:cxn modelId="{0343F6B1-666A-4D54-93D9-59E640A4D559}" type="presParOf" srcId="{4DBA1E95-4D66-4C6D-9DF5-EC92AF8C4F24}" destId="{A38BDE3C-D05F-42A7-B6D6-D125970EBDEA}" srcOrd="2" destOrd="0" presId="urn:microsoft.com/office/officeart/2005/8/layout/orgChart1"/>
    <dgm:cxn modelId="{6813EB32-30E3-48EF-9C1B-0A814987AB17}" type="presParOf" srcId="{EF21998E-C6B7-43D6-8808-1C4FAE986988}" destId="{BDF15DB6-4A8D-45EF-9043-77C604C56952}" srcOrd="2" destOrd="0" presId="urn:microsoft.com/office/officeart/2005/8/layout/orgChart1"/>
    <dgm:cxn modelId="{877F03CE-CB17-4D92-8F74-9AAD3CCB09EE}" type="presParOf" srcId="{EF21998E-C6B7-43D6-8808-1C4FAE986988}" destId="{43FDDF3F-9AC7-4A94-9D68-5223FFF1A563}" srcOrd="3" destOrd="0" presId="urn:microsoft.com/office/officeart/2005/8/layout/orgChart1"/>
    <dgm:cxn modelId="{D126AD1C-822F-4108-88F2-173521AF7476}" type="presParOf" srcId="{43FDDF3F-9AC7-4A94-9D68-5223FFF1A563}" destId="{AEC1B7EB-D49C-483D-A6F7-097B6E0A59B6}" srcOrd="0" destOrd="0" presId="urn:microsoft.com/office/officeart/2005/8/layout/orgChart1"/>
    <dgm:cxn modelId="{EF176BD0-A5C5-4318-9ECF-909CDF4DE8A6}" type="presParOf" srcId="{AEC1B7EB-D49C-483D-A6F7-097B6E0A59B6}" destId="{25ACC3E7-E077-4458-B369-9952C35DE5FB}" srcOrd="0" destOrd="0" presId="urn:microsoft.com/office/officeart/2005/8/layout/orgChart1"/>
    <dgm:cxn modelId="{4B51C287-16B3-46D8-8562-E9D081171F74}" type="presParOf" srcId="{AEC1B7EB-D49C-483D-A6F7-097B6E0A59B6}" destId="{D1D9B70F-E71E-4DC6-9580-2E8E845A75A4}" srcOrd="1" destOrd="0" presId="urn:microsoft.com/office/officeart/2005/8/layout/orgChart1"/>
    <dgm:cxn modelId="{07A49B5F-B8ED-45C3-8EE4-D6BF5E7A156B}" type="presParOf" srcId="{43FDDF3F-9AC7-4A94-9D68-5223FFF1A563}" destId="{CEE4F916-C99F-42AC-B611-D32D1388ABB2}" srcOrd="1" destOrd="0" presId="urn:microsoft.com/office/officeart/2005/8/layout/orgChart1"/>
    <dgm:cxn modelId="{07C258B7-A5E2-481B-80F5-75B710F85495}" type="presParOf" srcId="{43FDDF3F-9AC7-4A94-9D68-5223FFF1A563}" destId="{E64B9E63-13B4-4320-8347-6E6FAC4247DB}" srcOrd="2" destOrd="0" presId="urn:microsoft.com/office/officeart/2005/8/layout/orgChart1"/>
    <dgm:cxn modelId="{DA60987E-F090-4F29-8374-EE26E96DBF6A}" type="presParOf" srcId="{5381650B-28FC-41AF-B978-487C0697F097}" destId="{3187EA97-E8DB-4AC7-8753-FD67125ECE5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82B5ED-9524-4CA5-A95F-835C03336D8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0930660E-D5EF-4F4F-8D07-78042F7E406D}">
      <dgm:prSet phldrT="[نص]"/>
      <dgm:spPr/>
      <dgm:t>
        <a:bodyPr/>
        <a:lstStyle/>
        <a:p>
          <a:r>
            <a:rPr lang="en-US" dirty="0" smtClean="0"/>
            <a:t>CLINICAL RESEARCH</a:t>
          </a:r>
          <a:endParaRPr lang="en-US" dirty="0"/>
        </a:p>
      </dgm:t>
    </dgm:pt>
    <dgm:pt modelId="{53B23F8D-8CFF-499F-93F5-28C9EDC4FDAC}" type="parTrans" cxnId="{E3DD6B16-2C7F-4185-A239-6334F7DF8672}">
      <dgm:prSet/>
      <dgm:spPr/>
      <dgm:t>
        <a:bodyPr/>
        <a:lstStyle/>
        <a:p>
          <a:endParaRPr lang="en-US"/>
        </a:p>
      </dgm:t>
    </dgm:pt>
    <dgm:pt modelId="{8E4A9E7E-3A6F-485A-B976-1287B362399F}" type="sibTrans" cxnId="{E3DD6B16-2C7F-4185-A239-6334F7DF8672}">
      <dgm:prSet/>
      <dgm:spPr/>
      <dgm:t>
        <a:bodyPr/>
        <a:lstStyle/>
        <a:p>
          <a:endParaRPr lang="en-US"/>
        </a:p>
      </dgm:t>
    </dgm:pt>
    <dgm:pt modelId="{18BFED7E-A49D-4533-ACE5-E02CBA3E90D5}">
      <dgm:prSet phldrT="[نص]"/>
      <dgm:spPr/>
      <dgm:t>
        <a:bodyPr/>
        <a:lstStyle/>
        <a:p>
          <a:r>
            <a:rPr lang="en-US" dirty="0" smtClean="0"/>
            <a:t>THERAPEUTIC</a:t>
          </a:r>
          <a:endParaRPr lang="en-US" dirty="0"/>
        </a:p>
      </dgm:t>
    </dgm:pt>
    <dgm:pt modelId="{9CE4DFAE-77FE-48C9-8C8C-D94869C7C168}" type="parTrans" cxnId="{20CDD811-30C2-4D1F-B9E3-60B56581FDAF}">
      <dgm:prSet/>
      <dgm:spPr/>
      <dgm:t>
        <a:bodyPr/>
        <a:lstStyle/>
        <a:p>
          <a:endParaRPr lang="en-US"/>
        </a:p>
      </dgm:t>
    </dgm:pt>
    <dgm:pt modelId="{61B0D04A-5834-449D-A564-5EDC7E10CF3B}" type="sibTrans" cxnId="{20CDD811-30C2-4D1F-B9E3-60B56581FDAF}">
      <dgm:prSet/>
      <dgm:spPr/>
      <dgm:t>
        <a:bodyPr/>
        <a:lstStyle/>
        <a:p>
          <a:endParaRPr lang="en-US"/>
        </a:p>
      </dgm:t>
    </dgm:pt>
    <dgm:pt modelId="{30B1E079-A4C9-4E4C-85DF-89352FCCDE0E}">
      <dgm:prSet phldrT="[نص]"/>
      <dgm:spPr/>
      <dgm:t>
        <a:bodyPr/>
        <a:lstStyle/>
        <a:p>
          <a:r>
            <a:rPr lang="en-US" dirty="0" smtClean="0">
              <a:solidFill>
                <a:srgbClr val="FFFF00"/>
              </a:solidFill>
            </a:rPr>
            <a:t>NON-THERAPEUTIC</a:t>
          </a:r>
          <a:endParaRPr lang="en-US" dirty="0">
            <a:solidFill>
              <a:srgbClr val="FFFF00"/>
            </a:solidFill>
          </a:endParaRPr>
        </a:p>
      </dgm:t>
    </dgm:pt>
    <dgm:pt modelId="{42F59552-4E34-4274-B748-9FFB5884130A}" type="parTrans" cxnId="{2A69C7C2-B879-4CD9-934D-E876A64A583A}">
      <dgm:prSet/>
      <dgm:spPr/>
      <dgm:t>
        <a:bodyPr/>
        <a:lstStyle/>
        <a:p>
          <a:endParaRPr lang="en-US"/>
        </a:p>
      </dgm:t>
    </dgm:pt>
    <dgm:pt modelId="{D9D31482-26CA-4491-9F38-225E98E79844}" type="sibTrans" cxnId="{2A69C7C2-B879-4CD9-934D-E876A64A583A}">
      <dgm:prSet/>
      <dgm:spPr/>
      <dgm:t>
        <a:bodyPr/>
        <a:lstStyle/>
        <a:p>
          <a:endParaRPr lang="en-US"/>
        </a:p>
      </dgm:t>
    </dgm:pt>
    <dgm:pt modelId="{25D56856-3772-464F-ABFB-06557A407E28}" type="pres">
      <dgm:prSet presAssocID="{CD82B5ED-9524-4CA5-A95F-835C03336D86}" presName="hierChild1" presStyleCnt="0">
        <dgm:presLayoutVars>
          <dgm:orgChart val="1"/>
          <dgm:chPref val="1"/>
          <dgm:dir/>
          <dgm:animOne val="branch"/>
          <dgm:animLvl val="lvl"/>
          <dgm:resizeHandles/>
        </dgm:presLayoutVars>
      </dgm:prSet>
      <dgm:spPr/>
      <dgm:t>
        <a:bodyPr/>
        <a:lstStyle/>
        <a:p>
          <a:endParaRPr lang="en-US"/>
        </a:p>
      </dgm:t>
    </dgm:pt>
    <dgm:pt modelId="{5381650B-28FC-41AF-B978-487C0697F097}" type="pres">
      <dgm:prSet presAssocID="{0930660E-D5EF-4F4F-8D07-78042F7E406D}" presName="hierRoot1" presStyleCnt="0">
        <dgm:presLayoutVars>
          <dgm:hierBranch val="init"/>
        </dgm:presLayoutVars>
      </dgm:prSet>
      <dgm:spPr/>
    </dgm:pt>
    <dgm:pt modelId="{4EE67EF1-7F7A-4154-B362-0C7CF825AE86}" type="pres">
      <dgm:prSet presAssocID="{0930660E-D5EF-4F4F-8D07-78042F7E406D}" presName="rootComposite1" presStyleCnt="0"/>
      <dgm:spPr/>
    </dgm:pt>
    <dgm:pt modelId="{AB0B3D5A-4AA1-4254-8125-88045DB2968B}" type="pres">
      <dgm:prSet presAssocID="{0930660E-D5EF-4F4F-8D07-78042F7E406D}" presName="rootText1" presStyleLbl="node0" presStyleIdx="0" presStyleCnt="1">
        <dgm:presLayoutVars>
          <dgm:chPref val="3"/>
        </dgm:presLayoutVars>
      </dgm:prSet>
      <dgm:spPr/>
      <dgm:t>
        <a:bodyPr/>
        <a:lstStyle/>
        <a:p>
          <a:endParaRPr lang="en-US"/>
        </a:p>
      </dgm:t>
    </dgm:pt>
    <dgm:pt modelId="{C3FE1EE4-08EE-4F89-A9B1-E96482551231}" type="pres">
      <dgm:prSet presAssocID="{0930660E-D5EF-4F4F-8D07-78042F7E406D}" presName="rootConnector1" presStyleLbl="node1" presStyleIdx="0" presStyleCnt="0"/>
      <dgm:spPr/>
      <dgm:t>
        <a:bodyPr/>
        <a:lstStyle/>
        <a:p>
          <a:endParaRPr lang="en-US"/>
        </a:p>
      </dgm:t>
    </dgm:pt>
    <dgm:pt modelId="{EF21998E-C6B7-43D6-8808-1C4FAE986988}" type="pres">
      <dgm:prSet presAssocID="{0930660E-D5EF-4F4F-8D07-78042F7E406D}" presName="hierChild2" presStyleCnt="0"/>
      <dgm:spPr/>
    </dgm:pt>
    <dgm:pt modelId="{5F8C8616-A3A3-419B-90CA-A6326A033813}" type="pres">
      <dgm:prSet presAssocID="{9CE4DFAE-77FE-48C9-8C8C-D94869C7C168}" presName="Name37" presStyleLbl="parChTrans1D2" presStyleIdx="0" presStyleCnt="2"/>
      <dgm:spPr/>
      <dgm:t>
        <a:bodyPr/>
        <a:lstStyle/>
        <a:p>
          <a:endParaRPr lang="en-US"/>
        </a:p>
      </dgm:t>
    </dgm:pt>
    <dgm:pt modelId="{4DBA1E95-4D66-4C6D-9DF5-EC92AF8C4F24}" type="pres">
      <dgm:prSet presAssocID="{18BFED7E-A49D-4533-ACE5-E02CBA3E90D5}" presName="hierRoot2" presStyleCnt="0">
        <dgm:presLayoutVars>
          <dgm:hierBranch val="init"/>
        </dgm:presLayoutVars>
      </dgm:prSet>
      <dgm:spPr/>
    </dgm:pt>
    <dgm:pt modelId="{47177A55-0412-4DBA-BA77-379A7FB9AF2A}" type="pres">
      <dgm:prSet presAssocID="{18BFED7E-A49D-4533-ACE5-E02CBA3E90D5}" presName="rootComposite" presStyleCnt="0"/>
      <dgm:spPr/>
    </dgm:pt>
    <dgm:pt modelId="{D49C2361-3E31-4954-A3B0-F29FEB1DEF5C}" type="pres">
      <dgm:prSet presAssocID="{18BFED7E-A49D-4533-ACE5-E02CBA3E90D5}" presName="rootText" presStyleLbl="node2" presStyleIdx="0" presStyleCnt="2">
        <dgm:presLayoutVars>
          <dgm:chPref val="3"/>
        </dgm:presLayoutVars>
      </dgm:prSet>
      <dgm:spPr/>
      <dgm:t>
        <a:bodyPr/>
        <a:lstStyle/>
        <a:p>
          <a:endParaRPr lang="en-US"/>
        </a:p>
      </dgm:t>
    </dgm:pt>
    <dgm:pt modelId="{270F7D17-E124-4F3F-A17D-693E53AC170F}" type="pres">
      <dgm:prSet presAssocID="{18BFED7E-A49D-4533-ACE5-E02CBA3E90D5}" presName="rootConnector" presStyleLbl="node2" presStyleIdx="0" presStyleCnt="2"/>
      <dgm:spPr/>
      <dgm:t>
        <a:bodyPr/>
        <a:lstStyle/>
        <a:p>
          <a:endParaRPr lang="en-US"/>
        </a:p>
      </dgm:t>
    </dgm:pt>
    <dgm:pt modelId="{EC8F0ECD-B567-4514-99B7-C73C1B4D43CF}" type="pres">
      <dgm:prSet presAssocID="{18BFED7E-A49D-4533-ACE5-E02CBA3E90D5}" presName="hierChild4" presStyleCnt="0"/>
      <dgm:spPr/>
    </dgm:pt>
    <dgm:pt modelId="{A38BDE3C-D05F-42A7-B6D6-D125970EBDEA}" type="pres">
      <dgm:prSet presAssocID="{18BFED7E-A49D-4533-ACE5-E02CBA3E90D5}" presName="hierChild5" presStyleCnt="0"/>
      <dgm:spPr/>
    </dgm:pt>
    <dgm:pt modelId="{BDF15DB6-4A8D-45EF-9043-77C604C56952}" type="pres">
      <dgm:prSet presAssocID="{42F59552-4E34-4274-B748-9FFB5884130A}" presName="Name37" presStyleLbl="parChTrans1D2" presStyleIdx="1" presStyleCnt="2"/>
      <dgm:spPr/>
      <dgm:t>
        <a:bodyPr/>
        <a:lstStyle/>
        <a:p>
          <a:endParaRPr lang="en-US"/>
        </a:p>
      </dgm:t>
    </dgm:pt>
    <dgm:pt modelId="{43FDDF3F-9AC7-4A94-9D68-5223FFF1A563}" type="pres">
      <dgm:prSet presAssocID="{30B1E079-A4C9-4E4C-85DF-89352FCCDE0E}" presName="hierRoot2" presStyleCnt="0">
        <dgm:presLayoutVars>
          <dgm:hierBranch val="init"/>
        </dgm:presLayoutVars>
      </dgm:prSet>
      <dgm:spPr/>
    </dgm:pt>
    <dgm:pt modelId="{AEC1B7EB-D49C-483D-A6F7-097B6E0A59B6}" type="pres">
      <dgm:prSet presAssocID="{30B1E079-A4C9-4E4C-85DF-89352FCCDE0E}" presName="rootComposite" presStyleCnt="0"/>
      <dgm:spPr/>
    </dgm:pt>
    <dgm:pt modelId="{25ACC3E7-E077-4458-B369-9952C35DE5FB}" type="pres">
      <dgm:prSet presAssocID="{30B1E079-A4C9-4E4C-85DF-89352FCCDE0E}" presName="rootText" presStyleLbl="node2" presStyleIdx="1" presStyleCnt="2">
        <dgm:presLayoutVars>
          <dgm:chPref val="3"/>
        </dgm:presLayoutVars>
      </dgm:prSet>
      <dgm:spPr/>
      <dgm:t>
        <a:bodyPr/>
        <a:lstStyle/>
        <a:p>
          <a:endParaRPr lang="en-US"/>
        </a:p>
      </dgm:t>
    </dgm:pt>
    <dgm:pt modelId="{D1D9B70F-E71E-4DC6-9580-2E8E845A75A4}" type="pres">
      <dgm:prSet presAssocID="{30B1E079-A4C9-4E4C-85DF-89352FCCDE0E}" presName="rootConnector" presStyleLbl="node2" presStyleIdx="1" presStyleCnt="2"/>
      <dgm:spPr/>
      <dgm:t>
        <a:bodyPr/>
        <a:lstStyle/>
        <a:p>
          <a:endParaRPr lang="en-US"/>
        </a:p>
      </dgm:t>
    </dgm:pt>
    <dgm:pt modelId="{CEE4F916-C99F-42AC-B611-D32D1388ABB2}" type="pres">
      <dgm:prSet presAssocID="{30B1E079-A4C9-4E4C-85DF-89352FCCDE0E}" presName="hierChild4" presStyleCnt="0"/>
      <dgm:spPr/>
    </dgm:pt>
    <dgm:pt modelId="{E64B9E63-13B4-4320-8347-6E6FAC4247DB}" type="pres">
      <dgm:prSet presAssocID="{30B1E079-A4C9-4E4C-85DF-89352FCCDE0E}" presName="hierChild5" presStyleCnt="0"/>
      <dgm:spPr/>
    </dgm:pt>
    <dgm:pt modelId="{3187EA97-E8DB-4AC7-8753-FD67125ECE53}" type="pres">
      <dgm:prSet presAssocID="{0930660E-D5EF-4F4F-8D07-78042F7E406D}" presName="hierChild3" presStyleCnt="0"/>
      <dgm:spPr/>
    </dgm:pt>
  </dgm:ptLst>
  <dgm:cxnLst>
    <dgm:cxn modelId="{1036143E-67A6-4435-8354-156DEB9B962C}" type="presOf" srcId="{42F59552-4E34-4274-B748-9FFB5884130A}" destId="{BDF15DB6-4A8D-45EF-9043-77C604C56952}" srcOrd="0" destOrd="0" presId="urn:microsoft.com/office/officeart/2005/8/layout/orgChart1"/>
    <dgm:cxn modelId="{01A3CE63-EC8C-442F-8FB9-5673B95374FC}" type="presOf" srcId="{9CE4DFAE-77FE-48C9-8C8C-D94869C7C168}" destId="{5F8C8616-A3A3-419B-90CA-A6326A033813}" srcOrd="0" destOrd="0" presId="urn:microsoft.com/office/officeart/2005/8/layout/orgChart1"/>
    <dgm:cxn modelId="{CD5542AE-7596-472A-859E-B8984DD0FD94}" type="presOf" srcId="{0930660E-D5EF-4F4F-8D07-78042F7E406D}" destId="{AB0B3D5A-4AA1-4254-8125-88045DB2968B}" srcOrd="0" destOrd="0" presId="urn:microsoft.com/office/officeart/2005/8/layout/orgChart1"/>
    <dgm:cxn modelId="{0DC9E3B7-C90B-4B72-B7E0-6799B071ABAB}" type="presOf" srcId="{30B1E079-A4C9-4E4C-85DF-89352FCCDE0E}" destId="{D1D9B70F-E71E-4DC6-9580-2E8E845A75A4}" srcOrd="1" destOrd="0" presId="urn:microsoft.com/office/officeart/2005/8/layout/orgChart1"/>
    <dgm:cxn modelId="{0386D535-CBA6-4DAE-9584-3BC566E33049}" type="presOf" srcId="{18BFED7E-A49D-4533-ACE5-E02CBA3E90D5}" destId="{D49C2361-3E31-4954-A3B0-F29FEB1DEF5C}" srcOrd="0" destOrd="0" presId="urn:microsoft.com/office/officeart/2005/8/layout/orgChart1"/>
    <dgm:cxn modelId="{4DBA8DAE-79D1-4405-BA29-114DC9689916}" type="presOf" srcId="{18BFED7E-A49D-4533-ACE5-E02CBA3E90D5}" destId="{270F7D17-E124-4F3F-A17D-693E53AC170F}" srcOrd="1" destOrd="0" presId="urn:microsoft.com/office/officeart/2005/8/layout/orgChart1"/>
    <dgm:cxn modelId="{2A69C7C2-B879-4CD9-934D-E876A64A583A}" srcId="{0930660E-D5EF-4F4F-8D07-78042F7E406D}" destId="{30B1E079-A4C9-4E4C-85DF-89352FCCDE0E}" srcOrd="1" destOrd="0" parTransId="{42F59552-4E34-4274-B748-9FFB5884130A}" sibTransId="{D9D31482-26CA-4491-9F38-225E98E79844}"/>
    <dgm:cxn modelId="{E3DD6B16-2C7F-4185-A239-6334F7DF8672}" srcId="{CD82B5ED-9524-4CA5-A95F-835C03336D86}" destId="{0930660E-D5EF-4F4F-8D07-78042F7E406D}" srcOrd="0" destOrd="0" parTransId="{53B23F8D-8CFF-499F-93F5-28C9EDC4FDAC}" sibTransId="{8E4A9E7E-3A6F-485A-B976-1287B362399F}"/>
    <dgm:cxn modelId="{80E129EC-1B9D-4AF3-8F5C-7D538A58023D}" type="presOf" srcId="{0930660E-D5EF-4F4F-8D07-78042F7E406D}" destId="{C3FE1EE4-08EE-4F89-A9B1-E96482551231}" srcOrd="1" destOrd="0" presId="urn:microsoft.com/office/officeart/2005/8/layout/orgChart1"/>
    <dgm:cxn modelId="{B3D82251-24FC-42FF-9664-AB1B2FE7798B}" type="presOf" srcId="{30B1E079-A4C9-4E4C-85DF-89352FCCDE0E}" destId="{25ACC3E7-E077-4458-B369-9952C35DE5FB}" srcOrd="0" destOrd="0" presId="urn:microsoft.com/office/officeart/2005/8/layout/orgChart1"/>
    <dgm:cxn modelId="{20CDD811-30C2-4D1F-B9E3-60B56581FDAF}" srcId="{0930660E-D5EF-4F4F-8D07-78042F7E406D}" destId="{18BFED7E-A49D-4533-ACE5-E02CBA3E90D5}" srcOrd="0" destOrd="0" parTransId="{9CE4DFAE-77FE-48C9-8C8C-D94869C7C168}" sibTransId="{61B0D04A-5834-449D-A564-5EDC7E10CF3B}"/>
    <dgm:cxn modelId="{94A1560A-51FF-41CC-B56F-EEB22DB4CEB9}" type="presOf" srcId="{CD82B5ED-9524-4CA5-A95F-835C03336D86}" destId="{25D56856-3772-464F-ABFB-06557A407E28}" srcOrd="0" destOrd="0" presId="urn:microsoft.com/office/officeart/2005/8/layout/orgChart1"/>
    <dgm:cxn modelId="{B1D9D00C-B92D-4E40-AE7B-9C6568438080}" type="presParOf" srcId="{25D56856-3772-464F-ABFB-06557A407E28}" destId="{5381650B-28FC-41AF-B978-487C0697F097}" srcOrd="0" destOrd="0" presId="urn:microsoft.com/office/officeart/2005/8/layout/orgChart1"/>
    <dgm:cxn modelId="{CECA8856-E859-4913-8977-C07C2122A7F1}" type="presParOf" srcId="{5381650B-28FC-41AF-B978-487C0697F097}" destId="{4EE67EF1-7F7A-4154-B362-0C7CF825AE86}" srcOrd="0" destOrd="0" presId="urn:microsoft.com/office/officeart/2005/8/layout/orgChart1"/>
    <dgm:cxn modelId="{A570ED65-8A51-453C-A1FB-7791D2DB5E48}" type="presParOf" srcId="{4EE67EF1-7F7A-4154-B362-0C7CF825AE86}" destId="{AB0B3D5A-4AA1-4254-8125-88045DB2968B}" srcOrd="0" destOrd="0" presId="urn:microsoft.com/office/officeart/2005/8/layout/orgChart1"/>
    <dgm:cxn modelId="{4800136E-F22F-482A-9C27-B2ABBC2EE49C}" type="presParOf" srcId="{4EE67EF1-7F7A-4154-B362-0C7CF825AE86}" destId="{C3FE1EE4-08EE-4F89-A9B1-E96482551231}" srcOrd="1" destOrd="0" presId="urn:microsoft.com/office/officeart/2005/8/layout/orgChart1"/>
    <dgm:cxn modelId="{A5E1DA15-4F78-4E74-9569-B96F76CC246C}" type="presParOf" srcId="{5381650B-28FC-41AF-B978-487C0697F097}" destId="{EF21998E-C6B7-43D6-8808-1C4FAE986988}" srcOrd="1" destOrd="0" presId="urn:microsoft.com/office/officeart/2005/8/layout/orgChart1"/>
    <dgm:cxn modelId="{5B5ED41C-D5FB-44CD-96C5-BED6E6D30321}" type="presParOf" srcId="{EF21998E-C6B7-43D6-8808-1C4FAE986988}" destId="{5F8C8616-A3A3-419B-90CA-A6326A033813}" srcOrd="0" destOrd="0" presId="urn:microsoft.com/office/officeart/2005/8/layout/orgChart1"/>
    <dgm:cxn modelId="{6D1DA66D-6CEE-49A9-A645-017541263A0A}" type="presParOf" srcId="{EF21998E-C6B7-43D6-8808-1C4FAE986988}" destId="{4DBA1E95-4D66-4C6D-9DF5-EC92AF8C4F24}" srcOrd="1" destOrd="0" presId="urn:microsoft.com/office/officeart/2005/8/layout/orgChart1"/>
    <dgm:cxn modelId="{B09667A1-9B49-4215-A59A-D52CCDFC1584}" type="presParOf" srcId="{4DBA1E95-4D66-4C6D-9DF5-EC92AF8C4F24}" destId="{47177A55-0412-4DBA-BA77-379A7FB9AF2A}" srcOrd="0" destOrd="0" presId="urn:microsoft.com/office/officeart/2005/8/layout/orgChart1"/>
    <dgm:cxn modelId="{8DD3E752-227F-4C66-9552-D8F5877484A3}" type="presParOf" srcId="{47177A55-0412-4DBA-BA77-379A7FB9AF2A}" destId="{D49C2361-3E31-4954-A3B0-F29FEB1DEF5C}" srcOrd="0" destOrd="0" presId="urn:microsoft.com/office/officeart/2005/8/layout/orgChart1"/>
    <dgm:cxn modelId="{3B2696DD-B88B-4FC7-808A-CFD203074E03}" type="presParOf" srcId="{47177A55-0412-4DBA-BA77-379A7FB9AF2A}" destId="{270F7D17-E124-4F3F-A17D-693E53AC170F}" srcOrd="1" destOrd="0" presId="urn:microsoft.com/office/officeart/2005/8/layout/orgChart1"/>
    <dgm:cxn modelId="{38D7FDB1-9B2D-48F5-BF80-764B9068CA96}" type="presParOf" srcId="{4DBA1E95-4D66-4C6D-9DF5-EC92AF8C4F24}" destId="{EC8F0ECD-B567-4514-99B7-C73C1B4D43CF}" srcOrd="1" destOrd="0" presId="urn:microsoft.com/office/officeart/2005/8/layout/orgChart1"/>
    <dgm:cxn modelId="{EE7DFCE5-1373-422E-AD3B-DAEEDE3362D3}" type="presParOf" srcId="{4DBA1E95-4D66-4C6D-9DF5-EC92AF8C4F24}" destId="{A38BDE3C-D05F-42A7-B6D6-D125970EBDEA}" srcOrd="2" destOrd="0" presId="urn:microsoft.com/office/officeart/2005/8/layout/orgChart1"/>
    <dgm:cxn modelId="{6BFA8162-D8DE-4A3C-9C68-9F04CD1F1323}" type="presParOf" srcId="{EF21998E-C6B7-43D6-8808-1C4FAE986988}" destId="{BDF15DB6-4A8D-45EF-9043-77C604C56952}" srcOrd="2" destOrd="0" presId="urn:microsoft.com/office/officeart/2005/8/layout/orgChart1"/>
    <dgm:cxn modelId="{6039B04D-EB69-4758-BDA1-78CF810E3B30}" type="presParOf" srcId="{EF21998E-C6B7-43D6-8808-1C4FAE986988}" destId="{43FDDF3F-9AC7-4A94-9D68-5223FFF1A563}" srcOrd="3" destOrd="0" presId="urn:microsoft.com/office/officeart/2005/8/layout/orgChart1"/>
    <dgm:cxn modelId="{E2CFAF8C-E986-42DE-AE4D-CD0149D7EB81}" type="presParOf" srcId="{43FDDF3F-9AC7-4A94-9D68-5223FFF1A563}" destId="{AEC1B7EB-D49C-483D-A6F7-097B6E0A59B6}" srcOrd="0" destOrd="0" presId="urn:microsoft.com/office/officeart/2005/8/layout/orgChart1"/>
    <dgm:cxn modelId="{C1160D4D-C285-434E-9FD8-FD1CC0C608EE}" type="presParOf" srcId="{AEC1B7EB-D49C-483D-A6F7-097B6E0A59B6}" destId="{25ACC3E7-E077-4458-B369-9952C35DE5FB}" srcOrd="0" destOrd="0" presId="urn:microsoft.com/office/officeart/2005/8/layout/orgChart1"/>
    <dgm:cxn modelId="{8F30D6FC-552D-4C56-99B6-CB68BBBE6430}" type="presParOf" srcId="{AEC1B7EB-D49C-483D-A6F7-097B6E0A59B6}" destId="{D1D9B70F-E71E-4DC6-9580-2E8E845A75A4}" srcOrd="1" destOrd="0" presId="urn:microsoft.com/office/officeart/2005/8/layout/orgChart1"/>
    <dgm:cxn modelId="{C8CD49CA-4A41-419D-ADE7-80A38D30CA16}" type="presParOf" srcId="{43FDDF3F-9AC7-4A94-9D68-5223FFF1A563}" destId="{CEE4F916-C99F-42AC-B611-D32D1388ABB2}" srcOrd="1" destOrd="0" presId="urn:microsoft.com/office/officeart/2005/8/layout/orgChart1"/>
    <dgm:cxn modelId="{16EBEF1E-3E32-45DF-827A-FB340D9EAB72}" type="presParOf" srcId="{43FDDF3F-9AC7-4A94-9D68-5223FFF1A563}" destId="{E64B9E63-13B4-4320-8347-6E6FAC4247DB}" srcOrd="2" destOrd="0" presId="urn:microsoft.com/office/officeart/2005/8/layout/orgChart1"/>
    <dgm:cxn modelId="{8FBF8CA4-A2E9-4B00-A9E0-8B06EE8A89DD}" type="presParOf" srcId="{5381650B-28FC-41AF-B978-487C0697F097}" destId="{3187EA97-E8DB-4AC7-8753-FD67125ECE5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15DB6-4A8D-45EF-9043-77C604C56952}">
      <dsp:nvSpPr>
        <dsp:cNvPr id="0" name=""/>
        <dsp:cNvSpPr/>
      </dsp:nvSpPr>
      <dsp:spPr>
        <a:xfrm>
          <a:off x="4038600" y="2626326"/>
          <a:ext cx="2210113" cy="767146"/>
        </a:xfrm>
        <a:custGeom>
          <a:avLst/>
          <a:gdLst/>
          <a:ahLst/>
          <a:cxnLst/>
          <a:rect l="0" t="0" r="0" b="0"/>
          <a:pathLst>
            <a:path>
              <a:moveTo>
                <a:pt x="0" y="0"/>
              </a:moveTo>
              <a:lnTo>
                <a:pt x="0" y="383573"/>
              </a:lnTo>
              <a:lnTo>
                <a:pt x="2210113" y="383573"/>
              </a:lnTo>
              <a:lnTo>
                <a:pt x="2210113" y="7671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8C8616-A3A3-419B-90CA-A6326A033813}">
      <dsp:nvSpPr>
        <dsp:cNvPr id="0" name=""/>
        <dsp:cNvSpPr/>
      </dsp:nvSpPr>
      <dsp:spPr>
        <a:xfrm>
          <a:off x="1828486" y="2626326"/>
          <a:ext cx="2210113" cy="767146"/>
        </a:xfrm>
        <a:custGeom>
          <a:avLst/>
          <a:gdLst/>
          <a:ahLst/>
          <a:cxnLst/>
          <a:rect l="0" t="0" r="0" b="0"/>
          <a:pathLst>
            <a:path>
              <a:moveTo>
                <a:pt x="2210113" y="0"/>
              </a:moveTo>
              <a:lnTo>
                <a:pt x="2210113" y="383573"/>
              </a:lnTo>
              <a:lnTo>
                <a:pt x="0" y="383573"/>
              </a:lnTo>
              <a:lnTo>
                <a:pt x="0" y="7671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0B3D5A-4AA1-4254-8125-88045DB2968B}">
      <dsp:nvSpPr>
        <dsp:cNvPr id="0" name=""/>
        <dsp:cNvSpPr/>
      </dsp:nvSpPr>
      <dsp:spPr>
        <a:xfrm>
          <a:off x="2212060" y="799786"/>
          <a:ext cx="3653079" cy="18265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2000250">
            <a:lnSpc>
              <a:spcPct val="90000"/>
            </a:lnSpc>
            <a:spcBef>
              <a:spcPct val="0"/>
            </a:spcBef>
            <a:spcAft>
              <a:spcPct val="35000"/>
            </a:spcAft>
          </a:pPr>
          <a:r>
            <a:rPr lang="en-US" sz="4500" kern="1200" dirty="0" smtClean="0"/>
            <a:t>RESEARCH</a:t>
          </a:r>
          <a:endParaRPr lang="en-US" sz="4500" kern="1200" dirty="0"/>
        </a:p>
      </dsp:txBody>
      <dsp:txXfrm>
        <a:off x="2212060" y="799786"/>
        <a:ext cx="3653079" cy="1826539"/>
      </dsp:txXfrm>
    </dsp:sp>
    <dsp:sp modelId="{D49C2361-3E31-4954-A3B0-F29FEB1DEF5C}">
      <dsp:nvSpPr>
        <dsp:cNvPr id="0" name=""/>
        <dsp:cNvSpPr/>
      </dsp:nvSpPr>
      <dsp:spPr>
        <a:xfrm>
          <a:off x="1947" y="3393473"/>
          <a:ext cx="3653079" cy="18265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2000250">
            <a:lnSpc>
              <a:spcPct val="90000"/>
            </a:lnSpc>
            <a:spcBef>
              <a:spcPct val="0"/>
            </a:spcBef>
            <a:spcAft>
              <a:spcPct val="35000"/>
            </a:spcAft>
          </a:pPr>
          <a:r>
            <a:rPr lang="en-US" sz="4500" kern="1200" dirty="0" smtClean="0">
              <a:solidFill>
                <a:srgbClr val="FFC000"/>
              </a:solidFill>
            </a:rPr>
            <a:t>EXPERIMENTAL</a:t>
          </a:r>
          <a:endParaRPr lang="en-US" sz="4500" kern="1200" dirty="0">
            <a:solidFill>
              <a:srgbClr val="FFC000"/>
            </a:solidFill>
          </a:endParaRPr>
        </a:p>
      </dsp:txBody>
      <dsp:txXfrm>
        <a:off x="1947" y="3393473"/>
        <a:ext cx="3653079" cy="1826539"/>
      </dsp:txXfrm>
    </dsp:sp>
    <dsp:sp modelId="{25ACC3E7-E077-4458-B369-9952C35DE5FB}">
      <dsp:nvSpPr>
        <dsp:cNvPr id="0" name=""/>
        <dsp:cNvSpPr/>
      </dsp:nvSpPr>
      <dsp:spPr>
        <a:xfrm>
          <a:off x="4422173" y="3393473"/>
          <a:ext cx="3653079" cy="18265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2000250">
            <a:lnSpc>
              <a:spcPct val="90000"/>
            </a:lnSpc>
            <a:spcBef>
              <a:spcPct val="0"/>
            </a:spcBef>
            <a:spcAft>
              <a:spcPct val="35000"/>
            </a:spcAft>
          </a:pPr>
          <a:r>
            <a:rPr lang="en-US" sz="4500" kern="1200" dirty="0" smtClean="0"/>
            <a:t>NON-EXPERIMENTAL</a:t>
          </a:r>
          <a:endParaRPr lang="en-US" sz="4500" kern="1200" dirty="0"/>
        </a:p>
      </dsp:txBody>
      <dsp:txXfrm>
        <a:off x="4422173" y="3393473"/>
        <a:ext cx="3653079" cy="18265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15DB6-4A8D-45EF-9043-77C604C56952}">
      <dsp:nvSpPr>
        <dsp:cNvPr id="0" name=""/>
        <dsp:cNvSpPr/>
      </dsp:nvSpPr>
      <dsp:spPr>
        <a:xfrm>
          <a:off x="4038600" y="2550126"/>
          <a:ext cx="2210113" cy="767146"/>
        </a:xfrm>
        <a:custGeom>
          <a:avLst/>
          <a:gdLst/>
          <a:ahLst/>
          <a:cxnLst/>
          <a:rect l="0" t="0" r="0" b="0"/>
          <a:pathLst>
            <a:path>
              <a:moveTo>
                <a:pt x="0" y="0"/>
              </a:moveTo>
              <a:lnTo>
                <a:pt x="0" y="383573"/>
              </a:lnTo>
              <a:lnTo>
                <a:pt x="2210113" y="383573"/>
              </a:lnTo>
              <a:lnTo>
                <a:pt x="2210113" y="7671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8C8616-A3A3-419B-90CA-A6326A033813}">
      <dsp:nvSpPr>
        <dsp:cNvPr id="0" name=""/>
        <dsp:cNvSpPr/>
      </dsp:nvSpPr>
      <dsp:spPr>
        <a:xfrm>
          <a:off x="1828486" y="2550126"/>
          <a:ext cx="2210113" cy="767146"/>
        </a:xfrm>
        <a:custGeom>
          <a:avLst/>
          <a:gdLst/>
          <a:ahLst/>
          <a:cxnLst/>
          <a:rect l="0" t="0" r="0" b="0"/>
          <a:pathLst>
            <a:path>
              <a:moveTo>
                <a:pt x="2210113" y="0"/>
              </a:moveTo>
              <a:lnTo>
                <a:pt x="2210113" y="383573"/>
              </a:lnTo>
              <a:lnTo>
                <a:pt x="0" y="383573"/>
              </a:lnTo>
              <a:lnTo>
                <a:pt x="0" y="7671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0B3D5A-4AA1-4254-8125-88045DB2968B}">
      <dsp:nvSpPr>
        <dsp:cNvPr id="0" name=""/>
        <dsp:cNvSpPr/>
      </dsp:nvSpPr>
      <dsp:spPr>
        <a:xfrm>
          <a:off x="2212060" y="723586"/>
          <a:ext cx="3653079" cy="18265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r>
            <a:rPr lang="en-US" sz="5000" kern="1200" dirty="0" smtClean="0"/>
            <a:t>CLINICAL RESEARCH</a:t>
          </a:r>
          <a:endParaRPr lang="en-US" sz="5000" kern="1200" dirty="0"/>
        </a:p>
      </dsp:txBody>
      <dsp:txXfrm>
        <a:off x="2212060" y="723586"/>
        <a:ext cx="3653079" cy="1826539"/>
      </dsp:txXfrm>
    </dsp:sp>
    <dsp:sp modelId="{D49C2361-3E31-4954-A3B0-F29FEB1DEF5C}">
      <dsp:nvSpPr>
        <dsp:cNvPr id="0" name=""/>
        <dsp:cNvSpPr/>
      </dsp:nvSpPr>
      <dsp:spPr>
        <a:xfrm>
          <a:off x="1947" y="3317273"/>
          <a:ext cx="3653079" cy="18265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r>
            <a:rPr lang="en-US" sz="5000" kern="1200" dirty="0" smtClean="0"/>
            <a:t>THERAPEUTIC</a:t>
          </a:r>
          <a:endParaRPr lang="en-US" sz="5000" kern="1200" dirty="0"/>
        </a:p>
      </dsp:txBody>
      <dsp:txXfrm>
        <a:off x="1947" y="3317273"/>
        <a:ext cx="3653079" cy="1826539"/>
      </dsp:txXfrm>
    </dsp:sp>
    <dsp:sp modelId="{25ACC3E7-E077-4458-B369-9952C35DE5FB}">
      <dsp:nvSpPr>
        <dsp:cNvPr id="0" name=""/>
        <dsp:cNvSpPr/>
      </dsp:nvSpPr>
      <dsp:spPr>
        <a:xfrm>
          <a:off x="4422173" y="3317273"/>
          <a:ext cx="3653079" cy="18265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r>
            <a:rPr lang="en-US" sz="5000" kern="1200" dirty="0" smtClean="0">
              <a:solidFill>
                <a:srgbClr val="FFFF00"/>
              </a:solidFill>
            </a:rPr>
            <a:t>NON-THERAPEUTIC</a:t>
          </a:r>
          <a:endParaRPr lang="en-US" sz="5000" kern="1200" dirty="0">
            <a:solidFill>
              <a:srgbClr val="FFFF00"/>
            </a:solidFill>
          </a:endParaRPr>
        </a:p>
      </dsp:txBody>
      <dsp:txXfrm>
        <a:off x="4422173" y="3317273"/>
        <a:ext cx="3653079" cy="182653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6AB017-7D61-4C16-8E41-618A0ADE0568}" type="datetimeFigureOut">
              <a:rPr lang="en-US" smtClean="0"/>
              <a:t>9/28/2016</a:t>
            </a:fld>
            <a:endParaRPr lang="en-US"/>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48C8EA-0233-4B2A-887A-FF07C1AAB7F2}" type="slidenum">
              <a:rPr lang="en-US" smtClean="0"/>
              <a:t>‹#›</a:t>
            </a:fld>
            <a:endParaRPr lang="en-US"/>
          </a:p>
        </p:txBody>
      </p:sp>
    </p:spTree>
    <p:extLst>
      <p:ext uri="{BB962C8B-B14F-4D97-AF65-F5344CB8AC3E}">
        <p14:creationId xmlns:p14="http://schemas.microsoft.com/office/powerpoint/2010/main" val="3438662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80C74BE9-F959-4E03-AD52-E8C4143AA9CD}" type="slidenum">
              <a:rPr lang="ar-SA" altLang="en-US" smtClean="0"/>
              <a:pPr algn="l">
                <a:spcBef>
                  <a:spcPct val="0"/>
                </a:spcBef>
              </a:pPr>
              <a:t>12</a:t>
            </a:fld>
            <a:endParaRPr lang="en-US" altLang="en-US" smtClean="0"/>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sz="900" smtClean="0">
                <a:cs typeface="Arial" panose="020B0604020202020204" pitchFamily="34" charset="0"/>
              </a:rPr>
              <a:t> </a:t>
            </a:r>
          </a:p>
        </p:txBody>
      </p:sp>
    </p:spTree>
    <p:extLst>
      <p:ext uri="{BB962C8B-B14F-4D97-AF65-F5344CB8AC3E}">
        <p14:creationId xmlns:p14="http://schemas.microsoft.com/office/powerpoint/2010/main" val="239540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4F61BC4A-9B1E-48D4-91A3-6CB7990CBEF7}" type="slidenum">
              <a:rPr lang="ar-SA" altLang="en-US" smtClean="0"/>
              <a:pPr algn="l">
                <a:spcBef>
                  <a:spcPct val="0"/>
                </a:spcBef>
              </a:pPr>
              <a:t>13</a:t>
            </a:fld>
            <a:endParaRPr lang="en-US" altLang="en-US" smtClean="0"/>
          </a:p>
        </p:txBody>
      </p:sp>
      <p:sp>
        <p:nvSpPr>
          <p:cNvPr id="194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000" smtClean="0">
                <a:cs typeface="Arial" panose="020B0604020202020204" pitchFamily="34" charset="0"/>
              </a:rPr>
              <a:t> </a:t>
            </a:r>
          </a:p>
        </p:txBody>
      </p:sp>
    </p:spTree>
    <p:extLst>
      <p:ext uri="{BB962C8B-B14F-4D97-AF65-F5344CB8AC3E}">
        <p14:creationId xmlns:p14="http://schemas.microsoft.com/office/powerpoint/2010/main" val="1710621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SA" altLang="en-US" smtClean="0"/>
          </a:p>
        </p:txBody>
      </p:sp>
      <p:sp>
        <p:nvSpPr>
          <p:cNvPr id="28676" name="عنصر نائب لرقم الشريحة 3"/>
          <p:cNvSpPr txBox="1">
            <a:spLocks noGrp="1"/>
          </p:cNvSpPr>
          <p:nvPr/>
        </p:nvSpPr>
        <p:spPr bwMode="auto">
          <a:xfrm>
            <a:off x="1588"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eaLnBrk="1" hangingPunct="1">
              <a:spcBef>
                <a:spcPct val="0"/>
              </a:spcBef>
            </a:pPr>
            <a:fld id="{48580E20-9B69-4DB8-ABED-F0136B8FB91A}" type="slidenum">
              <a:rPr lang="ar-SA" altLang="en-US"/>
              <a:pPr algn="l" eaLnBrk="1" hangingPunct="1">
                <a:spcBef>
                  <a:spcPct val="0"/>
                </a:spcBef>
              </a:pPr>
              <a:t>29</a:t>
            </a:fld>
            <a:endParaRPr lang="ar-SA" altLang="en-US"/>
          </a:p>
        </p:txBody>
      </p:sp>
    </p:spTree>
    <p:extLst>
      <p:ext uri="{BB962C8B-B14F-4D97-AF65-F5344CB8AC3E}">
        <p14:creationId xmlns:p14="http://schemas.microsoft.com/office/powerpoint/2010/main" val="1478691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SA" altLang="en-US" smtClean="0"/>
          </a:p>
        </p:txBody>
      </p:sp>
      <p:sp>
        <p:nvSpPr>
          <p:cNvPr id="31748" name="عنصر نائب لرقم الشريحة 3"/>
          <p:cNvSpPr txBox="1">
            <a:spLocks noGrp="1"/>
          </p:cNvSpPr>
          <p:nvPr/>
        </p:nvSpPr>
        <p:spPr bwMode="auto">
          <a:xfrm>
            <a:off x="1588"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eaLnBrk="1" hangingPunct="1">
              <a:spcBef>
                <a:spcPct val="0"/>
              </a:spcBef>
            </a:pPr>
            <a:fld id="{2A94F5FC-5ACA-42EB-A445-1A7BA9494E53}" type="slidenum">
              <a:rPr lang="ar-SA" altLang="en-US"/>
              <a:pPr algn="l" eaLnBrk="1" hangingPunct="1">
                <a:spcBef>
                  <a:spcPct val="0"/>
                </a:spcBef>
              </a:pPr>
              <a:t>31</a:t>
            </a:fld>
            <a:endParaRPr lang="ar-SA" altLang="en-US"/>
          </a:p>
        </p:txBody>
      </p:sp>
    </p:spTree>
    <p:extLst>
      <p:ext uri="{BB962C8B-B14F-4D97-AF65-F5344CB8AC3E}">
        <p14:creationId xmlns:p14="http://schemas.microsoft.com/office/powerpoint/2010/main" val="2545510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SA" altLang="en-US" smtClean="0"/>
          </a:p>
        </p:txBody>
      </p:sp>
      <p:sp>
        <p:nvSpPr>
          <p:cNvPr id="33796" name="عنصر نائب لرقم الشريحة 3"/>
          <p:cNvSpPr txBox="1">
            <a:spLocks noGrp="1"/>
          </p:cNvSpPr>
          <p:nvPr/>
        </p:nvSpPr>
        <p:spPr bwMode="auto">
          <a:xfrm>
            <a:off x="1588"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eaLnBrk="1" hangingPunct="1">
              <a:spcBef>
                <a:spcPct val="0"/>
              </a:spcBef>
            </a:pPr>
            <a:fld id="{386FB81B-B85F-4C5F-AFBD-5EE1B25F9733}" type="slidenum">
              <a:rPr lang="ar-SA" altLang="en-US"/>
              <a:pPr algn="l" eaLnBrk="1" hangingPunct="1">
                <a:spcBef>
                  <a:spcPct val="0"/>
                </a:spcBef>
              </a:pPr>
              <a:t>32</a:t>
            </a:fld>
            <a:endParaRPr lang="ar-SA" altLang="en-US"/>
          </a:p>
        </p:txBody>
      </p:sp>
    </p:spTree>
    <p:extLst>
      <p:ext uri="{BB962C8B-B14F-4D97-AF65-F5344CB8AC3E}">
        <p14:creationId xmlns:p14="http://schemas.microsoft.com/office/powerpoint/2010/main" val="3623802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en-US" smtClean="0"/>
          </a:p>
        </p:txBody>
      </p:sp>
      <p:sp>
        <p:nvSpPr>
          <p:cNvPr id="37892"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184E7A13-4B16-43F5-87F7-E27F501ACAF0}" type="slidenum">
              <a:rPr lang="ar-SA" altLang="en-US"/>
              <a:pPr algn="l">
                <a:spcBef>
                  <a:spcPct val="0"/>
                </a:spcBef>
              </a:pPr>
              <a:t>34</a:t>
            </a:fld>
            <a:endParaRPr lang="ar-SA" altLang="en-US"/>
          </a:p>
        </p:txBody>
      </p:sp>
    </p:spTree>
    <p:extLst>
      <p:ext uri="{BB962C8B-B14F-4D97-AF65-F5344CB8AC3E}">
        <p14:creationId xmlns:p14="http://schemas.microsoft.com/office/powerpoint/2010/main" val="2447411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09D04307-62B9-4046-8431-F6D369A5D3AD}" type="datetimeFigureOut">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FCD5B3-6A16-4B2B-8055-F2B9F3C58181}" type="slidenum">
              <a:rPr lang="en-US" smtClean="0"/>
              <a:t>‹#›</a:t>
            </a:fld>
            <a:endParaRPr lang="en-US"/>
          </a:p>
        </p:txBody>
      </p:sp>
    </p:spTree>
    <p:extLst>
      <p:ext uri="{BB962C8B-B14F-4D97-AF65-F5344CB8AC3E}">
        <p14:creationId xmlns:p14="http://schemas.microsoft.com/office/powerpoint/2010/main" val="2296997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09D04307-62B9-4046-8431-F6D369A5D3AD}" type="datetimeFigureOut">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FCD5B3-6A16-4B2B-8055-F2B9F3C58181}" type="slidenum">
              <a:rPr lang="en-US" smtClean="0"/>
              <a:t>‹#›</a:t>
            </a:fld>
            <a:endParaRPr lang="en-US"/>
          </a:p>
        </p:txBody>
      </p:sp>
    </p:spTree>
    <p:extLst>
      <p:ext uri="{BB962C8B-B14F-4D97-AF65-F5344CB8AC3E}">
        <p14:creationId xmlns:p14="http://schemas.microsoft.com/office/powerpoint/2010/main" val="2824041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09D04307-62B9-4046-8431-F6D369A5D3AD}" type="datetimeFigureOut">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FCD5B3-6A16-4B2B-8055-F2B9F3C58181}" type="slidenum">
              <a:rPr lang="en-US" smtClean="0"/>
              <a:t>‹#›</a:t>
            </a:fld>
            <a:endParaRPr lang="en-US"/>
          </a:p>
        </p:txBody>
      </p:sp>
    </p:spTree>
    <p:extLst>
      <p:ext uri="{BB962C8B-B14F-4D97-AF65-F5344CB8AC3E}">
        <p14:creationId xmlns:p14="http://schemas.microsoft.com/office/powerpoint/2010/main" val="175602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09D04307-62B9-4046-8431-F6D369A5D3AD}" type="datetimeFigureOut">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FCD5B3-6A16-4B2B-8055-F2B9F3C58181}" type="slidenum">
              <a:rPr lang="en-US" smtClean="0"/>
              <a:t>‹#›</a:t>
            </a:fld>
            <a:endParaRPr lang="en-US"/>
          </a:p>
        </p:txBody>
      </p:sp>
    </p:spTree>
    <p:extLst>
      <p:ext uri="{BB962C8B-B14F-4D97-AF65-F5344CB8AC3E}">
        <p14:creationId xmlns:p14="http://schemas.microsoft.com/office/powerpoint/2010/main" val="1453544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09D04307-62B9-4046-8431-F6D369A5D3AD}" type="datetimeFigureOut">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FCD5B3-6A16-4B2B-8055-F2B9F3C58181}" type="slidenum">
              <a:rPr lang="en-US" smtClean="0"/>
              <a:t>‹#›</a:t>
            </a:fld>
            <a:endParaRPr lang="en-US"/>
          </a:p>
        </p:txBody>
      </p:sp>
    </p:spTree>
    <p:extLst>
      <p:ext uri="{BB962C8B-B14F-4D97-AF65-F5344CB8AC3E}">
        <p14:creationId xmlns:p14="http://schemas.microsoft.com/office/powerpoint/2010/main" val="2805293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09D04307-62B9-4046-8431-F6D369A5D3AD}" type="datetimeFigureOut">
              <a:rPr lang="en-US" smtClean="0"/>
              <a:t>9/28/2016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FCD5B3-6A16-4B2B-8055-F2B9F3C58181}" type="slidenum">
              <a:rPr lang="en-US" smtClean="0"/>
              <a:t>‹#›</a:t>
            </a:fld>
            <a:endParaRPr lang="en-US"/>
          </a:p>
        </p:txBody>
      </p:sp>
    </p:spTree>
    <p:extLst>
      <p:ext uri="{BB962C8B-B14F-4D97-AF65-F5344CB8AC3E}">
        <p14:creationId xmlns:p14="http://schemas.microsoft.com/office/powerpoint/2010/main" val="3671220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839788" y="2505075"/>
            <a:ext cx="5157787"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72200" y="2505075"/>
            <a:ext cx="5183188"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09D04307-62B9-4046-8431-F6D369A5D3AD}" type="datetimeFigureOut">
              <a:rPr lang="en-US" smtClean="0"/>
              <a:t>9/28/2016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FCD5B3-6A16-4B2B-8055-F2B9F3C58181}" type="slidenum">
              <a:rPr lang="en-US" smtClean="0"/>
              <a:t>‹#›</a:t>
            </a:fld>
            <a:endParaRPr lang="en-US"/>
          </a:p>
        </p:txBody>
      </p:sp>
    </p:spTree>
    <p:extLst>
      <p:ext uri="{BB962C8B-B14F-4D97-AF65-F5344CB8AC3E}">
        <p14:creationId xmlns:p14="http://schemas.microsoft.com/office/powerpoint/2010/main" val="1313059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09D04307-62B9-4046-8431-F6D369A5D3AD}" type="datetimeFigureOut">
              <a:rPr lang="en-US" smtClean="0"/>
              <a:t>9/28/2016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FCD5B3-6A16-4B2B-8055-F2B9F3C58181}" type="slidenum">
              <a:rPr lang="en-US" smtClean="0"/>
              <a:t>‹#›</a:t>
            </a:fld>
            <a:endParaRPr lang="en-US"/>
          </a:p>
        </p:txBody>
      </p:sp>
    </p:spTree>
    <p:extLst>
      <p:ext uri="{BB962C8B-B14F-4D97-AF65-F5344CB8AC3E}">
        <p14:creationId xmlns:p14="http://schemas.microsoft.com/office/powerpoint/2010/main" val="945542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D04307-62B9-4046-8431-F6D369A5D3AD}" type="datetimeFigureOut">
              <a:rPr lang="en-US" smtClean="0"/>
              <a:t>9/28/2016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FCD5B3-6A16-4B2B-8055-F2B9F3C58181}" type="slidenum">
              <a:rPr lang="en-US" smtClean="0"/>
              <a:t>‹#›</a:t>
            </a:fld>
            <a:endParaRPr lang="en-US"/>
          </a:p>
        </p:txBody>
      </p:sp>
    </p:spTree>
    <p:extLst>
      <p:ext uri="{BB962C8B-B14F-4D97-AF65-F5344CB8AC3E}">
        <p14:creationId xmlns:p14="http://schemas.microsoft.com/office/powerpoint/2010/main" val="639757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09D04307-62B9-4046-8431-F6D369A5D3AD}" type="datetimeFigureOut">
              <a:rPr lang="en-US" smtClean="0"/>
              <a:t>9/28/2016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FCD5B3-6A16-4B2B-8055-F2B9F3C58181}" type="slidenum">
              <a:rPr lang="en-US" smtClean="0"/>
              <a:t>‹#›</a:t>
            </a:fld>
            <a:endParaRPr lang="en-US"/>
          </a:p>
        </p:txBody>
      </p:sp>
    </p:spTree>
    <p:extLst>
      <p:ext uri="{BB962C8B-B14F-4D97-AF65-F5344CB8AC3E}">
        <p14:creationId xmlns:p14="http://schemas.microsoft.com/office/powerpoint/2010/main" val="4262109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09D04307-62B9-4046-8431-F6D369A5D3AD}" type="datetimeFigureOut">
              <a:rPr lang="en-US" smtClean="0"/>
              <a:t>9/28/2016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FCD5B3-6A16-4B2B-8055-F2B9F3C58181}" type="slidenum">
              <a:rPr lang="en-US" smtClean="0"/>
              <a:t>‹#›</a:t>
            </a:fld>
            <a:endParaRPr lang="en-US"/>
          </a:p>
        </p:txBody>
      </p:sp>
    </p:spTree>
    <p:extLst>
      <p:ext uri="{BB962C8B-B14F-4D97-AF65-F5344CB8AC3E}">
        <p14:creationId xmlns:p14="http://schemas.microsoft.com/office/powerpoint/2010/main" val="2993324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D04307-62B9-4046-8431-F6D369A5D3AD}" type="datetimeFigureOut">
              <a:rPr lang="en-US" smtClean="0"/>
              <a:t>9/28/2016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CD5B3-6A16-4B2B-8055-F2B9F3C58181}" type="slidenum">
              <a:rPr lang="en-US" smtClean="0"/>
              <a:t>‹#›</a:t>
            </a:fld>
            <a:endParaRPr lang="en-US"/>
          </a:p>
        </p:txBody>
      </p:sp>
    </p:spTree>
    <p:extLst>
      <p:ext uri="{BB962C8B-B14F-4D97-AF65-F5344CB8AC3E}">
        <p14:creationId xmlns:p14="http://schemas.microsoft.com/office/powerpoint/2010/main" val="339378026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www.bioethics.nih.gov/international/declarat/gcpich.pdf" TargetMode="External"/><Relationship Id="rId2" Type="http://schemas.openxmlformats.org/officeDocument/2006/relationships/hyperlink" Target="http://www.bioethics.nih.gov/international/declarat/gcpwho.htm" TargetMode="External"/><Relationship Id="rId1" Type="http://schemas.openxmlformats.org/officeDocument/2006/relationships/slideLayout" Target="../slideLayouts/slideLayout7.xml"/><Relationship Id="rId6" Type="http://schemas.openxmlformats.org/officeDocument/2006/relationships/hyperlink" Target="http://www.bioethics.nih.gov/international/declarat/unaidsguidance.pdf" TargetMode="External"/><Relationship Id="rId5" Type="http://schemas.openxmlformats.org/officeDocument/2006/relationships/hyperlink" Target="http://www.bioethics.nih.gov/international/declarat/tdroper.pdf" TargetMode="External"/><Relationship Id="rId4" Type="http://schemas.openxmlformats.org/officeDocument/2006/relationships/hyperlink" Target="http://www.bioethics.nih.gov/international/declarat/contrich.pdf"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www.bioethics.nih.gov/international/declarat/avis17_en.pdf" TargetMode="External"/><Relationship Id="rId3" Type="http://schemas.openxmlformats.org/officeDocument/2006/relationships/hyperlink" Target="http://www.bioethics.nih.gov/international/declarat/convexpl.htm" TargetMode="External"/><Relationship Id="rId7" Type="http://schemas.openxmlformats.org/officeDocument/2006/relationships/hyperlink" Target="http://www.bioethics.nih.gov/international/declarat/nuffield.pdf" TargetMode="External"/><Relationship Id="rId2" Type="http://schemas.openxmlformats.org/officeDocument/2006/relationships/hyperlink" Target="http://www.bioethics.nih.gov/international/declarat/conv.htm" TargetMode="External"/><Relationship Id="rId1" Type="http://schemas.openxmlformats.org/officeDocument/2006/relationships/slideLayout" Target="../slideLayouts/slideLayout7.xml"/><Relationship Id="rId6" Type="http://schemas.openxmlformats.org/officeDocument/2006/relationships/hyperlink" Target="http://www.bioethics.nih.gov/international/declarat/gcpeurope.pdf" TargetMode="External"/><Relationship Id="rId5" Type="http://schemas.openxmlformats.org/officeDocument/2006/relationships/hyperlink" Target="http://www.bioethics.nih.gov/international/declarat/datprot.htm" TargetMode="External"/><Relationship Id="rId4" Type="http://schemas.openxmlformats.org/officeDocument/2006/relationships/hyperlink" Target="http://www.bioethics.nih.gov/international/declarat/datprotcon.htm" TargetMode="External"/><Relationship Id="rId9" Type="http://schemas.openxmlformats.org/officeDocument/2006/relationships/hyperlink" Target="http://www.bioethics.nih.gov/international/declarat/ethics-e.pdf"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bioethics.nih.gov/international/declarat/usareg4546.htm" TargetMode="External"/><Relationship Id="rId2" Type="http://schemas.openxmlformats.org/officeDocument/2006/relationships/hyperlink" Target="http://www.bioethics.nih.gov/international/declarat/belmont.htm" TargetMode="External"/><Relationship Id="rId1" Type="http://schemas.openxmlformats.org/officeDocument/2006/relationships/slideLayout" Target="../slideLayouts/slideLayout7.xml"/><Relationship Id="rId5" Type="http://schemas.openxmlformats.org/officeDocument/2006/relationships/hyperlink" Target="http://www.bioethics.nih.gov/international/declarat/indiaeth.pdf" TargetMode="External"/><Relationship Id="rId4" Type="http://schemas.openxmlformats.org/officeDocument/2006/relationships/hyperlink" Target="http://www.bioethics.nih.gov/international/declarat/Vol1.pdf"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images.google.com.sa/imgres?imgurl=http://www.dallah-hospital.com/DallahHospital/uploadedImages/Doctors_services/PhysicianDirectory/Pediatric_Section/19.jpg&amp;imgrefurl=http://www.dallah-hospital.com/DallahHospital/ar/medicalcare.aspx?DeptDocs=1&amp;index=18&amp;id=82&amp;h=400&amp;w=335&amp;sz=19&amp;hl=ar&amp;start=45&amp;tbnid=yZSNYJUQdRGl9M:&amp;tbnh=124&amp;tbnw=104&amp;prev=/images?q=%D8%B7%D8%A8%D9%8A%D8%A8+%D8%A3%D8%B7%D9%81%D8%A7%D9%84&amp;start=40&amp;ndsp=20&amp;svnum=10&amp;hl=ar&amp;safe=active&amp;rlz=1T4GGLJ_arSA208SA208&amp;sa=N" TargetMode="Externa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hyperlink" Target="http://images.google.com.sa/imgres?imgurl=http://www.genistra.com/aafaq/marriage-chat.jpg&amp;imgrefurl=http://aafaq.genistra.com/cat-1/2007/04/&amp;h=330&amp;w=384&amp;sz=36&amp;hl=ar&amp;start=25&amp;tbnid=RLLPy_77iE38zM:&amp;tbnh=106&amp;tbnw=123&amp;prev=/images?q=%D8%B1%D8%AC%D9%84+%D9%88%D8%A7%D9%85%D8%B1%D8%A3%D8%A9&amp;start=20&amp;ndsp=20&amp;svnum=10&amp;hl=ar&amp;safe=active&amp;rlz=1T4GGLJ_arSA208SA208&amp;sa=N" TargetMode="External"/><Relationship Id="rId4" Type="http://schemas.openxmlformats.org/officeDocument/2006/relationships/image" Target="../media/image25.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عنوان 1"/>
          <p:cNvSpPr>
            <a:spLocks noGrp="1"/>
          </p:cNvSpPr>
          <p:nvPr>
            <p:ph type="ctrTitle" idx="4294967295"/>
          </p:nvPr>
        </p:nvSpPr>
        <p:spPr>
          <a:xfrm>
            <a:off x="1860182" y="1981200"/>
            <a:ext cx="8610600" cy="1470025"/>
          </a:xfrm>
        </p:spPr>
        <p:txBody>
          <a:bodyPr>
            <a:normAutofit fontScale="90000"/>
          </a:bodyPr>
          <a:lstStyle/>
          <a:p>
            <a:pPr eaLnBrk="1" hangingPunct="1">
              <a:defRPr/>
            </a:pPr>
            <a:r>
              <a:rPr lang="en-GB" sz="4800" dirty="0"/>
              <a:t>ETHICS OF BIOMEDICAL RESEARCH: ISLAMIC PERSPECTIVES</a:t>
            </a:r>
            <a:endParaRPr lang="ar-SA" sz="4800" dirty="0"/>
          </a:p>
        </p:txBody>
      </p:sp>
      <p:sp>
        <p:nvSpPr>
          <p:cNvPr id="3" name="عنوان فرعي 2"/>
          <p:cNvSpPr>
            <a:spLocks noGrp="1"/>
          </p:cNvSpPr>
          <p:nvPr>
            <p:ph type="subTitle" idx="4294967295"/>
          </p:nvPr>
        </p:nvSpPr>
        <p:spPr>
          <a:xfrm>
            <a:off x="3307976" y="4572000"/>
            <a:ext cx="6400800" cy="1752600"/>
          </a:xfrm>
        </p:spPr>
        <p:txBody>
          <a:bodyPr>
            <a:normAutofit lnSpcReduction="10000"/>
          </a:bodyPr>
          <a:lstStyle/>
          <a:p>
            <a:pPr marL="0" indent="0" algn="ctr">
              <a:buNone/>
              <a:defRPr/>
            </a:pPr>
            <a:r>
              <a:rPr lang="en-US" sz="2400" b="1" dirty="0">
                <a:solidFill>
                  <a:srgbClr val="FFCC00"/>
                </a:solidFill>
              </a:rPr>
              <a:t>PROF. JAMAL S. AL-JARALLAH</a:t>
            </a:r>
            <a:r>
              <a:rPr lang="en-US" sz="2400" dirty="0"/>
              <a:t/>
            </a:r>
            <a:br>
              <a:rPr lang="en-US" sz="2400" dirty="0"/>
            </a:br>
            <a:r>
              <a:rPr lang="en-US" sz="2400" dirty="0">
                <a:solidFill>
                  <a:srgbClr val="FFFF00"/>
                </a:solidFill>
              </a:rPr>
              <a:t>Professor and Consultant</a:t>
            </a:r>
            <a:br>
              <a:rPr lang="en-US" sz="2400" dirty="0">
                <a:solidFill>
                  <a:srgbClr val="FFFF00"/>
                </a:solidFill>
              </a:rPr>
            </a:br>
            <a:r>
              <a:rPr lang="en-US" sz="2400" dirty="0">
                <a:solidFill>
                  <a:srgbClr val="FFFF00"/>
                </a:solidFill>
              </a:rPr>
              <a:t>Department of Family and Community Medicine, College of Medicine, KSU</a:t>
            </a:r>
          </a:p>
          <a:p>
            <a:pPr marL="0" indent="0" algn="ctr">
              <a:buNone/>
              <a:defRPr/>
            </a:pPr>
            <a:r>
              <a:rPr lang="en-US" sz="2400" dirty="0" smtClean="0">
                <a:solidFill>
                  <a:srgbClr val="FFFF00"/>
                </a:solidFill>
              </a:rPr>
              <a:t>1437, 3d YEAR STUDENTS</a:t>
            </a:r>
            <a:endParaRPr lang="ar-SA" sz="2400" dirty="0">
              <a:solidFill>
                <a:srgbClr val="FFFF00"/>
              </a:solidFill>
            </a:endParaRPr>
          </a:p>
        </p:txBody>
      </p:sp>
    </p:spTree>
    <p:extLst>
      <p:ext uri="{BB962C8B-B14F-4D97-AF65-F5344CB8AC3E}">
        <p14:creationId xmlns:p14="http://schemas.microsoft.com/office/powerpoint/2010/main" val="12292140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رسم تخطيطي 14"/>
          <p:cNvGraphicFramePr/>
          <p:nvPr/>
        </p:nvGraphicFramePr>
        <p:xfrm>
          <a:off x="1981200" y="381000"/>
          <a:ext cx="8077200"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339" name="Picture 6" descr="http://1.bp.blogspot.com/-Pcu5a2QJ5CU/UIFolGHi7aI/AAAAAAAAAOs/BAhaAcu_HLI/s400/science-clip-art-13.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00" y="5791200"/>
            <a:ext cx="1828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8" descr="The Interview Metho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3801" y="5708650"/>
            <a:ext cx="1565275"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3458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رسم تخطيطي 14"/>
          <p:cNvGraphicFramePr/>
          <p:nvPr/>
        </p:nvGraphicFramePr>
        <p:xfrm>
          <a:off x="1981200" y="457200"/>
          <a:ext cx="80772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30928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Rot="1" noChangeArrowheads="1"/>
          </p:cNvSpPr>
          <p:nvPr>
            <p:ph type="title" idx="4294967295"/>
          </p:nvPr>
        </p:nvSpPr>
        <p:spPr/>
        <p:txBody>
          <a:bodyPr/>
          <a:lstStyle/>
          <a:p>
            <a:pPr eaLnBrk="1" hangingPunct="1">
              <a:defRPr/>
            </a:pPr>
            <a:r>
              <a:rPr lang="en-US" smtClean="0"/>
              <a:t>Phases of Clinical Trials</a:t>
            </a:r>
          </a:p>
        </p:txBody>
      </p:sp>
      <p:graphicFrame>
        <p:nvGraphicFramePr>
          <p:cNvPr id="12322" name="Group 34"/>
          <p:cNvGraphicFramePr>
            <a:graphicFrameLocks noGrp="1"/>
          </p:cNvGraphicFramePr>
          <p:nvPr>
            <p:ph type="tbl" idx="4294967295"/>
          </p:nvPr>
        </p:nvGraphicFramePr>
        <p:xfrm>
          <a:off x="1905000" y="1447800"/>
          <a:ext cx="8153400" cy="4833988"/>
        </p:xfrm>
        <a:graphic>
          <a:graphicData uri="http://schemas.openxmlformats.org/drawingml/2006/table">
            <a:tbl>
              <a:tblPr/>
              <a:tblGrid>
                <a:gridCol w="990600"/>
                <a:gridCol w="1295400"/>
                <a:gridCol w="2362200"/>
                <a:gridCol w="3505200"/>
              </a:tblGrid>
              <a:tr h="518127">
                <a:tc row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pitchFamily="34" charset="0"/>
                        </a:rPr>
                        <a:t>Phase</a:t>
                      </a:r>
                    </a:p>
                  </a:txBody>
                  <a:tcPr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pitchFamily="34" charset="0"/>
                        </a:rPr>
                        <a:t>Participants</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rtl="1"/>
                      <a:endParaRPr lang="ar-SA"/>
                    </a:p>
                  </a:txBody>
                  <a:tcPr/>
                </a:tc>
                <a:tc row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pitchFamily="34" charset="0"/>
                        </a:rPr>
                        <a:t>Research questions</a:t>
                      </a:r>
                    </a:p>
                  </a:txBody>
                  <a:tcPr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7167">
                <a:tc vMerge="1">
                  <a:txBody>
                    <a:bodyPr/>
                    <a:lstStyle/>
                    <a:p>
                      <a:pPr rtl="1"/>
                      <a:endParaRPr lang="ar-SA"/>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pitchFamily="34" charset="0"/>
                        </a:rPr>
                        <a:t>Number</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pitchFamily="34" charset="0"/>
                        </a:rPr>
                        <a:t>Characteristics</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rtl="1"/>
                      <a:endParaRPr lang="ar-SA"/>
                    </a:p>
                  </a:txBody>
                  <a:tcPr/>
                </a:tc>
              </a:tr>
              <a:tr h="133498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pitchFamily="34" charset="0"/>
                        </a:rPr>
                        <a:t>I</a:t>
                      </a:r>
                    </a:p>
                  </a:txBody>
                  <a:tcPr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pitchFamily="34" charset="0"/>
                        </a:rPr>
                        <a:t>20-80</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pitchFamily="34" charset="0"/>
                        </a:rPr>
                        <a:t>Usually young, healthy, male volunteers</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hlink"/>
                          </a:solidFill>
                          <a:effectLst>
                            <a:outerShdw blurRad="38100" dist="38100" dir="2700000" algn="tl">
                              <a:srgbClr val="000000"/>
                            </a:outerShdw>
                          </a:effectLst>
                          <a:latin typeface="Garamond" pitchFamily="18" charset="0"/>
                          <a:cs typeface="Arial" pitchFamily="34" charset="0"/>
                        </a:rPr>
                        <a:t>Tolerability</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hlink"/>
                          </a:solidFill>
                          <a:effectLst>
                            <a:outerShdw blurRad="38100" dist="38100" dir="2700000" algn="tl">
                              <a:srgbClr val="000000"/>
                            </a:outerShdw>
                          </a:effectLst>
                          <a:latin typeface="Garamond" pitchFamily="18" charset="0"/>
                          <a:cs typeface="Arial" pitchFamily="34" charset="0"/>
                        </a:rPr>
                        <a:t>Pharmacokinetics</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hlink"/>
                          </a:solidFill>
                          <a:effectLst>
                            <a:outerShdw blurRad="38100" dist="38100" dir="2700000" algn="tl">
                              <a:srgbClr val="000000"/>
                            </a:outerShdw>
                          </a:effectLst>
                          <a:latin typeface="Garamond" pitchFamily="18" charset="0"/>
                          <a:cs typeface="Arial" pitchFamily="34" charset="0"/>
                        </a:rPr>
                        <a:t>Pharmacodynamics</a:t>
                      </a:r>
                    </a:p>
                  </a:txBody>
                  <a:tcPr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60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pitchFamily="34" charset="0"/>
                        </a:rPr>
                        <a:t>II</a:t>
                      </a:r>
                    </a:p>
                  </a:txBody>
                  <a:tcPr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pitchFamily="34" charset="0"/>
                        </a:rPr>
                        <a:t>100-300</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pitchFamily="34" charset="0"/>
                        </a:rPr>
                        <a:t>Patients rather than volunteers</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hlink"/>
                          </a:solidFill>
                          <a:effectLst>
                            <a:outerShdw blurRad="38100" dist="38100" dir="2700000" algn="tl">
                              <a:srgbClr val="000000"/>
                            </a:outerShdw>
                          </a:effectLst>
                          <a:latin typeface="Garamond" pitchFamily="18" charset="0"/>
                          <a:cs typeface="Arial" pitchFamily="34" charset="0"/>
                        </a:rPr>
                        <a:t>Effectiveness</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hlink"/>
                          </a:solidFill>
                          <a:effectLst>
                            <a:outerShdw blurRad="38100" dist="38100" dir="2700000" algn="tl">
                              <a:srgbClr val="000000"/>
                            </a:outerShdw>
                          </a:effectLst>
                          <a:latin typeface="Garamond" pitchFamily="18" charset="0"/>
                          <a:cs typeface="Arial" pitchFamily="34" charset="0"/>
                        </a:rPr>
                        <a:t>Dosage, Safety</a:t>
                      </a:r>
                    </a:p>
                  </a:txBody>
                  <a:tcPr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2758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pitchFamily="34" charset="0"/>
                        </a:rPr>
                        <a:t>III</a:t>
                      </a:r>
                    </a:p>
                  </a:txBody>
                  <a:tcPr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pitchFamily="34" charset="0"/>
                        </a:rPr>
                        <a:t>1,000</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pitchFamily="34" charset="0"/>
                        </a:rPr>
                        <a:t>-3,000</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pitchFamily="34" charset="0"/>
                        </a:rPr>
                        <a:t>Approximate real-life patient population</a:t>
                      </a:r>
                    </a:p>
                  </a:txBody>
                  <a:tcPr marT="45706" marB="457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hlink"/>
                          </a:solidFill>
                          <a:effectLst>
                            <a:outerShdw blurRad="38100" dist="38100" dir="2700000" algn="tl">
                              <a:srgbClr val="000000"/>
                            </a:outerShdw>
                          </a:effectLst>
                          <a:latin typeface="Garamond" pitchFamily="18" charset="0"/>
                          <a:cs typeface="Arial" pitchFamily="34" charset="0"/>
                        </a:rPr>
                        <a:t>Compare to placebo, current treatments</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hlink"/>
                          </a:solidFill>
                          <a:effectLst>
                            <a:outerShdw blurRad="38100" dist="38100" dir="2700000" algn="tl">
                              <a:srgbClr val="000000"/>
                            </a:outerShdw>
                          </a:effectLst>
                          <a:latin typeface="Garamond" pitchFamily="18" charset="0"/>
                          <a:cs typeface="Arial" pitchFamily="34" charset="0"/>
                        </a:rPr>
                        <a:t>Effects of compound on targets, side-effects</a:t>
                      </a:r>
                    </a:p>
                  </a:txBody>
                  <a:tcPr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416" name="Text Box 32"/>
          <p:cNvSpPr txBox="1">
            <a:spLocks noChangeArrowheads="1"/>
          </p:cNvSpPr>
          <p:nvPr/>
        </p:nvSpPr>
        <p:spPr bwMode="auto">
          <a:xfrm>
            <a:off x="7467600" y="64912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endParaRPr lang="en-US" altLang="en-US" sz="1800">
              <a:latin typeface="Calibri" panose="020F0502020204030204" pitchFamily="34" charset="0"/>
            </a:endParaRPr>
          </a:p>
        </p:txBody>
      </p:sp>
    </p:spTree>
    <p:custDataLst>
      <p:tags r:id="rId1"/>
    </p:custDataLst>
    <p:extLst>
      <p:ext uri="{BB962C8B-B14F-4D97-AF65-F5344CB8AC3E}">
        <p14:creationId xmlns:p14="http://schemas.microsoft.com/office/powerpoint/2010/main" val="3800901119"/>
      </p:ext>
    </p:extLst>
  </p:cSld>
  <p:clrMapOvr>
    <a:masterClrMapping/>
  </p:clrMapOvr>
  <p:transition advTm="13844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2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idx="4294967295"/>
          </p:nvPr>
        </p:nvSpPr>
        <p:spPr/>
        <p:txBody>
          <a:bodyPr/>
          <a:lstStyle/>
          <a:p>
            <a:pPr eaLnBrk="1" hangingPunct="1">
              <a:defRPr/>
            </a:pPr>
            <a:r>
              <a:rPr lang="en-US" smtClean="0"/>
              <a:t>Phases of Clinical Trials (cont.)</a:t>
            </a:r>
          </a:p>
        </p:txBody>
      </p:sp>
      <p:graphicFrame>
        <p:nvGraphicFramePr>
          <p:cNvPr id="13331" name="Group 19"/>
          <p:cNvGraphicFramePr>
            <a:graphicFrameLocks noGrp="1"/>
          </p:cNvGraphicFramePr>
          <p:nvPr>
            <p:ph idx="4294967295"/>
          </p:nvPr>
        </p:nvGraphicFramePr>
        <p:xfrm>
          <a:off x="2286000" y="1676401"/>
          <a:ext cx="7620000" cy="3713164"/>
        </p:xfrm>
        <a:graphic>
          <a:graphicData uri="http://schemas.openxmlformats.org/drawingml/2006/table">
            <a:tbl>
              <a:tblPr/>
              <a:tblGrid>
                <a:gridCol w="1535113"/>
                <a:gridCol w="6084887"/>
              </a:tblGrid>
              <a:tr h="5540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pitchFamily="34" charset="0"/>
                        </a:rPr>
                        <a:t>Phase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pitchFamily="34" charset="0"/>
                        </a:rPr>
                        <a:t>Research questions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700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pitchFamily="34" charset="0"/>
                        </a:rPr>
                        <a:t>IIIb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pitchFamily="34" charset="0"/>
                        </a:rPr>
                        <a:t>Marketing </a:t>
                      </a:r>
                      <a:r>
                        <a:rPr kumimoji="0" lang="en-US" sz="24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a:t>
                      </a:r>
                      <a:r>
                        <a:rPr kumimoji="0" lang="en-US"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pitchFamily="34" charset="0"/>
                        </a:rPr>
                        <a:t> cost/value</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pitchFamily="34" charset="0"/>
                        </a:rPr>
                        <a:t>Compares with market leader</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pitchFamily="34" charset="0"/>
                        </a:rPr>
                        <a:t>Further data on safety and efficacy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890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pitchFamily="34" charset="0"/>
                        </a:rPr>
                        <a:t>IV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pitchFamily="34" charset="0"/>
                        </a:rPr>
                        <a:t>New formulations</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pitchFamily="34" charset="0"/>
                        </a:rPr>
                        <a:t>Identify best patients</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pitchFamily="34" charset="0"/>
                        </a:rPr>
                        <a:t>Safety assessment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ustDataLst>
      <p:tags r:id="rId1"/>
    </p:custDataLst>
    <p:extLst>
      <p:ext uri="{BB962C8B-B14F-4D97-AF65-F5344CB8AC3E}">
        <p14:creationId xmlns:p14="http://schemas.microsoft.com/office/powerpoint/2010/main" val="1769905225"/>
      </p:ext>
    </p:extLst>
  </p:cSld>
  <p:clrMapOvr>
    <a:masterClrMapping/>
  </p:clrMapOvr>
  <p:transition advTm="7384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defRPr/>
            </a:pPr>
            <a:r>
              <a:rPr lang="en-US" sz="6600" dirty="0">
                <a:solidFill>
                  <a:srgbClr val="FFC000"/>
                </a:solidFill>
              </a:rPr>
              <a:t>WHY ?</a:t>
            </a:r>
          </a:p>
        </p:txBody>
      </p:sp>
      <p:sp>
        <p:nvSpPr>
          <p:cNvPr id="3" name="عنصر نائب للمحتوى 2"/>
          <p:cNvSpPr>
            <a:spLocks noGrp="1"/>
          </p:cNvSpPr>
          <p:nvPr>
            <p:ph idx="1"/>
          </p:nvPr>
        </p:nvSpPr>
        <p:spPr>
          <a:xfrm>
            <a:off x="1676400" y="1447801"/>
            <a:ext cx="8839200" cy="4525963"/>
          </a:xfrm>
        </p:spPr>
        <p:txBody>
          <a:bodyPr/>
          <a:lstStyle/>
          <a:p>
            <a:pPr>
              <a:buFont typeface="Wingdings" panose="05000000000000000000" pitchFamily="2" charset="2"/>
              <a:buChar char="q"/>
              <a:defRPr/>
            </a:pPr>
            <a:r>
              <a:rPr lang="en-US" dirty="0" smtClean="0">
                <a:latin typeface="Arial Narrow" panose="020B0606020202030204" pitchFamily="34" charset="0"/>
              </a:rPr>
              <a:t>PROTECTION OF PARTICIPANTS</a:t>
            </a:r>
          </a:p>
          <a:p>
            <a:pPr marL="0" indent="0">
              <a:buNone/>
              <a:defRPr/>
            </a:pPr>
            <a:endParaRPr lang="en-US" dirty="0" smtClean="0">
              <a:latin typeface="Arial Narrow" panose="020B0606020202030204" pitchFamily="34" charset="0"/>
            </a:endParaRPr>
          </a:p>
          <a:p>
            <a:pPr>
              <a:buFont typeface="Wingdings" panose="05000000000000000000" pitchFamily="2" charset="2"/>
              <a:buChar char="q"/>
              <a:defRPr/>
            </a:pPr>
            <a:r>
              <a:rPr lang="en-US" dirty="0" smtClean="0">
                <a:latin typeface="Arial Narrow" panose="020B0606020202030204" pitchFamily="34" charset="0"/>
              </a:rPr>
              <a:t>SAFEGAURD AGAINST EXPLOITATION</a:t>
            </a:r>
          </a:p>
          <a:p>
            <a:pPr marL="0" indent="0">
              <a:buNone/>
              <a:defRPr/>
            </a:pPr>
            <a:endParaRPr lang="en-US" dirty="0" smtClean="0">
              <a:latin typeface="Arial Narrow" panose="020B0606020202030204" pitchFamily="34" charset="0"/>
            </a:endParaRPr>
          </a:p>
          <a:p>
            <a:pPr>
              <a:buFont typeface="Wingdings" panose="05000000000000000000" pitchFamily="2" charset="2"/>
              <a:buChar char="q"/>
              <a:defRPr/>
            </a:pPr>
            <a:r>
              <a:rPr lang="en-US" dirty="0" smtClean="0">
                <a:latin typeface="Arial Narrow" panose="020B0606020202030204" pitchFamily="34" charset="0"/>
              </a:rPr>
              <a:t>ENSURE GOOD CLINICAL PRACTICE IN RESEARCH</a:t>
            </a:r>
          </a:p>
          <a:p>
            <a:pPr marL="0" indent="0">
              <a:buNone/>
              <a:defRPr/>
            </a:pPr>
            <a:endParaRPr lang="en-US" dirty="0" smtClean="0">
              <a:latin typeface="Arial Narrow" panose="020B0606020202030204" pitchFamily="34" charset="0"/>
            </a:endParaRPr>
          </a:p>
          <a:p>
            <a:pPr>
              <a:buFont typeface="Wingdings" panose="05000000000000000000" pitchFamily="2" charset="2"/>
              <a:buChar char="q"/>
              <a:defRPr/>
            </a:pPr>
            <a:r>
              <a:rPr lang="en-US" dirty="0" smtClean="0">
                <a:latin typeface="Arial Narrow" panose="020B0606020202030204" pitchFamily="34" charset="0"/>
              </a:rPr>
              <a:t>SAFEGAURD AGAINST </a:t>
            </a:r>
            <a:r>
              <a:rPr lang="en-US" dirty="0" smtClean="0">
                <a:solidFill>
                  <a:srgbClr val="FFFF00"/>
                </a:solidFill>
                <a:latin typeface="Arial Narrow" panose="020B0606020202030204" pitchFamily="34" charset="0"/>
              </a:rPr>
              <a:t>VIOLATIONS</a:t>
            </a:r>
            <a:r>
              <a:rPr lang="en-US" dirty="0" smtClean="0">
                <a:latin typeface="Arial Narrow" panose="020B0606020202030204" pitchFamily="34" charset="0"/>
              </a:rPr>
              <a:t>  IN RESARCH AND RESEARCH MISCONDUCT</a:t>
            </a:r>
            <a:endParaRPr lang="en-US" dirty="0">
              <a:latin typeface="Arial Narrow" panose="020B0606020202030204" pitchFamily="34" charset="0"/>
            </a:endParaRPr>
          </a:p>
        </p:txBody>
      </p:sp>
    </p:spTree>
    <p:extLst>
      <p:ext uri="{BB962C8B-B14F-4D97-AF65-F5344CB8AC3E}">
        <p14:creationId xmlns:p14="http://schemas.microsoft.com/office/powerpoint/2010/main" val="8323870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 </a:t>
            </a:r>
            <a:endParaRPr lang="en-US" dirty="0"/>
          </a:p>
        </p:txBody>
      </p:sp>
      <p:pic>
        <p:nvPicPr>
          <p:cNvPr id="245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1" y="2590800"/>
            <a:ext cx="4760913"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Box 3"/>
          <p:cNvSpPr txBox="1">
            <a:spLocks noChangeArrowheads="1"/>
          </p:cNvSpPr>
          <p:nvPr/>
        </p:nvSpPr>
        <p:spPr bwMode="auto">
          <a:xfrm>
            <a:off x="3810000" y="1219201"/>
            <a:ext cx="502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a:spcBef>
                <a:spcPct val="0"/>
              </a:spcBef>
              <a:buClrTx/>
              <a:buSzTx/>
              <a:buFontTx/>
              <a:buNone/>
            </a:pPr>
            <a:r>
              <a:rPr lang="en-US" altLang="en-US" sz="3600">
                <a:solidFill>
                  <a:srgbClr val="FFC000"/>
                </a:solidFill>
                <a:latin typeface="Arial" panose="020B0604020202020204" pitchFamily="34" charset="0"/>
              </a:rPr>
              <a:t>Prisoners of war</a:t>
            </a:r>
          </a:p>
        </p:txBody>
      </p:sp>
    </p:spTree>
    <p:extLst>
      <p:ext uri="{BB962C8B-B14F-4D97-AF65-F5344CB8AC3E}">
        <p14:creationId xmlns:p14="http://schemas.microsoft.com/office/powerpoint/2010/main" val="38497897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ar-SA" smtClean="0"/>
              <a:t>تجاوزات في البحوث الطبية</a:t>
            </a:r>
            <a:endParaRPr lang="en-US" dirty="0"/>
          </a:p>
        </p:txBody>
      </p:sp>
      <p:sp>
        <p:nvSpPr>
          <p:cNvPr id="13" name="Content Placeholder 12"/>
          <p:cNvSpPr>
            <a:spLocks noGrp="1"/>
          </p:cNvSpPr>
          <p:nvPr>
            <p:ph idx="1"/>
          </p:nvPr>
        </p:nvSpPr>
        <p:spPr/>
        <p:txBody>
          <a:bodyPr/>
          <a:lstStyle/>
          <a:p>
            <a:pPr>
              <a:defRPr/>
            </a:pPr>
            <a:endParaRPr lang="ar-SA" dirty="0"/>
          </a:p>
        </p:txBody>
      </p:sp>
      <p:pic>
        <p:nvPicPr>
          <p:cNvPr id="2560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090614"/>
            <a:ext cx="8809038" cy="554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67593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6"/>
            <a:ext cx="10515600" cy="1325563"/>
          </a:xfrm>
        </p:spPr>
        <p:txBody>
          <a:bodyPr/>
          <a:lstStyle/>
          <a:p>
            <a:pPr algn="ctr">
              <a:defRPr/>
            </a:pPr>
            <a:r>
              <a:rPr lang="ar-SA" dirty="0" smtClean="0"/>
              <a:t>تجاوزات في البحوث الطبية</a:t>
            </a:r>
            <a:endParaRPr lang="en-US" dirty="0"/>
          </a:p>
        </p:txBody>
      </p:sp>
      <p:sp>
        <p:nvSpPr>
          <p:cNvPr id="26627" name="مستطيل 2"/>
          <p:cNvSpPr>
            <a:spLocks noChangeArrowheads="1"/>
          </p:cNvSpPr>
          <p:nvPr/>
        </p:nvSpPr>
        <p:spPr bwMode="auto">
          <a:xfrm>
            <a:off x="4425950" y="3244850"/>
            <a:ext cx="3340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1800">
                <a:solidFill>
                  <a:srgbClr val="000000"/>
                </a:solidFill>
                <a:latin typeface="Linux Libertine"/>
              </a:rPr>
              <a:t>Guatemala syphilis experiment</a:t>
            </a:r>
          </a:p>
        </p:txBody>
      </p:sp>
      <p:pic>
        <p:nvPicPr>
          <p:cNvPr id="26628" name="صورة 3"/>
          <p:cNvPicPr>
            <a:picLocks noChangeAspect="1"/>
          </p:cNvPicPr>
          <p:nvPr/>
        </p:nvPicPr>
        <p:blipFill>
          <a:blip r:embed="rId2">
            <a:extLst>
              <a:ext uri="{28A0092B-C50C-407E-A947-70E740481C1C}">
                <a14:useLocalDpi xmlns:a14="http://schemas.microsoft.com/office/drawing/2010/main" val="0"/>
              </a:ext>
            </a:extLst>
          </a:blip>
          <a:srcRect l="12518" t="9375" r="27747" b="12434"/>
          <a:stretch>
            <a:fillRect/>
          </a:stretch>
        </p:blipFill>
        <p:spPr bwMode="auto">
          <a:xfrm>
            <a:off x="1035424" y="1138238"/>
            <a:ext cx="9677400" cy="571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631665"/>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1143000"/>
          </a:xfrm>
        </p:spPr>
        <p:txBody>
          <a:bodyPr>
            <a:normAutofit fontScale="90000"/>
          </a:bodyPr>
          <a:lstStyle/>
          <a:p>
            <a:pPr>
              <a:defRPr/>
            </a:pPr>
            <a:r>
              <a:rPr lang="en-US" sz="3600" dirty="0"/>
              <a:t>INTENTIONAL DECEPTION AND EXPLOITATION</a:t>
            </a:r>
            <a:br>
              <a:rPr lang="en-US" sz="3600" dirty="0"/>
            </a:br>
            <a:endParaRPr lang="en-US" sz="3600" dirty="0"/>
          </a:p>
        </p:txBody>
      </p:sp>
      <p:sp>
        <p:nvSpPr>
          <p:cNvPr id="4" name="Content Placeholder 3"/>
          <p:cNvSpPr>
            <a:spLocks noGrp="1"/>
          </p:cNvSpPr>
          <p:nvPr>
            <p:ph idx="1"/>
          </p:nvPr>
        </p:nvSpPr>
        <p:spPr>
          <a:xfrm>
            <a:off x="1981200" y="1600200"/>
            <a:ext cx="8229600" cy="2133600"/>
          </a:xfrm>
        </p:spPr>
        <p:txBody>
          <a:bodyPr/>
          <a:lstStyle/>
          <a:p>
            <a:pPr marL="0" indent="0" algn="ctr">
              <a:buNone/>
              <a:defRPr/>
            </a:pPr>
            <a:r>
              <a:rPr lang="en-US" dirty="0" smtClean="0"/>
              <a:t>TUSKEGEE SYPHLIS STUDY</a:t>
            </a:r>
            <a:endParaRPr lang="en-US" dirty="0"/>
          </a:p>
        </p:txBody>
      </p:sp>
      <p:pic>
        <p:nvPicPr>
          <p:cNvPr id="276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1" y="2895600"/>
            <a:ext cx="3616325"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9164" y="2895600"/>
            <a:ext cx="3983037"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4" name="مربع نص 2"/>
          <p:cNvSpPr txBox="1">
            <a:spLocks noChangeArrowheads="1"/>
          </p:cNvSpPr>
          <p:nvPr/>
        </p:nvSpPr>
        <p:spPr bwMode="auto">
          <a:xfrm>
            <a:off x="3703638" y="5867401"/>
            <a:ext cx="49831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b="1">
                <a:solidFill>
                  <a:srgbClr val="FFC000"/>
                </a:solidFill>
                <a:latin typeface="Arial" panose="020B0604020202020204" pitchFamily="34" charset="0"/>
              </a:rPr>
              <a:t> </a:t>
            </a:r>
            <a:r>
              <a:rPr lang="en-US" altLang="en-US" sz="2800" b="1">
                <a:solidFill>
                  <a:srgbClr val="FFC000"/>
                </a:solidFill>
                <a:latin typeface="Calibri Light" panose="020F0302020204030204" pitchFamily="34" charset="0"/>
              </a:rPr>
              <a:t>FOR HOW LONG IT CONTINUED ?</a:t>
            </a:r>
          </a:p>
        </p:txBody>
      </p:sp>
    </p:spTree>
    <p:extLst>
      <p:ext uri="{BB962C8B-B14F-4D97-AF65-F5344CB8AC3E}">
        <p14:creationId xmlns:p14="http://schemas.microsoft.com/office/powerpoint/2010/main" val="35974598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ar-SA" smtClean="0"/>
              <a:t>تجاوزات في البحوث الطبية</a:t>
            </a:r>
            <a:endParaRPr lang="en-US" dirty="0"/>
          </a:p>
        </p:txBody>
      </p:sp>
      <p:pic>
        <p:nvPicPr>
          <p:cNvPr id="2867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219200"/>
            <a:ext cx="84582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1050045"/>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4" descr="data:image/jpeg;base64,/9j/4AAQSkZJRgABAQAAAQABAAD/2wCEAAkGBhASEBIQDxIPEBAQEA8QEA8PDw8NDw8PFBAVFBQQFBUXHCYeFxklGRIUHy8gJCcpLCwsFR4xNTAqNSYrLCkBCQoKDgwOGA8PFykdFxwpKSkpKSkpKSkpKSkpKSkpKSkpKSkpKSkpKSwpKSkpLikpLCwsLCkpKSwsKSwpLCkpKf/AABEIAKAA8AMBIgACEQEDEQH/xAAcAAABBQEBAQAAAAAAAAAAAAAEAQIDBQYABwj/xAA9EAACAQIEAwUGBAMHBQAAAAABAgADEQQFITESQVEGEyJhgTJScZGhsQdCweEUI5IkM1NigqLRQ1SjsvD/xAAaAQACAwEBAAAAAAAAAAAAAAABAwACBAUG/8QAJBEBAQACAwACAQQDAAAAAAAAAAECEQMhMRJBBBNRYZEiQoH/2gAMAwEAAhEDEQA/ALjGYe9TTrIly4tU1l1gqAeuF5k2l6+TBKq3584jXS/2wOeYTubW5yiqtebj8RcMFK2mGMTasFIg9R7QkwapTuYyK6T4apdbQnDKdjtIKSWEMoNpJpEbg3tGYivqBJqjSCtTvDAqM6xwXWMUR4bWVySIsRKfFby4rGU+KGsXDIvMs9mc+5i5Z7Ajau5gqH4bnFrRuF2MWsYAdRWH0VgFEw+kZYBaCTKshQyVHhQ8Ts2T+SbTg0kxx8Ev9AzuS4RxxE3PM7m0uMLl9R6qoAQWPCOK6jite143D1ygcLp3iFDboTLVM/PeBiD/AH3eW+FHgEkm+xyy7azswnDQsRYg9JqKR0HwExOU42scOGszBGF+bMvMgc7TYYOqWRSOnMFTNv0zX0TEJiaxjcUEgWvL6+YijXD3sQb9IPnf4iE1BY+z5wjOMhLu1x6zynPqBp1CL7GZN1oz6bbMu1RxJHEdoJM3k6FtZok2ir6OKARgXWP4ootGRD6cdXxSU1LOQqjUkyJ6gUEk2A1J6CYvOM1NZ+iL7Iv/ALj5y+M2rVtiu2JJ/lUxw+9UYgn/AEjb1PpGr2xa+tEW8qhB/wDWZs/c2HPXpDXyXEheJqFYLvfuzaM1jA1b41WAzmlVNlure61h8jzhjbzz1W5g/AgzU5Dm5qDgf21FwfeEXnh1uDL3pa1ZU4oay1rbSpxO8RDV/lQ8HpEamSSBOys+CPStwsTACPCjediItBrknzMbiTpAJtIywpStpw+idJYBtN9I9DIEMmQyAmWT4z2BBgdZPjW8Al54AOnbW9yeVut4ZgsTQUXem9SoQ4NnVFAOwNwSefzgSxV9qDG6R6DlWFFSgpRCpJXiJZW+O1pqsOllAmWyBn/hxaaelxWHwm/6Zre08SJrGNxQaG15pje0ariGW4I2nmnbqmGq8S87yLE5qVJN7mAnMjUcX1tMty7Ot60sMgp2XWXgg+DQFYVwxN9MgUjeD3MnvrFAEYCk7R4wrS4ffNj8Bv8AeZW8v+19TxU16At89JnWbQnoDNGE6Lr0f8NMhVkOIcAs7FaZIvwou5HmTfXyE9Rw2WDnMr2MpBMPSUbCmnppebPDYqnsGBPkQZg5Lbla6XFjJjGK7YfhvRxF6lC1HEb3A/l1fJh+onkj06uFr2qIyVKTeNDzHkeYI5z6GznNe7p3VeJjcBb21/4nmvavBviqbPV4BVpgmlwLrbml+egjeLkvl8J5uOXuehXcMoZdiAR8DtKrEjWd2dxXFQ4f8Niv+mwK/Q/SLit4LNXREXWWezEq7mdlnszqm5lROw2xkeIkmG2MirtrAjqSmWFFILRaHUXhSpEQyZEMVHElVoQMVTeE4seARoaEVfYjMfKrVaoiKPFHqJyr4pSC9I7OMP4dfSaNDoJk8joE0B6TS0aTADXkJ0ddRk+xM6RWaKVaV0t8v4fKONwxMgwJFN7t1lviDKDFA8XrMk7huU02mX1gdocZQZK7AbaS8R7iLvpmND85GKZ478oQV1Mah1lpQY3tZUviSvu00HrrKW2h9ZPmWI469R/edh/Tp+kgDb/Ca8fC69TyQg4WmatRlUpfhB4bDqTDMkzGiW/s5YgEgOLlGIAuL+sFyLIhiKFByx8KLZRot7c5tct7OqiG+lrhdAi3t05zn5WdulhjdSosxY1qSuu58N/MiZml2R4q/eFqu67tYC3IeU02SgvSqgD2SCIc+ZrbVVHLiBufWLmVk6N+G3lWMyb+Fxtemt+7qolWnfl4mDAerGA4rea3toFNWhUG4Fen8QwRh8u7PzmSxW8fbvVYbNZWLrK/ZE6qdTOyz2RFqbmUVLhRoYyumsfhDoYj7yCdRpw6kkFpCGUoVU6LJ6dpEgkwQQwD21OkJrD+XYQfgAhNI3FozH9gqsWOp+1FqJZiIlIeKV12Ld5VigtAai+k0OGzJSouRsOc8+p5fiqijuUZh5QtMpzAD+7b6f8AM3TLruMtxu+m+GOp+8PnOOPp+8PnPPa2U47/AA6npr+samTY87JU+0n/ABP8nl9ZQYEtBS4BgVLHsdDOeuQb3mTTU12FohdoTaZGlm73A85raI8APlF2aGIyNZFVSys3QE/STtvIswqFaNRhqQjH6SRHlt736nxep1ihuclxSAEMmott06rIWHMbfYzeQ9d/DvNV/hKan8pZf6WtNdj8wNWmaYYi6Mob3bje08n/AA+xwvUokgNcVKd+fJh9vnN/i8J3tO1Oo1M/mUWBB6X6Tm8mOs66nDnvCIO9qJW4jihwstqlIU9WA5KQdPW8mpZkoYUBQqLxDiF/CLX31jsk4qAKqqodfH3Rqsd/Pz3haqzVDVfiLdWtxW/T4QWG1l/xArLSODW4v3xv8BSIY/8AkHzmcxJ1ifiFmQqYpaYN+5Qg9ONyGPrYLA8FX46YvuNDH/DWMrn5ZbzrT5afCI59zG5cpCxa4OsSh2F2MYL3j8PsY1d5AEUwYXTUwelC1hCpVvJlvKvFZsKRsZAnadIdUF+AYZgPat1mdpdoFbaXmCfUGXxgJs5w3CwPIyvpe1NF2gcGknWUCDxRmU1kEvT1zJ0Ao07e6DDYDk1UNQpke6BDo9SOnTp0gvjyi0m3Mip4VwdpMKLX2irF4RPbFuom6wz+AfCZCjgGuD5zV4f2RE5rQ9oD2gxnd4ao3MrwrfXxNoPvDHGsre0dKm1ArVcJsy7XJU8hzlcPRvjBDa3K0jAsfIxwBi8U3s7qVRlYMhIZTcEcpvcg7ZCrZallrKNDewqrzEwBY9InH8+R2IPlF58cy9Mw5LhXu2BzqkRe4uNwTYjyIlf2k7aUaSMwILWIVVO5nkozarYXbitsWUE/ODvXZjdjf6WiceDvtoy/J3NSHVcSzszubs7FmPmTc/eGZTieGoAdmNoCCpj0cqQRyIImizrTJL3t6Pgm09I+uINgGuisNmAMnqgzBcdNBKGxiU4lI6GPpLrAAmkIbTS+0Gp05Y4U2Bl8Z2FZrPME7tcCVS5PUvtNk9QA6xoxCS0yoM5g8qqBweU2eDOggwqrbSE4IaCX3sIMzKsSoBldSbWWeOoeEQOlRF4cp2EbzsTjF7lkJ1DX16TSfxC9R85nexdECmxtrcTS8Ij54p2rs4zlaNJnFnf8qA6sZnl7bVv+3/3/ALTVY3BCohU6X522lZS7OAfmPyjcPj9l5SvnsKJYZfkdWvc008K+3UYhKafFjHrhaVJe9r639ikN3P8AxBcVjcRimWkASt7U8PTHg+XM+ZnN5ObXUdHi/HuXd8G93l9H+9rVcU4/6WDUU6QN9mqudfSTp2xorpTy/CgD81fEVcUbdbcKiEYHsQoH9pqENYfyaS8bAn8pN7CZTtdneGBfDYKkVCMUqV6jh2cjQqltAL3BMXhLnlo7P9LjnnarzjtTXq1ajgpTVmJApJ3agbAKOQ0lNUrljdyWbqSSfrEJjSs6OOEx+nOyzuVKTGiNIMQv1ltKHG/WcAfKN4h1j9IULeJeNsOkcPlAhSIpiAxbwos8t7SVaQCgBlGytoB8DLrCdrqbnhrUzTv+YMHQfHQGZK06Ky45RmVj1LCqjLxIQynYg3ElWlPOsmzmph2uniU24kvYN+89BwOYU6q8dNgVPzB6GZ8sLibMti6aQi2kHWsIRRqg6QYztKDxSXgy0TLV2W8QcMKBMPQa+stsCPvB+McoRRqhbS88V+1pmS+BYDR3hGPzJWRR0gdGuLw31I9O7OUQtBfPWWspezuYo1FQCAQNpccY6x9imyswEiGLp++v9QmG/FDOWWgqUahU8V2CncdJ5C+Y1zuz/wBRlLlr6P4uL5/7aS0KNXFVwqi7PcIvJE6noAN5vMBlqUKTLh9WFg9UCz1Dbe/JfKDZJlAwwenxLUquAHdFuipv3a/r6Q7i4EZmueGzC4AKqvM9L7TkVuzz31PAPaXFjDYWpXW44UtTuQOOq1gvD6meIWtoOk1fbzPHrtTU24RxVAq6Bb6KPj7cyd50vx8Pjjv93P5ct10WJFmkkkayx9p1oUQ2t+Xbe2uk4NCsLV4W12Nw3wPOR1qXCSNDbn1ECGU6bMQqhmY7KilmNt9BFNM2vb56QjA456LirSJV1vZha4uLGQt0BLXN9rEkmRDQul46SYpQGKjXhsCfMb//AHlI5IjokWIIUKDLvsziirutz4wGt5r+xlJCsrq8NVD5gfPSUym4LdU6h6w7CsbGVlNpY4NtDM+Pq9S3MeLyJDJQYBS05Lh5DSMfQNlMZjOlaXEV9dJFTrHikbRE9qU+xeg9mc0p008Y9ZqVzmiRe4mGynCcdMek0uGyccI+E3THcZrdVle2+G78gUgALzEVOzVbl9p7JUysDlIWyxbbS36UpmHP8fpnBhb6GwteyhbnTqbyr7XYkUcOFGhrGw04dFtc/UTW4OgGKi9+I2P7Ty/8Ss448U6gjgw6mmPJt2+s8/Jcrp0dyR5zmVbiqMehsPgILOJ6xDO1jNTTBbunTogMWWB06dOkQkkVeK/kL+kZDsjo8ddaZNg61gT8KLsPqolaJuAUcFUkA6KAel73kWDYL4+YHgH+Y7H0g4b5HW0lDeAD/M32EATpEYs4mdLRHTp06FHRREiiCo3WEe6huoB+cs8IZSZLVvRTyFvkZdYepM+u1kokgMbxRytKCepkitZZF3kkd/BLzwEJMSmfFIq2JCKW00BI5XPSAPmTEApYErzIFj11O0pvTRxcGXJNyyT+bp6fkLWpgzWYav4RPJsD2rqKG4QrJTBFrohLki1wzbDXUaa7aTc9lc6esCK4pU3uAiJUVm4eG5BsTt10vrpNvHyTKa0RzfjZ8c+Vs/vbR1W5SFjaSkyKqRNEZGSp5otKm9RrWpozcxYgafWeI59iywLMbvUYs3Uk6n7z0XtnmR7laYBXvGub7lV/eeV51WvUsPy6evOcLgw3k6fLlrFXxJ06dOMhAdRHyPmPWSCFHTp150iOMnwbWdSN7n6qR9jIJJQqcLKx2DAn4A6yuQoVGg+A+0eNvX9ItekUdkO6OyHzKsV/ScB4fX9IPoDZ0TnFlkdOM6cYUJHCNvFgRpuzdS6Mvutf0M0NETJdm3tUYe8v2P7zWUTFWdjsSI8CMSSASmk2XhktQeCMUR1c+GWk6EOjDnqOYPMcxLanUwjEE03HEfFd1YKL+KwtzlMok+FS7Whx6Vym22wOCwrobU2N7i7FS1iLGx+E0OWhPE6qy8ZXi4hYnhWw+kzOUHQW5TT0TNuHjNcexrPIajxjPIalSNkR/9k="/>
          <p:cNvSpPr>
            <a:spLocks noChangeAspect="1" noChangeArrowheads="1"/>
          </p:cNvSpPr>
          <p:nvPr/>
        </p:nvSpPr>
        <p:spPr bwMode="auto">
          <a:xfrm>
            <a:off x="104473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r" rtl="1" eaLnBrk="1" hangingPunct="1">
              <a:spcBef>
                <a:spcPct val="0"/>
              </a:spcBef>
              <a:buClrTx/>
              <a:buSzTx/>
              <a:buFontTx/>
              <a:buNone/>
            </a:pPr>
            <a:endParaRPr lang="ar-SA" altLang="en-US" sz="1800">
              <a:latin typeface="Arial" panose="020B0604020202020204" pitchFamily="34" charset="0"/>
            </a:endParaRPr>
          </a:p>
        </p:txBody>
      </p:sp>
      <p:sp>
        <p:nvSpPr>
          <p:cNvPr id="9219" name="AutoShape 6" descr="data:image/jpeg;base64,/9j/4AAQSkZJRgABAQAAAQABAAD/2wCEAAkGBhASEBIQDxIPEBAQEA8QEA8PDw8NDw8PFBAVFBQQFBUXHCYeFxklGRIUHy8gJCcpLCwsFR4xNTAqNSYrLCkBCQoKDgwOGA8PFykdFxwpKSkpKSkpKSkpKSkpKSkpKSkpKSkpKSkpKSwpKSkpLikpLCwsLCkpKSwsKSwpLCkpKf/AABEIAKAA8AMBIgACEQEDEQH/xAAcAAABBQEBAQAAAAAAAAAAAAAEAQIDBQYABwj/xAA9EAACAQIEAwUGBAMHBQAAAAABAgADEQQFITESQVEGEyJhgTJScZGhsQdCweEUI5IkM1NigqLRQ1SjsvD/xAAaAQACAwEBAAAAAAAAAAAAAAABAwACBAUG/8QAJBEBAQACAwACAQQDAAAAAAAAAAECEQMhMRJBBBNRYZEiQoH/2gAMAwEAAhEDEQA/ALjGYe9TTrIly4tU1l1gqAeuF5k2l6+TBKq3584jXS/2wOeYTubW5yiqtebj8RcMFK2mGMTasFIg9R7QkwapTuYyK6T4apdbQnDKdjtIKSWEMoNpJpEbg3tGYivqBJqjSCtTvDAqM6xwXWMUR4bWVySIsRKfFby4rGU+KGsXDIvMs9mc+5i5Z7Ajau5gqH4bnFrRuF2MWsYAdRWH0VgFEw+kZYBaCTKshQyVHhQ8Ts2T+SbTg0kxx8Ev9AzuS4RxxE3PM7m0uMLl9R6qoAQWPCOK6jite143D1ygcLp3iFDboTLVM/PeBiD/AH3eW+FHgEkm+xyy7azswnDQsRYg9JqKR0HwExOU42scOGszBGF+bMvMgc7TYYOqWRSOnMFTNv0zX0TEJiaxjcUEgWvL6+YijXD3sQb9IPnf4iE1BY+z5wjOMhLu1x6zynPqBp1CL7GZN1oz6bbMu1RxJHEdoJM3k6FtZok2ir6OKARgXWP4ootGRD6cdXxSU1LOQqjUkyJ6gUEk2A1J6CYvOM1NZ+iL7Iv/ALj5y+M2rVtiu2JJ/lUxw+9UYgn/AEjb1PpGr2xa+tEW8qhB/wDWZs/c2HPXpDXyXEheJqFYLvfuzaM1jA1b41WAzmlVNlure61h8jzhjbzz1W5g/AgzU5Dm5qDgf21FwfeEXnh1uDL3pa1ZU4oay1rbSpxO8RDV/lQ8HpEamSSBOys+CPStwsTACPCjediItBrknzMbiTpAJtIywpStpw+idJYBtN9I9DIEMmQyAmWT4z2BBgdZPjW8Al54AOnbW9yeVut4ZgsTQUXem9SoQ4NnVFAOwNwSefzgSxV9qDG6R6DlWFFSgpRCpJXiJZW+O1pqsOllAmWyBn/hxaaelxWHwm/6Zre08SJrGNxQaG15pje0ariGW4I2nmnbqmGq8S87yLE5qVJN7mAnMjUcX1tMty7Ot60sMgp2XWXgg+DQFYVwxN9MgUjeD3MnvrFAEYCk7R4wrS4ffNj8Bv8AeZW8v+19TxU16At89JnWbQnoDNGE6Lr0f8NMhVkOIcAs7FaZIvwou5HmTfXyE9Rw2WDnMr2MpBMPSUbCmnppebPDYqnsGBPkQZg5Lbla6XFjJjGK7YfhvRxF6lC1HEb3A/l1fJh+onkj06uFr2qIyVKTeNDzHkeYI5z6GznNe7p3VeJjcBb21/4nmvavBviqbPV4BVpgmlwLrbml+egjeLkvl8J5uOXuehXcMoZdiAR8DtKrEjWd2dxXFQ4f8Niv+mwK/Q/SLit4LNXREXWWezEq7mdlnszqm5lROw2xkeIkmG2MirtrAjqSmWFFILRaHUXhSpEQyZEMVHElVoQMVTeE4seARoaEVfYjMfKrVaoiKPFHqJyr4pSC9I7OMP4dfSaNDoJk8joE0B6TS0aTADXkJ0ddRk+xM6RWaKVaV0t8v4fKONwxMgwJFN7t1lviDKDFA8XrMk7huU02mX1gdocZQZK7AbaS8R7iLvpmND85GKZ478oQV1Mah1lpQY3tZUviSvu00HrrKW2h9ZPmWI469R/edh/Tp+kgDb/Ca8fC69TyQg4WmatRlUpfhB4bDqTDMkzGiW/s5YgEgOLlGIAuL+sFyLIhiKFByx8KLZRot7c5tct7OqiG+lrhdAi3t05zn5WdulhjdSosxY1qSuu58N/MiZml2R4q/eFqu67tYC3IeU02SgvSqgD2SCIc+ZrbVVHLiBufWLmVk6N+G3lWMyb+Fxtemt+7qolWnfl4mDAerGA4rea3toFNWhUG4Fen8QwRh8u7PzmSxW8fbvVYbNZWLrK/ZE6qdTOyz2RFqbmUVLhRoYyumsfhDoYj7yCdRpw6kkFpCGUoVU6LJ6dpEgkwQQwD21OkJrD+XYQfgAhNI3FozH9gqsWOp+1FqJZiIlIeKV12Ld5VigtAai+k0OGzJSouRsOc8+p5fiqijuUZh5QtMpzAD+7b6f8AM3TLruMtxu+m+GOp+8PnOOPp+8PnPPa2U47/AA6npr+samTY87JU+0n/ABP8nl9ZQYEtBS4BgVLHsdDOeuQb3mTTU12FohdoTaZGlm73A85raI8APlF2aGIyNZFVSys3QE/STtvIswqFaNRhqQjH6SRHlt736nxep1ihuclxSAEMmott06rIWHMbfYzeQ9d/DvNV/hKan8pZf6WtNdj8wNWmaYYi6Mob3bje08n/AA+xwvUokgNcVKd+fJh9vnN/i8J3tO1Oo1M/mUWBB6X6Tm8mOs66nDnvCIO9qJW4jihwstqlIU9WA5KQdPW8mpZkoYUBQqLxDiF/CLX31jsk4qAKqqodfH3Rqsd/Pz3haqzVDVfiLdWtxW/T4QWG1l/xArLSODW4v3xv8BSIY/8AkHzmcxJ1ifiFmQqYpaYN+5Qg9ONyGPrYLA8FX46YvuNDH/DWMrn5ZbzrT5afCI59zG5cpCxa4OsSh2F2MYL3j8PsY1d5AEUwYXTUwelC1hCpVvJlvKvFZsKRsZAnadIdUF+AYZgPat1mdpdoFbaXmCfUGXxgJs5w3CwPIyvpe1NF2gcGknWUCDxRmU1kEvT1zJ0Ao07e6DDYDk1UNQpke6BDo9SOnTp0gvjyi0m3Mip4VwdpMKLX2irF4RPbFuom6wz+AfCZCjgGuD5zV4f2RE5rQ9oD2gxnd4ao3MrwrfXxNoPvDHGsre0dKm1ArVcJsy7XJU8hzlcPRvjBDa3K0jAsfIxwBi8U3s7qVRlYMhIZTcEcpvcg7ZCrZallrKNDewqrzEwBY9InH8+R2IPlF58cy9Mw5LhXu2BzqkRe4uNwTYjyIlf2k7aUaSMwILWIVVO5nkozarYXbitsWUE/ODvXZjdjf6WiceDvtoy/J3NSHVcSzszubs7FmPmTc/eGZTieGoAdmNoCCpj0cqQRyIImizrTJL3t6Pgm09I+uINgGuisNmAMnqgzBcdNBKGxiU4lI6GPpLrAAmkIbTS+0Gp05Y4U2Bl8Z2FZrPME7tcCVS5PUvtNk9QA6xoxCS0yoM5g8qqBweU2eDOggwqrbSE4IaCX3sIMzKsSoBldSbWWeOoeEQOlRF4cp2EbzsTjF7lkJ1DX16TSfxC9R85nexdECmxtrcTS8Ij54p2rs4zlaNJnFnf8qA6sZnl7bVv+3/3/ALTVY3BCohU6X522lZS7OAfmPyjcPj9l5SvnsKJYZfkdWvc008K+3UYhKafFjHrhaVJe9r639ikN3P8AxBcVjcRimWkASt7U8PTHg+XM+ZnN5ObXUdHi/HuXd8G93l9H+9rVcU4/6WDUU6QN9mqudfSTp2xorpTy/CgD81fEVcUbdbcKiEYHsQoH9pqENYfyaS8bAn8pN7CZTtdneGBfDYKkVCMUqV6jh2cjQqltAL3BMXhLnlo7P9LjnnarzjtTXq1ajgpTVmJApJ3agbAKOQ0lNUrljdyWbqSSfrEJjSs6OOEx+nOyzuVKTGiNIMQv1ltKHG/WcAfKN4h1j9IULeJeNsOkcPlAhSIpiAxbwos8t7SVaQCgBlGytoB8DLrCdrqbnhrUzTv+YMHQfHQGZK06Ky45RmVj1LCqjLxIQynYg3ElWlPOsmzmph2uniU24kvYN+89BwOYU6q8dNgVPzB6GZ8sLibMti6aQi2kHWsIRRqg6QYztKDxSXgy0TLV2W8QcMKBMPQa+stsCPvB+McoRRqhbS88V+1pmS+BYDR3hGPzJWRR0gdGuLw31I9O7OUQtBfPWWspezuYo1FQCAQNpccY6x9imyswEiGLp++v9QmG/FDOWWgqUahU8V2CncdJ5C+Y1zuz/wBRlLlr6P4uL5/7aS0KNXFVwqi7PcIvJE6noAN5vMBlqUKTLh9WFg9UCz1Dbe/JfKDZJlAwwenxLUquAHdFuipv3a/r6Q7i4EZmueGzC4AKqvM9L7TkVuzz31PAPaXFjDYWpXW44UtTuQOOq1gvD6meIWtoOk1fbzPHrtTU24RxVAq6Bb6KPj7cyd50vx8Pjjv93P5ct10WJFmkkkayx9p1oUQ2t+Xbe2uk4NCsLV4W12Nw3wPOR1qXCSNDbn1ECGU6bMQqhmY7KilmNt9BFNM2vb56QjA456LirSJV1vZha4uLGQt0BLXN9rEkmRDQul46SYpQGKjXhsCfMb//AHlI5IjokWIIUKDLvsziirutz4wGt5r+xlJCsrq8NVD5gfPSUym4LdU6h6w7CsbGVlNpY4NtDM+Pq9S3MeLyJDJQYBS05Lh5DSMfQNlMZjOlaXEV9dJFTrHikbRE9qU+xeg9mc0p008Y9ZqVzmiRe4mGynCcdMek0uGyccI+E3THcZrdVle2+G78gUgALzEVOzVbl9p7JUysDlIWyxbbS36UpmHP8fpnBhb6GwteyhbnTqbyr7XYkUcOFGhrGw04dFtc/UTW4OgGKi9+I2P7Ty/8Ss448U6gjgw6mmPJt2+s8/Jcrp0dyR5zmVbiqMehsPgILOJ6xDO1jNTTBbunTogMWWB06dOkQkkVeK/kL+kZDsjo8ddaZNg61gT8KLsPqolaJuAUcFUkA6KAel73kWDYL4+YHgH+Y7H0g4b5HW0lDeAD/M32EATpEYs4mdLRHTp06FHRREiiCo3WEe6huoB+cs8IZSZLVvRTyFvkZdYepM+u1kokgMbxRytKCepkitZZF3kkd/BLzwEJMSmfFIq2JCKW00BI5XPSAPmTEApYErzIFj11O0pvTRxcGXJNyyT+bp6fkLWpgzWYav4RPJsD2rqKG4QrJTBFrohLki1wzbDXUaa7aTc9lc6esCK4pU3uAiJUVm4eG5BsTt10vrpNvHyTKa0RzfjZ8c+Vs/vbR1W5SFjaSkyKqRNEZGSp5otKm9RrWpozcxYgafWeI59iywLMbvUYs3Uk6n7z0XtnmR7laYBXvGub7lV/eeV51WvUsPy6evOcLgw3k6fLlrFXxJ06dOMhAdRHyPmPWSCFHTp150iOMnwbWdSN7n6qR9jIJJQqcLKx2DAn4A6yuQoVGg+A+0eNvX9ItekUdkO6OyHzKsV/ScB4fX9IPoDZ0TnFlkdOM6cYUJHCNvFgRpuzdS6Mvutf0M0NETJdm3tUYe8v2P7zWUTFWdjsSI8CMSSASmk2XhktQeCMUR1c+GWk6EOjDnqOYPMcxLanUwjEE03HEfFd1YKL+KwtzlMok+FS7Whx6Vym22wOCwrobU2N7i7FS1iLGx+E0OWhPE6qy8ZXi4hYnhWw+kzOUHQW5TT0TNuHjNcexrPIajxjPIalSNkR/9k="/>
          <p:cNvSpPr>
            <a:spLocks noChangeAspect="1" noChangeArrowheads="1"/>
          </p:cNvSpPr>
          <p:nvPr/>
        </p:nvSpPr>
        <p:spPr bwMode="auto">
          <a:xfrm>
            <a:off x="104473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r" rtl="1" eaLnBrk="1" hangingPunct="1">
              <a:spcBef>
                <a:spcPct val="0"/>
              </a:spcBef>
              <a:buClrTx/>
              <a:buSzTx/>
              <a:buFontTx/>
              <a:buNone/>
            </a:pPr>
            <a:endParaRPr lang="ar-SA" altLang="en-US" sz="1800">
              <a:latin typeface="Arial" panose="020B0604020202020204" pitchFamily="34" charset="0"/>
            </a:endParaRPr>
          </a:p>
        </p:txBody>
      </p:sp>
      <p:sp>
        <p:nvSpPr>
          <p:cNvPr id="9220" name="AutoShape 8" descr="data:image/jpeg;base64,/9j/4AAQSkZJRgABAQAAAQABAAD/2wCEAAkGBhASEBIQDxIPEBAQEA8QEA8PDw8NDw8PFBAVFBQQFBUXHCYeFxklGRIUHy8gJCcpLCwsFR4xNTAqNSYrLCkBCQoKDgwOGA8PFykdFxwpKSkpKSkpKSkpKSkpKSkpKSkpKSkpKSkpKSwpKSkpLikpLCwsLCkpKSwsKSwpLCkpKf/AABEIAKAA8AMBIgACEQEDEQH/xAAcAAABBQEBAQAAAAAAAAAAAAAEAQIDBQYABwj/xAA9EAACAQIEAwUGBAMHBQAAAAABAgADEQQFITESQVEGEyJhgTJScZGhsQdCweEUI5IkM1NigqLRQ1SjsvD/xAAaAQACAwEBAAAAAAAAAAAAAAABAwACBAUG/8QAJBEBAQACAwACAQQDAAAAAAAAAAECEQMhMRJBBBNRYZEiQoH/2gAMAwEAAhEDEQA/ALjGYe9TTrIly4tU1l1gqAeuF5k2l6+TBKq3584jXS/2wOeYTubW5yiqtebj8RcMFK2mGMTasFIg9R7QkwapTuYyK6T4apdbQnDKdjtIKSWEMoNpJpEbg3tGYivqBJqjSCtTvDAqM6xwXWMUR4bWVySIsRKfFby4rGU+KGsXDIvMs9mc+5i5Z7Ajau5gqH4bnFrRuF2MWsYAdRWH0VgFEw+kZYBaCTKshQyVHhQ8Ts2T+SbTg0kxx8Ev9AzuS4RxxE3PM7m0uMLl9R6qoAQWPCOK6jite143D1ygcLp3iFDboTLVM/PeBiD/AH3eW+FHgEkm+xyy7azswnDQsRYg9JqKR0HwExOU42scOGszBGF+bMvMgc7TYYOqWRSOnMFTNv0zX0TEJiaxjcUEgWvL6+YijXD3sQb9IPnf4iE1BY+z5wjOMhLu1x6zynPqBp1CL7GZN1oz6bbMu1RxJHEdoJM3k6FtZok2ir6OKARgXWP4ootGRD6cdXxSU1LOQqjUkyJ6gUEk2A1J6CYvOM1NZ+iL7Iv/ALj5y+M2rVtiu2JJ/lUxw+9UYgn/AEjb1PpGr2xa+tEW8qhB/wDWZs/c2HPXpDXyXEheJqFYLvfuzaM1jA1b41WAzmlVNlure61h8jzhjbzz1W5g/AgzU5Dm5qDgf21FwfeEXnh1uDL3pa1ZU4oay1rbSpxO8RDV/lQ8HpEamSSBOys+CPStwsTACPCjediItBrknzMbiTpAJtIywpStpw+idJYBtN9I9DIEMmQyAmWT4z2BBgdZPjW8Al54AOnbW9yeVut4ZgsTQUXem9SoQ4NnVFAOwNwSefzgSxV9qDG6R6DlWFFSgpRCpJXiJZW+O1pqsOllAmWyBn/hxaaelxWHwm/6Zre08SJrGNxQaG15pje0ariGW4I2nmnbqmGq8S87yLE5qVJN7mAnMjUcX1tMty7Ot60sMgp2XWXgg+DQFYVwxN9MgUjeD3MnvrFAEYCk7R4wrS4ffNj8Bv8AeZW8v+19TxU16At89JnWbQnoDNGE6Lr0f8NMhVkOIcAs7FaZIvwou5HmTfXyE9Rw2WDnMr2MpBMPSUbCmnppebPDYqnsGBPkQZg5Lbla6XFjJjGK7YfhvRxF6lC1HEb3A/l1fJh+onkj06uFr2qIyVKTeNDzHkeYI5z6GznNe7p3VeJjcBb21/4nmvavBviqbPV4BVpgmlwLrbml+egjeLkvl8J5uOXuehXcMoZdiAR8DtKrEjWd2dxXFQ4f8Niv+mwK/Q/SLit4LNXREXWWezEq7mdlnszqm5lROw2xkeIkmG2MirtrAjqSmWFFILRaHUXhSpEQyZEMVHElVoQMVTeE4seARoaEVfYjMfKrVaoiKPFHqJyr4pSC9I7OMP4dfSaNDoJk8joE0B6TS0aTADXkJ0ddRk+xM6RWaKVaV0t8v4fKONwxMgwJFN7t1lviDKDFA8XrMk7huU02mX1gdocZQZK7AbaS8R7iLvpmND85GKZ478oQV1Mah1lpQY3tZUviSvu00HrrKW2h9ZPmWI469R/edh/Tp+kgDb/Ca8fC69TyQg4WmatRlUpfhB4bDqTDMkzGiW/s5YgEgOLlGIAuL+sFyLIhiKFByx8KLZRot7c5tct7OqiG+lrhdAi3t05zn5WdulhjdSosxY1qSuu58N/MiZml2R4q/eFqu67tYC3IeU02SgvSqgD2SCIc+ZrbVVHLiBufWLmVk6N+G3lWMyb+Fxtemt+7qolWnfl4mDAerGA4rea3toFNWhUG4Fen8QwRh8u7PzmSxW8fbvVYbNZWLrK/ZE6qdTOyz2RFqbmUVLhRoYyumsfhDoYj7yCdRpw6kkFpCGUoVU6LJ6dpEgkwQQwD21OkJrD+XYQfgAhNI3FozH9gqsWOp+1FqJZiIlIeKV12Ld5VigtAai+k0OGzJSouRsOc8+p5fiqijuUZh5QtMpzAD+7b6f8AM3TLruMtxu+m+GOp+8PnOOPp+8PnPPa2U47/AA6npr+samTY87JU+0n/ABP8nl9ZQYEtBS4BgVLHsdDOeuQb3mTTU12FohdoTaZGlm73A85raI8APlF2aGIyNZFVSys3QE/STtvIswqFaNRhqQjH6SRHlt736nxep1ihuclxSAEMmott06rIWHMbfYzeQ9d/DvNV/hKan8pZf6WtNdj8wNWmaYYi6Mob3bje08n/AA+xwvUokgNcVKd+fJh9vnN/i8J3tO1Oo1M/mUWBB6X6Tm8mOs66nDnvCIO9qJW4jihwstqlIU9WA5KQdPW8mpZkoYUBQqLxDiF/CLX31jsk4qAKqqodfH3Rqsd/Pz3haqzVDVfiLdWtxW/T4QWG1l/xArLSODW4v3xv8BSIY/8AkHzmcxJ1ifiFmQqYpaYN+5Qg9ONyGPrYLA8FX46YvuNDH/DWMrn5ZbzrT5afCI59zG5cpCxa4OsSh2F2MYL3j8PsY1d5AEUwYXTUwelC1hCpVvJlvKvFZsKRsZAnadIdUF+AYZgPat1mdpdoFbaXmCfUGXxgJs5w3CwPIyvpe1NF2gcGknWUCDxRmU1kEvT1zJ0Ao07e6DDYDk1UNQpke6BDo9SOnTp0gvjyi0m3Mip4VwdpMKLX2irF4RPbFuom6wz+AfCZCjgGuD5zV4f2RE5rQ9oD2gxnd4ao3MrwrfXxNoPvDHGsre0dKm1ArVcJsy7XJU8hzlcPRvjBDa3K0jAsfIxwBi8U3s7qVRlYMhIZTcEcpvcg7ZCrZallrKNDewqrzEwBY9InH8+R2IPlF58cy9Mw5LhXu2BzqkRe4uNwTYjyIlf2k7aUaSMwILWIVVO5nkozarYXbitsWUE/ODvXZjdjf6WiceDvtoy/J3NSHVcSzszubs7FmPmTc/eGZTieGoAdmNoCCpj0cqQRyIImizrTJL3t6Pgm09I+uINgGuisNmAMnqgzBcdNBKGxiU4lI6GPpLrAAmkIbTS+0Gp05Y4U2Bl8Z2FZrPME7tcCVS5PUvtNk9QA6xoxCS0yoM5g8qqBweU2eDOggwqrbSE4IaCX3sIMzKsSoBldSbWWeOoeEQOlRF4cp2EbzsTjF7lkJ1DX16TSfxC9R85nexdECmxtrcTS8Ij54p2rs4zlaNJnFnf8qA6sZnl7bVv+3/3/ALTVY3BCohU6X522lZS7OAfmPyjcPj9l5SvnsKJYZfkdWvc008K+3UYhKafFjHrhaVJe9r639ikN3P8AxBcVjcRimWkASt7U8PTHg+XM+ZnN5ObXUdHi/HuXd8G93l9H+9rVcU4/6WDUU6QN9mqudfSTp2xorpTy/CgD81fEVcUbdbcKiEYHsQoH9pqENYfyaS8bAn8pN7CZTtdneGBfDYKkVCMUqV6jh2cjQqltAL3BMXhLnlo7P9LjnnarzjtTXq1ajgpTVmJApJ3agbAKOQ0lNUrljdyWbqSSfrEJjSs6OOEx+nOyzuVKTGiNIMQv1ltKHG/WcAfKN4h1j9IULeJeNsOkcPlAhSIpiAxbwos8t7SVaQCgBlGytoB8DLrCdrqbnhrUzTv+YMHQfHQGZK06Ky45RmVj1LCqjLxIQynYg3ElWlPOsmzmph2uniU24kvYN+89BwOYU6q8dNgVPzB6GZ8sLibMti6aQi2kHWsIRRqg6QYztKDxSXgy0TLV2W8QcMKBMPQa+stsCPvB+McoRRqhbS88V+1pmS+BYDR3hGPzJWRR0gdGuLw31I9O7OUQtBfPWWspezuYo1FQCAQNpccY6x9imyswEiGLp++v9QmG/FDOWWgqUahU8V2CncdJ5C+Y1zuz/wBRlLlr6P4uL5/7aS0KNXFVwqi7PcIvJE6noAN5vMBlqUKTLh9WFg9UCz1Dbe/JfKDZJlAwwenxLUquAHdFuipv3a/r6Q7i4EZmueGzC4AKqvM9L7TkVuzz31PAPaXFjDYWpXW44UtTuQOOq1gvD6meIWtoOk1fbzPHrtTU24RxVAq6Bb6KPj7cyd50vx8Pjjv93P5ct10WJFmkkkayx9p1oUQ2t+Xbe2uk4NCsLV4W12Nw3wPOR1qXCSNDbn1ECGU6bMQqhmY7KilmNt9BFNM2vb56QjA456LirSJV1vZha4uLGQt0BLXN9rEkmRDQul46SYpQGKjXhsCfMb//AHlI5IjokWIIUKDLvsziirutz4wGt5r+xlJCsrq8NVD5gfPSUym4LdU6h6w7CsbGVlNpY4NtDM+Pq9S3MeLyJDJQYBS05Lh5DSMfQNlMZjOlaXEV9dJFTrHikbRE9qU+xeg9mc0p008Y9ZqVzmiRe4mGynCcdMek0uGyccI+E3THcZrdVle2+G78gUgALzEVOzVbl9p7JUysDlIWyxbbS36UpmHP8fpnBhb6GwteyhbnTqbyr7XYkUcOFGhrGw04dFtc/UTW4OgGKi9+I2P7Ty/8Ss448U6gjgw6mmPJt2+s8/Jcrp0dyR5zmVbiqMehsPgILOJ6xDO1jNTTBbunTogMWWB06dOkQkkVeK/kL+kZDsjo8ddaZNg61gT8KLsPqolaJuAUcFUkA6KAel73kWDYL4+YHgH+Y7H0g4b5HW0lDeAD/M32EATpEYs4mdLRHTp06FHRREiiCo3WEe6huoB+cs8IZSZLVvRTyFvkZdYepM+u1kokgMbxRytKCepkitZZF3kkd/BLzwEJMSmfFIq2JCKW00BI5XPSAPmTEApYErzIFj11O0pvTRxcGXJNyyT+bp6fkLWpgzWYav4RPJsD2rqKG4QrJTBFrohLki1wzbDXUaa7aTc9lc6esCK4pU3uAiJUVm4eG5BsTt10vrpNvHyTKa0RzfjZ8c+Vs/vbR1W5SFjaSkyKqRNEZGSp5otKm9RrWpozcxYgafWeI59iywLMbvUYs3Uk6n7z0XtnmR7laYBXvGub7lV/eeV51WvUsPy6evOcLgw3k6fLlrFXxJ06dOMhAdRHyPmPWSCFHTp150iOMnwbWdSN7n6qR9jIJJQqcLKx2DAn4A6yuQoVGg+A+0eNvX9ItekUdkO6OyHzKsV/ScB4fX9IPoDZ0TnFlkdOM6cYUJHCNvFgRpuzdS6Mvutf0M0NETJdm3tUYe8v2P7zWUTFWdjsSI8CMSSASmk2XhktQeCMUR1c+GWk6EOjDnqOYPMcxLanUwjEE03HEfFd1YKL+KwtzlMok+FS7Whx6Vym22wOCwrobU2N7i7FS1iLGx+E0OWhPE6qy8ZXi4hYnhWw+kzOUHQW5TT0TNuHjNcexrPIajxjPIalSNkR/9k="/>
          <p:cNvSpPr>
            <a:spLocks noChangeAspect="1" noChangeArrowheads="1"/>
          </p:cNvSpPr>
          <p:nvPr/>
        </p:nvSpPr>
        <p:spPr bwMode="auto">
          <a:xfrm>
            <a:off x="104473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r" rtl="1" eaLnBrk="1" hangingPunct="1">
              <a:spcBef>
                <a:spcPct val="0"/>
              </a:spcBef>
              <a:buClrTx/>
              <a:buSzTx/>
              <a:buFontTx/>
              <a:buNone/>
            </a:pPr>
            <a:endParaRPr lang="ar-SA" altLang="en-US" sz="1800">
              <a:latin typeface="Arial" panose="020B0604020202020204" pitchFamily="34" charset="0"/>
            </a:endParaRPr>
          </a:p>
        </p:txBody>
      </p:sp>
      <p:sp>
        <p:nvSpPr>
          <p:cNvPr id="4" name="عنوان 3"/>
          <p:cNvSpPr>
            <a:spLocks noGrp="1"/>
          </p:cNvSpPr>
          <p:nvPr>
            <p:ph type="title"/>
          </p:nvPr>
        </p:nvSpPr>
        <p:spPr/>
        <p:txBody>
          <a:bodyPr/>
          <a:lstStyle/>
          <a:p>
            <a:pPr>
              <a:defRPr/>
            </a:pPr>
            <a:r>
              <a:rPr lang="en-US" dirty="0" smtClean="0">
                <a:solidFill>
                  <a:srgbClr val="FFC000"/>
                </a:solidFill>
              </a:rPr>
              <a:t>WE WANT TO:</a:t>
            </a:r>
            <a:endParaRPr lang="en-US" dirty="0">
              <a:solidFill>
                <a:srgbClr val="FFC000"/>
              </a:solidFill>
            </a:endParaRPr>
          </a:p>
        </p:txBody>
      </p:sp>
      <p:sp>
        <p:nvSpPr>
          <p:cNvPr id="3" name="عنصر نائب للمحتوى 2"/>
          <p:cNvSpPr>
            <a:spLocks noGrp="1"/>
          </p:cNvSpPr>
          <p:nvPr>
            <p:ph idx="1"/>
          </p:nvPr>
        </p:nvSpPr>
        <p:spPr/>
        <p:txBody>
          <a:bodyPr/>
          <a:lstStyle/>
          <a:p>
            <a:pPr>
              <a:defRPr/>
            </a:pPr>
            <a:r>
              <a:rPr lang="en-US" dirty="0"/>
              <a:t>APPRECIATE  THE IMPORTANCE OF ETHICS IN </a:t>
            </a:r>
            <a:r>
              <a:rPr lang="en-US" dirty="0" smtClean="0"/>
              <a:t>RESEARCH</a:t>
            </a:r>
          </a:p>
          <a:p>
            <a:pPr marL="0" indent="0">
              <a:buNone/>
              <a:defRPr/>
            </a:pPr>
            <a:endParaRPr lang="en-US" dirty="0"/>
          </a:p>
          <a:p>
            <a:pPr>
              <a:defRPr/>
            </a:pPr>
            <a:r>
              <a:rPr lang="en-US" dirty="0"/>
              <a:t>RECOGNIZE THE SOURCES OF RESEARCH </a:t>
            </a:r>
            <a:r>
              <a:rPr lang="en-US" dirty="0" smtClean="0"/>
              <a:t>ETHICS</a:t>
            </a:r>
          </a:p>
          <a:p>
            <a:pPr marL="0" indent="0">
              <a:buNone/>
              <a:defRPr/>
            </a:pPr>
            <a:endParaRPr lang="en-US" dirty="0"/>
          </a:p>
          <a:p>
            <a:pPr>
              <a:defRPr/>
            </a:pPr>
            <a:r>
              <a:rPr lang="en-US" dirty="0" smtClean="0"/>
              <a:t>DESCRIBE </a:t>
            </a:r>
            <a:r>
              <a:rPr lang="en-US" dirty="0"/>
              <a:t>THE PRINCIPLES OF RESEARCH </a:t>
            </a:r>
            <a:r>
              <a:rPr lang="en-US" dirty="0" smtClean="0"/>
              <a:t>ETHICS</a:t>
            </a:r>
          </a:p>
          <a:p>
            <a:pPr marL="0" indent="0">
              <a:buNone/>
              <a:defRPr/>
            </a:pPr>
            <a:endParaRPr lang="en-US" dirty="0"/>
          </a:p>
          <a:p>
            <a:pPr>
              <a:defRPr/>
            </a:pPr>
            <a:r>
              <a:rPr lang="en-US" dirty="0"/>
              <a:t>APPRECIATE THE  ETHICAL REQUIREMENTS OF RESEARCH</a:t>
            </a:r>
          </a:p>
        </p:txBody>
      </p:sp>
    </p:spTree>
    <p:extLst>
      <p:ext uri="{BB962C8B-B14F-4D97-AF65-F5344CB8AC3E}">
        <p14:creationId xmlns:p14="http://schemas.microsoft.com/office/powerpoint/2010/main" val="39096258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صورة 3"/>
          <p:cNvPicPr>
            <a:picLocks noChangeAspect="1"/>
          </p:cNvPicPr>
          <p:nvPr/>
        </p:nvPicPr>
        <p:blipFill>
          <a:blip r:embed="rId2">
            <a:extLst>
              <a:ext uri="{28A0092B-C50C-407E-A947-70E740481C1C}">
                <a14:useLocalDpi xmlns:a14="http://schemas.microsoft.com/office/drawing/2010/main" val="0"/>
              </a:ext>
            </a:extLst>
          </a:blip>
          <a:srcRect l="35139" t="15364" r="10982" b="29427"/>
          <a:stretch>
            <a:fillRect/>
          </a:stretch>
        </p:blipFill>
        <p:spPr bwMode="auto">
          <a:xfrm>
            <a:off x="1905000" y="457200"/>
            <a:ext cx="8382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75524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صورة 1"/>
          <p:cNvPicPr>
            <a:picLocks noChangeAspect="1"/>
          </p:cNvPicPr>
          <p:nvPr/>
        </p:nvPicPr>
        <p:blipFill>
          <a:blip r:embed="rId2">
            <a:extLst>
              <a:ext uri="{28A0092B-C50C-407E-A947-70E740481C1C}">
                <a14:useLocalDpi xmlns:a14="http://schemas.microsoft.com/office/drawing/2010/main" val="0"/>
              </a:ext>
            </a:extLst>
          </a:blip>
          <a:srcRect l="35725" t="18620" r="9222" b="5338"/>
          <a:stretch>
            <a:fillRect/>
          </a:stretch>
        </p:blipFill>
        <p:spPr bwMode="auto">
          <a:xfrm>
            <a:off x="2057400" y="652464"/>
            <a:ext cx="8229600" cy="612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89612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defRPr/>
            </a:pPr>
            <a:endParaRPr lang="en-US"/>
          </a:p>
        </p:txBody>
      </p:sp>
      <p:pic>
        <p:nvPicPr>
          <p:cNvPr id="31747" name="صورة 2"/>
          <p:cNvPicPr>
            <a:picLocks noChangeAspect="1"/>
          </p:cNvPicPr>
          <p:nvPr/>
        </p:nvPicPr>
        <p:blipFill>
          <a:blip r:embed="rId2">
            <a:extLst>
              <a:ext uri="{28A0092B-C50C-407E-A947-70E740481C1C}">
                <a14:useLocalDpi xmlns:a14="http://schemas.microsoft.com/office/drawing/2010/main" val="0"/>
              </a:ext>
            </a:extLst>
          </a:blip>
          <a:srcRect l="1161" t="20454" r="18587" b="12500"/>
          <a:stretch>
            <a:fillRect/>
          </a:stretch>
        </p:blipFill>
        <p:spPr bwMode="auto">
          <a:xfrm>
            <a:off x="1825626" y="228600"/>
            <a:ext cx="8689975"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90837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defRPr/>
            </a:pPr>
            <a:endParaRPr lang="en-US" dirty="0"/>
          </a:p>
        </p:txBody>
      </p:sp>
      <p:pic>
        <p:nvPicPr>
          <p:cNvPr id="32771" name="صورة 2"/>
          <p:cNvPicPr>
            <a:picLocks noChangeAspect="1"/>
          </p:cNvPicPr>
          <p:nvPr/>
        </p:nvPicPr>
        <p:blipFill>
          <a:blip r:embed="rId2">
            <a:extLst>
              <a:ext uri="{28A0092B-C50C-407E-A947-70E740481C1C}">
                <a14:useLocalDpi xmlns:a14="http://schemas.microsoft.com/office/drawing/2010/main" val="0"/>
              </a:ext>
            </a:extLst>
          </a:blip>
          <a:srcRect l="2342" t="19987" r="19180" b="11133"/>
          <a:stretch>
            <a:fillRect/>
          </a:stretch>
        </p:blipFill>
        <p:spPr bwMode="auto">
          <a:xfrm>
            <a:off x="1676400" y="228600"/>
            <a:ext cx="88392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مستطيل 3"/>
          <p:cNvSpPr>
            <a:spLocks noChangeArrowheads="1"/>
          </p:cNvSpPr>
          <p:nvPr/>
        </p:nvSpPr>
        <p:spPr bwMode="auto">
          <a:xfrm>
            <a:off x="1905001" y="4800600"/>
            <a:ext cx="8461375" cy="1447800"/>
          </a:xfrm>
          <a:prstGeom prst="rect">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endParaRPr lang="en-US" altLang="en-US" sz="1800">
              <a:latin typeface="Tahoma" panose="020B0604030504040204" pitchFamily="34" charset="0"/>
            </a:endParaRPr>
          </a:p>
        </p:txBody>
      </p:sp>
    </p:spTree>
    <p:extLst>
      <p:ext uri="{BB962C8B-B14F-4D97-AF65-F5344CB8AC3E}">
        <p14:creationId xmlns:p14="http://schemas.microsoft.com/office/powerpoint/2010/main" val="18298214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news.bbc.co.uk/olmedia/1855000/images/_1857426_surgeon_huddle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9713"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AutoShape 4" descr="data:image/jpeg;base64,/9j/4AAQSkZJRgABAQAAAQABAAD/2wCEAAkGBhISEBUUExQQFRUVFxIVFBcYFxUUFhgSFBUWFhQYGBYZGyYeGBojGhQYHy8iIycpLCwsFx4xNTAqNSYrLCkBCQoKDgwOGg8PGiwkHyQtLCktLS8uLCwuLikpKSkqLCwtKSwsLCwsLCwqKS4xLCwsLCwsLCksLykpKSwsLyksLP/AABEIAOEA4QMBIgACEQEDEQH/xAAbAAEAAgMBAQAAAAAAAAAAAAAABAYDBQcCAf/EAEMQAAIBAgQCBwUECAQGAwAAAAECAAMRBBIhMQVBBhMiUWFxgTJSkaGxI0JiwQcUM3KCktHwFkNTsiRjc8LS4ZOj8f/EABoBAQACAwEAAAAAAAAAAAAAAAADBAECBQb/xAAwEQACAQIDBAoCAgMAAAAAAAAAAQIDERIhMQRBUbETImFxgZGhwdHwBTIU4UJDsv/aAAwDAQACEQMRAD8A7jERAEREAREQBERAEREAREQBERAEREAREQBERAEREAREQBERAEREAREQBERAEREAREQBERAEREAREQBE8s4AuSAPGQ6nHMOu9aj/ADr/AFmG0tTaMJS0VydE169IMMf8+j/Oo+pk2nWVhdSCO8G4+UJp6GZQlH9lY9xETJoIiIAiIgCIiAIiIAiIgCIiAIiIAiIgCInwmAfYnjrl7x8RHXL3j4iDNj3Ej1uIUkF2qU1Hiyj6mabFdNaFj1DCsRoSnapqfxVB2R8fhNXJLUkhRqT/AFTN1isYlNczsAPmT3AbkzRYvpC7aUxkX3jYt8Nh85XcZx9M2aozVHOoAsFA33Ow/dB85AbpO9iVVEFrrYZmOvvPpb0leVW516H46SV2rvt0++Bt8RTaobnrKh7zmf8A/JFq8LrHak3yH1M0TcfxFSmT1jaEgksV17gFkerinbq+2NctwWJJHO58ZC3E6sNmqRyuvV/BtsVwPEn/ACm+Kn85pa9DE0CSqYmkd8yiom34l0+c9pjHFQ5XzaWUC47RI1tp/ZknD8VxIN+tZQo7Xbzam9gNSLzHVLKVWKs8L818mTg36W69I5a4GIT3hZaoHp2W8jbznTOA9JsNjEzUKitb2l2db+8h1Gx12NtJyuvxVawPX0aNa5yqSoWpbn9omUr5yFh+DqtU1sDXq4aqnvfaU9bdnrAL28GVgZNGq12nP2v8fSqptRwS7M4+Wvkju0Sk8E/SJZQuPpmg2g65R1mGfxFRbhD4H48paMLx3DVRenXoOPw1Eb6GWVJM85U2epSfWXju8ydExjEL7y/ET71y94+ImxBY9xPgYHafYAiIgCIiAIiIAiJo+N8eKHqqVjU+8dwgPf3t4ep7jrKSirskp05VJYYk/iPF6VAXdrE7KNWPko19dpocR0orP+yRUHe/ab4A2HzmuGHAJZyWY7sdSZjrcQUaDc7AbnyErSqt9h1qWyQjuxP08vkz1DWf261U+AbKPgthI7cJpnUgE951Mz0sBiqmq0mAPNrJ8m1+UzDo1jP+QP42/wDCaYW9xY6SMMsSXdb2IB4PS91fgJz/ABN/1iq6ph3y1HXK3VNZUYoB2gbXC38zOnPwLFr9xG/dcf8Adacn6S9DlTEVWr0KyF6jMHLFVbrDmAXMpQkXy2BucvjMqOeaM9PK14SUvH+yy0FxGQtSo01BFx1dKmCNbHVR3zxi8bVsgqZ3YWuGva/PU62+ErWB6JVMn2OMr0TqFRhUXc+8jWAOu6/WSamL4zhlJLCvTF9VtVFri98tm9Dra/KHFPeWY7TJWc4Ll6k8VCWZzbs7X21vynqjVDsG+4oOYDQCw0W/naaal+kEEWrYSiWBOYqWpa390Df1mxpdLMBUBDCvR9m33xr7W1ybaHlfXaaYS6tpT1i168syX1Za1wq02Leza+g5DxItczHRqKGIVB2VNidSP/Z/rPWHxuCqEZcUq2OgderGpYbsRyAPIdoeNstajQZMwxOHt2jow2VQzaXvcBhpvfSYws2W00tG/RowAFVWyjO1ye8i5tz0GXWGCggJcltGJO3p3CSlwtEWJxOH7NxrUUj2jTuT3Zri+3ORVx2CUF/1ldhoEJbVQwFr79oA9xvf2TGFmf5NPc/JM9UcEAb517LXPmNrfCY6lVyGJa487m4mGr0jwNMgIK9YEnMRZARmUXswB1UsbX0KgX1JGD/GlltRwlJTc2LdvU7WW2pv3k38Ngwmelk84xb8lzNtSxzhk6vMLgZgtwTprcjXeSXGLdbGkG1P7Smp7PjnE1dCrxWuntrQpkWuQtEWOlx95R4i3hPn+FFuwrYzEVH9lQmY6cs2Zje++UEefdtaxWlVd8opvxlyXuZ+L0eqXORg6eVkKgCgrMQCSL0xfX0EuS8Ipe6vwEpVLofg2YpRoV6tXsrlzElGa1nqLTvlsLnK2XfynQk4Ji22phf3mA+lzM4eCKdSvJq8pKPilw7WQxwil3D4TPTSqnsVao/iJH8puPlM/wDhrGd9D+dv/CYqvC8Wm9IsO9CG+W/yjC1uIeljPLGn3te5Lw/SPEU/2irVXvHYf5dk/ATe8M47Sr6KbNzRtGHpzHiLyn0+IC+VgQeYIII8wdRMr4dX1GhGoI0IPeCNjN41JIgq7LCWqs+K+C+RK5wfj7BhSrnU6JU2ueSt3HuPPz3scsxkpK6OTVpSpO0hERNiI1/G+I9TSJHtsQqD8R5+gBPpK3RoZFudSbkk7knUkyfxx8+KROSJm/ickfRR8ZC4mCxWmu7sqjwzG1/Tf0lWo7s62zwwwS45vuI+D4fUxTkKcqKbM/5KObfT5G2cN4NSoDsKL82OrHzb8hpM+Dwi0kVEFlUWH5k+JOszyaFNR7ypX2mVTqrKPD5EREkKgnirRVgVYBgdCCLgjuIO89xAKP0l6KUqKq1K60y6U2o37KiowXNRO9Mg2OUdg69m+spde2GqMFd7ozKCDb2WOveb2lr/AEicbJASle6HQgXJq7AgcyNh4kzT4jA4llpHHYahTau5p06iGzirkLIK1PVTnyEXBuO4SnNKUnhPU7FUdOlF1XdO+W/y35a79xp+JcOw+JulZUSqR2aqixVraZ1GhHeOXcLkznvFeFVMNVNOoLEbEaqw71PMcvAgjcS/10sytZdbbnW3M25TTfpE1pYRjfMRWF7DUIyqO1fWwAG3rNIu5bnBUmnHR5W7c9PIqCmexMKtMyzJag7ntVvJmHwBYz1gsNf+/GWPh+C1+H0mG7E2JRIWD4IWIAAubjXbzJ5Ab38JbMFwylhtAA77NVIFl55UUne2hvzve40HvhmFy52t7KuR2S1mAupuBZSCuhbS9udprsSrMCWzBRYKAN++YvkVnLp5OLfVXq/u7zPXEeJO7ZbnU6Em9j/Twlp6M9FadbEYhWZhToOlN1UlXrMaa1CXcdpafbsEQrfXMW2mq4fw6qSwwmHo1q9OlSqu1ZzlXrbmnTRNAzlVvdmAF95N6ENXw+NrVMRmDV7CvcWsy3yGw0AUEjyMkgrNX3nL22vjg4UnbDu46eh0rB4GnSQJSRKaLsqAKo8gNJngGJcPMCIiARcdwylWW1RA3cdiPJhqPSVPifB3wpzAl6RNr/eUnYN4eP8AZu08VaQZSrAEEEEHYg7gyOcFIs0NplSdtVwKcaK1Use6b3o7xE1EKObvTsCebKfZb5EeYmkw+H6qs9LWynsk80YXX628wZJwb9XjEttUDIfgWHzW3rIYOz9C/XipwaXDEufItMT5eJaOOVnHaY1vFKZHlqPyMxPpiaJO2cD1YFR8yJK6R0ctWnV5EdW3pdl+rTBi6WdfHcHuI2lWWTZ16bTjF8Vb2LTE0NDpSirasGVhuQpZT4i2o8owfSY1aoCUyKIvnqucgvbQKOett7f1n6SPEoPZqqu7ZLfuN9EitxOkFDZ0sdiCDe29rbyI/SOlyFRvJbf7iJtdEOCT3G1ms4tj7fZoe0dz7q9/meUw1+L1COymQHm2p+G31msrGwOurczqbnmZq5EkKeeZK4HwVS/XMActxTvytoW8+Q9e+OnNO+Hpn3MTgm/+9B+c39GkFUKNgAB6TV9LKGbB1fwhanrSdag/2zDjaLsSUqjlXi5cV5XOVY2iQxsoZrsqggE6E625bHWaTp5RJweHYg9mo6E9q12Ba29uR5ct+QsfHVVKtQ6li9QjU6KxJHnoZrHwQxODekfa1emTkHaBF7sxFgMovY7BtGIUSnHWx6yteVFT4NP74HNVMk0/6SMVKkggggkEEWII3BHIzPRM3JKTLJwylcf33y2cOwugPl+UrfB0vaXrheF0H990i1ZHXnhFTD5UY6bPqVJ3RhbMCAupG4N9rcxXcbUUvYlzlGludrD0EsnHaighb2ve+imwBB0+8LsADc27G2l5XnY1KiolhcgcgTfTXvJmZcBsejm9/JHROgdG1TGH/m4dP5MJQH5zc8d4aGHWAdpd/FefqN5B6DU/sq9T/VxWJYfuoworb0oiWMiXorqnkq8rVm/uhp+EY7Lamx0/yz4e6fym5lWamAzJyVmA8gdJOw/E6iixXOBzvZvXvhPiazhfNG7iapekdP7y1F8wD9CZLo8UpMCQ66C5uctgNyQdhNroicJLcSomj4l0jNJ1YJ1lAjtVKbBir3O67ZbW1vz+J+llEr9nnduQylRfxJ5eV5rjjxJls1VpNL728PEh8Q1xrW5LTU+erfRhPFTXE0B+MfIEn5CfcIhuztqzEsT4n8p74RT6zF5uVJSf4nBUfLNINX4nQfVi+yNvS3MssT7afZaOORuIYIVabIeex7iDcH0MruFZlvTfRl0P9R4HeWuarjmCuvWD2kFz4oNSPTUj/wByKpG+aLWz1bdR6PmaPGYW8i00JOUctL9w7hJ1XEApcb7DzMz8PwoC+MijG7Ls6zhGx8wWDRRqBeZBhwTcC091DafKdawkpSu3meXJvYmRuKMLaTOFLHSYaVDNXRG2Jv8AyjNb1taDKyzLUJjxNAOjIdmBU+TCx+syxJSqnbNHG+KpdbvYOuajUvcWrUDkbb3lyMPAzW4B2T7QsFAAKZde1yI5AC0u/TzhIpOcRp1NY00xB/0qwOWjXtzUhsj87WOspvE6NUlg9uybEFgNtwJz5xws9rsdeNaku37b7us95o+mXR0MpxVAbkmqiqWIJDOznKAFUAEeyBZASxZjKfRM6lSxVmJyKKRspBykMLg2s1weR2t9JTOl/BBQrB0t1Va7JYAAMLZlAzEmwK3NlFywAAE2Tuawi6M1Hc9Pg2vRzW0vX6yEp37S9nRhluCeyuUMDdr3I7JXsNe3OhdDVz1AuhtqRfle2tu1l72UHKDci0snEMWuUEX52HZHmzBQBmY6nTnNdMzNan0lTAvH728j7Wxozk3BYjTTRRpYDyGl5D4dWK1GrsLigrVB+KpoKajvJcqPWYmxRZlKp7VhovLzlr6JcHNfE2sDRwtQNVa4IqYxR2KQtulLNck/ftyF4gnJm201Y7PSd+FvAvPRjhhw+Do0j7SIufxqHtOf5iZtIiX0rZHipyc5OT1eZWaNusrX3zv8MxmWiCdL6TxxHD2xJC/eAY+BNwfpf1hSUNjIyxqferAbXWY8VhVfkJ7qVLzLR1gXazNJUplDblyPP4zNhMLabDG4cESNhatlN910/pIpQs7lynWclY94qrlWwBJOgA3JOwm84Pw7qadj7ROZz3sfyG3pIXAsIG+2bxCeAGhPmdR5ec3clpx/yKu0VP8AWvHv/oRESUpieagFjfaxv5T1PFakGUqb2YEG2hsRaDKKDRq205DIfWxm3o4mwnrHdHOqofZ56hDFmvYsVIA0AHLKNPOa2jha3VB8jWNxsb6G1yu4BlaKccmdWq4VevF5aE2pirmSkw4tcmaFa9jJJ4oSLazZMruD3Eypi8h0Mz8EpNUrCpbspex72ItYfEzHwzgb1GDVQVQa5ToW9OQlnRABYAADYDQTeKvmRTmlkj1ERJCsRuJYBa1GpScXWojIfJhacd6rrKNAuDmalkbU3L0XajmJ53FNTO0u1gT4Gcixq5UpDXKKSs1jb9pUdyL+srVzu/iJPrLtXJ/0aqngx2lvmtqqr87+ExY12qYWujghRSdgNfbp/aKbeY+Bblee8PTPWMRcKQQSb2FyCAO86TDiAf1bEhWW/V1LEgkBMvbFrixYXAOu+2ulZanoa36PefOjV1wVMJvUNVjvq2Y09h+FQP4j3mSamMN8iizHTxJG++0w9FwRg6QBb/NbUsbZalQdhSbKtuQAu2YnlMmEJzHMpI97/tvDMUc4ttceZJwNZkzVCF+xpVqoQWtno02ddR+JR3zp3QPhoocNwy8zSWo5uSTUqjrHJJ3uzGczweHLVKlGyqKlLEJobm70nX62nVOiFbPw/Csdzh6F/Pq1lmgcL8ze68Pc28REsnnzRcfpMjrWAJAGV/CxJB8tTIFHFdY3hLWRK9xXgbKxqURofaQd/ev9JpJbyenNPJipRFtDIaYnKZDfHMNDcHmDoZgbEXMjuWFB7zb1MRcTV1a2tuRZb/P+syrhazU2ZUYhQTsRe3Icz6SbwfgZrUm6wOgawU7NcMGLWPK4A+M1leWSJaWGHXk8lkWDg4Aw9K3uL9NZMkfAYMUqa0wSQotc7nzkiWFoc6bTk2uIiImTQREQBERAMVTDI3tKh8wD9Z9pYZF9lVXyAH0mSIM3EREGBERAMWL/AGb/ALrfQzjnG616dMgnWjQIHnTH5zs7DScexNNuqpoLAr1lA688NVqJqf3cp9ZWr7ju/h2lJ965P4NaRcCmM4HNiNAbbn4bSFxWqq4OvlA/y6ettSzqb+LWS/oTykyiR7DNmCljYXF+7x3+U1vHmVsI9+zlrU8lti5V7g/wZjfvXxlZanoqn627VzJHRlycNlOfsOQLi1kqDMApGhGZahtyv4mTmoGpmB7KL+Z285g6PIy4UsAAC4AZTmUnIwP7rC4v33XuMzq3VqwYoxJvuTYd3KGa07524++Zm4FrjENxoflz+U6d0FFuGYT/AKNL/bpOVcJqhDWqga0qVZ7HbSmwUerFZ2TgWD6nC0KX+nSpJ6qgH5SzQOL+aei7vS/yidERLJ5wREQDxUoK3tKp8wD9Z4p4Omvsog8lAmaIM3EREGBERAEREAREQBERAEREAREQBERAE5Z0nwZpYnFUwB2rYylofZqAUsQL7XDhW8jedTlT/SFw0mimJRcz4YszrbV8M65cRT9V7X8MjqRvEv7BW6Kqu3L4+O5nNKWIV2qUaNQGojMKi2KtdTlYqCPtFBB2vbcgXn2uw6quDbqxSZTcAA1GBFM/vdZlI7rX5SF0j6KLUqdbRqBHYq6seylUtZkqBh+zcjU6EZua6ykcZ4ri2bq69SsTTJXKzE2Zbg3Hvbi+/jKmFXyPR/yJRj11f797joHCKdNaHWBQahDUnYabPnVSBpqoRr7kg62BE8YrF0qIStXqdVfVFtmZrbFUAuR4mw8b6Tn/AAzieKpP9i1YM1lspJLE6KMo9o3Omm+0t/CehLvWV8W/XVWIPVZi4J0t11QntAc1W4IHtW0mcK3mHtM81Tjm88y2YDhheomHJzHE1wG0JH6thiKtc37mIRdd52ISjfo8wPW1KuNOqH/h8KSLXooxNWrpp9rVu22yiXmWacbI87t+0OtU7uf1IRESUoCIiAIiIAiIgCIiAIiIAiIgCIiAIiIAiIgCIiAJ8Zbixn2IBxpsIlOmiAhVp1MfTVjlIp06dWplc59CE3sb3nLcZi3rVC9RgzGwJChRZQFGigAaADadTxeIy01bU5Wx9XKDbPlr4hiux0IQg6c5yvDr/dpR++h7WjDFLPt/6ZnwJam6ujZXUgqbXsR5zoCN/wAPUJKmqcDUcsoC6si3Iy6DsvbTxlWwlLs+2wNtL02Iv52luSojUKhphlQ4bFooYDNlpU2UbE6fZnxuL85i+ZtVil5Ne/ydi4Vglo0KVNBZUREUfhVQB9JKkfh7XpUz3on+0SRL6PEy1zEREGBERAEREAREQBERAEREAREQBERAEREAREQBERAE+M1hefZpelONy0TTvlNQMCw3WkBeq/oug8WWYbsrm9ODnJRRybpDiCuD6wAK36sGB91sTXJsPE06za+N5zzDn+wJ0TjXCa/Eqhw+HQli9Kq7EZaFGn1bimrVASS2V0Ngu215ZOE/oLw6KOvr13bmKeWmvlqGb1uJVjFvQ9Wtuo0JPG8+Cz7edygcNxQC26xhpsaZIPqAJYOCBagVEZahK4hHNxdHrUqiqmS5Kg5Rbke0d7gXg/opwwWyVsWg/epvf/5KZ+U02P6G4jBqzK61KakVVe2WopQjsutiCoAJzBtCSLWNxjo5RzI1t9Gs8MXZvLPty9y+dG8T1mDw7+9Rot6lFJE2UqvQnioIajy1rUf+lUY9YnnTqEr4K1PvlqlqLujzm0U3TqSixERNiAREQBERAEREAREQBERAEREAREQBERAEREAREQBIeO4RSrftFzbaXNiAbgEcxfW3gJMiYaubRk4u6djHQw6oLIqqN7KABfyEyREyaifCJ9iAa/C8BoU6hqIgViSdL2BYANYbC9he3cO6bCImEraG0pSk7ydxERMmoiIgCIiAIiIAiIgCIiAIiIAiIgCIiAIiIAiIgCIiAIiIAiIgCIiAIiIAiIgCIiAIiIAiIgCIiAIiIAiIgCIiAIiIAiIgCIiAIiIAiIgCIiAIiIAiIgCIiAIiIAiIgCIiAf/Z"/>
          <p:cNvSpPr>
            <a:spLocks noChangeAspect="1" noChangeArrowheads="1"/>
          </p:cNvSpPr>
          <p:nvPr/>
        </p:nvSpPr>
        <p:spPr bwMode="auto">
          <a:xfrm>
            <a:off x="104473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r" rtl="1" eaLnBrk="1" hangingPunct="1">
              <a:spcBef>
                <a:spcPct val="0"/>
              </a:spcBef>
              <a:buClrTx/>
              <a:buSzTx/>
              <a:buFontTx/>
              <a:buNone/>
            </a:pPr>
            <a:endParaRPr lang="ar-SA" altLang="en-US" sz="1800">
              <a:latin typeface="Arial" panose="020B0604020202020204" pitchFamily="34" charset="0"/>
            </a:endParaRPr>
          </a:p>
        </p:txBody>
      </p:sp>
      <p:sp>
        <p:nvSpPr>
          <p:cNvPr id="33796" name="مستطيل 1"/>
          <p:cNvSpPr>
            <a:spLocks noChangeArrowheads="1"/>
          </p:cNvSpPr>
          <p:nvPr/>
        </p:nvSpPr>
        <p:spPr bwMode="auto">
          <a:xfrm>
            <a:off x="1828800" y="1762126"/>
            <a:ext cx="8618538"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lnSpc>
                <a:spcPct val="90000"/>
              </a:lnSpc>
              <a:spcBef>
                <a:spcPct val="0"/>
              </a:spcBef>
              <a:buClrTx/>
              <a:buSzTx/>
              <a:buFont typeface="Wingdings" panose="05000000000000000000" pitchFamily="2" charset="2"/>
              <a:buNone/>
            </a:pPr>
            <a:r>
              <a:rPr lang="en-US" altLang="en-US" sz="2800" b="1">
                <a:solidFill>
                  <a:srgbClr val="FFFF00"/>
                </a:solidFill>
                <a:latin typeface="Berylium" panose="02000000000000000000" pitchFamily="2" charset="0"/>
              </a:rPr>
              <a:t>ON 1/1/1421 H . AGROUP OF DOCTORS: OBSTETRICANS,CARDIAC SURGEONS AND VASCULAR SURGEONS  PERFORMED THE FIRST EVER  HUMAN UTERUS TRANSPLANTATION IN JEDDAH……….</a:t>
            </a:r>
          </a:p>
          <a:p>
            <a:pPr eaLnBrk="1" hangingPunct="1">
              <a:lnSpc>
                <a:spcPct val="90000"/>
              </a:lnSpc>
              <a:spcBef>
                <a:spcPct val="0"/>
              </a:spcBef>
              <a:buClrTx/>
              <a:buSzTx/>
              <a:buFont typeface="Wingdings" panose="05000000000000000000" pitchFamily="2" charset="2"/>
              <a:buNone/>
            </a:pPr>
            <a:endParaRPr lang="en-US" altLang="en-US" sz="2800" b="1">
              <a:solidFill>
                <a:srgbClr val="FFFF00"/>
              </a:solidFill>
              <a:latin typeface="Berylium" panose="02000000000000000000" pitchFamily="2" charset="0"/>
            </a:endParaRPr>
          </a:p>
          <a:p>
            <a:pPr eaLnBrk="1" hangingPunct="1">
              <a:lnSpc>
                <a:spcPct val="90000"/>
              </a:lnSpc>
              <a:spcBef>
                <a:spcPct val="0"/>
              </a:spcBef>
              <a:buClrTx/>
              <a:buSzTx/>
              <a:buFont typeface="Wingdings" panose="05000000000000000000" pitchFamily="2" charset="2"/>
              <a:buNone/>
            </a:pPr>
            <a:r>
              <a:rPr lang="en-US" altLang="en-US" sz="2800" b="1">
                <a:solidFill>
                  <a:srgbClr val="FFFF00"/>
                </a:solidFill>
                <a:latin typeface="Berylium" panose="02000000000000000000" pitchFamily="2" charset="0"/>
              </a:rPr>
              <a:t>THAT WAS VERY EXCITING ….. WAS HIGHLY REGARDED BY THE HIGH OFFICIALS…AND THE TEAM APPEARED IN THE MEDIA IN SEVERAL OCCASIONS  TO ANNOUNCE THE SUCCESS OF THEIR WORK…. BUT</a:t>
            </a:r>
          </a:p>
        </p:txBody>
      </p:sp>
      <p:pic>
        <p:nvPicPr>
          <p:cNvPr id="33797" name="Picture 2" descr="https://encrypted-tbn0.gstatic.com/images?q=tbn:ANd9GcSQi8Jm0uMGoMToDUUh1jlXk-5iDm8Zma9TXK6jMLkfhwzYl-U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1" y="209551"/>
            <a:ext cx="220027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9" descr="C:\Users\dell\Pictures\download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114301"/>
            <a:ext cx="1912938"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TextBox 1"/>
          <p:cNvSpPr txBox="1">
            <a:spLocks noChangeArrowheads="1"/>
          </p:cNvSpPr>
          <p:nvPr/>
        </p:nvSpPr>
        <p:spPr bwMode="auto">
          <a:xfrm>
            <a:off x="4495801" y="457201"/>
            <a:ext cx="3565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400">
                <a:latin typeface="Arial" panose="020B0604020202020204" pitchFamily="34" charset="0"/>
              </a:rPr>
              <a:t>UTERUS TRANSPLANT</a:t>
            </a:r>
          </a:p>
        </p:txBody>
      </p:sp>
    </p:spTree>
    <p:extLst>
      <p:ext uri="{BB962C8B-B14F-4D97-AF65-F5344CB8AC3E}">
        <p14:creationId xmlns:p14="http://schemas.microsoft.com/office/powerpoint/2010/main" val="18530112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4"/>
          <p:cNvSpPr>
            <a:spLocks noGrp="1" noChangeArrowheads="1"/>
          </p:cNvSpPr>
          <p:nvPr>
            <p:ph type="ctrTitle"/>
          </p:nvPr>
        </p:nvSpPr>
        <p:spPr>
          <a:xfrm>
            <a:off x="2209800" y="2270126"/>
            <a:ext cx="7772400" cy="1920875"/>
          </a:xfrm>
        </p:spPr>
        <p:txBody>
          <a:bodyPr/>
          <a:lstStyle/>
          <a:p>
            <a:pPr eaLnBrk="1" hangingPunct="1">
              <a:defRPr/>
            </a:pPr>
            <a:r>
              <a:rPr lang="en-US" smtClean="0"/>
              <a:t>SOURCES OF RESEARCH ETHICS</a:t>
            </a:r>
          </a:p>
        </p:txBody>
      </p:sp>
    </p:spTree>
    <p:extLst>
      <p:ext uri="{BB962C8B-B14F-4D97-AF65-F5344CB8AC3E}">
        <p14:creationId xmlns:p14="http://schemas.microsoft.com/office/powerpoint/2010/main" val="278931735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Oval 2"/>
          <p:cNvSpPr>
            <a:spLocks noChangeArrowheads="1"/>
          </p:cNvSpPr>
          <p:nvPr/>
        </p:nvSpPr>
        <p:spPr bwMode="auto">
          <a:xfrm>
            <a:off x="8915400" y="228600"/>
            <a:ext cx="1600200" cy="1028700"/>
          </a:xfrm>
          <a:prstGeom prst="ellipse">
            <a:avLst/>
          </a:prstGeom>
          <a:solidFill>
            <a:schemeClr val="tx1">
              <a:lumMod val="95000"/>
            </a:schemeClr>
          </a:solidFill>
          <a:ln w="38100" cmpd="dbl">
            <a:solidFill>
              <a:srgbClr val="000000"/>
            </a:solidFill>
            <a:round/>
            <a:headEnd/>
            <a:tailEnd/>
          </a:ln>
        </p:spPr>
        <p:txBody>
          <a:bodyPr/>
          <a:lstStyle/>
          <a:p>
            <a:pPr algn="ctr" rtl="1" eaLnBrk="1" hangingPunct="1">
              <a:defRPr/>
            </a:pPr>
            <a:r>
              <a:rPr lang="ar-SA" sz="1400" b="1" dirty="0">
                <a:solidFill>
                  <a:srgbClr val="002060"/>
                </a:solidFill>
                <a:cs typeface="Times New Roman" pitchFamily="18" charset="0"/>
              </a:rPr>
              <a:t>استنباط الأحكام من الكتاب والسنة</a:t>
            </a:r>
            <a:endParaRPr lang="ar-SA" b="1" dirty="0">
              <a:solidFill>
                <a:srgbClr val="002060"/>
              </a:solidFill>
            </a:endParaRPr>
          </a:p>
        </p:txBody>
      </p:sp>
      <p:sp>
        <p:nvSpPr>
          <p:cNvPr id="12291" name="Oval 3"/>
          <p:cNvSpPr>
            <a:spLocks noChangeArrowheads="1"/>
          </p:cNvSpPr>
          <p:nvPr/>
        </p:nvSpPr>
        <p:spPr bwMode="auto">
          <a:xfrm>
            <a:off x="1600200" y="5041900"/>
            <a:ext cx="1143000" cy="685800"/>
          </a:xfrm>
          <a:prstGeom prst="ellipse">
            <a:avLst/>
          </a:prstGeom>
          <a:solidFill>
            <a:schemeClr val="tx1">
              <a:lumMod val="95000"/>
            </a:schemeClr>
          </a:solidFill>
          <a:ln w="38100" cmpd="dbl">
            <a:solidFill>
              <a:srgbClr val="000000"/>
            </a:solidFill>
            <a:round/>
            <a:headEnd/>
            <a:tailEnd/>
          </a:ln>
        </p:spPr>
        <p:txBody>
          <a:bodyPr/>
          <a:lstStyle/>
          <a:p>
            <a:pPr algn="ctr" rtl="1" eaLnBrk="1" hangingPunct="1">
              <a:defRPr/>
            </a:pPr>
            <a:r>
              <a:rPr lang="ar-SA" sz="1400" b="1" dirty="0">
                <a:solidFill>
                  <a:srgbClr val="002060"/>
                </a:solidFill>
                <a:cs typeface="Times New Roman" pitchFamily="18" charset="0"/>
              </a:rPr>
              <a:t>الإحسان</a:t>
            </a:r>
            <a:endParaRPr lang="ar-SA" b="1" dirty="0">
              <a:solidFill>
                <a:srgbClr val="002060"/>
              </a:solidFill>
            </a:endParaRPr>
          </a:p>
        </p:txBody>
      </p:sp>
      <p:sp>
        <p:nvSpPr>
          <p:cNvPr id="12292" name="Oval 4"/>
          <p:cNvSpPr>
            <a:spLocks noChangeArrowheads="1"/>
          </p:cNvSpPr>
          <p:nvPr/>
        </p:nvSpPr>
        <p:spPr bwMode="auto">
          <a:xfrm>
            <a:off x="3124200" y="5791200"/>
            <a:ext cx="1143000" cy="685800"/>
          </a:xfrm>
          <a:prstGeom prst="ellipse">
            <a:avLst/>
          </a:prstGeom>
          <a:solidFill>
            <a:schemeClr val="tx1">
              <a:lumMod val="95000"/>
            </a:schemeClr>
          </a:solidFill>
          <a:ln w="38100" cmpd="dbl">
            <a:solidFill>
              <a:srgbClr val="000000"/>
            </a:solidFill>
            <a:round/>
            <a:headEnd/>
            <a:tailEnd/>
          </a:ln>
        </p:spPr>
        <p:txBody>
          <a:bodyPr/>
          <a:lstStyle/>
          <a:p>
            <a:pPr algn="ctr" rtl="1" eaLnBrk="1" hangingPunct="1">
              <a:defRPr/>
            </a:pPr>
            <a:r>
              <a:rPr lang="ar-SA" sz="1400" dirty="0">
                <a:solidFill>
                  <a:srgbClr val="002060"/>
                </a:solidFill>
                <a:cs typeface="Times New Roman" pitchFamily="18" charset="0"/>
              </a:rPr>
              <a:t>النظر في </a:t>
            </a:r>
            <a:r>
              <a:rPr lang="ar-SA" sz="1400" dirty="0" err="1">
                <a:solidFill>
                  <a:srgbClr val="002060"/>
                </a:solidFill>
                <a:cs typeface="Times New Roman" pitchFamily="18" charset="0"/>
              </a:rPr>
              <a:t>المآلات</a:t>
            </a:r>
            <a:endParaRPr lang="ar-SA" dirty="0">
              <a:solidFill>
                <a:srgbClr val="002060"/>
              </a:solidFill>
            </a:endParaRPr>
          </a:p>
        </p:txBody>
      </p:sp>
      <p:sp>
        <p:nvSpPr>
          <p:cNvPr id="12293" name="Oval 5"/>
          <p:cNvSpPr>
            <a:spLocks noChangeArrowheads="1"/>
          </p:cNvSpPr>
          <p:nvPr/>
        </p:nvSpPr>
        <p:spPr bwMode="auto">
          <a:xfrm>
            <a:off x="1600200" y="5943600"/>
            <a:ext cx="1143000" cy="685800"/>
          </a:xfrm>
          <a:prstGeom prst="ellipse">
            <a:avLst/>
          </a:prstGeom>
          <a:solidFill>
            <a:schemeClr val="tx1">
              <a:lumMod val="95000"/>
            </a:schemeClr>
          </a:solidFill>
          <a:ln w="38100" cmpd="dbl">
            <a:solidFill>
              <a:srgbClr val="000000"/>
            </a:solidFill>
            <a:round/>
            <a:headEnd/>
            <a:tailEnd/>
          </a:ln>
        </p:spPr>
        <p:txBody>
          <a:bodyPr/>
          <a:lstStyle/>
          <a:p>
            <a:pPr algn="ctr" rtl="1" eaLnBrk="1" hangingPunct="1">
              <a:defRPr/>
            </a:pPr>
            <a:r>
              <a:rPr lang="ar-SA" sz="1400" dirty="0">
                <a:solidFill>
                  <a:srgbClr val="002060"/>
                </a:solidFill>
                <a:cs typeface="Times New Roman" pitchFamily="18" charset="0"/>
              </a:rPr>
              <a:t>مراعاة الضرورة</a:t>
            </a:r>
            <a:endParaRPr lang="ar-SA" dirty="0">
              <a:solidFill>
                <a:srgbClr val="002060"/>
              </a:solidFill>
            </a:endParaRPr>
          </a:p>
        </p:txBody>
      </p:sp>
      <p:sp>
        <p:nvSpPr>
          <p:cNvPr id="12294" name="Oval 6"/>
          <p:cNvSpPr>
            <a:spLocks noChangeArrowheads="1"/>
          </p:cNvSpPr>
          <p:nvPr/>
        </p:nvSpPr>
        <p:spPr bwMode="auto">
          <a:xfrm>
            <a:off x="1524000" y="3200400"/>
            <a:ext cx="1257300" cy="914400"/>
          </a:xfrm>
          <a:prstGeom prst="ellipse">
            <a:avLst/>
          </a:prstGeom>
          <a:solidFill>
            <a:schemeClr val="tx1">
              <a:lumMod val="95000"/>
            </a:schemeClr>
          </a:solidFill>
          <a:ln w="38100" cmpd="dbl">
            <a:solidFill>
              <a:srgbClr val="000000"/>
            </a:solidFill>
            <a:round/>
            <a:headEnd/>
            <a:tailEnd/>
          </a:ln>
        </p:spPr>
        <p:txBody>
          <a:bodyPr/>
          <a:lstStyle/>
          <a:p>
            <a:pPr algn="ctr" rtl="1" eaLnBrk="1" hangingPunct="1">
              <a:defRPr/>
            </a:pPr>
            <a:r>
              <a:rPr lang="ar-SA" sz="1200" dirty="0">
                <a:solidFill>
                  <a:srgbClr val="002060"/>
                </a:solidFill>
                <a:cs typeface="Times New Roman" pitchFamily="18" charset="0"/>
              </a:rPr>
              <a:t>مراعاة المصلحة ودفع الضرر</a:t>
            </a:r>
            <a:endParaRPr lang="ar-SA" dirty="0">
              <a:solidFill>
                <a:srgbClr val="002060"/>
              </a:solidFill>
            </a:endParaRPr>
          </a:p>
        </p:txBody>
      </p:sp>
      <p:sp>
        <p:nvSpPr>
          <p:cNvPr id="12295" name="Oval 7"/>
          <p:cNvSpPr>
            <a:spLocks noChangeArrowheads="1"/>
          </p:cNvSpPr>
          <p:nvPr/>
        </p:nvSpPr>
        <p:spPr bwMode="auto">
          <a:xfrm>
            <a:off x="1600200" y="4213225"/>
            <a:ext cx="1143000" cy="685800"/>
          </a:xfrm>
          <a:prstGeom prst="ellipse">
            <a:avLst/>
          </a:prstGeom>
          <a:solidFill>
            <a:schemeClr val="tx1">
              <a:lumMod val="95000"/>
            </a:schemeClr>
          </a:solidFill>
          <a:ln w="38100" cmpd="dbl">
            <a:solidFill>
              <a:srgbClr val="000000"/>
            </a:solidFill>
            <a:round/>
            <a:headEnd/>
            <a:tailEnd/>
          </a:ln>
        </p:spPr>
        <p:txBody>
          <a:bodyPr/>
          <a:lstStyle/>
          <a:p>
            <a:pPr algn="ctr" rtl="1" eaLnBrk="1" hangingPunct="1">
              <a:defRPr/>
            </a:pPr>
            <a:r>
              <a:rPr lang="ar-SA" sz="1400" dirty="0">
                <a:solidFill>
                  <a:srgbClr val="002060"/>
                </a:solidFill>
                <a:cs typeface="Times New Roman" pitchFamily="18" charset="0"/>
              </a:rPr>
              <a:t>رفع الحرج</a:t>
            </a:r>
            <a:endParaRPr lang="ar-SA" dirty="0">
              <a:solidFill>
                <a:srgbClr val="002060"/>
              </a:solidFill>
            </a:endParaRPr>
          </a:p>
        </p:txBody>
      </p:sp>
      <p:sp>
        <p:nvSpPr>
          <p:cNvPr id="12296" name="Oval 8"/>
          <p:cNvSpPr>
            <a:spLocks noChangeArrowheads="1"/>
          </p:cNvSpPr>
          <p:nvPr/>
        </p:nvSpPr>
        <p:spPr bwMode="auto">
          <a:xfrm>
            <a:off x="3200400" y="3276600"/>
            <a:ext cx="1143000" cy="685800"/>
          </a:xfrm>
          <a:prstGeom prst="ellipse">
            <a:avLst/>
          </a:prstGeom>
          <a:solidFill>
            <a:schemeClr val="tx1">
              <a:lumMod val="95000"/>
            </a:schemeClr>
          </a:solidFill>
          <a:ln w="38100" cmpd="dbl">
            <a:solidFill>
              <a:srgbClr val="000000"/>
            </a:solidFill>
            <a:round/>
            <a:headEnd/>
            <a:tailEnd/>
          </a:ln>
        </p:spPr>
        <p:txBody>
          <a:bodyPr/>
          <a:lstStyle/>
          <a:p>
            <a:pPr algn="ctr" rtl="1" eaLnBrk="1" hangingPunct="1">
              <a:defRPr/>
            </a:pPr>
            <a:r>
              <a:rPr lang="ar-SA" sz="1200" dirty="0">
                <a:solidFill>
                  <a:srgbClr val="002060"/>
                </a:solidFill>
                <a:cs typeface="Times New Roman" pitchFamily="18" charset="0"/>
              </a:rPr>
              <a:t>إعمال القواعد الكلية</a:t>
            </a:r>
            <a:endParaRPr lang="ar-SA" dirty="0">
              <a:solidFill>
                <a:srgbClr val="002060"/>
              </a:solidFill>
            </a:endParaRPr>
          </a:p>
        </p:txBody>
      </p:sp>
      <p:sp>
        <p:nvSpPr>
          <p:cNvPr id="12297" name="Oval 9"/>
          <p:cNvSpPr>
            <a:spLocks noChangeArrowheads="1"/>
          </p:cNvSpPr>
          <p:nvPr/>
        </p:nvSpPr>
        <p:spPr bwMode="auto">
          <a:xfrm>
            <a:off x="3124200" y="4953000"/>
            <a:ext cx="1143000" cy="685800"/>
          </a:xfrm>
          <a:prstGeom prst="ellipse">
            <a:avLst/>
          </a:prstGeom>
          <a:solidFill>
            <a:schemeClr val="tx1">
              <a:lumMod val="95000"/>
            </a:schemeClr>
          </a:solidFill>
          <a:ln w="38100" cmpd="dbl">
            <a:solidFill>
              <a:srgbClr val="000000"/>
            </a:solidFill>
            <a:round/>
            <a:headEnd/>
            <a:tailEnd/>
          </a:ln>
        </p:spPr>
        <p:txBody>
          <a:bodyPr/>
          <a:lstStyle/>
          <a:p>
            <a:pPr algn="ctr" rtl="1" eaLnBrk="1" hangingPunct="1">
              <a:defRPr/>
            </a:pPr>
            <a:r>
              <a:rPr lang="ar-SA" sz="1400" dirty="0">
                <a:solidFill>
                  <a:srgbClr val="002060"/>
                </a:solidFill>
                <a:cs typeface="Times New Roman" pitchFamily="18" charset="0"/>
              </a:rPr>
              <a:t>مراعاة العدل</a:t>
            </a:r>
            <a:endParaRPr lang="ar-SA" dirty="0">
              <a:solidFill>
                <a:srgbClr val="002060"/>
              </a:solidFill>
            </a:endParaRPr>
          </a:p>
        </p:txBody>
      </p:sp>
      <p:sp>
        <p:nvSpPr>
          <p:cNvPr id="24586" name="WordArt 10"/>
          <p:cNvSpPr>
            <a:spLocks noChangeArrowheads="1" noChangeShapeType="1" noTextEdit="1"/>
          </p:cNvSpPr>
          <p:nvPr/>
        </p:nvSpPr>
        <p:spPr bwMode="auto">
          <a:xfrm rot="-194213">
            <a:off x="4572001" y="4495801"/>
            <a:ext cx="555625" cy="231775"/>
          </a:xfrm>
          <a:prstGeom prst="rect">
            <a:avLst/>
          </a:prstGeom>
        </p:spPr>
        <p:txBody>
          <a:bodyPr wrap="none" fromWordArt="1">
            <a:prstTxWarp prst="textPlain">
              <a:avLst>
                <a:gd name="adj" fmla="val 50000"/>
              </a:avLst>
            </a:prstTxWarp>
          </a:bodyPr>
          <a:lstStyle/>
          <a:p>
            <a:pPr algn="ctr" rtl="1"/>
            <a:r>
              <a:rPr lang="ar-SA" sz="1200" kern="10">
                <a:ln w="9525">
                  <a:solidFill>
                    <a:srgbClr val="FFFF00"/>
                  </a:solidFill>
                  <a:round/>
                  <a:headEnd/>
                  <a:tailEnd/>
                </a:ln>
                <a:solidFill>
                  <a:srgbClr val="FFFF00"/>
                </a:solidFill>
              </a:rPr>
              <a:t>حفظ الصحة</a:t>
            </a:r>
            <a:endParaRPr lang="en-US" sz="1200" kern="10">
              <a:ln w="9525">
                <a:solidFill>
                  <a:srgbClr val="FFFF00"/>
                </a:solidFill>
                <a:round/>
                <a:headEnd/>
                <a:tailEnd/>
              </a:ln>
              <a:solidFill>
                <a:srgbClr val="FFFF00"/>
              </a:solidFill>
            </a:endParaRPr>
          </a:p>
        </p:txBody>
      </p:sp>
      <p:sp>
        <p:nvSpPr>
          <p:cNvPr id="12299" name="Oval 11"/>
          <p:cNvSpPr>
            <a:spLocks noChangeArrowheads="1"/>
          </p:cNvSpPr>
          <p:nvPr/>
        </p:nvSpPr>
        <p:spPr bwMode="auto">
          <a:xfrm>
            <a:off x="5097464" y="3643314"/>
            <a:ext cx="1355725" cy="809625"/>
          </a:xfrm>
          <a:prstGeom prst="ellipse">
            <a:avLst/>
          </a:prstGeom>
          <a:solidFill>
            <a:schemeClr val="tx1">
              <a:lumMod val="95000"/>
            </a:schemeClr>
          </a:solidFill>
          <a:ln w="38100" cmpd="dbl">
            <a:solidFill>
              <a:srgbClr val="000000"/>
            </a:solidFill>
            <a:round/>
            <a:headEnd/>
            <a:tailEnd/>
          </a:ln>
        </p:spPr>
        <p:txBody>
          <a:bodyPr/>
          <a:lstStyle/>
          <a:p>
            <a:pPr algn="ctr" rtl="1" eaLnBrk="1" hangingPunct="1">
              <a:defRPr/>
            </a:pPr>
            <a:r>
              <a:rPr lang="ar-SA" sz="1400" b="1" dirty="0">
                <a:solidFill>
                  <a:srgbClr val="002060"/>
                </a:solidFill>
                <a:cs typeface="Times New Roman" pitchFamily="18" charset="0"/>
              </a:rPr>
              <a:t>مراعاة الحقوق</a:t>
            </a:r>
            <a:endParaRPr lang="ar-SA" b="1" dirty="0">
              <a:solidFill>
                <a:srgbClr val="002060"/>
              </a:solidFill>
            </a:endParaRPr>
          </a:p>
        </p:txBody>
      </p:sp>
      <p:sp>
        <p:nvSpPr>
          <p:cNvPr id="24588" name="Line 12"/>
          <p:cNvSpPr>
            <a:spLocks noChangeShapeType="1"/>
          </p:cNvSpPr>
          <p:nvPr/>
        </p:nvSpPr>
        <p:spPr bwMode="auto">
          <a:xfrm rot="5872518" flipV="1">
            <a:off x="5864225" y="3798888"/>
            <a:ext cx="1219200" cy="8382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9" name="Line 13"/>
          <p:cNvSpPr>
            <a:spLocks noChangeShapeType="1"/>
          </p:cNvSpPr>
          <p:nvPr/>
        </p:nvSpPr>
        <p:spPr bwMode="auto">
          <a:xfrm rot="6636432" flipV="1">
            <a:off x="5745957" y="3734595"/>
            <a:ext cx="868363" cy="923925"/>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90" name="Line 14"/>
          <p:cNvSpPr>
            <a:spLocks noChangeShapeType="1"/>
          </p:cNvSpPr>
          <p:nvPr/>
        </p:nvSpPr>
        <p:spPr bwMode="auto">
          <a:xfrm rot="6952112" flipV="1">
            <a:off x="5365750" y="3897313"/>
            <a:ext cx="838200" cy="5334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91" name="Line 15"/>
          <p:cNvSpPr>
            <a:spLocks noChangeShapeType="1"/>
          </p:cNvSpPr>
          <p:nvPr/>
        </p:nvSpPr>
        <p:spPr bwMode="auto">
          <a:xfrm rot="6888713" flipV="1">
            <a:off x="4916488" y="4081463"/>
            <a:ext cx="990600" cy="2286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92" name="Line 16"/>
          <p:cNvSpPr>
            <a:spLocks noChangeShapeType="1"/>
          </p:cNvSpPr>
          <p:nvPr/>
        </p:nvSpPr>
        <p:spPr bwMode="auto">
          <a:xfrm rot="7146529" flipV="1">
            <a:off x="4737101" y="3949701"/>
            <a:ext cx="919163" cy="182563"/>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93" name="WordArt 17"/>
          <p:cNvSpPr>
            <a:spLocks noChangeArrowheads="1" noChangeShapeType="1" noTextEdit="1"/>
          </p:cNvSpPr>
          <p:nvPr/>
        </p:nvSpPr>
        <p:spPr bwMode="auto">
          <a:xfrm rot="-296600">
            <a:off x="6629400" y="4953000"/>
            <a:ext cx="484188" cy="203200"/>
          </a:xfrm>
          <a:prstGeom prst="rect">
            <a:avLst/>
          </a:prstGeom>
        </p:spPr>
        <p:txBody>
          <a:bodyPr wrap="none" fromWordArt="1">
            <a:prstTxWarp prst="textPlain">
              <a:avLst>
                <a:gd name="adj" fmla="val 50000"/>
              </a:avLst>
            </a:prstTxWarp>
          </a:bodyPr>
          <a:lstStyle/>
          <a:p>
            <a:pPr algn="ctr" rtl="1"/>
            <a:r>
              <a:rPr lang="ar-SA" sz="1200" kern="10">
                <a:ln w="9525">
                  <a:solidFill>
                    <a:srgbClr val="FFFF00"/>
                  </a:solidFill>
                  <a:round/>
                  <a:headEnd/>
                  <a:tailEnd/>
                </a:ln>
                <a:solidFill>
                  <a:srgbClr val="FFFF00"/>
                </a:solidFill>
              </a:rPr>
              <a:t>العدالة</a:t>
            </a:r>
            <a:endParaRPr lang="en-US" sz="1200" kern="10">
              <a:ln w="9525">
                <a:solidFill>
                  <a:srgbClr val="FFFF00"/>
                </a:solidFill>
                <a:round/>
                <a:headEnd/>
                <a:tailEnd/>
              </a:ln>
              <a:solidFill>
                <a:srgbClr val="FFFF00"/>
              </a:solidFill>
            </a:endParaRPr>
          </a:p>
        </p:txBody>
      </p:sp>
      <p:sp>
        <p:nvSpPr>
          <p:cNvPr id="24594" name="WordArt 18"/>
          <p:cNvSpPr>
            <a:spLocks noChangeArrowheads="1" noChangeShapeType="1" noTextEdit="1"/>
          </p:cNvSpPr>
          <p:nvPr/>
        </p:nvSpPr>
        <p:spPr bwMode="auto">
          <a:xfrm rot="-134553">
            <a:off x="5943601" y="4876800"/>
            <a:ext cx="684213" cy="198438"/>
          </a:xfrm>
          <a:prstGeom prst="rect">
            <a:avLst/>
          </a:prstGeom>
        </p:spPr>
        <p:txBody>
          <a:bodyPr wrap="none" fromWordArt="1">
            <a:prstTxWarp prst="textPlain">
              <a:avLst>
                <a:gd name="adj" fmla="val 50000"/>
              </a:avLst>
            </a:prstTxWarp>
          </a:bodyPr>
          <a:lstStyle/>
          <a:p>
            <a:pPr algn="ctr" rtl="1"/>
            <a:r>
              <a:rPr lang="ar-SA" sz="1200" kern="10">
                <a:ln w="9525">
                  <a:solidFill>
                    <a:srgbClr val="FFFF00"/>
                  </a:solidFill>
                  <a:round/>
                  <a:headEnd/>
                  <a:tailEnd/>
                </a:ln>
                <a:solidFill>
                  <a:srgbClr val="FFFF00"/>
                </a:solidFill>
              </a:rPr>
              <a:t>المساواة</a:t>
            </a:r>
            <a:endParaRPr lang="en-US" sz="1200" kern="10">
              <a:ln w="9525">
                <a:solidFill>
                  <a:srgbClr val="FFFF00"/>
                </a:solidFill>
                <a:round/>
                <a:headEnd/>
                <a:tailEnd/>
              </a:ln>
              <a:solidFill>
                <a:srgbClr val="FFFF00"/>
              </a:solidFill>
            </a:endParaRPr>
          </a:p>
        </p:txBody>
      </p:sp>
      <p:sp>
        <p:nvSpPr>
          <p:cNvPr id="24595" name="WordArt 19"/>
          <p:cNvSpPr>
            <a:spLocks noChangeArrowheads="1" noChangeShapeType="1" noTextEdit="1"/>
          </p:cNvSpPr>
          <p:nvPr/>
        </p:nvSpPr>
        <p:spPr bwMode="auto">
          <a:xfrm rot="-148887">
            <a:off x="5562600" y="4648200"/>
            <a:ext cx="782638" cy="185738"/>
          </a:xfrm>
          <a:prstGeom prst="rect">
            <a:avLst/>
          </a:prstGeom>
        </p:spPr>
        <p:txBody>
          <a:bodyPr wrap="none" fromWordArt="1">
            <a:prstTxWarp prst="textPlain">
              <a:avLst>
                <a:gd name="adj" fmla="val 50000"/>
              </a:avLst>
            </a:prstTxWarp>
          </a:bodyPr>
          <a:lstStyle/>
          <a:p>
            <a:pPr algn="ctr" rtl="1"/>
            <a:r>
              <a:rPr lang="ar-SA" sz="1200" kern="10">
                <a:ln w="9525">
                  <a:solidFill>
                    <a:srgbClr val="FFFF00"/>
                  </a:solidFill>
                  <a:round/>
                  <a:headEnd/>
                  <a:tailEnd/>
                </a:ln>
                <a:solidFill>
                  <a:srgbClr val="FFFF00"/>
                </a:solidFill>
              </a:rPr>
              <a:t>حفظ العرض</a:t>
            </a:r>
            <a:endParaRPr lang="en-US" sz="1200" kern="10">
              <a:ln w="9525">
                <a:solidFill>
                  <a:srgbClr val="FFFF00"/>
                </a:solidFill>
                <a:round/>
                <a:headEnd/>
                <a:tailEnd/>
              </a:ln>
              <a:solidFill>
                <a:srgbClr val="FFFF00"/>
              </a:solidFill>
            </a:endParaRPr>
          </a:p>
        </p:txBody>
      </p:sp>
      <p:sp>
        <p:nvSpPr>
          <p:cNvPr id="24596" name="WordArt 20"/>
          <p:cNvSpPr>
            <a:spLocks noChangeArrowheads="1" noChangeShapeType="1" noTextEdit="1"/>
          </p:cNvSpPr>
          <p:nvPr/>
        </p:nvSpPr>
        <p:spPr bwMode="auto">
          <a:xfrm>
            <a:off x="4800601" y="4800600"/>
            <a:ext cx="938213" cy="342900"/>
          </a:xfrm>
          <a:prstGeom prst="rect">
            <a:avLst/>
          </a:prstGeom>
        </p:spPr>
        <p:txBody>
          <a:bodyPr wrap="none" fromWordArt="1">
            <a:prstTxWarp prst="textPlain">
              <a:avLst>
                <a:gd name="adj" fmla="val 50000"/>
              </a:avLst>
            </a:prstTxWarp>
          </a:bodyPr>
          <a:lstStyle/>
          <a:p>
            <a:pPr algn="ctr" rtl="1"/>
            <a:r>
              <a:rPr lang="ar-SA" sz="1200" kern="10">
                <a:ln w="9525">
                  <a:solidFill>
                    <a:srgbClr val="FFFF00"/>
                  </a:solidFill>
                  <a:round/>
                  <a:headEnd/>
                  <a:tailEnd/>
                </a:ln>
                <a:solidFill>
                  <a:srgbClr val="FFFF00"/>
                </a:solidFill>
              </a:rPr>
              <a:t>ذاتية الفرد</a:t>
            </a:r>
          </a:p>
          <a:p>
            <a:pPr algn="ctr" rtl="1"/>
            <a:r>
              <a:rPr lang="ar-SA" sz="1200" kern="10">
                <a:ln w="9525">
                  <a:solidFill>
                    <a:srgbClr val="FFFF00"/>
                  </a:solidFill>
                  <a:round/>
                  <a:headEnd/>
                  <a:tailEnd/>
                </a:ln>
                <a:solidFill>
                  <a:srgbClr val="FFFF00"/>
                </a:solidFill>
              </a:rPr>
              <a:t>واستقلاليته وحريته</a:t>
            </a:r>
            <a:endParaRPr lang="en-US" sz="1200" kern="10">
              <a:ln w="9525">
                <a:solidFill>
                  <a:srgbClr val="FFFF00"/>
                </a:solidFill>
                <a:round/>
                <a:headEnd/>
                <a:tailEnd/>
              </a:ln>
              <a:solidFill>
                <a:srgbClr val="FFFF00"/>
              </a:solidFill>
            </a:endParaRPr>
          </a:p>
        </p:txBody>
      </p:sp>
      <p:sp>
        <p:nvSpPr>
          <p:cNvPr id="24597" name="Line 21"/>
          <p:cNvSpPr>
            <a:spLocks noChangeShapeType="1"/>
          </p:cNvSpPr>
          <p:nvPr/>
        </p:nvSpPr>
        <p:spPr bwMode="auto">
          <a:xfrm rot="6045546">
            <a:off x="4679157" y="3702844"/>
            <a:ext cx="571500" cy="176213"/>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98" name="WordArt 22"/>
          <p:cNvSpPr>
            <a:spLocks noChangeArrowheads="1" noChangeShapeType="1" noTextEdit="1"/>
          </p:cNvSpPr>
          <p:nvPr/>
        </p:nvSpPr>
        <p:spPr bwMode="auto">
          <a:xfrm>
            <a:off x="4343401" y="4114800"/>
            <a:ext cx="677863" cy="196850"/>
          </a:xfrm>
          <a:prstGeom prst="rect">
            <a:avLst/>
          </a:prstGeom>
        </p:spPr>
        <p:txBody>
          <a:bodyPr wrap="none" fromWordArt="1">
            <a:prstTxWarp prst="textPlain">
              <a:avLst>
                <a:gd name="adj" fmla="val 50000"/>
              </a:avLst>
            </a:prstTxWarp>
          </a:bodyPr>
          <a:lstStyle/>
          <a:p>
            <a:pPr algn="ctr" rtl="1"/>
            <a:r>
              <a:rPr lang="ar-SA" sz="1200" kern="10">
                <a:ln w="9525">
                  <a:solidFill>
                    <a:srgbClr val="FFFF00"/>
                  </a:solidFill>
                  <a:round/>
                  <a:headEnd/>
                  <a:tailEnd/>
                </a:ln>
                <a:solidFill>
                  <a:srgbClr val="FFFF00"/>
                </a:solidFill>
              </a:rPr>
              <a:t>حفظ الحياة</a:t>
            </a:r>
            <a:endParaRPr lang="en-US" sz="1200" kern="10">
              <a:ln w="9525">
                <a:solidFill>
                  <a:srgbClr val="FFFF00"/>
                </a:solidFill>
                <a:round/>
                <a:headEnd/>
                <a:tailEnd/>
              </a:ln>
              <a:solidFill>
                <a:srgbClr val="FFFF00"/>
              </a:solidFill>
            </a:endParaRPr>
          </a:p>
        </p:txBody>
      </p:sp>
      <p:sp>
        <p:nvSpPr>
          <p:cNvPr id="12311" name="Oval 23"/>
          <p:cNvSpPr>
            <a:spLocks noChangeArrowheads="1"/>
          </p:cNvSpPr>
          <p:nvPr/>
        </p:nvSpPr>
        <p:spPr bwMode="auto">
          <a:xfrm>
            <a:off x="4800600" y="533400"/>
            <a:ext cx="1371600" cy="914400"/>
          </a:xfrm>
          <a:prstGeom prst="ellipse">
            <a:avLst/>
          </a:prstGeom>
          <a:solidFill>
            <a:schemeClr val="tx1">
              <a:lumMod val="95000"/>
            </a:schemeClr>
          </a:solidFill>
          <a:ln w="38100" cmpd="dbl">
            <a:solidFill>
              <a:srgbClr val="000000"/>
            </a:solidFill>
            <a:round/>
            <a:headEnd/>
            <a:tailEnd/>
          </a:ln>
        </p:spPr>
        <p:txBody>
          <a:bodyPr/>
          <a:lstStyle/>
          <a:p>
            <a:pPr algn="ctr" rtl="1" eaLnBrk="1" hangingPunct="1">
              <a:defRPr/>
            </a:pPr>
            <a:r>
              <a:rPr lang="ar-SA" sz="1200" b="1" dirty="0">
                <a:solidFill>
                  <a:srgbClr val="002060"/>
                </a:solidFill>
                <a:cs typeface="Times New Roman" pitchFamily="18" charset="0"/>
              </a:rPr>
              <a:t>الأخلاقيات المتعلقة بالباحث (الفضائل)</a:t>
            </a:r>
            <a:endParaRPr lang="ar-SA" b="1" dirty="0">
              <a:solidFill>
                <a:srgbClr val="002060"/>
              </a:solidFill>
            </a:endParaRPr>
          </a:p>
        </p:txBody>
      </p:sp>
      <p:sp>
        <p:nvSpPr>
          <p:cNvPr id="24600" name="Line 24"/>
          <p:cNvSpPr>
            <a:spLocks noChangeShapeType="1"/>
          </p:cNvSpPr>
          <p:nvPr/>
        </p:nvSpPr>
        <p:spPr bwMode="auto">
          <a:xfrm flipH="1">
            <a:off x="5029200" y="1485900"/>
            <a:ext cx="114300" cy="10287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01" name="Line 25"/>
          <p:cNvSpPr>
            <a:spLocks noChangeShapeType="1"/>
          </p:cNvSpPr>
          <p:nvPr/>
        </p:nvSpPr>
        <p:spPr bwMode="auto">
          <a:xfrm flipH="1">
            <a:off x="4457700" y="1371600"/>
            <a:ext cx="457200" cy="8001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02" name="Line 26"/>
          <p:cNvSpPr>
            <a:spLocks noChangeShapeType="1"/>
          </p:cNvSpPr>
          <p:nvPr/>
        </p:nvSpPr>
        <p:spPr bwMode="auto">
          <a:xfrm>
            <a:off x="5715000" y="1485900"/>
            <a:ext cx="114300" cy="10287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03" name="Line 27"/>
          <p:cNvSpPr>
            <a:spLocks noChangeShapeType="1"/>
          </p:cNvSpPr>
          <p:nvPr/>
        </p:nvSpPr>
        <p:spPr bwMode="auto">
          <a:xfrm>
            <a:off x="5943600" y="1371600"/>
            <a:ext cx="571500" cy="8001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04" name="WordArt 28"/>
          <p:cNvSpPr>
            <a:spLocks noChangeArrowheads="1" noChangeShapeType="1" noTextEdit="1"/>
          </p:cNvSpPr>
          <p:nvPr/>
        </p:nvSpPr>
        <p:spPr bwMode="auto">
          <a:xfrm>
            <a:off x="5715000" y="2574926"/>
            <a:ext cx="457200" cy="168275"/>
          </a:xfrm>
          <a:prstGeom prst="rect">
            <a:avLst/>
          </a:prstGeom>
        </p:spPr>
        <p:txBody>
          <a:bodyPr wrap="none" fromWordArt="1">
            <a:prstTxWarp prst="textPlain">
              <a:avLst>
                <a:gd name="adj" fmla="val 50000"/>
              </a:avLst>
            </a:prstTxWarp>
          </a:bodyPr>
          <a:lstStyle/>
          <a:p>
            <a:pPr algn="ctr" rtl="1"/>
            <a:r>
              <a:rPr lang="ar-SA" sz="1200" kern="10">
                <a:ln w="9525">
                  <a:solidFill>
                    <a:srgbClr val="FFFF00"/>
                  </a:solidFill>
                  <a:round/>
                  <a:headEnd/>
                  <a:tailEnd/>
                </a:ln>
                <a:solidFill>
                  <a:srgbClr val="FFFF00"/>
                </a:solidFill>
              </a:rPr>
              <a:t>الصدق</a:t>
            </a:r>
            <a:endParaRPr lang="en-US" sz="1200" kern="10">
              <a:ln w="9525">
                <a:solidFill>
                  <a:srgbClr val="FFFF00"/>
                </a:solidFill>
                <a:round/>
                <a:headEnd/>
                <a:tailEnd/>
              </a:ln>
              <a:solidFill>
                <a:srgbClr val="FFFF00"/>
              </a:solidFill>
            </a:endParaRPr>
          </a:p>
        </p:txBody>
      </p:sp>
      <p:sp>
        <p:nvSpPr>
          <p:cNvPr id="24605" name="WordArt 29"/>
          <p:cNvSpPr>
            <a:spLocks noChangeArrowheads="1" noChangeShapeType="1" noTextEdit="1"/>
          </p:cNvSpPr>
          <p:nvPr/>
        </p:nvSpPr>
        <p:spPr bwMode="auto">
          <a:xfrm>
            <a:off x="4114800" y="2232026"/>
            <a:ext cx="571500" cy="168275"/>
          </a:xfrm>
          <a:prstGeom prst="rect">
            <a:avLst/>
          </a:prstGeom>
        </p:spPr>
        <p:txBody>
          <a:bodyPr wrap="none" fromWordArt="1">
            <a:prstTxWarp prst="textPlain">
              <a:avLst>
                <a:gd name="adj" fmla="val 50000"/>
              </a:avLst>
            </a:prstTxWarp>
          </a:bodyPr>
          <a:lstStyle/>
          <a:p>
            <a:pPr algn="ctr" rtl="1"/>
            <a:r>
              <a:rPr lang="ar-SA" sz="1200" kern="10">
                <a:ln w="9525">
                  <a:solidFill>
                    <a:srgbClr val="FFFF00"/>
                  </a:solidFill>
                  <a:round/>
                  <a:headEnd/>
                  <a:tailEnd/>
                </a:ln>
                <a:solidFill>
                  <a:srgbClr val="FFFF00"/>
                </a:solidFill>
              </a:rPr>
              <a:t>المراقبة</a:t>
            </a:r>
            <a:endParaRPr lang="en-US" sz="1200" kern="10">
              <a:ln w="9525">
                <a:solidFill>
                  <a:srgbClr val="FFFF00"/>
                </a:solidFill>
                <a:round/>
                <a:headEnd/>
                <a:tailEnd/>
              </a:ln>
              <a:solidFill>
                <a:srgbClr val="FFFF00"/>
              </a:solidFill>
            </a:endParaRPr>
          </a:p>
        </p:txBody>
      </p:sp>
      <p:sp>
        <p:nvSpPr>
          <p:cNvPr id="24606" name="WordArt 30"/>
          <p:cNvSpPr>
            <a:spLocks noChangeArrowheads="1" noChangeShapeType="1" noTextEdit="1"/>
          </p:cNvSpPr>
          <p:nvPr/>
        </p:nvSpPr>
        <p:spPr bwMode="auto">
          <a:xfrm>
            <a:off x="4686300" y="2574926"/>
            <a:ext cx="571500" cy="168275"/>
          </a:xfrm>
          <a:prstGeom prst="rect">
            <a:avLst/>
          </a:prstGeom>
        </p:spPr>
        <p:txBody>
          <a:bodyPr wrap="none" fromWordArt="1">
            <a:prstTxWarp prst="textPlain">
              <a:avLst>
                <a:gd name="adj" fmla="val 50000"/>
              </a:avLst>
            </a:prstTxWarp>
          </a:bodyPr>
          <a:lstStyle/>
          <a:p>
            <a:pPr algn="ctr" rtl="1"/>
            <a:r>
              <a:rPr lang="ar-SA" sz="1200" kern="10">
                <a:ln w="9525">
                  <a:solidFill>
                    <a:srgbClr val="FFFF00"/>
                  </a:solidFill>
                  <a:round/>
                  <a:headEnd/>
                  <a:tailEnd/>
                </a:ln>
                <a:solidFill>
                  <a:srgbClr val="FFFF00"/>
                </a:solidFill>
              </a:rPr>
              <a:t>الأمانة</a:t>
            </a:r>
            <a:endParaRPr lang="en-US" sz="1200" kern="10">
              <a:ln w="9525">
                <a:solidFill>
                  <a:srgbClr val="FFFF00"/>
                </a:solidFill>
                <a:round/>
                <a:headEnd/>
                <a:tailEnd/>
              </a:ln>
              <a:solidFill>
                <a:srgbClr val="FFFF00"/>
              </a:solidFill>
            </a:endParaRPr>
          </a:p>
        </p:txBody>
      </p:sp>
      <p:sp>
        <p:nvSpPr>
          <p:cNvPr id="24607" name="WordArt 31"/>
          <p:cNvSpPr>
            <a:spLocks noChangeArrowheads="1" noChangeShapeType="1" noTextEdit="1"/>
          </p:cNvSpPr>
          <p:nvPr/>
        </p:nvSpPr>
        <p:spPr bwMode="auto">
          <a:xfrm>
            <a:off x="6286500" y="2346326"/>
            <a:ext cx="457200" cy="168275"/>
          </a:xfrm>
          <a:prstGeom prst="rect">
            <a:avLst/>
          </a:prstGeom>
        </p:spPr>
        <p:txBody>
          <a:bodyPr wrap="none" fromWordArt="1">
            <a:prstTxWarp prst="textPlain">
              <a:avLst>
                <a:gd name="adj" fmla="val 50000"/>
              </a:avLst>
            </a:prstTxWarp>
          </a:bodyPr>
          <a:lstStyle/>
          <a:p>
            <a:pPr algn="ctr" rtl="1"/>
            <a:r>
              <a:rPr lang="ar-SA" sz="1200" kern="10">
                <a:ln w="9525">
                  <a:solidFill>
                    <a:srgbClr val="FFFF00"/>
                  </a:solidFill>
                  <a:round/>
                  <a:headEnd/>
                  <a:tailEnd/>
                </a:ln>
                <a:solidFill>
                  <a:srgbClr val="FFFF00"/>
                </a:solidFill>
              </a:rPr>
              <a:t>الإخلاص</a:t>
            </a:r>
            <a:endParaRPr lang="en-US" sz="1200" kern="10">
              <a:ln w="9525">
                <a:solidFill>
                  <a:srgbClr val="FFFF00"/>
                </a:solidFill>
                <a:round/>
                <a:headEnd/>
                <a:tailEnd/>
              </a:ln>
              <a:solidFill>
                <a:srgbClr val="FFFF00"/>
              </a:solidFill>
            </a:endParaRPr>
          </a:p>
        </p:txBody>
      </p:sp>
      <p:sp>
        <p:nvSpPr>
          <p:cNvPr id="24608" name="WordArt 32"/>
          <p:cNvSpPr>
            <a:spLocks noChangeArrowheads="1" noChangeShapeType="1" noTextEdit="1"/>
          </p:cNvSpPr>
          <p:nvPr/>
        </p:nvSpPr>
        <p:spPr bwMode="auto">
          <a:xfrm>
            <a:off x="9144000" y="4267201"/>
            <a:ext cx="571500" cy="174625"/>
          </a:xfrm>
          <a:prstGeom prst="rect">
            <a:avLst/>
          </a:prstGeom>
        </p:spPr>
        <p:txBody>
          <a:bodyPr wrap="none" fromWordArt="1">
            <a:prstTxWarp prst="textPlain">
              <a:avLst>
                <a:gd name="adj" fmla="val 50000"/>
              </a:avLst>
            </a:prstTxWarp>
          </a:bodyPr>
          <a:lstStyle/>
          <a:p>
            <a:pPr algn="ctr" rtl="1"/>
            <a:r>
              <a:rPr lang="ar-SA" sz="1200" kern="10">
                <a:ln w="9525">
                  <a:solidFill>
                    <a:srgbClr val="FFFF00"/>
                  </a:solidFill>
                  <a:round/>
                  <a:headEnd/>
                  <a:tailEnd/>
                </a:ln>
                <a:solidFill>
                  <a:srgbClr val="FFFF00"/>
                </a:solidFill>
              </a:rPr>
              <a:t>الخبرة</a:t>
            </a:r>
            <a:endParaRPr lang="en-US" sz="1200" kern="10">
              <a:ln w="9525">
                <a:solidFill>
                  <a:srgbClr val="FFFF00"/>
                </a:solidFill>
                <a:round/>
                <a:headEnd/>
                <a:tailEnd/>
              </a:ln>
              <a:solidFill>
                <a:srgbClr val="FFFF00"/>
              </a:solidFill>
            </a:endParaRPr>
          </a:p>
        </p:txBody>
      </p:sp>
      <p:sp>
        <p:nvSpPr>
          <p:cNvPr id="12321" name="Oval 33"/>
          <p:cNvSpPr>
            <a:spLocks noChangeArrowheads="1"/>
          </p:cNvSpPr>
          <p:nvPr/>
        </p:nvSpPr>
        <p:spPr bwMode="auto">
          <a:xfrm>
            <a:off x="7772400" y="3219450"/>
            <a:ext cx="1371600" cy="852488"/>
          </a:xfrm>
          <a:prstGeom prst="ellipse">
            <a:avLst/>
          </a:prstGeom>
          <a:solidFill>
            <a:schemeClr val="tx1">
              <a:lumMod val="95000"/>
            </a:schemeClr>
          </a:solidFill>
          <a:ln w="38100" cmpd="dbl">
            <a:solidFill>
              <a:srgbClr val="000000"/>
            </a:solidFill>
            <a:round/>
            <a:headEnd/>
            <a:tailEnd/>
          </a:ln>
        </p:spPr>
        <p:txBody>
          <a:bodyPr/>
          <a:lstStyle/>
          <a:p>
            <a:pPr algn="ctr" rtl="1" eaLnBrk="1" hangingPunct="1">
              <a:defRPr/>
            </a:pPr>
            <a:r>
              <a:rPr lang="ar-SA" sz="1200" b="1" dirty="0">
                <a:solidFill>
                  <a:srgbClr val="002060"/>
                </a:solidFill>
                <a:cs typeface="Times New Roman" pitchFamily="18" charset="0"/>
              </a:rPr>
              <a:t>الأخلاقيات المتعلقة بلجان المراجعة</a:t>
            </a:r>
            <a:endParaRPr lang="ar-SA" b="1" dirty="0">
              <a:solidFill>
                <a:srgbClr val="002060"/>
              </a:solidFill>
            </a:endParaRPr>
          </a:p>
        </p:txBody>
      </p:sp>
      <p:sp>
        <p:nvSpPr>
          <p:cNvPr id="24610" name="Line 34"/>
          <p:cNvSpPr>
            <a:spLocks noChangeShapeType="1"/>
          </p:cNvSpPr>
          <p:nvPr/>
        </p:nvSpPr>
        <p:spPr bwMode="auto">
          <a:xfrm>
            <a:off x="9144000" y="3298825"/>
            <a:ext cx="800100" cy="8001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11" name="Line 35"/>
          <p:cNvSpPr>
            <a:spLocks noChangeShapeType="1"/>
          </p:cNvSpPr>
          <p:nvPr/>
        </p:nvSpPr>
        <p:spPr bwMode="auto">
          <a:xfrm flipH="1">
            <a:off x="7772400" y="3527425"/>
            <a:ext cx="342900" cy="8001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12" name="Line 36"/>
          <p:cNvSpPr>
            <a:spLocks noChangeShapeType="1"/>
          </p:cNvSpPr>
          <p:nvPr/>
        </p:nvSpPr>
        <p:spPr bwMode="auto">
          <a:xfrm flipH="1">
            <a:off x="6972300" y="3298825"/>
            <a:ext cx="800100" cy="8001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13" name="WordArt 37"/>
          <p:cNvSpPr>
            <a:spLocks noChangeArrowheads="1" noChangeShapeType="1" noTextEdit="1"/>
          </p:cNvSpPr>
          <p:nvPr/>
        </p:nvSpPr>
        <p:spPr bwMode="auto">
          <a:xfrm>
            <a:off x="9944100" y="4267201"/>
            <a:ext cx="571500" cy="174625"/>
          </a:xfrm>
          <a:prstGeom prst="rect">
            <a:avLst/>
          </a:prstGeom>
        </p:spPr>
        <p:txBody>
          <a:bodyPr wrap="none" fromWordArt="1">
            <a:prstTxWarp prst="textPlain">
              <a:avLst>
                <a:gd name="adj" fmla="val 50000"/>
              </a:avLst>
            </a:prstTxWarp>
          </a:bodyPr>
          <a:lstStyle/>
          <a:p>
            <a:pPr algn="ctr" rtl="1"/>
            <a:r>
              <a:rPr lang="ar-SA" sz="1200" kern="10">
                <a:ln w="9525">
                  <a:solidFill>
                    <a:srgbClr val="FFFF00"/>
                  </a:solidFill>
                  <a:round/>
                  <a:headEnd/>
                  <a:tailEnd/>
                </a:ln>
                <a:solidFill>
                  <a:srgbClr val="FFFF00"/>
                </a:solidFill>
              </a:rPr>
              <a:t>المعرفة</a:t>
            </a:r>
            <a:endParaRPr lang="en-US" sz="1200" kern="10">
              <a:ln w="9525">
                <a:solidFill>
                  <a:srgbClr val="FFFF00"/>
                </a:solidFill>
                <a:round/>
                <a:headEnd/>
                <a:tailEnd/>
              </a:ln>
              <a:solidFill>
                <a:srgbClr val="FFFF00"/>
              </a:solidFill>
            </a:endParaRPr>
          </a:p>
        </p:txBody>
      </p:sp>
      <p:sp>
        <p:nvSpPr>
          <p:cNvPr id="24614" name="WordArt 38"/>
          <p:cNvSpPr>
            <a:spLocks noChangeArrowheads="1" noChangeShapeType="1" noTextEdit="1"/>
          </p:cNvSpPr>
          <p:nvPr/>
        </p:nvSpPr>
        <p:spPr bwMode="auto">
          <a:xfrm>
            <a:off x="7543800" y="4381501"/>
            <a:ext cx="571500" cy="112713"/>
          </a:xfrm>
          <a:prstGeom prst="rect">
            <a:avLst/>
          </a:prstGeom>
        </p:spPr>
        <p:txBody>
          <a:bodyPr wrap="none" fromWordArt="1">
            <a:prstTxWarp prst="textPlain">
              <a:avLst>
                <a:gd name="adj" fmla="val 50000"/>
              </a:avLst>
            </a:prstTxWarp>
          </a:bodyPr>
          <a:lstStyle/>
          <a:p>
            <a:pPr algn="ctr" rtl="1"/>
            <a:r>
              <a:rPr lang="ar-SA" sz="1200" kern="10">
                <a:ln w="9525">
                  <a:solidFill>
                    <a:srgbClr val="FFFF00"/>
                  </a:solidFill>
                  <a:round/>
                  <a:headEnd/>
                  <a:tailEnd/>
                </a:ln>
                <a:solidFill>
                  <a:srgbClr val="FFFF00"/>
                </a:solidFill>
              </a:rPr>
              <a:t>الأمانة</a:t>
            </a:r>
            <a:endParaRPr lang="en-US" sz="1200" kern="10">
              <a:ln w="9525">
                <a:solidFill>
                  <a:srgbClr val="FFFF00"/>
                </a:solidFill>
                <a:round/>
                <a:headEnd/>
                <a:tailEnd/>
              </a:ln>
              <a:solidFill>
                <a:srgbClr val="FFFF00"/>
              </a:solidFill>
            </a:endParaRPr>
          </a:p>
        </p:txBody>
      </p:sp>
      <p:sp>
        <p:nvSpPr>
          <p:cNvPr id="24615" name="WordArt 39"/>
          <p:cNvSpPr>
            <a:spLocks noChangeArrowheads="1" noChangeShapeType="1" noTextEdit="1"/>
          </p:cNvSpPr>
          <p:nvPr/>
        </p:nvSpPr>
        <p:spPr bwMode="auto">
          <a:xfrm>
            <a:off x="8001000" y="4724401"/>
            <a:ext cx="914400" cy="174625"/>
          </a:xfrm>
          <a:prstGeom prst="rect">
            <a:avLst/>
          </a:prstGeom>
        </p:spPr>
        <p:txBody>
          <a:bodyPr wrap="none" fromWordArt="1">
            <a:prstTxWarp prst="textPlain">
              <a:avLst>
                <a:gd name="adj" fmla="val 50000"/>
              </a:avLst>
            </a:prstTxWarp>
          </a:bodyPr>
          <a:lstStyle/>
          <a:p>
            <a:pPr algn="ctr" rtl="1"/>
            <a:r>
              <a:rPr lang="ar-SA" sz="1200" kern="10">
                <a:ln w="9525">
                  <a:solidFill>
                    <a:srgbClr val="FFFF00"/>
                  </a:solidFill>
                  <a:round/>
                  <a:headEnd/>
                  <a:tailEnd/>
                </a:ln>
                <a:solidFill>
                  <a:srgbClr val="FFFF00"/>
                </a:solidFill>
              </a:rPr>
              <a:t>النظرة الواقعية</a:t>
            </a:r>
            <a:endParaRPr lang="en-US" sz="1200" kern="10">
              <a:ln w="9525">
                <a:solidFill>
                  <a:srgbClr val="FFFF00"/>
                </a:solidFill>
                <a:round/>
                <a:headEnd/>
                <a:tailEnd/>
              </a:ln>
              <a:solidFill>
                <a:srgbClr val="FFFF00"/>
              </a:solidFill>
            </a:endParaRPr>
          </a:p>
        </p:txBody>
      </p:sp>
      <p:sp>
        <p:nvSpPr>
          <p:cNvPr id="24616" name="WordArt 40"/>
          <p:cNvSpPr>
            <a:spLocks noChangeArrowheads="1" noChangeShapeType="1" noTextEdit="1"/>
          </p:cNvSpPr>
          <p:nvPr/>
        </p:nvSpPr>
        <p:spPr bwMode="auto">
          <a:xfrm>
            <a:off x="6629400" y="4152901"/>
            <a:ext cx="571500" cy="212725"/>
          </a:xfrm>
          <a:prstGeom prst="rect">
            <a:avLst/>
          </a:prstGeom>
        </p:spPr>
        <p:txBody>
          <a:bodyPr wrap="none" fromWordArt="1">
            <a:prstTxWarp prst="textPlain">
              <a:avLst>
                <a:gd name="adj" fmla="val 50000"/>
              </a:avLst>
            </a:prstTxWarp>
          </a:bodyPr>
          <a:lstStyle/>
          <a:p>
            <a:pPr algn="ctr" rtl="1"/>
            <a:r>
              <a:rPr lang="ar-SA" sz="1200" kern="10">
                <a:ln w="9525">
                  <a:solidFill>
                    <a:srgbClr val="FFFF00"/>
                  </a:solidFill>
                  <a:round/>
                  <a:headEnd/>
                  <a:tailEnd/>
                </a:ln>
                <a:solidFill>
                  <a:srgbClr val="FFFF00"/>
                </a:solidFill>
              </a:rPr>
              <a:t>الإنصاف</a:t>
            </a:r>
            <a:endParaRPr lang="en-US" sz="1200" kern="10">
              <a:ln w="9525">
                <a:solidFill>
                  <a:srgbClr val="FFFF00"/>
                </a:solidFill>
                <a:round/>
                <a:headEnd/>
                <a:tailEnd/>
              </a:ln>
              <a:solidFill>
                <a:srgbClr val="FFFF00"/>
              </a:solidFill>
            </a:endParaRPr>
          </a:p>
        </p:txBody>
      </p:sp>
      <p:sp>
        <p:nvSpPr>
          <p:cNvPr id="24617" name="Line 41"/>
          <p:cNvSpPr>
            <a:spLocks noChangeShapeType="1"/>
          </p:cNvSpPr>
          <p:nvPr/>
        </p:nvSpPr>
        <p:spPr bwMode="auto">
          <a:xfrm>
            <a:off x="8915400" y="3413125"/>
            <a:ext cx="342900" cy="8001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18" name="Line 42"/>
          <p:cNvSpPr>
            <a:spLocks noChangeShapeType="1"/>
          </p:cNvSpPr>
          <p:nvPr/>
        </p:nvSpPr>
        <p:spPr bwMode="auto">
          <a:xfrm flipH="1">
            <a:off x="8458200" y="3527425"/>
            <a:ext cx="0" cy="10287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19" name="Line 43"/>
          <p:cNvSpPr>
            <a:spLocks noChangeShapeType="1"/>
          </p:cNvSpPr>
          <p:nvPr/>
        </p:nvSpPr>
        <p:spPr bwMode="auto">
          <a:xfrm rot="5181640">
            <a:off x="6972300" y="4610100"/>
            <a:ext cx="800100" cy="571500"/>
          </a:xfrm>
          <a:prstGeom prst="line">
            <a:avLst/>
          </a:prstGeom>
          <a:noFill/>
          <a:ln w="9525">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20" name="Line 44"/>
          <p:cNvSpPr>
            <a:spLocks noChangeShapeType="1"/>
          </p:cNvSpPr>
          <p:nvPr/>
        </p:nvSpPr>
        <p:spPr bwMode="auto">
          <a:xfrm rot="2021404">
            <a:off x="7561263" y="4697413"/>
            <a:ext cx="798512" cy="455612"/>
          </a:xfrm>
          <a:prstGeom prst="line">
            <a:avLst/>
          </a:prstGeom>
          <a:noFill/>
          <a:ln w="9525">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21" name="WordArt 45"/>
          <p:cNvSpPr>
            <a:spLocks noChangeArrowheads="1" noChangeShapeType="1" noTextEdit="1"/>
          </p:cNvSpPr>
          <p:nvPr/>
        </p:nvSpPr>
        <p:spPr bwMode="auto">
          <a:xfrm>
            <a:off x="6629400" y="5410201"/>
            <a:ext cx="685800" cy="136525"/>
          </a:xfrm>
          <a:prstGeom prst="rect">
            <a:avLst/>
          </a:prstGeom>
        </p:spPr>
        <p:txBody>
          <a:bodyPr wrap="none" fromWordArt="1">
            <a:prstTxWarp prst="textPlain">
              <a:avLst>
                <a:gd name="adj" fmla="val 50000"/>
              </a:avLst>
            </a:prstTxWarp>
          </a:bodyPr>
          <a:lstStyle/>
          <a:p>
            <a:pPr algn="ctr" rtl="1"/>
            <a:r>
              <a:rPr lang="ar-SA" sz="1200" kern="10">
                <a:ln w="9525">
                  <a:solidFill>
                    <a:srgbClr val="FF6600"/>
                  </a:solidFill>
                  <a:round/>
                  <a:headEnd/>
                  <a:tailEnd/>
                </a:ln>
                <a:solidFill>
                  <a:srgbClr val="FF6600"/>
                </a:solidFill>
              </a:rPr>
              <a:t>عدم الإضرار</a:t>
            </a:r>
            <a:endParaRPr lang="en-US" sz="1200" kern="10">
              <a:ln w="9525">
                <a:solidFill>
                  <a:srgbClr val="FF6600"/>
                </a:solidFill>
                <a:round/>
                <a:headEnd/>
                <a:tailEnd/>
              </a:ln>
              <a:solidFill>
                <a:srgbClr val="FF6600"/>
              </a:solidFill>
            </a:endParaRPr>
          </a:p>
        </p:txBody>
      </p:sp>
      <p:sp>
        <p:nvSpPr>
          <p:cNvPr id="24622" name="WordArt 46"/>
          <p:cNvSpPr>
            <a:spLocks noChangeArrowheads="1" noChangeShapeType="1" noTextEdit="1"/>
          </p:cNvSpPr>
          <p:nvPr/>
        </p:nvSpPr>
        <p:spPr bwMode="auto">
          <a:xfrm>
            <a:off x="7772400" y="5524501"/>
            <a:ext cx="914400" cy="174625"/>
          </a:xfrm>
          <a:prstGeom prst="rect">
            <a:avLst/>
          </a:prstGeom>
        </p:spPr>
        <p:txBody>
          <a:bodyPr wrap="none" fromWordArt="1">
            <a:prstTxWarp prst="textPlain">
              <a:avLst>
                <a:gd name="adj" fmla="val 50000"/>
              </a:avLst>
            </a:prstTxWarp>
          </a:bodyPr>
          <a:lstStyle/>
          <a:p>
            <a:pPr algn="ctr" rtl="1"/>
            <a:r>
              <a:rPr lang="ar-SA" sz="1200" kern="10">
                <a:ln w="9525">
                  <a:solidFill>
                    <a:srgbClr val="FF6600"/>
                  </a:solidFill>
                  <a:round/>
                  <a:headEnd/>
                  <a:tailEnd/>
                </a:ln>
                <a:solidFill>
                  <a:srgbClr val="FF6600"/>
                </a:solidFill>
              </a:rPr>
              <a:t>تحقيق المصالح</a:t>
            </a:r>
            <a:endParaRPr lang="en-US" sz="1200" kern="10">
              <a:ln w="9525">
                <a:solidFill>
                  <a:srgbClr val="FF6600"/>
                </a:solidFill>
                <a:round/>
                <a:headEnd/>
                <a:tailEnd/>
              </a:ln>
              <a:solidFill>
                <a:srgbClr val="FF6600"/>
              </a:solidFill>
            </a:endParaRPr>
          </a:p>
        </p:txBody>
      </p:sp>
      <p:sp>
        <p:nvSpPr>
          <p:cNvPr id="24623" name="AutoShape 47"/>
          <p:cNvSpPr>
            <a:spLocks/>
          </p:cNvSpPr>
          <p:nvPr/>
        </p:nvSpPr>
        <p:spPr bwMode="auto">
          <a:xfrm rot="5400000">
            <a:off x="9624219" y="4472782"/>
            <a:ext cx="525463" cy="571500"/>
          </a:xfrm>
          <a:prstGeom prst="rightBrace">
            <a:avLst>
              <a:gd name="adj1" fmla="val 9063"/>
              <a:gd name="adj2" fmla="val 50000"/>
            </a:avLst>
          </a:pr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endParaRPr lang="ar-SA" altLang="en-US" sz="1800">
              <a:latin typeface="Arial" panose="020B0604020202020204" pitchFamily="34" charset="0"/>
            </a:endParaRPr>
          </a:p>
        </p:txBody>
      </p:sp>
      <p:sp>
        <p:nvSpPr>
          <p:cNvPr id="24624" name="WordArt 48"/>
          <p:cNvSpPr>
            <a:spLocks noChangeArrowheads="1" noChangeShapeType="1" noTextEdit="1"/>
          </p:cNvSpPr>
          <p:nvPr/>
        </p:nvSpPr>
        <p:spPr bwMode="auto">
          <a:xfrm>
            <a:off x="9601200" y="5067301"/>
            <a:ext cx="571500" cy="117475"/>
          </a:xfrm>
          <a:prstGeom prst="rect">
            <a:avLst/>
          </a:prstGeom>
        </p:spPr>
        <p:txBody>
          <a:bodyPr wrap="none" fromWordArt="1">
            <a:prstTxWarp prst="textPlain">
              <a:avLst>
                <a:gd name="adj" fmla="val 50000"/>
              </a:avLst>
            </a:prstTxWarp>
          </a:bodyPr>
          <a:lstStyle/>
          <a:p>
            <a:pPr algn="ctr" rtl="1"/>
            <a:r>
              <a:rPr lang="ar-SA" sz="1200" kern="10">
                <a:ln w="9525">
                  <a:solidFill>
                    <a:srgbClr val="FFFF00"/>
                  </a:solidFill>
                  <a:round/>
                  <a:headEnd/>
                  <a:tailEnd/>
                </a:ln>
                <a:solidFill>
                  <a:srgbClr val="FFFF00"/>
                </a:solidFill>
              </a:rPr>
              <a:t>الكفاءة</a:t>
            </a:r>
            <a:endParaRPr lang="en-US" sz="1200" kern="10">
              <a:ln w="9525">
                <a:solidFill>
                  <a:srgbClr val="FFFF00"/>
                </a:solidFill>
                <a:round/>
                <a:headEnd/>
                <a:tailEnd/>
              </a:ln>
              <a:solidFill>
                <a:srgbClr val="FFFF00"/>
              </a:solidFill>
            </a:endParaRPr>
          </a:p>
        </p:txBody>
      </p:sp>
      <p:sp>
        <p:nvSpPr>
          <p:cNvPr id="12337" name="Oval 49"/>
          <p:cNvSpPr>
            <a:spLocks noChangeArrowheads="1"/>
          </p:cNvSpPr>
          <p:nvPr/>
        </p:nvSpPr>
        <p:spPr bwMode="auto">
          <a:xfrm>
            <a:off x="7239001" y="304800"/>
            <a:ext cx="1584325" cy="808038"/>
          </a:xfrm>
          <a:prstGeom prst="ellipse">
            <a:avLst/>
          </a:prstGeom>
          <a:solidFill>
            <a:schemeClr val="tx1">
              <a:lumMod val="95000"/>
            </a:schemeClr>
          </a:solidFill>
          <a:ln w="38100" cmpd="dbl">
            <a:solidFill>
              <a:srgbClr val="000000"/>
            </a:solidFill>
            <a:round/>
            <a:headEnd/>
            <a:tailEnd/>
          </a:ln>
        </p:spPr>
        <p:txBody>
          <a:bodyPr/>
          <a:lstStyle/>
          <a:p>
            <a:pPr algn="ctr" rtl="1" eaLnBrk="1" hangingPunct="1">
              <a:defRPr/>
            </a:pPr>
            <a:r>
              <a:rPr lang="ar-SA" sz="1200" b="1" dirty="0">
                <a:solidFill>
                  <a:srgbClr val="002060"/>
                </a:solidFill>
                <a:cs typeface="Times New Roman" pitchFamily="18" charset="0"/>
              </a:rPr>
              <a:t>النظر في الأدلة الملحقة بالكتاب والسنة</a:t>
            </a:r>
            <a:endParaRPr lang="ar-SA" b="1" dirty="0">
              <a:solidFill>
                <a:srgbClr val="002060"/>
              </a:solidFill>
            </a:endParaRPr>
          </a:p>
        </p:txBody>
      </p:sp>
      <p:sp>
        <p:nvSpPr>
          <p:cNvPr id="24626" name="WordArt 50"/>
          <p:cNvSpPr>
            <a:spLocks noChangeArrowheads="1" noChangeShapeType="1" noTextEdit="1"/>
          </p:cNvSpPr>
          <p:nvPr/>
        </p:nvSpPr>
        <p:spPr bwMode="auto">
          <a:xfrm>
            <a:off x="6324600" y="1447800"/>
            <a:ext cx="571500" cy="342900"/>
          </a:xfrm>
          <a:prstGeom prst="rect">
            <a:avLst/>
          </a:prstGeom>
        </p:spPr>
        <p:txBody>
          <a:bodyPr wrap="none" fromWordArt="1">
            <a:prstTxWarp prst="textPlain">
              <a:avLst>
                <a:gd name="adj" fmla="val 50000"/>
              </a:avLst>
            </a:prstTxWarp>
          </a:bodyPr>
          <a:lstStyle/>
          <a:p>
            <a:pPr algn="ctr" rtl="1"/>
            <a:r>
              <a:rPr lang="ar-SA" sz="1200" kern="10">
                <a:ln w="9525">
                  <a:solidFill>
                    <a:srgbClr val="FFFF00"/>
                  </a:solidFill>
                  <a:round/>
                  <a:headEnd/>
                  <a:tailEnd/>
                </a:ln>
                <a:solidFill>
                  <a:srgbClr val="FFFF00"/>
                </a:solidFill>
              </a:rPr>
              <a:t>مذهب الصحابي</a:t>
            </a:r>
            <a:endParaRPr lang="en-US" sz="1200" kern="10">
              <a:ln w="9525">
                <a:solidFill>
                  <a:srgbClr val="FFFF00"/>
                </a:solidFill>
                <a:round/>
                <a:headEnd/>
                <a:tailEnd/>
              </a:ln>
              <a:solidFill>
                <a:srgbClr val="FFFF00"/>
              </a:solidFill>
            </a:endParaRPr>
          </a:p>
        </p:txBody>
      </p:sp>
      <p:sp>
        <p:nvSpPr>
          <p:cNvPr id="24627" name="Line 51"/>
          <p:cNvSpPr>
            <a:spLocks noChangeShapeType="1"/>
          </p:cNvSpPr>
          <p:nvPr/>
        </p:nvSpPr>
        <p:spPr bwMode="auto">
          <a:xfrm rot="4800893" flipV="1">
            <a:off x="8759826" y="955676"/>
            <a:ext cx="677863" cy="519113"/>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28" name="Line 52"/>
          <p:cNvSpPr>
            <a:spLocks noChangeShapeType="1"/>
          </p:cNvSpPr>
          <p:nvPr/>
        </p:nvSpPr>
        <p:spPr bwMode="auto">
          <a:xfrm rot="4618672" flipV="1">
            <a:off x="8533607" y="1154907"/>
            <a:ext cx="819150" cy="455613"/>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29" name="Line 53"/>
          <p:cNvSpPr>
            <a:spLocks noChangeShapeType="1"/>
          </p:cNvSpPr>
          <p:nvPr/>
        </p:nvSpPr>
        <p:spPr bwMode="auto">
          <a:xfrm rot="5382586" flipV="1">
            <a:off x="8267700" y="1219200"/>
            <a:ext cx="914400" cy="4572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30" name="Line 54"/>
          <p:cNvSpPr>
            <a:spLocks noChangeShapeType="1"/>
          </p:cNvSpPr>
          <p:nvPr/>
        </p:nvSpPr>
        <p:spPr bwMode="auto">
          <a:xfrm rot="5698266" flipV="1">
            <a:off x="7915275" y="1446213"/>
            <a:ext cx="10287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31" name="Line 55"/>
          <p:cNvSpPr>
            <a:spLocks noChangeShapeType="1"/>
          </p:cNvSpPr>
          <p:nvPr/>
        </p:nvSpPr>
        <p:spPr bwMode="auto">
          <a:xfrm rot="5634868" flipV="1">
            <a:off x="7756525" y="1390650"/>
            <a:ext cx="800100" cy="2286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32" name="Line 56"/>
          <p:cNvSpPr>
            <a:spLocks noChangeShapeType="1"/>
          </p:cNvSpPr>
          <p:nvPr/>
        </p:nvSpPr>
        <p:spPr bwMode="auto">
          <a:xfrm rot="5892683" flipV="1">
            <a:off x="7239000" y="1676400"/>
            <a:ext cx="1257300" cy="1143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33" name="WordArt 57"/>
          <p:cNvSpPr>
            <a:spLocks noChangeArrowheads="1" noChangeShapeType="1" noTextEdit="1"/>
          </p:cNvSpPr>
          <p:nvPr/>
        </p:nvSpPr>
        <p:spPr bwMode="auto">
          <a:xfrm>
            <a:off x="9296401" y="1447801"/>
            <a:ext cx="581025" cy="201613"/>
          </a:xfrm>
          <a:prstGeom prst="rect">
            <a:avLst/>
          </a:prstGeom>
        </p:spPr>
        <p:txBody>
          <a:bodyPr wrap="none" fromWordArt="1">
            <a:prstTxWarp prst="textPlain">
              <a:avLst>
                <a:gd name="adj" fmla="val 50000"/>
              </a:avLst>
            </a:prstTxWarp>
          </a:bodyPr>
          <a:lstStyle/>
          <a:p>
            <a:pPr algn="ctr" rtl="1"/>
            <a:r>
              <a:rPr lang="ar-SA" sz="1200" kern="10">
                <a:ln w="9525">
                  <a:solidFill>
                    <a:srgbClr val="FFFF00"/>
                  </a:solidFill>
                  <a:round/>
                  <a:headEnd/>
                  <a:tailEnd/>
                </a:ln>
                <a:solidFill>
                  <a:srgbClr val="FFFF00"/>
                </a:solidFill>
              </a:rPr>
              <a:t>الإجماع</a:t>
            </a:r>
            <a:endParaRPr lang="en-US" sz="1200" kern="10">
              <a:ln w="9525">
                <a:solidFill>
                  <a:srgbClr val="FFFF00"/>
                </a:solidFill>
                <a:round/>
                <a:headEnd/>
                <a:tailEnd/>
              </a:ln>
              <a:solidFill>
                <a:srgbClr val="FFFF00"/>
              </a:solidFill>
            </a:endParaRPr>
          </a:p>
        </p:txBody>
      </p:sp>
      <p:sp>
        <p:nvSpPr>
          <p:cNvPr id="24634" name="WordArt 58"/>
          <p:cNvSpPr>
            <a:spLocks noChangeArrowheads="1" noChangeShapeType="1" noTextEdit="1"/>
          </p:cNvSpPr>
          <p:nvPr/>
        </p:nvSpPr>
        <p:spPr bwMode="auto">
          <a:xfrm rot="255113">
            <a:off x="9296400" y="1790701"/>
            <a:ext cx="484188" cy="201613"/>
          </a:xfrm>
          <a:prstGeom prst="rect">
            <a:avLst/>
          </a:prstGeom>
        </p:spPr>
        <p:txBody>
          <a:bodyPr wrap="none" fromWordArt="1">
            <a:prstTxWarp prst="textPlain">
              <a:avLst>
                <a:gd name="adj" fmla="val 50000"/>
              </a:avLst>
            </a:prstTxWarp>
          </a:bodyPr>
          <a:lstStyle/>
          <a:p>
            <a:pPr algn="ctr" rtl="1"/>
            <a:r>
              <a:rPr lang="ar-SA" sz="1200" kern="10">
                <a:ln w="9525">
                  <a:solidFill>
                    <a:srgbClr val="FFFF00"/>
                  </a:solidFill>
                  <a:round/>
                  <a:headEnd/>
                  <a:tailEnd/>
                </a:ln>
                <a:solidFill>
                  <a:srgbClr val="FFFF00"/>
                </a:solidFill>
              </a:rPr>
              <a:t>القياس</a:t>
            </a:r>
            <a:endParaRPr lang="en-US" sz="1200" kern="10">
              <a:ln w="9525">
                <a:solidFill>
                  <a:srgbClr val="FFFF00"/>
                </a:solidFill>
                <a:round/>
                <a:headEnd/>
                <a:tailEnd/>
              </a:ln>
              <a:solidFill>
                <a:srgbClr val="FFFF00"/>
              </a:solidFill>
            </a:endParaRPr>
          </a:p>
        </p:txBody>
      </p:sp>
      <p:sp>
        <p:nvSpPr>
          <p:cNvPr id="24635" name="WordArt 59"/>
          <p:cNvSpPr>
            <a:spLocks noChangeArrowheads="1" noChangeShapeType="1" noTextEdit="1"/>
          </p:cNvSpPr>
          <p:nvPr/>
        </p:nvSpPr>
        <p:spPr bwMode="auto">
          <a:xfrm rot="-512016">
            <a:off x="8839201" y="2019300"/>
            <a:ext cx="684213" cy="196850"/>
          </a:xfrm>
          <a:prstGeom prst="rect">
            <a:avLst/>
          </a:prstGeom>
        </p:spPr>
        <p:txBody>
          <a:bodyPr wrap="none" fromWordArt="1">
            <a:prstTxWarp prst="textPlain">
              <a:avLst>
                <a:gd name="adj" fmla="val 50000"/>
              </a:avLst>
            </a:prstTxWarp>
          </a:bodyPr>
          <a:lstStyle/>
          <a:p>
            <a:pPr algn="ctr" rtl="1"/>
            <a:r>
              <a:rPr lang="ar-SA" sz="1200" kern="10">
                <a:ln w="9525">
                  <a:solidFill>
                    <a:srgbClr val="FFFF00"/>
                  </a:solidFill>
                  <a:round/>
                  <a:headEnd/>
                  <a:tailEnd/>
                </a:ln>
                <a:solidFill>
                  <a:srgbClr val="FFFF00"/>
                </a:solidFill>
              </a:rPr>
              <a:t>المصلحة المرسلة</a:t>
            </a:r>
            <a:endParaRPr lang="en-US" sz="1200" kern="10">
              <a:ln w="9525">
                <a:solidFill>
                  <a:srgbClr val="FFFF00"/>
                </a:solidFill>
                <a:round/>
                <a:headEnd/>
                <a:tailEnd/>
              </a:ln>
              <a:solidFill>
                <a:srgbClr val="FFFF00"/>
              </a:solidFill>
            </a:endParaRPr>
          </a:p>
        </p:txBody>
      </p:sp>
      <p:sp>
        <p:nvSpPr>
          <p:cNvPr id="24636" name="WordArt 60"/>
          <p:cNvSpPr>
            <a:spLocks noChangeArrowheads="1" noChangeShapeType="1" noTextEdit="1"/>
          </p:cNvSpPr>
          <p:nvPr/>
        </p:nvSpPr>
        <p:spPr bwMode="auto">
          <a:xfrm rot="-380183">
            <a:off x="8267700" y="2247900"/>
            <a:ext cx="655638" cy="228600"/>
          </a:xfrm>
          <a:prstGeom prst="rect">
            <a:avLst/>
          </a:prstGeom>
        </p:spPr>
        <p:txBody>
          <a:bodyPr wrap="none" fromWordArt="1">
            <a:prstTxWarp prst="textPlain">
              <a:avLst>
                <a:gd name="adj" fmla="val 50000"/>
              </a:avLst>
            </a:prstTxWarp>
          </a:bodyPr>
          <a:lstStyle/>
          <a:p>
            <a:pPr algn="ctr" rtl="1"/>
            <a:r>
              <a:rPr lang="ar-SA" sz="1200" kern="10">
                <a:ln w="9525">
                  <a:solidFill>
                    <a:srgbClr val="FFFF00"/>
                  </a:solidFill>
                  <a:round/>
                  <a:headEnd/>
                  <a:tailEnd/>
                </a:ln>
                <a:solidFill>
                  <a:srgbClr val="FFFF00"/>
                </a:solidFill>
              </a:rPr>
              <a:t>شرع من قبلنا</a:t>
            </a:r>
            <a:endParaRPr lang="en-US" sz="1200" kern="10">
              <a:ln w="9525">
                <a:solidFill>
                  <a:srgbClr val="FFFF00"/>
                </a:solidFill>
                <a:round/>
                <a:headEnd/>
                <a:tailEnd/>
              </a:ln>
              <a:solidFill>
                <a:srgbClr val="FFFF00"/>
              </a:solidFill>
            </a:endParaRPr>
          </a:p>
        </p:txBody>
      </p:sp>
      <p:sp>
        <p:nvSpPr>
          <p:cNvPr id="24637" name="WordArt 61"/>
          <p:cNvSpPr>
            <a:spLocks noChangeArrowheads="1" noChangeShapeType="1" noTextEdit="1"/>
          </p:cNvSpPr>
          <p:nvPr/>
        </p:nvSpPr>
        <p:spPr bwMode="auto">
          <a:xfrm>
            <a:off x="7924800" y="2019300"/>
            <a:ext cx="463550" cy="196850"/>
          </a:xfrm>
          <a:prstGeom prst="rect">
            <a:avLst/>
          </a:prstGeom>
        </p:spPr>
        <p:txBody>
          <a:bodyPr wrap="none" fromWordArt="1">
            <a:prstTxWarp prst="textPlain">
              <a:avLst>
                <a:gd name="adj" fmla="val 50000"/>
              </a:avLst>
            </a:prstTxWarp>
          </a:bodyPr>
          <a:lstStyle/>
          <a:p>
            <a:pPr algn="ctr" rtl="1"/>
            <a:r>
              <a:rPr lang="ar-SA" sz="1200" kern="10">
                <a:ln w="9525">
                  <a:solidFill>
                    <a:srgbClr val="FFFF00"/>
                  </a:solidFill>
                  <a:round/>
                  <a:headEnd/>
                  <a:tailEnd/>
                </a:ln>
                <a:solidFill>
                  <a:srgbClr val="FFFF00"/>
                </a:solidFill>
              </a:rPr>
              <a:t>العرف</a:t>
            </a:r>
            <a:endParaRPr lang="en-US" sz="1200" kern="10">
              <a:ln w="9525">
                <a:solidFill>
                  <a:srgbClr val="FFFF00"/>
                </a:solidFill>
                <a:round/>
                <a:headEnd/>
                <a:tailEnd/>
              </a:ln>
              <a:solidFill>
                <a:srgbClr val="FFFF00"/>
              </a:solidFill>
            </a:endParaRPr>
          </a:p>
        </p:txBody>
      </p:sp>
      <p:sp>
        <p:nvSpPr>
          <p:cNvPr id="24638" name="Line 62"/>
          <p:cNvSpPr>
            <a:spLocks noChangeShapeType="1"/>
          </p:cNvSpPr>
          <p:nvPr/>
        </p:nvSpPr>
        <p:spPr bwMode="auto">
          <a:xfrm rot="4381562">
            <a:off x="7170738" y="1276351"/>
            <a:ext cx="800100" cy="460375"/>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39" name="WordArt 63"/>
          <p:cNvSpPr>
            <a:spLocks noChangeArrowheads="1" noChangeShapeType="1" noTextEdit="1"/>
          </p:cNvSpPr>
          <p:nvPr/>
        </p:nvSpPr>
        <p:spPr bwMode="auto">
          <a:xfrm>
            <a:off x="7467601" y="2362200"/>
            <a:ext cx="677863" cy="196850"/>
          </a:xfrm>
          <a:prstGeom prst="rect">
            <a:avLst/>
          </a:prstGeom>
        </p:spPr>
        <p:txBody>
          <a:bodyPr wrap="none" fromWordArt="1">
            <a:prstTxWarp prst="textPlain">
              <a:avLst>
                <a:gd name="adj" fmla="val 50000"/>
              </a:avLst>
            </a:prstTxWarp>
          </a:bodyPr>
          <a:lstStyle/>
          <a:p>
            <a:pPr algn="ctr" rtl="1"/>
            <a:r>
              <a:rPr lang="ar-SA" sz="1200" kern="10">
                <a:ln w="9525">
                  <a:solidFill>
                    <a:srgbClr val="FFFF00"/>
                  </a:solidFill>
                  <a:round/>
                  <a:headEnd/>
                  <a:tailEnd/>
                </a:ln>
                <a:solidFill>
                  <a:srgbClr val="FFFF00"/>
                </a:solidFill>
              </a:rPr>
              <a:t>الاستصحاب</a:t>
            </a:r>
            <a:endParaRPr lang="en-US" sz="1200" kern="10">
              <a:ln w="9525">
                <a:solidFill>
                  <a:srgbClr val="FFFF00"/>
                </a:solidFill>
                <a:round/>
                <a:headEnd/>
                <a:tailEnd/>
              </a:ln>
              <a:solidFill>
                <a:srgbClr val="FFFF00"/>
              </a:solidFill>
            </a:endParaRPr>
          </a:p>
        </p:txBody>
      </p:sp>
      <p:sp>
        <p:nvSpPr>
          <p:cNvPr id="24640" name="Line 64"/>
          <p:cNvSpPr>
            <a:spLocks noChangeShapeType="1"/>
          </p:cNvSpPr>
          <p:nvPr/>
        </p:nvSpPr>
        <p:spPr bwMode="auto">
          <a:xfrm rot="4391516">
            <a:off x="7025482" y="1073944"/>
            <a:ext cx="550862" cy="65405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41" name="Line 65"/>
          <p:cNvSpPr>
            <a:spLocks noChangeShapeType="1"/>
          </p:cNvSpPr>
          <p:nvPr/>
        </p:nvSpPr>
        <p:spPr bwMode="auto">
          <a:xfrm rot="4989021">
            <a:off x="6838950" y="931863"/>
            <a:ext cx="457200" cy="5588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42" name="WordArt 66"/>
          <p:cNvSpPr>
            <a:spLocks noChangeArrowheads="1" noChangeShapeType="1" noTextEdit="1"/>
          </p:cNvSpPr>
          <p:nvPr/>
        </p:nvSpPr>
        <p:spPr bwMode="auto">
          <a:xfrm>
            <a:off x="7010400" y="2019300"/>
            <a:ext cx="685800" cy="228600"/>
          </a:xfrm>
          <a:prstGeom prst="rect">
            <a:avLst/>
          </a:prstGeom>
        </p:spPr>
        <p:txBody>
          <a:bodyPr wrap="none" fromWordArt="1">
            <a:prstTxWarp prst="textPlain">
              <a:avLst>
                <a:gd name="adj" fmla="val 50000"/>
              </a:avLst>
            </a:prstTxWarp>
          </a:bodyPr>
          <a:lstStyle/>
          <a:p>
            <a:pPr algn="ctr" rtl="1"/>
            <a:r>
              <a:rPr lang="ar-SA" sz="1200" kern="10">
                <a:ln w="9525">
                  <a:solidFill>
                    <a:srgbClr val="FFFF00"/>
                  </a:solidFill>
                  <a:round/>
                  <a:headEnd/>
                  <a:tailEnd/>
                </a:ln>
                <a:solidFill>
                  <a:srgbClr val="FFFF00"/>
                </a:solidFill>
              </a:rPr>
              <a:t>سد الذرائع</a:t>
            </a:r>
            <a:endParaRPr lang="en-US" sz="1200" kern="10">
              <a:ln w="9525">
                <a:solidFill>
                  <a:srgbClr val="FFFF00"/>
                </a:solidFill>
                <a:round/>
                <a:headEnd/>
                <a:tailEnd/>
              </a:ln>
              <a:solidFill>
                <a:srgbClr val="FFFF00"/>
              </a:solidFill>
            </a:endParaRPr>
          </a:p>
        </p:txBody>
      </p:sp>
      <p:sp>
        <p:nvSpPr>
          <p:cNvPr id="24643" name="WordArt 67"/>
          <p:cNvSpPr>
            <a:spLocks noChangeArrowheads="1" noChangeShapeType="1" noTextEdit="1"/>
          </p:cNvSpPr>
          <p:nvPr/>
        </p:nvSpPr>
        <p:spPr bwMode="auto">
          <a:xfrm rot="-228844">
            <a:off x="6324600" y="1790700"/>
            <a:ext cx="914400" cy="342900"/>
          </a:xfrm>
          <a:prstGeom prst="rect">
            <a:avLst/>
          </a:prstGeom>
        </p:spPr>
        <p:txBody>
          <a:bodyPr wrap="none" fromWordArt="1">
            <a:prstTxWarp prst="textPlain">
              <a:avLst>
                <a:gd name="adj" fmla="val 50000"/>
              </a:avLst>
            </a:prstTxWarp>
          </a:bodyPr>
          <a:lstStyle/>
          <a:p>
            <a:pPr algn="ctr" rtl="1"/>
            <a:r>
              <a:rPr lang="ar-SA" sz="1200" kern="10">
                <a:ln w="9525">
                  <a:solidFill>
                    <a:srgbClr val="FFFF00"/>
                  </a:solidFill>
                  <a:round/>
                  <a:headEnd/>
                  <a:tailEnd/>
                </a:ln>
                <a:solidFill>
                  <a:srgbClr val="FFFF00"/>
                </a:solidFill>
              </a:rPr>
              <a:t>ضوابط الإجتهاد</a:t>
            </a:r>
          </a:p>
          <a:p>
            <a:pPr algn="ctr" rtl="1"/>
            <a:r>
              <a:rPr lang="ar-SA" sz="1200" kern="10">
                <a:ln w="9525">
                  <a:solidFill>
                    <a:srgbClr val="FFFF00"/>
                  </a:solidFill>
                  <a:round/>
                  <a:headEnd/>
                  <a:tailEnd/>
                </a:ln>
                <a:solidFill>
                  <a:srgbClr val="FFFF00"/>
                </a:solidFill>
              </a:rPr>
              <a:t>والإفتاء</a:t>
            </a:r>
            <a:endParaRPr lang="en-US" sz="1200" kern="10">
              <a:ln w="9525">
                <a:solidFill>
                  <a:srgbClr val="FFFF00"/>
                </a:solidFill>
                <a:round/>
                <a:headEnd/>
                <a:tailEnd/>
              </a:ln>
              <a:solidFill>
                <a:srgbClr val="FFFF00"/>
              </a:solidFill>
            </a:endParaRPr>
          </a:p>
        </p:txBody>
      </p:sp>
      <p:sp>
        <p:nvSpPr>
          <p:cNvPr id="12356" name="Oval 68"/>
          <p:cNvSpPr>
            <a:spLocks noChangeArrowheads="1"/>
          </p:cNvSpPr>
          <p:nvPr/>
        </p:nvSpPr>
        <p:spPr bwMode="auto">
          <a:xfrm>
            <a:off x="3048000" y="4114800"/>
            <a:ext cx="1257300" cy="685800"/>
          </a:xfrm>
          <a:prstGeom prst="ellipse">
            <a:avLst/>
          </a:prstGeom>
          <a:solidFill>
            <a:schemeClr val="tx1">
              <a:lumMod val="95000"/>
            </a:schemeClr>
          </a:solidFill>
          <a:ln w="38100" cmpd="dbl">
            <a:solidFill>
              <a:srgbClr val="000000"/>
            </a:solidFill>
            <a:round/>
            <a:headEnd/>
            <a:tailEnd/>
          </a:ln>
        </p:spPr>
        <p:txBody>
          <a:bodyPr/>
          <a:lstStyle/>
          <a:p>
            <a:pPr algn="ctr" rtl="1" eaLnBrk="1" hangingPunct="1">
              <a:defRPr/>
            </a:pPr>
            <a:r>
              <a:rPr lang="ar-SA" sz="1200" dirty="0">
                <a:solidFill>
                  <a:srgbClr val="002060"/>
                </a:solidFill>
                <a:cs typeface="Times New Roman" pitchFamily="18" charset="0"/>
              </a:rPr>
              <a:t>إعمال القواعد الفقهية الفرعية</a:t>
            </a:r>
            <a:endParaRPr lang="ar-SA" dirty="0">
              <a:solidFill>
                <a:srgbClr val="002060"/>
              </a:solidFill>
            </a:endParaRPr>
          </a:p>
        </p:txBody>
      </p:sp>
      <p:sp>
        <p:nvSpPr>
          <p:cNvPr id="24645" name="Rectangle 69"/>
          <p:cNvSpPr>
            <a:spLocks noChangeArrowheads="1"/>
          </p:cNvSpPr>
          <p:nvPr/>
        </p:nvSpPr>
        <p:spPr bwMode="auto">
          <a:xfrm>
            <a:off x="1524001" y="1201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endParaRPr lang="ar-SA" altLang="en-US" sz="1800">
              <a:latin typeface="Arial" panose="020B0604020202020204" pitchFamily="34" charset="0"/>
            </a:endParaRPr>
          </a:p>
        </p:txBody>
      </p:sp>
      <p:sp>
        <p:nvSpPr>
          <p:cNvPr id="24646" name="Rectangle 70"/>
          <p:cNvSpPr>
            <a:spLocks noChangeArrowheads="1"/>
          </p:cNvSpPr>
          <p:nvPr/>
        </p:nvSpPr>
        <p:spPr bwMode="auto">
          <a:xfrm>
            <a:off x="1752601" y="316826"/>
            <a:ext cx="248851"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rtl="1" eaLnBrk="1" hangingPunct="1">
              <a:spcBef>
                <a:spcPct val="0"/>
              </a:spcBef>
              <a:buClrTx/>
              <a:buSzTx/>
              <a:buFontTx/>
              <a:buNone/>
            </a:pPr>
            <a:r>
              <a:rPr lang="en-US" altLang="en-US" sz="1400">
                <a:latin typeface="Arial" panose="020B0604020202020204" pitchFamily="34" charset="0"/>
              </a:rPr>
              <a:t/>
            </a:r>
            <a:br>
              <a:rPr lang="en-US" altLang="en-US" sz="1400">
                <a:latin typeface="Arial" panose="020B0604020202020204" pitchFamily="34" charset="0"/>
              </a:rPr>
            </a:br>
            <a:endParaRPr lang="en-US" altLang="en-US" sz="1800">
              <a:latin typeface="Arial" panose="020B0604020202020204" pitchFamily="34" charset="0"/>
            </a:endParaRPr>
          </a:p>
          <a:p>
            <a:pPr>
              <a:spcBef>
                <a:spcPct val="0"/>
              </a:spcBef>
              <a:buClrTx/>
              <a:buSzTx/>
              <a:buFontTx/>
              <a:buNone/>
            </a:pPr>
            <a:endParaRPr lang="en-US" altLang="en-US" sz="1800">
              <a:latin typeface="Arial" panose="020B0604020202020204" pitchFamily="34" charset="0"/>
            </a:endParaRPr>
          </a:p>
        </p:txBody>
      </p:sp>
      <p:sp>
        <p:nvSpPr>
          <p:cNvPr id="24647" name="Rectangle 71"/>
          <p:cNvSpPr>
            <a:spLocks noChangeArrowheads="1"/>
          </p:cNvSpPr>
          <p:nvPr/>
        </p:nvSpPr>
        <p:spPr bwMode="auto">
          <a:xfrm>
            <a:off x="10483850" y="25606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r" rtl="1" eaLnBrk="1" hangingPunct="1">
              <a:spcBef>
                <a:spcPct val="0"/>
              </a:spcBef>
              <a:buClrTx/>
              <a:buSzTx/>
              <a:buFontTx/>
              <a:buNone/>
            </a:pPr>
            <a:endParaRPr lang="ar-SA" altLang="en-US" sz="1800">
              <a:latin typeface="Arial" panose="020B0604020202020204" pitchFamily="34" charset="0"/>
            </a:endParaRPr>
          </a:p>
        </p:txBody>
      </p:sp>
      <p:sp>
        <p:nvSpPr>
          <p:cNvPr id="24648" name="Rectangle 72"/>
          <p:cNvSpPr>
            <a:spLocks noChangeArrowheads="1"/>
          </p:cNvSpPr>
          <p:nvPr/>
        </p:nvSpPr>
        <p:spPr bwMode="auto">
          <a:xfrm>
            <a:off x="10483850" y="25606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r" rtl="1" eaLnBrk="1" hangingPunct="1">
              <a:spcBef>
                <a:spcPct val="0"/>
              </a:spcBef>
              <a:buClrTx/>
              <a:buSzTx/>
              <a:buFontTx/>
              <a:buNone/>
            </a:pPr>
            <a:endParaRPr lang="ar-SA" altLang="en-US" sz="1800">
              <a:latin typeface="Arial" panose="020B0604020202020204" pitchFamily="34" charset="0"/>
            </a:endParaRPr>
          </a:p>
        </p:txBody>
      </p:sp>
      <p:sp>
        <p:nvSpPr>
          <p:cNvPr id="24649" name="Rectangle 73"/>
          <p:cNvSpPr>
            <a:spLocks noChangeArrowheads="1"/>
          </p:cNvSpPr>
          <p:nvPr/>
        </p:nvSpPr>
        <p:spPr bwMode="auto">
          <a:xfrm>
            <a:off x="10483850" y="25606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r" rtl="1" eaLnBrk="1" hangingPunct="1">
              <a:spcBef>
                <a:spcPct val="0"/>
              </a:spcBef>
              <a:buClrTx/>
              <a:buSzTx/>
              <a:buFontTx/>
              <a:buNone/>
            </a:pPr>
            <a:endParaRPr lang="ar-SA" altLang="en-US" sz="1800">
              <a:latin typeface="Arial" panose="020B0604020202020204" pitchFamily="34" charset="0"/>
            </a:endParaRPr>
          </a:p>
        </p:txBody>
      </p:sp>
      <p:sp>
        <p:nvSpPr>
          <p:cNvPr id="12362" name="Oval 74"/>
          <p:cNvSpPr>
            <a:spLocks noChangeArrowheads="1"/>
          </p:cNvSpPr>
          <p:nvPr/>
        </p:nvSpPr>
        <p:spPr bwMode="auto">
          <a:xfrm>
            <a:off x="2209800" y="219075"/>
            <a:ext cx="1676400" cy="838200"/>
          </a:xfrm>
          <a:prstGeom prst="ellipse">
            <a:avLst/>
          </a:prstGeom>
          <a:solidFill>
            <a:schemeClr val="tx1">
              <a:lumMod val="95000"/>
            </a:schemeClr>
          </a:solidFill>
          <a:ln w="38100" cmpd="dbl">
            <a:solidFill>
              <a:srgbClr val="000000"/>
            </a:solidFill>
            <a:round/>
            <a:headEnd/>
            <a:tailEnd/>
          </a:ln>
        </p:spPr>
        <p:txBody>
          <a:bodyPr/>
          <a:lstStyle/>
          <a:p>
            <a:pPr algn="ctr" rtl="1" eaLnBrk="1" hangingPunct="1">
              <a:defRPr/>
            </a:pPr>
            <a:r>
              <a:rPr lang="ar-SA" sz="1200" b="1" dirty="0">
                <a:solidFill>
                  <a:srgbClr val="002060"/>
                </a:solidFill>
                <a:latin typeface="Times New Roman" pitchFamily="18" charset="0"/>
                <a:cs typeface="Times New Roman" pitchFamily="18" charset="0"/>
              </a:rPr>
              <a:t>النظر في   المقاصد</a:t>
            </a:r>
            <a:endParaRPr lang="ar-SA" sz="1200" b="1" dirty="0">
              <a:solidFill>
                <a:srgbClr val="002060"/>
              </a:solidFill>
              <a:latin typeface="Times New Roman" pitchFamily="18" charset="0"/>
            </a:endParaRPr>
          </a:p>
          <a:p>
            <a:pPr algn="ctr" rtl="1" eaLnBrk="1" hangingPunct="1">
              <a:defRPr/>
            </a:pPr>
            <a:r>
              <a:rPr lang="ar-SA" sz="1200" b="1" dirty="0">
                <a:solidFill>
                  <a:srgbClr val="002060"/>
                </a:solidFill>
                <a:latin typeface="Times New Roman" pitchFamily="18" charset="0"/>
              </a:rPr>
              <a:t>(</a:t>
            </a:r>
            <a:r>
              <a:rPr lang="ar-SA" sz="1200" b="1" dirty="0">
                <a:solidFill>
                  <a:srgbClr val="002060"/>
                </a:solidFill>
                <a:latin typeface="Times New Roman" pitchFamily="18" charset="0"/>
                <a:cs typeface="Times New Roman" pitchFamily="18" charset="0"/>
              </a:rPr>
              <a:t>مقاصد    الشريعة)</a:t>
            </a:r>
          </a:p>
          <a:p>
            <a:pPr algn="r" rtl="1" eaLnBrk="1" hangingPunct="1">
              <a:defRPr/>
            </a:pPr>
            <a:endParaRPr lang="en-US" b="1" dirty="0">
              <a:solidFill>
                <a:srgbClr val="002060"/>
              </a:solidFill>
            </a:endParaRPr>
          </a:p>
        </p:txBody>
      </p:sp>
      <p:sp>
        <p:nvSpPr>
          <p:cNvPr id="24651" name="Line 75"/>
          <p:cNvSpPr>
            <a:spLocks noChangeShapeType="1"/>
          </p:cNvSpPr>
          <p:nvPr/>
        </p:nvSpPr>
        <p:spPr bwMode="auto">
          <a:xfrm rot="5388433" flipV="1">
            <a:off x="3276601" y="1139826"/>
            <a:ext cx="635000" cy="333375"/>
          </a:xfrm>
          <a:prstGeom prst="line">
            <a:avLst/>
          </a:prstGeom>
          <a:noFill/>
          <a:ln w="9525">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52" name="Line 76"/>
          <p:cNvSpPr>
            <a:spLocks noChangeShapeType="1"/>
          </p:cNvSpPr>
          <p:nvPr/>
        </p:nvSpPr>
        <p:spPr bwMode="auto">
          <a:xfrm rot="5388433">
            <a:off x="2265363" y="1163638"/>
            <a:ext cx="574675" cy="228600"/>
          </a:xfrm>
          <a:prstGeom prst="line">
            <a:avLst/>
          </a:prstGeom>
          <a:noFill/>
          <a:ln w="9525">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53" name="Line 77"/>
          <p:cNvSpPr>
            <a:spLocks noChangeShapeType="1"/>
          </p:cNvSpPr>
          <p:nvPr/>
        </p:nvSpPr>
        <p:spPr bwMode="auto">
          <a:xfrm rot="6152347" flipV="1">
            <a:off x="2905919" y="1793082"/>
            <a:ext cx="544513" cy="47625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54" name="Line 78"/>
          <p:cNvSpPr>
            <a:spLocks noChangeShapeType="1"/>
          </p:cNvSpPr>
          <p:nvPr/>
        </p:nvSpPr>
        <p:spPr bwMode="auto">
          <a:xfrm rot="6468027" flipV="1">
            <a:off x="2622551" y="1995488"/>
            <a:ext cx="647700" cy="371475"/>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55" name="Line 79"/>
          <p:cNvSpPr>
            <a:spLocks noChangeShapeType="1"/>
          </p:cNvSpPr>
          <p:nvPr/>
        </p:nvSpPr>
        <p:spPr bwMode="auto">
          <a:xfrm rot="6404628" flipV="1">
            <a:off x="2129632" y="856457"/>
            <a:ext cx="1062037" cy="42545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56" name="Line 80"/>
          <p:cNvSpPr>
            <a:spLocks noChangeShapeType="1"/>
          </p:cNvSpPr>
          <p:nvPr/>
        </p:nvSpPr>
        <p:spPr bwMode="auto">
          <a:xfrm rot="6662443" flipV="1">
            <a:off x="1916907" y="2104232"/>
            <a:ext cx="760413" cy="28575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57" name="WordArt 81"/>
          <p:cNvSpPr>
            <a:spLocks noChangeArrowheads="1" noChangeShapeType="1" noTextEdit="1"/>
          </p:cNvSpPr>
          <p:nvPr/>
        </p:nvSpPr>
        <p:spPr bwMode="auto">
          <a:xfrm>
            <a:off x="3332164" y="1749425"/>
            <a:ext cx="858837" cy="236538"/>
          </a:xfrm>
          <a:prstGeom prst="rect">
            <a:avLst/>
          </a:prstGeom>
        </p:spPr>
        <p:txBody>
          <a:bodyPr wrap="none" fromWordArt="1">
            <a:prstTxWarp prst="textPlain">
              <a:avLst>
                <a:gd name="adj" fmla="val 50000"/>
              </a:avLst>
            </a:prstTxWarp>
          </a:bodyPr>
          <a:lstStyle/>
          <a:p>
            <a:pPr algn="ctr" rtl="1"/>
            <a:r>
              <a:rPr lang="ar-SA" sz="1200" kern="10">
                <a:ln w="9525">
                  <a:solidFill>
                    <a:srgbClr val="FF6600"/>
                  </a:solidFill>
                  <a:round/>
                  <a:headEnd/>
                  <a:tailEnd/>
                </a:ln>
                <a:solidFill>
                  <a:srgbClr val="FF6600"/>
                </a:solidFill>
              </a:rPr>
              <a:t>المقاصد الحاجية</a:t>
            </a:r>
            <a:endParaRPr lang="en-US" sz="1200" kern="10">
              <a:ln w="9525">
                <a:solidFill>
                  <a:srgbClr val="FF6600"/>
                </a:solidFill>
                <a:round/>
                <a:headEnd/>
                <a:tailEnd/>
              </a:ln>
              <a:solidFill>
                <a:srgbClr val="FF6600"/>
              </a:solidFill>
            </a:endParaRPr>
          </a:p>
        </p:txBody>
      </p:sp>
      <p:sp>
        <p:nvSpPr>
          <p:cNvPr id="24658" name="WordArt 82"/>
          <p:cNvSpPr>
            <a:spLocks noChangeArrowheads="1" noChangeShapeType="1" noTextEdit="1"/>
          </p:cNvSpPr>
          <p:nvPr/>
        </p:nvSpPr>
        <p:spPr bwMode="auto">
          <a:xfrm rot="-289260">
            <a:off x="3332163" y="2292351"/>
            <a:ext cx="569912" cy="341313"/>
          </a:xfrm>
          <a:prstGeom prst="rect">
            <a:avLst/>
          </a:prstGeom>
        </p:spPr>
        <p:txBody>
          <a:bodyPr wrap="none" fromWordArt="1">
            <a:prstTxWarp prst="textPlain">
              <a:avLst>
                <a:gd name="adj" fmla="val 50000"/>
              </a:avLst>
            </a:prstTxWarp>
          </a:bodyPr>
          <a:lstStyle/>
          <a:p>
            <a:pPr algn="ctr" rtl="1"/>
            <a:r>
              <a:rPr lang="ar-SA" sz="1200" kern="10">
                <a:ln w="9525">
                  <a:solidFill>
                    <a:srgbClr val="FFFF00"/>
                  </a:solidFill>
                  <a:round/>
                  <a:headEnd/>
                  <a:tailEnd/>
                </a:ln>
                <a:solidFill>
                  <a:srgbClr val="FFFF00"/>
                </a:solidFill>
              </a:rPr>
              <a:t>حفظ النسل</a:t>
            </a:r>
          </a:p>
          <a:p>
            <a:pPr algn="ctr" rtl="1"/>
            <a:r>
              <a:rPr lang="ar-SA" sz="1200" kern="10">
                <a:ln w="9525">
                  <a:solidFill>
                    <a:srgbClr val="FFFF00"/>
                  </a:solidFill>
                  <a:round/>
                  <a:headEnd/>
                  <a:tailEnd/>
                </a:ln>
                <a:solidFill>
                  <a:srgbClr val="FFFF00"/>
                </a:solidFill>
              </a:rPr>
              <a:t>والنسب</a:t>
            </a:r>
            <a:endParaRPr lang="en-US" sz="1200" kern="10">
              <a:ln w="9525">
                <a:solidFill>
                  <a:srgbClr val="FFFF00"/>
                </a:solidFill>
                <a:round/>
                <a:headEnd/>
                <a:tailEnd/>
              </a:ln>
              <a:solidFill>
                <a:srgbClr val="FFFF00"/>
              </a:solidFill>
            </a:endParaRPr>
          </a:p>
        </p:txBody>
      </p:sp>
      <p:sp>
        <p:nvSpPr>
          <p:cNvPr id="24659" name="WordArt 83"/>
          <p:cNvSpPr>
            <a:spLocks noChangeArrowheads="1" noChangeShapeType="1" noTextEdit="1"/>
          </p:cNvSpPr>
          <p:nvPr/>
        </p:nvSpPr>
        <p:spPr bwMode="auto">
          <a:xfrm rot="-152298">
            <a:off x="2286001" y="2944813"/>
            <a:ext cx="669925" cy="214312"/>
          </a:xfrm>
          <a:prstGeom prst="rect">
            <a:avLst/>
          </a:prstGeom>
        </p:spPr>
        <p:txBody>
          <a:bodyPr wrap="none" fromWordArt="1">
            <a:prstTxWarp prst="textPlain">
              <a:avLst>
                <a:gd name="adj" fmla="val 50000"/>
              </a:avLst>
            </a:prstTxWarp>
          </a:bodyPr>
          <a:lstStyle/>
          <a:p>
            <a:pPr algn="ctr" rtl="1"/>
            <a:r>
              <a:rPr lang="ar-SA" sz="1200" kern="10">
                <a:ln w="9525">
                  <a:solidFill>
                    <a:srgbClr val="FFFF00"/>
                  </a:solidFill>
                  <a:round/>
                  <a:headEnd/>
                  <a:tailEnd/>
                </a:ln>
                <a:solidFill>
                  <a:srgbClr val="FFFF00"/>
                </a:solidFill>
              </a:rPr>
              <a:t>حفظ المال</a:t>
            </a:r>
            <a:endParaRPr lang="en-US" sz="1200" kern="10">
              <a:ln w="9525">
                <a:solidFill>
                  <a:srgbClr val="FFFF00"/>
                </a:solidFill>
                <a:round/>
                <a:headEnd/>
                <a:tailEnd/>
              </a:ln>
              <a:solidFill>
                <a:srgbClr val="FFFF00"/>
              </a:solidFill>
            </a:endParaRPr>
          </a:p>
        </p:txBody>
      </p:sp>
      <p:sp>
        <p:nvSpPr>
          <p:cNvPr id="24660" name="WordArt 84"/>
          <p:cNvSpPr>
            <a:spLocks noChangeArrowheads="1" noChangeShapeType="1" noTextEdit="1"/>
          </p:cNvSpPr>
          <p:nvPr/>
        </p:nvSpPr>
        <p:spPr bwMode="auto">
          <a:xfrm>
            <a:off x="1905001" y="2617789"/>
            <a:ext cx="760413" cy="217487"/>
          </a:xfrm>
          <a:prstGeom prst="rect">
            <a:avLst/>
          </a:prstGeom>
        </p:spPr>
        <p:txBody>
          <a:bodyPr wrap="none" fromWordArt="1">
            <a:prstTxWarp prst="textPlain">
              <a:avLst>
                <a:gd name="adj" fmla="val 50000"/>
              </a:avLst>
            </a:prstTxWarp>
          </a:bodyPr>
          <a:lstStyle/>
          <a:p>
            <a:pPr algn="ctr" rtl="1"/>
            <a:r>
              <a:rPr lang="ar-SA" sz="1200" kern="10">
                <a:ln w="9525">
                  <a:solidFill>
                    <a:srgbClr val="FFFF00"/>
                  </a:solidFill>
                  <a:round/>
                  <a:headEnd/>
                  <a:tailEnd/>
                </a:ln>
                <a:solidFill>
                  <a:srgbClr val="FFFF00"/>
                </a:solidFill>
              </a:rPr>
              <a:t>حفظ النفس</a:t>
            </a:r>
            <a:endParaRPr lang="en-US" sz="1200" kern="10">
              <a:ln w="9525">
                <a:solidFill>
                  <a:srgbClr val="FFFF00"/>
                </a:solidFill>
                <a:round/>
                <a:headEnd/>
                <a:tailEnd/>
              </a:ln>
              <a:solidFill>
                <a:srgbClr val="FFFF00"/>
              </a:solidFill>
            </a:endParaRPr>
          </a:p>
        </p:txBody>
      </p:sp>
      <p:sp>
        <p:nvSpPr>
          <p:cNvPr id="24661" name="WordArt 85"/>
          <p:cNvSpPr>
            <a:spLocks noChangeArrowheads="1" noChangeShapeType="1" noTextEdit="1"/>
          </p:cNvSpPr>
          <p:nvPr/>
        </p:nvSpPr>
        <p:spPr bwMode="auto">
          <a:xfrm>
            <a:off x="1524000" y="2401888"/>
            <a:ext cx="666750" cy="215900"/>
          </a:xfrm>
          <a:prstGeom prst="rect">
            <a:avLst/>
          </a:prstGeom>
        </p:spPr>
        <p:txBody>
          <a:bodyPr wrap="none" fromWordArt="1">
            <a:prstTxWarp prst="textPlain">
              <a:avLst>
                <a:gd name="adj" fmla="val 50000"/>
              </a:avLst>
            </a:prstTxWarp>
          </a:bodyPr>
          <a:lstStyle/>
          <a:p>
            <a:pPr algn="ctr" rtl="1"/>
            <a:r>
              <a:rPr lang="ar-SA" sz="1200" kern="10">
                <a:ln w="9525">
                  <a:solidFill>
                    <a:srgbClr val="FFFF00"/>
                  </a:solidFill>
                  <a:round/>
                  <a:headEnd/>
                  <a:tailEnd/>
                </a:ln>
                <a:solidFill>
                  <a:srgbClr val="FFFF00"/>
                </a:solidFill>
              </a:rPr>
              <a:t>حفظ العقل</a:t>
            </a:r>
            <a:endParaRPr lang="en-US" sz="1200" kern="10">
              <a:ln w="9525">
                <a:solidFill>
                  <a:srgbClr val="FFFF00"/>
                </a:solidFill>
                <a:round/>
                <a:headEnd/>
                <a:tailEnd/>
              </a:ln>
              <a:solidFill>
                <a:srgbClr val="FFFF00"/>
              </a:solidFill>
            </a:endParaRPr>
          </a:p>
        </p:txBody>
      </p:sp>
      <p:sp>
        <p:nvSpPr>
          <p:cNvPr id="24662" name="Line 86"/>
          <p:cNvSpPr>
            <a:spLocks noChangeShapeType="1"/>
          </p:cNvSpPr>
          <p:nvPr/>
        </p:nvSpPr>
        <p:spPr bwMode="auto">
          <a:xfrm rot="5561462">
            <a:off x="1680369" y="2082007"/>
            <a:ext cx="544513" cy="9525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63" name="WordArt 87"/>
          <p:cNvSpPr>
            <a:spLocks noChangeArrowheads="1" noChangeShapeType="1" noTextEdit="1"/>
          </p:cNvSpPr>
          <p:nvPr/>
        </p:nvSpPr>
        <p:spPr bwMode="auto">
          <a:xfrm rot="-332615">
            <a:off x="2855914" y="2617789"/>
            <a:ext cx="479425" cy="223837"/>
          </a:xfrm>
          <a:prstGeom prst="rect">
            <a:avLst/>
          </a:prstGeom>
        </p:spPr>
        <p:txBody>
          <a:bodyPr wrap="none" fromWordArt="1">
            <a:prstTxWarp prst="textPlain">
              <a:avLst>
                <a:gd name="adj" fmla="val 50000"/>
              </a:avLst>
            </a:prstTxWarp>
          </a:bodyPr>
          <a:lstStyle/>
          <a:p>
            <a:pPr algn="ctr" rtl="1"/>
            <a:r>
              <a:rPr lang="ar-SA" sz="1200" kern="10">
                <a:ln w="9525">
                  <a:solidFill>
                    <a:srgbClr val="FFFF00"/>
                  </a:solidFill>
                  <a:round/>
                  <a:headEnd/>
                  <a:tailEnd/>
                </a:ln>
                <a:solidFill>
                  <a:srgbClr val="FFFF00"/>
                </a:solidFill>
              </a:rPr>
              <a:t>حفظ الدين</a:t>
            </a:r>
            <a:endParaRPr lang="en-US" sz="1200" kern="10">
              <a:ln w="9525">
                <a:solidFill>
                  <a:srgbClr val="FFFF00"/>
                </a:solidFill>
                <a:round/>
                <a:headEnd/>
                <a:tailEnd/>
              </a:ln>
              <a:solidFill>
                <a:srgbClr val="FFFF00"/>
              </a:solidFill>
            </a:endParaRPr>
          </a:p>
        </p:txBody>
      </p:sp>
      <p:sp>
        <p:nvSpPr>
          <p:cNvPr id="24664" name="WordArt 88"/>
          <p:cNvSpPr>
            <a:spLocks noChangeArrowheads="1" noChangeShapeType="1" noTextEdit="1"/>
          </p:cNvSpPr>
          <p:nvPr/>
        </p:nvSpPr>
        <p:spPr bwMode="auto">
          <a:xfrm>
            <a:off x="1905001" y="1531939"/>
            <a:ext cx="1141413" cy="231775"/>
          </a:xfrm>
          <a:prstGeom prst="rect">
            <a:avLst/>
          </a:prstGeom>
        </p:spPr>
        <p:txBody>
          <a:bodyPr wrap="none" fromWordArt="1">
            <a:prstTxWarp prst="textPlain">
              <a:avLst>
                <a:gd name="adj" fmla="val 50000"/>
              </a:avLst>
            </a:prstTxWarp>
          </a:bodyPr>
          <a:lstStyle/>
          <a:p>
            <a:pPr algn="ctr" rtl="1"/>
            <a:r>
              <a:rPr lang="ar-SA" sz="1200" kern="10">
                <a:ln w="9525">
                  <a:solidFill>
                    <a:srgbClr val="FF6600"/>
                  </a:solidFill>
                  <a:round/>
                  <a:headEnd/>
                  <a:tailEnd/>
                </a:ln>
                <a:solidFill>
                  <a:srgbClr val="FF6600"/>
                </a:solidFill>
              </a:rPr>
              <a:t>المقاصد الضرورية</a:t>
            </a:r>
            <a:endParaRPr lang="en-US" sz="1200" kern="10">
              <a:ln w="9525">
                <a:solidFill>
                  <a:srgbClr val="FF6600"/>
                </a:solidFill>
                <a:round/>
                <a:headEnd/>
                <a:tailEnd/>
              </a:ln>
              <a:solidFill>
                <a:srgbClr val="FF6600"/>
              </a:solidFill>
            </a:endParaRPr>
          </a:p>
        </p:txBody>
      </p:sp>
    </p:spTree>
    <p:extLst>
      <p:ext uri="{BB962C8B-B14F-4D97-AF65-F5344CB8AC3E}">
        <p14:creationId xmlns:p14="http://schemas.microsoft.com/office/powerpoint/2010/main" val="152573886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smtClean="0">
                <a:effectLst/>
              </a:rPr>
              <a:t>DEVINE SOURCES</a:t>
            </a:r>
          </a:p>
          <a:p>
            <a:pPr>
              <a:buFont typeface="Wingdings" panose="05000000000000000000" pitchFamily="2" charset="2"/>
              <a:buNone/>
            </a:pPr>
            <a:endParaRPr lang="en-US" altLang="en-US" smtClean="0">
              <a:effectLst/>
            </a:endParaRPr>
          </a:p>
          <a:p>
            <a:r>
              <a:rPr lang="en-US" altLang="en-US" smtClean="0">
                <a:effectLst/>
              </a:rPr>
              <a:t>IJMAA</a:t>
            </a:r>
            <a:r>
              <a:rPr lang="ar-SA" altLang="en-US" smtClean="0">
                <a:effectLst/>
              </a:rPr>
              <a:t> &amp;</a:t>
            </a:r>
            <a:r>
              <a:rPr lang="en-US" altLang="en-US" smtClean="0">
                <a:effectLst/>
              </a:rPr>
              <a:t>QIAS (ANALOGY)</a:t>
            </a:r>
          </a:p>
          <a:p>
            <a:pPr>
              <a:buFont typeface="Wingdings" panose="05000000000000000000" pitchFamily="2" charset="2"/>
              <a:buNone/>
            </a:pPr>
            <a:endParaRPr lang="en-US" altLang="en-US" smtClean="0">
              <a:effectLst/>
            </a:endParaRPr>
          </a:p>
          <a:p>
            <a:r>
              <a:rPr lang="en-US" altLang="en-US" smtClean="0">
                <a:effectLst/>
              </a:rPr>
              <a:t>OTHER SOURSES</a:t>
            </a:r>
          </a:p>
        </p:txBody>
      </p:sp>
    </p:spTree>
    <p:extLst>
      <p:ext uri="{BB962C8B-B14F-4D97-AF65-F5344CB8AC3E}">
        <p14:creationId xmlns:p14="http://schemas.microsoft.com/office/powerpoint/2010/main" val="26932027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altLang="en-US" smtClean="0">
                <a:effectLst/>
              </a:rPr>
              <a:t>HUMAN RIGHTS</a:t>
            </a:r>
          </a:p>
        </p:txBody>
      </p:sp>
      <p:sp>
        <p:nvSpPr>
          <p:cNvPr id="26627" name="Rectangle 3"/>
          <p:cNvSpPr>
            <a:spLocks noGrp="1" noChangeArrowheads="1"/>
          </p:cNvSpPr>
          <p:nvPr>
            <p:ph idx="1"/>
          </p:nvPr>
        </p:nvSpPr>
        <p:spPr>
          <a:noFill/>
          <a:extLst>
            <a:ext uri="{909E8E84-426E-40DD-AFC4-6F175D3DCCD1}">
              <a14:hiddenFill xmlns:a14="http://schemas.microsoft.com/office/drawing/2010/main">
                <a:solidFill>
                  <a:srgbClr val="FFFFFF"/>
                </a:solidFill>
              </a14:hiddenFill>
            </a:ext>
          </a:extLst>
        </p:spPr>
        <p:txBody>
          <a:bodyPr>
            <a:normAutofit lnSpcReduction="10000"/>
          </a:bodyPr>
          <a:lstStyle/>
          <a:p>
            <a:pPr>
              <a:lnSpc>
                <a:spcPct val="90000"/>
              </a:lnSpc>
            </a:pPr>
            <a:r>
              <a:rPr lang="en-US" altLang="en-US"/>
              <a:t>RIGHT TO LIVE, AND MAINTAIN HEALTH</a:t>
            </a:r>
          </a:p>
          <a:p>
            <a:pPr>
              <a:lnSpc>
                <a:spcPct val="90000"/>
              </a:lnSpc>
              <a:buFont typeface="Wingdings" panose="05000000000000000000" pitchFamily="2" charset="2"/>
              <a:buNone/>
            </a:pPr>
            <a:endParaRPr lang="en-US" altLang="en-US"/>
          </a:p>
          <a:p>
            <a:pPr>
              <a:lnSpc>
                <a:spcPct val="90000"/>
              </a:lnSpc>
            </a:pPr>
            <a:r>
              <a:rPr lang="en-US" altLang="en-US"/>
              <a:t>PROBIHIBTION OF ANY HARM</a:t>
            </a:r>
          </a:p>
          <a:p>
            <a:pPr>
              <a:lnSpc>
                <a:spcPct val="90000"/>
              </a:lnSpc>
              <a:buFont typeface="Wingdings" panose="05000000000000000000" pitchFamily="2" charset="2"/>
              <a:buNone/>
            </a:pPr>
            <a:r>
              <a:rPr lang="en-US" altLang="en-US"/>
              <a:t> </a:t>
            </a:r>
          </a:p>
          <a:p>
            <a:pPr>
              <a:lnSpc>
                <a:spcPct val="90000"/>
              </a:lnSpc>
            </a:pPr>
            <a:r>
              <a:rPr lang="en-US" altLang="en-US"/>
              <a:t>AUTONOMY</a:t>
            </a:r>
          </a:p>
          <a:p>
            <a:pPr>
              <a:lnSpc>
                <a:spcPct val="90000"/>
              </a:lnSpc>
              <a:buFont typeface="Wingdings" panose="05000000000000000000" pitchFamily="2" charset="2"/>
              <a:buNone/>
            </a:pPr>
            <a:endParaRPr lang="en-US" altLang="en-US"/>
          </a:p>
          <a:p>
            <a:pPr>
              <a:lnSpc>
                <a:spcPct val="90000"/>
              </a:lnSpc>
            </a:pPr>
            <a:r>
              <a:rPr lang="en-US" altLang="en-US"/>
              <a:t>EQUITY</a:t>
            </a:r>
          </a:p>
          <a:p>
            <a:pPr>
              <a:lnSpc>
                <a:spcPct val="90000"/>
              </a:lnSpc>
              <a:buFont typeface="Wingdings" panose="05000000000000000000" pitchFamily="2" charset="2"/>
              <a:buNone/>
            </a:pPr>
            <a:endParaRPr lang="en-US" altLang="en-US"/>
          </a:p>
          <a:p>
            <a:pPr>
              <a:lnSpc>
                <a:spcPct val="90000"/>
              </a:lnSpc>
            </a:pPr>
            <a:r>
              <a:rPr lang="en-US" altLang="en-US"/>
              <a:t>PRIVCY &amp; CONFIDENTIALITY</a:t>
            </a:r>
          </a:p>
        </p:txBody>
      </p:sp>
    </p:spTree>
    <p:extLst>
      <p:ext uri="{BB962C8B-B14F-4D97-AF65-F5344CB8AC3E}">
        <p14:creationId xmlns:p14="http://schemas.microsoft.com/office/powerpoint/2010/main" val="321622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عنوان 1"/>
          <p:cNvSpPr>
            <a:spLocks noGrp="1"/>
          </p:cNvSpPr>
          <p:nvPr>
            <p:ph type="title" idx="4294967295"/>
          </p:nvPr>
        </p:nvSpPr>
        <p:spPr>
          <a:xfrm>
            <a:off x="0" y="365125"/>
            <a:ext cx="10515600" cy="1325563"/>
          </a:xfrm>
        </p:spPr>
        <p:txBody>
          <a:bodyPr/>
          <a:lstStyle/>
          <a:p>
            <a:pPr algn="ctr" eaLnBrk="1" hangingPunct="1">
              <a:defRPr/>
            </a:pPr>
            <a:r>
              <a:rPr lang="en-US" dirty="0" smtClean="0"/>
              <a:t> TWO MAJOR PRINCIPLES</a:t>
            </a:r>
            <a:endParaRPr lang="ar-SA" dirty="0" smtClean="0"/>
          </a:p>
        </p:txBody>
      </p:sp>
      <p:sp>
        <p:nvSpPr>
          <p:cNvPr id="11267" name="عنصر نائب للمحتوى 2"/>
          <p:cNvSpPr>
            <a:spLocks noGrp="1"/>
          </p:cNvSpPr>
          <p:nvPr>
            <p:ph idx="4294967295"/>
          </p:nvPr>
        </p:nvSpPr>
        <p:spPr>
          <a:xfrm>
            <a:off x="0" y="1600200"/>
            <a:ext cx="8610600" cy="4525963"/>
          </a:xfrm>
        </p:spPr>
        <p:txBody>
          <a:bodyPr/>
          <a:lstStyle/>
          <a:p>
            <a:pPr algn="ctr" eaLnBrk="1" hangingPunct="1">
              <a:buFont typeface="Wingdings" panose="05000000000000000000" pitchFamily="2" charset="2"/>
              <a:buNone/>
              <a:defRPr/>
            </a:pPr>
            <a:endParaRPr lang="en-US" dirty="0" smtClean="0"/>
          </a:p>
          <a:p>
            <a:pPr algn="ctr" eaLnBrk="1" hangingPunct="1">
              <a:buFont typeface="Wingdings" panose="05000000000000000000" pitchFamily="2" charset="2"/>
              <a:buNone/>
              <a:defRPr/>
            </a:pPr>
            <a:endParaRPr lang="en-US" dirty="0" smtClean="0"/>
          </a:p>
          <a:p>
            <a:pPr algn="ctr" eaLnBrk="1" hangingPunct="1">
              <a:buFont typeface="Wingdings" panose="05000000000000000000" pitchFamily="2" charset="2"/>
              <a:buNone/>
              <a:defRPr/>
            </a:pPr>
            <a:r>
              <a:rPr lang="en-US" dirty="0" smtClean="0"/>
              <a:t>THE ACCRUEMENT OF BENEFITS  </a:t>
            </a:r>
            <a:r>
              <a:rPr lang="ar-SA" dirty="0" smtClean="0"/>
              <a:t>جلب المصالح</a:t>
            </a:r>
            <a:endParaRPr lang="en-US" dirty="0" smtClean="0"/>
          </a:p>
          <a:p>
            <a:pPr algn="ctr" eaLnBrk="1" hangingPunct="1">
              <a:buFont typeface="Wingdings" panose="05000000000000000000" pitchFamily="2" charset="2"/>
              <a:buNone/>
              <a:defRPr/>
            </a:pPr>
            <a:endParaRPr lang="en-US" dirty="0" smtClean="0"/>
          </a:p>
          <a:p>
            <a:pPr algn="ctr" eaLnBrk="1" hangingPunct="1">
              <a:buFont typeface="Wingdings" panose="05000000000000000000" pitchFamily="2" charset="2"/>
              <a:buNone/>
              <a:defRPr/>
            </a:pPr>
            <a:endParaRPr lang="en-US" dirty="0" smtClean="0"/>
          </a:p>
          <a:p>
            <a:pPr algn="ctr" eaLnBrk="1" hangingPunct="1">
              <a:buFont typeface="Wingdings" panose="05000000000000000000" pitchFamily="2" charset="2"/>
              <a:buNone/>
              <a:defRPr/>
            </a:pPr>
            <a:r>
              <a:rPr lang="en-US" dirty="0" smtClean="0"/>
              <a:t>THE WARDING OFF OF HARM </a:t>
            </a:r>
            <a:r>
              <a:rPr lang="ar-SA" dirty="0" smtClean="0"/>
              <a:t>درء المفاسد        </a:t>
            </a:r>
          </a:p>
        </p:txBody>
      </p:sp>
    </p:spTree>
    <p:extLst>
      <p:ext uri="{BB962C8B-B14F-4D97-AF65-F5344CB8AC3E}">
        <p14:creationId xmlns:p14="http://schemas.microsoft.com/office/powerpoint/2010/main" val="25831114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عنوان 1"/>
          <p:cNvSpPr>
            <a:spLocks noGrp="1"/>
          </p:cNvSpPr>
          <p:nvPr>
            <p:ph type="title" idx="4294967295"/>
          </p:nvPr>
        </p:nvSpPr>
        <p:spPr>
          <a:xfrm>
            <a:off x="0" y="365125"/>
            <a:ext cx="10515600" cy="1325563"/>
          </a:xfrm>
        </p:spPr>
        <p:txBody>
          <a:bodyPr>
            <a:normAutofit/>
          </a:bodyPr>
          <a:lstStyle/>
          <a:p>
            <a:pPr algn="ctr" eaLnBrk="1" hangingPunct="1">
              <a:defRPr/>
            </a:pPr>
            <a:r>
              <a:rPr lang="en-GB" sz="7200" dirty="0" smtClean="0"/>
              <a:t>CONTENTS</a:t>
            </a:r>
            <a:endParaRPr lang="ar-SA" sz="7200" dirty="0" smtClean="0"/>
          </a:p>
        </p:txBody>
      </p:sp>
      <p:sp>
        <p:nvSpPr>
          <p:cNvPr id="4099" name="عنصر نائب للمحتوى 2"/>
          <p:cNvSpPr>
            <a:spLocks noGrp="1"/>
          </p:cNvSpPr>
          <p:nvPr>
            <p:ph idx="4294967295"/>
          </p:nvPr>
        </p:nvSpPr>
        <p:spPr>
          <a:xfrm>
            <a:off x="430304" y="1825625"/>
            <a:ext cx="10515600" cy="4351338"/>
          </a:xfrm>
        </p:spPr>
        <p:txBody>
          <a:bodyPr>
            <a:normAutofit lnSpcReduction="10000"/>
          </a:bodyPr>
          <a:lstStyle/>
          <a:p>
            <a:pPr eaLnBrk="1" hangingPunct="1">
              <a:defRPr/>
            </a:pPr>
            <a:r>
              <a:rPr lang="en-GB" sz="2400" dirty="0"/>
              <a:t>RESEARCH .. AND… PRACTICE</a:t>
            </a:r>
          </a:p>
          <a:p>
            <a:pPr eaLnBrk="1" hangingPunct="1">
              <a:defRPr/>
            </a:pPr>
            <a:r>
              <a:rPr lang="en-GB" sz="2400" dirty="0"/>
              <a:t>RESEARCH AND ..ETHICS</a:t>
            </a:r>
          </a:p>
          <a:p>
            <a:pPr eaLnBrk="1" hangingPunct="1">
              <a:buFont typeface="Wingdings" panose="05000000000000000000" pitchFamily="2" charset="2"/>
              <a:buNone/>
              <a:defRPr/>
            </a:pPr>
            <a:endParaRPr lang="en-GB" sz="2400" dirty="0"/>
          </a:p>
          <a:p>
            <a:pPr eaLnBrk="1" hangingPunct="1">
              <a:defRPr/>
            </a:pPr>
            <a:r>
              <a:rPr lang="en-GB" sz="2400" dirty="0"/>
              <a:t>SOURCES OF RESEARCH ETHICS</a:t>
            </a:r>
          </a:p>
          <a:p>
            <a:pPr eaLnBrk="1" hangingPunct="1">
              <a:buFont typeface="Wingdings" panose="05000000000000000000" pitchFamily="2" charset="2"/>
              <a:buNone/>
              <a:defRPr/>
            </a:pPr>
            <a:r>
              <a:rPr lang="en-GB" sz="2400" dirty="0"/>
              <a:t>             ISLAMIC SOURCES</a:t>
            </a:r>
          </a:p>
          <a:p>
            <a:pPr eaLnBrk="1" hangingPunct="1">
              <a:buFont typeface="Wingdings" panose="05000000000000000000" pitchFamily="2" charset="2"/>
              <a:buNone/>
              <a:defRPr/>
            </a:pPr>
            <a:r>
              <a:rPr lang="en-GB" sz="2400" dirty="0"/>
              <a:t>             OTHER SOURCES</a:t>
            </a:r>
          </a:p>
          <a:p>
            <a:pPr eaLnBrk="1" hangingPunct="1">
              <a:defRPr/>
            </a:pPr>
            <a:r>
              <a:rPr lang="en-GB" sz="2400" dirty="0"/>
              <a:t>BYOUND INFORMED CONSENT</a:t>
            </a:r>
          </a:p>
          <a:p>
            <a:pPr eaLnBrk="1" hangingPunct="1">
              <a:buFont typeface="Wingdings" panose="05000000000000000000" pitchFamily="2" charset="2"/>
              <a:buNone/>
              <a:defRPr/>
            </a:pPr>
            <a:endParaRPr lang="en-GB" sz="2400" dirty="0"/>
          </a:p>
          <a:p>
            <a:pPr eaLnBrk="1" hangingPunct="1">
              <a:defRPr/>
            </a:pPr>
            <a:r>
              <a:rPr lang="en-GB" sz="2400" dirty="0"/>
              <a:t>ETHICS RELATED TO THE RESEARCHER</a:t>
            </a:r>
          </a:p>
          <a:p>
            <a:pPr eaLnBrk="1" hangingPunct="1">
              <a:defRPr/>
            </a:pPr>
            <a:r>
              <a:rPr lang="en-GB" sz="2400" dirty="0"/>
              <a:t>CONCLUSIONS</a:t>
            </a:r>
            <a:endParaRPr lang="ar-SA" sz="2400" dirty="0"/>
          </a:p>
        </p:txBody>
      </p:sp>
    </p:spTree>
    <p:extLst>
      <p:ext uri="{BB962C8B-B14F-4D97-AF65-F5344CB8AC3E}">
        <p14:creationId xmlns:p14="http://schemas.microsoft.com/office/powerpoint/2010/main" val="35549380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rrowheads="1"/>
          </p:cNvSpPr>
          <p:nvPr>
            <p:ph type="title"/>
          </p:nvPr>
        </p:nvSpPr>
        <p:spPr>
          <a:xfrm>
            <a:off x="1981200" y="228600"/>
            <a:ext cx="8229600" cy="1143000"/>
          </a:xfrm>
        </p:spPr>
        <p:txBody>
          <a:bodyPr/>
          <a:lstStyle/>
          <a:p>
            <a:pPr>
              <a:defRPr/>
            </a:pPr>
            <a:r>
              <a:rPr lang="en-US" smtClean="0"/>
              <a:t>FIVE LEGAL RULINGS</a:t>
            </a:r>
          </a:p>
        </p:txBody>
      </p:sp>
      <p:sp>
        <p:nvSpPr>
          <p:cNvPr id="84995" name="Rectangle 3"/>
          <p:cNvSpPr>
            <a:spLocks noGrp="1" noChangeArrowheads="1"/>
          </p:cNvSpPr>
          <p:nvPr>
            <p:ph idx="1"/>
          </p:nvPr>
        </p:nvSpPr>
        <p:spPr/>
        <p:txBody>
          <a:bodyPr>
            <a:normAutofit lnSpcReduction="10000"/>
          </a:bodyPr>
          <a:lstStyle/>
          <a:p>
            <a:pPr>
              <a:lnSpc>
                <a:spcPct val="90000"/>
              </a:lnSpc>
              <a:defRPr/>
            </a:pPr>
            <a:r>
              <a:rPr lang="en-US"/>
              <a:t>OBLIGATORY</a:t>
            </a:r>
            <a:r>
              <a:rPr lang="en-US">
                <a:cs typeface="Arabic Typesetting" pitchFamily="66" charset="-78"/>
              </a:rPr>
              <a:t> (wajib,fardh)</a:t>
            </a:r>
          </a:p>
          <a:p>
            <a:pPr>
              <a:lnSpc>
                <a:spcPct val="90000"/>
              </a:lnSpc>
              <a:buFont typeface="Wingdings" panose="05000000000000000000" pitchFamily="2" charset="2"/>
              <a:buNone/>
              <a:defRPr/>
            </a:pPr>
            <a:endParaRPr lang="en-US">
              <a:cs typeface="Arabic Typesetting" pitchFamily="66" charset="-78"/>
            </a:endParaRPr>
          </a:p>
          <a:p>
            <a:pPr>
              <a:lnSpc>
                <a:spcPct val="90000"/>
              </a:lnSpc>
              <a:defRPr/>
            </a:pPr>
            <a:r>
              <a:rPr lang="en-US">
                <a:cs typeface="Arabic Typesetting" pitchFamily="66" charset="-78"/>
              </a:rPr>
              <a:t>RECOMMENDED (mandub)</a:t>
            </a:r>
          </a:p>
          <a:p>
            <a:pPr>
              <a:lnSpc>
                <a:spcPct val="90000"/>
              </a:lnSpc>
              <a:buFont typeface="Wingdings" panose="05000000000000000000" pitchFamily="2" charset="2"/>
              <a:buNone/>
              <a:defRPr/>
            </a:pPr>
            <a:endParaRPr lang="en-US">
              <a:cs typeface="Arabic Typesetting" pitchFamily="66" charset="-78"/>
            </a:endParaRPr>
          </a:p>
          <a:p>
            <a:pPr>
              <a:lnSpc>
                <a:spcPct val="90000"/>
              </a:lnSpc>
              <a:defRPr/>
            </a:pPr>
            <a:r>
              <a:rPr lang="en-US">
                <a:cs typeface="Arabic Typesetting" pitchFamily="66" charset="-78"/>
              </a:rPr>
              <a:t> PERMITTED (mubah)</a:t>
            </a:r>
          </a:p>
          <a:p>
            <a:pPr>
              <a:lnSpc>
                <a:spcPct val="90000"/>
              </a:lnSpc>
              <a:buFont typeface="Wingdings" panose="05000000000000000000" pitchFamily="2" charset="2"/>
              <a:buNone/>
              <a:defRPr/>
            </a:pPr>
            <a:endParaRPr lang="en-US">
              <a:cs typeface="Arabic Typesetting" pitchFamily="66" charset="-78"/>
            </a:endParaRPr>
          </a:p>
          <a:p>
            <a:pPr eaLnBrk="1" hangingPunct="1">
              <a:lnSpc>
                <a:spcPct val="90000"/>
              </a:lnSpc>
              <a:defRPr/>
            </a:pPr>
            <a:r>
              <a:rPr lang="en-US">
                <a:cs typeface="Arabic Typesetting" pitchFamily="66" charset="-78"/>
              </a:rPr>
              <a:t>DISCOURRAGED (makroh)</a:t>
            </a:r>
          </a:p>
          <a:p>
            <a:pPr eaLnBrk="1" hangingPunct="1">
              <a:lnSpc>
                <a:spcPct val="90000"/>
              </a:lnSpc>
              <a:buFont typeface="Wingdings" panose="05000000000000000000" pitchFamily="2" charset="2"/>
              <a:buNone/>
              <a:defRPr/>
            </a:pPr>
            <a:endParaRPr lang="en-US">
              <a:cs typeface="Arabic Typesetting" pitchFamily="66" charset="-78"/>
            </a:endParaRPr>
          </a:p>
          <a:p>
            <a:pPr eaLnBrk="1" hangingPunct="1">
              <a:lnSpc>
                <a:spcPct val="90000"/>
              </a:lnSpc>
              <a:defRPr/>
            </a:pPr>
            <a:r>
              <a:rPr lang="en-US">
                <a:cs typeface="Arabic Typesetting" pitchFamily="66" charset="-78"/>
              </a:rPr>
              <a:t>PROHIBITED (haram)</a:t>
            </a:r>
          </a:p>
          <a:p>
            <a:pPr eaLnBrk="1" hangingPunct="1">
              <a:lnSpc>
                <a:spcPct val="90000"/>
              </a:lnSpc>
              <a:buFont typeface="Wingdings" panose="05000000000000000000" pitchFamily="2" charset="2"/>
              <a:buNone/>
              <a:defRPr/>
            </a:pPr>
            <a:endParaRPr lang="en-US">
              <a:cs typeface="Arabic Typesetting" pitchFamily="66" charset="-78"/>
            </a:endParaRPr>
          </a:p>
          <a:p>
            <a:pPr eaLnBrk="1" hangingPunct="1">
              <a:lnSpc>
                <a:spcPct val="90000"/>
              </a:lnSpc>
              <a:buFont typeface="Wingdings" panose="05000000000000000000" pitchFamily="2" charset="2"/>
              <a:buNone/>
              <a:defRPr/>
            </a:pPr>
            <a:endParaRPr lang="en-US">
              <a:cs typeface="Arabic Typesetting" pitchFamily="66" charset="-78"/>
            </a:endParaRPr>
          </a:p>
          <a:p>
            <a:pPr eaLnBrk="1" hangingPunct="1">
              <a:lnSpc>
                <a:spcPct val="90000"/>
              </a:lnSpc>
              <a:buFont typeface="Wingdings" panose="05000000000000000000" pitchFamily="2" charset="2"/>
              <a:buNone/>
              <a:defRPr/>
            </a:pPr>
            <a:endParaRPr lang="en-US">
              <a:cs typeface="Arabic Typesetting" pitchFamily="66" charset="-78"/>
            </a:endParaRPr>
          </a:p>
          <a:p>
            <a:pPr>
              <a:lnSpc>
                <a:spcPct val="90000"/>
              </a:lnSpc>
              <a:defRPr/>
            </a:pPr>
            <a:endParaRPr lang="en-US">
              <a:cs typeface="Arabic Typesetting" pitchFamily="66" charset="-78"/>
            </a:endParaRPr>
          </a:p>
          <a:p>
            <a:pPr>
              <a:lnSpc>
                <a:spcPct val="90000"/>
              </a:lnSpc>
              <a:defRPr/>
            </a:pPr>
            <a:endParaRPr lang="en-US">
              <a:cs typeface="Arabic Typesetting" pitchFamily="66" charset="-78"/>
            </a:endParaRPr>
          </a:p>
          <a:p>
            <a:pPr>
              <a:lnSpc>
                <a:spcPct val="90000"/>
              </a:lnSpc>
              <a:defRPr/>
            </a:pPr>
            <a:endParaRPr lang="en-US">
              <a:cs typeface="Arabic Typesetting" pitchFamily="66" charset="-78"/>
            </a:endParaRPr>
          </a:p>
          <a:p>
            <a:pPr>
              <a:lnSpc>
                <a:spcPct val="90000"/>
              </a:lnSpc>
              <a:defRPr/>
            </a:pPr>
            <a:endParaRPr lang="en-US"/>
          </a:p>
          <a:p>
            <a:pPr>
              <a:lnSpc>
                <a:spcPct val="90000"/>
              </a:lnSpc>
              <a:defRPr/>
            </a:pPr>
            <a:endParaRPr lang="en-US"/>
          </a:p>
        </p:txBody>
      </p:sp>
    </p:spTree>
    <p:extLst>
      <p:ext uri="{BB962C8B-B14F-4D97-AF65-F5344CB8AC3E}">
        <p14:creationId xmlns:p14="http://schemas.microsoft.com/office/powerpoint/2010/main" val="7802090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idx="4294967295"/>
          </p:nvPr>
        </p:nvSpPr>
        <p:spPr>
          <a:xfrm>
            <a:off x="0" y="228600"/>
            <a:ext cx="8510588" cy="741363"/>
          </a:xfrm>
        </p:spPr>
        <p:txBody>
          <a:bodyPr/>
          <a:lstStyle/>
          <a:p>
            <a:pPr eaLnBrk="1" hangingPunct="1">
              <a:defRPr/>
            </a:pPr>
            <a:r>
              <a:rPr lang="en-US" b="0" smtClean="0">
                <a:solidFill>
                  <a:srgbClr val="FFFF00"/>
                </a:solidFill>
              </a:rPr>
              <a:t>THE FIVE NECESSITIES /UNIVERSALS</a:t>
            </a:r>
          </a:p>
        </p:txBody>
      </p:sp>
      <p:sp>
        <p:nvSpPr>
          <p:cNvPr id="7171" name="Rectangle 3"/>
          <p:cNvSpPr>
            <a:spLocks noGrp="1" noRot="1" noChangeArrowheads="1"/>
          </p:cNvSpPr>
          <p:nvPr>
            <p:ph type="body" idx="4294967295"/>
          </p:nvPr>
        </p:nvSpPr>
        <p:spPr>
          <a:xfrm>
            <a:off x="0" y="1371600"/>
            <a:ext cx="8229600" cy="4114800"/>
          </a:xfrm>
        </p:spPr>
        <p:txBody>
          <a:bodyPr>
            <a:normAutofit lnSpcReduction="10000"/>
          </a:bodyPr>
          <a:lstStyle/>
          <a:p>
            <a:pPr algn="ctr" eaLnBrk="1" hangingPunct="1">
              <a:lnSpc>
                <a:spcPct val="80000"/>
              </a:lnSpc>
              <a:defRPr/>
            </a:pPr>
            <a:r>
              <a:rPr lang="en-US" b="1" smtClean="0"/>
              <a:t>Religion</a:t>
            </a:r>
          </a:p>
          <a:p>
            <a:pPr algn="ctr" eaLnBrk="1" hangingPunct="1">
              <a:lnSpc>
                <a:spcPct val="80000"/>
              </a:lnSpc>
              <a:buFont typeface="Wingdings" panose="05000000000000000000" pitchFamily="2" charset="2"/>
              <a:buNone/>
              <a:defRPr/>
            </a:pPr>
            <a:endParaRPr lang="en-US" b="1" smtClean="0"/>
          </a:p>
          <a:p>
            <a:pPr algn="ctr" eaLnBrk="1" hangingPunct="1">
              <a:lnSpc>
                <a:spcPct val="80000"/>
              </a:lnSpc>
              <a:defRPr/>
            </a:pPr>
            <a:r>
              <a:rPr lang="en-US" b="1" smtClean="0"/>
              <a:t>Preservation of  Life</a:t>
            </a:r>
          </a:p>
          <a:p>
            <a:pPr algn="ctr" eaLnBrk="1" hangingPunct="1">
              <a:lnSpc>
                <a:spcPct val="80000"/>
              </a:lnSpc>
              <a:defRPr/>
            </a:pPr>
            <a:endParaRPr lang="en-US" b="1" smtClean="0"/>
          </a:p>
          <a:p>
            <a:pPr algn="ctr" eaLnBrk="1" hangingPunct="1">
              <a:lnSpc>
                <a:spcPct val="80000"/>
              </a:lnSpc>
              <a:defRPr/>
            </a:pPr>
            <a:r>
              <a:rPr lang="en-US" b="1" smtClean="0"/>
              <a:t>Sound Mind /SANITY</a:t>
            </a:r>
          </a:p>
          <a:p>
            <a:pPr algn="ctr" eaLnBrk="1" hangingPunct="1">
              <a:lnSpc>
                <a:spcPct val="80000"/>
              </a:lnSpc>
              <a:buFont typeface="Wingdings" panose="05000000000000000000" pitchFamily="2" charset="2"/>
              <a:buNone/>
              <a:defRPr/>
            </a:pPr>
            <a:endParaRPr lang="en-US" b="1" smtClean="0"/>
          </a:p>
          <a:p>
            <a:pPr algn="ctr" eaLnBrk="1" hangingPunct="1">
              <a:lnSpc>
                <a:spcPct val="80000"/>
              </a:lnSpc>
              <a:defRPr/>
            </a:pPr>
            <a:r>
              <a:rPr lang="en-US" b="1" smtClean="0"/>
              <a:t>Linage(PROGENY</a:t>
            </a:r>
            <a:r>
              <a:rPr lang="en-US" smtClean="0">
                <a:effectLst/>
              </a:rPr>
              <a:t> )</a:t>
            </a:r>
            <a:r>
              <a:rPr lang="en-US" b="1" smtClean="0"/>
              <a:t> (Blood Relation)</a:t>
            </a:r>
          </a:p>
          <a:p>
            <a:pPr algn="ctr" eaLnBrk="1" hangingPunct="1">
              <a:lnSpc>
                <a:spcPct val="80000"/>
              </a:lnSpc>
              <a:buFont typeface="Wingdings" panose="05000000000000000000" pitchFamily="2" charset="2"/>
              <a:buNone/>
              <a:defRPr/>
            </a:pPr>
            <a:endParaRPr lang="en-US" b="1" smtClean="0"/>
          </a:p>
          <a:p>
            <a:pPr algn="ctr" eaLnBrk="1" hangingPunct="1">
              <a:lnSpc>
                <a:spcPct val="80000"/>
              </a:lnSpc>
              <a:defRPr/>
            </a:pPr>
            <a:r>
              <a:rPr lang="en-US" b="1" smtClean="0"/>
              <a:t>Property</a:t>
            </a:r>
          </a:p>
          <a:p>
            <a:pPr algn="ctr" eaLnBrk="1" hangingPunct="1">
              <a:lnSpc>
                <a:spcPct val="80000"/>
              </a:lnSpc>
              <a:buFont typeface="Wingdings" panose="05000000000000000000" pitchFamily="2" charset="2"/>
              <a:buNone/>
              <a:defRPr/>
            </a:pPr>
            <a:endParaRPr lang="en-US" b="1" smtClean="0"/>
          </a:p>
        </p:txBody>
      </p:sp>
    </p:spTree>
    <p:extLst>
      <p:ext uri="{BB962C8B-B14F-4D97-AF65-F5344CB8AC3E}">
        <p14:creationId xmlns:p14="http://schemas.microsoft.com/office/powerpoint/2010/main" val="19171567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770" decel="100000"/>
                                        <p:tgtEl>
                                          <p:spTgt spid="7170"/>
                                        </p:tgtEl>
                                      </p:cBhvr>
                                    </p:animEffect>
                                    <p:animScale>
                                      <p:cBhvr>
                                        <p:cTn id="8" dur="770" decel="100000"/>
                                        <p:tgtEl>
                                          <p:spTgt spid="7170"/>
                                        </p:tgtEl>
                                      </p:cBhvr>
                                      <p:from x="10000" y="10000"/>
                                      <p:to x="200000" y="450000"/>
                                    </p:animScale>
                                    <p:animScale>
                                      <p:cBhvr>
                                        <p:cTn id="9" dur="1230" accel="100000" fill="hold">
                                          <p:stCondLst>
                                            <p:cond delay="770"/>
                                          </p:stCondLst>
                                        </p:cTn>
                                        <p:tgtEl>
                                          <p:spTgt spid="7170"/>
                                        </p:tgtEl>
                                      </p:cBhvr>
                                      <p:from x="200000" y="450000"/>
                                      <p:to x="100000" y="100000"/>
                                    </p:animScale>
                                    <p:set>
                                      <p:cBhvr>
                                        <p:cTn id="10" dur="770" fill="hold"/>
                                        <p:tgtEl>
                                          <p:spTgt spid="7170"/>
                                        </p:tgtEl>
                                        <p:attrNameLst>
                                          <p:attrName>ppt_x</p:attrName>
                                        </p:attrNameLst>
                                      </p:cBhvr>
                                      <p:to>
                                        <p:strVal val="(0.5)"/>
                                      </p:to>
                                    </p:set>
                                    <p:anim from="(0.5)" to="(#ppt_x)" calcmode="lin" valueType="num">
                                      <p:cBhvr>
                                        <p:cTn id="11" dur="1230" accel="100000" fill="hold">
                                          <p:stCondLst>
                                            <p:cond delay="770"/>
                                          </p:stCondLst>
                                        </p:cTn>
                                        <p:tgtEl>
                                          <p:spTgt spid="7170"/>
                                        </p:tgtEl>
                                        <p:attrNameLst>
                                          <p:attrName>ppt_x</p:attrName>
                                        </p:attrNameLst>
                                      </p:cBhvr>
                                    </p:anim>
                                    <p:set>
                                      <p:cBhvr>
                                        <p:cTn id="12" dur="770" fill="hold"/>
                                        <p:tgtEl>
                                          <p:spTgt spid="7170"/>
                                        </p:tgtEl>
                                        <p:attrNameLst>
                                          <p:attrName>ppt_y</p:attrName>
                                        </p:attrNameLst>
                                      </p:cBhvr>
                                      <p:to>
                                        <p:strVal val="(#ppt_y+0.4)"/>
                                      </p:to>
                                    </p:set>
                                    <p:anim from="(#ppt_y+0.4)" to="(#ppt_y)" calcmode="lin" valueType="num">
                                      <p:cBhvr>
                                        <p:cTn id="13" dur="1230" accel="100000" fill="hold">
                                          <p:stCondLst>
                                            <p:cond delay="770"/>
                                          </p:stCondLst>
                                        </p:cTn>
                                        <p:tgtEl>
                                          <p:spTgt spid="7170"/>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5" presetClass="entr" presetSubtype="0" fill="hold" nodeType="clickEffect">
                                  <p:stCondLst>
                                    <p:cond delay="0"/>
                                  </p:stCondLst>
                                  <p:childTnLst>
                                    <p:set>
                                      <p:cBhvr>
                                        <p:cTn id="17" dur="1" fill="hold">
                                          <p:stCondLst>
                                            <p:cond delay="0"/>
                                          </p:stCondLst>
                                        </p:cTn>
                                        <p:tgtEl>
                                          <p:spTgt spid="7171">
                                            <p:txEl>
                                              <p:pRg st="0" end="0"/>
                                            </p:txEl>
                                          </p:spTgt>
                                        </p:tgtEl>
                                        <p:attrNameLst>
                                          <p:attrName>style.visibility</p:attrName>
                                        </p:attrNameLst>
                                      </p:cBhvr>
                                      <p:to>
                                        <p:strVal val="visible"/>
                                      </p:to>
                                    </p:set>
                                    <p:anim calcmode="lin" valueType="num">
                                      <p:cBhvr>
                                        <p:cTn id="18" dur="1000" fill="hold"/>
                                        <p:tgtEl>
                                          <p:spTgt spid="7171">
                                            <p:txEl>
                                              <p:pRg st="0" end="0"/>
                                            </p:txEl>
                                          </p:spTgt>
                                        </p:tgtEl>
                                        <p:attrNameLst>
                                          <p:attrName>ppt_w</p:attrName>
                                        </p:attrNameLst>
                                      </p:cBhvr>
                                      <p:tavLst>
                                        <p:tav tm="0">
                                          <p:val>
                                            <p:fltVal val="0"/>
                                          </p:val>
                                        </p:tav>
                                        <p:tav tm="100000">
                                          <p:val>
                                            <p:strVal val="#ppt_w"/>
                                          </p:val>
                                        </p:tav>
                                      </p:tavLst>
                                    </p:anim>
                                    <p:anim calcmode="lin" valueType="num">
                                      <p:cBhvr>
                                        <p:cTn id="19" dur="1000" fill="hold"/>
                                        <p:tgtEl>
                                          <p:spTgt spid="7171">
                                            <p:txEl>
                                              <p:pRg st="0" end="0"/>
                                            </p:txEl>
                                          </p:spTgt>
                                        </p:tgtEl>
                                        <p:attrNameLst>
                                          <p:attrName>ppt_h</p:attrName>
                                        </p:attrNameLst>
                                      </p:cBhvr>
                                      <p:tavLst>
                                        <p:tav tm="0">
                                          <p:val>
                                            <p:fltVal val="0"/>
                                          </p:val>
                                        </p:tav>
                                        <p:tav tm="100000">
                                          <p:val>
                                            <p:strVal val="#ppt_h"/>
                                          </p:val>
                                        </p:tav>
                                      </p:tavLst>
                                    </p:anim>
                                    <p:anim calcmode="lin" valueType="num">
                                      <p:cBhvr>
                                        <p:cTn id="20" dur="1000" fill="hold"/>
                                        <p:tgtEl>
                                          <p:spTgt spid="717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17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5" presetClass="entr" presetSubtype="0" fill="hold" nodeType="clickEffect">
                                  <p:stCondLst>
                                    <p:cond delay="0"/>
                                  </p:stCondLst>
                                  <p:childTnLst>
                                    <p:set>
                                      <p:cBhvr>
                                        <p:cTn id="25" dur="1" fill="hold">
                                          <p:stCondLst>
                                            <p:cond delay="0"/>
                                          </p:stCondLst>
                                        </p:cTn>
                                        <p:tgtEl>
                                          <p:spTgt spid="7171">
                                            <p:txEl>
                                              <p:pRg st="2" end="2"/>
                                            </p:txEl>
                                          </p:spTgt>
                                        </p:tgtEl>
                                        <p:attrNameLst>
                                          <p:attrName>style.visibility</p:attrName>
                                        </p:attrNameLst>
                                      </p:cBhvr>
                                      <p:to>
                                        <p:strVal val="visible"/>
                                      </p:to>
                                    </p:set>
                                    <p:anim calcmode="lin" valueType="num">
                                      <p:cBhvr>
                                        <p:cTn id="26" dur="1000" fill="hold"/>
                                        <p:tgtEl>
                                          <p:spTgt spid="7171">
                                            <p:txEl>
                                              <p:pRg st="2" end="2"/>
                                            </p:txEl>
                                          </p:spTgt>
                                        </p:tgtEl>
                                        <p:attrNameLst>
                                          <p:attrName>ppt_w</p:attrName>
                                        </p:attrNameLst>
                                      </p:cBhvr>
                                      <p:tavLst>
                                        <p:tav tm="0">
                                          <p:val>
                                            <p:fltVal val="0"/>
                                          </p:val>
                                        </p:tav>
                                        <p:tav tm="100000">
                                          <p:val>
                                            <p:strVal val="#ppt_w"/>
                                          </p:val>
                                        </p:tav>
                                      </p:tavLst>
                                    </p:anim>
                                    <p:anim calcmode="lin" valueType="num">
                                      <p:cBhvr>
                                        <p:cTn id="27" dur="1000" fill="hold"/>
                                        <p:tgtEl>
                                          <p:spTgt spid="7171">
                                            <p:txEl>
                                              <p:pRg st="2" end="2"/>
                                            </p:txEl>
                                          </p:spTgt>
                                        </p:tgtEl>
                                        <p:attrNameLst>
                                          <p:attrName>ppt_h</p:attrName>
                                        </p:attrNameLst>
                                      </p:cBhvr>
                                      <p:tavLst>
                                        <p:tav tm="0">
                                          <p:val>
                                            <p:fltVal val="0"/>
                                          </p:val>
                                        </p:tav>
                                        <p:tav tm="100000">
                                          <p:val>
                                            <p:strVal val="#ppt_h"/>
                                          </p:val>
                                        </p:tav>
                                      </p:tavLst>
                                    </p:anim>
                                    <p:anim calcmode="lin" valueType="num">
                                      <p:cBhvr>
                                        <p:cTn id="28" dur="1000" fill="hold"/>
                                        <p:tgtEl>
                                          <p:spTgt spid="717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717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15" presetClass="entr" presetSubtype="0" fill="hold" nodeType="clickEffect">
                                  <p:stCondLst>
                                    <p:cond delay="0"/>
                                  </p:stCondLst>
                                  <p:childTnLst>
                                    <p:set>
                                      <p:cBhvr>
                                        <p:cTn id="33" dur="1" fill="hold">
                                          <p:stCondLst>
                                            <p:cond delay="0"/>
                                          </p:stCondLst>
                                        </p:cTn>
                                        <p:tgtEl>
                                          <p:spTgt spid="7171">
                                            <p:txEl>
                                              <p:pRg st="4" end="4"/>
                                            </p:txEl>
                                          </p:spTgt>
                                        </p:tgtEl>
                                        <p:attrNameLst>
                                          <p:attrName>style.visibility</p:attrName>
                                        </p:attrNameLst>
                                      </p:cBhvr>
                                      <p:to>
                                        <p:strVal val="visible"/>
                                      </p:to>
                                    </p:set>
                                    <p:anim calcmode="lin" valueType="num">
                                      <p:cBhvr>
                                        <p:cTn id="34" dur="1000" fill="hold"/>
                                        <p:tgtEl>
                                          <p:spTgt spid="7171">
                                            <p:txEl>
                                              <p:pRg st="4" end="4"/>
                                            </p:txEl>
                                          </p:spTgt>
                                        </p:tgtEl>
                                        <p:attrNameLst>
                                          <p:attrName>ppt_w</p:attrName>
                                        </p:attrNameLst>
                                      </p:cBhvr>
                                      <p:tavLst>
                                        <p:tav tm="0">
                                          <p:val>
                                            <p:fltVal val="0"/>
                                          </p:val>
                                        </p:tav>
                                        <p:tav tm="100000">
                                          <p:val>
                                            <p:strVal val="#ppt_w"/>
                                          </p:val>
                                        </p:tav>
                                      </p:tavLst>
                                    </p:anim>
                                    <p:anim calcmode="lin" valueType="num">
                                      <p:cBhvr>
                                        <p:cTn id="35" dur="1000" fill="hold"/>
                                        <p:tgtEl>
                                          <p:spTgt spid="7171">
                                            <p:txEl>
                                              <p:pRg st="4" end="4"/>
                                            </p:txEl>
                                          </p:spTgt>
                                        </p:tgtEl>
                                        <p:attrNameLst>
                                          <p:attrName>ppt_h</p:attrName>
                                        </p:attrNameLst>
                                      </p:cBhvr>
                                      <p:tavLst>
                                        <p:tav tm="0">
                                          <p:val>
                                            <p:fltVal val="0"/>
                                          </p:val>
                                        </p:tav>
                                        <p:tav tm="100000">
                                          <p:val>
                                            <p:strVal val="#ppt_h"/>
                                          </p:val>
                                        </p:tav>
                                      </p:tavLst>
                                    </p:anim>
                                    <p:anim calcmode="lin" valueType="num">
                                      <p:cBhvr>
                                        <p:cTn id="36" dur="1000" fill="hold"/>
                                        <p:tgtEl>
                                          <p:spTgt spid="7171">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7171">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5" presetClass="entr" presetSubtype="0" fill="hold" nodeType="clickEffect">
                                  <p:stCondLst>
                                    <p:cond delay="0"/>
                                  </p:stCondLst>
                                  <p:childTnLst>
                                    <p:set>
                                      <p:cBhvr>
                                        <p:cTn id="41" dur="1" fill="hold">
                                          <p:stCondLst>
                                            <p:cond delay="0"/>
                                          </p:stCondLst>
                                        </p:cTn>
                                        <p:tgtEl>
                                          <p:spTgt spid="7171">
                                            <p:txEl>
                                              <p:pRg st="6" end="6"/>
                                            </p:txEl>
                                          </p:spTgt>
                                        </p:tgtEl>
                                        <p:attrNameLst>
                                          <p:attrName>style.visibility</p:attrName>
                                        </p:attrNameLst>
                                      </p:cBhvr>
                                      <p:to>
                                        <p:strVal val="visible"/>
                                      </p:to>
                                    </p:set>
                                    <p:anim calcmode="lin" valueType="num">
                                      <p:cBhvr>
                                        <p:cTn id="42" dur="1000" fill="hold"/>
                                        <p:tgtEl>
                                          <p:spTgt spid="7171">
                                            <p:txEl>
                                              <p:pRg st="6" end="6"/>
                                            </p:txEl>
                                          </p:spTgt>
                                        </p:tgtEl>
                                        <p:attrNameLst>
                                          <p:attrName>ppt_w</p:attrName>
                                        </p:attrNameLst>
                                      </p:cBhvr>
                                      <p:tavLst>
                                        <p:tav tm="0">
                                          <p:val>
                                            <p:fltVal val="0"/>
                                          </p:val>
                                        </p:tav>
                                        <p:tav tm="100000">
                                          <p:val>
                                            <p:strVal val="#ppt_w"/>
                                          </p:val>
                                        </p:tav>
                                      </p:tavLst>
                                    </p:anim>
                                    <p:anim calcmode="lin" valueType="num">
                                      <p:cBhvr>
                                        <p:cTn id="43" dur="1000" fill="hold"/>
                                        <p:tgtEl>
                                          <p:spTgt spid="7171">
                                            <p:txEl>
                                              <p:pRg st="6" end="6"/>
                                            </p:txEl>
                                          </p:spTgt>
                                        </p:tgtEl>
                                        <p:attrNameLst>
                                          <p:attrName>ppt_h</p:attrName>
                                        </p:attrNameLst>
                                      </p:cBhvr>
                                      <p:tavLst>
                                        <p:tav tm="0">
                                          <p:val>
                                            <p:fltVal val="0"/>
                                          </p:val>
                                        </p:tav>
                                        <p:tav tm="100000">
                                          <p:val>
                                            <p:strVal val="#ppt_h"/>
                                          </p:val>
                                        </p:tav>
                                      </p:tavLst>
                                    </p:anim>
                                    <p:anim calcmode="lin" valueType="num">
                                      <p:cBhvr>
                                        <p:cTn id="44" dur="1000" fill="hold"/>
                                        <p:tgtEl>
                                          <p:spTgt spid="7171">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7171">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15" presetClass="entr" presetSubtype="0" fill="hold" nodeType="clickEffect">
                                  <p:stCondLst>
                                    <p:cond delay="0"/>
                                  </p:stCondLst>
                                  <p:childTnLst>
                                    <p:set>
                                      <p:cBhvr>
                                        <p:cTn id="49" dur="1" fill="hold">
                                          <p:stCondLst>
                                            <p:cond delay="0"/>
                                          </p:stCondLst>
                                        </p:cTn>
                                        <p:tgtEl>
                                          <p:spTgt spid="7171">
                                            <p:txEl>
                                              <p:pRg st="8" end="8"/>
                                            </p:txEl>
                                          </p:spTgt>
                                        </p:tgtEl>
                                        <p:attrNameLst>
                                          <p:attrName>style.visibility</p:attrName>
                                        </p:attrNameLst>
                                      </p:cBhvr>
                                      <p:to>
                                        <p:strVal val="visible"/>
                                      </p:to>
                                    </p:set>
                                    <p:anim calcmode="lin" valueType="num">
                                      <p:cBhvr>
                                        <p:cTn id="50" dur="1000" fill="hold"/>
                                        <p:tgtEl>
                                          <p:spTgt spid="7171">
                                            <p:txEl>
                                              <p:pRg st="8" end="8"/>
                                            </p:txEl>
                                          </p:spTgt>
                                        </p:tgtEl>
                                        <p:attrNameLst>
                                          <p:attrName>ppt_w</p:attrName>
                                        </p:attrNameLst>
                                      </p:cBhvr>
                                      <p:tavLst>
                                        <p:tav tm="0">
                                          <p:val>
                                            <p:fltVal val="0"/>
                                          </p:val>
                                        </p:tav>
                                        <p:tav tm="100000">
                                          <p:val>
                                            <p:strVal val="#ppt_w"/>
                                          </p:val>
                                        </p:tav>
                                      </p:tavLst>
                                    </p:anim>
                                    <p:anim calcmode="lin" valueType="num">
                                      <p:cBhvr>
                                        <p:cTn id="51" dur="1000" fill="hold"/>
                                        <p:tgtEl>
                                          <p:spTgt spid="7171">
                                            <p:txEl>
                                              <p:pRg st="8" end="8"/>
                                            </p:txEl>
                                          </p:spTgt>
                                        </p:tgtEl>
                                        <p:attrNameLst>
                                          <p:attrName>ppt_h</p:attrName>
                                        </p:attrNameLst>
                                      </p:cBhvr>
                                      <p:tavLst>
                                        <p:tav tm="0">
                                          <p:val>
                                            <p:fltVal val="0"/>
                                          </p:val>
                                        </p:tav>
                                        <p:tav tm="100000">
                                          <p:val>
                                            <p:strVal val="#ppt_h"/>
                                          </p:val>
                                        </p:tav>
                                      </p:tavLst>
                                    </p:anim>
                                    <p:anim calcmode="lin" valueType="num">
                                      <p:cBhvr>
                                        <p:cTn id="52" dur="1000" fill="hold"/>
                                        <p:tgtEl>
                                          <p:spTgt spid="7171">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7171">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مربع نص 3"/>
          <p:cNvSpPr txBox="1">
            <a:spLocks noChangeArrowheads="1"/>
          </p:cNvSpPr>
          <p:nvPr/>
        </p:nvSpPr>
        <p:spPr bwMode="auto">
          <a:xfrm>
            <a:off x="1981200" y="1349376"/>
            <a:ext cx="8610600"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rtl="1" eaLnBrk="1" hangingPunct="1">
              <a:spcBef>
                <a:spcPct val="0"/>
              </a:spcBef>
              <a:buClrTx/>
              <a:buSzTx/>
              <a:buFontTx/>
              <a:buNone/>
            </a:pPr>
            <a:r>
              <a:rPr lang="en-US" altLang="en-US" sz="2400">
                <a:latin typeface="Arial" panose="020B0604020202020204" pitchFamily="34" charset="0"/>
              </a:rPr>
              <a:t>INTENT IS ALL-IMPORTANT IN ACTION</a:t>
            </a:r>
          </a:p>
          <a:p>
            <a:pPr algn="r" eaLnBrk="1" hangingPunct="1">
              <a:spcBef>
                <a:spcPct val="0"/>
              </a:spcBef>
              <a:buClrTx/>
              <a:buSzTx/>
              <a:buFontTx/>
              <a:buNone/>
            </a:pPr>
            <a:r>
              <a:rPr lang="ar-SA" altLang="en-US" sz="2400">
                <a:latin typeface="Arial" panose="020B0604020202020204" pitchFamily="34" charset="0"/>
              </a:rPr>
              <a:t>الأمور بمقاصدها</a:t>
            </a:r>
            <a:endParaRPr lang="en-GB" altLang="en-US" sz="2400">
              <a:latin typeface="Arial" panose="020B0604020202020204" pitchFamily="34" charset="0"/>
            </a:endParaRPr>
          </a:p>
          <a:p>
            <a:pPr rtl="1" eaLnBrk="1" hangingPunct="1">
              <a:spcBef>
                <a:spcPct val="0"/>
              </a:spcBef>
              <a:buClrTx/>
              <a:buSzTx/>
              <a:buFontTx/>
              <a:buNone/>
            </a:pPr>
            <a:r>
              <a:rPr lang="en-GB" altLang="en-US" sz="2400">
                <a:solidFill>
                  <a:srgbClr val="FFFF00"/>
                </a:solidFill>
                <a:latin typeface="Arial" panose="020B0604020202020204" pitchFamily="34" charset="0"/>
              </a:rPr>
              <a:t>CERTAINITY CANNOT BE REMOVED BY </a:t>
            </a:r>
            <a:endParaRPr lang="ar-SA" altLang="en-US" sz="2400">
              <a:solidFill>
                <a:srgbClr val="FFFF00"/>
              </a:solidFill>
              <a:latin typeface="Arial" panose="020B0604020202020204" pitchFamily="34" charset="0"/>
            </a:endParaRPr>
          </a:p>
          <a:p>
            <a:pPr rtl="1" eaLnBrk="1" hangingPunct="1">
              <a:spcBef>
                <a:spcPct val="0"/>
              </a:spcBef>
              <a:buClrTx/>
              <a:buSzTx/>
              <a:buFontTx/>
              <a:buNone/>
            </a:pPr>
            <a:r>
              <a:rPr lang="en-GB" altLang="en-US" sz="2400">
                <a:solidFill>
                  <a:srgbClr val="FFFF00"/>
                </a:solidFill>
                <a:latin typeface="Arial" panose="020B0604020202020204" pitchFamily="34" charset="0"/>
              </a:rPr>
              <a:t>DOUBT</a:t>
            </a:r>
            <a:endParaRPr lang="ar-SA" altLang="en-US" sz="2400">
              <a:solidFill>
                <a:srgbClr val="FFFF00"/>
              </a:solidFill>
              <a:latin typeface="Arial" panose="020B0604020202020204" pitchFamily="34" charset="0"/>
            </a:endParaRPr>
          </a:p>
          <a:p>
            <a:pPr algn="r" eaLnBrk="1" hangingPunct="1">
              <a:spcBef>
                <a:spcPct val="0"/>
              </a:spcBef>
              <a:buClrTx/>
              <a:buSzTx/>
              <a:buFontTx/>
              <a:buNone/>
            </a:pPr>
            <a:r>
              <a:rPr lang="ar-SA" altLang="en-US" sz="2400">
                <a:solidFill>
                  <a:srgbClr val="FFFF00"/>
                </a:solidFill>
                <a:latin typeface="Arial" panose="020B0604020202020204" pitchFamily="34" charset="0"/>
              </a:rPr>
              <a:t>اليقين لايزول بالشك</a:t>
            </a:r>
            <a:endParaRPr lang="en-GB" altLang="en-US" sz="2400">
              <a:solidFill>
                <a:srgbClr val="FFFF00"/>
              </a:solidFill>
              <a:latin typeface="Arial" panose="020B0604020202020204" pitchFamily="34" charset="0"/>
            </a:endParaRPr>
          </a:p>
          <a:p>
            <a:pPr algn="r" eaLnBrk="1" hangingPunct="1">
              <a:spcBef>
                <a:spcPct val="0"/>
              </a:spcBef>
              <a:buClrTx/>
              <a:buSzTx/>
              <a:buFontTx/>
              <a:buNone/>
            </a:pPr>
            <a:endParaRPr lang="en-US" altLang="en-US" sz="2400">
              <a:latin typeface="Arial" panose="020B0604020202020204" pitchFamily="34" charset="0"/>
            </a:endParaRPr>
          </a:p>
          <a:p>
            <a:pPr rtl="1" eaLnBrk="1" hangingPunct="1">
              <a:spcBef>
                <a:spcPct val="0"/>
              </a:spcBef>
              <a:buClrTx/>
              <a:buSzTx/>
              <a:buFontTx/>
              <a:buNone/>
            </a:pPr>
            <a:r>
              <a:rPr lang="en-US" altLang="en-US" sz="2400">
                <a:latin typeface="Arial" panose="020B0604020202020204" pitchFamily="34" charset="0"/>
              </a:rPr>
              <a:t>HARSHIP ENGENDERS FACILITATION</a:t>
            </a:r>
          </a:p>
          <a:p>
            <a:pPr algn="r" eaLnBrk="1" hangingPunct="1">
              <a:spcBef>
                <a:spcPct val="0"/>
              </a:spcBef>
              <a:buClrTx/>
              <a:buSzTx/>
              <a:buFontTx/>
              <a:buNone/>
            </a:pPr>
            <a:r>
              <a:rPr lang="ar-SA" altLang="en-US" sz="2400">
                <a:latin typeface="Arial" panose="020B0604020202020204" pitchFamily="34" charset="0"/>
              </a:rPr>
              <a:t>المشقة تجلب التيسير</a:t>
            </a:r>
            <a:endParaRPr lang="en-US" altLang="en-US" sz="2400">
              <a:latin typeface="Arial" panose="020B0604020202020204" pitchFamily="34" charset="0"/>
            </a:endParaRPr>
          </a:p>
          <a:p>
            <a:pPr rtl="1" eaLnBrk="1" hangingPunct="1">
              <a:spcBef>
                <a:spcPct val="0"/>
              </a:spcBef>
              <a:buClrTx/>
              <a:buSzTx/>
              <a:buFontTx/>
              <a:buNone/>
            </a:pPr>
            <a:r>
              <a:rPr lang="en-US" altLang="en-US" sz="2400">
                <a:solidFill>
                  <a:srgbClr val="FFFF00"/>
                </a:solidFill>
                <a:latin typeface="Arial" panose="020B0604020202020204" pitchFamily="34" charset="0"/>
              </a:rPr>
              <a:t>HARM SHOULD BE REMOVED</a:t>
            </a:r>
          </a:p>
          <a:p>
            <a:pPr algn="r" eaLnBrk="1" hangingPunct="1">
              <a:spcBef>
                <a:spcPct val="0"/>
              </a:spcBef>
              <a:buClrTx/>
              <a:buSzTx/>
              <a:buFontTx/>
              <a:buNone/>
            </a:pPr>
            <a:r>
              <a:rPr lang="ar-SA" altLang="en-US" sz="2400">
                <a:solidFill>
                  <a:srgbClr val="FFFF00"/>
                </a:solidFill>
                <a:latin typeface="Arial" panose="020B0604020202020204" pitchFamily="34" charset="0"/>
              </a:rPr>
              <a:t>لاضرار ولا ضرار</a:t>
            </a:r>
            <a:endParaRPr lang="en-US" altLang="en-US" sz="2400">
              <a:solidFill>
                <a:srgbClr val="FFFF00"/>
              </a:solidFill>
              <a:latin typeface="Arial" panose="020B0604020202020204" pitchFamily="34" charset="0"/>
            </a:endParaRPr>
          </a:p>
          <a:p>
            <a:pPr rtl="1" eaLnBrk="1" hangingPunct="1">
              <a:spcBef>
                <a:spcPct val="0"/>
              </a:spcBef>
              <a:buClrTx/>
              <a:buSzTx/>
              <a:buFontTx/>
              <a:buNone/>
            </a:pPr>
            <a:endParaRPr lang="en-US" altLang="en-US" sz="2400">
              <a:solidFill>
                <a:srgbClr val="FFFF00"/>
              </a:solidFill>
              <a:latin typeface="Arial" panose="020B0604020202020204" pitchFamily="34" charset="0"/>
            </a:endParaRPr>
          </a:p>
          <a:p>
            <a:pPr rtl="1" eaLnBrk="1" hangingPunct="1">
              <a:spcBef>
                <a:spcPct val="0"/>
              </a:spcBef>
              <a:buClrTx/>
              <a:buSzTx/>
              <a:buFontTx/>
              <a:buNone/>
            </a:pPr>
            <a:r>
              <a:rPr lang="en-US" altLang="en-US" sz="2400">
                <a:latin typeface="Arial" panose="020B0604020202020204" pitchFamily="34" charset="0"/>
              </a:rPr>
              <a:t>CUSTOM IS THE RULE</a:t>
            </a:r>
          </a:p>
          <a:p>
            <a:pPr algn="r" eaLnBrk="1" hangingPunct="1">
              <a:spcBef>
                <a:spcPct val="0"/>
              </a:spcBef>
              <a:buClrTx/>
              <a:buSzTx/>
              <a:buFontTx/>
              <a:buNone/>
            </a:pPr>
            <a:r>
              <a:rPr lang="ar-SA" altLang="en-US" sz="2400">
                <a:latin typeface="Arial" panose="020B0604020202020204" pitchFamily="34" charset="0"/>
              </a:rPr>
              <a:t>العادة محكمة</a:t>
            </a:r>
          </a:p>
        </p:txBody>
      </p:sp>
      <p:sp>
        <p:nvSpPr>
          <p:cNvPr id="32771" name="مربع نص 4"/>
          <p:cNvSpPr txBox="1">
            <a:spLocks noChangeArrowheads="1"/>
          </p:cNvSpPr>
          <p:nvPr/>
        </p:nvSpPr>
        <p:spPr bwMode="auto">
          <a:xfrm>
            <a:off x="2209801" y="381000"/>
            <a:ext cx="71485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r" rtl="1" eaLnBrk="1" hangingPunct="1">
              <a:spcBef>
                <a:spcPct val="0"/>
              </a:spcBef>
              <a:buClrTx/>
              <a:buSzTx/>
              <a:buFontTx/>
              <a:buNone/>
            </a:pPr>
            <a:r>
              <a:rPr lang="en-GB" altLang="en-US" sz="4400">
                <a:latin typeface="Arial" panose="020B0604020202020204" pitchFamily="34" charset="0"/>
              </a:rPr>
              <a:t>FIVE GRAND PRINCIPLES</a:t>
            </a:r>
            <a:endParaRPr lang="ar-SA" altLang="en-US" sz="4400">
              <a:latin typeface="Arial" panose="020B0604020202020204" pitchFamily="34" charset="0"/>
            </a:endParaRPr>
          </a:p>
        </p:txBody>
      </p:sp>
    </p:spTree>
    <p:extLst>
      <p:ext uri="{BB962C8B-B14F-4D97-AF65-F5344CB8AC3E}">
        <p14:creationId xmlns:p14="http://schemas.microsoft.com/office/powerpoint/2010/main" val="42117835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80898">
                                            <p:txEl>
                                              <p:pRg st="0" end="0"/>
                                            </p:txEl>
                                          </p:spTgt>
                                        </p:tgtEl>
                                        <p:attrNameLst>
                                          <p:attrName>style.visibility</p:attrName>
                                        </p:attrNameLst>
                                      </p:cBhvr>
                                      <p:to>
                                        <p:strVal val="visible"/>
                                      </p:to>
                                    </p:set>
                                    <p:anim calcmode="lin" valueType="num">
                                      <p:cBhvr>
                                        <p:cTn id="7" dur="500" fill="hold"/>
                                        <p:tgtEl>
                                          <p:spTgt spid="8089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089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0898">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80898">
                                            <p:txEl>
                                              <p:pRg st="1" end="1"/>
                                            </p:txEl>
                                          </p:spTgt>
                                        </p:tgtEl>
                                        <p:attrNameLst>
                                          <p:attrName>style.visibility</p:attrName>
                                        </p:attrNameLst>
                                      </p:cBhvr>
                                      <p:to>
                                        <p:strVal val="visible"/>
                                      </p:to>
                                    </p:set>
                                    <p:anim calcmode="lin" valueType="num">
                                      <p:cBhvr>
                                        <p:cTn id="14" dur="500" fill="hold"/>
                                        <p:tgtEl>
                                          <p:spTgt spid="8089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089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0898">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4" fill="hold" nodeType="clickEffect">
                                  <p:stCondLst>
                                    <p:cond delay="0"/>
                                  </p:stCondLst>
                                  <p:childTnLst>
                                    <p:set>
                                      <p:cBhvr>
                                        <p:cTn id="20" dur="1" fill="hold">
                                          <p:stCondLst>
                                            <p:cond delay="0"/>
                                          </p:stCondLst>
                                        </p:cTn>
                                        <p:tgtEl>
                                          <p:spTgt spid="80898">
                                            <p:txEl>
                                              <p:pRg st="2" end="2"/>
                                            </p:txEl>
                                          </p:spTgt>
                                        </p:tgtEl>
                                        <p:attrNameLst>
                                          <p:attrName>style.visibility</p:attrName>
                                        </p:attrNameLst>
                                      </p:cBhvr>
                                      <p:to>
                                        <p:strVal val="visible"/>
                                      </p:to>
                                    </p:set>
                                    <p:animEffect transition="in" filter="slide(fromBottom)">
                                      <p:cBhvr>
                                        <p:cTn id="21" dur="500"/>
                                        <p:tgtEl>
                                          <p:spTgt spid="80898">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2" presetClass="entr" presetSubtype="4" fill="hold" nodeType="clickEffect">
                                  <p:stCondLst>
                                    <p:cond delay="0"/>
                                  </p:stCondLst>
                                  <p:childTnLst>
                                    <p:set>
                                      <p:cBhvr>
                                        <p:cTn id="25" dur="1" fill="hold">
                                          <p:stCondLst>
                                            <p:cond delay="0"/>
                                          </p:stCondLst>
                                        </p:cTn>
                                        <p:tgtEl>
                                          <p:spTgt spid="80898">
                                            <p:txEl>
                                              <p:pRg st="3" end="3"/>
                                            </p:txEl>
                                          </p:spTgt>
                                        </p:tgtEl>
                                        <p:attrNameLst>
                                          <p:attrName>style.visibility</p:attrName>
                                        </p:attrNameLst>
                                      </p:cBhvr>
                                      <p:to>
                                        <p:strVal val="visible"/>
                                      </p:to>
                                    </p:set>
                                    <p:animEffect transition="in" filter="slide(fromBottom)">
                                      <p:cBhvr>
                                        <p:cTn id="26" dur="500"/>
                                        <p:tgtEl>
                                          <p:spTgt spid="80898">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4" fill="hold" nodeType="clickEffect">
                                  <p:stCondLst>
                                    <p:cond delay="0"/>
                                  </p:stCondLst>
                                  <p:childTnLst>
                                    <p:set>
                                      <p:cBhvr>
                                        <p:cTn id="30" dur="1" fill="hold">
                                          <p:stCondLst>
                                            <p:cond delay="0"/>
                                          </p:stCondLst>
                                        </p:cTn>
                                        <p:tgtEl>
                                          <p:spTgt spid="80898">
                                            <p:txEl>
                                              <p:pRg st="4" end="4"/>
                                            </p:txEl>
                                          </p:spTgt>
                                        </p:tgtEl>
                                        <p:attrNameLst>
                                          <p:attrName>style.visibility</p:attrName>
                                        </p:attrNameLst>
                                      </p:cBhvr>
                                      <p:to>
                                        <p:strVal val="visible"/>
                                      </p:to>
                                    </p:set>
                                    <p:animEffect transition="in" filter="slide(fromBottom)">
                                      <p:cBhvr>
                                        <p:cTn id="31" dur="500"/>
                                        <p:tgtEl>
                                          <p:spTgt spid="80898">
                                            <p:txEl>
                                              <p:pRg st="4" end="4"/>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0" fill="hold" nodeType="clickEffect">
                                  <p:stCondLst>
                                    <p:cond delay="0"/>
                                  </p:stCondLst>
                                  <p:childTnLst>
                                    <p:set>
                                      <p:cBhvr>
                                        <p:cTn id="35" dur="1" fill="hold">
                                          <p:stCondLst>
                                            <p:cond delay="0"/>
                                          </p:stCondLst>
                                        </p:cTn>
                                        <p:tgtEl>
                                          <p:spTgt spid="80898">
                                            <p:txEl>
                                              <p:pRg st="6" end="6"/>
                                            </p:txEl>
                                          </p:spTgt>
                                        </p:tgtEl>
                                        <p:attrNameLst>
                                          <p:attrName>style.visibility</p:attrName>
                                        </p:attrNameLst>
                                      </p:cBhvr>
                                      <p:to>
                                        <p:strVal val="visible"/>
                                      </p:to>
                                    </p:set>
                                    <p:anim calcmode="lin" valueType="num">
                                      <p:cBhvr>
                                        <p:cTn id="36" dur="500" fill="hold"/>
                                        <p:tgtEl>
                                          <p:spTgt spid="80898">
                                            <p:txEl>
                                              <p:pRg st="6" end="6"/>
                                            </p:txEl>
                                          </p:spTgt>
                                        </p:tgtEl>
                                        <p:attrNameLst>
                                          <p:attrName>ppt_w</p:attrName>
                                        </p:attrNameLst>
                                      </p:cBhvr>
                                      <p:tavLst>
                                        <p:tav tm="0">
                                          <p:val>
                                            <p:fltVal val="0"/>
                                          </p:val>
                                        </p:tav>
                                        <p:tav tm="100000">
                                          <p:val>
                                            <p:strVal val="#ppt_w"/>
                                          </p:val>
                                        </p:tav>
                                      </p:tavLst>
                                    </p:anim>
                                    <p:anim calcmode="lin" valueType="num">
                                      <p:cBhvr>
                                        <p:cTn id="37" dur="500" fill="hold"/>
                                        <p:tgtEl>
                                          <p:spTgt spid="80898">
                                            <p:txEl>
                                              <p:pRg st="6" end="6"/>
                                            </p:txEl>
                                          </p:spTgt>
                                        </p:tgtEl>
                                        <p:attrNameLst>
                                          <p:attrName>ppt_h</p:attrName>
                                        </p:attrNameLst>
                                      </p:cBhvr>
                                      <p:tavLst>
                                        <p:tav tm="0">
                                          <p:val>
                                            <p:fltVal val="0"/>
                                          </p:val>
                                        </p:tav>
                                        <p:tav tm="100000">
                                          <p:val>
                                            <p:strVal val="#ppt_h"/>
                                          </p:val>
                                        </p:tav>
                                      </p:tavLst>
                                    </p:anim>
                                    <p:animEffect transition="in" filter="fade">
                                      <p:cBhvr>
                                        <p:cTn id="38" dur="500"/>
                                        <p:tgtEl>
                                          <p:spTgt spid="80898">
                                            <p:txEl>
                                              <p:pRg st="6" end="6"/>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0" fill="hold" nodeType="clickEffect">
                                  <p:stCondLst>
                                    <p:cond delay="0"/>
                                  </p:stCondLst>
                                  <p:childTnLst>
                                    <p:set>
                                      <p:cBhvr>
                                        <p:cTn id="42" dur="1" fill="hold">
                                          <p:stCondLst>
                                            <p:cond delay="0"/>
                                          </p:stCondLst>
                                        </p:cTn>
                                        <p:tgtEl>
                                          <p:spTgt spid="80898">
                                            <p:txEl>
                                              <p:pRg st="7" end="7"/>
                                            </p:txEl>
                                          </p:spTgt>
                                        </p:tgtEl>
                                        <p:attrNameLst>
                                          <p:attrName>style.visibility</p:attrName>
                                        </p:attrNameLst>
                                      </p:cBhvr>
                                      <p:to>
                                        <p:strVal val="visible"/>
                                      </p:to>
                                    </p:set>
                                    <p:anim calcmode="lin" valueType="num">
                                      <p:cBhvr>
                                        <p:cTn id="43" dur="500" fill="hold"/>
                                        <p:tgtEl>
                                          <p:spTgt spid="80898">
                                            <p:txEl>
                                              <p:pRg st="7" end="7"/>
                                            </p:txEl>
                                          </p:spTgt>
                                        </p:tgtEl>
                                        <p:attrNameLst>
                                          <p:attrName>ppt_w</p:attrName>
                                        </p:attrNameLst>
                                      </p:cBhvr>
                                      <p:tavLst>
                                        <p:tav tm="0">
                                          <p:val>
                                            <p:fltVal val="0"/>
                                          </p:val>
                                        </p:tav>
                                        <p:tav tm="100000">
                                          <p:val>
                                            <p:strVal val="#ppt_w"/>
                                          </p:val>
                                        </p:tav>
                                      </p:tavLst>
                                    </p:anim>
                                    <p:anim calcmode="lin" valueType="num">
                                      <p:cBhvr>
                                        <p:cTn id="44" dur="500" fill="hold"/>
                                        <p:tgtEl>
                                          <p:spTgt spid="80898">
                                            <p:txEl>
                                              <p:pRg st="7" end="7"/>
                                            </p:txEl>
                                          </p:spTgt>
                                        </p:tgtEl>
                                        <p:attrNameLst>
                                          <p:attrName>ppt_h</p:attrName>
                                        </p:attrNameLst>
                                      </p:cBhvr>
                                      <p:tavLst>
                                        <p:tav tm="0">
                                          <p:val>
                                            <p:fltVal val="0"/>
                                          </p:val>
                                        </p:tav>
                                        <p:tav tm="100000">
                                          <p:val>
                                            <p:strVal val="#ppt_h"/>
                                          </p:val>
                                        </p:tav>
                                      </p:tavLst>
                                    </p:anim>
                                    <p:animEffect transition="in" filter="fade">
                                      <p:cBhvr>
                                        <p:cTn id="45" dur="500"/>
                                        <p:tgtEl>
                                          <p:spTgt spid="80898">
                                            <p:txEl>
                                              <p:pRg st="7" end="7"/>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2" presetClass="entr" presetSubtype="4" fill="hold" nodeType="clickEffect">
                                  <p:stCondLst>
                                    <p:cond delay="0"/>
                                  </p:stCondLst>
                                  <p:childTnLst>
                                    <p:set>
                                      <p:cBhvr>
                                        <p:cTn id="49" dur="1" fill="hold">
                                          <p:stCondLst>
                                            <p:cond delay="0"/>
                                          </p:stCondLst>
                                        </p:cTn>
                                        <p:tgtEl>
                                          <p:spTgt spid="80898">
                                            <p:txEl>
                                              <p:pRg st="8" end="8"/>
                                            </p:txEl>
                                          </p:spTgt>
                                        </p:tgtEl>
                                        <p:attrNameLst>
                                          <p:attrName>style.visibility</p:attrName>
                                        </p:attrNameLst>
                                      </p:cBhvr>
                                      <p:to>
                                        <p:strVal val="visible"/>
                                      </p:to>
                                    </p:set>
                                    <p:animEffect transition="in" filter="slide(fromBottom)">
                                      <p:cBhvr>
                                        <p:cTn id="50" dur="500"/>
                                        <p:tgtEl>
                                          <p:spTgt spid="80898">
                                            <p:txEl>
                                              <p:pRg st="8" end="8"/>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2" presetClass="entr" presetSubtype="4" fill="hold" nodeType="clickEffect">
                                  <p:stCondLst>
                                    <p:cond delay="0"/>
                                  </p:stCondLst>
                                  <p:childTnLst>
                                    <p:set>
                                      <p:cBhvr>
                                        <p:cTn id="54" dur="1" fill="hold">
                                          <p:stCondLst>
                                            <p:cond delay="0"/>
                                          </p:stCondLst>
                                        </p:cTn>
                                        <p:tgtEl>
                                          <p:spTgt spid="80898">
                                            <p:txEl>
                                              <p:pRg st="9" end="9"/>
                                            </p:txEl>
                                          </p:spTgt>
                                        </p:tgtEl>
                                        <p:attrNameLst>
                                          <p:attrName>style.visibility</p:attrName>
                                        </p:attrNameLst>
                                      </p:cBhvr>
                                      <p:to>
                                        <p:strVal val="visible"/>
                                      </p:to>
                                    </p:set>
                                    <p:animEffect transition="in" filter="slide(fromBottom)">
                                      <p:cBhvr>
                                        <p:cTn id="55" dur="500"/>
                                        <p:tgtEl>
                                          <p:spTgt spid="80898">
                                            <p:txEl>
                                              <p:pRg st="9" end="9"/>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55" presetClass="entr" presetSubtype="0" fill="hold" nodeType="clickEffect">
                                  <p:stCondLst>
                                    <p:cond delay="0"/>
                                  </p:stCondLst>
                                  <p:childTnLst>
                                    <p:set>
                                      <p:cBhvr>
                                        <p:cTn id="59" dur="1" fill="hold">
                                          <p:stCondLst>
                                            <p:cond delay="0"/>
                                          </p:stCondLst>
                                        </p:cTn>
                                        <p:tgtEl>
                                          <p:spTgt spid="80898">
                                            <p:txEl>
                                              <p:pRg st="11" end="11"/>
                                            </p:txEl>
                                          </p:spTgt>
                                        </p:tgtEl>
                                        <p:attrNameLst>
                                          <p:attrName>style.visibility</p:attrName>
                                        </p:attrNameLst>
                                      </p:cBhvr>
                                      <p:to>
                                        <p:strVal val="visible"/>
                                      </p:to>
                                    </p:set>
                                    <p:anim calcmode="lin" valueType="num">
                                      <p:cBhvr>
                                        <p:cTn id="60" dur="1000" fill="hold"/>
                                        <p:tgtEl>
                                          <p:spTgt spid="80898">
                                            <p:txEl>
                                              <p:pRg st="11" end="11"/>
                                            </p:txEl>
                                          </p:spTgt>
                                        </p:tgtEl>
                                        <p:attrNameLst>
                                          <p:attrName>ppt_w</p:attrName>
                                        </p:attrNameLst>
                                      </p:cBhvr>
                                      <p:tavLst>
                                        <p:tav tm="0">
                                          <p:val>
                                            <p:strVal val="#ppt_w*0.70"/>
                                          </p:val>
                                        </p:tav>
                                        <p:tav tm="100000">
                                          <p:val>
                                            <p:strVal val="#ppt_w"/>
                                          </p:val>
                                        </p:tav>
                                      </p:tavLst>
                                    </p:anim>
                                    <p:anim calcmode="lin" valueType="num">
                                      <p:cBhvr>
                                        <p:cTn id="61" dur="1000" fill="hold"/>
                                        <p:tgtEl>
                                          <p:spTgt spid="80898">
                                            <p:txEl>
                                              <p:pRg st="11" end="11"/>
                                            </p:txEl>
                                          </p:spTgt>
                                        </p:tgtEl>
                                        <p:attrNameLst>
                                          <p:attrName>ppt_h</p:attrName>
                                        </p:attrNameLst>
                                      </p:cBhvr>
                                      <p:tavLst>
                                        <p:tav tm="0">
                                          <p:val>
                                            <p:strVal val="#ppt_h"/>
                                          </p:val>
                                        </p:tav>
                                        <p:tav tm="100000">
                                          <p:val>
                                            <p:strVal val="#ppt_h"/>
                                          </p:val>
                                        </p:tav>
                                      </p:tavLst>
                                    </p:anim>
                                    <p:animEffect transition="in" filter="fade">
                                      <p:cBhvr>
                                        <p:cTn id="62" dur="1000"/>
                                        <p:tgtEl>
                                          <p:spTgt spid="80898">
                                            <p:txEl>
                                              <p:pRg st="11" end="11"/>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55" presetClass="entr" presetSubtype="0" fill="hold" nodeType="clickEffect">
                                  <p:stCondLst>
                                    <p:cond delay="0"/>
                                  </p:stCondLst>
                                  <p:childTnLst>
                                    <p:set>
                                      <p:cBhvr>
                                        <p:cTn id="66" dur="1" fill="hold">
                                          <p:stCondLst>
                                            <p:cond delay="0"/>
                                          </p:stCondLst>
                                        </p:cTn>
                                        <p:tgtEl>
                                          <p:spTgt spid="80898">
                                            <p:txEl>
                                              <p:pRg st="12" end="12"/>
                                            </p:txEl>
                                          </p:spTgt>
                                        </p:tgtEl>
                                        <p:attrNameLst>
                                          <p:attrName>style.visibility</p:attrName>
                                        </p:attrNameLst>
                                      </p:cBhvr>
                                      <p:to>
                                        <p:strVal val="visible"/>
                                      </p:to>
                                    </p:set>
                                    <p:anim calcmode="lin" valueType="num">
                                      <p:cBhvr>
                                        <p:cTn id="67" dur="1000" fill="hold"/>
                                        <p:tgtEl>
                                          <p:spTgt spid="80898">
                                            <p:txEl>
                                              <p:pRg st="12" end="12"/>
                                            </p:txEl>
                                          </p:spTgt>
                                        </p:tgtEl>
                                        <p:attrNameLst>
                                          <p:attrName>ppt_w</p:attrName>
                                        </p:attrNameLst>
                                      </p:cBhvr>
                                      <p:tavLst>
                                        <p:tav tm="0">
                                          <p:val>
                                            <p:strVal val="#ppt_w*0.70"/>
                                          </p:val>
                                        </p:tav>
                                        <p:tav tm="100000">
                                          <p:val>
                                            <p:strVal val="#ppt_w"/>
                                          </p:val>
                                        </p:tav>
                                      </p:tavLst>
                                    </p:anim>
                                    <p:anim calcmode="lin" valueType="num">
                                      <p:cBhvr>
                                        <p:cTn id="68" dur="1000" fill="hold"/>
                                        <p:tgtEl>
                                          <p:spTgt spid="80898">
                                            <p:txEl>
                                              <p:pRg st="12" end="12"/>
                                            </p:txEl>
                                          </p:spTgt>
                                        </p:tgtEl>
                                        <p:attrNameLst>
                                          <p:attrName>ppt_h</p:attrName>
                                        </p:attrNameLst>
                                      </p:cBhvr>
                                      <p:tavLst>
                                        <p:tav tm="0">
                                          <p:val>
                                            <p:strVal val="#ppt_h"/>
                                          </p:val>
                                        </p:tav>
                                        <p:tav tm="100000">
                                          <p:val>
                                            <p:strVal val="#ppt_h"/>
                                          </p:val>
                                        </p:tav>
                                      </p:tavLst>
                                    </p:anim>
                                    <p:animEffect transition="in" filter="fade">
                                      <p:cBhvr>
                                        <p:cTn id="69" dur="1000"/>
                                        <p:tgtEl>
                                          <p:spTgt spid="8089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pPr algn="ctr">
              <a:defRPr/>
            </a:pPr>
            <a:r>
              <a:rPr lang="en-US" sz="4000" dirty="0"/>
              <a:t>GENERAL ISLAMIC PRICIPLES RELATED TO RESEARCH ETHICS</a:t>
            </a:r>
          </a:p>
        </p:txBody>
      </p:sp>
      <p:sp>
        <p:nvSpPr>
          <p:cNvPr id="3" name="عنصر نائب للمحتوى 2"/>
          <p:cNvSpPr>
            <a:spLocks noGrp="1"/>
          </p:cNvSpPr>
          <p:nvPr>
            <p:ph sz="half" idx="2"/>
          </p:nvPr>
        </p:nvSpPr>
        <p:spPr>
          <a:xfrm>
            <a:off x="2154239" y="2057401"/>
            <a:ext cx="3868737" cy="3184525"/>
          </a:xfrm>
        </p:spPr>
        <p:txBody>
          <a:bodyPr>
            <a:noAutofit/>
          </a:bodyPr>
          <a:lstStyle/>
          <a:p>
            <a:pPr>
              <a:defRPr/>
            </a:pPr>
            <a:r>
              <a:rPr lang="en-US" sz="2000" dirty="0"/>
              <a:t>Devotional purposes</a:t>
            </a:r>
          </a:p>
          <a:p>
            <a:pPr>
              <a:defRPr/>
            </a:pPr>
            <a:r>
              <a:rPr lang="en-US" sz="2000" dirty="0"/>
              <a:t>Purposes of the law</a:t>
            </a:r>
          </a:p>
          <a:p>
            <a:pPr>
              <a:defRPr/>
            </a:pPr>
            <a:r>
              <a:rPr lang="en-US" sz="2000" dirty="0"/>
              <a:t>Best interest</a:t>
            </a:r>
            <a:endParaRPr lang="ar-SA" sz="2000" dirty="0"/>
          </a:p>
          <a:p>
            <a:pPr>
              <a:defRPr/>
            </a:pPr>
            <a:r>
              <a:rPr lang="en-US" sz="2000" dirty="0"/>
              <a:t>Preventing and</a:t>
            </a:r>
            <a:r>
              <a:rPr lang="ar-SA" sz="2000" dirty="0"/>
              <a:t> </a:t>
            </a:r>
            <a:r>
              <a:rPr lang="en-US" sz="2000" dirty="0"/>
              <a:t>eliminating harm</a:t>
            </a:r>
          </a:p>
          <a:p>
            <a:pPr>
              <a:defRPr/>
            </a:pPr>
            <a:r>
              <a:rPr lang="en-US" sz="2000" dirty="0"/>
              <a:t>Consequences</a:t>
            </a:r>
          </a:p>
          <a:p>
            <a:pPr>
              <a:defRPr/>
            </a:pPr>
            <a:r>
              <a:rPr lang="en-US" sz="2000" dirty="0"/>
              <a:t>Protecting rights</a:t>
            </a:r>
          </a:p>
          <a:p>
            <a:pPr>
              <a:defRPr/>
            </a:pPr>
            <a:r>
              <a:rPr lang="en-US" sz="2000" dirty="0"/>
              <a:t>Duty of care and caring</a:t>
            </a:r>
          </a:p>
          <a:p>
            <a:pPr>
              <a:defRPr/>
            </a:pPr>
            <a:r>
              <a:rPr lang="en-US" sz="2000" dirty="0"/>
              <a:t>Observing Moral principles and virtues</a:t>
            </a:r>
          </a:p>
          <a:p>
            <a:pPr>
              <a:defRPr/>
            </a:pPr>
            <a:r>
              <a:rPr lang="en-US" sz="2000" dirty="0"/>
              <a:t>Good treatment/dealing </a:t>
            </a:r>
            <a:r>
              <a:rPr lang="en-US" sz="2000" dirty="0" smtClean="0"/>
              <a:t>with</a:t>
            </a:r>
            <a:r>
              <a:rPr lang="ar-SA" sz="2000" dirty="0" smtClean="0"/>
              <a:t> </a:t>
            </a:r>
            <a:r>
              <a:rPr lang="en-US" sz="2000" dirty="0" smtClean="0"/>
              <a:t>people</a:t>
            </a:r>
            <a:endParaRPr lang="en-US" sz="2000" dirty="0"/>
          </a:p>
          <a:p>
            <a:pPr>
              <a:defRPr/>
            </a:pPr>
            <a:r>
              <a:rPr lang="en-US" sz="2000" dirty="0"/>
              <a:t>Observing </a:t>
            </a:r>
            <a:r>
              <a:rPr lang="en-US" sz="2000" dirty="0" err="1"/>
              <a:t>Fighi</a:t>
            </a:r>
            <a:r>
              <a:rPr lang="en-US" sz="2000" dirty="0"/>
              <a:t> Principles</a:t>
            </a:r>
          </a:p>
        </p:txBody>
      </p:sp>
      <p:sp>
        <p:nvSpPr>
          <p:cNvPr id="7" name="عنصر نائب للمحتوى 6"/>
          <p:cNvSpPr>
            <a:spLocks noGrp="1"/>
          </p:cNvSpPr>
          <p:nvPr>
            <p:ph sz="quarter" idx="4"/>
          </p:nvPr>
        </p:nvSpPr>
        <p:spPr/>
        <p:txBody>
          <a:bodyPr>
            <a:normAutofit fontScale="92500" lnSpcReduction="10000"/>
          </a:bodyPr>
          <a:lstStyle/>
          <a:p>
            <a:pPr algn="r" rtl="1">
              <a:lnSpc>
                <a:spcPct val="80000"/>
              </a:lnSpc>
              <a:defRPr/>
            </a:pPr>
            <a:r>
              <a:rPr lang="ar-SA" altLang="en-US" sz="2000" b="1" dirty="0"/>
              <a:t>أولاً : تحقيق القصد </a:t>
            </a:r>
            <a:r>
              <a:rPr lang="ar-SA" altLang="en-US" sz="2000" b="1" dirty="0" err="1"/>
              <a:t>التبعدي</a:t>
            </a:r>
            <a:endParaRPr lang="en-US" altLang="en-US" sz="2000" b="1" dirty="0"/>
          </a:p>
          <a:p>
            <a:pPr algn="r" rtl="1">
              <a:lnSpc>
                <a:spcPct val="80000"/>
              </a:lnSpc>
              <a:spcBef>
                <a:spcPct val="0"/>
              </a:spcBef>
              <a:defRPr/>
            </a:pPr>
            <a:r>
              <a:rPr lang="ar-SA" altLang="en-US" sz="1500" dirty="0">
                <a:latin typeface="Times New Roman" panose="02020603050405020304" pitchFamily="18" charset="0"/>
                <a:cs typeface="Times New Roman" panose="02020603050405020304" pitchFamily="18" charset="0"/>
              </a:rPr>
              <a:t> </a:t>
            </a:r>
            <a:endParaRPr lang="en-US" altLang="en-US" sz="1300" dirty="0">
              <a:latin typeface="Times New Roman" panose="02020603050405020304" pitchFamily="18" charset="0"/>
              <a:cs typeface="Times New Roman" panose="02020603050405020304" pitchFamily="18" charset="0"/>
            </a:endParaRPr>
          </a:p>
          <a:p>
            <a:pPr algn="r" rtl="1">
              <a:lnSpc>
                <a:spcPct val="80000"/>
              </a:lnSpc>
              <a:spcBef>
                <a:spcPct val="0"/>
              </a:spcBef>
              <a:defRPr/>
            </a:pPr>
            <a:r>
              <a:rPr lang="ar-SA" altLang="en-US" sz="2000" b="1" dirty="0">
                <a:latin typeface="Times New Roman" panose="02020603050405020304" pitchFamily="18" charset="0"/>
                <a:cs typeface="Times New Roman" panose="02020603050405020304" pitchFamily="18" charset="0"/>
              </a:rPr>
              <a:t>ثانياً : تحقيق وحفظ مقاصد الشريعة </a:t>
            </a:r>
            <a:r>
              <a:rPr lang="ar-SA" altLang="en-US" sz="2000" b="1" dirty="0" err="1">
                <a:latin typeface="Times New Roman" panose="02020603050405020304" pitchFamily="18" charset="0"/>
                <a:cs typeface="Times New Roman" panose="02020603050405020304" pitchFamily="18" charset="0"/>
              </a:rPr>
              <a:t>الإسلاميه</a:t>
            </a:r>
            <a:endParaRPr lang="en-US" altLang="en-US" sz="1300" dirty="0">
              <a:latin typeface="Times New Roman" panose="02020603050405020304" pitchFamily="18" charset="0"/>
              <a:cs typeface="Times New Roman" panose="02020603050405020304" pitchFamily="18" charset="0"/>
            </a:endParaRPr>
          </a:p>
          <a:p>
            <a:pPr algn="r" rtl="1">
              <a:lnSpc>
                <a:spcPct val="80000"/>
              </a:lnSpc>
              <a:defRPr/>
            </a:pPr>
            <a:r>
              <a:rPr lang="ar-SA" altLang="en-US" sz="2000" b="1" dirty="0"/>
              <a:t>ثالثاً: تحقيق المصلحة</a:t>
            </a:r>
            <a:endParaRPr lang="en-US" altLang="en-US" sz="2000" dirty="0"/>
          </a:p>
          <a:p>
            <a:pPr algn="r" rtl="1">
              <a:lnSpc>
                <a:spcPct val="80000"/>
              </a:lnSpc>
              <a:defRPr/>
            </a:pPr>
            <a:r>
              <a:rPr lang="ar-SA" altLang="en-US" sz="2000" b="1" dirty="0"/>
              <a:t>رابعاً :دفع الضرر ورفعه</a:t>
            </a:r>
            <a:endParaRPr lang="en-US" altLang="en-US" sz="2000" dirty="0"/>
          </a:p>
          <a:p>
            <a:pPr algn="r" rtl="1">
              <a:lnSpc>
                <a:spcPct val="80000"/>
              </a:lnSpc>
              <a:defRPr/>
            </a:pPr>
            <a:r>
              <a:rPr lang="ar-SA" altLang="en-US" sz="2000" b="1" dirty="0"/>
              <a:t>خامساً :تقدير </a:t>
            </a:r>
            <a:r>
              <a:rPr lang="ar-SA" altLang="en-US" sz="2000" b="1" dirty="0" err="1"/>
              <a:t>المآلات</a:t>
            </a:r>
            <a:endParaRPr lang="en-US" altLang="en-US" sz="2000" dirty="0"/>
          </a:p>
          <a:p>
            <a:pPr algn="r" rtl="1">
              <a:lnSpc>
                <a:spcPct val="80000"/>
              </a:lnSpc>
              <a:defRPr/>
            </a:pPr>
            <a:r>
              <a:rPr lang="ar-SA" altLang="en-US" sz="2000" b="1" dirty="0" err="1"/>
              <a:t>سادساً:حفظ</a:t>
            </a:r>
            <a:r>
              <a:rPr lang="ar-SA" altLang="en-US" sz="2000" b="1" dirty="0"/>
              <a:t> الحقوق</a:t>
            </a:r>
            <a:endParaRPr lang="en-US" altLang="en-US" sz="2000" dirty="0"/>
          </a:p>
          <a:p>
            <a:pPr algn="r" rtl="1">
              <a:lnSpc>
                <a:spcPct val="80000"/>
              </a:lnSpc>
              <a:defRPr/>
            </a:pPr>
            <a:r>
              <a:rPr lang="ar-SA" altLang="en-US" sz="2000" b="1" dirty="0"/>
              <a:t>سابعاً :تحقيق واجب الرعاية</a:t>
            </a:r>
            <a:endParaRPr lang="en-US" altLang="en-US" sz="2000" dirty="0"/>
          </a:p>
          <a:p>
            <a:pPr algn="r" rtl="1">
              <a:lnSpc>
                <a:spcPct val="80000"/>
              </a:lnSpc>
              <a:defRPr/>
            </a:pPr>
            <a:r>
              <a:rPr lang="ar-SA" altLang="en-US" sz="2000" b="1" dirty="0"/>
              <a:t>ثامناً :قواعد أخلاقية يجب مراعاتها</a:t>
            </a:r>
            <a:endParaRPr lang="en-US" altLang="en-US" sz="2000" b="1" dirty="0"/>
          </a:p>
          <a:p>
            <a:pPr algn="r" rtl="1">
              <a:lnSpc>
                <a:spcPct val="80000"/>
              </a:lnSpc>
              <a:defRPr/>
            </a:pPr>
            <a:r>
              <a:rPr lang="ar-SA" altLang="en-US" sz="2000" b="1" dirty="0"/>
              <a:t>تاسعاً :حسن الخلق في التعامل مع الناس </a:t>
            </a:r>
            <a:endParaRPr lang="en-US" altLang="en-US" sz="2000" b="1" dirty="0"/>
          </a:p>
          <a:p>
            <a:pPr algn="r">
              <a:lnSpc>
                <a:spcPct val="80000"/>
              </a:lnSpc>
              <a:buFont typeface="Wingdings" panose="05000000000000000000" pitchFamily="2" charset="2"/>
              <a:buNone/>
              <a:defRPr/>
            </a:pPr>
            <a:r>
              <a:rPr lang="ar-SA" altLang="en-US" sz="2000" dirty="0"/>
              <a:t> </a:t>
            </a:r>
            <a:endParaRPr lang="en-US" altLang="en-US" sz="2000" dirty="0"/>
          </a:p>
          <a:p>
            <a:pPr algn="r" rtl="1">
              <a:lnSpc>
                <a:spcPct val="80000"/>
              </a:lnSpc>
              <a:defRPr/>
            </a:pPr>
            <a:r>
              <a:rPr lang="ar-SA" altLang="en-US" sz="2000" b="1" dirty="0"/>
              <a:t>عاشراً : مراعاة القواعد </a:t>
            </a:r>
            <a:r>
              <a:rPr lang="ar-SA" altLang="en-US" sz="2000" b="1" dirty="0" err="1"/>
              <a:t>الفقهيه</a:t>
            </a:r>
            <a:endParaRPr lang="en-US" altLang="en-US" sz="2000" b="1" dirty="0"/>
          </a:p>
          <a:p>
            <a:pPr algn="r" rtl="1">
              <a:lnSpc>
                <a:spcPct val="80000"/>
              </a:lnSpc>
              <a:defRPr/>
            </a:pPr>
            <a:endParaRPr lang="en-US" altLang="en-US" sz="2000" dirty="0"/>
          </a:p>
          <a:p>
            <a:pPr algn="r" rtl="1">
              <a:lnSpc>
                <a:spcPct val="80000"/>
              </a:lnSpc>
              <a:defRPr/>
            </a:pPr>
            <a:endParaRPr lang="en-US" altLang="en-US" sz="2000" dirty="0"/>
          </a:p>
        </p:txBody>
      </p:sp>
    </p:spTree>
    <p:extLst>
      <p:ext uri="{BB962C8B-B14F-4D97-AF65-F5344CB8AC3E}">
        <p14:creationId xmlns:p14="http://schemas.microsoft.com/office/powerpoint/2010/main" val="15505162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defRPr/>
            </a:pPr>
            <a:r>
              <a:rPr lang="en-US" sz="7200" dirty="0"/>
              <a:t>The  care Principle</a:t>
            </a:r>
            <a:endParaRPr lang="ar-SA" sz="7200" dirty="0"/>
          </a:p>
        </p:txBody>
      </p:sp>
      <p:sp>
        <p:nvSpPr>
          <p:cNvPr id="3" name="عنصر نائب للمحتوى 2"/>
          <p:cNvSpPr>
            <a:spLocks noGrp="1"/>
          </p:cNvSpPr>
          <p:nvPr>
            <p:ph idx="1"/>
          </p:nvPr>
        </p:nvSpPr>
        <p:spPr>
          <a:xfrm>
            <a:off x="2057400" y="1905001"/>
            <a:ext cx="8229600" cy="4525963"/>
          </a:xfrm>
        </p:spPr>
        <p:txBody>
          <a:bodyPr/>
          <a:lstStyle/>
          <a:p>
            <a:pPr>
              <a:buFont typeface="Wingdings" panose="05000000000000000000" pitchFamily="2" charset="2"/>
              <a:buNone/>
              <a:defRPr/>
            </a:pPr>
            <a:r>
              <a:rPr lang="en-US" sz="4400"/>
              <a:t>"You all a shepherd who is responsible for all of his herd”</a:t>
            </a:r>
          </a:p>
          <a:p>
            <a:pPr>
              <a:buFont typeface="Wingdings" panose="05000000000000000000" pitchFamily="2" charset="2"/>
              <a:buNone/>
              <a:defRPr/>
            </a:pPr>
            <a:endParaRPr lang="en-US" sz="4400"/>
          </a:p>
          <a:p>
            <a:pPr>
              <a:buFont typeface="Wingdings" panose="05000000000000000000" pitchFamily="2" charset="2"/>
              <a:buNone/>
              <a:defRPr/>
            </a:pPr>
            <a:endParaRPr lang="en-US" sz="4400"/>
          </a:p>
          <a:p>
            <a:pPr algn="r" rtl="1">
              <a:buFont typeface="Wingdings" panose="05000000000000000000" pitchFamily="2" charset="2"/>
              <a:buNone/>
              <a:defRPr/>
            </a:pPr>
            <a:r>
              <a:rPr lang="ar-SA" sz="4400"/>
              <a:t>”</a:t>
            </a:r>
            <a:r>
              <a:rPr lang="ar-SA" sz="4400">
                <a:solidFill>
                  <a:srgbClr val="FFFF00"/>
                </a:solidFill>
              </a:rPr>
              <a:t>كلكم راع وكلكم مسؤول عن رعيته</a:t>
            </a:r>
            <a:r>
              <a:rPr lang="ar-SA" sz="4400"/>
              <a:t>“</a:t>
            </a:r>
          </a:p>
        </p:txBody>
      </p:sp>
    </p:spTree>
    <p:extLst>
      <p:ext uri="{BB962C8B-B14F-4D97-AF65-F5344CB8AC3E}">
        <p14:creationId xmlns:p14="http://schemas.microsoft.com/office/powerpoint/2010/main" val="17644526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5"/>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pPr algn="ctr" eaLnBrk="1" hangingPunct="1"/>
            <a:r>
              <a:rPr lang="en-US" altLang="en-US" dirty="0" smtClean="0">
                <a:solidFill>
                  <a:srgbClr val="FFFF00"/>
                </a:solidFill>
                <a:effectLst/>
              </a:rPr>
              <a:t>PRINCIPLES OF CONTEMPORARY  MEDICAL ETHICS</a:t>
            </a:r>
            <a:r>
              <a:rPr lang="en-US" altLang="en-US" dirty="0" smtClean="0">
                <a:solidFill>
                  <a:schemeClr val="folHlink"/>
                </a:solidFill>
                <a:effectLst/>
              </a:rPr>
              <a:t> </a:t>
            </a:r>
            <a:endParaRPr lang="en-US" altLang="en-US" b="0" dirty="0" smtClean="0">
              <a:solidFill>
                <a:schemeClr val="folHlink"/>
              </a:solidFill>
              <a:effectLst/>
            </a:endParaRPr>
          </a:p>
        </p:txBody>
      </p:sp>
      <p:sp>
        <p:nvSpPr>
          <p:cNvPr id="24579" name="Rectangle 3"/>
          <p:cNvSpPr>
            <a:spLocks noGrp="1" noChangeArrowheads="1"/>
          </p:cNvSpPr>
          <p:nvPr>
            <p:ph idx="1"/>
          </p:nvPr>
        </p:nvSpPr>
        <p:spPr>
          <a:xfrm>
            <a:off x="2590800" y="1981201"/>
            <a:ext cx="7543800" cy="4746625"/>
          </a:xfrm>
        </p:spPr>
        <p:txBody>
          <a:bodyPr/>
          <a:lstStyle/>
          <a:p>
            <a:pPr eaLnBrk="1" hangingPunct="1">
              <a:lnSpc>
                <a:spcPct val="90000"/>
              </a:lnSpc>
              <a:buClr>
                <a:srgbClr val="FF9900"/>
              </a:buClr>
              <a:buSzTx/>
              <a:buFont typeface="Wingdings" panose="05000000000000000000" pitchFamily="2" charset="2"/>
              <a:buChar char="§"/>
              <a:defRPr/>
            </a:pPr>
            <a:r>
              <a:rPr lang="en-US" dirty="0" smtClean="0">
                <a:solidFill>
                  <a:srgbClr val="FF9900"/>
                </a:solidFill>
                <a:effectLst/>
              </a:rPr>
              <a:t>BENEFICENCE</a:t>
            </a:r>
          </a:p>
          <a:p>
            <a:pPr lvl="1" eaLnBrk="1" hangingPunct="1">
              <a:lnSpc>
                <a:spcPct val="90000"/>
              </a:lnSpc>
              <a:buClr>
                <a:srgbClr val="FFFF00"/>
              </a:buClr>
              <a:buFont typeface="Wingdings" panose="05000000000000000000" pitchFamily="2" charset="2"/>
              <a:buChar char="§"/>
              <a:defRPr/>
            </a:pPr>
            <a:r>
              <a:rPr lang="en-US" dirty="0" smtClean="0">
                <a:solidFill>
                  <a:srgbClr val="FF9900"/>
                </a:solidFill>
                <a:effectLst/>
              </a:rPr>
              <a:t> </a:t>
            </a:r>
            <a:r>
              <a:rPr lang="en-US" dirty="0" smtClean="0">
                <a:effectLst/>
              </a:rPr>
              <a:t>Acting For The Benefit Of The patient</a:t>
            </a:r>
            <a:r>
              <a:rPr lang="en-US" dirty="0" smtClean="0"/>
              <a:t> </a:t>
            </a:r>
            <a:endParaRPr lang="en-US" dirty="0" smtClean="0">
              <a:effectLst/>
            </a:endParaRPr>
          </a:p>
          <a:p>
            <a:pPr eaLnBrk="1" hangingPunct="1">
              <a:lnSpc>
                <a:spcPct val="90000"/>
              </a:lnSpc>
              <a:buClr>
                <a:srgbClr val="FF9900"/>
              </a:buClr>
              <a:buSzTx/>
              <a:buFont typeface="Wingdings" panose="05000000000000000000" pitchFamily="2" charset="2"/>
              <a:buChar char="§"/>
              <a:defRPr/>
            </a:pPr>
            <a:r>
              <a:rPr lang="en-US" dirty="0" smtClean="0">
                <a:solidFill>
                  <a:srgbClr val="FF9900"/>
                </a:solidFill>
                <a:effectLst/>
              </a:rPr>
              <a:t>NON—MALEFICENCE</a:t>
            </a:r>
          </a:p>
          <a:p>
            <a:pPr lvl="1" eaLnBrk="1" hangingPunct="1">
              <a:lnSpc>
                <a:spcPct val="90000"/>
              </a:lnSpc>
              <a:buClr>
                <a:srgbClr val="FFFF00"/>
              </a:buClr>
              <a:buFont typeface="Wingdings" panose="05000000000000000000" pitchFamily="2" charset="2"/>
              <a:buChar char="§"/>
              <a:defRPr/>
            </a:pPr>
            <a:r>
              <a:rPr lang="en-US" dirty="0" smtClean="0">
                <a:effectLst/>
              </a:rPr>
              <a:t> Do No Harm</a:t>
            </a:r>
          </a:p>
          <a:p>
            <a:pPr eaLnBrk="1" hangingPunct="1">
              <a:lnSpc>
                <a:spcPct val="90000"/>
              </a:lnSpc>
              <a:buClr>
                <a:srgbClr val="FF9900"/>
              </a:buClr>
              <a:buSzTx/>
              <a:buFont typeface="Wingdings" panose="05000000000000000000" pitchFamily="2" charset="2"/>
              <a:buChar char="§"/>
              <a:defRPr/>
            </a:pPr>
            <a:r>
              <a:rPr lang="en-US" dirty="0" smtClean="0">
                <a:solidFill>
                  <a:srgbClr val="FF9900"/>
                </a:solidFill>
                <a:effectLst/>
              </a:rPr>
              <a:t>AUTONOMY</a:t>
            </a:r>
          </a:p>
          <a:p>
            <a:pPr lvl="1" eaLnBrk="1" hangingPunct="1">
              <a:lnSpc>
                <a:spcPct val="90000"/>
              </a:lnSpc>
              <a:buClr>
                <a:srgbClr val="FFFF00"/>
              </a:buClr>
              <a:buFont typeface="Wingdings" panose="05000000000000000000" pitchFamily="2" charset="2"/>
              <a:buChar char="§"/>
              <a:defRPr/>
            </a:pPr>
            <a:r>
              <a:rPr lang="en-US" dirty="0" smtClean="0">
                <a:solidFill>
                  <a:srgbClr val="FFFF00"/>
                </a:solidFill>
                <a:effectLst/>
              </a:rPr>
              <a:t> </a:t>
            </a:r>
            <a:r>
              <a:rPr lang="en-US" dirty="0" smtClean="0">
                <a:effectLst/>
              </a:rPr>
              <a:t>Informed Consent </a:t>
            </a:r>
          </a:p>
          <a:p>
            <a:pPr lvl="1" eaLnBrk="1" hangingPunct="1">
              <a:lnSpc>
                <a:spcPct val="90000"/>
              </a:lnSpc>
              <a:buClr>
                <a:srgbClr val="FFFF00"/>
              </a:buClr>
              <a:buFont typeface="Wingdings" panose="05000000000000000000" pitchFamily="2" charset="2"/>
              <a:buChar char="§"/>
              <a:defRPr/>
            </a:pPr>
            <a:r>
              <a:rPr lang="en-US" dirty="0" smtClean="0"/>
              <a:t> </a:t>
            </a:r>
            <a:r>
              <a:rPr lang="en-US" dirty="0" smtClean="0">
                <a:solidFill>
                  <a:srgbClr val="FFFF00"/>
                </a:solidFill>
                <a:effectLst/>
              </a:rPr>
              <a:t>Decision Making Capacity</a:t>
            </a:r>
            <a:r>
              <a:rPr lang="en-US" dirty="0" smtClean="0"/>
              <a:t> </a:t>
            </a:r>
          </a:p>
          <a:p>
            <a:pPr eaLnBrk="1" hangingPunct="1">
              <a:lnSpc>
                <a:spcPct val="90000"/>
              </a:lnSpc>
              <a:buClr>
                <a:srgbClr val="FF9900"/>
              </a:buClr>
              <a:buSzTx/>
              <a:buFont typeface="Wingdings" panose="05000000000000000000" pitchFamily="2" charset="2"/>
              <a:buChar char="§"/>
              <a:defRPr/>
            </a:pPr>
            <a:r>
              <a:rPr lang="en-US" dirty="0" smtClean="0">
                <a:effectLst/>
              </a:rPr>
              <a:t>JUSTICE</a:t>
            </a:r>
          </a:p>
          <a:p>
            <a:pPr lvl="1" eaLnBrk="1" hangingPunct="1">
              <a:lnSpc>
                <a:spcPct val="90000"/>
              </a:lnSpc>
              <a:buClr>
                <a:srgbClr val="FFFF00"/>
              </a:buClr>
              <a:buFont typeface="Wingdings" panose="05000000000000000000" pitchFamily="2" charset="2"/>
              <a:buChar char="§"/>
              <a:defRPr/>
            </a:pPr>
            <a:r>
              <a:rPr lang="en-US" dirty="0" smtClean="0">
                <a:solidFill>
                  <a:srgbClr val="FFFF00"/>
                </a:solidFill>
                <a:effectLst/>
              </a:rPr>
              <a:t>Benefit Society</a:t>
            </a:r>
            <a:r>
              <a:rPr lang="en-US" dirty="0" smtClean="0"/>
              <a:t> </a:t>
            </a:r>
          </a:p>
        </p:txBody>
      </p:sp>
    </p:spTree>
    <p:extLst>
      <p:ext uri="{BB962C8B-B14F-4D97-AF65-F5344CB8AC3E}">
        <p14:creationId xmlns:p14="http://schemas.microsoft.com/office/powerpoint/2010/main" val="38991212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txBox="1">
            <a:spLocks noGrp="1"/>
          </p:cNvSpPr>
          <p:nvPr/>
        </p:nvSpPr>
        <p:spPr bwMode="auto">
          <a:xfrm>
            <a:off x="8077200" y="6245225"/>
            <a:ext cx="2286000" cy="47625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fld id="{968DEF8B-DDF1-44A8-8505-B0FC911BF088}" type="slidenum">
              <a:rPr lang="ar-SA" altLang="en-US" sz="1400">
                <a:effectLst>
                  <a:outerShdw blurRad="38100" dist="38100" dir="2700000" algn="tl">
                    <a:srgbClr val="000000"/>
                  </a:outerShdw>
                </a:effectLst>
              </a:rPr>
              <a:pPr algn="r" eaLnBrk="1" hangingPunct="1">
                <a:defRPr/>
              </a:pPr>
              <a:t>36</a:t>
            </a:fld>
            <a:endParaRPr lang="en-US" altLang="en-US" sz="1400">
              <a:effectLst>
                <a:outerShdw blurRad="38100" dist="38100" dir="2700000" algn="tl">
                  <a:srgbClr val="000000"/>
                </a:outerShdw>
              </a:effectLst>
            </a:endParaRPr>
          </a:p>
        </p:txBody>
      </p:sp>
      <p:sp>
        <p:nvSpPr>
          <p:cNvPr id="13314" name="Rectangle 2"/>
          <p:cNvSpPr>
            <a:spLocks noGrp="1" noRot="1" noChangeArrowheads="1"/>
          </p:cNvSpPr>
          <p:nvPr>
            <p:ph type="body" idx="4294967295"/>
          </p:nvPr>
        </p:nvSpPr>
        <p:spPr>
          <a:xfrm>
            <a:off x="0" y="2271713"/>
            <a:ext cx="8229600" cy="3854450"/>
          </a:xfrm>
        </p:spPr>
        <p:txBody>
          <a:bodyPr/>
          <a:lstStyle/>
          <a:p>
            <a:pPr eaLnBrk="1" hangingPunct="1">
              <a:defRPr/>
            </a:pPr>
            <a:r>
              <a:rPr lang="en-US" b="1">
                <a:solidFill>
                  <a:srgbClr val="FFFF00"/>
                </a:solidFill>
              </a:rPr>
              <a:t>There is no compulsion in religion</a:t>
            </a:r>
            <a:r>
              <a:rPr lang="en-US" b="1"/>
              <a:t>. Verily, the Right Path has become distinct from the wrong path. Whoever disbelieves in </a:t>
            </a:r>
            <a:r>
              <a:rPr lang="en-US" b="1" i="1"/>
              <a:t>Tâghût</a:t>
            </a:r>
            <a:r>
              <a:rPr lang="en-US" b="1"/>
              <a:t>[]</a:t>
            </a:r>
            <a:r>
              <a:rPr lang="en-US" b="1" i="1"/>
              <a:t> </a:t>
            </a:r>
            <a:r>
              <a:rPr lang="en-US" b="1"/>
              <a:t>and believes in Allâh, then he has grasped the most trustworthy handhold that will never break. And Allâh is All-Hearer, All-Knower. </a:t>
            </a:r>
          </a:p>
        </p:txBody>
      </p:sp>
      <p:pic>
        <p:nvPicPr>
          <p:cNvPr id="13315" name="Picture 3" descr="arabic"/>
          <p:cNvPicPr>
            <a:picLocks noGrp="1" noChangeAspect="1" noChangeArrowheads="1"/>
          </p:cNvPicPr>
          <p:nvPr>
            <p:ph type="title" idx="4294967295"/>
          </p:nvPr>
        </p:nvPicPr>
        <p:blipFill>
          <a:blip r:embed="rId2">
            <a:extLst>
              <a:ext uri="{28A0092B-C50C-407E-A947-70E740481C1C}">
                <a14:useLocalDpi xmlns:a14="http://schemas.microsoft.com/office/drawing/2010/main" val="0"/>
              </a:ext>
            </a:extLst>
          </a:blip>
          <a:srcRect/>
          <a:stretch>
            <a:fillRect/>
          </a:stretch>
        </p:blipFill>
        <p:spPr>
          <a:xfrm>
            <a:off x="1044390" y="292100"/>
            <a:ext cx="8458200" cy="17653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1595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animScale>
                                      <p:cBhvr>
                                        <p:cTn id="7" dur="1000" decel="50000" fill="hold">
                                          <p:stCondLst>
                                            <p:cond delay="0"/>
                                          </p:stCondLst>
                                        </p:cTn>
                                        <p:tgtEl>
                                          <p:spTgt spid="133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3315"/>
                                        </p:tgtEl>
                                        <p:attrNameLst>
                                          <p:attrName>ppt_x</p:attrName>
                                          <p:attrName>ppt_y</p:attrName>
                                        </p:attrNameLst>
                                      </p:cBhvr>
                                    </p:animMotion>
                                    <p:animEffect transition="in" filter="fade">
                                      <p:cBhvr>
                                        <p:cTn id="9" dur="1000"/>
                                        <p:tgtEl>
                                          <p:spTgt spid="1331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4" presetClass="entr" presetSubtype="0" fill="hold" grpId="0" nodeType="clickEffect">
                                  <p:stCondLst>
                                    <p:cond delay="0"/>
                                  </p:stCondLst>
                                  <p:childTnLst>
                                    <p:set>
                                      <p:cBhvr>
                                        <p:cTn id="13" dur="1" fill="hold">
                                          <p:stCondLst>
                                            <p:cond delay="0"/>
                                          </p:stCondLst>
                                        </p:cTn>
                                        <p:tgtEl>
                                          <p:spTgt spid="13314">
                                            <p:txEl>
                                              <p:pRg st="0" end="0"/>
                                            </p:txEl>
                                          </p:spTgt>
                                        </p:tgtEl>
                                        <p:attrNameLst>
                                          <p:attrName>style.visibility</p:attrName>
                                        </p:attrNameLst>
                                      </p:cBhvr>
                                      <p:to>
                                        <p:strVal val="visible"/>
                                      </p:to>
                                    </p:set>
                                    <p:anim from="(-#ppt_w/2)" to="(#ppt_x)" calcmode="lin" valueType="num">
                                      <p:cBhvr>
                                        <p:cTn id="14" dur="600" fill="hold">
                                          <p:stCondLst>
                                            <p:cond delay="0"/>
                                          </p:stCondLst>
                                        </p:cTn>
                                        <p:tgtEl>
                                          <p:spTgt spid="13314">
                                            <p:txEl>
                                              <p:pRg st="0" end="0"/>
                                            </p:txEl>
                                          </p:spTgt>
                                        </p:tgtEl>
                                        <p:attrNameLst>
                                          <p:attrName>ppt_x</p:attrName>
                                        </p:attrNameLst>
                                      </p:cBhvr>
                                    </p:anim>
                                    <p:anim from="0" to="-1.0" calcmode="lin" valueType="num">
                                      <p:cBhvr>
                                        <p:cTn id="15" dur="200" decel="50000" autoRev="1" fill="hold">
                                          <p:stCondLst>
                                            <p:cond delay="600"/>
                                          </p:stCondLst>
                                        </p:cTn>
                                        <p:tgtEl>
                                          <p:spTgt spid="13314">
                                            <p:txEl>
                                              <p:pRg st="0" end="0"/>
                                            </p:txEl>
                                          </p:spTgt>
                                        </p:tgtEl>
                                        <p:attrNameLst>
                                          <p:attrName>xshear</p:attrName>
                                        </p:attrNameLst>
                                      </p:cBhvr>
                                    </p:anim>
                                    <p:animScale>
                                      <p:cBhvr>
                                        <p:cTn id="16" dur="200" decel="100000" autoRev="1" fill="hold">
                                          <p:stCondLst>
                                            <p:cond delay="600"/>
                                          </p:stCondLst>
                                        </p:cTn>
                                        <p:tgtEl>
                                          <p:spTgt spid="13314">
                                            <p:txEl>
                                              <p:pRg st="0" end="0"/>
                                            </p:txEl>
                                          </p:spTgt>
                                        </p:tgtEl>
                                      </p:cBhvr>
                                      <p:from x="100000" y="100000"/>
                                      <p:to x="80000" y="100000"/>
                                    </p:animScale>
                                    <p:anim by="(#ppt_h/3+#ppt_w*0.1)" calcmode="lin" valueType="num">
                                      <p:cBhvr additive="sum">
                                        <p:cTn id="17" dur="200" decel="100000" autoRev="1" fill="hold">
                                          <p:stCondLst>
                                            <p:cond delay="600"/>
                                          </p:stCondLst>
                                        </p:cTn>
                                        <p:tgtEl>
                                          <p:spTgt spid="13314">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txBox="1">
            <a:spLocks noGrp="1"/>
          </p:cNvSpPr>
          <p:nvPr/>
        </p:nvSpPr>
        <p:spPr bwMode="auto">
          <a:xfrm>
            <a:off x="8077200" y="6245225"/>
            <a:ext cx="2286000" cy="47625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fld id="{0E42897A-590E-48AF-99A8-8B5D86DE3D79}" type="slidenum">
              <a:rPr lang="ar-SA" altLang="en-US" sz="1400">
                <a:effectLst>
                  <a:outerShdw blurRad="38100" dist="38100" dir="2700000" algn="tl">
                    <a:srgbClr val="000000"/>
                  </a:outerShdw>
                </a:effectLst>
              </a:rPr>
              <a:pPr algn="r" eaLnBrk="1" hangingPunct="1">
                <a:defRPr/>
              </a:pPr>
              <a:t>37</a:t>
            </a:fld>
            <a:endParaRPr lang="en-US" altLang="en-US" sz="1400">
              <a:effectLst>
                <a:outerShdw blurRad="38100" dist="38100" dir="2700000" algn="tl">
                  <a:srgbClr val="000000"/>
                </a:outerShdw>
              </a:effectLst>
            </a:endParaRPr>
          </a:p>
        </p:txBody>
      </p:sp>
      <p:sp>
        <p:nvSpPr>
          <p:cNvPr id="17410" name="Rectangle 2"/>
          <p:cNvSpPr>
            <a:spLocks noGrp="1" noRot="1" noChangeArrowheads="1"/>
          </p:cNvSpPr>
          <p:nvPr>
            <p:ph type="body" idx="4294967295"/>
          </p:nvPr>
        </p:nvSpPr>
        <p:spPr>
          <a:xfrm>
            <a:off x="0" y="2286000"/>
            <a:ext cx="9144000" cy="4572000"/>
          </a:xfrm>
        </p:spPr>
        <p:txBody>
          <a:bodyPr/>
          <a:lstStyle/>
          <a:p>
            <a:pPr eaLnBrk="1" hangingPunct="1">
              <a:lnSpc>
                <a:spcPct val="80000"/>
              </a:lnSpc>
              <a:defRPr/>
            </a:pPr>
            <a:r>
              <a:rPr lang="en-US" sz="2400" b="1">
                <a:solidFill>
                  <a:srgbClr val="FFFF00"/>
                </a:solidFill>
              </a:rPr>
              <a:t>Verily, Allâh enjoins </a:t>
            </a:r>
            <a:r>
              <a:rPr lang="en-US" sz="2400" b="1" i="1">
                <a:solidFill>
                  <a:srgbClr val="FFFF00"/>
                </a:solidFill>
              </a:rPr>
              <a:t>Al-Adl </a:t>
            </a:r>
            <a:r>
              <a:rPr lang="en-US" sz="2400" b="1">
                <a:solidFill>
                  <a:srgbClr val="FFFF00"/>
                </a:solidFill>
              </a:rPr>
              <a:t>(i.e. justice and worshipping none but Allâh Alone - Islâmic Monotheism) and </a:t>
            </a:r>
            <a:r>
              <a:rPr lang="en-US" sz="2400" b="1" i="1">
                <a:solidFill>
                  <a:srgbClr val="FFFF00"/>
                </a:solidFill>
              </a:rPr>
              <a:t>Al-Ihsân</a:t>
            </a:r>
            <a:r>
              <a:rPr lang="en-US" sz="2400" b="1">
                <a:solidFill>
                  <a:srgbClr val="FFFF00"/>
                </a:solidFill>
              </a:rPr>
              <a:t> [i.e. to be patient in performing your duties to Allâh</a:t>
            </a:r>
            <a:r>
              <a:rPr lang="en-US" sz="2400" b="1"/>
              <a:t>, totally for Allâh's sake and in accordance with the </a:t>
            </a:r>
            <a:r>
              <a:rPr lang="en-US" sz="2400" b="1" i="1"/>
              <a:t>Sunnah </a:t>
            </a:r>
            <a:r>
              <a:rPr lang="en-US" sz="2400" b="1"/>
              <a:t>(legal ways) of the Prophet SAW in a perfect manner], and giving (help) to kith and kin[] (i.e. all that Allâh has ordered you to give them e.g., wealth, visiting, looking after them, or any other kind of help, etc.): and forbids </a:t>
            </a:r>
            <a:r>
              <a:rPr lang="en-US" sz="2400" b="1" i="1"/>
              <a:t>Al-Fahshâ'</a:t>
            </a:r>
            <a:r>
              <a:rPr lang="en-US" sz="2400" b="1"/>
              <a:t> (i.e all evil deeds, e.g. illegal sexual acts, disobedience of parents, polytheism, to tell lies, to give false witness, to kill a life without right, etc.), and </a:t>
            </a:r>
            <a:r>
              <a:rPr lang="en-US" sz="2400" b="1" i="1"/>
              <a:t>Al-Munkar</a:t>
            </a:r>
            <a:r>
              <a:rPr lang="en-US" sz="2400" b="1"/>
              <a:t> (i.e all that is prohibited by Islâmic law: polytheism of every kind, disbelief and every kind of evil deeds, etc.), and </a:t>
            </a:r>
            <a:r>
              <a:rPr lang="en-US" sz="2400" b="1" i="1"/>
              <a:t>Al-Baghy</a:t>
            </a:r>
            <a:r>
              <a:rPr lang="en-US" sz="2400" b="1"/>
              <a:t> (i.e. all kinds of oppression), He admonishes you, that you may take heed. </a:t>
            </a:r>
          </a:p>
        </p:txBody>
      </p:sp>
      <p:pic>
        <p:nvPicPr>
          <p:cNvPr id="17411" name="Picture 3" descr="arabic"/>
          <p:cNvPicPr>
            <a:picLocks noGrp="1" noChangeAspect="1" noChangeArrowheads="1"/>
          </p:cNvPicPr>
          <p:nvPr>
            <p:ph type="title" idx="4294967295"/>
          </p:nvPr>
        </p:nvPicPr>
        <p:blipFill>
          <a:blip r:embed="rId2">
            <a:extLst>
              <a:ext uri="{28A0092B-C50C-407E-A947-70E740481C1C}">
                <a14:useLocalDpi xmlns:a14="http://schemas.microsoft.com/office/drawing/2010/main" val="0"/>
              </a:ext>
            </a:extLst>
          </a:blip>
          <a:srcRect/>
          <a:stretch>
            <a:fillRect/>
          </a:stretch>
        </p:blipFill>
        <p:spPr>
          <a:xfrm>
            <a:off x="1479170" y="228600"/>
            <a:ext cx="9144000" cy="16002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6876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p:cTn id="7" dur="500" fill="hold"/>
                                        <p:tgtEl>
                                          <p:spTgt spid="17411"/>
                                        </p:tgtEl>
                                        <p:attrNameLst>
                                          <p:attrName>ppt_w</p:attrName>
                                        </p:attrNameLst>
                                      </p:cBhvr>
                                      <p:tavLst>
                                        <p:tav tm="0">
                                          <p:val>
                                            <p:fltVal val="0"/>
                                          </p:val>
                                        </p:tav>
                                        <p:tav tm="100000">
                                          <p:val>
                                            <p:strVal val="#ppt_w"/>
                                          </p:val>
                                        </p:tav>
                                      </p:tavLst>
                                    </p:anim>
                                    <p:anim calcmode="lin" valueType="num">
                                      <p:cBhvr>
                                        <p:cTn id="8" dur="500" fill="hold"/>
                                        <p:tgtEl>
                                          <p:spTgt spid="17411"/>
                                        </p:tgtEl>
                                        <p:attrNameLst>
                                          <p:attrName>ppt_h</p:attrName>
                                        </p:attrNameLst>
                                      </p:cBhvr>
                                      <p:tavLst>
                                        <p:tav tm="0">
                                          <p:val>
                                            <p:fltVal val="0"/>
                                          </p:val>
                                        </p:tav>
                                        <p:tav tm="100000">
                                          <p:val>
                                            <p:strVal val="#ppt_h"/>
                                          </p:val>
                                        </p:tav>
                                      </p:tavLst>
                                    </p:anim>
                                    <p:animEffect transition="in" filter="fade">
                                      <p:cBhvr>
                                        <p:cTn id="9" dur="500"/>
                                        <p:tgtEl>
                                          <p:spTgt spid="1741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17410">
                                            <p:txEl>
                                              <p:pRg st="0" end="0"/>
                                            </p:txEl>
                                          </p:spTgt>
                                        </p:tgtEl>
                                        <p:attrNameLst>
                                          <p:attrName>style.visibility</p:attrName>
                                        </p:attrNameLst>
                                      </p:cBhvr>
                                      <p:to>
                                        <p:strVal val="visible"/>
                                      </p:to>
                                    </p:set>
                                    <p:anim calcmode="lin" valueType="num">
                                      <p:cBhvr>
                                        <p:cTn id="14" dur="500" decel="50000" fill="hold">
                                          <p:stCondLst>
                                            <p:cond delay="0"/>
                                          </p:stCondLst>
                                        </p:cTn>
                                        <p:tgtEl>
                                          <p:spTgt spid="17410">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17410">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17410">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17410">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17410">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17410">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17410">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174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txBox="1">
            <a:spLocks noGrp="1"/>
          </p:cNvSpPr>
          <p:nvPr/>
        </p:nvSpPr>
        <p:spPr bwMode="auto">
          <a:xfrm>
            <a:off x="8077200" y="6245225"/>
            <a:ext cx="2286000" cy="47625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fld id="{75D8BF6D-73C6-4AB5-97C8-35577A8B11C1}" type="slidenum">
              <a:rPr lang="ar-SA" altLang="en-US" sz="1400">
                <a:effectLst>
                  <a:outerShdw blurRad="38100" dist="38100" dir="2700000" algn="tl">
                    <a:srgbClr val="000000"/>
                  </a:outerShdw>
                </a:effectLst>
              </a:rPr>
              <a:pPr algn="r" eaLnBrk="1" hangingPunct="1">
                <a:defRPr/>
              </a:pPr>
              <a:t>38</a:t>
            </a:fld>
            <a:endParaRPr lang="en-US" altLang="en-US" sz="1400">
              <a:effectLst>
                <a:outerShdw blurRad="38100" dist="38100" dir="2700000" algn="tl">
                  <a:srgbClr val="000000"/>
                </a:outerShdw>
              </a:effectLst>
            </a:endParaRPr>
          </a:p>
        </p:txBody>
      </p:sp>
      <p:sp>
        <p:nvSpPr>
          <p:cNvPr id="21506" name="Rectangle 2"/>
          <p:cNvSpPr>
            <a:spLocks noGrp="1" noRot="1" noChangeArrowheads="1"/>
          </p:cNvSpPr>
          <p:nvPr>
            <p:ph type="title" idx="4294967295"/>
          </p:nvPr>
        </p:nvSpPr>
        <p:spPr>
          <a:xfrm>
            <a:off x="0" y="365125"/>
            <a:ext cx="10515600" cy="1325563"/>
          </a:xfrm>
        </p:spPr>
        <p:txBody>
          <a:bodyPr/>
          <a:lstStyle/>
          <a:p>
            <a:pPr algn="ctr" eaLnBrk="1" hangingPunct="1">
              <a:defRPr/>
            </a:pPr>
            <a:r>
              <a:rPr lang="en-US" dirty="0" smtClean="0">
                <a:solidFill>
                  <a:srgbClr val="FFCC00"/>
                </a:solidFill>
              </a:rPr>
              <a:t>NON-MALIFICENCE</a:t>
            </a:r>
            <a:endParaRPr lang="en-GB" dirty="0" smtClean="0">
              <a:solidFill>
                <a:srgbClr val="FFCC00"/>
              </a:solidFill>
            </a:endParaRPr>
          </a:p>
        </p:txBody>
      </p:sp>
      <p:sp>
        <p:nvSpPr>
          <p:cNvPr id="21507" name="Rectangle 3"/>
          <p:cNvSpPr>
            <a:spLocks noGrp="1" noRot="1" noChangeArrowheads="1"/>
          </p:cNvSpPr>
          <p:nvPr>
            <p:ph type="body" idx="4294967295"/>
          </p:nvPr>
        </p:nvSpPr>
        <p:spPr>
          <a:xfrm>
            <a:off x="0" y="1825625"/>
            <a:ext cx="10515600" cy="4351338"/>
          </a:xfrm>
        </p:spPr>
        <p:txBody>
          <a:bodyPr/>
          <a:lstStyle/>
          <a:p>
            <a:pPr algn="ctr" eaLnBrk="1" hangingPunct="1">
              <a:buFont typeface="Wingdings" panose="05000000000000000000" pitchFamily="2" charset="2"/>
              <a:buNone/>
              <a:defRPr/>
            </a:pPr>
            <a:r>
              <a:rPr lang="en-US" smtClean="0">
                <a:latin typeface="Palatino Linotype" pitchFamily="18" charset="0"/>
              </a:rPr>
              <a:t>DON’T INFLICT ANY HARM”</a:t>
            </a:r>
            <a:r>
              <a:rPr lang="ar-SA" smtClean="0">
                <a:latin typeface="Staccato222 BT" pitchFamily="66" charset="0"/>
              </a:rPr>
              <a:t>“</a:t>
            </a:r>
            <a:endParaRPr lang="en-GB" smtClean="0">
              <a:latin typeface="Staccato222 BT" pitchFamily="66" charset="0"/>
            </a:endParaRPr>
          </a:p>
        </p:txBody>
      </p:sp>
      <p:sp>
        <p:nvSpPr>
          <p:cNvPr id="45061" name="Text Box 4"/>
          <p:cNvSpPr txBox="1">
            <a:spLocks noChangeArrowheads="1"/>
          </p:cNvSpPr>
          <p:nvPr/>
        </p:nvSpPr>
        <p:spPr bwMode="auto">
          <a:xfrm>
            <a:off x="2971800" y="3352801"/>
            <a:ext cx="6400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rtl="1" eaLnBrk="1" hangingPunct="1">
              <a:spcBef>
                <a:spcPct val="50000"/>
              </a:spcBef>
              <a:buClrTx/>
              <a:buSzTx/>
              <a:buFontTx/>
              <a:buNone/>
            </a:pPr>
            <a:r>
              <a:rPr lang="ar-SA" altLang="en-US" sz="4800">
                <a:solidFill>
                  <a:srgbClr val="FFFF00"/>
                </a:solidFill>
                <a:latin typeface="Arial" panose="020B0604020202020204" pitchFamily="34" charset="0"/>
              </a:rPr>
              <a:t>”</a:t>
            </a:r>
            <a:r>
              <a:rPr lang="ar-SA" altLang="en-US" sz="6000">
                <a:solidFill>
                  <a:srgbClr val="FFFF00"/>
                </a:solidFill>
                <a:latin typeface="Tahoma" panose="020B0604030504040204" pitchFamily="34" charset="0"/>
              </a:rPr>
              <a:t>لا ضرر ولا ضرار</a:t>
            </a:r>
            <a:r>
              <a:rPr lang="ar-SA" altLang="en-US" sz="4800">
                <a:solidFill>
                  <a:srgbClr val="FFFF00"/>
                </a:solidFill>
                <a:latin typeface="Arial" panose="020B0604020202020204" pitchFamily="34" charset="0"/>
              </a:rPr>
              <a:t>“</a:t>
            </a:r>
            <a:endParaRPr lang="en-GB" altLang="en-US" sz="4800">
              <a:solidFill>
                <a:srgbClr val="FFFF00"/>
              </a:solidFill>
              <a:latin typeface="Tahoma" panose="020B0604030504040204" pitchFamily="34" charset="0"/>
            </a:endParaRPr>
          </a:p>
        </p:txBody>
      </p:sp>
      <p:sp>
        <p:nvSpPr>
          <p:cNvPr id="45062" name="Text Box 5"/>
          <p:cNvSpPr txBox="1">
            <a:spLocks noChangeArrowheads="1"/>
          </p:cNvSpPr>
          <p:nvPr/>
        </p:nvSpPr>
        <p:spPr bwMode="auto">
          <a:xfrm>
            <a:off x="3581400" y="4681538"/>
            <a:ext cx="2654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rtl="1" eaLnBrk="1" hangingPunct="1">
              <a:spcBef>
                <a:spcPct val="0"/>
              </a:spcBef>
              <a:buClrTx/>
              <a:buSzTx/>
              <a:buFontTx/>
              <a:buNone/>
            </a:pPr>
            <a:r>
              <a:rPr lang="ar-SA" altLang="en-US" sz="2400">
                <a:latin typeface="Tahoma" panose="020B0604030504040204" pitchFamily="34" charset="0"/>
              </a:rPr>
              <a:t>حديث شريف</a:t>
            </a:r>
            <a:endParaRPr lang="en-US" altLang="en-US" sz="2400">
              <a:latin typeface="Tahoma" panose="020B0604030504040204" pitchFamily="34" charset="0"/>
            </a:endParaRPr>
          </a:p>
        </p:txBody>
      </p:sp>
    </p:spTree>
    <p:extLst>
      <p:ext uri="{BB962C8B-B14F-4D97-AF65-F5344CB8AC3E}">
        <p14:creationId xmlns:p14="http://schemas.microsoft.com/office/powerpoint/2010/main" val="1862882634"/>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alpha val="97000"/>
          </a:schemeClr>
        </a:solidFill>
        <a:effectLst/>
      </p:bgPr>
    </p:bg>
    <p:spTree>
      <p:nvGrpSpPr>
        <p:cNvPr id="1" name=""/>
        <p:cNvGrpSpPr/>
        <p:nvPr/>
      </p:nvGrpSpPr>
      <p:grpSpPr>
        <a:xfrm>
          <a:off x="0" y="0"/>
          <a:ext cx="0" cy="0"/>
          <a:chOff x="0" y="0"/>
          <a:chExt cx="0" cy="0"/>
        </a:xfrm>
      </p:grpSpPr>
      <p:sp>
        <p:nvSpPr>
          <p:cNvPr id="48130" name="Rectangle 4"/>
          <p:cNvSpPr>
            <a:spLocks noGrp="1" noRot="1" noChangeArrowheads="1"/>
          </p:cNvSpPr>
          <p:nvPr>
            <p:ph type="ctrTitle"/>
          </p:nvPr>
        </p:nvSpPr>
        <p:spPr>
          <a:xfrm>
            <a:off x="2209800" y="2644776"/>
            <a:ext cx="7772400" cy="1470025"/>
          </a:xfrm>
          <a:noFill/>
          <a:extLst>
            <a:ext uri="{909E8E84-426E-40DD-AFC4-6F175D3DCCD1}">
              <a14:hiddenFill xmlns:a14="http://schemas.microsoft.com/office/drawing/2010/main">
                <a:solidFill>
                  <a:srgbClr val="FFFFFF"/>
                </a:solidFill>
              </a14:hiddenFill>
            </a:ext>
          </a:extLst>
        </p:spPr>
        <p:txBody>
          <a:bodyPr/>
          <a:lstStyle/>
          <a:p>
            <a:r>
              <a:rPr lang="en-US" altLang="en-US" sz="4800"/>
              <a:t>Research ethics guidelines and regulations</a:t>
            </a:r>
          </a:p>
        </p:txBody>
      </p:sp>
    </p:spTree>
    <p:extLst>
      <p:ext uri="{BB962C8B-B14F-4D97-AF65-F5344CB8AC3E}">
        <p14:creationId xmlns:p14="http://schemas.microsoft.com/office/powerpoint/2010/main" val="4127023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مربع نص 1"/>
          <p:cNvSpPr txBox="1">
            <a:spLocks noChangeArrowheads="1"/>
          </p:cNvSpPr>
          <p:nvPr/>
        </p:nvSpPr>
        <p:spPr bwMode="auto">
          <a:xfrm>
            <a:off x="1905000" y="2514601"/>
            <a:ext cx="8382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latin typeface="Arial Unicode MS" panose="020B0604020202020204" pitchFamily="34" charset="-128"/>
                <a:ea typeface="Arial Unicode MS" panose="020B0604020202020204" pitchFamily="34" charset="-128"/>
                <a:cs typeface="Arial Unicode MS" panose="020B0604020202020204" pitchFamily="34" charset="-128"/>
              </a:rPr>
              <a:t>“THE VALUE OF  RESEARCH DEPEND AS MUCH ON ITS ETHICAL VERACITY AS ON THE NOVELTY OF ITS DISCOVERIES”</a:t>
            </a:r>
          </a:p>
          <a:p>
            <a:pPr>
              <a:spcBef>
                <a:spcPct val="0"/>
              </a:spcBef>
              <a:buClrTx/>
              <a:buSzTx/>
              <a:buFontTx/>
              <a:buNone/>
            </a:pPr>
            <a:endParaRPr lang="en-US" altLang="en-US" sz="2800">
              <a:latin typeface="Arial" panose="020B0604020202020204" pitchFamily="34" charset="0"/>
            </a:endParaRPr>
          </a:p>
          <a:p>
            <a:pPr>
              <a:spcBef>
                <a:spcPct val="0"/>
              </a:spcBef>
              <a:buClrTx/>
              <a:buSzTx/>
              <a:buFontTx/>
              <a:buNone/>
            </a:pPr>
            <a:endParaRPr lang="en-US" altLang="en-US" sz="2800">
              <a:latin typeface="Arial" panose="020B0604020202020204" pitchFamily="34" charset="0"/>
            </a:endParaRPr>
          </a:p>
          <a:p>
            <a:pPr>
              <a:spcBef>
                <a:spcPct val="0"/>
              </a:spcBef>
              <a:buClrTx/>
              <a:buSzTx/>
              <a:buFontTx/>
              <a:buNone/>
            </a:pPr>
            <a:r>
              <a:rPr lang="en-US" altLang="en-US" sz="2800">
                <a:latin typeface="Arial" panose="020B0604020202020204" pitchFamily="34" charset="0"/>
              </a:rPr>
              <a:t>                             </a:t>
            </a:r>
            <a:r>
              <a:rPr lang="en-US" altLang="en-US" sz="2800">
                <a:solidFill>
                  <a:srgbClr val="FFC000"/>
                </a:solidFill>
                <a:latin typeface="Arial" panose="020B0604020202020204" pitchFamily="34" charset="0"/>
              </a:rPr>
              <a:t>WILLMAN,2011,P: 267</a:t>
            </a:r>
          </a:p>
        </p:txBody>
      </p:sp>
    </p:spTree>
    <p:extLst>
      <p:ext uri="{BB962C8B-B14F-4D97-AF65-F5344CB8AC3E}">
        <p14:creationId xmlns:p14="http://schemas.microsoft.com/office/powerpoint/2010/main" val="25190832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alpha val="97000"/>
          </a:schemeClr>
        </a:solidFill>
        <a:effectLst/>
      </p:bgPr>
    </p:bg>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1828800" y="127001"/>
            <a:ext cx="8839200" cy="780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rtl="1" eaLnBrk="1" hangingPunct="1">
              <a:spcBef>
                <a:spcPct val="0"/>
              </a:spcBef>
              <a:buClrTx/>
              <a:buSzTx/>
              <a:buFontTx/>
              <a:buNone/>
            </a:pPr>
            <a:endParaRPr lang="en-US" altLang="en-US" sz="2400" b="1"/>
          </a:p>
          <a:p>
            <a:pPr algn="ctr" rtl="1" eaLnBrk="1" hangingPunct="1">
              <a:spcBef>
                <a:spcPct val="0"/>
              </a:spcBef>
              <a:buClrTx/>
              <a:buSzTx/>
              <a:buFontTx/>
              <a:buNone/>
            </a:pPr>
            <a:endParaRPr lang="ar-SA" altLang="en-US" sz="2400"/>
          </a:p>
          <a:p>
            <a:pPr algn="ctr" rtl="1" eaLnBrk="1" hangingPunct="1">
              <a:spcBef>
                <a:spcPct val="0"/>
              </a:spcBef>
              <a:buClrTx/>
              <a:buSzTx/>
              <a:buFontTx/>
              <a:buNone/>
            </a:pPr>
            <a:r>
              <a:rPr lang="en-US" altLang="en-US" sz="3600"/>
              <a:t>International</a:t>
            </a:r>
            <a:endParaRPr lang="ar-SA" altLang="en-US" sz="3600"/>
          </a:p>
          <a:p>
            <a:pPr algn="ctr" rtl="1" eaLnBrk="1" hangingPunct="1">
              <a:spcBef>
                <a:spcPct val="0"/>
              </a:spcBef>
              <a:buClrTx/>
              <a:buSzTx/>
              <a:buFontTx/>
              <a:buNone/>
            </a:pPr>
            <a:endParaRPr lang="ar-SA" altLang="en-US" sz="2400"/>
          </a:p>
          <a:p>
            <a:pPr rtl="1" eaLnBrk="1" hangingPunct="1">
              <a:spcBef>
                <a:spcPct val="0"/>
              </a:spcBef>
              <a:buClrTx/>
              <a:buSzTx/>
              <a:buFontTx/>
              <a:buNone/>
            </a:pPr>
            <a:r>
              <a:rPr lang="en-US" altLang="en-US" sz="2800">
                <a:hlinkClick r:id="rId2"/>
              </a:rPr>
              <a:t>WHO Good Clinical Practice Guidelines</a:t>
            </a:r>
            <a:endParaRPr lang="en-US" altLang="en-US" sz="2800"/>
          </a:p>
          <a:p>
            <a:pPr rtl="1" eaLnBrk="1" hangingPunct="1">
              <a:spcBef>
                <a:spcPct val="0"/>
              </a:spcBef>
              <a:buClrTx/>
              <a:buSzTx/>
              <a:buFontTx/>
              <a:buNone/>
            </a:pPr>
            <a:endParaRPr lang="ar-SA" altLang="en-US" sz="2800"/>
          </a:p>
          <a:p>
            <a:pPr rtl="1" eaLnBrk="1" hangingPunct="1">
              <a:spcBef>
                <a:spcPct val="0"/>
              </a:spcBef>
              <a:buClrTx/>
              <a:buSzTx/>
              <a:buFontTx/>
              <a:buNone/>
            </a:pPr>
            <a:r>
              <a:rPr lang="en-US" altLang="en-US" sz="2800">
                <a:hlinkClick r:id="rId3"/>
              </a:rPr>
              <a:t>ICH Good Clinical Practice</a:t>
            </a:r>
            <a:endParaRPr lang="en-US" altLang="en-US" sz="2800"/>
          </a:p>
          <a:p>
            <a:pPr rtl="1" eaLnBrk="1" hangingPunct="1">
              <a:spcBef>
                <a:spcPct val="0"/>
              </a:spcBef>
              <a:buClrTx/>
              <a:buSzTx/>
              <a:buFontTx/>
              <a:buNone/>
            </a:pPr>
            <a:endParaRPr lang="ar-SA" altLang="en-US" sz="2800"/>
          </a:p>
          <a:p>
            <a:pPr rtl="1" eaLnBrk="1" hangingPunct="1">
              <a:spcBef>
                <a:spcPct val="0"/>
              </a:spcBef>
              <a:buClrTx/>
              <a:buSzTx/>
              <a:buFontTx/>
              <a:buNone/>
            </a:pPr>
            <a:r>
              <a:rPr lang="en-US" altLang="en-US" sz="2800">
                <a:hlinkClick r:id="rId4"/>
              </a:rPr>
              <a:t>ICH Guidelines on control groups</a:t>
            </a:r>
            <a:endParaRPr lang="en-US" altLang="en-US" sz="2800"/>
          </a:p>
          <a:p>
            <a:pPr rtl="1" eaLnBrk="1" hangingPunct="1">
              <a:spcBef>
                <a:spcPct val="0"/>
              </a:spcBef>
              <a:buClrTx/>
              <a:buSzTx/>
              <a:buFontTx/>
              <a:buNone/>
            </a:pPr>
            <a:endParaRPr lang="ar-SA" altLang="en-US" sz="2800"/>
          </a:p>
          <a:p>
            <a:pPr rtl="1" eaLnBrk="1" hangingPunct="1">
              <a:spcBef>
                <a:spcPct val="0"/>
              </a:spcBef>
              <a:buClrTx/>
              <a:buSzTx/>
              <a:buFontTx/>
              <a:buNone/>
            </a:pPr>
            <a:r>
              <a:rPr lang="en-US" altLang="en-US" sz="2800">
                <a:hlinkClick r:id="rId5"/>
              </a:rPr>
              <a:t>TDR Operational Guidelines for Ethics Committees</a:t>
            </a:r>
            <a:endParaRPr lang="en-US" altLang="en-US" sz="2800"/>
          </a:p>
          <a:p>
            <a:pPr rtl="1" eaLnBrk="1" hangingPunct="1">
              <a:spcBef>
                <a:spcPct val="0"/>
              </a:spcBef>
              <a:buClrTx/>
              <a:buSzTx/>
              <a:buFontTx/>
              <a:buNone/>
            </a:pPr>
            <a:endParaRPr lang="ar-SA" altLang="en-US" sz="2800"/>
          </a:p>
          <a:p>
            <a:pPr rtl="1" eaLnBrk="1" hangingPunct="1">
              <a:spcBef>
                <a:spcPct val="0"/>
              </a:spcBef>
              <a:buClrTx/>
              <a:buSzTx/>
              <a:buFontTx/>
              <a:buNone/>
            </a:pPr>
            <a:r>
              <a:rPr lang="en-US" altLang="en-US" sz="2800">
                <a:hlinkClick r:id="rId6"/>
              </a:rPr>
              <a:t>UNAIDS Guidance Document on HIV vaccine trials</a:t>
            </a:r>
            <a:endParaRPr lang="en-US" altLang="en-US" sz="2800"/>
          </a:p>
          <a:p>
            <a:pPr rtl="1" eaLnBrk="1" hangingPunct="1">
              <a:spcBef>
                <a:spcPct val="0"/>
              </a:spcBef>
              <a:buClrTx/>
              <a:buSzTx/>
              <a:buFontTx/>
              <a:buNone/>
            </a:pPr>
            <a:endParaRPr lang="en-US" altLang="en-US" sz="2800"/>
          </a:p>
          <a:p>
            <a:pPr rtl="1" eaLnBrk="1" hangingPunct="1">
              <a:spcBef>
                <a:spcPct val="0"/>
              </a:spcBef>
              <a:buClrTx/>
              <a:buSzTx/>
              <a:buFontTx/>
              <a:buNone/>
            </a:pPr>
            <a:r>
              <a:rPr lang="en-US" altLang="en-US" sz="2800"/>
              <a:t>CIOMS GUIDELINES</a:t>
            </a:r>
            <a:endParaRPr lang="ar-SA" altLang="en-US" sz="2800"/>
          </a:p>
          <a:p>
            <a:pPr algn="ctr" rtl="1" eaLnBrk="1" hangingPunct="1">
              <a:spcBef>
                <a:spcPct val="0"/>
              </a:spcBef>
              <a:buClrTx/>
              <a:buSzTx/>
              <a:buFontTx/>
              <a:buNone/>
            </a:pPr>
            <a:r>
              <a:rPr lang="ar-SA" altLang="en-US" sz="1800">
                <a:latin typeface="Arial" panose="020B0604020202020204" pitchFamily="34" charset="0"/>
              </a:rPr>
              <a:t> </a:t>
            </a:r>
          </a:p>
          <a:p>
            <a:pPr algn="ctr" rtl="1" eaLnBrk="1" hangingPunct="1">
              <a:spcBef>
                <a:spcPct val="0"/>
              </a:spcBef>
              <a:buClrTx/>
              <a:buSzTx/>
              <a:buFontTx/>
              <a:buNone/>
            </a:pPr>
            <a:endParaRPr lang="ar-SA" altLang="en-US" sz="1800"/>
          </a:p>
          <a:p>
            <a:pPr algn="ctr" rtl="1" eaLnBrk="1" hangingPunct="1">
              <a:spcBef>
                <a:spcPct val="0"/>
              </a:spcBef>
              <a:buClrTx/>
              <a:buSzTx/>
              <a:buFontTx/>
              <a:buNone/>
            </a:pPr>
            <a:r>
              <a:rPr lang="ar-SA" altLang="en-US" sz="1800">
                <a:latin typeface="Arial" panose="020B0604020202020204" pitchFamily="34" charset="0"/>
              </a:rPr>
              <a:t> </a:t>
            </a:r>
          </a:p>
          <a:p>
            <a:pPr algn="ctr" rtl="1" eaLnBrk="1" hangingPunct="1">
              <a:spcBef>
                <a:spcPct val="0"/>
              </a:spcBef>
              <a:buClrTx/>
              <a:buSzTx/>
              <a:buFontTx/>
              <a:buNone/>
            </a:pPr>
            <a:r>
              <a:rPr lang="ar-SA" altLang="en-US" sz="1800">
                <a:latin typeface="Arial" panose="020B0604020202020204" pitchFamily="34" charset="0"/>
              </a:rPr>
              <a:t> </a:t>
            </a:r>
          </a:p>
          <a:p>
            <a:pPr algn="ctr">
              <a:spcBef>
                <a:spcPct val="0"/>
              </a:spcBef>
              <a:buClrTx/>
              <a:buSzTx/>
              <a:buFontTx/>
              <a:buNone/>
            </a:pPr>
            <a:endParaRPr lang="ar-SA" altLang="en-US" sz="1800">
              <a:latin typeface="Arial" panose="020B0604020202020204" pitchFamily="34" charset="0"/>
            </a:endParaRPr>
          </a:p>
        </p:txBody>
      </p:sp>
    </p:spTree>
    <p:extLst>
      <p:ext uri="{BB962C8B-B14F-4D97-AF65-F5344CB8AC3E}">
        <p14:creationId xmlns:p14="http://schemas.microsoft.com/office/powerpoint/2010/main" val="1572013500"/>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alpha val="97000"/>
          </a:schemeClr>
        </a:solidFill>
        <a:effectLst/>
      </p:bgPr>
    </p:bg>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1752600" y="381001"/>
            <a:ext cx="8686800" cy="594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rtl="1" eaLnBrk="1" hangingPunct="1">
              <a:spcBef>
                <a:spcPct val="0"/>
              </a:spcBef>
              <a:buClrTx/>
              <a:buSzTx/>
              <a:buFontTx/>
              <a:buNone/>
            </a:pPr>
            <a:r>
              <a:rPr lang="en-US" altLang="en-US" sz="2000" b="1"/>
              <a:t>European</a:t>
            </a:r>
            <a:endParaRPr lang="ar-SA" altLang="en-US" sz="2800"/>
          </a:p>
          <a:p>
            <a:pPr rtl="1" eaLnBrk="1" hangingPunct="1">
              <a:spcBef>
                <a:spcPct val="0"/>
              </a:spcBef>
              <a:buClrTx/>
              <a:buSzTx/>
              <a:buFontTx/>
              <a:buNone/>
            </a:pPr>
            <a:r>
              <a:rPr lang="en-US" altLang="en-US" sz="2800">
                <a:hlinkClick r:id="rId2"/>
              </a:rPr>
              <a:t>Convention on Human Rights and Biomedicine, Council of Europe</a:t>
            </a:r>
            <a:endParaRPr lang="ar-SA" altLang="en-US" sz="2800"/>
          </a:p>
          <a:p>
            <a:pPr rtl="1" eaLnBrk="1" hangingPunct="1">
              <a:spcBef>
                <a:spcPct val="0"/>
              </a:spcBef>
              <a:buClrTx/>
              <a:buSzTx/>
              <a:buFontTx/>
              <a:buNone/>
            </a:pPr>
            <a:r>
              <a:rPr lang="en-US" altLang="en-US" sz="2800">
                <a:hlinkClick r:id="rId3"/>
              </a:rPr>
              <a:t>Explanation to Convention on Human Rights and Biomedicine</a:t>
            </a:r>
            <a:endParaRPr lang="ar-SA" altLang="en-US" sz="2800"/>
          </a:p>
          <a:p>
            <a:pPr rtl="1" eaLnBrk="1" hangingPunct="1">
              <a:spcBef>
                <a:spcPct val="0"/>
              </a:spcBef>
              <a:buClrTx/>
              <a:buSzTx/>
              <a:buFontTx/>
              <a:buNone/>
            </a:pPr>
            <a:r>
              <a:rPr lang="en-US" altLang="en-US" sz="2800">
                <a:hlinkClick r:id="rId4"/>
              </a:rPr>
              <a:t>Convention on Data Protection, Council of Europe</a:t>
            </a:r>
            <a:endParaRPr lang="ar-SA" altLang="en-US" sz="2800"/>
          </a:p>
          <a:p>
            <a:pPr rtl="1" eaLnBrk="1" hangingPunct="1">
              <a:spcBef>
                <a:spcPct val="0"/>
              </a:spcBef>
              <a:buClrTx/>
              <a:buSzTx/>
              <a:buFontTx/>
              <a:buNone/>
            </a:pPr>
            <a:r>
              <a:rPr lang="en-US" altLang="en-US" sz="2800">
                <a:hlinkClick r:id="rId5"/>
              </a:rPr>
              <a:t>Data Protection Directive, European Union</a:t>
            </a:r>
            <a:endParaRPr lang="ar-SA" altLang="en-US" sz="2800"/>
          </a:p>
          <a:p>
            <a:pPr rtl="1" eaLnBrk="1" hangingPunct="1">
              <a:spcBef>
                <a:spcPct val="0"/>
              </a:spcBef>
              <a:buClrTx/>
              <a:buSzTx/>
              <a:buFontTx/>
              <a:buNone/>
            </a:pPr>
            <a:r>
              <a:rPr lang="en-US" altLang="en-US" sz="2800">
                <a:hlinkClick r:id="rId6"/>
              </a:rPr>
              <a:t>Directive on good clinical practice in the conduct of clinical trials, EU</a:t>
            </a:r>
            <a:endParaRPr lang="ar-SA" altLang="en-US" sz="2800"/>
          </a:p>
          <a:p>
            <a:pPr rtl="1" eaLnBrk="1" hangingPunct="1">
              <a:spcBef>
                <a:spcPct val="0"/>
              </a:spcBef>
              <a:buClrTx/>
              <a:buSzTx/>
              <a:buFontTx/>
              <a:buNone/>
            </a:pPr>
            <a:r>
              <a:rPr lang="en-US" altLang="en-US" sz="2800">
                <a:hlinkClick r:id="rId7"/>
              </a:rPr>
              <a:t>Nuffield Council Report</a:t>
            </a:r>
            <a:endParaRPr lang="ar-SA" altLang="en-US" sz="2800"/>
          </a:p>
          <a:p>
            <a:pPr rtl="1" eaLnBrk="1" hangingPunct="1">
              <a:spcBef>
                <a:spcPct val="0"/>
              </a:spcBef>
              <a:buClrTx/>
              <a:buSzTx/>
              <a:buFontTx/>
              <a:buNone/>
            </a:pPr>
            <a:r>
              <a:rPr lang="en-US" altLang="en-US" sz="2800">
                <a:hlinkClick r:id="rId8"/>
              </a:rPr>
              <a:t>European Group Ethics: Ethical Aspects of Clinical Research in Developing Countries</a:t>
            </a:r>
            <a:endParaRPr lang="ar-SA" altLang="en-US" sz="2800"/>
          </a:p>
          <a:p>
            <a:pPr rtl="1" eaLnBrk="1" hangingPunct="1">
              <a:spcBef>
                <a:spcPct val="0"/>
              </a:spcBef>
              <a:buClrTx/>
              <a:buSzTx/>
              <a:buFontTx/>
              <a:buNone/>
            </a:pPr>
            <a:r>
              <a:rPr lang="ar-SA" altLang="en-US" sz="2800">
                <a:latin typeface="Arial" panose="020B0604020202020204" pitchFamily="34" charset="0"/>
              </a:rPr>
              <a:t> </a:t>
            </a:r>
          </a:p>
          <a:p>
            <a:pPr rtl="1" eaLnBrk="1" hangingPunct="1">
              <a:spcBef>
                <a:spcPct val="0"/>
              </a:spcBef>
              <a:buClrTx/>
              <a:buSzTx/>
              <a:buFontTx/>
              <a:buNone/>
            </a:pPr>
            <a:r>
              <a:rPr lang="en-US" altLang="en-US" sz="2800">
                <a:hlinkClick r:id="rId9"/>
              </a:rPr>
              <a:t>Ethical Conduct for Research Involving Humans</a:t>
            </a:r>
            <a:endParaRPr lang="en-US" altLang="en-US" sz="2800"/>
          </a:p>
        </p:txBody>
      </p:sp>
    </p:spTree>
    <p:extLst>
      <p:ext uri="{BB962C8B-B14F-4D97-AF65-F5344CB8AC3E}">
        <p14:creationId xmlns:p14="http://schemas.microsoft.com/office/powerpoint/2010/main" val="725122012"/>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alpha val="97000"/>
          </a:schemeClr>
        </a:solidFill>
        <a:effectLst/>
      </p:bgPr>
    </p:bg>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2057400" y="360364"/>
            <a:ext cx="8382000"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rtl="1" eaLnBrk="1" hangingPunct="1">
              <a:spcBef>
                <a:spcPct val="0"/>
              </a:spcBef>
              <a:buClrTx/>
              <a:buSzTx/>
              <a:buFontTx/>
              <a:buNone/>
            </a:pPr>
            <a:r>
              <a:rPr lang="en-US" altLang="en-US" b="1"/>
              <a:t>US</a:t>
            </a:r>
            <a:endParaRPr lang="ar-SA" altLang="en-US"/>
          </a:p>
          <a:p>
            <a:pPr rtl="1" eaLnBrk="1" hangingPunct="1">
              <a:spcBef>
                <a:spcPct val="0"/>
              </a:spcBef>
              <a:buClrTx/>
              <a:buSzTx/>
              <a:buFontTx/>
              <a:buNone/>
            </a:pPr>
            <a:r>
              <a:rPr lang="en-US" altLang="en-US">
                <a:hlinkClick r:id="rId2"/>
              </a:rPr>
              <a:t>Belmont Report</a:t>
            </a:r>
            <a:endParaRPr lang="ar-SA" altLang="en-US"/>
          </a:p>
          <a:p>
            <a:pPr rtl="1" eaLnBrk="1" hangingPunct="1">
              <a:spcBef>
                <a:spcPct val="0"/>
              </a:spcBef>
              <a:buClrTx/>
              <a:buSzTx/>
              <a:buFontTx/>
              <a:buNone/>
            </a:pPr>
            <a:r>
              <a:rPr lang="en-US" altLang="en-US">
                <a:hlinkClick r:id="rId3"/>
              </a:rPr>
              <a:t>US Federal Guidelines</a:t>
            </a:r>
            <a:endParaRPr lang="ar-SA" altLang="en-US"/>
          </a:p>
          <a:p>
            <a:pPr rtl="1" eaLnBrk="1" hangingPunct="1">
              <a:spcBef>
                <a:spcPct val="0"/>
              </a:spcBef>
              <a:buClrTx/>
              <a:buSzTx/>
              <a:buFontTx/>
              <a:buNone/>
            </a:pPr>
            <a:r>
              <a:rPr lang="en-US" altLang="en-US">
                <a:hlinkClick r:id="rId4"/>
              </a:rPr>
              <a:t>NBAC report: Ethical and policy issues in international research: Clinical trials in developing countries</a:t>
            </a:r>
            <a:endParaRPr lang="ar-SA" altLang="en-US"/>
          </a:p>
          <a:p>
            <a:pPr rtl="1" eaLnBrk="1" hangingPunct="1">
              <a:spcBef>
                <a:spcPct val="0"/>
              </a:spcBef>
              <a:buClrTx/>
              <a:buSzTx/>
              <a:buFontTx/>
              <a:buNone/>
            </a:pPr>
            <a:r>
              <a:rPr lang="ar-SA" altLang="en-US">
                <a:latin typeface="Arial" panose="020B0604020202020204" pitchFamily="34" charset="0"/>
              </a:rPr>
              <a:t> </a:t>
            </a:r>
          </a:p>
          <a:p>
            <a:pPr rtl="1" eaLnBrk="1" hangingPunct="1">
              <a:spcBef>
                <a:spcPct val="0"/>
              </a:spcBef>
              <a:buClrTx/>
              <a:buSzTx/>
              <a:buFontTx/>
              <a:buNone/>
            </a:pPr>
            <a:r>
              <a:rPr lang="en-US" altLang="en-US"/>
              <a:t>Others</a:t>
            </a:r>
            <a:endParaRPr lang="ar-SA" altLang="en-US"/>
          </a:p>
          <a:p>
            <a:pPr rtl="1" eaLnBrk="1" hangingPunct="1">
              <a:spcBef>
                <a:spcPct val="0"/>
              </a:spcBef>
              <a:buClrTx/>
              <a:buSzTx/>
              <a:buFontTx/>
              <a:buNone/>
            </a:pPr>
            <a:r>
              <a:rPr lang="en-US" altLang="en-US">
                <a:hlinkClick r:id="rId5"/>
              </a:rPr>
              <a:t>Ethical guidelines for Biomedical Research on Human Subjects of the Indian Council of Medical Research</a:t>
            </a:r>
            <a:endParaRPr lang="ar-SA" altLang="en-US"/>
          </a:p>
          <a:p>
            <a:pPr rtl="1" eaLnBrk="1" hangingPunct="1">
              <a:spcBef>
                <a:spcPct val="0"/>
              </a:spcBef>
              <a:buClrTx/>
              <a:buSzTx/>
              <a:buFontTx/>
              <a:buNone/>
            </a:pPr>
            <a:r>
              <a:rPr lang="en-US" altLang="en-US">
                <a:solidFill>
                  <a:srgbClr val="FFCC00"/>
                </a:solidFill>
              </a:rPr>
              <a:t>Canada's Tri-Council's Policy Statement</a:t>
            </a:r>
            <a:r>
              <a:rPr lang="en-US" altLang="en-US" sz="2800"/>
              <a:t> </a:t>
            </a:r>
          </a:p>
          <a:p>
            <a:pPr rtl="1" eaLnBrk="1" hangingPunct="1">
              <a:spcBef>
                <a:spcPct val="0"/>
              </a:spcBef>
              <a:buClrTx/>
              <a:buSzTx/>
              <a:buFontTx/>
              <a:buNone/>
            </a:pPr>
            <a:endParaRPr lang="en-US" altLang="en-US"/>
          </a:p>
        </p:txBody>
      </p:sp>
    </p:spTree>
    <p:extLst>
      <p:ext uri="{BB962C8B-B14F-4D97-AF65-F5344CB8AC3E}">
        <p14:creationId xmlns:p14="http://schemas.microsoft.com/office/powerpoint/2010/main" val="469705483"/>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alpha val="97000"/>
          </a:schemeClr>
        </a:solidFill>
        <a:effectLst/>
      </p:bgPr>
    </p:bg>
    <p:spTree>
      <p:nvGrpSpPr>
        <p:cNvPr id="1" name=""/>
        <p:cNvGrpSpPr/>
        <p:nvPr/>
      </p:nvGrpSpPr>
      <p:grpSpPr>
        <a:xfrm>
          <a:off x="0" y="0"/>
          <a:ext cx="0" cy="0"/>
          <a:chOff x="0" y="0"/>
          <a:chExt cx="0" cy="0"/>
        </a:xfrm>
      </p:grpSpPr>
      <p:sp>
        <p:nvSpPr>
          <p:cNvPr id="52226" name="Rectangle 4"/>
          <p:cNvSpPr>
            <a:spLocks noGrp="1" noRot="1" noChangeArrowheads="1"/>
          </p:cNvSpPr>
          <p:nvPr>
            <p:ph type="ctrTitle"/>
          </p:nvPr>
        </p:nvSpPr>
        <p:spPr>
          <a:xfrm>
            <a:off x="2209800" y="2339976"/>
            <a:ext cx="7772400" cy="1470025"/>
          </a:xfrm>
          <a:noFill/>
          <a:extLst>
            <a:ext uri="{909E8E84-426E-40DD-AFC4-6F175D3DCCD1}">
              <a14:hiddenFill xmlns:a14="http://schemas.microsoft.com/office/drawing/2010/main">
                <a:solidFill>
                  <a:srgbClr val="FFFFFF"/>
                </a:solidFill>
              </a14:hiddenFill>
            </a:ext>
          </a:extLst>
        </p:spPr>
        <p:txBody>
          <a:bodyPr/>
          <a:lstStyle/>
          <a:p>
            <a:r>
              <a:rPr lang="en-US" altLang="en-US" sz="5400"/>
              <a:t>ARE THESE ISLAMIC ?</a:t>
            </a:r>
          </a:p>
        </p:txBody>
      </p:sp>
      <p:sp>
        <p:nvSpPr>
          <p:cNvPr id="52227" name="Rectangle 2"/>
          <p:cNvSpPr>
            <a:spLocks noChangeArrowheads="1"/>
          </p:cNvSpPr>
          <p:nvPr/>
        </p:nvSpPr>
        <p:spPr bwMode="auto">
          <a:xfrm>
            <a:off x="3810001" y="5192714"/>
            <a:ext cx="40544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rtl="1" eaLnBrk="1" hangingPunct="1">
              <a:spcBef>
                <a:spcPct val="0"/>
              </a:spcBef>
              <a:buClrTx/>
              <a:buSzTx/>
              <a:buFontTx/>
              <a:buNone/>
            </a:pPr>
            <a:r>
              <a:rPr lang="en-US" altLang="en-US">
                <a:solidFill>
                  <a:srgbClr val="FFFF00"/>
                </a:solidFill>
              </a:rPr>
              <a:t>CIOMS GUIDELINES</a:t>
            </a:r>
            <a:endParaRPr lang="ar-SA" altLang="en-US">
              <a:solidFill>
                <a:srgbClr val="FFFF00"/>
              </a:solidFill>
            </a:endParaRPr>
          </a:p>
        </p:txBody>
      </p:sp>
    </p:spTree>
    <p:extLst>
      <p:ext uri="{BB962C8B-B14F-4D97-AF65-F5344CB8AC3E}">
        <p14:creationId xmlns:p14="http://schemas.microsoft.com/office/powerpoint/2010/main" val="21507902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CIOMS 2002 International Guidelines on Ethics in Biomedical Research Involving Human Subjec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914400"/>
            <a:ext cx="3505200" cy="518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صورة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914400"/>
            <a:ext cx="3505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43213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alpha val="97000"/>
          </a:schemeClr>
        </a:solidFill>
        <a:effectLst/>
      </p:bgPr>
    </p:bg>
    <p:spTree>
      <p:nvGrpSpPr>
        <p:cNvPr id="1" name=""/>
        <p:cNvGrpSpPr/>
        <p:nvPr/>
      </p:nvGrpSpPr>
      <p:grpSpPr>
        <a:xfrm>
          <a:off x="0" y="0"/>
          <a:ext cx="0" cy="0"/>
          <a:chOff x="0" y="0"/>
          <a:chExt cx="0" cy="0"/>
        </a:xfrm>
      </p:grpSpPr>
      <p:sp>
        <p:nvSpPr>
          <p:cNvPr id="53250" name="Rectangle 7"/>
          <p:cNvSpPr>
            <a:spLocks noGrp="1" noRot="1" noChangeArrowheads="1"/>
          </p:cNvSpPr>
          <p:nvPr>
            <p:ph type="ctrTitle"/>
          </p:nvPr>
        </p:nvSpPr>
        <p:spPr>
          <a:xfrm>
            <a:off x="1828800" y="2130426"/>
            <a:ext cx="8534400" cy="1470025"/>
          </a:xfrm>
          <a:noFill/>
          <a:extLst>
            <a:ext uri="{909E8E84-426E-40DD-AFC4-6F175D3DCCD1}">
              <a14:hiddenFill xmlns:a14="http://schemas.microsoft.com/office/drawing/2010/main">
                <a:solidFill>
                  <a:srgbClr val="FFFFFF"/>
                </a:solidFill>
              </a14:hiddenFill>
            </a:ext>
          </a:extLst>
        </p:spPr>
        <p:txBody>
          <a:bodyPr/>
          <a:lstStyle/>
          <a:p>
            <a:r>
              <a:rPr lang="en-US" altLang="en-US" sz="4800"/>
              <a:t>SAUDI  NCBE GUIDELINES</a:t>
            </a:r>
          </a:p>
        </p:txBody>
      </p:sp>
    </p:spTree>
    <p:extLst>
      <p:ext uri="{BB962C8B-B14F-4D97-AF65-F5344CB8AC3E}">
        <p14:creationId xmlns:p14="http://schemas.microsoft.com/office/powerpoint/2010/main" val="33427476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alpha val="97000"/>
          </a:schemeClr>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idx="1"/>
          </p:nvPr>
        </p:nvSpPr>
        <p:spPr>
          <a:xfrm>
            <a:off x="443753" y="304800"/>
            <a:ext cx="10224247" cy="6553200"/>
          </a:xfrm>
        </p:spPr>
        <p:txBody>
          <a:bodyPr/>
          <a:lstStyle/>
          <a:p>
            <a:pPr algn="ctr" eaLnBrk="1" hangingPunct="1">
              <a:buFont typeface="Wingdings" panose="05000000000000000000" pitchFamily="2" charset="2"/>
              <a:buNone/>
              <a:defRPr/>
            </a:pPr>
            <a:r>
              <a:rPr lang="en-US" b="1" dirty="0" smtClean="0">
                <a:solidFill>
                  <a:srgbClr val="FF9900"/>
                </a:solidFill>
              </a:rPr>
              <a:t> ETHICAL REQUIREMENTS</a:t>
            </a:r>
          </a:p>
          <a:p>
            <a:pPr eaLnBrk="1" hangingPunct="1">
              <a:buFont typeface="Wingdings" panose="05000000000000000000" pitchFamily="2" charset="2"/>
              <a:buNone/>
              <a:defRPr/>
            </a:pPr>
            <a:endParaRPr lang="en-US" b="1" dirty="0" smtClean="0">
              <a:solidFill>
                <a:srgbClr val="FF9900"/>
              </a:solidFill>
            </a:endParaRPr>
          </a:p>
          <a:p>
            <a:pPr lvl="2" eaLnBrk="1" hangingPunct="1">
              <a:defRPr/>
            </a:pPr>
            <a:r>
              <a:rPr lang="en-US" sz="3200" b="1" dirty="0">
                <a:solidFill>
                  <a:srgbClr val="FFFF00"/>
                </a:solidFill>
              </a:rPr>
              <a:t>Scientific Value</a:t>
            </a:r>
            <a:endParaRPr lang="ar-SA" sz="3200" b="1" dirty="0">
              <a:solidFill>
                <a:srgbClr val="FFFF00"/>
              </a:solidFill>
            </a:endParaRPr>
          </a:p>
          <a:p>
            <a:pPr lvl="2" eaLnBrk="1" hangingPunct="1">
              <a:defRPr/>
            </a:pPr>
            <a:r>
              <a:rPr lang="en-US" sz="3200" b="1" dirty="0">
                <a:solidFill>
                  <a:srgbClr val="FFFF00"/>
                </a:solidFill>
              </a:rPr>
              <a:t>Scientific validity</a:t>
            </a:r>
          </a:p>
          <a:p>
            <a:pPr lvl="2" eaLnBrk="1" hangingPunct="1">
              <a:defRPr/>
            </a:pPr>
            <a:r>
              <a:rPr lang="en-US" sz="3200" b="1" dirty="0">
                <a:solidFill>
                  <a:srgbClr val="FFFF00"/>
                </a:solidFill>
              </a:rPr>
              <a:t>Respect of Potential and enrolled subjects.</a:t>
            </a:r>
          </a:p>
          <a:p>
            <a:pPr lvl="2" eaLnBrk="1" hangingPunct="1">
              <a:defRPr/>
            </a:pPr>
            <a:r>
              <a:rPr lang="en-US" sz="3200" b="1" dirty="0" err="1">
                <a:solidFill>
                  <a:srgbClr val="FFFF00"/>
                </a:solidFill>
              </a:rPr>
              <a:t>Favourable</a:t>
            </a:r>
            <a:r>
              <a:rPr lang="en-US" sz="3200" b="1" dirty="0">
                <a:solidFill>
                  <a:srgbClr val="FFFF00"/>
                </a:solidFill>
              </a:rPr>
              <a:t> risk-benefit ratio</a:t>
            </a:r>
          </a:p>
          <a:p>
            <a:pPr lvl="2" eaLnBrk="1" hangingPunct="1">
              <a:defRPr/>
            </a:pPr>
            <a:r>
              <a:rPr lang="en-US" sz="3200" b="1" dirty="0">
                <a:solidFill>
                  <a:srgbClr val="FFFF00"/>
                </a:solidFill>
              </a:rPr>
              <a:t>Fair subject selection</a:t>
            </a:r>
          </a:p>
          <a:p>
            <a:pPr lvl="2" eaLnBrk="1" hangingPunct="1">
              <a:defRPr/>
            </a:pPr>
            <a:r>
              <a:rPr lang="en-US" sz="3200" b="1" dirty="0">
                <a:solidFill>
                  <a:srgbClr val="FFFF00"/>
                </a:solidFill>
              </a:rPr>
              <a:t>Independent Review</a:t>
            </a:r>
          </a:p>
          <a:p>
            <a:pPr lvl="2" eaLnBrk="1" hangingPunct="1">
              <a:buFont typeface="Wingdings" panose="05000000000000000000" pitchFamily="2" charset="2"/>
              <a:buNone/>
              <a:defRPr/>
            </a:pPr>
            <a:r>
              <a:rPr lang="en-US" b="1" dirty="0">
                <a:solidFill>
                  <a:srgbClr val="FFFF00"/>
                </a:solidFill>
              </a:rPr>
              <a:t>           </a:t>
            </a:r>
            <a:r>
              <a:rPr lang="en-US" i="1" dirty="0"/>
              <a:t>JAMA. </a:t>
            </a:r>
            <a:r>
              <a:rPr lang="en-US" dirty="0"/>
              <a:t>2000;283(20):2701-2711. doi:10.1001/jama.283.20.2701</a:t>
            </a:r>
          </a:p>
          <a:p>
            <a:pPr lvl="2" eaLnBrk="1" hangingPunct="1">
              <a:buFont typeface="Wingdings" panose="05000000000000000000" pitchFamily="2" charset="2"/>
              <a:buNone/>
              <a:defRPr/>
            </a:pPr>
            <a:r>
              <a:rPr lang="en-US" b="1" dirty="0">
                <a:solidFill>
                  <a:srgbClr val="FFFF00"/>
                </a:solidFill>
              </a:rPr>
              <a:t>    </a:t>
            </a:r>
          </a:p>
          <a:p>
            <a:pPr lvl="2" eaLnBrk="1" hangingPunct="1">
              <a:defRPr/>
            </a:pPr>
            <a:r>
              <a:rPr lang="en-US" sz="3200" b="1" dirty="0">
                <a:solidFill>
                  <a:srgbClr val="FFFF00"/>
                </a:solidFill>
              </a:rPr>
              <a:t>Observance of </a:t>
            </a:r>
            <a:r>
              <a:rPr lang="en-US" sz="3200" b="1" dirty="0" err="1">
                <a:solidFill>
                  <a:srgbClr val="FFFF00"/>
                </a:solidFill>
              </a:rPr>
              <a:t>sharia</a:t>
            </a:r>
            <a:r>
              <a:rPr lang="en-US" sz="3200" b="1" dirty="0">
                <a:solidFill>
                  <a:srgbClr val="FFFF00"/>
                </a:solidFill>
              </a:rPr>
              <a:t> principles and law</a:t>
            </a:r>
          </a:p>
        </p:txBody>
      </p:sp>
    </p:spTree>
    <p:extLst>
      <p:ext uri="{BB962C8B-B14F-4D97-AF65-F5344CB8AC3E}">
        <p14:creationId xmlns:p14="http://schemas.microsoft.com/office/powerpoint/2010/main" val="19550214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animEffect transition="in" filter="fade">
                                      <p:cBhvr>
                                        <p:cTn id="7" dur="1000"/>
                                        <p:tgtEl>
                                          <p:spTgt spid="36866">
                                            <p:txEl>
                                              <p:pRg st="0" end="0"/>
                                            </p:txEl>
                                          </p:spTgt>
                                        </p:tgtEl>
                                      </p:cBhvr>
                                    </p:animEffect>
                                    <p:anim calcmode="lin" valueType="num">
                                      <p:cBhvr>
                                        <p:cTn id="8" dur="1000" fill="hold"/>
                                        <p:tgtEl>
                                          <p:spTgt spid="3686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686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6866">
                                            <p:txEl>
                                              <p:pRg st="2" end="2"/>
                                            </p:txEl>
                                          </p:spTgt>
                                        </p:tgtEl>
                                        <p:attrNameLst>
                                          <p:attrName>style.visibility</p:attrName>
                                        </p:attrNameLst>
                                      </p:cBhvr>
                                      <p:to>
                                        <p:strVal val="visible"/>
                                      </p:to>
                                    </p:set>
                                    <p:animEffect transition="in" filter="fade">
                                      <p:cBhvr>
                                        <p:cTn id="14" dur="1000"/>
                                        <p:tgtEl>
                                          <p:spTgt spid="36866">
                                            <p:txEl>
                                              <p:pRg st="2" end="2"/>
                                            </p:txEl>
                                          </p:spTgt>
                                        </p:tgtEl>
                                      </p:cBhvr>
                                    </p:animEffect>
                                    <p:anim calcmode="lin" valueType="num">
                                      <p:cBhvr>
                                        <p:cTn id="15" dur="1000" fill="hold"/>
                                        <p:tgtEl>
                                          <p:spTgt spid="3686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6866">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6866">
                                            <p:txEl>
                                              <p:pRg st="3" end="3"/>
                                            </p:txEl>
                                          </p:spTgt>
                                        </p:tgtEl>
                                        <p:attrNameLst>
                                          <p:attrName>style.visibility</p:attrName>
                                        </p:attrNameLst>
                                      </p:cBhvr>
                                      <p:to>
                                        <p:strVal val="visible"/>
                                      </p:to>
                                    </p:set>
                                    <p:animEffect transition="in" filter="fade">
                                      <p:cBhvr>
                                        <p:cTn id="19" dur="1000"/>
                                        <p:tgtEl>
                                          <p:spTgt spid="36866">
                                            <p:txEl>
                                              <p:pRg st="3" end="3"/>
                                            </p:txEl>
                                          </p:spTgt>
                                        </p:tgtEl>
                                      </p:cBhvr>
                                    </p:animEffect>
                                    <p:anim calcmode="lin" valueType="num">
                                      <p:cBhvr>
                                        <p:cTn id="20" dur="1000" fill="hold"/>
                                        <p:tgtEl>
                                          <p:spTgt spid="36866">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6866">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6866">
                                            <p:txEl>
                                              <p:pRg st="4" end="4"/>
                                            </p:txEl>
                                          </p:spTgt>
                                        </p:tgtEl>
                                        <p:attrNameLst>
                                          <p:attrName>style.visibility</p:attrName>
                                        </p:attrNameLst>
                                      </p:cBhvr>
                                      <p:to>
                                        <p:strVal val="visible"/>
                                      </p:to>
                                    </p:set>
                                    <p:animEffect transition="in" filter="fade">
                                      <p:cBhvr>
                                        <p:cTn id="24" dur="1000"/>
                                        <p:tgtEl>
                                          <p:spTgt spid="36866">
                                            <p:txEl>
                                              <p:pRg st="4" end="4"/>
                                            </p:txEl>
                                          </p:spTgt>
                                        </p:tgtEl>
                                      </p:cBhvr>
                                    </p:animEffect>
                                    <p:anim calcmode="lin" valueType="num">
                                      <p:cBhvr>
                                        <p:cTn id="25" dur="1000" fill="hold"/>
                                        <p:tgtEl>
                                          <p:spTgt spid="36866">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6866">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6866">
                                            <p:txEl>
                                              <p:pRg st="5" end="5"/>
                                            </p:txEl>
                                          </p:spTgt>
                                        </p:tgtEl>
                                        <p:attrNameLst>
                                          <p:attrName>style.visibility</p:attrName>
                                        </p:attrNameLst>
                                      </p:cBhvr>
                                      <p:to>
                                        <p:strVal val="visible"/>
                                      </p:to>
                                    </p:set>
                                    <p:animEffect transition="in" filter="fade">
                                      <p:cBhvr>
                                        <p:cTn id="29" dur="1000"/>
                                        <p:tgtEl>
                                          <p:spTgt spid="36866">
                                            <p:txEl>
                                              <p:pRg st="5" end="5"/>
                                            </p:txEl>
                                          </p:spTgt>
                                        </p:tgtEl>
                                      </p:cBhvr>
                                    </p:animEffect>
                                    <p:anim calcmode="lin" valueType="num">
                                      <p:cBhvr>
                                        <p:cTn id="30" dur="1000" fill="hold"/>
                                        <p:tgtEl>
                                          <p:spTgt spid="36866">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6866">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6866">
                                            <p:txEl>
                                              <p:pRg st="6" end="6"/>
                                            </p:txEl>
                                          </p:spTgt>
                                        </p:tgtEl>
                                        <p:attrNameLst>
                                          <p:attrName>style.visibility</p:attrName>
                                        </p:attrNameLst>
                                      </p:cBhvr>
                                      <p:to>
                                        <p:strVal val="visible"/>
                                      </p:to>
                                    </p:set>
                                    <p:animEffect transition="in" filter="fade">
                                      <p:cBhvr>
                                        <p:cTn id="34" dur="1000"/>
                                        <p:tgtEl>
                                          <p:spTgt spid="36866">
                                            <p:txEl>
                                              <p:pRg st="6" end="6"/>
                                            </p:txEl>
                                          </p:spTgt>
                                        </p:tgtEl>
                                      </p:cBhvr>
                                    </p:animEffect>
                                    <p:anim calcmode="lin" valueType="num">
                                      <p:cBhvr>
                                        <p:cTn id="35" dur="1000" fill="hold"/>
                                        <p:tgtEl>
                                          <p:spTgt spid="36866">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6866">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6866">
                                            <p:txEl>
                                              <p:pRg st="7" end="7"/>
                                            </p:txEl>
                                          </p:spTgt>
                                        </p:tgtEl>
                                        <p:attrNameLst>
                                          <p:attrName>style.visibility</p:attrName>
                                        </p:attrNameLst>
                                      </p:cBhvr>
                                      <p:to>
                                        <p:strVal val="visible"/>
                                      </p:to>
                                    </p:set>
                                    <p:animEffect transition="in" filter="fade">
                                      <p:cBhvr>
                                        <p:cTn id="39" dur="1000"/>
                                        <p:tgtEl>
                                          <p:spTgt spid="36866">
                                            <p:txEl>
                                              <p:pRg st="7" end="7"/>
                                            </p:txEl>
                                          </p:spTgt>
                                        </p:tgtEl>
                                      </p:cBhvr>
                                    </p:animEffect>
                                    <p:anim calcmode="lin" valueType="num">
                                      <p:cBhvr>
                                        <p:cTn id="40" dur="1000" fill="hold"/>
                                        <p:tgtEl>
                                          <p:spTgt spid="36866">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6866">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6866">
                                            <p:txEl>
                                              <p:pRg st="8" end="8"/>
                                            </p:txEl>
                                          </p:spTgt>
                                        </p:tgtEl>
                                        <p:attrNameLst>
                                          <p:attrName>style.visibility</p:attrName>
                                        </p:attrNameLst>
                                      </p:cBhvr>
                                      <p:to>
                                        <p:strVal val="visible"/>
                                      </p:to>
                                    </p:set>
                                    <p:animEffect transition="in" filter="fade">
                                      <p:cBhvr>
                                        <p:cTn id="44" dur="1000"/>
                                        <p:tgtEl>
                                          <p:spTgt spid="36866">
                                            <p:txEl>
                                              <p:pRg st="8" end="8"/>
                                            </p:txEl>
                                          </p:spTgt>
                                        </p:tgtEl>
                                      </p:cBhvr>
                                    </p:animEffect>
                                    <p:anim calcmode="lin" valueType="num">
                                      <p:cBhvr>
                                        <p:cTn id="45" dur="1000" fill="hold"/>
                                        <p:tgtEl>
                                          <p:spTgt spid="36866">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36866">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6866">
                                            <p:txEl>
                                              <p:pRg st="9" end="9"/>
                                            </p:txEl>
                                          </p:spTgt>
                                        </p:tgtEl>
                                        <p:attrNameLst>
                                          <p:attrName>style.visibility</p:attrName>
                                        </p:attrNameLst>
                                      </p:cBhvr>
                                      <p:to>
                                        <p:strVal val="visible"/>
                                      </p:to>
                                    </p:set>
                                    <p:animEffect transition="in" filter="fade">
                                      <p:cBhvr>
                                        <p:cTn id="49" dur="1000"/>
                                        <p:tgtEl>
                                          <p:spTgt spid="36866">
                                            <p:txEl>
                                              <p:pRg st="9" end="9"/>
                                            </p:txEl>
                                          </p:spTgt>
                                        </p:tgtEl>
                                      </p:cBhvr>
                                    </p:animEffect>
                                    <p:anim calcmode="lin" valueType="num">
                                      <p:cBhvr>
                                        <p:cTn id="50" dur="1000" fill="hold"/>
                                        <p:tgtEl>
                                          <p:spTgt spid="36866">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36866">
                                            <p:txEl>
                                              <p:pRg st="9" end="9"/>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6866">
                                            <p:txEl>
                                              <p:pRg st="10" end="10"/>
                                            </p:txEl>
                                          </p:spTgt>
                                        </p:tgtEl>
                                        <p:attrNameLst>
                                          <p:attrName>style.visibility</p:attrName>
                                        </p:attrNameLst>
                                      </p:cBhvr>
                                      <p:to>
                                        <p:strVal val="visible"/>
                                      </p:to>
                                    </p:set>
                                    <p:animEffect transition="in" filter="fade">
                                      <p:cBhvr>
                                        <p:cTn id="54" dur="1000"/>
                                        <p:tgtEl>
                                          <p:spTgt spid="36866">
                                            <p:txEl>
                                              <p:pRg st="10" end="10"/>
                                            </p:txEl>
                                          </p:spTgt>
                                        </p:tgtEl>
                                      </p:cBhvr>
                                    </p:animEffect>
                                    <p:anim calcmode="lin" valueType="num">
                                      <p:cBhvr>
                                        <p:cTn id="55" dur="1000" fill="hold"/>
                                        <p:tgtEl>
                                          <p:spTgt spid="36866">
                                            <p:txEl>
                                              <p:pRg st="10" end="10"/>
                                            </p:txEl>
                                          </p:spTgt>
                                        </p:tgtEl>
                                        <p:attrNameLst>
                                          <p:attrName>ppt_x</p:attrName>
                                        </p:attrNameLst>
                                      </p:cBhvr>
                                      <p:tavLst>
                                        <p:tav tm="0">
                                          <p:val>
                                            <p:strVal val="#ppt_x"/>
                                          </p:val>
                                        </p:tav>
                                        <p:tav tm="100000">
                                          <p:val>
                                            <p:strVal val="#ppt_x"/>
                                          </p:val>
                                        </p:tav>
                                      </p:tavLst>
                                    </p:anim>
                                    <p:anim calcmode="lin" valueType="num">
                                      <p:cBhvr>
                                        <p:cTn id="56" dur="1000" fill="hold"/>
                                        <p:tgtEl>
                                          <p:spTgt spid="36866">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alpha val="97000"/>
          </a:schemeClr>
        </a:solidFill>
        <a:effectLst/>
      </p:bgPr>
    </p:bg>
    <p:spTree>
      <p:nvGrpSpPr>
        <p:cNvPr id="1" name=""/>
        <p:cNvGrpSpPr/>
        <p:nvPr/>
      </p:nvGrpSpPr>
      <p:grpSpPr>
        <a:xfrm>
          <a:off x="0" y="0"/>
          <a:ext cx="0" cy="0"/>
          <a:chOff x="0" y="0"/>
          <a:chExt cx="0" cy="0"/>
        </a:xfrm>
      </p:grpSpPr>
      <p:sp>
        <p:nvSpPr>
          <p:cNvPr id="56322" name="Rectangle 2"/>
          <p:cNvSpPr>
            <a:spLocks noGrp="1" noRot="1" noChangeArrowheads="1"/>
          </p:cNvSpPr>
          <p:nvPr>
            <p:ph type="ctrTitle"/>
          </p:nvPr>
        </p:nvSpPr>
        <p:spPr>
          <a:xfrm>
            <a:off x="2133600" y="0"/>
            <a:ext cx="8229600" cy="1384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400" dirty="0">
                <a:solidFill>
                  <a:schemeClr val="hlink"/>
                </a:solidFill>
              </a:rPr>
              <a:t> </a:t>
            </a:r>
            <a:r>
              <a:rPr lang="en-US" altLang="en-US" sz="3400" dirty="0"/>
              <a:t>ETHICAL REQUIREMENTS</a:t>
            </a:r>
          </a:p>
        </p:txBody>
      </p:sp>
      <p:sp>
        <p:nvSpPr>
          <p:cNvPr id="107523" name="Rectangle 3"/>
          <p:cNvSpPr>
            <a:spLocks noGrp="1" noChangeArrowheads="1"/>
          </p:cNvSpPr>
          <p:nvPr>
            <p:ph type="subTitle" idx="1"/>
          </p:nvPr>
        </p:nvSpPr>
        <p:spPr>
          <a:xfrm>
            <a:off x="1524000" y="1837764"/>
            <a:ext cx="9144000" cy="518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altLang="en-US" b="1" dirty="0"/>
              <a:t>SCIENTIFIC VALUE:</a:t>
            </a:r>
          </a:p>
          <a:p>
            <a:pPr lvl="2" algn="l"/>
            <a:r>
              <a:rPr lang="en-US" altLang="en-US" sz="1800" dirty="0"/>
              <a:t> </a:t>
            </a:r>
            <a:r>
              <a:rPr lang="en-US" altLang="en-US" sz="2800" dirty="0">
                <a:solidFill>
                  <a:srgbClr val="FFFF00"/>
                </a:solidFill>
              </a:rPr>
              <a:t>Responsible use of finite resources</a:t>
            </a:r>
          </a:p>
          <a:p>
            <a:pPr lvl="2" algn="l"/>
            <a:r>
              <a:rPr lang="en-US" altLang="en-US" sz="2800" dirty="0">
                <a:solidFill>
                  <a:srgbClr val="FFFF00"/>
                </a:solidFill>
              </a:rPr>
              <a:t>Avoidance of exploitation</a:t>
            </a:r>
          </a:p>
          <a:p>
            <a:pPr lvl="2" algn="l"/>
            <a:r>
              <a:rPr lang="en-US" altLang="en-US" sz="2800" dirty="0">
                <a:solidFill>
                  <a:srgbClr val="FFFF00"/>
                </a:solidFill>
              </a:rPr>
              <a:t>Not to expose human being to potential harms without some possible social or scientific benefit</a:t>
            </a:r>
          </a:p>
          <a:p>
            <a:pPr lvl="2" algn="l"/>
            <a:r>
              <a:rPr lang="en-US" altLang="en-US" sz="2800" dirty="0">
                <a:solidFill>
                  <a:srgbClr val="FFFF00"/>
                </a:solidFill>
              </a:rPr>
              <a:t>Prioritization</a:t>
            </a:r>
          </a:p>
          <a:p>
            <a:pPr lvl="2" algn="l"/>
            <a:endParaRPr lang="en-US" altLang="en-US" sz="2800" dirty="0">
              <a:solidFill>
                <a:srgbClr val="FFFF00"/>
              </a:solidFill>
            </a:endParaRPr>
          </a:p>
          <a:p>
            <a:pPr algn="l"/>
            <a:r>
              <a:rPr lang="en-US" altLang="en-US" b="1" dirty="0" smtClean="0">
                <a:solidFill>
                  <a:srgbClr val="FFCC00"/>
                </a:solidFill>
                <a:effectLst/>
              </a:rPr>
              <a:t>SCIENTIFIC VALIDITY:</a:t>
            </a:r>
          </a:p>
          <a:p>
            <a:pPr lvl="1" algn="l"/>
            <a:r>
              <a:rPr lang="en-US" altLang="en-US" dirty="0" smtClean="0">
                <a:effectLst/>
              </a:rPr>
              <a:t>Use accepted scientific principles and methods to produce reliable and valid data.</a:t>
            </a:r>
          </a:p>
          <a:p>
            <a:pPr algn="l"/>
            <a:endParaRPr lang="en-US" altLang="en-US" dirty="0"/>
          </a:p>
        </p:txBody>
      </p:sp>
    </p:spTree>
    <p:extLst>
      <p:ext uri="{BB962C8B-B14F-4D97-AF65-F5344CB8AC3E}">
        <p14:creationId xmlns:p14="http://schemas.microsoft.com/office/powerpoint/2010/main" val="6491313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animEffect transition="in" filter="slide(fromBottom)">
                                      <p:cBhvr>
                                        <p:cTn id="7" dur="500"/>
                                        <p:tgtEl>
                                          <p:spTgt spid="107523">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107523">
                                            <p:txEl>
                                              <p:pRg st="1" end="1"/>
                                            </p:txEl>
                                          </p:spTgt>
                                        </p:tgtEl>
                                        <p:attrNameLst>
                                          <p:attrName>style.visibility</p:attrName>
                                        </p:attrNameLst>
                                      </p:cBhvr>
                                      <p:to>
                                        <p:strVal val="visible"/>
                                      </p:to>
                                    </p:set>
                                    <p:animEffect transition="in" filter="slide(fromBottom)">
                                      <p:cBhvr>
                                        <p:cTn id="10" dur="500"/>
                                        <p:tgtEl>
                                          <p:spTgt spid="107523">
                                            <p:txEl>
                                              <p:pRg st="1" end="1"/>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107523">
                                            <p:txEl>
                                              <p:pRg st="2" end="2"/>
                                            </p:txEl>
                                          </p:spTgt>
                                        </p:tgtEl>
                                        <p:attrNameLst>
                                          <p:attrName>style.visibility</p:attrName>
                                        </p:attrNameLst>
                                      </p:cBhvr>
                                      <p:to>
                                        <p:strVal val="visible"/>
                                      </p:to>
                                    </p:set>
                                    <p:animEffect transition="in" filter="slide(fromBottom)">
                                      <p:cBhvr>
                                        <p:cTn id="13" dur="500"/>
                                        <p:tgtEl>
                                          <p:spTgt spid="107523">
                                            <p:txEl>
                                              <p:pRg st="2" end="2"/>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107523">
                                            <p:txEl>
                                              <p:pRg st="3" end="3"/>
                                            </p:txEl>
                                          </p:spTgt>
                                        </p:tgtEl>
                                        <p:attrNameLst>
                                          <p:attrName>style.visibility</p:attrName>
                                        </p:attrNameLst>
                                      </p:cBhvr>
                                      <p:to>
                                        <p:strVal val="visible"/>
                                      </p:to>
                                    </p:set>
                                    <p:animEffect transition="in" filter="slide(fromBottom)">
                                      <p:cBhvr>
                                        <p:cTn id="16" dur="500"/>
                                        <p:tgtEl>
                                          <p:spTgt spid="107523">
                                            <p:txEl>
                                              <p:pRg st="3" end="3"/>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107523">
                                            <p:txEl>
                                              <p:pRg st="4" end="4"/>
                                            </p:txEl>
                                          </p:spTgt>
                                        </p:tgtEl>
                                        <p:attrNameLst>
                                          <p:attrName>style.visibility</p:attrName>
                                        </p:attrNameLst>
                                      </p:cBhvr>
                                      <p:to>
                                        <p:strVal val="visible"/>
                                      </p:to>
                                    </p:set>
                                    <p:animEffect transition="in" filter="slide(fromBottom)">
                                      <p:cBhvr>
                                        <p:cTn id="19" dur="500"/>
                                        <p:tgtEl>
                                          <p:spTgt spid="107523">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07523">
                                            <p:txEl>
                                              <p:pRg st="6" end="6"/>
                                            </p:txEl>
                                          </p:spTgt>
                                        </p:tgtEl>
                                        <p:attrNameLst>
                                          <p:attrName>style.visibility</p:attrName>
                                        </p:attrNameLst>
                                      </p:cBhvr>
                                      <p:to>
                                        <p:strVal val="visible"/>
                                      </p:to>
                                    </p:set>
                                    <p:anim calcmode="lin" valueType="num">
                                      <p:cBhvr additive="base">
                                        <p:cTn id="24" dur="500" fill="hold"/>
                                        <p:tgtEl>
                                          <p:spTgt spid="107523">
                                            <p:txEl>
                                              <p:pRg st="6" end="6"/>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7523">
                                            <p:txEl>
                                              <p:pRg st="6" end="6"/>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07523">
                                            <p:txEl>
                                              <p:pRg st="7" end="7"/>
                                            </p:txEl>
                                          </p:spTgt>
                                        </p:tgtEl>
                                        <p:attrNameLst>
                                          <p:attrName>style.visibility</p:attrName>
                                        </p:attrNameLst>
                                      </p:cBhvr>
                                      <p:to>
                                        <p:strVal val="visible"/>
                                      </p:to>
                                    </p:set>
                                    <p:anim calcmode="lin" valueType="num">
                                      <p:cBhvr additive="base">
                                        <p:cTn id="28" dur="500" fill="hold"/>
                                        <p:tgtEl>
                                          <p:spTgt spid="107523">
                                            <p:txEl>
                                              <p:pRg st="7" end="7"/>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0752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alpha val="97000"/>
          </a:schemeClr>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subTitle" idx="1"/>
          </p:nvPr>
        </p:nvSpPr>
        <p:spPr>
          <a:xfrm>
            <a:off x="1524000" y="304800"/>
            <a:ext cx="9144000" cy="655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altLang="en-US" b="1" dirty="0" smtClean="0">
                <a:solidFill>
                  <a:srgbClr val="FFFF00"/>
                </a:solidFill>
                <a:effectLst/>
              </a:rPr>
              <a:t>FAIR SUBJECT SELECTION</a:t>
            </a:r>
          </a:p>
          <a:p>
            <a:pPr lvl="2" algn="l"/>
            <a:r>
              <a:rPr lang="ar-SA" altLang="en-US" b="1" dirty="0" smtClean="0">
                <a:effectLst/>
              </a:rPr>
              <a:t> </a:t>
            </a:r>
            <a:r>
              <a:rPr lang="en-US" altLang="en-US" b="1" dirty="0" smtClean="0">
                <a:effectLst/>
              </a:rPr>
              <a:t>Selection of subjects so that </a:t>
            </a:r>
            <a:r>
              <a:rPr lang="en-US" altLang="en-US" b="1" dirty="0" err="1" smtClean="0">
                <a:effectLst/>
              </a:rPr>
              <a:t>stigamatized</a:t>
            </a:r>
            <a:r>
              <a:rPr lang="en-US" altLang="en-US" b="1" dirty="0" smtClean="0">
                <a:effectLst/>
              </a:rPr>
              <a:t> and vulnerable individuals are not targeted for risky research</a:t>
            </a:r>
          </a:p>
          <a:p>
            <a:pPr lvl="4" algn="l"/>
            <a:r>
              <a:rPr lang="en-US" altLang="en-US" sz="2800" b="1" dirty="0">
                <a:solidFill>
                  <a:srgbClr val="FFCC00"/>
                </a:solidFill>
              </a:rPr>
              <a:t>(JUSTICE</a:t>
            </a:r>
            <a:r>
              <a:rPr lang="en-US" altLang="en-US" sz="2800" b="1" dirty="0" smtClean="0">
                <a:solidFill>
                  <a:srgbClr val="FFCC00"/>
                </a:solidFill>
              </a:rPr>
              <a:t>)</a:t>
            </a:r>
          </a:p>
          <a:p>
            <a:pPr lvl="4" algn="l"/>
            <a:endParaRPr lang="ar-SA" altLang="en-US" sz="2800" b="1" dirty="0">
              <a:solidFill>
                <a:srgbClr val="FFCC00"/>
              </a:solidFill>
            </a:endParaRPr>
          </a:p>
          <a:p>
            <a:pPr algn="l"/>
            <a:r>
              <a:rPr lang="en-US" altLang="en-US" b="1" dirty="0" smtClean="0">
                <a:solidFill>
                  <a:srgbClr val="FFFF00"/>
                </a:solidFill>
                <a:effectLst/>
              </a:rPr>
              <a:t>FAVOURABLE RISK – BENEFIT RATIO</a:t>
            </a:r>
          </a:p>
          <a:p>
            <a:pPr lvl="1" algn="l"/>
            <a:r>
              <a:rPr lang="en-US" altLang="en-US" b="1" dirty="0"/>
              <a:t>Minimizing Risk</a:t>
            </a:r>
          </a:p>
          <a:p>
            <a:pPr lvl="1" algn="l"/>
            <a:r>
              <a:rPr lang="en-US" altLang="en-US" b="1" dirty="0"/>
              <a:t>Enhancement of Potential benefits</a:t>
            </a:r>
          </a:p>
          <a:p>
            <a:pPr lvl="3" algn="l"/>
            <a:r>
              <a:rPr lang="en-US" altLang="en-US" sz="2800" b="1" dirty="0">
                <a:solidFill>
                  <a:srgbClr val="FFCC00"/>
                </a:solidFill>
              </a:rPr>
              <a:t>“Non- Maleficence , Beneficence</a:t>
            </a:r>
            <a:r>
              <a:rPr lang="en-US" altLang="en-US" sz="2800" b="1" dirty="0" smtClean="0">
                <a:solidFill>
                  <a:srgbClr val="FFCC00"/>
                </a:solidFill>
              </a:rPr>
              <a:t>”</a:t>
            </a:r>
          </a:p>
          <a:p>
            <a:pPr lvl="3" algn="l"/>
            <a:endParaRPr lang="ar-SA" altLang="en-US" sz="2800" b="1" dirty="0">
              <a:solidFill>
                <a:srgbClr val="FFCC00"/>
              </a:solidFill>
            </a:endParaRPr>
          </a:p>
          <a:p>
            <a:pPr algn="l"/>
            <a:r>
              <a:rPr lang="en-US" altLang="en-US" b="1" dirty="0" smtClean="0">
                <a:solidFill>
                  <a:srgbClr val="FFFF00"/>
                </a:solidFill>
                <a:effectLst/>
              </a:rPr>
              <a:t>INDEPENDENT REVIEW</a:t>
            </a:r>
          </a:p>
          <a:p>
            <a:pPr lvl="1" algn="l"/>
            <a:r>
              <a:rPr lang="en-US" altLang="en-US" b="1" dirty="0"/>
              <a:t>Proposed subject population     </a:t>
            </a:r>
          </a:p>
          <a:p>
            <a:pPr lvl="1" algn="l"/>
            <a:r>
              <a:rPr lang="ar-SA" altLang="en-US" b="1" dirty="0"/>
              <a:t> </a:t>
            </a:r>
            <a:r>
              <a:rPr lang="en-US" altLang="en-US" b="1" dirty="0"/>
              <a:t>Review design</a:t>
            </a:r>
          </a:p>
          <a:p>
            <a:pPr lvl="1" algn="l"/>
            <a:r>
              <a:rPr lang="en-US" altLang="en-US" b="1" dirty="0"/>
              <a:t>Risk – Benefit Ratio</a:t>
            </a:r>
          </a:p>
          <a:p>
            <a:pPr lvl="3" algn="l"/>
            <a:r>
              <a:rPr lang="en-US" altLang="en-US" sz="2800" b="1" dirty="0">
                <a:solidFill>
                  <a:srgbClr val="FFCC00"/>
                </a:solidFill>
              </a:rPr>
              <a:t>“Conflict of interest”</a:t>
            </a:r>
          </a:p>
          <a:p>
            <a:pPr algn="l"/>
            <a:endParaRPr lang="en-US" altLang="en-US" dirty="0" smtClean="0">
              <a:solidFill>
                <a:srgbClr val="FFCC00"/>
              </a:solidFill>
              <a:effectLst/>
            </a:endParaRPr>
          </a:p>
        </p:txBody>
      </p:sp>
    </p:spTree>
    <p:extLst>
      <p:ext uri="{BB962C8B-B14F-4D97-AF65-F5344CB8AC3E}">
        <p14:creationId xmlns:p14="http://schemas.microsoft.com/office/powerpoint/2010/main" val="2335449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08546">
                                            <p:txEl>
                                              <p:pRg st="0" end="0"/>
                                            </p:txEl>
                                          </p:spTgt>
                                        </p:tgtEl>
                                        <p:attrNameLst>
                                          <p:attrName>style.visibility</p:attrName>
                                        </p:attrNameLst>
                                      </p:cBhvr>
                                      <p:to>
                                        <p:strVal val="visible"/>
                                      </p:to>
                                    </p:set>
                                    <p:anim calcmode="lin" valueType="num">
                                      <p:cBhvr>
                                        <p:cTn id="7" dur="500" fill="hold"/>
                                        <p:tgtEl>
                                          <p:spTgt spid="10854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854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8546">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108546">
                                            <p:txEl>
                                              <p:pRg st="1" end="1"/>
                                            </p:txEl>
                                          </p:spTgt>
                                        </p:tgtEl>
                                        <p:attrNameLst>
                                          <p:attrName>style.visibility</p:attrName>
                                        </p:attrNameLst>
                                      </p:cBhvr>
                                      <p:to>
                                        <p:strVal val="visible"/>
                                      </p:to>
                                    </p:set>
                                    <p:anim calcmode="lin" valueType="num">
                                      <p:cBhvr>
                                        <p:cTn id="12" dur="500" fill="hold"/>
                                        <p:tgtEl>
                                          <p:spTgt spid="108546">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08546">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108546">
                                            <p:txEl>
                                              <p:pRg st="1" end="1"/>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108546">
                                            <p:txEl>
                                              <p:pRg st="2" end="2"/>
                                            </p:txEl>
                                          </p:spTgt>
                                        </p:tgtEl>
                                        <p:attrNameLst>
                                          <p:attrName>style.visibility</p:attrName>
                                        </p:attrNameLst>
                                      </p:cBhvr>
                                      <p:to>
                                        <p:strVal val="visible"/>
                                      </p:to>
                                    </p:set>
                                    <p:anim calcmode="lin" valueType="num">
                                      <p:cBhvr>
                                        <p:cTn id="17" dur="500" fill="hold"/>
                                        <p:tgtEl>
                                          <p:spTgt spid="108546">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08546">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108546">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5" presetClass="entr" presetSubtype="0" fill="hold" nodeType="clickEffect">
                                  <p:stCondLst>
                                    <p:cond delay="0"/>
                                  </p:stCondLst>
                                  <p:childTnLst>
                                    <p:set>
                                      <p:cBhvr>
                                        <p:cTn id="23" dur="1" fill="hold">
                                          <p:stCondLst>
                                            <p:cond delay="0"/>
                                          </p:stCondLst>
                                        </p:cTn>
                                        <p:tgtEl>
                                          <p:spTgt spid="108546">
                                            <p:txEl>
                                              <p:pRg st="4" end="4"/>
                                            </p:txEl>
                                          </p:spTgt>
                                        </p:tgtEl>
                                        <p:attrNameLst>
                                          <p:attrName>style.visibility</p:attrName>
                                        </p:attrNameLst>
                                      </p:cBhvr>
                                      <p:to>
                                        <p:strVal val="visible"/>
                                      </p:to>
                                    </p:set>
                                    <p:anim calcmode="lin" valueType="num">
                                      <p:cBhvr>
                                        <p:cTn id="24" dur="1000" fill="hold"/>
                                        <p:tgtEl>
                                          <p:spTgt spid="108546">
                                            <p:txEl>
                                              <p:pRg st="4" end="4"/>
                                            </p:txEl>
                                          </p:spTgt>
                                        </p:tgtEl>
                                        <p:attrNameLst>
                                          <p:attrName>ppt_w</p:attrName>
                                        </p:attrNameLst>
                                      </p:cBhvr>
                                      <p:tavLst>
                                        <p:tav tm="0">
                                          <p:val>
                                            <p:strVal val="#ppt_w*0.70"/>
                                          </p:val>
                                        </p:tav>
                                        <p:tav tm="100000">
                                          <p:val>
                                            <p:strVal val="#ppt_w"/>
                                          </p:val>
                                        </p:tav>
                                      </p:tavLst>
                                    </p:anim>
                                    <p:anim calcmode="lin" valueType="num">
                                      <p:cBhvr>
                                        <p:cTn id="25" dur="1000" fill="hold"/>
                                        <p:tgtEl>
                                          <p:spTgt spid="108546">
                                            <p:txEl>
                                              <p:pRg st="4" end="4"/>
                                            </p:txEl>
                                          </p:spTgt>
                                        </p:tgtEl>
                                        <p:attrNameLst>
                                          <p:attrName>ppt_h</p:attrName>
                                        </p:attrNameLst>
                                      </p:cBhvr>
                                      <p:tavLst>
                                        <p:tav tm="0">
                                          <p:val>
                                            <p:strVal val="#ppt_h"/>
                                          </p:val>
                                        </p:tav>
                                        <p:tav tm="100000">
                                          <p:val>
                                            <p:strVal val="#ppt_h"/>
                                          </p:val>
                                        </p:tav>
                                      </p:tavLst>
                                    </p:anim>
                                    <p:animEffect transition="in" filter="fade">
                                      <p:cBhvr>
                                        <p:cTn id="26" dur="1000"/>
                                        <p:tgtEl>
                                          <p:spTgt spid="108546">
                                            <p:txEl>
                                              <p:pRg st="4" end="4"/>
                                            </p:txEl>
                                          </p:spTgt>
                                        </p:tgtEl>
                                      </p:cBhvr>
                                    </p:animEffect>
                                  </p:childTnLst>
                                </p:cTn>
                              </p:par>
                              <p:par>
                                <p:cTn id="27" presetID="55" presetClass="entr" presetSubtype="0" fill="hold" nodeType="withEffect">
                                  <p:stCondLst>
                                    <p:cond delay="0"/>
                                  </p:stCondLst>
                                  <p:childTnLst>
                                    <p:set>
                                      <p:cBhvr>
                                        <p:cTn id="28" dur="1" fill="hold">
                                          <p:stCondLst>
                                            <p:cond delay="0"/>
                                          </p:stCondLst>
                                        </p:cTn>
                                        <p:tgtEl>
                                          <p:spTgt spid="108546">
                                            <p:txEl>
                                              <p:pRg st="5" end="5"/>
                                            </p:txEl>
                                          </p:spTgt>
                                        </p:tgtEl>
                                        <p:attrNameLst>
                                          <p:attrName>style.visibility</p:attrName>
                                        </p:attrNameLst>
                                      </p:cBhvr>
                                      <p:to>
                                        <p:strVal val="visible"/>
                                      </p:to>
                                    </p:set>
                                    <p:anim calcmode="lin" valueType="num">
                                      <p:cBhvr>
                                        <p:cTn id="29" dur="1000" fill="hold"/>
                                        <p:tgtEl>
                                          <p:spTgt spid="108546">
                                            <p:txEl>
                                              <p:pRg st="5" end="5"/>
                                            </p:txEl>
                                          </p:spTgt>
                                        </p:tgtEl>
                                        <p:attrNameLst>
                                          <p:attrName>ppt_w</p:attrName>
                                        </p:attrNameLst>
                                      </p:cBhvr>
                                      <p:tavLst>
                                        <p:tav tm="0">
                                          <p:val>
                                            <p:strVal val="#ppt_w*0.70"/>
                                          </p:val>
                                        </p:tav>
                                        <p:tav tm="100000">
                                          <p:val>
                                            <p:strVal val="#ppt_w"/>
                                          </p:val>
                                        </p:tav>
                                      </p:tavLst>
                                    </p:anim>
                                    <p:anim calcmode="lin" valueType="num">
                                      <p:cBhvr>
                                        <p:cTn id="30" dur="1000" fill="hold"/>
                                        <p:tgtEl>
                                          <p:spTgt spid="108546">
                                            <p:txEl>
                                              <p:pRg st="5" end="5"/>
                                            </p:txEl>
                                          </p:spTgt>
                                        </p:tgtEl>
                                        <p:attrNameLst>
                                          <p:attrName>ppt_h</p:attrName>
                                        </p:attrNameLst>
                                      </p:cBhvr>
                                      <p:tavLst>
                                        <p:tav tm="0">
                                          <p:val>
                                            <p:strVal val="#ppt_h"/>
                                          </p:val>
                                        </p:tav>
                                        <p:tav tm="100000">
                                          <p:val>
                                            <p:strVal val="#ppt_h"/>
                                          </p:val>
                                        </p:tav>
                                      </p:tavLst>
                                    </p:anim>
                                    <p:animEffect transition="in" filter="fade">
                                      <p:cBhvr>
                                        <p:cTn id="31" dur="1000"/>
                                        <p:tgtEl>
                                          <p:spTgt spid="108546">
                                            <p:txEl>
                                              <p:pRg st="5" end="5"/>
                                            </p:txEl>
                                          </p:spTgt>
                                        </p:tgtEl>
                                      </p:cBhvr>
                                    </p:animEffect>
                                  </p:childTnLst>
                                </p:cTn>
                              </p:par>
                              <p:par>
                                <p:cTn id="32" presetID="55" presetClass="entr" presetSubtype="0" fill="hold" nodeType="withEffect">
                                  <p:stCondLst>
                                    <p:cond delay="0"/>
                                  </p:stCondLst>
                                  <p:childTnLst>
                                    <p:set>
                                      <p:cBhvr>
                                        <p:cTn id="33" dur="1" fill="hold">
                                          <p:stCondLst>
                                            <p:cond delay="0"/>
                                          </p:stCondLst>
                                        </p:cTn>
                                        <p:tgtEl>
                                          <p:spTgt spid="108546">
                                            <p:txEl>
                                              <p:pRg st="6" end="6"/>
                                            </p:txEl>
                                          </p:spTgt>
                                        </p:tgtEl>
                                        <p:attrNameLst>
                                          <p:attrName>style.visibility</p:attrName>
                                        </p:attrNameLst>
                                      </p:cBhvr>
                                      <p:to>
                                        <p:strVal val="visible"/>
                                      </p:to>
                                    </p:set>
                                    <p:anim calcmode="lin" valueType="num">
                                      <p:cBhvr>
                                        <p:cTn id="34" dur="1000" fill="hold"/>
                                        <p:tgtEl>
                                          <p:spTgt spid="108546">
                                            <p:txEl>
                                              <p:pRg st="6" end="6"/>
                                            </p:txEl>
                                          </p:spTgt>
                                        </p:tgtEl>
                                        <p:attrNameLst>
                                          <p:attrName>ppt_w</p:attrName>
                                        </p:attrNameLst>
                                      </p:cBhvr>
                                      <p:tavLst>
                                        <p:tav tm="0">
                                          <p:val>
                                            <p:strVal val="#ppt_w*0.70"/>
                                          </p:val>
                                        </p:tav>
                                        <p:tav tm="100000">
                                          <p:val>
                                            <p:strVal val="#ppt_w"/>
                                          </p:val>
                                        </p:tav>
                                      </p:tavLst>
                                    </p:anim>
                                    <p:anim calcmode="lin" valueType="num">
                                      <p:cBhvr>
                                        <p:cTn id="35" dur="1000" fill="hold"/>
                                        <p:tgtEl>
                                          <p:spTgt spid="108546">
                                            <p:txEl>
                                              <p:pRg st="6" end="6"/>
                                            </p:txEl>
                                          </p:spTgt>
                                        </p:tgtEl>
                                        <p:attrNameLst>
                                          <p:attrName>ppt_h</p:attrName>
                                        </p:attrNameLst>
                                      </p:cBhvr>
                                      <p:tavLst>
                                        <p:tav tm="0">
                                          <p:val>
                                            <p:strVal val="#ppt_h"/>
                                          </p:val>
                                        </p:tav>
                                        <p:tav tm="100000">
                                          <p:val>
                                            <p:strVal val="#ppt_h"/>
                                          </p:val>
                                        </p:tav>
                                      </p:tavLst>
                                    </p:anim>
                                    <p:animEffect transition="in" filter="fade">
                                      <p:cBhvr>
                                        <p:cTn id="36" dur="1000"/>
                                        <p:tgtEl>
                                          <p:spTgt spid="108546">
                                            <p:txEl>
                                              <p:pRg st="6" end="6"/>
                                            </p:txEl>
                                          </p:spTgt>
                                        </p:tgtEl>
                                      </p:cBhvr>
                                    </p:animEffect>
                                  </p:childTnLst>
                                </p:cTn>
                              </p:par>
                              <p:par>
                                <p:cTn id="37" presetID="55" presetClass="entr" presetSubtype="0" fill="hold" nodeType="withEffect">
                                  <p:stCondLst>
                                    <p:cond delay="0"/>
                                  </p:stCondLst>
                                  <p:childTnLst>
                                    <p:set>
                                      <p:cBhvr>
                                        <p:cTn id="38" dur="1" fill="hold">
                                          <p:stCondLst>
                                            <p:cond delay="0"/>
                                          </p:stCondLst>
                                        </p:cTn>
                                        <p:tgtEl>
                                          <p:spTgt spid="108546">
                                            <p:txEl>
                                              <p:pRg st="7" end="7"/>
                                            </p:txEl>
                                          </p:spTgt>
                                        </p:tgtEl>
                                        <p:attrNameLst>
                                          <p:attrName>style.visibility</p:attrName>
                                        </p:attrNameLst>
                                      </p:cBhvr>
                                      <p:to>
                                        <p:strVal val="visible"/>
                                      </p:to>
                                    </p:set>
                                    <p:anim calcmode="lin" valueType="num">
                                      <p:cBhvr>
                                        <p:cTn id="39" dur="1000" fill="hold"/>
                                        <p:tgtEl>
                                          <p:spTgt spid="108546">
                                            <p:txEl>
                                              <p:pRg st="7" end="7"/>
                                            </p:txEl>
                                          </p:spTgt>
                                        </p:tgtEl>
                                        <p:attrNameLst>
                                          <p:attrName>ppt_w</p:attrName>
                                        </p:attrNameLst>
                                      </p:cBhvr>
                                      <p:tavLst>
                                        <p:tav tm="0">
                                          <p:val>
                                            <p:strVal val="#ppt_w*0.70"/>
                                          </p:val>
                                        </p:tav>
                                        <p:tav tm="100000">
                                          <p:val>
                                            <p:strVal val="#ppt_w"/>
                                          </p:val>
                                        </p:tav>
                                      </p:tavLst>
                                    </p:anim>
                                    <p:anim calcmode="lin" valueType="num">
                                      <p:cBhvr>
                                        <p:cTn id="40" dur="1000" fill="hold"/>
                                        <p:tgtEl>
                                          <p:spTgt spid="108546">
                                            <p:txEl>
                                              <p:pRg st="7" end="7"/>
                                            </p:txEl>
                                          </p:spTgt>
                                        </p:tgtEl>
                                        <p:attrNameLst>
                                          <p:attrName>ppt_h</p:attrName>
                                        </p:attrNameLst>
                                      </p:cBhvr>
                                      <p:tavLst>
                                        <p:tav tm="0">
                                          <p:val>
                                            <p:strVal val="#ppt_h"/>
                                          </p:val>
                                        </p:tav>
                                        <p:tav tm="100000">
                                          <p:val>
                                            <p:strVal val="#ppt_h"/>
                                          </p:val>
                                        </p:tav>
                                      </p:tavLst>
                                    </p:anim>
                                    <p:animEffect transition="in" filter="fade">
                                      <p:cBhvr>
                                        <p:cTn id="41" dur="1000"/>
                                        <p:tgtEl>
                                          <p:spTgt spid="108546">
                                            <p:txEl>
                                              <p:pRg st="7" end="7"/>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0" fill="hold" nodeType="clickEffect">
                                  <p:stCondLst>
                                    <p:cond delay="0"/>
                                  </p:stCondLst>
                                  <p:childTnLst>
                                    <p:set>
                                      <p:cBhvr>
                                        <p:cTn id="45" dur="1" fill="hold">
                                          <p:stCondLst>
                                            <p:cond delay="0"/>
                                          </p:stCondLst>
                                        </p:cTn>
                                        <p:tgtEl>
                                          <p:spTgt spid="108546">
                                            <p:txEl>
                                              <p:pRg st="9" end="9"/>
                                            </p:txEl>
                                          </p:spTgt>
                                        </p:tgtEl>
                                        <p:attrNameLst>
                                          <p:attrName>style.visibility</p:attrName>
                                        </p:attrNameLst>
                                      </p:cBhvr>
                                      <p:to>
                                        <p:strVal val="visible"/>
                                      </p:to>
                                    </p:set>
                                    <p:anim calcmode="lin" valueType="num">
                                      <p:cBhvr>
                                        <p:cTn id="46" dur="500" fill="hold"/>
                                        <p:tgtEl>
                                          <p:spTgt spid="108546">
                                            <p:txEl>
                                              <p:pRg st="9" end="9"/>
                                            </p:txEl>
                                          </p:spTgt>
                                        </p:tgtEl>
                                        <p:attrNameLst>
                                          <p:attrName>ppt_w</p:attrName>
                                        </p:attrNameLst>
                                      </p:cBhvr>
                                      <p:tavLst>
                                        <p:tav tm="0">
                                          <p:val>
                                            <p:fltVal val="0"/>
                                          </p:val>
                                        </p:tav>
                                        <p:tav tm="100000">
                                          <p:val>
                                            <p:strVal val="#ppt_w"/>
                                          </p:val>
                                        </p:tav>
                                      </p:tavLst>
                                    </p:anim>
                                    <p:anim calcmode="lin" valueType="num">
                                      <p:cBhvr>
                                        <p:cTn id="47" dur="500" fill="hold"/>
                                        <p:tgtEl>
                                          <p:spTgt spid="108546">
                                            <p:txEl>
                                              <p:pRg st="9" end="9"/>
                                            </p:txEl>
                                          </p:spTgt>
                                        </p:tgtEl>
                                        <p:attrNameLst>
                                          <p:attrName>ppt_h</p:attrName>
                                        </p:attrNameLst>
                                      </p:cBhvr>
                                      <p:tavLst>
                                        <p:tav tm="0">
                                          <p:val>
                                            <p:fltVal val="0"/>
                                          </p:val>
                                        </p:tav>
                                        <p:tav tm="100000">
                                          <p:val>
                                            <p:strVal val="#ppt_h"/>
                                          </p:val>
                                        </p:tav>
                                      </p:tavLst>
                                    </p:anim>
                                    <p:animEffect transition="in" filter="fade">
                                      <p:cBhvr>
                                        <p:cTn id="48" dur="500"/>
                                        <p:tgtEl>
                                          <p:spTgt spid="108546">
                                            <p:txEl>
                                              <p:pRg st="9" end="9"/>
                                            </p:txEl>
                                          </p:spTgt>
                                        </p:tgtEl>
                                      </p:cBhvr>
                                    </p:animEffect>
                                  </p:childTnLst>
                                </p:cTn>
                              </p:par>
                              <p:par>
                                <p:cTn id="49" presetID="53" presetClass="entr" presetSubtype="0" fill="hold" nodeType="withEffect">
                                  <p:stCondLst>
                                    <p:cond delay="0"/>
                                  </p:stCondLst>
                                  <p:childTnLst>
                                    <p:set>
                                      <p:cBhvr>
                                        <p:cTn id="50" dur="1" fill="hold">
                                          <p:stCondLst>
                                            <p:cond delay="0"/>
                                          </p:stCondLst>
                                        </p:cTn>
                                        <p:tgtEl>
                                          <p:spTgt spid="108546">
                                            <p:txEl>
                                              <p:pRg st="10" end="10"/>
                                            </p:txEl>
                                          </p:spTgt>
                                        </p:tgtEl>
                                        <p:attrNameLst>
                                          <p:attrName>style.visibility</p:attrName>
                                        </p:attrNameLst>
                                      </p:cBhvr>
                                      <p:to>
                                        <p:strVal val="visible"/>
                                      </p:to>
                                    </p:set>
                                    <p:anim calcmode="lin" valueType="num">
                                      <p:cBhvr>
                                        <p:cTn id="51" dur="500" fill="hold"/>
                                        <p:tgtEl>
                                          <p:spTgt spid="108546">
                                            <p:txEl>
                                              <p:pRg st="10" end="10"/>
                                            </p:txEl>
                                          </p:spTgt>
                                        </p:tgtEl>
                                        <p:attrNameLst>
                                          <p:attrName>ppt_w</p:attrName>
                                        </p:attrNameLst>
                                      </p:cBhvr>
                                      <p:tavLst>
                                        <p:tav tm="0">
                                          <p:val>
                                            <p:fltVal val="0"/>
                                          </p:val>
                                        </p:tav>
                                        <p:tav tm="100000">
                                          <p:val>
                                            <p:strVal val="#ppt_w"/>
                                          </p:val>
                                        </p:tav>
                                      </p:tavLst>
                                    </p:anim>
                                    <p:anim calcmode="lin" valueType="num">
                                      <p:cBhvr>
                                        <p:cTn id="52" dur="500" fill="hold"/>
                                        <p:tgtEl>
                                          <p:spTgt spid="108546">
                                            <p:txEl>
                                              <p:pRg st="10" end="10"/>
                                            </p:txEl>
                                          </p:spTgt>
                                        </p:tgtEl>
                                        <p:attrNameLst>
                                          <p:attrName>ppt_h</p:attrName>
                                        </p:attrNameLst>
                                      </p:cBhvr>
                                      <p:tavLst>
                                        <p:tav tm="0">
                                          <p:val>
                                            <p:fltVal val="0"/>
                                          </p:val>
                                        </p:tav>
                                        <p:tav tm="100000">
                                          <p:val>
                                            <p:strVal val="#ppt_h"/>
                                          </p:val>
                                        </p:tav>
                                      </p:tavLst>
                                    </p:anim>
                                    <p:animEffect transition="in" filter="fade">
                                      <p:cBhvr>
                                        <p:cTn id="53" dur="500"/>
                                        <p:tgtEl>
                                          <p:spTgt spid="108546">
                                            <p:txEl>
                                              <p:pRg st="10" end="10"/>
                                            </p:txEl>
                                          </p:spTgt>
                                        </p:tgtEl>
                                      </p:cBhvr>
                                    </p:animEffect>
                                  </p:childTnLst>
                                </p:cTn>
                              </p:par>
                              <p:par>
                                <p:cTn id="54" presetID="53" presetClass="entr" presetSubtype="0" fill="hold" nodeType="withEffect">
                                  <p:stCondLst>
                                    <p:cond delay="0"/>
                                  </p:stCondLst>
                                  <p:childTnLst>
                                    <p:set>
                                      <p:cBhvr>
                                        <p:cTn id="55" dur="1" fill="hold">
                                          <p:stCondLst>
                                            <p:cond delay="0"/>
                                          </p:stCondLst>
                                        </p:cTn>
                                        <p:tgtEl>
                                          <p:spTgt spid="108546">
                                            <p:txEl>
                                              <p:pRg st="11" end="11"/>
                                            </p:txEl>
                                          </p:spTgt>
                                        </p:tgtEl>
                                        <p:attrNameLst>
                                          <p:attrName>style.visibility</p:attrName>
                                        </p:attrNameLst>
                                      </p:cBhvr>
                                      <p:to>
                                        <p:strVal val="visible"/>
                                      </p:to>
                                    </p:set>
                                    <p:anim calcmode="lin" valueType="num">
                                      <p:cBhvr>
                                        <p:cTn id="56" dur="500" fill="hold"/>
                                        <p:tgtEl>
                                          <p:spTgt spid="108546">
                                            <p:txEl>
                                              <p:pRg st="11" end="11"/>
                                            </p:txEl>
                                          </p:spTgt>
                                        </p:tgtEl>
                                        <p:attrNameLst>
                                          <p:attrName>ppt_w</p:attrName>
                                        </p:attrNameLst>
                                      </p:cBhvr>
                                      <p:tavLst>
                                        <p:tav tm="0">
                                          <p:val>
                                            <p:fltVal val="0"/>
                                          </p:val>
                                        </p:tav>
                                        <p:tav tm="100000">
                                          <p:val>
                                            <p:strVal val="#ppt_w"/>
                                          </p:val>
                                        </p:tav>
                                      </p:tavLst>
                                    </p:anim>
                                    <p:anim calcmode="lin" valueType="num">
                                      <p:cBhvr>
                                        <p:cTn id="57" dur="500" fill="hold"/>
                                        <p:tgtEl>
                                          <p:spTgt spid="108546">
                                            <p:txEl>
                                              <p:pRg st="11" end="11"/>
                                            </p:txEl>
                                          </p:spTgt>
                                        </p:tgtEl>
                                        <p:attrNameLst>
                                          <p:attrName>ppt_h</p:attrName>
                                        </p:attrNameLst>
                                      </p:cBhvr>
                                      <p:tavLst>
                                        <p:tav tm="0">
                                          <p:val>
                                            <p:fltVal val="0"/>
                                          </p:val>
                                        </p:tav>
                                        <p:tav tm="100000">
                                          <p:val>
                                            <p:strVal val="#ppt_h"/>
                                          </p:val>
                                        </p:tav>
                                      </p:tavLst>
                                    </p:anim>
                                    <p:animEffect transition="in" filter="fade">
                                      <p:cBhvr>
                                        <p:cTn id="58" dur="500"/>
                                        <p:tgtEl>
                                          <p:spTgt spid="108546">
                                            <p:txEl>
                                              <p:pRg st="11" end="11"/>
                                            </p:txEl>
                                          </p:spTgt>
                                        </p:tgtEl>
                                      </p:cBhvr>
                                    </p:animEffect>
                                  </p:childTnLst>
                                </p:cTn>
                              </p:par>
                              <p:par>
                                <p:cTn id="59" presetID="53" presetClass="entr" presetSubtype="0" fill="hold" nodeType="withEffect">
                                  <p:stCondLst>
                                    <p:cond delay="0"/>
                                  </p:stCondLst>
                                  <p:childTnLst>
                                    <p:set>
                                      <p:cBhvr>
                                        <p:cTn id="60" dur="1" fill="hold">
                                          <p:stCondLst>
                                            <p:cond delay="0"/>
                                          </p:stCondLst>
                                        </p:cTn>
                                        <p:tgtEl>
                                          <p:spTgt spid="108546">
                                            <p:txEl>
                                              <p:pRg st="12" end="12"/>
                                            </p:txEl>
                                          </p:spTgt>
                                        </p:tgtEl>
                                        <p:attrNameLst>
                                          <p:attrName>style.visibility</p:attrName>
                                        </p:attrNameLst>
                                      </p:cBhvr>
                                      <p:to>
                                        <p:strVal val="visible"/>
                                      </p:to>
                                    </p:set>
                                    <p:anim calcmode="lin" valueType="num">
                                      <p:cBhvr>
                                        <p:cTn id="61" dur="500" fill="hold"/>
                                        <p:tgtEl>
                                          <p:spTgt spid="108546">
                                            <p:txEl>
                                              <p:pRg st="12" end="12"/>
                                            </p:txEl>
                                          </p:spTgt>
                                        </p:tgtEl>
                                        <p:attrNameLst>
                                          <p:attrName>ppt_w</p:attrName>
                                        </p:attrNameLst>
                                      </p:cBhvr>
                                      <p:tavLst>
                                        <p:tav tm="0">
                                          <p:val>
                                            <p:fltVal val="0"/>
                                          </p:val>
                                        </p:tav>
                                        <p:tav tm="100000">
                                          <p:val>
                                            <p:strVal val="#ppt_w"/>
                                          </p:val>
                                        </p:tav>
                                      </p:tavLst>
                                    </p:anim>
                                    <p:anim calcmode="lin" valueType="num">
                                      <p:cBhvr>
                                        <p:cTn id="62" dur="500" fill="hold"/>
                                        <p:tgtEl>
                                          <p:spTgt spid="108546">
                                            <p:txEl>
                                              <p:pRg st="12" end="12"/>
                                            </p:txEl>
                                          </p:spTgt>
                                        </p:tgtEl>
                                        <p:attrNameLst>
                                          <p:attrName>ppt_h</p:attrName>
                                        </p:attrNameLst>
                                      </p:cBhvr>
                                      <p:tavLst>
                                        <p:tav tm="0">
                                          <p:val>
                                            <p:fltVal val="0"/>
                                          </p:val>
                                        </p:tav>
                                        <p:tav tm="100000">
                                          <p:val>
                                            <p:strVal val="#ppt_h"/>
                                          </p:val>
                                        </p:tav>
                                      </p:tavLst>
                                    </p:anim>
                                    <p:animEffect transition="in" filter="fade">
                                      <p:cBhvr>
                                        <p:cTn id="63" dur="500"/>
                                        <p:tgtEl>
                                          <p:spTgt spid="108546">
                                            <p:txEl>
                                              <p:pRg st="12" end="12"/>
                                            </p:txEl>
                                          </p:spTgt>
                                        </p:tgtEl>
                                      </p:cBhvr>
                                    </p:animEffect>
                                  </p:childTnLst>
                                </p:cTn>
                              </p:par>
                              <p:par>
                                <p:cTn id="64" presetID="53" presetClass="entr" presetSubtype="0" fill="hold" nodeType="withEffect">
                                  <p:stCondLst>
                                    <p:cond delay="0"/>
                                  </p:stCondLst>
                                  <p:childTnLst>
                                    <p:set>
                                      <p:cBhvr>
                                        <p:cTn id="65" dur="1" fill="hold">
                                          <p:stCondLst>
                                            <p:cond delay="0"/>
                                          </p:stCondLst>
                                        </p:cTn>
                                        <p:tgtEl>
                                          <p:spTgt spid="108546">
                                            <p:txEl>
                                              <p:pRg st="13" end="13"/>
                                            </p:txEl>
                                          </p:spTgt>
                                        </p:tgtEl>
                                        <p:attrNameLst>
                                          <p:attrName>style.visibility</p:attrName>
                                        </p:attrNameLst>
                                      </p:cBhvr>
                                      <p:to>
                                        <p:strVal val="visible"/>
                                      </p:to>
                                    </p:set>
                                    <p:anim calcmode="lin" valueType="num">
                                      <p:cBhvr>
                                        <p:cTn id="66" dur="500" fill="hold"/>
                                        <p:tgtEl>
                                          <p:spTgt spid="108546">
                                            <p:txEl>
                                              <p:pRg st="13" end="13"/>
                                            </p:txEl>
                                          </p:spTgt>
                                        </p:tgtEl>
                                        <p:attrNameLst>
                                          <p:attrName>ppt_w</p:attrName>
                                        </p:attrNameLst>
                                      </p:cBhvr>
                                      <p:tavLst>
                                        <p:tav tm="0">
                                          <p:val>
                                            <p:fltVal val="0"/>
                                          </p:val>
                                        </p:tav>
                                        <p:tav tm="100000">
                                          <p:val>
                                            <p:strVal val="#ppt_w"/>
                                          </p:val>
                                        </p:tav>
                                      </p:tavLst>
                                    </p:anim>
                                    <p:anim calcmode="lin" valueType="num">
                                      <p:cBhvr>
                                        <p:cTn id="67" dur="500" fill="hold"/>
                                        <p:tgtEl>
                                          <p:spTgt spid="108546">
                                            <p:txEl>
                                              <p:pRg st="13" end="13"/>
                                            </p:txEl>
                                          </p:spTgt>
                                        </p:tgtEl>
                                        <p:attrNameLst>
                                          <p:attrName>ppt_h</p:attrName>
                                        </p:attrNameLst>
                                      </p:cBhvr>
                                      <p:tavLst>
                                        <p:tav tm="0">
                                          <p:val>
                                            <p:fltVal val="0"/>
                                          </p:val>
                                        </p:tav>
                                        <p:tav tm="100000">
                                          <p:val>
                                            <p:strVal val="#ppt_h"/>
                                          </p:val>
                                        </p:tav>
                                      </p:tavLst>
                                    </p:anim>
                                    <p:animEffect transition="in" filter="fade">
                                      <p:cBhvr>
                                        <p:cTn id="68" dur="500"/>
                                        <p:tgtEl>
                                          <p:spTgt spid="10854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solidFill>
          <a:schemeClr val="bg1">
            <a:alpha val="97000"/>
          </a:schemeClr>
        </a:solidFill>
        <a:effectLst/>
      </p:bgPr>
    </p:bg>
    <p:spTree>
      <p:nvGrpSpPr>
        <p:cNvPr id="1" name=""/>
        <p:cNvGrpSpPr/>
        <p:nvPr/>
      </p:nvGrpSpPr>
      <p:grpSpPr>
        <a:xfrm>
          <a:off x="0" y="0"/>
          <a:ext cx="0" cy="0"/>
          <a:chOff x="0" y="0"/>
          <a:chExt cx="0" cy="0"/>
        </a:xfrm>
      </p:grpSpPr>
      <p:sp>
        <p:nvSpPr>
          <p:cNvPr id="109571" name="Rectangle 3"/>
          <p:cNvSpPr>
            <a:spLocks noGrp="1" noChangeArrowheads="1"/>
          </p:cNvSpPr>
          <p:nvPr>
            <p:ph type="subTitle" idx="1"/>
          </p:nvPr>
        </p:nvSpPr>
        <p:spPr>
          <a:xfrm>
            <a:off x="1524000" y="966422"/>
            <a:ext cx="9144000" cy="1655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l"/>
            <a:r>
              <a:rPr lang="en-US" altLang="en-US" sz="3600" b="1" dirty="0" smtClean="0">
                <a:solidFill>
                  <a:schemeClr val="tx2"/>
                </a:solidFill>
                <a:effectLst/>
              </a:rPr>
              <a:t>INFORMED CONSENT</a:t>
            </a:r>
          </a:p>
          <a:p>
            <a:pPr algn="l"/>
            <a:endParaRPr lang="en-US" altLang="en-US" sz="3600" b="1" dirty="0" smtClean="0">
              <a:solidFill>
                <a:srgbClr val="FFCC00"/>
              </a:solidFill>
              <a:effectLst/>
            </a:endParaRPr>
          </a:p>
          <a:p>
            <a:pPr algn="l"/>
            <a:r>
              <a:rPr lang="en-US" altLang="en-US" sz="3600" b="1" dirty="0" smtClean="0">
                <a:solidFill>
                  <a:schemeClr val="hlink"/>
                </a:solidFill>
                <a:effectLst/>
              </a:rPr>
              <a:t>RESPECT FOR SUBJECTS</a:t>
            </a:r>
          </a:p>
          <a:p>
            <a:pPr lvl="2" algn="l">
              <a:buFont typeface="Wingdings" panose="05000000000000000000" pitchFamily="2" charset="2"/>
              <a:buNone/>
            </a:pPr>
            <a:r>
              <a:rPr lang="en-US" altLang="en-US" sz="3200" b="1" dirty="0"/>
              <a:t>- Permitting withdrawal</a:t>
            </a:r>
          </a:p>
          <a:p>
            <a:pPr lvl="1" algn="l"/>
            <a:r>
              <a:rPr lang="en-US" altLang="en-US" sz="3600" b="1" dirty="0"/>
              <a:t>Protecting privacy</a:t>
            </a:r>
          </a:p>
          <a:p>
            <a:pPr lvl="1" algn="l"/>
            <a:r>
              <a:rPr lang="en-US" altLang="en-US" sz="3600" b="1" dirty="0"/>
              <a:t>New risks or benefits</a:t>
            </a:r>
          </a:p>
          <a:p>
            <a:pPr lvl="1" algn="l"/>
            <a:r>
              <a:rPr lang="en-US" altLang="en-US" sz="3600" b="1" dirty="0"/>
              <a:t>Result of clinical research</a:t>
            </a:r>
          </a:p>
          <a:p>
            <a:pPr lvl="1" algn="l"/>
            <a:r>
              <a:rPr lang="en-US" altLang="en-US" sz="3600" b="1" dirty="0"/>
              <a:t>Maintaining welfare of subjects</a:t>
            </a:r>
          </a:p>
          <a:p>
            <a:pPr lvl="3" algn="l"/>
            <a:r>
              <a:rPr lang="en-US" altLang="en-US" sz="5400" b="1" dirty="0">
                <a:solidFill>
                  <a:srgbClr val="FFFF00"/>
                </a:solidFill>
              </a:rPr>
              <a:t>“</a:t>
            </a:r>
            <a:r>
              <a:rPr lang="en-US" altLang="en-US" sz="5400" b="1" dirty="0" smtClean="0">
                <a:solidFill>
                  <a:srgbClr val="FFFF00"/>
                </a:solidFill>
              </a:rPr>
              <a:t>Autonomy and dignity”</a:t>
            </a:r>
            <a:endParaRPr lang="en-US" altLang="en-US" sz="5400" b="1" dirty="0">
              <a:solidFill>
                <a:srgbClr val="FFFF00"/>
              </a:solidFill>
            </a:endParaRPr>
          </a:p>
        </p:txBody>
      </p:sp>
    </p:spTree>
    <p:extLst>
      <p:ext uri="{BB962C8B-B14F-4D97-AF65-F5344CB8AC3E}">
        <p14:creationId xmlns:p14="http://schemas.microsoft.com/office/powerpoint/2010/main" val="691311284"/>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 calcmode="lin" valueType="num">
                                      <p:cBhvr>
                                        <p:cTn id="7" dur="500" fill="hold"/>
                                        <p:tgtEl>
                                          <p:spTgt spid="10957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957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957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09571">
                                            <p:txEl>
                                              <p:pRg st="2" end="2"/>
                                            </p:txEl>
                                          </p:spTgt>
                                        </p:tgtEl>
                                        <p:attrNameLst>
                                          <p:attrName>style.visibility</p:attrName>
                                        </p:attrNameLst>
                                      </p:cBhvr>
                                      <p:to>
                                        <p:strVal val="visible"/>
                                      </p:to>
                                    </p:set>
                                    <p:anim calcmode="lin" valueType="num">
                                      <p:cBhvr>
                                        <p:cTn id="14" dur="500" fill="hold"/>
                                        <p:tgtEl>
                                          <p:spTgt spid="109571">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109571">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109571">
                                            <p:txEl>
                                              <p:pRg st="2" end="2"/>
                                            </p:txEl>
                                          </p:spTgt>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109571">
                                            <p:txEl>
                                              <p:pRg st="3" end="3"/>
                                            </p:txEl>
                                          </p:spTgt>
                                        </p:tgtEl>
                                        <p:attrNameLst>
                                          <p:attrName>style.visibility</p:attrName>
                                        </p:attrNameLst>
                                      </p:cBhvr>
                                      <p:to>
                                        <p:strVal val="visible"/>
                                      </p:to>
                                    </p:set>
                                    <p:anim calcmode="lin" valueType="num">
                                      <p:cBhvr>
                                        <p:cTn id="19" dur="500" fill="hold"/>
                                        <p:tgtEl>
                                          <p:spTgt spid="109571">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109571">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109571">
                                            <p:txEl>
                                              <p:pRg st="3" end="3"/>
                                            </p:txEl>
                                          </p:spTgt>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109571">
                                            <p:txEl>
                                              <p:pRg st="4" end="4"/>
                                            </p:txEl>
                                          </p:spTgt>
                                        </p:tgtEl>
                                        <p:attrNameLst>
                                          <p:attrName>style.visibility</p:attrName>
                                        </p:attrNameLst>
                                      </p:cBhvr>
                                      <p:to>
                                        <p:strVal val="visible"/>
                                      </p:to>
                                    </p:set>
                                    <p:anim calcmode="lin" valueType="num">
                                      <p:cBhvr>
                                        <p:cTn id="24" dur="500" fill="hold"/>
                                        <p:tgtEl>
                                          <p:spTgt spid="109571">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109571">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109571">
                                            <p:txEl>
                                              <p:pRg st="4" end="4"/>
                                            </p:txEl>
                                          </p:spTgt>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109571">
                                            <p:txEl>
                                              <p:pRg st="5" end="5"/>
                                            </p:txEl>
                                          </p:spTgt>
                                        </p:tgtEl>
                                        <p:attrNameLst>
                                          <p:attrName>style.visibility</p:attrName>
                                        </p:attrNameLst>
                                      </p:cBhvr>
                                      <p:to>
                                        <p:strVal val="visible"/>
                                      </p:to>
                                    </p:set>
                                    <p:anim calcmode="lin" valueType="num">
                                      <p:cBhvr>
                                        <p:cTn id="29" dur="500" fill="hold"/>
                                        <p:tgtEl>
                                          <p:spTgt spid="109571">
                                            <p:txEl>
                                              <p:pRg st="5" end="5"/>
                                            </p:txEl>
                                          </p:spTgt>
                                        </p:tgtEl>
                                        <p:attrNameLst>
                                          <p:attrName>ppt_w</p:attrName>
                                        </p:attrNameLst>
                                      </p:cBhvr>
                                      <p:tavLst>
                                        <p:tav tm="0">
                                          <p:val>
                                            <p:fltVal val="0"/>
                                          </p:val>
                                        </p:tav>
                                        <p:tav tm="100000">
                                          <p:val>
                                            <p:strVal val="#ppt_w"/>
                                          </p:val>
                                        </p:tav>
                                      </p:tavLst>
                                    </p:anim>
                                    <p:anim calcmode="lin" valueType="num">
                                      <p:cBhvr>
                                        <p:cTn id="30" dur="500" fill="hold"/>
                                        <p:tgtEl>
                                          <p:spTgt spid="109571">
                                            <p:txEl>
                                              <p:pRg st="5" end="5"/>
                                            </p:txEl>
                                          </p:spTgt>
                                        </p:tgtEl>
                                        <p:attrNameLst>
                                          <p:attrName>ppt_h</p:attrName>
                                        </p:attrNameLst>
                                      </p:cBhvr>
                                      <p:tavLst>
                                        <p:tav tm="0">
                                          <p:val>
                                            <p:fltVal val="0"/>
                                          </p:val>
                                        </p:tav>
                                        <p:tav tm="100000">
                                          <p:val>
                                            <p:strVal val="#ppt_h"/>
                                          </p:val>
                                        </p:tav>
                                      </p:tavLst>
                                    </p:anim>
                                    <p:animEffect transition="in" filter="fade">
                                      <p:cBhvr>
                                        <p:cTn id="31" dur="500"/>
                                        <p:tgtEl>
                                          <p:spTgt spid="109571">
                                            <p:txEl>
                                              <p:pRg st="5" end="5"/>
                                            </p:txEl>
                                          </p:spTgt>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109571">
                                            <p:txEl>
                                              <p:pRg st="6" end="6"/>
                                            </p:txEl>
                                          </p:spTgt>
                                        </p:tgtEl>
                                        <p:attrNameLst>
                                          <p:attrName>style.visibility</p:attrName>
                                        </p:attrNameLst>
                                      </p:cBhvr>
                                      <p:to>
                                        <p:strVal val="visible"/>
                                      </p:to>
                                    </p:set>
                                    <p:anim calcmode="lin" valueType="num">
                                      <p:cBhvr>
                                        <p:cTn id="34" dur="500" fill="hold"/>
                                        <p:tgtEl>
                                          <p:spTgt spid="109571">
                                            <p:txEl>
                                              <p:pRg st="6" end="6"/>
                                            </p:txEl>
                                          </p:spTgt>
                                        </p:tgtEl>
                                        <p:attrNameLst>
                                          <p:attrName>ppt_w</p:attrName>
                                        </p:attrNameLst>
                                      </p:cBhvr>
                                      <p:tavLst>
                                        <p:tav tm="0">
                                          <p:val>
                                            <p:fltVal val="0"/>
                                          </p:val>
                                        </p:tav>
                                        <p:tav tm="100000">
                                          <p:val>
                                            <p:strVal val="#ppt_w"/>
                                          </p:val>
                                        </p:tav>
                                      </p:tavLst>
                                    </p:anim>
                                    <p:anim calcmode="lin" valueType="num">
                                      <p:cBhvr>
                                        <p:cTn id="35" dur="500" fill="hold"/>
                                        <p:tgtEl>
                                          <p:spTgt spid="109571">
                                            <p:txEl>
                                              <p:pRg st="6" end="6"/>
                                            </p:txEl>
                                          </p:spTgt>
                                        </p:tgtEl>
                                        <p:attrNameLst>
                                          <p:attrName>ppt_h</p:attrName>
                                        </p:attrNameLst>
                                      </p:cBhvr>
                                      <p:tavLst>
                                        <p:tav tm="0">
                                          <p:val>
                                            <p:fltVal val="0"/>
                                          </p:val>
                                        </p:tav>
                                        <p:tav tm="100000">
                                          <p:val>
                                            <p:strVal val="#ppt_h"/>
                                          </p:val>
                                        </p:tav>
                                      </p:tavLst>
                                    </p:anim>
                                    <p:animEffect transition="in" filter="fade">
                                      <p:cBhvr>
                                        <p:cTn id="36" dur="500"/>
                                        <p:tgtEl>
                                          <p:spTgt spid="109571">
                                            <p:txEl>
                                              <p:pRg st="6" end="6"/>
                                            </p:txEl>
                                          </p:spTgt>
                                        </p:tgtEl>
                                      </p:cBhvr>
                                    </p:animEffect>
                                  </p:childTnLst>
                                </p:cTn>
                              </p:par>
                              <p:par>
                                <p:cTn id="37" presetID="53" presetClass="entr" presetSubtype="0" fill="hold" grpId="0" nodeType="withEffect">
                                  <p:stCondLst>
                                    <p:cond delay="0"/>
                                  </p:stCondLst>
                                  <p:childTnLst>
                                    <p:set>
                                      <p:cBhvr>
                                        <p:cTn id="38" dur="1" fill="hold">
                                          <p:stCondLst>
                                            <p:cond delay="0"/>
                                          </p:stCondLst>
                                        </p:cTn>
                                        <p:tgtEl>
                                          <p:spTgt spid="109571">
                                            <p:txEl>
                                              <p:pRg st="7" end="7"/>
                                            </p:txEl>
                                          </p:spTgt>
                                        </p:tgtEl>
                                        <p:attrNameLst>
                                          <p:attrName>style.visibility</p:attrName>
                                        </p:attrNameLst>
                                      </p:cBhvr>
                                      <p:to>
                                        <p:strVal val="visible"/>
                                      </p:to>
                                    </p:set>
                                    <p:anim calcmode="lin" valueType="num">
                                      <p:cBhvr>
                                        <p:cTn id="39" dur="500" fill="hold"/>
                                        <p:tgtEl>
                                          <p:spTgt spid="109571">
                                            <p:txEl>
                                              <p:pRg st="7" end="7"/>
                                            </p:txEl>
                                          </p:spTgt>
                                        </p:tgtEl>
                                        <p:attrNameLst>
                                          <p:attrName>ppt_w</p:attrName>
                                        </p:attrNameLst>
                                      </p:cBhvr>
                                      <p:tavLst>
                                        <p:tav tm="0">
                                          <p:val>
                                            <p:fltVal val="0"/>
                                          </p:val>
                                        </p:tav>
                                        <p:tav tm="100000">
                                          <p:val>
                                            <p:strVal val="#ppt_w"/>
                                          </p:val>
                                        </p:tav>
                                      </p:tavLst>
                                    </p:anim>
                                    <p:anim calcmode="lin" valueType="num">
                                      <p:cBhvr>
                                        <p:cTn id="40" dur="500" fill="hold"/>
                                        <p:tgtEl>
                                          <p:spTgt spid="109571">
                                            <p:txEl>
                                              <p:pRg st="7" end="7"/>
                                            </p:txEl>
                                          </p:spTgt>
                                        </p:tgtEl>
                                        <p:attrNameLst>
                                          <p:attrName>ppt_h</p:attrName>
                                        </p:attrNameLst>
                                      </p:cBhvr>
                                      <p:tavLst>
                                        <p:tav tm="0">
                                          <p:val>
                                            <p:fltVal val="0"/>
                                          </p:val>
                                        </p:tav>
                                        <p:tav tm="100000">
                                          <p:val>
                                            <p:strVal val="#ppt_h"/>
                                          </p:val>
                                        </p:tav>
                                      </p:tavLst>
                                    </p:anim>
                                    <p:animEffect transition="in" filter="fade">
                                      <p:cBhvr>
                                        <p:cTn id="41" dur="500"/>
                                        <p:tgtEl>
                                          <p:spTgt spid="109571">
                                            <p:txEl>
                                              <p:pRg st="7" end="7"/>
                                            </p:txEl>
                                          </p:spTgt>
                                        </p:tgtEl>
                                      </p:cBhvr>
                                    </p:animEffect>
                                  </p:childTnLst>
                                </p:cTn>
                              </p:par>
                              <p:par>
                                <p:cTn id="42" presetID="53" presetClass="entr" presetSubtype="0" fill="hold" grpId="0" nodeType="withEffect">
                                  <p:stCondLst>
                                    <p:cond delay="0"/>
                                  </p:stCondLst>
                                  <p:childTnLst>
                                    <p:set>
                                      <p:cBhvr>
                                        <p:cTn id="43" dur="1" fill="hold">
                                          <p:stCondLst>
                                            <p:cond delay="0"/>
                                          </p:stCondLst>
                                        </p:cTn>
                                        <p:tgtEl>
                                          <p:spTgt spid="109571">
                                            <p:txEl>
                                              <p:pRg st="8" end="8"/>
                                            </p:txEl>
                                          </p:spTgt>
                                        </p:tgtEl>
                                        <p:attrNameLst>
                                          <p:attrName>style.visibility</p:attrName>
                                        </p:attrNameLst>
                                      </p:cBhvr>
                                      <p:to>
                                        <p:strVal val="visible"/>
                                      </p:to>
                                    </p:set>
                                    <p:anim calcmode="lin" valueType="num">
                                      <p:cBhvr>
                                        <p:cTn id="44" dur="500" fill="hold"/>
                                        <p:tgtEl>
                                          <p:spTgt spid="109571">
                                            <p:txEl>
                                              <p:pRg st="8" end="8"/>
                                            </p:txEl>
                                          </p:spTgt>
                                        </p:tgtEl>
                                        <p:attrNameLst>
                                          <p:attrName>ppt_w</p:attrName>
                                        </p:attrNameLst>
                                      </p:cBhvr>
                                      <p:tavLst>
                                        <p:tav tm="0">
                                          <p:val>
                                            <p:fltVal val="0"/>
                                          </p:val>
                                        </p:tav>
                                        <p:tav tm="100000">
                                          <p:val>
                                            <p:strVal val="#ppt_w"/>
                                          </p:val>
                                        </p:tav>
                                      </p:tavLst>
                                    </p:anim>
                                    <p:anim calcmode="lin" valueType="num">
                                      <p:cBhvr>
                                        <p:cTn id="45" dur="500" fill="hold"/>
                                        <p:tgtEl>
                                          <p:spTgt spid="109571">
                                            <p:txEl>
                                              <p:pRg st="8" end="8"/>
                                            </p:txEl>
                                          </p:spTgt>
                                        </p:tgtEl>
                                        <p:attrNameLst>
                                          <p:attrName>ppt_h</p:attrName>
                                        </p:attrNameLst>
                                      </p:cBhvr>
                                      <p:tavLst>
                                        <p:tav tm="0">
                                          <p:val>
                                            <p:fltVal val="0"/>
                                          </p:val>
                                        </p:tav>
                                        <p:tav tm="100000">
                                          <p:val>
                                            <p:strVal val="#ppt_h"/>
                                          </p:val>
                                        </p:tav>
                                      </p:tavLst>
                                    </p:anim>
                                    <p:animEffect transition="in" filter="fade">
                                      <p:cBhvr>
                                        <p:cTn id="46" dur="500"/>
                                        <p:tgtEl>
                                          <p:spTgt spid="10957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3124200" y="3406776"/>
            <a:ext cx="4724400" cy="48577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171" name="TextBox 2"/>
          <p:cNvSpPr txBox="1">
            <a:spLocks noChangeArrowheads="1"/>
          </p:cNvSpPr>
          <p:nvPr/>
        </p:nvSpPr>
        <p:spPr bwMode="auto">
          <a:xfrm>
            <a:off x="1981201" y="3352801"/>
            <a:ext cx="1020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ar-SA" sz="2800">
                <a:latin typeface="Arial" panose="020B0604020202020204" pitchFamily="34" charset="0"/>
              </a:rPr>
              <a:t>IDEA</a:t>
            </a:r>
          </a:p>
        </p:txBody>
      </p:sp>
      <p:sp>
        <p:nvSpPr>
          <p:cNvPr id="7172" name="TextBox 3"/>
          <p:cNvSpPr txBox="1">
            <a:spLocks noChangeArrowheads="1"/>
          </p:cNvSpPr>
          <p:nvPr/>
        </p:nvSpPr>
        <p:spPr bwMode="auto">
          <a:xfrm>
            <a:off x="7945438" y="3368676"/>
            <a:ext cx="2552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ar-SA" sz="2800">
                <a:latin typeface="Arial" panose="020B0604020202020204" pitchFamily="34" charset="0"/>
              </a:rPr>
              <a:t>PUBLICATION</a:t>
            </a:r>
          </a:p>
        </p:txBody>
      </p:sp>
      <p:pic>
        <p:nvPicPr>
          <p:cNvPr id="7173" name="Picture 6" descr="https://media.licdn.com/mpr/mpr/shrinknp_400_400/p/8/005/091/031/153b83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2288" y="4048126"/>
            <a:ext cx="1560512"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8" descr="https://www.jlab.org/Hall-B/pubs-web/sidebar/public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4048126"/>
            <a:ext cx="1981200"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73202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alpha val="97000"/>
          </a:schemeClr>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ctrTitle"/>
          </p:nvPr>
        </p:nvSpPr>
        <p:spPr>
          <a:xfrm>
            <a:off x="1905000" y="1447801"/>
            <a:ext cx="8763000" cy="1470025"/>
          </a:xfrm>
        </p:spPr>
        <p:txBody>
          <a:bodyPr>
            <a:normAutofit fontScale="90000"/>
          </a:bodyPr>
          <a:lstStyle/>
          <a:p>
            <a:pPr eaLnBrk="1" hangingPunct="1">
              <a:defRPr/>
            </a:pPr>
            <a:r>
              <a:rPr lang="ar-SA" dirty="0" smtClean="0"/>
              <a:t>”</a:t>
            </a:r>
            <a:r>
              <a:rPr lang="ar-SA" dirty="0" err="1" smtClean="0"/>
              <a:t>لايجوز</a:t>
            </a:r>
            <a:r>
              <a:rPr lang="ar-SA" dirty="0" smtClean="0"/>
              <a:t> لأحد التصرف في ملك الغير إلا بإذنه“</a:t>
            </a:r>
            <a:endParaRPr lang="en-US" dirty="0" smtClean="0"/>
          </a:p>
        </p:txBody>
      </p:sp>
      <p:sp>
        <p:nvSpPr>
          <p:cNvPr id="59395" name="Rectangle 3"/>
          <p:cNvSpPr>
            <a:spLocks noGrp="1" noChangeArrowheads="1"/>
          </p:cNvSpPr>
          <p:nvPr>
            <p:ph type="subTitle" idx="1"/>
          </p:nvPr>
        </p:nvSpPr>
        <p:spPr>
          <a:xfrm>
            <a:off x="2286000" y="3886200"/>
            <a:ext cx="8382000" cy="1752600"/>
          </a:xfrm>
        </p:spPr>
        <p:txBody>
          <a:bodyPr>
            <a:normAutofit/>
          </a:bodyPr>
          <a:lstStyle/>
          <a:p>
            <a:pPr eaLnBrk="1" hangingPunct="1">
              <a:defRPr/>
            </a:pPr>
            <a:r>
              <a:rPr lang="en-US" sz="3600" b="1" dirty="0" smtClean="0"/>
              <a:t>“NO ONE IS ALLOWED TO ACT UPON THE PROPERTY OF AN INDIVIDUAL UNLESS HE TAKES HIS PERMISSION”</a:t>
            </a:r>
          </a:p>
        </p:txBody>
      </p:sp>
    </p:spTree>
    <p:extLst>
      <p:ext uri="{BB962C8B-B14F-4D97-AF65-F5344CB8AC3E}">
        <p14:creationId xmlns:p14="http://schemas.microsoft.com/office/powerpoint/2010/main" val="3407005181"/>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bg>
      <p:bgPr>
        <a:solidFill>
          <a:schemeClr val="bg1">
            <a:alpha val="97000"/>
          </a:schemeClr>
        </a:solidFill>
        <a:effectLst/>
      </p:bgPr>
    </p:bg>
    <p:spTree>
      <p:nvGrpSpPr>
        <p:cNvPr id="1" name=""/>
        <p:cNvGrpSpPr/>
        <p:nvPr/>
      </p:nvGrpSpPr>
      <p:grpSpPr>
        <a:xfrm>
          <a:off x="0" y="0"/>
          <a:ext cx="0" cy="0"/>
          <a:chOff x="0" y="0"/>
          <a:chExt cx="0" cy="0"/>
        </a:xfrm>
      </p:grpSpPr>
      <p:sp>
        <p:nvSpPr>
          <p:cNvPr id="99330" name="Rectangle 2"/>
          <p:cNvSpPr>
            <a:spLocks noGrp="1" noRot="1" noChangeArrowheads="1"/>
          </p:cNvSpPr>
          <p:nvPr>
            <p:ph type="title"/>
          </p:nvPr>
        </p:nvSpPr>
        <p:spPr/>
        <p:txBody>
          <a:bodyPr/>
          <a:lstStyle/>
          <a:p>
            <a:pPr eaLnBrk="1" hangingPunct="1">
              <a:defRPr/>
            </a:pPr>
            <a:r>
              <a:rPr lang="en-US" sz="4000">
                <a:solidFill>
                  <a:srgbClr val="FFFF00"/>
                </a:solidFill>
              </a:rPr>
              <a:t>INFORMED CONSENT</a:t>
            </a:r>
            <a:br>
              <a:rPr lang="en-US" sz="4000">
                <a:solidFill>
                  <a:srgbClr val="FFFF00"/>
                </a:solidFill>
              </a:rPr>
            </a:br>
            <a:endParaRPr lang="en-US" sz="4000">
              <a:solidFill>
                <a:srgbClr val="FFFF00"/>
              </a:solidFill>
            </a:endParaRPr>
          </a:p>
        </p:txBody>
      </p:sp>
      <p:sp>
        <p:nvSpPr>
          <p:cNvPr id="99331" name="Rectangle 3"/>
          <p:cNvSpPr>
            <a:spLocks noGrp="1" noChangeArrowheads="1"/>
          </p:cNvSpPr>
          <p:nvPr>
            <p:ph idx="1"/>
          </p:nvPr>
        </p:nvSpPr>
        <p:spPr>
          <a:xfrm>
            <a:off x="1524000" y="1600200"/>
            <a:ext cx="9144000" cy="5257800"/>
          </a:xfrm>
        </p:spPr>
        <p:txBody>
          <a:bodyPr/>
          <a:lstStyle/>
          <a:p>
            <a:pPr eaLnBrk="1" hangingPunct="1">
              <a:defRPr/>
            </a:pPr>
            <a:r>
              <a:rPr lang="en-US" sz="3600" b="1">
                <a:solidFill>
                  <a:srgbClr val="FFCC00"/>
                </a:solidFill>
              </a:rPr>
              <a:t>INFORMATION</a:t>
            </a:r>
          </a:p>
          <a:p>
            <a:pPr eaLnBrk="1" hangingPunct="1">
              <a:buFont typeface="Wingdings" panose="05000000000000000000" pitchFamily="2" charset="2"/>
              <a:buNone/>
              <a:defRPr/>
            </a:pPr>
            <a:endParaRPr lang="en-US" sz="3600" b="1">
              <a:solidFill>
                <a:srgbClr val="FFCC00"/>
              </a:solidFill>
            </a:endParaRPr>
          </a:p>
          <a:p>
            <a:pPr lvl="1" eaLnBrk="1" hangingPunct="1">
              <a:buFont typeface="Wingdings" panose="05000000000000000000" pitchFamily="2" charset="2"/>
              <a:buNone/>
              <a:defRPr/>
            </a:pPr>
            <a:endParaRPr lang="en-US" smtClean="0">
              <a:solidFill>
                <a:srgbClr val="FFCC00"/>
              </a:solidFill>
            </a:endParaRPr>
          </a:p>
          <a:p>
            <a:pPr eaLnBrk="1" hangingPunct="1">
              <a:defRPr/>
            </a:pPr>
            <a:endParaRPr lang="en-US" sz="1000">
              <a:solidFill>
                <a:srgbClr val="FFCC00"/>
              </a:solidFill>
            </a:endParaRPr>
          </a:p>
          <a:p>
            <a:pPr eaLnBrk="1" hangingPunct="1">
              <a:defRPr/>
            </a:pPr>
            <a:r>
              <a:rPr lang="en-US" sz="3600" b="1">
                <a:solidFill>
                  <a:schemeClr val="tx2"/>
                </a:solidFill>
              </a:rPr>
              <a:t>UNDERSTANDING</a:t>
            </a:r>
          </a:p>
          <a:p>
            <a:pPr eaLnBrk="1" hangingPunct="1">
              <a:buFont typeface="Wingdings" panose="05000000000000000000" pitchFamily="2" charset="2"/>
              <a:buNone/>
              <a:defRPr/>
            </a:pPr>
            <a:endParaRPr lang="en-US" sz="3600" b="1">
              <a:solidFill>
                <a:schemeClr val="tx2"/>
              </a:solidFill>
            </a:endParaRPr>
          </a:p>
          <a:p>
            <a:pPr lvl="1" eaLnBrk="1" hangingPunct="1">
              <a:buFont typeface="Wingdings" panose="05000000000000000000" pitchFamily="2" charset="2"/>
              <a:buNone/>
              <a:defRPr/>
            </a:pPr>
            <a:endParaRPr lang="en-US" b="1" smtClean="0">
              <a:solidFill>
                <a:schemeClr val="tx2"/>
              </a:solidFill>
            </a:endParaRPr>
          </a:p>
          <a:p>
            <a:pPr eaLnBrk="1" hangingPunct="1">
              <a:defRPr/>
            </a:pPr>
            <a:endParaRPr lang="en-US" sz="1000" b="1"/>
          </a:p>
          <a:p>
            <a:pPr eaLnBrk="1" hangingPunct="1">
              <a:defRPr/>
            </a:pPr>
            <a:r>
              <a:rPr lang="en-US" sz="3600" b="1">
                <a:solidFill>
                  <a:srgbClr val="FFFF00"/>
                </a:solidFill>
              </a:rPr>
              <a:t>CONSENT</a:t>
            </a:r>
          </a:p>
          <a:p>
            <a:pPr lvl="1" eaLnBrk="1" hangingPunct="1">
              <a:buFont typeface="Wingdings" panose="05000000000000000000" pitchFamily="2" charset="2"/>
              <a:buNone/>
              <a:defRPr/>
            </a:pPr>
            <a:endParaRPr lang="en-US" b="1" smtClean="0">
              <a:solidFill>
                <a:srgbClr val="FFFF00"/>
              </a:solidFill>
            </a:endParaRPr>
          </a:p>
          <a:p>
            <a:pPr eaLnBrk="1" hangingPunct="1">
              <a:defRPr/>
            </a:pPr>
            <a:endParaRPr lang="en-US" smtClean="0"/>
          </a:p>
        </p:txBody>
      </p:sp>
    </p:spTree>
    <p:extLst>
      <p:ext uri="{BB962C8B-B14F-4D97-AF65-F5344CB8AC3E}">
        <p14:creationId xmlns:p14="http://schemas.microsoft.com/office/powerpoint/2010/main" val="2311601754"/>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99330"/>
                                        </p:tgtEl>
                                        <p:attrNameLst>
                                          <p:attrName>style.visibility</p:attrName>
                                        </p:attrNameLst>
                                      </p:cBhvr>
                                      <p:to>
                                        <p:strVal val="visible"/>
                                      </p:to>
                                    </p:set>
                                    <p:animEffect transition="in" filter="fade">
                                      <p:cBhvr>
                                        <p:cTn id="7" dur="768" decel="100000"/>
                                        <p:tgtEl>
                                          <p:spTgt spid="99330"/>
                                        </p:tgtEl>
                                      </p:cBhvr>
                                    </p:animEffect>
                                    <p:animScale>
                                      <p:cBhvr>
                                        <p:cTn id="8" dur="768" decel="100000"/>
                                        <p:tgtEl>
                                          <p:spTgt spid="99330"/>
                                        </p:tgtEl>
                                      </p:cBhvr>
                                      <p:from x="10000" y="10000"/>
                                      <p:to x="200000" y="450000"/>
                                    </p:animScale>
                                    <p:animScale>
                                      <p:cBhvr>
                                        <p:cTn id="9" dur="1230" accel="100000" fill="hold">
                                          <p:stCondLst>
                                            <p:cond delay="768"/>
                                          </p:stCondLst>
                                        </p:cTn>
                                        <p:tgtEl>
                                          <p:spTgt spid="99330"/>
                                        </p:tgtEl>
                                      </p:cBhvr>
                                      <p:from x="200000" y="450000"/>
                                      <p:to x="100000" y="100000"/>
                                    </p:animScale>
                                    <p:set>
                                      <p:cBhvr>
                                        <p:cTn id="10" dur="768" fill="hold"/>
                                        <p:tgtEl>
                                          <p:spTgt spid="99330"/>
                                        </p:tgtEl>
                                        <p:attrNameLst>
                                          <p:attrName>ppt_x</p:attrName>
                                        </p:attrNameLst>
                                      </p:cBhvr>
                                      <p:to>
                                        <p:strVal val="(0.5)"/>
                                      </p:to>
                                    </p:set>
                                    <p:anim from="(0.5)" to="(#ppt_x)" calcmode="lin" valueType="num">
                                      <p:cBhvr>
                                        <p:cTn id="11" dur="1230" accel="100000" fill="hold">
                                          <p:stCondLst>
                                            <p:cond delay="768"/>
                                          </p:stCondLst>
                                        </p:cTn>
                                        <p:tgtEl>
                                          <p:spTgt spid="99330"/>
                                        </p:tgtEl>
                                        <p:attrNameLst>
                                          <p:attrName>ppt_x</p:attrName>
                                        </p:attrNameLst>
                                      </p:cBhvr>
                                    </p:anim>
                                    <p:set>
                                      <p:cBhvr>
                                        <p:cTn id="12" dur="768" fill="hold"/>
                                        <p:tgtEl>
                                          <p:spTgt spid="99330"/>
                                        </p:tgtEl>
                                        <p:attrNameLst>
                                          <p:attrName>ppt_y</p:attrName>
                                        </p:attrNameLst>
                                      </p:cBhvr>
                                      <p:to>
                                        <p:strVal val="(#ppt_y+0.4)"/>
                                      </p:to>
                                    </p:set>
                                    <p:anim from="(#ppt_y+0.4)" to="(#ppt_y)" calcmode="lin" valueType="num">
                                      <p:cBhvr>
                                        <p:cTn id="13" dur="1230" accel="100000" fill="hold">
                                          <p:stCondLst>
                                            <p:cond delay="768"/>
                                          </p:stCondLst>
                                        </p:cTn>
                                        <p:tgtEl>
                                          <p:spTgt spid="99330"/>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99331">
                                            <p:txEl>
                                              <p:pRg st="0" end="0"/>
                                            </p:txEl>
                                          </p:spTgt>
                                        </p:tgtEl>
                                        <p:attrNameLst>
                                          <p:attrName>style.visibility</p:attrName>
                                        </p:attrNameLst>
                                      </p:cBhvr>
                                      <p:to>
                                        <p:strVal val="visible"/>
                                      </p:to>
                                    </p:set>
                                    <p:anim calcmode="lin" valueType="num">
                                      <p:cBhvr>
                                        <p:cTn id="18" dur="500" fill="hold"/>
                                        <p:tgtEl>
                                          <p:spTgt spid="99331">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99331">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99331">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99331">
                                            <p:txEl>
                                              <p:pRg st="4" end="4"/>
                                            </p:txEl>
                                          </p:spTgt>
                                        </p:tgtEl>
                                        <p:attrNameLst>
                                          <p:attrName>style.visibility</p:attrName>
                                        </p:attrNameLst>
                                      </p:cBhvr>
                                      <p:to>
                                        <p:strVal val="visible"/>
                                      </p:to>
                                    </p:set>
                                    <p:anim calcmode="lin" valueType="num">
                                      <p:cBhvr>
                                        <p:cTn id="25" dur="500" fill="hold"/>
                                        <p:tgtEl>
                                          <p:spTgt spid="99331">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99331">
                                            <p:txEl>
                                              <p:pRg st="4" end="4"/>
                                            </p:txEl>
                                          </p:spTgt>
                                        </p:tgtEl>
                                        <p:attrNameLst>
                                          <p:attrName>ppt_h</p:attrName>
                                        </p:attrNameLst>
                                      </p:cBhvr>
                                      <p:tavLst>
                                        <p:tav tm="0">
                                          <p:val>
                                            <p:fltVal val="0"/>
                                          </p:val>
                                        </p:tav>
                                        <p:tav tm="100000">
                                          <p:val>
                                            <p:strVal val="#ppt_h"/>
                                          </p:val>
                                        </p:tav>
                                      </p:tavLst>
                                    </p:anim>
                                    <p:animEffect transition="in" filter="fade">
                                      <p:cBhvr>
                                        <p:cTn id="27" dur="500"/>
                                        <p:tgtEl>
                                          <p:spTgt spid="9933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iterate type="lt">
                                    <p:tmPct val="0"/>
                                  </p:iterate>
                                  <p:childTnLst>
                                    <p:set>
                                      <p:cBhvr>
                                        <p:cTn id="31" dur="1" fill="hold">
                                          <p:stCondLst>
                                            <p:cond delay="0"/>
                                          </p:stCondLst>
                                        </p:cTn>
                                        <p:tgtEl>
                                          <p:spTgt spid="99331">
                                            <p:txEl>
                                              <p:pRg st="8" end="8"/>
                                            </p:txEl>
                                          </p:spTgt>
                                        </p:tgtEl>
                                        <p:attrNameLst>
                                          <p:attrName>style.visibility</p:attrName>
                                        </p:attrNameLst>
                                      </p:cBhvr>
                                      <p:to>
                                        <p:strVal val="visible"/>
                                      </p:to>
                                    </p:set>
                                    <p:anim calcmode="lin" valueType="num">
                                      <p:cBhvr>
                                        <p:cTn id="32" dur="500" fill="hold"/>
                                        <p:tgtEl>
                                          <p:spTgt spid="99331">
                                            <p:txEl>
                                              <p:pRg st="8" end="8"/>
                                            </p:txEl>
                                          </p:spTgt>
                                        </p:tgtEl>
                                        <p:attrNameLst>
                                          <p:attrName>ppt_w</p:attrName>
                                        </p:attrNameLst>
                                      </p:cBhvr>
                                      <p:tavLst>
                                        <p:tav tm="0">
                                          <p:val>
                                            <p:fltVal val="0"/>
                                          </p:val>
                                        </p:tav>
                                        <p:tav tm="100000">
                                          <p:val>
                                            <p:strVal val="#ppt_w"/>
                                          </p:val>
                                        </p:tav>
                                      </p:tavLst>
                                    </p:anim>
                                    <p:anim calcmode="lin" valueType="num">
                                      <p:cBhvr>
                                        <p:cTn id="33" dur="500" fill="hold"/>
                                        <p:tgtEl>
                                          <p:spTgt spid="99331">
                                            <p:txEl>
                                              <p:pRg st="8" end="8"/>
                                            </p:txEl>
                                          </p:spTgt>
                                        </p:tgtEl>
                                        <p:attrNameLst>
                                          <p:attrName>ppt_h</p:attrName>
                                        </p:attrNameLst>
                                      </p:cBhvr>
                                      <p:tavLst>
                                        <p:tav tm="0">
                                          <p:val>
                                            <p:fltVal val="0"/>
                                          </p:val>
                                        </p:tav>
                                        <p:tav tm="100000">
                                          <p:val>
                                            <p:strVal val="#ppt_h"/>
                                          </p:val>
                                        </p:tav>
                                      </p:tavLst>
                                    </p:anim>
                                    <p:animEffect transition="in" filter="fade">
                                      <p:cBhvr>
                                        <p:cTn id="34" dur="500"/>
                                        <p:tgtEl>
                                          <p:spTgt spid="9933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p:bldP spid="99331"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ctrTitle" sz="quarter"/>
          </p:nvPr>
        </p:nvSpPr>
        <p:spPr>
          <a:xfrm>
            <a:off x="1828800" y="1736726"/>
            <a:ext cx="8458200" cy="1920875"/>
          </a:xfrm>
        </p:spPr>
        <p:txBody>
          <a:bodyPr/>
          <a:lstStyle/>
          <a:p>
            <a:pPr>
              <a:defRPr/>
            </a:pPr>
            <a:r>
              <a:rPr lang="en-US" sz="4800" dirty="0"/>
              <a:t>ELEMENTS OF INFORMED CONSENT</a:t>
            </a:r>
          </a:p>
        </p:txBody>
      </p:sp>
      <p:sp>
        <p:nvSpPr>
          <p:cNvPr id="5" name="عنوان فرعي 4"/>
          <p:cNvSpPr>
            <a:spLocks noGrp="1"/>
          </p:cNvSpPr>
          <p:nvPr>
            <p:ph type="subTitle" sz="quarter" idx="1"/>
          </p:nvPr>
        </p:nvSpPr>
        <p:spPr/>
        <p:txBody>
          <a:bodyPr/>
          <a:lstStyle/>
          <a:p>
            <a:pPr>
              <a:defRPr/>
            </a:pPr>
            <a:endParaRPr lang="en-US"/>
          </a:p>
        </p:txBody>
      </p:sp>
    </p:spTree>
    <p:extLst>
      <p:ext uri="{BB962C8B-B14F-4D97-AF65-F5344CB8AC3E}">
        <p14:creationId xmlns:p14="http://schemas.microsoft.com/office/powerpoint/2010/main" val="1240132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81200" y="76200"/>
            <a:ext cx="8229600" cy="1143000"/>
          </a:xfrm>
        </p:spPr>
        <p:txBody>
          <a:bodyPr>
            <a:normAutofit fontScale="90000"/>
          </a:bodyPr>
          <a:lstStyle/>
          <a:p>
            <a:pPr>
              <a:defRPr/>
            </a:pPr>
            <a:r>
              <a:rPr lang="en-US" dirty="0" smtClean="0"/>
              <a:t/>
            </a:r>
            <a:br>
              <a:rPr lang="en-US" dirty="0" smtClean="0"/>
            </a:br>
            <a:r>
              <a:rPr lang="en-US" dirty="0" smtClean="0"/>
              <a:t>ESSENTIAL ELEMENTS</a:t>
            </a:r>
            <a:br>
              <a:rPr lang="en-US" dirty="0" smtClean="0"/>
            </a:br>
            <a:endParaRPr lang="en-US" dirty="0"/>
          </a:p>
        </p:txBody>
      </p:sp>
      <p:sp>
        <p:nvSpPr>
          <p:cNvPr id="3" name="عنصر نائب للمحتوى 2"/>
          <p:cNvSpPr>
            <a:spLocks noGrp="1"/>
          </p:cNvSpPr>
          <p:nvPr>
            <p:ph idx="1"/>
          </p:nvPr>
        </p:nvSpPr>
        <p:spPr>
          <a:xfrm>
            <a:off x="1828800" y="1219201"/>
            <a:ext cx="8610600" cy="4525963"/>
          </a:xfrm>
        </p:spPr>
        <p:txBody>
          <a:bodyPr>
            <a:normAutofit lnSpcReduction="10000"/>
          </a:bodyPr>
          <a:lstStyle/>
          <a:p>
            <a:pPr>
              <a:defRPr/>
            </a:pPr>
            <a:r>
              <a:rPr lang="en-US" dirty="0" smtClean="0">
                <a:effectLst/>
                <a:latin typeface="Gentium Book Basic" panose="02000503060000020004" pitchFamily="2" charset="0"/>
              </a:rPr>
              <a:t>A </a:t>
            </a:r>
            <a:r>
              <a:rPr lang="en-US" dirty="0">
                <a:effectLst/>
                <a:latin typeface="Gentium Book Basic" panose="02000503060000020004" pitchFamily="2" charset="0"/>
              </a:rPr>
              <a:t>statement that the study involves </a:t>
            </a:r>
            <a:r>
              <a:rPr lang="en-US" dirty="0" smtClean="0">
                <a:solidFill>
                  <a:srgbClr val="FFC000"/>
                </a:solidFill>
                <a:effectLst/>
                <a:latin typeface="Gentium Book Basic" panose="02000503060000020004" pitchFamily="2" charset="0"/>
              </a:rPr>
              <a:t>research</a:t>
            </a:r>
          </a:p>
          <a:p>
            <a:pPr marL="0" indent="0">
              <a:buNone/>
              <a:defRPr/>
            </a:pPr>
            <a:endParaRPr lang="en-US" dirty="0" smtClean="0">
              <a:solidFill>
                <a:srgbClr val="FFC000"/>
              </a:solidFill>
              <a:effectLst/>
              <a:latin typeface="Gentium Book Basic" panose="02000503060000020004" pitchFamily="2" charset="0"/>
            </a:endParaRPr>
          </a:p>
          <a:p>
            <a:pPr>
              <a:defRPr/>
            </a:pPr>
            <a:r>
              <a:rPr lang="en-US" dirty="0">
                <a:effectLst/>
                <a:latin typeface="Gentium Book Basic" panose="02000503060000020004" pitchFamily="2" charset="0"/>
              </a:rPr>
              <a:t>A description of any reasonably foreseeable </a:t>
            </a:r>
            <a:r>
              <a:rPr lang="en-US" dirty="0">
                <a:solidFill>
                  <a:srgbClr val="FFFF00"/>
                </a:solidFill>
                <a:effectLst/>
                <a:latin typeface="Gentium Book Basic" panose="02000503060000020004" pitchFamily="2" charset="0"/>
              </a:rPr>
              <a:t>risks or discomforts </a:t>
            </a:r>
            <a:r>
              <a:rPr lang="en-US" dirty="0">
                <a:effectLst/>
                <a:latin typeface="Gentium Book Basic" panose="02000503060000020004" pitchFamily="2" charset="0"/>
              </a:rPr>
              <a:t>to the subject</a:t>
            </a:r>
            <a:r>
              <a:rPr lang="en-US" dirty="0" smtClean="0">
                <a:effectLst/>
                <a:latin typeface="Gentium Book Basic" panose="02000503060000020004" pitchFamily="2" charset="0"/>
              </a:rPr>
              <a:t>.</a:t>
            </a:r>
          </a:p>
          <a:p>
            <a:pPr marL="0" indent="0">
              <a:buNone/>
              <a:defRPr/>
            </a:pPr>
            <a:endParaRPr lang="en-US" dirty="0" smtClean="0">
              <a:effectLst/>
              <a:latin typeface="Gentium Book Basic" panose="02000503060000020004" pitchFamily="2" charset="0"/>
            </a:endParaRPr>
          </a:p>
          <a:p>
            <a:pPr>
              <a:defRPr/>
            </a:pPr>
            <a:r>
              <a:rPr lang="en-US" dirty="0">
                <a:effectLst/>
                <a:latin typeface="Gentium Book Basic" panose="02000503060000020004" pitchFamily="2" charset="0"/>
              </a:rPr>
              <a:t>A description of </a:t>
            </a:r>
            <a:r>
              <a:rPr lang="en-US" dirty="0" smtClean="0">
                <a:effectLst/>
                <a:latin typeface="Gentium Book Basic" panose="02000503060000020004" pitchFamily="2" charset="0"/>
              </a:rPr>
              <a:t>any expected </a:t>
            </a:r>
            <a:r>
              <a:rPr lang="en-US" dirty="0">
                <a:solidFill>
                  <a:srgbClr val="FFC000"/>
                </a:solidFill>
                <a:effectLst/>
                <a:latin typeface="Gentium Book Basic" panose="02000503060000020004" pitchFamily="2" charset="0"/>
              </a:rPr>
              <a:t>benefits</a:t>
            </a:r>
            <a:r>
              <a:rPr lang="en-US" dirty="0">
                <a:effectLst/>
                <a:latin typeface="Gentium Book Basic" panose="02000503060000020004" pitchFamily="2" charset="0"/>
              </a:rPr>
              <a:t> to the subject or to </a:t>
            </a:r>
            <a:r>
              <a:rPr lang="en-US" dirty="0" smtClean="0">
                <a:effectLst/>
                <a:latin typeface="Gentium Book Basic" panose="02000503060000020004" pitchFamily="2" charset="0"/>
              </a:rPr>
              <a:t>others.</a:t>
            </a:r>
          </a:p>
          <a:p>
            <a:pPr marL="0" indent="0">
              <a:buNone/>
              <a:defRPr/>
            </a:pPr>
            <a:endParaRPr lang="en-US" dirty="0" smtClean="0">
              <a:effectLst/>
              <a:latin typeface="Gentium Book Basic" panose="02000503060000020004" pitchFamily="2" charset="0"/>
            </a:endParaRPr>
          </a:p>
          <a:p>
            <a:pPr>
              <a:defRPr/>
            </a:pPr>
            <a:r>
              <a:rPr lang="en-US" dirty="0">
                <a:effectLst/>
                <a:latin typeface="Gentium Book Basic" panose="02000503060000020004" pitchFamily="2" charset="0"/>
              </a:rPr>
              <a:t>A disclosure of </a:t>
            </a:r>
            <a:r>
              <a:rPr lang="en-US" dirty="0">
                <a:solidFill>
                  <a:srgbClr val="FFFF00"/>
                </a:solidFill>
                <a:effectLst/>
                <a:latin typeface="Gentium Book Basic" panose="02000503060000020004" pitchFamily="2" charset="0"/>
              </a:rPr>
              <a:t>appropriate alternative </a:t>
            </a:r>
            <a:r>
              <a:rPr lang="en-US" dirty="0">
                <a:effectLst/>
                <a:latin typeface="Gentium Book Basic" panose="02000503060000020004" pitchFamily="2" charset="0"/>
              </a:rPr>
              <a:t>procedures or courses of treatment, if any</a:t>
            </a:r>
            <a:endParaRPr lang="en-US" dirty="0">
              <a:latin typeface="Gentium Book Basic" panose="02000503060000020004" pitchFamily="2" charset="0"/>
            </a:endParaRPr>
          </a:p>
        </p:txBody>
      </p:sp>
    </p:spTree>
    <p:extLst>
      <p:ext uri="{BB962C8B-B14F-4D97-AF65-F5344CB8AC3E}">
        <p14:creationId xmlns:p14="http://schemas.microsoft.com/office/powerpoint/2010/main" val="31886311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defRPr/>
            </a:pPr>
            <a:r>
              <a:rPr lang="en-US" dirty="0" smtClean="0"/>
              <a:t/>
            </a:r>
            <a:br>
              <a:rPr lang="en-US" dirty="0" smtClean="0"/>
            </a:br>
            <a:r>
              <a:rPr lang="en-US" dirty="0" smtClean="0"/>
              <a:t>ESSENTIAL ELEMENTS</a:t>
            </a:r>
            <a:br>
              <a:rPr lang="en-US" dirty="0" smtClean="0"/>
            </a:br>
            <a:endParaRPr lang="en-US" dirty="0"/>
          </a:p>
        </p:txBody>
      </p:sp>
      <p:sp>
        <p:nvSpPr>
          <p:cNvPr id="3" name="عنصر نائب للمحتوى 2"/>
          <p:cNvSpPr>
            <a:spLocks noGrp="1"/>
          </p:cNvSpPr>
          <p:nvPr>
            <p:ph idx="1"/>
          </p:nvPr>
        </p:nvSpPr>
        <p:spPr/>
        <p:txBody>
          <a:bodyPr/>
          <a:lstStyle/>
          <a:p>
            <a:pPr>
              <a:defRPr/>
            </a:pPr>
            <a:r>
              <a:rPr lang="en-US" dirty="0" smtClean="0"/>
              <a:t>Assurance of </a:t>
            </a:r>
            <a:r>
              <a:rPr lang="en-US" dirty="0" smtClean="0">
                <a:solidFill>
                  <a:srgbClr val="FFFF00"/>
                </a:solidFill>
              </a:rPr>
              <a:t>confidentiality</a:t>
            </a:r>
          </a:p>
          <a:p>
            <a:pPr marL="0" indent="0">
              <a:buNone/>
              <a:defRPr/>
            </a:pPr>
            <a:endParaRPr lang="en-US" dirty="0" smtClean="0"/>
          </a:p>
          <a:p>
            <a:pPr>
              <a:defRPr/>
            </a:pPr>
            <a:r>
              <a:rPr lang="en-US" dirty="0" smtClean="0"/>
              <a:t>A statement about </a:t>
            </a:r>
            <a:r>
              <a:rPr lang="en-US" dirty="0" smtClean="0">
                <a:solidFill>
                  <a:srgbClr val="FFC000"/>
                </a:solidFill>
              </a:rPr>
              <a:t>compensation</a:t>
            </a:r>
          </a:p>
          <a:p>
            <a:pPr marL="0" indent="0">
              <a:buNone/>
              <a:defRPr/>
            </a:pPr>
            <a:endParaRPr lang="en-US" dirty="0" smtClean="0"/>
          </a:p>
          <a:p>
            <a:pPr>
              <a:defRPr/>
            </a:pPr>
            <a:r>
              <a:rPr lang="en-US" dirty="0" smtClean="0">
                <a:solidFill>
                  <a:srgbClr val="FFFF00"/>
                </a:solidFill>
              </a:rPr>
              <a:t>Contact</a:t>
            </a:r>
            <a:r>
              <a:rPr lang="en-US" dirty="0" smtClean="0"/>
              <a:t> details</a:t>
            </a:r>
          </a:p>
          <a:p>
            <a:pPr marL="0" indent="0">
              <a:buNone/>
              <a:defRPr/>
            </a:pPr>
            <a:endParaRPr lang="en-US" dirty="0" smtClean="0"/>
          </a:p>
          <a:p>
            <a:pPr>
              <a:defRPr/>
            </a:pPr>
            <a:r>
              <a:rPr lang="en-US" dirty="0" smtClean="0"/>
              <a:t>Assurance of </a:t>
            </a:r>
            <a:r>
              <a:rPr lang="en-US" dirty="0" err="1" smtClean="0">
                <a:solidFill>
                  <a:srgbClr val="FFC000"/>
                </a:solidFill>
              </a:rPr>
              <a:t>voluntairness</a:t>
            </a:r>
            <a:r>
              <a:rPr lang="en-US" dirty="0" smtClean="0"/>
              <a:t> of </a:t>
            </a:r>
            <a:r>
              <a:rPr lang="en-US" dirty="0" err="1" smtClean="0"/>
              <a:t>particpation</a:t>
            </a:r>
            <a:endParaRPr lang="en-US" dirty="0" smtClean="0"/>
          </a:p>
          <a:p>
            <a:pPr>
              <a:defRPr/>
            </a:pPr>
            <a:endParaRPr lang="en-US" dirty="0"/>
          </a:p>
        </p:txBody>
      </p:sp>
    </p:spTree>
    <p:extLst>
      <p:ext uri="{BB962C8B-B14F-4D97-AF65-F5344CB8AC3E}">
        <p14:creationId xmlns:p14="http://schemas.microsoft.com/office/powerpoint/2010/main" val="10243073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defRPr/>
            </a:pPr>
            <a:r>
              <a:rPr lang="en-US" dirty="0" smtClean="0">
                <a:solidFill>
                  <a:srgbClr val="FFC000"/>
                </a:solidFill>
              </a:rPr>
              <a:t>ADDITIONAL ELEMENTS</a:t>
            </a:r>
            <a:endParaRPr lang="en-US" dirty="0">
              <a:solidFill>
                <a:srgbClr val="FFC000"/>
              </a:solidFill>
            </a:endParaRPr>
          </a:p>
        </p:txBody>
      </p:sp>
      <p:sp>
        <p:nvSpPr>
          <p:cNvPr id="3" name="عنصر نائب للمحتوى 2"/>
          <p:cNvSpPr>
            <a:spLocks noGrp="1"/>
          </p:cNvSpPr>
          <p:nvPr>
            <p:ph idx="1"/>
          </p:nvPr>
        </p:nvSpPr>
        <p:spPr/>
        <p:txBody>
          <a:bodyPr/>
          <a:lstStyle/>
          <a:p>
            <a:pPr>
              <a:buFont typeface="Wingdings" panose="05000000000000000000" pitchFamily="2" charset="2"/>
              <a:buChar char="Ø"/>
              <a:defRPr/>
            </a:pPr>
            <a:r>
              <a:rPr lang="en-US" dirty="0" err="1" smtClean="0"/>
              <a:t>Unforseeable</a:t>
            </a:r>
            <a:r>
              <a:rPr lang="en-US" dirty="0" smtClean="0"/>
              <a:t> risks</a:t>
            </a:r>
          </a:p>
          <a:p>
            <a:pPr>
              <a:buFont typeface="Wingdings" panose="05000000000000000000" pitchFamily="2" charset="2"/>
              <a:buChar char="Ø"/>
              <a:defRPr/>
            </a:pPr>
            <a:r>
              <a:rPr lang="en-US" dirty="0" smtClean="0"/>
              <a:t>Termination of participation</a:t>
            </a:r>
          </a:p>
          <a:p>
            <a:pPr>
              <a:buFont typeface="Wingdings" panose="05000000000000000000" pitchFamily="2" charset="2"/>
              <a:buChar char="Ø"/>
              <a:defRPr/>
            </a:pPr>
            <a:r>
              <a:rPr lang="en-US" dirty="0" smtClean="0"/>
              <a:t>Additional costs</a:t>
            </a:r>
          </a:p>
          <a:p>
            <a:pPr>
              <a:buFont typeface="Wingdings" panose="05000000000000000000" pitchFamily="2" charset="2"/>
              <a:buChar char="Ø"/>
              <a:defRPr/>
            </a:pPr>
            <a:r>
              <a:rPr lang="en-US" dirty="0" smtClean="0"/>
              <a:t>Consequences of </a:t>
            </a:r>
            <a:r>
              <a:rPr lang="en-US" dirty="0" err="1" smtClean="0"/>
              <a:t>withdrwal</a:t>
            </a:r>
            <a:endParaRPr lang="en-US" dirty="0" smtClean="0"/>
          </a:p>
          <a:p>
            <a:pPr>
              <a:buFont typeface="Wingdings" panose="05000000000000000000" pitchFamily="2" charset="2"/>
              <a:buChar char="Ø"/>
              <a:defRPr/>
            </a:pPr>
            <a:r>
              <a:rPr lang="en-US" dirty="0" smtClean="0"/>
              <a:t>Significant new findings</a:t>
            </a:r>
          </a:p>
          <a:p>
            <a:pPr>
              <a:buFont typeface="Wingdings" panose="05000000000000000000" pitchFamily="2" charset="2"/>
              <a:buChar char="Ø"/>
              <a:defRPr/>
            </a:pPr>
            <a:r>
              <a:rPr lang="en-US" dirty="0" smtClean="0"/>
              <a:t>Number of participants</a:t>
            </a:r>
            <a:endParaRPr lang="en-US" dirty="0"/>
          </a:p>
        </p:txBody>
      </p:sp>
    </p:spTree>
    <p:extLst>
      <p:ext uri="{BB962C8B-B14F-4D97-AF65-F5344CB8AC3E}">
        <p14:creationId xmlns:p14="http://schemas.microsoft.com/office/powerpoint/2010/main" val="34831593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defRPr/>
            </a:pPr>
            <a:r>
              <a:rPr lang="en-US" dirty="0" smtClean="0"/>
              <a:t>IC READIBILITY</a:t>
            </a:r>
            <a:endParaRPr lang="en-US" dirty="0"/>
          </a:p>
        </p:txBody>
      </p:sp>
      <p:sp>
        <p:nvSpPr>
          <p:cNvPr id="3" name="عنصر نائب للمحتوى 2"/>
          <p:cNvSpPr>
            <a:spLocks noGrp="1"/>
          </p:cNvSpPr>
          <p:nvPr>
            <p:ph idx="1"/>
          </p:nvPr>
        </p:nvSpPr>
        <p:spPr/>
        <p:txBody>
          <a:bodyPr/>
          <a:lstStyle/>
          <a:p>
            <a:pPr>
              <a:defRPr/>
            </a:pPr>
            <a:r>
              <a:rPr lang="en-US" dirty="0" smtClean="0"/>
              <a:t>LANGUAGE: </a:t>
            </a:r>
          </a:p>
          <a:p>
            <a:pPr marL="0" indent="0">
              <a:buNone/>
              <a:defRPr/>
            </a:pPr>
            <a:r>
              <a:rPr lang="en-US" dirty="0"/>
              <a:t> </a:t>
            </a:r>
            <a:r>
              <a:rPr lang="en-US" dirty="0" smtClean="0"/>
              <a:t>        LANGUAGE OF PARTICIPANTS</a:t>
            </a:r>
          </a:p>
          <a:p>
            <a:pPr marL="0" indent="0">
              <a:buNone/>
              <a:defRPr/>
            </a:pPr>
            <a:r>
              <a:rPr lang="en-US" dirty="0"/>
              <a:t> </a:t>
            </a:r>
            <a:r>
              <a:rPr lang="en-US" dirty="0" smtClean="0"/>
              <a:t>        EXPLANATION/ INTERPRETATION</a:t>
            </a:r>
          </a:p>
          <a:p>
            <a:pPr marL="0" indent="0">
              <a:buNone/>
              <a:defRPr/>
            </a:pPr>
            <a:r>
              <a:rPr lang="en-US" dirty="0"/>
              <a:t> </a:t>
            </a:r>
            <a:r>
              <a:rPr lang="en-US" dirty="0" smtClean="0"/>
              <a:t>        SIMPLE LANGUAGE</a:t>
            </a:r>
          </a:p>
          <a:p>
            <a:pPr>
              <a:defRPr/>
            </a:pPr>
            <a:r>
              <a:rPr lang="en-US" dirty="0" smtClean="0"/>
              <a:t>LEGIBILITY</a:t>
            </a:r>
          </a:p>
          <a:p>
            <a:pPr marL="0" indent="0">
              <a:buNone/>
              <a:defRPr/>
            </a:pPr>
            <a:endParaRPr lang="en-US" dirty="0"/>
          </a:p>
          <a:p>
            <a:pPr>
              <a:defRPr/>
            </a:pPr>
            <a:r>
              <a:rPr lang="en-US" dirty="0" smtClean="0"/>
              <a:t>AVOID MEDICAL JARGON</a:t>
            </a:r>
            <a:endParaRPr lang="en-US" dirty="0"/>
          </a:p>
        </p:txBody>
      </p:sp>
    </p:spTree>
    <p:extLst>
      <p:ext uri="{BB962C8B-B14F-4D97-AF65-F5344CB8AC3E}">
        <p14:creationId xmlns:p14="http://schemas.microsoft.com/office/powerpoint/2010/main" val="246044593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2819401" y="685801"/>
            <a:ext cx="67103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b="1">
                <a:solidFill>
                  <a:srgbClr val="FFFFCC"/>
                </a:solidFill>
                <a:latin typeface="Arial Black" panose="020B0A04020102020204" pitchFamily="34" charset="0"/>
                <a:cs typeface="Times New Roman" panose="02020603050405020304" pitchFamily="18" charset="0"/>
              </a:rPr>
              <a:t>WAIVER OF INFORMED CONSENT</a:t>
            </a:r>
          </a:p>
        </p:txBody>
      </p:sp>
      <p:sp>
        <p:nvSpPr>
          <p:cNvPr id="80899" name="Text Box 3"/>
          <p:cNvSpPr txBox="1">
            <a:spLocks noChangeArrowheads="1"/>
          </p:cNvSpPr>
          <p:nvPr/>
        </p:nvSpPr>
        <p:spPr bwMode="auto">
          <a:xfrm>
            <a:off x="2362201" y="2057400"/>
            <a:ext cx="7847013"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Char char="•"/>
            </a:pPr>
            <a:r>
              <a:rPr lang="en-US" altLang="en-US" sz="1800">
                <a:latin typeface="Arial" panose="020B0604020202020204" pitchFamily="34" charset="0"/>
                <a:cs typeface="Times New Roman" panose="02020603050405020304" pitchFamily="18" charset="0"/>
              </a:rPr>
              <a:t> </a:t>
            </a:r>
            <a:r>
              <a:rPr lang="en-US" altLang="en-US" sz="2800" b="1">
                <a:latin typeface="Arial" panose="020B0604020202020204" pitchFamily="34" charset="0"/>
                <a:cs typeface="Times New Roman" panose="02020603050405020304" pitchFamily="18" charset="0"/>
              </a:rPr>
              <a:t>Minimal risk</a:t>
            </a:r>
          </a:p>
          <a:p>
            <a:pPr>
              <a:spcBef>
                <a:spcPct val="0"/>
              </a:spcBef>
              <a:buClrTx/>
              <a:buSzTx/>
              <a:buFontTx/>
              <a:buNone/>
            </a:pPr>
            <a:endParaRPr lang="en-US" altLang="en-US" sz="2800" b="1">
              <a:latin typeface="Arial" panose="020B0604020202020204" pitchFamily="34" charset="0"/>
              <a:cs typeface="Times New Roman" panose="02020603050405020304" pitchFamily="18" charset="0"/>
            </a:endParaRPr>
          </a:p>
          <a:p>
            <a:pPr>
              <a:spcBef>
                <a:spcPct val="0"/>
              </a:spcBef>
              <a:buClrTx/>
              <a:buSzTx/>
              <a:buFontTx/>
              <a:buChar char="•"/>
            </a:pPr>
            <a:r>
              <a:rPr lang="en-US" altLang="en-US" sz="2800" b="1">
                <a:latin typeface="Arial" panose="020B0604020202020204" pitchFamily="34" charset="0"/>
                <a:cs typeface="Times New Roman" panose="02020603050405020304" pitchFamily="18" charset="0"/>
              </a:rPr>
              <a:t> Rights and welfare of participants protected</a:t>
            </a:r>
          </a:p>
          <a:p>
            <a:pPr>
              <a:spcBef>
                <a:spcPct val="0"/>
              </a:spcBef>
              <a:buClrTx/>
              <a:buSzTx/>
              <a:buFontTx/>
              <a:buNone/>
            </a:pPr>
            <a:endParaRPr lang="en-US" altLang="en-US" sz="2800" b="1">
              <a:latin typeface="Arial" panose="020B0604020202020204" pitchFamily="34" charset="0"/>
              <a:cs typeface="Times New Roman" panose="02020603050405020304" pitchFamily="18" charset="0"/>
            </a:endParaRPr>
          </a:p>
          <a:p>
            <a:pPr>
              <a:spcBef>
                <a:spcPct val="0"/>
              </a:spcBef>
              <a:buClrTx/>
              <a:buSzTx/>
              <a:buFontTx/>
              <a:buChar char="•"/>
            </a:pPr>
            <a:r>
              <a:rPr lang="en-US" altLang="en-US" sz="2800" b="1">
                <a:latin typeface="Arial" panose="020B0604020202020204" pitchFamily="34" charset="0"/>
                <a:cs typeface="Times New Roman" panose="02020603050405020304" pitchFamily="18" charset="0"/>
              </a:rPr>
              <a:t> Research not possible without a waiver</a:t>
            </a:r>
          </a:p>
          <a:p>
            <a:pPr>
              <a:spcBef>
                <a:spcPct val="0"/>
              </a:spcBef>
              <a:buClrTx/>
              <a:buSzTx/>
              <a:buFontTx/>
              <a:buChar char="•"/>
            </a:pPr>
            <a:endParaRPr lang="en-US" altLang="en-US" sz="2800" b="1">
              <a:latin typeface="Arial" panose="020B0604020202020204" pitchFamily="34" charset="0"/>
              <a:cs typeface="Times New Roman" panose="02020603050405020304" pitchFamily="18" charset="0"/>
            </a:endParaRPr>
          </a:p>
          <a:p>
            <a:pPr>
              <a:spcBef>
                <a:spcPct val="0"/>
              </a:spcBef>
              <a:buClrTx/>
              <a:buSzTx/>
              <a:buFontTx/>
              <a:buChar char="•"/>
            </a:pPr>
            <a:r>
              <a:rPr lang="en-US" altLang="en-US" sz="2800" b="1">
                <a:latin typeface="Arial" panose="020B0604020202020204" pitchFamily="34" charset="0"/>
                <a:cs typeface="Times New Roman" panose="02020603050405020304" pitchFamily="18" charset="0"/>
              </a:rPr>
              <a:t> Appropriate information provided</a:t>
            </a:r>
          </a:p>
        </p:txBody>
      </p:sp>
      <p:sp>
        <p:nvSpPr>
          <p:cNvPr id="80900" name="Text Box 4"/>
          <p:cNvSpPr txBox="1">
            <a:spLocks noChangeArrowheads="1"/>
          </p:cNvSpPr>
          <p:nvPr/>
        </p:nvSpPr>
        <p:spPr bwMode="auto">
          <a:xfrm>
            <a:off x="6613526" y="598487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endParaRPr lang="en-US" altLang="en-US" sz="1800">
              <a:latin typeface="Arial" panose="020B0604020202020204" pitchFamily="34" charset="0"/>
              <a:cs typeface="Times New Roman" panose="02020603050405020304" pitchFamily="18" charset="0"/>
            </a:endParaRPr>
          </a:p>
        </p:txBody>
      </p:sp>
      <p:sp>
        <p:nvSpPr>
          <p:cNvPr id="80901" name="Text Box 5"/>
          <p:cNvSpPr txBox="1">
            <a:spLocks noChangeArrowheads="1"/>
          </p:cNvSpPr>
          <p:nvPr/>
        </p:nvSpPr>
        <p:spPr bwMode="auto">
          <a:xfrm>
            <a:off x="6629401" y="6248400"/>
            <a:ext cx="3692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1400" b="1">
                <a:latin typeface="Arial" panose="020B0604020202020204" pitchFamily="34" charset="0"/>
                <a:cs typeface="Times New Roman" panose="02020603050405020304" pitchFamily="18" charset="0"/>
              </a:rPr>
              <a:t>FHI, Research Ethics Training Curriculum</a:t>
            </a:r>
          </a:p>
        </p:txBody>
      </p:sp>
    </p:spTree>
    <p:extLst>
      <p:ext uri="{BB962C8B-B14F-4D97-AF65-F5344CB8AC3E}">
        <p14:creationId xmlns:p14="http://schemas.microsoft.com/office/powerpoint/2010/main" val="28949094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alpha val="97000"/>
          </a:schemeClr>
        </a:solidFill>
        <a:effectLst/>
      </p:bgPr>
    </p:bg>
    <p:spTree>
      <p:nvGrpSpPr>
        <p:cNvPr id="1" name=""/>
        <p:cNvGrpSpPr/>
        <p:nvPr/>
      </p:nvGrpSpPr>
      <p:grpSpPr>
        <a:xfrm>
          <a:off x="0" y="0"/>
          <a:ext cx="0" cy="0"/>
          <a:chOff x="0" y="0"/>
          <a:chExt cx="0" cy="0"/>
        </a:xfrm>
      </p:grpSpPr>
      <p:sp>
        <p:nvSpPr>
          <p:cNvPr id="93188" name="Rectangle 4"/>
          <p:cNvSpPr>
            <a:spLocks noGrp="1" noChangeArrowheads="1"/>
          </p:cNvSpPr>
          <p:nvPr>
            <p:ph type="ctrTitle"/>
          </p:nvPr>
        </p:nvSpPr>
        <p:spPr>
          <a:xfrm>
            <a:off x="2209800" y="2193926"/>
            <a:ext cx="7772400" cy="1920875"/>
          </a:xfrm>
        </p:spPr>
        <p:txBody>
          <a:bodyPr/>
          <a:lstStyle/>
          <a:p>
            <a:pPr eaLnBrk="1" hangingPunct="1">
              <a:defRPr/>
            </a:pPr>
            <a:r>
              <a:rPr lang="en-US" sz="6600">
                <a:solidFill>
                  <a:srgbClr val="FFFF00"/>
                </a:solidFill>
              </a:rPr>
              <a:t>Observance of sharia principles and law</a:t>
            </a:r>
          </a:p>
        </p:txBody>
      </p:sp>
    </p:spTree>
    <p:extLst>
      <p:ext uri="{BB962C8B-B14F-4D97-AF65-F5344CB8AC3E}">
        <p14:creationId xmlns:p14="http://schemas.microsoft.com/office/powerpoint/2010/main" val="344740921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alpha val="97000"/>
          </a:schemeClr>
        </a:solidFill>
        <a:effectLst/>
      </p:bgPr>
    </p:bg>
    <p:spTree>
      <p:nvGrpSpPr>
        <p:cNvPr id="1" name=""/>
        <p:cNvGrpSpPr/>
        <p:nvPr/>
      </p:nvGrpSpPr>
      <p:grpSpPr>
        <a:xfrm>
          <a:off x="0" y="0"/>
          <a:ext cx="0" cy="0"/>
          <a:chOff x="0" y="0"/>
          <a:chExt cx="0" cy="0"/>
        </a:xfrm>
      </p:grpSpPr>
      <p:pic>
        <p:nvPicPr>
          <p:cNvPr id="62466" name="Picture 2" descr="Research_Stud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2133600"/>
            <a:ext cx="249555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3" descr="resear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057400"/>
            <a:ext cx="245745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037155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مستطيل 3"/>
          <p:cNvSpPr>
            <a:spLocks noChangeArrowheads="1"/>
          </p:cNvSpPr>
          <p:nvPr/>
        </p:nvSpPr>
        <p:spPr bwMode="auto">
          <a:xfrm>
            <a:off x="1752600" y="3105151"/>
            <a:ext cx="8763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3600" i="1">
                <a:latin typeface="Roboto"/>
              </a:rPr>
              <a:t>"The best of people are those that bring most benefit to the rest of mankind.“</a:t>
            </a:r>
          </a:p>
          <a:p>
            <a:pPr>
              <a:spcBef>
                <a:spcPct val="0"/>
              </a:spcBef>
              <a:buClrTx/>
              <a:buSzTx/>
              <a:buFontTx/>
              <a:buNone/>
            </a:pPr>
            <a:endParaRPr lang="en-US" altLang="en-US" sz="3600" i="1">
              <a:latin typeface="Roboto"/>
            </a:endParaRPr>
          </a:p>
          <a:p>
            <a:pPr>
              <a:spcBef>
                <a:spcPct val="0"/>
              </a:spcBef>
              <a:buClrTx/>
              <a:buSzTx/>
              <a:buFontTx/>
              <a:buNone/>
            </a:pPr>
            <a:r>
              <a:rPr lang="en-US" altLang="en-US" sz="3600">
                <a:latin typeface="Roboto"/>
              </a:rPr>
              <a:t>                      </a:t>
            </a:r>
            <a:r>
              <a:rPr lang="en-US" altLang="en-US" sz="3600">
                <a:solidFill>
                  <a:srgbClr val="FFC000"/>
                </a:solidFill>
                <a:latin typeface="Roboto"/>
              </a:rPr>
              <a:t>Prophet Mohammad,PBUH</a:t>
            </a:r>
            <a:r>
              <a:rPr lang="en-US" altLang="en-US" sz="3600">
                <a:latin typeface="Roboto"/>
              </a:rPr>
              <a:t>.</a:t>
            </a:r>
            <a:endParaRPr lang="en-US" altLang="en-US" sz="3600">
              <a:latin typeface="Arial" panose="020B0604020202020204" pitchFamily="34" charset="0"/>
            </a:endParaRPr>
          </a:p>
        </p:txBody>
      </p:sp>
    </p:spTree>
    <p:extLst>
      <p:ext uri="{BB962C8B-B14F-4D97-AF65-F5344CB8AC3E}">
        <p14:creationId xmlns:p14="http://schemas.microsoft.com/office/powerpoint/2010/main" val="398054414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alpha val="97000"/>
          </a:schemeClr>
        </a:solidFill>
        <a:effectLst/>
      </p:bgPr>
    </p:bg>
    <p:spTree>
      <p:nvGrpSpPr>
        <p:cNvPr id="1" name=""/>
        <p:cNvGrpSpPr/>
        <p:nvPr/>
      </p:nvGrpSpPr>
      <p:grpSpPr>
        <a:xfrm>
          <a:off x="0" y="0"/>
          <a:ext cx="0" cy="0"/>
          <a:chOff x="0" y="0"/>
          <a:chExt cx="0" cy="0"/>
        </a:xfrm>
      </p:grpSpPr>
      <p:sp>
        <p:nvSpPr>
          <p:cNvPr id="106498" name="Rectangle 2"/>
          <p:cNvSpPr>
            <a:spLocks noGrp="1" noRot="1" noChangeArrowheads="1"/>
          </p:cNvSpPr>
          <p:nvPr>
            <p:ph type="title"/>
          </p:nvPr>
        </p:nvSpPr>
        <p:spPr/>
        <p:txBody>
          <a:bodyPr/>
          <a:lstStyle/>
          <a:p>
            <a:pPr eaLnBrk="1" hangingPunct="1">
              <a:defRPr/>
            </a:pPr>
            <a:r>
              <a:rPr lang="en-US" smtClean="0"/>
              <a:t>THE RESEARCHER</a:t>
            </a:r>
          </a:p>
        </p:txBody>
      </p:sp>
      <p:sp>
        <p:nvSpPr>
          <p:cNvPr id="106499" name="Rectangle 3"/>
          <p:cNvSpPr>
            <a:spLocks noGrp="1" noChangeArrowheads="1"/>
          </p:cNvSpPr>
          <p:nvPr>
            <p:ph idx="1"/>
          </p:nvPr>
        </p:nvSpPr>
        <p:spPr/>
        <p:txBody>
          <a:bodyPr>
            <a:normAutofit lnSpcReduction="10000"/>
          </a:bodyPr>
          <a:lstStyle/>
          <a:p>
            <a:pPr eaLnBrk="1" hangingPunct="1">
              <a:lnSpc>
                <a:spcPct val="90000"/>
              </a:lnSpc>
              <a:buFont typeface="Wingdings" panose="05000000000000000000" pitchFamily="2" charset="2"/>
              <a:buNone/>
              <a:defRPr/>
            </a:pPr>
            <a:r>
              <a:rPr lang="en-US" sz="4000"/>
              <a:t>SINCERITY/FAITHFULNESS</a:t>
            </a:r>
          </a:p>
          <a:p>
            <a:pPr eaLnBrk="1" hangingPunct="1">
              <a:lnSpc>
                <a:spcPct val="90000"/>
              </a:lnSpc>
              <a:buFont typeface="Wingdings" panose="05000000000000000000" pitchFamily="2" charset="2"/>
              <a:buNone/>
              <a:defRPr/>
            </a:pPr>
            <a:r>
              <a:rPr lang="en-US" sz="4000"/>
              <a:t> </a:t>
            </a:r>
          </a:p>
          <a:p>
            <a:pPr eaLnBrk="1" hangingPunct="1">
              <a:lnSpc>
                <a:spcPct val="90000"/>
              </a:lnSpc>
              <a:buFont typeface="Wingdings" panose="05000000000000000000" pitchFamily="2" charset="2"/>
              <a:buNone/>
              <a:defRPr/>
            </a:pPr>
            <a:r>
              <a:rPr lang="en-US" sz="4000"/>
              <a:t>OBSERVANCE OF ALLAH</a:t>
            </a:r>
          </a:p>
          <a:p>
            <a:pPr eaLnBrk="1" hangingPunct="1">
              <a:lnSpc>
                <a:spcPct val="90000"/>
              </a:lnSpc>
              <a:buFont typeface="Wingdings" panose="05000000000000000000" pitchFamily="2" charset="2"/>
              <a:buNone/>
              <a:defRPr/>
            </a:pPr>
            <a:endParaRPr lang="en-US" sz="4000"/>
          </a:p>
          <a:p>
            <a:pPr eaLnBrk="1" hangingPunct="1">
              <a:lnSpc>
                <a:spcPct val="90000"/>
              </a:lnSpc>
              <a:buFont typeface="Wingdings" panose="05000000000000000000" pitchFamily="2" charset="2"/>
              <a:buNone/>
              <a:defRPr/>
            </a:pPr>
            <a:r>
              <a:rPr lang="en-US" sz="4000"/>
              <a:t>INTEGRITY/HONESTY</a:t>
            </a:r>
          </a:p>
          <a:p>
            <a:pPr eaLnBrk="1" hangingPunct="1">
              <a:lnSpc>
                <a:spcPct val="90000"/>
              </a:lnSpc>
              <a:buFont typeface="Wingdings" panose="05000000000000000000" pitchFamily="2" charset="2"/>
              <a:buNone/>
              <a:defRPr/>
            </a:pPr>
            <a:endParaRPr lang="en-US" sz="4000"/>
          </a:p>
          <a:p>
            <a:pPr eaLnBrk="1" hangingPunct="1">
              <a:lnSpc>
                <a:spcPct val="90000"/>
              </a:lnSpc>
              <a:buFont typeface="Wingdings" panose="05000000000000000000" pitchFamily="2" charset="2"/>
              <a:buNone/>
              <a:defRPr/>
            </a:pPr>
            <a:r>
              <a:rPr lang="en-US"/>
              <a:t>       </a:t>
            </a:r>
          </a:p>
        </p:txBody>
      </p:sp>
    </p:spTree>
    <p:extLst>
      <p:ext uri="{BB962C8B-B14F-4D97-AF65-F5344CB8AC3E}">
        <p14:creationId xmlns:p14="http://schemas.microsoft.com/office/powerpoint/2010/main" val="3564466517"/>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alpha val="97000"/>
          </a:schemeClr>
        </a:solidFill>
        <a:effectLst/>
      </p:bgPr>
    </p:bg>
    <p:spTree>
      <p:nvGrpSpPr>
        <p:cNvPr id="1" name=""/>
        <p:cNvGrpSpPr/>
        <p:nvPr/>
      </p:nvGrpSpPr>
      <p:grpSpPr>
        <a:xfrm>
          <a:off x="0" y="0"/>
          <a:ext cx="0" cy="0"/>
          <a:chOff x="0" y="0"/>
          <a:chExt cx="0" cy="0"/>
        </a:xfrm>
      </p:grpSpPr>
      <p:sp>
        <p:nvSpPr>
          <p:cNvPr id="107522" name="Rectangle 2"/>
          <p:cNvSpPr>
            <a:spLocks noGrp="1" noRot="1" noChangeArrowheads="1"/>
          </p:cNvSpPr>
          <p:nvPr>
            <p:ph type="title"/>
          </p:nvPr>
        </p:nvSpPr>
        <p:spPr/>
        <p:txBody>
          <a:bodyPr/>
          <a:lstStyle/>
          <a:p>
            <a:pPr eaLnBrk="1" hangingPunct="1">
              <a:defRPr/>
            </a:pPr>
            <a:r>
              <a:rPr lang="en-US" smtClean="0">
                <a:solidFill>
                  <a:schemeClr val="hlink"/>
                </a:solidFill>
              </a:rPr>
              <a:t>INTEGRITY/HONESTY</a:t>
            </a:r>
          </a:p>
        </p:txBody>
      </p:sp>
      <p:sp>
        <p:nvSpPr>
          <p:cNvPr id="107523" name="Rectangle 3"/>
          <p:cNvSpPr>
            <a:spLocks noGrp="1" noChangeArrowheads="1"/>
          </p:cNvSpPr>
          <p:nvPr>
            <p:ph idx="1"/>
          </p:nvPr>
        </p:nvSpPr>
        <p:spPr/>
        <p:txBody>
          <a:bodyPr/>
          <a:lstStyle/>
          <a:p>
            <a:pPr eaLnBrk="1" hangingPunct="1">
              <a:lnSpc>
                <a:spcPct val="90000"/>
              </a:lnSpc>
              <a:buFont typeface="Wingdings" panose="05000000000000000000" pitchFamily="2" charset="2"/>
              <a:buNone/>
              <a:defRPr/>
            </a:pPr>
            <a:r>
              <a:rPr lang="en-US" b="1" smtClean="0">
                <a:latin typeface="Arial" pitchFamily="34" charset="0"/>
              </a:rPr>
              <a:t>ORIGINALITY OF THE STUDY</a:t>
            </a:r>
          </a:p>
          <a:p>
            <a:pPr eaLnBrk="1" hangingPunct="1">
              <a:lnSpc>
                <a:spcPct val="90000"/>
              </a:lnSpc>
              <a:buFont typeface="Wingdings" panose="05000000000000000000" pitchFamily="2" charset="2"/>
              <a:buNone/>
              <a:defRPr/>
            </a:pPr>
            <a:r>
              <a:rPr lang="en-US" b="1" smtClean="0">
                <a:latin typeface="Arial" pitchFamily="34" charset="0"/>
              </a:rPr>
              <a:t>REVIEW OF PREVIOUS STUDIES</a:t>
            </a:r>
          </a:p>
          <a:p>
            <a:pPr eaLnBrk="1" hangingPunct="1">
              <a:lnSpc>
                <a:spcPct val="90000"/>
              </a:lnSpc>
              <a:buFont typeface="Wingdings" panose="05000000000000000000" pitchFamily="2" charset="2"/>
              <a:buNone/>
              <a:defRPr/>
            </a:pPr>
            <a:r>
              <a:rPr lang="en-US" b="1" smtClean="0">
                <a:latin typeface="Arial" pitchFamily="34" charset="0"/>
              </a:rPr>
              <a:t>TRUTHFULNESS ABOUT THE BENEFITS &amp; RISKS</a:t>
            </a:r>
          </a:p>
          <a:p>
            <a:pPr eaLnBrk="1" hangingPunct="1">
              <a:lnSpc>
                <a:spcPct val="90000"/>
              </a:lnSpc>
              <a:buFont typeface="Wingdings" panose="05000000000000000000" pitchFamily="2" charset="2"/>
              <a:buNone/>
              <a:defRPr/>
            </a:pPr>
            <a:r>
              <a:rPr lang="en-US" b="1" smtClean="0">
                <a:latin typeface="Arial" pitchFamily="34" charset="0"/>
              </a:rPr>
              <a:t>SCIENTIFIC  CAPABILITY</a:t>
            </a:r>
          </a:p>
          <a:p>
            <a:pPr eaLnBrk="1" hangingPunct="1">
              <a:lnSpc>
                <a:spcPct val="90000"/>
              </a:lnSpc>
              <a:buFont typeface="Wingdings" panose="05000000000000000000" pitchFamily="2" charset="2"/>
              <a:buNone/>
              <a:defRPr/>
            </a:pPr>
            <a:r>
              <a:rPr lang="en-US" b="1" smtClean="0">
                <a:latin typeface="Arial" pitchFamily="34" charset="0"/>
              </a:rPr>
              <a:t>SCIENTIFIC INTEGRITY</a:t>
            </a:r>
          </a:p>
          <a:p>
            <a:pPr eaLnBrk="1" hangingPunct="1">
              <a:lnSpc>
                <a:spcPct val="90000"/>
              </a:lnSpc>
              <a:buFont typeface="Wingdings" panose="05000000000000000000" pitchFamily="2" charset="2"/>
              <a:buNone/>
              <a:defRPr/>
            </a:pPr>
            <a:r>
              <a:rPr lang="en-US" b="1" smtClean="0">
                <a:latin typeface="Arial" pitchFamily="34" charset="0"/>
              </a:rPr>
              <a:t>IMPARTIALITY</a:t>
            </a:r>
          </a:p>
          <a:p>
            <a:pPr eaLnBrk="1" hangingPunct="1">
              <a:lnSpc>
                <a:spcPct val="90000"/>
              </a:lnSpc>
              <a:buFont typeface="Wingdings" panose="05000000000000000000" pitchFamily="2" charset="2"/>
              <a:buNone/>
              <a:defRPr/>
            </a:pPr>
            <a:r>
              <a:rPr lang="en-US" b="1" smtClean="0">
                <a:latin typeface="Arial" pitchFamily="34" charset="0"/>
              </a:rPr>
              <a:t>APPOROPRIATE RESEARCH TEAM</a:t>
            </a:r>
          </a:p>
        </p:txBody>
      </p:sp>
    </p:spTree>
    <p:extLst>
      <p:ext uri="{BB962C8B-B14F-4D97-AF65-F5344CB8AC3E}">
        <p14:creationId xmlns:p14="http://schemas.microsoft.com/office/powerpoint/2010/main" val="3013858042"/>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alpha val="97000"/>
          </a:schemeClr>
        </a:solidFill>
        <a:effectLst/>
      </p:bgPr>
    </p:bg>
    <p:spTree>
      <p:nvGrpSpPr>
        <p:cNvPr id="1" name=""/>
        <p:cNvGrpSpPr/>
        <p:nvPr/>
      </p:nvGrpSpPr>
      <p:grpSpPr>
        <a:xfrm>
          <a:off x="0" y="0"/>
          <a:ext cx="0" cy="0"/>
          <a:chOff x="0" y="0"/>
          <a:chExt cx="0" cy="0"/>
        </a:xfrm>
      </p:grpSpPr>
      <p:sp>
        <p:nvSpPr>
          <p:cNvPr id="35844" name="Rectangle 4"/>
          <p:cNvSpPr>
            <a:spLocks noGrp="1" noChangeArrowheads="1"/>
          </p:cNvSpPr>
          <p:nvPr>
            <p:ph type="ctrTitle"/>
          </p:nvPr>
        </p:nvSpPr>
        <p:spPr/>
        <p:txBody>
          <a:bodyPr/>
          <a:lstStyle/>
          <a:p>
            <a:pPr eaLnBrk="1" hangingPunct="1">
              <a:defRPr/>
            </a:pPr>
            <a:r>
              <a:rPr lang="en-US" smtClean="0"/>
              <a:t>RESEARCH ON SPECIAL GROUPS</a:t>
            </a:r>
          </a:p>
        </p:txBody>
      </p:sp>
    </p:spTree>
    <p:extLst>
      <p:ext uri="{BB962C8B-B14F-4D97-AF65-F5344CB8AC3E}">
        <p14:creationId xmlns:p14="http://schemas.microsoft.com/office/powerpoint/2010/main" val="107516057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alpha val="97000"/>
          </a:schemeClr>
        </a:solidFill>
        <a:effectLst/>
      </p:bgPr>
    </p:bg>
    <p:spTree>
      <p:nvGrpSpPr>
        <p:cNvPr id="1" name=""/>
        <p:cNvGrpSpPr/>
        <p:nvPr/>
      </p:nvGrpSpPr>
      <p:grpSpPr>
        <a:xfrm>
          <a:off x="0" y="0"/>
          <a:ext cx="0" cy="0"/>
          <a:chOff x="0" y="0"/>
          <a:chExt cx="0" cy="0"/>
        </a:xfrm>
      </p:grpSpPr>
      <p:sp>
        <p:nvSpPr>
          <p:cNvPr id="66562" name="AutoShape 2"/>
          <p:cNvSpPr>
            <a:spLocks noChangeArrowheads="1"/>
          </p:cNvSpPr>
          <p:nvPr/>
        </p:nvSpPr>
        <p:spPr bwMode="auto">
          <a:xfrm>
            <a:off x="1847850" y="260350"/>
            <a:ext cx="8820150" cy="6597650"/>
          </a:xfrm>
          <a:prstGeom prst="triangle">
            <a:avLst>
              <a:gd name="adj" fmla="val 50000"/>
            </a:avLst>
          </a:prstGeom>
          <a:solidFill>
            <a:schemeClr val="bg1"/>
          </a:solidFill>
          <a:ln w="9525">
            <a:solidFill>
              <a:srgbClr val="FF6600"/>
            </a:solidFill>
            <a:miter lim="800000"/>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r" rtl="1" eaLnBrk="1" hangingPunct="1">
              <a:spcBef>
                <a:spcPct val="0"/>
              </a:spcBef>
              <a:buClrTx/>
              <a:buSzTx/>
              <a:buFontTx/>
              <a:buNone/>
            </a:pPr>
            <a:endParaRPr lang="ar-SA" altLang="en-US" sz="1800">
              <a:latin typeface="Arial" panose="020B0604020202020204" pitchFamily="34" charset="0"/>
            </a:endParaRPr>
          </a:p>
        </p:txBody>
      </p:sp>
      <p:sp>
        <p:nvSpPr>
          <p:cNvPr id="66563" name="Line 3"/>
          <p:cNvSpPr>
            <a:spLocks noChangeShapeType="1"/>
          </p:cNvSpPr>
          <p:nvPr/>
        </p:nvSpPr>
        <p:spPr bwMode="auto">
          <a:xfrm flipH="1">
            <a:off x="3886200" y="3733800"/>
            <a:ext cx="4681538" cy="0"/>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64" name="Line 4"/>
          <p:cNvSpPr>
            <a:spLocks noChangeShapeType="1"/>
          </p:cNvSpPr>
          <p:nvPr/>
        </p:nvSpPr>
        <p:spPr bwMode="auto">
          <a:xfrm>
            <a:off x="6096000" y="3573463"/>
            <a:ext cx="71438" cy="2951162"/>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66565" name="Picture 5" descr="19">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676401"/>
            <a:ext cx="1366838"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Picture 6" descr="Image(1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1" y="3962400"/>
            <a:ext cx="2092325"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7" name="Picture 7" descr="marriage-chat">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91300" y="4114800"/>
            <a:ext cx="193833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8" name="Text Box 8"/>
          <p:cNvSpPr txBox="1">
            <a:spLocks noChangeArrowheads="1"/>
          </p:cNvSpPr>
          <p:nvPr/>
        </p:nvSpPr>
        <p:spPr bwMode="auto">
          <a:xfrm>
            <a:off x="3200401" y="3402013"/>
            <a:ext cx="396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r" rtl="1" eaLnBrk="1" hangingPunct="1">
              <a:spcBef>
                <a:spcPct val="0"/>
              </a:spcBef>
              <a:buClrTx/>
              <a:buSzTx/>
              <a:buFontTx/>
              <a:buNone/>
            </a:pPr>
            <a:endParaRPr lang="en-US" altLang="en-US" sz="1800"/>
          </a:p>
        </p:txBody>
      </p:sp>
    </p:spTree>
    <p:extLst>
      <p:ext uri="{BB962C8B-B14F-4D97-AF65-F5344CB8AC3E}">
        <p14:creationId xmlns:p14="http://schemas.microsoft.com/office/powerpoint/2010/main" val="4125634615"/>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alpha val="97000"/>
          </a:schemeClr>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body" idx="4294967295"/>
          </p:nvPr>
        </p:nvSpPr>
        <p:spPr>
          <a:xfrm>
            <a:off x="0" y="1600200"/>
            <a:ext cx="8229600" cy="4525963"/>
          </a:xfrm>
        </p:spPr>
        <p:txBody>
          <a:bodyPr/>
          <a:lstStyle/>
          <a:p>
            <a:pPr eaLnBrk="1" hangingPunct="1">
              <a:lnSpc>
                <a:spcPct val="90000"/>
              </a:lnSpc>
              <a:buFont typeface="Wingdings" panose="05000000000000000000" pitchFamily="2" charset="2"/>
              <a:buNone/>
              <a:defRPr/>
            </a:pPr>
            <a:r>
              <a:rPr lang="en-US">
                <a:solidFill>
                  <a:schemeClr val="hlink"/>
                </a:solidFill>
              </a:rPr>
              <a:t>ON 1/1/1421 H</a:t>
            </a:r>
            <a:r>
              <a:rPr lang="en-US"/>
              <a:t> . AGROUP OF DOCTORS: OBSTETRICANS,CARDIAC SURGEONS AND VASCULAR SURGEONS  PERFORMED THE FIRST HUMAN UTERUS TRANSPLANTATION……….</a:t>
            </a:r>
          </a:p>
          <a:p>
            <a:pPr eaLnBrk="1" hangingPunct="1">
              <a:lnSpc>
                <a:spcPct val="90000"/>
              </a:lnSpc>
              <a:buFont typeface="Wingdings" panose="05000000000000000000" pitchFamily="2" charset="2"/>
              <a:buNone/>
              <a:defRPr/>
            </a:pPr>
            <a:endParaRPr lang="en-US"/>
          </a:p>
          <a:p>
            <a:pPr eaLnBrk="1" hangingPunct="1">
              <a:lnSpc>
                <a:spcPct val="90000"/>
              </a:lnSpc>
              <a:buFont typeface="Wingdings" panose="05000000000000000000" pitchFamily="2" charset="2"/>
              <a:buNone/>
              <a:defRPr/>
            </a:pPr>
            <a:r>
              <a:rPr lang="en-US"/>
              <a:t>THAT WAS VERY EXCITING ….. WAS HIGHLY REGARDED BY THE HIGH OFFICIALS…AND THE TEAM APPEARED IN THE MEDIA IN SEVERAL OCCASIONS  TO ANNOUNCE THE SUCCESS OF THEIR WORK…. BUT</a:t>
            </a:r>
          </a:p>
        </p:txBody>
      </p:sp>
    </p:spTree>
    <p:extLst>
      <p:ext uri="{BB962C8B-B14F-4D97-AF65-F5344CB8AC3E}">
        <p14:creationId xmlns:p14="http://schemas.microsoft.com/office/powerpoint/2010/main" val="380602783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bg>
      <p:bgPr>
        <a:solidFill>
          <a:schemeClr val="bg1">
            <a:alpha val="97000"/>
          </a:schemeClr>
        </a:solidFill>
        <a:effectLst/>
      </p:bgPr>
    </p:bg>
    <p:spTree>
      <p:nvGrpSpPr>
        <p:cNvPr id="1" name=""/>
        <p:cNvGrpSpPr/>
        <p:nvPr/>
      </p:nvGrpSpPr>
      <p:grpSpPr>
        <a:xfrm>
          <a:off x="0" y="0"/>
          <a:ext cx="0" cy="0"/>
          <a:chOff x="0" y="0"/>
          <a:chExt cx="0" cy="0"/>
        </a:xfrm>
      </p:grpSpPr>
      <p:sp>
        <p:nvSpPr>
          <p:cNvPr id="55298" name="Rectangle 2"/>
          <p:cNvSpPr>
            <a:spLocks noGrp="1" noRot="1" noChangeArrowheads="1"/>
          </p:cNvSpPr>
          <p:nvPr>
            <p:ph type="title"/>
          </p:nvPr>
        </p:nvSpPr>
        <p:spPr/>
        <p:txBody>
          <a:bodyPr/>
          <a:lstStyle/>
          <a:p>
            <a:pPr eaLnBrk="1" hangingPunct="1">
              <a:defRPr/>
            </a:pPr>
            <a:r>
              <a:rPr lang="en-US" b="0" smtClean="0">
                <a:solidFill>
                  <a:srgbClr val="FFFF00"/>
                </a:solidFill>
              </a:rPr>
              <a:t>UTERINE TRANSPLANTATION</a:t>
            </a:r>
          </a:p>
        </p:txBody>
      </p:sp>
      <p:sp>
        <p:nvSpPr>
          <p:cNvPr id="55299" name="Rectangle 3"/>
          <p:cNvSpPr>
            <a:spLocks noGrp="1" noChangeArrowheads="1"/>
          </p:cNvSpPr>
          <p:nvPr>
            <p:ph idx="1"/>
          </p:nvPr>
        </p:nvSpPr>
        <p:spPr>
          <a:xfrm>
            <a:off x="1524000" y="1371600"/>
            <a:ext cx="9144000" cy="5486400"/>
          </a:xfrm>
        </p:spPr>
        <p:txBody>
          <a:bodyPr/>
          <a:lstStyle/>
          <a:p>
            <a:pPr eaLnBrk="1" hangingPunct="1">
              <a:lnSpc>
                <a:spcPct val="90000"/>
              </a:lnSpc>
              <a:buFont typeface="Wingdings" panose="05000000000000000000" pitchFamily="2" charset="2"/>
              <a:buNone/>
              <a:defRPr/>
            </a:pPr>
            <a:endParaRPr lang="en-US" b="1" smtClean="0"/>
          </a:p>
          <a:p>
            <a:pPr eaLnBrk="1" hangingPunct="1">
              <a:lnSpc>
                <a:spcPct val="90000"/>
              </a:lnSpc>
              <a:defRPr/>
            </a:pPr>
            <a:r>
              <a:rPr lang="en-US" b="1" smtClean="0"/>
              <a:t>Ethical Issues Involved</a:t>
            </a:r>
            <a:r>
              <a:rPr lang="en-US" b="1" smtClean="0">
                <a:solidFill>
                  <a:srgbClr val="00FF00"/>
                </a:solidFill>
              </a:rPr>
              <a:t> </a:t>
            </a:r>
          </a:p>
          <a:p>
            <a:pPr lvl="2" eaLnBrk="1" hangingPunct="1">
              <a:lnSpc>
                <a:spcPct val="90000"/>
              </a:lnSpc>
              <a:defRPr/>
            </a:pPr>
            <a:r>
              <a:rPr lang="en-US" b="1" smtClean="0">
                <a:solidFill>
                  <a:srgbClr val="FFCC00"/>
                </a:solidFill>
              </a:rPr>
              <a:t>Aim</a:t>
            </a:r>
          </a:p>
          <a:p>
            <a:pPr lvl="2" eaLnBrk="1" hangingPunct="1">
              <a:lnSpc>
                <a:spcPct val="90000"/>
              </a:lnSpc>
              <a:defRPr/>
            </a:pPr>
            <a:r>
              <a:rPr lang="en-US" b="1" smtClean="0">
                <a:solidFill>
                  <a:srgbClr val="FFCC00"/>
                </a:solidFill>
              </a:rPr>
              <a:t>Value of the Experiment</a:t>
            </a:r>
          </a:p>
          <a:p>
            <a:pPr lvl="2" eaLnBrk="1" hangingPunct="1">
              <a:lnSpc>
                <a:spcPct val="90000"/>
              </a:lnSpc>
              <a:defRPr/>
            </a:pPr>
            <a:r>
              <a:rPr lang="en-US" b="1" smtClean="0">
                <a:solidFill>
                  <a:srgbClr val="FFCC00"/>
                </a:solidFill>
              </a:rPr>
              <a:t>Incomplete Animal Experimentation</a:t>
            </a:r>
          </a:p>
          <a:p>
            <a:pPr lvl="2" eaLnBrk="1" hangingPunct="1">
              <a:lnSpc>
                <a:spcPct val="90000"/>
              </a:lnSpc>
              <a:defRPr/>
            </a:pPr>
            <a:r>
              <a:rPr lang="en-US" b="1" smtClean="0">
                <a:solidFill>
                  <a:srgbClr val="FFCC00"/>
                </a:solidFill>
              </a:rPr>
              <a:t>Risk-Benefit Ratio.</a:t>
            </a:r>
          </a:p>
          <a:p>
            <a:pPr eaLnBrk="1" hangingPunct="1">
              <a:lnSpc>
                <a:spcPct val="90000"/>
              </a:lnSpc>
              <a:defRPr/>
            </a:pPr>
            <a:endParaRPr lang="en-US" b="1" smtClean="0">
              <a:solidFill>
                <a:srgbClr val="FFCC00"/>
              </a:solidFill>
            </a:endParaRPr>
          </a:p>
          <a:p>
            <a:pPr eaLnBrk="1" hangingPunct="1">
              <a:lnSpc>
                <a:spcPct val="90000"/>
              </a:lnSpc>
              <a:defRPr/>
            </a:pPr>
            <a:r>
              <a:rPr lang="en-US" b="1" smtClean="0">
                <a:solidFill>
                  <a:srgbClr val="FFFF00"/>
                </a:solidFill>
              </a:rPr>
              <a:t>?	</a:t>
            </a:r>
            <a:r>
              <a:rPr lang="en-US" sz="2400" b="1">
                <a:solidFill>
                  <a:srgbClr val="FFFF00"/>
                </a:solidFill>
              </a:rPr>
              <a:t>- Informed consent</a:t>
            </a:r>
          </a:p>
          <a:p>
            <a:pPr lvl="2" eaLnBrk="1" hangingPunct="1">
              <a:lnSpc>
                <a:spcPct val="90000"/>
              </a:lnSpc>
              <a:buFontTx/>
              <a:buChar char="-"/>
              <a:defRPr/>
            </a:pPr>
            <a:r>
              <a:rPr lang="en-US" b="1" smtClean="0">
                <a:solidFill>
                  <a:srgbClr val="FFFF00"/>
                </a:solidFill>
              </a:rPr>
              <a:t>Independent Review</a:t>
            </a:r>
          </a:p>
          <a:p>
            <a:pPr lvl="2" eaLnBrk="1" hangingPunct="1">
              <a:lnSpc>
                <a:spcPct val="90000"/>
              </a:lnSpc>
              <a:buFontTx/>
              <a:buChar char="-"/>
              <a:defRPr/>
            </a:pPr>
            <a:r>
              <a:rPr lang="en-US" b="1" smtClean="0">
                <a:solidFill>
                  <a:srgbClr val="FFFF00"/>
                </a:solidFill>
              </a:rPr>
              <a:t>Religious Aspects.</a:t>
            </a:r>
          </a:p>
          <a:p>
            <a:pPr eaLnBrk="1" hangingPunct="1">
              <a:lnSpc>
                <a:spcPct val="90000"/>
              </a:lnSpc>
              <a:buFontTx/>
              <a:buNone/>
              <a:defRPr/>
            </a:pPr>
            <a:r>
              <a:rPr lang="en-US" b="1" smtClean="0"/>
              <a:t>* Consequences</a:t>
            </a:r>
          </a:p>
        </p:txBody>
      </p:sp>
    </p:spTree>
    <p:extLst>
      <p:ext uri="{BB962C8B-B14F-4D97-AF65-F5344CB8AC3E}">
        <p14:creationId xmlns:p14="http://schemas.microsoft.com/office/powerpoint/2010/main" val="2628938967"/>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5298"/>
                                        </p:tgtEl>
                                        <p:attrNameLst>
                                          <p:attrName>style.visibility</p:attrName>
                                        </p:attrNameLst>
                                      </p:cBhvr>
                                      <p:to>
                                        <p:strVal val="visible"/>
                                      </p:to>
                                    </p:set>
                                    <p:anim calcmode="lin" valueType="num">
                                      <p:cBhvr>
                                        <p:cTn id="7" dur="500" fill="hold"/>
                                        <p:tgtEl>
                                          <p:spTgt spid="55298"/>
                                        </p:tgtEl>
                                        <p:attrNameLst>
                                          <p:attrName>ppt_w</p:attrName>
                                        </p:attrNameLst>
                                      </p:cBhvr>
                                      <p:tavLst>
                                        <p:tav tm="0">
                                          <p:val>
                                            <p:fltVal val="0"/>
                                          </p:val>
                                        </p:tav>
                                        <p:tav tm="100000">
                                          <p:val>
                                            <p:strVal val="#ppt_w"/>
                                          </p:val>
                                        </p:tav>
                                      </p:tavLst>
                                    </p:anim>
                                    <p:anim calcmode="lin" valueType="num">
                                      <p:cBhvr>
                                        <p:cTn id="8" dur="500" fill="hold"/>
                                        <p:tgtEl>
                                          <p:spTgt spid="5529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5299">
                                            <p:txEl>
                                              <p:pRg st="1" end="1"/>
                                            </p:txEl>
                                          </p:spTgt>
                                        </p:tgtEl>
                                        <p:attrNameLst>
                                          <p:attrName>style.visibility</p:attrName>
                                        </p:attrNameLst>
                                      </p:cBhvr>
                                      <p:to>
                                        <p:strVal val="visible"/>
                                      </p:to>
                                    </p:set>
                                    <p:anim calcmode="lin" valueType="num">
                                      <p:cBhvr>
                                        <p:cTn id="13" dur="500" fill="hold"/>
                                        <p:tgtEl>
                                          <p:spTgt spid="5529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5299">
                                            <p:txEl>
                                              <p:pRg st="1" end="1"/>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55299">
                                            <p:txEl>
                                              <p:pRg st="2" end="2"/>
                                            </p:txEl>
                                          </p:spTgt>
                                        </p:tgtEl>
                                        <p:attrNameLst>
                                          <p:attrName>style.visibility</p:attrName>
                                        </p:attrNameLst>
                                      </p:cBhvr>
                                      <p:to>
                                        <p:strVal val="visible"/>
                                      </p:to>
                                    </p:set>
                                    <p:anim calcmode="lin" valueType="num">
                                      <p:cBhvr>
                                        <p:cTn id="17" dur="500" fill="hold"/>
                                        <p:tgtEl>
                                          <p:spTgt spid="55299">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55299">
                                            <p:txEl>
                                              <p:pRg st="2" end="2"/>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iterate type="lt">
                                    <p:tmPct val="0"/>
                                  </p:iterate>
                                  <p:childTnLst>
                                    <p:set>
                                      <p:cBhvr>
                                        <p:cTn id="20" dur="1" fill="hold">
                                          <p:stCondLst>
                                            <p:cond delay="0"/>
                                          </p:stCondLst>
                                        </p:cTn>
                                        <p:tgtEl>
                                          <p:spTgt spid="55299">
                                            <p:txEl>
                                              <p:pRg st="3" end="3"/>
                                            </p:txEl>
                                          </p:spTgt>
                                        </p:tgtEl>
                                        <p:attrNameLst>
                                          <p:attrName>style.visibility</p:attrName>
                                        </p:attrNameLst>
                                      </p:cBhvr>
                                      <p:to>
                                        <p:strVal val="visible"/>
                                      </p:to>
                                    </p:set>
                                    <p:anim calcmode="lin" valueType="num">
                                      <p:cBhvr>
                                        <p:cTn id="21" dur="500" fill="hold"/>
                                        <p:tgtEl>
                                          <p:spTgt spid="55299">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5299">
                                            <p:txEl>
                                              <p:pRg st="3" end="3"/>
                                            </p:tx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55299">
                                            <p:txEl>
                                              <p:pRg st="4" end="4"/>
                                            </p:txEl>
                                          </p:spTgt>
                                        </p:tgtEl>
                                        <p:attrNameLst>
                                          <p:attrName>style.visibility</p:attrName>
                                        </p:attrNameLst>
                                      </p:cBhvr>
                                      <p:to>
                                        <p:strVal val="visible"/>
                                      </p:to>
                                    </p:set>
                                    <p:anim calcmode="lin" valueType="num">
                                      <p:cBhvr>
                                        <p:cTn id="25" dur="500" fill="hold"/>
                                        <p:tgtEl>
                                          <p:spTgt spid="55299">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55299">
                                            <p:txEl>
                                              <p:pRg st="4" end="4"/>
                                            </p:txEl>
                                          </p:spTgt>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55299">
                                            <p:txEl>
                                              <p:pRg st="5" end="5"/>
                                            </p:txEl>
                                          </p:spTgt>
                                        </p:tgtEl>
                                        <p:attrNameLst>
                                          <p:attrName>style.visibility</p:attrName>
                                        </p:attrNameLst>
                                      </p:cBhvr>
                                      <p:to>
                                        <p:strVal val="visible"/>
                                      </p:to>
                                    </p:set>
                                    <p:anim calcmode="lin" valueType="num">
                                      <p:cBhvr>
                                        <p:cTn id="29" dur="500" fill="hold"/>
                                        <p:tgtEl>
                                          <p:spTgt spid="55299">
                                            <p:txEl>
                                              <p:pRg st="5" end="5"/>
                                            </p:txEl>
                                          </p:spTgt>
                                        </p:tgtEl>
                                        <p:attrNameLst>
                                          <p:attrName>ppt_w</p:attrName>
                                        </p:attrNameLst>
                                      </p:cBhvr>
                                      <p:tavLst>
                                        <p:tav tm="0">
                                          <p:val>
                                            <p:fltVal val="0"/>
                                          </p:val>
                                        </p:tav>
                                        <p:tav tm="100000">
                                          <p:val>
                                            <p:strVal val="#ppt_w"/>
                                          </p:val>
                                        </p:tav>
                                      </p:tavLst>
                                    </p:anim>
                                    <p:anim calcmode="lin" valueType="num">
                                      <p:cBhvr>
                                        <p:cTn id="30" dur="500" fill="hold"/>
                                        <p:tgtEl>
                                          <p:spTgt spid="55299">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55299">
                                            <p:txEl>
                                              <p:pRg st="7" end="7"/>
                                            </p:txEl>
                                          </p:spTgt>
                                        </p:tgtEl>
                                        <p:attrNameLst>
                                          <p:attrName>style.visibility</p:attrName>
                                        </p:attrNameLst>
                                      </p:cBhvr>
                                      <p:to>
                                        <p:strVal val="visible"/>
                                      </p:to>
                                    </p:set>
                                    <p:anim calcmode="lin" valueType="num">
                                      <p:cBhvr>
                                        <p:cTn id="35" dur="500" fill="hold"/>
                                        <p:tgtEl>
                                          <p:spTgt spid="55299">
                                            <p:txEl>
                                              <p:pRg st="7" end="7"/>
                                            </p:txEl>
                                          </p:spTgt>
                                        </p:tgtEl>
                                        <p:attrNameLst>
                                          <p:attrName>ppt_w</p:attrName>
                                        </p:attrNameLst>
                                      </p:cBhvr>
                                      <p:tavLst>
                                        <p:tav tm="0">
                                          <p:val>
                                            <p:fltVal val="0"/>
                                          </p:val>
                                        </p:tav>
                                        <p:tav tm="100000">
                                          <p:val>
                                            <p:strVal val="#ppt_w"/>
                                          </p:val>
                                        </p:tav>
                                      </p:tavLst>
                                    </p:anim>
                                    <p:anim calcmode="lin" valueType="num">
                                      <p:cBhvr>
                                        <p:cTn id="36" dur="500" fill="hold"/>
                                        <p:tgtEl>
                                          <p:spTgt spid="55299">
                                            <p:txEl>
                                              <p:pRg st="7" end="7"/>
                                            </p:txEl>
                                          </p:spTgt>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55299">
                                            <p:txEl>
                                              <p:pRg st="8" end="8"/>
                                            </p:txEl>
                                          </p:spTgt>
                                        </p:tgtEl>
                                        <p:attrNameLst>
                                          <p:attrName>style.visibility</p:attrName>
                                        </p:attrNameLst>
                                      </p:cBhvr>
                                      <p:to>
                                        <p:strVal val="visible"/>
                                      </p:to>
                                    </p:set>
                                    <p:anim calcmode="lin" valueType="num">
                                      <p:cBhvr>
                                        <p:cTn id="39" dur="500" fill="hold"/>
                                        <p:tgtEl>
                                          <p:spTgt spid="55299">
                                            <p:txEl>
                                              <p:pRg st="8" end="8"/>
                                            </p:txEl>
                                          </p:spTgt>
                                        </p:tgtEl>
                                        <p:attrNameLst>
                                          <p:attrName>ppt_w</p:attrName>
                                        </p:attrNameLst>
                                      </p:cBhvr>
                                      <p:tavLst>
                                        <p:tav tm="0">
                                          <p:val>
                                            <p:fltVal val="0"/>
                                          </p:val>
                                        </p:tav>
                                        <p:tav tm="100000">
                                          <p:val>
                                            <p:strVal val="#ppt_w"/>
                                          </p:val>
                                        </p:tav>
                                      </p:tavLst>
                                    </p:anim>
                                    <p:anim calcmode="lin" valueType="num">
                                      <p:cBhvr>
                                        <p:cTn id="40" dur="500" fill="hold"/>
                                        <p:tgtEl>
                                          <p:spTgt spid="55299">
                                            <p:txEl>
                                              <p:pRg st="8" end="8"/>
                                            </p:txEl>
                                          </p:spTgt>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55299">
                                            <p:txEl>
                                              <p:pRg st="9" end="9"/>
                                            </p:txEl>
                                          </p:spTgt>
                                        </p:tgtEl>
                                        <p:attrNameLst>
                                          <p:attrName>style.visibility</p:attrName>
                                        </p:attrNameLst>
                                      </p:cBhvr>
                                      <p:to>
                                        <p:strVal val="visible"/>
                                      </p:to>
                                    </p:set>
                                    <p:anim calcmode="lin" valueType="num">
                                      <p:cBhvr>
                                        <p:cTn id="43" dur="500" fill="hold"/>
                                        <p:tgtEl>
                                          <p:spTgt spid="55299">
                                            <p:txEl>
                                              <p:pRg st="9" end="9"/>
                                            </p:txEl>
                                          </p:spTgt>
                                        </p:tgtEl>
                                        <p:attrNameLst>
                                          <p:attrName>ppt_w</p:attrName>
                                        </p:attrNameLst>
                                      </p:cBhvr>
                                      <p:tavLst>
                                        <p:tav tm="0">
                                          <p:val>
                                            <p:fltVal val="0"/>
                                          </p:val>
                                        </p:tav>
                                        <p:tav tm="100000">
                                          <p:val>
                                            <p:strVal val="#ppt_w"/>
                                          </p:val>
                                        </p:tav>
                                      </p:tavLst>
                                    </p:anim>
                                    <p:anim calcmode="lin" valueType="num">
                                      <p:cBhvr>
                                        <p:cTn id="44" dur="500" fill="hold"/>
                                        <p:tgtEl>
                                          <p:spTgt spid="55299">
                                            <p:txEl>
                                              <p:pRg st="9" end="9"/>
                                            </p:txEl>
                                          </p:spTgt>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55299">
                                            <p:txEl>
                                              <p:pRg st="10" end="10"/>
                                            </p:txEl>
                                          </p:spTgt>
                                        </p:tgtEl>
                                        <p:attrNameLst>
                                          <p:attrName>style.visibility</p:attrName>
                                        </p:attrNameLst>
                                      </p:cBhvr>
                                      <p:to>
                                        <p:strVal val="visible"/>
                                      </p:to>
                                    </p:set>
                                    <p:anim calcmode="lin" valueType="num">
                                      <p:cBhvr>
                                        <p:cTn id="49" dur="500" fill="hold"/>
                                        <p:tgtEl>
                                          <p:spTgt spid="55299">
                                            <p:txEl>
                                              <p:pRg st="10" end="10"/>
                                            </p:txEl>
                                          </p:spTgt>
                                        </p:tgtEl>
                                        <p:attrNameLst>
                                          <p:attrName>ppt_w</p:attrName>
                                        </p:attrNameLst>
                                      </p:cBhvr>
                                      <p:tavLst>
                                        <p:tav tm="0">
                                          <p:val>
                                            <p:fltVal val="0"/>
                                          </p:val>
                                        </p:tav>
                                        <p:tav tm="100000">
                                          <p:val>
                                            <p:strVal val="#ppt_w"/>
                                          </p:val>
                                        </p:tav>
                                      </p:tavLst>
                                    </p:anim>
                                    <p:anim calcmode="lin" valueType="num">
                                      <p:cBhvr>
                                        <p:cTn id="50" dur="500" fill="hold"/>
                                        <p:tgtEl>
                                          <p:spTgt spid="55299">
                                            <p:txEl>
                                              <p:pRg st="10" end="1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299"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alpha val="97000"/>
          </a:schemeClr>
        </a:solidFill>
        <a:effectLst/>
      </p:bgPr>
    </p:bg>
    <p:spTree>
      <p:nvGrpSpPr>
        <p:cNvPr id="1" name=""/>
        <p:cNvGrpSpPr/>
        <p:nvPr/>
      </p:nvGrpSpPr>
      <p:grpSpPr>
        <a:xfrm>
          <a:off x="0" y="0"/>
          <a:ext cx="0" cy="0"/>
          <a:chOff x="0" y="0"/>
          <a:chExt cx="0" cy="0"/>
        </a:xfrm>
      </p:grpSpPr>
      <p:sp>
        <p:nvSpPr>
          <p:cNvPr id="69634" name="Rectangle 1"/>
          <p:cNvSpPr>
            <a:spLocks noChangeArrowheads="1"/>
          </p:cNvSpPr>
          <p:nvPr/>
        </p:nvSpPr>
        <p:spPr bwMode="auto">
          <a:xfrm>
            <a:off x="1524000" y="-117648"/>
            <a:ext cx="7795724"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ar-SA" altLang="en-US" sz="700">
                <a:solidFill>
                  <a:srgbClr val="4B921B"/>
                </a:solidFill>
                <a:latin typeface="Tahoma" panose="020B0604030504040204" pitchFamily="34" charset="0"/>
                <a:cs typeface="Times New Roman" panose="02020603050405020304" pitchFamily="18" charset="0"/>
              </a:rPr>
              <a:t>للمرة الأولى .. نجاح عمليتي زرع رحم بتبرع والدتين لابنتيهما في السويد</a:t>
            </a:r>
            <a:endParaRPr lang="en-US" altLang="en-US" sz="800">
              <a:latin typeface="Arial" panose="020B0604020202020204" pitchFamily="34" charset="0"/>
            </a:endParaRPr>
          </a:p>
          <a:p>
            <a:pPr>
              <a:spcBef>
                <a:spcPct val="0"/>
              </a:spcBef>
              <a:buClrTx/>
              <a:buSzTx/>
              <a:buFontTx/>
              <a:buNone/>
            </a:pPr>
            <a:r>
              <a:rPr lang="en-US" altLang="en-US" sz="100">
                <a:solidFill>
                  <a:srgbClr val="CCCCCC"/>
                </a:solidFill>
                <a:latin typeface="Tahoma" panose="020B0604030504040204" pitchFamily="34" charset="0"/>
                <a:cs typeface="Times New Roman" panose="02020603050405020304" pitchFamily="18" charset="0"/>
              </a:rPr>
              <a:t>AFP BRENDAN SMIALOWSKI</a:t>
            </a:r>
            <a:endParaRPr lang="en-US" altLang="en-US" sz="800">
              <a:latin typeface="Arial" panose="020B0604020202020204" pitchFamily="34" charset="0"/>
            </a:endParaRPr>
          </a:p>
          <a:p>
            <a:pPr>
              <a:spcBef>
                <a:spcPct val="0"/>
              </a:spcBef>
              <a:buClrTx/>
              <a:buSzTx/>
              <a:buFontTx/>
              <a:buNone/>
            </a:pPr>
            <a:r>
              <a:rPr lang="ar-SA" altLang="en-US" sz="100">
                <a:solidFill>
                  <a:srgbClr val="494949"/>
                </a:solidFill>
                <a:latin typeface="Tahoma" panose="020B0604030504040204" pitchFamily="34" charset="0"/>
                <a:cs typeface="Times New Roman" panose="02020603050405020304" pitchFamily="18" charset="0"/>
              </a:rPr>
              <a:t>للمرة الأولى .. نجاح عمليتي زرع رحم بتبرع والدتين لابنتيهما في السويد</a:t>
            </a:r>
            <a:endParaRPr lang="en-US" altLang="en-US" sz="800">
              <a:latin typeface="Arial" panose="020B0604020202020204" pitchFamily="34" charset="0"/>
            </a:endParaRPr>
          </a:p>
          <a:p>
            <a:pPr>
              <a:spcBef>
                <a:spcPct val="0"/>
              </a:spcBef>
              <a:buClrTx/>
              <a:buSzTx/>
              <a:buFontTx/>
              <a:buNone/>
            </a:pPr>
            <a:r>
              <a:rPr lang="ar-SA" altLang="en-US" sz="400" b="1">
                <a:solidFill>
                  <a:srgbClr val="000000"/>
                </a:solidFill>
                <a:latin typeface="Calibri" panose="020F0502020204030204" pitchFamily="34" charset="0"/>
                <a:cs typeface="Times New Roman" panose="02020603050405020304" pitchFamily="18" charset="0"/>
              </a:rPr>
              <a:t>نجح فريق طبي سويدي بإجراء عمليتي زرع رحم تبرعت به والدتان لابنتيهما كي تتمكنا من الإنجاب. وقد أجريت العمليتان لسيدتين في الثلاثينات من العمر</a:t>
            </a:r>
            <a:r>
              <a:rPr lang="en-US" altLang="en-US" sz="400" b="1">
                <a:solidFill>
                  <a:srgbClr val="000000"/>
                </a:solidFill>
                <a:latin typeface="Calibri" panose="020F0502020204030204" pitchFamily="34" charset="0"/>
                <a:cs typeface="Times New Roman" panose="02020603050405020304" pitchFamily="18" charset="0"/>
              </a:rPr>
              <a:t>.</a:t>
            </a:r>
            <a:endParaRPr lang="en-US" altLang="en-US" sz="800">
              <a:latin typeface="Arial" panose="020B0604020202020204" pitchFamily="34" charset="0"/>
            </a:endParaRPr>
          </a:p>
          <a:p>
            <a:pPr>
              <a:spcBef>
                <a:spcPct val="0"/>
              </a:spcBef>
              <a:buClrTx/>
              <a:buSzTx/>
              <a:buFontTx/>
              <a:buNone/>
            </a:pPr>
            <a:r>
              <a:rPr lang="ar-SA" altLang="en-US" sz="400" b="1">
                <a:solidFill>
                  <a:srgbClr val="000000"/>
                </a:solidFill>
                <a:latin typeface="Calibri" panose="020F0502020204030204" pitchFamily="34" charset="0"/>
                <a:cs typeface="Times New Roman" panose="02020603050405020304" pitchFamily="18" charset="0"/>
              </a:rPr>
              <a:t>وقد أجريت العمليتان في مدينة غوتنبيرغ تحت إشراف البروفيسور ماتس برانستروم الأخصائي في طب النساء والولادة، الذي أشار الى انه "تم استئصال رحم إحدى الشابتين بعد خضوعها لعلاج ضد سرطان عنق الرحم، في حين ان الشابة الثانية ولدت من دون رحم". ونوّه العالم السويدي بأن الأطباء تدربوا على القيام بهذه العملية "المعقدة" في غضون 14 عاماً، تم خلالها تقديم 40 ورقة بحث والقيام بتجارب للتوصل الى التقنية الأفضل عبر إجرائها على حيوانات</a:t>
            </a:r>
            <a:r>
              <a:rPr lang="en-US" altLang="en-US" sz="400" b="1">
                <a:solidFill>
                  <a:srgbClr val="000000"/>
                </a:solidFill>
                <a:latin typeface="Calibri" panose="020F0502020204030204" pitchFamily="34" charset="0"/>
                <a:cs typeface="Times New Roman" panose="02020603050405020304" pitchFamily="18" charset="0"/>
              </a:rPr>
              <a:t>.</a:t>
            </a:r>
            <a:endParaRPr lang="en-US" altLang="en-US" sz="800">
              <a:latin typeface="Arial" panose="020B0604020202020204" pitchFamily="34" charset="0"/>
            </a:endParaRPr>
          </a:p>
          <a:p>
            <a:pPr>
              <a:spcBef>
                <a:spcPct val="0"/>
              </a:spcBef>
              <a:buClrTx/>
              <a:buSzTx/>
              <a:buFontTx/>
              <a:buNone/>
            </a:pPr>
            <a:r>
              <a:rPr lang="ar-SA" altLang="en-US" sz="400" b="1">
                <a:solidFill>
                  <a:srgbClr val="000000"/>
                </a:solidFill>
                <a:latin typeface="Calibri" panose="020F0502020204030204" pitchFamily="34" charset="0"/>
                <a:cs typeface="Times New Roman" panose="02020603050405020304" pitchFamily="18" charset="0"/>
              </a:rPr>
              <a:t>وجاء في بيان صادر عن جامعة غوتنبيرغ ان "المريضتين اللتين زُرع لكل منهما رحم جديد في حالة جيدة، لكنهما متعبتان بعد الجراحة"، كما يؤكد البيان ان المتبرعتين في حالة صحية طيبة وستخرجان من المستشفى خلال أيام قليلة. لكن لن يكون باستطاعة السيدتين القيام بعملية الإخصاب قبل العام القادم، مما يعني انه لن يتسنى لهما الإنجاب قبل حلول 2014</a:t>
            </a:r>
            <a:r>
              <a:rPr lang="en-US" altLang="en-US" sz="400" b="1">
                <a:solidFill>
                  <a:srgbClr val="000000"/>
                </a:solidFill>
                <a:latin typeface="Calibri" panose="020F0502020204030204" pitchFamily="34" charset="0"/>
                <a:cs typeface="Times New Roman" panose="02020603050405020304" pitchFamily="18" charset="0"/>
              </a:rPr>
              <a:t>.</a:t>
            </a:r>
            <a:endParaRPr lang="en-US" altLang="en-US" sz="800">
              <a:latin typeface="Arial" panose="020B0604020202020204" pitchFamily="34" charset="0"/>
            </a:endParaRPr>
          </a:p>
          <a:p>
            <a:pPr>
              <a:spcBef>
                <a:spcPct val="0"/>
              </a:spcBef>
              <a:buClrTx/>
              <a:buSzTx/>
              <a:buFontTx/>
              <a:buNone/>
            </a:pPr>
            <a:endParaRPr lang="en-US" altLang="en-US" sz="1800">
              <a:latin typeface="Arial" panose="020B0604020202020204" pitchFamily="34" charset="0"/>
            </a:endParaRPr>
          </a:p>
        </p:txBody>
      </p:sp>
      <p:sp>
        <p:nvSpPr>
          <p:cNvPr id="69635" name="Rectangle 2"/>
          <p:cNvSpPr>
            <a:spLocks noChangeArrowheads="1"/>
          </p:cNvSpPr>
          <p:nvPr/>
        </p:nvSpPr>
        <p:spPr bwMode="auto">
          <a:xfrm>
            <a:off x="1524000" y="-117648"/>
            <a:ext cx="7795724"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ar-SA" altLang="en-US" sz="700">
                <a:solidFill>
                  <a:srgbClr val="4B921B"/>
                </a:solidFill>
                <a:latin typeface="Tahoma" panose="020B0604030504040204" pitchFamily="34" charset="0"/>
                <a:cs typeface="Times New Roman" panose="02020603050405020304" pitchFamily="18" charset="0"/>
              </a:rPr>
              <a:t>للمرة الأولى .. نجاح عمليتي زرع رحم بتبرع والدتين لابنتيهما في السويد</a:t>
            </a:r>
            <a:endParaRPr lang="en-US" altLang="en-US" sz="800">
              <a:latin typeface="Arial" panose="020B0604020202020204" pitchFamily="34" charset="0"/>
            </a:endParaRPr>
          </a:p>
          <a:p>
            <a:pPr>
              <a:spcBef>
                <a:spcPct val="0"/>
              </a:spcBef>
              <a:buClrTx/>
              <a:buSzTx/>
              <a:buFontTx/>
              <a:buNone/>
            </a:pPr>
            <a:r>
              <a:rPr lang="en-US" altLang="en-US" sz="100">
                <a:solidFill>
                  <a:srgbClr val="CCCCCC"/>
                </a:solidFill>
                <a:latin typeface="Tahoma" panose="020B0604030504040204" pitchFamily="34" charset="0"/>
                <a:cs typeface="Times New Roman" panose="02020603050405020304" pitchFamily="18" charset="0"/>
              </a:rPr>
              <a:t>AFP BRENDAN SMIALOWSKI</a:t>
            </a:r>
            <a:endParaRPr lang="en-US" altLang="en-US" sz="800">
              <a:latin typeface="Arial" panose="020B0604020202020204" pitchFamily="34" charset="0"/>
            </a:endParaRPr>
          </a:p>
          <a:p>
            <a:pPr>
              <a:spcBef>
                <a:spcPct val="0"/>
              </a:spcBef>
              <a:buClrTx/>
              <a:buSzTx/>
              <a:buFontTx/>
              <a:buNone/>
            </a:pPr>
            <a:r>
              <a:rPr lang="ar-SA" altLang="en-US" sz="100">
                <a:solidFill>
                  <a:srgbClr val="494949"/>
                </a:solidFill>
                <a:latin typeface="Tahoma" panose="020B0604030504040204" pitchFamily="34" charset="0"/>
                <a:cs typeface="Times New Roman" panose="02020603050405020304" pitchFamily="18" charset="0"/>
              </a:rPr>
              <a:t>للمرة الأولى .. نجاح عمليتي زرع رحم بتبرع والدتين لابنتيهما في السويد</a:t>
            </a:r>
            <a:endParaRPr lang="en-US" altLang="en-US" sz="800">
              <a:latin typeface="Arial" panose="020B0604020202020204" pitchFamily="34" charset="0"/>
            </a:endParaRPr>
          </a:p>
          <a:p>
            <a:pPr>
              <a:spcBef>
                <a:spcPct val="0"/>
              </a:spcBef>
              <a:buClrTx/>
              <a:buSzTx/>
              <a:buFontTx/>
              <a:buNone/>
            </a:pPr>
            <a:r>
              <a:rPr lang="ar-SA" altLang="en-US" sz="400" b="1">
                <a:solidFill>
                  <a:srgbClr val="000000"/>
                </a:solidFill>
                <a:latin typeface="Calibri" panose="020F0502020204030204" pitchFamily="34" charset="0"/>
                <a:cs typeface="Times New Roman" panose="02020603050405020304" pitchFamily="18" charset="0"/>
              </a:rPr>
              <a:t>نجح فريق طبي سويدي بإجراء عمليتي زرع رحم تبرعت به والدتان لابنتيهما كي تتمكنا من الإنجاب. وقد أجريت العمليتان لسيدتين في الثلاثينات من العمر</a:t>
            </a:r>
            <a:r>
              <a:rPr lang="en-US" altLang="en-US" sz="400" b="1">
                <a:solidFill>
                  <a:srgbClr val="000000"/>
                </a:solidFill>
                <a:latin typeface="Calibri" panose="020F0502020204030204" pitchFamily="34" charset="0"/>
                <a:cs typeface="Times New Roman" panose="02020603050405020304" pitchFamily="18" charset="0"/>
              </a:rPr>
              <a:t>.</a:t>
            </a:r>
            <a:endParaRPr lang="en-US" altLang="en-US" sz="800">
              <a:latin typeface="Arial" panose="020B0604020202020204" pitchFamily="34" charset="0"/>
            </a:endParaRPr>
          </a:p>
          <a:p>
            <a:pPr>
              <a:spcBef>
                <a:spcPct val="0"/>
              </a:spcBef>
              <a:buClrTx/>
              <a:buSzTx/>
              <a:buFontTx/>
              <a:buNone/>
            </a:pPr>
            <a:r>
              <a:rPr lang="ar-SA" altLang="en-US" sz="400" b="1">
                <a:solidFill>
                  <a:srgbClr val="000000"/>
                </a:solidFill>
                <a:latin typeface="Calibri" panose="020F0502020204030204" pitchFamily="34" charset="0"/>
                <a:cs typeface="Times New Roman" panose="02020603050405020304" pitchFamily="18" charset="0"/>
              </a:rPr>
              <a:t>وقد أجريت العمليتان في مدينة غوتنبيرغ تحت إشراف البروفيسور ماتس برانستروم الأخصائي في طب النساء والولادة، الذي أشار الى انه "تم استئصال رحم إحدى الشابتين بعد خضوعها لعلاج ضد سرطان عنق الرحم، في حين ان الشابة الثانية ولدت من دون رحم". ونوّه العالم السويدي بأن الأطباء تدربوا على القيام بهذه العملية "المعقدة" في غضون 14 عاماً، تم خلالها تقديم 40 ورقة بحث والقيام بتجارب للتوصل الى التقنية الأفضل عبر إجرائها على حيوانات</a:t>
            </a:r>
            <a:r>
              <a:rPr lang="en-US" altLang="en-US" sz="400" b="1">
                <a:solidFill>
                  <a:srgbClr val="000000"/>
                </a:solidFill>
                <a:latin typeface="Calibri" panose="020F0502020204030204" pitchFamily="34" charset="0"/>
                <a:cs typeface="Times New Roman" panose="02020603050405020304" pitchFamily="18" charset="0"/>
              </a:rPr>
              <a:t>.</a:t>
            </a:r>
            <a:endParaRPr lang="en-US" altLang="en-US" sz="800">
              <a:latin typeface="Arial" panose="020B0604020202020204" pitchFamily="34" charset="0"/>
            </a:endParaRPr>
          </a:p>
          <a:p>
            <a:pPr>
              <a:spcBef>
                <a:spcPct val="0"/>
              </a:spcBef>
              <a:buClrTx/>
              <a:buSzTx/>
              <a:buFontTx/>
              <a:buNone/>
            </a:pPr>
            <a:r>
              <a:rPr lang="ar-SA" altLang="en-US" sz="400" b="1">
                <a:solidFill>
                  <a:srgbClr val="000000"/>
                </a:solidFill>
                <a:latin typeface="Calibri" panose="020F0502020204030204" pitchFamily="34" charset="0"/>
                <a:cs typeface="Times New Roman" panose="02020603050405020304" pitchFamily="18" charset="0"/>
              </a:rPr>
              <a:t>وجاء في بيان صادر عن جامعة غوتنبيرغ ان "المريضتين اللتين زُرع لكل منهما رحم جديد في حالة جيدة، لكنهما متعبتان بعد الجراحة"، كما يؤكد البيان ان المتبرعتين في حالة صحية طيبة وستخرجان من المستشفى خلال أيام قليلة. لكن لن يكون باستطاعة السيدتين القيام بعملية الإخصاب قبل العام القادم، مما يعني انه لن يتسنى لهما الإنجاب قبل حلول 2014</a:t>
            </a:r>
            <a:r>
              <a:rPr lang="en-US" altLang="en-US" sz="400" b="1">
                <a:solidFill>
                  <a:srgbClr val="000000"/>
                </a:solidFill>
                <a:latin typeface="Calibri" panose="020F0502020204030204" pitchFamily="34" charset="0"/>
                <a:cs typeface="Times New Roman" panose="02020603050405020304" pitchFamily="18" charset="0"/>
              </a:rPr>
              <a:t>.</a:t>
            </a:r>
            <a:endParaRPr lang="en-US" altLang="en-US" sz="800">
              <a:latin typeface="Arial" panose="020B0604020202020204" pitchFamily="34" charset="0"/>
            </a:endParaRPr>
          </a:p>
          <a:p>
            <a:pPr>
              <a:spcBef>
                <a:spcPct val="0"/>
              </a:spcBef>
              <a:buClrTx/>
              <a:buSzTx/>
              <a:buFontTx/>
              <a:buNone/>
            </a:pPr>
            <a:endParaRPr lang="en-US" altLang="en-US" sz="1800">
              <a:latin typeface="Arial" panose="020B0604020202020204" pitchFamily="34" charset="0"/>
            </a:endParaRPr>
          </a:p>
        </p:txBody>
      </p:sp>
      <p:sp>
        <p:nvSpPr>
          <p:cNvPr id="69636" name="Rectangle 3"/>
          <p:cNvSpPr>
            <a:spLocks noChangeArrowheads="1"/>
          </p:cNvSpPr>
          <p:nvPr/>
        </p:nvSpPr>
        <p:spPr bwMode="auto">
          <a:xfrm>
            <a:off x="1752600" y="809625"/>
            <a:ext cx="8534400"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r">
              <a:spcBef>
                <a:spcPct val="0"/>
              </a:spcBef>
              <a:buClrTx/>
              <a:buSzTx/>
              <a:buFontTx/>
              <a:buNone/>
            </a:pPr>
            <a:r>
              <a:rPr lang="ar-SA" altLang="en-US" sz="3600">
                <a:latin typeface="Tahoma" panose="020B0604030504040204" pitchFamily="34" charset="0"/>
                <a:cs typeface="Times New Roman" panose="02020603050405020304" pitchFamily="18" charset="0"/>
              </a:rPr>
              <a:t>للمرة الأولى .. نجاح عمليتي زرع رحم بتبرع والدتين لابنتيهما في السويد</a:t>
            </a:r>
            <a:endParaRPr lang="en-US" altLang="en-US" sz="2000">
              <a:latin typeface="Arial" panose="020B0604020202020204" pitchFamily="34" charset="0"/>
            </a:endParaRPr>
          </a:p>
          <a:p>
            <a:pPr algn="r">
              <a:spcBef>
                <a:spcPct val="0"/>
              </a:spcBef>
              <a:buClrTx/>
              <a:buSzTx/>
              <a:buFontTx/>
              <a:buNone/>
            </a:pPr>
            <a:r>
              <a:rPr lang="en-US" altLang="en-US" sz="1400">
                <a:latin typeface="Tahoma" panose="020B0604030504040204" pitchFamily="34" charset="0"/>
                <a:cs typeface="Times New Roman" panose="02020603050405020304" pitchFamily="18" charset="0"/>
              </a:rPr>
              <a:t>AFP BRENDAN SMIALOWSKI</a:t>
            </a:r>
            <a:endParaRPr lang="en-US" altLang="en-US" sz="2000">
              <a:latin typeface="Arial" panose="020B0604020202020204" pitchFamily="34" charset="0"/>
            </a:endParaRPr>
          </a:p>
          <a:p>
            <a:pPr algn="r">
              <a:spcBef>
                <a:spcPct val="0"/>
              </a:spcBef>
              <a:buClrTx/>
              <a:buSzTx/>
              <a:buFontTx/>
              <a:buNone/>
            </a:pPr>
            <a:r>
              <a:rPr lang="ar-SA" altLang="en-US" sz="1400">
                <a:latin typeface="Tahoma" panose="020B0604030504040204" pitchFamily="34" charset="0"/>
                <a:cs typeface="Times New Roman" panose="02020603050405020304" pitchFamily="18" charset="0"/>
              </a:rPr>
              <a:t>للمرة الأولى .. نجاح عمليتي زرع رحم بتبرع والدتين لابنتيهما في السويد</a:t>
            </a:r>
            <a:endParaRPr lang="en-US" altLang="en-US" sz="2000">
              <a:latin typeface="Arial" panose="020B0604020202020204" pitchFamily="34" charset="0"/>
            </a:endParaRPr>
          </a:p>
          <a:p>
            <a:pPr algn="r">
              <a:spcBef>
                <a:spcPct val="0"/>
              </a:spcBef>
              <a:buClrTx/>
              <a:buSzTx/>
              <a:buFontTx/>
              <a:buNone/>
            </a:pPr>
            <a:r>
              <a:rPr lang="ar-SA" altLang="en-US" sz="2000" b="1">
                <a:latin typeface="Calibri" panose="020F0502020204030204" pitchFamily="34" charset="0"/>
                <a:cs typeface="Times New Roman" panose="02020603050405020304" pitchFamily="18" charset="0"/>
              </a:rPr>
              <a:t>نجح فريق طبي سويدي بإجراء عمليتي زرع رحم تبرعت به والدتان لابنتيهما كي تتمكنا من الإنجاب. وقد أجريت العمليتان لسيدتين في الثلاثينات من العمر</a:t>
            </a:r>
            <a:r>
              <a:rPr lang="en-US" altLang="en-US" sz="2000" b="1">
                <a:latin typeface="Calibri" panose="020F0502020204030204" pitchFamily="34" charset="0"/>
                <a:cs typeface="Times New Roman" panose="02020603050405020304" pitchFamily="18" charset="0"/>
              </a:rPr>
              <a:t>.</a:t>
            </a:r>
            <a:endParaRPr lang="en-US" altLang="en-US" sz="2000">
              <a:latin typeface="Arial" panose="020B0604020202020204" pitchFamily="34" charset="0"/>
            </a:endParaRPr>
          </a:p>
          <a:p>
            <a:pPr algn="r">
              <a:spcBef>
                <a:spcPct val="0"/>
              </a:spcBef>
              <a:buClrTx/>
              <a:buSzTx/>
              <a:buFontTx/>
              <a:buNone/>
            </a:pPr>
            <a:r>
              <a:rPr lang="ar-SA" altLang="en-US" sz="2000" b="1">
                <a:latin typeface="Calibri" panose="020F0502020204030204" pitchFamily="34" charset="0"/>
                <a:cs typeface="Times New Roman" panose="02020603050405020304" pitchFamily="18" charset="0"/>
              </a:rPr>
              <a:t>وقد أجريت العمليتان في مدينة غوتنبيرغ تحت إشراف البروفيسور ماتس برانستروم الأخصائي في طب النساء والولادة، الذي أشار الى انه "تم استئصال رحم إحدى الشابتين بعد خضوعها لعلاج ضد سرطان عنق الرحم، في حين ان الشابة الثانية ولدت من دون رحم". ونوّه العالم السويدي </a:t>
            </a:r>
            <a:r>
              <a:rPr lang="ar-SA" altLang="en-US" sz="2000" b="1">
                <a:solidFill>
                  <a:srgbClr val="FFFF00"/>
                </a:solidFill>
                <a:latin typeface="Calibri" panose="020F0502020204030204" pitchFamily="34" charset="0"/>
                <a:cs typeface="Times New Roman" panose="02020603050405020304" pitchFamily="18" charset="0"/>
              </a:rPr>
              <a:t>بأن الأطباء تدربوا على القيام بهذه العملية "المعقدة" في غضون 14 عاماً، تم خلالها تقديم 40 ورقة بحث والقيام بتجارب للتوصل الى التقنية الأفضل عبر إجرائها على حيوانات</a:t>
            </a:r>
            <a:r>
              <a:rPr lang="en-US" altLang="en-US" sz="2000" b="1">
                <a:latin typeface="Calibri" panose="020F0502020204030204" pitchFamily="34" charset="0"/>
                <a:cs typeface="Times New Roman" panose="02020603050405020304" pitchFamily="18" charset="0"/>
              </a:rPr>
              <a:t>.</a:t>
            </a:r>
            <a:endParaRPr lang="en-US" altLang="en-US" sz="2000">
              <a:latin typeface="Arial" panose="020B0604020202020204" pitchFamily="34" charset="0"/>
            </a:endParaRPr>
          </a:p>
          <a:p>
            <a:pPr algn="r">
              <a:spcBef>
                <a:spcPct val="0"/>
              </a:spcBef>
              <a:buClrTx/>
              <a:buSzTx/>
              <a:buFontTx/>
              <a:buNone/>
            </a:pPr>
            <a:r>
              <a:rPr lang="ar-SA" altLang="en-US" sz="2000" b="1">
                <a:latin typeface="Calibri" panose="020F0502020204030204" pitchFamily="34" charset="0"/>
                <a:cs typeface="Times New Roman" panose="02020603050405020304" pitchFamily="18" charset="0"/>
              </a:rPr>
              <a:t>وجاء في بيان صادر عن جامعة غوتنبيرغ ان "المريضتين اللتين زُرع لكل منهما رحم جديد في حالة جيدة، لكنهما متعبتان بعد الجراحة"، كما يؤكد البيان ان المتبرعتين في حالة صحية طيبة وستخرجان من المستشفى خلال أيام قليلة. لكن لن يكون باستطاعة السيدتين القيام بعملية الإخصاب قبل العام القادم، مما يعني انه لن يتسنى لهما الإنجاب قبل حلول 2014</a:t>
            </a:r>
            <a:r>
              <a:rPr lang="en-US" altLang="en-US" sz="2000" b="1">
                <a:latin typeface="Calibri" panose="020F0502020204030204" pitchFamily="34" charset="0"/>
                <a:cs typeface="Times New Roman" panose="02020603050405020304" pitchFamily="18" charset="0"/>
              </a:rPr>
              <a:t>.</a:t>
            </a:r>
            <a:endParaRPr lang="en-US" altLang="en-US" sz="2000">
              <a:latin typeface="Arial" panose="020B0604020202020204" pitchFamily="34" charset="0"/>
            </a:endParaRPr>
          </a:p>
          <a:p>
            <a:pPr algn="r">
              <a:spcBef>
                <a:spcPct val="0"/>
              </a:spcBef>
              <a:buClrTx/>
              <a:buSzTx/>
              <a:buFontTx/>
              <a:buNone/>
            </a:pPr>
            <a:endParaRPr lang="en-US" altLang="en-US" sz="5400">
              <a:latin typeface="Arial" panose="020B0604020202020204" pitchFamily="34" charset="0"/>
            </a:endParaRPr>
          </a:p>
        </p:txBody>
      </p:sp>
    </p:spTree>
    <p:extLst>
      <p:ext uri="{BB962C8B-B14F-4D97-AF65-F5344CB8AC3E}">
        <p14:creationId xmlns:p14="http://schemas.microsoft.com/office/powerpoint/2010/main" val="40490497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http://www.desiglitters.com/wp-content/uploads/2015/08/Thank-You-Colourful-Graphic.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48001" y="1600200"/>
            <a:ext cx="668496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77087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8546"/>
                                        </p:tgtEl>
                                        <p:attrNameLst>
                                          <p:attrName>style.visibility</p:attrName>
                                        </p:attrNameLst>
                                      </p:cBhvr>
                                      <p:to>
                                        <p:strVal val="visible"/>
                                      </p:to>
                                    </p:set>
                                    <p:animEffect transition="in" filter="fade">
                                      <p:cBhvr>
                                        <p:cTn id="7" dur="1000"/>
                                        <p:tgtEl>
                                          <p:spTgt spid="108546"/>
                                        </p:tgtEl>
                                      </p:cBhvr>
                                    </p:animEffect>
                                    <p:anim calcmode="lin" valueType="num">
                                      <p:cBhvr>
                                        <p:cTn id="8" dur="1000" fill="hold"/>
                                        <p:tgtEl>
                                          <p:spTgt spid="108546"/>
                                        </p:tgtEl>
                                        <p:attrNameLst>
                                          <p:attrName>ppt_x</p:attrName>
                                        </p:attrNameLst>
                                      </p:cBhvr>
                                      <p:tavLst>
                                        <p:tav tm="0">
                                          <p:val>
                                            <p:strVal val="#ppt_x"/>
                                          </p:val>
                                        </p:tav>
                                        <p:tav tm="100000">
                                          <p:val>
                                            <p:strVal val="#ppt_x"/>
                                          </p:val>
                                        </p:tav>
                                      </p:tavLst>
                                    </p:anim>
                                    <p:anim calcmode="lin" valueType="num">
                                      <p:cBhvr>
                                        <p:cTn id="9" dur="1000" fill="hold"/>
                                        <p:tgtEl>
                                          <p:spTgt spid="1085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Rot="1" noChangeArrowheads="1"/>
          </p:cNvSpPr>
          <p:nvPr>
            <p:ph type="title" idx="4294967295"/>
          </p:nvPr>
        </p:nvSpPr>
        <p:spPr>
          <a:xfrm>
            <a:off x="0" y="365125"/>
            <a:ext cx="10515600" cy="1325563"/>
          </a:xfrm>
        </p:spPr>
        <p:txBody>
          <a:bodyPr/>
          <a:lstStyle/>
          <a:p>
            <a:pPr eaLnBrk="1" hangingPunct="1">
              <a:defRPr/>
            </a:pPr>
            <a:r>
              <a:rPr lang="en-US" smtClean="0">
                <a:solidFill>
                  <a:srgbClr val="FFFF00"/>
                </a:solidFill>
              </a:rPr>
              <a:t>RESEARCH AND PRACTICE</a:t>
            </a:r>
          </a:p>
        </p:txBody>
      </p:sp>
      <p:sp>
        <p:nvSpPr>
          <p:cNvPr id="23555" name="Rectangle 3"/>
          <p:cNvSpPr>
            <a:spLocks noGrp="1" noChangeArrowheads="1"/>
          </p:cNvSpPr>
          <p:nvPr>
            <p:ph type="body" idx="4294967295"/>
          </p:nvPr>
        </p:nvSpPr>
        <p:spPr>
          <a:xfrm>
            <a:off x="0" y="1825625"/>
            <a:ext cx="10515600" cy="4351338"/>
          </a:xfrm>
        </p:spPr>
        <p:txBody>
          <a:bodyPr/>
          <a:lstStyle/>
          <a:p>
            <a:pPr eaLnBrk="1" hangingPunct="1">
              <a:defRPr/>
            </a:pPr>
            <a:r>
              <a:rPr lang="en-US" smtClean="0"/>
              <a:t>Every physician is carrying out a small research project when he diagnoses and treats patients.</a:t>
            </a:r>
          </a:p>
          <a:p>
            <a:pPr eaLnBrk="1" hangingPunct="1">
              <a:buFont typeface="Wingdings" panose="05000000000000000000" pitchFamily="2" charset="2"/>
              <a:buNone/>
              <a:defRPr/>
            </a:pPr>
            <a:endParaRPr lang="en-US" smtClean="0"/>
          </a:p>
          <a:p>
            <a:pPr eaLnBrk="1" hangingPunct="1">
              <a:buFont typeface="Wingdings" panose="05000000000000000000" pitchFamily="2" charset="2"/>
              <a:buNone/>
              <a:defRPr/>
            </a:pPr>
            <a:endParaRPr lang="en-US" smtClean="0">
              <a:solidFill>
                <a:srgbClr val="00FF00"/>
              </a:solidFill>
            </a:endParaRPr>
          </a:p>
          <a:p>
            <a:pPr eaLnBrk="1" hangingPunct="1">
              <a:buFont typeface="Wingdings" panose="05000000000000000000" pitchFamily="2" charset="2"/>
              <a:buNone/>
              <a:defRPr/>
            </a:pPr>
            <a:endParaRPr lang="en-US" smtClean="0">
              <a:solidFill>
                <a:srgbClr val="00FF00"/>
              </a:solidFill>
            </a:endParaRPr>
          </a:p>
          <a:p>
            <a:pPr eaLnBrk="1" hangingPunct="1">
              <a:defRPr/>
            </a:pPr>
            <a:r>
              <a:rPr lang="en-US" smtClean="0">
                <a:solidFill>
                  <a:schemeClr val="tx2"/>
                </a:solidFill>
              </a:rPr>
              <a:t>Every (Surgical) operation of any type contains certain aspect of experimental</a:t>
            </a:r>
            <a:r>
              <a:rPr lang="en-US" smtClean="0">
                <a:solidFill>
                  <a:srgbClr val="0066FF"/>
                </a:solidFill>
              </a:rPr>
              <a:t> </a:t>
            </a:r>
            <a:r>
              <a:rPr lang="en-US" smtClean="0">
                <a:solidFill>
                  <a:schemeClr val="tx2"/>
                </a:solidFill>
              </a:rPr>
              <a:t>work.</a:t>
            </a:r>
          </a:p>
        </p:txBody>
      </p:sp>
    </p:spTree>
    <p:extLst>
      <p:ext uri="{BB962C8B-B14F-4D97-AF65-F5344CB8AC3E}">
        <p14:creationId xmlns:p14="http://schemas.microsoft.com/office/powerpoint/2010/main" val="16417867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768" decel="100000"/>
                                        <p:tgtEl>
                                          <p:spTgt spid="23554"/>
                                        </p:tgtEl>
                                      </p:cBhvr>
                                    </p:animEffect>
                                    <p:animScale>
                                      <p:cBhvr>
                                        <p:cTn id="8" dur="768" decel="100000"/>
                                        <p:tgtEl>
                                          <p:spTgt spid="23554"/>
                                        </p:tgtEl>
                                      </p:cBhvr>
                                      <p:from x="10000" y="10000"/>
                                      <p:to x="200000" y="450000"/>
                                    </p:animScale>
                                    <p:animScale>
                                      <p:cBhvr>
                                        <p:cTn id="9" dur="1230" accel="100000" fill="hold">
                                          <p:stCondLst>
                                            <p:cond delay="768"/>
                                          </p:stCondLst>
                                        </p:cTn>
                                        <p:tgtEl>
                                          <p:spTgt spid="23554"/>
                                        </p:tgtEl>
                                      </p:cBhvr>
                                      <p:from x="200000" y="450000"/>
                                      <p:to x="100000" y="100000"/>
                                    </p:animScale>
                                    <p:set>
                                      <p:cBhvr>
                                        <p:cTn id="10" dur="768" fill="hold"/>
                                        <p:tgtEl>
                                          <p:spTgt spid="23554"/>
                                        </p:tgtEl>
                                        <p:attrNameLst>
                                          <p:attrName>ppt_x</p:attrName>
                                        </p:attrNameLst>
                                      </p:cBhvr>
                                      <p:to>
                                        <p:strVal val="(0.5)"/>
                                      </p:to>
                                    </p:set>
                                    <p:anim from="(0.5)" to="(#ppt_x)" calcmode="lin" valueType="num">
                                      <p:cBhvr>
                                        <p:cTn id="11" dur="1230" accel="100000" fill="hold">
                                          <p:stCondLst>
                                            <p:cond delay="768"/>
                                          </p:stCondLst>
                                        </p:cTn>
                                        <p:tgtEl>
                                          <p:spTgt spid="23554"/>
                                        </p:tgtEl>
                                        <p:attrNameLst>
                                          <p:attrName>ppt_x</p:attrName>
                                        </p:attrNameLst>
                                      </p:cBhvr>
                                    </p:anim>
                                    <p:set>
                                      <p:cBhvr>
                                        <p:cTn id="12" dur="768" fill="hold"/>
                                        <p:tgtEl>
                                          <p:spTgt spid="23554"/>
                                        </p:tgtEl>
                                        <p:attrNameLst>
                                          <p:attrName>ppt_y</p:attrName>
                                        </p:attrNameLst>
                                      </p:cBhvr>
                                      <p:to>
                                        <p:strVal val="(#ppt_y+0.4)"/>
                                      </p:to>
                                    </p:set>
                                    <p:anim from="(#ppt_y+0.4)" to="(#ppt_y)" calcmode="lin" valueType="num">
                                      <p:cBhvr>
                                        <p:cTn id="13" dur="1230" accel="100000" fill="hold">
                                          <p:stCondLst>
                                            <p:cond delay="768"/>
                                          </p:stCondLst>
                                        </p:cTn>
                                        <p:tgtEl>
                                          <p:spTgt spid="23554"/>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23555">
                                            <p:txEl>
                                              <p:pRg st="0" end="0"/>
                                            </p:txEl>
                                          </p:spTgt>
                                        </p:tgtEl>
                                        <p:attrNameLst>
                                          <p:attrName>style.visibility</p:attrName>
                                        </p:attrNameLst>
                                      </p:cBhvr>
                                      <p:to>
                                        <p:strVal val="visible"/>
                                      </p:to>
                                    </p:set>
                                    <p:anim calcmode="lin" valueType="num">
                                      <p:cBhvr>
                                        <p:cTn id="18" dur="500" fill="hold"/>
                                        <p:tgtEl>
                                          <p:spTgt spid="23555">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23555">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23555">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23555">
                                            <p:txEl>
                                              <p:pRg st="4" end="4"/>
                                            </p:txEl>
                                          </p:spTgt>
                                        </p:tgtEl>
                                        <p:attrNameLst>
                                          <p:attrName>style.visibility</p:attrName>
                                        </p:attrNameLst>
                                      </p:cBhvr>
                                      <p:to>
                                        <p:strVal val="visible"/>
                                      </p:to>
                                    </p:set>
                                    <p:anim calcmode="lin" valueType="num">
                                      <p:cBhvr>
                                        <p:cTn id="25" dur="500" fill="hold"/>
                                        <p:tgtEl>
                                          <p:spTgt spid="23555">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23555">
                                            <p:txEl>
                                              <p:pRg st="4" end="4"/>
                                            </p:txEl>
                                          </p:spTgt>
                                        </p:tgtEl>
                                        <p:attrNameLst>
                                          <p:attrName>ppt_h</p:attrName>
                                        </p:attrNameLst>
                                      </p:cBhvr>
                                      <p:tavLst>
                                        <p:tav tm="0">
                                          <p:val>
                                            <p:fltVal val="0"/>
                                          </p:val>
                                        </p:tav>
                                        <p:tav tm="100000">
                                          <p:val>
                                            <p:strVal val="#ppt_h"/>
                                          </p:val>
                                        </p:tav>
                                      </p:tavLst>
                                    </p:anim>
                                    <p:animEffect transition="in" filter="fade">
                                      <p:cBhvr>
                                        <p:cTn id="27" dur="500"/>
                                        <p:tgtEl>
                                          <p:spTgt spid="235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Rot="1" noChangeArrowheads="1"/>
          </p:cNvSpPr>
          <p:nvPr>
            <p:ph type="title" idx="4294967295"/>
          </p:nvPr>
        </p:nvSpPr>
        <p:spPr>
          <a:xfrm>
            <a:off x="0" y="365125"/>
            <a:ext cx="10515600" cy="1325563"/>
          </a:xfrm>
        </p:spPr>
        <p:txBody>
          <a:bodyPr/>
          <a:lstStyle/>
          <a:p>
            <a:pPr eaLnBrk="1" hangingPunct="1">
              <a:defRPr/>
            </a:pPr>
            <a:r>
              <a:rPr lang="en-US" smtClean="0">
                <a:solidFill>
                  <a:srgbClr val="FFFF00"/>
                </a:solidFill>
              </a:rPr>
              <a:t>RESEARCH AND PRACTICE</a:t>
            </a:r>
          </a:p>
        </p:txBody>
      </p:sp>
      <p:sp>
        <p:nvSpPr>
          <p:cNvPr id="24579" name="Rectangle 3"/>
          <p:cNvSpPr>
            <a:spLocks noGrp="1" noChangeArrowheads="1"/>
          </p:cNvSpPr>
          <p:nvPr>
            <p:ph type="body" idx="4294967295"/>
          </p:nvPr>
        </p:nvSpPr>
        <p:spPr>
          <a:xfrm>
            <a:off x="0" y="1600200"/>
            <a:ext cx="9144000" cy="5257800"/>
          </a:xfrm>
        </p:spPr>
        <p:txBody>
          <a:bodyPr/>
          <a:lstStyle/>
          <a:p>
            <a:pPr eaLnBrk="1" hangingPunct="1">
              <a:defRPr/>
            </a:pPr>
            <a:r>
              <a:rPr lang="en-US" dirty="0" smtClean="0">
                <a:solidFill>
                  <a:schemeClr val="hlink"/>
                </a:solidFill>
              </a:rPr>
              <a:t>Research:</a:t>
            </a:r>
          </a:p>
          <a:p>
            <a:pPr lvl="2" eaLnBrk="1" hangingPunct="1">
              <a:defRPr/>
            </a:pPr>
            <a:r>
              <a:rPr lang="en-US" dirty="0" smtClean="0">
                <a:solidFill>
                  <a:schemeClr val="tx2"/>
                </a:solidFill>
              </a:rPr>
              <a:t>A class of activities designed to develop  or contribute</a:t>
            </a:r>
            <a:r>
              <a:rPr lang="en-US" dirty="0" smtClean="0">
                <a:solidFill>
                  <a:srgbClr val="00FF00"/>
                </a:solidFill>
              </a:rPr>
              <a:t> </a:t>
            </a:r>
            <a:r>
              <a:rPr lang="en-US" dirty="0" smtClean="0">
                <a:solidFill>
                  <a:schemeClr val="tx2"/>
                </a:solidFill>
              </a:rPr>
              <a:t>to </a:t>
            </a:r>
            <a:r>
              <a:rPr lang="en-US" dirty="0" err="1" smtClean="0">
                <a:solidFill>
                  <a:schemeClr val="tx2"/>
                </a:solidFill>
              </a:rPr>
              <a:t>generalizable</a:t>
            </a:r>
            <a:r>
              <a:rPr lang="en-US" dirty="0" smtClean="0">
                <a:solidFill>
                  <a:schemeClr val="tx2"/>
                </a:solidFill>
              </a:rPr>
              <a:t> knowledge </a:t>
            </a:r>
          </a:p>
          <a:p>
            <a:pPr lvl="2" eaLnBrk="1" hangingPunct="1">
              <a:defRPr/>
            </a:pPr>
            <a:r>
              <a:rPr lang="en-US" dirty="0" smtClean="0">
                <a:solidFill>
                  <a:schemeClr val="tx2"/>
                </a:solidFill>
                <a:latin typeface="Arial" pitchFamily="34" charset="0"/>
              </a:rPr>
              <a:t>“</a:t>
            </a:r>
            <a:r>
              <a:rPr lang="en-US" dirty="0" smtClean="0">
                <a:solidFill>
                  <a:schemeClr val="tx2"/>
                </a:solidFill>
              </a:rPr>
              <a:t>The</a:t>
            </a:r>
            <a:r>
              <a:rPr lang="ar-SA" dirty="0" smtClean="0">
                <a:solidFill>
                  <a:schemeClr val="tx2"/>
                </a:solidFill>
              </a:rPr>
              <a:t> </a:t>
            </a:r>
            <a:r>
              <a:rPr lang="en-US" dirty="0" smtClean="0">
                <a:solidFill>
                  <a:schemeClr val="tx2"/>
                </a:solidFill>
              </a:rPr>
              <a:t> organized guest of</a:t>
            </a:r>
            <a:r>
              <a:rPr lang="en-US" dirty="0" smtClean="0">
                <a:solidFill>
                  <a:srgbClr val="00FF00"/>
                </a:solidFill>
              </a:rPr>
              <a:t> </a:t>
            </a:r>
            <a:r>
              <a:rPr lang="en-US" dirty="0" smtClean="0">
                <a:solidFill>
                  <a:schemeClr val="tx2"/>
                </a:solidFill>
              </a:rPr>
              <a:t>knowledge, based on curiosity or on </a:t>
            </a:r>
            <a:r>
              <a:rPr lang="en-US" dirty="0" err="1" smtClean="0">
                <a:solidFill>
                  <a:schemeClr val="tx2"/>
                </a:solidFill>
              </a:rPr>
              <a:t>percieved</a:t>
            </a:r>
            <a:r>
              <a:rPr lang="en-US" dirty="0" smtClean="0">
                <a:solidFill>
                  <a:schemeClr val="tx2"/>
                </a:solidFill>
              </a:rPr>
              <a:t> needs</a:t>
            </a:r>
            <a:r>
              <a:rPr lang="en-US" dirty="0" smtClean="0">
                <a:solidFill>
                  <a:schemeClr val="tx2"/>
                </a:solidFill>
                <a:latin typeface="Arial" pitchFamily="34" charset="0"/>
              </a:rPr>
              <a:t>”</a:t>
            </a:r>
          </a:p>
          <a:p>
            <a:pPr lvl="2" eaLnBrk="1" hangingPunct="1">
              <a:defRPr/>
            </a:pPr>
            <a:endParaRPr lang="en-US" dirty="0" smtClean="0">
              <a:solidFill>
                <a:schemeClr val="tx2"/>
              </a:solidFill>
              <a:latin typeface="Arial" pitchFamily="34" charset="0"/>
            </a:endParaRPr>
          </a:p>
          <a:p>
            <a:pPr lvl="2" eaLnBrk="1" hangingPunct="1">
              <a:buFont typeface="Wingdings" panose="05000000000000000000" pitchFamily="2" charset="2"/>
              <a:buNone/>
              <a:defRPr/>
            </a:pPr>
            <a:endParaRPr lang="en-US" dirty="0" smtClean="0">
              <a:solidFill>
                <a:schemeClr val="tx2"/>
              </a:solidFill>
            </a:endParaRPr>
          </a:p>
          <a:p>
            <a:pPr eaLnBrk="1" hangingPunct="1">
              <a:defRPr/>
            </a:pPr>
            <a:r>
              <a:rPr lang="en-US" dirty="0" smtClean="0">
                <a:solidFill>
                  <a:srgbClr val="FFCC00"/>
                </a:solidFill>
              </a:rPr>
              <a:t>Practice:</a:t>
            </a:r>
          </a:p>
          <a:p>
            <a:pPr lvl="2" eaLnBrk="1" hangingPunct="1">
              <a:defRPr/>
            </a:pPr>
            <a:r>
              <a:rPr lang="en-US" dirty="0" smtClean="0">
                <a:solidFill>
                  <a:srgbClr val="FFFF00"/>
                </a:solidFill>
              </a:rPr>
              <a:t>A class of activities designed </a:t>
            </a:r>
            <a:r>
              <a:rPr lang="en-US" dirty="0" err="1" smtClean="0">
                <a:solidFill>
                  <a:srgbClr val="FFFF00"/>
                </a:solidFill>
              </a:rPr>
              <a:t>soleley</a:t>
            </a:r>
            <a:r>
              <a:rPr lang="en-US" dirty="0" smtClean="0">
                <a:solidFill>
                  <a:srgbClr val="FFFF00"/>
                </a:solidFill>
              </a:rPr>
              <a:t> to enhance the wellbeing of individual patient. Diagnosis, preventive</a:t>
            </a:r>
            <a:r>
              <a:rPr lang="en-US" dirty="0" smtClean="0">
                <a:solidFill>
                  <a:srgbClr val="FF6699"/>
                </a:solidFill>
              </a:rPr>
              <a:t> </a:t>
            </a:r>
            <a:r>
              <a:rPr lang="en-US" dirty="0" smtClean="0">
                <a:solidFill>
                  <a:srgbClr val="FFFF00"/>
                </a:solidFill>
              </a:rPr>
              <a:t>treatment or therapy.</a:t>
            </a:r>
          </a:p>
          <a:p>
            <a:pPr lvl="2" eaLnBrk="1" hangingPunct="1">
              <a:defRPr/>
            </a:pPr>
            <a:endParaRPr lang="en-US" dirty="0" smtClean="0">
              <a:solidFill>
                <a:srgbClr val="FFFF00"/>
              </a:solidFill>
            </a:endParaRPr>
          </a:p>
          <a:p>
            <a:pPr lvl="2" eaLnBrk="1" hangingPunct="1">
              <a:buFont typeface="Wingdings" panose="05000000000000000000" pitchFamily="2" charset="2"/>
              <a:buNone/>
              <a:defRPr/>
            </a:pPr>
            <a:endParaRPr lang="en-US" dirty="0" smtClean="0">
              <a:solidFill>
                <a:srgbClr val="FFFF00"/>
              </a:solidFill>
            </a:endParaRPr>
          </a:p>
          <a:p>
            <a:pPr eaLnBrk="1" hangingPunct="1">
              <a:buFont typeface="Wingdings" panose="05000000000000000000" pitchFamily="2" charset="2"/>
              <a:buNone/>
              <a:defRPr/>
            </a:pPr>
            <a:endParaRPr lang="en-US" dirty="0" smtClean="0">
              <a:solidFill>
                <a:schemeClr val="tx2"/>
              </a:solidFill>
            </a:endParaRPr>
          </a:p>
          <a:p>
            <a:pPr eaLnBrk="1" hangingPunct="1">
              <a:buFont typeface="Wingdings" panose="05000000000000000000" pitchFamily="2" charset="2"/>
              <a:buNone/>
              <a:defRPr/>
            </a:pPr>
            <a:endParaRPr lang="en-US" dirty="0" smtClean="0">
              <a:solidFill>
                <a:srgbClr val="FF9900"/>
              </a:solidFill>
            </a:endParaRPr>
          </a:p>
          <a:p>
            <a:pPr lvl="2" eaLnBrk="1" hangingPunct="1">
              <a:buFont typeface="Wingdings" panose="05000000000000000000" pitchFamily="2" charset="2"/>
              <a:buNone/>
              <a:defRPr/>
            </a:pPr>
            <a:endParaRPr lang="en-US" dirty="0" smtClean="0">
              <a:solidFill>
                <a:srgbClr val="FF9900"/>
              </a:solidFill>
            </a:endParaRPr>
          </a:p>
        </p:txBody>
      </p:sp>
    </p:spTree>
    <p:extLst>
      <p:ext uri="{BB962C8B-B14F-4D97-AF65-F5344CB8AC3E}">
        <p14:creationId xmlns:p14="http://schemas.microsoft.com/office/powerpoint/2010/main" val="29969279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p:cTn id="7" dur="500" fill="hold"/>
                                        <p:tgtEl>
                                          <p:spTgt spid="24578"/>
                                        </p:tgtEl>
                                        <p:attrNameLst>
                                          <p:attrName>ppt_w</p:attrName>
                                        </p:attrNameLst>
                                      </p:cBhvr>
                                      <p:tavLst>
                                        <p:tav tm="0">
                                          <p:val>
                                            <p:fltVal val="0"/>
                                          </p:val>
                                        </p:tav>
                                        <p:tav tm="100000">
                                          <p:val>
                                            <p:strVal val="#ppt_w"/>
                                          </p:val>
                                        </p:tav>
                                      </p:tavLst>
                                    </p:anim>
                                    <p:anim calcmode="lin" valueType="num">
                                      <p:cBhvr>
                                        <p:cTn id="8" dur="500" fill="hold"/>
                                        <p:tgtEl>
                                          <p:spTgt spid="2457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4579">
                                            <p:txEl>
                                              <p:pRg st="0" end="0"/>
                                            </p:txEl>
                                          </p:spTgt>
                                        </p:tgtEl>
                                        <p:attrNameLst>
                                          <p:attrName>style.visibility</p:attrName>
                                        </p:attrNameLst>
                                      </p:cBhvr>
                                      <p:to>
                                        <p:strVal val="visible"/>
                                      </p:to>
                                    </p:set>
                                    <p:anim calcmode="lin" valueType="num">
                                      <p:cBhvr>
                                        <p:cTn id="13" dur="500" fill="hold"/>
                                        <p:tgtEl>
                                          <p:spTgt spid="2457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4579">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iterate type="lt">
                                    <p:tmPct val="0"/>
                                  </p:iterate>
                                  <p:childTnLst>
                                    <p:set>
                                      <p:cBhvr>
                                        <p:cTn id="16" dur="1" fill="hold">
                                          <p:stCondLst>
                                            <p:cond delay="0"/>
                                          </p:stCondLst>
                                        </p:cTn>
                                        <p:tgtEl>
                                          <p:spTgt spid="24579">
                                            <p:txEl>
                                              <p:pRg st="1" end="1"/>
                                            </p:txEl>
                                          </p:spTgt>
                                        </p:tgtEl>
                                        <p:attrNameLst>
                                          <p:attrName>style.visibility</p:attrName>
                                        </p:attrNameLst>
                                      </p:cBhvr>
                                      <p:to>
                                        <p:strVal val="visible"/>
                                      </p:to>
                                    </p:set>
                                    <p:anim calcmode="lin" valueType="num">
                                      <p:cBhvr>
                                        <p:cTn id="17" dur="500" fill="hold"/>
                                        <p:tgtEl>
                                          <p:spTgt spid="24579">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24579">
                                            <p:txEl>
                                              <p:pRg st="1" end="1"/>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iterate type="lt">
                                    <p:tmPct val="0"/>
                                  </p:iterate>
                                  <p:childTnLst>
                                    <p:set>
                                      <p:cBhvr>
                                        <p:cTn id="20" dur="1" fill="hold">
                                          <p:stCondLst>
                                            <p:cond delay="0"/>
                                          </p:stCondLst>
                                        </p:cTn>
                                        <p:tgtEl>
                                          <p:spTgt spid="24579">
                                            <p:txEl>
                                              <p:pRg st="2" end="2"/>
                                            </p:txEl>
                                          </p:spTgt>
                                        </p:tgtEl>
                                        <p:attrNameLst>
                                          <p:attrName>style.visibility</p:attrName>
                                        </p:attrNameLst>
                                      </p:cBhvr>
                                      <p:to>
                                        <p:strVal val="visible"/>
                                      </p:to>
                                    </p:set>
                                    <p:anim calcmode="lin" valueType="num">
                                      <p:cBhvr>
                                        <p:cTn id="21" dur="500" fill="hold"/>
                                        <p:tgtEl>
                                          <p:spTgt spid="24579">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457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24579">
                                            <p:txEl>
                                              <p:pRg st="5" end="5"/>
                                            </p:txEl>
                                          </p:spTgt>
                                        </p:tgtEl>
                                        <p:attrNameLst>
                                          <p:attrName>style.visibility</p:attrName>
                                        </p:attrNameLst>
                                      </p:cBhvr>
                                      <p:to>
                                        <p:strVal val="visible"/>
                                      </p:to>
                                    </p:set>
                                    <p:anim calcmode="lin" valueType="num">
                                      <p:cBhvr>
                                        <p:cTn id="27" dur="500" fill="hold"/>
                                        <p:tgtEl>
                                          <p:spTgt spid="24579">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24579">
                                            <p:txEl>
                                              <p:pRg st="5" end="5"/>
                                            </p:txEl>
                                          </p:spTgt>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iterate type="lt">
                                    <p:tmPct val="0"/>
                                  </p:iterate>
                                  <p:childTnLst>
                                    <p:set>
                                      <p:cBhvr>
                                        <p:cTn id="30" dur="1" fill="hold">
                                          <p:stCondLst>
                                            <p:cond delay="0"/>
                                          </p:stCondLst>
                                        </p:cTn>
                                        <p:tgtEl>
                                          <p:spTgt spid="24579">
                                            <p:txEl>
                                              <p:pRg st="6" end="6"/>
                                            </p:txEl>
                                          </p:spTgt>
                                        </p:tgtEl>
                                        <p:attrNameLst>
                                          <p:attrName>style.visibility</p:attrName>
                                        </p:attrNameLst>
                                      </p:cBhvr>
                                      <p:to>
                                        <p:strVal val="visible"/>
                                      </p:to>
                                    </p:set>
                                    <p:anim calcmode="lin" valueType="num">
                                      <p:cBhvr>
                                        <p:cTn id="31" dur="500" fill="hold"/>
                                        <p:tgtEl>
                                          <p:spTgt spid="24579">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24579">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sz="quarter"/>
          </p:nvPr>
        </p:nvSpPr>
        <p:spPr>
          <a:xfrm>
            <a:off x="1752600" y="1736726"/>
            <a:ext cx="8763000" cy="1920875"/>
          </a:xfrm>
        </p:spPr>
        <p:txBody>
          <a:bodyPr/>
          <a:lstStyle/>
          <a:p>
            <a:pPr>
              <a:defRPr/>
            </a:pPr>
            <a:r>
              <a:rPr lang="en-US" sz="5400" dirty="0"/>
              <a:t>CLASSES OF RESEARCH</a:t>
            </a:r>
          </a:p>
        </p:txBody>
      </p:sp>
      <p:sp>
        <p:nvSpPr>
          <p:cNvPr id="3" name="عنوان فرعي 2"/>
          <p:cNvSpPr>
            <a:spLocks noGrp="1"/>
          </p:cNvSpPr>
          <p:nvPr>
            <p:ph type="subTitle" sz="quarter" idx="1"/>
          </p:nvPr>
        </p:nvSpPr>
        <p:spPr/>
        <p:txBody>
          <a:bodyPr/>
          <a:lstStyle/>
          <a:p>
            <a:pPr>
              <a:defRPr/>
            </a:pPr>
            <a:endParaRPr lang="en-US"/>
          </a:p>
        </p:txBody>
      </p:sp>
    </p:spTree>
    <p:extLst>
      <p:ext uri="{BB962C8B-B14F-4D97-AF65-F5344CB8AC3E}">
        <p14:creationId xmlns:p14="http://schemas.microsoft.com/office/powerpoint/2010/main" val="340139421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1"/>
</p:tagLst>
</file>

<file path=ppt/tags/tag2.xml><?xml version="1.0" encoding="utf-8"?>
<p:tagLst xmlns:a="http://schemas.openxmlformats.org/drawingml/2006/main" xmlns:r="http://schemas.openxmlformats.org/officeDocument/2006/relationships" xmlns:p="http://schemas.openxmlformats.org/presentationml/2006/main">
  <p:tag name="TIMING" val="|54."/>
</p:tagLst>
</file>

<file path=ppt/theme/theme1.xml><?xml version="1.0" encoding="utf-8"?>
<a:theme xmlns:a="http://schemas.openxmlformats.org/drawingml/2006/main" name="Office Theme">
  <a:themeElements>
    <a:clrScheme name="نسق Offic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نسق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3E4F19A7-A959-40BB-972C-4880BAF8EB09}"/>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148</TotalTime>
  <Words>2157</Words>
  <Application>Microsoft Office PowerPoint</Application>
  <PresentationFormat>Custom</PresentationFormat>
  <Paragraphs>469</Paragraphs>
  <Slides>67</Slides>
  <Notes>6</Notes>
  <HiddenSlides>2</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Office Theme</vt:lpstr>
      <vt:lpstr>ETHICS OF BIOMEDICAL RESEARCH: ISLAMIC PERSPECTIVES</vt:lpstr>
      <vt:lpstr>WE WANT TO:</vt:lpstr>
      <vt:lpstr>CONTENTS</vt:lpstr>
      <vt:lpstr>PowerPoint Presentation</vt:lpstr>
      <vt:lpstr>PowerPoint Presentation</vt:lpstr>
      <vt:lpstr>PowerPoint Presentation</vt:lpstr>
      <vt:lpstr>RESEARCH AND PRACTICE</vt:lpstr>
      <vt:lpstr>RESEARCH AND PRACTICE</vt:lpstr>
      <vt:lpstr>CLASSES OF RESEARCH</vt:lpstr>
      <vt:lpstr>PowerPoint Presentation</vt:lpstr>
      <vt:lpstr>PowerPoint Presentation</vt:lpstr>
      <vt:lpstr>Phases of Clinical Trials</vt:lpstr>
      <vt:lpstr>Phases of Clinical Trials (cont.)</vt:lpstr>
      <vt:lpstr>WHY ?</vt:lpstr>
      <vt:lpstr> </vt:lpstr>
      <vt:lpstr>تجاوزات في البحوث الطبية</vt:lpstr>
      <vt:lpstr>تجاوزات في البحوث الطبية</vt:lpstr>
      <vt:lpstr>INTENTIONAL DECEPTION AND EXPLOITATION </vt:lpstr>
      <vt:lpstr>تجاوزات في البحوث الطبية</vt:lpstr>
      <vt:lpstr>PowerPoint Presentation</vt:lpstr>
      <vt:lpstr>PowerPoint Presentation</vt:lpstr>
      <vt:lpstr>PowerPoint Presentation</vt:lpstr>
      <vt:lpstr>PowerPoint Presentation</vt:lpstr>
      <vt:lpstr>PowerPoint Presentation</vt:lpstr>
      <vt:lpstr>SOURCES OF RESEARCH ETHICS</vt:lpstr>
      <vt:lpstr>PowerPoint Presentation</vt:lpstr>
      <vt:lpstr>PowerPoint Presentation</vt:lpstr>
      <vt:lpstr>HUMAN RIGHTS</vt:lpstr>
      <vt:lpstr> TWO MAJOR PRINCIPLES</vt:lpstr>
      <vt:lpstr>FIVE LEGAL RULINGS</vt:lpstr>
      <vt:lpstr>THE FIVE NECESSITIES /UNIVERSALS</vt:lpstr>
      <vt:lpstr>PowerPoint Presentation</vt:lpstr>
      <vt:lpstr>GENERAL ISLAMIC PRICIPLES RELATED TO RESEARCH ETHICS</vt:lpstr>
      <vt:lpstr>The  care Principle</vt:lpstr>
      <vt:lpstr>PRINCIPLES OF CONTEMPORARY  MEDICAL ETHICS </vt:lpstr>
      <vt:lpstr>PowerPoint Presentation</vt:lpstr>
      <vt:lpstr>PowerPoint Presentation</vt:lpstr>
      <vt:lpstr>NON-MALIFICENCE</vt:lpstr>
      <vt:lpstr>Research ethics guidelines and regulations</vt:lpstr>
      <vt:lpstr>PowerPoint Presentation</vt:lpstr>
      <vt:lpstr>PowerPoint Presentation</vt:lpstr>
      <vt:lpstr>PowerPoint Presentation</vt:lpstr>
      <vt:lpstr>ARE THESE ISLAMIC ?</vt:lpstr>
      <vt:lpstr>PowerPoint Presentation</vt:lpstr>
      <vt:lpstr>SAUDI  NCBE GUIDELINES</vt:lpstr>
      <vt:lpstr>PowerPoint Presentation</vt:lpstr>
      <vt:lpstr> ETHICAL REQUIREMENTS</vt:lpstr>
      <vt:lpstr>PowerPoint Presentation</vt:lpstr>
      <vt:lpstr>PowerPoint Presentation</vt:lpstr>
      <vt:lpstr>”لايجوز لأحد التصرف في ملك الغير إلا بإذنه“</vt:lpstr>
      <vt:lpstr>INFORMED CONSENT </vt:lpstr>
      <vt:lpstr>ELEMENTS OF INFORMED CONSENT</vt:lpstr>
      <vt:lpstr> ESSENTIAL ELEMENTS </vt:lpstr>
      <vt:lpstr> ESSENTIAL ELEMENTS </vt:lpstr>
      <vt:lpstr>ADDITIONAL ELEMENTS</vt:lpstr>
      <vt:lpstr>IC READIBILITY</vt:lpstr>
      <vt:lpstr>PowerPoint Presentation</vt:lpstr>
      <vt:lpstr>Observance of sharia principles and law</vt:lpstr>
      <vt:lpstr>PowerPoint Presentation</vt:lpstr>
      <vt:lpstr>THE RESEARCHER</vt:lpstr>
      <vt:lpstr>INTEGRITY/HONESTY</vt:lpstr>
      <vt:lpstr>RESEARCH ON SPECIAL GROUPS</vt:lpstr>
      <vt:lpstr>PowerPoint Presentation</vt:lpstr>
      <vt:lpstr>PowerPoint Presentation</vt:lpstr>
      <vt:lpstr>UTERINE TRANSPLANTATION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 OF BIOMEDICAL RESEARCH: ISLAMIC PERSPECTIVES</dc:title>
  <dc:creator>USER</dc:creator>
  <cp:lastModifiedBy>3422</cp:lastModifiedBy>
  <cp:revision>8</cp:revision>
  <dcterms:created xsi:type="dcterms:W3CDTF">2016-09-25T13:50:46Z</dcterms:created>
  <dcterms:modified xsi:type="dcterms:W3CDTF">2016-09-28T08:57:26Z</dcterms:modified>
</cp:coreProperties>
</file>