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1" r:id="rId4"/>
    <p:sldId id="292" r:id="rId5"/>
    <p:sldId id="301" r:id="rId6"/>
    <p:sldId id="300" r:id="rId7"/>
    <p:sldId id="294" r:id="rId8"/>
    <p:sldId id="302" r:id="rId9"/>
    <p:sldId id="303" r:id="rId10"/>
    <p:sldId id="295" r:id="rId11"/>
    <p:sldId id="296" r:id="rId12"/>
    <p:sldId id="297" r:id="rId13"/>
    <p:sldId id="304" r:id="rId14"/>
    <p:sldId id="298" r:id="rId15"/>
    <p:sldId id="306" r:id="rId16"/>
    <p:sldId id="305" r:id="rId17"/>
    <p:sldId id="312" r:id="rId18"/>
    <p:sldId id="316" r:id="rId19"/>
    <p:sldId id="315" r:id="rId20"/>
    <p:sldId id="313" r:id="rId2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33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E5ED42-6D00-412C-836E-E9E780B4FBFB}" type="datetimeFigureOut">
              <a:rPr lang="en-US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B90F9B-A756-4AA5-B1EE-DBA3ABD0A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1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84CDC5-DD3D-49B6-85CF-9F12771A1075}" type="datetimeFigureOut">
              <a:rPr lang="en-US"/>
              <a:pPr>
                <a:defRPr/>
              </a:pPr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40D6E1-7BDF-44F6-A57C-6C893D1F2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80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380532-44F0-497E-B6C0-DA30DD55BC73}" type="slidenum">
              <a:rPr lang="ar-SA" altLang="ar-SA" smtClean="0">
                <a:solidFill>
                  <a:srgbClr val="000000"/>
                </a:solidFill>
              </a:rPr>
              <a:pPr/>
              <a:t>3</a:t>
            </a:fld>
            <a:endParaRPr lang="en-GB" altLang="ar-SA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2263" y="519113"/>
            <a:ext cx="3417887" cy="2562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1738" y="3257550"/>
            <a:ext cx="6734175" cy="30845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2E3521-DDA1-49AA-8566-2D140E7701BA}" type="slidenum">
              <a:rPr lang="ar-SA" altLang="ar-SA" smtClean="0">
                <a:solidFill>
                  <a:srgbClr val="000000"/>
                </a:solidFill>
              </a:rPr>
              <a:pPr/>
              <a:t>6</a:t>
            </a:fld>
            <a:endParaRPr lang="en-US" altLang="ar-SA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040A96-C72B-4422-BDE1-55C6BF4A272F}" type="slidenum">
              <a:rPr lang="ar-SA" altLang="ar-SA" smtClean="0"/>
              <a:pPr/>
              <a:t>15</a:t>
            </a:fld>
            <a:endParaRPr lang="en-US" altLang="ar-SA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2263" y="519113"/>
            <a:ext cx="3417887" cy="2562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1738" y="3257550"/>
            <a:ext cx="6734175" cy="30845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alt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7800"/>
            <a:ext cx="5943600" cy="5365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457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DCFD8-A068-4733-A1F1-F955AFB556CA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CD87-9BBE-4612-9C9E-4C846F90C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D244F-AC13-4AAA-8CC2-42D1010E22EB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9913-0E1D-4756-907F-7652B2448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9795E-E35D-4720-BAB0-0B82BD84CB86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2C19-259B-4431-9B81-E69E49EC4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271B-ED77-405F-92EE-5EBA6542BCEA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6330-2032-4A95-A34E-3D95E97C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S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E306-9388-4709-877F-F9F071C7C3CF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7F606-FB84-45C9-A902-A53A7889FE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84D8-2BA7-41F4-982B-62FD4D9A948C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9C2F0-C297-41E7-8B5E-B8F1317207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7800"/>
            <a:ext cx="5943600" cy="5365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457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0881-9389-48ED-AB42-81F47D7DDE59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5A7DF-F264-409B-B753-7F8253D39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D7B7-983F-4DB5-B568-71700F29CE0F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5DFDE-7412-4EE7-847E-9B96E227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83E2B-14DC-42DF-8F83-6FF46D8A67CC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A45F8-4509-43F9-87D6-64547E3CA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9BDC-01AD-41EC-839C-3EB22BEBE949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CD16-A377-45EE-9515-E816E34F1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7E00-287A-48CD-959F-49A9D539FCE5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38F5-46CA-49C0-908F-3FF7A458D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BE95-4BA8-4CC8-A9A0-A876FA3024B9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B7A1-83ED-4518-80FA-EC78FDA63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7B52F-2FA5-454F-9755-0E87C388E01D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41D08-90F9-4529-BF96-5AFE1E003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ED91-281B-4949-9DA5-66E6DE162E89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D6F4E-B2A1-4C5F-9EDC-1421F0702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CA5E-3F4A-472B-A8A4-067A91513F7E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AA05-C7BC-4D5B-AAC4-1FF6346FD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28E3-0FE5-4263-BC7B-3D6BA5479410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B2FC-1E46-49FB-B7A1-F6E4B38DD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4CB3-A7CB-4132-8BE9-BBF9D0B3774E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F92B-FB85-45E1-8052-2EF9E8A4D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407CF-CE66-4EBF-8B12-79B704CAED5F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C85D4-B3FD-422D-84EB-66C1B80E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0A92B-9AB0-4161-A665-3087F967286D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B6A9-3D74-4219-95F8-22B5D225E6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0A4F-8920-4D81-987C-1D52833ED75C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E791-7DCF-474B-AB65-BD1EEFB6A5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48AE5-4C1C-4BC3-A556-B5F8482DBFE1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2A3D-17FC-49F2-9838-41F3C30B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F399-6606-42C7-B102-E8733CE04667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0E0D-5286-4B3B-BF53-937509328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022C-2C8C-4074-BFBB-1AA6B0659D74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EFFF-1E01-4106-A840-2FF70548D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67318-3D97-4B5E-9783-8E24D92AF554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3525-7035-49F6-8E7D-2798EED37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35CF-826C-494C-974B-D1953FF1A9CA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47A0B-6462-4626-95FD-C30EC52CA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698D-7FC8-4864-BCE7-917FCF23D5F6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0B095-F813-4439-AA25-4803DC85D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B15FE-E324-462A-9A00-F7270EA11401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6FC0-99C9-4609-9C6B-5B03D5D00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5CEF3-9975-4425-AC20-49C29BED3279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E7A863-653A-42BA-A6E2-BD9B5D813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36" r:id="rId13"/>
    <p:sldLayoutId id="2147484037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EF693-573A-48D2-8F38-1434666B1B89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Prof. Ashry Gad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1EF97E8-C1C4-4066-ACC7-BCD3D722F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9" r:id="rId12"/>
    <p:sldLayoutId id="2147484040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905000" y="1295400"/>
            <a:ext cx="5943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2"/>
                </a:solidFill>
              </a:rPr>
              <a:t>CROSS SECTIONAL STUDIES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934200" cy="1752600"/>
          </a:xfrm>
        </p:spPr>
        <p:txBody>
          <a:bodyPr/>
          <a:lstStyle/>
          <a:p>
            <a:pPr eaLnBrk="1" hangingPunct="1"/>
            <a:r>
              <a:rPr lang="en-US" altLang="ar-SA" sz="2400" smtClean="0">
                <a:solidFill>
                  <a:schemeClr val="tx1"/>
                </a:solidFill>
                <a:latin typeface="Calibri" pitchFamily="34" charset="0"/>
              </a:rPr>
              <a:t>Dr. Salwa  A. Tayel &amp; Prof. Ahmed Mandil</a:t>
            </a:r>
          </a:p>
          <a:p>
            <a:pPr eaLnBrk="1" hangingPunct="1"/>
            <a:r>
              <a:rPr lang="en-US" altLang="ar-SA" sz="2400" smtClean="0">
                <a:solidFill>
                  <a:schemeClr val="tx1"/>
                </a:solidFill>
                <a:latin typeface="Calibri" pitchFamily="34" charset="0"/>
              </a:rPr>
              <a:t>KSU, Department of Family &amp; Community medicine</a:t>
            </a:r>
          </a:p>
          <a:p>
            <a:pPr eaLnBrk="1" hangingPunct="1"/>
            <a:r>
              <a:rPr lang="en-US" altLang="ar-SA" sz="2400" smtClean="0">
                <a:solidFill>
                  <a:schemeClr val="tx1"/>
                </a:solidFill>
                <a:latin typeface="Calibri" pitchFamily="34" charset="0"/>
              </a:rPr>
              <a:t>September, 2013</a:t>
            </a:r>
          </a:p>
          <a:p>
            <a:pPr eaLnBrk="1" hangingPunct="1"/>
            <a:endParaRPr lang="en-US" altLang="ar-SA" sz="240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endParaRPr lang="en-US" altLang="ar-SA" sz="240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4888BE-2FB4-4F0C-8873-ACF7B47C0B01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706530-5645-41E1-890A-FFD210A7266F}" type="slidenum">
              <a:rPr lang="en-US" altLang="ar-SA" smtClean="0"/>
              <a:pPr/>
              <a:t>1</a:t>
            </a:fld>
            <a:endParaRPr lang="en-US" altLang="ar-SA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0788"/>
            <a:ext cx="8229600" cy="5865812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n-US" altLang="ar-SA" sz="2800" dirty="0" smtClean="0"/>
              <a:t>Factors associated with diseases e.g. smoking, physical activity.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n-US" altLang="ar-SA" sz="2800" dirty="0" smtClean="0"/>
              <a:t>Factors </a:t>
            </a:r>
            <a:r>
              <a:rPr lang="en-US" altLang="ar-SA" sz="2800" dirty="0" smtClean="0">
                <a:solidFill>
                  <a:srgbClr val="FF0000"/>
                </a:solidFill>
              </a:rPr>
              <a:t>associated</a:t>
            </a:r>
            <a:r>
              <a:rPr lang="en-US" altLang="ar-SA" sz="2800" dirty="0" smtClean="0"/>
              <a:t> with use of health services e.g. awareness of services, health insurance.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n-US" altLang="ar-SA" sz="2800" u="sng" dirty="0" smtClean="0"/>
              <a:t>Determine</a:t>
            </a:r>
            <a:r>
              <a:rPr lang="en-US" altLang="ar-SA" sz="2800" dirty="0" smtClean="0"/>
              <a:t> the association of various factors and diseases.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n-US" altLang="ar-SA" sz="2800" dirty="0" smtClean="0"/>
              <a:t>Make comparisons within and among various communities to determine if services are allocated according to needs.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endParaRPr lang="en-US" altLang="ar-SA" sz="2800" dirty="0" smtClean="0"/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endParaRPr lang="en-US" altLang="ar-SA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21B62D-42AD-4AB1-AB6E-16A554F91D42}" type="datetime4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October 2, 2016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</a:rPr>
              <a:t>Uses of cross sectional studies (Health survey)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F841D2-7C86-45A9-B366-98ADE1DEC83E}" type="slidenum">
              <a:rPr lang="en-US" altLang="ar-SA" smtClean="0"/>
              <a:pPr/>
              <a:t>10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3C6D36-642C-4612-AA2A-72A435884B18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138238"/>
            <a:ext cx="8915400" cy="4957762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SzPct val="110000"/>
              <a:buFont typeface="Wingdings" pitchFamily="2" charset="2"/>
              <a:buAutoNum type="arabicPeriod"/>
            </a:pPr>
            <a:r>
              <a:rPr lang="en-US" altLang="ar-SA" sz="2400" smtClean="0"/>
              <a:t>National Surveys; National Health and Nutrition Exam Survey (NHANES) in USA</a:t>
            </a:r>
          </a:p>
          <a:p>
            <a:pPr marL="609600" indent="-609600" eaLnBrk="1" hangingPunct="1">
              <a:lnSpc>
                <a:spcPct val="150000"/>
              </a:lnSpc>
              <a:buSzPct val="110000"/>
              <a:buFont typeface="Wingdings" pitchFamily="2" charset="2"/>
              <a:buAutoNum type="arabicPeriod"/>
            </a:pPr>
            <a:r>
              <a:rPr lang="en-US" altLang="ar-SA" sz="2400" smtClean="0"/>
              <a:t>Patient satisfaction in primary care clinics </a:t>
            </a:r>
          </a:p>
          <a:p>
            <a:pPr marL="609600" indent="-609600" eaLnBrk="1" hangingPunct="1">
              <a:lnSpc>
                <a:spcPct val="150000"/>
              </a:lnSpc>
              <a:buSzPct val="110000"/>
              <a:buFont typeface="Wingdings" pitchFamily="2" charset="2"/>
              <a:buAutoNum type="arabicPeriod"/>
            </a:pPr>
            <a:r>
              <a:rPr lang="en-US" altLang="ar-SA" sz="2400" smtClean="0"/>
              <a:t>CHD in relation to physical exercises.</a:t>
            </a:r>
          </a:p>
          <a:p>
            <a:pPr marL="609600" indent="-609600" eaLnBrk="1" hangingPunct="1">
              <a:lnSpc>
                <a:spcPct val="150000"/>
              </a:lnSpc>
              <a:buSzPct val="110000"/>
              <a:buFont typeface="Wingdings" pitchFamily="2" charset="2"/>
              <a:buAutoNum type="arabicPeriod"/>
            </a:pPr>
            <a:r>
              <a:rPr lang="en-US" altLang="ar-SA" sz="2400" smtClean="0"/>
              <a:t>Obesity in relation to diabetes mellitus.</a:t>
            </a:r>
          </a:p>
          <a:p>
            <a:pPr marL="609600" indent="-609600" eaLnBrk="1" hangingPunct="1">
              <a:lnSpc>
                <a:spcPct val="150000"/>
              </a:lnSpc>
              <a:buSzPct val="110000"/>
              <a:buFont typeface="Wingdings" pitchFamily="2" charset="2"/>
              <a:buAutoNum type="arabicPeriod"/>
            </a:pPr>
            <a:r>
              <a:rPr lang="en-US" altLang="ar-SA" sz="2400" smtClean="0"/>
              <a:t>Knowledge, Attitude and Practice (KAP) about mammogram, vaccination programs,….</a:t>
            </a:r>
          </a:p>
          <a:p>
            <a:pPr marL="609600" indent="-609600" eaLnBrk="1" hangingPunct="1">
              <a:lnSpc>
                <a:spcPct val="150000"/>
              </a:lnSpc>
              <a:buSzPct val="110000"/>
              <a:buFont typeface="Wingdings" pitchFamily="2" charset="2"/>
              <a:buAutoNum type="arabicPeriod"/>
            </a:pPr>
            <a:r>
              <a:rPr lang="en-US" altLang="ar-SA" sz="2400" smtClean="0"/>
              <a:t>A census is another example of a cross sectional study.</a:t>
            </a:r>
          </a:p>
          <a:p>
            <a:pPr marL="609600" indent="-609600" eaLnBrk="1" hangingPunct="1">
              <a:lnSpc>
                <a:spcPct val="150000"/>
              </a:lnSpc>
              <a:buSzPct val="110000"/>
              <a:buFont typeface="Wingdings" pitchFamily="2" charset="2"/>
              <a:buAutoNum type="arabicPeriod"/>
            </a:pPr>
            <a:endParaRPr lang="en-US" altLang="ar-SA" sz="240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924800" cy="1139825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Examples of Cross-sectional Studies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BF01AD-B507-4D49-B6A9-773F9C40AD92}" type="slidenum">
              <a:rPr lang="en-US" altLang="ar-SA" smtClean="0"/>
              <a:pPr/>
              <a:t>11</a:t>
            </a:fld>
            <a:endParaRPr lang="en-US" altLang="ar-SA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ar-SA" sz="2800" dirty="0" smtClean="0"/>
              <a:t>Cross sectional studies are the best way to determine </a:t>
            </a:r>
            <a:r>
              <a:rPr lang="en-US" altLang="ar-SA" sz="2800" u="sng" dirty="0" smtClean="0"/>
              <a:t>prevalence</a:t>
            </a:r>
            <a:r>
              <a:rPr lang="en-US" altLang="ar-SA" sz="2800" dirty="0" smtClean="0"/>
              <a:t> rates;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ar-SA" sz="2800" dirty="0" smtClean="0"/>
              <a:t>Can estimate overall and specific disease prevalence rates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ar-SA" sz="2800" dirty="0" smtClean="0"/>
              <a:t>Can estimate exposure proportions/prevalence in the population.</a:t>
            </a:r>
          </a:p>
          <a:p>
            <a:pPr eaLnBrk="1" hangingPunct="1"/>
            <a:r>
              <a:rPr lang="en-US" altLang="ar-SA" sz="2800" dirty="0" smtClean="0"/>
              <a:t>They are useful at identifying </a:t>
            </a:r>
            <a:r>
              <a:rPr lang="en-US" altLang="ar-SA" sz="2800" u="sng" dirty="0" smtClean="0"/>
              <a:t>associations</a:t>
            </a:r>
            <a:r>
              <a:rPr lang="en-US" altLang="ar-SA" sz="2800" dirty="0" smtClean="0"/>
              <a:t> and generating hypotheses about the cause of disease</a:t>
            </a:r>
          </a:p>
          <a:p>
            <a:pPr eaLnBrk="1" hangingPunct="1"/>
            <a:r>
              <a:rPr lang="en-US" altLang="ar-SA" sz="2800" dirty="0" smtClean="0"/>
              <a:t>They are useful to study conditions that are </a:t>
            </a:r>
            <a:r>
              <a:rPr lang="en-US" altLang="ar-SA" sz="2800" u="sng" dirty="0" smtClean="0"/>
              <a:t>relatively</a:t>
            </a:r>
            <a:r>
              <a:rPr lang="en-US" altLang="ar-SA" sz="2800" dirty="0" smtClean="0"/>
              <a:t> frequent with long duration (chronic conditions)</a:t>
            </a:r>
          </a:p>
          <a:p>
            <a:pPr eaLnBrk="1" hangingPunct="1">
              <a:buFont typeface="Arial" pitchFamily="34" charset="0"/>
              <a:buNone/>
            </a:pPr>
            <a:endParaRPr lang="en-US" altLang="ar-SA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7B67BA-754E-4319-916F-34E0771455BA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Advantages of Cross-sectional Studies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046256-B92E-4A6E-A5BD-C2775BC0F29A}" type="slidenum">
              <a:rPr lang="en-US" altLang="ar-SA" smtClean="0"/>
              <a:pPr/>
              <a:t>12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648026-9055-43B1-9A4A-303C017E47DE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39825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Advantages of Cross-sectional Studies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pPr eaLnBrk="1" hangingPunct="1"/>
            <a:r>
              <a:rPr lang="en-US" altLang="ar-SA" sz="2800" dirty="0" smtClean="0"/>
              <a:t>Relatively easy, quick and inexpensive. Because </a:t>
            </a:r>
          </a:p>
          <a:p>
            <a:pPr lvl="1" eaLnBrk="1" hangingPunct="1"/>
            <a:r>
              <a:rPr lang="en-US" altLang="ar-SA" sz="2800" u="sng" dirty="0" smtClean="0"/>
              <a:t>Only</a:t>
            </a:r>
            <a:r>
              <a:rPr lang="en-US" altLang="ar-SA" sz="2800" dirty="0" smtClean="0"/>
              <a:t> one group is used, data are collected only once and multiple outcomes can be studied</a:t>
            </a:r>
          </a:p>
          <a:p>
            <a:pPr lvl="1" eaLnBrk="1" hangingPunct="1"/>
            <a:r>
              <a:rPr lang="en-US" altLang="ar-SA" sz="2800" dirty="0" smtClean="0"/>
              <a:t>As there is no </a:t>
            </a:r>
            <a:r>
              <a:rPr lang="en-US" altLang="ar-SA" sz="2800" u="sng" dirty="0" smtClean="0"/>
              <a:t>follow</a:t>
            </a:r>
            <a:r>
              <a:rPr lang="en-US" altLang="ar-SA" sz="2800" dirty="0" smtClean="0"/>
              <a:t> up, less time and resources are required to run the study.</a:t>
            </a:r>
          </a:p>
          <a:p>
            <a:pPr eaLnBrk="1" hangingPunct="1"/>
            <a:r>
              <a:rPr lang="en-US" altLang="ar-SA" sz="2800" dirty="0" smtClean="0"/>
              <a:t>Minimal </a:t>
            </a:r>
            <a:r>
              <a:rPr lang="en-US" altLang="ar-SA" sz="2800" u="sng" dirty="0" smtClean="0"/>
              <a:t>ethical</a:t>
            </a:r>
            <a:r>
              <a:rPr lang="en-US" altLang="ar-SA" sz="2800" dirty="0" smtClean="0"/>
              <a:t> problems because no intervention is applied.</a:t>
            </a:r>
          </a:p>
          <a:p>
            <a:pPr eaLnBrk="1" hangingPunct="1"/>
            <a:r>
              <a:rPr lang="en-US" altLang="ar-SA" sz="2800" dirty="0" smtClean="0"/>
              <a:t>Can be used to estimate the </a:t>
            </a:r>
            <a:r>
              <a:rPr lang="en-US" altLang="ar-SA" sz="2800" u="sng" dirty="0" smtClean="0"/>
              <a:t>risk</a:t>
            </a:r>
            <a:r>
              <a:rPr lang="en-US" altLang="ar-SA" sz="2800" dirty="0" smtClean="0"/>
              <a:t>  by calculating the </a:t>
            </a:r>
            <a:r>
              <a:rPr lang="en-US" altLang="ar-SA" sz="2800" u="sng" dirty="0" smtClean="0"/>
              <a:t>odds</a:t>
            </a:r>
            <a:r>
              <a:rPr lang="en-US" altLang="ar-SA" sz="2800" dirty="0" smtClean="0"/>
              <a:t> ratio.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4FA5BD-6D06-4799-918E-784FB948D83B}" type="slidenum">
              <a:rPr lang="en-US" altLang="ar-SA" smtClean="0"/>
              <a:pPr/>
              <a:t>13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ar-SA" sz="2800" dirty="0" smtClean="0"/>
              <a:t>1. The most important problem with cross sectional study is that they do not </a:t>
            </a:r>
            <a:r>
              <a:rPr lang="en-US" altLang="ar-SA" sz="2800" u="sng" dirty="0" smtClean="0"/>
              <a:t>differentiate</a:t>
            </a:r>
            <a:r>
              <a:rPr lang="en-US" altLang="ar-SA" sz="2800" dirty="0" smtClean="0"/>
              <a:t> between cause and effect or the sequence of events; </a:t>
            </a:r>
          </a:p>
          <a:p>
            <a:pPr lvl="1" eaLnBrk="1" hangingPunct="1"/>
            <a:r>
              <a:rPr lang="en-US" altLang="ar-SA" sz="2800" dirty="0" smtClean="0"/>
              <a:t>Thus temporal sequence of exposure and effect may be difficult to </a:t>
            </a:r>
            <a:r>
              <a:rPr lang="en-US" altLang="ar-SA" sz="2800" u="sng" dirty="0" smtClean="0"/>
              <a:t>determine</a:t>
            </a:r>
            <a:r>
              <a:rPr lang="en-US" altLang="ar-SA" sz="2800" dirty="0" smtClean="0"/>
              <a:t>; Chicken-egg dilemma) </a:t>
            </a:r>
          </a:p>
          <a:p>
            <a:pPr lvl="1" eaLnBrk="1" hangingPunct="1"/>
            <a:r>
              <a:rPr lang="en-US" altLang="ar-SA" sz="2800" dirty="0" smtClean="0"/>
              <a:t>For example, a study finding an association between low CD4 counts and HIV infection does not demonstrate whether HIV infection lowers CD4 levels or low CD4 levels predispose to HIV infection.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A5C344-06FD-4FB2-8B6E-38766C33C9DD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3EA597-EE19-495D-87CE-ACFA38A9E92D}" type="slidenum">
              <a:rPr lang="en-US" altLang="ar-SA" smtClean="0"/>
              <a:pPr/>
              <a:t>14</a:t>
            </a:fld>
            <a:endParaRPr lang="en-US" altLang="ar-SA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Disadvantages of Cross-sectional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153400" cy="5486400"/>
          </a:xfrm>
        </p:spPr>
        <p:txBody>
          <a:bodyPr/>
          <a:lstStyle/>
          <a:p>
            <a:pPr marL="628650" indent="-514350" eaLnBrk="1" hangingPunct="1">
              <a:buFont typeface="Calibri" pitchFamily="34" charset="0"/>
              <a:buAutoNum type="arabicPeriod" startAt="2"/>
            </a:pPr>
            <a:r>
              <a:rPr lang="en-US" altLang="ar-SA" sz="2800" u="sng" dirty="0" smtClean="0"/>
              <a:t>Rare</a:t>
            </a:r>
            <a:r>
              <a:rPr lang="en-US" altLang="ar-SA" sz="2800" dirty="0" smtClean="0"/>
              <a:t> conditions cannot efficiently be studied using cross sectional studies because even in large samples there may be no </a:t>
            </a:r>
            <a:r>
              <a:rPr lang="en-US" altLang="ar-SA" sz="2800" u="sng" dirty="0" smtClean="0"/>
              <a:t>one</a:t>
            </a:r>
            <a:r>
              <a:rPr lang="en-US" altLang="ar-SA" sz="2800" dirty="0" smtClean="0"/>
              <a:t> with the disease. In this situation it is better to study a cross sectional sample of patients who already have the </a:t>
            </a:r>
            <a:r>
              <a:rPr lang="en-US" altLang="ar-SA" sz="2800" u="sng" dirty="0" smtClean="0"/>
              <a:t>disease</a:t>
            </a:r>
            <a:r>
              <a:rPr lang="en-US" altLang="ar-SA" sz="2800" dirty="0" smtClean="0"/>
              <a:t> (a case series). </a:t>
            </a:r>
          </a:p>
          <a:p>
            <a:pPr marL="628650" indent="-514350" eaLnBrk="1" hangingPunct="1">
              <a:buFont typeface="Calibri" pitchFamily="34" charset="0"/>
              <a:buAutoNum type="arabicPeriod" startAt="2"/>
            </a:pPr>
            <a:r>
              <a:rPr lang="en-US" altLang="ar-SA" sz="2800" dirty="0" smtClean="0"/>
              <a:t>It deals with </a:t>
            </a:r>
            <a:r>
              <a:rPr lang="en-US" altLang="ar-SA" sz="2800" u="sng" dirty="0" smtClean="0"/>
              <a:t>survivors</a:t>
            </a:r>
            <a:r>
              <a:rPr lang="en-US" altLang="ar-SA" sz="2800" dirty="0" smtClean="0"/>
              <a:t>  so, </a:t>
            </a:r>
          </a:p>
          <a:p>
            <a:pPr marL="1028700" lvl="1" indent="-514350" eaLnBrk="1" hangingPunct="1">
              <a:buFont typeface="Arial" pitchFamily="34" charset="0"/>
              <a:buNone/>
            </a:pPr>
            <a:r>
              <a:rPr lang="en-US" altLang="ar-SA" sz="2800" dirty="0" smtClean="0"/>
              <a:t>Not appropriate for studying highly fatal diseases or a disease with short duration of expression</a:t>
            </a:r>
          </a:p>
          <a:p>
            <a:pPr marL="628650" indent="-514350" eaLnBrk="1" hangingPunct="1">
              <a:buFont typeface="Calibri" pitchFamily="34" charset="0"/>
              <a:buAutoNum type="arabicPeriod" startAt="2"/>
            </a:pPr>
            <a:r>
              <a:rPr lang="en-US" altLang="ar-SA" sz="2800" dirty="0" smtClean="0"/>
              <a:t>Not useful for </a:t>
            </a:r>
            <a:r>
              <a:rPr lang="en-US" altLang="ar-SA" sz="2800" u="sng" dirty="0" smtClean="0"/>
              <a:t>establishing</a:t>
            </a:r>
            <a:r>
              <a:rPr lang="en-US" altLang="ar-SA" sz="2800" dirty="0" smtClean="0"/>
              <a:t> </a:t>
            </a:r>
            <a:r>
              <a:rPr lang="en-US" altLang="ar-SA" sz="2800" u="sng" dirty="0" smtClean="0"/>
              <a:t>causal</a:t>
            </a:r>
            <a:r>
              <a:rPr lang="en-US" altLang="ar-SA" sz="2800" dirty="0" smtClean="0"/>
              <a:t> relationships</a:t>
            </a:r>
          </a:p>
          <a:p>
            <a:pPr marL="628650" indent="-514350" eaLnBrk="1" hangingPunct="1">
              <a:buFont typeface="Calibri" pitchFamily="34" charset="0"/>
              <a:buAutoNum type="arabicPeriod" startAt="2"/>
            </a:pPr>
            <a:r>
              <a:rPr lang="en-US" altLang="ar-SA" sz="2800" dirty="0" smtClean="0"/>
              <a:t>Confounding is difficult to control.</a:t>
            </a:r>
          </a:p>
          <a:p>
            <a:pPr marL="628650" indent="-514350" eaLnBrk="1" hangingPunct="1">
              <a:buFont typeface="Calibri" pitchFamily="34" charset="0"/>
              <a:buAutoNum type="arabicPeriod" startAt="2"/>
            </a:pPr>
            <a:endParaRPr lang="en-US" altLang="ar-SA" sz="2800" dirty="0" smtClean="0"/>
          </a:p>
          <a:p>
            <a:pPr marL="628650" indent="-514350" eaLnBrk="1" hangingPunct="1">
              <a:buFont typeface="Calibri" pitchFamily="34" charset="0"/>
              <a:buAutoNum type="arabicPeriod" startAt="2"/>
            </a:pPr>
            <a:endParaRPr lang="en-US" altLang="ar-SA" sz="2800" dirty="0" smtClean="0"/>
          </a:p>
          <a:p>
            <a:pPr marL="1428750" lvl="2" indent="-514350" eaLnBrk="1" hangingPunct="1">
              <a:buFont typeface="Calibri" pitchFamily="34" charset="0"/>
              <a:buAutoNum type="arabicPeriod"/>
            </a:pPr>
            <a:endParaRPr lang="en-US" altLang="ar-SA" sz="2800" dirty="0" smtClean="0"/>
          </a:p>
          <a:p>
            <a:pPr marL="1428750" lvl="2" indent="-514350" eaLnBrk="1" hangingPunct="1">
              <a:buFont typeface="Calibri" pitchFamily="34" charset="0"/>
              <a:buAutoNum type="arabicPeriod"/>
            </a:pPr>
            <a:endParaRPr lang="en-US" altLang="ar-SA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0C8A064-7D42-430E-B106-4786EDAC758E}" type="datetime4">
              <a:rPr lang="en-US"/>
              <a:pPr>
                <a:defRPr/>
              </a:pPr>
              <a:t>October 2, 2016</a:t>
            </a:fld>
            <a:endParaRPr lang="en-US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Disadvantages of Cross-sectional Studies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A2535B-FDCC-402C-A0EF-0C1944F83B94}" type="slidenum">
              <a:rPr lang="en-US" altLang="ar-SA" smtClean="0"/>
              <a:pPr/>
              <a:t>15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3008313"/>
          <a:ext cx="6780212" cy="219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588"/>
                <a:gridCol w="1676588"/>
                <a:gridCol w="1750448"/>
                <a:gridCol w="1676588"/>
              </a:tblGrid>
              <a:tr h="3961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Infant colic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infant colic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</a:tr>
              <a:tr h="7008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Mother smoking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167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182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</a:tr>
              <a:tr h="7008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Mother not smoking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2,477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2,588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</a:tr>
              <a:tr h="3961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126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2,644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2,770</a:t>
                      </a:r>
                      <a:endParaRPr lang="en-US" sz="2000" dirty="0"/>
                    </a:p>
                  </a:txBody>
                  <a:tcPr marL="91450" marR="91450" marT="45690" marB="4569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E76DCA-C61F-4EC0-A04D-66475B5379A9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246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DB420-2B95-4DFE-9411-42F868871513}" type="slidenum">
              <a:rPr lang="en-US" altLang="ar-SA" smtClean="0"/>
              <a:pPr/>
              <a:t>16</a:t>
            </a:fld>
            <a:endParaRPr lang="en-US" altLang="ar-SA" smtClean="0"/>
          </a:p>
        </p:txBody>
      </p:sp>
      <p:sp>
        <p:nvSpPr>
          <p:cNvPr id="24607" name="Rectangle 1"/>
          <p:cNvSpPr>
            <a:spLocks noChangeArrowheads="1"/>
          </p:cNvSpPr>
          <p:nvPr/>
        </p:nvSpPr>
        <p:spPr bwMode="auto">
          <a:xfrm>
            <a:off x="381000" y="15240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ar-SA" sz="2400" dirty="0"/>
              <a:t>* A cross-sectional study of maternal smoking as a risk factor for infant colic. The results of the study are shown below</a:t>
            </a:r>
            <a:endParaRPr lang="ar-EG" altLang="ar-SA" sz="2400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kern="0" dirty="0" smtClean="0">
                <a:solidFill>
                  <a:schemeClr val="bg2"/>
                </a:solidFill>
                <a:latin typeface="+mj-lt"/>
                <a:cs typeface="+mj-cs"/>
              </a:rPr>
              <a:t>Example Cross-sectional Study</a:t>
            </a:r>
            <a:endParaRPr lang="en-US" b="1" kern="0" dirty="0">
              <a:solidFill>
                <a:schemeClr val="bg2"/>
              </a:solidFill>
              <a:latin typeface="+mj-lt"/>
              <a:cs typeface="+mj-cs"/>
            </a:endParaRPr>
          </a:p>
        </p:txBody>
      </p:sp>
      <p:sp>
        <p:nvSpPr>
          <p:cNvPr id="24609" name="Rectangle 7"/>
          <p:cNvSpPr>
            <a:spLocks noChangeArrowheads="1"/>
          </p:cNvSpPr>
          <p:nvPr/>
        </p:nvSpPr>
        <p:spPr bwMode="auto">
          <a:xfrm>
            <a:off x="1066800" y="5678488"/>
            <a:ext cx="7391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ar-SA"/>
              <a:t>* Reijneveld SA, Brugman E, Hirasing RA. Infantile colic: maternal smoking as potential risk factor. Arch Dis Child 2000;83(4):302-303.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5D6B2B-B59A-46E8-BF23-46846C68B584}" type="datetime4">
              <a:rPr lang="en-US" smtClean="0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671BF7-CAEA-40BE-8D13-B4EE0346304F}" type="slidenum">
              <a:rPr lang="en-US" altLang="ar-SA" smtClean="0"/>
              <a:pPr/>
              <a:t>17</a:t>
            </a:fld>
            <a:endParaRPr lang="en-US" altLang="ar-SA" smtClean="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52400" y="1138238"/>
            <a:ext cx="89916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ar-SA" sz="2800"/>
              <a:t>Prevalence of colic with smoking mothers = a/(a + b) = 15/182 = 8.2%.</a:t>
            </a:r>
          </a:p>
          <a:p>
            <a:pPr eaLnBrk="1" hangingPunct="1">
              <a:lnSpc>
                <a:spcPct val="150000"/>
              </a:lnSpc>
            </a:pPr>
            <a:endParaRPr lang="en-US" altLang="ar-SA" sz="2800"/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ar-SA" sz="2800"/>
              <a:t>Prevalence of colic with nonsmoking mothers = c/(c+ d) = 111/2,588 = 4.3%.</a:t>
            </a:r>
          </a:p>
          <a:p>
            <a:pPr eaLnBrk="1" hangingPunct="1">
              <a:lnSpc>
                <a:spcPct val="150000"/>
              </a:lnSpc>
            </a:pPr>
            <a:endParaRPr lang="en-US" altLang="ar-SA" sz="2800"/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ar-SA" sz="2800"/>
              <a:t>Prevalence of colic overall = (a + c)/(a + b + c + d) = 126/2,770 = 4.5%.  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7924800" cy="8382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000" b="1" kern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Example Cross-sectional Study-cont.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b="1" smtClean="0">
                <a:solidFill>
                  <a:schemeClr val="bg2"/>
                </a:solidFill>
              </a:rPr>
              <a:t>References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ar-SA" sz="2800" smtClean="0"/>
              <a:t>C J Mann. Observational research methods. Research design II: cohort, cross sectional, and case-control studies. Emerg Med J 2003;20:54–60</a:t>
            </a:r>
          </a:p>
          <a:p>
            <a:r>
              <a:rPr lang="en-GB" altLang="ar-SA" sz="2800" smtClean="0"/>
              <a:t>Hulley SB, Cummings SR, Browner WS, Grady DG, Newman TB. Designing Clinical Research, 3rd Edition 2007 Lippincott Williams &amp; Wilkins</a:t>
            </a:r>
          </a:p>
          <a:p>
            <a:endParaRPr lang="en-US" altLang="ar-SA" sz="2800" b="1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B655DB-EDC5-480F-A12E-4EC1E9417BCE}" type="slidenum">
              <a:rPr lang="en-US" altLang="ar-SA" smtClean="0"/>
              <a:pPr/>
              <a:t>18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24ACF8-F0E4-4182-A9EE-669177B424BC}" type="datetime4">
              <a:rPr lang="en-US" smtClean="0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CDD262-CBD1-4C7D-BF67-678FB534D819}" type="slidenum">
              <a:rPr lang="en-US" altLang="ar-SA" smtClean="0"/>
              <a:pPr/>
              <a:t>19</a:t>
            </a:fld>
            <a:endParaRPr lang="en-US" altLang="ar-SA" smtClean="0"/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2281238" y="2819400"/>
            <a:ext cx="44243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ar-SA" sz="6600">
                <a:solidFill>
                  <a:srgbClr val="FFC000"/>
                </a:solidFill>
              </a:rPr>
              <a:t>Thank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52400" y="1384300"/>
            <a:ext cx="868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By the end of this lecture students will be able to: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Recognize the concepts &amp; uses of cross sectional studies.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Understand the basic features of cross-sectional studies.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List the advantages and disadvantages of cross-sectional study design.</a:t>
            </a: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990600"/>
          </a:xfrm>
        </p:spPr>
        <p:txBody>
          <a:bodyPr/>
          <a:lstStyle/>
          <a:p>
            <a:pPr eaLnBrk="1" hangingPunct="1"/>
            <a:r>
              <a:rPr lang="en-US" altLang="ar-SA" b="1" smtClean="0">
                <a:solidFill>
                  <a:schemeClr val="bg2"/>
                </a:solidFill>
                <a:latin typeface="Footlight MT Light" pitchFamily="18" charset="0"/>
              </a:rPr>
              <a:t>OBJECTIVES OF THE LECTURE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FDEF77-E4DC-498A-8A49-A1AE8EE5D303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ED51-E056-4C72-A34E-5CC4E6F34702}" type="slidenum">
              <a:rPr lang="en-US" altLang="ar-SA" smtClean="0"/>
              <a:pPr/>
              <a:t>2</a:t>
            </a:fld>
            <a:endParaRPr lang="en-US" altLang="ar-SA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04FB7-6D03-4884-841D-20725AF1C0FD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2362200"/>
          </a:xfrm>
        </p:spPr>
        <p:txBody>
          <a:bodyPr/>
          <a:lstStyle/>
          <a:p>
            <a:pPr algn="just" eaLnBrk="1" hangingPunct="1"/>
            <a:r>
              <a:rPr lang="en-US" altLang="ar-SA" sz="2400" dirty="0" smtClean="0">
                <a:latin typeface="Arial" pitchFamily="34" charset="0"/>
              </a:rPr>
              <a:t>An “observational” design that measures existing disease (D) and current exposure levels (E) at a single point in time (a cross-section of the population) </a:t>
            </a:r>
          </a:p>
          <a:p>
            <a:pPr algn="just" eaLnBrk="1" hangingPunct="1"/>
            <a:r>
              <a:rPr lang="en-US" altLang="ar-SA" sz="2400" dirty="0" smtClean="0">
                <a:latin typeface="Arial" pitchFamily="34" charset="0"/>
              </a:rPr>
              <a:t>Exposure and disease status are assessed simultaneously among individuals in a well defined population. 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3048000" y="3581400"/>
            <a:ext cx="908050" cy="18986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ar-SA" altLang="ar-SA">
              <a:solidFill>
                <a:srgbClr val="FFFFFF"/>
              </a:solidFill>
            </a:endParaRPr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1981200" y="5562600"/>
            <a:ext cx="6400800" cy="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4724400" y="556260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ar-SA" sz="2400" b="1">
                <a:solidFill>
                  <a:srgbClr val="FFFF00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3276600" y="5791200"/>
            <a:ext cx="452438" cy="762000"/>
          </a:xfrm>
          <a:prstGeom prst="upArrow">
            <a:avLst>
              <a:gd name="adj1" fmla="val 50000"/>
              <a:gd name="adj2" fmla="val 42105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ar-SA" altLang="ar-SA">
              <a:solidFill>
                <a:srgbClr val="FFFFFF"/>
              </a:solidFill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962400" y="6019800"/>
            <a:ext cx="498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ar-SA" sz="2400" b="1">
                <a:solidFill>
                  <a:srgbClr val="FFFFFF"/>
                </a:solidFill>
                <a:latin typeface="Times New Roman" pitchFamily="18" charset="0"/>
              </a:rPr>
              <a:t>Study only exists at this point in time</a:t>
            </a: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610600" cy="609600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Cross-Sectional Studies/ surveys</a:t>
            </a:r>
          </a:p>
        </p:txBody>
      </p:sp>
      <p:sp>
        <p:nvSpPr>
          <p:cNvPr id="11274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236B0F-4B41-4E41-ADD4-03B492AFB433}" type="slidenum">
              <a:rPr lang="en-US" altLang="ar-SA" smtClean="0"/>
              <a:pPr/>
              <a:t>3</a:t>
            </a:fld>
            <a:endParaRPr lang="en-US" alt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7" grpId="0" animBg="1"/>
      <p:bldP spid="95238" grpId="0"/>
      <p:bldP spid="95239" grpId="0" animBg="1"/>
      <p:bldP spid="952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tx2"/>
                </a:solidFill>
              </a:rPr>
              <a:t>Cross sectional studies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ar-SA" sz="2800" dirty="0" smtClean="0"/>
              <a:t>These are primarily used to determine </a:t>
            </a:r>
            <a:r>
              <a:rPr lang="en-US" altLang="ar-SA" sz="2800" u="sng" dirty="0" smtClean="0"/>
              <a:t>prevalence</a:t>
            </a:r>
            <a:r>
              <a:rPr lang="en-US" altLang="ar-SA" sz="2800" dirty="0" smtClean="0"/>
              <a:t>, e.g. the number of cases in a population at a given point in time.</a:t>
            </a:r>
          </a:p>
          <a:p>
            <a:pPr eaLnBrk="1" hangingPunct="1"/>
            <a:r>
              <a:rPr lang="en-US" altLang="ar-SA" sz="2800" dirty="0" smtClean="0"/>
              <a:t>All the measurements on each person are </a:t>
            </a:r>
            <a:r>
              <a:rPr lang="en-US" altLang="ar-SA" sz="2800" u="sng" dirty="0" smtClean="0"/>
              <a:t>made</a:t>
            </a:r>
            <a:r>
              <a:rPr lang="en-US" altLang="ar-SA" sz="2800" dirty="0" smtClean="0"/>
              <a:t> once at one point in time. </a:t>
            </a:r>
          </a:p>
          <a:p>
            <a:pPr eaLnBrk="1" hangingPunct="1"/>
            <a:r>
              <a:rPr lang="en-US" altLang="ar-SA" sz="2800" dirty="0" smtClean="0"/>
              <a:t>At one point in time the subjects are assessed to determine whether they were exposed to the relevant agent and whether they have the outcome of interest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46539-D99A-40A7-94EE-C2A8C8998FA3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CAFFF4-40A6-4A5C-A56B-E99D00210ADD}" type="slidenum">
              <a:rPr lang="en-US" altLang="ar-SA" smtClean="0"/>
              <a:pPr/>
              <a:t>4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4542"/>
          <a:stretch>
            <a:fillRect/>
          </a:stretch>
        </p:blipFill>
        <p:spPr>
          <a:xfrm>
            <a:off x="609600" y="1828800"/>
            <a:ext cx="8153400" cy="3200400"/>
          </a:xfrm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04800" y="304800"/>
            <a:ext cx="848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ar-SA" sz="4000" b="1">
                <a:solidFill>
                  <a:schemeClr val="tx2"/>
                </a:solidFill>
                <a:latin typeface="Calibri" pitchFamily="34" charset="0"/>
              </a:rPr>
              <a:t>Study design for cross sectional studies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FAD27E-10CD-48BB-8DF0-5B0C206DA260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E4A85B-099F-4A86-AD7B-2A286F0D375A}" type="slidenum">
              <a:rPr lang="en-US" altLang="ar-SA" smtClean="0"/>
              <a:pPr/>
              <a:t>5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66688" y="76200"/>
            <a:ext cx="8874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en-US" sz="4400" b="1">
                <a:solidFill>
                  <a:schemeClr val="bg2"/>
                </a:solidFill>
              </a:rPr>
              <a:t>Cross-sectional Study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581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FFFF"/>
                </a:solidFill>
                <a:ea typeface="Osaka"/>
                <a:cs typeface="Osaka"/>
              </a:rPr>
              <a:t>Sample of Population</a:t>
            </a:r>
            <a:endParaRPr lang="en-US" altLang="en-US" sz="2400">
              <a:solidFill>
                <a:srgbClr val="FFFFFF"/>
              </a:solidFill>
              <a:latin typeface="Times New Roman" pitchFamily="18" charset="0"/>
              <a:ea typeface="Osaka"/>
              <a:cs typeface="Osaka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47738" y="1828800"/>
            <a:ext cx="7180262" cy="3886200"/>
          </a:xfrm>
          <a:prstGeom prst="rect">
            <a:avLst/>
          </a:prstGeom>
          <a:noFill/>
          <a:ln w="12700" cap="sq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 altLang="ar-SA">
              <a:solidFill>
                <a:srgbClr val="FFFFFF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371600" y="2819400"/>
            <a:ext cx="2667000" cy="2590800"/>
          </a:xfrm>
          <a:prstGeom prst="rect">
            <a:avLst/>
          </a:prstGeom>
          <a:noFill/>
          <a:ln w="12700" cap="sq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 altLang="ar-SA">
              <a:solidFill>
                <a:srgbClr val="FFFFFF"/>
              </a:solidFill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800600" y="2819400"/>
            <a:ext cx="2819400" cy="2590800"/>
          </a:xfrm>
          <a:prstGeom prst="rect">
            <a:avLst/>
          </a:prstGeom>
          <a:noFill/>
          <a:ln w="12700" cap="sq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 altLang="ar-SA">
              <a:solidFill>
                <a:srgbClr val="FFFFFF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447800" y="3048001"/>
            <a:ext cx="2514600" cy="10156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Osaka"/>
                <a:cs typeface="Osaka"/>
              </a:rPr>
              <a:t>Physically active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Osaka"/>
                <a:cs typeface="Osaka"/>
              </a:rPr>
              <a:t>life style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76800" y="3048000"/>
            <a:ext cx="2667000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Osaka"/>
                <a:cs typeface="Osaka"/>
              </a:rPr>
              <a:t>Sedentary life style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47800" y="4343400"/>
            <a:ext cx="2438400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Osaka"/>
                <a:cs typeface="Osaka"/>
              </a:rPr>
              <a:t>Prevalence of IHD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876800" y="4267200"/>
            <a:ext cx="2590800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Osaka"/>
                <a:cs typeface="Osaka"/>
              </a:rPr>
              <a:t>Prevalence of IHD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286000" y="5943600"/>
            <a:ext cx="4419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FFF00"/>
                </a:solidFill>
                <a:ea typeface="Osaka"/>
                <a:cs typeface="Osaka"/>
              </a:rPr>
              <a:t>Time Frame: Present</a:t>
            </a:r>
            <a:endParaRPr lang="en-US" altLang="en-US" sz="2400" b="1">
              <a:solidFill>
                <a:srgbClr val="FFFF00"/>
              </a:solidFill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3C8464-F968-4CF5-9AE6-66B72EE73E70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14349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6C60A-3FA2-470D-87F9-D5BFE0A80D93}" type="slidenum">
              <a:rPr lang="ar-SA" altLang="ar-SA" smtClean="0"/>
              <a:pPr/>
              <a:t>6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tx2"/>
                </a:solidFill>
              </a:rPr>
              <a:t>How to run a cross sectional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Formulate the research question(s) and choose the sample population.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Then decide what variables of the study population are relevant to the research question.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 method for contacting sample subjects must be devised and then implemented.</a:t>
            </a:r>
          </a:p>
          <a:p>
            <a:pPr marL="457200" indent="-457200" eaLnBrk="1" hangingPunct="1">
              <a:defRPr/>
            </a:pPr>
            <a:r>
              <a:rPr lang="en-US" sz="2400" dirty="0" smtClean="0"/>
              <a:t>Many cross sectional studies are done using self administered questionnaires or alternatively each of the subjects may be interviewed.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In this way the data are </a:t>
            </a:r>
            <a:r>
              <a:rPr lang="en-US" sz="2400" u="sng" dirty="0" smtClean="0"/>
              <a:t>collected</a:t>
            </a:r>
            <a:r>
              <a:rPr lang="en-US" sz="2400" dirty="0" smtClean="0"/>
              <a:t>, summarized in a </a:t>
            </a:r>
            <a:r>
              <a:rPr lang="en-US" sz="2400" u="sng" dirty="0" smtClean="0"/>
              <a:t>2X2</a:t>
            </a:r>
            <a:r>
              <a:rPr lang="en-US" sz="2400" dirty="0" smtClean="0"/>
              <a:t> table and can then be analyzed.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 principal summary statistic of cross sectional studies is the </a:t>
            </a:r>
            <a:r>
              <a:rPr lang="en-US" sz="2400" u="sng" dirty="0" smtClean="0"/>
              <a:t>odds</a:t>
            </a:r>
            <a:r>
              <a:rPr lang="en-US" sz="2400" dirty="0" smtClean="0"/>
              <a:t> ratio.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919767-1186-4AB2-A7D1-01DC9CB81D43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A3BED0-1DD8-4A1D-9399-F84DC099373C}" type="slidenum">
              <a:rPr lang="en-US" altLang="ar-SA" smtClean="0"/>
              <a:pPr/>
              <a:t>7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5FB175-4114-4603-BF36-B31E644C2084}" type="datetime4">
              <a:rPr lang="en-US"/>
              <a:pPr>
                <a:defRPr/>
              </a:pPr>
              <a:t>October 2, 2016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2819400"/>
          <a:ext cx="6477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848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/>
                        <a:t>QUESTIONNAIRE</a:t>
                      </a:r>
                      <a:r>
                        <a:rPr lang="en-US" sz="1800" dirty="0" smtClean="0"/>
                        <a:t>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(Self-administered )</a:t>
                      </a:r>
                      <a:endParaRPr lang="en-US" sz="1800" dirty="0"/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/>
                        <a:t>INTERVIEW</a:t>
                      </a:r>
                    </a:p>
                    <a:p>
                      <a:pPr algn="l"/>
                      <a:endParaRPr lang="en-US" sz="1800" dirty="0"/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</a:tr>
              <a:tr h="484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Cheap </a:t>
                      </a:r>
                      <a:endParaRPr lang="en-US" sz="1800" dirty="0"/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Expensive</a:t>
                      </a:r>
                      <a:endParaRPr lang="en-US" sz="1800" dirty="0"/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</a:tr>
              <a:tr h="84859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 response rate</a:t>
                      </a:r>
                      <a:endParaRPr lang="en-US" sz="1800" dirty="0"/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High response rate</a:t>
                      </a:r>
                    </a:p>
                    <a:p>
                      <a:endParaRPr lang="en-US" sz="1800" dirty="0"/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</a:tr>
              <a:tr h="484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Large sample size </a:t>
                      </a:r>
                      <a:endParaRPr lang="en-US" sz="1800" dirty="0"/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800" dirty="0" smtClean="0"/>
                        <a:t>Smaller sample size</a:t>
                      </a:r>
                    </a:p>
                  </a:txBody>
                  <a:tcPr marT="45713" marB="45713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371600"/>
            <a:ext cx="82296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The following table lists the advantages and disadvantages of each: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64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838200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tx2"/>
                </a:solidFill>
              </a:rPr>
              <a:t>How to run a cross sectional study</a:t>
            </a:r>
          </a:p>
        </p:txBody>
      </p:sp>
      <p:sp>
        <p:nvSpPr>
          <p:cNvPr id="164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7CDDEC-99CD-45DB-9509-44D9CC122FA1}" type="slidenum">
              <a:rPr lang="en-US" altLang="ar-SA" smtClean="0"/>
              <a:pPr/>
              <a:t>8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629400" cy="838200"/>
          </a:xfrm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chemeClr val="bg2"/>
                </a:solidFill>
              </a:rPr>
              <a:t>Uses of cross sectional studies (Health survey)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839200" cy="51816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altLang="ar-SA" sz="2800" dirty="0" smtClean="0"/>
              <a:t>Describe the state of health</a:t>
            </a:r>
          </a:p>
          <a:p>
            <a:pPr marL="914400" lvl="1" indent="-514350">
              <a:lnSpc>
                <a:spcPct val="150000"/>
              </a:lnSpc>
              <a:buFont typeface="Arial" pitchFamily="34" charset="0"/>
              <a:buNone/>
            </a:pPr>
            <a:r>
              <a:rPr lang="en-US" altLang="ar-SA" sz="2800" dirty="0" smtClean="0"/>
              <a:t>Burden of illness: Prevalence &amp;Disability.</a:t>
            </a:r>
          </a:p>
          <a:p>
            <a:pPr marL="914400" lvl="1" indent="-51435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US" altLang="ar-SA" sz="2800" dirty="0" smtClean="0"/>
              <a:t>Burden of mortality: Death</a:t>
            </a:r>
          </a:p>
          <a:p>
            <a:pPr marL="514350" indent="-514350" eaLnBrk="1" hangingPunct="1">
              <a:lnSpc>
                <a:spcPct val="150000"/>
              </a:lnSpc>
              <a:buFont typeface="Calibri" pitchFamily="34" charset="0"/>
              <a:buAutoNum type="arabicPeriod" startAt="2"/>
            </a:pPr>
            <a:r>
              <a:rPr lang="en-US" altLang="ar-SA" sz="2800" dirty="0" smtClean="0"/>
              <a:t>Describe the distribution of risk factors &amp; other attributes.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F682D3-F4C7-4DA5-9C75-60198D8281A2}" type="datetime4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October 2, 2016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741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3DEED3-4DE1-43D7-B0BF-45143C467589}" type="slidenum">
              <a:rPr lang="en-US" altLang="ar-SA" smtClean="0"/>
              <a:pPr/>
              <a:t>9</a:t>
            </a:fld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67919_template">
  <a:themeElements>
    <a:clrScheme name="Custom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A6E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P101967919_template">
  <a:themeElements>
    <a:clrScheme name="Custom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A6E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1046</Words>
  <Application>Microsoft Office PowerPoint</Application>
  <PresentationFormat>On-screen Show (4:3)</PresentationFormat>
  <Paragraphs>153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TP101967919_template</vt:lpstr>
      <vt:lpstr>1_TP101967919_template</vt:lpstr>
      <vt:lpstr>CROSS SECTIONAL STUDIES</vt:lpstr>
      <vt:lpstr>OBJECTIVES OF THE LECTURE</vt:lpstr>
      <vt:lpstr>Cross-Sectional Studies/ surveys</vt:lpstr>
      <vt:lpstr>Cross sectional studies</vt:lpstr>
      <vt:lpstr>PowerPoint Presentation</vt:lpstr>
      <vt:lpstr>PowerPoint Presentation</vt:lpstr>
      <vt:lpstr>How to run a cross sectional study</vt:lpstr>
      <vt:lpstr>How to run a cross sectional study</vt:lpstr>
      <vt:lpstr>Uses of cross sectional studies (Health survey)</vt:lpstr>
      <vt:lpstr>Uses of cross sectional studies (Health survey)</vt:lpstr>
      <vt:lpstr>Examples of Cross-sectional Studies</vt:lpstr>
      <vt:lpstr>Advantages of Cross-sectional Studies</vt:lpstr>
      <vt:lpstr>Advantages of Cross-sectional Studies</vt:lpstr>
      <vt:lpstr>Disadvantages of Cross-sectional Studies</vt:lpstr>
      <vt:lpstr>Disadvantages of Cross-sectional Studies</vt:lpstr>
      <vt:lpstr>Example Cross-sectional Study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DRSALWA</dc:creator>
  <cp:lastModifiedBy>sy</cp:lastModifiedBy>
  <cp:revision>58</cp:revision>
  <dcterms:created xsi:type="dcterms:W3CDTF">2013-09-04T08:58:06Z</dcterms:created>
  <dcterms:modified xsi:type="dcterms:W3CDTF">2016-10-02T15:36:10Z</dcterms:modified>
</cp:coreProperties>
</file>