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26"/>
  </p:notesMasterIdLst>
  <p:sldIdLst>
    <p:sldId id="331" r:id="rId2"/>
    <p:sldId id="332" r:id="rId3"/>
    <p:sldId id="351" r:id="rId4"/>
    <p:sldId id="358" r:id="rId5"/>
    <p:sldId id="460" r:id="rId6"/>
    <p:sldId id="450" r:id="rId7"/>
    <p:sldId id="407" r:id="rId8"/>
    <p:sldId id="447" r:id="rId9"/>
    <p:sldId id="448" r:id="rId10"/>
    <p:sldId id="372" r:id="rId11"/>
    <p:sldId id="408" r:id="rId12"/>
    <p:sldId id="409" r:id="rId13"/>
    <p:sldId id="410" r:id="rId14"/>
    <p:sldId id="455" r:id="rId15"/>
    <p:sldId id="449" r:id="rId16"/>
    <p:sldId id="458" r:id="rId17"/>
    <p:sldId id="459" r:id="rId18"/>
    <p:sldId id="411" r:id="rId19"/>
    <p:sldId id="454" r:id="rId20"/>
    <p:sldId id="452" r:id="rId21"/>
    <p:sldId id="453" r:id="rId22"/>
    <p:sldId id="451" r:id="rId23"/>
    <p:sldId id="456" r:id="rId24"/>
    <p:sldId id="457" r:id="rId25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1F2"/>
    <a:srgbClr val="E9F2F7"/>
    <a:srgbClr val="E4EDF4"/>
    <a:srgbClr val="6E6A12"/>
    <a:srgbClr val="007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88000" autoAdjust="0"/>
  </p:normalViewPr>
  <p:slideViewPr>
    <p:cSldViewPr>
      <p:cViewPr varScale="1">
        <p:scale>
          <a:sx n="66" d="100"/>
          <a:sy n="66" d="100"/>
        </p:scale>
        <p:origin x="-13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1674" y="420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5863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358D27D7-957F-4FED-8C6C-71B90088CF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877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91FE-4377-47FD-A086-ADD6C318D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F7FCD9A-8A3F-43DD-91CC-695A776C7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413A71-D63C-42F2-AAF4-CFDF631724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EE23E3F-D38E-492B-A2AE-12FC4F4274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F4E3C7-E833-4EE5-89FA-777079E700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72C58A0-CD52-4B37-90F0-B2B97CA181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EB6D80-305E-4265-BBD1-E56817A7C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B09E2E-C206-494E-BED5-3538EF096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115ED7-B74F-40C7-801C-E8415D65FD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66A20D-E853-47E8-B106-44AA0E6B69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9/15/2015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854113-96A8-4416-B79D-F6B09F659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epi.c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581400"/>
            <a:ext cx="6477000" cy="18288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CASE CONTROL STUDY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590800" y="-15240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DETERMINE WHO IS THE CONTROL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8229600" cy="4495800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The ideal “controls” are the healthy however</a:t>
            </a:r>
          </a:p>
          <a:p>
            <a:pPr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Enroll controls who are by definition “sick” yet with specifying conditions of inclusion </a:t>
            </a:r>
          </a:p>
          <a:p>
            <a:pPr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Free from the health problem under investigation </a:t>
            </a:r>
          </a:p>
          <a:p>
            <a:pPr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Free from health problems known to be associated with the exposure </a:t>
            </a:r>
          </a:p>
          <a:p>
            <a:pPr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Being comparable to cases in terms of susceptibility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667000" y="-14478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DECIDE ON CASE CONTROL RATIO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2133600"/>
            <a:ext cx="8229600" cy="38862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The ratio of cases to control should be at least 1:1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Increase in the ratio lead to increase in “study precision”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	1:2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	1:3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	1:4</a:t>
            </a:r>
          </a:p>
          <a:p>
            <a:pPr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Further increase is associated with little increase in study precision relative to the cost involved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514600" y="-16764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00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MATCHING IN CASE CONTROL STUDY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229600" cy="48006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Matching reduce the possible confounding effect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Matching on several characteristics is not advisable as it 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Creates difficulties in finding controls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Requires more complex statistical analysis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May result in overmatching 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endParaRPr lang="en-US" sz="21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Matching design should be followed by matched analysis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Few statistical programs provide opportunities for matched analysis as STATA and SAS.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2256971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SAMPLE SIZE ESTIMATION 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6686" y="838645"/>
            <a:ext cx="81534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019800" y="228600"/>
            <a:ext cx="2057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www.openepi.com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" descr="http://www.openepi.com/SampleSize/Screens/SSCCIn.gif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1600200"/>
            <a:ext cx="5410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609600" y="2286000"/>
            <a:ext cx="25765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Two side confidence level </a:t>
            </a:r>
          </a:p>
        </p:txBody>
      </p:sp>
      <p:sp>
        <p:nvSpPr>
          <p:cNvPr id="23" name="TextBox 3"/>
          <p:cNvSpPr txBox="1">
            <a:spLocks noChangeArrowheads="1"/>
          </p:cNvSpPr>
          <p:nvPr/>
        </p:nvSpPr>
        <p:spPr bwMode="auto">
          <a:xfrm>
            <a:off x="609600" y="2667000"/>
            <a:ext cx="172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Power of the test</a:t>
            </a: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9600" y="3048000"/>
            <a:ext cx="2501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Ratio of cases to control </a:t>
            </a:r>
          </a:p>
        </p:txBody>
      </p:sp>
      <p:sp>
        <p:nvSpPr>
          <p:cNvPr id="25" name="TextBox 5"/>
          <p:cNvSpPr txBox="1">
            <a:spLocks noChangeArrowheads="1"/>
          </p:cNvSpPr>
          <p:nvPr/>
        </p:nvSpPr>
        <p:spPr bwMode="auto">
          <a:xfrm>
            <a:off x="609600" y="3505200"/>
            <a:ext cx="284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Percent of controls exposed  </a:t>
            </a:r>
          </a:p>
        </p:txBody>
      </p:sp>
      <p:sp>
        <p:nvSpPr>
          <p:cNvPr id="26" name="TextBox 6"/>
          <p:cNvSpPr txBox="1">
            <a:spLocks noChangeArrowheads="1"/>
          </p:cNvSpPr>
          <p:nvPr/>
        </p:nvSpPr>
        <p:spPr bwMode="auto">
          <a:xfrm>
            <a:off x="533400" y="4267200"/>
            <a:ext cx="1131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Odds ratio</a:t>
            </a:r>
          </a:p>
        </p:txBody>
      </p:sp>
      <p:sp>
        <p:nvSpPr>
          <p:cNvPr id="27" name="TextBox 7"/>
          <p:cNvSpPr txBox="1">
            <a:spLocks noChangeArrowheads="1"/>
          </p:cNvSpPr>
          <p:nvPr/>
        </p:nvSpPr>
        <p:spPr bwMode="auto">
          <a:xfrm>
            <a:off x="457200" y="4724400"/>
            <a:ext cx="27638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/>
              <a:t>  Percent </a:t>
            </a:r>
            <a:r>
              <a:rPr lang="en-US" sz="1600" dirty="0"/>
              <a:t>of cases exposed  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276600" y="4953000"/>
            <a:ext cx="8382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828800" y="4495800"/>
            <a:ext cx="21336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12"/>
          <p:cNvSpPr txBox="1">
            <a:spLocks noChangeArrowheads="1"/>
          </p:cNvSpPr>
          <p:nvPr/>
        </p:nvSpPr>
        <p:spPr bwMode="auto">
          <a:xfrm>
            <a:off x="609600" y="3886200"/>
            <a:ext cx="2578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Then one of the followings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200400" y="2438400"/>
            <a:ext cx="8382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124200" y="2895600"/>
            <a:ext cx="8382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124200" y="3352800"/>
            <a:ext cx="8382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352800" y="3657600"/>
            <a:ext cx="8382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514600" y="-16764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00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SELECTION OF CASES AND CONTROL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2209800"/>
            <a:ext cx="8229600" cy="3962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Ensure that cases are representative </a:t>
            </a:r>
          </a:p>
          <a:p>
            <a:pPr>
              <a:buNone/>
            </a:pPr>
            <a:endParaRPr lang="en-US" sz="2400" dirty="0" smtClean="0"/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smtClean="0"/>
              <a:t>Identifying cases through registries and records of health facilities to represent cases in the community </a:t>
            </a:r>
          </a:p>
          <a:p>
            <a:pPr lvl="1">
              <a:buNone/>
            </a:pPr>
            <a:r>
              <a:rPr lang="en-US" sz="2400" dirty="0" smtClean="0"/>
              <a:t>Or/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smtClean="0"/>
              <a:t>Enroll those meeting the diagnostic criteria from those attending a specific health facility </a:t>
            </a:r>
          </a:p>
          <a:p>
            <a:pPr lvl="1">
              <a:buFont typeface="Arial" pitchFamily="34" charset="0"/>
              <a:buChar char="•"/>
            </a:pPr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21336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00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SELECTION OF CASES AND CONTROL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914400"/>
            <a:ext cx="8229600" cy="54102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Selection of “healthy controls implies the selection of controls from healthy subjects in the general population </a:t>
            </a:r>
          </a:p>
          <a:p>
            <a:pPr>
              <a:buNone/>
            </a:pPr>
            <a:r>
              <a:rPr lang="en-US" sz="2400" dirty="0" smtClean="0"/>
              <a:t>Or/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Select controls meeting the inclusion criteria from those attending the same health facility attended by the cases. 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Lower cost and time 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Higher participation rate (minimize non-response)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Tend to recall past events better (minimize recall bias)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Tend to have over presentation of risk factors 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Difficult in determining which appropriate illness for inclusion </a:t>
            </a:r>
          </a:p>
          <a:p>
            <a:pPr lvl="1">
              <a:buClr>
                <a:schemeClr val="accent2"/>
              </a:buClr>
              <a:buNone/>
            </a:pPr>
            <a:endParaRPr lang="en-US" sz="2100" dirty="0" smtClean="0"/>
          </a:p>
          <a:p>
            <a:pPr marL="319088" indent="-319088">
              <a:buFont typeface="Arial" pitchFamily="34" charset="0"/>
              <a:buChar char="•"/>
            </a:pPr>
            <a:r>
              <a:rPr lang="en-US" sz="2400" dirty="0" smtClean="0"/>
              <a:t>Control could be relatives and neighbors as they are comparable to cases in respect to a large number of exposures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590800" y="-19050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OBTAINING DATA ON EXPOSURE 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8229600" cy="48006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Asking questions of relevance to the exposure using 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Self administered questionnaire 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Interviewing participants either face to face or by telephone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endParaRPr lang="en-US" sz="21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Review of medical or employment records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More than one source of information can be use to complement each others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In deciding on the source one should consider availability, accuracy as well as the logistics and cost of data collection. 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514600" y="-20574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00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ANALYSIS OF CASE CONTROL STUDY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924800" y="6400800"/>
            <a:ext cx="7620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3AFA6A9-F430-4481-889E-7F865E8531F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 bwMode="auto">
          <a:xfrm>
            <a:off x="8077200" y="6553200"/>
            <a:ext cx="762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16C280-A76B-492C-8CB0-1FBAFA52C335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143000"/>
            <a:ext cx="7924800" cy="445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7162800" y="3276600"/>
            <a:ext cx="71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101"/>
                </a:solidFill>
              </a:rPr>
              <a:t>(100)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7239000" y="5029200"/>
            <a:ext cx="71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101"/>
                </a:solidFill>
              </a:rPr>
              <a:t>(200)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4267200" y="2209800"/>
            <a:ext cx="71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  </a:t>
            </a:r>
            <a:r>
              <a:rPr lang="en-US" b="1" dirty="0">
                <a:solidFill>
                  <a:srgbClr val="FF0101"/>
                </a:solidFill>
              </a:rPr>
              <a:t>(25)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4343400" y="4038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0101"/>
                </a:solidFill>
              </a:rPr>
              <a:t>(20)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318657" y="-20574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QUANTIFICATION OF RISK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924800" y="6400800"/>
            <a:ext cx="7620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3AFA6A9-F430-4481-889E-7F865E8531F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838200" y="3048000"/>
            <a:ext cx="7772400" cy="3352800"/>
          </a:xfrm>
          <a:prstGeom prst="rect">
            <a:avLst/>
          </a:prstGeom>
          <a:noFill/>
        </p:spPr>
        <p:txBody>
          <a:bodyPr vert="horz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Rate of exposure among cases =  	  (a/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a+c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x constant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  (25/100) X 100 = 25%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Rate of exposure among controls=   (b/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b+d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x constant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 (20/200) X 100 = 10%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Odds ratio (OR) = 		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axd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)/(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cxb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         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(25x180)/(20x75)=  3.0</a:t>
            </a:r>
          </a:p>
        </p:txBody>
      </p:sp>
      <p:graphicFrame>
        <p:nvGraphicFramePr>
          <p:cNvPr id="11" name="Group 39"/>
          <p:cNvGraphicFramePr>
            <a:graphicFrameLocks noGrp="1"/>
          </p:cNvGraphicFramePr>
          <p:nvPr>
            <p:ph sz="half" idx="2"/>
          </p:nvPr>
        </p:nvGraphicFramePr>
        <p:xfrm>
          <a:off x="1219200" y="914400"/>
          <a:ext cx="6019800" cy="1828800"/>
        </p:xfrm>
        <a:graphic>
          <a:graphicData uri="http://schemas.openxmlformats.org/drawingml/2006/table">
            <a:tbl>
              <a:tblPr/>
              <a:tblGrid>
                <a:gridCol w="2466975"/>
                <a:gridCol w="1800225"/>
                <a:gridCol w="1752600"/>
              </a:tblGrid>
              <a:tr h="3048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Exposure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Disease status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Control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Exposed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 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 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Not exposed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75 (c)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180 (d)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 (a+c)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 (b+d)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Slide Number Placeholder 4"/>
          <p:cNvSpPr txBox="1">
            <a:spLocks/>
          </p:cNvSpPr>
          <p:nvPr/>
        </p:nvSpPr>
        <p:spPr bwMode="auto">
          <a:xfrm>
            <a:off x="8077200" y="6553200"/>
            <a:ext cx="762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16C280-A76B-492C-8CB0-1FBAFA52C335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685800"/>
            <a:ext cx="8305800" cy="5638800"/>
          </a:xfrm>
        </p:spPr>
        <p:txBody>
          <a:bodyPr>
            <a:noAutofit/>
          </a:bodyPr>
          <a:lstStyle/>
          <a:p>
            <a:pPr marL="0" lvl="0" indent="0">
              <a:spcBef>
                <a:spcPts val="1800"/>
              </a:spcBef>
              <a:buNone/>
            </a:pPr>
            <a:r>
              <a:rPr lang="en-US" sz="2400" dirty="0" smtClean="0"/>
              <a:t>Learning Objectives</a:t>
            </a:r>
          </a:p>
          <a:p>
            <a:pPr lvl="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Identify the principles of case control design </a:t>
            </a:r>
          </a:p>
          <a:p>
            <a:pPr lvl="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State the advantages and limitations of case control study  </a:t>
            </a:r>
          </a:p>
          <a:p>
            <a:pPr lvl="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Calculate the sample size for a case control study (</a:t>
            </a:r>
            <a:r>
              <a:rPr lang="en-US" sz="2400" dirty="0" err="1" smtClean="0"/>
              <a:t>Epi</a:t>
            </a:r>
            <a:r>
              <a:rPr lang="en-US" sz="2400" dirty="0" smtClean="0"/>
              <a:t> program)</a:t>
            </a:r>
          </a:p>
          <a:p>
            <a:pPr lvl="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Identify the characteristics of cases that will be selected</a:t>
            </a:r>
          </a:p>
          <a:p>
            <a:pPr lvl="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Identify the characteristics of the controls that will be selected</a:t>
            </a:r>
          </a:p>
          <a:p>
            <a:pPr lvl="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Discuss the issue of matching in case control study</a:t>
            </a:r>
          </a:p>
          <a:p>
            <a:pPr lvl="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State the source of bias in a case control study </a:t>
            </a:r>
          </a:p>
          <a:p>
            <a:pPr lvl="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Analyze data from a case control study</a:t>
            </a:r>
          </a:p>
          <a:p>
            <a:pPr lvl="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Identify the repercussion of the limitations on the interpretation of the findings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514600" y="-2256971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QUANTIFICATION OF RISK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924800" y="6400800"/>
            <a:ext cx="7620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3AFA6A9-F430-4481-889E-7F865E8531F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 bwMode="auto">
          <a:xfrm>
            <a:off x="8077200" y="6553200"/>
            <a:ext cx="762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16C280-A76B-492C-8CB0-1FBAFA52C335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62000" y="2895600"/>
            <a:ext cx="7772400" cy="3352800"/>
          </a:xfrm>
          <a:prstGeom prst="rect">
            <a:avLst/>
          </a:prstGeom>
          <a:noFill/>
        </p:spPr>
        <p:txBody>
          <a:bodyPr vert="horz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Odds ratio (OR) = 			(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axd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)/(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cxb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                      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(25x180)/(20x75)=  3.0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Odds of exposure among cases=    	(a/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a+c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	    a</a:t>
            </a: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---------- =   ---</a:t>
            </a: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              	(c/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a+c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      c</a:t>
            </a: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Odds of exposure among controls=	(b/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b+d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	     b</a:t>
            </a: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----------- =  ---</a:t>
            </a: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              	(d/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b+d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      d</a:t>
            </a: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Odds ratio=   			(a/c)	   ad</a:t>
            </a: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-------- =    -----</a:t>
            </a: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               (b/d)        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cb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Group 3"/>
          <p:cNvGraphicFramePr>
            <a:graphicFrameLocks noGrp="1"/>
          </p:cNvGraphicFramePr>
          <p:nvPr>
            <p:ph sz="half" idx="2"/>
          </p:nvPr>
        </p:nvGraphicFramePr>
        <p:xfrm>
          <a:off x="1143000" y="762000"/>
          <a:ext cx="6019800" cy="1844040"/>
        </p:xfrm>
        <a:graphic>
          <a:graphicData uri="http://schemas.openxmlformats.org/drawingml/2006/table">
            <a:tbl>
              <a:tblPr/>
              <a:tblGrid>
                <a:gridCol w="2466975"/>
                <a:gridCol w="1800225"/>
                <a:gridCol w="1752600"/>
              </a:tblGrid>
              <a:tr h="381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Exposure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Disease status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Control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Exposed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 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 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Not exposed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75 (c)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180 (d)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 (a+c)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 (b+d)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286000" y="-21336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INTERPRETATION OF ODDS RATIO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 bwMode="auto">
          <a:xfrm>
            <a:off x="8077200" y="6553200"/>
            <a:ext cx="762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16C280-A76B-492C-8CB0-1FBAFA52C335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914400" y="3276600"/>
            <a:ext cx="7772400" cy="2743200"/>
          </a:xfrm>
          <a:prstGeom prst="rect">
            <a:avLst/>
          </a:prstGeom>
          <a:noFill/>
        </p:spPr>
        <p:txBody>
          <a:bodyPr vert="horz">
            <a:normAutofit fontScale="92500" lnSpcReduction="10000"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Odds ratio (OR) = 			(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axd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)/(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cxb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                      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(25x180)/(20x75)=  3.0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Odds of exposure among cases=    	(a/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a+c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	  a</a:t>
            </a: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---------- =   ---</a:t>
            </a: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               	(c/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a+c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      c</a:t>
            </a: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Odds of exposure among controls=	(b/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b+d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	   b</a:t>
            </a: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----------- =  ---</a:t>
            </a: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                	(d/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b+d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      d</a:t>
            </a: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Odds ratio=   			(a/c)	ad</a:t>
            </a: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-------- =   -----</a:t>
            </a: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                	(b/d)       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cb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45152973"/>
              </p:ext>
            </p:extLst>
          </p:nvPr>
        </p:nvGraphicFramePr>
        <p:xfrm>
          <a:off x="1219200" y="822960"/>
          <a:ext cx="6019800" cy="1844040"/>
        </p:xfrm>
        <a:graphic>
          <a:graphicData uri="http://schemas.openxmlformats.org/drawingml/2006/table">
            <a:tbl>
              <a:tblPr/>
              <a:tblGrid>
                <a:gridCol w="2466975"/>
                <a:gridCol w="1800225"/>
                <a:gridCol w="1752600"/>
              </a:tblGrid>
              <a:tr h="381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Exposure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Disease status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Control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Exposed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 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 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Not exposed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75 (c)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180 (d)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 (a+c)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b+d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Rectangle 27"/>
          <p:cNvSpPr>
            <a:spLocks noChangeArrowheads="1"/>
          </p:cNvSpPr>
          <p:nvPr/>
        </p:nvSpPr>
        <p:spPr bwMode="auto">
          <a:xfrm>
            <a:off x="838200" y="4114800"/>
            <a:ext cx="7924800" cy="198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OM"/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1066800" y="4114800"/>
            <a:ext cx="7467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 dirty="0"/>
              <a:t>Interpretation of OR</a:t>
            </a:r>
          </a:p>
          <a:p>
            <a:r>
              <a:rPr lang="en-US" dirty="0"/>
              <a:t>			&lt; 1 		Protective</a:t>
            </a:r>
          </a:p>
          <a:p>
            <a:r>
              <a:rPr lang="en-US" dirty="0"/>
              <a:t>			=1 		Not related </a:t>
            </a:r>
          </a:p>
          <a:p>
            <a:r>
              <a:rPr lang="en-US" dirty="0"/>
              <a:t>			&gt;1		Risk  </a:t>
            </a:r>
          </a:p>
        </p:txBody>
      </p:sp>
      <p:sp>
        <p:nvSpPr>
          <p:cNvPr id="16" name="Slide Number Placeholder 6"/>
          <p:cNvSpPr txBox="1">
            <a:spLocks/>
          </p:cNvSpPr>
          <p:nvPr/>
        </p:nvSpPr>
        <p:spPr bwMode="auto">
          <a:xfrm>
            <a:off x="8153400" y="6172200"/>
            <a:ext cx="762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4C0AAF5-AAE7-4C3E-9033-D1807D962ED3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373086" y="-17526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ELABORATION ON ODDS RATIO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0" y="1905000"/>
            <a:ext cx="8001000" cy="3962400"/>
          </a:xfrm>
          <a:prstGeom prst="rect">
            <a:avLst/>
          </a:prstGeom>
          <a:noFill/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 &gt; 1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Percentage increase of disease as a result of exposure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[(OR – 1) * 100] 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 &lt; 1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Percentage decrease of disease as a result of exposure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[(1 – OR) * 100] 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924800" y="6400800"/>
            <a:ext cx="7620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3AFA6A9-F430-4481-889E-7F865E8531F8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5800" y="1600200"/>
            <a:ext cx="8229600" cy="4800600"/>
          </a:xfrm>
          <a:prstGeom prst="rect">
            <a:avLst/>
          </a:prstGeom>
          <a:noFill/>
        </p:spPr>
        <p:txBody>
          <a:bodyPr vert="horz">
            <a:normAutofit lnSpcReduction="10000"/>
          </a:bodyPr>
          <a:lstStyle/>
          <a:p>
            <a:pPr>
              <a:spcBef>
                <a:spcPts val="1800"/>
              </a:spcBef>
              <a:buClr>
                <a:schemeClr val="accent2"/>
              </a:buClr>
              <a:buSzPct val="50000"/>
            </a:pPr>
            <a:r>
              <a:rPr lang="en-US" sz="2400" dirty="0" smtClean="0">
                <a:latin typeface="+mn-lt"/>
              </a:rPr>
              <a:t>Utilities </a:t>
            </a:r>
          </a:p>
          <a:p>
            <a:pPr marL="280988" indent="-280988">
              <a:spcBef>
                <a:spcPts val="1800"/>
              </a:spcBef>
              <a:buClr>
                <a:schemeClr val="accent2"/>
              </a:buClr>
              <a:buSzPct val="50000"/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Study of rare diseases </a:t>
            </a:r>
          </a:p>
          <a:p>
            <a:pPr marL="280988" indent="-280988">
              <a:spcBef>
                <a:spcPts val="1800"/>
              </a:spcBef>
              <a:buClr>
                <a:schemeClr val="accent2"/>
              </a:buClr>
              <a:buSzPct val="50000"/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Study of diseases with long latency period</a:t>
            </a:r>
          </a:p>
          <a:p>
            <a:pPr marL="280988" indent="-280988">
              <a:spcBef>
                <a:spcPts val="1800"/>
              </a:spcBef>
              <a:buClr>
                <a:schemeClr val="accent2"/>
              </a:buClr>
              <a:buSzPct val="50000"/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Evaluate all possible factors associated with the disease</a:t>
            </a:r>
          </a:p>
          <a:p>
            <a:pPr marL="280988" indent="-280988">
              <a:spcBef>
                <a:spcPts val="1800"/>
              </a:spcBef>
              <a:buClr>
                <a:schemeClr val="accent2"/>
              </a:buClr>
              <a:buSzPct val="50000"/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Quantification of the risk associated with exposure (s) </a:t>
            </a:r>
          </a:p>
          <a:p>
            <a:pPr marL="280988" indent="-280988">
              <a:spcBef>
                <a:spcPts val="1800"/>
              </a:spcBef>
              <a:buClr>
                <a:schemeClr val="accent2"/>
              </a:buClr>
              <a:buSzPct val="50000"/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Save cost and time </a:t>
            </a:r>
          </a:p>
          <a:p>
            <a:pPr marL="280988" indent="-280988">
              <a:spcBef>
                <a:spcPts val="1800"/>
              </a:spcBef>
              <a:buClr>
                <a:schemeClr val="accent2"/>
              </a:buClr>
              <a:buSzPct val="50000"/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No value in the study of rare exposure</a:t>
            </a:r>
          </a:p>
          <a:p>
            <a:pPr marL="280988" indent="-280988">
              <a:spcBef>
                <a:spcPts val="1800"/>
              </a:spcBef>
              <a:buClr>
                <a:schemeClr val="accent2"/>
              </a:buClr>
              <a:buSzPct val="50000"/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Not for study of several diseases associated with a single exposure</a:t>
            </a:r>
          </a:p>
          <a:p>
            <a:endParaRPr lang="en-US" sz="4500" dirty="0" smtClean="0">
              <a:latin typeface="+mn-lt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924800" y="6400800"/>
            <a:ext cx="7620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3AFA6A9-F430-4481-889E-7F865E8531F8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0" y="2438400"/>
            <a:ext cx="8001000" cy="3962400"/>
          </a:xfrm>
          <a:prstGeom prst="rect">
            <a:avLst/>
          </a:prstGeom>
          <a:noFill/>
        </p:spPr>
        <p:txBody>
          <a:bodyPr vert="horz">
            <a:normAutofit/>
          </a:bodyPr>
          <a:lstStyle/>
          <a:p>
            <a:pPr>
              <a:spcBef>
                <a:spcPts val="1800"/>
              </a:spcBef>
              <a:buClr>
                <a:schemeClr val="accent2"/>
              </a:buClr>
              <a:buSzPct val="50000"/>
            </a:pPr>
            <a:r>
              <a:rPr lang="en-US" sz="2400" dirty="0" smtClean="0">
                <a:latin typeface="+mn-lt"/>
              </a:rPr>
              <a:t>Limitations</a:t>
            </a:r>
          </a:p>
          <a:p>
            <a:pPr marL="339725" indent="-339725">
              <a:spcBef>
                <a:spcPts val="1800"/>
              </a:spcBef>
              <a:buClr>
                <a:schemeClr val="accent2"/>
              </a:buClr>
              <a:buSzPct val="50000"/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Cases don’t represent cases in the general population</a:t>
            </a:r>
          </a:p>
          <a:p>
            <a:pPr marL="339725" indent="-339725">
              <a:spcBef>
                <a:spcPts val="1800"/>
              </a:spcBef>
              <a:buClr>
                <a:schemeClr val="accent2"/>
              </a:buClr>
              <a:buSzPct val="50000"/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Selection bias</a:t>
            </a:r>
          </a:p>
          <a:p>
            <a:pPr marL="339725" indent="-339725">
              <a:spcBef>
                <a:spcPts val="1800"/>
              </a:spcBef>
              <a:buClr>
                <a:schemeClr val="accent2"/>
              </a:buClr>
              <a:buSzPct val="50000"/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Recall bias</a:t>
            </a:r>
          </a:p>
          <a:p>
            <a:pPr marL="339725" indent="-339725">
              <a:spcBef>
                <a:spcPts val="1800"/>
              </a:spcBef>
              <a:buClr>
                <a:schemeClr val="accent2"/>
              </a:buClr>
              <a:buSzPct val="50000"/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Inability to define the temporal sequence between the disease and the exposure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924800" y="6400800"/>
            <a:ext cx="7620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3AFA6A9-F430-4481-889E-7F865E8531F8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0" y="381000"/>
            <a:ext cx="57150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Performance objectives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Design and implement a case control study and interpretation of the findings 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Estimate the sample size required for a case control study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17410" name="AutoShape 2" descr="data:image/jpeg;base64,/9j/4AAQSkZJRgABAQAAAQABAAD/2wCEAAkGBhMSEBIUEhAWEBIVFxEYGBYQFhoWGBcaFhEYGhMUFxQbGyYeHiUjGRUUKzAhJScqLSwtFx8yNTAqNSo3LSkBCQoKDgwOGg8PGi0kHyQsKiopMSk1KSwsLCkvMCktLCwpLDUsLC0sLC4vLDAsKiwqKSkpLCwpLCwsLSwsLCwsLP/AABEIAK4BIgMBIgACEQEDEQH/xAAbAAEAAgMBAQAAAAAAAAAAAAAABQYDBAcCAf/EAE4QAAIBAwIDAwYJCAgEBQUAAAECAwAEERIhBRMxBiJBBxQyUVVhFRYXI1STlNHUNDVxcoGRpNMzQnSDsrS10mRzobMkUlNikiVDRLHB/8QAGQEBAAMBAQAAAAAAAAAAAAAAAAECAwQF/8QAOxEAAQMCAwMKBAQFBQAAAAAAAQACEQMhEjFRBEFhExRScYGRkrHR8CIyctIFM1OhNGKywvEjQoLB4f/aAAwDAQACEQMRAD8A7jSlKIlKUoiUpSiJSlKIlKUoiUpSiJSlKIlKUoiUpSiJSlKIlKUoiUpSiJXN7ftZMLtA1xI8pmvFktl5BSJI2lERePAnUFUjbm5K74/rCukVCW/a22b0nEWqaWGPmEDmmJ9DsmCe7ryuT449YrakYB+GffvuUFV628oFxrsFkt4h50lvJhHfLLO6qFh7mGaMNrkBwAhGCetanyqOY8hIAwW25muRgsTy3UkTLIQCV0qisdsjJzV2v+PW0Ekccs6RySECNWOGbLKo0j9ZlH7a8doJbVIlku2VI45I3DOSoDo2pDt1wRnHuOdq1DmSJZmo7VCX3bd14bb3QhWJpjGCbhmWGLUGPNkcKWCHSApwM8xOma0+Dcdup5r2Z3MUMdtAyW+wZHltEmOvMedQJYZzj/21ZJ+1lmhkV7mNTGqs+ptgrFAGz0xmSPfw1DPWkXauzYQkXMZE7FI+9jWwbSVAO+dWBv4kDqRUAwDDM/8APkipsvlAu1tyyRRN81pV3ZmkMo4Ml6WZFQKR6Q2IyWGwA3ySeU2VJHjMUUmi1kmEkcg0yMloZuZGC2po8qUyB6QbfYirZJ2vslR3N1EFRwjHPRyDhffkK2COuCBms9x2gtY5o4HnjSaQKUjZgGYMWC4B65KMP04HiM2xN/T807VWfj5Ol5aW0tqgM6oxKSjHzrtpEevSX0Kq68AnvbAbZ0OE+UW4uJLTa2hV7p4JcuWGeQrpGkoJRmJZgMHdgowNxVol7cWIdV84VmaXkgLk4cqxAOBsDpOG6HwrNa9qrV1jzKiPJCs4RmUkIY9ecqSpIXJ2JyASMjekgD8vz4++xO1TNKrvygWBaJVukfmyGNSmSNQQP3m6AYK7nY6h78bFn2tt5pIVibmpNztEi+hqiVWMZJwdRRiwGNwjHwrn5J4zBUypqlKVmpSlKrXD+O3s6GSK1tuXzJ0HMuZFY8qZ4ySotmAyUPia1p0XPBIiBqQM516lBKstKg/OuI/RbT7XL+Ep51xH6Lafa5fwlX5u7Vvib6pKnKVB+dcR+i2n2uX8JTzriP0W0+1y/hKc3dq3xN9UlTlKg/OuI/RbT7XL+Ep51xH6Lafa5fwlObu1b4m+qSpylQfnXEfotp9rl/CU864j9FtPtcv4SnN3at8TfVJU5SoPzriP0W0+1y/hK9cD4zLLNcQzwxxPDyT8zI0isJVYjdo0Ixp9XjQ7O8NLrWzgg8NeKSpqlKVzqUpSlESlKURKUpREpSlESlKURKpR8mcUmnntnlTXLRlAraoprjncuRZEYZDsRld8DqM4F1qJ49xt4DAscBuJJnZFUOI/RieQks23oxmt6PKF2Gnn6T/1KgxvUD2g7G3E15DKkymMGDml2Ksyw33nCIUWMqwUEquCjDJLM/hPcR7P86GNGuJRJGxZJ05YkDGN0Jxo5e8crr6PjkYIBrT+Gr72X/FRfdT4bvvZf8VF91bmlVMXbb+ZnqokLXvfJ5FLM8r3E7Fwi6WZGCqskL6VJQtgvbxnGSBl8AajWzD2LjSVZUmmRxJM7aSvfEt1z2ibKHuiT1YbGQSQa+fDV97L/iovup8NX3sv+Ki+6nJ1ojE3xM9UkLV4V5Nba3I5bSBVmhlVcR7coSCOPUIwzKOa3pEtsN+uc/EeyHPv/OJJGEQjtRy0bGt4LmSZeYCu6hmiIwQcqQdjv7+Gr72X/FRfdT4avvZf8VF91TydYmS5viZ6pIWtZ+TyOKXmrdXBk5kcmp2jZsoJ1CljHlgUuZVJbLYI3GBWKLyYWqujq8gZYFhOeWdQW25CyFmjLKwjx6JUbdOud74avvZf8VF91Phq+9l/xUX3UwV+k3xM9VFlij7AxK6Ms0qlGgI/oyCIrQ25Qq0ZBDRs2fHJ2IrFwjsP5tJbCOUvBC9xNiTSG5kkIhRUWNFRUEZlyABlmB9dbXw1fey/4qL7q1+Idq7qCNpZeGlY0wWIuY2IGQM4A361IpV3HCC0zb5mdWqSFaqV51UrghXXqq/2G/I/7+//AM/PVgqv9hvyP+/v/wDPz10N/Id9TfJ6jeoPtLxjiKcUgjgQmBtGAB3XGRzS76SRjP7Bg+NXyqFxq2tvPA/KmeGIy+cSo8pSNn0kbh8jT1YLsoYZ6bXm3jVUVV9EBQNy2wGB3iSTt4mvPpTidJ3r19vwclRwtg4b2ieu5vkeozvCyVQ+Odqr2PisUEcOYCYxjRnmK2Nb6/DTq9eBjer5VF4okC36ZnutCiZZZVmm5cTyPEY42lDYQHByM43TPuV5gQYuo/Cww1HY2YvhO6d2fXuHXa6vVK8RR6VABJwAMsSScDqSdyffXut15RXiV8KTgtgE4XGTgdBkgVQvJ95Q5768uoJYFVI1V1aMEacnHLkydyc7EAei21Xm9iLIwEjQ/wDvTTqXBySNSlfDxHjVI7Eukl5eaOITuVm5nKblBZozbxIJj8yGYalIyjAd1fXvZnzGeifMX92uukBvIOMXxC97CDbS/XNlfqrvBvzlxH9Wx/7UlWKqgONwWt7xKS4lWJAtlux3JEUndVerH3DJrp2ZrntqNaJJaP6mrkO5W+lVa0vb68kVkQ8OtFZT88gNxPjBxyztEp3G+W28M7WmsqtI0iASJ3gXjr3dxPFSDKUpSsVKUpSiJSlKIlKUoiUpSiJUB2h/K+Gf2if/AE+4qfqA7Q/lfDP7RP8A6fcV07N85+l39JUFT9c24pxriq8djijQ+atpwunMbRAKJpTJpyCpf9h0DfPe6TXNOJWtmt8rmG4NognimuBLNy0meWLSC/N1AKVcMR3QzjPonTg0ws6k2hdLpXmNAAAOgAA/ZXqqrVc88p/a++s5bZbSLKNks3L5mtg39DtuNt9sE52OxxfraQsill0MVUlc50kjdc+OD41Ru3qQrPCTLds4ljllS2kmYQwqjK03LQ4jG3XYnv4zvVy4TGghj5UjTRkZV3kMpYMdQPMYknrtv0xVjkFk2cRutyqh5R+3LcNiiZIRK8rEDXkIAoyckeJyMDI8T4Vb6pHlQjxbF5LtYotduBG8cbAsJgSwZhqyFycDwU++jc7q1QkNMK0cB4sLq2hnCGMSor6W6jI6Z8R6j4jB8ajfKB+bbr9Qf41qR4HAywjVcC5BwUdURF0FRpChO6R4g++o7ygfm26/UH+Na6Nk/iKf1DzCH5bqeNKGlc6uvdV/sN+R/wB/f/5+erBVf7Dfkf8Af3/+fnrdv5Dvqb5PUb1LW3DY0jaNUGhi5YNltRdiXLFiScknrWOZfN7ZhDGX5UZ0Rgkk6F7qAkk+AFb1afFo1MTa5mgUd4ujaCANz3vAVyEQLLdjy54DjMmTnf33qneTLtldXz3a3MQCxMmiRV0r3gdUeCdyMZ29e/hm32/BYkgeHBZH5uvUcluaSZCx8c6jVS7ARxtJNi5uuYktw/IuGZVaOWZzFNymUEhgc6h/W1Ve60eBbqHkPPNXrPLarwywxG2kEx3LFbQBEVASwUBQXOSQBgZY9T76592f7S8Sk43LBLERahXLAphYsM3KZZNILatONzvkkYxXQ54wyspyAQQcEqcEYOGBBH6QciuecLS2PE2Y+dJFKLcW0zT3CxTPEZC6a+bh85BVXyGAbG3VT+bsPvsUsINKoSJNr6X149W5XvinDlniaJ2ZUfAbQcErnvJnHQjY+4msN/wKOWS2kyY3t2LIY8DZkKPEcg91gRkDHorgjFSNKqLGQucuJbh3Z++5K5fx7sSbvit1PEQZYBaERyvIiOGjOoCSNg8ZwmxG3rHjXUKrvBvzlxH9Wx/7UlehsNd9DlKlMwcP9zZWThMAqC4JbWU0nImS5tLwZzBNe3WWwM6on52mQYBOV9RyBU/8RrX/AIj7ZdfzqnJLdWKllDFCSpIBKkqQSp8NiRt4E1kqtXbajjLHOHDETfhw65PEqQ0Kv/Ea1/4j7Zdfzqq9pwwCe8WaFxFagEmC/vXkbWmuMBWdV9Hrltj7t66RUbd9nLeUXAeLULkIJcs3e0LhOh7uBjdcHbPWoZtlUTie7vPromEKjcMu+Hz3EcSC50ywrImbu6DbTXCT6hz8AIbfcgnJYYzWS0m4bcWt3PatPKbZJHKte3S5xGzxk4nOA2g9dxg5AO1Wu27FWcbKywnWhBVmkkZgQ0rHvM5O5uJs59LmHOazWnZW2ihlhSMiKYMroZJCNJUqUTLHQNJICpgDwxWrtsO579289u9RhVGjvrAqjFLqNQJjKJLm9DqI7MXGUXm7gowIzg4PQHavq8S4bqT5q9ETQPNzfOrllAEpjVO5cHJZhgac5LKPHa7Hsla6i3KIY53WSQHe3WAkENt80ijI9Weu9YB2EstKryMqFmTDSSHUsrlpBIS/fy5LAtkg7jB3qee/zP7z6phVTvLvh6xM0aXrOIbqUq1xeDl+b5Eom+eymlwAevXbNZJr3hKSXEbSXPMt43dwt3dH+jAMiqOfnK5HXA36nBxbY+x1oqFBD3Wimhbvvlo5m1TBm1ZJZty5Or317+KltzJZAjK0qsr6JZUB1ABmCq4UMQB3wA3vqvPD0396YVFcH7N2VzBHNH5zocZGq8uc9SPCcjw8Ca3PiNa/8R9suv51SvC+Fx28SxQrpjXUQCzMcs5ZiWYliSzMSSSd626wdtdaTD3R1n1U4Roq/wDEa1/4j7Zdfzqjrzs9Db3vDWj5mWmnB5s80ox5hcHZZJGA6DcDNXGoDtD+V8M/tE/+n3FbUNprOcQ55Iwu3nolQQFP1ow8EhW3NusYEBV1KZJyHzryScnOpsnOd63qV56vCwoixRgDOlFwPSdsKv7WY4HvJ99UzsF5TBxGeaI25hKjWhDagU1Ad/YaTuvuO/q3uV9G7RsIpBE5xh2TWBvv3MjO2fGqP2FtT53emK7t30XGJVht0VnHITfUr90czmDGD3lc9SasIgrNxOIAK52fCo45JpFBLzMrOWOfRQKoHqAA2HvJ8acL4WlvHy48hAXKqTkKGYtpX1KCTgeA2Gwrcr4fdVVeFRbfynhuLmx83bRqaMSDJbWq5JMenZdjv6u90q0/AoN2bh21kRiONSNowSTIw9793J22QCqXFYyfDDr59bedebxtq81TWe+4I08zIbRpJOclSu2BXRqs6NyzZJnFqo3gnBRaiREb5ppGdExgRB92jU59HVqIHhqx0AxoeUD823X6g/xrVhqveUD823X6g/xrW+yfxFP6h5hXNmlTxpQ0rBWXuqV2a7TQ20BimEySLNekgW1www95KykMsRU5VlOx8autK1p1GtaWPBIJBsYyngdVBCr/AMe7T1zfZLn+TWpxLtRZTqqu1xpDxuQLW5w2htSq3zO41AHHuFWulSXbObFjvEPtUtc9pxNN1UbrtJYvPDOWuFkhEgBW1uQGWQAOjjk7jKqcetQa3vj3aeub7Jc/yasFKsX0D/td4h9qrdVWTt1YTxyIJJZEOpH5dvc7ZGGQssWVOD02NY7ztDw+WJYnWbQhiZQlrdIUMTBoypWIEYKjp4bdK3uKdi4pJDNC72Vyes1qdJb1c2P0JB+sM++tP4evLPa9tzcxD/8AKslJ29cttuy+slNQ/RXW2lsz70Q4u0LgD2fDB754JjfGEm37Lc+Pdp65vslz/Jp8e7T1zfZLn+TUrwzi0NzGJIJVmjPRkOR+g+o+471t1yu5FphzHA/UPsS6r/x7tPXN9kuf5Na/Ze7E17fyoH5bC0CmSOSPJWNw2BIqnbbwq0UqOVpNa5rGm4i5B3g9EaJBSlKVyqyUpSiJSlKIlKUoiUpSiJSlKIlVntdfxwz8OklkWKNbibU8hCqM2NwBkn1kgftqzUrWjUFN0kTYjTMEcdVBEqB+PnDvaFv9an30+PnDvaFv9an31O4pitMVDou8Q+1Lqq8Z7W2E8DxJxWCAuApdJULBSRrC94YJXIDeGc+FacvFeFCS2kgv7S2aA6fm2TDxFdLQEBht6JBOcFQcVdsUxTHQ6LvEPtVcMqC+PnDvaFv9an315k7d8PIOOI2wODgmVSAcbEjUM1P4pimKh0XeIfarXXPjPwrzRYhxO384UiQXReMyc8NqM572Tls5XO6krnFWNO3nD8DPELYnxxKo/wCmqp7FMUxUOi7xD7VAbGSgvj5w72hb/Wp99QnbTthZS2FxHFewSSMoCqkilmOtdgAd6vGKYq9KtRpvDwx1iD8w3f8AFCCV5NK90rklWSlKVCJSlKIlKUoi1eJcSjgjMkrELlR3VZ2ZmYKqqigsxJIAABJrxw7jMM8ayRv3SzJ3wUYOpIaMo4DBgVPdIztWHj/BzcImhxHLFJHLGzLrUOmfSQMpIKswIBB3yDkVAcc7By3awGe7VpEMoZlhACiSVHBtxqzG6CMKshLHBbOc1sxtMgYjHv3vUXW5xLsnbSymWCU2d0T/AEto4VmILbSR7pJurZDDPdO+1TNncBIQZLhJNOA0ndQHOMEgHAJBH7+lVX5NV8554kj185Zs8oasjiMtyRr1ZyUlCZ9S+raozhXktk+DxDJLFC8i2fMQW6Mg5ULK4YB95C0hzMrAty0HTOehzhUaGvqSBESL9+ccMlGW5dEe8QZzIo09csBjpnPq6j94rNVEufJeHt5EMqid3tm5oj6rDaxRCKQagzIWiZ8ahhiD4b2vhdotraRxvINMMYDOxIUBF3Yl2JAAHixwPGuZzGR8JkqVIUqF+Oth7QtftEX+6nx1sPaFr9oi/wB1W5tW6B7ikhTVQfHeOzRTwQwW63DyrcP35uUAsJiBweW2SeaMDbp1qu8R8oKWs7See217ZuVykMsXOt+gyqK2ZV8SPSG/gKsN5wiC/FvcLNKoCMY3t5HiLJNoLAkYODy0226Vs/ZX0ML6g+E9ecZHIyP8SFGKclhsu3trJGGHNzyYp2VYJZCiSLldRRGGeuwP9U+AzX35QbHQH84wpUuMo4JUQGXUAVzjQG38WUqO8CK9v2ItTFLEEZEkW2QhHYaRbf0Gk52wQPXnG+a1/k7s+7lHIREQAyMRoScyBWGcNuSp1Zyu3rzn/ocf2U3VljfIBGdwDuCDv6wdx+ivVeIJldVZGDowDKykEMCMhgRsQQetfGuFDqhZQ7BiFJGohSoYhepALrk+GoeuudSslKUqESlKURKUryJBnGRnrjO/6cUReqUpREpSviuD0Of0URfaUpREpSlESlKURKUpREpSlESlKURKUpRFXe2YnK2otmZHN1CCyqzKFKvqMiqRlRtsSBnGaqU3abiSwNOIWEpTh5ZeRO+dUdxzRHDkqraliz6IGrc5010+vhNbsqhogtlRC5td9ouJxNdaVeU+cNoDWcjaE831wRqEbvCRwELgnQQS3pjEjLxK/aZWMfcS70LEqOpwOHPIWaYOFZeawTJXTkZ3OMSV124VnaKxhbiEqnBMJCwofVJcHuD9C6j7qnOF87lL5xy+dvq5GrQN9gNW528T/wBK6KgdTaHPYBO7f1xmPcb1UXXPR2y4obPmtb6ZVnVSq207OVMRZkWIqBkPgatWkjxB69LAyNx1G4P/AOsV6pXLUeHZCFYBYfM4/wD01/8AiPup5nH/AOmv/wAR91ZqVTEdVKrHEexvnNxquXVrVCpjtok0KzA51Ttk8zB6Lsvu9eTtLwmd/NhbZEUZIaOOY22DlOXJrRTlUVZBy8ENrG2wqx0rY7TUdAJsMhu/zxzUQFQn7M8RaW5zcusckkWClw2WXz9JNUa4HI0WwdCqk6zuffsW3Z+9WW31SPJCjzAA3UimNfO5mRnyGM+qBoV0udinUZJq60qOXdlA9+/YSFz3g/ZriMQt4i2mJRbamS4IKaOEm3aJY9BGOeNedxnSdJOceOH9meKC2CmblyiK9VWM8jtmR7UxF2ZnwxEVwNS7JrBAzkV0WlTzh2gSFzuTstxIxp8/IrpHKUUXUh0ubxHhSR9uboh1jUwOfHPWp7svwu6iur1p2LQySaoi8ryNgySEgIW0IoUoAFVTtvnGas1Kh1dzhBASEpSlYKUqhWHZ+eKSUpYoLv8A+ost+8iAMZXdrZWVSZH9KMFXACiPIzsKvtUZfKSEKCSF5DNNdBBAjMY4YbnkanAySdQycbYJ9wPRRxwQ0T7KgrQfh3FzAul7hHXzplDy27S5CQGBJmA5bZlFxjH9QqCR0r4o4kL6KFZpW5YDEu8RQx/CdwqvMMZfVaKAAmCG0EjbK2bjvbRLa4jg5TSM3ILEMihBPciGM4Y6m72vIUHGnfGc1u8f421uIdEDXDzScpURlTfkySZLOQAAIjn/APvQ68o63wi8wohVK24bxWSdlke4gge4QkrNCxWMR3QlCPknSxNpgaVI3woxqP3hvDOJxzWukMsQF1zFzEsSFri5aORgj5ckNB3Qh9eoHNb8flNhZlCwSFWhSTUSgw72ZukiKatW8St3wCoO36Njh/lAjeN2kglhZTEFQjmaubAJYiWjDBMqdy2APXViasfIPdksoew4XxZ4kWaWaPMpLMssPMx5lJzMMo06GueXoGNSg76dsYe3fG7y24fZFpmhnaJxLyyiuZxaZUa9JjxzdWUUhm20ZwakPlTj81efzZ8pyyYzJHqKSW5mV1KkhjywxK9Rgk4AzXlvKKySymaAxQRNfjuYkZ1tkjOc6hpOX6YI72MjGTIFTFJYLe+Kiy8XXDuItDM6yXBLTriOOWJH83EIIMJcFVYykZ1nOlWAxtnHd/CseTJqKgJI8sTxiNdHCnWVFTIfe6w2AuPRPuG6/lLAhWTzKb0LmSQHCGNbdohIwEmkuCJlxjqdtt8F8obro51myK9zcQCQODGohuBFqd+iksdgcA6W36Zgcp0B77eCmy2/J6bw25e7Z2D8po+cyNJgwqZCTGANJk1FQe8Ad8dBaqiOy/FHngYy45kctzC5QYUmGd01AE+IUH9JNS9clUy8yI6lISlKVmpSvma+1SeynZOzmtzJNZwyyNPfZeSNWY4vpgMkjOwAH7K6KdNjmF7yRBAsJzniNFBKuuaZqocY4Pwa10c+0to9ZIXMCnOOp2U4AyNztvUkOwvDjuOH2xH/ACU+6ojZyYxnuH3K7qdRrQ4tscjuMZxZTuaFv2VB/ETh3s+2+pT7q0uLdm+E20Zkns7aNAQMmFTknoAAuSf0eo1JGzi5c7uH3KGNe9wa0STlCyXfbZWcxWMLcQlBwxiIWCM+qS4PdB36Lk+6sI7Iy3Xe4lcGVfotsWjtx7mPpy9OrED3VnsOyfC5o1kisrZ43GVYQrv/ANNt87eGK2PiJw72fbfUp91dbdo2dg/0SW8YBd2HFbsAPEqjmOBIcLjcpe1tUjRUjRY0UYVUUKoHqCjYVlzUH8ROHez7b6lPurBbdkuFSFhHZ2khQ6WCRxsVP/lbA2Ox2NcpFAm73dw+5WAcRICsea+1BfETh3s+2+pT7q0uy/DooL7iEcMSwxgWZCxqFXJifJwPXU8lTcxzmOMgTcAbwOkddFWSrVSlK5VZKUpREpSlESlKURKUpREpSlESoGTgdlEPnhEQZpJkF1oOh3YM5i1jbvZPuLerAE9VY47ZRy8SsVljSVeTxA6ZFDDIa1wcEEV0bO3E+CSBBNuAJUFa3E+C8OmnglN0kfJYOqRyxBC3P5xbBBKkyDLMhUt/WJqYju7FVjVZLZVjJMYVowEJVlJQZ2OHcbeDH11Xe1/FLCweJG4dDKz7kLFGulc41ZKbnOcDbp1FWO24BZOiutpAVZVYHkp0YZH9X1Gp5bZ3HBidbqW79lrU6barmw10wdYWEfB2VP8A4TKx8lT81kRYxygfBcf1eleufYhJESW3jEihGMbxqSBHoXcHwXAHqAFbHxYtPocH1Mf+2nxYtPocH1Mf+2rYqOrv2XPdRlpYcLS3jg/8I8SFWAk5LZdVC81h0LkDdsZrPEnDVYsvmisRgsOVkjQFIJ6nugD9AxUfxm74VazRwzW0IeTB2gQhQTgM507AnPr6VOfFi0+hwfUx/wC2o5Wg4kYncclq+jVpta5zYDsuPUtOKPhipy1FmsemRNC8oLpkKmRdI2wxVcjx0jPSvkkPDGfWy2bPr5mo8ktzNvnM9dXdG/XYVu/Fi0+hwfUx/wC2oPta1jYQCRrCGQswVVEUYycZOW0nAAB8D4UdUoNGIl37JRo1KzxTpiSclKcIubO3iEaXUZALsS8qFmZ3LuzHIGSzE7AD1YFb0fGrdiAtxExJAAEikknoAM1EcAsrG7t45ksoVDg7NDHkEHDD0d9wd6xdpuBW8cMbx20Mbi54dhkiRWGeIQA4IGehNWpihWcAC74jw3qtRj6Tix4gix7FaaUpXGoSq/2G/I/7+/8A8/PVgqv9hvyP+/v/APPz10t/Id9TfJ6jeoDyicGWeWAtbTEiSOPmRPCA6uclQGfUCDnBIAznwq68LGIUHKaAKAojcqSoXZRlGZegHQ1EcR4LJdytzJHghiKGHlMAzOBkzN12BOFU+okjcVKcIeYxLz1AlUsrFcaW0sQJFwdgwwcHcZxXnsbDy7VettNbHstOnIOHdJtN9YPGMjZbtVPyj2QltHDQSSCNXlEkbRqEZEb0g7BiMdQoJx03q15qG45w+S5YQZaO2ZHMroQGfJAWEHqAe8WONwAM7mr1RiaQufYanJV21JiL3n3Og39S+dkrEQW4iWCSBU6c5o2ZyxJZsxsR1/R4VN1F8Fhmj5kUpaREK8qVyCzoV9F8HJZTkasDI0nrmpPNSwQ0BZbU4uqucSDN5E77779c5ZLBfzKsbltYGMExKzOM7ZVUBbO/gNutc+8m/Ckt7m4+dlc55Sg28yKQFV9TkrhTvgBiD+8VfuK3xhhd1jMrDAVF6sxOFXPgMkZPgMmoThlvcWs3zri4S6kJcxxleTKYxjGCcoQgXJwQQuetZVBL2nRd+x1C3ZqrAfn3SLxfQ5DiJyF1ZqrvBvzlxH9Wx/7UlWKudca7aR2HELxSA80wtBGrusaDTE+p5JGPdUZHTJJ2Ar19iovrcpTpiSW/3NXjOMQSugXFykalndUQblnIUD3knYVlrmtrfWE0izcS4nbXcg3SFWAtoTtnRGSS529J/wBwq1fKBw76fB9YKmrsNRkBrXE7/hMdm89w4aoHBWClV/5QOHfT4PrBT5QOHfT4PrBWHNNo/Td3FTiGqsFKr/ygcO+nwfWCnygcO+nwfWCnNNo/Td3FMQ1VgpVf+UDh30+D6wU+UDh30+D6wU5ptH6bu4piGqsFKr/ygcO+nwfWCnygcO+nwfWCnNNo/Td3FMQ1VgpVf+UDh30+D6wU+UDh30+D6wU5ptH6bu4piGqsFV/iX50sf+RxD/Fa0+UDh30+D6wVHp2gt7riln5vcRz6IL/Vy2DadTW2nOPXpP7q3obPWY4ucwgYXZg9EqpIWPt1w9ne3Lm2KGeJEE0TFhqHeDNzQGBI3UAeFW2yRwiiRkZ98mJSi9dsKWYjbHjUbL2bjlllkuVWcMAsaOMrGmO9pB6MzZJYb7KPCtzhFm8USxvIZdJYKzekV1HRqPiQuAT44zXktaQ8mM16les1+zsph04eGuh4b9Te63aVHX3aG3hmjhkmVJZPRU53ycDJxgZOwzjPhUjWoIOS4XU3NALgQDlx6lQO13AjNe27vZK5MjID5xp5qpFI6h15fd9HOd9hj3i9WrMUUugRsDKg6gD6g2Bn91QVx2ca4keWdnSRWYW/LkIEKgYWTA2LMck6sjGF8N5fhsknJQzgLKFGvScrkdSD6jjPuzWNNsOJ1Xo7XWFSjTYCDgEb98m0kgjcYAuNIW3VY7f2rvZzEmDlLG7ETRlm1BTpMb6wFO4A2O58c4qQ4H2qtrsyLBJrMZ3BBG2dmGeoOK93/BRPMjTaZIEU4iYZBkJ/pHB2OFyACNtRP6LOh7PhvKyoYtl2gGqC0tvBF9cuOvavfArV44gpaEoANHm0ZjQLjPQu2c5zkeutXtf+Tp/aeG/6jBWzwjhRtzKqsOQWDRoM/N5HfQb406twB01Gtbtf+Tp/aeG/6jBXVsdqrOsea5dpIc9xBmez9tdeKm6UpWSySq/2G/I/7+//AM/PVgqv9hvyP+/v/wDPz10t/Id9TfJ6jerBWO4nVFZnYIqgksxwAB1JJrJWvxC/SGJ5ZDhEUsf0AdB7z4fprlNgrsaXOAAlc27DRiLiVw78RikDkoNMgJnaQqyHBG+M+G4bIG3XqNVTh9zPBM01yiJFdyRjCFi0DcsJEshIwchQCR0Y+o7WusaDcLYXqfi1U1qoedALQRYXyAyP/loSuV3+huNJcDiUIi2bVzRlVTSrQdNPe1NgeI1E79epk1UJuJzNJ5+kataRJMmnJ5rxmRTJOv8AVxmIEKeqg+sYiuJA65VvwqoabnkDNpbuGeQuDcxbtlW9WBAIOQehFfa8RShlDKQVIBBHQgjII/ZXuuheQUqlydnILu/4gsyZKrZaHU6ZIyYn70cg3U7D3bDINXSq7wb85cR/Vsf+1JXZsr3MbUc0wQ0ZfU1UdeFr2sl9ZyLHKG4jbMyqsyaRPFqIA5sewdQTu67gZJFWnFfaVjVq8oQYAO+LT2Zd0KQIVcvrq7HEYIkniWCRJpCrQFnAheBXTmc0Dvc44bT3cdGqBuPKlvGywlU845LamVg6yW0jwSJKDpCl1XL7qFyQSN6vrW6l1cqC6hlViBqAYqXAPUAlEyPHSPVUenZezAIFnAA2rIESAHUrq2QB4rJID6w7DxqzKjI+IJBWjwztnHPey2qxSgxl15uk8stGRzF1Y2xnb14PTbMQvbyTvI8JjbnyqkvdZHSPi8dq3c5moELNH3jjcMQNgDbk4RAsxmEEYmKhTKEUOVGMKXxnGw2z4CvLcFgOMwRnBYjKLsWmErEbeMqq5/8AcoPUVAfTBy0S6q8XlCeSVI47Nw5uuQyzOI3VTHMwk0HfcQPjwOk4JO1LfylrIq8u0kd5HhWNBJFl0nimeCUtrwmfN3yrYZfUelWNezVoAwFpAAzrI2Ik3kUkrIdt2BJweu5rJDwO3Q5W3iU8wy5WNR84VIMuw9LDMNXXBNWL6XR996XVY4f5Q1MsELRSSSSvKGaNCBGPPZoISQC3jCcnI2GfcJfst2pF6JvmXt2ifSY5iBIAR3SydVzg+7Y4Jwcb54BbZjbzaEtEzNGTGuUZ31OyHHdJY5JHjvWSw4TDBq5MEcOs6m5SKmpv/MdIGT76q91MgwLpdbWKYr7SsFK+Yqv8S/Olj/yOIf4rWrDVf4l+dLH/AJHEP8VrXTsvzn6X/wBJUFWClKVzKVzftbwNJuIwO1rc95mVghhxKIlJBTMuRkAZzp299dFgkLKpKlCQDpbGVyOhwSMj3E1W7ng9xcSGcytbvEzi2QY04AwXmGCW177AjC48c1P2E7PEjOhjcqCyHqpx3h+/NYUmw5x1XrbdWNSjSZIOARYm3raBI3iMoWxWrxLPKcCLnkjHLJChg2zAltuhPWtqtLi7TclhbgGU4VS2MLqIBkOeukZOPHGK2dkvNpCXjLMZ2Haqb5P+DciecraMvzjRl3lRuWqqraMDc5JXJHu9VX+q/ZcBe1lQwNJLHIT5wJX1EsV2uBqxg6gAwHUMNtqsFZUW4G4V2/iNfnFblQZkDWbWvJMekJUJ2v8AydP7Tw3/AFGCpuoTtf8Ak6f2nhv+owV3bN+czrHmvNOSm6UpXOpSqva9lrmIMsPETHGXmcKbeNsc2VpGGonJ7zmrRStqdZ1MENi+oB8wdVBEqu/Al97UP2WL76Hgd97U/hYvvqxUrTnT9G+FnomFV34Dvvan8LF99PgS+9qH7LF99WKlOdP0b4WeiYVXfgS+9qfwsX30+A772p/CxffVipTnT9G+FnomFV34Dvvan8LF99PgS+9qH7LF99WKlOdP0b4WeijCq78CX3tQ/ZYvvrZ4FwF4JJ5Zbg3Ek3KySixgCNSFAVf1qmaVV20vc0ttBzgNHHcFMBKUpXOpSlKURKUpREpSlESlKURKUpREqJ4vwDnyRSi4lt5IhKqtBy9xLo1giSNx/wDbXwFS1Kux7qZxNz9hM1BfFyb2pd/utfw1Pi5N7Uu/3Wv4ap2la85fw8LfRRCgvi5N7Uu/3Wv4anxcm9qXf7rX8NU7SnOX8PC30SFBfFyb2pd/utfw1Pi5N7Uu/wB1r+GqdpTnL+Hhb6JCgvi5N7Uu/wB1r+Gp8XJval3+61/DVO0pzl/Dwt9EhQXxcm9qXf7rX8NXmTsoz6OZxC6lRXhk0P5uFYxSrIgOm3DY1IvQip+lOc1BlHc30SAlKUrnUr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590800" y="-16002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00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PRINCIPLE </a:t>
            </a:r>
            <a:r>
              <a:rPr lang="en-US" sz="5400" dirty="0" smtClean="0">
                <a:solidFill>
                  <a:schemeClr val="tx1"/>
                </a:solidFill>
              </a:rPr>
              <a:t>OF CASE CONTROL STUDY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 rtlCol="0">
            <a:normAutofit/>
          </a:bodyPr>
          <a:lstStyle/>
          <a:p>
            <a:pPr algn="justLow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marL="0" indent="0" algn="justLow">
              <a:lnSpc>
                <a:spcPct val="114000"/>
              </a:lnSpc>
              <a:buNone/>
            </a:pPr>
            <a:r>
              <a:rPr lang="en-US" sz="2800"/>
              <a:t>Selection of individuals on the basis of having the disease (cases) and not having the disease (controls)and comparing them in respect to the presence of risk factors.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590800" y="-16002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00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DEFINITION OF CASE CONTROL STUDY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 rtlCol="0">
            <a:normAutofit fontScale="92500" lnSpcReduction="10000"/>
          </a:bodyPr>
          <a:lstStyle/>
          <a:p>
            <a:pPr algn="justLow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algn="justLow">
              <a:buNone/>
            </a:pPr>
            <a:r>
              <a:rPr lang="en-US" sz="2800" dirty="0" smtClean="0"/>
              <a:t>Analytic research design used for testing a hypothesis regarding a particular health problem and single or multiple exposures. </a:t>
            </a:r>
          </a:p>
          <a:p>
            <a:pPr algn="justLow">
              <a:buNone/>
            </a:pPr>
            <a:endParaRPr lang="en-US" sz="2800" dirty="0" smtClean="0"/>
          </a:p>
          <a:p>
            <a:pPr algn="justLow">
              <a:buNone/>
            </a:pPr>
            <a:r>
              <a:rPr lang="en-US" sz="2800" dirty="0" smtClean="0"/>
              <a:t>Starts with the outcome (health problem) then look backward for the exposure to identify potential risk or protective factors.</a:t>
            </a:r>
          </a:p>
          <a:p>
            <a:pPr algn="justLow">
              <a:buNone/>
            </a:pPr>
            <a:endParaRPr lang="en-US" sz="2800" dirty="0" smtClean="0"/>
          </a:p>
          <a:p>
            <a:pPr algn="justLow">
              <a:buNone/>
            </a:pPr>
            <a:r>
              <a:rPr lang="en-US" sz="2800" dirty="0" smtClean="0"/>
              <a:t>Provide answer or an explanation about “why” one group of people is affected and not the other.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039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219200"/>
            <a:ext cx="7620000" cy="4724399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590800" y="-2336800"/>
            <a:ext cx="609600" cy="53340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PROCEDURE OF IMPLEMENTATION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924800" cy="5715000"/>
          </a:xfrm>
        </p:spPr>
        <p:txBody>
          <a:bodyPr rtlCol="0">
            <a:normAutofit lnSpcReduction="10000"/>
          </a:bodyPr>
          <a:lstStyle/>
          <a:p>
            <a:pPr marL="457200" lvl="0" indent="-457200"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Define objectives and research questions </a:t>
            </a:r>
          </a:p>
          <a:p>
            <a:pPr marL="457200" lvl="0" indent="-457200"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Determine the “cases” for a case control study </a:t>
            </a:r>
          </a:p>
          <a:p>
            <a:pPr marL="457200" lvl="0" indent="-457200"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Determine the “controls” for a case control study</a:t>
            </a:r>
          </a:p>
          <a:p>
            <a:pPr marL="457200" lvl="0" indent="-457200"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Decide on the ratio of cases to control</a:t>
            </a:r>
          </a:p>
          <a:p>
            <a:pPr marL="457200" lvl="0" indent="-457200"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Decide on matching cases and controls</a:t>
            </a:r>
          </a:p>
          <a:p>
            <a:pPr marL="457200" lvl="0" indent="-457200"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Estimation of the sample size </a:t>
            </a:r>
          </a:p>
          <a:p>
            <a:pPr marL="457200" lvl="0" indent="-457200"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Select cases and controls </a:t>
            </a:r>
          </a:p>
          <a:p>
            <a:pPr marL="457200" lvl="0" indent="-457200"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Obtain data on exposures </a:t>
            </a:r>
          </a:p>
          <a:p>
            <a:pPr marL="457200" lvl="0" indent="-457200"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Analyze and interpret the findings </a:t>
            </a:r>
          </a:p>
          <a:p>
            <a:pPr lvl="2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600" dirty="0" smtClean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2133600"/>
            <a:ext cx="609600" cy="5334000"/>
          </a:xfrm>
          <a:noFill/>
          <a:effectLst>
            <a:softEdge rad="127000"/>
          </a:effectLst>
        </p:spPr>
        <p:txBody>
          <a:bodyPr vert="vert270">
            <a:normAutofit fontScale="400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OBJECTIVES AND RESEARCH QUESTIONS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924800" cy="5562600"/>
          </a:xfrm>
        </p:spPr>
        <p:txBody>
          <a:bodyPr rtlCol="0">
            <a:normAutofit lnSpcReduction="10000"/>
          </a:bodyPr>
          <a:lstStyle/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800" dirty="0" smtClean="0"/>
              <a:t>The overall aim is to identify and quantify the risk factor(s) associated with the occurrence of a health problem 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Research question 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800" dirty="0" smtClean="0"/>
              <a:t>what are the risk factors associated with the occurrence of a health problem? 			</a:t>
            </a:r>
          </a:p>
          <a:p>
            <a:pPr lvl="1">
              <a:buClr>
                <a:schemeClr val="accent2"/>
              </a:buClr>
              <a:buNone/>
            </a:pPr>
            <a:r>
              <a:rPr lang="en-US" sz="2800" dirty="0" smtClean="0"/>
              <a:t>or 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800" dirty="0" smtClean="0"/>
              <a:t>is the rate of exposure to a particular factor differ between cases and control?”</a:t>
            </a:r>
          </a:p>
          <a:p>
            <a:pPr lvl="1">
              <a:buClr>
                <a:schemeClr val="accent2"/>
              </a:buClr>
              <a:buNone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Aim : identifying predictors of a health problem</a:t>
            </a:r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590800" y="-1981200"/>
            <a:ext cx="609600" cy="53340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DETERMINE WHO IS THE CASE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924800" cy="4114800"/>
          </a:xfrm>
        </p:spPr>
        <p:txBody>
          <a:bodyPr rtlCol="0"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pPr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Establish a “standard case definition” </a:t>
            </a:r>
          </a:p>
          <a:p>
            <a:pPr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Adopt  a “standard diagnostic criteria” </a:t>
            </a:r>
          </a:p>
          <a:p>
            <a:pPr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Set inclusion and exclusion criteria 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Decide on the type of cases (incident or prevalent cases)</a:t>
            </a:r>
          </a:p>
          <a:p>
            <a:pPr lvl="1"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Incident cases reflect the determinant of the disease </a:t>
            </a:r>
          </a:p>
          <a:p>
            <a:pPr lvl="1"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Prevalent cases reflect the determinant and disease duration </a:t>
            </a:r>
          </a:p>
          <a:p>
            <a:pPr algn="justLow">
              <a:lnSpc>
                <a:spcPct val="150000"/>
              </a:lnSpc>
              <a:spcBef>
                <a:spcPts val="1200"/>
              </a:spcBef>
              <a:buNone/>
            </a:pPr>
            <a:endParaRPr lang="en-US" sz="2400" dirty="0" smtClean="0"/>
          </a:p>
          <a:p>
            <a:pPr lvl="2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600" dirty="0" smtClean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2496</TotalTime>
  <Words>965</Words>
  <Application>Microsoft Office PowerPoint</Application>
  <PresentationFormat>On-screen Show (4:3)</PresentationFormat>
  <Paragraphs>237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Median</vt:lpstr>
      <vt:lpstr>CASE CONTROL STUDY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Canadian Institute for Health Information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Randa Youssef</dc:creator>
  <cp:lastModifiedBy>Randa M. Youssef</cp:lastModifiedBy>
  <cp:revision>205</cp:revision>
  <dcterms:created xsi:type="dcterms:W3CDTF">2007-09-20T19:20:17Z</dcterms:created>
  <dcterms:modified xsi:type="dcterms:W3CDTF">2015-09-15T17:13:12Z</dcterms:modified>
</cp:coreProperties>
</file>