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260" r:id="rId3"/>
    <p:sldId id="298" r:id="rId4"/>
    <p:sldId id="299" r:id="rId5"/>
    <p:sldId id="305" r:id="rId6"/>
    <p:sldId id="266" r:id="rId7"/>
    <p:sldId id="300" r:id="rId8"/>
    <p:sldId id="301" r:id="rId9"/>
    <p:sldId id="304" r:id="rId10"/>
    <p:sldId id="306" r:id="rId11"/>
    <p:sldId id="307" r:id="rId12"/>
    <p:sldId id="308" r:id="rId13"/>
    <p:sldId id="30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9" r:id="rId29"/>
    <p:sldId id="281" r:id="rId30"/>
    <p:sldId id="283" r:id="rId31"/>
    <p:sldId id="310" r:id="rId32"/>
    <p:sldId id="311" r:id="rId33"/>
    <p:sldId id="284" r:id="rId34"/>
    <p:sldId id="285" r:id="rId35"/>
    <p:sldId id="295" r:id="rId36"/>
    <p:sldId id="286" r:id="rId37"/>
    <p:sldId id="312" r:id="rId38"/>
    <p:sldId id="313" r:id="rId39"/>
    <p:sldId id="314" r:id="rId40"/>
    <p:sldId id="287" r:id="rId41"/>
    <p:sldId id="296" r:id="rId42"/>
    <p:sldId id="288" r:id="rId43"/>
    <p:sldId id="289" r:id="rId44"/>
    <p:sldId id="290" r:id="rId45"/>
    <p:sldId id="291" r:id="rId46"/>
    <p:sldId id="294" r:id="rId47"/>
    <p:sldId id="258" r:id="rId48"/>
    <p:sldId id="315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74AC7F"/>
    <a:srgbClr val="000000"/>
    <a:srgbClr val="A2ABD4"/>
    <a:srgbClr val="868593"/>
    <a:srgbClr val="392A53"/>
    <a:srgbClr val="C6D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1422A-AA4E-4383-9569-F03E69AA4A87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05FA2-57D9-4677-86BA-90A97C3F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E3FF7E-3438-4EA6-984B-49DFB1D1C516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2324C38-71B8-44B6-8BB6-CBA1E2779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FC5F81-E9DC-4BF2-8D96-ECB1305D6B59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84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ar-SA" smtClean="0">
              <a:latin typeface="Arial" panose="020B0604020202020204" pitchFamily="34" charset="0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30D5C0-7ADA-4EB5-ADDA-B9D505911814}" type="slidenum">
              <a:rPr lang="en-US" altLang="ar-SA">
                <a:latin typeface="Arial" panose="020B0604020202020204" pitchFamily="34" charset="0"/>
              </a:rPr>
              <a:pPr/>
              <a:t>10</a:t>
            </a:fld>
            <a:endParaRPr lang="en-US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ar-SA" smtClean="0">
              <a:latin typeface="Arial" panose="020B0604020202020204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7AE1EE-613F-420A-8C40-230F798B7A84}" type="slidenum">
              <a:rPr lang="en-US" altLang="ar-SA">
                <a:latin typeface="Arial" panose="020B0604020202020204" pitchFamily="34" charset="0"/>
              </a:rPr>
              <a:pPr/>
              <a:t>11</a:t>
            </a:fld>
            <a:endParaRPr lang="en-US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3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N" altLang="ar-SA" smtClean="0">
              <a:latin typeface="Arial" panose="020B0604020202020204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4A4D50-125E-4125-B44B-663DB26EE91B}" type="slidenum">
              <a:rPr lang="en-US" altLang="ar-SA">
                <a:latin typeface="Arial" panose="020B0604020202020204" pitchFamily="34" charset="0"/>
              </a:rPr>
              <a:pPr/>
              <a:t>12</a:t>
            </a:fld>
            <a:endParaRPr lang="en-US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2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8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7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7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00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6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146EC-13C1-438B-A96D-5DD50494B108}" type="slidenum">
              <a:rPr lang="ar-SA"/>
              <a:pPr/>
              <a:t>2</a:t>
            </a:fld>
            <a:endParaRPr lang="en-GB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93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3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9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0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8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39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29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8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57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3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3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3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5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7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9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484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44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5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94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3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1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7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82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9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4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1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0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A63AEE4-D6D6-4542-94D5-97CD11697AA4}" type="slidenum">
              <a:rPr lang="en-US" altLang="ar-SA" sz="1200"/>
              <a:pPr/>
              <a:t>5</a:t>
            </a:fld>
            <a:endParaRPr lang="en-US" altLang="ar-SA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ar-SA" smtClean="0"/>
              <a:t>Last lecture we dealt with the left side of the figure We will focus today on the right arm of diagram – those observational studies in which the exposure is not manipulated and assigned, and the analytical studies in which there is a </a:t>
            </a:r>
            <a:r>
              <a:rPr lang="en-US" altLang="ar-SA" u="sng" smtClean="0"/>
              <a:t>hypothesis being tested</a:t>
            </a:r>
            <a:r>
              <a:rPr lang="en-US" altLang="ar-SA" smtClean="0"/>
              <a:t>, which implies pre-planned comparison groups. </a:t>
            </a:r>
          </a:p>
          <a:p>
            <a:pPr eaLnBrk="1" hangingPunct="1"/>
            <a:endParaRPr lang="en-US" altLang="ar-SA" smtClean="0"/>
          </a:p>
          <a:p>
            <a:pPr eaLnBrk="1" hangingPunct="1"/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95924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667892-4D5E-40CE-9451-C5B773206CE7}" type="slidenum">
              <a:rPr lang="ar-SA"/>
              <a:pPr/>
              <a:t>6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0737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1738" y="4415790"/>
            <a:ext cx="5162057" cy="418176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8244"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5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3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4C38-71B8-44B6-8BB6-CBA1E27796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257800"/>
            <a:ext cx="5943600" cy="5365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867400"/>
            <a:ext cx="4572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9D8C3-97DD-45B5-A1AD-0DDFE9D18551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79DA-2BC6-4555-A813-CBA28A61F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680E-DE49-41CA-A388-9F81AAFC4DF2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7E5EC-737A-4607-8866-B0DFAC67C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31-601B-455D-A5CC-9F7EED7FDE24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B22D-18A1-48DA-8702-588D11881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9D5DED6-7971-4F50-A1C5-D1C2F6A4357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8E4A6D0A-8225-48F5-8E09-450499BBB9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89C7-9BCB-4B60-B5A3-A9CF5E421639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1988-B92E-43BD-971A-1CA65B5E8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40E8-E36F-4CCC-9C91-7847B8CFF9FE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2CBF-F8B5-4747-8F2A-9446BC0B2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D832-FB1E-479D-A39D-562841BA0C8D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A2254-A3B7-442E-85AF-74E306F7AF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07C2-04BD-4772-BC94-1301E9E9EC2F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5A1CA-A8C9-481D-B2AE-2BDF0CCBE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7110-CA04-42F0-8762-D84B1286DE7C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0A71-B88F-41A6-B621-DD40887EF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1E83-CC0B-45C0-A891-41B2A393728C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B15F3-1140-40D4-A5D3-12AA8B642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5CDDE-A1BD-4FC1-A8EB-80B65B1C48A8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8487-8A9B-46CA-8613-1FF8755D4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F3D7-0FF8-4DA8-ADE8-606280C44024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C908-6CAE-4E4D-8D7F-6479E4CCC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2EC3F6-715F-4BB7-81F8-A1BBFCE04183}" type="datetimeFigureOut">
              <a:rPr lang="en-US"/>
              <a:pPr>
                <a:defRPr/>
              </a:pPr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B8311F5-D3DA-4D48-B8CE-8B2E5AD8AF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ea typeface="MS PGothic" panose="020B0600070205080204" pitchFamily="34" charset="-128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5943600" cy="536575"/>
          </a:xfrm>
        </p:spPr>
        <p:txBody>
          <a:bodyPr/>
          <a:lstStyle/>
          <a:p>
            <a:pPr>
              <a:defRPr/>
            </a:pPr>
            <a:r>
              <a:rPr lang="en-US" sz="29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924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Dr.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ALI AL-HAZMI</a:t>
            </a:r>
            <a:endParaRPr lang="en-US" sz="28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Department of Family &amp; Community Medicine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Confounding bias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09800"/>
            <a:ext cx="8540750" cy="2514600"/>
          </a:xfrm>
        </p:spPr>
        <p:txBody>
          <a:bodyPr/>
          <a:lstStyle/>
          <a:p>
            <a:pPr algn="justLow" eaLnBrk="1" hangingPunct="1">
              <a:buFont typeface="Arial" charset="0"/>
              <a:buChar char="►"/>
              <a:defRPr/>
            </a:pPr>
            <a:r>
              <a:rPr lang="en-US" sz="4000" dirty="0" smtClean="0"/>
              <a:t>Other factors which are associated with both outcome and exposure variables do not have the same distribution in the exposed and unexposed group</a:t>
            </a:r>
          </a:p>
        </p:txBody>
      </p:sp>
    </p:spTree>
    <p:extLst>
      <p:ext uri="{BB962C8B-B14F-4D97-AF65-F5344CB8AC3E}">
        <p14:creationId xmlns:p14="http://schemas.microsoft.com/office/powerpoint/2010/main" val="3736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… confounding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8600" y="2667000"/>
            <a:ext cx="3657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>
                <a:latin typeface="Times New Roman" panose="02020603050405020304" pitchFamily="18" charset="0"/>
              </a:rPr>
              <a:t>COFFEE DRINKING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638800" y="2590800"/>
            <a:ext cx="3276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>
                <a:latin typeface="Times New Roman" panose="02020603050405020304" pitchFamily="18" charset="0"/>
              </a:rPr>
              <a:t>HEART DISEASE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24200" y="5334000"/>
            <a:ext cx="3124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>
                <a:latin typeface="Times New Roman" panose="02020603050405020304" pitchFamily="18" charset="0"/>
              </a:rPr>
              <a:t>SMOKING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114800" y="3048000"/>
            <a:ext cx="1447800" cy="228600"/>
          </a:xfrm>
          <a:prstGeom prst="rightArrow">
            <a:avLst>
              <a:gd name="adj1" fmla="val 50000"/>
              <a:gd name="adj2" fmla="val 15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ar-SA" sz="1800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 rot="-2284926">
            <a:off x="2133600" y="3657600"/>
            <a:ext cx="300038" cy="1752600"/>
          </a:xfrm>
          <a:prstGeom prst="upArrow">
            <a:avLst>
              <a:gd name="adj1" fmla="val 50000"/>
              <a:gd name="adj2" fmla="val 146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ar-SA" sz="1800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 rot="-2358696">
            <a:off x="1752600" y="3810000"/>
            <a:ext cx="266700" cy="1676400"/>
          </a:xfrm>
          <a:prstGeom prst="downArrow">
            <a:avLst>
              <a:gd name="adj1" fmla="val 50000"/>
              <a:gd name="adj2" fmla="val 1571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ar-SA" sz="1800"/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 rot="2402674">
            <a:off x="7102475" y="3479800"/>
            <a:ext cx="304800" cy="1836738"/>
          </a:xfrm>
          <a:prstGeom prst="upArrow">
            <a:avLst>
              <a:gd name="adj1" fmla="val 50000"/>
              <a:gd name="adj2" fmla="val 1506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IN" altLang="ar-SA" sz="1800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0" y="4267200"/>
            <a:ext cx="3400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Times New Roman" panose="02020603050405020304" pitchFamily="18" charset="0"/>
              </a:rPr>
              <a:t>(Coffee drinkers are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Times New Roman" panose="02020603050405020304" pitchFamily="18" charset="0"/>
              </a:rPr>
              <a:t> more likely to smoke)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119813" y="3962400"/>
            <a:ext cx="30241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Times New Roman" panose="02020603050405020304" pitchFamily="18" charset="0"/>
              </a:rPr>
              <a:t>(Smoking increases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800">
                <a:latin typeface="Times New Roman" panose="02020603050405020304" pitchFamily="18" charset="0"/>
              </a:rPr>
              <a:t>the risk of heart ds)</a:t>
            </a:r>
            <a:r>
              <a:rPr lang="en-US" altLang="ar-SA" sz="240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7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Resolving Confounding Bias</a:t>
            </a:r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4000" dirty="0" smtClean="0"/>
              <a:t>Standardization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4000" dirty="0" smtClean="0"/>
              <a:t>Stratification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4000" dirty="0" smtClean="0"/>
              <a:t>Multivariate adjustment</a:t>
            </a:r>
          </a:p>
        </p:txBody>
      </p:sp>
    </p:spTree>
    <p:extLst>
      <p:ext uri="{BB962C8B-B14F-4D97-AF65-F5344CB8AC3E}">
        <p14:creationId xmlns:p14="http://schemas.microsoft.com/office/powerpoint/2010/main" val="5284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5387856"/>
              <a:gd name="adj2" fmla="val 1623089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152400" y="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</a:rPr>
              <a:t>Population at risk</a:t>
            </a:r>
            <a:endParaRPr lang="th-TH" sz="4400" b="1">
              <a:solidFill>
                <a:srgbClr val="000000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6165327"/>
              <a:gd name="adj2" fmla="val 1983611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3214688" y="2571750"/>
            <a:ext cx="2357437" cy="2357438"/>
          </a:xfrm>
          <a:prstGeom prst="pie">
            <a:avLst>
              <a:gd name="adj1" fmla="val 1796213"/>
              <a:gd name="adj2" fmla="val 539999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428625" y="2571750"/>
            <a:ext cx="2357438" cy="2357438"/>
          </a:xfrm>
          <a:prstGeom prst="pie">
            <a:avLst>
              <a:gd name="adj1" fmla="val 16165327"/>
              <a:gd name="adj2" fmla="val 542358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>
            <a:off x="6215063" y="2571750"/>
            <a:ext cx="2357437" cy="2357438"/>
          </a:xfrm>
          <a:prstGeom prst="pie">
            <a:avLst>
              <a:gd name="adj1" fmla="val 19857968"/>
              <a:gd name="adj2" fmla="val 1802355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>
              <a:solidFill>
                <a:schemeClr val="tx1"/>
              </a:solidFill>
            </a:endParaRP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665163" y="3500438"/>
            <a:ext cx="774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571625" y="3500438"/>
            <a:ext cx="1187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Calibri" pitchFamily="34" charset="0"/>
              </a:rPr>
              <a:t>Women</a:t>
            </a:r>
            <a:endParaRPr lang="th-TH" sz="2400" b="1">
              <a:latin typeface="Calibri" pitchFamily="34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357688" y="2714625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0-25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48371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4357688" y="4065588"/>
            <a:ext cx="750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70+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7732713" y="3429000"/>
            <a:ext cx="839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Calibri" pitchFamily="34" charset="0"/>
              </a:rPr>
              <a:t>25-69 </a:t>
            </a:r>
          </a:p>
          <a:p>
            <a:pPr eaLnBrk="1" hangingPunct="1"/>
            <a:r>
              <a:rPr lang="en-US" sz="2000" b="1">
                <a:latin typeface="Calibri" pitchFamily="34" charset="0"/>
              </a:rPr>
              <a:t>years</a:t>
            </a:r>
            <a:endParaRPr lang="th-TH" sz="2000" b="1">
              <a:latin typeface="Calibri" pitchFamily="34" charset="0"/>
            </a:endParaRPr>
          </a:p>
        </p:txBody>
      </p:sp>
      <p:sp>
        <p:nvSpPr>
          <p:cNvPr id="13327" name="TextBox 17"/>
          <p:cNvSpPr txBox="1">
            <a:spLocks noChangeArrowheads="1"/>
          </p:cNvSpPr>
          <p:nvPr/>
        </p:nvSpPr>
        <p:spPr bwMode="auto">
          <a:xfrm>
            <a:off x="760413" y="1762125"/>
            <a:ext cx="1747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Total population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4243388" y="1571625"/>
            <a:ext cx="136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All women</a:t>
            </a:r>
          </a:p>
          <a:p>
            <a:pPr algn="ctr" eaLnBrk="1" hangingPunct="1"/>
            <a:r>
              <a:rPr lang="en-US" b="1">
                <a:latin typeface="Calibri" pitchFamily="34" charset="0"/>
              </a:rPr>
              <a:t>(age groups)</a:t>
            </a:r>
            <a:endParaRPr lang="th-TH" b="1">
              <a:latin typeface="Calibri" pitchFamily="34" charset="0"/>
            </a:endParaRPr>
          </a:p>
        </p:txBody>
      </p:sp>
      <p:sp>
        <p:nvSpPr>
          <p:cNvPr id="13329" name="TextBox 19"/>
          <p:cNvSpPr txBox="1">
            <a:spLocks noChangeArrowheads="1"/>
          </p:cNvSpPr>
          <p:nvPr/>
        </p:nvSpPr>
        <p:spPr bwMode="auto">
          <a:xfrm>
            <a:off x="6645275" y="1762125"/>
            <a:ext cx="186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latin typeface="Calibri" pitchFamily="34" charset="0"/>
              </a:rPr>
              <a:t>Population at risk</a:t>
            </a:r>
            <a:endParaRPr lang="th-TH" b="1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00375" y="3784600"/>
            <a:ext cx="114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857875" y="3786188"/>
            <a:ext cx="1428750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4"/>
          <p:cNvSpPr txBox="1">
            <a:spLocks noChangeArrowheads="1"/>
          </p:cNvSpPr>
          <p:nvPr/>
        </p:nvSpPr>
        <p:spPr bwMode="auto">
          <a:xfrm>
            <a:off x="571500" y="5643563"/>
            <a:ext cx="5335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alibri" pitchFamily="34" charset="0"/>
              </a:rPr>
              <a:t>Eg. Population at risk in a study of carcinoma of cervix</a:t>
            </a:r>
            <a:endParaRPr lang="th-TH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Design of Cohort Studies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F7964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cohort 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Cohort:  group of individual with a common characteristic who are followed over a period of time e.g. </a:t>
            </a:r>
            <a:r>
              <a:rPr lang="en-US" sz="2800" i="1"/>
              <a:t>A smoker</a:t>
            </a:r>
            <a:r>
              <a:rPr lang="ja-JP" altLang="en-US" sz="2800" i="1"/>
              <a:t>’</a:t>
            </a:r>
            <a:r>
              <a:rPr lang="en-US" altLang="ja-JP" sz="2800" i="1"/>
              <a:t>s cohort means all are smokers in that group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Selection of cohorts based on exposed and unexposed individuals to follow in specified time or until development of outcome (disease/death) </a:t>
            </a:r>
          </a:p>
          <a:p>
            <a:pPr eaLnBrk="1" hangingPunct="1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cohort, which is exposed to a suspected factor but not yet developed the disease, is observed and followed over time.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The incidence of the disease is measured directly in the two groups one exposed to a risk factor and other not exposed and then incidence rates are compared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80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occurrence of disease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>
              <a:solidFill>
                <a:schemeClr val="tx1"/>
              </a:solidFill>
            </a:endParaRPr>
          </a:p>
          <a:p>
            <a:pPr eaLnBrk="1" hangingPunct="1"/>
            <a:r>
              <a:rPr lang="en-US" sz="2800">
                <a:solidFill>
                  <a:schemeClr val="tx1"/>
                </a:solidFill>
              </a:rPr>
              <a:t>Comparison of incidence proportion in both groups </a:t>
            </a:r>
          </a:p>
          <a:p>
            <a:pPr eaLnBrk="1" hangingPunct="1">
              <a:buFontTx/>
              <a:buNone/>
            </a:pPr>
            <a:endParaRPr lang="en-US" sz="2800">
              <a:solidFill>
                <a:schemeClr val="tx1"/>
              </a:solidFill>
            </a:endParaRPr>
          </a:p>
          <a:p>
            <a:pPr eaLnBrk="1" hangingPunct="1"/>
            <a:r>
              <a:rPr lang="en-US" sz="2800">
                <a:solidFill>
                  <a:schemeClr val="tx1"/>
                </a:solidFill>
              </a:rPr>
              <a:t>Conceptually longitudinal to determine possible causal association between risk (exposure) and disease (outcome) </a:t>
            </a:r>
          </a:p>
          <a:p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3505200"/>
            <a:ext cx="16002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30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31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2743200" y="35052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DO NOT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5052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3328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accent3"/>
                </a:solidFill>
                <a:ea typeface="+mn-ea"/>
                <a:cs typeface="Arial" charset="0"/>
              </a:endParaRPr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 dirty="0">
                  <a:solidFill>
                    <a:schemeClr val="accent3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0487" name="Text Box 23"/>
          <p:cNvSpPr txBox="1">
            <a:spLocks noChangeArrowheads="1"/>
          </p:cNvSpPr>
          <p:nvPr/>
        </p:nvSpPr>
        <p:spPr bwMode="auto">
          <a:xfrm>
            <a:off x="1219200" y="1828800"/>
            <a:ext cx="2514600" cy="36988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3320" name="Text Box 25"/>
          <p:cNvSpPr txBox="1">
            <a:spLocks noChangeArrowheads="1"/>
          </p:cNvSpPr>
          <p:nvPr/>
        </p:nvSpPr>
        <p:spPr bwMode="auto">
          <a:xfrm>
            <a:off x="5257800" y="1828800"/>
            <a:ext cx="2514600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NOT EXPOSED </a:t>
            </a:r>
          </a:p>
        </p:txBody>
      </p:sp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743200" y="23622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2" name="Line 27"/>
          <p:cNvSpPr>
            <a:spLocks noChangeShapeType="1"/>
          </p:cNvSpPr>
          <p:nvPr/>
        </p:nvSpPr>
        <p:spPr bwMode="auto">
          <a:xfrm>
            <a:off x="7162800" y="2438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3" name="Line 28"/>
          <p:cNvSpPr>
            <a:spLocks noChangeShapeType="1"/>
          </p:cNvSpPr>
          <p:nvPr/>
        </p:nvSpPr>
        <p:spPr bwMode="auto">
          <a:xfrm flipH="1">
            <a:off x="838200" y="2286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4" name="Line 29"/>
          <p:cNvSpPr>
            <a:spLocks noChangeShapeType="1"/>
          </p:cNvSpPr>
          <p:nvPr/>
        </p:nvSpPr>
        <p:spPr bwMode="auto">
          <a:xfrm flipH="1">
            <a:off x="5562600" y="2362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accent3"/>
              </a:solidFill>
              <a:ea typeface="+mn-ea"/>
              <a:cs typeface="Arial" charset="0"/>
            </a:endParaRPr>
          </a:p>
        </p:txBody>
      </p:sp>
      <p:sp>
        <p:nvSpPr>
          <p:cNvPr id="13325" name="Text Box 32"/>
          <p:cNvSpPr txBox="1">
            <a:spLocks noChangeArrowheads="1"/>
          </p:cNvSpPr>
          <p:nvPr/>
        </p:nvSpPr>
        <p:spPr bwMode="auto">
          <a:xfrm>
            <a:off x="1143000" y="381000"/>
            <a:ext cx="546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3"/>
                </a:solidFill>
                <a:latin typeface="Times New Roman" pitchFamily="18" charset="0"/>
                <a:ea typeface="+mn-ea"/>
                <a:cs typeface="Arial" charset="0"/>
              </a:rPr>
              <a:t>Design of a COHORT Study</a:t>
            </a:r>
          </a:p>
        </p:txBody>
      </p:sp>
      <p:sp>
        <p:nvSpPr>
          <p:cNvPr id="13326" name="Text Box 33"/>
          <p:cNvSpPr txBox="1">
            <a:spLocks noChangeArrowheads="1"/>
          </p:cNvSpPr>
          <p:nvPr/>
        </p:nvSpPr>
        <p:spPr bwMode="auto">
          <a:xfrm>
            <a:off x="1812925" y="1789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3"/>
                </a:solidFill>
                <a:ea typeface="+mn-ea"/>
                <a:cs typeface="Arial" charset="0"/>
              </a:rPr>
              <a:t>EXPOSED</a:t>
            </a:r>
          </a:p>
        </p:txBody>
      </p:sp>
      <p:sp>
        <p:nvSpPr>
          <p:cNvPr id="20495" name="Rectangle 35"/>
          <p:cNvSpPr>
            <a:spLocks noChangeArrowheads="1"/>
          </p:cNvSpPr>
          <p:nvPr/>
        </p:nvSpPr>
        <p:spPr bwMode="auto">
          <a:xfrm>
            <a:off x="7086600" y="3505200"/>
            <a:ext cx="15240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74AC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 DISEASE</a:t>
            </a:r>
          </a:p>
          <a:p>
            <a:pPr algn="ctr" eaLnBrk="1" hangingPunct="1"/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(Prospective)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 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 </a:t>
            </a:r>
          </a:p>
          <a:p>
            <a:pPr algn="ctr" eaLnBrk="1" hangingPunct="1"/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ea typeface="+mn-ea"/>
                <a:cs typeface="Arial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0731" name="AutoShape 11"/>
          <p:cNvCxnSpPr>
            <a:cxnSpLocks noChangeShapeType="1"/>
            <a:stCxn id="30725" idx="3"/>
            <a:endCxn id="30728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2" name="AutoShape 12"/>
          <p:cNvCxnSpPr>
            <a:cxnSpLocks noChangeShapeType="1"/>
            <a:stCxn id="30725" idx="3"/>
            <a:endCxn id="30727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3" name="AutoShape 13"/>
          <p:cNvCxnSpPr>
            <a:cxnSpLocks noChangeShapeType="1"/>
            <a:stCxn id="30726" idx="3"/>
            <a:endCxn id="30730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4" name="AutoShape 14"/>
          <p:cNvCxnSpPr>
            <a:cxnSpLocks noChangeShapeType="1"/>
            <a:stCxn id="30726" idx="3"/>
            <a:endCxn id="30729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/>
              <a:t>Future time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04800" y="640080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400" b="1" dirty="0" smtClean="0"/>
              <a:t>2016 </a:t>
            </a:r>
            <a:r>
              <a:rPr lang="en-US" sz="2400" b="1" dirty="0"/>
              <a:t>Present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362200" y="66294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 autoUpdateAnimBg="0"/>
      <p:bldP spid="30726" grpId="0" animBg="1" autoUpdateAnimBg="0"/>
      <p:bldP spid="30727" grpId="0" animBg="1" autoUpdateAnimBg="0"/>
      <p:bldP spid="30728" grpId="0" animBg="1" autoUpdateAnimBg="0"/>
      <p:bldP spid="30729" grpId="0" animBg="1" autoUpdateAnimBg="0"/>
      <p:bldP spid="30730" grpId="0" animBg="1" autoUpdateAnimBg="0"/>
      <p:bldP spid="30735" grpId="0" autoUpdateAnimBg="0"/>
      <p:bldP spid="30736" grpId="0" autoUpdateAnimBg="0"/>
      <p:bldP spid="307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Cohort Study (Retrospective)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85800" y="1905000"/>
            <a:ext cx="1981200" cy="1143000"/>
          </a:xfrm>
          <a:prstGeom prst="flowChartProcess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Exposed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85800" y="4495800"/>
            <a:ext cx="1981200" cy="1143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Unexposed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5791200" y="1295400"/>
            <a:ext cx="29718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Disease occurs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5867400" y="2590800"/>
            <a:ext cx="2819400" cy="1066800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No disease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943600" y="53340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No disease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943600" y="4038600"/>
            <a:ext cx="2667000" cy="1066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Arial" charset="0"/>
              </a:rPr>
              <a:t>Disease occurs</a:t>
            </a:r>
          </a:p>
        </p:txBody>
      </p:sp>
      <p:cxnSp>
        <p:nvCxnSpPr>
          <p:cNvPr id="31755" name="AutoShape 11"/>
          <p:cNvCxnSpPr>
            <a:cxnSpLocks noChangeShapeType="1"/>
            <a:stCxn id="31749" idx="3"/>
            <a:endCxn id="31752" idx="1"/>
          </p:cNvCxnSpPr>
          <p:nvPr/>
        </p:nvCxnSpPr>
        <p:spPr bwMode="auto">
          <a:xfrm>
            <a:off x="2667000" y="2476500"/>
            <a:ext cx="32004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6" name="AutoShape 12"/>
          <p:cNvCxnSpPr>
            <a:cxnSpLocks noChangeShapeType="1"/>
            <a:stCxn id="31749" idx="3"/>
            <a:endCxn id="31751" idx="1"/>
          </p:cNvCxnSpPr>
          <p:nvPr/>
        </p:nvCxnSpPr>
        <p:spPr bwMode="auto">
          <a:xfrm flipV="1">
            <a:off x="2667000" y="1828800"/>
            <a:ext cx="3124200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AutoShape 13"/>
          <p:cNvCxnSpPr>
            <a:cxnSpLocks noChangeShapeType="1"/>
            <a:stCxn id="31750" idx="3"/>
            <a:endCxn id="31754" idx="1"/>
          </p:cNvCxnSpPr>
          <p:nvPr/>
        </p:nvCxnSpPr>
        <p:spPr bwMode="auto">
          <a:xfrm flipV="1">
            <a:off x="2667000" y="4572000"/>
            <a:ext cx="3276600" cy="495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8" name="AutoShape 14"/>
          <p:cNvCxnSpPr>
            <a:cxnSpLocks noChangeShapeType="1"/>
            <a:stCxn id="31750" idx="3"/>
            <a:endCxn id="31753" idx="1"/>
          </p:cNvCxnSpPr>
          <p:nvPr/>
        </p:nvCxnSpPr>
        <p:spPr bwMode="auto">
          <a:xfrm>
            <a:off x="2667000" y="5067300"/>
            <a:ext cx="3276600" cy="800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792913" y="6400800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eaLnBrk="1" hangingPunct="1"/>
            <a:r>
              <a:rPr lang="en-US" sz="2400" b="1" dirty="0"/>
              <a:t>Present </a:t>
            </a:r>
            <a:r>
              <a:rPr lang="en-US" sz="2400" b="1" dirty="0" smtClean="0"/>
              <a:t>2016</a:t>
            </a:r>
            <a:endParaRPr lang="en-US" sz="2400" b="1" dirty="0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0" y="57800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eaLnBrk="1" hangingPunct="1"/>
            <a:r>
              <a:rPr lang="en-US" sz="2000" b="1" i="1" dirty="0"/>
              <a:t>Examine exposure in medical records /census/available data    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2000 </a:t>
            </a:r>
            <a:r>
              <a:rPr lang="en-US" sz="2400" b="1" dirty="0">
                <a:solidFill>
                  <a:srgbClr val="C00000"/>
                </a:solidFill>
              </a:rPr>
              <a:t>Past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1828800" y="6615112"/>
            <a:ext cx="4964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 autoUpdateAnimBg="0"/>
      <p:bldP spid="31750" grpId="0" animBg="1" autoUpdateAnimBg="0"/>
      <p:bldP spid="31751" grpId="0" animBg="1" autoUpdateAnimBg="0"/>
      <p:bldP spid="31752" grpId="0" animBg="1" autoUpdateAnimBg="0"/>
      <p:bldP spid="31753" grpId="0" animBg="1" autoUpdateAnimBg="0"/>
      <p:bldP spid="31754" grpId="0" animBg="1" autoUpdateAnimBg="0"/>
      <p:bldP spid="31759" grpId="0" autoUpdateAnimBg="0"/>
      <p:bldP spid="31760" grpId="0" autoUpdateAnimBg="0"/>
      <p:bldP spid="317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anose="02030600000101010101" pitchFamily="18" charset="-127"/>
                <a:ea typeface="+mj-ea"/>
                <a:cs typeface="Angsana New" panose="02020603050405020304" pitchFamily="18" charset="-34"/>
              </a:rPr>
              <a:t>Learning Objectives</a:t>
            </a:r>
            <a:endParaRPr lang="en-GB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anose="02030600000101010101" pitchFamily="18" charset="-127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pPr marL="571500" indent="-571500" eaLnBrk="1" hangingPunct="1">
              <a:buClr>
                <a:schemeClr val="tx1"/>
              </a:buClr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describe the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Cohort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designs with their advantages and disadvantages</a:t>
            </a:r>
          </a:p>
          <a:p>
            <a:pPr marL="571500" indent="-571500" eaLnBrk="1" hangingPunct="1">
              <a:buClr>
                <a:schemeClr val="tx1"/>
              </a:buClr>
              <a:buFontTx/>
              <a:buNone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71500" indent="-571500">
              <a:lnSpc>
                <a:spcPct val="140000"/>
              </a:lnSpc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and interpret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: incidence in exposed and unexposed groups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Relative Risk as measure of Association   </a:t>
            </a:r>
          </a:p>
          <a:p>
            <a:pPr marL="971550" lvl="1" indent="-571500">
              <a:lnSpc>
                <a:spcPct val="140000"/>
              </a:lnSpc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Attributable Risk as an estimate for prevention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GB" sz="36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3505200" y="220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3657600"/>
            <a:ext cx="15240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8" name="Rectangle 16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9" name="Text Box 17"/>
            <p:cNvSpPr txBox="1">
              <a:spLocks noChangeArrowheads="1"/>
            </p:cNvSpPr>
            <p:nvPr/>
          </p:nvSpPr>
          <p:spPr bwMode="auto">
            <a:xfrm>
              <a:off x="358" y="1271"/>
              <a:ext cx="844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7" name="Rectangle 18"/>
          <p:cNvSpPr>
            <a:spLocks noChangeArrowheads="1"/>
          </p:cNvSpPr>
          <p:nvPr/>
        </p:nvSpPr>
        <p:spPr bwMode="auto">
          <a:xfrm>
            <a:off x="2667000" y="3657600"/>
            <a:ext cx="1752600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 DISEASE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53000" y="3733800"/>
            <a:ext cx="1676400" cy="990600"/>
            <a:chOff x="240" y="1248"/>
            <a:chExt cx="1008" cy="432"/>
          </a:xfrm>
          <a:solidFill>
            <a:schemeClr val="bg1"/>
          </a:solidFill>
        </p:grpSpPr>
        <p:sp>
          <p:nvSpPr>
            <p:cNvPr id="16416" name="Rectangle 20"/>
            <p:cNvSpPr>
              <a:spLocks noChangeArrowheads="1"/>
            </p:cNvSpPr>
            <p:nvPr/>
          </p:nvSpPr>
          <p:spPr bwMode="auto">
            <a:xfrm>
              <a:off x="240" y="1248"/>
              <a:ext cx="1008" cy="432"/>
            </a:xfrm>
            <a:prstGeom prst="rect">
              <a:avLst/>
            </a:prstGeom>
            <a:grpFill/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a typeface="+mn-ea"/>
                <a:cs typeface="Arial" charset="0"/>
              </a:endParaRPr>
            </a:p>
          </p:txBody>
        </p:sp>
        <p:sp>
          <p:nvSpPr>
            <p:cNvPr id="16417" name="Text Box 21"/>
            <p:cNvSpPr txBox="1">
              <a:spLocks noChangeArrowheads="1"/>
            </p:cNvSpPr>
            <p:nvPr/>
          </p:nvSpPr>
          <p:spPr bwMode="auto">
            <a:xfrm>
              <a:off x="374" y="1271"/>
              <a:ext cx="812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DEVELOP </a:t>
              </a:r>
            </a:p>
            <a:p>
              <a:pPr eaLnBrk="1" hangingPunct="1">
                <a:defRPr/>
              </a:pPr>
              <a:r>
                <a:rPr lang="en-US" b="1">
                  <a:solidFill>
                    <a:srgbClr val="CC0000"/>
                  </a:solidFill>
                  <a:ea typeface="+mn-ea"/>
                  <a:cs typeface="Arial" charset="0"/>
                </a:rPr>
                <a:t>DISEASE</a:t>
              </a:r>
            </a:p>
          </p:txBody>
        </p:sp>
      </p:grp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1143000" y="2209800"/>
            <a:ext cx="2514600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 b="1">
              <a:solidFill>
                <a:srgbClr val="CC0000"/>
              </a:solidFill>
            </a:endParaRP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34000" y="2286000"/>
            <a:ext cx="2514600" cy="395288"/>
          </a:xfrm>
          <a:prstGeom prst="rect">
            <a:avLst/>
          </a:prstGeom>
          <a:solidFill>
            <a:schemeClr val="bg1"/>
          </a:solidFill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NOT EXPOSED </a:t>
            </a:r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2933700" y="2732088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25"/>
          <p:cNvSpPr>
            <a:spLocks noChangeShapeType="1"/>
          </p:cNvSpPr>
          <p:nvPr/>
        </p:nvSpPr>
        <p:spPr bwMode="auto">
          <a:xfrm>
            <a:off x="7086600" y="28194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"/>
          <p:cNvSpPr>
            <a:spLocks noChangeShapeType="1"/>
          </p:cNvSpPr>
          <p:nvPr/>
        </p:nvSpPr>
        <p:spPr bwMode="auto">
          <a:xfrm flipH="1">
            <a:off x="1219200" y="26670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7"/>
          <p:cNvSpPr>
            <a:spLocks noChangeShapeType="1"/>
          </p:cNvSpPr>
          <p:nvPr/>
        </p:nvSpPr>
        <p:spPr bwMode="auto">
          <a:xfrm flipH="1">
            <a:off x="5486400" y="2819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9"/>
          <p:cNvSpPr txBox="1">
            <a:spLocks noChangeArrowheads="1"/>
          </p:cNvSpPr>
          <p:nvPr/>
        </p:nvSpPr>
        <p:spPr bwMode="auto">
          <a:xfrm>
            <a:off x="1676400" y="22098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8000"/>
                </a:solidFill>
              </a:rPr>
              <a:t>EXPOSED</a:t>
            </a:r>
          </a:p>
        </p:txBody>
      </p:sp>
      <p:sp>
        <p:nvSpPr>
          <p:cNvPr id="23566" name="Rectangle 30"/>
          <p:cNvSpPr>
            <a:spLocks noChangeArrowheads="1"/>
          </p:cNvSpPr>
          <p:nvPr/>
        </p:nvSpPr>
        <p:spPr bwMode="auto">
          <a:xfrm>
            <a:off x="7086600" y="3810000"/>
            <a:ext cx="1524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DO NOT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DEVELOP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</a:rPr>
              <a:t> DISEASE</a:t>
            </a:r>
          </a:p>
          <a:p>
            <a:pPr algn="ctr" eaLnBrk="1" hangingPunct="1"/>
            <a:endParaRPr lang="en-US" b="1"/>
          </a:p>
        </p:txBody>
      </p:sp>
      <p:sp>
        <p:nvSpPr>
          <p:cNvPr id="23567" name="Rectangle 31"/>
          <p:cNvSpPr>
            <a:spLocks noChangeArrowheads="1"/>
          </p:cNvSpPr>
          <p:nvPr/>
        </p:nvSpPr>
        <p:spPr bwMode="auto">
          <a:xfrm>
            <a:off x="3352800" y="457200"/>
            <a:ext cx="2514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Defined population</a:t>
            </a:r>
            <a:r>
              <a:rPr lang="en-US" b="1"/>
              <a:t> </a:t>
            </a:r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4572000" y="106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Text Box 34"/>
          <p:cNvSpPr txBox="1">
            <a:spLocks noChangeArrowheads="1"/>
          </p:cNvSpPr>
          <p:nvPr/>
        </p:nvSpPr>
        <p:spPr bwMode="auto">
          <a:xfrm>
            <a:off x="3581400" y="15240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NON-randomized</a:t>
            </a:r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>
            <a:off x="55626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 flipH="1">
            <a:off x="3200400" y="190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304800" y="1981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Text Box 38"/>
          <p:cNvSpPr txBox="1">
            <a:spLocks noChangeArrowheads="1"/>
          </p:cNvSpPr>
          <p:nvPr/>
        </p:nvSpPr>
        <p:spPr bwMode="auto">
          <a:xfrm>
            <a:off x="0" y="1219200"/>
            <a:ext cx="212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/>
              <a:t>2016 Current </a:t>
            </a:r>
            <a:r>
              <a:rPr lang="en-US" b="1" dirty="0"/>
              <a:t>time</a:t>
            </a:r>
          </a:p>
        </p:txBody>
      </p:sp>
      <p:sp>
        <p:nvSpPr>
          <p:cNvPr id="23574" name="Text Box 44"/>
          <p:cNvSpPr txBox="1">
            <a:spLocks noChangeArrowheads="1"/>
          </p:cNvSpPr>
          <p:nvPr/>
        </p:nvSpPr>
        <p:spPr bwMode="auto">
          <a:xfrm>
            <a:off x="0" y="35052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2025</a:t>
            </a:r>
          </a:p>
        </p:txBody>
      </p:sp>
      <p:sp>
        <p:nvSpPr>
          <p:cNvPr id="23575" name="Line 48"/>
          <p:cNvSpPr>
            <a:spLocks noChangeShapeType="1"/>
          </p:cNvSpPr>
          <p:nvPr/>
        </p:nvSpPr>
        <p:spPr bwMode="auto">
          <a:xfrm flipH="1" flipV="1">
            <a:off x="8447087" y="1905000"/>
            <a:ext cx="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Text Box 49"/>
          <p:cNvSpPr txBox="1">
            <a:spLocks noChangeArrowheads="1"/>
          </p:cNvSpPr>
          <p:nvPr/>
        </p:nvSpPr>
        <p:spPr bwMode="auto">
          <a:xfrm>
            <a:off x="7924800" y="3200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/>
              <a:t>Current time </a:t>
            </a:r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23577" name="Rectangle 50"/>
          <p:cNvSpPr>
            <a:spLocks noChangeArrowheads="1"/>
          </p:cNvSpPr>
          <p:nvPr/>
        </p:nvSpPr>
        <p:spPr bwMode="auto">
          <a:xfrm>
            <a:off x="1752600" y="60960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Designs of a COHORT Study</a:t>
            </a:r>
          </a:p>
        </p:txBody>
      </p:sp>
      <p:sp>
        <p:nvSpPr>
          <p:cNvPr id="23578" name="Text Box 51"/>
          <p:cNvSpPr txBox="1">
            <a:spLocks noChangeArrowheads="1"/>
          </p:cNvSpPr>
          <p:nvPr/>
        </p:nvSpPr>
        <p:spPr bwMode="auto">
          <a:xfrm>
            <a:off x="0" y="1524000"/>
            <a:ext cx="1492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Prospective</a:t>
            </a:r>
          </a:p>
        </p:txBody>
      </p:sp>
      <p:sp>
        <p:nvSpPr>
          <p:cNvPr id="23579" name="Text Box 52"/>
          <p:cNvSpPr txBox="1">
            <a:spLocks noChangeArrowheads="1"/>
          </p:cNvSpPr>
          <p:nvPr/>
        </p:nvSpPr>
        <p:spPr bwMode="auto">
          <a:xfrm>
            <a:off x="7429500" y="1219200"/>
            <a:ext cx="16562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/>
              <a:t>Data from </a:t>
            </a:r>
            <a:r>
              <a:rPr lang="en-US" sz="1600" b="1" dirty="0" smtClean="0"/>
              <a:t>2000</a:t>
            </a:r>
            <a:endParaRPr lang="en-US" sz="1600" b="1" dirty="0"/>
          </a:p>
          <a:p>
            <a:pPr eaLnBrk="1" hangingPunct="1"/>
            <a:r>
              <a:rPr lang="en-US" sz="1600" b="1" dirty="0"/>
              <a:t>Retrospective</a:t>
            </a:r>
          </a:p>
        </p:txBody>
      </p:sp>
      <p:sp>
        <p:nvSpPr>
          <p:cNvPr id="23580" name="Line 48"/>
          <p:cNvSpPr>
            <a:spLocks noChangeShapeType="1"/>
          </p:cNvSpPr>
          <p:nvPr/>
        </p:nvSpPr>
        <p:spPr bwMode="auto">
          <a:xfrm>
            <a:off x="304800" y="45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00B050"/>
                </a:solidFill>
              </a:rPr>
              <a:t>The Framingham Study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Began in 1948 for Cardiovascular disease</a:t>
            </a:r>
          </a:p>
          <a:p>
            <a:pPr eaLnBrk="1" hangingPunct="1"/>
            <a:r>
              <a:rPr lang="en-US" sz="2800" dirty="0"/>
              <a:t>A small town 20 miles from Boston in Massachusetts, USA </a:t>
            </a:r>
          </a:p>
          <a:p>
            <a:pPr eaLnBrk="1" hangingPunct="1"/>
            <a:r>
              <a:rPr lang="en-US" sz="2800" dirty="0"/>
              <a:t>Population under 30,000</a:t>
            </a:r>
          </a:p>
          <a:p>
            <a:pPr eaLnBrk="1" hangingPunct="1"/>
            <a:r>
              <a:rPr lang="en-US" sz="2800" dirty="0"/>
              <a:t>Participants between 30-62 years of age </a:t>
            </a:r>
          </a:p>
          <a:p>
            <a:pPr eaLnBrk="1" hangingPunct="1"/>
            <a:r>
              <a:rPr lang="en-US" sz="2800" dirty="0"/>
              <a:t>Follow up for 20 years </a:t>
            </a:r>
          </a:p>
          <a:p>
            <a:pPr eaLnBrk="1" hangingPunct="1"/>
            <a:r>
              <a:rPr lang="en-US" sz="2800" dirty="0"/>
              <a:t>Sample size of 5000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2400" y="6019800"/>
            <a:ext cx="818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Other famous cohorts include; </a:t>
            </a:r>
            <a:r>
              <a:rPr lang="en-US" sz="1600" i="1"/>
              <a:t>British Physicians Cohort UK; Nurses Health Study USA, </a:t>
            </a:r>
          </a:p>
          <a:p>
            <a:pPr eaLnBrk="1" hangingPunct="1"/>
            <a:r>
              <a:rPr lang="en-US" sz="1600" i="1"/>
              <a:t>Women Health Initiative   (WHI), Study of women across the nation (SWAN) in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Framingham Study</a:t>
            </a:r>
            <a:br>
              <a:rPr lang="en-US" sz="3600" b="1">
                <a:solidFill>
                  <a:srgbClr val="00B050"/>
                </a:solidFill>
              </a:rPr>
            </a:b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Exposures               Outcome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>
                <a:ea typeface="+mn-ea"/>
              </a:rPr>
              <a:t>Smoking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>
                <a:ea typeface="+mn-ea"/>
              </a:rPr>
              <a:t>Obesity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>
                <a:ea typeface="+mn-ea"/>
              </a:rPr>
              <a:t>Elevated blood pressure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>
                <a:ea typeface="+mn-ea"/>
              </a:rPr>
              <a:t>Elevated Cholesterol levels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>
                <a:ea typeface="+mn-ea"/>
              </a:rPr>
              <a:t>Physical activity</a:t>
            </a:r>
            <a:r>
              <a:rPr lang="en-US" sz="240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>
              <a:ea typeface="+mn-ea"/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>
                <a:solidFill>
                  <a:schemeClr val="tx1"/>
                </a:solidFill>
                <a:ea typeface="+mn-ea"/>
              </a:rPr>
              <a:t>New Coronary events determined by </a:t>
            </a:r>
            <a:endParaRPr lang="en-US" sz="1000" b="1">
              <a:solidFill>
                <a:schemeClr val="tx1"/>
              </a:solidFill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000">
                <a:ea typeface="+mn-ea"/>
              </a:rPr>
              <a:t>    </a:t>
            </a:r>
            <a:endParaRPr lang="en-US"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>
                <a:ea typeface="+mn-ea"/>
              </a:rPr>
              <a:t>   -</a:t>
            </a:r>
            <a:r>
              <a:rPr lang="en-US" sz="2400">
                <a:solidFill>
                  <a:srgbClr val="8EB4E3"/>
                </a:solidFill>
                <a:ea typeface="+mn-ea"/>
              </a:rPr>
              <a:t>Daily surveillance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>
                <a:solidFill>
                  <a:srgbClr val="8EB4E3"/>
                </a:solidFill>
                <a:ea typeface="+mn-ea"/>
              </a:rPr>
              <a:t>   -Examination / 2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b="1">
                <a:solidFill>
                  <a:srgbClr val="00B050"/>
                </a:solidFill>
              </a:rPr>
              <a:t>Nurses Health Study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0033CC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Exposure </a:t>
            </a:r>
          </a:p>
          <a:p>
            <a:pPr>
              <a:buFont typeface="Arial" charset="0"/>
              <a:buNone/>
            </a:pPr>
            <a:endParaRPr lang="en-US" sz="1600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Biological </a:t>
            </a:r>
          </a:p>
          <a:p>
            <a:r>
              <a:rPr lang="en-US" b="1">
                <a:solidFill>
                  <a:schemeClr val="tx1"/>
                </a:solidFill>
              </a:rPr>
              <a:t>Demographic </a:t>
            </a:r>
          </a:p>
          <a:p>
            <a:r>
              <a:rPr lang="en-US" b="1">
                <a:solidFill>
                  <a:schemeClr val="tx1"/>
                </a:solidFill>
              </a:rPr>
              <a:t>Hormonal</a:t>
            </a:r>
          </a:p>
          <a:p>
            <a:r>
              <a:rPr lang="en-US" b="1">
                <a:solidFill>
                  <a:schemeClr val="tx1"/>
                </a:solidFill>
              </a:rPr>
              <a:t>Lifestyle</a:t>
            </a:r>
          </a:p>
          <a:p>
            <a:r>
              <a:rPr lang="en-US" b="1">
                <a:solidFill>
                  <a:schemeClr val="tx1"/>
                </a:solidFill>
              </a:rPr>
              <a:t>Nutritional and </a:t>
            </a:r>
          </a:p>
          <a:p>
            <a:r>
              <a:rPr lang="en-US" b="1">
                <a:solidFill>
                  <a:schemeClr val="tx1"/>
                </a:solidFill>
              </a:rPr>
              <a:t>Other risk factors. </a:t>
            </a:r>
          </a:p>
          <a:p>
            <a:pPr>
              <a:buFont typeface="Arial" charset="0"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solidFill>
                  <a:schemeClr val="tx1"/>
                </a:solidFill>
              </a:rPr>
              <a:t>Outcomes in </a:t>
            </a:r>
          </a:p>
          <a:p>
            <a:pPr>
              <a:buFont typeface="Arial" charset="0"/>
              <a:buNone/>
            </a:pPr>
            <a:endParaRPr lang="en-US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Chronic diseases,</a:t>
            </a:r>
          </a:p>
          <a:p>
            <a:r>
              <a:rPr lang="en-US" b="1">
                <a:solidFill>
                  <a:schemeClr val="tx1"/>
                </a:solidFill>
              </a:rPr>
              <a:t>Cancer in general</a:t>
            </a:r>
          </a:p>
          <a:p>
            <a:r>
              <a:rPr lang="en-US" b="1">
                <a:solidFill>
                  <a:schemeClr val="tx1"/>
                </a:solidFill>
              </a:rPr>
              <a:t>Cancers related to female reproductive tract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52400" y="8382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Nurses' Health Study, a large cohort study involving over121,700 women, who enrolled in 1976 from eleven states of  USA; using a questionnaire in mail every two years to determine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019800"/>
          </a:xfrm>
        </p:spPr>
        <p:txBody>
          <a:bodyPr/>
          <a:lstStyle/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best observational study design. </a:t>
            </a:r>
          </a:p>
          <a:p>
            <a:pPr>
              <a:lnSpc>
                <a:spcPct val="16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Why?</a:t>
            </a:r>
          </a:p>
          <a:p>
            <a:pPr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The investigator proceeds from </a:t>
            </a:r>
            <a:r>
              <a:rPr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ja-JP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to D</a:t>
            </a:r>
            <a:r>
              <a:rPr lang="ja-JP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i.e. from cause to effect so he will not face a chicken egg dilemma and the temporal (time) sequence between E and D can be clearly established. </a:t>
            </a:r>
          </a:p>
          <a:p>
            <a:pPr>
              <a:buClr>
                <a:schemeClr val="hlink"/>
              </a:buClr>
              <a:buFontTx/>
              <a:buNone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chemeClr val="hlink"/>
              </a:buClr>
              <a:buFont typeface="Wingdings" panose="05000000000000000000" pitchFamily="2" charset="2"/>
              <a:buChar char="¯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It uses a control group to accept or reject the hypothesis between E and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p unexp coh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152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C00000"/>
                </a:solidFill>
              </a:rPr>
              <a:t>              </a:t>
            </a:r>
            <a:r>
              <a:rPr lang="en-US" sz="2800" b="1">
                <a:solidFill>
                  <a:srgbClr val="C00000"/>
                </a:solidFill>
              </a:rPr>
              <a:t>Measuring Association in a Cohort</a:t>
            </a:r>
            <a:endParaRPr 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in time of two groups defined by exposure status within a cohort or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Follow up of two cohorts defined by exposure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11017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3"/>
                </a:solidFill>
                <a:ea typeface="+mn-ea"/>
                <a:cs typeface="Arial" charset="0"/>
              </a:rPr>
              <a:t>D=Death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36563"/>
            <a:ext cx="8064500" cy="619283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Analysis: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2800">
                <a:ea typeface="+mn-ea"/>
              </a:rPr>
              <a:t>The basic analysis involves: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>
                <a:ea typeface="+mn-ea"/>
              </a:rPr>
              <a:t>Calculation of incidence rates among the 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>
                <a:ea typeface="+mn-ea"/>
              </a:rPr>
              <a:t>Calculation of incidence rates among the non-exposed </a:t>
            </a: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 sz="2400">
              <a:ea typeface="+mn-ea"/>
            </a:endParaRPr>
          </a:p>
          <a:p>
            <a:pPr marL="609600" indent="-609600"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r>
              <a:rPr lang="en-US" sz="2800">
                <a:ea typeface="+mn-ea"/>
              </a:rPr>
              <a:t>Incidence rate is expressed per unit time as:  xx/100/Time , xx/1000/Time , xx/10000/Time</a:t>
            </a:r>
          </a:p>
          <a:p>
            <a:pPr marL="609600" indent="-609600">
              <a:buClr>
                <a:schemeClr val="hlink"/>
              </a:buClr>
              <a:buFontTx/>
              <a:buNone/>
              <a:tabLst>
                <a:tab pos="2070100" algn="l"/>
              </a:tabLst>
              <a:defRPr/>
            </a:pPr>
            <a:r>
              <a:rPr lang="en-US" sz="2800">
                <a:ea typeface="+mn-ea"/>
              </a:rPr>
              <a:t>       or in person time denominator  </a:t>
            </a: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Char char="¯"/>
              <a:tabLst>
                <a:tab pos="2070100" algn="l"/>
              </a:tabLst>
              <a:defRPr/>
            </a:pPr>
            <a:endParaRPr lang="en-US">
              <a:ea typeface="+mn-ea"/>
            </a:endParaRPr>
          </a:p>
          <a:p>
            <a:pPr marL="609600" indent="-609600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0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0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327150" y="434975"/>
            <a:ext cx="6269038" cy="906463"/>
          </a:xfrm>
        </p:spPr>
        <p:txBody>
          <a:bodyPr/>
          <a:lstStyle/>
          <a:p>
            <a:pPr marL="609600" indent="-609600" algn="ctr">
              <a:lnSpc>
                <a:spcPct val="150000"/>
              </a:lnSpc>
              <a:buClr>
                <a:schemeClr val="hlink"/>
              </a:buClr>
              <a:buFont typeface="Wingdings" panose="05000000000000000000" pitchFamily="2" charset="2"/>
              <a:buNone/>
              <a:tabLst>
                <a:tab pos="2070100" algn="l"/>
              </a:tabLst>
              <a:defRPr/>
            </a:pPr>
            <a:r>
              <a:rPr lang="en-US" sz="35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 work of Analysis </a:t>
            </a:r>
          </a:p>
        </p:txBody>
      </p:sp>
      <p:graphicFrame>
        <p:nvGraphicFramePr>
          <p:cNvPr id="451587" name="Group 3"/>
          <p:cNvGraphicFramePr>
            <a:graphicFrameLocks noGrp="1"/>
          </p:cNvGraphicFramePr>
          <p:nvPr/>
        </p:nvGraphicFramePr>
        <p:xfrm>
          <a:off x="0" y="1968500"/>
          <a:ext cx="7696200" cy="2421573"/>
        </p:xfrm>
        <a:graphic>
          <a:graphicData uri="http://schemas.openxmlformats.org/drawingml/2006/table">
            <a:tbl>
              <a:tblPr rtl="1"/>
              <a:tblGrid>
                <a:gridCol w="151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5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21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Not 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 + 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 +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ea typeface="MS PGothic" panose="020B0600070205080204" pitchFamily="34" charset="-128"/>
                        </a:rPr>
                        <a:t>Non-exposed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7620000" y="3367088"/>
            <a:ext cx="1323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(a/a+b)</a:t>
            </a:r>
          </a:p>
        </p:txBody>
      </p:sp>
      <p:sp>
        <p:nvSpPr>
          <p:cNvPr id="451607" name="Rectangle 23"/>
          <p:cNvSpPr>
            <a:spLocks noChangeArrowheads="1"/>
          </p:cNvSpPr>
          <p:nvPr/>
        </p:nvSpPr>
        <p:spPr bwMode="auto">
          <a:xfrm>
            <a:off x="7610475" y="3824288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(c/c+d )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696200" y="2743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Incidence</a:t>
            </a:r>
            <a:endParaRPr lang="en-GB" sz="2400"/>
          </a:p>
        </p:txBody>
      </p:sp>
      <p:sp>
        <p:nvSpPr>
          <p:cNvPr id="30745" name="TextBox 6"/>
          <p:cNvSpPr txBox="1">
            <a:spLocks noChangeArrowheads="1"/>
          </p:cNvSpPr>
          <p:nvPr/>
        </p:nvSpPr>
        <p:spPr bwMode="auto">
          <a:xfrm>
            <a:off x="228600" y="4876800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Ascertain whether there is a significant statistical association between exposure and disease. </a:t>
            </a:r>
          </a:p>
          <a:p>
            <a:pPr marL="609600" indent="-609600" eaLnBrk="1" hangingPunct="1">
              <a:buClr>
                <a:schemeClr val="hlink"/>
              </a:buClr>
              <a:tabLst>
                <a:tab pos="2070100" algn="l"/>
              </a:tabLst>
            </a:pPr>
            <a:endParaRPr lang="en-US" sz="2400"/>
          </a:p>
          <a:p>
            <a:pPr marL="609600" indent="-609600" eaLnBrk="1" hangingPunct="1">
              <a:buClr>
                <a:schemeClr val="hlink"/>
              </a:buClr>
              <a:buFont typeface="Wingdings" pitchFamily="2" charset="2"/>
              <a:buChar char="¯"/>
              <a:tabLst>
                <a:tab pos="2070100" algn="l"/>
              </a:tabLst>
            </a:pPr>
            <a:r>
              <a:rPr lang="en-US" sz="2400"/>
              <a:t>Calculate chi-square or Z- test.</a:t>
            </a:r>
          </a:p>
          <a:p>
            <a:pPr marL="609600" indent="-609600" eaLnBrk="1" hangingPunct="1">
              <a:tabLst>
                <a:tab pos="2070100" algn="l"/>
              </a:tabLst>
            </a:pPr>
            <a:endParaRPr lang="en-US" sz="2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1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6" grpId="0" build="p" autoUpdateAnimBg="0"/>
      <p:bldP spid="451606" grpId="0" autoUpdateAnimBg="0"/>
      <p:bldP spid="45160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4000" b="1">
                <a:solidFill>
                  <a:srgbClr val="7030A0"/>
                </a:solidFill>
                <a:latin typeface="Garamond" pitchFamily="18" charset="0"/>
              </a:rPr>
              <a:t>Cohort Studies: Causal Association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0" y="1676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2800"/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38200" y="1752600"/>
            <a:ext cx="7315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47800" y="1371600"/>
            <a:ext cx="16764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Onset of study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00800" y="13716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Time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2514600"/>
            <a:ext cx="19050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>
              <a:ea typeface="+mn-ea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667000" y="4343400"/>
            <a:ext cx="1905000" cy="914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71800" y="2743200"/>
            <a:ext cx="1371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Exposed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895600" y="45720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Unexposed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572000" y="29718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6172200" y="2743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172200" y="29718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72000" y="48006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172200" y="45720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172200" y="48006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6629400" y="2362200"/>
            <a:ext cx="609600" cy="5334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6629400" y="3048000"/>
            <a:ext cx="6096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>
              <a:ea typeface="+mn-ea"/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6858000" y="4495800"/>
            <a:ext cx="228600" cy="228600"/>
          </a:xfrm>
          <a:prstGeom prst="ellipse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6477000" y="5105400"/>
            <a:ext cx="9906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>
              <a:ea typeface="+mn-ea"/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914400" y="2971800"/>
            <a:ext cx="457200" cy="1676400"/>
          </a:xfrm>
          <a:prstGeom prst="rect">
            <a:avLst/>
          </a:prstGeom>
          <a:solidFill>
            <a:srgbClr val="92D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1371600" y="2971800"/>
            <a:ext cx="533400" cy="1676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>
              <a:ea typeface="+mn-ea"/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65100" y="2362200"/>
            <a:ext cx="22034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Eligible subjects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529513" y="2360613"/>
            <a:ext cx="11604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7319963" y="32004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7453313" y="4341813"/>
            <a:ext cx="1236662" cy="46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Disease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7472363" y="5410200"/>
            <a:ext cx="1581150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 Disease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1905000" y="37338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438400" y="3505200"/>
            <a:ext cx="3048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438400" y="3733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>
            <a:off x="1295400" y="6400800"/>
            <a:ext cx="6324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2163763" y="5867400"/>
            <a:ext cx="2619375" cy="457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Direction of inquiry</a:t>
            </a:r>
          </a:p>
        </p:txBody>
      </p:sp>
    </p:spTree>
    <p:extLst>
      <p:ext uri="{BB962C8B-B14F-4D97-AF65-F5344CB8AC3E}">
        <p14:creationId xmlns:p14="http://schemas.microsoft.com/office/powerpoint/2010/main" val="27505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 risk (RR)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			Diseased		Not diseased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Exposed		a				b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Unexposed		c				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RR =	</a:t>
            </a:r>
            <a:r>
              <a:rPr lang="en-US" sz="2800" u="sng" dirty="0"/>
              <a:t>Incidence in exposed    </a:t>
            </a:r>
            <a:r>
              <a:rPr lang="en-US" sz="2800" dirty="0"/>
              <a:t>= </a:t>
            </a:r>
            <a:r>
              <a:rPr lang="en-US" sz="2800" u="sng" dirty="0"/>
              <a:t>a/</a:t>
            </a:r>
            <a:r>
              <a:rPr lang="en-US" sz="2800" u="sng" dirty="0" err="1"/>
              <a:t>a+b</a:t>
            </a:r>
            <a:endParaRPr lang="en-US" sz="28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	Incidence in unexposed   c/</a:t>
            </a:r>
            <a:r>
              <a:rPr lang="en-US" sz="2800" dirty="0" err="1"/>
              <a:t>c+d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If causal association what is expected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What does RR=1 means 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/>
              <a:t>Epidemiology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132" y="12192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/>
              <a:t>Defined by John M. Last in 1988 </a:t>
            </a:r>
          </a:p>
          <a:p>
            <a:pPr>
              <a:lnSpc>
                <a:spcPct val="90000"/>
              </a:lnSpc>
            </a:pPr>
            <a:r>
              <a:rPr lang="en-US" altLang="ar-SA" sz="3600" dirty="0"/>
              <a:t>“Study of Distribution and Determinants of health related state or event in a specified population and the application of this study to the control of health problem”.</a:t>
            </a:r>
          </a:p>
          <a:p>
            <a:pPr>
              <a:lnSpc>
                <a:spcPct val="90000"/>
              </a:lnSpc>
            </a:pPr>
            <a:r>
              <a:rPr lang="en-US" altLang="ar-SA" sz="3600" dirty="0"/>
              <a:t>We measure – </a:t>
            </a:r>
          </a:p>
          <a:p>
            <a:pPr lvl="1">
              <a:lnSpc>
                <a:spcPct val="90000"/>
              </a:lnSpc>
            </a:pPr>
            <a:r>
              <a:rPr lang="en-US" altLang="ar-SA" sz="3600" dirty="0"/>
              <a:t>Disease frequency </a:t>
            </a:r>
          </a:p>
          <a:p>
            <a:pPr lvl="1">
              <a:lnSpc>
                <a:spcPct val="90000"/>
              </a:lnSpc>
            </a:pPr>
            <a:r>
              <a:rPr lang="en-US" altLang="ar-SA" sz="3600" dirty="0"/>
              <a:t>Diseases distribution </a:t>
            </a:r>
          </a:p>
          <a:p>
            <a:pPr lvl="1">
              <a:lnSpc>
                <a:spcPct val="90000"/>
              </a:lnSpc>
            </a:pPr>
            <a:r>
              <a:rPr lang="en-US" altLang="ar-SA" sz="3600" dirty="0"/>
              <a:t>Determinants of disease. </a:t>
            </a:r>
          </a:p>
        </p:txBody>
      </p:sp>
    </p:spTree>
    <p:extLst>
      <p:ext uri="{BB962C8B-B14F-4D97-AF65-F5344CB8AC3E}">
        <p14:creationId xmlns:p14="http://schemas.microsoft.com/office/powerpoint/2010/main" val="13218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838200"/>
          </a:xfrm>
        </p:spPr>
        <p:txBody>
          <a:bodyPr/>
          <a:lstStyle/>
          <a:p>
            <a:r>
              <a:rPr lang="en-US" sz="3600" b="1">
                <a:solidFill>
                  <a:srgbClr val="990000"/>
                </a:solidFill>
              </a:rPr>
              <a:t>Interpretation of Relative Risk (RR)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525000" cy="5791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RR=1: 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No association</a:t>
            </a:r>
            <a:r>
              <a:rPr lang="en-US" sz="2400">
                <a:ea typeface="+mn-ea"/>
              </a:rPr>
              <a:t> between exposure and disease 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       incidence rates are identical between groups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RR&gt; 1: Positive association (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increased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 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risk in exposed</a:t>
            </a:r>
            <a:r>
              <a:rPr lang="en-US" sz="2400" b="1">
                <a:ea typeface="+mn-ea"/>
              </a:rPr>
              <a:t>)</a:t>
            </a:r>
            <a:endParaRPr lang="en-US" sz="2400">
              <a:ea typeface="+mn-ea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      exposed group has higher incidence than unexposed group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>
              <a:ea typeface="+mn-e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RR&lt; 1: Negative association (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protective effect in exposed</a:t>
            </a:r>
            <a:r>
              <a:rPr lang="en-US" sz="2400">
                <a:ea typeface="+mn-ea"/>
              </a:rPr>
              <a:t>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n-US" sz="2400">
                <a:ea typeface="+mn-ea"/>
              </a:rPr>
              <a:t>       unexposed group has higher incidence than exposed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2BF206-72C8-4F28-B748-9DBD603B6F80}" type="slidenum">
              <a:rPr lang="en-US" altLang="ar-SA" sz="1400"/>
              <a:pPr/>
              <a:t>31</a:t>
            </a:fld>
            <a:endParaRPr lang="en-US" altLang="ar-SA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04075" cy="912813"/>
          </a:xfrm>
        </p:spPr>
        <p:txBody>
          <a:bodyPr/>
          <a:lstStyle/>
          <a:p>
            <a:r>
              <a:rPr lang="en-US" altLang="ar-SA" sz="2800" b="0" dirty="0" smtClean="0"/>
              <a:t>RR - Interpretation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114800"/>
          </a:xfrm>
        </p:spPr>
        <p:txBody>
          <a:bodyPr/>
          <a:lstStyle/>
          <a:p>
            <a:r>
              <a:rPr lang="en-US" altLang="ar-SA" sz="3200" dirty="0" smtClean="0">
                <a:cs typeface="+mj-cs"/>
              </a:rPr>
              <a:t>RR = 1.0 </a:t>
            </a:r>
          </a:p>
          <a:p>
            <a:pPr lvl="1"/>
            <a:r>
              <a:rPr lang="en-US" altLang="ar-SA" sz="3200" dirty="0" smtClean="0">
                <a:cs typeface="+mj-cs"/>
              </a:rPr>
              <a:t>indicates the rate (risk) of disease among exposed and non-exposed (= referent category) are identical (= null value)</a:t>
            </a:r>
          </a:p>
          <a:p>
            <a:r>
              <a:rPr lang="en-US" altLang="ar-SA" sz="3200" dirty="0" smtClean="0">
                <a:cs typeface="+mj-cs"/>
              </a:rPr>
              <a:t>RR = 2.0 </a:t>
            </a:r>
          </a:p>
          <a:p>
            <a:pPr lvl="1"/>
            <a:r>
              <a:rPr lang="en-US" altLang="ar-SA" sz="3200" dirty="0" smtClean="0">
                <a:cs typeface="+mj-cs"/>
              </a:rPr>
              <a:t>rate (risk) is twice as high in exposed versus non-exposed</a:t>
            </a:r>
          </a:p>
          <a:p>
            <a:r>
              <a:rPr lang="en-US" altLang="ar-SA" sz="3200" dirty="0" smtClean="0">
                <a:cs typeface="+mj-cs"/>
              </a:rPr>
              <a:t>RR = 0.5</a:t>
            </a:r>
          </a:p>
          <a:p>
            <a:pPr lvl="1"/>
            <a:r>
              <a:rPr lang="en-US" altLang="ar-SA" sz="3200" dirty="0" smtClean="0">
                <a:cs typeface="+mj-cs"/>
              </a:rPr>
              <a:t>rate (risk) in exposed is half that in non-exposed</a:t>
            </a:r>
          </a:p>
          <a:p>
            <a:pPr lvl="1"/>
            <a:endParaRPr lang="en-US" altLang="ar-SA" sz="32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0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442FC6-726B-4E1F-AFA1-DB5A39F1C0CB}" type="slidenum">
              <a:rPr lang="en-US" altLang="ar-SA" sz="1400"/>
              <a:pPr/>
              <a:t>32</a:t>
            </a:fld>
            <a:endParaRPr lang="en-US" altLang="ar-SA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94581" y="152400"/>
            <a:ext cx="7204075" cy="912813"/>
          </a:xfrm>
        </p:spPr>
        <p:txBody>
          <a:bodyPr/>
          <a:lstStyle/>
          <a:p>
            <a:r>
              <a:rPr lang="en-US" altLang="ar-SA" sz="2800" b="0" dirty="0" smtClean="0"/>
              <a:t>RR - Interpretation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4114800"/>
          </a:xfrm>
        </p:spPr>
        <p:txBody>
          <a:bodyPr/>
          <a:lstStyle/>
          <a:p>
            <a:r>
              <a:rPr lang="en-US" altLang="ar-SA" sz="3600" dirty="0" smtClean="0">
                <a:cs typeface="+mj-cs"/>
              </a:rPr>
              <a:t>RR = &gt; 5.0 or &lt; 0.2 </a:t>
            </a:r>
          </a:p>
          <a:p>
            <a:pPr lvl="1"/>
            <a:r>
              <a:rPr lang="en-US" altLang="ar-SA" sz="3600" dirty="0" smtClean="0">
                <a:cs typeface="+mj-cs"/>
              </a:rPr>
              <a:t>BIG</a:t>
            </a:r>
            <a:br>
              <a:rPr lang="en-US" altLang="ar-SA" sz="3600" dirty="0" smtClean="0">
                <a:cs typeface="+mj-cs"/>
              </a:rPr>
            </a:br>
            <a:endParaRPr lang="en-US" altLang="ar-SA" sz="3600" dirty="0" smtClean="0">
              <a:cs typeface="+mj-cs"/>
            </a:endParaRPr>
          </a:p>
          <a:p>
            <a:r>
              <a:rPr lang="en-US" altLang="ar-SA" sz="3600" dirty="0" smtClean="0">
                <a:cs typeface="+mj-cs"/>
              </a:rPr>
              <a:t>RR = 2.0 – 5.0 or 0.5 – 0.2 </a:t>
            </a:r>
          </a:p>
          <a:p>
            <a:pPr lvl="1"/>
            <a:r>
              <a:rPr lang="en-US" altLang="ar-SA" sz="3600" dirty="0" smtClean="0">
                <a:cs typeface="+mj-cs"/>
              </a:rPr>
              <a:t>MODERATE</a:t>
            </a:r>
            <a:br>
              <a:rPr lang="en-US" altLang="ar-SA" sz="3600" dirty="0" smtClean="0">
                <a:cs typeface="+mj-cs"/>
              </a:rPr>
            </a:br>
            <a:endParaRPr lang="en-US" altLang="ar-SA" sz="3600" dirty="0" smtClean="0">
              <a:cs typeface="+mj-cs"/>
            </a:endParaRPr>
          </a:p>
          <a:p>
            <a:r>
              <a:rPr lang="en-US" altLang="ar-SA" sz="3600" dirty="0" smtClean="0">
                <a:cs typeface="+mj-cs"/>
              </a:rPr>
              <a:t>RR = &lt;2.0 or &gt;0.5</a:t>
            </a:r>
          </a:p>
          <a:p>
            <a:pPr lvl="1"/>
            <a:r>
              <a:rPr lang="en-US" altLang="ar-SA" sz="3600" dirty="0" smtClean="0">
                <a:cs typeface="+mj-cs"/>
              </a:rPr>
              <a:t>SMALL </a:t>
            </a:r>
          </a:p>
        </p:txBody>
      </p:sp>
    </p:spTree>
    <p:extLst>
      <p:ext uri="{BB962C8B-B14F-4D97-AF65-F5344CB8AC3E}">
        <p14:creationId xmlns:p14="http://schemas.microsoft.com/office/powerpoint/2010/main" val="40852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0263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1: Relative Risk Calculation</a:t>
            </a:r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52400" y="5181600"/>
            <a:ext cx="8915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smokers 	      = 84/3000  = 28.0/1000/yr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Incidence in non-smokers = 87/5000  = 17.4/1000/yr</a:t>
            </a:r>
          </a:p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Relative risk 		      = 28.0/17.4 = 1.61</a:t>
            </a:r>
            <a:endParaRPr lang="en-US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456708" name="Picture 4" descr="tabl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8913" y="1600200"/>
            <a:ext cx="8766175" cy="349885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066800" y="919163"/>
          <a:ext cx="7113588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Photo Editor Photo" r:id="rId4" imgW="7216765" imgH="5022015" progId="MSPhotoEd.3">
                  <p:embed/>
                </p:oleObj>
              </mc:Choice>
              <mc:Fallback>
                <p:oleObj name="Photo Editor Photo" r:id="rId4" imgW="7216765" imgH="502201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9163"/>
                        <a:ext cx="7113588" cy="502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49288" y="152400"/>
            <a:ext cx="7881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Example 2: Consider smoking &amp; Coronary heart disease (CHD) </a:t>
            </a:r>
          </a:p>
          <a:p>
            <a:pPr algn="ctr" eaLnBrk="1" hangingPunct="1"/>
            <a:r>
              <a:rPr lang="en-US" sz="2400" b="1">
                <a:solidFill>
                  <a:schemeClr val="bg2"/>
                </a:solidFill>
                <a:latin typeface="Arial Narrow" pitchFamily="34" charset="0"/>
              </a:rPr>
              <a:t>in a population where we have data for exposure and outcome  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814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smokers</a:t>
            </a:r>
          </a:p>
        </p:txBody>
      </p:sp>
      <p:cxnSp>
        <p:nvCxnSpPr>
          <p:cNvPr id="6" name="Straight Connector 5"/>
          <p:cNvCxnSpPr>
            <a:endCxn id="35846" idx="3"/>
          </p:cNvCxnSpPr>
          <p:nvPr/>
        </p:nvCxnSpPr>
        <p:spPr>
          <a:xfrm rot="10800000">
            <a:off x="795338" y="1662113"/>
            <a:ext cx="804862" cy="14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30%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5800" y="2286000"/>
            <a:ext cx="2133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304800" y="2133600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15%</a:t>
            </a:r>
          </a:p>
        </p:txBody>
      </p: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743200" y="1752600"/>
            <a:ext cx="116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CHD in</a:t>
            </a:r>
          </a:p>
          <a:p>
            <a:pPr eaLnBrk="1" hangingPunct="1"/>
            <a:r>
              <a:rPr lang="en-US" sz="1200" b="1">
                <a:solidFill>
                  <a:srgbClr val="C00000"/>
                </a:solidFill>
              </a:rPr>
              <a:t>Non-smokers</a:t>
            </a:r>
          </a:p>
        </p:txBody>
      </p:sp>
      <p:sp>
        <p:nvSpPr>
          <p:cNvPr id="35850" name="TextBox 15"/>
          <p:cNvSpPr txBox="1">
            <a:spLocks noChangeArrowheads="1"/>
          </p:cNvSpPr>
          <p:nvPr/>
        </p:nvSpPr>
        <p:spPr bwMode="auto">
          <a:xfrm>
            <a:off x="1143000" y="6019800"/>
            <a:ext cx="7450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30/100 – 15/100 = 15/100 CHD risk is attributable to smoking</a:t>
            </a:r>
          </a:p>
          <a:p>
            <a:pPr eaLnBrk="1" hangingPunct="1"/>
            <a:r>
              <a:rPr lang="en-US"/>
              <a:t>RR of CHD is twice more in smokers than in non smokers (0.30/0.15=2)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</a:rPr>
              <a:t>Attributable Risk (AR) and</a:t>
            </a:r>
            <a:br>
              <a:rPr lang="en-US" sz="3600" b="1">
                <a:solidFill>
                  <a:srgbClr val="FF0000"/>
                </a:solidFill>
              </a:rPr>
            </a:br>
            <a:r>
              <a:rPr lang="en-US" sz="3600" b="1">
                <a:solidFill>
                  <a:srgbClr val="FF0000"/>
                </a:solidFill>
              </a:rPr>
              <a:t>Attributable Risk Fraction (ARF)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Incidence</a:t>
            </a:r>
            <a:r>
              <a:rPr lang="en-US" sz="2800" dirty="0">
                <a:solidFill>
                  <a:srgbClr val="FFFF00"/>
                </a:solidFill>
              </a:rPr>
              <a:t> of disease in the </a:t>
            </a:r>
            <a:r>
              <a:rPr lang="en-US" sz="2800" b="1" dirty="0">
                <a:solidFill>
                  <a:srgbClr val="FFFF00"/>
                </a:solidFill>
              </a:rPr>
              <a:t>Exposed </a:t>
            </a:r>
            <a:r>
              <a:rPr lang="en-US" sz="2800" dirty="0">
                <a:solidFill>
                  <a:srgbClr val="FFFF00"/>
                </a:solidFill>
              </a:rPr>
              <a:t>population whose disease can be attributed to the exposure. </a:t>
            </a:r>
          </a:p>
          <a:p>
            <a:pPr eaLnBrk="1" hangingPunct="1"/>
            <a:r>
              <a:rPr lang="en-US" sz="4400" dirty="0"/>
              <a:t>AR=I </a:t>
            </a:r>
            <a:r>
              <a:rPr lang="en-US" sz="4400" baseline="-25000" dirty="0"/>
              <a:t>e</a:t>
            </a:r>
            <a:r>
              <a:rPr lang="en-US" sz="4400" dirty="0"/>
              <a:t> –I </a:t>
            </a:r>
            <a:r>
              <a:rPr lang="en-US" sz="4400" baseline="-25000" dirty="0"/>
              <a:t>u</a:t>
            </a:r>
            <a:endParaRPr lang="en-US" sz="2800" baseline="-25000" dirty="0"/>
          </a:p>
          <a:p>
            <a:pPr eaLnBrk="1" hangingPunct="1">
              <a:buFont typeface="Arial" charset="0"/>
              <a:buNone/>
            </a:pPr>
            <a:endParaRPr lang="en-US" sz="2800" baseline="-25000" dirty="0"/>
          </a:p>
          <a:p>
            <a:pPr eaLnBrk="1" hangingPunct="1">
              <a:buFont typeface="Arial" charset="0"/>
              <a:buNone/>
            </a:pPr>
            <a:endParaRPr lang="en-US" sz="2800" baseline="-25000" dirty="0"/>
          </a:p>
          <a:p>
            <a:pPr eaLnBrk="1" hangingPunct="1"/>
            <a:r>
              <a:rPr lang="en-US" sz="2800" dirty="0">
                <a:solidFill>
                  <a:srgbClr val="FFFF00"/>
                </a:solidFill>
              </a:rPr>
              <a:t>The proportion (fraction) of disease in the exposed population whose disease can be attributed to the exposure.</a:t>
            </a:r>
          </a:p>
          <a:p>
            <a:pPr eaLnBrk="1" hangingPunct="1"/>
            <a:r>
              <a:rPr lang="en-US" sz="4400" dirty="0" smtClean="0"/>
              <a:t>ARF= </a:t>
            </a:r>
            <a:r>
              <a:rPr lang="en-US" sz="4400" dirty="0"/>
              <a:t>(I </a:t>
            </a:r>
            <a:r>
              <a:rPr lang="en-US" sz="4400" baseline="-25000" dirty="0"/>
              <a:t>e</a:t>
            </a:r>
            <a:r>
              <a:rPr lang="en-US" sz="4400" dirty="0"/>
              <a:t> –I </a:t>
            </a:r>
            <a:r>
              <a:rPr lang="en-US" sz="4400" baseline="-25000" dirty="0"/>
              <a:t>u </a:t>
            </a:r>
            <a:r>
              <a:rPr lang="en-US" sz="4400" dirty="0"/>
              <a:t>)/I </a:t>
            </a:r>
            <a:r>
              <a:rPr lang="en-US" sz="4400" baseline="-25000" dirty="0"/>
              <a:t>e</a:t>
            </a:r>
            <a:r>
              <a:rPr lang="en-US" sz="4400" dirty="0"/>
              <a:t> </a:t>
            </a:r>
          </a:p>
          <a:p>
            <a:pPr eaLnBrk="1" hangingPunct="1"/>
            <a:endParaRPr lang="en-US" sz="4400" dirty="0"/>
          </a:p>
          <a:p>
            <a:pPr eaLnBrk="1" hangingPunct="1"/>
            <a:endParaRPr lang="en-US" sz="4400" dirty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324600"/>
            <a:ext cx="5773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I=Incidence. e= exposed, u=unexposed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Attributable Risk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2800" dirty="0"/>
              <a:t>Attributable risk in exposed (Example 1)</a:t>
            </a:r>
          </a:p>
          <a:p>
            <a:pPr eaLnBrk="1" hangingPunct="1">
              <a:buFontTx/>
              <a:buNone/>
            </a:pPr>
            <a:r>
              <a:rPr lang="en-US" sz="2800" dirty="0"/>
              <a:t>	= (28-17.4) / 1000 =10.6/1000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  10.6 of the 28/1000 are attributable to smoking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 Attributable risk </a:t>
            </a:r>
            <a:r>
              <a:rPr lang="en-US" sz="2800" dirty="0"/>
              <a:t>fraction= </a:t>
            </a:r>
            <a:r>
              <a:rPr lang="en-US" sz="2800" dirty="0"/>
              <a:t>(28-17.4) / 28 </a:t>
            </a:r>
          </a:p>
          <a:p>
            <a:pPr eaLnBrk="1" hangingPunct="1">
              <a:buFontTx/>
              <a:buNone/>
            </a:pPr>
            <a:r>
              <a:rPr lang="en-US" sz="2800" dirty="0"/>
              <a:t>				          = 10.6/28 </a:t>
            </a:r>
          </a:p>
          <a:p>
            <a:pPr eaLnBrk="1" hangingPunct="1">
              <a:buFontTx/>
              <a:buNone/>
            </a:pPr>
            <a:r>
              <a:rPr lang="en-US" sz="2800" dirty="0"/>
              <a:t>				          = 0.379 = 37.9% ~ 40% 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r>
              <a:rPr lang="en-US" altLang="ar-SA"/>
              <a:t>Estimation of Risk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3600" dirty="0"/>
              <a:t>Attributable </a:t>
            </a:r>
            <a:r>
              <a:rPr lang="en-US" altLang="ar-SA" sz="3600" dirty="0" smtClean="0"/>
              <a:t>Risk </a:t>
            </a:r>
            <a:r>
              <a:rPr lang="en-US" sz="3600" dirty="0" smtClean="0"/>
              <a:t>Fraction</a:t>
            </a:r>
            <a:endParaRPr lang="en-US" altLang="ar-SA" sz="3600" dirty="0"/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/>
              <a:t>	</a:t>
            </a:r>
            <a:r>
              <a:rPr lang="en-US" altLang="ar-SA" sz="3600" dirty="0" smtClean="0"/>
              <a:t>     </a:t>
            </a:r>
            <a:r>
              <a:rPr lang="en-US" altLang="ar-SA" sz="3200" dirty="0" smtClean="0"/>
              <a:t>Incidence of disease among exposed –       incidence of disease among non exposed</a:t>
            </a:r>
            <a:endParaRPr lang="en-US" altLang="ar-SA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 smtClean="0"/>
              <a:t>ARF= ________________________</a:t>
            </a:r>
            <a:endParaRPr lang="en-US" altLang="ar-SA" sz="3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/>
              <a:t>	Incidence of disease among exposed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 smtClean="0"/>
              <a:t>			  </a:t>
            </a:r>
          </a:p>
          <a:p>
            <a:pPr>
              <a:lnSpc>
                <a:spcPct val="90000"/>
              </a:lnSpc>
              <a:buNone/>
            </a:pPr>
            <a:r>
              <a:rPr lang="en-US" altLang="ar-SA" sz="3600" dirty="0" smtClean="0"/>
              <a:t>ARF </a:t>
            </a:r>
            <a:r>
              <a:rPr lang="en-US" altLang="ar-SA" sz="3600" dirty="0" smtClean="0"/>
              <a:t>= </a:t>
            </a:r>
            <a:r>
              <a:rPr lang="en-US" altLang="ar-SA" sz="3600" u="sng" dirty="0" smtClean="0"/>
              <a:t>a/</a:t>
            </a:r>
            <a:r>
              <a:rPr lang="en-US" altLang="ar-SA" sz="3600" u="sng" dirty="0" err="1" smtClean="0"/>
              <a:t>a+b</a:t>
            </a:r>
            <a:r>
              <a:rPr lang="en-US" altLang="ar-SA" sz="3600" u="sng" dirty="0" smtClean="0"/>
              <a:t> – c/</a:t>
            </a:r>
            <a:r>
              <a:rPr lang="en-US" altLang="ar-SA" sz="3600" u="sng" dirty="0" err="1" smtClean="0"/>
              <a:t>c+d</a:t>
            </a:r>
            <a:endParaRPr lang="en-US" altLang="ar-SA" sz="3600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sz="3600" dirty="0"/>
              <a:t>			a/</a:t>
            </a:r>
            <a:r>
              <a:rPr lang="en-US" altLang="ar-SA" sz="3600" dirty="0" err="1"/>
              <a:t>a+b</a:t>
            </a:r>
            <a:endParaRPr lang="en-US" altLang="ar-SA" sz="3600" dirty="0"/>
          </a:p>
        </p:txBody>
      </p:sp>
    </p:spTree>
    <p:extLst>
      <p:ext uri="{BB962C8B-B14F-4D97-AF65-F5344CB8AC3E}">
        <p14:creationId xmlns:p14="http://schemas.microsoft.com/office/powerpoint/2010/main" val="17798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13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2886"/>
              </p:ext>
            </p:extLst>
          </p:nvPr>
        </p:nvGraphicFramePr>
        <p:xfrm>
          <a:off x="1219200" y="1143000"/>
          <a:ext cx="6477000" cy="4114801"/>
        </p:xfrm>
        <a:graphic>
          <a:graphicData uri="http://schemas.openxmlformats.org/drawingml/2006/table">
            <a:tbl>
              <a:tblPr/>
              <a:tblGrid>
                <a:gridCol w="1619250"/>
                <a:gridCol w="1619250"/>
                <a:gridCol w="1619250"/>
                <a:gridCol w="1619250"/>
              </a:tblGrid>
              <a:tr h="758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Smoking</a:t>
                      </a:r>
                      <a:endParaRPr kumimoji="0" lang="en-US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 cancer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6930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2997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9927</a:t>
                      </a:r>
                      <a:endParaRPr kumimoji="0" lang="en-US" alt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0" lang="en-US" alt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14" name="Text Box 130"/>
          <p:cNvSpPr txBox="1">
            <a:spLocks noChangeArrowheads="1"/>
          </p:cNvSpPr>
          <p:nvPr/>
        </p:nvSpPr>
        <p:spPr bwMode="auto">
          <a:xfrm>
            <a:off x="990600" y="5486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 sz="2400" dirty="0">
                <a:latin typeface="Arial" pitchFamily="34" charset="0"/>
              </a:rPr>
              <a:t>Find out RR and </a:t>
            </a:r>
            <a:r>
              <a:rPr lang="en-US" altLang="ar-SA" sz="2400" dirty="0" smtClean="0">
                <a:latin typeface="Arial" pitchFamily="34" charset="0"/>
              </a:rPr>
              <a:t>ARF </a:t>
            </a:r>
            <a:r>
              <a:rPr lang="en-US" altLang="ar-SA" sz="2400" dirty="0">
                <a:latin typeface="Arial" pitchFamily="34" charset="0"/>
              </a:rPr>
              <a:t>for above data</a:t>
            </a:r>
          </a:p>
        </p:txBody>
      </p:sp>
    </p:spTree>
    <p:extLst>
      <p:ext uri="{BB962C8B-B14F-4D97-AF65-F5344CB8AC3E}">
        <p14:creationId xmlns:p14="http://schemas.microsoft.com/office/powerpoint/2010/main" val="14978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ar-SA" sz="2800" dirty="0"/>
              <a:t>Incidence of lung cancer among smokers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		70/7000  = 10 per 1000</a:t>
            </a:r>
          </a:p>
          <a:p>
            <a:r>
              <a:rPr lang="en-US" altLang="ar-SA" sz="2800" dirty="0"/>
              <a:t>Incidence of lung cancer among non-smokers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		3/3000 = 1 per thousand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RR = 10 / 1 = 10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	(lung cancer is 10 times more common among smokers than non smokers)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 smtClean="0"/>
              <a:t>ARF </a:t>
            </a:r>
            <a:r>
              <a:rPr lang="en-US" altLang="ar-SA" sz="2800" dirty="0"/>
              <a:t>= 10 – 1 / 10 X 100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		= 90 % </a:t>
            </a:r>
          </a:p>
          <a:p>
            <a:pPr>
              <a:buFont typeface="Wingdings" pitchFamily="2" charset="2"/>
              <a:buNone/>
            </a:pPr>
            <a:r>
              <a:rPr lang="en-US" altLang="ar-SA" sz="2800" dirty="0"/>
              <a:t>	(90% of the cases of lung cancer among smokers are attributed to their habit of smoking)</a:t>
            </a:r>
          </a:p>
          <a:p>
            <a:endParaRPr lang="en-US" altLang="ar-SA" sz="2800" dirty="0"/>
          </a:p>
        </p:txBody>
      </p:sp>
    </p:spTree>
    <p:extLst>
      <p:ext uri="{BB962C8B-B14F-4D97-AF65-F5344CB8AC3E}">
        <p14:creationId xmlns:p14="http://schemas.microsoft.com/office/powerpoint/2010/main" val="32326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5775"/>
          </a:xfrm>
        </p:spPr>
        <p:txBody>
          <a:bodyPr>
            <a:normAutofit fontScale="90000"/>
          </a:bodyPr>
          <a:lstStyle/>
          <a:p>
            <a:r>
              <a:rPr lang="en-US" altLang="ar-SA" sz="3400"/>
              <a:t>TYPES OF EPIDEMIOLOGICAL STUDIES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534400" cy="4830763"/>
          </a:xfrm>
        </p:spPr>
        <p:txBody>
          <a:bodyPr/>
          <a:lstStyle/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1.	OBSERVATIONAL STUDIES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 smtClean="0">
                <a:solidFill>
                  <a:srgbClr val="FF0000"/>
                </a:solidFill>
                <a:latin typeface="Arial" pitchFamily="34" charset="0"/>
              </a:rPr>
              <a:t>       A. DESCRIPTIVE </a:t>
            </a: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STUDY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</a:t>
            </a:r>
            <a:r>
              <a:rPr lang="en-US" altLang="ar-SA" sz="1800" b="1" dirty="0">
                <a:solidFill>
                  <a:srgbClr val="FF0000"/>
                </a:solidFill>
                <a:latin typeface="Arial" pitchFamily="34" charset="0"/>
              </a:rPr>
              <a:t>        DESCRIBE DIESEASE </a:t>
            </a:r>
            <a:r>
              <a:rPr lang="en-US" altLang="ar-SA" sz="1800" b="1" dirty="0" smtClean="0">
                <a:solidFill>
                  <a:srgbClr val="FF0000"/>
                </a:solidFill>
                <a:latin typeface="Arial" pitchFamily="34" charset="0"/>
              </a:rPr>
              <a:t>BY  TIME –PLACE -PERSON</a:t>
            </a:r>
            <a:endParaRPr lang="en-US" altLang="ar-SA" sz="1800" b="1" dirty="0">
              <a:solidFill>
                <a:srgbClr val="FF0000"/>
              </a:solidFill>
              <a:latin typeface="Arial" pitchFamily="34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 smtClean="0">
                <a:solidFill>
                  <a:srgbClr val="FF0000"/>
                </a:solidFill>
                <a:latin typeface="Arial" pitchFamily="34" charset="0"/>
              </a:rPr>
              <a:t>       B</a:t>
            </a: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.	ANALYTICAL STUDIES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      ECOLOGICAL STUDY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     CROSS SECTIONAL STUDY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     CASE-CONTROL STUDY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     </a:t>
            </a:r>
            <a:r>
              <a:rPr lang="en-US" altLang="ar-SA" b="1" dirty="0">
                <a:solidFill>
                  <a:srgbClr val="FFFF00"/>
                </a:solidFill>
                <a:latin typeface="Arial" pitchFamily="34" charset="0"/>
              </a:rPr>
              <a:t>COHORT STUDY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2.	EXPEREMENTAL STUDIES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RANDOMIZED CONTROLLED TRIAL (RCT)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FIELD TRIAL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ar-SA" b="1" dirty="0">
                <a:solidFill>
                  <a:srgbClr val="FF0000"/>
                </a:solidFill>
                <a:latin typeface="Arial" pitchFamily="34" charset="0"/>
              </a:rPr>
              <a:t>		COMMUNITY TRIAL </a:t>
            </a:r>
          </a:p>
          <a:p>
            <a:endParaRPr lang="ar-SA" altLang="ar-SA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ar-SA" alt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41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65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73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RR= Calculate Incidence in exposed / Incidence in unexposed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Women Health Initiative Cohort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206875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63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Physical Activity at age 35 years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 not develop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Breast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Incidence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a/a+b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8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31794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bg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c/c+d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89" name="TextBox 4"/>
          <p:cNvSpPr txBox="1">
            <a:spLocks noChangeArrowheads="1"/>
          </p:cNvSpPr>
          <p:nvPr/>
        </p:nvSpPr>
        <p:spPr bwMode="auto">
          <a:xfrm>
            <a:off x="406400" y="5638800"/>
            <a:ext cx="812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/>
              <a:t>RR= 0.26/0.21 = </a:t>
            </a:r>
            <a:r>
              <a:rPr lang="en-US" sz="2400" b="1">
                <a:solidFill>
                  <a:srgbClr val="C00000"/>
                </a:solidFill>
              </a:rPr>
              <a:t>1.24</a:t>
            </a:r>
          </a:p>
          <a:p>
            <a:pPr eaLnBrk="1" hangingPunct="1"/>
            <a:r>
              <a:rPr lang="en-US" sz="2000" b="1" i="1">
                <a:solidFill>
                  <a:schemeClr val="bg1"/>
                </a:solidFill>
              </a:rPr>
              <a:t>Note how exposure is defined/whether No/Yes to exercise; if yes what will be RR ? (Hint: it will be protective and less than 1)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 Biases in 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Cohort Studies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/>
              <a:t>Non response </a:t>
            </a:r>
          </a:p>
          <a:p>
            <a:pPr>
              <a:lnSpc>
                <a:spcPct val="150000"/>
              </a:lnSpc>
            </a:pPr>
            <a:r>
              <a:rPr lang="en-US" sz="3200"/>
              <a:t>Loss to follow up with time</a:t>
            </a:r>
          </a:p>
          <a:p>
            <a:pPr>
              <a:lnSpc>
                <a:spcPct val="150000"/>
              </a:lnSpc>
            </a:pPr>
            <a:r>
              <a:rPr lang="en-US" sz="3200"/>
              <a:t>Measurement errors in exposure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Valuable in rare exposures. </a:t>
            </a:r>
          </a:p>
          <a:p>
            <a:pPr marL="609600" indent="-609600" algn="justLow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study multiple outcomes of a single exposure / risk factor.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Exposure happened before outcome (Temporality) 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tabLst>
                <a:tab pos="2070100" algn="l"/>
              </a:tabLst>
              <a:defRPr/>
            </a:pPr>
            <a:r>
              <a:rPr lang="en-US" sz="2800" dirty="0">
                <a:ea typeface="+mn-ea"/>
                <a:cs typeface="Arial" charset="0"/>
              </a:rPr>
              <a:t>Can calculate incidence rates.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quantify Risk, Relative risk, &amp; Attributable Risk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Dose response ratio can be calculated between exposure and disease and other outcomes.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Low potential for bias than case-control study</a:t>
            </a:r>
          </a:p>
          <a:p>
            <a:pPr marL="609600" indent="-609600" algn="justLow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 startAt="5"/>
              <a:tabLst>
                <a:tab pos="2070100" algn="l"/>
              </a:tabLs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Can establish a natural history of disease when not known  </a:t>
            </a:r>
            <a:r>
              <a:rPr lang="en-US" sz="2800" dirty="0">
                <a:ea typeface="+mn-ea"/>
                <a:cs typeface="Arial" charset="0"/>
              </a:rPr>
              <a:t> </a:t>
            </a:r>
          </a:p>
        </p:txBody>
      </p:sp>
      <p:sp>
        <p:nvSpPr>
          <p:cNvPr id="464899" name="WordArt 3"/>
          <p:cNvSpPr>
            <a:spLocks noChangeArrowheads="1" noChangeShapeType="1" noTextEdit="1"/>
          </p:cNvSpPr>
          <p:nvPr/>
        </p:nvSpPr>
        <p:spPr bwMode="auto">
          <a:xfrm>
            <a:off x="533400" y="306388"/>
            <a:ext cx="5867400" cy="608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4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4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64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64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64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64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4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0" y="762000"/>
            <a:ext cx="9144000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Attrition (loss to follow up) may affect validity of results.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Measurement errors, multiple interviews, tests 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Involve a large sample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Inefficient for evaluation of rare diseases.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Takes a long time.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Expensive.</a:t>
            </a:r>
          </a:p>
          <a:p>
            <a:pPr algn="justLow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AutoNum type="arabicPeriod"/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66947" name="WordArt 3"/>
          <p:cNvSpPr>
            <a:spLocks noChangeArrowheads="1" noChangeShapeType="1" noTextEdit="1"/>
          </p:cNvSpPr>
          <p:nvPr/>
        </p:nvSpPr>
        <p:spPr bwMode="auto">
          <a:xfrm>
            <a:off x="322263" y="220663"/>
            <a:ext cx="56213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7" dist="17961" dir="13500000">
                    <a:srgbClr val="59008E">
                      <a:alpha val="74997"/>
                    </a:srgbClr>
                  </a:prstShdw>
                </a:effectLst>
                <a:latin typeface="Arial"/>
                <a:cs typeface="Arial"/>
              </a:rPr>
              <a:t>Disadvantages of cohort studies: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6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6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6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6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30763"/>
          </a:xfrm>
        </p:spPr>
        <p:txBody>
          <a:bodyPr/>
          <a:lstStyle/>
          <a:p>
            <a:r>
              <a:rPr lang="en-US" sz="2800"/>
              <a:t>Cohort studies are observational in nature and are useful in comparing risks in subgroups of populations within a specific time frame</a:t>
            </a:r>
          </a:p>
          <a:p>
            <a:endParaRPr lang="en-US" sz="1400"/>
          </a:p>
          <a:p>
            <a:r>
              <a:rPr lang="en-US" sz="2800"/>
              <a:t>Availability of data from previous years can lead to less expensive estimates for Risk, RR, and AR,  using a retrospective cohort study</a:t>
            </a:r>
            <a:endParaRPr lang="en-US" sz="1400"/>
          </a:p>
          <a:p>
            <a:pPr>
              <a:buFont typeface="Arial" charset="0"/>
              <a:buNone/>
            </a:pPr>
            <a:r>
              <a:rPr lang="en-US" sz="1400"/>
              <a:t> </a:t>
            </a:r>
            <a:endParaRPr lang="en-US" sz="2800"/>
          </a:p>
          <a:p>
            <a:r>
              <a:rPr lang="en-US" sz="2800"/>
              <a:t>Prospective Cohort studies are expensive in time and resources, in addition to estimates of Risk, RR and AR , provide a causal link between risk factors and disease/other outcomes e.g. cancer.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086600" cy="1371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2"/>
                </a:solidFill>
                <a:latin typeface="Footlight MT Light" pitchFamily="18" charset="0"/>
              </a:rPr>
              <a:t>Reference book &amp; page number for the lecture resource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86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>
                <a:solidFill>
                  <a:schemeClr val="tx2"/>
                </a:solidFill>
              </a:rPr>
              <a:t>Epidemiology by Leon Gordis. 3</a:t>
            </a:r>
            <a:r>
              <a:rPr lang="en-US" baseline="30000">
                <a:solidFill>
                  <a:schemeClr val="tx2"/>
                </a:solidFill>
              </a:rPr>
              <a:t>rd</a:t>
            </a:r>
            <a:r>
              <a:rPr lang="en-US">
                <a:solidFill>
                  <a:schemeClr val="tx2"/>
                </a:solidFill>
              </a:rPr>
              <a:t> Edition. 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chemeClr val="tx2"/>
                </a:solidFill>
              </a:rPr>
              <a:t>Elselvier &amp; Saunders 2004</a:t>
            </a:r>
          </a:p>
          <a:p>
            <a:pPr>
              <a:buFont typeface="Arial" charset="0"/>
              <a:buNone/>
            </a:pPr>
            <a:endParaRPr lang="en-US" sz="100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en-US">
                <a:solidFill>
                  <a:schemeClr val="tx2"/>
                </a:solidFill>
              </a:rPr>
              <a:t>  -Chapter 9 Cohort studies: pages 149-158.</a:t>
            </a:r>
          </a:p>
          <a:p>
            <a:pPr>
              <a:buFont typeface="Arial" charset="0"/>
              <a:buNone/>
            </a:pPr>
            <a:r>
              <a:rPr lang="en-US">
                <a:solidFill>
                  <a:schemeClr val="tx2"/>
                </a:solidFill>
              </a:rPr>
              <a:t>  - Chapter 12 More on Risk : Estimating the Potential for prevention: pages 191-193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10200"/>
            <a:ext cx="9906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splay-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" y="-37381"/>
            <a:ext cx="914692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63668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6000" dirty="0" smtClean="0">
                <a:solidFill>
                  <a:schemeClr val="bg2"/>
                </a:solidFill>
                <a:latin typeface="Arial Black" pitchFamily="34" charset="0"/>
                <a:cs typeface="+mj-cs"/>
              </a:rPr>
              <a:t>THANK</a:t>
            </a:r>
            <a:endParaRPr lang="en-US" altLang="ar-SA" sz="6000" dirty="0">
              <a:solidFill>
                <a:schemeClr val="bg2"/>
              </a:solidFill>
              <a:latin typeface="Arial Black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36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تذييل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sz="1400"/>
              <a:t>Mathew J. Reeves, PhD                    © Dept. of Epidemiology, MSU</a:t>
            </a:r>
          </a:p>
        </p:txBody>
      </p:sp>
      <p:sp>
        <p:nvSpPr>
          <p:cNvPr id="13315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BFADA3-AE4C-437C-96D6-D34001C2BDC2}" type="slidenum">
              <a:rPr lang="en-US" altLang="ar-SA" sz="1400"/>
              <a:pPr/>
              <a:t>5</a:t>
            </a:fld>
            <a:endParaRPr lang="en-US" altLang="ar-SA" sz="1400"/>
          </a:p>
        </p:txBody>
      </p:sp>
      <p:pic>
        <p:nvPicPr>
          <p:cNvPr id="13316" name="Picture 2" descr="scan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5546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76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sz="1600" dirty="0">
                <a:solidFill>
                  <a:schemeClr val="bg2"/>
                </a:solidFill>
              </a:rPr>
              <a:t>Grimes DA and Schulz KF 2002.  An overview of clinical research.  Lancet 359:57-61.</a:t>
            </a:r>
          </a:p>
        </p:txBody>
      </p:sp>
    </p:spTree>
    <p:extLst>
      <p:ext uri="{BB962C8B-B14F-4D97-AF65-F5344CB8AC3E}">
        <p14:creationId xmlns:p14="http://schemas.microsoft.com/office/powerpoint/2010/main" val="4908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100" b="1"/>
              <a:t>Basic Question in Analytic Epidemiology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190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/>
              <a:t>Are exposure and disease linked?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5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500">
                <a:effectLst>
                  <a:outerShdw blurRad="38100" dist="38100" dir="2700000" algn="tl">
                    <a:srgbClr val="C0C0C0"/>
                  </a:outerShdw>
                </a:effectLst>
              </a:rPr>
              <a:t>Direction of inquiry in cohort study</a:t>
            </a:r>
          </a:p>
        </p:txBody>
      </p:sp>
      <p:sp>
        <p:nvSpPr>
          <p:cNvPr id="183300" name="WordArt 4"/>
          <p:cNvSpPr>
            <a:spLocks noChangeArrowheads="1" noChangeShapeType="1" noTextEdit="1"/>
          </p:cNvSpPr>
          <p:nvPr/>
        </p:nvSpPr>
        <p:spPr bwMode="auto">
          <a:xfrm>
            <a:off x="19812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E</a:t>
            </a:r>
          </a:p>
        </p:txBody>
      </p:sp>
      <p:sp>
        <p:nvSpPr>
          <p:cNvPr id="183301" name="WordArt 5"/>
          <p:cNvSpPr>
            <a:spLocks noChangeArrowheads="1" noChangeShapeType="1" noTextEdit="1"/>
          </p:cNvSpPr>
          <p:nvPr/>
        </p:nvSpPr>
        <p:spPr bwMode="auto">
          <a:xfrm>
            <a:off x="5943600" y="32004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295400" y="4953000"/>
            <a:ext cx="2732088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Exposure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Risks e.g.</a:t>
            </a:r>
          </a:p>
          <a:p>
            <a:r>
              <a:rPr lang="en-US" sz="2800" b="1" i="1">
                <a:solidFill>
                  <a:srgbClr val="FFFF00"/>
                </a:solidFill>
                <a:latin typeface="Times New Roman" pitchFamily="18" charset="0"/>
              </a:rPr>
              <a:t>Tobacco chewing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5407025" y="4953000"/>
            <a:ext cx="3448050" cy="15081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</a:rPr>
              <a:t>Disease </a:t>
            </a:r>
            <a:r>
              <a:rPr lang="en-US" sz="3200">
                <a:latin typeface="Times New Roman" pitchFamily="18" charset="0"/>
              </a:rPr>
              <a:t>(outcome)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e.g.</a:t>
            </a:r>
            <a:r>
              <a:rPr lang="en-US" sz="2800" i="1">
                <a:solidFill>
                  <a:srgbClr val="FF99FF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Myocardial </a:t>
            </a:r>
          </a:p>
          <a:p>
            <a:r>
              <a:rPr lang="en-US" sz="2800" b="1" i="1">
                <a:solidFill>
                  <a:srgbClr val="FF99FF"/>
                </a:solidFill>
                <a:latin typeface="Times New Roman" pitchFamily="18" charset="0"/>
              </a:rPr>
              <a:t>Infarction (MI)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>
            <a:off x="3733800" y="3886200"/>
            <a:ext cx="1600200" cy="4572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  <p:bldP spid="183300" grpId="0" animBg="1"/>
      <p:bldP spid="183301" grpId="0" animBg="1"/>
      <p:bldP spid="183302" grpId="0"/>
      <p:bldP spid="1833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risk 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>
                <a:solidFill>
                  <a:schemeClr val="tx1"/>
                </a:solidFill>
              </a:rPr>
              <a:t>   Risk is the possibility of harm</a:t>
            </a:r>
          </a:p>
          <a:p>
            <a:pPr eaLnBrk="1" hangingPunct="1">
              <a:lnSpc>
                <a:spcPct val="80000"/>
              </a:lnSpc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>
                <a:solidFill>
                  <a:schemeClr val="tx1"/>
                </a:solidFill>
              </a:rPr>
              <a:t>Risk is the likelihood of an individual developing a disease/problem</a:t>
            </a:r>
          </a:p>
          <a:p>
            <a:pPr eaLnBrk="1" hangingPunct="1">
              <a:lnSpc>
                <a:spcPct val="80000"/>
              </a:lnSpc>
            </a:pPr>
            <a:endParaRPr lang="en-GB" sz="28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>
                <a:solidFill>
                  <a:schemeClr val="tx1"/>
                </a:solidFill>
              </a:rPr>
              <a:t>  In epidemiology risk is the likelihood of an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>
                <a:solidFill>
                  <a:schemeClr val="tx1"/>
                </a:solidFill>
              </a:rPr>
              <a:t>      individual in a defined population developing a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GB" sz="2800" b="1">
                <a:solidFill>
                  <a:schemeClr val="tx1"/>
                </a:solidFill>
              </a:rPr>
              <a:t>      disease or other adverse health problem</a:t>
            </a:r>
          </a:p>
        </p:txBody>
      </p:sp>
    </p:spTree>
    <p:extLst>
      <p:ext uri="{BB962C8B-B14F-4D97-AF65-F5344CB8AC3E}">
        <p14:creationId xmlns:p14="http://schemas.microsoft.com/office/powerpoint/2010/main" val="3237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risk ?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>
                <a:solidFill>
                  <a:schemeClr val="tx1"/>
                </a:solidFill>
              </a:rPr>
              <a:t>A risk factor is a characteristic associated with disease.</a:t>
            </a:r>
          </a:p>
          <a:p>
            <a:pPr eaLnBrk="1" hangingPunct="1">
              <a:lnSpc>
                <a:spcPct val="80000"/>
              </a:lnSpc>
            </a:pPr>
            <a:endParaRPr lang="en-GB" sz="28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>
                <a:solidFill>
                  <a:schemeClr val="tx1"/>
                </a:solidFill>
              </a:rPr>
              <a:t>Measure risk and investigate that how this compares with other populations (relative measures) who do not have the defined risk.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sz="2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sz="2800">
                <a:solidFill>
                  <a:schemeClr val="tx1"/>
                </a:solidFill>
              </a:rPr>
              <a:t>  The association between risk of disease ( individual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>
                <a:solidFill>
                  <a:schemeClr val="tx1"/>
                </a:solidFill>
              </a:rPr>
              <a:t>      and social characteristics ~ risk factors) is often the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GB" sz="2800">
                <a:solidFill>
                  <a:schemeClr val="tx1"/>
                </a:solidFill>
              </a:rPr>
              <a:t>      starting point for causal analysis</a:t>
            </a:r>
          </a:p>
          <a:p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838200"/>
          </a:xfrm>
        </p:spPr>
        <p:txBody>
          <a:bodyPr/>
          <a:lstStyle/>
          <a:p>
            <a:r>
              <a:rPr lang="en-US" altLang="ar-SA" dirty="0">
                <a:solidFill>
                  <a:srgbClr val="FF0000"/>
                </a:solidFill>
              </a:rPr>
              <a:t>“Risk Factor” – heard almost daily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Cholesterol and heart disease</a:t>
            </a:r>
          </a:p>
          <a:p>
            <a:pPr>
              <a:lnSpc>
                <a:spcPct val="80000"/>
              </a:lnSpc>
            </a:pPr>
            <a:r>
              <a:rPr lang="en-US" alt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HPV infection and cervical CA</a:t>
            </a:r>
          </a:p>
          <a:p>
            <a:pPr>
              <a:lnSpc>
                <a:spcPct val="80000"/>
              </a:lnSpc>
            </a:pPr>
            <a:r>
              <a:rPr lang="en-US" alt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phones and brain cancer</a:t>
            </a:r>
          </a:p>
          <a:p>
            <a:pPr>
              <a:lnSpc>
                <a:spcPct val="80000"/>
              </a:lnSpc>
            </a:pPr>
            <a:r>
              <a:rPr lang="en-US" alt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 watching and childhood obesity 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S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“association does not mean causation”!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7919_templat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0C38C2"/>
      </a:lt2>
      <a:accent1>
        <a:srgbClr val="4167D4"/>
      </a:accent1>
      <a:accent2>
        <a:srgbClr val="82788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5A6E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TP101967919_template</Template>
  <TotalTime>613</TotalTime>
  <Words>1878</Words>
  <Application>Microsoft Office PowerPoint</Application>
  <PresentationFormat>On-screen Show (4:3)</PresentationFormat>
  <Paragraphs>528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7" baseType="lpstr">
      <vt:lpstr>Arial Unicode MS</vt:lpstr>
      <vt:lpstr>Batang</vt:lpstr>
      <vt:lpstr>MS PGothic</vt:lpstr>
      <vt:lpstr>MS PGothic</vt:lpstr>
      <vt:lpstr>Angsana New</vt:lpstr>
      <vt:lpstr>Arial</vt:lpstr>
      <vt:lpstr>Arial Black</vt:lpstr>
      <vt:lpstr>Arial Narrow</vt:lpstr>
      <vt:lpstr>Calibri</vt:lpstr>
      <vt:lpstr>Cordia New</vt:lpstr>
      <vt:lpstr>Footlight MT Light</vt:lpstr>
      <vt:lpstr>Garamond</vt:lpstr>
      <vt:lpstr>Impact</vt:lpstr>
      <vt:lpstr>Tahoma</vt:lpstr>
      <vt:lpstr>Times New Roman</vt:lpstr>
      <vt:lpstr>Verdana</vt:lpstr>
      <vt:lpstr>Wingdings</vt:lpstr>
      <vt:lpstr>TP101967919_template</vt:lpstr>
      <vt:lpstr>Photo Editor Photo</vt:lpstr>
      <vt:lpstr>Cohort Studies </vt:lpstr>
      <vt:lpstr>Learning Objectives</vt:lpstr>
      <vt:lpstr>Epidemiology</vt:lpstr>
      <vt:lpstr>TYPES OF EPIDEMIOLOGICAL STUDIES</vt:lpstr>
      <vt:lpstr>PowerPoint Presentation</vt:lpstr>
      <vt:lpstr>Basic Question in Analytic Epidemiology</vt:lpstr>
      <vt:lpstr>What is a risk ? </vt:lpstr>
      <vt:lpstr>What is a risk ? </vt:lpstr>
      <vt:lpstr>“Risk Factor” – heard almost daily</vt:lpstr>
      <vt:lpstr>Confounding bias</vt:lpstr>
      <vt:lpstr>Examples … confounding</vt:lpstr>
      <vt:lpstr>Resolving Confounding Bias</vt:lpstr>
      <vt:lpstr>PowerPoint Presentation</vt:lpstr>
      <vt:lpstr>Design of Cohort Studies What is a cohort ? </vt:lpstr>
      <vt:lpstr>Cohort study design </vt:lpstr>
      <vt:lpstr>Measuring occurrence of disease</vt:lpstr>
      <vt:lpstr>PowerPoint Presentation</vt:lpstr>
      <vt:lpstr>PowerPoint Presentation</vt:lpstr>
      <vt:lpstr>PowerPoint Presentation</vt:lpstr>
      <vt:lpstr>PowerPoint Presentation</vt:lpstr>
      <vt:lpstr>The Framingham Study </vt:lpstr>
      <vt:lpstr>Framingham Study  Exposures               Outcome </vt:lpstr>
      <vt:lpstr>Nurses Health Study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risk (RR)</vt:lpstr>
      <vt:lpstr>Interpretation of Relative Risk (RR)</vt:lpstr>
      <vt:lpstr>RR - Interpretation</vt:lpstr>
      <vt:lpstr>RR - Interpretation</vt:lpstr>
      <vt:lpstr>Example 1: Relative Risk Calculation</vt:lpstr>
      <vt:lpstr>PowerPoint Presentation</vt:lpstr>
      <vt:lpstr>Attributable Risk (AR) and Attributable Risk Fraction (ARF) </vt:lpstr>
      <vt:lpstr>Attributable Risk </vt:lpstr>
      <vt:lpstr>Estimation of Risk</vt:lpstr>
      <vt:lpstr>PowerPoint Presentation</vt:lpstr>
      <vt:lpstr>PowerPoint Presentation</vt:lpstr>
      <vt:lpstr>Women Health Initiative Cohort </vt:lpstr>
      <vt:lpstr>Women Health Initiative Cohort </vt:lpstr>
      <vt:lpstr>Women Health Initiative Cohort </vt:lpstr>
      <vt:lpstr>Potential Biases in  Cohort Studies </vt:lpstr>
      <vt:lpstr>PowerPoint Presentation</vt:lpstr>
      <vt:lpstr>PowerPoint Presentation</vt:lpstr>
      <vt:lpstr>Summary</vt:lpstr>
      <vt:lpstr>Reference book &amp; page number for the lecture resource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OF LECTURE</dc:title>
  <dc:creator>Anne</dc:creator>
  <cp:lastModifiedBy>Ali Mohsen Al Hazmi</cp:lastModifiedBy>
  <cp:revision>31</cp:revision>
  <cp:lastPrinted>2016-10-16T09:25:08Z</cp:lastPrinted>
  <dcterms:created xsi:type="dcterms:W3CDTF">2011-06-06T04:56:19Z</dcterms:created>
  <dcterms:modified xsi:type="dcterms:W3CDTF">2016-10-16T10:00:47Z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TC019679209991</vt:lpwstr>
  </property>
</Properties>
</file>