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sldIdLst>
    <p:sldId id="256" r:id="rId3"/>
    <p:sldId id="314" r:id="rId4"/>
    <p:sldId id="257" r:id="rId5"/>
    <p:sldId id="258" r:id="rId6"/>
    <p:sldId id="315" r:id="rId7"/>
    <p:sldId id="260"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3" r:id="rId28"/>
    <p:sldId id="284" r:id="rId29"/>
    <p:sldId id="285" r:id="rId30"/>
    <p:sldId id="286" r:id="rId31"/>
    <p:sldId id="287"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16" r:id="rId48"/>
    <p:sldId id="304" r:id="rId49"/>
    <p:sldId id="305" r:id="rId50"/>
    <p:sldId id="306" r:id="rId51"/>
    <p:sldId id="307" r:id="rId52"/>
    <p:sldId id="308" r:id="rId53"/>
    <p:sldId id="309" r:id="rId54"/>
    <p:sldId id="310" r:id="rId55"/>
    <p:sldId id="311" r:id="rId56"/>
    <p:sldId id="312" r:id="rId57"/>
    <p:sldId id="313" r:id="rId58"/>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21" d="100"/>
          <a:sy n="121" d="100"/>
        </p:scale>
        <p:origin x="131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0" y="152400"/>
            <a:ext cx="6934200" cy="914400"/>
          </a:xfrm>
        </p:spPr>
        <p:txBody>
          <a:bodyPr/>
          <a:lstStyle>
            <a:lvl1pPr algn="ctr">
              <a:defRPr>
                <a:ea typeface="+mj-ea"/>
                <a:cs typeface="+mj-cs"/>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447800" y="990600"/>
            <a:ext cx="6400800" cy="533400"/>
          </a:xfrm>
        </p:spPr>
        <p:txBody>
          <a:bodyPr/>
          <a:lstStyle>
            <a:lvl1pPr marL="0" indent="0" algn="ctr">
              <a:buFontTx/>
              <a:buNone/>
              <a:defRPr sz="2800">
                <a:solidFill>
                  <a:schemeClr val="tx1"/>
                </a:solidFill>
                <a:effectLst>
                  <a:outerShdw blurRad="38100" dist="38100" dir="2700000" algn="tl">
                    <a:srgbClr val="000000"/>
                  </a:outerShdw>
                </a:effectLst>
                <a:ea typeface="+mn-ea"/>
                <a:cs typeface="+mn-cs"/>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533400" y="6324600"/>
            <a:ext cx="2133600" cy="457200"/>
          </a:xfrm>
        </p:spPr>
        <p:txBody>
          <a:bodyPr/>
          <a:lstStyle>
            <a:lvl1pPr>
              <a:defRPr>
                <a:solidFill>
                  <a:srgbClr val="FFFFFF"/>
                </a:solidFill>
              </a:defRPr>
            </a:lvl1pPr>
          </a:lstStyle>
          <a:p>
            <a:pPr>
              <a:defRPr/>
            </a:pPr>
            <a:fld id="{2DC51367-AF93-4BFB-8BC9-4879B373CD68}" type="datetimeFigureOut">
              <a:rPr lang="ar-SA" smtClean="0"/>
              <a:pPr>
                <a:defRPr/>
              </a:pPr>
              <a:t>16/11/35</a:t>
            </a:fld>
            <a:endParaRPr lang="ar-SA"/>
          </a:p>
        </p:txBody>
      </p:sp>
      <p:sp>
        <p:nvSpPr>
          <p:cNvPr id="3077" name="Rectangle 5"/>
          <p:cNvSpPr>
            <a:spLocks noGrp="1" noChangeArrowheads="1"/>
          </p:cNvSpPr>
          <p:nvPr>
            <p:ph type="ftr" sz="quarter" idx="3"/>
          </p:nvPr>
        </p:nvSpPr>
        <p:spPr>
          <a:xfrm>
            <a:off x="3124200" y="6324600"/>
            <a:ext cx="2895600" cy="457200"/>
          </a:xfrm>
        </p:spPr>
        <p:txBody>
          <a:bodyPr/>
          <a:lstStyle>
            <a:lvl1pPr>
              <a:defRPr>
                <a:solidFill>
                  <a:srgbClr val="FFFFFF"/>
                </a:solidFill>
              </a:defRPr>
            </a:lvl1pPr>
          </a:lstStyle>
          <a:p>
            <a:pPr>
              <a:defRPr/>
            </a:pPr>
            <a:endParaRPr lang="ar-SA"/>
          </a:p>
        </p:txBody>
      </p:sp>
      <p:sp>
        <p:nvSpPr>
          <p:cNvPr id="3078" name="Rectangle 6"/>
          <p:cNvSpPr>
            <a:spLocks noGrp="1" noChangeArrowheads="1"/>
          </p:cNvSpPr>
          <p:nvPr>
            <p:ph type="sldNum" sz="quarter" idx="4"/>
          </p:nvPr>
        </p:nvSpPr>
        <p:spPr>
          <a:xfrm>
            <a:off x="6477000" y="6324600"/>
            <a:ext cx="2133600" cy="457200"/>
          </a:xfrm>
        </p:spPr>
        <p:txBody>
          <a:bodyPr/>
          <a:lstStyle>
            <a:lvl1pPr>
              <a:defRPr>
                <a:solidFill>
                  <a:srgbClr val="FFFFFF"/>
                </a:solidFill>
              </a:defRPr>
            </a:lvl1pPr>
          </a:lstStyle>
          <a:p>
            <a:pPr>
              <a:defRPr/>
            </a:pPr>
            <a:fld id="{C3B4E02F-66C4-4C7C-9A33-F34C917D59F9}" type="slidenum">
              <a:rPr lang="ar-SA" smtClean="0"/>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BDC35E9E-2D83-4F6E-83C3-73BD9C4603A0}" type="datetimeFigureOut">
              <a:rPr lang="ar-SA" smtClean="0"/>
              <a:pPr>
                <a:defRPr/>
              </a:pPr>
              <a:t>16/11/35</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5B0155F7-0C28-4EE5-9C5E-C33DD14AAFDC}" type="slidenum">
              <a:rPr lang="ar-SA" smtClean="0"/>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171700" cy="617220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228600" y="76200"/>
            <a:ext cx="63627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86065825-6950-463B-8921-21079B565E76}" type="datetimeFigureOut">
              <a:rPr lang="ar-SA" smtClean="0"/>
              <a:pPr>
                <a:defRPr/>
              </a:pPr>
              <a:t>16/11/35</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FF8FCAB4-AF95-46C5-BD5E-96FD882B9D2E}" type="slidenum">
              <a:rPr lang="ar-SA" smtClean="0"/>
              <a:pPr>
                <a:defRPr/>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76400" y="76200"/>
            <a:ext cx="7010400" cy="917575"/>
          </a:xfrm>
        </p:spPr>
        <p:txBody>
          <a:bodyPr/>
          <a:lstStyle>
            <a:lvl1pPr algn="r">
              <a:defRPr>
                <a:solidFill>
                  <a:schemeClr val="tx2"/>
                </a:solidFill>
                <a:effectLst>
                  <a:outerShdw blurRad="38100" dist="38100" dir="2700000" algn="tl">
                    <a:srgbClr val="000000"/>
                  </a:outerShdw>
                </a:effectLst>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286000" y="914400"/>
            <a:ext cx="6400800" cy="533400"/>
          </a:xfrm>
        </p:spPr>
        <p:txBody>
          <a:bodyPr/>
          <a:lstStyle>
            <a:lvl1pPr marL="0" indent="0" algn="r">
              <a:buFontTx/>
              <a:buNone/>
              <a:defRPr sz="2800">
                <a:solidFill>
                  <a:schemeClr val="tx1"/>
                </a:solidFill>
                <a:effectLst>
                  <a:outerShdw blurRad="38100" dist="38100" dir="2700000" algn="tl">
                    <a:srgbClr val="000000"/>
                  </a:outerShdw>
                </a:effectLst>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457200" y="6477000"/>
            <a:ext cx="2133600" cy="304800"/>
          </a:xfrm>
        </p:spPr>
        <p:txBody>
          <a:bodyPr/>
          <a:lstStyle>
            <a:lvl1pPr>
              <a:defRPr/>
            </a:lvl1pPr>
          </a:lstStyle>
          <a:p>
            <a:pPr>
              <a:defRPr/>
            </a:pPr>
            <a:fld id="{2DC51367-AF93-4BFB-8BC9-4879B373CD68}" type="datetimeFigureOut">
              <a:rPr lang="ar-SA" smtClean="0"/>
              <a:pPr>
                <a:defRPr/>
              </a:pPr>
              <a:t>16/11/35</a:t>
            </a:fld>
            <a:endParaRPr lang="ar-SA"/>
          </a:p>
        </p:txBody>
      </p:sp>
      <p:sp>
        <p:nvSpPr>
          <p:cNvPr id="5" name="Rectangle 5"/>
          <p:cNvSpPr>
            <a:spLocks noGrp="1" noChangeArrowheads="1"/>
          </p:cNvSpPr>
          <p:nvPr>
            <p:ph type="ftr" sz="quarter" idx="11"/>
          </p:nvPr>
        </p:nvSpPr>
        <p:spPr>
          <a:xfrm>
            <a:off x="3124200" y="6477000"/>
            <a:ext cx="2895600" cy="304800"/>
          </a:xfrm>
        </p:spPr>
        <p:txBody>
          <a:bodyPr/>
          <a:lstStyle>
            <a:lvl1pPr>
              <a:defRPr/>
            </a:lvl1pPr>
          </a:lstStyle>
          <a:p>
            <a:pPr>
              <a:defRPr/>
            </a:pPr>
            <a:endParaRPr lang="ar-SA"/>
          </a:p>
        </p:txBody>
      </p:sp>
      <p:sp>
        <p:nvSpPr>
          <p:cNvPr id="6" name="Rectangle 6"/>
          <p:cNvSpPr>
            <a:spLocks noGrp="1" noChangeArrowheads="1"/>
          </p:cNvSpPr>
          <p:nvPr>
            <p:ph type="sldNum" sz="quarter" idx="12"/>
          </p:nvPr>
        </p:nvSpPr>
        <p:spPr>
          <a:xfrm>
            <a:off x="6553200" y="6477000"/>
            <a:ext cx="2133600" cy="304800"/>
          </a:xfrm>
        </p:spPr>
        <p:txBody>
          <a:bodyPr/>
          <a:lstStyle>
            <a:lvl1pPr>
              <a:defRPr>
                <a:solidFill>
                  <a:srgbClr val="FF00FF"/>
                </a:solidFill>
              </a:defRPr>
            </a:lvl1pPr>
          </a:lstStyle>
          <a:p>
            <a:pPr>
              <a:defRPr/>
            </a:pPr>
            <a:fld id="{C3B4E02F-66C4-4C7C-9A33-F34C917D59F9}" type="slidenum">
              <a:rPr lang="ar-SA" smtClean="0"/>
              <a:pPr>
                <a:defRPr/>
              </a:pPr>
              <a:t>‹#›</a:t>
            </a:fld>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69F36C3-6477-4551-92A5-8B72B4807227}" type="datetimeFigureOut">
              <a:rPr lang="ar-SA" smtClean="0"/>
              <a:pPr>
                <a:defRPr/>
              </a:pPr>
              <a:t>16/11/35</a:t>
            </a:fld>
            <a:endParaRPr lang="ar-SA"/>
          </a:p>
        </p:txBody>
      </p:sp>
      <p:sp>
        <p:nvSpPr>
          <p:cNvPr id="5" name="Rectangle 5"/>
          <p:cNvSpPr>
            <a:spLocks noGrp="1" noChangeArrowheads="1"/>
          </p:cNvSpPr>
          <p:nvPr>
            <p:ph type="ftr" sz="quarter" idx="11"/>
          </p:nvPr>
        </p:nvSpPr>
        <p:spPr>
          <a:ln/>
        </p:spPr>
        <p:txBody>
          <a:bodyPr/>
          <a:lstStyle>
            <a:lvl1pPr>
              <a:defRPr/>
            </a:lvl1pPr>
          </a:lstStyle>
          <a:p>
            <a:pPr>
              <a:defRPr/>
            </a:pPr>
            <a:endParaRPr lang="ar-SA"/>
          </a:p>
        </p:txBody>
      </p:sp>
      <p:sp>
        <p:nvSpPr>
          <p:cNvPr id="6" name="Rectangle 6"/>
          <p:cNvSpPr>
            <a:spLocks noGrp="1" noChangeArrowheads="1"/>
          </p:cNvSpPr>
          <p:nvPr>
            <p:ph type="sldNum" sz="quarter" idx="12"/>
          </p:nvPr>
        </p:nvSpPr>
        <p:spPr>
          <a:ln/>
        </p:spPr>
        <p:txBody>
          <a:bodyPr/>
          <a:lstStyle>
            <a:lvl1pPr>
              <a:defRPr/>
            </a:lvl1pPr>
          </a:lstStyle>
          <a:p>
            <a:pPr>
              <a:defRPr/>
            </a:pPr>
            <a:fld id="{3F7343C7-6FA7-44CF-B883-8764C7168484}" type="slidenum">
              <a:rPr lang="ar-SA" smtClean="0"/>
              <a:pPr>
                <a:defRPr/>
              </a:pPr>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9425C8-56BA-4F09-BBB4-61257611540C}" type="datetimeFigureOut">
              <a:rPr lang="ar-SA" smtClean="0"/>
              <a:pPr>
                <a:defRPr/>
              </a:pPr>
              <a:t>16/11/35</a:t>
            </a:fld>
            <a:endParaRPr lang="ar-SA"/>
          </a:p>
        </p:txBody>
      </p:sp>
      <p:sp>
        <p:nvSpPr>
          <p:cNvPr id="5" name="Rectangle 5"/>
          <p:cNvSpPr>
            <a:spLocks noGrp="1" noChangeArrowheads="1"/>
          </p:cNvSpPr>
          <p:nvPr>
            <p:ph type="ftr" sz="quarter" idx="11"/>
          </p:nvPr>
        </p:nvSpPr>
        <p:spPr>
          <a:ln/>
        </p:spPr>
        <p:txBody>
          <a:bodyPr/>
          <a:lstStyle>
            <a:lvl1pPr>
              <a:defRPr/>
            </a:lvl1pPr>
          </a:lstStyle>
          <a:p>
            <a:pPr>
              <a:defRPr/>
            </a:pPr>
            <a:endParaRPr lang="ar-SA"/>
          </a:p>
        </p:txBody>
      </p:sp>
      <p:sp>
        <p:nvSpPr>
          <p:cNvPr id="6" name="Rectangle 6"/>
          <p:cNvSpPr>
            <a:spLocks noGrp="1" noChangeArrowheads="1"/>
          </p:cNvSpPr>
          <p:nvPr>
            <p:ph type="sldNum" sz="quarter" idx="12"/>
          </p:nvPr>
        </p:nvSpPr>
        <p:spPr>
          <a:ln/>
        </p:spPr>
        <p:txBody>
          <a:bodyPr/>
          <a:lstStyle>
            <a:lvl1pPr>
              <a:defRPr/>
            </a:lvl1pPr>
          </a:lstStyle>
          <a:p>
            <a:pPr>
              <a:defRPr/>
            </a:pPr>
            <a:fld id="{C1D0D77B-1D85-4FD4-8578-1033BABB216D}" type="slidenum">
              <a:rPr lang="ar-SA" smtClean="0"/>
              <a:pPr>
                <a:defRPr/>
              </a:pPr>
              <a:t>‹#›</a:t>
            </a:fld>
            <a:endParaRPr lang="ar-S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600200"/>
            <a:ext cx="3429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429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3CBF235-203B-4842-9070-D56567C65DAB}" type="datetimeFigureOut">
              <a:rPr lang="ar-SA" smtClean="0"/>
              <a:pPr>
                <a:defRPr/>
              </a:pPr>
              <a:t>16/11/35</a:t>
            </a:fld>
            <a:endParaRPr lang="ar-SA"/>
          </a:p>
        </p:txBody>
      </p:sp>
      <p:sp>
        <p:nvSpPr>
          <p:cNvPr id="6" name="Rectangle 5"/>
          <p:cNvSpPr>
            <a:spLocks noGrp="1" noChangeArrowheads="1"/>
          </p:cNvSpPr>
          <p:nvPr>
            <p:ph type="ftr" sz="quarter" idx="11"/>
          </p:nvPr>
        </p:nvSpPr>
        <p:spPr>
          <a:ln/>
        </p:spPr>
        <p:txBody>
          <a:bodyPr/>
          <a:lstStyle>
            <a:lvl1pPr>
              <a:defRPr/>
            </a:lvl1pPr>
          </a:lstStyle>
          <a:p>
            <a:pPr>
              <a:defRPr/>
            </a:pPr>
            <a:endParaRPr lang="ar-SA"/>
          </a:p>
        </p:txBody>
      </p:sp>
      <p:sp>
        <p:nvSpPr>
          <p:cNvPr id="7" name="Rectangle 6"/>
          <p:cNvSpPr>
            <a:spLocks noGrp="1" noChangeArrowheads="1"/>
          </p:cNvSpPr>
          <p:nvPr>
            <p:ph type="sldNum" sz="quarter" idx="12"/>
          </p:nvPr>
        </p:nvSpPr>
        <p:spPr>
          <a:ln/>
        </p:spPr>
        <p:txBody>
          <a:bodyPr/>
          <a:lstStyle>
            <a:lvl1pPr>
              <a:defRPr/>
            </a:lvl1pPr>
          </a:lstStyle>
          <a:p>
            <a:pPr>
              <a:defRPr/>
            </a:pPr>
            <a:fld id="{0ED1ED70-68A9-48C6-9346-0A523D64C1FC}" type="slidenum">
              <a:rPr lang="ar-SA" smtClean="0"/>
              <a:pPr>
                <a:defRPr/>
              </a:pPr>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7CAD870-DA90-470E-8557-99B69E79752F}" type="datetimeFigureOut">
              <a:rPr lang="ar-SA" smtClean="0"/>
              <a:pPr>
                <a:defRPr/>
              </a:pPr>
              <a:t>16/11/35</a:t>
            </a:fld>
            <a:endParaRPr lang="ar-SA"/>
          </a:p>
        </p:txBody>
      </p:sp>
      <p:sp>
        <p:nvSpPr>
          <p:cNvPr id="8" name="Rectangle 5"/>
          <p:cNvSpPr>
            <a:spLocks noGrp="1" noChangeArrowheads="1"/>
          </p:cNvSpPr>
          <p:nvPr>
            <p:ph type="ftr" sz="quarter" idx="11"/>
          </p:nvPr>
        </p:nvSpPr>
        <p:spPr>
          <a:ln/>
        </p:spPr>
        <p:txBody>
          <a:bodyPr/>
          <a:lstStyle>
            <a:lvl1pPr>
              <a:defRPr/>
            </a:lvl1pPr>
          </a:lstStyle>
          <a:p>
            <a:pPr>
              <a:defRPr/>
            </a:pPr>
            <a:endParaRPr lang="ar-SA"/>
          </a:p>
        </p:txBody>
      </p:sp>
      <p:sp>
        <p:nvSpPr>
          <p:cNvPr id="9" name="Rectangle 6"/>
          <p:cNvSpPr>
            <a:spLocks noGrp="1" noChangeArrowheads="1"/>
          </p:cNvSpPr>
          <p:nvPr>
            <p:ph type="sldNum" sz="quarter" idx="12"/>
          </p:nvPr>
        </p:nvSpPr>
        <p:spPr>
          <a:ln/>
        </p:spPr>
        <p:txBody>
          <a:bodyPr/>
          <a:lstStyle>
            <a:lvl1pPr>
              <a:defRPr/>
            </a:lvl1pPr>
          </a:lstStyle>
          <a:p>
            <a:pPr>
              <a:defRPr/>
            </a:pPr>
            <a:fld id="{CE4E6402-745B-473E-B384-01E13018471E}" type="slidenum">
              <a:rPr lang="ar-SA" smtClean="0"/>
              <a:pPr>
                <a:defRPr/>
              </a:pPr>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6DDCBA5-E697-4C23-8128-5D7606ED6984}" type="datetimeFigureOut">
              <a:rPr lang="ar-SA" smtClean="0"/>
              <a:pPr>
                <a:defRPr/>
              </a:pPr>
              <a:t>16/11/35</a:t>
            </a:fld>
            <a:endParaRPr lang="ar-SA"/>
          </a:p>
        </p:txBody>
      </p:sp>
      <p:sp>
        <p:nvSpPr>
          <p:cNvPr id="4" name="Rectangle 5"/>
          <p:cNvSpPr>
            <a:spLocks noGrp="1" noChangeArrowheads="1"/>
          </p:cNvSpPr>
          <p:nvPr>
            <p:ph type="ftr" sz="quarter" idx="11"/>
          </p:nvPr>
        </p:nvSpPr>
        <p:spPr>
          <a:ln/>
        </p:spPr>
        <p:txBody>
          <a:bodyPr/>
          <a:lstStyle>
            <a:lvl1pPr>
              <a:defRPr/>
            </a:lvl1pPr>
          </a:lstStyle>
          <a:p>
            <a:pPr>
              <a:defRPr/>
            </a:pPr>
            <a:endParaRPr lang="ar-SA"/>
          </a:p>
        </p:txBody>
      </p:sp>
      <p:sp>
        <p:nvSpPr>
          <p:cNvPr id="5" name="Rectangle 6"/>
          <p:cNvSpPr>
            <a:spLocks noGrp="1" noChangeArrowheads="1"/>
          </p:cNvSpPr>
          <p:nvPr>
            <p:ph type="sldNum" sz="quarter" idx="12"/>
          </p:nvPr>
        </p:nvSpPr>
        <p:spPr>
          <a:ln/>
        </p:spPr>
        <p:txBody>
          <a:bodyPr/>
          <a:lstStyle>
            <a:lvl1pPr>
              <a:defRPr/>
            </a:lvl1pPr>
          </a:lstStyle>
          <a:p>
            <a:pPr>
              <a:defRPr/>
            </a:pPr>
            <a:fld id="{0D04E520-E5F8-45D8-9D83-CAD238E98DBE}" type="slidenum">
              <a:rPr lang="ar-SA" smtClean="0"/>
              <a:pPr>
                <a:defRPr/>
              </a:pPr>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F888AF4-3388-47DB-90D4-0AEB85F60F7A}" type="datetimeFigureOut">
              <a:rPr lang="ar-SA" smtClean="0"/>
              <a:pPr>
                <a:defRPr/>
              </a:pPr>
              <a:t>16/11/35</a:t>
            </a:fld>
            <a:endParaRPr lang="ar-SA"/>
          </a:p>
        </p:txBody>
      </p:sp>
      <p:sp>
        <p:nvSpPr>
          <p:cNvPr id="3" name="Rectangle 5"/>
          <p:cNvSpPr>
            <a:spLocks noGrp="1" noChangeArrowheads="1"/>
          </p:cNvSpPr>
          <p:nvPr>
            <p:ph type="ftr" sz="quarter" idx="11"/>
          </p:nvPr>
        </p:nvSpPr>
        <p:spPr>
          <a:ln/>
        </p:spPr>
        <p:txBody>
          <a:bodyPr/>
          <a:lstStyle>
            <a:lvl1pPr>
              <a:defRPr/>
            </a:lvl1pPr>
          </a:lstStyle>
          <a:p>
            <a:pPr>
              <a:defRPr/>
            </a:pPr>
            <a:endParaRPr lang="ar-SA"/>
          </a:p>
        </p:txBody>
      </p:sp>
      <p:sp>
        <p:nvSpPr>
          <p:cNvPr id="4" name="Rectangle 6"/>
          <p:cNvSpPr>
            <a:spLocks noGrp="1" noChangeArrowheads="1"/>
          </p:cNvSpPr>
          <p:nvPr>
            <p:ph type="sldNum" sz="quarter" idx="12"/>
          </p:nvPr>
        </p:nvSpPr>
        <p:spPr>
          <a:ln/>
        </p:spPr>
        <p:txBody>
          <a:bodyPr/>
          <a:lstStyle>
            <a:lvl1pPr>
              <a:defRPr/>
            </a:lvl1pPr>
          </a:lstStyle>
          <a:p>
            <a:pPr>
              <a:defRPr/>
            </a:pPr>
            <a:fld id="{E54566B0-358B-407F-A153-E4CC03CDE94A}" type="slidenum">
              <a:rPr lang="ar-SA" smtClean="0"/>
              <a:pPr>
                <a:defRPr/>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73F8ECA-47AA-43C0-B22C-2CA6191AB296}" type="datetimeFigureOut">
              <a:rPr lang="ar-SA" smtClean="0"/>
              <a:pPr>
                <a:defRPr/>
              </a:pPr>
              <a:t>16/11/35</a:t>
            </a:fld>
            <a:endParaRPr lang="ar-SA"/>
          </a:p>
        </p:txBody>
      </p:sp>
      <p:sp>
        <p:nvSpPr>
          <p:cNvPr id="6" name="Rectangle 5"/>
          <p:cNvSpPr>
            <a:spLocks noGrp="1" noChangeArrowheads="1"/>
          </p:cNvSpPr>
          <p:nvPr>
            <p:ph type="ftr" sz="quarter" idx="11"/>
          </p:nvPr>
        </p:nvSpPr>
        <p:spPr>
          <a:ln/>
        </p:spPr>
        <p:txBody>
          <a:bodyPr/>
          <a:lstStyle>
            <a:lvl1pPr>
              <a:defRPr/>
            </a:lvl1pPr>
          </a:lstStyle>
          <a:p>
            <a:pPr>
              <a:defRPr/>
            </a:pPr>
            <a:endParaRPr lang="ar-SA"/>
          </a:p>
        </p:txBody>
      </p:sp>
      <p:sp>
        <p:nvSpPr>
          <p:cNvPr id="7" name="Rectangle 6"/>
          <p:cNvSpPr>
            <a:spLocks noGrp="1" noChangeArrowheads="1"/>
          </p:cNvSpPr>
          <p:nvPr>
            <p:ph type="sldNum" sz="quarter" idx="12"/>
          </p:nvPr>
        </p:nvSpPr>
        <p:spPr>
          <a:ln/>
        </p:spPr>
        <p:txBody>
          <a:bodyPr/>
          <a:lstStyle>
            <a:lvl1pPr>
              <a:defRPr/>
            </a:lvl1pPr>
          </a:lstStyle>
          <a:p>
            <a:pPr>
              <a:defRPr/>
            </a:pPr>
            <a:fld id="{5251024A-3361-4C03-B00A-3338C4FA3AD5}" type="slidenum">
              <a:rPr lang="ar-SA" smtClean="0"/>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pPr>
              <a:defRPr/>
            </a:pPr>
            <a:fld id="{A69F36C3-6477-4551-92A5-8B72B4807227}" type="datetimeFigureOut">
              <a:rPr lang="ar-SA" smtClean="0"/>
              <a:pPr>
                <a:defRPr/>
              </a:pPr>
              <a:t>16/11/35</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3F7343C7-6FA7-44CF-B883-8764C7168484}" type="slidenum">
              <a:rPr lang="ar-SA" smtClean="0"/>
              <a:pPr>
                <a:defRPr/>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DC781FA-F030-4546-922D-3B75C9F22BDF}" type="datetimeFigureOut">
              <a:rPr lang="ar-SA" smtClean="0"/>
              <a:pPr>
                <a:defRPr/>
              </a:pPr>
              <a:t>16/11/35</a:t>
            </a:fld>
            <a:endParaRPr lang="ar-SA"/>
          </a:p>
        </p:txBody>
      </p:sp>
      <p:sp>
        <p:nvSpPr>
          <p:cNvPr id="6" name="Rectangle 5"/>
          <p:cNvSpPr>
            <a:spLocks noGrp="1" noChangeArrowheads="1"/>
          </p:cNvSpPr>
          <p:nvPr>
            <p:ph type="ftr" sz="quarter" idx="11"/>
          </p:nvPr>
        </p:nvSpPr>
        <p:spPr>
          <a:ln/>
        </p:spPr>
        <p:txBody>
          <a:bodyPr/>
          <a:lstStyle>
            <a:lvl1pPr>
              <a:defRPr/>
            </a:lvl1pPr>
          </a:lstStyle>
          <a:p>
            <a:pPr>
              <a:defRPr/>
            </a:pPr>
            <a:endParaRPr lang="ar-SA"/>
          </a:p>
        </p:txBody>
      </p:sp>
      <p:sp>
        <p:nvSpPr>
          <p:cNvPr id="7" name="Rectangle 6"/>
          <p:cNvSpPr>
            <a:spLocks noGrp="1" noChangeArrowheads="1"/>
          </p:cNvSpPr>
          <p:nvPr>
            <p:ph type="sldNum" sz="quarter" idx="12"/>
          </p:nvPr>
        </p:nvSpPr>
        <p:spPr>
          <a:ln/>
        </p:spPr>
        <p:txBody>
          <a:bodyPr/>
          <a:lstStyle>
            <a:lvl1pPr>
              <a:defRPr/>
            </a:lvl1pPr>
          </a:lstStyle>
          <a:p>
            <a:pPr>
              <a:defRPr/>
            </a:pPr>
            <a:fld id="{2B892D79-B60C-4AC2-8FFC-688B6B42E813}" type="slidenum">
              <a:rPr lang="ar-SA" smtClean="0"/>
              <a:pPr>
                <a:defRPr/>
              </a:pPr>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DC35E9E-2D83-4F6E-83C3-73BD9C4603A0}" type="datetimeFigureOut">
              <a:rPr lang="ar-SA" smtClean="0"/>
              <a:pPr>
                <a:defRPr/>
              </a:pPr>
              <a:t>16/11/35</a:t>
            </a:fld>
            <a:endParaRPr lang="ar-SA"/>
          </a:p>
        </p:txBody>
      </p:sp>
      <p:sp>
        <p:nvSpPr>
          <p:cNvPr id="5" name="Rectangle 5"/>
          <p:cNvSpPr>
            <a:spLocks noGrp="1" noChangeArrowheads="1"/>
          </p:cNvSpPr>
          <p:nvPr>
            <p:ph type="ftr" sz="quarter" idx="11"/>
          </p:nvPr>
        </p:nvSpPr>
        <p:spPr>
          <a:ln/>
        </p:spPr>
        <p:txBody>
          <a:bodyPr/>
          <a:lstStyle>
            <a:lvl1pPr>
              <a:defRPr/>
            </a:lvl1pPr>
          </a:lstStyle>
          <a:p>
            <a:pPr>
              <a:defRPr/>
            </a:pPr>
            <a:endParaRPr lang="ar-SA"/>
          </a:p>
        </p:txBody>
      </p:sp>
      <p:sp>
        <p:nvSpPr>
          <p:cNvPr id="6" name="Rectangle 6"/>
          <p:cNvSpPr>
            <a:spLocks noGrp="1" noChangeArrowheads="1"/>
          </p:cNvSpPr>
          <p:nvPr>
            <p:ph type="sldNum" sz="quarter" idx="12"/>
          </p:nvPr>
        </p:nvSpPr>
        <p:spPr>
          <a:ln/>
        </p:spPr>
        <p:txBody>
          <a:bodyPr/>
          <a:lstStyle>
            <a:lvl1pPr>
              <a:defRPr/>
            </a:lvl1pPr>
          </a:lstStyle>
          <a:p>
            <a:pPr>
              <a:defRPr/>
            </a:pPr>
            <a:fld id="{5B0155F7-0C28-4EE5-9C5E-C33DD14AAFDC}" type="slidenum">
              <a:rPr lang="ar-SA" smtClean="0"/>
              <a:pPr>
                <a:defRPr/>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76200"/>
            <a:ext cx="17526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76200"/>
            <a:ext cx="51054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065825-6950-463B-8921-21079B565E76}" type="datetimeFigureOut">
              <a:rPr lang="ar-SA" smtClean="0"/>
              <a:pPr>
                <a:defRPr/>
              </a:pPr>
              <a:t>16/11/35</a:t>
            </a:fld>
            <a:endParaRPr lang="ar-SA"/>
          </a:p>
        </p:txBody>
      </p:sp>
      <p:sp>
        <p:nvSpPr>
          <p:cNvPr id="5" name="Rectangle 5"/>
          <p:cNvSpPr>
            <a:spLocks noGrp="1" noChangeArrowheads="1"/>
          </p:cNvSpPr>
          <p:nvPr>
            <p:ph type="ftr" sz="quarter" idx="11"/>
          </p:nvPr>
        </p:nvSpPr>
        <p:spPr>
          <a:ln/>
        </p:spPr>
        <p:txBody>
          <a:bodyPr/>
          <a:lstStyle>
            <a:lvl1pPr>
              <a:defRPr/>
            </a:lvl1pPr>
          </a:lstStyle>
          <a:p>
            <a:pPr>
              <a:defRPr/>
            </a:pPr>
            <a:endParaRPr lang="ar-SA"/>
          </a:p>
        </p:txBody>
      </p:sp>
      <p:sp>
        <p:nvSpPr>
          <p:cNvPr id="6" name="Rectangle 6"/>
          <p:cNvSpPr>
            <a:spLocks noGrp="1" noChangeArrowheads="1"/>
          </p:cNvSpPr>
          <p:nvPr>
            <p:ph type="sldNum" sz="quarter" idx="12"/>
          </p:nvPr>
        </p:nvSpPr>
        <p:spPr>
          <a:ln/>
        </p:spPr>
        <p:txBody>
          <a:bodyPr/>
          <a:lstStyle>
            <a:lvl1pPr>
              <a:defRPr/>
            </a:lvl1pPr>
          </a:lstStyle>
          <a:p>
            <a:pPr>
              <a:defRPr/>
            </a:pPr>
            <a:fld id="{FF8FCAB4-AF95-46C5-BD5E-96FD882B9D2E}" type="slidenum">
              <a:rPr lang="ar-SA" smtClean="0"/>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9425C8-56BA-4F09-BBB4-61257611540C}" type="datetimeFigureOut">
              <a:rPr lang="ar-SA" smtClean="0"/>
              <a:pPr>
                <a:defRPr/>
              </a:pPr>
              <a:t>16/11/35</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C1D0D77B-1D85-4FD4-8578-1033BABB216D}" type="slidenum">
              <a:rPr lang="ar-SA" smtClean="0"/>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228600" y="1524000"/>
            <a:ext cx="4267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524000"/>
            <a:ext cx="4267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lvl1pPr>
              <a:defRPr/>
            </a:lvl1pPr>
          </a:lstStyle>
          <a:p>
            <a:pPr>
              <a:defRPr/>
            </a:pPr>
            <a:fld id="{C3CBF235-203B-4842-9070-D56567C65DAB}" type="datetimeFigureOut">
              <a:rPr lang="ar-SA" smtClean="0"/>
              <a:pPr>
                <a:defRPr/>
              </a:pPr>
              <a:t>16/11/35</a:t>
            </a:fld>
            <a:endParaRPr lang="ar-SA"/>
          </a:p>
        </p:txBody>
      </p:sp>
      <p:sp>
        <p:nvSpPr>
          <p:cNvPr id="6" name="Footer Placeholder 5"/>
          <p:cNvSpPr>
            <a:spLocks noGrp="1"/>
          </p:cNvSpPr>
          <p:nvPr>
            <p:ph type="ftr" sz="quarter" idx="11"/>
          </p:nvPr>
        </p:nvSpPr>
        <p:spPr/>
        <p:txBody>
          <a:bodyPr/>
          <a:lstStyle>
            <a:lvl1pPr>
              <a:defRPr/>
            </a:lvl1pPr>
          </a:lstStyle>
          <a:p>
            <a:pPr>
              <a:defRPr/>
            </a:pPr>
            <a:endParaRPr lang="ar-SA"/>
          </a:p>
        </p:txBody>
      </p:sp>
      <p:sp>
        <p:nvSpPr>
          <p:cNvPr id="7" name="Slide Number Placeholder 6"/>
          <p:cNvSpPr>
            <a:spLocks noGrp="1"/>
          </p:cNvSpPr>
          <p:nvPr>
            <p:ph type="sldNum" sz="quarter" idx="12"/>
          </p:nvPr>
        </p:nvSpPr>
        <p:spPr/>
        <p:txBody>
          <a:bodyPr/>
          <a:lstStyle>
            <a:lvl1pPr>
              <a:defRPr/>
            </a:lvl1pPr>
          </a:lstStyle>
          <a:p>
            <a:pPr>
              <a:defRPr/>
            </a:pPr>
            <a:fld id="{0ED1ED70-68A9-48C6-9346-0A523D64C1FC}" type="slidenum">
              <a:rPr lang="ar-SA" smtClean="0"/>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lvl1pPr>
              <a:defRPr/>
            </a:lvl1pPr>
          </a:lstStyle>
          <a:p>
            <a:pPr>
              <a:defRPr/>
            </a:pPr>
            <a:fld id="{97CAD870-DA90-470E-8557-99B69E79752F}" type="datetimeFigureOut">
              <a:rPr lang="ar-SA" smtClean="0"/>
              <a:pPr>
                <a:defRPr/>
              </a:pPr>
              <a:t>16/11/35</a:t>
            </a:fld>
            <a:endParaRPr lang="ar-SA"/>
          </a:p>
        </p:txBody>
      </p:sp>
      <p:sp>
        <p:nvSpPr>
          <p:cNvPr id="8" name="Footer Placeholder 7"/>
          <p:cNvSpPr>
            <a:spLocks noGrp="1"/>
          </p:cNvSpPr>
          <p:nvPr>
            <p:ph type="ftr" sz="quarter" idx="11"/>
          </p:nvPr>
        </p:nvSpPr>
        <p:spPr/>
        <p:txBody>
          <a:bodyPr/>
          <a:lstStyle>
            <a:lvl1pPr>
              <a:defRPr/>
            </a:lvl1pPr>
          </a:lstStyle>
          <a:p>
            <a:pPr>
              <a:defRPr/>
            </a:pPr>
            <a:endParaRPr lang="ar-SA"/>
          </a:p>
        </p:txBody>
      </p:sp>
      <p:sp>
        <p:nvSpPr>
          <p:cNvPr id="9" name="Slide Number Placeholder 8"/>
          <p:cNvSpPr>
            <a:spLocks noGrp="1"/>
          </p:cNvSpPr>
          <p:nvPr>
            <p:ph type="sldNum" sz="quarter" idx="12"/>
          </p:nvPr>
        </p:nvSpPr>
        <p:spPr/>
        <p:txBody>
          <a:bodyPr/>
          <a:lstStyle>
            <a:lvl1pPr>
              <a:defRPr/>
            </a:lvl1pPr>
          </a:lstStyle>
          <a:p>
            <a:pPr>
              <a:defRPr/>
            </a:pPr>
            <a:fld id="{CE4E6402-745B-473E-B384-01E13018471E}" type="slidenum">
              <a:rPr lang="ar-SA" smtClean="0"/>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lvl1pPr>
              <a:defRPr/>
            </a:lvl1pPr>
          </a:lstStyle>
          <a:p>
            <a:pPr>
              <a:defRPr/>
            </a:pPr>
            <a:fld id="{E6DDCBA5-E697-4C23-8128-5D7606ED6984}" type="datetimeFigureOut">
              <a:rPr lang="ar-SA" smtClean="0"/>
              <a:pPr>
                <a:defRPr/>
              </a:pPr>
              <a:t>16/11/35</a:t>
            </a:fld>
            <a:endParaRPr lang="ar-SA"/>
          </a:p>
        </p:txBody>
      </p:sp>
      <p:sp>
        <p:nvSpPr>
          <p:cNvPr id="4" name="Footer Placeholder 3"/>
          <p:cNvSpPr>
            <a:spLocks noGrp="1"/>
          </p:cNvSpPr>
          <p:nvPr>
            <p:ph type="ftr" sz="quarter" idx="11"/>
          </p:nvPr>
        </p:nvSpPr>
        <p:spPr/>
        <p:txBody>
          <a:bodyPr/>
          <a:lstStyle>
            <a:lvl1pPr>
              <a:defRPr/>
            </a:lvl1pPr>
          </a:lstStyle>
          <a:p>
            <a:pPr>
              <a:defRPr/>
            </a:pPr>
            <a:endParaRPr lang="ar-SA"/>
          </a:p>
        </p:txBody>
      </p:sp>
      <p:sp>
        <p:nvSpPr>
          <p:cNvPr id="5" name="Slide Number Placeholder 4"/>
          <p:cNvSpPr>
            <a:spLocks noGrp="1"/>
          </p:cNvSpPr>
          <p:nvPr>
            <p:ph type="sldNum" sz="quarter" idx="12"/>
          </p:nvPr>
        </p:nvSpPr>
        <p:spPr/>
        <p:txBody>
          <a:bodyPr/>
          <a:lstStyle>
            <a:lvl1pPr>
              <a:defRPr/>
            </a:lvl1pPr>
          </a:lstStyle>
          <a:p>
            <a:pPr>
              <a:defRPr/>
            </a:pPr>
            <a:fld id="{0D04E520-E5F8-45D8-9D83-CAD238E98DBE}" type="slidenum">
              <a:rPr lang="ar-SA" smtClean="0"/>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F888AF4-3388-47DB-90D4-0AEB85F60F7A}" type="datetimeFigureOut">
              <a:rPr lang="ar-SA" smtClean="0"/>
              <a:pPr>
                <a:defRPr/>
              </a:pPr>
              <a:t>16/11/35</a:t>
            </a:fld>
            <a:endParaRPr lang="ar-SA"/>
          </a:p>
        </p:txBody>
      </p:sp>
      <p:sp>
        <p:nvSpPr>
          <p:cNvPr id="3" name="Footer Placeholder 2"/>
          <p:cNvSpPr>
            <a:spLocks noGrp="1"/>
          </p:cNvSpPr>
          <p:nvPr>
            <p:ph type="ftr" sz="quarter" idx="11"/>
          </p:nvPr>
        </p:nvSpPr>
        <p:spPr/>
        <p:txBody>
          <a:bodyPr/>
          <a:lstStyle>
            <a:lvl1pPr>
              <a:defRPr/>
            </a:lvl1pPr>
          </a:lstStyle>
          <a:p>
            <a:pPr>
              <a:defRPr/>
            </a:pPr>
            <a:endParaRPr lang="ar-SA"/>
          </a:p>
        </p:txBody>
      </p:sp>
      <p:sp>
        <p:nvSpPr>
          <p:cNvPr id="4" name="Slide Number Placeholder 3"/>
          <p:cNvSpPr>
            <a:spLocks noGrp="1"/>
          </p:cNvSpPr>
          <p:nvPr>
            <p:ph type="sldNum" sz="quarter" idx="12"/>
          </p:nvPr>
        </p:nvSpPr>
        <p:spPr/>
        <p:txBody>
          <a:bodyPr/>
          <a:lstStyle>
            <a:lvl1pPr>
              <a:defRPr/>
            </a:lvl1pPr>
          </a:lstStyle>
          <a:p>
            <a:pPr>
              <a:defRPr/>
            </a:pPr>
            <a:fld id="{E54566B0-358B-407F-A153-E4CC03CDE94A}" type="slidenum">
              <a:rPr lang="ar-SA" smtClean="0"/>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73F8ECA-47AA-43C0-B22C-2CA6191AB296}" type="datetimeFigureOut">
              <a:rPr lang="ar-SA" smtClean="0"/>
              <a:pPr>
                <a:defRPr/>
              </a:pPr>
              <a:t>16/11/35</a:t>
            </a:fld>
            <a:endParaRPr lang="ar-SA"/>
          </a:p>
        </p:txBody>
      </p:sp>
      <p:sp>
        <p:nvSpPr>
          <p:cNvPr id="6" name="Footer Placeholder 5"/>
          <p:cNvSpPr>
            <a:spLocks noGrp="1"/>
          </p:cNvSpPr>
          <p:nvPr>
            <p:ph type="ftr" sz="quarter" idx="11"/>
          </p:nvPr>
        </p:nvSpPr>
        <p:spPr/>
        <p:txBody>
          <a:bodyPr/>
          <a:lstStyle>
            <a:lvl1pPr>
              <a:defRPr/>
            </a:lvl1pPr>
          </a:lstStyle>
          <a:p>
            <a:pPr>
              <a:defRPr/>
            </a:pPr>
            <a:endParaRPr lang="ar-SA"/>
          </a:p>
        </p:txBody>
      </p:sp>
      <p:sp>
        <p:nvSpPr>
          <p:cNvPr id="7" name="Slide Number Placeholder 6"/>
          <p:cNvSpPr>
            <a:spLocks noGrp="1"/>
          </p:cNvSpPr>
          <p:nvPr>
            <p:ph type="sldNum" sz="quarter" idx="12"/>
          </p:nvPr>
        </p:nvSpPr>
        <p:spPr/>
        <p:txBody>
          <a:bodyPr/>
          <a:lstStyle>
            <a:lvl1pPr>
              <a:defRPr/>
            </a:lvl1pPr>
          </a:lstStyle>
          <a:p>
            <a:pPr>
              <a:defRPr/>
            </a:pPr>
            <a:fld id="{5251024A-3361-4C03-B00A-3338C4FA3AD5}" type="slidenum">
              <a:rPr lang="ar-SA" smtClean="0"/>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DC781FA-F030-4546-922D-3B75C9F22BDF}" type="datetimeFigureOut">
              <a:rPr lang="ar-SA" smtClean="0"/>
              <a:pPr>
                <a:defRPr/>
              </a:pPr>
              <a:t>16/11/35</a:t>
            </a:fld>
            <a:endParaRPr lang="ar-SA"/>
          </a:p>
        </p:txBody>
      </p:sp>
      <p:sp>
        <p:nvSpPr>
          <p:cNvPr id="6" name="Footer Placeholder 5"/>
          <p:cNvSpPr>
            <a:spLocks noGrp="1"/>
          </p:cNvSpPr>
          <p:nvPr>
            <p:ph type="ftr" sz="quarter" idx="11"/>
          </p:nvPr>
        </p:nvSpPr>
        <p:spPr/>
        <p:txBody>
          <a:bodyPr/>
          <a:lstStyle>
            <a:lvl1pPr>
              <a:defRPr/>
            </a:lvl1pPr>
          </a:lstStyle>
          <a:p>
            <a:pPr>
              <a:defRPr/>
            </a:pPr>
            <a:endParaRPr lang="ar-SA"/>
          </a:p>
        </p:txBody>
      </p:sp>
      <p:sp>
        <p:nvSpPr>
          <p:cNvPr id="7" name="Slide Number Placeholder 6"/>
          <p:cNvSpPr>
            <a:spLocks noGrp="1"/>
          </p:cNvSpPr>
          <p:nvPr>
            <p:ph type="sldNum" sz="quarter" idx="12"/>
          </p:nvPr>
        </p:nvSpPr>
        <p:spPr/>
        <p:txBody>
          <a:bodyPr/>
          <a:lstStyle>
            <a:lvl1pPr>
              <a:defRPr/>
            </a:lvl1pPr>
          </a:lstStyle>
          <a:p>
            <a:pPr>
              <a:defRPr/>
            </a:pPr>
            <a:fld id="{2B892D79-B60C-4AC2-8FFC-688B6B42E813}" type="slidenum">
              <a:rPr lang="ar-SA" smtClean="0"/>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76200"/>
            <a:ext cx="78486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524000"/>
            <a:ext cx="8686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86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fld id="{236A1C97-368C-4E23-93E0-E4D2B09DFDE4}" type="datetimeFigureOut">
              <a:rPr lang="ar-SA" smtClean="0"/>
              <a:pPr>
                <a:defRPr/>
              </a:pPr>
              <a:t>16/11/35</a:t>
            </a:fld>
            <a:endParaRPr lang="ar-SA"/>
          </a:p>
        </p:txBody>
      </p:sp>
      <p:sp>
        <p:nvSpPr>
          <p:cNvPr id="1029" name="Rectangle 5"/>
          <p:cNvSpPr>
            <a:spLocks noGrp="1" noChangeArrowheads="1"/>
          </p:cNvSpPr>
          <p:nvPr>
            <p:ph type="ftr" sz="quarter" idx="3"/>
          </p:nvPr>
        </p:nvSpPr>
        <p:spPr bwMode="auto">
          <a:xfrm>
            <a:off x="3581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ar-SA"/>
          </a:p>
        </p:txBody>
      </p:sp>
      <p:sp>
        <p:nvSpPr>
          <p:cNvPr id="1030" name="Rectangle 6"/>
          <p:cNvSpPr>
            <a:spLocks noGrp="1" noChangeArrowheads="1"/>
          </p:cNvSpPr>
          <p:nvPr>
            <p:ph type="sldNum" sz="quarter" idx="4"/>
          </p:nvPr>
        </p:nvSpPr>
        <p:spPr bwMode="auto">
          <a:xfrm>
            <a:off x="6934200" y="6324600"/>
            <a:ext cx="198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74CD67B-4E1F-4845-BF28-127D4CCBB974}" type="slidenum">
              <a:rPr lang="ar-SA" smtClean="0"/>
              <a:pPr>
                <a:defRPr/>
              </a:pPr>
              <a:t>‹#›</a:t>
            </a:fld>
            <a:endParaRPr lang="ar-SA"/>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2pPr>
      <a:lvl3pPr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3pPr>
      <a:lvl4pPr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4pPr>
      <a:lvl5pPr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5pPr>
      <a:lvl6pPr marL="457200"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6pPr>
      <a:lvl7pPr marL="914400"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7pPr>
      <a:lvl8pPr marL="1371600"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8pPr>
      <a:lvl9pPr marL="1828800" algn="r" rtl="1"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9pPr>
    </p:titleStyle>
    <p:bodyStyle>
      <a:lvl1pPr marL="342900" indent="-342900" algn="r" rtl="1" eaLnBrk="1" fontAlgn="base" hangingPunct="1">
        <a:spcBef>
          <a:spcPct val="20000"/>
        </a:spcBef>
        <a:spcAft>
          <a:spcPct val="0"/>
        </a:spcAft>
        <a:buChar char="•"/>
        <a:defRPr sz="3200">
          <a:solidFill>
            <a:srgbClr val="000000"/>
          </a:solidFill>
          <a:latin typeface="+mn-lt"/>
          <a:ea typeface="+mn-ea"/>
          <a:cs typeface="+mn-cs"/>
        </a:defRPr>
      </a:lvl1pPr>
      <a:lvl2pPr marL="742950" indent="-285750" algn="r" rtl="1" eaLnBrk="1" fontAlgn="base" hangingPunct="1">
        <a:spcBef>
          <a:spcPct val="20000"/>
        </a:spcBef>
        <a:spcAft>
          <a:spcPct val="0"/>
        </a:spcAft>
        <a:buChar char="•"/>
        <a:defRPr sz="2800">
          <a:solidFill>
            <a:srgbClr val="000000"/>
          </a:solidFill>
          <a:latin typeface="+mn-lt"/>
        </a:defRPr>
      </a:lvl2pPr>
      <a:lvl3pPr marL="1143000" indent="-228600" algn="r" rtl="1" eaLnBrk="1" fontAlgn="base" hangingPunct="1">
        <a:spcBef>
          <a:spcPct val="20000"/>
        </a:spcBef>
        <a:spcAft>
          <a:spcPct val="0"/>
        </a:spcAft>
        <a:buChar char="•"/>
        <a:defRPr sz="2400">
          <a:solidFill>
            <a:srgbClr val="000000"/>
          </a:solidFill>
          <a:latin typeface="+mn-lt"/>
        </a:defRPr>
      </a:lvl3pPr>
      <a:lvl4pPr marL="1600200" indent="-228600" algn="r" rtl="1" eaLnBrk="1" fontAlgn="base" hangingPunct="1">
        <a:spcBef>
          <a:spcPct val="20000"/>
        </a:spcBef>
        <a:spcAft>
          <a:spcPct val="0"/>
        </a:spcAft>
        <a:buChar char="•"/>
        <a:defRPr sz="2000">
          <a:solidFill>
            <a:srgbClr val="000000"/>
          </a:solidFill>
          <a:latin typeface="+mn-lt"/>
        </a:defRPr>
      </a:lvl4pPr>
      <a:lvl5pPr marL="2057400" indent="-228600" algn="r" rtl="1" eaLnBrk="1" fontAlgn="base" hangingPunct="1">
        <a:spcBef>
          <a:spcPct val="20000"/>
        </a:spcBef>
        <a:spcAft>
          <a:spcPct val="0"/>
        </a:spcAft>
        <a:buChar char="•"/>
        <a:defRPr sz="2000">
          <a:solidFill>
            <a:srgbClr val="000000"/>
          </a:solidFill>
          <a:latin typeface="+mn-lt"/>
        </a:defRPr>
      </a:lvl5pPr>
      <a:lvl6pPr marL="2514600" indent="-228600" algn="r" rtl="1" eaLnBrk="1" fontAlgn="base" hangingPunct="1">
        <a:spcBef>
          <a:spcPct val="20000"/>
        </a:spcBef>
        <a:spcAft>
          <a:spcPct val="0"/>
        </a:spcAft>
        <a:buChar char="•"/>
        <a:defRPr sz="2000">
          <a:solidFill>
            <a:srgbClr val="000000"/>
          </a:solidFill>
          <a:latin typeface="+mn-lt"/>
        </a:defRPr>
      </a:lvl6pPr>
      <a:lvl7pPr marL="2971800" indent="-228600" algn="r" rtl="1" eaLnBrk="1" fontAlgn="base" hangingPunct="1">
        <a:spcBef>
          <a:spcPct val="20000"/>
        </a:spcBef>
        <a:spcAft>
          <a:spcPct val="0"/>
        </a:spcAft>
        <a:buChar char="•"/>
        <a:defRPr sz="2000">
          <a:solidFill>
            <a:srgbClr val="000000"/>
          </a:solidFill>
          <a:latin typeface="+mn-lt"/>
        </a:defRPr>
      </a:lvl7pPr>
      <a:lvl8pPr marL="3429000" indent="-228600" algn="r" rtl="1" eaLnBrk="1" fontAlgn="base" hangingPunct="1">
        <a:spcBef>
          <a:spcPct val="20000"/>
        </a:spcBef>
        <a:spcAft>
          <a:spcPct val="0"/>
        </a:spcAft>
        <a:buChar char="•"/>
        <a:defRPr sz="2000">
          <a:solidFill>
            <a:srgbClr val="000000"/>
          </a:solidFill>
          <a:latin typeface="+mn-lt"/>
        </a:defRPr>
      </a:lvl8pPr>
      <a:lvl9pPr marL="3886200" indent="-228600" algn="r" rtl="1" eaLnBrk="1" fontAlgn="base" hangingPunct="1">
        <a:spcBef>
          <a:spcPct val="20000"/>
        </a:spcBef>
        <a:spcAft>
          <a:spcPct val="0"/>
        </a:spcAft>
        <a:buChar char="•"/>
        <a:defRPr sz="2000">
          <a:solidFill>
            <a:srgbClr val="000000"/>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76200"/>
            <a:ext cx="70104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76400" y="1600200"/>
            <a:ext cx="7010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240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defRPr>
            </a:lvl1pPr>
          </a:lstStyle>
          <a:p>
            <a:pPr>
              <a:defRPr/>
            </a:pPr>
            <a:fld id="{236A1C97-368C-4E23-93E0-E4D2B09DFDE4}" type="datetimeFigureOut">
              <a:rPr lang="ar-SA" smtClean="0"/>
              <a:pPr>
                <a:defRPr/>
              </a:pPr>
              <a:t>16/11/35</a:t>
            </a:fld>
            <a:endParaRPr lang="ar-SA"/>
          </a:p>
        </p:txBody>
      </p:sp>
      <p:sp>
        <p:nvSpPr>
          <p:cNvPr id="1029" name="Rectangle 5"/>
          <p:cNvSpPr>
            <a:spLocks noGrp="1" noChangeArrowheads="1"/>
          </p:cNvSpPr>
          <p:nvPr>
            <p:ph type="ftr" sz="quarter" idx="3"/>
          </p:nvPr>
        </p:nvSpPr>
        <p:spPr bwMode="auto">
          <a:xfrm>
            <a:off x="39624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defRPr>
            </a:lvl1pPr>
          </a:lstStyle>
          <a:p>
            <a:pPr>
              <a:defRPr/>
            </a:pPr>
            <a:endParaRPr lang="ar-SA"/>
          </a:p>
        </p:txBody>
      </p:sp>
      <p:sp>
        <p:nvSpPr>
          <p:cNvPr id="1030" name="Rectangle 6"/>
          <p:cNvSpPr>
            <a:spLocks noGrp="1" noChangeArrowheads="1"/>
          </p:cNvSpPr>
          <p:nvPr>
            <p:ph type="sldNum" sz="quarter" idx="4"/>
          </p:nvPr>
        </p:nvSpPr>
        <p:spPr bwMode="auto">
          <a:xfrm>
            <a:off x="7162800" y="6248400"/>
            <a:ext cx="1524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defRPr>
            </a:lvl1pPr>
          </a:lstStyle>
          <a:p>
            <a:pPr>
              <a:defRPr/>
            </a:pPr>
            <a:fld id="{074CD67B-4E1F-4845-BF28-127D4CCBB974}" type="slidenum">
              <a:rPr lang="ar-SA" smtClean="0"/>
              <a:pPr>
                <a:defRPr/>
              </a:pPr>
              <a:t>‹#›</a:t>
            </a:fld>
            <a:endParaRPr lang="ar-SA"/>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fontAlgn="base" hangingPunct="1">
        <a:spcBef>
          <a:spcPct val="0"/>
        </a:spcBef>
        <a:spcAft>
          <a:spcPct val="0"/>
        </a:spcAft>
        <a:defRPr sz="4400" b="1">
          <a:solidFill>
            <a:srgbClr val="FFFFFF"/>
          </a:solidFill>
          <a:latin typeface="+mj-lt"/>
          <a:ea typeface="+mj-ea"/>
          <a:cs typeface="+mj-cs"/>
        </a:defRPr>
      </a:lvl1pPr>
      <a:lvl2pPr algn="l" rtl="1" eaLnBrk="1" fontAlgn="base" hangingPunct="1">
        <a:spcBef>
          <a:spcPct val="0"/>
        </a:spcBef>
        <a:spcAft>
          <a:spcPct val="0"/>
        </a:spcAft>
        <a:defRPr sz="4400" b="1">
          <a:solidFill>
            <a:srgbClr val="FFFFFF"/>
          </a:solidFill>
          <a:latin typeface="Arial" charset="0"/>
        </a:defRPr>
      </a:lvl2pPr>
      <a:lvl3pPr algn="l" rtl="1" eaLnBrk="1" fontAlgn="base" hangingPunct="1">
        <a:spcBef>
          <a:spcPct val="0"/>
        </a:spcBef>
        <a:spcAft>
          <a:spcPct val="0"/>
        </a:spcAft>
        <a:defRPr sz="4400" b="1">
          <a:solidFill>
            <a:srgbClr val="FFFFFF"/>
          </a:solidFill>
          <a:latin typeface="Arial" charset="0"/>
        </a:defRPr>
      </a:lvl3pPr>
      <a:lvl4pPr algn="l" rtl="1" eaLnBrk="1" fontAlgn="base" hangingPunct="1">
        <a:spcBef>
          <a:spcPct val="0"/>
        </a:spcBef>
        <a:spcAft>
          <a:spcPct val="0"/>
        </a:spcAft>
        <a:defRPr sz="4400" b="1">
          <a:solidFill>
            <a:srgbClr val="FFFFFF"/>
          </a:solidFill>
          <a:latin typeface="Arial" charset="0"/>
        </a:defRPr>
      </a:lvl4pPr>
      <a:lvl5pPr algn="l" rtl="1" eaLnBrk="1" fontAlgn="base" hangingPunct="1">
        <a:spcBef>
          <a:spcPct val="0"/>
        </a:spcBef>
        <a:spcAft>
          <a:spcPct val="0"/>
        </a:spcAft>
        <a:defRPr sz="4400" b="1">
          <a:solidFill>
            <a:srgbClr val="FFFFFF"/>
          </a:solidFill>
          <a:latin typeface="Arial" charset="0"/>
        </a:defRPr>
      </a:lvl5pPr>
      <a:lvl6pPr marL="457200" algn="l" rtl="1" eaLnBrk="1" fontAlgn="base" hangingPunct="1">
        <a:spcBef>
          <a:spcPct val="0"/>
        </a:spcBef>
        <a:spcAft>
          <a:spcPct val="0"/>
        </a:spcAft>
        <a:defRPr sz="4400" b="1">
          <a:solidFill>
            <a:srgbClr val="FFFFFF"/>
          </a:solidFill>
          <a:latin typeface="Arial" charset="0"/>
        </a:defRPr>
      </a:lvl6pPr>
      <a:lvl7pPr marL="914400" algn="l" rtl="1" eaLnBrk="1" fontAlgn="base" hangingPunct="1">
        <a:spcBef>
          <a:spcPct val="0"/>
        </a:spcBef>
        <a:spcAft>
          <a:spcPct val="0"/>
        </a:spcAft>
        <a:defRPr sz="4400" b="1">
          <a:solidFill>
            <a:srgbClr val="FFFFFF"/>
          </a:solidFill>
          <a:latin typeface="Arial" charset="0"/>
        </a:defRPr>
      </a:lvl7pPr>
      <a:lvl8pPr marL="1371600" algn="l" rtl="1" eaLnBrk="1" fontAlgn="base" hangingPunct="1">
        <a:spcBef>
          <a:spcPct val="0"/>
        </a:spcBef>
        <a:spcAft>
          <a:spcPct val="0"/>
        </a:spcAft>
        <a:defRPr sz="4400" b="1">
          <a:solidFill>
            <a:srgbClr val="FFFFFF"/>
          </a:solidFill>
          <a:latin typeface="Arial" charset="0"/>
        </a:defRPr>
      </a:lvl8pPr>
      <a:lvl9pPr marL="1828800" algn="l" rtl="1" eaLnBrk="1" fontAlgn="base" hangingPunct="1">
        <a:spcBef>
          <a:spcPct val="0"/>
        </a:spcBef>
        <a:spcAft>
          <a:spcPct val="0"/>
        </a:spcAft>
        <a:defRPr sz="4400" b="1">
          <a:solidFill>
            <a:srgbClr val="FFFFFF"/>
          </a:solidFill>
          <a:latin typeface="Arial" charset="0"/>
        </a:defRPr>
      </a:lvl9pPr>
    </p:titleStyle>
    <p:bodyStyle>
      <a:lvl1pPr marL="342900" indent="-342900" algn="r" rtl="1" eaLnBrk="1" fontAlgn="base" hangingPunct="1">
        <a:spcBef>
          <a:spcPct val="20000"/>
        </a:spcBef>
        <a:spcAft>
          <a:spcPct val="0"/>
        </a:spcAft>
        <a:buChar char="•"/>
        <a:defRPr sz="3200">
          <a:solidFill>
            <a:srgbClr val="FFFFFF"/>
          </a:solidFill>
          <a:latin typeface="+mn-lt"/>
          <a:ea typeface="+mn-ea"/>
          <a:cs typeface="+mn-cs"/>
        </a:defRPr>
      </a:lvl1pPr>
      <a:lvl2pPr marL="742950" indent="-285750" algn="r" rtl="1" eaLnBrk="1" fontAlgn="base" hangingPunct="1">
        <a:spcBef>
          <a:spcPct val="20000"/>
        </a:spcBef>
        <a:spcAft>
          <a:spcPct val="0"/>
        </a:spcAft>
        <a:buChar char="–"/>
        <a:defRPr sz="2800">
          <a:solidFill>
            <a:srgbClr val="FFFFFF"/>
          </a:solidFill>
          <a:latin typeface="+mn-lt"/>
        </a:defRPr>
      </a:lvl2pPr>
      <a:lvl3pPr marL="1143000" indent="-228600" algn="r" rtl="1" eaLnBrk="1" fontAlgn="base" hangingPunct="1">
        <a:spcBef>
          <a:spcPct val="20000"/>
        </a:spcBef>
        <a:spcAft>
          <a:spcPct val="0"/>
        </a:spcAft>
        <a:buChar char="•"/>
        <a:defRPr sz="2400">
          <a:solidFill>
            <a:srgbClr val="FFFFFF"/>
          </a:solidFill>
          <a:latin typeface="+mn-lt"/>
        </a:defRPr>
      </a:lvl3pPr>
      <a:lvl4pPr marL="1600200" indent="-228600" algn="r" rtl="1" eaLnBrk="1" fontAlgn="base" hangingPunct="1">
        <a:spcBef>
          <a:spcPct val="20000"/>
        </a:spcBef>
        <a:spcAft>
          <a:spcPct val="0"/>
        </a:spcAft>
        <a:buChar char="–"/>
        <a:defRPr sz="2000">
          <a:solidFill>
            <a:srgbClr val="FFFFFF"/>
          </a:solidFill>
          <a:latin typeface="+mn-lt"/>
        </a:defRPr>
      </a:lvl4pPr>
      <a:lvl5pPr marL="2057400" indent="-228600" algn="r" rtl="1" eaLnBrk="1" fontAlgn="base" hangingPunct="1">
        <a:spcBef>
          <a:spcPct val="20000"/>
        </a:spcBef>
        <a:spcAft>
          <a:spcPct val="0"/>
        </a:spcAft>
        <a:buChar char="»"/>
        <a:defRPr sz="2000">
          <a:solidFill>
            <a:srgbClr val="FFFFFF"/>
          </a:solidFill>
          <a:latin typeface="+mn-lt"/>
        </a:defRPr>
      </a:lvl5pPr>
      <a:lvl6pPr marL="2514600" indent="-228600" algn="r" rtl="1" eaLnBrk="1" fontAlgn="base" hangingPunct="1">
        <a:spcBef>
          <a:spcPct val="20000"/>
        </a:spcBef>
        <a:spcAft>
          <a:spcPct val="0"/>
        </a:spcAft>
        <a:buChar char="»"/>
        <a:defRPr sz="2000">
          <a:solidFill>
            <a:srgbClr val="FFFFFF"/>
          </a:solidFill>
          <a:latin typeface="+mn-lt"/>
        </a:defRPr>
      </a:lvl6pPr>
      <a:lvl7pPr marL="2971800" indent="-228600" algn="r" rtl="1" eaLnBrk="1" fontAlgn="base" hangingPunct="1">
        <a:spcBef>
          <a:spcPct val="20000"/>
        </a:spcBef>
        <a:spcAft>
          <a:spcPct val="0"/>
        </a:spcAft>
        <a:buChar char="»"/>
        <a:defRPr sz="2000">
          <a:solidFill>
            <a:srgbClr val="FFFFFF"/>
          </a:solidFill>
          <a:latin typeface="+mn-lt"/>
        </a:defRPr>
      </a:lvl7pPr>
      <a:lvl8pPr marL="3429000" indent="-228600" algn="r" rtl="1" eaLnBrk="1" fontAlgn="base" hangingPunct="1">
        <a:spcBef>
          <a:spcPct val="20000"/>
        </a:spcBef>
        <a:spcAft>
          <a:spcPct val="0"/>
        </a:spcAft>
        <a:buChar char="»"/>
        <a:defRPr sz="2000">
          <a:solidFill>
            <a:srgbClr val="FFFFFF"/>
          </a:solidFill>
          <a:latin typeface="+mn-lt"/>
        </a:defRPr>
      </a:lvl8pPr>
      <a:lvl9pPr marL="3886200" indent="-228600" algn="r" rtl="1" eaLnBrk="1" fontAlgn="base" hangingPunct="1">
        <a:spcBef>
          <a:spcPct val="20000"/>
        </a:spcBef>
        <a:spcAft>
          <a:spcPct val="0"/>
        </a:spcAft>
        <a:buChar char="»"/>
        <a:defRPr sz="2000">
          <a:solidFill>
            <a:srgbClr val="FFFFFF"/>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jpeg"/></Relationships>
</file>

<file path=ppt/slides/_rels/slide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13.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3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image" Target="../media/image93.jpeg"/></Relationships>
</file>

<file path=ppt/slides/_rels/slide4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47.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6" descr="https://encrypted-tbn2.gstatic.com/images?q=tbn:ANd9GcSpDV3Ejvmep9ThpCrKxlzeEjiswpECqwoDh3lTXotLDP1tsEoHOw"/>
          <p:cNvPicPr>
            <a:picLocks noChangeAspect="1" noChangeArrowheads="1"/>
          </p:cNvPicPr>
          <p:nvPr/>
        </p:nvPicPr>
        <p:blipFill>
          <a:blip r:embed="rId2" cstate="print"/>
          <a:srcRect/>
          <a:stretch>
            <a:fillRect/>
          </a:stretch>
        </p:blipFill>
        <p:spPr bwMode="auto">
          <a:xfrm>
            <a:off x="467545" y="260648"/>
            <a:ext cx="1368152" cy="2438400"/>
          </a:xfrm>
          <a:prstGeom prst="rect">
            <a:avLst/>
          </a:prstGeom>
          <a:noFill/>
        </p:spPr>
      </p:pic>
      <p:pic>
        <p:nvPicPr>
          <p:cNvPr id="57348" name="Picture 4" descr="History Taking and Physical Examination, 2nd Ed (New)"/>
          <p:cNvPicPr>
            <a:picLocks noChangeAspect="1" noChangeArrowheads="1"/>
          </p:cNvPicPr>
          <p:nvPr/>
        </p:nvPicPr>
        <p:blipFill>
          <a:blip r:embed="rId3" cstate="print"/>
          <a:srcRect r="30925"/>
          <a:stretch>
            <a:fillRect/>
          </a:stretch>
        </p:blipFill>
        <p:spPr bwMode="auto">
          <a:xfrm>
            <a:off x="7847856" y="0"/>
            <a:ext cx="1296144" cy="2524126"/>
          </a:xfrm>
          <a:prstGeom prst="rect">
            <a:avLst/>
          </a:prstGeom>
          <a:noFill/>
          <a:ln>
            <a:solidFill>
              <a:schemeClr val="accent1"/>
            </a:solidFill>
          </a:ln>
        </p:spPr>
      </p:pic>
      <p:sp>
        <p:nvSpPr>
          <p:cNvPr id="2" name="Title 1"/>
          <p:cNvSpPr>
            <a:spLocks noGrp="1"/>
          </p:cNvSpPr>
          <p:nvPr>
            <p:ph type="ctrTitle"/>
          </p:nvPr>
        </p:nvSpPr>
        <p:spPr>
          <a:xfrm>
            <a:off x="1907704" y="1772816"/>
            <a:ext cx="5962600" cy="914400"/>
          </a:xfrm>
        </p:spPr>
        <p:style>
          <a:lnRef idx="1">
            <a:schemeClr val="accent2"/>
          </a:lnRef>
          <a:fillRef idx="3">
            <a:schemeClr val="accent2"/>
          </a:fillRef>
          <a:effectRef idx="2">
            <a:schemeClr val="accent2"/>
          </a:effectRef>
          <a:fontRef idx="minor">
            <a:schemeClr val="lt1"/>
          </a:fontRef>
        </p:style>
        <p:txBody>
          <a:bodyPr rtlCol="1">
            <a:noAutofit/>
          </a:bodyPr>
          <a:lstStyle/>
          <a:p>
            <a:pPr eaLnBrk="1" fontAlgn="auto" hangingPunct="1">
              <a:spcAft>
                <a:spcPts val="0"/>
              </a:spcAft>
              <a:defRPr/>
            </a:pPr>
            <a:r>
              <a:rPr lang="en-US" sz="2400" b="1" dirty="0" smtClean="0"/>
              <a:t>PRINCIPLES  OF  HISTORY  TAKING  AND  PHYSICAL  EXAMINATION</a:t>
            </a:r>
            <a:endParaRPr lang="ar-SA" sz="2400" dirty="0" smtClean="0"/>
          </a:p>
        </p:txBody>
      </p:sp>
      <p:sp>
        <p:nvSpPr>
          <p:cNvPr id="3" name="Subtitle 2"/>
          <p:cNvSpPr>
            <a:spLocks noGrp="1"/>
          </p:cNvSpPr>
          <p:nvPr>
            <p:ph type="subTitle" idx="1"/>
          </p:nvPr>
        </p:nvSpPr>
        <p:spPr>
          <a:xfrm>
            <a:off x="1619672" y="3573016"/>
            <a:ext cx="6048672" cy="1541512"/>
          </a:xfrm>
        </p:spPr>
        <p:style>
          <a:lnRef idx="1">
            <a:schemeClr val="accent6"/>
          </a:lnRef>
          <a:fillRef idx="2">
            <a:schemeClr val="accent6"/>
          </a:fillRef>
          <a:effectRef idx="1">
            <a:schemeClr val="accent6"/>
          </a:effectRef>
          <a:fontRef idx="minor">
            <a:schemeClr val="dk1"/>
          </a:fontRef>
        </p:style>
        <p:txBody>
          <a:bodyPr rtlCol="1">
            <a:normAutofit fontScale="62500" lnSpcReduction="20000"/>
          </a:bodyPr>
          <a:lstStyle/>
          <a:p>
            <a:pPr eaLnBrk="1" fontAlgn="auto" hangingPunct="1">
              <a:spcAft>
                <a:spcPts val="0"/>
              </a:spcAft>
              <a:defRPr/>
            </a:pPr>
            <a:r>
              <a:rPr lang="en-US" b="1" dirty="0" smtClean="0">
                <a:solidFill>
                  <a:srgbClr val="FF0000"/>
                </a:solidFill>
              </a:rPr>
              <a:t>DR.HAMAD  AL-QAHTANI</a:t>
            </a:r>
            <a:r>
              <a:rPr lang="en-US" b="1" dirty="0" smtClean="0"/>
              <a:t>  , </a:t>
            </a:r>
            <a:r>
              <a:rPr lang="en-US" b="1" dirty="0" smtClean="0">
                <a:solidFill>
                  <a:srgbClr val="FFC000"/>
                </a:solidFill>
              </a:rPr>
              <a:t>MD(HON)</a:t>
            </a:r>
            <a:r>
              <a:rPr lang="en-US" b="1" dirty="0" smtClean="0"/>
              <a:t> , </a:t>
            </a:r>
            <a:r>
              <a:rPr lang="en-US" b="1" dirty="0" smtClean="0">
                <a:solidFill>
                  <a:srgbClr val="00B050"/>
                </a:solidFill>
              </a:rPr>
              <a:t>CABS</a:t>
            </a:r>
            <a:r>
              <a:rPr lang="en-US" b="1" dirty="0" smtClean="0"/>
              <a:t> , </a:t>
            </a:r>
            <a:r>
              <a:rPr lang="en-US" b="1" dirty="0" smtClean="0">
                <a:solidFill>
                  <a:srgbClr val="00B0F0"/>
                </a:solidFill>
              </a:rPr>
              <a:t>FRCS</a:t>
            </a:r>
            <a:endParaRPr lang="en-US" dirty="0" smtClean="0">
              <a:solidFill>
                <a:srgbClr val="00B0F0"/>
              </a:solidFill>
            </a:endParaRPr>
          </a:p>
          <a:p>
            <a:pPr eaLnBrk="1" fontAlgn="auto" hangingPunct="1">
              <a:spcAft>
                <a:spcPts val="0"/>
              </a:spcAft>
              <a:defRPr/>
            </a:pPr>
            <a:r>
              <a:rPr lang="en-US" b="1" smtClean="0">
                <a:solidFill>
                  <a:srgbClr val="00B050"/>
                </a:solidFill>
              </a:rPr>
              <a:t>Associate  </a:t>
            </a:r>
            <a:r>
              <a:rPr lang="en-US" b="1" dirty="0" smtClean="0">
                <a:solidFill>
                  <a:srgbClr val="00B050"/>
                </a:solidFill>
              </a:rPr>
              <a:t>Professor  &amp; Consultant General  </a:t>
            </a:r>
            <a:endParaRPr lang="en-US" dirty="0" smtClean="0">
              <a:solidFill>
                <a:srgbClr val="00B050"/>
              </a:solidFill>
            </a:endParaRPr>
          </a:p>
          <a:p>
            <a:pPr eaLnBrk="1" fontAlgn="auto" hangingPunct="1">
              <a:spcAft>
                <a:spcPts val="0"/>
              </a:spcAft>
              <a:defRPr/>
            </a:pPr>
            <a:r>
              <a:rPr lang="en-US" b="1" dirty="0" smtClean="0">
                <a:solidFill>
                  <a:srgbClr val="00B050"/>
                </a:solidFill>
              </a:rPr>
              <a:t>and </a:t>
            </a:r>
            <a:r>
              <a:rPr lang="en-US" b="1" dirty="0" err="1" smtClean="0">
                <a:solidFill>
                  <a:srgbClr val="00B050"/>
                </a:solidFill>
              </a:rPr>
              <a:t>Hepatobiliary</a:t>
            </a:r>
            <a:r>
              <a:rPr lang="en-US" b="1" dirty="0" smtClean="0">
                <a:solidFill>
                  <a:srgbClr val="00B050"/>
                </a:solidFill>
              </a:rPr>
              <a:t> Surgeon</a:t>
            </a:r>
            <a:endParaRPr lang="en-US" dirty="0" smtClean="0">
              <a:solidFill>
                <a:srgbClr val="00B050"/>
              </a:solidFill>
            </a:endParaRPr>
          </a:p>
          <a:p>
            <a:pPr eaLnBrk="1" fontAlgn="auto" hangingPunct="1">
              <a:spcAft>
                <a:spcPts val="0"/>
              </a:spcAft>
              <a:defRPr/>
            </a:pPr>
            <a:r>
              <a:rPr lang="en-US" b="1" dirty="0" smtClean="0">
                <a:solidFill>
                  <a:srgbClr val="FFC000"/>
                </a:solidFill>
              </a:rPr>
              <a:t>Department of  Surgery</a:t>
            </a:r>
            <a:endParaRPr lang="en-US" dirty="0" smtClean="0">
              <a:solidFill>
                <a:srgbClr val="FFC000"/>
              </a:solidFill>
            </a:endParaRPr>
          </a:p>
          <a:p>
            <a:pPr eaLnBrk="1" fontAlgn="auto" hangingPunct="1">
              <a:spcAft>
                <a:spcPts val="0"/>
              </a:spcAft>
              <a:defRPr/>
            </a:pPr>
            <a:r>
              <a:rPr lang="en-US" b="1" dirty="0" smtClean="0">
                <a:solidFill>
                  <a:schemeClr val="accent6">
                    <a:lumMod val="75000"/>
                  </a:schemeClr>
                </a:solidFill>
              </a:rPr>
              <a:t>Collage  of  Medicine</a:t>
            </a:r>
            <a:endParaRPr lang="en-US" dirty="0" smtClean="0">
              <a:solidFill>
                <a:schemeClr val="accent6">
                  <a:lumMod val="75000"/>
                </a:schemeClr>
              </a:solidFill>
            </a:endParaRPr>
          </a:p>
          <a:p>
            <a:pPr eaLnBrk="1" fontAlgn="auto" hangingPunct="1">
              <a:spcAft>
                <a:spcPts val="0"/>
              </a:spcAft>
              <a:defRPr/>
            </a:pPr>
            <a:endParaRPr lang="ar-SA" dirty="0" smtClean="0"/>
          </a:p>
        </p:txBody>
      </p:sp>
      <p:pic>
        <p:nvPicPr>
          <p:cNvPr id="6" name="Picture 18" descr="https://encrypted-tbn1.gstatic.com/images?q=tbn:ANd9GcRRrl0Uh0L1rZT65WfBe1FzxmJdGBGwCwTj3HLAVNhr2QCbe6q8Zw"/>
          <p:cNvPicPr>
            <a:picLocks noChangeAspect="1" noChangeArrowheads="1"/>
          </p:cNvPicPr>
          <p:nvPr/>
        </p:nvPicPr>
        <p:blipFill>
          <a:blip r:embed="rId4" cstate="print"/>
          <a:srcRect/>
          <a:stretch>
            <a:fillRect/>
          </a:stretch>
        </p:blipFill>
        <p:spPr bwMode="auto">
          <a:xfrm>
            <a:off x="-180528" y="4495800"/>
            <a:ext cx="1933575" cy="2362200"/>
          </a:xfrm>
          <a:prstGeom prst="rect">
            <a:avLst/>
          </a:prstGeom>
          <a:noFill/>
        </p:spPr>
      </p:pic>
      <p:pic>
        <p:nvPicPr>
          <p:cNvPr id="7" name="Picture 8" descr="https://encrypted-tbn2.gstatic.com/images?q=tbn:ANd9GcRtZFT8DHExkFrI0A-hK0wT-vA7lpTV-BXhhb--R5MDo677HR8F_g"/>
          <p:cNvPicPr>
            <a:picLocks noChangeAspect="1" noChangeArrowheads="1"/>
          </p:cNvPicPr>
          <p:nvPr/>
        </p:nvPicPr>
        <p:blipFill>
          <a:blip r:embed="rId5" cstate="print"/>
          <a:srcRect/>
          <a:stretch>
            <a:fillRect/>
          </a:stretch>
        </p:blipFill>
        <p:spPr bwMode="auto">
          <a:xfrm>
            <a:off x="7524328" y="4797152"/>
            <a:ext cx="1455596" cy="1874632"/>
          </a:xfrm>
          <a:prstGeom prst="rect">
            <a:avLst/>
          </a:prstGeom>
          <a:noFill/>
        </p:spPr>
      </p:pic>
      <p:pic>
        <p:nvPicPr>
          <p:cNvPr id="57346" name="Picture 2" descr="https://encrypted-tbn2.gstatic.com/images?q=tbn:ANd9GcSaMtMjjPKKo8sPaBGNC7f2Mia55dmystJSpCwOCAUCLwk22_LRgNvung"/>
          <p:cNvPicPr>
            <a:picLocks noChangeAspect="1" noChangeArrowheads="1"/>
          </p:cNvPicPr>
          <p:nvPr/>
        </p:nvPicPr>
        <p:blipFill>
          <a:blip r:embed="rId6" cstate="print"/>
          <a:srcRect/>
          <a:stretch>
            <a:fillRect/>
          </a:stretch>
        </p:blipFill>
        <p:spPr bwMode="auto">
          <a:xfrm>
            <a:off x="2411760" y="260648"/>
            <a:ext cx="1224136" cy="1029841"/>
          </a:xfrm>
          <a:prstGeom prst="rect">
            <a:avLst/>
          </a:prstGeom>
          <a:noFill/>
        </p:spPr>
      </p:pic>
      <p:pic>
        <p:nvPicPr>
          <p:cNvPr id="4" name="Picture 4" descr="https://encrypted-tbn3.gstatic.com/images?q=tbn:ANd9GcRVfL1GmzvUmYpD8-m0prvFilz0zOni0vhtTYv0KYkb6p2tCOnxkrdIYm0"/>
          <p:cNvPicPr>
            <a:picLocks noChangeAspect="1" noChangeArrowheads="1"/>
          </p:cNvPicPr>
          <p:nvPr/>
        </p:nvPicPr>
        <p:blipFill>
          <a:blip r:embed="rId7" cstate="print"/>
          <a:srcRect/>
          <a:stretch>
            <a:fillRect/>
          </a:stretch>
        </p:blipFill>
        <p:spPr bwMode="auto">
          <a:xfrm>
            <a:off x="3779912" y="260648"/>
            <a:ext cx="1047750" cy="1257301"/>
          </a:xfrm>
          <a:prstGeom prst="rect">
            <a:avLst/>
          </a:prstGeom>
          <a:noFill/>
        </p:spPr>
      </p:pic>
      <p:pic>
        <p:nvPicPr>
          <p:cNvPr id="5" name="Picture 6" descr="https://encrypted-tbn1.gstatic.com/images?q=tbn:ANd9GcSpLJ34IovzQvYYornjXnTktZznGWxA4781tX7quwc78s_ZAtpQj_TTFMg"/>
          <p:cNvPicPr>
            <a:picLocks noChangeAspect="1" noChangeArrowheads="1"/>
          </p:cNvPicPr>
          <p:nvPr/>
        </p:nvPicPr>
        <p:blipFill>
          <a:blip r:embed="rId8" cstate="print"/>
          <a:srcRect/>
          <a:stretch>
            <a:fillRect/>
          </a:stretch>
        </p:blipFill>
        <p:spPr bwMode="auto">
          <a:xfrm>
            <a:off x="1979712" y="5589240"/>
            <a:ext cx="933450" cy="1011510"/>
          </a:xfrm>
          <a:prstGeom prst="rect">
            <a:avLst/>
          </a:prstGeom>
          <a:noFill/>
        </p:spPr>
      </p:pic>
      <p:pic>
        <p:nvPicPr>
          <p:cNvPr id="57352" name="Picture 8" descr="https://encrypted-tbn2.gstatic.com/images?q=tbn:ANd9GcS4v36-93uvDn5TgvwH8g6Y8jXJF10jHte_uHAe-13l5xr9D416VNX9E-c"/>
          <p:cNvPicPr>
            <a:picLocks noChangeAspect="1" noChangeArrowheads="1"/>
          </p:cNvPicPr>
          <p:nvPr/>
        </p:nvPicPr>
        <p:blipFill>
          <a:blip r:embed="rId9" cstate="print"/>
          <a:srcRect/>
          <a:stretch>
            <a:fillRect/>
          </a:stretch>
        </p:blipFill>
        <p:spPr bwMode="auto">
          <a:xfrm>
            <a:off x="4932040" y="188640"/>
            <a:ext cx="1104900" cy="1464941"/>
          </a:xfrm>
          <a:prstGeom prst="rect">
            <a:avLst/>
          </a:prstGeom>
          <a:noFill/>
        </p:spPr>
      </p:pic>
      <p:pic>
        <p:nvPicPr>
          <p:cNvPr id="57354" name="Picture 10" descr="https://encrypted-tbn1.gstatic.com/images?q=tbn:ANd9GcSVRQEtlwi5bG5rjjPg0p7EZzVxHXgIFFlg4gGZP5VVDK1IMWvSO1gikA"/>
          <p:cNvPicPr>
            <a:picLocks noChangeAspect="1" noChangeArrowheads="1"/>
          </p:cNvPicPr>
          <p:nvPr/>
        </p:nvPicPr>
        <p:blipFill>
          <a:blip r:embed="rId10" cstate="print"/>
          <a:srcRect/>
          <a:stretch>
            <a:fillRect/>
          </a:stretch>
        </p:blipFill>
        <p:spPr bwMode="auto">
          <a:xfrm>
            <a:off x="6156176" y="260648"/>
            <a:ext cx="1656184" cy="1104901"/>
          </a:xfrm>
          <a:prstGeom prst="rect">
            <a:avLst/>
          </a:prstGeom>
          <a:noFill/>
        </p:spPr>
      </p:pic>
      <p:pic>
        <p:nvPicPr>
          <p:cNvPr id="57356" name="Picture 12" descr="https://encrypted-tbn0.gstatic.com/images?q=tbn:ANd9GcTUFrS5ub1wYv-UCXUUm-AySZIZzcDLOH42FyepqZ0_MfL1iQfUzY73B24"/>
          <p:cNvPicPr>
            <a:picLocks noChangeAspect="1" noChangeArrowheads="1"/>
          </p:cNvPicPr>
          <p:nvPr/>
        </p:nvPicPr>
        <p:blipFill>
          <a:blip r:embed="rId11" cstate="print"/>
          <a:srcRect/>
          <a:stretch>
            <a:fillRect/>
          </a:stretch>
        </p:blipFill>
        <p:spPr bwMode="auto">
          <a:xfrm>
            <a:off x="3131840" y="5589240"/>
            <a:ext cx="864096" cy="1008111"/>
          </a:xfrm>
          <a:prstGeom prst="rect">
            <a:avLst/>
          </a:prstGeom>
          <a:noFill/>
        </p:spPr>
      </p:pic>
      <p:pic>
        <p:nvPicPr>
          <p:cNvPr id="57358" name="Picture 14" descr="https://encrypted-tbn1.gstatic.com/images?q=tbn:ANd9GcRBdSxASyA110iaSAL3V2HPwybwDFm_nFZxWl2xgQIY6lWy8rUan9fq4EE"/>
          <p:cNvPicPr>
            <a:picLocks noChangeAspect="1" noChangeArrowheads="1"/>
          </p:cNvPicPr>
          <p:nvPr/>
        </p:nvPicPr>
        <p:blipFill>
          <a:blip r:embed="rId12" cstate="print"/>
          <a:srcRect/>
          <a:stretch>
            <a:fillRect/>
          </a:stretch>
        </p:blipFill>
        <p:spPr bwMode="auto">
          <a:xfrm>
            <a:off x="6156176" y="5733256"/>
            <a:ext cx="1181100" cy="838201"/>
          </a:xfrm>
          <a:prstGeom prst="rect">
            <a:avLst/>
          </a:prstGeom>
          <a:noFill/>
        </p:spPr>
      </p:pic>
      <p:pic>
        <p:nvPicPr>
          <p:cNvPr id="57360" name="Picture 16" descr="https://encrypted-tbn3.gstatic.com/images?q=tbn:ANd9GcQfYMFG1SMQGDh7Ulh1Fhh8cucLum6Vz4-eytwLTfwiLMgfdouqIoymRzs"/>
          <p:cNvPicPr>
            <a:picLocks noChangeAspect="1" noChangeArrowheads="1"/>
          </p:cNvPicPr>
          <p:nvPr/>
        </p:nvPicPr>
        <p:blipFill>
          <a:blip r:embed="rId13" cstate="print"/>
          <a:srcRect/>
          <a:stretch>
            <a:fillRect/>
          </a:stretch>
        </p:blipFill>
        <p:spPr bwMode="auto">
          <a:xfrm>
            <a:off x="0" y="2924944"/>
            <a:ext cx="1471810" cy="10801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box(in)">
                                      <p:cBhvr>
                                        <p:cTn id="7" dur="500"/>
                                        <p:tgtEl>
                                          <p:spTgt spid="573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7348"/>
                                        </p:tgtEl>
                                        <p:attrNameLst>
                                          <p:attrName>style.visibility</p:attrName>
                                        </p:attrNameLst>
                                      </p:cBhvr>
                                      <p:to>
                                        <p:strVal val="visible"/>
                                      </p:to>
                                    </p:set>
                                    <p:animEffect transition="in" filter="box(in)">
                                      <p:cBhvr>
                                        <p:cTn id="12" dur="500"/>
                                        <p:tgtEl>
                                          <p:spTgt spid="5734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box(in)">
                                      <p:cBhvr>
                                        <p:cTn id="22" dur="500"/>
                                        <p:tgtEl>
                                          <p:spTgt spid="3">
                                            <p:bg/>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ox(in)">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ox(i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ox(in)">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ox(in)">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ox(in)">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ox(in)">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ox(i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57346"/>
                                        </p:tgtEl>
                                        <p:attrNameLst>
                                          <p:attrName>style.visibility</p:attrName>
                                        </p:attrNameLst>
                                      </p:cBhvr>
                                      <p:to>
                                        <p:strVal val="visible"/>
                                      </p:to>
                                    </p:set>
                                    <p:animEffect transition="in" filter="box(in)">
                                      <p:cBhvr>
                                        <p:cTn id="62" dur="500"/>
                                        <p:tgtEl>
                                          <p:spTgt spid="5734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ox(in)">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box(in)">
                                      <p:cBhvr>
                                        <p:cTn id="72" dur="5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57352"/>
                                        </p:tgtEl>
                                        <p:attrNameLst>
                                          <p:attrName>style.visibility</p:attrName>
                                        </p:attrNameLst>
                                      </p:cBhvr>
                                      <p:to>
                                        <p:strVal val="visible"/>
                                      </p:to>
                                    </p:set>
                                    <p:animEffect transition="in" filter="box(in)">
                                      <p:cBhvr>
                                        <p:cTn id="77" dur="500"/>
                                        <p:tgtEl>
                                          <p:spTgt spid="57352"/>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57354"/>
                                        </p:tgtEl>
                                        <p:attrNameLst>
                                          <p:attrName>style.visibility</p:attrName>
                                        </p:attrNameLst>
                                      </p:cBhvr>
                                      <p:to>
                                        <p:strVal val="visible"/>
                                      </p:to>
                                    </p:set>
                                    <p:animEffect transition="in" filter="box(in)">
                                      <p:cBhvr>
                                        <p:cTn id="82" dur="500"/>
                                        <p:tgtEl>
                                          <p:spTgt spid="57354"/>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57356"/>
                                        </p:tgtEl>
                                        <p:attrNameLst>
                                          <p:attrName>style.visibility</p:attrName>
                                        </p:attrNameLst>
                                      </p:cBhvr>
                                      <p:to>
                                        <p:strVal val="visible"/>
                                      </p:to>
                                    </p:set>
                                    <p:animEffect transition="in" filter="box(in)">
                                      <p:cBhvr>
                                        <p:cTn id="87" dur="500"/>
                                        <p:tgtEl>
                                          <p:spTgt spid="57356"/>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57358"/>
                                        </p:tgtEl>
                                        <p:attrNameLst>
                                          <p:attrName>style.visibility</p:attrName>
                                        </p:attrNameLst>
                                      </p:cBhvr>
                                      <p:to>
                                        <p:strVal val="visible"/>
                                      </p:to>
                                    </p:set>
                                    <p:animEffect transition="in" filter="box(in)">
                                      <p:cBhvr>
                                        <p:cTn id="92" dur="500"/>
                                        <p:tgtEl>
                                          <p:spTgt spid="57358"/>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nodeType="clickEffect">
                                  <p:stCondLst>
                                    <p:cond delay="0"/>
                                  </p:stCondLst>
                                  <p:childTnLst>
                                    <p:set>
                                      <p:cBhvr>
                                        <p:cTn id="96" dur="1" fill="hold">
                                          <p:stCondLst>
                                            <p:cond delay="0"/>
                                          </p:stCondLst>
                                        </p:cTn>
                                        <p:tgtEl>
                                          <p:spTgt spid="57360"/>
                                        </p:tgtEl>
                                        <p:attrNameLst>
                                          <p:attrName>style.visibility</p:attrName>
                                        </p:attrNameLst>
                                      </p:cBhvr>
                                      <p:to>
                                        <p:strVal val="visible"/>
                                      </p:to>
                                    </p:set>
                                    <p:animEffect transition="in" filter="box(in)">
                                      <p:cBhvr>
                                        <p:cTn id="97" dur="500"/>
                                        <p:tgtEl>
                                          <p:spTgt spid="57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lstStyle/>
          <a:p>
            <a:pPr marL="514350" indent="-514350" algn="l" rtl="0" eaLnBrk="1" hangingPunct="1">
              <a:buFont typeface="+mj-lt"/>
              <a:buAutoNum type="arabicPeriod" startAt="3"/>
            </a:pPr>
            <a:r>
              <a:rPr lang="en-US" u="sng" dirty="0" smtClean="0">
                <a:solidFill>
                  <a:srgbClr val="FF0000"/>
                </a:solidFill>
                <a:cs typeface="Arial" pitchFamily="34" charset="0"/>
              </a:rPr>
              <a:t> </a:t>
            </a:r>
            <a:r>
              <a:rPr lang="en-US" b="1" u="sng" dirty="0" smtClean="0">
                <a:solidFill>
                  <a:srgbClr val="FF0000"/>
                </a:solidFill>
                <a:cs typeface="Arial" pitchFamily="34" charset="0"/>
              </a:rPr>
              <a:t>Chief Complaints : </a:t>
            </a:r>
          </a:p>
          <a:p>
            <a:pPr lvl="1" algn="l" rtl="0" eaLnBrk="1" hangingPunct="1"/>
            <a:r>
              <a:rPr lang="en-US" dirty="0" smtClean="0">
                <a:cs typeface="Arial" pitchFamily="34" charset="0"/>
              </a:rPr>
              <a:t>This must be put in a short statement in the patient's own word .</a:t>
            </a:r>
          </a:p>
          <a:p>
            <a:pPr lvl="1" algn="l" rtl="0" eaLnBrk="1" hangingPunct="1"/>
            <a:r>
              <a:rPr lang="en-US" dirty="0" smtClean="0">
                <a:cs typeface="Arial" pitchFamily="34" charset="0"/>
              </a:rPr>
              <a:t> If there are more than one complaint , list them in order of severity or duration .</a:t>
            </a:r>
          </a:p>
          <a:p>
            <a:pPr lvl="1" algn="l" rtl="0" eaLnBrk="1" hangingPunct="1"/>
            <a:r>
              <a:rPr lang="en-US" dirty="0" smtClean="0">
                <a:cs typeface="Arial" pitchFamily="34" charset="0"/>
              </a:rPr>
              <a:t> Include the </a:t>
            </a:r>
            <a:r>
              <a:rPr lang="en-US" b="1" dirty="0" smtClean="0">
                <a:cs typeface="Arial" pitchFamily="34" charset="0"/>
              </a:rPr>
              <a:t>duration</a:t>
            </a:r>
            <a:r>
              <a:rPr lang="en-US" dirty="0" smtClean="0">
                <a:cs typeface="Arial" pitchFamily="34" charset="0"/>
              </a:rPr>
              <a:t> of the chief compliant .</a:t>
            </a:r>
          </a:p>
          <a:p>
            <a:pPr algn="l" rtl="0" eaLnBrk="1" hangingPunct="1"/>
            <a:endParaRPr lang="ar-SA" dirty="0" smtClean="0"/>
          </a:p>
        </p:txBody>
      </p:sp>
      <p:pic>
        <p:nvPicPr>
          <p:cNvPr id="48130" name="Picture 2" descr="https://encrypted-tbn2.gstatic.com/images?q=tbn:ANd9GcT-WMIT4yQDnRrVsuV9LGFVxgwcvlMgggjeXV0jxAvsDbOghNWu"/>
          <p:cNvPicPr>
            <a:picLocks noChangeAspect="1" noChangeArrowheads="1"/>
          </p:cNvPicPr>
          <p:nvPr/>
        </p:nvPicPr>
        <p:blipFill>
          <a:blip r:embed="rId2" cstate="print"/>
          <a:srcRect/>
          <a:stretch>
            <a:fillRect/>
          </a:stretch>
        </p:blipFill>
        <p:spPr bwMode="auto">
          <a:xfrm>
            <a:off x="6156176" y="0"/>
            <a:ext cx="2552700" cy="1790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1267">
                                            <p:bg/>
                                          </p:spTgt>
                                        </p:tgtEl>
                                        <p:attrNameLst>
                                          <p:attrName>style.visibility</p:attrName>
                                        </p:attrNameLst>
                                      </p:cBhvr>
                                      <p:to>
                                        <p:strVal val="visible"/>
                                      </p:to>
                                    </p:set>
                                    <p:anim calcmode="lin" valueType="num">
                                      <p:cBhvr>
                                        <p:cTn id="7" dur="500" fill="hold"/>
                                        <p:tgtEl>
                                          <p:spTgt spid="11267">
                                            <p:bg/>
                                          </p:spTgt>
                                        </p:tgtEl>
                                        <p:attrNameLst>
                                          <p:attrName>ppt_w</p:attrName>
                                        </p:attrNameLst>
                                      </p:cBhvr>
                                      <p:tavLst>
                                        <p:tav tm="0">
                                          <p:val>
                                            <p:strVal val="#ppt_w*2.5"/>
                                          </p:val>
                                        </p:tav>
                                        <p:tav tm="100000">
                                          <p:val>
                                            <p:strVal val="#ppt_w"/>
                                          </p:val>
                                        </p:tav>
                                      </p:tavLst>
                                    </p:anim>
                                    <p:anim calcmode="lin" valueType="num">
                                      <p:cBhvr>
                                        <p:cTn id="8" dur="500" fill="hold"/>
                                        <p:tgtEl>
                                          <p:spTgt spid="11267">
                                            <p:bg/>
                                          </p:spTgt>
                                        </p:tgtEl>
                                        <p:attrNameLst>
                                          <p:attrName>ppt_h</p:attrName>
                                        </p:attrNameLst>
                                      </p:cBhvr>
                                      <p:tavLst>
                                        <p:tav tm="0">
                                          <p:val>
                                            <p:strVal val="#ppt_h*0.01"/>
                                          </p:val>
                                        </p:tav>
                                        <p:tav tm="100000">
                                          <p:val>
                                            <p:strVal val="#ppt_h"/>
                                          </p:val>
                                        </p:tav>
                                      </p:tavLst>
                                    </p:anim>
                                    <p:anim calcmode="lin" valueType="num">
                                      <p:cBhvr>
                                        <p:cTn id="9" dur="500" fill="hold"/>
                                        <p:tgtEl>
                                          <p:spTgt spid="11267">
                                            <p:bg/>
                                          </p:spTgt>
                                        </p:tgtEl>
                                        <p:attrNameLst>
                                          <p:attrName>ppt_x</p:attrName>
                                        </p:attrNameLst>
                                      </p:cBhvr>
                                      <p:tavLst>
                                        <p:tav tm="0">
                                          <p:val>
                                            <p:strVal val="#ppt_x"/>
                                          </p:val>
                                        </p:tav>
                                        <p:tav tm="100000">
                                          <p:val>
                                            <p:strVal val="#ppt_x"/>
                                          </p:val>
                                        </p:tav>
                                      </p:tavLst>
                                    </p:anim>
                                    <p:anim calcmode="lin" valueType="num">
                                      <p:cBhvr>
                                        <p:cTn id="10" dur="500" fill="hold"/>
                                        <p:tgtEl>
                                          <p:spTgt spid="11267">
                                            <p:bg/>
                                          </p:spTgt>
                                        </p:tgtEl>
                                        <p:attrNameLst>
                                          <p:attrName>ppt_y</p:attrName>
                                        </p:attrNameLst>
                                      </p:cBhvr>
                                      <p:tavLst>
                                        <p:tav tm="0">
                                          <p:val>
                                            <p:strVal val="#ppt_h+1"/>
                                          </p:val>
                                        </p:tav>
                                        <p:tav tm="100000">
                                          <p:val>
                                            <p:strVal val="#ppt_y"/>
                                          </p:val>
                                        </p:tav>
                                      </p:tavLst>
                                    </p:anim>
                                    <p:animEffect transition="in" filter="fade">
                                      <p:cBhvr>
                                        <p:cTn id="11" dur="500"/>
                                        <p:tgtEl>
                                          <p:spTgt spid="11267">
                                            <p:bg/>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11267">
                                            <p:txEl>
                                              <p:pRg st="0" end="0"/>
                                            </p:txEl>
                                          </p:spTgt>
                                        </p:tgtEl>
                                        <p:attrNameLst>
                                          <p:attrName>style.visibility</p:attrName>
                                        </p:attrNameLst>
                                      </p:cBhvr>
                                      <p:to>
                                        <p:strVal val="visible"/>
                                      </p:to>
                                    </p:set>
                                    <p:anim calcmode="lin" valueType="num">
                                      <p:cBhvr>
                                        <p:cTn id="16" dur="500" fill="hold"/>
                                        <p:tgtEl>
                                          <p:spTgt spid="11267">
                                            <p:txEl>
                                              <p:pRg st="0" end="0"/>
                                            </p:txEl>
                                          </p:spTgt>
                                        </p:tgtEl>
                                        <p:attrNameLst>
                                          <p:attrName>ppt_w</p:attrName>
                                        </p:attrNameLst>
                                      </p:cBhvr>
                                      <p:tavLst>
                                        <p:tav tm="0">
                                          <p:val>
                                            <p:strVal val="#ppt_w*2.5"/>
                                          </p:val>
                                        </p:tav>
                                        <p:tav tm="100000">
                                          <p:val>
                                            <p:strVal val="#ppt_w"/>
                                          </p:val>
                                        </p:tav>
                                      </p:tavLst>
                                    </p:anim>
                                    <p:anim calcmode="lin" valueType="num">
                                      <p:cBhvr>
                                        <p:cTn id="17" dur="500" fill="hold"/>
                                        <p:tgtEl>
                                          <p:spTgt spid="11267">
                                            <p:txEl>
                                              <p:pRg st="0" end="0"/>
                                            </p:txEl>
                                          </p:spTgt>
                                        </p:tgtEl>
                                        <p:attrNameLst>
                                          <p:attrName>ppt_h</p:attrName>
                                        </p:attrNameLst>
                                      </p:cBhvr>
                                      <p:tavLst>
                                        <p:tav tm="0">
                                          <p:val>
                                            <p:strVal val="#ppt_h*0.01"/>
                                          </p:val>
                                        </p:tav>
                                        <p:tav tm="100000">
                                          <p:val>
                                            <p:strVal val="#ppt_h"/>
                                          </p:val>
                                        </p:tav>
                                      </p:tavLst>
                                    </p:anim>
                                    <p:anim calcmode="lin" valueType="num">
                                      <p:cBhvr>
                                        <p:cTn id="18"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1267">
                                            <p:txEl>
                                              <p:pRg st="0" end="0"/>
                                            </p:txEl>
                                          </p:spTgt>
                                        </p:tgtEl>
                                        <p:attrNameLst>
                                          <p:attrName>ppt_y</p:attrName>
                                        </p:attrNameLst>
                                      </p:cBhvr>
                                      <p:tavLst>
                                        <p:tav tm="0">
                                          <p:val>
                                            <p:strVal val="#ppt_h+1"/>
                                          </p:val>
                                        </p:tav>
                                        <p:tav tm="100000">
                                          <p:val>
                                            <p:strVal val="#ppt_y"/>
                                          </p:val>
                                        </p:tav>
                                      </p:tavLst>
                                    </p:anim>
                                    <p:animEffect transition="in" filter="fade">
                                      <p:cBhvr>
                                        <p:cTn id="20" dur="500"/>
                                        <p:tgtEl>
                                          <p:spTgt spid="1126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11267">
                                            <p:txEl>
                                              <p:pRg st="1" end="1"/>
                                            </p:txEl>
                                          </p:spTgt>
                                        </p:tgtEl>
                                        <p:attrNameLst>
                                          <p:attrName>style.visibility</p:attrName>
                                        </p:attrNameLst>
                                      </p:cBhvr>
                                      <p:to>
                                        <p:strVal val="visible"/>
                                      </p:to>
                                    </p:set>
                                    <p:anim calcmode="lin" valueType="num">
                                      <p:cBhvr>
                                        <p:cTn id="25" dur="500" fill="hold"/>
                                        <p:tgtEl>
                                          <p:spTgt spid="11267">
                                            <p:txEl>
                                              <p:pRg st="1" end="1"/>
                                            </p:txEl>
                                          </p:spTgt>
                                        </p:tgtEl>
                                        <p:attrNameLst>
                                          <p:attrName>ppt_w</p:attrName>
                                        </p:attrNameLst>
                                      </p:cBhvr>
                                      <p:tavLst>
                                        <p:tav tm="0">
                                          <p:val>
                                            <p:strVal val="#ppt_w*2.5"/>
                                          </p:val>
                                        </p:tav>
                                        <p:tav tm="100000">
                                          <p:val>
                                            <p:strVal val="#ppt_w"/>
                                          </p:val>
                                        </p:tav>
                                      </p:tavLst>
                                    </p:anim>
                                    <p:anim calcmode="lin" valueType="num">
                                      <p:cBhvr>
                                        <p:cTn id="26" dur="500" fill="hold"/>
                                        <p:tgtEl>
                                          <p:spTgt spid="11267">
                                            <p:txEl>
                                              <p:pRg st="1" end="1"/>
                                            </p:txEl>
                                          </p:spTgt>
                                        </p:tgtEl>
                                        <p:attrNameLst>
                                          <p:attrName>ppt_h</p:attrName>
                                        </p:attrNameLst>
                                      </p:cBhvr>
                                      <p:tavLst>
                                        <p:tav tm="0">
                                          <p:val>
                                            <p:strVal val="#ppt_h*0.01"/>
                                          </p:val>
                                        </p:tav>
                                        <p:tav tm="100000">
                                          <p:val>
                                            <p:strVal val="#ppt_h"/>
                                          </p:val>
                                        </p:tav>
                                      </p:tavLst>
                                    </p:anim>
                                    <p:anim calcmode="lin" valueType="num">
                                      <p:cBhvr>
                                        <p:cTn id="2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1267">
                                            <p:txEl>
                                              <p:pRg st="1" end="1"/>
                                            </p:txEl>
                                          </p:spTgt>
                                        </p:tgtEl>
                                        <p:attrNameLst>
                                          <p:attrName>ppt_y</p:attrName>
                                        </p:attrNameLst>
                                      </p:cBhvr>
                                      <p:tavLst>
                                        <p:tav tm="0">
                                          <p:val>
                                            <p:strVal val="#ppt_h+1"/>
                                          </p:val>
                                        </p:tav>
                                        <p:tav tm="100000">
                                          <p:val>
                                            <p:strVal val="#ppt_y"/>
                                          </p:val>
                                        </p:tav>
                                      </p:tavLst>
                                    </p:anim>
                                    <p:animEffect transition="in" filter="fade">
                                      <p:cBhvr>
                                        <p:cTn id="29" dur="500"/>
                                        <p:tgtEl>
                                          <p:spTgt spid="1126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11267">
                                            <p:txEl>
                                              <p:pRg st="2" end="2"/>
                                            </p:txEl>
                                          </p:spTgt>
                                        </p:tgtEl>
                                        <p:attrNameLst>
                                          <p:attrName>style.visibility</p:attrName>
                                        </p:attrNameLst>
                                      </p:cBhvr>
                                      <p:to>
                                        <p:strVal val="visible"/>
                                      </p:to>
                                    </p:set>
                                    <p:anim calcmode="lin" valueType="num">
                                      <p:cBhvr>
                                        <p:cTn id="34" dur="500" fill="hold"/>
                                        <p:tgtEl>
                                          <p:spTgt spid="11267">
                                            <p:txEl>
                                              <p:pRg st="2" end="2"/>
                                            </p:txEl>
                                          </p:spTgt>
                                        </p:tgtEl>
                                        <p:attrNameLst>
                                          <p:attrName>ppt_w</p:attrName>
                                        </p:attrNameLst>
                                      </p:cBhvr>
                                      <p:tavLst>
                                        <p:tav tm="0">
                                          <p:val>
                                            <p:strVal val="#ppt_w*2.5"/>
                                          </p:val>
                                        </p:tav>
                                        <p:tav tm="100000">
                                          <p:val>
                                            <p:strVal val="#ppt_w"/>
                                          </p:val>
                                        </p:tav>
                                      </p:tavLst>
                                    </p:anim>
                                    <p:anim calcmode="lin" valueType="num">
                                      <p:cBhvr>
                                        <p:cTn id="35" dur="500" fill="hold"/>
                                        <p:tgtEl>
                                          <p:spTgt spid="11267">
                                            <p:txEl>
                                              <p:pRg st="2" end="2"/>
                                            </p:txEl>
                                          </p:spTgt>
                                        </p:tgtEl>
                                        <p:attrNameLst>
                                          <p:attrName>ppt_h</p:attrName>
                                        </p:attrNameLst>
                                      </p:cBhvr>
                                      <p:tavLst>
                                        <p:tav tm="0">
                                          <p:val>
                                            <p:strVal val="#ppt_h*0.01"/>
                                          </p:val>
                                        </p:tav>
                                        <p:tav tm="100000">
                                          <p:val>
                                            <p:strVal val="#ppt_h"/>
                                          </p:val>
                                        </p:tav>
                                      </p:tavLst>
                                    </p:anim>
                                    <p:anim calcmode="lin" valueType="num">
                                      <p:cBhvr>
                                        <p:cTn id="36"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11267">
                                            <p:txEl>
                                              <p:pRg st="2" end="2"/>
                                            </p:txEl>
                                          </p:spTgt>
                                        </p:tgtEl>
                                        <p:attrNameLst>
                                          <p:attrName>ppt_y</p:attrName>
                                        </p:attrNameLst>
                                      </p:cBhvr>
                                      <p:tavLst>
                                        <p:tav tm="0">
                                          <p:val>
                                            <p:strVal val="#ppt_h+1"/>
                                          </p:val>
                                        </p:tav>
                                        <p:tav tm="100000">
                                          <p:val>
                                            <p:strVal val="#ppt_y"/>
                                          </p:val>
                                        </p:tav>
                                      </p:tavLst>
                                    </p:anim>
                                    <p:animEffect transition="in" filter="fade">
                                      <p:cBhvr>
                                        <p:cTn id="38" dur="500"/>
                                        <p:tgtEl>
                                          <p:spTgt spid="1126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11267">
                                            <p:txEl>
                                              <p:pRg st="3" end="3"/>
                                            </p:txEl>
                                          </p:spTgt>
                                        </p:tgtEl>
                                        <p:attrNameLst>
                                          <p:attrName>style.visibility</p:attrName>
                                        </p:attrNameLst>
                                      </p:cBhvr>
                                      <p:to>
                                        <p:strVal val="visible"/>
                                      </p:to>
                                    </p:set>
                                    <p:anim calcmode="lin" valueType="num">
                                      <p:cBhvr>
                                        <p:cTn id="43" dur="500" fill="hold"/>
                                        <p:tgtEl>
                                          <p:spTgt spid="11267">
                                            <p:txEl>
                                              <p:pRg st="3" end="3"/>
                                            </p:txEl>
                                          </p:spTgt>
                                        </p:tgtEl>
                                        <p:attrNameLst>
                                          <p:attrName>ppt_w</p:attrName>
                                        </p:attrNameLst>
                                      </p:cBhvr>
                                      <p:tavLst>
                                        <p:tav tm="0">
                                          <p:val>
                                            <p:strVal val="#ppt_w*2.5"/>
                                          </p:val>
                                        </p:tav>
                                        <p:tav tm="100000">
                                          <p:val>
                                            <p:strVal val="#ppt_w"/>
                                          </p:val>
                                        </p:tav>
                                      </p:tavLst>
                                    </p:anim>
                                    <p:anim calcmode="lin" valueType="num">
                                      <p:cBhvr>
                                        <p:cTn id="44" dur="500" fill="hold"/>
                                        <p:tgtEl>
                                          <p:spTgt spid="11267">
                                            <p:txEl>
                                              <p:pRg st="3" end="3"/>
                                            </p:txEl>
                                          </p:spTgt>
                                        </p:tgtEl>
                                        <p:attrNameLst>
                                          <p:attrName>ppt_h</p:attrName>
                                        </p:attrNameLst>
                                      </p:cBhvr>
                                      <p:tavLst>
                                        <p:tav tm="0">
                                          <p:val>
                                            <p:strVal val="#ppt_h*0.01"/>
                                          </p:val>
                                        </p:tav>
                                        <p:tav tm="100000">
                                          <p:val>
                                            <p:strVal val="#ppt_h"/>
                                          </p:val>
                                        </p:tav>
                                      </p:tavLst>
                                    </p:anim>
                                    <p:anim calcmode="lin" valueType="num">
                                      <p:cBhvr>
                                        <p:cTn id="4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46" dur="500" fill="hold"/>
                                        <p:tgtEl>
                                          <p:spTgt spid="11267">
                                            <p:txEl>
                                              <p:pRg st="3" end="3"/>
                                            </p:txEl>
                                          </p:spTgt>
                                        </p:tgtEl>
                                        <p:attrNameLst>
                                          <p:attrName>ppt_y</p:attrName>
                                        </p:attrNameLst>
                                      </p:cBhvr>
                                      <p:tavLst>
                                        <p:tav tm="0">
                                          <p:val>
                                            <p:strVal val="#ppt_h+1"/>
                                          </p:val>
                                        </p:tav>
                                        <p:tav tm="100000">
                                          <p:val>
                                            <p:strVal val="#ppt_y"/>
                                          </p:val>
                                        </p:tav>
                                      </p:tavLst>
                                    </p:anim>
                                    <p:animEffect transition="in" filter="fade">
                                      <p:cBhvr>
                                        <p:cTn id="47" dur="500"/>
                                        <p:tgtEl>
                                          <p:spTgt spid="1126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48130"/>
                                        </p:tgtEl>
                                        <p:attrNameLst>
                                          <p:attrName>style.visibility</p:attrName>
                                        </p:attrNameLst>
                                      </p:cBhvr>
                                      <p:to>
                                        <p:strVal val="visible"/>
                                      </p:to>
                                    </p:set>
                                    <p:anim to="" calcmode="lin" valueType="num">
                                      <p:cBhvr>
                                        <p:cTn id="52" dur="1" fill="hold"/>
                                        <p:tgtEl>
                                          <p:spTgt spid="481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ar-SA" smtClean="0"/>
          </a:p>
        </p:txBody>
      </p:sp>
      <p:sp>
        <p:nvSpPr>
          <p:cNvPr id="12291"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marL="514350" indent="-514350" algn="l" rtl="0" eaLnBrk="1" hangingPunct="1">
              <a:buFont typeface="+mj-lt"/>
              <a:buAutoNum type="arabicPeriod" startAt="4"/>
            </a:pPr>
            <a:r>
              <a:rPr lang="en-US" b="1" u="sng" dirty="0" smtClean="0">
                <a:solidFill>
                  <a:srgbClr val="00B0F0"/>
                </a:solidFill>
                <a:effectLst>
                  <a:outerShdw blurRad="38100" dist="38100" dir="2700000" algn="tl">
                    <a:srgbClr val="000000">
                      <a:alpha val="43137"/>
                    </a:srgbClr>
                  </a:outerShdw>
                </a:effectLst>
                <a:cs typeface="Arial" pitchFamily="34" charset="0"/>
              </a:rPr>
              <a:t>History of present illness : </a:t>
            </a:r>
          </a:p>
          <a:p>
            <a:pPr marL="914400" lvl="1" indent="-514350" algn="l" rtl="0" eaLnBrk="1" hangingPunct="1"/>
            <a:r>
              <a:rPr lang="en-US" dirty="0" smtClean="0">
                <a:cs typeface="Arial" pitchFamily="34" charset="0"/>
              </a:rPr>
              <a:t>Take details of each problems using mainly the patient's own words , in chronological order by dates . </a:t>
            </a:r>
          </a:p>
          <a:p>
            <a:pPr marL="914400" lvl="1" indent="-514350" algn="l" rtl="0" eaLnBrk="1" hangingPunct="1"/>
            <a:r>
              <a:rPr lang="en-US" dirty="0" smtClean="0">
                <a:cs typeface="Arial" pitchFamily="34" charset="0"/>
              </a:rPr>
              <a:t>Ask the symptoms of involved system and any previous treatment , procedures or surgery for the same illness .</a:t>
            </a:r>
            <a:endParaRPr lang="ar-SA" dirty="0" smtClean="0"/>
          </a:p>
        </p:txBody>
      </p:sp>
      <p:pic>
        <p:nvPicPr>
          <p:cNvPr id="4" name="Picture 22" descr="http://medschool.swmed.edu/images/intmedsplash.jpg"/>
          <p:cNvPicPr>
            <a:picLocks noChangeAspect="1" noChangeArrowheads="1"/>
          </p:cNvPicPr>
          <p:nvPr/>
        </p:nvPicPr>
        <p:blipFill>
          <a:blip r:embed="rId2" cstate="print"/>
          <a:srcRect/>
          <a:stretch>
            <a:fillRect/>
          </a:stretch>
        </p:blipFill>
        <p:spPr bwMode="auto">
          <a:xfrm>
            <a:off x="6228184" y="5013176"/>
            <a:ext cx="2304256" cy="16201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5266928" cy="1143000"/>
          </a:xfrm>
        </p:spPr>
        <p:style>
          <a:lnRef idx="2">
            <a:schemeClr val="accent5"/>
          </a:lnRef>
          <a:fillRef idx="1">
            <a:schemeClr val="lt1"/>
          </a:fillRef>
          <a:effectRef idx="0">
            <a:schemeClr val="accent5"/>
          </a:effectRef>
          <a:fontRef idx="minor">
            <a:schemeClr val="dk1"/>
          </a:fontRef>
        </p:style>
        <p:txBody>
          <a:bodyPr/>
          <a:lstStyle/>
          <a:p>
            <a:pPr eaLnBrk="1" hangingPunct="1"/>
            <a:r>
              <a:rPr lang="en-US" b="1" u="sng" dirty="0" smtClean="0">
                <a:solidFill>
                  <a:srgbClr val="00B0F0"/>
                </a:solidFill>
                <a:cs typeface="Times New Roman" pitchFamily="18" charset="0"/>
              </a:rPr>
              <a:t>5.Systemic review </a:t>
            </a:r>
            <a:endParaRPr lang="ar-SA" u="sng" dirty="0" smtClean="0">
              <a:solidFill>
                <a:srgbClr val="00B0F0"/>
              </a:solidFill>
            </a:endParaRPr>
          </a:p>
        </p:txBody>
      </p:sp>
      <p:sp>
        <p:nvSpPr>
          <p:cNvPr id="3" name="Content Placeholder 2"/>
          <p:cNvSpPr>
            <a:spLocks noGrp="1"/>
          </p:cNvSpPr>
          <p:nvPr>
            <p:ph sz="half" idx="1"/>
          </p:nvPr>
        </p:nvSpPr>
        <p:spPr>
          <a:xfrm>
            <a:off x="323528" y="1484784"/>
            <a:ext cx="4320480" cy="4641379"/>
          </a:xfrm>
          <a:solidFill>
            <a:srgbClr val="FFC000"/>
          </a:solidFill>
        </p:spPr>
        <p:style>
          <a:lnRef idx="2">
            <a:schemeClr val="accent5"/>
          </a:lnRef>
          <a:fillRef idx="1">
            <a:schemeClr val="lt1"/>
          </a:fillRef>
          <a:effectRef idx="0">
            <a:schemeClr val="accent5"/>
          </a:effectRef>
          <a:fontRef idx="minor">
            <a:schemeClr val="dk1"/>
          </a:fontRef>
        </p:style>
        <p:txBody>
          <a:bodyPr rtlCol="1">
            <a:noAutofit/>
          </a:bodyPr>
          <a:lstStyle/>
          <a:p>
            <a:pPr algn="l" rtl="0" eaLnBrk="1" fontAlgn="auto" hangingPunct="1">
              <a:spcAft>
                <a:spcPts val="0"/>
              </a:spcAft>
              <a:defRPr/>
            </a:pPr>
            <a:r>
              <a:rPr lang="en-US" sz="2000" b="1" dirty="0" smtClean="0">
                <a:solidFill>
                  <a:srgbClr val="0070C0"/>
                </a:solidFill>
              </a:rPr>
              <a:t> e.g. </a:t>
            </a:r>
            <a:r>
              <a:rPr lang="en-US" sz="2000" b="1" u="sng" dirty="0" smtClean="0">
                <a:solidFill>
                  <a:srgbClr val="0070C0"/>
                </a:solidFill>
              </a:rPr>
              <a:t>Gastrointestinal tract</a:t>
            </a:r>
            <a:endParaRPr lang="en-US" sz="2000" b="1" dirty="0" smtClean="0">
              <a:solidFill>
                <a:srgbClr val="0070C0"/>
              </a:solidFill>
            </a:endParaRPr>
          </a:p>
          <a:p>
            <a:pPr lvl="1" algn="l" rtl="0" eaLnBrk="1" fontAlgn="auto" hangingPunct="1">
              <a:spcAft>
                <a:spcPts val="0"/>
              </a:spcAft>
              <a:defRPr/>
            </a:pPr>
            <a:r>
              <a:rPr lang="en-US" sz="2000" b="1" dirty="0" smtClean="0"/>
              <a:t>Appetite ?</a:t>
            </a:r>
          </a:p>
          <a:p>
            <a:pPr lvl="1" algn="l" rtl="0" eaLnBrk="1" fontAlgn="auto" hangingPunct="1">
              <a:spcAft>
                <a:spcPts val="0"/>
              </a:spcAft>
              <a:defRPr/>
            </a:pPr>
            <a:r>
              <a:rPr lang="en-US" sz="2000" dirty="0" smtClean="0"/>
              <a:t> history of recent diet ?</a:t>
            </a:r>
          </a:p>
          <a:p>
            <a:pPr lvl="1" algn="l" rtl="0" eaLnBrk="1" fontAlgn="auto" hangingPunct="1">
              <a:spcAft>
                <a:spcPts val="0"/>
              </a:spcAft>
              <a:defRPr/>
            </a:pPr>
            <a:r>
              <a:rPr lang="en-US" sz="2000" dirty="0" smtClean="0"/>
              <a:t>Weight changes ?	</a:t>
            </a:r>
          </a:p>
          <a:p>
            <a:pPr lvl="1" algn="l" rtl="0" eaLnBrk="1" fontAlgn="auto" hangingPunct="1">
              <a:spcAft>
                <a:spcPts val="0"/>
              </a:spcAft>
              <a:defRPr/>
            </a:pPr>
            <a:r>
              <a:rPr lang="en-US" sz="2000" dirty="0" smtClean="0"/>
              <a:t>Taste changes and teeth problems ?</a:t>
            </a:r>
          </a:p>
          <a:p>
            <a:pPr lvl="1" algn="l" rtl="0" eaLnBrk="1" fontAlgn="auto" hangingPunct="1">
              <a:spcAft>
                <a:spcPts val="0"/>
              </a:spcAft>
              <a:defRPr/>
            </a:pPr>
            <a:r>
              <a:rPr lang="en-US" sz="2000" dirty="0" smtClean="0">
                <a:solidFill>
                  <a:srgbClr val="7030A0"/>
                </a:solidFill>
              </a:rPr>
              <a:t>Water brash </a:t>
            </a:r>
            <a:r>
              <a:rPr lang="en-US" sz="2000" dirty="0" smtClean="0"/>
              <a:t>(</a:t>
            </a:r>
            <a:r>
              <a:rPr lang="en-US" sz="2000" i="1" dirty="0" smtClean="0"/>
              <a:t>this is sudden filling of  the mouth with watery</a:t>
            </a:r>
            <a:r>
              <a:rPr lang="en-US" sz="2000" dirty="0" smtClean="0"/>
              <a:t>  </a:t>
            </a:r>
            <a:r>
              <a:rPr lang="en-US" sz="2000" i="1" dirty="0" smtClean="0"/>
              <a:t>fluid - saliva</a:t>
            </a:r>
            <a:r>
              <a:rPr lang="en-US" sz="2000" dirty="0" smtClean="0"/>
              <a:t> ) ?</a:t>
            </a:r>
          </a:p>
          <a:p>
            <a:pPr lvl="1" algn="l" rtl="0" eaLnBrk="1" fontAlgn="auto" hangingPunct="1">
              <a:spcAft>
                <a:spcPts val="0"/>
              </a:spcAft>
              <a:defRPr/>
            </a:pPr>
            <a:r>
              <a:rPr lang="en-US" sz="2000" dirty="0" smtClean="0"/>
              <a:t> </a:t>
            </a:r>
            <a:r>
              <a:rPr lang="en-US" sz="2000" dirty="0" smtClean="0">
                <a:solidFill>
                  <a:srgbClr val="FF0000"/>
                </a:solidFill>
              </a:rPr>
              <a:t>Acid brash </a:t>
            </a:r>
            <a:r>
              <a:rPr lang="en-US" sz="2000" dirty="0" smtClean="0"/>
              <a:t>( </a:t>
            </a:r>
            <a:r>
              <a:rPr lang="en-US" sz="2000" i="1" dirty="0" smtClean="0"/>
              <a:t>this is sudden filling of  the mouth with  acid tasting fluid –   gastric acid </a:t>
            </a:r>
            <a:r>
              <a:rPr lang="en-US" sz="2000" dirty="0" smtClean="0"/>
              <a:t>) ?</a:t>
            </a:r>
          </a:p>
        </p:txBody>
      </p:sp>
      <p:sp>
        <p:nvSpPr>
          <p:cNvPr id="13316" name="Content Placeholder 1"/>
          <p:cNvSpPr>
            <a:spLocks noGrp="1"/>
          </p:cNvSpPr>
          <p:nvPr>
            <p:ph sz="half" idx="2"/>
          </p:nvPr>
        </p:nvSpPr>
        <p:spPr>
          <a:xfrm>
            <a:off x="4716016" y="1484784"/>
            <a:ext cx="4267200" cy="4608512"/>
          </a:xfrm>
          <a:solidFill>
            <a:schemeClr val="tx1"/>
          </a:solidFill>
        </p:spPr>
        <p:style>
          <a:lnRef idx="2">
            <a:schemeClr val="accent5"/>
          </a:lnRef>
          <a:fillRef idx="1">
            <a:schemeClr val="lt1"/>
          </a:fillRef>
          <a:effectRef idx="0">
            <a:schemeClr val="accent5"/>
          </a:effectRef>
          <a:fontRef idx="minor">
            <a:schemeClr val="dk1"/>
          </a:fontRef>
        </p:style>
        <p:txBody>
          <a:bodyPr/>
          <a:lstStyle/>
          <a:p>
            <a:pPr lvl="1" algn="l" rtl="0" fontAlgn="auto">
              <a:spcAft>
                <a:spcPts val="0"/>
              </a:spcAft>
              <a:defRPr/>
            </a:pPr>
            <a:r>
              <a:rPr lang="en-US" sz="1600" dirty="0" smtClean="0">
                <a:solidFill>
                  <a:srgbClr val="0070C0"/>
                </a:solidFill>
              </a:rPr>
              <a:t>Regurgitation</a:t>
            </a:r>
            <a:r>
              <a:rPr lang="en-US" sz="1600" dirty="0" smtClean="0">
                <a:solidFill>
                  <a:srgbClr val="7030A0"/>
                </a:solidFill>
              </a:rPr>
              <a:t> ( </a:t>
            </a:r>
            <a:r>
              <a:rPr lang="en-US" sz="1600" i="1" dirty="0" smtClean="0">
                <a:solidFill>
                  <a:srgbClr val="7030A0"/>
                </a:solidFill>
              </a:rPr>
              <a:t>it is the effortless return of gastric contents into the mouth</a:t>
            </a:r>
            <a:r>
              <a:rPr lang="en-US" sz="1600" dirty="0" smtClean="0">
                <a:solidFill>
                  <a:srgbClr val="7030A0"/>
                </a:solidFill>
              </a:rPr>
              <a:t> ) ?</a:t>
            </a:r>
          </a:p>
          <a:p>
            <a:pPr lvl="1" algn="l" rtl="0" fontAlgn="auto">
              <a:spcAft>
                <a:spcPts val="0"/>
              </a:spcAft>
              <a:defRPr/>
            </a:pPr>
            <a:r>
              <a:rPr lang="en-US" sz="1600" dirty="0" smtClean="0"/>
              <a:t>Nausea ?</a:t>
            </a:r>
          </a:p>
          <a:p>
            <a:pPr lvl="1" algn="l" rtl="0" fontAlgn="auto">
              <a:spcAft>
                <a:spcPts val="0"/>
              </a:spcAft>
              <a:defRPr/>
            </a:pPr>
            <a:r>
              <a:rPr lang="en-US" sz="1600" dirty="0" smtClean="0">
                <a:solidFill>
                  <a:srgbClr val="00B050"/>
                </a:solidFill>
              </a:rPr>
              <a:t>Vomiting</a:t>
            </a:r>
            <a:r>
              <a:rPr lang="en-US" sz="1600" dirty="0" smtClean="0"/>
              <a:t> ?</a:t>
            </a:r>
          </a:p>
          <a:p>
            <a:pPr lvl="1" algn="l" rtl="0" eaLnBrk="1" hangingPunct="1"/>
            <a:r>
              <a:rPr lang="en-US" sz="1600" dirty="0" err="1" smtClean="0">
                <a:cs typeface="Arial" pitchFamily="34" charset="0"/>
              </a:rPr>
              <a:t>Haematemesis</a:t>
            </a:r>
            <a:r>
              <a:rPr lang="en-US" sz="1600" dirty="0" smtClean="0">
                <a:cs typeface="Arial" pitchFamily="34" charset="0"/>
              </a:rPr>
              <a:t> ?</a:t>
            </a:r>
            <a:endParaRPr lang="en-US" sz="1400" dirty="0" smtClean="0">
              <a:cs typeface="Arial" pitchFamily="34" charset="0"/>
            </a:endParaRPr>
          </a:p>
          <a:p>
            <a:pPr lvl="1" algn="l" rtl="0" eaLnBrk="1" hangingPunct="1"/>
            <a:r>
              <a:rPr lang="en-US" sz="1600" dirty="0" err="1" smtClean="0">
                <a:solidFill>
                  <a:srgbClr val="C00000"/>
                </a:solidFill>
                <a:cs typeface="Arial" pitchFamily="34" charset="0"/>
              </a:rPr>
              <a:t>Dysphagia</a:t>
            </a:r>
            <a:r>
              <a:rPr lang="en-US" sz="1600" dirty="0" smtClean="0">
                <a:cs typeface="Arial" pitchFamily="34" charset="0"/>
              </a:rPr>
              <a:t> (</a:t>
            </a:r>
            <a:r>
              <a:rPr lang="en-US" sz="1600" i="1" dirty="0" smtClean="0">
                <a:cs typeface="Arial" pitchFamily="34" charset="0"/>
              </a:rPr>
              <a:t>swallowing difficulty</a:t>
            </a:r>
            <a:r>
              <a:rPr lang="en-US" sz="1600" dirty="0" smtClean="0">
                <a:cs typeface="Arial" pitchFamily="34" charset="0"/>
              </a:rPr>
              <a:t> ) ?</a:t>
            </a:r>
            <a:endParaRPr lang="en-US" sz="1400" dirty="0" smtClean="0">
              <a:cs typeface="Arial" pitchFamily="34" charset="0"/>
            </a:endParaRPr>
          </a:p>
          <a:p>
            <a:pPr lvl="1" algn="l" rtl="0" eaLnBrk="1" hangingPunct="1"/>
            <a:r>
              <a:rPr lang="en-US" sz="1600" dirty="0" err="1" smtClean="0">
                <a:cs typeface="Arial" pitchFamily="34" charset="0"/>
              </a:rPr>
              <a:t>Odynophagia</a:t>
            </a:r>
            <a:r>
              <a:rPr lang="en-US" sz="1600" dirty="0" smtClean="0">
                <a:cs typeface="Arial" pitchFamily="34" charset="0"/>
              </a:rPr>
              <a:t> ( </a:t>
            </a:r>
            <a:r>
              <a:rPr lang="en-US" sz="1600" i="1" dirty="0" smtClean="0">
                <a:cs typeface="Arial" pitchFamily="34" charset="0"/>
              </a:rPr>
              <a:t>painful swallowing </a:t>
            </a:r>
            <a:r>
              <a:rPr lang="en-US" sz="1600" dirty="0" smtClean="0">
                <a:cs typeface="Arial" pitchFamily="34" charset="0"/>
              </a:rPr>
              <a:t>) ?</a:t>
            </a:r>
            <a:endParaRPr lang="en-US" sz="1400" dirty="0" smtClean="0">
              <a:cs typeface="Arial" pitchFamily="34" charset="0"/>
            </a:endParaRPr>
          </a:p>
          <a:p>
            <a:pPr lvl="1" algn="l" rtl="0" eaLnBrk="1" hangingPunct="1"/>
            <a:r>
              <a:rPr lang="en-US" sz="1600" dirty="0" smtClean="0">
                <a:cs typeface="Arial" pitchFamily="34" charset="0"/>
              </a:rPr>
              <a:t>Heartburn  ( </a:t>
            </a:r>
            <a:r>
              <a:rPr lang="en-US" sz="1600" i="1" dirty="0" smtClean="0">
                <a:cs typeface="Arial" pitchFamily="34" charset="0"/>
              </a:rPr>
              <a:t>It is a </a:t>
            </a:r>
            <a:r>
              <a:rPr lang="en-US" sz="1600" i="1" dirty="0" err="1" smtClean="0">
                <a:cs typeface="Arial" pitchFamily="34" charset="0"/>
              </a:rPr>
              <a:t>retrosternal</a:t>
            </a:r>
            <a:r>
              <a:rPr lang="en-US" sz="1600" i="1" dirty="0" smtClean="0">
                <a:cs typeface="Arial" pitchFamily="34" charset="0"/>
              </a:rPr>
              <a:t> burning sensation caused by the reflux of gastric acid into the esophagus</a:t>
            </a:r>
            <a:r>
              <a:rPr lang="en-US" sz="1600" dirty="0" smtClean="0">
                <a:cs typeface="Arial" pitchFamily="34" charset="0"/>
              </a:rPr>
              <a:t> ) ? </a:t>
            </a:r>
            <a:endParaRPr lang="en-US" sz="1400" dirty="0" smtClean="0">
              <a:cs typeface="Arial" pitchFamily="34" charset="0"/>
            </a:endParaRPr>
          </a:p>
          <a:p>
            <a:pPr lvl="1" algn="l" rtl="0" eaLnBrk="1" hangingPunct="1"/>
            <a:r>
              <a:rPr lang="en-US" sz="1600" dirty="0" smtClean="0">
                <a:solidFill>
                  <a:srgbClr val="FF0000"/>
                </a:solidFill>
                <a:cs typeface="Arial" pitchFamily="34" charset="0"/>
              </a:rPr>
              <a:t>Indigestion (</a:t>
            </a:r>
            <a:r>
              <a:rPr lang="en-US" sz="1600" i="1" dirty="0" smtClean="0">
                <a:solidFill>
                  <a:srgbClr val="FF0000"/>
                </a:solidFill>
                <a:cs typeface="Arial" pitchFamily="34" charset="0"/>
              </a:rPr>
              <a:t>vague symptom</a:t>
            </a:r>
            <a:r>
              <a:rPr lang="en-US" sz="1600" dirty="0" smtClean="0">
                <a:solidFill>
                  <a:srgbClr val="FF0000"/>
                </a:solidFill>
                <a:cs typeface="Arial" pitchFamily="34" charset="0"/>
              </a:rPr>
              <a:t>), ask exactly what the patient means ?</a:t>
            </a:r>
            <a:endParaRPr lang="en-US" sz="1400" dirty="0" smtClean="0">
              <a:solidFill>
                <a:srgbClr val="FF0000"/>
              </a:solidFill>
              <a:cs typeface="Arial" pitchFamily="34" charset="0"/>
            </a:endParaRPr>
          </a:p>
          <a:p>
            <a:pPr lvl="1" algn="l" rtl="0" eaLnBrk="1" hangingPunct="1"/>
            <a:r>
              <a:rPr lang="en-US" sz="1600" dirty="0" smtClean="0">
                <a:cs typeface="Arial" pitchFamily="34" charset="0"/>
              </a:rPr>
              <a:t>Abdominal pain ?</a:t>
            </a:r>
            <a:endParaRPr lang="en-US" sz="1400" dirty="0" smtClean="0">
              <a:cs typeface="Arial" pitchFamily="34" charset="0"/>
            </a:endParaRPr>
          </a:p>
          <a:p>
            <a:pPr lvl="1" algn="l" rtl="0" eaLnBrk="1" hangingPunct="1"/>
            <a:r>
              <a:rPr lang="en-US" sz="1600" dirty="0" smtClean="0">
                <a:cs typeface="Arial" pitchFamily="34" charset="0"/>
              </a:rPr>
              <a:t>Abdominal distension ?</a:t>
            </a:r>
            <a:endParaRPr lang="en-US" sz="1400" dirty="0" smtClean="0">
              <a:cs typeface="Arial" pitchFamily="34" charset="0"/>
            </a:endParaRPr>
          </a:p>
          <a:p>
            <a:pPr eaLnBrk="1" hangingPunct="1"/>
            <a:endParaRPr lang="en-US" dirty="0" smtClean="0">
              <a:cs typeface="Arial" pitchFamily="34" charset="0"/>
            </a:endParaRPr>
          </a:p>
        </p:txBody>
      </p:sp>
      <p:pic>
        <p:nvPicPr>
          <p:cNvPr id="46082" name="Picture 2" descr="http://rlv.zcache.com/digestive_system_poster-rfb10c41542e24dbabe7dc02e34925608_wvg_8byvr_324.jpg"/>
          <p:cNvPicPr>
            <a:picLocks noChangeAspect="1" noChangeArrowheads="1"/>
          </p:cNvPicPr>
          <p:nvPr/>
        </p:nvPicPr>
        <p:blipFill>
          <a:blip r:embed="rId2" cstate="print"/>
          <a:srcRect/>
          <a:stretch>
            <a:fillRect/>
          </a:stretch>
        </p:blipFill>
        <p:spPr bwMode="auto">
          <a:xfrm>
            <a:off x="1403648" y="-105918"/>
            <a:ext cx="6963916" cy="6963918"/>
          </a:xfrm>
          <a:prstGeom prst="rect">
            <a:avLst/>
          </a:prstGeom>
          <a:noFill/>
        </p:spPr>
      </p:pic>
      <p:sp>
        <p:nvSpPr>
          <p:cNvPr id="46084" name="AutoShape 4" descr="data:image/jpeg;base64,/9j/4AAQSkZJRgABAQAAAQABAAD/2wCEAAkGBhQQERQTEhIVFRIWFx4WFhcYGBcVGRsVGRUXFxYXGRgYHCceGBkjHBcWHy8iIzMpLC0sFx8xQTAqNyYrMCoBCQoKDgwOGg8PGjUkHiUwLTU1LC00NS0yLDUuLS8pKTA1KissKSwsMi4tLy8vLCwyLCwsLS8vLywuMCwsLDUsLP/AABEIALcBEwMBIgACEQEDEQH/xAAcAAEAAwADAQEAAAAAAAAAAAAABAUGAgMHAQj/xABOEAACAQMCBQEGAQcIBgYLAAABAgMABBESIQUGEyIxQRQjMlFhcQczQnSBkbO0FTVSYnJzobEWNENjgtQkJVSDssEXRVVkk5SipNLT8P/EABwBAQABBQEBAAAAAAAAAAAAAAAEAQIDBQYHCP/EADQRAAIBAwIDBgQFBAMAAAAAAAABAgMEESExBRJBE1FhcYGhIpHR8AYyUrHBMzVzwhQVsv/aAAwDAQACEQMRAD8A3PMPM96OKpYWnsqhrX2gtOkrbiV0KjpyL6BfT51xHNd7Z3lrb362rpdsyRvbiVCjouSGWRm1A6k3BGN/NVHMvB/auZIozNPD/wBXZ1QSGF9riTbUN9Jz4+gq9m/DpI1kmSa6nvFhkW3ee4eQxu0bqChJAUkkbnOMA7UBePzjZCTpG9thLkLo60erUfC6dWc7japF/wAw21uQs1zDEzKXUPIiEoPLDUdwPnXiFlxThqcBeykgxxA6k6Bibrm7baKQD4sbp6+AVwc6TevwjqcS4DDeJrdbMl1c6vexxFgW/pEMoO/yoDbcL/Eq0ub97KKRGIQOkiyRskhwCUTByzAZJH9U1dWvMtrLKYY7qB5VzmNZUZxg4OVByMEgV5y1ylrzDfe6VpGsQbeHGkzSKmopHtjJ0OuR9axPEOY1kSwlWW0hMNyJHtra2aJraPq6XMkx3ABKgjChmf8AOwKA9jseapZOMXFiVToxW6SqwDayzFAQTq047j6CuX4gc0y8PjtnhVGMt3FA2sMeyQPkjSw7u0Y8j6Vn+XrpJeY7qSNg0b2MTow8FWMTKR9CCDXP8boA9rZo26txCFSMkbFZQdwQRt8qAvPxI5ql4bZG4hVGfqImHDFcM2D8LKc/rrQWnFIpWkWOVHaJtMiqwYo2/awB7Tsdj8q8m/FrkOzs+H9WCN1kE0YyZp5Bgtv2ySFf8K6fxHml4RfTS20ZKcTgMOFKjF3qCiTBQj4SNvJLsSRtQHqEnOdiqK7XtsEcsEYzRhWKY1gHVgkalz8sipnDON290C1vPFMoOCY3WQA7HB0k77j9teQcf4Tb8Jk5fiudAiiMzTsRrUyskBZz25IEhGCRkAD5V32WL3iPEpuEKVhaxeIyKCkUl7kFWUbgnSQPA3ycd2pgPU4+ZbVpugt1AZ/HTEqF84zjRnPg194hzHa27FZ7mGJgocrJIiHQW0BsMR26ts/OvCrO3gl4fFZSXMNvKpX3H8nzteJONy4Ky6mY7nVjBU+F8DbScKSfmO1FyomaPhiyZddPvhO69Qx+Ae5jg5wT8wCANRwH8RLW9u57WKRC0WnQwkRhNqQu3SwctoxhvlVtb8y2skphS6gaYeY1lQuPH5oOfUV5beQkX/H7eDTHdTww+yrpCs4W3bqiLt9VyuRjc+dsihghhns7a1N1DDPGVKQx8Ona8imTLMcLKWJ7WJJGCDnA2wB7bxHmqztn6c93bxSYzpklRGwfBwxBxUq84rDDH1ZZo0iGMyM6qm5wO4nG52rz1OHxz8ySLOiSj+TV2dFIyZURjpIwCVZh9mIrLcKtIJ+XrBru5kh6U7mKXpGeJWErogmUqV6YJUd2B6etAexDj8M0Esttc27hFY9TWrxqwUnMhRtlHk7jbNdVlx+NLSOe5ubXSR3TI4WAktgFGdjt4Hk715ry/wAwNOnF49FrKgtHY3ttEYQ5ETBI5MjufSS2xIXBG/pVyBEseX57qNpOHxB/aAAXVWYhYXdQd1DfP0yMHOkge0cM4/bXWfZ7iGbHnpyJJj76ScVHsebrKdwkN5byOfCpNGzH7ANmvPuE3UF3zFHPw5cwpbst3NGpSJyV92udg7AmPbGe0HfTtj7W2VOWrWdFVZhfhhKAA4YSsAQ43Bwqj/hHyoD9EUr4K+0ApSlAKUpQClKUApSlAKUpQClKUApSlAMUpSgFfMV9pQClKUArI3HIrz8QivLm7MscDM9vAIlRUZsaSzhiXK+QcA5A3xkHXUoDP8c5TF1eWN11SvsjSHRpzr6qKuNWoacafkc5rQUpQCsLxniE808/RuGiSMiJQuGVmUJI759Dqd4iBnHTPrsNy5wCa8w4XfNIjzBFVZZJJlDOAdDuXGcKQO1lznGDn0GTFuk3DCJVtCMp/HsSQLw6s3zrnWAVUNjU2VO+N0G2PXJrc8E4j7TbxTYwZEVioOrSxA1JnbJU5X03FYezv2lAZUXTtjLMM5AI2MefBFX/AOHt5rtOmVKtDI0bbg5J0zKQR/VlTPyORvjJxWkZRbUn83kyXVOnFJwNPSlKnkEYpSsXxO6vzdlIuqsJdFOERgsfXgDSLIy4y0ZlJXcjf1AoDaVxVgfBzg4O/r8q88UcShiRIzKNFuQq9JJNUwWXUDIdgAwQITnIwe/JzYqb5ZigMmnqqI26cWl06xWd5mCbEQ6XQjTqckd3wgDaUrDXkvFNKEMUOWQ6IllJeMKiMVOnCSv1mySAFWLeMsRXdNNfrpLNNodpeoUjiLxxpcFYekNByWRgTqD5Az2kEkDZ0rEC94loVWSUOX1M6pCwWL2FgBgkZf2lScDfxuAyg2NxcXXstuy9bqlh1BoiLld8asgADwc6Vz4PRySgGlVgRkHIr7WH4PHe2vs66ZWgG8kYSPKgidFjXYH4jAxJPzOVXIqMsXEZYIjM02oyRdRQsIKJGsEzuuld31rIMbqfh0nagPQEcEZBBHzG9fawPtXEYYXkZtOHZdLJAiJF7H1DLqwAPfjSCTjuIIOQRLsOLzy2UrwyTS++KRylIzIIsJlwiIFkw2oYA/yoDZ1x6g+Y848+vy+9YW3uOKdLqEuZC2gRmONQE9hD9T56uuoUAnALMMHbTI5f4ZLJKday9FZzc65lVJJH6aRRAqqqBpKyMdl8RfFlsAbSlKUApSlAKUpQClKUArpju0bSVdSGzpwQdWPOMecfSuri/D/aIJYdRTqxtHqHldaldQ+ozmsun4fnQF6iLnXrKiV2GtAo6bTSuVI0q2fII2wCwYDWC/j7feJ3HC9w3OcYG+5z8q6LLjUUsQmDgIQCdRC4z41b7Z2x9xWSn5ElabOYAskcyyFY8CPWLVF6C68rJiFm1bgGpcnIZCBUlRcqBIAjIsh6jyEsUcON2B7SDlAMlSwIGqe7RSQXUEDUQWAIX1JHoPrXTecWiijMjOMBGkABBLIqliVGe7YelYCDkiV3FvlSsIXXOdIdnWGJQmUmMoRtIJDBDhiQ2cZs7v8ADt3jjjE6qqg7YmIUtI0jlczEvq1aT1NeAu2mgNtHJqAI8EZH665VBur5LWENK2FUBdhks3gBVG5YnwBWel55kb8lZkfPrSpGfpp6Imz+vH66vhTlP8qyRbi8oW39aaj5v+DXEZry48Ohia7tmfEUL4KlyAIpIklQEE9qqHKA/KL74v8A/TS5/wCyQ/8AzL/8tWdt2kmlmvURVaZsNCz+VjijhwXC7MHjkK5HwuQQpJ0x7ynKEPiWCVwu9oXNRqjJSwtcE67McK6nkZcKWJLHLCNNTMcbsQoySN61nJ3BfZbVFZSJX95Lk6j1GAypOTnSAqAjbCCvPpODdSOWKK3FoJEZHciFmIZSAqiN2GMnJzjYYGScro7Pn64lRXW0i0sMjNy+4Pg7W3gjcfQ1isqbnnl1ZI4rd0rZRlWkop+5uaVkIueZF/K2bH5dGVJPvq6whx6Yxq9fG2dNw/iCXEYkjbKn6EEEHBUg7qwOQQdwRU2dOUPzLBrbe8oXH9Gal5P+CTWSvudnSUosMZzMIFzKQ2ozxQlnUIdKHqZUjOcDxnbW11eyJqLaF1HGWwMnByuT5OCBj7VYSjMcwc6tayuvRV0RQSeoVbPQnuGGnQRjp28gBzuxXwMkdUfPbs7ILdFzI0cbSTIq9jOrNIFy8YOg4OPzlG2a1r26nyqn7gH0I/yJH6zXB7CM6sxodeNeVB1Y8atu7H1oDIw85PG0zyKrQtMI0KyBwr/yfFcBVwvdGSsnd5y4OMZI4wfiC7hybZQsfTWUiYEhpriS3UJpUg9yK2c+C3qADszbqdiq4+w/o6f/AA7fbauMdlGo0rGgXbYKANjkbAehJNAZWy52Jg6hSIDTiNTNqlLh1i71KDCszAh84wVJxnbjwjm53huZyucTRxLGXGlGbpQnLqD7sSFnLb9uT9K1fsMfd7tO4AN2juAGAG23AG2DX1bRApQIoQjBUKACMYwR4xjagMXa87SdeQsIzGBGhTq7h/aLiBpIsph4iUVixIwq5xtXZac6zNMAY4ijrEukOe2RpLkSEN0+/CxKMeM6cEq+qtetjGCrCNAyjSpCjKr4wpxsNzsK5JaIuAEUBfhwAMZOTj5b0Bkk5/6hVY1gyYUmcvPoVSylniLaDhwNOM4yNWcY3j2nOsgkdCqFy7qrPKUiCLcXwTVhDpbRbgZGdWpflvszYRnzGmx1DtHxZJz485Zjn5sfnX2WzRwQyKwOM5UHOPGc+cUBQcA5ua6dA0IjSUSGM69Te6ZVbUukafjA8ndT6YJ0tcFiA3AGd/Qepyf21zoBSlKAUpSgFKUoBSlKAUpSgOi9hZ43RXKMylVdcZUkEBhkEZB33B8Vkb6PiJ6LAMHaTW6oVKoMonSwZVATQusser3O+ABgVta+GgMNY2nEFEYm9oZdC50SQhxP0bfdiTgxCT2kMNx8PawxSO14iBNqaYsXBUL0kHxMex2lbsxpHwpjYlXGpDOfnKTpWLLCrSXUayMurSF1IjYDEHcs+BnYhWOdq1lXOLSTLVJN4MfzvLl7OLfVqeUj0KxxhDnGxIeaPH6z6VV1Z8/WuqS0ZHKSlpIg2AyhGjEr5Q4JJ6CgEEYz6+KoTBcqf9lKM/Nomx+x1JPy7R9flLt72jRXJN4ZyXG+BX19W7ehHmiklvr37PHeS6haJIZHeNFdZNJZC2g61BXUDggll6YOcYEQ85pwW4aSBJGOTIOoNgMK5Lom2x0qyrn1059am1sq1GFxDlmtGcdZ3tfhlx2lF4ksrvT7yDctLcKY3jWONtn79bFfzlAC4ww7SSc4J28Gp1Kg8XvmgQSAEopzIANTdPBGVHzDFSf6ob1xVlC3pW0WoIzX/E7vi1WLrPL2SWi1+pOq35DkAa8Q/F1llx/u2t4o1b5btDKMeez5EZzgNy/wxJEP964Zgf7EWVx6fHn6fO+5As2D3bvJrcOkOyhBpSPrKcZJz/0og7/m+mahXN3RqrkhLLOo4DwW+s63b14csWsavXv2Xl1NlSlKgHZClKUApSlAKUpQClKUApSlAKUpQClKUApSlAKUpQClKUApSlAK+GvtVnMfFja2zzBdRXSACcDLOqjP7c1fCDnJRjuy2clCLk9kYXlKHqLwwOFxHoBbuDO4setHqbONCLIgC77qT9/Ta8b5a4iIn4GAqgSJl2Ud7M6SwgM2d1HZt/VHyAr2SpF1Bxks7faZgt5qUdNzLc6/HZ/3z/ws1VdzcCNGkIJCKXIHkhQWIH12q051+Oz/AL5/4Was/wAdmxCyDdpfcoP6zqQT9lUO5+iHzWiuIuVVRXXBvrapGlbynN4Sy2/JHTwe3MdvChOSsaKSPGyAf+VS64xJpUD5DH7K5V26WFg+fKknObk+rFQuNxareYfONv8AwmptfHQMCCMgjBB8EeopJZTRWlN05xmujT+RKim1qGGwYBsfcZ/86tOSPN5+kr/BWlZrhMxQmBjkoAUJ8tFsASfVlPaf+E/nVpeSPN5+kr/BWlcXRpSpVpQluj32pdU7q1hWpPMZamnpSvK+O/jQVlK2kUckQ8SOzYfYbqF8L53JOfpW3t7arcS5KUcshQpym8RR6pSvMuXvxnR203kXSydpI8ugH9dT3L9xq874xmvR7O9SaNZInDxuMqynIIPqKpXtqtvLlqxwxOnKDxJYOPEL1YIpJXzojRnbAydKqWOB6nArsW4U/nD5eR5BwR9wTj71H4xYG4t5oQ2kyRvGGxnGtCucZGcZzWUvOR83Hu10w/HtoVQFFuUiUaidZmtYnLYA0kjJJyMBYbAXsZAIkTBOkHUMFv6Oc+fpXI3Kf019fUfm/F+zIz8qwsH4cu8MQkaJGEaxtGglSMDQqlvdSqWl2IznSR6eDXbxnkgmKRI2haVoroqpQBnMzTMBlmwADOgLeR8wHIoDWfy1Fr0ax8HU1ZGjTr0fFnGdW1SJbtV28tkdoK5wWC5wSNgT/h6nasddfh60jFzLGGLh+miyRxZCdPSOnIHCY78A/Hv42ruT8PgoQLIgKzJKW0ElkjWEBCWcsfyIOST5B3IyQNWbxB5dR5/OH5udX7MHPyxXarA+D42P3rHQ/h9jTqeI6SuMRY7VuIpWG7E9yRlDnOzb6sb6HgHDWtreOFmViiImsAqW0RqhZsk5YlSf2UBY0rhJKFGWIAyBuQN2IVRv6kkAfU1zoBSlKAUpSgFKUoBSlKAUpVZeca0uY4onmlGNQXSqpkZHUkchV8qdI1PgghSKAsicVjucePRT20tvDmSaRcQhMHMoIKELnUyBgrFgCoXJzgHEu49tuJDAzRW6aVaUxFpH0M7LoSVgmlmCv3BMrgYOTkXnDuFRW6aIY1RfoPP1J8sfqc1mi+zxLr08PvoYpLtMx6dTG8W5DEMdrLC4EllGiRKwPTLK28kpDatA1MxwRjGckZB2fDL8TxJKoIDDOD5U+GU/UHIP1FSHQEEEZBGCPpWc5MfQbq23ZYJ2KyEklxN785Jzko7vGTk7x775pKcqkdXsUjBU5adTr51+Oz/vn/hZqzCN1Z2f8yLMSfV8jrN+1VT7xsdwQa1POqd1ox+ETkH7vBKi/wCJFYng9xI8fu492d3d3ysYZpGLafznwSdhtsQWG2cNu6cLjtKrwkvci8ahdV7BW1rFuU5YeO7GXr01wXNKjDhkzfHcFfpEiLv/AGpQ+R+ob+tP5Fb/ALVcf/bf/oqe+MW6eNX6HJw/BPEpLLcV4Nv+E17kmlRv5Gf0up8+mRbkZ+oEIJH2I+4ri1ncruJYpPoyNH+oMrNjPzwcfI1WPF7aW+V6fTJZV/BfE4LMVGXk/qkdfFm6YSYeYmBJ8e7YhZQx9F0nUc7AoD+aCNZyR5vP0kfwdpWG4/fEWs6SoY3MMgXJDKxEbZ0Mv+TBWxjtFbXlNHMV60WnU87dMtnTqS3ghOoDfAkjcfUDPqKjXXZ1K0akHnKevqjoPw7C4t7WpbXEWnGSaT8U9vDQ1deC/iLycbC4LoALaViY8Y7WxqaPGBgA5K4207eleofydxR2y13BEuPEcevf7SLn/H08VA4/yJdXsXTnvwyhg4AhVO4eDlf1j12JrZWNT/hVlU7SOOq1eV8sZ9TeW95OE01B49Prk8Rr0z8GOPsJJLRiOmVMsYJAIfViQDbLatQb6aT/AEtvNZYWRmRxh0Yow+TqSrD9RBFXvIN8IeJWjFiqmTptjO/URo1U48gyNH/gfSut4tTjcWUpLXC5k/f9jf3MVOk2vM/QsoOk6SA2DgkZAONiQCMj6ZH3FVPFLa5aDSJMyNJCC0S9IiLqwicjW7b6OqdtwCBuRk20j4UkAsQMgDGTt4GSBk/UgVVcT41JFB1FgIfqwxqkrIoPWlhjJ1RF8Y6hHrup2IwT5yaMzj2/EgmPfFjHqGl4si6IIXUSQOguO5Rn4hgHfEfiHDb9puoBOJFEqs4MbJ03niaNYEEqEExxrqyU+E7nwe65/ECdXMawIzKsgPcB1JI5J4j0lLiQjMOrSqucOASMZrnd88SNchYDE0WREDnWjSSSWCq2tfOgXEpwpwQp+WwHVewcTWCTT1Wl1KUb3ee21h0jpiZVCtMZtRLtgoO1wcjnY8M4hFPGAXWHrO7ABHB6l3LLJqPVXShieMDtchteACAW+tz/ACakXVax630lpGIEPZO3Tm7hiX3I27fi8bVwT8RJ3fC2yLkQ4SSRUcNMYR3AEyBcylc9PGV8nwQJfMg4ibk+zB1j0lQVKMuOk7B8ySALIJdK6dDbAHVhio4TWnEVuVCPJ0FfsJEblk1AuZCZUwCpwpKuRvsMAtEv/wAQng6zFE1x9rZkARunLdRyaerIixkmIEAamOTs+jbfQyalDfMA/tGaAwlla8UQR5MrnMWoO8W4HsUkmSDtl2vUJGe1QADhc3nJy3QWUXWv4x09YUHSVGobSyEjVncn9QrRUoBSlKAUpSgFKUoBSlKAz/O8D+ySzRzyRPDG8oCEAMyLrAbbJHbj5b7g+KzPDuLOky2F2725jA95F7sTSOzYkZySe7DMfGWc53G2+4hZLPFJE+6SIyN6drKVPj6GspzTy+3s0ksrrJIsJEh0adRTUYpQAe2QasH0IZhgDFS6EozcaU1o36rP7+pGrRcU6kHqvk8Ey7jms5o3Uvcw4aMhiOqhYo2eocKynpgBW0nU2NRyAOP/AKSbMHS7yJIPKdKWQj/ihV0O2+xOPBwQQKThXKd5cW6l710R12jJZwYyNs4fGCp8VJtvw+uYgBHflAPGlGGM+cYf6mpbtraPwzq6rTr9GRVcV38Uaej8vqizl5xMwIs4JHOBh5IpkTuJVSFZQW3B+Iovb8Y3ItOXuCi1hCZDSnulkxgySHdnPruSaz/+ht7/AO05P/r/APzqbwblq6hmV5b55UGcodWDlSB5cjYkH9VYZ0aEYvkqr318NkZYVazkuam/bTx3Y5+PuYf0hP8AJ6z3AB/0W3/uYz+sxqSfuSSf11o+e1zFAPncxj/B6zXLzZtoh6qojP8A3fu9/ke3cVz15v8AfidJYbfP+CxpSosjsJVzjQQQNzucA4I+wY5qJCDm8Lufssk+c1BJvvS+ehKpUaC5ZzsmFDFSS2/axXIAB+XripNJwcHh/fyKwmprMTruYFdSrqGU7FWAYEfUHY1O/Cpy3DoySSSzEknJJJySSfJJ9aq+K3ZhglkABKIzKD6sFJVf1nA233q6/Di16Vn0wciOaWME+oSQqD9zipdnuzXcQ2RqaUpWxNUeEfixw/pcSkffEyJJvjyFETAY8ACNPPqT+qF+HnCTc8RtxpJSNus/kYEfchyP9709vXcV6P8AiP8Ah/NxCSKWB4w6KY2WQso05LBgyqxznbGPXyMbyvw75CPDlkkmZHuJMLlMlUjG+lSwBJLbk4GcKMduT0y4pTjwzsE/j1WPDPf5E9XCVvyZ12+/Q2EkgRSzEBQMkk4AAGSSfQVWcQ5iRIerFpnHUijwjqfy0sSDfxnTKrgHGdtwDmraui7sklQo66lJB9RgqwZWBG4YMAwI3BAPpXMkAzVjz7H042nR1dhkkIdOkJK7yLk6umohk38nTsGBBMh+eIVZUMUwkORo0rlTmFUBIfT3tcQquCd5N9IBInHlW2OjMIIRSigliNBWRCpUnDArNIN8/F9BjjHynbAhumxYENqaSV2JEkMgyzOS2Gt4cZzgJjwSCBTRc3wSu7zRnpRS5t5NOxc2SyFcas9XTLONwFwPOfNrDzVG7aRFNqH5UaATFliq9TSx2JVt01AYJOkb0j5LtFziI4P5pklZQemItaoXKq+gadYAbGd9zXM8qwgZjDLINw5klfUwJZGlBf3+ljkCQnG+MZoCDFz1C7kKjsgjRs4GS8ns5ijCn1YXMWDnAOc4xmuz/TqAai6yIiZEjso0o6q7NG2kliw0P4BHb5O1SLblC3SJYymcLgsCyMSXWTVlCMMHVWU+VwMEV1w8k24d2ZWdX/2bPIyboVdmQtpkdtTEu4LEsd6A6bXn+3lAKiQ+dWArhFVlDMzoxQga0+Ese7xlWA7uGc4QyyQwlveywrKvwrnVHrPuw7Om2T3bemonGZScsQAEaWbUpRi8ksjFSysQXdyx3VdycgADxXyz5Wt4XR40ZSmNI6kugER9IN0y+gvo7dRBbHrQFtSlKAUpSgFKUoBSlKAVD4xZdaCWL+mhUb43I23++KmVHuuIRxFRJIiFs6QzKucDJxk74G+1XRk4tSXQpJKSaZXcoXglsoGGNkCHBzug0ft2zj611S84RLC8xSQRLjSzBEVwW0gozuF8+jFW+lTbCa3jxHE8YMgM6qHBLK5LGRRnJQk+RtVLw+34fcdXpN2xSAB1uHAU9NWzA6S+6TE5Q6NI3dcY83VZRlOUo7NllOLjBRe6RJg56t3K6RIY3ZESTSNDtJ09IXfV4lUnIG2ftUvhfMK3E80SIcRAZc+rdWeJlx6YMJIPqD6VVWfLVjCCDICrSdKINO+EkUJGqRDqbTL0x3L7zI85q24Nw+1iaQW2nWpKyBZC5BMjyEOCx7tUkh337j6VjMhl+I8REt5KJHGY3McMZI8LHG0jqPVj1ACfIGBnBOaw3iWkzLI6pFMS8ZZgo6pPvUycfESHA85aT0wBM5x4F7NIbtplCPODg4UKX6eosxOMA26Y8fEfpWMPFP5QRbUyxytMoUKDESJDbWTBv6pEkk5z88j0wIE6TlV+LZ/U2lGvGNNY3X01N1PKQuVXUT43AH3J+X13qv4gZXTGnpkMu4bJJ1r2qwHaGBKl8ZAJ7TXlNnzPccIuZrZX6sUcrw6XzpJjdk1IM+7zp8D5gb4GPSuA8421/hFYrLs3SfZsqdXaRs4GnO3p5A3FTa/Da1nFVXDmhp8az112ysabZXqFXjc5ipYf6dMftn3LK0R0KoWUgID8OMkbMFwe0Dt85O/nap9V/F+PwWi6p5VT5Dyx+yjLH1rCyfiLLe3MNraj2dZpEi6rBXkAdwuoLnSvnxv67+oi0rK5vU6kIfClrLZePr4askOrStlyt+m7NxfnqypAPhGJZf7KtmNfuzgH7Rt4yuZ/COJCO9jSNweq/TmjDDyYJJI5GX0bEJXOxIPnCAVihLNZRSx9ySqrNIXUMzzCwuJWkLMD1MyRqQ2SMKAO3atnyly11JhddTAjuJQUxnJSS8VcHOwIupCfqi/M1io02p+RHuK0ZU9t/tGp4xzFHasiOrsXDMNIBwFaNN8keXmjUfVvQAkV13+INrFgOWBMTyAdhbMYkLx6A2rUOlJvjT2/FVnxeztmaNrgqDnpRlnKZZnjkCDuGpi0EZx57PkTmrveX+H4YyFVXWyuDcSInVkRlYOvUCmUpJgZ7gpUDAC42Jqxb88RrDNLNt0ZpImwAFDC5kiiQszaRIVVCckAawcgEVyj5zWWS3WBGZJZAjuQNK5gklCZ1ZL4VTkBlw3k1wMdgesHIiMbEykymPBe5kdX6iyYB6okKnOULMvYSy1Og4Ha9YFcmaEhivWlOGKMiySprw7lNQ1uCxA87DAF1SlKAUpSgFKUoBSlKAUpSgFKUoBSlKAUpSgFKUoBVNx7l32plbXpxG8fw6vjlt5M+R46GP8Ai+m9zSgMbN+HKu8pabtl6pOFbUplEijR7zpjSsmMlC2c9wBCjsfkmV2ld7lNczAyaYCq6VEIVUBmYqcwjJJOQxxpIBrXUoDG3/4fvJC0S3OkMX26ZC6WVVXKxyoWZQpxkmMa2AjChVW05e5WFpJI+sNqyF2fUFLl8EtIw8n8wIv9X5X1VHGOOCNhAjJ7Q4yAxGETx1GGQW8EBRuxGNgGZRVJvREa6h9tnK6mWG3yMqcM1wRuQfQRocZ3yZT4Me+Y5j4UIb620O5UmAsHmZv/AFhbhdKsDrx2jGVxpDbnOdnwGONbeMRaymDu6lXZtRLu4YA62fUxJAyWJ9ay3OcOb+0OljpMJyBEQub+Ad5fvAPgdPfOM9uabhpxeHueE84j/rC+/S5/4iSofAtS3UJV2U9RACpwwBbS2/2JH2qbzh/OF7+lz/xElRODf6xB/ep+8WvVVRhU4ZHnWcU/9fcgZanp3nzjfEJZpi0sjyMuUGo+FBOP/wC+pqbyOuOI2X6VD+9Sq28/KP8A2j/matOSv5ysv0qH98lUnbU6XDZ8iwuzenRZjr8/vcrzOU9e8/Q3OHJS3wDIVjlwyM51bxyQywnIBwWUSlhkZOnTlQxIuuC8IW1i6aszZZnZmxku7FmOFAA3PgACpy+K+15VhZyTsvGCg5v5Za/i6azmIFWUjDsp1rp1YjkjYsu+Mkr3NlW2Kxm5NYO0iTIHLsVDQhkCOG1KVDjUcuxzkLkk6MsxbUUqpQxk34d5B0z4bqmVex1AYvdHB6UqNp03LDCsu6g+Dpq34JyyLWQsrgpoVEUIFIwFDEtn10J8IUdozqIBF5SgFKUoBSlKAUpSgFKVWcS5iht2KyFu1dblUdxHHlhrkZQRGna+7YHY3yNAWdK6LW9WXUUJIVyhOCBqU4YAn4sHKkj1UjyDXdmgPtKZpQClKUApSlAKUpQClKUApSlAKzfGuWtV3HeJFHLIiBdDFkbtYujo4yuoEsNLDB1Z1DG+kpVGk9y6M5QeYvD8Cs4JMHhUh3cgsrGTSHDK7KytpAXKsCu23b5Pk5PnXH8oWeY1Y5hwxViY/wDp8GWVghCZHadRTIOAWPbWjtfc3s0fpOgnT+0mmKfYeMZtzk+eofOk4oOcYib62IBwvR1HW6YzxC3A7ANMu58NgL8Q3FVKN5eWeEc4fzhe/pc/8RJUTg3+sQf3qfvFqXzh/OF7+lz/AMRJUTg3+sQf3qfvFr1ql/bF/j/1Ne/z+p03n5R/7R/zNWnJX85WX6VD++Squ8/KP/aP+Zq05K/nKy/Sof3yVdcf22f+N/8AkL8/qfq5fFfa+L4r7XkZPFKUoBSlKAUpSgFKUoBXFXB8EH7b19NYPla3vooIItBRcRoQUQGMRRRMfze7qd8RLHIKrjGSQBvazfH+BSztOIzHpuLcW0hZmBjA63eoCkSHFwTpJT4Bv3dsHlme/eWP2l5NGlzJ7lIwJNKDp6iuWQFmKlcZ0/G4yBDdr2AqsSSYe6ldgY1kDpJfOpDEJmMJDhwzMMhwN9OABdNy2TazRqYy0tw05/oyKbgS9OQgEkNGoiYkN27YIGKq7zkOSUFfcxh4ympQzNCrRyIYIgQMw94PlBt8AGAIPDJOIW9syrDKHco6BY48KxupGuSw9AUaMBfrlQAGIu+EzXvtYWV3MIUDBiXBXop3mRQoEhl1AqM7fmKO4ARpuTp5ZLmWQwF5lOFGshcraDRqI3B9nIJKlTkZjYZQ87TlSW3ufaAUkfSAvvJEz7lI+lghiIgVMmWZ/wCxqw1dKXXEJbrphpYoWkOo9JG6aBJsBXaMK+SIyD34JXOdwePDWu5rm0a5WUMraygjUQqrWLKzl9JIk6rumnVsPzfWgNzSlKAUpSgFKUoBSlKAp5+ZY47o28hCHpxurEncyyTR4O2EAaNBqJwWlVfJGepOdrQ+JSfPiOX4Rp7z2bRnUuHPac4BNSb7l6OZ3Zy2XEIODgYt52njxttlnIP0+Xmq625BgjTQGfTpKDHTXCM0TYwkYBI6S9xyxycltsATJeb7VAS0uAFLsdEmF0qzMjHT2SgK3u2w/ae2ukc5w9cR5IXB7ysg71kEbggpsqsQC57Q3aSDXVdciQyCRWeXRKZGdQUwZJeoC+dGoELKwAzp2GQTkmU3KcR17v3687j/AGlw1wcdv9Njj6bfWgInE+NWNwFWZYpUDZAliZs5RyjxK0Z6ofSyqy7NuFLHYw+AJw6V1KWdvFOHk6Y6Co46UsiK2TGpjc9J2CnDdjYzpJE08iwnHfLlNIiOU92kYfoovZhhGXLAvqJONRcbV32nLkVsRM00h6YlZmd1VT1XaSRm0qqgZY7DC7KSCUUqB+aucP5wvf0uf+IkqJwb/WIP71P3i1L5ozJfXboGZHuZnVgrEFWmdlYHG4IIP666ODW7e0wdjflox8LeeouPSvUqd3Q/65R51ns9sr9JCcXz7dSLeflH/tH/ADNWnJX85WX6VD++SoHELORZXDRuDqJwUYHBJxsRVhyehTiFmzAqouYSSwKgDrJ5J2FVr3dB8OlFTWezemV+koovn26n6tXxX2vi+K+15YThSlKAUpSgFKUoBXVcyaUZvkpPy8DPmu2vhFAY7l/m+R1gEioRLI6hjKNQQSFYwV0bt6ZOA2Bg6nCV28c519nkkVo8rEc9ko1MFiZ2GnTj0A05yDjOkMmrTLYRghhGgKnIOkZB0hMg427QF+wA8VSyces5HZCHDu5h1CKVGZkdoWKSBQSI2LAupwmrORnNAQBzzIHlRreI9E5kZJy40aYDlMxDU3vgMHA7DuMirC35qDW80xRAY20qofWGLYEQLBdtRZNxlcNnJGcQeAcY4YqaLbDB3wQFeRmLLkMxILFNKDuO2E+S7SYOcLB1ZI2DhmIKRxNIXLrI5OlFOoOEkOfB0mgKxPxGdtltMvkJp6o2k13atk6cBALRyG8kuowPNWnEubzFFFIIQdcD3LAyKMRxrEzojKGWSU9UaQCFOk9w2zz4ff2strLJ0EW3RnUjpgoyROWDqAuHU/EMZwSfUGu+147a3bRqhEp2kQ6CyqwLAHURhJAUkGNj2N8jQGZtedLiNiGQTl9PTGoJ3NPfZJOnZBHbKMb4OBvnNXXCecDPIgMARHfpKeqrt1PZVutwo06QpZchjuBgEHI5XPMnDyumQoUwchoiVwBLIc5XA/IOxB+SH85cx7PnKKe6ijgRHjcjL7hlfpXRbbHxAQIPs/2oDWUpSgFKUoBSlKAUpSgFKUoBSlKAVgOfOHSXFyqydQ26Ro0YRYnXqlpQ7EPKh1BRHg4ONTY8mlKAoP8AR0f+8f8Aw4P+arstOXD1oCgmJWeFsMkKjSs6M5JFwx2UMdgc4xSlAWHNnAme+lkYShWSMKUWJwdKkHOqZCDk/L9dVTctg7H2gj+6g/5qlKA0nI1vNDP0w0xtekx0yiMBHDxCMR6ZnZV0mXtGFGlcAVu6UoBSlKAUpSgFKUoBSlKAVn7Lk2NG1u7yMJZJUycKnVmeVlVR6dy5z50A7eKUoDti5SiVVQNNpRlZV6jYATGhAPGlSAQfi281ztOVYYtGnWQh92C5KovTaMIq+AoV2Hz8ZJwMKUB9h5YhS3NuusR5DDuOVZSrKyn5h0D753J+eK+cN5XigdXVpSyh8anJBMshkkYj5ljkjxsDjKghSgOD8m2rZzEN+oT/AN6AG/YBpH9EbDakPKUSyLLqlaVcEOzknYSgfTGJnGAMb/PelKAu6UpQH//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6085" name="Picture 5" descr="C:\Users\Dr.Robia\Downloads\portalhypertension.png"/>
          <p:cNvPicPr>
            <a:picLocks noChangeAspect="1" noChangeArrowheads="1"/>
          </p:cNvPicPr>
          <p:nvPr/>
        </p:nvPicPr>
        <p:blipFill>
          <a:blip r:embed="rId3" cstate="print"/>
          <a:stretch>
            <a:fillRect/>
          </a:stretch>
        </p:blipFill>
        <p:spPr bwMode="auto">
          <a:xfrm>
            <a:off x="899592" y="1124743"/>
            <a:ext cx="7200800" cy="4800533"/>
          </a:xfrm>
          <a:prstGeom prst="rect">
            <a:avLst/>
          </a:prstGeom>
          <a:solidFill>
            <a:schemeClr val="accent1"/>
          </a:solidFill>
          <a:ln>
            <a:noFill/>
          </a:ln>
        </p:spPr>
      </p:pic>
      <p:sp>
        <p:nvSpPr>
          <p:cNvPr id="46087" name="AutoShape 7" descr="data:image/jpeg;base64,/9j/4AAQSkZJRgABAQAAAQABAAD/2wCEAAkGBhIQERQUERQVFRUWGB0ZFxgWFxgYGBYaFxgaFhoZFxUXGyYiGhkkGRoYHzAhIycpLCwsFR8xNjAqNSYrLSkBCQoKDgwOGg8PGiwkHyUsMCo0LCwwLC4uLywwLCwvLC00NTIvKiwpLC8sLCwsMCwsLC0sLCwsLC8qNCwqLDQsNP/AABEIAQsAvQMBIgACEQEDEQH/xAAcAAEAAQUBAQAAAAAAAAAAAAAABQIDBAYHAQj/xABEEAACAQIEAwUDCQUHAwUAAAABAhEAAwQSITEFIkETMlFhcQaBkQcUI0JSYnKhsTOCksHhFRYkssLR8EOi0mNzg5Pi/8QAGwEBAAIDAQEAAAAAAAAAAAAAAAQFAQIDBgf/xAAxEQACAQIDBQYFBQEAAAAAAAAAAQIDEQQhMQUSQVFhEyJxgbHwMpGhwdEUFSPh8UL/2gAMAwEAAhEDEQA/AO40pSgFKUoBSlKAUpSgFKVRavBpymQDE9PcevuoCulKUApSlAKUryaA9pSlAKUpQClKUApSlAKUpQClKUApVNy4FEsQANyTAHvNFcHYg9NPIwfz0oCqlKUBj4vXKv2jB9ACT8Yj31fVYEDarDmbqj7KknymAPjzfCsigFKUoBSlKAVjYoZT2g6aN5r1n8Op+PjWTVLoCCDsdD76AqpVnBOTbQneBPqND+dXqAUpSgFKUoBSlKAUpSgFKUoDF4jgBfTIxIGZW0MHkdX3G05YkeNQzexwAy2r1y2kscqmO+XOhnSFfL6IOoBGw5x4ivc48RQEEfZlmzE3riks+XK7QiNoANRqBPTTNGsCsm9h71pU7K7maFQLcUMrkDfMIZSYkmWGhOU1KZx4isDH4g2y1wIbkJyhdTMkkRvry6ie78QWbsQXF/a/5ipW7bPbHWQc9sz9ZmWGVdIhlXaAYE1q/wDe3FP9ILxg7FcuT3aRW0ez/s+LpOJxcPcc5gp2UdCR4+AOwA67Tl/hNoksv0THdrZyz+Je6/74NV8qNav3nJxXBfnQtoYjD4XuKKm+Lf21yNEw3tti03dX/Go/VYrf+D8UXE2VuLpO4+yw0I+NaN7S+zbqc9nJdMSUtjLcI+0EEqT4wUB6Cd4rgXta+EfIDEnW1clWJjcK0GdNxoY+EanWqYao41W3HnqS61Ghi6W9QSUuWnl+DrdK0jiHELzlWVlbNDCXZFyMCZUBTzTAg+etTXAMViXtktkIzEKSzEwPPLrr1rrhtpRr1nRUWreHtFRVw0qcN5snapu3AoLHYCT6DWsaL/jbHuY/zFWL63mYJmtx3m5G6HlHf6kfBT41aEUrv5reGY7Mtsn0YKT+tWcWmJzP2ezEQWIGUZSDAnbrOhnoRrTiqXuwuy1uOzb6jfZP36wuMYIveU9vku9kQgAYCZKsxInKIcAa97LOaAK11Z1Ut2Kduf2MxjiwIAQ69T0MzPp5eNev84ZWHgwGnKzjKSSJOnMQNxIQweYVDBnJAOODEOoaCVk9oboXl7qtbyjNtyEahjWdwFRaYl8Tbul0QLDDUIziQswBLBdOqTuazYdp0RkJ8725I1Opza8zADbScq69B8L+BGIzntIymT00MIBGu0h/1OulZNrH22bKrqxgnQzoMs6jT6y6edZFLGHUvwQpSlZOYpSlAKUpQGu8Qs3GvXezMbbNlglOViQNQpmV6z1iK8W1is4lkyjXwklHGoUd3Oy6fcBmav3sYlu/ezmP2ZnWAG5ASemtVXOK2V3uJEEkzoADBLHoJ6+RqVKaWXReiI+6zFZMWdigEAawTMHMZVRrMAD31dwC3wxF0gqATMCSS7ZQCANAgHnJ61mYjEKhyky32FBZ/XKoJjzOlUC1ffYLaHi0O/8ACpyj1zN6Vq5obrIbG8X7MkSsAOS2YEZmclSSDoAJMHqR4VAX+Mi48Bg7RPM+XQzBAIJKmDBVSNKncb7Oqy23Y54DoC5LNOotFEAjQgGFA3msXhuGc3WUgKxOUmMznLp1Gi9eafQa1WYme7JJvV5e+LLTC7qjpmR1uzdOuZzP1bavbBHgXaCfiB5VCcUBN2OyC5YyhiOUhQukZoMTrPU10zDcEKiNTuZZix1M7k/lsNhArRfa9EtYphmBJAJHUGNgBqdAD76g4yMlS8/yW2z5QdbLW33RJ8D4Rib9u3BVUKxmylgAGI05hJ30ityw/C8iBTduZVH3F9TKqD+dRPsbfuPg7YQBQCwLPqe+x0RT59SPSpscOU63Cbh+/GUeiDl98T51KwWFp0l2i1lm39vAqsbVlKpKD0TfqYV1rEEhHvAfiuCdgAXOUmdNDVOHwloDmw0sdT9Gm/gNdgIHuqSuDNcUdFGY+p0X/V8BWRU8hEDxOza7G7GGjkbXs005TrvVrjRtBrAe2QgDEBSVa2ftZUYZQBmOfUDyJBrYXQMCCAQdCDsQehqqscTa/dsaLabDtp81usJXKM78oyBgWzNynQafWyz0oz4drkixiICqWVCwhmZTm3k3AxAgbjqQYreqVk1NH4XxO3h3LW8M3MH7rM7NDqihMxhpCg6bBdNBUt/fAZiBadgWYJlHeCA80nTKSNCDswrYqUAFKUoBSlKAUpSgNY4s2XEljbS4sANKkkSoHeBhV1kkgwFJrEuYzDkAvgSA2RRmUDQsbQWI0aRovUE+lblVD2laMwBgyJAMHxHga2k7swiI4Z7RLeuZRZuKCmcuwgGNIjdiNtNtKkc7v3RkHiw5j6L0/e+FZNK1MmDwyyigL/1FAVs2raaaT9UxIjSq+JYU3LZCAZ91J0g+II1Bir92wr94Axt5eh6Vh4mEnIz5gCe8zBYEywYxB8Nz08tZxU4uL4mU7O5DWsBje1zXLpS0IJhtYE5paTMjwCkeNQntVwC2oOJw/dYxd3JDH6xJ11O89SPGt54gZt+sfqD+lax7QYQDC3mMyMkakb3ANY306GocsFThhpq7fHN34EvDYypHFwUUknk7dWZfyfPOGYeFw/mqn+dbPWp/J0fobv8A7n+ha2yuuEd6MfAzj1bET8THGl0/eQR+4TP+cVkVaxFnMNDDAyp8D5+REg+RrE+fNdJt2+Vl0uNocnkvRmPToNz9kySEU8X4kyI/YjNcXLPKzhQzqDIXUnKS0DoJ2icC97T3EOuHeA2XNzhTLFQ37M6d2RqZcABoMTtiwqLlUQPiSTqSSdSSdSTvVygNdT2ixAEvhbhzMuULmkBu9mlYBB8SJG+WIrzD+1buJXDuwk6rnKkC4bZIJtjXQnKQD+tbHXgWNqA9pSlAKUpQClKUApSlAKVjNiSxItjNG7HRR7+p8h7yK9+ak99mPkOVfgNfiTQFd3EoveYA+E6n0HWqPnRPcRj5kZR782vwBq5asKvdUD0AH6VcoDG7F27zZR4Jv73OvwAq9bsKogAAfrO8+JqulAWb1sZQOgI+G36VCe2GHjB3Y8UJ9zrWw1Ee1iTg734Z+BB/lXKtnSkuj9DvhrKvB9V6kL8nN/kvJ4MrfxAj/TW41oHyd3Iv3F8bc/wsB/qrcWum8SqEi2NGcaFo3VD0829w11XhgZXoR98SVtOO7iZeT+h7dvNdJS2YUGHceW6p97oT09drvzFMoAGXL3SNCJ3g+fWd+s1et2woAUAACABoAPIVVUwrjG7R07wzjxXve9evu+FXbWIV+6ZjcdR6jce+rlWruGV9xqNjsR6MNR7qAu0rG7J17rZh4P8AycfzBr0YyNHBQ+fdPow0+MHyoDIpSlAKUpQClKUAq3ftZhEwOsbkeAPT19fWrlKA8VQAABAGwHSvaUoBSlKAUpSgFYPHEnDXx/6b/wCU1nVZxtrPbdfFSPiCK1krpo3g7ST6nNvYdTcxbIZVOzYHabglDAIMheh2JgjbU9ORAAABAGgA2Fc39gXjFietth/lP6A10moOzn/D5lltdWxHkhSlKsCqFKUoBSlKAUpSgFKUoBSlKAUpUbxLixtOFC5iyyo6sc6rlHuad9IoCSpUFh/aoO6qLN0AwczACAQzZis5oyqem4I0NTGHxSXBKMGHiDI2B0PXcUBdpSlAKUpQClKUBzL2fHY8QVT0uOn5Mo/OK6bXNuMRZ4nm6drbb45Sf510mq/A91Thyky32o9506nOK9/UUpSrAqBSlKAUqlnAiSBOg8zvAqqgFK8ZgN9P66D869oBSlKAVH4/jSWXCtppmZiQFUFgg9ZYgeA6kSJkKtXsKjxnVWjbMAYnwnagIK37bWWfKFfL9qNhk7QkruAACD6VX/fPD5QeaYQsInIrlAWLDSFLgGNZBFS44da0+jTQgjkXQjYjTQin9nWt+zTQz3F3Gk7bxQEfhPamzcbJDh8xTKUbQhykEgQDpm16ehq7iMBlu5rZNtrm5XYsoJ502YFRvoRl0Imsu3w+0sZbaCBAhVEDUxoNpJ+JrAvKcO6RLWgScoktbhSOXqyc2246SNFAyBxE29L4CffGts+p+ofJtNYBNU8a9oLGDTPfcKD3RuzeSqNT+lX8ZxG3bsteYg21QuSIIKgTp4z08Zr574xxF8Rda4dJ7qfURZ0RB9UDy0mTEmuVSpueJY4DBPEybfwo6PivlkQH6LDsw8XcKfgqt+tV4T5Y7RP0uHdR4o6v+RC1yhbu8giN5218DsdqpOKXzqL2s+Zf/tuEtp9Wd64f8oOAvRF9UPhcBT820/Opyzj7TiVuIw8Qykfka+bUuA7V7FbrEPiiLPYtN/BJr6/g6d7dEfOiVIMouxnXmHT0Fbpg/ajCuFHziznIEr2iTJG0TvPSuL8APKw8x+n9KjzhGa6yDeTvsBO58qhUa25VqPzJVbZ0atOFNy+HifR1K5dwfjWNt4e3aS4CqCA5AzMJ0706AaDyAqQw3tli7LDtgLi+gB9zLpPqKlfr6fFPxsUktlVVezT6Xz9+Z0Go3iPGMjC1ZXtb5E5AYCA7PdeDkTfoSYOUNBjBscbfHAfMjltnv4hlBjoUsqdHuDYsZRT9sgqJbh3DLeHTLbG5zMSSzOx3Z3OrMdNT4DoBU5O+ZVtNOzI/G8Be/bRbt0ZwHDOqFdLggqgDcqxA1zGFBnNzVab2XZiS2IuQZ0DOo1YNOj7wCnhlI03Jn6Vkwa9/dVmJ7S+7guHIIIjK9t4WHgTk1MfW0jWZvCWSltFLFiqgFjuxAAk+Z399XqUApSlAKUpQClKUArHf9qn4X/VKyKx7n7VPwsPzQ/yoDSvlTJsYM9kYF64odOhibhZfssSonoZ11M1yNHB2/wCevnXXPlgtk4Wyegva+9H/ANq5C6dRofyPr/v0/KoNb4z1uyVbDprmzFv3cx8ulWqpV58j1FXAhrEU75I7VKsErzla/v5nlVC83ifjUn7P+zV/HXMlkDTvMxhFHiT/ACGtbNhPk/wik9vjwSNxatMdvBzofhW+IUYzeiX9HChX7iu234NvXktDX/Z3Ekdp10B19SP51s+A4Y1zmcZV69C8bT5VkYHg+Gt3P8Mj5ANWuGWdvGBoAJ2Hv8pPE3SqllUuQNFUgFj4AsQB7zVRNRlNyRKlWajY8v30tqWchVHU7DoB69ABvtWC2HfEj6UFLJ/6ez3B43I7q/cGp+sd1q7ZwRzdrfIZ11AH7O1+Gd2jQudd4ygxVbcQBE21LgfW7qfxnf8AdDVvpoRNdfkbJ8nTEWrqdFcR4CRBA8uUVO8V4pbRXWSz5TyICzDTQkDujzaB51A+xfBXOHL3nYC4xfIhKCNgSw5zsToQCDtUxexFpbTJh0zCCPowAgLaavosydYk+VXGFTVKKZQY6SliJtcy4r32JIXIAScpZSTokBo0EidmI13q4LuIgSq+7pp+Lx+HnVnFcPvXkdWYJmZDCgmArIzcx70qpXYDUzNYn9kY0ZoxMAE5J5uUrlGYlZLSJnXUnfat1C+d2QUiRa7iPsp1192hjN1MfAjzrOtkwJEGNR4GoC9wvGkNlxABIMA6hSWMa5JaEywdNVJIIYiruB4XikuS94Mpz6azJZip7uoAMZJA89BW8Y24mbE5StcscJxqgjtlOYhmkknSQyhsmgYRqBy5dAameHYd7aEOxY53IJJPKzsyiSOikD3VsZMqlKUBD8U4fnu5hcRSLccwlrep50IYZM3dJ3IUQQRWKnB3yC4cY5WAxYM2TJk1jngCNc2+kyTrWfxLgFu/cDsWBAjlyj7X1ipI7x2IB0maw/7mWeya1muZWiSSpMBWSOZSDoxiRppEZRAFP9gXhl/xb5RlmS0nQBhmz/WOs7roFjWs0X0tmzbe6rXFhWzMAzShWYJky2X41i3PY+005ndgZEN2bAAwRAKdCo13OxmpjGYUXEKkAz4gETuDB8DrQEF8oHDO3wF4DvIO0X/4+Y/9uYe+uD33hTX0FiOGI9hzaVkYowCoxUZoIy5Acp5tNRXAE4Bi7rlbdq42XfMhAWN8zaBY8/ColePeTPRbKrbtKcXwfr/hGMs+M9CIkfGpPg3CHxLgQckwzdATJifGAfcKkeB+zds3B88Z1t9exysT6liMo8wGreuIcTwRWzZwh7JUFzRkZIZgqhvpAM5311864SqfxvdaOMZ4d4ztYy3pNWXKOWdvGxg4PB2bGZYQKCIkD7I8fOazwisBopHTQEe6sTg/GjhnYuLV97ltWUyiuih7tsnIxhpyqTlb3VHm4bguXBiLNtcxzIrgMJaAWDAFCQQcoUR0JqBWXZtJ8bfXT5nVY6n2jpu6tx4XJm7iEtwCQJ2A3P4VGp9wq32tx+6oQeL6n3W1P6kHyqMu2TYKqCrM5gdmTcZoBPMwJMQN2MV5dusJL3iACAVtKS+u8G5lBI8FDetR1WTtZa/565HaVanHOU0Z2IFq3DXmzHpnIOv3bYEA+gnzqS4Nwi9jSGKhLIP/AFJBf9wc2X1K+R6iBsYhEymza+kjme79K8+AG0T1M+6qb+Ke4c15yx+yI/QaL+tZhWk53lHu9Xn9L5eZWYjakIpxo68/fqdYThamO0JuRspgIPIWxpA6TJHjV7FjRFHV1/7ef9FrknDuPXcO+a25WDqknKfIr10611i3d7RrZG2TN6ZoC/lmq/w+IVZPK1iojPeMulKVJNxSlKAUpSgFKjTibjG6BMLdC8oGYKbVtzAOhOZuvQmvDicROlvTUdPKOvunbWY0rRysYuSdKsYR3IPaKAZ0jwKg+J2JI/dq/WydzIpSlZBj2eV3XoYYe+QfzE/vVq/yg8dFu2LA3uCWM7KDtHmQfcDWz3DF1T9xp9xT+tci4piTiL7vuLjk824WdNPJY+FQsZV3IWXE51JWRiTprpI/UVftXY1zFW+0IM+qnx9atYVrF68vb3GRNZySzIADlARQTOgG3U1VjbQQ/QMbqeNwdk0+amSR5wPSqbce7vGtKhWn36cW+quZ/C8auHnKthsxzEskOT15428tqs4viT3QA5tGDIIVJUjUFWUSsEbjWoY3HJGY5fwifzMzpP1aqKqfqs/4pI+B0/KuUqMZS35ZvmZcq+9uO9+XEzb3Eb7ajEG4q/VLNII0MOg33GoJ86sDHoIDAoTtnIAPoV0Ppmnyry2rdIUfZj+UV78zEQxzeR2rKUIZJfImUtl4qs7uNury/v6FdzF+u8aDT8qXrbg29ABc21B+sV1jbUHQ1S2Fy/suT7o1tj9wnT90g1jY69cWCynT6ySw6ESveGo8D61tFpuyJOI2O6FB1JSzXTIvYC4O3U3FzKp5l8QDqum3UV2zBXFcsy90hQPTLnH+euJWCly6zzNsvLZTuJkgEdYrt2CUAuF0GYQPAdmkflVtgP8AryKmlxMqleBh40Jqxudj2lKVkClKUBA4i3eLXjYJDC9JAyQwGGtkKxcHQsFGkHU6162Kx8sBatwpYKT9fuhTAu8onM3XQAaHWvMTfvobxw6Z2+cKWGncWxaZgJI5mjKPNp6V4OL4vT/DjvAa5gMstLyATGiiCJ5sxAGlDWOh4+M4h0s2hodzOuUMugfQS2Xfe0dgwIvLisbmcG1bhVfIZjOwLZBGc5QRk38TqIrFfieOJQdhGxaIIYFSSJJ5crZV8SZIgA1Xa45is4R7Az9mz5Q25AYjmOijMFTXq09KGwu4rHyCttYBHRdQQQeXtTJGhiV10lhrWZgMRiyG7W1bBgFQGgSWcMC3NMKEaYHfiNKw7nFMZIy2eUEScpEgqdcpMnU5so15Mu7CszAcQxDBjesFdBCqyk6lgQSzAGIU6fb8qAwuPdt2dxmura+hudxSSJygc7efgoNcsGEUyWloGmckiSQvd7uxOwre/b7iLdmOW4iyoaVOs5yBKyCJA08h4Voi463zLJLGNCrbCZ0I9PjVPjpNzSXAj1XmXbaxtAjpsKqF0+G+2vvqhDoY0/KrrCCPKqiWp7jZUFHCQtxz+p4RpJA/l7zQCIj+lCw6g/8APSqLjEQUXNJ1ggRoddd9YHvrBZPmXemtUkRqPh4+/pVsXn+wf4lrw3X2yH+Jf96zYxve8y/rVq/qhjoD/Wqe1adEOup5l0Px/wCRVt775DyHcxqvU/irKvfI4YlQlSkprKz4FnA4QNfUwcwZYCmCxkQD4+EGRrtXY7RxFl3EC+ujdEu6jL5I55fuVyTh99u3GRGzm8MuqTOcZY5vGuwtjXF39jcOZPG19U+dz79XuBvZ+R8/paFj+0bRDFmZWEAplYPzvlXl3bmYCVkT1q5bxdhgG7ZYJEBiFIP2SrQQRMQRIq1xHGqtgm9bcLnT6wBk3VgqbblpU80DfLUQMTw+CWtuNJClnlgEAaFzwZWAYkMCCSZqTClBxTtwJTnJMmf7RwzFv8QgysZOcATCtoSYMBtx1Y1W+Mw6gFsRbG0E3F8xoS3Ugj3GoVcXw+2wYWn7RSdJJdexVX1m5soECDHKwWZ1mOG8GwxVblu2VmIBZuXI0gRmIEOCdNCZOs1t2FPkY7SXMz8NZGjK2YEaayIOsg9RWTVuxYW2qoohVAUDwAEAa+VXK6RioqyNW29TXsVxC5YuXciTmuEgFW5ytmwAikbFjInUDKdNDFVn2pLFR2Fxc2xYjTmjmyzkPSGiWMCdSJ+lbGqVjXV9rGKhvm1wAjTMdAS0c0A5QBqTuDpFUf3tdLZa5YcQCSdVUERMyCQIOh6kRpWy1RdtKwhgGHgQCNNdjQyQ+L9pChIFlz3QN5OZQ2gA170DXXJc2y60YX2ld2VTYuawGMEBZdbexG8sGj7HNPSp6lAc89vb1xgr9lcCi4V1NvfIsbXPJ/jWnW7zw8Wm+r1tjYkfb866P7Y4NrmCzAwFuFz5gswHvGYVoVm0xzCRJUgaddGH6fnVFj+7V8TlKm5NsxFuvOts66d5P96q7ZwIyfFh/WszCsUZWMMQZhgCreRXwjT31I8bx+GvFTYtG1GhEKAw8TB0IM+MjwqDaMk5XV+WZ6zZtSUIKi0+OeWn+sgTeuGIUe5//wAmhu3PsqCfvk/HkrKeyV3jUnqDtvsfPerWIu5dTy+egX4aflWnSxc9U/QttcudRb/jb/wr2bknRAfxN/41SuMXcc3mikiPxDTx61UbzdEjzZgP8ub84pboYv1KVFwja3ud8x6z4eFLpuCByakAQreI+9U7wT2Zu4gPcuMbdtFLSiauRrCs8g6A6x4Vr2JshmDc0eBc7AFtYgHbw9wruqMklJ6FLtLaNOlCVJXcmrdDzhxLXVGe2rMTGmU5iZDZ2bYCen9eyX+KLNsotx4MSqMAQQRo7wvey9a5z8nfCc2JQoAnZ87mIJHdjzmfhNdTx3cJ+zDfwEN/KrnBRtFs8rSWRgYi/f7FjbtwwIySVY6uA3KNBCk9TUfZx+JSYwYDMzbeKqFluWBIC6gkHbpWzARXtTIrdikdm7sweGXLjhjetqjAwI2YZQZ18yw91Z1KVsYFKUoBSlKAVFcU4hetvyIzKELAKjMbjCeQuNLcCDqOaYG0G7xriD2bYa3ba4xYDKBPKJZz65FYD7xUazFRK+2eYgLYdpDkZZJYIVU5Rl1aWBImABuTpQGR/eC+BrhXmNFGc68mhbs4ghmIP3IMMYGXheJ3CH7Wyy5Tpkl8wzMsiVU/VnbZ1qPve090ISMM0xykkssi2H1yrsSwVY3Mg5YrNwXFjdS5ntumULrkY5s43VQCSAdDvqD0gkCxiLyXcKbTC4ua3lk2roAOXQk5I3rmTYpUYhmVWU6hiAQfQ11u1xS0oAZisCOdHTb8YFWsVh8JixDdlcO0hlLD0ZTIqFi8Iq9mnZo7UavZu7V0cwwNn5xcCWYYsYEGQI3kjous+lWsVZVXcJJAJCzvAMCfXf310H2S4Baw1y+AZuK2XwhGAdTHiep8VpjfYGxcZmV7iFiTAylQTrsRMT0mq79vn2fd1uW+E2lCMv5FZWsuPjc5ncw2YzmMQBkkgaTry6g6+ewpbw6LqECnxgE/HU1seO9isShjs+0HRkIP5GCKieI8ObDFReUoWEgZtY2mFJgevgahujVWTi/kXn6nD23t+PzRj9pJ8v5+v/Nqqt2zPXeAN9/1M15g8Ylt0JzEKwJ6mAwJ72+lbo3tTw5Ua7ZtKLwEoptZTm2Gq6D412o4OVRXbt4kLE7XoUXaLUvBop45ir2BwNiyphnDBzuVnmKjw70T93StBdgMx1mMo8y2mn7s/EVmY/it2+2a7cZ9Z1Og/Cuw91XOBcGOLxCW9YmWj6qjvH16epFTasHNqMdNDxVWq61RyfFm4fJpwhlV77MeaUURAgEEmeuoj901u91MwIPUR8dK8s2VRQqgKqiABsAOgqurOnBQiookRVlYs4R81tCeqg/EVerHwPcA8JHwYj+VZFdDIpSlAKUpQClKUArwIPAV7SgFKUoBVq9hUfvqrfiAP61drG4k1wWbptCbgRig8WynLv5xQFixwHD273bJaVLmTJmUZZWc0ELodR1FSFa9Y4ljQcr2RoQufVp0PNCgAqWAWdI7xUAwKk4rjGCgWADyZi0heY80CZ0XK0T4jcUBP1wz2n4q17G3j3ouMhMwFVCVAHidBoPEz59iSzdvqva/RqVUtbUnMSQCwZ9IUGRC7xqYJWuVfKJw63hsYRagB0DlRoFJJBA8Acsx0mt4R3nYj4j4bhvZXEG0l6ypvW3EygllOxVk3kEEaSNKsWuA4ptsPe/+th+ZFdU9kMElrB2RbYupXPmIiS/MdOm8R5VM1ycEYVBPM5RgPYHGXCMyi0PF2E/wrJ+MV0H2e9m7eDQhOZm7zndo6AdB5frUtSsKCWZ1jTUdBSlK3Ohaw1sqsHxY/FiR+Rq7SlAKUpQClKUApSlAKUpQClKUApSlAKUpQCuM/K1gHtY0XTJS8gjyKAKy/DKf3q7NWv8AtXgLd1sJ2ihsuJQiZ8Cem40GnlXehUVOd2ca1LtY7pgcE4hcwWFwtq5adiLJZ8oMoTma2m0SYZdSIIHjUpa9qEZlTs3DFwhBjlLZYJ1kiWgQPqk6AEibpXFu7udUrKwpSlYMilKUApSlAKUpQClKUB//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6089" name="AutoShape 9" descr="data:image/jpeg;base64,/9j/4AAQSkZJRgABAQAAAQABAAD/2wCEAAkGBhIQERQUERQVFRUWGB0ZFxgWFxgYGBYaFxgaFhoZFxUXGyYiGhkkGRoYHzAhIycpLCwsFR8xNjAqNSYrLSkBCQoKDgwOGg8PGiwkHyUsMCo0LCwwLC4uLywwLCwvLC00NTIvKiwpLC8sLCwsMCwsLC0sLCwsLC8qNCwqLDQsNP/AABEIAQsAvQMBIgACEQEDEQH/xAAcAAEAAQUBAQAAAAAAAAAAAAAABQIDBAYHAQj/xABEEAACAQIEAwUDCQUHAwUAAAABAhEAAwQSITEFIkETMlFhcQaBkQcUI0JSYnKhsTOCksHhFRYkssLR8EOi0mNzg5Pi/8QAGwEBAAIDAQEAAAAAAAAAAAAAAAQFAQIDBgf/xAAxEQACAQIDBQYFBQEAAAAAAAAAAQIDEQQhMQUSQVFhEyJxgbHwMpGhwdEUFSPh8UL/2gAMAwEAAhEDEQA/AO40pSgFKUoBSlKAUpSgFKVRavBpymQDE9PcevuoCulKUApSlAKUryaA9pSlAKUpQClKUApSlAKUpQClKUApVNy4FEsQANyTAHvNFcHYg9NPIwfz0oCqlKUBj4vXKv2jB9ACT8Yj31fVYEDarDmbqj7KknymAPjzfCsigFKUoBSlKAVjYoZT2g6aN5r1n8Op+PjWTVLoCCDsdD76AqpVnBOTbQneBPqND+dXqAUpSgFKUoBSlKAUpSgFKUoDF4jgBfTIxIGZW0MHkdX3G05YkeNQzexwAy2r1y2kscqmO+XOhnSFfL6IOoBGw5x4ivc48RQEEfZlmzE3riks+XK7QiNoANRqBPTTNGsCsm9h71pU7K7maFQLcUMrkDfMIZSYkmWGhOU1KZx4isDH4g2y1wIbkJyhdTMkkRvry6ie78QWbsQXF/a/5ipW7bPbHWQc9sz9ZmWGVdIhlXaAYE1q/wDe3FP9ILxg7FcuT3aRW0ez/s+LpOJxcPcc5gp2UdCR4+AOwA67Tl/hNoksv0THdrZyz+Je6/74NV8qNav3nJxXBfnQtoYjD4XuKKm+Lf21yNEw3tti03dX/Go/VYrf+D8UXE2VuLpO4+yw0I+NaN7S+zbqc9nJdMSUtjLcI+0EEqT4wUB6Cd4rgXta+EfIDEnW1clWJjcK0GdNxoY+EanWqYao41W3HnqS61Ghi6W9QSUuWnl+DrdK0jiHELzlWVlbNDCXZFyMCZUBTzTAg+etTXAMViXtktkIzEKSzEwPPLrr1rrhtpRr1nRUWreHtFRVw0qcN5snapu3AoLHYCT6DWsaL/jbHuY/zFWL63mYJmtx3m5G6HlHf6kfBT41aEUrv5reGY7Mtsn0YKT+tWcWmJzP2ezEQWIGUZSDAnbrOhnoRrTiqXuwuy1uOzb6jfZP36wuMYIveU9vku9kQgAYCZKsxInKIcAa97LOaAK11Z1Ut2Kduf2MxjiwIAQ69T0MzPp5eNev84ZWHgwGnKzjKSSJOnMQNxIQweYVDBnJAOODEOoaCVk9oboXl7qtbyjNtyEahjWdwFRaYl8Tbul0QLDDUIziQswBLBdOqTuazYdp0RkJ8725I1Opza8zADbScq69B8L+BGIzntIymT00MIBGu0h/1OulZNrH22bKrqxgnQzoMs6jT6y6edZFLGHUvwQpSlZOYpSlAKUpQGu8Qs3GvXezMbbNlglOViQNQpmV6z1iK8W1is4lkyjXwklHGoUd3Oy6fcBmav3sYlu/ezmP2ZnWAG5ASemtVXOK2V3uJEEkzoADBLHoJ6+RqVKaWXReiI+6zFZMWdigEAawTMHMZVRrMAD31dwC3wxF0gqATMCSS7ZQCANAgHnJ61mYjEKhyky32FBZ/XKoJjzOlUC1ffYLaHi0O/8ACpyj1zN6Vq5obrIbG8X7MkSsAOS2YEZmclSSDoAJMHqR4VAX+Mi48Bg7RPM+XQzBAIJKmDBVSNKncb7Oqy23Y54DoC5LNOotFEAjQgGFA3msXhuGc3WUgKxOUmMznLp1Gi9eafQa1WYme7JJvV5e+LLTC7qjpmR1uzdOuZzP1bavbBHgXaCfiB5VCcUBN2OyC5YyhiOUhQukZoMTrPU10zDcEKiNTuZZix1M7k/lsNhArRfa9EtYphmBJAJHUGNgBqdAD76g4yMlS8/yW2z5QdbLW33RJ8D4Rib9u3BVUKxmylgAGI05hJ30ityw/C8iBTduZVH3F9TKqD+dRPsbfuPg7YQBQCwLPqe+x0RT59SPSpscOU63Cbh+/GUeiDl98T51KwWFp0l2i1lm39vAqsbVlKpKD0TfqYV1rEEhHvAfiuCdgAXOUmdNDVOHwloDmw0sdT9Gm/gNdgIHuqSuDNcUdFGY+p0X/V8BWRU8hEDxOza7G7GGjkbXs005TrvVrjRtBrAe2QgDEBSVa2ftZUYZQBmOfUDyJBrYXQMCCAQdCDsQehqqscTa/dsaLabDtp81usJXKM78oyBgWzNynQafWyz0oz4drkixiICqWVCwhmZTm3k3AxAgbjqQYreqVk1NH4XxO3h3LW8M3MH7rM7NDqihMxhpCg6bBdNBUt/fAZiBadgWYJlHeCA80nTKSNCDswrYqUAFKUoBSlKAUpSgNY4s2XEljbS4sANKkkSoHeBhV1kkgwFJrEuYzDkAvgSA2RRmUDQsbQWI0aRovUE+lblVD2laMwBgyJAMHxHga2k7swiI4Z7RLeuZRZuKCmcuwgGNIjdiNtNtKkc7v3RkHiw5j6L0/e+FZNK1MmDwyyigL/1FAVs2raaaT9UxIjSq+JYU3LZCAZ91J0g+II1Bir92wr94Axt5eh6Vh4mEnIz5gCe8zBYEywYxB8Nz08tZxU4uL4mU7O5DWsBje1zXLpS0IJhtYE5paTMjwCkeNQntVwC2oOJw/dYxd3JDH6xJ11O89SPGt54gZt+sfqD+lax7QYQDC3mMyMkakb3ANY306GocsFThhpq7fHN34EvDYypHFwUUknk7dWZfyfPOGYeFw/mqn+dbPWp/J0fobv8A7n+ha2yuuEd6MfAzj1bET8THGl0/eQR+4TP+cVkVaxFnMNDDAyp8D5+REg+RrE+fNdJt2+Vl0uNocnkvRmPToNz9kySEU8X4kyI/YjNcXLPKzhQzqDIXUnKS0DoJ2icC97T3EOuHeA2XNzhTLFQ37M6d2RqZcABoMTtiwqLlUQPiSTqSSdSSdSTvVygNdT2ixAEvhbhzMuULmkBu9mlYBB8SJG+WIrzD+1buJXDuwk6rnKkC4bZIJtjXQnKQD+tbHXgWNqA9pSlAKUpQClKUApSlAKVjNiSxItjNG7HRR7+p8h7yK9+ak99mPkOVfgNfiTQFd3EoveYA+E6n0HWqPnRPcRj5kZR782vwBq5asKvdUD0AH6VcoDG7F27zZR4Jv73OvwAq9bsKogAAfrO8+JqulAWb1sZQOgI+G36VCe2GHjB3Y8UJ9zrWw1Ee1iTg734Z+BB/lXKtnSkuj9DvhrKvB9V6kL8nN/kvJ4MrfxAj/TW41oHyd3Iv3F8bc/wsB/qrcWum8SqEi2NGcaFo3VD0829w11XhgZXoR98SVtOO7iZeT+h7dvNdJS2YUGHceW6p97oT09drvzFMoAGXL3SNCJ3g+fWd+s1et2woAUAACABoAPIVVUwrjG7R07wzjxXve9evu+FXbWIV+6ZjcdR6jce+rlWruGV9xqNjsR6MNR7qAu0rG7J17rZh4P8AycfzBr0YyNHBQ+fdPow0+MHyoDIpSlAKUpQClKUAq3ftZhEwOsbkeAPT19fWrlKA8VQAABAGwHSvaUoBSlKAUpSgFYPHEnDXx/6b/wCU1nVZxtrPbdfFSPiCK1krpo3g7ST6nNvYdTcxbIZVOzYHabglDAIMheh2JgjbU9ORAAABAGgA2Fc39gXjFietth/lP6A10moOzn/D5lltdWxHkhSlKsCqFKUoBSlKAUpSgFKUoBSlKAUpUbxLixtOFC5iyyo6sc6rlHuad9IoCSpUFh/aoO6qLN0AwczACAQzZis5oyqem4I0NTGHxSXBKMGHiDI2B0PXcUBdpSlAKUpQClKUBzL2fHY8QVT0uOn5Mo/OK6bXNuMRZ4nm6drbb45Sf510mq/A91Thyky32o9506nOK9/UUpSrAqBSlKAUqlnAiSBOg8zvAqqgFK8ZgN9P66D869oBSlKAVH4/jSWXCtppmZiQFUFgg9ZYgeA6kSJkKtXsKjxnVWjbMAYnwnagIK37bWWfKFfL9qNhk7QkruAACD6VX/fPD5QeaYQsInIrlAWLDSFLgGNZBFS44da0+jTQgjkXQjYjTQin9nWt+zTQz3F3Gk7bxQEfhPamzcbJDh8xTKUbQhykEgQDpm16ehq7iMBlu5rZNtrm5XYsoJ502YFRvoRl0Imsu3w+0sZbaCBAhVEDUxoNpJ+JrAvKcO6RLWgScoktbhSOXqyc2246SNFAyBxE29L4CffGts+p+ofJtNYBNU8a9oLGDTPfcKD3RuzeSqNT+lX8ZxG3bsteYg21QuSIIKgTp4z08Zr574xxF8Rda4dJ7qfURZ0RB9UDy0mTEmuVSpueJY4DBPEybfwo6PivlkQH6LDsw8XcKfgqt+tV4T5Y7RP0uHdR4o6v+RC1yhbu8giN5218DsdqpOKXzqL2s+Zf/tuEtp9Wd64f8oOAvRF9UPhcBT820/Opyzj7TiVuIw8Qykfka+bUuA7V7FbrEPiiLPYtN/BJr6/g6d7dEfOiVIMouxnXmHT0Fbpg/ajCuFHziznIEr2iTJG0TvPSuL8APKw8x+n9KjzhGa6yDeTvsBO58qhUa25VqPzJVbZ0atOFNy+HifR1K5dwfjWNt4e3aS4CqCA5AzMJ0706AaDyAqQw3tli7LDtgLi+gB9zLpPqKlfr6fFPxsUktlVVezT6Xz9+Z0Go3iPGMjC1ZXtb5E5AYCA7PdeDkTfoSYOUNBjBscbfHAfMjltnv4hlBjoUsqdHuDYsZRT9sgqJbh3DLeHTLbG5zMSSzOx3Z3OrMdNT4DoBU5O+ZVtNOzI/G8Be/bRbt0ZwHDOqFdLggqgDcqxA1zGFBnNzVab2XZiS2IuQZ0DOo1YNOj7wCnhlI03Jn6Vkwa9/dVmJ7S+7guHIIIjK9t4WHgTk1MfW0jWZvCWSltFLFiqgFjuxAAk+Z399XqUApSlAKUpQClKUArHf9qn4X/VKyKx7n7VPwsPzQ/yoDSvlTJsYM9kYF64odOhibhZfssSonoZ11M1yNHB2/wCevnXXPlgtk4Wyegva+9H/ANq5C6dRofyPr/v0/KoNb4z1uyVbDprmzFv3cx8ulWqpV58j1FXAhrEU75I7VKsErzla/v5nlVC83ifjUn7P+zV/HXMlkDTvMxhFHiT/ACGtbNhPk/wik9vjwSNxatMdvBzofhW+IUYzeiX9HChX7iu234NvXktDX/Z3Ekdp10B19SP51s+A4Y1zmcZV69C8bT5VkYHg+Gt3P8Mj5ANWuGWdvGBoAJ2Hv8pPE3SqllUuQNFUgFj4AsQB7zVRNRlNyRKlWajY8v30tqWchVHU7DoB69ABvtWC2HfEj6UFLJ/6ez3B43I7q/cGp+sd1q7ZwRzdrfIZ11AH7O1+Gd2jQudd4ygxVbcQBE21LgfW7qfxnf8AdDVvpoRNdfkbJ8nTEWrqdFcR4CRBA8uUVO8V4pbRXWSz5TyICzDTQkDujzaB51A+xfBXOHL3nYC4xfIhKCNgSw5zsToQCDtUxexFpbTJh0zCCPowAgLaavosydYk+VXGFTVKKZQY6SliJtcy4r32JIXIAScpZSTokBo0EidmI13q4LuIgSq+7pp+Lx+HnVnFcPvXkdWYJmZDCgmArIzcx70qpXYDUzNYn9kY0ZoxMAE5J5uUrlGYlZLSJnXUnfat1C+d2QUiRa7iPsp1192hjN1MfAjzrOtkwJEGNR4GoC9wvGkNlxABIMA6hSWMa5JaEywdNVJIIYiruB4XikuS94Mpz6azJZip7uoAMZJA89BW8Y24mbE5StcscJxqgjtlOYhmkknSQyhsmgYRqBy5dAameHYd7aEOxY53IJJPKzsyiSOikD3VsZMqlKUBD8U4fnu5hcRSLccwlrep50IYZM3dJ3IUQQRWKnB3yC4cY5WAxYM2TJk1jngCNc2+kyTrWfxLgFu/cDsWBAjlyj7X1ipI7x2IB0maw/7mWeya1muZWiSSpMBWSOZSDoxiRppEZRAFP9gXhl/xb5RlmS0nQBhmz/WOs7roFjWs0X0tmzbe6rXFhWzMAzShWYJky2X41i3PY+005ndgZEN2bAAwRAKdCo13OxmpjGYUXEKkAz4gETuDB8DrQEF8oHDO3wF4DvIO0X/4+Y/9uYe+uD33hTX0FiOGI9hzaVkYowCoxUZoIy5Acp5tNRXAE4Bi7rlbdq42XfMhAWN8zaBY8/ColePeTPRbKrbtKcXwfr/hGMs+M9CIkfGpPg3CHxLgQckwzdATJifGAfcKkeB+zds3B88Z1t9exysT6liMo8wGreuIcTwRWzZwh7JUFzRkZIZgqhvpAM5311864SqfxvdaOMZ4d4ztYy3pNWXKOWdvGxg4PB2bGZYQKCIkD7I8fOazwisBopHTQEe6sTg/GjhnYuLV97ltWUyiuih7tsnIxhpyqTlb3VHm4bguXBiLNtcxzIrgMJaAWDAFCQQcoUR0JqBWXZtJ8bfXT5nVY6n2jpu6tx4XJm7iEtwCQJ2A3P4VGp9wq32tx+6oQeL6n3W1P6kHyqMu2TYKqCrM5gdmTcZoBPMwJMQN2MV5dusJL3iACAVtKS+u8G5lBI8FDetR1WTtZa/565HaVanHOU0Z2IFq3DXmzHpnIOv3bYEA+gnzqS4Nwi9jSGKhLIP/AFJBf9wc2X1K+R6iBsYhEymza+kjme79K8+AG0T1M+6qb+Ke4c15yx+yI/QaL+tZhWk53lHu9Xn9L5eZWYjakIpxo68/fqdYThamO0JuRspgIPIWxpA6TJHjV7FjRFHV1/7ef9FrknDuPXcO+a25WDqknKfIr10611i3d7RrZG2TN6ZoC/lmq/w+IVZPK1iojPeMulKVJNxSlKAUpSgFKjTibjG6BMLdC8oGYKbVtzAOhOZuvQmvDicROlvTUdPKOvunbWY0rRysYuSdKsYR3IPaKAZ0jwKg+J2JI/dq/WydzIpSlZBj2eV3XoYYe+QfzE/vVq/yg8dFu2LA3uCWM7KDtHmQfcDWz3DF1T9xp9xT+tci4piTiL7vuLjk824WdNPJY+FQsZV3IWXE51JWRiTprpI/UVftXY1zFW+0IM+qnx9atYVrF68vb3GRNZySzIADlARQTOgG3U1VjbQQ/QMbqeNwdk0+amSR5wPSqbce7vGtKhWn36cW+quZ/C8auHnKthsxzEskOT15428tqs4viT3QA5tGDIIVJUjUFWUSsEbjWoY3HJGY5fwifzMzpP1aqKqfqs/4pI+B0/KuUqMZS35ZvmZcq+9uO9+XEzb3Eb7ajEG4q/VLNII0MOg33GoJ86sDHoIDAoTtnIAPoV0Ppmnyry2rdIUfZj+UV78zEQxzeR2rKUIZJfImUtl4qs7uNury/v6FdzF+u8aDT8qXrbg29ABc21B+sV1jbUHQ1S2Fy/suT7o1tj9wnT90g1jY69cWCynT6ySw6ESveGo8D61tFpuyJOI2O6FB1JSzXTIvYC4O3U3FzKp5l8QDqum3UV2zBXFcsy90hQPTLnH+euJWCly6zzNsvLZTuJkgEdYrt2CUAuF0GYQPAdmkflVtgP8AryKmlxMqleBh40Jqxudj2lKVkClKUBA4i3eLXjYJDC9JAyQwGGtkKxcHQsFGkHU6162Kx8sBatwpYKT9fuhTAu8onM3XQAaHWvMTfvobxw6Z2+cKWGncWxaZgJI5mjKPNp6V4OL4vT/DjvAa5gMstLyATGiiCJ5sxAGlDWOh4+M4h0s2hodzOuUMugfQS2Xfe0dgwIvLisbmcG1bhVfIZjOwLZBGc5QRk38TqIrFfieOJQdhGxaIIYFSSJJ5crZV8SZIgA1Xa45is4R7Az9mz5Q25AYjmOijMFTXq09KGwu4rHyCttYBHRdQQQeXtTJGhiV10lhrWZgMRiyG7W1bBgFQGgSWcMC3NMKEaYHfiNKw7nFMZIy2eUEScpEgqdcpMnU5so15Mu7CszAcQxDBjesFdBCqyk6lgQSzAGIU6fb8qAwuPdt2dxmura+hudxSSJygc7efgoNcsGEUyWloGmckiSQvd7uxOwre/b7iLdmOW4iyoaVOs5yBKyCJA08h4Voi463zLJLGNCrbCZ0I9PjVPjpNzSXAj1XmXbaxtAjpsKqF0+G+2vvqhDoY0/KrrCCPKqiWp7jZUFHCQtxz+p4RpJA/l7zQCIj+lCw6g/8APSqLjEQUXNJ1ggRoddd9YHvrBZPmXemtUkRqPh4+/pVsXn+wf4lrw3X2yH+Jf96zYxve8y/rVq/qhjoD/Wqe1adEOup5l0Px/wCRVt775DyHcxqvU/irKvfI4YlQlSkprKz4FnA4QNfUwcwZYCmCxkQD4+EGRrtXY7RxFl3EC+ujdEu6jL5I55fuVyTh99u3GRGzm8MuqTOcZY5vGuwtjXF39jcOZPG19U+dz79XuBvZ+R8/paFj+0bRDFmZWEAplYPzvlXl3bmYCVkT1q5bxdhgG7ZYJEBiFIP2SrQQRMQRIq1xHGqtgm9bcLnT6wBk3VgqbblpU80DfLUQMTw+CWtuNJClnlgEAaFzwZWAYkMCCSZqTClBxTtwJTnJMmf7RwzFv8QgysZOcATCtoSYMBtx1Y1W+Mw6gFsRbG0E3F8xoS3Ugj3GoVcXw+2wYWn7RSdJJdexVX1m5soECDHKwWZ1mOG8GwxVblu2VmIBZuXI0gRmIEOCdNCZOs1t2FPkY7SXMz8NZGjK2YEaayIOsg9RWTVuxYW2qoohVAUDwAEAa+VXK6RioqyNW29TXsVxC5YuXciTmuEgFW5ytmwAikbFjInUDKdNDFVn2pLFR2Fxc2xYjTmjmyzkPSGiWMCdSJ+lbGqVjXV9rGKhvm1wAjTMdAS0c0A5QBqTuDpFUf3tdLZa5YcQCSdVUERMyCQIOh6kRpWy1RdtKwhgGHgQCNNdjQyQ+L9pChIFlz3QN5OZQ2gA170DXXJc2y60YX2ld2VTYuawGMEBZdbexG8sGj7HNPSp6lAc89vb1xgr9lcCi4V1NvfIsbXPJ/jWnW7zw8Wm+r1tjYkfb866P7Y4NrmCzAwFuFz5gswHvGYVoVm0xzCRJUgaddGH6fnVFj+7V8TlKm5NsxFuvOts66d5P96q7ZwIyfFh/WszCsUZWMMQZhgCreRXwjT31I8bx+GvFTYtG1GhEKAw8TB0IM+MjwqDaMk5XV+WZ6zZtSUIKi0+OeWn+sgTeuGIUe5//wAmhu3PsqCfvk/HkrKeyV3jUnqDtvsfPerWIu5dTy+egX4aflWnSxc9U/QttcudRb/jb/wr2bknRAfxN/41SuMXcc3mikiPxDTx61UbzdEjzZgP8ub84pboYv1KVFwja3ud8x6z4eFLpuCByakAQreI+9U7wT2Zu4gPcuMbdtFLSiauRrCs8g6A6x4Vr2JshmDc0eBc7AFtYgHbw9wruqMklJ6FLtLaNOlCVJXcmrdDzhxLXVGe2rMTGmU5iZDZ2bYCen9eyX+KLNsotx4MSqMAQQRo7wvey9a5z8nfCc2JQoAnZ87mIJHdjzmfhNdTx3cJ+zDfwEN/KrnBRtFs8rSWRgYi/f7FjbtwwIySVY6uA3KNBCk9TUfZx+JSYwYDMzbeKqFluWBIC6gkHbpWzARXtTIrdikdm7sweGXLjhjetqjAwI2YZQZ18yw91Z1KVsYFKUoBSlKAVFcU4hetvyIzKELAKjMbjCeQuNLcCDqOaYG0G7xriD2bYa3ba4xYDKBPKJZz65FYD7xUazFRK+2eYgLYdpDkZZJYIVU5Rl1aWBImABuTpQGR/eC+BrhXmNFGc68mhbs4ghmIP3IMMYGXheJ3CH7Wyy5Tpkl8wzMsiVU/VnbZ1qPve090ISMM0xykkssi2H1yrsSwVY3Mg5YrNwXFjdS5ntumULrkY5s43VQCSAdDvqD0gkCxiLyXcKbTC4ua3lk2roAOXQk5I3rmTYpUYhmVWU6hiAQfQ11u1xS0oAZisCOdHTb8YFWsVh8JixDdlcO0hlLD0ZTIqFi8Iq9mnZo7UavZu7V0cwwNn5xcCWYYsYEGQI3kjous+lWsVZVXcJJAJCzvAMCfXf310H2S4Baw1y+AZuK2XwhGAdTHiep8VpjfYGxcZmV7iFiTAylQTrsRMT0mq79vn2fd1uW+E2lCMv5FZWsuPjc5ncw2YzmMQBkkgaTry6g6+ewpbw6LqECnxgE/HU1seO9isShjs+0HRkIP5GCKieI8ObDFReUoWEgZtY2mFJgevgahujVWTi/kXn6nD23t+PzRj9pJ8v5+v/Nqqt2zPXeAN9/1M15g8Ylt0JzEKwJ6mAwJ72+lbo3tTw5Ua7ZtKLwEoptZTm2Gq6D412o4OVRXbt4kLE7XoUXaLUvBop45ir2BwNiyphnDBzuVnmKjw70T93StBdgMx1mMo8y2mn7s/EVmY/it2+2a7cZ9Z1Og/Cuw91XOBcGOLxCW9YmWj6qjvH16epFTasHNqMdNDxVWq61RyfFm4fJpwhlV77MeaUURAgEEmeuoj901u91MwIPUR8dK8s2VRQqgKqiABsAOgqurOnBQiookRVlYs4R81tCeqg/EVerHwPcA8JHwYj+VZFdDIpSlAKUpQClKUArwIPAV7SgFKUoBVq9hUfvqrfiAP61drG4k1wWbptCbgRig8WynLv5xQFixwHD273bJaVLmTJmUZZWc0ELodR1FSFa9Y4ljQcr2RoQufVp0PNCgAqWAWdI7xUAwKk4rjGCgWADyZi0heY80CZ0XK0T4jcUBP1wz2n4q17G3j3ouMhMwFVCVAHidBoPEz59iSzdvqva/RqVUtbUnMSQCwZ9IUGRC7xqYJWuVfKJw63hsYRagB0DlRoFJJBA8Acsx0mt4R3nYj4j4bhvZXEG0l6ypvW3EygllOxVk3kEEaSNKsWuA4ptsPe/+th+ZFdU9kMElrB2RbYupXPmIiS/MdOm8R5VM1ycEYVBPM5RgPYHGXCMyi0PF2E/wrJ+MV0H2e9m7eDQhOZm7zndo6AdB5frUtSsKCWZ1jTUdBSlK3Ohaw1sqsHxY/FiR+Rq7SlAKUpQClKUApSlAKUpQClKUApSlAKUpQCuM/K1gHtY0XTJS8gjyKAKy/DKf3q7NWv8AtXgLd1sJ2ihsuJQiZ8Cem40GnlXehUVOd2ca1LtY7pgcE4hcwWFwtq5adiLJZ8oMoTma2m0SYZdSIIHjUpa9qEZlTs3DFwhBjlLZYJ1kiWgQPqk6AEibpXFu7udUrKwpSlYMilKUApSlAKUpQClKUB//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6091" name="AutoShape 11" descr="data:image/jpeg;base64,/9j/4AAQSkZJRgABAQAAAQABAAD/2wCEAAkGBhMSEBMTEhMVExUWGBcaGBYUFhcYGhUYGRIYFBcYFxgXHSYeGBwkHBUXHy8gIygpLCwsFR4xNTAqNSgrLCkBCQoKDgwOGg8PGiolHyQsLCwqNTIsLCwqKiosLCwsNCwsMCwsLCkpLSwpLCwsNCwpLCwtLCwsKSwsLCwsLCksLP/AABEIAQgAvwMBIgACEQEDEQH/xAAcAAEAAgMBAQEAAAAAAAAAAAAAAwQBAgUHBgj/xABEEAABAwIDBAYGBgkDBQEAAAABAAIRAyEEEjEFQVFhEyJxgZGhBhQyQlKxB1OCksHRFSNicpOistLhQ8LwFjNz4vGz/8QAGgEBAAIDAQAAAAAAAAAAAAAAAAECAwQFBv/EADIRAAIBAgQCCQQBBQEAAAAAAAABAgMRBCExQRJRBRNhcaGxwdHwIoGR4TIVIyRC8RT/2gAMAwEAAhEDEQA/APcUREARVXY8DpLH9W4NMReWsdb748FUPpHSzAcpJtDRxtwgzwylRdF1Tk9EdVFzv09SkjrSBJtoJi/eYjWVvitrtpmCDYtBkgaweM2B8u1LodXLSxeRcs+kVKCRmPtbgLsALhrukfhKv4bEB7Q5uhnXWxi6XQlCUc2iVERSUCIiAIiIAiIgCIiAIiIAiIgCIiAIiIDnUQ7NicuvSs14dDRnXlK2JqiRkZprA62gNsw5rSmBOJzGB0jef+hRjRa1aLBE1T7JjjG/TQzaOULDL5mbS9tuxE1FlQu/WNblvpF4cC3fO7h+SkL6k/8Abpz/AOQz/Qq/RMP+tYiIzDlz5eZQYNpdaoZN7dgv2kDXtUptf9Kyinrl9mTzU+rp/fP9i2D6v1bP4h/sWjdn9ac51kjjp5WC3OFd9a/wp/2LIm9zDJJaMdJV+Bn8Q/2LV+IqASWMj/yH+y629Vd9dU8Kf9ir1WObVpzUc5smQ4N1PVaeq0HUgfaUlSdlaqRPRsHI1D+DFnpKvwM/iH+xWUQEFGu4uLXNDSACIdIIJIOoGkeYU6r4iz6buZaexwn5saO9WEAWr3gCTYDfwWywQgMoocNaW/CbfukSPxH2VMgCIiAIiIAiIgCIiAibhmjPr1yCbnUNa23CzQtPUKfw8t+isIosmW4mtys7Z7LWiNw39q2ZgmCYaLiDN5GkXU6KOFchxye5B6hT+rZ90fknqFP6tn3R+SnRWKkHqFP6tn3R+S55oDM8sa1oezqkAAF1M5g63HN3hkroV+scm6JceW4d8HuB4hfC7f2jWxz+jwwPQ03CXTla6eoS53ww4kN36xwwVqypLS7ei5mzh8O6zedktW9EfZ0NuYdwkVqe7322kTxVxlQESCCOIMrzUegWIa12U03lhIygkG4DwBmAGjgN2i5ODxdTD1Q5ktex123Exq1w56LRljqlN2qwsu86cOjKVaLdGpdnreNYTTdAki4HEtOZvmApWPBAIuCJHYq2E2tSqUulY8Fm86QeBG48lT2btqkQGZoyktEggQDDL7jly6xqt+VelFpSklfTNZ9xx+rnnk8tTroiLMYyEf8AdPNo8nGP6j4KZQULuc7dZo5hs38SR3KdAEREAREQBERAEREAREQBU8ftEUokTMaTMkwAAFcXL2vTDiAQCI0PIyFkppOVmY6snGN0Qf8AVNO3EuygXBzSARcbpv2Hgt3ekjAQDAkkCZuRY3iO9UfUKcg9GyRBHVFiNCEfgKZmabDMzLRedfFbPVw5Gr1suYxu1GYhr6bXuYXjKS3eJ5t/a3QbphcdRoYYU8oawMGYkieuIl0ASXGdAsnCMBzBozCSN14Ik+JHeV8ptjDP6VxLv1RZTe6JswOyNABJ0L+MX5LSxfDRj1kY3end+jfwXFiJ9TKdo6970/NtDqs+kVocCKTnZmiZcGjM0wSLHjH2Vy9r7Sp4zM/KKVYCzZEVANAXnV24aaxdTYLA03Uw+m1kB9pbOXN1SHSZPtZlfxmwXPY4fq5gwRTMgxaOuuM3VrRvJprlb118zvxjQov6U4tb3z+608j5vYWKLazQWy19iC7iLHkQY/4V9Ds2k6rUawM9o5ndbc2PyAXy+ymONeiCW3eweyd7gPiXqmC2W6kIYaYnU9G4k9pzrn0MAsVKMna0XnzemRm6Sqqi8lm175lrpX/B/MPyUWIxFSMoZDnWHWFuLtN3zhSZKvxs/hu/vUGHZVdL87L6fq3ezu9/fr3jgvUnmSzRkNjLlgWEyqor1wJLA6zbNtBgkzJ5Ad4Vyk13vFp4ZWlvzcVS9XxANqgiTrc5czoA6usZPA9qlSttcdXx/wC1jcYuqf8ATE6m+nVJA7bR9oK1QeS0Fwynh3rmU24szJYLi54ZesWgDQnSdI3rq0wYGa5gSRvMXTiT2sS6Tp6yv87jZERQQEREAREQBERAFq6mDqAe0LZEBH0DfhHgE6BvwjwCkRTdkWRBWpta1xygwCYgbhKjGzaZa0FrTDQNBcRv4iwMHeAVbUAoub7BEfC4acgRoO2VFxZHDr7Pp4VsHrMeC3LpBINwBY+SsbP2r0zHCmwNqinIzHq5ogBxGgldJ7iYFRjYNtc3ZILRaYHaQqe025A1tMZJucgy6aadvktOnhaiqpQklDla7/NzPOvFQcpJt9/oeYtLqdUFwIex4JB1zNcCZXsa8z9NWu6Rj3BoL6eomXZXEAuGgPYvSaLpa08QPksGCp9VUqU76W9Tp9I1evo0a1rXT9DXFn9W+NcrvkVI0WEIQosO6OodRpzbuP4Hn2hdM4xMiIgCIiAIiIAiIgCIiAIiIAiKOpWDddToBcnuQEiKGXngwc+sfKw8SnqoPtFzu028BAPggNn4hoMEieGp8Bda9I4+yI5u/Bov4wpKdMNENAA4AQtkBB6qOJJlpLjqYcHRyFty0xNHM4dn4/5CtLEKU7ZkNXVjzz6QGEVKLeFL/cf8L77B1A6mxw0LWkdhaCF8V9I7f1lA8Wv8nNn5hfT+i9ScHh+VNo+6Mv4Lm0X/AJVVc7eX7OviY/4VGXK68f0dRaVaQdyI0I1B4hbouickg6VzfbEj4mj5jUd0jsUrHgiQQRxF1son4YEyOqeLbE9u498oCVFB1xwePuu/InwWzMSCY0PB1j3ce5ASoiIAiIgCIiAIiIDD5gxE7p0WlGjl5k6k6n/HJSIgCIiAIiIAiIgPjPpIpdWg/gXt+8Gn/Yuj6FYxnqNKXt1f7w+tcq30iU5w9M8KnzY5XPQZ84GnydUB/iuPyIXNgrY2XbH2OxUd+jodkvc7L8SBljrZjALb7iZ7LLQbRp2ubx7rt5gDTWd2qnfTBiQDFxImCo3YRh91vgOOb53XQfFscpcG9yNu0qZ3xcag3nSPDu3rI2gwiZP3XcJta9iFKaDfhHgFqzBsGjRqTcTciDr2KPq7Cf7faSMeCARcHRHsBEEAjgRKy1oAgWHJZVzGYAWURAEREAREQBERAEREARaioJI3gA+Mx8itkAWtSqGiXEAcSY+a2UWIwzXxmmxmxI90t3bocVK7SH2EqLlj0epST1pJB3WIBFhGl9NLLWrsOkXFvWBc06ECRnk7tZcPJWtHn4Fby5eJW9OKGbBPPwljv5gD5Eqr9HlacM9vw1D5taV1do7NAwlam3QsfExYlpIiBa6+c+jeteu39x39Q/JcyouHFxfNNfjM7FJ8eAmuUk/zZH26Ii6BygiIgCIiAIiIAiIgC0dVAME3gnuESfMeK3VXGUmEjO7LIc3UDMHRIv2DRCVbcsdIOI8VkGVz62zqE9YgE5jd3xCTru6k8sqsuwzHHV1oBDaj2xaYIaQAYI8QoDtsWEVQYWmdHPOv+tU3GD724rb1BvGp/Fqf3KSDarZzXDfDSOPDwv3EqdUK+Bbmp3qe0f8AVqfVu/aUG26lPDYerXcahFNhdHS1LkCw9reYHeobtmWjFyaitWc30v8AT2lgeoB0tYiQwGA0bi87hy1K83x30k4+o6RWFIbm02MjxeHE+K+axNV1R7qlRznPeS5xzOuT36bhyAURIaPzJPzWjOrKTPYYbo+lRj9UU3u3n5n0uH+kTaDDPrBfyeymR5NB8128J9L9UOYa9Bj4MF1JxaSCIgNdI1ynXcvOHYzgPFZGKBBBtzVVOa3L1MLhqis4L8W8rHtFL6WMC9hFQVqUggh1PNqI1ply+e9GvSKng6nS1s2Q0y2GDMcxLXC32TfmvPmVQRIIuu9iznwwdyB8LH8VrV6kushJ7PzFPAUYQlCN7S1z8j7+p9MWFBtQxB5xTHzeu/6NemmHx2ZtIua9ok06ghwExIgkOHYTEiV4RRpl7srbn5czwX1PoJTdhsWcS8F7WsczLSuZcW6zA3HTktpYnhlaTNLEdF0VTbpp32zPbEXP2Tt2liQejJlvtMcIc3tHDmF0FvRkpK8XdHmZwlB8MlZkNMy9x+HqjwDifMDuUyhwvsn95/8A+jlMrFQiIgCIiAKti8CKhBJc0gES0gGCQSLg72i4vZWVWxWEzkXiARpJuWmQdx6uqh6ZEpJ5MrfoGnlLZcZnUj3mOYd0aOJ7Vg7ApkAS+OsbED2mBh0FrDQRCm9Rd9a7Tn8OXj3nyhYbs4iR0jo4AkR2XlVu+RPV0+fgQH0cpcXb9Mo1fn3N0kaaclZo4I0wRTcIJkhw1+0IPeZWTgnE3qOjgCR72a8HhIWWCq0AdWpG+S0+cgnvClX5EcEVoR1cQ4OZnYRc3Z1x7J4db+VfJ/SvtJvqAY1wOeqwEA3EA1Ljd7G9fWV8YA6nma5nWOokRkd7zZA03lfH/S7SbUwVJ4yuDKzTIg6se3XtIVav8GbmAt/6YX5nkyoYh8uPJXcnAnvv87rnwSTa3EfkVoxV3ketxNaNKHFN2S1Ms17UqG5/5uWSWjie8W5i2q6Gx/R+ti6/Q0G5nWkmzWCB1nHcPPhK2WrUrXzv6M51OpGdTrEmouOry3Wdtvulscpm8c/8/iu7sTGSx1I8zHFp9oeJ8197gfodwrHsGIxD6hc02aW02lzSLDVx9o79yvbY9FsDheiZh6TBULi5z3EveGsFxmcTlkuaN29aleF4NstSx9JzUIXb7j43Yvo4QImGkyXEQXDcAOQ85X1VCg1jQ1ogBbytHkGxPgSPMLnuSveTM05uRNg63R4ijUFjnaw/tNecpB8Qe5ejLzvY2xvWK7QC/JSIc92d3tAy1gM6zc8AF956i3i/+I/+5dbBJqLe1zhdJNOcVuln6G2F9n7T/wCtymVLCYQGkBLusAbuLtTm9421WBspvxO1B3X8tPyHBbjb2RzoqL1ZeWAVT/RgkHO6260aze11PhsMGNyiYtr2AfhPeUTe6DUUsmTIiKxQKnjWuLmw8AAOJaXFu9vXt7QFxBscyuKjtLZDK5aXFwgEdWBq5rtSCR7A03SN6tG18wVOgxOUu9YbGWQYZl0EuJyX94941iTIcLifrxE6kNmJFvYg27Lnfost9HaYpOp5nw4ySSCd/EEb+HDgFil6O0wZzPN2EZshjIWlsdW3sjt8IvxL4iC62sGMaKr2h0XJIGYgXI0WzcbTOj2HscFMtTTB1APcsRJHivYkXiHW3wQSB2gEd64vptsNuJwNdoaC/IXMIFy5nXaAdbkR3rsHZ9L6tn3R+SrDANyPYAQWyGw5wsRLdDpu+yVEldWMlObhNSWzufnOo6GyD2Tf/KpZzERPYfmD+a6B2FXLww06lPLYl4cACNRca8lfwnoqM362q4tFyKYa1xHJzswG7cVzOtjDVnpsfWwr/tV2ra21OfsXZRxFTLMDeTbXcCbSvs9n4UMDmU3ZJPWyvcC8tJEuANxwmVcq0qNKmfVSGs6JsAtBfnOYHMWkS6dT2HRfa0tn4UYKkMSaTM0lrgQA0vJfDHHhOvJYalOdeMlGSVrd2/z7mGtjacVGTWT8svluw+LGIe1oa5nSQ6QQ6I1B906iyVqr3PLyxokAAF5mBxOW5KziMTTYXNz9JlNnssHjjfTn5KtVxTnQWjIOJMz3kX7guO6Mr52/L9zWlXweHfHC13y+WRmtinN1azkA4k/0qv65VdMANA1Jd+Ib5C60e8a6nidP8rajRfWD3UxmFNpc47mt4W3ncORWSFCPK7OXiOk61V2hkvH8lzZnpRiMOQKTm5AfYcbOnWerIniCvTaO0X1KAqsayHsDm9d28WB6ms2XimJeeo7jMW0gwV6v6IY4VMHRYLFjgx3a0dJ5gDxXZwNR34G/iNOE3JvidztuFQU3BrWhwbDIdMkC0y0RuVSpXxbSQGMcADDiQJMS1uo1JDZy7iY0XWVLaWzumAGdzYM9Xk4OB7QW68yuxFrcvJPYgdiMVaKbDa4MAz98jz3c7Yw1fFFwz02hs3iDAtcdftvutYqbD7LLXBxqOcQ4uvO8OEa6DNbhzV9S5LZIhJhERYy4Vc44cCTLhAEnq6nsVhc1xaGOL2dIOlIiGmC52UHrdvmhDZu7blEEguNgDOUxBMTpMaX06w4q5RrBwltxfcRoYNjzC5JxmGJP6pu4nqNOuh8THapqW3KM5Wh07wG2BN4JFpMg/aBOqgopc2jpoqFLbVN2aM3V1txIAE6A9Ya8eRiP/qClJ1iAZjcf/o530sYktxLmdNQm1UftNP8AK4R/WVqMc3KHda82DSTIMH2Z39yr169TOCGhsNeeuQTbLuaY/mQsfC+n+1ukxLaQginYRN3PjNPZAHivlKuKa12UmHA7tQdNykgueXFxJOZ0aXud2okjWUo0gGluVsGJ6o4zru7QvN1KinJzZioUXiaypx1ZKyvvLGntAB8lr02oDWiD+1w7VH0TdOsPHX5LAwxHvO7LLBeJ0J9CYqLySfc/exIa+XeB2AeW9Q9I4mQO3MpGYYCLSed/mpQLcPBONbG/h+gd60vsvc0wdINex1QdIA4EsOhAMkHtAjvXQxu2KlTqTkpxApU+qxo0jKNe9UgOPy+aeXNV6yVrXO7RwVCj/CC8ylXZMMB0eSOQc0H5tXpvoCxowtMAGc1VzifecCGz914HcvMcXSiDJOYjtXqvoXIweGkACXtbHwnM4Tzlq6eAzn9vY8ZiaLpYmcbWzuu56H0qIi7RjCIiAIiIAueMWKbXFwJmo4WE75J7AASeQXQXOGObTDi4EjPUJiLAXJMn5SUKs0O3aMxDpnLYAmewGYiDOl1j9O08zQGm8/DIMgARPMX084l/TdGAZMEE+ydBMnsET3hYftumBaSZAjKRrHHhIUFb9phu2qWUugxYaDeHHj+yba8JkTo3btKSMp1AEZTJPfGs3EjncTLQ2nRkltibk5TuaXSbcGnwR226QMX37ju1+R8EF+0snGNAHtXAIhjjY/ugrnbVx1PJVz9IGik+YpvBhwvEt/ZV+ntGmW5s0CYva8B2/kQVw/SjFUn4bEzUaIa0CDMlpDwO8uhVm7Rb7C98jzOlUkOsfZ4EH2m8QpmU+qHcS4RvGUNNxu9ryKgZiR1gCBLTrxBafkCtqNUQTIMXcRoASAJ4Cd/7S8xJfSzY6Iko4uDfb5M3AsPP/naslw3/AOO9R+stHvDx3LBxTfiHcsVrnu7olA4LVzjwB7TH4LT1lvxDXd+KycU3TM2e1SkyG1zGd8+yPvf+q1c90Hqjf73L91besNv1h4rArMtdqfYjLmQ4qs4OZ1RvNnHhHDmvSfQ59QYGiQ1ph5Ptnq5qhbB6tozSvNq2KGcBvWMHQ7p/wvV/RjZ/R7PYAcxe3pOWZwzAd1h3LqdHL6r229TxfSMuLGTzvay8F6nZpvqT1mNA4h5PllCi6aoD7MideAzuG79nKtuhe4kipAMECJtHPT/CxTwtQB01SSdDliNN09q67bez8DBFRWrXiY9ZqbqfideqSfMAfaVxU/VKl/1x3+6LTPf/APFs3DPBB6QkWtAHvSb9llCb5PwElF6NeJaREWQxBRjDt4A3zXvB4idFIiAj9WZ8LfAcZ+aert+FtuQ3aKRaV6wY0uOgQg1OFZmDsolsweEiD5LIw7NMrd24btFX/S1MOyEkP+GCSN/uyNL66LVm2qJIAcSTl918dcAtvECcw8UIvEuhoGllzNpYMVsNXYTGbPfgWmGn+UFXqmNptMOewHgXAHwKr4XaFI02zUp3Exmbvvx5qGk1Zljx6g6XNJNpg/aGX8Vc2Nj+grNe0k5TDwL5mzDmmbG02PJSbcw1KliajGluUEZOsD1SARB7yO5RVQPaG/Xt3/mvKylKlO269DNhsI5Ndp1vSLbOHrdWjQFPKZD2hrc24hzANOczZcOpTj3m3O4zuH/PFaxclak84+SidR1JOT1PaYaHBTSXubOfeb9o/JAY7961DuzuK3ptLjABM6ACdLmwnd8lTU2NANYW+0sO6iQH2MSWggltyIdGhtMcCFqxoDgKhLRIBMEkCbwOQVOuRe5iTfeRPzIWelTTTk0ef6Zx0qMVTpSs3rbVL9maLB0jATE5Ad5hxBMcT1l7hhsM2mxrGCGtAaByAgLzf6PdgurVjiajRlYTEjV8WgcGzrxhemrtYKm4x4nueYpp6vchwfsAfDLfukt/BTKHD6vHB3zAcfMlTLeMoREQBERAEREAWHNBBBEg6g71lc7G7OqOdmZVLZgEXgNDTEQQZzEnXfyQhlv1On8DfujcZHmstwrBoxo7Ghc2jserYuxD9Gy0ZosL3zTc7/kLJhdjVGPzGuXXaTYjNAi/W362gWFokGCt3yOutKFPK1rdYAHgIWlSi4mRULRwAafmFp6u/wCtd91n5KS5zfSP0YbiocHZKjRAdEgjWHDf+Er4zHeh2Ip1KbOq4VHZQ9swDBPWB0sCe5ei+rv+td91n5Kvj9luq0yzpntNiHBrJa4EFpFtxC062Dp1XxNZmWFepTVoSt88CI+iuFLWh1FpytDZuCQOManmvmtseggptfUZWDabWucRUEloAk3Gvh4r7fDscGND3B7gBLgMuY7zEmOxcz0ooPrYatQpQalSm4CdG21PyA3nvIvPC0qi+qPp5GWlja9FfRJ+fmeQDHj4fkpcPtR1NzX0+o5pkGxjuIhaei7XjGUWsYXOzgOYR7sxUzg8i6ZXpuK+jrBvdmDX0+VN0DuBBjuVP6fShK6XizH/AFTGVoOPFk8nkvY842ptipiHh9V0uADbACwk6DtTZey6mIqCnSbmO87mD4nHcF6Vhvo+wbNWOf8AvvcfIQF3cJgqdJuWmxrG8GgAeSyOjd5mgqLbvJkeytmtoUWUmaNETxOpJ7TJVtEWdKxskNP23j90+II/2qZRtp9cu4ho8C4/ipFICIiAIiIAiIgCIiAIiIAiIgKmOdWlvRAEXzTHxNgC/AuPdqFUZicWRekwG1gQ4aiQSXCIvuM68l1kVlLsBzsPiMQX9am1rZcNRMe6ZDjr2blbpUS0E+043J0kxYDgNwUyKG7g8J9D9qVBtSi4yHvrODx++XZwRyJ8l7svktm+graW1K+MOUtcJpt3se4RUcRHhf33cl227LeC4iqes7ObaHrCBB9mMtjPsc1sV5QnJOPJGvh6cqcWpczpIqOGwdRrwXVcwAiIN+oGzrrIJ7z2q8tdmwERFACIiAIiIAiIgCIiAIiIAiIgCIiAIiIAiIgCIiAIiIAiIgCIiAIiIAiIgP/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6093" name="Picture 13" descr="https://encrypted-tbn1.gstatic.com/images?q=tbn:ANd9GcQTqhWXNuVsgUEvPa3MCaPKRal6D7ONXOm2LNbMURP8Jd6WhiZYOQ"/>
          <p:cNvPicPr>
            <a:picLocks noChangeAspect="1" noChangeArrowheads="1"/>
          </p:cNvPicPr>
          <p:nvPr/>
        </p:nvPicPr>
        <p:blipFill>
          <a:blip r:embed="rId4" cstate="print"/>
          <a:srcRect/>
          <a:stretch>
            <a:fillRect/>
          </a:stretch>
        </p:blipFill>
        <p:spPr bwMode="auto">
          <a:xfrm>
            <a:off x="7277100" y="0"/>
            <a:ext cx="1866900" cy="1340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fltVal val="0"/>
                                          </p:val>
                                        </p:tav>
                                        <p:tav tm="100000">
                                          <p:val>
                                            <p:strVal val="#ppt_w"/>
                                          </p:val>
                                        </p:tav>
                                      </p:tavLst>
                                    </p:anim>
                                    <p:anim calcmode="lin" valueType="num">
                                      <p:cBhvr>
                                        <p:cTn id="8" dur="1000" fill="hold"/>
                                        <p:tgtEl>
                                          <p:spTgt spid="46082"/>
                                        </p:tgtEl>
                                        <p:attrNameLst>
                                          <p:attrName>ppt_h</p:attrName>
                                        </p:attrNameLst>
                                      </p:cBhvr>
                                      <p:tavLst>
                                        <p:tav tm="0">
                                          <p:val>
                                            <p:fltVal val="0"/>
                                          </p:val>
                                        </p:tav>
                                        <p:tav tm="100000">
                                          <p:val>
                                            <p:strVal val="#ppt_h"/>
                                          </p:val>
                                        </p:tav>
                                      </p:tavLst>
                                    </p:anim>
                                    <p:anim calcmode="lin" valueType="num">
                                      <p:cBhvr>
                                        <p:cTn id="9" dur="1000" fill="hold"/>
                                        <p:tgtEl>
                                          <p:spTgt spid="460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608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box(in)">
                                      <p:cBhvr>
                                        <p:cTn id="19" dur="500"/>
                                        <p:tgtEl>
                                          <p:spTgt spid="1331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
                                            <p:bg/>
                                          </p:spTgt>
                                        </p:tgtEl>
                                        <p:attrNameLst>
                                          <p:attrName>style.visibility</p:attrName>
                                        </p:attrNameLst>
                                      </p:cBhvr>
                                      <p:to>
                                        <p:strVal val="visible"/>
                                      </p:to>
                                    </p:set>
                                    <p:animEffect transition="in" filter="box(in)">
                                      <p:cBhvr>
                                        <p:cTn id="24" dur="500"/>
                                        <p:tgtEl>
                                          <p:spTgt spid="3">
                                            <p:bg/>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ox(i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ox(in)">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ox(in)">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ox(in)">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box(in)">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box(in)">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box(in)">
                                      <p:cBhvr>
                                        <p:cTn id="59" dur="500"/>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3316">
                                            <p:bg/>
                                          </p:spTgt>
                                        </p:tgtEl>
                                        <p:attrNameLst>
                                          <p:attrName>style.visibility</p:attrName>
                                        </p:attrNameLst>
                                      </p:cBhvr>
                                      <p:to>
                                        <p:strVal val="visible"/>
                                      </p:to>
                                    </p:set>
                                    <p:animEffect transition="in" filter="box(in)">
                                      <p:cBhvr>
                                        <p:cTn id="64" dur="500"/>
                                        <p:tgtEl>
                                          <p:spTgt spid="13316">
                                            <p:bg/>
                                          </p:spTgt>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3316">
                                            <p:txEl>
                                              <p:pRg st="0" end="0"/>
                                            </p:txEl>
                                          </p:spTgt>
                                        </p:tgtEl>
                                        <p:attrNameLst>
                                          <p:attrName>style.visibility</p:attrName>
                                        </p:attrNameLst>
                                      </p:cBhvr>
                                      <p:to>
                                        <p:strVal val="visible"/>
                                      </p:to>
                                    </p:set>
                                    <p:animEffect transition="in" filter="box(in)">
                                      <p:cBhvr>
                                        <p:cTn id="69" dur="500"/>
                                        <p:tgtEl>
                                          <p:spTgt spid="13316">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3316">
                                            <p:txEl>
                                              <p:pRg st="1" end="1"/>
                                            </p:txEl>
                                          </p:spTgt>
                                        </p:tgtEl>
                                        <p:attrNameLst>
                                          <p:attrName>style.visibility</p:attrName>
                                        </p:attrNameLst>
                                      </p:cBhvr>
                                      <p:to>
                                        <p:strVal val="visible"/>
                                      </p:to>
                                    </p:set>
                                    <p:animEffect transition="in" filter="box(in)">
                                      <p:cBhvr>
                                        <p:cTn id="74" dur="500"/>
                                        <p:tgtEl>
                                          <p:spTgt spid="13316">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3316">
                                            <p:txEl>
                                              <p:pRg st="2" end="2"/>
                                            </p:txEl>
                                          </p:spTgt>
                                        </p:tgtEl>
                                        <p:attrNameLst>
                                          <p:attrName>style.visibility</p:attrName>
                                        </p:attrNameLst>
                                      </p:cBhvr>
                                      <p:to>
                                        <p:strVal val="visible"/>
                                      </p:to>
                                    </p:set>
                                    <p:animEffect transition="in" filter="box(in)">
                                      <p:cBhvr>
                                        <p:cTn id="79" dur="500"/>
                                        <p:tgtEl>
                                          <p:spTgt spid="13316">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13316">
                                            <p:txEl>
                                              <p:pRg st="3" end="3"/>
                                            </p:txEl>
                                          </p:spTgt>
                                        </p:tgtEl>
                                        <p:attrNameLst>
                                          <p:attrName>style.visibility</p:attrName>
                                        </p:attrNameLst>
                                      </p:cBhvr>
                                      <p:to>
                                        <p:strVal val="visible"/>
                                      </p:to>
                                    </p:set>
                                    <p:animEffect transition="in" filter="box(in)">
                                      <p:cBhvr>
                                        <p:cTn id="84" dur="500"/>
                                        <p:tgtEl>
                                          <p:spTgt spid="13316">
                                            <p:txEl>
                                              <p:pRg st="3" end="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13316">
                                            <p:txEl>
                                              <p:pRg st="4" end="4"/>
                                            </p:txEl>
                                          </p:spTgt>
                                        </p:tgtEl>
                                        <p:attrNameLst>
                                          <p:attrName>style.visibility</p:attrName>
                                        </p:attrNameLst>
                                      </p:cBhvr>
                                      <p:to>
                                        <p:strVal val="visible"/>
                                      </p:to>
                                    </p:set>
                                    <p:animEffect transition="in" filter="box(in)">
                                      <p:cBhvr>
                                        <p:cTn id="89" dur="500"/>
                                        <p:tgtEl>
                                          <p:spTgt spid="13316">
                                            <p:txEl>
                                              <p:pRg st="4" end="4"/>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13316">
                                            <p:txEl>
                                              <p:pRg st="5" end="5"/>
                                            </p:txEl>
                                          </p:spTgt>
                                        </p:tgtEl>
                                        <p:attrNameLst>
                                          <p:attrName>style.visibility</p:attrName>
                                        </p:attrNameLst>
                                      </p:cBhvr>
                                      <p:to>
                                        <p:strVal val="visible"/>
                                      </p:to>
                                    </p:set>
                                    <p:animEffect transition="in" filter="box(in)">
                                      <p:cBhvr>
                                        <p:cTn id="94" dur="500"/>
                                        <p:tgtEl>
                                          <p:spTgt spid="13316">
                                            <p:txEl>
                                              <p:pRg st="5" end="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13316">
                                            <p:txEl>
                                              <p:pRg st="6" end="6"/>
                                            </p:txEl>
                                          </p:spTgt>
                                        </p:tgtEl>
                                        <p:attrNameLst>
                                          <p:attrName>style.visibility</p:attrName>
                                        </p:attrNameLst>
                                      </p:cBhvr>
                                      <p:to>
                                        <p:strVal val="visible"/>
                                      </p:to>
                                    </p:set>
                                    <p:animEffect transition="in" filter="box(in)">
                                      <p:cBhvr>
                                        <p:cTn id="99" dur="500"/>
                                        <p:tgtEl>
                                          <p:spTgt spid="13316">
                                            <p:txEl>
                                              <p:pRg st="6" end="6"/>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13316">
                                            <p:txEl>
                                              <p:pRg st="7" end="7"/>
                                            </p:txEl>
                                          </p:spTgt>
                                        </p:tgtEl>
                                        <p:attrNameLst>
                                          <p:attrName>style.visibility</p:attrName>
                                        </p:attrNameLst>
                                      </p:cBhvr>
                                      <p:to>
                                        <p:strVal val="visible"/>
                                      </p:to>
                                    </p:set>
                                    <p:animEffect transition="in" filter="box(in)">
                                      <p:cBhvr>
                                        <p:cTn id="104" dur="500"/>
                                        <p:tgtEl>
                                          <p:spTgt spid="13316">
                                            <p:txEl>
                                              <p:pRg st="7" end="7"/>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13316">
                                            <p:txEl>
                                              <p:pRg st="8" end="8"/>
                                            </p:txEl>
                                          </p:spTgt>
                                        </p:tgtEl>
                                        <p:attrNameLst>
                                          <p:attrName>style.visibility</p:attrName>
                                        </p:attrNameLst>
                                      </p:cBhvr>
                                      <p:to>
                                        <p:strVal val="visible"/>
                                      </p:to>
                                    </p:set>
                                    <p:animEffect transition="in" filter="box(in)">
                                      <p:cBhvr>
                                        <p:cTn id="109" dur="500"/>
                                        <p:tgtEl>
                                          <p:spTgt spid="13316">
                                            <p:txEl>
                                              <p:pRg st="8" end="8"/>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4" presetClass="entr" presetSubtype="16" fill="hold" grpId="0" nodeType="clickEffect">
                                  <p:stCondLst>
                                    <p:cond delay="0"/>
                                  </p:stCondLst>
                                  <p:childTnLst>
                                    <p:set>
                                      <p:cBhvr>
                                        <p:cTn id="113" dur="1" fill="hold">
                                          <p:stCondLst>
                                            <p:cond delay="0"/>
                                          </p:stCondLst>
                                        </p:cTn>
                                        <p:tgtEl>
                                          <p:spTgt spid="13316">
                                            <p:txEl>
                                              <p:pRg st="9" end="9"/>
                                            </p:txEl>
                                          </p:spTgt>
                                        </p:tgtEl>
                                        <p:attrNameLst>
                                          <p:attrName>style.visibility</p:attrName>
                                        </p:attrNameLst>
                                      </p:cBhvr>
                                      <p:to>
                                        <p:strVal val="visible"/>
                                      </p:to>
                                    </p:set>
                                    <p:animEffect transition="in" filter="box(in)">
                                      <p:cBhvr>
                                        <p:cTn id="114" dur="500"/>
                                        <p:tgtEl>
                                          <p:spTgt spid="13316">
                                            <p:txEl>
                                              <p:pRg st="9" end="9"/>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1" presetClass="entr" presetSubtype="4" fill="hold" nodeType="clickEffect">
                                  <p:stCondLst>
                                    <p:cond delay="0"/>
                                  </p:stCondLst>
                                  <p:childTnLst>
                                    <p:set>
                                      <p:cBhvr>
                                        <p:cTn id="118" dur="1" fill="hold">
                                          <p:stCondLst>
                                            <p:cond delay="0"/>
                                          </p:stCondLst>
                                        </p:cTn>
                                        <p:tgtEl>
                                          <p:spTgt spid="46085"/>
                                        </p:tgtEl>
                                        <p:attrNameLst>
                                          <p:attrName>style.visibility</p:attrName>
                                        </p:attrNameLst>
                                      </p:cBhvr>
                                      <p:to>
                                        <p:strVal val="visible"/>
                                      </p:to>
                                    </p:set>
                                    <p:animEffect transition="in" filter="wheel(4)">
                                      <p:cBhvr>
                                        <p:cTn id="119" dur="500"/>
                                        <p:tgtEl>
                                          <p:spTgt spid="46085"/>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xit" presetSubtype="0" fill="hold" nodeType="clickEffect">
                                  <p:stCondLst>
                                    <p:cond delay="0"/>
                                  </p:stCondLst>
                                  <p:childTnLst>
                                    <p:set>
                                      <p:cBhvr>
                                        <p:cTn id="123" dur="1" fill="hold">
                                          <p:stCondLst>
                                            <p:cond delay="0"/>
                                          </p:stCondLst>
                                        </p:cTn>
                                        <p:tgtEl>
                                          <p:spTgt spid="460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3" grpId="0" build="p" animBg="1"/>
      <p:bldP spid="1331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sz="half" idx="1"/>
          </p:nvPr>
        </p:nvSpPr>
        <p:spPr>
          <a:xfrm>
            <a:off x="457200" y="620688"/>
            <a:ext cx="4038600" cy="5505475"/>
          </a:xfrm>
        </p:spPr>
        <p:style>
          <a:lnRef idx="2">
            <a:schemeClr val="accent5"/>
          </a:lnRef>
          <a:fillRef idx="1">
            <a:schemeClr val="lt1"/>
          </a:fillRef>
          <a:effectRef idx="0">
            <a:schemeClr val="accent5"/>
          </a:effectRef>
          <a:fontRef idx="minor">
            <a:schemeClr val="dk1"/>
          </a:fontRef>
        </p:style>
        <p:txBody>
          <a:bodyPr/>
          <a:lstStyle/>
          <a:p>
            <a:pPr algn="l" rtl="0" eaLnBrk="1" hangingPunct="1"/>
            <a:r>
              <a:rPr lang="en-US" sz="2400" dirty="0" smtClean="0">
                <a:cs typeface="Arial" pitchFamily="34" charset="0"/>
              </a:rPr>
              <a:t>Flatulence</a:t>
            </a:r>
          </a:p>
          <a:p>
            <a:pPr algn="l" rtl="0" eaLnBrk="1" hangingPunct="1"/>
            <a:r>
              <a:rPr lang="en-US" sz="2400" dirty="0" smtClean="0">
                <a:solidFill>
                  <a:srgbClr val="7030A0"/>
                </a:solidFill>
                <a:cs typeface="Arial" pitchFamily="34" charset="0"/>
              </a:rPr>
              <a:t>Constipation ?	</a:t>
            </a:r>
            <a:r>
              <a:rPr lang="en-US" sz="2400" dirty="0" smtClean="0">
                <a:cs typeface="Arial" pitchFamily="34" charset="0"/>
              </a:rPr>
              <a:t>                             </a:t>
            </a:r>
          </a:p>
          <a:p>
            <a:pPr algn="l" rtl="0" eaLnBrk="1" hangingPunct="1"/>
            <a:r>
              <a:rPr lang="en-US" sz="2400" dirty="0" smtClean="0">
                <a:cs typeface="Arial" pitchFamily="34" charset="0"/>
              </a:rPr>
              <a:t>Diarrhea ?          </a:t>
            </a:r>
          </a:p>
          <a:p>
            <a:pPr algn="l" rtl="0" eaLnBrk="1" hangingPunct="1"/>
            <a:r>
              <a:rPr lang="en-US" sz="2400" dirty="0" err="1" smtClean="0">
                <a:solidFill>
                  <a:srgbClr val="FF0000"/>
                </a:solidFill>
                <a:cs typeface="Arial" pitchFamily="34" charset="0"/>
              </a:rPr>
              <a:t>Tenesmus</a:t>
            </a:r>
            <a:r>
              <a:rPr lang="en-US" sz="2400" dirty="0" smtClean="0">
                <a:cs typeface="Arial" pitchFamily="34" charset="0"/>
              </a:rPr>
              <a:t> ( urgent , painful but unproductive desire to pass stool ) ?</a:t>
            </a:r>
          </a:p>
          <a:p>
            <a:pPr algn="l" rtl="0" eaLnBrk="1" hangingPunct="1"/>
            <a:r>
              <a:rPr lang="en-US" sz="2400" dirty="0" smtClean="0">
                <a:cs typeface="Arial" pitchFamily="34" charset="0"/>
              </a:rPr>
              <a:t>Painful </a:t>
            </a:r>
            <a:r>
              <a:rPr lang="en-US" sz="2400" dirty="0" err="1" smtClean="0">
                <a:cs typeface="Arial" pitchFamily="34" charset="0"/>
              </a:rPr>
              <a:t>defaecation</a:t>
            </a:r>
            <a:r>
              <a:rPr lang="en-US" sz="2400" dirty="0" smtClean="0">
                <a:cs typeface="Arial" pitchFamily="34" charset="0"/>
              </a:rPr>
              <a:t> ?</a:t>
            </a:r>
          </a:p>
          <a:p>
            <a:pPr algn="l" rtl="0" eaLnBrk="1" hangingPunct="1"/>
            <a:r>
              <a:rPr lang="en-US" sz="2400" dirty="0" smtClean="0">
                <a:solidFill>
                  <a:srgbClr val="FF0000"/>
                </a:solidFill>
                <a:cs typeface="Arial" pitchFamily="34" charset="0"/>
              </a:rPr>
              <a:t>Rectal bleeding ( </a:t>
            </a:r>
            <a:r>
              <a:rPr lang="en-US" sz="2400" dirty="0" err="1" smtClean="0">
                <a:solidFill>
                  <a:srgbClr val="FF0000"/>
                </a:solidFill>
                <a:cs typeface="Arial" pitchFamily="34" charset="0"/>
              </a:rPr>
              <a:t>haematochezia</a:t>
            </a:r>
            <a:r>
              <a:rPr lang="en-US" sz="2400" dirty="0" smtClean="0">
                <a:cs typeface="Arial" pitchFamily="34" charset="0"/>
              </a:rPr>
              <a:t> or </a:t>
            </a:r>
            <a:r>
              <a:rPr lang="en-US" sz="2400" dirty="0" err="1" smtClean="0">
                <a:cs typeface="Arial" pitchFamily="34" charset="0"/>
              </a:rPr>
              <a:t>melena</a:t>
            </a:r>
            <a:r>
              <a:rPr lang="en-US" sz="2400" dirty="0" smtClean="0">
                <a:cs typeface="Arial" pitchFamily="34" charset="0"/>
              </a:rPr>
              <a:t> ) and </a:t>
            </a:r>
            <a:r>
              <a:rPr lang="en-US" sz="2400" dirty="0" smtClean="0">
                <a:solidFill>
                  <a:srgbClr val="FFC000"/>
                </a:solidFill>
                <a:cs typeface="Arial" pitchFamily="34" charset="0"/>
              </a:rPr>
              <a:t>mucus</a:t>
            </a:r>
            <a:r>
              <a:rPr lang="en-US" sz="2400" dirty="0" smtClean="0">
                <a:cs typeface="Arial" pitchFamily="34" charset="0"/>
              </a:rPr>
              <a:t> ?</a:t>
            </a:r>
          </a:p>
        </p:txBody>
      </p:sp>
      <p:sp>
        <p:nvSpPr>
          <p:cNvPr id="14340" name="Content Placeholder 3"/>
          <p:cNvSpPr>
            <a:spLocks noGrp="1"/>
          </p:cNvSpPr>
          <p:nvPr>
            <p:ph sz="half" idx="2"/>
          </p:nvPr>
        </p:nvSpPr>
        <p:spPr>
          <a:xfrm>
            <a:off x="4648200" y="620688"/>
            <a:ext cx="4038600" cy="5505475"/>
          </a:xfrm>
        </p:spPr>
        <p:style>
          <a:lnRef idx="2">
            <a:schemeClr val="accent5"/>
          </a:lnRef>
          <a:fillRef idx="1">
            <a:schemeClr val="lt1"/>
          </a:fillRef>
          <a:effectRef idx="0">
            <a:schemeClr val="accent5"/>
          </a:effectRef>
          <a:fontRef idx="minor">
            <a:schemeClr val="dk1"/>
          </a:fontRef>
        </p:style>
        <p:txBody>
          <a:bodyPr/>
          <a:lstStyle/>
          <a:p>
            <a:pPr algn="l" rtl="0" eaLnBrk="1" hangingPunct="1"/>
            <a:r>
              <a:rPr lang="en-US" dirty="0" smtClean="0">
                <a:cs typeface="Arial" pitchFamily="34" charset="0"/>
              </a:rPr>
              <a:t>Incontinence (flatus, fluid or </a:t>
            </a:r>
            <a:r>
              <a:rPr lang="en-US" dirty="0" err="1" smtClean="0">
                <a:cs typeface="Arial" pitchFamily="34" charset="0"/>
              </a:rPr>
              <a:t>faeces</a:t>
            </a:r>
            <a:r>
              <a:rPr lang="en-US" dirty="0" smtClean="0">
                <a:cs typeface="Arial" pitchFamily="34" charset="0"/>
              </a:rPr>
              <a:t>) ?</a:t>
            </a:r>
          </a:p>
          <a:p>
            <a:pPr algn="l" rtl="0" eaLnBrk="1" hangingPunct="1"/>
            <a:r>
              <a:rPr lang="en-US" dirty="0" err="1" smtClean="0">
                <a:cs typeface="Arial" pitchFamily="34" charset="0"/>
              </a:rPr>
              <a:t>Prolapse</a:t>
            </a:r>
            <a:r>
              <a:rPr lang="en-US" dirty="0" smtClean="0">
                <a:cs typeface="Arial" pitchFamily="34" charset="0"/>
              </a:rPr>
              <a:t>   ( </a:t>
            </a:r>
            <a:r>
              <a:rPr lang="en-US" dirty="0" smtClean="0">
                <a:solidFill>
                  <a:srgbClr val="FF0000"/>
                </a:solidFill>
                <a:cs typeface="Arial" pitchFamily="34" charset="0"/>
              </a:rPr>
              <a:t>dose anything comes out of the anus on straining </a:t>
            </a:r>
            <a:r>
              <a:rPr lang="en-US" dirty="0" smtClean="0">
                <a:cs typeface="Arial" pitchFamily="34" charset="0"/>
              </a:rPr>
              <a:t>) ?</a:t>
            </a:r>
          </a:p>
          <a:p>
            <a:pPr algn="l" rtl="0" eaLnBrk="1" hangingPunct="1"/>
            <a:r>
              <a:rPr lang="en-US" dirty="0" smtClean="0">
                <a:solidFill>
                  <a:srgbClr val="00B050"/>
                </a:solidFill>
                <a:effectLst>
                  <a:outerShdw blurRad="38100" dist="38100" dir="2700000" algn="tl">
                    <a:srgbClr val="000000">
                      <a:alpha val="43137"/>
                    </a:srgbClr>
                  </a:outerShdw>
                </a:effectLst>
                <a:cs typeface="Arial" pitchFamily="34" charset="0"/>
              </a:rPr>
              <a:t>Jaundice </a:t>
            </a:r>
            <a:r>
              <a:rPr lang="en-US" dirty="0" smtClean="0">
                <a:solidFill>
                  <a:srgbClr val="FFFF00"/>
                </a:solidFill>
                <a:effectLst>
                  <a:outerShdw blurRad="38100" dist="38100" dir="2700000" algn="tl">
                    <a:srgbClr val="000000">
                      <a:alpha val="43137"/>
                    </a:srgbClr>
                  </a:outerShdw>
                </a:effectLst>
                <a:cs typeface="Arial" pitchFamily="34" charset="0"/>
              </a:rPr>
              <a:t> ( yellow eyes or skin ) ?</a:t>
            </a:r>
          </a:p>
          <a:p>
            <a:pPr algn="l" rtl="0" eaLnBrk="1" hangingPunct="1"/>
            <a:r>
              <a:rPr lang="en-US" dirty="0" smtClean="0">
                <a:solidFill>
                  <a:srgbClr val="002060"/>
                </a:solidFill>
                <a:cs typeface="Arial" pitchFamily="34" charset="0"/>
              </a:rPr>
              <a:t>Dark urine ? </a:t>
            </a:r>
          </a:p>
          <a:p>
            <a:pPr algn="l" rtl="0" eaLnBrk="1" hangingPunct="1"/>
            <a:r>
              <a:rPr lang="en-US" dirty="0" smtClean="0">
                <a:solidFill>
                  <a:srgbClr val="FFC000"/>
                </a:solidFill>
                <a:effectLst>
                  <a:outerShdw blurRad="38100" dist="38100" dir="2700000" algn="tl">
                    <a:srgbClr val="000000">
                      <a:alpha val="43137"/>
                    </a:srgbClr>
                  </a:outerShdw>
                </a:effectLst>
                <a:cs typeface="Arial" pitchFamily="34" charset="0"/>
              </a:rPr>
              <a:t> pale  stools ?</a:t>
            </a:r>
          </a:p>
          <a:p>
            <a:pPr algn="l" rtl="0" eaLnBrk="1" hangingPunct="1"/>
            <a:endParaRPr lang="en-US" sz="2000" dirty="0" smtClean="0">
              <a:cs typeface="Arial" pitchFamily="34" charset="0"/>
            </a:endParaRPr>
          </a:p>
          <a:p>
            <a:pPr eaLnBrk="1" hangingPunct="1"/>
            <a:endParaRPr lang="en-US" sz="3200" dirty="0" smtClean="0">
              <a:cs typeface="Arial" pitchFamily="34" charset="0"/>
            </a:endParaRPr>
          </a:p>
        </p:txBody>
      </p:sp>
      <p:sp>
        <p:nvSpPr>
          <p:cNvPr id="45058" name="AutoShape 2" descr="data:image/jpeg;base64,/9j/4AAQSkZJRgABAQAAAQABAAD/2wBDAAkGBwgHBgkIBwgKCgkLDRYPDQwMDRsUFRAWIB0iIiAdHx8kKDQsJCYxJx8fLT0tMTU3Ojo6Iys/RD84QzQ5Ojf/2wBDAQoKCg0MDRoPDxo3JR8lNzc3Nzc3Nzc3Nzc3Nzc3Nzc3Nzc3Nzc3Nzc3Nzc3Nzc3Nzc3Nzc3Nzc3Nzc3Nzc3Nzf/wAARCADCAQMDASIAAhEBAxEB/8QAGwAAAQUBAQAAAAAAAAAAAAAAAgABAwQFBgf/xAA9EAABAwMCBAQEBAQFAwUAAAABAAIRAwQhEjEFQVFhEyJxgQYykaEUQrHRUsHw8QcVM2JyIyThFkRTgpL/xAAZAQADAQEBAAAAAAAAAAAAAAAAAQIDBAX/xAAjEQEBAAICAgMAAgMAAAAAAAAAAQIRITEDEhNBUSJhBHGB/9oADAMBAAIRAxEAPwDi5nKZzsr0W44Bwy4J8S3Y10/NTOk/ZZVx8FU3Sba8e3o2o3V+kLmuNj0ZZXHtflTU3wte6+D+LUQXUmU67RnyOg/QrEure5sn6bqhUpO6PaR9FlWkXKb5yVYaRM8llU6+d1cbUB7rO1tJtfaQMqVhgY5qnTqSIVim8GMjdKU7NLTABuSfRWGkRIOVVZtDeSstaWuy0DG6uIR3TdVMn36o2ue5lGWu0ubMk+yKpmmZx2RtB8G2g40mMQIVxNTtkgTKRAiSJS5dfaExa6YyCeX9BA0FwAOBE8olA449UiIJ59yhdiZmOkI2NCIh0FxMNHOeUoSQQIQ1HedxHl2Gn0CWmM4meSNnoYIAMAfZPvEgR6oQI6hOHOJkGR6I2WhBvoo6reQAkqQkwe/MpWzPFrDViCDKvFGQuJTb8JdTgl78OA5kqlbCo2mJAxyCLjdx411SoNdInUeW2EVMaWgThXlYjGJCSBEwfVA5wjzJyeY3UFR0H/worTR3vB791A94GQRCCpVA5bqrUrZlTs9JHPBUR2GVHrzMp9eR1VxFh95CaEtWNkgThNFI+qSUDqkmTohxRx1O1Y5Z9p+k/VN/nlQ1Gw6DEnMZJgfzXKNuZAAdvjf2TUqx/FgTIHmP1Kxnltjpvikr0ijx9jWhu8K1VurG8p6LqlTqNO4eAQvNm3p1SMDortvxImrTa52C7n+ifyS9lfHe43ONfB3CKnnsrh1nWcJDI1N+nJchf8J4lwkeJVpitbcq9E6mx3G4XqvCK1JtJj4l7wHOdG5WjeU6NxavYWs1FuCW5Hupsxy+xPePFbau2pBBme60qEHeJVTjnDxw3i4FMNFOsctbsHdvVXbVhGeyy1prtdoNMTv6q1TZgBoHsoqYBgGCArdOWyRkbQqiQubFMkjceqZjdVOmQ0EiRt36qR3cAD13RUQHWbjqaPDfOIG6uJpjGoA4dExGwSgAHMBKGxOJO2BlC5rp2HsgyxjeduiiqB0ENd7kInFscweRj+oTEmACMFGwd+ar36pJO4O/3QDEDy+yREOLYIJ/h5p2gjGxSAgBy2TlvbbqnDvLBJgp4H7JhE4SIlWLRhY19Q4PIyq9bOANU8tlYr1nUeGucCQQw5kLTFneaxaf/c8Sq1XGQ06QfRaYaWjr6KjwukG0wTJnJ91pEYgR3CKU/VWrgEnZUbmpAyfqtC4bAnMc45fRY3EKkA4gKaqK1e57qqa+o7qO1trzit34NhRLyD5nHDW+pXU2fwG4aTxLibKc7tpt/mf2Ubk7qu+nNtrAq3QZVrEClSe8n+FpK7yy+Hvh+wiKfjvA+asdX22V38dY0S00qTGRgaRCrHPfRXCuEp8K4g9oIs60ciWx+qkHBeJD/wBnV+gwut4hxplClrOmMYUDeLh8y7IcB6jC1nLKxz7eAcTcARbRPWo390l1YvgRI0kdSYSVa/tP/HjZruAGSjpXrqZcQQdQg9VXlMQCsPijeee/jStq7avOOitNDqhaGmIKxWFzctJCmZxCvSOA0rHPx5Tpvh5sLxXe8I4y+zb4VyHCPlcRgroqfGqFS3JbWbjqV5XS43dtI00i7tqkfRWqN7xO7OmnRpU5/MRJWUwzlXc8FzidweJcYpMbkNc6oZ5DMfqtOlR0cpwh4Vw38Kxz3+erUy97skq/oA3P2W8x1GOWW7wFjJzt2hSgRuJEbQk3Ay3HWUbZLtx2TI35TlwBQshnjbjVGdJk+8KRxIBjzGM/2T2jg6ndNhwIAMyqhUmmW7fbZIwDBmOyFkOYDseSFxIwAfoiiGdpIgdeiicQ3rHoiLhPJC9/lMu7ZSMb5LnAmU4AaRERO5Q1CBWqZw1xEdYRABwHmmeYKUA4OGnPeVIANvtCTWiMEkdIUgYQNhHdOFVG5d+XMekpuL1Gss20gIL4Bk7pX4hzSAYnrCrcWBN5QYAAC3UdJxK0ReqtWTIpgCRjmrLpGSMeiioiKYGZ22UmoiJAPfCKJ0jqN1A6t+hWDxukWW1V4GwldERPT0VW8tmV6TqZGHAtxjCCb/wLwe2p8Homqxjy8Bxa4c+p6ldBe0LAtira2pjbVTC89+H/AIiqcPabC6cG1KIDSCYkcj7qzxH4ipvkmo2f+S5cvLcbrTow8Xsm+J20bCn41mQxryAWtJgZ6fVcxccWe5hDahx3UHGeMm8pNosMgOkx2WM6sNE5VY5bVcbGnf8AEn1qbA55A1DCnocRcHwXkQ5xP1/uufqVQ8MI5OkohcBj5nMkrTdkZd11jeMOEgERJ/VJcw26YB5t0lPtkv1xU04CQEogGj53hoXS4iCNlPU4SmD6IjzT6qxRptqGabhPRZZ2NsJVu0oCRgFb1hSaz+yyrWm9oBc0gdVrUHloEj7LKdtb00g7HYp9UETgKsyoOZ257KZrpE/QFWmJmwRghEGkcyZPMqNggA5zzypGjY6iO8H+aAcnyn9JhLhhb/mD2OiCw7py0QCSDz5KGjUFDiVF/wCU+Uz3R1AZrgx72ifK6OmyJz8QD90d2dN9V2h0OwdkJcI8qeXYx6Qvc7681C8lo952hTuMtyBKr1pgiO6iqiw9+q5qgwT4hhTNnt3Mqr4jXVXagfMQTGBMK0xwA2B7JQ9LDSQAIz1RgnfYcyo6eTJb9lNOoYj6wriKp3lPWACME9JUFdpq31Q7hsNE9gr9VnlBzg4Gn+aqhhDtTgfNk4Vy8psGANIhMd5BPcopjBnsgcQf7oBicbT0TyEDnCefbZR6jMNMzyCqFWf8QcHo8RotqxprNGHAwfquOr2tzaPgOY+P425+q9Mp2rzSmqPDpxJK5rjtSya806Ddb+oynlJrlGNu+HIVbu5bIdSA9Cqzrp5xpg+q07mi90kiAeQWe6jofMKJMfxVzz/TtpVKn5tPZSiycTJqn6KajgCVOwgLWSMrcv1XHD3f/Mf/AM/+Ula1xiUkag9qvX/w3dW0upA1WjkMO/8AKxalMai17SHDBBGQvYXm3uGEOjXGQNllcQ4HZX8sq0xrGz2mHD3Su4epXmLabQdlYotAd5ZB7Levvg+/ou1WZbcM6TpcPrhY1W3uLKr4d1QqUX9HtiVnlyvDhqWbqkQajo6StCk8hsteR7rFtqo3JWnRqyN8rDWq6O1+nxC5ob0mVG92hWbbjlk8mnd2gYeolqz2vB3E9kXhMqGHNGeqqWzqlqXuOno0+G3TA6hcBk4h4/mEf+VPHmpnxBvh65P8G5hmk5zf+P7K1b33EreQH6mxzVzO/cRcJ9V0LrGpSHmpGN8l381n31tNMlrCHNyMn90Fv8RcSotgsLhsc/upz8SUa7S28sm55kAKpnje5pPrlOqGGvFCppLXOZvkKR1IgfNPqd1PUq0XW9F9PRTp/knYTyTaARlPiw5uVQqsI3cPfkqteQIOR25rSqhrcRPqYVGoycNM9t1nY0lQMqMLmyCCAJV2hUkxAzuq/wCHPiElhAbgc1YpsiCfvyWcXdL9MgQ7S0//AFUuskR+myhpsbp3nt0U+lrgZn6layMqhqE9SOmUBMiCPYqw6mNPyz6/3VepSbBmAD3/AHVaShqNInST6Kv5ySCCPXAU9YECNR9o/ULOuSCNJfqQa242tJs17sM7NyVVq/EVvbgssaJqkfmKyq1tTJJyexQM0AjU3TGMjCXtkPWDur7iXEPLVfopz8o5eygbbtpgnLj1O5VjxKYGCOyiq1BnI9k4VZ10BHdZtYZWlcu/qVmViOacTTsMbKUbKSw4de3kfhbWrUH8Qb5frsugs/g3iFSDcObT/wBrfMf2VxnY52Ul3NP4CZoGqs+efmAST5TpTZxR1PDSR1j5v7k/RXLXijKVJ9Wq5vkB1EHn0HYdeZXJMrHUXGZLpA9v6+6lpVPGr06DpLG+aoDzA/crnmdddxm3onCLxz7anUuIDqnmDf4RyW4204fxK2NO7pU6rHDZzQV5yziFQ1NIcdsdpXR2fFfw9EumQ0KplLxRlhrlU49/hy5uqvwOsI38Cof0PL3XGv8AxPDrn8NxCi+hVH5XDf0PNet8OuuI1WF1C21nB0l4bhVeO8Jfx2m6hxPhhpASW1gQ4g9o5pZSJlseeUasgaSPZXaLp39gsq/sLngPEfwdyS+m6TRqkRqH7q9akug5WetXTTcs21qPmbturDKI2ifVU6L9iG+hIVyk6RGmAriaMW7D+We5CTrVjmkQAFK2ZwAfdHJjbCqJVaTH02Gh+XVLVba0MbM4H0UfPESUL3EmC4Y55VSFT1XBxIwCeygZRp+IC84nnCas8tH+pAVUPe4amBxHUMA+5KVOVpupsBLQ4zJw0qCNDpa4nsVRdVu8yyoATuYIP0Ks0XP3c0kj+E5Hss+17jQpEFo39ApmmHSNv69lTpnOZ+itMcIyCPqriakLgcx7gbqJ+0tn1ROIG2c/1zUTtsTHLZUlUuG4JBWTd1ACdW/9dlqXJEHH2XP8UqFjSRIHfZTTitWuYMBygp131qop0mPqVHbNY2SfYLe+FPhN3GmfjuIvfTszljG4dUHryH3K7ih+F4LR8PhPBKvQubSI1epO6japuuHsPhPjd6NRoi2pnnWdB+gk/Vb1r/h6wt1X1+50bim0D9ZWk7j3EXVB+Is6ls2YbqGPqNkP/qAZLjkYMq5Z9llKiHwXwSmIdRdV7vquP6Qnp/D3B7OqH0rK2Y87FzZj6yqd38QtDgJxusm/45VNSk+3Op4JxO45hay4s7jk6vxaFIw4NgGB2RP4gym0xELhK3HS6pqLvK9sdNuSjqcYfqI1SIzndK+SQTxbdk/ijdR84+qS4n/MH8jPqUlHzL+BzVG9bieWy0LStTY2s8mS84HaFzrCrNF7mxBUZePXR4eXfbo7JxNRz3Hc4yrVW5Ir0QHeUOk9DCxbO6aHQ4wT1WmR4rG+G3zDbosLlcby6ZjMpw9X+GLptGzpNwSRLjzJK6KrcsdROYxzXmnw7xdrKdOhceV7QBnErp7u702hcx27cA8+irHzWcMsvDLXN/4hWdOvwZtTVqq0Zcx/M81yvD/+pRY8CdQkBbXxrf8AhcPdSDgSW6QOvILJsafhUKbMSGgGUY5XLkZYzGRo0thsPVWaZ0/IT6jdVGPOzYnbCtMLtiCVrJWe4ssMDv8AcJy5wJmfUn9lC1xmCZ9E5fgxmOgVQJC6TnfphA+oWg63Z7oHPdGGuH2UNQVI8rTttIVRNqjxC8LGFz8AZlaHwpwscQaLu8ZrJy0VctaOWNpXM/EAe2hLjpa97WknucrqbfjVK0tmULYQ0NjHpCWeXrosMfe101zw+hSouijSLQPygLn306dNxdRIdSmMH5f66KtS+KjVqeG5wLWMmoRyMRH1n6KnQvW3F5cFkhriHROJ6p/JMoL4/Wt1oBGYI6EFFLW4JjsD/JUqFVwwfMDtB2Vk1JHmnPVLZi1OBQOMDJ+yDWP6CEuM4IJ9N0GjqBpbPLkDzXMfEDNT6FN0htWq1rj2JyuoeZB5x7LG+IbLxrIvomKtMhzQecZTs3E75eg8Kr06drSpUwA2mBgen7K9Wu4bJIXAfD3Hm1qeku0uIEtJyCMFblxftNPBH1XD8mWPDtnjl5Xb68p1KbmPILTgheecRun07upTa7OogknfutTinGqdNjm6xPQLkKtw64uH1T+Yytcc7lzUZeOS8LNa5ed3yFA+5LqLmE7AkKvUfOCchB4rWtOoiVpKjKfqSpWL6U8/m94UorgAAnb9FmvumaNAMwIURuXHZVcLky+THH7bAuIAzySWP4zuqSXw0/nwNWta1ufM2W8nDZPRqbbLqqdi0+WZB2BVPiHADOukCx3bYqvffFL4bOcVGk9xbiB6BT0a1xRfqp1D6HIVGK1nUDbhkD+LkVoUiHtnBCyyjTC1dPGi+mGXVGY+V7DBCtH4lpNota+4rODDIYQf2Wd4IcNsqSnZ0y4Q0T3WfpjWvvkkoXpv7sXV5RL6bD5GPH3K3KXEbBwk0g0j/fCo0qbG09IEyhNu07tHoFpP4zWLPL+V3k3GcS4e0/K0Tt5lJ/m/D2j5G42zK51ts3BACmp2rSREfSU/bL9T64/jdHG+HHejI9Sl/n9gCA22nv0+yxxbM6SesqRlu0cvoq98v0vXH8aD+LNqSKVmOxLimFWrVJkNaP8AaIULGgbCCp27wP1KrG1NjP43YuvLCrSzJbhcLSvru3rGlcNqOgwdJXqrKJexY1/wKjdVC9zCHg5LBH91rZMpyx5l3HGUryqajvw1s/zOkyckrpeA2talSNW4xUqEQ0bAfzWhacCpUTOkuIz5sK+63FNo8sT2wsrjrppLb2BhMc4UmuO3ooj5NuaAukyduynbRYc8DaUDnnmNlCagjl7pi8+0IlCfXjeO5QVoqU9LhON1GagHNM5/0HNVKmxy/E+H1be48e0eWO3kKpU4pfkaatYx0IMfYrprkBwdMGVjXVu0mQJRZjl3Clyx6rOdeVnt0t8ED/iVVqm4OdYHo0KzWohs8lmVvEfVFKkCXu2ASxwn0MvJlrkz3VPzOJ91C4mVuWfwvd12h1UkTyCu0vhxjDBc0Hvun8uGJTwZ5f05cMe7Zp90baLxkwF1J4M1uJyOuE1XhIY0ExlVPJb1Bf8AHk7rmdPqkts2NMH5gkq3UfHi2KbvFuG0qZ8wycLoLbhfFKVEOe2nUafykTAXN8EqinxWXj8269Fsr1jmjMdlye86rtky3uOWuuD07tj2VqOhx5EYXHvtKnDb59rUnTuwn9F6/f3A/CuLQ3WRDSQvM/ixw/G0DMkOieqJZOJRZbzUNPIyTCs0sYB9yqlGC30ViY54UkuNdO5+icuHM4Vdj4dAx0RahyJJVbLScGNp+qkY7mfuoCczt1yja7GPvhMJ2vGxhG0y2NpVdpzhTNcJGT7JxNWG43OO6t0QCzXBg4bKq0KTnkavI3qU7rrxqwbTg06YhonC0nCO2pQkYmQeSuU2sAIMaeYCx21XaZDhjup6dcmJmZ5q5km47aLgxo8seirVgMwQenZVzWOR1ULqpaQXfdTcjmJqgbBMKo8Cccuymq1JJIyFUq1YwW5UVZaiCM74Q6v4QY7IA4OqNGyYnzFpxHRAGXTvyS14jb0UJqQcHKYvB7J7I9QkyQcd1SuGAjb0VlzodM59VDVjc56YRstMq4Zgofhi2p1eLVXVRIbAz03VmuzGIVGzrmw4lqdhlQQfVGW/W6GMnvNvVrPg1tc0Gvrkw4A6RyCldwThjQR4YgcoVDg/EvGtKJ1flA+mFduLljWy98LD5ZPp0en9sT4gtKNvQNW3JBp5jkQuVq3WsE42Wx8QcSY5lSnSIc4tiAeS5VhcGHVurxz3ym4aSvfLyRETzSVXU7p9klr7Vj6te2uqBJNRvhvPMbLpOGXxbGp7arP42nPuFxulIBzHTTe5h6gwua4b6bzyad5fcUp+GSHYaOeMrg725/zDiILDNOnOepQ1m1rkxWr1HN6FyloU20WhrQAAnj4/Xmi+Tc1E9LG84UrSD/ZQ6xM5Cka6cyQnotpg+MGI9UYdMlpEKBoLj5Wk+qmp0KjyfLHqnMaXtB6gDJOSia46gBk8gAip2zWgGq+B2wmdxC1tsUWancwE+InmrVC3e/NQhje6J99aWwLaf/Uqdll1bq6vPmPhsPJqKztmCpL8MGXEc/dPd/0Wlp9xWqtNWo46n+Wm0A+UcyrFB2hmlvLchVDVNxXNT8oENHIBT+JGBCcC7TqamFsw090Qq6S05A2VJpO5IlP4sycYT2Gi6rBLDmCcqJ1bMZUL6jQSXfmGqZQGpLZGyWwOp9FA4iDgSN07qgI5KJzoM5nmgBFUiqyDEFR1SRV3iehUb3jxGxiTAEoa7jqaDk91UTUs9RKYmNv7IJdAgpi6YEkeqRiLtzIwoycEbJGN0BME7SgAqwensqVzbsrN0kR0Vt7hO+6A4n+ScpWbVrW+4lw1jqdJ4ew7ajke6epx29qH/uGueOmuB9lIclQVGApXHG/QmWU+0dTilR40i3ptHQSoX3Vapvob/wAWp3U0OmNkeuM+hc8v1GXPP5kkUJKkbrWaEYwNgfUJAHcIhthZNdm1gH5Al40TDAnMzHJINEoOWjF0AP8ASH0TtvA0f6I9YQaUtI6qVbGb6p+RkIH3lzV2hsphnsijJ7oHKIsq1f8AWqOcOkqalRaz8oE9U49MQnGG4TA/lyGmUdXyUWUySC7LoQUnS41HzoZz7qJlR1aoars9JTSuURpGJEBEHacycKEPwYEdBCedR3HuEHpKakggc8lM124Mwo+sHI3TtJAM8zyQEz6oIpDPywi8TGThVi5zaTZGzuXJOHwgtJxUI5yEDngjdRa8x9kxIOciegQEdd0Pa7VBBTV3jUwHrumrgQgqOLgwmIVztN6SzBOobpao9ELXQIdMdeiJwIAJGDsRzSACTk7IT9Uic5QnBwEAJnqgJI25KQ7bIDt2TCM7IXBEduaEiE0onD1UTmqcjqgcEwihJHASRsmlCfl3RAdk4CzsWEyB1TgbGN8p9PdOAQNkjDjqhcMDeeikAGZCYtHLAQoAB2O6UEHKOMboSDsSkCBjYpqhOIOdkp3Q08y4EaW8z1ThWjuHnS2i3A3dndEwBjYlRU/PUdUM57qVszHJI0gPXf0SGRAMY5BCMYBQuMNkBBpA+DAUgIiRsqxMnH2T0qvmg8/smW07Q4tfBxGQULCS3dC06nOAJALeXNC1w0iZQBuyYOybM7JuUgpcsoAHiWkHmopIaAWkjkY2UzhOwUbTALSnEUQkjqhbUqUZ0+ZnNh2TUzjdORjYyeadEp/JW/0XaXfwO/kgdqp4cCD6YQPpg8s9U7alVmC7W3o4J8ldH1YgbISZTuqUnZNIsP8At2TEU3fK4go4K7D7oSi08tQ+qFzXdQR2KfBAcgI6KQtdzgepQlmMvHsmQIST6B1ckgttRqc/MkkoakeSR3SSUg42KZ+6SSFAfhuE78ARjKSSAF4x7qIkig4A80kk/ovs9P5iOQRNPn9kkkqcSVcMx1RP2PoEkkjQO5+qOmBjHJJJUlKwCamOSjbhuOiSSRkSYnukd0kkAx/kUAaC8yAcc0klUTQs3RDd39dUkk6UJmd0ztikkgIz8p9EI2SSTQXVMNgkkgAO5Tj5UklSQFJJJIP/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 name="Picture 2" descr="https://encrypted-tbn0.gstatic.com/images?q=tbn:ANd9GcQ90uvAlZh6To9v_XD_iN7-88mtWQ8JdyfBn0IWc6boyuaHhlku"/>
          <p:cNvPicPr>
            <a:picLocks noChangeAspect="1" noChangeArrowheads="1"/>
          </p:cNvPicPr>
          <p:nvPr/>
        </p:nvPicPr>
        <p:blipFill>
          <a:blip r:embed="rId2" cstate="print"/>
          <a:srcRect/>
          <a:stretch>
            <a:fillRect/>
          </a:stretch>
        </p:blipFill>
        <p:spPr bwMode="auto">
          <a:xfrm>
            <a:off x="7380312" y="5085184"/>
            <a:ext cx="1600200" cy="1485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9">
                                            <p:bg/>
                                          </p:spTgt>
                                        </p:tgtEl>
                                        <p:attrNameLst>
                                          <p:attrName>style.visibility</p:attrName>
                                        </p:attrNameLst>
                                      </p:cBhvr>
                                      <p:to>
                                        <p:strVal val="visible"/>
                                      </p:to>
                                    </p:set>
                                    <p:animEffect transition="in" filter="box(in)">
                                      <p:cBhvr>
                                        <p:cTn id="7" dur="500"/>
                                        <p:tgtEl>
                                          <p:spTgt spid="14339">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box(in)">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box(in)">
                                      <p:cBhvr>
                                        <p:cTn id="17" dur="5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box(in)">
                                      <p:cBhvr>
                                        <p:cTn id="22" dur="5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box(in)">
                                      <p:cBhvr>
                                        <p:cTn id="27" dur="500"/>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box(in)">
                                      <p:cBhvr>
                                        <p:cTn id="32" dur="500"/>
                                        <p:tgtEl>
                                          <p:spTgt spid="14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box(in)">
                                      <p:cBhvr>
                                        <p:cTn id="37" dur="500"/>
                                        <p:tgtEl>
                                          <p:spTgt spid="143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340">
                                            <p:bg/>
                                          </p:spTgt>
                                        </p:tgtEl>
                                        <p:attrNameLst>
                                          <p:attrName>style.visibility</p:attrName>
                                        </p:attrNameLst>
                                      </p:cBhvr>
                                      <p:to>
                                        <p:strVal val="visible"/>
                                      </p:to>
                                    </p:set>
                                    <p:animEffect transition="in" filter="box(in)">
                                      <p:cBhvr>
                                        <p:cTn id="42" dur="500"/>
                                        <p:tgtEl>
                                          <p:spTgt spid="14340">
                                            <p:bg/>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340">
                                            <p:txEl>
                                              <p:pRg st="0" end="0"/>
                                            </p:txEl>
                                          </p:spTgt>
                                        </p:tgtEl>
                                        <p:attrNameLst>
                                          <p:attrName>style.visibility</p:attrName>
                                        </p:attrNameLst>
                                      </p:cBhvr>
                                      <p:to>
                                        <p:strVal val="visible"/>
                                      </p:to>
                                    </p:set>
                                    <p:animEffect transition="in" filter="box(in)">
                                      <p:cBhvr>
                                        <p:cTn id="47" dur="500"/>
                                        <p:tgtEl>
                                          <p:spTgt spid="1434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4340">
                                            <p:txEl>
                                              <p:pRg st="1" end="1"/>
                                            </p:txEl>
                                          </p:spTgt>
                                        </p:tgtEl>
                                        <p:attrNameLst>
                                          <p:attrName>style.visibility</p:attrName>
                                        </p:attrNameLst>
                                      </p:cBhvr>
                                      <p:to>
                                        <p:strVal val="visible"/>
                                      </p:to>
                                    </p:set>
                                    <p:animEffect transition="in" filter="box(in)">
                                      <p:cBhvr>
                                        <p:cTn id="52" dur="500"/>
                                        <p:tgtEl>
                                          <p:spTgt spid="1434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4340">
                                            <p:txEl>
                                              <p:pRg st="2" end="2"/>
                                            </p:txEl>
                                          </p:spTgt>
                                        </p:tgtEl>
                                        <p:attrNameLst>
                                          <p:attrName>style.visibility</p:attrName>
                                        </p:attrNameLst>
                                      </p:cBhvr>
                                      <p:to>
                                        <p:strVal val="visible"/>
                                      </p:to>
                                    </p:set>
                                    <p:animEffect transition="in" filter="box(in)">
                                      <p:cBhvr>
                                        <p:cTn id="57" dur="500"/>
                                        <p:tgtEl>
                                          <p:spTgt spid="14340">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4340">
                                            <p:txEl>
                                              <p:pRg st="3" end="3"/>
                                            </p:txEl>
                                          </p:spTgt>
                                        </p:tgtEl>
                                        <p:attrNameLst>
                                          <p:attrName>style.visibility</p:attrName>
                                        </p:attrNameLst>
                                      </p:cBhvr>
                                      <p:to>
                                        <p:strVal val="visible"/>
                                      </p:to>
                                    </p:set>
                                    <p:animEffect transition="in" filter="box(in)">
                                      <p:cBhvr>
                                        <p:cTn id="62" dur="500"/>
                                        <p:tgtEl>
                                          <p:spTgt spid="14340">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4340">
                                            <p:txEl>
                                              <p:pRg st="4" end="4"/>
                                            </p:txEl>
                                          </p:spTgt>
                                        </p:tgtEl>
                                        <p:attrNameLst>
                                          <p:attrName>style.visibility</p:attrName>
                                        </p:attrNameLst>
                                      </p:cBhvr>
                                      <p:to>
                                        <p:strVal val="visible"/>
                                      </p:to>
                                    </p:set>
                                    <p:animEffect transition="in" filter="box(in)">
                                      <p:cBhvr>
                                        <p:cTn id="67" dur="500"/>
                                        <p:tgtEl>
                                          <p:spTgt spid="14340">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strips(downLeft)">
                                      <p:cBhvr>
                                        <p:cTn id="7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P spid="1434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5"/>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marL="514350" indent="-514350" algn="l" rtl="0" eaLnBrk="1" hangingPunct="1">
              <a:buFont typeface="+mj-lt"/>
              <a:buAutoNum type="arabicPeriod" startAt="6"/>
            </a:pPr>
            <a:r>
              <a:rPr lang="en-US" b="1" u="sng" dirty="0" smtClean="0">
                <a:solidFill>
                  <a:srgbClr val="00B0F0"/>
                </a:solidFill>
                <a:cs typeface="Times New Roman" pitchFamily="18" charset="0"/>
              </a:rPr>
              <a:t> Past Medical and Surgical History</a:t>
            </a:r>
            <a:endParaRPr lang="en-US" b="1" u="sng" dirty="0" smtClean="0">
              <a:solidFill>
                <a:srgbClr val="00B0F0"/>
              </a:solidFill>
              <a:cs typeface="Arial" pitchFamily="34" charset="0"/>
            </a:endParaRPr>
          </a:p>
          <a:p>
            <a:pPr lvl="1" algn="l" rtl="0" eaLnBrk="1" hangingPunct="1"/>
            <a:r>
              <a:rPr lang="en-US" dirty="0" smtClean="0">
                <a:cs typeface="Arial" pitchFamily="34" charset="0"/>
              </a:rPr>
              <a:t>Ask about any previous illness or operations in details</a:t>
            </a:r>
          </a:p>
        </p:txBody>
      </p:sp>
      <p:pic>
        <p:nvPicPr>
          <p:cNvPr id="44036" name="Picture 4" descr="https://encrypted-tbn3.gstatic.com/images?q=tbn:ANd9GcRFygojxQLfO_kmmwANuADYEkvxqYVn7YVJXY1l3b-3XCC8O_PLDw"/>
          <p:cNvPicPr>
            <a:picLocks noChangeAspect="1" noChangeArrowheads="1"/>
          </p:cNvPicPr>
          <p:nvPr/>
        </p:nvPicPr>
        <p:blipFill>
          <a:blip r:embed="rId2" cstate="print"/>
          <a:srcRect/>
          <a:stretch>
            <a:fillRect/>
          </a:stretch>
        </p:blipFill>
        <p:spPr bwMode="auto">
          <a:xfrm>
            <a:off x="6156176" y="3429000"/>
            <a:ext cx="2419722" cy="2581276"/>
          </a:xfrm>
          <a:prstGeom prst="rect">
            <a:avLst/>
          </a:prstGeom>
          <a:noFill/>
        </p:spPr>
      </p:pic>
      <p:sp>
        <p:nvSpPr>
          <p:cNvPr id="44038" name="AutoShape 6" descr="data:image/jpeg;base64,/9j/4AAQSkZJRgABAQAAAQABAAD/2wBDAAkGBwgHBgkIBwgKCgkLDRYPDQwMDRsUFRAWIB0iIiAdHx8kKDQsJCYxJx8fLT0tMTU3Ojo6Iys/RD84QzQ5Ojf/2wBDAQoKCg0MDRoPDxo3JR8lNzc3Nzc3Nzc3Nzc3Nzc3Nzc3Nzc3Nzc3Nzc3Nzc3Nzc3Nzc3Nzc3Nzc3Nzc3Nzc3Nzf/wAARCADCAQMDASIAAhEBAxEB/8QAGwAAAQUBAQAAAAAAAAAAAAAAAgABAwQFBgf/xAA9EAABAwMCBAQEBAQFAwUAAAABAAIRAwQhEjEFQVFhEyJxgQYykaEUQrHRUsHw8QcVM2JyIyThFkRTgpL/xAAZAQADAQEBAAAAAAAAAAAAAAAAAQIDBAX/xAAjEQEBAAICAgMAAgMAAAAAAAAAAQIRITEDEhNBUSJhBHGB/9oADAMBAAIRAxEAPwDi5nKZzsr0W44Bwy4J8S3Y10/NTOk/ZZVx8FU3Sba8e3o2o3V+kLmuNj0ZZXHtflTU3wte6+D+LUQXUmU67RnyOg/QrEure5sn6bqhUpO6PaR9FlWkXKb5yVYaRM8llU6+d1cbUB7rO1tJtfaQMqVhgY5qnTqSIVim8GMjdKU7NLTABuSfRWGkRIOVVZtDeSstaWuy0DG6uIR3TdVMn36o2ue5lGWu0ubMk+yKpmmZx2RtB8G2g40mMQIVxNTtkgTKRAiSJS5dfaExa6YyCeX9BA0FwAOBE8olA449UiIJ59yhdiZmOkI2NCIh0FxMNHOeUoSQQIQ1HedxHl2Gn0CWmM4meSNnoYIAMAfZPvEgR6oQI6hOHOJkGR6I2WhBvoo6reQAkqQkwe/MpWzPFrDViCDKvFGQuJTb8JdTgl78OA5kqlbCo2mJAxyCLjdx411SoNdInUeW2EVMaWgThXlYjGJCSBEwfVA5wjzJyeY3UFR0H/worTR3vB791A94GQRCCpVA5bqrUrZlTs9JHPBUR2GVHrzMp9eR1VxFh95CaEtWNkgThNFI+qSUDqkmTohxRx1O1Y5Z9p+k/VN/nlQ1Gw6DEnMZJgfzXKNuZAAdvjf2TUqx/FgTIHmP1Kxnltjpvikr0ijx9jWhu8K1VurG8p6LqlTqNO4eAQvNm3p1SMDortvxImrTa52C7n+ifyS9lfHe43ONfB3CKnnsrh1nWcJDI1N+nJchf8J4lwkeJVpitbcq9E6mx3G4XqvCK1JtJj4l7wHOdG5WjeU6NxavYWs1FuCW5Hupsxy+xPePFbau2pBBme60qEHeJVTjnDxw3i4FMNFOsctbsHdvVXbVhGeyy1prtdoNMTv6q1TZgBoHsoqYBgGCArdOWyRkbQqiQubFMkjceqZjdVOmQ0EiRt36qR3cAD13RUQHWbjqaPDfOIG6uJpjGoA4dExGwSgAHMBKGxOJO2BlC5rp2HsgyxjeduiiqB0ENd7kInFscweRj+oTEmACMFGwd+ar36pJO4O/3QDEDy+yREOLYIJ/h5p2gjGxSAgBy2TlvbbqnDvLBJgp4H7JhE4SIlWLRhY19Q4PIyq9bOANU8tlYr1nUeGucCQQw5kLTFneaxaf/c8Sq1XGQ06QfRaYaWjr6KjwukG0wTJnJ91pEYgR3CKU/VWrgEnZUbmpAyfqtC4bAnMc45fRY3EKkA4gKaqK1e57qqa+o7qO1trzit34NhRLyD5nHDW+pXU2fwG4aTxLibKc7tpt/mf2Ubk7qu+nNtrAq3QZVrEClSe8n+FpK7yy+Hvh+wiKfjvA+asdX22V38dY0S00qTGRgaRCrHPfRXCuEp8K4g9oIs60ciWx+qkHBeJD/wBnV+gwut4hxplClrOmMYUDeLh8y7IcB6jC1nLKxz7eAcTcARbRPWo390l1YvgRI0kdSYSVa/tP/HjZruAGSjpXrqZcQQdQg9VXlMQCsPijeee/jStq7avOOitNDqhaGmIKxWFzctJCmZxCvSOA0rHPx5Tpvh5sLxXe8I4y+zb4VyHCPlcRgroqfGqFS3JbWbjqV5XS43dtI00i7tqkfRWqN7xO7OmnRpU5/MRJWUwzlXc8FzidweJcYpMbkNc6oZ5DMfqtOlR0cpwh4Vw38Kxz3+erUy97skq/oA3P2W8x1GOWW7wFjJzt2hSgRuJEbQk3Ay3HWUbZLtx2TI35TlwBQshnjbjVGdJk+8KRxIBjzGM/2T2jg6ndNhwIAMyqhUmmW7fbZIwDBmOyFkOYDseSFxIwAfoiiGdpIgdeiicQ3rHoiLhPJC9/lMu7ZSMb5LnAmU4AaRERO5Q1CBWqZw1xEdYRABwHmmeYKUA4OGnPeVIANvtCTWiMEkdIUgYQNhHdOFVG5d+XMekpuL1Gss20gIL4Bk7pX4hzSAYnrCrcWBN5QYAAC3UdJxK0ReqtWTIpgCRjmrLpGSMeiioiKYGZ22UmoiJAPfCKJ0jqN1A6t+hWDxukWW1V4GwldERPT0VW8tmV6TqZGHAtxjCCb/wLwe2p8Homqxjy8Bxa4c+p6ldBe0LAtira2pjbVTC89+H/AIiqcPabC6cG1KIDSCYkcj7qzxH4ipvkmo2f+S5cvLcbrTow8Xsm+J20bCn41mQxryAWtJgZ6fVcxccWe5hDahx3UHGeMm8pNosMgOkx2WM6sNE5VY5bVcbGnf8AEn1qbA55A1DCnocRcHwXkQ5xP1/uufqVQ8MI5OkohcBj5nMkrTdkZd11jeMOEgERJ/VJcw26YB5t0lPtkv1xU04CQEogGj53hoXS4iCNlPU4SmD6IjzT6qxRptqGabhPRZZ2NsJVu0oCRgFb1hSaz+yyrWm9oBc0gdVrUHloEj7LKdtb00g7HYp9UETgKsyoOZ257KZrpE/QFWmJmwRghEGkcyZPMqNggA5zzypGjY6iO8H+aAcnyn9JhLhhb/mD2OiCw7py0QCSDz5KGjUFDiVF/wCU+Uz3R1AZrgx72ifK6OmyJz8QD90d2dN9V2h0OwdkJcI8qeXYx6Qvc7681C8lo952hTuMtyBKr1pgiO6iqiw9+q5qgwT4hhTNnt3Mqr4jXVXagfMQTGBMK0xwA2B7JQ9LDSQAIz1RgnfYcyo6eTJb9lNOoYj6wriKp3lPWACME9JUFdpq31Q7hsNE9gr9VnlBzg4Gn+aqhhDtTgfNk4Vy8psGANIhMd5BPcopjBnsgcQf7oBicbT0TyEDnCefbZR6jMNMzyCqFWf8QcHo8RotqxprNGHAwfquOr2tzaPgOY+P425+q9Mp2rzSmqPDpxJK5rjtSya806Ddb+oynlJrlGNu+HIVbu5bIdSA9Cqzrp5xpg+q07mi90kiAeQWe6jofMKJMfxVzz/TtpVKn5tPZSiycTJqn6KajgCVOwgLWSMrcv1XHD3f/Mf/AM/+Ula1xiUkag9qvX/w3dW0upA1WjkMO/8AKxalMai17SHDBBGQvYXm3uGEOjXGQNllcQ4HZX8sq0xrGz2mHD3Su4epXmLabQdlYotAd5ZB7Levvg+/ou1WZbcM6TpcPrhY1W3uLKr4d1QqUX9HtiVnlyvDhqWbqkQajo6StCk8hsteR7rFtqo3JWnRqyN8rDWq6O1+nxC5ob0mVG92hWbbjlk8mnd2gYeolqz2vB3E9kXhMqGHNGeqqWzqlqXuOno0+G3TA6hcBk4h4/mEf+VPHmpnxBvh65P8G5hmk5zf+P7K1b33EreQH6mxzVzO/cRcJ9V0LrGpSHmpGN8l381n31tNMlrCHNyMn90Fv8RcSotgsLhsc/upz8SUa7S28sm55kAKpnje5pPrlOqGGvFCppLXOZvkKR1IgfNPqd1PUq0XW9F9PRTp/knYTyTaARlPiw5uVQqsI3cPfkqteQIOR25rSqhrcRPqYVGoycNM9t1nY0lQMqMLmyCCAJV2hUkxAzuq/wCHPiElhAbgc1YpsiCfvyWcXdL9MgQ7S0//AFUuskR+myhpsbp3nt0U+lrgZn6layMqhqE9SOmUBMiCPYqw6mNPyz6/3VepSbBmAD3/AHVaShqNInST6Kv5ySCCPXAU9YECNR9o/ULOuSCNJfqQa242tJs17sM7NyVVq/EVvbgssaJqkfmKyq1tTJJyexQM0AjU3TGMjCXtkPWDur7iXEPLVfopz8o5eygbbtpgnLj1O5VjxKYGCOyiq1BnI9k4VZ10BHdZtYZWlcu/qVmViOacTTsMbKUbKSw4de3kfhbWrUH8Qb5frsugs/g3iFSDcObT/wBrfMf2VxnY52Ul3NP4CZoGqs+efmAST5TpTZxR1PDSR1j5v7k/RXLXijKVJ9Wq5vkB1EHn0HYdeZXJMrHUXGZLpA9v6+6lpVPGr06DpLG+aoDzA/crnmdddxm3onCLxz7anUuIDqnmDf4RyW4204fxK2NO7pU6rHDZzQV5yziFQ1NIcdsdpXR2fFfw9EumQ0KplLxRlhrlU49/hy5uqvwOsI38Cof0PL3XGv8AxPDrn8NxCi+hVH5XDf0PNet8OuuI1WF1C21nB0l4bhVeO8Jfx2m6hxPhhpASW1gQ4g9o5pZSJlseeUasgaSPZXaLp39gsq/sLngPEfwdyS+m6TRqkRqH7q9akug5WetXTTcs21qPmbturDKI2ifVU6L9iG+hIVyk6RGmAriaMW7D+We5CTrVjmkQAFK2ZwAfdHJjbCqJVaTH02Gh+XVLVba0MbM4H0UfPESUL3EmC4Y55VSFT1XBxIwCeygZRp+IC84nnCas8tH+pAVUPe4amBxHUMA+5KVOVpupsBLQ4zJw0qCNDpa4nsVRdVu8yyoATuYIP0Ks0XP3c0kj+E5Hss+17jQpEFo39ApmmHSNv69lTpnOZ+itMcIyCPqriakLgcx7gbqJ+0tn1ROIG2c/1zUTtsTHLZUlUuG4JBWTd1ACdW/9dlqXJEHH2XP8UqFjSRIHfZTTitWuYMBygp131qop0mPqVHbNY2SfYLe+FPhN3GmfjuIvfTszljG4dUHryH3K7ih+F4LR8PhPBKvQubSI1epO6japuuHsPhPjd6NRoi2pnnWdB+gk/Vb1r/h6wt1X1+50bim0D9ZWk7j3EXVB+Is6ls2YbqGPqNkP/qAZLjkYMq5Z9llKiHwXwSmIdRdV7vquP6Qnp/D3B7OqH0rK2Y87FzZj6yqd38QtDgJxusm/45VNSk+3Op4JxO45hay4s7jk6vxaFIw4NgGB2RP4gym0xELhK3HS6pqLvK9sdNuSjqcYfqI1SIzndK+SQTxbdk/ijdR84+qS4n/MH8jPqUlHzL+BzVG9bieWy0LStTY2s8mS84HaFzrCrNF7mxBUZePXR4eXfbo7JxNRz3Hc4yrVW5Ir0QHeUOk9DCxbO6aHQ4wT1WmR4rG+G3zDbosLlcby6ZjMpw9X+GLptGzpNwSRLjzJK6KrcsdROYxzXmnw7xdrKdOhceV7QBnErp7u702hcx27cA8+irHzWcMsvDLXN/4hWdOvwZtTVqq0Zcx/M81yvD/+pRY8CdQkBbXxrf8AhcPdSDgSW6QOvILJsafhUKbMSGgGUY5XLkZYzGRo0thsPVWaZ0/IT6jdVGPOzYnbCtMLtiCVrJWe4ssMDv8AcJy5wJmfUn9lC1xmCZ9E5fgxmOgVQJC6TnfphA+oWg63Z7oHPdGGuH2UNQVI8rTttIVRNqjxC8LGFz8AZlaHwpwscQaLu8ZrJy0VctaOWNpXM/EAe2hLjpa97WknucrqbfjVK0tmULYQ0NjHpCWeXrosMfe101zw+hSouijSLQPygLn306dNxdRIdSmMH5f66KtS+KjVqeG5wLWMmoRyMRH1n6KnQvW3F5cFkhriHROJ6p/JMoL4/Wt1oBGYI6EFFLW4JjsD/JUqFVwwfMDtB2Vk1JHmnPVLZi1OBQOMDJ+yDWP6CEuM4IJ9N0GjqBpbPLkDzXMfEDNT6FN0htWq1rj2JyuoeZB5x7LG+IbLxrIvomKtMhzQecZTs3E75eg8Kr06drSpUwA2mBgen7K9Wu4bJIXAfD3Hm1qeku0uIEtJyCMFblxftNPBH1XD8mWPDtnjl5Xb68p1KbmPILTgheecRun07upTa7OogknfutTinGqdNjm6xPQLkKtw64uH1T+Yytcc7lzUZeOS8LNa5ed3yFA+5LqLmE7AkKvUfOCchB4rWtOoiVpKjKfqSpWL6U8/m94UorgAAnb9FmvumaNAMwIURuXHZVcLky+THH7bAuIAzySWP4zuqSXw0/nwNWta1ufM2W8nDZPRqbbLqqdi0+WZB2BVPiHADOukCx3bYqvffFL4bOcVGk9xbiB6BT0a1xRfqp1D6HIVGK1nUDbhkD+LkVoUiHtnBCyyjTC1dPGi+mGXVGY+V7DBCtH4lpNota+4rODDIYQf2Wd4IcNsqSnZ0y4Q0T3WfpjWvvkkoXpv7sXV5RL6bD5GPH3K3KXEbBwk0g0j/fCo0qbG09IEyhNu07tHoFpP4zWLPL+V3k3GcS4e0/K0Tt5lJ/m/D2j5G42zK51ts3BACmp2rSREfSU/bL9T64/jdHG+HHejI9Sl/n9gCA22nv0+yxxbM6SesqRlu0cvoq98v0vXH8aD+LNqSKVmOxLimFWrVJkNaP8AaIULGgbCCp27wP1KrG1NjP43YuvLCrSzJbhcLSvru3rGlcNqOgwdJXqrKJexY1/wKjdVC9zCHg5LBH91rZMpyx5l3HGUryqajvw1s/zOkyckrpeA2talSNW4xUqEQ0bAfzWhacCpUTOkuIz5sK+63FNo8sT2wsrjrppLb2BhMc4UmuO3ooj5NuaAukyduynbRYc8DaUDnnmNlCagjl7pi8+0IlCfXjeO5QVoqU9LhON1GagHNM5/0HNVKmxy/E+H1be48e0eWO3kKpU4pfkaatYx0IMfYrprkBwdMGVjXVu0mQJRZjl3Clyx6rOdeVnt0t8ED/iVVqm4OdYHo0KzWohs8lmVvEfVFKkCXu2ASxwn0MvJlrkz3VPzOJ91C4mVuWfwvd12h1UkTyCu0vhxjDBc0Hvun8uGJTwZ5f05cMe7Zp90baLxkwF1J4M1uJyOuE1XhIY0ExlVPJb1Bf8AHk7rmdPqkts2NMH5gkq3UfHi2KbvFuG0qZ8wycLoLbhfFKVEOe2nUafykTAXN8EqinxWXj8269Fsr1jmjMdlye86rtky3uOWuuD07tj2VqOhx5EYXHvtKnDb59rUnTuwn9F6/f3A/CuLQ3WRDSQvM/ixw/G0DMkOieqJZOJRZbzUNPIyTCs0sYB9yqlGC30ViY54UkuNdO5+icuHM4Vdj4dAx0RahyJJVbLScGNp+qkY7mfuoCczt1yja7GPvhMJ2vGxhG0y2NpVdpzhTNcJGT7JxNWG43OO6t0QCzXBg4bKq0KTnkavI3qU7rrxqwbTg06YhonC0nCO2pQkYmQeSuU2sAIMaeYCx21XaZDhjup6dcmJmZ5q5km47aLgxo8seirVgMwQenZVzWOR1ULqpaQXfdTcjmJqgbBMKo8Cccuymq1JJIyFUq1YwW5UVZaiCM74Q6v4QY7IA4OqNGyYnzFpxHRAGXTvyS14jb0UJqQcHKYvB7J7I9QkyQcd1SuGAjb0VlzodM59VDVjc56YRstMq4Zgofhi2p1eLVXVRIbAz03VmuzGIVGzrmw4lqdhlQQfVGW/W6GMnvNvVrPg1tc0Gvrkw4A6RyCldwThjQR4YgcoVDg/EvGtKJ1flA+mFduLljWy98LD5ZPp0en9sT4gtKNvQNW3JBp5jkQuVq3WsE42Wx8QcSY5lSnSIc4tiAeS5VhcGHVurxz3ym4aSvfLyRETzSVXU7p9klr7Vj6te2uqBJNRvhvPMbLpOGXxbGp7arP42nPuFxulIBzHTTe5h6gwua4b6bzyad5fcUp+GSHYaOeMrg725/zDiILDNOnOepQ1m1rkxWr1HN6FyloU20WhrQAAnj4/Xmi+Tc1E9LG84UrSD/ZQ6xM5Cka6cyQnotpg+MGI9UYdMlpEKBoLj5Wk+qmp0KjyfLHqnMaXtB6gDJOSia46gBk8gAip2zWgGq+B2wmdxC1tsUWancwE+InmrVC3e/NQhje6J99aWwLaf/Uqdll1bq6vPmPhsPJqKztmCpL8MGXEc/dPd/0Wlp9xWqtNWo46n+Wm0A+UcyrFB2hmlvLchVDVNxXNT8oENHIBT+JGBCcC7TqamFsw090Qq6S05A2VJpO5IlP4sycYT2Gi6rBLDmCcqJ1bMZUL6jQSXfmGqZQGpLZGyWwOp9FA4iDgSN07qgI5KJzoM5nmgBFUiqyDEFR1SRV3iehUb3jxGxiTAEoa7jqaDk91UTUs9RKYmNv7IJdAgpi6YEkeqRiLtzIwoycEbJGN0BME7SgAqwensqVzbsrN0kR0Vt7hO+6A4n+ScpWbVrW+4lw1jqdJ4ew7ajke6epx29qH/uGueOmuB9lIclQVGApXHG/QmWU+0dTilR40i3ptHQSoX3Vapvob/wAWp3U0OmNkeuM+hc8v1GXPP5kkUJKkbrWaEYwNgfUJAHcIhthZNdm1gH5Al40TDAnMzHJINEoOWjF0AP8ASH0TtvA0f6I9YQaUtI6qVbGb6p+RkIH3lzV2hsphnsijJ7oHKIsq1f8AWqOcOkqalRaz8oE9U49MQnGG4TA/lyGmUdXyUWUySC7LoQUnS41HzoZz7qJlR1aoars9JTSuURpGJEBEHacycKEPwYEdBCedR3HuEHpKakggc8lM124Mwo+sHI3TtJAM8zyQEz6oIpDPywi8TGThVi5zaTZGzuXJOHwgtJxUI5yEDngjdRa8x9kxIOciegQEdd0Pa7VBBTV3jUwHrumrgQgqOLgwmIVztN6SzBOobpao9ELXQIdMdeiJwIAJGDsRzSACTk7IT9Uic5QnBwEAJnqgJI25KQ7bIDt2TCM7IXBEduaEiE0onD1UTmqcjqgcEwihJHASRsmlCfl3RAdk4CzsWEyB1TgbGN8p9PdOAQNkjDjqhcMDeeikAGZCYtHLAQoAB2O6UEHKOMboSDsSkCBjYpqhOIOdkp3Q08y4EaW8z1ThWjuHnS2i3A3dndEwBjYlRU/PUdUM57qVszHJI0gPXf0SGRAMY5BCMYBQuMNkBBpA+DAUgIiRsqxMnH2T0qvmg8/smW07Q4tfBxGQULCS3dC06nOAJALeXNC1w0iZQBuyYOybM7JuUgpcsoAHiWkHmopIaAWkjkY2UzhOwUbTALSnEUQkjqhbUqUZ0+ZnNh2TUzjdORjYyeadEp/JW/0XaXfwO/kgdqp4cCD6YQPpg8s9U7alVmC7W3o4J8ldH1YgbISZTuqUnZNIsP8At2TEU3fK4go4K7D7oSi08tQ+qFzXdQR2KfBAcgI6KQtdzgepQlmMvHsmQIST6B1ckgttRqc/MkkoakeSR3SSUg42KZ+6SSFAfhuE78ARjKSSAF4x7qIkig4A80kk/ovs9P5iOQRNPn9kkkqcSVcMx1RP2PoEkkjQO5+qOmBjHJJJUlKwCamOSjbhuOiSSRkSYnukd0kkAx/kUAaC8yAcc0klUTQs3RDd39dUkk6UJmd0ztikkgIz8p9EI2SSTQXVMNgkkgAO5Tj5UklSQFJJJIP/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4040" name="AutoShape 8" descr="data:image/jpeg;base64,/9j/4AAQSkZJRgABAQAAAQABAAD/2wBDAAkGBwgHBgkIBwgKCgkLDRYPDQwMDRsUFRAWIB0iIiAdHx8kKDQsJCYxJx8fLT0tMTU3Ojo6Iys/RD84QzQ5Ojf/2wBDAQoKCg0MDRoPDxo3JR8lNzc3Nzc3Nzc3Nzc3Nzc3Nzc3Nzc3Nzc3Nzc3Nzc3Nzc3Nzc3Nzc3Nzc3Nzc3Nzc3Nzf/wAARCADCAQMDASIAAhEBAxEB/8QAGwAAAQUBAQAAAAAAAAAAAAAAAgABAwQFBgf/xAA9EAABAwMCBAQEBAQFAwUAAAABAAIRAwQhEjEFQVFhEyJxgQYykaEUQrHRUsHw8QcVM2JyIyThFkRTgpL/xAAZAQADAQEBAAAAAAAAAAAAAAAAAQIDBAX/xAAjEQEBAAICAgMAAgMAAAAAAAAAAQIRITEDEhNBUSJhBHGB/9oADAMBAAIRAxEAPwDi5nKZzsr0W44Bwy4J8S3Y10/NTOk/ZZVx8FU3Sba8e3o2o3V+kLmuNj0ZZXHtflTU3wte6+D+LUQXUmU67RnyOg/QrEure5sn6bqhUpO6PaR9FlWkXKb5yVYaRM8llU6+d1cbUB7rO1tJtfaQMqVhgY5qnTqSIVim8GMjdKU7NLTABuSfRWGkRIOVVZtDeSstaWuy0DG6uIR3TdVMn36o2ue5lGWu0ubMk+yKpmmZx2RtB8G2g40mMQIVxNTtkgTKRAiSJS5dfaExa6YyCeX9BA0FwAOBE8olA449UiIJ59yhdiZmOkI2NCIh0FxMNHOeUoSQQIQ1HedxHl2Gn0CWmM4meSNnoYIAMAfZPvEgR6oQI6hOHOJkGR6I2WhBvoo6reQAkqQkwe/MpWzPFrDViCDKvFGQuJTb8JdTgl78OA5kqlbCo2mJAxyCLjdx411SoNdInUeW2EVMaWgThXlYjGJCSBEwfVA5wjzJyeY3UFR0H/worTR3vB791A94GQRCCpVA5bqrUrZlTs9JHPBUR2GVHrzMp9eR1VxFh95CaEtWNkgThNFI+qSUDqkmTohxRx1O1Y5Z9p+k/VN/nlQ1Gw6DEnMZJgfzXKNuZAAdvjf2TUqx/FgTIHmP1Kxnltjpvikr0ijx9jWhu8K1VurG8p6LqlTqNO4eAQvNm3p1SMDortvxImrTa52C7n+ifyS9lfHe43ONfB3CKnnsrh1nWcJDI1N+nJchf8J4lwkeJVpitbcq9E6mx3G4XqvCK1JtJj4l7wHOdG5WjeU6NxavYWs1FuCW5Hupsxy+xPePFbau2pBBme60qEHeJVTjnDxw3i4FMNFOsctbsHdvVXbVhGeyy1prtdoNMTv6q1TZgBoHsoqYBgGCArdOWyRkbQqiQubFMkjceqZjdVOmQ0EiRt36qR3cAD13RUQHWbjqaPDfOIG6uJpjGoA4dExGwSgAHMBKGxOJO2BlC5rp2HsgyxjeduiiqB0ENd7kInFscweRj+oTEmACMFGwd+ar36pJO4O/3QDEDy+yREOLYIJ/h5p2gjGxSAgBy2TlvbbqnDvLBJgp4H7JhE4SIlWLRhY19Q4PIyq9bOANU8tlYr1nUeGucCQQw5kLTFneaxaf/c8Sq1XGQ06QfRaYaWjr6KjwukG0wTJnJ91pEYgR3CKU/VWrgEnZUbmpAyfqtC4bAnMc45fRY3EKkA4gKaqK1e57qqa+o7qO1trzit34NhRLyD5nHDW+pXU2fwG4aTxLibKc7tpt/mf2Ubk7qu+nNtrAq3QZVrEClSe8n+FpK7yy+Hvh+wiKfjvA+asdX22V38dY0S00qTGRgaRCrHPfRXCuEp8K4g9oIs60ciWx+qkHBeJD/wBnV+gwut4hxplClrOmMYUDeLh8y7IcB6jC1nLKxz7eAcTcARbRPWo390l1YvgRI0kdSYSVa/tP/HjZruAGSjpXrqZcQQdQg9VXlMQCsPijeee/jStq7avOOitNDqhaGmIKxWFzctJCmZxCvSOA0rHPx5Tpvh5sLxXe8I4y+zb4VyHCPlcRgroqfGqFS3JbWbjqV5XS43dtI00i7tqkfRWqN7xO7OmnRpU5/MRJWUwzlXc8FzidweJcYpMbkNc6oZ5DMfqtOlR0cpwh4Vw38Kxz3+erUy97skq/oA3P2W8x1GOWW7wFjJzt2hSgRuJEbQk3Ay3HWUbZLtx2TI35TlwBQshnjbjVGdJk+8KRxIBjzGM/2T2jg6ndNhwIAMyqhUmmW7fbZIwDBmOyFkOYDseSFxIwAfoiiGdpIgdeiicQ3rHoiLhPJC9/lMu7ZSMb5LnAmU4AaRERO5Q1CBWqZw1xEdYRABwHmmeYKUA4OGnPeVIANvtCTWiMEkdIUgYQNhHdOFVG5d+XMekpuL1Gss20gIL4Bk7pX4hzSAYnrCrcWBN5QYAAC3UdJxK0ReqtWTIpgCRjmrLpGSMeiioiKYGZ22UmoiJAPfCKJ0jqN1A6t+hWDxukWW1V4GwldERPT0VW8tmV6TqZGHAtxjCCb/wLwe2p8Homqxjy8Bxa4c+p6ldBe0LAtira2pjbVTC89+H/AIiqcPabC6cG1KIDSCYkcj7qzxH4ipvkmo2f+S5cvLcbrTow8Xsm+J20bCn41mQxryAWtJgZ6fVcxccWe5hDahx3UHGeMm8pNosMgOkx2WM6sNE5VY5bVcbGnf8AEn1qbA55A1DCnocRcHwXkQ5xP1/uufqVQ8MI5OkohcBj5nMkrTdkZd11jeMOEgERJ/VJcw26YB5t0lPtkv1xU04CQEogGj53hoXS4iCNlPU4SmD6IjzT6qxRptqGabhPRZZ2NsJVu0oCRgFb1hSaz+yyrWm9oBc0gdVrUHloEj7LKdtb00g7HYp9UETgKsyoOZ257KZrpE/QFWmJmwRghEGkcyZPMqNggA5zzypGjY6iO8H+aAcnyn9JhLhhb/mD2OiCw7py0QCSDz5KGjUFDiVF/wCU+Uz3R1AZrgx72ifK6OmyJz8QD90d2dN9V2h0OwdkJcI8qeXYx6Qvc7681C8lo952hTuMtyBKr1pgiO6iqiw9+q5qgwT4hhTNnt3Mqr4jXVXagfMQTGBMK0xwA2B7JQ9LDSQAIz1RgnfYcyo6eTJb9lNOoYj6wriKp3lPWACME9JUFdpq31Q7hsNE9gr9VnlBzg4Gn+aqhhDtTgfNk4Vy8psGANIhMd5BPcopjBnsgcQf7oBicbT0TyEDnCefbZR6jMNMzyCqFWf8QcHo8RotqxprNGHAwfquOr2tzaPgOY+P425+q9Mp2rzSmqPDpxJK5rjtSya806Ddb+oynlJrlGNu+HIVbu5bIdSA9Cqzrp5xpg+q07mi90kiAeQWe6jofMKJMfxVzz/TtpVKn5tPZSiycTJqn6KajgCVOwgLWSMrcv1XHD3f/Mf/AM/+Ula1xiUkag9qvX/w3dW0upA1WjkMO/8AKxalMai17SHDBBGQvYXm3uGEOjXGQNllcQ4HZX8sq0xrGz2mHD3Su4epXmLabQdlYotAd5ZB7Levvg+/ou1WZbcM6TpcPrhY1W3uLKr4d1QqUX9HtiVnlyvDhqWbqkQajo6StCk8hsteR7rFtqo3JWnRqyN8rDWq6O1+nxC5ob0mVG92hWbbjlk8mnd2gYeolqz2vB3E9kXhMqGHNGeqqWzqlqXuOno0+G3TA6hcBk4h4/mEf+VPHmpnxBvh65P8G5hmk5zf+P7K1b33EreQH6mxzVzO/cRcJ9V0LrGpSHmpGN8l381n31tNMlrCHNyMn90Fv8RcSotgsLhsc/upz8SUa7S28sm55kAKpnje5pPrlOqGGvFCppLXOZvkKR1IgfNPqd1PUq0XW9F9PRTp/knYTyTaARlPiw5uVQqsI3cPfkqteQIOR25rSqhrcRPqYVGoycNM9t1nY0lQMqMLmyCCAJV2hUkxAzuq/wCHPiElhAbgc1YpsiCfvyWcXdL9MgQ7S0//AFUuskR+myhpsbp3nt0U+lrgZn6layMqhqE9SOmUBMiCPYqw6mNPyz6/3VepSbBmAD3/AHVaShqNInST6Kv5ySCCPXAU9YECNR9o/ULOuSCNJfqQa242tJs17sM7NyVVq/EVvbgssaJqkfmKyq1tTJJyexQM0AjU3TGMjCXtkPWDur7iXEPLVfopz8o5eygbbtpgnLj1O5VjxKYGCOyiq1BnI9k4VZ10BHdZtYZWlcu/qVmViOacTTsMbKUbKSw4de3kfhbWrUH8Qb5frsugs/g3iFSDcObT/wBrfMf2VxnY52Ul3NP4CZoGqs+efmAST5TpTZxR1PDSR1j5v7k/RXLXijKVJ9Wq5vkB1EHn0HYdeZXJMrHUXGZLpA9v6+6lpVPGr06DpLG+aoDzA/crnmdddxm3onCLxz7anUuIDqnmDf4RyW4204fxK2NO7pU6rHDZzQV5yziFQ1NIcdsdpXR2fFfw9EumQ0KplLxRlhrlU49/hy5uqvwOsI38Cof0PL3XGv8AxPDrn8NxCi+hVH5XDf0PNet8OuuI1WF1C21nB0l4bhVeO8Jfx2m6hxPhhpASW1gQ4g9o5pZSJlseeUasgaSPZXaLp39gsq/sLngPEfwdyS+m6TRqkRqH7q9akug5WetXTTcs21qPmbturDKI2ifVU6L9iG+hIVyk6RGmAriaMW7D+We5CTrVjmkQAFK2ZwAfdHJjbCqJVaTH02Gh+XVLVba0MbM4H0UfPESUL3EmC4Y55VSFT1XBxIwCeygZRp+IC84nnCas8tH+pAVUPe4amBxHUMA+5KVOVpupsBLQ4zJw0qCNDpa4nsVRdVu8yyoATuYIP0Ks0XP3c0kj+E5Hss+17jQpEFo39ApmmHSNv69lTpnOZ+itMcIyCPqriakLgcx7gbqJ+0tn1ROIG2c/1zUTtsTHLZUlUuG4JBWTd1ACdW/9dlqXJEHH2XP8UqFjSRIHfZTTitWuYMBygp131qop0mPqVHbNY2SfYLe+FPhN3GmfjuIvfTszljG4dUHryH3K7ih+F4LR8PhPBKvQubSI1epO6japuuHsPhPjd6NRoi2pnnWdB+gk/Vb1r/h6wt1X1+50bim0D9ZWk7j3EXVB+Is6ls2YbqGPqNkP/qAZLjkYMq5Z9llKiHwXwSmIdRdV7vquP6Qnp/D3B7OqH0rK2Y87FzZj6yqd38QtDgJxusm/45VNSk+3Op4JxO45hay4s7jk6vxaFIw4NgGB2RP4gym0xELhK3HS6pqLvK9sdNuSjqcYfqI1SIzndK+SQTxbdk/ijdR84+qS4n/MH8jPqUlHzL+BzVG9bieWy0LStTY2s8mS84HaFzrCrNF7mxBUZePXR4eXfbo7JxNRz3Hc4yrVW5Ir0QHeUOk9DCxbO6aHQ4wT1WmR4rG+G3zDbosLlcby6ZjMpw9X+GLptGzpNwSRLjzJK6KrcsdROYxzXmnw7xdrKdOhceV7QBnErp7u702hcx27cA8+irHzWcMsvDLXN/4hWdOvwZtTVqq0Zcx/M81yvD/+pRY8CdQkBbXxrf8AhcPdSDgSW6QOvILJsafhUKbMSGgGUY5XLkZYzGRo0thsPVWaZ0/IT6jdVGPOzYnbCtMLtiCVrJWe4ssMDv8AcJy5wJmfUn9lC1xmCZ9E5fgxmOgVQJC6TnfphA+oWg63Z7oHPdGGuH2UNQVI8rTttIVRNqjxC8LGFz8AZlaHwpwscQaLu8ZrJy0VctaOWNpXM/EAe2hLjpa97WknucrqbfjVK0tmULYQ0NjHpCWeXrosMfe101zw+hSouijSLQPygLn306dNxdRIdSmMH5f66KtS+KjVqeG5wLWMmoRyMRH1n6KnQvW3F5cFkhriHROJ6p/JMoL4/Wt1oBGYI6EFFLW4JjsD/JUqFVwwfMDtB2Vk1JHmnPVLZi1OBQOMDJ+yDWP6CEuM4IJ9N0GjqBpbPLkDzXMfEDNT6FN0htWq1rj2JyuoeZB5x7LG+IbLxrIvomKtMhzQecZTs3E75eg8Kr06drSpUwA2mBgen7K9Wu4bJIXAfD3Hm1qeku0uIEtJyCMFblxftNPBH1XD8mWPDtnjl5Xb68p1KbmPILTgheecRun07upTa7OogknfutTinGqdNjm6xPQLkKtw64uH1T+Yytcc7lzUZeOS8LNa5ed3yFA+5LqLmE7AkKvUfOCchB4rWtOoiVpKjKfqSpWL6U8/m94UorgAAnb9FmvumaNAMwIURuXHZVcLky+THH7bAuIAzySWP4zuqSXw0/nwNWta1ufM2W8nDZPRqbbLqqdi0+WZB2BVPiHADOukCx3bYqvffFL4bOcVGk9xbiB6BT0a1xRfqp1D6HIVGK1nUDbhkD+LkVoUiHtnBCyyjTC1dPGi+mGXVGY+V7DBCtH4lpNota+4rODDIYQf2Wd4IcNsqSnZ0y4Q0T3WfpjWvvkkoXpv7sXV5RL6bD5GPH3K3KXEbBwk0g0j/fCo0qbG09IEyhNu07tHoFpP4zWLPL+V3k3GcS4e0/K0Tt5lJ/m/D2j5G42zK51ts3BACmp2rSREfSU/bL9T64/jdHG+HHejI9Sl/n9gCA22nv0+yxxbM6SesqRlu0cvoq98v0vXH8aD+LNqSKVmOxLimFWrVJkNaP8AaIULGgbCCp27wP1KrG1NjP43YuvLCrSzJbhcLSvru3rGlcNqOgwdJXqrKJexY1/wKjdVC9zCHg5LBH91rZMpyx5l3HGUryqajvw1s/zOkyckrpeA2talSNW4xUqEQ0bAfzWhacCpUTOkuIz5sK+63FNo8sT2wsrjrppLb2BhMc4UmuO3ooj5NuaAukyduynbRYc8DaUDnnmNlCagjl7pi8+0IlCfXjeO5QVoqU9LhON1GagHNM5/0HNVKmxy/E+H1be48e0eWO3kKpU4pfkaatYx0IMfYrprkBwdMGVjXVu0mQJRZjl3Clyx6rOdeVnt0t8ED/iVVqm4OdYHo0KzWohs8lmVvEfVFKkCXu2ASxwn0MvJlrkz3VPzOJ91C4mVuWfwvd12h1UkTyCu0vhxjDBc0Hvun8uGJTwZ5f05cMe7Zp90baLxkwF1J4M1uJyOuE1XhIY0ExlVPJb1Bf8AHk7rmdPqkts2NMH5gkq3UfHi2KbvFuG0qZ8wycLoLbhfFKVEOe2nUafykTAXN8EqinxWXj8269Fsr1jmjMdlye86rtky3uOWuuD07tj2VqOhx5EYXHvtKnDb59rUnTuwn9F6/f3A/CuLQ3WRDSQvM/ixw/G0DMkOieqJZOJRZbzUNPIyTCs0sYB9yqlGC30ViY54UkuNdO5+icuHM4Vdj4dAx0RahyJJVbLScGNp+qkY7mfuoCczt1yja7GPvhMJ2vGxhG0y2NpVdpzhTNcJGT7JxNWG43OO6t0QCzXBg4bKq0KTnkavI3qU7rrxqwbTg06YhonC0nCO2pQkYmQeSuU2sAIMaeYCx21XaZDhjup6dcmJmZ5q5km47aLgxo8seirVgMwQenZVzWOR1ULqpaQXfdTcjmJqgbBMKo8Cccuymq1JJIyFUq1YwW5UVZaiCM74Q6v4QY7IA4OqNGyYnzFpxHRAGXTvyS14jb0UJqQcHKYvB7J7I9QkyQcd1SuGAjb0VlzodM59VDVjc56YRstMq4Zgofhi2p1eLVXVRIbAz03VmuzGIVGzrmw4lqdhlQQfVGW/W6GMnvNvVrPg1tc0Gvrkw4A6RyCldwThjQR4YgcoVDg/EvGtKJ1flA+mFduLljWy98LD5ZPp0en9sT4gtKNvQNW3JBp5jkQuVq3WsE42Wx8QcSY5lSnSIc4tiAeS5VhcGHVurxz3ym4aSvfLyRETzSVXU7p9klr7Vj6te2uqBJNRvhvPMbLpOGXxbGp7arP42nPuFxulIBzHTTe5h6gwua4b6bzyad5fcUp+GSHYaOeMrg725/zDiILDNOnOepQ1m1rkxWr1HN6FyloU20WhrQAAnj4/Xmi+Tc1E9LG84UrSD/ZQ6xM5Cka6cyQnotpg+MGI9UYdMlpEKBoLj5Wk+qmp0KjyfLHqnMaXtB6gDJOSia46gBk8gAip2zWgGq+B2wmdxC1tsUWancwE+InmrVC3e/NQhje6J99aWwLaf/Uqdll1bq6vPmPhsPJqKztmCpL8MGXEc/dPd/0Wlp9xWqtNWo46n+Wm0A+UcyrFB2hmlvLchVDVNxXNT8oENHIBT+JGBCcC7TqamFsw090Qq6S05A2VJpO5IlP4sycYT2Gi6rBLDmCcqJ1bMZUL6jQSXfmGqZQGpLZGyWwOp9FA4iDgSN07qgI5KJzoM5nmgBFUiqyDEFR1SRV3iehUb3jxGxiTAEoa7jqaDk91UTUs9RKYmNv7IJdAgpi6YEkeqRiLtzIwoycEbJGN0BME7SgAqwensqVzbsrN0kR0Vt7hO+6A4n+ScpWbVrW+4lw1jqdJ4ew7ajke6epx29qH/uGueOmuB9lIclQVGApXHG/QmWU+0dTilR40i3ptHQSoX3Vapvob/wAWp3U0OmNkeuM+hc8v1GXPP5kkUJKkbrWaEYwNgfUJAHcIhthZNdm1gH5Al40TDAnMzHJINEoOWjF0AP8ASH0TtvA0f6I9YQaUtI6qVbGb6p+RkIH3lzV2hsphnsijJ7oHKIsq1f8AWqOcOkqalRaz8oE9U49MQnGG4TA/lyGmUdXyUWUySC7LoQUnS41HzoZz7qJlR1aoars9JTSuURpGJEBEHacycKEPwYEdBCedR3HuEHpKakggc8lM124Mwo+sHI3TtJAM8zyQEz6oIpDPywi8TGThVi5zaTZGzuXJOHwgtJxUI5yEDngjdRa8x9kxIOciegQEdd0Pa7VBBTV3jUwHrumrgQgqOLgwmIVztN6SzBOobpao9ELXQIdMdeiJwIAJGDsRzSACTk7IT9Uic5QnBwEAJnqgJI25KQ7bIDt2TCM7IXBEduaEiE0onD1UTmqcjqgcEwihJHASRsmlCfl3RAdk4CzsWEyB1TgbGN8p9PdOAQNkjDjqhcMDeeikAGZCYtHLAQoAB2O6UEHKOMboSDsSkCBjYpqhOIOdkp3Q08y4EaW8z1ThWjuHnS2i3A3dndEwBjYlRU/PUdUM57qVszHJI0gPXf0SGRAMY5BCMYBQuMNkBBpA+DAUgIiRsqxMnH2T0qvmg8/smW07Q4tfBxGQULCS3dC06nOAJALeXNC1w0iZQBuyYOybM7JuUgpcsoAHiWkHmopIaAWkjkY2UzhOwUbTALSnEUQkjqhbUqUZ0+ZnNh2TUzjdORjYyeadEp/JW/0XaXfwO/kgdqp4cCD6YQPpg8s9U7alVmC7W3o4J8ldH1YgbISZTuqUnZNIsP8At2TEU3fK4go4K7D7oSi08tQ+qFzXdQR2KfBAcgI6KQtdzgepQlmMvHsmQIST6B1ckgttRqc/MkkoakeSR3SSUg42KZ+6SSFAfhuE78ARjKSSAF4x7qIkig4A80kk/ovs9P5iOQRNPn9kkkqcSVcMx1RP2PoEkkjQO5+qOmBjHJJJUlKwCamOSjbhuOiSSRkSYnukd0kkAx/kUAaC8yAcc0klUTQs3RDd39dUkk6UJmd0ztikkgIz8p9EI2SSTQXVMNgkkgAO5Tj5UklSQFJJJIP/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4034" name="AutoShape 2" descr="data:image/jpeg;base64,/9j/4AAQSkZJRgABAQAAAQABAAD/2wBDAAkGBwgHBgkIBwgKCgkLDRYPDQwMDRsUFRAWIB0iIiAdHx8kKDQsJCYxJx8fLT0tMTU3Ojo6Iys/RD84QzQ5Ojf/2wBDAQoKCg0MDRoPDxo3JR8lNzc3Nzc3Nzc3Nzc3Nzc3Nzc3Nzc3Nzc3Nzc3Nzc3Nzc3Nzc3Nzc3Nzc3Nzc3Nzc3Nzf/wAARCADCAQMDASIAAhEBAxEB/8QAGwAAAQUBAQAAAAAAAAAAAAAAAgABAwQFBgf/xAA9EAABAwMCBAQEBAQFAwUAAAABAAIRAwQhEjEFQVFhEyJxgQYykaEUQrHRUsHw8QcVM2JyIyThFkRTgpL/xAAZAQADAQEBAAAAAAAAAAAAAAAAAQIDBAX/xAAjEQEBAAICAgMAAgMAAAAAAAAAAQIRITEDEhNBUSJhBHGB/9oADAMBAAIRAxEAPwDi5nKZzsr0W44Bwy4J8S3Y10/NTOk/ZZVx8FU3Sba8e3o2o3V+kLmuNj0ZZXHtflTU3wte6+D+LUQXUmU67RnyOg/QrEure5sn6bqhUpO6PaR9FlWkXKb5yVYaRM8llU6+d1cbUB7rO1tJtfaQMqVhgY5qnTqSIVim8GMjdKU7NLTABuSfRWGkRIOVVZtDeSstaWuy0DG6uIR3TdVMn36o2ue5lGWu0ubMk+yKpmmZx2RtB8G2g40mMQIVxNTtkgTKRAiSJS5dfaExa6YyCeX9BA0FwAOBE8olA449UiIJ59yhdiZmOkI2NCIh0FxMNHOeUoSQQIQ1HedxHl2Gn0CWmM4meSNnoYIAMAfZPvEgR6oQI6hOHOJkGR6I2WhBvoo6reQAkqQkwe/MpWzPFrDViCDKvFGQuJTb8JdTgl78OA5kqlbCo2mJAxyCLjdx411SoNdInUeW2EVMaWgThXlYjGJCSBEwfVA5wjzJyeY3UFR0H/worTR3vB791A94GQRCCpVA5bqrUrZlTs9JHPBUR2GVHrzMp9eR1VxFh95CaEtWNkgThNFI+qSUDqkmTohxRx1O1Y5Z9p+k/VN/nlQ1Gw6DEnMZJgfzXKNuZAAdvjf2TUqx/FgTIHmP1Kxnltjpvikr0ijx9jWhu8K1VurG8p6LqlTqNO4eAQvNm3p1SMDortvxImrTa52C7n+ifyS9lfHe43ONfB3CKnnsrh1nWcJDI1N+nJchf8J4lwkeJVpitbcq9E6mx3G4XqvCK1JtJj4l7wHOdG5WjeU6NxavYWs1FuCW5Hupsxy+xPePFbau2pBBme60qEHeJVTjnDxw3i4FMNFOsctbsHdvVXbVhGeyy1prtdoNMTv6q1TZgBoHsoqYBgGCArdOWyRkbQqiQubFMkjceqZjdVOmQ0EiRt36qR3cAD13RUQHWbjqaPDfOIG6uJpjGoA4dExGwSgAHMBKGxOJO2BlC5rp2HsgyxjeduiiqB0ENd7kInFscweRj+oTEmACMFGwd+ar36pJO4O/3QDEDy+yREOLYIJ/h5p2gjGxSAgBy2TlvbbqnDvLBJgp4H7JhE4SIlWLRhY19Q4PIyq9bOANU8tlYr1nUeGucCQQw5kLTFneaxaf/c8Sq1XGQ06QfRaYaWjr6KjwukG0wTJnJ91pEYgR3CKU/VWrgEnZUbmpAyfqtC4bAnMc45fRY3EKkA4gKaqK1e57qqa+o7qO1trzit34NhRLyD5nHDW+pXU2fwG4aTxLibKc7tpt/mf2Ubk7qu+nNtrAq3QZVrEClSe8n+FpK7yy+Hvh+wiKfjvA+asdX22V38dY0S00qTGRgaRCrHPfRXCuEp8K4g9oIs60ciWx+qkHBeJD/wBnV+gwut4hxplClrOmMYUDeLh8y7IcB6jC1nLKxz7eAcTcARbRPWo390l1YvgRI0kdSYSVa/tP/HjZruAGSjpXrqZcQQdQg9VXlMQCsPijeee/jStq7avOOitNDqhaGmIKxWFzctJCmZxCvSOA0rHPx5Tpvh5sLxXe8I4y+zb4VyHCPlcRgroqfGqFS3JbWbjqV5XS43dtI00i7tqkfRWqN7xO7OmnRpU5/MRJWUwzlXc8FzidweJcYpMbkNc6oZ5DMfqtOlR0cpwh4Vw38Kxz3+erUy97skq/oA3P2W8x1GOWW7wFjJzt2hSgRuJEbQk3Ay3HWUbZLtx2TI35TlwBQshnjbjVGdJk+8KRxIBjzGM/2T2jg6ndNhwIAMyqhUmmW7fbZIwDBmOyFkOYDseSFxIwAfoiiGdpIgdeiicQ3rHoiLhPJC9/lMu7ZSMb5LnAmU4AaRERO5Q1CBWqZw1xEdYRABwHmmeYKUA4OGnPeVIANvtCTWiMEkdIUgYQNhHdOFVG5d+XMekpuL1Gss20gIL4Bk7pX4hzSAYnrCrcWBN5QYAAC3UdJxK0ReqtWTIpgCRjmrLpGSMeiioiKYGZ22UmoiJAPfCKJ0jqN1A6t+hWDxukWW1V4GwldERPT0VW8tmV6TqZGHAtxjCCb/wLwe2p8Homqxjy8Bxa4c+p6ldBe0LAtira2pjbVTC89+H/AIiqcPabC6cG1KIDSCYkcj7qzxH4ipvkmo2f+S5cvLcbrTow8Xsm+J20bCn41mQxryAWtJgZ6fVcxccWe5hDahx3UHGeMm8pNosMgOkx2WM6sNE5VY5bVcbGnf8AEn1qbA55A1DCnocRcHwXkQ5xP1/uufqVQ8MI5OkohcBj5nMkrTdkZd11jeMOEgERJ/VJcw26YB5t0lPtkv1xU04CQEogGj53hoXS4iCNlPU4SmD6IjzT6qxRptqGabhPRZZ2NsJVu0oCRgFb1hSaz+yyrWm9oBc0gdVrUHloEj7LKdtb00g7HYp9UETgKsyoOZ257KZrpE/QFWmJmwRghEGkcyZPMqNggA5zzypGjY6iO8H+aAcnyn9JhLhhb/mD2OiCw7py0QCSDz5KGjUFDiVF/wCU+Uz3R1AZrgx72ifK6OmyJz8QD90d2dN9V2h0OwdkJcI8qeXYx6Qvc7681C8lo952hTuMtyBKr1pgiO6iqiw9+q5qgwT4hhTNnt3Mqr4jXVXagfMQTGBMK0xwA2B7JQ9LDSQAIz1RgnfYcyo6eTJb9lNOoYj6wriKp3lPWACME9JUFdpq31Q7hsNE9gr9VnlBzg4Gn+aqhhDtTgfNk4Vy8psGANIhMd5BPcopjBnsgcQf7oBicbT0TyEDnCefbZR6jMNMzyCqFWf8QcHo8RotqxprNGHAwfquOr2tzaPgOY+P425+q9Mp2rzSmqPDpxJK5rjtSya806Ddb+oynlJrlGNu+HIVbu5bIdSA9Cqzrp5xpg+q07mi90kiAeQWe6jofMKJMfxVzz/TtpVKn5tPZSiycTJqn6KajgCVOwgLWSMrcv1XHD3f/Mf/AM/+Ula1xiUkag9qvX/w3dW0upA1WjkMO/8AKxalMai17SHDBBGQvYXm3uGEOjXGQNllcQ4HZX8sq0xrGz2mHD3Su4epXmLabQdlYotAd5ZB7Levvg+/ou1WZbcM6TpcPrhY1W3uLKr4d1QqUX9HtiVnlyvDhqWbqkQajo6StCk8hsteR7rFtqo3JWnRqyN8rDWq6O1+nxC5ob0mVG92hWbbjlk8mnd2gYeolqz2vB3E9kXhMqGHNGeqqWzqlqXuOno0+G3TA6hcBk4h4/mEf+VPHmpnxBvh65P8G5hmk5zf+P7K1b33EreQH6mxzVzO/cRcJ9V0LrGpSHmpGN8l381n31tNMlrCHNyMn90Fv8RcSotgsLhsc/upz8SUa7S28sm55kAKpnje5pPrlOqGGvFCppLXOZvkKR1IgfNPqd1PUq0XW9F9PRTp/knYTyTaARlPiw5uVQqsI3cPfkqteQIOR25rSqhrcRPqYVGoycNM9t1nY0lQMqMLmyCCAJV2hUkxAzuq/wCHPiElhAbgc1YpsiCfvyWcXdL9MgQ7S0//AFUuskR+myhpsbp3nt0U+lrgZn6layMqhqE9SOmUBMiCPYqw6mNPyz6/3VepSbBmAD3/AHVaShqNInST6Kv5ySCCPXAU9YECNR9o/ULOuSCNJfqQa242tJs17sM7NyVVq/EVvbgssaJqkfmKyq1tTJJyexQM0AjU3TGMjCXtkPWDur7iXEPLVfopz8o5eygbbtpgnLj1O5VjxKYGCOyiq1BnI9k4VZ10BHdZtYZWlcu/qVmViOacTTsMbKUbKSw4de3kfhbWrUH8Qb5frsugs/g3iFSDcObT/wBrfMf2VxnY52Ul3NP4CZoGqs+efmAST5TpTZxR1PDSR1j5v7k/RXLXijKVJ9Wq5vkB1EHn0HYdeZXJMrHUXGZLpA9v6+6lpVPGr06DpLG+aoDzA/crnmdddxm3onCLxz7anUuIDqnmDf4RyW4204fxK2NO7pU6rHDZzQV5yziFQ1NIcdsdpXR2fFfw9EumQ0KplLxRlhrlU49/hy5uqvwOsI38Cof0PL3XGv8AxPDrn8NxCi+hVH5XDf0PNet8OuuI1WF1C21nB0l4bhVeO8Jfx2m6hxPhhpASW1gQ4g9o5pZSJlseeUasgaSPZXaLp39gsq/sLngPEfwdyS+m6TRqkRqH7q9akug5WetXTTcs21qPmbturDKI2ifVU6L9iG+hIVyk6RGmAriaMW7D+We5CTrVjmkQAFK2ZwAfdHJjbCqJVaTH02Gh+XVLVba0MbM4H0UfPESUL3EmC4Y55VSFT1XBxIwCeygZRp+IC84nnCas8tH+pAVUPe4amBxHUMA+5KVOVpupsBLQ4zJw0qCNDpa4nsVRdVu8yyoATuYIP0Ks0XP3c0kj+E5Hss+17jQpEFo39ApmmHSNv69lTpnOZ+itMcIyCPqriakLgcx7gbqJ+0tn1ROIG2c/1zUTtsTHLZUlUuG4JBWTd1ACdW/9dlqXJEHH2XP8UqFjSRIHfZTTitWuYMBygp131qop0mPqVHbNY2SfYLe+FPhN3GmfjuIvfTszljG4dUHryH3K7ih+F4LR8PhPBKvQubSI1epO6japuuHsPhPjd6NRoi2pnnWdB+gk/Vb1r/h6wt1X1+50bim0D9ZWk7j3EXVB+Is6ls2YbqGPqNkP/qAZLjkYMq5Z9llKiHwXwSmIdRdV7vquP6Qnp/D3B7OqH0rK2Y87FzZj6yqd38QtDgJxusm/45VNSk+3Op4JxO45hay4s7jk6vxaFIw4NgGB2RP4gym0xELhK3HS6pqLvK9sdNuSjqcYfqI1SIzndK+SQTxbdk/ijdR84+qS4n/MH8jPqUlHzL+BzVG9bieWy0LStTY2s8mS84HaFzrCrNF7mxBUZePXR4eXfbo7JxNRz3Hc4yrVW5Ir0QHeUOk9DCxbO6aHQ4wT1WmR4rG+G3zDbosLlcby6ZjMpw9X+GLptGzpNwSRLjzJK6KrcsdROYxzXmnw7xdrKdOhceV7QBnErp7u702hcx27cA8+irHzWcMsvDLXN/4hWdOvwZtTVqq0Zcx/M81yvD/+pRY8CdQkBbXxrf8AhcPdSDgSW6QOvILJsafhUKbMSGgGUY5XLkZYzGRo0thsPVWaZ0/IT6jdVGPOzYnbCtMLtiCVrJWe4ssMDv8AcJy5wJmfUn9lC1xmCZ9E5fgxmOgVQJC6TnfphA+oWg63Z7oHPdGGuH2UNQVI8rTttIVRNqjxC8LGFz8AZlaHwpwscQaLu8ZrJy0VctaOWNpXM/EAe2hLjpa97WknucrqbfjVK0tmULYQ0NjHpCWeXrosMfe101zw+hSouijSLQPygLn306dNxdRIdSmMH5f66KtS+KjVqeG5wLWMmoRyMRH1n6KnQvW3F5cFkhriHROJ6p/JMoL4/Wt1oBGYI6EFFLW4JjsD/JUqFVwwfMDtB2Vk1JHmnPVLZi1OBQOMDJ+yDWP6CEuM4IJ9N0GjqBpbPLkDzXMfEDNT6FN0htWq1rj2JyuoeZB5x7LG+IbLxrIvomKtMhzQecZTs3E75eg8Kr06drSpUwA2mBgen7K9Wu4bJIXAfD3Hm1qeku0uIEtJyCMFblxftNPBH1XD8mWPDtnjl5Xb68p1KbmPILTgheecRun07upTa7OogknfutTinGqdNjm6xPQLkKtw64uH1T+Yytcc7lzUZeOS8LNa5ed3yFA+5LqLmE7AkKvUfOCchB4rWtOoiVpKjKfqSpWL6U8/m94UorgAAnb9FmvumaNAMwIURuXHZVcLky+THH7bAuIAzySWP4zuqSXw0/nwNWta1ufM2W8nDZPRqbbLqqdi0+WZB2BVPiHADOukCx3bYqvffFL4bOcVGk9xbiB6BT0a1xRfqp1D6HIVGK1nUDbhkD+LkVoUiHtnBCyyjTC1dPGi+mGXVGY+V7DBCtH4lpNota+4rODDIYQf2Wd4IcNsqSnZ0y4Q0T3WfpjWvvkkoXpv7sXV5RL6bD5GPH3K3KXEbBwk0g0j/fCo0qbG09IEyhNu07tHoFpP4zWLPL+V3k3GcS4e0/K0Tt5lJ/m/D2j5G42zK51ts3BACmp2rSREfSU/bL9T64/jdHG+HHejI9Sl/n9gCA22nv0+yxxbM6SesqRlu0cvoq98v0vXH8aD+LNqSKVmOxLimFWrVJkNaP8AaIULGgbCCp27wP1KrG1NjP43YuvLCrSzJbhcLSvru3rGlcNqOgwdJXqrKJexY1/wKjdVC9zCHg5LBH91rZMpyx5l3HGUryqajvw1s/zOkyckrpeA2talSNW4xUqEQ0bAfzWhacCpUTOkuIz5sK+63FNo8sT2wsrjrppLb2BhMc4UmuO3ooj5NuaAukyduynbRYc8DaUDnnmNlCagjl7pi8+0IlCfXjeO5QVoqU9LhON1GagHNM5/0HNVKmxy/E+H1be48e0eWO3kKpU4pfkaatYx0IMfYrprkBwdMGVjXVu0mQJRZjl3Clyx6rOdeVnt0t8ED/iVVqm4OdYHo0KzWohs8lmVvEfVFKkCXu2ASxwn0MvJlrkz3VPzOJ91C4mVuWfwvd12h1UkTyCu0vhxjDBc0Hvun8uGJTwZ5f05cMe7Zp90baLxkwF1J4M1uJyOuE1XhIY0ExlVPJb1Bf8AHk7rmdPqkts2NMH5gkq3UfHi2KbvFuG0qZ8wycLoLbhfFKVEOe2nUafykTAXN8EqinxWXj8269Fsr1jmjMdlye86rtky3uOWuuD07tj2VqOhx5EYXHvtKnDb59rUnTuwn9F6/f3A/CuLQ3WRDSQvM/ixw/G0DMkOieqJZOJRZbzUNPIyTCs0sYB9yqlGC30ViY54UkuNdO5+icuHM4Vdj4dAx0RahyJJVbLScGNp+qkY7mfuoCczt1yja7GPvhMJ2vGxhG0y2NpVdpzhTNcJGT7JxNWG43OO6t0QCzXBg4bKq0KTnkavI3qU7rrxqwbTg06YhonC0nCO2pQkYmQeSuU2sAIMaeYCx21XaZDhjup6dcmJmZ5q5km47aLgxo8seirVgMwQenZVzWOR1ULqpaQXfdTcjmJqgbBMKo8Cccuymq1JJIyFUq1YwW5UVZaiCM74Q6v4QY7IA4OqNGyYnzFpxHRAGXTvyS14jb0UJqQcHKYvB7J7I9QkyQcd1SuGAjb0VlzodM59VDVjc56YRstMq4Zgofhi2p1eLVXVRIbAz03VmuzGIVGzrmw4lqdhlQQfVGW/W6GMnvNvVrPg1tc0Gvrkw4A6RyCldwThjQR4YgcoVDg/EvGtKJ1flA+mFduLljWy98LD5ZPp0en9sT4gtKNvQNW3JBp5jkQuVq3WsE42Wx8QcSY5lSnSIc4tiAeS5VhcGHVurxz3ym4aSvfLyRETzSVXU7p9klr7Vj6te2uqBJNRvhvPMbLpOGXxbGp7arP42nPuFxulIBzHTTe5h6gwua4b6bzyad5fcUp+GSHYaOeMrg725/zDiILDNOnOepQ1m1rkxWr1HN6FyloU20WhrQAAnj4/Xmi+Tc1E9LG84UrSD/ZQ6xM5Cka6cyQnotpg+MGI9UYdMlpEKBoLj5Wk+qmp0KjyfLHqnMaXtB6gDJOSia46gBk8gAip2zWgGq+B2wmdxC1tsUWancwE+InmrVC3e/NQhje6J99aWwLaf/Uqdll1bq6vPmPhsPJqKztmCpL8MGXEc/dPd/0Wlp9xWqtNWo46n+Wm0A+UcyrFB2hmlvLchVDVNxXNT8oENHIBT+JGBCcC7TqamFsw090Qq6S05A2VJpO5IlP4sycYT2Gi6rBLDmCcqJ1bMZUL6jQSXfmGqZQGpLZGyWwOp9FA4iDgSN07qgI5KJzoM5nmgBFUiqyDEFR1SRV3iehUb3jxGxiTAEoa7jqaDk91UTUs9RKYmNv7IJdAgpi6YEkeqRiLtzIwoycEbJGN0BME7SgAqwensqVzbsrN0kR0Vt7hO+6A4n+ScpWbVrW+4lw1jqdJ4ew7ajke6epx29qH/uGueOmuB9lIclQVGApXHG/QmWU+0dTilR40i3ptHQSoX3Vapvob/wAWp3U0OmNkeuM+hc8v1GXPP5kkUJKkbrWaEYwNgfUJAHcIhthZNdm1gH5Al40TDAnMzHJINEoOWjF0AP8ASH0TtvA0f6I9YQaUtI6qVbGb6p+RkIH3lzV2hsphnsijJ7oHKIsq1f8AWqOcOkqalRaz8oE9U49MQnGG4TA/lyGmUdXyUWUySC7LoQUnS41HzoZz7qJlR1aoars9JTSuURpGJEBEHacycKEPwYEdBCedR3HuEHpKakggc8lM124Mwo+sHI3TtJAM8zyQEz6oIpDPywi8TGThVi5zaTZGzuXJOHwgtJxUI5yEDngjdRa8x9kxIOciegQEdd0Pa7VBBTV3jUwHrumrgQgqOLgwmIVztN6SzBOobpao9ELXQIdMdeiJwIAJGDsRzSACTk7IT9Uic5QnBwEAJnqgJI25KQ7bIDt2TCM7IXBEduaEiE0onD1UTmqcjqgcEwihJHASRsmlCfl3RAdk4CzsWEyB1TgbGN8p9PdOAQNkjDjqhcMDeeikAGZCYtHLAQoAB2O6UEHKOMboSDsSkCBjYpqhOIOdkp3Q08y4EaW8z1ThWjuHnS2i3A3dndEwBjYlRU/PUdUM57qVszHJI0gPXf0SGRAMY5BCMYBQuMNkBBpA+DAUgIiRsqxMnH2T0qvmg8/smW07Q4tfBxGQULCS3dC06nOAJALeXNC1w0iZQBuyYOybM7JuUgpcsoAHiWkHmopIaAWkjkY2UzhOwUbTALSnEUQkjqhbUqUZ0+ZnNh2TUzjdORjYyeadEp/JW/0XaXfwO/kgdqp4cCD6YQPpg8s9U7alVmC7W3o4J8ldH1YgbISZTuqUnZNIsP8At2TEU3fK4go4K7D7oSi08tQ+qFzXdQR2KfBAcgI6KQtdzgepQlmMvHsmQIST6B1ckgttRqc/MkkoakeSR3SSUg42KZ+6SSFAfhuE78ARjKSSAF4x7qIkig4A80kk/ovs9P5iOQRNPn9kkkqcSVcMx1RP2PoEkkjQO5+qOmBjHJJJUlKwCamOSjbhuOiSSRkSYnukd0kkAx/kUAaC8yAcc0klUTQs3RDd39dUkk6UJmd0ztikkgIz8p9EI2SSTQXVMNgkkgAO5Tj5UklSQFJJJIP/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 name="Picture 4" descr="http://wodumedia.com/wp-content/uploads/2012/12/Scars-form-a-pattern-on-the-abdomen-of-a-young-woman-in-Benin-where-such-ritual-markings-may-be-endured-at-young-age.jpg"/>
          <p:cNvPicPr>
            <a:picLocks noChangeAspect="1" noChangeArrowheads="1"/>
          </p:cNvPicPr>
          <p:nvPr/>
        </p:nvPicPr>
        <p:blipFill>
          <a:blip r:embed="rId3" cstate="print"/>
          <a:srcRect/>
          <a:stretch>
            <a:fillRect/>
          </a:stretch>
        </p:blipFill>
        <p:spPr bwMode="auto">
          <a:xfrm>
            <a:off x="2195736" y="3429000"/>
            <a:ext cx="3456384" cy="2592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5363">
                                            <p:bg/>
                                          </p:spTgt>
                                        </p:tgtEl>
                                        <p:attrNameLst>
                                          <p:attrName>style.visibility</p:attrName>
                                        </p:attrNameLst>
                                      </p:cBhvr>
                                      <p:to>
                                        <p:strVal val="visible"/>
                                      </p:to>
                                    </p:set>
                                    <p:anim calcmode="lin" valueType="num">
                                      <p:cBhvr>
                                        <p:cTn id="7" dur="500" fill="hold"/>
                                        <p:tgtEl>
                                          <p:spTgt spid="15363">
                                            <p:bg/>
                                          </p:spTgt>
                                        </p:tgtEl>
                                        <p:attrNameLst>
                                          <p:attrName>ppt_w</p:attrName>
                                        </p:attrNameLst>
                                      </p:cBhvr>
                                      <p:tavLst>
                                        <p:tav tm="0">
                                          <p:val>
                                            <p:fltVal val="0"/>
                                          </p:val>
                                        </p:tav>
                                        <p:tav tm="100000">
                                          <p:val>
                                            <p:strVal val="#ppt_w"/>
                                          </p:val>
                                        </p:tav>
                                      </p:tavLst>
                                    </p:anim>
                                    <p:anim calcmode="lin" valueType="num">
                                      <p:cBhvr>
                                        <p:cTn id="8" dur="500" fill="hold"/>
                                        <p:tgtEl>
                                          <p:spTgt spid="15363">
                                            <p:bg/>
                                          </p:spTgt>
                                        </p:tgtEl>
                                        <p:attrNameLst>
                                          <p:attrName>ppt_h</p:attrName>
                                        </p:attrNameLst>
                                      </p:cBhvr>
                                      <p:tavLst>
                                        <p:tav tm="0">
                                          <p:val>
                                            <p:fltVal val="0"/>
                                          </p:val>
                                        </p:tav>
                                        <p:tav tm="100000">
                                          <p:val>
                                            <p:strVal val="#ppt_h"/>
                                          </p:val>
                                        </p:tav>
                                      </p:tavLst>
                                    </p:anim>
                                    <p:anim calcmode="lin" valueType="num">
                                      <p:cBhvr>
                                        <p:cTn id="9" dur="500" fill="hold"/>
                                        <p:tgtEl>
                                          <p:spTgt spid="15363">
                                            <p:bg/>
                                          </p:spTgt>
                                        </p:tgtEl>
                                        <p:attrNameLst>
                                          <p:attrName>style.rotation</p:attrName>
                                        </p:attrNameLst>
                                      </p:cBhvr>
                                      <p:tavLst>
                                        <p:tav tm="0">
                                          <p:val>
                                            <p:fltVal val="360"/>
                                          </p:val>
                                        </p:tav>
                                        <p:tav tm="100000">
                                          <p:val>
                                            <p:fltVal val="0"/>
                                          </p:val>
                                        </p:tav>
                                      </p:tavLst>
                                    </p:anim>
                                    <p:animEffect transition="in" filter="fade">
                                      <p:cBhvr>
                                        <p:cTn id="10" dur="500"/>
                                        <p:tgtEl>
                                          <p:spTgt spid="15363">
                                            <p:bg/>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5363">
                                            <p:txEl>
                                              <p:pRg st="0" end="0"/>
                                            </p:txEl>
                                          </p:spTgt>
                                        </p:tgtEl>
                                        <p:attrNameLst>
                                          <p:attrName>style.visibility</p:attrName>
                                        </p:attrNameLst>
                                      </p:cBhvr>
                                      <p:to>
                                        <p:strVal val="visible"/>
                                      </p:to>
                                    </p:set>
                                    <p:anim calcmode="lin" valueType="num">
                                      <p:cBhvr>
                                        <p:cTn id="15"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536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536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536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5363">
                                            <p:txEl>
                                              <p:pRg st="1" end="1"/>
                                            </p:txEl>
                                          </p:spTgt>
                                        </p:tgtEl>
                                        <p:attrNameLst>
                                          <p:attrName>style.visibility</p:attrName>
                                        </p:attrNameLst>
                                      </p:cBhvr>
                                      <p:to>
                                        <p:strVal val="visible"/>
                                      </p:to>
                                    </p:set>
                                    <p:anim calcmode="lin" valueType="num">
                                      <p:cBhvr>
                                        <p:cTn id="23"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536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536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536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strips(down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44036"/>
                                        </p:tgtEl>
                                        <p:attrNameLst>
                                          <p:attrName>style.visibility</p:attrName>
                                        </p:attrNameLst>
                                      </p:cBhvr>
                                      <p:to>
                                        <p:strVal val="visible"/>
                                      </p:to>
                                    </p:set>
                                    <p:animEffect transition="in" filter="strips(downLeft)">
                                      <p:cBhvr>
                                        <p:cTn id="36"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marL="514350" indent="-514350" algn="l" rtl="0" eaLnBrk="1" hangingPunct="1">
              <a:buFont typeface="+mj-lt"/>
              <a:buAutoNum type="arabicPeriod" startAt="7"/>
            </a:pPr>
            <a:r>
              <a:rPr lang="en-US" b="1" u="sng" dirty="0" smtClean="0">
                <a:solidFill>
                  <a:srgbClr val="00B0F0"/>
                </a:solidFill>
                <a:cs typeface="Times New Roman" pitchFamily="18" charset="0"/>
              </a:rPr>
              <a:t>Drugs an Allergies History</a:t>
            </a:r>
          </a:p>
          <a:p>
            <a:pPr lvl="1" algn="l" rtl="0" eaLnBrk="1" hangingPunct="1"/>
            <a:r>
              <a:rPr lang="en-US" dirty="0" smtClean="0">
                <a:cs typeface="Arial" pitchFamily="34" charset="0"/>
              </a:rPr>
              <a:t>Ask about any drugs that has been taken in the past and for what condition . </a:t>
            </a:r>
          </a:p>
          <a:p>
            <a:pPr lvl="1" algn="l" rtl="0" eaLnBrk="1" hangingPunct="1"/>
            <a:r>
              <a:rPr lang="en-US" dirty="0" smtClean="0">
                <a:cs typeface="Arial" pitchFamily="34" charset="0"/>
              </a:rPr>
              <a:t>Inquire about the doses  and duration .</a:t>
            </a:r>
          </a:p>
          <a:p>
            <a:pPr lvl="1" algn="l" rtl="0" eaLnBrk="1" hangingPunct="1"/>
            <a:r>
              <a:rPr lang="en-US" dirty="0" smtClean="0">
                <a:cs typeface="Arial" pitchFamily="34" charset="0"/>
              </a:rPr>
              <a:t>Ask about the immunization and Allergy .</a:t>
            </a:r>
          </a:p>
          <a:p>
            <a:pPr lvl="1" algn="l" rtl="0" eaLnBrk="1" hangingPunct="1"/>
            <a:endParaRPr lang="en-US" dirty="0" smtClean="0">
              <a:cs typeface="Arial" pitchFamily="34" charset="0"/>
            </a:endParaRPr>
          </a:p>
        </p:txBody>
      </p:sp>
      <p:pic>
        <p:nvPicPr>
          <p:cNvPr id="43010" name="Picture 2" descr="https://encrypted-tbn1.gstatic.com/images?q=tbn:ANd9GcSZSoGHY_BB6YlEaysQEN-YRiVMv58RP6FXsKcK1dRdi1g1K3a5"/>
          <p:cNvPicPr>
            <a:picLocks noChangeAspect="1" noChangeArrowheads="1"/>
          </p:cNvPicPr>
          <p:nvPr/>
        </p:nvPicPr>
        <p:blipFill>
          <a:blip r:embed="rId2" cstate="print"/>
          <a:srcRect/>
          <a:stretch>
            <a:fillRect/>
          </a:stretch>
        </p:blipFill>
        <p:spPr bwMode="auto">
          <a:xfrm>
            <a:off x="5436096" y="4221088"/>
            <a:ext cx="2886075" cy="1590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box(in)">
                                      <p:cBhvr>
                                        <p:cTn id="7" dur="500"/>
                                        <p:tgtEl>
                                          <p:spTgt spid="16387">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box(in)">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box(in)">
                                      <p:cBhvr>
                                        <p:cTn id="17" dur="5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box(in)">
                                      <p:cBhvr>
                                        <p:cTn id="22" dur="500"/>
                                        <p:tgtEl>
                                          <p:spTgt spid="163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Effect transition="in" filter="box(in)">
                                      <p:cBhvr>
                                        <p:cTn id="27"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dirty="0" smtClean="0">
              <a:cs typeface="Times New Roman" pitchFamily="18" charset="0"/>
            </a:endParaRPr>
          </a:p>
        </p:txBody>
      </p:sp>
      <p:sp>
        <p:nvSpPr>
          <p:cNvPr id="17411"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marL="514350" indent="-514350" algn="l" rtl="0" eaLnBrk="1" hangingPunct="1">
              <a:buFont typeface="+mj-lt"/>
              <a:buAutoNum type="arabicPeriod" startAt="8"/>
            </a:pPr>
            <a:r>
              <a:rPr lang="en-US" b="1" u="sng" dirty="0" smtClean="0">
                <a:solidFill>
                  <a:srgbClr val="00B0F0"/>
                </a:solidFill>
                <a:cs typeface="Times New Roman" pitchFamily="18" charset="0"/>
              </a:rPr>
              <a:t>Family History</a:t>
            </a:r>
          </a:p>
          <a:p>
            <a:pPr lvl="1" algn="l" rtl="0" eaLnBrk="1" hangingPunct="1"/>
            <a:r>
              <a:rPr lang="en-US" dirty="0" smtClean="0">
                <a:cs typeface="Arial" pitchFamily="34" charset="0"/>
              </a:rPr>
              <a:t>Ask about the state of health and cause of death of the parents , siblings and other close relative .</a:t>
            </a:r>
          </a:p>
          <a:p>
            <a:pPr algn="l" rtl="0" eaLnBrk="1" hangingPunct="1"/>
            <a:endParaRPr lang="en-US" dirty="0" smtClean="0">
              <a:cs typeface="Arial" pitchFamily="34" charset="0"/>
            </a:endParaRPr>
          </a:p>
        </p:txBody>
      </p:sp>
      <p:pic>
        <p:nvPicPr>
          <p:cNvPr id="41986" name="Picture 2" descr="http://imom.com/images/thumbnails/tools/iMOM_Family_Tree_Package_3_600px.jpg"/>
          <p:cNvPicPr>
            <a:picLocks noChangeAspect="1" noChangeArrowheads="1"/>
          </p:cNvPicPr>
          <p:nvPr/>
        </p:nvPicPr>
        <p:blipFill>
          <a:blip r:embed="rId2" cstate="print"/>
          <a:srcRect/>
          <a:stretch>
            <a:fillRect/>
          </a:stretch>
        </p:blipFill>
        <p:spPr bwMode="auto">
          <a:xfrm>
            <a:off x="2843808" y="3501008"/>
            <a:ext cx="3744416" cy="31409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17410"/>
                                        </p:tgtEl>
                                        <p:attrNameLst>
                                          <p:attrName>style.visibility</p:attrName>
                                        </p:attrNameLst>
                                      </p:cBhvr>
                                      <p:to>
                                        <p:strVal val="visible"/>
                                      </p:to>
                                    </p:set>
                                    <p:animEffect transition="in" filter="box(in)">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1">
                                            <p:bg/>
                                          </p:spTgt>
                                        </p:tgtEl>
                                        <p:attrNameLst>
                                          <p:attrName>style.visibility</p:attrName>
                                        </p:attrNameLst>
                                      </p:cBhvr>
                                      <p:to>
                                        <p:strVal val="visible"/>
                                      </p:to>
                                    </p:set>
                                    <p:animEffect transition="in" filter="box(in)">
                                      <p:cBhvr>
                                        <p:cTn id="12" dur="500"/>
                                        <p:tgtEl>
                                          <p:spTgt spid="17411">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11">
                                            <p:txEl>
                                              <p:pRg st="0" end="0"/>
                                            </p:txEl>
                                          </p:spTgt>
                                        </p:tgtEl>
                                        <p:attrNameLst>
                                          <p:attrName>style.visibility</p:attrName>
                                        </p:attrNameLst>
                                      </p:cBhvr>
                                      <p:to>
                                        <p:strVal val="visible"/>
                                      </p:to>
                                    </p:set>
                                    <p:animEffect transition="in" filter="box(in)">
                                      <p:cBhvr>
                                        <p:cTn id="17" dur="500"/>
                                        <p:tgtEl>
                                          <p:spTgt spid="174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411">
                                            <p:txEl>
                                              <p:pRg st="1" end="1"/>
                                            </p:txEl>
                                          </p:spTgt>
                                        </p:tgtEl>
                                        <p:attrNameLst>
                                          <p:attrName>style.visibility</p:attrName>
                                        </p:attrNameLst>
                                      </p:cBhvr>
                                      <p:to>
                                        <p:strVal val="visible"/>
                                      </p:to>
                                    </p:set>
                                    <p:animEffect transition="in" filter="box(in)">
                                      <p:cBhvr>
                                        <p:cTn id="22" dur="500"/>
                                        <p:tgtEl>
                                          <p:spTgt spid="174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1986"/>
                                        </p:tgtEl>
                                        <p:attrNameLst>
                                          <p:attrName>style.visibility</p:attrName>
                                        </p:attrNameLst>
                                      </p:cBhvr>
                                      <p:to>
                                        <p:strVal val="visible"/>
                                      </p:to>
                                    </p:set>
                                    <p:animEffect transition="in" filter="circle(in)">
                                      <p:cBhvr>
                                        <p:cTn id="27"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514350" indent="-514350" algn="l" rtl="0" eaLnBrk="1" hangingPunct="1">
              <a:buFont typeface="+mj-lt"/>
              <a:buAutoNum type="arabicPeriod" startAt="9"/>
            </a:pPr>
            <a:r>
              <a:rPr lang="en-US" b="1" u="sng" dirty="0" smtClean="0">
                <a:solidFill>
                  <a:srgbClr val="00B0F0"/>
                </a:solidFill>
                <a:cs typeface="Times New Roman" pitchFamily="18" charset="0"/>
              </a:rPr>
              <a:t>Social and Habits History</a:t>
            </a:r>
          </a:p>
          <a:p>
            <a:pPr lvl="1" algn="l" rtl="0" eaLnBrk="1" hangingPunct="1"/>
            <a:r>
              <a:rPr lang="en-US" dirty="0" smtClean="0">
                <a:cs typeface="Arial" pitchFamily="34" charset="0"/>
              </a:rPr>
              <a:t>Marital status , </a:t>
            </a:r>
          </a:p>
          <a:p>
            <a:pPr lvl="1" algn="l" rtl="0" eaLnBrk="1" hangingPunct="1"/>
            <a:r>
              <a:rPr lang="en-US" dirty="0" smtClean="0">
                <a:solidFill>
                  <a:srgbClr val="0070C0"/>
                </a:solidFill>
                <a:cs typeface="Arial" pitchFamily="34" charset="0"/>
              </a:rPr>
              <a:t>level of education , </a:t>
            </a:r>
          </a:p>
          <a:p>
            <a:pPr lvl="1" algn="l" rtl="0" eaLnBrk="1" hangingPunct="1"/>
            <a:r>
              <a:rPr lang="en-US" dirty="0" smtClean="0">
                <a:cs typeface="Arial" pitchFamily="34" charset="0"/>
              </a:rPr>
              <a:t>living accommodation , </a:t>
            </a:r>
          </a:p>
          <a:p>
            <a:pPr lvl="1" algn="l" rtl="0" eaLnBrk="1" hangingPunct="1"/>
            <a:r>
              <a:rPr lang="en-US" dirty="0" smtClean="0">
                <a:solidFill>
                  <a:srgbClr val="00B050"/>
                </a:solidFill>
                <a:cs typeface="Arial" pitchFamily="34" charset="0"/>
              </a:rPr>
              <a:t>past and present occupation ,</a:t>
            </a:r>
          </a:p>
          <a:p>
            <a:pPr lvl="1" algn="l" rtl="0" eaLnBrk="1" hangingPunct="1"/>
            <a:r>
              <a:rPr lang="en-US" dirty="0" smtClean="0">
                <a:solidFill>
                  <a:srgbClr val="FFC000"/>
                </a:solidFill>
                <a:effectLst>
                  <a:outerShdw blurRad="38100" dist="38100" dir="2700000" algn="tl">
                    <a:srgbClr val="000000">
                      <a:alpha val="43137"/>
                    </a:srgbClr>
                  </a:outerShdw>
                </a:effectLst>
                <a:cs typeface="Arial" pitchFamily="34" charset="0"/>
              </a:rPr>
              <a:t> exposure to hazards , </a:t>
            </a:r>
          </a:p>
          <a:p>
            <a:pPr lvl="1" algn="l" rtl="0" eaLnBrk="1" hangingPunct="1"/>
            <a:r>
              <a:rPr lang="en-US" dirty="0" smtClean="0">
                <a:cs typeface="Arial" pitchFamily="34" charset="0"/>
              </a:rPr>
              <a:t>traveling abroad ,</a:t>
            </a:r>
          </a:p>
          <a:p>
            <a:pPr lvl="1" algn="l" rtl="0" eaLnBrk="1" hangingPunct="1"/>
            <a:r>
              <a:rPr lang="en-US" dirty="0" smtClean="0">
                <a:solidFill>
                  <a:srgbClr val="C00000"/>
                </a:solidFill>
                <a:cs typeface="Arial" pitchFamily="34" charset="0"/>
              </a:rPr>
              <a:t> smoking in details ,</a:t>
            </a:r>
          </a:p>
          <a:p>
            <a:pPr lvl="1" algn="l" rtl="0" eaLnBrk="1" hangingPunct="1"/>
            <a:r>
              <a:rPr lang="en-US" dirty="0" smtClean="0">
                <a:solidFill>
                  <a:srgbClr val="00B050"/>
                </a:solidFill>
                <a:cs typeface="Arial" pitchFamily="34" charset="0"/>
              </a:rPr>
              <a:t> alcohol in details ,</a:t>
            </a:r>
          </a:p>
          <a:p>
            <a:pPr lvl="1" algn="l" rtl="0" eaLnBrk="1" hangingPunct="1"/>
            <a:r>
              <a:rPr lang="en-US" dirty="0" smtClean="0">
                <a:cs typeface="Arial" pitchFamily="34" charset="0"/>
              </a:rPr>
              <a:t> recreational activities and drug abuse .</a:t>
            </a:r>
          </a:p>
          <a:p>
            <a:pPr algn="l" rtl="0" eaLnBrk="1" hangingPunct="1"/>
            <a:endParaRPr lang="en-US" dirty="0" smtClean="0">
              <a:cs typeface="Arial" pitchFamily="34" charset="0"/>
            </a:endParaRPr>
          </a:p>
        </p:txBody>
      </p:sp>
      <p:sp>
        <p:nvSpPr>
          <p:cNvPr id="40962" name="AutoShape 2" descr="data:image/jpeg;base64,/9j/4AAQSkZJRgABAQAAAQABAAD/2wCEAAkGBhMREBQUEhQWExUUFhUVFxgXFhgYFxgYFBQXFxcYFBgZGyYgFxokGRYUHy8gIycpLSwtFR4xNTAqNSYrLSkBCQoKDgwOGg8PGjUkHiIsLCw1LC0wLCksKS4sKSwpKSosKSwpKiotLCwpKSwsLCwpKSksLCwpKSwsLCwsLCwvLP/AABEIAJMBVwMBIgACEQEDEQH/xAAcAAEAAgIDAQAAAAAAAAAAAAAABgcEBQIDCAH/xABLEAACAQIDBAcEBgYGCAcAAAABAgADEQQSIQUGMUEHEyJRYXGBFDKRsSNSYnKh0TNCU4KSwSRzk6KywhUWNGPS4fDxFyVDRFSz4v/EABoBAQADAQEBAAAAAAAAAAAAAAABAgMEBQb/xAAxEQACAgECBAMGBQUAAAAAAAAAAQIRAyExBBITQVFxkQUigaGxwSMyYdHwFEJS4fH/2gAMAwEAAhEDEQA/ALxiIgCIiAIiIAiIgCIiAIiIAiIgCIiAIiIAiIgCIiAIiIAiIgCIiAIiIAiIgCIiAIiIAiIgCIiAIiIAiIgCIiAIiIAiIgCJwqVAouZXe9vS3SwlU0kVqjgXOW1lvwDEniRrYcvOWUbBY14vKMxHTfWPu0fjUt+AQ/OavE9MGNb3VpL5l2+REnlXiD0MagHMTrbGIOLD4zzTiOknaL8KtNfKmf8AMTNZiN79ot/7pvQKvyWKiD1E+1qQ/XE6v9PUr2zTyXjNuYw/pK9Yj+sa34G02+4G69TaWLUPmakhDVCSSD3Jr32+APhCUW6Vk6HqulVDAEcDOyY+BoZKaroLAAAaAAaAAcpkSr3IEREgCIiAIiIAiIgCIiAIiIAiIgCIiAIiIAiIgCIiAIiIAiIgCIiAIiIAiIgCfGa0+yG7/wC+yYKiTe7nRF5s35DiTyHmJMVbBqOk3pAGGp9XSINVwco4hRwLt4dw5nyMot6hYlmJYkkkk3JJ1JPiTO3H4561RqlRszubk/IDuA4ATokyfZARMKpjz+qBbl3m3ymWKgMqKb7HKInxnAFzwEEAYVqzLRpjM9RgqjxvxPcPH8p6P6O9zUwOGRQLtxZubMeJP8vACVx0J7Cp1HbEuQzklFHHIo4jwJ+Vu+Xsi2Gk0dxXmW2OUREzIEREAREQBERAEREAREQBERAERMfG4wUkLHlG4OdTEKvE2nGnjEbgwPrKs3m3gxdYh6WFavQIuAtUUy2ujaNmy24C2twdZHTvmKJ+lobQwnnaonxqj5SjyQTrfyo0WNl9gxKXwHSdT0yY6mfCtSqUj6sMyj4SS7P6QKjcBTrD/c16VT8CVb8JPPB9/XQjpyLEiRrZe+lOq/VsDTqWByupU2PMX4jyvJGj3FxL0Varc5RESCBERAEREAREQBERAERNdtra6YekzuwUAEkk6AAcTJSt0DB3s3np4OgzubAD1J5ADmSeU847f29UxldqtTnoq30ReSjv7yeZmfvnva+PrlrkUlJ6tTz+2w7z+A8zePS0mkqQEREoD4qgcAPhPhpju/lOUQSm1sdXU2902/68PymHiqpYEX4HW3O/OZGNxGUWHE/hMLD18l9L3FtZD02NISUnU9iT9H28jYPEK4PYzAVByKMePmp1HqOc9SbOxPWU1bwnkSlQszMLlHzW0t42I4A2P/Vjb1FuFm9hpZ+OSnfzyC8unzRKyTWjJHERKlBERAEREAREQBERAEREAREQD4ZAt/cfUrf0egFZiMzBiVXIrC6uQL2f3bcxm10Mm+MrBUJMpPbOOw1SvUaviq+GqlyFam5Vcik5BdQwPNu1bVzEm4wckvuaY42zYjb+Pp/pdnlwOdCsj/BDr+MDpAoLpXp4nDf1tBwPilwZgYaliT/su1aVcclrJTY+rKc34TIbam1qP6TCUcQO+jVKE/uvcn4TxnCLey9WvqdlsyDi9lYzi2Eqk/WyK/8AeAa81O3ej3AZQaaMlR9EyVDa/NjmzdlRqbeAGpE6sbvRg2/27Z1SkebPQVh/HoT6TUYVdnVGZ8PiDg3LHIEdkyrwAYP2WvbMRe2tuUtUobNr5r5EaM6nw2K2WxN2r4UsGLDR6Z4B+eRgNL6qRoeMtvcrfhayKGcNmHZbgGA46fqsDxXl4ggyB08RjKI7apjaVvfpWWra3ND2X/dMxtnYGkXNTBPZSw66gSUKte2dAdaNRdfskXE2w8S4fn2/T+aP6jJjUtEX6MSv1h8ZzWoDwMp2hVrXyPiKtxci3VgMt+I7F7jgRfTyMz8NtTFUTdKoqj6tTRvR1HzU+c745MUtmczwyRasSEYDpEQWGIU0jwu9svo4JX8b+EleE2rTqC6sJpyvsZNNGZE+Az7KkCIiAIiIBwqPYE90oHpV3pq4iu1BQeppntEXIdh4gEZV7u8G/AS6d6No9Th3exNgTYcTYcB4nh6zTbO3Wq4emWSqWrOc9VGJFB2I1VVA+jtwD2JNu0G0tMp9ON92SeeaGzK1TVKTMDzUE/ynf/q/iv8A49X+Bvyl3VNgUazs9IHDV1PbXKOJ/a0wbMDbR0IvbRjOabW9mGXF0QotYVV7VI912t9GfBwPC8mE8U9Fo/Bk0efsUDSNqilD3G4PwtOj21e/5/lJnvVTpV8XUZHCG4vmuUyhEsBlBOcnOQLa2PheK4rZt6gRRmLcAFsxJNgLAnUzOc1Gbidq4NyxqSfy+50e0icuvEwxTKsynipI8rEg/iJyljharQxatQsxJ/7ThO/EJz+M6LQQb/Y+IVgEf3Wyg8rMp7J8LgspPIVGM9PboY1amGQrzF/+R7jylEbO6Lq/sPXEHrWGYIfq29w/aI187Dvm/wCjDeauC1FLOw1CM4VyOeXPYMdNRe99dbm0JLFcZvR62d2X8aCyLdaP7MvS8wtqbUWihZiBYX+EjrbbxzaDDkeLVKQHrlYn8DI5tneKjh2z4ysK9VTdcPROYK3I1CeY43bKByUm0ylxGKOz5n4LX/hzQxuTpG8xG38RT6uq6jqXdUK8HQOwVHYluZPuWJAI4aiTLDVs6Bu8Tz/ido4rbWJSn7lNWDZUJy0h9ctoXqdxNvAAZpfezqJWmoPdL4XOULyb2Wz4uk0nv9DKiIlzAREQBERAEREAREQCI9JG1jQwbmzagrdULZcwIzNb3VHfylcp7G1NalbC9QrDStQIel+89E3H7yy7MXglqCzSB7X6N+rc1cE5w9Q6kKL03/rKfA+YsfGZ5sTyRXK6a+H89DXHNR3Ip/qfRrrmw+IFQdzBagHmVsV9QZjHdzG0P0eYgfsapH9xivw1nzaGEWk/9KpnBVL2Fejc4dj9oCxo381+9M0bRxmHAJYV6Vrhz9IhHfnWzr5sGHjPJyKePSSrzO1VLY1OK21i7GjUaocwF1eiSSoIuOyoJU2sdeBMwcfjKrC/slKv3hsO6m3g1vwm9beFmd6hpjtBQLVbqFUHS+T6zO3qO6cDvR3LT/tvySZdVJ6K/iacl9yJ0MXk7QwWLwp5tQapl9UdMpEz6O3KdVlzurVB7rOPZcSvgH1pVPukqD3TeLvG3JE9HY/KnOT7TeoLNhusU8stRvnRIMv1094/P9/3K9Ou5l4ctUp8T1iG4LIUN+WYXsQQbEqbEE2tM3DVw6hgLX4g8QQbEHxBBHpNVgQtM3WjiMOg1ZTTbqdeY0PV+YyjvmRUxy0Wa5uKgDoF1LN7rBO/9Ru7tE8JOGVS5ezEtVZsiJjLg+rN6TtQP2TZPVD2fgAfGaitiqlT3mKD6iG38TjU+lh5zoGDT6inxKgn4nWdSzcj90o42TPA76Yij+kC1V76ZAb1psf8LHykr2HvlQxOiMMw4rwYfeU2I9RKj9kT6i/wj8p24KoKFalVVQuVwCQoHZcFDr+8D6Tpx8XzyUZLfuYyw90XuDEx8BiQ6KfCJ0tVochkxESAaveDZvX0WTvB/wC48ZrsBvIucUsQOpqnQX/R1D/u3PAn6jWbuzWvJLaa/aWxaddSrqCCLEEAg+YMNRkqkSaDfLbOEwyq+IqGlVseqKDNV4jMAoBzJe1w3Z8jYyN7I6T8NWbq6i1FY3F+rJRxrrZSzKCBexBtqLnjIZ0l0OpxKU2dnC0mFMG7FQKgIUNxy+8BmOl9OQkP64WJ109CDy8jOTLj5XR6vC8FDNicpOmSrfjC4f2thg6lJKborvkDFFcggqMinLdQrEAC1z6R5Nm4yjd6SZmIsHpjrMoItemyZgpy2F+IHCxMl3Q9sGnisbVaugqilSDZX7QNR3BDMD7xAvxvxl3YnZVGr+kpU3+9TVvmDC0K5M/TXSdukeRPY3QkMpDcxbX4cZ9NMjiCPSegdvdDuGqEvhlSmePVOCaR+4fepelx4CYWxd3cJh3FPEYcUajcM6gh7fs6huH8gbjmBOyKU9pfucX4dbO/P/X3KNw+EeqbU0apysqlvTQSzOjLonc1RXxaWykGnTNibjgz/wAh6nlLi2ZsLDKPo0UA66AC58bcZt6VILwFpbSPmY6HSMCop5LaWtKT6Q928AmJfJjKWGrghnpsbAlhmDaC6sQQbjv4S9p5g6cz/wCd1fuUP/rWRd6MtDJKDuLFAVazikmMWuzmwX2qocx7rMB8pkbL2ThC1q+Pw9IA6qhJbxFyoCn0M2G5tdHxNAHZZpXcfTZLBCASDcIOY7+cg+zMOtTauRgGVq9QEMLg6txB4y3QgmlW/mdX9blqk68j0BuVtDZNLLRwuJoM54KH7TH97Vm08eE3j9IWzlqmicXSFQP1eS5zZ82XLa3G+k8z7xYYYfazJTAQJVpFQugBsjaDlqZz2liCdtM/P2pT69YDJcW38aOR23bPVO1dvUMLS62vVWlTuFzMbC54CYe0d9sDhwhrYmlT6xQyZmsWUi4YDjbxtIH0rVS27zk8eso/4xKd39rF9oHMSexhxr3dUmn4n4yrhRU9LYHpE2dWqLTpYuk7ubKobUnuGk2u1NtUcNSNWvUWnTBALt7ozGwufEyv91Oj7DsqVhSpKykMrBACCO4iaHpl29TqV8Ps16wp01+mxD352PVp587faWTKHK6smi1djb3YPGFhhq9OsUtmyG9r3tfzsfhMHFdJGzaTtTqYyiroxVlLahlNiDpxBnm/o73gOC2ihDdhz1TEHskE9k+WYA+RMnvTXu7h6WBpYijSpo9WuMzKoDMWR2OZuJudZHLpYLTwvSRs2q6pTxdJ3Y2VQTcnuGk7Nn9IOz8RUWlRxVKpUe+VVJJNgSeXcDKZ6H93KeIph2RC6VGIYqMwK2Is3HSQzcauybRBU2IFbX9xpbp6peIPS2M6Rtm0nZKmMoqymzDPex5g2vr4Tu2Xv5gMS/V0MVRqOeChxc+QNr+k8v7h4Na+OVHVXBDaMLi/fYzu3gwowu2GSmAgp16WUKLAe42g5cZHJon+tCj0nieknZtN2R8ZSV0JVlJNwVNiCLcbzYY3ejC0qC4ipWRaL5ctQnsnOLrqO8TzFvFstsRV2jWGrUsQGP3WL5vhYH0nfQ3oNTYVbCu1zSqUin3C5P4G/wARIcKIPQe9tOjWwbMLFWQm4+qy8R6ayiNjbWq4IUxmNFai50Ni9Fgb/pKd9D3lCCNNG0lx4Wg1fZ7LfU0wB6paQTBbPTF4FaD9irQApn61OogtfxU/Ai/Oc3HS5IxUlas6sMbutzY4PZFeuoqrVwBDah6eFNQk/edwb+esbZ2NtFKRbD4pXcXJT2elTuLfqG518CfXvg+zsZiMFWYUz1dRCBUpnWm45G3MEWsRbwI4md7N6QqNWkwcdVXC6U2OjMdFCN4tbjbnxAvPLcadxSfwRdt92QI43brgEHEWIBGUKNDwtYDlMGth9sv73tZ/ff8AOWrhsVSRFXraZyqq3zrrYW752e30v2lP+NfzmqyqO0F6FOXxZS9bYW0m9+niW8+sPzmds9do0qlIvh67pSXqwnVsAEI/Vstr3ANzxtLa9vpftKf8a/nHt9L9rT/jT85Z529HEKNdytMftPHtomFq0x/VVGb45bD0mnq08dftU8R606v+YGXH7fS/a0/7RPzn3/SFL9rT/tF/OQs3LtEtbfcr3dXYdPFVlo1RXp1Hva4OU2Fz2sunrYcNdRLHpdCeH0zF2H9YR8py3arJV2ho6vkpJYK4OjO+Y6H7NMeg75ZgnqQalCMnFWzGc2nozWbA2KuEpCkpYqt7Z3ao2vLM5Jt3DlE2kQYiIiAIiIBXe/XRocdVWqj9W4GU9nMGW9xcXBBBJ1vzMiW1+i6nh1pIzEvUdFaoQLgXzHKOC6KR66ky8ZDt/EsaL8lq07+TNkP+OWXd1rR0Y809IXpZCej2smz9o4tav0dFrqjm5C2cOgqN+qMjXzHThe0t9XBFxqDrp48JW9WmtPEpUYdirlpue5xohPgw7PmEHOb2nsythRnwjA0zqaLX6vX9mQCaR+7dfsmZdKM4KUPT9SeIvndktnTisGlVClRFdG4qwBU+YM1+yN4qdc5DenVAuaT2D6cSltKi+Kk252Ok2t5ztOLpmBGq27dWgc2DqEj9jVYlfKnV1ZfJsw8VE79n719vqq6NRqfVcWJA4lSLq48VJHfNNv5v+MIww9Fl69hmZja1NTwsDoXPEDkLE8QDDt19mPtHGqa5eslM9ZULsxsbHIAb9lixBFraK3DSW/quX3ZamqxXFy7F106oYXBvKS6VOjDFYvaFTE02pBWFNQpL5uwirc2W3EHnLO3RrH6WmWLdVUqUwx4kI5ALHvtYE8yCeckLIDxF51qk7MCjt39g7WpVaWevS6pXUuq0xmZQQSAer0vw4yP1eivH0sSa9N6QYuzqRnNsxJ1BTXjPSHUr3D4QaQ7h8Jo8ibuvmTZ5y/8ADDG18WK2IqI7MysxVSCctrC2UAaATO3l6H8V7T7TQqKMzB7MGuraHSwIIvrrL/6odw+E+lAeUdSNVQKHxe7e18XRGGxWKpnDllZlSkA3ZNxYimvznHfLohr16oxFF1BKoCrg6ZFCgqQDfQDQjlL56le4fCcio7oeReAKZ3cobbovTD4ql1KspdBTAZlH6ubqri/Djzn3ZHRxVrYivWxwpVqtepnzWLBV17Kh1FraDTkBLj6le4fCfQgHKOok7S1FlCb8dClX2jrMKaSUyq9ntAhgNSAqWA4c5vt5tz8ZtDZVCgWpLUputRyxexy02Xs2W+pa+st0oDxF46sdwlee1qhZVXRRunXwSMlTKTmcgjNbUWF7gW1kP2L0S4vC41XdqTrd75C/BgRpdB3z0KqAcABBpjuEnqe8nWws86jolx2DxAqYWsml8rMpuAeTLlYTiOjHG18YK+JqI7M6u5VSCSLcsqgaAT0YaYPKfBSHcPhJWSK7AqXdncCtRxOLav1bU8U4OUZiQO3cNdQODcpBdrdCeLpVXFOpTNMk5ffvlvdQ3Ztfh8J6VyDuhqYPECR1E90CLbvUGoYM9ZxCqPgLc5UWP2lWTFPjadP6AsUZhcKwFiA7Hs5ipVh3ArxsRLc6RMWaeDfLoSCot3t2R+LCfdztlqmz6KFQRUTOwIuD13bsQeOjBf3ROPjc3u8rWktzaD5VzFabcwFDGChV1OYsuZTlaxRmynjqGXgeGs1dbcig3F6v8QP8pMdo9GOJSu7YKpRWibulKpn7DMLMBZSLaAA3FhpyuYVtjbWNwlQ08RQVGAuLg2PiGz2IvzGnrPNhGSVQZ0dSMtTpfo7pcqjjzAP5Tofo5H6tb40x/wAU5LvzV50FPk1vznam/ffQPo//AOJpeZd/oOWJgv0d1OVVD5qR8p0P0fVxwNE+rD5rN0u/lPnSqD4fzInam/OHPEOPRD/nk8+UcsSMPuLih+pTPk4/mBOdHdGop7eHZ/AGlb1s9zJXS3wwzEAM1zoBkY/K8zF25RP6x9Uf/hkPNk7olRS1MfcHaFTCYqnT9me1Q2DCmmdBcAksD2qYJW/MacZflI3AlAf6V/pIei+oRQvZLKxJZipAGa9gDoeUt7cfbb4rDh3QpqQL8GFgQy3AOU35gHQ+c9HFmWWFN6r+LUwz42ve7MkkRE0OYREQBERAEje/mHDYR+XZax7tLg+hsfSSSQ/pOxfV4CsfsMPVhlH4kS8NGWjuqItsnblHaNFwAQSAHRtCM40IIJ0vexB0I5GTfcjGGrhKZbUlFJ8yovf1lM7iZ6VY1jTc0chRnA0HaVs1uLABTe17eMt/o9W2FXuOo7rZja3pMcKai7R6HHKKlSd1obDbG7VKuNRYg3BFwVI4FWGqnxGs1KbTxODOWuGxFIf+oo+mUfbUaVR4izeDmS+ddaiGFiLzS1LSWp51nn/eDFLVxeJcMHVq1Q3vcZdMt78LJkFjwtJDuBhMQyL7K7UkzVGawDI5dhlGRgRcKoJK2PbAvdbCebR6P8JXfPUpIx8Rxt9b63rebvAbNSioVAABoABYDyHKc+PhoQk5N3fY3nm5oKNbGLsHZLUFOchmZndmAy3Z3Z2sLm2rHS5m2iJ0NnOIiJAEREAREQBERAEREAREQBERAEREAiHSTgXqYRsgLEZWsOJyurG3jYGZW6O2KOIwlI0XDZEpow4MrKgBVlOqm4PHjJDWohhYi8ge8G5NSnV9pwT9TXHG3uVB9WovPz+dhbHNg6yVbo0UlVMmkw9q7Go4mmademKinv4g96kaqfEWmh3c35Ws/UYlfZ8SLDIfcqX50ie/6t/ItY2lU8mUZQdPcsUvvZ0Q1aN6mEJq0+OS30i+g94fdH7vEyvXpMDYqQdeXd3Wvf0nqqVvicJSxFapXamrdY5y3AtkTsISOBJC5rnXteAsnxKxxuR0YeaTpFR4bZ9WobIjE91tf4R2vwm6wm4mJf3gEH2jb/n8Vll00CiygAdwAA+An2cMvaEv7UdaxeLIbhOjenp1r5vIfnof4ZusNujhEA+hVrcM4Df3fdHoJuJxqVAoJYhQOJJsB5kzmlxWae8jRY4x7Gs2hsykqdimitUK0gyooYCowV7EDTsFpZ+xMItOioAtpKrxO3qL1qFNG6xuuQ9gFhbKy3vwOrDhfv5S3sH7i+Qn0fsyLjw/vbt/RKjzuLdzpHdERPQOMREQBERAE1O8G71PGJ1dW5TMjFQbZsjBgrfZJAuPCbaIGxr8LsamigBQLcLAAC3cOU78DgEooEpqEVQAqgWAA4ADkJkxJbbAiIkAREQBERAEREAREQBERAEREAREQBERAEREAREQBPhE+xAIzvRuXRxaWZdRqCNGU94Pw04HneRjA7y4nZriljs1ahcKlcXLr3Cpzb592a+UWbMHaWyaddSrqCCCDcXBvxvK5IRyqpepdSrQw6+0lbCvWpMHXq3dWU3ByqTofMSFYSllpov1VUfBQP5TH2ruvi8B1pwV3pVVcPQJuDmUr2Lnj638SBlmFh9nbTxFgFXDLoL+8/8AMf4Z4vE+z82RqMPU7MGSMLbZt61dUXM7BV72IA+JmnxG91EHLTD1n5Cmp/nqfQGbvZ/ROGOfE1Hqt9pj+Fjf0JMmGzd08PQFkRQPBQB+Evi9jwWuWXwReXGf4la0aW0sSfo6S4dTzbtP+IP4qJtsF0VGoQ2KqvVPHUkAeQuSPjLKp0FXgAJ2T08XD4MX5IeupyTzzl3NFsfdChhv0aKvfYAX8+/1m8VbC0+xN229zARESAIiIAiIgCIiAIiIAiIgCIiAIiIAiIgCIiAIiIAiIgCIiAIiIAiIgCIiAIiIAiIgHEoDxF4CAcBEQDlERAEREAREQBERAP/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0964" name="AutoShape 4" descr="data:image/jpeg;base64,/9j/4AAQSkZJRgABAQAAAQABAAD/2wCEAAkGBhMREBQUEhQWExUUFhUVFxgXFhgYFxgYFBQXFxcYFBgZGyYgFxokGRYUHy8gIycpLSwtFR4xNTAqNSYrLSkBCQoKDgwOGg8PGjUkHiIsLCw1LC0wLCksKS4sKSwpKSosKSwpKiotLCwpKSwsLCwpKSksLCwpKSwsLCwsLCwvLP/AABEIAJMBVwMBIgACEQEDEQH/xAAcAAEAAgIDAQAAAAAAAAAAAAAABgcEBQIDCAH/xABLEAACAQIDBAcEBgYGCAcAAAABAgADEQQSIQUGMUEHEyJRYXGBFDKRsSNSYnKh0TNCU4KSwSRzk6KywhUWNGPS4fDxFyVDRFSz4v/EABoBAQADAQEBAAAAAAAAAAAAAAABAgMEBQb/xAAxEQACAgECBAMGBQUAAAAAAAAAAQIRAyExBBITQVFxkQUigaGxwSMyYdHwFEJS4fH/2gAMAwEAAhEDEQA/ALxiIgCIiAIiIAiIgCIiAIiIAiIgCIiAIiIAiIgCIiAIiIAiIgCIiAIiIAiIgCIiAIiIAiIgCIiAIiIAiIgCIiAIiIAiIgCJwqVAouZXe9vS3SwlU0kVqjgXOW1lvwDEniRrYcvOWUbBY14vKMxHTfWPu0fjUt+AQ/OavE9MGNb3VpL5l2+REnlXiD0MagHMTrbGIOLD4zzTiOknaL8KtNfKmf8AMTNZiN79ot/7pvQKvyWKiD1E+1qQ/XE6v9PUr2zTyXjNuYw/pK9Yj+sa34G02+4G69TaWLUPmakhDVCSSD3Jr32+APhCUW6Vk6HqulVDAEcDOyY+BoZKaroLAAAaAAaAAcpkSr3IEREgCIiAIiIAiIgCIiAIiIAiIgCIiAIiIAiIgCIiAIiIAiIgCIiAIiIAiIgCfGa0+yG7/wC+yYKiTe7nRF5s35DiTyHmJMVbBqOk3pAGGp9XSINVwco4hRwLt4dw5nyMot6hYlmJYkkkk3JJ1JPiTO3H4561RqlRszubk/IDuA4ATokyfZARMKpjz+qBbl3m3ymWKgMqKb7HKInxnAFzwEEAYVqzLRpjM9RgqjxvxPcPH8p6P6O9zUwOGRQLtxZubMeJP8vACVx0J7Cp1HbEuQzklFHHIo4jwJ+Vu+Xsi2Gk0dxXmW2OUREzIEREAREQBERAEREAREQBERAERMfG4wUkLHlG4OdTEKvE2nGnjEbgwPrKs3m3gxdYh6WFavQIuAtUUy2ujaNmy24C2twdZHTvmKJ+lobQwnnaonxqj5SjyQTrfyo0WNl9gxKXwHSdT0yY6mfCtSqUj6sMyj4SS7P6QKjcBTrD/c16VT8CVb8JPPB9/XQjpyLEiRrZe+lOq/VsDTqWByupU2PMX4jyvJGj3FxL0Varc5RESCBERAEREAREQBERAERNdtra6YekzuwUAEkk6AAcTJSt0DB3s3np4OgzubAD1J5ADmSeU847f29UxldqtTnoq30ReSjv7yeZmfvnva+PrlrkUlJ6tTz+2w7z+A8zePS0mkqQEREoD4qgcAPhPhpju/lOUQSm1sdXU2902/68PymHiqpYEX4HW3O/OZGNxGUWHE/hMLD18l9L3FtZD02NISUnU9iT9H28jYPEK4PYzAVByKMePmp1HqOc9SbOxPWU1bwnkSlQszMLlHzW0t42I4A2P/Vjb1FuFm9hpZ+OSnfzyC8unzRKyTWjJHERKlBERAEREAREQBERAEREAREQD4ZAt/cfUrf0egFZiMzBiVXIrC6uQL2f3bcxm10Mm+MrBUJMpPbOOw1SvUaviq+GqlyFam5Vcik5BdQwPNu1bVzEm4wckvuaY42zYjb+Pp/pdnlwOdCsj/BDr+MDpAoLpXp4nDf1tBwPilwZgYaliT/su1aVcclrJTY+rKc34TIbam1qP6TCUcQO+jVKE/uvcn4TxnCLey9WvqdlsyDi9lYzi2Eqk/WyK/8AeAa81O3ej3AZQaaMlR9EyVDa/NjmzdlRqbeAGpE6sbvRg2/27Z1SkebPQVh/HoT6TUYVdnVGZ8PiDg3LHIEdkyrwAYP2WvbMRe2tuUtUobNr5r5EaM6nw2K2WxN2r4UsGLDR6Z4B+eRgNL6qRoeMtvcrfhayKGcNmHZbgGA46fqsDxXl4ggyB08RjKI7apjaVvfpWWra3ND2X/dMxtnYGkXNTBPZSw66gSUKte2dAdaNRdfskXE2w8S4fn2/T+aP6jJjUtEX6MSv1h8ZzWoDwMp2hVrXyPiKtxci3VgMt+I7F7jgRfTyMz8NtTFUTdKoqj6tTRvR1HzU+c745MUtmczwyRasSEYDpEQWGIU0jwu9svo4JX8b+EleE2rTqC6sJpyvsZNNGZE+Az7KkCIiAIiIBwqPYE90oHpV3pq4iu1BQeppntEXIdh4gEZV7u8G/AS6d6No9Th3exNgTYcTYcB4nh6zTbO3Wq4emWSqWrOc9VGJFB2I1VVA+jtwD2JNu0G0tMp9ON92SeeaGzK1TVKTMDzUE/ynf/q/iv8A49X+Bvyl3VNgUazs9IHDV1PbXKOJ/a0wbMDbR0IvbRjOabW9mGXF0QotYVV7VI912t9GfBwPC8mE8U9Fo/Bk0efsUDSNqilD3G4PwtOj21e/5/lJnvVTpV8XUZHCG4vmuUyhEsBlBOcnOQLa2PheK4rZt6gRRmLcAFsxJNgLAnUzOc1Gbidq4NyxqSfy+50e0icuvEwxTKsynipI8rEg/iJyljharQxatQsxJ/7ThO/EJz+M6LQQb/Y+IVgEf3Wyg8rMp7J8LgspPIVGM9PboY1amGQrzF/+R7jylEbO6Lq/sPXEHrWGYIfq29w/aI187Dvm/wCjDeauC1FLOw1CM4VyOeXPYMdNRe99dbm0JLFcZvR62d2X8aCyLdaP7MvS8wtqbUWihZiBYX+EjrbbxzaDDkeLVKQHrlYn8DI5tneKjh2z4ysK9VTdcPROYK3I1CeY43bKByUm0ylxGKOz5n4LX/hzQxuTpG8xG38RT6uq6jqXdUK8HQOwVHYluZPuWJAI4aiTLDVs6Bu8Tz/ido4rbWJSn7lNWDZUJy0h9ctoXqdxNvAAZpfezqJWmoPdL4XOULyb2Wz4uk0nv9DKiIlzAREQBERAEREAREQCI9JG1jQwbmzagrdULZcwIzNb3VHfylcp7G1NalbC9QrDStQIel+89E3H7yy7MXglqCzSB7X6N+rc1cE5w9Q6kKL03/rKfA+YsfGZ5sTyRXK6a+H89DXHNR3Ip/qfRrrmw+IFQdzBagHmVsV9QZjHdzG0P0eYgfsapH9xivw1nzaGEWk/9KpnBVL2Fejc4dj9oCxo381+9M0bRxmHAJYV6Vrhz9IhHfnWzr5sGHjPJyKePSSrzO1VLY1OK21i7GjUaocwF1eiSSoIuOyoJU2sdeBMwcfjKrC/slKv3hsO6m3g1vwm9beFmd6hpjtBQLVbqFUHS+T6zO3qO6cDvR3LT/tvySZdVJ6K/iacl9yJ0MXk7QwWLwp5tQapl9UdMpEz6O3KdVlzurVB7rOPZcSvgH1pVPukqD3TeLvG3JE9HY/KnOT7TeoLNhusU8stRvnRIMv1094/P9/3K9Ou5l4ctUp8T1iG4LIUN+WYXsQQbEqbEE2tM3DVw6hgLX4g8QQbEHxBBHpNVgQtM3WjiMOg1ZTTbqdeY0PV+YyjvmRUxy0Wa5uKgDoF1LN7rBO/9Ru7tE8JOGVS5ezEtVZsiJjLg+rN6TtQP2TZPVD2fgAfGaitiqlT3mKD6iG38TjU+lh5zoGDT6inxKgn4nWdSzcj90o42TPA76Yij+kC1V76ZAb1psf8LHykr2HvlQxOiMMw4rwYfeU2I9RKj9kT6i/wj8p24KoKFalVVQuVwCQoHZcFDr+8D6Tpx8XzyUZLfuYyw90XuDEx8BiQ6KfCJ0tVochkxESAaveDZvX0WTvB/wC48ZrsBvIucUsQOpqnQX/R1D/u3PAn6jWbuzWvJLaa/aWxaddSrqCCLEEAg+YMNRkqkSaDfLbOEwyq+IqGlVseqKDNV4jMAoBzJe1w3Z8jYyN7I6T8NWbq6i1FY3F+rJRxrrZSzKCBexBtqLnjIZ0l0OpxKU2dnC0mFMG7FQKgIUNxy+8BmOl9OQkP64WJ109CDy8jOTLj5XR6vC8FDNicpOmSrfjC4f2thg6lJKborvkDFFcggqMinLdQrEAC1z6R5Nm4yjd6SZmIsHpjrMoItemyZgpy2F+IHCxMl3Q9sGnisbVaugqilSDZX7QNR3BDMD7xAvxvxl3YnZVGr+kpU3+9TVvmDC0K5M/TXSdukeRPY3QkMpDcxbX4cZ9NMjiCPSegdvdDuGqEvhlSmePVOCaR+4fepelx4CYWxd3cJh3FPEYcUajcM6gh7fs6huH8gbjmBOyKU9pfucX4dbO/P/X3KNw+EeqbU0apysqlvTQSzOjLonc1RXxaWykGnTNibjgz/wAh6nlLi2ZsLDKPo0UA66AC58bcZt6VILwFpbSPmY6HSMCop5LaWtKT6Q928AmJfJjKWGrghnpsbAlhmDaC6sQQbjv4S9p5g6cz/wCd1fuUP/rWRd6MtDJKDuLFAVazikmMWuzmwX2qocx7rMB8pkbL2ThC1q+Pw9IA6qhJbxFyoCn0M2G5tdHxNAHZZpXcfTZLBCASDcIOY7+cg+zMOtTauRgGVq9QEMLg6txB4y3QgmlW/mdX9blqk68j0BuVtDZNLLRwuJoM54KH7TH97Vm08eE3j9IWzlqmicXSFQP1eS5zZ82XLa3G+k8z7xYYYfazJTAQJVpFQugBsjaDlqZz2liCdtM/P2pT69YDJcW38aOR23bPVO1dvUMLS62vVWlTuFzMbC54CYe0d9sDhwhrYmlT6xQyZmsWUi4YDjbxtIH0rVS27zk8eso/4xKd39rF9oHMSexhxr3dUmn4n4yrhRU9LYHpE2dWqLTpYuk7ubKobUnuGk2u1NtUcNSNWvUWnTBALt7ozGwufEyv91Oj7DsqVhSpKykMrBACCO4iaHpl29TqV8Ps16wp01+mxD352PVp587faWTKHK6smi1djb3YPGFhhq9OsUtmyG9r3tfzsfhMHFdJGzaTtTqYyiroxVlLahlNiDpxBnm/o73gOC2ihDdhz1TEHskE9k+WYA+RMnvTXu7h6WBpYijSpo9WuMzKoDMWR2OZuJudZHLpYLTwvSRs2q6pTxdJ3Y2VQTcnuGk7Nn9IOz8RUWlRxVKpUe+VVJJNgSeXcDKZ6H93KeIph2RC6VGIYqMwK2Is3HSQzcauybRBU2IFbX9xpbp6peIPS2M6Rtm0nZKmMoqymzDPex5g2vr4Tu2Xv5gMS/V0MVRqOeChxc+QNr+k8v7h4Na+OVHVXBDaMLi/fYzu3gwowu2GSmAgp16WUKLAe42g5cZHJon+tCj0nieknZtN2R8ZSV0JVlJNwVNiCLcbzYY3ejC0qC4ipWRaL5ctQnsnOLrqO8TzFvFstsRV2jWGrUsQGP3WL5vhYH0nfQ3oNTYVbCu1zSqUin3C5P4G/wARIcKIPQe9tOjWwbMLFWQm4+qy8R6ayiNjbWq4IUxmNFai50Ni9Fgb/pKd9D3lCCNNG0lx4Wg1fZ7LfU0wB6paQTBbPTF4FaD9irQApn61OogtfxU/Ai/Oc3HS5IxUlas6sMbutzY4PZFeuoqrVwBDah6eFNQk/edwb+esbZ2NtFKRbD4pXcXJT2elTuLfqG518CfXvg+zsZiMFWYUz1dRCBUpnWm45G3MEWsRbwI4md7N6QqNWkwcdVXC6U2OjMdFCN4tbjbnxAvPLcadxSfwRdt92QI43brgEHEWIBGUKNDwtYDlMGth9sv73tZ/ff8AOWrhsVSRFXraZyqq3zrrYW752e30v2lP+NfzmqyqO0F6FOXxZS9bYW0m9+niW8+sPzmds9do0qlIvh67pSXqwnVsAEI/Vstr3ANzxtLa9vpftKf8a/nHt9L9rT/jT85Z529HEKNdytMftPHtomFq0x/VVGb45bD0mnq08dftU8R606v+YGXH7fS/a0/7RPzn3/SFL9rT/tF/OQs3LtEtbfcr3dXYdPFVlo1RXp1Hva4OU2Fz2sunrYcNdRLHpdCeH0zF2H9YR8py3arJV2ho6vkpJYK4OjO+Y6H7NMeg75ZgnqQalCMnFWzGc2nozWbA2KuEpCkpYqt7Z3ao2vLM5Jt3DlE2kQYiIiAIiIBXe/XRocdVWqj9W4GU9nMGW9xcXBBBJ1vzMiW1+i6nh1pIzEvUdFaoQLgXzHKOC6KR66ky8ZDt/EsaL8lq07+TNkP+OWXd1rR0Y809IXpZCej2smz9o4tav0dFrqjm5C2cOgqN+qMjXzHThe0t9XBFxqDrp48JW9WmtPEpUYdirlpue5xohPgw7PmEHOb2nsythRnwjA0zqaLX6vX9mQCaR+7dfsmZdKM4KUPT9SeIvndktnTisGlVClRFdG4qwBU+YM1+yN4qdc5DenVAuaT2D6cSltKi+Kk252Ok2t5ztOLpmBGq27dWgc2DqEj9jVYlfKnV1ZfJsw8VE79n719vqq6NRqfVcWJA4lSLq48VJHfNNv5v+MIww9Fl69hmZja1NTwsDoXPEDkLE8QDDt19mPtHGqa5eslM9ZULsxsbHIAb9lixBFraK3DSW/quX3ZamqxXFy7F106oYXBvKS6VOjDFYvaFTE02pBWFNQpL5uwirc2W3EHnLO3RrH6WmWLdVUqUwx4kI5ALHvtYE8yCeckLIDxF51qk7MCjt39g7WpVaWevS6pXUuq0xmZQQSAer0vw4yP1eivH0sSa9N6QYuzqRnNsxJ1BTXjPSHUr3D4QaQ7h8Jo8ibuvmTZ5y/8ADDG18WK2IqI7MysxVSCctrC2UAaATO3l6H8V7T7TQqKMzB7MGuraHSwIIvrrL/6odw+E+lAeUdSNVQKHxe7e18XRGGxWKpnDllZlSkA3ZNxYimvznHfLohr16oxFF1BKoCrg6ZFCgqQDfQDQjlL56le4fCcio7oeReAKZ3cobbovTD4ql1KspdBTAZlH6ubqri/Djzn3ZHRxVrYivWxwpVqtepnzWLBV17Kh1FraDTkBLj6le4fCfQgHKOok7S1FlCb8dClX2jrMKaSUyq9ntAhgNSAqWA4c5vt5tz8ZtDZVCgWpLUputRyxexy02Xs2W+pa+st0oDxF46sdwlee1qhZVXRRunXwSMlTKTmcgjNbUWF7gW1kP2L0S4vC41XdqTrd75C/BgRpdB3z0KqAcABBpjuEnqe8nWws86jolx2DxAqYWsml8rMpuAeTLlYTiOjHG18YK+JqI7M6u5VSCSLcsqgaAT0YaYPKfBSHcPhJWSK7AqXdncCtRxOLav1bU8U4OUZiQO3cNdQODcpBdrdCeLpVXFOpTNMk5ffvlvdQ3Ztfh8J6VyDuhqYPECR1E90CLbvUGoYM9ZxCqPgLc5UWP2lWTFPjadP6AsUZhcKwFiA7Hs5ipVh3ArxsRLc6RMWaeDfLoSCot3t2R+LCfdztlqmz6KFQRUTOwIuD13bsQeOjBf3ROPjc3u8rWktzaD5VzFabcwFDGChV1OYsuZTlaxRmynjqGXgeGs1dbcig3F6v8QP8pMdo9GOJSu7YKpRWibulKpn7DMLMBZSLaAA3FhpyuYVtjbWNwlQ08RQVGAuLg2PiGz2IvzGnrPNhGSVQZ0dSMtTpfo7pcqjjzAP5Tofo5H6tb40x/wAU5LvzV50FPk1vznam/ffQPo//AOJpeZd/oOWJgv0d1OVVD5qR8p0P0fVxwNE+rD5rN0u/lPnSqD4fzInam/OHPEOPRD/nk8+UcsSMPuLih+pTPk4/mBOdHdGop7eHZ/AGlb1s9zJXS3wwzEAM1zoBkY/K8zF25RP6x9Uf/hkPNk7olRS1MfcHaFTCYqnT9me1Q2DCmmdBcAksD2qYJW/MacZflI3AlAf6V/pIei+oRQvZLKxJZipAGa9gDoeUt7cfbb4rDh3QpqQL8GFgQy3AOU35gHQ+c9HFmWWFN6r+LUwz42ve7MkkRE0OYREQBERAEje/mHDYR+XZax7tLg+hsfSSSQ/pOxfV4CsfsMPVhlH4kS8NGWjuqItsnblHaNFwAQSAHRtCM40IIJ0vexB0I5GTfcjGGrhKZbUlFJ8yovf1lM7iZ6VY1jTc0chRnA0HaVs1uLABTe17eMt/o9W2FXuOo7rZja3pMcKai7R6HHKKlSd1obDbG7VKuNRYg3BFwVI4FWGqnxGs1KbTxODOWuGxFIf+oo+mUfbUaVR4izeDmS+ddaiGFiLzS1LSWp51nn/eDFLVxeJcMHVq1Q3vcZdMt78LJkFjwtJDuBhMQyL7K7UkzVGawDI5dhlGRgRcKoJK2PbAvdbCebR6P8JXfPUpIx8Rxt9b63rebvAbNSioVAABoABYDyHKc+PhoQk5N3fY3nm5oKNbGLsHZLUFOchmZndmAy3Z3Z2sLm2rHS5m2iJ0NnOIiJAEREAREQBERAEREAREQBERAEREAiHSTgXqYRsgLEZWsOJyurG3jYGZW6O2KOIwlI0XDZEpow4MrKgBVlOqm4PHjJDWohhYi8ge8G5NSnV9pwT9TXHG3uVB9WovPz+dhbHNg6yVbo0UlVMmkw9q7Go4mmademKinv4g96kaqfEWmh3c35Ws/UYlfZ8SLDIfcqX50ie/6t/ItY2lU8mUZQdPcsUvvZ0Q1aN6mEJq0+OS30i+g94fdH7vEyvXpMDYqQdeXd3Wvf0nqqVvicJSxFapXamrdY5y3AtkTsISOBJC5rnXteAsnxKxxuR0YeaTpFR4bZ9WobIjE91tf4R2vwm6wm4mJf3gEH2jb/n8Vll00CiygAdwAA+An2cMvaEv7UdaxeLIbhOjenp1r5vIfnof4ZusNujhEA+hVrcM4Df3fdHoJuJxqVAoJYhQOJJsB5kzmlxWae8jRY4x7Gs2hsykqdimitUK0gyooYCowV7EDTsFpZ+xMItOioAtpKrxO3qL1qFNG6xuuQ9gFhbKy3vwOrDhfv5S3sH7i+Qn0fsyLjw/vbt/RKjzuLdzpHdERPQOMREQBERAE1O8G71PGJ1dW5TMjFQbZsjBgrfZJAuPCbaIGxr8LsamigBQLcLAAC3cOU78DgEooEpqEVQAqgWAA4ADkJkxJbbAiIkAREQBERAEREAREQBERAEREAREQBERAEREAREQBPhE+xAIzvRuXRxaWZdRqCNGU94Pw04HneRjA7y4nZriljs1ahcKlcXLr3Cpzb592a+UWbMHaWyaddSrqCCCDcXBvxvK5IRyqpepdSrQw6+0lbCvWpMHXq3dWU3ByqTofMSFYSllpov1VUfBQP5TH2ruvi8B1pwV3pVVcPQJuDmUr2Lnj638SBlmFh9nbTxFgFXDLoL+8/8AMf4Z4vE+z82RqMPU7MGSMLbZt61dUXM7BV72IA+JmnxG91EHLTD1n5Cmp/nqfQGbvZ/ROGOfE1Hqt9pj+Fjf0JMmGzd08PQFkRQPBQB+Evi9jwWuWXwReXGf4la0aW0sSfo6S4dTzbtP+IP4qJtsF0VGoQ2KqvVPHUkAeQuSPjLKp0FXgAJ2T08XD4MX5IeupyTzzl3NFsfdChhv0aKvfYAX8+/1m8VbC0+xN229zARESAIiIAiIgCIiAIiIAiIgCIiAIiIAiIgCIiAIiIAiIgCIiAIiIAiIgCIiAIiIAiIgHEoDxF4CAcBEQDlERAEREAREQBERAP/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0966" name="Picture 6" descr="http://www.cbc.ca/news/background/education/gfx/titlephoto.jpg"/>
          <p:cNvPicPr>
            <a:picLocks noChangeAspect="1" noChangeArrowheads="1"/>
          </p:cNvPicPr>
          <p:nvPr/>
        </p:nvPicPr>
        <p:blipFill>
          <a:blip r:embed="rId2" cstate="print"/>
          <a:srcRect/>
          <a:stretch>
            <a:fillRect/>
          </a:stretch>
        </p:blipFill>
        <p:spPr bwMode="auto">
          <a:xfrm>
            <a:off x="6084168" y="2420888"/>
            <a:ext cx="2376264" cy="2353444"/>
          </a:xfrm>
          <a:prstGeom prst="rect">
            <a:avLst/>
          </a:prstGeom>
          <a:noFill/>
        </p:spPr>
      </p:pic>
      <p:pic>
        <p:nvPicPr>
          <p:cNvPr id="40968" name="Picture 8" descr="https://encrypted-tbn2.gstatic.com/images?q=tbn:ANd9GcQ8NE-SVm58lVkcRTBBnm33skO7NFfHUHWZnEE_byorBqjXcRzibA"/>
          <p:cNvPicPr>
            <a:picLocks noChangeAspect="1" noChangeArrowheads="1"/>
          </p:cNvPicPr>
          <p:nvPr/>
        </p:nvPicPr>
        <p:blipFill>
          <a:blip r:embed="rId3" cstate="print"/>
          <a:srcRect/>
          <a:stretch>
            <a:fillRect/>
          </a:stretch>
        </p:blipFill>
        <p:spPr bwMode="auto">
          <a:xfrm>
            <a:off x="6012160" y="2780928"/>
            <a:ext cx="2533650" cy="1809751"/>
          </a:xfrm>
          <a:prstGeom prst="rect">
            <a:avLst/>
          </a:prstGeom>
          <a:noFill/>
        </p:spPr>
      </p:pic>
      <p:pic>
        <p:nvPicPr>
          <p:cNvPr id="40970" name="Picture 10" descr="https://encrypted-tbn0.gstatic.com/images?q=tbn:ANd9GcStqJKn6uECPI_87L4VN5qkYoikHFS6RdvZQDrKrwqLxRkmS_Q3jg"/>
          <p:cNvPicPr>
            <a:picLocks noChangeAspect="1" noChangeArrowheads="1"/>
          </p:cNvPicPr>
          <p:nvPr/>
        </p:nvPicPr>
        <p:blipFill>
          <a:blip r:embed="rId4" cstate="print"/>
          <a:srcRect/>
          <a:stretch>
            <a:fillRect/>
          </a:stretch>
        </p:blipFill>
        <p:spPr bwMode="auto">
          <a:xfrm>
            <a:off x="5940152" y="2348880"/>
            <a:ext cx="2628900" cy="2247132"/>
          </a:xfrm>
          <a:prstGeom prst="rect">
            <a:avLst/>
          </a:prstGeom>
          <a:noFill/>
        </p:spPr>
      </p:pic>
      <p:sp>
        <p:nvSpPr>
          <p:cNvPr id="40972" name="AutoShape 12" descr="data:image/jpeg;base64,/9j/4AAQSkZJRgABAQAAAQABAAD/2wCEAAkGBhQSEBUUEhQUFBUUFxcVFxgVFBQVFxcXFRYVFBUXGBQXHCYeGBkjGhQUHy8gJCcpLCwsFh4xNTAqNSYrLCkBCQoKDgwOGg8PGikkHyQpLCwqLCwsKSwsLCwsLCksLCwpLCwsLCwsLCwsLCwsLCwsLCwsLCwsLCwsLCwsLCksLP/AABEIAO8A0wMBIgACEQEDEQH/xAAcAAABBAMBAAAAAAAAAAAAAAAAAQYHCAMEBQL/xABIEAABAwICBgUJBgMHAwUBAAABAAIDBBEGIQUHEjFBUSJhcYGRExQjMkJSobHRF1RykpPBNeLwFjNTYoKysyTS8UNzosLhFf/EABsBAAIDAQEBAAAAAAAAAAAAAAQFAgMGAQAH/8QANREAAQMCBAMFCAICAwEAAAAAAQACAwQRBRIhMRNBURQiYYGhFTIzQlJxkcFisTTRJEPwI//aAAwDAQACEQMRAD8AhlCEKxQQs9DRvlkbHG0ue8hrQBe5OXgsAHAf11KbtV2BvNoxUTD08gu1p/8ATaf/ALfVB1tW2mjzHfkrYoi91l3sE4RZo+nDBYyOzkdzPIdQThRZCwcsjpXl7tym7WhosEIQsc87WNL3kNa0EuJ3ADf3qAFzYKRIGpWjiDT0dHA+aU5NFgOLnHcAFXXEGnJKuofNKTd24e60bmhdjH+MnV1RkbQRkiNvPm49Z/ZNay2uGUPZ2Zne8f8A1kqnmzm3JCEITZDoUoapcEbRFZOOiD6Fp9oj2uwfsmzq/wAGurqgbQIhjsZHfJo61YCGBrGhjAGsaNlrRwAyASDFq/hjgs3O6LposxuV7CEIWRTJIU3ccYxbo+nLsjK/KNvG/Bx5W39y6em9Mx0sD5pSA1o3cXHg0Ku2JcRSVtQ6aU5u9VvBreAHwTjC6A1D87vdHqhqiYNFgtCqq3SyOkedpzySTzJWJCFtRYaJTuhAH9DehSFqtwJ5w8VM7fQxm7Gn23bx3CyonnbBGXuU42l5snLqqwN5Bgqp2+lePRtPst97tP7KP9ZuelajtZ47DVYW39cupV61nfxao7Wf8bEgwyodUVTpHdEZPGGMATbhnLXBzSWuabgjIgqYMB61Wy7MNa4NfubIfVd1OPAqHEJ5VUkdUzK8fYoWOQsNwrWgd/ZmO48kKt9JjquiYGR1L2tbkBkbcd5Qs4cAk5OCN7WFwkrRf6cUi9RyFrg5pILSCDyIWuPglw31Ul6q8BeUcKqob0Gn0bHe0R7RHLd4FS+TnvUaYE1qNl2YKwhrxkyTcDyB5FSGsPinHdMeKNOSb0waW6LZui61S4JQleVF5FskqHtauM3TONJBteTYfSOF+mRw7LqWN25YxEOAHgjKSZkEmdzb9FVJCXi11WLyDvdPgUnkHe67wKs75Jvut8EhiHut8Anntz+HqhRh/iqx+Sd7rvBdDQWH5aqdkMbTdxzNrBoG8+CsYIx7o8EoaBuy7B+6i/GyRoz1UhQW3Kx6A0HHR07YYgLNzceLncSSuldaTnWF9wHE5AIhqWu9RzXW91wd8is+9r3kuPNFiNre7dbl14lmDWlziA1ouTyCw3CCzrVQbrqu5FBesPFz66ezQ4QxmzBY9Ije4jimkIXe67wVnfIDkPBKGD3W+C0UWMMiYGMZoPFBvoy43uqxeRd7rvAo8i73XeBVn/JNPsjwC8GmHIeAVvt3+Hqodg8VA+BsFvrpwHAsiZnI4i2W/ZF+J/dWApaZkTGxsAaxgAa0bgPqtbZtwA7BZASiurXVTugHJFw0oZzW+FXnWb/FajtZ/wAbFPAeo01k6vZZHPrKe8m1YyM9obIAu0cRYInBpGRTEuO4sqqyI5LhRWhBH05ZoWy+yToQhC9ZcQhCF1eXqPeO0fNWcph6Nn4W/IKsLd47R81Z+m9Rn4W/ILNY7szz/SZ0HNenNXkLIkss0mqA5KksheXkEJCEqCury8WXO0/p2OkgdLIchk1vFzuAXSUH6zMSmpqjGwkxQ9FoHF3EphQUvaZbHYbqipm4bfFc/TeKaqvltd5Dj0I4ychyNt61ZYauieHOEsLt7Sd3wNlK+rrCDaWBsz2gzSi5JHqtO4Ac05dMaIjqYnRTAOa7jxadwIPUmz8Siik4TWDLsUEKZ725ydU2sAY889b5KWzZ2C/IPA49qeYKrxURS6OriLkPgfcH3gD+4up80TpJtRCyZhu2RoPfxCAxKlbERKz3SiKWYu7jtwtvbSFyVIWpSjkBy9CRY0l1ywXrLP5RIbFYgUErxAXC1ZHRcs1sQZAZLUDytyJ2Sg7RVyDSyYmO9WDKramprMn3lu5sn0KhasonxPLJGlj27wRZWnTdxdgqCvj6Y2JR6soAuDycPaCeUGLGOzJdR16JdPTZtWquiE6a3VnXxyOaIHPAOTm+q4b7jJKtMKqE/MPyl/Cf0Tkx5qpLNqeiaSze6Ib28ywcQoycM81axMLHOrCOqDpqe0c+8t3Nk7f83WkGH4vtHP5H/aMmpubVB7d47R81Z+l9Rn4W/IKs9XQvhl8nI0se05h2R3/FWYpvUZ+Fv+0KeOEFrCPH9KdCLE3WQrzderLG/IrNApqF7BSkrwClupLqQuSeUXpeSF4aryb+OcRCkonuBtI8FjOd3dHa7rkqKNX2HzV1jdr1I/SPPAkEbI7yfgs2szEXnNWWMN44Og3k4jIntvdSRq9w75pRt2h6Saz39Xuj4laRv/CpL/M5K/jzW5BOqw3bsrAdQQUl0ArNpqBZRxrew7tRsqmDNnQktv2TkD3ZDvWrqexFbbpHm1+nH27nDw2fBSXW0TZo3xvza9pae8ZHxsq/1MMmj66wydC+44Xbn+1/BaKjcKqmMDtxsldQOFKHjYqw5SLX0VpJtRBHMz1ZGg9h9oeN1tELPuaWuLTyTJjgRovBSL0ksoqaRCQpQvLyFt0/qhahW5AOiPoouVcmyyIQhQ1VCS6EqF5eQhIClXrLib+K8FwVzBtjZkHqyNsDkb2PMfVdOJmy0DfYAX52FluFaxVxle5oY43A2UmNAubJLpSLpCgKKvWNzbIuspCxuauqV152k3sd4g80o3uB9I/oMHWd7uwXCcIChDWViLzmsLWG8cPQbxBd7R8cu5MsNp+PNrsNULVy5Gac1i1d4e87rWl+bI/SPJ4neB3mynX+gmvq+w95pRN2haSXpvvvz9VvcLeCdAC7iNTx5rN2Gi5SxZGXO5S7KRLf+tyQpai7oJUda3cPbcbapg6UfQf1tOYPdY+KkQrFVUjZY3xvALXtLSD1/wBBEUs5glD/AMqqeMSMIUa6n8R2L6R539OK/Zdzfl4qUy66rvWQSaPriBcOhfdvW29x8Pkp70TpFtRCyZmYkaHdhPrDuN0xxWABwnbs5B0j92HktyyLJEJMmI0SFACLpQvLqNlMp+ssU2kZaap/udpoa8DNl2tOfMXKewUCaxv4nP2t/wCNiaYZTsne5j+iBrHlrQR1VhIKhr2hzCHNcLhwNwVkVfsFawJqBwabyQE5sJ9Xrbfcfgpx0Jp6GriEsDw5vEcW9RHBDVuHSUpvu3qqophIF0EJNpCXK+y5GG8UQVse3A659ph9dvdx7l17qr2jNKyU8gkheWOBvccepwU14I1lRVlo5rRz2y9x/Mi+5PK7CnQ9+LVqEhqA7Rye5WqVskLWSQI9iRCEKatSpChJ/X1+C6vFNvH2IBR0bnA+kk9Gzv3nuHzUWaucPed1oL844yHvvxJOQ7yCvWsjEXndYWszji9Gwc3XzPyUn4Aw35rRNB/vJPSP/wBXqj8tvFaP/Co/5OSz483gE5Gi57cu7/woHxpimWatkLZHtax2ywNJFrcVPJbbPdZV50Ros1WkGxbw+Ql34Rm74BDYMxgMkknIKdaT3WtXS0RrNrILAvEzBwkzPc7NPrQGtinmIZO3yDzlc5sv2jMeCbmO9XdPSRGaKbYF7CN42i78JFlHdufemwpaWtZnYLeOyD40sJtdS1jrWWYX+Ro3NLrXfIOkByDTzXIwfrNqDUsiqXeVZIdm5GbSeKj1rb7t55b0/cCav53zsmnaY4mEOG1vceAAXJaSmp6ctcBtz3UmSyySAhd7W9hzajbVMF3R9CTrb7Lu4LS1PYksX0jzkbvj7RmWjuupLqqdsrHMeLteC1w6iM1AFdTSaOriBk6CTaafeaDceIy70DROFXTup3bjZETtMUgkHmrDhC0dDaTbUQRzM9WQX7+I+K3dpIHtLCWncJkDcXQQvKytSOYoXXbryCoD1j/xOf8A0f7GqewFAmsf+KT/AOj/AGNT3BPjH7ICv9wfdNtdPQGIpqOUSwuIPEey4cnBcxC1TmtcMrhcFJgbbKa6LXVSGNplZK19ukGtBAPUb96FClkJWcHpidirxUvQla4gi28Zi2RB5gpEJqfFUA21UpYD1rltoK0kt3Ml4jkHc1KAItkbi3j1qrzTmO0Kz1N6jPwt+QWUxiljhc17Ra6a0MhcCCvRQgpEjTJKU2dYGIfNKNxBtJJ6NnPpb3dwunLdQVrIxEaqtIYbxxXjYOBO4kDr/dMsMp+PML7DUoWpkyMsNyl1cYd86rA5wvHD038i6+Q8blTqHdybGAsPeaUbAR6STpv7TuB7P3TjK7iNRx5dNhoFKkiyM13K5+KtLGnoppWi5awgdruiD4lRLq/0lDSeWrJzcgbETeL3vNz3Wb8VLenJYm0srpwHRNY4vB3HLIeKrxW1IkeXBoa2/RaNzRwAA3JhhMYkiewjc6n9ISsJY8ELexJiSWsmMkp/C0eqwcABzXKStubAA3vYAbyexP3CWquSbZkqrxR5EM9tw7PZCdySw0rNdAEA1j5XaJhMkLSCOBB8CD+ysnoqr8rTxSXvtsafhb9lC2sjCoo6q0bbQvbdhO69sxfmnbq3x5EYWUs52HsyY52TXDlfgR+6U4ow1UDZYtba+SMpXCGQtcpGIUea3cO7cTapg6UdmvtxbuB7slIf9f8A6sVVStljfG8Xa9pa7sIss5S1DoJQ/wDKZTR8RhCjLVBiKznUjzk7px35j1h3g/BSlZV6r6aTR1cQLh0L9pvW3PjyIy71PWitJtqII5mbpGg9jtzh43TPF6cBwnZs5C0chPcdyW2gSFIgJJrdMdF62lBGsqFzdJTFwIDtjZJG+zGjf3KdSsGmcOwVsPk523A9V3tM7DwTDDqwU0t3DTZB1cedlgq0oTmxhgOagf0gXwn1ZBu6g73Smyf6K28cjJW52G4SItLdChCEKxRQEKWsd6qQ4OnohYjN8XA8yzl2ZqJ5Ii0kOBBBsQciO1CU1XHUtzMPkrXxuZoUjd47R81Z6m9Rv4W/IKsLRmO0fNWbpXdBv4R8gk+O6hnn+kfQblZSvBK9FeSs2E2Him5j7EPmlG8tPpJOgztORd3X+CjDVvh41VYHPF44fSOvxIzA8bL1rJxD5zWFrTeOH0bbcTucfzXUmYCw95pRta4elktI/tOYHddaL/Co/wCTkq+PN4BOIIsgLzNO1g2nuDQN5cbLPWLjbmmpIbuo91wac2IY6Zpzk6b+oA3A7zZRPddvGOmPOqyWW927RazlsjIfALt6H1aST6OdUAkSk7UbODmD1sueYWypuHR07Q82v/ZSCYulebLR1caRhhrmmdjXB/Ra4+w7gVOzutVjc0tdY3aQbW4gj91OGrnFHndIGPN5YQGu5uaMmu8LJdjVMSBM3bmiaGUA5Cu/pnQ8VVEYp27TTy3tPMHgowxDqkliBfSu8s0Z7B6LxyIPHjyUubJuhKKWulg93bojpKdkmp3UR4O1iy0zhT1Yc5gOyHOyfH2g7wpda3iMwcx1jeCuFprBdLVStklj6bd5adnat73Nd9lgAALAAAAcAMgpVssE1nRtsTuowxvjuDso51vYc242VTRd0fQktxafVPcVoan8Q9J9I8+t0478xk4d+XxUoVtK2WJ8bxdr2lp793gq91lPJo+uIFw6F92nm29x8CE0oXCqpnU79xshJwYpBIFYa6QLX0TpJtRBHMw5SNDuw26Q7jcdy29lZ2RmU5TumbXXF15stuEdELW2VtQjJVWsoSbLzUUzZGFj2hzXCxaRcEKIMb6p3Q7U1GC+Pe6P2m9bfeHgpkQjqWskpnXbt0QkkbZBqqpuFjY5Ec8j4IVlKnB1HI8vfTRlzsybEX7gUJ+Mdj+koPsZ6rsAfBNDG2rqKuBewCOoG5wyD+p3X1p3pFmIZ3wuzsNij3sDhYqsGlNDy003kpmFjwRwyIvvadxHYrG0p6Dfwj5BY8R4YhrY9iZuYza8DpNP0WSNmyAOQ2fDJMqyvFVG241G69SxZHFZCU3MeYh80o3uB6cnQZzuRmQnEFB2sfEPnVYWszji9GzrdfpHxXMNp+PNc7DUqdVLw2W5lGrnD/nVYHPzjh9I/jtH1gOu5+af+L9ZDKOQxNj8pIBc3yaL8DzW/gLD/mlGxpFpJPSP53dm1vcLLmaxcDGrb5aAemYLOHvtH7hGvniqKu0vujQIdsT44e7uUxtJa1a2TJr2wjlGACP9Vrpuz1c9Q67nSyk89p11LOrzDLBSf9TSsbK1xF3i7iMrH5p6spWtFmtaB1AK+TEIKd2SOPbmoMpnyAFzlCGFMB1FROzysb44WkF5cC27b3LQDz3d6nGNoaAGgANAAHKy9tSlqTVtY+qcM2gCNhgbEow1n4Jvergb/wC6wfB4HzTGwjp51HVxyNOVw144Fp3gjvU4Yp0iIKKeQ8GWF+JNxb4KCcNaIdU1UUTRm5zbnkL5n5p7h0plpnCXYaeSXVDAyUZFY0bst3DsQUjQALDcMh2JSsjsdE4bsvJQEqF0OUkKO9bmHtuJtUwdKPoSdbDmD3ZqRFiqaZsjHRvF2vGyR28UVS1JglD1TPHxGEKM9UGIrOfSOO+74+3eQOV8z3qUrqvOkKWTR1eQMnQv2mnm0Hab8LKetEaTbUQRzM3PaD2HiEyxaEBwnZs5C0cn/Wdwt0PW1HuWmo2rdYstDpSaN15IC5t28W3Y0kt8UthpX1FwzcC6uneGAXUsXQtPROl4qmJssDw9h4jeOojgtxCOaWnKRqoAg6hCEIXF1CEl+PPly6kq8vIWg5ua31qVDeK8FbGU1sfYh80o3lp9JJ6Ng7fWd4A+KjPVvh3zqsD3i8cXTf1uO4eOa2dbuki+u8nfowtAA4XO/LuUgavNCCnoY/el9I8/Bo+HxWlbaiorj3nIEf8A3nseSdAQSgJVn7pqk2khKQouuroslDlkWIL2F6y4VHeuXSmzBFCDnI4uP4W2A+JKx6oNA7Mb6pwzf0I+oDIn5pt6y6/y+kywkBsYbHnuAN3OPxUtaOjip6Vmw5phijHSBBaQ1t3Ov1m6fzEw0TYm7u3Stlnzlx5LoJQuPhfEjK6DyrBYhxa5t82m+RPUV17pBJGY3FrhqEya8OFwlQkKAqSpXSpLpULi4o+1uYc8pC2qYOlF0X23lnA917dy5uqDEVnPpHnJ3Tj/ABD1m9/7KT6mmbIx0b7We0tN+RyVfZ2PoK8gXDoJARwu0H9xfxWkoHCrpnU7txslc7eFIJArDEKBdY/8Tn7W/wDGxTtS1AkYx43PaHeIUE6x/wCJz/6f9jVXgdxM4Hp+1ZXG8QK08NYrnoZduF2V+kw+o7qsp2wnjGCvjvGdl49eMnNvYeKrjdZ9H6QkgkEkTyx7Tk5pIPYbb07rsOjqhcaO6pbDMW/ZWmQoko9eTmxtEtOHvA6TgdkHrsDyshZk4RU9Ef2li5GBtZslJaKe8tOeu7o+zmFNNBpGOeMSQvD2HO44dRHAqrf0su9hPGU1BJeM3YfXjObSOY5FPa/CmT3fHo7+0HFUFuhVjlhJuubhnFMFdFtwnMesw+s07z2jrXQusi+N0bsrhYhNonBwuFButqgLNIvdwkaHA9n/AJCk3A2lG1FBE5trsHk3DkRuv3LBrFwl57T3Z/fRXcz/ADD2m+Gfcokw9iao0fMdkW9+N17G2W7getaUM7fSNa095qCzGCUk7FWACLqNG66m2zpTfqk/lS/bSz7s79Qf9qW+zan6fUIztkXVSQUKNjrqZ91d+oP+1A11M+6u/U/lXvZlT9PqF3tsXVSUF7CjP7aW/dXfqfyo+2pv3V36n8q97Mqfp9QuGsi6pyYl1e01Y4vdeOQ+03j2jitI4AlZo91JFUXD37TnPBA2cuiAL2XI+2tv3V36g/7UDXY37q79T+VFthr2tDbaDbZDulpybrrYKwJNQSud5Zj43izmgOzPA5hPRRp9tbfurv1f5UHXW37qf1P5VVPRVc7s726+SnHUQRiwKkshAUZ/bU37qf1f5Uv21t+6n9X+VUey6n6fUK3tkR5qS0tlGf21N+6n9T+VH21t+6n9X+RQ9lVXJvqF7tcXVSWR/X7KENa+z/8A0pLe42/bZdnSGueRzSIYGxn3nOLrdgsE1dA6En0lVZ3dtOvI8jIC9zn+ybYbRSUbnTTaCyDqZmzWaxTXg6/mFNtb/J/uVDesb+Jz/wCj/Y1TvTwCNjWN9VgDR3KFtaGhJY618zmHycuzsuGYyaG2PI5IfCJGuqnHrf8AtTrGkQhM1CRKtYlKEIQvLmqEiVC8urd0NpeWmmbJC8scCBcHIi+4jiFZSBxLWuO8gHqzAOSq+zeO0K0FN/ds/C3/AGhZrHQLMNuqZ0J3WQhN7T+DqWrN5oxte+3ou7yN6cBKTZWdikfGbtNkxLQ7QqPjqdpOEkw72/RINT1J/iT+LfopC2QuJSYup5Kt1Kwu8s0uB6Jtdt759yPjrKtwJDibbqrgwjcJsfY9Sf4k35m/RKNT1J/iTfmb9E58QYqp6IsE5IMl9nZBOYIGdu1ddhDmtPBwDu4jaHzXTWVgAJcbHZc4UBJFkwvsdpP8Sfxb9Ev2OUnvz/mb9F29GY7pKioEEb3F5uBcEA7NybHccgunpzTsVHF5WYkN2g3IXOd7buxTNTWtcGEm52C5w4CL2TR+xuk9+f8AM36I+xyk9+f8w+i3ftcoPfk/I76Lt4exNBWtc6AuIa6xuCN9jx7VN81exuZxICiGwHQAJsfY5Se/P+YfRH2OUnvzfmH0Xd03jelpJRFM5wfYGwBIF91yNy70Tw5oLTdrhtA9RzVbqqsaA5xNjspCKEnQJh/Y7Se/N+YfRH2PUnvzfmH0XQqtaVDG9zHOftMJaeg45g2PBbOiMf0VTII45LPO4OaW3PIEjeruLXgZjmsuBlPe2i432O0fvz/mH0R9j1H7835h9E4MQYzpqJ7WVBcC4EizSd3Z2rn02tXR73BvlHNvxLHW78lFste5uYXsvFtODbRa1LqooWG7hJJ1OfYfCydVFQRws2ImNjbyaAL9p3lbkey5oc0ghwBBBuCDmCCgxpfLUSSaSOJRDGRjVoWMrJPQsmhMczQ9jr3B/bketYyFtweqEODY3avSgFuqhHHerR9JeWC8kB3je6O/PiQmKrVuFwQRcHeDuI6wowx1qoDtqehADt7otwPWz6LT4fi4daObfkUpnp7atURoSzMLHFrwWuGRByIPWClWizBA2K62JsJz0MuxM3L2Xj1Xd/BcdWh0pomKpiMUzA9hG47xyLTw7lCGN9XMtE4yMvLATk4eszqd9Ulw/FGz9x+jv7RU1OW7JnN3jtCs9TO6DPwt/wBoVYGHMdo+as7TN9Gz8LfkENj2zPP9Iig5rMSkuiyUBZolNbrxsqEo9P8AmenKiYsdJaSUbLd+e0ORU4WUS4bpr4in2m3G3NvaCPa5pvhzmhshcLjKhKm5y26riY6xgK+SntC+LyZI6RvfaczqHJSfivTXm2izIDZxiYxnPadG0X7k0dcdLaSk2WgetfZaB7Ue+wWHWdVumNJSRgm0cbnW95zWgeAHxR/DZMIbCzRc/ZC95hdzKakGjpKOOkrr+u+9uQaT8wPip5lp4qqJvlGtkjeA8B17XsbHLvUVad1X1MVK5xqfKtiaXCPOw2RmGi9gbX4LYoMYzRaD2WA+Va8QX4tY4ON+3o2v1r1XGKoNfG7UG1x4rsTjGSCFz8dugmqW0dDAwFrrOcwHN3IZ7gpLwnh5lBTCO/SttSu4F2826hu7lEmCMTxULnySU75ZXbnXtYHfw334p66Ux8J9GTyMjdE4u8i0XuTtAEn/AOS5VwykNhb7ulzfcqULmi7jumPpClfpKoralps2IF4/CHABv5SfBShqy015xo9lzd0RMbvC4Px+CYuF9WtVNTCVlR5Fs17s6Qu3/NY2N1t6s3vo9ITUsl7PuATkNpu4+Bcp1gjlicxhBLbadLKMRc1wJG64Wia+li0pUurGbce3KALbXS23WyuFl0nJT1WkacaOjMfSZfLZzBBJtc7rEro4K0SyXS9S2aMSNvMbOFxfacboxloxlLpendAzyTLxuOxcAdJu18Lq/iM4mXW+Xy2UA12W/is2tht66kBzBDQevpMBThxjg2l8wkeyFkb2MDw5t73Azum/rdfatpngFwa0Oy42c0/ssWINY0lZAaaCne0yWaSTckWta1kOxkro4iw2A318VY5zA5wI32Tm1R6QdJQbLjfyby0X5HP90+BIm1gXQDqOiZG8We7pvHIuzA7hYJwNSOtc10zy3qj4GkRi69OddbVP6oWotun9UIEqUg0WVIlQuKhaM2hKd7i50MbnHeS3MoW8hWcWQcz+VHKOi439sqL71D+o36rzJi+hcC11TA4EWIMjTccbi6rZsostSMCjGuYpd2t3RPzG2GaMOM9FUwkXu6ISNuM97Rfd1KTKfGFHsMBqYR0W+22+4b1XcZLc0Top9TMyGJt3vNh1X3k8kVPQNkjAkee7zXIqgtd3RurGUGmIZyRDKyTZzOw4G3bZbuwVz8K4ZjoadsTPW3vdbNzvouysfNkDyGbJs17iNVrlq8CGxuAL87Z+K20irzWXcy1XQ33tBtzC5lfpmngfszSxRvyIDyA624fJZMV4njoacyvN3bo2+876BV30tpSSpmfLKdp7zc9XIDqATjDsPdU3c4kN5Iaaq4ewU9nF1H95h/UH1Xn+1ND94g5+s3fzVe7JLJqMFjHzlD9vcflCsN/auh+8QfmaskOJqR5DWzwuLjYNa5pJcdxsO5V1spf1TYI8m0Vkzem7+5BHqj3j9ENVUEVPHnc8+Csjq3PNg0KRACOG74diPJgm5aL87C/itoJVmi9HX8FoNp88ha/G37r06mvvaCey5W4U0tYWNRQQbMZ9PKLMHug+2ezeOeSup2PmeGM3Ki+XKLlbtZiGljcWSTwte3Ihzm3HVmsLcWUQ3VEA7HtCr3NKXuLnElzjck7yV4stQMGZYAuKXGvN9lYf+19H95h/O1AxfR/eYfztVeLJWsvkBcnIAcTwHaonBIvqKl7Qf0VjKTEVNK8Mjnje925rXAn4LJo7FELqp9ITsTR26Lstu4B6J55rh6s8DCjiE0wHl5BcC3qMPC/M5dneo11kSlul53NJBBYQQbEHybOKWQ0MM074WE6DfxVslS/IHFWCKVRfgPWuHbMFabO3Ml4HkHcu3NSc198xYjgQbg9aXVNLJTOyv/KsjkDxcL0hCEKrFVJCEhX01IV6jYXEAC5O4DeTwCnnVvggUUPlJR/1EoBd/kBz2R1pt6pMEggVswBzPkm7wLb3Hr+ilZZXF6+54LPP/SYU0XzFFkqELOI5BWvXVzIY3SSHZYwFxJ6uHes279+xQlrSxq6pmNNHcQxOIIzG28Gxv1XujqGkNVJlG3NUzPyNuuBjPFb66oMhyY3KNvBo525n9lwEIW8jY2Noa3ZKHOublCELrYWw+6tqWQMNtq5ceTRm63ddde8MBc5eAuu/q0wSaybysoIgiIJ/zu4NHYp3DbZAAAWAA3ADIAdQC1dFaMZTQthiADGCw6zxcesrbWEr601Ul+Q2TaGIMHigIQsdTO1jHPd6rAXG2+wS/UmwV+wXNxNiOOip3TScMmt3F7uQ/cquumdMyVU7ppSS55v1AcGgcAF1Mb4ufX1Bcco2kiJnAAe1bmU3lt8MoRTMzO94+iVTyl5tyQhCE1GiGKFKGqjAm2RWVDeiM4mniffI5Dh2puaucG+fVBLzaGGzpOZ4htuRyU/RxhrQ1oDWtFgBuAHAJBi+IcMcFm53+yMpos3eKVV61m/xao7Wf8bFYYqvOs3+LVHa3/jYl+BfGP2/YV1X7gTYT4wPrLkpCIpyZYN2Zu6PrB4jqTHQtVNAyZhY8Jex5YbhWgo9NQSxteyWMtcLi7ghVg2f6CEiOAs+oovth6L/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0974" name="AutoShape 14" descr="data:image/jpeg;base64,/9j/4AAQSkZJRgABAQAAAQABAAD/2wCEAAkGBhQSEBUUEhQUFBUUFxcVFxgVFBQVFxcXFRYVFBUXGBQXHCYeGBkjGhQUHy8gJCcpLCwsFh4xNTAqNSYrLCkBCQoKDgwOGg8PGikkHyQpLCwqLCwsKSwsLCwsLCksLCwpLCwsLCwsLCwsLCwsLCwsLCwsLCwsLCwsLCwsLCksLP/AABEIAO8A0wMBIgACEQEDEQH/xAAcAAABBAMBAAAAAAAAAAAAAAAAAQYHCAMEBQL/xABIEAABAwICBgUJBgMHAwUBAAABAAIDBBEGIQUHEjFBUSJhcYGRExQjMkJSobHRF1RykpPBNeLwFjNTYoKysyTS8UNzosLhFf/EABsBAAIDAQEBAAAAAAAAAAAAAAQFAgMGAQAH/8QANREAAQMCBAMFCAICAwEAAAAAAQACAwQRBRIhMRNBURQiYYGhFTIzQlJxkcFisTTRJEPwI//aAAwDAQACEQMRAD8AhlCEKxQQs9DRvlkbHG0ue8hrQBe5OXgsAHAf11KbtV2BvNoxUTD08gu1p/8ATaf/ALfVB1tW2mjzHfkrYoi91l3sE4RZo+nDBYyOzkdzPIdQThRZCwcsjpXl7tym7WhosEIQsc87WNL3kNa0EuJ3ADf3qAFzYKRIGpWjiDT0dHA+aU5NFgOLnHcAFXXEGnJKuofNKTd24e60bmhdjH+MnV1RkbQRkiNvPm49Z/ZNay2uGUPZ2Zne8f8A1kqnmzm3JCEITZDoUoapcEbRFZOOiD6Fp9oj2uwfsmzq/wAGurqgbQIhjsZHfJo61YCGBrGhjAGsaNlrRwAyASDFq/hjgs3O6LposxuV7CEIWRTJIU3ccYxbo+nLsjK/KNvG/Bx5W39y6em9Mx0sD5pSA1o3cXHg0Ku2JcRSVtQ6aU5u9VvBreAHwTjC6A1D87vdHqhqiYNFgtCqq3SyOkedpzySTzJWJCFtRYaJTuhAH9DehSFqtwJ5w8VM7fQxm7Gn23bx3CyonnbBGXuU42l5snLqqwN5Bgqp2+lePRtPst97tP7KP9ZuelajtZ47DVYW39cupV61nfxao7Wf8bEgwyodUVTpHdEZPGGMATbhnLXBzSWuabgjIgqYMB61Wy7MNa4NfubIfVd1OPAqHEJ5VUkdUzK8fYoWOQsNwrWgd/ZmO48kKt9JjquiYGR1L2tbkBkbcd5Qs4cAk5OCN7WFwkrRf6cUi9RyFrg5pILSCDyIWuPglw31Ul6q8BeUcKqob0Gn0bHe0R7RHLd4FS+TnvUaYE1qNl2YKwhrxkyTcDyB5FSGsPinHdMeKNOSb0waW6LZui61S4JQleVF5FskqHtauM3TONJBteTYfSOF+mRw7LqWN25YxEOAHgjKSZkEmdzb9FVJCXi11WLyDvdPgUnkHe67wKs75Jvut8EhiHut8Anntz+HqhRh/iqx+Sd7rvBdDQWH5aqdkMbTdxzNrBoG8+CsYIx7o8EoaBuy7B+6i/GyRoz1UhQW3Kx6A0HHR07YYgLNzceLncSSuldaTnWF9wHE5AIhqWu9RzXW91wd8is+9r3kuPNFiNre7dbl14lmDWlziA1ouTyCw3CCzrVQbrqu5FBesPFz66ezQ4QxmzBY9Ije4jimkIXe67wVnfIDkPBKGD3W+C0UWMMiYGMZoPFBvoy43uqxeRd7rvAo8i73XeBVn/JNPsjwC8GmHIeAVvt3+Hqodg8VA+BsFvrpwHAsiZnI4i2W/ZF+J/dWApaZkTGxsAaxgAa0bgPqtbZtwA7BZASiurXVTugHJFw0oZzW+FXnWb/FajtZ/wAbFPAeo01k6vZZHPrKe8m1YyM9obIAu0cRYInBpGRTEuO4sqqyI5LhRWhBH05ZoWy+yToQhC9ZcQhCF1eXqPeO0fNWcph6Nn4W/IKsLd47R81Z+m9Rn4W/ILNY7szz/SZ0HNenNXkLIkss0mqA5KksheXkEJCEqCury8WXO0/p2OkgdLIchk1vFzuAXSUH6zMSmpqjGwkxQ9FoHF3EphQUvaZbHYbqipm4bfFc/TeKaqvltd5Dj0I4ychyNt61ZYauieHOEsLt7Sd3wNlK+rrCDaWBsz2gzSi5JHqtO4Ac05dMaIjqYnRTAOa7jxadwIPUmz8Siik4TWDLsUEKZ725ydU2sAY889b5KWzZ2C/IPA49qeYKrxURS6OriLkPgfcH3gD+4up80TpJtRCyZhu2RoPfxCAxKlbERKz3SiKWYu7jtwtvbSFyVIWpSjkBy9CRY0l1ywXrLP5RIbFYgUErxAXC1ZHRcs1sQZAZLUDytyJ2Sg7RVyDSyYmO9WDKramprMn3lu5sn0KhasonxPLJGlj27wRZWnTdxdgqCvj6Y2JR6soAuDycPaCeUGLGOzJdR16JdPTZtWquiE6a3VnXxyOaIHPAOTm+q4b7jJKtMKqE/MPyl/Cf0Tkx5qpLNqeiaSze6Ib28ywcQoycM81axMLHOrCOqDpqe0c+8t3Nk7f83WkGH4vtHP5H/aMmpubVB7d47R81Z+l9Rn4W/IKs9XQvhl8nI0se05h2R3/FWYpvUZ+Fv+0KeOEFrCPH9KdCLE3WQrzderLG/IrNApqF7BSkrwClupLqQuSeUXpeSF4aryb+OcRCkonuBtI8FjOd3dHa7rkqKNX2HzV1jdr1I/SPPAkEbI7yfgs2szEXnNWWMN44Og3k4jIntvdSRq9w75pRt2h6Saz39Xuj4laRv/CpL/M5K/jzW5BOqw3bsrAdQQUl0ArNpqBZRxrew7tRsqmDNnQktv2TkD3ZDvWrqexFbbpHm1+nH27nDw2fBSXW0TZo3xvza9pae8ZHxsq/1MMmj66wydC+44Xbn+1/BaKjcKqmMDtxsldQOFKHjYqw5SLX0VpJtRBHMz1ZGg9h9oeN1tELPuaWuLTyTJjgRovBSL0ksoqaRCQpQvLyFt0/qhahW5AOiPoouVcmyyIQhQ1VCS6EqF5eQhIClXrLib+K8FwVzBtjZkHqyNsDkb2PMfVdOJmy0DfYAX52FluFaxVxle5oY43A2UmNAubJLpSLpCgKKvWNzbIuspCxuauqV152k3sd4g80o3uB9I/oMHWd7uwXCcIChDWViLzmsLWG8cPQbxBd7R8cu5MsNp+PNrsNULVy5Gac1i1d4e87rWl+bI/SPJ4neB3mynX+gmvq+w95pRN2haSXpvvvz9VvcLeCdAC7iNTx5rN2Gi5SxZGXO5S7KRLf+tyQpai7oJUda3cPbcbapg6UfQf1tOYPdY+KkQrFVUjZY3xvALXtLSD1/wBBEUs5glD/AMqqeMSMIUa6n8R2L6R539OK/Zdzfl4qUy66rvWQSaPriBcOhfdvW29x8Pkp70TpFtRCyZmYkaHdhPrDuN0xxWABwnbs5B0j92HktyyLJEJMmI0SFACLpQvLqNlMp+ssU2kZaap/udpoa8DNl2tOfMXKewUCaxv4nP2t/wCNiaYZTsne5j+iBrHlrQR1VhIKhr2hzCHNcLhwNwVkVfsFawJqBwabyQE5sJ9Xrbfcfgpx0Jp6GriEsDw5vEcW9RHBDVuHSUpvu3qqophIF0EJNpCXK+y5GG8UQVse3A659ph9dvdx7l17qr2jNKyU8gkheWOBvccepwU14I1lRVlo5rRz2y9x/Mi+5PK7CnQ9+LVqEhqA7Rye5WqVskLWSQI9iRCEKatSpChJ/X1+C6vFNvH2IBR0bnA+kk9Gzv3nuHzUWaucPed1oL844yHvvxJOQ7yCvWsjEXndYWszji9Gwc3XzPyUn4Aw35rRNB/vJPSP/wBXqj8tvFaP/Co/5OSz483gE5Gi57cu7/woHxpimWatkLZHtax2ywNJFrcVPJbbPdZV50Ros1WkGxbw+Ql34Rm74BDYMxgMkknIKdaT3WtXS0RrNrILAvEzBwkzPc7NPrQGtinmIZO3yDzlc5sv2jMeCbmO9XdPSRGaKbYF7CN42i78JFlHdufemwpaWtZnYLeOyD40sJtdS1jrWWYX+Ro3NLrXfIOkByDTzXIwfrNqDUsiqXeVZIdm5GbSeKj1rb7t55b0/cCav53zsmnaY4mEOG1vceAAXJaSmp6ctcBtz3UmSyySAhd7W9hzajbVMF3R9CTrb7Lu4LS1PYksX0jzkbvj7RmWjuupLqqdsrHMeLteC1w6iM1AFdTSaOriBk6CTaafeaDceIy70DROFXTup3bjZETtMUgkHmrDhC0dDaTbUQRzM9WQX7+I+K3dpIHtLCWncJkDcXQQvKytSOYoXXbryCoD1j/xOf8A0f7GqewFAmsf+KT/AOj/AGNT3BPjH7ICv9wfdNtdPQGIpqOUSwuIPEey4cnBcxC1TmtcMrhcFJgbbKa6LXVSGNplZK19ukGtBAPUb96FClkJWcHpidirxUvQla4gi28Zi2RB5gpEJqfFUA21UpYD1rltoK0kt3Ml4jkHc1KAItkbi3j1qrzTmO0Kz1N6jPwt+QWUxiljhc17Ra6a0MhcCCvRQgpEjTJKU2dYGIfNKNxBtJJ6NnPpb3dwunLdQVrIxEaqtIYbxxXjYOBO4kDr/dMsMp+PML7DUoWpkyMsNyl1cYd86rA5wvHD038i6+Q8blTqHdybGAsPeaUbAR6STpv7TuB7P3TjK7iNRx5dNhoFKkiyM13K5+KtLGnoppWi5awgdruiD4lRLq/0lDSeWrJzcgbETeL3vNz3Wb8VLenJYm0srpwHRNY4vB3HLIeKrxW1IkeXBoa2/RaNzRwAA3JhhMYkiewjc6n9ISsJY8ELexJiSWsmMkp/C0eqwcABzXKStubAA3vYAbyexP3CWquSbZkqrxR5EM9tw7PZCdySw0rNdAEA1j5XaJhMkLSCOBB8CD+ysnoqr8rTxSXvtsafhb9lC2sjCoo6q0bbQvbdhO69sxfmnbq3x5EYWUs52HsyY52TXDlfgR+6U4ow1UDZYtba+SMpXCGQtcpGIUea3cO7cTapg6UdmvtxbuB7slIf9f8A6sVVStljfG8Xa9pa7sIss5S1DoJQ/wDKZTR8RhCjLVBiKznUjzk7px35j1h3g/BSlZV6r6aTR1cQLh0L9pvW3PjyIy71PWitJtqII5mbpGg9jtzh43TPF6cBwnZs5C0chPcdyW2gSFIgJJrdMdF62lBGsqFzdJTFwIDtjZJG+zGjf3KdSsGmcOwVsPk523A9V3tM7DwTDDqwU0t3DTZB1cedlgq0oTmxhgOagf0gXwn1ZBu6g73Smyf6K28cjJW52G4SItLdChCEKxRQEKWsd6qQ4OnohYjN8XA8yzl2ZqJ5Ii0kOBBBsQciO1CU1XHUtzMPkrXxuZoUjd47R81Z6m9Rv4W/IKsLRmO0fNWbpXdBv4R8gk+O6hnn+kfQblZSvBK9FeSs2E2Him5j7EPmlG8tPpJOgztORd3X+CjDVvh41VYHPF44fSOvxIzA8bL1rJxD5zWFrTeOH0bbcTucfzXUmYCw95pRta4elktI/tOYHddaL/Co/wCTkq+PN4BOIIsgLzNO1g2nuDQN5cbLPWLjbmmpIbuo91wac2IY6Zpzk6b+oA3A7zZRPddvGOmPOqyWW927RazlsjIfALt6H1aST6OdUAkSk7UbODmD1sueYWypuHR07Q82v/ZSCYulebLR1caRhhrmmdjXB/Ra4+w7gVOzutVjc0tdY3aQbW4gj91OGrnFHndIGPN5YQGu5uaMmu8LJdjVMSBM3bmiaGUA5Cu/pnQ8VVEYp27TTy3tPMHgowxDqkliBfSu8s0Z7B6LxyIPHjyUubJuhKKWulg93bojpKdkmp3UR4O1iy0zhT1Yc5gOyHOyfH2g7wpda3iMwcx1jeCuFprBdLVStklj6bd5adnat73Nd9lgAALAAAAcAMgpVssE1nRtsTuowxvjuDso51vYc242VTRd0fQktxafVPcVoan8Q9J9I8+t0478xk4d+XxUoVtK2WJ8bxdr2lp793gq91lPJo+uIFw6F92nm29x8CE0oXCqpnU79xshJwYpBIFYa6QLX0TpJtRBHMw5SNDuw26Q7jcdy29lZ2RmU5TumbXXF15stuEdELW2VtQjJVWsoSbLzUUzZGFj2hzXCxaRcEKIMb6p3Q7U1GC+Pe6P2m9bfeHgpkQjqWskpnXbt0QkkbZBqqpuFjY5Ec8j4IVlKnB1HI8vfTRlzsybEX7gUJ+Mdj+koPsZ6rsAfBNDG2rqKuBewCOoG5wyD+p3X1p3pFmIZ3wuzsNij3sDhYqsGlNDy003kpmFjwRwyIvvadxHYrG0p6Dfwj5BY8R4YhrY9iZuYza8DpNP0WSNmyAOQ2fDJMqyvFVG241G69SxZHFZCU3MeYh80o3uB6cnQZzuRmQnEFB2sfEPnVYWszji9GzrdfpHxXMNp+PNc7DUqdVLw2W5lGrnD/nVYHPzjh9I/jtH1gOu5+af+L9ZDKOQxNj8pIBc3yaL8DzW/gLD/mlGxpFpJPSP53dm1vcLLmaxcDGrb5aAemYLOHvtH7hGvniqKu0vujQIdsT44e7uUxtJa1a2TJr2wjlGACP9Vrpuz1c9Q67nSyk89p11LOrzDLBSf9TSsbK1xF3i7iMrH5p6spWtFmtaB1AK+TEIKd2SOPbmoMpnyAFzlCGFMB1FROzysb44WkF5cC27b3LQDz3d6nGNoaAGgANAAHKy9tSlqTVtY+qcM2gCNhgbEow1n4Jvergb/wC6wfB4HzTGwjp51HVxyNOVw144Fp3gjvU4Yp0iIKKeQ8GWF+JNxb4KCcNaIdU1UUTRm5zbnkL5n5p7h0plpnCXYaeSXVDAyUZFY0bst3DsQUjQALDcMh2JSsjsdE4bsvJQEqF0OUkKO9bmHtuJtUwdKPoSdbDmD3ZqRFiqaZsjHRvF2vGyR28UVS1JglD1TPHxGEKM9UGIrOfSOO+74+3eQOV8z3qUrqvOkKWTR1eQMnQv2mnm0Hab8LKetEaTbUQRzM3PaD2HiEyxaEBwnZs5C0cn/Wdwt0PW1HuWmo2rdYstDpSaN15IC5t28W3Y0kt8UthpX1FwzcC6uneGAXUsXQtPROl4qmJssDw9h4jeOojgtxCOaWnKRqoAg6hCEIXF1CEl+PPly6kq8vIWg5ua31qVDeK8FbGU1sfYh80o3lp9JJ6Ng7fWd4A+KjPVvh3zqsD3i8cXTf1uO4eOa2dbuki+u8nfowtAA4XO/LuUgavNCCnoY/el9I8/Bo+HxWlbaiorj3nIEf8A3nseSdAQSgJVn7pqk2khKQouuroslDlkWIL2F6y4VHeuXSmzBFCDnI4uP4W2A+JKx6oNA7Mb6pwzf0I+oDIn5pt6y6/y+kywkBsYbHnuAN3OPxUtaOjip6Vmw5phijHSBBaQ1t3Ov1m6fzEw0TYm7u3Stlnzlx5LoJQuPhfEjK6DyrBYhxa5t82m+RPUV17pBJGY3FrhqEya8OFwlQkKAqSpXSpLpULi4o+1uYc8pC2qYOlF0X23lnA917dy5uqDEVnPpHnJ3Tj/ABD1m9/7KT6mmbIx0b7We0tN+RyVfZ2PoK8gXDoJARwu0H9xfxWkoHCrpnU7txslc7eFIJArDEKBdY/8Tn7W/wDGxTtS1AkYx43PaHeIUE6x/wCJz/6f9jVXgdxM4Hp+1ZXG8QK08NYrnoZduF2V+kw+o7qsp2wnjGCvjvGdl49eMnNvYeKrjdZ9H6QkgkEkTyx7Tk5pIPYbb07rsOjqhcaO6pbDMW/ZWmQoko9eTmxtEtOHvA6TgdkHrsDyshZk4RU9Ef2li5GBtZslJaKe8tOeu7o+zmFNNBpGOeMSQvD2HO44dRHAqrf0su9hPGU1BJeM3YfXjObSOY5FPa/CmT3fHo7+0HFUFuhVjlhJuubhnFMFdFtwnMesw+s07z2jrXQusi+N0bsrhYhNonBwuFButqgLNIvdwkaHA9n/AJCk3A2lG1FBE5trsHk3DkRuv3LBrFwl57T3Z/fRXcz/ADD2m+Gfcokw9iao0fMdkW9+N17G2W7getaUM7fSNa095qCzGCUk7FWACLqNG66m2zpTfqk/lS/bSz7s79Qf9qW+zan6fUIztkXVSQUKNjrqZ91d+oP+1A11M+6u/U/lXvZlT9PqF3tsXVSUF7CjP7aW/dXfqfyo+2pv3V36n8q97Mqfp9QuGsi6pyYl1e01Y4vdeOQ+03j2jitI4AlZo91JFUXD37TnPBA2cuiAL2XI+2tv3V36g/7UDXY37q79T+VFthr2tDbaDbZDulpybrrYKwJNQSud5Zj43izmgOzPA5hPRRp9tbfurv1f5UHXW37qf1P5VVPRVc7s726+SnHUQRiwKkshAUZ/bU37qf1f5Uv21t+6n9X+VUey6n6fUK3tkR5qS0tlGf21N+6n9T+VH21t+6n9X+RQ9lVXJvqF7tcXVSWR/X7KENa+z/8A0pLe42/bZdnSGueRzSIYGxn3nOLrdgsE1dA6En0lVZ3dtOvI8jIC9zn+ybYbRSUbnTTaCyDqZmzWaxTXg6/mFNtb/J/uVDesb+Jz/wCj/Y1TvTwCNjWN9VgDR3KFtaGhJY618zmHycuzsuGYyaG2PI5IfCJGuqnHrf8AtTrGkQhM1CRKtYlKEIQvLmqEiVC8urd0NpeWmmbJC8scCBcHIi+4jiFZSBxLWuO8gHqzAOSq+zeO0K0FN/ds/C3/AGhZrHQLMNuqZ0J3WQhN7T+DqWrN5oxte+3ou7yN6cBKTZWdikfGbtNkxLQ7QqPjqdpOEkw72/RINT1J/iT+LfopC2QuJSYup5Kt1Kwu8s0uB6Jtdt759yPjrKtwJDibbqrgwjcJsfY9Sf4k35m/RKNT1J/iTfmb9E58QYqp6IsE5IMl9nZBOYIGdu1ddhDmtPBwDu4jaHzXTWVgAJcbHZc4UBJFkwvsdpP8Sfxb9Ev2OUnvz/mb9F29GY7pKioEEb3F5uBcEA7NybHccgunpzTsVHF5WYkN2g3IXOd7buxTNTWtcGEm52C5w4CL2TR+xuk9+f8AM36I+xyk9+f8w+i3ftcoPfk/I76Lt4exNBWtc6AuIa6xuCN9jx7VN81exuZxICiGwHQAJsfY5Se/P+YfRH2OUnvzfmH0Xd03jelpJRFM5wfYGwBIF91yNy70Tw5oLTdrhtA9RzVbqqsaA5xNjspCKEnQJh/Y7Se/N+YfRH2PUnvzfmH0XQqtaVDG9zHOftMJaeg45g2PBbOiMf0VTII45LPO4OaW3PIEjeruLXgZjmsuBlPe2i432O0fvz/mH0R9j1H7835h9E4MQYzpqJ7WVBcC4EizSd3Z2rn02tXR73BvlHNvxLHW78lFste5uYXsvFtODbRa1LqooWG7hJJ1OfYfCydVFQRws2ImNjbyaAL9p3lbkey5oc0ghwBBBuCDmCCgxpfLUSSaSOJRDGRjVoWMrJPQsmhMczQ9jr3B/bketYyFtweqEODY3avSgFuqhHHerR9JeWC8kB3je6O/PiQmKrVuFwQRcHeDuI6wowx1qoDtqehADt7otwPWz6LT4fi4daObfkUpnp7atURoSzMLHFrwWuGRByIPWClWizBA2K62JsJz0MuxM3L2Xj1Xd/BcdWh0pomKpiMUzA9hG47xyLTw7lCGN9XMtE4yMvLATk4eszqd9Ulw/FGz9x+jv7RU1OW7JnN3jtCs9TO6DPwt/wBoVYGHMdo+as7TN9Gz8LfkENj2zPP9Iig5rMSkuiyUBZolNbrxsqEo9P8AmenKiYsdJaSUbLd+e0ORU4WUS4bpr4in2m3G3NvaCPa5pvhzmhshcLjKhKm5y26riY6xgK+SntC+LyZI6RvfaczqHJSfivTXm2izIDZxiYxnPadG0X7k0dcdLaSk2WgetfZaB7Ue+wWHWdVumNJSRgm0cbnW95zWgeAHxR/DZMIbCzRc/ZC95hdzKakGjpKOOkrr+u+9uQaT8wPip5lp4qqJvlGtkjeA8B17XsbHLvUVad1X1MVK5xqfKtiaXCPOw2RmGi9gbX4LYoMYzRaD2WA+Va8QX4tY4ON+3o2v1r1XGKoNfG7UG1x4rsTjGSCFz8dugmqW0dDAwFrrOcwHN3IZ7gpLwnh5lBTCO/SttSu4F2826hu7lEmCMTxULnySU75ZXbnXtYHfw334p66Ux8J9GTyMjdE4u8i0XuTtAEn/AOS5VwykNhb7ulzfcqULmi7jumPpClfpKoralps2IF4/CHABv5SfBShqy015xo9lzd0RMbvC4Px+CYuF9WtVNTCVlR5Fs17s6Qu3/NY2N1t6s3vo9ITUsl7PuATkNpu4+Bcp1gjlicxhBLbadLKMRc1wJG64Wia+li0pUurGbce3KALbXS23WyuFl0nJT1WkacaOjMfSZfLZzBBJtc7rEro4K0SyXS9S2aMSNvMbOFxfacboxloxlLpendAzyTLxuOxcAdJu18Lq/iM4mXW+Xy2UA12W/is2tht66kBzBDQevpMBThxjg2l8wkeyFkb2MDw5t73Azum/rdfatpngFwa0Oy42c0/ssWINY0lZAaaCne0yWaSTckWta1kOxkro4iw2A318VY5zA5wI32Tm1R6QdJQbLjfyby0X5HP90+BIm1gXQDqOiZG8We7pvHIuzA7hYJwNSOtc10zy3qj4GkRi69OddbVP6oWotun9UIEqUg0WVIlQuKhaM2hKd7i50MbnHeS3MoW8hWcWQcz+VHKOi439sqL71D+o36rzJi+hcC11TA4EWIMjTccbi6rZsostSMCjGuYpd2t3RPzG2GaMOM9FUwkXu6ISNuM97Rfd1KTKfGFHsMBqYR0W+22+4b1XcZLc0Top9TMyGJt3vNh1X3k8kVPQNkjAkee7zXIqgtd3RurGUGmIZyRDKyTZzOw4G3bZbuwVz8K4ZjoadsTPW3vdbNzvouysfNkDyGbJs17iNVrlq8CGxuAL87Z+K20irzWXcy1XQ33tBtzC5lfpmngfszSxRvyIDyA624fJZMV4njoacyvN3bo2+876BV30tpSSpmfLKdp7zc9XIDqATjDsPdU3c4kN5Iaaq4ewU9nF1H95h/UH1Xn+1ND94g5+s3fzVe7JLJqMFjHzlD9vcflCsN/auh+8QfmaskOJqR5DWzwuLjYNa5pJcdxsO5V1spf1TYI8m0Vkzem7+5BHqj3j9ENVUEVPHnc8+Csjq3PNg0KRACOG74diPJgm5aL87C/itoJVmi9HX8FoNp88ha/G37r06mvvaCey5W4U0tYWNRQQbMZ9PKLMHug+2ezeOeSup2PmeGM3Ki+XKLlbtZiGljcWSTwte3Ihzm3HVmsLcWUQ3VEA7HtCr3NKXuLnElzjck7yV4stQMGZYAuKXGvN9lYf+19H95h/O1AxfR/eYfztVeLJWsvkBcnIAcTwHaonBIvqKl7Qf0VjKTEVNK8Mjnje925rXAn4LJo7FELqp9ITsTR26Lstu4B6J55rh6s8DCjiE0wHl5BcC3qMPC/M5dneo11kSlul53NJBBYQQbEHybOKWQ0MM074WE6DfxVslS/IHFWCKVRfgPWuHbMFabO3Ml4HkHcu3NSc198xYjgQbg9aXVNLJTOyv/KsjkDxcL0hCEKrFVJCEhX01IV6jYXEAC5O4DeTwCnnVvggUUPlJR/1EoBd/kBz2R1pt6pMEggVswBzPkm7wLb3Hr+ilZZXF6+54LPP/SYU0XzFFkqELOI5BWvXVzIY3SSHZYwFxJ6uHes279+xQlrSxq6pmNNHcQxOIIzG28Gxv1XujqGkNVJlG3NUzPyNuuBjPFb66oMhyY3KNvBo525n9lwEIW8jY2Noa3ZKHOublCELrYWw+6tqWQMNtq5ceTRm63ddde8MBc5eAuu/q0wSaybysoIgiIJ/zu4NHYp3DbZAAAWAA3ADIAdQC1dFaMZTQthiADGCw6zxcesrbWEr601Ul+Q2TaGIMHigIQsdTO1jHPd6rAXG2+wS/UmwV+wXNxNiOOip3TScMmt3F7uQ/cquumdMyVU7ppSS55v1AcGgcAF1Mb4ufX1Bcco2kiJnAAe1bmU3lt8MoRTMzO94+iVTyl5tyQhCE1GiGKFKGqjAm2RWVDeiM4mniffI5Dh2puaucG+fVBLzaGGzpOZ4htuRyU/RxhrQ1oDWtFgBuAHAJBi+IcMcFm53+yMpos3eKVV61m/xao7Wf8bFYYqvOs3+LVHa3/jYl+BfGP2/YV1X7gTYT4wPrLkpCIpyZYN2Zu6PrB4jqTHQtVNAyZhY8Jex5YbhWgo9NQSxteyWMtcLi7ghVg2f6CEiOAs+oovth6L/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0976" name="AutoShape 16" descr="data:image/jpeg;base64,/9j/4AAQSkZJRgABAQAAAQABAAD/2wCEAAkGBhQSEBUUEhQUFBUUFxcVFxgVFBQVFxcXFRYVFBUXGBQXHCYeGBkjGhQUHy8gJCcpLCwsFh4xNTAqNSYrLCkBCQoKDgwOGg8PGikkHyQpLCwqLCwsKSwsLCwsLCksLCwpLCwsLCwsLCwsLCwsLCwsLCwsLCwsLCwsLCwsLCksLP/AABEIAO8A0wMBIgACEQEDEQH/xAAcAAABBAMBAAAAAAAAAAAAAAAAAQYHCAMEBQL/xABIEAABAwICBgUJBgMHAwUBAAABAAIDBBEGIQUHEjFBUSJhcYGRExQjMkJSobHRF1RykpPBNeLwFjNTYoKysyTS8UNzosLhFf/EABsBAAIDAQEBAAAAAAAAAAAAAAQFAgMGAQAH/8QANREAAQMCBAMFCAICAwEAAAAAAQACAwQRBRIhMRNBURQiYYGhFTIzQlJxkcFisTTRJEPwI//aAAwDAQACEQMRAD8AhlCEKxQQs9DRvlkbHG0ue8hrQBe5OXgsAHAf11KbtV2BvNoxUTD08gu1p/8ATaf/ALfVB1tW2mjzHfkrYoi91l3sE4RZo+nDBYyOzkdzPIdQThRZCwcsjpXl7tym7WhosEIQsc87WNL3kNa0EuJ3ADf3qAFzYKRIGpWjiDT0dHA+aU5NFgOLnHcAFXXEGnJKuofNKTd24e60bmhdjH+MnV1RkbQRkiNvPm49Z/ZNay2uGUPZ2Zne8f8A1kqnmzm3JCEITZDoUoapcEbRFZOOiD6Fp9oj2uwfsmzq/wAGurqgbQIhjsZHfJo61YCGBrGhjAGsaNlrRwAyASDFq/hjgs3O6LposxuV7CEIWRTJIU3ccYxbo+nLsjK/KNvG/Bx5W39y6em9Mx0sD5pSA1o3cXHg0Ku2JcRSVtQ6aU5u9VvBreAHwTjC6A1D87vdHqhqiYNFgtCqq3SyOkedpzySTzJWJCFtRYaJTuhAH9DehSFqtwJ5w8VM7fQxm7Gn23bx3CyonnbBGXuU42l5snLqqwN5Bgqp2+lePRtPst97tP7KP9ZuelajtZ47DVYW39cupV61nfxao7Wf8bEgwyodUVTpHdEZPGGMATbhnLXBzSWuabgjIgqYMB61Wy7MNa4NfubIfVd1OPAqHEJ5VUkdUzK8fYoWOQsNwrWgd/ZmO48kKt9JjquiYGR1L2tbkBkbcd5Qs4cAk5OCN7WFwkrRf6cUi9RyFrg5pILSCDyIWuPglw31Ul6q8BeUcKqob0Gn0bHe0R7RHLd4FS+TnvUaYE1qNl2YKwhrxkyTcDyB5FSGsPinHdMeKNOSb0waW6LZui61S4JQleVF5FskqHtauM3TONJBteTYfSOF+mRw7LqWN25YxEOAHgjKSZkEmdzb9FVJCXi11WLyDvdPgUnkHe67wKs75Jvut8EhiHut8Anntz+HqhRh/iqx+Sd7rvBdDQWH5aqdkMbTdxzNrBoG8+CsYIx7o8EoaBuy7B+6i/GyRoz1UhQW3Kx6A0HHR07YYgLNzceLncSSuldaTnWF9wHE5AIhqWu9RzXW91wd8is+9r3kuPNFiNre7dbl14lmDWlziA1ouTyCw3CCzrVQbrqu5FBesPFz66ezQ4QxmzBY9Ije4jimkIXe67wVnfIDkPBKGD3W+C0UWMMiYGMZoPFBvoy43uqxeRd7rvAo8i73XeBVn/JNPsjwC8GmHIeAVvt3+Hqodg8VA+BsFvrpwHAsiZnI4i2W/ZF+J/dWApaZkTGxsAaxgAa0bgPqtbZtwA7BZASiurXVTugHJFw0oZzW+FXnWb/FajtZ/wAbFPAeo01k6vZZHPrKe8m1YyM9obIAu0cRYInBpGRTEuO4sqqyI5LhRWhBH05ZoWy+yToQhC9ZcQhCF1eXqPeO0fNWcph6Nn4W/IKsLd47R81Z+m9Rn4W/ILNY7szz/SZ0HNenNXkLIkss0mqA5KksheXkEJCEqCury8WXO0/p2OkgdLIchk1vFzuAXSUH6zMSmpqjGwkxQ9FoHF3EphQUvaZbHYbqipm4bfFc/TeKaqvltd5Dj0I4ychyNt61ZYauieHOEsLt7Sd3wNlK+rrCDaWBsz2gzSi5JHqtO4Ac05dMaIjqYnRTAOa7jxadwIPUmz8Siik4TWDLsUEKZ725ydU2sAY889b5KWzZ2C/IPA49qeYKrxURS6OriLkPgfcH3gD+4up80TpJtRCyZhu2RoPfxCAxKlbERKz3SiKWYu7jtwtvbSFyVIWpSjkBy9CRY0l1ywXrLP5RIbFYgUErxAXC1ZHRcs1sQZAZLUDytyJ2Sg7RVyDSyYmO9WDKramprMn3lu5sn0KhasonxPLJGlj27wRZWnTdxdgqCvj6Y2JR6soAuDycPaCeUGLGOzJdR16JdPTZtWquiE6a3VnXxyOaIHPAOTm+q4b7jJKtMKqE/MPyl/Cf0Tkx5qpLNqeiaSze6Ib28ywcQoycM81axMLHOrCOqDpqe0c+8t3Nk7f83WkGH4vtHP5H/aMmpubVB7d47R81Z+l9Rn4W/IKs9XQvhl8nI0se05h2R3/FWYpvUZ+Fv+0KeOEFrCPH9KdCLE3WQrzderLG/IrNApqF7BSkrwClupLqQuSeUXpeSF4aryb+OcRCkonuBtI8FjOd3dHa7rkqKNX2HzV1jdr1I/SPPAkEbI7yfgs2szEXnNWWMN44Og3k4jIntvdSRq9w75pRt2h6Saz39Xuj4laRv/CpL/M5K/jzW5BOqw3bsrAdQQUl0ArNpqBZRxrew7tRsqmDNnQktv2TkD3ZDvWrqexFbbpHm1+nH27nDw2fBSXW0TZo3xvza9pae8ZHxsq/1MMmj66wydC+44Xbn+1/BaKjcKqmMDtxsldQOFKHjYqw5SLX0VpJtRBHMz1ZGg9h9oeN1tELPuaWuLTyTJjgRovBSL0ksoqaRCQpQvLyFt0/qhahW5AOiPoouVcmyyIQhQ1VCS6EqF5eQhIClXrLib+K8FwVzBtjZkHqyNsDkb2PMfVdOJmy0DfYAX52FluFaxVxle5oY43A2UmNAubJLpSLpCgKKvWNzbIuspCxuauqV152k3sd4g80o3uB9I/oMHWd7uwXCcIChDWViLzmsLWG8cPQbxBd7R8cu5MsNp+PNrsNULVy5Gac1i1d4e87rWl+bI/SPJ4neB3mynX+gmvq+w95pRN2haSXpvvvz9VvcLeCdAC7iNTx5rN2Gi5SxZGXO5S7KRLf+tyQpai7oJUda3cPbcbapg6UfQf1tOYPdY+KkQrFVUjZY3xvALXtLSD1/wBBEUs5glD/AMqqeMSMIUa6n8R2L6R539OK/Zdzfl4qUy66rvWQSaPriBcOhfdvW29x8Pkp70TpFtRCyZmYkaHdhPrDuN0xxWABwnbs5B0j92HktyyLJEJMmI0SFACLpQvLqNlMp+ssU2kZaap/udpoa8DNl2tOfMXKewUCaxv4nP2t/wCNiaYZTsne5j+iBrHlrQR1VhIKhr2hzCHNcLhwNwVkVfsFawJqBwabyQE5sJ9Xrbfcfgpx0Jp6GriEsDw5vEcW9RHBDVuHSUpvu3qqophIF0EJNpCXK+y5GG8UQVse3A659ph9dvdx7l17qr2jNKyU8gkheWOBvccepwU14I1lRVlo5rRz2y9x/Mi+5PK7CnQ9+LVqEhqA7Rye5WqVskLWSQI9iRCEKatSpChJ/X1+C6vFNvH2IBR0bnA+kk9Gzv3nuHzUWaucPed1oL844yHvvxJOQ7yCvWsjEXndYWszji9Gwc3XzPyUn4Aw35rRNB/vJPSP/wBXqj8tvFaP/Co/5OSz483gE5Gi57cu7/woHxpimWatkLZHtax2ywNJFrcVPJbbPdZV50Ros1WkGxbw+Ql34Rm74BDYMxgMkknIKdaT3WtXS0RrNrILAvEzBwkzPc7NPrQGtinmIZO3yDzlc5sv2jMeCbmO9XdPSRGaKbYF7CN42i78JFlHdufemwpaWtZnYLeOyD40sJtdS1jrWWYX+Ro3NLrXfIOkByDTzXIwfrNqDUsiqXeVZIdm5GbSeKj1rb7t55b0/cCav53zsmnaY4mEOG1vceAAXJaSmp6ctcBtz3UmSyySAhd7W9hzajbVMF3R9CTrb7Lu4LS1PYksX0jzkbvj7RmWjuupLqqdsrHMeLteC1w6iM1AFdTSaOriBk6CTaafeaDceIy70DROFXTup3bjZETtMUgkHmrDhC0dDaTbUQRzM9WQX7+I+K3dpIHtLCWncJkDcXQQvKytSOYoXXbryCoD1j/xOf8A0f7GqewFAmsf+KT/AOj/AGNT3BPjH7ICv9wfdNtdPQGIpqOUSwuIPEey4cnBcxC1TmtcMrhcFJgbbKa6LXVSGNplZK19ukGtBAPUb96FClkJWcHpidirxUvQla4gi28Zi2RB5gpEJqfFUA21UpYD1rltoK0kt3Ml4jkHc1KAItkbi3j1qrzTmO0Kz1N6jPwt+QWUxiljhc17Ra6a0MhcCCvRQgpEjTJKU2dYGIfNKNxBtJJ6NnPpb3dwunLdQVrIxEaqtIYbxxXjYOBO4kDr/dMsMp+PML7DUoWpkyMsNyl1cYd86rA5wvHD038i6+Q8blTqHdybGAsPeaUbAR6STpv7TuB7P3TjK7iNRx5dNhoFKkiyM13K5+KtLGnoppWi5awgdruiD4lRLq/0lDSeWrJzcgbETeL3vNz3Wb8VLenJYm0srpwHRNY4vB3HLIeKrxW1IkeXBoa2/RaNzRwAA3JhhMYkiewjc6n9ISsJY8ELexJiSWsmMkp/C0eqwcABzXKStubAA3vYAbyexP3CWquSbZkqrxR5EM9tw7PZCdySw0rNdAEA1j5XaJhMkLSCOBB8CD+ysnoqr8rTxSXvtsafhb9lC2sjCoo6q0bbQvbdhO69sxfmnbq3x5EYWUs52HsyY52TXDlfgR+6U4ow1UDZYtba+SMpXCGQtcpGIUea3cO7cTapg6UdmvtxbuB7slIf9f8A6sVVStljfG8Xa9pa7sIss5S1DoJQ/wDKZTR8RhCjLVBiKznUjzk7px35j1h3g/BSlZV6r6aTR1cQLh0L9pvW3PjyIy71PWitJtqII5mbpGg9jtzh43TPF6cBwnZs5C0chPcdyW2gSFIgJJrdMdF62lBGsqFzdJTFwIDtjZJG+zGjf3KdSsGmcOwVsPk523A9V3tM7DwTDDqwU0t3DTZB1cedlgq0oTmxhgOagf0gXwn1ZBu6g73Smyf6K28cjJW52G4SItLdChCEKxRQEKWsd6qQ4OnohYjN8XA8yzl2ZqJ5Ii0kOBBBsQciO1CU1XHUtzMPkrXxuZoUjd47R81Z6m9Rv4W/IKsLRmO0fNWbpXdBv4R8gk+O6hnn+kfQblZSvBK9FeSs2E2Him5j7EPmlG8tPpJOgztORd3X+CjDVvh41VYHPF44fSOvxIzA8bL1rJxD5zWFrTeOH0bbcTucfzXUmYCw95pRta4elktI/tOYHddaL/Co/wCTkq+PN4BOIIsgLzNO1g2nuDQN5cbLPWLjbmmpIbuo91wac2IY6Zpzk6b+oA3A7zZRPddvGOmPOqyWW927RazlsjIfALt6H1aST6OdUAkSk7UbODmD1sueYWypuHR07Q82v/ZSCYulebLR1caRhhrmmdjXB/Ra4+w7gVOzutVjc0tdY3aQbW4gj91OGrnFHndIGPN5YQGu5uaMmu8LJdjVMSBM3bmiaGUA5Cu/pnQ8VVEYp27TTy3tPMHgowxDqkliBfSu8s0Z7B6LxyIPHjyUubJuhKKWulg93bojpKdkmp3UR4O1iy0zhT1Yc5gOyHOyfH2g7wpda3iMwcx1jeCuFprBdLVStklj6bd5adnat73Nd9lgAALAAAAcAMgpVssE1nRtsTuowxvjuDso51vYc242VTRd0fQktxafVPcVoan8Q9J9I8+t0478xk4d+XxUoVtK2WJ8bxdr2lp793gq91lPJo+uIFw6F92nm29x8CE0oXCqpnU79xshJwYpBIFYa6QLX0TpJtRBHMw5SNDuw26Q7jcdy29lZ2RmU5TumbXXF15stuEdELW2VtQjJVWsoSbLzUUzZGFj2hzXCxaRcEKIMb6p3Q7U1GC+Pe6P2m9bfeHgpkQjqWskpnXbt0QkkbZBqqpuFjY5Ec8j4IVlKnB1HI8vfTRlzsybEX7gUJ+Mdj+koPsZ6rsAfBNDG2rqKuBewCOoG5wyD+p3X1p3pFmIZ3wuzsNij3sDhYqsGlNDy003kpmFjwRwyIvvadxHYrG0p6Dfwj5BY8R4YhrY9iZuYza8DpNP0WSNmyAOQ2fDJMqyvFVG241G69SxZHFZCU3MeYh80o3uB6cnQZzuRmQnEFB2sfEPnVYWszji9GzrdfpHxXMNp+PNc7DUqdVLw2W5lGrnD/nVYHPzjh9I/jtH1gOu5+af+L9ZDKOQxNj8pIBc3yaL8DzW/gLD/mlGxpFpJPSP53dm1vcLLmaxcDGrb5aAemYLOHvtH7hGvniqKu0vujQIdsT44e7uUxtJa1a2TJr2wjlGACP9Vrpuz1c9Q67nSyk89p11LOrzDLBSf9TSsbK1xF3i7iMrH5p6spWtFmtaB1AK+TEIKd2SOPbmoMpnyAFzlCGFMB1FROzysb44WkF5cC27b3LQDz3d6nGNoaAGgANAAHKy9tSlqTVtY+qcM2gCNhgbEow1n4Jvergb/wC6wfB4HzTGwjp51HVxyNOVw144Fp3gjvU4Yp0iIKKeQ8GWF+JNxb4KCcNaIdU1UUTRm5zbnkL5n5p7h0plpnCXYaeSXVDAyUZFY0bst3DsQUjQALDcMh2JSsjsdE4bsvJQEqF0OUkKO9bmHtuJtUwdKPoSdbDmD3ZqRFiqaZsjHRvF2vGyR28UVS1JglD1TPHxGEKM9UGIrOfSOO+74+3eQOV8z3qUrqvOkKWTR1eQMnQv2mnm0Hab8LKetEaTbUQRzM3PaD2HiEyxaEBwnZs5C0cn/Wdwt0PW1HuWmo2rdYstDpSaN15IC5t28W3Y0kt8UthpX1FwzcC6uneGAXUsXQtPROl4qmJssDw9h4jeOojgtxCOaWnKRqoAg6hCEIXF1CEl+PPly6kq8vIWg5ua31qVDeK8FbGU1sfYh80o3lp9JJ6Ng7fWd4A+KjPVvh3zqsD3i8cXTf1uO4eOa2dbuki+u8nfowtAA4XO/LuUgavNCCnoY/el9I8/Bo+HxWlbaiorj3nIEf8A3nseSdAQSgJVn7pqk2khKQouuroslDlkWIL2F6y4VHeuXSmzBFCDnI4uP4W2A+JKx6oNA7Mb6pwzf0I+oDIn5pt6y6/y+kywkBsYbHnuAN3OPxUtaOjip6Vmw5phijHSBBaQ1t3Ov1m6fzEw0TYm7u3Stlnzlx5LoJQuPhfEjK6DyrBYhxa5t82m+RPUV17pBJGY3FrhqEya8OFwlQkKAqSpXSpLpULi4o+1uYc8pC2qYOlF0X23lnA917dy5uqDEVnPpHnJ3Tj/ABD1m9/7KT6mmbIx0b7We0tN+RyVfZ2PoK8gXDoJARwu0H9xfxWkoHCrpnU7txslc7eFIJArDEKBdY/8Tn7W/wDGxTtS1AkYx43PaHeIUE6x/wCJz/6f9jVXgdxM4Hp+1ZXG8QK08NYrnoZduF2V+kw+o7qsp2wnjGCvjvGdl49eMnNvYeKrjdZ9H6QkgkEkTyx7Tk5pIPYbb07rsOjqhcaO6pbDMW/ZWmQoko9eTmxtEtOHvA6TgdkHrsDyshZk4RU9Ef2li5GBtZslJaKe8tOeu7o+zmFNNBpGOeMSQvD2HO44dRHAqrf0su9hPGU1BJeM3YfXjObSOY5FPa/CmT3fHo7+0HFUFuhVjlhJuubhnFMFdFtwnMesw+s07z2jrXQusi+N0bsrhYhNonBwuFButqgLNIvdwkaHA9n/AJCk3A2lG1FBE5trsHk3DkRuv3LBrFwl57T3Z/fRXcz/ADD2m+Gfcokw9iao0fMdkW9+N17G2W7getaUM7fSNa095qCzGCUk7FWACLqNG66m2zpTfqk/lS/bSz7s79Qf9qW+zan6fUIztkXVSQUKNjrqZ91d+oP+1A11M+6u/U/lXvZlT9PqF3tsXVSUF7CjP7aW/dXfqfyo+2pv3V36n8q97Mqfp9QuGsi6pyYl1e01Y4vdeOQ+03j2jitI4AlZo91JFUXD37TnPBA2cuiAL2XI+2tv3V36g/7UDXY37q79T+VFthr2tDbaDbZDulpybrrYKwJNQSud5Zj43izmgOzPA5hPRRp9tbfurv1f5UHXW37qf1P5VVPRVc7s726+SnHUQRiwKkshAUZ/bU37qf1f5Uv21t+6n9X+VUey6n6fUK3tkR5qS0tlGf21N+6n9T+VH21t+6n9X+RQ9lVXJvqF7tcXVSWR/X7KENa+z/8A0pLe42/bZdnSGueRzSIYGxn3nOLrdgsE1dA6En0lVZ3dtOvI8jIC9zn+ybYbRSUbnTTaCyDqZmzWaxTXg6/mFNtb/J/uVDesb+Jz/wCj/Y1TvTwCNjWN9VgDR3KFtaGhJY618zmHycuzsuGYyaG2PI5IfCJGuqnHrf8AtTrGkQhM1CRKtYlKEIQvLmqEiVC8urd0NpeWmmbJC8scCBcHIi+4jiFZSBxLWuO8gHqzAOSq+zeO0K0FN/ds/C3/AGhZrHQLMNuqZ0J3WQhN7T+DqWrN5oxte+3ou7yN6cBKTZWdikfGbtNkxLQ7QqPjqdpOEkw72/RINT1J/iT+LfopC2QuJSYup5Kt1Kwu8s0uB6Jtdt759yPjrKtwJDibbqrgwjcJsfY9Sf4k35m/RKNT1J/iTfmb9E58QYqp6IsE5IMl9nZBOYIGdu1ddhDmtPBwDu4jaHzXTWVgAJcbHZc4UBJFkwvsdpP8Sfxb9Ev2OUnvz/mb9F29GY7pKioEEb3F5uBcEA7NybHccgunpzTsVHF5WYkN2g3IXOd7buxTNTWtcGEm52C5w4CL2TR+xuk9+f8AM36I+xyk9+f8w+i3ftcoPfk/I76Lt4exNBWtc6AuIa6xuCN9jx7VN81exuZxICiGwHQAJsfY5Se/P+YfRH2OUnvzfmH0Xd03jelpJRFM5wfYGwBIF91yNy70Tw5oLTdrhtA9RzVbqqsaA5xNjspCKEnQJh/Y7Se/N+YfRH2PUnvzfmH0XQqtaVDG9zHOftMJaeg45g2PBbOiMf0VTII45LPO4OaW3PIEjeruLXgZjmsuBlPe2i432O0fvz/mH0R9j1H7835h9E4MQYzpqJ7WVBcC4EizSd3Z2rn02tXR73BvlHNvxLHW78lFste5uYXsvFtODbRa1LqooWG7hJJ1OfYfCydVFQRws2ImNjbyaAL9p3lbkey5oc0ghwBBBuCDmCCgxpfLUSSaSOJRDGRjVoWMrJPQsmhMczQ9jr3B/bketYyFtweqEODY3avSgFuqhHHerR9JeWC8kB3je6O/PiQmKrVuFwQRcHeDuI6wowx1qoDtqehADt7otwPWz6LT4fi4daObfkUpnp7atURoSzMLHFrwWuGRByIPWClWizBA2K62JsJz0MuxM3L2Xj1Xd/BcdWh0pomKpiMUzA9hG47xyLTw7lCGN9XMtE4yMvLATk4eszqd9Ulw/FGz9x+jv7RU1OW7JnN3jtCs9TO6DPwt/wBoVYGHMdo+as7TN9Gz8LfkENj2zPP9Iig5rMSkuiyUBZolNbrxsqEo9P8AmenKiYsdJaSUbLd+e0ORU4WUS4bpr4in2m3G3NvaCPa5pvhzmhshcLjKhKm5y26riY6xgK+SntC+LyZI6RvfaczqHJSfivTXm2izIDZxiYxnPadG0X7k0dcdLaSk2WgetfZaB7Ue+wWHWdVumNJSRgm0cbnW95zWgeAHxR/DZMIbCzRc/ZC95hdzKakGjpKOOkrr+u+9uQaT8wPip5lp4qqJvlGtkjeA8B17XsbHLvUVad1X1MVK5xqfKtiaXCPOw2RmGi9gbX4LYoMYzRaD2WA+Va8QX4tY4ON+3o2v1r1XGKoNfG7UG1x4rsTjGSCFz8dugmqW0dDAwFrrOcwHN3IZ7gpLwnh5lBTCO/SttSu4F2826hu7lEmCMTxULnySU75ZXbnXtYHfw334p66Ux8J9GTyMjdE4u8i0XuTtAEn/AOS5VwykNhb7ulzfcqULmi7jumPpClfpKoralps2IF4/CHABv5SfBShqy015xo9lzd0RMbvC4Px+CYuF9WtVNTCVlR5Fs17s6Qu3/NY2N1t6s3vo9ITUsl7PuATkNpu4+Bcp1gjlicxhBLbadLKMRc1wJG64Wia+li0pUurGbce3KALbXS23WyuFl0nJT1WkacaOjMfSZfLZzBBJtc7rEro4K0SyXS9S2aMSNvMbOFxfacboxloxlLpendAzyTLxuOxcAdJu18Lq/iM4mXW+Xy2UA12W/is2tht66kBzBDQevpMBThxjg2l8wkeyFkb2MDw5t73Azum/rdfatpngFwa0Oy42c0/ssWINY0lZAaaCne0yWaSTckWta1kOxkro4iw2A318VY5zA5wI32Tm1R6QdJQbLjfyby0X5HP90+BIm1gXQDqOiZG8We7pvHIuzA7hYJwNSOtc10zy3qj4GkRi69OddbVP6oWotun9UIEqUg0WVIlQuKhaM2hKd7i50MbnHeS3MoW8hWcWQcz+VHKOi439sqL71D+o36rzJi+hcC11TA4EWIMjTccbi6rZsostSMCjGuYpd2t3RPzG2GaMOM9FUwkXu6ISNuM97Rfd1KTKfGFHsMBqYR0W+22+4b1XcZLc0Top9TMyGJt3vNh1X3k8kVPQNkjAkee7zXIqgtd3RurGUGmIZyRDKyTZzOw4G3bZbuwVz8K4ZjoadsTPW3vdbNzvouysfNkDyGbJs17iNVrlq8CGxuAL87Z+K20irzWXcy1XQ33tBtzC5lfpmngfszSxRvyIDyA624fJZMV4njoacyvN3bo2+876BV30tpSSpmfLKdp7zc9XIDqATjDsPdU3c4kN5Iaaq4ewU9nF1H95h/UH1Xn+1ND94g5+s3fzVe7JLJqMFjHzlD9vcflCsN/auh+8QfmaskOJqR5DWzwuLjYNa5pJcdxsO5V1spf1TYI8m0Vkzem7+5BHqj3j9ENVUEVPHnc8+Csjq3PNg0KRACOG74diPJgm5aL87C/itoJVmi9HX8FoNp88ha/G37r06mvvaCey5W4U0tYWNRQQbMZ9PKLMHug+2ezeOeSup2PmeGM3Ki+XKLlbtZiGljcWSTwte3Ihzm3HVmsLcWUQ3VEA7HtCr3NKXuLnElzjck7yV4stQMGZYAuKXGvN9lYf+19H95h/O1AxfR/eYfztVeLJWsvkBcnIAcTwHaonBIvqKl7Qf0VjKTEVNK8Mjnje925rXAn4LJo7FELqp9ITsTR26Lstu4B6J55rh6s8DCjiE0wHl5BcC3qMPC/M5dneo11kSlul53NJBBYQQbEHybOKWQ0MM074WE6DfxVslS/IHFWCKVRfgPWuHbMFabO3Ml4HkHcu3NSc198xYjgQbg9aXVNLJTOyv/KsjkDxcL0hCEKrFVJCEhX01IV6jYXEAC5O4DeTwCnnVvggUUPlJR/1EoBd/kBz2R1pt6pMEggVswBzPkm7wLb3Hr+ilZZXF6+54LPP/SYU0XzFFkqELOI5BWvXVzIY3SSHZYwFxJ6uHes279+xQlrSxq6pmNNHcQxOIIzG28Gxv1XujqGkNVJlG3NUzPyNuuBjPFb66oMhyY3KNvBo525n9lwEIW8jY2Noa3ZKHOublCELrYWw+6tqWQMNtq5ceTRm63ddde8MBc5eAuu/q0wSaybysoIgiIJ/zu4NHYp3DbZAAAWAA3ADIAdQC1dFaMZTQthiADGCw6zxcesrbWEr601Ul+Q2TaGIMHigIQsdTO1jHPd6rAXG2+wS/UmwV+wXNxNiOOip3TScMmt3F7uQ/cquumdMyVU7ppSS55v1AcGgcAF1Mb4ufX1Bcco2kiJnAAe1bmU3lt8MoRTMzO94+iVTyl5tyQhCE1GiGKFKGqjAm2RWVDeiM4mniffI5Dh2puaucG+fVBLzaGGzpOZ4htuRyU/RxhrQ1oDWtFgBuAHAJBi+IcMcFm53+yMpos3eKVV61m/xao7Wf8bFYYqvOs3+LVHa3/jYl+BfGP2/YV1X7gTYT4wPrLkpCIpyZYN2Zu6PrB4jqTHQtVNAyZhY8Jex5YbhWgo9NQSxteyWMtcLi7ghVg2f6CEiOAs+oovth6L/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0978" name="Picture 18" descr="https://encrypted-tbn1.gstatic.com/images?q=tbn:ANd9GcRzPYe9Pcc3uvrjI8Cpki1rwdCezy4bUvY0SGMWNR0IzC2EVRAl"/>
          <p:cNvPicPr>
            <a:picLocks noChangeAspect="1" noChangeArrowheads="1"/>
          </p:cNvPicPr>
          <p:nvPr/>
        </p:nvPicPr>
        <p:blipFill>
          <a:blip r:embed="rId5" cstate="print"/>
          <a:srcRect/>
          <a:stretch>
            <a:fillRect/>
          </a:stretch>
        </p:blipFill>
        <p:spPr bwMode="auto">
          <a:xfrm>
            <a:off x="6228184" y="2276872"/>
            <a:ext cx="1847850" cy="2476501"/>
          </a:xfrm>
          <a:prstGeom prst="rect">
            <a:avLst/>
          </a:prstGeom>
          <a:noFill/>
        </p:spPr>
      </p:pic>
      <p:sp>
        <p:nvSpPr>
          <p:cNvPr id="40980" name="AutoShape 20" descr="data:image/jpeg;base64,/9j/4AAQSkZJRgABAQAAAQABAAD/2wCEAAkGBhQPEBUUEBQUFRQUFBQUFRQUFA8VDw8UFRQVFBQQFBQXHCYeFxkkGRUUHy8gIycpLCwsFR4xNTAqNSYrLCkBCQoKDgwOFA8PFykcHBwpKSksKSkpKSkpKSkpKSkpKSkpKSkpKSksKSkpKSkpKSkpKSkpKSkpKSkpKSkpKSwpKf/AABEIAK0BJAMBIgACEQEDEQH/xAAcAAACAgMBAQAAAAAAAAAAAAAAAQIGAwQFBwj/xAA/EAACAQIEBAMECAQFBAMAAAABAgADEQQSITEFBkFRImFxE4GRoQcjMkJTscHRUmJykjOC4fDxFIOT0hUkNP/EABgBAQEBAQEAAAAAAAAAAAAAAAABAgME/8QAIBEBAQACAgMBAQEBAAAAAAAAAAECEQMSITFRE2FBMv/aAAwDAQACEQMRAD8AwmKSMVp6XEoARwgEIWhKHCEYkBaOEIQQhHAUcISghHFAcIQgEIRQHCKOQEIQgEIoSghCK8gJGMmRhDkbwigMx3kSYXgSvFeK8V5BK8JG8IGS0LRmK0rYhHaEIVo7RwhCtHCEAhCEAjhCUFoQjkBFHFKCEIQCEISAhCEAvCEIBCF4rwCICb2B4RUrfZFl6sdFA736+6WDCcqIgUv4iSBqNB1Nx6A73mMuSYumPHlkq7YCoHKZGzA2IAJt8JtJy9XOuS3qQJfiq01J0AUEk9gBqfcBPPKXE+J8Up1GooaFN6ipSP8AhlKVmZqpc+JibIvh01bScf2t9O34ye0K3CnXe3xE0jOo/wBEtOsif9ViKr1FBBdLDMNwpzAlrG9mOtiB0E2cB9G2Hwt/ZvVN/wCJ1I9bAASzl+s3h+ODCdHjXDBhxmDXHY7zlJUDAEbGdplK45Y3H2neF4oSsneEUJFbJgY7QtNFKEcdpUK0I4QC0IQtAULRwgKOEJAo4WhKCEISBRwhAUI4oBCOEBQmxhMA9Y2pqT+Q9TLRwzk9V1rHMf4R9kfvMZZzH26Y8dy9KvhcA9W5UeEbudEX1YzpcOwlO/hQ1qgtYXGS17F7Anwix36i2ksWISlcUyT42emq09MpRC7KxGxsB8RI0sC1Wnar9UlSjTzUkP1iVc2dyz65tAi3NybGcMuXb048MjeS3syoZWZStN7aAP4MwsNtG+cmxIZMxFyGJy3tmyja/Tf4TXxjqlOoUABOaobD7TizZjbcnKPhOQ3HGrMpoqwphgWqVAUDLYgqiHxHfc2GnWcNu/pY2rATWxvG0RfEVUe652G/XUj4zgcS4m33HC73NrnytrYSrcS5ip0NXa5tbMxBbe9j217dpZGblpc6vHkNipNjtpa/S+vScnifNCoCb/OeY8X+kMtpSF/M6CVTG8Zq1j43PoNBNzByvJ8XjmHnEVGsW906HCWvRUnrr7idPlKVyxy6cQweoLUlP/kP8I8u89AC2Gk74TTzcmWxCEJ0cxCKEDdIhaSMU0tKEcJUEIQgEIQgFoRwgKEcICikooChHCRShHFAIWmShh2c2QFj2EsnDOTifFXNhvlH6tM3KT23jhcvSu4bBvVayKWPl09T0ll4Zyf1rG/8o2956zu0Go0AgXTOWCKFIZyis7WBF9lJ1muWq4hOtBHp0HH46vnz1abDp4Qq/wCYzz5ctvp6cOGT35bHtqVDJTFrsXVVUC5ZENRl02OUfMTVZauIT6wmij0qDZF/xqdQPnqKx7WCr/dNmnRSnmKAXZ3qHqc7/aNztfTaYsRiwJxd0qeVC+RcuZ2dj0ZmsWe/y901Dj+5vvqNF30HnNDG48dfh09bdZXuM8006IJdgPf8o0ly0seK4nbrKtxvm2nRBLsPS+plE419ILVSVpXVf4iLk+g/f4Sn18Qzm7MSe53m5h9ccs/i1ca5/qVbil4R3O/wlVxGKaobsST5mQRCxsBcnYDczItAhspBzXy2PQ3tb4zrI5W7Y8s7fK/BFxFQiodFGbKPvagWJ6bw4dy3WrEWUou+dhYW8u/oJdeEcDp4YeHVju53PkOwmpNsW6b1GkEUKosALAdhJQhOjkUUZigEIo4HRIitBagb7JB9CD+Ux4nFJSF6jBB/MQL+l95prScTNYEnYC/wmjT4/h22qp7zb85M8aofi0/7hG4mq1sTxgAMRoqlbtoSQSL2HTqJJOMIGcH7uU7k5gQNr9t/jK1xN81ZwjoabJa+ZMpsS4G+/SZ+HU6anxVEs1IA3dbq+l+vl8prcviNTHXtb6dQMAVNweslORT4zSUUwrLsA3iQZbDqL73/AN9tocZo/ip/cJnc+pca3YTSPGqH4qf3CI8cofip/cJNw1W9aE5//wA9Q/FT4xHmLD/ir8Y7T6da6MJzDzLh/wAVZBuacP8AiD4GO0+r1rrRTjNzfhh9/wCRksNzxhUcFyWA+7lPi8jfb1k7wmFWLA8LqV7+zW4G7GwUeRJ6ztcO5NZjeqbDsu5952nI4L9JNAoRTpBQm2Zyx/qZQoAvvvOTxz6UXZStLc3GZrCkB/Kg+177++crnlldR3nHhjN16T/1GFwSHx01sGOUMhqPlGqgXuW2FvOc3C820MTiKiU61L/CGQCoPaliCXUJe1xYbak+mnkVCqXw+OxFWrnrrRQUu6h3s5A+7ZR07mUehWIYEEgg3BF7gjqJi4+XTvrXh9XcMw6pSQA+09ndVqNZmbSxcN56i43mcoW8h57/AAnjeE+mXEU6KK6qzZAPafea2mY9M2m9pmX6ZmIs5Ki32rD2jHsbfp75z61v9MXqmNVUGpPxI/KUnjnMtOhfM4HqRf0nnfHvpRr17il4F7nVz7th85TMTjHqtmqMWPckn/ia6fWMuT4uXHfpEZ7rQFh/Ef0H/Ep2Kxj1Wu7Fj59PTtMF4yO836crdlN7hnBauJNqakjqx0RfU/pvLFy7wHDEBqtVHY2Ps7hVU9jexb8vWXNKYUAKtl6aBUA8unwmpPrFvxXeE8lU6Xiqku/kWVF9Lan1+UfE+BU6Oaoq2Db2CZaX2bMtx3FrDq/SZ+L8006N1pn2j7DLb2YPm19fcJwsXzc6VlFQBlRgzqtlubbA67XluteCS78rXhOK0XyojqTawW5zaDY36gD1m5aee8BLYrGhrhR7RqxHzyqJ6FN43cYymqUIRGVkExQhCFaEISDQxfLqvijkvTQoHYpp4iWFl6Am1/d5zBiuR87EisxJ3LrmYnqS1xeWwyNpq4yt9qpVTkN+lVD6qw/eYH5HrjY0z/mYfmsvZhJ+cO9ea4/lutQTPUC5QQCQwNrmw03nMRbn/Weq47CCtSem2zqV9LjQ+42PulTslBmDWvZHYEXHhYKxA+cflL/rU5FVAJOg/aNtJ1MaoqM5pqFQeIAWuFJFsx76jad3AcrtWd1NMZsqkeEKqs3i1vYL9kic5x2t9opoEll8x8/2l/fl/DZ1UoobKdCSqEi18xvp116WMjQ5bwlVbqhHQjNUBU9QRfQxeKxOyhNR8x8bRZLdvXe8tHFuWlNYJhlLHKMxLXSncn7bHY2tpvrLFwv6I/bqud3Gly3hCn+lSCfiZjq1PLzVk7Ff7k/eAoMfsi/kpUt8Abz2FvoMw9v/ANNUdBcUrE2Nu3+wZQOYPo/q4atRp0yK/twGpFEcNUuSLENtoLnWwBubTO27hYqj3BsRY7WOh9LSAfX8+82+IcIq0qjJUWzqxUi4OoNrDLe/umA4awJbfe35yxiulwq6DNUbJSOuurVCNsqfe3OuwvJY3jujLRXIh0Zms1ZxvYtso20XTTrOO1X9vcNhMRqTtuRne2/guJmmWudHUowPUHX8xMC4bxaEEeovNa2mu3+/jIlu053zVbmKxWyrrYWv07n85pExRmRBHFMgHf5fvCkh7QtM6UmbRFLG17KCSB301muxPX/USB55tJxh8mRiWXoCTYeXpNEwlRP2xF7aX6C9vSZMULnN339Zgm3gaFSq2WmpYnoBp6nsPWUb/LD5MQjE2AOpOwGxvPRaeJVvssp9CDK1guUnVfEUudxrYeWm82MFwEis3tAvs1AIte7k9PIDX5Sy2eNM2S+drDEYkQKLAAAbAbCSM6uSMUZhAUcISDrGRk2EjadGiijgYRG0qPMnBs2JR7+BwwNvunKST8dffLfacvmSkxw7Mn2ks49FILD4Xln9I6XLXBBhEDEE1ShVcmVXZaeZiLtdVLZFXMLgZyL9Jgx3OVKlV/8Ar5q1Rk9lZfBS8Ja7e0BvmvmtlFrEEGVTGcTq4plFz7NBQulgCwqKhe7DV1DKCL+Z02m/gOFgMiqCziqQoUEt4xsQPKx90dLfNde8niMOCptVak7aqxe418IuzWuTfuNe07PBeX6lUhaBN/aNmcWCALcZWPXYeEXsZZ+B8jZVD4qwszFaSnw+IkL7Qj+rUD4y44OktPwooVVAAAAA7nQe6csuXHH/AJ8uuPFcv+nG4dyyKNswDvvnYAUlJ0AC31N/zm2OIEqww31rtSd0dvDhw9NhSFPy8WY+4yHE6iipeoz1LtSelRQG6NSzHN2sWYEk2GgksPiWW9wiLbw00H2NySW2J16C3rPJllb7eiYzHxGw2CBfPVYvar7WmNQtL6r2WUDqNXOvVvKQxdRVF1yq+QorZQSo6KLa5b2Nh2mvW4gO85ON4uFFyZldtPh3AKeHqms31lc71XC5l/lpoPDTHTq3nKbzryY2JrvWwzUxcF6iu601S32nzNpY9j1Pnpk5g+kNKd1p+NvLYeplA4nzLVxNxUYhSQcovlNtr950xxvtxyynpir8PRDb2qse6XK37AkC/raamKpBDYXkL36yVapm3NyOvedLr/HFgJgBNzhmDbEVBTQXY3sLgXsLnfynSx/LT4YIamXxX2N7WtofjIjiez0ne5U5aGLzNUYhFNrLbOzHXqNBacmuoUSxfR3i7ValPoyBh6qbfk3ylx83yZenfHKmGooWFLOVBNmLEsQL2sJQ8Fw98TUy01uSSTbRVBN7k9BLhxjnenTZ6SqzWDKXBGUPYjQdQD1/OZOSVprRIB+sJu4JGbTa1ulvzM3ZLdRiWyOnwXgiYVLLqxtnc7se3kPKaXM/Cmq0m9mq6WcgL9ZVI039Ce99p3YWm7jLNM787eO1KdzoPd1m5heXa9QgLSYXF7sMq273Ok9RXDKGLBVDHdgozH37zLMdGrmpfDuQNjXf/Kn6sf0EtWC4fToLlpKFHlufMnczZim5JGbbSitHEYQoo4oChGYpEKOAhIOw0jK3xTmPEA2oYeoAPvPTck+ijb3zjVuY8b1BX/s/uJe8delXyE84qcx4s71HHoqj8hNZ+OYg71qn97D8jJ+kPzr0+0iyi2ux79j0nlbY+q29Rz6u5/WYyHIv4iO5uR8ZP1/h+b0Th/LLV3KKyUqIQo1Z2QFctsgUEgubE+XnPQeXUwdFjTwzK9Qrmd7qXqZbLc2Og20AAnzuFPaehfRXalUq1GP3QPM3J0HlMcnJlk7ceMxr13HOvszmsRoSOhAIJHwvObiOLBHIv9oC3mVvcfAj4GcTiXMy6i4t2lPxPFPHndy+Un2a7JTGwNh9praXM870XLS+YnjI7zl4njtusomL5pKgliP9OkrHE+Z6lXRSVXy3P7TUxc7yL5xrn2nRBAOZuw/WUDjHNdbEnVsq/wAK/qZy1QsdASfeSZ1MHyliK21MqO7+Eeuus6SOVyt9uMRJUMM1RgqKSTsACSZeOH/R0BrXqX/lT/2P7S0YDhNLDi1JAvc/ePqx1M6TG1zuUUXCcgVWpszkI2UlU0LE20DHYStrhHap7MKc+bLlt4r7WIntBEh7MXvYX72F/S810jPdTOV+TqtGuKtbKuTNlVWDFiQVvpoBqZYuK8DTFFDUZ8qXORSArX7m1/gZ0oprUnhnd9q3xXkejWIKE0iBbwgFSB5Hr53i4ZyYuHJZKtTPYgEWUajY2vpe3XpLJEZNQ3XkmJ4DXp5s9NwEF2YjwW7htj7ocBRmxVIU75s66joAbsfSwM9ZqUwwIYAgixB1BB3BE0cBwKjh2LUqYVjubsSB2FzoPSZ6eWuzdhHCdGCijMUgIjCEBGRjigBihCRChCOArRxEwkV2TFJGIzoqJEg1IHcD3gTJFKiFBcPTdXxCIaYYZsyIQOik3G2bLMfNPMOBq0GpUkpqTaxSmgIIII+yNtJmIvvtEFE5Z8fa7264cnWa085JtsrEd8psPlMmGGIR2ZFqWIAyhGsPlPQiI5Py/p+ilDhWLfdbf1Mo/WbOG5VqlgarLluLqC1yOovaw9ZbDFL+US8lVNuQEds1Sqx1vlUAAX6Am5m9huSsKm6Fj/OxPyFhO9CamMZ7Vr4fBU6Y+rRV/pUD8pmjhNMoxSREUgjFJGRgKIx2ihSiMcRkQjEYzFAV4QMDAUIGKAjFGTEYCijiMgUUZikBCAhAIQhCO2RImZJG06NIxSeWK0ohaFpO0VoRG0UnaK0CNoSVorSBRSUUBRWkoQI2itJRSCNorSUV5FRtIkSRMRgRijvETCERFaOF4VG0VpKK8IjaFoExXkBaFoZos0KLRWhmivIC0LRXheAwsVoZoi0B2hI5o5Fd9pEyRkTOiFEYzImUEUISoIrwMUgcjeO0VoBFHFAULxxWkCgYGKAojAxGQKIwiMKRijigIxGMxSBXiJgYoQjFeMxQEYRRGRReEICARRyJhATCKEKIo4QP/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0982" name="AutoShape 22" descr="data:image/jpeg;base64,/9j/4AAQSkZJRgABAQAAAQABAAD/2wCEAAkGBhQPEBUUEBQUFRQUFBQUFRQUFA8VDw8UFRQVFBQQFBQXHCYeFxkkGRUUHy8gIycpLCwsFR4xNTAqNSYrLCkBCQoKDgwOFA8PFykcHBwpKSksKSkpKSkpKSkpKSkpKSkpKSkpKSksKSkpKSkpKSkpKSkpKSkpKSkpKSkpKSwpKf/AABEIAK0BJAMBIgACEQEDEQH/xAAcAAACAgMBAQAAAAAAAAAAAAAAAQIGAwQFBwj/xAA/EAACAQIEBAMECAQFBAMAAAABAgADEQQSITEFBkFRImFxE4GRoQcjMkJTscHRUmJykjOC4fDxFIOT0hUkNP/EABgBAQEBAQEAAAAAAAAAAAAAAAABAgME/8QAIBEBAQACAgMBAQEBAAAAAAAAAAECEQMSITFRE2FBMv/aAAwDAQACEQMRAD8AwmKSMVp6XEoARwgEIWhKHCEYkBaOEIQQhHAUcISghHFAcIQgEIRQHCKOQEIQgEIoSghCK8gJGMmRhDkbwigMx3kSYXgSvFeK8V5BK8JG8IGS0LRmK0rYhHaEIVo7RwhCtHCEAhCEAjhCUFoQjkBFHFKCEIQCEISAhCEAvCEIBCF4rwCICb2B4RUrfZFl6sdFA736+6WDCcqIgUv4iSBqNB1Nx6A73mMuSYumPHlkq7YCoHKZGzA2IAJt8JtJy9XOuS3qQJfiq01J0AUEk9gBqfcBPPKXE+J8Up1GooaFN6ipSP8AhlKVmZqpc+JibIvh01bScf2t9O34ye0K3CnXe3xE0jOo/wBEtOsif9ViKr1FBBdLDMNwpzAlrG9mOtiB0E2cB9G2Hwt/ZvVN/wCJ1I9bAASzl+s3h+ODCdHjXDBhxmDXHY7zlJUDAEbGdplK45Y3H2neF4oSsneEUJFbJgY7QtNFKEcdpUK0I4QC0IQtAULRwgKOEJAo4WhKCEISBRwhAUI4oBCOEBQmxhMA9Y2pqT+Q9TLRwzk9V1rHMf4R9kfvMZZzH26Y8dy9KvhcA9W5UeEbudEX1YzpcOwlO/hQ1qgtYXGS17F7Anwix36i2ksWISlcUyT42emq09MpRC7KxGxsB8RI0sC1Wnar9UlSjTzUkP1iVc2dyz65tAi3NybGcMuXb048MjeS3syoZWZStN7aAP4MwsNtG+cmxIZMxFyGJy3tmyja/Tf4TXxjqlOoUABOaobD7TizZjbcnKPhOQ3HGrMpoqwphgWqVAUDLYgqiHxHfc2GnWcNu/pY2rATWxvG0RfEVUe652G/XUj4zgcS4m33HC73NrnytrYSrcS5ip0NXa5tbMxBbe9j217dpZGblpc6vHkNipNjtpa/S+vScnifNCoCb/OeY8X+kMtpSF/M6CVTG8Zq1j43PoNBNzByvJ8XjmHnEVGsW906HCWvRUnrr7idPlKVyxy6cQweoLUlP/kP8I8u89AC2Gk74TTzcmWxCEJ0cxCKEDdIhaSMU0tKEcJUEIQgEIQgFoRwgKEcICikooChHCRShHFAIWmShh2c2QFj2EsnDOTifFXNhvlH6tM3KT23jhcvSu4bBvVayKWPl09T0ll4Zyf1rG/8o2956zu0Go0AgXTOWCKFIZyis7WBF9lJ1muWq4hOtBHp0HH46vnz1abDp4Qq/wCYzz5ctvp6cOGT35bHtqVDJTFrsXVVUC5ZENRl02OUfMTVZauIT6wmij0qDZF/xqdQPnqKx7WCr/dNmnRSnmKAXZ3qHqc7/aNztfTaYsRiwJxd0qeVC+RcuZ2dj0ZmsWe/y901Dj+5vvqNF30HnNDG48dfh09bdZXuM8006IJdgPf8o0ly0seK4nbrKtxvm2nRBLsPS+plE419ILVSVpXVf4iLk+g/f4Sn18Qzm7MSe53m5h9ccs/i1ca5/qVbil4R3O/wlVxGKaobsST5mQRCxsBcnYDczItAhspBzXy2PQ3tb4zrI5W7Y8s7fK/BFxFQiodFGbKPvagWJ6bw4dy3WrEWUou+dhYW8u/oJdeEcDp4YeHVju53PkOwmpNsW6b1GkEUKosALAdhJQhOjkUUZigEIo4HRIitBagb7JB9CD+Ux4nFJSF6jBB/MQL+l95prScTNYEnYC/wmjT4/h22qp7zb85M8aofi0/7hG4mq1sTxgAMRoqlbtoSQSL2HTqJJOMIGcH7uU7k5gQNr9t/jK1xN81ZwjoabJa+ZMpsS4G+/SZ+HU6anxVEs1IA3dbq+l+vl8prcviNTHXtb6dQMAVNweslORT4zSUUwrLsA3iQZbDqL73/AN9tocZo/ip/cJnc+pca3YTSPGqH4qf3CI8cofip/cJNw1W9aE5//wA9Q/FT4xHmLD/ir8Y7T6da6MJzDzLh/wAVZBuacP8AiD4GO0+r1rrRTjNzfhh9/wCRksNzxhUcFyWA+7lPi8jfb1k7wmFWLA8LqV7+zW4G7GwUeRJ6ztcO5NZjeqbDsu5952nI4L9JNAoRTpBQm2Zyx/qZQoAvvvOTxz6UXZStLc3GZrCkB/Kg+177++crnlldR3nHhjN16T/1GFwSHx01sGOUMhqPlGqgXuW2FvOc3C820MTiKiU61L/CGQCoPaliCXUJe1xYbak+mnkVCqXw+OxFWrnrrRQUu6h3s5A+7ZR07mUehWIYEEgg3BF7gjqJi4+XTvrXh9XcMw6pSQA+09ndVqNZmbSxcN56i43mcoW8h57/AAnjeE+mXEU6KK6qzZAPafea2mY9M2m9pmX6ZmIs5Ki32rD2jHsbfp75z61v9MXqmNVUGpPxI/KUnjnMtOhfM4HqRf0nnfHvpRr17il4F7nVz7th85TMTjHqtmqMWPckn/ia6fWMuT4uXHfpEZ7rQFh/Ef0H/Ep2Kxj1Wu7Fj59PTtMF4yO836crdlN7hnBauJNqakjqx0RfU/pvLFy7wHDEBqtVHY2Ps7hVU9jexb8vWXNKYUAKtl6aBUA8unwmpPrFvxXeE8lU6Xiqku/kWVF9Lan1+UfE+BU6Oaoq2Db2CZaX2bMtx3FrDq/SZ+L8006N1pn2j7DLb2YPm19fcJwsXzc6VlFQBlRgzqtlubbA67XluteCS78rXhOK0XyojqTawW5zaDY36gD1m5aee8BLYrGhrhR7RqxHzyqJ6FN43cYymqUIRGVkExQhCFaEISDQxfLqvijkvTQoHYpp4iWFl6Am1/d5zBiuR87EisxJ3LrmYnqS1xeWwyNpq4yt9qpVTkN+lVD6qw/eYH5HrjY0z/mYfmsvZhJ+cO9ea4/lutQTPUC5QQCQwNrmw03nMRbn/Weq47CCtSem2zqV9LjQ+42PulTslBmDWvZHYEXHhYKxA+cflL/rU5FVAJOg/aNtJ1MaoqM5pqFQeIAWuFJFsx76jad3AcrtWd1NMZsqkeEKqs3i1vYL9kic5x2t9opoEll8x8/2l/fl/DZ1UoobKdCSqEi18xvp116WMjQ5bwlVbqhHQjNUBU9QRfQxeKxOyhNR8x8bRZLdvXe8tHFuWlNYJhlLHKMxLXSncn7bHY2tpvrLFwv6I/bqud3Gly3hCn+lSCfiZjq1PLzVk7Ff7k/eAoMfsi/kpUt8Abz2FvoMw9v/ANNUdBcUrE2Nu3+wZQOYPo/q4atRp0yK/twGpFEcNUuSLENtoLnWwBubTO27hYqj3BsRY7WOh9LSAfX8+82+IcIq0qjJUWzqxUi4OoNrDLe/umA4awJbfe35yxiulwq6DNUbJSOuurVCNsqfe3OuwvJY3jujLRXIh0Zms1ZxvYtso20XTTrOO1X9vcNhMRqTtuRne2/guJmmWudHUowPUHX8xMC4bxaEEeovNa2mu3+/jIlu053zVbmKxWyrrYWv07n85pExRmRBHFMgHf5fvCkh7QtM6UmbRFLG17KCSB301muxPX/USB55tJxh8mRiWXoCTYeXpNEwlRP2xF7aX6C9vSZMULnN339Zgm3gaFSq2WmpYnoBp6nsPWUb/LD5MQjE2AOpOwGxvPRaeJVvssp9CDK1guUnVfEUudxrYeWm82MFwEis3tAvs1AIte7k9PIDX5Sy2eNM2S+drDEYkQKLAAAbAbCSM6uSMUZhAUcISDrGRk2EjadGiijgYRG0qPMnBs2JR7+BwwNvunKST8dffLfacvmSkxw7Mn2ks49FILD4Xln9I6XLXBBhEDEE1ShVcmVXZaeZiLtdVLZFXMLgZyL9Jgx3OVKlV/8Ar5q1Rk9lZfBS8Ja7e0BvmvmtlFrEEGVTGcTq4plFz7NBQulgCwqKhe7DV1DKCL+Z02m/gOFgMiqCziqQoUEt4xsQPKx90dLfNde8niMOCptVak7aqxe418IuzWuTfuNe07PBeX6lUhaBN/aNmcWCALcZWPXYeEXsZZ+B8jZVD4qwszFaSnw+IkL7Qj+rUD4y44OktPwooVVAAAAA7nQe6csuXHH/AJ8uuPFcv+nG4dyyKNswDvvnYAUlJ0AC31N/zm2OIEqww31rtSd0dvDhw9NhSFPy8WY+4yHE6iipeoz1LtSelRQG6NSzHN2sWYEk2GgksPiWW9wiLbw00H2NySW2J16C3rPJllb7eiYzHxGw2CBfPVYvar7WmNQtL6r2WUDqNXOvVvKQxdRVF1yq+QorZQSo6KLa5b2Nh2mvW4gO85ON4uFFyZldtPh3AKeHqms31lc71XC5l/lpoPDTHTq3nKbzryY2JrvWwzUxcF6iu601S32nzNpY9j1Pnpk5g+kNKd1p+NvLYeplA4nzLVxNxUYhSQcovlNtr950xxvtxyynpir8PRDb2qse6XK37AkC/raamKpBDYXkL36yVapm3NyOvedLr/HFgJgBNzhmDbEVBTQXY3sLgXsLnfynSx/LT4YIamXxX2N7WtofjIjiez0ne5U5aGLzNUYhFNrLbOzHXqNBacmuoUSxfR3i7ValPoyBh6qbfk3ylx83yZenfHKmGooWFLOVBNmLEsQL2sJQ8Fw98TUy01uSSTbRVBN7k9BLhxjnenTZ6SqzWDKXBGUPYjQdQD1/OZOSVprRIB+sJu4JGbTa1ulvzM3ZLdRiWyOnwXgiYVLLqxtnc7se3kPKaXM/Cmq0m9mq6WcgL9ZVI039Ce99p3YWm7jLNM787eO1KdzoPd1m5heXa9QgLSYXF7sMq273Ok9RXDKGLBVDHdgozH37zLMdGrmpfDuQNjXf/Kn6sf0EtWC4fToLlpKFHlufMnczZim5JGbbSitHEYQoo4oChGYpEKOAhIOw0jK3xTmPEA2oYeoAPvPTck+ijb3zjVuY8b1BX/s/uJe8delXyE84qcx4s71HHoqj8hNZ+OYg71qn97D8jJ+kPzr0+0iyi2ux79j0nlbY+q29Rz6u5/WYyHIv4iO5uR8ZP1/h+b0Th/LLV3KKyUqIQo1Z2QFctsgUEgubE+XnPQeXUwdFjTwzK9Qrmd7qXqZbLc2Og20AAnzuFPaehfRXalUq1GP3QPM3J0HlMcnJlk7ceMxr13HOvszmsRoSOhAIJHwvObiOLBHIv9oC3mVvcfAj4GcTiXMy6i4t2lPxPFPHndy+Un2a7JTGwNh9praXM870XLS+YnjI7zl4njtusomL5pKgliP9OkrHE+Z6lXRSVXy3P7TUxc7yL5xrn2nRBAOZuw/WUDjHNdbEnVsq/wAK/qZy1QsdASfeSZ1MHyliK21MqO7+Eeuus6SOVyt9uMRJUMM1RgqKSTsACSZeOH/R0BrXqX/lT/2P7S0YDhNLDi1JAvc/ePqx1M6TG1zuUUXCcgVWpszkI2UlU0LE20DHYStrhHap7MKc+bLlt4r7WIntBEh7MXvYX72F/S810jPdTOV+TqtGuKtbKuTNlVWDFiQVvpoBqZYuK8DTFFDUZ8qXORSArX7m1/gZ0oprUnhnd9q3xXkejWIKE0iBbwgFSB5Hr53i4ZyYuHJZKtTPYgEWUajY2vpe3XpLJEZNQ3XkmJ4DXp5s9NwEF2YjwW7htj7ocBRmxVIU75s66joAbsfSwM9ZqUwwIYAgixB1BB3BE0cBwKjh2LUqYVjubsSB2FzoPSZ6eWuzdhHCdGCijMUgIjCEBGRjigBihCRChCOArRxEwkV2TFJGIzoqJEg1IHcD3gTJFKiFBcPTdXxCIaYYZsyIQOik3G2bLMfNPMOBq0GpUkpqTaxSmgIIII+yNtJmIvvtEFE5Z8fa7264cnWa085JtsrEd8psPlMmGGIR2ZFqWIAyhGsPlPQiI5Py/p+ilDhWLfdbf1Mo/WbOG5VqlgarLluLqC1yOovaw9ZbDFL+US8lVNuQEds1Sqx1vlUAAX6Am5m9huSsKm6Fj/OxPyFhO9CamMZ7Vr4fBU6Y+rRV/pUD8pmjhNMoxSREUgjFJGRgKIx2ihSiMcRkQjEYzFAV4QMDAUIGKAjFGTEYCijiMgUUZikBCAhAIQhCO2RImZJG06NIxSeWK0ohaFpO0VoRG0UnaK0CNoSVorSBRSUUBRWkoQI2itJRSCNorSUV5FRtIkSRMRgRijvETCERFaOF4VG0VpKK8IjaFoExXkBaFoZos0KLRWhmivIC0LRXheAwsVoZoi0B2hI5o5Fd9pEyRkTOiFEYzImUEUISoIrwMUgcjeO0VoBFHFAULxxWkCgYGKAojAxGQKIwiMKRijigIxGMxSBXiJgYoQjFeMxQEYRRGRReEICARRyJhATCKEKIo4QP/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0984" name="AutoShape 24" descr="data:image/jpeg;base64,/9j/4AAQSkZJRgABAQAAAQABAAD/2wCEAAkGBhQPEBUUEBQUFRQUFBQUFRQUFA8VDw8UFRQVFBQQFBQXHCYeFxkkGRUUHy8gIycpLCwsFR4xNTAqNSYrLCkBCQoKDgwOFA8PFykcHBwpKSksKSkpKSkpKSkpKSkpKSkpKSkpKSksKSkpKSkpKSkpKSkpKSkpKSkpKSkpKSwpKf/AABEIAK0BJAMBIgACEQEDEQH/xAAcAAACAgMBAQAAAAAAAAAAAAAAAQIGAwQFBwj/xAA/EAACAQIEBAMECAQFBAMAAAABAgADEQQSITEFBkFRImFxE4GRoQcjMkJTscHRUmJykjOC4fDxFIOT0hUkNP/EABgBAQEBAQEAAAAAAAAAAAAAAAABAgME/8QAIBEBAQACAgMBAQEBAAAAAAAAAAECEQMSITFRE2FBMv/aAAwDAQACEQMRAD8AwmKSMVp6XEoARwgEIWhKHCEYkBaOEIQQhHAUcISghHFAcIQgEIRQHCKOQEIQgEIoSghCK8gJGMmRhDkbwigMx3kSYXgSvFeK8V5BK8JG8IGS0LRmK0rYhHaEIVo7RwhCtHCEAhCEAjhCUFoQjkBFHFKCEIQCEISAhCEAvCEIBCF4rwCICb2B4RUrfZFl6sdFA736+6WDCcqIgUv4iSBqNB1Nx6A73mMuSYumPHlkq7YCoHKZGzA2IAJt8JtJy9XOuS3qQJfiq01J0AUEk9gBqfcBPPKXE+J8Up1GooaFN6ipSP8AhlKVmZqpc+JibIvh01bScf2t9O34ye0K3CnXe3xE0jOo/wBEtOsif9ViKr1FBBdLDMNwpzAlrG9mOtiB0E2cB9G2Hwt/ZvVN/wCJ1I9bAASzl+s3h+ODCdHjXDBhxmDXHY7zlJUDAEbGdplK45Y3H2neF4oSsneEUJFbJgY7QtNFKEcdpUK0I4QC0IQtAULRwgKOEJAo4WhKCEISBRwhAUI4oBCOEBQmxhMA9Y2pqT+Q9TLRwzk9V1rHMf4R9kfvMZZzH26Y8dy9KvhcA9W5UeEbudEX1YzpcOwlO/hQ1qgtYXGS17F7Anwix36i2ksWISlcUyT42emq09MpRC7KxGxsB8RI0sC1Wnar9UlSjTzUkP1iVc2dyz65tAi3NybGcMuXb048MjeS3syoZWZStN7aAP4MwsNtG+cmxIZMxFyGJy3tmyja/Tf4TXxjqlOoUABOaobD7TizZjbcnKPhOQ3HGrMpoqwphgWqVAUDLYgqiHxHfc2GnWcNu/pY2rATWxvG0RfEVUe652G/XUj4zgcS4m33HC73NrnytrYSrcS5ip0NXa5tbMxBbe9j217dpZGblpc6vHkNipNjtpa/S+vScnifNCoCb/OeY8X+kMtpSF/M6CVTG8Zq1j43PoNBNzByvJ8XjmHnEVGsW906HCWvRUnrr7idPlKVyxy6cQweoLUlP/kP8I8u89AC2Gk74TTzcmWxCEJ0cxCKEDdIhaSMU0tKEcJUEIQgEIQgFoRwgKEcICikooChHCRShHFAIWmShh2c2QFj2EsnDOTifFXNhvlH6tM3KT23jhcvSu4bBvVayKWPl09T0ll4Zyf1rG/8o2956zu0Go0AgXTOWCKFIZyis7WBF9lJ1muWq4hOtBHp0HH46vnz1abDp4Qq/wCYzz5ctvp6cOGT35bHtqVDJTFrsXVVUC5ZENRl02OUfMTVZauIT6wmij0qDZF/xqdQPnqKx7WCr/dNmnRSnmKAXZ3qHqc7/aNztfTaYsRiwJxd0qeVC+RcuZ2dj0ZmsWe/y901Dj+5vvqNF30HnNDG48dfh09bdZXuM8006IJdgPf8o0ly0seK4nbrKtxvm2nRBLsPS+plE419ILVSVpXVf4iLk+g/f4Sn18Qzm7MSe53m5h9ccs/i1ca5/qVbil4R3O/wlVxGKaobsST5mQRCxsBcnYDczItAhspBzXy2PQ3tb4zrI5W7Y8s7fK/BFxFQiodFGbKPvagWJ6bw4dy3WrEWUou+dhYW8u/oJdeEcDp4YeHVju53PkOwmpNsW6b1GkEUKosALAdhJQhOjkUUZigEIo4HRIitBagb7JB9CD+Ux4nFJSF6jBB/MQL+l95prScTNYEnYC/wmjT4/h22qp7zb85M8aofi0/7hG4mq1sTxgAMRoqlbtoSQSL2HTqJJOMIGcH7uU7k5gQNr9t/jK1xN81ZwjoabJa+ZMpsS4G+/SZ+HU6anxVEs1IA3dbq+l+vl8prcviNTHXtb6dQMAVNweslORT4zSUUwrLsA3iQZbDqL73/AN9tocZo/ip/cJnc+pca3YTSPGqH4qf3CI8cofip/cJNw1W9aE5//wA9Q/FT4xHmLD/ir8Y7T6da6MJzDzLh/wAVZBuacP8AiD4GO0+r1rrRTjNzfhh9/wCRksNzxhUcFyWA+7lPi8jfb1k7wmFWLA8LqV7+zW4G7GwUeRJ6ztcO5NZjeqbDsu5952nI4L9JNAoRTpBQm2Zyx/qZQoAvvvOTxz6UXZStLc3GZrCkB/Kg+177++crnlldR3nHhjN16T/1GFwSHx01sGOUMhqPlGqgXuW2FvOc3C820MTiKiU61L/CGQCoPaliCXUJe1xYbak+mnkVCqXw+OxFWrnrrRQUu6h3s5A+7ZR07mUehWIYEEgg3BF7gjqJi4+XTvrXh9XcMw6pSQA+09ndVqNZmbSxcN56i43mcoW8h57/AAnjeE+mXEU6KK6qzZAPafea2mY9M2m9pmX6ZmIs5Ki32rD2jHsbfp75z61v9MXqmNVUGpPxI/KUnjnMtOhfM4HqRf0nnfHvpRr17il4F7nVz7th85TMTjHqtmqMWPckn/ia6fWMuT4uXHfpEZ7rQFh/Ef0H/Ep2Kxj1Wu7Fj59PTtMF4yO836crdlN7hnBauJNqakjqx0RfU/pvLFy7wHDEBqtVHY2Ps7hVU9jexb8vWXNKYUAKtl6aBUA8unwmpPrFvxXeE8lU6Xiqku/kWVF9Lan1+UfE+BU6Oaoq2Db2CZaX2bMtx3FrDq/SZ+L8006N1pn2j7DLb2YPm19fcJwsXzc6VlFQBlRgzqtlubbA67XluteCS78rXhOK0XyojqTawW5zaDY36gD1m5aee8BLYrGhrhR7RqxHzyqJ6FN43cYymqUIRGVkExQhCFaEISDQxfLqvijkvTQoHYpp4iWFl6Am1/d5zBiuR87EisxJ3LrmYnqS1xeWwyNpq4yt9qpVTkN+lVD6qw/eYH5HrjY0z/mYfmsvZhJ+cO9ea4/lutQTPUC5QQCQwNrmw03nMRbn/Weq47CCtSem2zqV9LjQ+42PulTslBmDWvZHYEXHhYKxA+cflL/rU5FVAJOg/aNtJ1MaoqM5pqFQeIAWuFJFsx76jad3AcrtWd1NMZsqkeEKqs3i1vYL9kic5x2t9opoEll8x8/2l/fl/DZ1UoobKdCSqEi18xvp116WMjQ5bwlVbqhHQjNUBU9QRfQxeKxOyhNR8x8bRZLdvXe8tHFuWlNYJhlLHKMxLXSncn7bHY2tpvrLFwv6I/bqud3Gly3hCn+lSCfiZjq1PLzVk7Ff7k/eAoMfsi/kpUt8Abz2FvoMw9v/ANNUdBcUrE2Nu3+wZQOYPo/q4atRp0yK/twGpFEcNUuSLENtoLnWwBubTO27hYqj3BsRY7WOh9LSAfX8+82+IcIq0qjJUWzqxUi4OoNrDLe/umA4awJbfe35yxiulwq6DNUbJSOuurVCNsqfe3OuwvJY3jujLRXIh0Zms1ZxvYtso20XTTrOO1X9vcNhMRqTtuRne2/guJmmWudHUowPUHX8xMC4bxaEEeovNa2mu3+/jIlu053zVbmKxWyrrYWv07n85pExRmRBHFMgHf5fvCkh7QtM6UmbRFLG17KCSB301muxPX/USB55tJxh8mRiWXoCTYeXpNEwlRP2xF7aX6C9vSZMULnN339Zgm3gaFSq2WmpYnoBp6nsPWUb/LD5MQjE2AOpOwGxvPRaeJVvssp9CDK1guUnVfEUudxrYeWm82MFwEis3tAvs1AIte7k9PIDX5Sy2eNM2S+drDEYkQKLAAAbAbCSM6uSMUZhAUcISDrGRk2EjadGiijgYRG0qPMnBs2JR7+BwwNvunKST8dffLfacvmSkxw7Mn2ks49FILD4Xln9I6XLXBBhEDEE1ShVcmVXZaeZiLtdVLZFXMLgZyL9Jgx3OVKlV/8Ar5q1Rk9lZfBS8Ja7e0BvmvmtlFrEEGVTGcTq4plFz7NBQulgCwqKhe7DV1DKCL+Z02m/gOFgMiqCziqQoUEt4xsQPKx90dLfNde8niMOCptVak7aqxe418IuzWuTfuNe07PBeX6lUhaBN/aNmcWCALcZWPXYeEXsZZ+B8jZVD4qwszFaSnw+IkL7Qj+rUD4y44OktPwooVVAAAAA7nQe6csuXHH/AJ8uuPFcv+nG4dyyKNswDvvnYAUlJ0AC31N/zm2OIEqww31rtSd0dvDhw9NhSFPy8WY+4yHE6iipeoz1LtSelRQG6NSzHN2sWYEk2GgksPiWW9wiLbw00H2NySW2J16C3rPJllb7eiYzHxGw2CBfPVYvar7WmNQtL6r2WUDqNXOvVvKQxdRVF1yq+QorZQSo6KLa5b2Nh2mvW4gO85ON4uFFyZldtPh3AKeHqms31lc71XC5l/lpoPDTHTq3nKbzryY2JrvWwzUxcF6iu601S32nzNpY9j1Pnpk5g+kNKd1p+NvLYeplA4nzLVxNxUYhSQcovlNtr950xxvtxyynpir8PRDb2qse6XK37AkC/raamKpBDYXkL36yVapm3NyOvedLr/HFgJgBNzhmDbEVBTQXY3sLgXsLnfynSx/LT4YIamXxX2N7WtofjIjiez0ne5U5aGLzNUYhFNrLbOzHXqNBacmuoUSxfR3i7ValPoyBh6qbfk3ylx83yZenfHKmGooWFLOVBNmLEsQL2sJQ8Fw98TUy01uSSTbRVBN7k9BLhxjnenTZ6SqzWDKXBGUPYjQdQD1/OZOSVprRIB+sJu4JGbTa1ulvzM3ZLdRiWyOnwXgiYVLLqxtnc7se3kPKaXM/Cmq0m9mq6WcgL9ZVI039Ce99p3YWm7jLNM787eO1KdzoPd1m5heXa9QgLSYXF7sMq273Ok9RXDKGLBVDHdgozH37zLMdGrmpfDuQNjXf/Kn6sf0EtWC4fToLlpKFHlufMnczZim5JGbbSitHEYQoo4oChGYpEKOAhIOw0jK3xTmPEA2oYeoAPvPTck+ijb3zjVuY8b1BX/s/uJe8delXyE84qcx4s71HHoqj8hNZ+OYg71qn97D8jJ+kPzr0+0iyi2ux79j0nlbY+q29Rz6u5/WYyHIv4iO5uR8ZP1/h+b0Th/LLV3KKyUqIQo1Z2QFctsgUEgubE+XnPQeXUwdFjTwzK9Qrmd7qXqZbLc2Og20AAnzuFPaehfRXalUq1GP3QPM3J0HlMcnJlk7ceMxr13HOvszmsRoSOhAIJHwvObiOLBHIv9oC3mVvcfAj4GcTiXMy6i4t2lPxPFPHndy+Un2a7JTGwNh9praXM870XLS+YnjI7zl4njtusomL5pKgliP9OkrHE+Z6lXRSVXy3P7TUxc7yL5xrn2nRBAOZuw/WUDjHNdbEnVsq/wAK/qZy1QsdASfeSZ1MHyliK21MqO7+Eeuus6SOVyt9uMRJUMM1RgqKSTsACSZeOH/R0BrXqX/lT/2P7S0YDhNLDi1JAvc/ePqx1M6TG1zuUUXCcgVWpszkI2UlU0LE20DHYStrhHap7MKc+bLlt4r7WIntBEh7MXvYX72F/S810jPdTOV+TqtGuKtbKuTNlVWDFiQVvpoBqZYuK8DTFFDUZ8qXORSArX7m1/gZ0oprUnhnd9q3xXkejWIKE0iBbwgFSB5Hr53i4ZyYuHJZKtTPYgEWUajY2vpe3XpLJEZNQ3XkmJ4DXp5s9NwEF2YjwW7htj7ocBRmxVIU75s66joAbsfSwM9ZqUwwIYAgixB1BB3BE0cBwKjh2LUqYVjubsSB2FzoPSZ6eWuzdhHCdGCijMUgIjCEBGRjigBihCRChCOArRxEwkV2TFJGIzoqJEg1IHcD3gTJFKiFBcPTdXxCIaYYZsyIQOik3G2bLMfNPMOBq0GpUkpqTaxSmgIIII+yNtJmIvvtEFE5Z8fa7264cnWa085JtsrEd8psPlMmGGIR2ZFqWIAyhGsPlPQiI5Py/p+ilDhWLfdbf1Mo/WbOG5VqlgarLluLqC1yOovaw9ZbDFL+US8lVNuQEds1Sqx1vlUAAX6Am5m9huSsKm6Fj/OxPyFhO9CamMZ7Vr4fBU6Y+rRV/pUD8pmjhNMoxSREUgjFJGRgKIx2ihSiMcRkQjEYzFAV4QMDAUIGKAjFGTEYCijiMgUUZikBCAhAIQhCO2RImZJG06NIxSeWK0ohaFpO0VoRG0UnaK0CNoSVorSBRSUUBRWkoQI2itJRSCNorSUV5FRtIkSRMRgRijvETCERFaOF4VG0VpKK8IjaFoExXkBaFoZos0KLRWhmivIC0LRXheAwsVoZoi0B2hI5o5Fd9pEyRkTOiFEYzImUEUISoIrwMUgcjeO0VoBFHFAULxxWkCgYGKAojAxGQKIwiMKRijigIxGMxSBXiJgYoQjFeMxQEYRRGRReEICARRyJhATCKEKIo4QP/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0986" name="AutoShape 26" descr="data:image/jpeg;base64,/9j/4AAQSkZJRgABAQAAAQABAAD/2wCEAAkGBhQPEBUUEBQUFRQUFBQUFRQUFA8VDw8UFRQVFBQQFBQXHCYeFxkkGRUUHy8gIycpLCwsFR4xNTAqNSYrLCkBCQoKDgwOFA8PFykcHBwpKSksKSkpKSkpKSkpKSkpKSkpKSkpKSksKSkpKSkpKSkpKSkpKSkpKSkpKSkpKSwpKf/AABEIAK0BJAMBIgACEQEDEQH/xAAcAAACAgMBAQAAAAAAAAAAAAAAAQIGAwQFBwj/xAA/EAACAQIEBAMECAQFBAMAAAABAgADEQQSITEFBkFRImFxE4GRoQcjMkJTscHRUmJykjOC4fDxFIOT0hUkNP/EABgBAQEBAQEAAAAAAAAAAAAAAAABAgME/8QAIBEBAQACAgMBAQEBAAAAAAAAAAECEQMSITFRE2FBMv/aAAwDAQACEQMRAD8AwmKSMVp6XEoARwgEIWhKHCEYkBaOEIQQhHAUcISghHFAcIQgEIRQHCKOQEIQgEIoSghCK8gJGMmRhDkbwigMx3kSYXgSvFeK8V5BK8JG8IGS0LRmK0rYhHaEIVo7RwhCtHCEAhCEAjhCUFoQjkBFHFKCEIQCEISAhCEAvCEIBCF4rwCICb2B4RUrfZFl6sdFA736+6WDCcqIgUv4iSBqNB1Nx6A73mMuSYumPHlkq7YCoHKZGzA2IAJt8JtJy9XOuS3qQJfiq01J0AUEk9gBqfcBPPKXE+J8Up1GooaFN6ipSP8AhlKVmZqpc+JibIvh01bScf2t9O34ye0K3CnXe3xE0jOo/wBEtOsif9ViKr1FBBdLDMNwpzAlrG9mOtiB0E2cB9G2Hwt/ZvVN/wCJ1I9bAASzl+s3h+ODCdHjXDBhxmDXHY7zlJUDAEbGdplK45Y3H2neF4oSsneEUJFbJgY7QtNFKEcdpUK0I4QC0IQtAULRwgKOEJAo4WhKCEISBRwhAUI4oBCOEBQmxhMA9Y2pqT+Q9TLRwzk9V1rHMf4R9kfvMZZzH26Y8dy9KvhcA9W5UeEbudEX1YzpcOwlO/hQ1qgtYXGS17F7Anwix36i2ksWISlcUyT42emq09MpRC7KxGxsB8RI0sC1Wnar9UlSjTzUkP1iVc2dyz65tAi3NybGcMuXb048MjeS3syoZWZStN7aAP4MwsNtG+cmxIZMxFyGJy3tmyja/Tf4TXxjqlOoUABOaobD7TizZjbcnKPhOQ3HGrMpoqwphgWqVAUDLYgqiHxHfc2GnWcNu/pY2rATWxvG0RfEVUe652G/XUj4zgcS4m33HC73NrnytrYSrcS5ip0NXa5tbMxBbe9j217dpZGblpc6vHkNipNjtpa/S+vScnifNCoCb/OeY8X+kMtpSF/M6CVTG8Zq1j43PoNBNzByvJ8XjmHnEVGsW906HCWvRUnrr7idPlKVyxy6cQweoLUlP/kP8I8u89AC2Gk74TTzcmWxCEJ0cxCKEDdIhaSMU0tKEcJUEIQgEIQgFoRwgKEcICikooChHCRShHFAIWmShh2c2QFj2EsnDOTifFXNhvlH6tM3KT23jhcvSu4bBvVayKWPl09T0ll4Zyf1rG/8o2956zu0Go0AgXTOWCKFIZyis7WBF9lJ1muWq4hOtBHp0HH46vnz1abDp4Qq/wCYzz5ctvp6cOGT35bHtqVDJTFrsXVVUC5ZENRl02OUfMTVZauIT6wmij0qDZF/xqdQPnqKx7WCr/dNmnRSnmKAXZ3qHqc7/aNztfTaYsRiwJxd0qeVC+RcuZ2dj0ZmsWe/y901Dj+5vvqNF30HnNDG48dfh09bdZXuM8006IJdgPf8o0ly0seK4nbrKtxvm2nRBLsPS+plE419ILVSVpXVf4iLk+g/f4Sn18Qzm7MSe53m5h9ccs/i1ca5/qVbil4R3O/wlVxGKaobsST5mQRCxsBcnYDczItAhspBzXy2PQ3tb4zrI5W7Y8s7fK/BFxFQiodFGbKPvagWJ6bw4dy3WrEWUou+dhYW8u/oJdeEcDp4YeHVju53PkOwmpNsW6b1GkEUKosALAdhJQhOjkUUZigEIo4HRIitBagb7JB9CD+Ux4nFJSF6jBB/MQL+l95prScTNYEnYC/wmjT4/h22qp7zb85M8aofi0/7hG4mq1sTxgAMRoqlbtoSQSL2HTqJJOMIGcH7uU7k5gQNr9t/jK1xN81ZwjoabJa+ZMpsS4G+/SZ+HU6anxVEs1IA3dbq+l+vl8prcviNTHXtb6dQMAVNweslORT4zSUUwrLsA3iQZbDqL73/AN9tocZo/ip/cJnc+pca3YTSPGqH4qf3CI8cofip/cJNw1W9aE5//wA9Q/FT4xHmLD/ir8Y7T6da6MJzDzLh/wAVZBuacP8AiD4GO0+r1rrRTjNzfhh9/wCRksNzxhUcFyWA+7lPi8jfb1k7wmFWLA8LqV7+zW4G7GwUeRJ6ztcO5NZjeqbDsu5952nI4L9JNAoRTpBQm2Zyx/qZQoAvvvOTxz6UXZStLc3GZrCkB/Kg+177++crnlldR3nHhjN16T/1GFwSHx01sGOUMhqPlGqgXuW2FvOc3C820MTiKiU61L/CGQCoPaliCXUJe1xYbak+mnkVCqXw+OxFWrnrrRQUu6h3s5A+7ZR07mUehWIYEEgg3BF7gjqJi4+XTvrXh9XcMw6pSQA+09ndVqNZmbSxcN56i43mcoW8h57/AAnjeE+mXEU6KK6qzZAPafea2mY9M2m9pmX6ZmIs5Ki32rD2jHsbfp75z61v9MXqmNVUGpPxI/KUnjnMtOhfM4HqRf0nnfHvpRr17il4F7nVz7th85TMTjHqtmqMWPckn/ia6fWMuT4uXHfpEZ7rQFh/Ef0H/Ep2Kxj1Wu7Fj59PTtMF4yO836crdlN7hnBauJNqakjqx0RfU/pvLFy7wHDEBqtVHY2Ps7hVU9jexb8vWXNKYUAKtl6aBUA8unwmpPrFvxXeE8lU6Xiqku/kWVF9Lan1+UfE+BU6Oaoq2Db2CZaX2bMtx3FrDq/SZ+L8006N1pn2j7DLb2YPm19fcJwsXzc6VlFQBlRgzqtlubbA67XluteCS78rXhOK0XyojqTawW5zaDY36gD1m5aee8BLYrGhrhR7RqxHzyqJ6FN43cYymqUIRGVkExQhCFaEISDQxfLqvijkvTQoHYpp4iWFl6Am1/d5zBiuR87EisxJ3LrmYnqS1xeWwyNpq4yt9qpVTkN+lVD6qw/eYH5HrjY0z/mYfmsvZhJ+cO9ea4/lutQTPUC5QQCQwNrmw03nMRbn/Weq47CCtSem2zqV9LjQ+42PulTslBmDWvZHYEXHhYKxA+cflL/rU5FVAJOg/aNtJ1MaoqM5pqFQeIAWuFJFsx76jad3AcrtWd1NMZsqkeEKqs3i1vYL9kic5x2t9opoEll8x8/2l/fl/DZ1UoobKdCSqEi18xvp116WMjQ5bwlVbqhHQjNUBU9QRfQxeKxOyhNR8x8bRZLdvXe8tHFuWlNYJhlLHKMxLXSncn7bHY2tpvrLFwv6I/bqud3Gly3hCn+lSCfiZjq1PLzVk7Ff7k/eAoMfsi/kpUt8Abz2FvoMw9v/ANNUdBcUrE2Nu3+wZQOYPo/q4atRp0yK/twGpFEcNUuSLENtoLnWwBubTO27hYqj3BsRY7WOh9LSAfX8+82+IcIq0qjJUWzqxUi4OoNrDLe/umA4awJbfe35yxiulwq6DNUbJSOuurVCNsqfe3OuwvJY3jujLRXIh0Zms1ZxvYtso20XTTrOO1X9vcNhMRqTtuRne2/guJmmWudHUowPUHX8xMC4bxaEEeovNa2mu3+/jIlu053zVbmKxWyrrYWv07n85pExRmRBHFMgHf5fvCkh7QtM6UmbRFLG17KCSB301muxPX/USB55tJxh8mRiWXoCTYeXpNEwlRP2xF7aX6C9vSZMULnN339Zgm3gaFSq2WmpYnoBp6nsPWUb/LD5MQjE2AOpOwGxvPRaeJVvssp9CDK1guUnVfEUudxrYeWm82MFwEis3tAvs1AIte7k9PIDX5Sy2eNM2S+drDEYkQKLAAAbAbCSM6uSMUZhAUcISDrGRk2EjadGiijgYRG0qPMnBs2JR7+BwwNvunKST8dffLfacvmSkxw7Mn2ks49FILD4Xln9I6XLXBBhEDEE1ShVcmVXZaeZiLtdVLZFXMLgZyL9Jgx3OVKlV/8Ar5q1Rk9lZfBS8Ja7e0BvmvmtlFrEEGVTGcTq4plFz7NBQulgCwqKhe7DV1DKCL+Z02m/gOFgMiqCziqQoUEt4xsQPKx90dLfNde8niMOCptVak7aqxe418IuzWuTfuNe07PBeX6lUhaBN/aNmcWCALcZWPXYeEXsZZ+B8jZVD4qwszFaSnw+IkL7Qj+rUD4y44OktPwooVVAAAAA7nQe6csuXHH/AJ8uuPFcv+nG4dyyKNswDvvnYAUlJ0AC31N/zm2OIEqww31rtSd0dvDhw9NhSFPy8WY+4yHE6iipeoz1LtSelRQG6NSzHN2sWYEk2GgksPiWW9wiLbw00H2NySW2J16C3rPJllb7eiYzHxGw2CBfPVYvar7WmNQtL6r2WUDqNXOvVvKQxdRVF1yq+QorZQSo6KLa5b2Nh2mvW4gO85ON4uFFyZldtPh3AKeHqms31lc71XC5l/lpoPDTHTq3nKbzryY2JrvWwzUxcF6iu601S32nzNpY9j1Pnpk5g+kNKd1p+NvLYeplA4nzLVxNxUYhSQcovlNtr950xxvtxyynpir8PRDb2qse6XK37AkC/raamKpBDYXkL36yVapm3NyOvedLr/HFgJgBNzhmDbEVBTQXY3sLgXsLnfynSx/LT4YIamXxX2N7WtofjIjiez0ne5U5aGLzNUYhFNrLbOzHXqNBacmuoUSxfR3i7ValPoyBh6qbfk3ylx83yZenfHKmGooWFLOVBNmLEsQL2sJQ8Fw98TUy01uSSTbRVBN7k9BLhxjnenTZ6SqzWDKXBGUPYjQdQD1/OZOSVprRIB+sJu4JGbTa1ulvzM3ZLdRiWyOnwXgiYVLLqxtnc7se3kPKaXM/Cmq0m9mq6WcgL9ZVI039Ce99p3YWm7jLNM787eO1KdzoPd1m5heXa9QgLSYXF7sMq273Ok9RXDKGLBVDHdgozH37zLMdGrmpfDuQNjXf/Kn6sf0EtWC4fToLlpKFHlufMnczZim5JGbbSitHEYQoo4oChGYpEKOAhIOw0jK3xTmPEA2oYeoAPvPTck+ijb3zjVuY8b1BX/s/uJe8delXyE84qcx4s71HHoqj8hNZ+OYg71qn97D8jJ+kPzr0+0iyi2ux79j0nlbY+q29Rz6u5/WYyHIv4iO5uR8ZP1/h+b0Th/LLV3KKyUqIQo1Z2QFctsgUEgubE+XnPQeXUwdFjTwzK9Qrmd7qXqZbLc2Og20AAnzuFPaehfRXalUq1GP3QPM3J0HlMcnJlk7ceMxr13HOvszmsRoSOhAIJHwvObiOLBHIv9oC3mVvcfAj4GcTiXMy6i4t2lPxPFPHndy+Un2a7JTGwNh9praXM870XLS+YnjI7zl4njtusomL5pKgliP9OkrHE+Z6lXRSVXy3P7TUxc7yL5xrn2nRBAOZuw/WUDjHNdbEnVsq/wAK/qZy1QsdASfeSZ1MHyliK21MqO7+Eeuus6SOVyt9uMRJUMM1RgqKSTsACSZeOH/R0BrXqX/lT/2P7S0YDhNLDi1JAvc/ePqx1M6TG1zuUUXCcgVWpszkI2UlU0LE20DHYStrhHap7MKc+bLlt4r7WIntBEh7MXvYX72F/S810jPdTOV+TqtGuKtbKuTNlVWDFiQVvpoBqZYuK8DTFFDUZ8qXORSArX7m1/gZ0oprUnhnd9q3xXkejWIKE0iBbwgFSB5Hr53i4ZyYuHJZKtTPYgEWUajY2vpe3XpLJEZNQ3XkmJ4DXp5s9NwEF2YjwW7htj7ocBRmxVIU75s66joAbsfSwM9ZqUwwIYAgixB1BB3BE0cBwKjh2LUqYVjubsSB2FzoPSZ6eWuzdhHCdGCijMUgIjCEBGRjigBihCRChCOArRxEwkV2TFJGIzoqJEg1IHcD3gTJFKiFBcPTdXxCIaYYZsyIQOik3G2bLMfNPMOBq0GpUkpqTaxSmgIIII+yNtJmIvvtEFE5Z8fa7264cnWa085JtsrEd8psPlMmGGIR2ZFqWIAyhGsPlPQiI5Py/p+ilDhWLfdbf1Mo/WbOG5VqlgarLluLqC1yOovaw9ZbDFL+US8lVNuQEds1Sqx1vlUAAX6Am5m9huSsKm6Fj/OxPyFhO9CamMZ7Vr4fBU6Y+rRV/pUD8pmjhNMoxSREUgjFJGRgKIx2ihSiMcRkQjEYzFAV4QMDAUIGKAjFGTEYCijiMgUUZikBCAhAIQhCO2RImZJG06NIxSeWK0ohaFpO0VoRG0UnaK0CNoSVorSBRSUUBRWkoQI2itJRSCNorSUV5FRtIkSRMRgRijvETCERFaOF4VG0VpKK8IjaFoExXkBaFoZos0KLRWhmivIC0LRXheAwsVoZoi0B2hI5o5Fd9pEyRkTOiFEYzImUEUISoIrwMUgcjeO0VoBFHFAULxxWkCgYGKAojAxGQKIwiMKRijigIxGMxSBXiJgYoQjFeMxQEYRRGRReEICARRyJhATCKEKIo4QP/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0988" name="Picture 28" descr="https://encrypted-tbn0.gstatic.com/images?q=tbn:ANd9GcRWxoFuJWAKATAmVhJAaqrW0K7IYdE2sKg8TpeuJx50qEzcSh2g"/>
          <p:cNvPicPr>
            <a:picLocks noChangeAspect="1" noChangeArrowheads="1"/>
          </p:cNvPicPr>
          <p:nvPr/>
        </p:nvPicPr>
        <p:blipFill>
          <a:blip r:embed="rId6" cstate="print"/>
          <a:srcRect/>
          <a:stretch>
            <a:fillRect/>
          </a:stretch>
        </p:blipFill>
        <p:spPr bwMode="auto">
          <a:xfrm>
            <a:off x="6012160" y="2564904"/>
            <a:ext cx="2705100" cy="1685926"/>
          </a:xfrm>
          <a:prstGeom prst="rect">
            <a:avLst/>
          </a:prstGeom>
          <a:noFill/>
        </p:spPr>
      </p:pic>
      <p:sp>
        <p:nvSpPr>
          <p:cNvPr id="40990" name="AutoShape 30" descr="data:image/jpeg;base64,/9j/4AAQSkZJRgABAQAAAQABAAD/2wCEAAkGBhMSEBUTEhQVFBQVFBQUFBQSFBUVFBQSFRQXFRQUFBQXGyYeFxkjGRQUHy8gIycpLCwsFR4xNTAqNSYrLCkBCQoKDgwNGA8PFykcHBwpKSkpKSkpKSkpKSksKSksKSwpLCkpKSkpKSkpKSksKSkpKSkpNikpKSkpLikpLCkpKf/AABEIALsBDgMBIgACEQEDEQH/xAAcAAABBAMBAAAAAAAAAAAAAAAABAUGBwECAwj/xAA8EAABAwIEAwUGBAUEAwEAAAABAAIDBBEFITFBBhJRBxMiYXEyQoGRobEUUsHwIzNystFigsLhQ6LxF//EABoBAQEBAQEBAQAAAAAAAAAAAAABAgMFBAb/xAAiEQEBAAMAAgMAAgMAAAAAAAAAAQIDEQQxEiEiQWETUZH/2gAMAwEAAhEDEQA/AKNWQVhCDJcsIQg3ZJZakpbheDS1D+WJpcdzsPUqd0PY49zAXy2d0Ay+q4bN+vXf1ft216NmydxitkKUcU9n89H4v5kf5mjT1H6qLrphnjnO43rGeGWF5lOBCELbAQhCAQhCAQhCAQhCAQhCAQhCAQhCATjgX80/0P8A7U3JxwL+b/sf/aUStMR9o+qQpbiPtH1SJWkCEIUUIQhAIQhAIQhAJVhtCZpGsG5zPQJKnTAKnkk5ljZbMLZ7dNeMyzkvpbfDFHFTxhjQL9d7qTU9RdVzhuM6ZqU4fW33X5bbjl8u1+jx+PPpKjG2RvK8AtOWarDjjspI5pqQZauiH/Hp6KxaWpHVOEVQF107stV7HLbqx2TljyzJGWktcCCMiCLEHzC1V9ca9nENYDJFZk1siNHeRG6pPF8GlppDHM0tcPkfMHde9o8jHbPr3/p4u7Rlqv8ARChCF9L5whCEAhCEAhZAW4iTq8c0LcxrRDgQhCIEIQgE4YF/O/2v/tKT0tC+Q2Y0lOmF4bLFMOdhA5X57eyUKQYkPEfVIk5Yk8cx9U2q1IELLRmnbCoqYutLe3UX/RZ6poQrFh4RopWXY7/2P+UxYpwJKy5iPeN6bp1eIuhdJqdzTZwIPQrmqgQhCAXalm5XZ6LihSzs4svL0/wVRFiDcKT4Rj5sAoBT1RafLonKKo95pXw7vHlfdp8jntbeHYoDbNP1NVqpMKxoggEqZYZjN7ZryNum416mGyZROqeW+6R8QcNwVkZZK0eTtweoKSUdbfROcMy445XG9jeWMynKobi/gSehcSQXxE5SAadA7ooyvUs8bJGlkjQ5pFiCFV3FnZDZ3eUhsw6xnPl/p8vJe143mzP85+3k7/EuP6w9KrQppH2ZTHU/Rdh2XS/mPyXpPPQVCnZ7NC0Xe+3rYLaLs6a72X83oUEDujmKsIdmXqj/APNvVBXt1hWE7s9HRcX8BgbIIGhTOTgqySycJ2QRZCfJ+HiE01MQabKdG8GIPYQWkt9FLcA4qL3BkgDvC7PfJpUKaE5YLGRMP6X/ANhT6VIMVwOOcl0Z5XdNiorW4e+J1ni3Q7FSfBcZZFOe+BLM9Oq0r8ZZV87CwNGZjO4tonUiJLIKCFhUKaXEHxm7XEKfcK10ssL5OYANNiCq4Sqkr3sDmtcQ13tAbqcE8rDBU3a8t5tiOqgeI0hikcw520PUbFZFXulGMO5hHJ1bY+o/ZUi9NiEvgwh7tAU+YbwTI/ZVEWawnQLvFh73aAq0cJ7N+oUsw/gKNuoV4KYo+E5X7FSDDez6QnQq6aThyNo9kJwioGt2V4KGx3gOop2961pcwZmwzb523CacPxYtIzXpU07SLEAg6qrOP+y32qijGeZfENDuS3oV8+zRMo+nVuuNNuEY95qWYdiQcNc1S0Fe+MkG4INiDkQehCeKPjbus8z5BeTs8PLv5j08PJx5+qumKW6daOhe7QWHmq/4J7S6OV/LOTE+9m957B/3aAq1aata4eEgjay6aPA/nZ/xw3eb/GBG7BOlikNdE2NjnuGTQSfgpEH5pHjODtqYXxElvOCCW6r1sZ8ZyPNyvyva848SVFRVyOkDncvusBsANvVMWH1lRDJ4ZHMI/N+oKsXijhaagf4ml0Puyt09HDYpgqKWOYWcPQjUfFTGWe6ZWW/U4kPD3aO0nu6ixI95v6hTimqIpWc8bg4HoqPwnDYYa5jap38Egm+l/IqWxcbUUc7WUjXNaTyuvcNPnYrbCfyxBIpogkT8ZB3SaTFAqOtRGE21EQWZsQTTimOMiaS4+gQJ8aeGMNszsFAKlpJJIzunN/E73PLnC42HQLsKyKXXIrN73qxH068PTfxrHTld/aVvU4Ru3MLXCaYtlz/I77J2X2evTGKkd4bLjC+xaehWKz2nLVgyVs4neuVay0jvW/zzXBKq035T5WPqElVAshYWQEGSE4U7Q+INPuu+6byEoopLX81BfGHcHxttkFIKXC2M0AXP8YFg146raHSMNC6icJjdiYG64S461ouSAOpKnRJPxKPxKhjeMYnEhkjXEahrgVym4oHVOqmxqwub8QA3VfzcVeaasU4vLYnm+jTb1snRCeP8YZPiEzo2tDAeTL3i293et7/JRzlB0+RWHvJJJzJNyfMrVZGW65aqweB8fxNjwIWOkjvmxwPLbyOyiXDFXFHVRvnHNGD4gp5jPbK5n8OihZGwZBz23PwaDklFu4PjxkHLI0xyADmY7a+4O4T9FOvOHDPaLOa9j53hzXHldlYAO/wVeVJiYuBsRkop/qYGSMLHtDmuFiCLghVVxf2XvhJmo7vj1dF7zf6Oo8lZ0NRcJVHIg8pcTtuGO3abHqPX4hR/vje42NwvSfaH2XMro3Pp+WOo1sR4JCNnW0Pn915zxTC5aeV0UzDHI02LXfcdR5hVEwo8Y5o2u6j67hdXYgbX2UZ4axQRyBr82OO+xU8mwyOVvgII3G6CJV/E/LkzM/RRypq3SG7jf7KSYpweQSWZeRUcqaJ8Zs5pHnsg4IQhULaXE3MOeYTxQVwkfYDPkcfsP1Ufpqd0jwxjS5zjZrRmSVOX4IyhiDHkGpkaXPA9xuWX1U4VEcRHiI81xY62S71o8Z9UmLrJkkEvs/FJ1u9+a3LWnTI9DoiuKy1Dm2WFRu8jZDJbLRCC6H8SDqkkvE/moE7ED1XJ9f5qdE0qOJ7Am+ig2LcQPqHHnLg3YA5AeY3XOpqyWkdck32QbAlpDmn0cP3kn/DMdkf4XZm2vX1CjqmXBWM0NNGXzRulmueVtsgNvEcggTz1rmmxuCm3Fa0llupTziePx1U1xGI9gBn55/JMGOvHOGjYfdA2IQhUC2cM1gLpJkoBruX1Vr8IcZd7AwPP8SPwnzA0PyVSEpdhNY5jsjZOD0vh2KAgEHVPtNVA6Kj+FuLiLNeVY2H4xexB1UVN2SJg4y4DpcTj5Zm8sjb93M3J7D/yHkUup6q4S6GXqg8rcZ8CVGGzckw5mOP8OZo8Dx/xdb3T9UYDxQYiGyaaB29vPqvUmK4ZDVROhnY2SNwza4X9COhBzBVAdofZJJQF00N5qTW+r4fJ/Vo/N8+qqFrMcZI29g4dQkE5glJbcA/ldkoJDO6M3jeW+mny3Sp/E0x9rlPq1Ti9OOKcLgZsNvLZaYJwBV1LvCzkZvI/JoHUblJ4eL5mG4DL/wCpt/1WuIcY1czeV0zg38rPCPpmqiZSYlQ4PGWU9qmsORkPssP6W6BQ2jxB8875ZXFz3NNyfUZDoEypwwg+I+iqVpiMnjI80iXet9s+q4K0noJbJhjuQPZ42n8uZB6EJElNJiD4vYNvLUfJRTlgPCs1U+1uRgzc92VgNgDqU3YlA1krmMPM1ptzdbarrLjs7gRzkA6huX2SBAIQhA5x0xOd8juEoZQp84Y4eibTulqphEHgmNhIBNhk432SAN+/7KgaMVaG8oHqm+6V4rJeQ+WSRqgXSE5rmt49VL6HcScrg4bEH5ZrStn53l2x09Fs4JOQpiMIQhaGQUON1hCAWzHWN1qhA6U1UQQQplguOEttz20yP6KvGSWThR1WeqzxerzwTH2FgPMfMXU0oMQa9osbrz5hVeWnI6qc4DxSWEB2n1+airbjIXa4IscwciDmCPRMOG4sHtBBTpFOqiqe0bsSD71GGtAOr6UWDT5w7A/6dOnQ0jNC5ji17S1zSQ5rgQ4Eagg5gr2dHKof2gdl9PibecWhqQPDK0ZO6NlHvDz1H0VR5eQnPiHhuooZ3Q1MZY8aH3Xt2fG7RzT1+Bsck2KgS7CvaPokKXYV7R+CJXCs9srgu9YPGVwVpAhCFFCEIQCEIQbyTucbuJNhYXN7DoPJPnDtTfma4+yOYegyP6JgXWCoLCS3cFp9CgJn8znHqSfqtCFgFZKg1WzNVqsgqhSVpHBzOIuAbXF9z0WrZVzJWZBtLEWmzhYrRKo63LleOZvnqPQrElKCOaM8w3B9ofDdUJkIQqBCEIBZa6ywhA40lcf+v8J/w/ESRa+aiAKV01Yb62PVSxerZwHiB7LZ/wDasLC8Y52g/v1VB4Xj7mEB2Y67qccP8TWNr3aemyyq36equlkcyh2HY0DbP4qRU1WCqg4k4YpsQgMNSwObq1wyfG7ZzHbH76Fec+P+zCpwxxcR3tMTZk7RpfRso9x23Q7dF6ZjmXWVjZGFj2hzXAtc1wBa5p1BB1CqPFyX4UPF8lanaN2IGPnqcOBcz2n0wuXt/MYd3j/Rr0vkBWWGU5Bz67+tiFYlIa4eMpOluKMs9IlaQIQhRQhCEAhCEAhCECv8HzN5ozfLNvvDr6hJSsscQbg2KVCdr8pMnbPA/uCgRoXSeAtOxvmCNCFzVAhCEGWi/l6qT0HDtIxne1NbHYf+KnPPI47C+3yUXQg3mI5jyizbmwOoG11ohCAQhCAQhCAQhCBRBU7HTqnSixB0ZBBy+hCY11hqC3zHT/CnBZeB8UaC/wACp/g3EQcPT6KhoKi2bTl+9VJsG4gIIzsR9llpfdLXg7pxjkVaYHxKHAAnNTCgxUaahBJWyKI8XdnMFYTLGBHUHMuAs2T+sfmy9r5p+jqwcwVpUYgGg52/fVYuyYtTD5PPfFvBM0BPO05aqDyRkGxXprFsZhmaY5mFwsfELXb6E6qkePOHHQP52+KInJ7RlnoHD3XeS3htmcZy15YX+kQQhZstssLICLLYNCnRsxg3K6Me0bXWgaOi6tas2rwkQhC2jaMgEXFxuL2+qdsOoKR5vLUuhbfQwukcR5FpsmdCB2xaqpgO7pWOLd5pbd4+35WjJg+qaUIQCEIQCEIQCEIQCEIQCEIQCEIQCEIQbxylpy/+pdBPfNuR6dP+k3LLXWzCgmGD40Q4XyU6wviAjIm46qpqKov6/dO1Pi5YLEnyPQrN9LKuJnElhk4aJixXjDmu3f8AearufiggZFP3COCd+WySn27Ob5i+/wDhfPNdt7X0f5JjPo7U8s0pu0OcNMgSFJ8P4K/EwObMXN5xy2tlYjfod08YXyRMcCQA21/CA0H9kKJY52ozNjkbBTyRkSmNksgFnBrrO8BsQ452v89l2mMjlc7VT8T8PS0VQ+GUHwuIY+xDZGDR7DoQQRppomm6s6fjeoqZHRyPg7q7ALsAikJtzMc1zXczsiC6+VjawsVCcd4fdS1L4X+6btI0fG7Nj25nIjzOYI2W+scM4C7xwrs1g2WwYSp3qtDYBac6VMoiUpjwo9FOHTEhCF0ZCEIQCFmyzyINULqIVnuOinRxQuxpnLkQqMIQhALNlhCAQhCAQhCAQhZsgwhbtiJXRtKVOjkx5BuE4tmD22OR2O3xXKPDXHQFLIcFf0Kew0zMIdY6qYcH4o5vJG073NwbgHYG9rWSMcMPcLEHy6hdjg1VRjv47EAeLwh3KCLcxB6a3H2QSXHZXz07WSP7oMnYXchIe4WcGubc2J5uQ2+OVl1xbF4RSCOJjZpG8wf4e+cH3t30upJIubk+9braC1uOSTys7xxd4gANBmQL2Fs/Sy2qMRlbK13NaQn+WHHlabAZi9hzA2yPVYstblh/xanhcDUwNaHkcwDHu8LgDzPe1twbWOmqIYfxEPJKHSFjnHvQAZBd3ubGLw+uZOWiZ6vHhLGXi0M3iY8ML/G0582d7HbLL5qa8B4E78NG43DSC43JsSdLA7WtmMsstU4dRym4Vcdstr9E4wcInorBbRNC1cGgLpxjqIQcKgapYzh1u6epqkBIJcQ81eJ1SLIiVuKVyc3CwySSoqHDdY7VJvw5QIUd4eq6MVGWQLqIQsxhKIWBRHJsYW5CUvYB+/JNVTMb2vkqFTngapLOWn1Sa6wihCEKgQhCAWQF2pWAnNP9FSsy8IUDDHRuOyWQYM47FTClo2WHhCfKCjZb2Qgr2Hhp5Oic6fg952+isyioI/yhPENIwe6FeCrqXgR26d6XgHchWRHA3oF15B0V4iF0nBLRsnGLhdo2UlstHKhoZgjRslBw5lrEAgixB3ByISl5XJzlBSOMcDzQyz923nZAS7UXML/YcM7nlGp2IPxand3JFcNIlA5r+6WNIbzEnQ2uDbK7dt78kcmhmCQRv5mRMabXFhkCebmLRoL3N7arNiyqq4dw6epkDI2NaS0tklt4RC4crg6wsXZZXz+F1blIxkETImeyxoa25ubDzK4RxNYOVjWsb0aA0X9AklTIeqshS6evTdUYkOqb6mU9Uz1Mx6qsnSpxQJvkxEJoqJD1SKSQ9U6r/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0992" name="Picture 32" descr="http://www.hackcollege.com/wp-content/themes/HackCollege/images/timthumb.php?src=http://www.hackcollege.com/wp-content/uploads/2012/12/28671-smoking-cigarette-cigarettes-ash-ashtray.jpg&amp;w=780"/>
          <p:cNvPicPr>
            <a:picLocks noChangeAspect="1" noChangeArrowheads="1"/>
          </p:cNvPicPr>
          <p:nvPr/>
        </p:nvPicPr>
        <p:blipFill>
          <a:blip r:embed="rId7" cstate="print"/>
          <a:srcRect/>
          <a:stretch>
            <a:fillRect/>
          </a:stretch>
        </p:blipFill>
        <p:spPr bwMode="auto">
          <a:xfrm>
            <a:off x="5652120" y="2276872"/>
            <a:ext cx="3109020" cy="2148413"/>
          </a:xfrm>
          <a:prstGeom prst="rect">
            <a:avLst/>
          </a:prstGeom>
          <a:noFill/>
        </p:spPr>
      </p:pic>
      <p:pic>
        <p:nvPicPr>
          <p:cNvPr id="40996" name="Picture 36" descr="https://encrypted-tbn2.gstatic.com/images?q=tbn:ANd9GcStMUlxDfnzEll2Y26jk0MMbuG5l4Xht5NDZfkagQ70bGlds2fURw"/>
          <p:cNvPicPr>
            <a:picLocks noChangeAspect="1" noChangeArrowheads="1"/>
          </p:cNvPicPr>
          <p:nvPr/>
        </p:nvPicPr>
        <p:blipFill>
          <a:blip r:embed="rId8" cstate="print"/>
          <a:srcRect/>
          <a:stretch>
            <a:fillRect/>
          </a:stretch>
        </p:blipFill>
        <p:spPr bwMode="auto">
          <a:xfrm>
            <a:off x="6156176" y="2348880"/>
            <a:ext cx="2143125" cy="2143125"/>
          </a:xfrm>
          <a:prstGeom prst="rect">
            <a:avLst/>
          </a:prstGeom>
          <a:noFill/>
        </p:spPr>
      </p:pic>
      <p:sp>
        <p:nvSpPr>
          <p:cNvPr id="40998" name="AutoShape 38" descr="data:image/jpeg;base64,/9j/4AAQSkZJRgABAQAAAQABAAD/2wCEAAkGBhQSERUUExQUFBQWFRYYFxYYGB0dHhgVHRoYGh4XHhseHSYfHBsjGhoWHy8gIycpLCwsGh8xNTIqNSYrLCkBCQoKDgwOGg8PGjIkHyUpLy0tLDQxLy8sNDAuLDAsKSwsLDA0LCwxLCwsLSosLC8pLyw0LCwsLCwtLywsLCwsKf/AABEIAKkBKQMBIgACEQEDEQH/xAAcAAACAwEBAQEAAAAAAAAAAAAABgQFBwMCCAH/xABQEAACAQMCAwUEBAkJBgMJAQABAgMABBESIQUGMQcTIkFRMmFxgRQjkaEzNUJScnOSsbIXNFRigqLB0dIkU3STs9MVhPEWQ2OUo7TCw/AI/8QAGwEAAgMBAQEAAAAAAAAAAAAAAAQBAgMFBgf/xAA0EQABBAECAwUHAwUBAQAAAAABAAIDEQQSIQUxQRMiUWFxFJGhscHR8BWB4SMyM0LxQwb/2gAMAwEAAhEDEQA/ANxooooQiiiihCKKKKEIooooQiiiihCKKK5TXSqrMzAKgJY59kAZJPpgA0IX7NOqAs7BVHUkgAfM1wsuLwzfgpopMddDq2N8eRPmCKxp+MycQk7+fOknVFETlYUI8OBgAuV3LkZySBgbVLueEI+G9iRd0lXZ0YdGVuox6dD0OaaGMS27SZy2h1Vstlope5F4+13aBpMd9G7wzYGAZEOCwHoylX2/Ox5Uw0ryTgNorzJIFBZiAoBJJOAANySfIV6qu5jH+x3H6iX+BqEL8seZLWY6Ybm3lPokqMehPRWPkCflU9plAJJAA3JJ6CvluEB401AHKKcEZ6getH0KP/dx/sL/AJU97GehXO9vA5tX0rb8y2skohjuIXlIJ7tJFZsAAkkAkjYg71ZVgfZlKE4rbAD2hOoxtj6pnz/cx863ylZWdm7SnIZO0bqRRRRWa1RRRRQhFFFFCEUUUUIRRRRQhFFFFCEUUUUIRRRRQhFFFFCEUUUUIRRRRQhFFFFCEUUUUIWNc/c43FzePZWxfu1fuQkR8U0uMuC22FXdcZAGhyxx7MKbsfvhE5ja37wocxpKyuSRuhcIFJ3PU6T8Dmq+6kfhnGS7oWMNzLMF6d5bzd6NSE4BYCRh1xqQgmvPI5l/8Wha3LEvcSai2zPa5dmMuMgtoIPn4yvmabohnd5VaRtpf3+d1V8vArzwa4aMd3KpjljwkiHYq4AyPnsR6girS748sa5OSTsFHVj6Af8A8B54rU+PcjWl42uWPEuAO9jZkfA8iykah7mzjyrFOaeWnsLto5NTK5YwStvriznRn89MgMvns3nW0UwfTTzWE2OY7eNwnPsq5r7t2trkKjXEjSxSA+FpCFBgOejhVGk9GAPmN9Xr5ztwsilHGVPyIPkQfIg7g+RrUuRedi5W0um+vwe6lOwuFH7pgOq+ftDzAwnhLDqHJMY2QHjSeaeqruYv5pcfqJf4Gqxqn5wu1isLp2OAtvMT+w2w95OB86VTq+cLIfVx/oJ/CK76a9QQ4AHoAPuqStua7wFBeacbKtuzwY4raH+vL/8Abz1v9fP3KcJXiVl/xH/6pq+ga5WV/kXZwv8AEiiiilk4iiiihCKKKKEIooooQiiiihCKKKKEIooooQiiiihCKKKKEKt4zzFb2gUzyCMOSFyCckYz0B9RVZ/KPw/+kp+y/wDppW7bvYtf05f3JWYWPD5Jn0RI0jkE6VGTgdTSck7mv0gL0eFwqGfHEr3Ec/Ctj6L6N4ZzBb3H4GaOQ4zhWGQPevUdfMVOdwASegGT8K+Y/rIZPy45Eb3qyMPsINbdyTzUb2xcyEGaNWWTyzsdL494+8NV4p9Zo80vn8K9maJGG2/JS/5SOH/0lP2X/wBNfq9o3DyQPpKb+oYfeVwK+fV6D4CrTiXLlxBFHLJGRHKAUcEEHI1AHB2OnfB9/oawGS89F1HcDxmkAvNnluPsvouzvY5UDxOsiHoykEH5iqa95+sYndHnUOhIZdLkgjqNl3PwrK+yzjTQ3yR6vq58owJ21YJVv0sjT/aNU/OX4wuv18n8RrQ5B0BwCUj4Mz2h0T3GqsEetea2S9tuH8VthK6iSOPXpkw6MhA8RUjDjYDI6HA61T8E4/wWxBMEigtgM+mV3IA6FiC2nbOBgZOcb147PfxLL/5n9xrHPL5VL8hzWiuqri8Jhmlka4numhy+y+orecOiupyrKGB9xGR91LfPN1YPC1veyoud1GcyIwB0yKFBYMPI4wem4JBpOb+cGs+H28URxPNCmGHVECrlvieg+Z8qy3hvCJ7uRhCjzSbs2+/6TMxxufMnepknLTTRussThIlaZJXaWb/9vko0F0FkZNQYqThgCokUHAkAO4BGMg7gnHxvInWVNDZ6ggg4ZWG4dT1DA7g144j2a3y6A0DZLAKyFW0sTgE6SdI33ztiolxaS2s7QTrplTrjOll8pEJ3KN6+RyDuDXXxMntm6ZBR+a81xbhzcOQPgdqYeW9ketLUuUe0ACNor+REkiQssx8KzxKN39BIv5SDr1AwdkjnPnqXiBMagxWgYER/lS4OQ0noMgERj0GonoOHcpcRmOTocEEdVYdGU+TCqRYHjkMUuNYGQR0kT89f8R5H5VqzHY1+/wCyRflPdHQ59VMtLXNXtrwjI6VH4VF0prtIhimnGkkxtpfm4QylJI2Mckbh43AzpcAjcHZgQSCD1BPTrWlcnc2C8jYOojuIiBLHnPwkXzMbb4J9CDuDS1NEMUuXt61pPHdx51Qn6wDrJbkjvI8ZGdhrXP5SLSk0esahzT2PL2Z0nkVqnGOaba1ZVnmWNmGQCCcjOM7A+dRrHnmymkWOO4Rnc4VcMMnGcbgDyrGefOPC7vZJEbVGMJGR0KKPaHuLFj8CKq8SWtwMjTLC6tj0YYYf4VwHZJDthsvexcEjfEC5xDiLrb7elr6YpeuO0CxR2RrhQysVYYbZgcEez6irnh96s0SSpurorD4EA1858xfzu5/4ib/qNW00pYAQudw3AZlPc2QkV4Lb/wCUfh/9JT9l/wDTVtwrj0FyCYJUkx1CncfFeo+YrCzyXJ/4d9OEiFM7x4OoDvDHnPQ74OPQ1H5M4g8N9bsmcmVEIH5SswUr7+ufiB6VkMhwI1Dmug/g8Do3GF5JbY38R05BbjxTnO0t5DHNMqOACVIbodx0BFdeBcz294GNu5cIQGyrLgnOPaAz0rH+1f8AGUn6uL+GmjsS/B3P6cf8LVdszjJoSs3DYmYQyATdA+W9eSabjtGsELBrgZUkEBXJyDgjAX1q64XxOO4iWWI6o3yVOCM4JHQgHqDXzdxT8PL+tk/janPjHHJIeC2MMZKiYTayDg6Uc+HPoSwz8MedVZkE3fRMT8GY0MEZNuNb8uRJ+S0fiPP9jAxV7hCw6hAz4PodAOK9cL58srhxHFOC7HCqyspJ9BqAz/61hvL3Lkt7KYoQuoKWOptICggfHqR0FPXJXZ7dWt/FJMq92gc60cEZKFQMHDflelDJpHEbbKMjhuHAxwMh1gXVj5V1Tzf882UMjRyTqrocMpDbHGfJcdCK4fykcP8A6Sn7L/6ayDtA/GV1+sH8C1z4JyVdXcZkgjDIGKkl1HiABxgkHoRVTkP1EALVnCMYQtkkeRYHUVuPRb5wrjEVzH3kDiRMkZGeo6jfeplJXZjwG5tIpYrhAoLh0wwbquGGxOPZX7adabYSWgleeyY2RyuYw2OhRRRRV0usx7bvYtf05f3JSz2T/jJP1cv7qZu272LX9OX9yVmvCeLy20olhbQ4BAOAdj12IIrnSnTNfovaYEZl4dobzIcPiU7ds8UYuoSuBI0R7z3gNhCff7Y+AHpXnsgY67sb6e4GfTOWx892++kmeea5m1MXmmkPvLMfIAD3eQ6AVsvIvKDWNpKZcd9KCWAOdKqG0rkdTuSfj7qmO3yahyVMvTi4Igc63bD437gsOXoPgKcuaedO+soLMRMndJDrZiMkrGANIGfCchsk59wpNToPgKdufOB6bexuVG0ltDG/6axqVPzXI/sVg29JpdOfszLGHjqa9aVn2Scp63F6zDTGWVFHUvpwS3oArbDzznbG6hzl+MLr9fJ/EaZOyPmDubowMcJOPD7pV6fDK6h7yFqp7R+FtDxCbIOmRu8QnzDYJx8G1D7K0dXZCvHdJxF44g8PPNvd9L/6nvs9/Esv/mf3Gsc8vlV7wznK5t7d7eN1ET6s5UEjUMHB8s/OquwsHmkSKMZd2CqB6n/AdfgKq9wcGgdExjQOgkle8inG/wBvNM3aOD3tr1x9Bt8f38/4Uxdjs6xw3kh/I0MfXSqyH/OrntG5INxbRtAuZbddIQdXj2GkEnqMZHzHU1lvAOZbixkYwtpJ8Lqy5BxnAIO4IyfQ7mtXf05bKQirNwTHGd/D0N/EKe/aNxDOfpLjO+NKbe72KtraN+J8Ou5rqUma0zJDKVXKgRszIdKglGA3HuBG4FLfM3M8t9IskoRWVNA0AgYyT5sd9zTx2T2Ins76E4xJ4Dn0aNl/xoge7tBRUcTx4xhOJjDTtyA8fGln3BuK6h5qRjUp6g9fs9D51fXlutzFpJ0uvijfzR/I/A9CPMUnG1dcfkzR5Rs5GWQlWRts41A+WxqwteMMB7Emr0xgftezj3gmvUXY3XzEjS7u/n8K64Fe6lBI0sCVYejqdLD7QfupttLwYpD4e5UEk5ZmZmx+cxJOPd5fKriDiGKvRI3WeoAmk0zXgxS/xOcHNcZOI++q+5uc1IbShzrVLytaI88UUjKsYnKOzEKBGrnOSTgeEY3pn7UTC173sMkciyRqWKOrAOMqQdJOPCEpf5X5bnvWlW3UMVkkY5YAYMjAbnr51Ycc5GurSPvZkUJqC5Dg7nONh8K8lKCC4AbXzX1nDewiFzpO9oA0+oH8LSux/i/eWbQk+KByB+g+WH36x8qyfmL+d3P/ABE3/UamDsr4z3F+qH2Zx3Z/S6oftGn+1S9zD/O7n/iJv+o1Ve7VG3yV8aDssyUjk4A/f4qZJZXpsVc96bIMceMFAdZGdAOR487kdT76sOzS8to71DcKSxIWFs+FJDtlh1ycgA9AT08xyXnp14b9BWNQDqDSFskqzlyAuMDrjOT/AJUvBuHvPPHHGNTs4wPnkk+gAySapYDgW7pgsc+KRso0izRHh4n6pj7V/wAZSfq4v4aaOxL8Hc/px/wtVL2xcLZLxZsHRLGoz5a1yCv7Ok/bS3y9zdcWQcQMoD41BlDbjOCPQ71pq0TElJ9icrhzY4zvQ+HP5Kv4p+Hl/WyfxtWlQcnm/wCC2vdkCaISFM9GBdtSk+WcA59QKy9mZ2zuzM2feWJ93mSa1jj3GpuE8PsYo9Il/LDDUCAuXXrn23G4I6VEVd4u5UtOIGQdkyI9/Vt+wNrL7m0mtZQHWSGRTkZypB9VP+INaR2edpMkkqW10Q5baOU7HV5K3kc9AeucA5zmlrmPtJmvIDDJDCASp1AEkEHOVyfCT677Eiq/kThzzcQtwgzokSRj6IjBiT9gHxIqGO0vGgq2RF2+M45LQCAet/vf0XrtA/GV1+sH8C1A4bc3SriBrkJnfujIF1bfm7Zxj7qn9oH4yuv1g/gWjgHPV1ZxGKEoELFzqTJ1EAdc+gFVNazfit4w44zNDQTpGx5cv3W5cssxs7YvqLmCLUWzq1aFznO+c9c1ZUjdmnM91e9885TQmlV0pjLnJO+fIaf2qea6cbg5oIXhsuJ0UzmOq/Lz3RRRRV0sqvjnLVveBRcR94EJK+JlwTjPssM9B1qp/kw4d/R//qy/66aqKqWNO5C3ZkzMGljyB4AlVXB+VrW13ghRGxjVuWx6amJbHuzVnJGGBB6EEH516oqQANgs3Pc86nGylGDsr4eowYWb3tLJ9mzCru/5cgmthbOn1KhAFBOQExpw2c9BjOfWpt3dpFG8kjBURWZmPQKoySfgAaRpe1hTvDayMMAqZHVA3yGtgMb7jPuFZOMUQ71BMtkyp3AgucRvzJr7K9s+z2xiYOkADKQysXckMDkEZY43qx43y/BdoEnjDgHI6gqfUMCCKVbbtMYjx2uDnokwbb4sib+776vOG87W8pCsXhYkKqygDJOMAMCUJJOMask+VUZNA7utI9FMgymkPfqsdd9v3VJJ2OWROQ06j0Dr/ihP31f8A5MtbM5hjw/QuxLNj0yeg+GKu6K2EbAbAVJM2eRul7yR6oql4zybaXRLTQqXP5YyrfNlIJx781dUVYgHYrBkj4zqYaPkk+Hso4epyY3b3NI+PuIpm4dwuKBNEMaRr6KAMn1PqfealUVAY1vILSXJll2e4n1KxXtV5Sa2uGvI1zbzEGUj/wB1McDUfRJNvF5NnPtCktGr6bmhV1KuoZWBDKRkFSMEEHYgjbFZHzj2T/R0luLSVFhjRnaCUnwqqknRLucYGyuD+kB0fgyNI0u5LkZOKXnUzmkeOSu6z1BR66B8b10lyVMM9cJZmJVUUvI7BI0HVnOwX7ep8hmuUDtJ+CRpB+dsE/bOx/s5qz4JwOaKUzG5ZJCpQd0FGhSQSFdlJBOACyhT1GcGlZcgNFN3KcgxXPNu2C2Lkrk+LhtuFB+sZI++fJwzgHLDPQamY/OvHMHH+GTRtBcXlrpYglfpCKfCwI6Nkbisym4ZE7apQZ3wBqmZpTge+Qt91egiqMKqqPQAAfYK5WkVS7nau1B17it/Tl7k8cI4dwMyDuJLR5AylcXGpgwOQRmQnOfSrW47OLCR2doMs7MzHvJBlmJJOA+OpPSsnu41YYZVYejAEfYa98p80zcPuMay1tszxZOkRksGKqSQjp7XgwHAIIzgivZt8Ft7ZPd63X6lae/Zpw0dYAPjLL/rqbaQWNjIkMaxQyy7KAPG4953bG3mcUu9oljPcTRotv30PcvpkWMSMsrZ2BLgKMBDq/f0qms+WbjVwuWSCSTRmOVSN0CzOYy2TkKAwI2wAvvFMMx46DtkpNn5DyWEkjzJrotO4rw+GeMxTqro25VvdvkeYI9R0pQn7I7AnIaZAegEgIPn+UpPT31T9pcKvxG3DxSTr3DZji9thmQ7beXU+4Gl2fhciJYR3MM0gJuGEK5EndHQdIGMjozY9D5Z2n2RjwC785qGcTnxyWxkgevotP4FyFZWjK6Jqk/JkkbUc+qj2QfeBmpPMfK1tehTPk6M6GVyuM4z56TnA6jyrJrjhciQ2STQzFGubgxwbiTuj3HhAxkEnV5DOc7Zr1LwGYWq5troqbiRoISjMAngBEijDDOwDDBOlvXNW9jZVXsqnik5f2m+odbN/m6a/wCTfhizpAZ5jKw1CPWuSuCcnTHsNj5inTg3L1tZIRDGsYPtMTkt8WO5+HT0pEl4JPFe2t19Cd1FqmYkI+rmSNgFyzHcAJgnr0GT19c78OuLmS1ne1mlgMI12yuQySnUTnAJHVN8fkYOKzbjRgjT9FrLxLJlaRISd+W9eqa+JchWM0rSyw5dzknvJBk4A6BwOg8qjHs14aNjAP8Amyf66TObOWp3lBFpPJEbaNLdFb+bsFUYbrkq2rOcA6uu20bjvKN07NrhlkkSygAZQSGlDxArkbOQhb13XPlmrDFjNEkb+QVf1TKaKBdt5n89Fq/BOBwWqGO3QIpYkjUW8WANyxJ6AbVY0h9nHBJLee7DRyIjCAqXB8TaWLnJ6nUd6fKycwMOkKWyulGt/MooooqqsiiiihCKKK8vIFBJIAAySegHrmhCp+dVB4fdhuht5evroOPvxWFRwSJsAw98LKFJ9e6k2X4LmtD5+58Eqva2ZikVlxLNq1KD/ul07FsYy2SFyNmOQqJHxFB7Z7tvRyB9h6N8ia4+fJbg1u9c13+GQ0wuftfIrpb8QkGzF1+Ns5++NytSFt5btktwZyJZFQsIu5VRnJY6syNpClsLgbDO2a6w8RiG5liHxdf869PzWIpIZYO7k7uQszkO0SZjkQFnTbOXG2fjjrSGP3pW93r+dPqmcvuxu73T86/RboKKxq656v363Kx9doYVHyzIZOlU17xGSY5mnuJfc0zhf2EKp/dr1FLy1rcb7jUEP4aaKLp7cir16e0RVFP2n8PXOmfvcf7mOSQH4MiFfvrIIYYkJKRopPUhRk/E9TU7hPDnvrlLZWZFI1zSDqkAODg+TufCPTc+VFItPl12vRAfV2ty5/rd3GB8dUmrP9mqybtfuMDTaQqc76rhm2+AgG/zqn54HCoIYTYy2qushjkWOVSWQpI2p/ESxDquHOT4iM70vwcOuJV1xwTun54jYLj11sAmPfnA8yKEJlk7Vb8jraIc9RE529PFNSzzHzhccQCJLcroXxiNItCybkByGY94AQcEZAI9RUDgwW5k+sVhbRxPcznbLW8YyUGDkGRtCfBjTrxjgyx8GknlRDeStbyM2MaGaSNVgTrojjiYxhRt1qaIKrYI8khraN/vT+wte4+Ho0mkktpCsS2CdyQAq40L7JydOemCK4xmTzjJ/RYN9xwfur0xDMBqaOQDbybB8tLDcdOorV5k/wBrWUYiu2V+yaIp67ial2J5h+VGw96sp+eCR+6pHfzf/B/vn/Kslsrkz1wknqnmeQAl51QeqoFx83Zv3V5s+FfSSe6invCMZ0hpFB+O0QP2UIXWfjCkkRgysNsJ0B97+yPtJ91SeXOASXlwIAcs+GnYezFANiBnzIJVQdyzFjsDhm4L2V3cwHfslnH+auJJcem31afa/wABWm8vctwWUXdQLpXJZmJJZ3PVmY7senwAAGAMVFqaVmqgDAGAOg9K/aKKhSuD2MZkWQxoZFBCuVGpQc5AbGQNz09TRLYxs6uyIzpnQ5UFlz10kjIz7q70VNlRQXCexjdlZ40ZkOUZlBKnbdSRkHYdPSu9FFQpRRRRQhFFFFCEUUUUIRRRRQhFFK3PnNj2UcQiCGaZyq6wSqoqlmcgEE48KgZG7ipHJfOEfELcOuFlXwzRZ3SQdfeUJ3DeY9+arqGrT1V9DtOutuSTeZO1CZ5Xis9MUaMyGdl1O7KSp0IfCqhgRqbVnHs4pPuT3x1XDyXDeszlwPgh8C/2VFVvEZEhnlijYSJHIyo0YZ1ZM5XDAEEhSFO53U1zjuZHOmNfFjV9YGQYyB5rkkn0/wDUdIxoslDYpHmmhTbVgGdAApDFgAMZRjkEe7OV+K1YRpnb7qgR2KTW7SvdRW7rGXjHdzM+vGdOvQirnGCV7wfEYzzj4i6dWG3lNE6Ef24wUPxAxXDzMfv6mG7XpMHM/paJBVCvsmC1sk/MT9kf5VZlQVIb2SCGz+bjf5YzS1DzHtsbPPvu8fd3WaaeSuCDiJd7iRTAjhRDECFmOAxDM3jdACNlCq2+cgEUnHhyyvo7K0+ZFG2xus/hvxpRQ2ptK+Ebsdh+SN8/KrXh/Lt7cDMVrOw/OZe7HxzKVyPhmtu4HLZ4dLQ2+I2xIkGjwNvswTodj19DVpmvV2vK0seseyi9c/WPBCuBvlpG+GkBB/f/AM6i8K4KyWvEokbXNJNLAH9gvHCe70dTpDETDr+Xk1tlIvFeTLiOaWS07l0mcyGOV2TRK3tkEI+pGbxY2IYtuQdhC5rzDwmZBBc26QiFVHdXNuAsS4Gkd5holGMYw+4qQ3JtncwNHaXc0cTqylYLkyRlGGGURsXQAgkYUDHlV5ypy8bSAq795LI7SzP0DSMADgeSqqqoHoorLu2ixiS7gYRxp9TI7MqKpLakGosACSFXA323x1qWN1GlV79DdRVfBy4VWe1ik1PdX4tVldR/NrQd7KxVSAV73wnBGceXSrbnGz4g0cMDR28veTjSYZCpZljkfBSUALjSWzrPsgVD4BbTLJarbmPVbcPiZ1m1+Ka7YzSYZclWwF3Ib0x51cTdoggmaG5hdJECkmNlmXDDI3GlgceWnO/vGY1P1WN0vM5zBQHdpIglMTMJo5YtDFGLodKuACVLjKZwQevQimjhRhnQAiOZPQ6XH+Iq9secrBlkjWdY+/Zy4ctES7gKSO8A3wB0r9n5MsZlt9MMQSFhlkUBpEEbIFMqEN1KPnO5WmPbTyeEhojG+4VaeT7Q9I2T9CWRR9gfH3VDvOU7YeUp9xmlI+zXV4OSVM7FLm6hh7uMIqzF/rNUmskTK/h091jHvqjvuDXsVq07TRyEOV7qSLQ5Bm7pPGh05YFG9gDxVZs8JO4WnfI7rvil+64fHCwkhij7yNldMqDllOoKc7kHGDv0NfQXDL1ZoY5U9iSNHX9FlDDby2IrBuNcPurdlE9s41sQhiImDEAscBfHsoJ3XoK03ss5hiksIITMnfxBkaItiRVV2VMofEPBo8qjILHUWJjE1iw9O1FFFKp5FFFFCEUUUUIRRRRQhFFFFCEUUUUIRRRRQhFFFFCFm/avkz2Yx4dFyc/1s2+32ZrNpLJWtdTKpYQvgkDI8JPXr1rUu1CAmWybbTqnQ+u8YcH4fVH7qRuBcHuLq0BhtZZUZCNeY0Uk5yFMkilgM41KCPQ1xspj3TdweH1XewpY2wU8j/b6LjBDhVA6aRge7FcJvC7n82HV97n/APGpnDbuNkUF0EiqA6FgGVwMMpU7ghgRgiud7Hn6SykHTa+R/K+vP+ArmAEOId+brrOmBYC382XW1s/AqkZ8IU+/bBr1BwQrtHNMg8hlXA9w1qxx7s1YJG3XGRsfu/zNdkjbb78Y9/u+FLmRwVnAEBRk4VKety/xEcQPyJQ13i4BAB4o1kY7tJIoZ2J6ksRn3bYAGwwNqlwBvPpg/wCG37674rMyu8fdt8lgY2+vx+aVLaxx9EOXVkeW3LI7ISiCXTkoQTgxKeuMk+tXWJlbUl3eqR0/2h3H7MpdT8xUK08Rt9vae5n/ALJLhW+ffKfnVw0dNPyJWHuuI5/MrCOGN47zQeXyC6ntOuDalDC6XGsQ/SEMZj/CCMzaWbUre0QmhhnG5Ga6cB7QJbeQx3bS3KOuqN1jQurKQGRggQFSCpBxnOoEnbC2i5h1H8u5294Nzt9oANdpIs3MY9IpT/ehH+dO/qEuq/C/gEuMGEtrxrf1KtYu0y5Ev0hsNalyO5EWHEJfSrA6iTIBpYg7HxAY2NUHaNxB+JOjRW8kemKWI948eSG0lSArNjHizk+YrkYf9jGdtQQftyKB/EKtjBU/qc0e4rmVP6bBJsb5BV/DOPskssktvMpkMP4PTIAEgiiwMNnGpGIGM4PrSne8UMksksuY2lkZsOCukbKqZIAyECinowV+GCtoONPjNloKxyOCRSt0h5HuP2STFIGGxBHu3Fe4bdFOVBjPrGxjP2oRTNPwCFzlooyfXSAftGDUZ+Vofye8T9GR8fYSR91dNvH4H7SMPwP2XId/85M3/HIPiPuo9tx+7jxoupGA/JlVZAfdnAf+9Vrb9o1wn4SCGUesblD+y4Yf3qqZOWmHszN8HRW+9dBqJFwghykxLFgWR42ZQAukEac7HxA5JbOSPLez+IYLm20G/Dl/CwbwPM1U6q8f+bp2tu0m0d0aZZYXj1FGkQkKWGlsPHqXcbb4qyQ8Ovpnmdra6Z4449LNG+lVLnwj2lYl9z12HSsqexnKsAASGKagwBx+fggDOkggZ6+lagnM/CJY0insnCJGEXvbYSFVUaVAaPvDnHQg/OpdJB/5vWbOH5Lb1NI+I/P3XuLlxbOB5FvLyHullkOiXKaFLOqd1MJFAVAqbddO/U1bcAg4t9EjklvLVnZFkZZbU5XIDaC8cqDYdTo65peuLfgUoMa3EtsJFKkLJcRJpIxhlcd0NsjBGNzmmS65a4h3LpFxFJUdCiie3UkIy6c95EUOcHIOk+VWab6rRrHs2euXAubOIzW0U5sI5FkGod1caWKHOlhHKgAyMEAv0I+FWA59jTa5t7y1OOskDMv/ADItafaR8qjWF5xC0jihawSdI0VA9vcKDpVQoPdzBMHAGwY/GpH8olsmPpK3FmScf7RC6Lnp+FAMXz11ZXXm57TbBUV0mE4JGrufGY11KpeQbFFBdBvuc7AmmqsTue7vbhZJMPFdPPcsoyA0EDC2tkJB9kkzTHHUsPSmMmW3gkkgvbhBEjyaJSs6EIrNpPeDvANsbSA/ZQhaTRUfh87PFGzABmRWYDcAkAkA75GffUihCKKKKEIooooQiiiihCjcR4lHBGZJXCIvUn1OwAA3LE4AAySSAKoV53LHwWV26+R+oTP9mSZXHwYA1G7TEbuICsndabqPMhUMFykiLkEgYLsq9R7Q6VSWlvfHAE1ov9buJCf2TMBn51sxgcLKxfIWuoJnF9a8Q/2e4gYSAGTubiPBwPAXVhlHHi0kox2bB60wxoFAAAVQMADYADyx5CsL4xzi8N0Htrh7iaNZYmnkVe6CtpykMK4BIdFJcncjGWAxTL2diLiiSfTy91cROCyyuTCUbOhlgGIh7JUgqxBUnPipfW3VpB3Tpx5mxCVze6eqbeIX/Cp5NE0nD5ZCQNMjQsxbyGGJOfdUXiXZpbOwMH+yKV0SpAkarIm/lp8LjJGsb4JHoR55xFpBbrbpawSzThora2Ea4ZiNyQANEa7MzbYA65xXjhfDZbK4tIPpVxcNLFKJRM+tfq1U98oO6YdlXSDgh99wDQ5ocKcLCxa4tNhVXEOE8Ljbu4Y7t2jOkpayzaUI8ie8EQIxjSDkZ3FcxY2PSQ8Ss8kASSyPoySNi5MkS5O3jx12qr5a+lrbxaPosi92uC2uIqQN1YKHBIbIPTcHIzmvHMHG1kgmhueIQJqjdTBaRs7M2k4R5MuQurGRpT0yAa0kxogLIHuCpHPK51NJ+Kdz2dpja6uwfXMJ/fDg1D4r2bu8LrHeSlyuB3ixBT6qxjjVgCMjKnIzmu/A+0YXMZMNrdzlNKyMiRqok0qzAd5Kp21Z6b+WatLTnOBpEikWa2kc4RLiJo9bfmq+8bN7lYmlfZoTvoHuCZM8o2Lj70pWnZ3fd4ZGmtI/qgiRrHJIEAOcBtcex2ycfkqMbbzLTs+un2uLuNE8xbxFWI/WSO+n5Ln0Ip/pT41zPN30kFuETuyqvNIC/iZFfSkYZeisp1MwG+wO9DcKEkUwKHZcjRu5fnEuzq2FtotILeGZCrRSMmSGUg6WfeTDDKk5JwxOD0NfwXs6ErNJxGKJm06I4ldmVFzlnLYXLsdPl4Qowck1KS8vlUubu3IUZPewaEx5kusuV+ODj0NXnKnMAvbWO4ChdesYDahlHaMlWwNSkqSDgZBGwrV0DdYeRuFm2ZxYWg7JCfs/v9CxAW2mIoVfvG+uWMgomjRmMthcnLAEH2s1xkgnRislndKR5rH3in4NGWB+eD7hWtVF4jxSK3TXNIkS9NTsACfQZ6n3Dek38Ogf0r0TjM+ZnW1lxWT+jXf/AMvJ/prwkc7EhLG9Y++JUH2yOo+VP8XPdgxAF1CCdhqbSCfTLYGfdV8pB3HSshwqAePv/hafqcx8Fl0fLV++MWqJvg97cKCBtviNZNvnnavR5J4l+bYf82b/ALNN/Gebu6kMMMRmlXGvLaI0yAQGcgnJBBwisQCCcZGY8XMl4cE2cLDzEd0S/wAhJBGhPxcUw3hkAF6PiVgeJTE1r+SXv5P74gfWWanG+0rAH47Z+OBSUzmOUi7eNJ0DJ3ABDAkjOFJLy6tK6SowR0zmtx4LxhLqFZo9QVtQwwwysrMjKR6q6sNsjbYkb1MMYJBwMjOD5jPXHxwKo/AiIpor881rHxCZptxv88li1ryjfkFjZv42LY72EEDACggyAg6QMjyOa9tydf8A9Df/AJsH/draKKk4EJ6fFWHE8gdfgsSg5Uv2OPoUy+9pIQPmRKT9xrVuFBbKzhSeRE7qJEZmcAZVBnxNjYYPpsKt6yZOLs08kk1tPK3ezKkqhZRoWV1Cr4tUYAA8OBvk7nJprGxGRk6Epl50koHab0tL4fx23nJEE8MxHURyK+P2SfUVNIrNrhZrxDHHY6CRhZ7kohiJHtoqM0uodRgpv5iqfhXN4u0Rru9KPpGYVmNuFxgZJVkaQkqW1Z077ACmOzJNBJ9oALKc4+y+070u/eSDS6xoW0iFWleUhGQK48TnGWOBgVI/k8tumq50E5aM3EjIy/mMrMcofMeY26UpScWhCt9AurqW60nQsM0lypfBwH71niVM9SSpx0OcVo/BL/v7aGbb62KOTbIHiUNsDvjfzqhFK4NqM/KlrnKwrGd/FFmI77E5jKnPv61+LwAp+CuLhPc796PLb63U2PgwO/Wrese7RufblbyS3gleBIdKtpC5d2VX1ZKkhQGUDGOh67Yze8MFlNY+O/IkEbOa0kG9Tr9HnGPLXC2d/L6xT5ea9fLG/eLijagr28yZIGrwMu5x1RiQPeQKw+27R+Ioc/Smf3SRxsPuRT9h9K0XlTnO/ntVuZLSKaMvIp7hysgCOULCJwQ3QnAkz6CoZK1/Ja5WDNi0ZBzT5RUPhfForhNcLh1yVOxBVh1RlIDKw81YAj0qZWiSRRRRQhcrm1SRCkiq6MMMrAEEehB2IrPee+RlhspJLH6TEy4LRQzS6TEWXXpi1EDCatlA8/PFaPRQpGxul8rW0isVSPDsdlSPxE+4KuSfkKtOGcbvOHXMgjj7mRoArGVQSoYq6nQG9vAJAfGA243GfpFLdVOQqgnqQAKwnn/l+dOIzkQzSLM4dGSJ3DZRBpyoO4IIwcHYHoaTMXZjU3cr0cfEBmvEM9NZzPnXS+i98hc6i2vGkvSsvfnS13J+Ei6YUn2RDnyULpyCcgbahykjXEkt/IrL3wCW6MN0tFOVYjGQ0rEyEendj8mkXkjspkldZ75NEQwy259pzsQZcbKo693nJPtYGVOw0xFq09/muRndh2x9n/t+vl5LH+2TgkcBikij7pJ2kE5QsqSSeFkDoDoLN9ackZJXr5HOwmBgDb4V9P3NqkilJEV0IwVYAgj0IOxqlHIHDv6Da/8AJT/Ks5YTIbtOYHExiMLdF+fI/IrNeyXmKC0e8+kTxQoVtyNbgEuO+BCqTljp0dAfKnbjV63E4Htre3k7qUaWuZ1MaJ0OtI2xLI6nBXwquQPFtTFw7l22t/wFvDF70jVT9oGa6cbumitppE9pIpGXp7SoSOu3UedbMbpaAubkS9tK6Sqs2v254lDAFEs0abYBkdVLY89yMmsx49aWxvLi4ZWMTsjC7t2fSPq0Vo5JIWypDIW8eBhxvXHhV9Go1S2ly0zAF3aAzs59e9TUGHXAyAB0A6VJ4s7lBcQWLW7QvG5nbRFKyLIuYkSMlnMgymmTSvi+FM6SzdIaxJtyUMtYM8a25t7qdtTBp52uBEF05PdtIcsSRhRp6E52wWHh3D54lcrezRBneRsR24XW51MfFESASScavnUDjtlLxCRHaCzjVRIAkqmVjrKHUxXSFYaOilup3NQpOD21m8X021tikjaI5FLyDWFLBTBIGYZwQCuvcgHGauQK7wVQTfdOydOT+ajcTTwNJDOYFiImiBUOH1grpLMNSMm7IxXxAeEgilPmXjBi4lO7xpIEMaRt38auimKNiqrKVUAsxJKtk+ecDF3JLIqXN3DC0KQ2EqQ6lCM7DVIGEZxoRcDGvBOT4QOq7w29iTJktLoynd2aAzO7dMmVdQb9rHuHSqRDclXlOwCuLHjlzcKRBaoyHILz3EZT9mEylvhkfGrvkBDBbPbyMmqC4mTKjSpVm70aUJOhQJAoXJwFG9JnMSO0JuIbJrTuijvOWWKZogwDRokRLEspP4QjHkM4wW03DvO0MjnOQbGV3J88loiSfex+dBbq3tQ12jalI47AV4ncL9Kkt5JGjeNToKyJ3Ua5RXXBIZHU6TnYZ6irOLl5ipa5vbkxgEsAyQJp89TRqrYx/XqNwixVruKJrNorGaOZO4mKsrTrpkD/AEfLJCAglGVwWJ3UYBpqtOz7h8b61tYtQORkagpznKqxKqfQgDHlUa6GlWEdnVai8mNHDYytEMW6y3MkIwQvc6mcFRjOgnUQQNwcjIIpNteZoLkCS6vvGQGaPv3t1jzvpEaujYGcZYsT61rUsQZSp6EEH4Has6Tgt3aqqSW30tI1CrLAyaio2GqKVlIbAGdLMOtRGW72iQO2pV91zDHDG0vD5rqVo8O4V5ZoO6UgyGRpSygd2G/BsHzjGa1gUjsl1eQvAltJbJIjRvLcFBpRgVbREjsWfSTjUVXzycYJ2qc0TWcESwNoeZ2UyYBKoq5OnOwYkrgkHAB88VnI4DdbwRukcGDmTSdZplVSzMFUDJJOAB6knas84tLZxyu8HE7WIs5doZXSRQzkElQrrImWJY7sviJwKyO9laZtUzPM350rFz8tROOp2GK0LsQuNNxdRAeFo4pPgwZ0J+YK/s0vFk6nU1dXL4Q/Hh7R5B35fymvgay3SkLe2ekHc2h7x9O4yHZysZOPzGxvg5wRWycs3FoSi2wu7ZWcxd2y94kZOoIySkBtOdIZXJIUZGasOdBZuWjjVX4iFzB9HAM6SdVYsPYTIGTIQpGxzmnGzD92neaTJpXWV6a8DVjPlnOKaD3A2uMY2kUk/h/Eblxogspo28mudEcaH1IV2dvgq79Mr1pq4Nw76Pbww6tXdRRx6sY1aFC5x5ZxnFTKKqSTzUhoHJFKvN/Z3BfkSEtFOBgSJjxL5K6nZwN8dCM7EU1UVUgHYrRj3MIc00VhPGeyq/hJ7qNLoeTRsqH5pIwx8matC5X4zFZ2sVsYL8GJMEmzmbU5JLNmNXXdix2J606V+YqjI2s/tTGRmTZAAlN0lOwkM3EVnt4poojDIty0sLxCVwU7nCuFZnUd4NWnGk4z0FNtFFaJVFFFFCEUUUUIRRRRQhFFFFCEUUUUIRXiaEOpVgCrAgg9CCMEH3Yr3RQhIw5Nu7fC20sM8agBVuNSOqjAAMsYYNgeZjztuT1qPzFy9fT2cqyiBVAV+4gLu8wRg+jvGVCudOwVck48QrQaKuXuPNU0NHILI+FQQyErHf3K4O8ZmUOv9VhIneqf0jmrMcKtBNCkGZ7sTwMX7xppI4kkVnLyMx7pCgcacrqJwAaUv/8AR3tQ/wBn90lOfYV+Kk/Tb9y1Z0mroqtj09U+3VqssbRuNSOrKwPmrAgj5gmkz/2RvbfAgmhuUAAAuNUbgDA3kjVlfz37sH1z1p5oqgcW8lctDuaS7rle9uoWinmhtlOPDAGlL4IOHeQJ4Nt1VVJ6avXgOH8ShOO4trgb+NJ2iz7yjxtpz6B2p7oqQ9wUFjT0S7wzgk7TJNctGvdhu7giyyqzDSXaRgC50kgAKoGT7RwQxUUVRXApFFFFCEVW8f5ehvYe6uE1pkMMEqVYZwysCCCMnp5Eg5BIqyooQDSzxexO0/393+3F/wBmp/DOyWyh1ZNxJrwGDTuoYAkgMsRRWAydiCNz606UVUMaNwFs/IlkGl7yR5kqJw3hMNumiCKOFM50xqFGfXAA399S6KKssUUUUUIRRRRQhFFFFCEUUUUIRRRRQh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1000" name="AutoShape 40" descr="data:image/jpeg;base64,/9j/4AAQSkZJRgABAQAAAQABAAD/2wCEAAkGBhQSERUUExQUFBQWFRYYFxYYGB0dHhgVHRoYGh4XHhseHSYfHBsjGhoWHy8gIycpLCwsGh8xNTIqNSYrLCkBCQoKDgwOGg8PGjIkHyUpLy0tLDQxLy8sNDAuLDAsKSwsLDA0LCwxLCwsLSosLC8pLyw0LCwsLCwtLywsLCwsKf/AABEIAKkBKQMBIgACEQEDEQH/xAAcAAACAwEBAQEAAAAAAAAAAAAABgQFBwMCCAH/xABQEAACAQMCAwUEBAkJBgMJAQABAgMABBESIQUGMQcTIkFRMmFxgRQjkaEzNUJScnOSsbIXNFRigqLB0dIkU3STs9MVhPEWQ2OUo7TCw/AI/8QAGwEAAgMBAQEAAAAAAAAAAAAAAAQBAgMFBgf/xAA0EQABBAECAwUHAwUBAQAAAAABAAIDEQQSIQUxQRMiUWFxFJGhscHR8BWB4SMyM0LxQwb/2gAMAwEAAhEDEQA/ANxooooQiiiihCKKKKEIooooQiiiihCKKK5TXSqrMzAKgJY59kAZJPpgA0IX7NOqAs7BVHUkgAfM1wsuLwzfgpopMddDq2N8eRPmCKxp+MycQk7+fOknVFETlYUI8OBgAuV3LkZySBgbVLueEI+G9iRd0lXZ0YdGVuox6dD0OaaGMS27SZy2h1Vstlope5F4+13aBpMd9G7wzYGAZEOCwHoylX2/Ox5Uw0ryTgNorzJIFBZiAoBJJOAANySfIV6qu5jH+x3H6iX+BqEL8seZLWY6Ybm3lPokqMehPRWPkCflU9plAJJAA3JJ6CvluEB401AHKKcEZ6getH0KP/dx/sL/AJU97GehXO9vA5tX0rb8y2skohjuIXlIJ7tJFZsAAkkAkjYg71ZVgfZlKE4rbAD2hOoxtj6pnz/cx863ylZWdm7SnIZO0bqRRRRWa1RRRRQhFFFFCEUUUUIRRRRQhFFFFCEUUUUIRRRRQhFFFFCEUUUUIRRRRQhFFFFCEUUUUIWNc/c43FzePZWxfu1fuQkR8U0uMuC22FXdcZAGhyxx7MKbsfvhE5ja37wocxpKyuSRuhcIFJ3PU6T8Dmq+6kfhnGS7oWMNzLMF6d5bzd6NSE4BYCRh1xqQgmvPI5l/8Wha3LEvcSai2zPa5dmMuMgtoIPn4yvmabohnd5VaRtpf3+d1V8vArzwa4aMd3KpjljwkiHYq4AyPnsR6girS748sa5OSTsFHVj6Af8A8B54rU+PcjWl42uWPEuAO9jZkfA8iykah7mzjyrFOaeWnsLto5NTK5YwStvriznRn89MgMvns3nW0UwfTTzWE2OY7eNwnPsq5r7t2trkKjXEjSxSA+FpCFBgOejhVGk9GAPmN9Xr5ztwsilHGVPyIPkQfIg7g+RrUuRedi5W0um+vwe6lOwuFH7pgOq+ftDzAwnhLDqHJMY2QHjSeaeqruYv5pcfqJf4Gqxqn5wu1isLp2OAtvMT+w2w95OB86VTq+cLIfVx/oJ/CK76a9QQ4AHoAPuqStua7wFBeacbKtuzwY4raH+vL/8Abz1v9fP3KcJXiVl/xH/6pq+ga5WV/kXZwv8AEiiiilk4iiiihCKKKKEIooooQiiiihCKKKKEIooooQiiiihCKKKKEKt4zzFb2gUzyCMOSFyCckYz0B9RVZ/KPw/+kp+y/wDppW7bvYtf05f3JWYWPD5Jn0RI0jkE6VGTgdTSck7mv0gL0eFwqGfHEr3Ec/Ctj6L6N4ZzBb3H4GaOQ4zhWGQPevUdfMVOdwASegGT8K+Y/rIZPy45Eb3qyMPsINbdyTzUb2xcyEGaNWWTyzsdL494+8NV4p9Zo80vn8K9maJGG2/JS/5SOH/0lP2X/wBNfq9o3DyQPpKb+oYfeVwK+fV6D4CrTiXLlxBFHLJGRHKAUcEEHI1AHB2OnfB9/oawGS89F1HcDxmkAvNnluPsvouzvY5UDxOsiHoykEH5iqa95+sYndHnUOhIZdLkgjqNl3PwrK+yzjTQ3yR6vq58owJ21YJVv0sjT/aNU/OX4wuv18n8RrQ5B0BwCUj4Mz2h0T3GqsEetea2S9tuH8VthK6iSOPXpkw6MhA8RUjDjYDI6HA61T8E4/wWxBMEigtgM+mV3IA6FiC2nbOBgZOcb147PfxLL/5n9xrHPL5VL8hzWiuqri8Jhmlka4numhy+y+orecOiupyrKGB9xGR91LfPN1YPC1veyoud1GcyIwB0yKFBYMPI4wem4JBpOb+cGs+H28URxPNCmGHVECrlvieg+Z8qy3hvCJ7uRhCjzSbs2+/6TMxxufMnepknLTTRussThIlaZJXaWb/9vko0F0FkZNQYqThgCokUHAkAO4BGMg7gnHxvInWVNDZ6ggg4ZWG4dT1DA7g144j2a3y6A0DZLAKyFW0sTgE6SdI33ztiolxaS2s7QTrplTrjOll8pEJ3KN6+RyDuDXXxMntm6ZBR+a81xbhzcOQPgdqYeW9ketLUuUe0ACNor+REkiQssx8KzxKN39BIv5SDr1AwdkjnPnqXiBMagxWgYER/lS4OQ0noMgERj0GonoOHcpcRmOTocEEdVYdGU+TCqRYHjkMUuNYGQR0kT89f8R5H5VqzHY1+/wCyRflPdHQ59VMtLXNXtrwjI6VH4VF0prtIhimnGkkxtpfm4QylJI2Mckbh43AzpcAjcHZgQSCD1BPTrWlcnc2C8jYOojuIiBLHnPwkXzMbb4J9CDuDS1NEMUuXt61pPHdx51Qn6wDrJbkjvI8ZGdhrXP5SLSk0esahzT2PL2Z0nkVqnGOaba1ZVnmWNmGQCCcjOM7A+dRrHnmymkWOO4Rnc4VcMMnGcbgDyrGefOPC7vZJEbVGMJGR0KKPaHuLFj8CKq8SWtwMjTLC6tj0YYYf4VwHZJDthsvexcEjfEC5xDiLrb7elr6YpeuO0CxR2RrhQysVYYbZgcEez6irnh96s0SSpurorD4EA1858xfzu5/4ib/qNW00pYAQudw3AZlPc2QkV4Lb/wCUfh/9JT9l/wDTVtwrj0FyCYJUkx1CncfFeo+YrCzyXJ/4d9OEiFM7x4OoDvDHnPQ74OPQ1H5M4g8N9bsmcmVEIH5SswUr7+ufiB6VkMhwI1Dmug/g8Do3GF5JbY38R05BbjxTnO0t5DHNMqOACVIbodx0BFdeBcz294GNu5cIQGyrLgnOPaAz0rH+1f8AGUn6uL+GmjsS/B3P6cf8LVdszjJoSs3DYmYQyATdA+W9eSabjtGsELBrgZUkEBXJyDgjAX1q64XxOO4iWWI6o3yVOCM4JHQgHqDXzdxT8PL+tk/janPjHHJIeC2MMZKiYTayDg6Uc+HPoSwz8MedVZkE3fRMT8GY0MEZNuNb8uRJ+S0fiPP9jAxV7hCw6hAz4PodAOK9cL58srhxHFOC7HCqyspJ9BqAz/61hvL3Lkt7KYoQuoKWOptICggfHqR0FPXJXZ7dWt/FJMq92gc60cEZKFQMHDflelDJpHEbbKMjhuHAxwMh1gXVj5V1Tzf882UMjRyTqrocMpDbHGfJcdCK4fykcP8A6Sn7L/6ayDtA/GV1+sH8C1z4JyVdXcZkgjDIGKkl1HiABxgkHoRVTkP1EALVnCMYQtkkeRYHUVuPRb5wrjEVzH3kDiRMkZGeo6jfeplJXZjwG5tIpYrhAoLh0wwbquGGxOPZX7adabYSWgleeyY2RyuYw2OhRRRRV0usx7bvYtf05f3JSz2T/jJP1cv7qZu272LX9OX9yVmvCeLy20olhbQ4BAOAdj12IIrnSnTNfovaYEZl4dobzIcPiU7ds8UYuoSuBI0R7z3gNhCff7Y+AHpXnsgY67sb6e4GfTOWx892++kmeea5m1MXmmkPvLMfIAD3eQ6AVsvIvKDWNpKZcd9KCWAOdKqG0rkdTuSfj7qmO3yahyVMvTi4Igc63bD437gsOXoPgKcuaedO+soLMRMndJDrZiMkrGANIGfCchsk59wpNToPgKdufOB6bexuVG0ltDG/6axqVPzXI/sVg29JpdOfszLGHjqa9aVn2Scp63F6zDTGWVFHUvpwS3oArbDzznbG6hzl+MLr9fJ/EaZOyPmDubowMcJOPD7pV6fDK6h7yFqp7R+FtDxCbIOmRu8QnzDYJx8G1D7K0dXZCvHdJxF44g8PPNvd9L/6nvs9/Esv/mf3Gsc8vlV7wznK5t7d7eN1ET6s5UEjUMHB8s/OquwsHmkSKMZd2CqB6n/AdfgKq9wcGgdExjQOgkle8inG/wBvNM3aOD3tr1x9Bt8f38/4Uxdjs6xw3kh/I0MfXSqyH/OrntG5INxbRtAuZbddIQdXj2GkEnqMZHzHU1lvAOZbixkYwtpJ8Lqy5BxnAIO4IyfQ7mtXf05bKQirNwTHGd/D0N/EKe/aNxDOfpLjO+NKbe72KtraN+J8Ou5rqUma0zJDKVXKgRszIdKglGA3HuBG4FLfM3M8t9IskoRWVNA0AgYyT5sd9zTx2T2Ins76E4xJ4Dn0aNl/xoge7tBRUcTx4xhOJjDTtyA8fGln3BuK6h5qRjUp6g9fs9D51fXlutzFpJ0uvijfzR/I/A9CPMUnG1dcfkzR5Rs5GWQlWRts41A+WxqwteMMB7Emr0xgftezj3gmvUXY3XzEjS7u/n8K64Fe6lBI0sCVYejqdLD7QfupttLwYpD4e5UEk5ZmZmx+cxJOPd5fKriDiGKvRI3WeoAmk0zXgxS/xOcHNcZOI++q+5uc1IbShzrVLytaI88UUjKsYnKOzEKBGrnOSTgeEY3pn7UTC173sMkciyRqWKOrAOMqQdJOPCEpf5X5bnvWlW3UMVkkY5YAYMjAbnr51Ycc5GurSPvZkUJqC5Dg7nONh8K8lKCC4AbXzX1nDewiFzpO9oA0+oH8LSux/i/eWbQk+KByB+g+WH36x8qyfmL+d3P/ABE3/UamDsr4z3F+qH2Zx3Z/S6oftGn+1S9zD/O7n/iJv+o1Ve7VG3yV8aDssyUjk4A/f4qZJZXpsVc96bIMceMFAdZGdAOR487kdT76sOzS8to71DcKSxIWFs+FJDtlh1ycgA9AT08xyXnp14b9BWNQDqDSFskqzlyAuMDrjOT/AJUvBuHvPPHHGNTs4wPnkk+gAySapYDgW7pgsc+KRso0izRHh4n6pj7V/wAZSfq4v4aaOxL8Hc/px/wtVL2xcLZLxZsHRLGoz5a1yCv7Ok/bS3y9zdcWQcQMoD41BlDbjOCPQ71pq0TElJ9icrhzY4zvQ+HP5Kv4p+Hl/WyfxtWlQcnm/wCC2vdkCaISFM9GBdtSk+WcA59QKy9mZ2zuzM2feWJ93mSa1jj3GpuE8PsYo9Il/LDDUCAuXXrn23G4I6VEVd4u5UtOIGQdkyI9/Vt+wNrL7m0mtZQHWSGRTkZypB9VP+INaR2edpMkkqW10Q5baOU7HV5K3kc9AeucA5zmlrmPtJmvIDDJDCASp1AEkEHOVyfCT677Eiq/kThzzcQtwgzokSRj6IjBiT9gHxIqGO0vGgq2RF2+M45LQCAet/vf0XrtA/GV1+sH8C1A4bc3SriBrkJnfujIF1bfm7Zxj7qn9oH4yuv1g/gWjgHPV1ZxGKEoELFzqTJ1EAdc+gFVNazfit4w44zNDQTpGx5cv3W5cssxs7YvqLmCLUWzq1aFznO+c9c1ZUjdmnM91e9885TQmlV0pjLnJO+fIaf2qea6cbg5oIXhsuJ0UzmOq/Lz3RRRRV0sqvjnLVveBRcR94EJK+JlwTjPssM9B1qp/kw4d/R//qy/66aqKqWNO5C3ZkzMGljyB4AlVXB+VrW13ghRGxjVuWx6amJbHuzVnJGGBB6EEH516oqQANgs3Pc86nGylGDsr4eowYWb3tLJ9mzCru/5cgmthbOn1KhAFBOQExpw2c9BjOfWpt3dpFG8kjBURWZmPQKoySfgAaRpe1hTvDayMMAqZHVA3yGtgMb7jPuFZOMUQ71BMtkyp3AgucRvzJr7K9s+z2xiYOkADKQysXckMDkEZY43qx43y/BdoEnjDgHI6gqfUMCCKVbbtMYjx2uDnokwbb4sib+776vOG87W8pCsXhYkKqygDJOMAMCUJJOMask+VUZNA7utI9FMgymkPfqsdd9v3VJJ2OWROQ06j0Dr/ihP31f8A5MtbM5hjw/QuxLNj0yeg+GKu6K2EbAbAVJM2eRul7yR6oql4zybaXRLTQqXP5YyrfNlIJx781dUVYgHYrBkj4zqYaPkk+Hso4epyY3b3NI+PuIpm4dwuKBNEMaRr6KAMn1PqfealUVAY1vILSXJll2e4n1KxXtV5Sa2uGvI1zbzEGUj/wB1McDUfRJNvF5NnPtCktGr6bmhV1KuoZWBDKRkFSMEEHYgjbFZHzj2T/R0luLSVFhjRnaCUnwqqknRLucYGyuD+kB0fgyNI0u5LkZOKXnUzmkeOSu6z1BR66B8b10lyVMM9cJZmJVUUvI7BI0HVnOwX7ep8hmuUDtJ+CRpB+dsE/bOx/s5qz4JwOaKUzG5ZJCpQd0FGhSQSFdlJBOACyhT1GcGlZcgNFN3KcgxXPNu2C2Lkrk+LhtuFB+sZI++fJwzgHLDPQamY/OvHMHH+GTRtBcXlrpYglfpCKfCwI6Nkbisym4ZE7apQZ3wBqmZpTge+Qt91egiqMKqqPQAAfYK5WkVS7nau1B17it/Tl7k8cI4dwMyDuJLR5AylcXGpgwOQRmQnOfSrW47OLCR2doMs7MzHvJBlmJJOA+OpPSsnu41YYZVYejAEfYa98p80zcPuMay1tszxZOkRksGKqSQjp7XgwHAIIzgivZt8Ft7ZPd63X6lae/Zpw0dYAPjLL/rqbaQWNjIkMaxQyy7KAPG4953bG3mcUu9oljPcTRotv30PcvpkWMSMsrZ2BLgKMBDq/f0qms+WbjVwuWSCSTRmOVSN0CzOYy2TkKAwI2wAvvFMMx46DtkpNn5DyWEkjzJrotO4rw+GeMxTqro25VvdvkeYI9R0pQn7I7AnIaZAegEgIPn+UpPT31T9pcKvxG3DxSTr3DZji9thmQ7beXU+4Gl2fhciJYR3MM0gJuGEK5EndHQdIGMjozY9D5Z2n2RjwC785qGcTnxyWxkgevotP4FyFZWjK6Jqk/JkkbUc+qj2QfeBmpPMfK1tehTPk6M6GVyuM4z56TnA6jyrJrjhciQ2STQzFGubgxwbiTuj3HhAxkEnV5DOc7Zr1LwGYWq5troqbiRoISjMAngBEijDDOwDDBOlvXNW9jZVXsqnik5f2m+odbN/m6a/wCTfhizpAZ5jKw1CPWuSuCcnTHsNj5inTg3L1tZIRDGsYPtMTkt8WO5+HT0pEl4JPFe2t19Cd1FqmYkI+rmSNgFyzHcAJgnr0GT19c78OuLmS1ne1mlgMI12yuQySnUTnAJHVN8fkYOKzbjRgjT9FrLxLJlaRISd+W9eqa+JchWM0rSyw5dzknvJBk4A6BwOg8qjHs14aNjAP8Amyf66TObOWp3lBFpPJEbaNLdFb+bsFUYbrkq2rOcA6uu20bjvKN07NrhlkkSygAZQSGlDxArkbOQhb13XPlmrDFjNEkb+QVf1TKaKBdt5n89Fq/BOBwWqGO3QIpYkjUW8WANyxJ6AbVY0h9nHBJLee7DRyIjCAqXB8TaWLnJ6nUd6fKycwMOkKWyulGt/MooooqqsiiiihCKKK8vIFBJIAAySegHrmhCp+dVB4fdhuht5evroOPvxWFRwSJsAw98LKFJ9e6k2X4LmtD5+58Eqva2ZikVlxLNq1KD/ul07FsYy2SFyNmOQqJHxFB7Z7tvRyB9h6N8ia4+fJbg1u9c13+GQ0wuftfIrpb8QkGzF1+Ns5++NytSFt5btktwZyJZFQsIu5VRnJY6syNpClsLgbDO2a6w8RiG5liHxdf869PzWIpIZYO7k7uQszkO0SZjkQFnTbOXG2fjjrSGP3pW93r+dPqmcvuxu73T86/RboKKxq656v363Kx9doYVHyzIZOlU17xGSY5mnuJfc0zhf2EKp/dr1FLy1rcb7jUEP4aaKLp7cir16e0RVFP2n8PXOmfvcf7mOSQH4MiFfvrIIYYkJKRopPUhRk/E9TU7hPDnvrlLZWZFI1zSDqkAODg+TufCPTc+VFItPl12vRAfV2ty5/rd3GB8dUmrP9mqybtfuMDTaQqc76rhm2+AgG/zqn54HCoIYTYy2qushjkWOVSWQpI2p/ESxDquHOT4iM70vwcOuJV1xwTun54jYLj11sAmPfnA8yKEJlk7Vb8jraIc9RE529PFNSzzHzhccQCJLcroXxiNItCybkByGY94AQcEZAI9RUDgwW5k+sVhbRxPcznbLW8YyUGDkGRtCfBjTrxjgyx8GknlRDeStbyM2MaGaSNVgTrojjiYxhRt1qaIKrYI8khraN/vT+wte4+Ho0mkktpCsS2CdyQAq40L7JydOemCK4xmTzjJ/RYN9xwfur0xDMBqaOQDbybB8tLDcdOorV5k/wBrWUYiu2V+yaIp67ial2J5h+VGw96sp+eCR+6pHfzf/B/vn/Kslsrkz1wknqnmeQAl51QeqoFx83Zv3V5s+FfSSe6invCMZ0hpFB+O0QP2UIXWfjCkkRgysNsJ0B97+yPtJ91SeXOASXlwIAcs+GnYezFANiBnzIJVQdyzFjsDhm4L2V3cwHfslnH+auJJcem31afa/wABWm8vctwWUXdQLpXJZmJJZ3PVmY7senwAAGAMVFqaVmqgDAGAOg9K/aKKhSuD2MZkWQxoZFBCuVGpQc5AbGQNz09TRLYxs6uyIzpnQ5UFlz10kjIz7q70VNlRQXCexjdlZ40ZkOUZlBKnbdSRkHYdPSu9FFQpRRRRQhFFFFCEUUUUIRRRRQhFFK3PnNj2UcQiCGaZyq6wSqoqlmcgEE48KgZG7ipHJfOEfELcOuFlXwzRZ3SQdfeUJ3DeY9+arqGrT1V9DtOutuSTeZO1CZ5Xis9MUaMyGdl1O7KSp0IfCqhgRqbVnHs4pPuT3x1XDyXDeszlwPgh8C/2VFVvEZEhnlijYSJHIyo0YZ1ZM5XDAEEhSFO53U1zjuZHOmNfFjV9YGQYyB5rkkn0/wDUdIxoslDYpHmmhTbVgGdAApDFgAMZRjkEe7OV+K1YRpnb7qgR2KTW7SvdRW7rGXjHdzM+vGdOvQirnGCV7wfEYzzj4i6dWG3lNE6Ef24wUPxAxXDzMfv6mG7XpMHM/paJBVCvsmC1sk/MT9kf5VZlQVIb2SCGz+bjf5YzS1DzHtsbPPvu8fd3WaaeSuCDiJd7iRTAjhRDECFmOAxDM3jdACNlCq2+cgEUnHhyyvo7K0+ZFG2xus/hvxpRQ2ptK+Ebsdh+SN8/KrXh/Lt7cDMVrOw/OZe7HxzKVyPhmtu4HLZ4dLQ2+I2xIkGjwNvswTodj19DVpmvV2vK0seseyi9c/WPBCuBvlpG+GkBB/f/AM6i8K4KyWvEokbXNJNLAH9gvHCe70dTpDETDr+Xk1tlIvFeTLiOaWS07l0mcyGOV2TRK3tkEI+pGbxY2IYtuQdhC5rzDwmZBBc26QiFVHdXNuAsS4Gkd5holGMYw+4qQ3JtncwNHaXc0cTqylYLkyRlGGGURsXQAgkYUDHlV5ypy8bSAq795LI7SzP0DSMADgeSqqqoHoorLu2ixiS7gYRxp9TI7MqKpLakGosACSFXA323x1qWN1GlV79DdRVfBy4VWe1ik1PdX4tVldR/NrQd7KxVSAV73wnBGceXSrbnGz4g0cMDR28veTjSYZCpZljkfBSUALjSWzrPsgVD4BbTLJarbmPVbcPiZ1m1+Ka7YzSYZclWwF3Ib0x51cTdoggmaG5hdJECkmNlmXDDI3GlgceWnO/vGY1P1WN0vM5zBQHdpIglMTMJo5YtDFGLodKuACVLjKZwQevQimjhRhnQAiOZPQ6XH+Iq9secrBlkjWdY+/Zy4ctES7gKSO8A3wB0r9n5MsZlt9MMQSFhlkUBpEEbIFMqEN1KPnO5WmPbTyeEhojG+4VaeT7Q9I2T9CWRR9gfH3VDvOU7YeUp9xmlI+zXV4OSVM7FLm6hh7uMIqzF/rNUmskTK/h091jHvqjvuDXsVq07TRyEOV7qSLQ5Bm7pPGh05YFG9gDxVZs8JO4WnfI7rvil+64fHCwkhij7yNldMqDllOoKc7kHGDv0NfQXDL1ZoY5U9iSNHX9FlDDby2IrBuNcPurdlE9s41sQhiImDEAscBfHsoJ3XoK03ss5hiksIITMnfxBkaItiRVV2VMofEPBo8qjILHUWJjE1iw9O1FFFKp5FFFFCEUUUUIRRRRQhFFFFCEUUUUIRRRRQhFFFFCFm/avkz2Yx4dFyc/1s2+32ZrNpLJWtdTKpYQvgkDI8JPXr1rUu1CAmWybbTqnQ+u8YcH4fVH7qRuBcHuLq0BhtZZUZCNeY0Uk5yFMkilgM41KCPQ1xspj3TdweH1XewpY2wU8j/b6LjBDhVA6aRge7FcJvC7n82HV97n/APGpnDbuNkUF0EiqA6FgGVwMMpU7ghgRgiud7Hn6SykHTa+R/K+vP+ArmAEOId+brrOmBYC382XW1s/AqkZ8IU+/bBr1BwQrtHNMg8hlXA9w1qxx7s1YJG3XGRsfu/zNdkjbb78Y9/u+FLmRwVnAEBRk4VKety/xEcQPyJQ13i4BAB4o1kY7tJIoZ2J6ksRn3bYAGwwNqlwBvPpg/wCG37674rMyu8fdt8lgY2+vx+aVLaxx9EOXVkeW3LI7ISiCXTkoQTgxKeuMk+tXWJlbUl3eqR0/2h3H7MpdT8xUK08Rt9vae5n/ALJLhW+ffKfnVw0dNPyJWHuuI5/MrCOGN47zQeXyC6ntOuDalDC6XGsQ/SEMZj/CCMzaWbUre0QmhhnG5Ga6cB7QJbeQx3bS3KOuqN1jQurKQGRggQFSCpBxnOoEnbC2i5h1H8u5294Nzt9oANdpIs3MY9IpT/ehH+dO/qEuq/C/gEuMGEtrxrf1KtYu0y5Ev0hsNalyO5EWHEJfSrA6iTIBpYg7HxAY2NUHaNxB+JOjRW8kemKWI948eSG0lSArNjHizk+YrkYf9jGdtQQftyKB/EKtjBU/qc0e4rmVP6bBJsb5BV/DOPskssktvMpkMP4PTIAEgiiwMNnGpGIGM4PrSne8UMksksuY2lkZsOCukbKqZIAyECinowV+GCtoONPjNloKxyOCRSt0h5HuP2STFIGGxBHu3Fe4bdFOVBjPrGxjP2oRTNPwCFzlooyfXSAftGDUZ+Vofye8T9GR8fYSR91dNvH4H7SMPwP2XId/85M3/HIPiPuo9tx+7jxoupGA/JlVZAfdnAf+9Vrb9o1wn4SCGUesblD+y4Yf3qqZOWmHszN8HRW+9dBqJFwghykxLFgWR42ZQAukEac7HxA5JbOSPLez+IYLm20G/Dl/CwbwPM1U6q8f+bp2tu0m0d0aZZYXj1FGkQkKWGlsPHqXcbb4qyQ8Ovpnmdra6Z4449LNG+lVLnwj2lYl9z12HSsqexnKsAASGKagwBx+fggDOkggZ6+lagnM/CJY0insnCJGEXvbYSFVUaVAaPvDnHQg/OpdJB/5vWbOH5Lb1NI+I/P3XuLlxbOB5FvLyHullkOiXKaFLOqd1MJFAVAqbddO/U1bcAg4t9EjklvLVnZFkZZbU5XIDaC8cqDYdTo65peuLfgUoMa3EtsJFKkLJcRJpIxhlcd0NsjBGNzmmS65a4h3LpFxFJUdCiie3UkIy6c95EUOcHIOk+VWab6rRrHs2euXAubOIzW0U5sI5FkGod1caWKHOlhHKgAyMEAv0I+FWA59jTa5t7y1OOskDMv/ADItafaR8qjWF5xC0jihawSdI0VA9vcKDpVQoPdzBMHAGwY/GpH8olsmPpK3FmScf7RC6Lnp+FAMXz11ZXXm57TbBUV0mE4JGrufGY11KpeQbFFBdBvuc7AmmqsTue7vbhZJMPFdPPcsoyA0EDC2tkJB9kkzTHHUsPSmMmW3gkkgvbhBEjyaJSs6EIrNpPeDvANsbSA/ZQhaTRUfh87PFGzABmRWYDcAkAkA75GffUihCKKKKEIooooQiiiihCjcR4lHBGZJXCIvUn1OwAA3LE4AAySSAKoV53LHwWV26+R+oTP9mSZXHwYA1G7TEbuICsndabqPMhUMFykiLkEgYLsq9R7Q6VSWlvfHAE1ov9buJCf2TMBn51sxgcLKxfIWuoJnF9a8Q/2e4gYSAGTubiPBwPAXVhlHHi0kox2bB60wxoFAAAVQMADYADyx5CsL4xzi8N0Htrh7iaNZYmnkVe6CtpykMK4BIdFJcncjGWAxTL2diLiiSfTy91cROCyyuTCUbOhlgGIh7JUgqxBUnPipfW3VpB3Tpx5mxCVze6eqbeIX/Cp5NE0nD5ZCQNMjQsxbyGGJOfdUXiXZpbOwMH+yKV0SpAkarIm/lp8LjJGsb4JHoR55xFpBbrbpawSzThora2Ea4ZiNyQANEa7MzbYA65xXjhfDZbK4tIPpVxcNLFKJRM+tfq1U98oO6YdlXSDgh99wDQ5ocKcLCxa4tNhVXEOE8Ljbu4Y7t2jOkpayzaUI8ie8EQIxjSDkZ3FcxY2PSQ8Ss8kASSyPoySNi5MkS5O3jx12qr5a+lrbxaPosi92uC2uIqQN1YKHBIbIPTcHIzmvHMHG1kgmhueIQJqjdTBaRs7M2k4R5MuQurGRpT0yAa0kxogLIHuCpHPK51NJ+Kdz2dpja6uwfXMJ/fDg1D4r2bu8LrHeSlyuB3ixBT6qxjjVgCMjKnIzmu/A+0YXMZMNrdzlNKyMiRqok0qzAd5Kp21Z6b+WatLTnOBpEikWa2kc4RLiJo9bfmq+8bN7lYmlfZoTvoHuCZM8o2Lj70pWnZ3fd4ZGmtI/qgiRrHJIEAOcBtcex2ycfkqMbbzLTs+un2uLuNE8xbxFWI/WSO+n5Ln0Ip/pT41zPN30kFuETuyqvNIC/iZFfSkYZeisp1MwG+wO9DcKEkUwKHZcjRu5fnEuzq2FtotILeGZCrRSMmSGUg6WfeTDDKk5JwxOD0NfwXs6ErNJxGKJm06I4ldmVFzlnLYXLsdPl4Qowck1KS8vlUubu3IUZPewaEx5kusuV+ODj0NXnKnMAvbWO4ChdesYDahlHaMlWwNSkqSDgZBGwrV0DdYeRuFm2ZxYWg7JCfs/v9CxAW2mIoVfvG+uWMgomjRmMthcnLAEH2s1xkgnRislndKR5rH3in4NGWB+eD7hWtVF4jxSK3TXNIkS9NTsACfQZ6n3Dek38Ogf0r0TjM+ZnW1lxWT+jXf/AMvJ/prwkc7EhLG9Y++JUH2yOo+VP8XPdgxAF1CCdhqbSCfTLYGfdV8pB3HSshwqAePv/hafqcx8Fl0fLV++MWqJvg97cKCBtviNZNvnnavR5J4l+bYf82b/ALNN/Gebu6kMMMRmlXGvLaI0yAQGcgnJBBwisQCCcZGY8XMl4cE2cLDzEd0S/wAhJBGhPxcUw3hkAF6PiVgeJTE1r+SXv5P74gfWWanG+0rAH47Z+OBSUzmOUi7eNJ0DJ3ABDAkjOFJLy6tK6SowR0zmtx4LxhLqFZo9QVtQwwwysrMjKR6q6sNsjbYkb1MMYJBwMjOD5jPXHxwKo/AiIpor881rHxCZptxv88li1ryjfkFjZv42LY72EEDACggyAg6QMjyOa9tydf8A9Df/AJsH/draKKk4EJ6fFWHE8gdfgsSg5Uv2OPoUy+9pIQPmRKT9xrVuFBbKzhSeRE7qJEZmcAZVBnxNjYYPpsKt6yZOLs08kk1tPK3ezKkqhZRoWV1Cr4tUYAA8OBvk7nJprGxGRk6Epl50koHab0tL4fx23nJEE8MxHURyK+P2SfUVNIrNrhZrxDHHY6CRhZ7kohiJHtoqM0uodRgpv5iqfhXN4u0Rru9KPpGYVmNuFxgZJVkaQkqW1Z077ACmOzJNBJ9oALKc4+y+070u/eSDS6xoW0iFWleUhGQK48TnGWOBgVI/k8tumq50E5aM3EjIy/mMrMcofMeY26UpScWhCt9AurqW60nQsM0lypfBwH71niVM9SSpx0OcVo/BL/v7aGbb62KOTbIHiUNsDvjfzqhFK4NqM/KlrnKwrGd/FFmI77E5jKnPv61+LwAp+CuLhPc796PLb63U2PgwO/Wrese7RufblbyS3gleBIdKtpC5d2VX1ZKkhQGUDGOh67Yze8MFlNY+O/IkEbOa0kG9Tr9HnGPLXC2d/L6xT5ea9fLG/eLijagr28yZIGrwMu5x1RiQPeQKw+27R+Ioc/Smf3SRxsPuRT9h9K0XlTnO/ntVuZLSKaMvIp7hysgCOULCJwQ3QnAkz6CoZK1/Ja5WDNi0ZBzT5RUPhfForhNcLh1yVOxBVh1RlIDKw81YAj0qZWiSRRRRQhcrm1SRCkiq6MMMrAEEehB2IrPee+RlhspJLH6TEy4LRQzS6TEWXXpi1EDCatlA8/PFaPRQpGxul8rW0isVSPDsdlSPxE+4KuSfkKtOGcbvOHXMgjj7mRoArGVQSoYq6nQG9vAJAfGA243GfpFLdVOQqgnqQAKwnn/l+dOIzkQzSLM4dGSJ3DZRBpyoO4IIwcHYHoaTMXZjU3cr0cfEBmvEM9NZzPnXS+i98hc6i2vGkvSsvfnS13J+Ei6YUn2RDnyULpyCcgbahykjXEkt/IrL3wCW6MN0tFOVYjGQ0rEyEendj8mkXkjspkldZ75NEQwy259pzsQZcbKo693nJPtYGVOw0xFq09/muRndh2x9n/t+vl5LH+2TgkcBikij7pJ2kE5QsqSSeFkDoDoLN9ackZJXr5HOwmBgDb4V9P3NqkilJEV0IwVYAgj0IOxqlHIHDv6Da/8AJT/Ks5YTIbtOYHExiMLdF+fI/IrNeyXmKC0e8+kTxQoVtyNbgEuO+BCqTljp0dAfKnbjV63E4Htre3k7qUaWuZ1MaJ0OtI2xLI6nBXwquQPFtTFw7l22t/wFvDF70jVT9oGa6cbumitppE9pIpGXp7SoSOu3UedbMbpaAubkS9tK6Sqs2v254lDAFEs0abYBkdVLY89yMmsx49aWxvLi4ZWMTsjC7t2fSPq0Vo5JIWypDIW8eBhxvXHhV9Go1S2ly0zAF3aAzs59e9TUGHXAyAB0A6VJ4s7lBcQWLW7QvG5nbRFKyLIuYkSMlnMgymmTSvi+FM6SzdIaxJtyUMtYM8a25t7qdtTBp52uBEF05PdtIcsSRhRp6E52wWHh3D54lcrezRBneRsR24XW51MfFESASScavnUDjtlLxCRHaCzjVRIAkqmVjrKHUxXSFYaOilup3NQpOD21m8X021tikjaI5FLyDWFLBTBIGYZwQCuvcgHGauQK7wVQTfdOydOT+ajcTTwNJDOYFiImiBUOH1grpLMNSMm7IxXxAeEgilPmXjBi4lO7xpIEMaRt38auimKNiqrKVUAsxJKtk+ecDF3JLIqXN3DC0KQ2EqQ6lCM7DVIGEZxoRcDGvBOT4QOq7w29iTJktLoynd2aAzO7dMmVdQb9rHuHSqRDclXlOwCuLHjlzcKRBaoyHILz3EZT9mEylvhkfGrvkBDBbPbyMmqC4mTKjSpVm70aUJOhQJAoXJwFG9JnMSO0JuIbJrTuijvOWWKZogwDRokRLEspP4QjHkM4wW03DvO0MjnOQbGV3J88loiSfex+dBbq3tQ12jalI47AV4ncL9Kkt5JGjeNToKyJ3Ua5RXXBIZHU6TnYZ6irOLl5ipa5vbkxgEsAyQJp89TRqrYx/XqNwixVruKJrNorGaOZO4mKsrTrpkD/AEfLJCAglGVwWJ3UYBpqtOz7h8b61tYtQORkagpznKqxKqfQgDHlUa6GlWEdnVai8mNHDYytEMW6y3MkIwQvc6mcFRjOgnUQQNwcjIIpNteZoLkCS6vvGQGaPv3t1jzvpEaujYGcZYsT61rUsQZSp6EEH4Has6Tgt3aqqSW30tI1CrLAyaio2GqKVlIbAGdLMOtRGW72iQO2pV91zDHDG0vD5rqVo8O4V5ZoO6UgyGRpSygd2G/BsHzjGa1gUjsl1eQvAltJbJIjRvLcFBpRgVbREjsWfSTjUVXzycYJ2qc0TWcESwNoeZ2UyYBKoq5OnOwYkrgkHAB88VnI4DdbwRukcGDmTSdZplVSzMFUDJJOAB6knas84tLZxyu8HE7WIs5doZXSRQzkElQrrImWJY7sviJwKyO9laZtUzPM350rFz8tROOp2GK0LsQuNNxdRAeFo4pPgwZ0J+YK/s0vFk6nU1dXL4Q/Hh7R5B35fymvgay3SkLe2ekHc2h7x9O4yHZysZOPzGxvg5wRWycs3FoSi2wu7ZWcxd2y94kZOoIySkBtOdIZXJIUZGasOdBZuWjjVX4iFzB9HAM6SdVYsPYTIGTIQpGxzmnGzD92neaTJpXWV6a8DVjPlnOKaD3A2uMY2kUk/h/Eblxogspo28mudEcaH1IV2dvgq79Mr1pq4Nw76Pbww6tXdRRx6sY1aFC5x5ZxnFTKKqSTzUhoHJFKvN/Z3BfkSEtFOBgSJjxL5K6nZwN8dCM7EU1UVUgHYrRj3MIc00VhPGeyq/hJ7qNLoeTRsqH5pIwx8matC5X4zFZ2sVsYL8GJMEmzmbU5JLNmNXXdix2J606V+YqjI2s/tTGRmTZAAlN0lOwkM3EVnt4poojDIty0sLxCVwU7nCuFZnUd4NWnGk4z0FNtFFaJVFFFFCEUUUUIRRRRQhFFFFCEUUUUIRXiaEOpVgCrAgg9CCMEH3Yr3RQhIw5Nu7fC20sM8agBVuNSOqjAAMsYYNgeZjztuT1qPzFy9fT2cqyiBVAV+4gLu8wRg+jvGVCudOwVck48QrQaKuXuPNU0NHILI+FQQyErHf3K4O8ZmUOv9VhIneqf0jmrMcKtBNCkGZ7sTwMX7xppI4kkVnLyMx7pCgcacrqJwAaUv/8AR3tQ/wBn90lOfYV+Kk/Tb9y1Z0mroqtj09U+3VqssbRuNSOrKwPmrAgj5gmkz/2RvbfAgmhuUAAAuNUbgDA3kjVlfz37sH1z1p5oqgcW8lctDuaS7rle9uoWinmhtlOPDAGlL4IOHeQJ4Nt1VVJ6avXgOH8ShOO4trgb+NJ2iz7yjxtpz6B2p7oqQ9wUFjT0S7wzgk7TJNctGvdhu7giyyqzDSXaRgC50kgAKoGT7RwQxUUVRXApFFFFCEVW8f5ehvYe6uE1pkMMEqVYZwysCCCMnp5Eg5BIqyooQDSzxexO0/393+3F/wBmp/DOyWyh1ZNxJrwGDTuoYAkgMsRRWAydiCNz606UVUMaNwFs/IlkGl7yR5kqJw3hMNumiCKOFM50xqFGfXAA399S6KKssUUUUUIRRRRQhFFFFCEUUUUIRRRRQh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1002" name="AutoShape 42" descr="https://encrypted-tbn1.gstatic.com/images?q=tbn:ANd9GcRDEbMsm6vI7ebaodh72T0apienNudXj1bILRBN5pU_CsjAa2-so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1004" name="AutoShape 44" descr="https://encrypted-tbn1.gstatic.com/images?q=tbn:ANd9GcRDEbMsm6vI7ebaodh72T0apienNudXj1bILRBN5pU_CsjAa2-so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1006" name="AutoShape 46" descr="https://encrypted-tbn1.gstatic.com/images?q=tbn:ANd9GcRDEbMsm6vI7ebaodh72T0apienNudXj1bILRBN5pU_CsjAa2-so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41008" name="AutoShape 48" descr="data:image/jpeg;base64,/9j/4AAQSkZJRgABAQAAAQABAAD/2wCEAAkGBhQSERUUExQUFBQWFRYYFxYYGB0dHhgVHRoYGh4XHhseHSYfHBsjGhoWHy8gIycpLCwsGh8xNTIqNSYrLCkBCQoKDgwOGg8PGjIkHyUpLy0tLDQxLy8sNDAuLDAsKSwsLDA0LCwxLCwsLSosLC8pLyw0LCwsLCwtLywsLCwsKf/AABEIAKkBKQMBIgACEQEDEQH/xAAcAAACAwEBAQEAAAAAAAAAAAAABgQFBwMCCAH/xABQEAACAQMCAwUEBAkJBgMJAQABAgMABBESIQUGMQcTIkFRMmFxgRQjkaEzNUJScnOSsbIXNFRigqLB0dIkU3STs9MVhPEWQ2OUo7TCw/AI/8QAGwEAAgMBAQEAAAAAAAAAAAAAAAQBAgMFBgf/xAA0EQABBAECAwUHAwUBAQAAAAABAAIDEQQSIQUxQRMiUWFxFJGhscHR8BWB4SMyM0LxQwb/2gAMAwEAAhEDEQA/ANxooooQiiiihCKKKKEIooooQiiiihCKKK5TXSqrMzAKgJY59kAZJPpgA0IX7NOqAs7BVHUkgAfM1wsuLwzfgpopMddDq2N8eRPmCKxp+MycQk7+fOknVFETlYUI8OBgAuV3LkZySBgbVLueEI+G9iRd0lXZ0YdGVuox6dD0OaaGMS27SZy2h1Vstlope5F4+13aBpMd9G7wzYGAZEOCwHoylX2/Ox5Uw0ryTgNorzJIFBZiAoBJJOAANySfIV6qu5jH+x3H6iX+BqEL8seZLWY6Ybm3lPokqMehPRWPkCflU9plAJJAA3JJ6CvluEB401AHKKcEZ6getH0KP/dx/sL/AJU97GehXO9vA5tX0rb8y2skohjuIXlIJ7tJFZsAAkkAkjYg71ZVgfZlKE4rbAD2hOoxtj6pnz/cx863ylZWdm7SnIZO0bqRRRRWa1RRRRQhFFFFCEUUUUIRRRRQhFFFFCEUUUUIRRRRQhFFFFCEUUUUIRRRRQhFFFFCEUUUUIWNc/c43FzePZWxfu1fuQkR8U0uMuC22FXdcZAGhyxx7MKbsfvhE5ja37wocxpKyuSRuhcIFJ3PU6T8Dmq+6kfhnGS7oWMNzLMF6d5bzd6NSE4BYCRh1xqQgmvPI5l/8Wha3LEvcSai2zPa5dmMuMgtoIPn4yvmabohnd5VaRtpf3+d1V8vArzwa4aMd3KpjljwkiHYq4AyPnsR6girS748sa5OSTsFHVj6Af8A8B54rU+PcjWl42uWPEuAO9jZkfA8iykah7mzjyrFOaeWnsLto5NTK5YwStvriznRn89MgMvns3nW0UwfTTzWE2OY7eNwnPsq5r7t2trkKjXEjSxSA+FpCFBgOejhVGk9GAPmN9Xr5ztwsilHGVPyIPkQfIg7g+RrUuRedi5W0um+vwe6lOwuFH7pgOq+ftDzAwnhLDqHJMY2QHjSeaeqruYv5pcfqJf4Gqxqn5wu1isLp2OAtvMT+w2w95OB86VTq+cLIfVx/oJ/CK76a9QQ4AHoAPuqStua7wFBeacbKtuzwY4raH+vL/8Abz1v9fP3KcJXiVl/xH/6pq+ga5WV/kXZwv8AEiiiilk4iiiihCKKKKEIooooQiiiihCKKKKEIooooQiiiihCKKKKEKt4zzFb2gUzyCMOSFyCckYz0B9RVZ/KPw/+kp+y/wDppW7bvYtf05f3JWYWPD5Jn0RI0jkE6VGTgdTSck7mv0gL0eFwqGfHEr3Ec/Ctj6L6N4ZzBb3H4GaOQ4zhWGQPevUdfMVOdwASegGT8K+Y/rIZPy45Eb3qyMPsINbdyTzUb2xcyEGaNWWTyzsdL494+8NV4p9Zo80vn8K9maJGG2/JS/5SOH/0lP2X/wBNfq9o3DyQPpKb+oYfeVwK+fV6D4CrTiXLlxBFHLJGRHKAUcEEHI1AHB2OnfB9/oawGS89F1HcDxmkAvNnluPsvouzvY5UDxOsiHoykEH5iqa95+sYndHnUOhIZdLkgjqNl3PwrK+yzjTQ3yR6vq58owJ21YJVv0sjT/aNU/OX4wuv18n8RrQ5B0BwCUj4Mz2h0T3GqsEetea2S9tuH8VthK6iSOPXpkw6MhA8RUjDjYDI6HA61T8E4/wWxBMEigtgM+mV3IA6FiC2nbOBgZOcb147PfxLL/5n9xrHPL5VL8hzWiuqri8Jhmlka4numhy+y+orecOiupyrKGB9xGR91LfPN1YPC1veyoud1GcyIwB0yKFBYMPI4wem4JBpOb+cGs+H28URxPNCmGHVECrlvieg+Z8qy3hvCJ7uRhCjzSbs2+/6TMxxufMnepknLTTRussThIlaZJXaWb/9vko0F0FkZNQYqThgCokUHAkAO4BGMg7gnHxvInWVNDZ6ggg4ZWG4dT1DA7g144j2a3y6A0DZLAKyFW0sTgE6SdI33ztiolxaS2s7QTrplTrjOll8pEJ3KN6+RyDuDXXxMntm6ZBR+a81xbhzcOQPgdqYeW9ketLUuUe0ACNor+REkiQssx8KzxKN39BIv5SDr1AwdkjnPnqXiBMagxWgYER/lS4OQ0noMgERj0GonoOHcpcRmOTocEEdVYdGU+TCqRYHjkMUuNYGQR0kT89f8R5H5VqzHY1+/wCyRflPdHQ59VMtLXNXtrwjI6VH4VF0prtIhimnGkkxtpfm4QylJI2Mckbh43AzpcAjcHZgQSCD1BPTrWlcnc2C8jYOojuIiBLHnPwkXzMbb4J9CDuDS1NEMUuXt61pPHdx51Qn6wDrJbkjvI8ZGdhrXP5SLSk0esahzT2PL2Z0nkVqnGOaba1ZVnmWNmGQCCcjOM7A+dRrHnmymkWOO4Rnc4VcMMnGcbgDyrGefOPC7vZJEbVGMJGR0KKPaHuLFj8CKq8SWtwMjTLC6tj0YYYf4VwHZJDthsvexcEjfEC5xDiLrb7elr6YpeuO0CxR2RrhQysVYYbZgcEez6irnh96s0SSpurorD4EA1858xfzu5/4ib/qNW00pYAQudw3AZlPc2QkV4Lb/wCUfh/9JT9l/wDTVtwrj0FyCYJUkx1CncfFeo+YrCzyXJ/4d9OEiFM7x4OoDvDHnPQ74OPQ1H5M4g8N9bsmcmVEIH5SswUr7+ufiB6VkMhwI1Dmug/g8Do3GF5JbY38R05BbjxTnO0t5DHNMqOACVIbodx0BFdeBcz294GNu5cIQGyrLgnOPaAz0rH+1f8AGUn6uL+GmjsS/B3P6cf8LVdszjJoSs3DYmYQyATdA+W9eSabjtGsELBrgZUkEBXJyDgjAX1q64XxOO4iWWI6o3yVOCM4JHQgHqDXzdxT8PL+tk/janPjHHJIeC2MMZKiYTayDg6Uc+HPoSwz8MedVZkE3fRMT8GY0MEZNuNb8uRJ+S0fiPP9jAxV7hCw6hAz4PodAOK9cL58srhxHFOC7HCqyspJ9BqAz/61hvL3Lkt7KYoQuoKWOptICggfHqR0FPXJXZ7dWt/FJMq92gc60cEZKFQMHDflelDJpHEbbKMjhuHAxwMh1gXVj5V1Tzf882UMjRyTqrocMpDbHGfJcdCK4fykcP8A6Sn7L/6ayDtA/GV1+sH8C1z4JyVdXcZkgjDIGKkl1HiABxgkHoRVTkP1EALVnCMYQtkkeRYHUVuPRb5wrjEVzH3kDiRMkZGeo6jfeplJXZjwG5tIpYrhAoLh0wwbquGGxOPZX7adabYSWgleeyY2RyuYw2OhRRRRV0usx7bvYtf05f3JSz2T/jJP1cv7qZu272LX9OX9yVmvCeLy20olhbQ4BAOAdj12IIrnSnTNfovaYEZl4dobzIcPiU7ds8UYuoSuBI0R7z3gNhCff7Y+AHpXnsgY67sb6e4GfTOWx892++kmeea5m1MXmmkPvLMfIAD3eQ6AVsvIvKDWNpKZcd9KCWAOdKqG0rkdTuSfj7qmO3yahyVMvTi4Igc63bD437gsOXoPgKcuaedO+soLMRMndJDrZiMkrGANIGfCchsk59wpNToPgKdufOB6bexuVG0ltDG/6axqVPzXI/sVg29JpdOfszLGHjqa9aVn2Scp63F6zDTGWVFHUvpwS3oArbDzznbG6hzl+MLr9fJ/EaZOyPmDubowMcJOPD7pV6fDK6h7yFqp7R+FtDxCbIOmRu8QnzDYJx8G1D7K0dXZCvHdJxF44g8PPNvd9L/6nvs9/Esv/mf3Gsc8vlV7wznK5t7d7eN1ET6s5UEjUMHB8s/OquwsHmkSKMZd2CqB6n/AdfgKq9wcGgdExjQOgkle8inG/wBvNM3aOD3tr1x9Bt8f38/4Uxdjs6xw3kh/I0MfXSqyH/OrntG5INxbRtAuZbddIQdXj2GkEnqMZHzHU1lvAOZbixkYwtpJ8Lqy5BxnAIO4IyfQ7mtXf05bKQirNwTHGd/D0N/EKe/aNxDOfpLjO+NKbe72KtraN+J8Ou5rqUma0zJDKVXKgRszIdKglGA3HuBG4FLfM3M8t9IskoRWVNA0AgYyT5sd9zTx2T2Ins76E4xJ4Dn0aNl/xoge7tBRUcTx4xhOJjDTtyA8fGln3BuK6h5qRjUp6g9fs9D51fXlutzFpJ0uvijfzR/I/A9CPMUnG1dcfkzR5Rs5GWQlWRts41A+WxqwteMMB7Emr0xgftezj3gmvUXY3XzEjS7u/n8K64Fe6lBI0sCVYejqdLD7QfupttLwYpD4e5UEk5ZmZmx+cxJOPd5fKriDiGKvRI3WeoAmk0zXgxS/xOcHNcZOI++q+5uc1IbShzrVLytaI88UUjKsYnKOzEKBGrnOSTgeEY3pn7UTC173sMkciyRqWKOrAOMqQdJOPCEpf5X5bnvWlW3UMVkkY5YAYMjAbnr51Ycc5GurSPvZkUJqC5Dg7nONh8K8lKCC4AbXzX1nDewiFzpO9oA0+oH8LSux/i/eWbQk+KByB+g+WH36x8qyfmL+d3P/ABE3/UamDsr4z3F+qH2Zx3Z/S6oftGn+1S9zD/O7n/iJv+o1Ve7VG3yV8aDssyUjk4A/f4qZJZXpsVc96bIMceMFAdZGdAOR487kdT76sOzS8to71DcKSxIWFs+FJDtlh1ycgA9AT08xyXnp14b9BWNQDqDSFskqzlyAuMDrjOT/AJUvBuHvPPHHGNTs4wPnkk+gAySapYDgW7pgsc+KRso0izRHh4n6pj7V/wAZSfq4v4aaOxL8Hc/px/wtVL2xcLZLxZsHRLGoz5a1yCv7Ok/bS3y9zdcWQcQMoD41BlDbjOCPQ71pq0TElJ9icrhzY4zvQ+HP5Kv4p+Hl/WyfxtWlQcnm/wCC2vdkCaISFM9GBdtSk+WcA59QKy9mZ2zuzM2feWJ93mSa1jj3GpuE8PsYo9Il/LDDUCAuXXrn23G4I6VEVd4u5UtOIGQdkyI9/Vt+wNrL7m0mtZQHWSGRTkZypB9VP+INaR2edpMkkqW10Q5baOU7HV5K3kc9AeucA5zmlrmPtJmvIDDJDCASp1AEkEHOVyfCT677Eiq/kThzzcQtwgzokSRj6IjBiT9gHxIqGO0vGgq2RF2+M45LQCAet/vf0XrtA/GV1+sH8C1A4bc3SriBrkJnfujIF1bfm7Zxj7qn9oH4yuv1g/gWjgHPV1ZxGKEoELFzqTJ1EAdc+gFVNazfit4w44zNDQTpGx5cv3W5cssxs7YvqLmCLUWzq1aFznO+c9c1ZUjdmnM91e9885TQmlV0pjLnJO+fIaf2qea6cbg5oIXhsuJ0UzmOq/Lz3RRRRV0sqvjnLVveBRcR94EJK+JlwTjPssM9B1qp/kw4d/R//qy/66aqKqWNO5C3ZkzMGljyB4AlVXB+VrW13ghRGxjVuWx6amJbHuzVnJGGBB6EEH516oqQANgs3Pc86nGylGDsr4eowYWb3tLJ9mzCru/5cgmthbOn1KhAFBOQExpw2c9BjOfWpt3dpFG8kjBURWZmPQKoySfgAaRpe1hTvDayMMAqZHVA3yGtgMb7jPuFZOMUQ71BMtkyp3AgucRvzJr7K9s+z2xiYOkADKQysXckMDkEZY43qx43y/BdoEnjDgHI6gqfUMCCKVbbtMYjx2uDnokwbb4sib+776vOG87W8pCsXhYkKqygDJOMAMCUJJOMask+VUZNA7utI9FMgymkPfqsdd9v3VJJ2OWROQ06j0Dr/ihP31f8A5MtbM5hjw/QuxLNj0yeg+GKu6K2EbAbAVJM2eRul7yR6oql4zybaXRLTQqXP5YyrfNlIJx781dUVYgHYrBkj4zqYaPkk+Hso4epyY3b3NI+PuIpm4dwuKBNEMaRr6KAMn1PqfealUVAY1vILSXJll2e4n1KxXtV5Sa2uGvI1zbzEGUj/wB1McDUfRJNvF5NnPtCktGr6bmhV1KuoZWBDKRkFSMEEHYgjbFZHzj2T/R0luLSVFhjRnaCUnwqqknRLucYGyuD+kB0fgyNI0u5LkZOKXnUzmkeOSu6z1BR66B8b10lyVMM9cJZmJVUUvI7BI0HVnOwX7ep8hmuUDtJ+CRpB+dsE/bOx/s5qz4JwOaKUzG5ZJCpQd0FGhSQSFdlJBOACyhT1GcGlZcgNFN3KcgxXPNu2C2Lkrk+LhtuFB+sZI++fJwzgHLDPQamY/OvHMHH+GTRtBcXlrpYglfpCKfCwI6Nkbisym4ZE7apQZ3wBqmZpTge+Qt91egiqMKqqPQAAfYK5WkVS7nau1B17it/Tl7k8cI4dwMyDuJLR5AylcXGpgwOQRmQnOfSrW47OLCR2doMs7MzHvJBlmJJOA+OpPSsnu41YYZVYejAEfYa98p80zcPuMay1tszxZOkRksGKqSQjp7XgwHAIIzgivZt8Ft7ZPd63X6lae/Zpw0dYAPjLL/rqbaQWNjIkMaxQyy7KAPG4953bG3mcUu9oljPcTRotv30PcvpkWMSMsrZ2BLgKMBDq/f0qms+WbjVwuWSCSTRmOVSN0CzOYy2TkKAwI2wAvvFMMx46DtkpNn5DyWEkjzJrotO4rw+GeMxTqro25VvdvkeYI9R0pQn7I7AnIaZAegEgIPn+UpPT31T9pcKvxG3DxSTr3DZji9thmQ7beXU+4Gl2fhciJYR3MM0gJuGEK5EndHQdIGMjozY9D5Z2n2RjwC785qGcTnxyWxkgevotP4FyFZWjK6Jqk/JkkbUc+qj2QfeBmpPMfK1tehTPk6M6GVyuM4z56TnA6jyrJrjhciQ2STQzFGubgxwbiTuj3HhAxkEnV5DOc7Zr1LwGYWq5troqbiRoISjMAngBEijDDOwDDBOlvXNW9jZVXsqnik5f2m+odbN/m6a/wCTfhizpAZ5jKw1CPWuSuCcnTHsNj5inTg3L1tZIRDGsYPtMTkt8WO5+HT0pEl4JPFe2t19Cd1FqmYkI+rmSNgFyzHcAJgnr0GT19c78OuLmS1ne1mlgMI12yuQySnUTnAJHVN8fkYOKzbjRgjT9FrLxLJlaRISd+W9eqa+JchWM0rSyw5dzknvJBk4A6BwOg8qjHs14aNjAP8Amyf66TObOWp3lBFpPJEbaNLdFb+bsFUYbrkq2rOcA6uu20bjvKN07NrhlkkSygAZQSGlDxArkbOQhb13XPlmrDFjNEkb+QVf1TKaKBdt5n89Fq/BOBwWqGO3QIpYkjUW8WANyxJ6AbVY0h9nHBJLee7DRyIjCAqXB8TaWLnJ6nUd6fKycwMOkKWyulGt/MooooqqsiiiihCKKK8vIFBJIAAySegHrmhCp+dVB4fdhuht5evroOPvxWFRwSJsAw98LKFJ9e6k2X4LmtD5+58Eqva2ZikVlxLNq1KD/ul07FsYy2SFyNmOQqJHxFB7Z7tvRyB9h6N8ia4+fJbg1u9c13+GQ0wuftfIrpb8QkGzF1+Ns5++NytSFt5btktwZyJZFQsIu5VRnJY6syNpClsLgbDO2a6w8RiG5liHxdf869PzWIpIZYO7k7uQszkO0SZjkQFnTbOXG2fjjrSGP3pW93r+dPqmcvuxu73T86/RboKKxq656v363Kx9doYVHyzIZOlU17xGSY5mnuJfc0zhf2EKp/dr1FLy1rcb7jUEP4aaKLp7cir16e0RVFP2n8PXOmfvcf7mOSQH4MiFfvrIIYYkJKRopPUhRk/E9TU7hPDnvrlLZWZFI1zSDqkAODg+TufCPTc+VFItPl12vRAfV2ty5/rd3GB8dUmrP9mqybtfuMDTaQqc76rhm2+AgG/zqn54HCoIYTYy2qushjkWOVSWQpI2p/ESxDquHOT4iM70vwcOuJV1xwTun54jYLj11sAmPfnA8yKEJlk7Vb8jraIc9RE529PFNSzzHzhccQCJLcroXxiNItCybkByGY94AQcEZAI9RUDgwW5k+sVhbRxPcznbLW8YyUGDkGRtCfBjTrxjgyx8GknlRDeStbyM2MaGaSNVgTrojjiYxhRt1qaIKrYI8khraN/vT+wte4+Ho0mkktpCsS2CdyQAq40L7JydOemCK4xmTzjJ/RYN9xwfur0xDMBqaOQDbybB8tLDcdOorV5k/wBrWUYiu2V+yaIp67ial2J5h+VGw96sp+eCR+6pHfzf/B/vn/Kslsrkz1wknqnmeQAl51QeqoFx83Zv3V5s+FfSSe6invCMZ0hpFB+O0QP2UIXWfjCkkRgysNsJ0B97+yPtJ91SeXOASXlwIAcs+GnYezFANiBnzIJVQdyzFjsDhm4L2V3cwHfslnH+auJJcem31afa/wABWm8vctwWUXdQLpXJZmJJZ3PVmY7senwAAGAMVFqaVmqgDAGAOg9K/aKKhSuD2MZkWQxoZFBCuVGpQc5AbGQNz09TRLYxs6uyIzpnQ5UFlz10kjIz7q70VNlRQXCexjdlZ40ZkOUZlBKnbdSRkHYdPSu9FFQpRRRRQhFFFFCEUUUUIRRRRQhFFK3PnNj2UcQiCGaZyq6wSqoqlmcgEE48KgZG7ipHJfOEfELcOuFlXwzRZ3SQdfeUJ3DeY9+arqGrT1V9DtOutuSTeZO1CZ5Xis9MUaMyGdl1O7KSp0IfCqhgRqbVnHs4pPuT3x1XDyXDeszlwPgh8C/2VFVvEZEhnlijYSJHIyo0YZ1ZM5XDAEEhSFO53U1zjuZHOmNfFjV9YGQYyB5rkkn0/wDUdIxoslDYpHmmhTbVgGdAApDFgAMZRjkEe7OV+K1YRpnb7qgR2KTW7SvdRW7rGXjHdzM+vGdOvQirnGCV7wfEYzzj4i6dWG3lNE6Ef24wUPxAxXDzMfv6mG7XpMHM/paJBVCvsmC1sk/MT9kf5VZlQVIb2SCGz+bjf5YzS1DzHtsbPPvu8fd3WaaeSuCDiJd7iRTAjhRDECFmOAxDM3jdACNlCq2+cgEUnHhyyvo7K0+ZFG2xus/hvxpRQ2ptK+Ebsdh+SN8/KrXh/Lt7cDMVrOw/OZe7HxzKVyPhmtu4HLZ4dLQ2+I2xIkGjwNvswTodj19DVpmvV2vK0seseyi9c/WPBCuBvlpG+GkBB/f/AM6i8K4KyWvEokbXNJNLAH9gvHCe70dTpDETDr+Xk1tlIvFeTLiOaWS07l0mcyGOV2TRK3tkEI+pGbxY2IYtuQdhC5rzDwmZBBc26QiFVHdXNuAsS4Gkd5holGMYw+4qQ3JtncwNHaXc0cTqylYLkyRlGGGURsXQAgkYUDHlV5ypy8bSAq795LI7SzP0DSMADgeSqqqoHoorLu2ixiS7gYRxp9TI7MqKpLakGosACSFXA323x1qWN1GlV79DdRVfBy4VWe1ik1PdX4tVldR/NrQd7KxVSAV73wnBGceXSrbnGz4g0cMDR28veTjSYZCpZljkfBSUALjSWzrPsgVD4BbTLJarbmPVbcPiZ1m1+Ka7YzSYZclWwF3Ib0x51cTdoggmaG5hdJECkmNlmXDDI3GlgceWnO/vGY1P1WN0vM5zBQHdpIglMTMJo5YtDFGLodKuACVLjKZwQevQimjhRhnQAiOZPQ6XH+Iq9secrBlkjWdY+/Zy4ctES7gKSO8A3wB0r9n5MsZlt9MMQSFhlkUBpEEbIFMqEN1KPnO5WmPbTyeEhojG+4VaeT7Q9I2T9CWRR9gfH3VDvOU7YeUp9xmlI+zXV4OSVM7FLm6hh7uMIqzF/rNUmskTK/h091jHvqjvuDXsVq07TRyEOV7qSLQ5Bm7pPGh05YFG9gDxVZs8JO4WnfI7rvil+64fHCwkhij7yNldMqDllOoKc7kHGDv0NfQXDL1ZoY5U9iSNHX9FlDDby2IrBuNcPurdlE9s41sQhiImDEAscBfHsoJ3XoK03ss5hiksIITMnfxBkaItiRVV2VMofEPBo8qjILHUWJjE1iw9O1FFFKp5FFFFCEUUUUIRRRRQhFFFFCEUUUUIRRRRQhFFFFCFm/avkz2Yx4dFyc/1s2+32ZrNpLJWtdTKpYQvgkDI8JPXr1rUu1CAmWybbTqnQ+u8YcH4fVH7qRuBcHuLq0BhtZZUZCNeY0Uk5yFMkilgM41KCPQ1xspj3TdweH1XewpY2wU8j/b6LjBDhVA6aRge7FcJvC7n82HV97n/APGpnDbuNkUF0EiqA6FgGVwMMpU7ghgRgiud7Hn6SykHTa+R/K+vP+ArmAEOId+brrOmBYC382XW1s/AqkZ8IU+/bBr1BwQrtHNMg8hlXA9w1qxx7s1YJG3XGRsfu/zNdkjbb78Y9/u+FLmRwVnAEBRk4VKety/xEcQPyJQ13i4BAB4o1kY7tJIoZ2J6ksRn3bYAGwwNqlwBvPpg/wCG37674rMyu8fdt8lgY2+vx+aVLaxx9EOXVkeW3LI7ISiCXTkoQTgxKeuMk+tXWJlbUl3eqR0/2h3H7MpdT8xUK08Rt9vae5n/ALJLhW+ffKfnVw0dNPyJWHuuI5/MrCOGN47zQeXyC6ntOuDalDC6XGsQ/SEMZj/CCMzaWbUre0QmhhnG5Ga6cB7QJbeQx3bS3KOuqN1jQurKQGRggQFSCpBxnOoEnbC2i5h1H8u5294Nzt9oANdpIs3MY9IpT/ehH+dO/qEuq/C/gEuMGEtrxrf1KtYu0y5Ev0hsNalyO5EWHEJfSrA6iTIBpYg7HxAY2NUHaNxB+JOjRW8kemKWI948eSG0lSArNjHizk+YrkYf9jGdtQQftyKB/EKtjBU/qc0e4rmVP6bBJsb5BV/DOPskssktvMpkMP4PTIAEgiiwMNnGpGIGM4PrSne8UMksksuY2lkZsOCukbKqZIAyECinowV+GCtoONPjNloKxyOCRSt0h5HuP2STFIGGxBHu3Fe4bdFOVBjPrGxjP2oRTNPwCFzlooyfXSAftGDUZ+Vofye8T9GR8fYSR91dNvH4H7SMPwP2XId/85M3/HIPiPuo9tx+7jxoupGA/JlVZAfdnAf+9Vrb9o1wn4SCGUesblD+y4Yf3qqZOWmHszN8HRW+9dBqJFwghykxLFgWR42ZQAukEac7HxA5JbOSPLez+IYLm20G/Dl/CwbwPM1U6q8f+bp2tu0m0d0aZZYXj1FGkQkKWGlsPHqXcbb4qyQ8Ovpnmdra6Z4449LNG+lVLnwj2lYl9z12HSsqexnKsAASGKagwBx+fggDOkggZ6+lagnM/CJY0insnCJGEXvbYSFVUaVAaPvDnHQg/OpdJB/5vWbOH5Lb1NI+I/P3XuLlxbOB5FvLyHullkOiXKaFLOqd1MJFAVAqbddO/U1bcAg4t9EjklvLVnZFkZZbU5XIDaC8cqDYdTo65peuLfgUoMa3EtsJFKkLJcRJpIxhlcd0NsjBGNzmmS65a4h3LpFxFJUdCiie3UkIy6c95EUOcHIOk+VWab6rRrHs2euXAubOIzW0U5sI5FkGod1caWKHOlhHKgAyMEAv0I+FWA59jTa5t7y1OOskDMv/ADItafaR8qjWF5xC0jihawSdI0VA9vcKDpVQoPdzBMHAGwY/GpH8olsmPpK3FmScf7RC6Lnp+FAMXz11ZXXm57TbBUV0mE4JGrufGY11KpeQbFFBdBvuc7AmmqsTue7vbhZJMPFdPPcsoyA0EDC2tkJB9kkzTHHUsPSmMmW3gkkgvbhBEjyaJSs6EIrNpPeDvANsbSA/ZQhaTRUfh87PFGzABmRWYDcAkAkA75GffUihCKKKKEIooooQiiiihCjcR4lHBGZJXCIvUn1OwAA3LE4AAySSAKoV53LHwWV26+R+oTP9mSZXHwYA1G7TEbuICsndabqPMhUMFykiLkEgYLsq9R7Q6VSWlvfHAE1ov9buJCf2TMBn51sxgcLKxfIWuoJnF9a8Q/2e4gYSAGTubiPBwPAXVhlHHi0kox2bB60wxoFAAAVQMADYADyx5CsL4xzi8N0Htrh7iaNZYmnkVe6CtpykMK4BIdFJcncjGWAxTL2diLiiSfTy91cROCyyuTCUbOhlgGIh7JUgqxBUnPipfW3VpB3Tpx5mxCVze6eqbeIX/Cp5NE0nD5ZCQNMjQsxbyGGJOfdUXiXZpbOwMH+yKV0SpAkarIm/lp8LjJGsb4JHoR55xFpBbrbpawSzThora2Ea4ZiNyQANEa7MzbYA65xXjhfDZbK4tIPpVxcNLFKJRM+tfq1U98oO6YdlXSDgh99wDQ5ocKcLCxa4tNhVXEOE8Ljbu4Y7t2jOkpayzaUI8ie8EQIxjSDkZ3FcxY2PSQ8Ss8kASSyPoySNi5MkS5O3jx12qr5a+lrbxaPosi92uC2uIqQN1YKHBIbIPTcHIzmvHMHG1kgmhueIQJqjdTBaRs7M2k4R5MuQurGRpT0yAa0kxogLIHuCpHPK51NJ+Kdz2dpja6uwfXMJ/fDg1D4r2bu8LrHeSlyuB3ixBT6qxjjVgCMjKnIzmu/A+0YXMZMNrdzlNKyMiRqok0qzAd5Kp21Z6b+WatLTnOBpEikWa2kc4RLiJo9bfmq+8bN7lYmlfZoTvoHuCZM8o2Lj70pWnZ3fd4ZGmtI/qgiRrHJIEAOcBtcex2ycfkqMbbzLTs+un2uLuNE8xbxFWI/WSO+n5Ln0Ip/pT41zPN30kFuETuyqvNIC/iZFfSkYZeisp1MwG+wO9DcKEkUwKHZcjRu5fnEuzq2FtotILeGZCrRSMmSGUg6WfeTDDKk5JwxOD0NfwXs6ErNJxGKJm06I4ldmVFzlnLYXLsdPl4Qowck1KS8vlUubu3IUZPewaEx5kusuV+ODj0NXnKnMAvbWO4ChdesYDahlHaMlWwNSkqSDgZBGwrV0DdYeRuFm2ZxYWg7JCfs/v9CxAW2mIoVfvG+uWMgomjRmMthcnLAEH2s1xkgnRislndKR5rH3in4NGWB+eD7hWtVF4jxSK3TXNIkS9NTsACfQZ6n3Dek38Ogf0r0TjM+ZnW1lxWT+jXf/AMvJ/prwkc7EhLG9Y++JUH2yOo+VP8XPdgxAF1CCdhqbSCfTLYGfdV8pB3HSshwqAePv/hafqcx8Fl0fLV++MWqJvg97cKCBtviNZNvnnavR5J4l+bYf82b/ALNN/Gebu6kMMMRmlXGvLaI0yAQGcgnJBBwisQCCcZGY8XMl4cE2cLDzEd0S/wAhJBGhPxcUw3hkAF6PiVgeJTE1r+SXv5P74gfWWanG+0rAH47Z+OBSUzmOUi7eNJ0DJ3ABDAkjOFJLy6tK6SowR0zmtx4LxhLqFZo9QVtQwwwysrMjKR6q6sNsjbYkb1MMYJBwMjOD5jPXHxwKo/AiIpor881rHxCZptxv88li1ryjfkFjZv42LY72EEDACggyAg6QMjyOa9tydf8A9Df/AJsH/draKKk4EJ6fFWHE8gdfgsSg5Uv2OPoUy+9pIQPmRKT9xrVuFBbKzhSeRE7qJEZmcAZVBnxNjYYPpsKt6yZOLs08kk1tPK3ezKkqhZRoWV1Cr4tUYAA8OBvk7nJprGxGRk6Epl50koHab0tL4fx23nJEE8MxHURyK+P2SfUVNIrNrhZrxDHHY6CRhZ7kohiJHtoqM0uodRgpv5iqfhXN4u0Rru9KPpGYVmNuFxgZJVkaQkqW1Z077ACmOzJNBJ9oALKc4+y+070u/eSDS6xoW0iFWleUhGQK48TnGWOBgVI/k8tumq50E5aM3EjIy/mMrMcofMeY26UpScWhCt9AurqW60nQsM0lypfBwH71niVM9SSpx0OcVo/BL/v7aGbb62KOTbIHiUNsDvjfzqhFK4NqM/KlrnKwrGd/FFmI77E5jKnPv61+LwAp+CuLhPc796PLb63U2PgwO/Wrese7RufblbyS3gleBIdKtpC5d2VX1ZKkhQGUDGOh67Yze8MFlNY+O/IkEbOa0kG9Tr9HnGPLXC2d/L6xT5ea9fLG/eLijagr28yZIGrwMu5x1RiQPeQKw+27R+Ioc/Smf3SRxsPuRT9h9K0XlTnO/ntVuZLSKaMvIp7hysgCOULCJwQ3QnAkz6CoZK1/Ja5WDNi0ZBzT5RUPhfForhNcLh1yVOxBVh1RlIDKw81YAj0qZWiSRRRRQhcrm1SRCkiq6MMMrAEEehB2IrPee+RlhspJLH6TEy4LRQzS6TEWXXpi1EDCatlA8/PFaPRQpGxul8rW0isVSPDsdlSPxE+4KuSfkKtOGcbvOHXMgjj7mRoArGVQSoYq6nQG9vAJAfGA243GfpFLdVOQqgnqQAKwnn/l+dOIzkQzSLM4dGSJ3DZRBpyoO4IIwcHYHoaTMXZjU3cr0cfEBmvEM9NZzPnXS+i98hc6i2vGkvSsvfnS13J+Ei6YUn2RDnyULpyCcgbahykjXEkt/IrL3wCW6MN0tFOVYjGQ0rEyEendj8mkXkjspkldZ75NEQwy259pzsQZcbKo693nJPtYGVOw0xFq09/muRndh2x9n/t+vl5LH+2TgkcBikij7pJ2kE5QsqSSeFkDoDoLN9ackZJXr5HOwmBgDb4V9P3NqkilJEV0IwVYAgj0IOxqlHIHDv6Da/8AJT/Ks5YTIbtOYHExiMLdF+fI/IrNeyXmKC0e8+kTxQoVtyNbgEuO+BCqTljp0dAfKnbjV63E4Htre3k7qUaWuZ1MaJ0OtI2xLI6nBXwquQPFtTFw7l22t/wFvDF70jVT9oGa6cbumitppE9pIpGXp7SoSOu3UedbMbpaAubkS9tK6Sqs2v254lDAFEs0abYBkdVLY89yMmsx49aWxvLi4ZWMTsjC7t2fSPq0Vo5JIWypDIW8eBhxvXHhV9Go1S2ly0zAF3aAzs59e9TUGHXAyAB0A6VJ4s7lBcQWLW7QvG5nbRFKyLIuYkSMlnMgymmTSvi+FM6SzdIaxJtyUMtYM8a25t7qdtTBp52uBEF05PdtIcsSRhRp6E52wWHh3D54lcrezRBneRsR24XW51MfFESASScavnUDjtlLxCRHaCzjVRIAkqmVjrKHUxXSFYaOilup3NQpOD21m8X021tikjaI5FLyDWFLBTBIGYZwQCuvcgHGauQK7wVQTfdOydOT+ajcTTwNJDOYFiImiBUOH1grpLMNSMm7IxXxAeEgilPmXjBi4lO7xpIEMaRt38auimKNiqrKVUAsxJKtk+ecDF3JLIqXN3DC0KQ2EqQ6lCM7DVIGEZxoRcDGvBOT4QOq7w29iTJktLoynd2aAzO7dMmVdQb9rHuHSqRDclXlOwCuLHjlzcKRBaoyHILz3EZT9mEylvhkfGrvkBDBbPbyMmqC4mTKjSpVm70aUJOhQJAoXJwFG9JnMSO0JuIbJrTuijvOWWKZogwDRokRLEspP4QjHkM4wW03DvO0MjnOQbGV3J88loiSfex+dBbq3tQ12jalI47AV4ncL9Kkt5JGjeNToKyJ3Ua5RXXBIZHU6TnYZ6irOLl5ipa5vbkxgEsAyQJp89TRqrYx/XqNwixVruKJrNorGaOZO4mKsrTrpkD/AEfLJCAglGVwWJ3UYBpqtOz7h8b61tYtQORkagpznKqxKqfQgDHlUa6GlWEdnVai8mNHDYytEMW6y3MkIwQvc6mcFRjOgnUQQNwcjIIpNteZoLkCS6vvGQGaPv3t1jzvpEaujYGcZYsT61rUsQZSp6EEH4Has6Tgt3aqqSW30tI1CrLAyaio2GqKVlIbAGdLMOtRGW72iQO2pV91zDHDG0vD5rqVo8O4V5ZoO6UgyGRpSygd2G/BsHzjGa1gUjsl1eQvAltJbJIjRvLcFBpRgVbREjsWfSTjUVXzycYJ2qc0TWcESwNoeZ2UyYBKoq5OnOwYkrgkHAB88VnI4DdbwRukcGDmTSdZplVSzMFUDJJOAB6knas84tLZxyu8HE7WIs5doZXSRQzkElQrrImWJY7sviJwKyO9laZtUzPM350rFz8tROOp2GK0LsQuNNxdRAeFo4pPgwZ0J+YK/s0vFk6nU1dXL4Q/Hh7R5B35fymvgay3SkLe2ekHc2h7x9O4yHZysZOPzGxvg5wRWycs3FoSi2wu7ZWcxd2y94kZOoIySkBtOdIZXJIUZGasOdBZuWjjVX4iFzB9HAM6SdVYsPYTIGTIQpGxzmnGzD92neaTJpXWV6a8DVjPlnOKaD3A2uMY2kUk/h/Eblxogspo28mudEcaH1IV2dvgq79Mr1pq4Nw76Pbww6tXdRRx6sY1aFC5x5ZxnFTKKqSTzUhoHJFKvN/Z3BfkSEtFOBgSJjxL5K6nZwN8dCM7EU1UVUgHYrRj3MIc00VhPGeyq/hJ7qNLoeTRsqH5pIwx8matC5X4zFZ2sVsYL8GJMEmzmbU5JLNmNXXdix2J606V+YqjI2s/tTGRmTZAAlN0lOwkM3EVnt4poojDIty0sLxCVwU7nCuFZnUd4NWnGk4z0FNtFFaJVFFFFCEUUUUIRRRRQhFFFFCEUUUUIRXiaEOpVgCrAgg9CCMEH3Yr3RQhIw5Nu7fC20sM8agBVuNSOqjAAMsYYNgeZjztuT1qPzFy9fT2cqyiBVAV+4gLu8wRg+jvGVCudOwVck48QrQaKuXuPNU0NHILI+FQQyErHf3K4O8ZmUOv9VhIneqf0jmrMcKtBNCkGZ7sTwMX7xppI4kkVnLyMx7pCgcacrqJwAaUv/8AR3tQ/wBn90lOfYV+Kk/Tb9y1Z0mroqtj09U+3VqssbRuNSOrKwPmrAgj5gmkz/2RvbfAgmhuUAAAuNUbgDA3kjVlfz37sH1z1p5oqgcW8lctDuaS7rle9uoWinmhtlOPDAGlL4IOHeQJ4Nt1VVJ6avXgOH8ShOO4trgb+NJ2iz7yjxtpz6B2p7oqQ9wUFjT0S7wzgk7TJNctGvdhu7giyyqzDSXaRgC50kgAKoGT7RwQxUUVRXApFFFFCEVW8f5ehvYe6uE1pkMMEqVYZwysCCCMnp5Eg5BIqyooQDSzxexO0/393+3F/wBmp/DOyWyh1ZNxJrwGDTuoYAkgMsRRWAydiCNz606UVUMaNwFs/IlkGl7yR5kqJw3hMNumiCKOFM50xqFGfXAA399S6KKssUUUUUIRRRRQhFFFFCEUUUUIRRRRQh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1010" name="Picture 50" descr="https://encrypted-tbn2.gstatic.com/images?q=tbn:ANd9GcRpSqCITlUaVfj5Zh2GQRLiDIkVHZy7admjucQkUc8b5FHzFUEj"/>
          <p:cNvPicPr>
            <a:picLocks noChangeAspect="1" noChangeArrowheads="1"/>
          </p:cNvPicPr>
          <p:nvPr/>
        </p:nvPicPr>
        <p:blipFill>
          <a:blip r:embed="rId9" cstate="print"/>
          <a:srcRect/>
          <a:stretch>
            <a:fillRect/>
          </a:stretch>
        </p:blipFill>
        <p:spPr bwMode="auto">
          <a:xfrm>
            <a:off x="5652120" y="2060848"/>
            <a:ext cx="3284983" cy="29523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5">
                                            <p:bg/>
                                          </p:spTgt>
                                        </p:tgtEl>
                                        <p:attrNameLst>
                                          <p:attrName>style.visibility</p:attrName>
                                        </p:attrNameLst>
                                      </p:cBhvr>
                                      <p:to>
                                        <p:strVal val="visible"/>
                                      </p:to>
                                    </p:set>
                                    <p:animEffect transition="in" filter="box(in)">
                                      <p:cBhvr>
                                        <p:cTn id="7" dur="500"/>
                                        <p:tgtEl>
                                          <p:spTgt spid="18435">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box(in)">
                                      <p:cBhvr>
                                        <p:cTn id="12" dur="5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box(in)">
                                      <p:cBhvr>
                                        <p:cTn id="17" dur="500"/>
                                        <p:tgtEl>
                                          <p:spTgt spid="184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box(in)">
                                      <p:cBhvr>
                                        <p:cTn id="22" dur="500"/>
                                        <p:tgtEl>
                                          <p:spTgt spid="184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40966"/>
                                        </p:tgtEl>
                                        <p:attrNameLst>
                                          <p:attrName>style.visibility</p:attrName>
                                        </p:attrNameLst>
                                      </p:cBhvr>
                                      <p:to>
                                        <p:strVal val="visible"/>
                                      </p:to>
                                    </p:set>
                                    <p:animEffect transition="in" filter="wheel(4)">
                                      <p:cBhvr>
                                        <p:cTn id="27" dur="500"/>
                                        <p:tgtEl>
                                          <p:spTgt spid="4096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4096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8435">
                                            <p:txEl>
                                              <p:pRg st="3" end="3"/>
                                            </p:txEl>
                                          </p:spTgt>
                                        </p:tgtEl>
                                        <p:attrNameLst>
                                          <p:attrName>style.visibility</p:attrName>
                                        </p:attrNameLst>
                                      </p:cBhvr>
                                      <p:to>
                                        <p:strVal val="visible"/>
                                      </p:to>
                                    </p:set>
                                    <p:animEffect transition="in" filter="box(in)">
                                      <p:cBhvr>
                                        <p:cTn id="36" dur="500"/>
                                        <p:tgtEl>
                                          <p:spTgt spid="1843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nodeType="clickEffect">
                                  <p:stCondLst>
                                    <p:cond delay="0"/>
                                  </p:stCondLst>
                                  <p:childTnLst>
                                    <p:set>
                                      <p:cBhvr>
                                        <p:cTn id="40" dur="1" fill="hold">
                                          <p:stCondLst>
                                            <p:cond delay="0"/>
                                          </p:stCondLst>
                                        </p:cTn>
                                        <p:tgtEl>
                                          <p:spTgt spid="40968"/>
                                        </p:tgtEl>
                                        <p:attrNameLst>
                                          <p:attrName>style.visibility</p:attrName>
                                        </p:attrNameLst>
                                      </p:cBhvr>
                                      <p:to>
                                        <p:strVal val="visible"/>
                                      </p:to>
                                    </p:set>
                                    <p:animEffect transition="in" filter="wheel(4)">
                                      <p:cBhvr>
                                        <p:cTn id="41" dur="500"/>
                                        <p:tgtEl>
                                          <p:spTgt spid="4096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4096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8435">
                                            <p:txEl>
                                              <p:pRg st="4" end="4"/>
                                            </p:txEl>
                                          </p:spTgt>
                                        </p:tgtEl>
                                        <p:attrNameLst>
                                          <p:attrName>style.visibility</p:attrName>
                                        </p:attrNameLst>
                                      </p:cBhvr>
                                      <p:to>
                                        <p:strVal val="visible"/>
                                      </p:to>
                                    </p:set>
                                    <p:animEffect transition="in" filter="box(in)">
                                      <p:cBhvr>
                                        <p:cTn id="50" dur="500"/>
                                        <p:tgtEl>
                                          <p:spTgt spid="1843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nodeType="clickEffect">
                                  <p:stCondLst>
                                    <p:cond delay="0"/>
                                  </p:stCondLst>
                                  <p:childTnLst>
                                    <p:set>
                                      <p:cBhvr>
                                        <p:cTn id="54" dur="1" fill="hold">
                                          <p:stCondLst>
                                            <p:cond delay="0"/>
                                          </p:stCondLst>
                                        </p:cTn>
                                        <p:tgtEl>
                                          <p:spTgt spid="40970"/>
                                        </p:tgtEl>
                                        <p:attrNameLst>
                                          <p:attrName>style.visibility</p:attrName>
                                        </p:attrNameLst>
                                      </p:cBhvr>
                                      <p:to>
                                        <p:strVal val="visible"/>
                                      </p:to>
                                    </p:set>
                                    <p:animEffect transition="in" filter="wheel(4)">
                                      <p:cBhvr>
                                        <p:cTn id="55" dur="500"/>
                                        <p:tgtEl>
                                          <p:spTgt spid="4097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4097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8435">
                                            <p:txEl>
                                              <p:pRg st="5" end="5"/>
                                            </p:txEl>
                                          </p:spTgt>
                                        </p:tgtEl>
                                        <p:attrNameLst>
                                          <p:attrName>style.visibility</p:attrName>
                                        </p:attrNameLst>
                                      </p:cBhvr>
                                      <p:to>
                                        <p:strVal val="visible"/>
                                      </p:to>
                                    </p:set>
                                    <p:animEffect transition="in" filter="box(in)">
                                      <p:cBhvr>
                                        <p:cTn id="64" dur="500"/>
                                        <p:tgtEl>
                                          <p:spTgt spid="18435">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4" fill="hold" nodeType="clickEffect">
                                  <p:stCondLst>
                                    <p:cond delay="0"/>
                                  </p:stCondLst>
                                  <p:childTnLst>
                                    <p:set>
                                      <p:cBhvr>
                                        <p:cTn id="68" dur="1" fill="hold">
                                          <p:stCondLst>
                                            <p:cond delay="0"/>
                                          </p:stCondLst>
                                        </p:cTn>
                                        <p:tgtEl>
                                          <p:spTgt spid="40978"/>
                                        </p:tgtEl>
                                        <p:attrNameLst>
                                          <p:attrName>style.visibility</p:attrName>
                                        </p:attrNameLst>
                                      </p:cBhvr>
                                      <p:to>
                                        <p:strVal val="visible"/>
                                      </p:to>
                                    </p:set>
                                    <p:animEffect transition="in" filter="wheel(4)">
                                      <p:cBhvr>
                                        <p:cTn id="69" dur="500"/>
                                        <p:tgtEl>
                                          <p:spTgt spid="40978"/>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4097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8435">
                                            <p:txEl>
                                              <p:pRg st="6" end="6"/>
                                            </p:txEl>
                                          </p:spTgt>
                                        </p:tgtEl>
                                        <p:attrNameLst>
                                          <p:attrName>style.visibility</p:attrName>
                                        </p:attrNameLst>
                                      </p:cBhvr>
                                      <p:to>
                                        <p:strVal val="visible"/>
                                      </p:to>
                                    </p:set>
                                    <p:animEffect transition="in" filter="box(in)">
                                      <p:cBhvr>
                                        <p:cTn id="78" dur="500"/>
                                        <p:tgtEl>
                                          <p:spTgt spid="18435">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4" fill="hold" nodeType="clickEffect">
                                  <p:stCondLst>
                                    <p:cond delay="0"/>
                                  </p:stCondLst>
                                  <p:childTnLst>
                                    <p:set>
                                      <p:cBhvr>
                                        <p:cTn id="82" dur="1" fill="hold">
                                          <p:stCondLst>
                                            <p:cond delay="0"/>
                                          </p:stCondLst>
                                        </p:cTn>
                                        <p:tgtEl>
                                          <p:spTgt spid="40988"/>
                                        </p:tgtEl>
                                        <p:attrNameLst>
                                          <p:attrName>style.visibility</p:attrName>
                                        </p:attrNameLst>
                                      </p:cBhvr>
                                      <p:to>
                                        <p:strVal val="visible"/>
                                      </p:to>
                                    </p:set>
                                    <p:animEffect transition="in" filter="wheel(4)">
                                      <p:cBhvr>
                                        <p:cTn id="83" dur="500"/>
                                        <p:tgtEl>
                                          <p:spTgt spid="40988"/>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4098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18435">
                                            <p:txEl>
                                              <p:pRg st="7" end="7"/>
                                            </p:txEl>
                                          </p:spTgt>
                                        </p:tgtEl>
                                        <p:attrNameLst>
                                          <p:attrName>style.visibility</p:attrName>
                                        </p:attrNameLst>
                                      </p:cBhvr>
                                      <p:to>
                                        <p:strVal val="visible"/>
                                      </p:to>
                                    </p:set>
                                    <p:animEffect transition="in" filter="box(in)">
                                      <p:cBhvr>
                                        <p:cTn id="92" dur="500"/>
                                        <p:tgtEl>
                                          <p:spTgt spid="18435">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4" fill="hold" nodeType="clickEffect">
                                  <p:stCondLst>
                                    <p:cond delay="0"/>
                                  </p:stCondLst>
                                  <p:childTnLst>
                                    <p:set>
                                      <p:cBhvr>
                                        <p:cTn id="96" dur="1" fill="hold">
                                          <p:stCondLst>
                                            <p:cond delay="0"/>
                                          </p:stCondLst>
                                        </p:cTn>
                                        <p:tgtEl>
                                          <p:spTgt spid="40992"/>
                                        </p:tgtEl>
                                        <p:attrNameLst>
                                          <p:attrName>style.visibility</p:attrName>
                                        </p:attrNameLst>
                                      </p:cBhvr>
                                      <p:to>
                                        <p:strVal val="visible"/>
                                      </p:to>
                                    </p:set>
                                    <p:animEffect transition="in" filter="wheel(4)">
                                      <p:cBhvr>
                                        <p:cTn id="97" dur="500"/>
                                        <p:tgtEl>
                                          <p:spTgt spid="40992"/>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4099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18435">
                                            <p:txEl>
                                              <p:pRg st="8" end="8"/>
                                            </p:txEl>
                                          </p:spTgt>
                                        </p:tgtEl>
                                        <p:attrNameLst>
                                          <p:attrName>style.visibility</p:attrName>
                                        </p:attrNameLst>
                                      </p:cBhvr>
                                      <p:to>
                                        <p:strVal val="visible"/>
                                      </p:to>
                                    </p:set>
                                    <p:animEffect transition="in" filter="box(in)">
                                      <p:cBhvr>
                                        <p:cTn id="106" dur="500"/>
                                        <p:tgtEl>
                                          <p:spTgt spid="18435">
                                            <p:txEl>
                                              <p:pRg st="8" end="8"/>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1" presetClass="entr" presetSubtype="4" fill="hold" nodeType="clickEffect">
                                  <p:stCondLst>
                                    <p:cond delay="0"/>
                                  </p:stCondLst>
                                  <p:childTnLst>
                                    <p:set>
                                      <p:cBhvr>
                                        <p:cTn id="110" dur="1" fill="hold">
                                          <p:stCondLst>
                                            <p:cond delay="0"/>
                                          </p:stCondLst>
                                        </p:cTn>
                                        <p:tgtEl>
                                          <p:spTgt spid="40996"/>
                                        </p:tgtEl>
                                        <p:attrNameLst>
                                          <p:attrName>style.visibility</p:attrName>
                                        </p:attrNameLst>
                                      </p:cBhvr>
                                      <p:to>
                                        <p:strVal val="visible"/>
                                      </p:to>
                                    </p:set>
                                    <p:animEffect transition="in" filter="wheel(4)">
                                      <p:cBhvr>
                                        <p:cTn id="111" dur="500"/>
                                        <p:tgtEl>
                                          <p:spTgt spid="40996"/>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nodeType="clickEffect">
                                  <p:stCondLst>
                                    <p:cond delay="0"/>
                                  </p:stCondLst>
                                  <p:childTnLst>
                                    <p:set>
                                      <p:cBhvr>
                                        <p:cTn id="115" dur="1" fill="hold">
                                          <p:stCondLst>
                                            <p:cond delay="0"/>
                                          </p:stCondLst>
                                        </p:cTn>
                                        <p:tgtEl>
                                          <p:spTgt spid="40996"/>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4" presetClass="entr" presetSubtype="16" fill="hold" grpId="0" nodeType="clickEffect">
                                  <p:stCondLst>
                                    <p:cond delay="0"/>
                                  </p:stCondLst>
                                  <p:childTnLst>
                                    <p:set>
                                      <p:cBhvr>
                                        <p:cTn id="119" dur="1" fill="hold">
                                          <p:stCondLst>
                                            <p:cond delay="0"/>
                                          </p:stCondLst>
                                        </p:cTn>
                                        <p:tgtEl>
                                          <p:spTgt spid="18435">
                                            <p:txEl>
                                              <p:pRg st="9" end="9"/>
                                            </p:txEl>
                                          </p:spTgt>
                                        </p:tgtEl>
                                        <p:attrNameLst>
                                          <p:attrName>style.visibility</p:attrName>
                                        </p:attrNameLst>
                                      </p:cBhvr>
                                      <p:to>
                                        <p:strVal val="visible"/>
                                      </p:to>
                                    </p:set>
                                    <p:animEffect transition="in" filter="box(in)">
                                      <p:cBhvr>
                                        <p:cTn id="120" dur="500"/>
                                        <p:tgtEl>
                                          <p:spTgt spid="18435">
                                            <p:txEl>
                                              <p:pRg st="9" end="9"/>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1" presetClass="entr" presetSubtype="4" fill="hold" nodeType="clickEffect">
                                  <p:stCondLst>
                                    <p:cond delay="0"/>
                                  </p:stCondLst>
                                  <p:childTnLst>
                                    <p:set>
                                      <p:cBhvr>
                                        <p:cTn id="124" dur="1" fill="hold">
                                          <p:stCondLst>
                                            <p:cond delay="0"/>
                                          </p:stCondLst>
                                        </p:cTn>
                                        <p:tgtEl>
                                          <p:spTgt spid="41010"/>
                                        </p:tgtEl>
                                        <p:attrNameLst>
                                          <p:attrName>style.visibility</p:attrName>
                                        </p:attrNameLst>
                                      </p:cBhvr>
                                      <p:to>
                                        <p:strVal val="visible"/>
                                      </p:to>
                                    </p:set>
                                    <p:animEffect transition="in" filter="wheel(4)">
                                      <p:cBhvr>
                                        <p:cTn id="125" dur="500"/>
                                        <p:tgtEl>
                                          <p:spTgt spid="41010"/>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nodeType="clickEffect">
                                  <p:stCondLst>
                                    <p:cond delay="0"/>
                                  </p:stCondLst>
                                  <p:childTnLst>
                                    <p:set>
                                      <p:cBhvr>
                                        <p:cTn id="129" dur="1" fill="hold">
                                          <p:stCondLst>
                                            <p:cond delay="0"/>
                                          </p:stCondLst>
                                        </p:cTn>
                                        <p:tgtEl>
                                          <p:spTgt spid="410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7355160" cy="1138138"/>
          </a:xfrm>
        </p:spPr>
        <p:style>
          <a:lnRef idx="2">
            <a:schemeClr val="accent1">
              <a:shade val="50000"/>
            </a:schemeClr>
          </a:lnRef>
          <a:fillRef idx="1">
            <a:schemeClr val="accent1"/>
          </a:fillRef>
          <a:effectRef idx="0">
            <a:schemeClr val="accent1"/>
          </a:effectRef>
          <a:fontRef idx="minor">
            <a:schemeClr val="lt1"/>
          </a:fontRef>
        </p:style>
        <p:txBody>
          <a:bodyPr/>
          <a:lstStyle/>
          <a:p>
            <a:pPr algn="l" eaLnBrk="1" hangingPunct="1"/>
            <a:r>
              <a:rPr lang="en-US" sz="2800" dirty="0" smtClean="0">
                <a:cs typeface="Times New Roman" pitchFamily="18" charset="0"/>
              </a:rPr>
              <a:t>C . DESCRIPTION OF IMPORTANT SYMPTOMS IN SURGICAL PATIENTS</a:t>
            </a:r>
          </a:p>
        </p:txBody>
      </p:sp>
      <p:sp>
        <p:nvSpPr>
          <p:cNvPr id="19459" name="Content Placeholder 2"/>
          <p:cNvSpPr>
            <a:spLocks noGrp="1"/>
          </p:cNvSpPr>
          <p:nvPr>
            <p:ph idx="1"/>
          </p:nvPr>
        </p:nvSpPr>
        <p:spPr>
          <a:xfrm>
            <a:off x="457200" y="1600200"/>
            <a:ext cx="5482952" cy="4525963"/>
          </a:xfrm>
        </p:spPr>
        <p:style>
          <a:lnRef idx="2">
            <a:schemeClr val="accent5"/>
          </a:lnRef>
          <a:fillRef idx="1">
            <a:schemeClr val="lt1"/>
          </a:fillRef>
          <a:effectRef idx="0">
            <a:schemeClr val="accent5"/>
          </a:effectRef>
          <a:fontRef idx="minor">
            <a:schemeClr val="dk1"/>
          </a:fontRef>
        </p:style>
        <p:txBody>
          <a:bodyPr/>
          <a:lstStyle/>
          <a:p>
            <a:pPr algn="l" rtl="0" eaLnBrk="1" hangingPunct="1"/>
            <a:r>
              <a:rPr lang="en-US" b="1" u="sng" dirty="0" smtClean="0">
                <a:effectLst>
                  <a:outerShdw blurRad="38100" dist="38100" dir="2700000" algn="tl">
                    <a:srgbClr val="000000">
                      <a:alpha val="43137"/>
                    </a:srgbClr>
                  </a:outerShdw>
                </a:effectLst>
                <a:cs typeface="Arial" pitchFamily="34" charset="0"/>
              </a:rPr>
              <a:t>Appetite  </a:t>
            </a:r>
          </a:p>
          <a:p>
            <a:pPr lvl="1" algn="l" rtl="0" eaLnBrk="1" hangingPunct="1"/>
            <a:r>
              <a:rPr lang="en-US" b="1" dirty="0" smtClean="0">
                <a:cs typeface="Arial" pitchFamily="34" charset="0"/>
              </a:rPr>
              <a:t> </a:t>
            </a:r>
            <a:r>
              <a:rPr lang="en-US" dirty="0" smtClean="0">
                <a:cs typeface="Arial" pitchFamily="34" charset="0"/>
              </a:rPr>
              <a:t>Increased ? ,</a:t>
            </a:r>
            <a:r>
              <a:rPr lang="en-US" dirty="0" smtClean="0">
                <a:solidFill>
                  <a:srgbClr val="FF0000"/>
                </a:solidFill>
                <a:cs typeface="Arial" pitchFamily="34" charset="0"/>
              </a:rPr>
              <a:t>Unchanged</a:t>
            </a:r>
            <a:r>
              <a:rPr lang="en-US" dirty="0" smtClean="0">
                <a:cs typeface="Arial" pitchFamily="34" charset="0"/>
              </a:rPr>
              <a:t> ? ,</a:t>
            </a:r>
            <a:r>
              <a:rPr lang="en-US" dirty="0" smtClean="0">
                <a:solidFill>
                  <a:srgbClr val="00B050"/>
                </a:solidFill>
                <a:cs typeface="Arial" pitchFamily="34" charset="0"/>
              </a:rPr>
              <a:t>Decreased</a:t>
            </a:r>
          </a:p>
          <a:p>
            <a:pPr lvl="1" algn="l" rtl="0" eaLnBrk="1" hangingPunct="1"/>
            <a:r>
              <a:rPr lang="en-US" dirty="0" smtClean="0">
                <a:cs typeface="Arial" pitchFamily="34" charset="0"/>
              </a:rPr>
              <a:t> ( </a:t>
            </a:r>
            <a:r>
              <a:rPr lang="en-US" dirty="0" smtClean="0">
                <a:solidFill>
                  <a:srgbClr val="0070C0"/>
                </a:solidFill>
                <a:cs typeface="Arial" pitchFamily="34" charset="0"/>
              </a:rPr>
              <a:t>is it caused by a look of desire to eat or is it because eating always causes pain or vomiting </a:t>
            </a:r>
            <a:r>
              <a:rPr lang="en-US" dirty="0" smtClean="0">
                <a:cs typeface="Arial" pitchFamily="34" charset="0"/>
              </a:rPr>
              <a:t> ) ?</a:t>
            </a:r>
          </a:p>
        </p:txBody>
      </p:sp>
      <p:sp>
        <p:nvSpPr>
          <p:cNvPr id="39938" name="AutoShape 2" descr="data:image/jpeg;base64,/9j/4AAQSkZJRgABAQAAAQABAAD/2wCEAAkGBhISERUUEhQVFBUWFRgZGRcYFhgaGBgaHhsVGBgcGBoYGyYeFxolHBgbHy8gJCcpLC0tGh4xNTAqNSYrLCkBCQoKDgwOGg8PGiwlHiUsLiwsNCwsLCwsKiwsLCwsLCwsLCwsKSwpKSwsLCwsKSwsLCksLCwsKSwsLCwsKSksLP/AABEIANgA6QMBIgACEQEDEQH/xAAcAAABBAMBAAAAAAAAAAAAAAAABAUGBwECAwj/xABEEAACAQIEBAMFBgIIBAcBAAABAgMAEQQSITEFBkFREyJhBzJxgZEjQlKhsfAUwTNiY3KC0eHxFVSSshYkQ0RTorMX/8QAGgEAAgMBAQAAAAAAAAAAAAAAAAQCAwUBBv/EAC4RAAICAQQCAQIFBAMBAAAAAAABAgMRBBIhMSJBEwVRFDJhcaEzgbHxkcHRI//aAAwDAQACEQMRAD8AvGsGsF6SYjikSkpnUyAE+HmXOdNgL3uaAFQYVsDVK8PnxD49kzPBNLI5yEumX7xuT7y21FqtHh/EkiKYaadGn6C/mIuct79bfW1RUsgPJNYvSfiKyGJxEQJCjBCdg1ja/peo9yNgsbHGwxlgfLlGfOdBZmJO2Y+a1S6O4JVWGOlavKALnQDr0qIc18/RRQyCBi8mUgMoJRT6v7txr32qMpxj2ycK5TeIrI5YjmUq5HhMFEhjBYhMza+7m3BI0Ox706cO4nFMgeNgwPYi4PUG2x9KhvBYAyxyxwPIzIGDySKXN7HzM1yBfYKBTRxTGY3BzyS3WCKbIC6xh7EA6f1b3OpBvVluK4bmRpXyz2R/ktS9F6prFc7Y6M64y4vb+ii/QLTnyt7VppsTFBJEriV8udbqRfYldQR1OopSnU12/lH7vpt1MN0sYLTFZrVa2pkzgooooAKKKKACiiigAooooAKKKKACiiigAooooAKKKKAKk9p3GZP4rwWlWFEi8RLNqzEqPOR7rHUL8PWoOmID5o7l87L9q18ykWNr730t86cuMpLjJ8Uy5XLzygBtPsoPIFB+7orG9MUIXwT4ee7W1ItYja3p61VenDDz2UX8YwxywuJYktJJJmhP2YznNYtYlWvcaa2v2pxj4/IpMskpLx+HkkcC5KszBSd23sfSmmNMqZpiM6jMWOx6UzY3i8bkrCuawHmZgVDH3iotr0pdOU+F67K4222eJe/BPaVhZYmaZ1idFuwvcHS/kP3vhvT3xvjfg4R8QgD2UFATlBLWC5iR5RcgknYXrzNg/EWRXz6hwxDAFSRsCFt2q6OEe1+FwFxcLRBtPEW8kZNtcwAzLvsQaZ3LGM8mgqZ4y0NvM/CXMUUqZ8VKWUySKWYMLEnKgOXJeyjQ6VHeM4uV4xHIpg2ZEZbKQD1F7kXFj8dqms+PwqMs3DZlcZyZcNHICSrA5mihJBDKbHKoF/NpekPGmhxapHKs0BkYBJpMO6gtfRQzAHW+xtevO3QuqtTmt3Oc/b/Rq6bVRjHZOPH8iLAc3Pe5wRNtAsc4VNe1zcfAio/zlzLNiCquqRRqcwjV8xv3dtAT2Ft6ceJ8lTwFDhi+Ivox8qjp0JGl763O1Q/iobxnVlZWU2Kk6g6fruPQ1rR1/wCIrxF/uP6LR6ONnyQ79J/c5yzsxuSSbfK1Wv7KeSjH/wCbmUhyLRKdwpFi5HQkaD0161GfZfyouKxHiSi8UOViOjMb5FI6qLE/IX3q8bgC5sAPpV1FSj5Cn1XWuUvij/c3FZrmkykXBBHcEGt700YJmiiigAooooAKKKKACiiigAooooAKKKKACiiigAooooApDhuFCYjEKfejx8if4Jy4+l2H1qK4THsvlELuq+WQhTYFfK3qbW6VOebOHtDxGcbDFQh0P9pGf1uE+ornwJ1OJe5ssqpKunR/M4+Thh86o1z20KeM4L1p6754myqeYsa4Yoj5oJAcuYdL2NiRcWrThclhsD8R9b1JvaxyoMNMHjv4bLnsNgb2f4HY/KmfltIzrJewGaw0J9NajCa+FSQU1bZ7EO3D+KZGDMiSL1QjQjr867T42ItaKIoDv5r/AErXGeFmui5QcuVLklr7nNsCKTS4tVGpAt1/0pN4m8pHoFU4wzJ8GJ8PceYA272Nq2EkjLlVpcgFspd7dCBbNtcVxXjsfVgRf96bmlsEoADQtp1Um/5VbKU4rlCka6rJcMduXuYZoGzCRiCbHxGkf4ZgdQBtmXX0NSaTlaLiDeI2KwedgAcnjK1ugKmVbkDqR8qi2DjjmAzAAHS/Y+tPsPAY1W7wDEAj3kYq4+R0PyrN/EUV2ZlHEi2zTbXmMsEy4PicDwpf4VpbPfOzNGwzEjTUDKBlAUAHoBvUY43zy2NhMXhZPtUbMH+4G++p1Oh1G1Jo4Y5Uy4NhNkYk4XEFs4tqwie4eO/YGxsNKXcx4UzQpjYVRYIoFXwwcsiNnKyIQBYkHKLE9Dbe9aHz/LB/H/x7MPWU2V5YxtxmaF2XDu8au6kKDlGaxF+wDMRfvV3RE2F97VROKfNCBYtYAZds12y2U79bXq9MIgCKALAKBbtoNKnopylDyFKJuUeTtRRRT5cFFFFABRRRQAUUUUAFFFFABRRRQAUUUUAFFFFAEA9rWGUYWPEhgrQSAg3tmVrBwO5tZv8ACarxcaDGJAbeA+YgXN4ZTrbUHyya77PU25+kVsFg8WEUhMlozdlBkVCLD79suX4M1V1wnEKMRM0cROGGYPFc5licefKp3C76fKoSsi1Kqa4aHaoSUVOPaHTjXCsXxBTZliAjsqNdiVt32Un41XZ4XioJDG6FWAza/hHY9QatXg3G/AUK32hVhGdhmUDMj3P4kIp557wUDYNcSlldMtrAecNoVbvWRp751zdT6LtTXmKsS7KjwnF81wCTb1/elPPAmQOC0Ilv+Im3ptuPSo2cOY55FPRuwH6dO1OuHnI20rQtrTjxwyelvc8bifJwPBTLlmw8Kk9Y2IYfXT86ZOKezqSIF8HIZF/+NhrY6+U312Ite1NvDpiZVdrkDQkm420uOoqRSc0zBgI4wyjUgWFxextr/pWJOWppliDyv16NCekWU4kT4bxbwnyuhBB8ykWP+RFTjh/OOHHlYsum9rgfTatuOcCh4lhhND5MQgOU97amNh27dqrjDzEaEFWBsVO4I6H1qz4KtdDc1h+xdXSi9lnRO+MzQxyQ4qBgSrDMVOjAm1m7G1/rU65fwEM4xeGlQMnjiUC/SRUdSLaghlJvVS4KQTXX3Wt7w2Pa69damPDOParigTFLCUjmQnyyxZgux6AsSG6G/SijOmsipft/4T1dXyVpozz/AMD/AIN43iL+EykeZy2V1IOmbYgecf3DVkctcYGJw0cuxYWYdmGjD6g/Kmj2kyQjh8hlBI8uTLa/iE2Qi+gF979L96hfInM0+EjRZIlbDyuPMrjNGTZfdve21xYWrZzGuWM9mNVppzi5QXBcF6zTZxHDOzIyymNVvmHQ6g37HYjXTzd6XRTqwupBHob/AKVfnnBRjjJ1oovRXTgUUUUAFFFFABRRRQAUUUUAFFFFABRRRQBXcnLzz8BgQACRIUlUD8QGcfUH86gnDOKBsesi+YNEgPQ6x5Te/b+VXjwoxmCPwv6Pw0yf3coy/laqZ5j5dTC8WMZ0hmUSKL7Algy37Bj9CKU1UMxcv0NTRW+WyQzYlwcGuJjBL4ZmjkC2J8MMwjfUEWHu/Cx6Vvxvj82IEYBORDfJcG5toSABp10704YSAYLFSQSDNEVsw6PDJex9SpuD8RUex3C5MNiWw4CtHlZ4nOoeLcfEgaWFFtEbIxth9iVWorTdd68eRr4/KJB4rnIyn3Pxi4HlPUi/unp1rngMRfWn3hXAIcWAZiQCTZQwWxI1O2rf1b9K582ckvgJVMd3gcEhmOq2tmuQBcWINQrug38fsonUtPLdB+Po44cgG+v1pSuNKOGGpGhB10vtTdBLtff0pxhgV1IJysDofT1qFsVFc9G3p7lak2Tfl7GqVWaM289pF2FjYbX0Ot7+hph9pnChFiUxCgZZwQbC3mUKb/MH8q4YPCPGugBLaXRj5gehv9flT9zPA+I4YxIs0BDjqfKLfpWFXP8AD6iLT8W8MW1NfG5ELwOKCMptsd7/AMuoqxV4bFNh3zLkYRt5l2ItfzD971WWFnWwbcW0t/K9WHyriF8KQCTOzRMFU6HQG976aXFX/UYtSUl6Za45qTTHrnBS3AIy9ywjwpJ63zRX1/e9QCFc6wJkiB8ZBcN9sCWXW3UVZsGDOL4CIzqxwpAt+NAQtv8AEgqt+VAGbCN4cdji4hnuc99Gttt1vete9ZcGVfT7FGqxe1yXJzJGxjXKMxRw5jG8ii4YKD7xAbMB1KgdabeHyKuIhkiPknDI9hZWOVpI3t0fysp/PamziRxCsZ5lHiQhmzhGyrGGLeUrdWXK1mFwzKTpmQEqIXyPE8llVDNiWC3KqGuqAaAsSZOwvY7VOcv/AKRa7MiMfHDJwKzSTh3EFmTMt7XYEMLEEGxBHQg0rpwVCiiiugFFFFABRRRQAUUUUAFFFFABRRRQBxgw6ooVRZVAAA2AGgH0FQv2l8oNiY1nhLeNACQo2dTYstujaXHqLdanVasKi1lYJwm4SUkUFhc+PCHxFSeNSqlvvjfK9/unaw1vWJMJ/FxNgpB4OLgJMVyb+qhvvRkab7Wp69oXAP4LGjFIv2MzXYAe7JY5h6Zhdh65qaUwTcSkLo/hzIB4ZJ3y3sLjrp13vSMbXppbZfkZsW0x1Nfyw4GDhspSMDw8qxaSJe7eIDqCpGm17/CnjmPm98bGCUCxorWCm7sWUroMvXv0rjxnBviA0oUpi4xkxMI0Mi/jTuw3Hf62jvEFZYoSjMyOHLslwSe1xsNzbTrVk9PFS3fflGNOyzb8bYhjzIQDoTsSTkt2A3BHXr3pbBjgWIuL69QdAbX06GkTORdQvjRhs4ZiW+6ARYatalUMaPlyqY89yjKxJNgdHB0FxrYVe8Nclld1lL56HvheNs63JA206jpU+4fxOJ45YlBuYyCO+hGnprVSwtKoVz7rFhlOjLYgAk+v86eeCmWSVWhLErrmXcLcAk36Vj63Rxs808YNijUV6iGMjXw9vs1B6afS4p+h4cXhYJ5ps1o1F7uCLkWHRQCSaRcc5ffBYgqSGjlBdH0sdsy+hB1+dPnI+LH/ABDDg2AKTIDp5WIBH5A0zcnLDX7k4XYpa9oublfDxpg4FiOaPw1yseoOtz6kk1VPswwokkw40CrNJKf8CBUH1erH5AlJwSIws0TyxsOxV20+QIquIcJJBxjEYaIkCV3UEWBRJCsrFexCkgdqamsxjJ+jP0zebI55aZPuPcRjlnhiUmSPOyyBf6POFLIHINm91vJc769L9OJYVWZTds7DKqKwHii4ezAg2UEXLC1hfWtuKwpHAMgCpAVcAaCy+98yub4k+tacpLeWYykNM6xyZxt4bi6ovZVII033OtKwjHVWfJFvCKM7Y8j/AMIwHhRhSbsSzMe7sSzEDoLnQdrUurAFZrTSxwhV88hRRRXQCiisGgAJpHjuKxRFQ7hSxsAev+nrSotXmv2k8xzPxLEEuVEY8FR0C282h9WOvahHUsnorh3F4p1LROrqGK3BuLjcXpZevNfL/tenwcCwxoCI41VbmykiQsxIHUqQt/SrY5F9quExqRxu/h4gqFKSaZmFgcrbNc7Df0oBr7E9orRJAdq3oOBRRRQAUUUUAMvNvAxi8JLD95l8h7ONUP1AqiuWOKGGYA+XMbH+qQdQfgb16NYV535zwHgcTxKagGTxV+D+YkelyfpS2prU4PJq/TLds9j6Z0Sd8TxB5Y5kw+0d3uxcjS9gRtve/X41nmfgU2Ek8Vckq2ZnWM+R7WzsqXJjcZgWXUEEkWpq4oDFJFKqqfGBzKyg6jrY7U4cHxUkjtlKiRSssaAZVYqCrIANLOjFfXSlYTaUcvw+xO/RqzcvaGKGNcQWdSQAWa4FswsMo02ItqK2wWKUMVyGJQjFWsL6W6bjU1349wUZTi8DdUvefD/ehYHzaDdL7jp8KRYYswE4VVDeTNe63Jsenveva1Oyrwv09GFKDipKT/YcZ2CxvnNwIgwza2bTe9rk3Bt3Fd+E4fF4ZFxMYWRTe4UeYAi50uQRbpcGtGIlAyqGbXUgm4+8Lde3zpbylzH/AAUgzrngl0XqUPaxGwGlhrSMt2x4/ujv0+2MJNS7Y78LxWH4hhzhJGsb5oGO8bAe7rvbX4r6iooJZMHikSYZHinjLHpa9gw7qQd+xNHN/EcPHjvEwptHIA+n3Wv7yAfI2qS4/CDi+DzrYYuFSARa0qkHyn49PUVOOEln8r/g2pNY3Vv90S//AI9LhQ+MiTxInH/mIRoyuBbxVNjpYAN060ll4dj8dLHjI8LBA62ZWeQh5Ftopy30K6XIFQrkHnZ47xyglh5WVuttNfW1wasTkHjTB2iVH/hHY+A5HlRrFmjUndNDY7DQCpaectzqmim6vx+SB14zxkNh2WSGfDSgqbPG7RllZXsJI1ZWU2t866cm4lpMTeOOQQiNwGdGXJdlYRXNs+U5rEdDU4rIFN11Rqzt9iTm5LDMis1is1YQCisXoLUABNNXGuZIcMF8RvM2iRqCzueyqP12rlzLxowKqx2M0rZUBvYaEs5A1KqoJPyFQ3AcUiildv6ZybPO5Bd+jW7IDplGlwR3pS/Uqrj2NUad2cjxMcVjCc7HDQ//ABow8Vh/aSDRP7q/Wobzd7L4ZbthyUcAk5mZgx73NzUmbi75rpfKfoe+3atI+K3zZu1720PwrInq7X5I1FpnjGODzzxjg0uGcpKAexBuCP33pDFIykMCRY3GtrEG+h6G/Wrf58wSTg6aqNNL3HQ1UGKhKMR69Nq2tPd8sMvsztVpvhax0y0/Z37apMORDjbvESSJALuhJzEkD3xck99avnh3E4541kiYOji6sDcEfvpXjA629al/IftGn4a/l+0hY+eMk2Pqv4WHf66UwJ9nqy9FNXL/ADFBjIVmgcMrfVT1Vh0Ydqc84oOG1FFFAGKpz224HJisNONnRoifUHMt/k1vlVyVXPtwwebAo34J0P8A1Bk/UioyWU0W0ycZpoqrjMpYYYi1kDg2HU96UcLmjjjkYt9ppkFtRr71+lNauSLHcfn61mNW3IsP30rPdXjtyegVvm2uVLskL8bkJjxMaZpsximCKPtEy51JGzMoVtNyL+lZxXBExEDzYHzo4zSYVWtZh9+Dt1uv+VST2Y8BaRs3/pxyq7G+8iq2RFHoHDM390a62dubOQJI5P4rh4yye9JAuiuRbzRdEk022bTrrTum/p7Jf2MXXqt3Pb0VPguNDNHJC4SSJCGD5rnqQ1he4I39KSHxJFaViGGbxCm1yba3v7tgTfTepPxDgyY8HEQEwYxGyuSCqyN+GQWvFJ6mwa3XemFsRlZo8UhSVMoZTa7XNrgkgMNa5bU6+YmbhRxtiSD/AMEzJhf4pyoYkMsZVRceawA7kN3vpUf5f4k+AlEty8dzmHVddSNfyNOScfmnCJip8kcdwhcak2yAgAam2oJpjxcZDgWEiIQWzN72gaxsOt81KRhZypvKNeq3TpSSj5Y4x/hkw564TBKicSwrKWYqJI72WS9xpb71+29T3lPjcOJwy4d8+HnCrZHzBkZbFSubt6aEfOqlw2AkXElMP5okyTKhdQ3mOXLGpIDnMdhrrU14jzLCIwmIXEAgEGLExN4gJBF4JbBgb20JIPenaIvZyUb4WJbS1OF8VWQZSQJF0dNiD1NvwnodqXlqqbhyYR8Phz/FywO62Bk+1jLrYN5mBCEE7Zltp31c2fHYYCYTw4mKIguEdgxS9m8uZl67+lWEJVr0yRYjj+KglH8RDGMOzhBKjklSxspdWGgJNrjapIKhXtU4wseByWu07BV7DLaQse4AXb1p85T5hGMg8QAAqxRrG65gASVNhdTcHYVHPOAlW9m/HHQ38d5rdJzhoAmdVVnd75UDXy2UayNptcCo7jcVG9zicVO4AucreHGB6LFa/wA7mkvtsCQ+BiElMU7Nk8u7RjUnt5Sba/iqI4XmIT4UFwGxXmW6A2ddLOwHlBtp8qQ1KtTynwaGjjVLCxySvieOweHjLKts6lQ4JLEH1Zr27iqwHEsZhyXi+0jjP3lvofMQb6+vzqbcvcrxYzByF9WzlAQdgADa3XU/61EHjxGDMkDASRsfUEH3b+otvVVEUm88v9Rm6OOI+va7/wBEu5f5kEuHzKLZwSVBPlYNZrehGtdeI8QZU000tf8ATemHk7BBBIpGpKshHQ6hwCemtL+IxF4wSRc3t2B9fXSqZqKswjR0mXDdNcjbi8cSupN9bnpl7VA+OMDK1vjXbF8Wc5wxO7DTpramuSVmJJNya1aatnJha/WK/wAUujW2mlZZ/np2rAJ0P77UZPp/tV5mEu9m3Pb8OxIuSYHIEi+m1x2I3+Vegv8A+jcN/wCdh+teTqz4vr+VcJKR7dooorpEKgftpNuFSH+1i/7xU7NVB7clJlwoOqlJTY+7cNHrbYnzfnUZy2rIxpapXWxhHtle4Nw8hsbjQf7U+c1YdEK5BYnQ9jqNR8KRYDgMZXPHeJxrdTcG22wt8q2xGCmlCiSa6jbKoDa2+n0rGlfCVmU8YPSx01sIuL7Ld9k2Gy8Mj/rPK31kcfyqZFaqr2PYWVJpgHYwrGoKlmKiQtm0BJFwoa5G+cVawrYrnvipLo8zqK3Xa4vsiXNXJC4hvGgbwcSBbPa6Sj8E6ffX13HQ9KrnicMWIJwvEIfCnS4UE2b+9hpjo6dcja1elNvGuX8Pi4zHiIlkQ9GG3qDup9RVsZOJR32eduK8Enwqs2mJiAsrgEGPTLaRALrYX1661w4dwqAyrGZk1Uve5Me2gsdb+vYVauP9l08Bz4HEk22in107CUa+lnDVEOI8BKOP4zh8sbfjgzZDtreIMvfoprk64yXiyLrbXi8GeVpIIsYJp3RYsMDlFi7yvYgKii5yi4N+9qtTmJExnDXeO7eTxY7jzBoyHWw6NdbfOoHwD2YePC0sbS4RnmcrmBctFZMpYMVIbMHIIto2vSrE5W4DLhYjFJMZ10yXQLlFrEWFxYnX61XBOPj6OVw2LBUOI4qiDKFDI6jOnUkaq66eWTK2/W2t668tcty4rEtDE4EAymRw2XNG172T7zEC1wNDU0T2RxmcvJKxh1yRKMjDfLmfMc2W/QC9hepPy/yfhsHcwpZiAC7Es5F9rnYegAFd5b5HndGK8exVxHgGHxMQinjEiC1gb6ECwIIsQbdR3rrwnhEOGiEUCCNBewF9zqSSdST3OtLRQa7gVy8YKy9tvDUkiw5tdw7qFtclCoZjp0BVTfpeqz5fxIw+ZGGhvY3BsR0v2NXNzbFLFJJiWKeAI0Rm8xlijLfa+GtsrM1wb3+6NCQKgPH+W4ZYBi8IjJhgAt2uXaxCl8rH3b9yD1tVF0N6w+jV0VkEsPv0/wDo7cj8QMWFkOhLORf5a/pSXiiiV7P1Fhprcdb96ScLn8PBxg+892/P89q2iOmup3+H7tWNNy35PQ6erx34OeFnEcYG5W+g9QL0q4l5cMGYhbC/1/TcUhEnmBb4n86ZOfuOM4VYwQmUDbUmwuatqrc5pEdXZ8ENxDcVNmZj0uT/APZrfrSXLb9aCp9awovW5g8W3l5Ms9BGnxFYK1ktc0HDU1i9bW0rW9AHuGiiigDFU/7bcSXmw0KAZlSSQkjcMQgW/T3GPxC1cFUL7Z5Hn4kIoioaKBBrIELFmZzYk20BWuOKawy2qTjNSXoj+ExmIRcojU/FgR+XSlKSYliPtIoumgzfkbVHhwzia/cmb4eb81vSiDl/ijsC6Mi9WlKxr8SWt/Oq1pNOnnaaUvqN8lhyZO+QoJ4sdDHDiHbxGLzptGUVRmNjex210OtXeKqL2NcPWLFYkNNHPIYoiGjJZVXPIHUMRr5sh+lW6KueFwlwZdjbk2zNFFFcIGLVzZa61GOeBjfDjODUvaT7RVbI5XKctj2zWJHpQAq5qmxSxKcKrM3iLnC5C/h/eKB/KW236XpdwSSZoIzOuWUqM400Py0vbtWeDrL4Efj2MuRc9ts1hf8AOloFABais0UAc5JgouSABuSbAfE9KznuLjrTLzbwFsXAI0l8IrIjhsuYEqbgMtxcX6elQzjXOX8JAuCw0viSoCsmIbZCSS1u766L00qMpbey6qmd0tsEcvazzSGH8HEQbWaY9BbVE+N/MfgKrnh3HcSImwaszRyCyoSbRsWBzL8r6bamsY/FKNEuxJ95t2Y6kn+dPfK/A/Dj8d9We+Xvb8Xw6Ck7b9kW32bK0Si4wT67Oz4TKAg1CKIwBe1hp+oP1Fclg0t9N79f8zTnGoFrel/pt66VpMlzpWHK3k3oSUVtGqaPa3+3bWk2J4Ssi5WGh2tqb6W2660v4ouVOpB109P9aTfx0sMUZhUB5QS7P7tr2VUJIHckXvtTVTbxgqvsjsw1kbeEcgws7eMxsm9twNbX+hrpxDlnh7q3gwzIqmxnz+VT0JQ3unci1aDjLKJRIxEkhXPa1sq3IAsSGuT6bV2i4kCrItoojHlkkbZV95yB99zsB3NNt3ZznJiWQpceEV7xLAvBM8T2zIxU2Nxcdj2pJS/juOE2IkkUWBbS+9h5R87CkBrUWccmG8Z4ACjStrVjwz610D2/RRWDQcMGvOnHcQcTi8RLcHPM9gyhhlUhF3B+6teinNebMC3kF+uuvxJOtSjwNaZLLbEq8D62jHoqEW+jj9KWR8JFvu/JAT8sxOvwpTG/y93SlcDHuDp26/7UxW02TnmK4JL7IeGkYvESXZlWJUuxJ1Zs1h20T8xVtVB/ZLhrYNpCNZZna/oLIP8Atqc0vLlis3mQUUUVEgFYtWaKAC1FFFABXDG4gRoznZVLHvYAk2rvUa555zg4dB4kwLljlSMbu3bXYdz60Ait8b7T2xMwEqMkAJ8sbN4hvsSwI+FgdietMOMgw19HxEaF7KHiBOQLdiSGF2LbKNr6k1nhMGHxBaeVhACzNkQ6JmJKqumwGnSs47AwtKscHmtqzea9jsPNqKQnbiWGemrjWoKVWYiTlrgxmfxJfcTcfSyfE9e1Tg+Y3Nh0A2HypNDhskaIAFUX+J31NdZFtt9Ky7Ju2WRmEFBGMwvt1/TrSfGOBqLC9tfT6V3i21ph5hn0A6t+Q61QoRlLDLoZb5EGKxjyv5AWC2tpoTWAs6L5GdATeyk5fmCbU8cv8PsBuL+v76U58QwmUHS9++tj2+NMfiIwaikct2dMgfFuITohOYXH9nH9T5b1CsXjpJDd2Jt9PkBpUw5wjyrbr++1QdxfbetqhLZk81rW1Y4o1IrIFKMDw+SdxHCjSO2yqCSfpVx8lewM3WTiLevgId/77jb4L9aYECG+zX2cycRnDMGXDIQZHt71vur3J202Fegf/AmA/wCUj/6RT1geHJDGscSKiKLKqiygegFKbUHcm1YrNFBwScTxAjhkci4SNmI7gKT/ACrzjw03ij0+707WNejOMx5sPKv4onH1VhXnXg4BiQXt5bH5X799qkngb0y7F4UH+fyP870pwoPXS/0HQfmKTHcW7fnYg/HrXXDjLbX73+gq2rtl9uMFuezm3/DcNb8Bvtvne+3repNUJ9kk2bAEfgxEy/DzX/nU3qgzpdhRRRQcCiiigAooooAKgHte5Ek4lhk8EjxoWZlU6BwQAy32DaCxqf1i1AHj6KSfCyGORXjdTqjAqRrbYgE/LSrI5RwKiPxHcGRzfU9OnWrt4lwaDELlnhjlHZ0VrfC40pin9mfDG/8AaRj+7nX/ALWFK6mh3RxF4HNPqvi75I3JiIrBmZRbSxI1/e9MnEuMqD5coN9SSCdfyFRj2iYTBQTBcDLIygkTLmLxodB5HOpN7grc27iuXCeFo48zMe4/1rMs0nwLdKRtabU/K+I/yPEvHUXrmJ6Lqa5RYRpnMjDKOgPYd/jS8cOhjW6AWPXqbetJJuNLEddWJ0Qak/IUpF7/AOmuR1t/mlwSDAKpfWyKNzt0/wBazx7jWHWPJmA3JPVjbX8z+dQ3HcVxJHncYdOi6GQ/L/OmSRczXCMxvu3f4n+VO0fTHLyseDPtuWcnbjuJjmUgEED62vSv2eeyF+IfayP4WHDFdNZHtvlGy7gXNJhIRtACO4lIP0ItVpexKYmHEgkD7ZSIybsnkAJb0a2lvwmtiMVBbUzL1Xl5k15e5Tw2CjCYaJYxbUgedvVn3Y/l6U8hayKzUxAKKKKACsGs0UAaut685QYbwZsRCf8A0JpEHwDeW3y1r0dVI+0Xhvg8UdtlxMYcdiyjK3z0H/UK6MUSxLAyva1xrb9/X/Kts/p3/TShVutwNNN+unQ1tk7akdfjfWrEsPI4+Vgn3sdxY8PFRfeWfxLf1ZFAFv8AEjVY16pTkLiIw2PjzGyTJ4TG+l73Qn/Fp86uoGq5GfZHEjaiiiuFYUUUUAFFFFABRRWDQBm9Rj2g8YOHwUhQ2kktFGezP5bj4C7fKpIxqmufuZTi8csUZvDhGuT91puuvUKNPiTXUsvCLK4uUhm4zwWMYUxxD+i8rabnQsPQi/zINRXhvFfBsD73TTftYdb0/vxKaM+LGb751Oqtudu+pHzpKePqWzJggrnrmslU6lOT2bco0d7r5RtLj55EuxEMY6nf4AUmwch3hBXvIwvIf7t/dHqe9aDBM7552zm5IW/kXroK7tOScqbnS/T1rlGmjDn/AAclZbc8AQim58zndmN+nc6muRlB3YD5VvlRT5iZH7DYVia7CxCqL7BdfmaaaUfzDMaox7OqrpcMGG1xb9OtLeA8ZbC4yGUNlUuqS3GhiY+bN2ANmv0IprRANNvh/lSj3lI+P72qqUeN0Ts4Rl4/c9IwShgCCCCLgg3BB1BFq63qs/Y1x4vE+FfeGzJqf6NybrbsrCw9GHarLFCeVkxbIOuTi/RmiiiulYUUUUAFQf2r8AOIwRkQXlw5Mi9ytvtAP8Otu6iiiglF4ZWKShowV6gEm3X1rDybX/KiirsmiujjjIvKQPTzDcG4IYetxV0chczDG4RHJ+1S6Sjs66E/AizX9aKKjMX1CWEyS0UUVWKBRRRQAUUUUAFBoooAiXtK4+2FwTGM5ZZWESH8Jbdvktz9Kp2HKsQRL3O562337k7/AArNFXVD+nitmTWVRbKNr62/e1c0FttzasUVyT8icvymkkhJypqdyeg3vet/BK3Cgg9TRRUapZbJwk4Ywa+CEvbU9/jt+tcyp6/veiiuTZWpOUuQEfp9fnW+vb00/wBqKKrr9j69Ez9kBH8fLb/lj/8ApFb+dXJRRXIflMrW/wBZmaKKKmKH/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39939" name="Picture 3" descr="C:\Users\Dr.Robia\Downloads\images.jpg"/>
          <p:cNvPicPr>
            <a:picLocks noChangeAspect="1" noChangeArrowheads="1"/>
          </p:cNvPicPr>
          <p:nvPr/>
        </p:nvPicPr>
        <p:blipFill>
          <a:blip r:embed="rId2" cstate="print"/>
          <a:srcRect/>
          <a:stretch>
            <a:fillRect/>
          </a:stretch>
        </p:blipFill>
        <p:spPr bwMode="auto">
          <a:xfrm>
            <a:off x="6444208" y="2852936"/>
            <a:ext cx="2219325"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ox(in)">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bg/>
                                          </p:spTgt>
                                        </p:tgtEl>
                                        <p:attrNameLst>
                                          <p:attrName>style.visibility</p:attrName>
                                        </p:attrNameLst>
                                      </p:cBhvr>
                                      <p:to>
                                        <p:strVal val="visible"/>
                                      </p:to>
                                    </p:set>
                                    <p:animEffect transition="in" filter="box(in)">
                                      <p:cBhvr>
                                        <p:cTn id="12" dur="500"/>
                                        <p:tgtEl>
                                          <p:spTgt spid="19459">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59">
                                            <p:txEl>
                                              <p:pRg st="0" end="0"/>
                                            </p:txEl>
                                          </p:spTgt>
                                        </p:tgtEl>
                                        <p:attrNameLst>
                                          <p:attrName>style.visibility</p:attrName>
                                        </p:attrNameLst>
                                      </p:cBhvr>
                                      <p:to>
                                        <p:strVal val="visible"/>
                                      </p:to>
                                    </p:set>
                                    <p:animEffect transition="in" filter="box(in)">
                                      <p:cBhvr>
                                        <p:cTn id="17" dur="500"/>
                                        <p:tgtEl>
                                          <p:spTgt spid="1945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459">
                                            <p:txEl>
                                              <p:pRg st="1" end="1"/>
                                            </p:txEl>
                                          </p:spTgt>
                                        </p:tgtEl>
                                        <p:attrNameLst>
                                          <p:attrName>style.visibility</p:attrName>
                                        </p:attrNameLst>
                                      </p:cBhvr>
                                      <p:to>
                                        <p:strVal val="visible"/>
                                      </p:to>
                                    </p:set>
                                    <p:animEffect transition="in" filter="box(in)">
                                      <p:cBhvr>
                                        <p:cTn id="22" dur="500"/>
                                        <p:tgtEl>
                                          <p:spTgt spid="1945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459">
                                            <p:txEl>
                                              <p:pRg st="2" end="2"/>
                                            </p:txEl>
                                          </p:spTgt>
                                        </p:tgtEl>
                                        <p:attrNameLst>
                                          <p:attrName>style.visibility</p:attrName>
                                        </p:attrNameLst>
                                      </p:cBhvr>
                                      <p:to>
                                        <p:strVal val="visible"/>
                                      </p:to>
                                    </p:set>
                                    <p:animEffect transition="in" filter="box(in)">
                                      <p:cBhvr>
                                        <p:cTn id="27" dur="500"/>
                                        <p:tgtEl>
                                          <p:spTgt spid="1945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9939"/>
                                        </p:tgtEl>
                                        <p:attrNameLst>
                                          <p:attrName>style.visibility</p:attrName>
                                        </p:attrNameLst>
                                      </p:cBhvr>
                                      <p:to>
                                        <p:strVal val="visible"/>
                                      </p:to>
                                    </p:set>
                                    <p:animEffect transition="in" filter="strips(downLeft)">
                                      <p:cBhvr>
                                        <p:cTn id="32"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sz="half" idx="1"/>
          </p:nvPr>
        </p:nvSpPr>
        <p:spPr>
          <a:xfrm>
            <a:off x="395536" y="980728"/>
            <a:ext cx="4038600" cy="5174035"/>
          </a:xfrm>
        </p:spPr>
        <p:style>
          <a:lnRef idx="2">
            <a:schemeClr val="accent1"/>
          </a:lnRef>
          <a:fillRef idx="1">
            <a:schemeClr val="lt1"/>
          </a:fillRef>
          <a:effectRef idx="0">
            <a:schemeClr val="accent1"/>
          </a:effectRef>
          <a:fontRef idx="minor">
            <a:schemeClr val="dk1"/>
          </a:fontRef>
        </p:style>
        <p:txBody>
          <a:bodyPr>
            <a:normAutofit lnSpcReduction="10000"/>
          </a:bodyPr>
          <a:lstStyle/>
          <a:p>
            <a:pPr lvl="1" algn="l" rtl="0" eaLnBrk="1" hangingPunct="1"/>
            <a:r>
              <a:rPr lang="en-US" sz="2000" dirty="0" smtClean="0">
                <a:solidFill>
                  <a:srgbClr val="0070C0"/>
                </a:solidFill>
                <a:cs typeface="Arial" pitchFamily="34" charset="0"/>
              </a:rPr>
              <a:t>Diet  , </a:t>
            </a:r>
          </a:p>
          <a:p>
            <a:pPr lvl="1" algn="l" rtl="0" eaLnBrk="1" hangingPunct="1"/>
            <a:r>
              <a:rPr lang="en-US" sz="2000" dirty="0" smtClean="0">
                <a:solidFill>
                  <a:srgbClr val="0070C0"/>
                </a:solidFill>
                <a:cs typeface="Arial" pitchFamily="34" charset="0"/>
              </a:rPr>
              <a:t>Teeth and taste </a:t>
            </a:r>
            <a:r>
              <a:rPr lang="en-US" sz="2000" dirty="0" smtClean="0">
                <a:cs typeface="Arial" pitchFamily="34" charset="0"/>
              </a:rPr>
              <a:t>,</a:t>
            </a:r>
          </a:p>
          <a:p>
            <a:pPr lvl="1" algn="l" rtl="0" eaLnBrk="1" hangingPunct="1"/>
            <a:r>
              <a:rPr lang="en-US" sz="2000" dirty="0" smtClean="0">
                <a:cs typeface="Arial" pitchFamily="34" charset="0"/>
              </a:rPr>
              <a:t> </a:t>
            </a:r>
            <a:r>
              <a:rPr lang="en-US" sz="2000" dirty="0" err="1" smtClean="0">
                <a:cs typeface="Arial" pitchFamily="34" charset="0"/>
              </a:rPr>
              <a:t>Dysphagia</a:t>
            </a:r>
            <a:r>
              <a:rPr lang="en-US" sz="2000" dirty="0" smtClean="0">
                <a:cs typeface="Arial" pitchFamily="34" charset="0"/>
              </a:rPr>
              <a:t>   , </a:t>
            </a:r>
          </a:p>
          <a:p>
            <a:pPr lvl="1" algn="l" rtl="0" eaLnBrk="1" hangingPunct="1"/>
            <a:r>
              <a:rPr lang="en-US" sz="2000" dirty="0" smtClean="0">
                <a:cs typeface="Arial" pitchFamily="34" charset="0"/>
              </a:rPr>
              <a:t>Regurgitation   ,</a:t>
            </a:r>
          </a:p>
          <a:p>
            <a:pPr lvl="1" algn="l" rtl="0" eaLnBrk="1" hangingPunct="1"/>
            <a:r>
              <a:rPr lang="en-US" sz="2000" dirty="0" smtClean="0">
                <a:solidFill>
                  <a:srgbClr val="FFFF00"/>
                </a:solidFill>
                <a:effectLst>
                  <a:outerShdw blurRad="38100" dist="38100" dir="2700000" algn="tl">
                    <a:srgbClr val="000000">
                      <a:alpha val="43137"/>
                    </a:srgbClr>
                  </a:outerShdw>
                </a:effectLst>
                <a:cs typeface="Arial" pitchFamily="34" charset="0"/>
              </a:rPr>
              <a:t>Flatulence (</a:t>
            </a:r>
            <a:r>
              <a:rPr lang="en-US" sz="2000" dirty="0" smtClean="0">
                <a:solidFill>
                  <a:srgbClr val="00B0F0"/>
                </a:solidFill>
                <a:effectLst>
                  <a:outerShdw blurRad="38100" dist="38100" dir="2700000" algn="tl">
                    <a:srgbClr val="000000">
                      <a:alpha val="43137"/>
                    </a:srgbClr>
                  </a:outerShdw>
                </a:effectLst>
                <a:cs typeface="Arial" pitchFamily="34" charset="0"/>
              </a:rPr>
              <a:t>belching</a:t>
            </a:r>
            <a:r>
              <a:rPr lang="en-US" sz="2000" dirty="0" smtClean="0">
                <a:solidFill>
                  <a:srgbClr val="FFFF00"/>
                </a:solidFill>
                <a:effectLst>
                  <a:outerShdw blurRad="38100" dist="38100" dir="2700000" algn="tl">
                    <a:srgbClr val="000000">
                      <a:alpha val="43137"/>
                    </a:srgbClr>
                  </a:outerShdw>
                </a:effectLst>
                <a:cs typeface="Arial" pitchFamily="34" charset="0"/>
              </a:rPr>
              <a:t>) , </a:t>
            </a:r>
          </a:p>
          <a:p>
            <a:pPr lvl="1" algn="l" rtl="0" eaLnBrk="1" hangingPunct="1"/>
            <a:r>
              <a:rPr lang="en-US" sz="2000" dirty="0" smtClean="0">
                <a:solidFill>
                  <a:srgbClr val="FFFF00"/>
                </a:solidFill>
                <a:effectLst>
                  <a:outerShdw blurRad="38100" dist="38100" dir="2700000" algn="tl">
                    <a:srgbClr val="000000">
                      <a:alpha val="43137"/>
                    </a:srgbClr>
                  </a:outerShdw>
                </a:effectLst>
                <a:cs typeface="Arial" pitchFamily="34" charset="0"/>
              </a:rPr>
              <a:t>Heart burn </a:t>
            </a:r>
            <a:r>
              <a:rPr lang="en-US" sz="2000" dirty="0" smtClean="0">
                <a:cs typeface="Arial" pitchFamily="34" charset="0"/>
              </a:rPr>
              <a:t>, </a:t>
            </a:r>
          </a:p>
          <a:p>
            <a:pPr lvl="1" algn="l" rtl="0" eaLnBrk="1" hangingPunct="1"/>
            <a:r>
              <a:rPr lang="en-US" sz="2000" dirty="0" smtClean="0">
                <a:cs typeface="Arial" pitchFamily="34" charset="0"/>
              </a:rPr>
              <a:t>Vomiting  ,</a:t>
            </a:r>
          </a:p>
          <a:p>
            <a:pPr lvl="1" algn="l" rtl="0" eaLnBrk="1" hangingPunct="1"/>
            <a:r>
              <a:rPr lang="en-US" sz="2000" dirty="0" smtClean="0">
                <a:cs typeface="Arial" pitchFamily="34" charset="0"/>
              </a:rPr>
              <a:t> </a:t>
            </a:r>
            <a:r>
              <a:rPr lang="en-US" sz="2000" dirty="0" err="1" smtClean="0">
                <a:solidFill>
                  <a:srgbClr val="FF0000"/>
                </a:solidFill>
                <a:cs typeface="Arial" pitchFamily="34" charset="0"/>
              </a:rPr>
              <a:t>Haematemesis</a:t>
            </a:r>
            <a:r>
              <a:rPr lang="en-US" sz="2000" dirty="0" smtClean="0">
                <a:solidFill>
                  <a:srgbClr val="FF0000"/>
                </a:solidFill>
                <a:cs typeface="Arial" pitchFamily="34" charset="0"/>
              </a:rPr>
              <a:t> ,</a:t>
            </a:r>
          </a:p>
          <a:p>
            <a:pPr lvl="1" algn="l" rtl="0" eaLnBrk="1" hangingPunct="1"/>
            <a:r>
              <a:rPr lang="en-US" sz="2000" dirty="0" smtClean="0">
                <a:cs typeface="Arial" pitchFamily="34" charset="0"/>
              </a:rPr>
              <a:t> </a:t>
            </a:r>
            <a:r>
              <a:rPr lang="en-US" sz="2000" dirty="0" smtClean="0">
                <a:solidFill>
                  <a:srgbClr val="00B050"/>
                </a:solidFill>
                <a:cs typeface="Arial" pitchFamily="34" charset="0"/>
              </a:rPr>
              <a:t>Abdominal pain or indigestion , </a:t>
            </a:r>
          </a:p>
          <a:p>
            <a:pPr lvl="1" algn="l" rtl="0" eaLnBrk="1" hangingPunct="1"/>
            <a:r>
              <a:rPr lang="en-US" sz="2000" dirty="0" smtClean="0">
                <a:cs typeface="Arial" pitchFamily="34" charset="0"/>
              </a:rPr>
              <a:t>Abdominal distension , </a:t>
            </a:r>
          </a:p>
          <a:p>
            <a:pPr lvl="1" algn="l" rtl="0" eaLnBrk="1" hangingPunct="1"/>
            <a:r>
              <a:rPr lang="en-US" sz="2000" dirty="0" smtClean="0">
                <a:solidFill>
                  <a:srgbClr val="002060"/>
                </a:solidFill>
                <a:cs typeface="Arial" pitchFamily="34" charset="0"/>
              </a:rPr>
              <a:t>Defecation ,</a:t>
            </a:r>
          </a:p>
          <a:p>
            <a:pPr lvl="1" algn="l" rtl="0" eaLnBrk="1" hangingPunct="1"/>
            <a:r>
              <a:rPr lang="en-US" sz="2000" dirty="0" smtClean="0">
                <a:solidFill>
                  <a:srgbClr val="002060"/>
                </a:solidFill>
                <a:cs typeface="Arial" pitchFamily="34" charset="0"/>
              </a:rPr>
              <a:t>Diarrhea </a:t>
            </a:r>
            <a:r>
              <a:rPr lang="en-US" sz="2000" dirty="0" smtClean="0">
                <a:cs typeface="Arial" pitchFamily="34" charset="0"/>
              </a:rPr>
              <a:t>, </a:t>
            </a:r>
          </a:p>
          <a:p>
            <a:pPr lvl="1" algn="l" rtl="0" eaLnBrk="1" hangingPunct="1"/>
            <a:r>
              <a:rPr lang="en-US" sz="2000" dirty="0" smtClean="0">
                <a:cs typeface="Arial" pitchFamily="34" charset="0"/>
              </a:rPr>
              <a:t>Rectal bleeding ,</a:t>
            </a:r>
          </a:p>
          <a:p>
            <a:pPr lvl="1" algn="l" rtl="0" eaLnBrk="1" hangingPunct="1"/>
            <a:r>
              <a:rPr lang="en-US" sz="2000" dirty="0" smtClean="0">
                <a:solidFill>
                  <a:srgbClr val="FFC000"/>
                </a:solidFill>
                <a:effectLst>
                  <a:outerShdw blurRad="38100" dist="38100" dir="2700000" algn="tl">
                    <a:srgbClr val="000000">
                      <a:alpha val="43137"/>
                    </a:srgbClr>
                  </a:outerShdw>
                </a:effectLst>
                <a:cs typeface="Arial" pitchFamily="34" charset="0"/>
              </a:rPr>
              <a:t>Flatus,</a:t>
            </a:r>
          </a:p>
        </p:txBody>
      </p:sp>
      <p:sp>
        <p:nvSpPr>
          <p:cNvPr id="5" name="Content Placeholder 4"/>
          <p:cNvSpPr>
            <a:spLocks noGrp="1"/>
          </p:cNvSpPr>
          <p:nvPr>
            <p:ph sz="half" idx="2"/>
          </p:nvPr>
        </p:nvSpPr>
        <p:spPr>
          <a:xfrm>
            <a:off x="4648200" y="980728"/>
            <a:ext cx="4038600" cy="5145435"/>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342900" lvl="1" indent="-342900" algn="l" rtl="0">
              <a:buFont typeface="Arial" pitchFamily="34" charset="0"/>
              <a:buChar char="•"/>
            </a:pPr>
            <a:r>
              <a:rPr lang="en-US" dirty="0" smtClean="0">
                <a:cs typeface="Arial" pitchFamily="34" charset="0"/>
              </a:rPr>
              <a:t>mucus, </a:t>
            </a:r>
          </a:p>
          <a:p>
            <a:pPr marL="342900" lvl="1" indent="-342900" algn="l" rtl="0">
              <a:buFont typeface="Arial" pitchFamily="34" charset="0"/>
              <a:buChar char="•"/>
            </a:pPr>
            <a:r>
              <a:rPr lang="en-US" dirty="0" smtClean="0">
                <a:solidFill>
                  <a:srgbClr val="FF0000"/>
                </a:solidFill>
                <a:cs typeface="Arial" pitchFamily="34" charset="0"/>
              </a:rPr>
              <a:t>slime ,</a:t>
            </a:r>
          </a:p>
          <a:p>
            <a:pPr marL="342900" lvl="1" indent="-342900" algn="l" rtl="0">
              <a:buFont typeface="Arial" pitchFamily="34" charset="0"/>
              <a:buChar char="•"/>
            </a:pPr>
            <a:r>
              <a:rPr lang="en-US" dirty="0" err="1" smtClean="0">
                <a:solidFill>
                  <a:srgbClr val="FF0000"/>
                </a:solidFill>
                <a:cs typeface="Arial" pitchFamily="34" charset="0"/>
              </a:rPr>
              <a:t>Prolapse</a:t>
            </a:r>
            <a:r>
              <a:rPr lang="en-US" dirty="0" smtClean="0">
                <a:solidFill>
                  <a:srgbClr val="FF0000"/>
                </a:solidFill>
                <a:cs typeface="Arial" pitchFamily="34" charset="0"/>
              </a:rPr>
              <a:t>  </a:t>
            </a:r>
            <a:r>
              <a:rPr lang="en-US" dirty="0" smtClean="0">
                <a:cs typeface="Arial" pitchFamily="34" charset="0"/>
              </a:rPr>
              <a:t>,</a:t>
            </a:r>
          </a:p>
          <a:p>
            <a:pPr marL="342900" lvl="1" indent="-342900" algn="l" rtl="0">
              <a:buFont typeface="Arial" pitchFamily="34" charset="0"/>
              <a:buChar char="•"/>
            </a:pPr>
            <a:r>
              <a:rPr lang="en-US" dirty="0" smtClean="0">
                <a:cs typeface="Arial" pitchFamily="34" charset="0"/>
              </a:rPr>
              <a:t>Incontinence ,</a:t>
            </a:r>
          </a:p>
          <a:p>
            <a:pPr marL="342900" lvl="1" indent="-342900" algn="l" rtl="0">
              <a:buFont typeface="Arial" pitchFamily="34" charset="0"/>
              <a:buChar char="•"/>
            </a:pPr>
            <a:r>
              <a:rPr lang="en-US" dirty="0" err="1" smtClean="0">
                <a:solidFill>
                  <a:schemeClr val="accent2">
                    <a:lumMod val="60000"/>
                    <a:lumOff val="40000"/>
                  </a:schemeClr>
                </a:solidFill>
                <a:effectLst>
                  <a:outerShdw blurRad="38100" dist="38100" dir="2700000" algn="tl">
                    <a:srgbClr val="000000">
                      <a:alpha val="43137"/>
                    </a:srgbClr>
                  </a:outerShdw>
                </a:effectLst>
                <a:cs typeface="Arial" pitchFamily="34" charset="0"/>
              </a:rPr>
              <a:t>Tenesmus</a:t>
            </a:r>
            <a:r>
              <a:rPr lang="en-US" dirty="0" smtClean="0">
                <a:solidFill>
                  <a:schemeClr val="accent2">
                    <a:lumMod val="60000"/>
                    <a:lumOff val="40000"/>
                  </a:schemeClr>
                </a:solidFill>
                <a:effectLst>
                  <a:outerShdw blurRad="38100" dist="38100" dir="2700000" algn="tl">
                    <a:srgbClr val="000000">
                      <a:alpha val="43137"/>
                    </a:srgbClr>
                  </a:outerShdw>
                </a:effectLst>
                <a:cs typeface="Arial" pitchFamily="34" charset="0"/>
              </a:rPr>
              <a:t>  , </a:t>
            </a:r>
          </a:p>
          <a:p>
            <a:pPr marL="342900" lvl="1" indent="-342900" algn="l" rtl="0">
              <a:buFont typeface="Arial" pitchFamily="34" charset="0"/>
              <a:buChar char="•"/>
            </a:pPr>
            <a:r>
              <a:rPr lang="en-US" dirty="0" smtClean="0">
                <a:solidFill>
                  <a:schemeClr val="accent2">
                    <a:lumMod val="60000"/>
                    <a:lumOff val="40000"/>
                  </a:schemeClr>
                </a:solidFill>
                <a:effectLst>
                  <a:outerShdw blurRad="38100" dist="38100" dir="2700000" algn="tl">
                    <a:srgbClr val="000000">
                      <a:alpha val="43137"/>
                    </a:srgbClr>
                  </a:outerShdw>
                </a:effectLst>
                <a:cs typeface="Arial" pitchFamily="34" charset="0"/>
              </a:rPr>
              <a:t>Change of skin color </a:t>
            </a:r>
            <a:r>
              <a:rPr lang="en-US" dirty="0" smtClean="0">
                <a:cs typeface="Arial" pitchFamily="34" charset="0"/>
              </a:rPr>
              <a:t>,</a:t>
            </a:r>
          </a:p>
          <a:p>
            <a:pPr marL="342900" lvl="1" indent="-342900" algn="l" rtl="0">
              <a:buFont typeface="Arial" pitchFamily="34" charset="0"/>
              <a:buChar char="•"/>
            </a:pPr>
            <a:r>
              <a:rPr lang="en-US" dirty="0" smtClean="0">
                <a:cs typeface="Arial" pitchFamily="34" charset="0"/>
              </a:rPr>
              <a:t> Cough , </a:t>
            </a:r>
          </a:p>
          <a:p>
            <a:pPr marL="342900" lvl="1" indent="-342900" algn="l" rtl="0">
              <a:buFont typeface="Arial" pitchFamily="34" charset="0"/>
              <a:buChar char="•"/>
            </a:pPr>
            <a:r>
              <a:rPr lang="en-US" dirty="0" smtClean="0">
                <a:solidFill>
                  <a:srgbClr val="FFC000"/>
                </a:solidFill>
                <a:effectLst>
                  <a:outerShdw blurRad="38100" dist="38100" dir="2700000" algn="tl">
                    <a:srgbClr val="000000">
                      <a:alpha val="43137"/>
                    </a:srgbClr>
                  </a:outerShdw>
                </a:effectLst>
                <a:cs typeface="Arial" pitchFamily="34" charset="0"/>
              </a:rPr>
              <a:t>Sputum ,</a:t>
            </a:r>
          </a:p>
          <a:p>
            <a:pPr marL="342900" lvl="1" indent="-342900" algn="l" rtl="0">
              <a:buFont typeface="Arial" pitchFamily="34" charset="0"/>
              <a:buChar char="•"/>
            </a:pPr>
            <a:r>
              <a:rPr lang="en-US" dirty="0" err="1" smtClean="0">
                <a:solidFill>
                  <a:srgbClr val="FFC000"/>
                </a:solidFill>
                <a:effectLst>
                  <a:outerShdw blurRad="38100" dist="38100" dir="2700000" algn="tl">
                    <a:srgbClr val="000000">
                      <a:alpha val="43137"/>
                    </a:srgbClr>
                  </a:outerShdw>
                </a:effectLst>
                <a:cs typeface="Arial" pitchFamily="34" charset="0"/>
              </a:rPr>
              <a:t>Haemoptysis</a:t>
            </a:r>
            <a:r>
              <a:rPr lang="en-US" dirty="0" smtClean="0">
                <a:solidFill>
                  <a:srgbClr val="FFC000"/>
                </a:solidFill>
                <a:effectLst>
                  <a:outerShdw blurRad="38100" dist="38100" dir="2700000" algn="tl">
                    <a:srgbClr val="000000">
                      <a:alpha val="43137"/>
                    </a:srgbClr>
                  </a:outerShdw>
                </a:effectLst>
                <a:cs typeface="Arial" pitchFamily="34" charset="0"/>
              </a:rPr>
              <a:t>  </a:t>
            </a:r>
            <a:r>
              <a:rPr lang="en-US" dirty="0" smtClean="0">
                <a:cs typeface="Arial" pitchFamily="34" charset="0"/>
              </a:rPr>
              <a:t>,</a:t>
            </a:r>
          </a:p>
          <a:p>
            <a:pPr marL="342900" lvl="1" indent="-342900" algn="l" rtl="0">
              <a:buFont typeface="Arial" pitchFamily="34" charset="0"/>
              <a:buChar char="•"/>
            </a:pPr>
            <a:r>
              <a:rPr lang="en-US" dirty="0" smtClean="0">
                <a:cs typeface="Arial" pitchFamily="34" charset="0"/>
              </a:rPr>
              <a:t> </a:t>
            </a:r>
            <a:r>
              <a:rPr lang="en-US" dirty="0" err="1" smtClean="0">
                <a:solidFill>
                  <a:srgbClr val="0070C0"/>
                </a:solidFill>
                <a:cs typeface="Arial" pitchFamily="34" charset="0"/>
              </a:rPr>
              <a:t>Dyspnea</a:t>
            </a:r>
            <a:r>
              <a:rPr lang="en-US" dirty="0" smtClean="0">
                <a:solidFill>
                  <a:srgbClr val="0070C0"/>
                </a:solidFill>
                <a:cs typeface="Arial" pitchFamily="34" charset="0"/>
              </a:rPr>
              <a:t> , </a:t>
            </a:r>
          </a:p>
          <a:p>
            <a:pPr marL="342900" lvl="1" indent="-342900" algn="l" rtl="0">
              <a:buFont typeface="Arial" pitchFamily="34" charset="0"/>
              <a:buChar char="•"/>
            </a:pPr>
            <a:r>
              <a:rPr lang="en-US" dirty="0" smtClean="0">
                <a:solidFill>
                  <a:srgbClr val="0070C0"/>
                </a:solidFill>
                <a:cs typeface="Arial" pitchFamily="34" charset="0"/>
              </a:rPr>
              <a:t>Chest pain ,</a:t>
            </a:r>
          </a:p>
          <a:p>
            <a:pPr marL="342900" lvl="1" indent="-342900" algn="l" rtl="0">
              <a:buFont typeface="Arial" pitchFamily="34" charset="0"/>
              <a:buChar char="•"/>
            </a:pPr>
            <a:r>
              <a:rPr lang="en-US" dirty="0" smtClean="0">
                <a:cs typeface="Arial" pitchFamily="34" charset="0"/>
              </a:rPr>
              <a:t> </a:t>
            </a:r>
            <a:r>
              <a:rPr lang="en-US" dirty="0" smtClean="0">
                <a:solidFill>
                  <a:srgbClr val="00B050"/>
                </a:solidFill>
                <a:cs typeface="Arial" pitchFamily="34" charset="0"/>
              </a:rPr>
              <a:t>Palpitation ,</a:t>
            </a:r>
          </a:p>
          <a:p>
            <a:pPr marL="342900" lvl="1" indent="-342900" algn="l" rtl="0">
              <a:buFont typeface="Arial" pitchFamily="34" charset="0"/>
              <a:buChar char="•"/>
            </a:pPr>
            <a:r>
              <a:rPr lang="en-US" dirty="0" smtClean="0">
                <a:solidFill>
                  <a:srgbClr val="00B050"/>
                </a:solidFill>
                <a:cs typeface="Arial" pitchFamily="34" charset="0"/>
              </a:rPr>
              <a:t> Peripheral vascular </a:t>
            </a:r>
            <a:r>
              <a:rPr lang="en-US" dirty="0" smtClean="0">
                <a:cs typeface="Arial" pitchFamily="34" charset="0"/>
              </a:rPr>
              <a:t>symptoms</a:t>
            </a: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483">
                                            <p:bg/>
                                          </p:spTgt>
                                        </p:tgtEl>
                                        <p:attrNameLst>
                                          <p:attrName>style.visibility</p:attrName>
                                        </p:attrNameLst>
                                      </p:cBhvr>
                                      <p:to>
                                        <p:strVal val="visible"/>
                                      </p:to>
                                    </p:set>
                                    <p:anim calcmode="lin" valueType="num">
                                      <p:cBhvr>
                                        <p:cTn id="7" dur="1000" fill="hold"/>
                                        <p:tgtEl>
                                          <p:spTgt spid="20483">
                                            <p:bg/>
                                          </p:spTgt>
                                        </p:tgtEl>
                                        <p:attrNameLst>
                                          <p:attrName>ppt_w</p:attrName>
                                        </p:attrNameLst>
                                      </p:cBhvr>
                                      <p:tavLst>
                                        <p:tav tm="0">
                                          <p:val>
                                            <p:fltVal val="0"/>
                                          </p:val>
                                        </p:tav>
                                        <p:tav tm="100000">
                                          <p:val>
                                            <p:strVal val="#ppt_w"/>
                                          </p:val>
                                        </p:tav>
                                      </p:tavLst>
                                    </p:anim>
                                    <p:anim calcmode="lin" valueType="num">
                                      <p:cBhvr>
                                        <p:cTn id="8" dur="1000" fill="hold"/>
                                        <p:tgtEl>
                                          <p:spTgt spid="20483">
                                            <p:bg/>
                                          </p:spTgt>
                                        </p:tgtEl>
                                        <p:attrNameLst>
                                          <p:attrName>ppt_h</p:attrName>
                                        </p:attrNameLst>
                                      </p:cBhvr>
                                      <p:tavLst>
                                        <p:tav tm="0">
                                          <p:val>
                                            <p:fltVal val="0"/>
                                          </p:val>
                                        </p:tav>
                                        <p:tav tm="100000">
                                          <p:val>
                                            <p:strVal val="#ppt_h"/>
                                          </p:val>
                                        </p:tav>
                                      </p:tavLst>
                                    </p:anim>
                                    <p:anim calcmode="lin" valueType="num">
                                      <p:cBhvr>
                                        <p:cTn id="9" dur="1000" fill="hold"/>
                                        <p:tgtEl>
                                          <p:spTgt spid="2048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3">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0483">
                                            <p:txEl>
                                              <p:pRg st="0" end="0"/>
                                            </p:txEl>
                                          </p:spTgt>
                                        </p:tgtEl>
                                        <p:attrNameLst>
                                          <p:attrName>style.visibility</p:attrName>
                                        </p:attrNameLst>
                                      </p:cBhvr>
                                      <p:to>
                                        <p:strVal val="visible"/>
                                      </p:to>
                                    </p:set>
                                    <p:anim calcmode="lin" valueType="num">
                                      <p:cBhvr>
                                        <p:cTn id="15" dur="10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048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048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048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0483">
                                            <p:txEl>
                                              <p:pRg st="1" end="1"/>
                                            </p:txEl>
                                          </p:spTgt>
                                        </p:tgtEl>
                                        <p:attrNameLst>
                                          <p:attrName>style.visibility</p:attrName>
                                        </p:attrNameLst>
                                      </p:cBhvr>
                                      <p:to>
                                        <p:strVal val="visible"/>
                                      </p:to>
                                    </p:set>
                                    <p:anim calcmode="lin" valueType="num">
                                      <p:cBhvr>
                                        <p:cTn id="23" dur="10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048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048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048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0483">
                                            <p:txEl>
                                              <p:pRg st="2" end="2"/>
                                            </p:txEl>
                                          </p:spTgt>
                                        </p:tgtEl>
                                        <p:attrNameLst>
                                          <p:attrName>style.visibility</p:attrName>
                                        </p:attrNameLst>
                                      </p:cBhvr>
                                      <p:to>
                                        <p:strVal val="visible"/>
                                      </p:to>
                                    </p:set>
                                    <p:anim calcmode="lin" valueType="num">
                                      <p:cBhvr>
                                        <p:cTn id="31" dur="10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2048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2048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048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0483">
                                            <p:txEl>
                                              <p:pRg st="3" end="3"/>
                                            </p:txEl>
                                          </p:spTgt>
                                        </p:tgtEl>
                                        <p:attrNameLst>
                                          <p:attrName>style.visibility</p:attrName>
                                        </p:attrNameLst>
                                      </p:cBhvr>
                                      <p:to>
                                        <p:strVal val="visible"/>
                                      </p:to>
                                    </p:set>
                                    <p:anim calcmode="lin" valueType="num">
                                      <p:cBhvr>
                                        <p:cTn id="39" dur="1000" fill="hold"/>
                                        <p:tgtEl>
                                          <p:spTgt spid="2048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2048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2048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048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0483">
                                            <p:txEl>
                                              <p:pRg st="4" end="4"/>
                                            </p:txEl>
                                          </p:spTgt>
                                        </p:tgtEl>
                                        <p:attrNameLst>
                                          <p:attrName>style.visibility</p:attrName>
                                        </p:attrNameLst>
                                      </p:cBhvr>
                                      <p:to>
                                        <p:strVal val="visible"/>
                                      </p:to>
                                    </p:set>
                                    <p:anim calcmode="lin" valueType="num">
                                      <p:cBhvr>
                                        <p:cTn id="47" dur="1000" fill="hold"/>
                                        <p:tgtEl>
                                          <p:spTgt spid="2048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2048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2048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048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0483">
                                            <p:txEl>
                                              <p:pRg st="5" end="5"/>
                                            </p:txEl>
                                          </p:spTgt>
                                        </p:tgtEl>
                                        <p:attrNameLst>
                                          <p:attrName>style.visibility</p:attrName>
                                        </p:attrNameLst>
                                      </p:cBhvr>
                                      <p:to>
                                        <p:strVal val="visible"/>
                                      </p:to>
                                    </p:set>
                                    <p:anim calcmode="lin" valueType="num">
                                      <p:cBhvr>
                                        <p:cTn id="55" dur="1000" fill="hold"/>
                                        <p:tgtEl>
                                          <p:spTgt spid="2048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2048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2048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048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0483">
                                            <p:txEl>
                                              <p:pRg st="6" end="6"/>
                                            </p:txEl>
                                          </p:spTgt>
                                        </p:tgtEl>
                                        <p:attrNameLst>
                                          <p:attrName>style.visibility</p:attrName>
                                        </p:attrNameLst>
                                      </p:cBhvr>
                                      <p:to>
                                        <p:strVal val="visible"/>
                                      </p:to>
                                    </p:set>
                                    <p:anim calcmode="lin" valueType="num">
                                      <p:cBhvr>
                                        <p:cTn id="63" dur="1000" fill="hold"/>
                                        <p:tgtEl>
                                          <p:spTgt spid="2048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2048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2048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048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20483">
                                            <p:txEl>
                                              <p:pRg st="7" end="7"/>
                                            </p:txEl>
                                          </p:spTgt>
                                        </p:tgtEl>
                                        <p:attrNameLst>
                                          <p:attrName>style.visibility</p:attrName>
                                        </p:attrNameLst>
                                      </p:cBhvr>
                                      <p:to>
                                        <p:strVal val="visible"/>
                                      </p:to>
                                    </p:set>
                                    <p:anim calcmode="lin" valueType="num">
                                      <p:cBhvr>
                                        <p:cTn id="71" dur="1000" fill="hold"/>
                                        <p:tgtEl>
                                          <p:spTgt spid="2048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2048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2048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2048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20483">
                                            <p:txEl>
                                              <p:pRg st="8" end="8"/>
                                            </p:txEl>
                                          </p:spTgt>
                                        </p:tgtEl>
                                        <p:attrNameLst>
                                          <p:attrName>style.visibility</p:attrName>
                                        </p:attrNameLst>
                                      </p:cBhvr>
                                      <p:to>
                                        <p:strVal val="visible"/>
                                      </p:to>
                                    </p:set>
                                    <p:anim calcmode="lin" valueType="num">
                                      <p:cBhvr>
                                        <p:cTn id="79" dur="1000" fill="hold"/>
                                        <p:tgtEl>
                                          <p:spTgt spid="20483">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20483">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2048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2048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20483">
                                            <p:txEl>
                                              <p:pRg st="9" end="9"/>
                                            </p:txEl>
                                          </p:spTgt>
                                        </p:tgtEl>
                                        <p:attrNameLst>
                                          <p:attrName>style.visibility</p:attrName>
                                        </p:attrNameLst>
                                      </p:cBhvr>
                                      <p:to>
                                        <p:strVal val="visible"/>
                                      </p:to>
                                    </p:set>
                                    <p:anim calcmode="lin" valueType="num">
                                      <p:cBhvr>
                                        <p:cTn id="87" dur="1000" fill="hold"/>
                                        <p:tgtEl>
                                          <p:spTgt spid="20483">
                                            <p:txEl>
                                              <p:pRg st="9" end="9"/>
                                            </p:txEl>
                                          </p:spTgt>
                                        </p:tgtEl>
                                        <p:attrNameLst>
                                          <p:attrName>ppt_w</p:attrName>
                                        </p:attrNameLst>
                                      </p:cBhvr>
                                      <p:tavLst>
                                        <p:tav tm="0">
                                          <p:val>
                                            <p:fltVal val="0"/>
                                          </p:val>
                                        </p:tav>
                                        <p:tav tm="100000">
                                          <p:val>
                                            <p:strVal val="#ppt_w"/>
                                          </p:val>
                                        </p:tav>
                                      </p:tavLst>
                                    </p:anim>
                                    <p:anim calcmode="lin" valueType="num">
                                      <p:cBhvr>
                                        <p:cTn id="88" dur="1000" fill="hold"/>
                                        <p:tgtEl>
                                          <p:spTgt spid="20483">
                                            <p:txEl>
                                              <p:pRg st="9" end="9"/>
                                            </p:txEl>
                                          </p:spTgt>
                                        </p:tgtEl>
                                        <p:attrNameLst>
                                          <p:attrName>ppt_h</p:attrName>
                                        </p:attrNameLst>
                                      </p:cBhvr>
                                      <p:tavLst>
                                        <p:tav tm="0">
                                          <p:val>
                                            <p:fltVal val="0"/>
                                          </p:val>
                                        </p:tav>
                                        <p:tav tm="100000">
                                          <p:val>
                                            <p:strVal val="#ppt_h"/>
                                          </p:val>
                                        </p:tav>
                                      </p:tavLst>
                                    </p:anim>
                                    <p:anim calcmode="lin" valueType="num">
                                      <p:cBhvr>
                                        <p:cTn id="89" dur="1000" fill="hold"/>
                                        <p:tgtEl>
                                          <p:spTgt spid="2048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20483">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20483">
                                            <p:txEl>
                                              <p:pRg st="10" end="10"/>
                                            </p:txEl>
                                          </p:spTgt>
                                        </p:tgtEl>
                                        <p:attrNameLst>
                                          <p:attrName>style.visibility</p:attrName>
                                        </p:attrNameLst>
                                      </p:cBhvr>
                                      <p:to>
                                        <p:strVal val="visible"/>
                                      </p:to>
                                    </p:set>
                                    <p:anim calcmode="lin" valueType="num">
                                      <p:cBhvr>
                                        <p:cTn id="95" dur="1000" fill="hold"/>
                                        <p:tgtEl>
                                          <p:spTgt spid="20483">
                                            <p:txEl>
                                              <p:pRg st="10" end="10"/>
                                            </p:txEl>
                                          </p:spTgt>
                                        </p:tgtEl>
                                        <p:attrNameLst>
                                          <p:attrName>ppt_w</p:attrName>
                                        </p:attrNameLst>
                                      </p:cBhvr>
                                      <p:tavLst>
                                        <p:tav tm="0">
                                          <p:val>
                                            <p:fltVal val="0"/>
                                          </p:val>
                                        </p:tav>
                                        <p:tav tm="100000">
                                          <p:val>
                                            <p:strVal val="#ppt_w"/>
                                          </p:val>
                                        </p:tav>
                                      </p:tavLst>
                                    </p:anim>
                                    <p:anim calcmode="lin" valueType="num">
                                      <p:cBhvr>
                                        <p:cTn id="96" dur="1000" fill="hold"/>
                                        <p:tgtEl>
                                          <p:spTgt spid="20483">
                                            <p:txEl>
                                              <p:pRg st="10" end="10"/>
                                            </p:txEl>
                                          </p:spTgt>
                                        </p:tgtEl>
                                        <p:attrNameLst>
                                          <p:attrName>ppt_h</p:attrName>
                                        </p:attrNameLst>
                                      </p:cBhvr>
                                      <p:tavLst>
                                        <p:tav tm="0">
                                          <p:val>
                                            <p:fltVal val="0"/>
                                          </p:val>
                                        </p:tav>
                                        <p:tav tm="100000">
                                          <p:val>
                                            <p:strVal val="#ppt_h"/>
                                          </p:val>
                                        </p:tav>
                                      </p:tavLst>
                                    </p:anim>
                                    <p:anim calcmode="lin" valueType="num">
                                      <p:cBhvr>
                                        <p:cTn id="97" dur="1000" fill="hold"/>
                                        <p:tgtEl>
                                          <p:spTgt spid="2048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2048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9" fill="hold">
                      <p:stCondLst>
                        <p:cond delay="indefinite"/>
                      </p:stCondLst>
                      <p:childTnLst>
                        <p:par>
                          <p:cTn id="100" fill="hold">
                            <p:stCondLst>
                              <p:cond delay="0"/>
                            </p:stCondLst>
                            <p:childTnLst>
                              <p:par>
                                <p:cTn id="101" presetID="15" presetClass="entr" presetSubtype="0" fill="hold" grpId="0" nodeType="clickEffect">
                                  <p:stCondLst>
                                    <p:cond delay="0"/>
                                  </p:stCondLst>
                                  <p:childTnLst>
                                    <p:set>
                                      <p:cBhvr>
                                        <p:cTn id="102" dur="1" fill="hold">
                                          <p:stCondLst>
                                            <p:cond delay="0"/>
                                          </p:stCondLst>
                                        </p:cTn>
                                        <p:tgtEl>
                                          <p:spTgt spid="20483">
                                            <p:txEl>
                                              <p:pRg st="11" end="11"/>
                                            </p:txEl>
                                          </p:spTgt>
                                        </p:tgtEl>
                                        <p:attrNameLst>
                                          <p:attrName>style.visibility</p:attrName>
                                        </p:attrNameLst>
                                      </p:cBhvr>
                                      <p:to>
                                        <p:strVal val="visible"/>
                                      </p:to>
                                    </p:set>
                                    <p:anim calcmode="lin" valueType="num">
                                      <p:cBhvr>
                                        <p:cTn id="103" dur="1000" fill="hold"/>
                                        <p:tgtEl>
                                          <p:spTgt spid="20483">
                                            <p:txEl>
                                              <p:pRg st="11" end="11"/>
                                            </p:txEl>
                                          </p:spTgt>
                                        </p:tgtEl>
                                        <p:attrNameLst>
                                          <p:attrName>ppt_w</p:attrName>
                                        </p:attrNameLst>
                                      </p:cBhvr>
                                      <p:tavLst>
                                        <p:tav tm="0">
                                          <p:val>
                                            <p:fltVal val="0"/>
                                          </p:val>
                                        </p:tav>
                                        <p:tav tm="100000">
                                          <p:val>
                                            <p:strVal val="#ppt_w"/>
                                          </p:val>
                                        </p:tav>
                                      </p:tavLst>
                                    </p:anim>
                                    <p:anim calcmode="lin" valueType="num">
                                      <p:cBhvr>
                                        <p:cTn id="104" dur="1000" fill="hold"/>
                                        <p:tgtEl>
                                          <p:spTgt spid="20483">
                                            <p:txEl>
                                              <p:pRg st="11" end="11"/>
                                            </p:txEl>
                                          </p:spTgt>
                                        </p:tgtEl>
                                        <p:attrNameLst>
                                          <p:attrName>ppt_h</p:attrName>
                                        </p:attrNameLst>
                                      </p:cBhvr>
                                      <p:tavLst>
                                        <p:tav tm="0">
                                          <p:val>
                                            <p:fltVal val="0"/>
                                          </p:val>
                                        </p:tav>
                                        <p:tav tm="100000">
                                          <p:val>
                                            <p:strVal val="#ppt_h"/>
                                          </p:val>
                                        </p:tav>
                                      </p:tavLst>
                                    </p:anim>
                                    <p:anim calcmode="lin" valueType="num">
                                      <p:cBhvr>
                                        <p:cTn id="105" dur="1000" fill="hold"/>
                                        <p:tgtEl>
                                          <p:spTgt spid="20483">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20483">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7" fill="hold">
                      <p:stCondLst>
                        <p:cond delay="indefinite"/>
                      </p:stCondLst>
                      <p:childTnLst>
                        <p:par>
                          <p:cTn id="108" fill="hold">
                            <p:stCondLst>
                              <p:cond delay="0"/>
                            </p:stCondLst>
                            <p:childTnLst>
                              <p:par>
                                <p:cTn id="109" presetID="15" presetClass="entr" presetSubtype="0" fill="hold" grpId="0" nodeType="clickEffect">
                                  <p:stCondLst>
                                    <p:cond delay="0"/>
                                  </p:stCondLst>
                                  <p:childTnLst>
                                    <p:set>
                                      <p:cBhvr>
                                        <p:cTn id="110" dur="1" fill="hold">
                                          <p:stCondLst>
                                            <p:cond delay="0"/>
                                          </p:stCondLst>
                                        </p:cTn>
                                        <p:tgtEl>
                                          <p:spTgt spid="20483">
                                            <p:txEl>
                                              <p:pRg st="12" end="12"/>
                                            </p:txEl>
                                          </p:spTgt>
                                        </p:tgtEl>
                                        <p:attrNameLst>
                                          <p:attrName>style.visibility</p:attrName>
                                        </p:attrNameLst>
                                      </p:cBhvr>
                                      <p:to>
                                        <p:strVal val="visible"/>
                                      </p:to>
                                    </p:set>
                                    <p:anim calcmode="lin" valueType="num">
                                      <p:cBhvr>
                                        <p:cTn id="111" dur="1000" fill="hold"/>
                                        <p:tgtEl>
                                          <p:spTgt spid="20483">
                                            <p:txEl>
                                              <p:pRg st="12" end="12"/>
                                            </p:txEl>
                                          </p:spTgt>
                                        </p:tgtEl>
                                        <p:attrNameLst>
                                          <p:attrName>ppt_w</p:attrName>
                                        </p:attrNameLst>
                                      </p:cBhvr>
                                      <p:tavLst>
                                        <p:tav tm="0">
                                          <p:val>
                                            <p:fltVal val="0"/>
                                          </p:val>
                                        </p:tav>
                                        <p:tav tm="100000">
                                          <p:val>
                                            <p:strVal val="#ppt_w"/>
                                          </p:val>
                                        </p:tav>
                                      </p:tavLst>
                                    </p:anim>
                                    <p:anim calcmode="lin" valueType="num">
                                      <p:cBhvr>
                                        <p:cTn id="112" dur="1000" fill="hold"/>
                                        <p:tgtEl>
                                          <p:spTgt spid="20483">
                                            <p:txEl>
                                              <p:pRg st="12" end="12"/>
                                            </p:txEl>
                                          </p:spTgt>
                                        </p:tgtEl>
                                        <p:attrNameLst>
                                          <p:attrName>ppt_h</p:attrName>
                                        </p:attrNameLst>
                                      </p:cBhvr>
                                      <p:tavLst>
                                        <p:tav tm="0">
                                          <p:val>
                                            <p:fltVal val="0"/>
                                          </p:val>
                                        </p:tav>
                                        <p:tav tm="100000">
                                          <p:val>
                                            <p:strVal val="#ppt_h"/>
                                          </p:val>
                                        </p:tav>
                                      </p:tavLst>
                                    </p:anim>
                                    <p:anim calcmode="lin" valueType="num">
                                      <p:cBhvr>
                                        <p:cTn id="113" dur="1000" fill="hold"/>
                                        <p:tgtEl>
                                          <p:spTgt spid="20483">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20483">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5" fill="hold">
                      <p:stCondLst>
                        <p:cond delay="indefinite"/>
                      </p:stCondLst>
                      <p:childTnLst>
                        <p:par>
                          <p:cTn id="116" fill="hold">
                            <p:stCondLst>
                              <p:cond delay="0"/>
                            </p:stCondLst>
                            <p:childTnLst>
                              <p:par>
                                <p:cTn id="117" presetID="15" presetClass="entr" presetSubtype="0" fill="hold" grpId="0" nodeType="clickEffect">
                                  <p:stCondLst>
                                    <p:cond delay="0"/>
                                  </p:stCondLst>
                                  <p:childTnLst>
                                    <p:set>
                                      <p:cBhvr>
                                        <p:cTn id="118" dur="1" fill="hold">
                                          <p:stCondLst>
                                            <p:cond delay="0"/>
                                          </p:stCondLst>
                                        </p:cTn>
                                        <p:tgtEl>
                                          <p:spTgt spid="20483">
                                            <p:txEl>
                                              <p:pRg st="13" end="13"/>
                                            </p:txEl>
                                          </p:spTgt>
                                        </p:tgtEl>
                                        <p:attrNameLst>
                                          <p:attrName>style.visibility</p:attrName>
                                        </p:attrNameLst>
                                      </p:cBhvr>
                                      <p:to>
                                        <p:strVal val="visible"/>
                                      </p:to>
                                    </p:set>
                                    <p:anim calcmode="lin" valueType="num">
                                      <p:cBhvr>
                                        <p:cTn id="119" dur="1000" fill="hold"/>
                                        <p:tgtEl>
                                          <p:spTgt spid="20483">
                                            <p:txEl>
                                              <p:pRg st="13" end="13"/>
                                            </p:txEl>
                                          </p:spTgt>
                                        </p:tgtEl>
                                        <p:attrNameLst>
                                          <p:attrName>ppt_w</p:attrName>
                                        </p:attrNameLst>
                                      </p:cBhvr>
                                      <p:tavLst>
                                        <p:tav tm="0">
                                          <p:val>
                                            <p:fltVal val="0"/>
                                          </p:val>
                                        </p:tav>
                                        <p:tav tm="100000">
                                          <p:val>
                                            <p:strVal val="#ppt_w"/>
                                          </p:val>
                                        </p:tav>
                                      </p:tavLst>
                                    </p:anim>
                                    <p:anim calcmode="lin" valueType="num">
                                      <p:cBhvr>
                                        <p:cTn id="120" dur="1000" fill="hold"/>
                                        <p:tgtEl>
                                          <p:spTgt spid="20483">
                                            <p:txEl>
                                              <p:pRg st="13" end="13"/>
                                            </p:txEl>
                                          </p:spTgt>
                                        </p:tgtEl>
                                        <p:attrNameLst>
                                          <p:attrName>ppt_h</p:attrName>
                                        </p:attrNameLst>
                                      </p:cBhvr>
                                      <p:tavLst>
                                        <p:tav tm="0">
                                          <p:val>
                                            <p:fltVal val="0"/>
                                          </p:val>
                                        </p:tav>
                                        <p:tav tm="100000">
                                          <p:val>
                                            <p:strVal val="#ppt_h"/>
                                          </p:val>
                                        </p:tav>
                                      </p:tavLst>
                                    </p:anim>
                                    <p:anim calcmode="lin" valueType="num">
                                      <p:cBhvr>
                                        <p:cTn id="121" dur="1000" fill="hold"/>
                                        <p:tgtEl>
                                          <p:spTgt spid="20483">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20483">
                                            <p:txEl>
                                              <p:pRg st="13" end="1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3" fill="hold">
                      <p:stCondLst>
                        <p:cond delay="indefinite"/>
                      </p:stCondLst>
                      <p:childTnLst>
                        <p:par>
                          <p:cTn id="124" fill="hold">
                            <p:stCondLst>
                              <p:cond delay="0"/>
                            </p:stCondLst>
                            <p:childTnLst>
                              <p:par>
                                <p:cTn id="125" presetID="15" presetClass="entr" presetSubtype="0" fill="hold" grpId="0" nodeType="clickEffect">
                                  <p:stCondLst>
                                    <p:cond delay="0"/>
                                  </p:stCondLst>
                                  <p:childTnLst>
                                    <p:set>
                                      <p:cBhvr>
                                        <p:cTn id="126" dur="1" fill="hold">
                                          <p:stCondLst>
                                            <p:cond delay="0"/>
                                          </p:stCondLst>
                                        </p:cTn>
                                        <p:tgtEl>
                                          <p:spTgt spid="5">
                                            <p:bg/>
                                          </p:spTgt>
                                        </p:tgtEl>
                                        <p:attrNameLst>
                                          <p:attrName>style.visibility</p:attrName>
                                        </p:attrNameLst>
                                      </p:cBhvr>
                                      <p:to>
                                        <p:strVal val="visible"/>
                                      </p:to>
                                    </p:set>
                                    <p:anim calcmode="lin" valueType="num">
                                      <p:cBhvr>
                                        <p:cTn id="127" dur="1000" fill="hold"/>
                                        <p:tgtEl>
                                          <p:spTgt spid="5">
                                            <p:bg/>
                                          </p:spTgt>
                                        </p:tgtEl>
                                        <p:attrNameLst>
                                          <p:attrName>ppt_w</p:attrName>
                                        </p:attrNameLst>
                                      </p:cBhvr>
                                      <p:tavLst>
                                        <p:tav tm="0">
                                          <p:val>
                                            <p:fltVal val="0"/>
                                          </p:val>
                                        </p:tav>
                                        <p:tav tm="100000">
                                          <p:val>
                                            <p:strVal val="#ppt_w"/>
                                          </p:val>
                                        </p:tav>
                                      </p:tavLst>
                                    </p:anim>
                                    <p:anim calcmode="lin" valueType="num">
                                      <p:cBhvr>
                                        <p:cTn id="128" dur="1000" fill="hold"/>
                                        <p:tgtEl>
                                          <p:spTgt spid="5">
                                            <p:bg/>
                                          </p:spTgt>
                                        </p:tgtEl>
                                        <p:attrNameLst>
                                          <p:attrName>ppt_h</p:attrName>
                                        </p:attrNameLst>
                                      </p:cBhvr>
                                      <p:tavLst>
                                        <p:tav tm="0">
                                          <p:val>
                                            <p:fltVal val="0"/>
                                          </p:val>
                                        </p:tav>
                                        <p:tav tm="100000">
                                          <p:val>
                                            <p:strVal val="#ppt_h"/>
                                          </p:val>
                                        </p:tav>
                                      </p:tavLst>
                                    </p:anim>
                                    <p:anim calcmode="lin" valueType="num">
                                      <p:cBhvr>
                                        <p:cTn id="129" dur="1000" fill="hold"/>
                                        <p:tgtEl>
                                          <p:spTgt spid="5">
                                            <p:bg/>
                                          </p:spTgt>
                                        </p:tgtEl>
                                        <p:attrNameLst>
                                          <p:attrName>ppt_x</p:attrName>
                                        </p:attrNameLst>
                                      </p:cBhvr>
                                      <p:tavLst>
                                        <p:tav tm="0" fmla="#ppt_x+(cos(-2*pi*(1-$))*-#ppt_x-sin(-2*pi*(1-$))*(1-#ppt_y))*(1-$)">
                                          <p:val>
                                            <p:fltVal val="0"/>
                                          </p:val>
                                        </p:tav>
                                        <p:tav tm="100000">
                                          <p:val>
                                            <p:fltVal val="1"/>
                                          </p:val>
                                        </p:tav>
                                      </p:tavLst>
                                    </p:anim>
                                    <p:anim calcmode="lin" valueType="num">
                                      <p:cBhvr>
                                        <p:cTn id="130" dur="1000" fill="hold"/>
                                        <p:tgtEl>
                                          <p:spTgt spid="5">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1" fill="hold">
                      <p:stCondLst>
                        <p:cond delay="indefinite"/>
                      </p:stCondLst>
                      <p:childTnLst>
                        <p:par>
                          <p:cTn id="132" fill="hold">
                            <p:stCondLst>
                              <p:cond delay="0"/>
                            </p:stCondLst>
                            <p:childTnLst>
                              <p:par>
                                <p:cTn id="133" presetID="15" presetClass="entr" presetSubtype="0" fill="hold" grpId="0" nodeType="clickEffect">
                                  <p:stCondLst>
                                    <p:cond delay="0"/>
                                  </p:stCondLst>
                                  <p:childTnLst>
                                    <p:set>
                                      <p:cBhvr>
                                        <p:cTn id="134" dur="1" fill="hold">
                                          <p:stCondLst>
                                            <p:cond delay="0"/>
                                          </p:stCondLst>
                                        </p:cTn>
                                        <p:tgtEl>
                                          <p:spTgt spid="5">
                                            <p:txEl>
                                              <p:pRg st="0" end="0"/>
                                            </p:txEl>
                                          </p:spTgt>
                                        </p:tgtEl>
                                        <p:attrNameLst>
                                          <p:attrName>style.visibility</p:attrName>
                                        </p:attrNameLst>
                                      </p:cBhvr>
                                      <p:to>
                                        <p:strVal val="visible"/>
                                      </p:to>
                                    </p:set>
                                    <p:anim calcmode="lin" valueType="num">
                                      <p:cBhvr>
                                        <p:cTn id="13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37"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38"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9" fill="hold">
                      <p:stCondLst>
                        <p:cond delay="indefinite"/>
                      </p:stCondLst>
                      <p:childTnLst>
                        <p:par>
                          <p:cTn id="140" fill="hold">
                            <p:stCondLst>
                              <p:cond delay="0"/>
                            </p:stCondLst>
                            <p:childTnLst>
                              <p:par>
                                <p:cTn id="141" presetID="15" presetClass="entr" presetSubtype="0" fill="hold" grpId="0" nodeType="clickEffect">
                                  <p:stCondLst>
                                    <p:cond delay="0"/>
                                  </p:stCondLst>
                                  <p:childTnLst>
                                    <p:set>
                                      <p:cBhvr>
                                        <p:cTn id="142" dur="1" fill="hold">
                                          <p:stCondLst>
                                            <p:cond delay="0"/>
                                          </p:stCondLst>
                                        </p:cTn>
                                        <p:tgtEl>
                                          <p:spTgt spid="5">
                                            <p:txEl>
                                              <p:pRg st="1" end="1"/>
                                            </p:txEl>
                                          </p:spTgt>
                                        </p:tgtEl>
                                        <p:attrNameLst>
                                          <p:attrName>style.visibility</p:attrName>
                                        </p:attrNameLst>
                                      </p:cBhvr>
                                      <p:to>
                                        <p:strVal val="visible"/>
                                      </p:to>
                                    </p:set>
                                    <p:anim calcmode="lin" valueType="num">
                                      <p:cBhvr>
                                        <p:cTn id="14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45"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46"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7" fill="hold">
                      <p:stCondLst>
                        <p:cond delay="indefinite"/>
                      </p:stCondLst>
                      <p:childTnLst>
                        <p:par>
                          <p:cTn id="148" fill="hold">
                            <p:stCondLst>
                              <p:cond delay="0"/>
                            </p:stCondLst>
                            <p:childTnLst>
                              <p:par>
                                <p:cTn id="149" presetID="15" presetClass="entr" presetSubtype="0" fill="hold" grpId="0" nodeType="clickEffect">
                                  <p:stCondLst>
                                    <p:cond delay="0"/>
                                  </p:stCondLst>
                                  <p:childTnLst>
                                    <p:set>
                                      <p:cBhvr>
                                        <p:cTn id="150" dur="1" fill="hold">
                                          <p:stCondLst>
                                            <p:cond delay="0"/>
                                          </p:stCondLst>
                                        </p:cTn>
                                        <p:tgtEl>
                                          <p:spTgt spid="5">
                                            <p:txEl>
                                              <p:pRg st="2" end="2"/>
                                            </p:txEl>
                                          </p:spTgt>
                                        </p:tgtEl>
                                        <p:attrNameLst>
                                          <p:attrName>style.visibility</p:attrName>
                                        </p:attrNameLst>
                                      </p:cBhvr>
                                      <p:to>
                                        <p:strVal val="visible"/>
                                      </p:to>
                                    </p:set>
                                    <p:anim calcmode="lin" valueType="num">
                                      <p:cBhvr>
                                        <p:cTn id="15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53"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54"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5" fill="hold">
                      <p:stCondLst>
                        <p:cond delay="indefinite"/>
                      </p:stCondLst>
                      <p:childTnLst>
                        <p:par>
                          <p:cTn id="156" fill="hold">
                            <p:stCondLst>
                              <p:cond delay="0"/>
                            </p:stCondLst>
                            <p:childTnLst>
                              <p:par>
                                <p:cTn id="157" presetID="15" presetClass="entr" presetSubtype="0" fill="hold" grpId="0" nodeType="clickEffect">
                                  <p:stCondLst>
                                    <p:cond delay="0"/>
                                  </p:stCondLst>
                                  <p:childTnLst>
                                    <p:set>
                                      <p:cBhvr>
                                        <p:cTn id="158" dur="1" fill="hold">
                                          <p:stCondLst>
                                            <p:cond delay="0"/>
                                          </p:stCondLst>
                                        </p:cTn>
                                        <p:tgtEl>
                                          <p:spTgt spid="5">
                                            <p:txEl>
                                              <p:pRg st="3" end="3"/>
                                            </p:txEl>
                                          </p:spTgt>
                                        </p:tgtEl>
                                        <p:attrNameLst>
                                          <p:attrName>style.visibility</p:attrName>
                                        </p:attrNameLst>
                                      </p:cBhvr>
                                      <p:to>
                                        <p:strVal val="visible"/>
                                      </p:to>
                                    </p:set>
                                    <p:anim calcmode="lin" valueType="num">
                                      <p:cBhvr>
                                        <p:cTn id="159"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60"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161" dur="10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62" dur="10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3" fill="hold">
                      <p:stCondLst>
                        <p:cond delay="indefinite"/>
                      </p:stCondLst>
                      <p:childTnLst>
                        <p:par>
                          <p:cTn id="164" fill="hold">
                            <p:stCondLst>
                              <p:cond delay="0"/>
                            </p:stCondLst>
                            <p:childTnLst>
                              <p:par>
                                <p:cTn id="165" presetID="15" presetClass="entr" presetSubtype="0" fill="hold" grpId="0" nodeType="clickEffect">
                                  <p:stCondLst>
                                    <p:cond delay="0"/>
                                  </p:stCondLst>
                                  <p:childTnLst>
                                    <p:set>
                                      <p:cBhvr>
                                        <p:cTn id="166" dur="1" fill="hold">
                                          <p:stCondLst>
                                            <p:cond delay="0"/>
                                          </p:stCondLst>
                                        </p:cTn>
                                        <p:tgtEl>
                                          <p:spTgt spid="5">
                                            <p:txEl>
                                              <p:pRg st="4" end="4"/>
                                            </p:txEl>
                                          </p:spTgt>
                                        </p:tgtEl>
                                        <p:attrNameLst>
                                          <p:attrName>style.visibility</p:attrName>
                                        </p:attrNameLst>
                                      </p:cBhvr>
                                      <p:to>
                                        <p:strVal val="visible"/>
                                      </p:to>
                                    </p:set>
                                    <p:anim calcmode="lin" valueType="num">
                                      <p:cBhvr>
                                        <p:cTn id="167"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68"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169" dur="1000" fill="hold"/>
                                        <p:tgtEl>
                                          <p:spTgt spid="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70" dur="1000" fill="hold"/>
                                        <p:tgtEl>
                                          <p:spTgt spid="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1" fill="hold">
                      <p:stCondLst>
                        <p:cond delay="indefinite"/>
                      </p:stCondLst>
                      <p:childTnLst>
                        <p:par>
                          <p:cTn id="172" fill="hold">
                            <p:stCondLst>
                              <p:cond delay="0"/>
                            </p:stCondLst>
                            <p:childTnLst>
                              <p:par>
                                <p:cTn id="173" presetID="15" presetClass="entr" presetSubtype="0" fill="hold" grpId="0" nodeType="clickEffect">
                                  <p:stCondLst>
                                    <p:cond delay="0"/>
                                  </p:stCondLst>
                                  <p:childTnLst>
                                    <p:set>
                                      <p:cBhvr>
                                        <p:cTn id="174" dur="1" fill="hold">
                                          <p:stCondLst>
                                            <p:cond delay="0"/>
                                          </p:stCondLst>
                                        </p:cTn>
                                        <p:tgtEl>
                                          <p:spTgt spid="5">
                                            <p:txEl>
                                              <p:pRg st="5" end="5"/>
                                            </p:txEl>
                                          </p:spTgt>
                                        </p:tgtEl>
                                        <p:attrNameLst>
                                          <p:attrName>style.visibility</p:attrName>
                                        </p:attrNameLst>
                                      </p:cBhvr>
                                      <p:to>
                                        <p:strVal val="visible"/>
                                      </p:to>
                                    </p:set>
                                    <p:anim calcmode="lin" valueType="num">
                                      <p:cBhvr>
                                        <p:cTn id="175"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76"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177" dur="1000" fill="hold"/>
                                        <p:tgtEl>
                                          <p:spTgt spid="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78" dur="1000" fill="hold"/>
                                        <p:tgtEl>
                                          <p:spTgt spid="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9" fill="hold">
                      <p:stCondLst>
                        <p:cond delay="indefinite"/>
                      </p:stCondLst>
                      <p:childTnLst>
                        <p:par>
                          <p:cTn id="180" fill="hold">
                            <p:stCondLst>
                              <p:cond delay="0"/>
                            </p:stCondLst>
                            <p:childTnLst>
                              <p:par>
                                <p:cTn id="181" presetID="15" presetClass="entr" presetSubtype="0" fill="hold" grpId="0" nodeType="clickEffect">
                                  <p:stCondLst>
                                    <p:cond delay="0"/>
                                  </p:stCondLst>
                                  <p:childTnLst>
                                    <p:set>
                                      <p:cBhvr>
                                        <p:cTn id="182" dur="1" fill="hold">
                                          <p:stCondLst>
                                            <p:cond delay="0"/>
                                          </p:stCondLst>
                                        </p:cTn>
                                        <p:tgtEl>
                                          <p:spTgt spid="5">
                                            <p:txEl>
                                              <p:pRg st="6" end="6"/>
                                            </p:txEl>
                                          </p:spTgt>
                                        </p:tgtEl>
                                        <p:attrNameLst>
                                          <p:attrName>style.visibility</p:attrName>
                                        </p:attrNameLst>
                                      </p:cBhvr>
                                      <p:to>
                                        <p:strVal val="visible"/>
                                      </p:to>
                                    </p:set>
                                    <p:anim calcmode="lin" valueType="num">
                                      <p:cBhvr>
                                        <p:cTn id="18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8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185" dur="1000" fill="hold"/>
                                        <p:tgtEl>
                                          <p:spTgt spid="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86" dur="1000" fill="hold"/>
                                        <p:tgtEl>
                                          <p:spTgt spid="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7" fill="hold">
                      <p:stCondLst>
                        <p:cond delay="indefinite"/>
                      </p:stCondLst>
                      <p:childTnLst>
                        <p:par>
                          <p:cTn id="188" fill="hold">
                            <p:stCondLst>
                              <p:cond delay="0"/>
                            </p:stCondLst>
                            <p:childTnLst>
                              <p:par>
                                <p:cTn id="189" presetID="15" presetClass="entr" presetSubtype="0" fill="hold" grpId="0" nodeType="clickEffect">
                                  <p:stCondLst>
                                    <p:cond delay="0"/>
                                  </p:stCondLst>
                                  <p:childTnLst>
                                    <p:set>
                                      <p:cBhvr>
                                        <p:cTn id="190" dur="1" fill="hold">
                                          <p:stCondLst>
                                            <p:cond delay="0"/>
                                          </p:stCondLst>
                                        </p:cTn>
                                        <p:tgtEl>
                                          <p:spTgt spid="5">
                                            <p:txEl>
                                              <p:pRg st="7" end="7"/>
                                            </p:txEl>
                                          </p:spTgt>
                                        </p:tgtEl>
                                        <p:attrNameLst>
                                          <p:attrName>style.visibility</p:attrName>
                                        </p:attrNameLst>
                                      </p:cBhvr>
                                      <p:to>
                                        <p:strVal val="visible"/>
                                      </p:to>
                                    </p:set>
                                    <p:anim calcmode="lin" valueType="num">
                                      <p:cBhvr>
                                        <p:cTn id="191"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192"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193" dur="1000" fill="hold"/>
                                        <p:tgtEl>
                                          <p:spTgt spid="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194" dur="1000" fill="hold"/>
                                        <p:tgtEl>
                                          <p:spTgt spid="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5" fill="hold">
                      <p:stCondLst>
                        <p:cond delay="indefinite"/>
                      </p:stCondLst>
                      <p:childTnLst>
                        <p:par>
                          <p:cTn id="196" fill="hold">
                            <p:stCondLst>
                              <p:cond delay="0"/>
                            </p:stCondLst>
                            <p:childTnLst>
                              <p:par>
                                <p:cTn id="197" presetID="15" presetClass="entr" presetSubtype="0" fill="hold" grpId="0" nodeType="clickEffect">
                                  <p:stCondLst>
                                    <p:cond delay="0"/>
                                  </p:stCondLst>
                                  <p:childTnLst>
                                    <p:set>
                                      <p:cBhvr>
                                        <p:cTn id="198" dur="1" fill="hold">
                                          <p:stCondLst>
                                            <p:cond delay="0"/>
                                          </p:stCondLst>
                                        </p:cTn>
                                        <p:tgtEl>
                                          <p:spTgt spid="5">
                                            <p:txEl>
                                              <p:pRg st="8" end="8"/>
                                            </p:txEl>
                                          </p:spTgt>
                                        </p:tgtEl>
                                        <p:attrNameLst>
                                          <p:attrName>style.visibility</p:attrName>
                                        </p:attrNameLst>
                                      </p:cBhvr>
                                      <p:to>
                                        <p:strVal val="visible"/>
                                      </p:to>
                                    </p:set>
                                    <p:anim calcmode="lin" valueType="num">
                                      <p:cBhvr>
                                        <p:cTn id="199"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200"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201" dur="1000" fill="hold"/>
                                        <p:tgtEl>
                                          <p:spTgt spid="5">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202" dur="1000" fill="hold"/>
                                        <p:tgtEl>
                                          <p:spTgt spid="5">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3" fill="hold">
                      <p:stCondLst>
                        <p:cond delay="indefinite"/>
                      </p:stCondLst>
                      <p:childTnLst>
                        <p:par>
                          <p:cTn id="204" fill="hold">
                            <p:stCondLst>
                              <p:cond delay="0"/>
                            </p:stCondLst>
                            <p:childTnLst>
                              <p:par>
                                <p:cTn id="205" presetID="15" presetClass="entr" presetSubtype="0" fill="hold" grpId="0" nodeType="clickEffect">
                                  <p:stCondLst>
                                    <p:cond delay="0"/>
                                  </p:stCondLst>
                                  <p:childTnLst>
                                    <p:set>
                                      <p:cBhvr>
                                        <p:cTn id="206" dur="1" fill="hold">
                                          <p:stCondLst>
                                            <p:cond delay="0"/>
                                          </p:stCondLst>
                                        </p:cTn>
                                        <p:tgtEl>
                                          <p:spTgt spid="5">
                                            <p:txEl>
                                              <p:pRg st="9" end="9"/>
                                            </p:txEl>
                                          </p:spTgt>
                                        </p:tgtEl>
                                        <p:attrNameLst>
                                          <p:attrName>style.visibility</p:attrName>
                                        </p:attrNameLst>
                                      </p:cBhvr>
                                      <p:to>
                                        <p:strVal val="visible"/>
                                      </p:to>
                                    </p:set>
                                    <p:anim calcmode="lin" valueType="num">
                                      <p:cBhvr>
                                        <p:cTn id="207"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208"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209" dur="1000" fill="hold"/>
                                        <p:tgtEl>
                                          <p:spTgt spid="5">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210" dur="1000" fill="hold"/>
                                        <p:tgtEl>
                                          <p:spTgt spid="5">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1" fill="hold">
                      <p:stCondLst>
                        <p:cond delay="indefinite"/>
                      </p:stCondLst>
                      <p:childTnLst>
                        <p:par>
                          <p:cTn id="212" fill="hold">
                            <p:stCondLst>
                              <p:cond delay="0"/>
                            </p:stCondLst>
                            <p:childTnLst>
                              <p:par>
                                <p:cTn id="213" presetID="15" presetClass="entr" presetSubtype="0" fill="hold" grpId="0" nodeType="clickEffect">
                                  <p:stCondLst>
                                    <p:cond delay="0"/>
                                  </p:stCondLst>
                                  <p:childTnLst>
                                    <p:set>
                                      <p:cBhvr>
                                        <p:cTn id="214" dur="1" fill="hold">
                                          <p:stCondLst>
                                            <p:cond delay="0"/>
                                          </p:stCondLst>
                                        </p:cTn>
                                        <p:tgtEl>
                                          <p:spTgt spid="5">
                                            <p:txEl>
                                              <p:pRg st="10" end="10"/>
                                            </p:txEl>
                                          </p:spTgt>
                                        </p:tgtEl>
                                        <p:attrNameLst>
                                          <p:attrName>style.visibility</p:attrName>
                                        </p:attrNameLst>
                                      </p:cBhvr>
                                      <p:to>
                                        <p:strVal val="visible"/>
                                      </p:to>
                                    </p:set>
                                    <p:anim calcmode="lin" valueType="num">
                                      <p:cBhvr>
                                        <p:cTn id="215"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216"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217" dur="1000" fill="hold"/>
                                        <p:tgtEl>
                                          <p:spTgt spid="5">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218" dur="1000" fill="hold"/>
                                        <p:tgtEl>
                                          <p:spTgt spid="5">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9" fill="hold">
                      <p:stCondLst>
                        <p:cond delay="indefinite"/>
                      </p:stCondLst>
                      <p:childTnLst>
                        <p:par>
                          <p:cTn id="220" fill="hold">
                            <p:stCondLst>
                              <p:cond delay="0"/>
                            </p:stCondLst>
                            <p:childTnLst>
                              <p:par>
                                <p:cTn id="221" presetID="15" presetClass="entr" presetSubtype="0" fill="hold" grpId="0" nodeType="clickEffect">
                                  <p:stCondLst>
                                    <p:cond delay="0"/>
                                  </p:stCondLst>
                                  <p:childTnLst>
                                    <p:set>
                                      <p:cBhvr>
                                        <p:cTn id="222" dur="1" fill="hold">
                                          <p:stCondLst>
                                            <p:cond delay="0"/>
                                          </p:stCondLst>
                                        </p:cTn>
                                        <p:tgtEl>
                                          <p:spTgt spid="5">
                                            <p:txEl>
                                              <p:pRg st="11" end="11"/>
                                            </p:txEl>
                                          </p:spTgt>
                                        </p:tgtEl>
                                        <p:attrNameLst>
                                          <p:attrName>style.visibility</p:attrName>
                                        </p:attrNameLst>
                                      </p:cBhvr>
                                      <p:to>
                                        <p:strVal val="visible"/>
                                      </p:to>
                                    </p:set>
                                    <p:anim calcmode="lin" valueType="num">
                                      <p:cBhvr>
                                        <p:cTn id="223" dur="10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224" dur="10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225" dur="1000" fill="hold"/>
                                        <p:tgtEl>
                                          <p:spTgt spid="5">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226" dur="1000" fill="hold"/>
                                        <p:tgtEl>
                                          <p:spTgt spid="5">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7" fill="hold">
                      <p:stCondLst>
                        <p:cond delay="indefinite"/>
                      </p:stCondLst>
                      <p:childTnLst>
                        <p:par>
                          <p:cTn id="228" fill="hold">
                            <p:stCondLst>
                              <p:cond delay="0"/>
                            </p:stCondLst>
                            <p:childTnLst>
                              <p:par>
                                <p:cTn id="229" presetID="15" presetClass="entr" presetSubtype="0" fill="hold" grpId="0" nodeType="clickEffect">
                                  <p:stCondLst>
                                    <p:cond delay="0"/>
                                  </p:stCondLst>
                                  <p:childTnLst>
                                    <p:set>
                                      <p:cBhvr>
                                        <p:cTn id="230" dur="1" fill="hold">
                                          <p:stCondLst>
                                            <p:cond delay="0"/>
                                          </p:stCondLst>
                                        </p:cTn>
                                        <p:tgtEl>
                                          <p:spTgt spid="5">
                                            <p:txEl>
                                              <p:pRg st="12" end="12"/>
                                            </p:txEl>
                                          </p:spTgt>
                                        </p:tgtEl>
                                        <p:attrNameLst>
                                          <p:attrName>style.visibility</p:attrName>
                                        </p:attrNameLst>
                                      </p:cBhvr>
                                      <p:to>
                                        <p:strVal val="visible"/>
                                      </p:to>
                                    </p:set>
                                    <p:anim calcmode="lin" valueType="num">
                                      <p:cBhvr>
                                        <p:cTn id="231" dur="10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232" dur="1000" fill="hold"/>
                                        <p:tgtEl>
                                          <p:spTgt spid="5">
                                            <p:txEl>
                                              <p:pRg st="12" end="12"/>
                                            </p:txEl>
                                          </p:spTgt>
                                        </p:tgtEl>
                                        <p:attrNameLst>
                                          <p:attrName>ppt_h</p:attrName>
                                        </p:attrNameLst>
                                      </p:cBhvr>
                                      <p:tavLst>
                                        <p:tav tm="0">
                                          <p:val>
                                            <p:fltVal val="0"/>
                                          </p:val>
                                        </p:tav>
                                        <p:tav tm="100000">
                                          <p:val>
                                            <p:strVal val="#ppt_h"/>
                                          </p:val>
                                        </p:tav>
                                      </p:tavLst>
                                    </p:anim>
                                    <p:anim calcmode="lin" valueType="num">
                                      <p:cBhvr>
                                        <p:cTn id="233" dur="1000" fill="hold"/>
                                        <p:tgtEl>
                                          <p:spTgt spid="5">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234" dur="1000" fill="hold"/>
                                        <p:tgtEl>
                                          <p:spTgt spid="5">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nimBg="1"/>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perspectiveHeroicExtremeRigh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lstStyle/>
          <a:p>
            <a:pPr algn="l" rtl="0"/>
            <a:r>
              <a:rPr lang="en-US" dirty="0" smtClean="0"/>
              <a:t>0bjectives </a:t>
            </a:r>
            <a:endParaRPr lang="ar-SA" dirty="0"/>
          </a:p>
        </p:txBody>
      </p:sp>
      <p:sp>
        <p:nvSpPr>
          <p:cNvPr id="3" name="Content Placeholder 2"/>
          <p:cNvSpPr>
            <a:spLocks noGrp="1"/>
          </p:cNvSpPr>
          <p:nvPr>
            <p:ph idx="1"/>
          </p:nvPr>
        </p:nvSpPr>
        <p:spPr>
          <a:scene3d>
            <a:camera prst="perspectiveContrastingRightFacing"/>
            <a:lightRig rig="threePt" dir="t"/>
          </a:scene3d>
        </p:spPr>
        <p:style>
          <a:lnRef idx="3">
            <a:schemeClr val="lt1"/>
          </a:lnRef>
          <a:fillRef idx="1">
            <a:schemeClr val="dk1"/>
          </a:fillRef>
          <a:effectRef idx="1">
            <a:schemeClr val="dk1"/>
          </a:effectRef>
          <a:fontRef idx="minor">
            <a:schemeClr val="lt1"/>
          </a:fontRef>
        </p:style>
        <p:txBody>
          <a:bodyPr>
            <a:noAutofit/>
          </a:bodyPr>
          <a:lstStyle/>
          <a:p>
            <a:pPr algn="l" rtl="0"/>
            <a:r>
              <a:rPr lang="en-US" sz="2800" b="1" u="sng" dirty="0" smtClean="0">
                <a:solidFill>
                  <a:srgbClr val="FF0000"/>
                </a:solidFill>
              </a:rPr>
              <a:t>HISTORY  TAKING</a:t>
            </a:r>
          </a:p>
          <a:p>
            <a:pPr lvl="1" algn="l" rtl="0"/>
            <a:r>
              <a:rPr lang="en-US" sz="2400" b="1" i="1" dirty="0" smtClean="0">
                <a:solidFill>
                  <a:srgbClr val="FFFF00"/>
                </a:solidFill>
              </a:rPr>
              <a:t>A. GENERAL PRINCIPLES</a:t>
            </a:r>
          </a:p>
          <a:p>
            <a:pPr lvl="1" algn="l" rtl="0"/>
            <a:r>
              <a:rPr lang="en-US" sz="2400" b="1" i="1" dirty="0" smtClean="0">
                <a:solidFill>
                  <a:srgbClr val="92D050"/>
                </a:solidFill>
              </a:rPr>
              <a:t>B. GENERAL  HISTORY  TAKING</a:t>
            </a:r>
          </a:p>
          <a:p>
            <a:pPr lvl="1" algn="l" rtl="0"/>
            <a:r>
              <a:rPr lang="en-US" sz="2400" i="1" dirty="0" smtClean="0">
                <a:solidFill>
                  <a:srgbClr val="00B0F0"/>
                </a:solidFill>
                <a:cs typeface="Times New Roman" pitchFamily="18" charset="0"/>
              </a:rPr>
              <a:t>C . DESCRIPTION OF IMPORTANT SYMPTOMS IN SURGICAL PATIENTS</a:t>
            </a:r>
          </a:p>
          <a:p>
            <a:pPr lvl="1" algn="l" rtl="0"/>
            <a:r>
              <a:rPr lang="en-US" sz="2400" i="1" dirty="0" smtClean="0">
                <a:cs typeface="Times New Roman" pitchFamily="18" charset="0"/>
              </a:rPr>
              <a:t>D. HISTORY OF THE PAIN.</a:t>
            </a:r>
          </a:p>
          <a:p>
            <a:pPr lvl="1" algn="l" rtl="0"/>
            <a:r>
              <a:rPr lang="en-US" sz="2400" i="1" dirty="0" smtClean="0">
                <a:solidFill>
                  <a:srgbClr val="C00000"/>
                </a:solidFill>
                <a:cs typeface="Times New Roman" pitchFamily="18" charset="0"/>
              </a:rPr>
              <a:t>E. HISTORY OF THE LUMP</a:t>
            </a:r>
          </a:p>
          <a:p>
            <a:pPr lvl="1" algn="l" rtl="0"/>
            <a:r>
              <a:rPr lang="en-US" sz="2400" i="1" dirty="0" smtClean="0">
                <a:solidFill>
                  <a:schemeClr val="accent2">
                    <a:lumMod val="60000"/>
                    <a:lumOff val="40000"/>
                  </a:schemeClr>
                </a:solidFill>
                <a:cs typeface="Times New Roman" pitchFamily="18" charset="0"/>
              </a:rPr>
              <a:t>G . HISTORY OF THE ULCER</a:t>
            </a:r>
          </a:p>
          <a:p>
            <a:pPr algn="l" rtl="0"/>
            <a:r>
              <a:rPr lang="en-US" sz="2800" b="1" u="sng" dirty="0" smtClean="0">
                <a:solidFill>
                  <a:srgbClr val="FF0000"/>
                </a:solidFill>
                <a:cs typeface="Times New Roman" pitchFamily="18" charset="0"/>
              </a:rPr>
              <a:t>General principles of physical examination</a:t>
            </a:r>
          </a:p>
          <a:p>
            <a:pPr algn="l" rtl="0"/>
            <a:r>
              <a:rPr lang="en-US" sz="2800" b="1" i="1" u="sng" dirty="0" smtClean="0">
                <a:solidFill>
                  <a:srgbClr val="FF0000"/>
                </a:solidFill>
                <a:cs typeface="Times New Roman" pitchFamily="18" charset="0"/>
              </a:rPr>
              <a:t>Summery</a:t>
            </a:r>
            <a:r>
              <a:rPr lang="en-US" sz="2800" dirty="0" smtClean="0">
                <a:cs typeface="Times New Roman" pitchFamily="18" charset="0"/>
              </a:rPr>
              <a:t> </a:t>
            </a:r>
            <a:br>
              <a:rPr lang="en-US" sz="2800" dirty="0" smtClean="0">
                <a:cs typeface="Times New Roman" pitchFamily="18" charset="0"/>
              </a:rPr>
            </a:br>
            <a:r>
              <a:rPr lang="en-US" sz="2800" dirty="0" smtClean="0">
                <a:cs typeface="Times New Roman" pitchFamily="18" charset="0"/>
              </a:rPr>
              <a:t/>
            </a:r>
            <a:br>
              <a:rPr lang="en-US" sz="2800" dirty="0" smtClean="0">
                <a:cs typeface="Times New Roman" pitchFamily="18" charset="0"/>
              </a:rPr>
            </a:br>
            <a:r>
              <a:rPr lang="en-US" sz="2800" dirty="0" smtClean="0"/>
              <a:t/>
            </a:r>
            <a:br>
              <a:rPr lang="en-US" sz="2800" dirty="0" smtClean="0"/>
            </a:br>
            <a:endParaRPr lang="ar-SA" sz="2800" dirty="0"/>
          </a:p>
        </p:txBody>
      </p:sp>
      <p:pic>
        <p:nvPicPr>
          <p:cNvPr id="56322" name="Picture 2" descr="https://encrypted-tbn2.gstatic.com/images?q=tbn:ANd9GcQD3-3vilSx_SOZ16HZYcoGzVU_zZvXfnk9LU6FwKndEph2AlzIylPQwK4"/>
          <p:cNvPicPr>
            <a:picLocks noChangeAspect="1" noChangeArrowheads="1"/>
          </p:cNvPicPr>
          <p:nvPr/>
        </p:nvPicPr>
        <p:blipFill>
          <a:blip r:embed="rId2" cstate="print"/>
          <a:srcRect/>
          <a:stretch>
            <a:fillRect/>
          </a:stretch>
        </p:blipFill>
        <p:spPr bwMode="auto">
          <a:xfrm>
            <a:off x="6647723" y="0"/>
            <a:ext cx="2496277" cy="1872208"/>
          </a:xfrm>
          <a:prstGeom prst="rect">
            <a:avLst/>
          </a:prstGeom>
          <a:noFill/>
        </p:spPr>
      </p:pic>
      <p:pic>
        <p:nvPicPr>
          <p:cNvPr id="56324" name="Picture 4" descr="https://encrypted-tbn2.gstatic.com/images?q=tbn:ANd9GcQHZSd6ui73fktSqWaopuvabZ3mHhEIHj5W89du0UQ3NnlFZTqiPwdsx5fs"/>
          <p:cNvPicPr>
            <a:picLocks noChangeAspect="1" noChangeArrowheads="1"/>
          </p:cNvPicPr>
          <p:nvPr/>
        </p:nvPicPr>
        <p:blipFill>
          <a:blip r:embed="rId3" cstate="print"/>
          <a:srcRect/>
          <a:stretch>
            <a:fillRect/>
          </a:stretch>
        </p:blipFill>
        <p:spPr bwMode="auto">
          <a:xfrm>
            <a:off x="7020272" y="2348880"/>
            <a:ext cx="1944216" cy="41764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6324"/>
                                        </p:tgtEl>
                                        <p:attrNameLst>
                                          <p:attrName>style.visibility</p:attrName>
                                        </p:attrNameLst>
                                      </p:cBhvr>
                                      <p:to>
                                        <p:strVal val="visible"/>
                                      </p:to>
                                    </p:set>
                                    <p:animEffect transition="in" filter="box(in)">
                                      <p:cBhvr>
                                        <p:cTn id="12" dur="500"/>
                                        <p:tgtEl>
                                          <p:spTgt spid="5632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6322"/>
                                        </p:tgtEl>
                                        <p:attrNameLst>
                                          <p:attrName>style.visibility</p:attrName>
                                        </p:attrNameLst>
                                      </p:cBhvr>
                                      <p:to>
                                        <p:strVal val="visible"/>
                                      </p:to>
                                    </p:set>
                                    <p:animEffect transition="in" filter="box(in)">
                                      <p:cBhvr>
                                        <p:cTn id="17" dur="500"/>
                                        <p:tgtEl>
                                          <p:spTgt spid="563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box(in)">
                                      <p:cBhvr>
                                        <p:cTn id="22" dur="500"/>
                                        <p:tgtEl>
                                          <p:spTgt spid="3">
                                            <p:bg/>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ox(in)">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ox(i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ox(in)">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ox(in)">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ox(in)">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box(in)">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box(in)">
                                      <p:cBhvr>
                                        <p:cTn id="57" dur="500"/>
                                        <p:tgtEl>
                                          <p:spTgt spid="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box(in)">
                                      <p:cBhvr>
                                        <p:cTn id="62" dur="500"/>
                                        <p:tgtEl>
                                          <p:spTgt spid="3">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box(in)">
                                      <p:cBhvr>
                                        <p:cTn id="6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6203032" cy="1143000"/>
          </a:xfrm>
        </p:spPr>
        <p:style>
          <a:lnRef idx="2">
            <a:schemeClr val="accent1">
              <a:shade val="50000"/>
            </a:schemeClr>
          </a:lnRef>
          <a:fillRef idx="1">
            <a:schemeClr val="accent1"/>
          </a:fillRef>
          <a:effectRef idx="0">
            <a:schemeClr val="accent1"/>
          </a:effectRef>
          <a:fontRef idx="minor">
            <a:schemeClr val="lt1"/>
          </a:fontRef>
        </p:style>
        <p:txBody>
          <a:bodyPr/>
          <a:lstStyle/>
          <a:p>
            <a:pPr marL="742950" indent="-742950" algn="l" rtl="0" eaLnBrk="1" hangingPunct="1"/>
            <a:r>
              <a:rPr lang="en-US" dirty="0" smtClean="0">
                <a:cs typeface="Times New Roman" pitchFamily="18" charset="0"/>
              </a:rPr>
              <a:t>D.  HISTORY OF THE PAIN .</a:t>
            </a:r>
          </a:p>
        </p:txBody>
      </p:sp>
      <p:sp>
        <p:nvSpPr>
          <p:cNvPr id="21507" name="Content Placeholder 2"/>
          <p:cNvSpPr>
            <a:spLocks noGrp="1"/>
          </p:cNvSpPr>
          <p:nvPr>
            <p:ph idx="1"/>
          </p:nvPr>
        </p:nvSpPr>
        <p:spPr>
          <a:xfrm>
            <a:off x="323528" y="1556792"/>
            <a:ext cx="5544616" cy="4525963"/>
          </a:xfrm>
        </p:spPr>
        <p:style>
          <a:lnRef idx="2">
            <a:schemeClr val="accent5"/>
          </a:lnRef>
          <a:fillRef idx="1">
            <a:schemeClr val="lt1"/>
          </a:fillRef>
          <a:effectRef idx="0">
            <a:schemeClr val="accent5"/>
          </a:effectRef>
          <a:fontRef idx="minor">
            <a:schemeClr val="dk1"/>
          </a:fontRef>
        </p:style>
        <p:txBody>
          <a:bodyPr/>
          <a:lstStyle/>
          <a:p>
            <a:pPr algn="l" rtl="0" eaLnBrk="1" hangingPunct="1"/>
            <a:r>
              <a:rPr lang="en-US" b="1" i="1" u="sng" dirty="0" smtClean="0">
                <a:solidFill>
                  <a:srgbClr val="FF0000"/>
                </a:solidFill>
                <a:cs typeface="Arial" pitchFamily="34" charset="0"/>
              </a:rPr>
              <a:t>Pain</a:t>
            </a:r>
            <a:r>
              <a:rPr lang="en-US" dirty="0" smtClean="0">
                <a:cs typeface="Arial" pitchFamily="34" charset="0"/>
              </a:rPr>
              <a:t> is an indicator of disease and is frequently the presenting symptom in every body system. </a:t>
            </a:r>
          </a:p>
          <a:p>
            <a:pPr algn="l" rtl="0" eaLnBrk="1" hangingPunct="1"/>
            <a:r>
              <a:rPr lang="en-US" dirty="0" smtClean="0">
                <a:cs typeface="Arial" pitchFamily="34" charset="0"/>
              </a:rPr>
              <a:t>It varies with the disease process and the tissue involved, and may be characteristic and diagnostic.</a:t>
            </a:r>
          </a:p>
        </p:txBody>
      </p:sp>
      <p:pic>
        <p:nvPicPr>
          <p:cNvPr id="4" name="Picture 20" descr="https://encrypted-tbn0.gstatic.com/images?q=tbn:ANd9GcScu0MIKc5-ti0bPaozPz88P_OKmLc0sOLHBgK8WmAXuB3pARJ3Lg"/>
          <p:cNvPicPr>
            <a:picLocks noChangeAspect="1" noChangeArrowheads="1"/>
          </p:cNvPicPr>
          <p:nvPr/>
        </p:nvPicPr>
        <p:blipFill>
          <a:blip r:embed="rId2" cstate="print"/>
          <a:srcRect/>
          <a:stretch>
            <a:fillRect/>
          </a:stretch>
        </p:blipFill>
        <p:spPr bwMode="auto">
          <a:xfrm>
            <a:off x="6372200" y="1628800"/>
            <a:ext cx="2581275" cy="3787875"/>
          </a:xfrm>
          <a:prstGeom prst="rect">
            <a:avLst/>
          </a:prstGeom>
          <a:noFill/>
        </p:spPr>
      </p:pic>
      <p:pic>
        <p:nvPicPr>
          <p:cNvPr id="37890" name="Picture 2" descr="https://encrypted-tbn3.gstatic.com/images?q=tbn:ANd9GcQ6elM_NVTrjSurZNvmZT_PXJVIOAE8XlAMJSvjMG0T9LRmP4Swlw"/>
          <p:cNvPicPr>
            <a:picLocks noChangeAspect="1" noChangeArrowheads="1"/>
          </p:cNvPicPr>
          <p:nvPr/>
        </p:nvPicPr>
        <p:blipFill>
          <a:blip r:embed="rId3" cstate="print"/>
          <a:srcRect/>
          <a:stretch>
            <a:fillRect/>
          </a:stretch>
        </p:blipFill>
        <p:spPr bwMode="auto">
          <a:xfrm>
            <a:off x="1187624" y="476672"/>
            <a:ext cx="7121996" cy="6021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fltVal val="0"/>
                                          </p:val>
                                        </p:tav>
                                        <p:tav tm="100000">
                                          <p:val>
                                            <p:strVal val="#ppt_w"/>
                                          </p:val>
                                        </p:tav>
                                      </p:tavLst>
                                    </p:anim>
                                    <p:anim calcmode="lin" valueType="num">
                                      <p:cBhvr>
                                        <p:cTn id="8" dur="1000" fill="hold"/>
                                        <p:tgtEl>
                                          <p:spTgt spid="37890"/>
                                        </p:tgtEl>
                                        <p:attrNameLst>
                                          <p:attrName>ppt_h</p:attrName>
                                        </p:attrNameLst>
                                      </p:cBhvr>
                                      <p:tavLst>
                                        <p:tav tm="0">
                                          <p:val>
                                            <p:fltVal val="0"/>
                                          </p:val>
                                        </p:tav>
                                        <p:tav tm="100000">
                                          <p:val>
                                            <p:strVal val="#ppt_h"/>
                                          </p:val>
                                        </p:tav>
                                      </p:tavLst>
                                    </p:anim>
                                    <p:anim calcmode="lin" valueType="num">
                                      <p:cBhvr>
                                        <p:cTn id="9" dur="1000" fill="hold"/>
                                        <p:tgtEl>
                                          <p:spTgt spid="378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8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789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1506"/>
                                        </p:tgtEl>
                                        <p:attrNameLst>
                                          <p:attrName>style.visibility</p:attrName>
                                        </p:attrNameLst>
                                      </p:cBhvr>
                                      <p:to>
                                        <p:strVal val="visible"/>
                                      </p:to>
                                    </p:set>
                                    <p:animEffect transition="in" filter="circle(in)">
                                      <p:cBhvr>
                                        <p:cTn id="19" dur="2000"/>
                                        <p:tgtEl>
                                          <p:spTgt spid="2150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1507">
                                            <p:bg/>
                                          </p:spTgt>
                                        </p:tgtEl>
                                        <p:attrNameLst>
                                          <p:attrName>style.visibility</p:attrName>
                                        </p:attrNameLst>
                                      </p:cBhvr>
                                      <p:to>
                                        <p:strVal val="visible"/>
                                      </p:to>
                                    </p:set>
                                    <p:animEffect transition="in" filter="circle(in)">
                                      <p:cBhvr>
                                        <p:cTn id="24" dur="2000"/>
                                        <p:tgtEl>
                                          <p:spTgt spid="21507">
                                            <p:bg/>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1507">
                                            <p:txEl>
                                              <p:pRg st="0" end="0"/>
                                            </p:txEl>
                                          </p:spTgt>
                                        </p:tgtEl>
                                        <p:attrNameLst>
                                          <p:attrName>style.visibility</p:attrName>
                                        </p:attrNameLst>
                                      </p:cBhvr>
                                      <p:to>
                                        <p:strVal val="visible"/>
                                      </p:to>
                                    </p:set>
                                    <p:animEffect transition="in" filter="circle(in)">
                                      <p:cBhvr>
                                        <p:cTn id="29" dur="2000"/>
                                        <p:tgtEl>
                                          <p:spTgt spid="2150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1507">
                                            <p:txEl>
                                              <p:pRg st="1" end="1"/>
                                            </p:txEl>
                                          </p:spTgt>
                                        </p:tgtEl>
                                        <p:attrNameLst>
                                          <p:attrName>style.visibility</p:attrName>
                                        </p:attrNameLst>
                                      </p:cBhvr>
                                      <p:to>
                                        <p:strVal val="visible"/>
                                      </p:to>
                                    </p:set>
                                    <p:animEffect transition="in" filter="circle(in)">
                                      <p:cBhvr>
                                        <p:cTn id="34" dur="2000"/>
                                        <p:tgtEl>
                                          <p:spTgt spid="2150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rtl="0" eaLnBrk="1" hangingPunct="1"/>
            <a:r>
              <a:rPr lang="en-US" sz="2400" u="sng" dirty="0" smtClean="0">
                <a:solidFill>
                  <a:srgbClr val="FF0000"/>
                </a:solidFill>
                <a:cs typeface="Times New Roman" pitchFamily="18" charset="0"/>
              </a:rPr>
              <a:t>Each doctor must therefore develop an efficient and reliable method of questioning the patient closely about each of the following features :</a:t>
            </a:r>
          </a:p>
        </p:txBody>
      </p:sp>
      <p:sp>
        <p:nvSpPr>
          <p:cNvPr id="23555" name="Content Placeholder 4"/>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lstStyle/>
          <a:p>
            <a:pPr marL="514350" indent="-514350" algn="l" rtl="0" eaLnBrk="1" hangingPunct="1">
              <a:buFont typeface="+mj-lt"/>
              <a:buAutoNum type="arabicParenR"/>
            </a:pPr>
            <a:r>
              <a:rPr lang="en-US" b="1" dirty="0" smtClean="0">
                <a:cs typeface="Arial" pitchFamily="34" charset="0"/>
              </a:rPr>
              <a:t>Site </a:t>
            </a:r>
          </a:p>
          <a:p>
            <a:pPr marL="514350" indent="-514350" algn="l" rtl="0" eaLnBrk="1" hangingPunct="1">
              <a:buFont typeface="+mj-lt"/>
              <a:buAutoNum type="arabicParenR"/>
            </a:pPr>
            <a:r>
              <a:rPr lang="en-US" b="1" dirty="0" smtClean="0">
                <a:solidFill>
                  <a:srgbClr val="FF0000"/>
                </a:solidFill>
                <a:cs typeface="Arial" pitchFamily="34" charset="0"/>
              </a:rPr>
              <a:t>Time of onset </a:t>
            </a:r>
          </a:p>
          <a:p>
            <a:pPr marL="514350" indent="-514350" algn="l" rtl="0" eaLnBrk="1" hangingPunct="1">
              <a:buFont typeface="+mj-lt"/>
              <a:buAutoNum type="arabicParenR"/>
            </a:pPr>
            <a:r>
              <a:rPr lang="en-US" b="1" dirty="0" smtClean="0">
                <a:solidFill>
                  <a:srgbClr val="00B0F0"/>
                </a:solidFill>
                <a:cs typeface="Arial" pitchFamily="34" charset="0"/>
              </a:rPr>
              <a:t>Mode of onset</a:t>
            </a:r>
          </a:p>
          <a:p>
            <a:pPr marL="514350" indent="-514350" algn="l" rtl="0" eaLnBrk="1" hangingPunct="1">
              <a:buFont typeface="+mj-lt"/>
              <a:buAutoNum type="arabicParenR"/>
            </a:pPr>
            <a:r>
              <a:rPr lang="en-US" b="1" dirty="0" smtClean="0">
                <a:solidFill>
                  <a:srgbClr val="FFC000"/>
                </a:solidFill>
                <a:effectLst>
                  <a:outerShdw blurRad="38100" dist="38100" dir="2700000" algn="tl">
                    <a:srgbClr val="000000">
                      <a:alpha val="43137"/>
                    </a:srgbClr>
                  </a:outerShdw>
                </a:effectLst>
                <a:cs typeface="Arial" pitchFamily="34" charset="0"/>
              </a:rPr>
              <a:t>Severity </a:t>
            </a:r>
          </a:p>
          <a:p>
            <a:pPr marL="514350" indent="-514350" algn="l" rtl="0" eaLnBrk="1" hangingPunct="1">
              <a:buFont typeface="+mj-lt"/>
              <a:buAutoNum type="arabicParenR"/>
            </a:pPr>
            <a:r>
              <a:rPr lang="en-US" b="1" dirty="0" smtClean="0">
                <a:cs typeface="Arial" pitchFamily="34" charset="0"/>
              </a:rPr>
              <a:t>Nature </a:t>
            </a:r>
          </a:p>
          <a:p>
            <a:pPr marL="514350" indent="-514350" algn="l" rtl="0" eaLnBrk="1" hangingPunct="1">
              <a:buFont typeface="+mj-lt"/>
              <a:buAutoNum type="arabicParenR"/>
            </a:pPr>
            <a:r>
              <a:rPr lang="en-US" b="1" dirty="0" smtClean="0">
                <a:solidFill>
                  <a:srgbClr val="C00000"/>
                </a:solidFill>
                <a:cs typeface="Arial" pitchFamily="34" charset="0"/>
              </a:rPr>
              <a:t>Progression of the pain </a:t>
            </a:r>
          </a:p>
        </p:txBody>
      </p:sp>
      <p:sp>
        <p:nvSpPr>
          <p:cNvPr id="23556" name="Content Placeholder 5"/>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lstStyle/>
          <a:p>
            <a:pPr marL="514350" indent="-514350" algn="l" rtl="0" eaLnBrk="1" hangingPunct="1">
              <a:buFont typeface="+mj-lt"/>
              <a:buAutoNum type="arabicParenR" startAt="7"/>
            </a:pPr>
            <a:r>
              <a:rPr lang="en-US" b="1" dirty="0" smtClean="0">
                <a:solidFill>
                  <a:srgbClr val="92D050"/>
                </a:solidFill>
                <a:effectLst>
                  <a:outerShdw blurRad="38100" dist="38100" dir="2700000" algn="tl">
                    <a:srgbClr val="000000">
                      <a:alpha val="43137"/>
                    </a:srgbClr>
                  </a:outerShdw>
                </a:effectLst>
                <a:cs typeface="Arial" pitchFamily="34" charset="0"/>
              </a:rPr>
              <a:t>The end of the pain</a:t>
            </a:r>
          </a:p>
          <a:p>
            <a:pPr marL="514350" indent="-514350" algn="l" rtl="0" eaLnBrk="1" hangingPunct="1">
              <a:buFont typeface="+mj-lt"/>
              <a:buAutoNum type="arabicParenR" startAt="7"/>
            </a:pPr>
            <a:r>
              <a:rPr lang="en-US" b="1" dirty="0" smtClean="0">
                <a:cs typeface="Arial" pitchFamily="34" charset="0"/>
              </a:rPr>
              <a:t>Duration</a:t>
            </a:r>
          </a:p>
          <a:p>
            <a:pPr marL="514350" indent="-514350" algn="l" rtl="0" eaLnBrk="1" hangingPunct="1">
              <a:buFont typeface="+mj-lt"/>
              <a:buAutoNum type="arabicParenR" startAt="7"/>
            </a:pPr>
            <a:r>
              <a:rPr lang="en-US" b="1" dirty="0" smtClean="0">
                <a:solidFill>
                  <a:srgbClr val="00B0F0"/>
                </a:solidFill>
                <a:cs typeface="Arial" pitchFamily="34" charset="0"/>
              </a:rPr>
              <a:t>Relieving factors</a:t>
            </a:r>
          </a:p>
          <a:p>
            <a:pPr marL="514350" indent="-514350" algn="l" rtl="0" eaLnBrk="1" hangingPunct="1">
              <a:buFont typeface="+mj-lt"/>
              <a:buAutoNum type="arabicParenR" startAt="7"/>
            </a:pPr>
            <a:r>
              <a:rPr lang="en-US" b="1" dirty="0" smtClean="0">
                <a:solidFill>
                  <a:srgbClr val="FFFF00"/>
                </a:solidFill>
                <a:effectLst>
                  <a:outerShdw blurRad="38100" dist="38100" dir="2700000" algn="tl">
                    <a:srgbClr val="000000">
                      <a:alpha val="43137"/>
                    </a:srgbClr>
                  </a:outerShdw>
                </a:effectLst>
                <a:cs typeface="Arial" pitchFamily="34" charset="0"/>
              </a:rPr>
              <a:t>Exacerbating factors</a:t>
            </a:r>
          </a:p>
          <a:p>
            <a:pPr marL="514350" indent="-514350" algn="l" rtl="0" eaLnBrk="1" hangingPunct="1">
              <a:buFont typeface="+mj-lt"/>
              <a:buAutoNum type="arabicParenR" startAt="7"/>
            </a:pPr>
            <a:r>
              <a:rPr lang="en-US" b="1" dirty="0" smtClean="0">
                <a:solidFill>
                  <a:srgbClr val="FF0000"/>
                </a:solidFill>
                <a:effectLst>
                  <a:outerShdw blurRad="38100" dist="38100" dir="2700000" algn="tl">
                    <a:srgbClr val="000000">
                      <a:alpha val="43137"/>
                    </a:srgbClr>
                  </a:outerShdw>
                </a:effectLst>
                <a:cs typeface="Arial" pitchFamily="34" charset="0"/>
              </a:rPr>
              <a:t>Radiation</a:t>
            </a:r>
          </a:p>
          <a:p>
            <a:pPr marL="514350" indent="-514350" algn="l" rtl="0" eaLnBrk="1" hangingPunct="1">
              <a:buFont typeface="+mj-lt"/>
              <a:buAutoNum type="arabicParenR" startAt="7"/>
            </a:pPr>
            <a:r>
              <a:rPr lang="en-US" b="1" dirty="0" smtClean="0">
                <a:cs typeface="Arial" pitchFamily="34" charset="0"/>
              </a:rPr>
              <a:t>The cause of the pain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ox(in)">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55">
                                            <p:bg/>
                                          </p:spTgt>
                                        </p:tgtEl>
                                        <p:attrNameLst>
                                          <p:attrName>style.visibility</p:attrName>
                                        </p:attrNameLst>
                                      </p:cBhvr>
                                      <p:to>
                                        <p:strVal val="visible"/>
                                      </p:to>
                                    </p:set>
                                    <p:animEffect transition="in" filter="box(in)">
                                      <p:cBhvr>
                                        <p:cTn id="12" dur="500"/>
                                        <p:tgtEl>
                                          <p:spTgt spid="23555">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555">
                                            <p:txEl>
                                              <p:pRg st="0" end="0"/>
                                            </p:txEl>
                                          </p:spTgt>
                                        </p:tgtEl>
                                        <p:attrNameLst>
                                          <p:attrName>style.visibility</p:attrName>
                                        </p:attrNameLst>
                                      </p:cBhvr>
                                      <p:to>
                                        <p:strVal val="visible"/>
                                      </p:to>
                                    </p:set>
                                    <p:animEffect transition="in" filter="box(in)">
                                      <p:cBhvr>
                                        <p:cTn id="17" dur="500"/>
                                        <p:tgtEl>
                                          <p:spTgt spid="2355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555">
                                            <p:txEl>
                                              <p:pRg st="1" end="1"/>
                                            </p:txEl>
                                          </p:spTgt>
                                        </p:tgtEl>
                                        <p:attrNameLst>
                                          <p:attrName>style.visibility</p:attrName>
                                        </p:attrNameLst>
                                      </p:cBhvr>
                                      <p:to>
                                        <p:strVal val="visible"/>
                                      </p:to>
                                    </p:set>
                                    <p:animEffect transition="in" filter="box(in)">
                                      <p:cBhvr>
                                        <p:cTn id="22" dur="500"/>
                                        <p:tgtEl>
                                          <p:spTgt spid="2355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555">
                                            <p:txEl>
                                              <p:pRg st="2" end="2"/>
                                            </p:txEl>
                                          </p:spTgt>
                                        </p:tgtEl>
                                        <p:attrNameLst>
                                          <p:attrName>style.visibility</p:attrName>
                                        </p:attrNameLst>
                                      </p:cBhvr>
                                      <p:to>
                                        <p:strVal val="visible"/>
                                      </p:to>
                                    </p:set>
                                    <p:animEffect transition="in" filter="box(in)">
                                      <p:cBhvr>
                                        <p:cTn id="27" dur="500"/>
                                        <p:tgtEl>
                                          <p:spTgt spid="2355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3555">
                                            <p:txEl>
                                              <p:pRg st="3" end="3"/>
                                            </p:txEl>
                                          </p:spTgt>
                                        </p:tgtEl>
                                        <p:attrNameLst>
                                          <p:attrName>style.visibility</p:attrName>
                                        </p:attrNameLst>
                                      </p:cBhvr>
                                      <p:to>
                                        <p:strVal val="visible"/>
                                      </p:to>
                                    </p:set>
                                    <p:animEffect transition="in" filter="box(in)">
                                      <p:cBhvr>
                                        <p:cTn id="32" dur="500"/>
                                        <p:tgtEl>
                                          <p:spTgt spid="2355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3555">
                                            <p:txEl>
                                              <p:pRg st="4" end="4"/>
                                            </p:txEl>
                                          </p:spTgt>
                                        </p:tgtEl>
                                        <p:attrNameLst>
                                          <p:attrName>style.visibility</p:attrName>
                                        </p:attrNameLst>
                                      </p:cBhvr>
                                      <p:to>
                                        <p:strVal val="visible"/>
                                      </p:to>
                                    </p:set>
                                    <p:animEffect transition="in" filter="box(in)">
                                      <p:cBhvr>
                                        <p:cTn id="37" dur="500"/>
                                        <p:tgtEl>
                                          <p:spTgt spid="2355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3555">
                                            <p:txEl>
                                              <p:pRg st="5" end="5"/>
                                            </p:txEl>
                                          </p:spTgt>
                                        </p:tgtEl>
                                        <p:attrNameLst>
                                          <p:attrName>style.visibility</p:attrName>
                                        </p:attrNameLst>
                                      </p:cBhvr>
                                      <p:to>
                                        <p:strVal val="visible"/>
                                      </p:to>
                                    </p:set>
                                    <p:animEffect transition="in" filter="box(in)">
                                      <p:cBhvr>
                                        <p:cTn id="42" dur="500"/>
                                        <p:tgtEl>
                                          <p:spTgt spid="2355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3556">
                                            <p:bg/>
                                          </p:spTgt>
                                        </p:tgtEl>
                                        <p:attrNameLst>
                                          <p:attrName>style.visibility</p:attrName>
                                        </p:attrNameLst>
                                      </p:cBhvr>
                                      <p:to>
                                        <p:strVal val="visible"/>
                                      </p:to>
                                    </p:set>
                                    <p:animEffect transition="in" filter="box(in)">
                                      <p:cBhvr>
                                        <p:cTn id="47" dur="500"/>
                                        <p:tgtEl>
                                          <p:spTgt spid="23556">
                                            <p:bg/>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3556">
                                            <p:txEl>
                                              <p:pRg st="0" end="0"/>
                                            </p:txEl>
                                          </p:spTgt>
                                        </p:tgtEl>
                                        <p:attrNameLst>
                                          <p:attrName>style.visibility</p:attrName>
                                        </p:attrNameLst>
                                      </p:cBhvr>
                                      <p:to>
                                        <p:strVal val="visible"/>
                                      </p:to>
                                    </p:set>
                                    <p:animEffect transition="in" filter="box(in)">
                                      <p:cBhvr>
                                        <p:cTn id="52" dur="500"/>
                                        <p:tgtEl>
                                          <p:spTgt spid="2355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3556">
                                            <p:txEl>
                                              <p:pRg st="1" end="1"/>
                                            </p:txEl>
                                          </p:spTgt>
                                        </p:tgtEl>
                                        <p:attrNameLst>
                                          <p:attrName>style.visibility</p:attrName>
                                        </p:attrNameLst>
                                      </p:cBhvr>
                                      <p:to>
                                        <p:strVal val="visible"/>
                                      </p:to>
                                    </p:set>
                                    <p:animEffect transition="in" filter="box(in)">
                                      <p:cBhvr>
                                        <p:cTn id="57" dur="500"/>
                                        <p:tgtEl>
                                          <p:spTgt spid="2355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3556">
                                            <p:txEl>
                                              <p:pRg st="2" end="2"/>
                                            </p:txEl>
                                          </p:spTgt>
                                        </p:tgtEl>
                                        <p:attrNameLst>
                                          <p:attrName>style.visibility</p:attrName>
                                        </p:attrNameLst>
                                      </p:cBhvr>
                                      <p:to>
                                        <p:strVal val="visible"/>
                                      </p:to>
                                    </p:set>
                                    <p:animEffect transition="in" filter="box(in)">
                                      <p:cBhvr>
                                        <p:cTn id="62" dur="500"/>
                                        <p:tgtEl>
                                          <p:spTgt spid="2355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3556">
                                            <p:txEl>
                                              <p:pRg st="3" end="3"/>
                                            </p:txEl>
                                          </p:spTgt>
                                        </p:tgtEl>
                                        <p:attrNameLst>
                                          <p:attrName>style.visibility</p:attrName>
                                        </p:attrNameLst>
                                      </p:cBhvr>
                                      <p:to>
                                        <p:strVal val="visible"/>
                                      </p:to>
                                    </p:set>
                                    <p:animEffect transition="in" filter="box(in)">
                                      <p:cBhvr>
                                        <p:cTn id="67" dur="500"/>
                                        <p:tgtEl>
                                          <p:spTgt spid="23556">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23556">
                                            <p:txEl>
                                              <p:pRg st="4" end="4"/>
                                            </p:txEl>
                                          </p:spTgt>
                                        </p:tgtEl>
                                        <p:attrNameLst>
                                          <p:attrName>style.visibility</p:attrName>
                                        </p:attrNameLst>
                                      </p:cBhvr>
                                      <p:to>
                                        <p:strVal val="visible"/>
                                      </p:to>
                                    </p:set>
                                    <p:animEffect transition="in" filter="box(in)">
                                      <p:cBhvr>
                                        <p:cTn id="72" dur="500"/>
                                        <p:tgtEl>
                                          <p:spTgt spid="23556">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3556">
                                            <p:txEl>
                                              <p:pRg st="5" end="5"/>
                                            </p:txEl>
                                          </p:spTgt>
                                        </p:tgtEl>
                                        <p:attrNameLst>
                                          <p:attrName>style.visibility</p:attrName>
                                        </p:attrNameLst>
                                      </p:cBhvr>
                                      <p:to>
                                        <p:strVal val="visible"/>
                                      </p:to>
                                    </p:set>
                                    <p:animEffect transition="in" filter="box(in)">
                                      <p:cBhvr>
                                        <p:cTn id="77" dur="500"/>
                                        <p:tgtEl>
                                          <p:spTgt spid="235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build="p" animBg="1"/>
      <p:bldP spid="2355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5"/>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514350" indent="-514350" algn="l" rtl="0" eaLnBrk="1" hangingPunct="1">
              <a:buFont typeface="+mj-lt"/>
              <a:buAutoNum type="alphaUcPeriod"/>
            </a:pPr>
            <a:r>
              <a:rPr lang="en-US" b="1" u="sng" dirty="0" smtClean="0">
                <a:solidFill>
                  <a:srgbClr val="FF0000"/>
                </a:solidFill>
                <a:cs typeface="Arial" pitchFamily="34" charset="0"/>
              </a:rPr>
              <a:t>Radiating Pain : </a:t>
            </a:r>
          </a:p>
          <a:p>
            <a:pPr lvl="1" algn="l" rtl="0" eaLnBrk="1" hangingPunct="1"/>
            <a:r>
              <a:rPr lang="en-US" b="1" dirty="0" smtClean="0">
                <a:solidFill>
                  <a:srgbClr val="FF0000"/>
                </a:solidFill>
                <a:cs typeface="Arial" pitchFamily="34" charset="0"/>
              </a:rPr>
              <a:t> </a:t>
            </a:r>
            <a:r>
              <a:rPr lang="en-US" dirty="0" smtClean="0">
                <a:cs typeface="Arial" pitchFamily="34" charset="0"/>
              </a:rPr>
              <a:t>Is the extension of the pain to another site whilst the initial pain persist </a:t>
            </a:r>
          </a:p>
          <a:p>
            <a:pPr lvl="2" algn="l" rtl="0" eaLnBrk="1" hangingPunct="1"/>
            <a:r>
              <a:rPr lang="en-US" dirty="0" smtClean="0">
                <a:cs typeface="Arial" pitchFamily="34" charset="0"/>
              </a:rPr>
              <a:t>e.g. Posterior penetrating duodenal ulcer will have persistent pain in the </a:t>
            </a:r>
            <a:r>
              <a:rPr lang="en-US" dirty="0" err="1" smtClean="0">
                <a:cs typeface="Arial" pitchFamily="34" charset="0"/>
              </a:rPr>
              <a:t>epigastrium</a:t>
            </a:r>
            <a:r>
              <a:rPr lang="en-US" dirty="0" smtClean="0">
                <a:cs typeface="Arial" pitchFamily="34" charset="0"/>
              </a:rPr>
              <a:t> at the same time patient will feel pain in the back.</a:t>
            </a:r>
          </a:p>
        </p:txBody>
      </p:sp>
      <p:sp>
        <p:nvSpPr>
          <p:cNvPr id="35842" name="AutoShape 2" descr="data:image/jpeg;base64,/9j/4AAQSkZJRgABAQAAAQABAAD/2wCEAAkGBhMSERQUExQWFBUWFRoZGBcYFxkYFxoaHxgZHh0bGhgYHCYfFxkkGhgVIC8gIycpLCwsGR4xNTAqNSYrLCkBCQoKDgwOGg8PGiwkHyU1LCosLCwsLCwsLCwsLCwsLCwsLCwsLCwsKSwsLCwsLCksLCwpLCwsLCwsKSwsLCksLf/AABEIAScAqwMBIgACEQEDEQH/xAAcAAACAgMBAQAAAAAAAAAAAAAFBgAHAgMEAQj/xABLEAACAAMFBQQGBwYEBAUFAAABAgADEQQFEiExBkFRYXETIoGRBzJCUqGxFCNicoLB0ZKissLh8CQzQ/EVU2PSJYOTo8MWFzRkc//EABkBAAIDAQAAAAAAAAAAAAAAAAADAQIEBf/EADMRAAIBAwMCAwYFBAMAAAAAAAABAgMRIQQSMUFRImHwE3GBkaHBFCMy0eEFYrHxFUJS/9oADAMBAAIRAxEAPwC714RlGLCPQYAPYkSJABIkSJABIH39eBkWadNGZSWzCulaZV8aQQgFtv8A/gWj7n8wiHwXgrySA2wW20y1O0meF7RVxKyigYVAIIrkRUaceUO0U96O0IvJeHZP8h+qxcMUpttZHaqChUtE8MIF97fTpd4CQiqJSTERyRVmxYa517tMWXSH8xS20QreVoPCev8AKPmDBUbSwW0sIzk79i6RHseCPYYZCRIkSACRIkSACRIkSADwmMMPOkZamMoAJGOhjKPCIAPYkYqYygAkSJEgAkK/pFtYSxkE0xzEXwBxH4IYaIq/0nXqJlplSAcpKmY/JmpSvMKK/jHIGk3aJo00d1RfM5vR5OAvF+P0d6fty6/p4RZ/0iKW2ItZF5puxJMWn4K0690Ra30iKU3gbrF+Z8AkbRFK3lOxWm1mv+vNAP4yB8aecWwLRmOsUjY7RimTCdHdyfxMfhU08eeUVWM0KzJn0DdlrE2TLmDR0VvMAx1Qm+i+9u0shkn17O5Qg64SSUPxK/hhyh0XdXMNSGyTiSJEiRJQkSJEgAkeMY9jEZ5wAeqI9iRIAJEiRIAMW4xlHhjEGkAGceEwMvraWzWVMc6aqjcK1YngqjMmK9vn0jTrUDLsyPIlHIzD/mkfZp3ZfWpPCKymkOp0J1OFga9ptvZVmLSpVJ1o9weqh4zG9n7up5axWUxWOOY7YpjnEzb2Y7/DRRppwjKzoqrRQAu86jqT7R+HWNNqtFf7+PWM0puR16NGNJY5MtkU/wDEJXJZh/cIr5mnhFm9tCBsDZC1onTtyIJY6sQT5AD9qHuGQ4OfrHeobROinbClGIPsu48mII59OBMW7FYXvZTJtk9dAz9ovRs/nUeERUGaJ+JoKXTeMyyTxPlDEaYXQn1092vvDVW/rFp7PbVSLYpMpqOvry2ymJ1XhzFRzioZNoFKH/b+kZNUOroxlzVPcdTRgeROTjipisJuJqr6eNXPUvWJFcXR6VgpCW2WUOnbIpKHmyesvhiEP1jvGVNUPLmI6kVBVgQfKNCknwcmpSnT/UjpiR5WITFhR43CMqRiojKACRIkSACR5WITFaekTbuYrtZLIaOMps0aqT7CHc1NTu01rSspKKuxlOm6ktqGe/8AbeVIZpUoG0WmmUlM6Hd2jaSxxrnCq1xdqDNt0xp0xs2BmMslPsooIAUcTrCPYbdapCBZblVLYqAAFswSS1KnTU8ecM9h9IUssFnp2WWbg1QHPdqFpTiamFb1Lk2T086a8Hz6g69XsS1l2eQhepBetCMsir4jiFd2hgPMaYMm72VcJ0pxw7/jFnPYpMwVKS3B0OFT8YQb4mKlonSkAwIwwihOA4VJC51pUmgr+kUnG2R+mqqXhz8cgxrcd58ToOg3nrBCxbP2mfTChRD7czIdaes3gM+IjEWcOA3qtqGXQ8wRv8ukF7s2umy2Cz++mmOgxDmSMmHxiqt1H1XUS8CGm57qSzyllpnTMsdWY6seZ+AAEdseAx7Gg4jbbuyQD2n2c+kqrKQs1K4SdGB1VqaCuYO49YORz3hblky2mPoo3angBzJgfGS0JSjJOPJWttsE+R/moybg+TL0qMvA/COYWxqUGf2dVPTeINW6/wCfaarXs5Z9ldSPtNq3hQRwzJQQAAAA5VOrcgBnTxA6xmduh26bk14+TRKLmhNWQHNcXmMWohhuqTd0+itJly5mGrUJRa1pkwerHTnrGOySS582aJiq2BVwKR3QCWqaaVyUQ1WmdIsyF2wS1G+gG8DQCpzIhkI9THqKvi2K9/I45EqdYWEyymZMlf6lmZy4K+9KLE4XHCtDDnce0si1g9k9WXNpbArMX7yHMddOcVZbNu2mqyyJbJrRywxAUyIA0avEkUgFPt9raYk/tCJiVwOoCtqSQSBnvFDUZUi29LgWtNOovHh+uT6HiQp7BbafTZZWYAs+WBjA0YHR1HA7xuPUQ2Q5O6ujDODg9rJEiRIkqCNrL6+i2SdOHrKtEHF2OFf3iIpu77JRat3mauInU1NWPVjD36X7VSTZ5e552I9EQn5sITpbd0cxTwGp/viIzVXmx19FC0N3cyAGbHhTw/qfygReVlGHTvE/E7ug/KCNotYGXCBFstVc4UbTC79pbRZe6jgrSgVhVRmTkKihqTHlrvETJ7zQMphqRwJUVHga+ECp8ypiWR6NQ6H5/wB5eMTcooRUtyQy3dNplqDx/Pg3wPWOm12IPpSvOoPmM/nA2xPTodf1/WD1mszTMlUvyAr5/rEFgnsRbGwPJdqlCCoJrRDwJ3BvKsM8LV0bK2iXPWYpEtdHDHEStQSAKGhyG8Q2iy840ReMnJ1FO824nPCJtZPadaezVqpLABFSAH9rTU0IHnFifRBzgMdiZBZnJmFmJYksKVOuWGnwiJXawW08dkt0hNlSVRcqHidB4n/eBdun54jXluJ/ReWp3xYVo2LRvVmMOoBHwpC5eno+tGZRkmcqlD+9l8dYVtZ0VVi+os3VtC1mM10oZjqqioqAMRJJFeAAHWNNqvKdanxTWLZkhfZFaVwjd6ojlvK558hvrpTy/vDI9G0PgYlinYc/KIu+Cdsb7lyMljkqtCOh8d/gfmY6zK1G5s+h4/I+ECLJaqdIKSrQDlXOILGuzW02S0yrSuWBu+BvQ5TB0p3hzpF6S3BAINQcwYoi8qFOuXjof75RbewtsM277Kx17JVPVe7/ACw+k+hztdDiXwD0SJEh5zSvfTFYmMiRNAqJUwhuQdaA9MQA8RFaf8TyHJQB+f5R9BXtYROkTZR/1JbJnzUj84+aptmdGKtkVJB35jXSM9VZudbRTvDb2OuZbY4Z9pJjRNrWkRTuhRuMkMdthuedaHCSULty0A4sTko6wZ2T2HmWsiY9ZckH1vafkgPxbQc4te7rtlyEEuUgRRuG88SdWPMxZQuKnVUcdRauPYFJYBtDdo/urUIPHVvgIa5MhUGFVCqNwFB5CMLZbElKXmMEUb2NB05nkIW7btyuYkri+2+Q8AM6cz5QzETN4qg1xj2g4jziurfe82dUNNdTT1QQo/Z0YcxWOvYR6CcuImjKaUyzBFct5pn0EQpXdiKtN04bhtt1+yJJUTJgUtWgoxJprkoPERh/9RWelTNUdQw+YhG2jltMtjULUVVGS1plWgyPGvUmNXZYT6rEj2mBy8afBYhzyMp0lKKbLGlXnKbJZiE8MQr5Vjpinbwma1/v+/hAyxX/AGiU1ZU50z0DVX9k1X4RG8s6HZl6TEBBDAEHUEVB6g6wp336OLPO70r6h/sisvxTd+EjpAa7fSiyYRaUxfal5MOqE0PHIjdDzdV9SbSmOS4cbwMmXkynNfGL3UhTU6bKivW5p9jak5aAnuuM0bo248jQxpl26mh/vh0i7LRZ1mKUdQysKFWFQRzBitdqvR40nFNs1Wl6tL1ZOY3uvxHPctwtwPhVTwxfn3lVSPtBvhn8YvPYe72kWCzS3FGEsFgdQWJah5jFSKY2Fulp9vs60BVXExvupnpvzAHjH0GIZSXUya6fEPiexIkSHnNFvbq+mkWfDLNJk1sCneooS7eCg05kRSs+xUdFO+lfEkn8oddu73x26YozEiWqD7zUY+ZZB+CE68bVWeo4MPy/WMtSV2drS09lNeeTivCy06ivmDQ+YofxQx7IbAGcUmzx9ThDBd75nI71ApnxypxjpsGzf0qdQ5SwQzkcMNCBzNB8Tuix5MkIoVQAqgAAaAAUAHhERjfJerUthHqIFAAAAAoAMgANABuELu1e2suxjCPrJxGSVyHAudw5anlrG3ajaAyUKS85pHXAD7VN54Dx61ZNsjO1TV2Y66lid9d5MWlK2ELp0t2Wc1637OtMwTJrFiNBoq8lXRR8YZLgu+ZOUFRRdzHJeY+0Okd9xbEItHngMdRL9kfe948tOsNTsqrUkKoGpoAB8gIWarAuTs3LpR++OGig8t484I2ayJLFEUKDrQa9ePjA+0bQLpL7xpkTkv6mNGzl8TJ8+YsygCpUJlriGddWHOBK7sUnNRi5MOxITLda5ptU5Vc0DnPESqjoMq8vONVot7Ivdd8t+I1J61zzgLRd0mOU+yI4o6Kw5qD84B23YWzPmgMo/ZNV/Zb8iIV02stSOAszEODAMD55613ww3ftsCaTUp9pMx4qcx4EwEivfmx9ok1anap7ybuq6j4jnA27Z02W4mS3ZGXRlNP9xyOUW9Z7SrqGRgw4j+8oD35suk5SZdEmHPSit1pp1HxgCx37J7YG0SgZ4CNj7MPojtQGn2W7y5aGuXCGiKuvqzNIu2xSWUqzTp8xxzU4QOeRB6Uhm2R2gJRZU5qmgCOTmTT1WO88Dvhql0ZjlC6cl5mF+7MtKmrarJ3HRizKNK01A4EijLwJPGLDue8VtEmXNXIOganDiDzBqPCBUbtm7KJXaop7jOZir7uId4D7OIYvxGLxwzNX8UbvlByJEiQ0wlA35av8XbHO+1t5Jip8QPKOey7PzJ9nmWlAWZZgwKMyyj16cTUr+yYITLIn/E7RLmjEv0ma+GtK0JYeGYhrsV4MzmXLULhAICqKd4tp4g1jMo3u2depXcdsY+XyDFwXV9HkKhzbVz9o5kdBoOkY7SXz9Fs7zaYiCFUbsTZCvAbz05xnJSfXN1rw1PjhGUY2272t13TkCqS5bs2U6tLbumh0BZTpuMXt0Ql1Fe8u5XdgtjTKsxJZjUk64jr4HhDLc9yLL75UYzn93+p3/wC8A9iLsYlpjggKcIB98a+XzPKG212pZaFm0HxO4RnOkc97XslnTE/4VGrHlwHPdFd3htDNtEyrGig1VB6o/U8zx3R7tBeDzHLOczkOAG4UjgsFgZ1mzF9WUoZ+YLBcueZPQGJC9uQ7ds0MuCtKUKngNx8MweXWDmyduH0hkYAOQcPJh6wB4EUP4RCrYC2IBQSwNRTeN48RQ9RDTdVlMucZxClsNAOHPkaZZQKSTyVqUpVIOMUD7XbVmz5gl5JUio92pqerMSfEndAy9LRnQZBch1p+S/EiGRLslhmIFMRqQMh4AaDlGmbcMk7iOjHjXfzijmh8dPJRSEqUe8T4D84KSEApXoP6COu2bH75T6ey/wD3D9I02WyMjUmDBT4j73DpEpplZQlHkKXc5lsWU0OhO6nCm+GW7r4SacOjgVK8uI4j5QtM4C1pQDQf03dIGXRZplotsmXKJVmmA4hqqjNm/ZB+A3xKKN2V2O1+XMtoQA5MtSh3AmlQRwNB5CEO3vMqJQU9p6oXfiLAAfDXnFs3nYDKensnNTy4dRAlLplm0rPI76oVHDOmf3gKivA9ItbNmLdRbN8chS6LSwCyZjYpqy1Jb39zMOjZHqp3wTlzCpBG6BFntCtMagqZZw1oNWVSQD0K1gnKmBgCDUEVB4iHnOhLcsjBKmBgCN8bIG3XO1XxH5wShidzJOO12KUv2ykXu0z/AJskzPEDAafumGm4D/h5R0LSlmTW9qhUUUf3vgRtQo+l2M8e2U9MCn8oZOyCdoo0VpQ/AKAfCkU6miLuk32/c0X/AHk0mzuEFHbDLRR775Ko4kCpJ5QYslvWzSElKARKQAncSBnTxrCTtlbSLRZ0BzW0Fz1aiofgw8YN35MwyyN5NP1+UCfLJqRb2x7mEm9Fmse6EZiSANCSa+dSYXr3vLtJjIO8qVBHE7zzppT9Y8tU1klu6CrIjMBzVSfyhXsdtImMpOFmFQeDFf6/GM7OlB2wc95SO+MjhxDcePP5Q6XLdayrHhK96eD2lK6ZgLyABI6kwu2BVNtlBgULVB3n1fWVjUOK5kHdWGGVZwygsatmMQquhIqBXLjE3UVcW4yrTUOnLNVhsCWeXluHec6nrwHKOy4py2iYwAOBVrXQkk5ZcKV+EAb+ZykpqnJXxjca0CTBTUZEHgesbNjSGnqhrhZJhIBI0wcOsVjTzkfX1TdJ+zwa76tDiZMClwMbKACcgKUpTef14RpuYu9oUB3wqXLgsaHDTXgudei84470YdrNyJPazB6zaBiBodaCDezlgloDlU9pV6MSWNR2clRXPWrHwO+lrK4iU6ipp594Vvyb2MlZ6oSlQHUVqAdGFfCoPHdHPZ58uegZaMtfEH8jG9GZkYviNO8xVgKLmAqVPdJI1IJy51hUuS1FVBr6zHHQ5kUJGY9ojf4xE6a5RbSauW208nVtAWl0BrQ6Za8qcYsD0b7JGyymtE4fXzV9U6omoX7xOZ8BuhcszIRKdVDoHEylfWHIk5H9IsKzSbPMUlUIIWtCTXTXXOL0UnkVr5Sh4UsM4dq7WTZFtIH+UwZ1Gf1dcL+QOP8ABA0GoqMxqDu6x0bRS1l3VaJwWr9g+878tK8DCps0Q9mribtJdQWqdyhhlphoQKcomoslNJN7Ggy04y3lDfOtR8hLY/JFjHZW1TVsc3FT6qfNRDrUBgfIFjSOO0hptpsYOSYZkxqZVOAACu4amCOzkhRc6vXOYXalaivauMq56U8otHIqVoN28vuMllm0Kt0rB+EyS5nEqxKqtKpoxy3n3eQhtshqinlF4iK2bMqvbS72a8LOgJ+pAmdQ01R/Cr+UMtnmh1qc6LgmDfh3MOkaBKFonTpx/wBR8Ms8JcsFV8GbG/RhGD2WZKNRXLRhEDI8W7CptAjTLyRPWI7IEVymIox4lO5gKw87RSZc4oQ2EkYs8q1pQlTvpvEBJTylnvNZaO9BkAVyArRToTSpI4R1WO95bSpeEu1A4UAE5CbMA1OWQEUeExkJb5ryOu5Nm1YviOL6tgBTLMU8Yph7URMxjpwOlPPKL+2amFmckUyGWp1Opig7dKwzZq+7MceTkRSXCNVLNSSfkGroPaWmU1c1UuKgAGlARRRmSpOcNlilFKFVLiWMRX2ioOdBvYA1A30pvhF2Xf8AxCDgH/hMWFdtrMqYrZYCQjn3cRojdMeEH71d0KveSRqcdlGc1yaHumWVlysXcILWaaMx3gS0o7ipGYG9eaiAjWY2Gb2gzYowSpHdJpXugAFRqDvNK7xDdbLIJOJWFbNMatNOxcmtQR6sstmCPUbgDku3pKrbpKOcQqgzGoxHXdWuR4w2q2lgx6CEalW08xSba729Z/k1Xfs00w4phwhyWYUGVcyakd1jrTdqaaHOZs+KGbJZgHcLJU0LTWOWNTQFAaFgeCljQQfmhCGMw0lCpYcRXRuK/ZGuQ5HrkLTFap/cwocCH/Sl7yf+qwArwyUb6ipxsV/5Gtu3J2XRdPd66eYmWS1Occs4g9TVcu85IQZEGlGYE/dELc2YJasoJbC7qvqgGlVrQLwzhmtsxpdsWY/rkdq6+6aM2H8KhR1BMJHaVpXqephak7WfQ6FWjBSU4KyklK3m7/QatkLSWlNLxEYSGFKHI1qKHUVr5xa+xiAySxJZgcBJoO6MwABuoYpzZE/XOP8Ap/zLFv7Cn6ub98fwxak7TsI1sE9Pu6r/AEe7TXcVsc+WHqJiMiIQPWbQV3jI/GK02FXGJq1YIAhK5faFMVK0ypSLN2pn0n2ZNxE5h95QgH7rPC/ZrplynmTJf+sVYgUpUBqkcjir16w6oc7SyS8L6nHtIcNndlqHAwoV1BchKZ7u9BXY25lNjnSWYlpM2ZLBNMhUOMKjIVDA+MTswxAIrmD4g1B8CAfCOu5H7K1TB7Nol1/8yWKH9qWR/wCmYrTGaq19q9/r4XN8+xhsJBKsujDWnA8RHdKJoO9GkR6DF7lJRTANhmETEkrl2SoJp4HDQIOZpiJ3CnvZHYX7lnYzPmHV7XPP7MzAPJUUQwCArDloXptnLW52dkKy0XBLGbd8DFMfyKryBjG6BSzS13pMnyz1Wc5H7rKYM2mWMVaCpFCd5ppXjSpgFdgPbW5NyzJM0cu0l4W/elrFZcDKMvzfXu+4ybNTKTGHFfkf6xRFunB5s1ho01yOhcn84t6dbGlJMdBVhLmUA3nAafGkUxK0EKbwkb4QtUcu9jv2cB+lSqbyf4W/KLFsMxKlJgqk0dm3DvZD40Fd1YQdkbI0y2SguinEx4KMz55D8UPVvslCyHQ/IxR4tIdFxqbqLfKv6+gcsUwlHkze88sUJI/zENQr034gCGHvBhwhY2hulsml1Jl6U9YKM6DecO7fTpmdsc1p0sGo7eTkScg6nj9lwBX3XFd2e2yTAzkiooNDqDwPAiHySmrHHpVp6WtvXK5XrowFc9+yphXtmCFaEA5KW96uleAOmueVOy/NpZGJVxB0SjsFzExwe4ldAoIxseSDPONVv2flTHKhaTCdVNAOLMNKDzJy5jjvK4ZMqYqSgzuCK4zVS5BKoQABQLWY/wBlVHtwv8xK2DfH8BOW/wAS/txb59vqarnkG0vOnzKVKTAOFStMuSqaf7RXsmLXuqyY5U0Ie6FaVLY+0RXG56zMvwnjFYpYnM3s8JxliMPA1zB4Uz8ohx2ovDUOvVk7WSskuyXCGDZCzf5j9FHzP8sW9sXZ8NnLe+5PgKD8jFe2GyrJlqlQAKAsdKkgVPiYtux2US5aoNFAETQV5ORX+oz2UlT6sV9qnrbbKo1SVPmHoezQfEnygHYJMyW82XUNJDYpZr3kLGplkcBWoPAjw7bRNL3naydJcuRKXxVph+LCM5qDESAKkAE7zStK9Knzhs+DDp1+Yl5fz9zRaJoGEGvfcICMiCa0I5ilY6LonF5oVhSZJYs1NCpluA44KwNKbiCN1YwFmDMrH2CWHXCVr4Bj5x5Z5pW3qBpMsswN+CbLK1/bceMRDCLahqVXau3r6ByOiVIqKxogxY5dEXp84YlcVUltRX+zmQtCe5bLQP8A3C380H7Dag4NPZcoeq/0IPjAazy+zt9vl8ZiTh0mS8/3lMe7NTvrranC0AjxlS6/KKhH9bfx+dg5aVqOkC9krP2tpvFvZ+pk1+0qEnyLiDEbdkbo+jyXGLEzzpsxm44nNK8wuEeESldkVPCnJes3+wBdCCQdQaGKzvbZab9LMmShIfvKdFCk7zoApqPLjFx7R2PCwce1kRzG/wAoCzJjBWKAFqHCCaAmmVTuFYS42dmdGNRzp7ocnJs1s2lkl0HedqY3pryHBR/WN99D6pnAxFBioNSBqBzpU+HOKwvO3Wmc5E93xA0wVKqp4BRkP7zjds5eX0a0y29gnA/Aq2p50ND+GJ3Jq1jOqFSL9pu8XI6Xfb6YZiEEMMjuKn+/hBSyWtWeuhIpn/ecBRYxZZ3ZN/kTWJkt7jnMyieBzK+Wsdr2Bq0Xvb4olKHGTROWn1P6ntl3O8TsJYrQMSTVvVAGrN9lRn8N8A7ymMqApXtZx7KQG9bvmrzn+23rngAgyzEbnUioNQN4OmWecYT3rR3Pq6O26vBjpX4we18iIf0+3/ZWDcjs7PKSWDkihQNSab+pOfjAadLRprTAgDtQVGp68zl5DhAy07QSU0OM8Fz+OkCpO2U6XOD4VKaFN9OIbUN8OUVcnPHCH06ENPeS8UiXjb2n2qVZlqo7ZVNQQS2IZkHMACp+PCL/AIruxpZ7T2dqVVZgDhelGGRBB5jMUNabofrJOxIrcQP7841U47Tj6qu60ldWsIk76u87ap9tZM1eYwFD+8I3Ex1X32cy0dqo7yp2eLiMWLyrHPLSphUsuyNtJKnD2kuy+hokzT2+A0FJRbI1yLqATwOTDwgnZbKMfab8OAdMVT8QvlAWzNW8Jo4WeUPOZMP6QyotBSGLgyK8p7n6uZolSBxNIPAQMuyTVq8PnBWGRE1pXdhL2ms/Z3hJm7p0l5R+8h7Rf3TM8oD7NEmZa5u57UwXmEVU+YMNu2kj/DdqBU2d1nDotcY8ZZeAGzFiKWOQD6xlh2+8/fPxaKtZJv4L/D7/ALBtHqKx12G04WodD/dYESZ5E5JQWuJXY56BAufOpYCO6I4HLxxyebQTqzkThLZj4soHyaFa674lz8eE0ZGKsp1FCQD0NNfCDN6gr2k+pYrJph5J2jDzLfARUFyW5kmBwaMSWJ41zII3gn8oXUY/SRcb9sD5f2zyzhiWgmU13MOB58DCLbrvZMQYFaa11P8AT+xFjXdeazQNzUzX9OIjK8Lrlzlo61pod46GFG449mrStrsQSaMeH6twd9KYTyNMJrrUGCN3Wd5bYGJcU7rnUjg/2hx0OutRAa4LimWSe2FhMkzBQ7mUj1SRo28GmeekNIMPi7o5Gog4Sa6cgifdxtDnHlJBqV3zSOPCWKae101A+kK8v8uzqaD13poAMkHnU+AhwtdrWUjO5oqipP8Aep3U5xVdotDWm0PNI9dsl4CmS/sinWIm7IvpYb5XfC/ya0su7f8AA/oYxtFmyg1Z7FWgFWB9WmZHL9PKO4bMTJlK0QbydfAD+kJOqcfo8vBlnvJr3XUtTgy0z8V+Qixf+KMJXZDIVbPipYkDlkYAXTs9KkHEoq5FC59bw3KOkGrHY2mthXxO4Dn5Hyi6k7WRmlSgp+0kcdpnYJbvQkS0Z2CipooqY7ZRGEEaEA+cMsi6EWU0ulQ6lWJ1IIofChOUKezkg9hLV9ZYMtubS2KH+CGqO0xVqvtsR4NlgunDaZloJ9eWiBfuliT41A84LAR5BC7bL7R8P1iUiW9kTsssjCoHn1jdEiQ0wt3yDdpJJex2lRq0iYB1KNHHJsmFFHBVHkAINzZYYEHQgg+MaTZ4hom+LAe67J/imf3ZOEfimVP8Cx22+x07y6bx+cddlkUJO80/OOgxFsExm4u6F6EnaHYQYzOswpvaUMq76pwz9nThwg7cN8GaJwZg2C0zUDClMIeq6ZHukZwZELaudCM3F4Kxs5IGdQRruIbhxFIL2S/GFA4xcxr48YabyuWXO9YUb3hr4+8OsLNv2anS6lR2g3YdfFdfKsJcWjZGqpBGz3jLfJXFeBND5HWOmK7vA0Jr7IpQ68T+Ub9irxmfTElM7MjKwwliQCFqCAdDkfOIWS05bYtjxabMsxcMxQ61rRhUVGhoY0yrokr6spB0UQjytsrSXbvjDjNAUXIYjQVpuFILWfaKca1YbiKKNP8AesBZK3A1qgGgp0jRa7wlyhWY6r1OfgNTC7MvR21c0POnyhdv1yVz1GYPEfrEEj5cd9LammYFYJLoMRyxMdwHAAVqeIygzcDYbxZffsgPjLnEf/JAXYO7WWyKSpUuzMcQIOtBkc/VUQyS7AgmCZ7YQpWp9UkEimmZUeUPirI5dVynNrpwG7VeNMl147h+sDTHkdVnsRbM5D5xfkolGmjjnYgFKgGsyWufBpiqT4AmGNRHMLIMssgQfI1Hyjqi6VjNOe4kSJEiRZIkSJABKQuekK1tLu+eUNGYLLBG7G6ofgxhjhU9JhP/AA+YR7LySenbJFZcMZS/XH3o4rFYklIElqFVRQACmmVct54wP2j2ieyCUyqHVphVlNdMJPdI0NRwMFzCL6RbcS8mSutC55V7oPkH84XLCHadOVRDtdG0km0AYGwsfYbJ/Ae14QUik1mAaecGbBtraJOWPtF91+95H1h5wtT7nQlQ/wDJZVtu2VOFJktX+8AT56iBdl2Lssqcs6WrKy1oA5K5ihyau48YC2X0oSv9WU680IYeRofnDhdFsW0yhNk1ZDlmCp3HQ56ERdWfAmSlFWfAoH0XSgSVnTBWuRVTr5R1SfR+g1nOfwqPzMM1stsuSQJrpLrpjYLXzPIxzNf9mH+vJ/8AUT9YjaiyqTfDB8rYuQPWxt1ag/dA+cFLLdMmXmktQeNKt+0c44p219kX/XU/dq38IMCrZ6RpIB7NHmGmVaID45n4QeFE2nLuNsct5XikiU82YaKgqaCppyG+A+ze0ptcntKBCHKlRU0pQjM8iI59sz/gbRzSnmyiLdLmdztPZ52H2x2FaBjnUVHCOxeEYWVaIo4KB8BGbCGoxSk28mUSPAY9iSpIkSJABIkSJAB4xhe2/s2O7LUBqJRbxUhv5YYBnnGm8bKJsqZLOjoy/tKR+cQ8otB7ZJilZ5mJFYe0oPmAYqq/rf21rnTK90NgX7q90eBIJ8YfrqtJ/wCHo3tJIIO7vIpU9M1MVPjoBGebwjo6SFpSfbB1NPjW06OYzDHqITCjohnZm4zbJ4U17NaGYeXu14tp0qd0XP6PmxWPGMg8+eRwp2rKAOWFQIVtlbRK+hK8tQgVWxge+o7xJOZrStTuIhr9HUgrdllrq0vH+2zN/NGimrHI1FRzvfo7f5A3pBu9Z1okSnyE2RPWvBlaU6sOYofjxin7TZ3kzGlzBRkND+o4gjMGLq28Qi0XfM3Cc8s/jlGnxWEv0ktLwylwgzWJIb2lQajmCSMjwMVqLljdNUa2x7/uxKE6M1n8Y4WBBj0TYSdIdfR7bcM+bKJymLjX7y6/un92GfaxMVnCf8ydJl/tTV/IGK62Zm0tdnI/5qjWmuR+BMWdapXaWqwy/wD9jtT0lS2b+IpDo5VjmaiO2spfH5FgCPY8EexoOcY6HrGUeER4pgAyiRIkAEjFuEekx4ogAyEeGPYkAFZXrL7KVeKZAI84iuQpMRZnzmGKuslmxAnmBFk+kuYUW0/9W0Sh4CTLY/wiEq65P1IP/VT44f8AujLPmx2dKvC5d/2Ak9KMRHZZ5H1bHkD5n9BGm8kpMMGJUukuZ/8AzX4lhCzWF9knZrHa5K+uzqiD7U1Qg+Ir4GLpsNlEqWktfVRFUdFAA+UVd6IJKm02qoqVEsryP1i160NK8zFsRqp8XONqnao18fohe25sJmWUsoq0mYk4Df8AVsCw64McVJt1Nx2wgZhJSAeNW+OIRfZEUNtjKVbytKqKKhlgDcAFTIcorV4GaJ3lbt/Au3lJofGnwBjVZJOItyrBS+5X+ZyYfwrHLdC91zwU/IxnOqZWBeztUmlB9ZLOeQ9Ya8IuS4pGK8GY6SrNQdZkw1+En4xT9/SKMlPcUeNG/SLj2GmdoWm/8yz2c+P11fiYbTMGsVrSG6JEiRpOUSMW4xlEgAkSMV4RlABjrGUeAR7ABIkeMwAqchGs2lPeXfvG4VPwzgArb0xWQiTLb3rR85IH8phPs8sCU4G4qfIL/wBsXLf9y2a2IJc41CNiGF8JBwtvB93EfCAVo2Au2WDiZ10qO2atCwUEitaVIz0hM6bbujo0NVCENrKcvRfrPGDNnSq9QnkCx+YHnFjzvR1dYXtGLYQMWLt2pShNa10oCfAxtk7CXaahWY97AaT29agIXXWhBpFPZSHfjafmAfQ1K+stb8pQ8zMP6RaUALlumx2FZnZMFDd5i0zF6gOeZ0AJgwLdLoTjSgAYnEMgdCc8geMPgrKxzq81Um5I3GKQ21s//i1oB9vD+9KT8wYumTbEckKwJBIPUUr19ZcxxhfvXZCw2md20xiZjUSqzSKlRSgAOo4RE4uSwX01VUpXZT17Zqx4lf4VrHLdC9xhxFPOLf8A/t7dzmmJmJrl25JNACdDwI84zT0V2AaLMH/mv+sJ9lI3fjafmVTf6VNeBT5t+sW96PrKVsVnY+1Z5fzmH5MIF2rYi61co5mggVJMybhFFL0L+riwAtStaCsMVhvGzWeVLlKWVVXCoZJgIVcIq2JaqKsveagzhkIOLyZtTqI1IpRDUSBz7QSFV2ZyqoSCzI4WoJBCkrRzUH1a6RlPvySjMrPQrWvdbCCExkYgKYsHew1rSGmE74kc9jtyTVLITkSpBVlYEagqwBBzGo3iOiADFhHoMexiZYgAyiRIkAGLqCCDmDkRC/K2IkhSuKYa4MyRXunPd7aUQ/ZAjyJAB6diZJCVeZ3BStRVu+Wq2WuFpifdmMOEb7RsyrzDMaY1ThxABQGKspGIUofUA484kSADS2xss5do+EhgRRdSs5a1puE9suQ512TdlEZ8TOT3sRGFaGolhsqbzKU8s/CRIAMG2Ol0UB2UBGU4QoLBsdcRpnnMY5/rX1tkVJxdo2KuIHCtA2KWxJFO8C0te6chnTdSRIAN9j2cWU7OjsGbJvVoR3MgAKL6p9UD1zypol7IoOz77HBhHqoKqrIVFQta1lr3tTnypIkAG2x7LSpbS2Umsvs6ZKK4JboK0G8TCTzEF1lAEnOppvNMuA0HhEiQAC7w2eE6YzTJjFGRk7Oi0UMpUlTSoY1PezO7TKOZtjpZXCzVBYlqIigg4KqoA7gOAVpqSTrQiRIAPZ2yantaTCvagqcKSx3SxY1ooDNVvWOdOprm+zAM0zu1YTSD3wqYgSmDUg1QesENRizjyJAAQuq7uxl4MRfMksQASTqWI9Y8zHbEiQASJEiQA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35844" name="Picture 4" descr="Radiating Pain image"/>
          <p:cNvPicPr>
            <a:picLocks noChangeAspect="1" noChangeArrowheads="1"/>
          </p:cNvPicPr>
          <p:nvPr/>
        </p:nvPicPr>
        <p:blipFill>
          <a:blip r:embed="rId2" cstate="print"/>
          <a:srcRect/>
          <a:stretch>
            <a:fillRect/>
          </a:stretch>
        </p:blipFill>
        <p:spPr bwMode="auto">
          <a:xfrm>
            <a:off x="7236296" y="4229100"/>
            <a:ext cx="1524000" cy="2628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9">
                                            <p:bg/>
                                          </p:spTgt>
                                        </p:tgtEl>
                                        <p:attrNameLst>
                                          <p:attrName>style.visibility</p:attrName>
                                        </p:attrNameLst>
                                      </p:cBhvr>
                                      <p:to>
                                        <p:strVal val="visible"/>
                                      </p:to>
                                    </p:set>
                                    <p:animEffect transition="in" filter="box(in)">
                                      <p:cBhvr>
                                        <p:cTn id="7" dur="500"/>
                                        <p:tgtEl>
                                          <p:spTgt spid="24579">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box(in)">
                                      <p:cBhvr>
                                        <p:cTn id="12" dur="500"/>
                                        <p:tgtEl>
                                          <p:spTgt spid="245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box(in)">
                                      <p:cBhvr>
                                        <p:cTn id="17" dur="500"/>
                                        <p:tgtEl>
                                          <p:spTgt spid="245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box(in)">
                                      <p:cBhvr>
                                        <p:cTn id="2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514350" indent="-514350" algn="l" rtl="0" eaLnBrk="1" hangingPunct="1">
              <a:buAutoNum type="alphaUcPeriod" startAt="2"/>
            </a:pPr>
            <a:r>
              <a:rPr lang="en-US" b="1" u="sng" dirty="0" smtClean="0">
                <a:solidFill>
                  <a:srgbClr val="FF0000"/>
                </a:solidFill>
                <a:effectLst>
                  <a:outerShdw blurRad="38100" dist="38100" dir="2700000" algn="tl">
                    <a:srgbClr val="000000">
                      <a:alpha val="43137"/>
                    </a:srgbClr>
                  </a:outerShdw>
                </a:effectLst>
                <a:cs typeface="Arial" pitchFamily="34" charset="0"/>
              </a:rPr>
              <a:t>Referred pain :  </a:t>
            </a:r>
          </a:p>
          <a:p>
            <a:pPr marL="914400" lvl="1" indent="-514350" algn="l" rtl="0" eaLnBrk="1" hangingPunct="1"/>
            <a:r>
              <a:rPr lang="en-US" dirty="0" smtClean="0">
                <a:cs typeface="Arial" pitchFamily="34" charset="0"/>
              </a:rPr>
              <a:t>Is a pain which is felt at a distance from its source, </a:t>
            </a:r>
          </a:p>
          <a:p>
            <a:pPr marL="914400" lvl="1" indent="-514350" algn="l" rtl="0" eaLnBrk="1" hangingPunct="1"/>
            <a:r>
              <a:rPr lang="en-US" dirty="0" smtClean="0">
                <a:cs typeface="Arial" pitchFamily="34" charset="0"/>
              </a:rPr>
              <a:t>caused by the inability of the central nervous system to distinguish between visceral and somatic sensory impulses </a:t>
            </a:r>
          </a:p>
          <a:p>
            <a:pPr marL="1314450" lvl="2" indent="-514350" algn="l" rtl="0" eaLnBrk="1" hangingPunct="1"/>
            <a:r>
              <a:rPr lang="en-US" dirty="0" smtClean="0">
                <a:cs typeface="Arial" pitchFamily="34" charset="0"/>
              </a:rPr>
              <a:t>e.g. Inflammation of the diaphragm will cause a pain which is felt at the tip of the shoulder. </a:t>
            </a:r>
          </a:p>
        </p:txBody>
      </p:sp>
      <p:sp>
        <p:nvSpPr>
          <p:cNvPr id="34818" name="AutoShape 2" descr="data:image/jpeg;base64,/9j/4AAQSkZJRgABAQAAAQABAAD/2wCEAAkGBhASERQSEhQUEhQWFRQUFBQWFBQVFBUUFRIVFBUUFBUXHSYeFxokGRQUHy8gIycpLCwtFR4xNTAqNSYrLCkBCQoKDgwOGg8PGSkkHyQqLywsLCwpLCwsLC0sLCwsKSwsLCwsKSksLCwpLCwsKSwsLCwsLCwsKSwsLCwsKSwpLP/AABEIAMQBAQMBIgACEQEDEQH/xAAbAAACAwEBAQAAAAAAAAAAAAAABQMEBgECB//EAEgQAAIBAgMEBgYFCQcDBQAAAAECAAMRBBIhBTFBUQYTImFxkTJCUoGhsRQjcpLBBxUzc4KistHSJDRig7PC8EOT4RZTY6Px/8QAGgEBAAMBAQEAAAAAAAAAAAAAAAMEBQIBBv/EACgRAAMAAgEDAwQDAQEAAAAAAAABAgMREgQhMSJBURMUMqEzYXFCI//aAAwDAQACEQMRAD8A+4whPFSqqi7EKN1yQBc7hrAPcJHUxCL6TKvHUgc+fgfKeg4N7EGxse42BseWhHnAPUJ4Wsp0BBve2o1ymzeRIB8Z7gBCEIAQhCAE4GEDMkfyeqGdlxNenmrYmschC3bE3JB4HKW0Nr24i5JA1pYeeg8Z2YTEdCA1VaVTE4hyQTTCsR1arhxS6xyTpaoexltbORqMxljE9AqxqXXGVwrVKlSoCxBAfJpSykBW7Fr8mbTWAbOERbF6MNQrNWbE1qxZGUq5GS7VjVzBfVtfKALab76WewAhCEAIQhACEIQAhOXnYAQheEAIQhACEIQAhCEAIQhACZjpzRwzLRNepUpsKn1fVKHYlx1bHKykAAP6Zta+/Ug6eV8XgKVXL1tNKmUhlzqrZWG5luND3wD5wdnbLfMHxlZmft2ZcxUYmgyjchULZmYkdkG97XnKWH2a1MVfpuKpgK9Z+yyuorYelQ7eWndQFCZRcjda4AM3h6L4LMr/AEeiGUhlIpqLMq5VOg1sN193CV9qbNoUxmNCi1CwWsvVIbIuXJU3aqmUXHAaj0bEDFVdl7KA/vtcaPTGRHHpVqbsE6unfqy9NQApy5mNjczebA2cKSdiq1WmwzqW7TEuz1GcvvNw6ADcAg5mGE6M4NC7JRp3qN1jEjNdrg3Ga9hdVNhYaCM6aBQFAAAAAAFgANAAOAgHqLto7V6plW1ywJ8iB+Mk2jtalRAzt2j6KDV2+yv47hxMQHPVc1agyk2CrvyqL2F+JuSSe/ukGbJxWl5JsWPk+/gb/njunDtk8hFxY8JE1/CU/r38lr6MfA5wO1S9TI1hdcy99iAw+Il3F4paaM7myqLnifADiTuA4kzKVqL6MrZHU3Vt9ju1HEEXBHEGT4XbyV6ypWtSFNtxP1dauNwRzoQlwcp1zEexraw5eS0/JXzYuL2vA72VhWAarUFqtQgsL3yKL5KQPJQT4sWPGX5wShtTFN2aNI2q1L2O/q0Fs9Ug+zcADizKN17WSuUtt9LaOGekrAv1hcXQobFKtKkwsSCzB6y9lbnstppaUKX5SsCSAWbN9TcBcwHXUzUWx42Ctcb7i1tRNJhsDTRVRVACCy8SO+51ueJ3m86+BpEqxRSym6kqLqcpW6ngcpI8DAMwn5TMH1LVXFVMlNKlRSgJUOEKa3s1xUUi2/4SWp+UbBgkDrWIfJZaZJJL9WCNdAX7Ott44G80poLusNe4SKhsyihdkpopds7kKAXb2mPEwD3g8UtWmlRDdXVXU7rqyhgbeBk04BOwAhCKNo7fRLrTtVqbrA9lT/jYaDw3905qlK2z1S6ekWKW10a+/RmX7rFT8pJ+cU7/ACiLAUsiAE3PE8ydSfeSTLaCVPr0y08MlrGbbREZrE2BNt17AmMgZm8VQDqyncQR7iLSfZ/SAJaniCEYAAVDpTe2mp9Ru46cidw7xZtvVHGTHpbQ+hOBhKFbaJNUUaQDEFTWY3y00NjlNt9RhuXgDmOlg1orjC8LzFHortMIUXGgAs+ZrVS7q1PLdizHKb5mslraWOlp6odE9oKxIxnZzB8p6xrkVxUUam4AW66HW9raQDZXheYl+i21mC5scCwpulwCt81S/qjfksM9ri2gG+M9i7Ex1OoDWxfW0hfsBVF+yAoJK3sNb63Jsbi5EA0kJy0IB2EIQAnDOxFtjarF+opNlIANVxa6g7kW+5iNb8BbiRbmqUrbOpl09Ihq7XpYF+pdvq2/QqvadD/7OUahT6h3DVdLLddtHpZXfSmOoXmbNVPh6qfve6VMRsHRlKl1a9zqWPex35u/fpe8Kez6lgLMdALsLE95NhrM/J1F12XY5ae9aPOy6N6mYksd7MxJYncLk6mPcwkGFwSotuPEyXqhK637mhijjPcirk7x7xOUWJ7R05CTZQIVWUAliAACSToAALkk8rT0lK20MUQAiW6xzlTiF0u1Qjko17zlHrSljsCq0lUC6rpY63B3lr7yTqTxJJlrZ9DMTWYEFwAinelIaqpHBj6Td5A9US6aSkWIBvD+COlyTQhw+3a+GXMtS9NRcpUuy25K3pA8ALkcLR30d29Td2atelXqEdl7ZQgvkpU3GhtckjQlmY2tay7EbLYbhmHDnvuLiQtst20KaHfcafGSRmuP7M7jSetG+zRJt7bGIWlmwVNcQ4qMjKcwAy0qjGzDk4ReOpK6HcoobSq0TTwoe/W9lHbU0dwLXO9dQqg+uyjUE5dbhcKlNFRBZVFgN/mTvPfxmlFq1tHVS5emZZulW0Qbfm92s+W4c6rb0vRIGtiBc6XBIYWLzYmNxNTrevpLSKsmTKWYFWoo5OZlFyHZ10A9HdzZWhOzk81qyoCzEKALkk2AHeTEtbpGW/QpccHe6r4hPSPvyyhisScTUzHWmjWpLwJBt1p5km9uQsd5MspSEp5M73qS1GFa3RXrCrV/S1GYH1F7CeFhqR9ome6WEAAAFgNwG4e6WLTsrNt+SdaXZHAs6BOZpxmngO2mcxRLkk/8HKaO8W4vZpuSm462nFdyDPNNdhOtbEUlth6hpXOu5kUHeVpsCublu1Nze1i12R0lNBBTakGUEkuhOdiTdncOe0xOpOa5JlY4N/ZPlPdPZbsdRlHM/wAp7GW57JlRKn7Gu2dtejXF6bAkb1Nwy/aU6iXZjmwOQBqZyuuqvxB435qeI4+U0+zMb1tJXtYm4Yb8rKcrLfuIM0cOXmu/kmvG4SZahCEnIghCEAIQhAPLsACToBv8JktjkuDVbfUJqH9s3Ue5cq/sx90gq5cLWO4mmyjxYZR8SIowIyoAOUp9S/CLWBdmy4XEjJlX6V28p43PlLCiVOWyxx0chO5YWnh7sjrtZSeQJ8hEFGtUq1URyTSPacaWYrqiW5XFz3ADiY7xx7DfZPyMTbK/SL7/AJGXOnlPHbZxXlGgkT4tBvZR74r2htEsSqmyjQkcf/EX2lLZdjBtbZpF2hT9tfOT1saioXY9kC+mpPABQN7EkADiSBMpaVMPXL1cwJC0yclvWqAlS/eF1A78x4AzqaF9MvZmirbNY03Z9KtSxNjfq7XNNFPJCb3G9ix4zV7LxvW0adTdmUEjkbdoe43HumeweKNSnrvGh/nGPRZvq3T2KrgeD5avzqGWunr1NGd1EaXf2HUobdxJTD1GXRrZVPJnIRT5sD7pfiTpS/YpL7VVfJUd/mqy1b1LZVhbpIoYGkFUAbgAB4DQS0JGmiysuK7RXiLH3G9vkZlmj5LwnSJ4Q3Ek4TpHLKxPanajbp4v2pVxG0KauAT421hS6fZHvjyMW0EAZEuJVwcp93GTUd0I52mtoITjm0o4rGZbd5AHv/4T7py3o6S2Xai6T30cqWqVqfA5ag8WBRv4FP7U8qbiRbKNsWO+lUHk1Mj8ZNherRxkW4ZpoQhNEoBCEIAQhCAJOltT6kL7dWmPcrdYfgkpYf0RJekbZq9FPZVnP7RCr8A84qWmb1D3ZfwrUCzGParTb/Fl81P4gRvTiTHLerTH/wAgPkrH8JfrY7JYSBE7W/BftONPNGpcXnipUnbIku5DXF7iLMPg2p52NtFOX38YxGplXG4lAGUtrYjS54d06x1enM+5JpbWxWqwInlHnKz2EjNP3PNenmUgErcWuN48OR75VpWWoEUAKEAAG4C5AA8pJh8QSSDIL/XD7I/iacnWtGk2Mey/iPlG/Rl/rK6/q38wyH/TEVbGpfVk82+QjDZbZMUo4PTdfejKw+BeT4Hq0ZPVd+RpZnuk57dAfrG8gi/7poZnOkOtekOVOofN6f8ATLuf8GUMP5o4fRies4WspJtdWHkVYf7vOOQNJnNvL6B5VB+8rL8yJQieVJF9PsxxR2nSt6XwM7W20gGgJ8hM/QMkrNpNWekxryVnbbJKm0Xa/Ach+JlRvSnumk8MNZYmJhalHjexjTqlTcf/AL3RzgqoKgiJGEtbLr2YrwOo8eM+el6ogwXp8WMsSYmxBvVA4Kt/exIHwVvONsQYopG9Sof8QX7qj8S09o0oHtPdIsD/AHun9mp8hJae6QYE/wBrp+FT+EfykuL80RX+LNTCEJpmeEIQgBCEIBlMTUz4uqfZyUx+ygY/F2l1h2YtwTZnd/aqVD7i5t8LRjXPZmVT3TZopaSRntsYoIUc3sKgvb2SCGPuW590vmij2J1+RkWBwXXVjTO7qq1/2lFIH/7D5RHhcRUC9glea3ut+PZYG2vKcNalU/c6rLMPTNUKgEiarc2iLr8Qd7geCrfzMnw1Vk1vfmTrfxM45EX3EIYbRqlUAGhbee7j+EUASXG441CoOlgffrvkFjv+E2+klLGmjh0re0RM2U9x3fyno1JIQGGuo4gyq+Bt6LMvde4+N5Bl6Pb3DL2Lq0lq0etBuEq4ZWercAkFVyHgy3YZgeWYMP2ZFi1t6TFtL5bjcOai15rcZszqUweliKQpN9oAP8+tkGTpXjh033O31i5JSvIxwGGy0wvG2vidTIqjZa1BuVUL7nVqfzcS3hzpF+12sAfZZX+64b8JAuzTKj3W9mumc23riV7qX8Tn+maK8y1Sp1leq/AMKa+FO4P75f4S91D9GipgXq2TndEO1qTOrKou29fFPrD8EM0FTQSjs6vSSuWqsqqqG2YgXZzlAUesbK4sJSxrdotuuMtmeoMJOVvF9CqQ5RUbKrMhZhk0VioIVu2TYDeB4y4cSB3zbrJMrdMhmKt+lEwEgb0hOHF90tbOVGYMx3dq3DTmZBXWYfG+5I8FyttErCeVYg3G8azuJxKZja4B3X+U8EzDbWzNc1L7jL6UHGnvHKL8JQKam/1gWvrw60tp+7FW0MXlOXUFhZG4FzcBL8Gva3PhrNZ0gwoSpRtu6o0/+2UK/Bmk0y6imX8Wbk0mT0fRlVXyYiix3dZlP+YjUx+8yyzhj2ZT2uCELLvXtD7S9pfiBEvTTJmt7RsRCeKNQMoYbiAR4EXE9zWM0IQhACLMbt+jSdkckFVosdNLV6r0qduZzI2g13c4zmT6Q1ayYpXXBLiAtIFagoq9QuvXVMnWlgaYVko2ADEmrpuJAFXD7YwCkLSxAe4UqAlRic1QUlsVU3Jc2A3nfu1juts2ow0t5zLri8YCjrsykoXqwqdT2lUUVqhFqAdm1e4BygA2JAsTLSdINo0aJpU9nkFKSimQG6sNlNlyC5YDsro2+97DWQPp4ZMs1Ie4DCphiz1nRM+VVLMBouYkXPG5+Ex+Iq0OvrhatO3WMwGZbEPZ9Df/ABfCOm6U7SDP/YGZc1QLZmUgIgKgnKcxZidQAulrnS/ja2Keli7tpnpU2dVJIB7SnKSBf0eQv3SHqImca/pnsf8ApT5CT850R64+J+Qlnfblv8Y5rUFqjMDrz5+IlQ7KfhY++Z7n4I7wVL7CbaKkFSPD/nxkfXVBbKpfmLgaeJ0mkXZK27evIDh3+MrnY7eqwPjpL+Cp0lVNaLWBVENNeRJ9MI1NOqvPshx4/VlpxtpUdxcL3PdD5PaOfzVU7vOdOyyBd2VRx3maLz41/wBI540IfoNOvUpoQjh3Rb2VtGcA2OvAmfQcX0Yw7qFGelZgw6upUUC19yhsu4kbuMyOx9i0KuNp/VqVUO5JUBjYZQbjd2nB90235mQeg9ZPCtUYfdqFl+EhWVZlteCPLuaRVTo86jsYip4OtJx/CG/eivavRzHNXD0ayqgSmGUkgF1qBnKIVZVzLmW7Z7aWtrH64LEL6Nct3VKdNvjTyRNi9n7WFWrUpV6ZVq1Pq6TjspQCgub5b5i1xbTQ3uTYQolexFzp+5FV2ftoqLYigrDrDogIJy9i96e7OCbDUKbEsRmNZuj21GzA1qNNTUYqadldaeekVuTSOY2FUW09IXLC4ltcLtnc1XDndqBaxK0s9wU7QB64LuPok33DzUw23Mxy1MKVz1rEg+gVtRGXLvBsTrzGotOmk/J4m14GFLYdVkpitWIYIoqdUFXO49JgxHZB5KF8eAkw+z8HgyX7NNnsMztd2tc2DMSzb91zJMPgcQ1OmK9Uq4RRVFLKAz+sQ+UMB9kKe+eUfCUGIQBqvEKGq1z9s6vbvY275yoS8I9dNmH21XY4qt1aNZmDAuDSHaRSdGGfff1ffIaOGqW7WUnuBA8NSSYy2jTr18XUZUFNQUU52BbsotwAhIH3jblL9PYnNvIfzmR1KrJbT9jUw5PpytCIYfmZf2XhSSeAsVHiYyXZFMb7t4nTyEkQWdQOcijDxezu8tX5E1amQSrDuIlV8Nb0SV+U1mNwiP6Qv37j5xfU2MvBiPGxntY2n2Ie1LuZ6hhi9WklSzo1WkrKRcFTUW4M2uL2e10SoWemGLJV9J07DApWO8rY6VO4Bte02arYI0aiVSbqjo54HKrgtp9kGfQxYy/0c+hy/kq5pUUnJkKHSPACmHNRgGDFFK2dwtMVdF4EowaxsbcJLh+lGz3sMzXJtZkYf9EVi3eApF7XsWA4iN16K4EWthqAtmtakgtmXK3D2QB4C09f+mcFr/Z6Oosfq01GXJY6bspt4S2sUL2IXkp+4tqdO8BTTs1Myik1QZEdhlRVYothq+Rg2XeACTYRjgukuErVOqp1kd7uMq3JvTy5+FrDMuu7UTjdFMCRY4agRly/ok9Hlu7h5S1htk0KbF6dJEY5rsqgHtlWfdzKqT3iSHBbhC0IAThtOzM9IOidWvW+kUsS9GoKfUqo/R5GJZ75SHuWyG4I/Rgd8A0lhOFhMlT6EYjtZsdiLZqeSz1NVSmqkP2+LBmGW2/XNOYr8nzvbNjK7AZjZiz2dqPVF1zPob5m4gXsMutwNfpMf0poFsUCOFFP9SrHuA2RUpLVBr1HL1GqKzdo0wxH1aBywyC1h4++ZfaVKq2JqfXuQuWnfJR9Vcx9S29yPdI8sK540OdR6pIKNZ6baaHiDuPiI5wmPV9NzcufhKNPZ7VBZq1S43djD3t49XOU+j1RXBGIewN/Qo5v9O0yniqK1s0IyK55IsY7F2vc2AkeExt9xuOIklXZjg3LtUB4FaQ159hAZ7w+CPKwl5KeJdmo4Hcbjlp6b25fziapiHqNrryA3DwEcYzZYZs2Yi+8W+Rld6apootffzt4ygsdXWineSYl0RdGdjUjiXLLZjTJujMh9Nc3aQgneJq/zQR6Faun+Z1n+sHmPw9FqddKoq1UBbI1mUgLUIGgdWAAbIfAGbAYXEj0a6t+sognzR0HwmtjUyuM+xnt1Xqr3D6JiR6NdW/WUQx86bJ8pR21S2ieo6hqYtUviALDNSuNKecNZ7X7vgRfD4sb0ov3io6HyKN84rxnSfEJiGojC1HUOqh1zWKuMKFfMVygZ69YHXQYdj4SHhRpJtwG5OH0RBY9pSy0nZuIa7VRTUkmwBNgbXlzZtfa3XKtdaApnrizIrdkLlFJQc+uYuTcgECkRa5vKZ6eV7FvoGJtY2BBD5hUVbFctlFmuSToRxHaml2RjmrUxUam1K5YBX9KwYqCRwva9vCARfmln/T1Xqf4FvSp/dU5mHczMJLXNLD0WZVVFQEhVAUE8AAOJNh75dme6U4m5p0Rz6x/BTZB721/y5xdcZbO4nlSQu2ehGrasbsx5sxLMfMmMbSrhRLcy0aDALKeXtjxl9d0psO2PGetHiLlSRlZI88tPaPEUMbT0jTovjS1I029KkQveUIvTPl2fFDKOJF5W2VWNPEoeD3pN7wWQ+5hb/MM7w3xv/TzLPKP8NjCAhNIzwhCEAIQhACEIj6RPjQ9L6KUy2PWZigtavh2LHNrl6oYhdNb1E8QA8hMkcRtgANkw7aKSLkAsUoDIh6zs2dq+pzXyLuzT1hcdte1LPSw/arJTqBQxyU8rGrVLCoQCMuXLzbed0A09eqFVmbQKCx8ALn4THYAFlzNvcl28XYsfiZoekr2wlbvTL94hT84lwg0lLqqaaSLfTymm2eWUobj/ncZPiqjtSbqtHtpu5i+/ja86/fK61Mh7j/zznkXz0/dfsjqPovt+L/RY2b1opgVTdte824XI4yy7aG2+xt4xdX2wi6C7Hu3eciG21O8Ed++KnJTd8f7LU4nx0VsJhMUmcvWsDaylVqDvPBhflmnmnTxJNz1LjwqU/dveXK1bNYKbjfeT0V4T3Llf5NLk/0VZx/Urj/zP7Ytxr1SjK1E2II7FRGtcW0z5DNLsvpEr0abulZSVXMepqMM1u1rTDDeDFNbjHPRU/2Ze56o8qz2+E86WvU0TdQvSmWqO2cO7BVqpmO5CwVz4KbH4ShhumWCc26zITlKZ1ZesV2KI9O47SsVYD7JjsiLx0ewmv1FHVzUP1aauVZS27fldxfk7czLxSK1LpjgGAK10IJAG8dolgF1HpEo/Z39kx1FS9F8IAqrRpoFqJVUKoUdZTJZGNt5BYnXibxrACYzG1M2Iqt/jyDwQBbfeDn3zZzDUjdmPOpVPnVcyp1T9KRZ6ZepsY0FliR0Fk+SU0iy33OSs47UslZEyG89YTJLzhnpVnck90eEFVYo2ixUFxvS1QeKEOP4Y5qCKsalwRzBHmLThvT2dz3NqjXFxu4T1KmyKmahSbnTpnzQGW5sGWEIQgBCEIARF0j6KrjGRmqPTyJVp9i12WrkLAk8PqwCOILDjHsIBj6n5OwxucViCOt60DMtlOamylBaysOrFmA0u3O89YP8nq0yp+k4iw1KByiG+KOJYAKRYMSVO8247766EAznTDDKaagl7u6LpUqqLKTUPZVgL9m17cYrwuyadv8Aqf8Aer/1xl0qe9WinIVH+KKPm084ddJndRW70X8K1BQqbMQb+sI/X1/65GdlUyNOs/71f+uN2WL8WrL2l945ju75X20S6T7MzlTYhRiLVCOBFWsf98lNKpwVvI/jH9DFhgDvnupiABflr4S6usflo6nlM8UVsBhCiDNv4919bS7RN93nIMMDU7RuB6o7uZjAU7SrdO6dM4SUrSKVZbRj0Sqdiqns1m8nVX+bHylLECTdFjatXHNaLfGop+QknTvVnGdbxmlhCE0jPCEIQAmF2dqq94v56/jNyZhtl+in2V+QlPqvCLfTe48oLLISVqRtJ1rSGdHdbCoLSgMaOsyW4E+RA/GWMTXETLVHX9+Qn98Tiq7kkz27mhRJ1kkNCuCJK1WSrWiLT2Vq4izFDdGddosxJ3SvZPBouj5/s1HuQDy0/CMIv6PrbDUvsA+ev4xhNafCM2vLCEITo5CEIQAhCEAIQhAMn0gN8WO6kn7z1Cf4RJqEg2+LYvxpU/g9WT4aZeX+Rmjj/jRYYSniRL5WVMUuk4pHssRA9XUK+q1yO5t7D37/ADnXfrKgp+qLM/f7K/j7u+RbbuKbMujKM6nkV1+V/OSdH6RyBm1Zu0x5k/8Aiw90jJx9h0lll0nigJM0nS7Fan3F+KE9dG/7xU76S/B2/qhjDDo7/eH/AFQ/jnuH+RHuT+NmnhCE0zOCEIQAmE2eLKo5DL905fwm7mKdMtaqvKq/k7dYPg4lTql6Uy10z7tEtTFVF9W/gR+MjbaT+y3kv85epieuqEpFva+BRUxtQ7kN+bEAfC5+EWHDt14bN2+rY5uGjqMuX2dd3fvvNFilAERufr1/VVP9SnOWdLuX6WLqDel+9SCPJiD85Ou0H9h/3f6p6wRvLoQT1HL1sp9dUPq2HeR8hKmLcgE8gT5AmNag0inaKXUr7Vk++Qn4xrbPU+xstmUstGmvs00XyQCWZwTs2TJCEIQAhCEAIQhACEIQDLdJaR+kI1tDTt71c/1z3hppHpg7wDI/oqchKl4HVctlmc2p46FglbErpHv0ZeU4cInKePp215CzJMwO2F+rf7LfIy3sldB4CbBtm0jvQH3Tq4CmNygSP7R/JL90vgU0hJWjT6MvKd6leQkq6d/JE8y+DNYsSfo3RPXVG4ZEHvLOfwj04VPZE9pTA3C09x4HNcti8/KeOj1CEJaKwQhCAEye3qOXFX4VEVv2kORvgaflNZPD0wd4B8ReR5I5zokx3wrZm6Bk8d/RU9keQh9GT2R5St9s/km+uvgzON3RHUpHr0PDJUHmVI/hM+hfRk9keQnoUV5Dynn2v9nS6nXsZLACMI8FBfZHkIGgvIeU9XSte54+oT9jP1t0oJTzVqK86qH7l6v+ya/qF9keQnRRUG4Av4Cerpmmns8efs1o9CdhCXCqEIQgBCEIAQhCAEIQgBCEIAQhCAEIQgBCEIAQhCAEIQgBCEIAQhCAEIQgBCEIAQhCAEIQgBCEIAQhCAEIQgH/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34820" name="AutoShape 4" descr="data:image/jpeg;base64,/9j/4AAQSkZJRgABAQAAAQABAAD/2wCEAAkGBhASERQSEhQUEhQWFRQUFBQWFBQVFBUUFRIVFBUUFBUXHSYeFxokGRQUHy8gIycpLCwtFR4xNTAqNSYrLCkBCQoKDgwOGg8PGSkkHyQqLywsLCwpLCwsLC0sLCwsKSwsLCwsKSksLCwpLCwsKSwsLCwsLCwsKSwsLCwsKSwpLP/AABEIAMQBAQMBIgACEQEDEQH/xAAbAAACAwEBAQAAAAAAAAAAAAAABQMEBgECB//EAEgQAAIBAgMEBgYFCQcDBQAAAAECAAMRBBIhBTFBUQYTImFxkTJCUoGhsRQjcpLBBxUzc4KistHSJDRig7PC8EOT4RZTY6Px/8QAGgEBAAMBAQEAAAAAAAAAAAAAAAMEBQIBBv/EACgRAAMAAgEDAwQDAQEAAAAAAAABAgMREgQhMSJBURMUMqEzYXFCI//aAAwDAQACEQMRAD8A+4whPFSqqi7EKN1yQBc7hrAPcJHUxCL6TKvHUgc+fgfKeg4N7EGxse42BseWhHnAPUJ4Wsp0BBve2o1ymzeRIB8Z7gBCEIAQhCAE4GEDMkfyeqGdlxNenmrYmschC3bE3JB4HKW0Nr24i5JA1pYeeg8Z2YTEdCA1VaVTE4hyQTTCsR1arhxS6xyTpaoexltbORqMxljE9AqxqXXGVwrVKlSoCxBAfJpSykBW7Fr8mbTWAbOERbF6MNQrNWbE1qxZGUq5GS7VjVzBfVtfKALab76WewAhCEAIQhACEIQAhOXnYAQheEAIQhACEIQAhCEAIQhACZjpzRwzLRNepUpsKn1fVKHYlx1bHKykAAP6Zta+/Ug6eV8XgKVXL1tNKmUhlzqrZWG5luND3wD5wdnbLfMHxlZmft2ZcxUYmgyjchULZmYkdkG97XnKWH2a1MVfpuKpgK9Z+yyuorYelQ7eWndQFCZRcjda4AM3h6L4LMr/AEeiGUhlIpqLMq5VOg1sN193CV9qbNoUxmNCi1CwWsvVIbIuXJU3aqmUXHAaj0bEDFVdl7KA/vtcaPTGRHHpVqbsE6unfqy9NQApy5mNjczebA2cKSdiq1WmwzqW7TEuz1GcvvNw6ADcAg5mGE6M4NC7JRp3qN1jEjNdrg3Ga9hdVNhYaCM6aBQFAAAAAAFgANAAOAgHqLto7V6plW1ywJ8iB+Mk2jtalRAzt2j6KDV2+yv47hxMQHPVc1agyk2CrvyqL2F+JuSSe/ukGbJxWl5JsWPk+/gb/njunDtk8hFxY8JE1/CU/r38lr6MfA5wO1S9TI1hdcy99iAw+Il3F4paaM7myqLnifADiTuA4kzKVqL6MrZHU3Vt9ju1HEEXBHEGT4XbyV6ypWtSFNtxP1dauNwRzoQlwcp1zEexraw5eS0/JXzYuL2vA72VhWAarUFqtQgsL3yKL5KQPJQT4sWPGX5wShtTFN2aNI2q1L2O/q0Fs9Ug+zcADizKN17WSuUtt9LaOGekrAv1hcXQobFKtKkwsSCzB6y9lbnstppaUKX5SsCSAWbN9TcBcwHXUzUWx42Ctcb7i1tRNJhsDTRVRVACCy8SO+51ueJ3m86+BpEqxRSym6kqLqcpW6ngcpI8DAMwn5TMH1LVXFVMlNKlRSgJUOEKa3s1xUUi2/4SWp+UbBgkDrWIfJZaZJJL9WCNdAX7Ott44G80poLusNe4SKhsyihdkpopds7kKAXb2mPEwD3g8UtWmlRDdXVXU7rqyhgbeBk04BOwAhCKNo7fRLrTtVqbrA9lT/jYaDw3905qlK2z1S6ekWKW10a+/RmX7rFT8pJ+cU7/ACiLAUsiAE3PE8ydSfeSTLaCVPr0y08MlrGbbREZrE2BNt17AmMgZm8VQDqyncQR7iLSfZ/SAJaniCEYAAVDpTe2mp9Ru46cidw7xZtvVHGTHpbQ+hOBhKFbaJNUUaQDEFTWY3y00NjlNt9RhuXgDmOlg1orjC8LzFHortMIUXGgAs+ZrVS7q1PLdizHKb5mslraWOlp6odE9oKxIxnZzB8p6xrkVxUUam4AW66HW9raQDZXheYl+i21mC5scCwpulwCt81S/qjfksM9ri2gG+M9i7Ex1OoDWxfW0hfsBVF+yAoJK3sNb63Jsbi5EA0kJy0IB2EIQAnDOxFtjarF+opNlIANVxa6g7kW+5iNb8BbiRbmqUrbOpl09Ihq7XpYF+pdvq2/QqvadD/7OUahT6h3DVdLLddtHpZXfSmOoXmbNVPh6qfve6VMRsHRlKl1a9zqWPex35u/fpe8Kez6lgLMdALsLE95NhrM/J1F12XY5ae9aPOy6N6mYksd7MxJYncLk6mPcwkGFwSotuPEyXqhK637mhijjPcirk7x7xOUWJ7R05CTZQIVWUAliAACSToAALkk8rT0lK20MUQAiW6xzlTiF0u1Qjko17zlHrSljsCq0lUC6rpY63B3lr7yTqTxJJlrZ9DMTWYEFwAinelIaqpHBj6Td5A9US6aSkWIBvD+COlyTQhw+3a+GXMtS9NRcpUuy25K3pA8ALkcLR30d29Td2atelXqEdl7ZQgvkpU3GhtckjQlmY2tay7EbLYbhmHDnvuLiQtst20KaHfcafGSRmuP7M7jSetG+zRJt7bGIWlmwVNcQ4qMjKcwAy0qjGzDk4ReOpK6HcoobSq0TTwoe/W9lHbU0dwLXO9dQqg+uyjUE5dbhcKlNFRBZVFgN/mTvPfxmlFq1tHVS5emZZulW0Qbfm92s+W4c6rb0vRIGtiBc6XBIYWLzYmNxNTrevpLSKsmTKWYFWoo5OZlFyHZ10A9HdzZWhOzk81qyoCzEKALkk2AHeTEtbpGW/QpccHe6r4hPSPvyyhisScTUzHWmjWpLwJBt1p5km9uQsd5MspSEp5M73qS1GFa3RXrCrV/S1GYH1F7CeFhqR9ome6WEAAAFgNwG4e6WLTsrNt+SdaXZHAs6BOZpxmngO2mcxRLkk/8HKaO8W4vZpuSm462nFdyDPNNdhOtbEUlth6hpXOu5kUHeVpsCublu1Nze1i12R0lNBBTakGUEkuhOdiTdncOe0xOpOa5JlY4N/ZPlPdPZbsdRlHM/wAp7GW57JlRKn7Gu2dtejXF6bAkb1Nwy/aU6iXZjmwOQBqZyuuqvxB435qeI4+U0+zMb1tJXtYm4Yb8rKcrLfuIM0cOXmu/kmvG4SZahCEnIghCEAIQhAPLsACToBv8JktjkuDVbfUJqH9s3Ue5cq/sx90gq5cLWO4mmyjxYZR8SIowIyoAOUp9S/CLWBdmy4XEjJlX6V28p43PlLCiVOWyxx0chO5YWnh7sjrtZSeQJ8hEFGtUq1URyTSPacaWYrqiW5XFz3ADiY7xx7DfZPyMTbK/SL7/AJGXOnlPHbZxXlGgkT4tBvZR74r2htEsSqmyjQkcf/EX2lLZdjBtbZpF2hT9tfOT1saioXY9kC+mpPABQN7EkADiSBMpaVMPXL1cwJC0yclvWqAlS/eF1A78x4AzqaF9MvZmirbNY03Z9KtSxNjfq7XNNFPJCb3G9ix4zV7LxvW0adTdmUEjkbdoe43HumeweKNSnrvGh/nGPRZvq3T2KrgeD5avzqGWunr1NGd1EaXf2HUobdxJTD1GXRrZVPJnIRT5sD7pfiTpS/YpL7VVfJUd/mqy1b1LZVhbpIoYGkFUAbgAB4DQS0JGmiysuK7RXiLH3G9vkZlmj5LwnSJ4Q3Ek4TpHLKxPanajbp4v2pVxG0KauAT421hS6fZHvjyMW0EAZEuJVwcp93GTUd0I52mtoITjm0o4rGZbd5AHv/4T7py3o6S2Xai6T30cqWqVqfA5ag8WBRv4FP7U8qbiRbKNsWO+lUHk1Mj8ZNherRxkW4ZpoQhNEoBCEIAQhCAJOltT6kL7dWmPcrdYfgkpYf0RJekbZq9FPZVnP7RCr8A84qWmb1D3ZfwrUCzGParTb/Fl81P4gRvTiTHLerTH/wAgPkrH8JfrY7JYSBE7W/BftONPNGpcXnipUnbIku5DXF7iLMPg2p52NtFOX38YxGplXG4lAGUtrYjS54d06x1enM+5JpbWxWqwInlHnKz2EjNP3PNenmUgErcWuN48OR75VpWWoEUAKEAAG4C5AA8pJh8QSSDIL/XD7I/iacnWtGk2Mey/iPlG/Rl/rK6/q38wyH/TEVbGpfVk82+QjDZbZMUo4PTdfejKw+BeT4Hq0ZPVd+RpZnuk57dAfrG8gi/7poZnOkOtekOVOofN6f8ATLuf8GUMP5o4fRies4WspJtdWHkVYf7vOOQNJnNvL6B5VB+8rL8yJQieVJF9PsxxR2nSt6XwM7W20gGgJ8hM/QMkrNpNWekxryVnbbJKm0Xa/Ach+JlRvSnumk8MNZYmJhalHjexjTqlTcf/AL3RzgqoKgiJGEtbLr2YrwOo8eM+el6ogwXp8WMsSYmxBvVA4Kt/exIHwVvONsQYopG9Sof8QX7qj8S09o0oHtPdIsD/AHun9mp8hJae6QYE/wBrp+FT+EfykuL80RX+LNTCEJpmeEIQgBCEIBlMTUz4uqfZyUx+ygY/F2l1h2YtwTZnd/aqVD7i5t8LRjXPZmVT3TZopaSRntsYoIUc3sKgvb2SCGPuW590vmij2J1+RkWBwXXVjTO7qq1/2lFIH/7D5RHhcRUC9glea3ut+PZYG2vKcNalU/c6rLMPTNUKgEiarc2iLr8Qd7geCrfzMnw1Vk1vfmTrfxM45EX3EIYbRqlUAGhbee7j+EUASXG441CoOlgffrvkFjv+E2+klLGmjh0re0RM2U9x3fyno1JIQGGuo4gyq+Bt6LMvde4+N5Bl6Pb3DL2Lq0lq0etBuEq4ZWercAkFVyHgy3YZgeWYMP2ZFi1t6TFtL5bjcOai15rcZszqUweliKQpN9oAP8+tkGTpXjh033O31i5JSvIxwGGy0wvG2vidTIqjZa1BuVUL7nVqfzcS3hzpF+12sAfZZX+64b8JAuzTKj3W9mumc23riV7qX8Tn+maK8y1Sp1leq/AMKa+FO4P75f4S91D9GipgXq2TndEO1qTOrKou29fFPrD8EM0FTQSjs6vSSuWqsqqqG2YgXZzlAUesbK4sJSxrdotuuMtmeoMJOVvF9CqQ5RUbKrMhZhk0VioIVu2TYDeB4y4cSB3zbrJMrdMhmKt+lEwEgb0hOHF90tbOVGYMx3dq3DTmZBXWYfG+5I8FyttErCeVYg3G8azuJxKZja4B3X+U8EzDbWzNc1L7jL6UHGnvHKL8JQKam/1gWvrw60tp+7FW0MXlOXUFhZG4FzcBL8Gva3PhrNZ0gwoSpRtu6o0/+2UK/Bmk0y6imX8Wbk0mT0fRlVXyYiix3dZlP+YjUx+8yyzhj2ZT2uCELLvXtD7S9pfiBEvTTJmt7RsRCeKNQMoYbiAR4EXE9zWM0IQhACLMbt+jSdkckFVosdNLV6r0qduZzI2g13c4zmT6Q1ayYpXXBLiAtIFagoq9QuvXVMnWlgaYVko2ADEmrpuJAFXD7YwCkLSxAe4UqAlRic1QUlsVU3Jc2A3nfu1juts2ow0t5zLri8YCjrsykoXqwqdT2lUUVqhFqAdm1e4BygA2JAsTLSdINo0aJpU9nkFKSimQG6sNlNlyC5YDsro2+97DWQPp4ZMs1Ie4DCphiz1nRM+VVLMBouYkXPG5+Ex+Iq0OvrhatO3WMwGZbEPZ9Df/ABfCOm6U7SDP/YGZc1QLZmUgIgKgnKcxZidQAulrnS/ja2Keli7tpnpU2dVJIB7SnKSBf0eQv3SHqImca/pnsf8ApT5CT850R64+J+Qlnfblv8Y5rUFqjMDrz5+IlQ7KfhY++Z7n4I7wVL7CbaKkFSPD/nxkfXVBbKpfmLgaeJ0mkXZK27evIDh3+MrnY7eqwPjpL+Cp0lVNaLWBVENNeRJ9MI1NOqvPshx4/VlpxtpUdxcL3PdD5PaOfzVU7vOdOyyBd2VRx3maLz41/wBI540IfoNOvUpoQjh3Rb2VtGcA2OvAmfQcX0Yw7qFGelZgw6upUUC19yhsu4kbuMyOx9i0KuNp/VqVUO5JUBjYZQbjd2nB90235mQeg9ZPCtUYfdqFl+EhWVZlteCPLuaRVTo86jsYip4OtJx/CG/eivavRzHNXD0ayqgSmGUkgF1qBnKIVZVzLmW7Z7aWtrH64LEL6Nct3VKdNvjTyRNi9n7WFWrUpV6ZVq1Pq6TjspQCgub5b5i1xbTQ3uTYQolexFzp+5FV2ftoqLYigrDrDogIJy9i96e7OCbDUKbEsRmNZuj21GzA1qNNTUYqadldaeekVuTSOY2FUW09IXLC4ltcLtnc1XDndqBaxK0s9wU7QB64LuPok33DzUw23Mxy1MKVz1rEg+gVtRGXLvBsTrzGotOmk/J4m14GFLYdVkpitWIYIoqdUFXO49JgxHZB5KF8eAkw+z8HgyX7NNnsMztd2tc2DMSzb91zJMPgcQ1OmK9Uq4RRVFLKAz+sQ+UMB9kKe+eUfCUGIQBqvEKGq1z9s6vbvY275yoS8I9dNmH21XY4qt1aNZmDAuDSHaRSdGGfff1ffIaOGqW7WUnuBA8NSSYy2jTr18XUZUFNQUU52BbsotwAhIH3jblL9PYnNvIfzmR1KrJbT9jUw5PpytCIYfmZf2XhSSeAsVHiYyXZFMb7t4nTyEkQWdQOcijDxezu8tX5E1amQSrDuIlV8Nb0SV+U1mNwiP6Qv37j5xfU2MvBiPGxntY2n2Ie1LuZ6hhi9WklSzo1WkrKRcFTUW4M2uL2e10SoWemGLJV9J07DApWO8rY6VO4Bte02arYI0aiVSbqjo54HKrgtp9kGfQxYy/0c+hy/kq5pUUnJkKHSPACmHNRgGDFFK2dwtMVdF4EowaxsbcJLh+lGz3sMzXJtZkYf9EVi3eApF7XsWA4iN16K4EWthqAtmtakgtmXK3D2QB4C09f+mcFr/Z6Oosfq01GXJY6bspt4S2sUL2IXkp+4tqdO8BTTs1Myik1QZEdhlRVYothq+Rg2XeACTYRjgukuErVOqp1kd7uMq3JvTy5+FrDMuu7UTjdFMCRY4agRly/ok9Hlu7h5S1htk0KbF6dJEY5rsqgHtlWfdzKqT3iSHBbhC0IAThtOzM9IOidWvW+kUsS9GoKfUqo/R5GJZ75SHuWyG4I/Rgd8A0lhOFhMlT6EYjtZsdiLZqeSz1NVSmqkP2+LBmGW2/XNOYr8nzvbNjK7AZjZiz2dqPVF1zPob5m4gXsMutwNfpMf0poFsUCOFFP9SrHuA2RUpLVBr1HL1GqKzdo0wxH1aBywyC1h4++ZfaVKq2JqfXuQuWnfJR9Vcx9S29yPdI8sK540OdR6pIKNZ6baaHiDuPiI5wmPV9NzcufhKNPZ7VBZq1S43djD3t49XOU+j1RXBGIewN/Qo5v9O0yniqK1s0IyK55IsY7F2vc2AkeExt9xuOIklXZjg3LtUB4FaQ159hAZ7w+CPKwl5KeJdmo4Hcbjlp6b25fziapiHqNrryA3DwEcYzZYZs2Yi+8W+Rld6apootffzt4ygsdXWineSYl0RdGdjUjiXLLZjTJujMh9Nc3aQgneJq/zQR6Faun+Z1n+sHmPw9FqddKoq1UBbI1mUgLUIGgdWAAbIfAGbAYXEj0a6t+sognzR0HwmtjUyuM+xnt1Xqr3D6JiR6NdW/WUQx86bJ8pR21S2ieo6hqYtUviALDNSuNKecNZ7X7vgRfD4sb0ov3io6HyKN84rxnSfEJiGojC1HUOqh1zWKuMKFfMVygZ69YHXQYdj4SHhRpJtwG5OH0RBY9pSy0nZuIa7VRTUkmwBNgbXlzZtfa3XKtdaApnrizIrdkLlFJQc+uYuTcgECkRa5vKZ6eV7FvoGJtY2BBD5hUVbFctlFmuSToRxHaml2RjmrUxUam1K5YBX9KwYqCRwva9vCARfmln/T1Xqf4FvSp/dU5mHczMJLXNLD0WZVVFQEhVAUE8AAOJNh75dme6U4m5p0Rz6x/BTZB721/y5xdcZbO4nlSQu2ehGrasbsx5sxLMfMmMbSrhRLcy0aDALKeXtjxl9d0psO2PGetHiLlSRlZI88tPaPEUMbT0jTovjS1I029KkQveUIvTPl2fFDKOJF5W2VWNPEoeD3pN7wWQ+5hb/MM7w3xv/TzLPKP8NjCAhNIzwhCEAIQhACEIj6RPjQ9L6KUy2PWZigtavh2LHNrl6oYhdNb1E8QA8hMkcRtgANkw7aKSLkAsUoDIh6zs2dq+pzXyLuzT1hcdte1LPSw/arJTqBQxyU8rGrVLCoQCMuXLzbed0A09eqFVmbQKCx8ALn4THYAFlzNvcl28XYsfiZoekr2wlbvTL94hT84lwg0lLqqaaSLfTymm2eWUobj/ncZPiqjtSbqtHtpu5i+/ja86/fK61Mh7j/zznkXz0/dfsjqPovt+L/RY2b1opgVTdte824XI4yy7aG2+xt4xdX2wi6C7Hu3eciG21O8Ed++KnJTd8f7LU4nx0VsJhMUmcvWsDaylVqDvPBhflmnmnTxJNz1LjwqU/dveXK1bNYKbjfeT0V4T3Llf5NLk/0VZx/Urj/zP7Ytxr1SjK1E2II7FRGtcW0z5DNLsvpEr0abulZSVXMepqMM1u1rTDDeDFNbjHPRU/2Ze56o8qz2+E86WvU0TdQvSmWqO2cO7BVqpmO5CwVz4KbH4ShhumWCc26zITlKZ1ZesV2KI9O47SsVYD7JjsiLx0ewmv1FHVzUP1aauVZS27fldxfk7czLxSK1LpjgGAK10IJAG8dolgF1HpEo/Z39kx1FS9F8IAqrRpoFqJVUKoUdZTJZGNt5BYnXibxrACYzG1M2Iqt/jyDwQBbfeDn3zZzDUjdmPOpVPnVcyp1T9KRZ6ZepsY0FliR0Fk+SU0iy33OSs47UslZEyG89YTJLzhnpVnck90eEFVYo2ixUFxvS1QeKEOP4Y5qCKsalwRzBHmLThvT2dz3NqjXFxu4T1KmyKmahSbnTpnzQGW5sGWEIQgBCEIARF0j6KrjGRmqPTyJVp9i12WrkLAk8PqwCOILDjHsIBj6n5OwxucViCOt60DMtlOamylBaysOrFmA0u3O89YP8nq0yp+k4iw1KByiG+KOJYAKRYMSVO8247766EAznTDDKaagl7u6LpUqqLKTUPZVgL9m17cYrwuyadv8Aqf8Aer/1xl0qe9WinIVH+KKPm084ddJndRW70X8K1BQqbMQb+sI/X1/65GdlUyNOs/71f+uN2WL8WrL2l945ju75X20S6T7MzlTYhRiLVCOBFWsf98lNKpwVvI/jH9DFhgDvnupiABflr4S6usflo6nlM8UVsBhCiDNv4919bS7RN93nIMMDU7RuB6o7uZjAU7SrdO6dM4SUrSKVZbRj0Sqdiqns1m8nVX+bHylLECTdFjatXHNaLfGop+QknTvVnGdbxmlhCE0jPCEIQAmF2dqq94v56/jNyZhtl+in2V+QlPqvCLfTe48oLLISVqRtJ1rSGdHdbCoLSgMaOsyW4E+RA/GWMTXETLVHX9+Qn98Tiq7kkz27mhRJ1kkNCuCJK1WSrWiLT2Vq4izFDdGddosxJ3SvZPBouj5/s1HuQDy0/CMIv6PrbDUvsA+ev4xhNafCM2vLCEITo5CEIQAhCEAIQhAMn0gN8WO6kn7z1Cf4RJqEg2+LYvxpU/g9WT4aZeX+Rmjj/jRYYSniRL5WVMUuk4pHssRA9XUK+q1yO5t7D37/ADnXfrKgp+qLM/f7K/j7u+RbbuKbMujKM6nkV1+V/OSdH6RyBm1Zu0x5k/8Aiw90jJx9h0lll0nigJM0nS7Fan3F+KE9dG/7xU76S/B2/qhjDDo7/eH/AFQ/jnuH+RHuT+NmnhCE0zOCEIQAmE2eLKo5DL905fwm7mKdMtaqvKq/k7dYPg4lTql6Uy10z7tEtTFVF9W/gR+MjbaT+y3kv85epieuqEpFva+BRUxtQ7kN+bEAfC5+EWHDt14bN2+rY5uGjqMuX2dd3fvvNFilAERufr1/VVP9SnOWdLuX6WLqDel+9SCPJiD85Ou0H9h/3f6p6wRvLoQT1HL1sp9dUPq2HeR8hKmLcgE8gT5AmNag0inaKXUr7Vk++Qn4xrbPU+xstmUstGmvs00XyQCWZwTs2TJCEIQAhCEAIQhACEIQDLdJaR+kI1tDTt71c/1z3hppHpg7wDI/oqchKl4HVctlmc2p46FglbErpHv0ZeU4cInKePp215CzJMwO2F+rf7LfIy3sldB4CbBtm0jvQH3Tq4CmNygSP7R/JL90vgU0hJWjT6MvKd6leQkq6d/JE8y+DNYsSfo3RPXVG4ZEHvLOfwj04VPZE9pTA3C09x4HNcti8/KeOj1CEJaKwQhCAEye3qOXFX4VEVv2kORvgaflNZPD0wd4B8ReR5I5zokx3wrZm6Bk8d/RU9keQh9GT2R5St9s/km+uvgzON3RHUpHr0PDJUHmVI/hM+hfRk9keQnoUV5Dynn2v9nS6nXsZLACMI8FBfZHkIGgvIeU9XSte54+oT9jP1t0oJTzVqK86qH7l6v+ya/qF9keQnRRUG4Av4Cerpmmns8efs1o9CdhCXCqEIQgBCEIAQhCAEIQgBCEIAQhCAEIQgBCEIAQhCAEIQgBCEIAQhCAEIQgBCEIAQhCAEIQgBCEIAQhCAEIQgH/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34821" name="Picture 5" descr="C:\Users\Dr.Robia\Downloads\Referred_pain_patterns.jpg"/>
          <p:cNvPicPr>
            <a:picLocks noChangeAspect="1" noChangeArrowheads="1"/>
          </p:cNvPicPr>
          <p:nvPr/>
        </p:nvPicPr>
        <p:blipFill>
          <a:blip r:embed="rId2" cstate="print"/>
          <a:srcRect/>
          <a:stretch>
            <a:fillRect/>
          </a:stretch>
        </p:blipFill>
        <p:spPr bwMode="auto">
          <a:xfrm>
            <a:off x="1123950" y="806450"/>
            <a:ext cx="6896100" cy="5245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5603">
                                            <p:bg/>
                                          </p:spTgt>
                                        </p:tgtEl>
                                        <p:attrNameLst>
                                          <p:attrName>style.visibility</p:attrName>
                                        </p:attrNameLst>
                                      </p:cBhvr>
                                      <p:to>
                                        <p:strVal val="visible"/>
                                      </p:to>
                                    </p:set>
                                    <p:anim to="" calcmode="lin" valueType="num">
                                      <p:cBhvr>
                                        <p:cTn id="7" dur="1" fill="hold"/>
                                        <p:tgtEl>
                                          <p:spTgt spid="2560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 to="" calcmode="lin" valueType="num">
                                      <p:cBhvr>
                                        <p:cTn id="12" dur="1" fill="hold"/>
                                        <p:tgtEl>
                                          <p:spTgt spid="2560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 to="" calcmode="lin" valueType="num">
                                      <p:cBhvr>
                                        <p:cTn id="17" dur="1" fill="hold"/>
                                        <p:tgtEl>
                                          <p:spTgt spid="2560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 to="" calcmode="lin" valueType="num">
                                      <p:cBhvr>
                                        <p:cTn id="22" dur="1" fill="hold"/>
                                        <p:tgtEl>
                                          <p:spTgt spid="2560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 to="" calcmode="lin" valueType="num">
                                      <p:cBhvr>
                                        <p:cTn id="27" dur="1" fill="hold"/>
                                        <p:tgtEl>
                                          <p:spTgt spid="25603">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4821"/>
                                        </p:tgtEl>
                                        <p:attrNameLst>
                                          <p:attrName>style.visibility</p:attrName>
                                        </p:attrNameLst>
                                      </p:cBhvr>
                                      <p:to>
                                        <p:strVal val="visible"/>
                                      </p:to>
                                    </p:set>
                                    <p:animEffect transition="in" filter="strips(downLeft)">
                                      <p:cBhvr>
                                        <p:cTn id="32"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457200" y="620688"/>
            <a:ext cx="8229600" cy="5505475"/>
          </a:xfrm>
        </p:spPr>
        <p:style>
          <a:lnRef idx="2">
            <a:schemeClr val="accent3"/>
          </a:lnRef>
          <a:fillRef idx="1">
            <a:schemeClr val="lt1"/>
          </a:fillRef>
          <a:effectRef idx="0">
            <a:schemeClr val="accent3"/>
          </a:effectRef>
          <a:fontRef idx="minor">
            <a:schemeClr val="dk1"/>
          </a:fontRef>
        </p:style>
        <p:txBody>
          <a:bodyPr>
            <a:normAutofit/>
          </a:bodyPr>
          <a:lstStyle/>
          <a:p>
            <a:pPr marL="514350" indent="-514350" algn="l" rtl="0" eaLnBrk="1" hangingPunct="1">
              <a:buAutoNum type="alphaUcPeriod" startAt="3"/>
            </a:pPr>
            <a:r>
              <a:rPr lang="en-US" b="1" u="sng" dirty="0" smtClean="0">
                <a:solidFill>
                  <a:srgbClr val="FF0000"/>
                </a:solidFill>
                <a:effectLst>
                  <a:outerShdw blurRad="38100" dist="38100" dir="2700000" algn="tl">
                    <a:srgbClr val="000000">
                      <a:alpha val="43137"/>
                    </a:srgbClr>
                  </a:outerShdw>
                </a:effectLst>
                <a:cs typeface="Arial" pitchFamily="34" charset="0"/>
              </a:rPr>
              <a:t>Tenderness : </a:t>
            </a:r>
          </a:p>
          <a:p>
            <a:pPr marL="914400" lvl="1" indent="-514350" algn="l" rtl="0" eaLnBrk="1" hangingPunct="1"/>
            <a:r>
              <a:rPr lang="en-US" dirty="0" smtClean="0">
                <a:cs typeface="Arial" pitchFamily="34" charset="0"/>
              </a:rPr>
              <a:t>Is a pain which occurs in response to a stimulus, </a:t>
            </a:r>
          </a:p>
          <a:p>
            <a:pPr marL="914400" lvl="1" indent="-514350" algn="l" rtl="0" eaLnBrk="1" hangingPunct="1"/>
            <a:r>
              <a:rPr lang="en-US" dirty="0" smtClean="0">
                <a:cs typeface="Arial" pitchFamily="34" charset="0"/>
              </a:rPr>
              <a:t>such as pressure from the doctor’s hand, or forced movement. </a:t>
            </a:r>
          </a:p>
          <a:p>
            <a:pPr marL="914400" lvl="1" indent="-514350" algn="l" rtl="0" eaLnBrk="1" hangingPunct="1"/>
            <a:r>
              <a:rPr lang="en-US" dirty="0" smtClean="0">
                <a:cs typeface="Arial" pitchFamily="34" charset="0"/>
              </a:rPr>
              <a:t>It is possible for a patient to be lying without pain and yet have an area of tenderness. </a:t>
            </a:r>
          </a:p>
          <a:p>
            <a:pPr marL="914400" lvl="1" indent="-514350" algn="l" rtl="0" eaLnBrk="1" hangingPunct="1"/>
            <a:r>
              <a:rPr lang="en-US" dirty="0" smtClean="0">
                <a:cs typeface="Arial" pitchFamily="34" charset="0"/>
              </a:rPr>
              <a:t>Thus, tenderness can be both a symptom and physical sign. </a:t>
            </a:r>
          </a:p>
          <a:p>
            <a:pPr marL="914400" lvl="1" indent="-514350" algn="l" rtl="0" eaLnBrk="1" hangingPunct="1"/>
            <a:r>
              <a:rPr lang="en-US" dirty="0" smtClean="0">
                <a:solidFill>
                  <a:srgbClr val="00B050"/>
                </a:solidFill>
                <a:cs typeface="Arial" pitchFamily="34" charset="0"/>
              </a:rPr>
              <a:t>“</a:t>
            </a:r>
            <a:r>
              <a:rPr lang="en-US" i="1" dirty="0" smtClean="0">
                <a:solidFill>
                  <a:srgbClr val="00B050"/>
                </a:solidFill>
                <a:cs typeface="Arial" pitchFamily="34" charset="0"/>
              </a:rPr>
              <a:t>The patient feels pain-the doctor elicits tenderness “</a:t>
            </a:r>
            <a:endParaRPr lang="en-US" dirty="0" smtClean="0">
              <a:solidFill>
                <a:srgbClr val="00B050"/>
              </a:solidFill>
              <a:cs typeface="Arial" pitchFamily="34" charset="0"/>
            </a:endParaRPr>
          </a:p>
        </p:txBody>
      </p:sp>
      <p:pic>
        <p:nvPicPr>
          <p:cNvPr id="4" name="Picture 2" descr="https://encrypted-tbn2.gstatic.com/images?q=tbn:ANd9GcTL2TQ_iD8mQBInynUaVfqT_qpwYYMESbdLKG5gfF39IAViaqFPaOmr4qk"/>
          <p:cNvPicPr>
            <a:picLocks noChangeAspect="1" noChangeArrowheads="1"/>
          </p:cNvPicPr>
          <p:nvPr/>
        </p:nvPicPr>
        <p:blipFill>
          <a:blip r:embed="rId2" cstate="print"/>
          <a:srcRect/>
          <a:stretch>
            <a:fillRect/>
          </a:stretch>
        </p:blipFill>
        <p:spPr bwMode="auto">
          <a:xfrm>
            <a:off x="8229600" y="5445224"/>
            <a:ext cx="914400" cy="1143001"/>
          </a:xfrm>
          <a:prstGeom prst="rect">
            <a:avLst/>
          </a:prstGeom>
          <a:noFill/>
        </p:spPr>
      </p:pic>
      <p:pic>
        <p:nvPicPr>
          <p:cNvPr id="33794" name="Picture 2" descr="https://encrypted-tbn0.gstatic.com/images?q=tbn:ANd9GcSHT2_-mFArTrxEbUPeiWOOW-ySIExLd9CKAvVpz03323vlKsQXZ2z49hU"/>
          <p:cNvPicPr>
            <a:picLocks noChangeAspect="1" noChangeArrowheads="1"/>
          </p:cNvPicPr>
          <p:nvPr/>
        </p:nvPicPr>
        <p:blipFill>
          <a:blip r:embed="rId3" cstate="print"/>
          <a:srcRect/>
          <a:stretch>
            <a:fillRect/>
          </a:stretch>
        </p:blipFill>
        <p:spPr bwMode="auto">
          <a:xfrm>
            <a:off x="4283968" y="5013176"/>
            <a:ext cx="3581747" cy="16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6627">
                                            <p:bg/>
                                          </p:spTgt>
                                        </p:tgtEl>
                                        <p:attrNameLst>
                                          <p:attrName>style.visibility</p:attrName>
                                        </p:attrNameLst>
                                      </p:cBhvr>
                                      <p:to>
                                        <p:strVal val="visible"/>
                                      </p:to>
                                    </p:set>
                                    <p:anim to="" calcmode="lin" valueType="num">
                                      <p:cBhvr>
                                        <p:cTn id="7" dur="1" fill="hold"/>
                                        <p:tgtEl>
                                          <p:spTgt spid="26627">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to="" calcmode="lin" valueType="num">
                                      <p:cBhvr>
                                        <p:cTn id="12" dur="1" fill="hold"/>
                                        <p:tgtEl>
                                          <p:spTgt spid="2662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 to="" calcmode="lin" valueType="num">
                                      <p:cBhvr>
                                        <p:cTn id="17" dur="1" fill="hold"/>
                                        <p:tgtEl>
                                          <p:spTgt spid="26627">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 to="" calcmode="lin" valueType="num">
                                      <p:cBhvr>
                                        <p:cTn id="22" dur="1" fill="hold"/>
                                        <p:tgtEl>
                                          <p:spTgt spid="26627">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anim to="" calcmode="lin" valueType="num">
                                      <p:cBhvr>
                                        <p:cTn id="27" dur="1" fill="hold"/>
                                        <p:tgtEl>
                                          <p:spTgt spid="26627">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6627">
                                            <p:txEl>
                                              <p:pRg st="4" end="4"/>
                                            </p:txEl>
                                          </p:spTgt>
                                        </p:tgtEl>
                                        <p:attrNameLst>
                                          <p:attrName>style.visibility</p:attrName>
                                        </p:attrNameLst>
                                      </p:cBhvr>
                                      <p:to>
                                        <p:strVal val="visible"/>
                                      </p:to>
                                    </p:set>
                                    <p:anim to="" calcmode="lin" valueType="num">
                                      <p:cBhvr>
                                        <p:cTn id="32" dur="1" fill="hold"/>
                                        <p:tgtEl>
                                          <p:spTgt spid="26627">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to="" calcmode="lin" valueType="num">
                                      <p:cBhvr>
                                        <p:cTn id="37" dur="1" fill="hold"/>
                                        <p:tgtEl>
                                          <p:spTgt spid="26627">
                                            <p:txEl>
                                              <p:pRg st="5" end="5"/>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to="" calcmode="lin" valueType="num">
                                      <p:cBhvr>
                                        <p:cTn id="42" dur="1" fill="hold"/>
                                        <p:tgtEl>
                                          <p:spTgt spid="4"/>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3794"/>
                                        </p:tgtEl>
                                        <p:attrNameLst>
                                          <p:attrName>style.visibility</p:attrName>
                                        </p:attrNameLst>
                                      </p:cBhvr>
                                      <p:to>
                                        <p:strVal val="visible"/>
                                      </p:to>
                                    </p:set>
                                    <p:anim to="" calcmode="lin" valueType="num">
                                      <p:cBhvr>
                                        <p:cTn id="47" dur="1" fill="hold"/>
                                        <p:tgtEl>
                                          <p:spTgt spid="337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6131024" cy="1143000"/>
          </a:xfrm>
        </p:spPr>
        <p:style>
          <a:lnRef idx="2">
            <a:schemeClr val="accent1">
              <a:shade val="50000"/>
            </a:schemeClr>
          </a:lnRef>
          <a:fillRef idx="1">
            <a:schemeClr val="accent1"/>
          </a:fillRef>
          <a:effectRef idx="0">
            <a:schemeClr val="accent1"/>
          </a:effectRef>
          <a:fontRef idx="minor">
            <a:schemeClr val="lt1"/>
          </a:fontRef>
        </p:style>
        <p:txBody>
          <a:bodyPr/>
          <a:lstStyle/>
          <a:p>
            <a:pPr algn="l" eaLnBrk="1" hangingPunct="1"/>
            <a:r>
              <a:rPr lang="en-US" sz="3600" dirty="0" smtClean="0">
                <a:cs typeface="Times New Roman" pitchFamily="18" charset="0"/>
              </a:rPr>
              <a:t/>
            </a:r>
            <a:br>
              <a:rPr lang="en-US" sz="3600" dirty="0" smtClean="0">
                <a:cs typeface="Times New Roman" pitchFamily="18" charset="0"/>
              </a:rPr>
            </a:br>
            <a:r>
              <a:rPr lang="en-US" sz="3600" dirty="0" smtClean="0">
                <a:cs typeface="Times New Roman" pitchFamily="18" charset="0"/>
              </a:rPr>
              <a:t>E. HISTORY OF THE LUMP</a:t>
            </a:r>
            <a:br>
              <a:rPr lang="en-US" sz="3600" dirty="0" smtClean="0">
                <a:cs typeface="Times New Roman" pitchFamily="18" charset="0"/>
              </a:rPr>
            </a:br>
            <a:endParaRPr lang="en-US" sz="3600" dirty="0" smtClean="0">
              <a:cs typeface="Times New Roman" pitchFamily="18" charset="0"/>
            </a:endParaRPr>
          </a:p>
        </p:txBody>
      </p:sp>
      <p:sp>
        <p:nvSpPr>
          <p:cNvPr id="27651"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l" rtl="0" eaLnBrk="1" hangingPunct="1">
              <a:buFont typeface="Wingdings" pitchFamily="2" charset="2"/>
              <a:buChar char="ü"/>
            </a:pPr>
            <a:r>
              <a:rPr lang="en-US" dirty="0" smtClean="0">
                <a:cs typeface="Arial" pitchFamily="34" charset="0"/>
              </a:rPr>
              <a:t> Most patients should be able to give you a </a:t>
            </a:r>
            <a:r>
              <a:rPr lang="en-US" b="1" dirty="0" smtClean="0">
                <a:cs typeface="Arial" pitchFamily="34" charset="0"/>
              </a:rPr>
              <a:t>helpful history</a:t>
            </a:r>
            <a:r>
              <a:rPr lang="en-US" dirty="0" smtClean="0">
                <a:cs typeface="Arial" pitchFamily="34" charset="0"/>
              </a:rPr>
              <a:t> about the clinical features of the lump  </a:t>
            </a:r>
            <a:r>
              <a:rPr lang="en-US" i="1" u="sng" dirty="0" smtClean="0">
                <a:cs typeface="Arial" pitchFamily="34" charset="0"/>
              </a:rPr>
              <a:t>because they frequently feel it </a:t>
            </a:r>
            <a:r>
              <a:rPr lang="en-US" dirty="0" smtClean="0">
                <a:cs typeface="Arial" pitchFamily="34" charset="0"/>
              </a:rPr>
              <a:t>. </a:t>
            </a:r>
          </a:p>
          <a:p>
            <a:pPr algn="l" rtl="0" eaLnBrk="1" hangingPunct="1">
              <a:buFont typeface="Wingdings" pitchFamily="2" charset="2"/>
              <a:buChar char="ü"/>
            </a:pPr>
            <a:r>
              <a:rPr lang="en-US" dirty="0" smtClean="0">
                <a:solidFill>
                  <a:srgbClr val="0070C0"/>
                </a:solidFill>
                <a:cs typeface="Arial" pitchFamily="34" charset="0"/>
              </a:rPr>
              <a:t>In a patient with lump you should take </a:t>
            </a:r>
            <a:r>
              <a:rPr lang="en-US" b="1" dirty="0" smtClean="0">
                <a:solidFill>
                  <a:srgbClr val="0070C0"/>
                </a:solidFill>
                <a:cs typeface="Arial" pitchFamily="34" charset="0"/>
              </a:rPr>
              <a:t>complete history </a:t>
            </a:r>
            <a:r>
              <a:rPr lang="en-US" dirty="0" smtClean="0">
                <a:solidFill>
                  <a:srgbClr val="0070C0"/>
                </a:solidFill>
                <a:cs typeface="Arial" pitchFamily="34" charset="0"/>
              </a:rPr>
              <a:t>as usual and ask the following questions in the history of present illness. </a:t>
            </a:r>
          </a:p>
          <a:p>
            <a:pPr algn="l" rtl="0" eaLnBrk="1" hangingPunct="1">
              <a:buFont typeface="Wingdings" pitchFamily="2" charset="2"/>
              <a:buChar char="ü"/>
            </a:pPr>
            <a:endParaRPr lang="en-US" dirty="0" smtClean="0">
              <a:cs typeface="Arial" pitchFamily="34" charset="0"/>
            </a:endParaRPr>
          </a:p>
        </p:txBody>
      </p:sp>
      <p:pic>
        <p:nvPicPr>
          <p:cNvPr id="32770" name="Picture 2" descr="https://encrypted-tbn0.gstatic.com/images?q=tbn:ANd9GcTKwz75gIZsmWYznLKOYVL3xKZNiYFbiwJjTGsXKrV4uYuJ1auy"/>
          <p:cNvPicPr>
            <a:picLocks noChangeAspect="1" noChangeArrowheads="1"/>
          </p:cNvPicPr>
          <p:nvPr/>
        </p:nvPicPr>
        <p:blipFill>
          <a:blip r:embed="rId2" cstate="print"/>
          <a:srcRect/>
          <a:stretch>
            <a:fillRect/>
          </a:stretch>
        </p:blipFill>
        <p:spPr bwMode="auto">
          <a:xfrm>
            <a:off x="6876256" y="4725144"/>
            <a:ext cx="1981200" cy="1916832"/>
          </a:xfrm>
          <a:prstGeom prst="rect">
            <a:avLst/>
          </a:prstGeom>
          <a:noFill/>
        </p:spPr>
      </p:pic>
      <p:pic>
        <p:nvPicPr>
          <p:cNvPr id="32772" name="Picture 4" descr="https://encrypted-tbn1.gstatic.com/images?q=tbn:ANd9GcQGsyPQiwQmN-7pZwMzBwpu8HgZim0hEE8lQvL7jpK_KrO2c3jkBw"/>
          <p:cNvPicPr>
            <a:picLocks noChangeAspect="1" noChangeArrowheads="1"/>
          </p:cNvPicPr>
          <p:nvPr/>
        </p:nvPicPr>
        <p:blipFill>
          <a:blip r:embed="rId3" cstate="print"/>
          <a:srcRect/>
          <a:stretch>
            <a:fillRect/>
          </a:stretch>
        </p:blipFill>
        <p:spPr bwMode="auto">
          <a:xfrm>
            <a:off x="4572000" y="4725144"/>
            <a:ext cx="1962919" cy="1847851"/>
          </a:xfrm>
          <a:prstGeom prst="rect">
            <a:avLst/>
          </a:prstGeom>
          <a:noFill/>
        </p:spPr>
      </p:pic>
      <p:pic>
        <p:nvPicPr>
          <p:cNvPr id="32774" name="Picture 6" descr="https://encrypted-tbn2.gstatic.com/images?q=tbn:ANd9GcRL53FWKQnoHgchxmELFLKgSmgistvctx-4XtpC97HnlutQP1NfZw"/>
          <p:cNvPicPr>
            <a:picLocks noChangeAspect="1" noChangeArrowheads="1"/>
          </p:cNvPicPr>
          <p:nvPr/>
        </p:nvPicPr>
        <p:blipFill>
          <a:blip r:embed="rId4" cstate="print"/>
          <a:srcRect/>
          <a:stretch>
            <a:fillRect/>
          </a:stretch>
        </p:blipFill>
        <p:spPr bwMode="auto">
          <a:xfrm>
            <a:off x="2339752" y="4725144"/>
            <a:ext cx="1818903" cy="1847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1">
                                            <p:bg/>
                                          </p:spTgt>
                                        </p:tgtEl>
                                        <p:attrNameLst>
                                          <p:attrName>style.visibility</p:attrName>
                                        </p:attrNameLst>
                                      </p:cBhvr>
                                      <p:to>
                                        <p:strVal val="visible"/>
                                      </p:to>
                                    </p:set>
                                    <p:animEffect transition="in" filter="box(in)">
                                      <p:cBhvr>
                                        <p:cTn id="12" dur="500"/>
                                        <p:tgtEl>
                                          <p:spTgt spid="27651">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651">
                                            <p:txEl>
                                              <p:pRg st="0" end="0"/>
                                            </p:txEl>
                                          </p:spTgt>
                                        </p:tgtEl>
                                        <p:attrNameLst>
                                          <p:attrName>style.visibility</p:attrName>
                                        </p:attrNameLst>
                                      </p:cBhvr>
                                      <p:to>
                                        <p:strVal val="visible"/>
                                      </p:to>
                                    </p:set>
                                    <p:animEffect transition="in" filter="box(in)">
                                      <p:cBhvr>
                                        <p:cTn id="17" dur="500"/>
                                        <p:tgtEl>
                                          <p:spTgt spid="276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651">
                                            <p:txEl>
                                              <p:pRg st="1" end="1"/>
                                            </p:txEl>
                                          </p:spTgt>
                                        </p:tgtEl>
                                        <p:attrNameLst>
                                          <p:attrName>style.visibility</p:attrName>
                                        </p:attrNameLst>
                                      </p:cBhvr>
                                      <p:to>
                                        <p:strVal val="visible"/>
                                      </p:to>
                                    </p:set>
                                    <p:animEffect transition="in" filter="box(in)">
                                      <p:cBhvr>
                                        <p:cTn id="22"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1"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457200" y="764704"/>
            <a:ext cx="5842992" cy="5361459"/>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514350" indent="-514350" algn="l" rtl="0" eaLnBrk="1" hangingPunct="1">
              <a:buFont typeface="+mj-lt"/>
              <a:buAutoNum type="arabicPeriod"/>
            </a:pPr>
            <a:r>
              <a:rPr lang="en-US" b="1" dirty="0" smtClean="0">
                <a:solidFill>
                  <a:srgbClr val="FF0000"/>
                </a:solidFill>
                <a:cs typeface="Arial" pitchFamily="34" charset="0"/>
              </a:rPr>
              <a:t>When was the lump first noticed ? </a:t>
            </a:r>
            <a:r>
              <a:rPr lang="en-US" dirty="0" smtClean="0">
                <a:solidFill>
                  <a:srgbClr val="FF0000"/>
                </a:solidFill>
                <a:cs typeface="Arial" pitchFamily="34" charset="0"/>
              </a:rPr>
              <a:t> </a:t>
            </a:r>
            <a:r>
              <a:rPr lang="en-US" dirty="0" smtClean="0">
                <a:cs typeface="Arial" pitchFamily="34" charset="0"/>
              </a:rPr>
              <a:t>( e.g. the lump was first noticed 3 months ago )</a:t>
            </a:r>
          </a:p>
          <a:p>
            <a:pPr marL="514350" indent="-514350" algn="l" rtl="0" eaLnBrk="1" hangingPunct="1">
              <a:buFont typeface="+mj-lt"/>
              <a:buAutoNum type="arabicPeriod"/>
            </a:pPr>
            <a:r>
              <a:rPr lang="en-US" b="1" dirty="0" smtClean="0">
                <a:solidFill>
                  <a:srgbClr val="FF0000"/>
                </a:solidFill>
                <a:cs typeface="Arial" pitchFamily="34" charset="0"/>
              </a:rPr>
              <a:t>What made the patient notice the lump?</a:t>
            </a:r>
            <a:r>
              <a:rPr lang="en-US" dirty="0" smtClean="0">
                <a:solidFill>
                  <a:srgbClr val="FF0000"/>
                </a:solidFill>
                <a:cs typeface="Arial" pitchFamily="34" charset="0"/>
              </a:rPr>
              <a:t> </a:t>
            </a:r>
            <a:r>
              <a:rPr lang="en-US" dirty="0" smtClean="0">
                <a:cs typeface="Arial" pitchFamily="34" charset="0"/>
              </a:rPr>
              <a:t>(e.g. pain , during washing or someone else notice the lump )</a:t>
            </a:r>
          </a:p>
          <a:p>
            <a:pPr marL="514350" indent="-514350" algn="l" rtl="0" eaLnBrk="1" hangingPunct="1">
              <a:buFont typeface="+mj-lt"/>
              <a:buAutoNum type="arabicPeriod"/>
            </a:pPr>
            <a:r>
              <a:rPr lang="en-US" b="1" dirty="0" smtClean="0">
                <a:solidFill>
                  <a:srgbClr val="FF0000"/>
                </a:solidFill>
                <a:cs typeface="Arial" pitchFamily="34" charset="0"/>
              </a:rPr>
              <a:t>What are the symptoms related to the lump? </a:t>
            </a:r>
            <a:r>
              <a:rPr lang="en-US" dirty="0" smtClean="0">
                <a:cs typeface="Arial" pitchFamily="34" charset="0"/>
              </a:rPr>
              <a:t>( describe the detailed history of each associated symptoms e.g. pain , </a:t>
            </a:r>
            <a:r>
              <a:rPr lang="en-US" dirty="0" err="1" smtClean="0">
                <a:cs typeface="Arial" pitchFamily="34" charset="0"/>
              </a:rPr>
              <a:t>dysphagia</a:t>
            </a:r>
            <a:r>
              <a:rPr lang="en-US" dirty="0" smtClean="0">
                <a:cs typeface="Arial" pitchFamily="34" charset="0"/>
              </a:rPr>
              <a:t> ) </a:t>
            </a:r>
          </a:p>
          <a:p>
            <a:pPr marL="514350" indent="-514350" algn="l" rtl="0" eaLnBrk="1" hangingPunct="1">
              <a:buFont typeface="+mj-lt"/>
              <a:buAutoNum type="arabicPeriod"/>
            </a:pPr>
            <a:endParaRPr lang="en-US" dirty="0" smtClean="0">
              <a:cs typeface="Arial" pitchFamily="34" charset="0"/>
            </a:endParaRPr>
          </a:p>
        </p:txBody>
      </p:sp>
      <p:pic>
        <p:nvPicPr>
          <p:cNvPr id="31746" name="Picture 2" descr="https://encrypted-tbn2.gstatic.com/images?q=tbn:ANd9GcQxgTAt3DD-d3Ykc7uPLtp1ReZKebQf-azdCRefNaixSaguQuLU"/>
          <p:cNvPicPr>
            <a:picLocks noChangeAspect="1" noChangeArrowheads="1"/>
          </p:cNvPicPr>
          <p:nvPr/>
        </p:nvPicPr>
        <p:blipFill>
          <a:blip r:embed="rId2" cstate="print"/>
          <a:srcRect/>
          <a:stretch>
            <a:fillRect/>
          </a:stretch>
        </p:blipFill>
        <p:spPr bwMode="auto">
          <a:xfrm>
            <a:off x="6876256" y="1268760"/>
            <a:ext cx="1876425"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699">
                                            <p:bg/>
                                          </p:spTgt>
                                        </p:tgtEl>
                                        <p:attrNameLst>
                                          <p:attrName>style.visibility</p:attrName>
                                        </p:attrNameLst>
                                      </p:cBhvr>
                                      <p:to>
                                        <p:strVal val="visible"/>
                                      </p:to>
                                    </p:set>
                                    <p:animEffect transition="in" filter="diamond(in)">
                                      <p:cBhvr>
                                        <p:cTn id="7" dur="1000"/>
                                        <p:tgtEl>
                                          <p:spTgt spid="29699">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diamond(in)">
                                      <p:cBhvr>
                                        <p:cTn id="12" dur="1000"/>
                                        <p:tgtEl>
                                          <p:spTgt spid="296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diamond(in)">
                                      <p:cBhvr>
                                        <p:cTn id="17" dur="1000"/>
                                        <p:tgtEl>
                                          <p:spTgt spid="296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diamond(in)">
                                      <p:cBhvr>
                                        <p:cTn id="22" dur="10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457200" y="1600200"/>
            <a:ext cx="5842992" cy="4525963"/>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514350" indent="-514350" algn="l" rtl="0" eaLnBrk="1" hangingPunct="1">
              <a:buFont typeface="+mj-lt"/>
              <a:buAutoNum type="arabicPeriod" startAt="4"/>
            </a:pPr>
            <a:r>
              <a:rPr lang="en-US" b="1" u="sng" dirty="0" smtClean="0">
                <a:solidFill>
                  <a:srgbClr val="FF0000"/>
                </a:solidFill>
                <a:cs typeface="Arial" pitchFamily="34" charset="0"/>
              </a:rPr>
              <a:t>Has the lump changed since it was first noticed ? </a:t>
            </a:r>
            <a:r>
              <a:rPr lang="en-US" dirty="0" smtClean="0">
                <a:cs typeface="Arial" pitchFamily="34" charset="0"/>
              </a:rPr>
              <a:t>(e.g. size, shape , color , tenderness )   </a:t>
            </a:r>
          </a:p>
          <a:p>
            <a:pPr marL="514350" indent="-514350" algn="l" rtl="0" eaLnBrk="1" hangingPunct="1">
              <a:buFont typeface="+mj-lt"/>
              <a:buAutoNum type="arabicPeriod" startAt="4"/>
            </a:pPr>
            <a:r>
              <a:rPr lang="en-US" b="1" u="sng" dirty="0" smtClean="0">
                <a:solidFill>
                  <a:srgbClr val="FF0000"/>
                </a:solidFill>
                <a:cs typeface="Arial" pitchFamily="34" charset="0"/>
              </a:rPr>
              <a:t>Does the lump ever disappear?  What makes the lump to reappear  ? </a:t>
            </a:r>
            <a:r>
              <a:rPr lang="en-US" dirty="0" smtClean="0">
                <a:cs typeface="Arial" pitchFamily="34" charset="0"/>
              </a:rPr>
              <a:t>      ( e.g. hernia may disappear on lying down and reappearing during exercise ).</a:t>
            </a:r>
          </a:p>
        </p:txBody>
      </p:sp>
      <p:pic>
        <p:nvPicPr>
          <p:cNvPr id="30722" name="Picture 2" descr="https://encrypted-tbn1.gstatic.com/images?q=tbn:ANd9GcR-B68RWmHFNYPxm1ftOa47zV3zRjjd9wGFZZwB_e8E7bxFFuaBXA"/>
          <p:cNvPicPr>
            <a:picLocks noChangeAspect="1" noChangeArrowheads="1"/>
          </p:cNvPicPr>
          <p:nvPr/>
        </p:nvPicPr>
        <p:blipFill>
          <a:blip r:embed="rId2" cstate="print"/>
          <a:srcRect/>
          <a:stretch>
            <a:fillRect/>
          </a:stretch>
        </p:blipFill>
        <p:spPr bwMode="auto">
          <a:xfrm>
            <a:off x="6372200" y="1700808"/>
            <a:ext cx="3095625" cy="1476375"/>
          </a:xfrm>
          <a:prstGeom prst="rect">
            <a:avLst/>
          </a:prstGeom>
          <a:noFill/>
        </p:spPr>
      </p:pic>
      <p:sp>
        <p:nvSpPr>
          <p:cNvPr id="30724" name="AutoShape 4" descr="data:image/jpeg;base64,/9j/4AAQSkZJRgABAQAAAQABAAD/2wCEAAkGBhASEBUSEhQVEBAUFA8PEBQUEBAPFBQPFBQVFBQQFBQXHCYeFxkjGRQUHy8gIycpLCwsFR4xNzAqNSYrLCkBCQoKDgwOFw8PGCkcHBwpKSkpKSkpKSkpKSkpKSkpKSkpKSkpKSkpKSkpKSkpKSwpKSwpLCwpLDIpKSwsLCwpKf/AABEIAMIBBAMBIgACEQEDEQH/xAAbAAACAgMBAAAAAAAAAAAAAAADBAIFAAEGB//EAD4QAAICAQMBBQYEAggGAwAAAAECAAMRBBIhMQUGE0FRIjJhcYGRFCOhsULBFVNygpLR4fAHRFJiY7IWM0P/xAAaAQADAQEBAQAAAAAAAAAAAAAAAQIDBAUG/8QAJhEBAQACAgICAgEFAQAAAAAAAAECERIhAzEEE0FRYSIjMkJxM//aAAwDAQACEQMRAD8AhjAiuoAIlsaOMRTU6QeUx26dKBxhsH6TVlGRHNRR8PhNWU7VjhaVL1S/7uaf2syksbmdT3ToypY9Og/nHjddnfTo6E4jlaQNUPumVqWzgRW4wztAOsyt2bVQjVQgEENWeIQGAkmDAC2GWHZtlIN64xxIssmyGRsoETtG3qcSw1dDY46zhe83bb0kBztyeISUtOrS0eRh0sac12DqrLBkDI9Z1NCHHMev2QiMYwGEFsm8xymJvgrBmaYzQeVQXsPM3Q3MnYQZBJFI2ekDYsmhmyscyCg7U0mWz9/pEm0vEv8AV1cSvsYT0PDZlj2yy6qrWiMKIVgIMmGWKpk1xMg9wmSdJ2bVeItqIyTxBW4AmDdV3rB31bl4jN0WezEArL9Lidl2Pp/DqVfgM/M8mcvX7Vir6sPtmdhU0nKjI4vSFUxdLITdM7Ut2QYkyYMmLXZN5xJJZAbpnMZmw+POTF0TGZMPFQeW2T3xAWQgtk6B7dkSg7090/xdJTjd1Rj5GXCXR6q8QlqoouyOwGprVCeFAHHGfjLIIBHHvidrw/IYX+8GzSJeDNkZJNZBMTMLSJgTYzCLBAwqNEB0EnugQ82zxToNWYMo9XUQT6Z4lhZdhpedg6VLa3DAMNyn7j/Sdfx8/wCrSM3EWWRdrCZ3HaXctTzUceeDOfs7sagH3M/Kd2t+mSoCzcv6e6l5Gdv6ibhxLasJ+0Ba/EKrjAi+onn12FLDE73jV54lZqHiAvZw/PU+Qz+xnVpbOV7NGWB+cu67scGT5OtJva3RocNKyq+NV2THlCMlpBmkfEg2fmOUJF5E2wTWQTWS9kZ8ab8WJNZxIeKfWILAWyXiyvF8kLpPYWSaiGTXSpF0l4snVNanWGROpleLuJFr5UlG1gbpHxYl+IzNrbGNnQ8wWxXfJiyIGQ02GgUaTDRSEL4kwvAloN7ItAPWPx8Z03cR9yWfNP5zjtVbwZ0fdDUXLT+UqOWdt+9tuFVcjHmeTidfgxZ5O32iQuX2Tj0OPtKnQX6i5NzWLRyw2hBuGDjnceIwey0I9u2yz527R9lnTrVQoq9RcQMBhwoPHngZMyV9xIONwHqOvPnMnT0vjXPAecDZJmQtOJ5boV+pPMr9SOMywvxmVmtfnERxZ9kUZGfnLI1ZGfOC7CryuB1Ix/KM6bpF8if41n+aFVZG0sg7qQOZClpz6BwWTXiwWZsSpKEzZBEye2DZZegE5gi0YNOZh0sriRYWCaNsI2mMgaDFoJC7iRNxkGwpwePSS8OPUDBeRCG2DeqQVWEcBhLIZHga1hkphohlebDmQFJhVqhxAiMYTdBhZhaK4km7cRa15JnMXtMOIL6jJEuu7+r1K6YeAqOwuw+9Q2F2j3c9DKhuk6LujxQ4/wDKP/WdXx5vPVRnddja+3VH2qaqbELW7jZWrsG3k4JJ9CIob9b50adfiKkUj4g5lw2lUk9RnBbDEAkcZI9Zi6Kv/pz88n956f1RE8uo5+qi4D+DqTyymZOlCKPIfYTcf1D764RB/v4RfUmTDGBtfieHXYr9VbiVGpuyY/rmPMqgDmR+VR23c/kA+SgsfoMwunEl3co2aZm82AQfXrDLVia/J9YRl/tU2TIiJ4MskXiL6vT+Y6zm0aNcKEitNnl0MdqMrFLFpkjpx5w6CFAmplvw82dNHFQTWOYbgJnSzR0UdaaLYhygVzaEHrzNNoo9Yw8oMvxDkCf4PEw6QGNA5khFsFq9JjzhRp4fZJBZXIACmb2Q22aYx7ILZBOohXsxFbLYtlUHEWZpK62CQSbSbM6Dumw8K0fxBkf6cg/uJz9rCO929Xt1AH8Nmaz/AHhgfribfHy1nKjOdOq3zXiRc2TRsnvuUx4kyLeJMgHIkCJ6iPt09JXalp83k9NT6x+sBoaC7gDzMLq5dd0Ozsv4h6Dn6+Urw4c8pDyy4zbprKtlVdY+Z+eP9YEQ+tb2h8B/OBDCL5V/u2frphh62NTiTsrgqzGq+ZjGin1FYB54PrN13Yj+u0eRkSmfIODF+UrNL4UXypF0mmomkJa+PJDUYlT+JmjrIxtc/iQZE2iUx1k0NX8ZNprgsJhdZVrq5I6sSRtZ+IPlMF0rfxY9ZH8XGazN00bZV/i5h1kcpbWZ1EgdRK38TM8eVstm7LYpbdBvfAAkmNI1eWMa8Pj0kaEAktRbCw4VeaochwR1BBHzHMC78yenXnMJdFXY32e0SOh9ofI8/wA4M2Req7KKf+0D7cTC89/x5csZXJeqL4k3Ft83NEqK1uOZW6g9ZY6ppU3tmfN16sJeFubE7PsugV1gD5n5yh7JoXfub3R1zmX9doPTp5fKel8Tx8Zyrm82X4FtOW+kE9Z6iFU8/SE2zyvkXfmy/wCrwn9MBpf1jSmAWrELmLFRhLMiJa7RBuRDDiEFmZetkoLKSOsFOhu0gPlErOy/MSpNFpUsYJmlk/ZzRW3RH0zHotE3tg/xEJdpGi50jQ4wC/iJFtTANQYB7Cvln1zJyxEOnWyJ1hiQbib5kzAtnPHMIlpiaGHQS+INK8n4sAsKK4a0GcmNVLiRrrhVWMxlaBuMJINXmKgCqvPMc09UCojdJ4kEcpb2R8zNl4JTx9ZEtPd+Nf7ccuf+VF3zIDdMnQzVOqMQ6nEY1DesWU7QW9MmfP4Y8snq26hysgez9/nLHTvGOwu79VtSOS29gGPPGTHNd2IKwNvBzj2m4Iwef0nr45Y4zi4cpb2DV/lGQIGlfKNKk8Hy955X+XVj6iO3MiyQrJiRIihlmJkq3mOIHdLlJYI0OiAyvrtjdNv2l7BtdGpmreyUhKbIY3cR01Xb2OP9iK2dkAS+F0BdYJO9DTnL+yRKy/soYnSappU3Zk3MtKB9DiDNEtbazFXri5loqtfMKiYm2E2qx8y0KghkOIFRNl49gbfJo8VDZMeoq9YbAlVUlc2ITEGy5levYLYh6mIkjXImSDIbj6iQLxjscAsQQGGOhlunZNT5yjj0KHIH0M9n4n/lv+XH5brJz2+ZL9+5zZ4fA8gwwcfHmZN+eP7Z8o4fUzpuwe6S3afc7Kof+Fs8qPP7/tOcopNlioOrMqD6nE9s0unVEVAOFUKOPIDE8jxTU29LyXpzmg7DFQCh69qjAAPl9oh213fuswUdTgk+1Z0Hw4nbYEjYoweB0PkPSb82DzWoc/pHEMSrbmNoZ5d9uiehWEFthxMKRWGTsSV+oYj5y5auIa6jiMtK2rWYMep1UoNWCvIm9F2hn+crHLVJ1dGphzq5z6auGGumuXYXTauCfUgypbXSLauY0zd18r7r4K/VSuu12IpjsjjMSZAgmK6bWA+ca8UYl/WEBXMIg7dRiKPrfjFrQN2WYgVsLHiJtqfU5j2hpJx6QSd0qfeWNdchp9PiOpVxNJAGUmhXGNsgwk2novZFLHjdxiTyaS/7oKTqABgHDdRnynerp2H8Q/wzz7upYRepHUBvj1E7WztFh54/uCd3hxtx6Z32eGlHw/wiZEBrXP8A+g+2P5TJtwyJ5r3V0pfW1Ace1uz6bQTn9J6uNK/9Y32E8w7r3ivWIxGcBwP7RBH+c9DXtv8A7f1mfjl49NfJ7OjSt/WN+ggtZpsVsdzE7WPLfCRTtdT8JHtDWIabMHPsP5+e0ytZMnn9Z5jdZiK2j6xqp55ueFmVbzKU2tklmBUySvIMQPFdX0hyYC08SoFFqa8zntbQ1bb16eY+E6nWLKvVVAjBiBPS9phhDHVfGc72hQ9TblyQeom9L2mTwVP2M1kqLdOiXWSX4yU72kfWboWxjwpMq4Uc4e1Wr4JzxK7V2ZrLgwmt7JusAAIVfvzHuze7qhdrEv6+keHiyRfJHOaPXMOfKWlfauROoo7s049wYjlPYdC9EX7Tbgn7dODu1bHkZ+gJgF8Qn3WP90z09NDWBwo+wkxp19B9hFfCn7a4Ds7suxiNykD5TqtNosCW4rHpIsBF9E/Y+2gIoEkblEjZZFLLMy/qg+6jWaweUAdVIFJEiH04p+3JFrvhF3sMM8CZX1YfpN8mS17vufEz0IHE6ddcfPmcx3fH5n0b9p0RqnRhNTpphdzsx4syKb8TJrtblE9lgw6gg/adbp9RuUMOhnJb5Y9g67DGs9Dyvz8xOPw5aum+cdEGg9Tnw3/sN+0lvEywjYR6hv2nT+GN9OYv0bqQCOWUOMEP7J6H2ScTdGcHg4+UbftcLnwzYpKaZN3CH8o5b3W6ER5e00at2DFMi9Vr3rhme0uGZAc7sHGcYwvXynO59EK0J+gJPl0GT1/aS8M+hz5cHmO29pVnft3+2dSx3BRg3IFA4JyAR1/SGs7YUsS2/HiO6c52qUKgY3DzwcA4OIjVJrbG7y3FP72M4xI6lSmN3GQrD5MMj9IbtjthGBxkZZGyQBnbUqE8E+a5gae8wyvDuqjSYUkbd1R9sgZwM84P3isG1ZqXJOMEH0wcxQ6V2OBkcMRnCjCgk8n4CdHd2mzIwRrAWWtA2PDOA7sQTvYn3/X16CM29qBi5beQWsZMnO1WparaMnjkg4HpDjC3/LjT2U565GemR5esJV2CPPJ+U6zWdq0Oq1ksigl8nB2gVkbFJYliSAMnA6cCUtPbLIlipuDuEVSpK4w2TyDnpKkLRN+x1UkbclcZx7QHn1HEb/o5wwQJ7R5AGOfZ38Hp0l3R2iGV3JaoDxzs3qPEL0LWu5M5OCOMAjB8sQOn7ey4yX2q1JUbuVVaXqfbzxksDx6R7GopdLpHsbAB+PBzOg03ZYXaAMk8+p64+nML2TcKmPLEMCCxXLNkg+17QIPHUNLFNavnvQccggtgWO+0nPIIYZ+IgJIr7aNpIx0JU+mRx1gikf1Pa6sjKMrnxBjAIIZywJO7g8jyPQcysryTAaFIkTCumBEr7wIyEezEUu1EDbqIHkwG23tJmlGIRKpPZiBAhCflMaSstghABvAEQ1p4ggOvyjCy7BfFq/UfoZ0jNOY7F99f7X6ETp9s0wbeP0hiZJ8TJbRxq2DpBDUGtww/hIP0zNVOD0kdXWSDPP3rt1ZO9ruUgHI5APUecou/vadlGgstpsNditQFK7Dw1qIwwwIPDGcjW7Y6n7mB12kFy7HLFCVJAbHQgjn5gfadfPcc1ouu7UZNYFLOtC6a651ZV5NbY39M9M9POaq73Js3+HZ72nXHs5IvGUYHOD6EZyDHdT2TW9niNuZvDag5bg1P7ykY8/WRr7u0eEtRNm1TWyZtZtvh5KAZ6AE9Jlph0jd3v8MsHotUpV+IsG6rK1byn/VycjoPIiSbvPUl1wZrW9rR101lawu+5CQVbOcEDJ3dMcRrWd2q7Wd23MbKhQ+18A1Bg20Dy5H6yFndOhixYWFmNDFvEIIakYrZSBwQMj6w7G4Fq9ZU+ifUjxVPhu2Cqh0K5BO0+ycYJ9D9Yue8tVW7NVhFaaV7HBq92/aFbbnOcnkD4zoLOxxZS1Lb2RwyuS5LsG94lj6wNncOpw4bfixaK3/M6pTjwx04xj68wLpXN3sr8fwUrdj4z6YPuRV8VFDsME5xg9cRU97VsrUojqbadVchyhK+DkNxnGeMjylhR3J1K6o3B15vLHdXS2dMcZXfjxA20YwOAceUtKP+HukTGDaNqXVKPGYha7s+Iqg9M5PxgfTk6u8gWsFkstxpa9Y75pUmpjtLEZHtZ8hLuvt2lNQlJrcGx0rRiFAJdC6sBnJXjGfUGWh7g6TaV/M2mhdGR4v/AC6sGCdPUdesl/8ABNL4ou/M8QPTZnxW9+pPDUkdD7PB9YdjpzvZffpa6SL1fUW+LrMYFYIopbA9AT0AA5MvdX2/p6vCK1F3udUqAAU5I3bmLe6AOZpP+H+lUqVa1WRrXVxaysDbjxBkeR9PiY3rO6lNoQNuHhOtlRVirKy8Ahvl6w7F05nsjvvcKK96PfbbfqqUwKg35bMVQgYHujGR6R097lz7aWALZp6LSQo8O65chCucnbwCR0zxmWNHceivw9m/8qyy+vNhOLH97OeoPPHxMy7ufS9hdlOWsqudd5CNbUCEdl8yM/XAzmAulDpO8lpapFVrWt1mqobf4SFVqBJrXbwccYY+QPqJd93u9NOofaiuFKNbW7AbXRbDWehypyAdrYOCDJVd0NNXsYmzKXWapT4rA+LYPb6Y4PpAaXs6nTgrTvVMuVrNrMiFzubYh4XJ/wB9Y+x0stZrfSVtl2ZhyZNKY0ILUTCpVCBcTC0A10grbJt2gSCYEjjMn4OYStJJnxGC19OAAOSZrwABCFuZGwwAnZP/ANqj4idVsE4gsQGI4O18H0ODiUv9LX/1j/4jNMWvj9PUdo9Jk8s/pW7+sf8AxGZL3Gm1npukaPumZMnnuvJUrNmZMmsctWyfyEPiamS3NUFYg8HHy4l7ojnrzMmQoiwSEE3MiNuZMmRhuZNTIBozYmTIEyQtMyZEcVWqMr7JkyVCraDmHWZMiDTSDTJkCBaSSZMgE1gm6zJkAxB1gLP85kyOABujfJv2M5ozJkqemmHpqZMmRtX/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30726" name="AutoShape 6" descr="data:image/jpeg;base64,/9j/4AAQSkZJRgABAQAAAQABAAD/2wCEAAkGBhASEBUSEhQVEBAUFA8PEBQUEBAPFBQPFBQVFBQQFBQXHCYeFxkjGRQUHy8gIycpLCwsFR4xNzAqNSYrLCkBCQoKDgwOFw8PGCkcHBwpKSkpKSkpKSkpKSkpKSkpKSkpKSkpKSkpKSkpKSkpKSwpKSwpLCwpLDIpKSwsLCwpKf/AABEIAMIBBAMBIgACEQEDEQH/xAAbAAACAgMBAAAAAAAAAAAAAAADBAIFAAEGB//EAD4QAAICAQMBBQYEAggGAwAAAAECAAMRBBIhMQUGE0FRIjJhcYGRFCOhsULBFVNygpLR4fAHRFJiY7IWM0P/xAAaAQADAQEBAQAAAAAAAAAAAAAAAQIDBAUG/8QAJhEBAQACAgICAgEFAQAAAAAAAAECERIhAzEEE0FRYSIjMkJxM//aAAwDAQACEQMRAD8AhjAiuoAIlsaOMRTU6QeUx26dKBxhsH6TVlGRHNRR8PhNWU7VjhaVL1S/7uaf2syksbmdT3ToypY9Og/nHjddnfTo6E4jlaQNUPumVqWzgRW4wztAOsyt2bVQjVQgEENWeIQGAkmDAC2GWHZtlIN64xxIssmyGRsoETtG3qcSw1dDY46zhe83bb0kBztyeISUtOrS0eRh0sac12DqrLBkDI9Z1NCHHMev2QiMYwGEFsm8xymJvgrBmaYzQeVQXsPM3Q3MnYQZBJFI2ekDYsmhmyscyCg7U0mWz9/pEm0vEv8AV1cSvsYT0PDZlj2yy6qrWiMKIVgIMmGWKpk1xMg9wmSdJ2bVeItqIyTxBW4AmDdV3rB31bl4jN0WezEArL9Lidl2Pp/DqVfgM/M8mcvX7Vir6sPtmdhU0nKjI4vSFUxdLITdM7Ut2QYkyYMmLXZN5xJJZAbpnMZmw+POTF0TGZMPFQeW2T3xAWQgtk6B7dkSg7090/xdJTjd1Rj5GXCXR6q8QlqoouyOwGprVCeFAHHGfjLIIBHHvidrw/IYX+8GzSJeDNkZJNZBMTMLSJgTYzCLBAwqNEB0EnugQ82zxToNWYMo9XUQT6Z4lhZdhpedg6VLa3DAMNyn7j/Sdfx8/wCrSM3EWWRdrCZ3HaXctTzUceeDOfs7sagH3M/Kd2t+mSoCzcv6e6l5Gdv6ibhxLasJ+0Ba/EKrjAi+onn12FLDE73jV54lZqHiAvZw/PU+Qz+xnVpbOV7NGWB+cu67scGT5OtJva3RocNKyq+NV2THlCMlpBmkfEg2fmOUJF5E2wTWQTWS9kZ8ab8WJNZxIeKfWILAWyXiyvF8kLpPYWSaiGTXSpF0l4snVNanWGROpleLuJFr5UlG1gbpHxYl+IzNrbGNnQ8wWxXfJiyIGQ02GgUaTDRSEL4kwvAloN7ItAPWPx8Z03cR9yWfNP5zjtVbwZ0fdDUXLT+UqOWdt+9tuFVcjHmeTidfgxZ5O32iQuX2Tj0OPtKnQX6i5NzWLRyw2hBuGDjnceIwey0I9u2yz527R9lnTrVQoq9RcQMBhwoPHngZMyV9xIONwHqOvPnMnT0vjXPAecDZJmQtOJ5boV+pPMr9SOMywvxmVmtfnERxZ9kUZGfnLI1ZGfOC7CryuB1Ix/KM6bpF8if41n+aFVZG0sg7qQOZClpz6BwWTXiwWZsSpKEzZBEye2DZZegE5gi0YNOZh0sriRYWCaNsI2mMgaDFoJC7iRNxkGwpwePSS8OPUDBeRCG2DeqQVWEcBhLIZHga1hkphohlebDmQFJhVqhxAiMYTdBhZhaK4km7cRa15JnMXtMOIL6jJEuu7+r1K6YeAqOwuw+9Q2F2j3c9DKhuk6LujxQ4/wDKP/WdXx5vPVRnddja+3VH2qaqbELW7jZWrsG3k4JJ9CIob9b50adfiKkUj4g5lw2lUk9RnBbDEAkcZI9Zi6Kv/pz88n956f1RE8uo5+qi4D+DqTyymZOlCKPIfYTcf1D764RB/v4RfUmTDGBtfieHXYr9VbiVGpuyY/rmPMqgDmR+VR23c/kA+SgsfoMwunEl3co2aZm82AQfXrDLVia/J9YRl/tU2TIiJ4MskXiL6vT+Y6zm0aNcKEitNnl0MdqMrFLFpkjpx5w6CFAmplvw82dNHFQTWOYbgJnSzR0UdaaLYhygVzaEHrzNNoo9Yw8oMvxDkCf4PEw6QGNA5khFsFq9JjzhRp4fZJBZXIACmb2Q22aYx7ILZBOohXsxFbLYtlUHEWZpK62CQSbSbM6Dumw8K0fxBkf6cg/uJz9rCO929Xt1AH8Nmaz/AHhgfribfHy1nKjOdOq3zXiRc2TRsnvuUx4kyLeJMgHIkCJ6iPt09JXalp83k9NT6x+sBoaC7gDzMLq5dd0Ozsv4h6Dn6+Urw4c8pDyy4zbprKtlVdY+Z+eP9YEQ+tb2h8B/OBDCL5V/u2frphh62NTiTsrgqzGq+ZjGin1FYB54PrN13Yj+u0eRkSmfIODF+UrNL4UXypF0mmomkJa+PJDUYlT+JmjrIxtc/iQZE2iUx1k0NX8ZNprgsJhdZVrq5I6sSRtZ+IPlMF0rfxY9ZH8XGazN00bZV/i5h1kcpbWZ1EgdRK38TM8eVstm7LYpbdBvfAAkmNI1eWMa8Pj0kaEAktRbCw4VeaochwR1BBHzHMC78yenXnMJdFXY32e0SOh9ofI8/wA4M2Req7KKf+0D7cTC89/x5csZXJeqL4k3Ft83NEqK1uOZW6g9ZY6ppU3tmfN16sJeFubE7PsugV1gD5n5yh7JoXfub3R1zmX9doPTp5fKel8Tx8Zyrm82X4FtOW+kE9Z6iFU8/SE2zyvkXfmy/wCrwn9MBpf1jSmAWrELmLFRhLMiJa7RBuRDDiEFmZetkoLKSOsFOhu0gPlErOy/MSpNFpUsYJmlk/ZzRW3RH0zHotE3tg/xEJdpGi50jQ4wC/iJFtTANQYB7Cvln1zJyxEOnWyJ1hiQbib5kzAtnPHMIlpiaGHQS+INK8n4sAsKK4a0GcmNVLiRrrhVWMxlaBuMJINXmKgCqvPMc09UCojdJ4kEcpb2R8zNl4JTx9ZEtPd+Nf7ccuf+VF3zIDdMnQzVOqMQ6nEY1DesWU7QW9MmfP4Y8snq26hysgez9/nLHTvGOwu79VtSOS29gGPPGTHNd2IKwNvBzj2m4Iwef0nr45Y4zi4cpb2DV/lGQIGlfKNKk8Hy955X+XVj6iO3MiyQrJiRIihlmJkq3mOIHdLlJYI0OiAyvrtjdNv2l7BtdGpmreyUhKbIY3cR01Xb2OP9iK2dkAS+F0BdYJO9DTnL+yRKy/soYnSappU3Zk3MtKB9DiDNEtbazFXri5loqtfMKiYm2E2qx8y0KghkOIFRNl49gbfJo8VDZMeoq9YbAlVUlc2ITEGy5levYLYh6mIkjXImSDIbj6iQLxjscAsQQGGOhlunZNT5yjj0KHIH0M9n4n/lv+XH5brJz2+ZL9+5zZ4fA8gwwcfHmZN+eP7Z8o4fUzpuwe6S3afc7Kof+Fs8qPP7/tOcopNlioOrMqD6nE9s0unVEVAOFUKOPIDE8jxTU29LyXpzmg7DFQCh69qjAAPl9oh213fuswUdTgk+1Z0Hw4nbYEjYoweB0PkPSb82DzWoc/pHEMSrbmNoZ5d9uiehWEFthxMKRWGTsSV+oYj5y5auIa6jiMtK2rWYMep1UoNWCvIm9F2hn+crHLVJ1dGphzq5z6auGGumuXYXTauCfUgypbXSLauY0zd18r7r4K/VSuu12IpjsjjMSZAgmK6bWA+ca8UYl/WEBXMIg7dRiKPrfjFrQN2WYgVsLHiJtqfU5j2hpJx6QSd0qfeWNdchp9PiOpVxNJAGUmhXGNsgwk2novZFLHjdxiTyaS/7oKTqABgHDdRnynerp2H8Q/wzz7upYRepHUBvj1E7WztFh54/uCd3hxtx6Z32eGlHw/wiZEBrXP8A+g+2P5TJtwyJ5r3V0pfW1Ace1uz6bQTn9J6uNK/9Y32E8w7r3ivWIxGcBwP7RBH+c9DXtv8A7f1mfjl49NfJ7OjSt/WN+ggtZpsVsdzE7WPLfCRTtdT8JHtDWIabMHPsP5+e0ytZMnn9Z5jdZiK2j6xqp55ueFmVbzKU2tklmBUySvIMQPFdX0hyYC08SoFFqa8zntbQ1bb16eY+E6nWLKvVVAjBiBPS9phhDHVfGc72hQ9TblyQeom9L2mTwVP2M1kqLdOiXWSX4yU72kfWboWxjwpMq4Uc4e1Wr4JzxK7V2ZrLgwmt7JusAAIVfvzHuze7qhdrEv6+keHiyRfJHOaPXMOfKWlfauROoo7s049wYjlPYdC9EX7Tbgn7dODu1bHkZ+gJgF8Qn3WP90z09NDWBwo+wkxp19B9hFfCn7a4Ds7suxiNykD5TqtNosCW4rHpIsBF9E/Y+2gIoEkblEjZZFLLMy/qg+6jWaweUAdVIFJEiH04p+3JFrvhF3sMM8CZX1YfpN8mS17vufEz0IHE6ddcfPmcx3fH5n0b9p0RqnRhNTpphdzsx4syKb8TJrtblE9lgw6gg/adbp9RuUMOhnJb5Y9g67DGs9Dyvz8xOPw5aum+cdEGg9Tnw3/sN+0lvEywjYR6hv2nT+GN9OYv0bqQCOWUOMEP7J6H2ScTdGcHg4+UbftcLnwzYpKaZN3CH8o5b3W6ER5e00at2DFMi9Vr3rhme0uGZAc7sHGcYwvXynO59EK0J+gJPl0GT1/aS8M+hz5cHmO29pVnft3+2dSx3BRg3IFA4JyAR1/SGs7YUsS2/HiO6c52qUKgY3DzwcA4OIjVJrbG7y3FP72M4xI6lSmN3GQrD5MMj9IbtjthGBxkZZGyQBnbUqE8E+a5gae8wyvDuqjSYUkbd1R9sgZwM84P3isG1ZqXJOMEH0wcxQ6V2OBkcMRnCjCgk8n4CdHd2mzIwRrAWWtA2PDOA7sQTvYn3/X16CM29qBi5beQWsZMnO1WparaMnjkg4HpDjC3/LjT2U565GemR5esJV2CPPJ+U6zWdq0Oq1ksigl8nB2gVkbFJYliSAMnA6cCUtPbLIlipuDuEVSpK4w2TyDnpKkLRN+x1UkbclcZx7QHn1HEb/o5wwQJ7R5AGOfZ38Hp0l3R2iGV3JaoDxzs3qPEL0LWu5M5OCOMAjB8sQOn7ey4yX2q1JUbuVVaXqfbzxksDx6R7GopdLpHsbAB+PBzOg03ZYXaAMk8+p64+nML2TcKmPLEMCCxXLNkg+17QIPHUNLFNavnvQccggtgWO+0nPIIYZ+IgJIr7aNpIx0JU+mRx1gikf1Pa6sjKMrnxBjAIIZywJO7g8jyPQcysryTAaFIkTCumBEr7wIyEezEUu1EDbqIHkwG23tJmlGIRKpPZiBAhCflMaSstghABvAEQ1p4ggOvyjCy7BfFq/UfoZ0jNOY7F99f7X6ETp9s0wbeP0hiZJ8TJbRxq2DpBDUGtww/hIP0zNVOD0kdXWSDPP3rt1ZO9ruUgHI5APUecou/vadlGgstpsNditQFK7Dw1qIwwwIPDGcjW7Y6n7mB12kFy7HLFCVJAbHQgjn5gfadfPcc1ouu7UZNYFLOtC6a651ZV5NbY39M9M9POaq73Js3+HZ72nXHs5IvGUYHOD6EZyDHdT2TW9niNuZvDag5bg1P7ykY8/WRr7u0eEtRNm1TWyZtZtvh5KAZ6AE9Jlph0jd3v8MsHotUpV+IsG6rK1byn/VycjoPIiSbvPUl1wZrW9rR101lawu+5CQVbOcEDJ3dMcRrWd2q7Wd23MbKhQ+18A1Bg20Dy5H6yFndOhixYWFmNDFvEIIakYrZSBwQMj6w7G4Fq9ZU+ifUjxVPhu2Cqh0K5BO0+ycYJ9D9Yue8tVW7NVhFaaV7HBq92/aFbbnOcnkD4zoLOxxZS1Lb2RwyuS5LsG94lj6wNncOpw4bfixaK3/M6pTjwx04xj68wLpXN3sr8fwUrdj4z6YPuRV8VFDsME5xg9cRU97VsrUojqbadVchyhK+DkNxnGeMjylhR3J1K6o3B15vLHdXS2dMcZXfjxA20YwOAceUtKP+HukTGDaNqXVKPGYha7s+Iqg9M5PxgfTk6u8gWsFkstxpa9Y75pUmpjtLEZHtZ8hLuvt2lNQlJrcGx0rRiFAJdC6sBnJXjGfUGWh7g6TaV/M2mhdGR4v/AC6sGCdPUdesl/8ABNL4ou/M8QPTZnxW9+pPDUkdD7PB9YdjpzvZffpa6SL1fUW+LrMYFYIopbA9AT0AA5MvdX2/p6vCK1F3udUqAAU5I3bmLe6AOZpP+H+lUqVa1WRrXVxaysDbjxBkeR9PiY3rO6lNoQNuHhOtlRVirKy8Ahvl6w7F05nsjvvcKK96PfbbfqqUwKg35bMVQgYHujGR6R097lz7aWALZp6LSQo8O65chCucnbwCR0zxmWNHceivw9m/8qyy+vNhOLH97OeoPPHxMy7ufS9hdlOWsqudd5CNbUCEdl8yM/XAzmAulDpO8lpapFVrWt1mqobf4SFVqBJrXbwccYY+QPqJd93u9NOofaiuFKNbW7AbXRbDWehypyAdrYOCDJVd0NNXsYmzKXWapT4rA+LYPb6Y4PpAaXs6nTgrTvVMuVrNrMiFzubYh4XJ/wB9Y+x0stZrfSVtl2ZhyZNKY0ILUTCpVCBcTC0A10grbJt2gSCYEjjMn4OYStJJnxGC19OAAOSZrwABCFuZGwwAnZP/ANqj4idVsE4gsQGI4O18H0ODiUv9LX/1j/4jNMWvj9PUdo9Jk8s/pW7+sf8AxGZL3Gm1npukaPumZMnnuvJUrNmZMmsctWyfyEPiamS3NUFYg8HHy4l7ojnrzMmQoiwSEE3MiNuZMmRhuZNTIBozYmTIEyQtMyZEcVWqMr7JkyVCraDmHWZMiDTSDTJkCBaSSZMgE1gm6zJkAxB1gLP85kyOABujfJv2M5ozJkqemmHpqZMmRtX/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30728" name="AutoShape 8" descr="data:image/jpeg;base64,/9j/4AAQSkZJRgABAQAAAQABAAD/2wCEAAkGBhASEBUSEhQVEBAUFA8PEBQUEBAPFBQPFBQVFBQQFBQXHCYeFxkjGRQUHy8gIycpLCwsFR4xNzAqNSYrLCkBCQoKDgwOFw8PGCkcHBwpKSkpKSkpKSkpKSkpKSkpKSkpKSkpKSkpKSkpKSkpKSwpKSwpLCwpLDIpKSwsLCwpKf/AABEIAMIBBAMBIgACEQEDEQH/xAAbAAACAgMBAAAAAAAAAAAAAAADBAIFAAEGB//EAD4QAAICAQMBBQYEAggGAwAAAAECAAMRBBIhMQUGE0FRIjJhcYGRFCOhsULBFVNygpLR4fAHRFJiY7IWM0P/xAAaAQADAQEBAQAAAAAAAAAAAAAAAQIDBAUG/8QAJhEBAQACAgICAgEFAQAAAAAAAAECERIhAzEEE0FRYSIjMkJxM//aAAwDAQACEQMRAD8AhjAiuoAIlsaOMRTU6QeUx26dKBxhsH6TVlGRHNRR8PhNWU7VjhaVL1S/7uaf2syksbmdT3ToypY9Og/nHjddnfTo6E4jlaQNUPumVqWzgRW4wztAOsyt2bVQjVQgEENWeIQGAkmDAC2GWHZtlIN64xxIssmyGRsoETtG3qcSw1dDY46zhe83bb0kBztyeISUtOrS0eRh0sac12DqrLBkDI9Z1NCHHMev2QiMYwGEFsm8xymJvgrBmaYzQeVQXsPM3Q3MnYQZBJFI2ekDYsmhmyscyCg7U0mWz9/pEm0vEv8AV1cSvsYT0PDZlj2yy6qrWiMKIVgIMmGWKpk1xMg9wmSdJ2bVeItqIyTxBW4AmDdV3rB31bl4jN0WezEArL9Lidl2Pp/DqVfgM/M8mcvX7Vir6sPtmdhU0nKjI4vSFUxdLITdM7Ut2QYkyYMmLXZN5xJJZAbpnMZmw+POTF0TGZMPFQeW2T3xAWQgtk6B7dkSg7090/xdJTjd1Rj5GXCXR6q8QlqoouyOwGprVCeFAHHGfjLIIBHHvidrw/IYX+8GzSJeDNkZJNZBMTMLSJgTYzCLBAwqNEB0EnugQ82zxToNWYMo9XUQT6Z4lhZdhpedg6VLa3DAMNyn7j/Sdfx8/wCrSM3EWWRdrCZ3HaXctTzUceeDOfs7sagH3M/Kd2t+mSoCzcv6e6l5Gdv6ibhxLasJ+0Ba/EKrjAi+onn12FLDE73jV54lZqHiAvZw/PU+Qz+xnVpbOV7NGWB+cu67scGT5OtJva3RocNKyq+NV2THlCMlpBmkfEg2fmOUJF5E2wTWQTWS9kZ8ab8WJNZxIeKfWILAWyXiyvF8kLpPYWSaiGTXSpF0l4snVNanWGROpleLuJFr5UlG1gbpHxYl+IzNrbGNnQ8wWxXfJiyIGQ02GgUaTDRSEL4kwvAloN7ItAPWPx8Z03cR9yWfNP5zjtVbwZ0fdDUXLT+UqOWdt+9tuFVcjHmeTidfgxZ5O32iQuX2Tj0OPtKnQX6i5NzWLRyw2hBuGDjnceIwey0I9u2yz527R9lnTrVQoq9RcQMBhwoPHngZMyV9xIONwHqOvPnMnT0vjXPAecDZJmQtOJ5boV+pPMr9SOMywvxmVmtfnERxZ9kUZGfnLI1ZGfOC7CryuB1Ix/KM6bpF8if41n+aFVZG0sg7qQOZClpz6BwWTXiwWZsSpKEzZBEye2DZZegE5gi0YNOZh0sriRYWCaNsI2mMgaDFoJC7iRNxkGwpwePSS8OPUDBeRCG2DeqQVWEcBhLIZHga1hkphohlebDmQFJhVqhxAiMYTdBhZhaK4km7cRa15JnMXtMOIL6jJEuu7+r1K6YeAqOwuw+9Q2F2j3c9DKhuk6LujxQ4/wDKP/WdXx5vPVRnddja+3VH2qaqbELW7jZWrsG3k4JJ9CIob9b50adfiKkUj4g5lw2lUk9RnBbDEAkcZI9Zi6Kv/pz88n956f1RE8uo5+qi4D+DqTyymZOlCKPIfYTcf1D764RB/v4RfUmTDGBtfieHXYr9VbiVGpuyY/rmPMqgDmR+VR23c/kA+SgsfoMwunEl3co2aZm82AQfXrDLVia/J9YRl/tU2TIiJ4MskXiL6vT+Y6zm0aNcKEitNnl0MdqMrFLFpkjpx5w6CFAmplvw82dNHFQTWOYbgJnSzR0UdaaLYhygVzaEHrzNNoo9Yw8oMvxDkCf4PEw6QGNA5khFsFq9JjzhRp4fZJBZXIACmb2Q22aYx7ILZBOohXsxFbLYtlUHEWZpK62CQSbSbM6Dumw8K0fxBkf6cg/uJz9rCO929Xt1AH8Nmaz/AHhgfribfHy1nKjOdOq3zXiRc2TRsnvuUx4kyLeJMgHIkCJ6iPt09JXalp83k9NT6x+sBoaC7gDzMLq5dd0Ozsv4h6Dn6+Urw4c8pDyy4zbprKtlVdY+Z+eP9YEQ+tb2h8B/OBDCL5V/u2frphh62NTiTsrgqzGq+ZjGin1FYB54PrN13Yj+u0eRkSmfIODF+UrNL4UXypF0mmomkJa+PJDUYlT+JmjrIxtc/iQZE2iUx1k0NX8ZNprgsJhdZVrq5I6sSRtZ+IPlMF0rfxY9ZH8XGazN00bZV/i5h1kcpbWZ1EgdRK38TM8eVstm7LYpbdBvfAAkmNI1eWMa8Pj0kaEAktRbCw4VeaochwR1BBHzHMC78yenXnMJdFXY32e0SOh9ofI8/wA4M2Req7KKf+0D7cTC89/x5csZXJeqL4k3Ft83NEqK1uOZW6g9ZY6ppU3tmfN16sJeFubE7PsugV1gD5n5yh7JoXfub3R1zmX9doPTp5fKel8Tx8Zyrm82X4FtOW+kE9Z6iFU8/SE2zyvkXfmy/wCrwn9MBpf1jSmAWrELmLFRhLMiJa7RBuRDDiEFmZetkoLKSOsFOhu0gPlErOy/MSpNFpUsYJmlk/ZzRW3RH0zHotE3tg/xEJdpGi50jQ4wC/iJFtTANQYB7Cvln1zJyxEOnWyJ1hiQbib5kzAtnPHMIlpiaGHQS+INK8n4sAsKK4a0GcmNVLiRrrhVWMxlaBuMJINXmKgCqvPMc09UCojdJ4kEcpb2R8zNl4JTx9ZEtPd+Nf7ccuf+VF3zIDdMnQzVOqMQ6nEY1DesWU7QW9MmfP4Y8snq26hysgez9/nLHTvGOwu79VtSOS29gGPPGTHNd2IKwNvBzj2m4Iwef0nr45Y4zi4cpb2DV/lGQIGlfKNKk8Hy955X+XVj6iO3MiyQrJiRIihlmJkq3mOIHdLlJYI0OiAyvrtjdNv2l7BtdGpmreyUhKbIY3cR01Xb2OP9iK2dkAS+F0BdYJO9DTnL+yRKy/soYnSappU3Zk3MtKB9DiDNEtbazFXri5loqtfMKiYm2E2qx8y0KghkOIFRNl49gbfJo8VDZMeoq9YbAlVUlc2ITEGy5levYLYh6mIkjXImSDIbj6iQLxjscAsQQGGOhlunZNT5yjj0KHIH0M9n4n/lv+XH5brJz2+ZL9+5zZ4fA8gwwcfHmZN+eP7Z8o4fUzpuwe6S3afc7Kof+Fs8qPP7/tOcopNlioOrMqD6nE9s0unVEVAOFUKOPIDE8jxTU29LyXpzmg7DFQCh69qjAAPl9oh213fuswUdTgk+1Z0Hw4nbYEjYoweB0PkPSb82DzWoc/pHEMSrbmNoZ5d9uiehWEFthxMKRWGTsSV+oYj5y5auIa6jiMtK2rWYMep1UoNWCvIm9F2hn+crHLVJ1dGphzq5z6auGGumuXYXTauCfUgypbXSLauY0zd18r7r4K/VSuu12IpjsjjMSZAgmK6bWA+ca8UYl/WEBXMIg7dRiKPrfjFrQN2WYgVsLHiJtqfU5j2hpJx6QSd0qfeWNdchp9PiOpVxNJAGUmhXGNsgwk2novZFLHjdxiTyaS/7oKTqABgHDdRnynerp2H8Q/wzz7upYRepHUBvj1E7WztFh54/uCd3hxtx6Z32eGlHw/wiZEBrXP8A+g+2P5TJtwyJ5r3V0pfW1Ace1uz6bQTn9J6uNK/9Y32E8w7r3ivWIxGcBwP7RBH+c9DXtv8A7f1mfjl49NfJ7OjSt/WN+ggtZpsVsdzE7WPLfCRTtdT8JHtDWIabMHPsP5+e0ytZMnn9Z5jdZiK2j6xqp55ueFmVbzKU2tklmBUySvIMQPFdX0hyYC08SoFFqa8zntbQ1bb16eY+E6nWLKvVVAjBiBPS9phhDHVfGc72hQ9TblyQeom9L2mTwVP2M1kqLdOiXWSX4yU72kfWboWxjwpMq4Uc4e1Wr4JzxK7V2ZrLgwmt7JusAAIVfvzHuze7qhdrEv6+keHiyRfJHOaPXMOfKWlfauROoo7s049wYjlPYdC9EX7Tbgn7dODu1bHkZ+gJgF8Qn3WP90z09NDWBwo+wkxp19B9hFfCn7a4Ds7suxiNykD5TqtNosCW4rHpIsBF9E/Y+2gIoEkblEjZZFLLMy/qg+6jWaweUAdVIFJEiH04p+3JFrvhF3sMM8CZX1YfpN8mS17vufEz0IHE6ddcfPmcx3fH5n0b9p0RqnRhNTpphdzsx4syKb8TJrtblE9lgw6gg/adbp9RuUMOhnJb5Y9g67DGs9Dyvz8xOPw5aum+cdEGg9Tnw3/sN+0lvEywjYR6hv2nT+GN9OYv0bqQCOWUOMEP7J6H2ScTdGcHg4+UbftcLnwzYpKaZN3CH8o5b3W6ER5e00at2DFMi9Vr3rhme0uGZAc7sHGcYwvXynO59EK0J+gJPl0GT1/aS8M+hz5cHmO29pVnft3+2dSx3BRg3IFA4JyAR1/SGs7YUsS2/HiO6c52qUKgY3DzwcA4OIjVJrbG7y3FP72M4xI6lSmN3GQrD5MMj9IbtjthGBxkZZGyQBnbUqE8E+a5gae8wyvDuqjSYUkbd1R9sgZwM84P3isG1ZqXJOMEH0wcxQ6V2OBkcMRnCjCgk8n4CdHd2mzIwRrAWWtA2PDOA7sQTvYn3/X16CM29qBi5beQWsZMnO1WparaMnjkg4HpDjC3/LjT2U565GemR5esJV2CPPJ+U6zWdq0Oq1ksigl8nB2gVkbFJYliSAMnA6cCUtPbLIlipuDuEVSpK4w2TyDnpKkLRN+x1UkbclcZx7QHn1HEb/o5wwQJ7R5AGOfZ38Hp0l3R2iGV3JaoDxzs3qPEL0LWu5M5OCOMAjB8sQOn7ey4yX2q1JUbuVVaXqfbzxksDx6R7GopdLpHsbAB+PBzOg03ZYXaAMk8+p64+nML2TcKmPLEMCCxXLNkg+17QIPHUNLFNavnvQccggtgWO+0nPIIYZ+IgJIr7aNpIx0JU+mRx1gikf1Pa6sjKMrnxBjAIIZywJO7g8jyPQcysryTAaFIkTCumBEr7wIyEezEUu1EDbqIHkwG23tJmlGIRKpPZiBAhCflMaSstghABvAEQ1p4ggOvyjCy7BfFq/UfoZ0jNOY7F99f7X6ETp9s0wbeP0hiZJ8TJbRxq2DpBDUGtww/hIP0zNVOD0kdXWSDPP3rt1ZO9ruUgHI5APUecou/vadlGgstpsNditQFK7Dw1qIwwwIPDGcjW7Y6n7mB12kFy7HLFCVJAbHQgjn5gfadfPcc1ouu7UZNYFLOtC6a651ZV5NbY39M9M9POaq73Js3+HZ72nXHs5IvGUYHOD6EZyDHdT2TW9niNuZvDag5bg1P7ykY8/WRr7u0eEtRNm1TWyZtZtvh5KAZ6AE9Jlph0jd3v8MsHotUpV+IsG6rK1byn/VycjoPIiSbvPUl1wZrW9rR101lawu+5CQVbOcEDJ3dMcRrWd2q7Wd23MbKhQ+18A1Bg20Dy5H6yFndOhixYWFmNDFvEIIakYrZSBwQMj6w7G4Fq9ZU+ifUjxVPhu2Cqh0K5BO0+ycYJ9D9Yue8tVW7NVhFaaV7HBq92/aFbbnOcnkD4zoLOxxZS1Lb2RwyuS5LsG94lj6wNncOpw4bfixaK3/M6pTjwx04xj68wLpXN3sr8fwUrdj4z6YPuRV8VFDsME5xg9cRU97VsrUojqbadVchyhK+DkNxnGeMjylhR3J1K6o3B15vLHdXS2dMcZXfjxA20YwOAceUtKP+HukTGDaNqXVKPGYha7s+Iqg9M5PxgfTk6u8gWsFkstxpa9Y75pUmpjtLEZHtZ8hLuvt2lNQlJrcGx0rRiFAJdC6sBnJXjGfUGWh7g6TaV/M2mhdGR4v/AC6sGCdPUdesl/8ABNL4ou/M8QPTZnxW9+pPDUkdD7PB9YdjpzvZffpa6SL1fUW+LrMYFYIopbA9AT0AA5MvdX2/p6vCK1F3udUqAAU5I3bmLe6AOZpP+H+lUqVa1WRrXVxaysDbjxBkeR9PiY3rO6lNoQNuHhOtlRVirKy8Ahvl6w7F05nsjvvcKK96PfbbfqqUwKg35bMVQgYHujGR6R097lz7aWALZp6LSQo8O65chCucnbwCR0zxmWNHceivw9m/8qyy+vNhOLH97OeoPPHxMy7ufS9hdlOWsqudd5CNbUCEdl8yM/XAzmAulDpO8lpapFVrWt1mqobf4SFVqBJrXbwccYY+QPqJd93u9NOofaiuFKNbW7AbXRbDWehypyAdrYOCDJVd0NNXsYmzKXWapT4rA+LYPb6Y4PpAaXs6nTgrTvVMuVrNrMiFzubYh4XJ/wB9Y+x0stZrfSVtl2ZhyZNKY0ILUTCpVCBcTC0A10grbJt2gSCYEjjMn4OYStJJnxGC19OAAOSZrwABCFuZGwwAnZP/ANqj4idVsE4gsQGI4O18H0ODiUv9LX/1j/4jNMWvj9PUdo9Jk8s/pW7+sf8AxGZL3Gm1npukaPumZMnnuvJUrNmZMmsctWyfyEPiamS3NUFYg8HHy4l7ojnrzMmQoiwSEE3MiNuZMmRhuZNTIBozYmTIEyQtMyZEcVWqMr7JkyVCraDmHWZMiDTSDTJkCBaSSZMgE1gm6zJkAxB1gLP85kyOABujfJv2M5ozJkqemmHpqZMmRtX/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30729" name="Picture 9" descr="C:\Users\Dr.Robia\Downloads\download (4).jpg"/>
          <p:cNvPicPr>
            <a:picLocks noChangeAspect="1" noChangeArrowheads="1"/>
          </p:cNvPicPr>
          <p:nvPr/>
        </p:nvPicPr>
        <p:blipFill>
          <a:blip r:embed="rId3" cstate="print"/>
          <a:srcRect/>
          <a:stretch>
            <a:fillRect/>
          </a:stretch>
        </p:blipFill>
        <p:spPr bwMode="auto">
          <a:xfrm>
            <a:off x="6444208" y="4293096"/>
            <a:ext cx="2476500" cy="1847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animEffect transition="in" filter="wheel(4)">
                                      <p:cBhvr>
                                        <p:cTn id="7" dur="500"/>
                                        <p:tgtEl>
                                          <p:spTgt spid="3072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wheel(4)">
                                      <p:cBhvr>
                                        <p:cTn id="12" dur="500"/>
                                        <p:tgtEl>
                                          <p:spTgt spid="307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wheel(4)">
                                      <p:cBhvr>
                                        <p:cTn id="17" dur="500"/>
                                        <p:tgtEl>
                                          <p:spTgt spid="307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0722"/>
                                        </p:tgtEl>
                                        <p:attrNameLst>
                                          <p:attrName>style.visibility</p:attrName>
                                        </p:attrNameLst>
                                      </p:cBhvr>
                                      <p:to>
                                        <p:strVal val="visible"/>
                                      </p:to>
                                    </p:set>
                                    <p:animEffect transition="in" filter="strips(downLeft)">
                                      <p:cBhvr>
                                        <p:cTn id="22" dur="500"/>
                                        <p:tgtEl>
                                          <p:spTgt spid="30722"/>
                                        </p:tgtEl>
                                      </p:cBhvr>
                                    </p:animEffect>
                                  </p:childTnLst>
                                </p:cTn>
                              </p:par>
                              <p:par>
                                <p:cTn id="23" presetID="18" presetClass="entr" presetSubtype="12" fill="hold" nodeType="withEffect">
                                  <p:stCondLst>
                                    <p:cond delay="0"/>
                                  </p:stCondLst>
                                  <p:childTnLst>
                                    <p:set>
                                      <p:cBhvr>
                                        <p:cTn id="24" dur="1" fill="hold">
                                          <p:stCondLst>
                                            <p:cond delay="0"/>
                                          </p:stCondLst>
                                        </p:cTn>
                                        <p:tgtEl>
                                          <p:spTgt spid="30729"/>
                                        </p:tgtEl>
                                        <p:attrNameLst>
                                          <p:attrName>style.visibility</p:attrName>
                                        </p:attrNameLst>
                                      </p:cBhvr>
                                      <p:to>
                                        <p:strVal val="visible"/>
                                      </p:to>
                                    </p:set>
                                    <p:animEffect transition="in" filter="strips(downLeft)">
                                      <p:cBhvr>
                                        <p:cTn id="25"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457200" y="1600200"/>
            <a:ext cx="6059016" cy="4525963"/>
          </a:xfrm>
        </p:spPr>
        <p:style>
          <a:lnRef idx="2">
            <a:schemeClr val="accent2"/>
          </a:lnRef>
          <a:fillRef idx="1">
            <a:schemeClr val="lt1"/>
          </a:fillRef>
          <a:effectRef idx="0">
            <a:schemeClr val="accent2"/>
          </a:effectRef>
          <a:fontRef idx="minor">
            <a:schemeClr val="dk1"/>
          </a:fontRef>
        </p:style>
        <p:txBody>
          <a:bodyPr>
            <a:normAutofit fontScale="92500"/>
          </a:bodyPr>
          <a:lstStyle/>
          <a:p>
            <a:pPr marL="514350" indent="-514350" algn="l" rtl="0" eaLnBrk="1" hangingPunct="1">
              <a:buFont typeface="+mj-lt"/>
              <a:buAutoNum type="arabicPeriod" startAt="6"/>
            </a:pPr>
            <a:r>
              <a:rPr lang="en-US" b="1" u="sng" dirty="0" smtClean="0">
                <a:solidFill>
                  <a:srgbClr val="FF0000"/>
                </a:solidFill>
                <a:cs typeface="Arial" pitchFamily="34" charset="0"/>
              </a:rPr>
              <a:t>Has the patient ever had any other lumps ? </a:t>
            </a:r>
            <a:r>
              <a:rPr lang="en-US" dirty="0" smtClean="0">
                <a:cs typeface="Arial" pitchFamily="34" charset="0"/>
              </a:rPr>
              <a:t>( important connecting history may exists between the present lump and previous or coexisting lumps )</a:t>
            </a:r>
          </a:p>
          <a:p>
            <a:pPr marL="514350" indent="-514350" algn="l" rtl="0" eaLnBrk="1" hangingPunct="1">
              <a:buFont typeface="+mj-lt"/>
              <a:buAutoNum type="arabicPeriod" startAt="6"/>
            </a:pPr>
            <a:r>
              <a:rPr lang="en-US" b="1" u="sng" dirty="0" smtClean="0">
                <a:solidFill>
                  <a:srgbClr val="FF0000"/>
                </a:solidFill>
                <a:cs typeface="Arial" pitchFamily="34" charset="0"/>
              </a:rPr>
              <a:t>What does the patient think caused the lump? </a:t>
            </a:r>
            <a:r>
              <a:rPr lang="en-US" dirty="0" smtClean="0">
                <a:cs typeface="Arial" pitchFamily="34" charset="0"/>
              </a:rPr>
              <a:t>( the lump may follow  trauma or surgery e.g. hernia )</a:t>
            </a:r>
          </a:p>
          <a:p>
            <a:pPr algn="l" rtl="0" eaLnBrk="1" hangingPunct="1"/>
            <a:endParaRPr lang="en-US" dirty="0" smtClean="0">
              <a:cs typeface="Arial" pitchFamily="34" charset="0"/>
            </a:endParaRPr>
          </a:p>
        </p:txBody>
      </p:sp>
      <p:sp>
        <p:nvSpPr>
          <p:cNvPr id="29698" name="AutoShape 2" descr="data:image/jpeg;base64,/9j/4AAQSkZJRgABAQAAAQABAAD/2wCEAAkGBhQSEBUSEhQUFBIVEhUUFRUVFBQUFBUUFRQVFBQQFRUXGyYeFxkjGRUUHy8gIycpLCwsFR4xNTAqNSYrLCkBCQoKDgwOGg8PGikcHBwpLCwpKSkpKSkpLCwsKSksLCkpKSkpKSkpKSwpLCwpLCwsKSksLCwsLCwsKSksLCkpLP/AABEIARMAtwMBIgACEQEDEQH/xAAbAAACAwEBAQAAAAAAAAAAAAAEBQACAwYBB//EAD4QAAEEAAQDBQUGBQMEAwAAAAEAAgMRBBIhMQVBURMiYXGRBoGhscEUIzJC0fBScoLh8TNiojRDkrIVFiT/xAAaAQACAwEBAAAAAAAAAAAAAAACAwABBAUG/8QAJxEAAgICAgICAgIDAQAAAAAAAAECEQMhEjEEIhNBMlEzYRQjgQX/2gAMAwEAAhEDEQA/APt52S48Ropg46Li+IYnJM5vR5H1+qTlycFZp8fGsjaOmbxAFW+3hci3Gm1ZuMOuh5JPzmv/ABDq/wD5AL37auQbjDZrf90mWD4mDQdd+Snzgy8WlaOhZibVhKgWO6LZsiYp2ZHCgvtFO0WAevQb2TOYHA2zq3aoSWSgqCS1OYSx6sLfPSzGJQeKk10QsU5LkDmMjhtWNji6XhxiEesZCVOZaxRsZx4sHdEgpHFC55FCh1KcxjSkcZfsTkiovRoovLXqYKIooooQiiiihChXD+0IrEO01J+Jaw/Vdxy9y4/2nGWaxuaPwr6fBZPKVwNngv8A2f8ABYGH3ovCQ5mnyA8/FZYh2ljQ/U7ozBPBHQgAabWBsscUdafRnJg+dXyQckjm9TrV8x0vqF0WGA57c1pNwtrta/ZTONozrPFOpC3A4/kdPf8AFNo8RY3Sw8EAPd0REeHyq42gJ8JbQcJETGNEvw5JOiZNGi1R6MeRJMExzlWF6zxslmlXCO9ULluhkY+prO3XfdBjR1LXHCiCSdbHltqhopbN8kLexuNeoyjNrbsR0Q8COCKKszz9SRilsyRUCzkNIuhElYWpawjxHVbpylYtpo9terwL1EURRRRQhStFzPtKwdoL5sHwc703C6e1zXtY3WN3I936pOdXBmnxHWRCiQ3poKFjqQveHz0718sw0WMotoI32PVbRwfmG315rnRZ2pVQ9ilsBGscksEnK9eXmmEMlfv1T0c7JjCZChZSbW7jazibZRoXFcey2EjrfdbzuNaKzfJUITVoB+z2DZOuqwi7r0wcxATNIf4ckDWx0Gno0xLcxrkgXwkafvwTWOILPEYe/chl+y4zrRhgpq0P9/VNWHRIstO8bCb4eS2hFBgZ49NBQQ8rtVvyQz0diIuirjoicHPehWIjPMKh0Nqk6YUvZaGaipFJYtXC0mWqLKKKKEK0ub9swckf8x+IXSJH7WMtjP5j8knOrxs0eN/LE5iBuhAOv9gi8EdMh6+/f5JfEaJHh70fw53fa7q2vGwVzIPdHayfiHzwEO26LaGRGEZh5hYmMDZaqsxfJy0XY+0Xh46CFw0dnyR5NJsF+zPke6KuXjV7nteNRiy+RDyQokLORU0XF7KR7L2lnA6wt2qqLemA4uC/er4HpaIlasGNym1Og+VxoPaFAwKjH2rOkUMzTbPJXILEG9FeeVY0hY+EaCMHNRo+5Mgkrd7R0OIvTxCZCf0Lyw3Ycooonmc8pJ/acfch3R7fQ6H5pygONw5oHir7pNeI1CGf4sZidTTOJy65vd6afRbYOQD1tDia9OX667qrSA8X6HVcpaPQSWjqcJMC27XkuqWYDFbgbJtCNlqXRgnDjsJwwoLzETa0sJsYG6WhXOJO6O9Co47lyYeHoiNBwt0RjEUegMiRqFlKr5lQm1YuIPhnckSEJhxr70XSsKXZ68LCRuiILdFm+OwlsGLorgXWiJY9ELhTTjfNGq1tAydMAMFm1Z0eiKe3RDSPAQyGKbYO9lFX4eCXg/7if0WM0yvwh9yHoBfxpVD8xk0/jseKKKLYYCKkosV1V1VyhD53jGZXkUefzKxnFta4cqHIUehTTj0eWcjqbHkR+oPolsjq5LjzjUmj0eOSlBMmBxwaddb8eaajixqgKPVK4MMHHXoL9UXNw/KLB8K8Cig2kVPi+zz7QM9k96uSZYeSwCRqQkeGw1vvXTXlrX5U3iPJMxt27AnFVobRGhe3mimSCrseGuh8kh4pg3S4Z7GWSctjQ5mh7XSR0dCHMDm1zzJHj8C4lscccueTB4zI12QOhklng7OU0aAa85tCS3la1R6Odk0zt24sG9295zaOhJaaJA/M3xXglBLwD+GvUi1wntDgZI453PYXZmY3sxbSYzJibZNqbpzSBQtM8TwaWSXFOkjdkfBJEGMLGZsuJfJG8E/ic6MtvNzzDYq2hSOhhxkYe1pcA57XPaL1ysy53DyzN/8AJFNxTcxB5AEn8upIq1xM3s7M+MP7AF/2THwRuAjZKHTNidDI/Lox7nNmst0uUnTMUbjOBPbICyEmFjMJmjaG/e5JcY6ZgaSBeaWJ5J381ZTdnX9oKAsWRY138Vk+Rc3Ngp3z4UiERxxGF5ot7oyzsfE525yh0RA21dzaF0E7kLWiRVmE81EFHRYiwlrzazgnIcRsECdGiUOSG8smiAxUwFKGewsnsvyUbsrHEycRv+/BF+z7dXO8ggMTt4pvwKGogf4javGrlYfkVHENFFFFqOaReFerxyhDk/a+PLIx+neBbfO22R8ykRdvr6811ftfBmgzfwOBrrelLlHVWxAPv9CuZ5Gpna8OSeKgzhsdiz5/2TOQW1IcHiDHz02PmNQm0WJzC6rmhhLQ2ad39GDmU6uW+y1gfqq4kHTxsfD4LLDfFGF2h5gToimsAIP5gCAfA7j5eiCwpRrFpgzBlSsu/CtdRc1pLRQJAJHh5LHGYrKSPBEtcknHJakA6/RFJ0heKHKdDjAy6CumqKc+9vmguEvBCKkoHkFYnJGpNFJDSFlatcQeiHc6ygbGQRid1SWKwtHNWuXRAaE6MYxprurOZorkWqyupQG9gGMJJa0blwC6iCLK1rRyAHouc4dDnxA6NBcfPkunCZiXbEeVK2kWUUUWgyEXjl6vHKEFvH/+nk/kJ+Wq4GhkB13HMVv0X0XiDLieORY4f8SvnL3UzXbz9+nvXP8AL7Ot/wCf+Ml/Ztg48x8M3v8ANNo48u58uqXcLbd9Ezlh0tJh0bJvYO+W9OV7r2Ad7oPHRYzac96+a9hNOA8eV17rVlrodYMUN0fEl0MlCtf0KOgfp8L+C0QOfl7CVz3tPEcokGuU6n3p9+qycxrwWuApwog9CCjkk1QuE+ErEnBuMAgG6TN+MDiLGt6c0i/+pPZI50MncJvI4AgeAKb8P4U5hzPcHO5UKa3rpzS8bl1Ifm+J+0RhJGepQxOtI/kgMQe8mszQPWhXe5eR6L1ANI3ZYS81rI6jqhsTJWvgqCj2HcAg7r3dXV7h/lN0s9nnfdf1H6JmtcOkYM35ssoooiFEVXKy8coQFxv+k/8Akd8iF82gHd8x+yu79p8Rkw7+rhlA891w8Udnnz9VzfMftR1/AXq3+xng46A03CaMisAIPDQ7dK3/ALJnhmUEMehmWVHM8Q4hkMn3YOSYxX1rBOxd/wDGq8b8EJhuMOEjWuYP9SFmjnEgztzDlqRzXS432ehe4yOacxNu7zgCezdDmy3V9m8tvpXRLXcKjz6DYxuGpr7luWPzoK50qJhm5CnhfHpDHh2PBzvjwrg5rqJ7bO0F1jf7sGv9/hqdwLj0j2RtY0PmeyH/AFHlrSfscU9imnLZeB6nwW2D9mYmkZW7FhGpNdneSrOwzHRNIfZSHIGZSG00d17mmmxNhDcwN0Y2tB60LT8YnM/ox4tx8skdCKJdBM/MLOR0ULZKd4/eMIHRzTzTPByHso3E950bHHr3mNJPqCfehOIcJha8vDO84EUCa70YiLgL0JYGtvoxvQJjhMOAxo1AADaG1AUEa3oQlq2ZjEUdeqKEl+SAxJDXkX66+8LWFh3u/VQY4qgxzwAgpNTak7iAs2yXsqsuEUlYQ3f3LRgXkMJqyt2xqqFSewTENCHki0I8EfMwIFwrRC0Oxuw7gGkZHR3zTVJ+CSauHkfnacBaoP1MHkL3ZZRRRGKIquKsqvKhTOS9ssRb2sB/C3N7zoCfDQpPhfxAD+6nFMZ2mIcR+HOR6d2vUfFG8MiNknpQ6eK40pcsjZ38UeGFL7GUUF+VIssoUph28vVYYuRP+jK25SoHxMx2QkbL1HLlSkvW1pgtdUHZqiuMbN8JGbr1TqHZCcPbqbrVHNC1QRz889iLichGKaCe7kaR52+/p8E/jILNOi5H2yBZI2Qkhjm5c3Jj26gnwIK94bxWWLMJXMczMMpotPe/7YGxN+KFSqbTHPE54k4jZ8ZkkIo02gTWX577IyGJw8R6L3ARFrbP4nHMffsERadRncnVAmKYXbLGPDVRO9ouR2tc6vy80PmJPL0QUFFuqDGPVwbKwictmKxbWyko+KBxLEwcELiG2ELDg6MsA7LI3xGX11Txq55rqIPMGwuhYdE3E9UK8hbsuooonGciD4piuzie/o0151QRZSD2xmrDgfxPA9LKDJLjFsPGuUkjjsEC43V34c+a6bBxUAOQ+aVcMg1HM0L8yLKexM0XJxwpX+zuZn0i8L9/FCYp26KGiCxLhZs8k2XRnxLYETy6ovDJazHNzZa/e3zT7AQjJrpeiGHsOyyUEa4aRGRyhAV3qHTeqCgdR6LTGVGOUeWw/FYZsrCx7Q5p0IPPSkkw/s1AyQODSaNhriXNHiAdk4ZiNAsMQ+xfio+L2+wcfJeqfYQcSOZWYmzEa0kpxNv6DqnuEbforjNydEnjWNFXPAc7TXujU7rDGDLq3marp5omOM53UBuBZ/NoDY9VTGMpwd0Nkfv3I2Li9kgdoiWuQpf3tkRGqRcj0tWMzdESFnKFdFRexc5uid4SS2A+ASmZlIrgz7a4dHfPVXDUqLzK42NFF4CotBjJa5z20bbYx/ud/wCq6Elct7W4uy2Ma5e+eu+3os/ktLGzT4ivKqBcNpR01ATCHEAivd/dK8N+Efvxr0RTHUfH/P6LFB6OrkjYY51IbFCwVWTFgAl2gAzG+gWInBsg3RIscqvT4K30Ao0zmOGYm53We811HXYcjS+gMkAhHLT3e9cTxfg78/bQhpfs5psZwN2kjmLJHkjYcfM+MRlhaNMzieX70QYWoN/2Fng8lb6H+DxGYH9ETWiWYMVdaUAEcwlaUZ5Rpmh0CFxL6aa6Ig7apdxCcNNE7j5qpdF41chVh5g55yjp4bWut4dtvy/wuQwkJDjWu+i6HhuNrQlTD2M8hWqG2HeQ9wJvvCtKqwPq4qnE22D5KmHnbqRdlwb127wPqtMc+m2tDObFVPYDE62hHxIBgygDmUdDsgSHz6NQVnK5ehYTu6Kxa7BcU/WkXwYUXDyKybDzO/0WmCkqWurfrakfysPI7hocKLy1FpMJUhcXM3tcTKSNCSB/Tp+i7HES5WFx5An0C5XgsV24/mJPqbWXPuom3xNcpHPcZkdDiI6Jc05R2QsFzu0b/p6U5xArLY05rGTGS/fVJ32OcHM1Lm//AK8kLwCCADDmGhO42XdSQ76a6HbobBXhZ4Ctv7JaikafkbZwXEZ5WNlAe86Y9gBaDYhgc+M7b5tPG1TF8QfB9oolub7aWd38UrZWGPKK1JaX0OhX0J8APK7v47rCRhqufkrdIinZxU3EpGOLnvkc3Njmlo6RTNbCarShn1+a94biZXvhDnuouxriBq17Y54+ypxGrSHOPLQLq3s6b8/FeNZ4AcjVdKv00SrHJlYHiz4gIyJAZAHWj49kYubs1cNFzvtHoWk8/ouivRcx7Uk5oOnaEH9FJdExflZtwOVt70Sa13TJkALzrVEe+1x8diQVvp77AXY4MbE6nx69AqxP6GZlWxjg8KWs5k2d/NZYxxy2dEZHjBVa9PCxv+iQ8XxhceyaaJ1scgnSdGPFcpWy+BmL5NSKHgncbtNEt4VhBGwAak6k9T9EyiZpaGNsvNV6LFYBmqIy6qxaEyhNmRasYNJAeiKc1D1RULj00Nwoqx7e5RaDGA8afUDupFepCV8MjAZp4Jhx09wDq4fBBYfRqy5dzNuBf66Dr0XjIRaya+0QzZUinaLZFi+G0S1Zzt6KOKYMZOxfPh6pDTQ7OHomL3IV45DmlSVGqLsFzWt8PN1VHQ66bfVSFhHqrQx00buZzSvjvDO1hJH4mU9v8zSHfRMg/RVLlbWgV67OLilv74bE0Rza7cs92w8k4j4hnaGGu8aIcCAQN7HMeiW8d4TPE50uDI7zrLCBlOhux1N78qQGF4u5xa50Tg/Zwae62yRY116eaz8nDbN/FZI6OshxYyHLeXYAkkADQAXsOYQbsZQdIQO7/EaG43KFwRllNUGRgbc/f+ibYngvawPibQL25b16gk6eAKdF899GaUVjjoLwfGYRmBkb3WyPdvoI3NbIPEhzgKHMo53HYRRztyFrzZNG2SNiNNOpt7mt/qb1CTYn2Re4Ado0UcY4GjqcRjI8VHfUAxAE9HXpsicdwKaWny9gX9jMx0dSdlmlmgkYA7R2ghrPobcDXdo6oRSOXOXJjGTjkQIOYBnZPks2HUx4YQGnXQkDzIHNVn4/A0W6Ro7rnc9Gtf2bnHoA40lB9lZSGF0jSY2d0FznBpZioMVDEXkW5gEAaXEWbtUd7IyObKczA+aGZp/E5ofPP2xymhmYBoLonwRMpMb4zjrI2vA7z48pc3Y06TsgbPLNfoipo+8kE/szK+SZ7ntc6RpY024/djEnENBGwIDsn9N86HRPPe9/1S/sZEYxbDyUXseyi0GRi3jezfP6FLM9ac6TLjpprfNIftFu/RYcz9jpeMvUbwDxRY+iAwjwT70waEUQMvZoxevGi8YrJqM7FeJ7pQzpCQE3xeEzt8UraeRSpo1YpWTNfVVew8it4z6Lcx2FQxySYvzaa/JVc8o4w6ahZSYTorLU0B6/lIGo5Xz/AMoDBcKaXHuNJDruvza615aJv9kI5eqzweBc1zrNDNY9EElfYfyJRdGnZho0HLRo022CLww68vjzpVbCAbGpVyaRmd7QV2lV+65V8FoB+/ohcHrqi7TU9GVxpkpSlFCrKMpFm4arQqiH7DiHQbKLyDZerQhD7FntD+Aef0XK4Z1keBXVe0P4AuT4c0l39S5vkfyHT8R+h0WAZQCZs2S3DlMYXaJ8OhWbsuArKKJiMzLBLuIYb8zee/6piF7WlK5LkiRnxejn2GtLRTJOax4jCGOHR34Tyv8Ah/fRZsdSz1XZuSU1YcZ9F52hG6xY4EL1w8ldg0jV068MizVS/fwUsrgjRz+fJYD7x1C8g3P8XgFhNMXGuXIDmmODgyt8Va2SS4oNjbQXrjao52i9ajMrX2XDl6vGhWRIEylWQWzwsear7Gx6D4NlFINlFoM0uwTisGZoSfCcLo3ytdK9lqoh8EqWJPYyGVwVIXQ4WkTHEiwxTIiUEipZGzDIpkRFKUpxB5GGVWyLWlKRUVYHjsGJGFp2PwI2KTx4JwNHcGl0eVUfEChlBMZDM4iiOCluIUwEQXvZKljQTzNiyTDIaSG+WvJO3RdVUQjoq+NEWdivBcNrvOGvRHCDRF5FMiJQSAeVsDdGrBiKyKZFfEHmYZF6GLelKVcScgUsWfY6o3KpkV8SKbRWJui8WjQoiBbs9UUUUKIooooQiiiihCKKKKEIquUUUKZFZRRQpHhXiiigRZRRRQhFFFFCEUUUUIRRRRQhFFFFCH//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9700" name="AutoShape 4" descr="data:image/jpeg;base64,/9j/4AAQSkZJRgABAQAAAQABAAD/2wCEAAkGBhQSEBUSEhQUFBIVEhUUFRUVFBQUFBUUFRQVFBQQFRUXGyYeFxkjGRUUHy8gIycpLCwsFR4xNTAqNSYrLCkBCQoKDgwOGg8PGikcHBwpLCwpKSkpKSkpLCwsKSksLCkpKSkpKSkpKSwpLCwpLCwsKSksLCwsLCwsKSksLCkpLP/AABEIARMAtwMBIgACEQEDEQH/xAAbAAACAwEBAQAAAAAAAAAAAAAEBQACAwYBB//EAD4QAAEEAAQDBQUGBQMEAwAAAAEAAgMRBBIhMQVBURMiYXGRBoGhscEUIzJC0fBScoLh8TNiojRDkrIVFiT/xAAaAQACAwEBAAAAAAAAAAAAAAACAwABBAUG/8QAJxEAAgICAgICAgIDAQAAAAAAAAECEQMhEjEEIhNBMlEzYRQjgQX/2gAMAwEAAhEDEQA/APt52S48Ropg46Li+IYnJM5vR5H1+qTlycFZp8fGsjaOmbxAFW+3hci3Gm1ZuMOuh5JPzmv/ABDq/wD5AL37auQbjDZrf90mWD4mDQdd+Snzgy8WlaOhZibVhKgWO6LZsiYp2ZHCgvtFO0WAevQb2TOYHA2zq3aoSWSgqCS1OYSx6sLfPSzGJQeKk10QsU5LkDmMjhtWNji6XhxiEesZCVOZaxRsZx4sHdEgpHFC55FCh1KcxjSkcZfsTkiovRoovLXqYKIooooQiiiihChXD+0IrEO01J+Jaw/Vdxy9y4/2nGWaxuaPwr6fBZPKVwNngv8A2f8ABYGH3ovCQ5mnyA8/FZYh2ljQ/U7ozBPBHQgAabWBsscUdafRnJg+dXyQckjm9TrV8x0vqF0WGA57c1pNwtrta/ZTONozrPFOpC3A4/kdPf8AFNo8RY3Sw8EAPd0REeHyq42gJ8JbQcJETGNEvw5JOiZNGi1R6MeRJMExzlWF6zxslmlXCO9ULluhkY+prO3XfdBjR1LXHCiCSdbHltqhopbN8kLexuNeoyjNrbsR0Q8COCKKszz9SRilsyRUCzkNIuhElYWpawjxHVbpylYtpo9terwL1EURRRRQhStFzPtKwdoL5sHwc703C6e1zXtY3WN3I936pOdXBmnxHWRCiQ3poKFjqQveHz0718sw0WMotoI32PVbRwfmG315rnRZ2pVQ9ilsBGscksEnK9eXmmEMlfv1T0c7JjCZChZSbW7jazibZRoXFcey2EjrfdbzuNaKzfJUITVoB+z2DZOuqwi7r0wcxATNIf4ckDWx0Gno0xLcxrkgXwkafvwTWOILPEYe/chl+y4zrRhgpq0P9/VNWHRIstO8bCb4eS2hFBgZ49NBQQ8rtVvyQz0diIuirjoicHPehWIjPMKh0Nqk6YUvZaGaipFJYtXC0mWqLKKKKEK0ub9swckf8x+IXSJH7WMtjP5j8knOrxs0eN/LE5iBuhAOv9gi8EdMh6+/f5JfEaJHh70fw53fa7q2vGwVzIPdHayfiHzwEO26LaGRGEZh5hYmMDZaqsxfJy0XY+0Xh46CFw0dnyR5NJsF+zPke6KuXjV7nteNRiy+RDyQokLORU0XF7KR7L2lnA6wt2qqLemA4uC/er4HpaIlasGNym1Og+VxoPaFAwKjH2rOkUMzTbPJXILEG9FeeVY0hY+EaCMHNRo+5Mgkrd7R0OIvTxCZCf0Lyw3Ycooonmc8pJ/acfch3R7fQ6H5pygONw5oHir7pNeI1CGf4sZidTTOJy65vd6afRbYOQD1tDia9OX667qrSA8X6HVcpaPQSWjqcJMC27XkuqWYDFbgbJtCNlqXRgnDjsJwwoLzETa0sJsYG6WhXOJO6O9Co47lyYeHoiNBwt0RjEUegMiRqFlKr5lQm1YuIPhnckSEJhxr70XSsKXZ68LCRuiILdFm+OwlsGLorgXWiJY9ELhTTjfNGq1tAydMAMFm1Z0eiKe3RDSPAQyGKbYO9lFX4eCXg/7if0WM0yvwh9yHoBfxpVD8xk0/jseKKKLYYCKkosV1V1VyhD53jGZXkUefzKxnFta4cqHIUehTTj0eWcjqbHkR+oPolsjq5LjzjUmj0eOSlBMmBxwaddb8eaajixqgKPVK4MMHHXoL9UXNw/KLB8K8Cig2kVPi+zz7QM9k96uSZYeSwCRqQkeGw1vvXTXlrX5U3iPJMxt27AnFVobRGhe3mimSCrseGuh8kh4pg3S4Z7GWSctjQ5mh7XSR0dCHMDm1zzJHj8C4lscccueTB4zI12QOhklng7OU0aAa85tCS3la1R6Odk0zt24sG9295zaOhJaaJA/M3xXglBLwD+GvUi1wntDgZI453PYXZmY3sxbSYzJibZNqbpzSBQtM8TwaWSXFOkjdkfBJEGMLGZsuJfJG8E/ic6MtvNzzDYq2hSOhhxkYe1pcA57XPaL1ysy53DyzN/8AJFNxTcxB5AEn8upIq1xM3s7M+MP7AF/2THwRuAjZKHTNidDI/Lox7nNmst0uUnTMUbjOBPbICyEmFjMJmjaG/e5JcY6ZgaSBeaWJ5J381ZTdnX9oKAsWRY138Vk+Rc3Ngp3z4UiERxxGF5ot7oyzsfE525yh0RA21dzaF0E7kLWiRVmE81EFHRYiwlrzazgnIcRsECdGiUOSG8smiAxUwFKGewsnsvyUbsrHEycRv+/BF+z7dXO8ggMTt4pvwKGogf4javGrlYfkVHENFFFFqOaReFerxyhDk/a+PLIx+neBbfO22R8ykRdvr6811ftfBmgzfwOBrrelLlHVWxAPv9CuZ5Gpna8OSeKgzhsdiz5/2TOQW1IcHiDHz02PmNQm0WJzC6rmhhLQ2ad39GDmU6uW+y1gfqq4kHTxsfD4LLDfFGF2h5gToimsAIP5gCAfA7j5eiCwpRrFpgzBlSsu/CtdRc1pLRQJAJHh5LHGYrKSPBEtcknHJakA6/RFJ0heKHKdDjAy6CumqKc+9vmguEvBCKkoHkFYnJGpNFJDSFlatcQeiHc6ygbGQRid1SWKwtHNWuXRAaE6MYxprurOZorkWqyupQG9gGMJJa0blwC6iCLK1rRyAHouc4dDnxA6NBcfPkunCZiXbEeVK2kWUUUWgyEXjl6vHKEFvH/+nk/kJ+Wq4GhkB13HMVv0X0XiDLieORY4f8SvnL3UzXbz9+nvXP8AL7Ot/wCf+Ml/Ztg48x8M3v8ANNo48u58uqXcLbd9Ezlh0tJh0bJvYO+W9OV7r2Ad7oPHRYzac96+a9hNOA8eV17rVlrodYMUN0fEl0MlCtf0KOgfp8L+C0QOfl7CVz3tPEcokGuU6n3p9+qycxrwWuApwog9CCjkk1QuE+ErEnBuMAgG6TN+MDiLGt6c0i/+pPZI50MncJvI4AgeAKb8P4U5hzPcHO5UKa3rpzS8bl1Ifm+J+0RhJGepQxOtI/kgMQe8mszQPWhXe5eR6L1ANI3ZYS81rI6jqhsTJWvgqCj2HcAg7r3dXV7h/lN0s9nnfdf1H6JmtcOkYM35ssoooiFEVXKy8coQFxv+k/8Akd8iF82gHd8x+yu79p8Rkw7+rhlA891w8Udnnz9VzfMftR1/AXq3+xng46A03CaMisAIPDQ7dK3/ALJnhmUEMehmWVHM8Q4hkMn3YOSYxX1rBOxd/wDGq8b8EJhuMOEjWuYP9SFmjnEgztzDlqRzXS432ehe4yOacxNu7zgCezdDmy3V9m8tvpXRLXcKjz6DYxuGpr7luWPzoK50qJhm5CnhfHpDHh2PBzvjwrg5rqJ7bO0F1jf7sGv9/hqdwLj0j2RtY0PmeyH/AFHlrSfscU9imnLZeB6nwW2D9mYmkZW7FhGpNdneSrOwzHRNIfZSHIGZSG00d17mmmxNhDcwN0Y2tB60LT8YnM/ox4tx8skdCKJdBM/MLOR0ULZKd4/eMIHRzTzTPByHso3E950bHHr3mNJPqCfehOIcJha8vDO84EUCa70YiLgL0JYGtvoxvQJjhMOAxo1AADaG1AUEa3oQlq2ZjEUdeqKEl+SAxJDXkX66+8LWFh3u/VQY4qgxzwAgpNTak7iAs2yXsqsuEUlYQ3f3LRgXkMJqyt2xqqFSewTENCHki0I8EfMwIFwrRC0Oxuw7gGkZHR3zTVJ+CSauHkfnacBaoP1MHkL3ZZRRRGKIquKsqvKhTOS9ssRb2sB/C3N7zoCfDQpPhfxAD+6nFMZ2mIcR+HOR6d2vUfFG8MiNknpQ6eK40pcsjZ38UeGFL7GUUF+VIssoUph28vVYYuRP+jK25SoHxMx2QkbL1HLlSkvW1pgtdUHZqiuMbN8JGbr1TqHZCcPbqbrVHNC1QRz889iLichGKaCe7kaR52+/p8E/jILNOi5H2yBZI2Qkhjm5c3Jj26gnwIK94bxWWLMJXMczMMpotPe/7YGxN+KFSqbTHPE54k4jZ8ZkkIo02gTWX577IyGJw8R6L3ARFrbP4nHMffsERadRncnVAmKYXbLGPDVRO9ouR2tc6vy80PmJPL0QUFFuqDGPVwbKwictmKxbWyko+KBxLEwcELiG2ELDg6MsA7LI3xGX11Txq55rqIPMGwuhYdE3E9UK8hbsuooonGciD4piuzie/o0151QRZSD2xmrDgfxPA9LKDJLjFsPGuUkjjsEC43V34c+a6bBxUAOQ+aVcMg1HM0L8yLKexM0XJxwpX+zuZn0i8L9/FCYp26KGiCxLhZs8k2XRnxLYETy6ovDJazHNzZa/e3zT7AQjJrpeiGHsOyyUEa4aRGRyhAV3qHTeqCgdR6LTGVGOUeWw/FYZsrCx7Q5p0IPPSkkw/s1AyQODSaNhriXNHiAdk4ZiNAsMQ+xfio+L2+wcfJeqfYQcSOZWYmzEa0kpxNv6DqnuEbforjNydEnjWNFXPAc7TXujU7rDGDLq3marp5omOM53UBuBZ/NoDY9VTGMpwd0Nkfv3I2Li9kgdoiWuQpf3tkRGqRcj0tWMzdESFnKFdFRexc5uid4SS2A+ASmZlIrgz7a4dHfPVXDUqLzK42NFF4CotBjJa5z20bbYx/ud/wCq6Elct7W4uy2Ma5e+eu+3os/ktLGzT4ivKqBcNpR01ATCHEAivd/dK8N+Efvxr0RTHUfH/P6LFB6OrkjYY51IbFCwVWTFgAl2gAzG+gWInBsg3RIscqvT4K30Ao0zmOGYm53We811HXYcjS+gMkAhHLT3e9cTxfg78/bQhpfs5psZwN2kjmLJHkjYcfM+MRlhaNMzieX70QYWoN/2Fng8lb6H+DxGYH9ETWiWYMVdaUAEcwlaUZ5Rpmh0CFxL6aa6Ig7apdxCcNNE7j5qpdF41chVh5g55yjp4bWut4dtvy/wuQwkJDjWu+i6HhuNrQlTD2M8hWqG2HeQ9wJvvCtKqwPq4qnE22D5KmHnbqRdlwb127wPqtMc+m2tDObFVPYDE62hHxIBgygDmUdDsgSHz6NQVnK5ehYTu6Kxa7BcU/WkXwYUXDyKybDzO/0WmCkqWurfrakfysPI7hocKLy1FpMJUhcXM3tcTKSNCSB/Tp+i7HES5WFx5An0C5XgsV24/mJPqbWXPuom3xNcpHPcZkdDiI6Jc05R2QsFzu0b/p6U5xArLY05rGTGS/fVJ32OcHM1Lm//AK8kLwCCADDmGhO42XdSQ76a6HbobBXhZ4Ctv7JaikafkbZwXEZ5WNlAe86Y9gBaDYhgc+M7b5tPG1TF8QfB9oolub7aWd38UrZWGPKK1JaX0OhX0J8APK7v47rCRhqufkrdIinZxU3EpGOLnvkc3Njmlo6RTNbCarShn1+a94biZXvhDnuouxriBq17Y54+ypxGrSHOPLQLq3s6b8/FeNZ4AcjVdKv00SrHJlYHiz4gIyJAZAHWj49kYubs1cNFzvtHoWk8/ouivRcx7Uk5oOnaEH9FJdExflZtwOVt70Sa13TJkALzrVEe+1x8diQVvp77AXY4MbE6nx69AqxP6GZlWxjg8KWs5k2d/NZYxxy2dEZHjBVa9PCxv+iQ8XxhceyaaJ1scgnSdGPFcpWy+BmL5NSKHgncbtNEt4VhBGwAak6k9T9EyiZpaGNsvNV6LFYBmqIy6qxaEyhNmRasYNJAeiKc1D1RULj00Nwoqx7e5RaDGA8afUDupFepCV8MjAZp4Jhx09wDq4fBBYfRqy5dzNuBf66Dr0XjIRaya+0QzZUinaLZFi+G0S1Zzt6KOKYMZOxfPh6pDTQ7OHomL3IV45DmlSVGqLsFzWt8PN1VHQ66bfVSFhHqrQx00buZzSvjvDO1hJH4mU9v8zSHfRMg/RVLlbWgV67OLilv74bE0Rza7cs92w8k4j4hnaGGu8aIcCAQN7HMeiW8d4TPE50uDI7zrLCBlOhux1N78qQGF4u5xa50Tg/Zwae62yRY116eaz8nDbN/FZI6OshxYyHLeXYAkkADQAXsOYQbsZQdIQO7/EaG43KFwRllNUGRgbc/f+ibYngvawPibQL25b16gk6eAKdF899GaUVjjoLwfGYRmBkb3WyPdvoI3NbIPEhzgKHMo53HYRRztyFrzZNG2SNiNNOpt7mt/qb1CTYn2Re4Ado0UcY4GjqcRjI8VHfUAxAE9HXpsicdwKaWny9gX9jMx0dSdlmlmgkYA7R2ghrPobcDXdo6oRSOXOXJjGTjkQIOYBnZPks2HUx4YQGnXQkDzIHNVn4/A0W6Ro7rnc9Gtf2bnHoA40lB9lZSGF0jSY2d0FznBpZioMVDEXkW5gEAaXEWbtUd7IyObKczA+aGZp/E5ofPP2xymhmYBoLonwRMpMb4zjrI2vA7z48pc3Y06TsgbPLNfoipo+8kE/szK+SZ7ntc6RpY024/djEnENBGwIDsn9N86HRPPe9/1S/sZEYxbDyUXseyi0GRi3jezfP6FLM9ac6TLjpprfNIftFu/RYcz9jpeMvUbwDxRY+iAwjwT70waEUQMvZoxevGi8YrJqM7FeJ7pQzpCQE3xeEzt8UraeRSpo1YpWTNfVVew8it4z6Lcx2FQxySYvzaa/JVc8o4w6ahZSYTorLU0B6/lIGo5Xz/AMoDBcKaXHuNJDruvza615aJv9kI5eqzweBc1zrNDNY9EElfYfyJRdGnZho0HLRo022CLww68vjzpVbCAbGpVyaRmd7QV2lV+65V8FoB+/ohcHrqi7TU9GVxpkpSlFCrKMpFm4arQqiH7DiHQbKLyDZerQhD7FntD+Aef0XK4Z1keBXVe0P4AuT4c0l39S5vkfyHT8R+h0WAZQCZs2S3DlMYXaJ8OhWbsuArKKJiMzLBLuIYb8zee/6piF7WlK5LkiRnxejn2GtLRTJOax4jCGOHR34Tyv8Ah/fRZsdSz1XZuSU1YcZ9F52hG6xY4EL1w8ldg0jV068MizVS/fwUsrgjRz+fJYD7x1C8g3P8XgFhNMXGuXIDmmODgyt8Va2SS4oNjbQXrjao52i9ajMrX2XDl6vGhWRIEylWQWzwsear7Gx6D4NlFINlFoM0uwTisGZoSfCcLo3ytdK9lqoh8EqWJPYyGVwVIXQ4WkTHEiwxTIiUEipZGzDIpkRFKUpxB5GGVWyLWlKRUVYHjsGJGFp2PwI2KTx4JwNHcGl0eVUfEChlBMZDM4iiOCluIUwEQXvZKljQTzNiyTDIaSG+WvJO3RdVUQjoq+NEWdivBcNrvOGvRHCDRF5FMiJQSAeVsDdGrBiKyKZFfEHmYZF6GLelKVcScgUsWfY6o3KpkV8SKbRWJui8WjQoiBbs9UUUUKIooooQiiiihCKKKKEIquUUUKZFZRRQpHhXiiigRZRRRQhFFFFCEUUUUIRRRRQhFFFFCH//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9702" name="AutoShape 6" descr="data:image/jpeg;base64,/9j/4AAQSkZJRgABAQAAAQABAAD/2wCEAAkGBxQTEhIUEhQUFRUVFBQUGBcUFRQUFBQUFBQXFxYUFRQYHCggGBomHRQVITEhJSksLi4uFx8zRDMsNygtLisBCgoKDg0OGBAQGiwcHBwsLCwsLCwsLCwsLCwsLCwsLCwsLCwsNywrLCwsLDcrNywsNyssNywsNzc3NyssNywsN//AABEIAMUAxQMBIgACEQEDEQH/xAAbAAACAwEBAQAAAAAAAAAAAAAABQEDBAIGB//EAEMQAAEDAgMFBAcFBQYHAAAAAAEAAgMEERIhMQUTQVFhBiJxkRQygaGx0fAjQsHh8TNSU3KSFRZigrLSJCVDdJOis//EABkBAAIDAQAAAAAAAAAAAAAAAAABAgMEBf/EACARAAIBBAMBAQEAAAAAAAAAAAABAgMREhMEITEUQTL/2gAMAwEAAhEDEQA/APuKEIQAIXJcuTIo3HYsQqt4jeoyQYstQqt4jeIyQYstQqt4jeIyQYstQqt4jeBGSHiy1Cq3iN4jJCxLUKreKcaMkFmWIVeNGNGSCxYhV7xGNGSCxYhV7xAejJBYsQoBUqQgQhCABQ4qVXIUn4NGeaWyyOqkVj0qlnta/E2+K59Wq0zbTpXQ09JQalKxMpMpuqd7LdKGfpKj0lLRIVO8RvYakMvSUekJYXo3iN7DShmKlR6Ulweoxo3MWpDP0hAqErD10HoVdjdJDOataxjpHuDWMaXOc42DWtFySeQASqPtnSlkj3OkYIzHiEkMsb7TOwxvaxzQ5zXHIECyr21Qek0s0GLAZGFod+6dWk2INrgcV5XaPZ2eOIyfZ7wyUMbGmSepF2VbHOe98mYZexwgZZ5lbKTUkZaiaZ69naqJ5i3ZsXVAgkbMySKVhMbngGNzbtJABGLIjNcQdt6NxtvHtGCSVrnxSMZJFE3E+WN7mgPYAPWGSWzdmZpZTPO+Jr3VDJHMjLnNbFFTuhDWuIBc8lxdoOXVec2eKiodS08L2N9GoqiETCOZjo3GJsce9a9oEb7EdwE8SMhZXdFXZ7qPthTFkryZWboRlzZIZY5SJXYYiyJzQ54c7IWGZWZ3bWEy0sbGTO38ksTrxSsfA6KMvIkjLLg6ZG1gcWgKRs7Iz3qCRTWmip2Fkkk9RnTyl/fkeMRLg82cLYS1uRzWmi7N1DH08hkYd1UyyCN0ksojilpzC5jZn955u4uzyF7ZAI6H2NoO18MjojG8bpxmDnvbIwHcx43bskWdhsQ7lYjULXsXtLBUuc2IvDmta+0kb4yWPvhkaHgYmGxs4ZZLz20ey5kpqWAyNAhgqYXloOe/hMeJlxzdc3TXY7aoOvUmCzY2RtELSbketIXuFw02FmaDmVCTSRJRZ6mJ6vWGmctrVZTd0VzVmShCFYQIXEisXLwosa9E9YNUnq4S5rrajMeIzHvTysas7GLnThlI6FOdkL4o8ViNCL+fDxVrYSk397mR08E25daWjqKsNxC7WwNjeY78Sd6Bfoqp+2EzN7iov2UMdU+1Q02pZL94dzOUYXdzTL1lNcUg+R2ei3BUGDokVJ2kmZJVl8Rkp468QGQOaHQskjgwAR2u8B0pJNxYOFr6Jf8A3ikvIccuBsU5/wCnjxx7SdBcHDhtYWGWnXNP5RfQeuNOuTTrJS7fkkkJjpXupt9LBvmvBfjiLmvcYbZRY2lmK+o0tmvPVvbgyQ1LWNjjlZT79hinjqcAxtaWylowskF/VBI6pfKH0HqHNsVwSVomGQ6gH3LNa+XH4LHONnY1Rd1c4tmrFW9rf3jfwXAkF8J9nX81C1ifpNbIzDZ7cWeTeJdwt5quj2cwAuexpJ+6B3WjkOvVTDTEOL3G7s7cmjkFosrFNrpFbgmw9Bh/hN8lJoof4bfJdEoDk9sha0VGhh/ht8llnp4r/s2+X5rU93vS+peouqyyFJMhtNEXNG7bldxy8h5lMqOmY112NaDa1wOB+gltDmXu5uw+xmV/O6bUfJEZtsJwSHVEmLVhowtwXWoro5dV9koQhXFQKHKVBSYC6qCXumDQScgAT7AmdWElqH2XPrPF3N1JZKx5GDYNIBu31dQ5jaWWljad2BHDNYPDbRXLrNaATf1RqnFRBSSb+80g39Kykda2UbMdnNuz1/tDmbjTJFbUkOaRwa4+OYyV8FYTx6KP1Mt+VGL+zKYyPd6VPu5KhlS+CzN2+WMMDcxHjw/Zsu3FnhCn+xqGzxvpu+2Rp0yEtUapxH2euNxA6dc00bUHmrmzprlMrfGQnk2XSuL2mqqNw98zzA04Y8dQ1wkOJrA8i73ODS4jEb8rYJuz1K4AOrZ3AQGmsGwsAi7pyDYQA67Ab8V6nfdVkqGuBMkfrfebweP93VP6WxaEja94sLaWFvJKq+p3ZudCNeS1Q1AeLj2g6g8QQieMOBB0KyTk2zVBWEztqt4LHBUukmYBoDf9Vsl2HGXcfYfwTOjoWRjujNR6LnJJGoDJQdVNlxfghlJYCoceSg5rlx4IQymVw69FhqJLZn6IWuoI/Pklj3gk30OXt0H11SLoI07NbaNnO1/a7M/FNqEZhKNn3wNvlYBtuoyt5hO6Juisguyqr0mPaNuS2LNSjILSuvT8ORP0EIQrCAIQhAGKrSCs4r0FUkdWufyfTdxxBObvdfQAN91yfh5KYcj9Zhclt3EHi5x99vwWoNGiwM6X4WstrqFe06WWZjLfgtTQl+kJHZK7AyVD7qwOyTRW0ZaincHbyP1vvN4PHz6q9rrgGxHGxGYVpfzVO+s434C9vFP0Eit4N72NvAq9huqH1Z52WB+0AJGgcTYpfpOzaHSoLV3iXLnXQyCJdoq3u5IkdkqJDfX6CLk4xKJDiNh6vPmqJY7A2HhyWtjdfEqioH6JFqJ2cb4hyN/aR+qe0GZXntnu77gOIB95C9Fs9XUv6KK/jH9Nor1RTq9deHhx5+ghCFMiCEIQBlqdEirbJ7UpBXLn8k28c88x2Z6l3+olboM80umtvC3jcPHW4z+A81tp3clgZ034aiOeasauArQkVM5chvgu3KRmnYVzkNJWXaFGXi7TZw0+S3By5c5FhXPJyxzg2wk9RotuytkvxB8mXIa+acudmrrp3Jym7HBaVBCtc8Kt3xSsRRU8qoq/DdcPakTTK3tssVSdc1re4JbUyjMnT6/FFiyKLdlsvI48LMHvcfkvT0YsvM7CmuJL5EuB9hbYD2WXpqE6K6l/Rmr+Dyn0V6op9FeuvDw5MvQQhCmRBCEIAyVKSVTU7qEm2lMIwwm3ekZH3iW+ubZZZnpxWKtHJ2NdKWKPNVdMTI7oWWPIhvDzWiFvPI+4rRR7ZpJpHMjnY51i6wuAQzJ9nEAEt4gG44qmHbtC7EW1DO40vJs4dwEDGLjNhJADhkc7HIrP88jX9MTXGOCuDVzXVLInNZdmPHA1zXOLcLZ5CxhBtmSWusONrKKPbdJJJuo52ueA7LvAdy+MBxGEkWNxe4R8zIOvE6LbKWpdWdqKbcTywPExij3mGzmlzSbBzS5oxNv94XCY9eYBVU6Tj6SjNS8Jsq3BdFcXVdyyxS92a0MVLsirWnNIk/DosF1LlGJcueEyKBUSvCiWQhY5C72nXkOniolkYldQ+5z/ADWKZt7ZZD48+pTBsAFycz11VVRoguRRsg2l8WZ/5XAD4r11AV47ZxJlb4P8Ld1euoeCupf0ZuR4P6ZaFnp9FoXXh4cefoIQhTIggoUFDAyVJSLblK6VsIZa7KiGU4iR3Y3hzrZZm18k6rHJDWsa7J18s8nObnboeqxVJ4yNdOGSEVV2YcaWmiJY0Qw1QmcwOcQJ4JWF8bQ27zd97am3FJAJdoFsMYp7x7NfDjikc9m8dJEWtkdgBjvusmkYhd1wMr+ijZHdxs62K37STQCx+9zutNPTQjRtr5mz5Bc9e9mmuSiT4siiq2HV1E7p5GQx3m2c4MEpeQykndLLc4LXIcbLqo7LziCkZEYmSQSVchcbuaHTwVDGOALbO78rCQeR10W5tPH+67/yS/7lY6iiIOThl/Eky83WR9ESDoSR5GfspVubIC0XfRmnL5al8pxhzXAgYA1sfr2AAtxXsJW5AcgPklkcLQ7BIHXPquxyAPH9Vg7otzunh5LNXq5GijTxOQPb4oIUEFSPq6ymk5I6LpoXTVJKQrnAugqSqy9MaK5RkeHX5KpsfILWyO/yXdLgkxYHtfhcWuwkGzhq020Oaag5eA6iiL5WLJOy4T+ShJVbtn5Wsp6ZDVeIg2fERI3kGP8AMlq9PQLJDQ2c3LmPPP4hM4ocIJOQAJJOgA4q2FNplNWqpDemOS0rHRPDmtc0gggEEZggjIg8Qti6VPw5k/QQhCsIAocpXLzkkwQurSkNU+xz6kpzXOXl9tydxwGp7n9WX4lczkPs6fHXRipX90G2Z73mST8QttOOI+uiyQtz6DL5W+C3saAsbZuZfiK7a88FUwnVWMKLsqaK5mB4LXfmDwIVMFQWnBJ633XaB4+fRaXP5riUtyJsbZi/A81JMVi131zXTTZcvA0xG/uVO9sbHXh1CVgNGJDnKo/Wa5D+iVwsdvUsVO8XOuhQOxvgsb6i+WWo8OS+abEqZYooomyytY4V0xc2aCBzpGVkkdzI9tnABrXFvEu5ZL3zKmwJaL24XsT7SuTVFwAdTBwBuATEQDxIB81s49VRVmZa9Jt3PNO2hVzRSyGrkifFRUUzREGCMzSl2N7mvbctdb1TYZrfX1UsEhp3VcoifUUrXTvLN7CyaJ5c0Pw2aHPjABIyx2HBOWbYc4uAhvbJ3ejseQvofBdS7Sc4EOguCMwXRkEDS/Nad0SjTI89TVc0s8VOyrlMIrKiMTt3ZknhiphKY8eGxLX4mYwL908VjotvyOmh/wCIkcypZXNc2WWA4gyKQxltOxv2NiywubnO4uvTs2m5tmtgADRkGujAbfLKxyU0VTfP0Vt7kkgxA4hcF3j8090ROjIcdgj/AMu2f/2dN/8AFi9EluzZCWi7cPDDcG1sgMstAmTVdB3KJqxKEIVhAFVKVas05yUJslH0UV79bLzm0s3MH+Iu/pGXvIT6vcvP1jvtB0jOX8zvyXJqu7OtQVkRC3U/RWuNl1nhHArWwKg0SLGBScvBSxw4Lt44oKr9meRg1WWoGRW6wWeVts0EkLWbRsbO1GoPEcwua7aDbDDrcfFTPSNdcO46HiCqoNjhpBcS63tCkTHMbsr9OKDIOKqv4qtygLEsdIOX1zVAkxmw04rNWzknC32kcjwHVNKaibG3v5G17Dh4lSSG2kcRtz0sFnkeXuLGHL7z+X+FvVSagPcY2uIBF75X65rdDAGjC0WH1mU10Qk2UtjDAGjID6v4qqR5stE8azPUWyUTJJJb2LZsiU3cDweT/UA78Vimbmb/AEOSt2aftHDox3ut+ClFkpro9lQuTWMpHQHROodF1OO+jjV12WoQhajOCzVC0KmdqhNdEoennq1eemdeSU9WN8hc/wCpenrIrrzvo5u8njIfc0N/BcmpF3OvQkrEwHitsa4p6Y8slsZCqlBk5yREbF04q4Q2XL4ipYsqyRkcFy4arYY1U+IqOLJKSEtaNcuBVsMpswXzNh9eSvr4O6euXmQojpu+zLQk+Q/NGLLslYJgR8ckuklOOw5X9x18k8qI8vYk3o/2n+UfEoxCEk0ZdjkCRpcbjM362y+ui3bT2kADY3J+s1mi2fcFueRIB0ORUx7AubucSORTB43uV7CiLnmQ6ZgL0UY4lRTUgAAAsAr9yizZVKaMc/FZbJnJAs76cpOLJQmhVO26ii/aj+Qe5x+a2SQFV0kH2jP5HD/2CFF3LHJWPTbP4JzCMkqoY9E3jGS6nHXRyK77O0IQtRmBcuaukIAwzU91gGzvx+KeELnAFTKimXRrNCplCrW0iY4UYVHQgdZswejI9FW/CjCnpQtrF3oig0iZYUYUaEPcxNNs+9vEHyK6NDmDyv7/ANE3LUYAloQ97E76Hos/9mXcTbkPL9V6DAFAYEvnQ1yJIQt2b3jlqVpZQprgU4U9EROvJiwUasFKt+FGFPShOqxc6kVbqJNcKMKWhAqzErtn9FzDs6zgbc/fZO8IUhgRoRLe7GeGGy0hAClXRjYpcrghCFIiCEIQAIQhAAhCEACEIQAIQhAAhCEACEIQAIQhAAhCEACEIQAIQhAAhCEACEIQB//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9704" name="Picture 8" descr="https://encrypted-tbn3.gstatic.com/images?q=tbn:ANd9GcQaluK-cWcdQ1thCclZEWvpsGk3Q-ey1R-i8LpLcaO5soQc_uax"/>
          <p:cNvPicPr>
            <a:picLocks noChangeAspect="1" noChangeArrowheads="1"/>
          </p:cNvPicPr>
          <p:nvPr/>
        </p:nvPicPr>
        <p:blipFill>
          <a:blip r:embed="rId2" cstate="print"/>
          <a:srcRect/>
          <a:stretch>
            <a:fillRect/>
          </a:stretch>
        </p:blipFill>
        <p:spPr bwMode="auto">
          <a:xfrm>
            <a:off x="6804248" y="2924944"/>
            <a:ext cx="1905000" cy="2352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747">
                                            <p:bg/>
                                          </p:spTgt>
                                        </p:tgtEl>
                                        <p:attrNameLst>
                                          <p:attrName>style.visibility</p:attrName>
                                        </p:attrNameLst>
                                      </p:cBhvr>
                                      <p:to>
                                        <p:strVal val="visible"/>
                                      </p:to>
                                    </p:set>
                                    <p:animEffect transition="in" filter="wheel(4)">
                                      <p:cBhvr>
                                        <p:cTn id="7" dur="500"/>
                                        <p:tgtEl>
                                          <p:spTgt spid="31747">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wheel(4)">
                                      <p:cBhvr>
                                        <p:cTn id="12" dur="500"/>
                                        <p:tgtEl>
                                          <p:spTgt spid="317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wheel(4)">
                                      <p:cBhvr>
                                        <p:cTn id="17" dur="500"/>
                                        <p:tgtEl>
                                          <p:spTgt spid="317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9704"/>
                                        </p:tgtEl>
                                        <p:attrNameLst>
                                          <p:attrName>style.visibility</p:attrName>
                                        </p:attrNameLst>
                                      </p:cBhvr>
                                      <p:to>
                                        <p:strVal val="visible"/>
                                      </p:to>
                                    </p:set>
                                    <p:animEffect transition="in" filter="strips(downLeft)">
                                      <p:cBhvr>
                                        <p:cTn id="22"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57200" y="1600200"/>
            <a:ext cx="5915000" cy="4525963"/>
          </a:xfrm>
        </p:spPr>
        <p:style>
          <a:lnRef idx="2">
            <a:schemeClr val="accent2"/>
          </a:lnRef>
          <a:fillRef idx="1">
            <a:schemeClr val="lt1"/>
          </a:fillRef>
          <a:effectRef idx="0">
            <a:schemeClr val="accent2"/>
          </a:effectRef>
          <a:fontRef idx="minor">
            <a:schemeClr val="dk1"/>
          </a:fontRef>
        </p:style>
        <p:txBody>
          <a:bodyPr/>
          <a:lstStyle/>
          <a:p>
            <a:pPr marL="514350" indent="-514350" algn="l" rtl="0" eaLnBrk="1" hangingPunct="1">
              <a:buFont typeface="+mj-lt"/>
              <a:buAutoNum type="arabicParenR" startAt="8"/>
            </a:pPr>
            <a:r>
              <a:rPr lang="en-US" b="1" u="sng" dirty="0" smtClean="0">
                <a:solidFill>
                  <a:srgbClr val="FF0000"/>
                </a:solidFill>
                <a:cs typeface="Arial" pitchFamily="34" charset="0"/>
              </a:rPr>
              <a:t>Some lumps may discharge</a:t>
            </a:r>
            <a:r>
              <a:rPr lang="en-US" dirty="0" smtClean="0">
                <a:cs typeface="Arial" pitchFamily="34" charset="0"/>
              </a:rPr>
              <a:t>, in which case question the quantity, </a:t>
            </a:r>
            <a:r>
              <a:rPr lang="en-US" dirty="0" err="1" smtClean="0">
                <a:cs typeface="Arial" pitchFamily="34" charset="0"/>
              </a:rPr>
              <a:t>colour</a:t>
            </a:r>
            <a:r>
              <a:rPr lang="en-US" dirty="0" smtClean="0">
                <a:cs typeface="Arial" pitchFamily="34" charset="0"/>
              </a:rPr>
              <a:t>, consistency and smell of the contents.</a:t>
            </a:r>
          </a:p>
          <a:p>
            <a:pPr marL="514350" indent="-514350" algn="l" rtl="0" eaLnBrk="1" hangingPunct="1">
              <a:buFont typeface="+mj-lt"/>
              <a:buAutoNum type="arabicParenR" startAt="8"/>
            </a:pPr>
            <a:r>
              <a:rPr lang="en-US" b="1" u="sng" dirty="0" smtClean="0">
                <a:solidFill>
                  <a:srgbClr val="FF0000"/>
                </a:solidFill>
                <a:cs typeface="Arial" pitchFamily="34" charset="0"/>
              </a:rPr>
              <a:t>What treatment has been suggested or administered?</a:t>
            </a:r>
          </a:p>
          <a:p>
            <a:pPr marL="514350" indent="-514350" algn="l" rtl="0" eaLnBrk="1" hangingPunct="1">
              <a:buFont typeface="+mj-lt"/>
              <a:buAutoNum type="arabicParenR" startAt="8"/>
            </a:pPr>
            <a:endParaRPr lang="en-US" dirty="0" smtClean="0">
              <a:cs typeface="Arial" pitchFamily="34" charset="0"/>
            </a:endParaRPr>
          </a:p>
        </p:txBody>
      </p:sp>
      <p:pic>
        <p:nvPicPr>
          <p:cNvPr id="28674" name="Picture 2" descr="https://encrypted-tbn3.gstatic.com/images?q=tbn:ANd9GcQnoPH3G1sMyUhdxYii8APgLA8hTHvfLsQuUzW6ThnIg62XaHEN"/>
          <p:cNvPicPr>
            <a:picLocks noChangeAspect="1" noChangeArrowheads="1"/>
          </p:cNvPicPr>
          <p:nvPr/>
        </p:nvPicPr>
        <p:blipFill>
          <a:blip r:embed="rId2" cstate="print"/>
          <a:srcRect/>
          <a:stretch>
            <a:fillRect/>
          </a:stretch>
        </p:blipFill>
        <p:spPr bwMode="auto">
          <a:xfrm>
            <a:off x="6622663" y="2420888"/>
            <a:ext cx="2184117" cy="1674491"/>
          </a:xfrm>
          <a:prstGeom prst="rect">
            <a:avLst/>
          </a:prstGeom>
          <a:noFill/>
        </p:spPr>
      </p:pic>
      <p:pic>
        <p:nvPicPr>
          <p:cNvPr id="28676" name="Picture 4" descr="http://orthopaedic.com.sg/wp-content/uploads/2012/01/01-right-leg-lump-1.jpg"/>
          <p:cNvPicPr>
            <a:picLocks noChangeAspect="1" noChangeArrowheads="1"/>
          </p:cNvPicPr>
          <p:nvPr/>
        </p:nvPicPr>
        <p:blipFill>
          <a:blip r:embed="rId3" cstate="print"/>
          <a:srcRect/>
          <a:stretch>
            <a:fillRect/>
          </a:stretch>
        </p:blipFill>
        <p:spPr bwMode="auto">
          <a:xfrm>
            <a:off x="6516216" y="4365104"/>
            <a:ext cx="2363416" cy="20965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2771">
                                            <p:bg/>
                                          </p:spTgt>
                                        </p:tgtEl>
                                        <p:attrNameLst>
                                          <p:attrName>style.visibility</p:attrName>
                                        </p:attrNameLst>
                                      </p:cBhvr>
                                      <p:to>
                                        <p:strVal val="visible"/>
                                      </p:to>
                                    </p:set>
                                    <p:animEffect transition="in" filter="wheel(4)">
                                      <p:cBhvr>
                                        <p:cTn id="7" dur="500"/>
                                        <p:tgtEl>
                                          <p:spTgt spid="32771">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wheel(4)">
                                      <p:cBhvr>
                                        <p:cTn id="12" dur="500"/>
                                        <p:tgtEl>
                                          <p:spTgt spid="327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wheel(4)">
                                      <p:cBhvr>
                                        <p:cTn id="17" dur="500"/>
                                        <p:tgtEl>
                                          <p:spTgt spid="327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8674"/>
                                        </p:tgtEl>
                                        <p:attrNameLst>
                                          <p:attrName>style.visibility</p:attrName>
                                        </p:attrNameLst>
                                      </p:cBhvr>
                                      <p:to>
                                        <p:strVal val="visible"/>
                                      </p:to>
                                    </p:set>
                                    <p:animEffect transition="in" filter="strips(downLeft)">
                                      <p:cBhvr>
                                        <p:cTn id="22"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rtlCol="1">
            <a:normAutofit/>
          </a:bodyPr>
          <a:lstStyle/>
          <a:p>
            <a:pPr algn="ctr" rtl="0" eaLnBrk="1" fontAlgn="auto" hangingPunct="1">
              <a:spcAft>
                <a:spcPts val="0"/>
              </a:spcAft>
              <a:defRPr/>
            </a:pPr>
            <a:r>
              <a:rPr lang="en-US" b="1" dirty="0" smtClean="0"/>
              <a:t>HISTORY  TAKING</a:t>
            </a:r>
            <a:endParaRPr lang="ar-SA" dirty="0" smtClean="0"/>
          </a:p>
        </p:txBody>
      </p:sp>
      <p:pic>
        <p:nvPicPr>
          <p:cNvPr id="55298" name="Picture 2" descr="https://encrypted-tbn2.gstatic.com/images?q=tbn:ANd9GcTjvi2PIdMIp-C7bhl5fP0GNaUoqXMQendPIJHaVyMvxz-bYu55Bg"/>
          <p:cNvPicPr>
            <a:picLocks noChangeAspect="1" noChangeArrowheads="1"/>
          </p:cNvPicPr>
          <p:nvPr/>
        </p:nvPicPr>
        <p:blipFill>
          <a:blip r:embed="rId2" cstate="print"/>
          <a:srcRect/>
          <a:stretch>
            <a:fillRect/>
          </a:stretch>
        </p:blipFill>
        <p:spPr bwMode="auto">
          <a:xfrm flipH="1">
            <a:off x="4860032" y="1916832"/>
            <a:ext cx="1872208" cy="3888432"/>
          </a:xfrm>
          <a:prstGeom prst="rect">
            <a:avLst/>
          </a:prstGeom>
          <a:noFill/>
        </p:spPr>
      </p:pic>
      <p:pic>
        <p:nvPicPr>
          <p:cNvPr id="55306" name="Picture 10" descr="https://encrypted-tbn1.gstatic.com/images?q=tbn:ANd9GcR34U_ejByNsAvrOCTFa8yzrkVjpDsa01VNkyh6nVrlsE0J9EFA"/>
          <p:cNvPicPr>
            <a:picLocks noChangeAspect="1" noChangeArrowheads="1"/>
          </p:cNvPicPr>
          <p:nvPr/>
        </p:nvPicPr>
        <p:blipFill>
          <a:blip r:embed="rId3" cstate="print"/>
          <a:srcRect/>
          <a:stretch>
            <a:fillRect/>
          </a:stretch>
        </p:blipFill>
        <p:spPr bwMode="auto">
          <a:xfrm>
            <a:off x="2915816" y="1844824"/>
            <a:ext cx="1800200" cy="4104456"/>
          </a:xfrm>
          <a:prstGeom prst="rect">
            <a:avLst/>
          </a:prstGeom>
          <a:noFill/>
        </p:spPr>
      </p:pic>
      <p:pic>
        <p:nvPicPr>
          <p:cNvPr id="55310" name="Picture 14" descr="https://encrypted-tbn2.gstatic.com/images?q=tbn:ANd9GcQYb-Dj33J64GEzU4UM6d2iA9S8gNv5QT1vdcwOLGOgKVuNkclRMA"/>
          <p:cNvPicPr>
            <a:picLocks noChangeAspect="1" noChangeArrowheads="1"/>
          </p:cNvPicPr>
          <p:nvPr/>
        </p:nvPicPr>
        <p:blipFill>
          <a:blip r:embed="rId4" cstate="print"/>
          <a:srcRect/>
          <a:stretch>
            <a:fillRect/>
          </a:stretch>
        </p:blipFill>
        <p:spPr bwMode="auto">
          <a:xfrm>
            <a:off x="6804248" y="1916832"/>
            <a:ext cx="2016224" cy="3888432"/>
          </a:xfrm>
          <a:prstGeom prst="rect">
            <a:avLst/>
          </a:prstGeom>
          <a:noFill/>
        </p:spPr>
      </p:pic>
      <p:pic>
        <p:nvPicPr>
          <p:cNvPr id="55320" name="Picture 24" descr="http://t2.gstatic.com/images?q=tbn:ANd9GcQ5Zzq1zNnOxsUI3P_hhPe-EULna2cMIZpfjKcYtKXkQgcwC6UJj32jDw"/>
          <p:cNvPicPr>
            <a:picLocks noChangeAspect="1" noChangeArrowheads="1"/>
          </p:cNvPicPr>
          <p:nvPr/>
        </p:nvPicPr>
        <p:blipFill>
          <a:blip r:embed="rId5" cstate="print"/>
          <a:srcRect/>
          <a:stretch>
            <a:fillRect/>
          </a:stretch>
        </p:blipFill>
        <p:spPr bwMode="auto">
          <a:xfrm>
            <a:off x="7812360" y="188640"/>
            <a:ext cx="1032248" cy="1148376"/>
          </a:xfrm>
          <a:prstGeom prst="rect">
            <a:avLst/>
          </a:prstGeom>
          <a:noFill/>
        </p:spPr>
      </p:pic>
      <p:pic>
        <p:nvPicPr>
          <p:cNvPr id="55322" name="Picture 26" descr="http://triadmomsonmain.com/images/2013%20-%20Guest%20blogs/doctor.png"/>
          <p:cNvPicPr>
            <a:picLocks noChangeAspect="1" noChangeArrowheads="1"/>
          </p:cNvPicPr>
          <p:nvPr/>
        </p:nvPicPr>
        <p:blipFill>
          <a:blip r:embed="rId6" cstate="print"/>
          <a:srcRect/>
          <a:stretch>
            <a:fillRect/>
          </a:stretch>
        </p:blipFill>
        <p:spPr bwMode="auto">
          <a:xfrm>
            <a:off x="899592" y="1916832"/>
            <a:ext cx="1656184" cy="3960440"/>
          </a:xfrm>
          <a:prstGeom prst="rect">
            <a:avLst/>
          </a:prstGeom>
          <a:noFill/>
        </p:spPr>
      </p:pic>
      <p:pic>
        <p:nvPicPr>
          <p:cNvPr id="3" name="Picture 2" descr="https://encrypted-tbn3.gstatic.com/images?q=tbn:ANd9GcR8HUQg3s48n00GffI9U_EIS14CHz6CFPN_6S1s6HYNT8gtFI4gg32puWm-ew"/>
          <p:cNvPicPr>
            <a:picLocks noChangeAspect="1" noChangeArrowheads="1"/>
          </p:cNvPicPr>
          <p:nvPr/>
        </p:nvPicPr>
        <p:blipFill>
          <a:blip r:embed="rId7" cstate="print"/>
          <a:srcRect/>
          <a:stretch>
            <a:fillRect/>
          </a:stretch>
        </p:blipFill>
        <p:spPr bwMode="auto">
          <a:xfrm>
            <a:off x="0" y="0"/>
            <a:ext cx="1799184" cy="18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5298"/>
                                        </p:tgtEl>
                                        <p:attrNameLst>
                                          <p:attrName>style.visibility</p:attrName>
                                        </p:attrNameLst>
                                      </p:cBhvr>
                                      <p:to>
                                        <p:strVal val="visible"/>
                                      </p:to>
                                    </p:set>
                                    <p:animEffect transition="in" filter="wheel(4)">
                                      <p:cBhvr>
                                        <p:cTn id="12" dur="500"/>
                                        <p:tgtEl>
                                          <p:spTgt spid="5529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5306"/>
                                        </p:tgtEl>
                                        <p:attrNameLst>
                                          <p:attrName>style.visibility</p:attrName>
                                        </p:attrNameLst>
                                      </p:cBhvr>
                                      <p:to>
                                        <p:strVal val="visible"/>
                                      </p:to>
                                    </p:set>
                                    <p:animEffect transition="in" filter="wheel(4)">
                                      <p:cBhvr>
                                        <p:cTn id="17" dur="500"/>
                                        <p:tgtEl>
                                          <p:spTgt spid="5530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55310"/>
                                        </p:tgtEl>
                                        <p:attrNameLst>
                                          <p:attrName>style.visibility</p:attrName>
                                        </p:attrNameLst>
                                      </p:cBhvr>
                                      <p:to>
                                        <p:strVal val="visible"/>
                                      </p:to>
                                    </p:set>
                                    <p:animEffect transition="in" filter="wheel(4)">
                                      <p:cBhvr>
                                        <p:cTn id="22" dur="500"/>
                                        <p:tgtEl>
                                          <p:spTgt spid="553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55320"/>
                                        </p:tgtEl>
                                        <p:attrNameLst>
                                          <p:attrName>style.visibility</p:attrName>
                                        </p:attrNameLst>
                                      </p:cBhvr>
                                      <p:to>
                                        <p:strVal val="visible"/>
                                      </p:to>
                                    </p:set>
                                    <p:animEffect transition="in" filter="wheel(4)">
                                      <p:cBhvr>
                                        <p:cTn id="27" dur="500"/>
                                        <p:tgtEl>
                                          <p:spTgt spid="5532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55322"/>
                                        </p:tgtEl>
                                        <p:attrNameLst>
                                          <p:attrName>style.visibility</p:attrName>
                                        </p:attrNameLst>
                                      </p:cBhvr>
                                      <p:to>
                                        <p:strVal val="visible"/>
                                      </p:to>
                                    </p:set>
                                    <p:animEffect transition="in" filter="wheel(4)">
                                      <p:cBhvr>
                                        <p:cTn id="32" dur="500"/>
                                        <p:tgtEl>
                                          <p:spTgt spid="5532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4)">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6275040" cy="1143000"/>
          </a:xfrm>
        </p:spPr>
        <p:style>
          <a:lnRef idx="2">
            <a:schemeClr val="accent1">
              <a:shade val="50000"/>
            </a:schemeClr>
          </a:lnRef>
          <a:fillRef idx="1">
            <a:schemeClr val="accent1"/>
          </a:fillRef>
          <a:effectRef idx="0">
            <a:schemeClr val="accent1"/>
          </a:effectRef>
          <a:fontRef idx="minor">
            <a:schemeClr val="lt1"/>
          </a:fontRef>
        </p:style>
        <p:txBody>
          <a:bodyPr/>
          <a:lstStyle/>
          <a:p>
            <a:pPr algn="l" eaLnBrk="1" hangingPunct="1"/>
            <a:r>
              <a:rPr lang="en-US" sz="3600" dirty="0" smtClean="0">
                <a:cs typeface="Times New Roman" pitchFamily="18" charset="0"/>
              </a:rPr>
              <a:t/>
            </a:r>
            <a:br>
              <a:rPr lang="en-US" sz="3600" dirty="0" smtClean="0">
                <a:cs typeface="Times New Roman" pitchFamily="18" charset="0"/>
              </a:rPr>
            </a:br>
            <a:r>
              <a:rPr lang="en-US" sz="3600" dirty="0" smtClean="0">
                <a:cs typeface="Times New Roman" pitchFamily="18" charset="0"/>
              </a:rPr>
              <a:t>E . HISTORY OF THE ULCER</a:t>
            </a:r>
            <a:br>
              <a:rPr lang="en-US" sz="3600" dirty="0" smtClean="0">
                <a:cs typeface="Times New Roman" pitchFamily="18" charset="0"/>
              </a:rPr>
            </a:br>
            <a:endParaRPr lang="en-US" sz="3600" dirty="0" smtClean="0">
              <a:cs typeface="Times New Roman" pitchFamily="18" charset="0"/>
            </a:endParaRPr>
          </a:p>
        </p:txBody>
      </p:sp>
      <p:sp>
        <p:nvSpPr>
          <p:cNvPr id="33795"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l" rtl="0" eaLnBrk="1" hangingPunct="1"/>
            <a:r>
              <a:rPr lang="en-US" dirty="0" smtClean="0">
                <a:solidFill>
                  <a:srgbClr val="0070C0"/>
                </a:solidFill>
                <a:cs typeface="Arial" pitchFamily="34" charset="0"/>
              </a:rPr>
              <a:t>An ulcer is a persistent discontinuity of an epithelial surface that can occur in the skin or mucosa of the alimentary and respiratory tracts.</a:t>
            </a:r>
          </a:p>
          <a:p>
            <a:pPr algn="l" rtl="0" eaLnBrk="1" hangingPunct="1"/>
            <a:r>
              <a:rPr lang="en-US" dirty="0" smtClean="0">
                <a:cs typeface="Arial" pitchFamily="34" charset="0"/>
              </a:rPr>
              <a:t>In a patient with ulcer take complete history as usual and ask </a:t>
            </a:r>
            <a:r>
              <a:rPr lang="en-US" b="1" u="sng" dirty="0" smtClean="0">
                <a:solidFill>
                  <a:srgbClr val="FF0000"/>
                </a:solidFill>
                <a:cs typeface="Arial" pitchFamily="34" charset="0"/>
              </a:rPr>
              <a:t>the following questions </a:t>
            </a:r>
            <a:r>
              <a:rPr lang="en-US" dirty="0" smtClean="0">
                <a:cs typeface="Arial" pitchFamily="34" charset="0"/>
              </a:rPr>
              <a:t>in the history of present illness ( similar pattern like the questions of the lump) .</a:t>
            </a:r>
          </a:p>
          <a:p>
            <a:pPr algn="l" rtl="0" eaLnBrk="1" hangingPunct="1"/>
            <a:endParaRPr lang="en-US" dirty="0" smtClean="0">
              <a:cs typeface="Arial" pitchFamily="34" charset="0"/>
            </a:endParaRPr>
          </a:p>
          <a:p>
            <a:pPr eaLnBrk="1" hangingPunct="1">
              <a:buNone/>
            </a:pPr>
            <a:endParaRPr lang="en-US" dirty="0" smtClean="0">
              <a:cs typeface="Arial" pitchFamily="34" charset="0"/>
            </a:endParaRPr>
          </a:p>
        </p:txBody>
      </p:sp>
      <p:sp>
        <p:nvSpPr>
          <p:cNvPr id="27650" name="AutoShape 2" descr="data:image/jpeg;base64,/9j/4AAQSkZJRgABAQAAAQABAAD/2wCEAAkGBxQSEhUUEBQVFBQVFBQUFBUVFBQUFBQUFBQWFhQUFBUYHCggGBwlHBQUITEhJSkrLi4uFx8zODMsNygtLisBCgoKDg0OFxAQGCwcHBwsLCwsLCwsLCwsLCwsLCwsLCwsLCwsLCwsLCwsLCwsLCwsLCwsLCwsLCwsLCwsLCwsLP/AABEIAMIBAwMBIgACEQEDEQH/xAAbAAACAwEBAQAAAAAAAAAAAAACAwAEBQEGB//EAEAQAAIBAgIECgkDAwMFAQAAAAABAgMRBCEFEjFREyJBUmFxkZKx0QYUIzJTgYKhskJywTPh8CQ0YkNjg6LxFf/EABgBAQEBAQEAAAAAAAAAAAAAAAEAAgME/8QAHhEBAQEBAQADAAMAAAAAAAAAAAERAhIDITETQVH/2gAMAwEAAhEDEQA/AMPA4eGpHix92P6VuE6XwcLKWrFO6VrLO6d/Az8JXmoxtJ7F4DK1SUlxm2MSxhaMebHuovU8PDWXEjmuauT/AOlTBs0F+nr/AIDr8MPnhIcyPdj5DKeFhzI92PkNmskdphE7HCQ5kO7HyDWDhzId2PkMgMQopYSnzId2PkGsHT5kO7HyGoJEifU6fMh3Y+R31SnzId2PkPIySvLCU+ZDux8hbwlPmQ7sfItSAZJUeEhzId2PkA8JDmQ7sfItSAZoK3qsOZDux8ieqw5kO7HyHkNIj1WHMh3Y+R31SHMh3Y+Q5HUII9UhzId2PkEsJDmQ7sfIfYliRSwkOZDux8g1hIcyHdj5DEGiRccJT5kO7HyDWDp8yHdj5DIjESJ9Tp/Dh3I+RPU6fMh3Y+RYOklZ4OnzIdyPkBLB0+ZDuR8i40C0KUZYOnzId2PkJng4cyHdj5GhJCZoQ8hpbDx4WXFj+nkXNR0dphe2l9P4ohmll4ePFXUvAfYONJqEX/xjfsJY5tWZR4Jmnydj7GZeGdmatPNfIKGivcOQZ3Cu8PkSBnn8NWIjELiMQoSCQKCRIRxkIyQWAGwBQWAMBaEAscDaONGogpBJER1CEOkOoUiCRxIJRe4kKIxC0v8ALoLhIrbJdpIxBIUq8ecjnrcN46DwWhMsdDecWKv7sZy6otlqHJCZoeqc3+hrrcV/JJ4SVv09V35F6ix5DTH9aX0/iiCdM1JKtNOEk+LlZ81HDJakMMpUo226kfxRmVaLi7NWNrAv2cP2x8EWOCU8pK5551j19fH6/HmYe8a2HHVtCpu8JW6H5nYYOcdq7MzfqV57xYsaP2NbroKIGCVpO/X2oZJZvrM8inQGIXAYjSEgkCgkSdIyHWSAAxgEkKcsSwViWEFtHLDoRu0h0NG1nzY/u29iLcSoqbBqTjHa7mk/R7W9+rLqilH7u/gXKGg6Mf0a3TJuX9i9LHnVi08oRcn0XfgXMPhK09kFBb5Zfbaekp0VHKKSXQkvAJoPRxnYXRyj771/sl1IOehqTz4y6FJ2+5fscWRnVilT0RSjtjrdMm3/AGLVKjGPuxjHqSQ5I5YdRU6cXm4pve0rgypLLJZbMlkOYLRaiXDoXZ9wZIbUaSzaXWVKuOgtj1uotMlopRFSRTraQk/dil15spzrzltk/lkjPuNz4uqyNO/15/T+ESGdpiC4aX08v/FHR9D+NqYKn7OP7I+CLKlbYZmGxb1IJv8ATHwRcp4joMfr1Lscy3Bu2ZSp1hyqb9hipbST3HeAW4rQqIeqtg9YvMG8MgHhR0agUb7xndYvxyqzw7OOk1yFuS5Tin2D/IzfiinYhpOCYDwa6jU7jnfjrPBZdlgnyMXLCS3G51GfNV7EsN4CW4OjQd88rDsZyreAoaub97wRoRkVYTSGxqx3nPWsqwgkIWIjvR31mG8dWU46IeNj0gSxu5fcvUPi/wCLRLFH117hTxU94e41/F00ll1AVMTFcvYZ05t5tsS2HtqfD/q7U0guRP55FWtjZPlt1eYpxv0nFQuHquk+LmF1JX6fmKaLE4WEOL5LBrckAlYHVXIM1TksgLyOmab4aeXN5XzUQdpl+2lt/T+KIbjjb9qGCxHFj+1eBp0q7t0nmtHV0oxu+ReBr0sSrGq3sblGs/lvGudzFwuJd8zTWJtymKVyMXvGU10lOliUWKVZGTq3FjoTKiqoOFXeGDVvWdg9bZYqrELkGKpflM2HV2FYasQtjKHCDYyD7C7KVxVSpYUqoev1DKMKnXYv1jIXWauxE6m46RvzFnh7gVanyK7mLqT3sZyvpYdQ5wm4pPFxTs5IuUFldZ9KHDg41GC8S0RsCUbmF5OqYxpZEjiG0J1UG4WM4yasTbbsDjZ5oqrpL1GOQFLW2ED1t4KmllY0gVE2LhZFiUsstpXcGIE43F1IBa9l4gufYFqeX03H20vp/CJBemp+2l9P4ohuVyv68rToSUVlyLwG0arW00cKrwj+1eAfq0Xe6OtjlO1WOMfJkhsMXmlcRpHD8HG8E5SclFR69o56JqqClbNq7Szt5mbG58i6sfYdh9IXyueelCXKSNVozjc7j11PG8gc8Vnt5Dy1LGM0cPV3sMxrdbVKpJl6lLe8zHpVi/RqIzWmtSaHRkZca9thZpYgxlK64km7IUq4M69ykUivXrWztmVeEuPxUsjP4RLOWxZnXlvD8Vio043k8+RcrPOY/HSqO7uluvYGviOGm5XyXuoY6EcnLdsRnrt344nP3XdWLWTzfIbGhYyUXm9u/tMHDyzdlney6jYlpCNBKO2W23mXP7q+Xr68xtzVrHEzzD09UlLJJJbd5sUMS2k2tpr6rj5v9rs5Z5BwdypKbtc5TrZ7zNGNGk+Qt0pGZSq7y1TrGGbFl22vagOEFcMBKfaIXG1tAlIpyq3yud4QQdJipTFSrPlE1ZsKmDpmXtpfT+KIV9LT9rL6fxRDc/HK/rO0dXThD9q8DQgzGwrsrdCfai1TrW6v8zOzzr8Ya9WMd2b/AM+R6F4mFKK13tWUVnJ9S/nYeSweMacpra8k3yLf0hKbbbebe1vNvrKhb0lVjVleFPU+d2+tbEZdWl0F6LOtxb1W0r7G8lddJm41Ky4p7i5Qj0iqsGna6fSs12oZhqTbB25aFJpbC7QqN7CtQoxW3PwL1JbskYrvIdB7xsagEUuU7KYN4c6pHWyKjnc45DjUWnPWyZjaVvbU3v7F6FUraUpa1n0bStyNf3GHDC2ZbhK6z2i5zayO03yM5vRDsBi4wjUTtrNcV28DMjRcrtyzvnfaWa1Oz+RVm7LI1rGZd/1o6DpRlJ3s9X7m6rLlPKaMjONROOdtvUekcm/mbkcu937OqYhnIvcDCjyh6gOfqLFNjlIrQqJbWkDLSEFy36k2FY66X6clfNhTkZf/AOgnsjN/SwvWJv3aU312QZWL1F5rluC5FNyxD2UcumX9gXRxTX9OK+bZZR7izKYtzKtTR2LexwXyuB6li47VGfbFj5q9xmaWftZfT+KIVtJOrwktak08srrmohuRzt+1COWo98UvtkStLLrsl83YjXEXQo+BUxle04rpTNyuNakIpWSHwK1ORYiQOQeqntFxYxEg16V1lk0Kw8N5aK1VarMV1+O/0v0ZlyE8jJhPeOjiDL0StRTCTM+FYtU5k36Ma3BqnfawIo7KrZBabRThYUq3Ixc61yu4Ns1FOj6+H13xl1WO09DK15S2WyQhVZJjeHb2sPLX8lk/QYvR178G07bQIaLhGPGzl9g3ieSCbe5DaGi61Xa9RPdmxnIvz5MKlOEd0R+GvP3IuX2Rt6O9GoRznxmt+Zv0MJGOyKF5+vmteXo6LrS3RXaXqXo7dceTfzPRKAaRY5Xqseh6P0kvdv15lyGjKa2RVuovWCSIaqRwkV+lBrDrciwcZYNJdJbAeDQ+xxocWq7h0ASgWGKkOLXi9PQ9vP6fwiQPT8fbz+n8IkNYzr5qtLQ1bJSbsuRW2dZnKtOc03xm8rW5Pka1L0bnJJxaV0nn1HotCaAjR4z4097WzoijOyJiYCtkrmnTM7EUkqk+BvKnF2ckuLGT/Qny26A6VRotTUihiKEMSw/XOgEvITjqqik5crSXWys8Y+ox9OV23FN72UmqXG0pjYZmPgcXrKz95fcvUq4WPTz1K0oKxapVUjNjO46DB0jV17nJRKkaxYp1QxU+NJLrFyFzxRRrYkcZqxiKqQjRz4Wa1rqN9hTpTvUjrbL2fzyPQ6Fwmq8lsZqzHG97+PRaP0PTSTSNanQS2FbCTtlfkyNKIMlKASQdjrJIkECdEOs6CdIIQjIIQFhMBsUGQuSCbAlIU8b6QP8A1E/p/CJCafXt5/T+ESCGbgVxIftj4IDT9d08NVlB2koWT3azUb/cbgY8SP7Y+CGYvCKrTlCWyUWu1WucWnNG4SEKMaaS1VFZW25Zt9bzEYrQEZZwer0PNdu3xB9G8XrQ4KplVpcSa5WllGa3pqxuwQfcqeVqaCqrYk+qS/mwuOhq3Mf28z2agEkO1Y8nS9Hqr2pLrcf4uec9K8HwNaMG03qReV+Vs+h6T0tSw6vVlm/dgs5ze6Mdvz2Hzb0lxsq2JlKcHTdopQl70Uoq2t02d/ma43RS9CxvXprfJL5M9ZpjQ7hx4e7y9B5PQH+4p/uj+SPpjnfJ5+Bro83HjqNctRnmXcfoW/Go/NeRmSozi+MmjD0c9yrcpq2QmpWaApxlLJJs1MDoGUrOrkt3KyXXcjLw+vVlqxz3vkRbnhlB2272eh9XhTjaCsvEyMauMMcOurWTPJns9FJOCe/OyPIVUev9GM6Kvva8h6ZjdwcM72yRpxKdGCRaizLRhCHbinUjtgbnSCBNgkbEOXJJnEcYpLgSYVwJCgyYqTGSFyZJ4/T/APXn9P4RITTz9vP6fwidEKOB9yP7Y+CLkChgnxI/tj4F2mzi0paU0PwrVSnN0q0co1I+Elyor09L4mjliMM6iX/UoNNP/wAbz+6NuI1EmKvS2m9lDFN7uBXZ7xPWsbiMqVOOFhyzqPhKvXGOxdT7TdgNuWpmaJ0BSovXd6lV7atR60/lfYfO/SeprYyu/wDuNdmX8H1qLPjek6mtWqvfVm//AGZrj9FWPRz/AHMOs+h6x8+9GV/qI/PwZ7xGugu0Jlh2e1J9ZQpzHKoZwrMVFbEl1IJ1Co6oLqFiOrzyMjGchflIo4mORJm10e49Fs8PDo82eMrRPV+hla9Nxf6ZfZ5jVHpYX2DosVAYZaGjoEZBXECiyNgo6xDqJc4uk6ScIS4LYpGLkzrYuUhSNiZMKUhcpEnkdOv28/p/CJDmnX7ef0/hE4IUsG+JH9sfBFynIz8HLiw/bHwRdhI4tLUJDYyK8WMiyKymEmJiw0CN4Syb3JvsVz4xKV23vbfafWNN1tTD1pbqc+1xaXifJkjp8bNbHomr1/k/A9xY8X6GRTrPfqyt8rXv2nulAegUccx/BgOkRK1zqYSpjI0yQELrRyLkaYNWnkZTIqxyL3olitSvq8k1b5rNfyVsSrIzY4lwmpR2xafYaT60iMRhMQqkIzjmmk+0dcy0JBxYs6mQM1jlziOawobe445AXOXECbBkwdYFsU7rASkDJi5TJJJi3I5OQmUyTzGnX7ef0/hEgvTb9tP6fwicEPL0MRPVXGlsX6mWKeJnz5d5kIYJqxU+fLvMYsVPny7zOEJDWLqc+feYXrdTnz7z8yEJKWnMTN0Kic5NWW2T5yPGqTIQ1yK2vRiq1KVm1k9ja3HoYYqfPl3mcIV/UZ61Pny7zAeKnz5d5kICT1qfPl3mFHFT58u8yEKofrU+fLvMGeKnz5d5kIRZmKxE8+NLvMoVKsuc+1nCDE9f6PY2oqEUqk0s8lOW/rNP1+r8Sp35eZCEkePq/Eqd+XmD6/V+JU78vMhAQ1j6vxanfl5kePq/Eqd+XmQgxBePq/Eqd+XmC8fV+JU78vMhCSev1fiVO/LzOSx9X4k+/LzIQQB46r8Sffl5gPHVfiT78vMhCQJ42p8Sffl5i542p8Sfel5nCEmJpDEzdSV5y5P1Pmo6QhJ//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7652" name="AutoShape 4" descr="data:image/jpeg;base64,/9j/4AAQSkZJRgABAQAAAQABAAD/2wCEAAkGBxQSEhUUEBQVFBQVFBQUFBUVFBQUFBQUFBQWFhQUFBUYHCggGBwlHBQUITEhJSkrLi4uFx8zODMsNygtLisBCgoKDg0OFxAQGCwcHBwsLCwsLCwsLCwsLCwsLCwsLCwsLCwsLCwsLCwsLCwsLCwsLCwsLCwsLCwsLCwsLCwsLP/AABEIAMIBAwMBIgACEQEDEQH/xAAbAAACAwEBAQAAAAAAAAAAAAACAwAEBQEGB//EAEAQAAIBAgIECgkDAwMFAQAAAAABAgMRBCEFEjFREyJBUmFxkZKx0QYUIzJTgYKhskJywTPh8CQ0YkNjg6LxFf/EABgBAQEBAQEAAAAAAAAAAAAAAAEAAgME/8QAHhEBAQEBAQADAAMAAAAAAAAAAAERAhIDITETQVH/2gAMAwEAAhEDEQA/AMPA4eGpHix92P6VuE6XwcLKWrFO6VrLO6d/Az8JXmoxtJ7F4DK1SUlxm2MSxhaMebHuovU8PDWXEjmuauT/AOlTBs0F+nr/AIDr8MPnhIcyPdj5DKeFhzI92PkNmskdphE7HCQ5kO7HyDWDhzId2PkMgMQopYSnzId2PkGsHT5kO7HyGoJEifU6fMh3Y+R31SnzId2PkPIySvLCU+ZDux8hbwlPmQ7sfItSAZJUeEhzId2PkA8JDmQ7sfItSAZoK3qsOZDux8ieqw5kO7HyHkNIj1WHMh3Y+R31SHMh3Y+Q5HUII9UhzId2PkEsJDmQ7sfIfYliRSwkOZDux8g1hIcyHdj5DEGiRccJT5kO7HyDWDp8yHdj5DIjESJ9Tp/Dh3I+RPU6fMh3Y+RYOklZ4OnzIdyPkBLB0+ZDuR8i40C0KUZYOnzId2PkJng4cyHdj5GhJCZoQ8hpbDx4WXFj+nkXNR0dphe2l9P4ohmll4ePFXUvAfYONJqEX/xjfsJY5tWZR4Jmnydj7GZeGdmatPNfIKGivcOQZ3Cu8PkSBnn8NWIjELiMQoSCQKCRIRxkIyQWAGwBQWAMBaEAscDaONGogpBJER1CEOkOoUiCRxIJRe4kKIxC0v8ALoLhIrbJdpIxBIUq8ecjnrcN46DwWhMsdDecWKv7sZy6otlqHJCZoeqc3+hrrcV/JJ4SVv09V35F6ix5DTH9aX0/iiCdM1JKtNOEk+LlZ81HDJakMMpUo226kfxRmVaLi7NWNrAv2cP2x8EWOCU8pK5551j19fH6/HmYe8a2HHVtCpu8JW6H5nYYOcdq7MzfqV57xYsaP2NbroKIGCVpO/X2oZJZvrM8inQGIXAYjSEgkCgkSdIyHWSAAxgEkKcsSwViWEFtHLDoRu0h0NG1nzY/u29iLcSoqbBqTjHa7mk/R7W9+rLqilH7u/gXKGg6Mf0a3TJuX9i9LHnVi08oRcn0XfgXMPhK09kFBb5Zfbaekp0VHKKSXQkvAJoPRxnYXRyj771/sl1IOehqTz4y6FJ2+5fscWRnVilT0RSjtjrdMm3/AGLVKjGPuxjHqSQ5I5YdRU6cXm4pve0rgypLLJZbMlkOYLRaiXDoXZ9wZIbUaSzaXWVKuOgtj1uotMlopRFSRTraQk/dil15spzrzltk/lkjPuNz4uqyNO/15/T+ESGdpiC4aX08v/FHR9D+NqYKn7OP7I+CLKlbYZmGxb1IJv8ATHwRcp4joMfr1Lscy3Bu2ZSp1hyqb9hipbST3HeAW4rQqIeqtg9YvMG8MgHhR0agUb7xndYvxyqzw7OOk1yFuS5Tin2D/IzfiinYhpOCYDwa6jU7jnfjrPBZdlgnyMXLCS3G51GfNV7EsN4CW4OjQd88rDsZyreAoaub97wRoRkVYTSGxqx3nPWsqwgkIWIjvR31mG8dWU46IeNj0gSxu5fcvUPi/wCLRLFH117hTxU94e41/F00ll1AVMTFcvYZ05t5tsS2HtqfD/q7U0guRP55FWtjZPlt1eYpxv0nFQuHquk+LmF1JX6fmKaLE4WEOL5LBrckAlYHVXIM1TksgLyOmab4aeXN5XzUQdpl+2lt/T+KIbjjb9qGCxHFj+1eBp0q7t0nmtHV0oxu+ReBr0sSrGq3sblGs/lvGudzFwuJd8zTWJtymKVyMXvGU10lOliUWKVZGTq3FjoTKiqoOFXeGDVvWdg9bZYqrELkGKpflM2HV2FYasQtjKHCDYyD7C7KVxVSpYUqoev1DKMKnXYv1jIXWauxE6m46RvzFnh7gVanyK7mLqT3sZyvpYdQ5wm4pPFxTs5IuUFldZ9KHDg41GC8S0RsCUbmF5OqYxpZEjiG0J1UG4WM4yasTbbsDjZ5oqrpL1GOQFLW2ED1t4KmllY0gVE2LhZFiUsstpXcGIE43F1IBa9l4gufYFqeX03H20vp/CJBemp+2l9P4ohuVyv68rToSUVlyLwG0arW00cKrwj+1eAfq0Xe6OtjlO1WOMfJkhsMXmlcRpHD8HG8E5SclFR69o56JqqClbNq7Szt5mbG58i6sfYdh9IXyueelCXKSNVozjc7j11PG8gc8Vnt5Dy1LGM0cPV3sMxrdbVKpJl6lLe8zHpVi/RqIzWmtSaHRkZca9thZpYgxlK64km7IUq4M69ykUivXrWztmVeEuPxUsjP4RLOWxZnXlvD8Vio043k8+RcrPOY/HSqO7uluvYGviOGm5XyXuoY6EcnLdsRnrt344nP3XdWLWTzfIbGhYyUXm9u/tMHDyzdlney6jYlpCNBKO2W23mXP7q+Xr68xtzVrHEzzD09UlLJJJbd5sUMS2k2tpr6rj5v9rs5Z5BwdypKbtc5TrZ7zNGNGk+Qt0pGZSq7y1TrGGbFl22vagOEFcMBKfaIXG1tAlIpyq3yud4QQdJipTFSrPlE1ZsKmDpmXtpfT+KIV9LT9rL6fxRDc/HK/rO0dXThD9q8DQgzGwrsrdCfai1TrW6v8zOzzr8Ya9WMd2b/AM+R6F4mFKK13tWUVnJ9S/nYeSweMacpra8k3yLf0hKbbbebe1vNvrKhb0lVjVleFPU+d2+tbEZdWl0F6LOtxb1W0r7G8lddJm41Ky4p7i5Qj0iqsGna6fSs12oZhqTbB25aFJpbC7QqN7CtQoxW3PwL1JbskYrvIdB7xsagEUuU7KYN4c6pHWyKjnc45DjUWnPWyZjaVvbU3v7F6FUraUpa1n0bStyNf3GHDC2ZbhK6z2i5zayO03yM5vRDsBi4wjUTtrNcV28DMjRcrtyzvnfaWa1Oz+RVm7LI1rGZd/1o6DpRlJ3s9X7m6rLlPKaMjONROOdtvUekcm/mbkcu937OqYhnIvcDCjyh6gOfqLFNjlIrQqJbWkDLSEFy36k2FY66X6clfNhTkZf/AOgnsjN/SwvWJv3aU312QZWL1F5rluC5FNyxD2UcumX9gXRxTX9OK+bZZR7izKYtzKtTR2LexwXyuB6li47VGfbFj5q9xmaWftZfT+KIVtJOrwktak08srrmohuRzt+1COWo98UvtkStLLrsl83YjXEXQo+BUxle04rpTNyuNakIpWSHwK1ORYiQOQeqntFxYxEg16V1lk0Kw8N5aK1VarMV1+O/0v0ZlyE8jJhPeOjiDL0StRTCTM+FYtU5k36Ma3BqnfawIo7KrZBabRThYUq3Ixc61yu4Ns1FOj6+H13xl1WO09DK15S2WyQhVZJjeHb2sPLX8lk/QYvR178G07bQIaLhGPGzl9g3ieSCbe5DaGi61Xa9RPdmxnIvz5MKlOEd0R+GvP3IuX2Rt6O9GoRznxmt+Zv0MJGOyKF5+vmteXo6LrS3RXaXqXo7dceTfzPRKAaRY5Xqseh6P0kvdv15lyGjKa2RVuovWCSIaqRwkV+lBrDrciwcZYNJdJbAeDQ+xxocWq7h0ASgWGKkOLXi9PQ9vP6fwiQPT8fbz+n8IkNYzr5qtLQ1bJSbsuRW2dZnKtOc03xm8rW5Pka1L0bnJJxaV0nn1HotCaAjR4z4097WzoijOyJiYCtkrmnTM7EUkqk+BvKnF2ckuLGT/Qny26A6VRotTUihiKEMSw/XOgEvITjqqik5crSXWys8Y+ox9OV23FN72UmqXG0pjYZmPgcXrKz95fcvUq4WPTz1K0oKxapVUjNjO46DB0jV17nJRKkaxYp1QxU+NJLrFyFzxRRrYkcZqxiKqQjRz4Wa1rqN9hTpTvUjrbL2fzyPQ6Fwmq8lsZqzHG97+PRaP0PTSTSNanQS2FbCTtlfkyNKIMlKASQdjrJIkECdEOs6CdIIQjIIQFhMBsUGQuSCbAlIU8b6QP8A1E/p/CJCafXt5/T+ESCGbgVxIftj4IDT9d08NVlB2koWT3azUb/cbgY8SP7Y+CGYvCKrTlCWyUWu1WucWnNG4SEKMaaS1VFZW25Zt9bzEYrQEZZwer0PNdu3xB9G8XrQ4KplVpcSa5WllGa3pqxuwQfcqeVqaCqrYk+qS/mwuOhq3Mf28z2agEkO1Y8nS9Hqr2pLrcf4uec9K8HwNaMG03qReV+Vs+h6T0tSw6vVlm/dgs5ze6Mdvz2Hzb0lxsq2JlKcHTdopQl70Uoq2t02d/ma43RS9CxvXprfJL5M9ZpjQ7hx4e7y9B5PQH+4p/uj+SPpjnfJ5+Bro83HjqNctRnmXcfoW/Go/NeRmSozi+MmjD0c9yrcpq2QmpWaApxlLJJs1MDoGUrOrkt3KyXXcjLw+vVlqxz3vkRbnhlB2272eh9XhTjaCsvEyMauMMcOurWTPJns9FJOCe/OyPIVUev9GM6Kvva8h6ZjdwcM72yRpxKdGCRaizLRhCHbinUjtgbnSCBNgkbEOXJJnEcYpLgSYVwJCgyYqTGSFyZJ4/T/APXn9P4RITTz9vP6fwidEKOB9yP7Y+CLkChgnxI/tj4F2mzi0paU0PwrVSnN0q0co1I+Elyor09L4mjliMM6iX/UoNNP/wAbz+6NuI1EmKvS2m9lDFN7uBXZ7xPWsbiMqVOOFhyzqPhKvXGOxdT7TdgNuWpmaJ0BSovXd6lV7atR60/lfYfO/SeprYyu/wDuNdmX8H1qLPjek6mtWqvfVm//AGZrj9FWPRz/AHMOs+h6x8+9GV/qI/PwZ7xGugu0Jlh2e1J9ZQpzHKoZwrMVFbEl1IJ1Co6oLqFiOrzyMjGchflIo4mORJm10e49Fs8PDo82eMrRPV+hla9Nxf6ZfZ5jVHpYX2DosVAYZaGjoEZBXECiyNgo6xDqJc4uk6ScIS4LYpGLkzrYuUhSNiZMKUhcpEnkdOv28/p/CJDmnX7ef0/hE4IUsG+JH9sfBFynIz8HLiw/bHwRdhI4tLUJDYyK8WMiyKymEmJiw0CN4Syb3JvsVz4xKV23vbfafWNN1tTD1pbqc+1xaXifJkjp8bNbHomr1/k/A9xY8X6GRTrPfqyt8rXv2nulAegUccx/BgOkRK1zqYSpjI0yQELrRyLkaYNWnkZTIqxyL3olitSvq8k1b5rNfyVsSrIzY4lwmpR2xafYaT60iMRhMQqkIzjmmk+0dcy0JBxYs6mQM1jlziOawobe445AXOXECbBkwdYFsU7rASkDJi5TJJJi3I5OQmUyTzGnX7ef0/hEgvTb9tP6fwicEPL0MRPVXGlsX6mWKeJnz5d5kIYJqxU+fLvMYsVPny7zOEJDWLqc+feYXrdTnz7z8yEJKWnMTN0Kic5NWW2T5yPGqTIQ1yK2vRiq1KVm1k9ja3HoYYqfPl3mcIV/UZ61Pny7zAeKnz5d5kICT1qfPl3mFHFT58u8yEKofrU+fLvMGeKnz5d5kIRZmKxE8+NLvMoVKsuc+1nCDE9f6PY2oqEUqk0s8lOW/rNP1+r8Sp35eZCEkePq/Eqd+XmD6/V+JU78vMhAQ1j6vxanfl5kePq/Eqd+XmQgxBePq/Eqd+XmC8fV+JU78vMhCSev1fiVO/LzOSx9X4k+/LzIQQB46r8Sffl5gPHVfiT78vMhCQJ42p8Sffl5i542p8Sfel5nCEmJpDEzdSV5y5P1Pmo6QhJ//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7654" name="AutoShape 6" descr="data:image/jpeg;base64,/9j/4AAQSkZJRgABAQAAAQABAAD/2wCEAAkGBhQSEBUUExQWFBUVFxgXGBgXFxcYFxcXFRcXFBcXGBgXHCYeFx0jGhQXHy8gIycpLCwsFR4xNTAqNSYsLCkBCQoKDgwOGg8PGiwkHyUsLCwsKSwsKSwpLCwsKSwsLCwsLCkpLCwsLCwsLCwsLCwsLCwsLCwsLCwsKSwsLCwsLP/AABEIAMkA+gMBIgACEQEDEQH/xAAcAAABBQEBAQAAAAAAAAAAAAAEAgMFBgcBAAj/xABLEAABAwIDBAUGCQkHBAMAAAABAAIRAyEEEjEFQVFhBhMicYEHc5GhstEUJDI0QlKxwfAjM2Nyk7PC4fEVRGKCkqLSQ1NUdBYXg//EABkBAAMBAQEAAAAAAAAAAAAAAAABAwIEBf/EACgRAAICAgIBBAICAwEAAAAAAAABAhEDIRIxBBMiQVFhkTJxobHBFP/aAAwDAQACEQMRAD8AofQ/Y7HtzvY12gEgHvN1caWwaBsaNKPNtn7Ex0UwAbhqXNjT4kA/epTE1gw80I9Cck6jFCP7Cw0fmKX7NnuRWC6NYYN7WHonj+TZ7k7svDEgOdqjMRs55YMp0JJB3pSdHLNro9R6NYQ/3agf/wAme5OP6N4QD5rQ/ZU/cu4CqS0pWJxQAkmITi7VnM3TBD0fwp/u1D9kz3LjejOFP92ofsme5SvRHG0cVRe9rcwbULJI1hrTbldTh2ZT+rHcT71oCqO6PYNol2Gw4HE0qYHpISH7HwAbmNHChsTJZSiO+EftLycYSsSXmuZ/TOI8A6QFFV/Ivg3f9TENHDOwj1sSHX5Kxt/pVsyi0ijhqFapFoosyA83RfuCzHG4k1Xl5axuY6Ma1rRFoDW2AWzu8hOE3V647+rP8KareQigfk4qqOMsYfRBCBr+zFSOS9lW10/IThx8rE1T3MYPeiB5DsH/AN6v6af/ABRQ9GGiiUs0gFuJ8iGEIvWxHpp/8Emp5FMGIBr1hwvT7vqooNfZWfJxisLXYaFbD0TVYJaTSZL2DiYu4eseKvA6NYY6YWh+yZ7kNsXyRYajWp12V6r8pzNHYym1rt1H2q5HBNBjNHgmYKy3olhd+GoeFJnuSanRjCAWwtD9kz3K0f2aPreoJD9kgj5R9A96BGRdJ9kUGPIFKm2w0Y0ceSjOg+w6dbGHOxjmNY4wWgg3DRY961jaPQGlWdL6lThADfvBStieT/D4ZznMdUJeADmLdAZtDeKw07OlTioURuz+j2EdUcfg1DKOyAaTL5dTpqTN+QRzei+CB+bYfxpU5HquiMKwMkcCftKec+UyTYGejuC/8XDeFGn/AMUHi9h4No+a4f8AZU/cpLEVw1su0Hj4Ab1SNqdJhVdlo3MQXAyGA2OUi2aN40nik3QRTk6RD9L6VGo00sPQosAPae2mwOJH0QQJAnU71Rn7Jcw3bI7gQtD/ALOAagMThAZhS5l/S0Ul9AD6I9CVhMMHGMo9CnhhWl1wOHipalsemBmAuLptk+IJs3ovTeAXMHoVR2nhAyvVaNGveB3BxC13CUMrRAnl3rKdufOq/nantlVJo0/YtWMJR80z2Qn9m4Y1X5zpuQGxaefD0Gzbqqebuyi3irfgMKABFkzsclCP5CcHQgXRRdC5MWTZJKZxN2C4iwOUD7lmeO27XrtLapYxgJaQCW9YQYuSbDlvjgtWqU7LLOlHVMr1Kb8ogl7QWyIcBHLe4f5VlhFKzSPJtVacNUDC3K2rHZggfk2GLWm6toKoXkfqA4Krlyx15+SIA/JsV7TXQ32LlV7D4DFMEtPaHXSHPBzdZiA+mbyBkpZh/mA3KfChDhK5w7AS7rg+majhUgOArsdULbxBptdAgQDl3lMQpmHxnZJewEikKkRAim7rSwFsfnS031bIEKQaCGHPc5nEQdxcSwSA2IbHdvJ1MdgqWLDGh5YCG0/kwb5m9bd0mQA+NxzDeEvZ+ExMzWqB0toghpgAta/rYAZ9Jxad0xuiECDOoc4AkkW4SYkHvlw9UJNJriNIIECZA7TpN7wcoaORlSVFzAPkx4C/PVOdazh6gnRnl+CPpUyHzaIjUy4zrGn9UPjtlCpUZUzFjmWBbIJbOZzHCcr2mBYixEggqWfXYPonwA3mF5xpmJbppYWkQfUihcn9EDhujYY9ruteYySNzurosotkgzMsL+97tUdRwOUNAjsiNIBOYumBpcqSD2Dd6guB7Pq+oIoOT+gItdpPPuE+5OMbBMkmTO61gIHonxXhUlz7WDuzaLZWz65XiUjY3ToZQLnnwJvJvzPqXeqtBJsQd+4zfilErhKAInaNNzHy1pc03sCYO8GNPsUe7aDHGGt7f1ROb/SBPqVllJLkqGZt00q4unRaexS6x+QAHNUy5SXOkdlu4Wk3UXsXZwpsAIVu6cDM+kD9EOd/qIH8KrwK58j3R0417RVd1rKIrv8ASpN6BxFKVKjqg10RGLpXkd6LwON0B3putTTOFdDr96quiEo+7RNYfHOaYDhawa6wM8HceSzja7ycRWJEE1HyL65itQ2XTY+oGuAIcI8RcR61mu3qMYquL2rVB/vcqxdo5Wqk0an0TwsYaieNNh/2hW2iIHNRHRPD/E8Of0NP2Apt1O6oE5OTOBqVouF8BMF10E6PYmtayy7yk4HMBVGrbH9X+R+1adVAhUvpdSDqbhxSZSKvRJ+Qr5hW/wDYP7ti0lZx5EaZbgq4O7EH92xaKExPsUCoT4LiDSoNM5mVmPqnrPl0w+oXMkXPZyCNPQpoKP2W2pToMbVBLmsGYznLnSZiJJ3XQIFp7KxBoU6b63aaSXvBJLgS6G7icrXASdcsqTyVMpuJl5uZgEkt+iNBFt3E6luni7AZKhkC+R3C8zC4Zcx7WipTLg4B2mS0Ag7jadNUCO4zCvOYtdFrAkxzOtjeE5QYWTmcCAAARMmC6CeZBFghsRst1SnSDnjrKTmPzgSCW9mp2SdHsc9pG7NyXdnbN6igKYzVMvZbcA5AT1bZJFmths6mJ3oAN60RO46WMnw1TjSgW03ZQDSJiSO20ATNrO3AwnsKXwA5sEAXzB0nwQA9VqholxAFhJsJJgC/EkDxXG12ubmBBHEGRbW4Ua3Yv5BtI1HENqNeHESYZVFVrDe8ZQ2dYHFOYbAdVTLGdrM6o9xcYOaq4vcQA0jVxtutqgA4vtO5czSJQ7g+ILWR5x33MTdTBF9Lq3dgDLBY4k9kh0HM0SDlgjeCUAF5xxXiVHM2FTFXrb5pndAjQARpYehHkoA7KSSvSuIApnSmtOII+q1o9U/xKFCL29XnE1f1yP8AT2fuQIqwuSW2zuiqiOkIWvTsjGvBTdZgISNR0QlXgg3NhwPNSWKoQgnrcQyRvaJLCVNHN1BBHeLqg7axAdiazoIzVah9LyVbKOMyWOnFUraT5rVDxe/2itwtHNOns37oz8xw3mKXsNUhPBRfR2sPgWG8xS9hqJdiFYjQuo5JATL64G9NGq46BBpIIr1BCqfSBocCN3FWX4GTqVXNv0wGmFlsrjpMnvJdTa3DVQ3/ALv8DVc5VF8kzvi1bz38DVeQU10YyfzYxmqDMA0G5IJI3iRb9bXklMdU3gbv5n+XKU+vApkxLLZidJJHJsD75Xiwl0za1vG6bx1drabsxygjLxu4EAAbynqFYPaHNMtcA4HiHCQfQQgQmrRkG8TB7oj3J2UmqYaSdADPdCRhq4qMa9s5Xta4SIMOAcLbrFADpXGmQkV3w0m5sdInS+pA9K5hawcxjgCA5rSA4Q4AgESNxjcgY450AnguNO9cqNkEcRHpshtm44VqQeAWyXDKdQWOLCD4tKBBD3QCeF/QuSmNoYplOk59Qw0Az6DZLw9XOxrtMzWu7swB+9AHatSBP4uY+9dKD2liXNLGtAcXPEzchoIlwbmBdEjTTWDoi0AcK4XQJ4X9C6gts1suHqka5CB3nsj1lDGlbootd2Zxnec07rmUNUw5CebStcfyXHnnouDk+z2PS+ECg5TdK6xIrVZ5oV9fctKSeiTg0FVhIUTiaUX3KQpvkck3WpWT6CrRFOaOCpmNH5V/6zvtKu1akQZVJx351/67vtKtA5ckaN26Pt+J4bzFL2Ai+qlD9HAfgeG8xS9gKSawngqnPYw3CIujQCca2BonKbExWxqpTEKqdIsOYKuL2Kv9IWQ0pNWCdFf6HdMaOCp1KdVtTt1M4LACAMobBBIO5Wul5S8Cf+o9vfSf9wKyXHVjmPZ470KKn+FYutFNPbNordNsBVYWHEZQ4RIFRpHcctknD7T2d1gqNxLMwdmHbgSWlmkC0E2WOsrDgnG5Sjkw4xNwr7ZwdVuV2IokSCPyrRBGhBm2pRVDa2Ga1rW1qIa0BoAqMgBogAX3ABYWzDA7083Z070+Q+C+zcXbWoEEGvSggj86zQ2+svYfG0Gta1lWllaA0AVGWAEAfK4BYc/ZZQ78I4bkch+mvs3utiqL2lrqlODr+UaPscFz+1KDRHXUgBa9Vn3uWAPpkbk1hMI6o+GhLmHpfk+gKm3MMQQa9EjQjrWe9CO6XYJtvhNEdzgee5Zlg+jtOO1PpiVJM2Ph2tnI0rDzJFV46+WXV/TjA/8Ak0zP6xt/pumX+UDAD+8N8GVD9jVUxs2kfk02DvG7wSauBpRENHMNH3rPrm14sX9ljq+U/ADSo936tKp94CjXeV/DfRo4h/gwfxFQ/VMaTAFrfJA/qh2kzZkeETzMLL8gvHwYsm3eVjN+bwVZ36zw0eppXP8A5bXxNNzalBtFpi0lxMGdTA3cFGUKTpko9jUepKSNLxoY2NFxhC16kKQcwQhcTSskkdEWgQibpD6O9daDolsdBhJoUlYOGkJ0tlFtpApqpTgFZbJEfUYs/wBoj8tU/Xd7RWk16aznaf5+r5x/tFVxM5vJWkzd+jTh8Cw3mKXsBSbIUD0dafgeH8zT9gKUaHLqOGg7MkmvCGBclCmeCBcQg4jihcVhBUsV2tVbTEvIHL6R7gnKW0aJMCpTnUjO2R60h8fkgqnQukTMH0pt3QGk7eVZHYunvqM/1N966zFNcYa5ru5wJ9ARSC2Vf/68pX7RXG+T5g+kSri1iV1SVIOTKgOgreK8eg7frFW9zCk9WUUFsp7uhkaPKQehnF5VyLYURj9v02WaesdwbeD/AIiLBFJDVy0itY7o0ym0uc4x3XJ4BRuEw4YbC536qTxHW1nZnnubuA4Bd+AQbyuebb0jvwxUf5dg2Hw4Bgb5JJkkk8/D1Jt+Cc5vatG8W0Uk14GiaqVSdFzvHZ0xytPQKzK0Rc+P3lKNQTML1MCeJ9Sda1rt344qXGi1t7HOqBHJdMRZKa0AD7Fx9JXSRlfk8Lp2myybaYsujEBUsxL8CzZC1KwmE9iSSPAnwAlD4ZrXMuLlszwB5pOaizLkorY25ibNO911gM6zeOSfc1abtWUizlFLxN2mOFl6hTgz6k7UFoU30YlSZEYbSDM6+tZ1tT8/V84/2itGrsPWFreU8AFne1acV6o4VH+0VrA9tHN5XSZunRdvxPD+ZpewFK1cQxjS55AA/HiVGdF3fEsP5il7AVU6d7ULsQ2i0w1jQ4wdXP8Ac23iV1SlxVnHix+pJRJWr0zqExTpMAOhJLrTAMCBJ4Kobc29VL3AVKgAPaIJbJ0EkXgcOaYq7eNKwDdIBnTcCozH7YHVkiCSSO0Z33PG8m/I8Vzxcps9NwxePFt9iamLdlIInTtPcRAEkmJvO8mT3IKhtQtM5c3OTv3gRyKDfWLxJiGm8axPDWOaWMf2Mo0mY0Gkd8n7lbicb8h74uiRxHSSo4ROYcHjcdfRqmcPtlzXANJYDYEEi/GT9vNBmvSIAIcDPaIuI5DkNE3Ue1zZm/A7hqe+SjgiX/oyfLLVhultZkMNerDr5S8uMGbEza17cQrhhdoYoUgGYh7gYLTYxOrZcJPpWVYUBrW1GkhzXeg6tI9Bsr5hempI7Qp6SDoNDaOM28VGfJOkzrxzi4+6KLONq4wi9WO5jB9oK9W2hiDrWqR/hyj1hoUI3piSLhu7drafx3ruF27Tc7LmEnUE6TwSnKS+Tqx4ccvhBdUFwJc97wL9tznerRKwFOWhxZlBuBwnkAjXYfsZR9K0xu1+xBbZ22zDt7Wp+S0ak+7mlT+SzxwS0GVcUdAAe+RqgcaHOtJB1jT17+5Vqt0zfMimwA7jOb0ylO6XsMZmGRwdInkU9sSWGL7Jalg3NcLkDfx93gphuHBbJd9yo7Olr3viSwTAMTru9SPft0Mbmcc2sW+2Fhe100ZycJrkpdFhqbQw4EdY0OBuCYQNLbNOtVIovByC5DTFzGp/FlmG0MT1lV7o+U4kAc07gqdS4pk31g/iyrLEmjgj5PGdLf8Ak2Br2OaCSMw/BTeJfBtcblnuxMNVpVA4zlIN57Mj+qutHHtLWyQC7QcxqozaWl+ztjaXKSYRVPBNt4lEdWkVaNiAnTJymugfH4maZa2xgyd0eCYw5FFkgmSJcJMGBeOCGxtNzIgTe3Ag6gpNbDude4mJngOHBT4tsxKKtU+yQwla2k29aJNS6CwogXT1yV0fFFYoJpPunauiRh6cJ6rTmJ/kOE+5TfRGc7lSBqVKdB48eJJWWbY+c1vOv9orWsRX3Cwtff8AyWS7YPxmt51/tFawrbOfO7SNr2HWybPoH9BT9gLMsbtMVcVUc7iPQ0ZVo2zGZtnUR+gp/uwsgx9NzKjxvBI9a6MitUQxNxfJdntq12hxy7jEcvuQDaoDZFiHTx434cPSm8Q4FxifHVNzZOMeKDLkeR2zy8XGRy08NEtgbmEzl36TzS8Vk7OSZjtSIE8rn0+oLRI9SJubWgbtDI0iDrqk1jwEDuSjRcw35f7hmGt9EY/C5gDrAvob/j7FluhpWRzHkI6hWzACdNE0zBOc/KBfVG4DAQ/tcb8gsSaorC4vfQTg3E2uTNgLRP1ie9MY6kQQSRmAs1v3n1qbrYMU2NcGkCYBIGpjU7+N1FYhgvEEk67/AOvvUlK3Z083XEm9idL6tOk3OTDOzq6CY3a3i57ymMdQrVZqVWkm2XNMRrIix/B74jBU5Jk6ai1xrv7gfBWdwa6H/SdmbwjLYRFje5J4hbVDlkk1Vldbgc06W42MC0jxBtMpDgAIiRcA8fd3c1YThIdlc3VvHKWyYE2NjH2qPrYUZz1nKS3SdDeLExP81mQ4P22Ns2eHhtr73Td1+G6ELtrEFsMMkxeABqbSYuYVor4djQ1rYi14jgfvKi8fQY12YtzE3M38b+hKPew4uaqGrIHZ2xXHtac98cuasOAw7KIltw7UG+m66GbijYZdwgBSlPZTurL6vZFhE8VjJks7cPj48a32PYjFEsaA3s8ADHqR2IwmSixzhlcTLTvEkSOVkXgcKynR66oYaLtboT3TcDmorFbTqYh2aMrCYa3h3DdCkotmZT5RqK0mTZqWCZxOJhpITNR5KYEmZ9a7Ko54xtWOYZjnAF2o8dd6fxA7K5TNl3VJKjVbsYpsgIujThsptjZMJ1rJ1Kw39CyS1QmpiiNB3ldZVJufALr6OaARbhx7+SX1caa6KTTbI2khgyTHpWYbYHxmt51/tFavky96yjbPzmt52p7ZV8So58srNw6KtnBYcfoafsBUPyhdHHMf1rRY6wNOav3RFnxPDn9DT9gI7bNKkaLutjIBfxt4mV0tWiEZNS0fPDqUlSWzeiVWsdMreJFz3BX7Z3RCkHmqGmD8kOMwOfNWJmymwLaLjnlfUTvWCPcjOMP0MpzBDzuk2JPCBYDmURivJ2z6L3N5GCFev7NIcSPHuQuOwDy0hhyukGTpuHgOaip5FuzqeHFKkqMuf0Rq9a6mL5bzxB0jkmaFP4M4io0gwbLV2bNDTLjmcBEnnePSqb012a2piKIAOZ4Dc02HaO6O/eqxm5fyIvx4pexWxOw8F2WPygh0HmZEI7G7PZqLOtr9Y/cpzZOAHVhoEFpI7oOn2LmLYGtOdkRpN54HkuZSdl5xVcSvYehVLXUiwX5kA8L6hLZ0Oe9nWOc0k68+ZA5qY2Ux1aoGtEga8eGu66sNfYnVAb5BtFhwubn1K0bfRF4ekZhiNg5C6Wt5C9j4nVP7NxzmEsqExYN6xgcMt5m2gFojfyUhtajUFfM5ryzKRDAPlTaRpETcoLB4Y5m9YMtQus0m8cjvsmptI1Pxq7/fwNV6rw51RvaBiHcI00MbufBEFxLA1wMSHuN8znEangN8cVMbYrNoUwwMDpvmA32g2OoIVSLqhfYntHNBue88FpWzmcrRPVIys17LpM6Wnfv3lSOD2OK7muDXOYBMtA9N7FM7B2c6qDnEN0k2LtxgbuE/1UzTJEU2zlaIsSABwIFil3o3ik+gXamBaGZcO8Zi4Z3HsmBe1jJnfO5NdcykyHE1nSDLrgEaGN0elMbZxxaDz0CGwLC8drU7ll46dHqwilj29HcYx1YCXBwnUGfVFkZTwhzNOgaCP6IjD4QN3IwssrxjRx5ct6XQ1kACbgLrqkzHpTjaUd/41WmyXQ14JXwadSimUAO9OsolKiUstdA3VRp+OSfpYadURToJ8jkiiEpt9gpZ6OPFIbSgSU+5JyFx0nkEqM39ghZdZLtofGa3nantlbUzZVR30YHOyxnb9DLi644Vqg9D3BUhFoxKSZt/RR3xHD+Zp+wF7ajOscGz2WXPN270CfShdhVsuz6Ea9TT9gIkORllqjWCPu5D2Hww0ARZo5TvSMDUvbXdw9aPxLsw3fjvUFFUdUm7B6ppgZ4AcARm4dxP4sgsfUY9oaHNDiTlcBYDVB7UxIaIm5Kh6+L4EWPH8QsynRXHj3dkxX2PWeJaadtTvI3EjunSyovTN76dagQJaHbt7p3eH2q24HbpPYcbzAIJkDhwI5IXpEA6mXWAZe+64BPJZ1XJHZBTtRlo9ghkc6dHy8X7gR6VzFNNZwGjd/FQlDaLiBTa7MBDg+JF5GW26/qU1gXvL+00NA1vr3clzbbpBmxU+TLBsfDU6DYHypMuiTe/G/8AJP7Rqh2j5A42UVUrzfQJv4YDvC9BOlRLi5Pk+zoDZIgEkG2tjaYUBtTCtBaH3DdCDee9T7CCSeSjtr0A+m4DUggHmpuNorCSb4vr/RCdIg/KepqOsQIsNRPom3gmOi2xHGpmrHOJuAT2p1E/enXMBdlqZmwZmLO4CVZsPipYG0wGN0JGp5clmPKuJx5MSi9fsMxJptphrWhjr2E8bTw4IVtOAuZII/E8040SrwxqJD+yHxGz+sfJ3GykMNhWsFgnHOuvOCpSKPLKSr4GqlZrAXOIHNBB762ktZx3kcuCQ7Y/WPzue517NuGtHIbzzKlsNgsrALmOJU3b0O4wVvsbw9AAcYtf7k9km8Iqjg9BopGlsh/CO9bUTmnmVkbTw6fZQupjD7FH0j6ApLD7PY0WF1rizmcyBpbMe7QRzNk8zYZ+k6OQ95U8AvELXFGHNkSNjMF4nvuiWYVo0AHgiH6Lx0C1RgZdSC+dukw+O4nz9X945fRbtV859Jj8exPn6v7xyTNRJ/aPSarTw+GpssBSp+prbK47G2+yvSa4G+8bwd4Vb2t0Zz4DD1GCSKLCeN2NJVPwmMqUXdkkcRu8VGatnXimkqNlFfgY7k83Hw250HJZbhekVes8MBDALucAZyjU3KvewdnF0PLc83BcSYHdpK5pe10dkfdGxx2E66oHHQcrE8RPKE/jNnMLL3HON3BTVGiG3dbkoLabMznQ6wFhuBP4lYknFWbg+bop7nOw+IcxxLg67SBYCbGZtBIBm0FSuOxhfRdlE23CeWigsfhKtdzw3VgIF4cZMkX1BjTuTmxq7mayBMOaRoBqOId3pdx0dMZOM/dsnOj+ADaYEQTc95U4MOgtmVmnTT3KTLvWt4o0rZjLNykRW0HvJDWw0fScd3Ic0AzBMaZDusO8zZT1WhayB+CAGcutv6LbW7LQnUaWv+lbxWNqOrhlFuaBJI0uYOtrQi3Va1MNlpIJA0E3t4Kd6tjQIGX8ctUmoBuvzOvhwQouyU8qvfQLh8Ruc0jwRPXcGn7EltUAaH0zPekmtPyb+i3eVZa7ZyNqT0jjK7pvARTnw37t6FLwDMZnC9t3iUThHF4mI9Ztr600yM9bO4ekTciPt7kU3A/WsBrJkib6IgUcol5DRGsi3p0T1DBVKsdW0Bp+k6w7w35TvUFvic8soA6iJnRo3m08P6KX2fsUv7Tpa3dIgnmAdB335KS2fsZlOHE53j6Tt36o0b9vNSjVpRJSyNgmDwLafyRBO83PpT9ViU4Juo5aJ2dY26VF0hmvenAboA4QUhzk8m3BAhoGxSGmyUAkNuExCHG6+d+k/wA+xPn637xy+iIuvnfpP8+xPn6v7xyTNQNg6MMBwWHBEjqafsBM4zoLhahzFpBOsWRPRb5lh/M0vYapUmyVWO96M1298GwdZjabIv2jqYH89ytWzduNNMFhmbzr61FdKfJ++uTVpEl3A7xyVQHRLG0nWp1Wni3Nf0KMobsvDKlGmaNiMSX/AEna7kHiKpcYbc7xw7zuVOq7C2iG5nCvHe827k7g+kdamA11IOI33afEC3qWPTRZeQ+kXDDGjSYQWtc93yjE3vYfjcoLaGFmalIZotBMZhv7W4jceSHG3HPs3ClxP+JxHjDUmtt0sqQYMcsjWcsjtfHVTeNx2WjmU9LscwGKDgXU5Dhq12rTuzAG/eLFTVHHugSL8hIQ+y8TRL21OpYXG0gvygHiGnLCsTcJTMGGtOvZJj1rSj9CfkNOnsivhb/q252XquIdEEAX4yfXb1I7FYQQ6+YZSOQm2o37kBQogHTW91pRE/Jb60KzTdN1WmPen3OjUx3JJpZtAVQksnyyNOGe5wn5I+iDA8Ue1gAidNzR+AiKWCE6Fx57kUMOBExJ3e4anwWVAJ53LSB6ZlsBgANu3cnwFkRh8Mc0Cm3/ACtgA6enxlTGzdhF4mpLW8DZzh/CPX3KSwHRmhRdnpsykT9JxF9bEwqKHyQ9T4G8LsFjLuJqO/xRAP8AhboO+55o3LBRDwm1Qgzj11v4ukpbHJgdI4Jmoi7IaqEAJJuF0OukVBZece0gQ9MptyVNl5wQMahNs3ohgt3JAN0AMuC+dOk5+PYnz9X945fR5AlfOPSgfHsV/wCxW/eOSZqJsHRZ/wASw/mafsBSL6u5fO1PQdyUlY+J9N4TRGTxXy2F4p2LifVYcEPW2bSeZdTYeZAK+XV5Kw4n0ltDCmmwmhTZmjSwWZYnoNi8XWc97AwnibFZ0vBD2NRove0/JzicO0vBDgNcrkFgukGKbTbRY7sg9mWguEnSTundzVPfohQsOKKKTNppdFMZiaAbUrgNkOywBcaSW6xqkHofjqVmPDwOJB9q6yNui6tUjO/s2LC9H9oFwzNpATvj1w6VPYfopWjt4ho5Npt/iWANXSjQt/Z9GU+jTI7VWo7/ADBo9DAFLYDZ1Kn8hoB3n6R7yblfLi6E7Fx/J9WloXMwXymvFFhxPqonmmyvlheTsXE+pnDuSmL5XK8iw4n1XmTVU2XyyvIsOJ9Q1HWHFcae2vl4rwRYcD6nB7lxxC+Wl5Fj4n1IHJDhdfLy4lYuJ9QRzC+c+lHz7Ff+xW/eOUWgqmp7yhmlGj//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7656" name="AutoShape 8" descr="data:image/jpeg;base64,/9j/4AAQSkZJRgABAQAAAQABAAD/2wCEAAkGBhQSEBUUExQWFBUVFxgXGBgXFxcYFxcXFRcXFBcXGBgXHCYeFx0jGhQXHy8gIycpLCwsFR4xNTAqNSYsLCkBCQoKDgwOGg8PGiwkHyUsLCwsKSwsKSwpLCwsKSwsLCwsLCkpLCwsLCwsLCwsLCwsLCwsLCwsLCwsKSwsLCwsLP/AABEIAMkA+gMBIgACEQEDEQH/xAAcAAABBQEBAQAAAAAAAAAAAAAEAgMFBgcBAAj/xABLEAABAwIDBAUGCQkHBAMAAAABAAIRAyEEEjEFQVFhBhMicYEHc5GhstEUJDI0QlKxwfAjM2Nyk7PC4fEVRGKCkqLSQ1NUdBYXg//EABkBAAMBAQEAAAAAAAAAAAAAAAABAwIEBf/EACgRAAICAgIBBAICAwEAAAAAAAABAhEDIRIxBBMiQVFhkTJxobHBFP/aAAwDAQACEQMRAD8AofQ/Y7HtzvY12gEgHvN1caWwaBsaNKPNtn7Ex0UwAbhqXNjT4kA/epTE1gw80I9Cck6jFCP7Cw0fmKX7NnuRWC6NYYN7WHonj+TZ7k7svDEgOdqjMRs55YMp0JJB3pSdHLNro9R6NYQ/3agf/wAme5OP6N4QD5rQ/ZU/cu4CqS0pWJxQAkmITi7VnM3TBD0fwp/u1D9kz3LjejOFP92ofsme5SvRHG0cVRe9rcwbULJI1hrTbldTh2ZT+rHcT71oCqO6PYNol2Gw4HE0qYHpISH7HwAbmNHChsTJZSiO+EftLycYSsSXmuZ/TOI8A6QFFV/Ivg3f9TENHDOwj1sSHX5Kxt/pVsyi0ijhqFapFoosyA83RfuCzHG4k1Xl5axuY6Ma1rRFoDW2AWzu8hOE3V647+rP8KareQigfk4qqOMsYfRBCBr+zFSOS9lW10/IThx8rE1T3MYPeiB5DsH/AN6v6af/ABRQ9GGiiUs0gFuJ8iGEIvWxHpp/8Emp5FMGIBr1hwvT7vqooNfZWfJxisLXYaFbD0TVYJaTSZL2DiYu4eseKvA6NYY6YWh+yZ7kNsXyRYajWp12V6r8pzNHYym1rt1H2q5HBNBjNHgmYKy3olhd+GoeFJnuSanRjCAWwtD9kz3K0f2aPreoJD9kgj5R9A96BGRdJ9kUGPIFKm2w0Y0ceSjOg+w6dbGHOxjmNY4wWgg3DRY961jaPQGlWdL6lThADfvBStieT/D4ZznMdUJeADmLdAZtDeKw07OlTioURuz+j2EdUcfg1DKOyAaTL5dTpqTN+QRzei+CB+bYfxpU5HquiMKwMkcCftKec+UyTYGejuC/8XDeFGn/AMUHi9h4No+a4f8AZU/cpLEVw1su0Hj4Ab1SNqdJhVdlo3MQXAyGA2OUi2aN40nik3QRTk6RD9L6VGo00sPQosAPae2mwOJH0QQJAnU71Rn7Jcw3bI7gQtD/ALOAagMThAZhS5l/S0Ul9AD6I9CVhMMHGMo9CnhhWl1wOHipalsemBmAuLptk+IJs3ovTeAXMHoVR2nhAyvVaNGveB3BxC13CUMrRAnl3rKdufOq/nantlVJo0/YtWMJR80z2Qn9m4Y1X5zpuQGxaefD0Gzbqqebuyi3irfgMKABFkzsclCP5CcHQgXRRdC5MWTZJKZxN2C4iwOUD7lmeO27XrtLapYxgJaQCW9YQYuSbDlvjgtWqU7LLOlHVMr1Kb8ogl7QWyIcBHLe4f5VlhFKzSPJtVacNUDC3K2rHZggfk2GLWm6toKoXkfqA4Krlyx15+SIA/JsV7TXQ32LlV7D4DFMEtPaHXSHPBzdZiA+mbyBkpZh/mA3KfChDhK5w7AS7rg+majhUgOArsdULbxBptdAgQDl3lMQpmHxnZJewEikKkRAim7rSwFsfnS031bIEKQaCGHPc5nEQdxcSwSA2IbHdvJ1MdgqWLDGh5YCG0/kwb5m9bd0mQA+NxzDeEvZ+ExMzWqB0toghpgAta/rYAZ9Jxad0xuiECDOoc4AkkW4SYkHvlw9UJNJriNIIECZA7TpN7wcoaORlSVFzAPkx4C/PVOdazh6gnRnl+CPpUyHzaIjUy4zrGn9UPjtlCpUZUzFjmWBbIJbOZzHCcr2mBYixEggqWfXYPonwA3mF5xpmJbppYWkQfUihcn9EDhujYY9ruteYySNzurosotkgzMsL+97tUdRwOUNAjsiNIBOYumBpcqSD2Dd6guB7Pq+oIoOT+gItdpPPuE+5OMbBMkmTO61gIHonxXhUlz7WDuzaLZWz65XiUjY3ToZQLnnwJvJvzPqXeqtBJsQd+4zfilErhKAInaNNzHy1pc03sCYO8GNPsUe7aDHGGt7f1ROb/SBPqVllJLkqGZt00q4unRaexS6x+QAHNUy5SXOkdlu4Wk3UXsXZwpsAIVu6cDM+kD9EOd/qIH8KrwK58j3R0417RVd1rKIrv8ASpN6BxFKVKjqg10RGLpXkd6LwON0B3putTTOFdDr96quiEo+7RNYfHOaYDhawa6wM8HceSzja7ycRWJEE1HyL65itQ2XTY+oGuAIcI8RcR61mu3qMYquL2rVB/vcqxdo5Wqk0an0TwsYaieNNh/2hW2iIHNRHRPD/E8Of0NP2Apt1O6oE5OTOBqVouF8BMF10E6PYmtayy7yk4HMBVGrbH9X+R+1adVAhUvpdSDqbhxSZSKvRJ+Qr5hW/wDYP7ti0lZx5EaZbgq4O7EH92xaKExPsUCoT4LiDSoNM5mVmPqnrPl0w+oXMkXPZyCNPQpoKP2W2pToMbVBLmsGYznLnSZiJJ3XQIFp7KxBoU6b63aaSXvBJLgS6G7icrXASdcsqTyVMpuJl5uZgEkt+iNBFt3E6luni7AZKhkC+R3C8zC4Zcx7WipTLg4B2mS0Ag7jadNUCO4zCvOYtdFrAkxzOtjeE5QYWTmcCAAARMmC6CeZBFghsRst1SnSDnjrKTmPzgSCW9mp2SdHsc9pG7NyXdnbN6igKYzVMvZbcA5AT1bZJFmths6mJ3oAN60RO46WMnw1TjSgW03ZQDSJiSO20ATNrO3AwnsKXwA5sEAXzB0nwQA9VqholxAFhJsJJgC/EkDxXG12ubmBBHEGRbW4Ua3Yv5BtI1HENqNeHESYZVFVrDe8ZQ2dYHFOYbAdVTLGdrM6o9xcYOaq4vcQA0jVxtutqgA4vtO5czSJQ7g+ILWR5x33MTdTBF9Lq3dgDLBY4k9kh0HM0SDlgjeCUAF5xxXiVHM2FTFXrb5pndAjQARpYehHkoA7KSSvSuIApnSmtOII+q1o9U/xKFCL29XnE1f1yP8AT2fuQIqwuSW2zuiqiOkIWvTsjGvBTdZgISNR0QlXgg3NhwPNSWKoQgnrcQyRvaJLCVNHN1BBHeLqg7axAdiazoIzVah9LyVbKOMyWOnFUraT5rVDxe/2itwtHNOns37oz8xw3mKXsNUhPBRfR2sPgWG8xS9hqJdiFYjQuo5JATL64G9NGq46BBpIIr1BCqfSBocCN3FWX4GTqVXNv0wGmFlsrjpMnvJdTa3DVQ3/ALv8DVc5VF8kzvi1bz38DVeQU10YyfzYxmqDMA0G5IJI3iRb9bXklMdU3gbv5n+XKU+vApkxLLZidJJHJsD75Xiwl0za1vG6bx1drabsxygjLxu4EAAbynqFYPaHNMtcA4HiHCQfQQgQmrRkG8TB7oj3J2UmqYaSdADPdCRhq4qMa9s5Xta4SIMOAcLbrFADpXGmQkV3w0m5sdInS+pA9K5hawcxjgCA5rSA4Q4AgESNxjcgY450AnguNO9cqNkEcRHpshtm44VqQeAWyXDKdQWOLCD4tKBBD3QCeF/QuSmNoYplOk59Qw0Az6DZLw9XOxrtMzWu7swB+9AHatSBP4uY+9dKD2liXNLGtAcXPEzchoIlwbmBdEjTTWDoi0AcK4XQJ4X9C6gts1suHqka5CB3nsj1lDGlbootd2Zxnec07rmUNUw5CebStcfyXHnnouDk+z2PS+ECg5TdK6xIrVZ5oV9fctKSeiTg0FVhIUTiaUX3KQpvkck3WpWT6CrRFOaOCpmNH5V/6zvtKu1akQZVJx351/67vtKtA5ckaN26Pt+J4bzFL2Ai+qlD9HAfgeG8xS9gKSawngqnPYw3CIujQCca2BonKbExWxqpTEKqdIsOYKuL2Kv9IWQ0pNWCdFf6HdMaOCp1KdVtTt1M4LACAMobBBIO5Wul5S8Cf+o9vfSf9wKyXHVjmPZ470KKn+FYutFNPbNordNsBVYWHEZQ4RIFRpHcctknD7T2d1gqNxLMwdmHbgSWlmkC0E2WOsrDgnG5Sjkw4xNwr7ZwdVuV2IokSCPyrRBGhBm2pRVDa2Ga1rW1qIa0BoAqMgBogAX3ABYWzDA7083Z070+Q+C+zcXbWoEEGvSggj86zQ2+svYfG0Gta1lWllaA0AVGWAEAfK4BYc/ZZQ78I4bkch+mvs3utiqL2lrqlODr+UaPscFz+1KDRHXUgBa9Vn3uWAPpkbk1hMI6o+GhLmHpfk+gKm3MMQQa9EjQjrWe9CO6XYJtvhNEdzgee5Zlg+jtOO1PpiVJM2Ph2tnI0rDzJFV46+WXV/TjA/8Ak0zP6xt/pumX+UDAD+8N8GVD9jVUxs2kfk02DvG7wSauBpRENHMNH3rPrm14sX9ljq+U/ADSo936tKp94CjXeV/DfRo4h/gwfxFQ/VMaTAFrfJA/qh2kzZkeETzMLL8gvHwYsm3eVjN+bwVZ36zw0eppXP8A5bXxNNzalBtFpi0lxMGdTA3cFGUKTpko9jUepKSNLxoY2NFxhC16kKQcwQhcTSskkdEWgQibpD6O9daDolsdBhJoUlYOGkJ0tlFtpApqpTgFZbJEfUYs/wBoj8tU/Xd7RWk16aznaf5+r5x/tFVxM5vJWkzd+jTh8Cw3mKXsBSbIUD0dafgeH8zT9gKUaHLqOGg7MkmvCGBclCmeCBcQg4jihcVhBUsV2tVbTEvIHL6R7gnKW0aJMCpTnUjO2R60h8fkgqnQukTMH0pt3QGk7eVZHYunvqM/1N966zFNcYa5ru5wJ9ARSC2Vf/68pX7RXG+T5g+kSri1iV1SVIOTKgOgreK8eg7frFW9zCk9WUUFsp7uhkaPKQehnF5VyLYURj9v02WaesdwbeD/AIiLBFJDVy0itY7o0ym0uc4x3XJ4BRuEw4YbC536qTxHW1nZnnubuA4Bd+AQbyuebb0jvwxUf5dg2Hw4Bgb5JJkkk8/D1Jt+Cc5vatG8W0Uk14GiaqVSdFzvHZ0xytPQKzK0Rc+P3lKNQTML1MCeJ9Sda1rt344qXGi1t7HOqBHJdMRZKa0AD7Fx9JXSRlfk8Lp2myybaYsujEBUsxL8CzZC1KwmE9iSSPAnwAlD4ZrXMuLlszwB5pOaizLkorY25ibNO911gM6zeOSfc1abtWUizlFLxN2mOFl6hTgz6k7UFoU30YlSZEYbSDM6+tZ1tT8/V84/2itGrsPWFreU8AFne1acV6o4VH+0VrA9tHN5XSZunRdvxPD+ZpewFK1cQxjS55AA/HiVGdF3fEsP5il7AVU6d7ULsQ2i0w1jQ4wdXP8Ac23iV1SlxVnHix+pJRJWr0zqExTpMAOhJLrTAMCBJ4Kobc29VL3AVKgAPaIJbJ0EkXgcOaYq7eNKwDdIBnTcCozH7YHVkiCSSO0Z33PG8m/I8Vzxcps9NwxePFt9iamLdlIInTtPcRAEkmJvO8mT3IKhtQtM5c3OTv3gRyKDfWLxJiGm8axPDWOaWMf2Mo0mY0Gkd8n7lbicb8h74uiRxHSSo4ROYcHjcdfRqmcPtlzXANJYDYEEi/GT9vNBmvSIAIcDPaIuI5DkNE3Ue1zZm/A7hqe+SjgiX/oyfLLVhultZkMNerDr5S8uMGbEza17cQrhhdoYoUgGYh7gYLTYxOrZcJPpWVYUBrW1GkhzXeg6tI9Bsr5hempI7Qp6SDoNDaOM28VGfJOkzrxzi4+6KLONq4wi9WO5jB9oK9W2hiDrWqR/hyj1hoUI3piSLhu7drafx3ruF27Tc7LmEnUE6TwSnKS+Tqx4ccvhBdUFwJc97wL9tznerRKwFOWhxZlBuBwnkAjXYfsZR9K0xu1+xBbZ22zDt7Wp+S0ak+7mlT+SzxwS0GVcUdAAe+RqgcaHOtJB1jT17+5Vqt0zfMimwA7jOb0ylO6XsMZmGRwdInkU9sSWGL7Jalg3NcLkDfx93gphuHBbJd9yo7Olr3viSwTAMTru9SPft0Mbmcc2sW+2Fhe100ZycJrkpdFhqbQw4EdY0OBuCYQNLbNOtVIovByC5DTFzGp/FlmG0MT1lV7o+U4kAc07gqdS4pk31g/iyrLEmjgj5PGdLf8Ak2Br2OaCSMw/BTeJfBtcblnuxMNVpVA4zlIN57Mj+qutHHtLWyQC7QcxqozaWl+ztjaXKSYRVPBNt4lEdWkVaNiAnTJymugfH4maZa2xgyd0eCYw5FFkgmSJcJMGBeOCGxtNzIgTe3Ag6gpNbDude4mJngOHBT4tsxKKtU+yQwla2k29aJNS6CwogXT1yV0fFFYoJpPunauiRh6cJ6rTmJ/kOE+5TfRGc7lSBqVKdB48eJJWWbY+c1vOv9orWsRX3Cwtff8AyWS7YPxmt51/tFawrbOfO7SNr2HWybPoH9BT9gLMsbtMVcVUc7iPQ0ZVo2zGZtnUR+gp/uwsgx9NzKjxvBI9a6MitUQxNxfJdntq12hxy7jEcvuQDaoDZFiHTx434cPSm8Q4FxifHVNzZOMeKDLkeR2zy8XGRy08NEtgbmEzl36TzS8Vk7OSZjtSIE8rn0+oLRI9SJubWgbtDI0iDrqk1jwEDuSjRcw35f7hmGt9EY/C5gDrAvob/j7FluhpWRzHkI6hWzACdNE0zBOc/KBfVG4DAQ/tcb8gsSaorC4vfQTg3E2uTNgLRP1ie9MY6kQQSRmAs1v3n1qbrYMU2NcGkCYBIGpjU7+N1FYhgvEEk67/AOvvUlK3Z083XEm9idL6tOk3OTDOzq6CY3a3i57ymMdQrVZqVWkm2XNMRrIix/B74jBU5Jk6ai1xrv7gfBWdwa6H/SdmbwjLYRFje5J4hbVDlkk1Vldbgc06W42MC0jxBtMpDgAIiRcA8fd3c1YThIdlc3VvHKWyYE2NjH2qPrYUZz1nKS3SdDeLExP81mQ4P22Ns2eHhtr73Td1+G6ELtrEFsMMkxeABqbSYuYVor4djQ1rYi14jgfvKi8fQY12YtzE3M38b+hKPew4uaqGrIHZ2xXHtac98cuasOAw7KIltw7UG+m66GbijYZdwgBSlPZTurL6vZFhE8VjJks7cPj48a32PYjFEsaA3s8ADHqR2IwmSixzhlcTLTvEkSOVkXgcKynR66oYaLtboT3TcDmorFbTqYh2aMrCYa3h3DdCkotmZT5RqK0mTZqWCZxOJhpITNR5KYEmZ9a7Ko54xtWOYZjnAF2o8dd6fxA7K5TNl3VJKjVbsYpsgIujThsptjZMJ1rJ1Kw39CyS1QmpiiNB3ldZVJufALr6OaARbhx7+SX1caa6KTTbI2khgyTHpWYbYHxmt51/tFavky96yjbPzmt52p7ZV8So58srNw6KtnBYcfoafsBUPyhdHHMf1rRY6wNOav3RFnxPDn9DT9gI7bNKkaLutjIBfxt4mV0tWiEZNS0fPDqUlSWzeiVWsdMreJFz3BX7Z3RCkHmqGmD8kOMwOfNWJmymwLaLjnlfUTvWCPcjOMP0MpzBDzuk2JPCBYDmURivJ2z6L3N5GCFev7NIcSPHuQuOwDy0hhyukGTpuHgOaip5FuzqeHFKkqMuf0Rq9a6mL5bzxB0jkmaFP4M4io0gwbLV2bNDTLjmcBEnnePSqb012a2piKIAOZ4Dc02HaO6O/eqxm5fyIvx4pexWxOw8F2WPygh0HmZEI7G7PZqLOtr9Y/cpzZOAHVhoEFpI7oOn2LmLYGtOdkRpN54HkuZSdl5xVcSvYehVLXUiwX5kA8L6hLZ0Oe9nWOc0k68+ZA5qY2Ux1aoGtEga8eGu66sNfYnVAb5BtFhwubn1K0bfRF4ekZhiNg5C6Wt5C9j4nVP7NxzmEsqExYN6xgcMt5m2gFojfyUhtajUFfM5ryzKRDAPlTaRpETcoLB4Y5m9YMtQus0m8cjvsmptI1Pxq7/fwNV6rw51RvaBiHcI00MbufBEFxLA1wMSHuN8znEangN8cVMbYrNoUwwMDpvmA32g2OoIVSLqhfYntHNBue88FpWzmcrRPVIys17LpM6Wnfv3lSOD2OK7muDXOYBMtA9N7FM7B2c6qDnEN0k2LtxgbuE/1UzTJEU2zlaIsSABwIFil3o3ik+gXamBaGZcO8Zi4Z3HsmBe1jJnfO5NdcykyHE1nSDLrgEaGN0elMbZxxaDz0CGwLC8drU7ll46dHqwilj29HcYx1YCXBwnUGfVFkZTwhzNOgaCP6IjD4QN3IwssrxjRx5ct6XQ1kACbgLrqkzHpTjaUd/41WmyXQ14JXwadSimUAO9OsolKiUstdA3VRp+OSfpYadURToJ8jkiiEpt9gpZ6OPFIbSgSU+5JyFx0nkEqM39ghZdZLtofGa3nantlbUzZVR30YHOyxnb9DLi644Vqg9D3BUhFoxKSZt/RR3xHD+Zp+wF7ajOscGz2WXPN270CfShdhVsuz6Ea9TT9gIkORllqjWCPu5D2Hww0ARZo5TvSMDUvbXdw9aPxLsw3fjvUFFUdUm7B6ppgZ4AcARm4dxP4sgsfUY9oaHNDiTlcBYDVB7UxIaIm5Kh6+L4EWPH8QsynRXHj3dkxX2PWeJaadtTvI3EjunSyovTN76dagQJaHbt7p3eH2q24HbpPYcbzAIJkDhwI5IXpEA6mXWAZe+64BPJZ1XJHZBTtRlo9ghkc6dHy8X7gR6VzFNNZwGjd/FQlDaLiBTa7MBDg+JF5GW26/qU1gXvL+00NA1vr3clzbbpBmxU+TLBsfDU6DYHypMuiTe/G/8AJP7Rqh2j5A42UVUrzfQJv4YDvC9BOlRLi5Pk+zoDZIgEkG2tjaYUBtTCtBaH3DdCDee9T7CCSeSjtr0A+m4DUggHmpuNorCSb4vr/RCdIg/KepqOsQIsNRPom3gmOi2xHGpmrHOJuAT2p1E/enXMBdlqZmwZmLO4CVZsPipYG0wGN0JGp5clmPKuJx5MSi9fsMxJptphrWhjr2E8bTw4IVtOAuZII/E8040SrwxqJD+yHxGz+sfJ3GykMNhWsFgnHOuvOCpSKPLKSr4GqlZrAXOIHNBB762ktZx3kcuCQ7Y/WPzue517NuGtHIbzzKlsNgsrALmOJU3b0O4wVvsbw9AAcYtf7k9km8Iqjg9BopGlsh/CO9bUTmnmVkbTw6fZQupjD7FH0j6ApLD7PY0WF1rizmcyBpbMe7QRzNk8zYZ+k6OQ95U8AvELXFGHNkSNjMF4nvuiWYVo0AHgiH6Lx0C1RgZdSC+dukw+O4nz9X945fRbtV859Jj8exPn6v7xyTNRJ/aPSarTw+GpssBSp+prbK47G2+yvSa4G+8bwd4Vb2t0Zz4DD1GCSKLCeN2NJVPwmMqUXdkkcRu8VGatnXimkqNlFfgY7k83Hw250HJZbhekVes8MBDALucAZyjU3KvewdnF0PLc83BcSYHdpK5pe10dkfdGxx2E66oHHQcrE8RPKE/jNnMLL3HON3BTVGiG3dbkoLabMznQ6wFhuBP4lYknFWbg+bop7nOw+IcxxLg67SBYCbGZtBIBm0FSuOxhfRdlE23CeWigsfhKtdzw3VgIF4cZMkX1BjTuTmxq7mayBMOaRoBqOId3pdx0dMZOM/dsnOj+ADaYEQTc95U4MOgtmVmnTT3KTLvWt4o0rZjLNykRW0HvJDWw0fScd3Ic0AzBMaZDusO8zZT1WhayB+CAGcutv6LbW7LQnUaWv+lbxWNqOrhlFuaBJI0uYOtrQi3Va1MNlpIJA0E3t4Kd6tjQIGX8ctUmoBuvzOvhwQouyU8qvfQLh8Ruc0jwRPXcGn7EltUAaH0zPekmtPyb+i3eVZa7ZyNqT0jjK7pvARTnw37t6FLwDMZnC9t3iUThHF4mI9Ztr600yM9bO4ekTciPt7kU3A/WsBrJkib6IgUcol5DRGsi3p0T1DBVKsdW0Bp+k6w7w35TvUFvic8soA6iJnRo3m08P6KX2fsUv7Tpa3dIgnmAdB335KS2fsZlOHE53j6Tt36o0b9vNSjVpRJSyNgmDwLafyRBO83PpT9ViU4Juo5aJ2dY26VF0hmvenAboA4QUhzk8m3BAhoGxSGmyUAkNuExCHG6+d+k/wA+xPn637xy+iIuvnfpP8+xPn6v7xyTNQNg6MMBwWHBEjqafsBM4zoLhahzFpBOsWRPRb5lh/M0vYapUmyVWO96M1298GwdZjabIv2jqYH89ytWzduNNMFhmbzr61FdKfJ++uTVpEl3A7xyVQHRLG0nWp1Wni3Nf0KMobsvDKlGmaNiMSX/AEna7kHiKpcYbc7xw7zuVOq7C2iG5nCvHe827k7g+kdamA11IOI33afEC3qWPTRZeQ+kXDDGjSYQWtc93yjE3vYfjcoLaGFmalIZotBMZhv7W4jceSHG3HPs3ClxP+JxHjDUmtt0sqQYMcsjWcsjtfHVTeNx2WjmU9LscwGKDgXU5Dhq12rTuzAG/eLFTVHHugSL8hIQ+y8TRL21OpYXG0gvygHiGnLCsTcJTMGGtOvZJj1rSj9CfkNOnsivhb/q252XquIdEEAX4yfXb1I7FYQQ6+YZSOQm2o37kBQogHTW91pRE/Jb60KzTdN1WmPen3OjUx3JJpZtAVQksnyyNOGe5wn5I+iDA8Ue1gAidNzR+AiKWCE6Fx57kUMOBExJ3e4anwWVAJ53LSB6ZlsBgANu3cnwFkRh8Mc0Cm3/ACtgA6enxlTGzdhF4mpLW8DZzh/CPX3KSwHRmhRdnpsykT9JxF9bEwqKHyQ9T4G8LsFjLuJqO/xRAP8AhboO+55o3LBRDwm1Qgzj11v4ukpbHJgdI4Jmoi7IaqEAJJuF0OukVBZece0gQ9MptyVNl5wQMahNs3ohgt3JAN0AMuC+dOk5+PYnz9X945fR5AlfOPSgfHsV/wCxW/eOSZqJsHRZ/wASw/mafsBSL6u5fO1PQdyUlY+J9N4TRGTxXy2F4p2LifVYcEPW2bSeZdTYeZAK+XV5Kw4n0ltDCmmwmhTZmjSwWZYnoNi8XWc97AwnibFZ0vBD2NRove0/JzicO0vBDgNcrkFgukGKbTbRY7sg9mWguEnSTundzVPfohQsOKKKTNppdFMZiaAbUrgNkOywBcaSW6xqkHofjqVmPDwOJB9q6yNui6tUjO/s2LC9H9oFwzNpATvj1w6VPYfopWjt4ho5Npt/iWANXSjQt/Z9GU+jTI7VWo7/ADBo9DAFLYDZ1Kn8hoB3n6R7yblfLi6E7Fx/J9WloXMwXymvFFhxPqonmmyvlheTsXE+pnDuSmL5XK8iw4n1XmTVU2XyyvIsOJ9Q1HWHFcae2vl4rwRYcD6nB7lxxC+Wl5Fj4n1IHJDhdfLy4lYuJ9QRzC+c+lHz7Ff+xW/eOUWgqmp7yhmlGj//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7658" name="Picture 10" descr="https://encrypted-tbn2.gstatic.com/images?q=tbn:ANd9GcRtglbVXyqSaCyz4VZv7jHnfIK4pp638IOnX0n3_-a-jybr7a9e"/>
          <p:cNvPicPr>
            <a:picLocks noChangeAspect="1" noChangeArrowheads="1"/>
          </p:cNvPicPr>
          <p:nvPr/>
        </p:nvPicPr>
        <p:blipFill>
          <a:blip r:embed="rId2" cstate="print"/>
          <a:srcRect/>
          <a:stretch>
            <a:fillRect/>
          </a:stretch>
        </p:blipFill>
        <p:spPr bwMode="auto">
          <a:xfrm>
            <a:off x="6444208" y="5229200"/>
            <a:ext cx="2466975" cy="1847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379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379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3795">
                                            <p:txEl>
                                              <p:pRg st="1" end="1"/>
                                            </p:txEl>
                                          </p:spTgt>
                                        </p:tgtEl>
                                        <p:attrNameLst>
                                          <p:attrName>style.visibility</p:attrName>
                                        </p:attrNameLst>
                                      </p:cBhvr>
                                      <p:to>
                                        <p:strVal val="visible"/>
                                      </p:to>
                                    </p:set>
                                    <p:anim calcmode="lin" valueType="num">
                                      <p:cBhvr>
                                        <p:cTn id="15" dur="5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379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3795">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457200" y="1600200"/>
            <a:ext cx="5050904" cy="4525963"/>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514350" indent="-514350" algn="l" rtl="0" eaLnBrk="1" hangingPunct="1">
              <a:buFont typeface="+mj-lt"/>
              <a:buAutoNum type="arabicPeriod"/>
            </a:pPr>
            <a:r>
              <a:rPr lang="en-US" dirty="0" smtClean="0">
                <a:solidFill>
                  <a:srgbClr val="00B050"/>
                </a:solidFill>
                <a:cs typeface="Arial" pitchFamily="34" charset="0"/>
              </a:rPr>
              <a:t>When the ulcer was first noticed ? </a:t>
            </a:r>
            <a:r>
              <a:rPr lang="en-US" dirty="0" err="1" smtClean="0">
                <a:cs typeface="Arial" pitchFamily="34" charset="0"/>
              </a:rPr>
              <a:t>neurotrophic</a:t>
            </a:r>
            <a:r>
              <a:rPr lang="en-US" dirty="0" smtClean="0">
                <a:cs typeface="Arial" pitchFamily="34" charset="0"/>
              </a:rPr>
              <a:t> ulcer (painless ulcer)  may present for sometime before it was noticed by the patient  </a:t>
            </a:r>
          </a:p>
          <a:p>
            <a:pPr marL="514350" indent="-514350" algn="l" rtl="0" eaLnBrk="1" hangingPunct="1">
              <a:buFont typeface="+mj-lt"/>
              <a:buAutoNum type="arabicPeriod"/>
            </a:pPr>
            <a:r>
              <a:rPr lang="en-US" b="1" dirty="0" smtClean="0">
                <a:solidFill>
                  <a:srgbClr val="00B050"/>
                </a:solidFill>
                <a:cs typeface="Arial" pitchFamily="34" charset="0"/>
              </a:rPr>
              <a:t>What drew the patient’s attention to the ulcer?  </a:t>
            </a:r>
            <a:r>
              <a:rPr lang="en-US" dirty="0" smtClean="0">
                <a:cs typeface="Arial" pitchFamily="34" charset="0"/>
              </a:rPr>
              <a:t>pain, discharges, bleeding or smell? </a:t>
            </a:r>
          </a:p>
          <a:p>
            <a:pPr marL="514350" indent="-514350" algn="l" rtl="0" eaLnBrk="1" hangingPunct="1">
              <a:buFont typeface="+mj-lt"/>
              <a:buAutoNum type="arabicPeriod"/>
            </a:pPr>
            <a:endParaRPr lang="en-US" dirty="0" smtClean="0">
              <a:cs typeface="Arial" pitchFamily="34" charset="0"/>
            </a:endParaRPr>
          </a:p>
        </p:txBody>
      </p:sp>
      <p:pic>
        <p:nvPicPr>
          <p:cNvPr id="26625" name="Picture 1"/>
          <p:cNvPicPr>
            <a:picLocks noChangeAspect="1" noChangeArrowheads="1"/>
          </p:cNvPicPr>
          <p:nvPr/>
        </p:nvPicPr>
        <p:blipFill>
          <a:blip r:embed="rId2" cstate="print"/>
          <a:srcRect/>
          <a:stretch>
            <a:fillRect/>
          </a:stretch>
        </p:blipFill>
        <p:spPr bwMode="auto">
          <a:xfrm>
            <a:off x="5724128" y="764704"/>
            <a:ext cx="3139455" cy="2809875"/>
          </a:xfrm>
          <a:prstGeom prst="rect">
            <a:avLst/>
          </a:prstGeom>
          <a:noFill/>
          <a:ln w="9525">
            <a:noFill/>
            <a:miter lim="800000"/>
            <a:headEnd/>
            <a:tailEnd/>
          </a:ln>
        </p:spPr>
      </p:pic>
      <p:pic>
        <p:nvPicPr>
          <p:cNvPr id="26626" name="Picture 2"/>
          <p:cNvPicPr>
            <a:picLocks noChangeAspect="1" noChangeArrowheads="1"/>
          </p:cNvPicPr>
          <p:nvPr/>
        </p:nvPicPr>
        <p:blipFill>
          <a:blip r:embed="rId3" cstate="print"/>
          <a:srcRect/>
          <a:stretch>
            <a:fillRect/>
          </a:stretch>
        </p:blipFill>
        <p:spPr bwMode="auto">
          <a:xfrm>
            <a:off x="5724128" y="3933056"/>
            <a:ext cx="3100759" cy="2029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5843">
                                            <p:bg/>
                                          </p:spTgt>
                                        </p:tgtEl>
                                        <p:attrNameLst>
                                          <p:attrName>style.visibility</p:attrName>
                                        </p:attrNameLst>
                                      </p:cBhvr>
                                      <p:to>
                                        <p:strVal val="visible"/>
                                      </p:to>
                                    </p:set>
                                    <p:anim calcmode="lin" valueType="num">
                                      <p:cBhvr>
                                        <p:cTn id="7" dur="1000" fill="hold"/>
                                        <p:tgtEl>
                                          <p:spTgt spid="35843">
                                            <p:bg/>
                                          </p:spTgt>
                                        </p:tgtEl>
                                        <p:attrNameLst>
                                          <p:attrName>ppt_w</p:attrName>
                                        </p:attrNameLst>
                                      </p:cBhvr>
                                      <p:tavLst>
                                        <p:tav tm="0">
                                          <p:val>
                                            <p:fltVal val="0"/>
                                          </p:val>
                                        </p:tav>
                                        <p:tav tm="100000">
                                          <p:val>
                                            <p:strVal val="#ppt_w"/>
                                          </p:val>
                                        </p:tav>
                                      </p:tavLst>
                                    </p:anim>
                                    <p:anim calcmode="lin" valueType="num">
                                      <p:cBhvr>
                                        <p:cTn id="8" dur="1000" fill="hold"/>
                                        <p:tgtEl>
                                          <p:spTgt spid="35843">
                                            <p:bg/>
                                          </p:spTgt>
                                        </p:tgtEl>
                                        <p:attrNameLst>
                                          <p:attrName>ppt_h</p:attrName>
                                        </p:attrNameLst>
                                      </p:cBhvr>
                                      <p:tavLst>
                                        <p:tav tm="0">
                                          <p:val>
                                            <p:fltVal val="0"/>
                                          </p:val>
                                        </p:tav>
                                        <p:tav tm="100000">
                                          <p:val>
                                            <p:strVal val="#ppt_h"/>
                                          </p:val>
                                        </p:tav>
                                      </p:tavLst>
                                    </p:anim>
                                    <p:anim calcmode="lin" valueType="num">
                                      <p:cBhvr>
                                        <p:cTn id="9" dur="1000" fill="hold"/>
                                        <p:tgtEl>
                                          <p:spTgt spid="3584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843">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5843">
                                            <p:txEl>
                                              <p:pRg st="0" end="0"/>
                                            </p:txEl>
                                          </p:spTgt>
                                        </p:tgtEl>
                                        <p:attrNameLst>
                                          <p:attrName>style.visibility</p:attrName>
                                        </p:attrNameLst>
                                      </p:cBhvr>
                                      <p:to>
                                        <p:strVal val="visible"/>
                                      </p:to>
                                    </p:set>
                                    <p:anim calcmode="lin" valueType="num">
                                      <p:cBhvr>
                                        <p:cTn id="15" dur="10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584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58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584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5843">
                                            <p:txEl>
                                              <p:pRg st="1" end="1"/>
                                            </p:txEl>
                                          </p:spTgt>
                                        </p:tgtEl>
                                        <p:attrNameLst>
                                          <p:attrName>style.visibility</p:attrName>
                                        </p:attrNameLst>
                                      </p:cBhvr>
                                      <p:to>
                                        <p:strVal val="visible"/>
                                      </p:to>
                                    </p:set>
                                    <p:anim calcmode="lin" valueType="num">
                                      <p:cBhvr>
                                        <p:cTn id="23" dur="10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584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58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58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26626"/>
                                        </p:tgtEl>
                                        <p:attrNameLst>
                                          <p:attrName>style.visibility</p:attrName>
                                        </p:attrNameLst>
                                      </p:cBhvr>
                                      <p:to>
                                        <p:strVal val="visible"/>
                                      </p:to>
                                    </p:set>
                                    <p:animEffect transition="in" filter="strips(downLeft)">
                                      <p:cBhvr>
                                        <p:cTn id="31" dur="500"/>
                                        <p:tgtEl>
                                          <p:spTgt spid="26626"/>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26625"/>
                                        </p:tgtEl>
                                        <p:attrNameLst>
                                          <p:attrName>style.visibility</p:attrName>
                                        </p:attrNameLst>
                                      </p:cBhvr>
                                      <p:to>
                                        <p:strVal val="visible"/>
                                      </p:to>
                                    </p:set>
                                    <p:animEffect transition="in" filter="strips(downLeft)">
                                      <p:cBhvr>
                                        <p:cTn id="36" dur="5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457200" y="1600200"/>
            <a:ext cx="5050904" cy="4525963"/>
          </a:xfrm>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pPr marL="514350" indent="-514350" algn="l" rtl="0" eaLnBrk="1" hangingPunct="1">
              <a:buFont typeface="+mj-lt"/>
              <a:buAutoNum type="arabicPeriod" startAt="3"/>
            </a:pPr>
            <a:r>
              <a:rPr lang="en-US" b="1" u="sng" dirty="0" smtClean="0">
                <a:solidFill>
                  <a:srgbClr val="00B050"/>
                </a:solidFill>
                <a:cs typeface="Arial" pitchFamily="34" charset="0"/>
              </a:rPr>
              <a:t>What are the symptoms of the ulcer? . </a:t>
            </a:r>
            <a:r>
              <a:rPr lang="en-US" dirty="0" smtClean="0">
                <a:cs typeface="Arial" pitchFamily="34" charset="0"/>
              </a:rPr>
              <a:t>Describe the features of the history of each symptom .</a:t>
            </a:r>
          </a:p>
          <a:p>
            <a:pPr marL="514350" indent="-514350" algn="l" rtl="0" eaLnBrk="1" hangingPunct="1">
              <a:buFont typeface="+mj-lt"/>
              <a:buAutoNum type="arabicPeriod" startAt="3"/>
            </a:pPr>
            <a:r>
              <a:rPr lang="en-US" b="1" u="sng" dirty="0" smtClean="0">
                <a:solidFill>
                  <a:srgbClr val="00B050"/>
                </a:solidFill>
                <a:cs typeface="Arial" pitchFamily="34" charset="0"/>
              </a:rPr>
              <a:t>How has the ulcer changed since it first appeared? </a:t>
            </a:r>
            <a:r>
              <a:rPr lang="en-US" dirty="0" smtClean="0">
                <a:cs typeface="Arial" pitchFamily="34" charset="0"/>
              </a:rPr>
              <a:t>. Inquire about    the changes in the pain , </a:t>
            </a:r>
            <a:r>
              <a:rPr lang="en-US" dirty="0" smtClean="0">
                <a:solidFill>
                  <a:srgbClr val="0070C0"/>
                </a:solidFill>
                <a:cs typeface="Arial" pitchFamily="34" charset="0"/>
              </a:rPr>
              <a:t>size , shape , discharges </a:t>
            </a:r>
            <a:r>
              <a:rPr lang="en-US" dirty="0" smtClean="0">
                <a:cs typeface="Arial" pitchFamily="34" charset="0"/>
              </a:rPr>
              <a:t>. Ask if the ulcer has healed and broken down again .</a:t>
            </a:r>
          </a:p>
          <a:p>
            <a:pPr marL="514350" indent="-514350" algn="l" rtl="0" eaLnBrk="1" hangingPunct="1">
              <a:buFont typeface="+mj-lt"/>
              <a:buAutoNum type="arabicPeriod" startAt="3"/>
            </a:pPr>
            <a:endParaRPr lang="en-US" dirty="0" smtClean="0">
              <a:cs typeface="Arial" pitchFamily="34" charset="0"/>
            </a:endParaRPr>
          </a:p>
        </p:txBody>
      </p:sp>
      <p:pic>
        <p:nvPicPr>
          <p:cNvPr id="25601" name="Picture 1"/>
          <p:cNvPicPr>
            <a:picLocks noChangeAspect="1" noChangeArrowheads="1"/>
          </p:cNvPicPr>
          <p:nvPr/>
        </p:nvPicPr>
        <p:blipFill>
          <a:blip r:embed="rId2" cstate="print"/>
          <a:srcRect/>
          <a:stretch>
            <a:fillRect/>
          </a:stretch>
        </p:blipFill>
        <p:spPr bwMode="auto">
          <a:xfrm>
            <a:off x="5724128" y="1844824"/>
            <a:ext cx="3259782" cy="3514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6867">
                                            <p:bg/>
                                          </p:spTgt>
                                        </p:tgtEl>
                                        <p:attrNameLst>
                                          <p:attrName>style.visibility</p:attrName>
                                        </p:attrNameLst>
                                      </p:cBhvr>
                                      <p:to>
                                        <p:strVal val="visible"/>
                                      </p:to>
                                    </p:set>
                                    <p:anim calcmode="lin" valueType="num">
                                      <p:cBhvr>
                                        <p:cTn id="7" dur="500" fill="hold"/>
                                        <p:tgtEl>
                                          <p:spTgt spid="36867">
                                            <p:bg/>
                                          </p:spTgt>
                                        </p:tgtEl>
                                        <p:attrNameLst>
                                          <p:attrName>ppt_w</p:attrName>
                                        </p:attrNameLst>
                                      </p:cBhvr>
                                      <p:tavLst>
                                        <p:tav tm="0">
                                          <p:val>
                                            <p:fltVal val="0"/>
                                          </p:val>
                                        </p:tav>
                                        <p:tav tm="100000">
                                          <p:val>
                                            <p:strVal val="#ppt_w"/>
                                          </p:val>
                                        </p:tav>
                                      </p:tavLst>
                                    </p:anim>
                                    <p:anim calcmode="lin" valueType="num">
                                      <p:cBhvr>
                                        <p:cTn id="8" dur="500" fill="hold"/>
                                        <p:tgtEl>
                                          <p:spTgt spid="36867">
                                            <p:bg/>
                                          </p:spTgt>
                                        </p:tgtEl>
                                        <p:attrNameLst>
                                          <p:attrName>ppt_h</p:attrName>
                                        </p:attrNameLst>
                                      </p:cBhvr>
                                      <p:tavLst>
                                        <p:tav tm="0">
                                          <p:val>
                                            <p:fltVal val="0"/>
                                          </p:val>
                                        </p:tav>
                                        <p:tav tm="100000">
                                          <p:val>
                                            <p:strVal val="#ppt_h"/>
                                          </p:val>
                                        </p:tav>
                                      </p:tavLst>
                                    </p:anim>
                                    <p:anim calcmode="lin" valueType="num">
                                      <p:cBhvr>
                                        <p:cTn id="9" dur="500" fill="hold"/>
                                        <p:tgtEl>
                                          <p:spTgt spid="36867">
                                            <p:bg/>
                                          </p:spTgt>
                                        </p:tgtEl>
                                        <p:attrNameLst>
                                          <p:attrName>style.rotation</p:attrName>
                                        </p:attrNameLst>
                                      </p:cBhvr>
                                      <p:tavLst>
                                        <p:tav tm="0">
                                          <p:val>
                                            <p:fltVal val="360"/>
                                          </p:val>
                                        </p:tav>
                                        <p:tav tm="100000">
                                          <p:val>
                                            <p:fltVal val="0"/>
                                          </p:val>
                                        </p:tav>
                                      </p:tavLst>
                                    </p:anim>
                                    <p:animEffect transition="in" filter="fade">
                                      <p:cBhvr>
                                        <p:cTn id="10" dur="500"/>
                                        <p:tgtEl>
                                          <p:spTgt spid="36867">
                                            <p:bg/>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6867">
                                            <p:txEl>
                                              <p:pRg st="0" end="0"/>
                                            </p:txEl>
                                          </p:spTgt>
                                        </p:tgtEl>
                                        <p:attrNameLst>
                                          <p:attrName>style.visibility</p:attrName>
                                        </p:attrNameLst>
                                      </p:cBhvr>
                                      <p:to>
                                        <p:strVal val="visible"/>
                                      </p:to>
                                    </p:set>
                                    <p:anim calcmode="lin" valueType="num">
                                      <p:cBhvr>
                                        <p:cTn id="15"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686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686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686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6867">
                                            <p:txEl>
                                              <p:pRg st="1" end="1"/>
                                            </p:txEl>
                                          </p:spTgt>
                                        </p:tgtEl>
                                        <p:attrNameLst>
                                          <p:attrName>style.visibility</p:attrName>
                                        </p:attrNameLst>
                                      </p:cBhvr>
                                      <p:to>
                                        <p:strVal val="visible"/>
                                      </p:to>
                                    </p:set>
                                    <p:anim calcmode="lin" valueType="num">
                                      <p:cBhvr>
                                        <p:cTn id="23" dur="5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6867">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6867">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686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25601"/>
                                        </p:tgtEl>
                                        <p:attrNameLst>
                                          <p:attrName>style.visibility</p:attrName>
                                        </p:attrNameLst>
                                      </p:cBhvr>
                                      <p:to>
                                        <p:strVal val="visible"/>
                                      </p:to>
                                    </p:set>
                                    <p:animEffect transition="in" filter="strips(downLeft)">
                                      <p:cBhvr>
                                        <p:cTn id="31" dur="5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457200" y="1600200"/>
            <a:ext cx="4834880" cy="4525963"/>
          </a:xfrm>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pPr marL="514350" indent="-514350" algn="l" rtl="0" eaLnBrk="1" hangingPunct="1">
              <a:buFont typeface="+mj-lt"/>
              <a:buAutoNum type="arabicPeriod" startAt="5"/>
            </a:pPr>
            <a:r>
              <a:rPr lang="en-US" b="1" u="sng" dirty="0" smtClean="0">
                <a:solidFill>
                  <a:srgbClr val="00B050"/>
                </a:solidFill>
                <a:cs typeface="Arial" pitchFamily="34" charset="0"/>
              </a:rPr>
              <a:t>Has the patient ever had similar ulcer on the same site or elsewhere?</a:t>
            </a:r>
            <a:r>
              <a:rPr lang="en-US" dirty="0" smtClean="0">
                <a:cs typeface="Arial" pitchFamily="34" charset="0"/>
              </a:rPr>
              <a:t>. Obtain a detailed history of any previous or recent other ulcers .</a:t>
            </a:r>
          </a:p>
          <a:p>
            <a:pPr marL="514350" indent="-514350" algn="l" rtl="0" eaLnBrk="1" hangingPunct="1">
              <a:buFont typeface="+mj-lt"/>
              <a:buAutoNum type="arabicPeriod" startAt="5"/>
            </a:pPr>
            <a:r>
              <a:rPr lang="en-US" b="1" u="sng" dirty="0" smtClean="0">
                <a:solidFill>
                  <a:srgbClr val="00B050"/>
                </a:solidFill>
                <a:cs typeface="Arial" pitchFamily="34" charset="0"/>
              </a:rPr>
              <a:t>What treatment has been suggested or administered?</a:t>
            </a:r>
          </a:p>
          <a:p>
            <a:pPr marL="514350" indent="-514350" algn="l" rtl="0" eaLnBrk="1" hangingPunct="1">
              <a:buFont typeface="+mj-lt"/>
              <a:buAutoNum type="arabicPeriod" startAt="5"/>
            </a:pPr>
            <a:r>
              <a:rPr lang="en-US" b="1" u="sng" dirty="0" smtClean="0">
                <a:solidFill>
                  <a:srgbClr val="00B050"/>
                </a:solidFill>
                <a:cs typeface="Arial" pitchFamily="34" charset="0"/>
              </a:rPr>
              <a:t>What does the patient think caused the ulcer ? </a:t>
            </a:r>
            <a:r>
              <a:rPr lang="en-US" dirty="0" smtClean="0">
                <a:cs typeface="Arial" pitchFamily="34" charset="0"/>
              </a:rPr>
              <a:t>Most of the time due to trauma .</a:t>
            </a:r>
          </a:p>
          <a:p>
            <a:pPr marL="514350" indent="-514350" algn="l" rtl="0" eaLnBrk="1" hangingPunct="1">
              <a:buFont typeface="+mj-lt"/>
              <a:buAutoNum type="arabicPeriod" startAt="5"/>
            </a:pPr>
            <a:endParaRPr lang="en-US" dirty="0" smtClean="0">
              <a:cs typeface="Arial" pitchFamily="34" charset="0"/>
            </a:endParaRPr>
          </a:p>
        </p:txBody>
      </p:sp>
      <p:pic>
        <p:nvPicPr>
          <p:cNvPr id="24584" name="Picture 8" descr="https://encrypted-tbn0.gstatic.com/images?q=tbn:ANd9GcSPTJKmW2_cNdaGuuu4BekndZ-9Ils1JvkZb3fC5c8m8C6KdShrTw"/>
          <p:cNvPicPr>
            <a:picLocks noChangeAspect="1" noChangeArrowheads="1"/>
          </p:cNvPicPr>
          <p:nvPr/>
        </p:nvPicPr>
        <p:blipFill>
          <a:blip r:embed="rId2" cstate="print"/>
          <a:srcRect/>
          <a:stretch>
            <a:fillRect/>
          </a:stretch>
        </p:blipFill>
        <p:spPr bwMode="auto">
          <a:xfrm>
            <a:off x="5364088" y="1700808"/>
            <a:ext cx="3523278" cy="41764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891">
                                            <p:bg/>
                                          </p:spTgt>
                                        </p:tgtEl>
                                        <p:attrNameLst>
                                          <p:attrName>style.visibility</p:attrName>
                                        </p:attrNameLst>
                                      </p:cBhvr>
                                      <p:to>
                                        <p:strVal val="visible"/>
                                      </p:to>
                                    </p:set>
                                    <p:animEffect transition="in" filter="diamond(in)">
                                      <p:cBhvr>
                                        <p:cTn id="7" dur="500"/>
                                        <p:tgtEl>
                                          <p:spTgt spid="37891">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diamond(in)">
                                      <p:cBhvr>
                                        <p:cTn id="12" dur="500"/>
                                        <p:tgtEl>
                                          <p:spTgt spid="378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diamond(in)">
                                      <p:cBhvr>
                                        <p:cTn id="17" dur="500"/>
                                        <p:tgtEl>
                                          <p:spTgt spid="378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7891">
                                            <p:txEl>
                                              <p:pRg st="2" end="2"/>
                                            </p:txEl>
                                          </p:spTgt>
                                        </p:tgtEl>
                                        <p:attrNameLst>
                                          <p:attrName>style.visibility</p:attrName>
                                        </p:attrNameLst>
                                      </p:cBhvr>
                                      <p:to>
                                        <p:strVal val="visible"/>
                                      </p:to>
                                    </p:set>
                                    <p:animEffect transition="in" filter="diamond(in)">
                                      <p:cBhvr>
                                        <p:cTn id="22" dur="500"/>
                                        <p:tgtEl>
                                          <p:spTgt spid="378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4584"/>
                                        </p:tgtEl>
                                        <p:attrNameLst>
                                          <p:attrName>style.visibility</p:attrName>
                                        </p:attrNameLst>
                                      </p:cBhvr>
                                      <p:to>
                                        <p:strVal val="visible"/>
                                      </p:to>
                                    </p:set>
                                    <p:animEffect transition="in" filter="wheel(4)">
                                      <p:cBhvr>
                                        <p:cTn id="27"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eaLnBrk="1" hangingPunct="1"/>
            <a:r>
              <a:rPr lang="en-US" dirty="0" smtClean="0">
                <a:cs typeface="Times New Roman" pitchFamily="18" charset="0"/>
              </a:rPr>
              <a:t>General principles of physical examination</a:t>
            </a:r>
          </a:p>
        </p:txBody>
      </p:sp>
      <p:pic>
        <p:nvPicPr>
          <p:cNvPr id="4" name="Picture 4" descr="https://encrypted-tbn3.gstatic.com/images?q=tbn:ANd9GcTQluJxQNmuXZEtagrklijLITyqf09zhGv-BRUdq_umHWVO8IXhldaaxq4"/>
          <p:cNvPicPr>
            <a:picLocks noChangeAspect="1" noChangeArrowheads="1"/>
          </p:cNvPicPr>
          <p:nvPr/>
        </p:nvPicPr>
        <p:blipFill>
          <a:blip r:embed="rId2" cstate="print"/>
          <a:srcRect/>
          <a:stretch>
            <a:fillRect/>
          </a:stretch>
        </p:blipFill>
        <p:spPr bwMode="auto">
          <a:xfrm>
            <a:off x="2051720" y="5373216"/>
            <a:ext cx="1428750" cy="1076326"/>
          </a:xfrm>
          <a:prstGeom prst="rect">
            <a:avLst/>
          </a:prstGeom>
          <a:noFill/>
        </p:spPr>
      </p:pic>
      <p:pic>
        <p:nvPicPr>
          <p:cNvPr id="5" name="Picture 6" descr="https://encrypted-tbn2.gstatic.com/images?q=tbn:ANd9GcQJE652PX-tV1quLFGjpRWdBbojkrcgn46a6OAzBGnBI1WQlVVNkW0S8SFK"/>
          <p:cNvPicPr>
            <a:picLocks noChangeAspect="1" noChangeArrowheads="1"/>
          </p:cNvPicPr>
          <p:nvPr/>
        </p:nvPicPr>
        <p:blipFill>
          <a:blip r:embed="rId3" cstate="print"/>
          <a:srcRect/>
          <a:stretch>
            <a:fillRect/>
          </a:stretch>
        </p:blipFill>
        <p:spPr bwMode="auto">
          <a:xfrm>
            <a:off x="3851920" y="5373216"/>
            <a:ext cx="1428750" cy="1076326"/>
          </a:xfrm>
          <a:prstGeom prst="rect">
            <a:avLst/>
          </a:prstGeom>
          <a:noFill/>
        </p:spPr>
      </p:pic>
      <p:pic>
        <p:nvPicPr>
          <p:cNvPr id="6" name="Picture 8" descr="https://encrypted-tbn3.gstatic.com/images?q=tbn:ANd9GcT1E2gNz5dEGswu3URuxFTxgMX1hP0Pzqml8j9QZEE92feQAVful0av4Uk"/>
          <p:cNvPicPr>
            <a:picLocks noChangeAspect="1" noChangeArrowheads="1"/>
          </p:cNvPicPr>
          <p:nvPr/>
        </p:nvPicPr>
        <p:blipFill>
          <a:blip r:embed="rId4" cstate="print"/>
          <a:srcRect/>
          <a:stretch>
            <a:fillRect/>
          </a:stretch>
        </p:blipFill>
        <p:spPr bwMode="auto">
          <a:xfrm>
            <a:off x="5652120" y="5373216"/>
            <a:ext cx="1428750" cy="1076326"/>
          </a:xfrm>
          <a:prstGeom prst="rect">
            <a:avLst/>
          </a:prstGeom>
          <a:noFill/>
        </p:spPr>
      </p:pic>
      <p:pic>
        <p:nvPicPr>
          <p:cNvPr id="7" name="Picture 10" descr="https://encrypted-tbn1.gstatic.com/images?q=tbn:ANd9GcSwaqX2Oia1ullrX0PWWIR4le_0Hogy05NkIagpOOqi8YzwhVBYvRusNM4"/>
          <p:cNvPicPr>
            <a:picLocks noChangeAspect="1" noChangeArrowheads="1"/>
          </p:cNvPicPr>
          <p:nvPr/>
        </p:nvPicPr>
        <p:blipFill>
          <a:blip r:embed="rId5" cstate="print"/>
          <a:srcRect/>
          <a:stretch>
            <a:fillRect/>
          </a:stretch>
        </p:blipFill>
        <p:spPr bwMode="auto">
          <a:xfrm>
            <a:off x="7380312" y="5373216"/>
            <a:ext cx="1428750" cy="1080120"/>
          </a:xfrm>
          <a:prstGeom prst="rect">
            <a:avLst/>
          </a:prstGeom>
          <a:noFill/>
        </p:spPr>
      </p:pic>
      <p:pic>
        <p:nvPicPr>
          <p:cNvPr id="23554" name="Picture 2" descr="http://cache0.bdcdn.net/assets/images/book/medium/9781/9085/9781908586483.jpg"/>
          <p:cNvPicPr>
            <a:picLocks noChangeAspect="1" noChangeArrowheads="1"/>
          </p:cNvPicPr>
          <p:nvPr/>
        </p:nvPicPr>
        <p:blipFill>
          <a:blip r:embed="rId6" cstate="print"/>
          <a:srcRect/>
          <a:stretch>
            <a:fillRect/>
          </a:stretch>
        </p:blipFill>
        <p:spPr bwMode="auto">
          <a:xfrm>
            <a:off x="0" y="2636912"/>
            <a:ext cx="1475656" cy="2047876"/>
          </a:xfrm>
          <a:prstGeom prst="rect">
            <a:avLst/>
          </a:prstGeom>
          <a:noFill/>
        </p:spPr>
      </p:pic>
      <p:pic>
        <p:nvPicPr>
          <p:cNvPr id="23556" name="Picture 4" descr="http://i.imgur.com/jMuBN.jpg"/>
          <p:cNvPicPr>
            <a:picLocks noChangeAspect="1" noChangeArrowheads="1"/>
          </p:cNvPicPr>
          <p:nvPr/>
        </p:nvPicPr>
        <p:blipFill>
          <a:blip r:embed="rId7" cstate="print"/>
          <a:srcRect/>
          <a:stretch>
            <a:fillRect/>
          </a:stretch>
        </p:blipFill>
        <p:spPr bwMode="auto">
          <a:xfrm>
            <a:off x="1763688" y="1916832"/>
            <a:ext cx="4392488" cy="3168352"/>
          </a:xfrm>
          <a:prstGeom prst="rect">
            <a:avLst/>
          </a:prstGeom>
          <a:noFill/>
        </p:spPr>
      </p:pic>
      <p:pic>
        <p:nvPicPr>
          <p:cNvPr id="10" name="Picture 6" descr="https://encrypted-tbn2.gstatic.com/images?q=tbn:ANd9GcQG3lqxk_WsLqao9ZM9jvnIFCfUod3JoZhFWuqAv8bhUibc1qKA"/>
          <p:cNvPicPr>
            <a:picLocks noChangeAspect="1" noChangeArrowheads="1"/>
          </p:cNvPicPr>
          <p:nvPr/>
        </p:nvPicPr>
        <p:blipFill>
          <a:blip r:embed="rId8" cstate="print"/>
          <a:srcRect/>
          <a:stretch>
            <a:fillRect/>
          </a:stretch>
        </p:blipFill>
        <p:spPr bwMode="auto">
          <a:xfrm>
            <a:off x="6444208" y="2420888"/>
            <a:ext cx="2466975" cy="1847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to="" calcmode="lin" valueType="num">
                                      <p:cBhvr>
                                        <p:cTn id="7" dur="1" fill="hold"/>
                                        <p:tgtEl>
                                          <p:spTgt spid="389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3554"/>
                                        </p:tgtEl>
                                        <p:attrNameLst>
                                          <p:attrName>style.visibility</p:attrName>
                                        </p:attrNameLst>
                                      </p:cBhvr>
                                      <p:to>
                                        <p:strVal val="visible"/>
                                      </p:to>
                                    </p:set>
                                    <p:anim to="" calcmode="lin" valueType="num">
                                      <p:cBhvr>
                                        <p:cTn id="32" dur="1" fill="hold"/>
                                        <p:tgtEl>
                                          <p:spTgt spid="23554"/>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3556"/>
                                        </p:tgtEl>
                                        <p:attrNameLst>
                                          <p:attrName>style.visibility</p:attrName>
                                        </p:attrNameLst>
                                      </p:cBhvr>
                                      <p:to>
                                        <p:strVal val="visible"/>
                                      </p:to>
                                    </p:set>
                                    <p:anim to="" calcmode="lin" valueType="num">
                                      <p:cBhvr>
                                        <p:cTn id="37" dur="1" fill="hold"/>
                                        <p:tgtEl>
                                          <p:spTgt spid="2355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eaLnBrk="1" hangingPunct="1"/>
            <a:r>
              <a:rPr lang="en-US" dirty="0" smtClean="0">
                <a:cs typeface="Arial" pitchFamily="34" charset="0"/>
              </a:rPr>
              <a:t>1. Good appearance is essential. </a:t>
            </a:r>
            <a:endParaRPr lang="en-US" dirty="0" smtClean="0">
              <a:cs typeface="Times New Roman" pitchFamily="18" charset="0"/>
            </a:endParaRPr>
          </a:p>
        </p:txBody>
      </p:sp>
      <p:sp>
        <p:nvSpPr>
          <p:cNvPr id="39939" name="Content Placeholder 2"/>
          <p:cNvSpPr>
            <a:spLocks noGrp="1"/>
          </p:cNvSpPr>
          <p:nvPr>
            <p:ph idx="1"/>
          </p:nvPr>
        </p:nvSpPr>
        <p:spPr>
          <a:xfrm>
            <a:off x="457200" y="1600200"/>
            <a:ext cx="4978896" cy="4525963"/>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l" rtl="0" eaLnBrk="1" hangingPunct="1"/>
            <a:r>
              <a:rPr lang="en-US" dirty="0" smtClean="0">
                <a:cs typeface="Arial" pitchFamily="34" charset="0"/>
              </a:rPr>
              <a:t>Have </a:t>
            </a:r>
            <a:r>
              <a:rPr lang="en-US" b="1" dirty="0" smtClean="0">
                <a:cs typeface="Arial" pitchFamily="34" charset="0"/>
              </a:rPr>
              <a:t>your hair cut </a:t>
            </a:r>
            <a:r>
              <a:rPr lang="en-US" dirty="0" smtClean="0">
                <a:cs typeface="Arial" pitchFamily="34" charset="0"/>
              </a:rPr>
              <a:t>and </a:t>
            </a:r>
            <a:r>
              <a:rPr lang="en-US" b="1" dirty="0" smtClean="0">
                <a:cs typeface="Arial" pitchFamily="34" charset="0"/>
              </a:rPr>
              <a:t>dress </a:t>
            </a:r>
            <a:r>
              <a:rPr lang="en-US" dirty="0" smtClean="0">
                <a:cs typeface="Arial" pitchFamily="34" charset="0"/>
              </a:rPr>
              <a:t>professionally and wear </a:t>
            </a:r>
            <a:r>
              <a:rPr lang="en-US" b="1" dirty="0" smtClean="0">
                <a:cs typeface="Arial" pitchFamily="34" charset="0"/>
              </a:rPr>
              <a:t>clean shoes</a:t>
            </a:r>
            <a:r>
              <a:rPr lang="en-US" dirty="0" smtClean="0">
                <a:cs typeface="Arial" pitchFamily="34" charset="0"/>
              </a:rPr>
              <a:t>. </a:t>
            </a:r>
          </a:p>
          <a:p>
            <a:pPr algn="l" rtl="0" eaLnBrk="1" hangingPunct="1"/>
            <a:r>
              <a:rPr lang="en-US" b="1" dirty="0" smtClean="0">
                <a:cs typeface="Arial" pitchFamily="34" charset="0"/>
              </a:rPr>
              <a:t>Smell</a:t>
            </a:r>
            <a:r>
              <a:rPr lang="en-US" dirty="0" smtClean="0">
                <a:cs typeface="Arial" pitchFamily="34" charset="0"/>
              </a:rPr>
              <a:t> should be acceptable and </a:t>
            </a:r>
            <a:r>
              <a:rPr lang="en-US" b="1" dirty="0" smtClean="0">
                <a:cs typeface="Arial" pitchFamily="34" charset="0"/>
              </a:rPr>
              <a:t>hands</a:t>
            </a:r>
            <a:r>
              <a:rPr lang="en-US" dirty="0" smtClean="0">
                <a:cs typeface="Arial" pitchFamily="34" charset="0"/>
              </a:rPr>
              <a:t> should be clean and warm (i.e. appear, talk and behave like a professional doctor).</a:t>
            </a:r>
            <a:r>
              <a:rPr lang="hi-IN" dirty="0" smtClean="0"/>
              <a:t> </a:t>
            </a:r>
            <a:endParaRPr lang="en-US" dirty="0" smtClean="0"/>
          </a:p>
          <a:p>
            <a:pPr algn="l" rtl="0" eaLnBrk="1" hangingPunct="1"/>
            <a:r>
              <a:rPr lang="en-US" dirty="0" smtClean="0">
                <a:cs typeface="Arial" pitchFamily="34" charset="0"/>
              </a:rPr>
              <a:t>Prepare your examination equipments with you (stethoscope, a small pocket ophthalmoscope, a torch and a short patellar hammer).  </a:t>
            </a:r>
          </a:p>
          <a:p>
            <a:pPr algn="l" rtl="0" eaLnBrk="1" hangingPunct="1"/>
            <a:endParaRPr lang="en-US" dirty="0" smtClean="0">
              <a:cs typeface="Arial" pitchFamily="34" charset="0"/>
            </a:endParaRPr>
          </a:p>
        </p:txBody>
      </p:sp>
      <p:pic>
        <p:nvPicPr>
          <p:cNvPr id="22530" name="Picture 2" descr="http://www.sprypub.com/wp-content/uploads/2012/09/Doctor_with_Patient_RGB.jpg"/>
          <p:cNvPicPr>
            <a:picLocks noChangeAspect="1" noChangeArrowheads="1"/>
          </p:cNvPicPr>
          <p:nvPr/>
        </p:nvPicPr>
        <p:blipFill>
          <a:blip r:embed="rId2" cstate="print"/>
          <a:srcRect/>
          <a:stretch>
            <a:fillRect/>
          </a:stretch>
        </p:blipFill>
        <p:spPr bwMode="auto">
          <a:xfrm>
            <a:off x="5580112" y="1988840"/>
            <a:ext cx="2934875" cy="36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9938"/>
                                        </p:tgtEl>
                                      </p:cBhvr>
                                      <p:by x="25000" y="25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9939">
                                            <p:txEl>
                                              <p:pRg st="0" end="0"/>
                                            </p:txEl>
                                          </p:spTgt>
                                        </p:tgtEl>
                                      </p:cBhvr>
                                      <p:by x="25000" y="25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39939">
                                            <p:txEl>
                                              <p:pRg st="1" end="1"/>
                                            </p:txEl>
                                          </p:spTgt>
                                        </p:tgtEl>
                                      </p:cBhvr>
                                      <p:by x="25000" y="25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39939">
                                            <p:txEl>
                                              <p:pRg st="2" end="2"/>
                                            </p:txEl>
                                          </p:spTgt>
                                        </p:tgtEl>
                                      </p:cBhvr>
                                      <p:by x="25000" y="25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22530"/>
                                        </p:tgtEl>
                                      </p:cBhvr>
                                      <p:by x="25000" y="25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39939">
                                            <p:bg/>
                                          </p:spTgt>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dirty="0" smtClean="0">
                <a:cs typeface="Arial" pitchFamily="34" charset="0"/>
              </a:rPr>
              <a:t>2. Try to see the patient walking</a:t>
            </a:r>
            <a:endParaRPr lang="en-US" dirty="0" smtClean="0">
              <a:cs typeface="Times New Roman" pitchFamily="18" charset="0"/>
            </a:endParaRPr>
          </a:p>
        </p:txBody>
      </p:sp>
      <p:sp>
        <p:nvSpPr>
          <p:cNvPr id="40963" name="Content Placeholder 2"/>
          <p:cNvSpPr>
            <a:spLocks noGrp="1"/>
          </p:cNvSpPr>
          <p:nvPr>
            <p:ph idx="1"/>
          </p:nvPr>
        </p:nvSpPr>
        <p:spPr>
          <a:xfrm>
            <a:off x="457200" y="1600200"/>
            <a:ext cx="5266928" cy="4525963"/>
          </a:xfrm>
        </p:spPr>
        <p:style>
          <a:lnRef idx="2">
            <a:schemeClr val="accent5"/>
          </a:lnRef>
          <a:fillRef idx="1">
            <a:schemeClr val="lt1"/>
          </a:fillRef>
          <a:effectRef idx="0">
            <a:schemeClr val="accent5"/>
          </a:effectRef>
          <a:fontRef idx="minor">
            <a:schemeClr val="dk1"/>
          </a:fontRef>
        </p:style>
        <p:txBody>
          <a:bodyPr/>
          <a:lstStyle/>
          <a:p>
            <a:pPr algn="l" rtl="0" eaLnBrk="1" hangingPunct="1"/>
            <a:r>
              <a:rPr lang="en-US" dirty="0" smtClean="0">
                <a:cs typeface="Arial" pitchFamily="34" charset="0"/>
              </a:rPr>
              <a:t>Try to see the patient walking into the examination room to assess for any evidence of</a:t>
            </a:r>
          </a:p>
          <a:p>
            <a:pPr lvl="1" algn="l" rtl="0" eaLnBrk="1" hangingPunct="1"/>
            <a:r>
              <a:rPr lang="en-US" dirty="0" smtClean="0">
                <a:cs typeface="Arial" pitchFamily="34" charset="0"/>
              </a:rPr>
              <a:t> </a:t>
            </a:r>
            <a:r>
              <a:rPr lang="en-US" dirty="0" smtClean="0">
                <a:solidFill>
                  <a:srgbClr val="0070C0"/>
                </a:solidFill>
                <a:cs typeface="Arial" pitchFamily="34" charset="0"/>
              </a:rPr>
              <a:t>general malaise , </a:t>
            </a:r>
          </a:p>
          <a:p>
            <a:pPr lvl="1" algn="l" rtl="0" eaLnBrk="1" hangingPunct="1"/>
            <a:r>
              <a:rPr lang="en-US" dirty="0" smtClean="0">
                <a:solidFill>
                  <a:srgbClr val="0070C0"/>
                </a:solidFill>
                <a:cs typeface="Arial" pitchFamily="34" charset="0"/>
              </a:rPr>
              <a:t>fatigability , </a:t>
            </a:r>
          </a:p>
          <a:p>
            <a:pPr lvl="1" algn="l" rtl="0" eaLnBrk="1" hangingPunct="1"/>
            <a:r>
              <a:rPr lang="en-US" dirty="0" smtClean="0">
                <a:solidFill>
                  <a:srgbClr val="0070C0"/>
                </a:solidFill>
                <a:cs typeface="Arial" pitchFamily="34" charset="0"/>
              </a:rPr>
              <a:t>breathlessness , </a:t>
            </a:r>
          </a:p>
          <a:p>
            <a:pPr lvl="1" algn="l" rtl="0" eaLnBrk="1" hangingPunct="1"/>
            <a:r>
              <a:rPr lang="en-US" dirty="0" smtClean="0">
                <a:solidFill>
                  <a:srgbClr val="0070C0"/>
                </a:solidFill>
                <a:cs typeface="Arial" pitchFamily="34" charset="0"/>
              </a:rPr>
              <a:t>or abnormal movement .</a:t>
            </a:r>
            <a:r>
              <a:rPr lang="en-US" dirty="0" smtClean="0">
                <a:cs typeface="Arial" pitchFamily="34" charset="0"/>
              </a:rPr>
              <a:t> </a:t>
            </a:r>
          </a:p>
          <a:p>
            <a:pPr algn="l" rtl="0" eaLnBrk="1" hangingPunct="1"/>
            <a:endParaRPr lang="en-US" dirty="0" smtClean="0">
              <a:cs typeface="Arial" pitchFamily="34" charset="0"/>
            </a:endParaRPr>
          </a:p>
        </p:txBody>
      </p:sp>
      <p:pic>
        <p:nvPicPr>
          <p:cNvPr id="21506" name="Picture 2" descr="http://thumbs.dreamstime.com/z/patient-walking-down-hospital-corridor-12659118.jpg"/>
          <p:cNvPicPr>
            <a:picLocks noChangeAspect="1" noChangeArrowheads="1"/>
          </p:cNvPicPr>
          <p:nvPr/>
        </p:nvPicPr>
        <p:blipFill>
          <a:blip r:embed="rId2" cstate="print"/>
          <a:srcRect/>
          <a:stretch>
            <a:fillRect/>
          </a:stretch>
        </p:blipFill>
        <p:spPr bwMode="auto">
          <a:xfrm>
            <a:off x="5652120" y="1484784"/>
            <a:ext cx="3156992" cy="4735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down)">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63">
                                            <p:bg/>
                                          </p:spTgt>
                                        </p:tgtEl>
                                        <p:attrNameLst>
                                          <p:attrName>style.visibility</p:attrName>
                                        </p:attrNameLst>
                                      </p:cBhvr>
                                      <p:to>
                                        <p:strVal val="visible"/>
                                      </p:to>
                                    </p:set>
                                    <p:animEffect transition="in" filter="wipe(down)">
                                      <p:cBhvr>
                                        <p:cTn id="12" dur="500"/>
                                        <p:tgtEl>
                                          <p:spTgt spid="4096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63">
                                            <p:txEl>
                                              <p:pRg st="0" end="0"/>
                                            </p:txEl>
                                          </p:spTgt>
                                        </p:tgtEl>
                                        <p:attrNameLst>
                                          <p:attrName>style.visibility</p:attrName>
                                        </p:attrNameLst>
                                      </p:cBhvr>
                                      <p:to>
                                        <p:strVal val="visible"/>
                                      </p:to>
                                    </p:set>
                                    <p:animEffect transition="in" filter="wipe(down)">
                                      <p:cBhvr>
                                        <p:cTn id="17" dur="500"/>
                                        <p:tgtEl>
                                          <p:spTgt spid="409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963">
                                            <p:txEl>
                                              <p:pRg st="1" end="1"/>
                                            </p:txEl>
                                          </p:spTgt>
                                        </p:tgtEl>
                                        <p:attrNameLst>
                                          <p:attrName>style.visibility</p:attrName>
                                        </p:attrNameLst>
                                      </p:cBhvr>
                                      <p:to>
                                        <p:strVal val="visible"/>
                                      </p:to>
                                    </p:set>
                                    <p:animEffect transition="in" filter="wipe(down)">
                                      <p:cBhvr>
                                        <p:cTn id="22" dur="500"/>
                                        <p:tgtEl>
                                          <p:spTgt spid="4096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0963">
                                            <p:txEl>
                                              <p:pRg st="2" end="2"/>
                                            </p:txEl>
                                          </p:spTgt>
                                        </p:tgtEl>
                                        <p:attrNameLst>
                                          <p:attrName>style.visibility</p:attrName>
                                        </p:attrNameLst>
                                      </p:cBhvr>
                                      <p:to>
                                        <p:strVal val="visible"/>
                                      </p:to>
                                    </p:set>
                                    <p:animEffect transition="in" filter="wipe(down)">
                                      <p:cBhvr>
                                        <p:cTn id="27" dur="500"/>
                                        <p:tgtEl>
                                          <p:spTgt spid="4096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963">
                                            <p:txEl>
                                              <p:pRg st="3" end="3"/>
                                            </p:txEl>
                                          </p:spTgt>
                                        </p:tgtEl>
                                        <p:attrNameLst>
                                          <p:attrName>style.visibility</p:attrName>
                                        </p:attrNameLst>
                                      </p:cBhvr>
                                      <p:to>
                                        <p:strVal val="visible"/>
                                      </p:to>
                                    </p:set>
                                    <p:animEffect transition="in" filter="wipe(down)">
                                      <p:cBhvr>
                                        <p:cTn id="32" dur="500"/>
                                        <p:tgtEl>
                                          <p:spTgt spid="4096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0963">
                                            <p:txEl>
                                              <p:pRg st="4" end="4"/>
                                            </p:txEl>
                                          </p:spTgt>
                                        </p:tgtEl>
                                        <p:attrNameLst>
                                          <p:attrName>style.visibility</p:attrName>
                                        </p:attrNameLst>
                                      </p:cBhvr>
                                      <p:to>
                                        <p:strVal val="visible"/>
                                      </p:to>
                                    </p:set>
                                    <p:animEffect transition="in" filter="wipe(down)">
                                      <p:cBhvr>
                                        <p:cTn id="37" dur="500"/>
                                        <p:tgtEl>
                                          <p:spTgt spid="4096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506"/>
                                        </p:tgtEl>
                                        <p:attrNameLst>
                                          <p:attrName>style.visibility</p:attrName>
                                        </p:attrNameLst>
                                      </p:cBhvr>
                                      <p:to>
                                        <p:strVal val="visible"/>
                                      </p:to>
                                    </p:set>
                                    <p:animEffect transition="in" filter="wipe(down)">
                                      <p:cBhvr>
                                        <p:cTn id="42"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5770984" cy="1143000"/>
          </a:xfrm>
        </p:spPr>
        <p:style>
          <a:lnRef idx="1">
            <a:schemeClr val="accent5"/>
          </a:lnRef>
          <a:fillRef idx="2">
            <a:schemeClr val="accent5"/>
          </a:fillRef>
          <a:effectRef idx="1">
            <a:schemeClr val="accent5"/>
          </a:effectRef>
          <a:fontRef idx="minor">
            <a:schemeClr val="dk1"/>
          </a:fontRef>
        </p:style>
        <p:txBody>
          <a:bodyPr/>
          <a:lstStyle/>
          <a:p>
            <a:pPr eaLnBrk="1" hangingPunct="1"/>
            <a:r>
              <a:rPr lang="en-US" dirty="0" smtClean="0">
                <a:cs typeface="Arial" pitchFamily="34" charset="0"/>
              </a:rPr>
              <a:t>3. Introduce yourself</a:t>
            </a:r>
            <a:endParaRPr lang="en-US" dirty="0" smtClean="0">
              <a:cs typeface="Times New Roman" pitchFamily="18" charset="0"/>
            </a:endParaRPr>
          </a:p>
        </p:txBody>
      </p:sp>
      <p:sp>
        <p:nvSpPr>
          <p:cNvPr id="41987" name="Content Placeholder 2"/>
          <p:cNvSpPr>
            <a:spLocks noGrp="1"/>
          </p:cNvSpPr>
          <p:nvPr>
            <p:ph idx="1"/>
          </p:nvPr>
        </p:nvSpPr>
        <p:spPr>
          <a:xfrm>
            <a:off x="457200" y="1600200"/>
            <a:ext cx="4546848" cy="4525963"/>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lgn="l" rtl="0" eaLnBrk="1" hangingPunct="1"/>
            <a:r>
              <a:rPr lang="en-US" b="1" dirty="0" smtClean="0">
                <a:cs typeface="Arial" pitchFamily="34" charset="0"/>
              </a:rPr>
              <a:t>Introduce yourself </a:t>
            </a:r>
          </a:p>
          <a:p>
            <a:pPr algn="l" rtl="0" eaLnBrk="1" hangingPunct="1"/>
            <a:r>
              <a:rPr lang="en-US" dirty="0" smtClean="0">
                <a:solidFill>
                  <a:schemeClr val="accent6">
                    <a:lumMod val="75000"/>
                    <a:lumOff val="25000"/>
                  </a:schemeClr>
                </a:solidFill>
                <a:cs typeface="Arial" pitchFamily="34" charset="0"/>
              </a:rPr>
              <a:t>and </a:t>
            </a:r>
            <a:r>
              <a:rPr lang="en-US" b="1" dirty="0" smtClean="0">
                <a:solidFill>
                  <a:schemeClr val="accent6">
                    <a:lumMod val="75000"/>
                    <a:lumOff val="25000"/>
                  </a:schemeClr>
                </a:solidFill>
                <a:cs typeface="Arial" pitchFamily="34" charset="0"/>
              </a:rPr>
              <a:t>ask the patient permission</a:t>
            </a:r>
            <a:r>
              <a:rPr lang="en-US" dirty="0" smtClean="0">
                <a:solidFill>
                  <a:schemeClr val="accent6">
                    <a:lumMod val="75000"/>
                    <a:lumOff val="25000"/>
                  </a:schemeClr>
                </a:solidFill>
                <a:cs typeface="Arial" pitchFamily="34" charset="0"/>
              </a:rPr>
              <a:t> to examine him / her and at all stages of clinical examination  </a:t>
            </a:r>
          </a:p>
          <a:p>
            <a:pPr algn="l" rtl="0" eaLnBrk="1" hangingPunct="1"/>
            <a:r>
              <a:rPr lang="en-US" b="1" dirty="0" smtClean="0">
                <a:cs typeface="Arial" pitchFamily="34" charset="0"/>
              </a:rPr>
              <a:t>explain to the patient </a:t>
            </a:r>
            <a:r>
              <a:rPr lang="en-US" dirty="0" smtClean="0">
                <a:cs typeface="Arial" pitchFamily="34" charset="0"/>
              </a:rPr>
              <a:t>what you are going to do and why you are doing it . </a:t>
            </a:r>
          </a:p>
          <a:p>
            <a:pPr algn="l" rtl="0" eaLnBrk="1" hangingPunct="1"/>
            <a:endParaRPr lang="en-US" dirty="0" smtClean="0">
              <a:cs typeface="Arial" pitchFamily="34" charset="0"/>
            </a:endParaRPr>
          </a:p>
        </p:txBody>
      </p:sp>
      <p:pic>
        <p:nvPicPr>
          <p:cNvPr id="4" name="Picture 4" descr="http://www.futuredocs.com/site/wp-content/uploads/2013/03/bigstock-American-medical-team-by-patie-31896086.jpg"/>
          <p:cNvPicPr>
            <a:picLocks noChangeAspect="1" noChangeArrowheads="1"/>
          </p:cNvPicPr>
          <p:nvPr/>
        </p:nvPicPr>
        <p:blipFill>
          <a:blip r:embed="rId2" cstate="print"/>
          <a:srcRect/>
          <a:stretch>
            <a:fillRect/>
          </a:stretch>
        </p:blipFill>
        <p:spPr bwMode="auto">
          <a:xfrm>
            <a:off x="5148064" y="1844824"/>
            <a:ext cx="3672408" cy="40828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anim calcmode="lin" valueType="num">
                                      <p:cBhvr>
                                        <p:cTn id="9" dur="500" fill="hold"/>
                                        <p:tgtEl>
                                          <p:spTgt spid="41986"/>
                                        </p:tgtEl>
                                        <p:attrNameLst>
                                          <p:attrName>style.rotation</p:attrName>
                                        </p:attrNameLst>
                                      </p:cBhvr>
                                      <p:tavLst>
                                        <p:tav tm="0">
                                          <p:val>
                                            <p:fltVal val="360"/>
                                          </p:val>
                                        </p:tav>
                                        <p:tav tm="100000">
                                          <p:val>
                                            <p:fltVal val="0"/>
                                          </p:val>
                                        </p:tav>
                                      </p:tavLst>
                                    </p:anim>
                                    <p:animEffect transition="in" filter="fade">
                                      <p:cBhvr>
                                        <p:cTn id="10" dur="500"/>
                                        <p:tgtEl>
                                          <p:spTgt spid="4198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1987">
                                            <p:bg/>
                                          </p:spTgt>
                                        </p:tgtEl>
                                        <p:attrNameLst>
                                          <p:attrName>style.visibility</p:attrName>
                                        </p:attrNameLst>
                                      </p:cBhvr>
                                      <p:to>
                                        <p:strVal val="visible"/>
                                      </p:to>
                                    </p:set>
                                    <p:anim calcmode="lin" valueType="num">
                                      <p:cBhvr>
                                        <p:cTn id="15" dur="500" fill="hold"/>
                                        <p:tgtEl>
                                          <p:spTgt spid="41987">
                                            <p:bg/>
                                          </p:spTgt>
                                        </p:tgtEl>
                                        <p:attrNameLst>
                                          <p:attrName>ppt_w</p:attrName>
                                        </p:attrNameLst>
                                      </p:cBhvr>
                                      <p:tavLst>
                                        <p:tav tm="0">
                                          <p:val>
                                            <p:fltVal val="0"/>
                                          </p:val>
                                        </p:tav>
                                        <p:tav tm="100000">
                                          <p:val>
                                            <p:strVal val="#ppt_w"/>
                                          </p:val>
                                        </p:tav>
                                      </p:tavLst>
                                    </p:anim>
                                    <p:anim calcmode="lin" valueType="num">
                                      <p:cBhvr>
                                        <p:cTn id="16" dur="500" fill="hold"/>
                                        <p:tgtEl>
                                          <p:spTgt spid="41987">
                                            <p:bg/>
                                          </p:spTgt>
                                        </p:tgtEl>
                                        <p:attrNameLst>
                                          <p:attrName>ppt_h</p:attrName>
                                        </p:attrNameLst>
                                      </p:cBhvr>
                                      <p:tavLst>
                                        <p:tav tm="0">
                                          <p:val>
                                            <p:fltVal val="0"/>
                                          </p:val>
                                        </p:tav>
                                        <p:tav tm="100000">
                                          <p:val>
                                            <p:strVal val="#ppt_h"/>
                                          </p:val>
                                        </p:tav>
                                      </p:tavLst>
                                    </p:anim>
                                    <p:anim calcmode="lin" valueType="num">
                                      <p:cBhvr>
                                        <p:cTn id="17" dur="500" fill="hold"/>
                                        <p:tgtEl>
                                          <p:spTgt spid="41987">
                                            <p:bg/>
                                          </p:spTgt>
                                        </p:tgtEl>
                                        <p:attrNameLst>
                                          <p:attrName>style.rotation</p:attrName>
                                        </p:attrNameLst>
                                      </p:cBhvr>
                                      <p:tavLst>
                                        <p:tav tm="0">
                                          <p:val>
                                            <p:fltVal val="360"/>
                                          </p:val>
                                        </p:tav>
                                        <p:tav tm="100000">
                                          <p:val>
                                            <p:fltVal val="0"/>
                                          </p:val>
                                        </p:tav>
                                      </p:tavLst>
                                    </p:anim>
                                    <p:animEffect transition="in" filter="fade">
                                      <p:cBhvr>
                                        <p:cTn id="18" dur="500"/>
                                        <p:tgtEl>
                                          <p:spTgt spid="41987">
                                            <p:bg/>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41987">
                                            <p:txEl>
                                              <p:pRg st="0" end="0"/>
                                            </p:txEl>
                                          </p:spTgt>
                                        </p:tgtEl>
                                        <p:attrNameLst>
                                          <p:attrName>style.visibility</p:attrName>
                                        </p:attrNameLst>
                                      </p:cBhvr>
                                      <p:to>
                                        <p:strVal val="visible"/>
                                      </p:to>
                                    </p:set>
                                    <p:anim calcmode="lin" valueType="num">
                                      <p:cBhvr>
                                        <p:cTn id="23" dur="5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41987">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41987">
                                            <p:txEl>
                                              <p:pRg st="0" end="0"/>
                                            </p:txEl>
                                          </p:spTgt>
                                        </p:tgtEl>
                                        <p:attrNameLst>
                                          <p:attrName>style.rotation</p:attrName>
                                        </p:attrNameLst>
                                      </p:cBhvr>
                                      <p:tavLst>
                                        <p:tav tm="0">
                                          <p:val>
                                            <p:fltVal val="360"/>
                                          </p:val>
                                        </p:tav>
                                        <p:tav tm="100000">
                                          <p:val>
                                            <p:fltVal val="0"/>
                                          </p:val>
                                        </p:tav>
                                      </p:tavLst>
                                    </p:anim>
                                    <p:animEffect transition="in" filter="fade">
                                      <p:cBhvr>
                                        <p:cTn id="26" dur="500"/>
                                        <p:tgtEl>
                                          <p:spTgt spid="4198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41987">
                                            <p:txEl>
                                              <p:pRg st="1" end="1"/>
                                            </p:txEl>
                                          </p:spTgt>
                                        </p:tgtEl>
                                        <p:attrNameLst>
                                          <p:attrName>style.visibility</p:attrName>
                                        </p:attrNameLst>
                                      </p:cBhvr>
                                      <p:to>
                                        <p:strVal val="visible"/>
                                      </p:to>
                                    </p:set>
                                    <p:anim calcmode="lin" valueType="num">
                                      <p:cBhvr>
                                        <p:cTn id="31" dur="5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41987">
                                            <p:txEl>
                                              <p:pRg st="1" end="1"/>
                                            </p:txEl>
                                          </p:spTgt>
                                        </p:tgtEl>
                                        <p:attrNameLst>
                                          <p:attrName>ppt_h</p:attrName>
                                        </p:attrNameLst>
                                      </p:cBhvr>
                                      <p:tavLst>
                                        <p:tav tm="0">
                                          <p:val>
                                            <p:fltVal val="0"/>
                                          </p:val>
                                        </p:tav>
                                        <p:tav tm="100000">
                                          <p:val>
                                            <p:strVal val="#ppt_h"/>
                                          </p:val>
                                        </p:tav>
                                      </p:tavLst>
                                    </p:anim>
                                    <p:anim calcmode="lin" valueType="num">
                                      <p:cBhvr>
                                        <p:cTn id="33" dur="500" fill="hold"/>
                                        <p:tgtEl>
                                          <p:spTgt spid="41987">
                                            <p:txEl>
                                              <p:pRg st="1" end="1"/>
                                            </p:txEl>
                                          </p:spTgt>
                                        </p:tgtEl>
                                        <p:attrNameLst>
                                          <p:attrName>style.rotation</p:attrName>
                                        </p:attrNameLst>
                                      </p:cBhvr>
                                      <p:tavLst>
                                        <p:tav tm="0">
                                          <p:val>
                                            <p:fltVal val="360"/>
                                          </p:val>
                                        </p:tav>
                                        <p:tav tm="100000">
                                          <p:val>
                                            <p:fltVal val="0"/>
                                          </p:val>
                                        </p:tav>
                                      </p:tavLst>
                                    </p:anim>
                                    <p:animEffect transition="in" filter="fade">
                                      <p:cBhvr>
                                        <p:cTn id="34" dur="500"/>
                                        <p:tgtEl>
                                          <p:spTgt spid="4198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41987">
                                            <p:txEl>
                                              <p:pRg st="2" end="2"/>
                                            </p:txEl>
                                          </p:spTgt>
                                        </p:tgtEl>
                                        <p:attrNameLst>
                                          <p:attrName>style.visibility</p:attrName>
                                        </p:attrNameLst>
                                      </p:cBhvr>
                                      <p:to>
                                        <p:strVal val="visible"/>
                                      </p:to>
                                    </p:set>
                                    <p:anim calcmode="lin" valueType="num">
                                      <p:cBhvr>
                                        <p:cTn id="39" dur="5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41987">
                                            <p:txEl>
                                              <p:pRg st="2" end="2"/>
                                            </p:txEl>
                                          </p:spTgt>
                                        </p:tgtEl>
                                        <p:attrNameLst>
                                          <p:attrName>ppt_h</p:attrName>
                                        </p:attrNameLst>
                                      </p:cBhvr>
                                      <p:tavLst>
                                        <p:tav tm="0">
                                          <p:val>
                                            <p:fltVal val="0"/>
                                          </p:val>
                                        </p:tav>
                                        <p:tav tm="100000">
                                          <p:val>
                                            <p:strVal val="#ppt_h"/>
                                          </p:val>
                                        </p:tav>
                                      </p:tavLst>
                                    </p:anim>
                                    <p:anim calcmode="lin" valueType="num">
                                      <p:cBhvr>
                                        <p:cTn id="41" dur="500" fill="hold"/>
                                        <p:tgtEl>
                                          <p:spTgt spid="41987">
                                            <p:txEl>
                                              <p:pRg st="2" end="2"/>
                                            </p:txEl>
                                          </p:spTgt>
                                        </p:tgtEl>
                                        <p:attrNameLst>
                                          <p:attrName>style.rotation</p:attrName>
                                        </p:attrNameLst>
                                      </p:cBhvr>
                                      <p:tavLst>
                                        <p:tav tm="0">
                                          <p:val>
                                            <p:fltVal val="360"/>
                                          </p:val>
                                        </p:tav>
                                        <p:tav tm="100000">
                                          <p:val>
                                            <p:fltVal val="0"/>
                                          </p:val>
                                        </p:tav>
                                      </p:tavLst>
                                    </p:anim>
                                    <p:animEffect transition="in" filter="fade">
                                      <p:cBhvr>
                                        <p:cTn id="42" dur="500"/>
                                        <p:tgtEl>
                                          <p:spTgt spid="4198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 calcmode="lin" valueType="num">
                                      <p:cBhvr>
                                        <p:cTn id="49" dur="500" fill="hold"/>
                                        <p:tgtEl>
                                          <p:spTgt spid="4"/>
                                        </p:tgtEl>
                                        <p:attrNameLst>
                                          <p:attrName>style.rotation</p:attrName>
                                        </p:attrNameLst>
                                      </p:cBhvr>
                                      <p:tavLst>
                                        <p:tav tm="0">
                                          <p:val>
                                            <p:fltVal val="360"/>
                                          </p:val>
                                        </p:tav>
                                        <p:tav tm="100000">
                                          <p:val>
                                            <p:fltVal val="0"/>
                                          </p:val>
                                        </p:tav>
                                      </p:tavLst>
                                    </p:anim>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p:bldP spid="41987"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95536" y="332656"/>
            <a:ext cx="5842992" cy="1143000"/>
          </a:xfrm>
        </p:spPr>
        <p:style>
          <a:lnRef idx="1">
            <a:schemeClr val="accent5"/>
          </a:lnRef>
          <a:fillRef idx="2">
            <a:schemeClr val="accent5"/>
          </a:fillRef>
          <a:effectRef idx="1">
            <a:schemeClr val="accent5"/>
          </a:effectRef>
          <a:fontRef idx="minor">
            <a:schemeClr val="dk1"/>
          </a:fontRef>
        </p:style>
        <p:txBody>
          <a:bodyPr/>
          <a:lstStyle/>
          <a:p>
            <a:pPr algn="l" eaLnBrk="1" hangingPunct="1"/>
            <a:r>
              <a:rPr lang="en-US" dirty="0" smtClean="0">
                <a:cs typeface="Times New Roman" pitchFamily="18" charset="0"/>
              </a:rPr>
              <a:t>4. Privacy of patients 	 </a:t>
            </a:r>
          </a:p>
        </p:txBody>
      </p:sp>
      <p:sp>
        <p:nvSpPr>
          <p:cNvPr id="43011" name="Content Placeholder 2"/>
          <p:cNvSpPr>
            <a:spLocks noGrp="1"/>
          </p:cNvSpPr>
          <p:nvPr>
            <p:ph idx="1"/>
          </p:nvPr>
        </p:nvSpPr>
        <p:spPr>
          <a:xfrm>
            <a:off x="467544" y="1772816"/>
            <a:ext cx="5482952" cy="4525963"/>
          </a:xfrm>
        </p:spPr>
        <p:style>
          <a:lnRef idx="2">
            <a:schemeClr val="accent5"/>
          </a:lnRef>
          <a:fillRef idx="1">
            <a:schemeClr val="lt1"/>
          </a:fillRef>
          <a:effectRef idx="0">
            <a:schemeClr val="accent5"/>
          </a:effectRef>
          <a:fontRef idx="minor">
            <a:schemeClr val="dk1"/>
          </a:fontRef>
        </p:style>
        <p:txBody>
          <a:bodyPr>
            <a:normAutofit lnSpcReduction="10000"/>
          </a:bodyPr>
          <a:lstStyle/>
          <a:p>
            <a:pPr algn="l" rtl="0" eaLnBrk="1" hangingPunct="1"/>
            <a:r>
              <a:rPr lang="en-US" dirty="0" smtClean="0">
                <a:cs typeface="Arial" pitchFamily="34" charset="0"/>
              </a:rPr>
              <a:t>When you start examining the patient , </a:t>
            </a:r>
            <a:r>
              <a:rPr lang="en-US" dirty="0" smtClean="0">
                <a:solidFill>
                  <a:srgbClr val="0070C0"/>
                </a:solidFill>
                <a:cs typeface="Arial" pitchFamily="34" charset="0"/>
              </a:rPr>
              <a:t>ask the relatives</a:t>
            </a:r>
            <a:r>
              <a:rPr lang="en-US" dirty="0" smtClean="0">
                <a:cs typeface="Arial" pitchFamily="34" charset="0"/>
              </a:rPr>
              <a:t>  and </a:t>
            </a:r>
            <a:r>
              <a:rPr lang="en-US" dirty="0" smtClean="0">
                <a:solidFill>
                  <a:srgbClr val="0070C0"/>
                </a:solidFill>
                <a:cs typeface="Arial" pitchFamily="34" charset="0"/>
              </a:rPr>
              <a:t>friends</a:t>
            </a:r>
            <a:r>
              <a:rPr lang="en-US" dirty="0" smtClean="0">
                <a:cs typeface="Arial" pitchFamily="34" charset="0"/>
              </a:rPr>
              <a:t> to </a:t>
            </a:r>
            <a:r>
              <a:rPr lang="en-US" dirty="0" smtClean="0">
                <a:solidFill>
                  <a:srgbClr val="00B050"/>
                </a:solidFill>
                <a:cs typeface="Arial" pitchFamily="34" charset="0"/>
              </a:rPr>
              <a:t>leave the examination room </a:t>
            </a:r>
            <a:r>
              <a:rPr lang="en-US" dirty="0" smtClean="0">
                <a:cs typeface="Arial" pitchFamily="34" charset="0"/>
              </a:rPr>
              <a:t>, further questions about the changes in health and behavior not noticed previously by the patient can be asked in private .</a:t>
            </a:r>
          </a:p>
        </p:txBody>
      </p:sp>
      <p:pic>
        <p:nvPicPr>
          <p:cNvPr id="19458" name="Picture 2" descr="http://allfacebook.com/files/2011/04/facebook-doctor-patient-privacy-300x213.jpg"/>
          <p:cNvPicPr>
            <a:picLocks noChangeAspect="1" noChangeArrowheads="1"/>
          </p:cNvPicPr>
          <p:nvPr/>
        </p:nvPicPr>
        <p:blipFill>
          <a:blip r:embed="rId2" cstate="print"/>
          <a:srcRect/>
          <a:stretch>
            <a:fillRect/>
          </a:stretch>
        </p:blipFill>
        <p:spPr bwMode="auto">
          <a:xfrm>
            <a:off x="6372200" y="332656"/>
            <a:ext cx="2461964" cy="1747995"/>
          </a:xfrm>
          <a:prstGeom prst="rect">
            <a:avLst/>
          </a:prstGeom>
          <a:noFill/>
        </p:spPr>
      </p:pic>
      <p:sp>
        <p:nvSpPr>
          <p:cNvPr id="19460" name="AutoShape 4" descr="data:image/jpeg;base64,/9j/4AAQSkZJRgABAQAAAQABAAD/2wCEAAkGBhIQEBIQEBQQEBASEBQQDxQQFA8PDw8PFBQVFBQQFBQXHCYeFxkjGRQUHy8gIycpLCwtFR4xNTAqNSYrLCkBCQoKDgwOGg8PFSkYFBwpKSkpKSkpKSkpKSkpKSkpKSkpKSkpKSkpKSkpKSkpLCkpKSwpNSkpKSwsKSkpLCwsLP/AABEIAMIBAwMBIgACEQEDEQH/xAAcAAACAgMBAQAAAAAAAAAAAAAEBQMGAAECBwj/xABAEAABAwIDBAYIAwYGAwAAAAABAAIDBBEFITESQXFyBiJRYYGxEyMyM5GhwdEHQlIUU2KCsvAWNHOSouEkVPH/xAAZAQACAwEAAAAAAAAAAAAAAAACAwABBAX/xAAfEQEAAgMBAQEBAQEAAAAAAAAAAQIDESExEjJRIkH/2gAMAwEAAhEDEQA/ALDFOoK2fJDsm1UVVJcLp0r/AKZN8V/Fn3JQO11EXiBuSgyeqk5uWOp4kpXJjCUrpkwg1V45BeFjomDZXE0eayhOS3K7NaIkGksMXkj2Q6FAwvTOI5eCZsi42liy8EHj8PqH8pTGidl4IbHneofynySLT02kceW02qZzfkPefIJVTnNNCbhnE+SzNE+ndJRmQZC9mgpnQUjmXvotdHG68g802exZL/oyviDZXQC6sssq2tgXS0thWjYWwtLYVo6C2FoLoK0bC2FpbCiNrpaC2FFNrFi2ojFBU7kQoKncoiBYsWKLVpkZUdQzJMI2DNRVbRsrp0t1imvFRrzmUE49VH4i3M8UBKOql5uydTxunKYwFLKdMIFKVDeVioNF3Mc/FQUTslLI6/xToqHaaBMo3eSVRSJhBKmakrJJvRaeCHxw+qfyFS0j8vBDY071UnIUi0dMpPHl8WqZg5N5vogYGXTF7Oq3m+iRs63q3dGXZnk+qcvSLo0bE8n1CeOKxX/RtfHBWlsrFS2LYWgtOeBqQOJsrR0thJKzppRRGz5477wy8lv9t1FD09oXEgTNFv1Bzb8CQrRYguggaDF4Z/dSMfykE/BGhRHS2FoLoKI2thYtq1MW1oLaiNqCp3KdQVO5RECxYsUWUMCHrAdkoiLtUNd7N10aess+KhX7+KGkHVRFe7rEIaT2UvL6ZVqmYmMUaX0xTSEoqSXkN6GPJdyN81JQOyXU5F/FaKyBxCzNGwMUUYGSNiaMkzZOQbSjRDYy31UnIUyo2iyFxwAQy8hWe1jaRx5bTOzTQOybzfRKIHZpo3RvN9FlabLb0fOf8v1CckpH0d38v1Tq6yX9Mr42Vi0sVLbXmP4k00z5rAlsTWBxNyL7Rtb5FenJL0rwwVNPJEAPSbIdGbjUG+yez/tVI6RuXgz6dwv3LhxIZftKNqYHRvfHIC1wyIOViEC8ZbJRJIjD8XkgLZI3FrmEWI43+6966JdIBW0zZcg8dWQDc8b+BGa+fY2jRX38KsZ9FUGnccpW5czf7CinsAXQXDSuwUQHQXQXIW1EdLa5C2FEbUNTuUyiqdAosMsWltRRLE/VQYjJ1F1AUPXnqrqVr1j+uKvVu6xKHkPVUlW7M8UO93VSMsdaKu6YppCUppXJpA5XjiQZFgoXZLqoOaionqWoNz4p0A0mpzoj4UuiTCmTNk3gzozooMeHqJOQqSkKixsj0L+UpFvTaePKIm5pmPZbzfRBRapkPZbzfQpOzrLP0bOTuATu6R9HfZcnN1jyfqTaeOlsFcXWwUC0iBratjRtFo2/ZuRmBrkjAUnxZvWO0btyLf4crHyQZPD8H6VHpXhLasseOo4GxNhmL7yvNa2HYcWn8pIPxsvUcbxNoaWt/wDi8txKo9JI92t3E30uixzK82g7JbG6ZYTXmKeKUaxysdxFxf5JSY1NStJe1o1Lg0cSckwjb6bjdcKVpQlMLNaDqGgHiAiGlQKULoLgLq6tHS2uVu6iOlFUaKRR1GniogayxRPebrFEJYmnNC4gDslMo2Ievj6pXUpbrHril1IzKFkPVTCrZm5Ays6qVknp9XNMmkCWUzUzhajxyXkOaA+SIm18VBQRm3giJ2G6fAHcbs0dA9AxMRjGoyrmdIVBjZ9U/lKno2HIqDH2n0L+UpNx4/HmcJTIHqjmHkUpicmO31BzD6rFqWqy19Hj1SnF0jwJ2Vv4U42llyfoyviUFbBUYctgoFpQVHUUrJBZ7Q4d66BW7q0VPpZgcbIjJGGsN7EXOyb5A9y8eq6RzHEEG99/fmF7j0pIc0RAguyc5osSL5NBHzXGGdFI5TEyVrXFoDpnWvcjN3lZHXHPpkzuvXiIo3khuyQSbAWNzfSyv3Qb8P3elbU1ALRGdqOPe540c4bgNbb1bpcCjnxGItaBsxSSm2uzdscQPxcb8VcmUGwMgABrZM+CfovY5TNKyan3jXs7VGxyXMaWIBXQKjaV2Coju62uLrd1EdgqOoOS6BUdRoogKTVaW36rSiAI3IesdkVJCUPiHsldGvrL/wAVauOZQbz1UVWnVBSeylZZ6dXx3TJpAUopimcJRY5BkhY8NAsiKlo8kHhhyRM514J8SXrjuEaI6NoslsJTKAo9lXg0w4ZcCh+kDfUycp8l1h78yucb90/ld5JNvTMcceSsGaYsb1RzD6oNuqZMtsjmCz7Pse4KcxwKdApLhf5fHyTYOWTLP+jaeJgVsFRgroFAJI0ra4DlBX1BZFI9ty5sbnNAzJcAbfOytQXpLhYET6iPW21IBqS0WDgfDNHYVWH0Fz7x4DD5ud5LmWkIw30QGYgAtqSRm6/eTe/EqXCWAsZcZFoPxz+y117AZniPo8b1tU79McELe7J8hHzCtAcBYfHvKq+BP2ZK17f/AGNkHljY37p7C89Ub9SVetg3pxUNsSPEeYQ07bWcND5ourPW/vcf+0C6QBrr6NaTwsdfgEExuFxLppUgKSN6UUv71vwf9lIOk9L+9b8H/ZJHs5BW7pN/iml/et+D/ss/xVTfvP8Ai/7KK3ByCuJzkkx6X0w/O7wY/wCynpschnyjfdwzLSC11u2x1VpuErjmtqNzlipZdG5Q12bCuInrmd/VK6tadYovxVqw5lByHqojEsnISV3VWfLXrTWeO6cplAUqpymMDkVKgySsWGHJFTnyQGGO8kVUHyT4qX9JYkxhdYFKoTdGtkyITPku8mlEbfFax4+pk5T5KOlK5xo3jd3tPklXqLHPHmMZzTBp6n8wSxj7FHh3U/mCx6abH1LVCNge69hrbVdHpXCN0nwH3S6vd/4r+S6pxes2SvTKTx6F/jCL9Mn/AB+62zpjFcDZeLm35fuvOvSI3CpRtkOtctIbkONvkgmuo2Pj06mrmyN2mG4+Y4qYjay7SB81UcFqjGB2bx3K10j9rNvd8yAPNSs7CcMbeMg96GDbC4yGTR3C1gBwCmikJDhYjT56hc1bbNA71rqVJT0cmBhedC+R8pG8B8rgL/yhqsjZg3PU6AdirmGwua8gg6AEu9q21kCnQFyrr2Et6mqDof7zQAdcyd1h4nP6o6odn4IIN60g7S0/IfZVKPMcdofQVMkejdraZyOzH28EK0q2fiFQZRVA3H0T+BzafjceKp4kSdaVIqJt1K47ghYZSiGq4A042U+DSEVMRGvpAPA5H5XQkhTXozTAvdKfyZN5nb/Aeak8hcdlcTKsS41CxK2e5gjUdRHkQiGFR1T8iuvW07YYjipYmzNAyN6oTTFjcpdKeqs+af8ATVTxqmamMLEvpXJnCVdJBkO8Oj04IyeHLwQ+HP8AJG1D8vBaYkqENOzRGtjzQtO7JGtdco9gvA6mj3qLGo7RP5T5KeidcFD9IH2ifynySbzK8cPLmszR7I+oOYIJhzR49kc30WTbVYdXs/8AGk/01Ry9XyoAMDwdCwg8FQJW7Li3sNst/ek2nplY462l1HIQQRqDcKIFbBQiW6glBa0jQi6tHR8PcHAX2ba7g64I4qj9GYZp5GwRGNoze50l+qzK9gPaN93evVaOmbCxsYOQGZO87yeKCtepLUMr9vr/AKSMiN+/5BESAu77fFLcWqdi3d1uACOwmp9JHc+B3OaRdrh4H5LTQqyRzcj4eamY7Zz1O4LIhmb6W70lx/HaelDXSPc0uPVYAXPd2kW3d5R7CZvmzz1UDJfWO4NVSk6fw30k/wCH3UD+m0JcXetGQAtsai+66D6rv0XzOltxyi9PTyxb3MOx3PGbfmAvJY3duR39x7FdIfxChtYh54bP3VOxCsjfNJJHcMe4vAdkQTm4fG6XaY36vU/xNAc0UTklMWINCndibTpb4hV9V/oPi38EOKf4VJsQgb3EuPjp8gFVG1wKfwS6DcAAgvaNcHWsxPTX0y0h2uWJYzuNC1b+qVPGUJXaFdmPWKPCGszul0x6qPnfmUuqHZLNlaaMpHJnC7RKKUppTlXQN1jw1/kjah1x4Jdhr9OCOmkyWmNlMpzkjQ7MJdHJYAI2N17FH0FjWjdY27kN0j908fwHyXUUmYKhx+T1buQpV4TE80YdEw2uq3m+iVRuzTB56reb6LJENVjcv9U7lKqOMQZh45XfQq0Od6l3KlkdCZnejGyC4Wu9wY0b7kngsub/ADeDsfayrTWqSNidTYXsD2drUAgEg21OSiipTf2D5eaNUNYNVugnjlbq12Y/U05Ob4glerUdUJmlzCH2NgBcBh7Te1yqBhsLWuzZ1t19jLhtKx4LVlszMnkOu05sIzGQsO8BLi3dHzj3X6FVnR+eod6xzAze1pLi7iTZOcJw8wt2LktAsL2yG4Cy0KvO1rW3k/JdTvIN2m1xdaYhkmRkjAATmL6m5C8g6e1Ln1jgDtNDIwL7rBxt816XLWuIs7NeXdLHA1UltLM/pUycqlOyEoujs8rRJGxpYb5l1tNd2Smj6LVDgCAy2ee0Tf5K0dGg99KyJoszrF5N7uu4m3BMsUxIUcDpiHODMixrdCchmbWbe2ffvVVxxMbSbzE6U0dC6nUCO3F2XfogMX6OzU8ZlfsbNw0gF17nIHRerYHWtqaaOobk17b2/SdHNv3EEJF+JEAFBI4fqjNuyz2/dS2OsRuFRknenl0MbnaAfEqf9hktezcjlfNS0RsAmQ0QfMCm0wQta7aO1YWdsi2it9Eeq3lHkFVagW2iP1n6Kz0R6jeVvkEmw/8AhmHLa4BWkKjqOTNB4lJkVO05oLEjkV3tMFJIpnG6EnOSKqEHLosd2urVMc00hclVOM01gajoC51h7tEwfnZL8PamZjs2/gFqghAw53TGD2UBBHdMYI8kWw2TxFQ4871J5SioIM80NjMfqn9zCl5J4mJ5tGzNMAMm8yXsNimDDcN5vosG2yxhUC0LuA8wksjATmAey4BTeqcfQu4DzSi+ax5+2aMXiMMvkBwt9LJb0QZPV1Zb6WQRsY+S228NAJAa3uzd8lZ8JqYYmuc8kyuDmsyJDBa1+JSb8OMVp6Z03p5GRPe1jWbdwCAXF2emttexFij+yG8/xY63B3tycS8AZbfrG/PRd4XE8SRmzA1kjSbNtYA3vqn0FTFNnHLFIP4Htd5LVThl7ZWPdlfitE44npcZbRGh+0HaLQkLNSLKGgpdk5tFuCcMfbdbhkj+S9lUlQHaNkPBjvqF5l0n/wAzJu9nsO7uV16Z9KNkOpoDZ5HrXjVjT+Rp3OPbuXm0bPa7iPJKy25ozHHdvROhklqdty22YFyMusdexMekGGMqojC6SWJpzJYG2fbMA3ByvnuXnVI4huRI3ZEhGw10rcmyStHc9wHwuireNaku1Z3tZehGFT0YnhlkidTmRrorOBN/zPAv1QQACO0fHr8Q8djFM+PZLw9pY1oBLnOI9s9gBsb9yrT6uV3tSSn+Yob0I11O8m5J4kqptzULj3cq7SVVgL3+BTllY0tHWGffmitgKGanYQbtHwQrnpZIQfF5+isdJ7LeA8lXdjQfxlWGl9lvAeSz29OnwwBWLlpyWKBOdhB1zMimrEFXAZruRZgqq9U1DvHVCJrTmhJXZBY8k9a6uqYJrThKacpnCUVJBkg/wrMptM4WA3BJsNNgO26Zv08VoiSohzA5HQOSprs/FMIjoj2G0GMTrkIHHJbRP5SEVGdEt6QutC/gbJeTxMUPPI3I7asGcT5JdCUcBcMHefJY9NcmNUbwu4JKGZau/wBzk5qAfQngk4OSy5/0di8cGMd/xcqdiUezKR2OPwv/ANq5OKqmOstNxsfkEFBXAnI3GXDIpjTdIqqIWjnnaOzbcR8DcJc9ZdNKWOk/EDEGuA/aHEfxMid5tTqL8Rq7R0rCO+KP6AKhNBJAGpNhx3KSSOZntB48Db4ovqf6rULgZ7t2nElzrucTmSTmSUvidfb5/oq5+1PP5nfEpvhZPo7k/m36obTwVY6bwTgDPtKlFWFWaqd3pCAcsuzsVybhcbwAW2y/KS3yU+tBmAYrR/dlya8d3xCkm6JNObJJozxDh9/mllT0SqB7EofxLmH6q9q1A79vC4fXi25IqjA6purJCO1p2x8igHxOGTtoHsdcH5qbXo+EwsX62ebd9wrLSjqN5R5Kn0WUYJ0Dlc6X2G8o8kscim6LFgKxQB9CUDWvyI3o8O0S6t9orssdYV+vKBkOQRde7rIOY5BYr+tVUtOUzphvSmnKZxPysmUgFzvDjcpsTkk2HFNCclqipMS4ZqeKNpnJeTYoumKP5DaeGcZS3pG71Th3FF+ktmgMePqncCgyR/kOKeqDC3NMGasHFL4nZo1r7yM5SVg22yY1zvVO4FI4nZJ1Xe6dwPkkEDslmy+m4/EhVZ6Qe+HAKygqs4974cEuno7+ACo7qS6jcmlJ6Fl5GD+IfI3VypNVTsPnDJA52mfhferjQi5QysxfhEMo68THHtsAfiM1X62lbE+RjBsta4WFybXaDqVbImZKq40fXS84/oapK6q/Ue8PFvkF6ZTQ5DgvMpj6w8R5Benw2sFAykdGuPRrtdBqKFIvRKKalBFiAR32IRgjWjEppSi4iwMfIAAAJMgBYeyNys9K31bOVvkFXMZFppt59Ll/tCtMMdo2cjfIIYHLFi1dYoBYW7kDiuq2sXallqqtZ7RQs2i0sWG3rVDqnTOnWLE6hVzmi3JqdFixaoIhC72kbTrFiJJFkZITpJ7h3D6LFiVl/Mhxfp50zVGN943l+qxYudDdIyv9y7gkcOnisWJOX0yniZqrWO++HKsWJVPR38Lly/RYsTSmBXfCvy8o8gsWIZRYo9FT8c99Lzj+hq0sUlcEM/vTzDyC9Ki3LFiipEMU7AsWI4ClAWytLFalFxj/ADE3+of6QrRH7tnI3+kLFiXBlkZWlixWB//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9462" name="AutoShape 6" descr="data:image/jpeg;base64,/9j/4AAQSkZJRgABAQAAAQABAAD/2wCEAAkGBhIQEBIQEBQQEBASEBQQDxQQFA8PDw8PFBQVFBQQFBQXHCYeFxkjGRQUHy8gIycpLCwtFR4xNTAqNSYrLCkBCQoKDgwOGg8PFSkYFBwpKSkpKSkpKSkpKSkpKSkpKSkpKSkpKSkpKSkpKSkpLCkpKSwpNSkpKSwsKSkpLCwsLP/AABEIAMIBAwMBIgACEQEDEQH/xAAcAAACAgMBAQAAAAAAAAAAAAAEBQMGAAECBwj/xABAEAABAwIDBAYIAwYGAwAAAAABAAIDBBEFITESQXFyBiJRYYGxEyMyM5GhwdEHQlIUU2KCsvAWNHOSouEkVPH/xAAZAQACAwEAAAAAAAAAAAAAAAACAwABBAX/xAAfEQEAAgMBAQEBAQEAAAAAAAAAAQIDESExEjJRIkH/2gAMAwEAAhEDEQA/ALDFOoK2fJDsm1UVVJcLp0r/AKZN8V/Fn3JQO11EXiBuSgyeqk5uWOp4kpXJjCUrpkwg1V45BeFjomDZXE0eayhOS3K7NaIkGksMXkj2Q6FAwvTOI5eCZsi42liy8EHj8PqH8pTGidl4IbHneofynySLT02kceW02qZzfkPefIJVTnNNCbhnE+SzNE+ndJRmQZC9mgpnQUjmXvotdHG68g802exZL/oyviDZXQC6sssq2tgXS0thWjYWwtLYVo6C2FoLoK0bC2FpbCiNrpaC2FFNrFi2ojFBU7kQoKncoiBYsWKLVpkZUdQzJMI2DNRVbRsrp0t1imvFRrzmUE49VH4i3M8UBKOql5uydTxunKYwFLKdMIFKVDeVioNF3Mc/FQUTslLI6/xToqHaaBMo3eSVRSJhBKmakrJJvRaeCHxw+qfyFS0j8vBDY071UnIUi0dMpPHl8WqZg5N5vogYGXTF7Oq3m+iRs63q3dGXZnk+qcvSLo0bE8n1CeOKxX/RtfHBWlsrFS2LYWgtOeBqQOJsrR0thJKzppRRGz5477wy8lv9t1FD09oXEgTNFv1Bzb8CQrRYguggaDF4Z/dSMfykE/BGhRHS2FoLoKI2thYtq1MW1oLaiNqCp3KdQVO5RECxYsUWUMCHrAdkoiLtUNd7N10aess+KhX7+KGkHVRFe7rEIaT2UvL6ZVqmYmMUaX0xTSEoqSXkN6GPJdyN81JQOyXU5F/FaKyBxCzNGwMUUYGSNiaMkzZOQbSjRDYy31UnIUyo2iyFxwAQy8hWe1jaRx5bTOzTQOybzfRKIHZpo3RvN9FlabLb0fOf8v1CckpH0d38v1Tq6yX9Mr42Vi0sVLbXmP4k00z5rAlsTWBxNyL7Rtb5FenJL0rwwVNPJEAPSbIdGbjUG+yez/tVI6RuXgz6dwv3LhxIZftKNqYHRvfHIC1wyIOViEC8ZbJRJIjD8XkgLZI3FrmEWI43+6966JdIBW0zZcg8dWQDc8b+BGa+fY2jRX38KsZ9FUGnccpW5czf7CinsAXQXDSuwUQHQXQXIW1EdLa5C2FEbUNTuUyiqdAosMsWltRRLE/VQYjJ1F1AUPXnqrqVr1j+uKvVu6xKHkPVUlW7M8UO93VSMsdaKu6YppCUppXJpA5XjiQZFgoXZLqoOaionqWoNz4p0A0mpzoj4UuiTCmTNk3gzozooMeHqJOQqSkKixsj0L+UpFvTaePKIm5pmPZbzfRBRapkPZbzfQpOzrLP0bOTuATu6R9HfZcnN1jyfqTaeOlsFcXWwUC0iBratjRtFo2/ZuRmBrkjAUnxZvWO0btyLf4crHyQZPD8H6VHpXhLasseOo4GxNhmL7yvNa2HYcWn8pIPxsvUcbxNoaWt/wDi8txKo9JI92t3E30uixzK82g7JbG6ZYTXmKeKUaxysdxFxf5JSY1NStJe1o1Lg0cSckwjb6bjdcKVpQlMLNaDqGgHiAiGlQKULoLgLq6tHS2uVu6iOlFUaKRR1GniogayxRPebrFEJYmnNC4gDslMo2Ievj6pXUpbrHril1IzKFkPVTCrZm5Ays6qVknp9XNMmkCWUzUzhajxyXkOaA+SIm18VBQRm3giJ2G6fAHcbs0dA9AxMRjGoyrmdIVBjZ9U/lKno2HIqDH2n0L+UpNx4/HmcJTIHqjmHkUpicmO31BzD6rFqWqy19Hj1SnF0jwJ2Vv4U42llyfoyviUFbBUYctgoFpQVHUUrJBZ7Q4d66BW7q0VPpZgcbIjJGGsN7EXOyb5A9y8eq6RzHEEG99/fmF7j0pIc0RAguyc5osSL5NBHzXGGdFI5TEyVrXFoDpnWvcjN3lZHXHPpkzuvXiIo3khuyQSbAWNzfSyv3Qb8P3elbU1ALRGdqOPe540c4bgNbb1bpcCjnxGItaBsxSSm2uzdscQPxcb8VcmUGwMgABrZM+CfovY5TNKyan3jXs7VGxyXMaWIBXQKjaV2Coju62uLrd1EdgqOoOS6BUdRoogKTVaW36rSiAI3IesdkVJCUPiHsldGvrL/wAVauOZQbz1UVWnVBSeylZZ6dXx3TJpAUopimcJRY5BkhY8NAsiKlo8kHhhyRM514J8SXrjuEaI6NoslsJTKAo9lXg0w4ZcCh+kDfUycp8l1h78yucb90/ld5JNvTMcceSsGaYsb1RzD6oNuqZMtsjmCz7Pse4KcxwKdApLhf5fHyTYOWTLP+jaeJgVsFRgroFAJI0ra4DlBX1BZFI9ty5sbnNAzJcAbfOytQXpLhYET6iPW21IBqS0WDgfDNHYVWH0Fz7x4DD5ud5LmWkIw30QGYgAtqSRm6/eTe/EqXCWAsZcZFoPxz+y117AZniPo8b1tU79McELe7J8hHzCtAcBYfHvKq+BP2ZK17f/AGNkHljY37p7C89Ub9SVetg3pxUNsSPEeYQ07bWcND5ourPW/vcf+0C6QBrr6NaTwsdfgEExuFxLppUgKSN6UUv71vwf9lIOk9L+9b8H/ZJHs5BW7pN/iml/et+D/ss/xVTfvP8Ai/7KK3ByCuJzkkx6X0w/O7wY/wCynpschnyjfdwzLSC11u2x1VpuErjmtqNzlipZdG5Q12bCuInrmd/VK6tadYovxVqw5lByHqojEsnISV3VWfLXrTWeO6cplAUqpymMDkVKgySsWGHJFTnyQGGO8kVUHyT4qX9JYkxhdYFKoTdGtkyITPku8mlEbfFax4+pk5T5KOlK5xo3jd3tPklXqLHPHmMZzTBp6n8wSxj7FHh3U/mCx6abH1LVCNge69hrbVdHpXCN0nwH3S6vd/4r+S6pxes2SvTKTx6F/jCL9Mn/AB+62zpjFcDZeLm35fuvOvSI3CpRtkOtctIbkONvkgmuo2Pj06mrmyN2mG4+Y4qYjay7SB81UcFqjGB2bx3K10j9rNvd8yAPNSs7CcMbeMg96GDbC4yGTR3C1gBwCmikJDhYjT56hc1bbNA71rqVJT0cmBhedC+R8pG8B8rgL/yhqsjZg3PU6AdirmGwua8gg6AEu9q21kCnQFyrr2Et6mqDof7zQAdcyd1h4nP6o6odn4IIN60g7S0/IfZVKPMcdofQVMkejdraZyOzH28EK0q2fiFQZRVA3H0T+BzafjceKp4kSdaVIqJt1K47ghYZSiGq4A042U+DSEVMRGvpAPA5H5XQkhTXozTAvdKfyZN5nb/Aeak8hcdlcTKsS41CxK2e5gjUdRHkQiGFR1T8iuvW07YYjipYmzNAyN6oTTFjcpdKeqs+af8ATVTxqmamMLEvpXJnCVdJBkO8Oj04IyeHLwQ+HP8AJG1D8vBaYkqENOzRGtjzQtO7JGtdco9gvA6mj3qLGo7RP5T5KeidcFD9IH2ifynySbzK8cPLmszR7I+oOYIJhzR49kc30WTbVYdXs/8AGk/01Ry9XyoAMDwdCwg8FQJW7Li3sNst/ek2nplY462l1HIQQRqDcKIFbBQiW6glBa0jQi6tHR8PcHAX2ba7g64I4qj9GYZp5GwRGNoze50l+qzK9gPaN93evVaOmbCxsYOQGZO87yeKCtepLUMr9vr/AKSMiN+/5BESAu77fFLcWqdi3d1uACOwmp9JHc+B3OaRdrh4H5LTQqyRzcj4eamY7Zz1O4LIhmb6W70lx/HaelDXSPc0uPVYAXPd2kW3d5R7CZvmzz1UDJfWO4NVSk6fw30k/wCH3UD+m0JcXetGQAtsai+66D6rv0XzOltxyi9PTyxb3MOx3PGbfmAvJY3duR39x7FdIfxChtYh54bP3VOxCsjfNJJHcMe4vAdkQTm4fG6XaY36vU/xNAc0UTklMWINCndibTpb4hV9V/oPi38EOKf4VJsQgb3EuPjp8gFVG1wKfwS6DcAAgvaNcHWsxPTX0y0h2uWJYzuNC1b+qVPGUJXaFdmPWKPCGszul0x6qPnfmUuqHZLNlaaMpHJnC7RKKUppTlXQN1jw1/kjah1x4Jdhr9OCOmkyWmNlMpzkjQ7MJdHJYAI2N17FH0FjWjdY27kN0j908fwHyXUUmYKhx+T1buQpV4TE80YdEw2uq3m+iVRuzTB56reb6LJENVjcv9U7lKqOMQZh45XfQq0Od6l3KlkdCZnejGyC4Wu9wY0b7kngsub/ADeDsfayrTWqSNidTYXsD2drUAgEg21OSiipTf2D5eaNUNYNVugnjlbq12Y/U05Ob4glerUdUJmlzCH2NgBcBh7Te1yqBhsLWuzZ1t19jLhtKx4LVlszMnkOu05sIzGQsO8BLi3dHzj3X6FVnR+eod6xzAze1pLi7iTZOcJw8wt2LktAsL2yG4Cy0KvO1rW3k/JdTvIN2m1xdaYhkmRkjAATmL6m5C8g6e1Ln1jgDtNDIwL7rBxt816XLWuIs7NeXdLHA1UltLM/pUycqlOyEoujs8rRJGxpYb5l1tNd2Smj6LVDgCAy2ee0Tf5K0dGg99KyJoszrF5N7uu4m3BMsUxIUcDpiHODMixrdCchmbWbe2ffvVVxxMbSbzE6U0dC6nUCO3F2XfogMX6OzU8ZlfsbNw0gF17nIHRerYHWtqaaOobk17b2/SdHNv3EEJF+JEAFBI4fqjNuyz2/dS2OsRuFRknenl0MbnaAfEqf9hktezcjlfNS0RsAmQ0QfMCm0wQta7aO1YWdsi2it9Eeq3lHkFVagW2iP1n6Kz0R6jeVvkEmw/8AhmHLa4BWkKjqOTNB4lJkVO05oLEjkV3tMFJIpnG6EnOSKqEHLosd2urVMc00hclVOM01gajoC51h7tEwfnZL8PamZjs2/gFqghAw53TGD2UBBHdMYI8kWw2TxFQ4871J5SioIM80NjMfqn9zCl5J4mJ5tGzNMAMm8yXsNimDDcN5vosG2yxhUC0LuA8wksjATmAey4BTeqcfQu4DzSi+ax5+2aMXiMMvkBwt9LJb0QZPV1Zb6WQRsY+S228NAJAa3uzd8lZ8JqYYmuc8kyuDmsyJDBa1+JSb8OMVp6Z03p5GRPe1jWbdwCAXF2emttexFij+yG8/xY63B3tycS8AZbfrG/PRd4XE8SRmzA1kjSbNtYA3vqn0FTFNnHLFIP4Htd5LVThl7ZWPdlfitE44npcZbRGh+0HaLQkLNSLKGgpdk5tFuCcMfbdbhkj+S9lUlQHaNkPBjvqF5l0n/wAzJu9nsO7uV16Z9KNkOpoDZ5HrXjVjT+Rp3OPbuXm0bPa7iPJKy25ozHHdvROhklqdty22YFyMusdexMekGGMqojC6SWJpzJYG2fbMA3ByvnuXnVI4huRI3ZEhGw10rcmyStHc9wHwuireNaku1Z3tZehGFT0YnhlkidTmRrorOBN/zPAv1QQACO0fHr8Q8djFM+PZLw9pY1oBLnOI9s9gBsb9yrT6uV3tSSn+Yob0I11O8m5J4kqptzULj3cq7SVVgL3+BTllY0tHWGffmitgKGanYQbtHwQrnpZIQfF5+isdJ7LeA8lXdjQfxlWGl9lvAeSz29OnwwBWLlpyWKBOdhB1zMimrEFXAZruRZgqq9U1DvHVCJrTmhJXZBY8k9a6uqYJrThKacpnCUVJBkg/wrMptM4WA3BJsNNgO26Zv08VoiSohzA5HQOSprs/FMIjoj2G0GMTrkIHHJbRP5SEVGdEt6QutC/gbJeTxMUPPI3I7asGcT5JdCUcBcMHefJY9NcmNUbwu4JKGZau/wBzk5qAfQngk4OSy5/0di8cGMd/xcqdiUezKR2OPwv/ANq5OKqmOstNxsfkEFBXAnI3GXDIpjTdIqqIWjnnaOzbcR8DcJc9ZdNKWOk/EDEGuA/aHEfxMid5tTqL8Rq7R0rCO+KP6AKhNBJAGpNhx3KSSOZntB48Db4ovqf6rULgZ7t2nElzrucTmSTmSUvidfb5/oq5+1PP5nfEpvhZPo7k/m36obTwVY6bwTgDPtKlFWFWaqd3pCAcsuzsVybhcbwAW2y/KS3yU+tBmAYrR/dlya8d3xCkm6JNObJJozxDh9/mllT0SqB7EofxLmH6q9q1A79vC4fXi25IqjA6purJCO1p2x8igHxOGTtoHsdcH5qbXo+EwsX62ebd9wrLSjqN5R5Kn0WUYJ0Dlc6X2G8o8kscim6LFgKxQB9CUDWvyI3o8O0S6t9orssdYV+vKBkOQRde7rIOY5BYr+tVUtOUzphvSmnKZxPysmUgFzvDjcpsTkk2HFNCclqipMS4ZqeKNpnJeTYoumKP5DaeGcZS3pG71Th3FF+ktmgMePqncCgyR/kOKeqDC3NMGasHFL4nZo1r7yM5SVg22yY1zvVO4FI4nZJ1Xe6dwPkkEDslmy+m4/EhVZ6Qe+HAKygqs4974cEuno7+ACo7qS6jcmlJ6Fl5GD+IfI3VypNVTsPnDJA52mfhferjQi5QysxfhEMo68THHtsAfiM1X62lbE+RjBsta4WFybXaDqVbImZKq40fXS84/oapK6q/Ue8PFvkF6ZTQ5DgvMpj6w8R5Benw2sFAykdGuPRrtdBqKFIvRKKalBFiAR32IRgjWjEppSi4iwMfIAAAJMgBYeyNys9K31bOVvkFXMZFppt59Ll/tCtMMdo2cjfIIYHLFi1dYoBYW7kDiuq2sXallqqtZ7RQs2i0sWG3rVDqnTOnWLE6hVzmi3JqdFixaoIhC72kbTrFiJJFkZITpJ7h3D6LFiVl/Mhxfp50zVGN943l+qxYudDdIyv9y7gkcOnisWJOX0yniZqrWO++HKsWJVPR38Lly/RYsTSmBXfCvy8o8gsWIZRYo9FT8c99Lzj+hq0sUlcEM/vTzDyC9Ki3LFiipEMU7AsWI4ClAWytLFalFxj/ADE3+of6QrRH7tnI3+kLFiXBlkZWlixWB//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9464" name="AutoShape 8" descr="data:image/jpeg;base64,/9j/4AAQSkZJRgABAQAAAQABAAD/2wCEAAkGBhIQEBIQEBQQEBASEBQQDxQQFA8PDw8PFBQVFBQQFBQXHCYeFxkjGRQUHy8gIycpLCwtFR4xNTAqNSYrLCkBCQoKDgwOGg8PFSkYFBwpKSkpKSkpKSkpKSkpKSkpKSkpKSkpKSkpKSkpKSkpLCkpKSwpNSkpKSwsKSkpLCwsLP/AABEIAMIBAwMBIgACEQEDEQH/xAAcAAACAgMBAQAAAAAAAAAAAAAEBQMGAAECBwj/xABAEAABAwIDBAYIAwYGAwAAAAABAAIDBBEFITESQXFyBiJRYYGxEyMyM5GhwdEHQlIUU2KCsvAWNHOSouEkVPH/xAAZAQACAwEAAAAAAAAAAAAAAAACAwABBAX/xAAfEQEAAgMBAQEBAQEAAAAAAAAAAQIDESExEjJRIkH/2gAMAwEAAhEDEQA/ALDFOoK2fJDsm1UVVJcLp0r/AKZN8V/Fn3JQO11EXiBuSgyeqk5uWOp4kpXJjCUrpkwg1V45BeFjomDZXE0eayhOS3K7NaIkGksMXkj2Q6FAwvTOI5eCZsi42liy8EHj8PqH8pTGidl4IbHneofynySLT02kceW02qZzfkPefIJVTnNNCbhnE+SzNE+ndJRmQZC9mgpnQUjmXvotdHG68g802exZL/oyviDZXQC6sssq2tgXS0thWjYWwtLYVo6C2FoLoK0bC2FpbCiNrpaC2FFNrFi2ojFBU7kQoKncoiBYsWKLVpkZUdQzJMI2DNRVbRsrp0t1imvFRrzmUE49VH4i3M8UBKOql5uydTxunKYwFLKdMIFKVDeVioNF3Mc/FQUTslLI6/xToqHaaBMo3eSVRSJhBKmakrJJvRaeCHxw+qfyFS0j8vBDY071UnIUi0dMpPHl8WqZg5N5vogYGXTF7Oq3m+iRs63q3dGXZnk+qcvSLo0bE8n1CeOKxX/RtfHBWlsrFS2LYWgtOeBqQOJsrR0thJKzppRRGz5477wy8lv9t1FD09oXEgTNFv1Bzb8CQrRYguggaDF4Z/dSMfykE/BGhRHS2FoLoKI2thYtq1MW1oLaiNqCp3KdQVO5RECxYsUWUMCHrAdkoiLtUNd7N10aess+KhX7+KGkHVRFe7rEIaT2UvL6ZVqmYmMUaX0xTSEoqSXkN6GPJdyN81JQOyXU5F/FaKyBxCzNGwMUUYGSNiaMkzZOQbSjRDYy31UnIUyo2iyFxwAQy8hWe1jaRx5bTOzTQOybzfRKIHZpo3RvN9FlabLb0fOf8v1CckpH0d38v1Tq6yX9Mr42Vi0sVLbXmP4k00z5rAlsTWBxNyL7Rtb5FenJL0rwwVNPJEAPSbIdGbjUG+yez/tVI6RuXgz6dwv3LhxIZftKNqYHRvfHIC1wyIOViEC8ZbJRJIjD8XkgLZI3FrmEWI43+6966JdIBW0zZcg8dWQDc8b+BGa+fY2jRX38KsZ9FUGnccpW5czf7CinsAXQXDSuwUQHQXQXIW1EdLa5C2FEbUNTuUyiqdAosMsWltRRLE/VQYjJ1F1AUPXnqrqVr1j+uKvVu6xKHkPVUlW7M8UO93VSMsdaKu6YppCUppXJpA5XjiQZFgoXZLqoOaionqWoNz4p0A0mpzoj4UuiTCmTNk3gzozooMeHqJOQqSkKixsj0L+UpFvTaePKIm5pmPZbzfRBRapkPZbzfQpOzrLP0bOTuATu6R9HfZcnN1jyfqTaeOlsFcXWwUC0iBratjRtFo2/ZuRmBrkjAUnxZvWO0btyLf4crHyQZPD8H6VHpXhLasseOo4GxNhmL7yvNa2HYcWn8pIPxsvUcbxNoaWt/wDi8txKo9JI92t3E30uixzK82g7JbG6ZYTXmKeKUaxysdxFxf5JSY1NStJe1o1Lg0cSckwjb6bjdcKVpQlMLNaDqGgHiAiGlQKULoLgLq6tHS2uVu6iOlFUaKRR1GniogayxRPebrFEJYmnNC4gDslMo2Ievj6pXUpbrHril1IzKFkPVTCrZm5Ays6qVknp9XNMmkCWUzUzhajxyXkOaA+SIm18VBQRm3giJ2G6fAHcbs0dA9AxMRjGoyrmdIVBjZ9U/lKno2HIqDH2n0L+UpNx4/HmcJTIHqjmHkUpicmO31BzD6rFqWqy19Hj1SnF0jwJ2Vv4U42llyfoyviUFbBUYctgoFpQVHUUrJBZ7Q4d66BW7q0VPpZgcbIjJGGsN7EXOyb5A9y8eq6RzHEEG99/fmF7j0pIc0RAguyc5osSL5NBHzXGGdFI5TEyVrXFoDpnWvcjN3lZHXHPpkzuvXiIo3khuyQSbAWNzfSyv3Qb8P3elbU1ALRGdqOPe540c4bgNbb1bpcCjnxGItaBsxSSm2uzdscQPxcb8VcmUGwMgABrZM+CfovY5TNKyan3jXs7VGxyXMaWIBXQKjaV2Coju62uLrd1EdgqOoOS6BUdRoogKTVaW36rSiAI3IesdkVJCUPiHsldGvrL/wAVauOZQbz1UVWnVBSeylZZ6dXx3TJpAUopimcJRY5BkhY8NAsiKlo8kHhhyRM514J8SXrjuEaI6NoslsJTKAo9lXg0w4ZcCh+kDfUycp8l1h78yucb90/ld5JNvTMcceSsGaYsb1RzD6oNuqZMtsjmCz7Pse4KcxwKdApLhf5fHyTYOWTLP+jaeJgVsFRgroFAJI0ra4DlBX1BZFI9ty5sbnNAzJcAbfOytQXpLhYET6iPW21IBqS0WDgfDNHYVWH0Fz7x4DD5ud5LmWkIw30QGYgAtqSRm6/eTe/EqXCWAsZcZFoPxz+y117AZniPo8b1tU79McELe7J8hHzCtAcBYfHvKq+BP2ZK17f/AGNkHljY37p7C89Ub9SVetg3pxUNsSPEeYQ07bWcND5ourPW/vcf+0C6QBrr6NaTwsdfgEExuFxLppUgKSN6UUv71vwf9lIOk9L+9b8H/ZJHs5BW7pN/iml/et+D/ss/xVTfvP8Ai/7KK3ByCuJzkkx6X0w/O7wY/wCynpschnyjfdwzLSC11u2x1VpuErjmtqNzlipZdG5Q12bCuInrmd/VK6tadYovxVqw5lByHqojEsnISV3VWfLXrTWeO6cplAUqpymMDkVKgySsWGHJFTnyQGGO8kVUHyT4qX9JYkxhdYFKoTdGtkyITPku8mlEbfFax4+pk5T5KOlK5xo3jd3tPklXqLHPHmMZzTBp6n8wSxj7FHh3U/mCx6abH1LVCNge69hrbVdHpXCN0nwH3S6vd/4r+S6pxes2SvTKTx6F/jCL9Mn/AB+62zpjFcDZeLm35fuvOvSI3CpRtkOtctIbkONvkgmuo2Pj06mrmyN2mG4+Y4qYjay7SB81UcFqjGB2bx3K10j9rNvd8yAPNSs7CcMbeMg96GDbC4yGTR3C1gBwCmikJDhYjT56hc1bbNA71rqVJT0cmBhedC+R8pG8B8rgL/yhqsjZg3PU6AdirmGwua8gg6AEu9q21kCnQFyrr2Et6mqDof7zQAdcyd1h4nP6o6odn4IIN60g7S0/IfZVKPMcdofQVMkejdraZyOzH28EK0q2fiFQZRVA3H0T+BzafjceKp4kSdaVIqJt1K47ghYZSiGq4A042U+DSEVMRGvpAPA5H5XQkhTXozTAvdKfyZN5nb/Aeak8hcdlcTKsS41CxK2e5gjUdRHkQiGFR1T8iuvW07YYjipYmzNAyN6oTTFjcpdKeqs+af8ATVTxqmamMLEvpXJnCVdJBkO8Oj04IyeHLwQ+HP8AJG1D8vBaYkqENOzRGtjzQtO7JGtdco9gvA6mj3qLGo7RP5T5KeidcFD9IH2ifynySbzK8cPLmszR7I+oOYIJhzR49kc30WTbVYdXs/8AGk/01Ry9XyoAMDwdCwg8FQJW7Li3sNst/ek2nplY462l1HIQQRqDcKIFbBQiW6glBa0jQi6tHR8PcHAX2ba7g64I4qj9GYZp5GwRGNoze50l+qzK9gPaN93evVaOmbCxsYOQGZO87yeKCtepLUMr9vr/AKSMiN+/5BESAu77fFLcWqdi3d1uACOwmp9JHc+B3OaRdrh4H5LTQqyRzcj4eamY7Zz1O4LIhmb6W70lx/HaelDXSPc0uPVYAXPd2kW3d5R7CZvmzz1UDJfWO4NVSk6fw30k/wCH3UD+m0JcXetGQAtsai+66D6rv0XzOltxyi9PTyxb3MOx3PGbfmAvJY3duR39x7FdIfxChtYh54bP3VOxCsjfNJJHcMe4vAdkQTm4fG6XaY36vU/xNAc0UTklMWINCndibTpb4hV9V/oPi38EOKf4VJsQgb3EuPjp8gFVG1wKfwS6DcAAgvaNcHWsxPTX0y0h2uWJYzuNC1b+qVPGUJXaFdmPWKPCGszul0x6qPnfmUuqHZLNlaaMpHJnC7RKKUppTlXQN1jw1/kjah1x4Jdhr9OCOmkyWmNlMpzkjQ7MJdHJYAI2N17FH0FjWjdY27kN0j908fwHyXUUmYKhx+T1buQpV4TE80YdEw2uq3m+iVRuzTB56reb6LJENVjcv9U7lKqOMQZh45XfQq0Od6l3KlkdCZnejGyC4Wu9wY0b7kngsub/ADeDsfayrTWqSNidTYXsD2drUAgEg21OSiipTf2D5eaNUNYNVugnjlbq12Y/U05Ob4glerUdUJmlzCH2NgBcBh7Te1yqBhsLWuzZ1t19jLhtKx4LVlszMnkOu05sIzGQsO8BLi3dHzj3X6FVnR+eod6xzAze1pLi7iTZOcJw8wt2LktAsL2yG4Cy0KvO1rW3k/JdTvIN2m1xdaYhkmRkjAATmL6m5C8g6e1Ln1jgDtNDIwL7rBxt816XLWuIs7NeXdLHA1UltLM/pUycqlOyEoujs8rRJGxpYb5l1tNd2Smj6LVDgCAy2ee0Tf5K0dGg99KyJoszrF5N7uu4m3BMsUxIUcDpiHODMixrdCchmbWbe2ffvVVxxMbSbzE6U0dC6nUCO3F2XfogMX6OzU8ZlfsbNw0gF17nIHRerYHWtqaaOobk17b2/SdHNv3EEJF+JEAFBI4fqjNuyz2/dS2OsRuFRknenl0MbnaAfEqf9hktezcjlfNS0RsAmQ0QfMCm0wQta7aO1YWdsi2it9Eeq3lHkFVagW2iP1n6Kz0R6jeVvkEmw/8AhmHLa4BWkKjqOTNB4lJkVO05oLEjkV3tMFJIpnG6EnOSKqEHLosd2urVMc00hclVOM01gajoC51h7tEwfnZL8PamZjs2/gFqghAw53TGD2UBBHdMYI8kWw2TxFQ4871J5SioIM80NjMfqn9zCl5J4mJ5tGzNMAMm8yXsNimDDcN5vosG2yxhUC0LuA8wksjATmAey4BTeqcfQu4DzSi+ax5+2aMXiMMvkBwt9LJb0QZPV1Zb6WQRsY+S228NAJAa3uzd8lZ8JqYYmuc8kyuDmsyJDBa1+JSb8OMVp6Z03p5GRPe1jWbdwCAXF2emttexFij+yG8/xY63B3tycS8AZbfrG/PRd4XE8SRmzA1kjSbNtYA3vqn0FTFNnHLFIP4Htd5LVThl7ZWPdlfitE44npcZbRGh+0HaLQkLNSLKGgpdk5tFuCcMfbdbhkj+S9lUlQHaNkPBjvqF5l0n/wAzJu9nsO7uV16Z9KNkOpoDZ5HrXjVjT+Rp3OPbuXm0bPa7iPJKy25ozHHdvROhklqdty22YFyMusdexMekGGMqojC6SWJpzJYG2fbMA3ByvnuXnVI4huRI3ZEhGw10rcmyStHc9wHwuireNaku1Z3tZehGFT0YnhlkidTmRrorOBN/zPAv1QQACO0fHr8Q8djFM+PZLw9pY1oBLnOI9s9gBsb9yrT6uV3tSSn+Yob0I11O8m5J4kqptzULj3cq7SVVgL3+BTllY0tHWGffmitgKGanYQbtHwQrnpZIQfF5+isdJ7LeA8lXdjQfxlWGl9lvAeSz29OnwwBWLlpyWKBOdhB1zMimrEFXAZruRZgqq9U1DvHVCJrTmhJXZBY8k9a6uqYJrThKacpnCUVJBkg/wrMptM4WA3BJsNNgO26Zv08VoiSohzA5HQOSprs/FMIjoj2G0GMTrkIHHJbRP5SEVGdEt6QutC/gbJeTxMUPPI3I7asGcT5JdCUcBcMHefJY9NcmNUbwu4JKGZau/wBzk5qAfQngk4OSy5/0di8cGMd/xcqdiUezKR2OPwv/ANq5OKqmOstNxsfkEFBXAnI3GXDIpjTdIqqIWjnnaOzbcR8DcJc9ZdNKWOk/EDEGuA/aHEfxMid5tTqL8Rq7R0rCO+KP6AKhNBJAGpNhx3KSSOZntB48Db4ovqf6rULgZ7t2nElzrucTmSTmSUvidfb5/oq5+1PP5nfEpvhZPo7k/m36obTwVY6bwTgDPtKlFWFWaqd3pCAcsuzsVybhcbwAW2y/KS3yU+tBmAYrR/dlya8d3xCkm6JNObJJozxDh9/mllT0SqB7EofxLmH6q9q1A79vC4fXi25IqjA6purJCO1p2x8igHxOGTtoHsdcH5qbXo+EwsX62ebd9wrLSjqN5R5Kn0WUYJ0Dlc6X2G8o8kscim6LFgKxQB9CUDWvyI3o8O0S6t9orssdYV+vKBkOQRde7rIOY5BYr+tVUtOUzphvSmnKZxPysmUgFzvDjcpsTkk2HFNCclqipMS4ZqeKNpnJeTYoumKP5DaeGcZS3pG71Th3FF+ktmgMePqncCgyR/kOKeqDC3NMGasHFL4nZo1r7yM5SVg22yY1zvVO4FI4nZJ1Xe6dwPkkEDslmy+m4/EhVZ6Qe+HAKygqs4974cEuno7+ACo7qS6jcmlJ6Fl5GD+IfI3VypNVTsPnDJA52mfhferjQi5QysxfhEMo68THHtsAfiM1X62lbE+RjBsta4WFybXaDqVbImZKq40fXS84/oapK6q/Ue8PFvkF6ZTQ5DgvMpj6w8R5Benw2sFAykdGuPRrtdBqKFIvRKKalBFiAR32IRgjWjEppSi4iwMfIAAAJMgBYeyNys9K31bOVvkFXMZFppt59Ll/tCtMMdo2cjfIIYHLFi1dYoBYW7kDiuq2sXallqqtZ7RQs2i0sWG3rVDqnTOnWLE6hVzmi3JqdFixaoIhC72kbTrFiJJFkZITpJ7h3D6LFiVl/Mhxfp50zVGN943l+qxYudDdIyv9y7gkcOnisWJOX0yniZqrWO++HKsWJVPR38Lly/RYsTSmBXfCvy8o8gsWIZRYo9FT8c99Lzj+hq0sUlcEM/vTzDyC9Ki3LFiipEMU7AsWI4ClAWytLFalFxj/ADE3+of6QrRH7tnI3+kLFiXBlkZWlixWB//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9466" name="AutoShape 10" descr="data:image/jpeg;base64,/9j/4AAQSkZJRgABAQAAAQABAAD/2wCEAAkGBhIQEBIQEBQQEBASEBQQDxQQFA8PDw8PFBQVFBQQFBQXHCYeFxkjGRQUHy8gIycpLCwtFR4xNTAqNSYrLCkBCQoKDgwOGg8PFSkYFBwpKSkpKSkpKSkpKSkpKSkpKSkpKSkpKSkpKSkpKSkpLCkpKSwpNSkpKSwsKSkpLCwsLP/AABEIAMIBAwMBIgACEQEDEQH/xAAcAAACAgMBAQAAAAAAAAAAAAAEBQMGAAECBwj/xABAEAABAwIDBAYIAwYGAwAAAAABAAIDBBEFITESQXFyBiJRYYGxEyMyM5GhwdEHQlIUU2KCsvAWNHOSouEkVPH/xAAZAQACAwEAAAAAAAAAAAAAAAACAwABBAX/xAAfEQEAAgMBAQEBAQEAAAAAAAAAAQIDESExEjJRIkH/2gAMAwEAAhEDEQA/ALDFOoK2fJDsm1UVVJcLp0r/AKZN8V/Fn3JQO11EXiBuSgyeqk5uWOp4kpXJjCUrpkwg1V45BeFjomDZXE0eayhOS3K7NaIkGksMXkj2Q6FAwvTOI5eCZsi42liy8EHj8PqH8pTGidl4IbHneofynySLT02kceW02qZzfkPefIJVTnNNCbhnE+SzNE+ndJRmQZC9mgpnQUjmXvotdHG68g802exZL/oyviDZXQC6sssq2tgXS0thWjYWwtLYVo6C2FoLoK0bC2FpbCiNrpaC2FFNrFi2ojFBU7kQoKncoiBYsWKLVpkZUdQzJMI2DNRVbRsrp0t1imvFRrzmUE49VH4i3M8UBKOql5uydTxunKYwFLKdMIFKVDeVioNF3Mc/FQUTslLI6/xToqHaaBMo3eSVRSJhBKmakrJJvRaeCHxw+qfyFS0j8vBDY071UnIUi0dMpPHl8WqZg5N5vogYGXTF7Oq3m+iRs63q3dGXZnk+qcvSLo0bE8n1CeOKxX/RtfHBWlsrFS2LYWgtOeBqQOJsrR0thJKzppRRGz5477wy8lv9t1FD09oXEgTNFv1Bzb8CQrRYguggaDF4Z/dSMfykE/BGhRHS2FoLoKI2thYtq1MW1oLaiNqCp3KdQVO5RECxYsUWUMCHrAdkoiLtUNd7N10aess+KhX7+KGkHVRFe7rEIaT2UvL6ZVqmYmMUaX0xTSEoqSXkN6GPJdyN81JQOyXU5F/FaKyBxCzNGwMUUYGSNiaMkzZOQbSjRDYy31UnIUyo2iyFxwAQy8hWe1jaRx5bTOzTQOybzfRKIHZpo3RvN9FlabLb0fOf8v1CckpH0d38v1Tq6yX9Mr42Vi0sVLbXmP4k00z5rAlsTWBxNyL7Rtb5FenJL0rwwVNPJEAPSbIdGbjUG+yez/tVI6RuXgz6dwv3LhxIZftKNqYHRvfHIC1wyIOViEC8ZbJRJIjD8XkgLZI3FrmEWI43+6966JdIBW0zZcg8dWQDc8b+BGa+fY2jRX38KsZ9FUGnccpW5czf7CinsAXQXDSuwUQHQXQXIW1EdLa5C2FEbUNTuUyiqdAosMsWltRRLE/VQYjJ1F1AUPXnqrqVr1j+uKvVu6xKHkPVUlW7M8UO93VSMsdaKu6YppCUppXJpA5XjiQZFgoXZLqoOaionqWoNz4p0A0mpzoj4UuiTCmTNk3gzozooMeHqJOQqSkKixsj0L+UpFvTaePKIm5pmPZbzfRBRapkPZbzfQpOzrLP0bOTuATu6R9HfZcnN1jyfqTaeOlsFcXWwUC0iBratjRtFo2/ZuRmBrkjAUnxZvWO0btyLf4crHyQZPD8H6VHpXhLasseOo4GxNhmL7yvNa2HYcWn8pIPxsvUcbxNoaWt/wDi8txKo9JI92t3E30uixzK82g7JbG6ZYTXmKeKUaxysdxFxf5JSY1NStJe1o1Lg0cSckwjb6bjdcKVpQlMLNaDqGgHiAiGlQKULoLgLq6tHS2uVu6iOlFUaKRR1GniogayxRPebrFEJYmnNC4gDslMo2Ievj6pXUpbrHril1IzKFkPVTCrZm5Ays6qVknp9XNMmkCWUzUzhajxyXkOaA+SIm18VBQRm3giJ2G6fAHcbs0dA9AxMRjGoyrmdIVBjZ9U/lKno2HIqDH2n0L+UpNx4/HmcJTIHqjmHkUpicmO31BzD6rFqWqy19Hj1SnF0jwJ2Vv4U42llyfoyviUFbBUYctgoFpQVHUUrJBZ7Q4d66BW7q0VPpZgcbIjJGGsN7EXOyb5A9y8eq6RzHEEG99/fmF7j0pIc0RAguyc5osSL5NBHzXGGdFI5TEyVrXFoDpnWvcjN3lZHXHPpkzuvXiIo3khuyQSbAWNzfSyv3Qb8P3elbU1ALRGdqOPe540c4bgNbb1bpcCjnxGItaBsxSSm2uzdscQPxcb8VcmUGwMgABrZM+CfovY5TNKyan3jXs7VGxyXMaWIBXQKjaV2Coju62uLrd1EdgqOoOS6BUdRoogKTVaW36rSiAI3IesdkVJCUPiHsldGvrL/wAVauOZQbz1UVWnVBSeylZZ6dXx3TJpAUopimcJRY5BkhY8NAsiKlo8kHhhyRM514J8SXrjuEaI6NoslsJTKAo9lXg0w4ZcCh+kDfUycp8l1h78yucb90/ld5JNvTMcceSsGaYsb1RzD6oNuqZMtsjmCz7Pse4KcxwKdApLhf5fHyTYOWTLP+jaeJgVsFRgroFAJI0ra4DlBX1BZFI9ty5sbnNAzJcAbfOytQXpLhYET6iPW21IBqS0WDgfDNHYVWH0Fz7x4DD5ud5LmWkIw30QGYgAtqSRm6/eTe/EqXCWAsZcZFoPxz+y117AZniPo8b1tU79McELe7J8hHzCtAcBYfHvKq+BP2ZK17f/AGNkHljY37p7C89Ub9SVetg3pxUNsSPEeYQ07bWcND5ourPW/vcf+0C6QBrr6NaTwsdfgEExuFxLppUgKSN6UUv71vwf9lIOk9L+9b8H/ZJHs5BW7pN/iml/et+D/ss/xVTfvP8Ai/7KK3ByCuJzkkx6X0w/O7wY/wCynpschnyjfdwzLSC11u2x1VpuErjmtqNzlipZdG5Q12bCuInrmd/VK6tadYovxVqw5lByHqojEsnISV3VWfLXrTWeO6cplAUqpymMDkVKgySsWGHJFTnyQGGO8kVUHyT4qX9JYkxhdYFKoTdGtkyITPku8mlEbfFax4+pk5T5KOlK5xo3jd3tPklXqLHPHmMZzTBp6n8wSxj7FHh3U/mCx6abH1LVCNge69hrbVdHpXCN0nwH3S6vd/4r+S6pxes2SvTKTx6F/jCL9Mn/AB+62zpjFcDZeLm35fuvOvSI3CpRtkOtctIbkONvkgmuo2Pj06mrmyN2mG4+Y4qYjay7SB81UcFqjGB2bx3K10j9rNvd8yAPNSs7CcMbeMg96GDbC4yGTR3C1gBwCmikJDhYjT56hc1bbNA71rqVJT0cmBhedC+R8pG8B8rgL/yhqsjZg3PU6AdirmGwua8gg6AEu9q21kCnQFyrr2Et6mqDof7zQAdcyd1h4nP6o6odn4IIN60g7S0/IfZVKPMcdofQVMkejdraZyOzH28EK0q2fiFQZRVA3H0T+BzafjceKp4kSdaVIqJt1K47ghYZSiGq4A042U+DSEVMRGvpAPA5H5XQkhTXozTAvdKfyZN5nb/Aeak8hcdlcTKsS41CxK2e5gjUdRHkQiGFR1T8iuvW07YYjipYmzNAyN6oTTFjcpdKeqs+af8ATVTxqmamMLEvpXJnCVdJBkO8Oj04IyeHLwQ+HP8AJG1D8vBaYkqENOzRGtjzQtO7JGtdco9gvA6mj3qLGo7RP5T5KeidcFD9IH2ifynySbzK8cPLmszR7I+oOYIJhzR49kc30WTbVYdXs/8AGk/01Ry9XyoAMDwdCwg8FQJW7Li3sNst/ek2nplY462l1HIQQRqDcKIFbBQiW6glBa0jQi6tHR8PcHAX2ba7g64I4qj9GYZp5GwRGNoze50l+qzK9gPaN93evVaOmbCxsYOQGZO87yeKCtepLUMr9vr/AKSMiN+/5BESAu77fFLcWqdi3d1uACOwmp9JHc+B3OaRdrh4H5LTQqyRzcj4eamY7Zz1O4LIhmb6W70lx/HaelDXSPc0uPVYAXPd2kW3d5R7CZvmzz1UDJfWO4NVSk6fw30k/wCH3UD+m0JcXetGQAtsai+66D6rv0XzOltxyi9PTyxb3MOx3PGbfmAvJY3duR39x7FdIfxChtYh54bP3VOxCsjfNJJHcMe4vAdkQTm4fG6XaY36vU/xNAc0UTklMWINCndibTpb4hV9V/oPi38EOKf4VJsQgb3EuPjp8gFVG1wKfwS6DcAAgvaNcHWsxPTX0y0h2uWJYzuNC1b+qVPGUJXaFdmPWKPCGszul0x6qPnfmUuqHZLNlaaMpHJnC7RKKUppTlXQN1jw1/kjah1x4Jdhr9OCOmkyWmNlMpzkjQ7MJdHJYAI2N17FH0FjWjdY27kN0j908fwHyXUUmYKhx+T1buQpV4TE80YdEw2uq3m+iVRuzTB56reb6LJENVjcv9U7lKqOMQZh45XfQq0Od6l3KlkdCZnejGyC4Wu9wY0b7kngsub/ADeDsfayrTWqSNidTYXsD2drUAgEg21OSiipTf2D5eaNUNYNVugnjlbq12Y/U05Ob4glerUdUJmlzCH2NgBcBh7Te1yqBhsLWuzZ1t19jLhtKx4LVlszMnkOu05sIzGQsO8BLi3dHzj3X6FVnR+eod6xzAze1pLi7iTZOcJw8wt2LktAsL2yG4Cy0KvO1rW3k/JdTvIN2m1xdaYhkmRkjAATmL6m5C8g6e1Ln1jgDtNDIwL7rBxt816XLWuIs7NeXdLHA1UltLM/pUycqlOyEoujs8rRJGxpYb5l1tNd2Smj6LVDgCAy2ee0Tf5K0dGg99KyJoszrF5N7uu4m3BMsUxIUcDpiHODMixrdCchmbWbe2ffvVVxxMbSbzE6U0dC6nUCO3F2XfogMX6OzU8ZlfsbNw0gF17nIHRerYHWtqaaOobk17b2/SdHNv3EEJF+JEAFBI4fqjNuyz2/dS2OsRuFRknenl0MbnaAfEqf9hktezcjlfNS0RsAmQ0QfMCm0wQta7aO1YWdsi2it9Eeq3lHkFVagW2iP1n6Kz0R6jeVvkEmw/8AhmHLa4BWkKjqOTNB4lJkVO05oLEjkV3tMFJIpnG6EnOSKqEHLosd2urVMc00hclVOM01gajoC51h7tEwfnZL8PamZjs2/gFqghAw53TGD2UBBHdMYI8kWw2TxFQ4871J5SioIM80NjMfqn9zCl5J4mJ5tGzNMAMm8yXsNimDDcN5vosG2yxhUC0LuA8wksjATmAey4BTeqcfQu4DzSi+ax5+2aMXiMMvkBwt9LJb0QZPV1Zb6WQRsY+S228NAJAa3uzd8lZ8JqYYmuc8kyuDmsyJDBa1+JSb8OMVp6Z03p5GRPe1jWbdwCAXF2emttexFij+yG8/xY63B3tycS8AZbfrG/PRd4XE8SRmzA1kjSbNtYA3vqn0FTFNnHLFIP4Htd5LVThl7ZWPdlfitE44npcZbRGh+0HaLQkLNSLKGgpdk5tFuCcMfbdbhkj+S9lUlQHaNkPBjvqF5l0n/wAzJu9nsO7uV16Z9KNkOpoDZ5HrXjVjT+Rp3OPbuXm0bPa7iPJKy25ozHHdvROhklqdty22YFyMusdexMekGGMqojC6SWJpzJYG2fbMA3ByvnuXnVI4huRI3ZEhGw10rcmyStHc9wHwuireNaku1Z3tZehGFT0YnhlkidTmRrorOBN/zPAv1QQACO0fHr8Q8djFM+PZLw9pY1oBLnOI9s9gBsb9yrT6uV3tSSn+Yob0I11O8m5J4kqptzULj3cq7SVVgL3+BTllY0tHWGffmitgKGanYQbtHwQrnpZIQfF5+isdJ7LeA8lXdjQfxlWGl9lvAeSz29OnwwBWLlpyWKBOdhB1zMimrEFXAZruRZgqq9U1DvHVCJrTmhJXZBY8k9a6uqYJrThKacpnCUVJBkg/wrMptM4WA3BJsNNgO26Zv08VoiSohzA5HQOSprs/FMIjoj2G0GMTrkIHHJbRP5SEVGdEt6QutC/gbJeTxMUPPI3I7asGcT5JdCUcBcMHefJY9NcmNUbwu4JKGZau/wBzk5qAfQngk4OSy5/0di8cGMd/xcqdiUezKR2OPwv/ANq5OKqmOstNxsfkEFBXAnI3GXDIpjTdIqqIWjnnaOzbcR8DcJc9ZdNKWOk/EDEGuA/aHEfxMid5tTqL8Rq7R0rCO+KP6AKhNBJAGpNhx3KSSOZntB48Db4ovqf6rULgZ7t2nElzrucTmSTmSUvidfb5/oq5+1PP5nfEpvhZPo7k/m36obTwVY6bwTgDPtKlFWFWaqd3pCAcsuzsVybhcbwAW2y/KS3yU+tBmAYrR/dlya8d3xCkm6JNObJJozxDh9/mllT0SqB7EofxLmH6q9q1A79vC4fXi25IqjA6purJCO1p2x8igHxOGTtoHsdcH5qbXo+EwsX62ebd9wrLSjqN5R5Kn0WUYJ0Dlc6X2G8o8kscim6LFgKxQB9CUDWvyI3o8O0S6t9orssdYV+vKBkOQRde7rIOY5BYr+tVUtOUzphvSmnKZxPysmUgFzvDjcpsTkk2HFNCclqipMS4ZqeKNpnJeTYoumKP5DaeGcZS3pG71Th3FF+ktmgMePqncCgyR/kOKeqDC3NMGasHFL4nZo1r7yM5SVg22yY1zvVO4FI4nZJ1Xe6dwPkkEDslmy+m4/EhVZ6Qe+HAKygqs4974cEuno7+ACo7qS6jcmlJ6Fl5GD+IfI3VypNVTsPnDJA52mfhferjQi5QysxfhEMo68THHtsAfiM1X62lbE+RjBsta4WFybXaDqVbImZKq40fXS84/oapK6q/Ue8PFvkF6ZTQ5DgvMpj6w8R5Benw2sFAykdGuPRrtdBqKFIvRKKalBFiAR32IRgjWjEppSi4iwMfIAAAJMgBYeyNys9K31bOVvkFXMZFppt59Ll/tCtMMdo2cjfIIYHLFi1dYoBYW7kDiuq2sXallqqtZ7RQs2i0sWG3rVDqnTOnWLE6hVzmi3JqdFixaoIhC72kbTrFiJJFkZITpJ7h3D6LFiVl/Mhxfp50zVGN943l+qxYudDdIyv9y7gkcOnisWJOX0yniZqrWO++HKsWJVPR38Lly/RYsTSmBXfCvy8o8gsWIZRYo9FT8c99Lzj+hq0sUlcEM/vTzDyC9Ki3LFiipEMU7AsWI4ClAWytLFalFxj/ADE3+of6QrRH7tnI3+kLFiXBlkZWlixWB//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9468" name="AutoShape 12" descr="data:image/jpeg;base64,/9j/4AAQSkZJRgABAQAAAQABAAD/2wCEAAkGBhIQEBIQEBQQEBASEBQQDxQQFA8PDw8PFBQVFBQQFBQXHCYeFxkjGRQUHy8gIycpLCwtFR4xNTAqNSYrLCkBCQoKDgwOGg8PFSkYFBwpKSkpKSkpKSkpKSkpKSkpKSkpKSkpKSkpKSkpKSkpLCkpKSwpNSkpKSwsKSkpLCwsLP/AABEIAMIBAwMBIgACEQEDEQH/xAAcAAACAgMBAQAAAAAAAAAAAAAEBQMGAAECBwj/xABAEAABAwIDBAYIAwYGAwAAAAABAAIDBBEFITESQXFyBiJRYYGxEyMyM5GhwdEHQlIUU2KCsvAWNHOSouEkVPH/xAAZAQACAwEAAAAAAAAAAAAAAAACAwABBAX/xAAfEQEAAgMBAQEBAQEAAAAAAAAAAQIDESExEjJRIkH/2gAMAwEAAhEDEQA/ALDFOoK2fJDsm1UVVJcLp0r/AKZN8V/Fn3JQO11EXiBuSgyeqk5uWOp4kpXJjCUrpkwg1V45BeFjomDZXE0eayhOS3K7NaIkGksMXkj2Q6FAwvTOI5eCZsi42liy8EHj8PqH8pTGidl4IbHneofynySLT02kceW02qZzfkPefIJVTnNNCbhnE+SzNE+ndJRmQZC9mgpnQUjmXvotdHG68g802exZL/oyviDZXQC6sssq2tgXS0thWjYWwtLYVo6C2FoLoK0bC2FpbCiNrpaC2FFNrFi2ojFBU7kQoKncoiBYsWKLVpkZUdQzJMI2DNRVbRsrp0t1imvFRrzmUE49VH4i3M8UBKOql5uydTxunKYwFLKdMIFKVDeVioNF3Mc/FQUTslLI6/xToqHaaBMo3eSVRSJhBKmakrJJvRaeCHxw+qfyFS0j8vBDY071UnIUi0dMpPHl8WqZg5N5vogYGXTF7Oq3m+iRs63q3dGXZnk+qcvSLo0bE8n1CeOKxX/RtfHBWlsrFS2LYWgtOeBqQOJsrR0thJKzppRRGz5477wy8lv9t1FD09oXEgTNFv1Bzb8CQrRYguggaDF4Z/dSMfykE/BGhRHS2FoLoKI2thYtq1MW1oLaiNqCp3KdQVO5RECxYsUWUMCHrAdkoiLtUNd7N10aess+KhX7+KGkHVRFe7rEIaT2UvL6ZVqmYmMUaX0xTSEoqSXkN6GPJdyN81JQOyXU5F/FaKyBxCzNGwMUUYGSNiaMkzZOQbSjRDYy31UnIUyo2iyFxwAQy8hWe1jaRx5bTOzTQOybzfRKIHZpo3RvN9FlabLb0fOf8v1CckpH0d38v1Tq6yX9Mr42Vi0sVLbXmP4k00z5rAlsTWBxNyL7Rtb5FenJL0rwwVNPJEAPSbIdGbjUG+yez/tVI6RuXgz6dwv3LhxIZftKNqYHRvfHIC1wyIOViEC8ZbJRJIjD8XkgLZI3FrmEWI43+6966JdIBW0zZcg8dWQDc8b+BGa+fY2jRX38KsZ9FUGnccpW5czf7CinsAXQXDSuwUQHQXQXIW1EdLa5C2FEbUNTuUyiqdAosMsWltRRLE/VQYjJ1F1AUPXnqrqVr1j+uKvVu6xKHkPVUlW7M8UO93VSMsdaKu6YppCUppXJpA5XjiQZFgoXZLqoOaionqWoNz4p0A0mpzoj4UuiTCmTNk3gzozooMeHqJOQqSkKixsj0L+UpFvTaePKIm5pmPZbzfRBRapkPZbzfQpOzrLP0bOTuATu6R9HfZcnN1jyfqTaeOlsFcXWwUC0iBratjRtFo2/ZuRmBrkjAUnxZvWO0btyLf4crHyQZPD8H6VHpXhLasseOo4GxNhmL7yvNa2HYcWn8pIPxsvUcbxNoaWt/wDi8txKo9JI92t3E30uixzK82g7JbG6ZYTXmKeKUaxysdxFxf5JSY1NStJe1o1Lg0cSckwjb6bjdcKVpQlMLNaDqGgHiAiGlQKULoLgLq6tHS2uVu6iOlFUaKRR1GniogayxRPebrFEJYmnNC4gDslMo2Ievj6pXUpbrHril1IzKFkPVTCrZm5Ays6qVknp9XNMmkCWUzUzhajxyXkOaA+SIm18VBQRm3giJ2G6fAHcbs0dA9AxMRjGoyrmdIVBjZ9U/lKno2HIqDH2n0L+UpNx4/HmcJTIHqjmHkUpicmO31BzD6rFqWqy19Hj1SnF0jwJ2Vv4U42llyfoyviUFbBUYctgoFpQVHUUrJBZ7Q4d66BW7q0VPpZgcbIjJGGsN7EXOyb5A9y8eq6RzHEEG99/fmF7j0pIc0RAguyc5osSL5NBHzXGGdFI5TEyVrXFoDpnWvcjN3lZHXHPpkzuvXiIo3khuyQSbAWNzfSyv3Qb8P3elbU1ALRGdqOPe540c4bgNbb1bpcCjnxGItaBsxSSm2uzdscQPxcb8VcmUGwMgABrZM+CfovY5TNKyan3jXs7VGxyXMaWIBXQKjaV2Coju62uLrd1EdgqOoOS6BUdRoogKTVaW36rSiAI3IesdkVJCUPiHsldGvrL/wAVauOZQbz1UVWnVBSeylZZ6dXx3TJpAUopimcJRY5BkhY8NAsiKlo8kHhhyRM514J8SXrjuEaI6NoslsJTKAo9lXg0w4ZcCh+kDfUycp8l1h78yucb90/ld5JNvTMcceSsGaYsb1RzD6oNuqZMtsjmCz7Pse4KcxwKdApLhf5fHyTYOWTLP+jaeJgVsFRgroFAJI0ra4DlBX1BZFI9ty5sbnNAzJcAbfOytQXpLhYET6iPW21IBqS0WDgfDNHYVWH0Fz7x4DD5ud5LmWkIw30QGYgAtqSRm6/eTe/EqXCWAsZcZFoPxz+y117AZniPo8b1tU79McELe7J8hHzCtAcBYfHvKq+BP2ZK17f/AGNkHljY37p7C89Ub9SVetg3pxUNsSPEeYQ07bWcND5ourPW/vcf+0C6QBrr6NaTwsdfgEExuFxLppUgKSN6UUv71vwf9lIOk9L+9b8H/ZJHs5BW7pN/iml/et+D/ss/xVTfvP8Ai/7KK3ByCuJzkkx6X0w/O7wY/wCynpschnyjfdwzLSC11u2x1VpuErjmtqNzlipZdG5Q12bCuInrmd/VK6tadYovxVqw5lByHqojEsnISV3VWfLXrTWeO6cplAUqpymMDkVKgySsWGHJFTnyQGGO8kVUHyT4qX9JYkxhdYFKoTdGtkyITPku8mlEbfFax4+pk5T5KOlK5xo3jd3tPklXqLHPHmMZzTBp6n8wSxj7FHh3U/mCx6abH1LVCNge69hrbVdHpXCN0nwH3S6vd/4r+S6pxes2SvTKTx6F/jCL9Mn/AB+62zpjFcDZeLm35fuvOvSI3CpRtkOtctIbkONvkgmuo2Pj06mrmyN2mG4+Y4qYjay7SB81UcFqjGB2bx3K10j9rNvd8yAPNSs7CcMbeMg96GDbC4yGTR3C1gBwCmikJDhYjT56hc1bbNA71rqVJT0cmBhedC+R8pG8B8rgL/yhqsjZg3PU6AdirmGwua8gg6AEu9q21kCnQFyrr2Et6mqDof7zQAdcyd1h4nP6o6odn4IIN60g7S0/IfZVKPMcdofQVMkejdraZyOzH28EK0q2fiFQZRVA3H0T+BzafjceKp4kSdaVIqJt1K47ghYZSiGq4A042U+DSEVMRGvpAPA5H5XQkhTXozTAvdKfyZN5nb/Aeak8hcdlcTKsS41CxK2e5gjUdRHkQiGFR1T8iuvW07YYjipYmzNAyN6oTTFjcpdKeqs+af8ATVTxqmamMLEvpXJnCVdJBkO8Oj04IyeHLwQ+HP8AJG1D8vBaYkqENOzRGtjzQtO7JGtdco9gvA6mj3qLGo7RP5T5KeidcFD9IH2ifynySbzK8cPLmszR7I+oOYIJhzR49kc30WTbVYdXs/8AGk/01Ry9XyoAMDwdCwg8FQJW7Li3sNst/ek2nplY462l1HIQQRqDcKIFbBQiW6glBa0jQi6tHR8PcHAX2ba7g64I4qj9GYZp5GwRGNoze50l+qzK9gPaN93evVaOmbCxsYOQGZO87yeKCtepLUMr9vr/AKSMiN+/5BESAu77fFLcWqdi3d1uACOwmp9JHc+B3OaRdrh4H5LTQqyRzcj4eamY7Zz1O4LIhmb6W70lx/HaelDXSPc0uPVYAXPd2kW3d5R7CZvmzz1UDJfWO4NVSk6fw30k/wCH3UD+m0JcXetGQAtsai+66D6rv0XzOltxyi9PTyxb3MOx3PGbfmAvJY3duR39x7FdIfxChtYh54bP3VOxCsjfNJJHcMe4vAdkQTm4fG6XaY36vU/xNAc0UTklMWINCndibTpb4hV9V/oPi38EOKf4VJsQgb3EuPjp8gFVG1wKfwS6DcAAgvaNcHWsxPTX0y0h2uWJYzuNC1b+qVPGUJXaFdmPWKPCGszul0x6qPnfmUuqHZLNlaaMpHJnC7RKKUppTlXQN1jw1/kjah1x4Jdhr9OCOmkyWmNlMpzkjQ7MJdHJYAI2N17FH0FjWjdY27kN0j908fwHyXUUmYKhx+T1buQpV4TE80YdEw2uq3m+iVRuzTB56reb6LJENVjcv9U7lKqOMQZh45XfQq0Od6l3KlkdCZnejGyC4Wu9wY0b7kngsub/ADeDsfayrTWqSNidTYXsD2drUAgEg21OSiipTf2D5eaNUNYNVugnjlbq12Y/U05Ob4glerUdUJmlzCH2NgBcBh7Te1yqBhsLWuzZ1t19jLhtKx4LVlszMnkOu05sIzGQsO8BLi3dHzj3X6FVnR+eod6xzAze1pLi7iTZOcJw8wt2LktAsL2yG4Cy0KvO1rW3k/JdTvIN2m1xdaYhkmRkjAATmL6m5C8g6e1Ln1jgDtNDIwL7rBxt816XLWuIs7NeXdLHA1UltLM/pUycqlOyEoujs8rRJGxpYb5l1tNd2Smj6LVDgCAy2ee0Tf5K0dGg99KyJoszrF5N7uu4m3BMsUxIUcDpiHODMixrdCchmbWbe2ffvVVxxMbSbzE6U0dC6nUCO3F2XfogMX6OzU8ZlfsbNw0gF17nIHRerYHWtqaaOobk17b2/SdHNv3EEJF+JEAFBI4fqjNuyz2/dS2OsRuFRknenl0MbnaAfEqf9hktezcjlfNS0RsAmQ0QfMCm0wQta7aO1YWdsi2it9Eeq3lHkFVagW2iP1n6Kz0R6jeVvkEmw/8AhmHLa4BWkKjqOTNB4lJkVO05oLEjkV3tMFJIpnG6EnOSKqEHLosd2urVMc00hclVOM01gajoC51h7tEwfnZL8PamZjs2/gFqghAw53TGD2UBBHdMYI8kWw2TxFQ4871J5SioIM80NjMfqn9zCl5J4mJ5tGzNMAMm8yXsNimDDcN5vosG2yxhUC0LuA8wksjATmAey4BTeqcfQu4DzSi+ax5+2aMXiMMvkBwt9LJb0QZPV1Zb6WQRsY+S228NAJAa3uzd8lZ8JqYYmuc8kyuDmsyJDBa1+JSb8OMVp6Z03p5GRPe1jWbdwCAXF2emttexFij+yG8/xY63B3tycS8AZbfrG/PRd4XE8SRmzA1kjSbNtYA3vqn0FTFNnHLFIP4Htd5LVThl7ZWPdlfitE44npcZbRGh+0HaLQkLNSLKGgpdk5tFuCcMfbdbhkj+S9lUlQHaNkPBjvqF5l0n/wAzJu9nsO7uV16Z9KNkOpoDZ5HrXjVjT+Rp3OPbuXm0bPa7iPJKy25ozHHdvROhklqdty22YFyMusdexMekGGMqojC6SWJpzJYG2fbMA3ByvnuXnVI4huRI3ZEhGw10rcmyStHc9wHwuireNaku1Z3tZehGFT0YnhlkidTmRrorOBN/zPAv1QQACO0fHr8Q8djFM+PZLw9pY1oBLnOI9s9gBsb9yrT6uV3tSSn+Yob0I11O8m5J4kqptzULj3cq7SVVgL3+BTllY0tHWGffmitgKGanYQbtHwQrnpZIQfF5+isdJ7LeA8lXdjQfxlWGl9lvAeSz29OnwwBWLlpyWKBOdhB1zMimrEFXAZruRZgqq9U1DvHVCJrTmhJXZBY8k9a6uqYJrThKacpnCUVJBkg/wrMptM4WA3BJsNNgO26Zv08VoiSohzA5HQOSprs/FMIjoj2G0GMTrkIHHJbRP5SEVGdEt6QutC/gbJeTxMUPPI3I7asGcT5JdCUcBcMHefJY9NcmNUbwu4JKGZau/wBzk5qAfQngk4OSy5/0di8cGMd/xcqdiUezKR2OPwv/ANq5OKqmOstNxsfkEFBXAnI3GXDIpjTdIqqIWjnnaOzbcR8DcJc9ZdNKWOk/EDEGuA/aHEfxMid5tTqL8Rq7R0rCO+KP6AKhNBJAGpNhx3KSSOZntB48Db4ovqf6rULgZ7t2nElzrucTmSTmSUvidfb5/oq5+1PP5nfEpvhZPo7k/m36obTwVY6bwTgDPtKlFWFWaqd3pCAcsuzsVybhcbwAW2y/KS3yU+tBmAYrR/dlya8d3xCkm6JNObJJozxDh9/mllT0SqB7EofxLmH6q9q1A79vC4fXi25IqjA6purJCO1p2x8igHxOGTtoHsdcH5qbXo+EwsX62ebd9wrLSjqN5R5Kn0WUYJ0Dlc6X2G8o8kscim6LFgKxQB9CUDWvyI3o8O0S6t9orssdYV+vKBkOQRde7rIOY5BYr+tVUtOUzphvSmnKZxPysmUgFzvDjcpsTkk2HFNCclqipMS4ZqeKNpnJeTYoumKP5DaeGcZS3pG71Th3FF+ktmgMePqncCgyR/kOKeqDC3NMGasHFL4nZo1r7yM5SVg22yY1zvVO4FI4nZJ1Xe6dwPkkEDslmy+m4/EhVZ6Qe+HAKygqs4974cEuno7+ACo7qS6jcmlJ6Fl5GD+IfI3VypNVTsPnDJA52mfhferjQi5QysxfhEMo68THHtsAfiM1X62lbE+RjBsta4WFybXaDqVbImZKq40fXS84/oapK6q/Ue8PFvkF6ZTQ5DgvMpj6w8R5Benw2sFAykdGuPRrtdBqKFIvRKKalBFiAR32IRgjWjEppSi4iwMfIAAAJMgBYeyNys9K31bOVvkFXMZFppt59Ll/tCtMMdo2cjfIIYHLFi1dYoBYW7kDiuq2sXallqqtZ7RQs2i0sWG3rVDqnTOnWLE6hVzmi3JqdFixaoIhC72kbTrFiJJFkZITpJ7h3D6LFiVl/Mhxfp50zVGN943l+qxYudDdIyv9y7gkcOnisWJOX0yniZqrWO++HKsWJVPR38Lly/RYsTSmBXfCvy8o8gsWIZRYo9FT8c99Lzj+hq0sUlcEM/vTzDyC9Ki3LFiipEMU7AsWI4ClAWytLFalFxj/ADE3+of6QrRH7tnI3+kLFiXBlkZWlixWB//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2" name="AutoShape 2" descr="data:image/jpeg;base64,/9j/4AAQSkZJRgABAQAAAQABAAD/2wCEAAkGBhIQEBIQEBQQEBASEBQQDxQQFA8PDw8PFBQVFBQQFBQXHCYeFxkjGRQUHy8gIycpLCwtFR4xNTAqNSYrLCkBCQoKDgwOGg8PFSkYFBwpKSkpKSkpKSkpKSkpKSkpKSkpKSkpKSkpKSkpKSkpLCkpKSwpNSkpKSwsKSkpLCwsLP/AABEIAMIBAwMBIgACEQEDEQH/xAAcAAACAgMBAQAAAAAAAAAAAAAEBQMGAAECBwj/xABAEAABAwIDBAYIAwYGAwAAAAABAAIDBBEFITESQXFyBiJRYYGxEyMyM5GhwdEHQlIUU2KCsvAWNHOSouEkVPH/xAAZAQACAwEAAAAAAAAAAAAAAAACAwABBAX/xAAfEQEAAgMBAQEBAQEAAAAAAAAAAQIDESExEjJRIkH/2gAMAwEAAhEDEQA/ALDFOoK2fJDsm1UVVJcLp0r/AKZN8V/Fn3JQO11EXiBuSgyeqk5uWOp4kpXJjCUrpkwg1V45BeFjomDZXE0eayhOS3K7NaIkGksMXkj2Q6FAwvTOI5eCZsi42liy8EHj8PqH8pTGidl4IbHneofynySLT02kceW02qZzfkPefIJVTnNNCbhnE+SzNE+ndJRmQZC9mgpnQUjmXvotdHG68g802exZL/oyviDZXQC6sssq2tgXS0thWjYWwtLYVo6C2FoLoK0bC2FpbCiNrpaC2FFNrFi2ojFBU7kQoKncoiBYsWKLVpkZUdQzJMI2DNRVbRsrp0t1imvFRrzmUE49VH4i3M8UBKOql5uydTxunKYwFLKdMIFKVDeVioNF3Mc/FQUTslLI6/xToqHaaBMo3eSVRSJhBKmakrJJvRaeCHxw+qfyFS0j8vBDY071UnIUi0dMpPHl8WqZg5N5vogYGXTF7Oq3m+iRs63q3dGXZnk+qcvSLo0bE8n1CeOKxX/RtfHBWlsrFS2LYWgtOeBqQOJsrR0thJKzppRRGz5477wy8lv9t1FD09oXEgTNFv1Bzb8CQrRYguggaDF4Z/dSMfykE/BGhRHS2FoLoKI2thYtq1MW1oLaiNqCp3KdQVO5RECxYsUWUMCHrAdkoiLtUNd7N10aess+KhX7+KGkHVRFe7rEIaT2UvL6ZVqmYmMUaX0xTSEoqSXkN6GPJdyN81JQOyXU5F/FaKyBxCzNGwMUUYGSNiaMkzZOQbSjRDYy31UnIUyo2iyFxwAQy8hWe1jaRx5bTOzTQOybzfRKIHZpo3RvN9FlabLb0fOf8v1CckpH0d38v1Tq6yX9Mr42Vi0sVLbXmP4k00z5rAlsTWBxNyL7Rtb5FenJL0rwwVNPJEAPSbIdGbjUG+yez/tVI6RuXgz6dwv3LhxIZftKNqYHRvfHIC1wyIOViEC8ZbJRJIjD8XkgLZI3FrmEWI43+6966JdIBW0zZcg8dWQDc8b+BGa+fY2jRX38KsZ9FUGnccpW5czf7CinsAXQXDSuwUQHQXQXIW1EdLa5C2FEbUNTuUyiqdAosMsWltRRLE/VQYjJ1F1AUPXnqrqVr1j+uKvVu6xKHkPVUlW7M8UO93VSMsdaKu6YppCUppXJpA5XjiQZFgoXZLqoOaionqWoNz4p0A0mpzoj4UuiTCmTNk3gzozooMeHqJOQqSkKixsj0L+UpFvTaePKIm5pmPZbzfRBRapkPZbzfQpOzrLP0bOTuATu6R9HfZcnN1jyfqTaeOlsFcXWwUC0iBratjRtFo2/ZuRmBrkjAUnxZvWO0btyLf4crHyQZPD8H6VHpXhLasseOo4GxNhmL7yvNa2HYcWn8pIPxsvUcbxNoaWt/wDi8txKo9JI92t3E30uixzK82g7JbG6ZYTXmKeKUaxysdxFxf5JSY1NStJe1o1Lg0cSckwjb6bjdcKVpQlMLNaDqGgHiAiGlQKULoLgLq6tHS2uVu6iOlFUaKRR1GniogayxRPebrFEJYmnNC4gDslMo2Ievj6pXUpbrHril1IzKFkPVTCrZm5Ays6qVknp9XNMmkCWUzUzhajxyXkOaA+SIm18VBQRm3giJ2G6fAHcbs0dA9AxMRjGoyrmdIVBjZ9U/lKno2HIqDH2n0L+UpNx4/HmcJTIHqjmHkUpicmO31BzD6rFqWqy19Hj1SnF0jwJ2Vv4U42llyfoyviUFbBUYctgoFpQVHUUrJBZ7Q4d66BW7q0VPpZgcbIjJGGsN7EXOyb5A9y8eq6RzHEEG99/fmF7j0pIc0RAguyc5osSL5NBHzXGGdFI5TEyVrXFoDpnWvcjN3lZHXHPpkzuvXiIo3khuyQSbAWNzfSyv3Qb8P3elbU1ALRGdqOPe540c4bgNbb1bpcCjnxGItaBsxSSm2uzdscQPxcb8VcmUGwMgABrZM+CfovY5TNKyan3jXs7VGxyXMaWIBXQKjaV2Coju62uLrd1EdgqOoOS6BUdRoogKTVaW36rSiAI3IesdkVJCUPiHsldGvrL/wAVauOZQbz1UVWnVBSeylZZ6dXx3TJpAUopimcJRY5BkhY8NAsiKlo8kHhhyRM514J8SXrjuEaI6NoslsJTKAo9lXg0w4ZcCh+kDfUycp8l1h78yucb90/ld5JNvTMcceSsGaYsb1RzD6oNuqZMtsjmCz7Pse4KcxwKdApLhf5fHyTYOWTLP+jaeJgVsFRgroFAJI0ra4DlBX1BZFI9ty5sbnNAzJcAbfOytQXpLhYET6iPW21IBqS0WDgfDNHYVWH0Fz7x4DD5ud5LmWkIw30QGYgAtqSRm6/eTe/EqXCWAsZcZFoPxz+y117AZniPo8b1tU79McELe7J8hHzCtAcBYfHvKq+BP2ZK17f/AGNkHljY37p7C89Ub9SVetg3pxUNsSPEeYQ07bWcND5ourPW/vcf+0C6QBrr6NaTwsdfgEExuFxLppUgKSN6UUv71vwf9lIOk9L+9b8H/ZJHs5BW7pN/iml/et+D/ss/xVTfvP8Ai/7KK3ByCuJzkkx6X0w/O7wY/wCynpschnyjfdwzLSC11u2x1VpuErjmtqNzlipZdG5Q12bCuInrmd/VK6tadYovxVqw5lByHqojEsnISV3VWfLXrTWeO6cplAUqpymMDkVKgySsWGHJFTnyQGGO8kVUHyT4qX9JYkxhdYFKoTdGtkyITPku8mlEbfFax4+pk5T5KOlK5xo3jd3tPklXqLHPHmMZzTBp6n8wSxj7FHh3U/mCx6abH1LVCNge69hrbVdHpXCN0nwH3S6vd/4r+S6pxes2SvTKTx6F/jCL9Mn/AB+62zpjFcDZeLm35fuvOvSI3CpRtkOtctIbkONvkgmuo2Pj06mrmyN2mG4+Y4qYjay7SB81UcFqjGB2bx3K10j9rNvd8yAPNSs7CcMbeMg96GDbC4yGTR3C1gBwCmikJDhYjT56hc1bbNA71rqVJT0cmBhedC+R8pG8B8rgL/yhqsjZg3PU6AdirmGwua8gg6AEu9q21kCnQFyrr2Et6mqDof7zQAdcyd1h4nP6o6odn4IIN60g7S0/IfZVKPMcdofQVMkejdraZyOzH28EK0q2fiFQZRVA3H0T+BzafjceKp4kSdaVIqJt1K47ghYZSiGq4A042U+DSEVMRGvpAPA5H5XQkhTXozTAvdKfyZN5nb/Aeak8hcdlcTKsS41CxK2e5gjUdRHkQiGFR1T8iuvW07YYjipYmzNAyN6oTTFjcpdKeqs+af8ATVTxqmamMLEvpXJnCVdJBkO8Oj04IyeHLwQ+HP8AJG1D8vBaYkqENOzRGtjzQtO7JGtdco9gvA6mj3qLGo7RP5T5KeidcFD9IH2ifynySbzK8cPLmszR7I+oOYIJhzR49kc30WTbVYdXs/8AGk/01Ry9XyoAMDwdCwg8FQJW7Li3sNst/ek2nplY462l1HIQQRqDcKIFbBQiW6glBa0jQi6tHR8PcHAX2ba7g64I4qj9GYZp5GwRGNoze50l+qzK9gPaN93evVaOmbCxsYOQGZO87yeKCtepLUMr9vr/AKSMiN+/5BESAu77fFLcWqdi3d1uACOwmp9JHc+B3OaRdrh4H5LTQqyRzcj4eamY7Zz1O4LIhmb6W70lx/HaelDXSPc0uPVYAXPd2kW3d5R7CZvmzz1UDJfWO4NVSk6fw30k/wCH3UD+m0JcXetGQAtsai+66D6rv0XzOltxyi9PTyxb3MOx3PGbfmAvJY3duR39x7FdIfxChtYh54bP3VOxCsjfNJJHcMe4vAdkQTm4fG6XaY36vU/xNAc0UTklMWINCndibTpb4hV9V/oPi38EOKf4VJsQgb3EuPjp8gFVG1wKfwS6DcAAgvaNcHWsxPTX0y0h2uWJYzuNC1b+qVPGUJXaFdmPWKPCGszul0x6qPnfmUuqHZLNlaaMpHJnC7RKKUppTlXQN1jw1/kjah1x4Jdhr9OCOmkyWmNlMpzkjQ7MJdHJYAI2N17FH0FjWjdY27kN0j908fwHyXUUmYKhx+T1buQpV4TE80YdEw2uq3m+iVRuzTB56reb6LJENVjcv9U7lKqOMQZh45XfQq0Od6l3KlkdCZnejGyC4Wu9wY0b7kngsub/ADeDsfayrTWqSNidTYXsD2drUAgEg21OSiipTf2D5eaNUNYNVugnjlbq12Y/U05Ob4glerUdUJmlzCH2NgBcBh7Te1yqBhsLWuzZ1t19jLhtKx4LVlszMnkOu05sIzGQsO8BLi3dHzj3X6FVnR+eod6xzAze1pLi7iTZOcJw8wt2LktAsL2yG4Cy0KvO1rW3k/JdTvIN2m1xdaYhkmRkjAATmL6m5C8g6e1Ln1jgDtNDIwL7rBxt816XLWuIs7NeXdLHA1UltLM/pUycqlOyEoujs8rRJGxpYb5l1tNd2Smj6LVDgCAy2ee0Tf5K0dGg99KyJoszrF5N7uu4m3BMsUxIUcDpiHODMixrdCchmbWbe2ffvVVxxMbSbzE6U0dC6nUCO3F2XfogMX6OzU8ZlfsbNw0gF17nIHRerYHWtqaaOobk17b2/SdHNv3EEJF+JEAFBI4fqjNuyz2/dS2OsRuFRknenl0MbnaAfEqf9hktezcjlfNS0RsAmQ0QfMCm0wQta7aO1YWdsi2it9Eeq3lHkFVagW2iP1n6Kz0R6jeVvkEmw/8AhmHLa4BWkKjqOTNB4lJkVO05oLEjkV3tMFJIpnG6EnOSKqEHLosd2urVMc00hclVOM01gajoC51h7tEwfnZL8PamZjs2/gFqghAw53TGD2UBBHdMYI8kWw2TxFQ4871J5SioIM80NjMfqn9zCl5J4mJ5tGzNMAMm8yXsNimDDcN5vosG2yxhUC0LuA8wksjATmAey4BTeqcfQu4DzSi+ax5+2aMXiMMvkBwt9LJb0QZPV1Zb6WQRsY+S228NAJAa3uzd8lZ8JqYYmuc8kyuDmsyJDBa1+JSb8OMVp6Z03p5GRPe1jWbdwCAXF2emttexFij+yG8/xY63B3tycS8AZbfrG/PRd4XE8SRmzA1kjSbNtYA3vqn0FTFNnHLFIP4Htd5LVThl7ZWPdlfitE44npcZbRGh+0HaLQkLNSLKGgpdk5tFuCcMfbdbhkj+S9lUlQHaNkPBjvqF5l0n/wAzJu9nsO7uV16Z9KNkOpoDZ5HrXjVjT+Rp3OPbuXm0bPa7iPJKy25ozHHdvROhklqdty22YFyMusdexMekGGMqojC6SWJpzJYG2fbMA3ByvnuXnVI4huRI3ZEhGw10rcmyStHc9wHwuireNaku1Z3tZehGFT0YnhlkidTmRrorOBN/zPAv1QQACO0fHr8Q8djFM+PZLw9pY1oBLnOI9s9gBsb9yrT6uV3tSSn+Yob0I11O8m5J4kqptzULj3cq7SVVgL3+BTllY0tHWGffmitgKGanYQbtHwQrnpZIQfF5+isdJ7LeA8lXdjQfxlWGl9lvAeSz29OnwwBWLlpyWKBOdhB1zMimrEFXAZruRZgqq9U1DvHVCJrTmhJXZBY8k9a6uqYJrThKacpnCUVJBkg/wrMptM4WA3BJsNNgO26Zv08VoiSohzA5HQOSprs/FMIjoj2G0GMTrkIHHJbRP5SEVGdEt6QutC/gbJeTxMUPPI3I7asGcT5JdCUcBcMHefJY9NcmNUbwu4JKGZau/wBzk5qAfQngk4OSy5/0di8cGMd/xcqdiUezKR2OPwv/ANq5OKqmOstNxsfkEFBXAnI3GXDIpjTdIqqIWjnnaOzbcR8DcJc9ZdNKWOk/EDEGuA/aHEfxMid5tTqL8Rq7R0rCO+KP6AKhNBJAGpNhx3KSSOZntB48Db4ovqf6rULgZ7t2nElzrucTmSTmSUvidfb5/oq5+1PP5nfEpvhZPo7k/m36obTwVY6bwTgDPtKlFWFWaqd3pCAcsuzsVybhcbwAW2y/KS3yU+tBmAYrR/dlya8d3xCkm6JNObJJozxDh9/mllT0SqB7EofxLmH6q9q1A79vC4fXi25IqjA6purJCO1p2x8igHxOGTtoHsdcH5qbXo+EwsX62ebd9wrLSjqN5R5Kn0WUYJ0Dlc6X2G8o8kscim6LFgKxQB9CUDWvyI3o8O0S6t9orssdYV+vKBkOQRde7rIOY5BYr+tVUtOUzphvSmnKZxPysmUgFzvDjcpsTkk2HFNCclqipMS4ZqeKNpnJeTYoumKP5DaeGcZS3pG71Th3FF+ktmgMePqncCgyR/kOKeqDC3NMGasHFL4nZo1r7yM5SVg22yY1zvVO4FI4nZJ1Xe6dwPkkEDslmy+m4/EhVZ6Qe+HAKygqs4974cEuno7+ACo7qS6jcmlJ6Fl5GD+IfI3VypNVTsPnDJA52mfhferjQi5QysxfhEMo68THHtsAfiM1X62lbE+RjBsta4WFybXaDqVbImZKq40fXS84/oapK6q/Ue8PFvkF6ZTQ5DgvMpj6w8R5Benw2sFAykdGuPRrtdBqKFIvRKKalBFiAR32IRgjWjEppSi4iwMfIAAAJMgBYeyNys9K31bOVvkFXMZFppt59Ll/tCtMMdo2cjfIIYHLFi1dYoBYW7kDiuq2sXallqqtZ7RQs2i0sWG3rVDqnTOnWLE6hVzmi3JqdFixaoIhC72kbTrFiJJFkZITpJ7h3D6LFiVl/Mhxfp50zVGN943l+qxYudDdIyv9y7gkcOnisWJOX0yniZqrWO++HKsWJVPR38Lly/RYsTSmBXfCvy8o8gsWIZRYo9FT8c99Lzj+hq0sUlcEM/vTzDyC9Ki3LFiipEMU7AsWI4ClAWytLFalFxj/ADE3+of6QrRH7tnI3+kLFiXBlkZWlixWB//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3" name="Picture 4" descr="http://static.ddmcdn.com/gif/hippa-1.jpg"/>
          <p:cNvPicPr>
            <a:picLocks noChangeAspect="1" noChangeArrowheads="1"/>
          </p:cNvPicPr>
          <p:nvPr/>
        </p:nvPicPr>
        <p:blipFill>
          <a:blip r:embed="rId3" cstate="print"/>
          <a:srcRect/>
          <a:stretch>
            <a:fillRect/>
          </a:stretch>
        </p:blipFill>
        <p:spPr bwMode="auto">
          <a:xfrm>
            <a:off x="6156176" y="2564904"/>
            <a:ext cx="2561861" cy="36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circle(in)">
                                      <p:cBhvr>
                                        <p:cTn id="7" dur="20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3011">
                                            <p:bg/>
                                          </p:spTgt>
                                        </p:tgtEl>
                                        <p:attrNameLst>
                                          <p:attrName>style.visibility</p:attrName>
                                        </p:attrNameLst>
                                      </p:cBhvr>
                                      <p:to>
                                        <p:strVal val="visible"/>
                                      </p:to>
                                    </p:set>
                                    <p:animEffect transition="in" filter="circle(in)">
                                      <p:cBhvr>
                                        <p:cTn id="12" dur="2000"/>
                                        <p:tgtEl>
                                          <p:spTgt spid="43011">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3011">
                                            <p:txEl>
                                              <p:pRg st="0" end="0"/>
                                            </p:txEl>
                                          </p:spTgt>
                                        </p:tgtEl>
                                        <p:attrNameLst>
                                          <p:attrName>style.visibility</p:attrName>
                                        </p:attrNameLst>
                                      </p:cBhvr>
                                      <p:to>
                                        <p:strVal val="visible"/>
                                      </p:to>
                                    </p:set>
                                    <p:animEffect transition="in" filter="circle(in)">
                                      <p:cBhvr>
                                        <p:cTn id="17" dur="2000"/>
                                        <p:tgtEl>
                                          <p:spTgt spid="430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9458"/>
                                        </p:tgtEl>
                                        <p:attrNameLst>
                                          <p:attrName>style.visibility</p:attrName>
                                        </p:attrNameLst>
                                      </p:cBhvr>
                                      <p:to>
                                        <p:strVal val="visible"/>
                                      </p:to>
                                    </p:set>
                                    <p:animEffect transition="in" filter="circle(in)">
                                      <p:cBhvr>
                                        <p:cTn id="22" dur="2000"/>
                                        <p:tgtEl>
                                          <p:spTgt spid="1945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nodePh="1">
                                  <p:stCondLst>
                                    <p:cond delay="0"/>
                                  </p:stCondLst>
                                  <p:endCondLst>
                                    <p:cond evt="begin" delay="0">
                                      <p:tn val="25"/>
                                    </p:cond>
                                  </p:endCondLst>
                                  <p:childTnLst>
                                    <p:set>
                                      <p:cBhvr>
                                        <p:cTn id="26" dur="1" fill="hold">
                                          <p:stCondLst>
                                            <p:cond delay="0"/>
                                          </p:stCondLst>
                                        </p:cTn>
                                        <p:tgtEl>
                                          <p:spTgt spid="19460"/>
                                        </p:tgtEl>
                                        <p:attrNameLst>
                                          <p:attrName>style.visibility</p:attrName>
                                        </p:attrNameLst>
                                      </p:cBhvr>
                                      <p:to>
                                        <p:strVal val="visible"/>
                                      </p:to>
                                    </p:set>
                                    <p:animEffect transition="in" filter="circle(in)">
                                      <p:cBhvr>
                                        <p:cTn id="27" dur="2000"/>
                                        <p:tgtEl>
                                          <p:spTgt spid="1946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nodePh="1">
                                  <p:stCondLst>
                                    <p:cond delay="0"/>
                                  </p:stCondLst>
                                  <p:endCondLst>
                                    <p:cond evt="begin" delay="0">
                                      <p:tn val="30"/>
                                    </p:cond>
                                  </p:endCondLst>
                                  <p:childTnLst>
                                    <p:set>
                                      <p:cBhvr>
                                        <p:cTn id="31" dur="1" fill="hold">
                                          <p:stCondLst>
                                            <p:cond delay="0"/>
                                          </p:stCondLst>
                                        </p:cTn>
                                        <p:tgtEl>
                                          <p:spTgt spid="19462"/>
                                        </p:tgtEl>
                                        <p:attrNameLst>
                                          <p:attrName>style.visibility</p:attrName>
                                        </p:attrNameLst>
                                      </p:cBhvr>
                                      <p:to>
                                        <p:strVal val="visible"/>
                                      </p:to>
                                    </p:set>
                                    <p:animEffect transition="in" filter="circle(in)">
                                      <p:cBhvr>
                                        <p:cTn id="32" dur="2000"/>
                                        <p:tgtEl>
                                          <p:spTgt spid="1946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nodePh="1">
                                  <p:stCondLst>
                                    <p:cond delay="0"/>
                                  </p:stCondLst>
                                  <p:endCondLst>
                                    <p:cond evt="begin" delay="0">
                                      <p:tn val="35"/>
                                    </p:cond>
                                  </p:endCondLst>
                                  <p:childTnLst>
                                    <p:set>
                                      <p:cBhvr>
                                        <p:cTn id="36" dur="1" fill="hold">
                                          <p:stCondLst>
                                            <p:cond delay="0"/>
                                          </p:stCondLst>
                                        </p:cTn>
                                        <p:tgtEl>
                                          <p:spTgt spid="19464"/>
                                        </p:tgtEl>
                                        <p:attrNameLst>
                                          <p:attrName>style.visibility</p:attrName>
                                        </p:attrNameLst>
                                      </p:cBhvr>
                                      <p:to>
                                        <p:strVal val="visible"/>
                                      </p:to>
                                    </p:set>
                                    <p:animEffect transition="in" filter="circle(in)">
                                      <p:cBhvr>
                                        <p:cTn id="37" dur="2000"/>
                                        <p:tgtEl>
                                          <p:spTgt spid="1946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nodePh="1">
                                  <p:stCondLst>
                                    <p:cond delay="0"/>
                                  </p:stCondLst>
                                  <p:endCondLst>
                                    <p:cond evt="begin" delay="0">
                                      <p:tn val="40"/>
                                    </p:cond>
                                  </p:endCondLst>
                                  <p:childTnLst>
                                    <p:set>
                                      <p:cBhvr>
                                        <p:cTn id="41" dur="1" fill="hold">
                                          <p:stCondLst>
                                            <p:cond delay="0"/>
                                          </p:stCondLst>
                                        </p:cTn>
                                        <p:tgtEl>
                                          <p:spTgt spid="19466"/>
                                        </p:tgtEl>
                                        <p:attrNameLst>
                                          <p:attrName>style.visibility</p:attrName>
                                        </p:attrNameLst>
                                      </p:cBhvr>
                                      <p:to>
                                        <p:strVal val="visible"/>
                                      </p:to>
                                    </p:set>
                                    <p:animEffect transition="in" filter="circle(in)">
                                      <p:cBhvr>
                                        <p:cTn id="42" dur="2000"/>
                                        <p:tgtEl>
                                          <p:spTgt spid="1946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nodePh="1">
                                  <p:stCondLst>
                                    <p:cond delay="0"/>
                                  </p:stCondLst>
                                  <p:endCondLst>
                                    <p:cond evt="begin" delay="0">
                                      <p:tn val="45"/>
                                    </p:cond>
                                  </p:endCondLst>
                                  <p:childTnLst>
                                    <p:set>
                                      <p:cBhvr>
                                        <p:cTn id="46" dur="1" fill="hold">
                                          <p:stCondLst>
                                            <p:cond delay="0"/>
                                          </p:stCondLst>
                                        </p:cTn>
                                        <p:tgtEl>
                                          <p:spTgt spid="19468"/>
                                        </p:tgtEl>
                                        <p:attrNameLst>
                                          <p:attrName>style.visibility</p:attrName>
                                        </p:attrNameLst>
                                      </p:cBhvr>
                                      <p:to>
                                        <p:strVal val="visible"/>
                                      </p:to>
                                    </p:set>
                                    <p:animEffect transition="in" filter="circle(in)">
                                      <p:cBhvr>
                                        <p:cTn id="47" dur="2000"/>
                                        <p:tgtEl>
                                          <p:spTgt spid="1946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nodePh="1">
                                  <p:stCondLst>
                                    <p:cond delay="0"/>
                                  </p:stCondLst>
                                  <p:endCondLst>
                                    <p:cond evt="begin" delay="0">
                                      <p:tn val="50"/>
                                    </p:cond>
                                  </p:endCondLst>
                                  <p:childTnLst>
                                    <p:set>
                                      <p:cBhvr>
                                        <p:cTn id="51" dur="1" fill="hold">
                                          <p:stCondLst>
                                            <p:cond delay="0"/>
                                          </p:stCondLst>
                                        </p:cTn>
                                        <p:tgtEl>
                                          <p:spTgt spid="2"/>
                                        </p:tgtEl>
                                        <p:attrNameLst>
                                          <p:attrName>style.visibility</p:attrName>
                                        </p:attrNameLst>
                                      </p:cBhvr>
                                      <p:to>
                                        <p:strVal val="visible"/>
                                      </p:to>
                                    </p:set>
                                    <p:animEffect transition="in" filter="circle(in)">
                                      <p:cBhvr>
                                        <p:cTn id="52" dur="20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circle(in)">
                                      <p:cBhvr>
                                        <p:cTn id="5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build="p" animBg="1"/>
      <p:bldP spid="19460" grpId="0"/>
      <p:bldP spid="19462" grpId="0"/>
      <p:bldP spid="19464" grpId="0"/>
      <p:bldP spid="19466" grpId="0"/>
      <p:bldP spid="19468"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5338936" cy="1143000"/>
          </a:xfrm>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dirty="0" smtClean="0">
                <a:cs typeface="Times New Roman" pitchFamily="18" charset="0"/>
              </a:rPr>
              <a:t>5.</a:t>
            </a:r>
            <a:r>
              <a:rPr lang="en-US" dirty="0" smtClean="0">
                <a:cs typeface="Arial" pitchFamily="34" charset="0"/>
              </a:rPr>
              <a:t> expose</a:t>
            </a:r>
            <a:endParaRPr lang="en-US" dirty="0" smtClean="0">
              <a:cs typeface="Times New Roman" pitchFamily="18" charset="0"/>
            </a:endParaRPr>
          </a:p>
        </p:txBody>
      </p:sp>
      <p:sp>
        <p:nvSpPr>
          <p:cNvPr id="44035" name="Content Placeholder 2"/>
          <p:cNvSpPr>
            <a:spLocks noGrp="1"/>
          </p:cNvSpPr>
          <p:nvPr>
            <p:ph idx="1"/>
          </p:nvPr>
        </p:nvSpPr>
        <p:spPr>
          <a:xfrm>
            <a:off x="457200" y="1600200"/>
            <a:ext cx="5266928" cy="2116831"/>
          </a:xfrm>
        </p:spPr>
        <p:style>
          <a:lnRef idx="2">
            <a:schemeClr val="accent1">
              <a:shade val="50000"/>
            </a:schemeClr>
          </a:lnRef>
          <a:fillRef idx="1">
            <a:schemeClr val="accent1"/>
          </a:fillRef>
          <a:effectRef idx="0">
            <a:schemeClr val="accent1"/>
          </a:effectRef>
          <a:fontRef idx="minor">
            <a:schemeClr val="lt1"/>
          </a:fontRef>
        </p:style>
        <p:txBody>
          <a:bodyPr/>
          <a:lstStyle/>
          <a:p>
            <a:pPr algn="l" rtl="0" eaLnBrk="1" hangingPunct="1"/>
            <a:r>
              <a:rPr lang="en-US" dirty="0" smtClean="0">
                <a:cs typeface="Arial" pitchFamily="34" charset="0"/>
              </a:rPr>
              <a:t>Fully expose the parts of the body that you wish to examine and remember to compare both sides.</a:t>
            </a:r>
          </a:p>
        </p:txBody>
      </p:sp>
      <p:sp>
        <p:nvSpPr>
          <p:cNvPr id="18434" name="AutoShape 2" descr="data:image/jpeg;base64,/9j/4AAQSkZJRgABAQAAAQABAAD/2wCEAAkGBhIQEBIQEBQQEBASEBQQDxQQFA8PDw8PFBQVFBQQFBQXHCYeFxkjGRQUHy8gIycpLCwtFR4xNTAqNSYrLCkBCQoKDgwOGg8PFSkYFBwpKSkpKSkpKSkpKSkpKSkpKSkpKSkpKSkpKSkpKSkpLCkpKSwpNSkpKSwsKSkpLCwsLP/AABEIAMIBAwMBIgACEQEDEQH/xAAcAAACAgMBAQAAAAAAAAAAAAAEBQMGAAECBwj/xABAEAABAwIDBAYIAwYGAwAAAAABAAIDBBEFITESQXFyBiJRYYGxEyMyM5GhwdEHQlIUU2KCsvAWNHOSouEkVPH/xAAZAQACAwEAAAAAAAAAAAAAAAACAwABBAX/xAAfEQEAAgMBAQEBAQEAAAAAAAAAAQIDESExEjJRIkH/2gAMAwEAAhEDEQA/ALDFOoK2fJDsm1UVVJcLp0r/AKZN8V/Fn3JQO11EXiBuSgyeqk5uWOp4kpXJjCUrpkwg1V45BeFjomDZXE0eayhOS3K7NaIkGksMXkj2Q6FAwvTOI5eCZsi42liy8EHj8PqH8pTGidl4IbHneofynySLT02kceW02qZzfkPefIJVTnNNCbhnE+SzNE+ndJRmQZC9mgpnQUjmXvotdHG68g802exZL/oyviDZXQC6sssq2tgXS0thWjYWwtLYVo6C2FoLoK0bC2FpbCiNrpaC2FFNrFi2ojFBU7kQoKncoiBYsWKLVpkZUdQzJMI2DNRVbRsrp0t1imvFRrzmUE49VH4i3M8UBKOql5uydTxunKYwFLKdMIFKVDeVioNF3Mc/FQUTslLI6/xToqHaaBMo3eSVRSJhBKmakrJJvRaeCHxw+qfyFS0j8vBDY071UnIUi0dMpPHl8WqZg5N5vogYGXTF7Oq3m+iRs63q3dGXZnk+qcvSLo0bE8n1CeOKxX/RtfHBWlsrFS2LYWgtOeBqQOJsrR0thJKzppRRGz5477wy8lv9t1FD09oXEgTNFv1Bzb8CQrRYguggaDF4Z/dSMfykE/BGhRHS2FoLoKI2thYtq1MW1oLaiNqCp3KdQVO5RECxYsUWUMCHrAdkoiLtUNd7N10aess+KhX7+KGkHVRFe7rEIaT2UvL6ZVqmYmMUaX0xTSEoqSXkN6GPJdyN81JQOyXU5F/FaKyBxCzNGwMUUYGSNiaMkzZOQbSjRDYy31UnIUyo2iyFxwAQy8hWe1jaRx5bTOzTQOybzfRKIHZpo3RvN9FlabLb0fOf8v1CckpH0d38v1Tq6yX9Mr42Vi0sVLbXmP4k00z5rAlsTWBxNyL7Rtb5FenJL0rwwVNPJEAPSbIdGbjUG+yez/tVI6RuXgz6dwv3LhxIZftKNqYHRvfHIC1wyIOViEC8ZbJRJIjD8XkgLZI3FrmEWI43+6966JdIBW0zZcg8dWQDc8b+BGa+fY2jRX38KsZ9FUGnccpW5czf7CinsAXQXDSuwUQHQXQXIW1EdLa5C2FEbUNTuUyiqdAosMsWltRRLE/VQYjJ1F1AUPXnqrqVr1j+uKvVu6xKHkPVUlW7M8UO93VSMsdaKu6YppCUppXJpA5XjiQZFgoXZLqoOaionqWoNz4p0A0mpzoj4UuiTCmTNk3gzozooMeHqJOQqSkKixsj0L+UpFvTaePKIm5pmPZbzfRBRapkPZbzfQpOzrLP0bOTuATu6R9HfZcnN1jyfqTaeOlsFcXWwUC0iBratjRtFo2/ZuRmBrkjAUnxZvWO0btyLf4crHyQZPD8H6VHpXhLasseOo4GxNhmL7yvNa2HYcWn8pIPxsvUcbxNoaWt/wDi8txKo9JI92t3E30uixzK82g7JbG6ZYTXmKeKUaxysdxFxf5JSY1NStJe1o1Lg0cSckwjb6bjdcKVpQlMLNaDqGgHiAiGlQKULoLgLq6tHS2uVu6iOlFUaKRR1GniogayxRPebrFEJYmnNC4gDslMo2Ievj6pXUpbrHril1IzKFkPVTCrZm5Ays6qVknp9XNMmkCWUzUzhajxyXkOaA+SIm18VBQRm3giJ2G6fAHcbs0dA9AxMRjGoyrmdIVBjZ9U/lKno2HIqDH2n0L+UpNx4/HmcJTIHqjmHkUpicmO31BzD6rFqWqy19Hj1SnF0jwJ2Vv4U42llyfoyviUFbBUYctgoFpQVHUUrJBZ7Q4d66BW7q0VPpZgcbIjJGGsN7EXOyb5A9y8eq6RzHEEG99/fmF7j0pIc0RAguyc5osSL5NBHzXGGdFI5TEyVrXFoDpnWvcjN3lZHXHPpkzuvXiIo3khuyQSbAWNzfSyv3Qb8P3elbU1ALRGdqOPe540c4bgNbb1bpcCjnxGItaBsxSSm2uzdscQPxcb8VcmUGwMgABrZM+CfovY5TNKyan3jXs7VGxyXMaWIBXQKjaV2Coju62uLrd1EdgqOoOS6BUdRoogKTVaW36rSiAI3IesdkVJCUPiHsldGvrL/wAVauOZQbz1UVWnVBSeylZZ6dXx3TJpAUopimcJRY5BkhY8NAsiKlo8kHhhyRM514J8SXrjuEaI6NoslsJTKAo9lXg0w4ZcCh+kDfUycp8l1h78yucb90/ld5JNvTMcceSsGaYsb1RzD6oNuqZMtsjmCz7Pse4KcxwKdApLhf5fHyTYOWTLP+jaeJgVsFRgroFAJI0ra4DlBX1BZFI9ty5sbnNAzJcAbfOytQXpLhYET6iPW21IBqS0WDgfDNHYVWH0Fz7x4DD5ud5LmWkIw30QGYgAtqSRm6/eTe/EqXCWAsZcZFoPxz+y117AZniPo8b1tU79McELe7J8hHzCtAcBYfHvKq+BP2ZK17f/AGNkHljY37p7C89Ub9SVetg3pxUNsSPEeYQ07bWcND5ourPW/vcf+0C6QBrr6NaTwsdfgEExuFxLppUgKSN6UUv71vwf9lIOk9L+9b8H/ZJHs5BW7pN/iml/et+D/ss/xVTfvP8Ai/7KK3ByCuJzkkx6X0w/O7wY/wCynpschnyjfdwzLSC11u2x1VpuErjmtqNzlipZdG5Q12bCuInrmd/VK6tadYovxVqw5lByHqojEsnISV3VWfLXrTWeO6cplAUqpymMDkVKgySsWGHJFTnyQGGO8kVUHyT4qX9JYkxhdYFKoTdGtkyITPku8mlEbfFax4+pk5T5KOlK5xo3jd3tPklXqLHPHmMZzTBp6n8wSxj7FHh3U/mCx6abH1LVCNge69hrbVdHpXCN0nwH3S6vd/4r+S6pxes2SvTKTx6F/jCL9Mn/AB+62zpjFcDZeLm35fuvOvSI3CpRtkOtctIbkONvkgmuo2Pj06mrmyN2mG4+Y4qYjay7SB81UcFqjGB2bx3K10j9rNvd8yAPNSs7CcMbeMg96GDbC4yGTR3C1gBwCmikJDhYjT56hc1bbNA71rqVJT0cmBhedC+R8pG8B8rgL/yhqsjZg3PU6AdirmGwua8gg6AEu9q21kCnQFyrr2Et6mqDof7zQAdcyd1h4nP6o6odn4IIN60g7S0/IfZVKPMcdofQVMkejdraZyOzH28EK0q2fiFQZRVA3H0T+BzafjceKp4kSdaVIqJt1K47ghYZSiGq4A042U+DSEVMRGvpAPA5H5XQkhTXozTAvdKfyZN5nb/Aeak8hcdlcTKsS41CxK2e5gjUdRHkQiGFR1T8iuvW07YYjipYmzNAyN6oTTFjcpdKeqs+af8ATVTxqmamMLEvpXJnCVdJBkO8Oj04IyeHLwQ+HP8AJG1D8vBaYkqENOzRGtjzQtO7JGtdco9gvA6mj3qLGo7RP5T5KeidcFD9IH2ifynySbzK8cPLmszR7I+oOYIJhzR49kc30WTbVYdXs/8AGk/01Ry9XyoAMDwdCwg8FQJW7Li3sNst/ek2nplY462l1HIQQRqDcKIFbBQiW6glBa0jQi6tHR8PcHAX2ba7g64I4qj9GYZp5GwRGNoze50l+qzK9gPaN93evVaOmbCxsYOQGZO87yeKCtepLUMr9vr/AKSMiN+/5BESAu77fFLcWqdi3d1uACOwmp9JHc+B3OaRdrh4H5LTQqyRzcj4eamY7Zz1O4LIhmb6W70lx/HaelDXSPc0uPVYAXPd2kW3d5R7CZvmzz1UDJfWO4NVSk6fw30k/wCH3UD+m0JcXetGQAtsai+66D6rv0XzOltxyi9PTyxb3MOx3PGbfmAvJY3duR39x7FdIfxChtYh54bP3VOxCsjfNJJHcMe4vAdkQTm4fG6XaY36vU/xNAc0UTklMWINCndibTpb4hV9V/oPi38EOKf4VJsQgb3EuPjp8gFVG1wKfwS6DcAAgvaNcHWsxPTX0y0h2uWJYzuNC1b+qVPGUJXaFdmPWKPCGszul0x6qPnfmUuqHZLNlaaMpHJnC7RKKUppTlXQN1jw1/kjah1x4Jdhr9OCOmkyWmNlMpzkjQ7MJdHJYAI2N17FH0FjWjdY27kN0j908fwHyXUUmYKhx+T1buQpV4TE80YdEw2uq3m+iVRuzTB56reb6LJENVjcv9U7lKqOMQZh45XfQq0Od6l3KlkdCZnejGyC4Wu9wY0b7kngsub/ADeDsfayrTWqSNidTYXsD2drUAgEg21OSiipTf2D5eaNUNYNVugnjlbq12Y/U05Ob4glerUdUJmlzCH2NgBcBh7Te1yqBhsLWuzZ1t19jLhtKx4LVlszMnkOu05sIzGQsO8BLi3dHzj3X6FVnR+eod6xzAze1pLi7iTZOcJw8wt2LktAsL2yG4Cy0KvO1rW3k/JdTvIN2m1xdaYhkmRkjAATmL6m5C8g6e1Ln1jgDtNDIwL7rBxt816XLWuIs7NeXdLHA1UltLM/pUycqlOyEoujs8rRJGxpYb5l1tNd2Smj6LVDgCAy2ee0Tf5K0dGg99KyJoszrF5N7uu4m3BMsUxIUcDpiHODMixrdCchmbWbe2ffvVVxxMbSbzE6U0dC6nUCO3F2XfogMX6OzU8ZlfsbNw0gF17nIHRerYHWtqaaOobk17b2/SdHNv3EEJF+JEAFBI4fqjNuyz2/dS2OsRuFRknenl0MbnaAfEqf9hktezcjlfNS0RsAmQ0QfMCm0wQta7aO1YWdsi2it9Eeq3lHkFVagW2iP1n6Kz0R6jeVvkEmw/8AhmHLa4BWkKjqOTNB4lJkVO05oLEjkV3tMFJIpnG6EnOSKqEHLosd2urVMc00hclVOM01gajoC51h7tEwfnZL8PamZjs2/gFqghAw53TGD2UBBHdMYI8kWw2TxFQ4871J5SioIM80NjMfqn9zCl5J4mJ5tGzNMAMm8yXsNimDDcN5vosG2yxhUC0LuA8wksjATmAey4BTeqcfQu4DzSi+ax5+2aMXiMMvkBwt9LJb0QZPV1Zb6WQRsY+S228NAJAa3uzd8lZ8JqYYmuc8kyuDmsyJDBa1+JSb8OMVp6Z03p5GRPe1jWbdwCAXF2emttexFij+yG8/xY63B3tycS8AZbfrG/PRd4XE8SRmzA1kjSbNtYA3vqn0FTFNnHLFIP4Htd5LVThl7ZWPdlfitE44npcZbRGh+0HaLQkLNSLKGgpdk5tFuCcMfbdbhkj+S9lUlQHaNkPBjvqF5l0n/wAzJu9nsO7uV16Z9KNkOpoDZ5HrXjVjT+Rp3OPbuXm0bPa7iPJKy25ozHHdvROhklqdty22YFyMusdexMekGGMqojC6SWJpzJYG2fbMA3ByvnuXnVI4huRI3ZEhGw10rcmyStHc9wHwuireNaku1Z3tZehGFT0YnhlkidTmRrorOBN/zPAv1QQACO0fHr8Q8djFM+PZLw9pY1oBLnOI9s9gBsb9yrT6uV3tSSn+Yob0I11O8m5J4kqptzULj3cq7SVVgL3+BTllY0tHWGffmitgKGanYQbtHwQrnpZIQfF5+isdJ7LeA8lXdjQfxlWGl9lvAeSz29OnwwBWLlpyWKBOdhB1zMimrEFXAZruRZgqq9U1DvHVCJrTmhJXZBY8k9a6uqYJrThKacpnCUVJBkg/wrMptM4WA3BJsNNgO26Zv08VoiSohzA5HQOSprs/FMIjoj2G0GMTrkIHHJbRP5SEVGdEt6QutC/gbJeTxMUPPI3I7asGcT5JdCUcBcMHefJY9NcmNUbwu4JKGZau/wBzk5qAfQngk4OSy5/0di8cGMd/xcqdiUezKR2OPwv/ANq5OKqmOstNxsfkEFBXAnI3GXDIpjTdIqqIWjnnaOzbcR8DcJc9ZdNKWOk/EDEGuA/aHEfxMid5tTqL8Rq7R0rCO+KP6AKhNBJAGpNhx3KSSOZntB48Db4ovqf6rULgZ7t2nElzrucTmSTmSUvidfb5/oq5+1PP5nfEpvhZPo7k/m36obTwVY6bwTgDPtKlFWFWaqd3pCAcsuzsVybhcbwAW2y/KS3yU+tBmAYrR/dlya8d3xCkm6JNObJJozxDh9/mllT0SqB7EofxLmH6q9q1A79vC4fXi25IqjA6purJCO1p2x8igHxOGTtoHsdcH5qbXo+EwsX62ebd9wrLSjqN5R5Kn0WUYJ0Dlc6X2G8o8kscim6LFgKxQB9CUDWvyI3o8O0S6t9orssdYV+vKBkOQRde7rIOY5BYr+tVUtOUzphvSmnKZxPysmUgFzvDjcpsTkk2HFNCclqipMS4ZqeKNpnJeTYoumKP5DaeGcZS3pG71Th3FF+ktmgMePqncCgyR/kOKeqDC3NMGasHFL4nZo1r7yM5SVg22yY1zvVO4FI4nZJ1Xe6dwPkkEDslmy+m4/EhVZ6Qe+HAKygqs4974cEuno7+ACo7qS6jcmlJ6Fl5GD+IfI3VypNVTsPnDJA52mfhferjQi5QysxfhEMo68THHtsAfiM1X62lbE+RjBsta4WFybXaDqVbImZKq40fXS84/oapK6q/Ue8PFvkF6ZTQ5DgvMpj6w8R5Benw2sFAykdGuPRrtdBqKFIvRKKalBFiAR32IRgjWjEppSi4iwMfIAAAJMgBYeyNys9K31bOVvkFXMZFppt59Ll/tCtMMdo2cjfIIYHLFi1dYoBYW7kDiuq2sXallqqtZ7RQs2i0sWG3rVDqnTOnWLE6hVzmi3JqdFixaoIhC72kbTrFiJJFkZITpJ7h3D6LFiVl/Mhxfp50zVGN943l+qxYudDdIyv9y7gkcOnisWJOX0yniZqrWO++HKsWJVPR38Lly/RYsTSmBXfCvy8o8gsWIZRYo9FT8c99Lzj+hq0sUlcEM/vTzDyC9Ki3LFiipEMU7AsWI4ClAWytLFalFxj/ADE3+of6QrRH7tnI3+kLFiXBlkZWlixWB//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 name="Picture 2" descr="https://encrypted-tbn1.gstatic.com/images?q=tbn:ANd9GcQzMpGHfwmW6grjj3ATW_yDA1uv7qaR7hqEqGLOXSWtit9bc5Vp3DLWdVA"/>
          <p:cNvPicPr>
            <a:picLocks noChangeAspect="1" noChangeArrowheads="1"/>
          </p:cNvPicPr>
          <p:nvPr/>
        </p:nvPicPr>
        <p:blipFill>
          <a:blip r:embed="rId2" cstate="print"/>
          <a:srcRect/>
          <a:stretch>
            <a:fillRect/>
          </a:stretch>
        </p:blipFill>
        <p:spPr bwMode="auto">
          <a:xfrm>
            <a:off x="6084168" y="1628800"/>
            <a:ext cx="2736304" cy="38221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amond(in)">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4035">
                                            <p:bg/>
                                          </p:spTgt>
                                        </p:tgtEl>
                                        <p:attrNameLst>
                                          <p:attrName>style.visibility</p:attrName>
                                        </p:attrNameLst>
                                      </p:cBhvr>
                                      <p:to>
                                        <p:strVal val="visible"/>
                                      </p:to>
                                    </p:set>
                                    <p:animEffect transition="in" filter="diamond(in)">
                                      <p:cBhvr>
                                        <p:cTn id="12" dur="500"/>
                                        <p:tgtEl>
                                          <p:spTgt spid="44035">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4035">
                                            <p:txEl>
                                              <p:pRg st="0" end="0"/>
                                            </p:txEl>
                                          </p:spTgt>
                                        </p:tgtEl>
                                        <p:attrNameLst>
                                          <p:attrName>style.visibility</p:attrName>
                                        </p:attrNameLst>
                                      </p:cBhvr>
                                      <p:to>
                                        <p:strVal val="visible"/>
                                      </p:to>
                                    </p:set>
                                    <p:animEffect transition="in" filter="diamond(in)">
                                      <p:cBhvr>
                                        <p:cTn id="17" dur="500"/>
                                        <p:tgtEl>
                                          <p:spTgt spid="440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nodePh="1">
                                  <p:stCondLst>
                                    <p:cond delay="0"/>
                                  </p:stCondLst>
                                  <p:endCondLst>
                                    <p:cond evt="begin" delay="0">
                                      <p:tn val="20"/>
                                    </p:cond>
                                  </p:endCondLst>
                                  <p:childTnLst>
                                    <p:set>
                                      <p:cBhvr>
                                        <p:cTn id="21" dur="1" fill="hold">
                                          <p:stCondLst>
                                            <p:cond delay="0"/>
                                          </p:stCondLst>
                                        </p:cTn>
                                        <p:tgtEl>
                                          <p:spTgt spid="18434"/>
                                        </p:tgtEl>
                                        <p:attrNameLst>
                                          <p:attrName>style.visibility</p:attrName>
                                        </p:attrNameLst>
                                      </p:cBhvr>
                                      <p:to>
                                        <p:strVal val="visible"/>
                                      </p:to>
                                    </p:set>
                                    <p:animEffect transition="in" filter="diamond(in)">
                                      <p:cBhvr>
                                        <p:cTn id="22" dur="500"/>
                                        <p:tgtEl>
                                          <p:spTgt spid="1843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amond(i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5" grpId="0" build="p" animBg="1"/>
      <p:bldP spid="184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19056" cy="1143000"/>
          </a:xfr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ormAutofit/>
          </a:bodyPr>
          <a:lstStyle/>
          <a:p>
            <a:pPr algn="l" rtl="0" eaLnBrk="1" fontAlgn="auto" hangingPunct="1">
              <a:spcAft>
                <a:spcPts val="0"/>
              </a:spcAft>
              <a:defRPr/>
            </a:pPr>
            <a:r>
              <a:rPr lang="en-US" sz="3600" b="1" dirty="0" smtClean="0"/>
              <a:t>A. GENERAL PRINCIPLES</a:t>
            </a:r>
            <a:endParaRPr lang="ar-SA" sz="3600" dirty="0" smtClean="0"/>
          </a:p>
        </p:txBody>
      </p:sp>
      <p:sp>
        <p:nvSpPr>
          <p:cNvPr id="4099" name="Content Placeholder 2"/>
          <p:cNvSpPr>
            <a:spLocks noGrp="1"/>
          </p:cNvSpPr>
          <p:nvPr>
            <p:ph idx="1"/>
          </p:nvPr>
        </p:nvSpPr>
        <p:spPr>
          <a:xfrm>
            <a:off x="457200" y="1600200"/>
            <a:ext cx="8219256" cy="4637112"/>
          </a:xfrm>
          <a:ln>
            <a:solidFill>
              <a:schemeClr val="accent1"/>
            </a:solidFill>
          </a:ln>
        </p:spPr>
        <p:txBody>
          <a:bodyPr/>
          <a:lstStyle/>
          <a:p>
            <a:pPr marL="514350" indent="-514350" algn="l" rtl="0" eaLnBrk="1" hangingPunct="1">
              <a:buFont typeface="+mj-lt"/>
              <a:buAutoNum type="arabicPeriod"/>
            </a:pPr>
            <a:r>
              <a:rPr lang="en-US" b="1" dirty="0" smtClean="0">
                <a:solidFill>
                  <a:srgbClr val="00B050"/>
                </a:solidFill>
                <a:cs typeface="Arial" pitchFamily="34" charset="0"/>
              </a:rPr>
              <a:t>It is the single most important factor in making a diagnosis .</a:t>
            </a:r>
          </a:p>
          <a:p>
            <a:pPr marL="914400" lvl="1" indent="-514350" algn="l" rtl="0" eaLnBrk="1" hangingPunct="1"/>
            <a:r>
              <a:rPr lang="en-US" dirty="0" smtClean="0">
                <a:cs typeface="Arial" pitchFamily="34" charset="0"/>
              </a:rPr>
              <a:t> </a:t>
            </a:r>
            <a:r>
              <a:rPr lang="en-US" b="1" i="1" u="sng" dirty="0" smtClean="0">
                <a:cs typeface="Arial" pitchFamily="34" charset="0"/>
              </a:rPr>
              <a:t>It direct the clinician to search for the physical abnormalities .</a:t>
            </a:r>
          </a:p>
          <a:p>
            <a:pPr algn="l" rtl="0" eaLnBrk="1" hangingPunct="1"/>
            <a:endParaRPr lang="ar-SA" dirty="0" smtClean="0"/>
          </a:p>
          <a:p>
            <a:pPr algn="l" rtl="0" eaLnBrk="1" hangingPunct="1"/>
            <a:endParaRPr lang="ar-SA" dirty="0" smtClean="0"/>
          </a:p>
        </p:txBody>
      </p:sp>
      <p:pic>
        <p:nvPicPr>
          <p:cNvPr id="4" name="Picture 4" descr="https://encrypted-tbn2.gstatic.com/images?q=tbn:ANd9GcRqAIIMf_sNhlOb6Yt1aOByWYo7d4nT8rxlg3Cg-3tgYMfITW76Fw"/>
          <p:cNvPicPr>
            <a:picLocks noChangeAspect="1" noChangeArrowheads="1"/>
          </p:cNvPicPr>
          <p:nvPr/>
        </p:nvPicPr>
        <p:blipFill>
          <a:blip r:embed="rId2" cstate="print"/>
          <a:srcRect/>
          <a:stretch>
            <a:fillRect/>
          </a:stretch>
        </p:blipFill>
        <p:spPr bwMode="auto">
          <a:xfrm>
            <a:off x="5543947" y="3501008"/>
            <a:ext cx="3600053" cy="27455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9">
                                            <p:bg/>
                                          </p:spTgt>
                                        </p:tgtEl>
                                        <p:attrNameLst>
                                          <p:attrName>style.visibility</p:attrName>
                                        </p:attrNameLst>
                                      </p:cBhvr>
                                      <p:to>
                                        <p:strVal val="visible"/>
                                      </p:to>
                                    </p:set>
                                    <p:animEffect transition="in" filter="box(in)">
                                      <p:cBhvr>
                                        <p:cTn id="12" dur="500"/>
                                        <p:tgtEl>
                                          <p:spTgt spid="4099">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box(in)">
                                      <p:cBhvr>
                                        <p:cTn id="17" dur="500"/>
                                        <p:tgtEl>
                                          <p:spTgt spid="40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099">
                                            <p:txEl>
                                              <p:pRg st="1" end="1"/>
                                            </p:txEl>
                                          </p:spTgt>
                                        </p:tgtEl>
                                        <p:attrNameLst>
                                          <p:attrName>style.visibility</p:attrName>
                                        </p:attrNameLst>
                                      </p:cBhvr>
                                      <p:to>
                                        <p:strVal val="visible"/>
                                      </p:to>
                                    </p:set>
                                    <p:animEffect transition="in" filter="box(in)">
                                      <p:cBhvr>
                                        <p:cTn id="22" dur="500"/>
                                        <p:tgtEl>
                                          <p:spTgt spid="40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99"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sz="2800" dirty="0" smtClean="0">
                <a:cs typeface="Arial" pitchFamily="34" charset="0"/>
              </a:rPr>
              <a:t>6. Before the specific examination of the regions of the body begins,. </a:t>
            </a:r>
            <a:endParaRPr lang="en-US" sz="2800" dirty="0" smtClean="0">
              <a:cs typeface="Times New Roman" pitchFamily="18" charset="0"/>
            </a:endParaRPr>
          </a:p>
        </p:txBody>
      </p:sp>
      <p:sp>
        <p:nvSpPr>
          <p:cNvPr id="45059"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l" rtl="0" eaLnBrk="1" hangingPunct="1"/>
            <a:r>
              <a:rPr lang="en-US" dirty="0" smtClean="0">
                <a:cs typeface="Arial" pitchFamily="34" charset="0"/>
              </a:rPr>
              <a:t>Make a conscious effort and take the time to consider the patient’s appearance including</a:t>
            </a:r>
          </a:p>
          <a:p>
            <a:pPr lvl="1" algn="l" rtl="0" eaLnBrk="1" hangingPunct="1"/>
            <a:r>
              <a:rPr lang="en-US" dirty="0" smtClean="0">
                <a:cs typeface="Arial" pitchFamily="34" charset="0"/>
              </a:rPr>
              <a:t> the face, hands and body.  </a:t>
            </a:r>
          </a:p>
          <a:p>
            <a:pPr algn="l" rtl="0" eaLnBrk="1" hangingPunct="1"/>
            <a:r>
              <a:rPr lang="en-US" dirty="0" smtClean="0">
                <a:cs typeface="Arial" pitchFamily="34" charset="0"/>
              </a:rPr>
              <a:t>Certain faces and body </a:t>
            </a:r>
            <a:r>
              <a:rPr lang="en-US" dirty="0" err="1" smtClean="0">
                <a:cs typeface="Arial" pitchFamily="34" charset="0"/>
              </a:rPr>
              <a:t>habitus</a:t>
            </a:r>
            <a:r>
              <a:rPr lang="en-US" dirty="0" smtClean="0">
                <a:cs typeface="Arial" pitchFamily="34" charset="0"/>
              </a:rPr>
              <a:t> are diagnostic or nearly so.</a:t>
            </a:r>
          </a:p>
          <a:p>
            <a:pPr algn="l" rtl="0" eaLnBrk="1" hangingPunct="1"/>
            <a:r>
              <a:rPr lang="en-US" dirty="0" smtClean="0">
                <a:cs typeface="Arial" pitchFamily="34" charset="0"/>
              </a:rPr>
              <a:t>  Important relevant signs may be missed unless this is done. </a:t>
            </a:r>
          </a:p>
          <a:p>
            <a:pPr lvl="1" algn="l" rtl="0" eaLnBrk="1" hangingPunct="1"/>
            <a:r>
              <a:rPr lang="en-US" dirty="0" smtClean="0">
                <a:cs typeface="Arial" pitchFamily="34" charset="0"/>
              </a:rPr>
              <a:t> </a:t>
            </a:r>
            <a:r>
              <a:rPr lang="en-US" dirty="0" smtClean="0">
                <a:solidFill>
                  <a:srgbClr val="00B0F0"/>
                </a:solidFill>
                <a:cs typeface="Arial" pitchFamily="34" charset="0"/>
              </a:rPr>
              <a:t>For example, </a:t>
            </a:r>
            <a:r>
              <a:rPr lang="en-US" dirty="0" smtClean="0">
                <a:solidFill>
                  <a:schemeClr val="accent6">
                    <a:lumMod val="75000"/>
                  </a:schemeClr>
                </a:solidFill>
                <a:cs typeface="Arial" pitchFamily="34" charset="0"/>
              </a:rPr>
              <a:t>the patient with loss of weight may not be identified as having </a:t>
            </a:r>
            <a:r>
              <a:rPr lang="en-US" dirty="0" err="1" smtClean="0">
                <a:solidFill>
                  <a:srgbClr val="92D050"/>
                </a:solidFill>
                <a:cs typeface="Arial" pitchFamily="34" charset="0"/>
              </a:rPr>
              <a:t>thyrotoxicosis</a:t>
            </a:r>
            <a:r>
              <a:rPr lang="en-US" dirty="0" smtClean="0">
                <a:solidFill>
                  <a:schemeClr val="accent6">
                    <a:lumMod val="75000"/>
                  </a:schemeClr>
                </a:solidFill>
                <a:cs typeface="Arial" pitchFamily="34" charset="0"/>
              </a:rPr>
              <a:t> unless the eye signs  are noticed. </a:t>
            </a:r>
          </a:p>
        </p:txBody>
      </p:sp>
      <p:pic>
        <p:nvPicPr>
          <p:cNvPr id="17410" name="Picture 2" descr="https://encrypted-tbn1.gstatic.com/images?q=tbn:ANd9GcS0HFr6r6o1G8-jmTiyrA5o3R6Fmd9Y-7mzlFFNnNURvylf8DrLNBE0_7U"/>
          <p:cNvPicPr>
            <a:picLocks noChangeAspect="1" noChangeArrowheads="1"/>
          </p:cNvPicPr>
          <p:nvPr/>
        </p:nvPicPr>
        <p:blipFill>
          <a:blip r:embed="rId2" cstate="print"/>
          <a:srcRect t="25200"/>
          <a:stretch>
            <a:fillRect/>
          </a:stretch>
        </p:blipFill>
        <p:spPr bwMode="auto">
          <a:xfrm>
            <a:off x="7452320" y="5661248"/>
            <a:ext cx="1390650" cy="8549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bg/>
                                          </p:spTgt>
                                        </p:tgtEl>
                                        <p:attrNameLst>
                                          <p:attrName>style.visibility</p:attrName>
                                        </p:attrNameLst>
                                      </p:cBhvr>
                                      <p:to>
                                        <p:strVal val="visible"/>
                                      </p:to>
                                    </p:set>
                                    <p:anim calcmode="lin" valueType="num">
                                      <p:cBhvr additive="base">
                                        <p:cTn id="13" dur="500" fill="hold"/>
                                        <p:tgtEl>
                                          <p:spTgt spid="4505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0" end="0"/>
                                            </p:txEl>
                                          </p:spTgt>
                                        </p:tgtEl>
                                        <p:attrNameLst>
                                          <p:attrName>style.visibility</p:attrName>
                                        </p:attrNameLst>
                                      </p:cBhvr>
                                      <p:to>
                                        <p:strVal val="visible"/>
                                      </p:to>
                                    </p:set>
                                    <p:anim calcmode="lin" valueType="num">
                                      <p:cBhvr additive="base">
                                        <p:cTn id="19"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1" end="1"/>
                                            </p:txEl>
                                          </p:spTgt>
                                        </p:tgtEl>
                                        <p:attrNameLst>
                                          <p:attrName>style.visibility</p:attrName>
                                        </p:attrNameLst>
                                      </p:cBhvr>
                                      <p:to>
                                        <p:strVal val="visible"/>
                                      </p:to>
                                    </p:set>
                                    <p:anim calcmode="lin" valueType="num">
                                      <p:cBhvr additive="base">
                                        <p:cTn id="25"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59">
                                            <p:txEl>
                                              <p:pRg st="2" end="2"/>
                                            </p:txEl>
                                          </p:spTgt>
                                        </p:tgtEl>
                                        <p:attrNameLst>
                                          <p:attrName>style.visibility</p:attrName>
                                        </p:attrNameLst>
                                      </p:cBhvr>
                                      <p:to>
                                        <p:strVal val="visible"/>
                                      </p:to>
                                    </p:set>
                                    <p:anim calcmode="lin" valueType="num">
                                      <p:cBhvr additive="base">
                                        <p:cTn id="31"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059">
                                            <p:txEl>
                                              <p:pRg st="3" end="3"/>
                                            </p:txEl>
                                          </p:spTgt>
                                        </p:tgtEl>
                                        <p:attrNameLst>
                                          <p:attrName>style.visibility</p:attrName>
                                        </p:attrNameLst>
                                      </p:cBhvr>
                                      <p:to>
                                        <p:strVal val="visible"/>
                                      </p:to>
                                    </p:set>
                                    <p:anim calcmode="lin" valueType="num">
                                      <p:cBhvr additive="base">
                                        <p:cTn id="37"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059">
                                            <p:txEl>
                                              <p:pRg st="4" end="4"/>
                                            </p:txEl>
                                          </p:spTgt>
                                        </p:tgtEl>
                                        <p:attrNameLst>
                                          <p:attrName>style.visibility</p:attrName>
                                        </p:attrNameLst>
                                      </p:cBhvr>
                                      <p:to>
                                        <p:strVal val="visible"/>
                                      </p:to>
                                    </p:set>
                                    <p:anim calcmode="lin" valueType="num">
                                      <p:cBhvr additive="base">
                                        <p:cTn id="43"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410"/>
                                        </p:tgtEl>
                                        <p:attrNameLst>
                                          <p:attrName>style.visibility</p:attrName>
                                        </p:attrNameLst>
                                      </p:cBhvr>
                                      <p:to>
                                        <p:strVal val="visible"/>
                                      </p:to>
                                    </p:set>
                                    <p:anim calcmode="lin" valueType="num">
                                      <p:cBhvr additive="base">
                                        <p:cTn id="49" dur="500" fill="hold"/>
                                        <p:tgtEl>
                                          <p:spTgt spid="17410"/>
                                        </p:tgtEl>
                                        <p:attrNameLst>
                                          <p:attrName>ppt_x</p:attrName>
                                        </p:attrNameLst>
                                      </p:cBhvr>
                                      <p:tavLst>
                                        <p:tav tm="0">
                                          <p:val>
                                            <p:strVal val="#ppt_x"/>
                                          </p:val>
                                        </p:tav>
                                        <p:tav tm="100000">
                                          <p:val>
                                            <p:strVal val="#ppt_x"/>
                                          </p:val>
                                        </p:tav>
                                      </p:tavLst>
                                    </p:anim>
                                    <p:anim calcmode="lin" valueType="num">
                                      <p:cBhvr additive="base">
                                        <p:cTn id="50"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P spid="45059"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7283152" cy="1143000"/>
          </a:xfrm>
        </p:spPr>
        <p:style>
          <a:lnRef idx="1">
            <a:schemeClr val="accent5"/>
          </a:lnRef>
          <a:fillRef idx="2">
            <a:schemeClr val="accent5"/>
          </a:fillRef>
          <a:effectRef idx="1">
            <a:schemeClr val="accent5"/>
          </a:effectRef>
          <a:fontRef idx="minor">
            <a:schemeClr val="dk1"/>
          </a:fontRef>
        </p:style>
        <p:txBody>
          <a:bodyPr/>
          <a:lstStyle/>
          <a:p>
            <a:pPr eaLnBrk="1" hangingPunct="1"/>
            <a:r>
              <a:rPr lang="en-US" dirty="0" smtClean="0">
                <a:cs typeface="Arial" pitchFamily="34" charset="0"/>
              </a:rPr>
              <a:t>7. Do the proper examination.</a:t>
            </a:r>
            <a:endParaRPr lang="en-US" dirty="0" smtClean="0">
              <a:cs typeface="Times New Roman" pitchFamily="18" charset="0"/>
            </a:endParaRPr>
          </a:p>
        </p:txBody>
      </p:sp>
      <p:sp>
        <p:nvSpPr>
          <p:cNvPr id="46083" name="Content Placeholder 2"/>
          <p:cNvSpPr>
            <a:spLocks noGrp="1"/>
          </p:cNvSpPr>
          <p:nvPr>
            <p:ph idx="1"/>
          </p:nvPr>
        </p:nvSpPr>
        <p:spPr>
          <a:xfrm>
            <a:off x="457200" y="1600200"/>
            <a:ext cx="5266928" cy="4525963"/>
          </a:xfr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85000" lnSpcReduction="20000"/>
          </a:bodyPr>
          <a:lstStyle/>
          <a:p>
            <a:pPr algn="l" rtl="0" eaLnBrk="1" hangingPunct="1"/>
            <a:r>
              <a:rPr lang="en-US" dirty="0" smtClean="0">
                <a:cs typeface="Arial" pitchFamily="34" charset="0"/>
              </a:rPr>
              <a:t>Do the proper examination and before palpation </a:t>
            </a:r>
            <a:r>
              <a:rPr lang="en-US" b="1" u="sng" dirty="0" smtClean="0">
                <a:solidFill>
                  <a:srgbClr val="FF0000"/>
                </a:solidFill>
                <a:cs typeface="Arial" pitchFamily="34" charset="0"/>
              </a:rPr>
              <a:t>never</a:t>
            </a:r>
            <a:r>
              <a:rPr lang="en-US" dirty="0" smtClean="0">
                <a:cs typeface="Arial" pitchFamily="34" charset="0"/>
              </a:rPr>
              <a:t> forget to ask if there is any tenderness and the patient should be comfortable at all times during the examination.  </a:t>
            </a:r>
          </a:p>
          <a:p>
            <a:pPr algn="l" rtl="0" eaLnBrk="1" hangingPunct="1"/>
            <a:r>
              <a:rPr lang="en-US" b="1" i="1" u="sng" dirty="0" smtClean="0">
                <a:solidFill>
                  <a:srgbClr val="00B050"/>
                </a:solidFill>
                <a:cs typeface="Arial" pitchFamily="34" charset="0"/>
              </a:rPr>
              <a:t>Never</a:t>
            </a:r>
            <a:r>
              <a:rPr lang="en-US" dirty="0" smtClean="0">
                <a:cs typeface="Arial" pitchFamily="34" charset="0"/>
              </a:rPr>
              <a:t> examine patients as if you are manipulating experimental animals and remember that if the patient shouts out, </a:t>
            </a:r>
            <a:r>
              <a:rPr lang="en-US" b="1" dirty="0" smtClean="0">
                <a:cs typeface="Arial" pitchFamily="34" charset="0"/>
              </a:rPr>
              <a:t>you have failed your examination.</a:t>
            </a:r>
          </a:p>
        </p:txBody>
      </p:sp>
      <p:pic>
        <p:nvPicPr>
          <p:cNvPr id="16386" name="Picture 2" descr="http://globalhealth.stanford.edu/strategicinitiatives/nectar/assets_c/2011/09/stethoscope-thumb-500x499-3658.jpg"/>
          <p:cNvPicPr>
            <a:picLocks noChangeAspect="1" noChangeArrowheads="1"/>
          </p:cNvPicPr>
          <p:nvPr/>
        </p:nvPicPr>
        <p:blipFill>
          <a:blip r:embed="rId2" cstate="print"/>
          <a:srcRect/>
          <a:stretch>
            <a:fillRect/>
          </a:stretch>
        </p:blipFill>
        <p:spPr bwMode="auto">
          <a:xfrm>
            <a:off x="6156176" y="1844824"/>
            <a:ext cx="2520280" cy="37719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6082"/>
                                        </p:tgtEl>
                                      </p:cBhvr>
                                    </p:animEffect>
                                    <p:animScale>
                                      <p:cBhvr>
                                        <p:cTn id="7" dur="250" autoRev="1" fill="hold"/>
                                        <p:tgtEl>
                                          <p:spTgt spid="4608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6083">
                                            <p:bg/>
                                          </p:spTgt>
                                        </p:tgtEl>
                                      </p:cBhvr>
                                    </p:animEffect>
                                    <p:animScale>
                                      <p:cBhvr>
                                        <p:cTn id="12" dur="250" autoRev="1" fill="hold"/>
                                        <p:tgtEl>
                                          <p:spTgt spid="46083">
                                            <p:bg/>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46083">
                                            <p:txEl>
                                              <p:pRg st="0" end="0"/>
                                            </p:txEl>
                                          </p:spTgt>
                                        </p:tgtEl>
                                      </p:cBhvr>
                                    </p:animEffect>
                                    <p:animScale>
                                      <p:cBhvr>
                                        <p:cTn id="17" dur="250" autoRev="1" fill="hold"/>
                                        <p:tgtEl>
                                          <p:spTgt spid="46083">
                                            <p:txEl>
                                              <p:pRg st="0" end="0"/>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46083">
                                            <p:txEl>
                                              <p:pRg st="1" end="1"/>
                                            </p:txEl>
                                          </p:spTgt>
                                        </p:tgtEl>
                                      </p:cBhvr>
                                    </p:animEffect>
                                    <p:animScale>
                                      <p:cBhvr>
                                        <p:cTn id="22" dur="250" autoRev="1" fill="hold"/>
                                        <p:tgtEl>
                                          <p:spTgt spid="46083">
                                            <p:txEl>
                                              <p:pRg st="1" end="1"/>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6386"/>
                                        </p:tgtEl>
                                      </p:cBhvr>
                                    </p:animEffect>
                                    <p:animScale>
                                      <p:cBhvr>
                                        <p:cTn id="27" dur="250" autoRev="1" fill="hold"/>
                                        <p:tgtEl>
                                          <p:spTgt spid="163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P spid="4608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eaLnBrk="1" hangingPunct="1"/>
            <a:r>
              <a:rPr lang="en-US" dirty="0" smtClean="0">
                <a:cs typeface="Times New Roman" pitchFamily="18" charset="0"/>
              </a:rPr>
              <a:t>8.</a:t>
            </a:r>
            <a:r>
              <a:rPr lang="en-US" dirty="0" smtClean="0">
                <a:cs typeface="Arial" pitchFamily="34" charset="0"/>
              </a:rPr>
              <a:t> to learn the routine by heart </a:t>
            </a:r>
            <a:endParaRPr lang="en-US" dirty="0" smtClean="0">
              <a:cs typeface="Times New Roman" pitchFamily="18" charset="0"/>
            </a:endParaRPr>
          </a:p>
        </p:txBody>
      </p:sp>
      <p:sp>
        <p:nvSpPr>
          <p:cNvPr id="47107" name="Content Placeholder 2"/>
          <p:cNvSpPr>
            <a:spLocks noGrp="1"/>
          </p:cNvSpPr>
          <p:nvPr>
            <p:ph idx="1"/>
          </p:nvPr>
        </p:nvSpPr>
        <p:spPr>
          <a:xfrm>
            <a:off x="457200" y="1600200"/>
            <a:ext cx="6059016" cy="4525963"/>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514350" indent="-514350" algn="l" rtl="0" eaLnBrk="1" hangingPunct="1">
              <a:buFont typeface="Wingdings" pitchFamily="2" charset="2"/>
              <a:buChar char="q"/>
            </a:pPr>
            <a:r>
              <a:rPr lang="en-US" dirty="0" smtClean="0">
                <a:cs typeface="Arial" pitchFamily="34" charset="0"/>
              </a:rPr>
              <a:t>The easiest way to ensure that you perform a complete examination </a:t>
            </a:r>
            <a:r>
              <a:rPr lang="en-US" b="1" i="1" dirty="0" smtClean="0">
                <a:cs typeface="Arial" pitchFamily="34" charset="0"/>
              </a:rPr>
              <a:t>is to learn the routine by heart and repeat it to yourself during the examination</a:t>
            </a:r>
            <a:r>
              <a:rPr lang="en-US" dirty="0" smtClean="0">
                <a:cs typeface="Arial" pitchFamily="34" charset="0"/>
              </a:rPr>
              <a:t>.  </a:t>
            </a:r>
          </a:p>
          <a:p>
            <a:pPr marL="514350" indent="-514350" algn="l" rtl="0" eaLnBrk="1" hangingPunct="1">
              <a:buFont typeface="Wingdings" pitchFamily="2" charset="2"/>
              <a:buChar char="q"/>
            </a:pPr>
            <a:r>
              <a:rPr lang="en-US" dirty="0" smtClean="0">
                <a:cs typeface="Arial" pitchFamily="34" charset="0"/>
              </a:rPr>
              <a:t>Always keep to the basic pattern of </a:t>
            </a:r>
            <a:r>
              <a:rPr lang="en-US" b="1" dirty="0" smtClean="0">
                <a:solidFill>
                  <a:srgbClr val="00B050"/>
                </a:solidFill>
                <a:cs typeface="Arial" pitchFamily="34" charset="0"/>
              </a:rPr>
              <a:t>looking</a:t>
            </a:r>
            <a:r>
              <a:rPr lang="en-US" dirty="0" smtClean="0">
                <a:cs typeface="Arial" pitchFamily="34" charset="0"/>
              </a:rPr>
              <a:t>, </a:t>
            </a:r>
            <a:r>
              <a:rPr lang="en-US" b="1" dirty="0" smtClean="0">
                <a:solidFill>
                  <a:srgbClr val="FF0000"/>
                </a:solidFill>
                <a:cs typeface="Arial" pitchFamily="34" charset="0"/>
              </a:rPr>
              <a:t>feeling</a:t>
            </a:r>
            <a:r>
              <a:rPr lang="en-US" dirty="0" smtClean="0">
                <a:cs typeface="Arial" pitchFamily="34" charset="0"/>
              </a:rPr>
              <a:t>, </a:t>
            </a:r>
            <a:r>
              <a:rPr lang="en-US" b="1" dirty="0" smtClean="0">
                <a:cs typeface="Arial" pitchFamily="34" charset="0"/>
              </a:rPr>
              <a:t>tapping</a:t>
            </a:r>
            <a:r>
              <a:rPr lang="en-US" dirty="0" smtClean="0">
                <a:cs typeface="Arial" pitchFamily="34" charset="0"/>
              </a:rPr>
              <a:t> and </a:t>
            </a:r>
            <a:r>
              <a:rPr lang="en-US" b="1" dirty="0" smtClean="0">
                <a:solidFill>
                  <a:srgbClr val="00B0F0"/>
                </a:solidFill>
                <a:cs typeface="Arial" pitchFamily="34" charset="0"/>
              </a:rPr>
              <a:t>listening</a:t>
            </a:r>
            <a:r>
              <a:rPr lang="en-US" dirty="0" smtClean="0">
                <a:cs typeface="Arial" pitchFamily="34" charset="0"/>
              </a:rPr>
              <a:t> </a:t>
            </a:r>
            <a:r>
              <a:rPr lang="en-US" i="1" u="sng" dirty="0" smtClean="0">
                <a:cs typeface="Arial" pitchFamily="34" charset="0"/>
              </a:rPr>
              <a:t>(inspection, palpation, percussion, auscultation), </a:t>
            </a:r>
            <a:r>
              <a:rPr lang="en-US" dirty="0" smtClean="0">
                <a:cs typeface="Arial" pitchFamily="34" charset="0"/>
              </a:rPr>
              <a:t>whatever you are examining .  </a:t>
            </a:r>
          </a:p>
          <a:p>
            <a:pPr marL="514350" indent="-514350" algn="l" rtl="0" eaLnBrk="1" hangingPunct="1">
              <a:buFont typeface="+mj-lt"/>
              <a:buAutoNum type="arabicPeriod"/>
            </a:pPr>
            <a:endParaRPr lang="en-US" dirty="0" smtClean="0">
              <a:cs typeface="Arial" pitchFamily="34" charset="0"/>
            </a:endParaRPr>
          </a:p>
        </p:txBody>
      </p:sp>
      <p:pic>
        <p:nvPicPr>
          <p:cNvPr id="15362" name="Picture 2" descr="https://secure.media.flowebdesign.ie/cms_images/cmsv3/12_1.jpg"/>
          <p:cNvPicPr>
            <a:picLocks noChangeAspect="1" noChangeArrowheads="1"/>
          </p:cNvPicPr>
          <p:nvPr/>
        </p:nvPicPr>
        <p:blipFill>
          <a:blip r:embed="rId2" cstate="print"/>
          <a:srcRect/>
          <a:stretch>
            <a:fillRect/>
          </a:stretch>
        </p:blipFill>
        <p:spPr bwMode="auto">
          <a:xfrm>
            <a:off x="6588224" y="2852936"/>
            <a:ext cx="2381250" cy="1838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 fill="hold"/>
                                        <p:tgtEl>
                                          <p:spTgt spid="4710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500" fill="hold"/>
                                        <p:tgtEl>
                                          <p:spTgt spid="47107">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500" fill="hold"/>
                                        <p:tgtEl>
                                          <p:spTgt spid="47107">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500" fill="hold"/>
                                        <p:tgtEl>
                                          <p:spTgt spid="47107">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500" fill="hold"/>
                                        <p:tgtEl>
                                          <p:spTgt spid="153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7"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5050904" cy="1143000"/>
          </a:xfrm>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dirty="0" smtClean="0">
                <a:cs typeface="Arial" pitchFamily="34" charset="0"/>
              </a:rPr>
              <a:t>9. methodically step</a:t>
            </a:r>
            <a:endParaRPr lang="en-US" dirty="0" smtClean="0">
              <a:cs typeface="Times New Roman" pitchFamily="18" charset="0"/>
            </a:endParaRPr>
          </a:p>
        </p:txBody>
      </p:sp>
      <p:sp>
        <p:nvSpPr>
          <p:cNvPr id="48131" name="Content Placeholder 2"/>
          <p:cNvSpPr>
            <a:spLocks noGrp="1"/>
          </p:cNvSpPr>
          <p:nvPr>
            <p:ph idx="1"/>
          </p:nvPr>
        </p:nvSpPr>
        <p:spPr>
          <a:xfrm>
            <a:off x="457200" y="1600200"/>
            <a:ext cx="5482952" cy="4525963"/>
          </a:xfrm>
        </p:spPr>
        <p:style>
          <a:lnRef idx="2">
            <a:schemeClr val="accent5"/>
          </a:lnRef>
          <a:fillRef idx="1">
            <a:schemeClr val="lt1"/>
          </a:fillRef>
          <a:effectRef idx="0">
            <a:schemeClr val="accent5"/>
          </a:effectRef>
          <a:fontRef idx="minor">
            <a:schemeClr val="dk1"/>
          </a:fontRef>
        </p:style>
        <p:txBody>
          <a:bodyPr/>
          <a:lstStyle/>
          <a:p>
            <a:pPr algn="l" rtl="0" eaLnBrk="1" hangingPunct="1"/>
            <a:r>
              <a:rPr lang="en-US" dirty="0" smtClean="0">
                <a:cs typeface="Arial" pitchFamily="34" charset="0"/>
              </a:rPr>
              <a:t>The doctor should go through his patient </a:t>
            </a:r>
            <a:r>
              <a:rPr lang="en-US" b="1" dirty="0" smtClean="0">
                <a:cs typeface="Arial" pitchFamily="34" charset="0"/>
              </a:rPr>
              <a:t>methodically step </a:t>
            </a:r>
            <a:r>
              <a:rPr lang="en-US" dirty="0" smtClean="0">
                <a:cs typeface="Arial" pitchFamily="34" charset="0"/>
              </a:rPr>
              <a:t>by </a:t>
            </a:r>
            <a:r>
              <a:rPr lang="en-US" i="1" u="sng" dirty="0" smtClean="0">
                <a:solidFill>
                  <a:srgbClr val="00B0F0"/>
                </a:solidFill>
                <a:effectLst>
                  <a:outerShdw blurRad="38100" dist="38100" dir="2700000" algn="tl">
                    <a:srgbClr val="000000">
                      <a:alpha val="43137"/>
                    </a:srgbClr>
                  </a:outerShdw>
                </a:effectLst>
                <a:cs typeface="Arial" pitchFamily="34" charset="0"/>
              </a:rPr>
              <a:t>step according to a well practiced routine</a:t>
            </a:r>
            <a:r>
              <a:rPr lang="en-US" dirty="0" smtClean="0">
                <a:cs typeface="Arial" pitchFamily="34" charset="0"/>
              </a:rPr>
              <a:t>,</a:t>
            </a:r>
          </a:p>
          <a:p>
            <a:pPr lvl="1" algn="l" rtl="0" eaLnBrk="1" hangingPunct="1"/>
            <a:r>
              <a:rPr lang="en-US" dirty="0" smtClean="0">
                <a:cs typeface="Arial" pitchFamily="34" charset="0"/>
              </a:rPr>
              <a:t> which should become instinctive, before reaching his final conclusion.</a:t>
            </a:r>
          </a:p>
          <a:p>
            <a:pPr algn="l" rtl="0" eaLnBrk="1" hangingPunct="1"/>
            <a:endParaRPr lang="en-US" dirty="0" smtClean="0">
              <a:cs typeface="Arial" pitchFamily="34" charset="0"/>
            </a:endParaRPr>
          </a:p>
        </p:txBody>
      </p:sp>
      <p:pic>
        <p:nvPicPr>
          <p:cNvPr id="14338" name="Picture 2" descr="https://encrypted-tbn2.gstatic.com/images?q=tbn:ANd9GcRC-ar0xgiQh62um0cOhfB0l9qXjc9TCJ717JviFWdyFwkAZ5UX3cB3x5Ql"/>
          <p:cNvPicPr>
            <a:picLocks noChangeAspect="1" noChangeArrowheads="1"/>
          </p:cNvPicPr>
          <p:nvPr/>
        </p:nvPicPr>
        <p:blipFill>
          <a:blip r:embed="rId2" cstate="print"/>
          <a:srcRect/>
          <a:stretch>
            <a:fillRect/>
          </a:stretch>
        </p:blipFill>
        <p:spPr bwMode="auto">
          <a:xfrm>
            <a:off x="5940152" y="2492896"/>
            <a:ext cx="2863837" cy="21427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strips(upLeft)">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48131">
                                            <p:bg/>
                                          </p:spTgt>
                                        </p:tgtEl>
                                        <p:attrNameLst>
                                          <p:attrName>style.visibility</p:attrName>
                                        </p:attrNameLst>
                                      </p:cBhvr>
                                      <p:to>
                                        <p:strVal val="visible"/>
                                      </p:to>
                                    </p:set>
                                    <p:animEffect transition="in" filter="strips(upLeft)">
                                      <p:cBhvr>
                                        <p:cTn id="12" dur="500"/>
                                        <p:tgtEl>
                                          <p:spTgt spid="4813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48131">
                                            <p:txEl>
                                              <p:pRg st="0" end="0"/>
                                            </p:txEl>
                                          </p:spTgt>
                                        </p:tgtEl>
                                        <p:attrNameLst>
                                          <p:attrName>style.visibility</p:attrName>
                                        </p:attrNameLst>
                                      </p:cBhvr>
                                      <p:to>
                                        <p:strVal val="visible"/>
                                      </p:to>
                                    </p:set>
                                    <p:animEffect transition="in" filter="strips(upLeft)">
                                      <p:cBhvr>
                                        <p:cTn id="17" dur="500"/>
                                        <p:tgtEl>
                                          <p:spTgt spid="481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48131">
                                            <p:txEl>
                                              <p:pRg st="1" end="1"/>
                                            </p:txEl>
                                          </p:spTgt>
                                        </p:tgtEl>
                                        <p:attrNameLst>
                                          <p:attrName>style.visibility</p:attrName>
                                        </p:attrNameLst>
                                      </p:cBhvr>
                                      <p:to>
                                        <p:strVal val="visible"/>
                                      </p:to>
                                    </p:set>
                                    <p:animEffect transition="in" filter="strips(upLeft)">
                                      <p:cBhvr>
                                        <p:cTn id="22" dur="500"/>
                                        <p:tgtEl>
                                          <p:spTgt spid="4813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14338"/>
                                        </p:tgtEl>
                                        <p:attrNameLst>
                                          <p:attrName>style.visibility</p:attrName>
                                        </p:attrNameLst>
                                      </p:cBhvr>
                                      <p:to>
                                        <p:strVal val="visible"/>
                                      </p:to>
                                    </p:set>
                                    <p:animEffect transition="in" filter="strips(upLeft)">
                                      <p:cBhvr>
                                        <p:cTn id="2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1"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rtl="0" eaLnBrk="1" hangingPunct="1"/>
            <a:r>
              <a:rPr lang="en-US" dirty="0" smtClean="0">
                <a:cs typeface="Arial" pitchFamily="34" charset="0"/>
              </a:rPr>
              <a:t>10 . best to examine first the part of the body</a:t>
            </a:r>
            <a:endParaRPr lang="en-US" dirty="0" smtClean="0">
              <a:cs typeface="Times New Roman" pitchFamily="18" charset="0"/>
            </a:endParaRPr>
          </a:p>
        </p:txBody>
      </p:sp>
      <p:sp>
        <p:nvSpPr>
          <p:cNvPr id="49155" name="Content Placeholder 2"/>
          <p:cNvSpPr>
            <a:spLocks noGrp="1"/>
          </p:cNvSpPr>
          <p:nvPr>
            <p:ph idx="1"/>
          </p:nvPr>
        </p:nvSpPr>
        <p:spPr>
          <a:xfrm>
            <a:off x="457200" y="1600200"/>
            <a:ext cx="5194920" cy="4525963"/>
          </a:xfrm>
        </p:spPr>
        <p:style>
          <a:lnRef idx="2">
            <a:schemeClr val="accent5"/>
          </a:lnRef>
          <a:fillRef idx="1">
            <a:schemeClr val="lt1"/>
          </a:fillRef>
          <a:effectRef idx="0">
            <a:schemeClr val="accent5"/>
          </a:effectRef>
          <a:fontRef idx="minor">
            <a:schemeClr val="dk1"/>
          </a:fontRef>
        </p:style>
        <p:txBody>
          <a:bodyPr/>
          <a:lstStyle/>
          <a:p>
            <a:pPr algn="l" rtl="0" eaLnBrk="1" hangingPunct="1"/>
            <a:r>
              <a:rPr lang="en-US" dirty="0" smtClean="0">
                <a:cs typeface="Arial" pitchFamily="34" charset="0"/>
              </a:rPr>
              <a:t>Whilst keeping to the routine it is, however often best to examine first the part of the body </a:t>
            </a:r>
            <a:r>
              <a:rPr lang="en-US" i="1" dirty="0" smtClean="0">
                <a:solidFill>
                  <a:srgbClr val="FFC000"/>
                </a:solidFill>
                <a:effectLst>
                  <a:outerShdw blurRad="38100" dist="38100" dir="2700000" algn="tl">
                    <a:srgbClr val="000000">
                      <a:alpha val="43137"/>
                    </a:srgbClr>
                  </a:outerShdw>
                </a:effectLst>
                <a:cs typeface="Arial" pitchFamily="34" charset="0"/>
              </a:rPr>
              <a:t>that is the source of the patient’s complaint. </a:t>
            </a:r>
          </a:p>
        </p:txBody>
      </p:sp>
      <p:pic>
        <p:nvPicPr>
          <p:cNvPr id="13314" name="Picture 2" descr="https://encrypted-tbn1.gstatic.com/images?q=tbn:ANd9GcRghMWIRnxuchyy5h8u4pIP0RPcmtrfopEazNqt6-8_Cj8ehOsAXaPgfr0"/>
          <p:cNvPicPr>
            <a:picLocks noChangeAspect="1" noChangeArrowheads="1"/>
          </p:cNvPicPr>
          <p:nvPr/>
        </p:nvPicPr>
        <p:blipFill>
          <a:blip r:embed="rId2" cstate="print"/>
          <a:srcRect/>
          <a:stretch>
            <a:fillRect/>
          </a:stretch>
        </p:blipFill>
        <p:spPr bwMode="auto">
          <a:xfrm>
            <a:off x="5868144" y="2636912"/>
            <a:ext cx="2887668" cy="21602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ppt_w</p:attrName>
                                        </p:attrNameLst>
                                      </p:cBhvr>
                                      <p:tavLst>
                                        <p:tav tm="0">
                                          <p:val>
                                            <p:fltVal val="0"/>
                                          </p:val>
                                        </p:tav>
                                        <p:tav tm="100000">
                                          <p:val>
                                            <p:strVal val="#ppt_w"/>
                                          </p:val>
                                        </p:tav>
                                      </p:tavLst>
                                    </p:anim>
                                    <p:anim calcmode="lin" valueType="num">
                                      <p:cBhvr>
                                        <p:cTn id="8" dur="1000" fill="hold"/>
                                        <p:tgtEl>
                                          <p:spTgt spid="49154"/>
                                        </p:tgtEl>
                                        <p:attrNameLst>
                                          <p:attrName>ppt_h</p:attrName>
                                        </p:attrNameLst>
                                      </p:cBhvr>
                                      <p:tavLst>
                                        <p:tav tm="0">
                                          <p:val>
                                            <p:fltVal val="0"/>
                                          </p:val>
                                        </p:tav>
                                        <p:tav tm="100000">
                                          <p:val>
                                            <p:strVal val="#ppt_h"/>
                                          </p:val>
                                        </p:tav>
                                      </p:tavLst>
                                    </p:anim>
                                    <p:anim calcmode="lin" valueType="num">
                                      <p:cBhvr>
                                        <p:cTn id="9" dur="1000" fill="hold"/>
                                        <p:tgtEl>
                                          <p:spTgt spid="491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91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9155">
                                            <p:bg/>
                                          </p:spTgt>
                                        </p:tgtEl>
                                        <p:attrNameLst>
                                          <p:attrName>style.visibility</p:attrName>
                                        </p:attrNameLst>
                                      </p:cBhvr>
                                      <p:to>
                                        <p:strVal val="visible"/>
                                      </p:to>
                                    </p:set>
                                    <p:anim calcmode="lin" valueType="num">
                                      <p:cBhvr>
                                        <p:cTn id="15" dur="1000" fill="hold"/>
                                        <p:tgtEl>
                                          <p:spTgt spid="49155">
                                            <p:bg/>
                                          </p:spTgt>
                                        </p:tgtEl>
                                        <p:attrNameLst>
                                          <p:attrName>ppt_w</p:attrName>
                                        </p:attrNameLst>
                                      </p:cBhvr>
                                      <p:tavLst>
                                        <p:tav tm="0">
                                          <p:val>
                                            <p:fltVal val="0"/>
                                          </p:val>
                                        </p:tav>
                                        <p:tav tm="100000">
                                          <p:val>
                                            <p:strVal val="#ppt_w"/>
                                          </p:val>
                                        </p:tav>
                                      </p:tavLst>
                                    </p:anim>
                                    <p:anim calcmode="lin" valueType="num">
                                      <p:cBhvr>
                                        <p:cTn id="16" dur="1000" fill="hold"/>
                                        <p:tgtEl>
                                          <p:spTgt spid="49155">
                                            <p:bg/>
                                          </p:spTgt>
                                        </p:tgtEl>
                                        <p:attrNameLst>
                                          <p:attrName>ppt_h</p:attrName>
                                        </p:attrNameLst>
                                      </p:cBhvr>
                                      <p:tavLst>
                                        <p:tav tm="0">
                                          <p:val>
                                            <p:fltVal val="0"/>
                                          </p:val>
                                        </p:tav>
                                        <p:tav tm="100000">
                                          <p:val>
                                            <p:strVal val="#ppt_h"/>
                                          </p:val>
                                        </p:tav>
                                      </p:tavLst>
                                    </p:anim>
                                    <p:anim calcmode="lin" valueType="num">
                                      <p:cBhvr>
                                        <p:cTn id="17" dur="1000" fill="hold"/>
                                        <p:tgtEl>
                                          <p:spTgt spid="49155">
                                            <p:bg/>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9155">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9155">
                                            <p:txEl>
                                              <p:pRg st="0" end="0"/>
                                            </p:txEl>
                                          </p:spTgt>
                                        </p:tgtEl>
                                        <p:attrNameLst>
                                          <p:attrName>style.visibility</p:attrName>
                                        </p:attrNameLst>
                                      </p:cBhvr>
                                      <p:to>
                                        <p:strVal val="visible"/>
                                      </p:to>
                                    </p:set>
                                    <p:anim calcmode="lin" valueType="num">
                                      <p:cBhvr>
                                        <p:cTn id="23" dur="1000" fill="hold"/>
                                        <p:tgtEl>
                                          <p:spTgt spid="4915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4915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4915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915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3314"/>
                                        </p:tgtEl>
                                        <p:attrNameLst>
                                          <p:attrName>style.visibility</p:attrName>
                                        </p:attrNameLst>
                                      </p:cBhvr>
                                      <p:to>
                                        <p:strVal val="visible"/>
                                      </p:to>
                                    </p:set>
                                    <p:anim calcmode="lin" valueType="num">
                                      <p:cBhvr>
                                        <p:cTn id="31" dur="1000" fill="hold"/>
                                        <p:tgtEl>
                                          <p:spTgt spid="13314"/>
                                        </p:tgtEl>
                                        <p:attrNameLst>
                                          <p:attrName>ppt_w</p:attrName>
                                        </p:attrNameLst>
                                      </p:cBhvr>
                                      <p:tavLst>
                                        <p:tav tm="0">
                                          <p:val>
                                            <p:fltVal val="0"/>
                                          </p:val>
                                        </p:tav>
                                        <p:tav tm="100000">
                                          <p:val>
                                            <p:strVal val="#ppt_w"/>
                                          </p:val>
                                        </p:tav>
                                      </p:tavLst>
                                    </p:anim>
                                    <p:anim calcmode="lin" valueType="num">
                                      <p:cBhvr>
                                        <p:cTn id="32" dur="1000" fill="hold"/>
                                        <p:tgtEl>
                                          <p:spTgt spid="13314"/>
                                        </p:tgtEl>
                                        <p:attrNameLst>
                                          <p:attrName>ppt_h</p:attrName>
                                        </p:attrNameLst>
                                      </p:cBhvr>
                                      <p:tavLst>
                                        <p:tav tm="0">
                                          <p:val>
                                            <p:fltVal val="0"/>
                                          </p:val>
                                        </p:tav>
                                        <p:tav tm="100000">
                                          <p:val>
                                            <p:strVal val="#ppt_h"/>
                                          </p:val>
                                        </p:tav>
                                      </p:tavLst>
                                    </p:anim>
                                    <p:anim calcmode="lin" valueType="num">
                                      <p:cBhvr>
                                        <p:cTn id="33" dur="1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P spid="49155"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rtl="0" eaLnBrk="1" hangingPunct="1"/>
            <a:r>
              <a:rPr lang="en-US" dirty="0" smtClean="0">
                <a:cs typeface="Arial" pitchFamily="34" charset="0"/>
              </a:rPr>
              <a:t>11. spot as many abnormal physical signs</a:t>
            </a:r>
            <a:endParaRPr lang="en-US" dirty="0" smtClean="0">
              <a:cs typeface="Times New Roman" pitchFamily="18" charset="0"/>
            </a:endParaRPr>
          </a:p>
        </p:txBody>
      </p:sp>
      <p:sp>
        <p:nvSpPr>
          <p:cNvPr id="50179" name="Content Placeholder 2"/>
          <p:cNvSpPr>
            <a:spLocks noGrp="1"/>
          </p:cNvSpPr>
          <p:nvPr>
            <p:ph idx="1"/>
          </p:nvPr>
        </p:nvSpPr>
        <p:spPr>
          <a:xfrm>
            <a:off x="457200" y="1600200"/>
            <a:ext cx="6419056" cy="4525963"/>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lgn="l" rtl="0" eaLnBrk="1" hangingPunct="1"/>
            <a:r>
              <a:rPr lang="en-US" dirty="0" smtClean="0">
                <a:cs typeface="Arial" pitchFamily="34" charset="0"/>
              </a:rPr>
              <a:t>You should try to spot as many </a:t>
            </a:r>
            <a:r>
              <a:rPr lang="en-US" b="1" dirty="0" smtClean="0">
                <a:solidFill>
                  <a:srgbClr val="FFC000"/>
                </a:solidFill>
                <a:cs typeface="Arial" pitchFamily="34" charset="0"/>
              </a:rPr>
              <a:t>abnormal physical signs </a:t>
            </a:r>
            <a:r>
              <a:rPr lang="en-US" dirty="0" smtClean="0">
                <a:cs typeface="Arial" pitchFamily="34" charset="0"/>
              </a:rPr>
              <a:t>as you can (even if  not relevant to patient’s main complaint)</a:t>
            </a:r>
          </a:p>
          <a:p>
            <a:pPr algn="l" rtl="0" eaLnBrk="1" hangingPunct="1"/>
            <a:r>
              <a:rPr lang="en-US" dirty="0" smtClean="0">
                <a:cs typeface="Arial" pitchFamily="34" charset="0"/>
              </a:rPr>
              <a:t> and therefore must examine the patient as a whole and not just part related to his or her complaint.</a:t>
            </a:r>
          </a:p>
          <a:p>
            <a:pPr algn="l" rtl="0" eaLnBrk="1" hangingPunct="1"/>
            <a:r>
              <a:rPr lang="en-US" dirty="0" smtClean="0">
                <a:cs typeface="Arial" pitchFamily="34" charset="0"/>
              </a:rPr>
              <a:t> However, you must be quick and comprehensive in your examination.</a:t>
            </a:r>
          </a:p>
          <a:p>
            <a:pPr algn="l" rtl="0" eaLnBrk="1" hangingPunct="1"/>
            <a:endParaRPr lang="en-US" dirty="0" smtClean="0">
              <a:cs typeface="Arial" pitchFamily="34" charset="0"/>
            </a:endParaRPr>
          </a:p>
        </p:txBody>
      </p:sp>
      <p:pic>
        <p:nvPicPr>
          <p:cNvPr id="12290" name="Picture 2" descr="https://encrypted-tbn1.gstatic.com/images?q=tbn:ANd9GcSu3AoOk6KvrSht026b5JTlEeqDNq1ZVgAKvuk8jdqXHQ5U2SZxW7hQmPiJ"/>
          <p:cNvPicPr>
            <a:picLocks noChangeAspect="1" noChangeArrowheads="1"/>
          </p:cNvPicPr>
          <p:nvPr/>
        </p:nvPicPr>
        <p:blipFill>
          <a:blip r:embed="rId2" cstate="print"/>
          <a:srcRect/>
          <a:stretch>
            <a:fillRect/>
          </a:stretch>
        </p:blipFill>
        <p:spPr bwMode="auto">
          <a:xfrm>
            <a:off x="7308304" y="1700808"/>
            <a:ext cx="1285875" cy="962025"/>
          </a:xfrm>
          <a:prstGeom prst="rect">
            <a:avLst/>
          </a:prstGeom>
          <a:noFill/>
        </p:spPr>
      </p:pic>
      <p:pic>
        <p:nvPicPr>
          <p:cNvPr id="12292" name="Picture 4" descr="https://encrypted-tbn0.gstatic.com/images?q=tbn:ANd9GcSi4iq-LrynQFakXfyJOT8ksE8deQzIEbsj2a-Pwnm-sCKVVW6qZZmETdU"/>
          <p:cNvPicPr>
            <a:picLocks noChangeAspect="1" noChangeArrowheads="1"/>
          </p:cNvPicPr>
          <p:nvPr/>
        </p:nvPicPr>
        <p:blipFill>
          <a:blip r:embed="rId3" cstate="print"/>
          <a:srcRect/>
          <a:stretch>
            <a:fillRect/>
          </a:stretch>
        </p:blipFill>
        <p:spPr bwMode="auto">
          <a:xfrm>
            <a:off x="7308304" y="2996952"/>
            <a:ext cx="1266825" cy="981076"/>
          </a:xfrm>
          <a:prstGeom prst="rect">
            <a:avLst/>
          </a:prstGeom>
          <a:noFill/>
        </p:spPr>
      </p:pic>
      <p:pic>
        <p:nvPicPr>
          <p:cNvPr id="12294" name="Picture 6" descr="https://encrypted-tbn3.gstatic.com/images?q=tbn:ANd9GcQYPDCb_nlP6RPWHUEi_EWa6K05wXeRUt6WBDlBjHQV-5yCrvXLGuiC0Q"/>
          <p:cNvPicPr>
            <a:picLocks noChangeAspect="1" noChangeArrowheads="1"/>
          </p:cNvPicPr>
          <p:nvPr/>
        </p:nvPicPr>
        <p:blipFill>
          <a:blip r:embed="rId4" cstate="print"/>
          <a:srcRect/>
          <a:stretch>
            <a:fillRect/>
          </a:stretch>
        </p:blipFill>
        <p:spPr bwMode="auto">
          <a:xfrm>
            <a:off x="7308304" y="4221088"/>
            <a:ext cx="1209675" cy="866776"/>
          </a:xfrm>
          <a:prstGeom prst="rect">
            <a:avLst/>
          </a:prstGeom>
          <a:noFill/>
        </p:spPr>
      </p:pic>
      <p:pic>
        <p:nvPicPr>
          <p:cNvPr id="12296" name="Picture 8" descr="https://encrypted-tbn3.gstatic.com/images?q=tbn:ANd9GcTkoDNkJAdIFtG_BLGS1woDeM_K7IO1LPiJtnGKTMTG3uwcwj0I1ljJMwkd"/>
          <p:cNvPicPr>
            <a:picLocks noChangeAspect="1" noChangeArrowheads="1"/>
          </p:cNvPicPr>
          <p:nvPr/>
        </p:nvPicPr>
        <p:blipFill>
          <a:blip r:embed="rId5" cstate="print"/>
          <a:srcRect/>
          <a:stretch>
            <a:fillRect/>
          </a:stretch>
        </p:blipFill>
        <p:spPr bwMode="auto">
          <a:xfrm>
            <a:off x="7236296" y="5301208"/>
            <a:ext cx="1428750" cy="10763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0179">
                                            <p:txEl>
                                              <p:pRg st="0" end="0"/>
                                            </p:txEl>
                                          </p:spTgt>
                                        </p:tgtEl>
                                      </p:cBhvr>
                                    </p:animEffect>
                                    <p:animScale>
                                      <p:cBhvr>
                                        <p:cTn id="7" dur="250" autoRev="1" fill="hold"/>
                                        <p:tgtEl>
                                          <p:spTgt spid="50179">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0179">
                                            <p:txEl>
                                              <p:pRg st="1" end="1"/>
                                            </p:txEl>
                                          </p:spTgt>
                                        </p:tgtEl>
                                      </p:cBhvr>
                                    </p:animEffect>
                                    <p:animScale>
                                      <p:cBhvr>
                                        <p:cTn id="12" dur="250" autoRev="1" fill="hold"/>
                                        <p:tgtEl>
                                          <p:spTgt spid="50179">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0179">
                                            <p:txEl>
                                              <p:pRg st="2" end="2"/>
                                            </p:txEl>
                                          </p:spTgt>
                                        </p:tgtEl>
                                      </p:cBhvr>
                                    </p:animEffect>
                                    <p:animScale>
                                      <p:cBhvr>
                                        <p:cTn id="17" dur="250" autoRev="1" fill="hold"/>
                                        <p:tgtEl>
                                          <p:spTgt spid="50179">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smtClean="0"/>
              <a:t>12.</a:t>
            </a:r>
            <a:r>
              <a:rPr lang="en-US" sz="2800" dirty="0" smtClean="0"/>
              <a:t> There are certain parts that you are </a:t>
            </a:r>
            <a:r>
              <a:rPr lang="en-US" sz="2800" b="1" dirty="0" smtClean="0"/>
              <a:t>not expected to include </a:t>
            </a:r>
            <a:r>
              <a:rPr lang="en-US" sz="2800" dirty="0" smtClean="0"/>
              <a:t>in the examination situation, </a:t>
            </a:r>
            <a:endParaRPr lang="ar-SA" dirty="0"/>
          </a:p>
        </p:txBody>
      </p:sp>
      <p:sp>
        <p:nvSpPr>
          <p:cNvPr id="3" name="Content Placeholder 2"/>
          <p:cNvSpPr>
            <a:spLocks noGrp="1"/>
          </p:cNvSpPr>
          <p:nvPr>
            <p:ph idx="1"/>
          </p:nvPr>
        </p:nvSpPr>
        <p:spPr>
          <a:xfrm>
            <a:off x="457200" y="1600200"/>
            <a:ext cx="5266928" cy="4525963"/>
          </a:xfrm>
        </p:spPr>
        <p:style>
          <a:lnRef idx="2">
            <a:schemeClr val="accent5"/>
          </a:lnRef>
          <a:fillRef idx="1">
            <a:schemeClr val="lt1"/>
          </a:fillRef>
          <a:effectRef idx="0">
            <a:schemeClr val="accent5"/>
          </a:effectRef>
          <a:fontRef idx="minor">
            <a:schemeClr val="dk1"/>
          </a:fontRef>
        </p:style>
        <p:txBody>
          <a:bodyPr/>
          <a:lstStyle/>
          <a:p>
            <a:pPr lvl="0" algn="l" rtl="0"/>
            <a:r>
              <a:rPr lang="en-US" dirty="0" smtClean="0"/>
              <a:t>such as a rectal/pelvic examination.  </a:t>
            </a:r>
          </a:p>
          <a:p>
            <a:pPr lvl="0" algn="l" rtl="0"/>
            <a:r>
              <a:rPr lang="en-US" dirty="0" smtClean="0"/>
              <a:t>However, you must indicate to the examiners that you would normally examine these areas. </a:t>
            </a:r>
          </a:p>
        </p:txBody>
      </p:sp>
      <p:pic>
        <p:nvPicPr>
          <p:cNvPr id="11266" name="Picture 2" descr="https://encrypted-tbn3.gstatic.com/images?q=tbn:ANd9GcSGXFPeWDiQi475S-fH1cwoZ4Ztc8W1A_Ah0ukcEIGh21cD139qlDTil3s"/>
          <p:cNvPicPr>
            <a:picLocks noChangeAspect="1" noChangeArrowheads="1"/>
          </p:cNvPicPr>
          <p:nvPr/>
        </p:nvPicPr>
        <p:blipFill>
          <a:blip r:embed="rId2" cstate="print"/>
          <a:srcRect/>
          <a:stretch>
            <a:fillRect/>
          </a:stretch>
        </p:blipFill>
        <p:spPr bwMode="auto">
          <a:xfrm>
            <a:off x="6516216" y="1700808"/>
            <a:ext cx="1228725" cy="923925"/>
          </a:xfrm>
          <a:prstGeom prst="rect">
            <a:avLst/>
          </a:prstGeom>
          <a:noFill/>
        </p:spPr>
      </p:pic>
      <p:pic>
        <p:nvPicPr>
          <p:cNvPr id="11268" name="Picture 4" descr="https://encrypted-tbn2.gstatic.com/images?q=tbn:ANd9GcToRLzOQvShdgHw-bPvPIxoRKCbPcR_MxCvq56ZF-d7PuYB30wWsmMWd0o"/>
          <p:cNvPicPr>
            <a:picLocks noChangeAspect="1" noChangeArrowheads="1"/>
          </p:cNvPicPr>
          <p:nvPr/>
        </p:nvPicPr>
        <p:blipFill>
          <a:blip r:embed="rId3" cstate="print"/>
          <a:srcRect/>
          <a:stretch>
            <a:fillRect/>
          </a:stretch>
        </p:blipFill>
        <p:spPr bwMode="auto">
          <a:xfrm>
            <a:off x="6588224" y="2924944"/>
            <a:ext cx="1181100" cy="981076"/>
          </a:xfrm>
          <a:prstGeom prst="rect">
            <a:avLst/>
          </a:prstGeom>
          <a:noFill/>
        </p:spPr>
      </p:pic>
      <p:pic>
        <p:nvPicPr>
          <p:cNvPr id="11270" name="Picture 6" descr="https://encrypted-tbn2.gstatic.com/images?q=tbn:ANd9GcSbLxxagtVWT0CHQ8HTCvIzyFMfmdihOKW-bKPC2kxcdQiEaUC63BqwHNo"/>
          <p:cNvPicPr>
            <a:picLocks noChangeAspect="1" noChangeArrowheads="1"/>
          </p:cNvPicPr>
          <p:nvPr/>
        </p:nvPicPr>
        <p:blipFill>
          <a:blip r:embed="rId4" cstate="print"/>
          <a:srcRect b="17647"/>
          <a:stretch>
            <a:fillRect/>
          </a:stretch>
        </p:blipFill>
        <p:spPr bwMode="auto">
          <a:xfrm>
            <a:off x="6588224" y="4149080"/>
            <a:ext cx="1224136" cy="12241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4)">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4)">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4)">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11266"/>
                                        </p:tgtEl>
                                        <p:attrNameLst>
                                          <p:attrName>style.visibility</p:attrName>
                                        </p:attrNameLst>
                                      </p:cBhvr>
                                      <p:to>
                                        <p:strVal val="visible"/>
                                      </p:to>
                                    </p:set>
                                    <p:animEffect transition="in" filter="wheel(4)">
                                      <p:cBhvr>
                                        <p:cTn id="27" dur="2000"/>
                                        <p:tgtEl>
                                          <p:spTgt spid="1126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11268"/>
                                        </p:tgtEl>
                                        <p:attrNameLst>
                                          <p:attrName>style.visibility</p:attrName>
                                        </p:attrNameLst>
                                      </p:cBhvr>
                                      <p:to>
                                        <p:strVal val="visible"/>
                                      </p:to>
                                    </p:set>
                                    <p:animEffect transition="in" filter="wheel(4)">
                                      <p:cBhvr>
                                        <p:cTn id="32" dur="2000"/>
                                        <p:tgtEl>
                                          <p:spTgt spid="1126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11270"/>
                                        </p:tgtEl>
                                        <p:attrNameLst>
                                          <p:attrName>style.visibility</p:attrName>
                                        </p:attrNameLst>
                                      </p:cBhvr>
                                      <p:to>
                                        <p:strVal val="visible"/>
                                      </p:to>
                                    </p:set>
                                    <p:animEffect transition="in" filter="wheel(4)">
                                      <p:cBhvr>
                                        <p:cTn id="37" dur="2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4638"/>
            <a:ext cx="8229600" cy="1354162"/>
          </a:xfrm>
        </p:spPr>
        <p:style>
          <a:lnRef idx="1">
            <a:schemeClr val="accent5"/>
          </a:lnRef>
          <a:fillRef idx="2">
            <a:schemeClr val="accent5"/>
          </a:fillRef>
          <a:effectRef idx="1">
            <a:schemeClr val="accent5"/>
          </a:effectRef>
          <a:fontRef idx="minor">
            <a:schemeClr val="dk1"/>
          </a:fontRef>
        </p:style>
        <p:txBody>
          <a:bodyPr/>
          <a:lstStyle/>
          <a:p>
            <a:pPr eaLnBrk="1" hangingPunct="1"/>
            <a:r>
              <a:rPr lang="en-US" sz="3200" dirty="0" smtClean="0">
                <a:cs typeface="Arial" pitchFamily="34" charset="0"/>
              </a:rPr>
              <a:t>13. You should express a desire to examine other systems to seek underlying causes of local conditions.</a:t>
            </a:r>
            <a:endParaRPr lang="en-US" dirty="0" smtClean="0">
              <a:cs typeface="Times New Roman" pitchFamily="18" charset="0"/>
            </a:endParaRPr>
          </a:p>
        </p:txBody>
      </p:sp>
      <p:pic>
        <p:nvPicPr>
          <p:cNvPr id="10242" name="Picture 2" descr="http://www.lagcc.cuny.edu/anatomyandphysiology/images/fourBodys.jpg"/>
          <p:cNvPicPr>
            <a:picLocks noChangeAspect="1" noChangeArrowheads="1"/>
          </p:cNvPicPr>
          <p:nvPr/>
        </p:nvPicPr>
        <p:blipFill>
          <a:blip r:embed="rId2" cstate="print"/>
          <a:srcRect/>
          <a:stretch>
            <a:fillRect/>
          </a:stretch>
        </p:blipFill>
        <p:spPr bwMode="auto">
          <a:xfrm>
            <a:off x="755576" y="2132856"/>
            <a:ext cx="7560840" cy="39604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heel(4)">
                                      <p:cBhvr>
                                        <p:cTn id="7" dur="10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heel(4)">
                                      <p:cBhvr>
                                        <p:cTn id="12"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dirty="0" smtClean="0">
                <a:cs typeface="Arial" pitchFamily="34" charset="0"/>
              </a:rPr>
              <a:t>14. thank patients  </a:t>
            </a:r>
            <a:endParaRPr lang="en-US" b="1" dirty="0" smtClean="0">
              <a:cs typeface="Times New Roman" pitchFamily="18" charset="0"/>
            </a:endParaRPr>
          </a:p>
        </p:txBody>
      </p:sp>
      <p:sp>
        <p:nvSpPr>
          <p:cNvPr id="52227" name="Content Placeholder 2"/>
          <p:cNvSpPr>
            <a:spLocks noGrp="1"/>
          </p:cNvSpPr>
          <p:nvPr>
            <p:ph idx="1"/>
          </p:nvPr>
        </p:nvSpPr>
        <p:spPr>
          <a:xfrm>
            <a:off x="457200" y="1600200"/>
            <a:ext cx="5482952" cy="4525963"/>
          </a:xfr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lgn="l" rtl="0" eaLnBrk="1" hangingPunct="1"/>
            <a:r>
              <a:rPr lang="en-US" dirty="0" smtClean="0">
                <a:cs typeface="Arial" pitchFamily="34" charset="0"/>
              </a:rPr>
              <a:t>After finishing the examination, </a:t>
            </a:r>
            <a:r>
              <a:rPr lang="en-US" b="1" i="1" dirty="0" smtClean="0">
                <a:solidFill>
                  <a:srgbClr val="FF0000"/>
                </a:solidFill>
                <a:cs typeface="Arial" pitchFamily="34" charset="0"/>
              </a:rPr>
              <a:t>thank patients </a:t>
            </a:r>
            <a:r>
              <a:rPr lang="en-US" dirty="0" smtClean="0">
                <a:cs typeface="Arial" pitchFamily="34" charset="0"/>
              </a:rPr>
              <a:t>at the end, help them with their clothes and tuck in the sheets. </a:t>
            </a:r>
          </a:p>
          <a:p>
            <a:pPr algn="l" rtl="0" eaLnBrk="1" hangingPunct="1"/>
            <a:r>
              <a:rPr lang="en-US" dirty="0" smtClean="0">
                <a:cs typeface="Arial" pitchFamily="34" charset="0"/>
              </a:rPr>
              <a:t> </a:t>
            </a:r>
            <a:r>
              <a:rPr lang="en-US" b="1" dirty="0" smtClean="0">
                <a:cs typeface="Arial" pitchFamily="34" charset="0"/>
              </a:rPr>
              <a:t>A semi-naked patient </a:t>
            </a:r>
            <a:r>
              <a:rPr lang="en-US" dirty="0" smtClean="0">
                <a:solidFill>
                  <a:srgbClr val="C00000"/>
                </a:solidFill>
                <a:cs typeface="Arial" pitchFamily="34" charset="0"/>
              </a:rPr>
              <a:t>left</a:t>
            </a:r>
            <a:r>
              <a:rPr lang="en-US" dirty="0" smtClean="0">
                <a:cs typeface="Arial" pitchFamily="34" charset="0"/>
              </a:rPr>
              <a:t> </a:t>
            </a:r>
            <a:r>
              <a:rPr lang="en-US" dirty="0" smtClean="0">
                <a:solidFill>
                  <a:srgbClr val="C00000"/>
                </a:solidFill>
                <a:cs typeface="Arial" pitchFamily="34" charset="0"/>
              </a:rPr>
              <a:t>uncovered after physical examination </a:t>
            </a:r>
            <a:r>
              <a:rPr lang="en-US" i="1" u="sng" dirty="0" smtClean="0">
                <a:solidFill>
                  <a:srgbClr val="C00000"/>
                </a:solidFill>
                <a:cs typeface="Arial" pitchFamily="34" charset="0"/>
              </a:rPr>
              <a:t>gives the examiner a very bad impression.</a:t>
            </a:r>
          </a:p>
          <a:p>
            <a:pPr algn="l" rtl="0" eaLnBrk="1" hangingPunct="1"/>
            <a:endParaRPr lang="en-US" dirty="0" smtClean="0">
              <a:cs typeface="Arial" pitchFamily="34" charset="0"/>
            </a:endParaRPr>
          </a:p>
        </p:txBody>
      </p:sp>
      <p:pic>
        <p:nvPicPr>
          <p:cNvPr id="9218" name="Picture 2" descr="https://encrypted-tbn0.gstatic.com/images?q=tbn:ANd9GcS5fafc_VDh-1LFPRJTTmRRPD2Ks4oFIhh4icKULROZHvTRDhCBDEixoA"/>
          <p:cNvPicPr>
            <a:picLocks noChangeAspect="1" noChangeArrowheads="1"/>
          </p:cNvPicPr>
          <p:nvPr/>
        </p:nvPicPr>
        <p:blipFill>
          <a:blip r:embed="rId2" cstate="print"/>
          <a:srcRect l="27961"/>
          <a:stretch>
            <a:fillRect/>
          </a:stretch>
        </p:blipFill>
        <p:spPr bwMode="auto">
          <a:xfrm>
            <a:off x="6156176" y="2276872"/>
            <a:ext cx="2411760" cy="3312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diamond(out)">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52227">
                                            <p:bg/>
                                          </p:spTgt>
                                        </p:tgtEl>
                                        <p:attrNameLst>
                                          <p:attrName>style.visibility</p:attrName>
                                        </p:attrNameLst>
                                      </p:cBhvr>
                                      <p:to>
                                        <p:strVal val="visible"/>
                                      </p:to>
                                    </p:set>
                                    <p:animEffect transition="in" filter="diamond(out)">
                                      <p:cBhvr>
                                        <p:cTn id="12" dur="500"/>
                                        <p:tgtEl>
                                          <p:spTgt spid="52227">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52227">
                                            <p:txEl>
                                              <p:pRg st="0" end="0"/>
                                            </p:txEl>
                                          </p:spTgt>
                                        </p:tgtEl>
                                        <p:attrNameLst>
                                          <p:attrName>style.visibility</p:attrName>
                                        </p:attrNameLst>
                                      </p:cBhvr>
                                      <p:to>
                                        <p:strVal val="visible"/>
                                      </p:to>
                                    </p:set>
                                    <p:animEffect transition="in" filter="diamond(out)">
                                      <p:cBhvr>
                                        <p:cTn id="17" dur="500"/>
                                        <p:tgtEl>
                                          <p:spTgt spid="522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52227">
                                            <p:txEl>
                                              <p:pRg st="1" end="1"/>
                                            </p:txEl>
                                          </p:spTgt>
                                        </p:tgtEl>
                                        <p:attrNameLst>
                                          <p:attrName>style.visibility</p:attrName>
                                        </p:attrNameLst>
                                      </p:cBhvr>
                                      <p:to>
                                        <p:strVal val="visible"/>
                                      </p:to>
                                    </p:set>
                                    <p:animEffect transition="in" filter="diamond(out)">
                                      <p:cBhvr>
                                        <p:cTn id="22" dur="500"/>
                                        <p:tgtEl>
                                          <p:spTgt spid="5222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diamond(out)">
                                      <p:cBhvr>
                                        <p:cTn id="2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eaLnBrk="1" hangingPunct="1"/>
            <a:r>
              <a:rPr lang="en-US" dirty="0" smtClean="0">
                <a:cs typeface="Times New Roman" pitchFamily="18" charset="0"/>
              </a:rPr>
              <a:t>15.</a:t>
            </a:r>
            <a:r>
              <a:rPr lang="en-US" dirty="0" smtClean="0">
                <a:cs typeface="Arial" pitchFamily="34" charset="0"/>
              </a:rPr>
              <a:t> turn to the examiner and present your findings </a:t>
            </a:r>
            <a:endParaRPr lang="en-US" dirty="0" smtClean="0">
              <a:cs typeface="Times New Roman" pitchFamily="18" charset="0"/>
            </a:endParaRPr>
          </a:p>
        </p:txBody>
      </p:sp>
      <p:sp>
        <p:nvSpPr>
          <p:cNvPr id="53251" name="Content Placeholder 2"/>
          <p:cNvSpPr>
            <a:spLocks noGrp="1"/>
          </p:cNvSpPr>
          <p:nvPr>
            <p:ph idx="1"/>
          </p:nvPr>
        </p:nvSpPr>
        <p:spPr>
          <a:xfrm>
            <a:off x="457200" y="1600200"/>
            <a:ext cx="6131024" cy="4525963"/>
          </a:xfrm>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algn="l" rtl="0" eaLnBrk="1" hangingPunct="1"/>
            <a:r>
              <a:rPr lang="en-US" sz="2800" dirty="0" smtClean="0">
                <a:solidFill>
                  <a:srgbClr val="FF0000"/>
                </a:solidFill>
                <a:cs typeface="Arial" pitchFamily="34" charset="0"/>
              </a:rPr>
              <a:t>If you are in exam , turn to the examiner and present your findings . </a:t>
            </a:r>
          </a:p>
          <a:p>
            <a:pPr algn="l" rtl="0" eaLnBrk="1" hangingPunct="1"/>
            <a:r>
              <a:rPr lang="en-US" sz="2800" dirty="0" smtClean="0">
                <a:cs typeface="Arial" pitchFamily="34" charset="0"/>
              </a:rPr>
              <a:t> It is usually up to you whether you talk as you examine or present your findings at the end . </a:t>
            </a:r>
          </a:p>
          <a:p>
            <a:pPr algn="l" rtl="0" eaLnBrk="1" hangingPunct="1"/>
            <a:r>
              <a:rPr lang="en-US" sz="2800" dirty="0" smtClean="0">
                <a:cs typeface="Arial" pitchFamily="34" charset="0"/>
              </a:rPr>
              <a:t>Practice both ways, you may be requested specifically to explain what you are doing or you may be interrupted at any stage of the examination to present your findings so far .</a:t>
            </a:r>
          </a:p>
          <a:p>
            <a:pPr algn="l" rtl="0" eaLnBrk="1" hangingPunct="1"/>
            <a:r>
              <a:rPr lang="en-US" sz="2800" b="1" u="sng" dirty="0" smtClean="0">
                <a:solidFill>
                  <a:srgbClr val="FFC000"/>
                </a:solidFill>
                <a:effectLst>
                  <a:outerShdw blurRad="38100" dist="38100" dir="2700000" algn="tl">
                    <a:srgbClr val="000000">
                      <a:alpha val="43137"/>
                    </a:srgbClr>
                  </a:outerShdw>
                </a:effectLst>
                <a:cs typeface="Arial" pitchFamily="34" charset="0"/>
              </a:rPr>
              <a:t>  Common sense </a:t>
            </a:r>
            <a:r>
              <a:rPr lang="en-US" sz="2800" dirty="0" smtClean="0">
                <a:cs typeface="Arial" pitchFamily="34" charset="0"/>
              </a:rPr>
              <a:t>should be stressed, e.g.  Do not mention </a:t>
            </a:r>
            <a:r>
              <a:rPr lang="en-US" sz="2800" dirty="0" smtClean="0">
                <a:solidFill>
                  <a:srgbClr val="0070C0"/>
                </a:solidFill>
                <a:cs typeface="Arial" pitchFamily="34" charset="0"/>
              </a:rPr>
              <a:t>the fetus as a cause of an abdominal swelling in a male </a:t>
            </a:r>
            <a:r>
              <a:rPr lang="en-US" sz="2800" dirty="0" smtClean="0">
                <a:cs typeface="Arial" pitchFamily="34" charset="0"/>
              </a:rPr>
              <a:t>or </a:t>
            </a:r>
            <a:r>
              <a:rPr lang="en-US" sz="2800" dirty="0" smtClean="0">
                <a:solidFill>
                  <a:schemeClr val="accent2">
                    <a:lumMod val="60000"/>
                    <a:lumOff val="40000"/>
                  </a:schemeClr>
                </a:solidFill>
                <a:effectLst>
                  <a:outerShdw blurRad="38100" dist="38100" dir="2700000" algn="tl">
                    <a:srgbClr val="000000">
                      <a:alpha val="43137"/>
                    </a:srgbClr>
                  </a:outerShdw>
                </a:effectLst>
                <a:cs typeface="Arial" pitchFamily="34" charset="0"/>
              </a:rPr>
              <a:t>prostatic enlargement as a cause of urinary retention in a female.</a:t>
            </a:r>
          </a:p>
          <a:p>
            <a:pPr algn="l" rtl="0" eaLnBrk="1" hangingPunct="1"/>
            <a:endParaRPr lang="en-US" sz="2800" dirty="0" smtClean="0">
              <a:cs typeface="Arial" pitchFamily="34" charset="0"/>
            </a:endParaRPr>
          </a:p>
        </p:txBody>
      </p:sp>
      <p:pic>
        <p:nvPicPr>
          <p:cNvPr id="6" name="Picture 2" descr="http://image.shutterstock.com/display_pic_with_logo/185902/185902,1294392887,11/stock-photo-doctor-woman-examine-young-male-patient-while-a-nurse-writing-in-clipboard-in-a-hospital-68446522.jpg"/>
          <p:cNvPicPr>
            <a:picLocks noChangeAspect="1" noChangeArrowheads="1"/>
          </p:cNvPicPr>
          <p:nvPr/>
        </p:nvPicPr>
        <p:blipFill>
          <a:blip r:embed="rId2" cstate="print"/>
          <a:srcRect r="19565"/>
          <a:stretch>
            <a:fillRect/>
          </a:stretch>
        </p:blipFill>
        <p:spPr bwMode="auto">
          <a:xfrm>
            <a:off x="6732240" y="1628800"/>
            <a:ext cx="2232248" cy="42484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strips(downLeft)">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3251">
                                            <p:bg/>
                                          </p:spTgt>
                                        </p:tgtEl>
                                        <p:attrNameLst>
                                          <p:attrName>style.visibility</p:attrName>
                                        </p:attrNameLst>
                                      </p:cBhvr>
                                      <p:to>
                                        <p:strVal val="visible"/>
                                      </p:to>
                                    </p:set>
                                    <p:animEffect transition="in" filter="strips(downLeft)">
                                      <p:cBhvr>
                                        <p:cTn id="12" dur="500"/>
                                        <p:tgtEl>
                                          <p:spTgt spid="5325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3251">
                                            <p:txEl>
                                              <p:pRg st="0" end="0"/>
                                            </p:txEl>
                                          </p:spTgt>
                                        </p:tgtEl>
                                        <p:attrNameLst>
                                          <p:attrName>style.visibility</p:attrName>
                                        </p:attrNameLst>
                                      </p:cBhvr>
                                      <p:to>
                                        <p:strVal val="visible"/>
                                      </p:to>
                                    </p:set>
                                    <p:animEffect transition="in" filter="strips(downLeft)">
                                      <p:cBhvr>
                                        <p:cTn id="17" dur="500"/>
                                        <p:tgtEl>
                                          <p:spTgt spid="532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3251">
                                            <p:txEl>
                                              <p:pRg st="1" end="1"/>
                                            </p:txEl>
                                          </p:spTgt>
                                        </p:tgtEl>
                                        <p:attrNameLst>
                                          <p:attrName>style.visibility</p:attrName>
                                        </p:attrNameLst>
                                      </p:cBhvr>
                                      <p:to>
                                        <p:strVal val="visible"/>
                                      </p:to>
                                    </p:set>
                                    <p:animEffect transition="in" filter="strips(downLeft)">
                                      <p:cBhvr>
                                        <p:cTn id="22" dur="500"/>
                                        <p:tgtEl>
                                          <p:spTgt spid="5325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3251">
                                            <p:txEl>
                                              <p:pRg st="2" end="2"/>
                                            </p:txEl>
                                          </p:spTgt>
                                        </p:tgtEl>
                                        <p:attrNameLst>
                                          <p:attrName>style.visibility</p:attrName>
                                        </p:attrNameLst>
                                      </p:cBhvr>
                                      <p:to>
                                        <p:strVal val="visible"/>
                                      </p:to>
                                    </p:set>
                                    <p:animEffect transition="in" filter="strips(downLeft)">
                                      <p:cBhvr>
                                        <p:cTn id="27" dur="500"/>
                                        <p:tgtEl>
                                          <p:spTgt spid="5325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53251">
                                            <p:txEl>
                                              <p:pRg st="3" end="3"/>
                                            </p:txEl>
                                          </p:spTgt>
                                        </p:tgtEl>
                                        <p:attrNameLst>
                                          <p:attrName>style.visibility</p:attrName>
                                        </p:attrNameLst>
                                      </p:cBhvr>
                                      <p:to>
                                        <p:strVal val="visible"/>
                                      </p:to>
                                    </p:set>
                                    <p:animEffect transition="in" filter="strips(downLeft)">
                                      <p:cBhvr>
                                        <p:cTn id="32" dur="500"/>
                                        <p:tgtEl>
                                          <p:spTgt spid="53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p:bldP spid="53251"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74840" cy="4525963"/>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514350" indent="-514350" algn="l" rtl="0" eaLnBrk="1" hangingPunct="1">
              <a:buFont typeface="+mj-lt"/>
              <a:buAutoNum type="arabicPeriod" startAt="2"/>
            </a:pPr>
            <a:r>
              <a:rPr lang="en-US" b="1" i="1" u="sng" dirty="0" smtClean="0">
                <a:solidFill>
                  <a:srgbClr val="0070C0"/>
                </a:solidFill>
                <a:cs typeface="Arial" pitchFamily="34" charset="0"/>
              </a:rPr>
              <a:t>Introduce yourself </a:t>
            </a:r>
            <a:r>
              <a:rPr lang="en-US" dirty="0" smtClean="0">
                <a:cs typeface="Arial" pitchFamily="34" charset="0"/>
              </a:rPr>
              <a:t>to the patient and establish rapport with him .</a:t>
            </a:r>
          </a:p>
          <a:p>
            <a:pPr marL="514350" indent="-514350" algn="l" rtl="0" eaLnBrk="1" hangingPunct="1">
              <a:buFont typeface="+mj-lt"/>
              <a:buAutoNum type="arabicPeriod" startAt="2"/>
            </a:pPr>
            <a:r>
              <a:rPr lang="en-US" b="1" u="sng" dirty="0" smtClean="0">
                <a:solidFill>
                  <a:srgbClr val="0070C0"/>
                </a:solidFill>
                <a:cs typeface="Arial" pitchFamily="34" charset="0"/>
              </a:rPr>
              <a:t>Sit down </a:t>
            </a:r>
            <a:r>
              <a:rPr lang="en-US" dirty="0" smtClean="0">
                <a:cs typeface="Arial" pitchFamily="34" charset="0"/>
              </a:rPr>
              <a:t>either beside the patient on chair or even on the bed , and give the impression that the interview will be unhurried one .</a:t>
            </a:r>
          </a:p>
          <a:p>
            <a:endParaRPr lang="ar-SA" dirty="0"/>
          </a:p>
        </p:txBody>
      </p:sp>
      <p:pic>
        <p:nvPicPr>
          <p:cNvPr id="53252" name="Picture 4" descr="http://www.futuredocs.com/site/wp-content/uploads/2013/03/bigstock-American-medical-team-by-patie-31896086.jpg"/>
          <p:cNvPicPr>
            <a:picLocks noChangeAspect="1" noChangeArrowheads="1"/>
          </p:cNvPicPr>
          <p:nvPr/>
        </p:nvPicPr>
        <p:blipFill>
          <a:blip r:embed="rId2" cstate="print"/>
          <a:srcRect/>
          <a:stretch>
            <a:fillRect/>
          </a:stretch>
        </p:blipFill>
        <p:spPr bwMode="auto">
          <a:xfrm>
            <a:off x="5148064" y="1916832"/>
            <a:ext cx="3672408" cy="40828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3252"/>
                                        </p:tgtEl>
                                        <p:attrNameLst>
                                          <p:attrName>style.visibility</p:attrName>
                                        </p:attrNameLst>
                                      </p:cBhvr>
                                      <p:to>
                                        <p:strVal val="visible"/>
                                      </p:to>
                                    </p:set>
                                    <p:animEffect transition="in" filter="circle(in)">
                                      <p:cBhvr>
                                        <p:cTn id="22"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4638"/>
            <a:ext cx="5266928" cy="1143000"/>
          </a:xfrm>
        </p:spPr>
        <p:style>
          <a:lnRef idx="1">
            <a:schemeClr val="accent5"/>
          </a:lnRef>
          <a:fillRef idx="2">
            <a:schemeClr val="accent5"/>
          </a:fillRef>
          <a:effectRef idx="1">
            <a:schemeClr val="accent5"/>
          </a:effectRef>
          <a:fontRef idx="minor">
            <a:schemeClr val="dk1"/>
          </a:fontRef>
        </p:style>
        <p:txBody>
          <a:bodyPr/>
          <a:lstStyle/>
          <a:p>
            <a:pPr rtl="0" eaLnBrk="1" hangingPunct="1"/>
            <a:r>
              <a:rPr lang="en-US" dirty="0" smtClean="0">
                <a:cs typeface="Arial" pitchFamily="34" charset="0"/>
              </a:rPr>
              <a:t>16. do not point</a:t>
            </a:r>
            <a:endParaRPr lang="en-US" dirty="0" smtClean="0">
              <a:cs typeface="Times New Roman" pitchFamily="18" charset="0"/>
            </a:endParaRPr>
          </a:p>
        </p:txBody>
      </p:sp>
      <p:sp>
        <p:nvSpPr>
          <p:cNvPr id="54275" name="Content Placeholder 2"/>
          <p:cNvSpPr>
            <a:spLocks noGrp="1"/>
          </p:cNvSpPr>
          <p:nvPr>
            <p:ph idx="1"/>
          </p:nvPr>
        </p:nvSpPr>
        <p:spPr>
          <a:xfrm>
            <a:off x="457200" y="1600200"/>
            <a:ext cx="5626968" cy="4525963"/>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lgn="l" rtl="0" eaLnBrk="1" hangingPunct="1"/>
            <a:r>
              <a:rPr lang="en-US" dirty="0" smtClean="0">
                <a:cs typeface="Arial" pitchFamily="34" charset="0"/>
              </a:rPr>
              <a:t> </a:t>
            </a:r>
            <a:r>
              <a:rPr lang="en-US" u="sng" dirty="0" smtClean="0">
                <a:cs typeface="Arial" pitchFamily="34" charset="0"/>
              </a:rPr>
              <a:t>If you are in exam , </a:t>
            </a:r>
            <a:r>
              <a:rPr lang="en-US" u="sng" dirty="0" smtClean="0">
                <a:solidFill>
                  <a:srgbClr val="FF0000"/>
                </a:solidFill>
                <a:cs typeface="Arial" pitchFamily="34" charset="0"/>
              </a:rPr>
              <a:t>do not point on your own body or turn repeatedly to the patient </a:t>
            </a:r>
            <a:r>
              <a:rPr lang="en-US" u="sng" dirty="0" smtClean="0">
                <a:cs typeface="Arial" pitchFamily="34" charset="0"/>
              </a:rPr>
              <a:t>while describing your findings . </a:t>
            </a:r>
          </a:p>
          <a:p>
            <a:pPr algn="l" rtl="0" eaLnBrk="1" hangingPunct="1"/>
            <a:r>
              <a:rPr lang="en-US" dirty="0" smtClean="0">
                <a:cs typeface="Arial" pitchFamily="34" charset="0"/>
              </a:rPr>
              <a:t> </a:t>
            </a:r>
            <a:r>
              <a:rPr lang="en-US" b="1" dirty="0" smtClean="0">
                <a:solidFill>
                  <a:srgbClr val="00B050"/>
                </a:solidFill>
                <a:cs typeface="Arial" pitchFamily="34" charset="0"/>
              </a:rPr>
              <a:t>Give the impression that you know what you are talking about and prepare well to substantiate your answers.   </a:t>
            </a:r>
          </a:p>
          <a:p>
            <a:pPr algn="l" rtl="0" eaLnBrk="1" hangingPunct="1"/>
            <a:endParaRPr lang="en-US" dirty="0" smtClean="0">
              <a:cs typeface="Arial" pitchFamily="34" charset="0"/>
            </a:endParaRPr>
          </a:p>
        </p:txBody>
      </p:sp>
      <p:pic>
        <p:nvPicPr>
          <p:cNvPr id="7172" name="Picture 4" descr="http://image.shutterstock.com/display_pic_with_logo/185902/185902,1294392884,10/stock-photo-doctor-examine-asleep-male-patient-lying-on-table-while-a-nurse-taking-notes-in-a-clipboard-68446531.jpg"/>
          <p:cNvPicPr>
            <a:picLocks noChangeAspect="1" noChangeArrowheads="1"/>
          </p:cNvPicPr>
          <p:nvPr/>
        </p:nvPicPr>
        <p:blipFill>
          <a:blip r:embed="rId2" cstate="print"/>
          <a:srcRect t="18841" r="4241"/>
          <a:stretch>
            <a:fillRect/>
          </a:stretch>
        </p:blipFill>
        <p:spPr bwMode="auto">
          <a:xfrm>
            <a:off x="6516216" y="1628800"/>
            <a:ext cx="2448272" cy="42484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 calcmode="lin" valueType="num">
                                      <p:cBhvr>
                                        <p:cTn id="9" dur="1000" fill="hold"/>
                                        <p:tgtEl>
                                          <p:spTgt spid="542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4275">
                                            <p:bg/>
                                          </p:spTgt>
                                        </p:tgtEl>
                                        <p:attrNameLst>
                                          <p:attrName>style.visibility</p:attrName>
                                        </p:attrNameLst>
                                      </p:cBhvr>
                                      <p:to>
                                        <p:strVal val="visible"/>
                                      </p:to>
                                    </p:set>
                                    <p:anim calcmode="lin" valueType="num">
                                      <p:cBhvr>
                                        <p:cTn id="15" dur="1000" fill="hold"/>
                                        <p:tgtEl>
                                          <p:spTgt spid="54275">
                                            <p:bg/>
                                          </p:spTgt>
                                        </p:tgtEl>
                                        <p:attrNameLst>
                                          <p:attrName>ppt_w</p:attrName>
                                        </p:attrNameLst>
                                      </p:cBhvr>
                                      <p:tavLst>
                                        <p:tav tm="0">
                                          <p:val>
                                            <p:fltVal val="0"/>
                                          </p:val>
                                        </p:tav>
                                        <p:tav tm="100000">
                                          <p:val>
                                            <p:strVal val="#ppt_w"/>
                                          </p:val>
                                        </p:tav>
                                      </p:tavLst>
                                    </p:anim>
                                    <p:anim calcmode="lin" valueType="num">
                                      <p:cBhvr>
                                        <p:cTn id="16" dur="1000" fill="hold"/>
                                        <p:tgtEl>
                                          <p:spTgt spid="54275">
                                            <p:bg/>
                                          </p:spTgt>
                                        </p:tgtEl>
                                        <p:attrNameLst>
                                          <p:attrName>ppt_h</p:attrName>
                                        </p:attrNameLst>
                                      </p:cBhvr>
                                      <p:tavLst>
                                        <p:tav tm="0">
                                          <p:val>
                                            <p:fltVal val="0"/>
                                          </p:val>
                                        </p:tav>
                                        <p:tav tm="100000">
                                          <p:val>
                                            <p:strVal val="#ppt_h"/>
                                          </p:val>
                                        </p:tav>
                                      </p:tavLst>
                                    </p:anim>
                                    <p:anim calcmode="lin" valueType="num">
                                      <p:cBhvr>
                                        <p:cTn id="17" dur="1000" fill="hold"/>
                                        <p:tgtEl>
                                          <p:spTgt spid="54275">
                                            <p:bg/>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4275">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4275">
                                            <p:txEl>
                                              <p:pRg st="0" end="0"/>
                                            </p:txEl>
                                          </p:spTgt>
                                        </p:tgtEl>
                                        <p:attrNameLst>
                                          <p:attrName>style.visibility</p:attrName>
                                        </p:attrNameLst>
                                      </p:cBhvr>
                                      <p:to>
                                        <p:strVal val="visible"/>
                                      </p:to>
                                    </p:set>
                                    <p:anim calcmode="lin" valueType="num">
                                      <p:cBhvr>
                                        <p:cTn id="23" dur="10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427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42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42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4275">
                                            <p:txEl>
                                              <p:pRg st="1" end="1"/>
                                            </p:txEl>
                                          </p:spTgt>
                                        </p:tgtEl>
                                        <p:attrNameLst>
                                          <p:attrName>style.visibility</p:attrName>
                                        </p:attrNameLst>
                                      </p:cBhvr>
                                      <p:to>
                                        <p:strVal val="visible"/>
                                      </p:to>
                                    </p:set>
                                    <p:anim calcmode="lin" valueType="num">
                                      <p:cBhvr>
                                        <p:cTn id="31" dur="10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54275">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542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42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P spid="54275"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sz="4000" dirty="0" smtClean="0">
                <a:cs typeface="Times New Roman" pitchFamily="18" charset="0"/>
              </a:rPr>
              <a:t>17 .</a:t>
            </a:r>
            <a:r>
              <a:rPr lang="en-US" sz="4000" dirty="0" smtClean="0">
                <a:cs typeface="Arial" pitchFamily="34" charset="0"/>
              </a:rPr>
              <a:t>Always make a DIAGNOSIS or DIFFERENTIAL DIAGNOSIS . </a:t>
            </a:r>
            <a:endParaRPr lang="en-US" sz="4000" dirty="0" smtClean="0">
              <a:cs typeface="Times New Roman" pitchFamily="18" charset="0"/>
            </a:endParaRPr>
          </a:p>
        </p:txBody>
      </p:sp>
      <p:sp>
        <p:nvSpPr>
          <p:cNvPr id="55299" name="Content Placeholder 2"/>
          <p:cNvSpPr>
            <a:spLocks noGrp="1"/>
          </p:cNvSpPr>
          <p:nvPr>
            <p:ph idx="1"/>
          </p:nvPr>
        </p:nvSpPr>
        <p:spPr>
          <a:xfrm>
            <a:off x="457200" y="1600200"/>
            <a:ext cx="6851104" cy="4525963"/>
          </a:xfrm>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pPr algn="l" rtl="0" eaLnBrk="1" hangingPunct="1"/>
            <a:r>
              <a:rPr lang="en-US" b="1" dirty="0" smtClean="0">
                <a:solidFill>
                  <a:srgbClr val="FF0000"/>
                </a:solidFill>
                <a:cs typeface="Arial" pitchFamily="34" charset="0"/>
              </a:rPr>
              <a:t>Give “one diagnosis</a:t>
            </a:r>
            <a:r>
              <a:rPr lang="en-US" dirty="0" smtClean="0">
                <a:cs typeface="Arial" pitchFamily="34" charset="0"/>
              </a:rPr>
              <a:t>” when examiner asks “</a:t>
            </a:r>
            <a:r>
              <a:rPr lang="en-US" b="1" dirty="0" smtClean="0">
                <a:cs typeface="Arial" pitchFamily="34" charset="0"/>
              </a:rPr>
              <a:t>what do you think what is this</a:t>
            </a:r>
            <a:r>
              <a:rPr lang="en-US" dirty="0" smtClean="0">
                <a:cs typeface="Arial" pitchFamily="34" charset="0"/>
              </a:rPr>
              <a:t>?” </a:t>
            </a:r>
          </a:p>
          <a:p>
            <a:pPr algn="l" rtl="0" eaLnBrk="1" hangingPunct="1"/>
            <a:r>
              <a:rPr lang="en-US" b="1" i="1" u="sng" dirty="0" smtClean="0">
                <a:solidFill>
                  <a:srgbClr val="FFC000"/>
                </a:solidFill>
                <a:effectLst>
                  <a:outerShdw blurRad="38100" dist="38100" dir="2700000" algn="tl">
                    <a:srgbClr val="000000">
                      <a:alpha val="43137"/>
                    </a:srgbClr>
                  </a:outerShdw>
                </a:effectLst>
                <a:cs typeface="Arial" pitchFamily="34" charset="0"/>
              </a:rPr>
              <a:t>Do not answers irrelevantly</a:t>
            </a:r>
            <a:r>
              <a:rPr lang="en-US" i="1" dirty="0" smtClean="0">
                <a:cs typeface="Arial" pitchFamily="34" charset="0"/>
              </a:rPr>
              <a:t>,</a:t>
            </a:r>
            <a:r>
              <a:rPr lang="en-US" b="1" dirty="0" smtClean="0">
                <a:cs typeface="Arial" pitchFamily="34" charset="0"/>
              </a:rPr>
              <a:t> </a:t>
            </a:r>
            <a:r>
              <a:rPr lang="en-US" dirty="0" smtClean="0">
                <a:cs typeface="Arial" pitchFamily="34" charset="0"/>
              </a:rPr>
              <a:t>listen carefully, plan your answer. </a:t>
            </a:r>
          </a:p>
          <a:p>
            <a:pPr algn="l" rtl="0" eaLnBrk="1" hangingPunct="1"/>
            <a:r>
              <a:rPr lang="en-US" dirty="0" smtClean="0">
                <a:cs typeface="Arial" pitchFamily="34" charset="0"/>
              </a:rPr>
              <a:t>At the bedside </a:t>
            </a:r>
            <a:r>
              <a:rPr lang="en-US" b="1" u="sng" dirty="0" smtClean="0">
                <a:solidFill>
                  <a:srgbClr val="92D050"/>
                </a:solidFill>
                <a:cs typeface="Arial" pitchFamily="34" charset="0"/>
              </a:rPr>
              <a:t>do not jump to conclusions </a:t>
            </a:r>
            <a:r>
              <a:rPr lang="en-US" dirty="0" smtClean="0">
                <a:cs typeface="Arial" pitchFamily="34" charset="0"/>
              </a:rPr>
              <a:t>but examine the findings, then plan and think of the possible causes that support the conclusion (use your eyes and hands, then your brain, then open your mouth).</a:t>
            </a:r>
          </a:p>
          <a:p>
            <a:pPr algn="l" rtl="0" eaLnBrk="1" hangingPunct="1"/>
            <a:endParaRPr lang="en-US" dirty="0" smtClean="0">
              <a:cs typeface="Arial" pitchFamily="34" charset="0"/>
            </a:endParaRPr>
          </a:p>
        </p:txBody>
      </p:sp>
      <p:pic>
        <p:nvPicPr>
          <p:cNvPr id="6146" name="Picture 2" descr="https://encrypted-tbn1.gstatic.com/images?q=tbn:ANd9GcSP1iJCBkbIVE1sHYztYBvT9qNs1mKc2mTfi7w8R8Rdr7eqJbdO2zIu3tQ"/>
          <p:cNvPicPr>
            <a:picLocks noChangeAspect="1" noChangeArrowheads="1"/>
          </p:cNvPicPr>
          <p:nvPr/>
        </p:nvPicPr>
        <p:blipFill>
          <a:blip r:embed="rId2" cstate="print"/>
          <a:srcRect/>
          <a:stretch>
            <a:fillRect/>
          </a:stretch>
        </p:blipFill>
        <p:spPr bwMode="auto">
          <a:xfrm>
            <a:off x="7668344" y="2348880"/>
            <a:ext cx="1104900" cy="2304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heel(2)">
                                      <p:cBhvr>
                                        <p:cTn id="7" dur="1000"/>
                                        <p:tgtEl>
                                          <p:spTgt spid="552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55299">
                                            <p:bg/>
                                          </p:spTgt>
                                        </p:tgtEl>
                                        <p:attrNameLst>
                                          <p:attrName>style.visibility</p:attrName>
                                        </p:attrNameLst>
                                      </p:cBhvr>
                                      <p:to>
                                        <p:strVal val="visible"/>
                                      </p:to>
                                    </p:set>
                                    <p:animEffect transition="in" filter="wheel(2)">
                                      <p:cBhvr>
                                        <p:cTn id="12" dur="1000"/>
                                        <p:tgtEl>
                                          <p:spTgt spid="55299">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55299">
                                            <p:txEl>
                                              <p:pRg st="0" end="0"/>
                                            </p:txEl>
                                          </p:spTgt>
                                        </p:tgtEl>
                                        <p:attrNameLst>
                                          <p:attrName>style.visibility</p:attrName>
                                        </p:attrNameLst>
                                      </p:cBhvr>
                                      <p:to>
                                        <p:strVal val="visible"/>
                                      </p:to>
                                    </p:set>
                                    <p:animEffect transition="in" filter="wheel(2)">
                                      <p:cBhvr>
                                        <p:cTn id="17" dur="1000"/>
                                        <p:tgtEl>
                                          <p:spTgt spid="552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grpId="0" nodeType="clickEffect">
                                  <p:stCondLst>
                                    <p:cond delay="0"/>
                                  </p:stCondLst>
                                  <p:childTnLst>
                                    <p:set>
                                      <p:cBhvr>
                                        <p:cTn id="21" dur="1" fill="hold">
                                          <p:stCondLst>
                                            <p:cond delay="0"/>
                                          </p:stCondLst>
                                        </p:cTn>
                                        <p:tgtEl>
                                          <p:spTgt spid="55299">
                                            <p:txEl>
                                              <p:pRg st="1" end="1"/>
                                            </p:txEl>
                                          </p:spTgt>
                                        </p:tgtEl>
                                        <p:attrNameLst>
                                          <p:attrName>style.visibility</p:attrName>
                                        </p:attrNameLst>
                                      </p:cBhvr>
                                      <p:to>
                                        <p:strVal val="visible"/>
                                      </p:to>
                                    </p:set>
                                    <p:animEffect transition="in" filter="wheel(2)">
                                      <p:cBhvr>
                                        <p:cTn id="22" dur="1000"/>
                                        <p:tgtEl>
                                          <p:spTgt spid="552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2" fill="hold" grpId="0" nodeType="clickEffect">
                                  <p:stCondLst>
                                    <p:cond delay="0"/>
                                  </p:stCondLst>
                                  <p:childTnLst>
                                    <p:set>
                                      <p:cBhvr>
                                        <p:cTn id="26" dur="1" fill="hold">
                                          <p:stCondLst>
                                            <p:cond delay="0"/>
                                          </p:stCondLst>
                                        </p:cTn>
                                        <p:tgtEl>
                                          <p:spTgt spid="55299">
                                            <p:txEl>
                                              <p:pRg st="2" end="2"/>
                                            </p:txEl>
                                          </p:spTgt>
                                        </p:tgtEl>
                                        <p:attrNameLst>
                                          <p:attrName>style.visibility</p:attrName>
                                        </p:attrNameLst>
                                      </p:cBhvr>
                                      <p:to>
                                        <p:strVal val="visible"/>
                                      </p:to>
                                    </p:set>
                                    <p:animEffect transition="in" filter="wheel(2)">
                                      <p:cBhvr>
                                        <p:cTn id="27" dur="1000"/>
                                        <p:tgtEl>
                                          <p:spTgt spid="552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2"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wheel(2)">
                                      <p:cBhvr>
                                        <p:cTn id="32"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55299"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sz="2800" dirty="0" smtClean="0">
                <a:effectLst/>
                <a:cs typeface="Arial" pitchFamily="34" charset="0"/>
              </a:rPr>
              <a:t>18.If the examiner asks you later on ‘Did you ask the patient about diagnosis ? </a:t>
            </a:r>
            <a:endParaRPr lang="en-US" sz="3600" dirty="0" smtClean="0">
              <a:effectLst/>
              <a:cs typeface="Times New Roman" pitchFamily="18" charset="0"/>
            </a:endParaRPr>
          </a:p>
        </p:txBody>
      </p:sp>
      <p:sp>
        <p:nvSpPr>
          <p:cNvPr id="56323" name="Content Placeholder 2"/>
          <p:cNvSpPr>
            <a:spLocks noGrp="1"/>
          </p:cNvSpPr>
          <p:nvPr>
            <p:ph idx="1"/>
          </p:nvPr>
        </p:nvSpPr>
        <p:spPr>
          <a:xfrm>
            <a:off x="457200" y="1600200"/>
            <a:ext cx="5770984" cy="4853135"/>
          </a:xfrm>
        </p:spPr>
        <p:style>
          <a:lnRef idx="2">
            <a:schemeClr val="accent5"/>
          </a:lnRef>
          <a:fillRef idx="1">
            <a:schemeClr val="lt1"/>
          </a:fillRef>
          <a:effectRef idx="0">
            <a:schemeClr val="accent5"/>
          </a:effectRef>
          <a:fontRef idx="minor">
            <a:schemeClr val="dk1"/>
          </a:fontRef>
        </p:style>
        <p:txBody>
          <a:bodyPr>
            <a:normAutofit fontScale="92500"/>
          </a:bodyPr>
          <a:lstStyle/>
          <a:p>
            <a:pPr algn="l" rtl="0" eaLnBrk="1" hangingPunct="1"/>
            <a:r>
              <a:rPr lang="en-US" b="1" u="sng" dirty="0" smtClean="0">
                <a:solidFill>
                  <a:srgbClr val="00B050"/>
                </a:solidFill>
                <a:effectLst>
                  <a:outerShdw blurRad="38100" dist="38100" dir="2700000" algn="tl">
                    <a:srgbClr val="000000">
                      <a:alpha val="43137"/>
                    </a:srgbClr>
                  </a:outerShdw>
                </a:effectLst>
                <a:cs typeface="Arial" pitchFamily="34" charset="0"/>
              </a:rPr>
              <a:t>answer diplomatically</a:t>
            </a:r>
            <a:r>
              <a:rPr lang="en-US" dirty="0" smtClean="0">
                <a:cs typeface="Arial" pitchFamily="34" charset="0"/>
              </a:rPr>
              <a:t>, ‘I asked him/her as a part of my routine systemic enquiry.  </a:t>
            </a:r>
          </a:p>
          <a:p>
            <a:pPr algn="l" rtl="0" eaLnBrk="1" hangingPunct="1"/>
            <a:r>
              <a:rPr lang="en-US" dirty="0" smtClean="0">
                <a:cs typeface="Arial" pitchFamily="34" charset="0"/>
              </a:rPr>
              <a:t>( </a:t>
            </a:r>
            <a:r>
              <a:rPr lang="en-US" dirty="0" smtClean="0">
                <a:solidFill>
                  <a:srgbClr val="FF0000"/>
                </a:solidFill>
                <a:effectLst>
                  <a:outerShdw blurRad="38100" dist="38100" dir="2700000" algn="tl">
                    <a:srgbClr val="000000">
                      <a:alpha val="43137"/>
                    </a:srgbClr>
                  </a:outerShdw>
                </a:effectLst>
                <a:cs typeface="Arial" pitchFamily="34" charset="0"/>
              </a:rPr>
              <a:t>Do not say ‘no’ since the examiner may take you to the patient to find out the truth </a:t>
            </a:r>
            <a:r>
              <a:rPr lang="en-US" dirty="0" smtClean="0">
                <a:cs typeface="Arial" pitchFamily="34" charset="0"/>
              </a:rPr>
              <a:t>).</a:t>
            </a:r>
          </a:p>
          <a:p>
            <a:pPr algn="l" rtl="0" eaLnBrk="1" hangingPunct="1"/>
            <a:r>
              <a:rPr lang="en-US" dirty="0" smtClean="0">
                <a:cs typeface="Arial" pitchFamily="34" charset="0"/>
              </a:rPr>
              <a:t> It is better not to know the diagnosis made by other doctor , because it may not be correct .</a:t>
            </a:r>
          </a:p>
          <a:p>
            <a:pPr algn="l" rtl="0" eaLnBrk="1" hangingPunct="1"/>
            <a:endParaRPr lang="en-US" dirty="0" smtClean="0">
              <a:cs typeface="Arial" pitchFamily="34" charset="0"/>
            </a:endParaRPr>
          </a:p>
        </p:txBody>
      </p:sp>
      <p:sp>
        <p:nvSpPr>
          <p:cNvPr id="5122" name="AutoShape 2" descr="data:image/jpeg;base64,/9j/4AAQSkZJRgABAQAAAQABAAD/2wCEAAkGBhQSERQUExQUFBQVFRcYFhYYFhcXGhgVFBUVFxgWGBcYHCYeGBkjGRQUHy8gIycpLCwsFR8xNTAqNSYrLCkBCQoKDgwOFA8PGikdHB0pKSksKSkpKSkpKSkpKSkpLCkpKSkpKSkpLCkpKSk1KikpKSkpKSkpKSw1LCwpNiopKf/AABEIAMIBAwMBIgACEQEDEQH/xAAcAAABBQEBAQAAAAAAAAAAAAADAAECBAUGBwj/xABIEAABAwIEAwQHBQUFBQkAAAABAAIRAyEEEjFBBVFhInGBkQYTMqGxwdEUQlLh8AcjcpLxM2KCk7IWQ1Oi0hUkVGNzdIOUwv/EABkBAAMBAQEAAAAAAAAAAAAAAAABAgMEBf/EACcRAQADAAIBAwQBBQAAAAAAAAABAhEDMSEEEkETIlFhFAUVMlNx/9oADAMBAAIRAxEAPwDlnPA1WxgvS3F0qYp0672U2iA0NZA82krNp027gmJsCAJ8kRwkgkEkCJzAj3BedHFEdTL3b/13lvGX46TH7jR6nFcQ40nGo4mj/ZGGyy82tfxlGHH8V68Yj1xNcty+s7BOXlEREDks+tXEGdgbxMk7JBrWgCD2QAdBf6p/T/cp/vd/9dPx1+V3i3F8TiA016hqhslshlp19kBGdRhoc17SCNWunzBuCqAqjQDn7/knoVg10xY6gHLI3vsnFMntxer9db1MVrNYrFd6jO1gT1n3qTHQcxa0kbkXjkeYU31qJdLTVIO0yRb2SXalP9pbbLnEfiykfl5KnnourN/CB1k/AozufZ8P1cqqa0nceRCm6qdikBg68WSDUFhtOe/LTyKcVuo96AmRz7lGwNhfS3TxUa9ZrBLiBynfuWdV4yB7LCesgf0TwY0pPLwn5pshI5LHbxSs7RjAO8u87qLuKVRZ4HeB+aeH7ZRx8+sdJ5ROkxz1CC/MG3i/6+Kmaoc7PzEXETFoPNQrUzpbbeZHNMswYVDETOhAmcvQbqL4Exc98fHVBc6/6/Xip06snl3XMdx1Cok2OMA6m4kcv1zRqbjpHhN/A79yHTdFzA9wj5FS9YNwY6xE+BSAucdM2x5+GykKxncbHkoMMm4tyIEjrI2T5OqQELZ9mI7/AJFHZUA1v8+8KpHW9pt8QoZTMjUT36631CWBqsBDS9pzAWcye00c+Zb1RqOPzNyEF0XaOR6KhSqQAbzOoKuscw9ptrQ5uhB/E3opVojmgayCY0v+QUQeQM8yfkIVgcMeGy4erbsXuDbHSBqVBlBw9mTtIE/H4oSpuw0cv1pdP6rW2qPmAMEFx93Xa6lmaI7E23JPlcXQSg5xBjKD3Nn3pKyWDl70yArM4a4atc0TaReOjTeOsKyOBtLcza9Mhve0i+4KzcVxTEV3Znmo8xGbLoBtIEKsWOOuZ0cxoVeStp4llNojMHgOHaa2cx5DMbDqh9h0Q+k0z7Lg8eJfEFZ1Rj7QHAAzbTQj4p24UkeydNYlGEuYd5guaQSJuByJ0n4pVHzcCx1jY9R16KNEPgyHWsBG0aodLOCHDMNtIHUIwLFGmXTlMnYdVboVajLGRGoteOmqpkb27rKUT3jrt3pBeYWkXaQecmY8bDySaGh4LBf++Q+/jAVMPcDYnv1SzvP4ikGhieI1Xm5HZECzWNjuabrLx3EXAxnYHdwNuZMcttUqgIk3Hf8AVY7sT2pPPUbzv4JnEa1sLSp/2j77Q65cI1AnspVch9lsunTQR81UoQ4Zjfl+ZWjhhlMyDy6KLTjqpXfCzheD1HxDWgbdpa1D0Gc8jNUYBuAD8ZQMNxSLaLVw/Fn7BcVuW++HpU4OKYCqegFFjZ9Y57ibjKAI5AlZuN9FKLQQxuU85PvldKMRVffKB1VLFUXOOsE9Vj9S+9tvoceZjgq9B1Nxa6/IgXA+irPho18be7kuk43wsWLSHOG3xWH9heNaZEX02230XpcPJ76+Xh+o4vp3yOgmxbUzv8iEVobyjpz5X+qT8K8C7SLXBAifEyO5BFNwNhr3eIElbOcZzumnh/VSZIuJM+PjZRM3DoEHeLdJUq7gI9kHvgIByXd3WFLMfoUJkRZw152755qebrc7HTzSIYVPD9e5W+H1O0CSLAiSM3mFSpU8zRHONuW4O0K/w3Dw6XNOXKTZw8COiUwa6CDrM7l0mfAX96f1RMwRG7v63CVOvTmLyTzt70sScg7Qc0HeHZe7NESoAcEGHdm0gmwd807oA591h5p212kEtcCB7RjNA8rd6elxHNAaQRtAmOqCSY0ESXweWV/yEJKP27uPWTf3pIDLxOLJ7InLs0WYB/CN1XBI0I81o0+GlpgjK4CS57gAOUDRDfTbqCXTrYfK6001alPMEdLohpnkee3xR6LNpaOQiZPcN1KrhwBLnht+TpJ5BoRoVhpqdDJmdUFlSYBcSG8zurYLSDrv4+EWVapSLtB+aQOGsjTxkn3QotIOk/BDNMiZBHn9FJtXX5Ep4BfXaX8frZSbUvYmY8IVeCdhN+ZlTIInsidLgyB4pAWtSLmObzBHLZcrhpmDsdO7musY4jYeHxWLiuCPNVzmOptaTLQ58G+ux3S2I7aUrNp8LNANDQST5c91qU62eIiIWVV4fUDQ5zD/ABNLXNt3bK3wqqI8VjyTHw7+Os75aLjbbxCN/wBv0aAGYlz9mMufyQXsLhDdVnO4DWBJADZ3AzHzlc8REz9zqmZj/FZxvpvXPsUsjeb3X8grXCa1fEtdlILgJ135LOo+ij6rxmcbc5AHgumwlGnhSG05nnvPPoq5JpEfb2OKt7T90vPcee0fWmqSCQWgxB7l1vCWtdhaNy5zQQZN4JJAJPJbXpNwelVDasBryO0Rae9YmHoFpyDSJER2u5Xx8sWyMcvqeCa7KeJo5rSZEhpN4na2yrlrYhwGWdYmCdf8JhHLi06ReZH5KOJrAkHef0F0Q8w1Thwc4OZ+8puEEED2g2IHdyWJXoNYSH3aRAbEuEbg2ymdluU35QSz2X2c3UHbwI5ogJqBudslvZDrHQWncc50TDmBghT7XrIkwIBvbQg/Ap28QbYNaY3k37gAYW5VpBxLdtxGvVUzwWkTcGehIH5KvcStRxROd1nNaWuLRY65Tbn2u4rT4IRMZnNs5wIAJkCwg6C5BCbDcKpnOIu4ATNxlcHAddESjghT0zSNybzt3JTMGtfZ7DMMsiW6ZTtbmFCkHCW6s++3kReYm430VgVszMj7gEkHk4qeFeWOa/VwNtpBsWk+OvVQFD1RpElpuBeJEg7EIeHzUsjh2HgGWkSBI3b+EgrTxeHFRwLSAXR2XbAN1zHUdlNxbEtrVKJEsqOBa8OkQREe18ERIYwMWg+Bt4Skh1adRji0s0J9mYibEeEJleSS66vmgW7IsAAIv7+9P6sHVzROv9AE7ss7nyHvCGXa636zbvSUm6pE5XECwtYkeSAXExcmJuTJ+gU4TT57akpkg3XdEZhoBLX5xuMpB8ryOqlSDgREjrrA5wtirwjIcz8xBi9IgTm0tt3INhl5G5HjHuRPX9dLclfxno+QMxqZW7B7SCZ2k8tVQ+xuBNi4DdvaHfIujQgQDy/MaIgqu/EfEyhihrc366d3JIMAsDoOcmOp3SIVlSOSjQ7LyTBzT+QTAKUE6Nk9FNq+6MbcPLPHbQsOx5cXgENmC1rYA5k+5DxVMBxLd72V5tZwP3riCM2qwjxDO98NyiYDeUWPwXPNZejHNW3S7TrnmtGlxRzRE/NY1F8q0DIU41iXQ0eLANk7LMxOIr0y4sLZfckjSdo3VEPIjkDogYnG4kmQwidHEj3BFePyduScNXp4ggh7iZk7tEeNlZ4ZihnY1pkDk7QxsVSqYUuE1KjZ3Lnknyk+SXBcAASA6YBdJtpp+ui6IiHJe05OugxFIsMEQddNz0VWq0meaPXxJOXMSTAm/iL8roFRziNAf1uFbzUC0gkjfW6LRdBkTOx18D0VVhI7MkQdNoPJScORTC2caHOmMthPfpI6FSMC+o2H6uqAotBDh2YblI2uZLsu91qUqwLTnABvmIv/AAvA2HNIK+GdLwPfoNUSuDuLydAYy7X5qq+nDgWkW2kx3WV2tU0c27bTeL7gc0gGwyJHifqFIVuzGoOnQoDH+rfa43Gzm8p/V1A4sSSASzMe+OR6wgmzWyOo5+019MQQRAc0nnzE26LNZiM74dcuLcrzctcDYydRtdW8zmBrwSWPBGYXGkZT1HVZuXS0dO7ryRAaTnsaYqNqZ/vZYgk3kd+vikrGGw7HtDnntEXvyt8k6ehzzSdzPuJ8lMO6nzSzeHgUg49FRmLRr7kvWnY5fPyUiHcvel6t3IeOqAHUdY725EoNOtF22nwRnNtedD+gqnrx+GR/eEH/AJSnAHfiTrMcrlWRxtwjK1ubQnO5gJmxGWw8lmOfyDR/N9VFrpsR1sjA2G13mC+mJizhY+Dh7ai7EOETmjY5PnCp0eIvpjK1xDeW3hy8Fr4PFMqAtIxDnAAkZ5F7yOYUmCcRPtOmObYJHQjVL1TSLOvyIPx0VmrhwAHCm7KANLgHrbVZ2N4jRaJJFN3KZnuZql2BwyLfNZ/EOE+rqNqH2azfWM5EeyfhPisivxl2IqMosBYypUYwn7xD3tadLNF17djfRilXotov7Pq7U3NiWQIt0toqtxzNWnFOW15BUw0XCZlYjVdBx30YrYU9sSzao0HKe8/dPQrFc0aLl6nJel35hFtfqFdoscR7QjqsqthORHjZT4bw6pVMNdDZAzQSJOw5laRx+7xCZv7e17EYFgu6oPABH4HWa1z3sEhjRY/ecZAHxKyvTPh4wopZHvc5+bNmjRsXAAtcqjgPSV7W5SxhHi3zixK1jhmHNyc3ujIbtdxdN+ZjadSmbWfEQ02veLBZLeNtP3ct9o8dEVmP0hzb87fFX7ZhyNERIib7TbvB37lOmbm/y/qhUqj9LRra6K6rMc+iUwSyxvZ/xD4XR8HhgxwJmCCPCCIM7SVF1MsEbvY1zRGhkjfmFW+1FzRDiHN5xBDZsTt4KAlWpG7YMtN/KyJUJFPLuHD4fG+ydtXV07A23HTwUMRWgXBuQfPZBB/agYFQkBwPaAmHDeOR3Vd9KDaDMEEXlWcTTD2Zo0gGPcVDDU+yYgw0wD11kpgTDV4brae0y8SRZ0fNGxVPJlI7TXCZ+LT1CptaGk3BzCDyIR8PVIp1KTpFw5hMQSNjuDE6JBbbTfHZPZ200TLNZxCo0ZQ8gDa3fukgCvqMB7Jce8j5KbO2e04gxrlzT0tos84rk39d6tVuONytaGOiBaZg7lVill+Gb9x7nc+zAHeZJClh+HmoSGkGNSZF+8i6CzjYDYz9nkW/GLwk7HFwn1k26geSMJOvgCGukt9l2406SuapVALZp8L/AJrXr4kGRINot9Ss8YkhuUgOaeYBFu8Zmx0TgItdoR4IjKoOoghAqYljeh5C8x0OhVV/ED90QOZgn6Kog8bJZTd/vPV6Xe2W+JCpVOItpu7BzOG7CQBHJ2/gssgnW6fKqigxfxHpLiXyPWuaDqGnLPeRqsh/6/qiF8a+BUXK4iI6MPB1slWm/QMq03HoGVGuJ8gvp2mNCLg3Hc64PkV8wFi+jfQmr6zh+FdmzH1DJPOLe6IRbppSNltOAIggEHUESD3hea+nfAcHhof631D3ns0spqB2skNb2mARrou84zxL1TIYAajrNGwn7zunxXiHpjwusKrMRVOc1HFmfSTlLxA2bDSp9kW7a25Jr03fRPg+ExhLftHrKo/3WR1K2x7d3A9F1z+AeqAPZ7I7LWiA3vXjvDOCvxNeGEtFINJcLFuacpaedvcvZuGPrNpsp4gmockiraSNBniwPVaxWKx4ZWvNu3kv7SMRmxbW7Mojze4k+4Bc7QW36ePniFcfhLW+TAf/ANLFphJAwUg5DM7JwgD06xboSO4kKzR4pUaZDvMAqgCpBLIJvt9J3OyesaHZG5QR+EEkSPFafDK1E03Br8xtAdY3mdetlxudCxFXs/BTNIkY78gh3Ix8beKbjdRjpyTlGS7jEuvmI5BZfAsW+rRpOMw2WF3NzSPktHGs7HsyZFvPwWE1yUq+BxeQzMgi4J1HIq7ScAQ5sOZJtBtOrXcuhWXmbYE2i9gbzpZWsNXgOLSR2XSPCW27wEYQ2Jw+XKbw6evkdwRCJw6qxrxnGZhs4RNj0PJGwWNFbDFmUZmGQYkjcz0PdZUq1x+aQHq8GJcTT7bJ7LpaJG1jccr8kyHlDrmZ301SQGXVqbnKO7n3KsHAySTf+7tyujmk2SI1u3qORBT04P5j5K1AFrdifER8Ci02W1RXUmlltZkEWkaEeCFnsRBzCBEjtEm2sDRMiNIdyz8S7I0RNzC1WH2SR4H4GFncfqsytAbDpnWYAGiICgBJlTVZj7IoetoUKoucmDlF10GZzlApmlOSkAnFe4/sgxxqcPyB3aoVXt5w1/baO6D7l4c8L0X9ivFsmIrUJ/taYc3+KkTP/K4eSfxK6TkvXsXwplQXAmxneRvK8q/afXY2pQwzZilNQ9CQWNb3w53cvXhiAKZebBrST/hBJ+C+ZsTxR2IxFWu65qvc/wDwuPZHQZYHXRRXZlfJMNf0L4gMLWJqXp1YDpjswXZSfE7d69rxJAu2MrqduUNgx5LwVrpgHeR4fI/6QvXfQjiXruHHPd2HzMdzLMpIP8q1szh4l6S4j1mNxD/xVne4AR7lUpjwUsS7M9ztcz3OB6FxI90JMaphLsMd+y3G0qTqxOHcxrC85avaygTYFtzHVcg4p8vf5lQcUwmFB7lIINZyYNnQ8S7QJUyh1HSgm/6H4+HOo37Rzt/iAAI8l2OIANI8yW5eYd1HevLaNYsc17bOaQR3heh4XiQrMBAuQCT8O/e6w5I+SZ5pRtruZ15WCtYaSdNLHvO3RW21rWEkjTbv6FPn53jpHvWepQw1EtecoOY2Mb9RsCAPFWKrMwkNghpJiYcBvB0tyQi/oIta6RqgXjeN0gYBp2CSLlB3hJIMes7MZIvrIEf0TihAkHMDcEajoRsVOo+W21aB7zuhOqZZEjSeUT3rVS7ixDaYN+ySDYiSdLbjdM9weAdHbyLW07yg0qbocYDmsjMZs0uEi/NCp1g43t0mRdBDmm5kezBP3gQepHNc9xl01n6EAgAjSw/NdRUeCGSIAGU6kTBgidJXH4l4zvvNz00MJ18mEDCb1l1F1RCrHcLY15rk8qrQrWRTUQZ3JSoFyTXJBNanojxX7NjcPWJgMqjNyyvljp6Q6fBZSi9sgg7iPNMPpH08xPquG4tw/wCE4C8e3A18V8+0KcfAeVrc+nK69Vx3Hvtfo5nman7uk/n6xlVrTrzgary/L3b90fGJ8Z6JUjyq87MJjS0e+IBvflO+pK6/0P499np4zMTD8LUIH/mMBItzgmfJcbUqENkbc+fhvHhHVVa2NdlIkQbWtbl3K7ftMKrWw0DkAPcptUC5TBUwDvKEClVchygC5lWrvRHPVWo5UE6brd5TEJMBUiEEEuz9HWg4ZpBkyWxpADlxxXQeiWJ/tKfOHN75g/JRaPAdIzpHQC/gnmLJnU+X5d8bXQ3SBMW8LLmQKy51HvR207d230KbD4Z5uQ4NAuYN+UbKzTpAu5iNjEeBslIRbRt7RHSU6IaXQ+SSQc1h8SWyHAHY7QRy5o1aiQQSAdDpIIKBTadDzWhgW/ddJAu0TETqZ5SFqoz6kscCNXh3hly5fCEKnR5aReyNWpRJBkEmbaE3B1uCnw9HUGx1m/v5KdBsWGvyCCA2DF/a3cT+oXF1B2nDk4353K6vFlwbUMEANdlNzMDRcgStKGkWSgvpwpwQmL5Wxg0XRKshU2+0VaaUBNOoynlIJtenJQynCQdRwDjMYDG4ZxEONGqwG92vAeAN7AGFQIv+tdj3x/Ksqm0yIEmfctFz50HKTsOQH4vnuqiQVQiL7yAL6d3L/VqqL6IZY3PLl9fDRaDKYmTc8ydANY/D1P3VQxj+13frTb5omNEA5N/0EpTB0Jy4Hp1GniEgE4qBKI+mR3cxoguQDOKrvciuQHFUS7T0TPUGm1kkGiVo+j1XLiGf3pb5j8gs8lKnWyuDhq0g+RlInoc5QZif17lJtVwkDfUWupsaXQW9qRNra96sU8I4XcwttckHfTSw8Vyz4lCdCs4CC53mY8uSOyuTAOU2sYAmO4aoT2wCIMkbNJASwAIZmOaXRIJ0A0gRY81EgZrZvHv/ADSRvsj/APhv/lP0SQbm8XSFIuzkw0gHLEkmA2JtuNVGjxeg09p1UES0jKwjWHA30si8UxWdud13wHB0C+USM3M5hrCz6eEDx6xzWuc8uc4nUkuM6LXFa0KmPwf4617xlZznmh1OK4a0Oq2PJnyQ24CkY/dsbeLaA83TsgOwDBLcjQerZhPwNHfxHDOpmmX18pEH2Jg9VmPwWA54rzprLxzYqPa0ixtFhpsFRc925KuKm6QUMCNDifEs+ig7DYE6/aD3OaFzoqO2cfcpfa6g+/7m/RXgbpweAO2J8Xt+SkKGC5Yj+ZsfCVzLq7uZU2VjzKWSHSilgvw4j+dn0SNDBbCv4ub8gue9aeak3EuGh+CMDoRRwXKv4Ob8wpMwuEOgrE7dofRColmGY2o8NrYio2WU3iWUm7VHt+86RZp6rLqYguJLiSTrHZ8sungl5Do34HDerB9XiQ1xLRoJI1kgaqDHYVogNrCJ3bv4K7if2o4urhW0HOZlu10MAcWxAE7d65ahV7Vyb+KURJ+G4K+FFg3Ed+Znhsgmlgybtr/zD6Kk8gNny8P1fnss59c81WSTddQwX4a/84+iGRgRtW/nb9FT9HcSz7Sz17S+nN2zErruN8cplwZQosZNgMrTHeSFhyck0mIxtx8XvjtzrX4IaMr/AOY2PgoEYE/dqj/5G/RdY0UqbAHDPUPJrTPQCFXeBBcRTYfwljSfMLL+RHWNv4s/lzZwGDInLV/zB9EE4PBfhqfzlaPHOGsdTzNAza/uzr/hXKYmmWhrmuJa63c4fdK6OO/u6c96extspYMfdqf5hRBTwW9Ot4VY+S5kVTzTiqVpjLXSfZ8D+Ct/mfkouw+BOjK3+Z+S5/1/OVFxOxTyRrs6PHKDGtZ+9hogXabDS5CsN9K6f4qkawcv0WB6H5XVHsqNY6Wy3MAbtN4noV1ruD0iDFOmDsQBY8wsbZHZaqt9NKYB7VUTycwfJIem7R/vKnjkPxC06GFZHaYydCQ0G+5g6KQw1ObMbA/ut+inajWV/tw38bh3QPgktT7Mz8DP5W/RJG1/A1mY2l+7qNBzQ2WRa181tR3dEPBVAaTJiWlwI0OpIMbq7WoH1b5MODDEXvBkHpcwVn4IMFFsgh7pgie0A6LjmOaoDOawn7oP65KZbMA6i1j4gIVbDm3TUgwD4IZMRmkQL7RHxQHP8Z7NY3N2jXxVIwULiGM9bULgIGjf4Roe9V2ug81rU4GfSKgWlHZWJFwhVYOjfcrNDIUzSouaeRTFh5FAFD1YwNLPUaOsnuF1SC0+Bn94f4SPApAsZXJqPJ1n+iFnQjcyp06RJAEknQBL/ojyZ1WFIVdCulofs/e5oNSsymSJy5C4jxkBKp+z2oPZr0nDq1zfqsvr8e5rf+Py5uMivWBbzn9ePyWdUetLH8ErYcfvGjIdHtu3xOx71k5pWsTE9MZrNfEwNhqmVwPIgrvxh2vY19MZnuC87W16PekXqTkfPqydfw9e5Y81PdHhtwckVnJ+XWYal6skEF1Q6xr57BDxPD3unM/J0aJPiSrtN7HtzUyCTuN/zVVvCqjngl7vNcOZL0c3pU+xOPtVNBAhkWXLYnBums0wROYHqCu94rTIp5WQXxYn5rkX4OrSgVAS2rJDiImNQL7Lfhny4/UZEMNnDuqn9kA3J8kai60ciR5FEIldrjV20m8rqvU7PtBWahLTzChUqBwTKS4bjvUVmPiWg3/hNivR6cEAy2CJGuhuvLqrYsvQfR7McLSzzZtv4QTB8lnyR4KWoxg1BE8unRTaReXRPT80AATupFc6RPs5/Ez+ZqSzzxOlu9sgkHvFkkYPIWL4m/KbiQwtkDYt0P1Ko4F/7sf3SY6A3SrY/D3BrgSItSqn5J6OJwzaYBxQ11+z1jK2xSyCCQbMPO7h5bKHpBhHeqAa8OY5rg58Wn8JP3TCEzH4bX7QSP8A0KysO4xhsj2NxTmNfr/3WqTMQO8dEoiQ4EXEhIOW0OA4SLY6pH/sqn/Uo/8AYuE/8dU/+nU/6ltClAkWurGAwzqrxTo031Kh0axpcfdoOpsrmG4XgQ4F+LrPA1aMM9k9Jkwu+9G/2iYHAU8mHofxO9VUD3Hm55uU9Efth8T/AGWYvD4J+KquZLILqLJc4Mm5LtJAMwFxvrRE7Fey1v2zYaqx7DReQ5pDgWuAgiDrqvMDhMC2zamMHIZKZHdOsJaq2fDJYzOQ1rC5x0DWkk+AW1S9HKlB1QVTTpPFMOyPfDocCQY8FuejXpfh8EBlYHGbk0JJ5Sc8kqrxv0jwuLq1q1f1zn1WtbIYBka0QAwZrb6zqj3JE4b6O4Y0GF+HOYsBLjiKskkahrQAO5W+A8FpUajnsYT+HOZy9AUD/a3DQBFaAABFNo9kQPvo+G9MsE1t6Ncu3MwCeYAdZclq8tth115OGuTHbdxGIJgVKbnNGkMc4DxAshNpUX2YACD915BH+En4hV6H7SsFT9nDYknvpge95Ktj9sWGFxhcQDzDqIPmLrGPSWnuXRPra/EK/EHOptvD2ReRlPiPZd7lx/GfRyl6p9em5jMv3JgOnk3UHuXdP/bLh3synCV3Tu99MjUHSei5f0k9JsPizL6VYa2Hq4Eja8iIstacVqT4c/Jz1vHmHCuQyVqnD4fd+I/kp/VSq0sGYyjFNIFz+7OY87m3cuzXIz+H8SfQeHUzBG2xXX4X9oDCIexzXcxBH1XO0cJhSbnF+Ao/VTbgMKZk4kRzFH6qL8dbdtact6eIlv1+PB5lofUJFg1jj8AqdSpiKjKbKrDTY2qXMfU7EZ2wWXvBN1UwuJp0hDX44D8IdTA/1WU6uPwzvaZinGd3Uz80q8da9Ffkm3bPxtP1dR7czXXmWmRfqhDEwtTEV8G9xd6rENJAsHUwLd7jdAq0cIRLW4odJon4q9Zs3EYiVBtSy0Th8LyxfnQTfZsJuMZ50FUFIXDsAXvY99N7qQdc5XAOjVocBEroq3FyHN9XWe9pmWPYGFkGzZGtvgov9JqGQMbSxDKbdGNdTA79bHuQsdxuhWeHijiKZFNrCGmkQ7LPaOYmXEG56BZ22fgnQcH45Sc0h7aZe0gtDresbfM3WS4a22TcUqFtZwpuGQuBAB9kEAxGsciueo8WoMBHq8QQRBBNGO+Nj1CNV47SEDLXdDRDppExsCd1lNJ0Yqu1PefiUlAcQofgxPnRSW3n8GzcUo/dCdJVCSpomySSFQhTdr3J9kySICLVbx4/eO8P9ISSTCsBr3FJuiZJIHchlJJMGapp0kyJqYJJIImoydJCgKigkkgjtRn+0UySRpAoW6SSDTYLpD5pJIkJhOzV3ckkmUgNU6SSSChJ6GEkkCU0kkkj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5124" name="AutoShape 4" descr="data:image/jpeg;base64,/9j/4AAQSkZJRgABAQAAAQABAAD/2wCEAAkGBhQSERQUExQUFBQVFRcYFhYYFhcXGhgVFBUVFxgWGBcYHCYeGBkjGRQUHy8gIycpLCwsFR8xNTAqNSYrLCkBCQoKDgwOFA8PGikdHB0pKSksKSkpKSkpKSkpKSkpLCkpKSkpKSkpLCkpKSk1KikpKSkpKSkpKSw1LCwpNiopKf/AABEIAMIBAwMBIgACEQEDEQH/xAAcAAABBQEBAQAAAAAAAAAAAAADAAECBAUGBwj/xABIEAABAwIEAwQHBQUFBQkAAAABAAIRAyEEEjFBBVFhInGBkQYTMqGxwdEUQlLh8AcjcpLxM2KCk7IWQ1Oi0hUkVGNzdIOUwv/EABkBAAMBAQEAAAAAAAAAAAAAAAABAgMEBf/EACcRAQADAAIBAwQBBQAAAAAAAAABAhEDMSEEEkETIlFhFAUVMlNx/9oADAMBAAIRAxEAPwDlnPA1WxgvS3F0qYp0672U2iA0NZA82krNp027gmJsCAJ8kRwkgkEkCJzAj3BedHFEdTL3b/13lvGX46TH7jR6nFcQ40nGo4mj/ZGGyy82tfxlGHH8V68Yj1xNcty+s7BOXlEREDks+tXEGdgbxMk7JBrWgCD2QAdBf6p/T/cp/vd/9dPx1+V3i3F8TiA016hqhslshlp19kBGdRhoc17SCNWunzBuCqAqjQDn7/knoVg10xY6gHLI3vsnFMntxer9db1MVrNYrFd6jO1gT1n3qTHQcxa0kbkXjkeYU31qJdLTVIO0yRb2SXalP9pbbLnEfiykfl5KnnourN/CB1k/AozufZ8P1cqqa0nceRCm6qdikBg68WSDUFhtOe/LTyKcVuo96AmRz7lGwNhfS3TxUa9ZrBLiBynfuWdV4yB7LCesgf0TwY0pPLwn5pshI5LHbxSs7RjAO8u87qLuKVRZ4HeB+aeH7ZRx8+sdJ5ROkxz1CC/MG3i/6+Kmaoc7PzEXETFoPNQrUzpbbeZHNMswYVDETOhAmcvQbqL4Exc98fHVBc6/6/Xip06snl3XMdx1Cok2OMA6m4kcv1zRqbjpHhN/A79yHTdFzA9wj5FS9YNwY6xE+BSAucdM2x5+GykKxncbHkoMMm4tyIEjrI2T5OqQELZ9mI7/AJFHZUA1v8+8KpHW9pt8QoZTMjUT36631CWBqsBDS9pzAWcye00c+Zb1RqOPzNyEF0XaOR6KhSqQAbzOoKuscw9ptrQ5uhB/E3opVojmgayCY0v+QUQeQM8yfkIVgcMeGy4erbsXuDbHSBqVBlBw9mTtIE/H4oSpuw0cv1pdP6rW2qPmAMEFx93Xa6lmaI7E23JPlcXQSg5xBjKD3Nn3pKyWDl70yArM4a4atc0TaReOjTeOsKyOBtLcza9Mhve0i+4KzcVxTEV3Znmo8xGbLoBtIEKsWOOuZ0cxoVeStp4llNojMHgOHaa2cx5DMbDqh9h0Q+k0z7Lg8eJfEFZ1Rj7QHAAzbTQj4p24UkeydNYlGEuYd5guaQSJuByJ0n4pVHzcCx1jY9R16KNEPgyHWsBG0aodLOCHDMNtIHUIwLFGmXTlMnYdVboVajLGRGoteOmqpkb27rKUT3jrt3pBeYWkXaQecmY8bDySaGh4LBf++Q+/jAVMPcDYnv1SzvP4ikGhieI1Xm5HZECzWNjuabrLx3EXAxnYHdwNuZMcttUqgIk3Hf8AVY7sT2pPPUbzv4JnEa1sLSp/2j77Q65cI1AnspVch9lsunTQR81UoQ4Zjfl+ZWjhhlMyDy6KLTjqpXfCzheD1HxDWgbdpa1D0Gc8jNUYBuAD8ZQMNxSLaLVw/Fn7BcVuW++HpU4OKYCqegFFjZ9Y57ibjKAI5AlZuN9FKLQQxuU85PvldKMRVffKB1VLFUXOOsE9Vj9S+9tvoceZjgq9B1Nxa6/IgXA+irPho18be7kuk43wsWLSHOG3xWH9heNaZEX02230XpcPJ76+Xh+o4vp3yOgmxbUzv8iEVobyjpz5X+qT8K8C7SLXBAifEyO5BFNwNhr3eIElbOcZzumnh/VSZIuJM+PjZRM3DoEHeLdJUq7gI9kHvgIByXd3WFLMfoUJkRZw152755qebrc7HTzSIYVPD9e5W+H1O0CSLAiSM3mFSpU8zRHONuW4O0K/w3Dw6XNOXKTZw8COiUwa6CDrM7l0mfAX96f1RMwRG7v63CVOvTmLyTzt70sScg7Qc0HeHZe7NESoAcEGHdm0gmwd807oA591h5p212kEtcCB7RjNA8rd6elxHNAaQRtAmOqCSY0ESXweWV/yEJKP27uPWTf3pIDLxOLJ7InLs0WYB/CN1XBI0I81o0+GlpgjK4CS57gAOUDRDfTbqCXTrYfK6001alPMEdLohpnkee3xR6LNpaOQiZPcN1KrhwBLnht+TpJ5BoRoVhpqdDJmdUFlSYBcSG8zurYLSDrv4+EWVapSLtB+aQOGsjTxkn3QotIOk/BDNMiZBHn9FJtXX5Ep4BfXaX8frZSbUvYmY8IVeCdhN+ZlTIInsidLgyB4pAWtSLmObzBHLZcrhpmDsdO7musY4jYeHxWLiuCPNVzmOptaTLQ58G+ux3S2I7aUrNp8LNANDQST5c91qU62eIiIWVV4fUDQ5zD/ABNLXNt3bK3wqqI8VjyTHw7+Os75aLjbbxCN/wBv0aAGYlz9mMufyQXsLhDdVnO4DWBJADZ3AzHzlc8REz9zqmZj/FZxvpvXPsUsjeb3X8grXCa1fEtdlILgJ135LOo+ij6rxmcbc5AHgumwlGnhSG05nnvPPoq5JpEfb2OKt7T90vPcee0fWmqSCQWgxB7l1vCWtdhaNy5zQQZN4JJAJPJbXpNwelVDasBryO0Rae9YmHoFpyDSJER2u5Xx8sWyMcvqeCa7KeJo5rSZEhpN4na2yrlrYhwGWdYmCdf8JhHLi06ReZH5KOJrAkHef0F0Q8w1Thwc4OZ+8puEEED2g2IHdyWJXoNYSH3aRAbEuEbg2ymdluU35QSz2X2c3UHbwI5ogJqBudslvZDrHQWncc50TDmBghT7XrIkwIBvbQg/Ap28QbYNaY3k37gAYW5VpBxLdtxGvVUzwWkTcGehIH5KvcStRxROd1nNaWuLRY65Tbn2u4rT4IRMZnNs5wIAJkCwg6C5BCbDcKpnOIu4ATNxlcHAddESjghT0zSNybzt3JTMGtfZ7DMMsiW6ZTtbmFCkHCW6s++3kReYm430VgVszMj7gEkHk4qeFeWOa/VwNtpBsWk+OvVQFD1RpElpuBeJEg7EIeHzUsjh2HgGWkSBI3b+EgrTxeHFRwLSAXR2XbAN1zHUdlNxbEtrVKJEsqOBa8OkQREe18ERIYwMWg+Bt4Skh1adRji0s0J9mYibEeEJleSS66vmgW7IsAAIv7+9P6sHVzROv9AE7ss7nyHvCGXa636zbvSUm6pE5XECwtYkeSAXExcmJuTJ+gU4TT57akpkg3XdEZhoBLX5xuMpB8ryOqlSDgREjrrA5wtirwjIcz8xBi9IgTm0tt3INhl5G5HjHuRPX9dLclfxno+QMxqZW7B7SCZ2k8tVQ+xuBNi4DdvaHfIujQgQDy/MaIgqu/EfEyhihrc366d3JIMAsDoOcmOp3SIVlSOSjQ7LyTBzT+QTAKUE6Nk9FNq+6MbcPLPHbQsOx5cXgENmC1rYA5k+5DxVMBxLd72V5tZwP3riCM2qwjxDO98NyiYDeUWPwXPNZejHNW3S7TrnmtGlxRzRE/NY1F8q0DIU41iXQ0eLANk7LMxOIr0y4sLZfckjSdo3VEPIjkDogYnG4kmQwidHEj3BFePyduScNXp4ggh7iZk7tEeNlZ4ZihnY1pkDk7QxsVSqYUuE1KjZ3Lnknyk+SXBcAASA6YBdJtpp+ui6IiHJe05OugxFIsMEQddNz0VWq0meaPXxJOXMSTAm/iL8roFRziNAf1uFbzUC0gkjfW6LRdBkTOx18D0VVhI7MkQdNoPJScORTC2caHOmMthPfpI6FSMC+o2H6uqAotBDh2YblI2uZLsu91qUqwLTnABvmIv/AAvA2HNIK+GdLwPfoNUSuDuLydAYy7X5qq+nDgWkW2kx3WV2tU0c27bTeL7gc0gGwyJHifqFIVuzGoOnQoDH+rfa43Gzm8p/V1A4sSSASzMe+OR6wgmzWyOo5+019MQQRAc0nnzE26LNZiM74dcuLcrzctcDYydRtdW8zmBrwSWPBGYXGkZT1HVZuXS0dO7ryRAaTnsaYqNqZ/vZYgk3kd+vikrGGw7HtDnntEXvyt8k6ehzzSdzPuJ8lMO6nzSzeHgUg49FRmLRr7kvWnY5fPyUiHcvel6t3IeOqAHUdY725EoNOtF22nwRnNtedD+gqnrx+GR/eEH/AJSnAHfiTrMcrlWRxtwjK1ubQnO5gJmxGWw8lmOfyDR/N9VFrpsR1sjA2G13mC+mJizhY+Dh7ai7EOETmjY5PnCp0eIvpjK1xDeW3hy8Fr4PFMqAtIxDnAAkZ5F7yOYUmCcRPtOmObYJHQjVL1TSLOvyIPx0VmrhwAHCm7KANLgHrbVZ2N4jRaJJFN3KZnuZql2BwyLfNZ/EOE+rqNqH2azfWM5EeyfhPisivxl2IqMosBYypUYwn7xD3tadLNF17djfRilXotov7Pq7U3NiWQIt0toqtxzNWnFOW15BUw0XCZlYjVdBx30YrYU9sSzao0HKe8/dPQrFc0aLl6nJel35hFtfqFdoscR7QjqsqthORHjZT4bw6pVMNdDZAzQSJOw5laRx+7xCZv7e17EYFgu6oPABH4HWa1z3sEhjRY/ecZAHxKyvTPh4wopZHvc5+bNmjRsXAAtcqjgPSV7W5SxhHi3zixK1jhmHNyc3ujIbtdxdN+ZjadSmbWfEQ02veLBZLeNtP3ct9o8dEVmP0hzb87fFX7ZhyNERIib7TbvB37lOmbm/y/qhUqj9LRra6K6rMc+iUwSyxvZ/xD4XR8HhgxwJmCCPCCIM7SVF1MsEbvY1zRGhkjfmFW+1FzRDiHN5xBDZsTt4KAlWpG7YMtN/KyJUJFPLuHD4fG+ydtXV07A23HTwUMRWgXBuQfPZBB/agYFQkBwPaAmHDeOR3Vd9KDaDMEEXlWcTTD2Zo0gGPcVDDU+yYgw0wD11kpgTDV4brae0y8SRZ0fNGxVPJlI7TXCZ+LT1CptaGk3BzCDyIR8PVIp1KTpFw5hMQSNjuDE6JBbbTfHZPZ200TLNZxCo0ZQ8gDa3fukgCvqMB7Jce8j5KbO2e04gxrlzT0tos84rk39d6tVuONytaGOiBaZg7lVill+Gb9x7nc+zAHeZJClh+HmoSGkGNSZF+8i6CzjYDYz9nkW/GLwk7HFwn1k26geSMJOvgCGukt9l2406SuapVALZp8L/AJrXr4kGRINot9Ss8YkhuUgOaeYBFu8Zmx0TgItdoR4IjKoOoghAqYljeh5C8x0OhVV/ED90QOZgn6Kog8bJZTd/vPV6Xe2W+JCpVOItpu7BzOG7CQBHJ2/gssgnW6fKqigxfxHpLiXyPWuaDqGnLPeRqsh/6/qiF8a+BUXK4iI6MPB1slWm/QMq03HoGVGuJ8gvp2mNCLg3Hc64PkV8wFi+jfQmr6zh+FdmzH1DJPOLe6IRbppSNltOAIggEHUESD3hea+nfAcHhof631D3ns0spqB2skNb2mARrou84zxL1TIYAajrNGwn7zunxXiHpjwusKrMRVOc1HFmfSTlLxA2bDSp9kW7a25Jr03fRPg+ExhLftHrKo/3WR1K2x7d3A9F1z+AeqAPZ7I7LWiA3vXjvDOCvxNeGEtFINJcLFuacpaedvcvZuGPrNpsp4gmockiraSNBniwPVaxWKx4ZWvNu3kv7SMRmxbW7Mojze4k+4Bc7QW36ePniFcfhLW+TAf/ANLFphJAwUg5DM7JwgD06xboSO4kKzR4pUaZDvMAqgCpBLIJvt9J3OyesaHZG5QR+EEkSPFafDK1E03Br8xtAdY3mdetlxudCxFXs/BTNIkY78gh3Ix8beKbjdRjpyTlGS7jEuvmI5BZfAsW+rRpOMw2WF3NzSPktHGs7HsyZFvPwWE1yUq+BxeQzMgi4J1HIq7ScAQ5sOZJtBtOrXcuhWXmbYE2i9gbzpZWsNXgOLSR2XSPCW27wEYQ2Jw+XKbw6evkdwRCJw6qxrxnGZhs4RNj0PJGwWNFbDFmUZmGQYkjcz0PdZUq1x+aQHq8GJcTT7bJ7LpaJG1jccr8kyHlDrmZ301SQGXVqbnKO7n3KsHAySTf+7tyujmk2SI1u3qORBT04P5j5K1AFrdifER8Ci02W1RXUmlltZkEWkaEeCFnsRBzCBEjtEm2sDRMiNIdyz8S7I0RNzC1WH2SR4H4GFncfqsytAbDpnWYAGiICgBJlTVZj7IoetoUKoucmDlF10GZzlApmlOSkAnFe4/sgxxqcPyB3aoVXt5w1/baO6D7l4c8L0X9ivFsmIrUJ/taYc3+KkTP/K4eSfxK6TkvXsXwplQXAmxneRvK8q/afXY2pQwzZilNQ9CQWNb3w53cvXhiAKZebBrST/hBJ+C+ZsTxR2IxFWu65qvc/wDwuPZHQZYHXRRXZlfJMNf0L4gMLWJqXp1YDpjswXZSfE7d69rxJAu2MrqduUNgx5LwVrpgHeR4fI/6QvXfQjiXruHHPd2HzMdzLMpIP8q1szh4l6S4j1mNxD/xVne4AR7lUpjwUsS7M9ztcz3OB6FxI90JMaphLsMd+y3G0qTqxOHcxrC85avaygTYFtzHVcg4p8vf5lQcUwmFB7lIINZyYNnQ8S7QJUyh1HSgm/6H4+HOo37Rzt/iAAI8l2OIANI8yW5eYd1HevLaNYsc17bOaQR3heh4XiQrMBAuQCT8O/e6w5I+SZ5pRtruZ15WCtYaSdNLHvO3RW21rWEkjTbv6FPn53jpHvWepQw1EtecoOY2Mb9RsCAPFWKrMwkNghpJiYcBvB0tyQi/oIta6RqgXjeN0gYBp2CSLlB3hJIMes7MZIvrIEf0TihAkHMDcEajoRsVOo+W21aB7zuhOqZZEjSeUT3rVS7ixDaYN+ySDYiSdLbjdM9weAdHbyLW07yg0qbocYDmsjMZs0uEi/NCp1g43t0mRdBDmm5kezBP3gQepHNc9xl01n6EAgAjSw/NdRUeCGSIAGU6kTBgidJXH4l4zvvNz00MJ18mEDCb1l1F1RCrHcLY15rk8qrQrWRTUQZ3JSoFyTXJBNanojxX7NjcPWJgMqjNyyvljp6Q6fBZSi9sgg7iPNMPpH08xPquG4tw/wCE4C8e3A18V8+0KcfAeVrc+nK69Vx3Hvtfo5nman7uk/n6xlVrTrzgary/L3b90fGJ8Z6JUjyq87MJjS0e+IBvflO+pK6/0P499np4zMTD8LUIH/mMBItzgmfJcbUqENkbc+fhvHhHVVa2NdlIkQbWtbl3K7ftMKrWw0DkAPcptUC5TBUwDvKEClVchygC5lWrvRHPVWo5UE6brd5TEJMBUiEEEuz9HWg4ZpBkyWxpADlxxXQeiWJ/tKfOHN75g/JRaPAdIzpHQC/gnmLJnU+X5d8bXQ3SBMW8LLmQKy51HvR207d230KbD4Z5uQ4NAuYN+UbKzTpAu5iNjEeBslIRbRt7RHSU6IaXQ+SSQc1h8SWyHAHY7QRy5o1aiQQSAdDpIIKBTadDzWhgW/ddJAu0TETqZ5SFqoz6kscCNXh3hly5fCEKnR5aReyNWpRJBkEmbaE3B1uCnw9HUGx1m/v5KdBsWGvyCCA2DF/a3cT+oXF1B2nDk4353K6vFlwbUMEANdlNzMDRcgStKGkWSgvpwpwQmL5Wxg0XRKshU2+0VaaUBNOoynlIJtenJQynCQdRwDjMYDG4ZxEONGqwG92vAeAN7AGFQIv+tdj3x/Ksqm0yIEmfctFz50HKTsOQH4vnuqiQVQiL7yAL6d3L/VqqL6IZY3PLl9fDRaDKYmTc8ydANY/D1P3VQxj+13frTb5omNEA5N/0EpTB0Jy4Hp1GniEgE4qBKI+mR3cxoguQDOKrvciuQHFUS7T0TPUGm1kkGiVo+j1XLiGf3pb5j8gs8lKnWyuDhq0g+RlInoc5QZif17lJtVwkDfUWupsaXQW9qRNra96sU8I4XcwttckHfTSw8Vyz4lCdCs4CC53mY8uSOyuTAOU2sYAmO4aoT2wCIMkbNJASwAIZmOaXRIJ0A0gRY81EgZrZvHv/ADSRvsj/APhv/lP0SQbm8XSFIuzkw0gHLEkmA2JtuNVGjxeg09p1UES0jKwjWHA30si8UxWdud13wHB0C+USM3M5hrCz6eEDx6xzWuc8uc4nUkuM6LXFa0KmPwf4617xlZznmh1OK4a0Oq2PJnyQ24CkY/dsbeLaA83TsgOwDBLcjQerZhPwNHfxHDOpmmX18pEH2Jg9VmPwWA54rzprLxzYqPa0ixtFhpsFRc925KuKm6QUMCNDifEs+ig7DYE6/aD3OaFzoqO2cfcpfa6g+/7m/RXgbpweAO2J8Xt+SkKGC5Yj+ZsfCVzLq7uZU2VjzKWSHSilgvw4j+dn0SNDBbCv4ub8gue9aeak3EuGh+CMDoRRwXKv4Ob8wpMwuEOgrE7dofRColmGY2o8NrYio2WU3iWUm7VHt+86RZp6rLqYguJLiSTrHZ8sungl5Do34HDerB9XiQ1xLRoJI1kgaqDHYVogNrCJ3bv4K7if2o4urhW0HOZlu10MAcWxAE7d65ahV7Vyb+KURJ+G4K+FFg3Ed+Znhsgmlgybtr/zD6Kk8gNny8P1fnss59c81WSTddQwX4a/84+iGRgRtW/nb9FT9HcSz7Sz17S+nN2zErruN8cplwZQosZNgMrTHeSFhyck0mIxtx8XvjtzrX4IaMr/AOY2PgoEYE/dqj/5G/RdY0UqbAHDPUPJrTPQCFXeBBcRTYfwljSfMLL+RHWNv4s/lzZwGDInLV/zB9EE4PBfhqfzlaPHOGsdTzNAza/uzr/hXKYmmWhrmuJa63c4fdK6OO/u6c96extspYMfdqf5hRBTwW9Ot4VY+S5kVTzTiqVpjLXSfZ8D+Ct/mfkouw+BOjK3+Z+S5/1/OVFxOxTyRrs6PHKDGtZ+9hogXabDS5CsN9K6f4qkawcv0WB6H5XVHsqNY6Wy3MAbtN4noV1ruD0iDFOmDsQBY8wsbZHZaqt9NKYB7VUTycwfJIem7R/vKnjkPxC06GFZHaYydCQ0G+5g6KQw1ObMbA/ut+inajWV/tw38bh3QPgktT7Mz8DP5W/RJG1/A1mY2l+7qNBzQ2WRa181tR3dEPBVAaTJiWlwI0OpIMbq7WoH1b5MODDEXvBkHpcwVn4IMFFsgh7pgie0A6LjmOaoDOawn7oP65KZbMA6i1j4gIVbDm3TUgwD4IZMRmkQL7RHxQHP8Z7NY3N2jXxVIwULiGM9bULgIGjf4Roe9V2ug81rU4GfSKgWlHZWJFwhVYOjfcrNDIUzSouaeRTFh5FAFD1YwNLPUaOsnuF1SC0+Bn94f4SPApAsZXJqPJ1n+iFnQjcyp06RJAEknQBL/ojyZ1WFIVdCulofs/e5oNSsymSJy5C4jxkBKp+z2oPZr0nDq1zfqsvr8e5rf+Py5uMivWBbzn9ePyWdUetLH8ErYcfvGjIdHtu3xOx71k5pWsTE9MZrNfEwNhqmVwPIgrvxh2vY19MZnuC87W16PekXqTkfPqydfw9e5Y81PdHhtwckVnJ+XWYal6skEF1Q6xr57BDxPD3unM/J0aJPiSrtN7HtzUyCTuN/zVVvCqjngl7vNcOZL0c3pU+xOPtVNBAhkWXLYnBums0wROYHqCu94rTIp5WQXxYn5rkX4OrSgVAS2rJDiImNQL7Lfhny4/UZEMNnDuqn9kA3J8kai60ciR5FEIldrjV20m8rqvU7PtBWahLTzChUqBwTKS4bjvUVmPiWg3/hNivR6cEAy2CJGuhuvLqrYsvQfR7McLSzzZtv4QTB8lnyR4KWoxg1BE8unRTaReXRPT80AATupFc6RPs5/Ez+ZqSzzxOlu9sgkHvFkkYPIWL4m/KbiQwtkDYt0P1Ko4F/7sf3SY6A3SrY/D3BrgSItSqn5J6OJwzaYBxQ11+z1jK2xSyCCQbMPO7h5bKHpBhHeqAa8OY5rg58Wn8JP3TCEzH4bX7QSP8A0KysO4xhsj2NxTmNfr/3WqTMQO8dEoiQ4EXEhIOW0OA4SLY6pH/sqn/Uo/8AYuE/8dU/+nU/6ltClAkWurGAwzqrxTo031Kh0axpcfdoOpsrmG4XgQ4F+LrPA1aMM9k9Jkwu+9G/2iYHAU8mHofxO9VUD3Hm55uU9Efth8T/AGWYvD4J+KquZLILqLJc4Mm5LtJAMwFxvrRE7Fey1v2zYaqx7DReQ5pDgWuAgiDrqvMDhMC2zamMHIZKZHdOsJaq2fDJYzOQ1rC5x0DWkk+AW1S9HKlB1QVTTpPFMOyPfDocCQY8FuejXpfh8EBlYHGbk0JJ5Sc8kqrxv0jwuLq1q1f1zn1WtbIYBka0QAwZrb6zqj3JE4b6O4Y0GF+HOYsBLjiKskkahrQAO5W+A8FpUajnsYT+HOZy9AUD/a3DQBFaAABFNo9kQPvo+G9MsE1t6Ncu3MwCeYAdZclq8tth115OGuTHbdxGIJgVKbnNGkMc4DxAshNpUX2YACD915BH+En4hV6H7SsFT9nDYknvpge95Ktj9sWGFxhcQDzDqIPmLrGPSWnuXRPra/EK/EHOptvD2ReRlPiPZd7lx/GfRyl6p9em5jMv3JgOnk3UHuXdP/bLh3synCV3Tu99MjUHSei5f0k9JsPizL6VYa2Hq4Eja8iIstacVqT4c/Jz1vHmHCuQyVqnD4fd+I/kp/VSq0sGYyjFNIFz+7OY87m3cuzXIz+H8SfQeHUzBG2xXX4X9oDCIexzXcxBH1XO0cJhSbnF+Ao/VTbgMKZk4kRzFH6qL8dbdtact6eIlv1+PB5lofUJFg1jj8AqdSpiKjKbKrDTY2qXMfU7EZ2wWXvBN1UwuJp0hDX44D8IdTA/1WU6uPwzvaZinGd3Uz80q8da9Ffkm3bPxtP1dR7czXXmWmRfqhDEwtTEV8G9xd6rENJAsHUwLd7jdAq0cIRLW4odJon4q9Zs3EYiVBtSy0Th8LyxfnQTfZsJuMZ50FUFIXDsAXvY99N7qQdc5XAOjVocBEroq3FyHN9XWe9pmWPYGFkGzZGtvgov9JqGQMbSxDKbdGNdTA79bHuQsdxuhWeHijiKZFNrCGmkQ7LPaOYmXEG56BZ22fgnQcH45Sc0h7aZe0gtDresbfM3WS4a22TcUqFtZwpuGQuBAB9kEAxGsciueo8WoMBHq8QQRBBNGO+Nj1CNV47SEDLXdDRDppExsCd1lNJ0Yqu1PefiUlAcQofgxPnRSW3n8GzcUo/dCdJVCSpomySSFQhTdr3J9kySICLVbx4/eO8P9ISSTCsBr3FJuiZJIHchlJJMGapp0kyJqYJJIImoydJCgKigkkgjtRn+0UySRpAoW6SSDTYLpD5pJIkJhOzV3ckkmUgNU6SSSChJ6GEkkCU0kkkj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5126" name="AutoShape 6" descr="data:image/jpeg;base64,/9j/4AAQSkZJRgABAQAAAQABAAD/2wCEAAkGBhQQEBQUEBQUFRUVFRQUFRUVFBQUFRcWFRQVFBUUFRcXHCYeFxkjGRQUHy8gIycqLCwsFx8xNTAqNSYrLCkBCQoKDgwOGg8PGiwkHyQvKSovLiwpLCksKSwvLCwsLCwsLCksKSkpLCksLCwsLCwsLywsKSkpKSwpLCwsKSwpLP/AABEIAK8A6QMBIgACEQEDEQH/xAAcAAAABwEBAAAAAAAAAAAAAAABAgMEBQYHAAj/xABAEAABAwIEAwUHAQcDAgcAAAABAAIDBBEFEiExBkFhEyJRcYEHIzKRobHBQhQzUmJy0fAWsvGCkhUlU2OiwuH/xAAaAQACAwEBAAAAAAAAAAAAAAAEBQACAwEG/8QAKBEAAgIBBAIBBAIDAAAAAAAAAAECEQMEEiExIkETIzJRYXHBM7Hx/9oADAMBAAIRAxEAPwDOO0NrXNvBK0w1SmI4c6CQseNR9R4olNuF6JU1aF7JqqZ3B5KU4IxmOKQRyMBzHuusL3UdU/B6JhhVQGTsc7ZrgT6KrgpwaZIva7N1AHJDZQHCnEH7X2ng11h5WVhsk8ouLpjBNPlBbIbIbLlU6EIVa4m48p6IlhPaS/8Apt/T/Wf0/Upnxxxe6E/s1MffO+OTcRAjQf1n6brLJIhfU3uSC7NfM6/fcb3J81jkyqPCNIwsk8c9odXM8gSGNt9GxaWHU7kqty47O4/vZSesjyb+ZKWMGVnIk8r6gbf55JB1PYa9dvO1lh8lmuwGPiaoZq2WVtzckPd5a+KsmCe16phcBMe3j55wA+38rx+VThASdyBr/hsitpXOvkAd5aq6mkU2tnojhnjGnxBt4Hd8C7o3aPb6cx1CnLLzVSR1FO8SRh0bm6hzSQR6/hbRwBxuK+PJJYVEY74tYOG2do+46rWGVSKzxuPaLbZdZCustTMLZAQjIpUIEIQWRlyhAtl1kK5QgWyAtR7ILLpBItRHaJZwTOofyUSJYlI65SVkoiq5USxfheCdwkmb8I/y6znH6qF0wZTsDWM0uOZV7rONqcSuhedNi7ks8xSmYyod2RDmE3bbryRWljK/K/1+DHO1XAvVDuKHbupyobdgTrhPh4VInB3DdPPVG71CO5gqjudIlfZfPaWRviAfwtJssr4GifDW2e1wBBbcggXBWq2S/Vr6lheB+IFlDcXcQChpHzWu7RrB4vdfLfoN/RTVlmntqqfdQR6/E9+nQBov8ygpOlYQlbM8hrpJnEPJJe5zyeZJ31UxQYIZi0eP6bDcDzUVgkFnNJbfUaa7A6267q/4A9rJXWA01afxc/5slOfJQxwY7G8Xs9c9l5HW6ADzt0TCXgJgeC57tLXFvDzWj02IN1a7Y95vqNvmonFGNNy0j18eiCyZJ1cWG48cN1SRWDw3ACLN28PyjswaJnwMA9Nfmn4mb4g9Aladw101QycpcNhjjGPKRBz0WvRQcj3YfWxzw3sDdzR+puz2/L8K61ZDhsB/mir+N0xfHcDvNN/7ovTy+OfANqI/JA12lqWysa9hu17Q5p8QRcJVVX2aVJdQhhN+ye6Mf06Pb9HW9Fa7L0SdqzzzVOgCiEJSyKV04EsgsjWQWUIEXBCQuAXSHWXWQ2QONlCCM77BMHJeV1ykSFdIqAio9kWy6Qxksubn1TilZqEnZLUo7ydeheWCCYMyuLQ4DcHmtG4VxCCeMmFgaRo4WA1WbSDuKQ4f4kbR081v3jj3R6WQWfFvjx2a4Z7Xz0WLifEuyq6dgbYF1yfpZWxp0WUYlxOahsPaD3jHtOYbHVanSPzMafEBDZsbhGN/sIhPc2KrNfbAwh1M8X0Eo08e6bELS1TParQ56IPt+6ka6/g13dN+moQc1cWbx7M4wxh0AAFtSOY8QrHhkb84HQa35+H5Vcpq3ZrR8I8Rrrpp/e6tfD9ICM776m4Fz8z1SLM67HOFWTkLSRYkjrt6XRJMOBGuvmbJSF7Wkue6zRqS46DrcqncQe1JrXFlLHmtpndqD1AWWPG8i4NJ5VjfJYJaTL4W6Db+6QyhpvnNln/+tp5H5nkADkPsrLhdYaiO45a/JVnglj7NseZZOiRq8WgjHee0dCfuo2PiOne4BsgufEFov5lVTHaTM8kguIvoNNBqhwtsb48xp+4CGkhxJuRfQHw5lFQww2qXILPNNT28GtezoZBUs0t2rHM2H7xl7Dx2KuayUN7OISNJ7nZuHkx1/nluLrWWSBwDhsQHDyOqZabKprb+BfqcLhU/zYNkVyMgKLBAll1kKBdIBZBZGQFQgCbVEnJLTSWCZkqyRVhCiFKFEKscARUZEsunSkcScOQUcYGcvkOw/wDxVumHeVk4+oss/aB2Zrxob3t0VapjqmeBtwtuwPIvKiek+BQ1QNVORNBDR4kD5ldxhgf7PI3IDlc36rqnFSUX7KbG1aIV4u0FbLw7Pnponfyj7LGM5As4Eea1XgCfPRs6XHyKx1i8E/2a4H5UWMqJ4j7GSCSCZ4b2jHNtz1GhA30NipdZZxNQtnxeVslzlgDoxfQHK03H1KR6jK8UNyG2lwLNNxb9WUtlK9gBeLWJbm1s4tNrg9bLSsMhtGzyCg2SRuZHSulEj5cwIA1bza6+xcN/RTlCDGwMfa7RYkbEjmkOWe+mxvDH8fCKzxtVEgMGa2twBvZU+agla28cbW6j4iMx8gfytmhwWKXvH4vt1UNivDwJJJLug0/5WkMjhHozlCM3yzOanDzI2MA5nEAOFhcO/lIG1rb9VofD3CZp6TM42cbG3gClsLwmOns+TLm+jR+T1VjE2eJ5Gwbf0upPJvVMvGGx2igVODZyd979dEpQ4S1o7vJP6sOHeaL689NeYuiQzZgcujho5p3Hn/dYqTqgiUFdgSU4yFh2Nx81pcLMrWgcmgfIALPqeEyOa3bM5o15XIC0SybaBcN/x/Yp18vtj/P9AIpRkUpkLQq5CgXSHIj3WR00qJeS6jjE5H3KIUKAq5UKUQo5RCoQEBFR2otlCGOT1TiACSQNgSjUm6SkGqXoRqm/oENL4ZbSPa0FtpNN+Z6Kz4gxgYXOaHZRfZZ3gLgJoy42AN/kpKv9oIE7m5bxfCTz8/JK82CUp+NsLw5YqPJTMYxD9olc+1hfQeAV79mM94Xt8HffVUCue0yvMfwkkj1Vw9mEvvJW9AUwzRXwcfoDg/qmiFV7inAxKBMwe8ja5t+bmOBBHpuPVWEhAkmTGskXF+xniyvFNTXoxLhrB5P26MkWLSS25ygnYnMeVirhWHMXEWuHEHzBsdQrBW4GIy58eax3aNbHxaP7KsNgkbI6QscyKRwY3OCHOe1pLn2PIjTrlSDNgyKVNdf6H0dRjyeSf/RX9qLRolqWQuF3f8JCRuqSFRkahYOmatWRXFOJ5pYoRfK57Q62+UEF30umeP8AtCk7XsYInAA2Ngb28t/mn+GtY6Z00lu53Rf+J2v0H3TzFMRhY3PKWgH4dLudy7o3t12REGvaspk/CZAR1ssrCC50bri21x46FO5WFhZK0kloDZPFzT+o9Qfoo12NRvDzGxxI38Gja5sk8O4kbJ3XX1uAbGx5EFd+OVXRPlin2X3h5gknZcaXJ9QCR9QrwqVwTF7wfysP4b+VdU20P+KxRrn9WgEUo5RCjQIKuXIr3WChBOoksEySkjrlJrRKijBXFCEBViBCi2RyirhDguQhdZQhi0ws4pxQDvJCVOcPGqb+gRk0/wCFQ9SNVcZsCJoxML9R0VSqIzdUxyUuirVdjVi0X2dYsx14i0B4F8w5hZ4GWVg4IrhDVgu/UMo8yVfPDdiZyEts0a6UC4FCkowATHGqMSwuB3Fnt/qbr9rj1T9EkeACXWAAJJOwAFyT0sqyjuTR2L2tMz2SRIyMBH1TzEaSxu24vZzbi3dcA5p9QQVDyykabH/Nl5ScabR6WMrSZE1tPIfdw2zGV7+9e1nBtibeX0TOq4XdI8vqqlpd/C0HYbAAkWClBE/MXDfZN8RileLGPMCFvjyuJSeNS7OADY8jZGtZYB2VoBIHiSSUfDqFjQSOe1/D1UXTYIWuuW283XVhp6XKBmVpzvhEhBL0W/gGE2lcdu6wfVx/CtqgeCq2KWl9y4Ete9so5iQGxuPCwFjzCn0808NmNIR5578jYUopRyiFbGIUlM5pLlKzy8gm6vFFWwjkCM5FVzgIQFCEBUIFKBGQKEAC5CFyhDG3xq08G4PTzG0sha6/w3tdVqRO8Nd3gm04txpOgLdTtm402FxthEYF2W81QuPKmGJvYQxtDjq422CsVbxO2kgiHxOIGl9eqp3GdfFU5JYj3tnDmlmmxy+ROXQVlkttLsqLgj0cmWVjvBzT9UUqdwrBO2o5ZGi7mG49ACnMpqMbYAotvg1enddjT4gI6ZYJLmp4yf4R9k+SBqnQzRypHtQ4jENP+ztPvJ7Nd/LET3ifPb5p1xV7RYKO7IyJZ9srTdjD/wC44f7Rr5LHsVxCSplfJK7M9+526AAcgOQWU5VwWijeeNMEy5ZYx3Q1rHAcsos13law9FQKyPxG2y1rhDF21uH082+eJoeDr32jJI0/9TSoHiPgnd9MLjnGdx/QefkUp1Ombe+Ay02pSWyZmUeKtYe9cf1NIHz2TqXihkfhtonstPY5HDXYhw+4Kp+I4fHJMWxgtANiQdD42HLzQcIxb54DZOSXHI6m4pDzcWVm4RwGevex5aWQBwLpCMucA6tjH6ifHYJxwRwOyUhzmDs2nUkXLyP0gnW3iVqrQGAWsGtGw2AbyHRGYcEZc+gTNnlHx9nmpvEUuGYlVOpiABPM0sOrHNEju64fY7hXei9usJt29NI08zG9rx8nZSsoxOr7aeWT+OWR/wD3PJ/KYuCZKTQtaPRGGe1HD6iwE4jJ5TNMf/y+H6qxPqAWgtIIIuCCCCPEEaELyfsVZOF+PJ6A2jOaPnE4ksPUfwnqPqtFP8lD0ESgWQVPtiqH/u2RMHkXn5uP4TE+1OuvftGeXZR2+yv8kTm1m1FAsko/bBUN/exxSDoHRn6Ej6KwUPtdp3WE0UkfUFsgHysforKcWSmXwICmOFY7BVC8ErH9AbOHm06hPirnAECFcoQALlwXKHDH5E5oN02mU1w5g7qjOW7sF04lJRjbAqbdIXrnkgXN1FyKUrG2bqoiR65Aq0Hw+obHI1z25mg6ha1w7UQSwh0DQGncWtrzCxeaoDd0p/rmeGAwwO7NpJJc394b8s36R5ILXThXfITp1K+uDVsU41pqMOEru+CQImavPps0edlmPFntRqKq8cPuIzoQ03e4eDn/AIFlTZ6ouNyTc6kk3J8/FN9ylUpt9BaiO6Pcp2Am1HsU6ab/AJWRojTvYPxGQ+aiedDeeLz0Ejf9rvQrY3NuvMHDeMfsVbBUDZkgzdWO7rx6tJXp+OQOAc03BAIPIgi4PyV0Zy4IjGuH4Jml03dIH7wENcB1PMdCslmwmCCoJvJLEDfutEbneIJdt5ga35Ka4r9oLZK5rG3MELiHN2EjiCwv6gX7vqeaDEmNc1r2N0c0mx8eYUjp8eR3JF/myQVJlkwHjCjfkhYTC492NklgHEfpY4aF3TQnqp3FZMlPM48opD8mOKwbEcOlmsY22a119dO83TT1V2peIaj/AMFqxV3LmwysjlO7rtyhrzzdroea7NRi6RI21bMKjGg8kD0qWW0RHRqpwQcki2yVJskiV1FGCxyv/BWGRfszppWB7nOLRcAgAdCqC1qufD2I5aTL4PII89QhdXfx8B2hSeTyGPF2HMimBiFmPbmA5A8wFBk2Vs4njElM199WO+jtPvZVInZW08t0EV1UFDK6F4pCCCCQRsRoQfEEbLa+AOIXVdL703kiORx5uBF2OPXkfJYmGrQvZNMRUSN5OiufNrm2/wBxRmN0wSS4NRQIVyJMgEFkK5QhluG4UamTK1zW/wBS0vg3hc0mYucHF9ttlkUjyDcEg+I0V1wvjk0VAJJbyyPe5kTCbaNtdzjvlGnzROr3bLvgrhUb6LPxJhVJTsdLPYXvYE7nwaOZWPYhioLnZBlBJt4pHHeIpquUyTvLnHYbNaP4WjkFFucUtWeaVJm7hFu6DzVV02JuucxFWRYKWoRGjAJWNq4dDQDw/wCPNOWmyTishvZcIGm1C272bcQOrcObT5rSMBZmOp7IWGg8bnKsRBuFbfZBiXY4oxhNhI17fUi4+oUIWjHeDs1c2Np+NvxWGpAvYeGijsZxt1PRtcI8wYXM7xyZveCO4FiQLnn4K6cWVDm1cHZ/HmuPT/CqXx3TdpE6JpvYD1ec0hPndoRWFcGeR9E1gYP7P4gE3/6u/p0730KH2iFowR5j0DnQj5v1+xVe4cxVxpu6d2AEeIOrSOoJPzS3Fld2nD8Pi6eNpHVmcn6hZZY0y8HaMmeEUC6UlarRw3w7SztaZZXl5BLo4xq3UgXOU20HNZtpK2WjFydIrVJgz5vga5w8QNPmlzwlPyZ8yAtHmqDG3JBDZrRlabWv1PVRrjUXPuna9R/dL5auV8UMo6KNeVlR/wBIz21DR6/2UhguBSRl4ka0scL6G+o2UzK6cD92fmF1Pi+TSVuU9dFlLUTnGnRvHSwg1JWITYX2lNJG0WJFwNtQb2+iozYe8b8tPXmtOirWPOlvmCo3HMAjmY50VhIASANM3Ox/urabNse2Xsz1eB5POPoob5D0CvHsnxCNlS4Sva1zmZY76BxLmm1zoDptzVGdZu+6n+A2xPr4Wy5rF1wANC8asDvBt97eATeD5EzN4QLlyLMwEbs0eCO5Tmyq3R1IwqYappic5LY2nZocAPM3KezjVNMQj7gd4G3z2R+qV4WZY35DGWHM3TcbJNr8zb8xoR1TlrkzqjldmGx38vFIwwBwSaXy3CQeFDgLUtCdCPX05pBpR83PwUILhc56IXIgcoQcROS1BXmmqYZh+h7XHyvr9E1YUFU9tu8f7rhDc8eq+0mhmbt2LnA9SAP/ALKvv96XO8JI3egNj91D8H8ROqaR0bwLwBrWHmWP8b8wRv1CmsGdq6/PT8ozD9pjk7IfDKbspjHsMzm2/lJNvwu4nk/8qa3+Gukv6wh/3cVLVNFapDxzIPqozim37HVN5tq6d/8A3wSNP+xcy8xOw7M6IVq4EqJWCYRNuDlzOsDa2w1VTvqpfA8eNPmHeyuIJy2vceaAzRcoNILwSUcibLXW4tUmwMT8oPIDVC/iV4+ON482FN3Y9USRMcGPMd7tsATobagaoXcZW0eCP6gR90qcXfQ4TVWIz8Q3dqPoR906hxaN4s4Bw9CkJeIo3ncDlyIRocLppmve93ZFo0ytPvHfw934dOaq6XZa+BeGlp75mtYD8k8AzajYc/woqLBWDWJ7vJxzBdTUj2PvfuqJeR30UjEcNMMz2kahxI6g6gpGjqpIZWyRnK9hDmkbghXbiXCXTMEkYu9osRzc3fTqFSGtIOoPXROsU9ysRZsbhKj0NhMrnwROkLXPdGxznM+EktBJb0TtrblQPAzgcPp8rg6zLGxvY5nHKfAi9rKzwR80wvgFoM0WC7Mhck1QsY0MPkk1YxzhtdrSRfw0C7EMFmEH7qQ5nAC0bztqeXgFfsP4CMsIEsgZdkjDaMSHK9sze6S4ZD745tDmyRju5blxxdgMNPRSTyNY8sZRx2ZC1gPYzyP2c5xId2rQQXH4AbnYEZtVacEjOON9mRjDJQQOykuQS0ZHXIG5Atc2v9U3mwmZ1/cy8wfdv3G4OnJTTMfb2jHFrrDvOADbmQyRyEjlYmJg6b25FN+NQhmXLMLRsjBa6x93HMyOQ3foR22bKNAWAA63C035IWhwue1uxlItmaezfYtO1jbqi1tE6MgPa5pIvZzS028bFTb+LomydoGP0f2gaWRusfe7uzi7ve6PsMuRvdOt4vEsbbUuGVuVrW5Rpb9TnbAm3xW1LjpqSVGjiZF7IzSjSNSd1wsHjfy9QhSUgtqOSJVyWaHfxbem66cFZ6oM0G6LTwX70no38u6dOaQotSXHwIHmeafMK5ROyW4TrhFVhrjZso7MnlmJBafmLeq0TCmWc7osiqBzGh5Hw8CtM4RxPt2Ned3NGb+puh+yJxPijOa5LMWg77hZ/wAU14D6uP8AjMDh5x5wfo9aA42I6rKeKZb1kvl+Suz+05HsgUIQEIQhjUl8M4hfC0N3aNuil4uKIpz71ocNtQqi51gT0Sjfgb/SPshsmnjPkKx6mcOO0WmqpaN47jcpPg4iyWbgWeLLBNl1vZzdT5kFVBkhGxTmnxpzHWJJQ8tPNdOwqOqhLtUT0cM8RyyWcORafspKGZ+TXkoSPH7+N/NSjKwPFzfz2Q+13bQUpKuCQbMmXE9ewtaamMSxfAXsAbPEf0uY/wDW3+R1x5JanffQnT6pnxC3OGxAEh7ml9rA5WkHS+l1fHNqaM8sVKDC8GRy0mJQRtfminIIcNGSxOBs6x2cLeYIIW0hYviVm4eySK7XUtaYmG+oa+MSgAnwc2/mSrvwb7QmVmWGUFlRlJ0ByPtuQR8J52PonWKdrkSzVMt5SaUJSa2KH//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wheel(4)">
                                      <p:cBhvr>
                                        <p:cTn id="7" dur="500"/>
                                        <p:tgtEl>
                                          <p:spTgt spid="563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6323">
                                            <p:bg/>
                                          </p:spTgt>
                                        </p:tgtEl>
                                        <p:attrNameLst>
                                          <p:attrName>style.visibility</p:attrName>
                                        </p:attrNameLst>
                                      </p:cBhvr>
                                      <p:to>
                                        <p:strVal val="visible"/>
                                      </p:to>
                                    </p:set>
                                    <p:animEffect transition="in" filter="wheel(4)">
                                      <p:cBhvr>
                                        <p:cTn id="12" dur="500"/>
                                        <p:tgtEl>
                                          <p:spTgt spid="5632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6323">
                                            <p:txEl>
                                              <p:pRg st="0" end="0"/>
                                            </p:txEl>
                                          </p:spTgt>
                                        </p:tgtEl>
                                        <p:attrNameLst>
                                          <p:attrName>style.visibility</p:attrName>
                                        </p:attrNameLst>
                                      </p:cBhvr>
                                      <p:to>
                                        <p:strVal val="visible"/>
                                      </p:to>
                                    </p:set>
                                    <p:animEffect transition="in" filter="wheel(4)">
                                      <p:cBhvr>
                                        <p:cTn id="17" dur="500"/>
                                        <p:tgtEl>
                                          <p:spTgt spid="563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6323">
                                            <p:txEl>
                                              <p:pRg st="1" end="1"/>
                                            </p:txEl>
                                          </p:spTgt>
                                        </p:tgtEl>
                                        <p:attrNameLst>
                                          <p:attrName>style.visibility</p:attrName>
                                        </p:attrNameLst>
                                      </p:cBhvr>
                                      <p:to>
                                        <p:strVal val="visible"/>
                                      </p:to>
                                    </p:set>
                                    <p:animEffect transition="in" filter="wheel(4)">
                                      <p:cBhvr>
                                        <p:cTn id="22" dur="500"/>
                                        <p:tgtEl>
                                          <p:spTgt spid="563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6323">
                                            <p:txEl>
                                              <p:pRg st="2" end="2"/>
                                            </p:txEl>
                                          </p:spTgt>
                                        </p:tgtEl>
                                        <p:attrNameLst>
                                          <p:attrName>style.visibility</p:attrName>
                                        </p:attrNameLst>
                                      </p:cBhvr>
                                      <p:to>
                                        <p:strVal val="visible"/>
                                      </p:to>
                                    </p:set>
                                    <p:animEffect transition="in" filter="wheel(4)">
                                      <p:cBhvr>
                                        <p:cTn id="27"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3" grpId="0" uiExpand="1"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eaLnBrk="1" hangingPunct="1"/>
            <a:r>
              <a:rPr lang="en-US" dirty="0" smtClean="0">
                <a:cs typeface="Times New Roman" pitchFamily="18" charset="0"/>
              </a:rPr>
              <a:t>19.</a:t>
            </a:r>
            <a:r>
              <a:rPr lang="en-US" dirty="0" smtClean="0">
                <a:cs typeface="Arial" pitchFamily="34" charset="0"/>
              </a:rPr>
              <a:t> Do not use term </a:t>
            </a:r>
            <a:endParaRPr lang="en-US" dirty="0" smtClean="0">
              <a:cs typeface="Times New Roman" pitchFamily="18" charset="0"/>
            </a:endParaRPr>
          </a:p>
        </p:txBody>
      </p:sp>
      <p:sp>
        <p:nvSpPr>
          <p:cNvPr id="57347" name="Content Placeholder 2"/>
          <p:cNvSpPr>
            <a:spLocks noGrp="1"/>
          </p:cNvSpPr>
          <p:nvPr>
            <p:ph idx="1"/>
          </p:nvPr>
        </p:nvSpPr>
        <p:spPr>
          <a:xfrm>
            <a:off x="457200" y="1600200"/>
            <a:ext cx="5482952" cy="4525963"/>
          </a:xfrm>
        </p:spPr>
        <p:style>
          <a:lnRef idx="2">
            <a:schemeClr val="accent5"/>
          </a:lnRef>
          <a:fillRef idx="1">
            <a:schemeClr val="lt1"/>
          </a:fillRef>
          <a:effectRef idx="0">
            <a:schemeClr val="accent5"/>
          </a:effectRef>
          <a:fontRef idx="minor">
            <a:schemeClr val="dk1"/>
          </a:fontRef>
        </p:style>
        <p:txBody>
          <a:bodyPr/>
          <a:lstStyle/>
          <a:p>
            <a:pPr algn="l" rtl="0" eaLnBrk="1" hangingPunct="1"/>
            <a:r>
              <a:rPr lang="en-US" b="1" u="sng" dirty="0" smtClean="0">
                <a:cs typeface="Arial" pitchFamily="34" charset="0"/>
              </a:rPr>
              <a:t>Do not use </a:t>
            </a:r>
            <a:r>
              <a:rPr lang="en-US" dirty="0" smtClean="0">
                <a:cs typeface="Arial" pitchFamily="34" charset="0"/>
              </a:rPr>
              <a:t>term “</a:t>
            </a:r>
            <a:r>
              <a:rPr lang="en-US" b="1" dirty="0" smtClean="0">
                <a:solidFill>
                  <a:srgbClr val="92D050"/>
                </a:solidFill>
                <a:cs typeface="Arial" pitchFamily="34" charset="0"/>
              </a:rPr>
              <a:t>this may be</a:t>
            </a:r>
            <a:r>
              <a:rPr lang="en-US" dirty="0" smtClean="0">
                <a:cs typeface="Arial" pitchFamily="34" charset="0"/>
              </a:rPr>
              <a:t>”, “</a:t>
            </a:r>
            <a:r>
              <a:rPr lang="en-US" dirty="0" smtClean="0">
                <a:solidFill>
                  <a:srgbClr val="FF0000"/>
                </a:solidFill>
                <a:cs typeface="Arial" pitchFamily="34" charset="0"/>
              </a:rPr>
              <a:t>I think</a:t>
            </a:r>
            <a:r>
              <a:rPr lang="en-US" dirty="0" smtClean="0">
                <a:cs typeface="Arial" pitchFamily="34" charset="0"/>
              </a:rPr>
              <a:t>”, “</a:t>
            </a:r>
            <a:r>
              <a:rPr lang="en-US" dirty="0" smtClean="0">
                <a:solidFill>
                  <a:srgbClr val="00B0F0"/>
                </a:solidFill>
                <a:cs typeface="Arial" pitchFamily="34" charset="0"/>
              </a:rPr>
              <a:t>It could be</a:t>
            </a:r>
            <a:r>
              <a:rPr lang="en-US" dirty="0" smtClean="0">
                <a:cs typeface="Arial" pitchFamily="34" charset="0"/>
              </a:rPr>
              <a:t>” etc.  </a:t>
            </a:r>
          </a:p>
          <a:p>
            <a:pPr algn="l" rtl="0" eaLnBrk="1" hangingPunct="1"/>
            <a:r>
              <a:rPr lang="en-US" b="1" i="1" u="sng" dirty="0" smtClean="0">
                <a:cs typeface="Arial" pitchFamily="34" charset="0"/>
              </a:rPr>
              <a:t>Do not</a:t>
            </a:r>
            <a:r>
              <a:rPr lang="en-US" b="1" u="sng" dirty="0" smtClean="0">
                <a:cs typeface="Arial" pitchFamily="34" charset="0"/>
              </a:rPr>
              <a:t> </a:t>
            </a:r>
            <a:r>
              <a:rPr lang="en-US" b="1" i="1" u="sng" dirty="0" smtClean="0">
                <a:cs typeface="Arial" pitchFamily="34" charset="0"/>
              </a:rPr>
              <a:t>repeat</a:t>
            </a:r>
            <a:r>
              <a:rPr lang="en-US" b="1" u="sng" dirty="0" smtClean="0">
                <a:cs typeface="Arial" pitchFamily="34" charset="0"/>
              </a:rPr>
              <a:t> </a:t>
            </a:r>
            <a:r>
              <a:rPr lang="en-US" dirty="0" smtClean="0">
                <a:cs typeface="Arial" pitchFamily="34" charset="0"/>
              </a:rPr>
              <a:t>the question while thinking of an answer, and do not ask the examiner to repeat the question  .</a:t>
            </a:r>
          </a:p>
        </p:txBody>
      </p:sp>
      <p:pic>
        <p:nvPicPr>
          <p:cNvPr id="4" name="Picture 16" descr="https://encrypted-tbn0.gstatic.com/images?q=tbn:ANd9GcRPPG9Osg6cHYE5ilMex0PKPK3PqCvsUGldlCWQbtttcMsY1cZODA"/>
          <p:cNvPicPr>
            <a:picLocks noChangeAspect="1" noChangeArrowheads="1"/>
          </p:cNvPicPr>
          <p:nvPr/>
        </p:nvPicPr>
        <p:blipFill>
          <a:blip r:embed="rId2" cstate="print"/>
          <a:srcRect/>
          <a:stretch>
            <a:fillRect/>
          </a:stretch>
        </p:blipFill>
        <p:spPr bwMode="auto">
          <a:xfrm>
            <a:off x="6084168" y="2564904"/>
            <a:ext cx="2880320" cy="28803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wheel(4)">
                                      <p:cBhvr>
                                        <p:cTn id="7" dur="5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7347">
                                            <p:bg/>
                                          </p:spTgt>
                                        </p:tgtEl>
                                        <p:attrNameLst>
                                          <p:attrName>style.visibility</p:attrName>
                                        </p:attrNameLst>
                                      </p:cBhvr>
                                      <p:to>
                                        <p:strVal val="visible"/>
                                      </p:to>
                                    </p:set>
                                    <p:animEffect transition="in" filter="wheel(4)">
                                      <p:cBhvr>
                                        <p:cTn id="12" dur="500"/>
                                        <p:tgtEl>
                                          <p:spTgt spid="5734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7347">
                                            <p:txEl>
                                              <p:pRg st="0" end="0"/>
                                            </p:txEl>
                                          </p:spTgt>
                                        </p:tgtEl>
                                        <p:attrNameLst>
                                          <p:attrName>style.visibility</p:attrName>
                                        </p:attrNameLst>
                                      </p:cBhvr>
                                      <p:to>
                                        <p:strVal val="visible"/>
                                      </p:to>
                                    </p:set>
                                    <p:animEffect transition="in" filter="wheel(4)">
                                      <p:cBhvr>
                                        <p:cTn id="17" dur="500"/>
                                        <p:tgtEl>
                                          <p:spTgt spid="573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7347">
                                            <p:txEl>
                                              <p:pRg st="1" end="1"/>
                                            </p:txEl>
                                          </p:spTgt>
                                        </p:tgtEl>
                                        <p:attrNameLst>
                                          <p:attrName>style.visibility</p:attrName>
                                        </p:attrNameLst>
                                      </p:cBhvr>
                                      <p:to>
                                        <p:strVal val="visible"/>
                                      </p:to>
                                    </p:set>
                                    <p:animEffect transition="in" filter="wheel(4)">
                                      <p:cBhvr>
                                        <p:cTn id="22" dur="500"/>
                                        <p:tgtEl>
                                          <p:spTgt spid="57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sz="3200" dirty="0" smtClean="0">
                <a:effectLst/>
                <a:cs typeface="Arial" pitchFamily="34" charset="0"/>
              </a:rPr>
              <a:t>20.Expect and be prepared to answer three commonest questions.</a:t>
            </a:r>
            <a:endParaRPr lang="en-US" sz="3200" dirty="0" smtClean="0">
              <a:effectLst/>
              <a:cs typeface="Times New Roman" pitchFamily="18" charset="0"/>
            </a:endParaRPr>
          </a:p>
        </p:txBody>
      </p:sp>
      <p:sp>
        <p:nvSpPr>
          <p:cNvPr id="58371" name="Content Placeholder 2"/>
          <p:cNvSpPr>
            <a:spLocks noGrp="1"/>
          </p:cNvSpPr>
          <p:nvPr>
            <p:ph idx="1"/>
          </p:nvPr>
        </p:nvSpPr>
        <p:spPr>
          <a:xfrm>
            <a:off x="457200" y="1600201"/>
            <a:ext cx="4258816" cy="2692896"/>
          </a:xfrm>
        </p:spPr>
        <p:style>
          <a:lnRef idx="2">
            <a:schemeClr val="accent5"/>
          </a:lnRef>
          <a:fillRef idx="1">
            <a:schemeClr val="lt1"/>
          </a:fillRef>
          <a:effectRef idx="0">
            <a:schemeClr val="accent5"/>
          </a:effectRef>
          <a:fontRef idx="minor">
            <a:schemeClr val="dk1"/>
          </a:fontRef>
        </p:style>
        <p:txBody>
          <a:bodyPr>
            <a:normAutofit/>
          </a:bodyPr>
          <a:lstStyle/>
          <a:p>
            <a:pPr marL="514350" indent="-514350" algn="l" rtl="0" eaLnBrk="1" hangingPunct="1">
              <a:buFont typeface="+mj-lt"/>
              <a:buAutoNum type="alphaUcPeriod"/>
            </a:pPr>
            <a:r>
              <a:rPr lang="en-US" b="1" dirty="0" smtClean="0">
                <a:solidFill>
                  <a:srgbClr val="FF0000"/>
                </a:solidFill>
                <a:cs typeface="Arial" pitchFamily="34" charset="0"/>
              </a:rPr>
              <a:t>What is this?</a:t>
            </a:r>
          </a:p>
          <a:p>
            <a:pPr marL="514350" indent="-514350" algn="l" rtl="0" eaLnBrk="1" hangingPunct="1">
              <a:buFont typeface="+mj-lt"/>
              <a:buAutoNum type="alphaUcPeriod"/>
            </a:pPr>
            <a:r>
              <a:rPr lang="en-US" b="1" dirty="0" smtClean="0">
                <a:solidFill>
                  <a:srgbClr val="FF0000"/>
                </a:solidFill>
                <a:cs typeface="Arial" pitchFamily="34" charset="0"/>
              </a:rPr>
              <a:t>What else can it be?</a:t>
            </a:r>
          </a:p>
          <a:p>
            <a:pPr marL="514350" indent="-514350" algn="l" rtl="0" eaLnBrk="1" hangingPunct="1">
              <a:buFont typeface="+mj-lt"/>
              <a:buAutoNum type="alphaUcPeriod"/>
            </a:pPr>
            <a:r>
              <a:rPr lang="en-US" b="1" dirty="0" smtClean="0">
                <a:solidFill>
                  <a:srgbClr val="FF0000"/>
                </a:solidFill>
                <a:cs typeface="Arial" pitchFamily="34" charset="0"/>
              </a:rPr>
              <a:t>What will you do?</a:t>
            </a:r>
          </a:p>
        </p:txBody>
      </p:sp>
      <p:pic>
        <p:nvPicPr>
          <p:cNvPr id="3074" name="Picture 2" descr="https://encrypted-tbn1.gstatic.com/images?q=tbn:ANd9GcSi9hEJvEsw6UHlSAMw8OTPbpmSjYz6FVLTwkYaoHvuqjuBsnVr"/>
          <p:cNvPicPr>
            <a:picLocks noChangeAspect="1" noChangeArrowheads="1"/>
          </p:cNvPicPr>
          <p:nvPr/>
        </p:nvPicPr>
        <p:blipFill>
          <a:blip r:embed="rId2" cstate="print"/>
          <a:srcRect/>
          <a:stretch>
            <a:fillRect/>
          </a:stretch>
        </p:blipFill>
        <p:spPr bwMode="auto">
          <a:xfrm>
            <a:off x="5580112" y="1772816"/>
            <a:ext cx="2543175" cy="1800225"/>
          </a:xfrm>
          <a:prstGeom prst="rect">
            <a:avLst/>
          </a:prstGeom>
          <a:noFill/>
        </p:spPr>
      </p:pic>
      <p:pic>
        <p:nvPicPr>
          <p:cNvPr id="3076" name="Picture 4" descr="https://encrypted-tbn1.gstatic.com/images?q=tbn:ANd9GcS_FcXjLeaeBqqMQYPW5yYSIwblv5ND1qa-7xS9Cf5Ge-Pk6MW5Cs7x0Q"/>
          <p:cNvPicPr>
            <a:picLocks noChangeAspect="1" noChangeArrowheads="1"/>
          </p:cNvPicPr>
          <p:nvPr/>
        </p:nvPicPr>
        <p:blipFill>
          <a:blip r:embed="rId3" cstate="print"/>
          <a:srcRect/>
          <a:stretch>
            <a:fillRect/>
          </a:stretch>
        </p:blipFill>
        <p:spPr bwMode="auto">
          <a:xfrm>
            <a:off x="5580112" y="3573016"/>
            <a:ext cx="2736301" cy="27363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strips(downRight)">
                                      <p:cBhvr>
                                        <p:cTn id="7" dur="5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8371">
                                            <p:bg/>
                                          </p:spTgt>
                                        </p:tgtEl>
                                        <p:attrNameLst>
                                          <p:attrName>style.visibility</p:attrName>
                                        </p:attrNameLst>
                                      </p:cBhvr>
                                      <p:to>
                                        <p:strVal val="visible"/>
                                      </p:to>
                                    </p:set>
                                    <p:animEffect transition="in" filter="strips(downRight)">
                                      <p:cBhvr>
                                        <p:cTn id="12" dur="500"/>
                                        <p:tgtEl>
                                          <p:spTgt spid="5837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8371">
                                            <p:txEl>
                                              <p:pRg st="0" end="0"/>
                                            </p:txEl>
                                          </p:spTgt>
                                        </p:tgtEl>
                                        <p:attrNameLst>
                                          <p:attrName>style.visibility</p:attrName>
                                        </p:attrNameLst>
                                      </p:cBhvr>
                                      <p:to>
                                        <p:strVal val="visible"/>
                                      </p:to>
                                    </p:set>
                                    <p:animEffect transition="in" filter="strips(downRight)">
                                      <p:cBhvr>
                                        <p:cTn id="17" dur="500"/>
                                        <p:tgtEl>
                                          <p:spTgt spid="5837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8371">
                                            <p:txEl>
                                              <p:pRg st="1" end="1"/>
                                            </p:txEl>
                                          </p:spTgt>
                                        </p:tgtEl>
                                        <p:attrNameLst>
                                          <p:attrName>style.visibility</p:attrName>
                                        </p:attrNameLst>
                                      </p:cBhvr>
                                      <p:to>
                                        <p:strVal val="visible"/>
                                      </p:to>
                                    </p:set>
                                    <p:animEffect transition="in" filter="strips(downRight)">
                                      <p:cBhvr>
                                        <p:cTn id="22" dur="500"/>
                                        <p:tgtEl>
                                          <p:spTgt spid="5837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8371">
                                            <p:txEl>
                                              <p:pRg st="2" end="2"/>
                                            </p:txEl>
                                          </p:spTgt>
                                        </p:tgtEl>
                                        <p:attrNameLst>
                                          <p:attrName>style.visibility</p:attrName>
                                        </p:attrNameLst>
                                      </p:cBhvr>
                                      <p:to>
                                        <p:strVal val="visible"/>
                                      </p:to>
                                    </p:set>
                                    <p:animEffect transition="in" filter="strips(downRight)">
                                      <p:cBhvr>
                                        <p:cTn id="27" dur="500"/>
                                        <p:tgtEl>
                                          <p:spTgt spid="5837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strips(downRight)">
                                      <p:cBhvr>
                                        <p:cTn id="32" dur="5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076"/>
                                        </p:tgtEl>
                                        <p:attrNameLst>
                                          <p:attrName>style.visibility</p:attrName>
                                        </p:attrNameLst>
                                      </p:cBhvr>
                                      <p:to>
                                        <p:strVal val="visible"/>
                                      </p:to>
                                    </p:set>
                                    <p:animEffect transition="in" filter="strips(downRight)">
                                      <p:cBhvr>
                                        <p:cTn id="3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P spid="58371"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l" rtl="0" eaLnBrk="1" hangingPunct="1"/>
            <a:r>
              <a:rPr lang="en-US" dirty="0" smtClean="0">
                <a:effectLst/>
                <a:cs typeface="Arial" pitchFamily="34" charset="0"/>
              </a:rPr>
              <a:t>21. Examine as many patients as you can. </a:t>
            </a:r>
            <a:endParaRPr lang="en-US" dirty="0" smtClean="0">
              <a:effectLst/>
              <a:cs typeface="Times New Roman" pitchFamily="18" charset="0"/>
            </a:endParaRPr>
          </a:p>
        </p:txBody>
      </p:sp>
      <p:sp>
        <p:nvSpPr>
          <p:cNvPr id="59395" name="Content Placeholder 2"/>
          <p:cNvSpPr>
            <a:spLocks noGrp="1"/>
          </p:cNvSpPr>
          <p:nvPr>
            <p:ph idx="1"/>
          </p:nvPr>
        </p:nvSpPr>
        <p:spPr>
          <a:xfrm>
            <a:off x="457200" y="1600200"/>
            <a:ext cx="4978896" cy="4525963"/>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l" rtl="0" eaLnBrk="1" hangingPunct="1"/>
            <a:r>
              <a:rPr lang="en-US" dirty="0" smtClean="0">
                <a:cs typeface="Arial" pitchFamily="34" charset="0"/>
              </a:rPr>
              <a:t>Nothing can be learnt without frequent practice. </a:t>
            </a:r>
          </a:p>
          <a:p>
            <a:pPr algn="l" rtl="0" eaLnBrk="1" hangingPunct="1"/>
            <a:r>
              <a:rPr lang="en-US" b="1" u="sng" dirty="0" smtClean="0">
                <a:solidFill>
                  <a:srgbClr val="00B0F0"/>
                </a:solidFill>
                <a:effectLst>
                  <a:outerShdw blurRad="38100" dist="38100" dir="2700000" algn="tl">
                    <a:srgbClr val="000000">
                      <a:alpha val="43137"/>
                    </a:srgbClr>
                  </a:outerShdw>
                </a:effectLst>
                <a:cs typeface="Arial" pitchFamily="34" charset="0"/>
              </a:rPr>
              <a:t>Repetition</a:t>
            </a:r>
            <a:r>
              <a:rPr lang="en-US" dirty="0" smtClean="0">
                <a:cs typeface="Arial" pitchFamily="34" charset="0"/>
              </a:rPr>
              <a:t> is the secret of learning. </a:t>
            </a:r>
          </a:p>
          <a:p>
            <a:pPr algn="l" rtl="0" eaLnBrk="1" hangingPunct="1"/>
            <a:r>
              <a:rPr lang="en-US" dirty="0" smtClean="0">
                <a:cs typeface="Arial" pitchFamily="34" charset="0"/>
              </a:rPr>
              <a:t>You will become confident of your interpretation of </a:t>
            </a:r>
            <a:r>
              <a:rPr lang="en-US" b="1" dirty="0" smtClean="0">
                <a:solidFill>
                  <a:srgbClr val="FFC000"/>
                </a:solidFill>
                <a:cs typeface="Arial" pitchFamily="34" charset="0"/>
              </a:rPr>
              <a:t>your visual</a:t>
            </a:r>
            <a:r>
              <a:rPr lang="en-US" dirty="0" smtClean="0">
                <a:cs typeface="Arial" pitchFamily="34" charset="0"/>
              </a:rPr>
              <a:t>, </a:t>
            </a:r>
            <a:r>
              <a:rPr lang="en-US" dirty="0" smtClean="0">
                <a:solidFill>
                  <a:srgbClr val="FF0000"/>
                </a:solidFill>
                <a:cs typeface="Arial" pitchFamily="34" charset="0"/>
              </a:rPr>
              <a:t>tactile</a:t>
            </a:r>
            <a:r>
              <a:rPr lang="en-US" dirty="0" smtClean="0">
                <a:cs typeface="Arial" pitchFamily="34" charset="0"/>
              </a:rPr>
              <a:t> and </a:t>
            </a:r>
            <a:r>
              <a:rPr lang="en-US" dirty="0" smtClean="0">
                <a:solidFill>
                  <a:srgbClr val="00B050"/>
                </a:solidFill>
                <a:cs typeface="Arial" pitchFamily="34" charset="0"/>
              </a:rPr>
              <a:t>aural</a:t>
            </a:r>
            <a:r>
              <a:rPr lang="en-US" dirty="0" smtClean="0">
                <a:cs typeface="Arial" pitchFamily="34" charset="0"/>
              </a:rPr>
              <a:t> appreciation of the patient’s body only by repeatedly exercising these senses.</a:t>
            </a:r>
          </a:p>
          <a:p>
            <a:pPr algn="l" rtl="0" eaLnBrk="1" hangingPunct="1"/>
            <a:endParaRPr lang="en-US" dirty="0" smtClean="0">
              <a:cs typeface="Arial" pitchFamily="34" charset="0"/>
            </a:endParaRPr>
          </a:p>
          <a:p>
            <a:pPr algn="l" rtl="0" eaLnBrk="1" hangingPunct="1"/>
            <a:endParaRPr lang="en-US" dirty="0" smtClean="0">
              <a:cs typeface="Arial" pitchFamily="34" charset="0"/>
            </a:endParaRPr>
          </a:p>
        </p:txBody>
      </p:sp>
      <p:pic>
        <p:nvPicPr>
          <p:cNvPr id="2050" name="Picture 2" descr="http://farm6.static.flickr.com/5163/5287852760_26a68193f4_m.jpg"/>
          <p:cNvPicPr>
            <a:picLocks noChangeAspect="1" noChangeArrowheads="1"/>
          </p:cNvPicPr>
          <p:nvPr/>
        </p:nvPicPr>
        <p:blipFill>
          <a:blip r:embed="rId2" cstate="print"/>
          <a:srcRect/>
          <a:stretch>
            <a:fillRect/>
          </a:stretch>
        </p:blipFill>
        <p:spPr bwMode="auto">
          <a:xfrm>
            <a:off x="6084168" y="1844824"/>
            <a:ext cx="2592287" cy="2016224"/>
          </a:xfrm>
          <a:prstGeom prst="rect">
            <a:avLst/>
          </a:prstGeom>
          <a:noFill/>
        </p:spPr>
      </p:pic>
      <p:pic>
        <p:nvPicPr>
          <p:cNvPr id="2052" name="Picture 4" descr="https://encrypted-tbn3.gstatic.com/images?q=tbn:ANd9GcTu59hv3TkLaRZpGqhvEcTsueL1CVUNbC0Vm5zYomnzo3DWNCMrnA"/>
          <p:cNvPicPr>
            <a:picLocks noChangeAspect="1" noChangeArrowheads="1"/>
          </p:cNvPicPr>
          <p:nvPr/>
        </p:nvPicPr>
        <p:blipFill>
          <a:blip r:embed="rId3" cstate="print"/>
          <a:srcRect/>
          <a:stretch>
            <a:fillRect/>
          </a:stretch>
        </p:blipFill>
        <p:spPr bwMode="auto">
          <a:xfrm>
            <a:off x="6084168" y="3933056"/>
            <a:ext cx="2592288"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ppt_w</p:attrName>
                                        </p:attrNameLst>
                                      </p:cBhvr>
                                      <p:tavLst>
                                        <p:tav tm="0">
                                          <p:val>
                                            <p:fltVal val="0"/>
                                          </p:val>
                                        </p:tav>
                                        <p:tav tm="100000">
                                          <p:val>
                                            <p:strVal val="#ppt_w"/>
                                          </p:val>
                                        </p:tav>
                                      </p:tavLst>
                                    </p:anim>
                                    <p:anim calcmode="lin" valueType="num">
                                      <p:cBhvr>
                                        <p:cTn id="8" dur="1000" fill="hold"/>
                                        <p:tgtEl>
                                          <p:spTgt spid="59394"/>
                                        </p:tgtEl>
                                        <p:attrNameLst>
                                          <p:attrName>ppt_h</p:attrName>
                                        </p:attrNameLst>
                                      </p:cBhvr>
                                      <p:tavLst>
                                        <p:tav tm="0">
                                          <p:val>
                                            <p:fltVal val="0"/>
                                          </p:val>
                                        </p:tav>
                                        <p:tav tm="100000">
                                          <p:val>
                                            <p:strVal val="#ppt_h"/>
                                          </p:val>
                                        </p:tav>
                                      </p:tavLst>
                                    </p:anim>
                                    <p:anim calcmode="lin" valueType="num">
                                      <p:cBhvr>
                                        <p:cTn id="9" dur="1000" fill="hold"/>
                                        <p:tgtEl>
                                          <p:spTgt spid="593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93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9395">
                                            <p:bg/>
                                          </p:spTgt>
                                        </p:tgtEl>
                                        <p:attrNameLst>
                                          <p:attrName>style.visibility</p:attrName>
                                        </p:attrNameLst>
                                      </p:cBhvr>
                                      <p:to>
                                        <p:strVal val="visible"/>
                                      </p:to>
                                    </p:set>
                                    <p:anim calcmode="lin" valueType="num">
                                      <p:cBhvr>
                                        <p:cTn id="15" dur="1000" fill="hold"/>
                                        <p:tgtEl>
                                          <p:spTgt spid="59395">
                                            <p:bg/>
                                          </p:spTgt>
                                        </p:tgtEl>
                                        <p:attrNameLst>
                                          <p:attrName>ppt_w</p:attrName>
                                        </p:attrNameLst>
                                      </p:cBhvr>
                                      <p:tavLst>
                                        <p:tav tm="0">
                                          <p:val>
                                            <p:fltVal val="0"/>
                                          </p:val>
                                        </p:tav>
                                        <p:tav tm="100000">
                                          <p:val>
                                            <p:strVal val="#ppt_w"/>
                                          </p:val>
                                        </p:tav>
                                      </p:tavLst>
                                    </p:anim>
                                    <p:anim calcmode="lin" valueType="num">
                                      <p:cBhvr>
                                        <p:cTn id="16" dur="1000" fill="hold"/>
                                        <p:tgtEl>
                                          <p:spTgt spid="59395">
                                            <p:bg/>
                                          </p:spTgt>
                                        </p:tgtEl>
                                        <p:attrNameLst>
                                          <p:attrName>ppt_h</p:attrName>
                                        </p:attrNameLst>
                                      </p:cBhvr>
                                      <p:tavLst>
                                        <p:tav tm="0">
                                          <p:val>
                                            <p:fltVal val="0"/>
                                          </p:val>
                                        </p:tav>
                                        <p:tav tm="100000">
                                          <p:val>
                                            <p:strVal val="#ppt_h"/>
                                          </p:val>
                                        </p:tav>
                                      </p:tavLst>
                                    </p:anim>
                                    <p:anim calcmode="lin" valueType="num">
                                      <p:cBhvr>
                                        <p:cTn id="17" dur="1000" fill="hold"/>
                                        <p:tgtEl>
                                          <p:spTgt spid="59395">
                                            <p:bg/>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9395">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9395">
                                            <p:txEl>
                                              <p:pRg st="0" end="0"/>
                                            </p:txEl>
                                          </p:spTgt>
                                        </p:tgtEl>
                                        <p:attrNameLst>
                                          <p:attrName>style.visibility</p:attrName>
                                        </p:attrNameLst>
                                      </p:cBhvr>
                                      <p:to>
                                        <p:strVal val="visible"/>
                                      </p:to>
                                    </p:set>
                                    <p:anim calcmode="lin" valueType="num">
                                      <p:cBhvr>
                                        <p:cTn id="23" dur="10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939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93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93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9395">
                                            <p:txEl>
                                              <p:pRg st="1" end="1"/>
                                            </p:txEl>
                                          </p:spTgt>
                                        </p:tgtEl>
                                        <p:attrNameLst>
                                          <p:attrName>style.visibility</p:attrName>
                                        </p:attrNameLst>
                                      </p:cBhvr>
                                      <p:to>
                                        <p:strVal val="visible"/>
                                      </p:to>
                                    </p:set>
                                    <p:anim calcmode="lin" valueType="num">
                                      <p:cBhvr>
                                        <p:cTn id="31" dur="10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59395">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593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939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59395">
                                            <p:txEl>
                                              <p:pRg st="2" end="2"/>
                                            </p:txEl>
                                          </p:spTgt>
                                        </p:tgtEl>
                                        <p:attrNameLst>
                                          <p:attrName>style.visibility</p:attrName>
                                        </p:attrNameLst>
                                      </p:cBhvr>
                                      <p:to>
                                        <p:strVal val="visible"/>
                                      </p:to>
                                    </p:set>
                                    <p:anim calcmode="lin" valueType="num">
                                      <p:cBhvr>
                                        <p:cTn id="39" dur="10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59395">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5939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939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algn="ctr" eaLnBrk="1" hangingPunct="1"/>
            <a:r>
              <a:rPr lang="en-US" b="1" dirty="0" smtClean="0">
                <a:cs typeface="Arial" pitchFamily="34" charset="0"/>
              </a:rPr>
              <a:t>IN CONCLUSION : </a:t>
            </a:r>
            <a:endParaRPr lang="en-US" dirty="0" smtClean="0">
              <a:cs typeface="Times New Roman" pitchFamily="18" charset="0"/>
            </a:endParaRPr>
          </a:p>
        </p:txBody>
      </p:sp>
      <p:sp>
        <p:nvSpPr>
          <p:cNvPr id="60419" name="Content Placeholder 2"/>
          <p:cNvSpPr>
            <a:spLocks noGrp="1"/>
          </p:cNvSpPr>
          <p:nvPr>
            <p:ph idx="1"/>
          </p:nvPr>
        </p:nvSpPr>
        <p:spPr>
          <a:xfrm>
            <a:off x="457200" y="1600201"/>
            <a:ext cx="8229600" cy="2260847"/>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pPr algn="l" rtl="0" eaLnBrk="1" hangingPunct="1"/>
            <a:r>
              <a:rPr lang="en-US" b="1" dirty="0" smtClean="0">
                <a:cs typeface="Arial" pitchFamily="34" charset="0"/>
              </a:rPr>
              <a:t>By the end of the history and physical examination , skilled clinicians should be able to develop a narrow and accurate differential diagnosis in most of their patients.</a:t>
            </a:r>
            <a:endParaRPr lang="en-US" dirty="0" smtClean="0">
              <a:cs typeface="Arial" pitchFamily="34" charset="0"/>
            </a:endParaRPr>
          </a:p>
          <a:p>
            <a:pPr algn="l" rtl="0" eaLnBrk="1" hangingPunct="1"/>
            <a:endParaRPr lang="en-US" dirty="0" smtClean="0">
              <a:cs typeface="Arial" pitchFamily="34" charset="0"/>
            </a:endParaRPr>
          </a:p>
        </p:txBody>
      </p:sp>
      <p:pic>
        <p:nvPicPr>
          <p:cNvPr id="1026" name="Picture 2" descr="http://www.myevt.com/sites/default/files/imagecache/330x/user3/MBTI2doctors.jpg"/>
          <p:cNvPicPr>
            <a:picLocks noChangeAspect="1" noChangeArrowheads="1"/>
          </p:cNvPicPr>
          <p:nvPr/>
        </p:nvPicPr>
        <p:blipFill>
          <a:blip r:embed="rId2" cstate="print"/>
          <a:srcRect/>
          <a:stretch>
            <a:fillRect/>
          </a:stretch>
        </p:blipFill>
        <p:spPr bwMode="auto">
          <a:xfrm>
            <a:off x="539552" y="4365104"/>
            <a:ext cx="8136904" cy="2200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1000" fill="hold"/>
                                        <p:tgtEl>
                                          <p:spTgt spid="60418"/>
                                        </p:tgtEl>
                                        <p:attrNameLst>
                                          <p:attrName>style.color</p:attrName>
                                        </p:attrNameLst>
                                      </p:cBhvr>
                                      <p:by>
                                        <p:hsl h="10842353" s="0" l="0"/>
                                      </p:by>
                                    </p:animClr>
                                    <p:animClr clrSpc="hsl" dir="cw">
                                      <p:cBhvr>
                                        <p:cTn id="7" dur="1000" fill="hold"/>
                                        <p:tgtEl>
                                          <p:spTgt spid="60418"/>
                                        </p:tgtEl>
                                        <p:attrNameLst>
                                          <p:attrName>fillcolor</p:attrName>
                                        </p:attrNameLst>
                                      </p:cBhvr>
                                      <p:by>
                                        <p:hsl h="10842353" s="0" l="0"/>
                                      </p:by>
                                    </p:animClr>
                                    <p:animClr clrSpc="hsl" dir="cw">
                                      <p:cBhvr>
                                        <p:cTn id="8" dur="1000" fill="hold"/>
                                        <p:tgtEl>
                                          <p:spTgt spid="60418"/>
                                        </p:tgtEl>
                                        <p:attrNameLst>
                                          <p:attrName>stroke.color</p:attrName>
                                        </p:attrNameLst>
                                      </p:cBhvr>
                                      <p:by>
                                        <p:hsl h="10842353" s="0" l="0"/>
                                      </p:by>
                                    </p:animClr>
                                    <p:set>
                                      <p:cBhvr>
                                        <p:cTn id="9" dur="1000" fill="hold"/>
                                        <p:tgtEl>
                                          <p:spTgt spid="604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1000" fill="hold"/>
                                        <p:tgtEl>
                                          <p:spTgt spid="60419">
                                            <p:bg/>
                                          </p:spTgt>
                                        </p:tgtEl>
                                        <p:attrNameLst>
                                          <p:attrName>style.color</p:attrName>
                                        </p:attrNameLst>
                                      </p:cBhvr>
                                      <p:by>
                                        <p:hsl h="10842353" s="0" l="0"/>
                                      </p:by>
                                    </p:animClr>
                                    <p:animClr clrSpc="hsl" dir="cw">
                                      <p:cBhvr>
                                        <p:cTn id="14" dur="1000" fill="hold"/>
                                        <p:tgtEl>
                                          <p:spTgt spid="60419">
                                            <p:bg/>
                                          </p:spTgt>
                                        </p:tgtEl>
                                        <p:attrNameLst>
                                          <p:attrName>fillcolor</p:attrName>
                                        </p:attrNameLst>
                                      </p:cBhvr>
                                      <p:by>
                                        <p:hsl h="10842353" s="0" l="0"/>
                                      </p:by>
                                    </p:animClr>
                                    <p:animClr clrSpc="hsl" dir="cw">
                                      <p:cBhvr>
                                        <p:cTn id="15" dur="1000" fill="hold"/>
                                        <p:tgtEl>
                                          <p:spTgt spid="60419">
                                            <p:bg/>
                                          </p:spTgt>
                                        </p:tgtEl>
                                        <p:attrNameLst>
                                          <p:attrName>stroke.color</p:attrName>
                                        </p:attrNameLst>
                                      </p:cBhvr>
                                      <p:by>
                                        <p:hsl h="10842353" s="0" l="0"/>
                                      </p:by>
                                    </p:animClr>
                                    <p:set>
                                      <p:cBhvr>
                                        <p:cTn id="16" dur="1000" fill="hold"/>
                                        <p:tgtEl>
                                          <p:spTgt spid="60419">
                                            <p:bg/>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3" presetClass="emph" presetSubtype="0" fill="hold" grpId="0" nodeType="clickEffect">
                                  <p:stCondLst>
                                    <p:cond delay="0"/>
                                  </p:stCondLst>
                                  <p:childTnLst>
                                    <p:animClr clrSpc="hsl" dir="cw">
                                      <p:cBhvr override="childStyle">
                                        <p:cTn id="20" dur="1000" fill="hold"/>
                                        <p:tgtEl>
                                          <p:spTgt spid="60419">
                                            <p:txEl>
                                              <p:pRg st="0" end="0"/>
                                            </p:txEl>
                                          </p:spTgt>
                                        </p:tgtEl>
                                        <p:attrNameLst>
                                          <p:attrName>style.color</p:attrName>
                                        </p:attrNameLst>
                                      </p:cBhvr>
                                      <p:by>
                                        <p:hsl h="10842353" s="0" l="0"/>
                                      </p:by>
                                    </p:animClr>
                                    <p:animClr clrSpc="hsl" dir="cw">
                                      <p:cBhvr>
                                        <p:cTn id="21" dur="1000" fill="hold"/>
                                        <p:tgtEl>
                                          <p:spTgt spid="60419">
                                            <p:txEl>
                                              <p:pRg st="0" end="0"/>
                                            </p:txEl>
                                          </p:spTgt>
                                        </p:tgtEl>
                                        <p:attrNameLst>
                                          <p:attrName>fillcolor</p:attrName>
                                        </p:attrNameLst>
                                      </p:cBhvr>
                                      <p:by>
                                        <p:hsl h="10842353" s="0" l="0"/>
                                      </p:by>
                                    </p:animClr>
                                    <p:animClr clrSpc="hsl" dir="cw">
                                      <p:cBhvr>
                                        <p:cTn id="22" dur="1000" fill="hold"/>
                                        <p:tgtEl>
                                          <p:spTgt spid="60419">
                                            <p:txEl>
                                              <p:pRg st="0" end="0"/>
                                            </p:txEl>
                                          </p:spTgt>
                                        </p:tgtEl>
                                        <p:attrNameLst>
                                          <p:attrName>stroke.color</p:attrName>
                                        </p:attrNameLst>
                                      </p:cBhvr>
                                      <p:by>
                                        <p:hsl h="10842353" s="0" l="0"/>
                                      </p:by>
                                    </p:animClr>
                                    <p:set>
                                      <p:cBhvr>
                                        <p:cTn id="23" dur="1000" fill="hold"/>
                                        <p:tgtEl>
                                          <p:spTgt spid="6041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P spid="60419"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692696"/>
            <a:ext cx="8229600" cy="5904656"/>
          </a:xfrm>
        </p:spPr>
        <p:style>
          <a:lnRef idx="2">
            <a:schemeClr val="accent1"/>
          </a:lnRef>
          <a:fillRef idx="1">
            <a:schemeClr val="lt1"/>
          </a:fillRef>
          <a:effectRef idx="0">
            <a:schemeClr val="accent1"/>
          </a:effectRef>
          <a:fontRef idx="minor">
            <a:schemeClr val="dk1"/>
          </a:fontRef>
        </p:style>
        <p:txBody>
          <a:bodyPr/>
          <a:lstStyle/>
          <a:p>
            <a:pPr marL="514350" indent="-514350" algn="l" rtl="0" eaLnBrk="1" hangingPunct="1">
              <a:buFont typeface="+mj-lt"/>
              <a:buAutoNum type="arabicPeriod" startAt="4"/>
            </a:pPr>
            <a:r>
              <a:rPr lang="en-US" sz="3000" dirty="0" smtClean="0">
                <a:solidFill>
                  <a:srgbClr val="0070C0"/>
                </a:solidFill>
                <a:cs typeface="Arial" pitchFamily="34" charset="0"/>
              </a:rPr>
              <a:t>professional manner will have lasting effect .</a:t>
            </a:r>
          </a:p>
          <a:p>
            <a:pPr marL="514350" indent="-514350" algn="l" rtl="0" eaLnBrk="1" hangingPunct="1">
              <a:buFont typeface="+mj-lt"/>
              <a:buAutoNum type="arabicPeriod" startAt="4"/>
            </a:pPr>
            <a:r>
              <a:rPr lang="en-US" sz="3000" b="1" dirty="0" smtClean="0">
                <a:solidFill>
                  <a:srgbClr val="0070C0"/>
                </a:solidFill>
                <a:cs typeface="Arial" pitchFamily="34" charset="0"/>
              </a:rPr>
              <a:t>Avoid an unkind and thoughtless approach</a:t>
            </a:r>
            <a:r>
              <a:rPr lang="en-US" sz="3000" dirty="0" smtClean="0">
                <a:solidFill>
                  <a:srgbClr val="0070C0"/>
                </a:solidFill>
                <a:cs typeface="Arial" pitchFamily="34" charset="0"/>
              </a:rPr>
              <a:t> </a:t>
            </a:r>
            <a:r>
              <a:rPr lang="en-US" sz="3000" dirty="0" smtClean="0">
                <a:cs typeface="Arial" pitchFamily="34" charset="0"/>
              </a:rPr>
              <a:t>in questioning and examining the patient.</a:t>
            </a:r>
          </a:p>
          <a:p>
            <a:pPr marL="514350" indent="-514350" algn="l" rtl="0" eaLnBrk="1" hangingPunct="1">
              <a:buFont typeface="+mj-lt"/>
              <a:buAutoNum type="arabicPeriod" startAt="4"/>
            </a:pPr>
            <a:r>
              <a:rPr lang="en-US" sz="3000" b="1" dirty="0" smtClean="0">
                <a:solidFill>
                  <a:srgbClr val="0070C0"/>
                </a:solidFill>
                <a:cs typeface="Arial" pitchFamily="34" charset="0"/>
              </a:rPr>
              <a:t>An extensive knowledge of medical facts </a:t>
            </a:r>
            <a:r>
              <a:rPr lang="en-US" sz="3000" dirty="0" smtClean="0">
                <a:cs typeface="Arial" pitchFamily="34" charset="0"/>
              </a:rPr>
              <a:t>is not useful unless a doctor is able to extract accurate information from the patient . </a:t>
            </a:r>
          </a:p>
        </p:txBody>
      </p:sp>
      <p:pic>
        <p:nvPicPr>
          <p:cNvPr id="52226" name="Picture 2" descr="https://encrypted-tbn2.gstatic.com/images?q=tbn:ANd9GcSmPNf1E-hrLe93iReaqRkv60TQPcvowOTxBLmX0xey7aenunevAlLZY3w"/>
          <p:cNvPicPr>
            <a:picLocks noChangeAspect="1" noChangeArrowheads="1"/>
          </p:cNvPicPr>
          <p:nvPr/>
        </p:nvPicPr>
        <p:blipFill>
          <a:blip r:embed="rId2" cstate="print"/>
          <a:srcRect/>
          <a:stretch>
            <a:fillRect/>
          </a:stretch>
        </p:blipFill>
        <p:spPr bwMode="auto">
          <a:xfrm>
            <a:off x="3131840" y="4581128"/>
            <a:ext cx="2777600" cy="18448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box(in)">
                                      <p:cBhvr>
                                        <p:cTn id="7" dur="500"/>
                                        <p:tgtEl>
                                          <p:spTgt spid="6147">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box(in)">
                                      <p:cBhvr>
                                        <p:cTn id="12" dur="500"/>
                                        <p:tgtEl>
                                          <p:spTgt spid="6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box(in)">
                                      <p:cBhvr>
                                        <p:cTn id="17" dur="500"/>
                                        <p:tgtEl>
                                          <p:spTgt spid="6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box(in)">
                                      <p:cBhvr>
                                        <p:cTn id="22" dur="500"/>
                                        <p:tgtEl>
                                          <p:spTgt spid="6147">
                                            <p:txEl>
                                              <p:pRg st="2" end="2"/>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52226"/>
                                        </p:tgtEl>
                                        <p:attrNameLst>
                                          <p:attrName>style.visibility</p:attrName>
                                        </p:attrNameLst>
                                      </p:cBhvr>
                                      <p:to>
                                        <p:strVal val="visible"/>
                                      </p:to>
                                    </p:set>
                                    <p:animEffect transition="in" filter="box(in)">
                                      <p:cBhvr>
                                        <p:cTn id="25"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4546848" cy="5361459"/>
          </a:xfrm>
        </p:spPr>
        <p:style>
          <a:lnRef idx="2">
            <a:schemeClr val="accent1"/>
          </a:lnRef>
          <a:fillRef idx="1">
            <a:schemeClr val="lt1"/>
          </a:fillRef>
          <a:effectRef idx="0">
            <a:schemeClr val="accent1"/>
          </a:effectRef>
          <a:fontRef idx="minor">
            <a:schemeClr val="dk1"/>
          </a:fontRef>
        </p:style>
        <p:txBody>
          <a:bodyPr rtlCol="1">
            <a:normAutofit fontScale="77500" lnSpcReduction="20000"/>
          </a:bodyPr>
          <a:lstStyle/>
          <a:p>
            <a:pPr marL="514350" indent="-514350" algn="l" rtl="0" eaLnBrk="1" fontAlgn="auto" hangingPunct="1">
              <a:spcAft>
                <a:spcPts val="0"/>
              </a:spcAft>
              <a:buFont typeface="+mj-lt"/>
              <a:buAutoNum type="arabicPeriod" startAt="7"/>
              <a:defRPr/>
            </a:pPr>
            <a:r>
              <a:rPr lang="en-US" b="1" dirty="0" smtClean="0"/>
              <a:t>Obtaining the history requires </a:t>
            </a:r>
            <a:r>
              <a:rPr lang="en-US" b="1" u="sng" dirty="0" smtClean="0">
                <a:solidFill>
                  <a:srgbClr val="00B050"/>
                </a:solidFill>
              </a:rPr>
              <a:t>a lot of practice </a:t>
            </a:r>
            <a:r>
              <a:rPr lang="en-US" b="1" dirty="0" smtClean="0"/>
              <a:t>and depends very much on doctor/patient relationship .</a:t>
            </a:r>
          </a:p>
          <a:p>
            <a:pPr marL="514350" indent="-514350" algn="l" rtl="0" eaLnBrk="1" fontAlgn="auto" hangingPunct="1">
              <a:spcAft>
                <a:spcPts val="0"/>
              </a:spcAft>
              <a:buFont typeface="+mj-lt"/>
              <a:buAutoNum type="arabicPeriod" startAt="7"/>
              <a:defRPr/>
            </a:pPr>
            <a:r>
              <a:rPr lang="en-US" b="1" dirty="0" smtClean="0"/>
              <a:t>The greatest skill is to listen to what the patient volunteers </a:t>
            </a:r>
            <a:r>
              <a:rPr lang="en-US" dirty="0" smtClean="0"/>
              <a:t>. </a:t>
            </a:r>
          </a:p>
          <a:p>
            <a:pPr marL="914400" lvl="1" indent="-514350" algn="l" rtl="0" eaLnBrk="1" fontAlgn="auto" hangingPunct="1">
              <a:spcAft>
                <a:spcPts val="0"/>
              </a:spcAft>
              <a:defRPr/>
            </a:pPr>
            <a:r>
              <a:rPr lang="en-US" b="1" dirty="0" smtClean="0">
                <a:solidFill>
                  <a:srgbClr val="0070C0"/>
                </a:solidFill>
              </a:rPr>
              <a:t>This is the key to the diagnosis .</a:t>
            </a:r>
          </a:p>
          <a:p>
            <a:pPr marL="914400" lvl="1" indent="-514350" algn="l" rtl="0" eaLnBrk="1" fontAlgn="auto" hangingPunct="1">
              <a:spcAft>
                <a:spcPts val="0"/>
              </a:spcAft>
              <a:defRPr/>
            </a:pPr>
            <a:r>
              <a:rPr lang="en-US" b="1" dirty="0" smtClean="0">
                <a:solidFill>
                  <a:srgbClr val="0070C0"/>
                </a:solidFill>
              </a:rPr>
              <a:t> The clinician </a:t>
            </a:r>
            <a:r>
              <a:rPr lang="en-US" b="1" u="sng" dirty="0" smtClean="0">
                <a:solidFill>
                  <a:srgbClr val="00B050"/>
                </a:solidFill>
              </a:rPr>
              <a:t>must not shape</a:t>
            </a:r>
            <a:r>
              <a:rPr lang="en-US" b="1" dirty="0" smtClean="0">
                <a:solidFill>
                  <a:srgbClr val="0070C0"/>
                </a:solidFill>
              </a:rPr>
              <a:t> , </a:t>
            </a:r>
            <a:r>
              <a:rPr lang="en-US" b="1" u="sng" dirty="0" smtClean="0">
                <a:solidFill>
                  <a:srgbClr val="7030A0"/>
                </a:solidFill>
              </a:rPr>
              <a:t>elaborate</a:t>
            </a:r>
            <a:r>
              <a:rPr lang="en-US" b="1" dirty="0" smtClean="0">
                <a:solidFill>
                  <a:srgbClr val="0070C0"/>
                </a:solidFill>
              </a:rPr>
              <a:t> and </a:t>
            </a:r>
            <a:r>
              <a:rPr lang="en-US" b="1" u="sng" dirty="0" smtClean="0">
                <a:solidFill>
                  <a:schemeClr val="accent6">
                    <a:lumMod val="75000"/>
                  </a:schemeClr>
                </a:solidFill>
              </a:rPr>
              <a:t>direct the history</a:t>
            </a:r>
            <a:r>
              <a:rPr lang="en-US" b="1" dirty="0" smtClean="0">
                <a:solidFill>
                  <a:srgbClr val="0070C0"/>
                </a:solidFill>
              </a:rPr>
              <a:t> into a particular category just so that it fits classical package</a:t>
            </a:r>
          </a:p>
          <a:p>
            <a:pPr algn="l" rtl="0" eaLnBrk="1" fontAlgn="auto" hangingPunct="1">
              <a:spcAft>
                <a:spcPts val="0"/>
              </a:spcAft>
              <a:defRPr/>
            </a:pPr>
            <a:endParaRPr lang="ar-SA" dirty="0" smtClean="0"/>
          </a:p>
        </p:txBody>
      </p:sp>
      <p:pic>
        <p:nvPicPr>
          <p:cNvPr id="8" name="Picture 12" descr="https://encrypted-tbn3.gstatic.com/images?q=tbn:ANd9GcRb3hkN_OH1sv_1N_eqBsv8z8_g_w9jZQ9WlckVdE1tvbxuYdvy4Q"/>
          <p:cNvPicPr>
            <a:picLocks noChangeAspect="1" noChangeArrowheads="1"/>
          </p:cNvPicPr>
          <p:nvPr/>
        </p:nvPicPr>
        <p:blipFill>
          <a:blip r:embed="rId2" cstate="print"/>
          <a:srcRect/>
          <a:stretch>
            <a:fillRect/>
          </a:stretch>
        </p:blipFill>
        <p:spPr bwMode="auto">
          <a:xfrm>
            <a:off x="5292080" y="1196752"/>
            <a:ext cx="3528392" cy="39604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5482952" cy="5433467"/>
          </a:xfrm>
        </p:spPr>
        <p:style>
          <a:lnRef idx="2">
            <a:schemeClr val="accent1"/>
          </a:lnRef>
          <a:fillRef idx="1">
            <a:schemeClr val="lt1"/>
          </a:fillRef>
          <a:effectRef idx="0">
            <a:schemeClr val="accent1"/>
          </a:effectRef>
          <a:fontRef idx="minor">
            <a:schemeClr val="dk1"/>
          </a:fontRef>
        </p:style>
        <p:txBody>
          <a:bodyPr rtlCol="1">
            <a:normAutofit fontScale="92500" lnSpcReduction="20000"/>
          </a:bodyPr>
          <a:lstStyle/>
          <a:p>
            <a:pPr marL="514350" indent="-514350" algn="l" rtl="0" eaLnBrk="1" fontAlgn="auto" hangingPunct="1">
              <a:spcAft>
                <a:spcPts val="0"/>
              </a:spcAft>
              <a:buFont typeface="+mj-lt"/>
              <a:buAutoNum type="arabicPeriod" startAt="9"/>
              <a:defRPr/>
            </a:pPr>
            <a:r>
              <a:rPr lang="en-US" dirty="0" smtClean="0"/>
              <a:t>It is useful to make </a:t>
            </a:r>
            <a:r>
              <a:rPr lang="en-US" b="1" u="sng" dirty="0" smtClean="0"/>
              <a:t>rough notes </a:t>
            </a:r>
            <a:r>
              <a:rPr lang="en-US" dirty="0" smtClean="0"/>
              <a:t>while questioning the patient .</a:t>
            </a:r>
          </a:p>
          <a:p>
            <a:pPr marL="514350" indent="-514350" algn="l" rtl="0" eaLnBrk="1" fontAlgn="auto" hangingPunct="1">
              <a:spcAft>
                <a:spcPts val="0"/>
              </a:spcAft>
              <a:buFont typeface="+mj-lt"/>
              <a:buAutoNum type="arabicPeriod" startAt="9"/>
              <a:defRPr/>
            </a:pPr>
            <a:r>
              <a:rPr lang="en-US" b="1" dirty="0" smtClean="0">
                <a:solidFill>
                  <a:schemeClr val="accent6">
                    <a:lumMod val="75000"/>
                  </a:schemeClr>
                </a:solidFill>
              </a:rPr>
              <a:t>Experienced</a:t>
            </a:r>
            <a:r>
              <a:rPr lang="en-US" dirty="0" smtClean="0"/>
              <a:t> </a:t>
            </a:r>
            <a:r>
              <a:rPr lang="en-US" b="1" dirty="0" smtClean="0">
                <a:solidFill>
                  <a:schemeClr val="accent6">
                    <a:lumMod val="75000"/>
                  </a:schemeClr>
                </a:solidFill>
              </a:rPr>
              <a:t>clinician</a:t>
            </a:r>
            <a:r>
              <a:rPr lang="en-US" dirty="0" smtClean="0"/>
              <a:t> rarely begin the routine physical examination without some </a:t>
            </a:r>
            <a:r>
              <a:rPr lang="en-US" i="1" u="sng" dirty="0" smtClean="0"/>
              <a:t>suspicion about the diagnosis .</a:t>
            </a:r>
          </a:p>
          <a:p>
            <a:pPr marL="514350" indent="-514350" algn="l" rtl="0" eaLnBrk="1" fontAlgn="auto" hangingPunct="1">
              <a:spcAft>
                <a:spcPts val="0"/>
              </a:spcAft>
              <a:buFont typeface="+mj-lt"/>
              <a:buAutoNum type="arabicPeriod" startAt="9"/>
              <a:defRPr/>
            </a:pPr>
            <a:r>
              <a:rPr lang="en-US" dirty="0" smtClean="0"/>
              <a:t>If the patients </a:t>
            </a:r>
            <a:r>
              <a:rPr lang="en-US" b="1" dirty="0" smtClean="0">
                <a:solidFill>
                  <a:srgbClr val="0070C0"/>
                </a:solidFill>
              </a:rPr>
              <a:t>is not fluent in your language</a:t>
            </a:r>
            <a:r>
              <a:rPr lang="en-US" dirty="0" smtClean="0"/>
              <a:t> , you may require interpreter , and in that case keep your questions , clear , short , and simple .</a:t>
            </a:r>
          </a:p>
          <a:p>
            <a:pPr marL="514350" indent="-514350" algn="l" rtl="0" eaLnBrk="1" fontAlgn="auto" hangingPunct="1">
              <a:spcAft>
                <a:spcPts val="0"/>
              </a:spcAft>
              <a:buFont typeface="+mj-lt"/>
              <a:buAutoNum type="arabicPeriod" startAt="9"/>
              <a:defRPr/>
            </a:pPr>
            <a:endParaRPr lang="ar-SA" dirty="0" smtClean="0"/>
          </a:p>
        </p:txBody>
      </p:sp>
      <p:pic>
        <p:nvPicPr>
          <p:cNvPr id="50178" name="Picture 2" descr="https://encrypted-tbn1.gstatic.com/images?q=tbn:ANd9GcR4lImDdWg1aHNBUGzJdPUlF8uqVxbFe_9y3xF6v5wbCte7Pk9RPGBsyA"/>
          <p:cNvPicPr>
            <a:picLocks noChangeAspect="1" noChangeArrowheads="1"/>
          </p:cNvPicPr>
          <p:nvPr/>
        </p:nvPicPr>
        <p:blipFill>
          <a:blip r:embed="rId2" cstate="print"/>
          <a:srcRect/>
          <a:stretch>
            <a:fillRect/>
          </a:stretch>
        </p:blipFill>
        <p:spPr bwMode="auto">
          <a:xfrm>
            <a:off x="6156177" y="764704"/>
            <a:ext cx="1152128" cy="2376264"/>
          </a:xfrm>
          <a:prstGeom prst="rect">
            <a:avLst/>
          </a:prstGeom>
          <a:noFill/>
        </p:spPr>
      </p:pic>
      <p:pic>
        <p:nvPicPr>
          <p:cNvPr id="50180" name="Picture 4" descr="https://encrypted-tbn0.gstatic.com/images?q=tbn:ANd9GcQBtdJSevw76bvxZ0zOIdJHZJn-nP1mejFX1mUx-xvnISyDMVqpmwnl28I"/>
          <p:cNvPicPr>
            <a:picLocks noChangeAspect="1" noChangeArrowheads="1"/>
          </p:cNvPicPr>
          <p:nvPr/>
        </p:nvPicPr>
        <p:blipFill>
          <a:blip r:embed="rId3" cstate="print"/>
          <a:srcRect/>
          <a:stretch>
            <a:fillRect/>
          </a:stretch>
        </p:blipFill>
        <p:spPr bwMode="auto">
          <a:xfrm>
            <a:off x="7668344" y="980728"/>
            <a:ext cx="864096" cy="1872208"/>
          </a:xfrm>
          <a:prstGeom prst="rect">
            <a:avLst/>
          </a:prstGeom>
          <a:noFill/>
        </p:spPr>
      </p:pic>
      <p:pic>
        <p:nvPicPr>
          <p:cNvPr id="50182" name="Picture 6" descr="https://encrypted-tbn2.gstatic.com/images?q=tbn:ANd9GcQqbvqK2eLGar2AO0onVhqH4-hV309-Mxvgji9MA3CIdB8-PxeF7Tiy6KU"/>
          <p:cNvPicPr>
            <a:picLocks noChangeAspect="1" noChangeArrowheads="1"/>
          </p:cNvPicPr>
          <p:nvPr/>
        </p:nvPicPr>
        <p:blipFill>
          <a:blip r:embed="rId4" cstate="print"/>
          <a:srcRect/>
          <a:stretch>
            <a:fillRect/>
          </a:stretch>
        </p:blipFill>
        <p:spPr bwMode="auto">
          <a:xfrm>
            <a:off x="6804248" y="3501008"/>
            <a:ext cx="1181100" cy="876300"/>
          </a:xfrm>
          <a:prstGeom prst="rect">
            <a:avLst/>
          </a:prstGeom>
          <a:noFill/>
        </p:spPr>
      </p:pic>
      <p:pic>
        <p:nvPicPr>
          <p:cNvPr id="50184" name="Picture 8" descr="https://encrypted-tbn0.gstatic.com/images?q=tbn:ANd9GcQg2-vMWjEGhsqjyWHEZLIjILONdc9Fmrc9eila0M-8H5XSqt-bdO5C5J5s"/>
          <p:cNvPicPr>
            <a:picLocks noChangeAspect="1" noChangeArrowheads="1"/>
          </p:cNvPicPr>
          <p:nvPr/>
        </p:nvPicPr>
        <p:blipFill>
          <a:blip r:embed="rId5" cstate="print"/>
          <a:srcRect/>
          <a:stretch>
            <a:fillRect/>
          </a:stretch>
        </p:blipFill>
        <p:spPr bwMode="auto">
          <a:xfrm>
            <a:off x="6084168" y="4293096"/>
            <a:ext cx="3232404" cy="23488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0178"/>
                                        </p:tgtEl>
                                        <p:attrNameLst>
                                          <p:attrName>style.visibility</p:attrName>
                                        </p:attrNameLst>
                                      </p:cBhvr>
                                      <p:to>
                                        <p:strVal val="visible"/>
                                      </p:to>
                                    </p:set>
                                    <p:animEffect transition="in" filter="diamond(in)">
                                      <p:cBhvr>
                                        <p:cTn id="27" dur="500"/>
                                        <p:tgtEl>
                                          <p:spTgt spid="5017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0180"/>
                                        </p:tgtEl>
                                        <p:attrNameLst>
                                          <p:attrName>style.visibility</p:attrName>
                                        </p:attrNameLst>
                                      </p:cBhvr>
                                      <p:to>
                                        <p:strVal val="visible"/>
                                      </p:to>
                                    </p:set>
                                    <p:animEffect transition="in" filter="diamond(in)">
                                      <p:cBhvr>
                                        <p:cTn id="32" dur="500"/>
                                        <p:tgtEl>
                                          <p:spTgt spid="5018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0182"/>
                                        </p:tgtEl>
                                        <p:attrNameLst>
                                          <p:attrName>style.visibility</p:attrName>
                                        </p:attrNameLst>
                                      </p:cBhvr>
                                      <p:to>
                                        <p:strVal val="visible"/>
                                      </p:to>
                                    </p:set>
                                    <p:animEffect transition="in" filter="diamond(in)">
                                      <p:cBhvr>
                                        <p:cTn id="37" dur="500"/>
                                        <p:tgtEl>
                                          <p:spTgt spid="5018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50184"/>
                                        </p:tgtEl>
                                        <p:attrNameLst>
                                          <p:attrName>style.visibility</p:attrName>
                                        </p:attrNameLst>
                                      </p:cBhvr>
                                      <p:to>
                                        <p:strVal val="visible"/>
                                      </p:to>
                                    </p:set>
                                    <p:animEffect transition="in" filter="diamond(in)">
                                      <p:cBhvr>
                                        <p:cTn id="42"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5554960" cy="1143000"/>
          </a:xfrm>
        </p:spPr>
        <p:style>
          <a:lnRef idx="2">
            <a:schemeClr val="accent1">
              <a:shade val="50000"/>
            </a:schemeClr>
          </a:lnRef>
          <a:fillRef idx="1">
            <a:schemeClr val="accent1"/>
          </a:fillRef>
          <a:effectRef idx="0">
            <a:schemeClr val="accent1"/>
          </a:effectRef>
          <a:fontRef idx="minor">
            <a:schemeClr val="lt1"/>
          </a:fontRef>
        </p:style>
        <p:txBody>
          <a:bodyPr rtlCol="1">
            <a:normAutofit fontScale="90000"/>
          </a:bodyPr>
          <a:lstStyle/>
          <a:p>
            <a:pPr algn="l" rtl="0" eaLnBrk="1" fontAlgn="auto" hangingPunct="1">
              <a:spcAft>
                <a:spcPts val="0"/>
              </a:spcAft>
              <a:defRPr/>
            </a:pPr>
            <a:r>
              <a:rPr lang="en-US" b="1" dirty="0" smtClean="0"/>
              <a:t>B. GENERAL  HISTORY  TAKING</a:t>
            </a:r>
            <a:endParaRPr lang="ar-SA" dirty="0" smtClean="0"/>
          </a:p>
        </p:txBody>
      </p:sp>
      <p:sp>
        <p:nvSpPr>
          <p:cNvPr id="9219" name="Content Placeholder 2"/>
          <p:cNvSpPr>
            <a:spLocks noGrp="1"/>
          </p:cNvSpPr>
          <p:nvPr>
            <p:ph idx="1"/>
          </p:nvPr>
        </p:nvSpPr>
        <p:spPr>
          <a:xfrm>
            <a:off x="457200" y="1600200"/>
            <a:ext cx="4330824" cy="4525963"/>
          </a:xfrm>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10000"/>
          </a:bodyPr>
          <a:lstStyle/>
          <a:p>
            <a:pPr marL="514350" indent="-514350" algn="l" rtl="0" eaLnBrk="1" hangingPunct="1">
              <a:buFont typeface="+mj-lt"/>
              <a:buAutoNum type="arabicPeriod"/>
            </a:pPr>
            <a:r>
              <a:rPr lang="en-US" b="1" dirty="0" smtClean="0">
                <a:solidFill>
                  <a:srgbClr val="00B0F0"/>
                </a:solidFill>
                <a:effectLst>
                  <a:outerShdw blurRad="38100" dist="38100" dir="2700000" algn="tl">
                    <a:srgbClr val="000000">
                      <a:alpha val="43137"/>
                    </a:srgbClr>
                  </a:outerShdw>
                </a:effectLst>
                <a:cs typeface="Arial" pitchFamily="34" charset="0"/>
              </a:rPr>
              <a:t>Date</a:t>
            </a:r>
            <a:r>
              <a:rPr lang="en-US" b="1" dirty="0" smtClean="0">
                <a:effectLst>
                  <a:outerShdw blurRad="38100" dist="38100" dir="2700000" algn="tl">
                    <a:srgbClr val="000000">
                      <a:alpha val="43137"/>
                    </a:srgbClr>
                  </a:outerShdw>
                </a:effectLst>
                <a:cs typeface="Arial" pitchFamily="34" charset="0"/>
              </a:rPr>
              <a:t> :                                </a:t>
            </a:r>
            <a:r>
              <a:rPr lang="en-US" b="1" dirty="0" smtClean="0">
                <a:solidFill>
                  <a:srgbClr val="FFC000"/>
                </a:solidFill>
                <a:effectLst>
                  <a:outerShdw blurRad="38100" dist="38100" dir="2700000" algn="tl">
                    <a:srgbClr val="000000">
                      <a:alpha val="43137"/>
                    </a:srgbClr>
                  </a:outerShdw>
                </a:effectLst>
                <a:cs typeface="Arial" pitchFamily="34" charset="0"/>
              </a:rPr>
              <a:t>Time</a:t>
            </a:r>
            <a:r>
              <a:rPr lang="en-US" b="1" dirty="0" smtClean="0">
                <a:effectLst>
                  <a:outerShdw blurRad="38100" dist="38100" dir="2700000" algn="tl">
                    <a:srgbClr val="000000">
                      <a:alpha val="43137"/>
                    </a:srgbClr>
                  </a:outerShdw>
                </a:effectLst>
                <a:cs typeface="Arial" pitchFamily="34" charset="0"/>
              </a:rPr>
              <a:t> :                       </a:t>
            </a:r>
            <a:r>
              <a:rPr lang="en-US" b="1" dirty="0" smtClean="0">
                <a:solidFill>
                  <a:srgbClr val="00B050"/>
                </a:solidFill>
                <a:effectLst>
                  <a:outerShdw blurRad="38100" dist="38100" dir="2700000" algn="tl">
                    <a:srgbClr val="000000">
                      <a:alpha val="43137"/>
                    </a:srgbClr>
                  </a:outerShdw>
                </a:effectLst>
                <a:cs typeface="Arial" pitchFamily="34" charset="0"/>
              </a:rPr>
              <a:t>Place</a:t>
            </a:r>
            <a:r>
              <a:rPr lang="en-US" b="1" dirty="0" smtClean="0">
                <a:effectLst>
                  <a:outerShdw blurRad="38100" dist="38100" dir="2700000" algn="tl">
                    <a:srgbClr val="000000">
                      <a:alpha val="43137"/>
                    </a:srgbClr>
                  </a:outerShdw>
                </a:effectLst>
                <a:cs typeface="Arial" pitchFamily="34" charset="0"/>
              </a:rPr>
              <a:t> :</a:t>
            </a:r>
          </a:p>
          <a:p>
            <a:pPr marL="514350" indent="-514350" algn="l" rtl="0" eaLnBrk="1" hangingPunct="1">
              <a:buFont typeface="+mj-lt"/>
              <a:buAutoNum type="arabicPeriod"/>
            </a:pPr>
            <a:r>
              <a:rPr lang="en-US" b="1" u="sng" dirty="0" smtClean="0">
                <a:cs typeface="Arial" pitchFamily="34" charset="0"/>
              </a:rPr>
              <a:t>Personal information </a:t>
            </a:r>
            <a:r>
              <a:rPr lang="en-US" dirty="0" smtClean="0">
                <a:cs typeface="Arial" pitchFamily="34" charset="0"/>
              </a:rPr>
              <a:t>(</a:t>
            </a:r>
            <a:r>
              <a:rPr lang="en-US" sz="2800" i="1" dirty="0" smtClean="0">
                <a:cs typeface="Arial" pitchFamily="34" charset="0"/>
              </a:rPr>
              <a:t>put it in one sentence) </a:t>
            </a:r>
            <a:r>
              <a:rPr lang="en-US" dirty="0" smtClean="0">
                <a:cs typeface="Arial" pitchFamily="34" charset="0"/>
              </a:rPr>
              <a:t>: </a:t>
            </a:r>
          </a:p>
          <a:p>
            <a:pPr marL="914400" lvl="1" indent="-514350" algn="l" rtl="0" eaLnBrk="1" hangingPunct="1"/>
            <a:r>
              <a:rPr lang="en-US" b="1" dirty="0" smtClean="0">
                <a:solidFill>
                  <a:srgbClr val="FF0000"/>
                </a:solidFill>
                <a:cs typeface="Arial" pitchFamily="34" charset="0"/>
              </a:rPr>
              <a:t>Name ,</a:t>
            </a:r>
          </a:p>
          <a:p>
            <a:pPr marL="914400" lvl="1" indent="-514350" algn="l" rtl="0" eaLnBrk="1" hangingPunct="1"/>
            <a:r>
              <a:rPr lang="en-US" b="1" dirty="0" smtClean="0">
                <a:solidFill>
                  <a:srgbClr val="FF0000"/>
                </a:solidFill>
                <a:cs typeface="Arial" pitchFamily="34" charset="0"/>
              </a:rPr>
              <a:t> Age ,</a:t>
            </a:r>
          </a:p>
          <a:p>
            <a:pPr marL="914400" lvl="1" indent="-514350" algn="l" rtl="0" eaLnBrk="1" hangingPunct="1"/>
            <a:r>
              <a:rPr lang="en-US" b="1" dirty="0" smtClean="0">
                <a:solidFill>
                  <a:srgbClr val="FF0000"/>
                </a:solidFill>
                <a:cs typeface="Arial" pitchFamily="34" charset="0"/>
              </a:rPr>
              <a:t> Marital status ,</a:t>
            </a:r>
          </a:p>
          <a:p>
            <a:pPr marL="914400" lvl="1" indent="-514350" algn="l" rtl="0" eaLnBrk="1" hangingPunct="1"/>
            <a:r>
              <a:rPr lang="en-US" b="1" dirty="0" smtClean="0">
                <a:solidFill>
                  <a:srgbClr val="FF0000"/>
                </a:solidFill>
                <a:cs typeface="Arial" pitchFamily="34" charset="0"/>
              </a:rPr>
              <a:t> Occupation (past and present) , </a:t>
            </a:r>
          </a:p>
          <a:p>
            <a:pPr marL="914400" lvl="1" indent="-514350" algn="l" rtl="0" eaLnBrk="1" hangingPunct="1"/>
            <a:r>
              <a:rPr lang="en-US" b="1" dirty="0" smtClean="0">
                <a:solidFill>
                  <a:srgbClr val="FF0000"/>
                </a:solidFill>
                <a:cs typeface="Arial" pitchFamily="34" charset="0"/>
              </a:rPr>
              <a:t>Address .</a:t>
            </a:r>
          </a:p>
          <a:p>
            <a:pPr algn="l" rtl="0" eaLnBrk="1" hangingPunct="1"/>
            <a:endParaRPr lang="ar-SA" b="1" dirty="0" smtClean="0">
              <a:solidFill>
                <a:srgbClr val="FF0000"/>
              </a:solidFill>
            </a:endParaRPr>
          </a:p>
          <a:p>
            <a:pPr algn="l" rtl="0" eaLnBrk="1" hangingPunct="1"/>
            <a:endParaRPr lang="ar-SA" dirty="0" smtClean="0"/>
          </a:p>
        </p:txBody>
      </p:sp>
      <p:pic>
        <p:nvPicPr>
          <p:cNvPr id="49154" name="Picture 2" descr="https://encrypted-tbn1.gstatic.com/images?q=tbn:ANd9GcRNfjYFPNlbU2Beon03NtWvEkXW0bZHInwUIkE2qolfKp6jbxSBmJRyi22X"/>
          <p:cNvPicPr>
            <a:picLocks noChangeAspect="1" noChangeArrowheads="1"/>
          </p:cNvPicPr>
          <p:nvPr/>
        </p:nvPicPr>
        <p:blipFill>
          <a:blip r:embed="rId2" cstate="print"/>
          <a:srcRect/>
          <a:stretch>
            <a:fillRect/>
          </a:stretch>
        </p:blipFill>
        <p:spPr bwMode="auto">
          <a:xfrm>
            <a:off x="5004048" y="3501008"/>
            <a:ext cx="3980389" cy="2232248"/>
          </a:xfrm>
          <a:prstGeom prst="rect">
            <a:avLst/>
          </a:prstGeom>
          <a:noFill/>
        </p:spPr>
      </p:pic>
      <p:pic>
        <p:nvPicPr>
          <p:cNvPr id="49156" name="Picture 4" descr="https://encrypted-tbn1.gstatic.com/images?q=tbn:ANd9GcQTFh0Bbyn9RGDxI2aX_So4YxYfZmJLOAvkgbsuvOI6ZoQjGetIgPwoYA"/>
          <p:cNvPicPr>
            <a:picLocks noChangeAspect="1" noChangeArrowheads="1"/>
          </p:cNvPicPr>
          <p:nvPr/>
        </p:nvPicPr>
        <p:blipFill>
          <a:blip r:embed="rId3" cstate="print"/>
          <a:srcRect/>
          <a:stretch>
            <a:fillRect/>
          </a:stretch>
        </p:blipFill>
        <p:spPr bwMode="auto">
          <a:xfrm>
            <a:off x="5724128" y="1196752"/>
            <a:ext cx="2808312" cy="21062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bg/>
                                          </p:spTgt>
                                        </p:tgtEl>
                                        <p:attrNameLst>
                                          <p:attrName>style.visibility</p:attrName>
                                        </p:attrNameLst>
                                      </p:cBhvr>
                                      <p:to>
                                        <p:strVal val="visible"/>
                                      </p:to>
                                    </p:set>
                                    <p:anim calcmode="lin" valueType="num">
                                      <p:cBhvr additive="base">
                                        <p:cTn id="13" dur="500" fill="hold"/>
                                        <p:tgtEl>
                                          <p:spTgt spid="921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0" end="0"/>
                                            </p:txEl>
                                          </p:spTgt>
                                        </p:tgtEl>
                                        <p:attrNameLst>
                                          <p:attrName>style.visibility</p:attrName>
                                        </p:attrNameLst>
                                      </p:cBhvr>
                                      <p:to>
                                        <p:strVal val="visible"/>
                                      </p:to>
                                    </p:set>
                                    <p:anim calcmode="lin" valueType="num">
                                      <p:cBhvr additive="base">
                                        <p:cTn id="19"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1" end="1"/>
                                            </p:txEl>
                                          </p:spTgt>
                                        </p:tgtEl>
                                        <p:attrNameLst>
                                          <p:attrName>style.visibility</p:attrName>
                                        </p:attrNameLst>
                                      </p:cBhvr>
                                      <p:to>
                                        <p:strVal val="visible"/>
                                      </p:to>
                                    </p:set>
                                    <p:anim calcmode="lin" valueType="num">
                                      <p:cBhvr additive="base">
                                        <p:cTn id="25"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2" end="2"/>
                                            </p:txEl>
                                          </p:spTgt>
                                        </p:tgtEl>
                                        <p:attrNameLst>
                                          <p:attrName>style.visibility</p:attrName>
                                        </p:attrNameLst>
                                      </p:cBhvr>
                                      <p:to>
                                        <p:strVal val="visible"/>
                                      </p:to>
                                    </p:set>
                                    <p:anim calcmode="lin" valueType="num">
                                      <p:cBhvr additive="base">
                                        <p:cTn id="31"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3" end="3"/>
                                            </p:txEl>
                                          </p:spTgt>
                                        </p:tgtEl>
                                        <p:attrNameLst>
                                          <p:attrName>style.visibility</p:attrName>
                                        </p:attrNameLst>
                                      </p:cBhvr>
                                      <p:to>
                                        <p:strVal val="visible"/>
                                      </p:to>
                                    </p:set>
                                    <p:anim calcmode="lin" valueType="num">
                                      <p:cBhvr additive="base">
                                        <p:cTn id="37"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4" end="4"/>
                                            </p:txEl>
                                          </p:spTgt>
                                        </p:tgtEl>
                                        <p:attrNameLst>
                                          <p:attrName>style.visibility</p:attrName>
                                        </p:attrNameLst>
                                      </p:cBhvr>
                                      <p:to>
                                        <p:strVal val="visible"/>
                                      </p:to>
                                    </p:set>
                                    <p:anim calcmode="lin" valueType="num">
                                      <p:cBhvr additive="base">
                                        <p:cTn id="4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9">
                                            <p:txEl>
                                              <p:pRg st="5" end="5"/>
                                            </p:txEl>
                                          </p:spTgt>
                                        </p:tgtEl>
                                        <p:attrNameLst>
                                          <p:attrName>style.visibility</p:attrName>
                                        </p:attrNameLst>
                                      </p:cBhvr>
                                      <p:to>
                                        <p:strVal val="visible"/>
                                      </p:to>
                                    </p:set>
                                    <p:anim calcmode="lin" valueType="num">
                                      <p:cBhvr additive="base">
                                        <p:cTn id="49"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219">
                                            <p:txEl>
                                              <p:pRg st="6" end="6"/>
                                            </p:txEl>
                                          </p:spTgt>
                                        </p:tgtEl>
                                        <p:attrNameLst>
                                          <p:attrName>style.visibility</p:attrName>
                                        </p:attrNameLst>
                                      </p:cBhvr>
                                      <p:to>
                                        <p:strVal val="visible"/>
                                      </p:to>
                                    </p:set>
                                    <p:anim calcmode="lin" valueType="num">
                                      <p:cBhvr additive="base">
                                        <p:cTn id="55"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9154"/>
                                        </p:tgtEl>
                                        <p:attrNameLst>
                                          <p:attrName>style.visibility</p:attrName>
                                        </p:attrNameLst>
                                      </p:cBhvr>
                                      <p:to>
                                        <p:strVal val="visible"/>
                                      </p:to>
                                    </p:set>
                                    <p:anim calcmode="lin" valueType="num">
                                      <p:cBhvr additive="base">
                                        <p:cTn id="61" dur="500" fill="hold"/>
                                        <p:tgtEl>
                                          <p:spTgt spid="49154"/>
                                        </p:tgtEl>
                                        <p:attrNameLst>
                                          <p:attrName>ppt_x</p:attrName>
                                        </p:attrNameLst>
                                      </p:cBhvr>
                                      <p:tavLst>
                                        <p:tav tm="0">
                                          <p:val>
                                            <p:strVal val="#ppt_x"/>
                                          </p:val>
                                        </p:tav>
                                        <p:tav tm="100000">
                                          <p:val>
                                            <p:strVal val="#ppt_x"/>
                                          </p:val>
                                        </p:tav>
                                      </p:tavLst>
                                    </p:anim>
                                    <p:anim calcmode="lin" valueType="num">
                                      <p:cBhvr additive="base">
                                        <p:cTn id="62"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9156"/>
                                        </p:tgtEl>
                                        <p:attrNameLst>
                                          <p:attrName>style.visibility</p:attrName>
                                        </p:attrNameLst>
                                      </p:cBhvr>
                                      <p:to>
                                        <p:strVal val="visible"/>
                                      </p:to>
                                    </p:set>
                                    <p:anim calcmode="lin" valueType="num">
                                      <p:cBhvr additive="base">
                                        <p:cTn id="67" dur="500" fill="hold"/>
                                        <p:tgtEl>
                                          <p:spTgt spid="49156"/>
                                        </p:tgtEl>
                                        <p:attrNameLst>
                                          <p:attrName>ppt_x</p:attrName>
                                        </p:attrNameLst>
                                      </p:cBhvr>
                                      <p:tavLst>
                                        <p:tav tm="0">
                                          <p:val>
                                            <p:strVal val="#ppt_x"/>
                                          </p:val>
                                        </p:tav>
                                        <p:tav tm="100000">
                                          <p:val>
                                            <p:strVal val="#ppt_x"/>
                                          </p:val>
                                        </p:tav>
                                      </p:tavLst>
                                    </p:anim>
                                    <p:anim calcmode="lin" valueType="num">
                                      <p:cBhvr additive="base">
                                        <p:cTn id="68"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219" grpId="0" build="p" animBg="1"/>
    </p:bldLst>
  </p:timing>
</p:sld>
</file>

<file path=ppt/theme/theme1.xml><?xml version="1.0" encoding="utf-8"?>
<a:theme xmlns:a="http://schemas.openxmlformats.org/drawingml/2006/main" name="Theme27">
  <a:themeElements>
    <a:clrScheme name="Custom 2">
      <a:dk1>
        <a:sysClr val="windowText" lastClr="000000"/>
      </a:dk1>
      <a:lt1>
        <a:sysClr val="window" lastClr="FFFFFF"/>
      </a:lt1>
      <a:dk2>
        <a:srgbClr val="323232"/>
      </a:dk2>
      <a:lt2>
        <a:srgbClr val="0070C0"/>
      </a:lt2>
      <a:accent1>
        <a:srgbClr val="F07F09"/>
      </a:accent1>
      <a:accent2>
        <a:srgbClr val="9F2936"/>
      </a:accent2>
      <a:accent3>
        <a:srgbClr val="1B587C"/>
      </a:accent3>
      <a:accent4>
        <a:srgbClr val="4E8542"/>
      </a:accent4>
      <a:accent5>
        <a:srgbClr val="604878"/>
      </a:accent5>
      <a:accent6>
        <a:srgbClr val="002060"/>
      </a:accent6>
      <a:hlink>
        <a:srgbClr val="6B9F25"/>
      </a:hlink>
      <a:folHlink>
        <a:srgbClr val="B26B02"/>
      </a:folHlink>
    </a:clrScheme>
    <a:fontScheme name="BusHandshake_am_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usHandshake_am_2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Handshake_am_2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Handshake_am_2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Handshake_am_2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Handshake_am_2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Handshake_am_2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Handshake_am_2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Handshake_am_2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Handshake_am_2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Handshake_am_2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Handshake_am_2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Handshake_am_2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sHandshake_am_22 13">
        <a:dk1>
          <a:srgbClr val="FB4425"/>
        </a:dk1>
        <a:lt1>
          <a:srgbClr val="666699"/>
        </a:lt1>
        <a:dk2>
          <a:srgbClr val="FFFFFF"/>
        </a:dk2>
        <a:lt2>
          <a:srgbClr val="3E3E5C"/>
        </a:lt2>
        <a:accent1>
          <a:srgbClr val="60597B"/>
        </a:accent1>
        <a:accent2>
          <a:srgbClr val="6666FF"/>
        </a:accent2>
        <a:accent3>
          <a:srgbClr val="B8B8CA"/>
        </a:accent3>
        <a:accent4>
          <a:srgbClr val="D6391E"/>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BusHandshake_am_22 14">
        <a:dk1>
          <a:srgbClr val="3E3E5C"/>
        </a:dk1>
        <a:lt1>
          <a:srgbClr val="DEA053"/>
        </a:lt1>
        <a:dk2>
          <a:srgbClr val="666699"/>
        </a:dk2>
        <a:lt2>
          <a:srgbClr val="FFFFFF"/>
        </a:lt2>
        <a:accent1>
          <a:srgbClr val="60597B"/>
        </a:accent1>
        <a:accent2>
          <a:srgbClr val="6666FF"/>
        </a:accent2>
        <a:accent3>
          <a:srgbClr val="B8B8CA"/>
        </a:accent3>
        <a:accent4>
          <a:srgbClr val="BD8846"/>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dar_am_25">
  <a:themeElements>
    <a:clrScheme name="Radar_am_2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Radar_am_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ar_am_2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dar_am_2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dar_am_2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dar_am_2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dar_am_2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dar_am_2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dar_am_2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dar_am_2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dar_am_2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dar_am_2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dar_am_2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dar_am_2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Theme27</Template>
  <TotalTime>488</TotalTime>
  <Words>2622</Words>
  <Application>Microsoft Office PowerPoint</Application>
  <PresentationFormat>عرض على الشاشة (3:4)‏</PresentationFormat>
  <Paragraphs>252</Paragraphs>
  <Slides>56</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2</vt:i4>
      </vt:variant>
      <vt:variant>
        <vt:lpstr>عناوين الشرائح</vt:lpstr>
      </vt:variant>
      <vt:variant>
        <vt:i4>56</vt:i4>
      </vt:variant>
    </vt:vector>
  </HeadingPairs>
  <TitlesOfParts>
    <vt:vector size="61" baseType="lpstr">
      <vt:lpstr>Arial</vt:lpstr>
      <vt:lpstr>Times New Roman</vt:lpstr>
      <vt:lpstr>Wingdings</vt:lpstr>
      <vt:lpstr>Theme27</vt:lpstr>
      <vt:lpstr>Radar_am_25</vt:lpstr>
      <vt:lpstr>PRINCIPLES  OF  HISTORY  TAKING  AND  PHYSICAL  EXAMINATION</vt:lpstr>
      <vt:lpstr>0bjectives </vt:lpstr>
      <vt:lpstr>HISTORY  TAKING</vt:lpstr>
      <vt:lpstr>A. GENERAL PRINCIPLES</vt:lpstr>
      <vt:lpstr>عرض تقديمي في PowerPoint</vt:lpstr>
      <vt:lpstr>عرض تقديمي في PowerPoint</vt:lpstr>
      <vt:lpstr>عرض تقديمي في PowerPoint</vt:lpstr>
      <vt:lpstr>عرض تقديمي في PowerPoint</vt:lpstr>
      <vt:lpstr>B. GENERAL  HISTORY  TAKING</vt:lpstr>
      <vt:lpstr>عرض تقديمي في PowerPoint</vt:lpstr>
      <vt:lpstr>عرض تقديمي في PowerPoint</vt:lpstr>
      <vt:lpstr>5.Systemic review </vt:lpstr>
      <vt:lpstr>عرض تقديمي في PowerPoint</vt:lpstr>
      <vt:lpstr>عرض تقديمي في PowerPoint</vt:lpstr>
      <vt:lpstr>عرض تقديمي في PowerPoint</vt:lpstr>
      <vt:lpstr>عرض تقديمي في PowerPoint</vt:lpstr>
      <vt:lpstr>عرض تقديمي في PowerPoint</vt:lpstr>
      <vt:lpstr>C . DESCRIPTION OF IMPORTANT SYMPTOMS IN SURGICAL PATIENTS</vt:lpstr>
      <vt:lpstr>عرض تقديمي في PowerPoint</vt:lpstr>
      <vt:lpstr>D.  HISTORY OF THE PAIN .</vt:lpstr>
      <vt:lpstr>Each doctor must therefore develop an efficient and reliable method of questioning the patient closely about each of the following features :</vt:lpstr>
      <vt:lpstr>عرض تقديمي في PowerPoint</vt:lpstr>
      <vt:lpstr>عرض تقديمي في PowerPoint</vt:lpstr>
      <vt:lpstr>عرض تقديمي في PowerPoint</vt:lpstr>
      <vt:lpstr> E. HISTORY OF THE LUMP </vt:lpstr>
      <vt:lpstr>عرض تقديمي في PowerPoint</vt:lpstr>
      <vt:lpstr>عرض تقديمي في PowerPoint</vt:lpstr>
      <vt:lpstr>عرض تقديمي في PowerPoint</vt:lpstr>
      <vt:lpstr>عرض تقديمي في PowerPoint</vt:lpstr>
      <vt:lpstr> E . HISTORY OF THE ULCER </vt:lpstr>
      <vt:lpstr>عرض تقديمي في PowerPoint</vt:lpstr>
      <vt:lpstr>عرض تقديمي في PowerPoint</vt:lpstr>
      <vt:lpstr>عرض تقديمي في PowerPoint</vt:lpstr>
      <vt:lpstr>General principles of physical examination</vt:lpstr>
      <vt:lpstr>1. Good appearance is essential. </vt:lpstr>
      <vt:lpstr>2. Try to see the patient walking</vt:lpstr>
      <vt:lpstr>3. Introduce yourself</vt:lpstr>
      <vt:lpstr>4. Privacy of patients   </vt:lpstr>
      <vt:lpstr>5. expose</vt:lpstr>
      <vt:lpstr>6. Before the specific examination of the regions of the body begins,. </vt:lpstr>
      <vt:lpstr>7. Do the proper examination.</vt:lpstr>
      <vt:lpstr>8. to learn the routine by heart </vt:lpstr>
      <vt:lpstr>9. methodically step</vt:lpstr>
      <vt:lpstr>10 . best to examine first the part of the body</vt:lpstr>
      <vt:lpstr>11. spot as many abnormal physical signs</vt:lpstr>
      <vt:lpstr>12. There are certain parts that you are not expected to include in the examination situation, </vt:lpstr>
      <vt:lpstr>13. You should express a desire to examine other systems to seek underlying causes of local conditions.</vt:lpstr>
      <vt:lpstr>14. thank patients  </vt:lpstr>
      <vt:lpstr>15. turn to the examiner and present your findings </vt:lpstr>
      <vt:lpstr>16. do not point</vt:lpstr>
      <vt:lpstr>17 .Always make a DIAGNOSIS or DIFFERENTIAL DIAGNOSIS . </vt:lpstr>
      <vt:lpstr>18.If the examiner asks you later on ‘Did you ask the patient about diagnosis ? </vt:lpstr>
      <vt:lpstr>19. Do not use term </vt:lpstr>
      <vt:lpstr>20.Expect and be prepared to answer three commonest questions.</vt:lpstr>
      <vt:lpstr>21. Examine as many patients as you can. </vt:lpstr>
      <vt:lpstr>IN CONCLUSION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HISTORY  TAKING  AND  PHYSICAL  EXAMINATION</dc:title>
  <dc:creator>Dr.Robia</dc:creator>
  <cp:lastModifiedBy>DR HAMAD AL QAHTANI</cp:lastModifiedBy>
  <cp:revision>58</cp:revision>
  <dcterms:created xsi:type="dcterms:W3CDTF">2013-08-27T19:55:07Z</dcterms:created>
  <dcterms:modified xsi:type="dcterms:W3CDTF">2014-09-10T18:44:48Z</dcterms:modified>
</cp:coreProperties>
</file>