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08" r:id="rId3"/>
    <p:sldId id="258" r:id="rId4"/>
    <p:sldId id="261" r:id="rId5"/>
    <p:sldId id="263" r:id="rId6"/>
    <p:sldId id="265" r:id="rId7"/>
    <p:sldId id="269" r:id="rId8"/>
    <p:sldId id="267" r:id="rId9"/>
    <p:sldId id="297" r:id="rId10"/>
    <p:sldId id="271" r:id="rId11"/>
    <p:sldId id="273" r:id="rId12"/>
    <p:sldId id="275" r:id="rId13"/>
    <p:sldId id="277" r:id="rId14"/>
    <p:sldId id="305" r:id="rId15"/>
    <p:sldId id="279" r:id="rId16"/>
    <p:sldId id="302" r:id="rId17"/>
    <p:sldId id="307" r:id="rId18"/>
    <p:sldId id="299" r:id="rId19"/>
    <p:sldId id="281" r:id="rId20"/>
    <p:sldId id="283" r:id="rId21"/>
    <p:sldId id="285" r:id="rId22"/>
    <p:sldId id="287" r:id="rId23"/>
    <p:sldId id="289" r:id="rId24"/>
    <p:sldId id="291" r:id="rId25"/>
    <p:sldId id="301" r:id="rId26"/>
    <p:sldId id="303" r:id="rId27"/>
    <p:sldId id="304" r:id="rId28"/>
    <p:sldId id="309" r:id="rId29"/>
    <p:sldId id="293" r:id="rId30"/>
    <p:sldId id="29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021FF-A17B-42EE-A7C3-48E228754630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7F6F1-E686-4DF1-9D56-3965DFCB65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4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DD5A4-F4B5-441C-9623-AEEB531BA23B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28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F6F1-E686-4DF1-9D56-3965DFCB65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0A4E6-4813-4567-9BA4-F938B2493EE2}" type="slidenum">
              <a:rPr lang="en-US"/>
              <a:pPr/>
              <a:t>9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7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5BC21-5C5E-47A9-B48F-F3B9729DAEC4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3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DBC7A-E610-47EE-A271-922D967B3398}" type="slidenum">
              <a:rPr lang="en-US"/>
              <a:pPr/>
              <a:t>25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7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DFA9-E9DD-4640-BA41-A0BF3F013439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30D1-6173-4BAD-8C8F-FE88093B7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Principle of History </a:t>
            </a:r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aken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n </a:t>
            </a:r>
            <a:r>
              <a:rPr lang="en-US" dirty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FF00"/>
                </a:solidFill>
              </a:rPr>
              <a:t>urgery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Prof .</a:t>
            </a:r>
            <a:r>
              <a:rPr lang="en-US" dirty="0" err="1" smtClean="0"/>
              <a:t>Abdulrahman</a:t>
            </a:r>
            <a:r>
              <a:rPr lang="en-US" dirty="0" smtClean="0"/>
              <a:t> </a:t>
            </a:r>
            <a:r>
              <a:rPr lang="en-US" dirty="0" err="1" smtClean="0"/>
              <a:t>Albassam</a:t>
            </a:r>
            <a:r>
              <a:rPr lang="en-US" dirty="0" smtClean="0"/>
              <a:t>. MD</a:t>
            </a:r>
          </a:p>
          <a:p>
            <a:r>
              <a:rPr lang="en-US" dirty="0" smtClean="0"/>
              <a:t>Professor and Consultant  Pediatric Surgeon.</a:t>
            </a:r>
          </a:p>
          <a:p>
            <a:r>
              <a:rPr lang="en-US" dirty="0" smtClean="0"/>
              <a:t>Medical College</a:t>
            </a:r>
          </a:p>
          <a:p>
            <a:r>
              <a:rPr lang="en-US" dirty="0" smtClean="0"/>
              <a:t> King </a:t>
            </a:r>
            <a:r>
              <a:rPr lang="en-US" dirty="0" err="1" smtClean="0"/>
              <a:t>Suad</a:t>
            </a:r>
            <a:r>
              <a:rPr lang="en-US" dirty="0" smtClean="0"/>
              <a:t> 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Chief Complaint</a:t>
            </a:r>
          </a:p>
        </p:txBody>
      </p:sp>
      <p:sp>
        <p:nvSpPr>
          <p:cNvPr id="7680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489825" cy="44545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Symptom/Symptoms  that caused patient to seek care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Often:</a:t>
            </a:r>
          </a:p>
          <a:p>
            <a:pPr lvl="1" eaLnBrk="1" hangingPunct="1">
              <a:defRPr/>
            </a:pPr>
            <a:r>
              <a:rPr lang="en-US" dirty="0" smtClean="0"/>
              <a:t>Pain</a:t>
            </a:r>
          </a:p>
          <a:p>
            <a:pPr lvl="1" eaLnBrk="1" hangingPunct="1">
              <a:defRPr/>
            </a:pPr>
            <a:r>
              <a:rPr lang="en-US" dirty="0" smtClean="0"/>
              <a:t>Abnormal function</a:t>
            </a:r>
          </a:p>
          <a:p>
            <a:pPr lvl="1" eaLnBrk="1" hangingPunct="1">
              <a:defRPr/>
            </a:pPr>
            <a:r>
              <a:rPr lang="en-US" dirty="0" smtClean="0"/>
              <a:t>Change in normal state </a:t>
            </a:r>
          </a:p>
          <a:p>
            <a:pPr lvl="1" eaLnBrk="1" hangingPunct="1">
              <a:defRPr/>
            </a:pPr>
            <a:r>
              <a:rPr lang="en-US" dirty="0" smtClean="0"/>
              <a:t>Unusual observation made by patient (e.g., heart palpitations)</a:t>
            </a:r>
          </a:p>
        </p:txBody>
      </p:sp>
      <p:sp>
        <p:nvSpPr>
          <p:cNvPr id="13316" name="Rectangle 1032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Chief Complaint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Chief complaint may be misleading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Problem may be more serious than the chief complaint</a:t>
            </a:r>
          </a:p>
        </p:txBody>
      </p:sp>
      <p:sp>
        <p:nvSpPr>
          <p:cNvPr id="14340" name="Rectangle 103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History of Present Illness (HPI)</a:t>
            </a:r>
          </a:p>
        </p:txBody>
      </p:sp>
      <p:sp>
        <p:nvSpPr>
          <p:cNvPr id="73733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533400" y="1641475"/>
            <a:ext cx="80010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Identifies the chief complaint 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Provides full, clear, chronological account of symptoms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A thorough HPI:</a:t>
            </a:r>
          </a:p>
          <a:p>
            <a:pPr lvl="1" eaLnBrk="1" hangingPunct="1">
              <a:defRPr/>
            </a:pPr>
            <a:r>
              <a:rPr lang="en-US" smtClean="0"/>
              <a:t>Asks questions related to chief complaint</a:t>
            </a:r>
          </a:p>
          <a:p>
            <a:pPr lvl="1" eaLnBrk="1" hangingPunct="1">
              <a:defRPr/>
            </a:pPr>
            <a:r>
              <a:rPr lang="en-US" smtClean="0"/>
              <a:t>Interprets patient's response to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Significant Past Medical History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General state of health</a:t>
            </a:r>
          </a:p>
          <a:p>
            <a:pPr lvl="1" eaLnBrk="1" hangingPunct="1">
              <a:defRPr/>
            </a:pPr>
            <a:r>
              <a:rPr lang="en-US" dirty="0" smtClean="0"/>
              <a:t>Childhood illnesses</a:t>
            </a:r>
          </a:p>
          <a:p>
            <a:pPr lvl="1" eaLnBrk="1" hangingPunct="1">
              <a:defRPr/>
            </a:pPr>
            <a:r>
              <a:rPr lang="en-US" dirty="0" smtClean="0"/>
              <a:t>Adult illnesses</a:t>
            </a:r>
          </a:p>
          <a:p>
            <a:pPr lvl="1" eaLnBrk="1" hangingPunct="1">
              <a:defRPr/>
            </a:pPr>
            <a:r>
              <a:rPr lang="en-US" dirty="0" smtClean="0"/>
              <a:t>Accidents and injuries</a:t>
            </a:r>
          </a:p>
          <a:p>
            <a:pPr lvl="1" eaLnBrk="1" hangingPunct="1">
              <a:defRPr/>
            </a:pPr>
            <a:r>
              <a:rPr lang="en-US" dirty="0" smtClean="0"/>
              <a:t>Surgeries or hospitalizations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Psychiatric illnesses</a:t>
            </a: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Drug History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Medications taken regularly and why?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dirty="0" smtClean="0"/>
              <a:t>( steroids, insulin, oral contraceptive pills, anticoagulants, </a:t>
            </a:r>
            <a:r>
              <a:rPr lang="en-US" dirty="0" err="1" smtClean="0"/>
              <a:t>etc</a:t>
            </a:r>
            <a:r>
              <a:rPr lang="en-US" dirty="0" smtClean="0"/>
              <a:t>) 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Medication compliance.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/>
              <a:t> </a:t>
            </a:r>
            <a:r>
              <a:rPr lang="en-US" dirty="0" smtClean="0"/>
              <a:t> Herbal remedies.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84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Family History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Health of immediate family (</a:t>
            </a:r>
            <a:r>
              <a:rPr lang="en-US" dirty="0" err="1" smtClean="0"/>
              <a:t>father,mother,first</a:t>
            </a:r>
            <a:r>
              <a:rPr lang="en-US" dirty="0" smtClean="0"/>
              <a:t> degree </a:t>
            </a:r>
            <a:r>
              <a:rPr lang="en-US" dirty="0" err="1" smtClean="0"/>
              <a:t>realatives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High blood pressure, </a:t>
            </a:r>
            <a:r>
              <a:rPr lang="en-US" dirty="0" err="1" smtClean="0"/>
              <a:t>Diabates</a:t>
            </a:r>
            <a:r>
              <a:rPr lang="en-US" dirty="0" smtClean="0"/>
              <a:t>, heart disease, contagious illnesses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Potential for hereditary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Social 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Occupation</a:t>
            </a:r>
          </a:p>
          <a:p>
            <a:r>
              <a:rPr lang="en-US" dirty="0" smtClean="0"/>
              <a:t>Residency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lesiure</a:t>
            </a:r>
            <a:r>
              <a:rPr lang="en-US" dirty="0" smtClean="0"/>
              <a:t> activities</a:t>
            </a:r>
          </a:p>
          <a:p>
            <a:r>
              <a:rPr lang="en-US" dirty="0" smtClean="0"/>
              <a:t>Habits (smoking, </a:t>
            </a:r>
            <a:r>
              <a:rPr lang="en-US" dirty="0" err="1" smtClean="0"/>
              <a:t>alcohol,etc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Travelled abroad.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Womens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rgbClr val="FFFF00"/>
                </a:solidFill>
              </a:rPr>
              <a:t>eproductive 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dirty="0" smtClean="0">
                <a:solidFill>
                  <a:srgbClr val="FFFF00"/>
                </a:solidFill>
              </a:rPr>
              <a:t>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752600"/>
            <a:ext cx="64770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Age of first </a:t>
            </a:r>
            <a:r>
              <a:rPr lang="en-US" sz="2800" dirty="0" smtClean="0"/>
              <a:t>period.</a:t>
            </a:r>
            <a:endParaRPr lang="en-US" sz="2800" dirty="0"/>
          </a:p>
          <a:p>
            <a:r>
              <a:rPr lang="en-US" sz="2800" dirty="0"/>
              <a:t># </a:t>
            </a:r>
            <a:r>
              <a:rPr lang="en-US" sz="2800" dirty="0" err="1" smtClean="0"/>
              <a:t>Pregnancie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# </a:t>
            </a:r>
            <a:r>
              <a:rPr lang="en-US" sz="2800" dirty="0" smtClean="0"/>
              <a:t>Abortions</a:t>
            </a:r>
            <a:r>
              <a:rPr lang="en-US" sz="2800" dirty="0"/>
              <a:t>.</a:t>
            </a:r>
          </a:p>
          <a:p>
            <a:r>
              <a:rPr lang="en-US" sz="2800" dirty="0"/>
              <a:t>Have you reached menopause?  Y /  N    At what age?</a:t>
            </a:r>
          </a:p>
          <a:p>
            <a:r>
              <a:rPr lang="en-US" sz="2800" dirty="0"/>
              <a:t>Do you have regular periods?      Y /  N    </a:t>
            </a:r>
          </a:p>
          <a:p>
            <a:r>
              <a:rPr lang="en-US" dirty="0"/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9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>
                <a:solidFill>
                  <a:srgbClr val="FFFF00"/>
                </a:solidFill>
                <a:latin typeface="Balloon XBd BT" charset="0"/>
              </a:rPr>
              <a:t>Systemic Enquiry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•   </a:t>
            </a:r>
            <a:r>
              <a:rPr lang="en-US" sz="2400" dirty="0" smtClean="0">
                <a:latin typeface="Californian FB" pitchFamily="18" charset="0"/>
              </a:rPr>
              <a:t>GIT</a:t>
            </a:r>
            <a:r>
              <a:rPr lang="en-US" sz="2400" dirty="0">
                <a:latin typeface="Californian FB" pitchFamily="18" charset="0"/>
              </a:rPr>
              <a:t>: Appetite, Vomiting, Regurgitation, etc</a:t>
            </a:r>
            <a:r>
              <a:rPr lang="en-US" sz="2400" dirty="0" smtClean="0">
                <a:latin typeface="Californian FB" pitchFamily="18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Californian FB" pitchFamily="18" charset="0"/>
              </a:rPr>
              <a:t>Respiratory System ? cough, </a:t>
            </a:r>
            <a:r>
              <a:rPr lang="en-US" sz="2400" dirty="0" err="1">
                <a:latin typeface="Californian FB" pitchFamily="18" charset="0"/>
              </a:rPr>
              <a:t>haemoptysis</a:t>
            </a:r>
            <a:r>
              <a:rPr lang="en-US" sz="2400" dirty="0">
                <a:latin typeface="Californian FB" pitchFamily="18" charset="0"/>
              </a:rPr>
              <a:t>, </a:t>
            </a:r>
            <a:r>
              <a:rPr lang="en-US" sz="2400" dirty="0" err="1">
                <a:latin typeface="Californian FB" pitchFamily="18" charset="0"/>
              </a:rPr>
              <a:t>Dyspnea</a:t>
            </a:r>
            <a:r>
              <a:rPr lang="en-US" sz="2400" dirty="0" smtClean="0">
                <a:latin typeface="Californian FB" pitchFamily="18" charset="0"/>
              </a:rPr>
              <a:t>….</a:t>
            </a:r>
          </a:p>
          <a:p>
            <a:pPr marL="609600" indent="-609600">
              <a:lnSpc>
                <a:spcPct val="90000"/>
              </a:lnSpc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Californian FB" pitchFamily="18" charset="0"/>
              </a:rPr>
              <a:t>C.V.S:  </a:t>
            </a:r>
            <a:r>
              <a:rPr lang="en-US" sz="2000" dirty="0" smtClean="0">
                <a:latin typeface="Californian FB" pitchFamily="18" charset="0"/>
              </a:rPr>
              <a:t> </a:t>
            </a:r>
            <a:r>
              <a:rPr lang="en-US" sz="2000" dirty="0">
                <a:latin typeface="Californian FB" pitchFamily="18" charset="0"/>
              </a:rPr>
              <a:t>Breathlessness, palpations,  chest pain…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Californian FB" pitchFamily="18" charset="0"/>
              </a:rPr>
              <a:t>	             </a:t>
            </a:r>
            <a:r>
              <a:rPr lang="en-US" sz="2000" dirty="0" smtClean="0">
                <a:latin typeface="Californian FB" pitchFamily="18" charset="0"/>
              </a:rPr>
              <a:t> Intermittent </a:t>
            </a:r>
            <a:r>
              <a:rPr lang="en-US" sz="2000" dirty="0">
                <a:latin typeface="Californian FB" pitchFamily="18" charset="0"/>
              </a:rPr>
              <a:t>claudication, rest pain.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latin typeface="Californian FB" pitchFamily="18" charset="0"/>
              </a:rPr>
              <a:t>Urogenital</a:t>
            </a:r>
            <a:r>
              <a:rPr lang="en-US" sz="2400" dirty="0">
                <a:latin typeface="Californian FB" pitchFamily="18" charset="0"/>
              </a:rPr>
              <a:t> system: </a:t>
            </a:r>
            <a:r>
              <a:rPr lang="en-US" sz="2400" dirty="0" err="1">
                <a:latin typeface="Californian FB" pitchFamily="18" charset="0"/>
              </a:rPr>
              <a:t>micturition</a:t>
            </a:r>
            <a:r>
              <a:rPr lang="en-US" sz="2400" dirty="0">
                <a:latin typeface="Californian FB" pitchFamily="18" charset="0"/>
              </a:rPr>
              <a:t>, loin pain </a:t>
            </a:r>
            <a:r>
              <a:rPr lang="en-US" sz="2400" dirty="0" err="1">
                <a:latin typeface="Californian FB" pitchFamily="18" charset="0"/>
              </a:rPr>
              <a:t>supropubic</a:t>
            </a:r>
            <a:r>
              <a:rPr lang="en-US" sz="2400" dirty="0">
                <a:latin typeface="Californian FB" pitchFamily="18" charset="0"/>
              </a:rPr>
              <a:t> </a:t>
            </a:r>
            <a:r>
              <a:rPr lang="en-US" sz="2400" dirty="0" smtClean="0">
                <a:latin typeface="Californian FB" pitchFamily="18" charset="0"/>
              </a:rPr>
              <a:t>pain</a:t>
            </a:r>
          </a:p>
          <a:p>
            <a:pPr marL="609600" indent="-609600">
              <a:lnSpc>
                <a:spcPct val="90000"/>
              </a:lnSpc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Californian FB" pitchFamily="18" charset="0"/>
              </a:rPr>
              <a:t>Nervous system: Tremor, fainting attacks, fits, weakness</a:t>
            </a:r>
            <a:r>
              <a:rPr lang="en-US" sz="2400" dirty="0" smtClean="0">
                <a:latin typeface="Californian FB" pitchFamily="18" charset="0"/>
              </a:rPr>
              <a:t>…</a:t>
            </a:r>
          </a:p>
          <a:p>
            <a:pPr marL="609600" indent="-609600">
              <a:lnSpc>
                <a:spcPct val="90000"/>
              </a:lnSpc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latin typeface="Californian FB" pitchFamily="18" charset="0"/>
              </a:rPr>
              <a:t>Musculor</a:t>
            </a:r>
            <a:r>
              <a:rPr lang="en-US" sz="2400" dirty="0">
                <a:latin typeface="Californian FB" pitchFamily="18" charset="0"/>
              </a:rPr>
              <a:t> skeletal ? muscle pains, joint swelling 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Sensitive Topics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Alcohol or drug use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Physical abuse or violence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Sexual issues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Approach </a:t>
            </a:r>
            <a:r>
              <a:rPr lang="en-US" smtClean="0">
                <a:solidFill>
                  <a:srgbClr val="FFFF00"/>
                </a:solidFill>
              </a:rPr>
              <a:t>To Patient’s </a:t>
            </a:r>
            <a:r>
              <a:rPr lang="en-US" dirty="0" smtClean="0">
                <a:solidFill>
                  <a:srgbClr val="FFFF00"/>
                </a:solidFill>
              </a:rPr>
              <a:t>Problem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98625"/>
            <a:ext cx="8686800" cy="515937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i="1" dirty="0" smtClean="0">
                <a:solidFill>
                  <a:srgbClr val="FFC000"/>
                </a:solidFill>
              </a:rPr>
              <a:t>HISTORY.</a:t>
            </a:r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CLINICAL EXAMINATION.</a:t>
            </a:r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CLINICAL DIAGNOSIS.</a:t>
            </a:r>
            <a:endParaRPr lang="en-US" altLang="en-US" i="1" dirty="0"/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INVESTIGATIONS.</a:t>
            </a:r>
            <a:endParaRPr lang="en-US" altLang="en-US" i="1" dirty="0"/>
          </a:p>
          <a:p>
            <a:pPr algn="l">
              <a:lnSpc>
                <a:spcPct val="90000"/>
              </a:lnSpc>
            </a:pPr>
            <a:r>
              <a:rPr lang="en-US" altLang="en-US" i="1" dirty="0"/>
              <a:t>FINAL </a:t>
            </a:r>
            <a:r>
              <a:rPr lang="en-US" altLang="en-US" i="1" dirty="0" smtClean="0"/>
              <a:t>DIAGNOSIS.</a:t>
            </a:r>
            <a:endParaRPr lang="en-US" altLang="en-US" i="1" dirty="0"/>
          </a:p>
          <a:p>
            <a:pPr algn="l">
              <a:lnSpc>
                <a:spcPct val="90000"/>
              </a:lnSpc>
            </a:pPr>
            <a:r>
              <a:rPr lang="en-US" altLang="en-US" i="1" dirty="0" smtClean="0"/>
              <a:t>TREATMENT.</a:t>
            </a:r>
            <a:endParaRPr lang="en-GB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Sensitive Questions Guidelines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Respect patient privacy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direct and firm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Avoid confrontation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nonjudgmental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Use appropriate language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Document carefully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Use patient’s words when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Silence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Overly talkative patients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Patients with multiple symptoms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Anxious patients</a:t>
            </a: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641475"/>
            <a:ext cx="81534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False reassurance</a:t>
            </a:r>
          </a:p>
          <a:p>
            <a:pPr lvl="1" eaLnBrk="1" hangingPunct="1">
              <a:defRPr/>
            </a:pPr>
            <a:r>
              <a:rPr lang="en-US" dirty="0" smtClean="0"/>
              <a:t>May be tempting </a:t>
            </a:r>
          </a:p>
          <a:p>
            <a:pPr lvl="1" eaLnBrk="1" hangingPunct="1">
              <a:defRPr/>
            </a:pPr>
            <a:r>
              <a:rPr lang="en-US" dirty="0" smtClean="0"/>
              <a:t>Avoid early reassurance or “</a:t>
            </a:r>
            <a:r>
              <a:rPr lang="en-US" dirty="0" err="1" smtClean="0"/>
              <a:t>overreassurance</a:t>
            </a:r>
            <a:r>
              <a:rPr lang="en-US" dirty="0" smtClean="0"/>
              <a:t>” </a:t>
            </a:r>
          </a:p>
          <a:p>
            <a:pPr lvl="2" eaLnBrk="1" hangingPunct="1">
              <a:defRPr/>
            </a:pPr>
            <a:r>
              <a:rPr lang="en-US" dirty="0" smtClean="0"/>
              <a:t>Unless it can be provided with confidence</a:t>
            </a: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454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Anger and hostility</a:t>
            </a:r>
          </a:p>
          <a:p>
            <a:pPr eaLnBrk="1" hangingPunct="1">
              <a:defRPr/>
            </a:pPr>
            <a:r>
              <a:rPr lang="en-US" dirty="0" smtClean="0"/>
              <a:t>Intoxication</a:t>
            </a:r>
          </a:p>
          <a:p>
            <a:pPr eaLnBrk="1" hangingPunct="1">
              <a:defRPr/>
            </a:pPr>
            <a:r>
              <a:rPr lang="en-US" dirty="0" smtClean="0"/>
              <a:t>Crying	</a:t>
            </a:r>
          </a:p>
          <a:p>
            <a:pPr eaLnBrk="1" hangingPunct="1">
              <a:defRPr/>
            </a:pPr>
            <a:r>
              <a:rPr lang="en-US" dirty="0" smtClean="0"/>
              <a:t>Depression</a:t>
            </a:r>
          </a:p>
          <a:p>
            <a:pPr eaLnBrk="1" hangingPunct="1">
              <a:defRPr/>
            </a:pPr>
            <a:r>
              <a:rPr lang="en-US" dirty="0" smtClean="0"/>
              <a:t>Confusing behavior or histories</a:t>
            </a:r>
          </a:p>
          <a:p>
            <a:pPr eaLnBrk="1" hangingPunct="1">
              <a:defRPr/>
            </a:pPr>
            <a:r>
              <a:rPr lang="en-US" dirty="0" smtClean="0"/>
              <a:t>Limited intelligence</a:t>
            </a:r>
          </a:p>
          <a:p>
            <a:pPr eaLnBrk="1" hangingPunct="1">
              <a:defRPr/>
            </a:pPr>
            <a:r>
              <a:rPr lang="en-US" dirty="0" smtClean="0"/>
              <a:t>Developmental disabilities</a:t>
            </a: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Barriers to Communication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41475"/>
            <a:ext cx="79248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May result from:</a:t>
            </a:r>
          </a:p>
          <a:p>
            <a:pPr lvl="1" eaLnBrk="1" hangingPunct="1">
              <a:defRPr/>
            </a:pPr>
            <a:r>
              <a:rPr lang="en-US" dirty="0" smtClean="0"/>
              <a:t>Social or cultural differences</a:t>
            </a:r>
          </a:p>
          <a:p>
            <a:pPr lvl="1" eaLnBrk="1" hangingPunct="1">
              <a:defRPr/>
            </a:pPr>
            <a:r>
              <a:rPr lang="en-US" dirty="0" smtClean="0"/>
              <a:t>Sight, speech, or hearing impairments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Attempt to find assistance to aid in communication</a:t>
            </a:r>
          </a:p>
        </p:txBody>
      </p:sp>
      <p:sp>
        <p:nvSpPr>
          <p:cNvPr id="31748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>
                <a:solidFill>
                  <a:srgbClr val="FFFF00"/>
                </a:solidFill>
                <a:latin typeface="Balloon XBd BT" charset="0"/>
              </a:rPr>
              <a:t>Commonest complains in Surgery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4000" dirty="0">
                <a:latin typeface="Californian FB" pitchFamily="18" charset="0"/>
              </a:rPr>
              <a:t>Pain</a:t>
            </a:r>
          </a:p>
          <a:p>
            <a:r>
              <a:rPr lang="en-US" sz="4000" dirty="0">
                <a:latin typeface="Californian FB" pitchFamily="18" charset="0"/>
              </a:rPr>
              <a:t>Lump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alloon XBd BT" charset="0"/>
              </a:rPr>
              <a:t>Commonest complains in Surgery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History of pain</a:t>
            </a:r>
          </a:p>
          <a:p>
            <a:pPr>
              <a:buNone/>
            </a:pPr>
            <a:r>
              <a:rPr lang="en-US" dirty="0" smtClean="0"/>
              <a:t>-The site</a:t>
            </a:r>
          </a:p>
          <a:p>
            <a:pPr>
              <a:buNone/>
            </a:pPr>
            <a:r>
              <a:rPr lang="en-US" dirty="0" smtClean="0"/>
              <a:t>-Onset</a:t>
            </a:r>
          </a:p>
          <a:p>
            <a:pPr>
              <a:buNone/>
            </a:pPr>
            <a:r>
              <a:rPr lang="en-US" dirty="0" smtClean="0"/>
              <a:t>-Duration</a:t>
            </a:r>
          </a:p>
          <a:p>
            <a:pPr>
              <a:buNone/>
            </a:pPr>
            <a:r>
              <a:rPr lang="en-US" dirty="0" smtClean="0"/>
              <a:t>  -Severity</a:t>
            </a:r>
          </a:p>
          <a:p>
            <a:pPr>
              <a:buNone/>
            </a:pPr>
            <a:r>
              <a:rPr lang="en-US" dirty="0" smtClean="0"/>
              <a:t>-Nature of the pain</a:t>
            </a:r>
          </a:p>
          <a:p>
            <a:pPr>
              <a:buNone/>
            </a:pPr>
            <a:r>
              <a:rPr lang="en-US" dirty="0" smtClean="0"/>
              <a:t>-Progression of the pain</a:t>
            </a:r>
          </a:p>
          <a:p>
            <a:pPr>
              <a:buNone/>
            </a:pPr>
            <a:r>
              <a:rPr lang="en-US" dirty="0" smtClean="0"/>
              <a:t>-Relieving and exacerbation  factors</a:t>
            </a:r>
          </a:p>
          <a:p>
            <a:pPr>
              <a:buNone/>
            </a:pPr>
            <a:r>
              <a:rPr lang="en-US" dirty="0" smtClean="0"/>
              <a:t>-Radiation and </a:t>
            </a:r>
            <a:r>
              <a:rPr lang="en-US" dirty="0" err="1" smtClean="0"/>
              <a:t>refering</a:t>
            </a:r>
            <a:r>
              <a:rPr lang="en-US" dirty="0" smtClean="0"/>
              <a:t> pain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alloon XBd BT" charset="0"/>
              </a:rPr>
              <a:t>Commonest complains in Surgery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History of  a lump</a:t>
            </a:r>
          </a:p>
          <a:p>
            <a:pPr>
              <a:buNone/>
            </a:pPr>
            <a:r>
              <a:rPr lang="en-US" dirty="0" smtClean="0"/>
              <a:t>-Site.</a:t>
            </a:r>
          </a:p>
          <a:p>
            <a:pPr>
              <a:buNone/>
            </a:pPr>
            <a:r>
              <a:rPr lang="en-US" dirty="0" smtClean="0"/>
              <a:t>-Duration.</a:t>
            </a:r>
          </a:p>
          <a:p>
            <a:pPr>
              <a:buNone/>
            </a:pPr>
            <a:r>
              <a:rPr lang="en-US" dirty="0" smtClean="0"/>
              <a:t>-What made the patient notice the lump.</a:t>
            </a:r>
          </a:p>
          <a:p>
            <a:pPr>
              <a:buNone/>
            </a:pPr>
            <a:r>
              <a:rPr lang="en-US" dirty="0" smtClean="0"/>
              <a:t>-course of the lump.</a:t>
            </a:r>
          </a:p>
          <a:p>
            <a:pPr>
              <a:buNone/>
            </a:pPr>
            <a:r>
              <a:rPr lang="en-US" dirty="0" smtClean="0"/>
              <a:t>-Associated symptoms.</a:t>
            </a:r>
          </a:p>
          <a:p>
            <a:pPr>
              <a:buNone/>
            </a:pPr>
            <a:r>
              <a:rPr lang="en-US" dirty="0" smtClean="0"/>
              <a:t>-Other  lumps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/>
          <a:lstStyle/>
          <a:p>
            <a:r>
              <a:rPr lang="en-GB" altLang="en-US" i="1" dirty="0">
                <a:solidFill>
                  <a:srgbClr val="FFFF00"/>
                </a:solidFill>
              </a:rPr>
              <a:t>Different parts of a history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15400" cy="5410200"/>
          </a:xfrm>
        </p:spPr>
        <p:txBody>
          <a:bodyPr>
            <a:normAutofit/>
          </a:bodyPr>
          <a:lstStyle/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PERSONAL DETAILS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PRESENTING COMPLAINT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HISTORY OF PRESENT ILLNESS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SYSTEMIC INQUIRY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PAST MEDICAL/SURGICAL HISTORY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FAMILY HISTORY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HISTORY OF MEDICATIONS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SOCIAL HISTORY</a:t>
            </a:r>
          </a:p>
          <a:p>
            <a:pPr marL="274320" indent="-274320" algn="l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/>
              <a:t>OTHER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Conclusion</a:t>
            </a:r>
            <a:r>
              <a:rPr lang="en-US" dirty="0" smtClean="0"/>
              <a:t>                         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7772400" cy="1600200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dirty="0" smtClean="0"/>
              <a:t>   Obtaining a patient history provides structure        to the patient assessment and often is     essential to establish priorities in patient care.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Principle of History Taken In Surgery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History taking</a:t>
            </a:r>
            <a:r>
              <a:rPr lang="en-US" sz="2800" dirty="0" smtClean="0">
                <a:latin typeface="Californian FB" pitchFamily="18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latin typeface="Californian FB" pitchFamily="18" charset="0"/>
              </a:rPr>
              <a:t> the key step in surgical diagnosis.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latin typeface="Californian FB" pitchFamily="18" charset="0"/>
            </a:endParaRPr>
          </a:p>
          <a:p>
            <a:r>
              <a:rPr lang="en-US" sz="2800" b="1" dirty="0" smtClean="0">
                <a:latin typeface="Californian FB" pitchFamily="18" charset="0"/>
              </a:rPr>
              <a:t>Varies according to the complain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Californian FB" pitchFamily="18" charset="0"/>
              </a:rPr>
              <a:t>     specific histories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Californian FB" pitchFamily="18" charset="0"/>
              </a:rPr>
              <a:t>     surgical specialty</a:t>
            </a:r>
            <a:endParaRPr lang="en-US" sz="2800" dirty="0">
              <a:latin typeface="Californian FB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6868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200" dirty="0">
                <a:solidFill>
                  <a:srgbClr val="FFFF00"/>
                </a:solidFill>
                <a:latin typeface="Balloon XBd BT" charset="0"/>
              </a:rPr>
              <a:t>Two types of history in surgical practice</a:t>
            </a:r>
            <a:r>
              <a:rPr lang="en-US" sz="3200" dirty="0">
                <a:latin typeface="Balloon XBd BT" charset="0"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280400" cy="4525963"/>
          </a:xfrm>
          <a:noFill/>
          <a:ln/>
        </p:spPr>
        <p:txBody>
          <a:bodyPr lIns="92075" tIns="46038" rIns="92075" bIns="46038"/>
          <a:lstStyle/>
          <a:p>
            <a:pPr marL="609600" indent="-609600">
              <a:buFont typeface="Wingdings" pitchFamily="2" charset="2"/>
              <a:buNone/>
            </a:pPr>
            <a:endParaRPr lang="en-US" sz="1000" dirty="0">
              <a:latin typeface="Californian FB" pitchFamily="18" charset="0"/>
            </a:endParaRPr>
          </a:p>
          <a:p>
            <a:pPr marL="609600" indent="-609600"/>
            <a:r>
              <a:rPr lang="en-US" b="1" dirty="0" smtClean="0">
                <a:latin typeface="Californian FB" pitchFamily="18" charset="0"/>
              </a:rPr>
              <a:t>Out-</a:t>
            </a:r>
            <a:r>
              <a:rPr lang="en-US" b="1" dirty="0" err="1" smtClean="0">
                <a:latin typeface="Californian FB" pitchFamily="18" charset="0"/>
              </a:rPr>
              <a:t>pt</a:t>
            </a:r>
            <a:r>
              <a:rPr lang="en-US" b="1" dirty="0" smtClean="0">
                <a:latin typeface="Californian FB" pitchFamily="18" charset="0"/>
              </a:rPr>
              <a:t> </a:t>
            </a:r>
            <a:r>
              <a:rPr lang="en-US" b="1" dirty="0">
                <a:latin typeface="Californian FB" pitchFamily="18" charset="0"/>
              </a:rPr>
              <a:t>or emergency room history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Californian FB" pitchFamily="18" charset="0"/>
              </a:rPr>
              <a:t> </a:t>
            </a:r>
            <a:r>
              <a:rPr lang="en-US" sz="2400" dirty="0">
                <a:latin typeface="Californian FB" pitchFamily="18" charset="0"/>
              </a:rPr>
              <a:t>S</a:t>
            </a:r>
            <a:r>
              <a:rPr lang="en-US" sz="2400" dirty="0" smtClean="0">
                <a:latin typeface="Californian FB" pitchFamily="18" charset="0"/>
              </a:rPr>
              <a:t>pecific </a:t>
            </a:r>
            <a:r>
              <a:rPr lang="en-US" sz="2400" dirty="0">
                <a:latin typeface="Californian FB" pitchFamily="18" charset="0"/>
              </a:rPr>
              <a:t>complaint is pinpointed </a:t>
            </a:r>
            <a:r>
              <a:rPr lang="en-US" sz="2400" dirty="0" smtClean="0">
                <a:latin typeface="Californian FB" pitchFamily="18" charset="0"/>
              </a:rPr>
              <a:t>—  </a:t>
            </a:r>
            <a:r>
              <a:rPr lang="en-US" sz="2400" dirty="0">
                <a:latin typeface="Californian FB" pitchFamily="18" charset="0"/>
              </a:rPr>
              <a:t>diagnosis</a:t>
            </a:r>
          </a:p>
          <a:p>
            <a:pPr marL="609600" indent="-609600">
              <a:buFont typeface="Wingdings" pitchFamily="2" charset="2"/>
              <a:buNone/>
            </a:pPr>
            <a:endParaRPr lang="en-US" sz="2800" dirty="0">
              <a:latin typeface="Californian FB" pitchFamily="18" charset="0"/>
            </a:endParaRPr>
          </a:p>
          <a:p>
            <a:pPr marL="609600" indent="-609600"/>
            <a:r>
              <a:rPr lang="en-US" b="1" dirty="0">
                <a:latin typeface="Californian FB" pitchFamily="18" charset="0"/>
              </a:rPr>
              <a:t>Clerking of pt admitted for elective surgery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latin typeface="Californian FB" pitchFamily="18" charset="0"/>
              </a:rPr>
              <a:t> </a:t>
            </a:r>
            <a:r>
              <a:rPr lang="en-US" sz="2400" dirty="0">
                <a:latin typeface="Californian FB" pitchFamily="18" charset="0"/>
              </a:rPr>
              <a:t>T</a:t>
            </a:r>
            <a:r>
              <a:rPr lang="en-US" sz="2400" dirty="0" smtClean="0">
                <a:latin typeface="Californian FB" pitchFamily="18" charset="0"/>
              </a:rPr>
              <a:t>o </a:t>
            </a:r>
            <a:r>
              <a:rPr lang="en-US" sz="2400" dirty="0">
                <a:latin typeface="Californian FB" pitchFamily="18" charset="0"/>
              </a:rPr>
              <a:t>assess that the treatment planned correctly indicated and pt is suitable for that operation.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Taking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Information gathered during patient interview</a:t>
            </a:r>
          </a:p>
          <a:p>
            <a:pPr eaLnBrk="1" hangingPunct="1">
              <a:buNone/>
              <a:defRPr/>
            </a:pPr>
            <a:r>
              <a:rPr lang="en-US" dirty="0" smtClean="0"/>
              <a:t>  as part of patient clinical assessment.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Techniques of History Taking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Set the stage:</a:t>
            </a:r>
          </a:p>
          <a:p>
            <a:pPr lvl="1" eaLnBrk="1" hangingPunct="1">
              <a:defRPr/>
            </a:pPr>
            <a:r>
              <a:rPr lang="en-US" dirty="0" smtClean="0"/>
              <a:t>Provide a safe environment</a:t>
            </a:r>
          </a:p>
          <a:p>
            <a:pPr lvl="1" eaLnBrk="1" hangingPunct="1">
              <a:defRPr/>
            </a:pPr>
            <a:r>
              <a:rPr lang="en-US" dirty="0" smtClean="0"/>
              <a:t>Your demeanor and appearance</a:t>
            </a:r>
          </a:p>
          <a:p>
            <a:pPr lvl="1" eaLnBrk="1" hangingPunct="1">
              <a:defRPr/>
            </a:pPr>
            <a:r>
              <a:rPr lang="en-US" dirty="0" smtClean="0"/>
              <a:t>Avoid the patient’s personal space</a:t>
            </a:r>
          </a:p>
          <a:p>
            <a:pPr lvl="1" eaLnBrk="1" hangingPunct="1">
              <a:defRPr/>
            </a:pPr>
            <a:r>
              <a:rPr lang="en-US" dirty="0" smtClean="0"/>
              <a:t>Inquire about patient’s feelings</a:t>
            </a:r>
          </a:p>
          <a:p>
            <a:pPr lvl="1" eaLnBrk="1" hangingPunct="1">
              <a:defRPr/>
            </a:pPr>
            <a:r>
              <a:rPr lang="en-US" dirty="0" smtClean="0"/>
              <a:t>Note taking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</a:rPr>
              <a:t>History Taking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Greeting patient</a:t>
            </a:r>
          </a:p>
          <a:p>
            <a:pPr lvl="1" eaLnBrk="1" hangingPunct="1">
              <a:defRPr/>
            </a:pPr>
            <a:r>
              <a:rPr lang="en-US" dirty="0" smtClean="0"/>
              <a:t>By name</a:t>
            </a:r>
          </a:p>
          <a:p>
            <a:pPr lvl="1" eaLnBrk="1" hangingPunct="1">
              <a:defRPr/>
            </a:pPr>
            <a:r>
              <a:rPr lang="en-US" dirty="0" smtClean="0"/>
              <a:t>Shake hands</a:t>
            </a:r>
          </a:p>
          <a:p>
            <a:pPr lvl="1" eaLnBrk="1" hangingPunct="1">
              <a:defRPr/>
            </a:pPr>
            <a:r>
              <a:rPr lang="en-US" dirty="0" smtClean="0"/>
              <a:t>Avoid unfamiliar or demeaning terms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dirty="0" smtClean="0"/>
              <a:t>Patient comfort</a:t>
            </a:r>
          </a:p>
          <a:p>
            <a:pPr lvl="1" eaLnBrk="1" hangingPunct="1">
              <a:defRPr/>
            </a:pPr>
            <a:r>
              <a:rPr lang="en-US" dirty="0" smtClean="0"/>
              <a:t>Comfort levels</a:t>
            </a:r>
          </a:p>
          <a:p>
            <a:pPr lvl="1" eaLnBrk="1" hangingPunct="1">
              <a:defRPr/>
            </a:pPr>
            <a:r>
              <a:rPr lang="en-US" dirty="0" smtClean="0"/>
              <a:t>Feelings</a:t>
            </a:r>
          </a:p>
          <a:p>
            <a:pPr lvl="1" eaLnBrk="1" hangingPunct="1">
              <a:defRPr/>
            </a:pPr>
            <a:r>
              <a:rPr lang="en-US" dirty="0" smtClean="0"/>
              <a:t>Signs of uneasiness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Components of Patient History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Date and time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Identifying (personal) data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referral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history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Chief complaint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History p</a:t>
            </a:r>
            <a:r>
              <a:rPr lang="en-US" sz="2400" dirty="0" smtClean="0"/>
              <a:t>resent </a:t>
            </a:r>
            <a:r>
              <a:rPr lang="en-US" sz="2400" dirty="0" smtClean="0"/>
              <a:t>illness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Past  medical and </a:t>
            </a:r>
            <a:r>
              <a:rPr lang="en-US" sz="2400" dirty="0" err="1" smtClean="0"/>
              <a:t>surgicalhistory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Family History</a:t>
            </a:r>
          </a:p>
          <a:p>
            <a:pPr eaLnBrk="1" hangingPunct="1">
              <a:defRPr/>
            </a:pPr>
            <a:r>
              <a:rPr lang="en-US" sz="2400" dirty="0" smtClean="0"/>
              <a:t>Social History</a:t>
            </a:r>
          </a:p>
          <a:p>
            <a:pPr eaLnBrk="1" hangingPunct="1">
              <a:defRPr/>
            </a:pPr>
            <a:r>
              <a:rPr lang="en-US" sz="2400" dirty="0" smtClean="0"/>
              <a:t>Drug </a:t>
            </a:r>
            <a:r>
              <a:rPr lang="en-US" sz="2400" dirty="0" err="1" smtClean="0"/>
              <a:t>Hisory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Review of body systems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dirty="0" smtClean="0">
                <a:latin typeface="Balloon XBd BT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alloon XBd BT" charset="0"/>
              </a:rPr>
              <a:t>History Taking</a:t>
            </a:r>
            <a:endParaRPr lang="en-US" dirty="0">
              <a:solidFill>
                <a:srgbClr val="FFFF00"/>
              </a:solidFill>
              <a:latin typeface="Balloon XBd BT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>
              <a:latin typeface="Californian FB" pitchFamily="18" charset="0"/>
            </a:endParaRPr>
          </a:p>
          <a:p>
            <a:pPr>
              <a:buNone/>
            </a:pPr>
            <a:r>
              <a:rPr lang="en-US" dirty="0">
                <a:latin typeface="Californian FB" pitchFamily="18" charset="0"/>
              </a:rPr>
              <a:t>Personal information </a:t>
            </a:r>
            <a:r>
              <a:rPr lang="en-US" dirty="0" smtClean="0">
                <a:latin typeface="Californian FB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alifornian FB" pitchFamily="18" charset="0"/>
              </a:rPr>
              <a:t> </a:t>
            </a:r>
            <a:r>
              <a:rPr lang="en-US" dirty="0">
                <a:latin typeface="Californian FB" pitchFamily="18" charset="0"/>
              </a:rPr>
              <a:t>Age, sex, marital status, occupation, </a:t>
            </a:r>
            <a:r>
              <a:rPr lang="en-US" dirty="0" err="1" smtClean="0">
                <a:latin typeface="Californian FB" pitchFamily="18" charset="0"/>
              </a:rPr>
              <a:t>nationality,residence,etc</a:t>
            </a:r>
            <a:r>
              <a:rPr lang="en-US" dirty="0">
                <a:latin typeface="Californian FB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450</TotalTime>
  <Words>685</Words>
  <Application>Microsoft Office PowerPoint</Application>
  <PresentationFormat>On-screen Show (4:3)</PresentationFormat>
  <Paragraphs>227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Balloon XBd BT</vt:lpstr>
      <vt:lpstr>Calibri</vt:lpstr>
      <vt:lpstr>Californian FB</vt:lpstr>
      <vt:lpstr>Times New Roman</vt:lpstr>
      <vt:lpstr>Wingdings</vt:lpstr>
      <vt:lpstr>Wingdings 2</vt:lpstr>
      <vt:lpstr>Office Theme</vt:lpstr>
      <vt:lpstr>Principle of History Taken In Surgery </vt:lpstr>
      <vt:lpstr>Approach To Patient’s Problem</vt:lpstr>
      <vt:lpstr>Principle of History Taken In Surgery</vt:lpstr>
      <vt:lpstr>Two types of history in surgical practice:</vt:lpstr>
      <vt:lpstr>History Taking</vt:lpstr>
      <vt:lpstr>Techniques of History Taking</vt:lpstr>
      <vt:lpstr>History Taking</vt:lpstr>
      <vt:lpstr>Components of Patient History</vt:lpstr>
      <vt:lpstr> History Taking</vt:lpstr>
      <vt:lpstr>Chief Complaint</vt:lpstr>
      <vt:lpstr>Chief Complaint</vt:lpstr>
      <vt:lpstr>History of Present Illness (HPI)</vt:lpstr>
      <vt:lpstr>Significant Past Medical History</vt:lpstr>
      <vt:lpstr>Drug History</vt:lpstr>
      <vt:lpstr>Family History</vt:lpstr>
      <vt:lpstr>Social History</vt:lpstr>
      <vt:lpstr>Womens Reproductive History</vt:lpstr>
      <vt:lpstr>Systemic Enquiry</vt:lpstr>
      <vt:lpstr>Sensitive Topics</vt:lpstr>
      <vt:lpstr>Sensitive Questions Guidelines</vt:lpstr>
      <vt:lpstr>Special Challenges</vt:lpstr>
      <vt:lpstr>Special Challenges</vt:lpstr>
      <vt:lpstr>Special Challenges</vt:lpstr>
      <vt:lpstr>Barriers to Communication</vt:lpstr>
      <vt:lpstr>Commonest complains in Surgery</vt:lpstr>
      <vt:lpstr>Commonest complains in Surgery</vt:lpstr>
      <vt:lpstr>Commonest complains in Surgery</vt:lpstr>
      <vt:lpstr>Different parts of a history</vt:lpstr>
      <vt:lpstr>Conclusion                          </vt:lpstr>
      <vt:lpstr>Questions?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History Taken In Surgery </dc:title>
  <dc:creator>abassam</dc:creator>
  <cp:lastModifiedBy>Abdulrahman Ahmed Albassam</cp:lastModifiedBy>
  <cp:revision>31</cp:revision>
  <dcterms:created xsi:type="dcterms:W3CDTF">2011-09-10T08:12:42Z</dcterms:created>
  <dcterms:modified xsi:type="dcterms:W3CDTF">2016-09-25T07:53:52Z</dcterms:modified>
</cp:coreProperties>
</file>