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38"/>
  </p:notesMasterIdLst>
  <p:sldIdLst>
    <p:sldId id="331" r:id="rId2"/>
    <p:sldId id="416" r:id="rId3"/>
    <p:sldId id="427" r:id="rId4"/>
    <p:sldId id="428" r:id="rId5"/>
    <p:sldId id="429" r:id="rId6"/>
    <p:sldId id="420" r:id="rId7"/>
    <p:sldId id="418" r:id="rId8"/>
    <p:sldId id="419" r:id="rId9"/>
    <p:sldId id="422" r:id="rId10"/>
    <p:sldId id="421" r:id="rId11"/>
    <p:sldId id="423" r:id="rId12"/>
    <p:sldId id="424" r:id="rId13"/>
    <p:sldId id="425" r:id="rId14"/>
    <p:sldId id="480" r:id="rId15"/>
    <p:sldId id="430" r:id="rId16"/>
    <p:sldId id="431" r:id="rId17"/>
    <p:sldId id="432" r:id="rId18"/>
    <p:sldId id="481" r:id="rId19"/>
    <p:sldId id="485" r:id="rId20"/>
    <p:sldId id="483" r:id="rId21"/>
    <p:sldId id="489" r:id="rId22"/>
    <p:sldId id="487" r:id="rId23"/>
    <p:sldId id="488" r:id="rId24"/>
    <p:sldId id="486" r:id="rId25"/>
    <p:sldId id="482" r:id="rId26"/>
    <p:sldId id="491" r:id="rId27"/>
    <p:sldId id="492" r:id="rId28"/>
    <p:sldId id="493" r:id="rId29"/>
    <p:sldId id="494" r:id="rId30"/>
    <p:sldId id="495" r:id="rId31"/>
    <p:sldId id="435" r:id="rId32"/>
    <p:sldId id="496" r:id="rId33"/>
    <p:sldId id="500" r:id="rId34"/>
    <p:sldId id="497" r:id="rId35"/>
    <p:sldId id="498" r:id="rId36"/>
    <p:sldId id="499" r:id="rId37"/>
  </p:sldIdLst>
  <p:sldSz cx="12161838" cy="68580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F1F2"/>
    <a:srgbClr val="E9F2F7"/>
    <a:srgbClr val="E4EDF4"/>
    <a:srgbClr val="6E6A12"/>
    <a:srgbClr val="007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82314" autoAdjust="0"/>
  </p:normalViewPr>
  <p:slideViewPr>
    <p:cSldViewPr>
      <p:cViewPr>
        <p:scale>
          <a:sx n="61" d="100"/>
          <a:sy n="61" d="100"/>
        </p:scale>
        <p:origin x="-156" y="-62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674" y="42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2006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</c:v>
                </c:pt>
                <c:pt idx="1">
                  <c:v>70</c:v>
                </c:pt>
                <c:pt idx="2">
                  <c:v>72</c:v>
                </c:pt>
                <c:pt idx="3">
                  <c:v>77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773696"/>
        <c:axId val="191775488"/>
      </c:barChart>
      <c:catAx>
        <c:axId val="19177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775488"/>
        <c:crosses val="autoZero"/>
        <c:auto val="1"/>
        <c:lblAlgn val="ctr"/>
        <c:lblOffset val="100"/>
        <c:noMultiLvlLbl val="0"/>
      </c:catAx>
      <c:valAx>
        <c:axId val="19177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7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CDR (per 1000 population)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9.3457943925233863E-3"/>
                  <c:y val="-3.95480225988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76323987538951E-3"/>
                  <c:y val="-3.107344632768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28971962616906E-3"/>
                  <c:y val="-3.389830508474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05295950155874E-3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457943925233863E-3"/>
                  <c:y val="-4.237288135593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249221183800774E-2"/>
                  <c:y val="-3.95480225988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CBR (per 1000 population)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4.0498442367601244E-2"/>
                  <c:y val="8.757062146892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79873427036574E-2"/>
                  <c:y val="6.214689265536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10280373831772E-2"/>
                  <c:y val="5.0847235197295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33956386292833E-2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7796610169491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22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growth (per 1000 population)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dLbls>
            <c:dLbl>
              <c:idx val="0"/>
              <c:layout>
                <c:manualLayout>
                  <c:x val="-6.8535825545171333E-2"/>
                  <c:y val="2.8248587570621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79873427036574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76323987538941E-2"/>
                  <c:y val="-4.51977401129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33956386292833E-2"/>
                  <c:y val="1.129943502824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457943925233863E-3"/>
                  <c:y val="6.2146892655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903426791277397E-2"/>
                  <c:y val="6.49717514124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26016"/>
        <c:axId val="134727552"/>
      </c:lineChart>
      <c:catAx>
        <c:axId val="13472601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134727552"/>
        <c:crosses val="autoZero"/>
        <c:auto val="1"/>
        <c:lblAlgn val="ctr"/>
        <c:lblOffset val="100"/>
        <c:noMultiLvlLbl val="0"/>
      </c:catAx>
      <c:valAx>
        <c:axId val="134727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10000">
            <a:solidFill>
              <a:schemeClr val="tx1"/>
            </a:solidFill>
          </a:ln>
        </c:spPr>
        <c:crossAx val="1347260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"/>
          <c:y val="0.84831309221940532"/>
          <c:w val="1"/>
          <c:h val="0.1347377552382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15694608970332E-2"/>
          <c:y val="3.0249949525540151E-2"/>
          <c:w val="0.91623533783940725"/>
          <c:h val="0.764810216030690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</c:v>
                </c:pt>
              </c:strCache>
            </c:strRef>
          </c:tx>
          <c:spPr>
            <a:ln w="34925">
              <a:solidFill>
                <a:srgbClr val="C00000"/>
              </a:solidFill>
            </a:ln>
            <a:effectLst/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71</c:v>
                </c:pt>
                <c:pt idx="1">
                  <c:v>73</c:v>
                </c:pt>
                <c:pt idx="2">
                  <c:v>75</c:v>
                </c:pt>
                <c:pt idx="3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08992"/>
        <c:axId val="214710528"/>
      </c:lineChart>
      <c:catAx>
        <c:axId val="21470899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214710528"/>
        <c:crosses val="autoZero"/>
        <c:auto val="1"/>
        <c:lblAlgn val="ctr"/>
        <c:lblOffset val="100"/>
        <c:noMultiLvlLbl val="0"/>
      </c:catAx>
      <c:valAx>
        <c:axId val="2147105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470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total population</c:v>
                </c:pt>
              </c:strCache>
            </c:strRef>
          </c:tx>
          <c:dLbls>
            <c:dLbl>
              <c:idx val="0"/>
              <c:layout>
                <c:manualLayout>
                  <c:x val="-2.8023598820058997E-2"/>
                  <c:y val="-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548672566371681E-2"/>
                  <c:y val="-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87315634218289E-2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47197640117993E-2"/>
                  <c:y val="-4.8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970501474926259E-2"/>
                  <c:y val="-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3.8</c:v>
                </c:pt>
                <c:pt idx="1">
                  <c:v>3.8</c:v>
                </c:pt>
                <c:pt idx="2">
                  <c:v>5</c:v>
                </c:pt>
                <c:pt idx="3">
                  <c:v>9</c:v>
                </c:pt>
                <c:pt idx="4">
                  <c:v>17.899999999999999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930176"/>
        <c:axId val="21493171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Number of elderly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8997050147492625E-3"/>
                  <c:y val="2.8846153846153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712,302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495575221238937E-3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816,341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24483775811209E-2"/>
                  <c:y val="3.525641025641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1,368,294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47787610619468E-3"/>
                  <c:y val="3.525641025641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3,039,078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47197640117993E-2"/>
                  <c:y val="0.108974358974358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7,219,905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712302</c:v>
                </c:pt>
                <c:pt idx="1">
                  <c:v>816341</c:v>
                </c:pt>
                <c:pt idx="2">
                  <c:v>1368294</c:v>
                </c:pt>
                <c:pt idx="3">
                  <c:v>3039078</c:v>
                </c:pt>
                <c:pt idx="4">
                  <c:v>7219905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955520"/>
        <c:axId val="214953984"/>
      </c:lineChart>
      <c:catAx>
        <c:axId val="2149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931712"/>
        <c:crosses val="autoZero"/>
        <c:auto val="1"/>
        <c:lblAlgn val="ctr"/>
        <c:lblOffset val="100"/>
        <c:noMultiLvlLbl val="0"/>
      </c:catAx>
      <c:valAx>
        <c:axId val="2149317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10000">
            <a:noFill/>
          </a:ln>
        </c:spPr>
        <c:crossAx val="214930176"/>
        <c:crosses val="autoZero"/>
        <c:crossBetween val="between"/>
      </c:valAx>
      <c:valAx>
        <c:axId val="214953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4955520"/>
        <c:crosses val="max"/>
        <c:crossBetween val="between"/>
      </c:valAx>
      <c:catAx>
        <c:axId val="21495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953984"/>
        <c:crosses val="autoZero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Elderly (%of total population)</c:v>
                </c:pt>
              </c:strCache>
            </c:strRef>
          </c:tx>
          <c:dLbls>
            <c:dLbl>
              <c:idx val="0"/>
              <c:layout>
                <c:manualLayout>
                  <c:x val="-3.3923303834808259E-2"/>
                  <c:y val="6.410256410256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73746312684365E-2"/>
                  <c:y val="6.410256410256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73746312684365E-2"/>
                  <c:y val="7.051282051282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73746312684365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970501474926259E-2"/>
                  <c:y val="-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3.8</c:v>
                </c:pt>
                <c:pt idx="1">
                  <c:v>3.8</c:v>
                </c:pt>
                <c:pt idx="2">
                  <c:v>5</c:v>
                </c:pt>
                <c:pt idx="3">
                  <c:v>9</c:v>
                </c:pt>
                <c:pt idx="4">
                  <c:v>17.899999999999999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46016"/>
        <c:axId val="21504755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&lt; 15 years (%of total population)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3746312684365781E-3"/>
                  <c:y val="-3.525641025641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49262536873156E-3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997050147492625E-3"/>
                  <c:y val="-4.48717948717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9882005899705E-2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41</c:v>
                </c:pt>
                <c:pt idx="1">
                  <c:v>37.700000000000003</c:v>
                </c:pt>
                <c:pt idx="2">
                  <c:v>27.6</c:v>
                </c:pt>
                <c:pt idx="3">
                  <c:v>23</c:v>
                </c:pt>
                <c:pt idx="4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63168"/>
        <c:axId val="215061632"/>
      </c:lineChart>
      <c:catAx>
        <c:axId val="2150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5047552"/>
        <c:crosses val="autoZero"/>
        <c:auto val="1"/>
        <c:lblAlgn val="ctr"/>
        <c:lblOffset val="100"/>
        <c:noMultiLvlLbl val="0"/>
      </c:catAx>
      <c:valAx>
        <c:axId val="21504755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10000">
            <a:noFill/>
          </a:ln>
        </c:spPr>
        <c:crossAx val="215046016"/>
        <c:crosses val="autoZero"/>
        <c:crossBetween val="between"/>
      </c:valAx>
      <c:valAx>
        <c:axId val="2150616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215063168"/>
        <c:crosses val="max"/>
        <c:crossBetween val="between"/>
      </c:valAx>
      <c:catAx>
        <c:axId val="21506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061632"/>
        <c:crossesAt val="0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C341B-0B63-49E2-9567-04069811F00C}" type="doc">
      <dgm:prSet loTypeId="urn:microsoft.com/office/officeart/2005/8/layout/funnel1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OM"/>
        </a:p>
      </dgm:t>
    </dgm:pt>
    <dgm:pt modelId="{AA669063-0E9E-4D5B-974D-0123A7144DC4}">
      <dgm:prSet phldrT="[Text]" custT="1"/>
      <dgm:spPr>
        <a:xfrm>
          <a:off x="914389" y="3352802"/>
          <a:ext cx="5183785" cy="785812"/>
        </a:xfrm>
      </dgm:spPr>
      <dgm:t>
        <a:bodyPr/>
        <a:lstStyle/>
        <a:p>
          <a:pPr rtl="1"/>
          <a:r>
            <a:rPr lang="en-US" sz="2000" b="0" dirty="0" smtClean="0">
              <a:latin typeface="+mn-lt"/>
              <a:ea typeface="+mn-ea"/>
              <a:cs typeface="Times New Roman" pitchFamily="18" charset="0"/>
            </a:rPr>
            <a:t>Increase dependency and the need for medical and social care</a:t>
          </a:r>
          <a:r>
            <a:rPr lang="en-US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endParaRPr lang="ar-OM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9645917-095A-4345-A258-6F75F230BF39}" type="sibTrans" cxnId="{3E18C65A-4959-48E6-91AE-9C3029A6CD62}">
      <dgm:prSet/>
      <dgm:spPr/>
      <dgm:t>
        <a:bodyPr/>
        <a:lstStyle/>
        <a:p>
          <a:pPr rtl="1"/>
          <a:endParaRPr lang="ar-OM"/>
        </a:p>
      </dgm:t>
    </dgm:pt>
    <dgm:pt modelId="{CF523C09-49AD-4050-8947-FC735930FB64}" type="parTrans" cxnId="{3E18C65A-4959-48E6-91AE-9C3029A6CD62}">
      <dgm:prSet/>
      <dgm:spPr/>
      <dgm:t>
        <a:bodyPr/>
        <a:lstStyle/>
        <a:p>
          <a:pPr rtl="1"/>
          <a:endParaRPr lang="ar-OM"/>
        </a:p>
      </dgm:t>
    </dgm:pt>
    <dgm:pt modelId="{056CC115-B3DE-4FB7-9E16-B912A0E1FECA}" type="pres">
      <dgm:prSet presAssocID="{CF4C341B-0B63-49E2-9567-04069811F0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OM"/>
        </a:p>
      </dgm:t>
    </dgm:pt>
    <dgm:pt modelId="{0DB8D24D-39F0-4118-8F4F-ACC458AD3BA3}" type="pres">
      <dgm:prSet presAssocID="{CF4C341B-0B63-49E2-9567-04069811F00C}" presName="ellipse" presStyleLbl="trBgShp" presStyleIdx="0" presStyleCnt="1"/>
      <dgm:spPr>
        <a:xfrm>
          <a:off x="1430552" y="170259"/>
          <a:ext cx="3378993" cy="1173480"/>
        </a:xfrm>
        <a:prstGeom prst="ellipse">
          <a:avLst/>
        </a:prstGeom>
      </dgm:spPr>
      <dgm:t>
        <a:bodyPr/>
        <a:lstStyle/>
        <a:p>
          <a:pPr rtl="1"/>
          <a:endParaRPr lang="ar-OM"/>
        </a:p>
      </dgm:t>
    </dgm:pt>
    <dgm:pt modelId="{82C942BA-4363-4042-8F4A-9F97B13B26A2}" type="pres">
      <dgm:prSet presAssocID="{CF4C341B-0B63-49E2-9567-04069811F00C}" presName="arrow1" presStyleLbl="fgShp" presStyleIdx="0" presStyleCnt="1"/>
      <dgm:spPr>
        <a:xfrm>
          <a:off x="2797866" y="3043713"/>
          <a:ext cx="654843" cy="419100"/>
        </a:xfrm>
        <a:prstGeom prst="downArrow">
          <a:avLst/>
        </a:prstGeom>
      </dgm:spPr>
      <dgm:t>
        <a:bodyPr/>
        <a:lstStyle/>
        <a:p>
          <a:pPr rtl="1"/>
          <a:endParaRPr lang="ar-OM"/>
        </a:p>
      </dgm:t>
    </dgm:pt>
    <dgm:pt modelId="{D44658FC-3FF9-4F6B-AA0E-91C30485D8C7}" type="pres">
      <dgm:prSet presAssocID="{CF4C341B-0B63-49E2-9567-04069811F00C}" presName="rectangle" presStyleLbl="revTx" presStyleIdx="0" presStyleCnt="1" custScaleX="164918" custScaleY="83270" custLinFactNeighborX="-2766" custLinFactNeighborY="3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OM"/>
        </a:p>
      </dgm:t>
    </dgm:pt>
    <dgm:pt modelId="{21E7A5BA-FF30-4C20-A86C-657A504F2DA0}" type="pres">
      <dgm:prSet presAssocID="{CF4C341B-0B63-49E2-9567-04069811F00C}" presName="funnel" presStyleLbl="trAlignAcc1" presStyleIdx="0" presStyleCnt="1"/>
      <dgm:spPr>
        <a:xfrm>
          <a:off x="1291725" y="26193"/>
          <a:ext cx="3667125" cy="2933700"/>
        </a:xfrm>
        <a:prstGeom prst="funnel">
          <a:avLst/>
        </a:prstGeom>
      </dgm:spPr>
      <dgm:t>
        <a:bodyPr/>
        <a:lstStyle/>
        <a:p>
          <a:pPr rtl="1"/>
          <a:endParaRPr lang="ar-OM"/>
        </a:p>
      </dgm:t>
    </dgm:pt>
  </dgm:ptLst>
  <dgm:cxnLst>
    <dgm:cxn modelId="{783B77C4-EB02-4595-A4E1-55120B167F4D}" type="presOf" srcId="{AA669063-0E9E-4D5B-974D-0123A7144DC4}" destId="{D44658FC-3FF9-4F6B-AA0E-91C30485D8C7}" srcOrd="0" destOrd="0" presId="urn:microsoft.com/office/officeart/2005/8/layout/funnel1"/>
    <dgm:cxn modelId="{E0FFB8B4-CF18-4B81-9FE2-92FC65C54E27}" type="presOf" srcId="{CF4C341B-0B63-49E2-9567-04069811F00C}" destId="{056CC115-B3DE-4FB7-9E16-B912A0E1FECA}" srcOrd="0" destOrd="0" presId="urn:microsoft.com/office/officeart/2005/8/layout/funnel1"/>
    <dgm:cxn modelId="{3E18C65A-4959-48E6-91AE-9C3029A6CD62}" srcId="{CF4C341B-0B63-49E2-9567-04069811F00C}" destId="{AA669063-0E9E-4D5B-974D-0123A7144DC4}" srcOrd="0" destOrd="0" parTransId="{CF523C09-49AD-4050-8947-FC735930FB64}" sibTransId="{B9645917-095A-4345-A258-6F75F230BF39}"/>
    <dgm:cxn modelId="{A8CB9D11-69B1-415B-9062-9417836EC1E3}" type="presParOf" srcId="{056CC115-B3DE-4FB7-9E16-B912A0E1FECA}" destId="{0DB8D24D-39F0-4118-8F4F-ACC458AD3BA3}" srcOrd="0" destOrd="0" presId="urn:microsoft.com/office/officeart/2005/8/layout/funnel1"/>
    <dgm:cxn modelId="{DD875453-F186-4F6E-9A1B-5495B7E2B868}" type="presParOf" srcId="{056CC115-B3DE-4FB7-9E16-B912A0E1FECA}" destId="{82C942BA-4363-4042-8F4A-9F97B13B26A2}" srcOrd="1" destOrd="0" presId="urn:microsoft.com/office/officeart/2005/8/layout/funnel1"/>
    <dgm:cxn modelId="{BD3143CA-3405-4F98-819F-8CC0065589E6}" type="presParOf" srcId="{056CC115-B3DE-4FB7-9E16-B912A0E1FECA}" destId="{D44658FC-3FF9-4F6B-AA0E-91C30485D8C7}" srcOrd="2" destOrd="0" presId="urn:microsoft.com/office/officeart/2005/8/layout/funnel1"/>
    <dgm:cxn modelId="{4A25CEF9-215E-47ED-B495-00624A2D30DA}" type="presParOf" srcId="{056CC115-B3DE-4FB7-9E16-B912A0E1FECA}" destId="{21E7A5BA-FF30-4C20-A86C-657A504F2DA0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A47C6-C44F-4DB7-ABF3-8F30EDE67B3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C5A4D-9546-49C9-B65B-E510D3B518B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Depression</a:t>
          </a:r>
          <a:endParaRPr lang="en-US" dirty="0"/>
        </a:p>
      </dgm:t>
    </dgm:pt>
    <dgm:pt modelId="{9F4CC825-E76F-4A66-A256-95756DE2D488}" type="parTrans" cxnId="{0FF55174-907A-46DC-B188-67BF9A76BC3D}">
      <dgm:prSet/>
      <dgm:spPr/>
      <dgm:t>
        <a:bodyPr/>
        <a:lstStyle/>
        <a:p>
          <a:endParaRPr lang="en-US"/>
        </a:p>
      </dgm:t>
    </dgm:pt>
    <dgm:pt modelId="{FAEBBB8C-6E9E-4146-AA7A-1AA9E993FDC4}" type="sibTrans" cxnId="{0FF55174-907A-46DC-B188-67BF9A76BC3D}">
      <dgm:prSet/>
      <dgm:spPr/>
      <dgm:t>
        <a:bodyPr/>
        <a:lstStyle/>
        <a:p>
          <a:endParaRPr lang="en-US"/>
        </a:p>
      </dgm:t>
    </dgm:pt>
    <dgm:pt modelId="{F24EBF25-6FB2-4A84-9629-7F251FF2F41D}">
      <dgm:prSet phldrT="[Text]"/>
      <dgm:spPr/>
      <dgm:t>
        <a:bodyPr/>
        <a:lstStyle/>
        <a:p>
          <a:r>
            <a:rPr lang="en-US" dirty="0" smtClean="0"/>
            <a:t>Physical dysfunction</a:t>
          </a:r>
          <a:endParaRPr lang="en-US" dirty="0"/>
        </a:p>
      </dgm:t>
    </dgm:pt>
    <dgm:pt modelId="{FA24417E-9298-437A-9C43-864FFD3D9712}" type="parTrans" cxnId="{E7930F2A-C4A3-478D-A59B-98258BCAAD67}">
      <dgm:prSet/>
      <dgm:spPr/>
      <dgm:t>
        <a:bodyPr/>
        <a:lstStyle/>
        <a:p>
          <a:endParaRPr lang="en-US"/>
        </a:p>
      </dgm:t>
    </dgm:pt>
    <dgm:pt modelId="{842FBC00-9C12-4407-9CA9-4FC946053283}" type="sibTrans" cxnId="{E7930F2A-C4A3-478D-A59B-98258BCAAD67}">
      <dgm:prSet/>
      <dgm:spPr/>
      <dgm:t>
        <a:bodyPr/>
        <a:lstStyle/>
        <a:p>
          <a:endParaRPr lang="en-US"/>
        </a:p>
      </dgm:t>
    </dgm:pt>
    <dgm:pt modelId="{D5881362-2550-4BC5-BFFE-3E003F1E4A13}">
      <dgm:prSet phldrT="[Text]"/>
      <dgm:spPr/>
      <dgm:t>
        <a:bodyPr/>
        <a:lstStyle/>
        <a:p>
          <a:r>
            <a:rPr lang="en-US" dirty="0" smtClean="0"/>
            <a:t>Physical </a:t>
          </a:r>
          <a:r>
            <a:rPr lang="en-US" dirty="0" err="1" smtClean="0"/>
            <a:t>illhealth</a:t>
          </a:r>
          <a:endParaRPr lang="en-US" dirty="0"/>
        </a:p>
      </dgm:t>
    </dgm:pt>
    <dgm:pt modelId="{69A76054-DEEF-4EE9-8441-949E6FC8E8E7}" type="parTrans" cxnId="{D4FC9980-5F06-452D-8BF7-21270277B65F}">
      <dgm:prSet/>
      <dgm:spPr/>
      <dgm:t>
        <a:bodyPr/>
        <a:lstStyle/>
        <a:p>
          <a:endParaRPr lang="en-US"/>
        </a:p>
      </dgm:t>
    </dgm:pt>
    <dgm:pt modelId="{36D83BCE-760D-41C3-BA88-7C4F8E940C9A}" type="sibTrans" cxnId="{D4FC9980-5F06-452D-8BF7-21270277B65F}">
      <dgm:prSet/>
      <dgm:spPr/>
      <dgm:t>
        <a:bodyPr/>
        <a:lstStyle/>
        <a:p>
          <a:endParaRPr lang="en-US"/>
        </a:p>
      </dgm:t>
    </dgm:pt>
    <dgm:pt modelId="{DABB0577-FBE9-4E71-B216-E6B4A5B8CA06}">
      <dgm:prSet phldrT="[Text]"/>
      <dgm:spPr/>
      <dgm:t>
        <a:bodyPr/>
        <a:lstStyle/>
        <a:p>
          <a:r>
            <a:rPr lang="en-US" dirty="0" smtClean="0"/>
            <a:t>Social problems</a:t>
          </a:r>
          <a:endParaRPr lang="en-US" dirty="0"/>
        </a:p>
      </dgm:t>
    </dgm:pt>
    <dgm:pt modelId="{7BE5941A-D78E-4AB7-B495-77AB6C6E1839}" type="parTrans" cxnId="{A7B01357-572C-4F3E-9C0B-3961D5D65C79}">
      <dgm:prSet/>
      <dgm:spPr/>
      <dgm:t>
        <a:bodyPr/>
        <a:lstStyle/>
        <a:p>
          <a:endParaRPr lang="en-US"/>
        </a:p>
      </dgm:t>
    </dgm:pt>
    <dgm:pt modelId="{E23AA987-D466-4F80-9541-2A21049C670B}" type="sibTrans" cxnId="{A7B01357-572C-4F3E-9C0B-3961D5D65C79}">
      <dgm:prSet/>
      <dgm:spPr/>
      <dgm:t>
        <a:bodyPr/>
        <a:lstStyle/>
        <a:p>
          <a:endParaRPr lang="en-US"/>
        </a:p>
      </dgm:t>
    </dgm:pt>
    <dgm:pt modelId="{FA7370A4-3353-45CF-9562-562CD8F506BB}" type="pres">
      <dgm:prSet presAssocID="{B5EA47C6-C44F-4DB7-ABF3-8F30EDE67B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6980B-5EA9-4ACC-A806-A1310D6413D2}" type="pres">
      <dgm:prSet presAssocID="{4DAC5A4D-9546-49C9-B65B-E510D3B518BE}" presName="centerShape" presStyleLbl="node0" presStyleIdx="0" presStyleCnt="1"/>
      <dgm:spPr/>
      <dgm:t>
        <a:bodyPr/>
        <a:lstStyle/>
        <a:p>
          <a:endParaRPr lang="en-US"/>
        </a:p>
      </dgm:t>
    </dgm:pt>
    <dgm:pt modelId="{44A98B0C-85C4-44EF-9CE4-E5F5811728B2}" type="pres">
      <dgm:prSet presAssocID="{FA24417E-9298-437A-9C43-864FFD3D971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0B6726D-584F-49A8-ABCF-8BDA1CE529B8}" type="pres">
      <dgm:prSet presAssocID="{F24EBF25-6FB2-4A84-9629-7F251FF2F4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11AAC-E896-4B51-87B1-2CDAEE311B11}" type="pres">
      <dgm:prSet presAssocID="{69A76054-DEEF-4EE9-8441-949E6FC8E8E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ED1613E-C51A-4410-A188-AC5EB696B2A2}" type="pres">
      <dgm:prSet presAssocID="{D5881362-2550-4BC5-BFFE-3E003F1E4A13}" presName="node" presStyleLbl="node1" presStyleIdx="1" presStyleCnt="3" custRadScaleRad="100066" custRadScaleInc="1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AA7CE-5A8A-4A28-AC1A-95E636145A32}" type="pres">
      <dgm:prSet presAssocID="{7BE5941A-D78E-4AB7-B495-77AB6C6E183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8B97C4D-A405-414E-B84E-990D88A6FC73}" type="pres">
      <dgm:prSet presAssocID="{DABB0577-FBE9-4E71-B216-E6B4A5B8CA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EEB52-445F-4F34-A8C8-C4B0635699DD}" type="presOf" srcId="{B5EA47C6-C44F-4DB7-ABF3-8F30EDE67B3C}" destId="{FA7370A4-3353-45CF-9562-562CD8F506BB}" srcOrd="0" destOrd="0" presId="urn:microsoft.com/office/officeart/2005/8/layout/radial4"/>
    <dgm:cxn modelId="{329A0513-93B6-4DD3-9369-9985A81D2A3D}" type="presOf" srcId="{DABB0577-FBE9-4E71-B216-E6B4A5B8CA06}" destId="{08B97C4D-A405-414E-B84E-990D88A6FC73}" srcOrd="0" destOrd="0" presId="urn:microsoft.com/office/officeart/2005/8/layout/radial4"/>
    <dgm:cxn modelId="{42CCF5D5-4E56-418F-9801-270334F1B55B}" type="presOf" srcId="{F24EBF25-6FB2-4A84-9629-7F251FF2F41D}" destId="{F0B6726D-584F-49A8-ABCF-8BDA1CE529B8}" srcOrd="0" destOrd="0" presId="urn:microsoft.com/office/officeart/2005/8/layout/radial4"/>
    <dgm:cxn modelId="{A7B01357-572C-4F3E-9C0B-3961D5D65C79}" srcId="{4DAC5A4D-9546-49C9-B65B-E510D3B518BE}" destId="{DABB0577-FBE9-4E71-B216-E6B4A5B8CA06}" srcOrd="2" destOrd="0" parTransId="{7BE5941A-D78E-4AB7-B495-77AB6C6E1839}" sibTransId="{E23AA987-D466-4F80-9541-2A21049C670B}"/>
    <dgm:cxn modelId="{64C25FBF-FE33-4F5A-ACF8-1CDA452DF782}" type="presOf" srcId="{D5881362-2550-4BC5-BFFE-3E003F1E4A13}" destId="{3ED1613E-C51A-4410-A188-AC5EB696B2A2}" srcOrd="0" destOrd="0" presId="urn:microsoft.com/office/officeart/2005/8/layout/radial4"/>
    <dgm:cxn modelId="{088F437B-84C6-4AB3-AEE8-67FCADEC138D}" type="presOf" srcId="{7BE5941A-D78E-4AB7-B495-77AB6C6E1839}" destId="{C66AA7CE-5A8A-4A28-AC1A-95E636145A32}" srcOrd="0" destOrd="0" presId="urn:microsoft.com/office/officeart/2005/8/layout/radial4"/>
    <dgm:cxn modelId="{20760322-8ECF-41E7-BED0-0EBFDDB2C685}" type="presOf" srcId="{4DAC5A4D-9546-49C9-B65B-E510D3B518BE}" destId="{5266980B-5EA9-4ACC-A806-A1310D6413D2}" srcOrd="0" destOrd="0" presId="urn:microsoft.com/office/officeart/2005/8/layout/radial4"/>
    <dgm:cxn modelId="{6699E2B0-A5EF-4D60-B911-073697209738}" type="presOf" srcId="{FA24417E-9298-437A-9C43-864FFD3D9712}" destId="{44A98B0C-85C4-44EF-9CE4-E5F5811728B2}" srcOrd="0" destOrd="0" presId="urn:microsoft.com/office/officeart/2005/8/layout/radial4"/>
    <dgm:cxn modelId="{D4FC9980-5F06-452D-8BF7-21270277B65F}" srcId="{4DAC5A4D-9546-49C9-B65B-E510D3B518BE}" destId="{D5881362-2550-4BC5-BFFE-3E003F1E4A13}" srcOrd="1" destOrd="0" parTransId="{69A76054-DEEF-4EE9-8441-949E6FC8E8E7}" sibTransId="{36D83BCE-760D-41C3-BA88-7C4F8E940C9A}"/>
    <dgm:cxn modelId="{0FF55174-907A-46DC-B188-67BF9A76BC3D}" srcId="{B5EA47C6-C44F-4DB7-ABF3-8F30EDE67B3C}" destId="{4DAC5A4D-9546-49C9-B65B-E510D3B518BE}" srcOrd="0" destOrd="0" parTransId="{9F4CC825-E76F-4A66-A256-95756DE2D488}" sibTransId="{FAEBBB8C-6E9E-4146-AA7A-1AA9E993FDC4}"/>
    <dgm:cxn modelId="{1D592CB2-354C-4E8E-9FE2-B94435498E60}" type="presOf" srcId="{69A76054-DEEF-4EE9-8441-949E6FC8E8E7}" destId="{A5B11AAC-E896-4B51-87B1-2CDAEE311B11}" srcOrd="0" destOrd="0" presId="urn:microsoft.com/office/officeart/2005/8/layout/radial4"/>
    <dgm:cxn modelId="{E7930F2A-C4A3-478D-A59B-98258BCAAD67}" srcId="{4DAC5A4D-9546-49C9-B65B-E510D3B518BE}" destId="{F24EBF25-6FB2-4A84-9629-7F251FF2F41D}" srcOrd="0" destOrd="0" parTransId="{FA24417E-9298-437A-9C43-864FFD3D9712}" sibTransId="{842FBC00-9C12-4407-9CA9-4FC946053283}"/>
    <dgm:cxn modelId="{C8674A35-8B49-4FCF-991B-B2EDF55A2D3E}" type="presParOf" srcId="{FA7370A4-3353-45CF-9562-562CD8F506BB}" destId="{5266980B-5EA9-4ACC-A806-A1310D6413D2}" srcOrd="0" destOrd="0" presId="urn:microsoft.com/office/officeart/2005/8/layout/radial4"/>
    <dgm:cxn modelId="{C00F73E6-AC70-40D6-936D-D4CD52D0C8A3}" type="presParOf" srcId="{FA7370A4-3353-45CF-9562-562CD8F506BB}" destId="{44A98B0C-85C4-44EF-9CE4-E5F5811728B2}" srcOrd="1" destOrd="0" presId="urn:microsoft.com/office/officeart/2005/8/layout/radial4"/>
    <dgm:cxn modelId="{19989BFF-255D-4DB3-B298-AF3E78BC5C22}" type="presParOf" srcId="{FA7370A4-3353-45CF-9562-562CD8F506BB}" destId="{F0B6726D-584F-49A8-ABCF-8BDA1CE529B8}" srcOrd="2" destOrd="0" presId="urn:microsoft.com/office/officeart/2005/8/layout/radial4"/>
    <dgm:cxn modelId="{D4AC80A2-E7CC-40A4-A4C4-60A2B580FAA4}" type="presParOf" srcId="{FA7370A4-3353-45CF-9562-562CD8F506BB}" destId="{A5B11AAC-E896-4B51-87B1-2CDAEE311B11}" srcOrd="3" destOrd="0" presId="urn:microsoft.com/office/officeart/2005/8/layout/radial4"/>
    <dgm:cxn modelId="{FB602E76-B4C1-4B7E-8B80-32F1A6D53797}" type="presParOf" srcId="{FA7370A4-3353-45CF-9562-562CD8F506BB}" destId="{3ED1613E-C51A-4410-A188-AC5EB696B2A2}" srcOrd="4" destOrd="0" presId="urn:microsoft.com/office/officeart/2005/8/layout/radial4"/>
    <dgm:cxn modelId="{72408B7F-BB2C-46C6-B28F-4FCCFC384B52}" type="presParOf" srcId="{FA7370A4-3353-45CF-9562-562CD8F506BB}" destId="{C66AA7CE-5A8A-4A28-AC1A-95E636145A32}" srcOrd="5" destOrd="0" presId="urn:microsoft.com/office/officeart/2005/8/layout/radial4"/>
    <dgm:cxn modelId="{ECD24A7B-2A0D-4BAB-B95D-6E43AAEBA685}" type="presParOf" srcId="{FA7370A4-3353-45CF-9562-562CD8F506BB}" destId="{08B97C4D-A405-414E-B84E-990D88A6FC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8D24D-39F0-4118-8F4F-ACC458AD3BA3}">
      <dsp:nvSpPr>
        <dsp:cNvPr id="0" name=""/>
        <dsp:cNvSpPr/>
      </dsp:nvSpPr>
      <dsp:spPr>
        <a:xfrm>
          <a:off x="1430552" y="203125"/>
          <a:ext cx="3378993" cy="11734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942BA-4363-4042-8F4A-9F97B13B26A2}">
      <dsp:nvSpPr>
        <dsp:cNvPr id="0" name=""/>
        <dsp:cNvSpPr/>
      </dsp:nvSpPr>
      <dsp:spPr>
        <a:xfrm>
          <a:off x="2797866" y="3076580"/>
          <a:ext cx="654843" cy="4191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658FC-3FF9-4F6B-AA0E-91C30485D8C7}">
      <dsp:nvSpPr>
        <dsp:cNvPr id="0" name=""/>
        <dsp:cNvSpPr/>
      </dsp:nvSpPr>
      <dsp:spPr>
        <a:xfrm>
          <a:off x="446453" y="3480516"/>
          <a:ext cx="5183785" cy="654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  <a:ea typeface="+mn-ea"/>
              <a:cs typeface="Times New Roman" pitchFamily="18" charset="0"/>
            </a:rPr>
            <a:t>Increase dependency and the need for medical and social care</a:t>
          </a:r>
          <a:r>
            <a:rPr lang="en-US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endParaRPr lang="ar-OM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6453" y="3480516"/>
        <a:ext cx="5183785" cy="654346"/>
      </dsp:txXfrm>
    </dsp:sp>
    <dsp:sp modelId="{21E7A5BA-FF30-4C20-A86C-657A504F2DA0}">
      <dsp:nvSpPr>
        <dsp:cNvPr id="0" name=""/>
        <dsp:cNvSpPr/>
      </dsp:nvSpPr>
      <dsp:spPr>
        <a:xfrm>
          <a:off x="1291725" y="59060"/>
          <a:ext cx="3667125" cy="29337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5325"/>
            <a:ext cx="61626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58D27D7-957F-4FED-8C6C-71B90088C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1808" y="4038600"/>
            <a:ext cx="861463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1808" y="6050037"/>
            <a:ext cx="8918681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348" y="6068699"/>
            <a:ext cx="273641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4/17/2017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3645" y="236539"/>
            <a:ext cx="780384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41608" y="228600"/>
            <a:ext cx="1114835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13A71-D63C-42F2-AAF4-CFDF63172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276" y="2743200"/>
            <a:ext cx="9473988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61838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76" y="1600200"/>
            <a:ext cx="1013486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2927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E23E3F-D38E-492B-A2AE-12FC4F427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0789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43887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rtlCol="0"/>
          <a:lstStyle/>
          <a:p>
            <a:fld id="{49F4E3C7-E833-4EE5-89FA-777079E70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0789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84965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rtlCol="0"/>
          <a:lstStyle/>
          <a:p>
            <a:fld id="{372C58A0-CD52-4B37-90F0-B2B97CA18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B6D80-305E-4265-BBD1-E56817A7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09441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09E2E-C206-494E-BED5-3538EF09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89" y="273050"/>
            <a:ext cx="10742957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1808" y="1752600"/>
            <a:ext cx="8513287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/>
          <a:p>
            <a:fld id="{FEE291FE-4377-47FD-A086-ADD6C318D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0789" y="228600"/>
            <a:ext cx="1084430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4843" y="1600200"/>
            <a:ext cx="10844306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07892" y="6248401"/>
            <a:ext cx="3547203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4/17/2017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0790" y="6248207"/>
            <a:ext cx="721022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6" r:id="rId9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320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Health of the elderly population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810789" cy="5486400"/>
          </a:xfrm>
          <a:effectLst>
            <a:softEdge rad="127000"/>
          </a:effectLst>
        </p:spPr>
        <p:txBody>
          <a:bodyPr vert="vert27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PYRAMID, KSA - 2014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20" y="6137870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pic>
        <p:nvPicPr>
          <p:cNvPr id="1028" name="Picture 4" descr="http://www.census.gov/population/international/data/idb/populationPyramid.Region.php?2014|SA|1651011.00|Saudi%20Arabia%20-%2020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04800"/>
            <a:ext cx="7252783" cy="50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4619" y="5604708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27,345,986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PYRAMID, KSA - PROJECTION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20" y="5935702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pic>
        <p:nvPicPr>
          <p:cNvPr id="2050" name="Picture 2" descr="http://www.census.gov/population/international/data/idb/populationPyramid.Region.php?2030|SA|1852883.00|Saudi%20Arabia%20-%20203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" y="914400"/>
            <a:ext cx="568721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nsus.gov/population/international/data/idb/populationPyramid.Region.php?2050|SA|1773107.00|Saudi%20Arabia%20-%20205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2" y="927100"/>
            <a:ext cx="568720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3320" y="5257800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33,825,413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9244" y="5266154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40,250,628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5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81001"/>
            <a:ext cx="810789" cy="6477000"/>
          </a:xfrm>
          <a:effectLst>
            <a:softEdge rad="127000"/>
          </a:effectLst>
        </p:spPr>
        <p:txBody>
          <a:bodyPr vert="vert270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Percentage &amp; number of the elderly (60+ years),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0470585"/>
              </p:ext>
            </p:extLst>
          </p:nvPr>
        </p:nvGraphicFramePr>
        <p:xfrm>
          <a:off x="1813718" y="12954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320" y="762000"/>
            <a:ext cx="236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Percent of total population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20" y="5739368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720" y="762000"/>
            <a:ext cx="169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Number of Elderly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0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28601"/>
            <a:ext cx="810789" cy="6629400"/>
          </a:xfrm>
          <a:effectLst>
            <a:softEdge rad="127000"/>
          </a:effectLst>
        </p:spPr>
        <p:txBody>
          <a:bodyPr vert="vert270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Percentage of the elderly &amp; children below 15 years,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385371"/>
              </p:ext>
            </p:extLst>
          </p:nvPr>
        </p:nvGraphicFramePr>
        <p:xfrm>
          <a:off x="1813718" y="12954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320" y="762000"/>
            <a:ext cx="2687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Elderly (% of total population)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20" y="5739368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4119" y="762000"/>
            <a:ext cx="3044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&lt; 15 years (%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of total population)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1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815676" y="1981200"/>
            <a:ext cx="10843473" cy="4191000"/>
          </a:xfrm>
        </p:spPr>
        <p:txBody>
          <a:bodyPr>
            <a:normAutofit/>
          </a:bodyPr>
          <a:lstStyle/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Strains on the social security systems;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Demands for health care and social services;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Needs for trained-health workforce in gerontology;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Needs for long-term care, particularly for dementia; and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Counteract pervasive ageism that denies older people the rights and opportunities available for other adults. 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14843" y="228600"/>
            <a:ext cx="10844306" cy="9906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GLOBL CHALLENGES FACING THE INCREASE IN THE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88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415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Health of the elderly population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96831"/>
            <a:ext cx="810789" cy="5461169"/>
          </a:xfrm>
          <a:effectLst>
            <a:softEdge rad="127000"/>
          </a:effectLst>
        </p:spPr>
        <p:txBody>
          <a:bodyPr vert="vert27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EFFECTS OF AGEING</a:t>
            </a:r>
            <a:endParaRPr lang="en-US" sz="5400" dirty="0"/>
          </a:p>
        </p:txBody>
      </p:sp>
      <p:grpSp>
        <p:nvGrpSpPr>
          <p:cNvPr id="8" name="Group 80"/>
          <p:cNvGrpSpPr/>
          <p:nvPr/>
        </p:nvGrpSpPr>
        <p:grpSpPr>
          <a:xfrm>
            <a:off x="3449928" y="2539282"/>
            <a:ext cx="1283496" cy="1335865"/>
            <a:chOff x="1710830" y="314324"/>
            <a:chExt cx="1283495" cy="1335865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1710830" y="314324"/>
              <a:ext cx="1283495" cy="1335865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0" name="Oval 4"/>
            <p:cNvSpPr/>
            <p:nvPr/>
          </p:nvSpPr>
          <p:spPr>
            <a:xfrm>
              <a:off x="1898794" y="509957"/>
              <a:ext cx="907567" cy="9445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Functional disability </a:t>
              </a:r>
              <a:endParaRPr kumimoji="0" lang="ar-OM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11" name="Group 77"/>
          <p:cNvGrpSpPr/>
          <p:nvPr/>
        </p:nvGrpSpPr>
        <p:grpSpPr>
          <a:xfrm>
            <a:off x="4785810" y="2503562"/>
            <a:ext cx="1178718" cy="1178718"/>
            <a:chOff x="3020513" y="265080"/>
            <a:chExt cx="1178718" cy="1178718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020513" y="265080"/>
              <a:ext cx="1178718" cy="117871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3" name="Oval 4"/>
            <p:cNvSpPr/>
            <p:nvPr/>
          </p:nvSpPr>
          <p:spPr>
            <a:xfrm>
              <a:off x="3193132" y="437699"/>
              <a:ext cx="833480" cy="83348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Chronic disease </a:t>
              </a:r>
              <a:endParaRPr kumimoji="0" lang="ar-OM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4288128" y="3641793"/>
            <a:ext cx="1335878" cy="1335889"/>
            <a:chOff x="2496641" y="1335887"/>
            <a:chExt cx="1335877" cy="1335889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2496641" y="1335887"/>
              <a:ext cx="1335877" cy="133588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6" name="Oval 4"/>
            <p:cNvSpPr/>
            <p:nvPr/>
          </p:nvSpPr>
          <p:spPr>
            <a:xfrm>
              <a:off x="2692276" y="1531523"/>
              <a:ext cx="944607" cy="9446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Depression </a:t>
              </a:r>
              <a:endParaRPr kumimoji="0" lang="ar-OM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17" name="Curved Down Arrow 16"/>
          <p:cNvSpPr/>
          <p:nvPr/>
        </p:nvSpPr>
        <p:spPr>
          <a:xfrm>
            <a:off x="8707729" y="2182095"/>
            <a:ext cx="1371600" cy="433387"/>
          </a:xfrm>
          <a:prstGeom prst="curvedDown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40329" y="1701080"/>
            <a:ext cx="8229599" cy="1588"/>
          </a:xfrm>
          <a:prstGeom prst="straightConnector1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3678528" y="1243880"/>
            <a:ext cx="5522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Increase longevity is associated with an increase in:  </a:t>
            </a:r>
            <a:endParaRPr kumimoji="0" lang="ar-OM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64130" y="170108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10 years </a:t>
            </a:r>
            <a:endParaRPr kumimoji="0" lang="ar-OM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98330" y="170108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80 years </a:t>
            </a:r>
            <a:endParaRPr kumimoji="0" lang="ar-OM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45922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rot="5400000">
            <a:off x="10080122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Connector 24"/>
          <p:cNvCxnSpPr/>
          <p:nvPr/>
        </p:nvCxnSpPr>
        <p:spPr>
          <a:xfrm rot="5400000">
            <a:off x="6803522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16954" y="170108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60 years </a:t>
            </a:r>
            <a:endParaRPr kumimoji="0" lang="ar-OM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11155328"/>
              </p:ext>
            </p:extLst>
          </p:nvPr>
        </p:nvGraphicFramePr>
        <p:xfrm>
          <a:off x="1771352" y="2234480"/>
          <a:ext cx="625057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oup 52"/>
          <p:cNvGrpSpPr/>
          <p:nvPr/>
        </p:nvGrpSpPr>
        <p:grpSpPr>
          <a:xfrm>
            <a:off x="7793329" y="2463080"/>
            <a:ext cx="1219199" cy="1178718"/>
            <a:chOff x="3020513" y="265080"/>
            <a:chExt cx="1219199" cy="1178718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3020513" y="265080"/>
              <a:ext cx="1178718" cy="117871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0" name="Oval 4"/>
            <p:cNvSpPr/>
            <p:nvPr/>
          </p:nvSpPr>
          <p:spPr>
            <a:xfrm>
              <a:off x="3020513" y="437699"/>
              <a:ext cx="1219199" cy="83348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Chronic &amp; degenerative diseases </a:t>
              </a:r>
              <a:endParaRPr kumimoji="0" lang="ar-OM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9926929" y="2310682"/>
            <a:ext cx="1283496" cy="1335865"/>
            <a:chOff x="1710830" y="314324"/>
            <a:chExt cx="1283495" cy="1335865"/>
          </a:xfrm>
          <a:scene3d>
            <a:camera prst="orthographicFront"/>
            <a:lightRig rig="flat" dir="t"/>
          </a:scene3d>
        </p:grpSpPr>
        <p:sp>
          <p:nvSpPr>
            <p:cNvPr id="32" name="Oval 31"/>
            <p:cNvSpPr/>
            <p:nvPr/>
          </p:nvSpPr>
          <p:spPr>
            <a:xfrm>
              <a:off x="1710830" y="314324"/>
              <a:ext cx="1283495" cy="1335865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3" name="Oval 4"/>
            <p:cNvSpPr/>
            <p:nvPr/>
          </p:nvSpPr>
          <p:spPr>
            <a:xfrm>
              <a:off x="1842197" y="509957"/>
              <a:ext cx="1080120" cy="9445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Functional disability </a:t>
              </a:r>
              <a:endParaRPr kumimoji="0" lang="ar-OM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34" name="Group 61"/>
          <p:cNvGrpSpPr/>
          <p:nvPr/>
        </p:nvGrpSpPr>
        <p:grpSpPr>
          <a:xfrm>
            <a:off x="8783929" y="4291882"/>
            <a:ext cx="1335878" cy="1335889"/>
            <a:chOff x="2496641" y="1335887"/>
            <a:chExt cx="1335877" cy="1335889"/>
          </a:xfrm>
          <a:scene3d>
            <a:camera prst="orthographicFront"/>
            <a:lightRig rig="flat" dir="t"/>
          </a:scene3d>
        </p:grpSpPr>
        <p:sp>
          <p:nvSpPr>
            <p:cNvPr id="35" name="Oval 34"/>
            <p:cNvSpPr/>
            <p:nvPr/>
          </p:nvSpPr>
          <p:spPr>
            <a:xfrm>
              <a:off x="2496641" y="1335887"/>
              <a:ext cx="1335877" cy="133588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6" name="Oval 4"/>
            <p:cNvSpPr/>
            <p:nvPr/>
          </p:nvSpPr>
          <p:spPr>
            <a:xfrm>
              <a:off x="2692276" y="1531523"/>
              <a:ext cx="1006724" cy="9446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Depression </a:t>
              </a:r>
              <a:endParaRPr kumimoji="0" lang="ar-OM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37" name="Down Arrow 36"/>
          <p:cNvSpPr/>
          <p:nvPr/>
        </p:nvSpPr>
        <p:spPr>
          <a:xfrm>
            <a:off x="8250528" y="1701080"/>
            <a:ext cx="228600" cy="685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8364827" y="3796581"/>
            <a:ext cx="838200" cy="457199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rot="5400000">
            <a:off x="9812627" y="3720380"/>
            <a:ext cx="838200" cy="609600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79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/>
      <p:bldP spid="22" grpId="0"/>
      <p:bldP spid="26" grpId="0"/>
      <p:bldGraphic spid="27" grpId="0">
        <p:bldAsOne/>
      </p:bldGraphic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PROBLEMS OF THE ELDERLY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449" y="2535264"/>
            <a:ext cx="3822329" cy="3581400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Chronic/degenerative diseases 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Nutrition problems 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Impairment of special senses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Unintentional injuries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600" kern="0" dirty="0" smtClean="0">
                <a:solidFill>
                  <a:srgbClr val="2A0015"/>
                </a:solidFill>
                <a:cs typeface="Times New Roman" pitchFamily="18" charset="0"/>
              </a:rPr>
              <a:t>Deterioration of functional abilities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err="1" smtClean="0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lvl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9319" y="2514600"/>
            <a:ext cx="3352800" cy="3581400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Cognitive impairment : 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(Dementia) </a:t>
            </a: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Psychological problems: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(Depression) </a:t>
            </a: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42119" y="1768357"/>
            <a:ext cx="3822330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PHYSICAL PROBLEMS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709319" y="1768357"/>
            <a:ext cx="3352800" cy="64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MENTAL PROBLEMS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8443120" y="2491869"/>
            <a:ext cx="3352798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Low social contact 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Low social involvement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Decrease income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Unsuitable living 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443119" y="1754409"/>
            <a:ext cx="3352799" cy="64008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SOCIAL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PROBLEMS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15517" y="1600200"/>
            <a:ext cx="10843473" cy="4495800"/>
          </a:xfrm>
        </p:spPr>
        <p:txBody>
          <a:bodyPr/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Physical and mental health problems among the elderly are characterized by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Insidious onset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Multitude of ailments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Rapid deterioration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HEALTH PROBLEMS AMONG THE ELDERLY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40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594519" y="1752600"/>
            <a:ext cx="5562600" cy="4572000"/>
          </a:xfrm>
        </p:spPr>
        <p:txBody>
          <a:bodyPr>
            <a:normAutofit lnSpcReduction="10000"/>
          </a:bodyPr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Prevalent chronic and degenerative diseases are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Hypertension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Diabetes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Heart diseases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Stroke (with or without residue)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Joint problems (arthritis)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Malignancies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Incontinence and urgency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Prostatic 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hyperplasia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CHRONIC AND DEGENERATIVE DISEASES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5397" y="1905000"/>
            <a:ext cx="5486400" cy="45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Some of these diseases are present in late adult life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Their presence leads to the occurrence of others as complications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End result is rapid deterioration in health, increase dependency and low quality of life</a:t>
            </a:r>
          </a:p>
          <a:p>
            <a:pPr marL="0" indent="0">
              <a:buFont typeface="Wingdings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8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800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Define and classify the elderly population 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Explain the demographic changes associated with ageing of the population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List the health and social problems associated with ageing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Describe the interaction between physical ill-health, social problems, psychological problems and functional limitations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State the top ten causes of years lived with disability, disability adjusted life years lost and death among elderly 70+ years in KSA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Outline the aims and aspect of elderly care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1051720" y="2057400"/>
            <a:ext cx="10515600" cy="3429000"/>
          </a:xfrm>
        </p:spPr>
        <p:txBody>
          <a:bodyPr>
            <a:normAutofit/>
          </a:bodyPr>
          <a:lstStyle/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Primary malnutrition: Reduced intake due to social or economic reasons</a:t>
            </a: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Secondary malnutrition: Excess loss and reduced absorption </a:t>
            </a: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Overweight and obesity: imbalance between intake and expenditure of energy  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	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								</a:t>
            </a: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NUTRITION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637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15517" y="1600200"/>
            <a:ext cx="10843473" cy="4800600"/>
          </a:xfrm>
        </p:spPr>
        <p:txBody>
          <a:bodyPr>
            <a:normAutofit lnSpcReduction="10000"/>
          </a:bodyPr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is defined as taken more than 5 drugs at a time including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Prescribed medications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Over the counter medications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Herbal treatment 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kern="0" dirty="0" err="1" smtClean="0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 is the result of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Presence of multitude of diseases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Physician’s aim to control physical problems </a:t>
            </a:r>
          </a:p>
          <a:p>
            <a:pPr marL="685800" lvl="2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en-US" sz="21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may have adverse health effects on the elderly in the form of side effects and drug interaction. </a:t>
            </a: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POLYPHARMACY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3580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1720" y="1905000"/>
            <a:ext cx="3962400" cy="4114800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Vision impairment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Cataract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Corneal opacity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Macular degeneration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19088" indent="-319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Hearing 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impairment</a:t>
            </a:r>
          </a:p>
          <a:p>
            <a:pPr marL="319088" indent="-319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Deterioration of smell </a:t>
            </a: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IMPAIRED SPECIAL SENSES</a:t>
            </a:r>
            <a:endParaRPr lang="en-US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852319" y="2743200"/>
            <a:ext cx="5791200" cy="2707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Increase dependence on others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Psychological problems (frustration of not hearing others)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Social isolation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Increase rate of unintentional injuries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Randa M. Youssef\AppData\Local\Microsoft\Windows\Temporary Internet Files\Content.IE5\2Z8P362M\gGH9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317" flipH="1">
            <a:off x="4304166" y="1726224"/>
            <a:ext cx="1045163" cy="14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09842" y="2452003"/>
            <a:ext cx="3962400" cy="3124200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Mostly falls in the elderly own home </a:t>
            </a: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Less likely falls outside the home</a:t>
            </a:r>
          </a:p>
          <a:p>
            <a:pPr marL="553720" lvl="2" indent="-279400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1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UNINTENTIONAL INJURIES</a:t>
            </a:r>
            <a:endParaRPr lang="en-US" sz="4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071519" y="2743200"/>
            <a:ext cx="4572000" cy="2707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Fractures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Being bed bound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Slow recovery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Unable to regain their status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Increase dependency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pic>
        <p:nvPicPr>
          <p:cNvPr id="8" name="Picture 2" descr="C:\Users\Randa M. Youssef\AppData\Local\Microsoft\Windows\Temporary Internet Files\Content.IE5\2Z8P362M\gGH9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487" flipH="1">
            <a:off x="5447168" y="1726225"/>
            <a:ext cx="1045163" cy="14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4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15517" y="16002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Reflects the abilities of the elderly to live independently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It includes 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Housekeeping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Shopping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Cooking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Use of transportation 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Use of telephone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Dealing with money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Taking medications</a:t>
            </a: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INSTRUMENTAL ACTIVITIES OF DAILY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85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23119" y="17526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Reflects the abilities of the elderly for self-care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It includes 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Bathing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Dressing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Grooming (take care of appearance)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Feeding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Continence (control urine and stool)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Ambulating (moving about)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Transfer (moving from one place to another inside the house)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ACTIVITIES OF DAILY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026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23119" y="17526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Commonest psychological disorder among the elderly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Insidious onset and progressive course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Often not recognized by the elderly or the caregivers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Manifested by executive dysfunction 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2130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DEPRESSION</a:t>
            </a:r>
            <a:endParaRPr lang="en-US" sz="4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0977035"/>
              </p:ext>
            </p:extLst>
          </p:nvPr>
        </p:nvGraphicFramePr>
        <p:xfrm>
          <a:off x="2194719" y="1905000"/>
          <a:ext cx="7239000" cy="395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Up Arrow 8"/>
          <p:cNvSpPr/>
          <p:nvPr/>
        </p:nvSpPr>
        <p:spPr>
          <a:xfrm rot="20356150">
            <a:off x="6531396" y="5376562"/>
            <a:ext cx="1603262" cy="6858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519" y="4773432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More social isolation</a:t>
            </a:r>
            <a:endParaRPr lang="en-US" sz="2000" dirty="0">
              <a:latin typeface="+mn-lt"/>
            </a:endParaRPr>
          </a:p>
        </p:txBody>
      </p:sp>
      <p:sp>
        <p:nvSpPr>
          <p:cNvPr id="12" name="Curved Up Arrow 11"/>
          <p:cNvSpPr/>
          <p:nvPr/>
        </p:nvSpPr>
        <p:spPr>
          <a:xfrm rot="11910325" flipV="1">
            <a:off x="3635732" y="5413863"/>
            <a:ext cx="1524834" cy="6858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519" y="4777330"/>
            <a:ext cx="279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More physical dysfunction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69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19" y="228600"/>
            <a:ext cx="11353799" cy="8699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 10 causes of Years Lived With Disability (YLD) among elderly 70+years, KSA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0" y="1713127"/>
            <a:ext cx="11797007" cy="437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9919" y="61722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http://vizhub.healthdata.org/irank/arrow.php</a:t>
            </a:r>
          </a:p>
        </p:txBody>
      </p:sp>
    </p:spTree>
    <p:extLst>
      <p:ext uri="{BB962C8B-B14F-4D97-AF65-F5344CB8AC3E}">
        <p14:creationId xmlns:p14="http://schemas.microsoft.com/office/powerpoint/2010/main" val="2050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600200"/>
            <a:ext cx="115594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19" y="228600"/>
            <a:ext cx="11353799" cy="8699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 10 causes of Disability Adjusted Life-Years Lost (DALY) among elderly 70+years, KSA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89919" y="61722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http://vizhub.healthdata.org/irank/arrow.php</a:t>
            </a:r>
          </a:p>
        </p:txBody>
      </p:sp>
    </p:spTree>
    <p:extLst>
      <p:ext uri="{BB962C8B-B14F-4D97-AF65-F5344CB8AC3E}">
        <p14:creationId xmlns:p14="http://schemas.microsoft.com/office/powerpoint/2010/main" val="28131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1720" y="1905000"/>
            <a:ext cx="10210799" cy="4191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The United Nations has not adopted a standard criterion but   use the age of 60 years and above to refer to older or elderly </a:t>
            </a: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population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The CDC uses the age of 65 years and above to refer to elderly </a:t>
            </a: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population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The starting age defining the elderly population matches the age of pension that varies between countries (60 years or 65 years)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DEFINITION OF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29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19" y="228600"/>
            <a:ext cx="11353799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 10 causes of death among elderly 70+years, KSA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7" y="1909763"/>
            <a:ext cx="11419263" cy="37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19" y="61722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http://vizhub.healthdata.org/irank/arrow.php</a:t>
            </a:r>
          </a:p>
        </p:txBody>
      </p:sp>
    </p:spTree>
    <p:extLst>
      <p:ext uri="{BB962C8B-B14F-4D97-AF65-F5344CB8AC3E}">
        <p14:creationId xmlns:p14="http://schemas.microsoft.com/office/powerpoint/2010/main" val="33078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415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CARE FOR THE ELDERLY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CARE FOR THE ELDERLY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843" y="1752600"/>
            <a:ext cx="10844306" cy="4343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aim of the elderly care is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Promote healthy ageing; growing old and delaying ill-health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Provide a comprehensive care at the PHC for early detection and treatment of physical and mental health problems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Provide a social support to ensure a decent and safe living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Establish long and short term community based services to provide care for the elderly and alleviate tension on the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4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PROMOTE HEALTHY AGEING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843" y="1752600"/>
            <a:ext cx="10844306" cy="4343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Promoting healthy ageing has its roots in adopting a healthy life style through the lifespan including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Maintaining acceptable level of physical activity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Adherence to a healthy diet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Avoid the use of any tobacco products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Avoid the use of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EARLY DETECTION AND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5519" y="1676400"/>
            <a:ext cx="10668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Comprehensive health assessment of the elderly at PHC to screen for major health problems through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History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Medical problems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Unintentional injuries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Medications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5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Use of standardized tools for the screening for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Nutrition problems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Hearing impairment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Incontinence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Functional abilities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Depression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Dementia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535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19" y="228600"/>
            <a:ext cx="11049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EVALUATION AND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519" y="1752600"/>
            <a:ext cx="10972800" cy="4356315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contact (living in a family, presence of caregiver, frequency of contact with caregiver, nature of relation with caregiver)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activities (having a profession, friends, hobbies, special interest, outing and extent of satisfaction with social activities)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Living conditions (comfort and safety in the house and extent of satisfaction with living conditions)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Economic status (tangible wealth, monthly income, extent of coverage of needs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25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19" y="228600"/>
            <a:ext cx="11049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COMMUNITY-BASED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519" y="1752600"/>
            <a:ext cx="10972800" cy="4356315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Elderly day care centers: Elderly clubs to maintain social interaction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Elderly day health centers: Day hospitals for elderly who need nursing care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Home services:  Provide social and nursing services to elderly in their own homes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Residential or institutional care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Elderly homes (long term care for elderly who can’t live independently in their own homes)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Nursing homes (long term care for elderly with health problems requiring continuous medical and nursing care)</a:t>
            </a:r>
          </a:p>
        </p:txBody>
      </p:sp>
    </p:spTree>
    <p:extLst>
      <p:ext uri="{BB962C8B-B14F-4D97-AF65-F5344CB8AC3E}">
        <p14:creationId xmlns:p14="http://schemas.microsoft.com/office/powerpoint/2010/main" val="334506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1720" y="2209800"/>
            <a:ext cx="10210799" cy="3200400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Classified into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Young old (60 to less than 75 years)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Old (75 years to less than 85 years)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Oldest old (85 years and above)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Frail elderly (above 60 years with cognitive impairment or a disability)</a:t>
            </a: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1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naltaflow.com/images/cana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</a:extLst>
          </a:blip>
          <a:srcRect r="5045"/>
          <a:stretch>
            <a:fillRect/>
          </a:stretch>
        </p:blipFill>
        <p:spPr bwMode="auto">
          <a:xfrm>
            <a:off x="975519" y="2819400"/>
            <a:ext cx="1880835" cy="19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5520" y="5457923"/>
            <a:ext cx="9982199" cy="916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About 1.2 billion people over the age of 60 expected to be in 2025 and this number will raise to reach 2 billion by 2050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n-lt"/>
                <a:cs typeface="Calibri" pitchFamily="34" charset="0"/>
              </a:rPr>
              <a:t>; 70% will be living in low and middle income countries.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</a:t>
            </a:r>
            <a:endParaRPr kumimoji="0" lang="ar-OM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2567583" y="110168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0"/>
            <a:r>
              <a:rPr lang="en-US" sz="2800" b="1" dirty="0">
                <a:solidFill>
                  <a:schemeClr val="bg1"/>
                </a:solidFill>
                <a:latin typeface="Tw Cen MT" pitchFamily="34" charset="0"/>
              </a:rPr>
              <a:t>GLOBAL LIFE EXPECTANCY AT BIRTH </a:t>
            </a: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2640692" y="290542"/>
            <a:ext cx="3347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Life expectancy at birth (in years) </a:t>
            </a:r>
            <a:endParaRPr lang="ar-OM" dirty="0">
              <a:latin typeface="+mn-lt"/>
            </a:endParaRPr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975520" y="6363173"/>
            <a:ext cx="38861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Source: US Bureau of census </a:t>
            </a:r>
            <a:endParaRPr kumimoji="0" lang="ar-OM" sz="14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208647772"/>
              </p:ext>
            </p:extLst>
          </p:nvPr>
        </p:nvGraphicFramePr>
        <p:xfrm>
          <a:off x="3489799" y="736565"/>
          <a:ext cx="7178146" cy="453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2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415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ELDERLY Population, KSA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GROWTH, KSA</a:t>
            </a:r>
            <a:endParaRPr lang="en-US" sz="54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19785"/>
              </p:ext>
            </p:extLst>
          </p:nvPr>
        </p:nvGraphicFramePr>
        <p:xfrm>
          <a:off x="1824038" y="12065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4038" y="867946"/>
            <a:ext cx="9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 1000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20" y="6096000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LIFE EXPECTANCY AT BIRTH,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3177542"/>
              </p:ext>
            </p:extLst>
          </p:nvPr>
        </p:nvGraphicFramePr>
        <p:xfrm>
          <a:off x="1813719" y="16002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3719" y="1058277"/>
            <a:ext cx="636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Years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20" y="5739368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PYRAMID, KSA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20" y="5935702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pic>
        <p:nvPicPr>
          <p:cNvPr id="2054" name="Picture 6" descr="http://www.census.gov/population/international/data/idb/populationPyramid.Region.php?2000|SA|1417515.00|Saudi%20Arabia%20-%2020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9" y="1010073"/>
            <a:ext cx="5672931" cy="39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ensus.gov/population/international/data/idb/populationPyramid.Region.php?1995|SA|1428412.00|Saudi%20Arabia%20-%20199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7" y="1012825"/>
            <a:ext cx="5668981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3320" y="5257800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18,755,041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9757" y="5232400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21,311,904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4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9739</TotalTime>
  <Words>1362</Words>
  <Application>Microsoft Office PowerPoint</Application>
  <PresentationFormat>Custom</PresentationFormat>
  <Paragraphs>265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Health of the elderly population</vt:lpstr>
      <vt:lpstr>LEARNING OBJECTIVES</vt:lpstr>
      <vt:lpstr>DEFINITION OF ELDERLY POPULATION</vt:lpstr>
      <vt:lpstr>CLASSIFICATION OF ELDERLY POPULATION</vt:lpstr>
      <vt:lpstr>PowerPoint Presentation</vt:lpstr>
      <vt:lpstr>ELDERLY Population, KSA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of the elderly population</vt:lpstr>
      <vt:lpstr>PowerPoint Presentation</vt:lpstr>
      <vt:lpstr>PROBLEMS OF THE ELDERLY</vt:lpstr>
      <vt:lpstr>HEALTH PROBLEMS AMONG THE ELDERLY </vt:lpstr>
      <vt:lpstr>CHRONIC AND DEGENERATIVE DISEASES</vt:lpstr>
      <vt:lpstr>NUTRITION PROBLEM</vt:lpstr>
      <vt:lpstr>POLYPHARMACY</vt:lpstr>
      <vt:lpstr>IMPAIRED SPECIAL SENSES</vt:lpstr>
      <vt:lpstr>UNINTENTIONAL INJURIES</vt:lpstr>
      <vt:lpstr>INSTRUMENTAL ACTIVITIES OF DAILY LIVING</vt:lpstr>
      <vt:lpstr>ACTIVITIES OF DAILY LIVING</vt:lpstr>
      <vt:lpstr>DEPRESSION</vt:lpstr>
      <vt:lpstr>DEPRESSION</vt:lpstr>
      <vt:lpstr>Top 10 causes of Years Lived With Disability (YLD) among elderly 70+years, KSA</vt:lpstr>
      <vt:lpstr>Top 10 causes of Disability Adjusted Life-Years Lost (DALY) among elderly 70+years, KSA</vt:lpstr>
      <vt:lpstr>Top 10 causes of death among elderly 70+years, KSA</vt:lpstr>
      <vt:lpstr>CARE FOR THE ELDERLY</vt:lpstr>
      <vt:lpstr>CARE FOR THE ELDERLY</vt:lpstr>
      <vt:lpstr>PROMOTE HEALTHY AGEING </vt:lpstr>
      <vt:lpstr>EARLY DETECTION AND MANAGEMENT</vt:lpstr>
      <vt:lpstr>SOCIAL EVALUATION AND SUPPORT</vt:lpstr>
      <vt:lpstr>COMMUNITY-BASED SERVICES</vt:lpstr>
    </vt:vector>
  </TitlesOfParts>
  <Company>Canadian Institute for Health Information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 Youssef</dc:creator>
  <cp:lastModifiedBy>3422</cp:lastModifiedBy>
  <cp:revision>537</cp:revision>
  <dcterms:created xsi:type="dcterms:W3CDTF">2007-09-20T19:20:17Z</dcterms:created>
  <dcterms:modified xsi:type="dcterms:W3CDTF">2017-04-17T10:01:18Z</dcterms:modified>
</cp:coreProperties>
</file>