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438" r:id="rId2"/>
    <p:sldId id="400" r:id="rId3"/>
    <p:sldId id="474" r:id="rId4"/>
    <p:sldId id="475" r:id="rId5"/>
    <p:sldId id="443" r:id="rId6"/>
    <p:sldId id="444" r:id="rId7"/>
    <p:sldId id="404" r:id="rId8"/>
    <p:sldId id="446" r:id="rId9"/>
    <p:sldId id="447" r:id="rId10"/>
    <p:sldId id="405" r:id="rId11"/>
    <p:sldId id="461" r:id="rId12"/>
    <p:sldId id="462" r:id="rId13"/>
    <p:sldId id="463" r:id="rId14"/>
    <p:sldId id="464" r:id="rId15"/>
    <p:sldId id="465" r:id="rId16"/>
    <p:sldId id="466" r:id="rId17"/>
    <p:sldId id="467" r:id="rId18"/>
    <p:sldId id="468" r:id="rId19"/>
    <p:sldId id="469" r:id="rId20"/>
    <p:sldId id="460" r:id="rId21"/>
    <p:sldId id="407" r:id="rId22"/>
    <p:sldId id="408" r:id="rId23"/>
    <p:sldId id="449" r:id="rId24"/>
    <p:sldId id="450" r:id="rId25"/>
    <p:sldId id="448" r:id="rId26"/>
    <p:sldId id="451" r:id="rId27"/>
    <p:sldId id="452" r:id="rId28"/>
    <p:sldId id="453" r:id="rId29"/>
    <p:sldId id="454" r:id="rId30"/>
    <p:sldId id="456" r:id="rId31"/>
    <p:sldId id="455" r:id="rId32"/>
    <p:sldId id="457" r:id="rId33"/>
    <p:sldId id="459" r:id="rId34"/>
    <p:sldId id="458" r:id="rId35"/>
    <p:sldId id="432" r:id="rId36"/>
    <p:sldId id="470" r:id="rId37"/>
    <p:sldId id="471" r:id="rId38"/>
    <p:sldId id="473" r:id="rId39"/>
    <p:sldId id="437" r:id="rId40"/>
  </p:sldIdLst>
  <p:sldSz cx="12161838"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1736" autoAdjust="0"/>
  </p:normalViewPr>
  <p:slideViewPr>
    <p:cSldViewPr>
      <p:cViewPr>
        <p:scale>
          <a:sx n="75" d="100"/>
          <a:sy n="75" d="100"/>
        </p:scale>
        <p:origin x="-210" y="-72"/>
      </p:cViewPr>
      <p:guideLst>
        <p:guide orient="horz" pos="2160"/>
        <p:guide pos="3831"/>
      </p:guideLst>
    </p:cSldViewPr>
  </p:slideViewPr>
  <p:outlineViewPr>
    <p:cViewPr>
      <p:scale>
        <a:sx n="33" d="100"/>
        <a:sy n="33" d="100"/>
      </p:scale>
      <p:origin x="0" y="1606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9A3006-3836-4610-86E0-C82160751BB1}" type="datetimeFigureOut">
              <a:rPr lang="en-US" smtClean="0"/>
              <a:t>9/6/2015</a:t>
            </a:fld>
            <a:endParaRPr lang="en-US"/>
          </a:p>
        </p:txBody>
      </p:sp>
      <p:sp>
        <p:nvSpPr>
          <p:cNvPr id="4" name="Slide Image Placeholder 3"/>
          <p:cNvSpPr>
            <a:spLocks noGrp="1" noRot="1" noChangeAspect="1"/>
          </p:cNvSpPr>
          <p:nvPr>
            <p:ph type="sldImg" idx="2"/>
          </p:nvPr>
        </p:nvSpPr>
        <p:spPr>
          <a:xfrm>
            <a:off x="388938" y="685800"/>
            <a:ext cx="60801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99831-AD2A-46B0-8972-538FC78A8B9F}" type="slidenum">
              <a:rPr lang="en-US" smtClean="0"/>
              <a:t>‹#›</a:t>
            </a:fld>
            <a:endParaRPr lang="en-US"/>
          </a:p>
        </p:txBody>
      </p:sp>
    </p:spTree>
    <p:extLst>
      <p:ext uri="{BB962C8B-B14F-4D97-AF65-F5344CB8AC3E}">
        <p14:creationId xmlns:p14="http://schemas.microsoft.com/office/powerpoint/2010/main" val="637204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C0D94F10-7DCD-4708-8644-4C4AF1151913}" type="slidenum">
              <a:rPr lang="ar-SA">
                <a:latin typeface="Calibri" pitchFamily="34" charset="0"/>
              </a:rPr>
              <a:pPr/>
              <a:t>21</a:t>
            </a:fld>
            <a:endParaRPr lang="en-US">
              <a:latin typeface="Calibri" pitchFamily="34" charset="0"/>
            </a:endParaRPr>
          </a:p>
        </p:txBody>
      </p:sp>
      <p:sp>
        <p:nvSpPr>
          <p:cNvPr id="501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2782BAF3-7465-4EB0-A615-98ADA3C8A563}" type="slidenum">
              <a:rPr lang="ar-SA">
                <a:latin typeface="Calibri" pitchFamily="34" charset="0"/>
              </a:rPr>
              <a:pPr/>
              <a:t>30</a:t>
            </a:fld>
            <a:endParaRPr lang="en-US">
              <a:latin typeface="Calibri"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2782BAF3-7465-4EB0-A615-98ADA3C8A563}" type="slidenum">
              <a:rPr lang="ar-SA">
                <a:latin typeface="Calibri" pitchFamily="34" charset="0"/>
              </a:rPr>
              <a:pPr/>
              <a:t>31</a:t>
            </a:fld>
            <a:endParaRPr lang="en-US">
              <a:latin typeface="Calibri"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2782BAF3-7465-4EB0-A615-98ADA3C8A563}" type="slidenum">
              <a:rPr lang="ar-SA">
                <a:latin typeface="Calibri" pitchFamily="34" charset="0"/>
              </a:rPr>
              <a:pPr/>
              <a:t>32</a:t>
            </a:fld>
            <a:endParaRPr lang="en-US">
              <a:latin typeface="Calibri"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2782BAF3-7465-4EB0-A615-98ADA3C8A563}" type="slidenum">
              <a:rPr lang="ar-SA">
                <a:latin typeface="Calibri" pitchFamily="34" charset="0"/>
              </a:rPr>
              <a:pPr/>
              <a:t>33</a:t>
            </a:fld>
            <a:endParaRPr lang="en-US">
              <a:latin typeface="Calibri"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A1289784-54EC-4DE3-A61D-65A67823BFA9}" type="slidenum">
              <a:rPr lang="en-US" smtClean="0"/>
              <a:pPr/>
              <a:t>34</a:t>
            </a:fld>
            <a:endParaRPr lang="en-US" smtClean="0"/>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2782BAF3-7465-4EB0-A615-98ADA3C8A563}" type="slidenum">
              <a:rPr lang="ar-SA">
                <a:latin typeface="Calibri" pitchFamily="34" charset="0"/>
              </a:rPr>
              <a:pPr/>
              <a:t>22</a:t>
            </a:fld>
            <a:endParaRPr lang="en-US">
              <a:latin typeface="Calibri"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2782BAF3-7465-4EB0-A615-98ADA3C8A563}" type="slidenum">
              <a:rPr lang="ar-SA">
                <a:latin typeface="Calibri" pitchFamily="34" charset="0"/>
              </a:rPr>
              <a:pPr/>
              <a:t>23</a:t>
            </a:fld>
            <a:endParaRPr lang="en-US">
              <a:latin typeface="Calibri"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2782BAF3-7465-4EB0-A615-98ADA3C8A563}" type="slidenum">
              <a:rPr lang="ar-SA">
                <a:latin typeface="Calibri" pitchFamily="34" charset="0"/>
              </a:rPr>
              <a:pPr/>
              <a:t>24</a:t>
            </a:fld>
            <a:endParaRPr lang="en-US">
              <a:latin typeface="Calibri"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7"/>
          <p:cNvSpPr>
            <a:spLocks noGrp="1" noChangeArrowheads="1"/>
          </p:cNvSpPr>
          <p:nvPr>
            <p:ph type="sldNum" sz="quarter" idx="5"/>
          </p:nvPr>
        </p:nvSpPr>
        <p:spPr>
          <a:noFill/>
        </p:spPr>
        <p:txBody>
          <a:bodyPr/>
          <a:lstStyle/>
          <a:p>
            <a:fld id="{378ADF0B-4DF2-4D13-BE04-FF41E3CEBD0F}" type="slidenum">
              <a:rPr lang="en-US" smtClean="0"/>
              <a:pPr/>
              <a:t>25</a:t>
            </a:fld>
            <a:endParaRPr lang="en-US" smtClean="0"/>
          </a:p>
        </p:txBody>
      </p:sp>
      <p:sp>
        <p:nvSpPr>
          <p:cNvPr id="208899" name="Rectangle 2"/>
          <p:cNvSpPr>
            <a:spLocks noGrp="1" noRot="1" noChangeAspect="1" noChangeArrowheads="1" noTextEdit="1"/>
          </p:cNvSpPr>
          <p:nvPr>
            <p:ph type="sldImg"/>
          </p:nvPr>
        </p:nvSpPr>
        <p:spPr>
          <a:ln/>
        </p:spPr>
      </p:sp>
      <p:sp>
        <p:nvSpPr>
          <p:cNvPr id="208900" name="Rectangle 3"/>
          <p:cNvSpPr>
            <a:spLocks noGrp="1" noChangeArrowheads="1"/>
          </p:cNvSpPr>
          <p:nvPr>
            <p:ph type="body" idx="1"/>
          </p:nvPr>
        </p:nvSpPr>
        <p:spPr>
          <a:noFill/>
          <a:ln/>
        </p:spPr>
        <p:txBody>
          <a:bodyPr/>
          <a:lstStyle/>
          <a:p>
            <a:pPr eaLnBrk="1" hangingPunct="1"/>
            <a:endParaRPr lang="ar-OM"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2782BAF3-7465-4EB0-A615-98ADA3C8A563}" type="slidenum">
              <a:rPr lang="ar-SA">
                <a:latin typeface="Calibri" pitchFamily="34" charset="0"/>
              </a:rPr>
              <a:pPr/>
              <a:t>26</a:t>
            </a:fld>
            <a:endParaRPr lang="en-US">
              <a:latin typeface="Calibri"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2782BAF3-7465-4EB0-A615-98ADA3C8A563}" type="slidenum">
              <a:rPr lang="ar-SA">
                <a:latin typeface="Calibri" pitchFamily="34" charset="0"/>
              </a:rPr>
              <a:pPr/>
              <a:t>27</a:t>
            </a:fld>
            <a:endParaRPr lang="en-US">
              <a:latin typeface="Calibri"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2782BAF3-7465-4EB0-A615-98ADA3C8A563}" type="slidenum">
              <a:rPr lang="ar-SA">
                <a:latin typeface="Calibri" pitchFamily="34" charset="0"/>
              </a:rPr>
              <a:pPr/>
              <a:t>28</a:t>
            </a:fld>
            <a:endParaRPr lang="en-US">
              <a:latin typeface="Calibri"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2782BAF3-7465-4EB0-A615-98ADA3C8A563}" type="slidenum">
              <a:rPr lang="ar-SA">
                <a:latin typeface="Calibri" pitchFamily="34" charset="0"/>
              </a:rPr>
              <a:pPr/>
              <a:t>29</a:t>
            </a:fld>
            <a:endParaRPr lang="en-US">
              <a:latin typeface="Calibri"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bwMode="white">
          <a:xfrm>
            <a:off x="0" y="5971032"/>
            <a:ext cx="12161838"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141808" y="4038600"/>
            <a:ext cx="8614635" cy="1828800"/>
          </a:xfrm>
        </p:spPr>
        <p:txBody>
          <a:bodyPr anchor="b"/>
          <a:lstStyle>
            <a:lvl1pPr>
              <a:defRPr cap="all" baseline="0"/>
            </a:lvl1pPr>
          </a:lstStyle>
          <a:p>
            <a:r>
              <a:rPr kumimoji="0" lang="en-US" smtClean="0"/>
              <a:t>Click to edit Master title style</a:t>
            </a:r>
            <a:endParaRPr kumimoji="0" lang="en-US"/>
          </a:p>
        </p:txBody>
      </p:sp>
      <p:sp>
        <p:nvSpPr>
          <p:cNvPr id="28" name="Date Placeholder 27"/>
          <p:cNvSpPr>
            <a:spLocks noGrp="1"/>
          </p:cNvSpPr>
          <p:nvPr>
            <p:ph type="dt" sz="half" idx="10"/>
          </p:nvPr>
        </p:nvSpPr>
        <p:spPr>
          <a:xfrm>
            <a:off x="101348" y="6068699"/>
            <a:ext cx="2736414"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9/6/2015</a:t>
            </a:fld>
            <a:endParaRPr lang="en-US" sz="2000" dirty="0">
              <a:solidFill>
                <a:srgbClr val="FFFFFF"/>
              </a:solidFill>
            </a:endParaRPr>
          </a:p>
        </p:txBody>
      </p:sp>
      <p:sp>
        <p:nvSpPr>
          <p:cNvPr id="17" name="Footer Placeholder 16"/>
          <p:cNvSpPr>
            <a:spLocks noGrp="1"/>
          </p:cNvSpPr>
          <p:nvPr>
            <p:ph type="ftr" sz="quarter" idx="11"/>
          </p:nvPr>
        </p:nvSpPr>
        <p:spPr>
          <a:xfrm>
            <a:off x="2773645" y="236539"/>
            <a:ext cx="7803846"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10641608" y="228600"/>
            <a:ext cx="1114835"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9/6/2015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15984" y="609601"/>
            <a:ext cx="2736414"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8092" y="609600"/>
            <a:ext cx="7398451"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8715984" y="6248403"/>
            <a:ext cx="2939111" cy="365125"/>
          </a:xfrm>
        </p:spPr>
        <p:txBody>
          <a:bodyPr/>
          <a:lstStyle/>
          <a:p>
            <a:pPr eaLnBrk="1" latinLnBrk="0" hangingPunct="1"/>
            <a:fld id="{23A271A1-F6D6-438B-A432-4747EE7ECD40}" type="datetimeFigureOut">
              <a:rPr lang="en-US" smtClean="0"/>
              <a:pPr eaLnBrk="1" latinLnBrk="0" hangingPunct="1"/>
              <a:t>9/6/2015</a:t>
            </a:fld>
            <a:endParaRPr lang="en-US" dirty="0"/>
          </a:p>
        </p:txBody>
      </p:sp>
      <p:sp>
        <p:nvSpPr>
          <p:cNvPr id="5" name="Footer Placeholder 4"/>
          <p:cNvSpPr>
            <a:spLocks noGrp="1"/>
          </p:cNvSpPr>
          <p:nvPr>
            <p:ph type="ftr" sz="quarter" idx="11"/>
          </p:nvPr>
        </p:nvSpPr>
        <p:spPr>
          <a:xfrm>
            <a:off x="608094" y="6248208"/>
            <a:ext cx="7412926" cy="365125"/>
          </a:xfrm>
        </p:spPr>
        <p:txBody>
          <a:bodyPr/>
          <a:lstStyle/>
          <a:p>
            <a:endParaRPr kumimoji="0" lang="en-US" dirty="0"/>
          </a:p>
        </p:txBody>
      </p:sp>
      <p:sp>
        <p:nvSpPr>
          <p:cNvPr id="7" name="Rectangle 6"/>
          <p:cNvSpPr/>
          <p:nvPr/>
        </p:nvSpPr>
        <p:spPr bwMode="white">
          <a:xfrm>
            <a:off x="8108315" y="0"/>
            <a:ext cx="425664"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8169124" y="609600"/>
            <a:ext cx="304046"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8169124" y="0"/>
            <a:ext cx="304046"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8054447" y="104119"/>
            <a:ext cx="533400" cy="325162"/>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4843" y="228600"/>
            <a:ext cx="10844306" cy="990600"/>
          </a:xfrm>
        </p:spPr>
        <p:txBody>
          <a:bodyPr>
            <a:normAutofit/>
          </a:bodyPr>
          <a:lstStyle>
            <a:lvl1pPr>
              <a:defRPr sz="3600"/>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9/6/2015</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8" name="Content Placeholder 7"/>
          <p:cNvSpPr>
            <a:spLocks noGrp="1"/>
          </p:cNvSpPr>
          <p:nvPr>
            <p:ph sz="quarter" idx="1"/>
          </p:nvPr>
        </p:nvSpPr>
        <p:spPr>
          <a:xfrm>
            <a:off x="814843" y="1600200"/>
            <a:ext cx="10844306"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4276" y="2743200"/>
            <a:ext cx="9473988"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12161838"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722927"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824276" y="1600200"/>
            <a:ext cx="10337562"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824276" y="1600200"/>
            <a:ext cx="10134865"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9/6/2015</a:t>
            </a:fld>
            <a:endParaRPr lang="en-US"/>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810789" y="1589567"/>
            <a:ext cx="5168781"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443887" y="1589567"/>
            <a:ext cx="5168781"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9/6/2015</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9440" y="273050"/>
            <a:ext cx="10844306"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810789" y="2438400"/>
            <a:ext cx="5168781"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384965" y="2438400"/>
            <a:ext cx="5168781"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9/6/2015</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810789" y="1752600"/>
            <a:ext cx="5168781"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6384965" y="1752600"/>
            <a:ext cx="5168781"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9/6/2015</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9/6/2015</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709441"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789" y="273050"/>
            <a:ext cx="10742957"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9/6/2015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810789" y="1752600"/>
            <a:ext cx="2128322"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3141808" y="1752600"/>
            <a:ext cx="8513287"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28322" y="5486400"/>
            <a:ext cx="972947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12162" y="4572000"/>
            <a:ext cx="12161838"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2162" y="4663440"/>
            <a:ext cx="194589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055351" y="4654296"/>
            <a:ext cx="10106487"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128322" y="4648200"/>
            <a:ext cx="972947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925624" y="0"/>
            <a:ext cx="133780"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8310589" y="6248401"/>
            <a:ext cx="3547203" cy="365125"/>
          </a:xfrm>
        </p:spPr>
        <p:txBody>
          <a:bodyPr rtlCol="0"/>
          <a:lstStyle/>
          <a:p>
            <a:pPr eaLnBrk="1" latinLnBrk="0" hangingPunct="1"/>
            <a:fld id="{23A271A1-F6D6-438B-A432-4747EE7ECD40}" type="datetimeFigureOut">
              <a:rPr lang="en-US" smtClean="0"/>
              <a:pPr eaLnBrk="1" latinLnBrk="0" hangingPunct="1"/>
              <a:t>9/6/2015</a:t>
            </a:fld>
            <a:endParaRPr lang="en-US"/>
          </a:p>
        </p:txBody>
      </p:sp>
      <p:sp>
        <p:nvSpPr>
          <p:cNvPr id="13" name="Slide Number Placeholder 12"/>
          <p:cNvSpPr>
            <a:spLocks noGrp="1"/>
          </p:cNvSpPr>
          <p:nvPr>
            <p:ph type="sldNum" sz="quarter" idx="11"/>
          </p:nvPr>
        </p:nvSpPr>
        <p:spPr>
          <a:xfrm>
            <a:off x="0" y="4667249"/>
            <a:ext cx="1925624"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2128322" y="6248207"/>
            <a:ext cx="6080919" cy="365125"/>
          </a:xfrm>
        </p:spPr>
        <p:txBody>
          <a:bodyPr rtlCol="0"/>
          <a:lstStyle/>
          <a:p>
            <a:endParaRPr kumimoji="0" lang="en-US" dirty="0"/>
          </a:p>
        </p:txBody>
      </p:sp>
      <p:sp>
        <p:nvSpPr>
          <p:cNvPr id="3" name="Picture Placeholder 2"/>
          <p:cNvSpPr>
            <a:spLocks noGrp="1"/>
          </p:cNvSpPr>
          <p:nvPr>
            <p:ph type="pic" idx="1"/>
          </p:nvPr>
        </p:nvSpPr>
        <p:spPr>
          <a:xfrm>
            <a:off x="2075620" y="0"/>
            <a:ext cx="10086218"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0789" y="228600"/>
            <a:ext cx="10844306"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814843" y="1600200"/>
            <a:ext cx="10844306"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107892" y="6248401"/>
            <a:ext cx="3547203"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9/6/2015</a:t>
            </a:fld>
            <a:endParaRPr lang="en-US" sz="1400" dirty="0">
              <a:solidFill>
                <a:schemeClr val="tx2"/>
              </a:solidFill>
            </a:endParaRPr>
          </a:p>
        </p:txBody>
      </p:sp>
      <p:sp>
        <p:nvSpPr>
          <p:cNvPr id="3" name="Footer Placeholder 2"/>
          <p:cNvSpPr>
            <a:spLocks noGrp="1"/>
          </p:cNvSpPr>
          <p:nvPr>
            <p:ph type="ftr" sz="quarter" idx="3"/>
          </p:nvPr>
        </p:nvSpPr>
        <p:spPr>
          <a:xfrm>
            <a:off x="810790" y="6248207"/>
            <a:ext cx="7210229"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12161838"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709441"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785452" y="1280160"/>
            <a:ext cx="11376386"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709441"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who.int/ceh/publications/cehframework/en/" TargetMode="External"/><Relationship Id="rId2" Type="http://schemas.openxmlformats.org/officeDocument/2006/relationships/hyperlink" Target="http://epp.eurostat.ec.europa.eu/portal/page/portal/quality_life/introduction" TargetMode="External"/><Relationship Id="rId1" Type="http://schemas.openxmlformats.org/officeDocument/2006/relationships/slideLayout" Target="../slideLayouts/slideLayout2.xml"/><Relationship Id="rId4" Type="http://schemas.openxmlformats.org/officeDocument/2006/relationships/hyperlink" Target="http://databank.worldbank.org/data/views/variableselection/selectvariables.aspx?source=world-development-indicator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4"/>
                </a:solidFill>
              </a:rPr>
              <a:t>HEALTH indicators</a:t>
            </a:r>
            <a:endParaRPr lang="en-US" b="1" dirty="0">
              <a:solidFill>
                <a:schemeClr val="accent4"/>
              </a:solidFill>
            </a:endParaRPr>
          </a:p>
        </p:txBody>
      </p:sp>
      <p:sp>
        <p:nvSpPr>
          <p:cNvPr id="3" name="Subtitle 2"/>
          <p:cNvSpPr>
            <a:spLocks noGrp="1"/>
          </p:cNvSpPr>
          <p:nvPr>
            <p:ph type="subTitle" idx="4294967295"/>
          </p:nvPr>
        </p:nvSpPr>
        <p:spPr>
          <a:xfrm>
            <a:off x="3141808" y="6050037"/>
            <a:ext cx="8918681" cy="685800"/>
          </a:xfrm>
        </p:spPr>
        <p:txBody>
          <a:bodyPr/>
          <a:lstStyle/>
          <a:p>
            <a:endParaRPr lang="en-US" dirty="0"/>
          </a:p>
        </p:txBody>
      </p:sp>
    </p:spTree>
    <p:extLst>
      <p:ext uri="{BB962C8B-B14F-4D97-AF65-F5344CB8AC3E}">
        <p14:creationId xmlns:p14="http://schemas.microsoft.com/office/powerpoint/2010/main" val="4055082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3119" y="381000"/>
            <a:ext cx="8139076" cy="793750"/>
          </a:xfrm>
        </p:spPr>
        <p:txBody>
          <a:bodyPr>
            <a:normAutofit/>
          </a:bodyPr>
          <a:lstStyle/>
          <a:p>
            <a:pPr eaLnBrk="1" hangingPunct="1">
              <a:defRPr/>
            </a:pPr>
            <a:r>
              <a:rPr lang="en-US" b="1" dirty="0" smtClean="0">
                <a:latin typeface="+mn-lt"/>
                <a:cs typeface="Arial" panose="020B0604020202020204" pitchFamily="34" charset="0"/>
              </a:rPr>
              <a:t>MORTALITY INDICATORS</a:t>
            </a:r>
            <a:endParaRPr lang="en-US" b="1" dirty="0">
              <a:latin typeface="+mn-lt"/>
              <a:cs typeface="Arial" panose="020B0604020202020204" pitchFamily="34" charset="0"/>
            </a:endParaRPr>
          </a:p>
        </p:txBody>
      </p:sp>
      <p:sp>
        <p:nvSpPr>
          <p:cNvPr id="30723" name="Content Placeholder 2"/>
          <p:cNvSpPr>
            <a:spLocks noGrp="1"/>
          </p:cNvSpPr>
          <p:nvPr>
            <p:ph idx="1"/>
          </p:nvPr>
        </p:nvSpPr>
        <p:spPr>
          <a:xfrm>
            <a:off x="899319" y="1676400"/>
            <a:ext cx="10363200" cy="4800601"/>
          </a:xfrm>
        </p:spPr>
        <p:txBody>
          <a:bodyPr>
            <a:normAutofit/>
          </a:bodyPr>
          <a:lstStyle/>
          <a:p>
            <a:pPr lvl="0">
              <a:buFont typeface="Arial" pitchFamily="34" charset="0"/>
              <a:buChar char="•"/>
            </a:pPr>
            <a:r>
              <a:rPr lang="en-US" sz="2400" dirty="0"/>
              <a:t>Crude death </a:t>
            </a:r>
            <a:r>
              <a:rPr lang="en-US" sz="2400" dirty="0" smtClean="0"/>
              <a:t>rate</a:t>
            </a:r>
            <a:endParaRPr lang="en-US" sz="2400" dirty="0"/>
          </a:p>
          <a:p>
            <a:pPr lvl="0">
              <a:buFont typeface="Arial" pitchFamily="34" charset="0"/>
              <a:buChar char="•"/>
            </a:pPr>
            <a:r>
              <a:rPr lang="en-US" sz="2400" dirty="0" smtClean="0"/>
              <a:t>Age specific mortality rate</a:t>
            </a:r>
          </a:p>
          <a:p>
            <a:pPr lvl="1">
              <a:buFont typeface="Arial" pitchFamily="34" charset="0"/>
              <a:buChar char="•"/>
            </a:pPr>
            <a:r>
              <a:rPr lang="en-US" sz="2100" dirty="0" smtClean="0"/>
              <a:t>Infant </a:t>
            </a:r>
            <a:r>
              <a:rPr lang="en-US" sz="2100" dirty="0"/>
              <a:t>mortality </a:t>
            </a:r>
            <a:r>
              <a:rPr lang="en-US" sz="2100" dirty="0" smtClean="0"/>
              <a:t>rate</a:t>
            </a:r>
            <a:endParaRPr lang="en-US" sz="2100" dirty="0"/>
          </a:p>
          <a:p>
            <a:pPr lvl="1">
              <a:buFont typeface="Arial" pitchFamily="34" charset="0"/>
              <a:buChar char="•"/>
            </a:pPr>
            <a:r>
              <a:rPr lang="en-US" sz="2100" dirty="0"/>
              <a:t>Perinatal mortality rate</a:t>
            </a:r>
          </a:p>
          <a:p>
            <a:pPr lvl="1">
              <a:buFont typeface="Arial" pitchFamily="34" charset="0"/>
              <a:buChar char="•"/>
            </a:pPr>
            <a:r>
              <a:rPr lang="en-US" sz="2100" dirty="0"/>
              <a:t>Neonatal mortality rate</a:t>
            </a:r>
          </a:p>
          <a:p>
            <a:pPr lvl="1">
              <a:buFont typeface="Arial" pitchFamily="34" charset="0"/>
              <a:buChar char="•"/>
            </a:pPr>
            <a:r>
              <a:rPr lang="en-US" sz="2100" dirty="0"/>
              <a:t>Post-neonatal mortality </a:t>
            </a:r>
            <a:r>
              <a:rPr lang="en-US" sz="2100" dirty="0" smtClean="0"/>
              <a:t>rate</a:t>
            </a:r>
            <a:r>
              <a:rPr lang="en-US" sz="2100" dirty="0"/>
              <a:t> </a:t>
            </a:r>
          </a:p>
          <a:p>
            <a:pPr>
              <a:buFont typeface="Arial" pitchFamily="34" charset="0"/>
              <a:buChar char="•"/>
            </a:pPr>
            <a:r>
              <a:rPr lang="en-US" sz="2400" dirty="0"/>
              <a:t>Mortality rate of children below 5 years of age</a:t>
            </a:r>
          </a:p>
          <a:p>
            <a:pPr lvl="0">
              <a:buFont typeface="Arial" pitchFamily="34" charset="0"/>
              <a:buChar char="•"/>
            </a:pPr>
            <a:r>
              <a:rPr lang="en-US" sz="2400" dirty="0" smtClean="0"/>
              <a:t>Maternal </a:t>
            </a:r>
            <a:r>
              <a:rPr lang="en-US" sz="2400" dirty="0"/>
              <a:t>mortality </a:t>
            </a:r>
            <a:r>
              <a:rPr lang="en-US" sz="2400" dirty="0" smtClean="0"/>
              <a:t>rate and ratio</a:t>
            </a:r>
            <a:endParaRPr lang="en-US" sz="2400" dirty="0"/>
          </a:p>
          <a:p>
            <a:pPr lvl="0">
              <a:buFont typeface="Arial" pitchFamily="34" charset="0"/>
              <a:buChar char="•"/>
            </a:pPr>
            <a:r>
              <a:rPr lang="en-US" sz="2400" dirty="0" smtClean="0"/>
              <a:t>Cause </a:t>
            </a:r>
            <a:r>
              <a:rPr lang="en-US" sz="2400" dirty="0"/>
              <a:t>specific mortality </a:t>
            </a:r>
            <a:r>
              <a:rPr lang="en-US" sz="2400" dirty="0" smtClean="0"/>
              <a:t>rate</a:t>
            </a:r>
            <a:endParaRPr lang="en-US" sz="2400" dirty="0"/>
          </a:p>
          <a:p>
            <a:pPr lvl="0">
              <a:buFont typeface="Arial" pitchFamily="34" charset="0"/>
              <a:buChar char="•"/>
            </a:pPr>
            <a:r>
              <a:rPr lang="en-US" sz="2400" dirty="0"/>
              <a:t>Proportionate mortality </a:t>
            </a:r>
            <a:r>
              <a:rPr lang="en-US" sz="2400" dirty="0" smtClean="0"/>
              <a:t>rate</a:t>
            </a:r>
            <a:endParaRPr lang="en-US" sz="2400" dirty="0"/>
          </a:p>
          <a:p>
            <a:pPr>
              <a:buFont typeface="Arial" pitchFamily="34" charset="0"/>
              <a:buChar char="•"/>
            </a:pPr>
            <a:r>
              <a:rPr lang="en-US" sz="2400" dirty="0" smtClean="0"/>
              <a:t>Life </a:t>
            </a:r>
            <a:r>
              <a:rPr lang="en-US" sz="2400" dirty="0"/>
              <a:t>expectancy</a:t>
            </a:r>
          </a:p>
        </p:txBody>
      </p:sp>
    </p:spTree>
    <p:extLst>
      <p:ext uri="{BB962C8B-B14F-4D97-AF65-F5344CB8AC3E}">
        <p14:creationId xmlns:p14="http://schemas.microsoft.com/office/powerpoint/2010/main" val="395109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3119" y="381000"/>
            <a:ext cx="8139076" cy="793750"/>
          </a:xfrm>
        </p:spPr>
        <p:txBody>
          <a:bodyPr>
            <a:normAutofit/>
          </a:bodyPr>
          <a:lstStyle/>
          <a:p>
            <a:pPr eaLnBrk="1" hangingPunct="1">
              <a:defRPr/>
            </a:pPr>
            <a:r>
              <a:rPr lang="en-US" b="1" dirty="0" smtClean="0">
                <a:latin typeface="+mn-lt"/>
                <a:cs typeface="Arial" panose="020B0604020202020204" pitchFamily="34" charset="0"/>
              </a:rPr>
              <a:t>DISABILITY INDICATORS</a:t>
            </a:r>
            <a:endParaRPr lang="en-US" b="1" dirty="0">
              <a:latin typeface="+mn-lt"/>
              <a:cs typeface="Arial" panose="020B0604020202020204" pitchFamily="34" charset="0"/>
            </a:endParaRPr>
          </a:p>
        </p:txBody>
      </p:sp>
      <p:sp>
        <p:nvSpPr>
          <p:cNvPr id="30723" name="Content Placeholder 2"/>
          <p:cNvSpPr>
            <a:spLocks noGrp="1"/>
          </p:cNvSpPr>
          <p:nvPr>
            <p:ph idx="1"/>
          </p:nvPr>
        </p:nvSpPr>
        <p:spPr>
          <a:xfrm>
            <a:off x="823119" y="1600200"/>
            <a:ext cx="10363200" cy="5029200"/>
          </a:xfrm>
        </p:spPr>
        <p:txBody>
          <a:bodyPr>
            <a:noAutofit/>
          </a:bodyPr>
          <a:lstStyle/>
          <a:p>
            <a:pPr lvl="0">
              <a:buFont typeface="Arial" pitchFamily="34" charset="0"/>
              <a:buChar char="•"/>
            </a:pPr>
            <a:r>
              <a:rPr lang="en-US" sz="1800" b="1" dirty="0"/>
              <a:t>Event-type </a:t>
            </a:r>
            <a:r>
              <a:rPr lang="en-US" sz="1800" b="1" dirty="0" smtClean="0"/>
              <a:t>indicators</a:t>
            </a:r>
            <a:endParaRPr lang="en-US" sz="1800" b="1" dirty="0"/>
          </a:p>
          <a:p>
            <a:pPr lvl="1">
              <a:buFont typeface="Arial" pitchFamily="34" charset="0"/>
              <a:buChar char="•"/>
            </a:pPr>
            <a:r>
              <a:rPr lang="en-US" sz="1800" dirty="0"/>
              <a:t>Number of days of restricted activities</a:t>
            </a:r>
          </a:p>
          <a:p>
            <a:pPr lvl="1">
              <a:buFont typeface="Arial" pitchFamily="34" charset="0"/>
              <a:buChar char="•"/>
            </a:pPr>
            <a:r>
              <a:rPr lang="en-US" sz="1800" dirty="0"/>
              <a:t>Number of days confined to bed</a:t>
            </a:r>
          </a:p>
          <a:p>
            <a:pPr lvl="1">
              <a:buFont typeface="Arial" pitchFamily="34" charset="0"/>
              <a:buChar char="•"/>
            </a:pPr>
            <a:r>
              <a:rPr lang="en-US" sz="1800" dirty="0"/>
              <a:t>Number of days lost from work</a:t>
            </a:r>
          </a:p>
          <a:p>
            <a:pPr>
              <a:buFont typeface="Arial" pitchFamily="34" charset="0"/>
              <a:buChar char="•"/>
            </a:pPr>
            <a:endParaRPr lang="en-US" sz="1800" dirty="0"/>
          </a:p>
          <a:p>
            <a:pPr lvl="0">
              <a:buFont typeface="Arial" pitchFamily="34" charset="0"/>
              <a:buChar char="•"/>
            </a:pPr>
            <a:r>
              <a:rPr lang="en-US" sz="1800" b="1" dirty="0"/>
              <a:t>Person-type </a:t>
            </a:r>
            <a:r>
              <a:rPr lang="en-US" sz="1800" b="1" dirty="0" smtClean="0"/>
              <a:t>indicators</a:t>
            </a:r>
            <a:r>
              <a:rPr lang="en-US" sz="1800" b="1" dirty="0"/>
              <a:t> </a:t>
            </a:r>
          </a:p>
          <a:p>
            <a:pPr lvl="1">
              <a:buFont typeface="Arial" pitchFamily="34" charset="0"/>
              <a:buChar char="•"/>
            </a:pPr>
            <a:r>
              <a:rPr lang="en-US" sz="1800" dirty="0"/>
              <a:t>Limitation of mobility</a:t>
            </a:r>
          </a:p>
          <a:p>
            <a:pPr lvl="1">
              <a:buFont typeface="Arial" pitchFamily="34" charset="0"/>
              <a:buChar char="•"/>
            </a:pPr>
            <a:r>
              <a:rPr lang="en-US" sz="1800" dirty="0"/>
              <a:t>Confined to bed</a:t>
            </a:r>
          </a:p>
          <a:p>
            <a:pPr lvl="1">
              <a:buFont typeface="Arial" pitchFamily="34" charset="0"/>
              <a:buChar char="•"/>
            </a:pPr>
            <a:r>
              <a:rPr lang="en-US" sz="1800" dirty="0"/>
              <a:t>Confined to house</a:t>
            </a:r>
          </a:p>
          <a:p>
            <a:pPr lvl="1">
              <a:buFont typeface="Arial" pitchFamily="34" charset="0"/>
              <a:buChar char="•"/>
            </a:pPr>
            <a:r>
              <a:rPr lang="en-US" sz="1800" dirty="0"/>
              <a:t>Getting around with aids</a:t>
            </a:r>
          </a:p>
          <a:p>
            <a:pPr marL="0" indent="0">
              <a:buNone/>
            </a:pPr>
            <a:r>
              <a:rPr lang="en-US" sz="1800" dirty="0"/>
              <a:t> </a:t>
            </a:r>
          </a:p>
          <a:p>
            <a:pPr lvl="0">
              <a:buFont typeface="Arial" pitchFamily="34" charset="0"/>
              <a:buChar char="•"/>
            </a:pPr>
            <a:r>
              <a:rPr lang="en-US" sz="1800" b="1" dirty="0"/>
              <a:t>Limitation of activities</a:t>
            </a:r>
          </a:p>
          <a:p>
            <a:pPr lvl="1">
              <a:buFont typeface="Arial" pitchFamily="34" charset="0"/>
              <a:buChar char="•"/>
            </a:pPr>
            <a:r>
              <a:rPr lang="en-US" sz="1800" dirty="0"/>
              <a:t>Limitation of basic activities (toilet – bathing)</a:t>
            </a:r>
          </a:p>
          <a:p>
            <a:pPr lvl="1">
              <a:buFont typeface="Arial" pitchFamily="34" charset="0"/>
              <a:buChar char="•"/>
            </a:pPr>
            <a:r>
              <a:rPr lang="en-US" sz="1800" dirty="0"/>
              <a:t>Limitation of major activities (house work or work)</a:t>
            </a:r>
          </a:p>
        </p:txBody>
      </p:sp>
    </p:spTree>
    <p:extLst>
      <p:ext uri="{BB962C8B-B14F-4D97-AF65-F5344CB8AC3E}">
        <p14:creationId xmlns:p14="http://schemas.microsoft.com/office/powerpoint/2010/main" val="2130922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3119" y="381000"/>
            <a:ext cx="8139076" cy="793750"/>
          </a:xfrm>
        </p:spPr>
        <p:txBody>
          <a:bodyPr>
            <a:normAutofit/>
          </a:bodyPr>
          <a:lstStyle/>
          <a:p>
            <a:pPr eaLnBrk="1" hangingPunct="1">
              <a:defRPr/>
            </a:pPr>
            <a:r>
              <a:rPr lang="en-US" b="1" dirty="0" smtClean="0">
                <a:latin typeface="+mn-lt"/>
                <a:cs typeface="Arial" panose="020B0604020202020204" pitchFamily="34" charset="0"/>
              </a:rPr>
              <a:t>DISABILITY INDICATORS</a:t>
            </a:r>
            <a:endParaRPr lang="en-US" b="1" dirty="0">
              <a:latin typeface="+mn-lt"/>
              <a:cs typeface="Arial" panose="020B0604020202020204" pitchFamily="34" charset="0"/>
            </a:endParaRPr>
          </a:p>
        </p:txBody>
      </p:sp>
      <p:sp>
        <p:nvSpPr>
          <p:cNvPr id="30723" name="Content Placeholder 2"/>
          <p:cNvSpPr>
            <a:spLocks noGrp="1"/>
          </p:cNvSpPr>
          <p:nvPr>
            <p:ph idx="1"/>
          </p:nvPr>
        </p:nvSpPr>
        <p:spPr>
          <a:xfrm>
            <a:off x="823119" y="1600200"/>
            <a:ext cx="10363200" cy="5029200"/>
          </a:xfrm>
        </p:spPr>
        <p:txBody>
          <a:bodyPr>
            <a:noAutofit/>
          </a:bodyPr>
          <a:lstStyle/>
          <a:p>
            <a:pPr lvl="0">
              <a:buFont typeface="Arial" pitchFamily="34" charset="0"/>
              <a:buChar char="•"/>
            </a:pPr>
            <a:r>
              <a:rPr lang="en-US" sz="1800" b="1" dirty="0"/>
              <a:t>Event-type </a:t>
            </a:r>
            <a:r>
              <a:rPr lang="en-US" sz="1800" b="1" dirty="0" smtClean="0"/>
              <a:t>indicators</a:t>
            </a:r>
            <a:endParaRPr lang="en-US" sz="1800" b="1" dirty="0"/>
          </a:p>
          <a:p>
            <a:pPr lvl="1">
              <a:buFont typeface="Arial" pitchFamily="34" charset="0"/>
              <a:buChar char="•"/>
            </a:pPr>
            <a:r>
              <a:rPr lang="en-US" sz="1800" dirty="0"/>
              <a:t>Number of days of restricted activities</a:t>
            </a:r>
          </a:p>
          <a:p>
            <a:pPr lvl="1">
              <a:buFont typeface="Arial" pitchFamily="34" charset="0"/>
              <a:buChar char="•"/>
            </a:pPr>
            <a:r>
              <a:rPr lang="en-US" sz="1800" dirty="0"/>
              <a:t>Number of days confined to bed</a:t>
            </a:r>
          </a:p>
          <a:p>
            <a:pPr lvl="1">
              <a:buFont typeface="Arial" pitchFamily="34" charset="0"/>
              <a:buChar char="•"/>
            </a:pPr>
            <a:r>
              <a:rPr lang="en-US" sz="1800" dirty="0"/>
              <a:t>Number of days lost from work</a:t>
            </a:r>
          </a:p>
          <a:p>
            <a:pPr>
              <a:buFont typeface="Arial" pitchFamily="34" charset="0"/>
              <a:buChar char="•"/>
            </a:pPr>
            <a:endParaRPr lang="en-US" sz="1800" dirty="0"/>
          </a:p>
          <a:p>
            <a:pPr lvl="0">
              <a:buFont typeface="Arial" pitchFamily="34" charset="0"/>
              <a:buChar char="•"/>
            </a:pPr>
            <a:r>
              <a:rPr lang="en-US" sz="1800" b="1" dirty="0"/>
              <a:t>Person-type </a:t>
            </a:r>
            <a:r>
              <a:rPr lang="en-US" sz="1800" b="1" dirty="0" smtClean="0"/>
              <a:t>indicators</a:t>
            </a:r>
            <a:r>
              <a:rPr lang="en-US" sz="1800" b="1" dirty="0"/>
              <a:t> </a:t>
            </a:r>
          </a:p>
          <a:p>
            <a:pPr lvl="1">
              <a:buFont typeface="Arial" pitchFamily="34" charset="0"/>
              <a:buChar char="•"/>
            </a:pPr>
            <a:r>
              <a:rPr lang="en-US" sz="1800" dirty="0"/>
              <a:t>Limitation of mobility</a:t>
            </a:r>
          </a:p>
          <a:p>
            <a:pPr lvl="1">
              <a:buFont typeface="Arial" pitchFamily="34" charset="0"/>
              <a:buChar char="•"/>
            </a:pPr>
            <a:r>
              <a:rPr lang="en-US" sz="1800" dirty="0"/>
              <a:t>Confined to bed</a:t>
            </a:r>
          </a:p>
          <a:p>
            <a:pPr lvl="1">
              <a:buFont typeface="Arial" pitchFamily="34" charset="0"/>
              <a:buChar char="•"/>
            </a:pPr>
            <a:r>
              <a:rPr lang="en-US" sz="1800" dirty="0"/>
              <a:t>Confined to house</a:t>
            </a:r>
          </a:p>
          <a:p>
            <a:pPr lvl="1">
              <a:buFont typeface="Arial" pitchFamily="34" charset="0"/>
              <a:buChar char="•"/>
            </a:pPr>
            <a:r>
              <a:rPr lang="en-US" sz="1800" dirty="0"/>
              <a:t>Getting around with aids</a:t>
            </a:r>
          </a:p>
          <a:p>
            <a:pPr marL="0" indent="0">
              <a:buNone/>
            </a:pPr>
            <a:r>
              <a:rPr lang="en-US" sz="1800" dirty="0"/>
              <a:t> </a:t>
            </a:r>
          </a:p>
          <a:p>
            <a:pPr lvl="0">
              <a:buFont typeface="Arial" pitchFamily="34" charset="0"/>
              <a:buChar char="•"/>
            </a:pPr>
            <a:r>
              <a:rPr lang="en-US" sz="1800" b="1" dirty="0"/>
              <a:t>Limitation of activities</a:t>
            </a:r>
          </a:p>
          <a:p>
            <a:pPr lvl="1">
              <a:buFont typeface="Arial" pitchFamily="34" charset="0"/>
              <a:buChar char="•"/>
            </a:pPr>
            <a:r>
              <a:rPr lang="en-US" sz="1800" dirty="0"/>
              <a:t>Limitation of basic activities (toilet – bathing)</a:t>
            </a:r>
          </a:p>
          <a:p>
            <a:pPr lvl="1">
              <a:buFont typeface="Arial" pitchFamily="34" charset="0"/>
              <a:buChar char="•"/>
            </a:pPr>
            <a:r>
              <a:rPr lang="en-US" sz="1800" dirty="0"/>
              <a:t>Limitation of major activities (house work or work)</a:t>
            </a:r>
          </a:p>
        </p:txBody>
      </p:sp>
    </p:spTree>
    <p:extLst>
      <p:ext uri="{BB962C8B-B14F-4D97-AF65-F5344CB8AC3E}">
        <p14:creationId xmlns:p14="http://schemas.microsoft.com/office/powerpoint/2010/main" val="661610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3119" y="381000"/>
            <a:ext cx="8139076" cy="793750"/>
          </a:xfrm>
        </p:spPr>
        <p:txBody>
          <a:bodyPr>
            <a:normAutofit/>
          </a:bodyPr>
          <a:lstStyle/>
          <a:p>
            <a:pPr eaLnBrk="1" hangingPunct="1">
              <a:defRPr/>
            </a:pPr>
            <a:r>
              <a:rPr lang="en-US" b="1" dirty="0" smtClean="0">
                <a:latin typeface="+mn-lt"/>
                <a:cs typeface="Arial" panose="020B0604020202020204" pitchFamily="34" charset="0"/>
              </a:rPr>
              <a:t>HEALTHCARE DELIVERY INDICATORS</a:t>
            </a:r>
            <a:endParaRPr lang="en-US" b="1" dirty="0">
              <a:latin typeface="+mn-lt"/>
              <a:cs typeface="Arial" panose="020B0604020202020204" pitchFamily="34" charset="0"/>
            </a:endParaRPr>
          </a:p>
        </p:txBody>
      </p:sp>
      <p:sp>
        <p:nvSpPr>
          <p:cNvPr id="30723" name="Content Placeholder 2"/>
          <p:cNvSpPr>
            <a:spLocks noGrp="1"/>
          </p:cNvSpPr>
          <p:nvPr>
            <p:ph idx="1"/>
          </p:nvPr>
        </p:nvSpPr>
        <p:spPr>
          <a:xfrm>
            <a:off x="975519" y="1981200"/>
            <a:ext cx="10363200" cy="2895600"/>
          </a:xfrm>
        </p:spPr>
        <p:txBody>
          <a:bodyPr>
            <a:noAutofit/>
          </a:bodyPr>
          <a:lstStyle/>
          <a:p>
            <a:pPr lvl="0">
              <a:buFont typeface="Arial" pitchFamily="34" charset="0"/>
              <a:buChar char="•"/>
            </a:pPr>
            <a:r>
              <a:rPr lang="en-US" sz="2400" dirty="0"/>
              <a:t>Doctors – population ratio</a:t>
            </a:r>
          </a:p>
          <a:p>
            <a:pPr lvl="0">
              <a:buFont typeface="Arial" pitchFamily="34" charset="0"/>
              <a:buChar char="•"/>
            </a:pPr>
            <a:r>
              <a:rPr lang="en-US" sz="2400" dirty="0"/>
              <a:t>Nurses – population ratio</a:t>
            </a:r>
          </a:p>
          <a:p>
            <a:pPr lvl="0">
              <a:buFont typeface="Arial" pitchFamily="34" charset="0"/>
              <a:buChar char="•"/>
            </a:pPr>
            <a:r>
              <a:rPr lang="en-US" sz="2400" dirty="0"/>
              <a:t>Bed – Population ratio</a:t>
            </a:r>
          </a:p>
          <a:p>
            <a:pPr lvl="0">
              <a:buFont typeface="Arial" pitchFamily="34" charset="0"/>
              <a:buChar char="•"/>
            </a:pPr>
            <a:r>
              <a:rPr lang="en-US" sz="2400" dirty="0"/>
              <a:t>Center or sub-center – population ratio </a:t>
            </a:r>
          </a:p>
          <a:p>
            <a:pPr lvl="0">
              <a:buFont typeface="Arial" pitchFamily="34" charset="0"/>
              <a:buChar char="•"/>
            </a:pPr>
            <a:r>
              <a:rPr lang="en-US" sz="2400" dirty="0"/>
              <a:t>Midwives – female in the fertile age group ratio</a:t>
            </a:r>
          </a:p>
        </p:txBody>
      </p:sp>
    </p:spTree>
    <p:extLst>
      <p:ext uri="{BB962C8B-B14F-4D97-AF65-F5344CB8AC3E}">
        <p14:creationId xmlns:p14="http://schemas.microsoft.com/office/powerpoint/2010/main" val="17965455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3119" y="381000"/>
            <a:ext cx="8139076" cy="793750"/>
          </a:xfrm>
        </p:spPr>
        <p:txBody>
          <a:bodyPr>
            <a:normAutofit/>
          </a:bodyPr>
          <a:lstStyle/>
          <a:p>
            <a:pPr eaLnBrk="1" hangingPunct="1">
              <a:defRPr/>
            </a:pPr>
            <a:r>
              <a:rPr lang="en-US" b="1" dirty="0" smtClean="0">
                <a:latin typeface="+mn-lt"/>
                <a:cs typeface="Arial" panose="020B0604020202020204" pitchFamily="34" charset="0"/>
              </a:rPr>
              <a:t>HEALTHCARE UTILIZATION INDICATORS</a:t>
            </a:r>
            <a:endParaRPr lang="en-US" b="1" dirty="0">
              <a:latin typeface="+mn-lt"/>
              <a:cs typeface="Arial" panose="020B0604020202020204" pitchFamily="34" charset="0"/>
            </a:endParaRPr>
          </a:p>
        </p:txBody>
      </p:sp>
      <p:sp>
        <p:nvSpPr>
          <p:cNvPr id="30723" name="Content Placeholder 2"/>
          <p:cNvSpPr>
            <a:spLocks noGrp="1"/>
          </p:cNvSpPr>
          <p:nvPr>
            <p:ph idx="1"/>
          </p:nvPr>
        </p:nvSpPr>
        <p:spPr>
          <a:xfrm>
            <a:off x="975519" y="1981200"/>
            <a:ext cx="10363200" cy="3886200"/>
          </a:xfrm>
        </p:spPr>
        <p:txBody>
          <a:bodyPr>
            <a:noAutofit/>
          </a:bodyPr>
          <a:lstStyle/>
          <a:p>
            <a:pPr>
              <a:buFont typeface="Arial" pitchFamily="34" charset="0"/>
              <a:buChar char="•"/>
            </a:pPr>
            <a:r>
              <a:rPr lang="en-US" sz="2400" dirty="0" smtClean="0"/>
              <a:t>Percentage </a:t>
            </a:r>
            <a:r>
              <a:rPr lang="en-US" sz="2400" dirty="0"/>
              <a:t>of children attending for immunization</a:t>
            </a:r>
          </a:p>
          <a:p>
            <a:pPr>
              <a:buFont typeface="Arial" pitchFamily="34" charset="0"/>
              <a:buChar char="•"/>
            </a:pPr>
            <a:r>
              <a:rPr lang="en-US" sz="2400" dirty="0" smtClean="0"/>
              <a:t>Percentage </a:t>
            </a:r>
            <a:r>
              <a:rPr lang="en-US" sz="2400" dirty="0"/>
              <a:t>of children attending for routine check-up</a:t>
            </a:r>
          </a:p>
          <a:p>
            <a:pPr>
              <a:buFont typeface="Arial" pitchFamily="34" charset="0"/>
              <a:buChar char="•"/>
            </a:pPr>
            <a:r>
              <a:rPr lang="en-US" sz="2400" dirty="0" smtClean="0"/>
              <a:t>Percentage </a:t>
            </a:r>
            <a:r>
              <a:rPr lang="en-US" sz="2400" dirty="0"/>
              <a:t>of pregnant female attending for ante-natal care</a:t>
            </a:r>
          </a:p>
          <a:p>
            <a:pPr>
              <a:buFont typeface="Arial" pitchFamily="34" charset="0"/>
              <a:buChar char="•"/>
            </a:pPr>
            <a:r>
              <a:rPr lang="en-US" sz="2400" dirty="0" smtClean="0"/>
              <a:t>Percentage </a:t>
            </a:r>
            <a:r>
              <a:rPr lang="en-US" sz="2400" dirty="0"/>
              <a:t>of pregnant female attended by a trained birth attendant</a:t>
            </a:r>
          </a:p>
          <a:p>
            <a:pPr>
              <a:buFont typeface="Arial" pitchFamily="34" charset="0"/>
              <a:buChar char="•"/>
            </a:pPr>
            <a:r>
              <a:rPr lang="en-US" sz="2400" dirty="0" smtClean="0"/>
              <a:t>Percentage </a:t>
            </a:r>
            <a:r>
              <a:rPr lang="en-US" sz="2400" dirty="0"/>
              <a:t>of female attending family planning clinics</a:t>
            </a:r>
          </a:p>
          <a:p>
            <a:pPr>
              <a:buFont typeface="Arial" pitchFamily="34" charset="0"/>
              <a:buChar char="•"/>
            </a:pPr>
            <a:r>
              <a:rPr lang="en-US" sz="2400" dirty="0" smtClean="0"/>
              <a:t>Bed </a:t>
            </a:r>
            <a:r>
              <a:rPr lang="en-US" sz="2400" dirty="0"/>
              <a:t>occupancy rate</a:t>
            </a:r>
          </a:p>
          <a:p>
            <a:pPr>
              <a:buFont typeface="Arial" pitchFamily="34" charset="0"/>
              <a:buChar char="•"/>
            </a:pPr>
            <a:r>
              <a:rPr lang="en-US" sz="2400" dirty="0" smtClean="0"/>
              <a:t>Bed </a:t>
            </a:r>
            <a:r>
              <a:rPr lang="en-US" sz="2400" dirty="0"/>
              <a:t>turn over ratio</a:t>
            </a:r>
          </a:p>
        </p:txBody>
      </p:sp>
    </p:spTree>
    <p:extLst>
      <p:ext uri="{BB962C8B-B14F-4D97-AF65-F5344CB8AC3E}">
        <p14:creationId xmlns:p14="http://schemas.microsoft.com/office/powerpoint/2010/main" val="1088130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3119" y="381000"/>
            <a:ext cx="8139076" cy="793750"/>
          </a:xfrm>
        </p:spPr>
        <p:txBody>
          <a:bodyPr>
            <a:normAutofit/>
          </a:bodyPr>
          <a:lstStyle/>
          <a:p>
            <a:pPr eaLnBrk="1" hangingPunct="1">
              <a:defRPr/>
            </a:pPr>
            <a:r>
              <a:rPr lang="en-US" b="1" dirty="0" smtClean="0">
                <a:latin typeface="+mn-lt"/>
                <a:cs typeface="Arial" panose="020B0604020202020204" pitchFamily="34" charset="0"/>
              </a:rPr>
              <a:t>NUTRITION INDICATORS</a:t>
            </a:r>
            <a:endParaRPr lang="en-US" b="1" dirty="0">
              <a:latin typeface="+mn-lt"/>
              <a:cs typeface="Arial" panose="020B0604020202020204" pitchFamily="34" charset="0"/>
            </a:endParaRPr>
          </a:p>
        </p:txBody>
      </p:sp>
      <p:sp>
        <p:nvSpPr>
          <p:cNvPr id="30723" name="Content Placeholder 2"/>
          <p:cNvSpPr>
            <a:spLocks noGrp="1"/>
          </p:cNvSpPr>
          <p:nvPr>
            <p:ph idx="1"/>
          </p:nvPr>
        </p:nvSpPr>
        <p:spPr>
          <a:xfrm>
            <a:off x="899319" y="1600200"/>
            <a:ext cx="10668000" cy="4953000"/>
          </a:xfrm>
        </p:spPr>
        <p:txBody>
          <a:bodyPr>
            <a:noAutofit/>
          </a:bodyPr>
          <a:lstStyle/>
          <a:p>
            <a:pPr lvl="0">
              <a:buFont typeface="Arial" pitchFamily="34" charset="0"/>
              <a:buChar char="•"/>
            </a:pPr>
            <a:r>
              <a:rPr lang="en-US" sz="2000" dirty="0"/>
              <a:t>Specific nutritional </a:t>
            </a:r>
            <a:r>
              <a:rPr lang="en-US" sz="2000" dirty="0" smtClean="0"/>
              <a:t>indicators</a:t>
            </a:r>
            <a:endParaRPr lang="en-US" sz="2000" dirty="0"/>
          </a:p>
          <a:p>
            <a:pPr lvl="1">
              <a:buFont typeface="Arial" pitchFamily="34" charset="0"/>
              <a:buChar char="•"/>
            </a:pPr>
            <a:r>
              <a:rPr lang="en-US" sz="1700" dirty="0"/>
              <a:t>Percentage of the population who have low </a:t>
            </a:r>
            <a:r>
              <a:rPr lang="en-US" sz="1700" dirty="0" smtClean="0"/>
              <a:t>weight </a:t>
            </a:r>
            <a:r>
              <a:rPr lang="en-US" sz="1700" dirty="0"/>
              <a:t>for age -  height for age –   </a:t>
            </a:r>
            <a:r>
              <a:rPr lang="en-US" sz="1700" dirty="0" smtClean="0"/>
              <a:t>weight for  </a:t>
            </a:r>
            <a:r>
              <a:rPr lang="en-US" sz="1700" dirty="0"/>
              <a:t>height</a:t>
            </a:r>
          </a:p>
          <a:p>
            <a:pPr lvl="1">
              <a:buFont typeface="Arial" pitchFamily="34" charset="0"/>
              <a:buChar char="•"/>
            </a:pPr>
            <a:r>
              <a:rPr lang="en-US" sz="1700" dirty="0"/>
              <a:t>Percentage of infants born with a low birth weight</a:t>
            </a:r>
          </a:p>
          <a:p>
            <a:pPr lvl="1">
              <a:buFont typeface="Arial" pitchFamily="34" charset="0"/>
              <a:buChar char="•"/>
            </a:pPr>
            <a:r>
              <a:rPr lang="en-US" sz="1700" dirty="0"/>
              <a:t>Percentage of the population who have low HB level</a:t>
            </a:r>
          </a:p>
          <a:p>
            <a:pPr lvl="1">
              <a:buFont typeface="Arial" pitchFamily="34" charset="0"/>
              <a:buChar char="•"/>
            </a:pPr>
            <a:r>
              <a:rPr lang="en-US" sz="1700" dirty="0"/>
              <a:t>Percentage of children with clinical signs of malnutrition</a:t>
            </a:r>
          </a:p>
          <a:p>
            <a:pPr lvl="1">
              <a:buFont typeface="Arial" pitchFamily="34" charset="0"/>
              <a:buChar char="•"/>
            </a:pPr>
            <a:r>
              <a:rPr lang="en-US" sz="1700" dirty="0"/>
              <a:t>Percentage of those whose protein and caloric intake below the required</a:t>
            </a:r>
          </a:p>
          <a:p>
            <a:pPr lvl="1">
              <a:buFont typeface="Arial" pitchFamily="34" charset="0"/>
              <a:buChar char="•"/>
            </a:pPr>
            <a:r>
              <a:rPr lang="en-US" sz="1700" dirty="0"/>
              <a:t>Percentage of those who have 2 meals or fewer per day</a:t>
            </a:r>
          </a:p>
          <a:p>
            <a:pPr lvl="1">
              <a:buFont typeface="Arial" pitchFamily="34" charset="0"/>
              <a:buChar char="•"/>
            </a:pPr>
            <a:r>
              <a:rPr lang="en-US" sz="1700" dirty="0"/>
              <a:t>Increases in prices as a percentage increase in minimal wages</a:t>
            </a:r>
          </a:p>
          <a:p>
            <a:pPr lvl="1">
              <a:buFont typeface="Arial" pitchFamily="34" charset="0"/>
              <a:buChar char="•"/>
            </a:pPr>
            <a:r>
              <a:rPr lang="en-US" sz="1700" dirty="0"/>
              <a:t>Percentage of expenditure on </a:t>
            </a:r>
            <a:r>
              <a:rPr lang="en-US" sz="1700" dirty="0" smtClean="0"/>
              <a:t>food from total income</a:t>
            </a:r>
            <a:endParaRPr lang="en-US" sz="1700" dirty="0"/>
          </a:p>
          <a:p>
            <a:pPr marL="0" indent="0">
              <a:buNone/>
            </a:pPr>
            <a:endParaRPr lang="en-US" sz="2000" dirty="0"/>
          </a:p>
          <a:p>
            <a:pPr lvl="0">
              <a:buFont typeface="Arial" pitchFamily="34" charset="0"/>
              <a:buChar char="•"/>
            </a:pPr>
            <a:r>
              <a:rPr lang="en-US" sz="2000" dirty="0"/>
              <a:t>Mortality </a:t>
            </a:r>
            <a:r>
              <a:rPr lang="en-US" sz="2000" dirty="0" smtClean="0"/>
              <a:t>indicators</a:t>
            </a:r>
            <a:endParaRPr lang="en-US" sz="2000" dirty="0"/>
          </a:p>
          <a:p>
            <a:pPr lvl="1">
              <a:buFont typeface="Arial" pitchFamily="34" charset="0"/>
              <a:buChar char="•"/>
            </a:pPr>
            <a:r>
              <a:rPr lang="en-US" sz="1700" dirty="0"/>
              <a:t>MMR – IMR – children &lt;5 years</a:t>
            </a:r>
          </a:p>
          <a:p>
            <a:pPr lvl="1">
              <a:buFont typeface="Arial" pitchFamily="34" charset="0"/>
              <a:buChar char="•"/>
            </a:pPr>
            <a:r>
              <a:rPr lang="en-US" sz="1700" dirty="0"/>
              <a:t>Morbidity rates for certain diseases as measles and diarrhea</a:t>
            </a:r>
          </a:p>
          <a:p>
            <a:pPr lvl="1">
              <a:buFont typeface="Arial" pitchFamily="34" charset="0"/>
              <a:buChar char="•"/>
            </a:pPr>
            <a:r>
              <a:rPr lang="en-US" sz="1700" dirty="0"/>
              <a:t>Cause specific mortality rate as from measles and tuberculosis</a:t>
            </a:r>
          </a:p>
        </p:txBody>
      </p:sp>
    </p:spTree>
    <p:extLst>
      <p:ext uri="{BB962C8B-B14F-4D97-AF65-F5344CB8AC3E}">
        <p14:creationId xmlns:p14="http://schemas.microsoft.com/office/powerpoint/2010/main" val="4290545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3119" y="381000"/>
            <a:ext cx="8139076" cy="793750"/>
          </a:xfrm>
        </p:spPr>
        <p:txBody>
          <a:bodyPr>
            <a:normAutofit/>
          </a:bodyPr>
          <a:lstStyle/>
          <a:p>
            <a:pPr eaLnBrk="1" hangingPunct="1">
              <a:defRPr/>
            </a:pPr>
            <a:r>
              <a:rPr lang="en-US" b="1" dirty="0" smtClean="0">
                <a:latin typeface="+mn-lt"/>
                <a:cs typeface="Arial" panose="020B0604020202020204" pitchFamily="34" charset="0"/>
              </a:rPr>
              <a:t>SOCIOECONOMIC INDICATORS</a:t>
            </a:r>
            <a:endParaRPr lang="en-US" b="1" dirty="0">
              <a:latin typeface="+mn-lt"/>
              <a:cs typeface="Arial" panose="020B0604020202020204" pitchFamily="34" charset="0"/>
            </a:endParaRPr>
          </a:p>
        </p:txBody>
      </p:sp>
      <p:sp>
        <p:nvSpPr>
          <p:cNvPr id="30723" name="Content Placeholder 2"/>
          <p:cNvSpPr>
            <a:spLocks noGrp="1"/>
          </p:cNvSpPr>
          <p:nvPr>
            <p:ph idx="1"/>
          </p:nvPr>
        </p:nvSpPr>
        <p:spPr>
          <a:xfrm>
            <a:off x="899319" y="1600200"/>
            <a:ext cx="10668000" cy="3581400"/>
          </a:xfrm>
        </p:spPr>
        <p:txBody>
          <a:bodyPr>
            <a:noAutofit/>
          </a:bodyPr>
          <a:lstStyle/>
          <a:p>
            <a:pPr lvl="0">
              <a:buFont typeface="Arial" pitchFamily="34" charset="0"/>
              <a:buChar char="•"/>
            </a:pPr>
            <a:r>
              <a:rPr lang="en-US" sz="2400" dirty="0"/>
              <a:t>Rate of population growth</a:t>
            </a:r>
          </a:p>
          <a:p>
            <a:pPr lvl="0">
              <a:buFont typeface="Arial" pitchFamily="34" charset="0"/>
              <a:buChar char="•"/>
            </a:pPr>
            <a:r>
              <a:rPr lang="en-US" sz="2400" dirty="0"/>
              <a:t>Per-capita gross national production (GNP)</a:t>
            </a:r>
          </a:p>
          <a:p>
            <a:pPr lvl="0">
              <a:buFont typeface="Arial" pitchFamily="34" charset="0"/>
              <a:buChar char="•"/>
            </a:pPr>
            <a:r>
              <a:rPr lang="en-US" sz="2400" dirty="0"/>
              <a:t>Percentage of unemployed</a:t>
            </a:r>
          </a:p>
          <a:p>
            <a:pPr lvl="0">
              <a:buFont typeface="Arial" pitchFamily="34" charset="0"/>
              <a:buChar char="•"/>
            </a:pPr>
            <a:r>
              <a:rPr lang="en-US" sz="2400" dirty="0"/>
              <a:t>Percentage of literacy</a:t>
            </a:r>
          </a:p>
          <a:p>
            <a:pPr lvl="0">
              <a:buFont typeface="Arial" pitchFamily="34" charset="0"/>
              <a:buChar char="•"/>
            </a:pPr>
            <a:r>
              <a:rPr lang="en-US" sz="2400" dirty="0"/>
              <a:t>Average family size</a:t>
            </a:r>
          </a:p>
          <a:p>
            <a:pPr lvl="0">
              <a:buFont typeface="Arial" pitchFamily="34" charset="0"/>
              <a:buChar char="•"/>
            </a:pPr>
            <a:r>
              <a:rPr lang="en-US" sz="2400" dirty="0"/>
              <a:t>Crowding index</a:t>
            </a:r>
          </a:p>
          <a:p>
            <a:pPr lvl="0">
              <a:buFont typeface="Arial" pitchFamily="34" charset="0"/>
              <a:buChar char="•"/>
            </a:pPr>
            <a:r>
              <a:rPr lang="en-US" sz="2400" dirty="0"/>
              <a:t>Dependency ratio</a:t>
            </a:r>
          </a:p>
        </p:txBody>
      </p:sp>
    </p:spTree>
    <p:extLst>
      <p:ext uri="{BB962C8B-B14F-4D97-AF65-F5344CB8AC3E}">
        <p14:creationId xmlns:p14="http://schemas.microsoft.com/office/powerpoint/2010/main" val="41256796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3119" y="381000"/>
            <a:ext cx="8139076" cy="793750"/>
          </a:xfrm>
        </p:spPr>
        <p:txBody>
          <a:bodyPr>
            <a:normAutofit/>
          </a:bodyPr>
          <a:lstStyle/>
          <a:p>
            <a:pPr eaLnBrk="1" hangingPunct="1">
              <a:defRPr/>
            </a:pPr>
            <a:r>
              <a:rPr lang="en-US" b="1" dirty="0" smtClean="0">
                <a:latin typeface="+mn-lt"/>
                <a:cs typeface="Arial" panose="020B0604020202020204" pitchFamily="34" charset="0"/>
              </a:rPr>
              <a:t>SOCIAL AND MENTAL INDICATORS</a:t>
            </a:r>
            <a:endParaRPr lang="en-US" b="1" dirty="0">
              <a:latin typeface="+mn-lt"/>
              <a:cs typeface="Arial" panose="020B0604020202020204" pitchFamily="34" charset="0"/>
            </a:endParaRPr>
          </a:p>
        </p:txBody>
      </p:sp>
      <p:sp>
        <p:nvSpPr>
          <p:cNvPr id="30723" name="Content Placeholder 2"/>
          <p:cNvSpPr>
            <a:spLocks noGrp="1"/>
          </p:cNvSpPr>
          <p:nvPr>
            <p:ph idx="1"/>
          </p:nvPr>
        </p:nvSpPr>
        <p:spPr>
          <a:xfrm>
            <a:off x="899319" y="1752600"/>
            <a:ext cx="10668000" cy="4267200"/>
          </a:xfrm>
        </p:spPr>
        <p:txBody>
          <a:bodyPr>
            <a:noAutofit/>
          </a:bodyPr>
          <a:lstStyle/>
          <a:p>
            <a:pPr marL="0" indent="0">
              <a:buNone/>
            </a:pPr>
            <a:r>
              <a:rPr lang="en-US" sz="2400" dirty="0"/>
              <a:t>Rate of </a:t>
            </a:r>
            <a:endParaRPr lang="en-US" sz="2400" dirty="0" smtClean="0"/>
          </a:p>
          <a:p>
            <a:pPr lvl="1">
              <a:buFont typeface="Arial" pitchFamily="34" charset="0"/>
              <a:buChar char="•"/>
            </a:pPr>
            <a:r>
              <a:rPr lang="en-US" sz="2100" dirty="0" smtClean="0"/>
              <a:t>suicide </a:t>
            </a:r>
          </a:p>
          <a:p>
            <a:pPr lvl="1">
              <a:buFont typeface="Arial" pitchFamily="34" charset="0"/>
              <a:buChar char="•"/>
            </a:pPr>
            <a:r>
              <a:rPr lang="en-US" sz="2100" dirty="0" smtClean="0"/>
              <a:t>homicide </a:t>
            </a:r>
          </a:p>
          <a:p>
            <a:pPr lvl="1">
              <a:buFont typeface="Arial" pitchFamily="34" charset="0"/>
              <a:buChar char="•"/>
            </a:pPr>
            <a:r>
              <a:rPr lang="en-US" sz="2100" dirty="0" smtClean="0"/>
              <a:t>delinquency </a:t>
            </a:r>
          </a:p>
          <a:p>
            <a:pPr lvl="1">
              <a:buFont typeface="Arial" pitchFamily="34" charset="0"/>
              <a:buChar char="•"/>
            </a:pPr>
            <a:r>
              <a:rPr lang="en-US" sz="2100" dirty="0" smtClean="0"/>
              <a:t>Alcohol </a:t>
            </a:r>
            <a:r>
              <a:rPr lang="en-US" sz="2100" dirty="0"/>
              <a:t>and substance abuse </a:t>
            </a:r>
            <a:endParaRPr lang="en-US" sz="2100" dirty="0" smtClean="0"/>
          </a:p>
          <a:p>
            <a:pPr lvl="1">
              <a:buFont typeface="Arial" pitchFamily="34" charset="0"/>
              <a:buChar char="•"/>
            </a:pPr>
            <a:r>
              <a:rPr lang="en-US" sz="2100" dirty="0" smtClean="0"/>
              <a:t>rape </a:t>
            </a:r>
          </a:p>
          <a:p>
            <a:pPr lvl="1">
              <a:buFont typeface="Arial" pitchFamily="34" charset="0"/>
              <a:buChar char="•"/>
            </a:pPr>
            <a:r>
              <a:rPr lang="en-US" sz="2100" dirty="0" smtClean="0"/>
              <a:t>child </a:t>
            </a:r>
            <a:r>
              <a:rPr lang="en-US" sz="2100" dirty="0"/>
              <a:t>abuse </a:t>
            </a:r>
            <a:endParaRPr lang="en-US" sz="2100" dirty="0" smtClean="0"/>
          </a:p>
          <a:p>
            <a:pPr lvl="1">
              <a:buFont typeface="Arial" pitchFamily="34" charset="0"/>
              <a:buChar char="•"/>
            </a:pPr>
            <a:r>
              <a:rPr lang="en-US" sz="2100" dirty="0" smtClean="0"/>
              <a:t>wife </a:t>
            </a:r>
            <a:r>
              <a:rPr lang="en-US" sz="2100" dirty="0"/>
              <a:t>abuse </a:t>
            </a:r>
            <a:endParaRPr lang="en-US" sz="2100" dirty="0" smtClean="0"/>
          </a:p>
          <a:p>
            <a:pPr lvl="1">
              <a:buFont typeface="Arial" pitchFamily="34" charset="0"/>
              <a:buChar char="•"/>
            </a:pPr>
            <a:r>
              <a:rPr lang="en-US" sz="2100" dirty="0" smtClean="0"/>
              <a:t>neglected </a:t>
            </a:r>
            <a:r>
              <a:rPr lang="en-US" sz="2100" dirty="0"/>
              <a:t>or abandoned youth</a:t>
            </a:r>
          </a:p>
        </p:txBody>
      </p:sp>
    </p:spTree>
    <p:extLst>
      <p:ext uri="{BB962C8B-B14F-4D97-AF65-F5344CB8AC3E}">
        <p14:creationId xmlns:p14="http://schemas.microsoft.com/office/powerpoint/2010/main" val="2642480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3119" y="381000"/>
            <a:ext cx="8139076" cy="793750"/>
          </a:xfrm>
        </p:spPr>
        <p:txBody>
          <a:bodyPr>
            <a:normAutofit/>
          </a:bodyPr>
          <a:lstStyle/>
          <a:p>
            <a:pPr eaLnBrk="1" hangingPunct="1">
              <a:defRPr/>
            </a:pPr>
            <a:r>
              <a:rPr lang="en-US" b="1" dirty="0" smtClean="0">
                <a:latin typeface="+mn-lt"/>
                <a:cs typeface="Arial" panose="020B0604020202020204" pitchFamily="34" charset="0"/>
              </a:rPr>
              <a:t>ENVIRONMENTAL INDICATORS</a:t>
            </a:r>
            <a:endParaRPr lang="en-US" b="1" dirty="0">
              <a:latin typeface="+mn-lt"/>
              <a:cs typeface="Arial" panose="020B0604020202020204" pitchFamily="34" charset="0"/>
            </a:endParaRPr>
          </a:p>
        </p:txBody>
      </p:sp>
      <p:sp>
        <p:nvSpPr>
          <p:cNvPr id="30723" name="Content Placeholder 2"/>
          <p:cNvSpPr>
            <a:spLocks noGrp="1"/>
          </p:cNvSpPr>
          <p:nvPr>
            <p:ph idx="1"/>
          </p:nvPr>
        </p:nvSpPr>
        <p:spPr>
          <a:xfrm>
            <a:off x="899319" y="1752600"/>
            <a:ext cx="10668000" cy="4267200"/>
          </a:xfrm>
        </p:spPr>
        <p:txBody>
          <a:bodyPr>
            <a:noAutofit/>
          </a:bodyPr>
          <a:lstStyle/>
          <a:p>
            <a:pPr marL="0" indent="0">
              <a:buNone/>
            </a:pPr>
            <a:r>
              <a:rPr lang="en-US" sz="2400" dirty="0"/>
              <a:t>Percentage of the population with </a:t>
            </a:r>
            <a:endParaRPr lang="en-US" sz="2400" dirty="0" smtClean="0"/>
          </a:p>
          <a:p>
            <a:pPr lvl="1">
              <a:buFont typeface="Arial" pitchFamily="34" charset="0"/>
              <a:buChar char="•"/>
            </a:pPr>
            <a:r>
              <a:rPr lang="en-US" sz="2100" dirty="0" smtClean="0"/>
              <a:t>safe </a:t>
            </a:r>
            <a:r>
              <a:rPr lang="en-US" sz="2100" dirty="0"/>
              <a:t>water supply inside dwellings </a:t>
            </a:r>
            <a:endParaRPr lang="en-US" sz="2100" dirty="0" smtClean="0"/>
          </a:p>
          <a:p>
            <a:pPr lvl="1">
              <a:buFont typeface="Arial" pitchFamily="34" charset="0"/>
              <a:buChar char="•"/>
            </a:pPr>
            <a:r>
              <a:rPr lang="en-US" sz="2100" dirty="0" smtClean="0"/>
              <a:t>sanitary </a:t>
            </a:r>
            <a:r>
              <a:rPr lang="en-US" sz="2100" dirty="0"/>
              <a:t>refuse and sewage disposal </a:t>
            </a:r>
            <a:endParaRPr lang="en-US" sz="2100" dirty="0" smtClean="0"/>
          </a:p>
          <a:p>
            <a:pPr lvl="1">
              <a:buFont typeface="Arial" pitchFamily="34" charset="0"/>
              <a:buChar char="•"/>
            </a:pPr>
            <a:r>
              <a:rPr lang="en-US" sz="2100" dirty="0" smtClean="0"/>
              <a:t>living </a:t>
            </a:r>
            <a:r>
              <a:rPr lang="en-US" sz="2100" dirty="0"/>
              <a:t>nearby a source of pollution</a:t>
            </a:r>
          </a:p>
          <a:p>
            <a:pPr marL="0" indent="0">
              <a:buNone/>
            </a:pPr>
            <a:r>
              <a:rPr lang="en-US" sz="2400" dirty="0"/>
              <a:t> </a:t>
            </a:r>
          </a:p>
        </p:txBody>
      </p:sp>
    </p:spTree>
    <p:extLst>
      <p:ext uri="{BB962C8B-B14F-4D97-AF65-F5344CB8AC3E}">
        <p14:creationId xmlns:p14="http://schemas.microsoft.com/office/powerpoint/2010/main" val="10428191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3119" y="381000"/>
            <a:ext cx="8139076" cy="793750"/>
          </a:xfrm>
        </p:spPr>
        <p:txBody>
          <a:bodyPr>
            <a:normAutofit/>
          </a:bodyPr>
          <a:lstStyle/>
          <a:p>
            <a:pPr eaLnBrk="1" hangingPunct="1">
              <a:defRPr/>
            </a:pPr>
            <a:r>
              <a:rPr lang="en-US" b="1" dirty="0" smtClean="0">
                <a:latin typeface="+mn-lt"/>
                <a:cs typeface="Arial" panose="020B0604020202020204" pitchFamily="34" charset="0"/>
              </a:rPr>
              <a:t>QUALITY OF LIFE INDICATORS</a:t>
            </a:r>
            <a:endParaRPr lang="en-US" b="1" dirty="0">
              <a:latin typeface="+mn-lt"/>
              <a:cs typeface="Arial" panose="020B0604020202020204" pitchFamily="34" charset="0"/>
            </a:endParaRPr>
          </a:p>
        </p:txBody>
      </p:sp>
      <p:sp>
        <p:nvSpPr>
          <p:cNvPr id="30723" name="Content Placeholder 2"/>
          <p:cNvSpPr>
            <a:spLocks noGrp="1"/>
          </p:cNvSpPr>
          <p:nvPr>
            <p:ph idx="1"/>
          </p:nvPr>
        </p:nvSpPr>
        <p:spPr>
          <a:xfrm>
            <a:off x="899319" y="1905000"/>
            <a:ext cx="10668000" cy="4114800"/>
          </a:xfrm>
        </p:spPr>
        <p:txBody>
          <a:bodyPr>
            <a:noAutofit/>
          </a:bodyPr>
          <a:lstStyle/>
          <a:p>
            <a:pPr lvl="0">
              <a:buFont typeface="Arial" pitchFamily="34" charset="0"/>
              <a:buChar char="•"/>
            </a:pPr>
            <a:r>
              <a:rPr lang="en-US" sz="2000" dirty="0"/>
              <a:t>Physical quality of </a:t>
            </a:r>
            <a:r>
              <a:rPr lang="en-US" sz="2000" dirty="0" smtClean="0"/>
              <a:t>life</a:t>
            </a:r>
            <a:endParaRPr lang="en-US" sz="2000" dirty="0"/>
          </a:p>
          <a:p>
            <a:pPr marL="0" indent="0" defTabSz="342900">
              <a:buNone/>
            </a:pPr>
            <a:r>
              <a:rPr lang="en-US" sz="2000" dirty="0"/>
              <a:t>	</a:t>
            </a:r>
            <a:r>
              <a:rPr lang="en-US" sz="2000" dirty="0" smtClean="0"/>
              <a:t>Averaging </a:t>
            </a:r>
            <a:r>
              <a:rPr lang="en-US" sz="2000" dirty="0"/>
              <a:t>three indicators :Infant mortality - Life expectancy at 1 year of </a:t>
            </a:r>
            <a:r>
              <a:rPr lang="en-US" sz="2000" dirty="0" smtClean="0"/>
              <a:t>	age </a:t>
            </a:r>
            <a:r>
              <a:rPr lang="en-US" sz="2000" dirty="0"/>
              <a:t>- Literacy rate  </a:t>
            </a:r>
            <a:r>
              <a:rPr lang="en-US" sz="2000" dirty="0" smtClean="0"/>
              <a:t>	yielding </a:t>
            </a:r>
            <a:r>
              <a:rPr lang="en-US" sz="2000" dirty="0"/>
              <a:t>a score on a scale ranging from 0 (worst) to 100 (</a:t>
            </a:r>
            <a:r>
              <a:rPr lang="en-US" sz="2000" dirty="0" smtClean="0"/>
              <a:t>best)</a:t>
            </a:r>
          </a:p>
          <a:p>
            <a:pPr>
              <a:buFont typeface="Arial" pitchFamily="34" charset="0"/>
              <a:buChar char="•"/>
            </a:pPr>
            <a:endParaRPr lang="en-US" sz="2000" dirty="0"/>
          </a:p>
          <a:p>
            <a:pPr lvl="0">
              <a:buFont typeface="Arial" pitchFamily="34" charset="0"/>
              <a:buChar char="•"/>
            </a:pPr>
            <a:r>
              <a:rPr lang="en-US" sz="2000" dirty="0"/>
              <a:t>Subjective quality of </a:t>
            </a:r>
            <a:r>
              <a:rPr lang="en-US" sz="2000" dirty="0" smtClean="0"/>
              <a:t>life</a:t>
            </a:r>
            <a:endParaRPr lang="en-US" sz="2000" dirty="0"/>
          </a:p>
          <a:p>
            <a:pPr lvl="1">
              <a:buFont typeface="Arial" pitchFamily="34" charset="0"/>
              <a:buChar char="•"/>
            </a:pPr>
            <a:r>
              <a:rPr lang="en-US" sz="1700" dirty="0" smtClean="0"/>
              <a:t>Physical 			Pain, fatigue, lack of energy </a:t>
            </a:r>
          </a:p>
          <a:p>
            <a:pPr lvl="1">
              <a:buFont typeface="Arial" pitchFamily="34" charset="0"/>
              <a:buChar char="•"/>
            </a:pPr>
            <a:r>
              <a:rPr lang="en-US" sz="1700" dirty="0" smtClean="0"/>
              <a:t>Psychological 		Memory, concentration, self esteem </a:t>
            </a:r>
          </a:p>
          <a:p>
            <a:pPr lvl="1">
              <a:buFont typeface="Arial" pitchFamily="34" charset="0"/>
              <a:buChar char="•"/>
            </a:pPr>
            <a:r>
              <a:rPr lang="en-US" sz="1700" dirty="0" smtClean="0"/>
              <a:t>Level of independence 		Mobility, daily activity, working capacity, </a:t>
            </a:r>
          </a:p>
          <a:p>
            <a:pPr lvl="1">
              <a:buFont typeface="Arial" pitchFamily="34" charset="0"/>
              <a:buChar char="•"/>
            </a:pPr>
            <a:r>
              <a:rPr lang="en-US" sz="1700" dirty="0" smtClean="0"/>
              <a:t>Social relation		Personal relations, social support </a:t>
            </a:r>
          </a:p>
          <a:p>
            <a:pPr lvl="1">
              <a:buFont typeface="Arial" pitchFamily="34" charset="0"/>
              <a:buChar char="•"/>
            </a:pPr>
            <a:endParaRPr lang="en-US" sz="1700" dirty="0"/>
          </a:p>
        </p:txBody>
      </p:sp>
    </p:spTree>
    <p:extLst>
      <p:ext uri="{BB962C8B-B14F-4D97-AF65-F5344CB8AC3E}">
        <p14:creationId xmlns:p14="http://schemas.microsoft.com/office/powerpoint/2010/main" val="32738137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945272" y="1676400"/>
            <a:ext cx="10362899" cy="4800600"/>
          </a:xfrm>
        </p:spPr>
        <p:txBody>
          <a:bodyPr>
            <a:normAutofit/>
          </a:bodyPr>
          <a:lstStyle/>
          <a:p>
            <a:pPr eaLnBrk="1" hangingPunct="1">
              <a:buFont typeface="Arial" pitchFamily="34" charset="0"/>
              <a:buNone/>
              <a:defRPr/>
            </a:pPr>
            <a:r>
              <a:rPr lang="en-US" sz="2400" dirty="0" smtClean="0">
                <a:cs typeface="Arial" pitchFamily="34" charset="0"/>
              </a:rPr>
              <a:t>Learning objectives</a:t>
            </a:r>
            <a:endParaRPr lang="en-US" sz="2400" dirty="0">
              <a:latin typeface="Arial" pitchFamily="34" charset="0"/>
              <a:cs typeface="Arial" pitchFamily="34" charset="0"/>
            </a:endParaRPr>
          </a:p>
          <a:p>
            <a:pPr marL="514350" indent="-514350" eaLnBrk="1" hangingPunct="1">
              <a:buFont typeface="+mj-lt"/>
              <a:buAutoNum type="arabicPeriod"/>
              <a:defRPr/>
            </a:pPr>
            <a:r>
              <a:rPr lang="en-US" sz="2400" dirty="0" smtClean="0">
                <a:cs typeface="Arial" pitchFamily="34" charset="0"/>
              </a:rPr>
              <a:t>Explain the need to use “indicators” to measure “health” status </a:t>
            </a:r>
            <a:endParaRPr lang="en-US" sz="800" dirty="0" smtClean="0">
              <a:cs typeface="Arial" pitchFamily="34" charset="0"/>
            </a:endParaRPr>
          </a:p>
          <a:p>
            <a:pPr marL="514350" indent="-514350" eaLnBrk="1" hangingPunct="1">
              <a:buFont typeface="+mj-lt"/>
              <a:buAutoNum type="arabicPeriod"/>
              <a:defRPr/>
            </a:pPr>
            <a:r>
              <a:rPr lang="en-US" sz="2400" dirty="0" smtClean="0">
                <a:cs typeface="Arial" pitchFamily="34" charset="0"/>
              </a:rPr>
              <a:t>State the characteristics of health indicators</a:t>
            </a:r>
          </a:p>
          <a:p>
            <a:pPr marL="514350" indent="-514350" eaLnBrk="1" hangingPunct="1">
              <a:buFont typeface="+mj-lt"/>
              <a:buAutoNum type="arabicPeriod"/>
              <a:defRPr/>
            </a:pPr>
            <a:r>
              <a:rPr lang="en-US" sz="2400" dirty="0" smtClean="0">
                <a:cs typeface="Arial" pitchFamily="34" charset="0"/>
              </a:rPr>
              <a:t>List the uses of health indicators</a:t>
            </a:r>
          </a:p>
          <a:p>
            <a:pPr marL="514350" indent="-514350" eaLnBrk="1" hangingPunct="1">
              <a:buFont typeface="+mj-lt"/>
              <a:buAutoNum type="arabicPeriod"/>
              <a:defRPr/>
            </a:pPr>
            <a:r>
              <a:rPr lang="en-US" sz="2400" dirty="0" smtClean="0">
                <a:cs typeface="Arial" pitchFamily="34" charset="0"/>
              </a:rPr>
              <a:t>State with examples the types of health indicators</a:t>
            </a:r>
          </a:p>
          <a:p>
            <a:pPr marL="0" indent="0" eaLnBrk="1" hangingPunct="1">
              <a:buNone/>
              <a:defRPr/>
            </a:pPr>
            <a:endParaRPr lang="en-US" sz="2400" dirty="0" smtClean="0">
              <a:cs typeface="Arial" pitchFamily="34" charset="0"/>
            </a:endParaRPr>
          </a:p>
          <a:p>
            <a:pPr marL="0" indent="0" eaLnBrk="1" hangingPunct="1">
              <a:buNone/>
              <a:defRPr/>
            </a:pPr>
            <a:r>
              <a:rPr lang="en-US" sz="2400" dirty="0" smtClean="0">
                <a:cs typeface="Arial" pitchFamily="34" charset="0"/>
              </a:rPr>
              <a:t>Performance objectives</a:t>
            </a:r>
          </a:p>
          <a:p>
            <a:pPr marL="514350" indent="-514350">
              <a:buFont typeface="+mj-lt"/>
              <a:buAutoNum type="arabicPeriod"/>
              <a:defRPr/>
            </a:pPr>
            <a:r>
              <a:rPr lang="en-US" sz="2400" dirty="0" smtClean="0">
                <a:cs typeface="Arial" pitchFamily="34" charset="0"/>
              </a:rPr>
              <a:t>Compute indicators of mortality </a:t>
            </a:r>
            <a:endParaRPr lang="en-US" sz="800" dirty="0">
              <a:cs typeface="Arial" pitchFamily="34" charset="0"/>
            </a:endParaRPr>
          </a:p>
          <a:p>
            <a:pPr marL="514350" indent="-514350">
              <a:buFont typeface="+mj-lt"/>
              <a:buAutoNum type="arabicPeriod"/>
              <a:defRPr/>
            </a:pPr>
            <a:r>
              <a:rPr lang="en-US" sz="2400" dirty="0" smtClean="0">
                <a:cs typeface="Arial" pitchFamily="34" charset="0"/>
              </a:rPr>
              <a:t>Interpret the result of the indicator</a:t>
            </a:r>
            <a:endParaRPr lang="en-US" sz="2400" dirty="0">
              <a:cs typeface="Arial" pitchFamily="34" charset="0"/>
            </a:endParaRPr>
          </a:p>
          <a:p>
            <a:pPr marL="0" indent="0" eaLnBrk="1" hangingPunct="1">
              <a:buNone/>
              <a:defRPr/>
            </a:pPr>
            <a:endParaRPr lang="en-US" sz="2400" dirty="0">
              <a:cs typeface="Arial" pitchFamily="34" charset="0"/>
            </a:endParaRPr>
          </a:p>
        </p:txBody>
      </p:sp>
      <p:sp>
        <p:nvSpPr>
          <p:cNvPr id="18435" name="Title 1"/>
          <p:cNvSpPr>
            <a:spLocks noGrp="1"/>
          </p:cNvSpPr>
          <p:nvPr>
            <p:ph type="title"/>
          </p:nvPr>
        </p:nvSpPr>
        <p:spPr>
          <a:xfrm>
            <a:off x="945271" y="257176"/>
            <a:ext cx="9121379" cy="690563"/>
          </a:xfrm>
        </p:spPr>
        <p:txBody>
          <a:bodyPr>
            <a:normAutofit/>
          </a:bodyPr>
          <a:lstStyle/>
          <a:p>
            <a:pPr>
              <a:defRPr/>
            </a:pPr>
            <a:r>
              <a:rPr lang="en-US" sz="3200" b="1" dirty="0" smtClean="0"/>
              <a:t>OBJECTIVES</a:t>
            </a:r>
            <a:endParaRPr lang="en-US" sz="3200" dirty="0">
              <a:solidFill>
                <a:schemeClr val="accent1">
                  <a:lumMod val="50000"/>
                </a:schemeClr>
              </a:solidFill>
              <a:latin typeface="Footlight MT Light" pitchFamily="18" charset="0"/>
            </a:endParaRPr>
          </a:p>
        </p:txBody>
      </p:sp>
    </p:spTree>
    <p:extLst>
      <p:ext uri="{BB962C8B-B14F-4D97-AF65-F5344CB8AC3E}">
        <p14:creationId xmlns:p14="http://schemas.microsoft.com/office/powerpoint/2010/main" val="3473060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3119" y="381000"/>
            <a:ext cx="8139076" cy="793750"/>
          </a:xfrm>
        </p:spPr>
        <p:txBody>
          <a:bodyPr>
            <a:normAutofit/>
          </a:bodyPr>
          <a:lstStyle/>
          <a:p>
            <a:pPr eaLnBrk="1" hangingPunct="1">
              <a:defRPr/>
            </a:pPr>
            <a:r>
              <a:rPr lang="en-US" b="1" dirty="0" smtClean="0">
                <a:latin typeface="+mn-lt"/>
                <a:cs typeface="Arial" panose="020B0604020202020204" pitchFamily="34" charset="0"/>
              </a:rPr>
              <a:t>MORTALITY INDICATORS</a:t>
            </a:r>
            <a:endParaRPr lang="en-US" b="1" dirty="0">
              <a:latin typeface="+mn-lt"/>
              <a:cs typeface="Arial" panose="020B0604020202020204" pitchFamily="34" charset="0"/>
            </a:endParaRPr>
          </a:p>
        </p:txBody>
      </p:sp>
      <p:sp>
        <p:nvSpPr>
          <p:cNvPr id="30723" name="Content Placeholder 2"/>
          <p:cNvSpPr>
            <a:spLocks noGrp="1"/>
          </p:cNvSpPr>
          <p:nvPr>
            <p:ph idx="1"/>
          </p:nvPr>
        </p:nvSpPr>
        <p:spPr>
          <a:xfrm>
            <a:off x="899319" y="1676400"/>
            <a:ext cx="10363200" cy="4800601"/>
          </a:xfrm>
        </p:spPr>
        <p:txBody>
          <a:bodyPr>
            <a:normAutofit/>
          </a:bodyPr>
          <a:lstStyle/>
          <a:p>
            <a:pPr lvl="0">
              <a:buFont typeface="Arial" pitchFamily="34" charset="0"/>
              <a:buChar char="•"/>
            </a:pPr>
            <a:r>
              <a:rPr lang="en-US" sz="2400" dirty="0"/>
              <a:t>Crude death </a:t>
            </a:r>
            <a:r>
              <a:rPr lang="en-US" sz="2400" dirty="0" smtClean="0"/>
              <a:t>rate</a:t>
            </a:r>
            <a:endParaRPr lang="en-US" sz="2400" dirty="0"/>
          </a:p>
          <a:p>
            <a:pPr lvl="0">
              <a:buFont typeface="Arial" pitchFamily="34" charset="0"/>
              <a:buChar char="•"/>
            </a:pPr>
            <a:r>
              <a:rPr lang="en-US" sz="2400" dirty="0" smtClean="0"/>
              <a:t>Age specific mortality rate</a:t>
            </a:r>
          </a:p>
          <a:p>
            <a:pPr lvl="1">
              <a:buFont typeface="Arial" pitchFamily="34" charset="0"/>
              <a:buChar char="•"/>
            </a:pPr>
            <a:r>
              <a:rPr lang="en-US" sz="2100" dirty="0" smtClean="0"/>
              <a:t>Infant </a:t>
            </a:r>
            <a:r>
              <a:rPr lang="en-US" sz="2100" dirty="0"/>
              <a:t>mortality </a:t>
            </a:r>
            <a:r>
              <a:rPr lang="en-US" sz="2100" dirty="0" smtClean="0"/>
              <a:t>rate</a:t>
            </a:r>
            <a:endParaRPr lang="en-US" sz="2100" dirty="0"/>
          </a:p>
          <a:p>
            <a:pPr lvl="1">
              <a:buFont typeface="Arial" pitchFamily="34" charset="0"/>
              <a:buChar char="•"/>
            </a:pPr>
            <a:r>
              <a:rPr lang="en-US" sz="2100" dirty="0"/>
              <a:t>Perinatal mortality rate</a:t>
            </a:r>
          </a:p>
          <a:p>
            <a:pPr lvl="1">
              <a:buFont typeface="Arial" pitchFamily="34" charset="0"/>
              <a:buChar char="•"/>
            </a:pPr>
            <a:r>
              <a:rPr lang="en-US" sz="2100" dirty="0"/>
              <a:t>Neonatal mortality rate</a:t>
            </a:r>
          </a:p>
          <a:p>
            <a:pPr lvl="1">
              <a:buFont typeface="Arial" pitchFamily="34" charset="0"/>
              <a:buChar char="•"/>
            </a:pPr>
            <a:r>
              <a:rPr lang="en-US" sz="2100" dirty="0"/>
              <a:t>Post-neonatal mortality </a:t>
            </a:r>
            <a:r>
              <a:rPr lang="en-US" sz="2100" dirty="0" smtClean="0"/>
              <a:t>rate</a:t>
            </a:r>
            <a:r>
              <a:rPr lang="en-US" sz="2100" dirty="0"/>
              <a:t> </a:t>
            </a:r>
          </a:p>
          <a:p>
            <a:pPr>
              <a:buFont typeface="Arial" pitchFamily="34" charset="0"/>
              <a:buChar char="•"/>
            </a:pPr>
            <a:r>
              <a:rPr lang="en-US" sz="2400" dirty="0"/>
              <a:t>Mortality rate of children below 5 years of age</a:t>
            </a:r>
          </a:p>
          <a:p>
            <a:pPr lvl="0">
              <a:buFont typeface="Arial" pitchFamily="34" charset="0"/>
              <a:buChar char="•"/>
            </a:pPr>
            <a:r>
              <a:rPr lang="en-US" sz="2400" dirty="0" smtClean="0"/>
              <a:t>Maternal </a:t>
            </a:r>
            <a:r>
              <a:rPr lang="en-US" sz="2400" dirty="0"/>
              <a:t>mortality </a:t>
            </a:r>
            <a:r>
              <a:rPr lang="en-US" sz="2400" dirty="0" smtClean="0"/>
              <a:t>rate and ratio</a:t>
            </a:r>
            <a:endParaRPr lang="en-US" sz="2400" dirty="0"/>
          </a:p>
          <a:p>
            <a:pPr lvl="0">
              <a:buFont typeface="Arial" pitchFamily="34" charset="0"/>
              <a:buChar char="•"/>
            </a:pPr>
            <a:r>
              <a:rPr lang="en-US" sz="2400" dirty="0" smtClean="0"/>
              <a:t>Cause </a:t>
            </a:r>
            <a:r>
              <a:rPr lang="en-US" sz="2400" dirty="0"/>
              <a:t>specific mortality </a:t>
            </a:r>
            <a:r>
              <a:rPr lang="en-US" sz="2400" dirty="0" smtClean="0"/>
              <a:t>rate</a:t>
            </a:r>
            <a:endParaRPr lang="en-US" sz="2400" dirty="0"/>
          </a:p>
          <a:p>
            <a:pPr lvl="0">
              <a:buFont typeface="Arial" pitchFamily="34" charset="0"/>
              <a:buChar char="•"/>
            </a:pPr>
            <a:r>
              <a:rPr lang="en-US" sz="2400" dirty="0"/>
              <a:t>Proportionate mortality </a:t>
            </a:r>
            <a:r>
              <a:rPr lang="en-US" sz="2400" dirty="0" smtClean="0"/>
              <a:t>rate</a:t>
            </a:r>
            <a:endParaRPr lang="en-US" sz="2400" dirty="0"/>
          </a:p>
          <a:p>
            <a:pPr>
              <a:buFont typeface="Arial" pitchFamily="34" charset="0"/>
              <a:buChar char="•"/>
            </a:pPr>
            <a:r>
              <a:rPr lang="en-US" sz="2400" dirty="0" smtClean="0"/>
              <a:t>Life </a:t>
            </a:r>
            <a:r>
              <a:rPr lang="en-US" sz="2400" dirty="0"/>
              <a:t>expectancy</a:t>
            </a:r>
          </a:p>
        </p:txBody>
      </p:sp>
    </p:spTree>
    <p:extLst>
      <p:ext uri="{BB962C8B-B14F-4D97-AF65-F5344CB8AC3E}">
        <p14:creationId xmlns:p14="http://schemas.microsoft.com/office/powerpoint/2010/main" val="3172082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1" name="Rectangle 3"/>
          <p:cNvSpPr>
            <a:spLocks noChangeArrowheads="1"/>
          </p:cNvSpPr>
          <p:nvPr/>
        </p:nvSpPr>
        <p:spPr bwMode="auto">
          <a:xfrm>
            <a:off x="688002" y="1676400"/>
            <a:ext cx="11006073" cy="13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eaLnBrk="1" hangingPunct="1">
              <a:lnSpc>
                <a:spcPct val="150000"/>
              </a:lnSpc>
            </a:pPr>
            <a:r>
              <a:rPr lang="en-US" sz="2800" dirty="0" smtClean="0"/>
              <a:t>Mortality rate </a:t>
            </a:r>
            <a:r>
              <a:rPr lang="en-US" sz="2800" dirty="0"/>
              <a:t>is </a:t>
            </a:r>
            <a:r>
              <a:rPr lang="en-US" sz="2800" dirty="0" smtClean="0"/>
              <a:t>the number of deaths expressed as per 1000 or per 100 of the population among which the deaths occurred.</a:t>
            </a:r>
            <a:endParaRPr lang="en-US" sz="2800" dirty="0"/>
          </a:p>
        </p:txBody>
      </p:sp>
      <p:sp>
        <p:nvSpPr>
          <p:cNvPr id="6" name="Title 1"/>
          <p:cNvSpPr>
            <a:spLocks noGrp="1"/>
          </p:cNvSpPr>
          <p:nvPr>
            <p:ph type="title"/>
          </p:nvPr>
        </p:nvSpPr>
        <p:spPr>
          <a:xfrm>
            <a:off x="672921" y="381000"/>
            <a:ext cx="8139076" cy="793750"/>
          </a:xfrm>
        </p:spPr>
        <p:txBody>
          <a:bodyPr>
            <a:normAutofit/>
          </a:bodyPr>
          <a:lstStyle/>
          <a:p>
            <a:pPr eaLnBrk="1" hangingPunct="1">
              <a:defRPr/>
            </a:pPr>
            <a:r>
              <a:rPr lang="en-US" b="1" dirty="0" smtClean="0">
                <a:latin typeface="+mn-lt"/>
                <a:cs typeface="Arial" panose="020B0604020202020204" pitchFamily="34" charset="0"/>
              </a:rPr>
              <a:t>MORTALITY INDICATORS</a:t>
            </a:r>
            <a:endParaRPr lang="en-US" b="1" dirty="0">
              <a:latin typeface="+mn-lt"/>
              <a:cs typeface="Arial" panose="020B0604020202020204" pitchFamily="34" charset="0"/>
            </a:endParaRPr>
          </a:p>
        </p:txBody>
      </p:sp>
      <mc:AlternateContent xmlns:mc="http://schemas.openxmlformats.org/markup-compatibility/2006" xmlns:a14="http://schemas.microsoft.com/office/drawing/2010/main">
        <mc:Choice Requires="a14">
          <p:sp>
            <p:nvSpPr>
              <p:cNvPr id="3" name="TextBox 2"/>
              <p:cNvSpPr txBox="1"/>
              <p:nvPr/>
            </p:nvSpPr>
            <p:spPr>
              <a:xfrm>
                <a:off x="672921" y="3886200"/>
                <a:ext cx="10735055" cy="575222"/>
              </a:xfrm>
              <a:prstGeom prst="rect">
                <a:avLst/>
              </a:prstGeom>
              <a:noFill/>
            </p:spPr>
            <p:txBody>
              <a:bodyPr wrap="none" rtlCol="0">
                <a:spAutoFit/>
              </a:bodyPr>
              <a:lstStyle/>
              <a:p>
                <a14:m>
                  <m:oMath xmlns:m="http://schemas.openxmlformats.org/officeDocument/2006/math">
                    <m:r>
                      <a:rPr lang="en-US" sz="2000" b="0" i="1" smtClean="0">
                        <a:latin typeface="Cambria Math"/>
                      </a:rPr>
                      <m:t>𝑀𝑜𝑟𝑡𝑎𝑙𝑖𝑡𝑦</m:t>
                    </m:r>
                    <m:r>
                      <a:rPr lang="en-US" sz="2000" b="0" i="1" smtClean="0">
                        <a:latin typeface="Cambria Math"/>
                      </a:rPr>
                      <m:t> </m:t>
                    </m:r>
                    <m:r>
                      <a:rPr lang="en-US" sz="2000" b="0" i="1" smtClean="0">
                        <a:latin typeface="Cambria Math"/>
                      </a:rPr>
                      <m:t>𝑟𝑎𝑡𝑒</m:t>
                    </m:r>
                    <m:r>
                      <a:rPr lang="en-US" sz="2000" b="0" i="1" smtClean="0">
                        <a:latin typeface="Cambria Math"/>
                      </a:rPr>
                      <m:t>=</m:t>
                    </m:r>
                    <m:f>
                      <m:fPr>
                        <m:ctrlPr>
                          <a:rPr lang="en-US" sz="2000" i="1" smtClean="0">
                            <a:latin typeface="Cambria Math"/>
                          </a:rPr>
                        </m:ctrlPr>
                      </m:fPr>
                      <m:num>
                        <m:r>
                          <a:rPr lang="en-US" sz="2000" b="0" i="1" smtClean="0">
                            <a:latin typeface="Cambria Math"/>
                          </a:rPr>
                          <m:t>𝐷𝑒𝑎𝑡h𝑠</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𝑎</m:t>
                        </m:r>
                        <m:r>
                          <a:rPr lang="en-US" sz="2000" b="0" i="1" smtClean="0">
                            <a:latin typeface="Cambria Math"/>
                          </a:rPr>
                          <m:t> </m:t>
                        </m:r>
                        <m:r>
                          <a:rPr lang="en-US" sz="2000" b="0" i="1" smtClean="0">
                            <a:latin typeface="Cambria Math"/>
                          </a:rPr>
                          <m:t>𝑔𝑖𝑣𝑒𝑛</m:t>
                        </m:r>
                        <m:r>
                          <a:rPr lang="en-US" sz="2000" b="0" i="1" smtClean="0">
                            <a:latin typeface="Cambria Math"/>
                          </a:rPr>
                          <m:t> </m:t>
                        </m:r>
                        <m:r>
                          <a:rPr lang="en-US" sz="2000" b="0" i="1" smtClean="0">
                            <a:latin typeface="Cambria Math"/>
                          </a:rPr>
                          <m:t>𝑝𝑒𝑟𝑖𝑜𝑑</m:t>
                        </m:r>
                        <m:r>
                          <a:rPr lang="en-US" sz="2000" b="0" i="1" smtClean="0">
                            <a:latin typeface="Cambria Math"/>
                          </a:rPr>
                          <m:t> </m:t>
                        </m:r>
                        <m:r>
                          <a:rPr lang="en-US" sz="2000" b="0" i="1" smtClean="0">
                            <a:latin typeface="Cambria Math"/>
                          </a:rPr>
                          <m:t>𝑜𝑓</m:t>
                        </m:r>
                        <m:r>
                          <a:rPr lang="en-US" sz="2000" b="0" i="1" smtClean="0">
                            <a:latin typeface="Cambria Math"/>
                          </a:rPr>
                          <m:t> </m:t>
                        </m:r>
                        <m:r>
                          <a:rPr lang="en-US" sz="2000" b="0" i="1" smtClean="0">
                            <a:latin typeface="Cambria Math"/>
                          </a:rPr>
                          <m:t>𝑡𝑖𝑚𝑒</m:t>
                        </m:r>
                      </m:num>
                      <m:den>
                        <m:r>
                          <a:rPr lang="en-US" sz="2000" b="0" i="1" smtClean="0">
                            <a:latin typeface="Cambria Math"/>
                          </a:rPr>
                          <m:t>𝑆𝑖𝑧𝑒</m:t>
                        </m:r>
                        <m:r>
                          <a:rPr lang="en-US" sz="2000" b="0" i="1" smtClean="0">
                            <a:latin typeface="Cambria Math"/>
                          </a:rPr>
                          <m:t> </m:t>
                        </m:r>
                        <m:r>
                          <a:rPr lang="en-US" sz="2000" b="0" i="1" smtClean="0">
                            <a:latin typeface="Cambria Math"/>
                          </a:rPr>
                          <m:t>𝑜𝑓𝑡h𝑒</m:t>
                        </m:r>
                        <m:r>
                          <a:rPr lang="en-US" sz="2000" b="0" i="1" smtClean="0">
                            <a:latin typeface="Cambria Math"/>
                          </a:rPr>
                          <m:t> </m:t>
                        </m:r>
                        <m:r>
                          <a:rPr lang="en-US" sz="2000" b="0" i="1" smtClean="0">
                            <a:latin typeface="Cambria Math"/>
                          </a:rPr>
                          <m:t>𝑝𝑜𝑝𝑢𝑙𝑎𝑡𝑖𝑜𝑛</m:t>
                        </m:r>
                        <m:r>
                          <a:rPr lang="en-US" sz="2000" b="0" i="1" smtClean="0">
                            <a:latin typeface="Cambria Math"/>
                          </a:rPr>
                          <m:t> </m:t>
                        </m:r>
                        <m:r>
                          <a:rPr lang="en-US" sz="2000" b="0" i="1" smtClean="0">
                            <a:latin typeface="Cambria Math"/>
                          </a:rPr>
                          <m:t>𝑎𝑚𝑜𝑛𝑔</m:t>
                        </m:r>
                        <m:r>
                          <a:rPr lang="en-US" sz="2000" b="0" i="1" smtClean="0">
                            <a:latin typeface="Cambria Math"/>
                          </a:rPr>
                          <m:t> </m:t>
                        </m:r>
                        <m:r>
                          <a:rPr lang="en-US" sz="2000" b="0" i="1" smtClean="0">
                            <a:latin typeface="Cambria Math"/>
                          </a:rPr>
                          <m:t>𝑤h𝑖𝑐h</m:t>
                        </m:r>
                        <m:r>
                          <a:rPr lang="en-US" sz="2000" b="0" i="1" smtClean="0">
                            <a:latin typeface="Cambria Math"/>
                          </a:rPr>
                          <m:t> </m:t>
                        </m:r>
                        <m:r>
                          <a:rPr lang="en-US" sz="2000" b="0" i="1" smtClean="0">
                            <a:latin typeface="Cambria Math"/>
                          </a:rPr>
                          <m:t>𝑑𝑒𝑎𝑡h𝑠</m:t>
                        </m:r>
                        <m:r>
                          <a:rPr lang="en-US" sz="2000" b="0" i="1" smtClean="0">
                            <a:latin typeface="Cambria Math"/>
                          </a:rPr>
                          <m:t> </m:t>
                        </m:r>
                        <m:r>
                          <a:rPr lang="en-US" sz="2000" b="0" i="1" smtClean="0">
                            <a:latin typeface="Cambria Math"/>
                          </a:rPr>
                          <m:t>𝑜𝑐𝑐𝑢𝑟𝑟𝑒𝑑</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𝑡h𝑒</m:t>
                        </m:r>
                        <m:r>
                          <a:rPr lang="en-US" sz="2000" b="0" i="1" smtClean="0">
                            <a:latin typeface="Cambria Math"/>
                          </a:rPr>
                          <m:t> </m:t>
                        </m:r>
                        <m:r>
                          <a:rPr lang="en-US" sz="2000" b="0" i="1" smtClean="0">
                            <a:latin typeface="Cambria Math"/>
                          </a:rPr>
                          <m:t>𝑠𝑎𝑚𝑒</m:t>
                        </m:r>
                        <m:r>
                          <a:rPr lang="en-US" sz="2000" b="0" i="1" smtClean="0">
                            <a:latin typeface="Cambria Math"/>
                          </a:rPr>
                          <m:t> </m:t>
                        </m:r>
                        <m:r>
                          <a:rPr lang="en-US" sz="2000" b="0" i="1" smtClean="0">
                            <a:latin typeface="Cambria Math"/>
                          </a:rPr>
                          <m:t>𝑝𝑒𝑟𝑖𝑜𝑑</m:t>
                        </m:r>
                        <m:r>
                          <a:rPr lang="en-US" sz="2000" b="0" i="1" smtClean="0">
                            <a:latin typeface="Cambria Math"/>
                          </a:rPr>
                          <m:t> </m:t>
                        </m:r>
                        <m:r>
                          <a:rPr lang="en-US" sz="2000" b="0" i="1" smtClean="0">
                            <a:latin typeface="Cambria Math"/>
                          </a:rPr>
                          <m:t>𝑜𝑓</m:t>
                        </m:r>
                        <m:r>
                          <a:rPr lang="en-US" sz="2000" b="0" i="1" smtClean="0">
                            <a:latin typeface="Cambria Math"/>
                          </a:rPr>
                          <m:t> </m:t>
                        </m:r>
                        <m:r>
                          <a:rPr lang="en-US" sz="2000" b="0" i="1" smtClean="0">
                            <a:latin typeface="Cambria Math"/>
                          </a:rPr>
                          <m:t>𝑡𝑖𝑚𝑒</m:t>
                        </m:r>
                      </m:den>
                    </m:f>
                  </m:oMath>
                </a14:m>
                <a:r>
                  <a:rPr lang="en-US" sz="2000" dirty="0" smtClean="0"/>
                  <a:t> x Constant</a:t>
                </a:r>
                <a:endParaRPr lang="en-US" sz="2000" dirty="0"/>
              </a:p>
            </p:txBody>
          </p:sp>
        </mc:Choice>
        <mc:Fallback xmlns="">
          <p:sp>
            <p:nvSpPr>
              <p:cNvPr id="3" name="TextBox 2"/>
              <p:cNvSpPr txBox="1">
                <a:spLocks noRot="1" noChangeAspect="1" noMove="1" noResize="1" noEditPoints="1" noAdjustHandles="1" noChangeArrowheads="1" noChangeShapeType="1" noTextEdit="1"/>
              </p:cNvSpPr>
              <p:nvPr/>
            </p:nvSpPr>
            <p:spPr>
              <a:xfrm>
                <a:off x="672921" y="3886200"/>
                <a:ext cx="10735055" cy="575222"/>
              </a:xfrm>
              <a:prstGeom prst="rect">
                <a:avLst/>
              </a:prstGeom>
              <a:blipFill rotWithShape="1">
                <a:blip r:embed="rId3"/>
                <a:stretch>
                  <a:fillRect b="-1064"/>
                </a:stretch>
              </a:blipFill>
            </p:spPr>
            <p:txBody>
              <a:bodyPr/>
              <a:lstStyle/>
              <a:p>
                <a:r>
                  <a:rPr lang="en-US">
                    <a:noFill/>
                  </a:rPr>
                  <a:t> </a:t>
                </a:r>
              </a:p>
            </p:txBody>
          </p:sp>
        </mc:Fallback>
      </mc:AlternateContent>
    </p:spTree>
    <p:extLst>
      <p:ext uri="{BB962C8B-B14F-4D97-AF65-F5344CB8AC3E}">
        <p14:creationId xmlns:p14="http://schemas.microsoft.com/office/powerpoint/2010/main" val="228233460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6371"/>
                                        </p:tgtEl>
                                        <p:attrNameLst>
                                          <p:attrName>style.visibility</p:attrName>
                                        </p:attrNameLst>
                                      </p:cBhvr>
                                      <p:to>
                                        <p:strVal val="visible"/>
                                      </p:to>
                                    </p:set>
                                    <p:animEffect transition="in" filter="diamond(in)">
                                      <p:cBhvr>
                                        <p:cTn id="7" dur="1000"/>
                                        <p:tgtEl>
                                          <p:spTgt spid="186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555470" y="61913"/>
            <a:ext cx="9296790" cy="1143000"/>
          </a:xfrm>
        </p:spPr>
        <p:txBody>
          <a:bodyPr/>
          <a:lstStyle/>
          <a:p>
            <a:pPr eaLnBrk="1" hangingPunct="1">
              <a:defRPr/>
            </a:pPr>
            <a:r>
              <a:rPr lang="en-US" b="1" dirty="0" smtClean="0"/>
              <a:t>Crude Death Rate (CDR)</a:t>
            </a:r>
          </a:p>
        </p:txBody>
      </p:sp>
      <p:sp>
        <p:nvSpPr>
          <p:cNvPr id="188419" name="Rectangle 3"/>
          <p:cNvSpPr>
            <a:spLocks noGrp="1" noChangeArrowheads="1"/>
          </p:cNvSpPr>
          <p:nvPr>
            <p:ph type="body" idx="1"/>
          </p:nvPr>
        </p:nvSpPr>
        <p:spPr>
          <a:xfrm>
            <a:off x="823119" y="1676400"/>
            <a:ext cx="10444757" cy="1643062"/>
          </a:xfrm>
        </p:spPr>
        <p:txBody>
          <a:bodyPr/>
          <a:lstStyle/>
          <a:p>
            <a:pPr eaLnBrk="1" hangingPunct="1">
              <a:buFont typeface="Wingdings" pitchFamily="2" charset="2"/>
              <a:buNone/>
            </a:pPr>
            <a:r>
              <a:rPr lang="en-US" sz="2800" dirty="0" smtClean="0"/>
              <a:t>Mortality from all causes of death in a given period usually expressed as per 1000 of the estimated mid year population</a:t>
            </a:r>
          </a:p>
        </p:txBody>
      </p:sp>
      <p:sp>
        <p:nvSpPr>
          <p:cNvPr id="1029" name="Rectangle 4"/>
          <p:cNvSpPr>
            <a:spLocks noChangeArrowheads="1"/>
          </p:cNvSpPr>
          <p:nvPr/>
        </p:nvSpPr>
        <p:spPr bwMode="auto">
          <a:xfrm>
            <a:off x="467763"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ar-EG"/>
          </a:p>
        </p:txBody>
      </p:sp>
      <mc:AlternateContent xmlns:mc="http://schemas.openxmlformats.org/markup-compatibility/2006" xmlns:a14="http://schemas.microsoft.com/office/drawing/2010/main">
        <mc:Choice Requires="a14">
          <p:sp>
            <p:nvSpPr>
              <p:cNvPr id="8" name="TextBox 7"/>
              <p:cNvSpPr txBox="1"/>
              <p:nvPr/>
            </p:nvSpPr>
            <p:spPr>
              <a:xfrm>
                <a:off x="1403289" y="3606799"/>
                <a:ext cx="9030293" cy="670889"/>
              </a:xfrm>
              <a:prstGeom prst="rect">
                <a:avLst/>
              </a:prstGeom>
              <a:noFill/>
            </p:spPr>
            <p:txBody>
              <a:bodyPr wrap="none" rtlCol="0">
                <a:spAutoFit/>
              </a:bodyPr>
              <a:lstStyle/>
              <a:p>
                <a14:m>
                  <m:oMath xmlns:m="http://schemas.openxmlformats.org/officeDocument/2006/math">
                    <m:r>
                      <a:rPr lang="en-US" sz="2400" b="0" i="1" smtClean="0">
                        <a:latin typeface="Cambria Math"/>
                      </a:rPr>
                      <m:t>𝐶𝐷𝑅</m:t>
                    </m:r>
                    <m:r>
                      <a:rPr lang="en-US" sz="2400" b="0" i="1" smtClean="0">
                        <a:latin typeface="Cambria Math"/>
                      </a:rPr>
                      <m:t>=</m:t>
                    </m:r>
                    <m:f>
                      <m:fPr>
                        <m:ctrlPr>
                          <a:rPr lang="en-US" sz="2400" i="1" smtClean="0">
                            <a:latin typeface="Cambria Math"/>
                          </a:rPr>
                        </m:ctrlPr>
                      </m:fPr>
                      <m:num>
                        <m:r>
                          <a:rPr lang="en-US" sz="2400" b="0" i="1" smtClean="0">
                            <a:latin typeface="Cambria Math"/>
                          </a:rPr>
                          <m:t>𝑇𝑜𝑡𝑎𝑙</m:t>
                        </m:r>
                        <m:r>
                          <a:rPr lang="en-US" sz="2400" b="0" i="1" smtClean="0">
                            <a:latin typeface="Cambria Math"/>
                          </a:rPr>
                          <m:t> </m:t>
                        </m:r>
                        <m:r>
                          <a:rPr lang="en-US" sz="2400" b="0" i="1" smtClean="0">
                            <a:latin typeface="Cambria Math"/>
                          </a:rPr>
                          <m:t>𝑑𝑒𝑎𝑡</m:t>
                        </m:r>
                        <m:r>
                          <a:rPr lang="en-US" sz="2400" b="0" i="1" smtClean="0">
                            <a:latin typeface="Cambria Math"/>
                          </a:rPr>
                          <m:t>h</m:t>
                        </m:r>
                        <m:r>
                          <a:rPr lang="en-US" sz="2400" b="0" i="1" smtClean="0">
                            <a:latin typeface="Cambria Math"/>
                          </a:rPr>
                          <m:t>𝑠</m:t>
                        </m:r>
                        <m:r>
                          <a:rPr lang="en-US" sz="2400" b="0" i="1" smtClean="0">
                            <a:latin typeface="Cambria Math"/>
                          </a:rPr>
                          <m:t> </m:t>
                        </m:r>
                        <m:r>
                          <a:rPr lang="en-US" sz="2400" b="0" i="1" smtClean="0">
                            <a:latin typeface="Cambria Math"/>
                          </a:rPr>
                          <m:t>𝑖𝑛</m:t>
                        </m:r>
                        <m:r>
                          <a:rPr lang="en-US" sz="2400" b="0" i="1" smtClean="0">
                            <a:latin typeface="Cambria Math"/>
                          </a:rPr>
                          <m:t> </m:t>
                        </m:r>
                        <m:r>
                          <a:rPr lang="en-US" sz="2400" b="0" i="1" smtClean="0">
                            <a:latin typeface="Cambria Math"/>
                          </a:rPr>
                          <m:t>𝑎</m:t>
                        </m:r>
                        <m:r>
                          <a:rPr lang="en-US" sz="2400" b="0" i="1" smtClean="0">
                            <a:latin typeface="Cambria Math"/>
                          </a:rPr>
                          <m:t> </m:t>
                        </m:r>
                        <m:r>
                          <a:rPr lang="en-US" sz="2400" b="0" i="1" smtClean="0">
                            <a:latin typeface="Cambria Math"/>
                          </a:rPr>
                          <m:t>𝑔𝑖𝑣𝑒𝑛</m:t>
                        </m:r>
                        <m:r>
                          <a:rPr lang="en-US" sz="2400" b="0" i="1" smtClean="0">
                            <a:latin typeface="Cambria Math"/>
                          </a:rPr>
                          <m:t> </m:t>
                        </m:r>
                        <m:r>
                          <a:rPr lang="en-US" sz="2400" b="0" i="1" smtClean="0">
                            <a:latin typeface="Cambria Math"/>
                          </a:rPr>
                          <m:t>𝑝𝑒𝑟𝑖𝑜𝑑</m:t>
                        </m:r>
                        <m:r>
                          <a:rPr lang="en-US" sz="2400" b="0" i="1" smtClean="0">
                            <a:latin typeface="Cambria Math"/>
                          </a:rPr>
                          <m:t> </m:t>
                        </m:r>
                        <m:r>
                          <a:rPr lang="en-US" sz="2400" b="0" i="1" smtClean="0">
                            <a:latin typeface="Cambria Math"/>
                          </a:rPr>
                          <m:t>𝑜𝑓</m:t>
                        </m:r>
                        <m:r>
                          <a:rPr lang="en-US" sz="2400" b="0" i="1" smtClean="0">
                            <a:latin typeface="Cambria Math"/>
                          </a:rPr>
                          <m:t> </m:t>
                        </m:r>
                        <m:r>
                          <a:rPr lang="en-US" sz="2400" b="0" i="1" smtClean="0">
                            <a:latin typeface="Cambria Math"/>
                          </a:rPr>
                          <m:t>𝑡𝑖𝑚𝑒</m:t>
                        </m:r>
                        <m:r>
                          <a:rPr lang="en-US" sz="2400" b="0" i="1" smtClean="0">
                            <a:latin typeface="Cambria Math"/>
                          </a:rPr>
                          <m:t> </m:t>
                        </m:r>
                        <m:r>
                          <a:rPr lang="en-US" sz="2400" b="0" i="1" smtClean="0">
                            <a:latin typeface="Cambria Math"/>
                          </a:rPr>
                          <m:t>𝑎𝑛𝑑</m:t>
                        </m:r>
                        <m:r>
                          <a:rPr lang="en-US" sz="2400" b="0" i="1" smtClean="0">
                            <a:latin typeface="Cambria Math"/>
                          </a:rPr>
                          <m:t> </m:t>
                        </m:r>
                        <m:r>
                          <a:rPr lang="en-US" sz="2400" b="0" i="1" smtClean="0">
                            <a:latin typeface="Cambria Math"/>
                          </a:rPr>
                          <m:t>𝑙𝑜𝑐𝑎𝑙𝑖𝑡𝑦</m:t>
                        </m:r>
                      </m:num>
                      <m:den>
                        <m:r>
                          <a:rPr lang="en-US" sz="2400" b="0" i="1" smtClean="0">
                            <a:latin typeface="Cambria Math"/>
                          </a:rPr>
                          <m:t>𝐸𝑠𝑡𝑖𝑚𝑎𝑡𝑒𝑑</m:t>
                        </m:r>
                        <m:r>
                          <a:rPr lang="en-US" sz="2400" b="0" i="1" smtClean="0">
                            <a:latin typeface="Cambria Math"/>
                          </a:rPr>
                          <m:t> </m:t>
                        </m:r>
                        <m:r>
                          <a:rPr lang="en-US" sz="2400" b="0" i="1" smtClean="0">
                            <a:latin typeface="Cambria Math"/>
                          </a:rPr>
                          <m:t>𝑚𝑖𝑑</m:t>
                        </m:r>
                        <m:r>
                          <a:rPr lang="en-US" sz="2400" b="0" i="1" smtClean="0">
                            <a:latin typeface="Cambria Math"/>
                          </a:rPr>
                          <m:t> </m:t>
                        </m:r>
                        <m:r>
                          <a:rPr lang="en-US" sz="2400" b="0" i="1" smtClean="0">
                            <a:latin typeface="Cambria Math"/>
                          </a:rPr>
                          <m:t>𝑦𝑒𝑎𝑟</m:t>
                        </m:r>
                        <m:r>
                          <a:rPr lang="en-US" sz="2400" b="0" i="1" smtClean="0">
                            <a:latin typeface="Cambria Math"/>
                          </a:rPr>
                          <m:t> </m:t>
                        </m:r>
                        <m:r>
                          <a:rPr lang="en-US" sz="2400" b="0" i="1" smtClean="0">
                            <a:latin typeface="Cambria Math"/>
                          </a:rPr>
                          <m:t>𝑝𝑜𝑝𝑢𝑙𝑎𝑡𝑖𝑜𝑛</m:t>
                        </m:r>
                        <m:r>
                          <a:rPr lang="en-US" sz="2400" b="0" i="1" smtClean="0">
                            <a:latin typeface="Cambria Math"/>
                          </a:rPr>
                          <m:t> </m:t>
                        </m:r>
                        <m:r>
                          <a:rPr lang="en-US" sz="2400" b="0" i="1" smtClean="0">
                            <a:latin typeface="Cambria Math"/>
                          </a:rPr>
                          <m:t>𝑖𝑛</m:t>
                        </m:r>
                        <m:r>
                          <a:rPr lang="en-US" sz="2400" b="0" i="1" smtClean="0">
                            <a:latin typeface="Cambria Math"/>
                          </a:rPr>
                          <m:t> </m:t>
                        </m:r>
                        <m:r>
                          <a:rPr lang="en-US" sz="2400" b="0" i="1" smtClean="0">
                            <a:latin typeface="Cambria Math"/>
                          </a:rPr>
                          <m:t>𝑡</m:t>
                        </m:r>
                        <m:r>
                          <a:rPr lang="en-US" sz="2400" b="0" i="1" smtClean="0">
                            <a:latin typeface="Cambria Math"/>
                          </a:rPr>
                          <m:t>h</m:t>
                        </m:r>
                        <m:r>
                          <a:rPr lang="en-US" sz="2400" b="0" i="1" smtClean="0">
                            <a:latin typeface="Cambria Math"/>
                          </a:rPr>
                          <m:t>𝑒</m:t>
                        </m:r>
                        <m:r>
                          <a:rPr lang="en-US" sz="2400" b="0" i="1" smtClean="0">
                            <a:latin typeface="Cambria Math"/>
                          </a:rPr>
                          <m:t> </m:t>
                        </m:r>
                        <m:r>
                          <a:rPr lang="en-US" sz="2400" b="0" i="1" smtClean="0">
                            <a:latin typeface="Cambria Math"/>
                          </a:rPr>
                          <m:t>𝑠𝑎𝑚𝑒</m:t>
                        </m:r>
                        <m:r>
                          <a:rPr lang="en-US" sz="2400" b="0" i="1" smtClean="0">
                            <a:latin typeface="Cambria Math"/>
                          </a:rPr>
                          <m:t> </m:t>
                        </m:r>
                        <m:r>
                          <a:rPr lang="en-US" sz="2400" b="0" i="1" smtClean="0">
                            <a:latin typeface="Cambria Math"/>
                          </a:rPr>
                          <m:t>𝑦𝑒𝑎𝑟</m:t>
                        </m:r>
                        <m:r>
                          <a:rPr lang="en-US" sz="2400" b="0" i="1" smtClean="0">
                            <a:latin typeface="Cambria Math"/>
                          </a:rPr>
                          <m:t> </m:t>
                        </m:r>
                        <m:r>
                          <a:rPr lang="en-US" sz="2400" b="0" i="1" smtClean="0">
                            <a:latin typeface="Cambria Math"/>
                          </a:rPr>
                          <m:t>𝑎𝑛𝑑</m:t>
                        </m:r>
                        <m:r>
                          <a:rPr lang="en-US" sz="2400" b="0" i="1" smtClean="0">
                            <a:latin typeface="Cambria Math"/>
                          </a:rPr>
                          <m:t> </m:t>
                        </m:r>
                        <m:r>
                          <a:rPr lang="en-US" sz="2400" b="0" i="1" smtClean="0">
                            <a:latin typeface="Cambria Math"/>
                          </a:rPr>
                          <m:t>𝑙𝑜𝑐𝑎𝑙𝑖𝑡𝑦</m:t>
                        </m:r>
                      </m:den>
                    </m:f>
                  </m:oMath>
                </a14:m>
                <a:r>
                  <a:rPr lang="en-US" sz="2400" dirty="0" smtClean="0"/>
                  <a:t> x 1000</a:t>
                </a:r>
                <a:endParaRPr lang="en-US" sz="2400" dirty="0"/>
              </a:p>
            </p:txBody>
          </p:sp>
        </mc:Choice>
        <mc:Fallback xmlns="">
          <p:sp>
            <p:nvSpPr>
              <p:cNvPr id="8" name="TextBox 7"/>
              <p:cNvSpPr txBox="1">
                <a:spLocks noRot="1" noChangeAspect="1" noMove="1" noResize="1" noEditPoints="1" noAdjustHandles="1" noChangeArrowheads="1" noChangeShapeType="1" noTextEdit="1"/>
              </p:cNvSpPr>
              <p:nvPr/>
            </p:nvSpPr>
            <p:spPr>
              <a:xfrm>
                <a:off x="1403289" y="3606799"/>
                <a:ext cx="9030293" cy="670889"/>
              </a:xfrm>
              <a:prstGeom prst="rect">
                <a:avLst/>
              </a:prstGeom>
              <a:blipFill rotWithShape="1">
                <a:blip r:embed="rId3"/>
                <a:stretch>
                  <a:fillRect r="-202" b="-2727"/>
                </a:stretch>
              </a:blipFill>
            </p:spPr>
            <p:txBody>
              <a:bodyPr/>
              <a:lstStyle/>
              <a:p>
                <a:r>
                  <a:rPr lang="en-US">
                    <a:noFill/>
                  </a:rPr>
                  <a:t> </a:t>
                </a:r>
              </a:p>
            </p:txBody>
          </p:sp>
        </mc:Fallback>
      </mc:AlternateContent>
      <p:sp>
        <p:nvSpPr>
          <p:cNvPr id="2" name="TextBox 1"/>
          <p:cNvSpPr txBox="1"/>
          <p:nvPr/>
        </p:nvSpPr>
        <p:spPr>
          <a:xfrm>
            <a:off x="746919" y="5715000"/>
            <a:ext cx="9324412" cy="369332"/>
          </a:xfrm>
          <a:prstGeom prst="rect">
            <a:avLst/>
          </a:prstGeom>
          <a:noFill/>
        </p:spPr>
        <p:txBody>
          <a:bodyPr wrap="none" rtlCol="0">
            <a:spAutoFit/>
          </a:bodyPr>
          <a:lstStyle/>
          <a:p>
            <a:r>
              <a:rPr lang="en-US" dirty="0" smtClean="0"/>
              <a:t>Mid year population is an adjustment of the size of the population as of 1</a:t>
            </a:r>
            <a:r>
              <a:rPr lang="en-US" baseline="30000" dirty="0" smtClean="0"/>
              <a:t>st</a:t>
            </a:r>
            <a:r>
              <a:rPr lang="en-US" dirty="0" smtClean="0"/>
              <a:t> of July of the same year</a:t>
            </a:r>
            <a:endParaRPr lang="en-US" dirty="0"/>
          </a:p>
        </p:txBody>
      </p:sp>
    </p:spTree>
    <p:extLst>
      <p:ext uri="{BB962C8B-B14F-4D97-AF65-F5344CB8AC3E}">
        <p14:creationId xmlns:p14="http://schemas.microsoft.com/office/powerpoint/2010/main" val="41305502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555470" y="0"/>
            <a:ext cx="9296790" cy="1143000"/>
          </a:xfrm>
        </p:spPr>
        <p:txBody>
          <a:bodyPr/>
          <a:lstStyle/>
          <a:p>
            <a:pPr eaLnBrk="1" hangingPunct="1">
              <a:defRPr/>
            </a:pPr>
            <a:r>
              <a:rPr lang="en-US" b="1" dirty="0" smtClean="0"/>
              <a:t>Age specific mortality rate</a:t>
            </a:r>
          </a:p>
        </p:txBody>
      </p:sp>
      <p:sp>
        <p:nvSpPr>
          <p:cNvPr id="188419" name="Rectangle 3"/>
          <p:cNvSpPr>
            <a:spLocks noGrp="1" noChangeArrowheads="1"/>
          </p:cNvSpPr>
          <p:nvPr>
            <p:ph type="body" idx="1"/>
          </p:nvPr>
        </p:nvSpPr>
        <p:spPr>
          <a:xfrm>
            <a:off x="823119" y="1676400"/>
            <a:ext cx="10444757" cy="1643062"/>
          </a:xfrm>
        </p:spPr>
        <p:txBody>
          <a:bodyPr>
            <a:normAutofit lnSpcReduction="10000"/>
          </a:bodyPr>
          <a:lstStyle/>
          <a:p>
            <a:pPr eaLnBrk="1" hangingPunct="1">
              <a:buFont typeface="Wingdings" pitchFamily="2" charset="2"/>
              <a:buNone/>
            </a:pPr>
            <a:r>
              <a:rPr lang="en-US" sz="2800" dirty="0" smtClean="0"/>
              <a:t>Mortality from all causes of death among a certain age group in a given period and locality usually expressed as per 1000 of the estimated mid year population of the same age group in the same period and locality</a:t>
            </a:r>
          </a:p>
        </p:txBody>
      </p:sp>
      <p:sp>
        <p:nvSpPr>
          <p:cNvPr id="1029" name="Rectangle 4"/>
          <p:cNvSpPr>
            <a:spLocks noChangeArrowheads="1"/>
          </p:cNvSpPr>
          <p:nvPr/>
        </p:nvSpPr>
        <p:spPr bwMode="auto">
          <a:xfrm>
            <a:off x="467763"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ar-EG"/>
          </a:p>
        </p:txBody>
      </p:sp>
      <mc:AlternateContent xmlns:mc="http://schemas.openxmlformats.org/markup-compatibility/2006" xmlns:a14="http://schemas.microsoft.com/office/drawing/2010/main">
        <mc:Choice Requires="a14">
          <p:sp>
            <p:nvSpPr>
              <p:cNvPr id="8" name="TextBox 7"/>
              <p:cNvSpPr txBox="1"/>
              <p:nvPr/>
            </p:nvSpPr>
            <p:spPr>
              <a:xfrm>
                <a:off x="350015" y="4181252"/>
                <a:ext cx="11811823" cy="575222"/>
              </a:xfrm>
              <a:prstGeom prst="rect">
                <a:avLst/>
              </a:prstGeom>
              <a:noFill/>
            </p:spPr>
            <p:txBody>
              <a:bodyPr wrap="none" rtlCol="0">
                <a:spAutoFit/>
              </a:bodyPr>
              <a:lstStyle/>
              <a:p>
                <a14:m>
                  <m:oMath xmlns:m="http://schemas.openxmlformats.org/officeDocument/2006/math">
                    <m:r>
                      <a:rPr lang="en-US" sz="2000" b="0" i="1" smtClean="0">
                        <a:latin typeface="Cambria Math"/>
                      </a:rPr>
                      <m:t>𝐴𝑔𝑒</m:t>
                    </m:r>
                    <m:r>
                      <a:rPr lang="en-US" sz="2000" b="0" i="1" smtClean="0">
                        <a:latin typeface="Cambria Math"/>
                      </a:rPr>
                      <m:t> </m:t>
                    </m:r>
                    <m:r>
                      <a:rPr lang="en-US" sz="2000" b="0" i="1" smtClean="0">
                        <a:latin typeface="Cambria Math"/>
                      </a:rPr>
                      <m:t>𝑆𝑝𝑒𝑐𝑖𝑓𝑖𝑐</m:t>
                    </m:r>
                    <m:r>
                      <a:rPr lang="en-US" sz="2000" b="0" i="1" smtClean="0">
                        <a:latin typeface="Cambria Math"/>
                      </a:rPr>
                      <m:t> </m:t>
                    </m:r>
                    <m:r>
                      <a:rPr lang="en-US" sz="2000" b="0" i="1" smtClean="0">
                        <a:latin typeface="Cambria Math"/>
                      </a:rPr>
                      <m:t>𝑀𝑜𝑟𝑡𝑎𝑙𝑖𝑡𝑦</m:t>
                    </m:r>
                    <m:r>
                      <a:rPr lang="en-US" sz="2000" b="0" i="1" smtClean="0">
                        <a:latin typeface="Cambria Math"/>
                      </a:rPr>
                      <m:t>=</m:t>
                    </m:r>
                    <m:f>
                      <m:fPr>
                        <m:ctrlPr>
                          <a:rPr lang="en-US" sz="2000" i="1" smtClean="0">
                            <a:latin typeface="Cambria Math"/>
                          </a:rPr>
                        </m:ctrlPr>
                      </m:fPr>
                      <m:num>
                        <m:r>
                          <a:rPr lang="en-US" sz="2000" b="0" i="1" smtClean="0">
                            <a:latin typeface="Cambria Math"/>
                          </a:rPr>
                          <m:t>𝑇𝑜𝑡𝑎𝑙</m:t>
                        </m:r>
                        <m:r>
                          <a:rPr lang="en-US" sz="2000" b="0" i="1" smtClean="0">
                            <a:latin typeface="Cambria Math"/>
                          </a:rPr>
                          <m:t> </m:t>
                        </m:r>
                        <m:r>
                          <a:rPr lang="en-US" sz="2000" b="0" i="1" smtClean="0">
                            <a:latin typeface="Cambria Math"/>
                          </a:rPr>
                          <m:t>𝑑𝑒𝑎𝑡</m:t>
                        </m:r>
                        <m:r>
                          <a:rPr lang="en-US" sz="2000" b="0" i="1" smtClean="0">
                            <a:latin typeface="Cambria Math"/>
                          </a:rPr>
                          <m:t>h</m:t>
                        </m:r>
                        <m:r>
                          <a:rPr lang="en-US" sz="2000" b="0" i="1" smtClean="0">
                            <a:latin typeface="Cambria Math"/>
                          </a:rPr>
                          <m:t>𝑠</m:t>
                        </m:r>
                        <m:r>
                          <a:rPr lang="en-US" sz="2000" b="0" i="1" smtClean="0">
                            <a:latin typeface="Cambria Math"/>
                          </a:rPr>
                          <m:t> </m:t>
                        </m:r>
                        <m:r>
                          <a:rPr lang="en-US" sz="2000" b="0" i="1" smtClean="0">
                            <a:latin typeface="Cambria Math"/>
                          </a:rPr>
                          <m:t>𝑎𝑚𝑜𝑛𝑔</m:t>
                        </m:r>
                        <m:r>
                          <a:rPr lang="en-US" sz="2000" b="0" i="1" smtClean="0">
                            <a:latin typeface="Cambria Math"/>
                          </a:rPr>
                          <m:t> </m:t>
                        </m:r>
                        <m:r>
                          <a:rPr lang="en-US" sz="2000" b="0" i="1" smtClean="0">
                            <a:latin typeface="Cambria Math"/>
                          </a:rPr>
                          <m:t>𝑎</m:t>
                        </m:r>
                        <m:r>
                          <a:rPr lang="en-US" sz="2000" b="0" i="1" smtClean="0">
                            <a:latin typeface="Cambria Math"/>
                          </a:rPr>
                          <m:t> </m:t>
                        </m:r>
                        <m:r>
                          <a:rPr lang="en-US" sz="2000" b="0" i="1" smtClean="0">
                            <a:latin typeface="Cambria Math"/>
                          </a:rPr>
                          <m:t>𝑐𝑒𝑟𝑡𝑎𝑖𝑛</m:t>
                        </m:r>
                        <m:r>
                          <a:rPr lang="en-US" sz="2000" b="0" i="1" smtClean="0">
                            <a:latin typeface="Cambria Math"/>
                          </a:rPr>
                          <m:t> </m:t>
                        </m:r>
                        <m:r>
                          <a:rPr lang="en-US" sz="2000" b="0" i="1" smtClean="0">
                            <a:latin typeface="Cambria Math"/>
                          </a:rPr>
                          <m:t>𝑎𝑔𝑒</m:t>
                        </m:r>
                        <m:r>
                          <a:rPr lang="en-US" sz="2000" b="0" i="1" smtClean="0">
                            <a:latin typeface="Cambria Math"/>
                          </a:rPr>
                          <m:t> </m:t>
                        </m:r>
                        <m:r>
                          <a:rPr lang="en-US" sz="2000" b="0" i="1" smtClean="0">
                            <a:latin typeface="Cambria Math"/>
                          </a:rPr>
                          <m:t>𝑔𝑟𝑜𝑢𝑝</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𝑎</m:t>
                        </m:r>
                        <m:r>
                          <a:rPr lang="en-US" sz="2000" b="0" i="1" smtClean="0">
                            <a:latin typeface="Cambria Math"/>
                          </a:rPr>
                          <m:t> </m:t>
                        </m:r>
                        <m:r>
                          <a:rPr lang="en-US" sz="2000" b="0" i="1" smtClean="0">
                            <a:latin typeface="Cambria Math"/>
                          </a:rPr>
                          <m:t>𝑔𝑖𝑣𝑒𝑛</m:t>
                        </m:r>
                        <m:r>
                          <a:rPr lang="en-US" sz="2000" b="0" i="1" smtClean="0">
                            <a:latin typeface="Cambria Math"/>
                          </a:rPr>
                          <m:t> </m:t>
                        </m:r>
                        <m:r>
                          <a:rPr lang="en-US" sz="2000" b="0" i="1" smtClean="0">
                            <a:latin typeface="Cambria Math"/>
                          </a:rPr>
                          <m:t>𝑝𝑒𝑟𝑖𝑜𝑑</m:t>
                        </m:r>
                        <m:r>
                          <a:rPr lang="en-US" sz="2000" b="0" i="1" smtClean="0">
                            <a:latin typeface="Cambria Math"/>
                          </a:rPr>
                          <m:t> </m:t>
                        </m:r>
                        <m:r>
                          <a:rPr lang="en-US" sz="2000" b="0" i="1" smtClean="0">
                            <a:latin typeface="Cambria Math"/>
                          </a:rPr>
                          <m:t>𝑜𝑓</m:t>
                        </m:r>
                        <m:r>
                          <a:rPr lang="en-US" sz="2000" b="0" i="1" smtClean="0">
                            <a:latin typeface="Cambria Math"/>
                          </a:rPr>
                          <m:t> </m:t>
                        </m:r>
                        <m:r>
                          <a:rPr lang="en-US" sz="2000" b="0" i="1" smtClean="0">
                            <a:latin typeface="Cambria Math"/>
                          </a:rPr>
                          <m:t>𝑡𝑖𝑚𝑒</m:t>
                        </m:r>
                        <m:r>
                          <a:rPr lang="en-US" sz="2000" b="0" i="1" smtClean="0">
                            <a:latin typeface="Cambria Math"/>
                          </a:rPr>
                          <m:t> </m:t>
                        </m:r>
                        <m:r>
                          <a:rPr lang="en-US" sz="2000" b="0" i="1" smtClean="0">
                            <a:latin typeface="Cambria Math"/>
                          </a:rPr>
                          <m:t>𝑎𝑛𝑑</m:t>
                        </m:r>
                        <m:r>
                          <a:rPr lang="en-US" sz="2000" b="0" i="1" smtClean="0">
                            <a:latin typeface="Cambria Math"/>
                          </a:rPr>
                          <m:t> </m:t>
                        </m:r>
                        <m:r>
                          <a:rPr lang="en-US" sz="2000" b="0" i="1" smtClean="0">
                            <a:latin typeface="Cambria Math"/>
                          </a:rPr>
                          <m:t>𝑙𝑜𝑐𝑎𝑙𝑖𝑡𝑦</m:t>
                        </m:r>
                      </m:num>
                      <m:den>
                        <m:r>
                          <a:rPr lang="en-US" sz="2000" b="0" i="1" smtClean="0">
                            <a:latin typeface="Cambria Math"/>
                          </a:rPr>
                          <m:t>𝐸𝑠𝑡𝑖𝑚𝑎𝑡𝑒𝑑</m:t>
                        </m:r>
                        <m:r>
                          <a:rPr lang="en-US" sz="2000" b="0" i="1" smtClean="0">
                            <a:latin typeface="Cambria Math"/>
                          </a:rPr>
                          <m:t> </m:t>
                        </m:r>
                        <m:r>
                          <a:rPr lang="en-US" sz="2000" b="0" i="1" smtClean="0">
                            <a:latin typeface="Cambria Math"/>
                          </a:rPr>
                          <m:t>𝑚𝑖𝑑</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𝑝𝑜𝑝𝑢𝑙𝑎𝑡𝑖𝑜𝑛</m:t>
                        </m:r>
                        <m:r>
                          <a:rPr lang="en-US" sz="2000" b="0" i="1" smtClean="0">
                            <a:latin typeface="Cambria Math"/>
                          </a:rPr>
                          <m:t> </m:t>
                        </m:r>
                        <m:r>
                          <a:rPr lang="en-US" sz="2000" b="0" i="1" smtClean="0">
                            <a:latin typeface="Cambria Math"/>
                          </a:rPr>
                          <m:t>𝑜𝑓</m:t>
                        </m:r>
                        <m:r>
                          <a:rPr lang="en-US" sz="2000" b="0" i="1" smtClean="0">
                            <a:latin typeface="Cambria Math"/>
                          </a:rPr>
                          <m:t> </m:t>
                        </m:r>
                        <m:r>
                          <a:rPr lang="en-US" sz="2000" b="0" i="1" smtClean="0">
                            <a:latin typeface="Cambria Math"/>
                          </a:rPr>
                          <m:t>𝑡</m:t>
                        </m:r>
                        <m:r>
                          <a:rPr lang="en-US" sz="2000" b="0" i="1" smtClean="0">
                            <a:latin typeface="Cambria Math"/>
                          </a:rPr>
                          <m:t>h</m:t>
                        </m:r>
                        <m:r>
                          <a:rPr lang="en-US" sz="2000" b="0" i="1" smtClean="0">
                            <a:latin typeface="Cambria Math"/>
                          </a:rPr>
                          <m:t>𝑒</m:t>
                        </m:r>
                        <m:r>
                          <a:rPr lang="en-US" sz="2000" b="0" i="1" smtClean="0">
                            <a:latin typeface="Cambria Math"/>
                          </a:rPr>
                          <m:t> </m:t>
                        </m:r>
                        <m:r>
                          <a:rPr lang="en-US" sz="2000" b="0" i="1" smtClean="0">
                            <a:latin typeface="Cambria Math"/>
                          </a:rPr>
                          <m:t>𝑠𝑎𝑚𝑒</m:t>
                        </m:r>
                        <m:r>
                          <a:rPr lang="en-US" sz="2000" b="0" i="1" smtClean="0">
                            <a:latin typeface="Cambria Math"/>
                          </a:rPr>
                          <m:t> </m:t>
                        </m:r>
                        <m:r>
                          <a:rPr lang="en-US" sz="2000" b="0" i="1" smtClean="0">
                            <a:latin typeface="Cambria Math"/>
                          </a:rPr>
                          <m:t>𝑎𝑔𝑒</m:t>
                        </m:r>
                        <m:r>
                          <a:rPr lang="en-US" sz="2000" b="0" i="1" smtClean="0">
                            <a:latin typeface="Cambria Math"/>
                          </a:rPr>
                          <m:t> </m:t>
                        </m:r>
                        <m:r>
                          <a:rPr lang="en-US" sz="2000" b="0" i="1" smtClean="0">
                            <a:latin typeface="Cambria Math"/>
                          </a:rPr>
                          <m:t>𝑔𝑟𝑜𝑢𝑝</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𝑡</m:t>
                        </m:r>
                        <m:r>
                          <a:rPr lang="en-US" sz="2000" b="0" i="1" smtClean="0">
                            <a:latin typeface="Cambria Math"/>
                          </a:rPr>
                          <m:t>h</m:t>
                        </m:r>
                        <m:r>
                          <a:rPr lang="en-US" sz="2000" b="0" i="1" smtClean="0">
                            <a:latin typeface="Cambria Math"/>
                          </a:rPr>
                          <m:t>𝑒</m:t>
                        </m:r>
                        <m:r>
                          <a:rPr lang="en-US" sz="2000" b="0" i="1" smtClean="0">
                            <a:latin typeface="Cambria Math"/>
                          </a:rPr>
                          <m:t> </m:t>
                        </m:r>
                        <m:r>
                          <a:rPr lang="en-US" sz="2000" b="0" i="1" smtClean="0">
                            <a:latin typeface="Cambria Math"/>
                          </a:rPr>
                          <m:t>𝑠𝑎𝑚𝑒</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𝑎𝑛𝑑</m:t>
                        </m:r>
                        <m:r>
                          <a:rPr lang="en-US" sz="2000" b="0" i="1" smtClean="0">
                            <a:latin typeface="Cambria Math"/>
                          </a:rPr>
                          <m:t> </m:t>
                        </m:r>
                        <m:r>
                          <a:rPr lang="en-US" sz="2000" b="0" i="1" smtClean="0">
                            <a:latin typeface="Cambria Math"/>
                          </a:rPr>
                          <m:t>𝑙𝑜𝑐𝑎𝑙𝑖𝑡𝑦</m:t>
                        </m:r>
                      </m:den>
                    </m:f>
                  </m:oMath>
                </a14:m>
                <a:r>
                  <a:rPr lang="en-US" sz="2000" dirty="0" smtClean="0"/>
                  <a:t> x 1000</a:t>
                </a:r>
                <a:endParaRPr lang="en-US" sz="2000" dirty="0"/>
              </a:p>
            </p:txBody>
          </p:sp>
        </mc:Choice>
        <mc:Fallback xmlns="">
          <p:sp>
            <p:nvSpPr>
              <p:cNvPr id="8" name="TextBox 7"/>
              <p:cNvSpPr txBox="1">
                <a:spLocks noRot="1" noChangeAspect="1" noMove="1" noResize="1" noEditPoints="1" noAdjustHandles="1" noChangeArrowheads="1" noChangeShapeType="1" noTextEdit="1"/>
              </p:cNvSpPr>
              <p:nvPr/>
            </p:nvSpPr>
            <p:spPr>
              <a:xfrm>
                <a:off x="350015" y="4181252"/>
                <a:ext cx="11811823" cy="575222"/>
              </a:xfrm>
              <a:prstGeom prst="rect">
                <a:avLst/>
              </a:prstGeom>
              <a:blipFill rotWithShape="1">
                <a:blip r:embed="rId3"/>
                <a:stretch>
                  <a:fillRect b="-2128"/>
                </a:stretch>
              </a:blipFill>
            </p:spPr>
            <p:txBody>
              <a:bodyPr/>
              <a:lstStyle/>
              <a:p>
                <a:r>
                  <a:rPr lang="en-US">
                    <a:noFill/>
                  </a:rPr>
                  <a:t> </a:t>
                </a:r>
              </a:p>
            </p:txBody>
          </p:sp>
        </mc:Fallback>
      </mc:AlternateContent>
    </p:spTree>
    <p:extLst>
      <p:ext uri="{BB962C8B-B14F-4D97-AF65-F5344CB8AC3E}">
        <p14:creationId xmlns:p14="http://schemas.microsoft.com/office/powerpoint/2010/main" val="1648502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555470" y="61913"/>
            <a:ext cx="9296790" cy="1143000"/>
          </a:xfrm>
        </p:spPr>
        <p:txBody>
          <a:bodyPr/>
          <a:lstStyle/>
          <a:p>
            <a:pPr eaLnBrk="1" hangingPunct="1">
              <a:defRPr/>
            </a:pPr>
            <a:r>
              <a:rPr lang="en-US" b="1" dirty="0" smtClean="0"/>
              <a:t>Infant mortality rate (IMR)</a:t>
            </a:r>
          </a:p>
        </p:txBody>
      </p:sp>
      <p:sp>
        <p:nvSpPr>
          <p:cNvPr id="188419" name="Rectangle 3"/>
          <p:cNvSpPr>
            <a:spLocks noGrp="1" noChangeArrowheads="1"/>
          </p:cNvSpPr>
          <p:nvPr>
            <p:ph type="body" idx="1"/>
          </p:nvPr>
        </p:nvSpPr>
        <p:spPr>
          <a:xfrm>
            <a:off x="823119" y="1676400"/>
            <a:ext cx="10444757" cy="1643062"/>
          </a:xfrm>
        </p:spPr>
        <p:txBody>
          <a:bodyPr>
            <a:normAutofit/>
          </a:bodyPr>
          <a:lstStyle/>
          <a:p>
            <a:pPr eaLnBrk="1" hangingPunct="1">
              <a:buFont typeface="Wingdings" pitchFamily="2" charset="2"/>
              <a:buNone/>
            </a:pPr>
            <a:r>
              <a:rPr lang="en-US" sz="2800" dirty="0" smtClean="0"/>
              <a:t>Deaths in the first year of life expressed as per 1000 of total live births</a:t>
            </a:r>
          </a:p>
        </p:txBody>
      </p:sp>
      <p:sp>
        <p:nvSpPr>
          <p:cNvPr id="1029" name="Rectangle 4"/>
          <p:cNvSpPr>
            <a:spLocks noChangeArrowheads="1"/>
          </p:cNvSpPr>
          <p:nvPr/>
        </p:nvSpPr>
        <p:spPr bwMode="auto">
          <a:xfrm>
            <a:off x="467763"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ar-EG"/>
          </a:p>
        </p:txBody>
      </p:sp>
      <mc:AlternateContent xmlns:mc="http://schemas.openxmlformats.org/markup-compatibility/2006" xmlns:a14="http://schemas.microsoft.com/office/drawing/2010/main">
        <mc:Choice Requires="a14">
          <p:sp>
            <p:nvSpPr>
              <p:cNvPr id="8" name="TextBox 7"/>
              <p:cNvSpPr txBox="1"/>
              <p:nvPr/>
            </p:nvSpPr>
            <p:spPr>
              <a:xfrm>
                <a:off x="1508919" y="3276215"/>
                <a:ext cx="8545224" cy="671338"/>
              </a:xfrm>
              <a:prstGeom prst="rect">
                <a:avLst/>
              </a:prstGeom>
              <a:noFill/>
            </p:spPr>
            <p:txBody>
              <a:bodyPr wrap="none" rtlCol="0">
                <a:spAutoFit/>
              </a:bodyPr>
              <a:lstStyle/>
              <a:p>
                <a14:m>
                  <m:oMath xmlns:m="http://schemas.openxmlformats.org/officeDocument/2006/math">
                    <m:r>
                      <a:rPr lang="en-US" sz="2400" b="0" i="1" smtClean="0">
                        <a:latin typeface="Cambria Math"/>
                      </a:rPr>
                      <m:t>𝐼𝑀𝑅</m:t>
                    </m:r>
                    <m:r>
                      <a:rPr lang="en-US" sz="2400" b="0" i="1" smtClean="0">
                        <a:latin typeface="Cambria Math"/>
                      </a:rPr>
                      <m:t>=</m:t>
                    </m:r>
                    <m:f>
                      <m:fPr>
                        <m:ctrlPr>
                          <a:rPr lang="en-US" sz="2400" i="1" smtClean="0">
                            <a:latin typeface="Cambria Math"/>
                          </a:rPr>
                        </m:ctrlPr>
                      </m:fPr>
                      <m:num>
                        <m:r>
                          <a:rPr lang="en-US" sz="2400" b="0" i="1" smtClean="0">
                            <a:latin typeface="Cambria Math"/>
                          </a:rPr>
                          <m:t>𝐷𝑒𝑎𝑡</m:t>
                        </m:r>
                        <m:r>
                          <a:rPr lang="en-US" sz="2400" b="0" i="1" smtClean="0">
                            <a:latin typeface="Cambria Math"/>
                          </a:rPr>
                          <m:t>h</m:t>
                        </m:r>
                        <m:r>
                          <a:rPr lang="en-US" sz="2400" b="0" i="1" smtClean="0">
                            <a:latin typeface="Cambria Math"/>
                          </a:rPr>
                          <m:t>𝑠</m:t>
                        </m:r>
                        <m:r>
                          <a:rPr lang="en-US" sz="2400" b="0" i="1" smtClean="0">
                            <a:latin typeface="Cambria Math"/>
                          </a:rPr>
                          <m:t> </m:t>
                        </m:r>
                        <m:r>
                          <a:rPr lang="en-US" sz="2400" b="0" i="1" smtClean="0">
                            <a:latin typeface="Cambria Math"/>
                          </a:rPr>
                          <m:t>𝑏𝑒𝑙𝑜𝑤</m:t>
                        </m:r>
                        <m:r>
                          <a:rPr lang="en-US" sz="2400" b="0" i="1" smtClean="0">
                            <a:latin typeface="Cambria Math"/>
                          </a:rPr>
                          <m:t> </m:t>
                        </m:r>
                        <m:r>
                          <a:rPr lang="en-US" sz="2400" b="0" i="1" smtClean="0">
                            <a:latin typeface="Cambria Math"/>
                          </a:rPr>
                          <m:t>1</m:t>
                        </m:r>
                        <m:r>
                          <a:rPr lang="en-US" sz="2400" b="0" i="1" smtClean="0">
                            <a:latin typeface="Cambria Math"/>
                          </a:rPr>
                          <m:t> </m:t>
                        </m:r>
                        <m:r>
                          <a:rPr lang="en-US" sz="2400" b="0" i="1" smtClean="0">
                            <a:latin typeface="Cambria Math"/>
                          </a:rPr>
                          <m:t>𝑦𝑒𝑎𝑟</m:t>
                        </m:r>
                        <m:r>
                          <a:rPr lang="en-US" sz="2400" b="0" i="1" smtClean="0">
                            <a:latin typeface="Cambria Math"/>
                          </a:rPr>
                          <m:t> </m:t>
                        </m:r>
                        <m:r>
                          <a:rPr lang="en-US" sz="2400" b="0" i="1" smtClean="0">
                            <a:latin typeface="Cambria Math"/>
                          </a:rPr>
                          <m:t>𝑜𝑓</m:t>
                        </m:r>
                        <m:r>
                          <a:rPr lang="en-US" sz="2400" b="0" i="1" smtClean="0">
                            <a:latin typeface="Cambria Math"/>
                          </a:rPr>
                          <m:t> </m:t>
                        </m:r>
                        <m:r>
                          <a:rPr lang="en-US" sz="2400" b="0" i="1" smtClean="0">
                            <a:latin typeface="Cambria Math"/>
                          </a:rPr>
                          <m:t>𝑎𝑔𝑒</m:t>
                        </m:r>
                        <m:r>
                          <a:rPr lang="en-US" sz="2400" b="0" i="1" smtClean="0">
                            <a:latin typeface="Cambria Math"/>
                          </a:rPr>
                          <m:t> </m:t>
                        </m:r>
                        <m:r>
                          <a:rPr lang="en-US" sz="2400" b="0" i="1" smtClean="0">
                            <a:latin typeface="Cambria Math"/>
                          </a:rPr>
                          <m:t>𝑖𝑛</m:t>
                        </m:r>
                        <m:r>
                          <a:rPr lang="en-US" sz="2400" b="0" i="1" smtClean="0">
                            <a:latin typeface="Cambria Math"/>
                          </a:rPr>
                          <m:t> </m:t>
                        </m:r>
                        <m:r>
                          <a:rPr lang="en-US" sz="2400" b="0" i="1" smtClean="0">
                            <a:latin typeface="Cambria Math"/>
                          </a:rPr>
                          <m:t>𝑎</m:t>
                        </m:r>
                        <m:r>
                          <a:rPr lang="en-US" sz="2400" b="0" i="1" smtClean="0">
                            <a:latin typeface="Cambria Math"/>
                          </a:rPr>
                          <m:t> </m:t>
                        </m:r>
                        <m:r>
                          <a:rPr lang="en-US" sz="2400" b="0" i="1" smtClean="0">
                            <a:latin typeface="Cambria Math"/>
                          </a:rPr>
                          <m:t>𝑔𝑖𝑣𝑒𝑛</m:t>
                        </m:r>
                        <m:r>
                          <a:rPr lang="en-US" sz="2400" b="0" i="1" smtClean="0">
                            <a:latin typeface="Cambria Math"/>
                          </a:rPr>
                          <m:t> </m:t>
                        </m:r>
                        <m:r>
                          <a:rPr lang="en-US" sz="2400" b="0" i="1" smtClean="0">
                            <a:latin typeface="Cambria Math"/>
                          </a:rPr>
                          <m:t>𝑦𝑒𝑎𝑟</m:t>
                        </m:r>
                        <m:r>
                          <a:rPr lang="en-US" sz="2400" b="0" i="1" smtClean="0">
                            <a:latin typeface="Cambria Math"/>
                          </a:rPr>
                          <m:t> </m:t>
                        </m:r>
                        <m:r>
                          <a:rPr lang="en-US" sz="2400" b="0" i="1" smtClean="0">
                            <a:latin typeface="Cambria Math"/>
                          </a:rPr>
                          <m:t>𝑎𝑛𝑑</m:t>
                        </m:r>
                        <m:r>
                          <a:rPr lang="en-US" sz="2400" b="0" i="1" smtClean="0">
                            <a:latin typeface="Cambria Math"/>
                          </a:rPr>
                          <m:t> </m:t>
                        </m:r>
                        <m:r>
                          <a:rPr lang="en-US" sz="2400" b="0" i="1" smtClean="0">
                            <a:latin typeface="Cambria Math"/>
                          </a:rPr>
                          <m:t>𝑙𝑜𝑐𝑎𝑙𝑖𝑡𝑦</m:t>
                        </m:r>
                      </m:num>
                      <m:den>
                        <m:r>
                          <a:rPr lang="en-US" sz="2400" b="0" i="1" smtClean="0">
                            <a:latin typeface="Cambria Math"/>
                          </a:rPr>
                          <m:t>𝑇𝑜𝑡𝑎𝑙</m:t>
                        </m:r>
                        <m:r>
                          <a:rPr lang="en-US" sz="2400" b="0" i="1" smtClean="0">
                            <a:latin typeface="Cambria Math"/>
                          </a:rPr>
                          <m:t> </m:t>
                        </m:r>
                        <m:r>
                          <a:rPr lang="en-US" sz="2400" b="0" i="1" smtClean="0">
                            <a:latin typeface="Cambria Math"/>
                          </a:rPr>
                          <m:t>𝑛𝑢𝑚𝑏𝑒𝑟</m:t>
                        </m:r>
                        <m:r>
                          <a:rPr lang="en-US" sz="2400" b="0" i="1" smtClean="0">
                            <a:latin typeface="Cambria Math"/>
                          </a:rPr>
                          <m:t> </m:t>
                        </m:r>
                        <m:r>
                          <a:rPr lang="en-US" sz="2400" b="0" i="1" smtClean="0">
                            <a:latin typeface="Cambria Math"/>
                          </a:rPr>
                          <m:t>𝑜𝑓</m:t>
                        </m:r>
                        <m:r>
                          <a:rPr lang="en-US" sz="2400" b="0" i="1" smtClean="0">
                            <a:latin typeface="Cambria Math"/>
                          </a:rPr>
                          <m:t> </m:t>
                        </m:r>
                        <m:r>
                          <a:rPr lang="en-US" sz="2400" b="0" i="1" smtClean="0">
                            <a:latin typeface="Cambria Math"/>
                          </a:rPr>
                          <m:t>𝑙𝑖𝑣𝑒</m:t>
                        </m:r>
                        <m:r>
                          <a:rPr lang="en-US" sz="2400" b="0" i="1" smtClean="0">
                            <a:latin typeface="Cambria Math"/>
                          </a:rPr>
                          <m:t> </m:t>
                        </m:r>
                        <m:r>
                          <a:rPr lang="en-US" sz="2400" b="0" i="1" smtClean="0">
                            <a:latin typeface="Cambria Math"/>
                          </a:rPr>
                          <m:t>𝑏𝑖𝑟𝑡</m:t>
                        </m:r>
                        <m:r>
                          <a:rPr lang="en-US" sz="2400" b="0" i="1" smtClean="0">
                            <a:latin typeface="Cambria Math"/>
                          </a:rPr>
                          <m:t>h</m:t>
                        </m:r>
                        <m:r>
                          <a:rPr lang="en-US" sz="2400" b="0" i="1" smtClean="0">
                            <a:latin typeface="Cambria Math"/>
                          </a:rPr>
                          <m:t>𝑠</m:t>
                        </m:r>
                        <m:r>
                          <a:rPr lang="en-US" sz="2400" b="0" i="1" smtClean="0">
                            <a:latin typeface="Cambria Math"/>
                          </a:rPr>
                          <m:t> </m:t>
                        </m:r>
                        <m:r>
                          <a:rPr lang="en-US" sz="2400" b="0" i="1" smtClean="0">
                            <a:latin typeface="Cambria Math"/>
                          </a:rPr>
                          <m:t>𝑖𝑛</m:t>
                        </m:r>
                        <m:r>
                          <a:rPr lang="en-US" sz="2400" b="0" i="1" smtClean="0">
                            <a:latin typeface="Cambria Math"/>
                          </a:rPr>
                          <m:t> </m:t>
                        </m:r>
                        <m:r>
                          <a:rPr lang="en-US" sz="2400" b="0" i="1" smtClean="0">
                            <a:latin typeface="Cambria Math"/>
                          </a:rPr>
                          <m:t>𝑡</m:t>
                        </m:r>
                        <m:r>
                          <a:rPr lang="en-US" sz="2400" b="0" i="1" smtClean="0">
                            <a:latin typeface="Cambria Math"/>
                          </a:rPr>
                          <m:t>h</m:t>
                        </m:r>
                        <m:r>
                          <a:rPr lang="en-US" sz="2400" b="0" i="1" smtClean="0">
                            <a:latin typeface="Cambria Math"/>
                          </a:rPr>
                          <m:t>𝑒</m:t>
                        </m:r>
                        <m:r>
                          <a:rPr lang="en-US" sz="2400" b="0" i="1" smtClean="0">
                            <a:latin typeface="Cambria Math"/>
                          </a:rPr>
                          <m:t> </m:t>
                        </m:r>
                        <m:r>
                          <a:rPr lang="en-US" sz="2400" b="0" i="1" smtClean="0">
                            <a:latin typeface="Cambria Math"/>
                          </a:rPr>
                          <m:t>𝑠𝑎𝑚𝑒</m:t>
                        </m:r>
                        <m:r>
                          <a:rPr lang="en-US" sz="2400" b="0" i="1" smtClean="0">
                            <a:latin typeface="Cambria Math"/>
                          </a:rPr>
                          <m:t> </m:t>
                        </m:r>
                        <m:r>
                          <a:rPr lang="en-US" sz="2400" b="0" i="1" smtClean="0">
                            <a:latin typeface="Cambria Math"/>
                          </a:rPr>
                          <m:t>𝑦𝑒𝑎𝑟</m:t>
                        </m:r>
                        <m:r>
                          <a:rPr lang="en-US" sz="2400" b="0" i="1" smtClean="0">
                            <a:latin typeface="Cambria Math"/>
                          </a:rPr>
                          <m:t> </m:t>
                        </m:r>
                        <m:r>
                          <a:rPr lang="en-US" sz="2400" b="0" i="1" smtClean="0">
                            <a:latin typeface="Cambria Math"/>
                          </a:rPr>
                          <m:t>𝑎𝑛𝑑</m:t>
                        </m:r>
                        <m:r>
                          <a:rPr lang="en-US" sz="2400" b="0" i="1" smtClean="0">
                            <a:latin typeface="Cambria Math"/>
                          </a:rPr>
                          <m:t> </m:t>
                        </m:r>
                        <m:r>
                          <a:rPr lang="en-US" sz="2400" b="0" i="1" smtClean="0">
                            <a:latin typeface="Cambria Math"/>
                          </a:rPr>
                          <m:t>𝑙𝑜𝑐𝑎𝑙𝑖𝑡𝑦</m:t>
                        </m:r>
                      </m:den>
                    </m:f>
                  </m:oMath>
                </a14:m>
                <a:r>
                  <a:rPr lang="en-US" sz="2400" dirty="0" smtClean="0"/>
                  <a:t> x 1000</a:t>
                </a:r>
                <a:endParaRPr lang="en-US" sz="2400" dirty="0"/>
              </a:p>
            </p:txBody>
          </p:sp>
        </mc:Choice>
        <mc:Fallback xmlns="">
          <p:sp>
            <p:nvSpPr>
              <p:cNvPr id="8" name="TextBox 7"/>
              <p:cNvSpPr txBox="1">
                <a:spLocks noRot="1" noChangeAspect="1" noMove="1" noResize="1" noEditPoints="1" noAdjustHandles="1" noChangeArrowheads="1" noChangeShapeType="1" noTextEdit="1"/>
              </p:cNvSpPr>
              <p:nvPr/>
            </p:nvSpPr>
            <p:spPr>
              <a:xfrm>
                <a:off x="1508919" y="3276215"/>
                <a:ext cx="8545224" cy="671338"/>
              </a:xfrm>
              <a:prstGeom prst="rect">
                <a:avLst/>
              </a:prstGeom>
              <a:blipFill rotWithShape="1">
                <a:blip r:embed="rId3"/>
                <a:stretch>
                  <a:fillRect r="-286" b="-1802"/>
                </a:stretch>
              </a:blipFill>
            </p:spPr>
            <p:txBody>
              <a:bodyPr/>
              <a:lstStyle/>
              <a:p>
                <a:r>
                  <a:rPr lang="en-US">
                    <a:noFill/>
                  </a:rPr>
                  <a:t> </a:t>
                </a:r>
              </a:p>
            </p:txBody>
          </p:sp>
        </mc:Fallback>
      </mc:AlternateContent>
      <p:sp>
        <p:nvSpPr>
          <p:cNvPr id="7" name="TextBox 6"/>
          <p:cNvSpPr txBox="1"/>
          <p:nvPr/>
        </p:nvSpPr>
        <p:spPr>
          <a:xfrm>
            <a:off x="975519" y="5486400"/>
            <a:ext cx="9829800" cy="523220"/>
          </a:xfrm>
          <a:prstGeom prst="rect">
            <a:avLst/>
          </a:prstGeom>
          <a:solidFill>
            <a:schemeClr val="accent2">
              <a:lumMod val="40000"/>
              <a:lumOff val="60000"/>
            </a:schemeClr>
          </a:solidFill>
        </p:spPr>
        <p:txBody>
          <a:bodyPr wrap="square" rtlCol="0">
            <a:spAutoFit/>
          </a:bodyPr>
          <a:lstStyle/>
          <a:p>
            <a:pPr algn="ctr"/>
            <a:r>
              <a:rPr lang="en-US" sz="2800" dirty="0" smtClean="0"/>
              <a:t>Reflects socioeconomic development and heath services</a:t>
            </a:r>
          </a:p>
        </p:txBody>
      </p:sp>
    </p:spTree>
    <p:extLst>
      <p:ext uri="{BB962C8B-B14F-4D97-AF65-F5344CB8AC3E}">
        <p14:creationId xmlns:p14="http://schemas.microsoft.com/office/powerpoint/2010/main" val="105145511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608093" y="381000"/>
            <a:ext cx="10945654" cy="685800"/>
          </a:xfrm>
        </p:spPr>
        <p:txBody>
          <a:bodyPr/>
          <a:lstStyle/>
          <a:p>
            <a:pPr algn="l" eaLnBrk="1" hangingPunct="1"/>
            <a:r>
              <a:rPr lang="en-US" sz="3200" b="1" dirty="0" smtClean="0"/>
              <a:t>INFANT MORTALITY RATE</a:t>
            </a:r>
            <a:endParaRPr lang="en-US" sz="3600" b="1" dirty="0" smtClean="0"/>
          </a:p>
        </p:txBody>
      </p:sp>
      <p:sp>
        <p:nvSpPr>
          <p:cNvPr id="106499" name="Slide Number Placeholder 4"/>
          <p:cNvSpPr>
            <a:spLocks noGrp="1"/>
          </p:cNvSpPr>
          <p:nvPr>
            <p:ph type="sldNum" sz="quarter" idx="4294967295"/>
          </p:nvPr>
        </p:nvSpPr>
        <p:spPr bwMode="auto">
          <a:xfrm>
            <a:off x="10540259" y="6400800"/>
            <a:ext cx="1013487"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fld id="{68891E6A-ACD9-4F51-B670-55906169C81E}" type="slidenum">
              <a:rPr lang="en-US" smtClean="0"/>
              <a:pPr/>
              <a:t>25</a:t>
            </a:fld>
            <a:endParaRPr lang="en-US" smtClean="0"/>
          </a:p>
        </p:txBody>
      </p:sp>
      <p:sp>
        <p:nvSpPr>
          <p:cNvPr id="106500" name="Rectangle 2"/>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06501" name="Rectangle 4"/>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06502" name="Rectangle 6"/>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06503" name="Rectangle 8"/>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06504" name="Rectangle 10"/>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06505" name="Rectangle 12"/>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06506" name="Rectangle 2"/>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06507" name="Rectangle 4"/>
          <p:cNvSpPr>
            <a:spLocks noChangeArrowheads="1"/>
          </p:cNvSpPr>
          <p:nvPr/>
        </p:nvSpPr>
        <p:spPr bwMode="auto">
          <a:xfrm>
            <a:off x="0" y="43934"/>
            <a:ext cx="184731" cy="369332"/>
          </a:xfrm>
          <a:prstGeom prst="rect">
            <a:avLst/>
          </a:prstGeom>
          <a:noFill/>
          <a:ln w="9525">
            <a:noFill/>
            <a:miter lim="800000"/>
            <a:headEnd/>
            <a:tailEnd/>
          </a:ln>
        </p:spPr>
        <p:txBody>
          <a:bodyPr wrap="none" anchor="ctr">
            <a:spAutoFit/>
          </a:bodyPr>
          <a:lstStyle/>
          <a:p>
            <a:endParaRPr lang="ar-OM"/>
          </a:p>
        </p:txBody>
      </p:sp>
      <p:sp>
        <p:nvSpPr>
          <p:cNvPr id="106508" name="Rectangle 5"/>
          <p:cNvSpPr>
            <a:spLocks noChangeArrowheads="1"/>
          </p:cNvSpPr>
          <p:nvPr/>
        </p:nvSpPr>
        <p:spPr bwMode="auto">
          <a:xfrm>
            <a:off x="0" y="882134"/>
            <a:ext cx="184731" cy="369332"/>
          </a:xfrm>
          <a:prstGeom prst="rect">
            <a:avLst/>
          </a:prstGeom>
          <a:noFill/>
          <a:ln w="9525">
            <a:noFill/>
            <a:miter lim="800000"/>
            <a:headEnd/>
            <a:tailEnd/>
          </a:ln>
        </p:spPr>
        <p:txBody>
          <a:bodyPr wrap="none" anchor="ctr">
            <a:spAutoFit/>
          </a:bodyPr>
          <a:lstStyle/>
          <a:p>
            <a:pPr eaLnBrk="0" hangingPunct="0"/>
            <a:endParaRPr lang="ar-OM"/>
          </a:p>
        </p:txBody>
      </p:sp>
      <p:sp>
        <p:nvSpPr>
          <p:cNvPr id="106509" name="Rectangle 2"/>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06510" name="Rectangle 4"/>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06511" name="Rectangle 18"/>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06512" name="Rectangle 20"/>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06513" name="Rectangle 22"/>
          <p:cNvSpPr>
            <a:spLocks noChangeArrowheads="1"/>
          </p:cNvSpPr>
          <p:nvPr/>
        </p:nvSpPr>
        <p:spPr bwMode="auto">
          <a:xfrm>
            <a:off x="0" y="43934"/>
            <a:ext cx="184731" cy="369332"/>
          </a:xfrm>
          <a:prstGeom prst="rect">
            <a:avLst/>
          </a:prstGeom>
          <a:noFill/>
          <a:ln w="9525">
            <a:noFill/>
            <a:miter lim="800000"/>
            <a:headEnd/>
            <a:tailEnd/>
          </a:ln>
        </p:spPr>
        <p:txBody>
          <a:bodyPr wrap="none" anchor="ctr">
            <a:spAutoFit/>
          </a:bodyPr>
          <a:lstStyle/>
          <a:p>
            <a:endParaRPr lang="ar-OM"/>
          </a:p>
        </p:txBody>
      </p:sp>
      <p:sp>
        <p:nvSpPr>
          <p:cNvPr id="106514" name="Rectangle 24"/>
          <p:cNvSpPr>
            <a:spLocks noChangeArrowheads="1"/>
          </p:cNvSpPr>
          <p:nvPr/>
        </p:nvSpPr>
        <p:spPr bwMode="auto">
          <a:xfrm>
            <a:off x="0" y="43934"/>
            <a:ext cx="184731" cy="369332"/>
          </a:xfrm>
          <a:prstGeom prst="rect">
            <a:avLst/>
          </a:prstGeom>
          <a:noFill/>
          <a:ln w="9525">
            <a:noFill/>
            <a:miter lim="800000"/>
            <a:headEnd/>
            <a:tailEnd/>
          </a:ln>
        </p:spPr>
        <p:txBody>
          <a:bodyPr wrap="none" anchor="ctr">
            <a:spAutoFit/>
          </a:bodyPr>
          <a:lstStyle/>
          <a:p>
            <a:endParaRPr lang="ar-OM"/>
          </a:p>
        </p:txBody>
      </p:sp>
      <p:sp>
        <p:nvSpPr>
          <p:cNvPr id="106515" name="Rectangle 26"/>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06516" name="Rectangle 28"/>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cxnSp>
        <p:nvCxnSpPr>
          <p:cNvPr id="26" name="Straight Connector 25"/>
          <p:cNvCxnSpPr/>
          <p:nvPr/>
        </p:nvCxnSpPr>
        <p:spPr>
          <a:xfrm rot="5400000">
            <a:off x="3053713" y="2627844"/>
            <a:ext cx="381000" cy="2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243157" y="2438400"/>
            <a:ext cx="7702497"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10718110" y="2665944"/>
            <a:ext cx="457200" cy="2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6520" name="TextBox 33"/>
          <p:cNvSpPr txBox="1">
            <a:spLocks noChangeArrowheads="1"/>
          </p:cNvSpPr>
          <p:nvPr/>
        </p:nvSpPr>
        <p:spPr bwMode="auto">
          <a:xfrm>
            <a:off x="2635065" y="2895600"/>
            <a:ext cx="660565" cy="369332"/>
          </a:xfrm>
          <a:prstGeom prst="rect">
            <a:avLst/>
          </a:prstGeom>
          <a:noFill/>
          <a:ln w="9525">
            <a:noFill/>
            <a:miter lim="800000"/>
            <a:headEnd/>
            <a:tailEnd/>
          </a:ln>
        </p:spPr>
        <p:txBody>
          <a:bodyPr wrap="none">
            <a:spAutoFit/>
          </a:bodyPr>
          <a:lstStyle/>
          <a:p>
            <a:r>
              <a:rPr lang="en-US"/>
              <a:t>Birth </a:t>
            </a:r>
          </a:p>
        </p:txBody>
      </p:sp>
      <p:sp>
        <p:nvSpPr>
          <p:cNvPr id="106521" name="TextBox 34"/>
          <p:cNvSpPr txBox="1">
            <a:spLocks noChangeArrowheads="1"/>
          </p:cNvSpPr>
          <p:nvPr/>
        </p:nvSpPr>
        <p:spPr bwMode="auto">
          <a:xfrm>
            <a:off x="10438911" y="2971800"/>
            <a:ext cx="869341" cy="369332"/>
          </a:xfrm>
          <a:prstGeom prst="rect">
            <a:avLst/>
          </a:prstGeom>
          <a:noFill/>
          <a:ln w="9525">
            <a:noFill/>
            <a:miter lim="800000"/>
            <a:headEnd/>
            <a:tailEnd/>
          </a:ln>
        </p:spPr>
        <p:txBody>
          <a:bodyPr wrap="none">
            <a:spAutoFit/>
          </a:bodyPr>
          <a:lstStyle/>
          <a:p>
            <a:r>
              <a:rPr lang="en-US"/>
              <a:t>1 year </a:t>
            </a:r>
          </a:p>
        </p:txBody>
      </p:sp>
      <p:cxnSp>
        <p:nvCxnSpPr>
          <p:cNvPr id="39" name="Straight Connector 38"/>
          <p:cNvCxnSpPr/>
          <p:nvPr/>
        </p:nvCxnSpPr>
        <p:spPr>
          <a:xfrm>
            <a:off x="1013487" y="2438400"/>
            <a:ext cx="222967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824043" y="2627844"/>
            <a:ext cx="381000" cy="2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6524" name="TextBox 41"/>
          <p:cNvSpPr txBox="1">
            <a:spLocks noChangeArrowheads="1"/>
          </p:cNvSpPr>
          <p:nvPr/>
        </p:nvSpPr>
        <p:spPr bwMode="auto">
          <a:xfrm>
            <a:off x="709441" y="2895601"/>
            <a:ext cx="1217641" cy="646331"/>
          </a:xfrm>
          <a:prstGeom prst="rect">
            <a:avLst/>
          </a:prstGeom>
          <a:noFill/>
          <a:ln w="9525">
            <a:noFill/>
            <a:miter lim="800000"/>
            <a:headEnd/>
            <a:tailEnd/>
          </a:ln>
        </p:spPr>
        <p:txBody>
          <a:bodyPr wrap="none">
            <a:spAutoFit/>
          </a:bodyPr>
          <a:lstStyle/>
          <a:p>
            <a:r>
              <a:rPr lang="en-US"/>
              <a:t>28</a:t>
            </a:r>
            <a:r>
              <a:rPr lang="en-US" baseline="30000"/>
              <a:t>th</a:t>
            </a:r>
            <a:r>
              <a:rPr lang="en-US"/>
              <a:t> week </a:t>
            </a:r>
          </a:p>
          <a:p>
            <a:r>
              <a:rPr lang="en-US"/>
              <a:t>Pregnancy </a:t>
            </a:r>
          </a:p>
        </p:txBody>
      </p:sp>
      <p:cxnSp>
        <p:nvCxnSpPr>
          <p:cNvPr id="47" name="Straight Connector 46"/>
          <p:cNvCxnSpPr/>
          <p:nvPr/>
        </p:nvCxnSpPr>
        <p:spPr>
          <a:xfrm rot="5400000">
            <a:off x="4877989" y="2627844"/>
            <a:ext cx="381000" cy="2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661805" y="2627844"/>
            <a:ext cx="381000" cy="2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6527" name="TextBox 48"/>
          <p:cNvSpPr txBox="1">
            <a:spLocks noChangeArrowheads="1"/>
          </p:cNvSpPr>
          <p:nvPr/>
        </p:nvSpPr>
        <p:spPr bwMode="auto">
          <a:xfrm>
            <a:off x="3344506" y="2895600"/>
            <a:ext cx="880562" cy="369332"/>
          </a:xfrm>
          <a:prstGeom prst="rect">
            <a:avLst/>
          </a:prstGeom>
          <a:noFill/>
          <a:ln w="9525">
            <a:noFill/>
            <a:miter lim="800000"/>
            <a:headEnd/>
            <a:tailEnd/>
          </a:ln>
        </p:spPr>
        <p:txBody>
          <a:bodyPr wrap="none">
            <a:spAutoFit/>
          </a:bodyPr>
          <a:lstStyle/>
          <a:p>
            <a:r>
              <a:rPr lang="en-US"/>
              <a:t>7 days </a:t>
            </a:r>
          </a:p>
        </p:txBody>
      </p:sp>
      <p:sp>
        <p:nvSpPr>
          <p:cNvPr id="106528" name="TextBox 49"/>
          <p:cNvSpPr txBox="1">
            <a:spLocks noChangeArrowheads="1"/>
          </p:cNvSpPr>
          <p:nvPr/>
        </p:nvSpPr>
        <p:spPr bwMode="auto">
          <a:xfrm>
            <a:off x="4560689" y="2895600"/>
            <a:ext cx="943079" cy="369332"/>
          </a:xfrm>
          <a:prstGeom prst="rect">
            <a:avLst/>
          </a:prstGeom>
          <a:noFill/>
          <a:ln w="9525">
            <a:noFill/>
            <a:miter lim="800000"/>
            <a:headEnd/>
            <a:tailEnd/>
          </a:ln>
        </p:spPr>
        <p:txBody>
          <a:bodyPr wrap="none">
            <a:spAutoFit/>
          </a:bodyPr>
          <a:lstStyle/>
          <a:p>
            <a:r>
              <a:rPr lang="en-US"/>
              <a:t>28 days</a:t>
            </a:r>
          </a:p>
        </p:txBody>
      </p:sp>
      <p:sp>
        <p:nvSpPr>
          <p:cNvPr id="106529" name="TextBox 60"/>
          <p:cNvSpPr txBox="1">
            <a:spLocks noChangeArrowheads="1"/>
          </p:cNvSpPr>
          <p:nvPr/>
        </p:nvSpPr>
        <p:spPr bwMode="auto">
          <a:xfrm>
            <a:off x="3749900" y="4953001"/>
            <a:ext cx="2533716" cy="369332"/>
          </a:xfrm>
          <a:prstGeom prst="rect">
            <a:avLst/>
          </a:prstGeom>
          <a:noFill/>
          <a:ln w="9525">
            <a:noFill/>
            <a:miter lim="800000"/>
            <a:headEnd/>
            <a:tailEnd/>
          </a:ln>
        </p:spPr>
        <p:txBody>
          <a:bodyPr>
            <a:spAutoFit/>
          </a:bodyPr>
          <a:lstStyle/>
          <a:p>
            <a:r>
              <a:rPr lang="en-US"/>
              <a:t>Early neonatal period </a:t>
            </a:r>
          </a:p>
        </p:txBody>
      </p:sp>
      <p:cxnSp>
        <p:nvCxnSpPr>
          <p:cNvPr id="62" name="Straight Connector 61"/>
          <p:cNvCxnSpPr/>
          <p:nvPr/>
        </p:nvCxnSpPr>
        <p:spPr>
          <a:xfrm rot="5400000">
            <a:off x="10348253" y="5219177"/>
            <a:ext cx="1600200" cy="4223"/>
          </a:xfrm>
          <a:prstGeom prst="line">
            <a:avLst/>
          </a:prstGeom>
          <a:ln>
            <a:solidFill>
              <a:srgbClr val="FF010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168781" y="6019800"/>
            <a:ext cx="597957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2831169" y="3612389"/>
            <a:ext cx="849313" cy="25337"/>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1013486" y="4419600"/>
            <a:ext cx="10236214"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a:off x="3609699" y="4761977"/>
            <a:ext cx="685800" cy="4223"/>
          </a:xfrm>
          <a:prstGeom prst="line">
            <a:avLst/>
          </a:prstGeom>
          <a:ln>
            <a:solidFill>
              <a:srgbClr val="FF010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1013486" y="5105400"/>
            <a:ext cx="2939111"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6536" name="TextBox 74"/>
          <p:cNvSpPr txBox="1">
            <a:spLocks noChangeArrowheads="1"/>
          </p:cNvSpPr>
          <p:nvPr/>
        </p:nvSpPr>
        <p:spPr bwMode="auto">
          <a:xfrm>
            <a:off x="1317533" y="4724400"/>
            <a:ext cx="1751377" cy="369332"/>
          </a:xfrm>
          <a:prstGeom prst="rect">
            <a:avLst/>
          </a:prstGeom>
          <a:noFill/>
          <a:ln w="9525">
            <a:noFill/>
            <a:miter lim="800000"/>
            <a:headEnd/>
            <a:tailEnd/>
          </a:ln>
        </p:spPr>
        <p:txBody>
          <a:bodyPr wrap="none">
            <a:spAutoFit/>
          </a:bodyPr>
          <a:lstStyle/>
          <a:p>
            <a:r>
              <a:rPr lang="en-US"/>
              <a:t>Peri-natal period</a:t>
            </a:r>
          </a:p>
        </p:txBody>
      </p:sp>
      <p:cxnSp>
        <p:nvCxnSpPr>
          <p:cNvPr id="76" name="Straight Connector 75"/>
          <p:cNvCxnSpPr/>
          <p:nvPr/>
        </p:nvCxnSpPr>
        <p:spPr>
          <a:xfrm rot="5400000">
            <a:off x="4368682" y="5219177"/>
            <a:ext cx="1600200" cy="4223"/>
          </a:xfrm>
          <a:prstGeom prst="line">
            <a:avLst/>
          </a:prstGeom>
          <a:ln>
            <a:solidFill>
              <a:srgbClr val="FF010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3243157" y="5638800"/>
            <a:ext cx="1925624"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5400000">
            <a:off x="2633558" y="5028677"/>
            <a:ext cx="1219200" cy="4223"/>
          </a:xfrm>
          <a:prstGeom prst="line">
            <a:avLst/>
          </a:prstGeom>
          <a:ln>
            <a:solidFill>
              <a:srgbClr val="FF0101"/>
            </a:solidFill>
          </a:ln>
        </p:spPr>
        <p:style>
          <a:lnRef idx="1">
            <a:schemeClr val="accent1"/>
          </a:lnRef>
          <a:fillRef idx="0">
            <a:schemeClr val="accent1"/>
          </a:fillRef>
          <a:effectRef idx="0">
            <a:schemeClr val="accent1"/>
          </a:effectRef>
          <a:fontRef idx="minor">
            <a:schemeClr val="tx1"/>
          </a:fontRef>
        </p:style>
      </p:cxnSp>
      <p:sp>
        <p:nvSpPr>
          <p:cNvPr id="106540" name="TextBox 78"/>
          <p:cNvSpPr txBox="1">
            <a:spLocks noChangeArrowheads="1"/>
          </p:cNvSpPr>
          <p:nvPr/>
        </p:nvSpPr>
        <p:spPr bwMode="auto">
          <a:xfrm>
            <a:off x="6080920" y="5181600"/>
            <a:ext cx="2148089" cy="369332"/>
          </a:xfrm>
          <a:prstGeom prst="rect">
            <a:avLst/>
          </a:prstGeom>
          <a:noFill/>
          <a:ln w="9525">
            <a:noFill/>
            <a:miter lim="800000"/>
            <a:headEnd/>
            <a:tailEnd/>
          </a:ln>
        </p:spPr>
        <p:txBody>
          <a:bodyPr wrap="none">
            <a:spAutoFit/>
          </a:bodyPr>
          <a:lstStyle/>
          <a:p>
            <a:r>
              <a:rPr lang="en-US"/>
              <a:t>Post neonatal period </a:t>
            </a:r>
          </a:p>
        </p:txBody>
      </p:sp>
      <p:cxnSp>
        <p:nvCxnSpPr>
          <p:cNvPr id="92" name="Straight Connector 91"/>
          <p:cNvCxnSpPr/>
          <p:nvPr/>
        </p:nvCxnSpPr>
        <p:spPr>
          <a:xfrm>
            <a:off x="810789" y="3581400"/>
            <a:ext cx="2229670" cy="1588"/>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06542" name="TextBox 92"/>
          <p:cNvSpPr txBox="1">
            <a:spLocks noChangeArrowheads="1"/>
          </p:cNvSpPr>
          <p:nvPr/>
        </p:nvSpPr>
        <p:spPr bwMode="auto">
          <a:xfrm>
            <a:off x="810790" y="3657600"/>
            <a:ext cx="1003608" cy="369332"/>
          </a:xfrm>
          <a:prstGeom prst="rect">
            <a:avLst/>
          </a:prstGeom>
          <a:noFill/>
          <a:ln w="9525">
            <a:noFill/>
            <a:miter lim="800000"/>
            <a:headEnd/>
            <a:tailEnd/>
          </a:ln>
        </p:spPr>
        <p:txBody>
          <a:bodyPr wrap="none">
            <a:spAutoFit/>
          </a:bodyPr>
          <a:lstStyle/>
          <a:p>
            <a:r>
              <a:rPr lang="en-US">
                <a:solidFill>
                  <a:srgbClr val="FF0000"/>
                </a:solidFill>
              </a:rPr>
              <a:t>Still birth</a:t>
            </a:r>
          </a:p>
        </p:txBody>
      </p:sp>
      <p:cxnSp>
        <p:nvCxnSpPr>
          <p:cNvPr id="50" name="Straight Connector 49"/>
          <p:cNvCxnSpPr/>
          <p:nvPr/>
        </p:nvCxnSpPr>
        <p:spPr>
          <a:xfrm rot="5400000">
            <a:off x="671643" y="4761444"/>
            <a:ext cx="685800" cy="2112"/>
          </a:xfrm>
          <a:prstGeom prst="line">
            <a:avLst/>
          </a:prstGeom>
          <a:ln>
            <a:solidFill>
              <a:srgbClr val="FF010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6460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555470" y="61913"/>
            <a:ext cx="9296790" cy="1143000"/>
          </a:xfrm>
        </p:spPr>
        <p:txBody>
          <a:bodyPr/>
          <a:lstStyle/>
          <a:p>
            <a:pPr eaLnBrk="1" hangingPunct="1">
              <a:defRPr/>
            </a:pPr>
            <a:r>
              <a:rPr lang="en-US" b="1" dirty="0" smtClean="0"/>
              <a:t>Neonatal mortality rate</a:t>
            </a:r>
          </a:p>
        </p:txBody>
      </p:sp>
      <p:sp>
        <p:nvSpPr>
          <p:cNvPr id="188419" name="Rectangle 3"/>
          <p:cNvSpPr>
            <a:spLocks noGrp="1" noChangeArrowheads="1"/>
          </p:cNvSpPr>
          <p:nvPr>
            <p:ph type="body" idx="1"/>
          </p:nvPr>
        </p:nvSpPr>
        <p:spPr>
          <a:xfrm>
            <a:off x="823119" y="1676400"/>
            <a:ext cx="10444757" cy="1643062"/>
          </a:xfrm>
        </p:spPr>
        <p:txBody>
          <a:bodyPr>
            <a:normAutofit/>
          </a:bodyPr>
          <a:lstStyle/>
          <a:p>
            <a:pPr eaLnBrk="1" hangingPunct="1">
              <a:buFont typeface="Wingdings" pitchFamily="2" charset="2"/>
              <a:buNone/>
            </a:pPr>
            <a:r>
              <a:rPr lang="en-US" sz="2800" dirty="0" smtClean="0"/>
              <a:t>Deaths in the first 28 days of life expressed as per 1000 of total live births</a:t>
            </a:r>
          </a:p>
        </p:txBody>
      </p:sp>
      <p:sp>
        <p:nvSpPr>
          <p:cNvPr id="1029" name="Rectangle 4"/>
          <p:cNvSpPr>
            <a:spLocks noChangeArrowheads="1"/>
          </p:cNvSpPr>
          <p:nvPr/>
        </p:nvSpPr>
        <p:spPr bwMode="auto">
          <a:xfrm>
            <a:off x="467763"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ar-EG"/>
          </a:p>
        </p:txBody>
      </p:sp>
      <mc:AlternateContent xmlns:mc="http://schemas.openxmlformats.org/markup-compatibility/2006" xmlns:a14="http://schemas.microsoft.com/office/drawing/2010/main">
        <mc:Choice Requires="a14">
          <p:sp>
            <p:nvSpPr>
              <p:cNvPr id="8" name="TextBox 7"/>
              <p:cNvSpPr txBox="1"/>
              <p:nvPr/>
            </p:nvSpPr>
            <p:spPr>
              <a:xfrm>
                <a:off x="975519" y="3276215"/>
                <a:ext cx="11089511" cy="671338"/>
              </a:xfrm>
              <a:prstGeom prst="rect">
                <a:avLst/>
              </a:prstGeom>
              <a:noFill/>
            </p:spPr>
            <p:txBody>
              <a:bodyPr wrap="none" rtlCol="0">
                <a:spAutoFit/>
              </a:bodyPr>
              <a:lstStyle/>
              <a:p>
                <a14:m>
                  <m:oMath xmlns:m="http://schemas.openxmlformats.org/officeDocument/2006/math">
                    <m:r>
                      <a:rPr lang="en-US" sz="2400" b="0" i="1" smtClean="0">
                        <a:latin typeface="Cambria Math"/>
                      </a:rPr>
                      <m:t>𝑁𝑒𝑜𝑛𝑎𝑡𝑎𝑙</m:t>
                    </m:r>
                    <m:r>
                      <a:rPr lang="en-US" sz="2400" b="0" i="1" smtClean="0">
                        <a:latin typeface="Cambria Math"/>
                      </a:rPr>
                      <m:t> </m:t>
                    </m:r>
                    <m:r>
                      <a:rPr lang="en-US" sz="2400" b="0" i="1" smtClean="0">
                        <a:latin typeface="Cambria Math"/>
                      </a:rPr>
                      <m:t>𝑚𝑜𝑟𝑡𝑎𝑙𝑖𝑡𝑦</m:t>
                    </m:r>
                    <m:r>
                      <a:rPr lang="en-US" sz="2400" b="0" i="1" smtClean="0">
                        <a:latin typeface="Cambria Math"/>
                      </a:rPr>
                      <m:t>=</m:t>
                    </m:r>
                    <m:f>
                      <m:fPr>
                        <m:ctrlPr>
                          <a:rPr lang="en-US" sz="2400" i="1" smtClean="0">
                            <a:latin typeface="Cambria Math"/>
                          </a:rPr>
                        </m:ctrlPr>
                      </m:fPr>
                      <m:num>
                        <m:r>
                          <a:rPr lang="en-US" sz="2400" b="0" i="1" smtClean="0">
                            <a:latin typeface="Cambria Math"/>
                          </a:rPr>
                          <m:t>𝐷𝑒𝑎𝑡h𝑠</m:t>
                        </m:r>
                        <m:r>
                          <a:rPr lang="en-US" sz="2400" b="0" i="1" smtClean="0">
                            <a:latin typeface="Cambria Math"/>
                          </a:rPr>
                          <m:t> </m:t>
                        </m:r>
                        <m:r>
                          <a:rPr lang="en-US" sz="2400" b="0" i="1" smtClean="0">
                            <a:latin typeface="Cambria Math"/>
                          </a:rPr>
                          <m:t>𝑏𝑒𝑙𝑜𝑤</m:t>
                        </m:r>
                        <m:r>
                          <a:rPr lang="en-US" sz="2400" b="0" i="1" smtClean="0">
                            <a:latin typeface="Cambria Math"/>
                          </a:rPr>
                          <m:t> 28 </m:t>
                        </m:r>
                        <m:r>
                          <a:rPr lang="en-US" sz="2400" b="0" i="1" smtClean="0">
                            <a:latin typeface="Cambria Math"/>
                          </a:rPr>
                          <m:t>𝑑𝑎𝑦𝑠</m:t>
                        </m:r>
                        <m:r>
                          <a:rPr lang="en-US" sz="2400" b="0" i="1" smtClean="0">
                            <a:latin typeface="Cambria Math"/>
                          </a:rPr>
                          <m:t> </m:t>
                        </m:r>
                        <m:r>
                          <a:rPr lang="en-US" sz="2400" b="0" i="1" smtClean="0">
                            <a:latin typeface="Cambria Math"/>
                          </a:rPr>
                          <m:t>𝑜𝑓</m:t>
                        </m:r>
                        <m:r>
                          <a:rPr lang="en-US" sz="2400" b="0" i="1" smtClean="0">
                            <a:latin typeface="Cambria Math"/>
                          </a:rPr>
                          <m:t> </m:t>
                        </m:r>
                        <m:r>
                          <a:rPr lang="en-US" sz="2400" b="0" i="1" smtClean="0">
                            <a:latin typeface="Cambria Math"/>
                          </a:rPr>
                          <m:t>𝑎𝑔𝑒</m:t>
                        </m:r>
                        <m:r>
                          <a:rPr lang="en-US" sz="2400" b="0" i="1" smtClean="0">
                            <a:latin typeface="Cambria Math"/>
                          </a:rPr>
                          <m:t> </m:t>
                        </m:r>
                        <m:r>
                          <a:rPr lang="en-US" sz="2400" b="0" i="1" smtClean="0">
                            <a:latin typeface="Cambria Math"/>
                          </a:rPr>
                          <m:t>𝑖𝑛</m:t>
                        </m:r>
                        <m:r>
                          <a:rPr lang="en-US" sz="2400" b="0" i="1" smtClean="0">
                            <a:latin typeface="Cambria Math"/>
                          </a:rPr>
                          <m:t> </m:t>
                        </m:r>
                        <m:r>
                          <a:rPr lang="en-US" sz="2400" b="0" i="1" smtClean="0">
                            <a:latin typeface="Cambria Math"/>
                          </a:rPr>
                          <m:t>𝑎</m:t>
                        </m:r>
                        <m:r>
                          <a:rPr lang="en-US" sz="2400" b="0" i="1" smtClean="0">
                            <a:latin typeface="Cambria Math"/>
                          </a:rPr>
                          <m:t> </m:t>
                        </m:r>
                        <m:r>
                          <a:rPr lang="en-US" sz="2400" b="0" i="1" smtClean="0">
                            <a:latin typeface="Cambria Math"/>
                          </a:rPr>
                          <m:t>𝑔𝑖𝑣𝑒𝑛</m:t>
                        </m:r>
                        <m:r>
                          <a:rPr lang="en-US" sz="2400" b="0" i="1" smtClean="0">
                            <a:latin typeface="Cambria Math"/>
                          </a:rPr>
                          <m:t> </m:t>
                        </m:r>
                        <m:r>
                          <a:rPr lang="en-US" sz="2400" b="0" i="1" smtClean="0">
                            <a:latin typeface="Cambria Math"/>
                          </a:rPr>
                          <m:t>𝑦𝑒𝑎𝑟</m:t>
                        </m:r>
                        <m:r>
                          <a:rPr lang="en-US" sz="2400" b="0" i="1" smtClean="0">
                            <a:latin typeface="Cambria Math"/>
                          </a:rPr>
                          <m:t> </m:t>
                        </m:r>
                        <m:r>
                          <a:rPr lang="en-US" sz="2400" b="0" i="1" smtClean="0">
                            <a:latin typeface="Cambria Math"/>
                          </a:rPr>
                          <m:t>𝑎𝑛𝑑</m:t>
                        </m:r>
                        <m:r>
                          <a:rPr lang="en-US" sz="2400" b="0" i="1" smtClean="0">
                            <a:latin typeface="Cambria Math"/>
                          </a:rPr>
                          <m:t> </m:t>
                        </m:r>
                        <m:r>
                          <a:rPr lang="en-US" sz="2400" b="0" i="1" smtClean="0">
                            <a:latin typeface="Cambria Math"/>
                          </a:rPr>
                          <m:t>𝑙𝑜𝑐𝑎𝑙𝑖𝑡𝑦</m:t>
                        </m:r>
                      </m:num>
                      <m:den>
                        <m:r>
                          <a:rPr lang="en-US" sz="2400" b="0" i="1" smtClean="0">
                            <a:latin typeface="Cambria Math"/>
                          </a:rPr>
                          <m:t>𝑇𝑜𝑡𝑎𝑙</m:t>
                        </m:r>
                        <m:r>
                          <a:rPr lang="en-US" sz="2400" b="0" i="1" smtClean="0">
                            <a:latin typeface="Cambria Math"/>
                          </a:rPr>
                          <m:t> </m:t>
                        </m:r>
                        <m:r>
                          <a:rPr lang="en-US" sz="2400" b="0" i="1" smtClean="0">
                            <a:latin typeface="Cambria Math"/>
                          </a:rPr>
                          <m:t>𝑛𝑢𝑚𝑏𝑒𝑟</m:t>
                        </m:r>
                        <m:r>
                          <a:rPr lang="en-US" sz="2400" b="0" i="1" smtClean="0">
                            <a:latin typeface="Cambria Math"/>
                          </a:rPr>
                          <m:t> </m:t>
                        </m:r>
                        <m:r>
                          <a:rPr lang="en-US" sz="2400" b="0" i="1" smtClean="0">
                            <a:latin typeface="Cambria Math"/>
                          </a:rPr>
                          <m:t>𝑜𝑓</m:t>
                        </m:r>
                        <m:r>
                          <a:rPr lang="en-US" sz="2400" b="0" i="1" smtClean="0">
                            <a:latin typeface="Cambria Math"/>
                          </a:rPr>
                          <m:t> </m:t>
                        </m:r>
                        <m:r>
                          <a:rPr lang="en-US" sz="2400" b="0" i="1" smtClean="0">
                            <a:latin typeface="Cambria Math"/>
                          </a:rPr>
                          <m:t>𝑙𝑖𝑣𝑒</m:t>
                        </m:r>
                        <m:r>
                          <a:rPr lang="en-US" sz="2400" b="0" i="1" smtClean="0">
                            <a:latin typeface="Cambria Math"/>
                          </a:rPr>
                          <m:t> </m:t>
                        </m:r>
                        <m:r>
                          <a:rPr lang="en-US" sz="2400" b="0" i="1" smtClean="0">
                            <a:latin typeface="Cambria Math"/>
                          </a:rPr>
                          <m:t>𝑏𝑖𝑟𝑡h𝑠</m:t>
                        </m:r>
                        <m:r>
                          <a:rPr lang="en-US" sz="2400" b="0" i="1" smtClean="0">
                            <a:latin typeface="Cambria Math"/>
                          </a:rPr>
                          <m:t> </m:t>
                        </m:r>
                        <m:r>
                          <a:rPr lang="en-US" sz="2400" b="0" i="1" smtClean="0">
                            <a:latin typeface="Cambria Math"/>
                          </a:rPr>
                          <m:t>𝑖𝑛</m:t>
                        </m:r>
                        <m:r>
                          <a:rPr lang="en-US" sz="2400" b="0" i="1" smtClean="0">
                            <a:latin typeface="Cambria Math"/>
                          </a:rPr>
                          <m:t> </m:t>
                        </m:r>
                        <m:r>
                          <a:rPr lang="en-US" sz="2400" b="0" i="1" smtClean="0">
                            <a:latin typeface="Cambria Math"/>
                          </a:rPr>
                          <m:t>𝑡h𝑒</m:t>
                        </m:r>
                        <m:r>
                          <a:rPr lang="en-US" sz="2400" b="0" i="1" smtClean="0">
                            <a:latin typeface="Cambria Math"/>
                          </a:rPr>
                          <m:t> </m:t>
                        </m:r>
                        <m:r>
                          <a:rPr lang="en-US" sz="2400" b="0" i="1" smtClean="0">
                            <a:latin typeface="Cambria Math"/>
                          </a:rPr>
                          <m:t>𝑠𝑎𝑚𝑒</m:t>
                        </m:r>
                        <m:r>
                          <a:rPr lang="en-US" sz="2400" b="0" i="1" smtClean="0">
                            <a:latin typeface="Cambria Math"/>
                          </a:rPr>
                          <m:t> </m:t>
                        </m:r>
                        <m:r>
                          <a:rPr lang="en-US" sz="2400" b="0" i="1" smtClean="0">
                            <a:latin typeface="Cambria Math"/>
                          </a:rPr>
                          <m:t>𝑦𝑒𝑎𝑟</m:t>
                        </m:r>
                        <m:r>
                          <a:rPr lang="en-US" sz="2400" b="0" i="1" smtClean="0">
                            <a:latin typeface="Cambria Math"/>
                          </a:rPr>
                          <m:t> </m:t>
                        </m:r>
                        <m:r>
                          <a:rPr lang="en-US" sz="2400" b="0" i="1" smtClean="0">
                            <a:latin typeface="Cambria Math"/>
                          </a:rPr>
                          <m:t>𝑎𝑛𝑑</m:t>
                        </m:r>
                        <m:r>
                          <a:rPr lang="en-US" sz="2400" b="0" i="1" smtClean="0">
                            <a:latin typeface="Cambria Math"/>
                          </a:rPr>
                          <m:t> </m:t>
                        </m:r>
                        <m:r>
                          <a:rPr lang="en-US" sz="2400" b="0" i="1" smtClean="0">
                            <a:latin typeface="Cambria Math"/>
                          </a:rPr>
                          <m:t>𝑙𝑜𝑐𝑎𝑙𝑖𝑡𝑦</m:t>
                        </m:r>
                      </m:den>
                    </m:f>
                  </m:oMath>
                </a14:m>
                <a:r>
                  <a:rPr lang="en-US" sz="2400" dirty="0" smtClean="0"/>
                  <a:t> x 1000</a:t>
                </a:r>
                <a:endParaRPr lang="en-US" sz="2400" dirty="0"/>
              </a:p>
            </p:txBody>
          </p:sp>
        </mc:Choice>
        <mc:Fallback xmlns="">
          <p:sp>
            <p:nvSpPr>
              <p:cNvPr id="8" name="TextBox 7"/>
              <p:cNvSpPr txBox="1">
                <a:spLocks noRot="1" noChangeAspect="1" noMove="1" noResize="1" noEditPoints="1" noAdjustHandles="1" noChangeArrowheads="1" noChangeShapeType="1" noTextEdit="1"/>
              </p:cNvSpPr>
              <p:nvPr/>
            </p:nvSpPr>
            <p:spPr>
              <a:xfrm>
                <a:off x="975519" y="3276215"/>
                <a:ext cx="11089511" cy="671338"/>
              </a:xfrm>
              <a:prstGeom prst="rect">
                <a:avLst/>
              </a:prstGeom>
              <a:blipFill rotWithShape="1">
                <a:blip r:embed="rId3"/>
                <a:stretch>
                  <a:fillRect b="-1802"/>
                </a:stretch>
              </a:blipFill>
            </p:spPr>
            <p:txBody>
              <a:bodyPr/>
              <a:lstStyle/>
              <a:p>
                <a:r>
                  <a:rPr lang="en-US">
                    <a:noFill/>
                  </a:rPr>
                  <a:t> </a:t>
                </a:r>
              </a:p>
            </p:txBody>
          </p:sp>
        </mc:Fallback>
      </mc:AlternateContent>
      <p:sp>
        <p:nvSpPr>
          <p:cNvPr id="6" name="TextBox 5"/>
          <p:cNvSpPr txBox="1"/>
          <p:nvPr/>
        </p:nvSpPr>
        <p:spPr>
          <a:xfrm>
            <a:off x="975519" y="5486400"/>
            <a:ext cx="9829800" cy="908134"/>
          </a:xfrm>
          <a:prstGeom prst="rect">
            <a:avLst/>
          </a:prstGeom>
          <a:solidFill>
            <a:schemeClr val="accent2">
              <a:lumMod val="40000"/>
              <a:lumOff val="60000"/>
            </a:schemeClr>
          </a:solidFill>
        </p:spPr>
        <p:txBody>
          <a:bodyPr wrap="square" rtlCol="0">
            <a:spAutoFit/>
          </a:bodyPr>
          <a:lstStyle/>
          <a:p>
            <a:pPr algn="ctr">
              <a:lnSpc>
                <a:spcPct val="114000"/>
              </a:lnSpc>
              <a:spcBef>
                <a:spcPct val="20000"/>
              </a:spcBef>
              <a:defRPr/>
            </a:pPr>
            <a:r>
              <a:rPr lang="en-US" sz="2400" i="1" dirty="0"/>
              <a:t>Reflects primarily quality of obstetric care and neonatal care as well as maternal nutrition and health status</a:t>
            </a:r>
            <a:endParaRPr lang="en-US" sz="2400" i="1" kern="0" dirty="0"/>
          </a:p>
        </p:txBody>
      </p:sp>
    </p:spTree>
    <p:extLst>
      <p:ext uri="{BB962C8B-B14F-4D97-AF65-F5344CB8AC3E}">
        <p14:creationId xmlns:p14="http://schemas.microsoft.com/office/powerpoint/2010/main" val="309015466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555470" y="61913"/>
            <a:ext cx="9296790" cy="1143000"/>
          </a:xfrm>
        </p:spPr>
        <p:txBody>
          <a:bodyPr/>
          <a:lstStyle/>
          <a:p>
            <a:pPr eaLnBrk="1" hangingPunct="1">
              <a:defRPr/>
            </a:pPr>
            <a:r>
              <a:rPr lang="en-US" b="1" dirty="0" smtClean="0"/>
              <a:t>Post neonatal mortality rate</a:t>
            </a:r>
          </a:p>
        </p:txBody>
      </p:sp>
      <p:sp>
        <p:nvSpPr>
          <p:cNvPr id="188419" name="Rectangle 3"/>
          <p:cNvSpPr>
            <a:spLocks noGrp="1" noChangeArrowheads="1"/>
          </p:cNvSpPr>
          <p:nvPr>
            <p:ph type="body" idx="1"/>
          </p:nvPr>
        </p:nvSpPr>
        <p:spPr>
          <a:xfrm>
            <a:off x="823119" y="1676400"/>
            <a:ext cx="10444757" cy="1643062"/>
          </a:xfrm>
        </p:spPr>
        <p:txBody>
          <a:bodyPr>
            <a:normAutofit/>
          </a:bodyPr>
          <a:lstStyle/>
          <a:p>
            <a:pPr eaLnBrk="1" hangingPunct="1">
              <a:buFont typeface="Wingdings" pitchFamily="2" charset="2"/>
              <a:buNone/>
            </a:pPr>
            <a:r>
              <a:rPr lang="en-US" sz="2800" dirty="0" smtClean="0"/>
              <a:t>Deaths between 28 days of life to less than 1 year expressed as per 1000 of total live births</a:t>
            </a:r>
          </a:p>
        </p:txBody>
      </p:sp>
      <p:sp>
        <p:nvSpPr>
          <p:cNvPr id="1029" name="Rectangle 4"/>
          <p:cNvSpPr>
            <a:spLocks noChangeArrowheads="1"/>
          </p:cNvSpPr>
          <p:nvPr/>
        </p:nvSpPr>
        <p:spPr bwMode="auto">
          <a:xfrm>
            <a:off x="467763"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ar-EG"/>
          </a:p>
        </p:txBody>
      </p:sp>
      <mc:AlternateContent xmlns:mc="http://schemas.openxmlformats.org/markup-compatibility/2006" xmlns:a14="http://schemas.microsoft.com/office/drawing/2010/main">
        <mc:Choice Requires="a14">
          <p:sp>
            <p:nvSpPr>
              <p:cNvPr id="8" name="TextBox 7"/>
              <p:cNvSpPr txBox="1"/>
              <p:nvPr/>
            </p:nvSpPr>
            <p:spPr>
              <a:xfrm>
                <a:off x="595847" y="3617163"/>
                <a:ext cx="11155362" cy="574901"/>
              </a:xfrm>
              <a:prstGeom prst="rect">
                <a:avLst/>
              </a:prstGeom>
              <a:noFill/>
            </p:spPr>
            <p:txBody>
              <a:bodyPr wrap="none" rtlCol="0">
                <a:spAutoFit/>
              </a:bodyPr>
              <a:lstStyle/>
              <a:p>
                <a14:m>
                  <m:oMath xmlns:m="http://schemas.openxmlformats.org/officeDocument/2006/math">
                    <m:r>
                      <a:rPr lang="en-US" sz="2000" b="0" i="1" smtClean="0">
                        <a:latin typeface="Cambria Math"/>
                      </a:rPr>
                      <m:t>𝑃𝑜𝑠𝑡</m:t>
                    </m:r>
                    <m:r>
                      <a:rPr lang="en-US" sz="2000" b="0" i="1" smtClean="0">
                        <a:latin typeface="Cambria Math"/>
                      </a:rPr>
                      <m:t> </m:t>
                    </m:r>
                    <m:r>
                      <a:rPr lang="en-US" sz="2000" b="0" i="1" smtClean="0">
                        <a:latin typeface="Cambria Math"/>
                      </a:rPr>
                      <m:t>𝑛𝑒𝑜𝑛𝑎𝑡𝑎𝑙</m:t>
                    </m:r>
                    <m:r>
                      <a:rPr lang="en-US" sz="2000" b="0" i="1" smtClean="0">
                        <a:latin typeface="Cambria Math"/>
                      </a:rPr>
                      <m:t> </m:t>
                    </m:r>
                    <m:r>
                      <a:rPr lang="en-US" sz="2000" b="0" i="1" smtClean="0">
                        <a:latin typeface="Cambria Math"/>
                      </a:rPr>
                      <m:t>𝑚𝑜𝑟𝑡𝑎𝑙𝑖𝑡𝑦</m:t>
                    </m:r>
                    <m:r>
                      <a:rPr lang="en-US" sz="2000" b="0" i="1" smtClean="0">
                        <a:latin typeface="Cambria Math"/>
                      </a:rPr>
                      <m:t>=</m:t>
                    </m:r>
                    <m:f>
                      <m:fPr>
                        <m:ctrlPr>
                          <a:rPr lang="en-US" sz="2000" i="1" smtClean="0">
                            <a:latin typeface="Cambria Math"/>
                          </a:rPr>
                        </m:ctrlPr>
                      </m:fPr>
                      <m:num>
                        <m:r>
                          <a:rPr lang="en-US" sz="2000" b="0" i="1" smtClean="0">
                            <a:latin typeface="Cambria Math"/>
                          </a:rPr>
                          <m:t>𝐷𝑒𝑎𝑡h𝑠</m:t>
                        </m:r>
                        <m:r>
                          <a:rPr lang="en-US" sz="2000" b="0" i="1" smtClean="0">
                            <a:latin typeface="Cambria Math"/>
                          </a:rPr>
                          <m:t> </m:t>
                        </m:r>
                        <m:r>
                          <a:rPr lang="en-US" sz="2000" b="0" i="1" smtClean="0">
                            <a:latin typeface="Cambria Math"/>
                          </a:rPr>
                          <m:t>𝑓𝑟𝑜𝑚</m:t>
                        </m:r>
                        <m:r>
                          <a:rPr lang="en-US" sz="2000" b="0" i="1" smtClean="0">
                            <a:latin typeface="Cambria Math"/>
                          </a:rPr>
                          <m:t>  28 </m:t>
                        </m:r>
                        <m:r>
                          <a:rPr lang="en-US" sz="2000" b="0" i="1" smtClean="0">
                            <a:latin typeface="Cambria Math"/>
                          </a:rPr>
                          <m:t>𝑑𝑎𝑦𝑠</m:t>
                        </m:r>
                        <m:r>
                          <a:rPr lang="en-US" sz="2000" b="0" i="1" smtClean="0">
                            <a:latin typeface="Cambria Math"/>
                          </a:rPr>
                          <m:t> </m:t>
                        </m:r>
                        <m:r>
                          <a:rPr lang="en-US" sz="2000" b="0" i="1" smtClean="0">
                            <a:latin typeface="Cambria Math"/>
                          </a:rPr>
                          <m:t>𝑡𝑜</m:t>
                        </m:r>
                        <m:r>
                          <a:rPr lang="en-US" sz="2000" b="0" i="1" smtClean="0">
                            <a:latin typeface="Cambria Math"/>
                          </a:rPr>
                          <m:t> </m:t>
                        </m:r>
                        <m:r>
                          <a:rPr lang="en-US" sz="2000" b="0" i="1" smtClean="0">
                            <a:latin typeface="Cambria Math"/>
                          </a:rPr>
                          <m:t>𝑙𝑒𝑠𝑠</m:t>
                        </m:r>
                        <m:r>
                          <a:rPr lang="en-US" sz="2000" b="0" i="1" smtClean="0">
                            <a:latin typeface="Cambria Math"/>
                          </a:rPr>
                          <m:t> </m:t>
                        </m:r>
                        <m:r>
                          <a:rPr lang="en-US" sz="2000" b="0" i="1" smtClean="0">
                            <a:latin typeface="Cambria Math"/>
                          </a:rPr>
                          <m:t>𝑡h𝑎𝑛</m:t>
                        </m:r>
                        <m:r>
                          <a:rPr lang="en-US" sz="2000" b="0" i="1" smtClean="0">
                            <a:latin typeface="Cambria Math"/>
                          </a:rPr>
                          <m:t> 1 </m:t>
                        </m:r>
                        <m:r>
                          <a:rPr lang="en-US" sz="2000" b="0" i="1" smtClean="0">
                            <a:latin typeface="Cambria Math"/>
                          </a:rPr>
                          <m:t>𝑦𝑒𝑎𝑟</m:t>
                        </m:r>
                        <m:r>
                          <a:rPr lang="en-US" sz="2000" b="0" i="1" smtClean="0">
                            <a:latin typeface="Cambria Math"/>
                          </a:rPr>
                          <m:t> </m:t>
                        </m:r>
                        <m:r>
                          <a:rPr lang="en-US" sz="2000" b="0" i="1" smtClean="0">
                            <a:latin typeface="Cambria Math"/>
                          </a:rPr>
                          <m:t>𝑜𝑓</m:t>
                        </m:r>
                        <m:r>
                          <a:rPr lang="en-US" sz="2000" b="0" i="1" smtClean="0">
                            <a:latin typeface="Cambria Math"/>
                          </a:rPr>
                          <m:t> </m:t>
                        </m:r>
                        <m:r>
                          <a:rPr lang="en-US" sz="2000" b="0" i="1" smtClean="0">
                            <a:latin typeface="Cambria Math"/>
                          </a:rPr>
                          <m:t>𝑎𝑔𝑒</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𝑎</m:t>
                        </m:r>
                        <m:r>
                          <a:rPr lang="en-US" sz="2000" b="0" i="1" smtClean="0">
                            <a:latin typeface="Cambria Math"/>
                          </a:rPr>
                          <m:t> </m:t>
                        </m:r>
                        <m:r>
                          <a:rPr lang="en-US" sz="2000" b="0" i="1" smtClean="0">
                            <a:latin typeface="Cambria Math"/>
                          </a:rPr>
                          <m:t>𝑔𝑖𝑣𝑒𝑛</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𝑎𝑛𝑑</m:t>
                        </m:r>
                        <m:r>
                          <a:rPr lang="en-US" sz="2000" b="0" i="1" smtClean="0">
                            <a:latin typeface="Cambria Math"/>
                          </a:rPr>
                          <m:t> </m:t>
                        </m:r>
                        <m:r>
                          <a:rPr lang="en-US" sz="2000" b="0" i="1" smtClean="0">
                            <a:latin typeface="Cambria Math"/>
                          </a:rPr>
                          <m:t>𝑙𝑜𝑐𝑎𝑙𝑖𝑡𝑦</m:t>
                        </m:r>
                      </m:num>
                      <m:den>
                        <m:r>
                          <a:rPr lang="en-US" sz="2000" b="0" i="1" smtClean="0">
                            <a:latin typeface="Cambria Math"/>
                          </a:rPr>
                          <m:t>𝑇𝑜𝑡𝑎𝑙</m:t>
                        </m:r>
                        <m:r>
                          <a:rPr lang="en-US" sz="2000" b="0" i="1" smtClean="0">
                            <a:latin typeface="Cambria Math"/>
                          </a:rPr>
                          <m:t> </m:t>
                        </m:r>
                        <m:r>
                          <a:rPr lang="en-US" sz="2000" b="0" i="1" smtClean="0">
                            <a:latin typeface="Cambria Math"/>
                          </a:rPr>
                          <m:t>𝑛𝑢𝑚𝑏𝑒𝑟</m:t>
                        </m:r>
                        <m:r>
                          <a:rPr lang="en-US" sz="2000" b="0" i="1" smtClean="0">
                            <a:latin typeface="Cambria Math"/>
                          </a:rPr>
                          <m:t> </m:t>
                        </m:r>
                        <m:r>
                          <a:rPr lang="en-US" sz="2000" b="0" i="1" smtClean="0">
                            <a:latin typeface="Cambria Math"/>
                          </a:rPr>
                          <m:t>𝑜𝑓</m:t>
                        </m:r>
                        <m:r>
                          <a:rPr lang="en-US" sz="2000" b="0" i="1" smtClean="0">
                            <a:latin typeface="Cambria Math"/>
                          </a:rPr>
                          <m:t> </m:t>
                        </m:r>
                        <m:r>
                          <a:rPr lang="en-US" sz="2000" b="0" i="1" smtClean="0">
                            <a:latin typeface="Cambria Math"/>
                          </a:rPr>
                          <m:t>𝑙𝑖𝑣𝑒</m:t>
                        </m:r>
                        <m:r>
                          <a:rPr lang="en-US" sz="2000" b="0" i="1" smtClean="0">
                            <a:latin typeface="Cambria Math"/>
                          </a:rPr>
                          <m:t> </m:t>
                        </m:r>
                        <m:r>
                          <a:rPr lang="en-US" sz="2000" b="0" i="1" smtClean="0">
                            <a:latin typeface="Cambria Math"/>
                          </a:rPr>
                          <m:t>𝑏𝑖𝑟𝑡h𝑠</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𝑡h𝑒</m:t>
                        </m:r>
                        <m:r>
                          <a:rPr lang="en-US" sz="2000" b="0" i="1" smtClean="0">
                            <a:latin typeface="Cambria Math"/>
                          </a:rPr>
                          <m:t> </m:t>
                        </m:r>
                        <m:r>
                          <a:rPr lang="en-US" sz="2000" b="0" i="1" smtClean="0">
                            <a:latin typeface="Cambria Math"/>
                          </a:rPr>
                          <m:t>𝑠𝑎𝑚𝑒</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𝑎𝑛𝑑</m:t>
                        </m:r>
                        <m:r>
                          <a:rPr lang="en-US" sz="2000" b="0" i="1" smtClean="0">
                            <a:latin typeface="Cambria Math"/>
                          </a:rPr>
                          <m:t> </m:t>
                        </m:r>
                        <m:r>
                          <a:rPr lang="en-US" sz="2000" b="0" i="1" smtClean="0">
                            <a:latin typeface="Cambria Math"/>
                          </a:rPr>
                          <m:t>𝑙𝑜𝑐𝑎𝑙𝑖𝑡𝑦</m:t>
                        </m:r>
                      </m:den>
                    </m:f>
                  </m:oMath>
                </a14:m>
                <a:r>
                  <a:rPr lang="en-US" sz="2000" dirty="0" smtClean="0"/>
                  <a:t> x 1000</a:t>
                </a:r>
                <a:endParaRPr lang="en-US" sz="2000" dirty="0"/>
              </a:p>
            </p:txBody>
          </p:sp>
        </mc:Choice>
        <mc:Fallback xmlns="">
          <p:sp>
            <p:nvSpPr>
              <p:cNvPr id="8" name="TextBox 7"/>
              <p:cNvSpPr txBox="1">
                <a:spLocks noRot="1" noChangeAspect="1" noMove="1" noResize="1" noEditPoints="1" noAdjustHandles="1" noChangeArrowheads="1" noChangeShapeType="1" noTextEdit="1"/>
              </p:cNvSpPr>
              <p:nvPr/>
            </p:nvSpPr>
            <p:spPr>
              <a:xfrm>
                <a:off x="595847" y="3617163"/>
                <a:ext cx="11155362" cy="574901"/>
              </a:xfrm>
              <a:prstGeom prst="rect">
                <a:avLst/>
              </a:prstGeom>
              <a:blipFill rotWithShape="1">
                <a:blip r:embed="rId3"/>
                <a:stretch>
                  <a:fillRect b="-1053"/>
                </a:stretch>
              </a:blipFill>
            </p:spPr>
            <p:txBody>
              <a:bodyPr/>
              <a:lstStyle/>
              <a:p>
                <a:r>
                  <a:rPr lang="en-US">
                    <a:noFill/>
                  </a:rPr>
                  <a:t> </a:t>
                </a:r>
              </a:p>
            </p:txBody>
          </p:sp>
        </mc:Fallback>
      </mc:AlternateContent>
      <p:sp>
        <p:nvSpPr>
          <p:cNvPr id="6" name="TextBox 5"/>
          <p:cNvSpPr txBox="1"/>
          <p:nvPr/>
        </p:nvSpPr>
        <p:spPr>
          <a:xfrm>
            <a:off x="975519" y="5486400"/>
            <a:ext cx="9829800" cy="487121"/>
          </a:xfrm>
          <a:prstGeom prst="rect">
            <a:avLst/>
          </a:prstGeom>
          <a:solidFill>
            <a:schemeClr val="accent2">
              <a:lumMod val="40000"/>
              <a:lumOff val="60000"/>
            </a:schemeClr>
          </a:solidFill>
        </p:spPr>
        <p:txBody>
          <a:bodyPr wrap="square" rtlCol="0">
            <a:spAutoFit/>
          </a:bodyPr>
          <a:lstStyle/>
          <a:p>
            <a:pPr algn="ctr">
              <a:lnSpc>
                <a:spcPct val="114000"/>
              </a:lnSpc>
              <a:spcBef>
                <a:spcPct val="20000"/>
              </a:spcBef>
              <a:defRPr/>
            </a:pPr>
            <a:r>
              <a:rPr lang="en-US" sz="2400" i="1" dirty="0"/>
              <a:t>Reflects infants' health care, nutrition and sanitation of the environment</a:t>
            </a:r>
            <a:endParaRPr lang="en-US" sz="2400" i="1" kern="0" dirty="0"/>
          </a:p>
        </p:txBody>
      </p:sp>
    </p:spTree>
    <p:extLst>
      <p:ext uri="{BB962C8B-B14F-4D97-AF65-F5344CB8AC3E}">
        <p14:creationId xmlns:p14="http://schemas.microsoft.com/office/powerpoint/2010/main" val="202660481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555470" y="61913"/>
            <a:ext cx="9296790" cy="1143000"/>
          </a:xfrm>
        </p:spPr>
        <p:txBody>
          <a:bodyPr/>
          <a:lstStyle/>
          <a:p>
            <a:pPr eaLnBrk="1" hangingPunct="1">
              <a:defRPr/>
            </a:pPr>
            <a:r>
              <a:rPr lang="en-US" b="1" dirty="0" err="1" smtClean="0"/>
              <a:t>Peri</a:t>
            </a:r>
            <a:r>
              <a:rPr lang="en-US" b="1" dirty="0" smtClean="0"/>
              <a:t>-natal mortality rate</a:t>
            </a:r>
          </a:p>
        </p:txBody>
      </p:sp>
      <p:sp>
        <p:nvSpPr>
          <p:cNvPr id="188419" name="Rectangle 3"/>
          <p:cNvSpPr>
            <a:spLocks noGrp="1" noChangeArrowheads="1"/>
          </p:cNvSpPr>
          <p:nvPr>
            <p:ph type="body" idx="1"/>
          </p:nvPr>
        </p:nvSpPr>
        <p:spPr>
          <a:xfrm>
            <a:off x="823119" y="1676400"/>
            <a:ext cx="10444757" cy="1643062"/>
          </a:xfrm>
        </p:spPr>
        <p:txBody>
          <a:bodyPr>
            <a:normAutofit/>
          </a:bodyPr>
          <a:lstStyle/>
          <a:p>
            <a:pPr eaLnBrk="1" hangingPunct="1">
              <a:buFont typeface="Wingdings" pitchFamily="2" charset="2"/>
              <a:buNone/>
            </a:pPr>
            <a:r>
              <a:rPr lang="en-US" sz="2800" dirty="0" smtClean="0"/>
              <a:t>Deaths between 28</a:t>
            </a:r>
            <a:r>
              <a:rPr lang="en-US" sz="2800" baseline="30000" dirty="0" smtClean="0"/>
              <a:t>th</a:t>
            </a:r>
            <a:r>
              <a:rPr lang="en-US" sz="2800" dirty="0" smtClean="0"/>
              <a:t> week of gestation to less than 7 days of life expressed as per 1000 of total births (live and still)</a:t>
            </a:r>
          </a:p>
        </p:txBody>
      </p:sp>
      <p:sp>
        <p:nvSpPr>
          <p:cNvPr id="1029" name="Rectangle 4"/>
          <p:cNvSpPr>
            <a:spLocks noChangeArrowheads="1"/>
          </p:cNvSpPr>
          <p:nvPr/>
        </p:nvSpPr>
        <p:spPr bwMode="auto">
          <a:xfrm>
            <a:off x="467763"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ar-EG"/>
          </a:p>
        </p:txBody>
      </p:sp>
      <mc:AlternateContent xmlns:mc="http://schemas.openxmlformats.org/markup-compatibility/2006" xmlns:a14="http://schemas.microsoft.com/office/drawing/2010/main">
        <mc:Choice Requires="a14">
          <p:sp>
            <p:nvSpPr>
              <p:cNvPr id="8" name="TextBox 7"/>
              <p:cNvSpPr txBox="1"/>
              <p:nvPr/>
            </p:nvSpPr>
            <p:spPr>
              <a:xfrm>
                <a:off x="595847" y="3617163"/>
                <a:ext cx="10953127" cy="526554"/>
              </a:xfrm>
              <a:prstGeom prst="rect">
                <a:avLst/>
              </a:prstGeom>
              <a:noFill/>
            </p:spPr>
            <p:txBody>
              <a:bodyPr wrap="none" rtlCol="0">
                <a:spAutoFit/>
              </a:bodyPr>
              <a:lstStyle/>
              <a:p>
                <a14:m>
                  <m:oMath xmlns:m="http://schemas.openxmlformats.org/officeDocument/2006/math">
                    <m:r>
                      <a:rPr lang="en-US" b="0" i="1" smtClean="0">
                        <a:latin typeface="Cambria Math"/>
                      </a:rPr>
                      <m:t>𝑃𝑒𝑟𝑖</m:t>
                    </m:r>
                    <m:r>
                      <a:rPr lang="en-US" b="0" i="1" smtClean="0">
                        <a:latin typeface="Cambria Math"/>
                      </a:rPr>
                      <m:t> </m:t>
                    </m:r>
                    <m:r>
                      <a:rPr lang="en-US" b="0" i="1" smtClean="0">
                        <a:latin typeface="Cambria Math"/>
                      </a:rPr>
                      <m:t>𝑛𝑎𝑡𝑎𝑙</m:t>
                    </m:r>
                    <m:r>
                      <a:rPr lang="en-US" b="0" i="1" smtClean="0">
                        <a:latin typeface="Cambria Math"/>
                      </a:rPr>
                      <m:t> </m:t>
                    </m:r>
                    <m:r>
                      <a:rPr lang="en-US" b="0" i="1" smtClean="0">
                        <a:latin typeface="Cambria Math"/>
                      </a:rPr>
                      <m:t>𝑚𝑜𝑟𝑡𝑎𝑙𝑖𝑡𝑦</m:t>
                    </m:r>
                    <m:r>
                      <a:rPr lang="en-US" b="0" i="1" smtClean="0">
                        <a:latin typeface="Cambria Math"/>
                      </a:rPr>
                      <m:t>=</m:t>
                    </m:r>
                    <m:f>
                      <m:fPr>
                        <m:ctrlPr>
                          <a:rPr lang="en-US" i="1" smtClean="0">
                            <a:latin typeface="Cambria Math"/>
                          </a:rPr>
                        </m:ctrlPr>
                      </m:fPr>
                      <m:num>
                        <m:r>
                          <a:rPr lang="en-US" b="0" i="1" smtClean="0">
                            <a:latin typeface="Cambria Math"/>
                          </a:rPr>
                          <m:t>𝐷𝑒𝑎𝑡</m:t>
                        </m:r>
                        <m:r>
                          <a:rPr lang="en-US" b="0" i="1" smtClean="0">
                            <a:latin typeface="Cambria Math"/>
                          </a:rPr>
                          <m:t>h</m:t>
                        </m:r>
                        <m:r>
                          <a:rPr lang="en-US" b="0" i="1" smtClean="0">
                            <a:latin typeface="Cambria Math"/>
                          </a:rPr>
                          <m:t>𝑠</m:t>
                        </m:r>
                        <m:r>
                          <a:rPr lang="en-US" b="0" i="1" smtClean="0">
                            <a:latin typeface="Cambria Math"/>
                          </a:rPr>
                          <m:t> </m:t>
                        </m:r>
                        <m:r>
                          <a:rPr lang="en-US" b="0" i="1" smtClean="0">
                            <a:latin typeface="Cambria Math"/>
                          </a:rPr>
                          <m:t>𝑓𝑟𝑜𝑚</m:t>
                        </m:r>
                        <m:r>
                          <a:rPr lang="en-US" b="0" i="1" smtClean="0">
                            <a:latin typeface="Cambria Math"/>
                          </a:rPr>
                          <m:t>  </m:t>
                        </m:r>
                        <m:r>
                          <a:rPr lang="en-US" b="0" i="1" smtClean="0">
                            <a:latin typeface="Cambria Math"/>
                          </a:rPr>
                          <m:t>28</m:t>
                        </m:r>
                        <m:r>
                          <a:rPr lang="en-US" b="0" i="1" smtClean="0">
                            <a:latin typeface="Cambria Math"/>
                          </a:rPr>
                          <m:t>𝑡</m:t>
                        </m:r>
                        <m:r>
                          <a:rPr lang="en-US" b="0" i="1" smtClean="0">
                            <a:latin typeface="Cambria Math"/>
                          </a:rPr>
                          <m:t>h</m:t>
                        </m:r>
                        <m:r>
                          <a:rPr lang="en-US" b="0" i="1" smtClean="0">
                            <a:latin typeface="Cambria Math"/>
                          </a:rPr>
                          <m:t> </m:t>
                        </m:r>
                        <m:r>
                          <a:rPr lang="en-US" b="0" i="1" smtClean="0">
                            <a:latin typeface="Cambria Math"/>
                          </a:rPr>
                          <m:t>𝑤𝑒𝑒𝑘</m:t>
                        </m:r>
                        <m:r>
                          <a:rPr lang="en-US" b="0" i="1" smtClean="0">
                            <a:latin typeface="Cambria Math"/>
                          </a:rPr>
                          <m:t> </m:t>
                        </m:r>
                        <m:r>
                          <a:rPr lang="en-US" b="0" i="1" smtClean="0">
                            <a:latin typeface="Cambria Math"/>
                          </a:rPr>
                          <m:t>𝑜𝑓</m:t>
                        </m:r>
                        <m:r>
                          <a:rPr lang="en-US" b="0" i="1" smtClean="0">
                            <a:latin typeface="Cambria Math"/>
                          </a:rPr>
                          <m:t> </m:t>
                        </m:r>
                        <m:r>
                          <a:rPr lang="en-US" b="0" i="1" smtClean="0">
                            <a:latin typeface="Cambria Math"/>
                          </a:rPr>
                          <m:t>𝑔𝑒𝑠𝑡𝑎𝑡𝑖𝑜𝑛</m:t>
                        </m:r>
                        <m:r>
                          <a:rPr lang="en-US" b="0" i="1" smtClean="0">
                            <a:latin typeface="Cambria Math"/>
                          </a:rPr>
                          <m:t> </m:t>
                        </m:r>
                        <m:r>
                          <a:rPr lang="en-US" b="0" i="1" smtClean="0">
                            <a:latin typeface="Cambria Math"/>
                          </a:rPr>
                          <m:t>𝑡𝑜</m:t>
                        </m:r>
                        <m:r>
                          <a:rPr lang="en-US" b="0" i="1" smtClean="0">
                            <a:latin typeface="Cambria Math"/>
                          </a:rPr>
                          <m:t> </m:t>
                        </m:r>
                        <m:r>
                          <a:rPr lang="en-US" b="0" i="1" smtClean="0">
                            <a:latin typeface="Cambria Math"/>
                          </a:rPr>
                          <m:t>𝑙𝑒𝑠𝑠</m:t>
                        </m:r>
                        <m:r>
                          <a:rPr lang="en-US" b="0" i="1" smtClean="0">
                            <a:latin typeface="Cambria Math"/>
                          </a:rPr>
                          <m:t> </m:t>
                        </m:r>
                        <m:r>
                          <a:rPr lang="en-US" b="0" i="1" smtClean="0">
                            <a:latin typeface="Cambria Math"/>
                          </a:rPr>
                          <m:t>𝑡</m:t>
                        </m:r>
                        <m:r>
                          <a:rPr lang="en-US" b="0" i="1" smtClean="0">
                            <a:latin typeface="Cambria Math"/>
                          </a:rPr>
                          <m:t>h</m:t>
                        </m:r>
                        <m:r>
                          <a:rPr lang="en-US" b="0" i="1" smtClean="0">
                            <a:latin typeface="Cambria Math"/>
                          </a:rPr>
                          <m:t>𝑎𝑛</m:t>
                        </m:r>
                        <m:r>
                          <a:rPr lang="en-US" b="0" i="1" smtClean="0">
                            <a:latin typeface="Cambria Math"/>
                          </a:rPr>
                          <m:t> </m:t>
                        </m:r>
                        <m:r>
                          <a:rPr lang="en-US" b="0" i="1" smtClean="0">
                            <a:latin typeface="Cambria Math"/>
                          </a:rPr>
                          <m:t>7</m:t>
                        </m:r>
                        <m:r>
                          <a:rPr lang="en-US" b="0" i="1" smtClean="0">
                            <a:latin typeface="Cambria Math"/>
                          </a:rPr>
                          <m:t> </m:t>
                        </m:r>
                        <m:r>
                          <a:rPr lang="en-US" b="0" i="1" smtClean="0">
                            <a:latin typeface="Cambria Math"/>
                          </a:rPr>
                          <m:t>𝑑𝑎𝑦𝑠</m:t>
                        </m:r>
                        <m:r>
                          <a:rPr lang="en-US" b="0" i="1" smtClean="0">
                            <a:latin typeface="Cambria Math"/>
                          </a:rPr>
                          <m:t> </m:t>
                        </m:r>
                        <m:r>
                          <a:rPr lang="en-US" b="0" i="1" smtClean="0">
                            <a:latin typeface="Cambria Math"/>
                          </a:rPr>
                          <m:t>𝑜𝑓</m:t>
                        </m:r>
                        <m:r>
                          <a:rPr lang="en-US" b="0" i="1" smtClean="0">
                            <a:latin typeface="Cambria Math"/>
                          </a:rPr>
                          <m:t> </m:t>
                        </m:r>
                        <m:r>
                          <a:rPr lang="en-US" b="0" i="1" smtClean="0">
                            <a:latin typeface="Cambria Math"/>
                          </a:rPr>
                          <m:t>𝑎𝑔𝑒</m:t>
                        </m:r>
                        <m:r>
                          <a:rPr lang="en-US" b="0" i="1" smtClean="0">
                            <a:latin typeface="Cambria Math"/>
                          </a:rPr>
                          <m:t> </m:t>
                        </m:r>
                        <m:r>
                          <a:rPr lang="en-US" b="0" i="1" smtClean="0">
                            <a:latin typeface="Cambria Math"/>
                          </a:rPr>
                          <m:t>𝑖𝑛</m:t>
                        </m:r>
                        <m:r>
                          <a:rPr lang="en-US" b="0" i="1" smtClean="0">
                            <a:latin typeface="Cambria Math"/>
                          </a:rPr>
                          <m:t> </m:t>
                        </m:r>
                        <m:r>
                          <a:rPr lang="en-US" b="0" i="1" smtClean="0">
                            <a:latin typeface="Cambria Math"/>
                          </a:rPr>
                          <m:t>𝑎</m:t>
                        </m:r>
                        <m:r>
                          <a:rPr lang="en-US" b="0" i="1" smtClean="0">
                            <a:latin typeface="Cambria Math"/>
                          </a:rPr>
                          <m:t> </m:t>
                        </m:r>
                        <m:r>
                          <a:rPr lang="en-US" b="0" i="1" smtClean="0">
                            <a:latin typeface="Cambria Math"/>
                          </a:rPr>
                          <m:t>𝑔𝑖𝑣𝑒𝑛</m:t>
                        </m:r>
                        <m:r>
                          <a:rPr lang="en-US" b="0" i="1" smtClean="0">
                            <a:latin typeface="Cambria Math"/>
                          </a:rPr>
                          <m:t> </m:t>
                        </m:r>
                        <m:r>
                          <a:rPr lang="en-US" b="0" i="1" smtClean="0">
                            <a:latin typeface="Cambria Math"/>
                          </a:rPr>
                          <m:t>𝑦𝑒𝑎𝑟</m:t>
                        </m:r>
                        <m:r>
                          <a:rPr lang="en-US" b="0" i="1" smtClean="0">
                            <a:latin typeface="Cambria Math"/>
                          </a:rPr>
                          <m:t> </m:t>
                        </m:r>
                        <m:r>
                          <a:rPr lang="en-US" b="0" i="1" smtClean="0">
                            <a:latin typeface="Cambria Math"/>
                          </a:rPr>
                          <m:t>𝑎𝑛𝑑</m:t>
                        </m:r>
                        <m:r>
                          <a:rPr lang="en-US" b="0" i="1" smtClean="0">
                            <a:latin typeface="Cambria Math"/>
                          </a:rPr>
                          <m:t> </m:t>
                        </m:r>
                        <m:r>
                          <a:rPr lang="en-US" b="0" i="1" smtClean="0">
                            <a:latin typeface="Cambria Math"/>
                          </a:rPr>
                          <m:t>𝑙𝑜𝑐𝑎𝑙𝑖𝑡𝑦</m:t>
                        </m:r>
                      </m:num>
                      <m:den>
                        <m:r>
                          <a:rPr lang="en-US" b="0" i="1" smtClean="0">
                            <a:latin typeface="Cambria Math"/>
                          </a:rPr>
                          <m:t>𝑇𝑜𝑡𝑎𝑙</m:t>
                        </m:r>
                        <m:r>
                          <a:rPr lang="en-US" b="0" i="1" smtClean="0">
                            <a:latin typeface="Cambria Math"/>
                          </a:rPr>
                          <m:t> </m:t>
                        </m:r>
                        <m:r>
                          <a:rPr lang="en-US" b="0" i="1" smtClean="0">
                            <a:latin typeface="Cambria Math"/>
                          </a:rPr>
                          <m:t>𝑛𝑢𝑚𝑏𝑒𝑟</m:t>
                        </m:r>
                        <m:r>
                          <a:rPr lang="en-US" b="0" i="1" smtClean="0">
                            <a:latin typeface="Cambria Math"/>
                          </a:rPr>
                          <m:t> </m:t>
                        </m:r>
                        <m:r>
                          <a:rPr lang="en-US" b="0" i="1" smtClean="0">
                            <a:latin typeface="Cambria Math"/>
                          </a:rPr>
                          <m:t>𝑜𝑓</m:t>
                        </m:r>
                        <m:r>
                          <a:rPr lang="en-US" b="0" i="1" smtClean="0">
                            <a:latin typeface="Cambria Math"/>
                          </a:rPr>
                          <m:t> </m:t>
                        </m:r>
                        <m:r>
                          <a:rPr lang="en-US" b="0" i="1" smtClean="0">
                            <a:latin typeface="Cambria Math"/>
                          </a:rPr>
                          <m:t>𝑏𝑖𝑟𝑡</m:t>
                        </m:r>
                        <m:r>
                          <a:rPr lang="en-US" b="0" i="1" smtClean="0">
                            <a:latin typeface="Cambria Math"/>
                          </a:rPr>
                          <m:t>h</m:t>
                        </m:r>
                        <m:r>
                          <a:rPr lang="en-US" b="0" i="1" smtClean="0">
                            <a:latin typeface="Cambria Math"/>
                          </a:rPr>
                          <m:t>𝑠</m:t>
                        </m:r>
                        <m:r>
                          <a:rPr lang="en-US" b="0" i="1" smtClean="0">
                            <a:latin typeface="Cambria Math"/>
                          </a:rPr>
                          <m:t> </m:t>
                        </m:r>
                        <m:d>
                          <m:dPr>
                            <m:ctrlPr>
                              <a:rPr lang="en-US" b="0" i="1" smtClean="0">
                                <a:latin typeface="Cambria Math"/>
                              </a:rPr>
                            </m:ctrlPr>
                          </m:dPr>
                          <m:e>
                            <m:r>
                              <a:rPr lang="en-US" b="0" i="1" smtClean="0">
                                <a:latin typeface="Cambria Math"/>
                              </a:rPr>
                              <m:t>𝑙𝑖𝑣𝑒</m:t>
                            </m:r>
                            <m:r>
                              <a:rPr lang="en-US" b="0" i="1" smtClean="0">
                                <a:latin typeface="Cambria Math"/>
                              </a:rPr>
                              <m:t> </m:t>
                            </m:r>
                            <m:r>
                              <a:rPr lang="en-US" b="0" i="1" smtClean="0">
                                <a:latin typeface="Cambria Math"/>
                              </a:rPr>
                              <m:t>𝑎𝑛𝑑</m:t>
                            </m:r>
                            <m:r>
                              <a:rPr lang="en-US" b="0" i="1" smtClean="0">
                                <a:latin typeface="Cambria Math"/>
                              </a:rPr>
                              <m:t> </m:t>
                            </m:r>
                            <m:r>
                              <a:rPr lang="en-US" b="0" i="1" smtClean="0">
                                <a:latin typeface="Cambria Math"/>
                              </a:rPr>
                              <m:t>𝑠𝑡𝑖𝑙𝑙</m:t>
                            </m:r>
                          </m:e>
                        </m:d>
                        <m:r>
                          <a:rPr lang="en-US" b="0" i="1" smtClean="0">
                            <a:latin typeface="Cambria Math"/>
                          </a:rPr>
                          <m:t>𝑖𝑛</m:t>
                        </m:r>
                        <m:r>
                          <a:rPr lang="en-US" b="0" i="1" smtClean="0">
                            <a:latin typeface="Cambria Math"/>
                          </a:rPr>
                          <m:t> </m:t>
                        </m:r>
                        <m:r>
                          <a:rPr lang="en-US" b="0" i="1" smtClean="0">
                            <a:latin typeface="Cambria Math"/>
                          </a:rPr>
                          <m:t>𝑡</m:t>
                        </m:r>
                        <m:r>
                          <a:rPr lang="en-US" b="0" i="1" smtClean="0">
                            <a:latin typeface="Cambria Math"/>
                          </a:rPr>
                          <m:t>h</m:t>
                        </m:r>
                        <m:r>
                          <a:rPr lang="en-US" b="0" i="1" smtClean="0">
                            <a:latin typeface="Cambria Math"/>
                          </a:rPr>
                          <m:t>𝑒</m:t>
                        </m:r>
                        <m:r>
                          <a:rPr lang="en-US" b="0" i="1" smtClean="0">
                            <a:latin typeface="Cambria Math"/>
                          </a:rPr>
                          <m:t> </m:t>
                        </m:r>
                        <m:r>
                          <a:rPr lang="en-US" b="0" i="1" smtClean="0">
                            <a:latin typeface="Cambria Math"/>
                          </a:rPr>
                          <m:t>𝑠𝑎𝑚𝑒</m:t>
                        </m:r>
                        <m:r>
                          <a:rPr lang="en-US" b="0" i="1" smtClean="0">
                            <a:latin typeface="Cambria Math"/>
                          </a:rPr>
                          <m:t> </m:t>
                        </m:r>
                        <m:r>
                          <a:rPr lang="en-US" b="0" i="1" smtClean="0">
                            <a:latin typeface="Cambria Math"/>
                          </a:rPr>
                          <m:t>𝑦𝑒𝑎𝑟</m:t>
                        </m:r>
                        <m:r>
                          <a:rPr lang="en-US" b="0" i="1" smtClean="0">
                            <a:latin typeface="Cambria Math"/>
                          </a:rPr>
                          <m:t> </m:t>
                        </m:r>
                        <m:r>
                          <a:rPr lang="en-US" b="0" i="1" smtClean="0">
                            <a:latin typeface="Cambria Math"/>
                          </a:rPr>
                          <m:t>𝑎𝑛𝑑</m:t>
                        </m:r>
                        <m:r>
                          <a:rPr lang="en-US" b="0" i="1" smtClean="0">
                            <a:latin typeface="Cambria Math"/>
                          </a:rPr>
                          <m:t> </m:t>
                        </m:r>
                        <m:r>
                          <a:rPr lang="en-US" b="0" i="1" smtClean="0">
                            <a:latin typeface="Cambria Math"/>
                          </a:rPr>
                          <m:t>𝑙𝑜𝑐𝑎𝑙𝑖𝑡𝑦</m:t>
                        </m:r>
                      </m:den>
                    </m:f>
                  </m:oMath>
                </a14:m>
                <a:r>
                  <a:rPr lang="en-US" dirty="0" smtClean="0"/>
                  <a:t> x 1000</a:t>
                </a:r>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595847" y="3617163"/>
                <a:ext cx="10953127" cy="526554"/>
              </a:xfrm>
              <a:prstGeom prst="rect">
                <a:avLst/>
              </a:prstGeom>
              <a:blipFill rotWithShape="1">
                <a:blip r:embed="rId3"/>
                <a:stretch>
                  <a:fillRect b="-4598"/>
                </a:stretch>
              </a:blipFill>
            </p:spPr>
            <p:txBody>
              <a:bodyPr/>
              <a:lstStyle/>
              <a:p>
                <a:r>
                  <a:rPr lang="en-US">
                    <a:noFill/>
                  </a:rPr>
                  <a:t> </a:t>
                </a:r>
              </a:p>
            </p:txBody>
          </p:sp>
        </mc:Fallback>
      </mc:AlternateContent>
      <p:sp>
        <p:nvSpPr>
          <p:cNvPr id="7" name="TextBox 6"/>
          <p:cNvSpPr txBox="1"/>
          <p:nvPr/>
        </p:nvSpPr>
        <p:spPr>
          <a:xfrm>
            <a:off x="975519" y="5486400"/>
            <a:ext cx="9829800" cy="487121"/>
          </a:xfrm>
          <a:prstGeom prst="rect">
            <a:avLst/>
          </a:prstGeom>
          <a:solidFill>
            <a:schemeClr val="accent2">
              <a:lumMod val="40000"/>
              <a:lumOff val="60000"/>
            </a:schemeClr>
          </a:solidFill>
        </p:spPr>
        <p:txBody>
          <a:bodyPr wrap="square" rtlCol="0">
            <a:spAutoFit/>
          </a:bodyPr>
          <a:lstStyle/>
          <a:p>
            <a:pPr>
              <a:lnSpc>
                <a:spcPct val="114000"/>
              </a:lnSpc>
              <a:spcBef>
                <a:spcPct val="20000"/>
              </a:spcBef>
              <a:defRPr/>
            </a:pPr>
            <a:r>
              <a:rPr lang="en-US" sz="2400" i="1" dirty="0"/>
              <a:t>Reflects maternal health status, quality of maternal care and obstetric services</a:t>
            </a:r>
            <a:endParaRPr lang="en-US" sz="2400" i="1" kern="0" dirty="0"/>
          </a:p>
        </p:txBody>
      </p:sp>
    </p:spTree>
    <p:extLst>
      <p:ext uri="{BB962C8B-B14F-4D97-AF65-F5344CB8AC3E}">
        <p14:creationId xmlns:p14="http://schemas.microsoft.com/office/powerpoint/2010/main" val="178469462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555470" y="61913"/>
            <a:ext cx="9296790" cy="1143000"/>
          </a:xfrm>
        </p:spPr>
        <p:txBody>
          <a:bodyPr/>
          <a:lstStyle/>
          <a:p>
            <a:pPr eaLnBrk="1" hangingPunct="1">
              <a:defRPr/>
            </a:pPr>
            <a:r>
              <a:rPr lang="en-US" b="1" dirty="0" smtClean="0"/>
              <a:t>Under-5 mortality rate</a:t>
            </a:r>
          </a:p>
        </p:txBody>
      </p:sp>
      <p:sp>
        <p:nvSpPr>
          <p:cNvPr id="188419" name="Rectangle 3"/>
          <p:cNvSpPr>
            <a:spLocks noGrp="1" noChangeArrowheads="1"/>
          </p:cNvSpPr>
          <p:nvPr>
            <p:ph type="body" idx="1"/>
          </p:nvPr>
        </p:nvSpPr>
        <p:spPr>
          <a:xfrm>
            <a:off x="823119" y="1676400"/>
            <a:ext cx="10444757" cy="1643062"/>
          </a:xfrm>
        </p:spPr>
        <p:txBody>
          <a:bodyPr>
            <a:normAutofit/>
          </a:bodyPr>
          <a:lstStyle/>
          <a:p>
            <a:pPr eaLnBrk="1" hangingPunct="1">
              <a:buFont typeface="Wingdings" pitchFamily="2" charset="2"/>
              <a:buNone/>
            </a:pPr>
            <a:r>
              <a:rPr lang="en-US" sz="2800" dirty="0" smtClean="0"/>
              <a:t>Deaths below 5 years expressed as per 1000 of the number of children below the age of 5 years</a:t>
            </a:r>
          </a:p>
        </p:txBody>
      </p:sp>
      <p:sp>
        <p:nvSpPr>
          <p:cNvPr id="1029" name="Rectangle 4"/>
          <p:cNvSpPr>
            <a:spLocks noChangeArrowheads="1"/>
          </p:cNvSpPr>
          <p:nvPr/>
        </p:nvSpPr>
        <p:spPr bwMode="auto">
          <a:xfrm>
            <a:off x="467763"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ar-EG"/>
          </a:p>
        </p:txBody>
      </p:sp>
      <mc:AlternateContent xmlns:mc="http://schemas.openxmlformats.org/markup-compatibility/2006" xmlns:a14="http://schemas.microsoft.com/office/drawing/2010/main">
        <mc:Choice Requires="a14">
          <p:sp>
            <p:nvSpPr>
              <p:cNvPr id="8" name="TextBox 7"/>
              <p:cNvSpPr txBox="1"/>
              <p:nvPr/>
            </p:nvSpPr>
            <p:spPr>
              <a:xfrm>
                <a:off x="595847" y="3617163"/>
                <a:ext cx="10129696" cy="581378"/>
              </a:xfrm>
              <a:prstGeom prst="rect">
                <a:avLst/>
              </a:prstGeom>
              <a:noFill/>
            </p:spPr>
            <p:txBody>
              <a:bodyPr wrap="none" rtlCol="0">
                <a:spAutoFit/>
              </a:bodyPr>
              <a:lstStyle/>
              <a:p>
                <a14:m>
                  <m:oMath xmlns:m="http://schemas.openxmlformats.org/officeDocument/2006/math">
                    <m:r>
                      <a:rPr lang="en-US" sz="2000" b="0" i="1" smtClean="0">
                        <a:latin typeface="Cambria Math"/>
                      </a:rPr>
                      <m:t>𝑈𝑛𝑑𝑒𝑟</m:t>
                    </m:r>
                    <m:r>
                      <a:rPr lang="en-US" sz="2000" b="0" i="1" smtClean="0">
                        <a:latin typeface="Cambria Math"/>
                      </a:rPr>
                      <m:t>−</m:t>
                    </m:r>
                    <m:r>
                      <a:rPr lang="en-US" sz="2000" b="0" i="1" smtClean="0">
                        <a:latin typeface="Cambria Math"/>
                      </a:rPr>
                      <m:t>5</m:t>
                    </m:r>
                    <m:r>
                      <a:rPr lang="en-US" sz="2000" b="0" i="1" smtClean="0">
                        <a:latin typeface="Cambria Math"/>
                      </a:rPr>
                      <m:t> </m:t>
                    </m:r>
                    <m:r>
                      <a:rPr lang="en-US" sz="2000" b="0" i="1" smtClean="0">
                        <a:latin typeface="Cambria Math"/>
                      </a:rPr>
                      <m:t>𝑚𝑜𝑟𝑡𝑎𝑙𝑖𝑡𝑦</m:t>
                    </m:r>
                    <m:r>
                      <a:rPr lang="en-US" sz="2000" b="0" i="1" smtClean="0">
                        <a:latin typeface="Cambria Math"/>
                      </a:rPr>
                      <m:t>=</m:t>
                    </m:r>
                    <m:f>
                      <m:fPr>
                        <m:ctrlPr>
                          <a:rPr lang="en-US" sz="2000" i="1" smtClean="0">
                            <a:latin typeface="Cambria Math"/>
                          </a:rPr>
                        </m:ctrlPr>
                      </m:fPr>
                      <m:num>
                        <m:r>
                          <a:rPr lang="en-US" sz="2000" b="0" i="1" smtClean="0">
                            <a:latin typeface="Cambria Math"/>
                          </a:rPr>
                          <m:t>𝐷𝑒𝑎𝑡</m:t>
                        </m:r>
                        <m:r>
                          <a:rPr lang="en-US" sz="2000" b="0" i="1" smtClean="0">
                            <a:latin typeface="Cambria Math"/>
                          </a:rPr>
                          <m:t>h</m:t>
                        </m:r>
                        <m:r>
                          <a:rPr lang="en-US" sz="2000" b="0" i="1" smtClean="0">
                            <a:latin typeface="Cambria Math"/>
                          </a:rPr>
                          <m:t>𝑠</m:t>
                        </m:r>
                        <m:r>
                          <a:rPr lang="en-US" sz="2000" b="0" i="1" smtClean="0">
                            <a:latin typeface="Cambria Math"/>
                          </a:rPr>
                          <m:t> </m:t>
                        </m:r>
                        <m:r>
                          <a:rPr lang="en-US" sz="2000" b="0" i="1" smtClean="0">
                            <a:latin typeface="Cambria Math"/>
                          </a:rPr>
                          <m:t>𝑏𝑒𝑙𝑜𝑤</m:t>
                        </m:r>
                        <m:r>
                          <a:rPr lang="en-US" sz="2000" b="0" i="1" smtClean="0">
                            <a:latin typeface="Cambria Math"/>
                          </a:rPr>
                          <m:t> </m:t>
                        </m:r>
                        <m:r>
                          <a:rPr lang="en-US" sz="2000" b="0" i="1" smtClean="0">
                            <a:latin typeface="Cambria Math"/>
                          </a:rPr>
                          <m:t>5</m:t>
                        </m:r>
                        <m:r>
                          <a:rPr lang="en-US" sz="2000" b="0" i="1" smtClean="0">
                            <a:latin typeface="Cambria Math"/>
                          </a:rPr>
                          <m:t> </m:t>
                        </m:r>
                        <m:r>
                          <a:rPr lang="en-US" sz="2000" b="0" i="1" smtClean="0">
                            <a:latin typeface="Cambria Math"/>
                          </a:rPr>
                          <m:t>𝑦𝑒𝑎𝑟𝑠</m:t>
                        </m:r>
                        <m:r>
                          <a:rPr lang="en-US" sz="2000" b="0" i="1" smtClean="0">
                            <a:latin typeface="Cambria Math"/>
                          </a:rPr>
                          <m:t> </m:t>
                        </m:r>
                        <m:r>
                          <a:rPr lang="en-US" sz="2000" b="0" i="1" smtClean="0">
                            <a:latin typeface="Cambria Math"/>
                          </a:rPr>
                          <m:t>𝑜𝑓</m:t>
                        </m:r>
                        <m:r>
                          <a:rPr lang="en-US" sz="2000" b="0" i="1" smtClean="0">
                            <a:latin typeface="Cambria Math"/>
                          </a:rPr>
                          <m:t> </m:t>
                        </m:r>
                        <m:r>
                          <a:rPr lang="en-US" sz="2000" b="0" i="1" smtClean="0">
                            <a:latin typeface="Cambria Math"/>
                          </a:rPr>
                          <m:t>𝑎𝑔𝑒</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𝑎</m:t>
                        </m:r>
                        <m:r>
                          <a:rPr lang="en-US" sz="2000" b="0" i="1" smtClean="0">
                            <a:latin typeface="Cambria Math"/>
                          </a:rPr>
                          <m:t> </m:t>
                        </m:r>
                        <m:r>
                          <a:rPr lang="en-US" sz="2000" b="0" i="1" smtClean="0">
                            <a:latin typeface="Cambria Math"/>
                          </a:rPr>
                          <m:t>𝑔𝑖𝑣𝑒𝑛</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𝑎𝑛𝑑</m:t>
                        </m:r>
                        <m:r>
                          <a:rPr lang="en-US" sz="2000" b="0" i="1" smtClean="0">
                            <a:latin typeface="Cambria Math"/>
                          </a:rPr>
                          <m:t> </m:t>
                        </m:r>
                        <m:r>
                          <a:rPr lang="en-US" sz="2000" b="0" i="1" smtClean="0">
                            <a:latin typeface="Cambria Math"/>
                          </a:rPr>
                          <m:t>𝑙𝑜𝑐𝑎𝑙𝑖𝑡𝑦</m:t>
                        </m:r>
                      </m:num>
                      <m:den>
                        <m:r>
                          <a:rPr lang="en-US" sz="2000" b="0" i="1" smtClean="0">
                            <a:latin typeface="Cambria Math"/>
                          </a:rPr>
                          <m:t>𝑇𝑜𝑡𝑎𝑙</m:t>
                        </m:r>
                        <m:r>
                          <a:rPr lang="en-US" sz="2000" b="0" i="1" smtClean="0">
                            <a:latin typeface="Cambria Math"/>
                          </a:rPr>
                          <m:t> </m:t>
                        </m:r>
                        <m:r>
                          <a:rPr lang="en-US" sz="2000" b="0" i="1" smtClean="0">
                            <a:latin typeface="Cambria Math"/>
                          </a:rPr>
                          <m:t>𝑛𝑢𝑚𝑏𝑒𝑟</m:t>
                        </m:r>
                        <m:r>
                          <a:rPr lang="en-US" sz="2000" b="0" i="1" smtClean="0">
                            <a:latin typeface="Cambria Math"/>
                          </a:rPr>
                          <m:t> </m:t>
                        </m:r>
                        <m:r>
                          <a:rPr lang="en-US" sz="2000" b="0" i="1" smtClean="0">
                            <a:latin typeface="Cambria Math"/>
                          </a:rPr>
                          <m:t>𝑜𝑓</m:t>
                        </m:r>
                        <m:r>
                          <a:rPr lang="en-US" sz="2000" b="0" i="1" smtClean="0">
                            <a:latin typeface="Cambria Math"/>
                          </a:rPr>
                          <m:t> </m:t>
                        </m:r>
                        <m:r>
                          <a:rPr lang="en-US" sz="2000" b="0" i="1" smtClean="0">
                            <a:latin typeface="Cambria Math"/>
                          </a:rPr>
                          <m:t>𝑐</m:t>
                        </m:r>
                        <m:r>
                          <a:rPr lang="en-US" sz="2000" b="0" i="1" smtClean="0">
                            <a:latin typeface="Cambria Math"/>
                          </a:rPr>
                          <m:t>h</m:t>
                        </m:r>
                        <m:r>
                          <a:rPr lang="en-US" sz="2000" b="0" i="1" smtClean="0">
                            <a:latin typeface="Cambria Math"/>
                          </a:rPr>
                          <m:t>𝑖𝑙𝑑𝑟𝑒𝑛</m:t>
                        </m:r>
                        <m:r>
                          <a:rPr lang="en-US" sz="2000" b="0" i="1" smtClean="0">
                            <a:latin typeface="Cambria Math"/>
                          </a:rPr>
                          <m:t> </m:t>
                        </m:r>
                        <m:r>
                          <a:rPr lang="en-US" sz="2000" b="0" i="1" smtClean="0">
                            <a:latin typeface="Cambria Math"/>
                          </a:rPr>
                          <m:t>𝑏𝑒𝑙𝑜𝑤</m:t>
                        </m:r>
                        <m:r>
                          <a:rPr lang="en-US" sz="2000" b="0" i="1" smtClean="0">
                            <a:latin typeface="Cambria Math"/>
                          </a:rPr>
                          <m:t> </m:t>
                        </m:r>
                        <m:r>
                          <a:rPr lang="en-US" sz="2000" b="0" i="1" smtClean="0">
                            <a:latin typeface="Cambria Math"/>
                          </a:rPr>
                          <m:t>5</m:t>
                        </m:r>
                        <m:r>
                          <a:rPr lang="en-US" sz="2000" b="0" i="1" smtClean="0">
                            <a:latin typeface="Cambria Math"/>
                          </a:rPr>
                          <m:t> </m:t>
                        </m:r>
                        <m:r>
                          <a:rPr lang="en-US" sz="2000" b="0" i="1" smtClean="0">
                            <a:latin typeface="Cambria Math"/>
                          </a:rPr>
                          <m:t>𝑦𝑒𝑎𝑟𝑠</m:t>
                        </m:r>
                        <m:r>
                          <a:rPr lang="en-US" sz="2000" b="0" i="1" smtClean="0">
                            <a:latin typeface="Cambria Math"/>
                          </a:rPr>
                          <m:t> </m:t>
                        </m:r>
                        <m:r>
                          <a:rPr lang="en-US" sz="2000" b="0" i="1" smtClean="0">
                            <a:latin typeface="Cambria Math"/>
                          </a:rPr>
                          <m:t>𝑜𝑓</m:t>
                        </m:r>
                        <m:r>
                          <a:rPr lang="en-US" sz="2000" b="0" i="1" smtClean="0">
                            <a:latin typeface="Cambria Math"/>
                          </a:rPr>
                          <m:t> </m:t>
                        </m:r>
                        <m:r>
                          <a:rPr lang="en-US" sz="2000" b="0" i="1" smtClean="0">
                            <a:latin typeface="Cambria Math"/>
                          </a:rPr>
                          <m:t>𝑎𝑔𝑒</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𝑡</m:t>
                        </m:r>
                        <m:r>
                          <a:rPr lang="en-US" sz="2000" b="0" i="1" smtClean="0">
                            <a:latin typeface="Cambria Math"/>
                          </a:rPr>
                          <m:t>h</m:t>
                        </m:r>
                        <m:r>
                          <a:rPr lang="en-US" sz="2000" b="0" i="1" smtClean="0">
                            <a:latin typeface="Cambria Math"/>
                          </a:rPr>
                          <m:t>𝑒</m:t>
                        </m:r>
                        <m:r>
                          <a:rPr lang="en-US" sz="2000" b="0" i="1" smtClean="0">
                            <a:latin typeface="Cambria Math"/>
                          </a:rPr>
                          <m:t> </m:t>
                        </m:r>
                        <m:r>
                          <a:rPr lang="en-US" sz="2000" b="0" i="1" smtClean="0">
                            <a:latin typeface="Cambria Math"/>
                          </a:rPr>
                          <m:t>𝑠𝑎𝑚𝑒</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𝑎𝑛𝑑</m:t>
                        </m:r>
                        <m:r>
                          <a:rPr lang="en-US" sz="2000" b="0" i="1" smtClean="0">
                            <a:latin typeface="Cambria Math"/>
                          </a:rPr>
                          <m:t> </m:t>
                        </m:r>
                        <m:r>
                          <a:rPr lang="en-US" sz="2000" b="0" i="1" smtClean="0">
                            <a:latin typeface="Cambria Math"/>
                          </a:rPr>
                          <m:t>𝑙𝑜𝑐𝑎𝑙𝑖𝑡𝑦</m:t>
                        </m:r>
                      </m:den>
                    </m:f>
                  </m:oMath>
                </a14:m>
                <a:r>
                  <a:rPr lang="en-US" sz="2000" dirty="0" smtClean="0"/>
                  <a:t> x 1000</a:t>
                </a:r>
                <a:endParaRPr lang="en-US" sz="2000" dirty="0"/>
              </a:p>
            </p:txBody>
          </p:sp>
        </mc:Choice>
        <mc:Fallback xmlns="">
          <p:sp>
            <p:nvSpPr>
              <p:cNvPr id="8" name="TextBox 7"/>
              <p:cNvSpPr txBox="1">
                <a:spLocks noRot="1" noChangeAspect="1" noMove="1" noResize="1" noEditPoints="1" noAdjustHandles="1" noChangeArrowheads="1" noChangeShapeType="1" noTextEdit="1"/>
              </p:cNvSpPr>
              <p:nvPr/>
            </p:nvSpPr>
            <p:spPr>
              <a:xfrm>
                <a:off x="595847" y="3617163"/>
                <a:ext cx="10129696" cy="581378"/>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74760216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945272" y="1981200"/>
            <a:ext cx="10362899" cy="3025776"/>
          </a:xfrm>
        </p:spPr>
        <p:txBody>
          <a:bodyPr/>
          <a:lstStyle/>
          <a:p>
            <a:pPr eaLnBrk="1" hangingPunct="1">
              <a:buFont typeface="Arial" pitchFamily="34" charset="0"/>
              <a:buNone/>
              <a:defRPr/>
            </a:pPr>
            <a:endParaRPr lang="en-US" sz="2400" dirty="0">
              <a:latin typeface="Arial" pitchFamily="34" charset="0"/>
              <a:cs typeface="Arial" pitchFamily="34" charset="0"/>
            </a:endParaRPr>
          </a:p>
          <a:p>
            <a:pPr marL="0" indent="0">
              <a:buNone/>
            </a:pPr>
            <a:r>
              <a:rPr lang="en-US" sz="2800" dirty="0"/>
              <a:t>“Health is a state of complete physical, mental and social well being not merely the absence of diseases or infirmity”</a:t>
            </a:r>
          </a:p>
        </p:txBody>
      </p:sp>
      <p:sp>
        <p:nvSpPr>
          <p:cNvPr id="18435" name="Title 1"/>
          <p:cNvSpPr>
            <a:spLocks noGrp="1"/>
          </p:cNvSpPr>
          <p:nvPr>
            <p:ph type="title"/>
          </p:nvPr>
        </p:nvSpPr>
        <p:spPr>
          <a:xfrm>
            <a:off x="945271" y="257176"/>
            <a:ext cx="9121379" cy="690563"/>
          </a:xfrm>
        </p:spPr>
        <p:txBody>
          <a:bodyPr/>
          <a:lstStyle/>
          <a:p>
            <a:pPr>
              <a:defRPr/>
            </a:pPr>
            <a:r>
              <a:rPr lang="en-US" sz="3200" b="1" dirty="0" smtClean="0"/>
              <a:t>DEFINITION OF HEALTH</a:t>
            </a:r>
            <a:endParaRPr lang="en-US" sz="3200" dirty="0">
              <a:solidFill>
                <a:schemeClr val="accent1">
                  <a:lumMod val="50000"/>
                </a:schemeClr>
              </a:solidFill>
              <a:latin typeface="Footlight MT Light" pitchFamily="18" charset="0"/>
            </a:endParaRPr>
          </a:p>
        </p:txBody>
      </p:sp>
      <p:sp>
        <p:nvSpPr>
          <p:cNvPr id="4" name="TextBox 3"/>
          <p:cNvSpPr txBox="1"/>
          <p:nvPr/>
        </p:nvSpPr>
        <p:spPr>
          <a:xfrm>
            <a:off x="975519" y="5486400"/>
            <a:ext cx="9829800" cy="523220"/>
          </a:xfrm>
          <a:prstGeom prst="rect">
            <a:avLst/>
          </a:prstGeom>
          <a:solidFill>
            <a:schemeClr val="accent2">
              <a:lumMod val="40000"/>
              <a:lumOff val="60000"/>
            </a:schemeClr>
          </a:solidFill>
        </p:spPr>
        <p:txBody>
          <a:bodyPr wrap="square" rtlCol="0">
            <a:spAutoFit/>
          </a:bodyPr>
          <a:lstStyle/>
          <a:p>
            <a:pPr algn="ctr"/>
            <a:r>
              <a:rPr lang="en-US" sz="2800" dirty="0" smtClean="0"/>
              <a:t>Health is measured using “Health Indicators”</a:t>
            </a:r>
            <a:endParaRPr lang="en-US" sz="2800" dirty="0" smtClean="0"/>
          </a:p>
        </p:txBody>
      </p:sp>
    </p:spTree>
    <p:extLst>
      <p:ext uri="{BB962C8B-B14F-4D97-AF65-F5344CB8AC3E}">
        <p14:creationId xmlns:p14="http://schemas.microsoft.com/office/powerpoint/2010/main" val="2675199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555470" y="61913"/>
            <a:ext cx="9296790" cy="1143000"/>
          </a:xfrm>
        </p:spPr>
        <p:txBody>
          <a:bodyPr/>
          <a:lstStyle/>
          <a:p>
            <a:pPr eaLnBrk="1" hangingPunct="1">
              <a:defRPr/>
            </a:pPr>
            <a:r>
              <a:rPr lang="en-US" b="1" dirty="0" smtClean="0"/>
              <a:t>Maternal Mortality Ratio (MMR)</a:t>
            </a:r>
          </a:p>
        </p:txBody>
      </p:sp>
      <p:sp>
        <p:nvSpPr>
          <p:cNvPr id="188419" name="Rectangle 3"/>
          <p:cNvSpPr>
            <a:spLocks noGrp="1" noChangeArrowheads="1"/>
          </p:cNvSpPr>
          <p:nvPr>
            <p:ph type="body" idx="1"/>
          </p:nvPr>
        </p:nvSpPr>
        <p:spPr>
          <a:xfrm>
            <a:off x="823119" y="1676400"/>
            <a:ext cx="10444757" cy="1643062"/>
          </a:xfrm>
        </p:spPr>
        <p:txBody>
          <a:bodyPr>
            <a:normAutofit/>
          </a:bodyPr>
          <a:lstStyle/>
          <a:p>
            <a:pPr eaLnBrk="1" hangingPunct="1">
              <a:buFont typeface="Wingdings" pitchFamily="2" charset="2"/>
              <a:buNone/>
            </a:pPr>
            <a:r>
              <a:rPr lang="en-US" sz="2800" dirty="0" smtClean="0"/>
              <a:t>Deaths due to maternal causes (pregnancy, delivery and puerperium) in a given year and locality expressed as per 100 000 live births in the same year and locality</a:t>
            </a:r>
          </a:p>
        </p:txBody>
      </p:sp>
      <p:sp>
        <p:nvSpPr>
          <p:cNvPr id="1029" name="Rectangle 4"/>
          <p:cNvSpPr>
            <a:spLocks noChangeArrowheads="1"/>
          </p:cNvSpPr>
          <p:nvPr/>
        </p:nvSpPr>
        <p:spPr bwMode="auto">
          <a:xfrm>
            <a:off x="467763"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ar-EG"/>
          </a:p>
        </p:txBody>
      </p:sp>
      <mc:AlternateContent xmlns:mc="http://schemas.openxmlformats.org/markup-compatibility/2006" xmlns:a14="http://schemas.microsoft.com/office/drawing/2010/main">
        <mc:Choice Requires="a14">
          <p:sp>
            <p:nvSpPr>
              <p:cNvPr id="8" name="TextBox 7"/>
              <p:cNvSpPr txBox="1"/>
              <p:nvPr/>
            </p:nvSpPr>
            <p:spPr>
              <a:xfrm>
                <a:off x="1508919" y="3652926"/>
                <a:ext cx="7476790" cy="580865"/>
              </a:xfrm>
              <a:prstGeom prst="rect">
                <a:avLst/>
              </a:prstGeom>
              <a:noFill/>
            </p:spPr>
            <p:txBody>
              <a:bodyPr wrap="none" rtlCol="0">
                <a:spAutoFit/>
              </a:bodyPr>
              <a:lstStyle/>
              <a:p>
                <a14:m>
                  <m:oMath xmlns:m="http://schemas.openxmlformats.org/officeDocument/2006/math">
                    <m:r>
                      <a:rPr lang="en-US" sz="2000" b="0" i="1" smtClean="0">
                        <a:latin typeface="Cambria Math"/>
                      </a:rPr>
                      <m:t>𝑀𝑀𝑅</m:t>
                    </m:r>
                    <m:r>
                      <a:rPr lang="en-US" sz="2000" b="0" i="1" smtClean="0">
                        <a:latin typeface="Cambria Math"/>
                      </a:rPr>
                      <m:t>=</m:t>
                    </m:r>
                    <m:f>
                      <m:fPr>
                        <m:ctrlPr>
                          <a:rPr lang="en-US" sz="2000" i="1" smtClean="0">
                            <a:latin typeface="Cambria Math"/>
                          </a:rPr>
                        </m:ctrlPr>
                      </m:fPr>
                      <m:num>
                        <m:r>
                          <a:rPr lang="en-US" sz="2000" b="0" i="1" smtClean="0">
                            <a:latin typeface="Cambria Math"/>
                          </a:rPr>
                          <m:t>𝐷𝑒𝑎𝑡h𝑠</m:t>
                        </m:r>
                        <m:r>
                          <a:rPr lang="en-US" sz="2000" b="0" i="1" smtClean="0">
                            <a:latin typeface="Cambria Math"/>
                          </a:rPr>
                          <m:t> </m:t>
                        </m:r>
                        <m:r>
                          <a:rPr lang="en-US" sz="2000" b="0" i="1" smtClean="0">
                            <a:latin typeface="Cambria Math"/>
                          </a:rPr>
                          <m:t>𝑑𝑢𝑒</m:t>
                        </m:r>
                        <m:r>
                          <a:rPr lang="en-US" sz="2000" b="0" i="1" smtClean="0">
                            <a:latin typeface="Cambria Math"/>
                          </a:rPr>
                          <m:t> </m:t>
                        </m:r>
                        <m:r>
                          <a:rPr lang="en-US" sz="2000" b="0" i="1" smtClean="0">
                            <a:latin typeface="Cambria Math"/>
                          </a:rPr>
                          <m:t>𝑡𝑜</m:t>
                        </m:r>
                        <m:r>
                          <a:rPr lang="en-US" sz="2000" b="0" i="1" smtClean="0">
                            <a:latin typeface="Cambria Math"/>
                          </a:rPr>
                          <m:t> </m:t>
                        </m:r>
                        <m:r>
                          <a:rPr lang="en-US" sz="2000" b="0" i="1" smtClean="0">
                            <a:latin typeface="Cambria Math"/>
                          </a:rPr>
                          <m:t>𝑚𝑎𝑡𝑒𝑟𝑛𝑎𝑙</m:t>
                        </m:r>
                        <m:r>
                          <a:rPr lang="en-US" sz="2000" b="0" i="1" smtClean="0">
                            <a:latin typeface="Cambria Math"/>
                          </a:rPr>
                          <m:t> </m:t>
                        </m:r>
                        <m:r>
                          <a:rPr lang="en-US" sz="2000" b="0" i="1" smtClean="0">
                            <a:latin typeface="Cambria Math"/>
                          </a:rPr>
                          <m:t>𝑐𝑎𝑢𝑠𝑒𝑠</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𝑎</m:t>
                        </m:r>
                        <m:r>
                          <a:rPr lang="en-US" sz="2000" b="0" i="1" smtClean="0">
                            <a:latin typeface="Cambria Math"/>
                          </a:rPr>
                          <m:t> </m:t>
                        </m:r>
                        <m:r>
                          <a:rPr lang="en-US" sz="2000" b="0" i="1" smtClean="0">
                            <a:latin typeface="Cambria Math"/>
                          </a:rPr>
                          <m:t>𝑔𝑖𝑣𝑒𝑛</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𝑎𝑛𝑑</m:t>
                        </m:r>
                        <m:r>
                          <a:rPr lang="en-US" sz="2000" b="0" i="1" smtClean="0">
                            <a:latin typeface="Cambria Math"/>
                          </a:rPr>
                          <m:t> </m:t>
                        </m:r>
                        <m:r>
                          <a:rPr lang="en-US" sz="2000" b="0" i="1" smtClean="0">
                            <a:latin typeface="Cambria Math"/>
                          </a:rPr>
                          <m:t>𝑙𝑜𝑐𝑎𝑙𝑖𝑡𝑦</m:t>
                        </m:r>
                      </m:num>
                      <m:den>
                        <m:r>
                          <a:rPr lang="en-US" sz="2000" b="0" i="1" smtClean="0">
                            <a:latin typeface="Cambria Math"/>
                          </a:rPr>
                          <m:t>𝑇𝑜𝑡𝑎𝑙</m:t>
                        </m:r>
                        <m:r>
                          <a:rPr lang="en-US" sz="2000" b="0" i="1" smtClean="0">
                            <a:latin typeface="Cambria Math"/>
                          </a:rPr>
                          <m:t> </m:t>
                        </m:r>
                        <m:r>
                          <a:rPr lang="en-US" sz="2000" b="0" i="1" smtClean="0">
                            <a:latin typeface="Cambria Math"/>
                          </a:rPr>
                          <m:t>𝑛𝑢𝑚𝑏𝑒𝑟</m:t>
                        </m:r>
                        <m:r>
                          <a:rPr lang="en-US" sz="2000" b="0" i="1" smtClean="0">
                            <a:latin typeface="Cambria Math"/>
                          </a:rPr>
                          <m:t> </m:t>
                        </m:r>
                        <m:r>
                          <a:rPr lang="en-US" sz="2000" b="0" i="1" smtClean="0">
                            <a:latin typeface="Cambria Math"/>
                          </a:rPr>
                          <m:t>𝑜𝑓</m:t>
                        </m:r>
                        <m:r>
                          <a:rPr lang="en-US" sz="2000" b="0" i="1" smtClean="0">
                            <a:latin typeface="Cambria Math"/>
                          </a:rPr>
                          <m:t> </m:t>
                        </m:r>
                        <m:r>
                          <a:rPr lang="en-US" sz="2000" b="0" i="1" smtClean="0">
                            <a:latin typeface="Cambria Math"/>
                          </a:rPr>
                          <m:t>𝑙𝑖𝑣𝑒</m:t>
                        </m:r>
                        <m:r>
                          <a:rPr lang="en-US" sz="2000" b="0" i="1" smtClean="0">
                            <a:latin typeface="Cambria Math"/>
                          </a:rPr>
                          <m:t> </m:t>
                        </m:r>
                        <m:r>
                          <a:rPr lang="en-US" sz="2000" b="0" i="1" smtClean="0">
                            <a:latin typeface="Cambria Math"/>
                          </a:rPr>
                          <m:t>𝑏𝑖𝑟𝑡h𝑠</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𝑡h𝑒</m:t>
                        </m:r>
                        <m:r>
                          <a:rPr lang="en-US" sz="2000" b="0" i="1" smtClean="0">
                            <a:latin typeface="Cambria Math"/>
                          </a:rPr>
                          <m:t> </m:t>
                        </m:r>
                        <m:r>
                          <a:rPr lang="en-US" sz="2000" b="0" i="1" smtClean="0">
                            <a:latin typeface="Cambria Math"/>
                          </a:rPr>
                          <m:t>𝑠𝑎𝑚𝑒</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𝑎𝑛𝑑</m:t>
                        </m:r>
                        <m:r>
                          <a:rPr lang="en-US" sz="2000" b="0" i="1" smtClean="0">
                            <a:latin typeface="Cambria Math"/>
                          </a:rPr>
                          <m:t> </m:t>
                        </m:r>
                        <m:r>
                          <a:rPr lang="en-US" sz="2000" b="0" i="1" smtClean="0">
                            <a:latin typeface="Cambria Math"/>
                          </a:rPr>
                          <m:t>𝑙𝑜𝑐𝑎𝑙𝑖𝑡𝑦</m:t>
                        </m:r>
                      </m:den>
                    </m:f>
                  </m:oMath>
                </a14:m>
                <a:r>
                  <a:rPr lang="en-US" sz="2000" dirty="0" smtClean="0"/>
                  <a:t> x 100 000</a:t>
                </a:r>
                <a:endParaRPr lang="en-US" sz="2000" dirty="0"/>
              </a:p>
            </p:txBody>
          </p:sp>
        </mc:Choice>
        <mc:Fallback xmlns="">
          <p:sp>
            <p:nvSpPr>
              <p:cNvPr id="8" name="TextBox 7"/>
              <p:cNvSpPr txBox="1">
                <a:spLocks noRot="1" noChangeAspect="1" noMove="1" noResize="1" noEditPoints="1" noAdjustHandles="1" noChangeArrowheads="1" noChangeShapeType="1" noTextEdit="1"/>
              </p:cNvSpPr>
              <p:nvPr/>
            </p:nvSpPr>
            <p:spPr>
              <a:xfrm>
                <a:off x="1508919" y="3652926"/>
                <a:ext cx="7476790" cy="580865"/>
              </a:xfrm>
              <a:prstGeom prst="rect">
                <a:avLst/>
              </a:prstGeom>
              <a:blipFill rotWithShape="1">
                <a:blip r:embed="rId3"/>
                <a:stretch>
                  <a:fillRect/>
                </a:stretch>
              </a:blipFill>
            </p:spPr>
            <p:txBody>
              <a:bodyPr/>
              <a:lstStyle/>
              <a:p>
                <a:r>
                  <a:rPr lang="en-US">
                    <a:noFill/>
                  </a:rPr>
                  <a:t> </a:t>
                </a:r>
              </a:p>
            </p:txBody>
          </p:sp>
        </mc:Fallback>
      </mc:AlternateContent>
      <p:sp>
        <p:nvSpPr>
          <p:cNvPr id="6" name="TextBox 5"/>
          <p:cNvSpPr txBox="1"/>
          <p:nvPr/>
        </p:nvSpPr>
        <p:spPr>
          <a:xfrm>
            <a:off x="1011238" y="5257800"/>
            <a:ext cx="9829800" cy="908134"/>
          </a:xfrm>
          <a:prstGeom prst="rect">
            <a:avLst/>
          </a:prstGeom>
          <a:solidFill>
            <a:schemeClr val="accent2">
              <a:lumMod val="40000"/>
              <a:lumOff val="60000"/>
            </a:schemeClr>
          </a:solidFill>
        </p:spPr>
        <p:txBody>
          <a:bodyPr wrap="square" rtlCol="0">
            <a:spAutoFit/>
          </a:bodyPr>
          <a:lstStyle/>
          <a:p>
            <a:pPr algn="ctr">
              <a:lnSpc>
                <a:spcPct val="114000"/>
              </a:lnSpc>
              <a:spcBef>
                <a:spcPct val="20000"/>
              </a:spcBef>
              <a:defRPr/>
            </a:pPr>
            <a:r>
              <a:rPr lang="en-US" sz="2400" i="1" dirty="0"/>
              <a:t>Reflects the status of maternal health and nutritional status, the quality of antenatal, natal and postnatal care as well as family planning services</a:t>
            </a:r>
            <a:endParaRPr lang="en-US" sz="2400" i="1" kern="0" dirty="0"/>
          </a:p>
        </p:txBody>
      </p:sp>
    </p:spTree>
    <p:extLst>
      <p:ext uri="{BB962C8B-B14F-4D97-AF65-F5344CB8AC3E}">
        <p14:creationId xmlns:p14="http://schemas.microsoft.com/office/powerpoint/2010/main" val="30090210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555470" y="61913"/>
            <a:ext cx="9296790" cy="1143000"/>
          </a:xfrm>
        </p:spPr>
        <p:txBody>
          <a:bodyPr/>
          <a:lstStyle/>
          <a:p>
            <a:pPr eaLnBrk="1" hangingPunct="1">
              <a:defRPr/>
            </a:pPr>
            <a:r>
              <a:rPr lang="en-US" b="1" dirty="0" smtClean="0"/>
              <a:t>Cause Specific death rate</a:t>
            </a:r>
          </a:p>
        </p:txBody>
      </p:sp>
      <p:sp>
        <p:nvSpPr>
          <p:cNvPr id="188419" name="Rectangle 3"/>
          <p:cNvSpPr>
            <a:spLocks noGrp="1" noChangeArrowheads="1"/>
          </p:cNvSpPr>
          <p:nvPr>
            <p:ph type="body" idx="1"/>
          </p:nvPr>
        </p:nvSpPr>
        <p:spPr>
          <a:xfrm>
            <a:off x="823119" y="1676400"/>
            <a:ext cx="10444757" cy="1643062"/>
          </a:xfrm>
        </p:spPr>
        <p:txBody>
          <a:bodyPr>
            <a:normAutofit/>
          </a:bodyPr>
          <a:lstStyle/>
          <a:p>
            <a:pPr eaLnBrk="1" hangingPunct="1">
              <a:buFont typeface="Wingdings" pitchFamily="2" charset="2"/>
              <a:buNone/>
            </a:pPr>
            <a:r>
              <a:rPr lang="en-US" sz="2800" dirty="0" smtClean="0"/>
              <a:t>Deaths from a certain cause (as accidents, cardiovascular diseases) expressed as per 100 000 of the population among which the deaths occurred </a:t>
            </a:r>
          </a:p>
        </p:txBody>
      </p:sp>
      <p:sp>
        <p:nvSpPr>
          <p:cNvPr id="1029" name="Rectangle 4"/>
          <p:cNvSpPr>
            <a:spLocks noChangeArrowheads="1"/>
          </p:cNvSpPr>
          <p:nvPr/>
        </p:nvSpPr>
        <p:spPr bwMode="auto">
          <a:xfrm>
            <a:off x="467763"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ar-EG"/>
          </a:p>
        </p:txBody>
      </p:sp>
      <mc:AlternateContent xmlns:mc="http://schemas.openxmlformats.org/markup-compatibility/2006" xmlns:a14="http://schemas.microsoft.com/office/drawing/2010/main">
        <mc:Choice Requires="a14">
          <p:sp>
            <p:nvSpPr>
              <p:cNvPr id="8" name="TextBox 7"/>
              <p:cNvSpPr txBox="1"/>
              <p:nvPr/>
            </p:nvSpPr>
            <p:spPr>
              <a:xfrm>
                <a:off x="899319" y="3657600"/>
                <a:ext cx="10126298" cy="579839"/>
              </a:xfrm>
              <a:prstGeom prst="rect">
                <a:avLst/>
              </a:prstGeom>
              <a:noFill/>
            </p:spPr>
            <p:txBody>
              <a:bodyPr wrap="none" rtlCol="0">
                <a:spAutoFit/>
              </a:bodyPr>
              <a:lstStyle/>
              <a:p>
                <a14:m>
                  <m:oMath xmlns:m="http://schemas.openxmlformats.org/officeDocument/2006/math">
                    <m:r>
                      <a:rPr lang="en-US" sz="2000" b="0" i="1" smtClean="0">
                        <a:latin typeface="Cambria Math"/>
                      </a:rPr>
                      <m:t>𝐶𝑎𝑢𝑠𝑒</m:t>
                    </m:r>
                    <m:r>
                      <a:rPr lang="en-US" sz="2000" b="0" i="1" smtClean="0">
                        <a:latin typeface="Cambria Math"/>
                      </a:rPr>
                      <m:t> </m:t>
                    </m:r>
                    <m:r>
                      <a:rPr lang="en-US" sz="2000" b="0" i="1" smtClean="0">
                        <a:latin typeface="Cambria Math"/>
                      </a:rPr>
                      <m:t>𝑠𝑝𝑒𝑐𝑖𝑓𝑖𝑐</m:t>
                    </m:r>
                    <m:r>
                      <a:rPr lang="en-US" sz="2000" b="0" i="1" smtClean="0">
                        <a:latin typeface="Cambria Math"/>
                      </a:rPr>
                      <m:t> </m:t>
                    </m:r>
                    <m:r>
                      <a:rPr lang="en-US" sz="2000" b="0" i="1" smtClean="0">
                        <a:latin typeface="Cambria Math"/>
                      </a:rPr>
                      <m:t>𝑑𝑒𝑎𝑡</m:t>
                    </m:r>
                    <m:r>
                      <a:rPr lang="en-US" sz="2000" b="0" i="1" smtClean="0">
                        <a:latin typeface="Cambria Math"/>
                      </a:rPr>
                      <m:t>h</m:t>
                    </m:r>
                    <m:r>
                      <a:rPr lang="en-US" sz="2000" b="0" i="1" smtClean="0">
                        <a:latin typeface="Cambria Math"/>
                      </a:rPr>
                      <m:t> </m:t>
                    </m:r>
                    <m:r>
                      <a:rPr lang="en-US" sz="2000" b="0" i="1" smtClean="0">
                        <a:latin typeface="Cambria Math"/>
                      </a:rPr>
                      <m:t>𝑟𝑎𝑡𝑒</m:t>
                    </m:r>
                    <m:r>
                      <a:rPr lang="en-US" sz="2000" b="0" i="1" smtClean="0">
                        <a:latin typeface="Cambria Math"/>
                      </a:rPr>
                      <m:t>=</m:t>
                    </m:r>
                    <m:f>
                      <m:fPr>
                        <m:ctrlPr>
                          <a:rPr lang="en-US" sz="2000" i="1" smtClean="0">
                            <a:latin typeface="Cambria Math"/>
                          </a:rPr>
                        </m:ctrlPr>
                      </m:fPr>
                      <m:num>
                        <m:r>
                          <a:rPr lang="en-US" sz="2000" b="0" i="1" smtClean="0">
                            <a:latin typeface="Cambria Math"/>
                          </a:rPr>
                          <m:t>𝐷𝑒𝑎𝑡</m:t>
                        </m:r>
                        <m:r>
                          <a:rPr lang="en-US" sz="2000" b="0" i="1" smtClean="0">
                            <a:latin typeface="Cambria Math"/>
                          </a:rPr>
                          <m:t>h</m:t>
                        </m:r>
                        <m:r>
                          <a:rPr lang="en-US" sz="2000" b="0" i="1" smtClean="0">
                            <a:latin typeface="Cambria Math"/>
                          </a:rPr>
                          <m:t>𝑠</m:t>
                        </m:r>
                        <m:r>
                          <a:rPr lang="en-US" sz="2000" b="0" i="1" smtClean="0">
                            <a:latin typeface="Cambria Math"/>
                          </a:rPr>
                          <m:t> </m:t>
                        </m:r>
                        <m:r>
                          <a:rPr lang="en-US" sz="2000" b="0" i="1" smtClean="0">
                            <a:latin typeface="Cambria Math"/>
                          </a:rPr>
                          <m:t>𝑓𝑟𝑜𝑚</m:t>
                        </m:r>
                        <m:r>
                          <a:rPr lang="en-US" sz="2000" b="0" i="1" smtClean="0">
                            <a:latin typeface="Cambria Math"/>
                          </a:rPr>
                          <m:t> </m:t>
                        </m:r>
                        <m:r>
                          <a:rPr lang="en-US" sz="2000" b="0" i="1" smtClean="0">
                            <a:latin typeface="Cambria Math"/>
                          </a:rPr>
                          <m:t>𝑎</m:t>
                        </m:r>
                        <m:r>
                          <a:rPr lang="en-US" sz="2000" b="0" i="1" smtClean="0">
                            <a:latin typeface="Cambria Math"/>
                          </a:rPr>
                          <m:t> </m:t>
                        </m:r>
                        <m:r>
                          <a:rPr lang="en-US" sz="2000" b="0" i="1" smtClean="0">
                            <a:latin typeface="Cambria Math"/>
                          </a:rPr>
                          <m:t>𝑐𝑒𝑟𝑡𝑎𝑖𝑛</m:t>
                        </m:r>
                        <m:r>
                          <a:rPr lang="en-US" sz="2000" b="0" i="1" smtClean="0">
                            <a:latin typeface="Cambria Math"/>
                          </a:rPr>
                          <m:t> </m:t>
                        </m:r>
                        <m:r>
                          <a:rPr lang="en-US" sz="2000" b="0" i="1" smtClean="0">
                            <a:latin typeface="Cambria Math"/>
                          </a:rPr>
                          <m:t>𝑐𝑎𝑢𝑠𝑒</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𝑎</m:t>
                        </m:r>
                        <m:r>
                          <a:rPr lang="en-US" sz="2000" b="0" i="1" smtClean="0">
                            <a:latin typeface="Cambria Math"/>
                          </a:rPr>
                          <m:t> </m:t>
                        </m:r>
                        <m:r>
                          <a:rPr lang="en-US" sz="2000" b="0" i="1" smtClean="0">
                            <a:latin typeface="Cambria Math"/>
                          </a:rPr>
                          <m:t>𝑔𝑖𝑣𝑒𝑛</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𝑎𝑛𝑑</m:t>
                        </m:r>
                        <m:r>
                          <a:rPr lang="en-US" sz="2000" b="0" i="1" smtClean="0">
                            <a:latin typeface="Cambria Math"/>
                          </a:rPr>
                          <m:t> </m:t>
                        </m:r>
                        <m:r>
                          <a:rPr lang="en-US" sz="2000" b="0" i="1" smtClean="0">
                            <a:latin typeface="Cambria Math"/>
                          </a:rPr>
                          <m:t>𝑙𝑜𝑐𝑎𝑙𝑖𝑡𝑦</m:t>
                        </m:r>
                      </m:num>
                      <m:den>
                        <m:r>
                          <a:rPr lang="en-US" sz="2000" b="0" i="1" smtClean="0">
                            <a:latin typeface="Cambria Math"/>
                          </a:rPr>
                          <m:t>𝐸𝑠𝑡𝑖𝑚𝑎𝑡𝑒𝑑</m:t>
                        </m:r>
                        <m:r>
                          <a:rPr lang="en-US" sz="2000" b="0" i="1" smtClean="0">
                            <a:latin typeface="Cambria Math"/>
                          </a:rPr>
                          <m:t> </m:t>
                        </m:r>
                        <m:r>
                          <a:rPr lang="en-US" sz="2000" b="0" i="1" smtClean="0">
                            <a:latin typeface="Cambria Math"/>
                          </a:rPr>
                          <m:t>𝑚𝑖𝑑</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𝑝𝑜𝑝𝑢𝑙𝑎𝑡𝑖𝑜𝑛</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𝑡</m:t>
                        </m:r>
                        <m:r>
                          <a:rPr lang="en-US" sz="2000" b="0" i="1" smtClean="0">
                            <a:latin typeface="Cambria Math"/>
                          </a:rPr>
                          <m:t>h</m:t>
                        </m:r>
                        <m:r>
                          <a:rPr lang="en-US" sz="2000" b="0" i="1" smtClean="0">
                            <a:latin typeface="Cambria Math"/>
                          </a:rPr>
                          <m:t>𝑒</m:t>
                        </m:r>
                        <m:r>
                          <a:rPr lang="en-US" sz="2000" b="0" i="1" smtClean="0">
                            <a:latin typeface="Cambria Math"/>
                          </a:rPr>
                          <m:t> </m:t>
                        </m:r>
                        <m:r>
                          <a:rPr lang="en-US" sz="2000" b="0" i="1" smtClean="0">
                            <a:latin typeface="Cambria Math"/>
                          </a:rPr>
                          <m:t>𝑠𝑎𝑚𝑒</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𝑎𝑛𝑑</m:t>
                        </m:r>
                        <m:r>
                          <a:rPr lang="en-US" sz="2000" b="0" i="1" smtClean="0">
                            <a:latin typeface="Cambria Math"/>
                          </a:rPr>
                          <m:t> </m:t>
                        </m:r>
                        <m:r>
                          <a:rPr lang="en-US" sz="2000" b="0" i="1" smtClean="0">
                            <a:latin typeface="Cambria Math"/>
                          </a:rPr>
                          <m:t>𝑙𝑜𝑐𝑎𝑙𝑖𝑡𝑦</m:t>
                        </m:r>
                      </m:den>
                    </m:f>
                  </m:oMath>
                </a14:m>
                <a:r>
                  <a:rPr lang="en-US" sz="2000" dirty="0" smtClean="0"/>
                  <a:t> x 100 000</a:t>
                </a:r>
                <a:endParaRPr lang="en-US" sz="2000" dirty="0"/>
              </a:p>
            </p:txBody>
          </p:sp>
        </mc:Choice>
        <mc:Fallback xmlns="">
          <p:sp>
            <p:nvSpPr>
              <p:cNvPr id="8" name="TextBox 7"/>
              <p:cNvSpPr txBox="1">
                <a:spLocks noRot="1" noChangeAspect="1" noMove="1" noResize="1" noEditPoints="1" noAdjustHandles="1" noChangeArrowheads="1" noChangeShapeType="1" noTextEdit="1"/>
              </p:cNvSpPr>
              <p:nvPr/>
            </p:nvSpPr>
            <p:spPr>
              <a:xfrm>
                <a:off x="899319" y="3657600"/>
                <a:ext cx="10126298" cy="579839"/>
              </a:xfrm>
              <a:prstGeom prst="rect">
                <a:avLst/>
              </a:prstGeom>
              <a:blipFill rotWithShape="1">
                <a:blip r:embed="rId3"/>
                <a:stretch>
                  <a:fillRect b="-1053"/>
                </a:stretch>
              </a:blipFill>
            </p:spPr>
            <p:txBody>
              <a:bodyPr/>
              <a:lstStyle/>
              <a:p>
                <a:r>
                  <a:rPr lang="en-US">
                    <a:noFill/>
                  </a:rPr>
                  <a:t> </a:t>
                </a:r>
              </a:p>
            </p:txBody>
          </p:sp>
        </mc:Fallback>
      </mc:AlternateContent>
      <p:sp>
        <p:nvSpPr>
          <p:cNvPr id="7" name="TextBox 6"/>
          <p:cNvSpPr txBox="1"/>
          <p:nvPr/>
        </p:nvSpPr>
        <p:spPr>
          <a:xfrm>
            <a:off x="1011238" y="5257800"/>
            <a:ext cx="9829800" cy="487121"/>
          </a:xfrm>
          <a:prstGeom prst="rect">
            <a:avLst/>
          </a:prstGeom>
          <a:solidFill>
            <a:schemeClr val="accent2">
              <a:lumMod val="40000"/>
              <a:lumOff val="60000"/>
            </a:schemeClr>
          </a:solidFill>
        </p:spPr>
        <p:txBody>
          <a:bodyPr wrap="square" rtlCol="0">
            <a:spAutoFit/>
          </a:bodyPr>
          <a:lstStyle/>
          <a:p>
            <a:pPr algn="ctr">
              <a:lnSpc>
                <a:spcPct val="114000"/>
              </a:lnSpc>
              <a:spcBef>
                <a:spcPct val="20000"/>
              </a:spcBef>
              <a:defRPr/>
            </a:pPr>
            <a:r>
              <a:rPr lang="en-US" sz="2400" i="1" dirty="0"/>
              <a:t>Reflects the </a:t>
            </a:r>
            <a:r>
              <a:rPr lang="en-US" sz="2400" i="1" dirty="0" smtClean="0"/>
              <a:t>leading causes of mortality</a:t>
            </a:r>
            <a:endParaRPr lang="en-US" sz="2400" i="1" kern="0" dirty="0"/>
          </a:p>
        </p:txBody>
      </p:sp>
    </p:spTree>
    <p:extLst>
      <p:ext uri="{BB962C8B-B14F-4D97-AF65-F5344CB8AC3E}">
        <p14:creationId xmlns:p14="http://schemas.microsoft.com/office/powerpoint/2010/main" val="189391273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555470" y="61913"/>
            <a:ext cx="9296790" cy="1143000"/>
          </a:xfrm>
        </p:spPr>
        <p:txBody>
          <a:bodyPr/>
          <a:lstStyle/>
          <a:p>
            <a:pPr eaLnBrk="1" hangingPunct="1">
              <a:defRPr/>
            </a:pPr>
            <a:r>
              <a:rPr lang="en-US" b="1" dirty="0" smtClean="0"/>
              <a:t>Proportionate mortality rate</a:t>
            </a:r>
          </a:p>
        </p:txBody>
      </p:sp>
      <p:sp>
        <p:nvSpPr>
          <p:cNvPr id="188419" name="Rectangle 3"/>
          <p:cNvSpPr>
            <a:spLocks noGrp="1" noChangeArrowheads="1"/>
          </p:cNvSpPr>
          <p:nvPr>
            <p:ph type="body" idx="1"/>
          </p:nvPr>
        </p:nvSpPr>
        <p:spPr>
          <a:xfrm>
            <a:off x="823119" y="1676400"/>
            <a:ext cx="10444757" cy="1643062"/>
          </a:xfrm>
        </p:spPr>
        <p:txBody>
          <a:bodyPr>
            <a:normAutofit/>
          </a:bodyPr>
          <a:lstStyle/>
          <a:p>
            <a:pPr eaLnBrk="1" hangingPunct="1">
              <a:buFont typeface="Wingdings" pitchFamily="2" charset="2"/>
              <a:buNone/>
            </a:pPr>
            <a:r>
              <a:rPr lang="en-US" sz="2800" dirty="0" smtClean="0"/>
              <a:t>Deaths from a certain cause (as accidents, cardiovascular diseases) expressed as percentage of the total deaths in the same year and locality</a:t>
            </a:r>
          </a:p>
        </p:txBody>
      </p:sp>
      <p:sp>
        <p:nvSpPr>
          <p:cNvPr id="1029" name="Rectangle 4"/>
          <p:cNvSpPr>
            <a:spLocks noChangeArrowheads="1"/>
          </p:cNvSpPr>
          <p:nvPr/>
        </p:nvSpPr>
        <p:spPr bwMode="auto">
          <a:xfrm>
            <a:off x="467763"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ar-EG"/>
          </a:p>
        </p:txBody>
      </p:sp>
      <mc:AlternateContent xmlns:mc="http://schemas.openxmlformats.org/markup-compatibility/2006" xmlns:a14="http://schemas.microsoft.com/office/drawing/2010/main">
        <mc:Choice Requires="a14">
          <p:sp>
            <p:nvSpPr>
              <p:cNvPr id="8" name="TextBox 7"/>
              <p:cNvSpPr txBox="1"/>
              <p:nvPr/>
            </p:nvSpPr>
            <p:spPr>
              <a:xfrm>
                <a:off x="1280319" y="3657599"/>
                <a:ext cx="9822112" cy="579839"/>
              </a:xfrm>
              <a:prstGeom prst="rect">
                <a:avLst/>
              </a:prstGeom>
              <a:noFill/>
            </p:spPr>
            <p:txBody>
              <a:bodyPr wrap="none" rtlCol="0">
                <a:spAutoFit/>
              </a:bodyPr>
              <a:lstStyle/>
              <a:p>
                <a14:m>
                  <m:oMath xmlns:m="http://schemas.openxmlformats.org/officeDocument/2006/math">
                    <m:r>
                      <a:rPr lang="en-US" sz="2000" b="0" i="1" smtClean="0">
                        <a:latin typeface="Cambria Math"/>
                      </a:rPr>
                      <m:t>𝑃𝑟𝑜𝑝𝑜𝑟𝑡𝑖𝑜𝑛𝑎𝑡𝑒</m:t>
                    </m:r>
                    <m:r>
                      <a:rPr lang="en-US" sz="2000" b="0" i="1" smtClean="0">
                        <a:latin typeface="Cambria Math"/>
                      </a:rPr>
                      <m:t> </m:t>
                    </m:r>
                    <m:r>
                      <a:rPr lang="en-US" sz="2000" b="0" i="1" smtClean="0">
                        <a:latin typeface="Cambria Math"/>
                      </a:rPr>
                      <m:t>𝑚𝑜𝑟𝑡𝑎𝑙𝑖𝑡𝑦</m:t>
                    </m:r>
                    <m:r>
                      <a:rPr lang="en-US" sz="2000" b="0" i="1" smtClean="0">
                        <a:latin typeface="Cambria Math"/>
                      </a:rPr>
                      <m:t> </m:t>
                    </m:r>
                    <m:r>
                      <a:rPr lang="en-US" sz="2000" b="0" i="1" smtClean="0">
                        <a:latin typeface="Cambria Math"/>
                      </a:rPr>
                      <m:t>𝑟𝑎𝑡𝑒</m:t>
                    </m:r>
                    <m:r>
                      <a:rPr lang="en-US" sz="2000" b="0" i="1" smtClean="0">
                        <a:latin typeface="Cambria Math"/>
                      </a:rPr>
                      <m:t>=</m:t>
                    </m:r>
                    <m:f>
                      <m:fPr>
                        <m:ctrlPr>
                          <a:rPr lang="en-US" sz="2000" i="1" smtClean="0">
                            <a:latin typeface="Cambria Math"/>
                          </a:rPr>
                        </m:ctrlPr>
                      </m:fPr>
                      <m:num>
                        <m:r>
                          <a:rPr lang="en-US" sz="2000" b="0" i="1" smtClean="0">
                            <a:latin typeface="Cambria Math"/>
                          </a:rPr>
                          <m:t>𝐷𝑒𝑎𝑡</m:t>
                        </m:r>
                        <m:r>
                          <a:rPr lang="en-US" sz="2000" b="0" i="1" smtClean="0">
                            <a:latin typeface="Cambria Math"/>
                          </a:rPr>
                          <m:t>h</m:t>
                        </m:r>
                        <m:r>
                          <a:rPr lang="en-US" sz="2000" b="0" i="1" smtClean="0">
                            <a:latin typeface="Cambria Math"/>
                          </a:rPr>
                          <m:t>𝑠</m:t>
                        </m:r>
                        <m:r>
                          <a:rPr lang="en-US" sz="2000" b="0" i="1" smtClean="0">
                            <a:latin typeface="Cambria Math"/>
                          </a:rPr>
                          <m:t> </m:t>
                        </m:r>
                        <m:r>
                          <a:rPr lang="en-US" sz="2000" b="0" i="1" smtClean="0">
                            <a:latin typeface="Cambria Math"/>
                          </a:rPr>
                          <m:t>𝑓𝑟𝑜𝑚</m:t>
                        </m:r>
                        <m:r>
                          <a:rPr lang="en-US" sz="2000" b="0" i="1" smtClean="0">
                            <a:latin typeface="Cambria Math"/>
                          </a:rPr>
                          <m:t> </m:t>
                        </m:r>
                        <m:r>
                          <a:rPr lang="en-US" sz="2000" b="0" i="1" smtClean="0">
                            <a:latin typeface="Cambria Math"/>
                          </a:rPr>
                          <m:t>𝑎</m:t>
                        </m:r>
                        <m:r>
                          <a:rPr lang="en-US" sz="2000" b="0" i="1" smtClean="0">
                            <a:latin typeface="Cambria Math"/>
                          </a:rPr>
                          <m:t> </m:t>
                        </m:r>
                        <m:r>
                          <a:rPr lang="en-US" sz="2000" b="0" i="1" smtClean="0">
                            <a:latin typeface="Cambria Math"/>
                          </a:rPr>
                          <m:t>𝑐𝑒𝑟𝑡𝑎𝑖𝑛</m:t>
                        </m:r>
                        <m:r>
                          <a:rPr lang="en-US" sz="2000" b="0" i="1" smtClean="0">
                            <a:latin typeface="Cambria Math"/>
                          </a:rPr>
                          <m:t> </m:t>
                        </m:r>
                        <m:r>
                          <a:rPr lang="en-US" sz="2000" b="0" i="1" smtClean="0">
                            <a:latin typeface="Cambria Math"/>
                          </a:rPr>
                          <m:t>𝑐𝑎𝑢𝑠𝑒</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𝑎</m:t>
                        </m:r>
                        <m:r>
                          <a:rPr lang="en-US" sz="2000" b="0" i="1" smtClean="0">
                            <a:latin typeface="Cambria Math"/>
                          </a:rPr>
                          <m:t> </m:t>
                        </m:r>
                        <m:r>
                          <a:rPr lang="en-US" sz="2000" b="0" i="1" smtClean="0">
                            <a:latin typeface="Cambria Math"/>
                          </a:rPr>
                          <m:t>𝑔𝑖𝑣𝑒𝑛</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𝑎𝑛𝑑</m:t>
                        </m:r>
                        <m:r>
                          <a:rPr lang="en-US" sz="2000" b="0" i="1" smtClean="0">
                            <a:latin typeface="Cambria Math"/>
                          </a:rPr>
                          <m:t> </m:t>
                        </m:r>
                        <m:r>
                          <a:rPr lang="en-US" sz="2000" b="0" i="1" smtClean="0">
                            <a:latin typeface="Cambria Math"/>
                          </a:rPr>
                          <m:t>𝑙𝑜𝑐𝑎𝑙𝑖𝑡𝑦</m:t>
                        </m:r>
                      </m:num>
                      <m:den>
                        <m:r>
                          <a:rPr lang="en-US" sz="2000" b="0" i="1" smtClean="0">
                            <a:latin typeface="Cambria Math"/>
                          </a:rPr>
                          <m:t>𝑇𝑜𝑡𝑎𝑙</m:t>
                        </m:r>
                        <m:r>
                          <a:rPr lang="en-US" sz="2000" b="0" i="1" smtClean="0">
                            <a:latin typeface="Cambria Math"/>
                          </a:rPr>
                          <m:t> </m:t>
                        </m:r>
                        <m:r>
                          <a:rPr lang="en-US" sz="2000" b="0" i="1" smtClean="0">
                            <a:latin typeface="Cambria Math"/>
                          </a:rPr>
                          <m:t>𝑑𝑒𝑎𝑡</m:t>
                        </m:r>
                        <m:r>
                          <a:rPr lang="en-US" sz="2000" b="0" i="1" smtClean="0">
                            <a:latin typeface="Cambria Math"/>
                          </a:rPr>
                          <m:t>h</m:t>
                        </m:r>
                        <m:r>
                          <a:rPr lang="en-US" sz="2000" b="0" i="1" smtClean="0">
                            <a:latin typeface="Cambria Math"/>
                          </a:rPr>
                          <m:t>𝑠</m:t>
                        </m:r>
                        <m:r>
                          <a:rPr lang="en-US" sz="2000" b="0" i="1" smtClean="0">
                            <a:latin typeface="Cambria Math"/>
                          </a:rPr>
                          <m:t> </m:t>
                        </m:r>
                        <m:r>
                          <a:rPr lang="en-US" sz="2000" b="0" i="1" smtClean="0">
                            <a:latin typeface="Cambria Math"/>
                          </a:rPr>
                          <m:t>𝑓𝑟𝑜𝑚</m:t>
                        </m:r>
                        <m:r>
                          <a:rPr lang="en-US" sz="2000" b="0" i="1" smtClean="0">
                            <a:latin typeface="Cambria Math"/>
                          </a:rPr>
                          <m:t> </m:t>
                        </m:r>
                        <m:r>
                          <a:rPr lang="en-US" sz="2000" b="0" i="1" smtClean="0">
                            <a:latin typeface="Cambria Math"/>
                          </a:rPr>
                          <m:t>𝑎𝑙𝑙</m:t>
                        </m:r>
                        <m:r>
                          <a:rPr lang="en-US" sz="2000" b="0" i="1" smtClean="0">
                            <a:latin typeface="Cambria Math"/>
                          </a:rPr>
                          <m:t> </m:t>
                        </m:r>
                        <m:r>
                          <a:rPr lang="en-US" sz="2000" b="0" i="1" smtClean="0">
                            <a:latin typeface="Cambria Math"/>
                          </a:rPr>
                          <m:t>𝑐𝑎𝑢𝑠𝑒𝑠</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𝑡</m:t>
                        </m:r>
                        <m:r>
                          <a:rPr lang="en-US" sz="2000" b="0" i="1" smtClean="0">
                            <a:latin typeface="Cambria Math"/>
                          </a:rPr>
                          <m:t>h</m:t>
                        </m:r>
                        <m:r>
                          <a:rPr lang="en-US" sz="2000" b="0" i="1" smtClean="0">
                            <a:latin typeface="Cambria Math"/>
                          </a:rPr>
                          <m:t>𝑒</m:t>
                        </m:r>
                        <m:r>
                          <a:rPr lang="en-US" sz="2000" b="0" i="1" smtClean="0">
                            <a:latin typeface="Cambria Math"/>
                          </a:rPr>
                          <m:t> </m:t>
                        </m:r>
                        <m:r>
                          <a:rPr lang="en-US" sz="2000" b="0" i="1" smtClean="0">
                            <a:latin typeface="Cambria Math"/>
                          </a:rPr>
                          <m:t>𝑠𝑎𝑚𝑒</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𝑎𝑛𝑑</m:t>
                        </m:r>
                        <m:r>
                          <a:rPr lang="en-US" sz="2000" b="0" i="1" smtClean="0">
                            <a:latin typeface="Cambria Math"/>
                          </a:rPr>
                          <m:t> </m:t>
                        </m:r>
                        <m:r>
                          <a:rPr lang="en-US" sz="2000" b="0" i="1" smtClean="0">
                            <a:latin typeface="Cambria Math"/>
                          </a:rPr>
                          <m:t>𝑙𝑜𝑐𝑎𝑙𝑖𝑡𝑦</m:t>
                        </m:r>
                      </m:den>
                    </m:f>
                  </m:oMath>
                </a14:m>
                <a:r>
                  <a:rPr lang="en-US" sz="2000" dirty="0" smtClean="0"/>
                  <a:t> x 100</a:t>
                </a:r>
                <a:endParaRPr lang="en-US" sz="2000" dirty="0"/>
              </a:p>
            </p:txBody>
          </p:sp>
        </mc:Choice>
        <mc:Fallback xmlns="">
          <p:sp>
            <p:nvSpPr>
              <p:cNvPr id="8" name="TextBox 7"/>
              <p:cNvSpPr txBox="1">
                <a:spLocks noRot="1" noChangeAspect="1" noMove="1" noResize="1" noEditPoints="1" noAdjustHandles="1" noChangeArrowheads="1" noChangeShapeType="1" noTextEdit="1"/>
              </p:cNvSpPr>
              <p:nvPr/>
            </p:nvSpPr>
            <p:spPr>
              <a:xfrm>
                <a:off x="1280319" y="3657599"/>
                <a:ext cx="9822112" cy="579839"/>
              </a:xfrm>
              <a:prstGeom prst="rect">
                <a:avLst/>
              </a:prstGeom>
              <a:blipFill rotWithShape="1">
                <a:blip r:embed="rId3"/>
                <a:stretch>
                  <a:fillRect b="-1053"/>
                </a:stretch>
              </a:blipFill>
            </p:spPr>
            <p:txBody>
              <a:bodyPr/>
              <a:lstStyle/>
              <a:p>
                <a:r>
                  <a:rPr lang="en-US">
                    <a:noFill/>
                  </a:rPr>
                  <a:t> </a:t>
                </a:r>
              </a:p>
            </p:txBody>
          </p:sp>
        </mc:Fallback>
      </mc:AlternateContent>
      <p:sp>
        <p:nvSpPr>
          <p:cNvPr id="6" name="TextBox 5"/>
          <p:cNvSpPr txBox="1"/>
          <p:nvPr/>
        </p:nvSpPr>
        <p:spPr>
          <a:xfrm>
            <a:off x="1011238" y="5257800"/>
            <a:ext cx="9829800" cy="487121"/>
          </a:xfrm>
          <a:prstGeom prst="rect">
            <a:avLst/>
          </a:prstGeom>
          <a:solidFill>
            <a:schemeClr val="accent2">
              <a:lumMod val="40000"/>
              <a:lumOff val="60000"/>
            </a:schemeClr>
          </a:solidFill>
        </p:spPr>
        <p:txBody>
          <a:bodyPr wrap="square" rtlCol="0">
            <a:spAutoFit/>
          </a:bodyPr>
          <a:lstStyle/>
          <a:p>
            <a:pPr algn="ctr">
              <a:lnSpc>
                <a:spcPct val="114000"/>
              </a:lnSpc>
              <a:spcBef>
                <a:spcPct val="20000"/>
              </a:spcBef>
              <a:defRPr/>
            </a:pPr>
            <a:r>
              <a:rPr lang="en-US" sz="2400" i="1" dirty="0"/>
              <a:t>Reflects the </a:t>
            </a:r>
            <a:r>
              <a:rPr lang="en-US" sz="2400" i="1" dirty="0" smtClean="0"/>
              <a:t>burden of diseases in the community</a:t>
            </a:r>
            <a:endParaRPr lang="en-US" sz="2400" i="1" kern="0" dirty="0"/>
          </a:p>
        </p:txBody>
      </p:sp>
    </p:spTree>
    <p:extLst>
      <p:ext uri="{BB962C8B-B14F-4D97-AF65-F5344CB8AC3E}">
        <p14:creationId xmlns:p14="http://schemas.microsoft.com/office/powerpoint/2010/main" val="164252336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555470" y="61913"/>
            <a:ext cx="9296790" cy="1143000"/>
          </a:xfrm>
        </p:spPr>
        <p:txBody>
          <a:bodyPr/>
          <a:lstStyle/>
          <a:p>
            <a:pPr eaLnBrk="1" hangingPunct="1">
              <a:defRPr/>
            </a:pPr>
            <a:r>
              <a:rPr lang="en-US" b="1" dirty="0" smtClean="0"/>
              <a:t>Case fatality rate</a:t>
            </a:r>
          </a:p>
        </p:txBody>
      </p:sp>
      <p:sp>
        <p:nvSpPr>
          <p:cNvPr id="188419" name="Rectangle 3"/>
          <p:cNvSpPr>
            <a:spLocks noGrp="1" noChangeArrowheads="1"/>
          </p:cNvSpPr>
          <p:nvPr>
            <p:ph type="body" idx="1"/>
          </p:nvPr>
        </p:nvSpPr>
        <p:spPr>
          <a:xfrm>
            <a:off x="823119" y="1676400"/>
            <a:ext cx="10444757" cy="1643062"/>
          </a:xfrm>
        </p:spPr>
        <p:txBody>
          <a:bodyPr>
            <a:normAutofit/>
          </a:bodyPr>
          <a:lstStyle/>
          <a:p>
            <a:pPr eaLnBrk="1" hangingPunct="1">
              <a:buFont typeface="Wingdings" pitchFamily="2" charset="2"/>
              <a:buNone/>
            </a:pPr>
            <a:r>
              <a:rPr lang="en-US" sz="2800" dirty="0" smtClean="0"/>
              <a:t>Deaths from a certain disease expressed as percentage of the total number of cases of the same disease in the same year and locality</a:t>
            </a:r>
          </a:p>
        </p:txBody>
      </p:sp>
      <p:sp>
        <p:nvSpPr>
          <p:cNvPr id="1029" name="Rectangle 4"/>
          <p:cNvSpPr>
            <a:spLocks noChangeArrowheads="1"/>
          </p:cNvSpPr>
          <p:nvPr/>
        </p:nvSpPr>
        <p:spPr bwMode="auto">
          <a:xfrm>
            <a:off x="467763"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ar-EG"/>
          </a:p>
        </p:txBody>
      </p:sp>
      <mc:AlternateContent xmlns:mc="http://schemas.openxmlformats.org/markup-compatibility/2006" xmlns:a14="http://schemas.microsoft.com/office/drawing/2010/main">
        <mc:Choice Requires="a14">
          <p:sp>
            <p:nvSpPr>
              <p:cNvPr id="8" name="TextBox 7"/>
              <p:cNvSpPr txBox="1"/>
              <p:nvPr/>
            </p:nvSpPr>
            <p:spPr>
              <a:xfrm>
                <a:off x="1280319" y="3657599"/>
                <a:ext cx="9763507" cy="579839"/>
              </a:xfrm>
              <a:prstGeom prst="rect">
                <a:avLst/>
              </a:prstGeom>
              <a:noFill/>
            </p:spPr>
            <p:txBody>
              <a:bodyPr wrap="none" rtlCol="0">
                <a:spAutoFit/>
              </a:bodyPr>
              <a:lstStyle/>
              <a:p>
                <a14:m>
                  <m:oMath xmlns:m="http://schemas.openxmlformats.org/officeDocument/2006/math">
                    <m:r>
                      <a:rPr lang="en-US" sz="2000" b="0" i="1" smtClean="0">
                        <a:latin typeface="Cambria Math"/>
                      </a:rPr>
                      <m:t>𝐶𝑎𝑠𝑒</m:t>
                    </m:r>
                    <m:r>
                      <a:rPr lang="en-US" sz="2000" b="0" i="1" smtClean="0">
                        <a:latin typeface="Cambria Math"/>
                      </a:rPr>
                      <m:t> </m:t>
                    </m:r>
                    <m:r>
                      <a:rPr lang="en-US" sz="2000" b="0" i="1" smtClean="0">
                        <a:latin typeface="Cambria Math"/>
                      </a:rPr>
                      <m:t>𝑓𝑎𝑡𝑎𝑙𝑖𝑡𝑦</m:t>
                    </m:r>
                    <m:r>
                      <a:rPr lang="en-US" sz="2000" b="0" i="1" smtClean="0">
                        <a:latin typeface="Cambria Math"/>
                      </a:rPr>
                      <m:t> </m:t>
                    </m:r>
                    <m:r>
                      <a:rPr lang="en-US" sz="2000" b="0" i="1" smtClean="0">
                        <a:latin typeface="Cambria Math"/>
                      </a:rPr>
                      <m:t>𝑟𝑎𝑡𝑒</m:t>
                    </m:r>
                    <m:r>
                      <a:rPr lang="en-US" sz="2000" b="0" i="1" smtClean="0">
                        <a:latin typeface="Cambria Math"/>
                      </a:rPr>
                      <m:t>=</m:t>
                    </m:r>
                    <m:f>
                      <m:fPr>
                        <m:ctrlPr>
                          <a:rPr lang="en-US" sz="2000" i="1" smtClean="0">
                            <a:latin typeface="Cambria Math"/>
                          </a:rPr>
                        </m:ctrlPr>
                      </m:fPr>
                      <m:num>
                        <m:r>
                          <a:rPr lang="en-US" sz="2000" b="0" i="1" smtClean="0">
                            <a:latin typeface="Cambria Math"/>
                          </a:rPr>
                          <m:t>𝐷𝑒𝑎𝑡</m:t>
                        </m:r>
                        <m:r>
                          <a:rPr lang="en-US" sz="2000" b="0" i="1" smtClean="0">
                            <a:latin typeface="Cambria Math"/>
                          </a:rPr>
                          <m:t>h</m:t>
                        </m:r>
                        <m:r>
                          <a:rPr lang="en-US" sz="2000" b="0" i="1" smtClean="0">
                            <a:latin typeface="Cambria Math"/>
                          </a:rPr>
                          <m:t>𝑠</m:t>
                        </m:r>
                        <m:r>
                          <a:rPr lang="en-US" sz="2000" b="0" i="1" smtClean="0">
                            <a:latin typeface="Cambria Math"/>
                          </a:rPr>
                          <m:t> </m:t>
                        </m:r>
                        <m:r>
                          <a:rPr lang="en-US" sz="2000" b="0" i="1" smtClean="0">
                            <a:latin typeface="Cambria Math"/>
                          </a:rPr>
                          <m:t>𝑓𝑟𝑜𝑚</m:t>
                        </m:r>
                        <m:r>
                          <a:rPr lang="en-US" sz="2000" b="0" i="1" smtClean="0">
                            <a:latin typeface="Cambria Math"/>
                          </a:rPr>
                          <m:t> </m:t>
                        </m:r>
                        <m:r>
                          <a:rPr lang="en-US" sz="2000" b="0" i="1" smtClean="0">
                            <a:latin typeface="Cambria Math"/>
                          </a:rPr>
                          <m:t>𝑎</m:t>
                        </m:r>
                        <m:r>
                          <a:rPr lang="en-US" sz="2000" b="0" i="1" smtClean="0">
                            <a:latin typeface="Cambria Math"/>
                          </a:rPr>
                          <m:t> </m:t>
                        </m:r>
                        <m:r>
                          <a:rPr lang="en-US" sz="2000" b="0" i="1" smtClean="0">
                            <a:latin typeface="Cambria Math"/>
                          </a:rPr>
                          <m:t>𝑐𝑒𝑟𝑡𝑎𝑖𝑛</m:t>
                        </m:r>
                        <m:r>
                          <a:rPr lang="en-US" sz="2000" b="0" i="1" smtClean="0">
                            <a:latin typeface="Cambria Math"/>
                          </a:rPr>
                          <m:t> </m:t>
                        </m:r>
                        <m:r>
                          <a:rPr lang="en-US" sz="2000" b="0" i="1" smtClean="0">
                            <a:latin typeface="Cambria Math"/>
                          </a:rPr>
                          <m:t>𝑑𝑖𝑠𝑒𝑎𝑠𝑒</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𝑎</m:t>
                        </m:r>
                        <m:r>
                          <a:rPr lang="en-US" sz="2000" b="0" i="1" smtClean="0">
                            <a:latin typeface="Cambria Math"/>
                          </a:rPr>
                          <m:t> </m:t>
                        </m:r>
                        <m:r>
                          <a:rPr lang="en-US" sz="2000" b="0" i="1" smtClean="0">
                            <a:latin typeface="Cambria Math"/>
                          </a:rPr>
                          <m:t>𝑔𝑖𝑣𝑒𝑛</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𝑎𝑛𝑑</m:t>
                        </m:r>
                        <m:r>
                          <a:rPr lang="en-US" sz="2000" b="0" i="1" smtClean="0">
                            <a:latin typeface="Cambria Math"/>
                          </a:rPr>
                          <m:t> </m:t>
                        </m:r>
                        <m:r>
                          <a:rPr lang="en-US" sz="2000" b="0" i="1" smtClean="0">
                            <a:latin typeface="Cambria Math"/>
                          </a:rPr>
                          <m:t>𝑙𝑜𝑐𝑎𝑙𝑖𝑡𝑦</m:t>
                        </m:r>
                      </m:num>
                      <m:den>
                        <m:r>
                          <a:rPr lang="en-US" sz="2000" b="0" i="1" smtClean="0">
                            <a:latin typeface="Cambria Math"/>
                          </a:rPr>
                          <m:t>𝑇𝑜𝑡𝑎𝑙</m:t>
                        </m:r>
                        <m:r>
                          <a:rPr lang="en-US" sz="2000" b="0" i="1" smtClean="0">
                            <a:latin typeface="Cambria Math"/>
                          </a:rPr>
                          <m:t> </m:t>
                        </m:r>
                        <m:r>
                          <a:rPr lang="en-US" sz="2000" b="0" i="1" smtClean="0">
                            <a:latin typeface="Cambria Math"/>
                          </a:rPr>
                          <m:t>𝑛𝑢𝑚𝑏𝑒𝑟</m:t>
                        </m:r>
                        <m:r>
                          <a:rPr lang="en-US" sz="2000" b="0" i="1" smtClean="0">
                            <a:latin typeface="Cambria Math"/>
                          </a:rPr>
                          <m:t> </m:t>
                        </m:r>
                        <m:r>
                          <a:rPr lang="en-US" sz="2000" b="0" i="1" smtClean="0">
                            <a:latin typeface="Cambria Math"/>
                          </a:rPr>
                          <m:t>𝑜𝑓</m:t>
                        </m:r>
                        <m:r>
                          <a:rPr lang="en-US" sz="2000" b="0" i="1" smtClean="0">
                            <a:latin typeface="Cambria Math"/>
                          </a:rPr>
                          <m:t> </m:t>
                        </m:r>
                        <m:r>
                          <a:rPr lang="en-US" sz="2000" b="0" i="1" smtClean="0">
                            <a:latin typeface="Cambria Math"/>
                          </a:rPr>
                          <m:t>𝑐𝑎𝑠𝑒𝑠</m:t>
                        </m:r>
                        <m:r>
                          <a:rPr lang="en-US" sz="2000" b="0" i="1" smtClean="0">
                            <a:latin typeface="Cambria Math"/>
                          </a:rPr>
                          <m:t> </m:t>
                        </m:r>
                        <m:r>
                          <a:rPr lang="en-US" sz="2000" b="0" i="1" smtClean="0">
                            <a:latin typeface="Cambria Math"/>
                          </a:rPr>
                          <m:t>𝑜𝑓</m:t>
                        </m:r>
                        <m:r>
                          <a:rPr lang="en-US" sz="2000" b="0" i="1" smtClean="0">
                            <a:latin typeface="Cambria Math"/>
                          </a:rPr>
                          <m:t> </m:t>
                        </m:r>
                        <m:r>
                          <a:rPr lang="en-US" sz="2000" b="0" i="1" smtClean="0">
                            <a:latin typeface="Cambria Math"/>
                          </a:rPr>
                          <m:t>𝑡</m:t>
                        </m:r>
                        <m:r>
                          <a:rPr lang="en-US" sz="2000" b="0" i="1" smtClean="0">
                            <a:latin typeface="Cambria Math"/>
                          </a:rPr>
                          <m:t>h</m:t>
                        </m:r>
                        <m:r>
                          <a:rPr lang="en-US" sz="2000" b="0" i="1" smtClean="0">
                            <a:latin typeface="Cambria Math"/>
                          </a:rPr>
                          <m:t>𝑒</m:t>
                        </m:r>
                        <m:r>
                          <a:rPr lang="en-US" sz="2000" b="0" i="1" smtClean="0">
                            <a:latin typeface="Cambria Math"/>
                          </a:rPr>
                          <m:t> </m:t>
                        </m:r>
                        <m:r>
                          <a:rPr lang="en-US" sz="2000" b="0" i="1" smtClean="0">
                            <a:latin typeface="Cambria Math"/>
                          </a:rPr>
                          <m:t>𝑠𝑎𝑚𝑒</m:t>
                        </m:r>
                        <m:r>
                          <a:rPr lang="en-US" sz="2000" b="0" i="1" smtClean="0">
                            <a:latin typeface="Cambria Math"/>
                          </a:rPr>
                          <m:t> </m:t>
                        </m:r>
                        <m:r>
                          <a:rPr lang="en-US" sz="2000" b="0" i="1" smtClean="0">
                            <a:latin typeface="Cambria Math"/>
                          </a:rPr>
                          <m:t>𝑑𝑖𝑠𝑒𝑎𝑠𝑒</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𝑡</m:t>
                        </m:r>
                        <m:r>
                          <a:rPr lang="en-US" sz="2000" b="0" i="1" smtClean="0">
                            <a:latin typeface="Cambria Math"/>
                          </a:rPr>
                          <m:t>h</m:t>
                        </m:r>
                        <m:r>
                          <a:rPr lang="en-US" sz="2000" b="0" i="1" smtClean="0">
                            <a:latin typeface="Cambria Math"/>
                          </a:rPr>
                          <m:t>𝑒</m:t>
                        </m:r>
                        <m:r>
                          <a:rPr lang="en-US" sz="2000" b="0" i="1" smtClean="0">
                            <a:latin typeface="Cambria Math"/>
                          </a:rPr>
                          <m:t> </m:t>
                        </m:r>
                        <m:r>
                          <a:rPr lang="en-US" sz="2000" b="0" i="1" smtClean="0">
                            <a:latin typeface="Cambria Math"/>
                          </a:rPr>
                          <m:t>𝑠𝑎𝑚𝑒</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𝑎𝑛𝑑</m:t>
                        </m:r>
                        <m:r>
                          <a:rPr lang="en-US" sz="2000" b="0" i="1" smtClean="0">
                            <a:latin typeface="Cambria Math"/>
                          </a:rPr>
                          <m:t> </m:t>
                        </m:r>
                        <m:r>
                          <a:rPr lang="en-US" sz="2000" b="0" i="1" smtClean="0">
                            <a:latin typeface="Cambria Math"/>
                          </a:rPr>
                          <m:t>𝑙𝑜𝑐𝑎𝑙𝑖𝑡𝑦</m:t>
                        </m:r>
                      </m:den>
                    </m:f>
                  </m:oMath>
                </a14:m>
                <a:r>
                  <a:rPr lang="en-US" sz="2000" dirty="0" smtClean="0"/>
                  <a:t> x 100</a:t>
                </a:r>
                <a:endParaRPr lang="en-US" sz="2000" dirty="0"/>
              </a:p>
            </p:txBody>
          </p:sp>
        </mc:Choice>
        <mc:Fallback xmlns="">
          <p:sp>
            <p:nvSpPr>
              <p:cNvPr id="8" name="TextBox 7"/>
              <p:cNvSpPr txBox="1">
                <a:spLocks noRot="1" noChangeAspect="1" noMove="1" noResize="1" noEditPoints="1" noAdjustHandles="1" noChangeArrowheads="1" noChangeShapeType="1" noTextEdit="1"/>
              </p:cNvSpPr>
              <p:nvPr/>
            </p:nvSpPr>
            <p:spPr>
              <a:xfrm>
                <a:off x="1280319" y="3657599"/>
                <a:ext cx="9763507" cy="579839"/>
              </a:xfrm>
              <a:prstGeom prst="rect">
                <a:avLst/>
              </a:prstGeom>
              <a:blipFill rotWithShape="1">
                <a:blip r:embed="rId3"/>
                <a:stretch>
                  <a:fillRect b="-1053"/>
                </a:stretch>
              </a:blipFill>
            </p:spPr>
            <p:txBody>
              <a:bodyPr/>
              <a:lstStyle/>
              <a:p>
                <a:r>
                  <a:rPr lang="en-US">
                    <a:noFill/>
                  </a:rPr>
                  <a:t> </a:t>
                </a:r>
              </a:p>
            </p:txBody>
          </p:sp>
        </mc:Fallback>
      </mc:AlternateContent>
      <p:sp>
        <p:nvSpPr>
          <p:cNvPr id="6" name="TextBox 5"/>
          <p:cNvSpPr txBox="1"/>
          <p:nvPr/>
        </p:nvSpPr>
        <p:spPr>
          <a:xfrm>
            <a:off x="1011238" y="5257800"/>
            <a:ext cx="9829800" cy="487121"/>
          </a:xfrm>
          <a:prstGeom prst="rect">
            <a:avLst/>
          </a:prstGeom>
          <a:solidFill>
            <a:schemeClr val="accent2">
              <a:lumMod val="40000"/>
              <a:lumOff val="60000"/>
            </a:schemeClr>
          </a:solidFill>
        </p:spPr>
        <p:txBody>
          <a:bodyPr wrap="square" rtlCol="0">
            <a:spAutoFit/>
          </a:bodyPr>
          <a:lstStyle/>
          <a:p>
            <a:pPr algn="ctr">
              <a:lnSpc>
                <a:spcPct val="114000"/>
              </a:lnSpc>
              <a:spcBef>
                <a:spcPct val="20000"/>
              </a:spcBef>
              <a:defRPr/>
            </a:pPr>
            <a:r>
              <a:rPr lang="en-US" sz="2400" i="1" dirty="0"/>
              <a:t>Reflects the </a:t>
            </a:r>
            <a:r>
              <a:rPr lang="en-US" sz="2400" i="1" dirty="0" smtClean="0"/>
              <a:t>virulence and pathogenicity of the </a:t>
            </a:r>
            <a:r>
              <a:rPr lang="en-US" sz="2400" i="1" dirty="0" smtClean="0"/>
              <a:t>organism</a:t>
            </a:r>
            <a:endParaRPr lang="en-US" sz="2400" i="1" kern="0" dirty="0"/>
          </a:p>
        </p:txBody>
      </p:sp>
    </p:spTree>
    <p:extLst>
      <p:ext uri="{BB962C8B-B14F-4D97-AF65-F5344CB8AC3E}">
        <p14:creationId xmlns:p14="http://schemas.microsoft.com/office/powerpoint/2010/main" val="51427059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658766" y="368300"/>
            <a:ext cx="10945654" cy="685800"/>
          </a:xfrm>
        </p:spPr>
        <p:txBody>
          <a:bodyPr/>
          <a:lstStyle/>
          <a:p>
            <a:pPr algn="l" eaLnBrk="1" hangingPunct="1"/>
            <a:r>
              <a:rPr lang="ar-EG" sz="3200" b="1" dirty="0" smtClean="0"/>
              <a:t>LIFE EXPECTANCY</a:t>
            </a:r>
            <a:endParaRPr lang="en-US" sz="3600" b="1" dirty="0" smtClean="0"/>
          </a:p>
        </p:txBody>
      </p:sp>
      <p:sp>
        <p:nvSpPr>
          <p:cNvPr id="115716" name="Rectangle 2"/>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15717" name="Rectangle 4"/>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15718" name="Rectangle 6"/>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15719" name="Rectangle 8"/>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15720" name="Rectangle 10"/>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15721" name="Rectangle 12"/>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15722" name="Rectangle 2"/>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15723" name="Rectangle 4"/>
          <p:cNvSpPr>
            <a:spLocks noChangeArrowheads="1"/>
          </p:cNvSpPr>
          <p:nvPr/>
        </p:nvSpPr>
        <p:spPr bwMode="auto">
          <a:xfrm>
            <a:off x="0" y="43934"/>
            <a:ext cx="184731" cy="369332"/>
          </a:xfrm>
          <a:prstGeom prst="rect">
            <a:avLst/>
          </a:prstGeom>
          <a:noFill/>
          <a:ln w="9525">
            <a:noFill/>
            <a:miter lim="800000"/>
            <a:headEnd/>
            <a:tailEnd/>
          </a:ln>
        </p:spPr>
        <p:txBody>
          <a:bodyPr wrap="none" anchor="ctr">
            <a:spAutoFit/>
          </a:bodyPr>
          <a:lstStyle/>
          <a:p>
            <a:endParaRPr lang="ar-OM"/>
          </a:p>
        </p:txBody>
      </p:sp>
      <p:sp>
        <p:nvSpPr>
          <p:cNvPr id="115724" name="Rectangle 5"/>
          <p:cNvSpPr>
            <a:spLocks noChangeArrowheads="1"/>
          </p:cNvSpPr>
          <p:nvPr/>
        </p:nvSpPr>
        <p:spPr bwMode="auto">
          <a:xfrm>
            <a:off x="0" y="882134"/>
            <a:ext cx="184731" cy="369332"/>
          </a:xfrm>
          <a:prstGeom prst="rect">
            <a:avLst/>
          </a:prstGeom>
          <a:noFill/>
          <a:ln w="9525">
            <a:noFill/>
            <a:miter lim="800000"/>
            <a:headEnd/>
            <a:tailEnd/>
          </a:ln>
        </p:spPr>
        <p:txBody>
          <a:bodyPr wrap="none" anchor="ctr">
            <a:spAutoFit/>
          </a:bodyPr>
          <a:lstStyle/>
          <a:p>
            <a:pPr eaLnBrk="0" hangingPunct="0"/>
            <a:endParaRPr lang="ar-OM"/>
          </a:p>
        </p:txBody>
      </p:sp>
      <p:sp>
        <p:nvSpPr>
          <p:cNvPr id="16" name="Rectangle 3"/>
          <p:cNvSpPr txBox="1">
            <a:spLocks noChangeArrowheads="1"/>
          </p:cNvSpPr>
          <p:nvPr/>
        </p:nvSpPr>
        <p:spPr bwMode="auto">
          <a:xfrm>
            <a:off x="810789" y="1828800"/>
            <a:ext cx="10641608" cy="4419600"/>
          </a:xfrm>
          <a:prstGeom prst="rect">
            <a:avLst/>
          </a:prstGeom>
          <a:noFill/>
          <a:ln w="9525">
            <a:noFill/>
            <a:miter lim="800000"/>
            <a:headEnd/>
            <a:tailEnd/>
          </a:ln>
        </p:spPr>
        <p:txBody>
          <a:bodyPr/>
          <a:lstStyle/>
          <a:p>
            <a:pPr>
              <a:defRPr/>
            </a:pPr>
            <a:r>
              <a:rPr lang="en-US" sz="2400" dirty="0">
                <a:latin typeface="+mn-lt"/>
              </a:rPr>
              <a:t>“</a:t>
            </a:r>
            <a:r>
              <a:rPr lang="ar-EG" sz="2400" dirty="0">
                <a:latin typeface="+mn-lt"/>
              </a:rPr>
              <a:t>N</a:t>
            </a:r>
            <a:r>
              <a:rPr lang="en-US" sz="2400" dirty="0">
                <a:latin typeface="+mn-lt"/>
              </a:rPr>
              <a:t>umber of years expected to be lived by those borne into the population if the current age specific mortality rate persists</a:t>
            </a:r>
            <a:r>
              <a:rPr lang="ar-EG" sz="2400" dirty="0">
                <a:latin typeface="+mn-lt"/>
              </a:rPr>
              <a:t>“</a:t>
            </a:r>
            <a:r>
              <a:rPr lang="en-US" sz="2400" dirty="0">
                <a:latin typeface="+mn-lt"/>
              </a:rPr>
              <a:t> </a:t>
            </a:r>
            <a:endParaRPr lang="ar-EG" sz="2400" dirty="0">
              <a:latin typeface="+mn-lt"/>
            </a:endParaRPr>
          </a:p>
          <a:p>
            <a:pPr>
              <a:defRPr/>
            </a:pPr>
            <a:endParaRPr lang="ar-EG" sz="2400" dirty="0">
              <a:latin typeface="+mn-lt"/>
            </a:endParaRPr>
          </a:p>
          <a:p>
            <a:pPr>
              <a:defRPr/>
            </a:pPr>
            <a:r>
              <a:rPr lang="en-US" sz="2400" dirty="0">
                <a:latin typeface="+mn-lt"/>
              </a:rPr>
              <a:t>Life expectancy at birth </a:t>
            </a:r>
            <a:endParaRPr lang="ar-EG" sz="2400" dirty="0">
              <a:latin typeface="+mn-lt"/>
            </a:endParaRPr>
          </a:p>
          <a:p>
            <a:pPr marL="806450" lvl="1" indent="-349250">
              <a:buFont typeface="Arial" pitchFamily="34" charset="0"/>
              <a:buChar char="•"/>
              <a:defRPr/>
            </a:pPr>
            <a:r>
              <a:rPr lang="ar-EG" sz="2400" dirty="0">
                <a:latin typeface="+mn-lt"/>
              </a:rPr>
              <a:t>Best </a:t>
            </a:r>
            <a:r>
              <a:rPr lang="en-US" sz="2400" dirty="0">
                <a:latin typeface="+mn-lt"/>
              </a:rPr>
              <a:t>global indicator of health status </a:t>
            </a:r>
            <a:endParaRPr lang="ar-EG" sz="2400" dirty="0">
              <a:latin typeface="+mn-lt"/>
            </a:endParaRPr>
          </a:p>
          <a:p>
            <a:pPr marL="806450" lvl="1" indent="-349250">
              <a:buFont typeface="Arial" pitchFamily="34" charset="0"/>
              <a:buChar char="•"/>
              <a:defRPr/>
            </a:pPr>
            <a:r>
              <a:rPr lang="ar-EG" sz="2400" dirty="0">
                <a:latin typeface="+mn-lt"/>
              </a:rPr>
              <a:t>Affected by infant mortality </a:t>
            </a:r>
          </a:p>
          <a:p>
            <a:pPr marL="806450" lvl="1" indent="-349250">
              <a:defRPr/>
            </a:pPr>
            <a:endParaRPr lang="ar-EG" sz="2400" dirty="0">
              <a:latin typeface="+mn-lt"/>
            </a:endParaRPr>
          </a:p>
          <a:p>
            <a:pPr marL="0" lvl="1">
              <a:defRPr/>
            </a:pPr>
            <a:r>
              <a:rPr lang="ar-EG" sz="2400" dirty="0">
                <a:latin typeface="+mn-lt"/>
              </a:rPr>
              <a:t>Life </a:t>
            </a:r>
            <a:r>
              <a:rPr lang="en-US" sz="2400" dirty="0">
                <a:latin typeface="+mn-lt"/>
              </a:rPr>
              <a:t>expectancy at 5 years</a:t>
            </a:r>
            <a:endParaRPr lang="ar-EG" sz="2400" dirty="0">
              <a:latin typeface="+mn-lt"/>
            </a:endParaRPr>
          </a:p>
          <a:p>
            <a:pPr marL="806450" lvl="1" indent="-349250">
              <a:buFont typeface="Arial" pitchFamily="34" charset="0"/>
              <a:buChar char="•"/>
              <a:defRPr/>
            </a:pPr>
            <a:r>
              <a:rPr lang="ar-EG" sz="2400" dirty="0">
                <a:latin typeface="+mn-lt"/>
              </a:rPr>
              <a:t>Not affected by infant mortality</a:t>
            </a:r>
            <a:endParaRPr lang="en-US" sz="2400" dirty="0">
              <a:latin typeface="+mn-lt"/>
            </a:endParaRPr>
          </a:p>
        </p:txBody>
      </p:sp>
      <p:sp>
        <p:nvSpPr>
          <p:cNvPr id="115726" name="Rectangle 2"/>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15727" name="Rectangle 4"/>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Tree>
    <p:extLst>
      <p:ext uri="{BB962C8B-B14F-4D97-AF65-F5344CB8AC3E}">
        <p14:creationId xmlns:p14="http://schemas.microsoft.com/office/powerpoint/2010/main" val="2588378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blinds(horizontal)">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
                                            <p:txEl>
                                              <p:pRg st="2" end="2"/>
                                            </p:txEl>
                                          </p:spTgt>
                                        </p:tgtEl>
                                        <p:attrNameLst>
                                          <p:attrName>style.visibility</p:attrName>
                                        </p:attrNameLst>
                                      </p:cBhvr>
                                      <p:to>
                                        <p:strVal val="visible"/>
                                      </p:to>
                                    </p:set>
                                    <p:animEffect transition="in" filter="blinds(horizontal)">
                                      <p:cBhvr>
                                        <p:cTn id="12" dur="500"/>
                                        <p:tgtEl>
                                          <p:spTgt spid="16">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animEffect transition="in" filter="blinds(horizontal)">
                                      <p:cBhvr>
                                        <p:cTn id="15" dur="500"/>
                                        <p:tgtEl>
                                          <p:spTgt spid="16">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6">
                                            <p:txEl>
                                              <p:pRg st="4" end="4"/>
                                            </p:txEl>
                                          </p:spTgt>
                                        </p:tgtEl>
                                        <p:attrNameLst>
                                          <p:attrName>style.visibility</p:attrName>
                                        </p:attrNameLst>
                                      </p:cBhvr>
                                      <p:to>
                                        <p:strVal val="visible"/>
                                      </p:to>
                                    </p:set>
                                    <p:animEffect transition="in" filter="blinds(horizontal)">
                                      <p:cBhvr>
                                        <p:cTn id="18" dur="500"/>
                                        <p:tgtEl>
                                          <p:spTgt spid="16">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animEffect transition="in" filter="blinds(horizontal)">
                                      <p:cBhvr>
                                        <p:cTn id="23" dur="500"/>
                                        <p:tgtEl>
                                          <p:spTgt spid="16">
                                            <p:txEl>
                                              <p:pRg st="6" end="6"/>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16">
                                            <p:txEl>
                                              <p:pRg st="7" end="7"/>
                                            </p:txEl>
                                          </p:spTgt>
                                        </p:tgtEl>
                                        <p:attrNameLst>
                                          <p:attrName>style.visibility</p:attrName>
                                        </p:attrNameLst>
                                      </p:cBhvr>
                                      <p:to>
                                        <p:strVal val="visible"/>
                                      </p:to>
                                    </p:set>
                                    <p:animEffect transition="in" filter="blinds(horizontal)">
                                      <p:cBhvr>
                                        <p:cTn id="26" dur="500"/>
                                        <p:tgtEl>
                                          <p:spTgt spid="1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ChangeArrowheads="1"/>
          </p:cNvSpPr>
          <p:nvPr/>
        </p:nvSpPr>
        <p:spPr bwMode="auto">
          <a:xfrm>
            <a:off x="877056" y="5514975"/>
            <a:ext cx="1106064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AU" sz="1600"/>
              <a:t>http://www.moh.gov.sa/en/Ministry/Statistics/Indicator/Pages/Indicator-2013-06-19-001.aspx</a:t>
            </a:r>
          </a:p>
        </p:txBody>
      </p:sp>
      <p:pic>
        <p:nvPicPr>
          <p:cNvPr id="43011"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 y="479426"/>
            <a:ext cx="11986427" cy="477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6060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 mortality indicators</a:t>
            </a:r>
            <a:endParaRPr lang="en-US" dirty="0"/>
          </a:p>
        </p:txBody>
      </p:sp>
      <p:sp>
        <p:nvSpPr>
          <p:cNvPr id="3" name="Content Placeholder 2"/>
          <p:cNvSpPr>
            <a:spLocks noGrp="1"/>
          </p:cNvSpPr>
          <p:nvPr>
            <p:ph sz="quarter" idx="1"/>
          </p:nvPr>
        </p:nvSpPr>
        <p:spPr>
          <a:xfrm>
            <a:off x="814843" y="1676400"/>
            <a:ext cx="10844306" cy="4953000"/>
          </a:xfrm>
        </p:spPr>
        <p:txBody>
          <a:bodyPr>
            <a:normAutofit fontScale="92500" lnSpcReduction="20000"/>
          </a:bodyPr>
          <a:lstStyle/>
          <a:p>
            <a:pPr marL="0" lvl="0" indent="0">
              <a:buNone/>
            </a:pPr>
            <a:r>
              <a:rPr lang="en-US" sz="2800" dirty="0"/>
              <a:t>In the year </a:t>
            </a:r>
            <a:r>
              <a:rPr lang="en-US" sz="2800" dirty="0" smtClean="0"/>
              <a:t>2015 </a:t>
            </a:r>
            <a:r>
              <a:rPr lang="en-US" sz="2800" dirty="0"/>
              <a:t>the following data were provided for a certain village</a:t>
            </a:r>
          </a:p>
          <a:p>
            <a:pPr lvl="1">
              <a:buFont typeface="Arial" pitchFamily="34" charset="0"/>
              <a:buChar char="•"/>
            </a:pPr>
            <a:r>
              <a:rPr lang="en-US" sz="2500" dirty="0"/>
              <a:t>Midyear population                                    		</a:t>
            </a:r>
            <a:r>
              <a:rPr lang="en-US" sz="2500" dirty="0" smtClean="0"/>
              <a:t>200,000</a:t>
            </a:r>
            <a:endParaRPr lang="en-US" sz="2500" dirty="0"/>
          </a:p>
          <a:p>
            <a:pPr lvl="1">
              <a:buFont typeface="Arial" pitchFamily="34" charset="0"/>
              <a:buChar char="•"/>
            </a:pPr>
            <a:r>
              <a:rPr lang="en-US" sz="2500" dirty="0"/>
              <a:t>Live births                                                    		7500</a:t>
            </a:r>
          </a:p>
          <a:p>
            <a:pPr lvl="1">
              <a:buFont typeface="Arial" pitchFamily="34" charset="0"/>
              <a:buChar char="•"/>
            </a:pPr>
            <a:r>
              <a:rPr lang="en-US" sz="2500" dirty="0"/>
              <a:t>Deaths                                                           		3000</a:t>
            </a:r>
          </a:p>
          <a:p>
            <a:pPr lvl="1">
              <a:buFont typeface="Arial" pitchFamily="34" charset="0"/>
              <a:buChar char="•"/>
            </a:pPr>
            <a:r>
              <a:rPr lang="en-US" sz="2500" dirty="0"/>
              <a:t>Infant deaths(&lt; one year )                             		750</a:t>
            </a:r>
          </a:p>
          <a:p>
            <a:pPr lvl="1">
              <a:buFont typeface="Arial" pitchFamily="34" charset="0"/>
              <a:buChar char="•"/>
            </a:pPr>
            <a:r>
              <a:rPr lang="en-US" sz="2500" dirty="0"/>
              <a:t>Neonatal deaths (0- 28 days )                        		150</a:t>
            </a:r>
          </a:p>
          <a:p>
            <a:pPr lvl="1">
              <a:buFont typeface="Arial" pitchFamily="34" charset="0"/>
              <a:buChar char="•"/>
            </a:pPr>
            <a:r>
              <a:rPr lang="en-US" sz="2500" dirty="0"/>
              <a:t>Post neonatal deaths ( 28 days- &lt; one year) 	 	</a:t>
            </a:r>
            <a:r>
              <a:rPr lang="en-US" sz="2500" dirty="0" smtClean="0"/>
              <a:t>600</a:t>
            </a:r>
            <a:endParaRPr lang="en-US" sz="2500" dirty="0"/>
          </a:p>
          <a:p>
            <a:pPr lvl="1">
              <a:buFont typeface="Arial" pitchFamily="34" charset="0"/>
              <a:buChar char="•"/>
            </a:pPr>
            <a:r>
              <a:rPr lang="en-US" sz="2500" dirty="0"/>
              <a:t>Maternal deaths                                              		100</a:t>
            </a:r>
          </a:p>
          <a:p>
            <a:endParaRPr lang="en-US" sz="2800" i="1" dirty="0" smtClean="0"/>
          </a:p>
          <a:p>
            <a:pPr marL="0" indent="0">
              <a:buNone/>
            </a:pPr>
            <a:r>
              <a:rPr lang="en-US" sz="2800" i="1" dirty="0" smtClean="0"/>
              <a:t>Calculate </a:t>
            </a:r>
            <a:r>
              <a:rPr lang="en-US" sz="2800" i="1" dirty="0"/>
              <a:t>and interpret the following rates </a:t>
            </a:r>
            <a:endParaRPr lang="en-US" sz="2800" dirty="0"/>
          </a:p>
          <a:p>
            <a:pPr marL="365760" lvl="1" indent="0">
              <a:buNone/>
            </a:pPr>
            <a:r>
              <a:rPr lang="en-US" sz="2500" dirty="0" smtClean="0"/>
              <a:t>	Crude </a:t>
            </a:r>
            <a:r>
              <a:rPr lang="en-US" sz="2500" dirty="0"/>
              <a:t>death </a:t>
            </a:r>
            <a:r>
              <a:rPr lang="en-US" sz="2500" dirty="0" smtClean="0"/>
              <a:t>rate		Infant </a:t>
            </a:r>
            <a:r>
              <a:rPr lang="en-US" sz="2500" dirty="0"/>
              <a:t>mortality </a:t>
            </a:r>
            <a:r>
              <a:rPr lang="en-US" sz="2500" dirty="0" smtClean="0"/>
              <a:t>rate</a:t>
            </a:r>
          </a:p>
          <a:p>
            <a:pPr marL="365760" lvl="1" indent="0">
              <a:buNone/>
            </a:pPr>
            <a:r>
              <a:rPr lang="en-US" sz="2500" dirty="0"/>
              <a:t>	</a:t>
            </a:r>
            <a:r>
              <a:rPr lang="en-US" sz="2500" dirty="0" smtClean="0"/>
              <a:t>Neonatal </a:t>
            </a:r>
            <a:r>
              <a:rPr lang="en-US" sz="2500" dirty="0"/>
              <a:t>mortality </a:t>
            </a:r>
            <a:r>
              <a:rPr lang="en-US" sz="2500" dirty="0" smtClean="0"/>
              <a:t>rate	Post </a:t>
            </a:r>
            <a:r>
              <a:rPr lang="en-US" sz="2500" dirty="0"/>
              <a:t>neonatal mortality </a:t>
            </a:r>
            <a:r>
              <a:rPr lang="en-US" sz="2500" dirty="0" smtClean="0"/>
              <a:t>rate</a:t>
            </a:r>
          </a:p>
          <a:p>
            <a:pPr marL="365760" lvl="1" indent="0">
              <a:buNone/>
            </a:pPr>
            <a:r>
              <a:rPr lang="en-US" sz="2500" dirty="0"/>
              <a:t>	</a:t>
            </a:r>
            <a:r>
              <a:rPr lang="en-US" sz="2500" dirty="0" smtClean="0"/>
              <a:t>Maternal </a:t>
            </a:r>
            <a:r>
              <a:rPr lang="en-US" sz="2500" dirty="0"/>
              <a:t>mortality ratio</a:t>
            </a:r>
          </a:p>
          <a:p>
            <a:pPr marL="0" indent="0">
              <a:buNone/>
            </a:pPr>
            <a:endParaRPr lang="en-US" dirty="0"/>
          </a:p>
        </p:txBody>
      </p:sp>
    </p:spTree>
    <p:extLst>
      <p:ext uri="{BB962C8B-B14F-4D97-AF65-F5344CB8AC3E}">
        <p14:creationId xmlns:p14="http://schemas.microsoft.com/office/powerpoint/2010/main" val="39597028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 mortality indicators</a:t>
            </a:r>
            <a:endParaRPr lang="en-US" dirty="0"/>
          </a:p>
        </p:txBody>
      </p:sp>
      <p:sp>
        <p:nvSpPr>
          <p:cNvPr id="3" name="Content Placeholder 2"/>
          <p:cNvSpPr>
            <a:spLocks noGrp="1"/>
          </p:cNvSpPr>
          <p:nvPr>
            <p:ph sz="quarter" idx="1"/>
          </p:nvPr>
        </p:nvSpPr>
        <p:spPr>
          <a:xfrm>
            <a:off x="814843" y="1752600"/>
            <a:ext cx="10844306" cy="4343400"/>
          </a:xfrm>
        </p:spPr>
        <p:txBody>
          <a:bodyPr/>
          <a:lstStyle/>
          <a:p>
            <a:pPr marL="0" lvl="0" indent="0" algn="just">
              <a:buNone/>
            </a:pPr>
            <a:r>
              <a:rPr lang="en-US" sz="2800" dirty="0"/>
              <a:t>In village x, the estimated midyear population for the year </a:t>
            </a:r>
            <a:r>
              <a:rPr lang="en-US" sz="2800" dirty="0" smtClean="0"/>
              <a:t>2015 </a:t>
            </a:r>
            <a:r>
              <a:rPr lang="en-US" sz="2800" dirty="0"/>
              <a:t>was 200 000. In the same year </a:t>
            </a:r>
            <a:r>
              <a:rPr lang="en-US" sz="2800" dirty="0" smtClean="0"/>
              <a:t>7500 </a:t>
            </a:r>
            <a:r>
              <a:rPr lang="en-US" sz="2800" dirty="0"/>
              <a:t>births and 3000 deaths were recorded. </a:t>
            </a:r>
            <a:r>
              <a:rPr lang="en-US" sz="2800" dirty="0" smtClean="0"/>
              <a:t>100 died from maternal causes. Number </a:t>
            </a:r>
            <a:r>
              <a:rPr lang="en-US" sz="2800" dirty="0"/>
              <a:t>of </a:t>
            </a:r>
            <a:r>
              <a:rPr lang="en-US" sz="2800" dirty="0" smtClean="0"/>
              <a:t>deaths below the age of 1year was 750 of whom </a:t>
            </a:r>
            <a:r>
              <a:rPr lang="en-US" sz="2800" dirty="0"/>
              <a:t>150 died in the first 28 days. </a:t>
            </a:r>
            <a:endParaRPr lang="en-US" sz="2800" dirty="0" smtClean="0"/>
          </a:p>
          <a:p>
            <a:pPr marL="0" lvl="0" indent="0" algn="just">
              <a:buNone/>
            </a:pPr>
            <a:endParaRPr lang="en-US" sz="2800" dirty="0" smtClean="0"/>
          </a:p>
          <a:p>
            <a:pPr marL="0" indent="0" algn="just">
              <a:buNone/>
            </a:pPr>
            <a:r>
              <a:rPr lang="en-US" sz="2800" dirty="0" smtClean="0"/>
              <a:t>Calculate </a:t>
            </a:r>
            <a:r>
              <a:rPr lang="en-US" sz="2800" dirty="0"/>
              <a:t>all possible indicators of mortality and indicate what these indicators reflect. </a:t>
            </a:r>
          </a:p>
          <a:p>
            <a:pPr marL="0" indent="0">
              <a:buNone/>
            </a:pPr>
            <a:endParaRPr lang="en-US" dirty="0"/>
          </a:p>
        </p:txBody>
      </p:sp>
    </p:spTree>
    <p:extLst>
      <p:ext uri="{BB962C8B-B14F-4D97-AF65-F5344CB8AC3E}">
        <p14:creationId xmlns:p14="http://schemas.microsoft.com/office/powerpoint/2010/main" val="5803872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 mortality indicators</a:t>
            </a:r>
            <a:endParaRPr lang="en-US" dirty="0"/>
          </a:p>
        </p:txBody>
      </p:sp>
      <p:sp>
        <p:nvSpPr>
          <p:cNvPr id="3" name="Content Placeholder 2"/>
          <p:cNvSpPr>
            <a:spLocks noGrp="1"/>
          </p:cNvSpPr>
          <p:nvPr>
            <p:ph sz="quarter" idx="1"/>
          </p:nvPr>
        </p:nvSpPr>
        <p:spPr>
          <a:xfrm>
            <a:off x="814843" y="1752600"/>
            <a:ext cx="10844306" cy="4343400"/>
          </a:xfrm>
        </p:spPr>
        <p:txBody>
          <a:bodyPr/>
          <a:lstStyle/>
          <a:p>
            <a:pPr marL="0" lvl="0" indent="0">
              <a:buNone/>
            </a:pPr>
            <a:r>
              <a:rPr lang="en-US" sz="2800" dirty="0"/>
              <a:t>Data of city (A) during the </a:t>
            </a:r>
            <a:r>
              <a:rPr lang="en-US" sz="2800"/>
              <a:t>year </a:t>
            </a:r>
            <a:r>
              <a:rPr lang="en-US" sz="2800" smtClean="0"/>
              <a:t>2014 </a:t>
            </a:r>
            <a:r>
              <a:rPr lang="en-US" sz="2800" dirty="0"/>
              <a:t>shows that the midyear population was 100,000 individuals (45,000 males and 55,000 females). Number of deaths from all causes was 1000 (600 males and 400 females). There were 50 cases (40 males and 10 females) of lung cancer of which 45 died (36 males and 9 females). Calculate all possible indicators of mortality and indicate what these indicators reflect.</a:t>
            </a:r>
          </a:p>
          <a:p>
            <a:pPr marL="0" indent="0">
              <a:buNone/>
            </a:pPr>
            <a:endParaRPr lang="en-US" dirty="0"/>
          </a:p>
        </p:txBody>
      </p:sp>
    </p:spTree>
    <p:extLst>
      <p:ext uri="{BB962C8B-B14F-4D97-AF65-F5344CB8AC3E}">
        <p14:creationId xmlns:p14="http://schemas.microsoft.com/office/powerpoint/2010/main" val="31180889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
          <p:cNvSpPr>
            <a:spLocks noGrp="1" noChangeArrowheads="1"/>
          </p:cNvSpPr>
          <p:nvPr>
            <p:ph type="body" idx="1"/>
          </p:nvPr>
        </p:nvSpPr>
        <p:spPr>
          <a:xfrm>
            <a:off x="1280319" y="1905000"/>
            <a:ext cx="9415680" cy="4457700"/>
          </a:xfrm>
        </p:spPr>
        <p:txBody>
          <a:bodyPr/>
          <a:lstStyle/>
          <a:p>
            <a:pPr marL="457200" indent="-457200" eaLnBrk="1" hangingPunct="1">
              <a:defRPr/>
            </a:pPr>
            <a:r>
              <a:rPr lang="en-US" sz="1800" dirty="0" smtClean="0">
                <a:solidFill>
                  <a:schemeClr val="accent1">
                    <a:lumMod val="50000"/>
                  </a:schemeClr>
                </a:solidFill>
                <a:latin typeface="Arial" pitchFamily="34" charset="0"/>
                <a:cs typeface="Arial" pitchFamily="34" charset="0"/>
              </a:rPr>
              <a:t>Last JM, editor. Dictionary of epidemiology. 4th ed. New York: Oxford University Press; 2001</a:t>
            </a:r>
          </a:p>
          <a:p>
            <a:pPr marL="457200" indent="-457200" eaLnBrk="1" hangingPunct="1">
              <a:defRPr/>
            </a:pPr>
            <a:r>
              <a:rPr lang="en-US" sz="1800" dirty="0" smtClean="0">
                <a:solidFill>
                  <a:schemeClr val="accent1">
                    <a:lumMod val="50000"/>
                  </a:schemeClr>
                </a:solidFill>
                <a:latin typeface="Arial" pitchFamily="34" charset="0"/>
                <a:cs typeface="Arial" pitchFamily="34" charset="0"/>
              </a:rPr>
              <a:t>Principles of EPIDEMIOLOGY in Public Health Practice </a:t>
            </a:r>
            <a:r>
              <a:rPr lang="en-US" sz="1800" i="1" dirty="0" smtClean="0">
                <a:solidFill>
                  <a:schemeClr val="accent1">
                    <a:lumMod val="50000"/>
                  </a:schemeClr>
                </a:solidFill>
                <a:latin typeface="Arial" pitchFamily="34" charset="0"/>
                <a:cs typeface="Arial" pitchFamily="34" charset="0"/>
              </a:rPr>
              <a:t>Third Edition </a:t>
            </a:r>
            <a:r>
              <a:rPr lang="en-US" sz="1800" dirty="0" smtClean="0">
                <a:solidFill>
                  <a:schemeClr val="accent1">
                    <a:lumMod val="50000"/>
                  </a:schemeClr>
                </a:solidFill>
                <a:latin typeface="Arial" pitchFamily="34" charset="0"/>
                <a:cs typeface="Arial" pitchFamily="34" charset="0"/>
              </a:rPr>
              <a:t>An Introduction to Applied Epidemiology and Biostatistics. Centers for Disease Control and Prevention (CDC)</a:t>
            </a:r>
          </a:p>
          <a:p>
            <a:pPr marL="457200" indent="-457200" eaLnBrk="1" hangingPunct="1">
              <a:defRPr/>
            </a:pPr>
            <a:r>
              <a:rPr lang="en-US" sz="1800" dirty="0" smtClean="0">
                <a:solidFill>
                  <a:schemeClr val="accent1">
                    <a:lumMod val="50000"/>
                  </a:schemeClr>
                </a:solidFill>
                <a:latin typeface="Arial" pitchFamily="34" charset="0"/>
                <a:cs typeface="Arial" pitchFamily="34" charset="0"/>
              </a:rPr>
              <a:t>Quality of Life indicators by European Commission </a:t>
            </a:r>
            <a:r>
              <a:rPr lang="en-US" sz="1800" dirty="0" smtClean="0">
                <a:solidFill>
                  <a:schemeClr val="accent1">
                    <a:lumMod val="50000"/>
                  </a:schemeClr>
                </a:solidFill>
                <a:latin typeface="Arial" pitchFamily="34" charset="0"/>
                <a:cs typeface="Arial" pitchFamily="34" charset="0"/>
                <a:hlinkClick r:id="rId2"/>
              </a:rPr>
              <a:t>http://epp.eurostat.ec.europa.eu/portal/page/portal/quality_life/introduction</a:t>
            </a:r>
            <a:endParaRPr lang="en-US" sz="1800" dirty="0" smtClean="0">
              <a:solidFill>
                <a:schemeClr val="accent1">
                  <a:lumMod val="50000"/>
                </a:schemeClr>
              </a:solidFill>
              <a:latin typeface="Arial" pitchFamily="34" charset="0"/>
              <a:cs typeface="Arial" pitchFamily="34" charset="0"/>
            </a:endParaRPr>
          </a:p>
          <a:p>
            <a:pPr marL="457200" indent="-457200" eaLnBrk="1" hangingPunct="1">
              <a:defRPr/>
            </a:pPr>
            <a:r>
              <a:rPr lang="en-US" sz="1800" dirty="0" smtClean="0">
                <a:solidFill>
                  <a:schemeClr val="accent1">
                    <a:lumMod val="50000"/>
                  </a:schemeClr>
                </a:solidFill>
                <a:latin typeface="Arial" pitchFamily="34" charset="0"/>
                <a:cs typeface="Arial" pitchFamily="34" charset="0"/>
              </a:rPr>
              <a:t>WHO </a:t>
            </a:r>
            <a:r>
              <a:rPr lang="en-US" sz="1800" dirty="0" smtClean="0">
                <a:solidFill>
                  <a:schemeClr val="accent1">
                    <a:lumMod val="50000"/>
                  </a:schemeClr>
                </a:solidFill>
                <a:latin typeface="Arial" pitchFamily="34" charset="0"/>
                <a:cs typeface="Arial" pitchFamily="34" charset="0"/>
                <a:hlinkClick r:id="rId3"/>
              </a:rPr>
              <a:t>http://www.who.int/ceh/publications/cehframework/en/</a:t>
            </a:r>
            <a:endParaRPr lang="en-US" sz="1800" dirty="0" smtClean="0">
              <a:solidFill>
                <a:schemeClr val="accent1">
                  <a:lumMod val="50000"/>
                </a:schemeClr>
              </a:solidFill>
              <a:latin typeface="Arial" pitchFamily="34" charset="0"/>
              <a:cs typeface="Arial" pitchFamily="34" charset="0"/>
            </a:endParaRPr>
          </a:p>
          <a:p>
            <a:pPr marL="457200" indent="-457200" eaLnBrk="1" hangingPunct="1">
              <a:defRPr/>
            </a:pPr>
            <a:r>
              <a:rPr lang="en-US" sz="1800" dirty="0" smtClean="0">
                <a:solidFill>
                  <a:schemeClr val="accent1">
                    <a:lumMod val="50000"/>
                  </a:schemeClr>
                </a:solidFill>
                <a:latin typeface="Arial" pitchFamily="34" charset="0"/>
                <a:cs typeface="Arial" pitchFamily="34" charset="0"/>
              </a:rPr>
              <a:t>World Bank World Development Indicators </a:t>
            </a:r>
            <a:r>
              <a:rPr lang="en-US" sz="1800" dirty="0" smtClean="0">
                <a:solidFill>
                  <a:schemeClr val="accent1">
                    <a:lumMod val="50000"/>
                  </a:schemeClr>
                </a:solidFill>
                <a:latin typeface="Arial" pitchFamily="34" charset="0"/>
                <a:cs typeface="Arial" pitchFamily="34" charset="0"/>
                <a:hlinkClick r:id="rId4"/>
              </a:rPr>
              <a:t>http://databank.worldbank.org/data/views/variableselection/selectvariables.aspx?source=world-development-indicators</a:t>
            </a:r>
            <a:endParaRPr lang="en-US" sz="1800" dirty="0" smtClean="0">
              <a:solidFill>
                <a:schemeClr val="accent1">
                  <a:lumMod val="50000"/>
                </a:schemeClr>
              </a:solidFill>
              <a:latin typeface="Arial" pitchFamily="34" charset="0"/>
              <a:cs typeface="Arial" pitchFamily="34" charset="0"/>
            </a:endParaRPr>
          </a:p>
          <a:p>
            <a:pPr marL="457200" indent="-457200" eaLnBrk="1" hangingPunct="1">
              <a:defRPr/>
            </a:pPr>
            <a:endParaRPr lang="en-US" sz="1800" dirty="0" smtClean="0">
              <a:solidFill>
                <a:schemeClr val="accent1">
                  <a:lumMod val="50000"/>
                </a:schemeClr>
              </a:solidFill>
              <a:latin typeface="Arial" pitchFamily="34" charset="0"/>
              <a:cs typeface="Arial" pitchFamily="34" charset="0"/>
            </a:endParaRPr>
          </a:p>
          <a:p>
            <a:pPr marL="457200" indent="-457200" eaLnBrk="1" hangingPunct="1">
              <a:defRPr/>
            </a:pPr>
            <a:endParaRPr lang="en-AU" sz="2400" dirty="0" smtClean="0">
              <a:solidFill>
                <a:schemeClr val="accent1">
                  <a:lumMod val="50000"/>
                </a:schemeClr>
              </a:solidFill>
              <a:latin typeface="Arial" pitchFamily="34" charset="0"/>
              <a:cs typeface="Arial" pitchFamily="34" charset="0"/>
            </a:endParaRPr>
          </a:p>
          <a:p>
            <a:pPr marL="457200" indent="-457200" eaLnBrk="1" hangingPunct="1">
              <a:defRPr/>
            </a:pPr>
            <a:endParaRPr lang="en-US" sz="2400" dirty="0" smtClean="0">
              <a:solidFill>
                <a:schemeClr val="accent1">
                  <a:lumMod val="50000"/>
                </a:schemeClr>
              </a:solidFill>
              <a:latin typeface="Arial" pitchFamily="34" charset="0"/>
              <a:cs typeface="Arial" pitchFamily="34" charset="0"/>
            </a:endParaRPr>
          </a:p>
          <a:p>
            <a:pPr marL="457200" indent="-457200" eaLnBrk="1" hangingPunct="1">
              <a:defRPr/>
            </a:pPr>
            <a:endParaRPr lang="en-US" sz="2400" dirty="0" smtClean="0">
              <a:solidFill>
                <a:schemeClr val="accent1">
                  <a:lumMod val="50000"/>
                </a:schemeClr>
              </a:solidFill>
              <a:latin typeface="Arial" pitchFamily="34" charset="0"/>
              <a:cs typeface="Arial" pitchFamily="34" charset="0"/>
            </a:endParaRPr>
          </a:p>
          <a:p>
            <a:pPr marL="457200" indent="-457200" eaLnBrk="1" hangingPunct="1">
              <a:defRPr/>
            </a:pPr>
            <a:endParaRPr lang="en-US" sz="2400" dirty="0" smtClean="0">
              <a:solidFill>
                <a:schemeClr val="accent1">
                  <a:lumMod val="50000"/>
                </a:schemeClr>
              </a:solidFill>
              <a:latin typeface="Arial" pitchFamily="34" charset="0"/>
              <a:cs typeface="Arial" pitchFamily="34" charset="0"/>
            </a:endParaRPr>
          </a:p>
          <a:p>
            <a:pPr marL="457200" indent="-457200">
              <a:spcBef>
                <a:spcPct val="0"/>
              </a:spcBef>
              <a:buFont typeface="Calibri" pitchFamily="34" charset="0"/>
              <a:buAutoNum type="arabicPeriod"/>
              <a:defRPr/>
            </a:pPr>
            <a:endParaRPr lang="en-US" sz="2400" dirty="0" smtClean="0">
              <a:solidFill>
                <a:schemeClr val="accent1">
                  <a:lumMod val="50000"/>
                </a:schemeClr>
              </a:solidFill>
              <a:latin typeface="Arial" pitchFamily="34" charset="0"/>
              <a:cs typeface="Arial" pitchFamily="34" charset="0"/>
            </a:endParaRPr>
          </a:p>
        </p:txBody>
      </p:sp>
      <p:sp>
        <p:nvSpPr>
          <p:cNvPr id="59395" name="Title 1"/>
          <p:cNvSpPr>
            <a:spLocks noGrp="1"/>
          </p:cNvSpPr>
          <p:nvPr>
            <p:ph type="title"/>
          </p:nvPr>
        </p:nvSpPr>
        <p:spPr>
          <a:xfrm>
            <a:off x="1561159" y="252413"/>
            <a:ext cx="5870426" cy="838200"/>
          </a:xfrm>
        </p:spPr>
        <p:txBody>
          <a:bodyPr/>
          <a:lstStyle/>
          <a:p>
            <a:pPr eaLnBrk="1" hangingPunct="1">
              <a:defRPr/>
            </a:pPr>
            <a:r>
              <a:rPr lang="en-US" sz="3200" dirty="0">
                <a:latin typeface="Arial" panose="020B0604020202020204" pitchFamily="34" charset="0"/>
                <a:cs typeface="Arial" panose="020B0604020202020204" pitchFamily="34" charset="0"/>
              </a:rPr>
              <a:t>References</a:t>
            </a:r>
          </a:p>
        </p:txBody>
      </p:sp>
    </p:spTree>
    <p:extLst>
      <p:ext uri="{BB962C8B-B14F-4D97-AF65-F5344CB8AC3E}">
        <p14:creationId xmlns:p14="http://schemas.microsoft.com/office/powerpoint/2010/main" val="2453883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3119" y="381000"/>
            <a:ext cx="8139076" cy="793750"/>
          </a:xfrm>
        </p:spPr>
        <p:txBody>
          <a:bodyPr>
            <a:normAutofit/>
          </a:bodyPr>
          <a:lstStyle/>
          <a:p>
            <a:pPr eaLnBrk="1" hangingPunct="1">
              <a:defRPr/>
            </a:pPr>
            <a:r>
              <a:rPr lang="en-US" b="1" dirty="0" smtClean="0">
                <a:latin typeface="+mn-lt"/>
                <a:cs typeface="Arial" panose="020B0604020202020204" pitchFamily="34" charset="0"/>
              </a:rPr>
              <a:t>TYPES OF HEALTH INDICATORS</a:t>
            </a:r>
            <a:endParaRPr lang="en-US" b="1" dirty="0">
              <a:latin typeface="+mn-lt"/>
              <a:cs typeface="Arial" panose="020B0604020202020204" pitchFamily="34" charset="0"/>
            </a:endParaRPr>
          </a:p>
        </p:txBody>
      </p:sp>
      <p:sp>
        <p:nvSpPr>
          <p:cNvPr id="30723" name="Content Placeholder 2"/>
          <p:cNvSpPr>
            <a:spLocks noGrp="1"/>
          </p:cNvSpPr>
          <p:nvPr>
            <p:ph idx="1"/>
          </p:nvPr>
        </p:nvSpPr>
        <p:spPr>
          <a:xfrm>
            <a:off x="1286348" y="1752599"/>
            <a:ext cx="9729470" cy="4633913"/>
          </a:xfrm>
        </p:spPr>
        <p:txBody>
          <a:bodyPr>
            <a:normAutofit/>
          </a:bodyPr>
          <a:lstStyle/>
          <a:p>
            <a:pPr marL="457200" indent="-457200" eaLnBrk="1" hangingPunct="1">
              <a:lnSpc>
                <a:spcPct val="100000"/>
              </a:lnSpc>
              <a:buFont typeface="Calibri Light" pitchFamily="34" charset="0"/>
              <a:buAutoNum type="arabicPeriod"/>
            </a:pPr>
            <a:r>
              <a:rPr lang="en-US" sz="2400" dirty="0" smtClean="0">
                <a:cs typeface="Arial" pitchFamily="34" charset="0"/>
              </a:rPr>
              <a:t>Morbidity </a:t>
            </a:r>
            <a:r>
              <a:rPr lang="en-US" sz="2400" dirty="0" smtClean="0">
                <a:cs typeface="Arial" pitchFamily="34" charset="0"/>
              </a:rPr>
              <a:t>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Mortality </a:t>
            </a:r>
            <a:r>
              <a:rPr lang="en-US" sz="2400" dirty="0" smtClean="0">
                <a:cs typeface="Arial" pitchFamily="34" charset="0"/>
              </a:rPr>
              <a:t>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Disability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Nutrition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Healthcare delivery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Healthcare utilization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Social and mental health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Socioeconomic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Environmental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Quality of life indicators</a:t>
            </a:r>
          </a:p>
          <a:p>
            <a:pPr marL="0" indent="0" eaLnBrk="1" hangingPunct="1">
              <a:lnSpc>
                <a:spcPct val="100000"/>
              </a:lnSpc>
              <a:buNone/>
            </a:pPr>
            <a:endParaRPr lang="en-US" b="1" dirty="0" smtClean="0">
              <a:latin typeface="Arial" pitchFamily="34" charset="0"/>
              <a:cs typeface="Arial" pitchFamily="34" charset="0"/>
            </a:endParaRPr>
          </a:p>
        </p:txBody>
      </p:sp>
    </p:spTree>
    <p:extLst>
      <p:ext uri="{BB962C8B-B14F-4D97-AF65-F5344CB8AC3E}">
        <p14:creationId xmlns:p14="http://schemas.microsoft.com/office/powerpoint/2010/main" val="558209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975519" y="1600200"/>
            <a:ext cx="10622047" cy="3657600"/>
          </a:xfrm>
        </p:spPr>
        <p:txBody>
          <a:bodyPr>
            <a:normAutofit fontScale="70000" lnSpcReduction="20000"/>
          </a:bodyPr>
          <a:lstStyle/>
          <a:p>
            <a:pPr eaLnBrk="1" hangingPunct="1">
              <a:buFont typeface="Arial" pitchFamily="34" charset="0"/>
              <a:buNone/>
              <a:defRPr/>
            </a:pPr>
            <a:endParaRPr lang="en-US" sz="2400" dirty="0">
              <a:latin typeface="Arial" pitchFamily="34" charset="0"/>
              <a:cs typeface="Arial" pitchFamily="34" charset="0"/>
            </a:endParaRPr>
          </a:p>
          <a:p>
            <a:pPr marL="0" indent="0">
              <a:buNone/>
            </a:pPr>
            <a:r>
              <a:rPr lang="en-US" sz="2800" dirty="0"/>
              <a:t>Health indicators are </a:t>
            </a:r>
          </a:p>
          <a:p>
            <a:pPr marL="0" indent="0">
              <a:buNone/>
            </a:pPr>
            <a:endParaRPr lang="en-US" sz="2800" dirty="0"/>
          </a:p>
          <a:p>
            <a:pPr marL="319088" indent="201613">
              <a:buFont typeface="Arial" pitchFamily="34" charset="0"/>
              <a:buChar char="•"/>
            </a:pPr>
            <a:r>
              <a:rPr lang="en-US" sz="2800" dirty="0" smtClean="0"/>
              <a:t>Variables </a:t>
            </a:r>
            <a:r>
              <a:rPr lang="en-US" sz="2800" dirty="0"/>
              <a:t>that measure indirectly a status which can not be measured directly</a:t>
            </a:r>
          </a:p>
          <a:p>
            <a:pPr marL="319088" indent="201613">
              <a:buFont typeface="Arial" pitchFamily="34" charset="0"/>
              <a:buChar char="•"/>
            </a:pPr>
            <a:endParaRPr lang="en-US" sz="2800" dirty="0"/>
          </a:p>
          <a:p>
            <a:pPr marL="319088" indent="201613">
              <a:buFont typeface="Arial" pitchFamily="34" charset="0"/>
              <a:buChar char="•"/>
            </a:pPr>
            <a:r>
              <a:rPr lang="en-US" sz="2800" dirty="0" smtClean="0"/>
              <a:t>They </a:t>
            </a:r>
            <a:r>
              <a:rPr lang="en-US" sz="2800" dirty="0"/>
              <a:t>are a reflection of a given situation</a:t>
            </a:r>
          </a:p>
          <a:p>
            <a:pPr marL="319088" indent="201613">
              <a:buFont typeface="Arial" pitchFamily="34" charset="0"/>
              <a:buChar char="•"/>
            </a:pPr>
            <a:endParaRPr lang="en-US" sz="2800" dirty="0"/>
          </a:p>
          <a:p>
            <a:pPr marL="319088" indent="201613">
              <a:buFont typeface="Arial" pitchFamily="34" charset="0"/>
              <a:buChar char="•"/>
            </a:pPr>
            <a:r>
              <a:rPr lang="en-US" sz="2800" dirty="0" smtClean="0"/>
              <a:t>They </a:t>
            </a:r>
            <a:r>
              <a:rPr lang="en-US" sz="2800" dirty="0"/>
              <a:t>are used to compare between areas or population group at a certain time</a:t>
            </a:r>
          </a:p>
          <a:p>
            <a:pPr marL="319088" indent="201613">
              <a:buFont typeface="Arial" pitchFamily="34" charset="0"/>
              <a:buChar char="•"/>
            </a:pPr>
            <a:endParaRPr lang="en-US" sz="2800" dirty="0"/>
          </a:p>
          <a:p>
            <a:pPr marL="319088" indent="201613">
              <a:buFont typeface="Arial" pitchFamily="34" charset="0"/>
              <a:buChar char="•"/>
            </a:pPr>
            <a:r>
              <a:rPr lang="en-US" sz="2800" dirty="0" smtClean="0"/>
              <a:t>They </a:t>
            </a:r>
            <a:r>
              <a:rPr lang="en-US" sz="2800" dirty="0"/>
              <a:t>are used to measure changes over a period of time</a:t>
            </a:r>
          </a:p>
          <a:p>
            <a:pPr marL="0" indent="0">
              <a:buNone/>
            </a:pPr>
            <a:r>
              <a:rPr lang="en-US" sz="2800" dirty="0"/>
              <a:t> </a:t>
            </a:r>
          </a:p>
        </p:txBody>
      </p:sp>
      <p:sp>
        <p:nvSpPr>
          <p:cNvPr id="18435" name="Title 1"/>
          <p:cNvSpPr>
            <a:spLocks noGrp="1"/>
          </p:cNvSpPr>
          <p:nvPr>
            <p:ph type="title"/>
          </p:nvPr>
        </p:nvSpPr>
        <p:spPr>
          <a:xfrm>
            <a:off x="945271" y="257176"/>
            <a:ext cx="9121379" cy="690563"/>
          </a:xfrm>
        </p:spPr>
        <p:txBody>
          <a:bodyPr/>
          <a:lstStyle/>
          <a:p>
            <a:pPr>
              <a:defRPr/>
            </a:pPr>
            <a:r>
              <a:rPr lang="en-US" sz="3200" b="1" dirty="0" smtClean="0"/>
              <a:t>HEALTH INDICATORS</a:t>
            </a:r>
            <a:endParaRPr lang="en-US" sz="3200" dirty="0">
              <a:solidFill>
                <a:schemeClr val="accent1">
                  <a:lumMod val="50000"/>
                </a:schemeClr>
              </a:solidFill>
              <a:latin typeface="Footlight MT Light" pitchFamily="18" charset="0"/>
            </a:endParaRPr>
          </a:p>
        </p:txBody>
      </p:sp>
      <p:sp>
        <p:nvSpPr>
          <p:cNvPr id="4" name="TextBox 3"/>
          <p:cNvSpPr txBox="1"/>
          <p:nvPr/>
        </p:nvSpPr>
        <p:spPr>
          <a:xfrm>
            <a:off x="975519" y="5486400"/>
            <a:ext cx="9829800" cy="523220"/>
          </a:xfrm>
          <a:prstGeom prst="rect">
            <a:avLst/>
          </a:prstGeom>
          <a:solidFill>
            <a:schemeClr val="accent2">
              <a:lumMod val="40000"/>
              <a:lumOff val="60000"/>
            </a:schemeClr>
          </a:solidFill>
        </p:spPr>
        <p:txBody>
          <a:bodyPr wrap="square" rtlCol="0">
            <a:spAutoFit/>
          </a:bodyPr>
          <a:lstStyle/>
          <a:p>
            <a:pPr algn="ctr"/>
            <a:r>
              <a:rPr lang="en-US" sz="2800" dirty="0" smtClean="0"/>
              <a:t>HEALTH INDICATORS QUANTIFY THE HEALTH OF THE POPULATION</a:t>
            </a:r>
          </a:p>
        </p:txBody>
      </p:sp>
    </p:spTree>
    <p:extLst>
      <p:ext uri="{BB962C8B-B14F-4D97-AF65-F5344CB8AC3E}">
        <p14:creationId xmlns:p14="http://schemas.microsoft.com/office/powerpoint/2010/main" val="393329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899319" y="1524000"/>
            <a:ext cx="10622047" cy="4953000"/>
          </a:xfrm>
        </p:spPr>
        <p:txBody>
          <a:bodyPr>
            <a:normAutofit fontScale="85000" lnSpcReduction="20000"/>
          </a:bodyPr>
          <a:lstStyle/>
          <a:p>
            <a:pPr eaLnBrk="1" hangingPunct="1">
              <a:buFont typeface="Arial" pitchFamily="34" charset="0"/>
              <a:buNone/>
              <a:defRPr/>
            </a:pPr>
            <a:endParaRPr lang="en-US" sz="2400" dirty="0">
              <a:latin typeface="Arial" pitchFamily="34" charset="0"/>
              <a:cs typeface="Arial" pitchFamily="34" charset="0"/>
            </a:endParaRPr>
          </a:p>
          <a:p>
            <a:pPr marL="0" indent="0">
              <a:buNone/>
            </a:pPr>
            <a:r>
              <a:rPr lang="en-US" sz="2800" dirty="0"/>
              <a:t>Health indicators </a:t>
            </a:r>
            <a:r>
              <a:rPr lang="en-US" sz="2800" dirty="0" smtClean="0"/>
              <a:t>should be</a:t>
            </a:r>
            <a:endParaRPr lang="en-US" sz="2800" dirty="0"/>
          </a:p>
          <a:p>
            <a:pPr marL="0" indent="0">
              <a:buNone/>
            </a:pPr>
            <a:endParaRPr lang="en-US" sz="2800" dirty="0"/>
          </a:p>
          <a:p>
            <a:pPr>
              <a:buFont typeface="Arial" pitchFamily="34" charset="0"/>
              <a:buChar char="•"/>
            </a:pPr>
            <a:r>
              <a:rPr lang="en-US" sz="2600" b="1" dirty="0">
                <a:solidFill>
                  <a:schemeClr val="tx2"/>
                </a:solidFill>
                <a:cs typeface="Arial" pitchFamily="34" charset="0"/>
              </a:rPr>
              <a:t>Valid</a:t>
            </a:r>
            <a:r>
              <a:rPr lang="en-US" sz="2600" dirty="0">
                <a:solidFill>
                  <a:schemeClr val="tx2"/>
                </a:solidFill>
                <a:cs typeface="Arial" pitchFamily="34" charset="0"/>
              </a:rPr>
              <a:t> 	</a:t>
            </a:r>
            <a:r>
              <a:rPr lang="en-US" sz="2600" dirty="0" smtClean="0">
                <a:solidFill>
                  <a:schemeClr val="tx2"/>
                </a:solidFill>
                <a:cs typeface="Arial" pitchFamily="34" charset="0"/>
              </a:rPr>
              <a:t>	</a:t>
            </a:r>
            <a:r>
              <a:rPr lang="en-US" sz="2600" dirty="0" smtClean="0">
                <a:cs typeface="Arial" pitchFamily="34" charset="0"/>
              </a:rPr>
              <a:t>Corresponds to the actual status</a:t>
            </a:r>
          </a:p>
          <a:p>
            <a:pPr marL="0" indent="0">
              <a:buNone/>
            </a:pPr>
            <a:r>
              <a:rPr lang="en-US" sz="2600" dirty="0" smtClean="0">
                <a:cs typeface="Arial" pitchFamily="34" charset="0"/>
              </a:rPr>
              <a:t>			Measures </a:t>
            </a:r>
            <a:r>
              <a:rPr lang="en-US" sz="2600" dirty="0">
                <a:cs typeface="Arial" pitchFamily="34" charset="0"/>
              </a:rPr>
              <a:t>what it is supposed to </a:t>
            </a:r>
            <a:r>
              <a:rPr lang="en-US" sz="2600" dirty="0" smtClean="0">
                <a:cs typeface="Arial" pitchFamily="34" charset="0"/>
              </a:rPr>
              <a:t>measure</a:t>
            </a:r>
            <a:endParaRPr lang="en-US" sz="2600" dirty="0">
              <a:cs typeface="Arial" pitchFamily="34" charset="0"/>
            </a:endParaRPr>
          </a:p>
          <a:p>
            <a:pPr>
              <a:buFont typeface="Arial" pitchFamily="34" charset="0"/>
              <a:buChar char="•"/>
            </a:pPr>
            <a:endParaRPr lang="en-US" sz="2600" b="1" dirty="0">
              <a:solidFill>
                <a:srgbClr val="92D050"/>
              </a:solidFill>
              <a:cs typeface="Arial" pitchFamily="34" charset="0"/>
            </a:endParaRPr>
          </a:p>
          <a:p>
            <a:pPr>
              <a:buFont typeface="Arial" pitchFamily="34" charset="0"/>
              <a:buChar char="•"/>
            </a:pPr>
            <a:r>
              <a:rPr lang="en-US" sz="2600" b="1" dirty="0">
                <a:solidFill>
                  <a:schemeClr val="tx2"/>
                </a:solidFill>
                <a:cs typeface="Arial" pitchFamily="34" charset="0"/>
              </a:rPr>
              <a:t>Reliable</a:t>
            </a:r>
            <a:r>
              <a:rPr lang="en-US" sz="2600" b="1" dirty="0">
                <a:solidFill>
                  <a:srgbClr val="92D050"/>
                </a:solidFill>
                <a:cs typeface="Arial" pitchFamily="34" charset="0"/>
              </a:rPr>
              <a:t> </a:t>
            </a:r>
            <a:r>
              <a:rPr lang="en-US" sz="2600" b="1" dirty="0" smtClean="0">
                <a:solidFill>
                  <a:srgbClr val="92D050"/>
                </a:solidFill>
                <a:cs typeface="Arial" pitchFamily="34" charset="0"/>
              </a:rPr>
              <a:t>		</a:t>
            </a:r>
            <a:r>
              <a:rPr lang="en-US" sz="2600" dirty="0" smtClean="0">
                <a:cs typeface="Arial" pitchFamily="34" charset="0"/>
              </a:rPr>
              <a:t>Precise, Reproducible</a:t>
            </a:r>
            <a:r>
              <a:rPr lang="en-US" sz="2600" dirty="0" smtClean="0">
                <a:solidFill>
                  <a:srgbClr val="92D050"/>
                </a:solidFill>
                <a:cs typeface="Arial" pitchFamily="34" charset="0"/>
              </a:rPr>
              <a:t> </a:t>
            </a:r>
          </a:p>
          <a:p>
            <a:pPr marL="0" indent="0">
              <a:buNone/>
            </a:pPr>
            <a:r>
              <a:rPr lang="en-US" sz="2600" dirty="0" smtClean="0">
                <a:cs typeface="Arial" pitchFamily="34" charset="0"/>
              </a:rPr>
              <a:t>			Give the same results on repeated measurement by different 				individuals</a:t>
            </a:r>
            <a:endParaRPr lang="en-US" sz="2600" dirty="0">
              <a:cs typeface="Arial" pitchFamily="34" charset="0"/>
            </a:endParaRPr>
          </a:p>
          <a:p>
            <a:pPr>
              <a:buFont typeface="Arial" pitchFamily="34" charset="0"/>
              <a:buChar char="•"/>
            </a:pPr>
            <a:endParaRPr lang="en-US" sz="2600" b="1" dirty="0">
              <a:solidFill>
                <a:srgbClr val="92D050"/>
              </a:solidFill>
              <a:cs typeface="Arial" pitchFamily="34" charset="0"/>
            </a:endParaRPr>
          </a:p>
          <a:p>
            <a:pPr>
              <a:buFont typeface="Arial" pitchFamily="34" charset="0"/>
              <a:buChar char="•"/>
            </a:pPr>
            <a:r>
              <a:rPr lang="en-US" sz="2600" b="1" dirty="0">
                <a:solidFill>
                  <a:schemeClr val="tx2"/>
                </a:solidFill>
                <a:cs typeface="Arial" pitchFamily="34" charset="0"/>
              </a:rPr>
              <a:t>Sensitive</a:t>
            </a:r>
            <a:r>
              <a:rPr lang="en-US" sz="2600" b="1" dirty="0">
                <a:solidFill>
                  <a:srgbClr val="92D050"/>
                </a:solidFill>
                <a:cs typeface="Arial" pitchFamily="34" charset="0"/>
              </a:rPr>
              <a:t> </a:t>
            </a:r>
            <a:r>
              <a:rPr lang="en-US" sz="2600" b="1" dirty="0" smtClean="0">
                <a:solidFill>
                  <a:srgbClr val="92D050"/>
                </a:solidFill>
                <a:cs typeface="Arial" pitchFamily="34" charset="0"/>
              </a:rPr>
              <a:t>		</a:t>
            </a:r>
            <a:r>
              <a:rPr lang="en-US" sz="2600" dirty="0" smtClean="0">
                <a:cs typeface="Arial" pitchFamily="34" charset="0"/>
              </a:rPr>
              <a:t>Reflects the smallest change in the health status of the population</a:t>
            </a:r>
          </a:p>
          <a:p>
            <a:pPr>
              <a:buFont typeface="Arial" pitchFamily="34" charset="0"/>
              <a:buChar char="•"/>
            </a:pPr>
            <a:endParaRPr lang="en-US" sz="2600" dirty="0">
              <a:cs typeface="Arial" pitchFamily="34" charset="0"/>
            </a:endParaRPr>
          </a:p>
          <a:p>
            <a:pPr>
              <a:buFont typeface="Arial" pitchFamily="34" charset="0"/>
              <a:buChar char="•"/>
            </a:pPr>
            <a:r>
              <a:rPr lang="en-US" sz="2600" b="1" dirty="0">
                <a:solidFill>
                  <a:schemeClr val="tx2"/>
                </a:solidFill>
                <a:cs typeface="Arial" pitchFamily="34" charset="0"/>
              </a:rPr>
              <a:t>Specific</a:t>
            </a:r>
            <a:r>
              <a:rPr lang="en-US" sz="2600" b="1" dirty="0">
                <a:solidFill>
                  <a:srgbClr val="92D050"/>
                </a:solidFill>
                <a:cs typeface="Arial" pitchFamily="34" charset="0"/>
              </a:rPr>
              <a:t> </a:t>
            </a:r>
            <a:r>
              <a:rPr lang="en-US" sz="2600" dirty="0" smtClean="0">
                <a:solidFill>
                  <a:srgbClr val="92D050"/>
                </a:solidFill>
                <a:cs typeface="Arial" pitchFamily="34" charset="0"/>
              </a:rPr>
              <a:t>		</a:t>
            </a:r>
            <a:r>
              <a:rPr lang="en-US" sz="2600" dirty="0" smtClean="0">
                <a:cs typeface="Arial" pitchFamily="34" charset="0"/>
              </a:rPr>
              <a:t>Reflects changes only in the situation concerned </a:t>
            </a:r>
          </a:p>
        </p:txBody>
      </p:sp>
      <p:sp>
        <p:nvSpPr>
          <p:cNvPr id="18435" name="Title 1"/>
          <p:cNvSpPr>
            <a:spLocks noGrp="1"/>
          </p:cNvSpPr>
          <p:nvPr>
            <p:ph type="title"/>
          </p:nvPr>
        </p:nvSpPr>
        <p:spPr>
          <a:xfrm>
            <a:off x="945271" y="257176"/>
            <a:ext cx="9121379" cy="690563"/>
          </a:xfrm>
        </p:spPr>
        <p:txBody>
          <a:bodyPr/>
          <a:lstStyle/>
          <a:p>
            <a:pPr>
              <a:defRPr/>
            </a:pPr>
            <a:r>
              <a:rPr lang="en-US" sz="3200" b="1" dirty="0" smtClean="0"/>
              <a:t>CHARACTERISTICS OF HEALTH INDICATORS</a:t>
            </a:r>
            <a:endParaRPr lang="en-US" sz="3200" dirty="0">
              <a:solidFill>
                <a:schemeClr val="accent1">
                  <a:lumMod val="50000"/>
                </a:schemeClr>
              </a:solidFill>
              <a:latin typeface="Footlight MT Light" pitchFamily="18" charset="0"/>
            </a:endParaRPr>
          </a:p>
        </p:txBody>
      </p:sp>
    </p:spTree>
    <p:extLst>
      <p:ext uri="{BB962C8B-B14F-4D97-AF65-F5344CB8AC3E}">
        <p14:creationId xmlns:p14="http://schemas.microsoft.com/office/powerpoint/2010/main" val="2458832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a:xfrm>
            <a:off x="645124" y="152400"/>
            <a:ext cx="8296946" cy="838200"/>
          </a:xfrm>
        </p:spPr>
        <p:txBody>
          <a:bodyPr/>
          <a:lstStyle/>
          <a:p>
            <a:pPr eaLnBrk="1" hangingPunct="1">
              <a:defRPr/>
            </a:pPr>
            <a:r>
              <a:rPr lang="en-US" sz="3200" b="1" dirty="0">
                <a:latin typeface="+mn-lt"/>
                <a:cs typeface="Arial" panose="020B0604020202020204" pitchFamily="34" charset="0"/>
              </a:rPr>
              <a:t>Uses of Health Indicators</a:t>
            </a:r>
            <a:endParaRPr lang="en-GB" sz="3200" b="1" dirty="0">
              <a:latin typeface="+mn-lt"/>
              <a:cs typeface="Arial" panose="020B0604020202020204" pitchFamily="34" charset="0"/>
            </a:endParaRPr>
          </a:p>
        </p:txBody>
      </p:sp>
      <p:sp>
        <p:nvSpPr>
          <p:cNvPr id="29699" name="Rectangle 3"/>
          <p:cNvSpPr>
            <a:spLocks noGrp="1"/>
          </p:cNvSpPr>
          <p:nvPr>
            <p:ph type="body" idx="1"/>
          </p:nvPr>
        </p:nvSpPr>
        <p:spPr>
          <a:xfrm>
            <a:off x="823119" y="1828800"/>
            <a:ext cx="10664996" cy="4114800"/>
          </a:xfrm>
        </p:spPr>
        <p:txBody>
          <a:bodyPr>
            <a:normAutofit/>
          </a:bodyPr>
          <a:lstStyle/>
          <a:p>
            <a:pPr>
              <a:buFont typeface="Arial" pitchFamily="34" charset="0"/>
              <a:buChar char="•"/>
            </a:pPr>
            <a:r>
              <a:rPr lang="en-US" sz="2400" dirty="0" smtClean="0"/>
              <a:t>Reflect the health status of a given population </a:t>
            </a:r>
          </a:p>
          <a:p>
            <a:pPr>
              <a:buFont typeface="Arial" pitchFamily="34" charset="0"/>
              <a:buChar char="•"/>
            </a:pPr>
            <a:r>
              <a:rPr lang="en-US" sz="2400" dirty="0" smtClean="0"/>
              <a:t>Reflect </a:t>
            </a:r>
            <a:r>
              <a:rPr lang="en-US" sz="2400" dirty="0"/>
              <a:t>changes in the health </a:t>
            </a:r>
            <a:r>
              <a:rPr lang="en-US" sz="2400" dirty="0" smtClean="0"/>
              <a:t>profile of the same population </a:t>
            </a:r>
            <a:r>
              <a:rPr lang="en-US" sz="2400" dirty="0"/>
              <a:t>over </a:t>
            </a:r>
            <a:r>
              <a:rPr lang="en-US" sz="2400" dirty="0" smtClean="0"/>
              <a:t>time</a:t>
            </a:r>
            <a:endParaRPr lang="en-US" sz="2400" dirty="0"/>
          </a:p>
          <a:p>
            <a:pPr>
              <a:buFont typeface="Arial" pitchFamily="34" charset="0"/>
              <a:buChar char="•"/>
            </a:pPr>
            <a:r>
              <a:rPr lang="en-US" sz="2400" dirty="0"/>
              <a:t>Provide international comparison </a:t>
            </a:r>
          </a:p>
          <a:p>
            <a:pPr>
              <a:buFont typeface="Arial" pitchFamily="34" charset="0"/>
              <a:buChar char="•"/>
            </a:pPr>
            <a:r>
              <a:rPr lang="en-US" sz="2400" dirty="0" smtClean="0"/>
              <a:t>Delimit areas of health priority </a:t>
            </a:r>
            <a:endParaRPr lang="en-US" sz="2400" dirty="0"/>
          </a:p>
          <a:p>
            <a:pPr>
              <a:buFont typeface="Arial" pitchFamily="34" charset="0"/>
              <a:buChar char="•"/>
            </a:pPr>
            <a:r>
              <a:rPr lang="en-US" sz="2400" dirty="0" smtClean="0"/>
              <a:t>Diagnosis of community needs </a:t>
            </a:r>
          </a:p>
          <a:p>
            <a:pPr>
              <a:buFont typeface="Arial" pitchFamily="34" charset="0"/>
              <a:buChar char="•"/>
            </a:pPr>
            <a:r>
              <a:rPr lang="en-US" sz="2400" dirty="0" smtClean="0"/>
              <a:t>Allow evaluation </a:t>
            </a:r>
            <a:r>
              <a:rPr lang="en-US" sz="2400" dirty="0"/>
              <a:t>of health services and </a:t>
            </a:r>
            <a:r>
              <a:rPr lang="en-US" sz="2400" dirty="0" smtClean="0"/>
              <a:t>specific interventions</a:t>
            </a:r>
            <a:endParaRPr lang="en-US" sz="2400" dirty="0"/>
          </a:p>
          <a:p>
            <a:pPr>
              <a:buFont typeface="Arial" pitchFamily="34" charset="0"/>
              <a:buChar char="•"/>
            </a:pPr>
            <a:r>
              <a:rPr lang="en-US" sz="2400" dirty="0" smtClean="0"/>
              <a:t>Chart progress towards specific targets </a:t>
            </a:r>
          </a:p>
          <a:p>
            <a:pPr>
              <a:buFont typeface="Arial" pitchFamily="34" charset="0"/>
              <a:buChar char="•"/>
            </a:pPr>
            <a:r>
              <a:rPr lang="en-US" sz="2400" dirty="0" smtClean="0"/>
              <a:t>Allow future projection of the health status of the population</a:t>
            </a:r>
            <a:endParaRPr lang="en-US" sz="2400" dirty="0" smtClean="0">
              <a:latin typeface="Arial" pitchFamily="34" charset="0"/>
              <a:cs typeface="Arial" pitchFamily="34" charset="0"/>
            </a:endParaRPr>
          </a:p>
        </p:txBody>
      </p:sp>
    </p:spTree>
    <p:extLst>
      <p:ext uri="{BB962C8B-B14F-4D97-AF65-F5344CB8AC3E}">
        <p14:creationId xmlns:p14="http://schemas.microsoft.com/office/powerpoint/2010/main" val="2710199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3119" y="381000"/>
            <a:ext cx="8139076" cy="793750"/>
          </a:xfrm>
        </p:spPr>
        <p:txBody>
          <a:bodyPr>
            <a:normAutofit/>
          </a:bodyPr>
          <a:lstStyle/>
          <a:p>
            <a:pPr eaLnBrk="1" hangingPunct="1">
              <a:defRPr/>
            </a:pPr>
            <a:r>
              <a:rPr lang="en-US" b="1" dirty="0" smtClean="0">
                <a:latin typeface="+mn-lt"/>
                <a:cs typeface="Arial" panose="020B0604020202020204" pitchFamily="34" charset="0"/>
              </a:rPr>
              <a:t>TYPES OF HEALTH INDICATORS</a:t>
            </a:r>
            <a:endParaRPr lang="en-US" b="1" dirty="0">
              <a:latin typeface="+mn-lt"/>
              <a:cs typeface="Arial" panose="020B0604020202020204" pitchFamily="34" charset="0"/>
            </a:endParaRPr>
          </a:p>
        </p:txBody>
      </p:sp>
      <p:sp>
        <p:nvSpPr>
          <p:cNvPr id="30723" name="Content Placeholder 2"/>
          <p:cNvSpPr>
            <a:spLocks noGrp="1"/>
          </p:cNvSpPr>
          <p:nvPr>
            <p:ph idx="1"/>
          </p:nvPr>
        </p:nvSpPr>
        <p:spPr>
          <a:xfrm>
            <a:off x="1286348" y="1752599"/>
            <a:ext cx="9729470" cy="4633913"/>
          </a:xfrm>
        </p:spPr>
        <p:txBody>
          <a:bodyPr>
            <a:normAutofit/>
          </a:bodyPr>
          <a:lstStyle/>
          <a:p>
            <a:pPr marL="457200" indent="-457200" eaLnBrk="1" hangingPunct="1">
              <a:lnSpc>
                <a:spcPct val="100000"/>
              </a:lnSpc>
              <a:buFont typeface="Calibri Light" pitchFamily="34" charset="0"/>
              <a:buAutoNum type="arabicPeriod"/>
            </a:pPr>
            <a:r>
              <a:rPr lang="en-US" sz="2400" dirty="0" smtClean="0">
                <a:cs typeface="Arial" pitchFamily="34" charset="0"/>
              </a:rPr>
              <a:t>Morbidity </a:t>
            </a:r>
            <a:r>
              <a:rPr lang="en-US" sz="2400" dirty="0" smtClean="0">
                <a:cs typeface="Arial" pitchFamily="34" charset="0"/>
              </a:rPr>
              <a:t>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Mortality </a:t>
            </a:r>
            <a:r>
              <a:rPr lang="en-US" sz="2400" dirty="0" smtClean="0">
                <a:cs typeface="Arial" pitchFamily="34" charset="0"/>
              </a:rPr>
              <a:t>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Disability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Nutrition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Healthcare delivery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Healthcare utilization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Social and mental health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Socioeconomic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Environmental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Quality of life indicators</a:t>
            </a:r>
          </a:p>
          <a:p>
            <a:pPr marL="0" indent="0" eaLnBrk="1" hangingPunct="1">
              <a:lnSpc>
                <a:spcPct val="100000"/>
              </a:lnSpc>
              <a:buNone/>
            </a:pPr>
            <a:endParaRPr lang="en-US" b="1" dirty="0" smtClean="0">
              <a:latin typeface="Arial" pitchFamily="34" charset="0"/>
              <a:cs typeface="Arial" pitchFamily="34" charset="0"/>
            </a:endParaRPr>
          </a:p>
        </p:txBody>
      </p:sp>
    </p:spTree>
    <p:extLst>
      <p:ext uri="{BB962C8B-B14F-4D97-AF65-F5344CB8AC3E}">
        <p14:creationId xmlns:p14="http://schemas.microsoft.com/office/powerpoint/2010/main" val="10220742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3119" y="381000"/>
            <a:ext cx="8139076" cy="793750"/>
          </a:xfrm>
        </p:spPr>
        <p:txBody>
          <a:bodyPr>
            <a:normAutofit/>
          </a:bodyPr>
          <a:lstStyle/>
          <a:p>
            <a:pPr eaLnBrk="1" hangingPunct="1">
              <a:defRPr/>
            </a:pPr>
            <a:r>
              <a:rPr lang="en-US" b="1" dirty="0" smtClean="0">
                <a:latin typeface="+mn-lt"/>
                <a:cs typeface="Arial" panose="020B0604020202020204" pitchFamily="34" charset="0"/>
              </a:rPr>
              <a:t>MORBIDITY INDICATORS</a:t>
            </a:r>
            <a:endParaRPr lang="en-US" b="1" dirty="0">
              <a:latin typeface="+mn-lt"/>
              <a:cs typeface="Arial" panose="020B0604020202020204" pitchFamily="34" charset="0"/>
            </a:endParaRPr>
          </a:p>
        </p:txBody>
      </p:sp>
      <p:sp>
        <p:nvSpPr>
          <p:cNvPr id="30723" name="Content Placeholder 2"/>
          <p:cNvSpPr>
            <a:spLocks noGrp="1"/>
          </p:cNvSpPr>
          <p:nvPr>
            <p:ph idx="1"/>
          </p:nvPr>
        </p:nvSpPr>
        <p:spPr>
          <a:xfrm>
            <a:off x="899319" y="1752599"/>
            <a:ext cx="10363200" cy="4633913"/>
          </a:xfrm>
        </p:spPr>
        <p:txBody>
          <a:bodyPr>
            <a:normAutofit/>
          </a:bodyPr>
          <a:lstStyle/>
          <a:p>
            <a:pPr lvl="0">
              <a:buFont typeface="Arial" pitchFamily="34" charset="0"/>
              <a:buChar char="•"/>
            </a:pPr>
            <a:r>
              <a:rPr lang="en-US" sz="2400" dirty="0"/>
              <a:t>Incidence </a:t>
            </a:r>
            <a:r>
              <a:rPr lang="en-US" sz="2400" dirty="0" smtClean="0"/>
              <a:t>rate</a:t>
            </a:r>
            <a:r>
              <a:rPr lang="en-US" sz="2400" dirty="0"/>
              <a:t> </a:t>
            </a:r>
          </a:p>
          <a:p>
            <a:pPr lvl="0">
              <a:buFont typeface="Arial" pitchFamily="34" charset="0"/>
              <a:buChar char="•"/>
            </a:pPr>
            <a:r>
              <a:rPr lang="en-US" sz="2400" dirty="0"/>
              <a:t>Prevalence </a:t>
            </a:r>
            <a:r>
              <a:rPr lang="en-US" sz="2400" dirty="0" smtClean="0"/>
              <a:t>rate</a:t>
            </a:r>
            <a:endParaRPr lang="en-US" sz="2400" dirty="0"/>
          </a:p>
          <a:p>
            <a:pPr lvl="0">
              <a:buFont typeface="Arial" pitchFamily="34" charset="0"/>
              <a:buChar char="•"/>
            </a:pPr>
            <a:r>
              <a:rPr lang="en-US" sz="2400" dirty="0"/>
              <a:t>Attendance to out-patient clinics or health </a:t>
            </a:r>
            <a:r>
              <a:rPr lang="en-US" sz="2400" dirty="0" smtClean="0"/>
              <a:t>centers</a:t>
            </a:r>
            <a:endParaRPr lang="en-US" sz="2400" dirty="0"/>
          </a:p>
          <a:p>
            <a:pPr lvl="0">
              <a:buFont typeface="Arial" pitchFamily="34" charset="0"/>
              <a:buChar char="•"/>
            </a:pPr>
            <a:r>
              <a:rPr lang="en-US" sz="2400" dirty="0"/>
              <a:t>Admission – re-admission – discharge </a:t>
            </a:r>
            <a:r>
              <a:rPr lang="en-US" sz="2400" dirty="0" smtClean="0"/>
              <a:t>rate</a:t>
            </a:r>
            <a:endParaRPr lang="en-US" sz="2400" dirty="0"/>
          </a:p>
          <a:p>
            <a:pPr lvl="0">
              <a:buFont typeface="Arial" pitchFamily="34" charset="0"/>
              <a:buChar char="•"/>
            </a:pPr>
            <a:r>
              <a:rPr lang="en-US" sz="2400" dirty="0"/>
              <a:t>Length of hospital </a:t>
            </a:r>
            <a:r>
              <a:rPr lang="en-US" sz="2400" dirty="0" smtClean="0"/>
              <a:t>stay</a:t>
            </a:r>
            <a:endParaRPr lang="en-US" sz="2400" dirty="0"/>
          </a:p>
          <a:p>
            <a:pPr lvl="0">
              <a:buFont typeface="Arial" pitchFamily="34" charset="0"/>
              <a:buChar char="•"/>
            </a:pPr>
            <a:r>
              <a:rPr lang="en-US" sz="2400" dirty="0"/>
              <a:t>Spells of sickness or absence from school or work</a:t>
            </a:r>
          </a:p>
          <a:p>
            <a:pPr marL="0" indent="0" eaLnBrk="1" hangingPunct="1">
              <a:lnSpc>
                <a:spcPct val="100000"/>
              </a:lnSpc>
              <a:buNone/>
            </a:pPr>
            <a:endParaRPr lang="en-US" b="1" dirty="0" smtClean="0">
              <a:latin typeface="Arial" pitchFamily="34" charset="0"/>
              <a:cs typeface="Arial" pitchFamily="34" charset="0"/>
            </a:endParaRPr>
          </a:p>
        </p:txBody>
      </p:sp>
    </p:spTree>
    <p:extLst>
      <p:ext uri="{BB962C8B-B14F-4D97-AF65-F5344CB8AC3E}">
        <p14:creationId xmlns:p14="http://schemas.microsoft.com/office/powerpoint/2010/main" val="4105615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8586</TotalTime>
  <Words>1886</Words>
  <Application>Microsoft Office PowerPoint</Application>
  <PresentationFormat>Custom</PresentationFormat>
  <Paragraphs>306</Paragraphs>
  <Slides>39</Slides>
  <Notes>14</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Median</vt:lpstr>
      <vt:lpstr>HEALTH indicators</vt:lpstr>
      <vt:lpstr>OBJECTIVES</vt:lpstr>
      <vt:lpstr>DEFINITION OF HEALTH</vt:lpstr>
      <vt:lpstr>TYPES OF HEALTH INDICATORS</vt:lpstr>
      <vt:lpstr>HEALTH INDICATORS</vt:lpstr>
      <vt:lpstr>CHARACTERISTICS OF HEALTH INDICATORS</vt:lpstr>
      <vt:lpstr>Uses of Health Indicators</vt:lpstr>
      <vt:lpstr>TYPES OF HEALTH INDICATORS</vt:lpstr>
      <vt:lpstr>MORBIDITY INDICATORS</vt:lpstr>
      <vt:lpstr>MORTALITY INDICATORS</vt:lpstr>
      <vt:lpstr>DISABILITY INDICATORS</vt:lpstr>
      <vt:lpstr>DISABILITY INDICATORS</vt:lpstr>
      <vt:lpstr>HEALTHCARE DELIVERY INDICATORS</vt:lpstr>
      <vt:lpstr>HEALTHCARE UTILIZATION INDICATORS</vt:lpstr>
      <vt:lpstr>NUTRITION INDICATORS</vt:lpstr>
      <vt:lpstr>SOCIOECONOMIC INDICATORS</vt:lpstr>
      <vt:lpstr>SOCIAL AND MENTAL INDICATORS</vt:lpstr>
      <vt:lpstr>ENVIRONMENTAL INDICATORS</vt:lpstr>
      <vt:lpstr>QUALITY OF LIFE INDICATORS</vt:lpstr>
      <vt:lpstr>MORTALITY INDICATORS</vt:lpstr>
      <vt:lpstr>MORTALITY INDICATORS</vt:lpstr>
      <vt:lpstr>Crude Death Rate (CDR)</vt:lpstr>
      <vt:lpstr>Age specific mortality rate</vt:lpstr>
      <vt:lpstr>Infant mortality rate (IMR)</vt:lpstr>
      <vt:lpstr>INFANT MORTALITY RATE</vt:lpstr>
      <vt:lpstr>Neonatal mortality rate</vt:lpstr>
      <vt:lpstr>Post neonatal mortality rate</vt:lpstr>
      <vt:lpstr>Peri-natal mortality rate</vt:lpstr>
      <vt:lpstr>Under-5 mortality rate</vt:lpstr>
      <vt:lpstr>Maternal Mortality Ratio (MMR)</vt:lpstr>
      <vt:lpstr>Cause Specific death rate</vt:lpstr>
      <vt:lpstr>Proportionate mortality rate</vt:lpstr>
      <vt:lpstr>Case fatality rate</vt:lpstr>
      <vt:lpstr>LIFE EXPECTANCY</vt:lpstr>
      <vt:lpstr>PowerPoint Presentation</vt:lpstr>
      <vt:lpstr>Application – mortality indicators</vt:lpstr>
      <vt:lpstr>Application – mortality indicators</vt:lpstr>
      <vt:lpstr>Application – mortality indicators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Randa M. Youssef</dc:creator>
  <cp:lastModifiedBy>Randa M. Youssef</cp:lastModifiedBy>
  <cp:revision>242</cp:revision>
  <dcterms:created xsi:type="dcterms:W3CDTF">2014-09-07T16:52:42Z</dcterms:created>
  <dcterms:modified xsi:type="dcterms:W3CDTF">2015-09-06T19:14:20Z</dcterms:modified>
  <cp:category>COM311.KSU</cp:category>
</cp:coreProperties>
</file>