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70" r:id="rId10"/>
    <p:sldId id="268" r:id="rId11"/>
    <p:sldId id="269" r:id="rId12"/>
    <p:sldId id="272" r:id="rId13"/>
    <p:sldId id="273" r:id="rId14"/>
    <p:sldId id="274" r:id="rId15"/>
    <p:sldId id="275" r:id="rId16"/>
    <p:sldId id="276" r:id="rId1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3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7355" autoAdjust="0"/>
  </p:normalViewPr>
  <p:slideViewPr>
    <p:cSldViewPr>
      <p:cViewPr varScale="1">
        <p:scale>
          <a:sx n="63" d="100"/>
          <a:sy n="63" d="100"/>
        </p:scale>
        <p:origin x="-138" y="-294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4BCDD624-5D53-41B1-BBE7-FA4398631236}" type="presOf" srcId="{ABC714B4-17E8-45D3-A40F-923CE5C0FAA4}" destId="{195B8389-358D-4844-BD42-ABA648858E2B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977F63AA-746B-499D-B67A-4431ACA16C54}" type="presOf" srcId="{0C2001BB-C1AE-484D-B7F0-6CE480F424B3}" destId="{AB0991B2-67DA-4353-966F-2B219BE8DD73}" srcOrd="0" destOrd="0" presId="urn:microsoft.com/office/officeart/2005/8/layout/cycle1"/>
    <dgm:cxn modelId="{F51E0737-E258-4061-8033-F761B2745FBA}" type="presOf" srcId="{3CC16AD4-A0E2-4817-BB60-350D7855637D}" destId="{B267A9ED-39E3-405B-A624-9E3152774077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74ED9A34-DD25-457F-9A00-ADD3FE525119}" type="presOf" srcId="{2B699505-F8E6-4834-9627-C0F59051274C}" destId="{ACFA313D-8A1E-4A15-8BFE-B6B19DECC307}" srcOrd="0" destOrd="0" presId="urn:microsoft.com/office/officeart/2005/8/layout/cycle1"/>
    <dgm:cxn modelId="{9B2908A9-E241-477C-8707-AD4E6A3213E2}" type="presOf" srcId="{D259D5CF-C852-4F9A-8868-CADBAA9306A4}" destId="{5C3ABC67-8D66-4FDA-8BD4-BF4DC6D34EBD}" srcOrd="0" destOrd="0" presId="urn:microsoft.com/office/officeart/2005/8/layout/cycle1"/>
    <dgm:cxn modelId="{AB7D4EE8-4DD2-451F-84C2-97B6E57C0D90}" type="presOf" srcId="{8B83338D-4B90-4AC3-8813-5CDE3640B0A4}" destId="{282A79FF-3C6C-42A0-BDF9-422BE5FCF57F}" srcOrd="0" destOrd="0" presId="urn:microsoft.com/office/officeart/2005/8/layout/cycle1"/>
    <dgm:cxn modelId="{30CEFA85-EFB7-48F5-A389-FD0D143C27B5}" type="presOf" srcId="{FA53874F-B6B0-4F7A-97CB-746C194F52AD}" destId="{06F761CD-D6C7-4BDE-AFE9-7E0D51CB34EB}" srcOrd="0" destOrd="0" presId="urn:microsoft.com/office/officeart/2005/8/layout/cycle1"/>
    <dgm:cxn modelId="{A8E2E470-D3D4-4E52-A120-4B152B6529D4}" type="presOf" srcId="{5D1073EE-1897-4858-8972-FE7D52A7206D}" destId="{D60BCB0D-8C20-4283-B7B1-84BAFEAB8D20}" srcOrd="0" destOrd="0" presId="urn:microsoft.com/office/officeart/2005/8/layout/cycle1"/>
    <dgm:cxn modelId="{C935D636-CDF6-41B7-8EED-8B21BA6EED51}" type="presOf" srcId="{18324676-B8E6-49FA-9DF8-D69D51E680F9}" destId="{5BF432F7-9B12-4D5A-A3BA-0CC00F3D5402}" srcOrd="0" destOrd="0" presId="urn:microsoft.com/office/officeart/2005/8/layout/cycle1"/>
    <dgm:cxn modelId="{2C447191-20D0-4539-90A6-80BF3F0E7C5A}" type="presParOf" srcId="{5BF432F7-9B12-4D5A-A3BA-0CC00F3D5402}" destId="{2CF523F6-3ABD-4114-8C86-C3E7F8EFA3FB}" srcOrd="0" destOrd="0" presId="urn:microsoft.com/office/officeart/2005/8/layout/cycle1"/>
    <dgm:cxn modelId="{5A10012D-EF4F-4689-BD3E-65630B423192}" type="presParOf" srcId="{5BF432F7-9B12-4D5A-A3BA-0CC00F3D5402}" destId="{195B8389-358D-4844-BD42-ABA648858E2B}" srcOrd="1" destOrd="0" presId="urn:microsoft.com/office/officeart/2005/8/layout/cycle1"/>
    <dgm:cxn modelId="{2AB70A5A-27F0-4C1C-85B6-8409CFE168A9}" type="presParOf" srcId="{5BF432F7-9B12-4D5A-A3BA-0CC00F3D5402}" destId="{06F761CD-D6C7-4BDE-AFE9-7E0D51CB34EB}" srcOrd="2" destOrd="0" presId="urn:microsoft.com/office/officeart/2005/8/layout/cycle1"/>
    <dgm:cxn modelId="{D62288B0-BF27-4165-B433-9BA0DB6E3E83}" type="presParOf" srcId="{5BF432F7-9B12-4D5A-A3BA-0CC00F3D5402}" destId="{D6A1A4C0-5F4A-471A-AF8E-CEAE1798D1BC}" srcOrd="3" destOrd="0" presId="urn:microsoft.com/office/officeart/2005/8/layout/cycle1"/>
    <dgm:cxn modelId="{16E66364-0049-4FB6-84EC-522D5C864783}" type="presParOf" srcId="{5BF432F7-9B12-4D5A-A3BA-0CC00F3D5402}" destId="{B267A9ED-39E3-405B-A624-9E3152774077}" srcOrd="4" destOrd="0" presId="urn:microsoft.com/office/officeart/2005/8/layout/cycle1"/>
    <dgm:cxn modelId="{74364673-5855-486F-8CF2-DDEAF0255C04}" type="presParOf" srcId="{5BF432F7-9B12-4D5A-A3BA-0CC00F3D5402}" destId="{D60BCB0D-8C20-4283-B7B1-84BAFEAB8D20}" srcOrd="5" destOrd="0" presId="urn:microsoft.com/office/officeart/2005/8/layout/cycle1"/>
    <dgm:cxn modelId="{A3A66800-51EE-4F35-B9A9-5BA4111F3A98}" type="presParOf" srcId="{5BF432F7-9B12-4D5A-A3BA-0CC00F3D5402}" destId="{C24DAAAF-4A85-4A78-B412-BB74862AE7A4}" srcOrd="6" destOrd="0" presId="urn:microsoft.com/office/officeart/2005/8/layout/cycle1"/>
    <dgm:cxn modelId="{2D06158A-34B6-482D-989F-2AFAAFAA9884}" type="presParOf" srcId="{5BF432F7-9B12-4D5A-A3BA-0CC00F3D5402}" destId="{AB0991B2-67DA-4353-966F-2B219BE8DD73}" srcOrd="7" destOrd="0" presId="urn:microsoft.com/office/officeart/2005/8/layout/cycle1"/>
    <dgm:cxn modelId="{FA70FF6F-3D92-4AC1-A095-CD99DB9273A0}" type="presParOf" srcId="{5BF432F7-9B12-4D5A-A3BA-0CC00F3D5402}" destId="{282A79FF-3C6C-42A0-BDF9-422BE5FCF57F}" srcOrd="8" destOrd="0" presId="urn:microsoft.com/office/officeart/2005/8/layout/cycle1"/>
    <dgm:cxn modelId="{1DB946CB-6499-4139-BF3E-AEA21CD07E83}" type="presParOf" srcId="{5BF432F7-9B12-4D5A-A3BA-0CC00F3D5402}" destId="{54364F25-0AEA-4C56-B6A4-DECB6A25F27A}" srcOrd="9" destOrd="0" presId="urn:microsoft.com/office/officeart/2005/8/layout/cycle1"/>
    <dgm:cxn modelId="{E6BFD605-4AC8-44E4-9F37-0AA463C39DC2}" type="presParOf" srcId="{5BF432F7-9B12-4D5A-A3BA-0CC00F3D5402}" destId="{ACFA313D-8A1E-4A15-8BFE-B6B19DECC307}" srcOrd="10" destOrd="0" presId="urn:microsoft.com/office/officeart/2005/8/layout/cycle1"/>
    <dgm:cxn modelId="{D097DD39-6D8E-484A-B58D-270049663043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1C6F6B29-13C5-4029-B19B-1E7728FAF506}" type="presOf" srcId="{D259D5CF-C852-4F9A-8868-CADBAA9306A4}" destId="{5C3ABC67-8D66-4FDA-8BD4-BF4DC6D34EBD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765010F1-F672-481D-A3A8-BACA5E021991}" type="presOf" srcId="{FA53874F-B6B0-4F7A-97CB-746C194F52AD}" destId="{06F761CD-D6C7-4BDE-AFE9-7E0D51CB34EB}" srcOrd="0" destOrd="0" presId="urn:microsoft.com/office/officeart/2005/8/layout/cycle1"/>
    <dgm:cxn modelId="{D7A407EA-2C25-4DAD-8D4F-0D7282F469B6}" type="presOf" srcId="{2B699505-F8E6-4834-9627-C0F59051274C}" destId="{ACFA313D-8A1E-4A15-8BFE-B6B19DECC307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8080A707-AF21-4539-A075-CAB82F9C65F1}" type="presOf" srcId="{3CC16AD4-A0E2-4817-BB60-350D7855637D}" destId="{B267A9ED-39E3-405B-A624-9E3152774077}" srcOrd="0" destOrd="0" presId="urn:microsoft.com/office/officeart/2005/8/layout/cycle1"/>
    <dgm:cxn modelId="{30D10BC8-7E15-4D30-ADBE-A218A31C17D5}" type="presOf" srcId="{ABC714B4-17E8-45D3-A40F-923CE5C0FAA4}" destId="{195B8389-358D-4844-BD42-ABA648858E2B}" srcOrd="0" destOrd="0" presId="urn:microsoft.com/office/officeart/2005/8/layout/cycle1"/>
    <dgm:cxn modelId="{DE8F57A2-F4F6-49A1-8D61-DA3AEB60B40D}" type="presOf" srcId="{5D1073EE-1897-4858-8972-FE7D52A7206D}" destId="{D60BCB0D-8C20-4283-B7B1-84BAFEAB8D20}" srcOrd="0" destOrd="0" presId="urn:microsoft.com/office/officeart/2005/8/layout/cycle1"/>
    <dgm:cxn modelId="{467BAC13-59DA-42DF-BA24-C7F894B3F5AB}" type="presOf" srcId="{18324676-B8E6-49FA-9DF8-D69D51E680F9}" destId="{5BF432F7-9B12-4D5A-A3BA-0CC00F3D5402}" srcOrd="0" destOrd="0" presId="urn:microsoft.com/office/officeart/2005/8/layout/cycle1"/>
    <dgm:cxn modelId="{C1214225-D9D0-4F8B-B2CA-69273DE4E1DF}" type="presOf" srcId="{0C2001BB-C1AE-484D-B7F0-6CE480F424B3}" destId="{AB0991B2-67DA-4353-966F-2B219BE8DD73}" srcOrd="0" destOrd="0" presId="urn:microsoft.com/office/officeart/2005/8/layout/cycle1"/>
    <dgm:cxn modelId="{6CD93768-8A8D-45DB-8174-1BEE3F261724}" type="presOf" srcId="{8B83338D-4B90-4AC3-8813-5CDE3640B0A4}" destId="{282A79FF-3C6C-42A0-BDF9-422BE5FCF57F}" srcOrd="0" destOrd="0" presId="urn:microsoft.com/office/officeart/2005/8/layout/cycle1"/>
    <dgm:cxn modelId="{A1D66208-7A08-4920-9C1F-E242D4D2DCD9}" type="presParOf" srcId="{5BF432F7-9B12-4D5A-A3BA-0CC00F3D5402}" destId="{2CF523F6-3ABD-4114-8C86-C3E7F8EFA3FB}" srcOrd="0" destOrd="0" presId="urn:microsoft.com/office/officeart/2005/8/layout/cycle1"/>
    <dgm:cxn modelId="{57565302-E5B2-4669-A4DD-E104C7C5991B}" type="presParOf" srcId="{5BF432F7-9B12-4D5A-A3BA-0CC00F3D5402}" destId="{195B8389-358D-4844-BD42-ABA648858E2B}" srcOrd="1" destOrd="0" presId="urn:microsoft.com/office/officeart/2005/8/layout/cycle1"/>
    <dgm:cxn modelId="{0BB2F975-3E29-4A4C-933F-7FEDB0F30393}" type="presParOf" srcId="{5BF432F7-9B12-4D5A-A3BA-0CC00F3D5402}" destId="{06F761CD-D6C7-4BDE-AFE9-7E0D51CB34EB}" srcOrd="2" destOrd="0" presId="urn:microsoft.com/office/officeart/2005/8/layout/cycle1"/>
    <dgm:cxn modelId="{4B9F6D7F-0A9F-47F5-A30C-9C99A4327D1F}" type="presParOf" srcId="{5BF432F7-9B12-4D5A-A3BA-0CC00F3D5402}" destId="{D6A1A4C0-5F4A-471A-AF8E-CEAE1798D1BC}" srcOrd="3" destOrd="0" presId="urn:microsoft.com/office/officeart/2005/8/layout/cycle1"/>
    <dgm:cxn modelId="{222403D2-68CA-4158-A6BF-24B610E8A74F}" type="presParOf" srcId="{5BF432F7-9B12-4D5A-A3BA-0CC00F3D5402}" destId="{B267A9ED-39E3-405B-A624-9E3152774077}" srcOrd="4" destOrd="0" presId="urn:microsoft.com/office/officeart/2005/8/layout/cycle1"/>
    <dgm:cxn modelId="{8697AFA2-7D58-459A-AC30-67AB862B0570}" type="presParOf" srcId="{5BF432F7-9B12-4D5A-A3BA-0CC00F3D5402}" destId="{D60BCB0D-8C20-4283-B7B1-84BAFEAB8D20}" srcOrd="5" destOrd="0" presId="urn:microsoft.com/office/officeart/2005/8/layout/cycle1"/>
    <dgm:cxn modelId="{C7A5862C-E69F-46BC-857E-C671ED3B2426}" type="presParOf" srcId="{5BF432F7-9B12-4D5A-A3BA-0CC00F3D5402}" destId="{C24DAAAF-4A85-4A78-B412-BB74862AE7A4}" srcOrd="6" destOrd="0" presId="urn:microsoft.com/office/officeart/2005/8/layout/cycle1"/>
    <dgm:cxn modelId="{7FD04685-7F2D-45A6-B5ED-11436469D5CE}" type="presParOf" srcId="{5BF432F7-9B12-4D5A-A3BA-0CC00F3D5402}" destId="{AB0991B2-67DA-4353-966F-2B219BE8DD73}" srcOrd="7" destOrd="0" presId="urn:microsoft.com/office/officeart/2005/8/layout/cycle1"/>
    <dgm:cxn modelId="{20AA5E82-BC5F-4B8F-B9C8-335EAC75B17D}" type="presParOf" srcId="{5BF432F7-9B12-4D5A-A3BA-0CC00F3D5402}" destId="{282A79FF-3C6C-42A0-BDF9-422BE5FCF57F}" srcOrd="8" destOrd="0" presId="urn:microsoft.com/office/officeart/2005/8/layout/cycle1"/>
    <dgm:cxn modelId="{F9E21E8D-C031-48E8-9959-80ABA0BDD315}" type="presParOf" srcId="{5BF432F7-9B12-4D5A-A3BA-0CC00F3D5402}" destId="{54364F25-0AEA-4C56-B6A4-DECB6A25F27A}" srcOrd="9" destOrd="0" presId="urn:microsoft.com/office/officeart/2005/8/layout/cycle1"/>
    <dgm:cxn modelId="{AA391A51-7AE4-4FF3-9368-E65C7DEDBA63}" type="presParOf" srcId="{5BF432F7-9B12-4D5A-A3BA-0CC00F3D5402}" destId="{ACFA313D-8A1E-4A15-8BFE-B6B19DECC307}" srcOrd="10" destOrd="0" presId="urn:microsoft.com/office/officeart/2005/8/layout/cycle1"/>
    <dgm:cxn modelId="{FE9450BF-B562-40CE-AC1D-DB7E5A5EBE17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LinFactNeighborX="-500" custLinFactNeighborY="7"/>
      <dgm:spPr/>
      <dgm:t>
        <a:bodyPr/>
        <a:lstStyle/>
        <a:p>
          <a:endParaRPr lang="en-US"/>
        </a:p>
      </dgm:t>
    </dgm:pt>
  </dgm:ptLst>
  <dgm:cxnLst>
    <dgm:cxn modelId="{3050F482-82FB-4FB1-81B9-3F45D750F58C}" type="presOf" srcId="{8B83338D-4B90-4AC3-8813-5CDE3640B0A4}" destId="{282A79FF-3C6C-42A0-BDF9-422BE5FCF57F}" srcOrd="0" destOrd="0" presId="urn:microsoft.com/office/officeart/2005/8/layout/cycle1"/>
    <dgm:cxn modelId="{77902D19-D8FF-4E5E-9705-A1F7E3ADAF4F}" type="presOf" srcId="{18324676-B8E6-49FA-9DF8-D69D51E680F9}" destId="{5BF432F7-9B12-4D5A-A3BA-0CC00F3D5402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AF9B7C49-2E5B-499E-B1EE-F70642E20E5F}" type="presOf" srcId="{0C2001BB-C1AE-484D-B7F0-6CE480F424B3}" destId="{AB0991B2-67DA-4353-966F-2B219BE8DD73}" srcOrd="0" destOrd="0" presId="urn:microsoft.com/office/officeart/2005/8/layout/cycle1"/>
    <dgm:cxn modelId="{B0B15D46-ADD3-46CC-A439-729F0BA14887}" type="presOf" srcId="{5D1073EE-1897-4858-8972-FE7D52A7206D}" destId="{D60BCB0D-8C20-4283-B7B1-84BAFEAB8D20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6E978F99-5F56-4BBC-A8E4-5E570F5EE626}" type="presOf" srcId="{3CC16AD4-A0E2-4817-BB60-350D7855637D}" destId="{B267A9ED-39E3-405B-A624-9E3152774077}" srcOrd="0" destOrd="0" presId="urn:microsoft.com/office/officeart/2005/8/layout/cycle1"/>
    <dgm:cxn modelId="{51431AF7-5E3E-4ACF-9C18-3B7CE78F4442}" type="presOf" srcId="{2B699505-F8E6-4834-9627-C0F59051274C}" destId="{ACFA313D-8A1E-4A15-8BFE-B6B19DECC307}" srcOrd="0" destOrd="0" presId="urn:microsoft.com/office/officeart/2005/8/layout/cycle1"/>
    <dgm:cxn modelId="{64485A18-89BD-4BFD-8006-2441CF30C872}" type="presOf" srcId="{FA53874F-B6B0-4F7A-97CB-746C194F52AD}" destId="{06F761CD-D6C7-4BDE-AFE9-7E0D51CB34EB}" srcOrd="0" destOrd="0" presId="urn:microsoft.com/office/officeart/2005/8/layout/cycle1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BEB568E1-2E05-40C9-828C-7CABE1BD73EF}" type="presOf" srcId="{ABC714B4-17E8-45D3-A40F-923CE5C0FAA4}" destId="{195B8389-358D-4844-BD42-ABA648858E2B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34438D1-FF8B-4C40-8A91-62B353923CE2}" type="presOf" srcId="{D259D5CF-C852-4F9A-8868-CADBAA9306A4}" destId="{5C3ABC67-8D66-4FDA-8BD4-BF4DC6D34EBD}" srcOrd="0" destOrd="0" presId="urn:microsoft.com/office/officeart/2005/8/layout/cycle1"/>
    <dgm:cxn modelId="{1BEFF4CA-D266-4A6E-B827-B62F4E641116}" type="presParOf" srcId="{5BF432F7-9B12-4D5A-A3BA-0CC00F3D5402}" destId="{2CF523F6-3ABD-4114-8C86-C3E7F8EFA3FB}" srcOrd="0" destOrd="0" presId="urn:microsoft.com/office/officeart/2005/8/layout/cycle1"/>
    <dgm:cxn modelId="{9A7CABB6-F0DB-4DB0-8991-7C0C99CDBC1C}" type="presParOf" srcId="{5BF432F7-9B12-4D5A-A3BA-0CC00F3D5402}" destId="{195B8389-358D-4844-BD42-ABA648858E2B}" srcOrd="1" destOrd="0" presId="urn:microsoft.com/office/officeart/2005/8/layout/cycle1"/>
    <dgm:cxn modelId="{42E67509-05DD-46D1-83FD-9A07113BE1A3}" type="presParOf" srcId="{5BF432F7-9B12-4D5A-A3BA-0CC00F3D5402}" destId="{06F761CD-D6C7-4BDE-AFE9-7E0D51CB34EB}" srcOrd="2" destOrd="0" presId="urn:microsoft.com/office/officeart/2005/8/layout/cycle1"/>
    <dgm:cxn modelId="{9BC7658A-6C6E-4792-A0EE-E37FE95290DE}" type="presParOf" srcId="{5BF432F7-9B12-4D5A-A3BA-0CC00F3D5402}" destId="{D6A1A4C0-5F4A-471A-AF8E-CEAE1798D1BC}" srcOrd="3" destOrd="0" presId="urn:microsoft.com/office/officeart/2005/8/layout/cycle1"/>
    <dgm:cxn modelId="{302A5794-C561-4BF1-AA2A-7A1F1A6F4A3E}" type="presParOf" srcId="{5BF432F7-9B12-4D5A-A3BA-0CC00F3D5402}" destId="{B267A9ED-39E3-405B-A624-9E3152774077}" srcOrd="4" destOrd="0" presId="urn:microsoft.com/office/officeart/2005/8/layout/cycle1"/>
    <dgm:cxn modelId="{4203CD2E-D0C4-4910-928C-F2047EF9E8AC}" type="presParOf" srcId="{5BF432F7-9B12-4D5A-A3BA-0CC00F3D5402}" destId="{D60BCB0D-8C20-4283-B7B1-84BAFEAB8D20}" srcOrd="5" destOrd="0" presId="urn:microsoft.com/office/officeart/2005/8/layout/cycle1"/>
    <dgm:cxn modelId="{C3BDE777-02E5-411F-95E5-B516C616F77F}" type="presParOf" srcId="{5BF432F7-9B12-4D5A-A3BA-0CC00F3D5402}" destId="{C24DAAAF-4A85-4A78-B412-BB74862AE7A4}" srcOrd="6" destOrd="0" presId="urn:microsoft.com/office/officeart/2005/8/layout/cycle1"/>
    <dgm:cxn modelId="{3AFCDEFE-07E6-453D-8918-8D8EE465E51A}" type="presParOf" srcId="{5BF432F7-9B12-4D5A-A3BA-0CC00F3D5402}" destId="{AB0991B2-67DA-4353-966F-2B219BE8DD73}" srcOrd="7" destOrd="0" presId="urn:microsoft.com/office/officeart/2005/8/layout/cycle1"/>
    <dgm:cxn modelId="{7E4C8D8E-067C-473B-A933-D1BFB8552233}" type="presParOf" srcId="{5BF432F7-9B12-4D5A-A3BA-0CC00F3D5402}" destId="{282A79FF-3C6C-42A0-BDF9-422BE5FCF57F}" srcOrd="8" destOrd="0" presId="urn:microsoft.com/office/officeart/2005/8/layout/cycle1"/>
    <dgm:cxn modelId="{CE907F21-6E63-4A21-8C52-2DDF15730E98}" type="presParOf" srcId="{5BF432F7-9B12-4D5A-A3BA-0CC00F3D5402}" destId="{54364F25-0AEA-4C56-B6A4-DECB6A25F27A}" srcOrd="9" destOrd="0" presId="urn:microsoft.com/office/officeart/2005/8/layout/cycle1"/>
    <dgm:cxn modelId="{DE94466F-96C5-4338-B398-F31FA6252B33}" type="presParOf" srcId="{5BF432F7-9B12-4D5A-A3BA-0CC00F3D5402}" destId="{ACFA313D-8A1E-4A15-8BFE-B6B19DECC307}" srcOrd="10" destOrd="0" presId="urn:microsoft.com/office/officeart/2005/8/layout/cycle1"/>
    <dgm:cxn modelId="{40705DA9-DD7D-4261-AF55-39677BA3ABDA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651426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Agent</a:t>
          </a:r>
          <a:endParaRPr lang="en-US" sz="2400" kern="1200" dirty="0"/>
        </a:p>
      </dsp:txBody>
      <dsp:txXfrm>
        <a:off x="3651426" y="96140"/>
        <a:ext cx="1510233" cy="1510233"/>
      </dsp:txXfrm>
    </dsp:sp>
    <dsp:sp modelId="{06F761CD-D6C7-4BDE-AFE9-7E0D51CB34EB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48502"/>
            <a:gd name="adj4" fmla="val 20585929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651426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Reservoir</a:t>
          </a:r>
          <a:endParaRPr lang="en-US" sz="2400" kern="1200" dirty="0"/>
        </a:p>
      </dsp:txBody>
      <dsp:txXfrm>
        <a:off x="3651426" y="2660826"/>
        <a:ext cx="1510233" cy="1510233"/>
      </dsp:txXfrm>
    </dsp:sp>
    <dsp:sp modelId="{D60BCB0D-8C20-4283-B7B1-84BAFEAB8D20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948502"/>
            <a:gd name="adj4" fmla="val 4385929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086740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Transmission </a:t>
          </a:r>
          <a:endParaRPr lang="en-US" sz="2400" kern="1200" dirty="0"/>
        </a:p>
      </dsp:txBody>
      <dsp:txXfrm>
        <a:off x="1086740" y="2660826"/>
        <a:ext cx="1510233" cy="1510233"/>
      </dsp:txXfrm>
    </dsp:sp>
    <dsp:sp modelId="{282A79FF-3C6C-42A0-BDF9-422BE5FCF57F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11348502"/>
            <a:gd name="adj4" fmla="val 9785929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086740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Susceptible host </a:t>
          </a:r>
          <a:endParaRPr lang="en-US" sz="2400" kern="1200" dirty="0"/>
        </a:p>
      </dsp:txBody>
      <dsp:txXfrm>
        <a:off x="1086740" y="96140"/>
        <a:ext cx="1510233" cy="1510233"/>
      </dsp:txXfrm>
    </dsp:sp>
    <dsp:sp modelId="{5C3ABC67-8D66-4FDA-8BD4-BF4DC6D34EBD}">
      <dsp:nvSpPr>
        <dsp:cNvPr id="0" name=""/>
        <dsp:cNvSpPr/>
      </dsp:nvSpPr>
      <dsp:spPr>
        <a:xfrm>
          <a:off x="970330" y="1354"/>
          <a:ext cx="4265087" cy="4265087"/>
        </a:xfrm>
        <a:prstGeom prst="circularArrow">
          <a:avLst>
            <a:gd name="adj1" fmla="val 6905"/>
            <a:gd name="adj2" fmla="val 465569"/>
            <a:gd name="adj3" fmla="val 16748502"/>
            <a:gd name="adj4" fmla="val 1518592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651426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Agent</a:t>
          </a:r>
          <a:endParaRPr lang="en-US" sz="2400" kern="1200" dirty="0"/>
        </a:p>
      </dsp:txBody>
      <dsp:txXfrm>
        <a:off x="3651426" y="96140"/>
        <a:ext cx="1510233" cy="1510233"/>
      </dsp:txXfrm>
    </dsp:sp>
    <dsp:sp modelId="{06F761CD-D6C7-4BDE-AFE9-7E0D51CB34EB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48502"/>
            <a:gd name="adj4" fmla="val 20585929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651426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Reservoir</a:t>
          </a:r>
          <a:endParaRPr lang="en-US" sz="2400" kern="1200" dirty="0"/>
        </a:p>
      </dsp:txBody>
      <dsp:txXfrm>
        <a:off x="3651426" y="2660826"/>
        <a:ext cx="1510233" cy="1510233"/>
      </dsp:txXfrm>
    </dsp:sp>
    <dsp:sp modelId="{D60BCB0D-8C20-4283-B7B1-84BAFEAB8D20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5948502"/>
            <a:gd name="adj4" fmla="val 4385929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086740" y="2660826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Transmission </a:t>
          </a:r>
          <a:endParaRPr lang="en-US" sz="2400" kern="1200" dirty="0"/>
        </a:p>
      </dsp:txBody>
      <dsp:txXfrm>
        <a:off x="1086740" y="2660826"/>
        <a:ext cx="1510233" cy="1510233"/>
      </dsp:txXfrm>
    </dsp:sp>
    <dsp:sp modelId="{282A79FF-3C6C-42A0-BDF9-422BE5FCF57F}">
      <dsp:nvSpPr>
        <dsp:cNvPr id="0" name=""/>
        <dsp:cNvSpPr/>
      </dsp:nvSpPr>
      <dsp:spPr>
        <a:xfrm>
          <a:off x="991656" y="1056"/>
          <a:ext cx="4265087" cy="4265087"/>
        </a:xfrm>
        <a:prstGeom prst="circularArrow">
          <a:avLst>
            <a:gd name="adj1" fmla="val 6905"/>
            <a:gd name="adj2" fmla="val 465569"/>
            <a:gd name="adj3" fmla="val 11348502"/>
            <a:gd name="adj4" fmla="val 9785929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086740" y="96140"/>
          <a:ext cx="1510233" cy="151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Susceptible host </a:t>
          </a:r>
          <a:endParaRPr lang="en-US" sz="2400" kern="1200" dirty="0"/>
        </a:p>
      </dsp:txBody>
      <dsp:txXfrm>
        <a:off x="1086740" y="96140"/>
        <a:ext cx="1510233" cy="1510233"/>
      </dsp:txXfrm>
    </dsp:sp>
    <dsp:sp modelId="{5C3ABC67-8D66-4FDA-8BD4-BF4DC6D34EBD}">
      <dsp:nvSpPr>
        <dsp:cNvPr id="0" name=""/>
        <dsp:cNvSpPr/>
      </dsp:nvSpPr>
      <dsp:spPr>
        <a:xfrm>
          <a:off x="970330" y="1354"/>
          <a:ext cx="4265087" cy="4265087"/>
        </a:xfrm>
        <a:prstGeom prst="circularArrow">
          <a:avLst>
            <a:gd name="adj1" fmla="val 6905"/>
            <a:gd name="adj2" fmla="val 465569"/>
            <a:gd name="adj3" fmla="val 16748502"/>
            <a:gd name="adj4" fmla="val 1518592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3292217" y="84480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Agent</a:t>
          </a:r>
          <a:endParaRPr lang="en-US" sz="2100" kern="1200" dirty="0"/>
        </a:p>
      </dsp:txBody>
      <dsp:txXfrm>
        <a:off x="3292217" y="84480"/>
        <a:ext cx="1354633" cy="1354633"/>
      </dsp:txXfrm>
    </dsp:sp>
    <dsp:sp modelId="{06F761CD-D6C7-4BDE-AFE9-7E0D51CB34EB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548351"/>
            <a:gd name="adj4" fmla="val 20586044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3292217" y="2384749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Reservoir</a:t>
          </a:r>
          <a:endParaRPr lang="en-US" sz="2100" kern="1200" dirty="0"/>
        </a:p>
      </dsp:txBody>
      <dsp:txXfrm>
        <a:off x="3292217" y="2384749"/>
        <a:ext cx="1354633" cy="1354633"/>
      </dsp:txXfrm>
    </dsp:sp>
    <dsp:sp modelId="{D60BCB0D-8C20-4283-B7B1-84BAFEAB8D20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5948351"/>
            <a:gd name="adj4" fmla="val 4386044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991948" y="2384749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Transmission </a:t>
          </a:r>
          <a:endParaRPr lang="en-US" sz="2100" kern="1200" dirty="0"/>
        </a:p>
      </dsp:txBody>
      <dsp:txXfrm>
        <a:off x="991948" y="2384749"/>
        <a:ext cx="1354633" cy="1354633"/>
      </dsp:txXfrm>
    </dsp:sp>
    <dsp:sp modelId="{282A79FF-3C6C-42A0-BDF9-422BE5FCF57F}">
      <dsp:nvSpPr>
        <dsp:cNvPr id="0" name=""/>
        <dsp:cNvSpPr/>
      </dsp:nvSpPr>
      <dsp:spPr>
        <a:xfrm>
          <a:off x="906697" y="-770"/>
          <a:ext cx="3825404" cy="3825404"/>
        </a:xfrm>
        <a:prstGeom prst="circularArrow">
          <a:avLst>
            <a:gd name="adj1" fmla="val 6905"/>
            <a:gd name="adj2" fmla="val 465605"/>
            <a:gd name="adj3" fmla="val 11348351"/>
            <a:gd name="adj4" fmla="val 9786044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991948" y="84480"/>
          <a:ext cx="1354633" cy="13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Susceptible host </a:t>
          </a:r>
          <a:endParaRPr lang="en-US" sz="2100" kern="1200" dirty="0"/>
        </a:p>
      </dsp:txBody>
      <dsp:txXfrm>
        <a:off x="991948" y="84480"/>
        <a:ext cx="1354633" cy="1354633"/>
      </dsp:txXfrm>
    </dsp:sp>
    <dsp:sp modelId="{5C3ABC67-8D66-4FDA-8BD4-BF4DC6D34EBD}">
      <dsp:nvSpPr>
        <dsp:cNvPr id="0" name=""/>
        <dsp:cNvSpPr/>
      </dsp:nvSpPr>
      <dsp:spPr>
        <a:xfrm>
          <a:off x="887570" y="-502"/>
          <a:ext cx="3825404" cy="3825404"/>
        </a:xfrm>
        <a:prstGeom prst="circularArrow">
          <a:avLst>
            <a:gd name="adj1" fmla="val 6905"/>
            <a:gd name="adj2" fmla="val 465605"/>
            <a:gd name="adj3" fmla="val 16748351"/>
            <a:gd name="adj4" fmla="val 15186044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10/12/2016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0" r:id="rId7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Chain of infection and prevention of communicable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SUSCEPTIBLE HOST AND IMMUNITY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3119" y="1752600"/>
            <a:ext cx="1089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400" dirty="0" smtClean="0"/>
              <a:t>A </a:t>
            </a:r>
            <a:r>
              <a:rPr lang="en-US" sz="2400" dirty="0"/>
              <a:t>person or other living animal, </a:t>
            </a:r>
            <a:r>
              <a:rPr lang="en-US" sz="2400" dirty="0" smtClean="0"/>
              <a:t>that </a:t>
            </a:r>
            <a:r>
              <a:rPr lang="en-US" sz="2400" dirty="0"/>
              <a:t>afford subsistence or lodgment to an infectious agent under natural condition. Susceptibility to infection is universal but susceptibility to disease depends </a:t>
            </a:r>
            <a:r>
              <a:rPr lang="en-US" sz="2400" dirty="0" smtClean="0"/>
              <a:t>immunity </a:t>
            </a:r>
            <a:r>
              <a:rPr lang="en-US" sz="2400" dirty="0"/>
              <a:t>and resistance. </a:t>
            </a:r>
            <a:endParaRPr lang="en-US" sz="2400" dirty="0" smtClean="0"/>
          </a:p>
          <a:p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Immunity </a:t>
            </a:r>
          </a:p>
          <a:p>
            <a:r>
              <a:rPr lang="en-US" sz="2400" dirty="0" smtClean="0"/>
              <a:t>Natural resistance of the body offered by skin, gastric acidity, etc.</a:t>
            </a:r>
          </a:p>
          <a:p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Acquired immunity 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Passive: acquired through transferred antibodies from mother to infant (natural) or by administration of immunoglobulin or anti-sera (artificial)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Active: post infection immunity (natural) or following vaccination (artificial)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04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HERD IMMUNITY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905000"/>
            <a:ext cx="10744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State </a:t>
            </a:r>
            <a:r>
              <a:rPr lang="en-US" sz="2400" dirty="0"/>
              <a:t>of immunity within the </a:t>
            </a:r>
            <a:r>
              <a:rPr lang="en-US" sz="2400" dirty="0" smtClean="0"/>
              <a:t>community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It is </a:t>
            </a:r>
            <a:r>
              <a:rPr lang="en-US" sz="2400" dirty="0"/>
              <a:t>the factor that decides the epidemiologic pattern of any infectious disease among that </a:t>
            </a:r>
            <a:r>
              <a:rPr lang="en-US" sz="2400" dirty="0" smtClean="0"/>
              <a:t>community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level of susceptibility increases as new infants are born, an epidemic will develop after accumulation of </a:t>
            </a:r>
            <a:r>
              <a:rPr lang="en-US" sz="2400" dirty="0" smtClean="0"/>
              <a:t>susceptible</a:t>
            </a:r>
          </a:p>
          <a:p>
            <a:pPr marL="342900" indent="-342900" algn="justLow"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It could </a:t>
            </a:r>
            <a:r>
              <a:rPr lang="en-US" sz="2400" dirty="0"/>
              <a:t>be produced artificially by immunization, or naturally after </a:t>
            </a:r>
            <a:r>
              <a:rPr lang="en-US" sz="2400" dirty="0" smtClean="0"/>
              <a:t>infection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56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Prevention and control of communicable diseases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08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DEFINITION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600200"/>
            <a:ext cx="1074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Control</a:t>
            </a:r>
          </a:p>
          <a:p>
            <a:pPr algn="justLow">
              <a:buClr>
                <a:schemeClr val="accent2"/>
              </a:buClr>
            </a:pPr>
            <a:r>
              <a:rPr lang="en-US" sz="2400" dirty="0" smtClean="0"/>
              <a:t>Activities </a:t>
            </a:r>
            <a:r>
              <a:rPr lang="en-US" sz="2400" dirty="0"/>
              <a:t>conducted to bring a disease or a health problem at a very low level till it becomes no longer a public health </a:t>
            </a:r>
            <a:r>
              <a:rPr lang="en-US" sz="2400" dirty="0" smtClean="0"/>
              <a:t>problem</a:t>
            </a:r>
          </a:p>
          <a:p>
            <a:pPr algn="justLow">
              <a:buClr>
                <a:schemeClr val="accent2"/>
              </a:buClr>
            </a:pPr>
            <a:endParaRPr lang="en-US" sz="2400" dirty="0" smtClean="0"/>
          </a:p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Elimination </a:t>
            </a:r>
          </a:p>
          <a:p>
            <a:pPr algn="justLow">
              <a:buClr>
                <a:schemeClr val="accent2"/>
              </a:buClr>
            </a:pPr>
            <a:r>
              <a:rPr lang="en-US" sz="2400" dirty="0"/>
              <a:t>Termination of all modes of transmission to a reduction of the incidence of the disease to the zero in a confined or specific geographic locality as a result of deliberate efforts yet, continued intervention methods are required</a:t>
            </a:r>
            <a:endParaRPr lang="en-US" sz="2400" dirty="0" smtClean="0"/>
          </a:p>
          <a:p>
            <a:pPr algn="justLow">
              <a:buClr>
                <a:schemeClr val="accent2"/>
              </a:buClr>
            </a:pPr>
            <a:endParaRPr lang="en-US" sz="2400" dirty="0" smtClean="0"/>
          </a:p>
          <a:p>
            <a:pPr algn="justLow">
              <a:spcAft>
                <a:spcPts val="600"/>
              </a:spcAft>
              <a:buClr>
                <a:schemeClr val="accent2"/>
              </a:buClr>
            </a:pPr>
            <a:r>
              <a:rPr lang="en-US" sz="2400" dirty="0" smtClean="0"/>
              <a:t>Eradication </a:t>
            </a:r>
          </a:p>
          <a:p>
            <a:pPr algn="justLow">
              <a:spcAft>
                <a:spcPts val="1200"/>
              </a:spcAft>
              <a:buClr>
                <a:schemeClr val="accent2"/>
              </a:buClr>
            </a:pPr>
            <a:r>
              <a:rPr lang="en-US" sz="2400" dirty="0"/>
              <a:t>Termination of all modes of transmission of infection by extermination of the infectious </a:t>
            </a:r>
            <a:r>
              <a:rPr lang="en-US" sz="2400" dirty="0" smtClean="0"/>
              <a:t>agent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09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 AND CONTROL OF COMMUNICABLE DISEASES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907906"/>
              </p:ext>
            </p:extLst>
          </p:nvPr>
        </p:nvGraphicFramePr>
        <p:xfrm>
          <a:off x="2651919" y="1828800"/>
          <a:ext cx="5638800" cy="3823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818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7" y="4516568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7" y="1985961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43524" y="4899949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132" y="317809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093052" y="460134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1998388" y="269121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3109119" y="6248400"/>
            <a:ext cx="592457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BREAKING THE CYCLE AT ITS WEAKEST POINT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7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MEASURES FOR THE PREVENTION OF COMUNICABLE DISEASES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600200"/>
            <a:ext cx="1074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z="2400" b="1" dirty="0"/>
              <a:t>Measures applied to disease </a:t>
            </a:r>
            <a:r>
              <a:rPr lang="en-US" sz="2400" b="1" dirty="0" smtClean="0"/>
              <a:t>agents: </a:t>
            </a:r>
            <a:r>
              <a:rPr lang="en-US" sz="2400" dirty="0" smtClean="0"/>
              <a:t>Sterilization </a:t>
            </a:r>
            <a:r>
              <a:rPr lang="en-US" sz="2400" dirty="0"/>
              <a:t>and disinfection</a:t>
            </a:r>
          </a:p>
          <a:p>
            <a:pPr lvl="0"/>
            <a:endParaRPr lang="en-US" sz="2400" b="1" dirty="0" smtClean="0"/>
          </a:p>
          <a:p>
            <a:pPr lvl="0">
              <a:spcAft>
                <a:spcPts val="600"/>
              </a:spcAft>
            </a:pPr>
            <a:r>
              <a:rPr lang="en-US" sz="2400" b="1" dirty="0" smtClean="0"/>
              <a:t>Measures </a:t>
            </a:r>
            <a:r>
              <a:rPr lang="en-US" sz="2400" b="1" dirty="0"/>
              <a:t>applied  to reservoir of </a:t>
            </a:r>
            <a:r>
              <a:rPr lang="en-US" sz="2400" b="1" dirty="0" smtClean="0"/>
              <a:t>infection</a:t>
            </a:r>
            <a:endParaRPr lang="en-US" sz="2400" dirty="0"/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Cases: Case finding</a:t>
            </a:r>
            <a:r>
              <a:rPr lang="en-US" sz="2000" dirty="0"/>
              <a:t>, reporting to the local health authority in order to apply the appropriate control measures for contact and the environment, </a:t>
            </a:r>
            <a:r>
              <a:rPr lang="en-US" sz="2000" dirty="0" smtClean="0"/>
              <a:t>isolation (strict </a:t>
            </a:r>
            <a:r>
              <a:rPr lang="en-US" sz="2000" dirty="0"/>
              <a:t>isolation or discharge/body fluid </a:t>
            </a:r>
            <a:r>
              <a:rPr lang="en-US" sz="2000" dirty="0" smtClean="0"/>
              <a:t>isolation) </a:t>
            </a:r>
            <a:r>
              <a:rPr lang="en-US" sz="2000" dirty="0"/>
              <a:t>for the whole period of communicability and treatment. 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Carriers:  Identification </a:t>
            </a:r>
            <a:r>
              <a:rPr lang="en-US" sz="2000" dirty="0"/>
              <a:t>of carriers in the community, treatment and exclusion from work till the organism is eliminated especially if food handlers or working with children. </a:t>
            </a:r>
            <a:r>
              <a:rPr lang="en-US" sz="2000" dirty="0" smtClean="0"/>
              <a:t>Its </a:t>
            </a:r>
            <a:r>
              <a:rPr lang="en-US" sz="2000" dirty="0"/>
              <a:t>cost effectiveness depends on the proportion of carrier in the community as well as the sensitivity of their occupation.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Animal reservoir:  Adequate </a:t>
            </a:r>
            <a:r>
              <a:rPr lang="en-US" sz="2000" dirty="0"/>
              <a:t>animal husbandry, immunization (if vaccine is available), treatment of infected animals and killing if treatment is not feasible.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5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MEASURES FOR THE PREVENTION OF COMUNICABLE DISEASES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2638" y="1828800"/>
            <a:ext cx="1074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z="2400" b="1" dirty="0" smtClean="0"/>
              <a:t>Measures </a:t>
            </a:r>
            <a:r>
              <a:rPr lang="en-US" sz="2400" b="1" dirty="0"/>
              <a:t>applied to </a:t>
            </a:r>
            <a:r>
              <a:rPr lang="en-US" sz="2400" b="1" dirty="0" smtClean="0"/>
              <a:t>contact: </a:t>
            </a:r>
            <a:r>
              <a:rPr lang="en-US" sz="2400" dirty="0" smtClean="0"/>
              <a:t>Enlistment</a:t>
            </a:r>
            <a:r>
              <a:rPr lang="en-US" sz="2400" dirty="0"/>
              <a:t>, surveillance for the longest incubation period of the disease, isolation (if indicated) as well as increase resistance by immunization or chemoprophylaxis. 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Measures </a:t>
            </a:r>
            <a:r>
              <a:rPr lang="en-US" sz="2400" b="1" dirty="0"/>
              <a:t>applied to the </a:t>
            </a:r>
            <a:r>
              <a:rPr lang="en-US" sz="2400" b="1" dirty="0" smtClean="0"/>
              <a:t>host: </a:t>
            </a:r>
            <a:r>
              <a:rPr lang="en-US" sz="2400" dirty="0" smtClean="0"/>
              <a:t>Health </a:t>
            </a:r>
            <a:r>
              <a:rPr lang="en-US" sz="2400" dirty="0"/>
              <a:t>education, adequate personal hygiene, </a:t>
            </a:r>
            <a:r>
              <a:rPr lang="en-US" sz="2400" b="1" dirty="0"/>
              <a:t>s</a:t>
            </a:r>
            <a:r>
              <a:rPr lang="en-US" sz="2400" dirty="0"/>
              <a:t>ound nutrition, </a:t>
            </a:r>
            <a:r>
              <a:rPr lang="en-US" sz="2400" b="1" dirty="0"/>
              <a:t>i</a:t>
            </a:r>
            <a:r>
              <a:rPr lang="en-US" sz="2400" dirty="0"/>
              <a:t>mmunization and chemoprophylaxis.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b="1" dirty="0"/>
              <a:t>Measures applied to the </a:t>
            </a:r>
            <a:r>
              <a:rPr lang="en-US" sz="2400" b="1" dirty="0" smtClean="0"/>
              <a:t>environment: </a:t>
            </a:r>
            <a:r>
              <a:rPr lang="en-US" sz="2400" dirty="0" smtClean="0"/>
              <a:t>sanitation </a:t>
            </a:r>
            <a:r>
              <a:rPr lang="en-US" sz="2400" dirty="0"/>
              <a:t>(water/food/sewage/refuse)</a:t>
            </a:r>
            <a:r>
              <a:rPr lang="ar-EG" sz="2400" dirty="0"/>
              <a:t>		</a:t>
            </a:r>
            <a:endParaRPr lang="en-US" sz="2400" dirty="0"/>
          </a:p>
          <a:p>
            <a:r>
              <a:rPr lang="ar-EG" sz="2400" dirty="0"/>
              <a:t/>
            </a:r>
            <a:br>
              <a:rPr lang="ar-EG" sz="2400" dirty="0"/>
            </a:br>
            <a:r>
              <a:rPr lang="ar-EG" sz="2400" dirty="0"/>
              <a:t> 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9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676400"/>
            <a:ext cx="10945654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Define communicable disease, control, elimination and eradication</a:t>
            </a:r>
            <a:endParaRPr lang="en-US" b="1" dirty="0"/>
          </a:p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Draw the cycle of infection and identify its elements</a:t>
            </a:r>
          </a:p>
          <a:p>
            <a:pPr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Give examples of different types of microbiological agents associated with diseases in men</a:t>
            </a:r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List the three types of reservoir of infection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Classify carriers and to explain their public health importance in disease transmission 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Illustrate with examples the different modes of transmission of communicable diseases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Define </a:t>
            </a:r>
            <a:r>
              <a:rPr lang="en-US" dirty="0" smtClean="0"/>
              <a:t>incubation </a:t>
            </a:r>
            <a:r>
              <a:rPr lang="en-US" dirty="0"/>
              <a:t>period and state the importance of the knowledge of the intrinsic incubation period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Classify and differentiate between the types of immunity </a:t>
            </a:r>
            <a:r>
              <a:rPr lang="en-US" dirty="0" smtClean="0"/>
              <a:t> </a:t>
            </a:r>
            <a:endParaRPr lang="en-US" b="1" dirty="0"/>
          </a:p>
          <a:p>
            <a:pPr lvl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Outline the measures for the </a:t>
            </a:r>
            <a:r>
              <a:rPr lang="en-US" dirty="0" smtClean="0"/>
              <a:t>prevention and control </a:t>
            </a:r>
            <a:r>
              <a:rPr lang="en-US" dirty="0"/>
              <a:t>of communicable diseases </a:t>
            </a:r>
            <a:endParaRPr lang="en-US" b="1" dirty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COMMUNICABLE DISEASES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812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 algn="justLow">
              <a:lnSpc>
                <a:spcPct val="150000"/>
              </a:lnSpc>
              <a:spcBef>
                <a:spcPts val="600"/>
              </a:spcBef>
              <a:buClr>
                <a:srgbClr val="BCBCBC"/>
              </a:buClr>
              <a:buSzPct val="76000"/>
              <a:defRPr/>
            </a:pPr>
            <a:endParaRPr lang="en-US" sz="2400" b="1" dirty="0">
              <a:solidFill>
                <a:srgbClr val="373D54"/>
              </a:solidFill>
            </a:endParaRPr>
          </a:p>
          <a:p>
            <a:pPr algn="justLow">
              <a:lnSpc>
                <a:spcPct val="150000"/>
              </a:lnSpc>
              <a:spcBef>
                <a:spcPts val="600"/>
              </a:spcBef>
            </a:pPr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illness caused by an infectious agent or its toxic product which can be transmitted directly or indirectly or through vector from the reservoir to a susceptible host.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4119" y="563880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050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SzPct val="110000"/>
              <a:defRPr/>
            </a:pPr>
            <a:r>
              <a:rPr lang="en-US" sz="2400" dirty="0" smtClean="0"/>
              <a:t>The six pre-requisites for the transmission of communicable diseases are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microbiological </a:t>
            </a:r>
            <a:r>
              <a:rPr lang="en-US" sz="2400" dirty="0" smtClean="0"/>
              <a:t>agent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</a:t>
            </a:r>
            <a:r>
              <a:rPr lang="en-US" sz="2400" dirty="0" smtClean="0"/>
              <a:t>reservoir of infection 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Portal of </a:t>
            </a:r>
            <a:r>
              <a:rPr lang="en-US" sz="2400" dirty="0" smtClean="0"/>
              <a:t>exit through which the microbiological agent leaves the reservoir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Mode of </a:t>
            </a:r>
            <a:r>
              <a:rPr lang="en-US" sz="2400" dirty="0" smtClean="0"/>
              <a:t>transmission 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Portal of entry (inlet</a:t>
            </a:r>
            <a:r>
              <a:rPr lang="en-US" sz="2400" dirty="0" smtClean="0"/>
              <a:t>) </a:t>
            </a:r>
            <a:r>
              <a:rPr lang="en-US" sz="2400" dirty="0"/>
              <a:t>through which the microbiological </a:t>
            </a:r>
            <a:r>
              <a:rPr lang="en-US" sz="2400" dirty="0" smtClean="0"/>
              <a:t>enters the host</a:t>
            </a:r>
            <a:endParaRPr lang="en-US" sz="2400" dirty="0"/>
          </a:p>
          <a:p>
            <a:pPr marL="457200" indent="-457200">
              <a:lnSpc>
                <a:spcPct val="120000"/>
              </a:lnSpc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400" dirty="0"/>
              <a:t>Presence of susceptible </a:t>
            </a:r>
            <a:r>
              <a:rPr lang="en-US" sz="2400" dirty="0" smtClean="0"/>
              <a:t>host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4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6766505"/>
              </p:ext>
            </p:extLst>
          </p:nvPr>
        </p:nvGraphicFramePr>
        <p:xfrm>
          <a:off x="2651919" y="1828800"/>
          <a:ext cx="6248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119" y="4811950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2095499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26905" y="5283331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519" y="318873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476433" y="4970671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1998388" y="2691210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2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823119" y="228600"/>
            <a:ext cx="1084430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PRE-REQUISITES FOR THE TRANSMISSION OF COMMUNICABLE DISEASES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2196131"/>
              </p:ext>
            </p:extLst>
          </p:nvPr>
        </p:nvGraphicFramePr>
        <p:xfrm>
          <a:off x="2651919" y="1828800"/>
          <a:ext cx="6248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2095499"/>
            <a:ext cx="495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aulwordsworth.com/blog/wp-content/uploads/2009/10/sick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119" y="4811950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static-p3.fotolia.com/jpg/00/12/24/50/400_F_12245059_1pv91rkshzOwmqXFfa4AzXX1maPBYPa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2095499"/>
            <a:ext cx="68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31844" y="5665494"/>
            <a:ext cx="139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4578" y="324041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 of entry (inlet)</a:t>
            </a:r>
            <a:endParaRPr lang="en-US" dirty="0"/>
          </a:p>
        </p:txBody>
      </p:sp>
      <p:sp>
        <p:nvSpPr>
          <p:cNvPr id="11" name="Shape 10"/>
          <p:cNvSpPr/>
          <p:nvPr/>
        </p:nvSpPr>
        <p:spPr>
          <a:xfrm rot="2932696">
            <a:off x="8476433" y="4970671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2178730" y="2246283"/>
            <a:ext cx="821919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9326905" y="2846387"/>
            <a:ext cx="18288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Types of reservoir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Man</a:t>
            </a: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- Case</a:t>
            </a:r>
          </a:p>
          <a:p>
            <a:pPr>
              <a:buFontTx/>
              <a:buChar char="-"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Carrier</a:t>
            </a:r>
          </a:p>
          <a:p>
            <a:endParaRPr lang="en-US" sz="11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Animal reservoir</a:t>
            </a:r>
          </a:p>
          <a:p>
            <a:endParaRPr lang="en-US" sz="12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Inanimate (soil)</a:t>
            </a:r>
          </a:p>
          <a:p>
            <a:endParaRPr lang="en-US" dirty="0">
              <a:solidFill>
                <a:srgbClr val="4A3A34"/>
              </a:solidFill>
            </a:endParaRPr>
          </a:p>
          <a:p>
            <a:endParaRPr lang="en-US" dirty="0">
              <a:solidFill>
                <a:srgbClr val="4A3A34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186511" y="1495334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solidFill>
                  <a:srgbClr val="4A3A34"/>
                </a:solidFill>
                <a:latin typeface="Book Antiqua" pitchFamily="18" charset="0"/>
              </a:rPr>
              <a:t>Types of agent</a:t>
            </a:r>
            <a:endParaRPr lang="en-US" sz="1800" b="1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       -Virus </a:t>
            </a:r>
          </a:p>
          <a:p>
            <a:pPr algn="ctr">
              <a:buFontTx/>
              <a:buChar char="-"/>
            </a:pPr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Bacteria</a:t>
            </a:r>
          </a:p>
          <a:p>
            <a:pPr algn="ctr">
              <a:buFontTx/>
              <a:buChar char="-"/>
            </a:pPr>
            <a:r>
              <a:rPr lang="en-US" sz="1800" b="1" dirty="0">
                <a:solidFill>
                  <a:srgbClr val="4A3A34"/>
                </a:solidFill>
                <a:latin typeface="Book Antiqua" pitchFamily="18" charset="0"/>
              </a:rPr>
              <a:t> Parasite  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9633441" y="5008911"/>
            <a:ext cx="1828800" cy="16824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Portal of exit: 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Skin&amp; mucous membrane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Respiratory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Gastrointestinal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Genitourinary tract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65918" y="3789378"/>
            <a:ext cx="3434105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US" sz="1100" b="1" dirty="0">
              <a:solidFill>
                <a:srgbClr val="4A3A34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4A3A34"/>
                </a:solidFill>
              </a:rPr>
              <a:t>Modes of transmission 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</a:rPr>
              <a:t>	  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Direct:	Direct contact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	Droplet </a:t>
            </a: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contact</a:t>
            </a:r>
          </a:p>
          <a:p>
            <a:pPr>
              <a:defRPr/>
            </a:pPr>
            <a:endParaRPr lang="en-US" sz="1600" b="1" dirty="0" smtClean="0">
              <a:solidFill>
                <a:srgbClr val="4A3A34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Indirect:  Common </a:t>
            </a: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vehicle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	Vector </a:t>
            </a: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transmission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	Air born: Droplet nuclei</a:t>
            </a:r>
          </a:p>
          <a:p>
            <a:pPr>
              <a:defRPr/>
            </a:pPr>
            <a:r>
              <a:rPr lang="en-US" sz="1600" b="1" dirty="0">
                <a:solidFill>
                  <a:srgbClr val="4A3A34"/>
                </a:solidFill>
                <a:latin typeface="Book Antiqua" pitchFamily="18" charset="0"/>
              </a:rPr>
              <a:t>	 </a:t>
            </a:r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  	Dust 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0" y="1327942"/>
            <a:ext cx="1828800" cy="19124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endParaRPr lang="en-US" sz="1600" b="1" u="sng" dirty="0">
              <a:solidFill>
                <a:srgbClr val="4A3A34"/>
              </a:solidFill>
              <a:latin typeface="Book Antiqua" pitchFamily="18" charset="0"/>
            </a:endParaRP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Portal of inlet: 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Skin&amp; mucous membrane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Respiratory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Gastrointestinal tract</a:t>
            </a:r>
          </a:p>
          <a:p>
            <a:r>
              <a:rPr lang="en-US" sz="1600" b="1" dirty="0" smtClean="0">
                <a:solidFill>
                  <a:srgbClr val="4A3A34"/>
                </a:solidFill>
                <a:latin typeface="Book Antiqua" pitchFamily="18" charset="0"/>
              </a:rPr>
              <a:t>Genitourinary tract</a:t>
            </a:r>
            <a:endParaRPr lang="en-US" sz="1600" b="1" dirty="0">
              <a:solidFill>
                <a:srgbClr val="4A3A34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MECHANISM OF DISEASE PRODUCTION IN RELATION TO THE AGENT (PATHOGENICITY)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3119" y="1752600"/>
            <a:ext cx="10426581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sz="2400" dirty="0" smtClean="0"/>
              <a:t>Mechanism </a:t>
            </a:r>
            <a:r>
              <a:rPr lang="en-US" sz="2400" dirty="0"/>
              <a:t>of disease production (pathogenesis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pPr lvl="0" fontAlgn="base" hangingPunct="0"/>
            <a:r>
              <a:rPr lang="en-US" sz="2400" dirty="0" smtClean="0"/>
              <a:t>	Invasiveness 	ability </a:t>
            </a:r>
            <a:r>
              <a:rPr lang="en-US" sz="2400" dirty="0"/>
              <a:t>of the organisms to invade the tissues and </a:t>
            </a:r>
            <a:r>
              <a:rPr lang="en-US" sz="2400" dirty="0" smtClean="0"/>
              <a:t>multiply</a:t>
            </a:r>
            <a:endParaRPr lang="en-US" sz="2400" dirty="0"/>
          </a:p>
          <a:p>
            <a:pPr lvl="0" fontAlgn="base" hangingPunct="0"/>
            <a:r>
              <a:rPr lang="en-US" sz="2400" dirty="0" smtClean="0"/>
              <a:t>	</a:t>
            </a:r>
            <a:r>
              <a:rPr lang="en-US" sz="2400" dirty="0" err="1" smtClean="0"/>
              <a:t>Toxigenicity</a:t>
            </a:r>
            <a:r>
              <a:rPr lang="en-US" sz="2400" dirty="0" smtClean="0"/>
              <a:t> 	ability </a:t>
            </a:r>
            <a:r>
              <a:rPr lang="en-US" sz="2400" dirty="0"/>
              <a:t>of the organism to produce </a:t>
            </a:r>
            <a:r>
              <a:rPr lang="en-US" sz="2400" dirty="0" smtClean="0"/>
              <a:t>toxins</a:t>
            </a:r>
          </a:p>
          <a:p>
            <a:pPr lvl="0" fontAlgn="base" hangingPunct="0"/>
            <a:endParaRPr lang="en-US" sz="2400" dirty="0" smtClean="0"/>
          </a:p>
          <a:p>
            <a:pPr lvl="0" fontAlgn="base" hangingPunct="0"/>
            <a:r>
              <a:rPr lang="en-US" sz="2400" dirty="0" smtClean="0"/>
              <a:t>Exotoxins (released by living organisms): Heat labile; highly immunogenic  and converted to antigen or toxoid by formalin, heat and acid. </a:t>
            </a:r>
          </a:p>
          <a:p>
            <a:pPr lvl="0" fontAlgn="base" hangingPunct="0"/>
            <a:endParaRPr lang="en-US" sz="2400" dirty="0"/>
          </a:p>
          <a:p>
            <a:pPr lvl="0" fontAlgn="base" hangingPunct="0"/>
            <a:r>
              <a:rPr lang="en-US" sz="2400" dirty="0" smtClean="0"/>
              <a:t>Endotoxins (released after disintegration of the organism): Heat stable, poorly immunogenic and not converted to toxoid.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20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AGENT FACTORS RELATED TO DEVELOPMENT OF A DISEASE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8319" y="1752600"/>
            <a:ext cx="11201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Pathogenicity:  </a:t>
            </a:r>
            <a:r>
              <a:rPr lang="en-US" sz="2000" dirty="0" smtClean="0"/>
              <a:t>Ability </a:t>
            </a:r>
            <a:r>
              <a:rPr lang="en-US" sz="2000" dirty="0"/>
              <a:t>of the organism to produce specific clinical </a:t>
            </a:r>
            <a:endParaRPr lang="en-US" sz="2000" dirty="0" smtClean="0"/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Virulence: </a:t>
            </a:r>
            <a:r>
              <a:rPr lang="en-US" sz="2000" dirty="0" smtClean="0"/>
              <a:t>Ability to </a:t>
            </a:r>
            <a:r>
              <a:rPr lang="en-US" sz="2000" dirty="0"/>
              <a:t>produce severe pathological </a:t>
            </a:r>
            <a:r>
              <a:rPr lang="en-US" sz="2000" dirty="0" smtClean="0"/>
              <a:t>reaction. Measured by the ratio of clinical to subclinical disease and case fatality rate </a:t>
            </a:r>
            <a:endParaRPr lang="en-US" sz="2000" dirty="0"/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Dose of infection (inoculum</a:t>
            </a:r>
            <a:r>
              <a:rPr lang="en-US" sz="2000" b="1" dirty="0" smtClean="0"/>
              <a:t>): </a:t>
            </a:r>
            <a:r>
              <a:rPr lang="en-US" sz="2000" dirty="0" smtClean="0"/>
              <a:t> high probability of severe disease with higher dose </a:t>
            </a:r>
            <a:r>
              <a:rPr lang="en-US" sz="2000" dirty="0"/>
              <a:t>of </a:t>
            </a:r>
            <a:r>
              <a:rPr lang="en-US" sz="2000" dirty="0" smtClean="0"/>
              <a:t>infection</a:t>
            </a:r>
            <a:endParaRPr lang="en-US" sz="2000" dirty="0"/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Viability of the organism </a:t>
            </a:r>
            <a:r>
              <a:rPr lang="en-US" sz="2000" b="1" dirty="0" smtClean="0"/>
              <a:t>(resistance): </a:t>
            </a:r>
            <a:r>
              <a:rPr lang="en-US" sz="2000" dirty="0"/>
              <a:t>A</a:t>
            </a:r>
            <a:r>
              <a:rPr lang="en-US" sz="2000" dirty="0" smtClean="0"/>
              <a:t>bility </a:t>
            </a:r>
            <a:r>
              <a:rPr lang="en-US" sz="2000" dirty="0"/>
              <a:t>of the organism to live outside the body</a:t>
            </a:r>
          </a:p>
          <a:p>
            <a:pPr algn="justLow" fontAlgn="base" hangingPunct="0">
              <a:spcAft>
                <a:spcPts val="1200"/>
              </a:spcAft>
            </a:pPr>
            <a:r>
              <a:rPr lang="en-US" sz="2000" b="1" dirty="0"/>
              <a:t>Spore </a:t>
            </a:r>
            <a:r>
              <a:rPr lang="en-US" sz="2000" b="1" dirty="0" smtClean="0"/>
              <a:t>formation: </a:t>
            </a:r>
            <a:r>
              <a:rPr lang="en-US" sz="2000" dirty="0" smtClean="0"/>
              <a:t> </a:t>
            </a:r>
            <a:r>
              <a:rPr lang="en-US" sz="2000" dirty="0"/>
              <a:t>M</a:t>
            </a:r>
            <a:r>
              <a:rPr lang="en-US" sz="2000" dirty="0" smtClean="0"/>
              <a:t>aintain viability </a:t>
            </a:r>
            <a:r>
              <a:rPr lang="en-US" sz="2000" dirty="0"/>
              <a:t>for a long </a:t>
            </a:r>
            <a:r>
              <a:rPr lang="en-US" sz="2000" dirty="0" smtClean="0"/>
              <a:t>period in unfavorable environmental conditions</a:t>
            </a:r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Antigenic </a:t>
            </a:r>
            <a:r>
              <a:rPr lang="en-US" sz="2000" b="1" dirty="0"/>
              <a:t>power of the </a:t>
            </a:r>
            <a:r>
              <a:rPr lang="en-US" sz="2000" b="1" dirty="0" smtClean="0"/>
              <a:t>organism: </a:t>
            </a:r>
            <a:r>
              <a:rPr lang="en-US" sz="2000" dirty="0" smtClean="0"/>
              <a:t>Ability to </a:t>
            </a:r>
            <a:r>
              <a:rPr lang="en-US" sz="2000" dirty="0"/>
              <a:t>stimulate the immune system to produce antibodies or antitoxin with subsequent immunity. </a:t>
            </a:r>
            <a:r>
              <a:rPr lang="en-US" sz="2000" dirty="0" smtClean="0"/>
              <a:t>Measured by </a:t>
            </a:r>
            <a:r>
              <a:rPr lang="en-US" sz="2000" dirty="0"/>
              <a:t>the second attack frequency </a:t>
            </a:r>
            <a:endParaRPr lang="en-US" sz="2000" dirty="0" smtClean="0"/>
          </a:p>
          <a:p>
            <a:pPr lvl="0" algn="justLow" fontAlgn="base" hangingPunct="0">
              <a:spcAft>
                <a:spcPts val="1200"/>
              </a:spcAft>
            </a:pPr>
            <a:r>
              <a:rPr lang="en-US" sz="2000" b="1" dirty="0" smtClean="0"/>
              <a:t>Ease </a:t>
            </a:r>
            <a:r>
              <a:rPr lang="en-US" sz="2000" b="1" dirty="0"/>
              <a:t>of communicability</a:t>
            </a:r>
            <a:r>
              <a:rPr lang="en-US" sz="2000" dirty="0"/>
              <a:t> is measured by the secondary attack rate, which is the number of secondary cases, occurring within the range of incubation period following exposure to a primary </a:t>
            </a:r>
            <a:r>
              <a:rPr lang="en-US" sz="2000" dirty="0" smtClean="0"/>
              <a:t>case expressed as a percentage of susceptible. </a:t>
            </a:r>
          </a:p>
          <a:p>
            <a:pPr lvl="0" fontAlgn="base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INCUBATION PERIOD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8319" y="1905000"/>
            <a:ext cx="1120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Low" fontAlgn="base" hangingPunct="0">
              <a:spcAft>
                <a:spcPts val="1200"/>
              </a:spcAft>
            </a:pPr>
            <a:r>
              <a:rPr lang="en-US" sz="2400" dirty="0" smtClean="0"/>
              <a:t>It is the period between the entry of the organism and the appearance of the first symptom of the disease </a:t>
            </a:r>
          </a:p>
          <a:p>
            <a:pPr lvl="0" algn="justLow" fontAlgn="base" hangingPunct="0"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/>
              <a:t>Knowledge of the incubation period is important for</a:t>
            </a:r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 Surveillance and quarantine in some diseases</a:t>
            </a:r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/>
              <a:t> Application of preventive measures </a:t>
            </a:r>
            <a:r>
              <a:rPr lang="en-US" sz="2400" dirty="0" smtClean="0"/>
              <a:t>to </a:t>
            </a:r>
            <a:r>
              <a:rPr lang="en-US" sz="2400" dirty="0"/>
              <a:t>abort or modify the attack. </a:t>
            </a:r>
            <a:endParaRPr lang="en-US" sz="2400" dirty="0" smtClean="0"/>
          </a:p>
          <a:p>
            <a:pPr marL="342900" lvl="0" indent="-342900" fontAlgn="base" hangingPunct="0"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/>
              <a:t> Identification </a:t>
            </a:r>
            <a:r>
              <a:rPr lang="en-US" sz="2400" dirty="0"/>
              <a:t>of the source of </a:t>
            </a:r>
            <a:r>
              <a:rPr lang="en-US" sz="2400" dirty="0" smtClean="0"/>
              <a:t>infection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8649</TotalTime>
  <Words>1009</Words>
  <Application>Microsoft Office PowerPoint</Application>
  <PresentationFormat>Custom</PresentationFormat>
  <Paragraphs>161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Chain of infection and prevention of communicable diseases</vt:lpstr>
      <vt:lpstr>LEARNING OBJECTIVES</vt:lpstr>
      <vt:lpstr>COMMUNICABLE DISEASES</vt:lpstr>
      <vt:lpstr>PRE-REQUISITES FOR THE TRANSMISSION OF COMMUNICABLE DISEASES</vt:lpstr>
      <vt:lpstr>PRE-REQUISITES FOR THE TRANSMISSION OF COMMUNICABLE DISEASES</vt:lpstr>
      <vt:lpstr>PRE-REQUISITES FOR THE TRANSMISSION OF COMMUNICABLE DISEASES</vt:lpstr>
      <vt:lpstr>MECHANISM OF DISEASE PRODUCTION IN RELATION TO THE AGENT (PATHOGENICITY)</vt:lpstr>
      <vt:lpstr>AGENT FACTORS RELATED TO DEVELOPMENT OF A DISEASE</vt:lpstr>
      <vt:lpstr>INCUBATION PERIOD</vt:lpstr>
      <vt:lpstr>SUSCEPTIBLE HOST AND IMMUNITY</vt:lpstr>
      <vt:lpstr>HERD IMMUNITY</vt:lpstr>
      <vt:lpstr>Prevention and control of communicable diseases</vt:lpstr>
      <vt:lpstr>DEFINITION</vt:lpstr>
      <vt:lpstr>PREVENTION AND CONTROL OF COMMUNICABLE DISEASES </vt:lpstr>
      <vt:lpstr>MEASURES FOR THE PREVENTION OF COMUNICABLE DISEASES </vt:lpstr>
      <vt:lpstr>MEASURES FOR THE PREVENTION OF COMUNICABLE DISEASES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3422</cp:lastModifiedBy>
  <cp:revision>272</cp:revision>
  <dcterms:created xsi:type="dcterms:W3CDTF">2014-09-07T16:52:42Z</dcterms:created>
  <dcterms:modified xsi:type="dcterms:W3CDTF">2016-10-12T07:06:01Z</dcterms:modified>
</cp:coreProperties>
</file>