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8" r:id="rId2"/>
  </p:sldMasterIdLst>
  <p:notesMasterIdLst>
    <p:notesMasterId r:id="rId51"/>
  </p:notesMasterIdLst>
  <p:sldIdLst>
    <p:sldId id="301" r:id="rId3"/>
    <p:sldId id="339" r:id="rId4"/>
    <p:sldId id="340" r:id="rId5"/>
    <p:sldId id="322" r:id="rId6"/>
    <p:sldId id="314" r:id="rId7"/>
    <p:sldId id="337" r:id="rId8"/>
    <p:sldId id="304" r:id="rId9"/>
    <p:sldId id="306" r:id="rId10"/>
    <p:sldId id="313" r:id="rId11"/>
    <p:sldId id="341" r:id="rId12"/>
    <p:sldId id="342" r:id="rId13"/>
    <p:sldId id="343" r:id="rId14"/>
    <p:sldId id="344" r:id="rId15"/>
    <p:sldId id="357" r:id="rId16"/>
    <p:sldId id="321" r:id="rId17"/>
    <p:sldId id="320" r:id="rId18"/>
    <p:sldId id="338" r:id="rId19"/>
    <p:sldId id="315" r:id="rId20"/>
    <p:sldId id="316" r:id="rId21"/>
    <p:sldId id="318" r:id="rId22"/>
    <p:sldId id="319" r:id="rId23"/>
    <p:sldId id="333" r:id="rId24"/>
    <p:sldId id="334" r:id="rId25"/>
    <p:sldId id="335" r:id="rId26"/>
    <p:sldId id="336" r:id="rId27"/>
    <p:sldId id="275" r:id="rId28"/>
    <p:sldId id="276" r:id="rId29"/>
    <p:sldId id="323" r:id="rId30"/>
    <p:sldId id="325" r:id="rId31"/>
    <p:sldId id="293" r:id="rId32"/>
    <p:sldId id="294" r:id="rId33"/>
    <p:sldId id="296" r:id="rId34"/>
    <p:sldId id="329" r:id="rId35"/>
    <p:sldId id="326" r:id="rId36"/>
    <p:sldId id="328" r:id="rId37"/>
    <p:sldId id="345" r:id="rId38"/>
    <p:sldId id="346" r:id="rId39"/>
    <p:sldId id="353" r:id="rId40"/>
    <p:sldId id="348" r:id="rId41"/>
    <p:sldId id="349" r:id="rId42"/>
    <p:sldId id="350" r:id="rId43"/>
    <p:sldId id="352" r:id="rId44"/>
    <p:sldId id="351" r:id="rId45"/>
    <p:sldId id="278" r:id="rId46"/>
    <p:sldId id="354" r:id="rId47"/>
    <p:sldId id="355" r:id="rId48"/>
    <p:sldId id="356" r:id="rId49"/>
    <p:sldId id="289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 autoAdjust="0"/>
    <p:restoredTop sz="93211" autoAdjust="0"/>
  </p:normalViewPr>
  <p:slideViewPr>
    <p:cSldViewPr>
      <p:cViewPr varScale="1">
        <p:scale>
          <a:sx n="108" d="100"/>
          <a:sy n="108" d="100"/>
        </p:scale>
        <p:origin x="19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D4814-8148-4528-BA68-F3D546220E1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887565-BF9E-4E98-9838-4CC3F0629BA4}">
      <dgm:prSet phldrT="[نص]"/>
      <dgm:spPr/>
      <dgm:t>
        <a:bodyPr/>
        <a:lstStyle/>
        <a:p>
          <a:r>
            <a:rPr lang="en-US" dirty="0" smtClean="0"/>
            <a:t>Mortality</a:t>
          </a:r>
          <a:endParaRPr lang="en-GB" dirty="0"/>
        </a:p>
      </dgm:t>
    </dgm:pt>
    <dgm:pt modelId="{18753765-8A65-4D18-997E-9F04C25074D4}" type="parTrans" cxnId="{E8DC3795-55A2-44C5-94C6-F9C0AB75CD07}">
      <dgm:prSet/>
      <dgm:spPr/>
      <dgm:t>
        <a:bodyPr/>
        <a:lstStyle/>
        <a:p>
          <a:endParaRPr lang="en-GB"/>
        </a:p>
      </dgm:t>
    </dgm:pt>
    <dgm:pt modelId="{C1F4BBDC-ECB9-49DE-832B-2D9C40D618BC}" type="sibTrans" cxnId="{E8DC3795-55A2-44C5-94C6-F9C0AB75CD07}">
      <dgm:prSet/>
      <dgm:spPr/>
      <dgm:t>
        <a:bodyPr/>
        <a:lstStyle/>
        <a:p>
          <a:endParaRPr lang="en-GB"/>
        </a:p>
      </dgm:t>
    </dgm:pt>
    <dgm:pt modelId="{36CA3729-B73E-4BBC-A1B7-8B272D3EC78F}">
      <dgm:prSet phldrT="[نص]"/>
      <dgm:spPr/>
      <dgm:t>
        <a:bodyPr/>
        <a:lstStyle/>
        <a:p>
          <a:r>
            <a:rPr lang="en-GB" dirty="0" smtClean="0"/>
            <a:t>Death certificates</a:t>
          </a:r>
          <a:endParaRPr lang="en-GB" dirty="0"/>
        </a:p>
      </dgm:t>
    </dgm:pt>
    <dgm:pt modelId="{0FB963FC-19FB-439C-B3F0-EEF3E1099F12}" type="parTrans" cxnId="{B669160F-7C25-4F09-A3FA-ED6BCE888B65}">
      <dgm:prSet/>
      <dgm:spPr/>
      <dgm:t>
        <a:bodyPr/>
        <a:lstStyle/>
        <a:p>
          <a:endParaRPr lang="en-GB"/>
        </a:p>
      </dgm:t>
    </dgm:pt>
    <dgm:pt modelId="{0DA08BE8-5526-4CF4-9D56-E0CE0810913A}" type="sibTrans" cxnId="{B669160F-7C25-4F09-A3FA-ED6BCE888B65}">
      <dgm:prSet/>
      <dgm:spPr/>
      <dgm:t>
        <a:bodyPr/>
        <a:lstStyle/>
        <a:p>
          <a:endParaRPr lang="en-GB"/>
        </a:p>
      </dgm:t>
    </dgm:pt>
    <dgm:pt modelId="{9FC9AB5E-44C3-413B-8A24-BB2334DCF54F}">
      <dgm:prSet phldrT="[نص]"/>
      <dgm:spPr/>
      <dgm:t>
        <a:bodyPr/>
        <a:lstStyle/>
        <a:p>
          <a:r>
            <a:rPr lang="en-GB" dirty="0" smtClean="0"/>
            <a:t>Reports from mortuaries</a:t>
          </a:r>
          <a:endParaRPr lang="en-GB" dirty="0"/>
        </a:p>
      </dgm:t>
    </dgm:pt>
    <dgm:pt modelId="{0698D200-3FB1-4F80-9D87-942AC9E92885}" type="parTrans" cxnId="{2AF657B0-1137-4581-852D-616E3AB66D40}">
      <dgm:prSet/>
      <dgm:spPr/>
      <dgm:t>
        <a:bodyPr/>
        <a:lstStyle/>
        <a:p>
          <a:endParaRPr lang="en-GB"/>
        </a:p>
      </dgm:t>
    </dgm:pt>
    <dgm:pt modelId="{A08B8852-A946-4CD5-9775-2EFEAE4112C2}" type="sibTrans" cxnId="{2AF657B0-1137-4581-852D-616E3AB66D40}">
      <dgm:prSet/>
      <dgm:spPr/>
      <dgm:t>
        <a:bodyPr/>
        <a:lstStyle/>
        <a:p>
          <a:endParaRPr lang="en-GB"/>
        </a:p>
      </dgm:t>
    </dgm:pt>
    <dgm:pt modelId="{217E7333-F6EC-40D5-BD43-D97AD1AFEBD5}">
      <dgm:prSet phldrT="[نص]"/>
      <dgm:spPr/>
      <dgm:t>
        <a:bodyPr/>
        <a:lstStyle/>
        <a:p>
          <a:r>
            <a:rPr lang="en-US" dirty="0" smtClean="0"/>
            <a:t>Morbidity </a:t>
          </a:r>
          <a:r>
            <a:rPr lang="en-GB" dirty="0" smtClean="0"/>
            <a:t>and Health-related </a:t>
          </a:r>
          <a:endParaRPr lang="en-GB" dirty="0"/>
        </a:p>
      </dgm:t>
    </dgm:pt>
    <dgm:pt modelId="{ED9C00B9-9C05-4A5E-8D3C-7EBD753B766C}" type="parTrans" cxnId="{53023ECF-FA15-4599-AE08-A0AE5CB94991}">
      <dgm:prSet/>
      <dgm:spPr/>
      <dgm:t>
        <a:bodyPr/>
        <a:lstStyle/>
        <a:p>
          <a:endParaRPr lang="en-GB"/>
        </a:p>
      </dgm:t>
    </dgm:pt>
    <dgm:pt modelId="{E639BDBB-1510-47D5-8524-79B246090E05}" type="sibTrans" cxnId="{53023ECF-FA15-4599-AE08-A0AE5CB94991}">
      <dgm:prSet/>
      <dgm:spPr/>
      <dgm:t>
        <a:bodyPr/>
        <a:lstStyle/>
        <a:p>
          <a:endParaRPr lang="en-GB"/>
        </a:p>
      </dgm:t>
    </dgm:pt>
    <dgm:pt modelId="{DA23B576-0BE7-4606-B281-EA99B463B346}">
      <dgm:prSet phldrT="[نص]"/>
      <dgm:spPr/>
      <dgm:t>
        <a:bodyPr/>
        <a:lstStyle/>
        <a:p>
          <a:r>
            <a:rPr lang="en-GB" dirty="0" smtClean="0"/>
            <a:t>Hospitals</a:t>
          </a:r>
          <a:endParaRPr lang="en-GB" dirty="0"/>
        </a:p>
      </dgm:t>
    </dgm:pt>
    <dgm:pt modelId="{B1686D8E-A81E-499E-B6F2-3F2595761F85}" type="parTrans" cxnId="{FC52BE0B-7D6E-4429-B685-C200DE99B5E1}">
      <dgm:prSet/>
      <dgm:spPr/>
      <dgm:t>
        <a:bodyPr/>
        <a:lstStyle/>
        <a:p>
          <a:endParaRPr lang="en-GB"/>
        </a:p>
      </dgm:t>
    </dgm:pt>
    <dgm:pt modelId="{74494AEB-F539-40A2-9D02-BE179103A7AC}" type="sibTrans" cxnId="{FC52BE0B-7D6E-4429-B685-C200DE99B5E1}">
      <dgm:prSet/>
      <dgm:spPr/>
      <dgm:t>
        <a:bodyPr/>
        <a:lstStyle/>
        <a:p>
          <a:endParaRPr lang="en-GB"/>
        </a:p>
      </dgm:t>
    </dgm:pt>
    <dgm:pt modelId="{067F54EB-FACD-4CC5-B5AA-A040AD33B821}">
      <dgm:prSet phldrT="[نص]"/>
      <dgm:spPr/>
      <dgm:t>
        <a:bodyPr/>
        <a:lstStyle/>
        <a:p>
          <a:r>
            <a:rPr lang="en-GB" dirty="0" smtClean="0"/>
            <a:t>Medical records</a:t>
          </a:r>
          <a:endParaRPr lang="en-GB" dirty="0"/>
        </a:p>
      </dgm:t>
    </dgm:pt>
    <dgm:pt modelId="{76AB0A78-F781-43C0-8E61-68D131948583}" type="parTrans" cxnId="{0FA32B58-E52E-4A24-917B-9FBF93739380}">
      <dgm:prSet/>
      <dgm:spPr/>
      <dgm:t>
        <a:bodyPr/>
        <a:lstStyle/>
        <a:p>
          <a:endParaRPr lang="en-GB"/>
        </a:p>
      </dgm:t>
    </dgm:pt>
    <dgm:pt modelId="{16076E06-7689-4407-9CE4-BB5916C1064B}" type="sibTrans" cxnId="{0FA32B58-E52E-4A24-917B-9FBF93739380}">
      <dgm:prSet/>
      <dgm:spPr/>
      <dgm:t>
        <a:bodyPr/>
        <a:lstStyle/>
        <a:p>
          <a:endParaRPr lang="en-GB"/>
        </a:p>
      </dgm:t>
    </dgm:pt>
    <dgm:pt modelId="{BA55B216-1311-40F7-BD8F-DE4E92E6C91B}">
      <dgm:prSet phldrT="[نص]"/>
      <dgm:spPr/>
      <dgm:t>
        <a:bodyPr/>
        <a:lstStyle/>
        <a:p>
          <a:r>
            <a:rPr lang="en-US" dirty="0" smtClean="0"/>
            <a:t>Self Reported</a:t>
          </a:r>
          <a:endParaRPr lang="en-GB" dirty="0"/>
        </a:p>
      </dgm:t>
    </dgm:pt>
    <dgm:pt modelId="{7C102502-B567-4668-8062-B86BB4A9DA39}" type="parTrans" cxnId="{6CF60978-7472-46AC-832A-B30B7579E3F4}">
      <dgm:prSet/>
      <dgm:spPr/>
      <dgm:t>
        <a:bodyPr/>
        <a:lstStyle/>
        <a:p>
          <a:endParaRPr lang="en-GB"/>
        </a:p>
      </dgm:t>
    </dgm:pt>
    <dgm:pt modelId="{6299FDFA-A9D4-4E9A-AE32-481E62774E25}" type="sibTrans" cxnId="{6CF60978-7472-46AC-832A-B30B7579E3F4}">
      <dgm:prSet/>
      <dgm:spPr/>
      <dgm:t>
        <a:bodyPr/>
        <a:lstStyle/>
        <a:p>
          <a:endParaRPr lang="en-GB"/>
        </a:p>
      </dgm:t>
    </dgm:pt>
    <dgm:pt modelId="{9B98A1A3-8FF4-49BF-9545-B113F6888BBF}">
      <dgm:prSet phldrT="[نص]"/>
      <dgm:spPr/>
      <dgm:t>
        <a:bodyPr/>
        <a:lstStyle/>
        <a:p>
          <a:r>
            <a:rPr lang="en-GB" dirty="0" smtClean="0"/>
            <a:t>Surveys</a:t>
          </a:r>
          <a:endParaRPr lang="en-GB" dirty="0"/>
        </a:p>
      </dgm:t>
    </dgm:pt>
    <dgm:pt modelId="{4A00406B-39C4-4906-AF96-900E68707A2D}" type="parTrans" cxnId="{F49B66D0-9F91-4010-B289-6EC847F4D6A3}">
      <dgm:prSet/>
      <dgm:spPr/>
      <dgm:t>
        <a:bodyPr/>
        <a:lstStyle/>
        <a:p>
          <a:endParaRPr lang="en-GB"/>
        </a:p>
      </dgm:t>
    </dgm:pt>
    <dgm:pt modelId="{017FB587-AF25-467E-A32D-588EFB110212}" type="sibTrans" cxnId="{F49B66D0-9F91-4010-B289-6EC847F4D6A3}">
      <dgm:prSet/>
      <dgm:spPr/>
      <dgm:t>
        <a:bodyPr/>
        <a:lstStyle/>
        <a:p>
          <a:endParaRPr lang="en-GB"/>
        </a:p>
      </dgm:t>
    </dgm:pt>
    <dgm:pt modelId="{F2C9F9E7-F7FD-499F-BB3C-6132F4699F23}">
      <dgm:prSet phldrT="[نص]"/>
      <dgm:spPr/>
      <dgm:t>
        <a:bodyPr/>
        <a:lstStyle/>
        <a:p>
          <a:r>
            <a:rPr lang="en-GB" dirty="0" smtClean="0"/>
            <a:t>Media</a:t>
          </a:r>
          <a:endParaRPr lang="en-GB" dirty="0"/>
        </a:p>
      </dgm:t>
    </dgm:pt>
    <dgm:pt modelId="{9849D5E2-9496-4230-81C6-D5A342CDB0B5}" type="parTrans" cxnId="{6531A091-043B-40D1-B3E1-3D4F195CC5D4}">
      <dgm:prSet/>
      <dgm:spPr/>
      <dgm:t>
        <a:bodyPr/>
        <a:lstStyle/>
        <a:p>
          <a:endParaRPr lang="en-GB"/>
        </a:p>
      </dgm:t>
    </dgm:pt>
    <dgm:pt modelId="{4899D184-EC91-47AA-930B-4463CECFD120}" type="sibTrans" cxnId="{6531A091-043B-40D1-B3E1-3D4F195CC5D4}">
      <dgm:prSet/>
      <dgm:spPr/>
      <dgm:t>
        <a:bodyPr/>
        <a:lstStyle/>
        <a:p>
          <a:endParaRPr lang="en-GB"/>
        </a:p>
      </dgm:t>
    </dgm:pt>
    <dgm:pt modelId="{AE721C26-A7D7-4984-B0F8-D7260693E655}" type="pres">
      <dgm:prSet presAssocID="{2F3D4814-8148-4528-BA68-F3D546220E1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C1B0302-CF7A-4532-AA2C-EAF6D7F815DE}" type="pres">
      <dgm:prSet presAssocID="{FC887565-BF9E-4E98-9838-4CC3F0629BA4}" presName="comp" presStyleCnt="0"/>
      <dgm:spPr/>
    </dgm:pt>
    <dgm:pt modelId="{18AB3CFC-068B-4B14-AF4F-5F0766233CD6}" type="pres">
      <dgm:prSet presAssocID="{FC887565-BF9E-4E98-9838-4CC3F0629BA4}" presName="box" presStyleLbl="node1" presStyleIdx="0" presStyleCnt="3"/>
      <dgm:spPr/>
      <dgm:t>
        <a:bodyPr/>
        <a:lstStyle/>
        <a:p>
          <a:endParaRPr lang="en-GB"/>
        </a:p>
      </dgm:t>
    </dgm:pt>
    <dgm:pt modelId="{9C48DC99-8232-4846-A726-D4417DFC0DF5}" type="pres">
      <dgm:prSet presAssocID="{FC887565-BF9E-4E98-9838-4CC3F0629BA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9D5B6B-DE48-47C4-8F7A-2DD98D1C0B54}" type="pres">
      <dgm:prSet presAssocID="{FC887565-BF9E-4E98-9838-4CC3F0629BA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79E13B-BD43-4CF3-B84E-78864DEBED1D}" type="pres">
      <dgm:prSet presAssocID="{C1F4BBDC-ECB9-49DE-832B-2D9C40D618BC}" presName="spacer" presStyleCnt="0"/>
      <dgm:spPr/>
    </dgm:pt>
    <dgm:pt modelId="{606CACA0-E2CF-4898-B7C3-E8F28D52B0FC}" type="pres">
      <dgm:prSet presAssocID="{217E7333-F6EC-40D5-BD43-D97AD1AFEBD5}" presName="comp" presStyleCnt="0"/>
      <dgm:spPr/>
    </dgm:pt>
    <dgm:pt modelId="{F620686A-BCE9-46CC-9820-CFA2465C500F}" type="pres">
      <dgm:prSet presAssocID="{217E7333-F6EC-40D5-BD43-D97AD1AFEBD5}" presName="box" presStyleLbl="node1" presStyleIdx="1" presStyleCnt="3"/>
      <dgm:spPr/>
      <dgm:t>
        <a:bodyPr/>
        <a:lstStyle/>
        <a:p>
          <a:endParaRPr lang="en-GB"/>
        </a:p>
      </dgm:t>
    </dgm:pt>
    <dgm:pt modelId="{E99D740E-8770-44F8-85F7-BE88931562CC}" type="pres">
      <dgm:prSet presAssocID="{217E7333-F6EC-40D5-BD43-D97AD1AFEBD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0F782FB-D363-4FBC-9247-0CE42D117BC6}" type="pres">
      <dgm:prSet presAssocID="{217E7333-F6EC-40D5-BD43-D97AD1AFEBD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888191-9CDB-4197-A030-DEDB5D80BA65}" type="pres">
      <dgm:prSet presAssocID="{E639BDBB-1510-47D5-8524-79B246090E05}" presName="spacer" presStyleCnt="0"/>
      <dgm:spPr/>
    </dgm:pt>
    <dgm:pt modelId="{25243E88-A274-4482-B09E-C248B8756B9E}" type="pres">
      <dgm:prSet presAssocID="{BA55B216-1311-40F7-BD8F-DE4E92E6C91B}" presName="comp" presStyleCnt="0"/>
      <dgm:spPr/>
    </dgm:pt>
    <dgm:pt modelId="{25CEC300-D01B-4C10-B3BA-CEFE90317A99}" type="pres">
      <dgm:prSet presAssocID="{BA55B216-1311-40F7-BD8F-DE4E92E6C91B}" presName="box" presStyleLbl="node1" presStyleIdx="2" presStyleCnt="3"/>
      <dgm:spPr/>
      <dgm:t>
        <a:bodyPr/>
        <a:lstStyle/>
        <a:p>
          <a:endParaRPr lang="en-GB"/>
        </a:p>
      </dgm:t>
    </dgm:pt>
    <dgm:pt modelId="{3FC8E05A-E7ED-468F-838F-52F69F2BB236}" type="pres">
      <dgm:prSet presAssocID="{BA55B216-1311-40F7-BD8F-DE4E92E6C91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C35A7EF-69BB-4E7C-AA51-E730D2E2F745}" type="pres">
      <dgm:prSet presAssocID="{BA55B216-1311-40F7-BD8F-DE4E92E6C91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EA7F06-D1A9-4BCD-8A2E-626325187D12}" type="presOf" srcId="{36CA3729-B73E-4BBC-A1B7-8B272D3EC78F}" destId="{18AB3CFC-068B-4B14-AF4F-5F0766233CD6}" srcOrd="0" destOrd="1" presId="urn:microsoft.com/office/officeart/2005/8/layout/vList4#1"/>
    <dgm:cxn modelId="{74F26BEC-2C46-4790-A93C-6BADB22BC40C}" type="presOf" srcId="{FC887565-BF9E-4E98-9838-4CC3F0629BA4}" destId="{E49D5B6B-DE48-47C4-8F7A-2DD98D1C0B54}" srcOrd="1" destOrd="0" presId="urn:microsoft.com/office/officeart/2005/8/layout/vList4#1"/>
    <dgm:cxn modelId="{64A9A799-72C3-4191-90DB-266D725A251D}" type="presOf" srcId="{36CA3729-B73E-4BBC-A1B7-8B272D3EC78F}" destId="{E49D5B6B-DE48-47C4-8F7A-2DD98D1C0B54}" srcOrd="1" destOrd="1" presId="urn:microsoft.com/office/officeart/2005/8/layout/vList4#1"/>
    <dgm:cxn modelId="{AFB1F01A-91AD-4A4C-B2AD-9CF334C104F2}" type="presOf" srcId="{F2C9F9E7-F7FD-499F-BB3C-6132F4699F23}" destId="{25CEC300-D01B-4C10-B3BA-CEFE90317A99}" srcOrd="0" destOrd="2" presId="urn:microsoft.com/office/officeart/2005/8/layout/vList4#1"/>
    <dgm:cxn modelId="{E8DC3795-55A2-44C5-94C6-F9C0AB75CD07}" srcId="{2F3D4814-8148-4528-BA68-F3D546220E11}" destId="{FC887565-BF9E-4E98-9838-4CC3F0629BA4}" srcOrd="0" destOrd="0" parTransId="{18753765-8A65-4D18-997E-9F04C25074D4}" sibTransId="{C1F4BBDC-ECB9-49DE-832B-2D9C40D618BC}"/>
    <dgm:cxn modelId="{8D27EFBD-7725-4BE6-89A2-842C51760CDA}" type="presOf" srcId="{217E7333-F6EC-40D5-BD43-D97AD1AFEBD5}" destId="{A0F782FB-D363-4FBC-9247-0CE42D117BC6}" srcOrd="1" destOrd="0" presId="urn:microsoft.com/office/officeart/2005/8/layout/vList4#1"/>
    <dgm:cxn modelId="{78AA252F-5AE3-4546-AC56-57BB6AD525CB}" type="presOf" srcId="{067F54EB-FACD-4CC5-B5AA-A040AD33B821}" destId="{F620686A-BCE9-46CC-9820-CFA2465C500F}" srcOrd="0" destOrd="2" presId="urn:microsoft.com/office/officeart/2005/8/layout/vList4#1"/>
    <dgm:cxn modelId="{53023ECF-FA15-4599-AE08-A0AE5CB94991}" srcId="{2F3D4814-8148-4528-BA68-F3D546220E11}" destId="{217E7333-F6EC-40D5-BD43-D97AD1AFEBD5}" srcOrd="1" destOrd="0" parTransId="{ED9C00B9-9C05-4A5E-8D3C-7EBD753B766C}" sibTransId="{E639BDBB-1510-47D5-8524-79B246090E05}"/>
    <dgm:cxn modelId="{BAD670B7-ADDC-40B1-9C12-5EC3E1B29680}" type="presOf" srcId="{9FC9AB5E-44C3-413B-8A24-BB2334DCF54F}" destId="{E49D5B6B-DE48-47C4-8F7A-2DD98D1C0B54}" srcOrd="1" destOrd="2" presId="urn:microsoft.com/office/officeart/2005/8/layout/vList4#1"/>
    <dgm:cxn modelId="{0FA32B58-E52E-4A24-917B-9FBF93739380}" srcId="{217E7333-F6EC-40D5-BD43-D97AD1AFEBD5}" destId="{067F54EB-FACD-4CC5-B5AA-A040AD33B821}" srcOrd="1" destOrd="0" parTransId="{76AB0A78-F781-43C0-8E61-68D131948583}" sibTransId="{16076E06-7689-4407-9CE4-BB5916C1064B}"/>
    <dgm:cxn modelId="{19FC81E9-64E2-4623-8131-1F47BFBEA3C4}" type="presOf" srcId="{F2C9F9E7-F7FD-499F-BB3C-6132F4699F23}" destId="{5C35A7EF-69BB-4E7C-AA51-E730D2E2F745}" srcOrd="1" destOrd="2" presId="urn:microsoft.com/office/officeart/2005/8/layout/vList4#1"/>
    <dgm:cxn modelId="{4AFC16DB-C055-406E-B9E6-46B3DB7A38C5}" type="presOf" srcId="{FC887565-BF9E-4E98-9838-4CC3F0629BA4}" destId="{18AB3CFC-068B-4B14-AF4F-5F0766233CD6}" srcOrd="0" destOrd="0" presId="urn:microsoft.com/office/officeart/2005/8/layout/vList4#1"/>
    <dgm:cxn modelId="{B7FFBE9B-9160-4524-A34F-4EE456B425BD}" type="presOf" srcId="{BA55B216-1311-40F7-BD8F-DE4E92E6C91B}" destId="{25CEC300-D01B-4C10-B3BA-CEFE90317A99}" srcOrd="0" destOrd="0" presId="urn:microsoft.com/office/officeart/2005/8/layout/vList4#1"/>
    <dgm:cxn modelId="{6531A091-043B-40D1-B3E1-3D4F195CC5D4}" srcId="{BA55B216-1311-40F7-BD8F-DE4E92E6C91B}" destId="{F2C9F9E7-F7FD-499F-BB3C-6132F4699F23}" srcOrd="1" destOrd="0" parTransId="{9849D5E2-9496-4230-81C6-D5A342CDB0B5}" sibTransId="{4899D184-EC91-47AA-930B-4463CECFD120}"/>
    <dgm:cxn modelId="{FC52BE0B-7D6E-4429-B685-C200DE99B5E1}" srcId="{217E7333-F6EC-40D5-BD43-D97AD1AFEBD5}" destId="{DA23B576-0BE7-4606-B281-EA99B463B346}" srcOrd="0" destOrd="0" parTransId="{B1686D8E-A81E-499E-B6F2-3F2595761F85}" sibTransId="{74494AEB-F539-40A2-9D02-BE179103A7AC}"/>
    <dgm:cxn modelId="{F49B66D0-9F91-4010-B289-6EC847F4D6A3}" srcId="{BA55B216-1311-40F7-BD8F-DE4E92E6C91B}" destId="{9B98A1A3-8FF4-49BF-9545-B113F6888BBF}" srcOrd="0" destOrd="0" parTransId="{4A00406B-39C4-4906-AF96-900E68707A2D}" sibTransId="{017FB587-AF25-467E-A32D-588EFB110212}"/>
    <dgm:cxn modelId="{34E0F8AE-230A-40CB-A966-642F3DFA570A}" type="presOf" srcId="{9B98A1A3-8FF4-49BF-9545-B113F6888BBF}" destId="{5C35A7EF-69BB-4E7C-AA51-E730D2E2F745}" srcOrd="1" destOrd="1" presId="urn:microsoft.com/office/officeart/2005/8/layout/vList4#1"/>
    <dgm:cxn modelId="{B669160F-7C25-4F09-A3FA-ED6BCE888B65}" srcId="{FC887565-BF9E-4E98-9838-4CC3F0629BA4}" destId="{36CA3729-B73E-4BBC-A1B7-8B272D3EC78F}" srcOrd="0" destOrd="0" parTransId="{0FB963FC-19FB-439C-B3F0-EEF3E1099F12}" sibTransId="{0DA08BE8-5526-4CF4-9D56-E0CE0810913A}"/>
    <dgm:cxn modelId="{7036A357-61E6-46EC-9335-1144F69EE2BE}" type="presOf" srcId="{BA55B216-1311-40F7-BD8F-DE4E92E6C91B}" destId="{5C35A7EF-69BB-4E7C-AA51-E730D2E2F745}" srcOrd="1" destOrd="0" presId="urn:microsoft.com/office/officeart/2005/8/layout/vList4#1"/>
    <dgm:cxn modelId="{6CF60978-7472-46AC-832A-B30B7579E3F4}" srcId="{2F3D4814-8148-4528-BA68-F3D546220E11}" destId="{BA55B216-1311-40F7-BD8F-DE4E92E6C91B}" srcOrd="2" destOrd="0" parTransId="{7C102502-B567-4668-8062-B86BB4A9DA39}" sibTransId="{6299FDFA-A9D4-4E9A-AE32-481E62774E25}"/>
    <dgm:cxn modelId="{F650A7A2-7C21-4E16-966F-2C65FA26D42E}" type="presOf" srcId="{9B98A1A3-8FF4-49BF-9545-B113F6888BBF}" destId="{25CEC300-D01B-4C10-B3BA-CEFE90317A99}" srcOrd="0" destOrd="1" presId="urn:microsoft.com/office/officeart/2005/8/layout/vList4#1"/>
    <dgm:cxn modelId="{417A460D-6880-475F-AC5A-354B96385FDB}" type="presOf" srcId="{9FC9AB5E-44C3-413B-8A24-BB2334DCF54F}" destId="{18AB3CFC-068B-4B14-AF4F-5F0766233CD6}" srcOrd="0" destOrd="2" presId="urn:microsoft.com/office/officeart/2005/8/layout/vList4#1"/>
    <dgm:cxn modelId="{4A270A31-968D-400E-8BA7-A3979329E4B4}" type="presOf" srcId="{217E7333-F6EC-40D5-BD43-D97AD1AFEBD5}" destId="{F620686A-BCE9-46CC-9820-CFA2465C500F}" srcOrd="0" destOrd="0" presId="urn:microsoft.com/office/officeart/2005/8/layout/vList4#1"/>
    <dgm:cxn modelId="{D98FA7AB-8D59-461A-A82A-4E73DCD1F9D7}" type="presOf" srcId="{2F3D4814-8148-4528-BA68-F3D546220E11}" destId="{AE721C26-A7D7-4984-B0F8-D7260693E655}" srcOrd="0" destOrd="0" presId="urn:microsoft.com/office/officeart/2005/8/layout/vList4#1"/>
    <dgm:cxn modelId="{2AF657B0-1137-4581-852D-616E3AB66D40}" srcId="{FC887565-BF9E-4E98-9838-4CC3F0629BA4}" destId="{9FC9AB5E-44C3-413B-8A24-BB2334DCF54F}" srcOrd="1" destOrd="0" parTransId="{0698D200-3FB1-4F80-9D87-942AC9E92885}" sibTransId="{A08B8852-A946-4CD5-9775-2EFEAE4112C2}"/>
    <dgm:cxn modelId="{4DC182DC-E612-4DAE-AAD4-9D75566D076B}" type="presOf" srcId="{DA23B576-0BE7-4606-B281-EA99B463B346}" destId="{F620686A-BCE9-46CC-9820-CFA2465C500F}" srcOrd="0" destOrd="1" presId="urn:microsoft.com/office/officeart/2005/8/layout/vList4#1"/>
    <dgm:cxn modelId="{DA289D93-A92C-4679-A8EA-61D61401C95D}" type="presOf" srcId="{067F54EB-FACD-4CC5-B5AA-A040AD33B821}" destId="{A0F782FB-D363-4FBC-9247-0CE42D117BC6}" srcOrd="1" destOrd="2" presId="urn:microsoft.com/office/officeart/2005/8/layout/vList4#1"/>
    <dgm:cxn modelId="{6F5F2890-7399-4E83-B6B4-2422C95F03E6}" type="presOf" srcId="{DA23B576-0BE7-4606-B281-EA99B463B346}" destId="{A0F782FB-D363-4FBC-9247-0CE42D117BC6}" srcOrd="1" destOrd="1" presId="urn:microsoft.com/office/officeart/2005/8/layout/vList4#1"/>
    <dgm:cxn modelId="{777D4B6C-1813-4CC9-8C9D-5C3B98C66516}" type="presParOf" srcId="{AE721C26-A7D7-4984-B0F8-D7260693E655}" destId="{1C1B0302-CF7A-4532-AA2C-EAF6D7F815DE}" srcOrd="0" destOrd="0" presId="urn:microsoft.com/office/officeart/2005/8/layout/vList4#1"/>
    <dgm:cxn modelId="{4E5677ED-DFF4-47B0-8D16-E1E72D7664A2}" type="presParOf" srcId="{1C1B0302-CF7A-4532-AA2C-EAF6D7F815DE}" destId="{18AB3CFC-068B-4B14-AF4F-5F0766233CD6}" srcOrd="0" destOrd="0" presId="urn:microsoft.com/office/officeart/2005/8/layout/vList4#1"/>
    <dgm:cxn modelId="{70B5587C-9F31-4653-96AF-B48F290A5D81}" type="presParOf" srcId="{1C1B0302-CF7A-4532-AA2C-EAF6D7F815DE}" destId="{9C48DC99-8232-4846-A726-D4417DFC0DF5}" srcOrd="1" destOrd="0" presId="urn:microsoft.com/office/officeart/2005/8/layout/vList4#1"/>
    <dgm:cxn modelId="{68383812-0A49-4B78-A2FF-64DAB32641E2}" type="presParOf" srcId="{1C1B0302-CF7A-4532-AA2C-EAF6D7F815DE}" destId="{E49D5B6B-DE48-47C4-8F7A-2DD98D1C0B54}" srcOrd="2" destOrd="0" presId="urn:microsoft.com/office/officeart/2005/8/layout/vList4#1"/>
    <dgm:cxn modelId="{A07953D8-CF54-4BD8-B45A-16D42D4CCDAE}" type="presParOf" srcId="{AE721C26-A7D7-4984-B0F8-D7260693E655}" destId="{D579E13B-BD43-4CF3-B84E-78864DEBED1D}" srcOrd="1" destOrd="0" presId="urn:microsoft.com/office/officeart/2005/8/layout/vList4#1"/>
    <dgm:cxn modelId="{D6C52E0B-9D4F-4020-BC00-D4B0423FE889}" type="presParOf" srcId="{AE721C26-A7D7-4984-B0F8-D7260693E655}" destId="{606CACA0-E2CF-4898-B7C3-E8F28D52B0FC}" srcOrd="2" destOrd="0" presId="urn:microsoft.com/office/officeart/2005/8/layout/vList4#1"/>
    <dgm:cxn modelId="{00C17920-A3E0-422D-BA81-43D1324C36C8}" type="presParOf" srcId="{606CACA0-E2CF-4898-B7C3-E8F28D52B0FC}" destId="{F620686A-BCE9-46CC-9820-CFA2465C500F}" srcOrd="0" destOrd="0" presId="urn:microsoft.com/office/officeart/2005/8/layout/vList4#1"/>
    <dgm:cxn modelId="{4315A2C7-AD68-48F1-9DAB-A2AD4039E178}" type="presParOf" srcId="{606CACA0-E2CF-4898-B7C3-E8F28D52B0FC}" destId="{E99D740E-8770-44F8-85F7-BE88931562CC}" srcOrd="1" destOrd="0" presId="urn:microsoft.com/office/officeart/2005/8/layout/vList4#1"/>
    <dgm:cxn modelId="{B887D59F-3A28-4209-830A-85D5E743A187}" type="presParOf" srcId="{606CACA0-E2CF-4898-B7C3-E8F28D52B0FC}" destId="{A0F782FB-D363-4FBC-9247-0CE42D117BC6}" srcOrd="2" destOrd="0" presId="urn:microsoft.com/office/officeart/2005/8/layout/vList4#1"/>
    <dgm:cxn modelId="{CAF317C2-AC47-4553-B358-1BFED9474D41}" type="presParOf" srcId="{AE721C26-A7D7-4984-B0F8-D7260693E655}" destId="{76888191-9CDB-4197-A030-DEDB5D80BA65}" srcOrd="3" destOrd="0" presId="urn:microsoft.com/office/officeart/2005/8/layout/vList4#1"/>
    <dgm:cxn modelId="{88E1C8AF-3B91-42EF-A114-BCD2DAB7A9B2}" type="presParOf" srcId="{AE721C26-A7D7-4984-B0F8-D7260693E655}" destId="{25243E88-A274-4482-B09E-C248B8756B9E}" srcOrd="4" destOrd="0" presId="urn:microsoft.com/office/officeart/2005/8/layout/vList4#1"/>
    <dgm:cxn modelId="{C6ADF98C-3F96-4F2D-BE09-18340AF308FB}" type="presParOf" srcId="{25243E88-A274-4482-B09E-C248B8756B9E}" destId="{25CEC300-D01B-4C10-B3BA-CEFE90317A99}" srcOrd="0" destOrd="0" presId="urn:microsoft.com/office/officeart/2005/8/layout/vList4#1"/>
    <dgm:cxn modelId="{8CE3E3A1-5048-40CB-8D54-904C345EC2B3}" type="presParOf" srcId="{25243E88-A274-4482-B09E-C248B8756B9E}" destId="{3FC8E05A-E7ED-468F-838F-52F69F2BB236}" srcOrd="1" destOrd="0" presId="urn:microsoft.com/office/officeart/2005/8/layout/vList4#1"/>
    <dgm:cxn modelId="{D7FC4603-3DAF-4F9A-93A0-8098536C2D9F}" type="presParOf" srcId="{25243E88-A274-4482-B09E-C248B8756B9E}" destId="{5C35A7EF-69BB-4E7C-AA51-E730D2E2F74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20015C-0CFF-4B78-AF2E-E4532AB334D4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F4900F-EFFA-4E89-AF51-B7D6DAC19C19}">
      <dgm:prSet phldrT="[نص]"/>
      <dgm:spPr/>
      <dgm:t>
        <a:bodyPr/>
        <a:lstStyle/>
        <a:p>
          <a:r>
            <a:rPr lang="en-GB" dirty="0" smtClean="0"/>
            <a:t>Community-based</a:t>
          </a:r>
          <a:endParaRPr lang="en-GB" dirty="0"/>
        </a:p>
      </dgm:t>
    </dgm:pt>
    <dgm:pt modelId="{6AC69744-9F2B-4A71-AB7E-6192E28CE450}" type="parTrans" cxnId="{1C201D74-F199-423B-B3A0-67056DEA3F54}">
      <dgm:prSet/>
      <dgm:spPr/>
      <dgm:t>
        <a:bodyPr/>
        <a:lstStyle/>
        <a:p>
          <a:endParaRPr lang="en-GB"/>
        </a:p>
      </dgm:t>
    </dgm:pt>
    <dgm:pt modelId="{FD5BA34B-58E8-4BCB-ACF3-286E74276EF8}" type="sibTrans" cxnId="{1C201D74-F199-423B-B3A0-67056DEA3F54}">
      <dgm:prSet/>
      <dgm:spPr/>
      <dgm:t>
        <a:bodyPr/>
        <a:lstStyle/>
        <a:p>
          <a:endParaRPr lang="en-GB"/>
        </a:p>
      </dgm:t>
    </dgm:pt>
    <dgm:pt modelId="{61531B2F-3C94-4F93-A46D-9C5608D20E98}">
      <dgm:prSet phldrT="[نص]"/>
      <dgm:spPr/>
      <dgm:t>
        <a:bodyPr/>
        <a:lstStyle/>
        <a:p>
          <a:r>
            <a:rPr lang="en-GB" dirty="0" smtClean="0"/>
            <a:t>Demographic records</a:t>
          </a:r>
          <a:endParaRPr lang="en-GB" dirty="0"/>
        </a:p>
      </dgm:t>
    </dgm:pt>
    <dgm:pt modelId="{9C21C7DA-78E6-4053-830D-9CA99D84F82D}" type="parTrans" cxnId="{8590E727-175A-4297-A2B6-1F5709FCA611}">
      <dgm:prSet/>
      <dgm:spPr/>
      <dgm:t>
        <a:bodyPr/>
        <a:lstStyle/>
        <a:p>
          <a:endParaRPr lang="en-GB"/>
        </a:p>
      </dgm:t>
    </dgm:pt>
    <dgm:pt modelId="{B71B365E-BF99-4106-8A34-563720DB1F1A}" type="sibTrans" cxnId="{8590E727-175A-4297-A2B6-1F5709FCA611}">
      <dgm:prSet/>
      <dgm:spPr/>
      <dgm:t>
        <a:bodyPr/>
        <a:lstStyle/>
        <a:p>
          <a:endParaRPr lang="en-GB"/>
        </a:p>
      </dgm:t>
    </dgm:pt>
    <dgm:pt modelId="{F17F95C0-59D0-4B65-A56F-D1065DCBE8E4}">
      <dgm:prSet phldrT="[نص]"/>
      <dgm:spPr/>
      <dgm:t>
        <a:bodyPr/>
        <a:lstStyle/>
        <a:p>
          <a:r>
            <a:rPr lang="en-GB" dirty="0" smtClean="0"/>
            <a:t>Local government  records</a:t>
          </a:r>
          <a:endParaRPr lang="en-GB" dirty="0"/>
        </a:p>
      </dgm:t>
    </dgm:pt>
    <dgm:pt modelId="{90A4B88C-8F4C-407E-B2D2-12B8B4571725}" type="parTrans" cxnId="{8FE3BA16-4811-478A-A86E-06FD8DF7B216}">
      <dgm:prSet/>
      <dgm:spPr/>
      <dgm:t>
        <a:bodyPr/>
        <a:lstStyle/>
        <a:p>
          <a:endParaRPr lang="en-GB"/>
        </a:p>
      </dgm:t>
    </dgm:pt>
    <dgm:pt modelId="{15215B49-C072-4E94-82CB-95E8D3179BC1}" type="sibTrans" cxnId="{8FE3BA16-4811-478A-A86E-06FD8DF7B216}">
      <dgm:prSet/>
      <dgm:spPr/>
      <dgm:t>
        <a:bodyPr/>
        <a:lstStyle/>
        <a:p>
          <a:endParaRPr lang="en-GB"/>
        </a:p>
      </dgm:t>
    </dgm:pt>
    <dgm:pt modelId="{0A4D000A-795C-45FC-A8F7-D38A0E3B913A}">
      <dgm:prSet phldrT="[نص]"/>
      <dgm:spPr/>
      <dgm:t>
        <a:bodyPr/>
        <a:lstStyle/>
        <a:p>
          <a:r>
            <a:rPr lang="en-GB" dirty="0" smtClean="0"/>
            <a:t>Law enforcement</a:t>
          </a:r>
          <a:endParaRPr lang="en-GB" dirty="0"/>
        </a:p>
      </dgm:t>
    </dgm:pt>
    <dgm:pt modelId="{44A24737-62BB-48AD-A71B-E2E13E60BD52}" type="parTrans" cxnId="{4A11FB7A-90B5-441C-882C-8A1B8D1FF83D}">
      <dgm:prSet/>
      <dgm:spPr/>
      <dgm:t>
        <a:bodyPr/>
        <a:lstStyle/>
        <a:p>
          <a:endParaRPr lang="en-GB"/>
        </a:p>
      </dgm:t>
    </dgm:pt>
    <dgm:pt modelId="{D3CF8DFF-AE21-4F69-86AC-3333DD49B865}" type="sibTrans" cxnId="{4A11FB7A-90B5-441C-882C-8A1B8D1FF83D}">
      <dgm:prSet/>
      <dgm:spPr/>
      <dgm:t>
        <a:bodyPr/>
        <a:lstStyle/>
        <a:p>
          <a:endParaRPr lang="en-GB"/>
        </a:p>
      </dgm:t>
    </dgm:pt>
    <dgm:pt modelId="{9F6F9D7F-BE31-4D59-BFD9-7C23C7630533}">
      <dgm:prSet phldrT="[نص]"/>
      <dgm:spPr/>
      <dgm:t>
        <a:bodyPr/>
        <a:lstStyle/>
        <a:p>
          <a:r>
            <a:rPr lang="en-GB" dirty="0" smtClean="0"/>
            <a:t>Police records</a:t>
          </a:r>
          <a:endParaRPr lang="en-GB" dirty="0"/>
        </a:p>
      </dgm:t>
    </dgm:pt>
    <dgm:pt modelId="{079E9C08-323D-4078-8824-8E913B8BC86A}" type="parTrans" cxnId="{350DF78B-9292-4349-B1BA-19258BF4ECCB}">
      <dgm:prSet/>
      <dgm:spPr/>
      <dgm:t>
        <a:bodyPr/>
        <a:lstStyle/>
        <a:p>
          <a:endParaRPr lang="en-GB"/>
        </a:p>
      </dgm:t>
    </dgm:pt>
    <dgm:pt modelId="{729347B2-5504-44D9-B777-D1992E702373}" type="sibTrans" cxnId="{350DF78B-9292-4349-B1BA-19258BF4ECCB}">
      <dgm:prSet/>
      <dgm:spPr/>
      <dgm:t>
        <a:bodyPr/>
        <a:lstStyle/>
        <a:p>
          <a:endParaRPr lang="en-GB"/>
        </a:p>
      </dgm:t>
    </dgm:pt>
    <dgm:pt modelId="{18381485-0A2B-43B1-B26B-0D67B0E9D7CE}">
      <dgm:prSet phldrT="[نص]"/>
      <dgm:spPr/>
      <dgm:t>
        <a:bodyPr/>
        <a:lstStyle/>
        <a:p>
          <a:r>
            <a:rPr lang="en-GB" dirty="0" smtClean="0"/>
            <a:t>Prison records</a:t>
          </a:r>
          <a:endParaRPr lang="en-GB" dirty="0"/>
        </a:p>
      </dgm:t>
    </dgm:pt>
    <dgm:pt modelId="{6C1285FE-0C17-474F-8517-49989BC8598A}" type="parTrans" cxnId="{1FC72CA8-6C64-4928-B9DF-AA27CDCFF1C7}">
      <dgm:prSet/>
      <dgm:spPr/>
      <dgm:t>
        <a:bodyPr/>
        <a:lstStyle/>
        <a:p>
          <a:endParaRPr lang="en-GB"/>
        </a:p>
      </dgm:t>
    </dgm:pt>
    <dgm:pt modelId="{D27EDEE5-83F5-44B7-960F-EE6E9EAD270C}" type="sibTrans" cxnId="{1FC72CA8-6C64-4928-B9DF-AA27CDCFF1C7}">
      <dgm:prSet/>
      <dgm:spPr/>
      <dgm:t>
        <a:bodyPr/>
        <a:lstStyle/>
        <a:p>
          <a:endParaRPr lang="en-GB"/>
        </a:p>
      </dgm:t>
    </dgm:pt>
    <dgm:pt modelId="{2C1EAB1D-738B-406C-BF7C-2335EEBD4775}">
      <dgm:prSet phldrT="[نص]"/>
      <dgm:spPr/>
      <dgm:t>
        <a:bodyPr/>
        <a:lstStyle/>
        <a:p>
          <a:r>
            <a:rPr lang="en-GB" dirty="0" smtClean="0"/>
            <a:t>Economic-social	</a:t>
          </a:r>
          <a:endParaRPr lang="en-GB" dirty="0"/>
        </a:p>
      </dgm:t>
    </dgm:pt>
    <dgm:pt modelId="{EB849FD7-BC49-4424-9D38-C8002437B2EF}" type="parTrans" cxnId="{9436C13E-F38B-412A-BBC3-7C101EE1B9AB}">
      <dgm:prSet/>
      <dgm:spPr/>
      <dgm:t>
        <a:bodyPr/>
        <a:lstStyle/>
        <a:p>
          <a:endParaRPr lang="en-GB"/>
        </a:p>
      </dgm:t>
    </dgm:pt>
    <dgm:pt modelId="{6BCCF734-50D5-4ACF-9F2C-460921B218A2}" type="sibTrans" cxnId="{9436C13E-F38B-412A-BBC3-7C101EE1B9AB}">
      <dgm:prSet/>
      <dgm:spPr/>
      <dgm:t>
        <a:bodyPr/>
        <a:lstStyle/>
        <a:p>
          <a:endParaRPr lang="en-GB"/>
        </a:p>
      </dgm:t>
    </dgm:pt>
    <dgm:pt modelId="{7D1AF55B-5618-447A-85F1-70DA6DD8193A}">
      <dgm:prSet phldrT="[نص]"/>
      <dgm:spPr/>
      <dgm:t>
        <a:bodyPr/>
        <a:lstStyle/>
        <a:p>
          <a:r>
            <a:rPr lang="en-GB" dirty="0" smtClean="0"/>
            <a:t>Institutional or agency records</a:t>
          </a:r>
          <a:endParaRPr lang="en-GB" dirty="0"/>
        </a:p>
      </dgm:t>
    </dgm:pt>
    <dgm:pt modelId="{EC2B51C0-7990-49CB-A626-817711CDB2EB}" type="parTrans" cxnId="{889FEC43-9145-407C-9800-19346AFBE346}">
      <dgm:prSet/>
      <dgm:spPr/>
      <dgm:t>
        <a:bodyPr/>
        <a:lstStyle/>
        <a:p>
          <a:endParaRPr lang="en-GB"/>
        </a:p>
      </dgm:t>
    </dgm:pt>
    <dgm:pt modelId="{4D0CA5DF-66EE-489E-BF31-576505C339EB}" type="sibTrans" cxnId="{889FEC43-9145-407C-9800-19346AFBE346}">
      <dgm:prSet/>
      <dgm:spPr/>
      <dgm:t>
        <a:bodyPr/>
        <a:lstStyle/>
        <a:p>
          <a:endParaRPr lang="en-GB"/>
        </a:p>
      </dgm:t>
    </dgm:pt>
    <dgm:pt modelId="{0D93818A-C346-4399-8E04-6B95CA761869}">
      <dgm:prSet phldrT="[نص]"/>
      <dgm:spPr/>
      <dgm:t>
        <a:bodyPr/>
        <a:lstStyle/>
        <a:p>
          <a:r>
            <a:rPr lang="en-GB" dirty="0" smtClean="0"/>
            <a:t>Special studies</a:t>
          </a:r>
          <a:endParaRPr lang="en-GB" dirty="0"/>
        </a:p>
      </dgm:t>
    </dgm:pt>
    <dgm:pt modelId="{959AC23D-475C-4866-8DF7-8B0E057C9BBF}" type="parTrans" cxnId="{F87DEC82-98D1-4E10-8665-888FB5CD85AB}">
      <dgm:prSet/>
      <dgm:spPr/>
      <dgm:t>
        <a:bodyPr/>
        <a:lstStyle/>
        <a:p>
          <a:endParaRPr lang="en-GB"/>
        </a:p>
      </dgm:t>
    </dgm:pt>
    <dgm:pt modelId="{F401CD96-F78C-4F15-80B7-0CB2F8DBB5E5}" type="sibTrans" cxnId="{F87DEC82-98D1-4E10-8665-888FB5CD85AB}">
      <dgm:prSet/>
      <dgm:spPr/>
      <dgm:t>
        <a:bodyPr/>
        <a:lstStyle/>
        <a:p>
          <a:endParaRPr lang="en-GB"/>
        </a:p>
      </dgm:t>
    </dgm:pt>
    <dgm:pt modelId="{C082935A-F32E-4679-B022-E4C24649005D}" type="pres">
      <dgm:prSet presAssocID="{C220015C-0CFF-4B78-AF2E-E4532AB334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ED27A3-3217-467C-8F40-700CC06FA76D}" type="pres">
      <dgm:prSet presAssocID="{F0F4900F-EFFA-4E89-AF51-B7D6DAC19C19}" presName="comp" presStyleCnt="0"/>
      <dgm:spPr/>
    </dgm:pt>
    <dgm:pt modelId="{49494EEC-4AA9-4DF5-900B-A623FF805512}" type="pres">
      <dgm:prSet presAssocID="{F0F4900F-EFFA-4E89-AF51-B7D6DAC19C19}" presName="box" presStyleLbl="node1" presStyleIdx="0" presStyleCnt="3"/>
      <dgm:spPr/>
      <dgm:t>
        <a:bodyPr/>
        <a:lstStyle/>
        <a:p>
          <a:endParaRPr lang="en-GB"/>
        </a:p>
      </dgm:t>
    </dgm:pt>
    <dgm:pt modelId="{DDCC7749-339E-4B36-91F9-12E6D73DC229}" type="pres">
      <dgm:prSet presAssocID="{F0F4900F-EFFA-4E89-AF51-B7D6DAC19C1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382B8D-FBDB-442B-9BAC-891F351373C2}" type="pres">
      <dgm:prSet presAssocID="{F0F4900F-EFFA-4E89-AF51-B7D6DAC19C1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C9DDD5-2A23-4F5E-ADF2-5EB17F886AF3}" type="pres">
      <dgm:prSet presAssocID="{FD5BA34B-58E8-4BCB-ACF3-286E74276EF8}" presName="spacer" presStyleCnt="0"/>
      <dgm:spPr/>
    </dgm:pt>
    <dgm:pt modelId="{CD5C8B2D-815D-4E80-9A2D-2B0663A7422C}" type="pres">
      <dgm:prSet presAssocID="{0A4D000A-795C-45FC-A8F7-D38A0E3B913A}" presName="comp" presStyleCnt="0"/>
      <dgm:spPr/>
    </dgm:pt>
    <dgm:pt modelId="{1F6896F0-8A47-4B29-BAE7-E8A54649E427}" type="pres">
      <dgm:prSet presAssocID="{0A4D000A-795C-45FC-A8F7-D38A0E3B913A}" presName="box" presStyleLbl="node1" presStyleIdx="1" presStyleCnt="3"/>
      <dgm:spPr/>
      <dgm:t>
        <a:bodyPr/>
        <a:lstStyle/>
        <a:p>
          <a:endParaRPr lang="en-GB"/>
        </a:p>
      </dgm:t>
    </dgm:pt>
    <dgm:pt modelId="{DD4B7F4B-A017-4AB5-833A-693827EBB83F}" type="pres">
      <dgm:prSet presAssocID="{0A4D000A-795C-45FC-A8F7-D38A0E3B913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613DD78-BAD5-47BC-8D48-8864BEDD2122}" type="pres">
      <dgm:prSet presAssocID="{0A4D000A-795C-45FC-A8F7-D38A0E3B913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616D33-7203-4279-B0EE-C1591EC47B88}" type="pres">
      <dgm:prSet presAssocID="{D3CF8DFF-AE21-4F69-86AC-3333DD49B865}" presName="spacer" presStyleCnt="0"/>
      <dgm:spPr/>
    </dgm:pt>
    <dgm:pt modelId="{355C1AD3-D1E3-46DE-9E63-B3900A6103DC}" type="pres">
      <dgm:prSet presAssocID="{2C1EAB1D-738B-406C-BF7C-2335EEBD4775}" presName="comp" presStyleCnt="0"/>
      <dgm:spPr/>
    </dgm:pt>
    <dgm:pt modelId="{DDAD75CB-A3A5-4492-8E58-EB114BB707F4}" type="pres">
      <dgm:prSet presAssocID="{2C1EAB1D-738B-406C-BF7C-2335EEBD4775}" presName="box" presStyleLbl="node1" presStyleIdx="2" presStyleCnt="3"/>
      <dgm:spPr/>
      <dgm:t>
        <a:bodyPr/>
        <a:lstStyle/>
        <a:p>
          <a:endParaRPr lang="en-GB"/>
        </a:p>
      </dgm:t>
    </dgm:pt>
    <dgm:pt modelId="{DB194E85-0878-4B1A-8547-949DE999EE65}" type="pres">
      <dgm:prSet presAssocID="{2C1EAB1D-738B-406C-BF7C-2335EEBD477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9F6D4B0-39EF-4391-A489-AED7B4C5B764}" type="pres">
      <dgm:prSet presAssocID="{2C1EAB1D-738B-406C-BF7C-2335EEBD47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9D15E55-321C-4A59-BA65-0EF35AB85BE2}" type="presOf" srcId="{7D1AF55B-5618-447A-85F1-70DA6DD8193A}" destId="{DDAD75CB-A3A5-4492-8E58-EB114BB707F4}" srcOrd="0" destOrd="1" presId="urn:microsoft.com/office/officeart/2005/8/layout/vList4#2"/>
    <dgm:cxn modelId="{33E15064-FC96-4ED1-A84E-AE38C315D304}" type="presOf" srcId="{9F6F9D7F-BE31-4D59-BFD9-7C23C7630533}" destId="{1F6896F0-8A47-4B29-BAE7-E8A54649E427}" srcOrd="0" destOrd="1" presId="urn:microsoft.com/office/officeart/2005/8/layout/vList4#2"/>
    <dgm:cxn modelId="{A4FC50D4-84D8-4338-A78F-288468086594}" type="presOf" srcId="{C220015C-0CFF-4B78-AF2E-E4532AB334D4}" destId="{C082935A-F32E-4679-B022-E4C24649005D}" srcOrd="0" destOrd="0" presId="urn:microsoft.com/office/officeart/2005/8/layout/vList4#2"/>
    <dgm:cxn modelId="{5654D5A2-1E26-4FA4-BC0E-6DE393E1FA36}" type="presOf" srcId="{0A4D000A-795C-45FC-A8F7-D38A0E3B913A}" destId="{1613DD78-BAD5-47BC-8D48-8864BEDD2122}" srcOrd="1" destOrd="0" presId="urn:microsoft.com/office/officeart/2005/8/layout/vList4#2"/>
    <dgm:cxn modelId="{29434928-3876-4B0B-A472-B7A9FEB23206}" type="presOf" srcId="{0D93818A-C346-4399-8E04-6B95CA761869}" destId="{DDAD75CB-A3A5-4492-8E58-EB114BB707F4}" srcOrd="0" destOrd="2" presId="urn:microsoft.com/office/officeart/2005/8/layout/vList4#2"/>
    <dgm:cxn modelId="{77AD795C-CBD2-45E1-B637-6F951E003742}" type="presOf" srcId="{2C1EAB1D-738B-406C-BF7C-2335EEBD4775}" destId="{89F6D4B0-39EF-4391-A489-AED7B4C5B764}" srcOrd="1" destOrd="0" presId="urn:microsoft.com/office/officeart/2005/8/layout/vList4#2"/>
    <dgm:cxn modelId="{8590E727-175A-4297-A2B6-1F5709FCA611}" srcId="{F0F4900F-EFFA-4E89-AF51-B7D6DAC19C19}" destId="{61531B2F-3C94-4F93-A46D-9C5608D20E98}" srcOrd="0" destOrd="0" parTransId="{9C21C7DA-78E6-4053-830D-9CA99D84F82D}" sibTransId="{B71B365E-BF99-4106-8A34-563720DB1F1A}"/>
    <dgm:cxn modelId="{2E6DC10D-7B27-42F9-A743-659E827CE171}" type="presOf" srcId="{9F6F9D7F-BE31-4D59-BFD9-7C23C7630533}" destId="{1613DD78-BAD5-47BC-8D48-8864BEDD2122}" srcOrd="1" destOrd="1" presId="urn:microsoft.com/office/officeart/2005/8/layout/vList4#2"/>
    <dgm:cxn modelId="{8FE3BA16-4811-478A-A86E-06FD8DF7B216}" srcId="{F0F4900F-EFFA-4E89-AF51-B7D6DAC19C19}" destId="{F17F95C0-59D0-4B65-A56F-D1065DCBE8E4}" srcOrd="1" destOrd="0" parTransId="{90A4B88C-8F4C-407E-B2D2-12B8B4571725}" sibTransId="{15215B49-C072-4E94-82CB-95E8D3179BC1}"/>
    <dgm:cxn modelId="{350DF78B-9292-4349-B1BA-19258BF4ECCB}" srcId="{0A4D000A-795C-45FC-A8F7-D38A0E3B913A}" destId="{9F6F9D7F-BE31-4D59-BFD9-7C23C7630533}" srcOrd="0" destOrd="0" parTransId="{079E9C08-323D-4078-8824-8E913B8BC86A}" sibTransId="{729347B2-5504-44D9-B777-D1992E702373}"/>
    <dgm:cxn modelId="{F5DBDCC5-312F-44CC-B6B9-8865ACCE2AB6}" type="presOf" srcId="{61531B2F-3C94-4F93-A46D-9C5608D20E98}" destId="{49494EEC-4AA9-4DF5-900B-A623FF805512}" srcOrd="0" destOrd="1" presId="urn:microsoft.com/office/officeart/2005/8/layout/vList4#2"/>
    <dgm:cxn modelId="{37BE23E7-3149-48EA-A4C6-E94186064CDE}" type="presOf" srcId="{F0F4900F-EFFA-4E89-AF51-B7D6DAC19C19}" destId="{43382B8D-FBDB-442B-9BAC-891F351373C2}" srcOrd="1" destOrd="0" presId="urn:microsoft.com/office/officeart/2005/8/layout/vList4#2"/>
    <dgm:cxn modelId="{1C201D74-F199-423B-B3A0-67056DEA3F54}" srcId="{C220015C-0CFF-4B78-AF2E-E4532AB334D4}" destId="{F0F4900F-EFFA-4E89-AF51-B7D6DAC19C19}" srcOrd="0" destOrd="0" parTransId="{6AC69744-9F2B-4A71-AB7E-6192E28CE450}" sibTransId="{FD5BA34B-58E8-4BCB-ACF3-286E74276EF8}"/>
    <dgm:cxn modelId="{131314D4-6077-4B69-9172-D280A7EC9EE5}" type="presOf" srcId="{F0F4900F-EFFA-4E89-AF51-B7D6DAC19C19}" destId="{49494EEC-4AA9-4DF5-900B-A623FF805512}" srcOrd="0" destOrd="0" presId="urn:microsoft.com/office/officeart/2005/8/layout/vList4#2"/>
    <dgm:cxn modelId="{2E6BADFD-E5ED-4B19-96BD-BD29B10FBB03}" type="presOf" srcId="{2C1EAB1D-738B-406C-BF7C-2335EEBD4775}" destId="{DDAD75CB-A3A5-4492-8E58-EB114BB707F4}" srcOrd="0" destOrd="0" presId="urn:microsoft.com/office/officeart/2005/8/layout/vList4#2"/>
    <dgm:cxn modelId="{44BBFEE6-AA70-48D2-A98D-79DAD9C056B1}" type="presOf" srcId="{18381485-0A2B-43B1-B26B-0D67B0E9D7CE}" destId="{1613DD78-BAD5-47BC-8D48-8864BEDD2122}" srcOrd="1" destOrd="2" presId="urn:microsoft.com/office/officeart/2005/8/layout/vList4#2"/>
    <dgm:cxn modelId="{AA2CC90B-5BB7-4999-9CA2-5B85D4488109}" type="presOf" srcId="{0A4D000A-795C-45FC-A8F7-D38A0E3B913A}" destId="{1F6896F0-8A47-4B29-BAE7-E8A54649E427}" srcOrd="0" destOrd="0" presId="urn:microsoft.com/office/officeart/2005/8/layout/vList4#2"/>
    <dgm:cxn modelId="{F87DEC82-98D1-4E10-8665-888FB5CD85AB}" srcId="{2C1EAB1D-738B-406C-BF7C-2335EEBD4775}" destId="{0D93818A-C346-4399-8E04-6B95CA761869}" srcOrd="1" destOrd="0" parTransId="{959AC23D-475C-4866-8DF7-8B0E057C9BBF}" sibTransId="{F401CD96-F78C-4F15-80B7-0CB2F8DBB5E5}"/>
    <dgm:cxn modelId="{F3983575-D178-4A54-BDA6-1A8ABE451DA4}" type="presOf" srcId="{61531B2F-3C94-4F93-A46D-9C5608D20E98}" destId="{43382B8D-FBDB-442B-9BAC-891F351373C2}" srcOrd="1" destOrd="1" presId="urn:microsoft.com/office/officeart/2005/8/layout/vList4#2"/>
    <dgm:cxn modelId="{889FEC43-9145-407C-9800-19346AFBE346}" srcId="{2C1EAB1D-738B-406C-BF7C-2335EEBD4775}" destId="{7D1AF55B-5618-447A-85F1-70DA6DD8193A}" srcOrd="0" destOrd="0" parTransId="{EC2B51C0-7990-49CB-A626-817711CDB2EB}" sibTransId="{4D0CA5DF-66EE-489E-BF31-576505C339EB}"/>
    <dgm:cxn modelId="{7FA409FD-42F4-495B-B18D-98C9532BAD25}" type="presOf" srcId="{0D93818A-C346-4399-8E04-6B95CA761869}" destId="{89F6D4B0-39EF-4391-A489-AED7B4C5B764}" srcOrd="1" destOrd="2" presId="urn:microsoft.com/office/officeart/2005/8/layout/vList4#2"/>
    <dgm:cxn modelId="{1FC72CA8-6C64-4928-B9DF-AA27CDCFF1C7}" srcId="{0A4D000A-795C-45FC-A8F7-D38A0E3B913A}" destId="{18381485-0A2B-43B1-B26B-0D67B0E9D7CE}" srcOrd="1" destOrd="0" parTransId="{6C1285FE-0C17-474F-8517-49989BC8598A}" sibTransId="{D27EDEE5-83F5-44B7-960F-EE6E9EAD270C}"/>
    <dgm:cxn modelId="{23D15589-AE15-4672-A4AE-C3DE983BD3CB}" type="presOf" srcId="{F17F95C0-59D0-4B65-A56F-D1065DCBE8E4}" destId="{43382B8D-FBDB-442B-9BAC-891F351373C2}" srcOrd="1" destOrd="2" presId="urn:microsoft.com/office/officeart/2005/8/layout/vList4#2"/>
    <dgm:cxn modelId="{D587AF0D-1DA4-4A0C-AB3E-91CB7943D5BF}" type="presOf" srcId="{F17F95C0-59D0-4B65-A56F-D1065DCBE8E4}" destId="{49494EEC-4AA9-4DF5-900B-A623FF805512}" srcOrd="0" destOrd="2" presId="urn:microsoft.com/office/officeart/2005/8/layout/vList4#2"/>
    <dgm:cxn modelId="{9869751E-812F-4AA3-9D94-ED8EFE367687}" type="presOf" srcId="{18381485-0A2B-43B1-B26B-0D67B0E9D7CE}" destId="{1F6896F0-8A47-4B29-BAE7-E8A54649E427}" srcOrd="0" destOrd="2" presId="urn:microsoft.com/office/officeart/2005/8/layout/vList4#2"/>
    <dgm:cxn modelId="{4A11FB7A-90B5-441C-882C-8A1B8D1FF83D}" srcId="{C220015C-0CFF-4B78-AF2E-E4532AB334D4}" destId="{0A4D000A-795C-45FC-A8F7-D38A0E3B913A}" srcOrd="1" destOrd="0" parTransId="{44A24737-62BB-48AD-A71B-E2E13E60BD52}" sibTransId="{D3CF8DFF-AE21-4F69-86AC-3333DD49B865}"/>
    <dgm:cxn modelId="{9436C13E-F38B-412A-BBC3-7C101EE1B9AB}" srcId="{C220015C-0CFF-4B78-AF2E-E4532AB334D4}" destId="{2C1EAB1D-738B-406C-BF7C-2335EEBD4775}" srcOrd="2" destOrd="0" parTransId="{EB849FD7-BC49-4424-9D38-C8002437B2EF}" sibTransId="{6BCCF734-50D5-4ACF-9F2C-460921B218A2}"/>
    <dgm:cxn modelId="{F4C77944-2BAB-4078-8E47-F18468528F9B}" type="presOf" srcId="{7D1AF55B-5618-447A-85F1-70DA6DD8193A}" destId="{89F6D4B0-39EF-4391-A489-AED7B4C5B764}" srcOrd="1" destOrd="1" presId="urn:microsoft.com/office/officeart/2005/8/layout/vList4#2"/>
    <dgm:cxn modelId="{74079C9B-DF5C-4234-95DC-179E86285CB7}" type="presParOf" srcId="{C082935A-F32E-4679-B022-E4C24649005D}" destId="{91ED27A3-3217-467C-8F40-700CC06FA76D}" srcOrd="0" destOrd="0" presId="urn:microsoft.com/office/officeart/2005/8/layout/vList4#2"/>
    <dgm:cxn modelId="{AECC6946-C5E4-4238-8D97-5704ADA46F2D}" type="presParOf" srcId="{91ED27A3-3217-467C-8F40-700CC06FA76D}" destId="{49494EEC-4AA9-4DF5-900B-A623FF805512}" srcOrd="0" destOrd="0" presId="urn:microsoft.com/office/officeart/2005/8/layout/vList4#2"/>
    <dgm:cxn modelId="{EED6C469-AE11-49BC-839C-360E33FC5FB4}" type="presParOf" srcId="{91ED27A3-3217-467C-8F40-700CC06FA76D}" destId="{DDCC7749-339E-4B36-91F9-12E6D73DC229}" srcOrd="1" destOrd="0" presId="urn:microsoft.com/office/officeart/2005/8/layout/vList4#2"/>
    <dgm:cxn modelId="{7A392E0D-0DAB-47DE-B9B5-C177F0F7DF5A}" type="presParOf" srcId="{91ED27A3-3217-467C-8F40-700CC06FA76D}" destId="{43382B8D-FBDB-442B-9BAC-891F351373C2}" srcOrd="2" destOrd="0" presId="urn:microsoft.com/office/officeart/2005/8/layout/vList4#2"/>
    <dgm:cxn modelId="{4DEDF6FE-946A-4A02-9607-2760BAEBA927}" type="presParOf" srcId="{C082935A-F32E-4679-B022-E4C24649005D}" destId="{6EC9DDD5-2A23-4F5E-ADF2-5EB17F886AF3}" srcOrd="1" destOrd="0" presId="urn:microsoft.com/office/officeart/2005/8/layout/vList4#2"/>
    <dgm:cxn modelId="{C5EC1A48-A9D4-4F6F-82CA-6F9C440F6C95}" type="presParOf" srcId="{C082935A-F32E-4679-B022-E4C24649005D}" destId="{CD5C8B2D-815D-4E80-9A2D-2B0663A7422C}" srcOrd="2" destOrd="0" presId="urn:microsoft.com/office/officeart/2005/8/layout/vList4#2"/>
    <dgm:cxn modelId="{969C9CFD-C668-4673-8158-B57C3551A67D}" type="presParOf" srcId="{CD5C8B2D-815D-4E80-9A2D-2B0663A7422C}" destId="{1F6896F0-8A47-4B29-BAE7-E8A54649E427}" srcOrd="0" destOrd="0" presId="urn:microsoft.com/office/officeart/2005/8/layout/vList4#2"/>
    <dgm:cxn modelId="{B03EF946-E111-4645-848A-E02E93AD26ED}" type="presParOf" srcId="{CD5C8B2D-815D-4E80-9A2D-2B0663A7422C}" destId="{DD4B7F4B-A017-4AB5-833A-693827EBB83F}" srcOrd="1" destOrd="0" presId="urn:microsoft.com/office/officeart/2005/8/layout/vList4#2"/>
    <dgm:cxn modelId="{1D91E4A5-2C5E-4DD5-A508-1F8C398DC6A6}" type="presParOf" srcId="{CD5C8B2D-815D-4E80-9A2D-2B0663A7422C}" destId="{1613DD78-BAD5-47BC-8D48-8864BEDD2122}" srcOrd="2" destOrd="0" presId="urn:microsoft.com/office/officeart/2005/8/layout/vList4#2"/>
    <dgm:cxn modelId="{8AEB7907-8326-40E0-AB0F-9C0DA2CAAE30}" type="presParOf" srcId="{C082935A-F32E-4679-B022-E4C24649005D}" destId="{A5616D33-7203-4279-B0EE-C1591EC47B88}" srcOrd="3" destOrd="0" presId="urn:microsoft.com/office/officeart/2005/8/layout/vList4#2"/>
    <dgm:cxn modelId="{43233878-0D69-4FDF-B0D3-8586A1930A11}" type="presParOf" srcId="{C082935A-F32E-4679-B022-E4C24649005D}" destId="{355C1AD3-D1E3-46DE-9E63-B3900A6103DC}" srcOrd="4" destOrd="0" presId="urn:microsoft.com/office/officeart/2005/8/layout/vList4#2"/>
    <dgm:cxn modelId="{A01BEA4D-6695-4D1F-9148-70E02BB6DE94}" type="presParOf" srcId="{355C1AD3-D1E3-46DE-9E63-B3900A6103DC}" destId="{DDAD75CB-A3A5-4492-8E58-EB114BB707F4}" srcOrd="0" destOrd="0" presId="urn:microsoft.com/office/officeart/2005/8/layout/vList4#2"/>
    <dgm:cxn modelId="{E411493F-875F-4F7C-BCE2-C709B7621153}" type="presParOf" srcId="{355C1AD3-D1E3-46DE-9E63-B3900A6103DC}" destId="{DB194E85-0878-4B1A-8547-949DE999EE65}" srcOrd="1" destOrd="0" presId="urn:microsoft.com/office/officeart/2005/8/layout/vList4#2"/>
    <dgm:cxn modelId="{7E03B3E3-7890-4B44-A53D-FA26B0A8AB62}" type="presParOf" srcId="{355C1AD3-D1E3-46DE-9E63-B3900A6103DC}" destId="{89F6D4B0-39EF-4391-A489-AED7B4C5B76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B3CFC-068B-4B14-AF4F-5F0766233CD6}">
      <dsp:nvSpPr>
        <dsp:cNvPr id="0" name=""/>
        <dsp:cNvSpPr/>
      </dsp:nvSpPr>
      <dsp:spPr>
        <a:xfrm>
          <a:off x="0" y="0"/>
          <a:ext cx="8219256" cy="1540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Mortality</a:t>
          </a:r>
          <a:endParaRPr lang="en-GB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Death certificates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Reports from mortuaries</a:t>
          </a:r>
          <a:endParaRPr lang="en-GB" sz="2300" kern="1200" dirty="0"/>
        </a:p>
      </dsp:txBody>
      <dsp:txXfrm>
        <a:off x="1797895" y="0"/>
        <a:ext cx="6421360" cy="1540440"/>
      </dsp:txXfrm>
    </dsp:sp>
    <dsp:sp modelId="{9C48DC99-8232-4846-A726-D4417DFC0DF5}">
      <dsp:nvSpPr>
        <dsp:cNvPr id="0" name=""/>
        <dsp:cNvSpPr/>
      </dsp:nvSpPr>
      <dsp:spPr>
        <a:xfrm>
          <a:off x="154044" y="154044"/>
          <a:ext cx="1643851" cy="1232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0686A-BCE9-46CC-9820-CFA2465C500F}">
      <dsp:nvSpPr>
        <dsp:cNvPr id="0" name=""/>
        <dsp:cNvSpPr/>
      </dsp:nvSpPr>
      <dsp:spPr>
        <a:xfrm>
          <a:off x="0" y="1694485"/>
          <a:ext cx="8219256" cy="1540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Morbidity </a:t>
          </a:r>
          <a:r>
            <a:rPr lang="en-GB" sz="3000" kern="1200" dirty="0" smtClean="0"/>
            <a:t>and Health-related </a:t>
          </a:r>
          <a:endParaRPr lang="en-GB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Hospitals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Medical records</a:t>
          </a:r>
          <a:endParaRPr lang="en-GB" sz="2300" kern="1200" dirty="0"/>
        </a:p>
      </dsp:txBody>
      <dsp:txXfrm>
        <a:off x="1797895" y="1694485"/>
        <a:ext cx="6421360" cy="1540440"/>
      </dsp:txXfrm>
    </dsp:sp>
    <dsp:sp modelId="{E99D740E-8770-44F8-85F7-BE88931562CC}">
      <dsp:nvSpPr>
        <dsp:cNvPr id="0" name=""/>
        <dsp:cNvSpPr/>
      </dsp:nvSpPr>
      <dsp:spPr>
        <a:xfrm>
          <a:off x="154044" y="1848529"/>
          <a:ext cx="1643851" cy="1232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EC300-D01B-4C10-B3BA-CEFE90317A99}">
      <dsp:nvSpPr>
        <dsp:cNvPr id="0" name=""/>
        <dsp:cNvSpPr/>
      </dsp:nvSpPr>
      <dsp:spPr>
        <a:xfrm>
          <a:off x="0" y="3388970"/>
          <a:ext cx="8219256" cy="1540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Self Reported</a:t>
          </a:r>
          <a:endParaRPr lang="en-GB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Surveys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Media</a:t>
          </a:r>
          <a:endParaRPr lang="en-GB" sz="2300" kern="1200" dirty="0"/>
        </a:p>
      </dsp:txBody>
      <dsp:txXfrm>
        <a:off x="1797895" y="3388970"/>
        <a:ext cx="6421360" cy="1540440"/>
      </dsp:txXfrm>
    </dsp:sp>
    <dsp:sp modelId="{3FC8E05A-E7ED-468F-838F-52F69F2BB236}">
      <dsp:nvSpPr>
        <dsp:cNvPr id="0" name=""/>
        <dsp:cNvSpPr/>
      </dsp:nvSpPr>
      <dsp:spPr>
        <a:xfrm>
          <a:off x="154044" y="3543014"/>
          <a:ext cx="1643851" cy="1232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94EEC-4AA9-4DF5-900B-A623FF805512}">
      <dsp:nvSpPr>
        <dsp:cNvPr id="0" name=""/>
        <dsp:cNvSpPr/>
      </dsp:nvSpPr>
      <dsp:spPr>
        <a:xfrm>
          <a:off x="0" y="0"/>
          <a:ext cx="8229600" cy="1765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Community-based</a:t>
          </a:r>
          <a:endParaRPr lang="en-GB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Demographic records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Local government  records</a:t>
          </a:r>
          <a:endParaRPr lang="en-GB" sz="2700" kern="1200" dirty="0"/>
        </a:p>
      </dsp:txBody>
      <dsp:txXfrm>
        <a:off x="1822466" y="0"/>
        <a:ext cx="6407133" cy="1765465"/>
      </dsp:txXfrm>
    </dsp:sp>
    <dsp:sp modelId="{DDCC7749-339E-4B36-91F9-12E6D73DC229}">
      <dsp:nvSpPr>
        <dsp:cNvPr id="0" name=""/>
        <dsp:cNvSpPr/>
      </dsp:nvSpPr>
      <dsp:spPr>
        <a:xfrm>
          <a:off x="176546" y="176546"/>
          <a:ext cx="1645920" cy="1412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896F0-8A47-4B29-BAE7-E8A54649E427}">
      <dsp:nvSpPr>
        <dsp:cNvPr id="0" name=""/>
        <dsp:cNvSpPr/>
      </dsp:nvSpPr>
      <dsp:spPr>
        <a:xfrm>
          <a:off x="0" y="1942012"/>
          <a:ext cx="8229600" cy="1765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Law enforcement</a:t>
          </a:r>
          <a:endParaRPr lang="en-GB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Police records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Prison records</a:t>
          </a:r>
          <a:endParaRPr lang="en-GB" sz="2700" kern="1200" dirty="0"/>
        </a:p>
      </dsp:txBody>
      <dsp:txXfrm>
        <a:off x="1822466" y="1942012"/>
        <a:ext cx="6407133" cy="1765465"/>
      </dsp:txXfrm>
    </dsp:sp>
    <dsp:sp modelId="{DD4B7F4B-A017-4AB5-833A-693827EBB83F}">
      <dsp:nvSpPr>
        <dsp:cNvPr id="0" name=""/>
        <dsp:cNvSpPr/>
      </dsp:nvSpPr>
      <dsp:spPr>
        <a:xfrm>
          <a:off x="176546" y="2118559"/>
          <a:ext cx="1645920" cy="1412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D75CB-A3A5-4492-8E58-EB114BB707F4}">
      <dsp:nvSpPr>
        <dsp:cNvPr id="0" name=""/>
        <dsp:cNvSpPr/>
      </dsp:nvSpPr>
      <dsp:spPr>
        <a:xfrm>
          <a:off x="0" y="3884025"/>
          <a:ext cx="8229600" cy="1765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Economic-social	</a:t>
          </a:r>
          <a:endParaRPr lang="en-GB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Institutional or agency records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Special studies</a:t>
          </a:r>
          <a:endParaRPr lang="en-GB" sz="2700" kern="1200" dirty="0"/>
        </a:p>
      </dsp:txBody>
      <dsp:txXfrm>
        <a:off x="1822466" y="3884025"/>
        <a:ext cx="6407133" cy="1765465"/>
      </dsp:txXfrm>
    </dsp:sp>
    <dsp:sp modelId="{DB194E85-0878-4B1A-8547-949DE999EE65}">
      <dsp:nvSpPr>
        <dsp:cNvPr id="0" name=""/>
        <dsp:cNvSpPr/>
      </dsp:nvSpPr>
      <dsp:spPr>
        <a:xfrm>
          <a:off x="176546" y="4060571"/>
          <a:ext cx="1645920" cy="1412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A215D64-3DA6-4C61-B094-61A423F4F90D}" type="datetimeFigureOut">
              <a:rPr lang="en-GB"/>
              <a:pPr>
                <a:defRPr/>
              </a:pPr>
              <a:t>23/02/2017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GB" noProof="0" smtClean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ECF9A1A-0320-44D4-A6ED-B6687C539D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04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450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D80CAE-E2F7-4B02-9D82-FE3491ABED89}" type="slidenum">
              <a:rPr lang="en-GB" smtClean="0">
                <a:cs typeface="Arial" pitchFamily="34" charset="0"/>
              </a:rPr>
              <a:pPr/>
              <a:t>2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01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522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4555DE-626F-46E5-95CF-352FBDF6D486}" type="slidenum">
              <a:rPr lang="en-GB" smtClean="0">
                <a:cs typeface="Arial" pitchFamily="34" charset="0"/>
              </a:rPr>
              <a:pPr/>
              <a:t>44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59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F9A1A-0320-44D4-A6ED-B6687C539D64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52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F9A1A-0320-44D4-A6ED-B6687C539D64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870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F9A1A-0320-44D4-A6ED-B6687C539D64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3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450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D80CAE-E2F7-4B02-9D82-FE3491ABED89}" type="slidenum">
              <a:rPr lang="en-GB" smtClean="0">
                <a:cs typeface="Arial" pitchFamily="34" charset="0"/>
              </a:rPr>
              <a:pPr/>
              <a:t>3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1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450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D80CAE-E2F7-4B02-9D82-FE3491ABED89}" type="slidenum">
              <a:rPr lang="en-GB" smtClean="0">
                <a:cs typeface="Arial" pitchFamily="34" charset="0"/>
              </a:rPr>
              <a:pPr/>
              <a:t>5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450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D80CAE-E2F7-4B02-9D82-FE3491ABED89}" type="slidenum">
              <a:rPr lang="en-GB" smtClean="0">
                <a:cs typeface="Arial" pitchFamily="34" charset="0"/>
              </a:rPr>
              <a:pPr/>
              <a:t>6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7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F069EB-452F-442E-8678-813ECA7667DE}" type="slidenum">
              <a:rPr lang="en-US" smtClean="0">
                <a:cs typeface="Arial" pitchFamily="34" charset="0"/>
              </a:rPr>
              <a:pPr/>
              <a:t>16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4343400"/>
            <a:ext cx="6219825" cy="454025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100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050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491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431ECE-BFD8-4E06-8B5B-71DABD21F951}" type="slidenum">
              <a:rPr lang="en-GB" smtClean="0">
                <a:cs typeface="Arial" pitchFamily="34" charset="0"/>
              </a:rPr>
              <a:pPr/>
              <a:t>21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2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Helmets</a:t>
            </a:r>
          </a:p>
          <a:p>
            <a:r>
              <a:rPr lang="en-US" dirty="0" smtClean="0"/>
              <a:t>Seat-belts</a:t>
            </a:r>
          </a:p>
          <a:p>
            <a:r>
              <a:rPr lang="en-US" dirty="0" smtClean="0"/>
              <a:t>Child seats</a:t>
            </a:r>
          </a:p>
          <a:p>
            <a:r>
              <a:rPr lang="en-US" dirty="0" smtClean="0"/>
              <a:t>Pre-hospital system</a:t>
            </a:r>
          </a:p>
          <a:p>
            <a:endParaRPr lang="en-US" dirty="0" smtClean="0"/>
          </a:p>
          <a:p>
            <a:r>
              <a:rPr lang="en-US" dirty="0" smtClean="0"/>
              <a:t>% by types of vehicles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F9A1A-0320-44D4-A6ED-B6687C539D64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41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501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416D4B-5822-46F4-9137-7C76A91FE032}" type="slidenum">
              <a:rPr lang="en-GB" smtClean="0">
                <a:cs typeface="Arial" pitchFamily="34" charset="0"/>
              </a:rPr>
              <a:pPr/>
              <a:t>26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87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512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371947-7D23-49C4-BD75-BDCC95F30198}" type="slidenum">
              <a:rPr lang="en-GB" smtClean="0">
                <a:cs typeface="Arial" pitchFamily="34" charset="0"/>
              </a:rPr>
              <a:pPr/>
              <a:t>27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6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5257800"/>
            <a:ext cx="5943600" cy="5365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867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13A0-BBE6-4E95-9EB2-3945E0060A34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514A5-8B97-4692-8D17-06944E53DA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102C-D7BD-4EF2-B46A-6C980F6568C0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6879-83A3-4BDD-A4FD-DD7447B3F8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B570-1A02-486F-95BD-E97CD582F168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D278-9390-4314-8213-3561294F5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5257800"/>
            <a:ext cx="5943600" cy="5365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867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2A73-6EDC-4B10-A509-1A7BD221AABA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CE0B-E7DB-4A48-8580-5AC762D446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9A85E-B876-4D43-8496-6F76DEB16E2E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8315-DEB4-4881-AD04-0A694C881F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C411-DA66-4194-A30F-0301283926D7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596C-F8A3-44D5-96B4-D89C99333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C8A9F-FAA2-4312-BE68-EA11571B9E63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F113-088C-42C1-96AB-A7281CEBD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6413-E2FA-46F3-9463-8B4F15ED0C61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44F8-CE2D-4BC6-9F36-1871B1429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68D7-BF93-4D5D-8303-33AB16961E51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1EC7-3B4B-4E81-982E-186AC55B27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BE961-DB5F-4C09-A1D6-33462DDC5AAB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828F-AFE7-4AC4-B1B9-84826AB918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B49F-5A8B-480A-8A1D-FAA0E9F6AF64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38C1-AD88-4B78-8372-CD905BE6A6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8EB9-1846-4371-A965-439043A132A0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7C02-DFBB-4B17-B5EF-5005932E1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779B-B337-42E8-8553-9A2DA01C4ADF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D8FB-60A3-4E81-8F55-AAAABAE9C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BFF7-7030-41BF-9C19-ED5126E1A88D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B0CF-AED2-4D50-8620-578FC8050F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8BCD-2BD7-455D-B374-87B48D2459B7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5B39-DACE-4F3F-B150-FD10177C4F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2CA9A-AAFB-482B-97F3-644D0EABE918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3AAFC-52DE-42E4-B891-515AB6C9E8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DC01-B12D-424B-AB87-AB12620185BB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FC30-EBAF-4095-9F42-23D2432758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10D0E-AF33-46FB-9267-E4E8557ADC2C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62DA7-E8D6-4B73-85E5-E6CEABBF13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4ABE-7B17-481D-996B-A3320C93B177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C650-C30D-40E1-9990-55795FB304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171C-E6B8-4A73-8E84-D36CFEAC3058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81B0-349B-4228-8961-8F1C709A7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5F36-00CF-4639-AC9D-6868E642F4A5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3A14A-77C9-4940-8993-7B87EC463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4F85-46DC-40E5-91CD-8D6BDABC75BE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2C54-BE64-4E0C-8A04-6847E6AD05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EF07D-FA63-47E1-8DD5-A47527340EC2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13C8-4711-4128-9E79-B62942078C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CE3CC17-D594-437F-B6DD-8797BD9376AB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9FA8DE3-B6CA-4106-BA7F-146B60A2E5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ＭＳ Ｐゴシック" charset="0"/>
          <a:cs typeface="Tahoma" pitchFamily="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ＭＳ Ｐゴシック" charset="0"/>
          <a:cs typeface="Tahoma" pitchFamily="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ＭＳ Ｐゴシック" charset="0"/>
          <a:cs typeface="Tahoma" pitchFamily="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ＭＳ Ｐゴシック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840556C-3473-43C4-BEDA-454A439CFBCC}" type="datetime3">
              <a:rPr lang="en-GB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16EDB51-5DC9-465E-BB0D-1DA0945B84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90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ＭＳ Ｐゴシック" charset="0"/>
          <a:cs typeface="Tahoma" pitchFamily="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ＭＳ Ｐゴシック" charset="0"/>
          <a:cs typeface="Tahoma" pitchFamily="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ＭＳ Ｐゴシック" charset="0"/>
          <a:cs typeface="Tahoma" pitchFamily="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ＭＳ Ｐゴシック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violence_injury_prevention/road_traffic/death-on-the-roads/en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jpeg"/><Relationship Id="rId9" Type="http://schemas.microsoft.com/office/2007/relationships/diagramDrawing" Target="../diagrams/drawing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4.jpeg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411760" y="197470"/>
            <a:ext cx="6584950" cy="835025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INJURY EPIDEMIOLOGY</a:t>
            </a:r>
            <a:endParaRPr lang="en-US" sz="3600" dirty="0" smtClean="0">
              <a:solidFill>
                <a:schemeClr val="tx1"/>
              </a:solidFill>
              <a:latin typeface="Footlight MT Light" pitchFamily="18" charset="0"/>
              <a:ea typeface="ＭＳ Ｐゴシック" pitchFamily="34" charset="-128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1403350" y="4941168"/>
            <a:ext cx="6769100" cy="172819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Footlight MT Light" pitchFamily="18" charset="0"/>
                <a:ea typeface="ＭＳ Ｐゴシック" pitchFamily="34" charset="-128"/>
              </a:rPr>
              <a:t>Dr. Anas </a:t>
            </a:r>
            <a:r>
              <a:rPr lang="en-US" sz="3200" b="1" dirty="0" smtClean="0">
                <a:latin typeface="Footlight MT Light" pitchFamily="18" charset="0"/>
                <a:ea typeface="ＭＳ Ｐゴシック" pitchFamily="34" charset="-128"/>
              </a:rPr>
              <a:t>Khan, MHA</a:t>
            </a:r>
            <a:endParaRPr lang="en-US" sz="3200" b="1" dirty="0" smtClean="0">
              <a:latin typeface="Footlight MT Light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latin typeface="Footlight MT Light" pitchFamily="18" charset="0"/>
                <a:ea typeface="ＭＳ Ｐゴシック" pitchFamily="34" charset="-128"/>
              </a:rPr>
              <a:t>Chairman, Department </a:t>
            </a:r>
            <a:r>
              <a:rPr lang="en-US" sz="2600" dirty="0" smtClean="0">
                <a:latin typeface="Footlight MT Light" pitchFamily="18" charset="0"/>
                <a:ea typeface="ＭＳ Ｐゴシック" pitchFamily="34" charset="-128"/>
              </a:rPr>
              <a:t>of Emergency </a:t>
            </a:r>
            <a:r>
              <a:rPr lang="en-US" sz="2600" dirty="0" smtClean="0">
                <a:latin typeface="Footlight MT Light" pitchFamily="18" charset="0"/>
                <a:ea typeface="ＭＳ Ｐゴシック" pitchFamily="34" charset="-128"/>
              </a:rPr>
              <a:t>Medicine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68EB9-1846-4371-A965-439043A132A0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F7C02-DFBB-4B17-B5EF-5005932E1C7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1026" name="Picture 2" descr="Causative factors:&#10;Human Factors:&#10;Over speeding&#10;Over taking&#10;Not wearing Helmet&#10;Drunken Driving&#10;Sudden Road Crossing&#10;Vehic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99393"/>
            <a:ext cx="9201150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68EB9-1846-4371-A965-439043A132A0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F7C02-DFBB-4B17-B5EF-5005932E1C7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2050" name="Picture 2" descr="Other Risk factors:&#10;• Factors influencing exposure to risk:&#10;– Rapid motorization&#10;– Demographic factors&#10;– Transport, land 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5" y="-9238"/>
            <a:ext cx="9146758" cy="68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68EB9-1846-4371-A965-439043A132A0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F7C02-DFBB-4B17-B5EF-5005932E1C7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3074" name="Picture 2" descr="Other Risk Factors:&#10;• Risk factors influencing injury severity:&#10;– Lack of in-vehicle crash protection&#10;– Non-use of crash 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282"/>
            <a:ext cx="9178783" cy="68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68EB9-1846-4371-A965-439043A132A0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F7C02-DFBB-4B17-B5EF-5005932E1C7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4098" name="Picture 2" descr="Pattern of Death due to trauma&#10;•Road Deaths Occur in 3 Peaks :&#10;• Early death (within Minutes) - Primary Prevention&#10;• Int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54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Trauma Energy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Stresses: contact with energy sources generates forces counter to the load.</a:t>
            </a:r>
          </a:p>
          <a:p>
            <a:pPr lvl="1"/>
            <a:r>
              <a:rPr lang="en-US" sz="3200" dirty="0"/>
              <a:t>Tension: pulling molecules apart</a:t>
            </a:r>
          </a:p>
          <a:p>
            <a:pPr lvl="1"/>
            <a:r>
              <a:rPr lang="en-US" sz="3200" dirty="0"/>
              <a:t>Compression: pushing molecules together</a:t>
            </a:r>
          </a:p>
          <a:p>
            <a:pPr lvl="1"/>
            <a:r>
              <a:rPr lang="en-US" sz="3200" dirty="0"/>
              <a:t>Shear: from tangential force</a:t>
            </a:r>
          </a:p>
          <a:p>
            <a:endParaRPr lang="en-US" sz="3200" dirty="0" smtClean="0"/>
          </a:p>
          <a:p>
            <a:r>
              <a:rPr lang="en-US" sz="3200" dirty="0" smtClean="0"/>
              <a:t>Strain</a:t>
            </a:r>
            <a:r>
              <a:rPr lang="en-US" sz="3200" dirty="0"/>
              <a:t>: extent of deformation (stresses resultant)</a:t>
            </a:r>
            <a:endParaRPr lang="ar-SA" sz="3200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68EB9-1846-4371-A965-439043A132A0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F7C02-DFBB-4B17-B5EF-5005932E1C7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91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MAGNITUDE OF THE PROBLEM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895600" y="0"/>
            <a:ext cx="3452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Arial Black" pitchFamily="34" charset="0"/>
              </a:rPr>
              <a:t>Injury Pyramid</a:t>
            </a:r>
          </a:p>
        </p:txBody>
      </p:sp>
      <p:grpSp>
        <p:nvGrpSpPr>
          <p:cNvPr id="22531" name="Group 15"/>
          <p:cNvGrpSpPr>
            <a:grpSpLocks/>
          </p:cNvGrpSpPr>
          <p:nvPr/>
        </p:nvGrpSpPr>
        <p:grpSpPr bwMode="auto">
          <a:xfrm>
            <a:off x="468313" y="476250"/>
            <a:ext cx="8064500" cy="5545138"/>
            <a:chOff x="144" y="480"/>
            <a:chExt cx="5424" cy="3696"/>
          </a:xfrm>
        </p:grpSpPr>
        <p:sp>
          <p:nvSpPr>
            <p:cNvPr id="22535" name="AutoShape 3"/>
            <p:cNvSpPr>
              <a:spLocks noChangeArrowheads="1"/>
            </p:cNvSpPr>
            <p:nvPr/>
          </p:nvSpPr>
          <p:spPr bwMode="auto">
            <a:xfrm>
              <a:off x="144" y="480"/>
              <a:ext cx="5424" cy="369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33CCCC"/>
                </a:gs>
                <a:gs pos="100000">
                  <a:schemeClr val="accent1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GB">
                <a:latin typeface="Calibri" pitchFamily="34" charset="0"/>
              </a:endParaRPr>
            </a:p>
          </p:txBody>
        </p:sp>
        <p:sp>
          <p:nvSpPr>
            <p:cNvPr id="22536" name="Line 4"/>
            <p:cNvSpPr>
              <a:spLocks noChangeShapeType="1"/>
            </p:cNvSpPr>
            <p:nvPr/>
          </p:nvSpPr>
          <p:spPr bwMode="auto">
            <a:xfrm flipV="1">
              <a:off x="2400" y="1104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7" name="Line 5"/>
            <p:cNvSpPr>
              <a:spLocks noChangeShapeType="1"/>
            </p:cNvSpPr>
            <p:nvPr/>
          </p:nvSpPr>
          <p:spPr bwMode="auto">
            <a:xfrm>
              <a:off x="1968" y="1680"/>
              <a:ext cx="17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8" name="Line 6"/>
            <p:cNvSpPr>
              <a:spLocks noChangeShapeType="1"/>
            </p:cNvSpPr>
            <p:nvPr/>
          </p:nvSpPr>
          <p:spPr bwMode="auto">
            <a:xfrm>
              <a:off x="1536" y="2256"/>
              <a:ext cx="25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9" name="Line 7"/>
            <p:cNvSpPr>
              <a:spLocks noChangeShapeType="1"/>
            </p:cNvSpPr>
            <p:nvPr/>
          </p:nvSpPr>
          <p:spPr bwMode="auto">
            <a:xfrm>
              <a:off x="1104" y="2880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0" name="Line 8"/>
            <p:cNvSpPr>
              <a:spLocks noChangeShapeType="1"/>
            </p:cNvSpPr>
            <p:nvPr/>
          </p:nvSpPr>
          <p:spPr bwMode="auto">
            <a:xfrm>
              <a:off x="672" y="3456"/>
              <a:ext cx="43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1" name="Text Box 9"/>
            <p:cNvSpPr txBox="1">
              <a:spLocks noChangeArrowheads="1"/>
            </p:cNvSpPr>
            <p:nvPr/>
          </p:nvSpPr>
          <p:spPr bwMode="auto">
            <a:xfrm>
              <a:off x="2592" y="815"/>
              <a:ext cx="5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latin typeface="Calibri" pitchFamily="34" charset="0"/>
                </a:rPr>
                <a:t>Deaths</a:t>
              </a:r>
            </a:p>
          </p:txBody>
        </p:sp>
        <p:sp>
          <p:nvSpPr>
            <p:cNvPr id="22542" name="Text Box 10"/>
            <p:cNvSpPr txBox="1">
              <a:spLocks noChangeArrowheads="1"/>
            </p:cNvSpPr>
            <p:nvPr/>
          </p:nvSpPr>
          <p:spPr bwMode="auto">
            <a:xfrm>
              <a:off x="2247" y="1247"/>
              <a:ext cx="127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b="1">
                  <a:latin typeface="Calibri" pitchFamily="34" charset="0"/>
                </a:rPr>
                <a:t>Injuries resulting </a:t>
              </a:r>
            </a:p>
            <a:p>
              <a:pPr algn="ctr" eaLnBrk="1" hangingPunct="1"/>
              <a:r>
                <a:rPr lang="en-US" sz="2000" b="1">
                  <a:latin typeface="Calibri" pitchFamily="34" charset="0"/>
                </a:rPr>
                <a:t>in hospitalization</a:t>
              </a:r>
            </a:p>
          </p:txBody>
        </p:sp>
        <p:sp>
          <p:nvSpPr>
            <p:cNvPr id="22543" name="Text Box 11"/>
            <p:cNvSpPr txBox="1">
              <a:spLocks noChangeArrowheads="1"/>
            </p:cNvSpPr>
            <p:nvPr/>
          </p:nvSpPr>
          <p:spPr bwMode="auto">
            <a:xfrm>
              <a:off x="2016" y="1680"/>
              <a:ext cx="1708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900" b="1">
                  <a:latin typeface="Calibri" pitchFamily="34" charset="0"/>
                </a:rPr>
                <a:t>Injuries resulting in ambulatory and emergency treatment</a:t>
              </a:r>
            </a:p>
          </p:txBody>
        </p:sp>
        <p:sp>
          <p:nvSpPr>
            <p:cNvPr id="22544" name="Text Box 12"/>
            <p:cNvSpPr txBox="1">
              <a:spLocks noChangeArrowheads="1"/>
            </p:cNvSpPr>
            <p:nvPr/>
          </p:nvSpPr>
          <p:spPr bwMode="auto">
            <a:xfrm>
              <a:off x="1680" y="2352"/>
              <a:ext cx="244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b="1">
                  <a:latin typeface="Calibri" pitchFamily="34" charset="0"/>
                </a:rPr>
                <a:t>Injuries resulting in treatment in</a:t>
              </a:r>
            </a:p>
            <a:p>
              <a:pPr algn="ctr" eaLnBrk="1" hangingPunct="1"/>
              <a:r>
                <a:rPr lang="en-US" sz="2000" b="1">
                  <a:latin typeface="Calibri" pitchFamily="34" charset="0"/>
                </a:rPr>
                <a:t>Primary care settings</a:t>
              </a:r>
              <a:endParaRPr lang="en-US" b="1">
                <a:latin typeface="Calibri" pitchFamily="34" charset="0"/>
              </a:endParaRPr>
            </a:p>
          </p:txBody>
        </p:sp>
        <p:sp>
          <p:nvSpPr>
            <p:cNvPr id="22545" name="Text Box 13"/>
            <p:cNvSpPr txBox="1">
              <a:spLocks noChangeArrowheads="1"/>
            </p:cNvSpPr>
            <p:nvPr/>
          </p:nvSpPr>
          <p:spPr bwMode="auto">
            <a:xfrm>
              <a:off x="1248" y="2928"/>
              <a:ext cx="32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b="1">
                  <a:latin typeface="Calibri" pitchFamily="34" charset="0"/>
                </a:rPr>
                <a:t>Injuries treated by paramedics only</a:t>
              </a:r>
            </a:p>
            <a:p>
              <a:pPr algn="ctr" eaLnBrk="1" hangingPunct="1"/>
              <a:r>
                <a:rPr lang="en-US" sz="2000" b="1">
                  <a:latin typeface="Calibri" pitchFamily="34" charset="0"/>
                </a:rPr>
                <a:t>(school nurse, physiotherapist, first aid)</a:t>
              </a:r>
            </a:p>
          </p:txBody>
        </p:sp>
        <p:sp>
          <p:nvSpPr>
            <p:cNvPr id="22546" name="Text Box 14"/>
            <p:cNvSpPr txBox="1">
              <a:spLocks noChangeArrowheads="1"/>
            </p:cNvSpPr>
            <p:nvPr/>
          </p:nvSpPr>
          <p:spPr bwMode="auto">
            <a:xfrm>
              <a:off x="1296" y="3600"/>
              <a:ext cx="32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b="1">
                  <a:latin typeface="Calibri" pitchFamily="34" charset="0"/>
                </a:rPr>
                <a:t>Untreated injuries or injuries which were</a:t>
              </a:r>
            </a:p>
            <a:p>
              <a:pPr algn="ctr" eaLnBrk="1" hangingPunct="1"/>
              <a:r>
                <a:rPr lang="en-US" sz="2000" b="1">
                  <a:latin typeface="Calibri" pitchFamily="34" charset="0"/>
                </a:rPr>
                <a:t>not reported</a:t>
              </a:r>
            </a:p>
          </p:txBody>
        </p:sp>
      </p:grpSp>
      <p:sp>
        <p:nvSpPr>
          <p:cNvPr id="22532" name="عنصر نائب للتاريخ 1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C08EC1-AFFA-4E84-B7F9-03B036E8F0DA}" type="datetime3">
              <a:rPr lang="en-GB" smtClean="0">
                <a:solidFill>
                  <a:srgbClr val="898989"/>
                </a:solidFill>
              </a:rPr>
              <a:pPr/>
              <a:t>23 February, 2017</a:t>
            </a:fld>
            <a:endParaRPr lang="en-GB" smtClean="0">
              <a:solidFill>
                <a:srgbClr val="898989"/>
              </a:solidFill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22534" name="عنصر نائب لرقم الشريحة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315FDE-8AF2-4F68-91A4-D17DF37744D1}" type="slidenum">
              <a:rPr lang="en-GB" smtClean="0">
                <a:solidFill>
                  <a:srgbClr val="898989"/>
                </a:solidFill>
              </a:rPr>
              <a:pPr/>
              <a:t>16</a:t>
            </a:fld>
            <a:endParaRPr lang="en-GB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8343900" cy="4719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ea typeface="ＭＳ Ｐゴシック" pitchFamily="34" charset="-128"/>
                <a:cs typeface="Arial" pitchFamily="34" charset="0"/>
              </a:rPr>
              <a:t>12% of global burden of disease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ea typeface="ＭＳ Ｐゴシック" pitchFamily="34" charset="-128"/>
              </a:rPr>
              <a:t>More than 90%</a:t>
            </a:r>
            <a:r>
              <a:rPr lang="en-US" sz="3600" dirty="0">
                <a:ea typeface="ＭＳ Ｐゴシック" pitchFamily="34" charset="-128"/>
                <a:cs typeface="Arial" pitchFamily="34" charset="0"/>
              </a:rPr>
              <a:t> of injury </a:t>
            </a:r>
            <a:r>
              <a:rPr lang="en-US" sz="3600" u="sng" dirty="0">
                <a:ea typeface="ＭＳ Ｐゴシック" pitchFamily="34" charset="-128"/>
                <a:cs typeface="Arial" pitchFamily="34" charset="0"/>
              </a:rPr>
              <a:t>deaths</a:t>
            </a:r>
            <a:r>
              <a:rPr lang="en-US" sz="3600" dirty="0">
                <a:ea typeface="ＭＳ Ｐゴシック" pitchFamily="34" charset="-128"/>
                <a:cs typeface="Arial" pitchFamily="34" charset="0"/>
              </a:rPr>
              <a:t> occur in low- and middle-income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ea typeface="ＭＳ Ｐゴシック" pitchFamily="34" charset="-128"/>
                <a:cs typeface="Arial" pitchFamily="34" charset="0"/>
              </a:rPr>
              <a:t>Leading causes of </a:t>
            </a:r>
            <a:r>
              <a:rPr lang="en-US" sz="3600" dirty="0" smtClean="0">
                <a:ea typeface="ＭＳ Ｐゴシック" pitchFamily="34" charset="-128"/>
                <a:cs typeface="Arial" pitchFamily="34" charset="0"/>
              </a:rPr>
              <a:t>M&amp;M burden </a:t>
            </a:r>
            <a:r>
              <a:rPr lang="en-US" sz="3600" dirty="0">
                <a:ea typeface="ＭＳ Ｐゴシック" pitchFamily="34" charset="-128"/>
                <a:cs typeface="Arial" pitchFamily="34" charset="0"/>
              </a:rPr>
              <a:t>in Eastern Mediterranean Region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ea typeface="ＭＳ Ｐゴシック" pitchFamily="34" charset="-128"/>
                <a:cs typeface="Arial" pitchFamily="34" charset="0"/>
              </a:rPr>
              <a:t>Road traffic </a:t>
            </a:r>
            <a:r>
              <a:rPr lang="ja-JP" altLang="en-US" sz="3600" dirty="0">
                <a:ea typeface="ＭＳ Ｐゴシック" pitchFamily="34" charset="-128"/>
                <a:cs typeface="Arial" pitchFamily="34" charset="0"/>
              </a:rPr>
              <a:t>“</a:t>
            </a:r>
            <a:r>
              <a:rPr lang="en-US" altLang="ja-JP" sz="3600" dirty="0">
                <a:ea typeface="ＭＳ Ｐゴシック" pitchFamily="34" charset="-128"/>
                <a:cs typeface="Arial" pitchFamily="34" charset="0"/>
              </a:rPr>
              <a:t>incidents</a:t>
            </a:r>
            <a:r>
              <a:rPr lang="ja-JP" altLang="en-US" sz="3600" dirty="0">
                <a:ea typeface="ＭＳ Ｐゴシック" pitchFamily="34" charset="-128"/>
                <a:cs typeface="Arial" pitchFamily="34" charset="0"/>
              </a:rPr>
              <a:t>”</a:t>
            </a:r>
            <a:r>
              <a:rPr lang="en-US" altLang="ja-JP" sz="3600" dirty="0">
                <a:ea typeface="ＭＳ Ｐゴシック" pitchFamily="34" charset="-128"/>
                <a:cs typeface="Arial" pitchFamily="34" charset="0"/>
              </a:rPr>
              <a:t> are the leading cause of injury deaths worldwide, which strongly applies to GCC/KSA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0DE7A8-9F85-47C4-8B13-A91E075B2104}" type="datetime3">
              <a:rPr lang="en-GB" smtClean="0">
                <a:cs typeface="Arial" pitchFamily="34" charset="0"/>
              </a:rPr>
              <a:pPr/>
              <a:t>23 February, 2017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Arial" pitchFamily="34" charset="0"/>
              </a:rPr>
              <a:t>Injury Epidemiology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9DB401-5E63-4EB2-9CF2-AE73793A8218}" type="slidenum">
              <a:rPr lang="ar-SA" smtClean="0"/>
              <a:pPr/>
              <a:t>17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179388" y="0"/>
            <a:ext cx="6629400" cy="133191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ea typeface="ＭＳ Ｐゴシック" pitchFamily="34" charset="-128"/>
                <a:cs typeface="Arial" pitchFamily="34" charset="0"/>
              </a:rPr>
              <a:t>Global &amp; Regional Burden</a:t>
            </a:r>
            <a:endParaRPr lang="en-GB" sz="3600" dirty="0" smtClean="0">
              <a:solidFill>
                <a:srgbClr val="0070C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6" descr="VIP1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9391" r="-29391"/>
          <a:stretch>
            <a:fillRect/>
          </a:stretch>
        </p:blipFill>
        <p:spPr>
          <a:xfrm>
            <a:off x="-1332655" y="549275"/>
            <a:ext cx="9936906" cy="5576888"/>
          </a:xfrm>
        </p:spPr>
      </p:pic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CE1EF7-F29D-4B7D-8557-6E1385570A14}" type="datetime3">
              <a:rPr lang="en-GB" smtClean="0"/>
              <a:pPr/>
              <a:t>23 February, 2017</a:t>
            </a:fld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64CB43-5161-478B-8E95-6D0CA5334956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10" descr="VIP3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8243" r="-2132"/>
          <a:stretch>
            <a:fillRect/>
          </a:stretch>
        </p:blipFill>
        <p:spPr>
          <a:xfrm>
            <a:off x="-612775" y="476250"/>
            <a:ext cx="7632700" cy="5616575"/>
          </a:xfrm>
        </p:spPr>
      </p:pic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E9FBA1-3416-4FA5-8C74-3A67BC65E1B2}" type="datetime3">
              <a:rPr lang="en-GB" smtClean="0"/>
              <a:pPr/>
              <a:t>23 February, 2017</a:t>
            </a:fld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3B55F9-03BB-4922-9A78-A62C67CE34F9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179388" y="0"/>
            <a:ext cx="6629400" cy="133191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ea typeface="ＭＳ Ｐゴシック" pitchFamily="34" charset="-128"/>
                <a:cs typeface="Arial" pitchFamily="34" charset="0"/>
              </a:rPr>
              <a:t>Objectives</a:t>
            </a:r>
            <a:endParaRPr lang="en-GB" sz="3600" dirty="0" smtClean="0">
              <a:solidFill>
                <a:srgbClr val="0070C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en-US" sz="2800" dirty="0"/>
              <a:t>Describe  the concepts of injuries  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en-US" sz="2800" dirty="0"/>
              <a:t>Understand how people get injured in </a:t>
            </a:r>
            <a:r>
              <a:rPr lang="en-US" sz="2800" dirty="0" smtClean="0"/>
              <a:t>daily </a:t>
            </a:r>
            <a:r>
              <a:rPr lang="en-US" sz="2800" dirty="0"/>
              <a:t>lives 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en-US" sz="2800" dirty="0"/>
              <a:t>Describe important differences between various types of injuries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en-US" sz="2800" dirty="0"/>
              <a:t>Understand principles of injury prevention and control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en-US" sz="2800" dirty="0"/>
              <a:t>Apply injury epidemiology principles to </a:t>
            </a:r>
            <a:r>
              <a:rPr lang="en-US" sz="2800" dirty="0" smtClean="0"/>
              <a:t>MVCs</a:t>
            </a:r>
            <a:endParaRPr lang="en-US" sz="2800" dirty="0"/>
          </a:p>
        </p:txBody>
      </p:sp>
      <p:sp>
        <p:nvSpPr>
          <p:cNvPr id="10244" name="عنصر نائب للتاريخ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4BC617-F9F4-4C31-9F1F-CDD3B5FEBDE6}" type="datetime3">
              <a:rPr lang="en-GB" smtClean="0">
                <a:solidFill>
                  <a:srgbClr val="898989"/>
                </a:solidFill>
              </a:rPr>
              <a:pPr/>
              <a:t>23 February, 2017</a:t>
            </a:fld>
            <a:endParaRPr lang="en-GB" smtClean="0">
              <a:solidFill>
                <a:srgbClr val="89898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10246" name="عنصر نائب لرقم الشريحة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80DBBB-2E6A-463E-AD5F-67E10B4DF8EE}" type="slidenum">
              <a:rPr lang="en-GB" smtClean="0">
                <a:solidFill>
                  <a:srgbClr val="898989"/>
                </a:solidFill>
              </a:rPr>
              <a:pPr/>
              <a:t>2</a:t>
            </a:fld>
            <a:endParaRPr lang="en-GB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 descr="VIP2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0441" r="-20441"/>
          <a:stretch>
            <a:fillRect/>
          </a:stretch>
        </p:blipFill>
        <p:spPr>
          <a:xfrm>
            <a:off x="-252413" y="404813"/>
            <a:ext cx="8137526" cy="5761037"/>
          </a:xfrm>
        </p:spPr>
      </p:pic>
      <p:sp>
        <p:nvSpPr>
          <p:cNvPr id="2662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4965BA-9956-408C-912F-4C3BCB72734D}" type="datetime3">
              <a:rPr lang="en-GB" smtClean="0"/>
              <a:pPr/>
              <a:t>23 February, 2017</a:t>
            </a:fld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6CED37-87A8-44CC-BEE3-51435911D229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76250"/>
            <a:ext cx="64087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عنصر نائب للتاريخ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30E505-A632-482F-BE09-BCC5CF7728B6}" type="datetime3">
              <a:rPr lang="en-GB" smtClean="0">
                <a:solidFill>
                  <a:srgbClr val="898989"/>
                </a:solidFill>
              </a:rPr>
              <a:pPr/>
              <a:t>23 February, 2017</a:t>
            </a:fld>
            <a:endParaRPr lang="en-GB" smtClean="0">
              <a:solidFill>
                <a:srgbClr val="898989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27653" name="عنصر نائب لرقم الشريحة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7DE547-6C40-4DA3-944F-5FC2DA6AD771}" type="slidenum">
              <a:rPr lang="en-GB" smtClean="0">
                <a:solidFill>
                  <a:srgbClr val="898989"/>
                </a:solidFill>
              </a:rPr>
              <a:pPr/>
              <a:t>21</a:t>
            </a:fld>
            <a:endParaRPr lang="en-GB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C5F36-00CF-4639-AC9D-6868E642F4A5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3A14A-77C9-4940-8993-7B87EC46302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0"/>
            <a:ext cx="9113837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54611" y="5758264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Global status report on road safety 2015.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C5F36-00CF-4639-AC9D-6868E642F4A5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3A14A-77C9-4940-8993-7B87EC46302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428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accent3"/>
                </a:solidFill>
                <a:hlinkClick r:id="rId3"/>
              </a:rPr>
              <a:t>http://www.who.int/violence_injury_prevention/road_traffic/death-on-the-roads/en/#deaths</a:t>
            </a:r>
            <a:r>
              <a:rPr lang="en-GB" dirty="0" smtClean="0">
                <a:solidFill>
                  <a:schemeClr val="accent3"/>
                </a:solidFill>
              </a:rPr>
              <a:t>  </a:t>
            </a:r>
            <a:endParaRPr lang="en-GB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C5F36-00CF-4639-AC9D-6868E642F4A5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3A14A-77C9-4940-8993-7B87EC46302D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504" cy="642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C5F36-00CF-4639-AC9D-6868E642F4A5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3A14A-77C9-4940-8993-7B87EC46302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1866900"/>
            <a:ext cx="9108504" cy="36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07412" cy="792162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2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Types of Data &amp; Potential Sources of Information</a:t>
            </a:r>
            <a:endParaRPr lang="en-GB" sz="3200" smtClean="0">
              <a:solidFill>
                <a:schemeClr val="bg2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19256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676" name="عنصر نائب للتاريخ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9E10B4-5798-4FCC-8A2B-9019DAC1607A}" type="datetime3">
              <a:rPr lang="en-GB" smtClean="0">
                <a:solidFill>
                  <a:srgbClr val="898989"/>
                </a:solidFill>
              </a:rPr>
              <a:pPr/>
              <a:t>23 February, 2017</a:t>
            </a:fld>
            <a:endParaRPr lang="en-GB" smtClean="0">
              <a:solidFill>
                <a:srgbClr val="898989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28678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5F6DD7-0979-4ABF-AFA9-7D8F74808763}" type="slidenum">
              <a:rPr lang="en-GB" smtClean="0">
                <a:solidFill>
                  <a:srgbClr val="898989"/>
                </a:solidFill>
              </a:rPr>
              <a:pPr/>
              <a:t>26</a:t>
            </a:fld>
            <a:endParaRPr lang="en-GB" smtClean="0">
              <a:solidFill>
                <a:srgbClr val="898989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699" name="عنصر نائب للتاريخ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E688D1-2F70-4268-A614-738DBE90A41B}" type="datetime3">
              <a:rPr lang="en-GB" smtClean="0">
                <a:solidFill>
                  <a:srgbClr val="898989"/>
                </a:solidFill>
              </a:rPr>
              <a:pPr/>
              <a:t>23 February, 2017</a:t>
            </a:fld>
            <a:endParaRPr lang="en-GB" smtClean="0">
              <a:solidFill>
                <a:srgbClr val="898989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29701" name="عنصر نائب لرقم الشريحة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F8A27-142E-4219-9FE6-FDC90D06F496}" type="slidenum">
              <a:rPr lang="en-GB" smtClean="0">
                <a:solidFill>
                  <a:srgbClr val="898989"/>
                </a:solidFill>
              </a:rPr>
              <a:pPr/>
              <a:t>27</a:t>
            </a:fld>
            <a:endParaRPr lang="en-GB" smtClean="0">
              <a:solidFill>
                <a:srgbClr val="898989"/>
              </a:solidFill>
            </a:endParaRPr>
          </a:p>
        </p:txBody>
      </p:sp>
      <p:sp>
        <p:nvSpPr>
          <p:cNvPr id="29702" name="مستطيل 4"/>
          <p:cNvSpPr>
            <a:spLocks noChangeArrowheads="1"/>
          </p:cNvSpPr>
          <p:nvPr/>
        </p:nvSpPr>
        <p:spPr bwMode="auto">
          <a:xfrm>
            <a:off x="4211638" y="6165850"/>
            <a:ext cx="4294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latin typeface="Calibri" pitchFamily="34" charset="0"/>
              </a:rPr>
              <a:t>Source: adapted from Krug et al., eds., 2002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PREVENTION &amp; CONTROL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59713" cy="838200"/>
          </a:xfrm>
        </p:spPr>
        <p:txBody>
          <a:bodyPr/>
          <a:lstStyle/>
          <a:p>
            <a:r>
              <a:rPr lang="en-US" smtClean="0">
                <a:solidFill>
                  <a:schemeClr val="bg2"/>
                </a:solidFill>
                <a:ea typeface="ＭＳ Ｐゴシック" pitchFamily="34" charset="-128"/>
              </a:rPr>
              <a:t>LEVELS &amp; CONCEPTS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08587"/>
          </a:xfrm>
        </p:spPr>
        <p:txBody>
          <a:bodyPr/>
          <a:lstStyle/>
          <a:p>
            <a:r>
              <a:rPr lang="en-US" sz="2500" b="1" dirty="0" smtClean="0">
                <a:solidFill>
                  <a:srgbClr val="FF0000"/>
                </a:solidFill>
                <a:ea typeface="ＭＳ Ｐゴシック" pitchFamily="34" charset="-128"/>
              </a:rPr>
              <a:t>Primary prevention</a:t>
            </a:r>
            <a:r>
              <a:rPr lang="en-US" sz="2500" b="1" dirty="0" smtClean="0">
                <a:ea typeface="ＭＳ Ｐゴシック" pitchFamily="34" charset="-128"/>
              </a:rPr>
              <a:t>:</a:t>
            </a:r>
            <a:r>
              <a:rPr lang="en-US" sz="2500" dirty="0" smtClean="0">
                <a:ea typeface="ＭＳ Ｐゴシック" pitchFamily="34" charset="-128"/>
              </a:rPr>
              <a:t> raising awareness of the community, at its different levels, as to methods of avoiding injuries. This includes health promotion / health education activities and applying preventive measures accordingly  </a:t>
            </a:r>
          </a:p>
          <a:p>
            <a:r>
              <a:rPr lang="en-US" sz="2500" b="1" dirty="0" smtClean="0">
                <a:solidFill>
                  <a:srgbClr val="FF0000"/>
                </a:solidFill>
                <a:ea typeface="ＭＳ Ｐゴシック" pitchFamily="34" charset="-128"/>
              </a:rPr>
              <a:t>Secondary prevention</a:t>
            </a:r>
            <a:r>
              <a:rPr lang="en-US" sz="2500" b="1" dirty="0" smtClean="0">
                <a:ea typeface="ＭＳ Ｐゴシック" pitchFamily="34" charset="-128"/>
              </a:rPr>
              <a:t>:</a:t>
            </a:r>
            <a:r>
              <a:rPr lang="en-US" sz="2500" dirty="0" smtClean="0">
                <a:ea typeface="ＭＳ Ｐゴシック" pitchFamily="34" charset="-128"/>
              </a:rPr>
              <a:t> early detection, proper evaluation and management of injuries at different levels of healthcare delivery (primary, secondary and tertiary facilities) </a:t>
            </a:r>
          </a:p>
          <a:p>
            <a:r>
              <a:rPr lang="en-US" sz="2500" b="1" dirty="0" smtClean="0">
                <a:solidFill>
                  <a:srgbClr val="FF0000"/>
                </a:solidFill>
                <a:ea typeface="ＭＳ Ｐゴシック" pitchFamily="34" charset="-128"/>
              </a:rPr>
              <a:t>Tertiary prevention</a:t>
            </a:r>
            <a:r>
              <a:rPr lang="en-US" sz="2500" b="1" dirty="0" smtClean="0">
                <a:ea typeface="ＭＳ Ｐゴシック" pitchFamily="34" charset="-128"/>
              </a:rPr>
              <a:t>:</a:t>
            </a:r>
            <a:r>
              <a:rPr lang="en-US" sz="2500" dirty="0" smtClean="0">
                <a:ea typeface="ＭＳ Ｐゴシック" pitchFamily="34" charset="-128"/>
              </a:rPr>
              <a:t> management of complications of injuries, especially disabilities, including rehabilitative measures and approaches, improvement of quality of life of injury victims, as well as palliative care, when needed 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131418-2352-4619-89FC-93211ADA49B0}" type="datetime3">
              <a:rPr lang="en-GB" smtClean="0"/>
              <a:pPr/>
              <a:t>23 February, 2017</a:t>
            </a:fld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511F4A-1D58-47B5-9C9C-88F04A0188D0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179388" y="0"/>
            <a:ext cx="6629400" cy="133191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ea typeface="ＭＳ Ｐゴシック" pitchFamily="34" charset="-128"/>
                <a:cs typeface="Arial" pitchFamily="34" charset="0"/>
              </a:rPr>
              <a:t>Headlines</a:t>
            </a:r>
            <a:endParaRPr lang="en-GB" sz="3600" dirty="0" smtClean="0">
              <a:solidFill>
                <a:srgbClr val="0070C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800" dirty="0"/>
              <a:t>Injuries: concepts and definitions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800" dirty="0"/>
              <a:t>Classification of injuries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800" dirty="0"/>
              <a:t>Magnitude of the problem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800" dirty="0"/>
              <a:t>Prevention and control efforts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800" dirty="0"/>
              <a:t>Application to road traffic incidents</a:t>
            </a:r>
          </a:p>
        </p:txBody>
      </p:sp>
      <p:sp>
        <p:nvSpPr>
          <p:cNvPr id="10244" name="عنصر نائب للتاريخ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4BC617-F9F4-4C31-9F1F-CDD3B5FEBDE6}" type="datetime3">
              <a:rPr lang="en-GB" smtClean="0">
                <a:solidFill>
                  <a:srgbClr val="898989"/>
                </a:solidFill>
              </a:rPr>
              <a:pPr/>
              <a:t>23 February, 2017</a:t>
            </a:fld>
            <a:endParaRPr lang="en-GB" smtClean="0">
              <a:solidFill>
                <a:srgbClr val="89898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10246" name="عنصر نائب لرقم الشريحة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80DBBB-2E6A-463E-AD5F-67E10B4DF8EE}" type="slidenum">
              <a:rPr lang="en-GB" smtClean="0">
                <a:solidFill>
                  <a:srgbClr val="898989"/>
                </a:solidFill>
              </a:rPr>
              <a:pPr/>
              <a:t>3</a:t>
            </a:fld>
            <a:endParaRPr lang="en-GB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1763713" y="5084763"/>
            <a:ext cx="5616575" cy="566737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chemeClr val="tx1"/>
                </a:solidFill>
                <a:ea typeface="ＭＳ Ｐゴシック" pitchFamily="34" charset="-128"/>
              </a:rPr>
              <a:t>KSA EFFORTS</a:t>
            </a:r>
          </a:p>
        </p:txBody>
      </p:sp>
      <p:pic>
        <p:nvPicPr>
          <p:cNvPr id="32771" name="Picture Placeholder 7" descr="saudi-fla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333" r="-3333"/>
          <a:stretch>
            <a:fillRect/>
          </a:stretch>
        </p:blipFill>
        <p:spPr>
          <a:xfrm>
            <a:off x="1792288" y="612775"/>
            <a:ext cx="5372100" cy="4114800"/>
          </a:xfrm>
        </p:spPr>
      </p:pic>
      <p:sp>
        <p:nvSpPr>
          <p:cNvPr id="3277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A25898-B29B-4AC0-80D6-57FA8A2FF0D5}" type="datetime3">
              <a:rPr lang="en-GB" smtClean="0"/>
              <a:pPr/>
              <a:t>23 February, 2017</a:t>
            </a:fld>
            <a:endParaRPr lang="en-GB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327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32A72D-66CF-4327-AA2C-FEF9381D1F3F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http://moh-ncd.gov.sa/injury/index.php</a:t>
            </a:r>
          </a:p>
        </p:txBody>
      </p:sp>
      <p:pic>
        <p:nvPicPr>
          <p:cNvPr id="33795" name="Content Placeholder 9" descr="VIP5.tiff"/>
          <p:cNvPicPr>
            <a:picLocks noGrp="1" noChangeAspect="1"/>
          </p:cNvPicPr>
          <p:nvPr>
            <p:ph idx="1"/>
          </p:nvPr>
        </p:nvPicPr>
        <p:blipFill>
          <a:blip r:embed="rId2"/>
          <a:srcRect l="11253" r="11253"/>
          <a:stretch>
            <a:fillRect/>
          </a:stretch>
        </p:blipFill>
        <p:spPr>
          <a:xfrm>
            <a:off x="514350" y="1268413"/>
            <a:ext cx="8110538" cy="4941887"/>
          </a:xfrm>
        </p:spPr>
      </p:pic>
      <p:sp>
        <p:nvSpPr>
          <p:cNvPr id="33796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BF5AC3-3C49-43AF-AAFD-1A9EF3F0E6FA}" type="datetime3">
              <a:rPr lang="en-GB" smtClean="0"/>
              <a:pPr/>
              <a:t>23 February, 2017</a:t>
            </a:fld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3379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BCBB02-87A6-4003-8568-4015720CCD00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6" descr="C:\Documents and Settings\asus pc\Desktop\مطبوعات الاصابات\شعار الاصابات.jpg"/>
          <p:cNvPicPr>
            <a:picLocks noGrp="1"/>
          </p:cNvPicPr>
          <p:nvPr>
            <p:ph sz="half" idx="1"/>
          </p:nvPr>
        </p:nvPicPr>
        <p:blipFill>
          <a:blip r:embed="rId2"/>
          <a:srcRect l="5383" r="5383"/>
          <a:stretch>
            <a:fillRect/>
          </a:stretch>
        </p:blipFill>
        <p:spPr/>
      </p:pic>
      <p:sp>
        <p:nvSpPr>
          <p:cNvPr id="34819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4000" smtClean="0">
                <a:ea typeface="ＭＳ Ｐゴシック" pitchFamily="34" charset="-128"/>
              </a:rPr>
              <a:t>Surveillance System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4000" smtClean="0">
                <a:ea typeface="ＭＳ Ｐゴシック" pitchFamily="34" charset="-128"/>
              </a:rPr>
              <a:t>Education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4000" smtClean="0">
                <a:ea typeface="ＭＳ Ｐゴシック" pitchFamily="34" charset="-128"/>
              </a:rPr>
              <a:t>Capacity Building</a:t>
            </a:r>
          </a:p>
        </p:txBody>
      </p:sp>
      <p:sp>
        <p:nvSpPr>
          <p:cNvPr id="34820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39015C-721A-4CBF-B4D8-9D75210ED443}" type="datetime3">
              <a:rPr lang="en-GB" smtClean="0"/>
              <a:pPr/>
              <a:t>23 February, 2017</a:t>
            </a:fld>
            <a:endParaRPr lang="en-US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Injury Epidemiology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2DDF0B-0F4B-4C4F-BAA5-30A23ECA044D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4941888"/>
            <a:ext cx="8135938" cy="852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Applications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8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8842A7-73BA-49F8-822F-10DD1F2C227B}" type="datetime3">
              <a:rPr lang="en-GB" altLang="en-US" smtClean="0">
                <a:cs typeface="Arial" pitchFamily="34" charset="0"/>
              </a:rPr>
              <a:pPr/>
              <a:t>23 February, 2017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cs typeface="Arial" pitchFamily="34" charset="0"/>
              </a:rPr>
              <a:t>Injury Epidemiology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01478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Host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sz="4000" dirty="0" smtClean="0">
                <a:solidFill>
                  <a:schemeClr val="folHlink"/>
                </a:solidFill>
                <a:ea typeface="ＭＳ Ｐゴシック" pitchFamily="34" charset="-128"/>
              </a:rPr>
              <a:t> </a:t>
            </a:r>
            <a:r>
              <a:rPr lang="en-US" sz="4000" dirty="0" smtClean="0">
                <a:ea typeface="ＭＳ Ｐゴシック" pitchFamily="34" charset="-128"/>
              </a:rPr>
              <a:t>victim: e.g. driver, passenger, pedestrian..</a:t>
            </a:r>
          </a:p>
          <a:p>
            <a:r>
              <a:rPr 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Agent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sz="4000" dirty="0" smtClean="0">
                <a:solidFill>
                  <a:schemeClr val="folHlink"/>
                </a:solidFill>
                <a:ea typeface="ＭＳ Ｐゴシック" pitchFamily="34" charset="-128"/>
              </a:rPr>
              <a:t> </a:t>
            </a:r>
            <a:r>
              <a:rPr lang="en-US" sz="4000" dirty="0" smtClean="0">
                <a:ea typeface="ＭＳ Ｐゴシック" pitchFamily="34" charset="-128"/>
              </a:rPr>
              <a:t>mechanical / thermal energy </a:t>
            </a:r>
          </a:p>
          <a:p>
            <a:r>
              <a:rPr 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Environment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sz="4000" dirty="0" smtClean="0">
                <a:solidFill>
                  <a:schemeClr val="folHlink"/>
                </a:solidFill>
                <a:ea typeface="ＭＳ Ｐゴシック" pitchFamily="34" charset="-128"/>
              </a:rPr>
              <a:t> </a:t>
            </a:r>
            <a:r>
              <a:rPr lang="en-US" sz="4000" dirty="0" smtClean="0">
                <a:ea typeface="ＭＳ Ｐゴシック" pitchFamily="34" charset="-128"/>
              </a:rPr>
              <a:t>vehicle, road, social</a:t>
            </a: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D11EE8-92A7-4E4A-B32A-927709C3D0A3}" type="slidenum">
              <a:rPr lang="ar-SA" smtClean="0"/>
              <a:pPr/>
              <a:t>34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79388" y="0"/>
            <a:ext cx="6629400" cy="133191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ea typeface="ＭＳ Ｐゴシック" pitchFamily="34" charset="-128"/>
                <a:cs typeface="Arial" pitchFamily="34" charset="0"/>
              </a:rPr>
              <a:t>Application</a:t>
            </a:r>
            <a:endParaRPr lang="en-GB" sz="3600" dirty="0" smtClean="0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08587"/>
          </a:xfrm>
        </p:spPr>
        <p:txBody>
          <a:bodyPr/>
          <a:lstStyle/>
          <a:p>
            <a:r>
              <a:rPr lang="en-US" sz="2500" b="1" dirty="0" smtClean="0">
                <a:solidFill>
                  <a:srgbClr val="FF0000"/>
                </a:solidFill>
                <a:ea typeface="ＭＳ Ｐゴシック" pitchFamily="34" charset="-128"/>
              </a:rPr>
              <a:t>Primary </a:t>
            </a:r>
            <a:r>
              <a:rPr lang="en-US" sz="2500" b="1" dirty="0" smtClean="0">
                <a:solidFill>
                  <a:srgbClr val="FF0000"/>
                </a:solidFill>
                <a:ea typeface="ＭＳ Ｐゴシック" pitchFamily="34" charset="-128"/>
              </a:rPr>
              <a:t>prevention:</a:t>
            </a:r>
            <a:r>
              <a:rPr lang="en-US" sz="2500" dirty="0" smtClean="0">
                <a:ea typeface="ＭＳ Ｐゴシック" pitchFamily="34" charset="-128"/>
              </a:rPr>
              <a:t> </a:t>
            </a:r>
            <a:r>
              <a:rPr lang="en-US" sz="2500" dirty="0" smtClean="0">
                <a:ea typeface="ＭＳ Ｐゴシック" pitchFamily="34" charset="-128"/>
              </a:rPr>
              <a:t>This includes legislations, health promotion activities and applying preventive measures (seat-belts, child restraints, air-bags, good roads, following traffic rules, </a:t>
            </a:r>
            <a:r>
              <a:rPr lang="en-US" sz="2500" dirty="0" err="1" smtClean="0">
                <a:ea typeface="ＭＳ Ｐゴシック" pitchFamily="34" charset="-128"/>
              </a:rPr>
              <a:t>etc</a:t>
            </a:r>
            <a:r>
              <a:rPr lang="en-US" sz="2500" dirty="0" smtClean="0">
                <a:ea typeface="ＭＳ Ｐゴシック" pitchFamily="34" charset="-128"/>
              </a:rPr>
              <a:t>)   </a:t>
            </a:r>
          </a:p>
          <a:p>
            <a:r>
              <a:rPr lang="en-US" sz="2500" b="1" dirty="0" smtClean="0">
                <a:solidFill>
                  <a:srgbClr val="FF0000"/>
                </a:solidFill>
                <a:ea typeface="ＭＳ Ｐゴシック" pitchFamily="34" charset="-128"/>
              </a:rPr>
              <a:t>Secondary </a:t>
            </a:r>
            <a:r>
              <a:rPr lang="en-US" sz="2500" b="1" dirty="0" smtClean="0">
                <a:solidFill>
                  <a:srgbClr val="FF0000"/>
                </a:solidFill>
                <a:ea typeface="ＭＳ Ｐゴシック" pitchFamily="34" charset="-128"/>
              </a:rPr>
              <a:t>prevention:</a:t>
            </a:r>
            <a:r>
              <a:rPr lang="en-US" sz="2500" dirty="0" smtClean="0">
                <a:ea typeface="ＭＳ Ｐゴシック" pitchFamily="34" charset="-128"/>
              </a:rPr>
              <a:t> Early </a:t>
            </a:r>
            <a:r>
              <a:rPr lang="en-US" sz="2500" dirty="0" smtClean="0">
                <a:ea typeface="ＭＳ Ｐゴシック" pitchFamily="34" charset="-128"/>
              </a:rPr>
              <a:t>detection, proper evaluation and management of RTI at different levels of healthcare delivery (especially tertiary facilities: e.g. emergency / trauma facilities and related services) </a:t>
            </a:r>
          </a:p>
          <a:p>
            <a:r>
              <a:rPr lang="en-US" sz="2500" b="1" dirty="0" smtClean="0">
                <a:solidFill>
                  <a:srgbClr val="FF0000"/>
                </a:solidFill>
                <a:ea typeface="ＭＳ Ｐゴシック" pitchFamily="34" charset="-128"/>
              </a:rPr>
              <a:t>Tertiary </a:t>
            </a:r>
            <a:r>
              <a:rPr lang="en-US" sz="2500" b="1" dirty="0" smtClean="0">
                <a:solidFill>
                  <a:srgbClr val="FF0000"/>
                </a:solidFill>
                <a:ea typeface="ＭＳ Ｐゴシック" pitchFamily="34" charset="-128"/>
              </a:rPr>
              <a:t>prevention:</a:t>
            </a:r>
            <a:r>
              <a:rPr lang="en-US" sz="2500" dirty="0" smtClean="0">
                <a:ea typeface="ＭＳ Ｐゴシック" pitchFamily="34" charset="-128"/>
              </a:rPr>
              <a:t> Management </a:t>
            </a:r>
            <a:r>
              <a:rPr lang="en-US" sz="2500" dirty="0" smtClean="0">
                <a:ea typeface="ＭＳ Ｐゴシック" pitchFamily="34" charset="-128"/>
              </a:rPr>
              <a:t>of complications of RTI, especially </a:t>
            </a:r>
            <a:r>
              <a:rPr lang="en-US" sz="2500" dirty="0" smtClean="0">
                <a:ea typeface="ＭＳ Ｐゴシック" pitchFamily="34" charset="-128"/>
              </a:rPr>
              <a:t>disabilities, </a:t>
            </a:r>
            <a:r>
              <a:rPr lang="en-US" sz="2500" dirty="0" smtClean="0">
                <a:ea typeface="ＭＳ Ｐゴシック" pitchFamily="34" charset="-128"/>
              </a:rPr>
              <a:t>on medical / social / economic levels, including rehabilitative and physiotherapy measures</a:t>
            </a:r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5D6D9C-BB38-4DDB-A59B-83B14B49D10F}" type="datetime3">
              <a:rPr lang="en-GB" smtClean="0"/>
              <a:pPr/>
              <a:t>23 February, 2017</a:t>
            </a:fld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27519D-D5A4-437D-839E-EA95EC132B9E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8" name="عنوان 1"/>
          <p:cNvSpPr txBox="1">
            <a:spLocks/>
          </p:cNvSpPr>
          <p:nvPr/>
        </p:nvSpPr>
        <p:spPr bwMode="auto">
          <a:xfrm>
            <a:off x="179388" y="0"/>
            <a:ext cx="66294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0000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ea typeface="ＭＳ Ｐゴシック" charset="0"/>
                <a:cs typeface="Tahoma" pitchFamily="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ea typeface="ＭＳ Ｐゴシック" charset="0"/>
                <a:cs typeface="Tahoma" pitchFamily="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ea typeface="ＭＳ Ｐゴシック" charset="0"/>
                <a:cs typeface="Tahoma" pitchFamily="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ea typeface="ＭＳ Ｐゴシック" charset="0"/>
                <a:cs typeface="Tahoma" pitchFamily="1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cs typeface="Tahoma" pitchFamily="11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cs typeface="Tahoma" pitchFamily="11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cs typeface="Tahoma" pitchFamily="11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cs typeface="Tahoma" pitchFamily="112" charset="0"/>
              </a:defRPr>
            </a:lvl9pPr>
          </a:lstStyle>
          <a:p>
            <a:pPr algn="l" eaLnBrk="1" hangingPunct="1"/>
            <a:r>
              <a:rPr lang="en-US" sz="3600" smtClean="0">
                <a:solidFill>
                  <a:srgbClr val="FF0000"/>
                </a:solidFill>
                <a:latin typeface="Arial Black" pitchFamily="34" charset="0"/>
                <a:ea typeface="ＭＳ Ｐゴシック" pitchFamily="34" charset="-128"/>
                <a:cs typeface="Arial" pitchFamily="34" charset="0"/>
              </a:rPr>
              <a:t>Application</a:t>
            </a:r>
            <a:endParaRPr lang="en-GB" sz="3600" dirty="0" smtClean="0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68EB9-1846-4371-A965-439043A132A0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F7C02-DFBB-4B17-B5EF-5005932E1C77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pic>
        <p:nvPicPr>
          <p:cNvPr id="5122" name="Picture 2" descr="Prevention:&#10;Primary&#10;Prevention:&#10;Road&#10;Vehicle&#10;People&#10;System&#10;Secondary&#10;Prevention:&#10;Pre trauma&#10;care&#10;Acute&#10;emergency&#10;trauma 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" y="-26378"/>
            <a:ext cx="9169587" cy="688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97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68EB9-1846-4371-A965-439043A132A0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F7C02-DFBB-4B17-B5EF-5005932E1C77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pic>
        <p:nvPicPr>
          <p:cNvPr id="6146" name="Picture 2" descr="The Haddon matrix for RTA&#10;Phase Nature of&#10;Interventio&#10;n&#10;Factors&#10;Human Vehicles &amp;&#10;Equipment&#10;Environment&#10;Pre –&#10;Crash&#10;Crash&#10;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" y="998"/>
            <a:ext cx="9133124" cy="685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60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68EB9-1846-4371-A965-439043A132A0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F7C02-DFBB-4B17-B5EF-5005932E1C77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pic>
        <p:nvPicPr>
          <p:cNvPr id="13314" name="Picture 2" descr="Haddon Matrix with examples of safety efforts T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82" y="-1"/>
            <a:ext cx="9136886" cy="68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52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68EB9-1846-4371-A965-439043A132A0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F7C02-DFBB-4B17-B5EF-5005932E1C77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pic>
        <p:nvPicPr>
          <p:cNvPr id="8194" name="Picture 2" descr="Specific Interventions for Road Safety&#10;• Education&#10;• Drinking &amp; Driving&#10;• Helmet&#10;• Seat Belt&#10;• Speed Management&#10;• Trauma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4"/>
            <a:ext cx="9142262" cy="68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4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375" y="5257800"/>
            <a:ext cx="6840538" cy="536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CONCEPTS &amp; CLASSIFICATIONS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68EB9-1846-4371-A965-439043A132A0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F7C02-DFBB-4B17-B5EF-5005932E1C77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pic>
        <p:nvPicPr>
          <p:cNvPr id="9218" name="Picture 2" descr="Education:&#10;• Principles&#10;– Informed People will take necessary action to reduce the&#10;risk.&#10;– Educating people decreases th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1" y="0"/>
            <a:ext cx="9134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41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68EB9-1846-4371-A965-439043A132A0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F7C02-DFBB-4B17-B5EF-5005932E1C77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pic>
        <p:nvPicPr>
          <p:cNvPr id="10242" name="Picture 2" descr="Speed Management:&#10;• Excessive and inappropriate speed has been recognized&#10;as one of the major contributing factors for in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5" y="-99392"/>
            <a:ext cx="92668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49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68EB9-1846-4371-A965-439043A132A0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F7C02-DFBB-4B17-B5EF-5005932E1C77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pic>
        <p:nvPicPr>
          <p:cNvPr id="12290" name="Picture 2" descr="Road Traffic Accidents: Public Health Issue&#10;Public&#10;Health&#10;Injury Surveillance&#10;Research&#10;Prevention &amp;&#10;Control&#10;Evaluation&#10;Po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48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68EB9-1846-4371-A965-439043A132A0}" type="datetime3">
              <a:rPr lang="en-GB" smtClean="0"/>
              <a:pPr>
                <a:defRPr/>
              </a:pPr>
              <a:t>23 February,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Injury Epidemiology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F7C02-DFBB-4B17-B5EF-5005932E1C77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pic>
        <p:nvPicPr>
          <p:cNvPr id="11266" name="Picture 2" descr="Conclusion:&#10;Road safety; shared Societal Responsibility&#10;GOVERNMENT, PUBLIC&#10;HEALTH, PUBLIC&#10;WORKS &amp; LEGISLATIVE&#10;BODIES&#10;MEDI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1" y="-32384"/>
            <a:ext cx="9309973" cy="698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637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وان 3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1800225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Cooper Black" pitchFamily="18" charset="0"/>
                <a:ea typeface="ＭＳ Ｐゴシック" pitchFamily="34" charset="-128"/>
                <a:cs typeface="Arial" pitchFamily="34" charset="0"/>
              </a:rPr>
              <a:t>“</a:t>
            </a:r>
            <a:r>
              <a:rPr lang="en-GB" altLang="ja-JP" b="1" smtClean="0">
                <a:solidFill>
                  <a:srgbClr val="FFFF00"/>
                </a:solidFill>
                <a:latin typeface="Cooper Black" pitchFamily="18" charset="0"/>
                <a:ea typeface="ＭＳ Ｐゴシック" pitchFamily="34" charset="-128"/>
                <a:cs typeface="Arial" pitchFamily="34" charset="0"/>
              </a:rPr>
              <a:t>Prevention is the Vaccine for the Disease of Injury</a:t>
            </a:r>
            <a:r>
              <a:rPr lang="en-GB" altLang="en-US" b="1" smtClean="0">
                <a:solidFill>
                  <a:srgbClr val="FFFF00"/>
                </a:solidFill>
                <a:latin typeface="Cooper Black" pitchFamily="18" charset="0"/>
                <a:ea typeface="ＭＳ Ｐゴシック" pitchFamily="34" charset="-128"/>
                <a:cs typeface="Arial" pitchFamily="34" charset="0"/>
              </a:rPr>
              <a:t>”</a:t>
            </a:r>
            <a:endParaRPr lang="en-GB" smtClean="0">
              <a:solidFill>
                <a:srgbClr val="FFFF0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0963" name="عنصر نائب للمحتوى 6" descr="thank-you.jpg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 t="-24712" b="-24712"/>
          <a:stretch>
            <a:fillRect/>
          </a:stretch>
        </p:blipFill>
        <p:spPr>
          <a:xfrm>
            <a:off x="2771775" y="2389188"/>
            <a:ext cx="3384550" cy="3792537"/>
          </a:xfrm>
        </p:spPr>
      </p:pic>
      <p:sp>
        <p:nvSpPr>
          <p:cNvPr id="40964" name="عنصر نائب للتاريخ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68BAD5-6BB7-4C5F-8AD1-D054533FBBD9}" type="datetime3">
              <a:rPr lang="en-GB" smtClean="0">
                <a:solidFill>
                  <a:srgbClr val="898989"/>
                </a:solidFill>
              </a:rPr>
              <a:pPr/>
              <a:t>23 February, 2017</a:t>
            </a:fld>
            <a:endParaRPr lang="en-GB" smtClean="0">
              <a:solidFill>
                <a:srgbClr val="89898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40966" name="عنصر نائب لرقم الشريحة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E203E9-5B5F-41C4-A6BD-4BEC41281C5B}" type="slidenum">
              <a:rPr lang="en-GB" smtClean="0">
                <a:solidFill>
                  <a:srgbClr val="898989"/>
                </a:solidFill>
              </a:rPr>
              <a:pPr/>
              <a:t>44</a:t>
            </a:fld>
            <a:endParaRPr lang="en-GB" smtClean="0">
              <a:solidFill>
                <a:srgbClr val="898989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8842A7-73BA-49F8-822F-10DD1F2C227B}" type="datetime3">
              <a:rPr lang="en-GB" altLang="en-US" smtClean="0">
                <a:cs typeface="Arial" pitchFamily="34" charset="0"/>
              </a:rPr>
              <a:pPr/>
              <a:t>23 February, 2017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cs typeface="Arial" pitchFamily="34" charset="0"/>
              </a:rPr>
              <a:t>Injury Epidemiology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014787"/>
          </a:xfrm>
        </p:spPr>
        <p:txBody>
          <a:bodyPr/>
          <a:lstStyle/>
          <a:p>
            <a:r>
              <a:rPr lang="en-US" sz="4000" dirty="0" smtClean="0"/>
              <a:t>Assess </a:t>
            </a:r>
            <a:r>
              <a:rPr lang="en-US" sz="4000" dirty="0"/>
              <a:t>status</a:t>
            </a:r>
          </a:p>
          <a:p>
            <a:r>
              <a:rPr lang="en-US" sz="4000" dirty="0"/>
              <a:t>Program evaluation</a:t>
            </a:r>
          </a:p>
          <a:p>
            <a:r>
              <a:rPr lang="en-US" sz="4000" dirty="0"/>
              <a:t>Define priorities</a:t>
            </a:r>
          </a:p>
          <a:p>
            <a:r>
              <a:rPr lang="en-US" sz="4000" dirty="0"/>
              <a:t>Stimulate research</a:t>
            </a:r>
          </a:p>
          <a:p>
            <a:r>
              <a:rPr lang="en-US" sz="4000" dirty="0" smtClean="0"/>
              <a:t>Standard </a:t>
            </a:r>
            <a:r>
              <a:rPr lang="en-US" sz="4000" dirty="0"/>
              <a:t>classification to compare data</a:t>
            </a:r>
            <a:endParaRPr lang="ar-SA" sz="4000" dirty="0"/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D11EE8-92A7-4E4A-B32A-927709C3D0A3}" type="slidenum">
              <a:rPr lang="ar-SA" smtClean="0"/>
              <a:pPr/>
              <a:t>45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79388" y="0"/>
            <a:ext cx="6629400" cy="133191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ea typeface="ＭＳ Ｐゴシック" pitchFamily="34" charset="-128"/>
                <a:cs typeface="Arial" pitchFamily="34" charset="0"/>
              </a:rPr>
              <a:t>Injury Surveillance</a:t>
            </a:r>
            <a:endParaRPr lang="en-GB" sz="3600" dirty="0" smtClean="0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8842A7-73BA-49F8-822F-10DD1F2C227B}" type="datetime3">
              <a:rPr lang="en-GB" altLang="en-US" smtClean="0">
                <a:cs typeface="Arial" pitchFamily="34" charset="0"/>
              </a:rPr>
              <a:pPr/>
              <a:t>23 February, 2017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cs typeface="Arial" pitchFamily="34" charset="0"/>
              </a:rPr>
              <a:t>Injury Epidemiology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014787"/>
          </a:xfrm>
        </p:spPr>
        <p:txBody>
          <a:bodyPr/>
          <a:lstStyle/>
          <a:p>
            <a:r>
              <a:rPr lang="en-US" sz="2800" dirty="0" smtClean="0"/>
              <a:t>Passive:</a:t>
            </a:r>
          </a:p>
          <a:p>
            <a:pPr lvl="1"/>
            <a:r>
              <a:rPr lang="en-US" sz="2800" dirty="0" smtClean="0"/>
              <a:t>Routine </a:t>
            </a:r>
            <a:r>
              <a:rPr lang="en-US" sz="2800" dirty="0"/>
              <a:t>data collection for dual (original + surveillance) limited resources, by front-lines HCPs</a:t>
            </a:r>
          </a:p>
          <a:p>
            <a:r>
              <a:rPr lang="en-US" sz="2800" dirty="0" smtClean="0"/>
              <a:t> Active:</a:t>
            </a:r>
          </a:p>
          <a:p>
            <a:pPr lvl="1"/>
            <a:r>
              <a:rPr lang="en-US" sz="2800" dirty="0" smtClean="0"/>
              <a:t>Seeking </a:t>
            </a:r>
            <a:r>
              <a:rPr lang="en-US" sz="2800" dirty="0"/>
              <a:t>injury cases, large resources, by PH services, different data sources</a:t>
            </a:r>
            <a:endParaRPr lang="ar-SA" sz="2800" dirty="0"/>
          </a:p>
          <a:p>
            <a:r>
              <a:rPr lang="en-US" sz="2800" dirty="0" smtClean="0"/>
              <a:t>Nature</a:t>
            </a:r>
            <a:r>
              <a:rPr lang="en-US" sz="2800" dirty="0"/>
              <a:t>, trends, size, source, clusters, hazards, risks.</a:t>
            </a:r>
          </a:p>
          <a:p>
            <a:endParaRPr lang="en-US" sz="2800" dirty="0"/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D11EE8-92A7-4E4A-B32A-927709C3D0A3}" type="slidenum">
              <a:rPr lang="ar-SA" smtClean="0"/>
              <a:pPr/>
              <a:t>46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79388" y="0"/>
            <a:ext cx="6629400" cy="133191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ea typeface="ＭＳ Ｐゴシック" pitchFamily="34" charset="-128"/>
                <a:cs typeface="Arial" pitchFamily="34" charset="0"/>
              </a:rPr>
              <a:t>Surveillance Types</a:t>
            </a:r>
            <a:endParaRPr lang="en-GB" sz="3600" dirty="0" smtClean="0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8842A7-73BA-49F8-822F-10DD1F2C227B}" type="datetime3">
              <a:rPr lang="en-GB" altLang="en-US" smtClean="0">
                <a:cs typeface="Arial" pitchFamily="34" charset="0"/>
              </a:rPr>
              <a:pPr/>
              <a:t>23 February, 2017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cs typeface="Arial" pitchFamily="34" charset="0"/>
              </a:rPr>
              <a:t>Injury Epidemiology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014787"/>
          </a:xfrm>
        </p:spPr>
        <p:txBody>
          <a:bodyPr/>
          <a:lstStyle/>
          <a:p>
            <a:r>
              <a:rPr lang="en-US" sz="2800" dirty="0" smtClean="0"/>
              <a:t>Core:</a:t>
            </a:r>
            <a:endParaRPr lang="en-US" sz="2800" dirty="0"/>
          </a:p>
          <a:p>
            <a:pPr lvl="1"/>
            <a:r>
              <a:rPr lang="en-US" sz="2800" dirty="0"/>
              <a:t>Detection, registration, confirmation, reporting, analytics, feedback.</a:t>
            </a:r>
          </a:p>
          <a:p>
            <a:endParaRPr lang="en-US" sz="2800" dirty="0" smtClean="0"/>
          </a:p>
          <a:p>
            <a:r>
              <a:rPr lang="en-US" sz="2800" dirty="0" smtClean="0"/>
              <a:t>Support:</a:t>
            </a:r>
            <a:endParaRPr lang="en-US" sz="2800" dirty="0"/>
          </a:p>
          <a:p>
            <a:pPr lvl="1"/>
            <a:r>
              <a:rPr lang="en-US" sz="2800" dirty="0"/>
              <a:t>Communication, training, supervision, resource provision</a:t>
            </a:r>
            <a:endParaRPr lang="ar-SA" sz="2800" dirty="0"/>
          </a:p>
          <a:p>
            <a:endParaRPr lang="en-US" sz="3600" dirty="0"/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D11EE8-92A7-4E4A-B32A-927709C3D0A3}" type="slidenum">
              <a:rPr lang="ar-SA" smtClean="0"/>
              <a:pPr/>
              <a:t>47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79388" y="0"/>
            <a:ext cx="6629400" cy="133191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ea typeface="ＭＳ Ｐゴシック" pitchFamily="34" charset="-128"/>
                <a:cs typeface="Arial" pitchFamily="34" charset="0"/>
              </a:rPr>
              <a:t>Surveillance Types</a:t>
            </a:r>
            <a:endParaRPr lang="en-GB" sz="3600" dirty="0" smtClean="0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sz="3600" smtClean="0">
                <a:solidFill>
                  <a:schemeClr val="bg2"/>
                </a:solidFill>
                <a:ea typeface="ＭＳ Ｐゴシック" pitchFamily="34" charset="-128"/>
              </a:rPr>
              <a:t>References</a:t>
            </a:r>
          </a:p>
        </p:txBody>
      </p:sp>
      <p:sp>
        <p:nvSpPr>
          <p:cNvPr id="41987" name="Content Placeholder 8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145087"/>
          </a:xfrm>
        </p:spPr>
        <p:txBody>
          <a:bodyPr/>
          <a:lstStyle/>
          <a:p>
            <a:pPr marL="609600" indent="-609600"/>
            <a:r>
              <a:rPr lang="en-US" sz="2600" smtClean="0">
                <a:ea typeface="ＭＳ Ｐゴシック" pitchFamily="34" charset="-128"/>
              </a:rPr>
              <a:t>Robertson LS.  Injury epidemiology.  Research &amp; control strategies.  3</a:t>
            </a:r>
            <a:r>
              <a:rPr lang="en-US" sz="2600" baseline="30000" smtClean="0">
                <a:ea typeface="ＭＳ Ｐゴシック" pitchFamily="34" charset="-128"/>
              </a:rPr>
              <a:t>rd</a:t>
            </a:r>
            <a:r>
              <a:rPr lang="en-US" sz="2600" smtClean="0">
                <a:ea typeface="ＭＳ Ｐゴシック" pitchFamily="34" charset="-128"/>
              </a:rPr>
              <a:t> edition.  Oxford, New York: Oxford University Press, 2007</a:t>
            </a:r>
          </a:p>
          <a:p>
            <a:pPr marL="609600" indent="-609600"/>
            <a:r>
              <a:rPr lang="en-US" sz="2600" smtClean="0">
                <a:ea typeface="ＭＳ Ｐゴシック" pitchFamily="34" charset="-128"/>
              </a:rPr>
              <a:t>WHO. World report on violence and health.  Geneva: World Health Organization, 2002 </a:t>
            </a:r>
            <a:endParaRPr lang="ar-SA" sz="2600" smtClean="0">
              <a:latin typeface="Arial" pitchFamily="34" charset="0"/>
              <a:ea typeface="ＭＳ Ｐゴシック" pitchFamily="34" charset="-128"/>
            </a:endParaRPr>
          </a:p>
          <a:p>
            <a:pPr marL="609600" indent="-609600"/>
            <a:r>
              <a:rPr lang="en-US" sz="2600" smtClean="0">
                <a:ea typeface="ＭＳ Ｐゴシック" pitchFamily="34" charset="-128"/>
              </a:rPr>
              <a:t> Rivara FP. Injury control: a guide to research and program evaluation. Cambridge, New York: Cambridge University Press, 2001</a:t>
            </a:r>
          </a:p>
          <a:p>
            <a:pPr marL="609600" indent="-609600"/>
            <a:r>
              <a:rPr lang="en-US" sz="2600" smtClean="0">
                <a:ea typeface="ＭＳ Ｐゴシック" pitchFamily="34" charset="-128"/>
              </a:rPr>
              <a:t>WHO Global Consultation on Violence and Health,  Violence: a public health priority. Geneva: World Health Organization, 1996 </a:t>
            </a:r>
            <a:endParaRPr lang="ar-SA" sz="2600" smtClean="0">
              <a:latin typeface="Arial" pitchFamily="34" charset="0"/>
              <a:ea typeface="ＭＳ Ｐゴシック" pitchFamily="34" charset="-128"/>
            </a:endParaRPr>
          </a:p>
          <a:p>
            <a:pPr marL="609600" indent="-609600"/>
            <a:endParaRPr lang="ar-SA" sz="2600" smtClean="0">
              <a:latin typeface="Arial" pitchFamily="34" charset="0"/>
              <a:ea typeface="ＭＳ Ｐゴシック" pitchFamily="34" charset="-128"/>
            </a:endParaRPr>
          </a:p>
          <a:p>
            <a:pPr marL="609600" indent="-609600">
              <a:buFont typeface="Calibri" pitchFamily="34" charset="0"/>
              <a:buAutoNum type="arabicPeriod"/>
            </a:pPr>
            <a:endParaRPr lang="en-US" sz="1400" smtClean="0">
              <a:ea typeface="ＭＳ Ｐゴシック" pitchFamily="34" charset="-128"/>
            </a:endParaRPr>
          </a:p>
        </p:txBody>
      </p:sp>
      <p:sp>
        <p:nvSpPr>
          <p:cNvPr id="41988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C14D57-8996-4627-A132-8550F82875AC}" type="datetime3">
              <a:rPr lang="en-GB" smtClean="0"/>
              <a:pPr/>
              <a:t>23 February, 2017</a:t>
            </a:fld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  <a:endParaRPr lang="en-GB" dirty="0"/>
          </a:p>
        </p:txBody>
      </p:sp>
      <p:sp>
        <p:nvSpPr>
          <p:cNvPr id="4199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79FD0D-013C-42C3-A110-8B40BF783894}" type="slidenum">
              <a:rPr lang="en-GB" smtClean="0"/>
              <a:pPr/>
              <a:t>48</a:t>
            </a:fld>
            <a:endParaRPr lang="en-GB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179388" y="0"/>
            <a:ext cx="6629400" cy="133191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ea typeface="ＭＳ Ｐゴシック" pitchFamily="34" charset="-128"/>
                <a:cs typeface="Arial" pitchFamily="34" charset="0"/>
              </a:rPr>
              <a:t>Definitions - Injury</a:t>
            </a:r>
            <a:endParaRPr lang="en-GB" sz="3600" dirty="0" smtClean="0">
              <a:solidFill>
                <a:srgbClr val="0070C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en-GB" altLang="en-US" sz="2800" dirty="0" smtClean="0">
                <a:ea typeface="ＭＳ Ｐゴシック" pitchFamily="34" charset="-128"/>
                <a:cs typeface="Arial" pitchFamily="34" charset="0"/>
              </a:rPr>
              <a:t>“</a:t>
            </a:r>
            <a:r>
              <a:rPr lang="en-GB" sz="2800" dirty="0" smtClean="0">
                <a:ea typeface="ＭＳ Ｐゴシック" pitchFamily="34" charset="-128"/>
                <a:cs typeface="Arial" pitchFamily="34" charset="0"/>
              </a:rPr>
              <a:t>Acute </a:t>
            </a:r>
            <a:r>
              <a:rPr lang="en-GB" sz="2800" b="1" dirty="0" smtClean="0">
                <a:ea typeface="ＭＳ Ｐゴシック" pitchFamily="34" charset="-128"/>
                <a:cs typeface="Arial" pitchFamily="34" charset="0"/>
              </a:rPr>
              <a:t>exposure</a:t>
            </a:r>
            <a:r>
              <a:rPr lang="en-GB" sz="2800" dirty="0" smtClean="0">
                <a:ea typeface="ＭＳ Ｐゴシック" pitchFamily="34" charset="-128"/>
                <a:cs typeface="Arial" pitchFamily="34" charset="0"/>
              </a:rPr>
              <a:t> to agents such as mechanical </a:t>
            </a:r>
            <a:r>
              <a:rPr lang="en-GB" sz="2800" b="1" dirty="0" smtClean="0">
                <a:ea typeface="ＭＳ Ｐゴシック" pitchFamily="34" charset="-128"/>
                <a:cs typeface="Arial" pitchFamily="34" charset="0"/>
              </a:rPr>
              <a:t>energy</a:t>
            </a:r>
            <a:r>
              <a:rPr lang="en-GB" sz="2800" dirty="0" smtClean="0">
                <a:ea typeface="ＭＳ Ｐゴシック" pitchFamily="34" charset="-128"/>
                <a:cs typeface="Arial" pitchFamily="34" charset="0"/>
              </a:rPr>
              <a:t>, heat, electricity, chemicals, and ionising radiation interacting with the body in amounts or at rates that exceed the </a:t>
            </a:r>
            <a:r>
              <a:rPr lang="en-GB" sz="2800" b="1" dirty="0" smtClean="0">
                <a:ea typeface="ＭＳ Ｐゴシック" pitchFamily="34" charset="-128"/>
                <a:cs typeface="Arial" pitchFamily="34" charset="0"/>
              </a:rPr>
              <a:t>threshold</a:t>
            </a:r>
            <a:r>
              <a:rPr lang="en-GB" sz="2800" dirty="0" smtClean="0">
                <a:ea typeface="ＭＳ Ｐゴシック" pitchFamily="34" charset="-128"/>
                <a:cs typeface="Arial" pitchFamily="34" charset="0"/>
              </a:rPr>
              <a:t> of human tolerance. </a:t>
            </a:r>
          </a:p>
          <a:p>
            <a:pPr marL="0" indent="0" algn="just">
              <a:buFont typeface="Arial" pitchFamily="34" charset="0"/>
              <a:buNone/>
            </a:pPr>
            <a:r>
              <a:rPr lang="en-GB" sz="2800" dirty="0" smtClean="0">
                <a:ea typeface="ＭＳ Ｐゴシック" pitchFamily="34" charset="-128"/>
                <a:cs typeface="Arial" pitchFamily="34" charset="0"/>
              </a:rPr>
              <a:t>In some cases, injuries result from the sudden lack of essential agents such as oxygen or heat.</a:t>
            </a:r>
            <a:r>
              <a:rPr lang="en-GB" altLang="en-US" sz="2800" dirty="0" smtClean="0">
                <a:ea typeface="ＭＳ Ｐゴシック" pitchFamily="34" charset="-128"/>
                <a:cs typeface="Arial" pitchFamily="34" charset="0"/>
              </a:rPr>
              <a:t>”</a:t>
            </a:r>
            <a:endParaRPr lang="en-GB" sz="2800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 algn="r">
              <a:buFont typeface="Arial" pitchFamily="34" charset="0"/>
              <a:buNone/>
            </a:pPr>
            <a:endParaRPr lang="en-GB" sz="3200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 algn="r">
              <a:buFont typeface="Arial" pitchFamily="34" charset="0"/>
              <a:buNone/>
            </a:pPr>
            <a:r>
              <a:rPr lang="en-GB" sz="2400" dirty="0" smtClean="0">
                <a:ea typeface="ＭＳ Ｐゴシック" pitchFamily="34" charset="-128"/>
                <a:cs typeface="Arial" pitchFamily="34" charset="0"/>
              </a:rPr>
              <a:t>(Source: Gibson, 1961; Haddon, 1963)</a:t>
            </a:r>
            <a:endParaRPr lang="en-GB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44" name="عنصر نائب للتاريخ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4BC617-F9F4-4C31-9F1F-CDD3B5FEBDE6}" type="datetime3">
              <a:rPr lang="en-GB" smtClean="0">
                <a:solidFill>
                  <a:srgbClr val="898989"/>
                </a:solidFill>
              </a:rPr>
              <a:pPr/>
              <a:t>23 February, 2017</a:t>
            </a:fld>
            <a:endParaRPr lang="en-GB" smtClean="0">
              <a:solidFill>
                <a:srgbClr val="89898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10246" name="عنصر نائب لرقم الشريحة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80DBBB-2E6A-463E-AD5F-67E10B4DF8EE}" type="slidenum">
              <a:rPr lang="en-GB" smtClean="0">
                <a:solidFill>
                  <a:srgbClr val="898989"/>
                </a:solidFill>
              </a:rPr>
              <a:pPr/>
              <a:t>5</a:t>
            </a:fld>
            <a:endParaRPr lang="en-GB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179388" y="0"/>
            <a:ext cx="6629400" cy="133191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ea typeface="ＭＳ Ｐゴシック" pitchFamily="34" charset="-128"/>
                <a:cs typeface="Arial" pitchFamily="34" charset="0"/>
              </a:rPr>
              <a:t>Definitions - Violence</a:t>
            </a:r>
            <a:endParaRPr lang="en-GB" sz="3600" dirty="0" smtClean="0">
              <a:solidFill>
                <a:srgbClr val="0070C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sz="2800" dirty="0">
                <a:ea typeface="ＭＳ Ｐゴシック" pitchFamily="34" charset="-128"/>
                <a:cs typeface="Arial" pitchFamily="34" charset="0"/>
              </a:rPr>
              <a:t>“</a:t>
            </a:r>
            <a:r>
              <a:rPr lang="en-US" altLang="ja-JP" sz="2800" dirty="0">
                <a:ea typeface="ＭＳ Ｐゴシック" pitchFamily="34" charset="-128"/>
                <a:cs typeface="Arial" pitchFamily="34" charset="0"/>
              </a:rPr>
              <a:t>The intentional use of physical force or power, threatened or actual, against oneself, another person, or against a group or community, that either results in or has a high likelihood of resulting in injury, death, psychological harm, </a:t>
            </a:r>
            <a:r>
              <a:rPr lang="en-US" altLang="ja-JP" sz="2800" dirty="0" smtClean="0">
                <a:ea typeface="ＭＳ Ｐゴシック" pitchFamily="34" charset="-128"/>
                <a:cs typeface="Arial" pitchFamily="34" charset="0"/>
              </a:rPr>
              <a:t>mal-development </a:t>
            </a:r>
            <a:r>
              <a:rPr lang="en-US" altLang="ja-JP" sz="2800" dirty="0">
                <a:ea typeface="ＭＳ Ｐゴシック" pitchFamily="34" charset="-128"/>
                <a:cs typeface="Arial" pitchFamily="34" charset="0"/>
              </a:rPr>
              <a:t>or deprivation</a:t>
            </a:r>
            <a:r>
              <a:rPr lang="ja-JP" altLang="en-US" sz="2800" dirty="0">
                <a:ea typeface="ＭＳ Ｐゴシック" pitchFamily="34" charset="-128"/>
                <a:cs typeface="Arial" pitchFamily="34" charset="0"/>
              </a:rPr>
              <a:t>”</a:t>
            </a:r>
            <a:endParaRPr lang="en-US" altLang="ja-JP" sz="2800" dirty="0">
              <a:ea typeface="ＭＳ Ｐゴシック" pitchFamily="34" charset="-128"/>
              <a:cs typeface="Arial" pitchFamily="34" charset="0"/>
            </a:endParaRPr>
          </a:p>
          <a:p>
            <a:pPr marL="0" indent="0" algn="r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GB" sz="2800" dirty="0">
                <a:ea typeface="ＭＳ Ｐゴシック" pitchFamily="34" charset="-128"/>
                <a:cs typeface="Arial" pitchFamily="34" charset="0"/>
              </a:rPr>
              <a:t>(WHO, 1996)</a:t>
            </a:r>
            <a:endParaRPr lang="en-GB" sz="2400" b="1" dirty="0">
              <a:solidFill>
                <a:schemeClr val="accent2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44" name="عنصر نائب للتاريخ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4BC617-F9F4-4C31-9F1F-CDD3B5FEBDE6}" type="datetime3">
              <a:rPr lang="en-GB" smtClean="0">
                <a:solidFill>
                  <a:srgbClr val="898989"/>
                </a:solidFill>
              </a:rPr>
              <a:pPr/>
              <a:t>23 February, 2017</a:t>
            </a:fld>
            <a:endParaRPr lang="en-GB" smtClean="0">
              <a:solidFill>
                <a:srgbClr val="89898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Injury Epidemiology</a:t>
            </a:r>
          </a:p>
        </p:txBody>
      </p:sp>
      <p:sp>
        <p:nvSpPr>
          <p:cNvPr id="10246" name="عنصر نائب لرقم الشريحة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80DBBB-2E6A-463E-AD5F-67E10B4DF8EE}" type="slidenum">
              <a:rPr lang="en-GB" smtClean="0">
                <a:solidFill>
                  <a:srgbClr val="898989"/>
                </a:solidFill>
              </a:rPr>
              <a:pPr/>
              <a:t>6</a:t>
            </a:fld>
            <a:endParaRPr lang="en-GB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42E23B-1941-49E3-9920-95C26679BA17}" type="datetime3">
              <a:rPr lang="en-GB" altLang="en-US" smtClean="0">
                <a:cs typeface="Arial" pitchFamily="34" charset="0"/>
              </a:rPr>
              <a:pPr/>
              <a:t>23 February, 2017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cs typeface="Arial" pitchFamily="34" charset="0"/>
              </a:rPr>
              <a:t>Injury Epidemiology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01478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a typeface="ＭＳ Ｐゴシック" pitchFamily="34" charset="-128"/>
              </a:rPr>
              <a:t>Host</a:t>
            </a:r>
            <a:r>
              <a:rPr lang="en-US" sz="3200" dirty="0" smtClean="0">
                <a:solidFill>
                  <a:schemeClr val="folHlink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(person) </a:t>
            </a:r>
            <a:endParaRPr lang="en-US" sz="3200" dirty="0" smtClean="0">
              <a:ea typeface="ＭＳ Ｐゴシック" pitchFamily="34" charset="-128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ea typeface="ＭＳ Ｐゴシック" pitchFamily="34" charset="-128"/>
              </a:rPr>
              <a:t>Agent</a:t>
            </a:r>
            <a:r>
              <a:rPr lang="en-US" sz="3200" dirty="0" smtClean="0">
                <a:solidFill>
                  <a:schemeClr val="folHlink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(that injures: energy) </a:t>
            </a:r>
            <a:endParaRPr lang="en-US" sz="3200" dirty="0" smtClean="0">
              <a:ea typeface="ＭＳ Ｐゴシック" pitchFamily="34" charset="-128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ea typeface="ＭＳ Ｐゴシック" pitchFamily="34" charset="-128"/>
              </a:rPr>
              <a:t>Environment</a:t>
            </a:r>
            <a:r>
              <a:rPr lang="en-US" sz="3200" dirty="0" smtClean="0">
                <a:solidFill>
                  <a:schemeClr val="folHlink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(vector / vehicle </a:t>
            </a:r>
            <a:r>
              <a:rPr lang="en-US" sz="2400" dirty="0" smtClean="0">
                <a:ea typeface="ＭＳ Ｐゴシック" pitchFamily="34" charset="-128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ea typeface="ＭＳ Ｐゴシック" pitchFamily="34" charset="-128"/>
              </a:rPr>
              <a:t>agent / energy)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47FE84-38CD-486F-BD2D-BE2A83785F36}" type="slidenum">
              <a:rPr lang="ar-SA" smtClean="0"/>
              <a:pPr/>
              <a:t>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 bwMode="auto">
          <a:xfrm>
            <a:off x="179388" y="0"/>
            <a:ext cx="66294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0000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ea typeface="ＭＳ Ｐゴシック" charset="0"/>
                <a:cs typeface="Tahoma" pitchFamily="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ea typeface="ＭＳ Ｐゴシック" charset="0"/>
                <a:cs typeface="Tahoma" pitchFamily="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ea typeface="ＭＳ Ｐゴシック" charset="0"/>
                <a:cs typeface="Tahoma" pitchFamily="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ea typeface="ＭＳ Ｐゴシック" charset="0"/>
                <a:cs typeface="Tahoma" pitchFamily="1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cs typeface="Tahoma" pitchFamily="11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cs typeface="Tahoma" pitchFamily="11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cs typeface="Tahoma" pitchFamily="11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112" charset="0"/>
                <a:cs typeface="Tahoma" pitchFamily="112" charset="0"/>
              </a:defRPr>
            </a:lvl9pPr>
          </a:lstStyle>
          <a:p>
            <a:pPr algn="l" eaLnBrk="1" hangingPunct="1"/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ea typeface="ＭＳ Ｐゴシック" pitchFamily="34" charset="-128"/>
                <a:cs typeface="Arial" pitchFamily="34" charset="0"/>
              </a:rPr>
              <a:t>Epidemiological Triad</a:t>
            </a:r>
            <a:endParaRPr lang="en-GB" sz="3600" dirty="0" smtClean="0">
              <a:solidFill>
                <a:srgbClr val="0070C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AutoShape 2" descr="Image result for Epidemiologic Triad of Inju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53230"/>
            <a:ext cx="6984776" cy="253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7B6B88-44E9-4C6B-8C99-656DA0C6311C}" type="datetime3">
              <a:rPr lang="en-GB" altLang="en-US" smtClean="0">
                <a:cs typeface="Arial" pitchFamily="34" charset="0"/>
              </a:rPr>
              <a:pPr/>
              <a:t>23 February, 2017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cs typeface="Arial" pitchFamily="34" charset="0"/>
              </a:rPr>
              <a:t>Injury Epidemiology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Mechanical</a:t>
            </a:r>
          </a:p>
          <a:p>
            <a:r>
              <a:rPr lang="en-US" sz="3600" smtClean="0">
                <a:ea typeface="ＭＳ Ｐゴシック" pitchFamily="34" charset="-128"/>
              </a:rPr>
              <a:t>Thermal / Chemical</a:t>
            </a:r>
          </a:p>
          <a:p>
            <a:r>
              <a:rPr lang="en-US" sz="3600" smtClean="0">
                <a:ea typeface="ＭＳ Ｐゴシック" pitchFamily="34" charset="-128"/>
              </a:rPr>
              <a:t>Electrical</a:t>
            </a:r>
          </a:p>
          <a:p>
            <a:r>
              <a:rPr lang="en-US" sz="3600" smtClean="0">
                <a:ea typeface="ＭＳ Ｐゴシック" pitchFamily="34" charset="-128"/>
              </a:rPr>
              <a:t>Asphyxiation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E95AD6-E8E9-4E28-B13D-48C2619942F9}" type="slidenum">
              <a:rPr lang="ar-SA" smtClean="0"/>
              <a:pPr/>
              <a:t>8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179388" y="0"/>
            <a:ext cx="6629400" cy="133191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ea typeface="ＭＳ Ｐゴシック" pitchFamily="34" charset="-128"/>
                <a:cs typeface="Arial" pitchFamily="34" charset="0"/>
              </a:rPr>
              <a:t>Nature of Energy</a:t>
            </a:r>
            <a:endParaRPr lang="en-GB" sz="3600" dirty="0" smtClean="0">
              <a:solidFill>
                <a:srgbClr val="0070C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2588" cy="838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  <a:ea typeface="ＭＳ Ｐゴシック" pitchFamily="34" charset="-128"/>
              </a:rPr>
              <a:t>Types of Injuries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8343900" cy="47196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Intentional</a:t>
            </a:r>
            <a:r>
              <a:rPr lang="en-US" sz="3600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sz="3600" dirty="0" smtClean="0">
                <a:ea typeface="ＭＳ Ｐゴシック" pitchFamily="34" charset="-128"/>
              </a:rPr>
              <a:t> e.g. violence, suicide, homicide, intentional fire-arm injuries..</a:t>
            </a:r>
          </a:p>
          <a:p>
            <a:endParaRPr lang="en-US" sz="36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Non-intentional</a:t>
            </a:r>
            <a:r>
              <a:rPr lang="en-US" sz="3600" dirty="0" smtClean="0">
                <a:solidFill>
                  <a:srgbClr val="FF0000"/>
                </a:solidFill>
                <a:ea typeface="ＭＳ Ｐゴシック" pitchFamily="34" charset="-128"/>
              </a:rPr>
              <a:t> (accidental): </a:t>
            </a: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e.g.</a:t>
            </a:r>
            <a:r>
              <a:rPr lang="en-US" sz="36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3600" dirty="0" smtClean="0">
                <a:ea typeface="ＭＳ Ｐゴシック" pitchFamily="34" charset="-128"/>
              </a:rPr>
              <a:t>MVC, fires, falls, poisoning, drowning-asphyxia, burns, sports, accidental fire-arm..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0DE7A8-9F85-47C4-8B13-A91E075B2104}" type="datetime3">
              <a:rPr lang="en-GB" smtClean="0">
                <a:cs typeface="Arial" pitchFamily="34" charset="0"/>
              </a:rPr>
              <a:pPr/>
              <a:t>23 February, 2017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Arial" pitchFamily="34" charset="0"/>
              </a:rPr>
              <a:t>Injury Epidemiology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9DB401-5E63-4EB2-9CF2-AE73793A8218}" type="slidenum">
              <a:rPr lang="ar-SA" smtClean="0"/>
              <a:pPr/>
              <a:t>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67919_template">
  <a:themeElements>
    <a:clrScheme name="Custom 1">
      <a:dk1>
        <a:srgbClr val="FFFFFF"/>
      </a:dk1>
      <a:lt1>
        <a:srgbClr val="FFFFFF"/>
      </a:lt1>
      <a:dk2>
        <a:srgbClr val="1F497D"/>
      </a:dk2>
      <a:lt2>
        <a:srgbClr val="0C38C2"/>
      </a:lt2>
      <a:accent1>
        <a:srgbClr val="4167D4"/>
      </a:accent1>
      <a:accent2>
        <a:srgbClr val="82788C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B5A6E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P101967919_template">
  <a:themeElements>
    <a:clrScheme name="Custom 1">
      <a:dk1>
        <a:srgbClr val="FFFFFF"/>
      </a:dk1>
      <a:lt1>
        <a:srgbClr val="FFFFFF"/>
      </a:lt1>
      <a:dk2>
        <a:srgbClr val="1F497D"/>
      </a:dk2>
      <a:lt2>
        <a:srgbClr val="0C38C2"/>
      </a:lt2>
      <a:accent1>
        <a:srgbClr val="4167D4"/>
      </a:accent1>
      <a:accent2>
        <a:srgbClr val="82788C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B5A6E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FFFFFF"/>
    </a:dk1>
    <a:lt1>
      <a:srgbClr val="FFFFFF"/>
    </a:lt1>
    <a:dk2>
      <a:srgbClr val="1F497D"/>
    </a:dk2>
    <a:lt2>
      <a:srgbClr val="0C38C2"/>
    </a:lt2>
    <a:accent1>
      <a:srgbClr val="4167D4"/>
    </a:accent1>
    <a:accent2>
      <a:srgbClr val="82788C"/>
    </a:accent2>
    <a:accent3>
      <a:srgbClr val="000000"/>
    </a:accent3>
    <a:accent4>
      <a:srgbClr val="8064A2"/>
    </a:accent4>
    <a:accent5>
      <a:srgbClr val="4BACC6"/>
    </a:accent5>
    <a:accent6>
      <a:srgbClr val="F79646"/>
    </a:accent6>
    <a:hlink>
      <a:srgbClr val="B5A6E2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FFFFFF"/>
    </a:dk1>
    <a:lt1>
      <a:srgbClr val="FFFFFF"/>
    </a:lt1>
    <a:dk2>
      <a:srgbClr val="1F497D"/>
    </a:dk2>
    <a:lt2>
      <a:srgbClr val="0C38C2"/>
    </a:lt2>
    <a:accent1>
      <a:srgbClr val="4167D4"/>
    </a:accent1>
    <a:accent2>
      <a:srgbClr val="82788C"/>
    </a:accent2>
    <a:accent3>
      <a:srgbClr val="000000"/>
    </a:accent3>
    <a:accent4>
      <a:srgbClr val="8064A2"/>
    </a:accent4>
    <a:accent5>
      <a:srgbClr val="4BACC6"/>
    </a:accent5>
    <a:accent6>
      <a:srgbClr val="F79646"/>
    </a:accent6>
    <a:hlink>
      <a:srgbClr val="B5A6E2"/>
    </a:hlink>
    <a:folHlink>
      <a:srgbClr val="7F7F7F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FFFFFF"/>
    </a:dk1>
    <a:lt1>
      <a:srgbClr val="FFFFFF"/>
    </a:lt1>
    <a:dk2>
      <a:srgbClr val="1F497D"/>
    </a:dk2>
    <a:lt2>
      <a:srgbClr val="0C38C2"/>
    </a:lt2>
    <a:accent1>
      <a:srgbClr val="4167D4"/>
    </a:accent1>
    <a:accent2>
      <a:srgbClr val="82788C"/>
    </a:accent2>
    <a:accent3>
      <a:srgbClr val="000000"/>
    </a:accent3>
    <a:accent4>
      <a:srgbClr val="8064A2"/>
    </a:accent4>
    <a:accent5>
      <a:srgbClr val="4BACC6"/>
    </a:accent5>
    <a:accent6>
      <a:srgbClr val="F79646"/>
    </a:accent6>
    <a:hlink>
      <a:srgbClr val="B5A6E2"/>
    </a:hlink>
    <a:folHlink>
      <a:srgbClr val="7F7F7F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FFFFFF"/>
    </a:dk1>
    <a:lt1>
      <a:srgbClr val="FFFFFF"/>
    </a:lt1>
    <a:dk2>
      <a:srgbClr val="1F497D"/>
    </a:dk2>
    <a:lt2>
      <a:srgbClr val="0C38C2"/>
    </a:lt2>
    <a:accent1>
      <a:srgbClr val="4167D4"/>
    </a:accent1>
    <a:accent2>
      <a:srgbClr val="82788C"/>
    </a:accent2>
    <a:accent3>
      <a:srgbClr val="000000"/>
    </a:accent3>
    <a:accent4>
      <a:srgbClr val="8064A2"/>
    </a:accent4>
    <a:accent5>
      <a:srgbClr val="4BACC6"/>
    </a:accent5>
    <a:accent6>
      <a:srgbClr val="F79646"/>
    </a:accent6>
    <a:hlink>
      <a:srgbClr val="B5A6E2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1094</Words>
  <Application>Microsoft Office PowerPoint</Application>
  <PresentationFormat>On-screen Show (4:3)</PresentationFormat>
  <Paragraphs>274</Paragraphs>
  <Slides>48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ＭＳ Ｐゴシック</vt:lpstr>
      <vt:lpstr>Arial</vt:lpstr>
      <vt:lpstr>Arial Black</vt:lpstr>
      <vt:lpstr>Calibri</vt:lpstr>
      <vt:lpstr>Cooper Black</vt:lpstr>
      <vt:lpstr>Courier New</vt:lpstr>
      <vt:lpstr>Footlight MT Light</vt:lpstr>
      <vt:lpstr>Tahoma</vt:lpstr>
      <vt:lpstr>Wingdings</vt:lpstr>
      <vt:lpstr>TP101967919_template</vt:lpstr>
      <vt:lpstr>1_TP101967919_template</vt:lpstr>
      <vt:lpstr>INJURY EPIDEMIOLOGY</vt:lpstr>
      <vt:lpstr>Objectives</vt:lpstr>
      <vt:lpstr>Headlines</vt:lpstr>
      <vt:lpstr>CONCEPTS &amp; CLASSIFICATIONS</vt:lpstr>
      <vt:lpstr>Definitions - Injury</vt:lpstr>
      <vt:lpstr>Definitions - Violence</vt:lpstr>
      <vt:lpstr>PowerPoint Presentation</vt:lpstr>
      <vt:lpstr>Nature of Energy</vt:lpstr>
      <vt:lpstr>Types of Injuries</vt:lpstr>
      <vt:lpstr>PowerPoint Presentation</vt:lpstr>
      <vt:lpstr>PowerPoint Presentation</vt:lpstr>
      <vt:lpstr>PowerPoint Presentation</vt:lpstr>
      <vt:lpstr>PowerPoint Presentation</vt:lpstr>
      <vt:lpstr>Trauma Energy</vt:lpstr>
      <vt:lpstr>MAGNITUDE OF THE PROBLEM</vt:lpstr>
      <vt:lpstr>PowerPoint Presentation</vt:lpstr>
      <vt:lpstr>Global &amp; Regional Burden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Data &amp; Potential Sources of Information</vt:lpstr>
      <vt:lpstr>PowerPoint Presentation</vt:lpstr>
      <vt:lpstr>PREVENTION &amp; CONTROL</vt:lpstr>
      <vt:lpstr>LEVELS &amp; CONCEPTS</vt:lpstr>
      <vt:lpstr>KSA EFFORTS</vt:lpstr>
      <vt:lpstr>http://moh-ncd.gov.sa/injury/index.php</vt:lpstr>
      <vt:lpstr>PowerPoint Presentation</vt:lpstr>
      <vt:lpstr>Applications</vt:lpstr>
      <vt:lpstr>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“Prevention is the Vaccine for the Disease of Injury”</vt:lpstr>
      <vt:lpstr>Injury Surveillance</vt:lpstr>
      <vt:lpstr>Surveillance Types</vt:lpstr>
      <vt:lpstr>Surveillance Types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Violence &amp; Injury Prevention (VIP)</dc:title>
  <dc:creator>Windows User</dc:creator>
  <cp:lastModifiedBy>Anas Khan</cp:lastModifiedBy>
  <cp:revision>77</cp:revision>
  <dcterms:created xsi:type="dcterms:W3CDTF">2011-01-26T18:48:51Z</dcterms:created>
  <dcterms:modified xsi:type="dcterms:W3CDTF">2017-02-23T04:58:48Z</dcterms:modified>
</cp:coreProperties>
</file>