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69" r:id="rId5"/>
    <p:sldId id="258" r:id="rId6"/>
    <p:sldId id="266" r:id="rId7"/>
    <p:sldId id="259" r:id="rId8"/>
    <p:sldId id="260" r:id="rId9"/>
    <p:sldId id="261" r:id="rId10"/>
    <p:sldId id="262" r:id="rId11"/>
    <p:sldId id="263" r:id="rId12"/>
    <p:sldId id="264" r:id="rId13"/>
    <p:sldId id="274" r:id="rId14"/>
    <p:sldId id="265" r:id="rId15"/>
    <p:sldId id="267" r:id="rId16"/>
    <p:sldId id="272" r:id="rId17"/>
    <p:sldId id="285" r:id="rId18"/>
    <p:sldId id="282" r:id="rId19"/>
    <p:sldId id="284" r:id="rId20"/>
    <p:sldId id="287" r:id="rId21"/>
    <p:sldId id="268" r:id="rId22"/>
    <p:sldId id="275" r:id="rId23"/>
    <p:sldId id="273" r:id="rId24"/>
    <p:sldId id="286" r:id="rId25"/>
    <p:sldId id="277" r:id="rId26"/>
    <p:sldId id="278" r:id="rId27"/>
    <p:sldId id="276" r:id="rId28"/>
    <p:sldId id="279" r:id="rId29"/>
    <p:sldId id="280" r:id="rId30"/>
    <p:sldId id="281" r:id="rId31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565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29D9-263B-4E09-B530-8D47A61F064A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6A-B4CF-46A3-83F8-D80C9427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7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29D9-263B-4E09-B530-8D47A61F064A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6A-B4CF-46A3-83F8-D80C9427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4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29D9-263B-4E09-B530-8D47A61F064A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6A-B4CF-46A3-83F8-D80C9427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5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29D9-263B-4E09-B530-8D47A61F064A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6A-B4CF-46A3-83F8-D80C9427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8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29D9-263B-4E09-B530-8D47A61F064A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6A-B4CF-46A3-83F8-D80C9427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9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29D9-263B-4E09-B530-8D47A61F064A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6A-B4CF-46A3-83F8-D80C9427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3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29D9-263B-4E09-B530-8D47A61F064A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6A-B4CF-46A3-83F8-D80C9427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6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29D9-263B-4E09-B530-8D47A61F064A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6A-B4CF-46A3-83F8-D80C9427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3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29D9-263B-4E09-B530-8D47A61F064A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6A-B4CF-46A3-83F8-D80C9427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4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29D9-263B-4E09-B530-8D47A61F064A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6A-B4CF-46A3-83F8-D80C9427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29D9-263B-4E09-B530-8D47A61F064A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6A-B4CF-46A3-83F8-D80C9427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2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C29D9-263B-4E09-B530-8D47A61F064A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22A6A-B4CF-46A3-83F8-D80C94276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8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443753"/>
            <a:ext cx="9144000" cy="149291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dirty="0" smtClean="0"/>
              <a:t>تحليل الحالات الأخلاقية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أ.د. جمال بن صالح الجارالله</a:t>
            </a:r>
          </a:p>
          <a:p>
            <a:r>
              <a:rPr lang="ar-SA" dirty="0" smtClean="0"/>
              <a:t>أستاذ طب الأسرة وأخلاقيات الطب</a:t>
            </a:r>
          </a:p>
          <a:p>
            <a:r>
              <a:rPr lang="ar-SA" dirty="0" smtClean="0"/>
              <a:t>1438 هـ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57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89965" y="2690336"/>
            <a:ext cx="116451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SA" sz="3200" dirty="0" smtClean="0"/>
          </a:p>
          <a:p>
            <a:pPr algn="r" rtl="1"/>
            <a:r>
              <a:rPr lang="ar-SA" sz="3200" dirty="0" smtClean="0"/>
              <a:t>الأسئلة الأخلاقية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SA" sz="3200" dirty="0" smtClean="0"/>
              <a:t>هل </a:t>
            </a:r>
            <a:r>
              <a:rPr lang="ar-SA" sz="3200" dirty="0"/>
              <a:t>تلقى المرٌض الرعاٌة </a:t>
            </a:r>
            <a:r>
              <a:rPr lang="ar-SA" sz="3200" dirty="0" smtClean="0"/>
              <a:t>الطبية </a:t>
            </a:r>
            <a:r>
              <a:rPr lang="ar-SA" sz="3200" dirty="0"/>
              <a:t>المطلوبة؟ هل حصل </a:t>
            </a:r>
            <a:r>
              <a:rPr lang="ar-SA" sz="3200" dirty="0" smtClean="0"/>
              <a:t>تقصير في تلقي المريض للرعاية الطبية</a:t>
            </a:r>
            <a:r>
              <a:rPr lang="ar-SA" sz="3200" dirty="0"/>
              <a:t>؟ </a:t>
            </a:r>
            <a:r>
              <a:rPr lang="ar-SA" sz="3200" dirty="0" smtClean="0"/>
              <a:t>ومسؤولية </a:t>
            </a:r>
            <a:r>
              <a:rPr lang="ar-SA" sz="3200" dirty="0"/>
              <a:t>من هذا </a:t>
            </a:r>
            <a:r>
              <a:rPr lang="ar-SA" sz="3200" dirty="0" smtClean="0"/>
              <a:t>التقصير</a:t>
            </a:r>
            <a:r>
              <a:rPr lang="ar-SA" sz="3200" dirty="0"/>
              <a:t>؟ 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SA" sz="3200" dirty="0" smtClean="0"/>
              <a:t>هل </a:t>
            </a:r>
            <a:r>
              <a:rPr lang="ar-SA" sz="3200" dirty="0"/>
              <a:t>هناك تزاحم </a:t>
            </a:r>
            <a:r>
              <a:rPr lang="ar-SA" sz="3200" dirty="0" smtClean="0"/>
              <a:t>في الاحتياجات</a:t>
            </a:r>
            <a:r>
              <a:rPr lang="ar-SA" sz="3200" dirty="0"/>
              <a:t>؟ من أولى </a:t>
            </a:r>
            <a:r>
              <a:rPr lang="ar-SA" sz="3200" dirty="0" smtClean="0"/>
              <a:t>بتلقي </a:t>
            </a:r>
            <a:r>
              <a:rPr lang="ar-SA" sz="3200" dirty="0"/>
              <a:t>الخدمة </a:t>
            </a:r>
            <a:r>
              <a:rPr lang="ar-SA" sz="3200" dirty="0" smtClean="0"/>
              <a:t>أولا ؟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SA" sz="3200" dirty="0" smtClean="0"/>
              <a:t>هل </a:t>
            </a:r>
            <a:r>
              <a:rPr lang="ar-SA" sz="3200" dirty="0"/>
              <a:t>من حق </a:t>
            </a:r>
            <a:r>
              <a:rPr lang="ar-SA" sz="3200" dirty="0" smtClean="0"/>
              <a:t>الفريق </a:t>
            </a:r>
            <a:r>
              <a:rPr lang="ar-SA" sz="3200" dirty="0"/>
              <a:t>المعالج أو أحد أفراده </a:t>
            </a:r>
            <a:r>
              <a:rPr lang="ar-SA" sz="3200" dirty="0" smtClean="0"/>
              <a:t>الامتناع </a:t>
            </a:r>
            <a:r>
              <a:rPr lang="ar-SA" sz="3200" dirty="0"/>
              <a:t>عن </a:t>
            </a:r>
            <a:r>
              <a:rPr lang="ar-SA" sz="3200" dirty="0" smtClean="0"/>
              <a:t>تقديم الرعاية الطبية</a:t>
            </a:r>
            <a:r>
              <a:rPr lang="ar-SA" sz="3200" dirty="0"/>
              <a:t>؟ وما ضوابط ذلك</a:t>
            </a:r>
            <a:r>
              <a:rPr lang="ar-SA" sz="3200" dirty="0" smtClean="0"/>
              <a:t>؟</a:t>
            </a:r>
          </a:p>
          <a:p>
            <a:pPr algn="r" rtl="1"/>
            <a:r>
              <a:rPr lang="ar-SA" sz="3200" dirty="0"/>
              <a:t> </a:t>
            </a:r>
            <a:r>
              <a:rPr lang="ar-SA" sz="3200" dirty="0" smtClean="0"/>
              <a:t>                                                              </a:t>
            </a:r>
            <a:r>
              <a:rPr lang="ar-SA" sz="3200" dirty="0">
                <a:solidFill>
                  <a:schemeClr val="accent5">
                    <a:lumMod val="75000"/>
                  </a:schemeClr>
                </a:solidFill>
              </a:rPr>
              <a:t>من محاضرة الدكتور خالد الجابر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  <a:p>
            <a:pPr algn="r" rtl="1"/>
            <a:r>
              <a:rPr lang="ar-SA" sz="3200" dirty="0" smtClean="0"/>
              <a:t> </a:t>
            </a:r>
            <a:endParaRPr lang="en-US" sz="32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290924" y="1331258"/>
            <a:ext cx="44572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BENIFECENCE</a:t>
            </a:r>
            <a:endParaRPr lang="en-US" sz="60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6212541" y="1331258"/>
            <a:ext cx="34307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6000" dirty="0" smtClean="0"/>
              <a:t>تحقيق المنفعة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4834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52282" y="3105835"/>
            <a:ext cx="103273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dirty="0" smtClean="0"/>
              <a:t>الأسئلة الأخلاقية:</a:t>
            </a:r>
          </a:p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ar-SA" sz="3200" dirty="0" smtClean="0"/>
              <a:t>هل </a:t>
            </a:r>
            <a:r>
              <a:rPr lang="ar-SA" sz="3200" dirty="0"/>
              <a:t>تمت معاملة </a:t>
            </a:r>
            <a:r>
              <a:rPr lang="ar-SA" sz="3200" dirty="0" smtClean="0"/>
              <a:t>المريض</a:t>
            </a:r>
            <a:r>
              <a:rPr lang="ar-SA" sz="3200" dirty="0"/>
              <a:t>/ أو الفئة المستهدفة بعدالة دون </a:t>
            </a:r>
            <a:r>
              <a:rPr lang="ar-SA" sz="3200" dirty="0" smtClean="0"/>
              <a:t>تمٌييز </a:t>
            </a:r>
            <a:r>
              <a:rPr lang="ar-SA" sz="3200" dirty="0"/>
              <a:t>أو </a:t>
            </a:r>
            <a:r>
              <a:rPr lang="ar-SA" sz="3200" dirty="0" smtClean="0"/>
              <a:t>عنصرية </a:t>
            </a:r>
            <a:r>
              <a:rPr lang="ar-SA" sz="3200" dirty="0"/>
              <a:t>أو محاباة؟ </a:t>
            </a:r>
            <a:endParaRPr lang="ar-SA" sz="3200" dirty="0" smtClean="0"/>
          </a:p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ar-SA" sz="3200" dirty="0" smtClean="0"/>
              <a:t>هل </a:t>
            </a:r>
            <a:r>
              <a:rPr lang="ar-SA" sz="3200" dirty="0"/>
              <a:t>ٌترتب على الفعل أو القرار: </a:t>
            </a:r>
            <a:r>
              <a:rPr lang="ar-SA" sz="3200" dirty="0" smtClean="0"/>
              <a:t>تمٌييز </a:t>
            </a:r>
            <a:r>
              <a:rPr lang="ar-SA" sz="3200" dirty="0"/>
              <a:t>أو </a:t>
            </a:r>
            <a:r>
              <a:rPr lang="ar-SA" sz="3200" dirty="0" smtClean="0"/>
              <a:t>عنصرية </a:t>
            </a:r>
            <a:r>
              <a:rPr lang="ar-SA" sz="3200" dirty="0"/>
              <a:t>أو محاباة</a:t>
            </a:r>
            <a:r>
              <a:rPr lang="ar-SA" sz="3200" dirty="0" smtClean="0"/>
              <a:t>؟</a:t>
            </a:r>
          </a:p>
          <a:p>
            <a:pPr algn="r" rtl="1"/>
            <a:endParaRPr lang="ar-SA" sz="3200" dirty="0"/>
          </a:p>
          <a:p>
            <a:pPr algn="r" rtl="1"/>
            <a:r>
              <a:rPr lang="ar-SA" sz="3200" dirty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</a:t>
            </a:r>
            <a:r>
              <a:rPr lang="ar-SA" sz="3200" dirty="0" smtClean="0">
                <a:solidFill>
                  <a:schemeClr val="accent5">
                    <a:lumMod val="75000"/>
                  </a:schemeClr>
                </a:solidFill>
              </a:rPr>
              <a:t>من </a:t>
            </a:r>
            <a:r>
              <a:rPr lang="ar-SA" sz="3200" dirty="0">
                <a:solidFill>
                  <a:schemeClr val="accent5">
                    <a:lumMod val="75000"/>
                  </a:schemeClr>
                </a:solidFill>
              </a:rPr>
              <a:t>محاضرة الدكتور خالد الجابر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  <a:p>
            <a:pPr algn="r" rtl="1"/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162395" y="2034103"/>
            <a:ext cx="10326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 smtClean="0"/>
              <a:t>يدخل في </a:t>
            </a:r>
            <a:r>
              <a:rPr lang="ar-SA" sz="3600" dirty="0"/>
              <a:t>ذلك: تزاحم المصالح، </a:t>
            </a:r>
            <a:r>
              <a:rPr lang="ar-SA" sz="3600" dirty="0" smtClean="0"/>
              <a:t>والأولويات</a:t>
            </a:r>
            <a:r>
              <a:rPr lang="ar-SA" sz="3600" dirty="0"/>
              <a:t>، والعدل </a:t>
            </a:r>
            <a:r>
              <a:rPr lang="ar-SA" sz="3600" dirty="0" smtClean="0"/>
              <a:t>في توزيع </a:t>
            </a:r>
            <a:r>
              <a:rPr lang="ar-SA" sz="3600" dirty="0"/>
              <a:t>الموارد</a:t>
            </a:r>
            <a:endParaRPr lang="en-US" sz="3600" dirty="0"/>
          </a:p>
        </p:txBody>
      </p:sp>
      <p:sp>
        <p:nvSpPr>
          <p:cNvPr id="4" name="مستطيل 3"/>
          <p:cNvSpPr/>
          <p:nvPr/>
        </p:nvSpPr>
        <p:spPr>
          <a:xfrm>
            <a:off x="3190580" y="568374"/>
            <a:ext cx="55749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/>
              <a:t>Justice </a:t>
            </a:r>
            <a:r>
              <a:rPr lang="ar-SA" sz="6000" dirty="0" smtClean="0"/>
              <a:t>تحقيق </a:t>
            </a:r>
            <a:r>
              <a:rPr lang="ar-SA" sz="6000" dirty="0"/>
              <a:t>العدالة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187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16859" y="723041"/>
            <a:ext cx="11645153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dirty="0" smtClean="0"/>
              <a:t>ملاحظة </a:t>
            </a:r>
            <a:r>
              <a:rPr lang="ar-SA" sz="3200" dirty="0"/>
              <a:t>على المدارس </a:t>
            </a:r>
            <a:r>
              <a:rPr lang="ar-SA" sz="3200" dirty="0" smtClean="0"/>
              <a:t>الغربية : </a:t>
            </a:r>
            <a:r>
              <a:rPr lang="ar-SA" sz="3200" dirty="0"/>
              <a:t>عدم </a:t>
            </a:r>
            <a:r>
              <a:rPr lang="ar-SA" sz="3200" dirty="0" smtClean="0"/>
              <a:t>اعتبار المرجعيات في </a:t>
            </a:r>
            <a:r>
              <a:rPr lang="ar-SA" sz="3200" dirty="0"/>
              <a:t>النقاش </a:t>
            </a:r>
            <a:r>
              <a:rPr lang="ar-SA" sz="3200" dirty="0" smtClean="0"/>
              <a:t>الأخلاقي، </a:t>
            </a:r>
            <a:r>
              <a:rPr lang="ar-SA" sz="3200" dirty="0"/>
              <a:t>ولذلك </a:t>
            </a:r>
            <a:r>
              <a:rPr lang="ar-SA" sz="3200" dirty="0" err="1" smtClean="0"/>
              <a:t>لايقبلون</a:t>
            </a:r>
            <a:r>
              <a:rPr lang="ar-SA" sz="3200" dirty="0" smtClean="0"/>
              <a:t> </a:t>
            </a:r>
            <a:r>
              <a:rPr lang="ar-SA" sz="3200" dirty="0" err="1" smtClean="0"/>
              <a:t>االاستدلال</a:t>
            </a:r>
            <a:r>
              <a:rPr lang="ar-SA" sz="3200" dirty="0" smtClean="0"/>
              <a:t> </a:t>
            </a:r>
            <a:r>
              <a:rPr lang="ar-SA" sz="3200" dirty="0"/>
              <a:t>بالنصوص </a:t>
            </a:r>
            <a:r>
              <a:rPr lang="ar-SA" sz="3200" dirty="0" err="1" smtClean="0"/>
              <a:t>أوالفتاوى</a:t>
            </a:r>
            <a:r>
              <a:rPr lang="ar-SA" sz="3200" dirty="0" smtClean="0"/>
              <a:t> </a:t>
            </a:r>
          </a:p>
          <a:p>
            <a:pPr algn="r" rtl="1"/>
            <a:endParaRPr lang="ar-SA" sz="3200" dirty="0"/>
          </a:p>
          <a:p>
            <a:pPr algn="r" rtl="1"/>
            <a:endParaRPr lang="ar-SA" sz="3200" dirty="0" smtClean="0"/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SA" sz="3200" dirty="0" smtClean="0"/>
              <a:t> تقديس </a:t>
            </a:r>
            <a:r>
              <a:rPr lang="ar-SA" sz="3200" dirty="0"/>
              <a:t>رأي </a:t>
            </a:r>
            <a:r>
              <a:rPr lang="ar-SA" sz="3200" dirty="0" smtClean="0"/>
              <a:t>المريض</a:t>
            </a:r>
            <a:r>
              <a:rPr lang="ar-SA" sz="3200" dirty="0"/>
              <a:t>، واعتبار </a:t>
            </a:r>
            <a:r>
              <a:rPr lang="ar-SA" sz="3200" dirty="0" smtClean="0"/>
              <a:t>الحرية الشخصية هًي الأصل </a:t>
            </a:r>
            <a:r>
              <a:rPr lang="ar-SA" sz="3200" dirty="0"/>
              <a:t>الذي تدور حوله كل النقاشات، مع </a:t>
            </a:r>
            <a:r>
              <a:rPr lang="ar-SA" sz="3200" dirty="0" smtClean="0"/>
              <a:t>وضعهم لاستثناءات </a:t>
            </a:r>
            <a:r>
              <a:rPr lang="ar-SA" sz="3200" dirty="0"/>
              <a:t>حسب تعارض حق </a:t>
            </a:r>
            <a:r>
              <a:rPr lang="ar-SA" sz="3200" dirty="0" smtClean="0"/>
              <a:t>المريض </a:t>
            </a:r>
            <a:r>
              <a:rPr lang="ar-SA" sz="3200" dirty="0"/>
              <a:t>مع الحقوق </a:t>
            </a:r>
            <a:r>
              <a:rPr lang="ar-SA" sz="3200" dirty="0" smtClean="0"/>
              <a:t>الأخرى</a:t>
            </a:r>
            <a:r>
              <a:rPr lang="ar-SA" sz="3200" dirty="0"/>
              <a:t>، وموازنة المصالح والمفاسد. </a:t>
            </a:r>
            <a:endParaRPr lang="ar-SA" sz="3200" dirty="0" smtClean="0"/>
          </a:p>
          <a:p>
            <a:pPr marL="457200" indent="-457200" algn="r" rtl="1">
              <a:buFont typeface="Wingdings" panose="05000000000000000000" pitchFamily="2" charset="2"/>
              <a:buChar char="q"/>
            </a:pPr>
            <a:endParaRPr lang="ar-SA" sz="3200" dirty="0" smtClean="0"/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SA" sz="3200" dirty="0"/>
              <a:t>كل المدارس </a:t>
            </a:r>
            <a:r>
              <a:rPr lang="ar-SA" sz="3200" dirty="0" smtClean="0"/>
              <a:t>الغربية تقريباً ترى </a:t>
            </a:r>
            <a:r>
              <a:rPr lang="ar-SA" sz="3200" dirty="0"/>
              <a:t>أنه </a:t>
            </a:r>
            <a:r>
              <a:rPr lang="ar-SA" sz="3200" dirty="0" smtClean="0"/>
              <a:t>ليس </a:t>
            </a:r>
            <a:r>
              <a:rPr lang="ar-SA" sz="3200" dirty="0"/>
              <a:t>هناك صواب مطلق </a:t>
            </a:r>
            <a:r>
              <a:rPr lang="ar-SA" sz="3200" dirty="0" smtClean="0"/>
              <a:t>وخطأ مطلق، </a:t>
            </a:r>
            <a:r>
              <a:rPr lang="ar-SA" sz="3200" dirty="0"/>
              <a:t>بل </a:t>
            </a:r>
            <a:r>
              <a:rPr lang="ar-SA" sz="3200" dirty="0" smtClean="0"/>
              <a:t>الأمر نسبي في عين الناظر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endParaRPr lang="ar-SA" sz="3200" dirty="0"/>
          </a:p>
          <a:p>
            <a:pPr algn="r" rtl="1"/>
            <a:r>
              <a:rPr lang="ar-SA" sz="3200" dirty="0"/>
              <a:t>                                                         </a:t>
            </a:r>
            <a:r>
              <a:rPr lang="ar-SA" sz="3200" dirty="0">
                <a:solidFill>
                  <a:schemeClr val="accent5">
                    <a:lumMod val="75000"/>
                  </a:schemeClr>
                </a:solidFill>
              </a:rPr>
              <a:t>من محاضرة الدكتور خالد الجابر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  <a:p>
            <a:pPr algn="r" rt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367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578226"/>
            <a:ext cx="9144000" cy="1627378"/>
          </a:xfrm>
          <a:solidFill>
            <a:schemeClr val="accent2"/>
          </a:solidFill>
        </p:spPr>
        <p:txBody>
          <a:bodyPr/>
          <a:lstStyle/>
          <a:p>
            <a:r>
              <a:rPr lang="ar-SA" dirty="0" smtClean="0"/>
              <a:t>نموذج جديد</a:t>
            </a:r>
            <a:endParaRPr lang="en-US" dirty="0"/>
          </a:p>
        </p:txBody>
      </p:sp>
      <p:pic>
        <p:nvPicPr>
          <p:cNvPr id="1026" name="Picture 2" descr="decisio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635" y="2620930"/>
            <a:ext cx="3523130" cy="401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87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Core – Value </a:t>
            </a:r>
            <a:r>
              <a:rPr lang="en-US" sz="6000" dirty="0" smtClean="0"/>
              <a:t>Framework</a:t>
            </a:r>
            <a:endParaRPr lang="en-US" sz="6000" dirty="0"/>
          </a:p>
        </p:txBody>
      </p:sp>
      <p:sp>
        <p:nvSpPr>
          <p:cNvPr id="3" name="مستطيل 2"/>
          <p:cNvSpPr/>
          <p:nvPr/>
        </p:nvSpPr>
        <p:spPr>
          <a:xfrm>
            <a:off x="242047" y="2488038"/>
            <a:ext cx="11111753" cy="3034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: Codes (I.e. Codes of professional conduct)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: Regulations (i.e. Law and other stringent policies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: Ethical Principles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Values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: (the personal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moral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institutional values,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beliefs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ideologies of the key stakeholders)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86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/>
              <a:t>هل نحن بحاجة إلى نموذج مختلف؟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يعكس النظرية التي نؤمن بها ونطبقها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endParaRPr lang="ar-SA" dirty="0" smtClean="0"/>
          </a:p>
          <a:p>
            <a:pPr algn="r" rtl="1"/>
            <a:r>
              <a:rPr lang="ar-SA" dirty="0" smtClean="0"/>
              <a:t>الشمولية</a:t>
            </a:r>
          </a:p>
          <a:p>
            <a:pPr algn="r" rtl="1"/>
            <a:endParaRPr lang="ar-SA" dirty="0"/>
          </a:p>
          <a:p>
            <a:pPr algn="r" rtl="1"/>
            <a:endParaRPr lang="ar-SA" dirty="0" smtClean="0"/>
          </a:p>
          <a:p>
            <a:pPr marL="0" indent="0" algn="r" rtl="1">
              <a:buNone/>
            </a:pPr>
            <a:endParaRPr lang="ar-SA" dirty="0" smtClean="0"/>
          </a:p>
          <a:p>
            <a:pPr algn="r" rtl="1"/>
            <a:r>
              <a:rPr lang="ar-SA" dirty="0" smtClean="0"/>
              <a:t>القابلية للتطبيق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1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رابط 3"/>
          <p:cNvSpPr/>
          <p:nvPr/>
        </p:nvSpPr>
        <p:spPr>
          <a:xfrm>
            <a:off x="4613566" y="55416"/>
            <a:ext cx="2286000" cy="193963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80000"/>
              </a:lnSpc>
              <a:defRPr/>
            </a:pPr>
            <a:r>
              <a:rPr lang="ar-SA" altLang="en-US" sz="2000" b="1" dirty="0" smtClean="0"/>
              <a:t>الجانب الايماني التعبدي</a:t>
            </a:r>
            <a:endParaRPr lang="en-US" altLang="en-US" sz="2000" b="1" dirty="0"/>
          </a:p>
        </p:txBody>
      </p:sp>
      <p:sp>
        <p:nvSpPr>
          <p:cNvPr id="5" name="مخطط انسيابي: رابط 4"/>
          <p:cNvSpPr/>
          <p:nvPr/>
        </p:nvSpPr>
        <p:spPr>
          <a:xfrm>
            <a:off x="2355265" y="595743"/>
            <a:ext cx="2286000" cy="193963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altLang="en-US" sz="2400" b="1" dirty="0"/>
              <a:t>حفظ الحقوق</a:t>
            </a:r>
            <a:endParaRPr lang="en-US" sz="2400" dirty="0"/>
          </a:p>
        </p:txBody>
      </p:sp>
      <p:sp>
        <p:nvSpPr>
          <p:cNvPr id="6" name="مخطط انسيابي: رابط 5"/>
          <p:cNvSpPr/>
          <p:nvPr/>
        </p:nvSpPr>
        <p:spPr>
          <a:xfrm>
            <a:off x="831273" y="2092037"/>
            <a:ext cx="2286000" cy="193963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altLang="en-US" sz="2000" b="1" dirty="0"/>
              <a:t>مراعاة القواعد </a:t>
            </a:r>
            <a:r>
              <a:rPr lang="ar-SA" altLang="en-US" sz="2000" b="1" dirty="0" err="1"/>
              <a:t>الفقهيه</a:t>
            </a:r>
            <a:endParaRPr lang="en-US" sz="2000" dirty="0"/>
          </a:p>
        </p:txBody>
      </p:sp>
      <p:sp>
        <p:nvSpPr>
          <p:cNvPr id="7" name="مخطط انسيابي: رابط 6"/>
          <p:cNvSpPr/>
          <p:nvPr/>
        </p:nvSpPr>
        <p:spPr>
          <a:xfrm>
            <a:off x="914419" y="4073242"/>
            <a:ext cx="2286000" cy="193963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altLang="en-US" sz="2000" b="1" dirty="0"/>
              <a:t>حسن الخلق في التعامل مع الناس</a:t>
            </a:r>
            <a:endParaRPr lang="en-US" sz="2000" dirty="0"/>
          </a:p>
        </p:txBody>
      </p:sp>
      <p:sp>
        <p:nvSpPr>
          <p:cNvPr id="8" name="مخطط انسيابي: رابط 7"/>
          <p:cNvSpPr/>
          <p:nvPr/>
        </p:nvSpPr>
        <p:spPr>
          <a:xfrm>
            <a:off x="9615056" y="3186544"/>
            <a:ext cx="2286000" cy="193963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altLang="en-US" sz="2400" b="1" dirty="0"/>
              <a:t>دفع الضرر ورفعه</a:t>
            </a:r>
            <a:endParaRPr lang="en-US" sz="2400" dirty="0"/>
          </a:p>
        </p:txBody>
      </p:sp>
      <p:sp>
        <p:nvSpPr>
          <p:cNvPr id="9" name="مخطط انسيابي: رابط 8"/>
          <p:cNvSpPr/>
          <p:nvPr/>
        </p:nvSpPr>
        <p:spPr>
          <a:xfrm>
            <a:off x="6954979" y="415637"/>
            <a:ext cx="2286000" cy="193963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تحقيق وحفظ </a:t>
            </a:r>
            <a:r>
              <a:rPr lang="ar-SA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مقاصد الشريعة </a:t>
            </a:r>
            <a:r>
              <a:rPr lang="ar-SA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الإسلاميه</a:t>
            </a:r>
            <a:endParaRPr lang="en-US" dirty="0"/>
          </a:p>
        </p:txBody>
      </p:sp>
      <p:sp>
        <p:nvSpPr>
          <p:cNvPr id="10" name="مخطط انسيابي: رابط 9"/>
          <p:cNvSpPr/>
          <p:nvPr/>
        </p:nvSpPr>
        <p:spPr>
          <a:xfrm>
            <a:off x="9005447" y="1330025"/>
            <a:ext cx="2286000" cy="193963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altLang="en-US" sz="2000" b="1" dirty="0"/>
              <a:t>تحقيق المصلحة</a:t>
            </a:r>
            <a:endParaRPr lang="en-US" sz="2000" dirty="0"/>
          </a:p>
        </p:txBody>
      </p:sp>
      <p:sp>
        <p:nvSpPr>
          <p:cNvPr id="11" name="مخطط انسيابي: رابط 10"/>
          <p:cNvSpPr/>
          <p:nvPr/>
        </p:nvSpPr>
        <p:spPr>
          <a:xfrm>
            <a:off x="3214261" y="4710546"/>
            <a:ext cx="2286000" cy="193963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altLang="en-US" sz="2000" b="1" dirty="0"/>
              <a:t>قواعد أخلاقية يجب مراعاتها</a:t>
            </a:r>
            <a:endParaRPr lang="en-US" sz="2000" dirty="0"/>
          </a:p>
        </p:txBody>
      </p:sp>
      <p:sp>
        <p:nvSpPr>
          <p:cNvPr id="12" name="مخطط انسيابي: رابط 11"/>
          <p:cNvSpPr/>
          <p:nvPr/>
        </p:nvSpPr>
        <p:spPr>
          <a:xfrm>
            <a:off x="5569521" y="4724401"/>
            <a:ext cx="2286000" cy="193963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altLang="en-US" sz="2400" b="1" dirty="0"/>
              <a:t>تحقيق واجب الرعاية</a:t>
            </a:r>
            <a:endParaRPr lang="en-US" sz="2400" dirty="0"/>
          </a:p>
        </p:txBody>
      </p:sp>
      <p:sp>
        <p:nvSpPr>
          <p:cNvPr id="13" name="مخطط انسيابي: رابط 12"/>
          <p:cNvSpPr/>
          <p:nvPr/>
        </p:nvSpPr>
        <p:spPr>
          <a:xfrm>
            <a:off x="7869381" y="4391894"/>
            <a:ext cx="2286000" cy="193963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altLang="en-US" sz="2400" b="1" dirty="0"/>
              <a:t>تقدير </a:t>
            </a:r>
            <a:r>
              <a:rPr lang="ar-SA" altLang="en-US" sz="2400" b="1" dirty="0" err="1"/>
              <a:t>المآلات</a:t>
            </a:r>
            <a:endParaRPr lang="en-US" sz="2400" dirty="0"/>
          </a:p>
        </p:txBody>
      </p:sp>
      <p:sp>
        <p:nvSpPr>
          <p:cNvPr id="2" name="مستطيل 1"/>
          <p:cNvSpPr/>
          <p:nvPr/>
        </p:nvSpPr>
        <p:spPr>
          <a:xfrm>
            <a:off x="4235824" y="3075706"/>
            <a:ext cx="4020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أبعاد النظرية </a:t>
            </a:r>
            <a:r>
              <a:rPr lang="ar-SA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الإسلامية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709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2825573"/>
            <a:ext cx="9144000" cy="1005659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ar-SA" dirty="0" smtClean="0">
                <a:solidFill>
                  <a:srgbClr val="FFC000"/>
                </a:solidFill>
              </a:rPr>
              <a:t>نموذج أولي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65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344758"/>
            <a:ext cx="6096000" cy="61684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ما السؤال الاخلاقي أو الأسئلة الأخلاقية في المسألة؟ وتحديد محل الإشكال الحقيقي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ماالمعلومات/المعطيات/ الاعتبارات/المرجحات التي ينبغي أخذها في الحسبان في المسألة؟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أطراف القضية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المعلومات الطبية عن الحالة/التصوير الطبي الدقيق للمسألة/ التشخيص،العلاج المتوفر،توقعات الشفاء(تطور الحالة)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العواقب والمآلات/ الأثر المترتب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2-ما المبادئ الأخلاقية والشرعية والقانونية التي تجب مراعاتها؟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حقوق أطراف المسألة وواجباتهم ورغباتهم أو وصاياهم.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المصالح والمفاسد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الحلال والحرام في المسألة/ النصوص/ الإعتبارات الشرعية.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ما تجب مراعاته من نظام الأخلاقيات/ القانون/ الأحكام القضائية.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3-ما الأقوال المحتملة في المسألة؟ ودليل كل قول ونقاشه، والرأي المختار في المسألة، وسبب الترجيح.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فتاوى العلماء في المسألة أو في ما يشبهها من المسائل.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أقوال علماء الأخلاق في المسألة/ ما الملحظ الأخلاقي في المسألة؟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4-ما الرأي المختار في المسألة، وسبب الترجيح؟ وما التصرف الصحيح في هذه الحالة تحديداً؟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285102" y="90617"/>
            <a:ext cx="9687697" cy="648317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5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75005"/>
            <a:ext cx="9144000" cy="1022136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ar-SA" dirty="0" smtClean="0"/>
              <a:t>نموذج معدل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52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rtl="1"/>
            <a:r>
              <a:rPr lang="ar-SA" sz="8000" dirty="0" smtClean="0"/>
              <a:t>الأهداف</a:t>
            </a:r>
            <a:endParaRPr lang="en-US" sz="8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التعرف على الإطار الأخلاقي</a:t>
            </a:r>
          </a:p>
          <a:p>
            <a:pPr marL="0" indent="0" algn="r" rtl="1">
              <a:buNone/>
            </a:pPr>
            <a:endParaRPr lang="ar-SA" dirty="0" smtClean="0"/>
          </a:p>
          <a:p>
            <a:pPr algn="r" rtl="1"/>
            <a:r>
              <a:rPr lang="ar-SA" dirty="0" smtClean="0"/>
              <a:t>الاطلاع على نماذج للإطار الأخلاقي</a:t>
            </a:r>
          </a:p>
          <a:p>
            <a:pPr marL="0" indent="0" algn="r" rtl="1">
              <a:buNone/>
            </a:pPr>
            <a:endParaRPr lang="ar-SA" dirty="0" smtClean="0"/>
          </a:p>
          <a:p>
            <a:pPr algn="r" rtl="1"/>
            <a:r>
              <a:rPr lang="ar-SA" dirty="0" smtClean="0"/>
              <a:t>التعرف على نموذج إسلامي للإطار الأخلاقي</a:t>
            </a:r>
          </a:p>
          <a:p>
            <a:pPr marL="0" indent="0" algn="r" rtl="1">
              <a:buNone/>
            </a:pPr>
            <a:endParaRPr lang="ar-SA" dirty="0" smtClean="0"/>
          </a:p>
          <a:p>
            <a:pPr algn="r" rtl="1"/>
            <a:r>
              <a:rPr lang="ar-SA" dirty="0" smtClean="0"/>
              <a:t>ممارسة التحليل الأخلاقي بمقارنة نموذجين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3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895" y="585316"/>
            <a:ext cx="10256108" cy="5114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600" b="1" dirty="0">
                <a:latin typeface="Calibri" panose="020F0502020204030204" pitchFamily="34" charset="0"/>
                <a:ea typeface="Calibri" panose="020F0502020204030204" pitchFamily="34" charset="0"/>
              </a:rPr>
              <a:t>أولا: جمع المعلومات والحقائق ويشمل ذلك: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marR="0" lvl="2" indent="-2286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التصور او التصوير الطبي الدقيق للمسألة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marR="0" lvl="2" indent="-2286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الآثار والمآلات المترتبة عليها عند التدخل أو عدم التدخل – </a:t>
            </a:r>
            <a:r>
              <a:rPr lang="ar-SA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الأطراف </a:t>
            </a: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المتأثرة بالقضية </a:t>
            </a:r>
            <a:r>
              <a:rPr lang="ar-SA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600" b="1" dirty="0">
                <a:latin typeface="Calibri" panose="020F0502020204030204" pitchFamily="34" charset="0"/>
                <a:ea typeface="Calibri" panose="020F0502020204030204" pitchFamily="34" charset="0"/>
              </a:rPr>
              <a:t>   ثانياً: تحديد السؤال الأخلاقي أو القضية الأخلاقية بوضوح.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   </a:t>
            </a:r>
            <a:r>
              <a:rPr lang="ar-SA" sz="1600" b="1" dirty="0">
                <a:latin typeface="Calibri" panose="020F0502020204030204" pitchFamily="34" charset="0"/>
                <a:ea typeface="Calibri" panose="020F0502020204030204" pitchFamily="34" charset="0"/>
              </a:rPr>
              <a:t>ثالثاً: المبادئ الشرعية والأخلاقية ذات العلاقة بالقضية المطروحة ومدى تطبيقها ويشمل ذلك: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arenR"/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النصوص الشرعية.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arenR"/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مقاصد الشريعة الإسلامية</a:t>
            </a:r>
            <a:r>
              <a:rPr lang="ar-SA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arenR"/>
            </a:pPr>
            <a:r>
              <a:rPr lang="ar-SA" sz="1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القواعد الفقهية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arenR"/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المصالح والمفاسد.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arenR"/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القواعد الأخلاقية.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arenR"/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الحقوق والواجبات.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ar-SA" sz="1600" b="1" dirty="0">
                <a:latin typeface="Calibri" panose="020F0502020204030204" pitchFamily="34" charset="0"/>
                <a:ea typeface="Calibri" panose="020F0502020204030204" pitchFamily="34" charset="0"/>
              </a:rPr>
              <a:t>رابعاً: الخيارات المتاحة، مع مراعاة: الأنظمة والقوانين والفتاوى والأحكام القضائية.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ar-SA" sz="1600" b="1" dirty="0">
                <a:latin typeface="Calibri" panose="020F0502020204030204" pitchFamily="34" charset="0"/>
                <a:ea typeface="Calibri" panose="020F0502020204030204" pitchFamily="34" charset="0"/>
              </a:rPr>
              <a:t>خامساً: اتخاذ القرار المناسب حسب الراجح.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600" dirty="0"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ar-SA" sz="1600" b="1" dirty="0">
                <a:latin typeface="Calibri" panose="020F0502020204030204" pitchFamily="34" charset="0"/>
                <a:ea typeface="Calibri" panose="020F0502020204030204" pitchFamily="34" charset="0"/>
              </a:rPr>
              <a:t>سادسا: تقييم التجربة للإستفادة منها مستقبلاً.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40476" y="420130"/>
            <a:ext cx="9514702" cy="5239265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1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389969"/>
            <a:ext cx="9144000" cy="1291201"/>
          </a:xfrm>
        </p:spPr>
        <p:txBody>
          <a:bodyPr/>
          <a:lstStyle/>
          <a:p>
            <a:pPr algn="ctr"/>
            <a:r>
              <a:rPr lang="ar-SA" dirty="0" smtClean="0"/>
              <a:t> القضايا الأخلاقية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2324571"/>
            <a:ext cx="9144000" cy="1655762"/>
          </a:xfrm>
        </p:spPr>
        <p:txBody>
          <a:bodyPr>
            <a:noAutofit/>
          </a:bodyPr>
          <a:lstStyle/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SA" sz="3200" dirty="0" smtClean="0"/>
              <a:t>قضايا سهلة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endParaRPr lang="ar-SA" sz="3200" dirty="0"/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SA" sz="3200" dirty="0" smtClean="0"/>
              <a:t>قضايا معقدة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endParaRPr lang="ar-SA" sz="3200" dirty="0" smtClean="0"/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SA" sz="3200" dirty="0" smtClean="0"/>
              <a:t>معضلات أخلاقية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39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1524000" y="672351"/>
            <a:ext cx="9144000" cy="115644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rtl="1"/>
            <a:r>
              <a:rPr lang="ar-SA" sz="6000" dirty="0" smtClean="0">
                <a:solidFill>
                  <a:schemeClr val="accent5">
                    <a:lumMod val="75000"/>
                  </a:schemeClr>
                </a:solidFill>
              </a:rPr>
              <a:t>مناقشة حالة</a:t>
            </a:r>
            <a:endParaRPr lang="en-US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 descr="نتيجة بحث الصور عن ‪case discussion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986" y="2417010"/>
            <a:ext cx="4134037" cy="370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49625" y="321929"/>
            <a:ext cx="11376210" cy="6753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مريض يبلغ من العمر 75 عاماً يعاني من الأمراض </a:t>
            </a:r>
            <a:r>
              <a:rPr lang="ar-SA" sz="24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الآتيه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داء السكري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داء </a:t>
            </a:r>
            <a:r>
              <a:rPr lang="ar-SA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إرتفاع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 الضغط الدموي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شلل النصف السفلي من الأطراف ( بعد حادث مروري قبل 15 سنه )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تقرحات الفراش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أدخل المستشفى بسبب صدمة إنتانية (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Septic Shock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) وأحتاج الى </a:t>
            </a:r>
            <a:r>
              <a:rPr lang="ar-SA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المنفسة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 التي وضعت ، ثم 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أجريت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له عملية فتحة القصبة الهوائية ، وهو الآن يتنفس من خلالها 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باستخدام </a:t>
            </a:r>
            <a:r>
              <a:rPr lang="ar-SA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المنفسة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 ، ومن الصعب فطامه عنها ، المريض يتواصل من خلال الإشارات مع بقاء 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وعيه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كاملاً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أختلف الأطباء هل يضعونه تحت أمر عدم الإنعاش ؟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حصل له التهاب رئوي ، وقرر الطبيب المناوب بدء إعطائه مضادات حيوية ، قبل إحالته إلى العناية المركزة.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طبيب العناية المركزة المناوب ، كان يرى عدم 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بدئه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على المضادات الحيوية لأن وضعه الصحي سيء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6858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SA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اكتبي/ اكتب تحليلا لهذه الحالة باستخدام نموذج المبادئ الأربعة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89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49625" y="321929"/>
            <a:ext cx="11376210" cy="6753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مريض يبلغ من العمر 75 عاماً يعاني من الأمراض </a:t>
            </a:r>
            <a:r>
              <a:rPr lang="ar-SA" sz="24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الآتيه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داء السكري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داء </a:t>
            </a:r>
            <a:r>
              <a:rPr lang="ar-SA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إرتفاع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 الضغط الدموي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شلل النصف السفلي من الأطراف ( بعد حادث مروري قبل 15 سنه )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تقرحات الفراش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أدخل المستشفى بسبب صدمة إنتانية (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Septic Shock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) وأحتاج الى </a:t>
            </a:r>
            <a:r>
              <a:rPr lang="ar-SA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المنفسة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 التي وضعت ، ثم 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أجريت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له عملية فتحة القصبة الهوائية ، وهو الآن يتنفس من خلالها 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باستخدام </a:t>
            </a:r>
            <a:r>
              <a:rPr lang="ar-SA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المنفسة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 ، ومن الصعب فطامه عنها ، المريض يتواصل من خلال الإشارات مع بقاء 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وعيه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كاملاً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أختلف الأطباء هل يضعونه تحت أمر عدم الإنعاش ؟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حصل له التهاب رئوي ، وقرر الطبيب المناوب بدء إعطائه مضادات حيوية ، قبل إحالته إلى العناية المركزة.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طبيب العناية المركزة المناوب ، كان يرى عدم 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بدئه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على المضادات الحيوية لأن وضعه الصحي سيء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6858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SA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اكتبي/ اكتب تحليلا لهذه الحالة باستخدام نموذج النموذج الإسلامي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54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70647" y="215151"/>
            <a:ext cx="11470341" cy="7024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التحليل الأخلاقي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أطراف القضية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-  المريض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-  الطبيب / الفريق الطبي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-  أهل المريض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-  المؤسسة الصحية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القضية الطبية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-  التشخيص / التشخيصات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-  إمكانية العلاج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-  </a:t>
            </a:r>
            <a:r>
              <a:rPr lang="ar-SA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مآلات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 الأمراض ( المنظور الشفائي 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-  التدخل الطبي وآثاره </a:t>
            </a:r>
            <a:r>
              <a:rPr lang="ar-SA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ومآلاته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-  آثار عدم التدخل الطبي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24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47999" y="276146"/>
            <a:ext cx="8771965" cy="6460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السؤال الأخلاقي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هل يجب الاستمرار في العلاج ؟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هل يجوز التوقف عن العلاج ؟ وأي أنواع العلاج يجوز التوقف عنها ؟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هل يجوز وضع المريض على أمر عدم الإنعاش؟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المبادىء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 الشرعية والأخلاقية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هل هناك نص شرعي يحسم القضية ؟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نصوص شرعية عامة يمكن تطبيقها على الحالة ؟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علاقة القضية بمقاصد الشريعة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القواعد الفقهية وتطبيقها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مراعاة المصالح والمفاسد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مراعاة الحقوق والواجبات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الخيارات المتاحة (مراعاة الانظمة والقوانين، الفتاوى، الأحكام القضائية 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الخيار الأقرب الى الصواب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3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ecision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073" y="2358932"/>
            <a:ext cx="3313773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54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1673" y="138838"/>
            <a:ext cx="11652079" cy="731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أمراض مزمنة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الشلل وعدم القدرة على الحركة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تقرحات الفراش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ar-SA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الإعتماد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 على </a:t>
            </a:r>
            <a:r>
              <a:rPr lang="ar-SA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المنفسة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القدرة العقلية باقية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صعوبة التواصل مع إمكانية .....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أمراض حادة – </a:t>
            </a:r>
            <a:r>
              <a:rPr lang="ar-SA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إلتهاب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 رئوي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إمكانية العلاج : يمكن التحكم في الأمراض المزمنة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إمكانية علاج الأمراض الحادة – المضادات الحيوية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المنظور الشفائي جيد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التدخل الطبي مفيد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عدم التدخل في العلاج قد يؤدي الى مضاعفات خطرة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8701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40327" y="481897"/>
            <a:ext cx="11504559" cy="608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يجب </a:t>
            </a:r>
            <a:r>
              <a:rPr lang="ar-SA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الإستمرار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 في العلاج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لايجوز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 التوقف عن العلاج للأمراض المزمنة والحادة في هذه الحالة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الأمر بعدم الإنعاش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النصوص الشرعية : تدل على أن الاصل إبقاء الحياة وعدم التعدي عليها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والتداوي ما دام ان المريض لم يرفضه.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مقاصد الشريعة : حفظ النفس، حفظ المال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القواعد الفقهية :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اليقين : الأصل في الحياة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الضرر : هناك ضرر في عدم العلاج أو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DNR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الأمور بمجالاتها : إذا ترك المريض بدون علاج فقد </a:t>
            </a:r>
            <a:r>
              <a:rPr lang="ar-SA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يتاثر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 او يفقد حياته أو بعض وظائف اعضائه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519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510988" y="136526"/>
            <a:ext cx="10842812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 rtl="1"/>
            <a:r>
              <a:rPr lang="ar-SA" b="1" dirty="0" smtClean="0">
                <a:solidFill>
                  <a:schemeClr val="accent5">
                    <a:lumMod val="75000"/>
                  </a:schemeClr>
                </a:solidFill>
              </a:rPr>
              <a:t>إطار </a:t>
            </a:r>
            <a:r>
              <a:rPr lang="ar-SA" b="1" dirty="0">
                <a:solidFill>
                  <a:schemeClr val="accent5">
                    <a:lumMod val="75000"/>
                  </a:schemeClr>
                </a:solidFill>
              </a:rPr>
              <a:t>التحليل </a:t>
            </a:r>
            <a:r>
              <a:rPr lang="ar-SA" b="1" dirty="0" smtClean="0">
                <a:solidFill>
                  <a:schemeClr val="accent5">
                    <a:lumMod val="75000"/>
                  </a:schemeClr>
                </a:solidFill>
              </a:rPr>
              <a:t>الأخلاقي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ar-SA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Ethical Framework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838200" y="2037605"/>
            <a:ext cx="10515600" cy="4557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3600" dirty="0" smtClean="0">
                <a:latin typeface="Calibri" panose="020F0502020204030204" pitchFamily="34" charset="0"/>
                <a:ea typeface="Calibri" panose="020F0502020204030204" pitchFamily="34" charset="0"/>
              </a:rPr>
              <a:t>الإطار: بناء هيكلي داعم يبنى عليه شيء آخر</a:t>
            </a: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endParaRPr lang="ar-SA" sz="3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endParaRPr lang="ar-SA" sz="3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endParaRPr lang="ar-SA" sz="3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3600" dirty="0" smtClean="0">
                <a:latin typeface="Calibri" panose="020F0502020204030204" pitchFamily="34" charset="0"/>
                <a:ea typeface="Calibri" panose="020F0502020204030204" pitchFamily="34" charset="0"/>
              </a:rPr>
              <a:t>«منظومة </a:t>
            </a:r>
            <a:r>
              <a:rPr lang="ar-SA" sz="3600" dirty="0">
                <a:latin typeface="Calibri" panose="020F0502020204030204" pitchFamily="34" charset="0"/>
                <a:ea typeface="Calibri" panose="020F0502020204030204" pitchFamily="34" charset="0"/>
              </a:rPr>
              <a:t>من المبادئ والأفكار والمعتقدات والقيم يساعد على التخطيط لشيء ما أو </a:t>
            </a:r>
            <a:r>
              <a:rPr lang="ar-SA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لإتخاذ</a:t>
            </a:r>
            <a:r>
              <a:rPr lang="ar-SA" sz="3600" dirty="0">
                <a:latin typeface="Calibri" panose="020F0502020204030204" pitchFamily="34" charset="0"/>
                <a:ea typeface="Calibri" panose="020F0502020204030204" pitchFamily="34" charset="0"/>
              </a:rPr>
              <a:t> قرار ما</a:t>
            </a:r>
            <a:r>
              <a:rPr lang="ar-SA" sz="3600" dirty="0" smtClean="0">
                <a:latin typeface="Calibri" panose="020F0502020204030204" pitchFamily="34" charset="0"/>
                <a:ea typeface="Calibri" panose="020F0502020204030204" pitchFamily="34" charset="0"/>
              </a:rPr>
              <a:t>.»</a:t>
            </a: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endParaRPr lang="ar-S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048000" y="457155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Now this is what I'd call a frame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15017"/>
            <a:ext cx="4047378" cy="2319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8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ecision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073" y="2358932"/>
            <a:ext cx="3313773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 rtl="1"/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</a:rPr>
              <a:t>إطار التحليل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الأخلاقي </a:t>
            </a:r>
            <a:b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838200" y="2021163"/>
            <a:ext cx="10846037" cy="1578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3200" dirty="0" smtClean="0">
                <a:latin typeface="Calibri" panose="020F0502020204030204" pitchFamily="34" charset="0"/>
                <a:ea typeface="Calibri" panose="020F0502020204030204" pitchFamily="34" charset="0"/>
              </a:rPr>
              <a:t>"</a:t>
            </a:r>
            <a:r>
              <a:rPr lang="ar-SA" sz="3200" dirty="0">
                <a:latin typeface="Calibri" panose="020F0502020204030204" pitchFamily="34" charset="0"/>
                <a:ea typeface="Calibri" panose="020F0502020204030204" pitchFamily="34" charset="0"/>
              </a:rPr>
              <a:t>منظومة بنية هيكلية من المبادئ والأفكار والمعتقدات والقيم التي تساعد على النظر في القضايا الأخلاقية للمساعدة في اتخاذ قرار بشأنها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”</a:t>
            </a:r>
            <a:endParaRPr lang="en-US" sz="3200" dirty="0"/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media.licdn.com/mpr/mpr/shrinknp_400_400/AAEAAQAAAAAAAAdjAAAAJDNhMTU0OTEyLWMyZmYtNDNiOS1iNzRmLTE0MWRhMzBjYWZlN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34" y="3685889"/>
            <a:ext cx="3619500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نتيجة بحث الصور عن ‪framework‬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422" y="4098628"/>
            <a:ext cx="3790815" cy="2307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99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 rtl="1"/>
            <a:r>
              <a:rPr lang="ar-SA" b="1" dirty="0"/>
              <a:t>المكونات الرئيسية لإطار التحليل الأخلاقية</a:t>
            </a:r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838200" y="1751105"/>
            <a:ext cx="10515600" cy="4493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تحديد المشكلة أو القضية الأخلاقية.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جمع المعلومات والحقائق حول القضية الأخلاقية.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تحديد الأطراف التي لها علاقة بالقضية الأخلاقية.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تحديد المبادئ الأخلاقية ذات العلاقة بالقضية الأخلاقية قيد البحث، وتحديد جوانب التوافق والتعارض أو التضاد بين هذه المبادئ.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وضع الخيارات الممكنة لحل المشكلة الأخلاقية، والتفكير في أيها يكون الخيار الأنسب.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اتخاذ القرار بشأن القضية الأخلاقية.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7.تقييم 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التجربة </a:t>
            </a:r>
            <a:r>
              <a:rPr lang="ar-SA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للإستفادة</a:t>
            </a:r>
            <a:r>
              <a:rPr lang="ar-SA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منها في المستقبل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403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6000" b="1" dirty="0"/>
              <a:t>القيمة التطبيقية للإطار</a:t>
            </a:r>
            <a:endParaRPr lang="en-US" sz="6000" dirty="0"/>
          </a:p>
        </p:txBody>
      </p:sp>
      <p:sp>
        <p:nvSpPr>
          <p:cNvPr id="3" name="مستطيل 2"/>
          <p:cNvSpPr/>
          <p:nvPr/>
        </p:nvSpPr>
        <p:spPr>
          <a:xfrm>
            <a:off x="838201" y="2150060"/>
            <a:ext cx="11062446" cy="3699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التفكير المنطقي المتسلسل عند النظر في القضية أو المعضلة الأخلاقية.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تحديد القضية أو المعضلة الأخلاقية بوضوح أكثر.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شمولية النظرة واعتبار كل الجوانب التي </a:t>
            </a:r>
            <a:r>
              <a:rPr lang="ar-SA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لهاعلاقة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 في التفكير الأخلاقي في القضية التي يُنظر فيها.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التركيز على القضية الأخلاقية وعدم </a:t>
            </a:r>
            <a:r>
              <a:rPr lang="ar-SA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الإنزلاق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 نحو التفكير في جوانب بعيدة أو ليس لها أهمية في النظر إلى القضية المطروحة.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</a:rPr>
              <a:t>وضع نسق واضح للنظر في القضية الأخلاقية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876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فرعي 5"/>
          <p:cNvSpPr>
            <a:spLocks noGrp="1"/>
          </p:cNvSpPr>
          <p:nvPr>
            <p:ph type="subTitle" idx="1"/>
          </p:nvPr>
        </p:nvSpPr>
        <p:spPr>
          <a:xfrm>
            <a:off x="1524000" y="294066"/>
            <a:ext cx="9144000" cy="109098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SA" sz="6000" dirty="0" smtClean="0"/>
              <a:t>نموذج </a:t>
            </a:r>
            <a:r>
              <a:rPr lang="ar-SA" sz="6000" dirty="0" err="1" smtClean="0"/>
              <a:t>المباديء</a:t>
            </a:r>
            <a:r>
              <a:rPr lang="ar-SA" sz="6000" dirty="0" smtClean="0"/>
              <a:t> الأربعة</a:t>
            </a:r>
            <a:endParaRPr lang="en-US" sz="6000" dirty="0"/>
          </a:p>
        </p:txBody>
      </p:sp>
      <p:sp>
        <p:nvSpPr>
          <p:cNvPr id="2" name="مستطيل مستدير الزوايا 1"/>
          <p:cNvSpPr/>
          <p:nvPr/>
        </p:nvSpPr>
        <p:spPr>
          <a:xfrm>
            <a:off x="1416422" y="2424952"/>
            <a:ext cx="5038166" cy="163606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416422" y="4657160"/>
            <a:ext cx="5038165" cy="16360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6790766" y="2424952"/>
            <a:ext cx="5038165" cy="16360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6790766" y="4657160"/>
            <a:ext cx="4867834" cy="1636060"/>
          </a:xfrm>
          <a:prstGeom prst="roundRect">
            <a:avLst/>
          </a:prstGeom>
          <a:solidFill>
            <a:srgbClr val="FF65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1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5400" dirty="0" smtClean="0"/>
              <a:t>حرية الاختيار  ( </a:t>
            </a:r>
            <a:r>
              <a:rPr lang="en-US" sz="5400" dirty="0" smtClean="0"/>
              <a:t>AUTONOMY</a:t>
            </a:r>
            <a:r>
              <a:rPr lang="ar-SA" sz="5400" dirty="0" smtClean="0"/>
              <a:t>  )</a:t>
            </a:r>
            <a:endParaRPr lang="en-US" sz="5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endParaRPr lang="en-US" dirty="0" smtClean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dirty="0" smtClean="0"/>
              <a:t>الأسئلة </a:t>
            </a:r>
            <a:r>
              <a:rPr lang="ar-SA" dirty="0"/>
              <a:t>الأخلاقية هنا: ما هي رغبة المريض</a:t>
            </a:r>
            <a:r>
              <a:rPr lang="ar-SA" dirty="0" smtClean="0"/>
              <a:t>؟ </a:t>
            </a:r>
            <a:endParaRPr lang="en-US" dirty="0" smtClean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dirty="0" smtClean="0"/>
              <a:t>هل </a:t>
            </a:r>
            <a:r>
              <a:rPr lang="ar-SA" dirty="0"/>
              <a:t>تم إعطاء المريض المعلومات الكافية حسب نظام "الإذن </a:t>
            </a:r>
            <a:r>
              <a:rPr lang="ar-SA" dirty="0" smtClean="0"/>
              <a:t>على بصيرة"؟ </a:t>
            </a:r>
          </a:p>
          <a:p>
            <a:pPr algn="r" rtl="1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dirty="0" smtClean="0"/>
              <a:t> </a:t>
            </a:r>
            <a:r>
              <a:rPr lang="ar-SA" dirty="0"/>
              <a:t>هل تعرض المريض لضغوط أو إكراه أو تم إعطاؤه معلومات ناقصة أو غير صحيحة أو </a:t>
            </a:r>
            <a:r>
              <a:rPr lang="en-US" dirty="0"/>
              <a:t> </a:t>
            </a:r>
            <a:r>
              <a:rPr lang="ar-SA" dirty="0" smtClean="0"/>
              <a:t>مغلوطة </a:t>
            </a:r>
            <a:r>
              <a:rPr lang="ar-SA" dirty="0"/>
              <a:t>أو موهمة؟ </a:t>
            </a:r>
            <a:endParaRPr lang="ar-SA" dirty="0" smtClean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dirty="0" smtClean="0"/>
              <a:t>هل </a:t>
            </a:r>
            <a:r>
              <a:rPr lang="ar-SA" dirty="0"/>
              <a:t>تتعارض رغبة المريض مع حقوق وواجبات أخرى؟ ما هي</a:t>
            </a:r>
            <a:r>
              <a:rPr lang="ar-SA" dirty="0" smtClean="0"/>
              <a:t>؟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                                                      </a:t>
            </a:r>
            <a:r>
              <a:rPr lang="ar-SA" dirty="0" smtClean="0">
                <a:solidFill>
                  <a:schemeClr val="accent5">
                    <a:lumMod val="75000"/>
                  </a:schemeClr>
                </a:solidFill>
              </a:rPr>
              <a:t>من محاضرة الدكتور خالد الجابر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9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17964" y="365125"/>
            <a:ext cx="9635836" cy="1325563"/>
          </a:xfrm>
        </p:spPr>
        <p:txBody>
          <a:bodyPr>
            <a:normAutofit/>
          </a:bodyPr>
          <a:lstStyle/>
          <a:p>
            <a:pPr algn="ctr" rtl="1"/>
            <a:r>
              <a:rPr lang="ar-SA" sz="5400" dirty="0" smtClean="0"/>
              <a:t> عدم الاضرار </a:t>
            </a:r>
            <a:r>
              <a:rPr lang="en-US" sz="5400" dirty="0" smtClean="0"/>
              <a:t>NON-MALIFECENCE</a:t>
            </a:r>
            <a:r>
              <a:rPr lang="ar-SA" sz="5400" dirty="0" smtClean="0"/>
              <a:t>                                                     </a:t>
            </a:r>
            <a:endParaRPr lang="en-US" sz="5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endParaRPr lang="ar-SA" sz="3600" dirty="0"/>
          </a:p>
          <a:p>
            <a:pPr algn="r" rtl="1"/>
            <a:r>
              <a:rPr lang="ar-SA" sz="3600" dirty="0" smtClean="0"/>
              <a:t>الأسئلة الأخلاقية:</a:t>
            </a:r>
          </a:p>
          <a:p>
            <a:pPr algn="r" rtl="1"/>
            <a:r>
              <a:rPr lang="ar-SA" sz="3600" dirty="0" smtClean="0"/>
              <a:t>هل </a:t>
            </a:r>
            <a:r>
              <a:rPr lang="ar-SA" sz="3600" dirty="0"/>
              <a:t>هناك ضرر </a:t>
            </a:r>
            <a:r>
              <a:rPr lang="ar-SA" sz="3600" dirty="0" smtClean="0"/>
              <a:t>واقع</a:t>
            </a:r>
            <a:r>
              <a:rPr lang="ar-SA" sz="3600" dirty="0"/>
              <a:t> </a:t>
            </a:r>
            <a:r>
              <a:rPr lang="ar-SA" sz="3600" dirty="0" smtClean="0"/>
              <a:t>أو محتمل احتمالا راجحا؟ </a:t>
            </a:r>
            <a:r>
              <a:rPr lang="ar-SA" sz="3600" dirty="0"/>
              <a:t>هل هو إهمال أو </a:t>
            </a:r>
            <a:r>
              <a:rPr lang="ar-SA" sz="3600" dirty="0" smtClean="0"/>
              <a:t>تقصير</a:t>
            </a:r>
            <a:r>
              <a:rPr lang="ar-SA" sz="3600" dirty="0"/>
              <a:t>؟ </a:t>
            </a:r>
            <a:endParaRPr lang="ar-SA" sz="3600" dirty="0" smtClean="0"/>
          </a:p>
          <a:p>
            <a:pPr marL="0" indent="0" algn="r" rtl="1">
              <a:buNone/>
            </a:pPr>
            <a:r>
              <a:rPr lang="ar-SA" sz="3600" dirty="0" smtClean="0"/>
              <a:t> </a:t>
            </a:r>
          </a:p>
          <a:p>
            <a:pPr algn="r" rtl="1"/>
            <a:r>
              <a:rPr lang="ar-SA" sz="3600" dirty="0" smtClean="0"/>
              <a:t>هل </a:t>
            </a:r>
            <a:r>
              <a:rPr lang="ar-SA" sz="3600" dirty="0"/>
              <a:t>ٌمكن دفع الضرر؟ أو </a:t>
            </a:r>
            <a:r>
              <a:rPr lang="ar-SA" sz="3600" dirty="0" smtClean="0"/>
              <a:t>تخفيفه</a:t>
            </a:r>
            <a:r>
              <a:rPr lang="ar-SA" sz="3600" dirty="0"/>
              <a:t>؟ </a:t>
            </a:r>
            <a:r>
              <a:rPr lang="ar-SA" sz="3600" dirty="0" smtClean="0"/>
              <a:t>ومسؤولية </a:t>
            </a:r>
            <a:r>
              <a:rPr lang="ar-SA" sz="3600" dirty="0"/>
              <a:t>من؟ وماذا </a:t>
            </a:r>
            <a:r>
              <a:rPr lang="ar-SA" sz="3600" dirty="0" smtClean="0"/>
              <a:t>يترتب </a:t>
            </a:r>
            <a:r>
              <a:rPr lang="ar-SA" sz="3600" dirty="0"/>
              <a:t>على ذلك</a:t>
            </a:r>
            <a:r>
              <a:rPr lang="ar-SA" sz="3600" dirty="0" smtClean="0"/>
              <a:t>؟</a:t>
            </a:r>
          </a:p>
          <a:p>
            <a:pPr marL="0" indent="0" algn="r" rtl="1">
              <a:buNone/>
            </a:pPr>
            <a:r>
              <a:rPr lang="ar-SA" sz="3600" dirty="0"/>
              <a:t> </a:t>
            </a:r>
            <a:r>
              <a:rPr lang="ar-SA" sz="3600" dirty="0" smtClean="0"/>
              <a:t>                                                </a:t>
            </a:r>
          </a:p>
          <a:p>
            <a:pPr marL="0" indent="0" algn="r" rtl="1">
              <a:buNone/>
            </a:pPr>
            <a:r>
              <a:rPr lang="ar-SA" sz="3600" dirty="0"/>
              <a:t> </a:t>
            </a:r>
            <a:r>
              <a:rPr lang="ar-SA" sz="3600" dirty="0" smtClean="0"/>
              <a:t>                                           </a:t>
            </a:r>
          </a:p>
          <a:p>
            <a:pPr marL="0" indent="0" algn="r" rtl="1">
              <a:buNone/>
            </a:pPr>
            <a:r>
              <a:rPr lang="ar-SA" sz="3600" dirty="0"/>
              <a:t> </a:t>
            </a:r>
            <a:r>
              <a:rPr lang="ar-SA" sz="3600" dirty="0" smtClean="0"/>
              <a:t>                                                 </a:t>
            </a:r>
            <a:r>
              <a:rPr lang="ar-SA" sz="3600" dirty="0">
                <a:solidFill>
                  <a:schemeClr val="accent5">
                    <a:lumMod val="75000"/>
                  </a:schemeClr>
                </a:solidFill>
              </a:rPr>
              <a:t>من محاضرة الدكتور خالد الجابر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28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1336</Words>
  <Application>Microsoft Office PowerPoint</Application>
  <PresentationFormat>Widescreen</PresentationFormat>
  <Paragraphs>214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Symbol</vt:lpstr>
      <vt:lpstr>Times New Roman</vt:lpstr>
      <vt:lpstr>Wingdings</vt:lpstr>
      <vt:lpstr>نسق Office</vt:lpstr>
      <vt:lpstr>تحليل الحالات الأخلاقية</vt:lpstr>
      <vt:lpstr>الأهداف</vt:lpstr>
      <vt:lpstr>إطار التحليل الأخلاقي   Ethical Framework</vt:lpstr>
      <vt:lpstr>إطار التحليل الأخلاقي  </vt:lpstr>
      <vt:lpstr>المكونات الرئيسية لإطار التحليل الأخلاقية</vt:lpstr>
      <vt:lpstr>القيمة التطبيقية للإطار</vt:lpstr>
      <vt:lpstr>PowerPoint Presentation</vt:lpstr>
      <vt:lpstr>حرية الاختيار  ( AUTONOMY  )</vt:lpstr>
      <vt:lpstr> عدم الاضرار NON-MALIFECENCE                                                     </vt:lpstr>
      <vt:lpstr>PowerPoint Presentation</vt:lpstr>
      <vt:lpstr>PowerPoint Presentation</vt:lpstr>
      <vt:lpstr>PowerPoint Presentation</vt:lpstr>
      <vt:lpstr>نموذج جديد</vt:lpstr>
      <vt:lpstr>Core – Value Framework</vt:lpstr>
      <vt:lpstr>هل نحن بحاجة إلى نموذج مختلف؟</vt:lpstr>
      <vt:lpstr>PowerPoint Presentation</vt:lpstr>
      <vt:lpstr>نموذج أولي</vt:lpstr>
      <vt:lpstr>PowerPoint Presentation</vt:lpstr>
      <vt:lpstr>نموذج معدل</vt:lpstr>
      <vt:lpstr>PowerPoint Presentation</vt:lpstr>
      <vt:lpstr> القضايا الأخلاقية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الحالات الأخلاقية</dc:title>
  <dc:creator>USER</dc:creator>
  <cp:lastModifiedBy>Jamal S. Jarallah</cp:lastModifiedBy>
  <cp:revision>37</cp:revision>
  <cp:lastPrinted>2016-12-08T08:12:46Z</cp:lastPrinted>
  <dcterms:created xsi:type="dcterms:W3CDTF">2016-12-06T12:42:48Z</dcterms:created>
  <dcterms:modified xsi:type="dcterms:W3CDTF">2016-12-26T10:08:38Z</dcterms:modified>
</cp:coreProperties>
</file>