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301" r:id="rId4"/>
    <p:sldId id="296" r:id="rId5"/>
    <p:sldId id="302" r:id="rId6"/>
    <p:sldId id="257" r:id="rId7"/>
    <p:sldId id="287" r:id="rId8"/>
    <p:sldId id="258" r:id="rId9"/>
    <p:sldId id="297" r:id="rId10"/>
    <p:sldId id="259" r:id="rId11"/>
    <p:sldId id="292" r:id="rId12"/>
    <p:sldId id="260" r:id="rId13"/>
    <p:sldId id="261" r:id="rId14"/>
    <p:sldId id="263" r:id="rId15"/>
    <p:sldId id="271" r:id="rId16"/>
    <p:sldId id="262" r:id="rId17"/>
    <p:sldId id="264" r:id="rId18"/>
    <p:sldId id="265" r:id="rId19"/>
    <p:sldId id="266" r:id="rId20"/>
    <p:sldId id="311" r:id="rId21"/>
    <p:sldId id="312" r:id="rId22"/>
    <p:sldId id="313" r:id="rId23"/>
    <p:sldId id="314" r:id="rId24"/>
    <p:sldId id="315" r:id="rId25"/>
    <p:sldId id="316" r:id="rId26"/>
    <p:sldId id="322" r:id="rId27"/>
    <p:sldId id="319" r:id="rId28"/>
    <p:sldId id="317" r:id="rId29"/>
    <p:sldId id="318" r:id="rId30"/>
    <p:sldId id="268" r:id="rId31"/>
    <p:sldId id="300" r:id="rId32"/>
    <p:sldId id="270" r:id="rId33"/>
    <p:sldId id="299" r:id="rId34"/>
    <p:sldId id="279" r:id="rId35"/>
    <p:sldId id="280" r:id="rId36"/>
    <p:sldId id="281" r:id="rId37"/>
    <p:sldId id="282" r:id="rId38"/>
    <p:sldId id="283" r:id="rId39"/>
    <p:sldId id="284" r:id="rId40"/>
    <p:sldId id="285" r:id="rId41"/>
    <p:sldId id="286" r:id="rId42"/>
    <p:sldId id="288" r:id="rId43"/>
    <p:sldId id="289" r:id="rId44"/>
    <p:sldId id="290" r:id="rId45"/>
    <p:sldId id="269" r:id="rId46"/>
    <p:sldId id="303" r:id="rId47"/>
    <p:sldId id="304" r:id="rId48"/>
    <p:sldId id="305" r:id="rId49"/>
    <p:sldId id="306" r:id="rId50"/>
    <p:sldId id="307" r:id="rId51"/>
    <p:sldId id="308" r:id="rId52"/>
    <p:sldId id="320" r:id="rId53"/>
    <p:sldId id="321" r:id="rId54"/>
    <p:sldId id="29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31787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181204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84220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833FF214-9AFC-D742-BC8A-F3119D071E7D}" type="datetime1">
              <a:rPr lang="en-US" smtClean="0"/>
              <a:t>3/8/2017</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a:t>
            </a:fld>
            <a:endParaRPr lang="en-US"/>
          </a:p>
        </p:txBody>
      </p:sp>
    </p:spTree>
    <p:extLst>
      <p:ext uri="{BB962C8B-B14F-4D97-AF65-F5344CB8AC3E}">
        <p14:creationId xmlns:p14="http://schemas.microsoft.com/office/powerpoint/2010/main" val="254371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24777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3/8/2017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216155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DB86F5B-CFD3-4A40-864B-30D688FA9EDA}" type="datetimeFigureOut">
              <a:rPr lang="en-US" smtClean="0"/>
              <a:t>3/8/2017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426860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DB86F5B-CFD3-4A40-864B-30D688FA9EDA}" type="datetimeFigureOut">
              <a:rPr lang="en-US" smtClean="0"/>
              <a:t>3/8/2017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4092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DB86F5B-CFD3-4A40-864B-30D688FA9EDA}" type="datetimeFigureOut">
              <a:rPr lang="en-US" smtClean="0"/>
              <a:t>3/8/2017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215166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B86F5B-CFD3-4A40-864B-30D688FA9EDA}" type="datetimeFigureOut">
              <a:rPr lang="en-US" smtClean="0"/>
              <a:t>3/8/2017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351437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B86F5B-CFD3-4A40-864B-30D688FA9EDA}" type="datetimeFigureOut">
              <a:rPr lang="en-US" smtClean="0"/>
              <a:t>3/8/2017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90584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B86F5B-CFD3-4A40-864B-30D688FA9EDA}" type="datetimeFigureOut">
              <a:rPr lang="en-US" smtClean="0"/>
              <a:t>3/8/2017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6392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86F5B-CFD3-4A40-864B-30D688FA9EDA}" type="datetimeFigureOut">
              <a:rPr lang="en-US" smtClean="0"/>
              <a:t>3/8/2017</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7E560-1EC6-4BA1-95B6-3983C098C538}" type="slidenum">
              <a:rPr lang="en-US" smtClean="0"/>
              <a:t>‹#›</a:t>
            </a:fld>
            <a:endParaRPr lang="en-US"/>
          </a:p>
        </p:txBody>
      </p:sp>
    </p:spTree>
    <p:extLst>
      <p:ext uri="{BB962C8B-B14F-4D97-AF65-F5344CB8AC3E}">
        <p14:creationId xmlns:p14="http://schemas.microsoft.com/office/powerpoint/2010/main" val="348607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أخلاقيات النزاهة العلمية وقضايا التأليف والنشر</a:t>
            </a:r>
            <a:endParaRPr lang="en-US" dirty="0"/>
          </a:p>
        </p:txBody>
      </p:sp>
      <p:sp>
        <p:nvSpPr>
          <p:cNvPr id="3" name="عنوان فرعي 2"/>
          <p:cNvSpPr>
            <a:spLocks noGrp="1"/>
          </p:cNvSpPr>
          <p:nvPr>
            <p:ph type="subTitle" idx="1"/>
          </p:nvPr>
        </p:nvSpPr>
        <p:spPr>
          <a:xfrm>
            <a:off x="1524000" y="3696167"/>
            <a:ext cx="9144000" cy="1655762"/>
          </a:xfrm>
        </p:spPr>
        <p:txBody>
          <a:bodyPr>
            <a:normAutofit fontScale="85000" lnSpcReduction="20000"/>
          </a:bodyPr>
          <a:lstStyle/>
          <a:p>
            <a:endParaRPr lang="ar-SA" sz="4400" dirty="0" smtClean="0"/>
          </a:p>
          <a:p>
            <a:r>
              <a:rPr lang="ar-SA" sz="4400" dirty="0" err="1" smtClean="0"/>
              <a:t>أ.د</a:t>
            </a:r>
            <a:r>
              <a:rPr lang="ar-SA" sz="4400" dirty="0" smtClean="0"/>
              <a:t>. جمال بن صالح </a:t>
            </a:r>
            <a:r>
              <a:rPr lang="ar-SA" sz="4400" dirty="0" err="1" smtClean="0"/>
              <a:t>الجارالله</a:t>
            </a:r>
            <a:endParaRPr lang="en-US" sz="4400" dirty="0" smtClean="0"/>
          </a:p>
          <a:p>
            <a:pPr rtl="1"/>
            <a:r>
              <a:rPr lang="en-US" sz="4400" dirty="0" smtClean="0"/>
              <a:t>   </a:t>
            </a:r>
            <a:r>
              <a:rPr lang="ar-SA" sz="4400" smtClean="0"/>
              <a:t>1438</a:t>
            </a:r>
            <a:r>
              <a:rPr lang="ar-SA" sz="4400" smtClean="0"/>
              <a:t> </a:t>
            </a:r>
            <a:r>
              <a:rPr lang="ar-SA" sz="4400" dirty="0" smtClean="0"/>
              <a:t>هـ(2017م)</a:t>
            </a:r>
            <a:r>
              <a:rPr lang="en-US" sz="4400" dirty="0" smtClean="0"/>
              <a:t> </a:t>
            </a:r>
            <a:endParaRPr lang="en-US" sz="4400" dirty="0"/>
          </a:p>
        </p:txBody>
      </p:sp>
    </p:spTree>
    <p:extLst>
      <p:ext uri="{BB962C8B-B14F-4D97-AF65-F5344CB8AC3E}">
        <p14:creationId xmlns:p14="http://schemas.microsoft.com/office/powerpoint/2010/main" val="4204963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smtClean="0">
                <a:solidFill>
                  <a:srgbClr val="000000"/>
                </a:solidFill>
                <a:effectLst/>
                <a:latin typeface="Times New Roman" panose="02020603050405020304" pitchFamily="18" charset="0"/>
                <a:ea typeface="Times New Roman" panose="02020603050405020304" pitchFamily="18" charset="0"/>
              </a:rPr>
              <a:t>أسباب التجاوزات في النشر العلمي </a:t>
            </a:r>
            <a:r>
              <a:rPr lang="en-US" sz="3600" dirty="0" smtClean="0">
                <a:effectLst/>
                <a:latin typeface="Times New Roman" panose="02020603050405020304" pitchFamily="18" charset="0"/>
                <a:ea typeface="Times New Roman" panose="02020603050405020304" pitchFamily="18" charset="0"/>
              </a:rPr>
              <a:t/>
            </a:r>
            <a:br>
              <a:rPr lang="en-US" sz="3600" dirty="0" smtClean="0">
                <a:effectLst/>
                <a:latin typeface="Times New Roman" panose="02020603050405020304" pitchFamily="18" charset="0"/>
                <a:ea typeface="Times New Roman" panose="02020603050405020304" pitchFamily="18" charset="0"/>
              </a:rPr>
            </a:br>
            <a:endParaRPr lang="en-US" dirty="0"/>
          </a:p>
        </p:txBody>
      </p:sp>
      <p:sp>
        <p:nvSpPr>
          <p:cNvPr id="3" name="مستطيل 2"/>
          <p:cNvSpPr/>
          <p:nvPr/>
        </p:nvSpPr>
        <p:spPr>
          <a:xfrm>
            <a:off x="368300" y="1920895"/>
            <a:ext cx="11379200" cy="4462760"/>
          </a:xfrm>
          <a:prstGeom prst="rect">
            <a:avLst/>
          </a:prstGeom>
        </p:spPr>
        <p:txBody>
          <a:bodyPr wrap="square">
            <a:spAutoFit/>
          </a:bodyPr>
          <a:lstStyle/>
          <a:p>
            <a:r>
              <a:rPr lang="ar-SA" sz="2000" dirty="0" smtClean="0">
                <a:effectLst/>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pPr algn="r" rtl="1"/>
            <a:endParaRPr lang="en-US" sz="2000" dirty="0" smtClean="0">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طموح الباحثين واستعجالهم النشر لكي يحققوا </a:t>
            </a:r>
            <a:r>
              <a:rPr lang="ar-SA" sz="2800" dirty="0" err="1" smtClean="0">
                <a:solidFill>
                  <a:srgbClr val="000000"/>
                </a:solidFill>
                <a:effectLst/>
                <a:latin typeface="Times New Roman" panose="02020603050405020304" pitchFamily="18" charset="0"/>
                <a:ea typeface="Times New Roman" panose="02020603050405020304" pitchFamily="18" charset="0"/>
              </a:rPr>
              <a:t>مايريدونه</a:t>
            </a:r>
            <a:r>
              <a:rPr lang="ar-SA" sz="2800" dirty="0" smtClean="0">
                <a:solidFill>
                  <a:srgbClr val="000000"/>
                </a:solidFill>
                <a:effectLst/>
                <a:latin typeface="Times New Roman" panose="02020603050405020304" pitchFamily="18" charset="0"/>
                <a:ea typeface="Times New Roman" panose="02020603050405020304" pitchFamily="18" charset="0"/>
              </a:rPr>
              <a:t> من شهرة </a:t>
            </a:r>
            <a:endParaRPr lang="en-US" sz="2000" dirty="0" smtClean="0">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الضغط الواقع على الأكاديمين في ربط ترقياتهم العلمية بعدد الأبحاث التي ينشرونها مما يغريهم بالإكثار من النشر العلمي والتزيد </a:t>
            </a:r>
            <a:r>
              <a:rPr lang="en-US" sz="2800" dirty="0" smtClean="0">
                <a:solidFill>
                  <a:srgbClr val="000000"/>
                </a:solidFill>
                <a:latin typeface="Times New Roman" panose="02020603050405020304" pitchFamily="18" charset="0"/>
                <a:ea typeface="Times New Roman" panose="02020603050405020304" pitchFamily="18" charset="0"/>
              </a:rPr>
              <a:t>.</a:t>
            </a:r>
            <a:r>
              <a:rPr lang="ar-SA" sz="2800" dirty="0" smtClean="0">
                <a:solidFill>
                  <a:srgbClr val="000000"/>
                </a:solidFill>
                <a:effectLst/>
                <a:latin typeface="Times New Roman" panose="02020603050405020304" pitchFamily="18" charset="0"/>
                <a:ea typeface="Times New Roman" panose="02020603050405020304" pitchFamily="18" charset="0"/>
              </a:rPr>
              <a:t>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الاهتمام بالكم دون الكيف ،يغري الباحث القيام </a:t>
            </a:r>
            <a:r>
              <a:rPr lang="ar-SA" sz="2800" dirty="0" err="1" smtClean="0">
                <a:solidFill>
                  <a:srgbClr val="000000"/>
                </a:solidFill>
                <a:effectLst/>
                <a:latin typeface="Times New Roman" panose="02020603050405020304" pitchFamily="18" charset="0"/>
                <a:ea typeface="Times New Roman" panose="02020603050405020304" pitchFamily="18" charset="0"/>
              </a:rPr>
              <a:t>بفبركه</a:t>
            </a:r>
            <a:r>
              <a:rPr lang="ar-SA" sz="2800" dirty="0" smtClean="0">
                <a:solidFill>
                  <a:srgbClr val="000000"/>
                </a:solidFill>
                <a:effectLst/>
                <a:latin typeface="Times New Roman" panose="02020603050405020304" pitchFamily="18" charset="0"/>
                <a:ea typeface="Times New Roman" panose="02020603050405020304" pitchFamily="18" charset="0"/>
              </a:rPr>
              <a:t> البيانات أو تزييف الحقائق</a:t>
            </a:r>
            <a:r>
              <a:rPr lang="en-US" sz="1400" baseline="30000" dirty="0">
                <a:solidFill>
                  <a:srgbClr val="000000"/>
                </a:solidFill>
                <a:latin typeface="Times New Roman" panose="02020603050405020304" pitchFamily="18" charset="0"/>
                <a:ea typeface="Times New Roman" panose="02020603050405020304" pitchFamily="18" charset="0"/>
              </a:rPr>
              <a:t> </a:t>
            </a:r>
            <a:r>
              <a:rPr lang="en-US" sz="1400" dirty="0" smtClean="0">
                <a:solidFill>
                  <a:srgbClr val="000000"/>
                </a:solidFill>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endParaRPr lang="en-US" sz="2000" dirty="0" smtClean="0">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عدم القدرة على تصميم وتنفيذ بحث جديد مكتمل الأركان من حيث قوته العلمية، وقدرته على المنافسة الشريفة.</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endParaRPr lang="en-US" sz="2800" dirty="0">
              <a:solidFill>
                <a:srgbClr val="000000"/>
              </a:solidFill>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effectLst/>
                <a:latin typeface="Times New Roman" panose="02020603050405020304" pitchFamily="18" charset="0"/>
                <a:ea typeface="Times New Roman" panose="02020603050405020304" pitchFamily="18" charset="0"/>
              </a:rPr>
              <a:t>ضعف القدرة على الكتابة بلغة علمية رصينة، خاصة عند اختلاف اللغة.</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578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rganizingcreativity.com/wp-content/gallery/blog_2014/fraud_triangle_for_scientific_miscondu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15900"/>
            <a:ext cx="9601200" cy="636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1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descr="الذكرى الـ41 لاكتشاف المستحاثة لوسي"/>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2170112"/>
            <a:ext cx="8801099" cy="1868488"/>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838200" y="4707235"/>
            <a:ext cx="10515600" cy="1384995"/>
          </a:xfrm>
          <a:prstGeom prst="rect">
            <a:avLst/>
          </a:prstGeom>
        </p:spPr>
        <p:txBody>
          <a:bodyPr wrap="square">
            <a:spAutoFit/>
          </a:bodyPr>
          <a:lstStyle/>
          <a:p>
            <a:r>
              <a:rPr lang="en-US" sz="2800" b="0" i="0" dirty="0" smtClean="0">
                <a:solidFill>
                  <a:srgbClr val="252525"/>
                </a:solidFill>
                <a:effectLst/>
                <a:latin typeface="Arial" panose="020B0604020202020204" pitchFamily="34" charset="0"/>
              </a:rPr>
              <a:t>They concluded that Hauser had fabricated data in one study, manipulated results in multiple experiments, and incorrectly described how studies were conducted. </a:t>
            </a:r>
            <a:endParaRPr lang="en-US" sz="2800" dirty="0"/>
          </a:p>
        </p:txBody>
      </p:sp>
    </p:spTree>
    <p:extLst>
      <p:ext uri="{BB962C8B-B14F-4D97-AF65-F5344CB8AC3E}">
        <p14:creationId xmlns:p14="http://schemas.microsoft.com/office/powerpoint/2010/main" val="2470076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صورة 2"/>
          <p:cNvPicPr>
            <a:picLocks noChangeAspect="1"/>
          </p:cNvPicPr>
          <p:nvPr/>
        </p:nvPicPr>
        <p:blipFill rotWithShape="1">
          <a:blip r:embed="rId2"/>
          <a:srcRect l="1" t="7179" r="-3502" b="4983"/>
          <a:stretch/>
        </p:blipFill>
        <p:spPr>
          <a:xfrm>
            <a:off x="0" y="-35169"/>
            <a:ext cx="12192000" cy="6425513"/>
          </a:xfrm>
          <a:prstGeom prst="rect">
            <a:avLst/>
          </a:prstGeom>
        </p:spPr>
      </p:pic>
      <p:sp>
        <p:nvSpPr>
          <p:cNvPr id="4" name="مستطيل 3"/>
          <p:cNvSpPr/>
          <p:nvPr/>
        </p:nvSpPr>
        <p:spPr>
          <a:xfrm>
            <a:off x="2239108" y="2227385"/>
            <a:ext cx="4654061" cy="797169"/>
          </a:xfrm>
          <a:prstGeom prst="rect">
            <a:avLst/>
          </a:prstGeom>
          <a:noFill/>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038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l="-317" t="8080" r="317" b="4955"/>
          <a:stretch/>
        </p:blipFill>
        <p:spPr>
          <a:xfrm>
            <a:off x="-475478" y="329514"/>
            <a:ext cx="13011150" cy="6361670"/>
          </a:xfrm>
          <a:prstGeom prst="rect">
            <a:avLst/>
          </a:prstGeom>
        </p:spPr>
      </p:pic>
    </p:spTree>
    <p:extLst>
      <p:ext uri="{BB962C8B-B14F-4D97-AF65-F5344CB8AC3E}">
        <p14:creationId xmlns:p14="http://schemas.microsoft.com/office/powerpoint/2010/main" val="354394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extLst>
              <a:ext uri="{28A0092B-C50C-407E-A947-70E740481C1C}">
                <a14:useLocalDpi xmlns:a14="http://schemas.microsoft.com/office/drawing/2010/main" val="0"/>
              </a:ext>
            </a:extLst>
          </a:blip>
          <a:srcRect t="11041" r="2657" b="4282"/>
          <a:stretch>
            <a:fillRect/>
          </a:stretch>
        </p:blipFill>
        <p:spPr bwMode="auto">
          <a:xfrm>
            <a:off x="1524000" y="404814"/>
            <a:ext cx="91440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3"/>
          <p:cNvSpPr/>
          <p:nvPr/>
        </p:nvSpPr>
        <p:spPr>
          <a:xfrm>
            <a:off x="1472987" y="5865341"/>
            <a:ext cx="4654061" cy="536721"/>
          </a:xfrm>
          <a:prstGeom prst="rect">
            <a:avLst/>
          </a:prstGeom>
          <a:noFill/>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802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t="7812" r="53221" b="8854"/>
          <a:stretch/>
        </p:blipFill>
        <p:spPr>
          <a:xfrm>
            <a:off x="1067192" y="431800"/>
            <a:ext cx="9169400" cy="6096000"/>
          </a:xfrm>
          <a:prstGeom prst="rect">
            <a:avLst/>
          </a:prstGeom>
        </p:spPr>
      </p:pic>
      <p:pic>
        <p:nvPicPr>
          <p:cNvPr id="1026" name="Picture 2" descr="Hwa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65" y="4020365"/>
            <a:ext cx="2886075"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9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107159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smtClean="0"/>
              <a:t>أنواع </a:t>
            </a:r>
            <a:r>
              <a:rPr lang="ar-SA" b="1" dirty="0" err="1" smtClean="0"/>
              <a:t>سوءالسلوك</a:t>
            </a:r>
            <a:r>
              <a:rPr lang="ar-SA" b="1" dirty="0" smtClean="0"/>
              <a:t> في البحث العلمي</a:t>
            </a:r>
            <a:endParaRPr lang="en-US" b="1" dirty="0"/>
          </a:p>
        </p:txBody>
      </p:sp>
      <p:sp>
        <p:nvSpPr>
          <p:cNvPr id="3" name="عنصر نائب للمحتوى 2"/>
          <p:cNvSpPr>
            <a:spLocks noGrp="1"/>
          </p:cNvSpPr>
          <p:nvPr>
            <p:ph idx="1"/>
          </p:nvPr>
        </p:nvSpPr>
        <p:spPr/>
        <p:txBody>
          <a:bodyPr>
            <a:normAutofit/>
          </a:bodyPr>
          <a:lstStyle/>
          <a:p>
            <a:pPr lvl="0" algn="r" rtl="1" fontAlgn="base"/>
            <a:r>
              <a:rPr lang="ar-SA" b="1" dirty="0"/>
              <a:t>تلفيق البيانات والنتائج واختلاقها </a:t>
            </a:r>
            <a:endParaRPr lang="en-US" dirty="0"/>
          </a:p>
          <a:p>
            <a:pPr algn="r" rtl="1"/>
            <a:r>
              <a:rPr lang="ar-SA" dirty="0"/>
              <a:t>ويعتمد بعض الباحثين – مع الاسف الشديد – الى تلفيق البيانات واختلاقها وعرضها على انها حقيقية وهي ليست كذلك </a:t>
            </a:r>
            <a:r>
              <a:rPr lang="ar-SA" dirty="0" smtClean="0"/>
              <a:t>.</a:t>
            </a:r>
            <a:r>
              <a:rPr lang="ar-SA" dirty="0"/>
              <a:t> </a:t>
            </a:r>
            <a:endParaRPr lang="en-US" dirty="0"/>
          </a:p>
          <a:p>
            <a:pPr marL="0" indent="0" algn="r">
              <a:buNone/>
            </a:pPr>
            <a:endParaRPr lang="en-US" dirty="0"/>
          </a:p>
          <a:p>
            <a:pPr lvl="0" algn="r" rtl="1" fontAlgn="base"/>
            <a:r>
              <a:rPr lang="ar-SA" b="1" dirty="0"/>
              <a:t>تزييف البيانات والنتائج </a:t>
            </a:r>
            <a:endParaRPr lang="en-US" dirty="0"/>
          </a:p>
          <a:p>
            <a:pPr algn="r" rtl="1"/>
            <a:r>
              <a:rPr lang="ar-SA" dirty="0"/>
              <a:t>في هذه الحالة يكون الباحث قد قام بالبحث فعلا وجمع بيانات , فالبيانات هنا ليست مختلقة وملفقة كما هو الحال في النوع الاول .الا ان الباحث يقوم بتزييف النتائج فلا يعرضها كما هي وذلك بان يعرض جزءا منها مثلا مبتورا عن النتائج  </a:t>
            </a:r>
            <a:r>
              <a:rPr lang="ar-SA" dirty="0" err="1" smtClean="0"/>
              <a:t>الاوليه</a:t>
            </a:r>
            <a:r>
              <a:rPr lang="ar-SA" dirty="0" smtClean="0"/>
              <a:t>.</a:t>
            </a:r>
            <a:r>
              <a:rPr lang="ar-SA" baseline="30000" dirty="0" smtClean="0"/>
              <a:t>.</a:t>
            </a:r>
            <a:endParaRPr lang="en-US" dirty="0"/>
          </a:p>
          <a:p>
            <a:pPr marL="0" indent="0" algn="r" rtl="1">
              <a:buNone/>
            </a:pPr>
            <a:endParaRPr lang="en-US" dirty="0"/>
          </a:p>
          <a:p>
            <a:pPr algn="r"/>
            <a:endParaRPr lang="en-US" dirty="0"/>
          </a:p>
          <a:p>
            <a:pPr algn="r" rtl="1"/>
            <a:endParaRPr lang="en-US" dirty="0"/>
          </a:p>
        </p:txBody>
      </p:sp>
    </p:spTree>
    <p:extLst>
      <p:ext uri="{BB962C8B-B14F-4D97-AF65-F5344CB8AC3E}">
        <p14:creationId xmlns:p14="http://schemas.microsoft.com/office/powerpoint/2010/main" val="18551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t>أنواع </a:t>
            </a:r>
            <a:r>
              <a:rPr lang="ar-SA" dirty="0" err="1" smtClean="0"/>
              <a:t>سوءالسلوك</a:t>
            </a:r>
            <a:r>
              <a:rPr lang="ar-SA" dirty="0" smtClean="0"/>
              <a:t> في البحث العلمي</a:t>
            </a:r>
            <a:endParaRPr lang="en-US" dirty="0"/>
          </a:p>
        </p:txBody>
      </p:sp>
      <p:sp>
        <p:nvSpPr>
          <p:cNvPr id="3" name="عنصر نائب للمحتوى 2"/>
          <p:cNvSpPr>
            <a:spLocks noGrp="1"/>
          </p:cNvSpPr>
          <p:nvPr>
            <p:ph idx="1"/>
          </p:nvPr>
        </p:nvSpPr>
        <p:spPr>
          <a:xfrm>
            <a:off x="482600" y="1584325"/>
            <a:ext cx="11417300" cy="4351338"/>
          </a:xfrm>
        </p:spPr>
        <p:txBody>
          <a:bodyPr>
            <a:noAutofit/>
          </a:bodyPr>
          <a:lstStyle/>
          <a:p>
            <a:pPr lvl="0" algn="r" rtl="1" fontAlgn="base"/>
            <a:r>
              <a:rPr lang="ar-SA" sz="1800" b="1" dirty="0"/>
              <a:t>الانتحال او السرقة </a:t>
            </a:r>
            <a:r>
              <a:rPr lang="ar-SA" sz="1800" b="1" dirty="0" err="1"/>
              <a:t>الادبيه</a:t>
            </a:r>
            <a:r>
              <a:rPr lang="ar-SA" sz="1800" b="1" dirty="0"/>
              <a:t> </a:t>
            </a:r>
            <a:r>
              <a:rPr lang="ar-SA" sz="1800" b="1" dirty="0" smtClean="0"/>
              <a:t>/ العلمية</a:t>
            </a:r>
            <a:endParaRPr lang="en-US" sz="1800" dirty="0"/>
          </a:p>
          <a:p>
            <a:pPr algn="r" rtl="1"/>
            <a:r>
              <a:rPr lang="ar-SA" sz="1800" dirty="0"/>
              <a:t>ويمكن ان يطلق عليها لفظ "السطو على الاخرين " وهنا يقوم الباحث بسرقة افكار الباحثين الاخرين </a:t>
            </a:r>
            <a:r>
              <a:rPr lang="ar-SA" sz="1800" dirty="0" smtClean="0"/>
              <a:t> </a:t>
            </a:r>
            <a:endParaRPr lang="en-US" sz="1800" dirty="0"/>
          </a:p>
          <a:p>
            <a:pPr algn="r" rtl="1"/>
            <a:r>
              <a:rPr lang="ar-SA" sz="1800" dirty="0"/>
              <a:t>ويمكن تقسيم الانتحال او </a:t>
            </a:r>
            <a:r>
              <a:rPr lang="ar-SA" sz="1800" dirty="0" err="1"/>
              <a:t>السرقه</a:t>
            </a:r>
            <a:r>
              <a:rPr lang="ar-SA" sz="1800" dirty="0"/>
              <a:t> </a:t>
            </a:r>
            <a:r>
              <a:rPr lang="ar-SA" sz="1800" dirty="0" err="1"/>
              <a:t>الادبيه</a:t>
            </a:r>
            <a:r>
              <a:rPr lang="ar-SA" sz="1800" dirty="0"/>
              <a:t> الى الانواع </a:t>
            </a:r>
            <a:r>
              <a:rPr lang="ar-SA" sz="1800" dirty="0" err="1"/>
              <a:t>الاتيه</a:t>
            </a:r>
            <a:r>
              <a:rPr lang="ar-SA" sz="1800" dirty="0"/>
              <a:t> :</a:t>
            </a:r>
            <a:endParaRPr lang="en-US" sz="1800" dirty="0"/>
          </a:p>
          <a:p>
            <a:pPr algn="r" rtl="1"/>
            <a:endParaRPr lang="en-US" sz="1800" dirty="0"/>
          </a:p>
          <a:p>
            <a:pPr algn="r" rtl="1"/>
            <a:r>
              <a:rPr lang="ar-SA" sz="1800" b="1" dirty="0" err="1"/>
              <a:t>أ.سرقة</a:t>
            </a:r>
            <a:r>
              <a:rPr lang="ar-SA" sz="1800" b="1" dirty="0"/>
              <a:t> الافكار </a:t>
            </a:r>
            <a:r>
              <a:rPr lang="ar-SA" sz="1800" b="1" dirty="0" err="1"/>
              <a:t>البحثيه</a:t>
            </a:r>
            <a:r>
              <a:rPr lang="ar-SA" sz="1800" b="1" dirty="0"/>
              <a:t> </a:t>
            </a:r>
            <a:endParaRPr lang="en-US" sz="1800" dirty="0"/>
          </a:p>
          <a:p>
            <a:pPr algn="r" rtl="1"/>
            <a:r>
              <a:rPr lang="ar-SA" sz="1800" dirty="0"/>
              <a:t>ونعني به ان يسطو احد الباحثين على فكرة بحثية </a:t>
            </a:r>
            <a:r>
              <a:rPr lang="ar-SA" sz="1800" dirty="0" smtClean="0"/>
              <a:t>اواختراع </a:t>
            </a:r>
            <a:r>
              <a:rPr lang="ar-SA" sz="1800" dirty="0"/>
              <a:t>لباحث سبقه في طرح الفكرة </a:t>
            </a:r>
            <a:r>
              <a:rPr lang="ar-SA" sz="1800" dirty="0" smtClean="0"/>
              <a:t>,</a:t>
            </a:r>
            <a:r>
              <a:rPr lang="ar-SA" sz="1800" dirty="0"/>
              <a:t>لما </a:t>
            </a:r>
            <a:r>
              <a:rPr lang="ar-SA" sz="1800" dirty="0" smtClean="0"/>
              <a:t>يبدأ </a:t>
            </a:r>
            <a:r>
              <a:rPr lang="ar-SA" sz="1800" dirty="0"/>
              <a:t>بتنفيذها </a:t>
            </a:r>
            <a:r>
              <a:rPr lang="ar-SA" sz="1800" dirty="0" smtClean="0"/>
              <a:t> </a:t>
            </a:r>
            <a:endParaRPr lang="en-US" sz="1800" dirty="0"/>
          </a:p>
          <a:p>
            <a:pPr algn="r" rtl="1"/>
            <a:endParaRPr lang="en-US" sz="1800" dirty="0"/>
          </a:p>
          <a:p>
            <a:pPr algn="r" rtl="1"/>
            <a:r>
              <a:rPr lang="ar-SA" sz="1800" b="1" dirty="0" err="1"/>
              <a:t>ب.سرقة</a:t>
            </a:r>
            <a:r>
              <a:rPr lang="ar-SA" sz="1800" b="1" dirty="0"/>
              <a:t> النصوص </a:t>
            </a:r>
            <a:endParaRPr lang="en-US" sz="1800" dirty="0"/>
          </a:p>
          <a:p>
            <a:pPr algn="r" rtl="1"/>
            <a:r>
              <a:rPr lang="ar-SA" sz="1800" dirty="0"/>
              <a:t>وفي هذه الحالة يقوم الباحث بالسطو على نصوص كتبها اخرون وينسبها الى نفسه او يوهم </a:t>
            </a:r>
            <a:r>
              <a:rPr lang="ar-SA" sz="1800" dirty="0" err="1"/>
              <a:t>القارىء</a:t>
            </a:r>
            <a:r>
              <a:rPr lang="ar-SA" sz="1800" dirty="0"/>
              <a:t> بانها من </a:t>
            </a:r>
            <a:r>
              <a:rPr lang="ar-SA" sz="1800" dirty="0" err="1"/>
              <a:t>تاليفه</a:t>
            </a:r>
            <a:r>
              <a:rPr lang="ar-SA" sz="1800" dirty="0"/>
              <a:t> وهي ليست كذلك , ويزداد الامر سوءا عندما يكون النقل حرفيا </a:t>
            </a:r>
            <a:r>
              <a:rPr lang="ar-SA" sz="1800" dirty="0" smtClean="0"/>
              <a:t>وكثيرا</a:t>
            </a:r>
            <a:endParaRPr lang="en-US" sz="1800" dirty="0"/>
          </a:p>
          <a:p>
            <a:pPr marL="0" indent="0" algn="r" rtl="1">
              <a:buNone/>
            </a:pPr>
            <a:r>
              <a:rPr lang="ar-SA" sz="1800" dirty="0"/>
              <a:t> </a:t>
            </a:r>
            <a:endParaRPr lang="en-US" sz="1800" dirty="0"/>
          </a:p>
          <a:p>
            <a:pPr algn="r" rtl="1"/>
            <a:endParaRPr lang="en-US" sz="1800" dirty="0"/>
          </a:p>
        </p:txBody>
      </p:sp>
    </p:spTree>
    <p:extLst>
      <p:ext uri="{BB962C8B-B14F-4D97-AF65-F5344CB8AC3E}">
        <p14:creationId xmlns:p14="http://schemas.microsoft.com/office/powerpoint/2010/main" val="42613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6000" dirty="0" smtClean="0"/>
              <a:t>الأهداف</a:t>
            </a:r>
            <a:endParaRPr lang="en-US" sz="6000" dirty="0"/>
          </a:p>
        </p:txBody>
      </p:sp>
      <p:sp>
        <p:nvSpPr>
          <p:cNvPr id="3" name="عنصر نائب للمحتوى 2"/>
          <p:cNvSpPr>
            <a:spLocks noGrp="1"/>
          </p:cNvSpPr>
          <p:nvPr>
            <p:ph idx="1"/>
          </p:nvPr>
        </p:nvSpPr>
        <p:spPr>
          <a:xfrm>
            <a:off x="838200" y="1317625"/>
            <a:ext cx="10515600" cy="4351338"/>
          </a:xfrm>
        </p:spPr>
        <p:txBody>
          <a:bodyPr>
            <a:noAutofit/>
          </a:bodyPr>
          <a:lstStyle/>
          <a:p>
            <a:pPr algn="r" rtl="1"/>
            <a:r>
              <a:rPr lang="ar-SA" sz="3200" dirty="0" smtClean="0"/>
              <a:t>معرفة </a:t>
            </a:r>
            <a:r>
              <a:rPr lang="ar-SA" sz="3200" dirty="0" err="1" smtClean="0"/>
              <a:t>ماالمقصود</a:t>
            </a:r>
            <a:r>
              <a:rPr lang="ar-SA" sz="3200" dirty="0" smtClean="0"/>
              <a:t> بالنزاهة العلمية</a:t>
            </a:r>
          </a:p>
          <a:p>
            <a:pPr marL="0" indent="0" algn="r" rtl="1">
              <a:buNone/>
            </a:pPr>
            <a:endParaRPr lang="ar-SA" sz="3200" dirty="0" smtClean="0"/>
          </a:p>
          <a:p>
            <a:pPr algn="r" rtl="1"/>
            <a:r>
              <a:rPr lang="ar-SA" sz="3200" dirty="0" smtClean="0"/>
              <a:t>إدراك قضايا سوء السلوك في مجال البحث العلمي</a:t>
            </a:r>
            <a:r>
              <a:rPr lang="en-US" sz="3200" dirty="0" smtClean="0"/>
              <a:t> </a:t>
            </a:r>
            <a:r>
              <a:rPr lang="ar-SA" sz="3200" dirty="0" smtClean="0"/>
              <a:t>والنشر</a:t>
            </a:r>
          </a:p>
          <a:p>
            <a:pPr marL="0" indent="0" algn="r" rtl="1">
              <a:buNone/>
            </a:pPr>
            <a:endParaRPr lang="ar-SA" sz="3200" dirty="0" smtClean="0"/>
          </a:p>
          <a:p>
            <a:pPr algn="r" rtl="1"/>
            <a:r>
              <a:rPr lang="ar-SA" sz="3200" dirty="0" smtClean="0"/>
              <a:t>دراسة أنواع سوء السلوك في البحث العلمي مع الأمثلة</a:t>
            </a:r>
          </a:p>
          <a:p>
            <a:pPr marL="0" indent="0" algn="r" rtl="1">
              <a:buNone/>
            </a:pPr>
            <a:endParaRPr lang="ar-SA" sz="3200" dirty="0" smtClean="0"/>
          </a:p>
          <a:p>
            <a:pPr algn="r" rtl="1"/>
            <a:r>
              <a:rPr lang="ar-SA" sz="3200" dirty="0" smtClean="0"/>
              <a:t>إدراك الضوابط الأخلاقية في مجال النشر العلمي وأصولها الإسلامية</a:t>
            </a:r>
            <a:endParaRPr lang="en-US" sz="3200" dirty="0" smtClean="0"/>
          </a:p>
          <a:p>
            <a:pPr marL="0" indent="0" algn="r" rtl="1">
              <a:buNone/>
            </a:pPr>
            <a:endParaRPr lang="ar-SA" sz="3200" dirty="0" smtClean="0"/>
          </a:p>
          <a:p>
            <a:pPr algn="r" rtl="1"/>
            <a:r>
              <a:rPr lang="ar-SA" sz="3200" dirty="0" smtClean="0"/>
              <a:t>إمتلاك الملكة النقدية للتجاوزات في مجال البحث العلمي والنشر</a:t>
            </a:r>
            <a:endParaRPr lang="en-US" sz="3200" dirty="0"/>
          </a:p>
        </p:txBody>
      </p:sp>
    </p:spTree>
    <p:extLst>
      <p:ext uri="{BB962C8B-B14F-4D97-AF65-F5344CB8AC3E}">
        <p14:creationId xmlns:p14="http://schemas.microsoft.com/office/powerpoint/2010/main" val="746140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en-US" dirty="0" smtClean="0"/>
              <a:t>TYPES OF TEXT PLAGIARISM</a:t>
            </a:r>
            <a:endParaRPr lang="en-US" dirty="0"/>
          </a:p>
        </p:txBody>
      </p:sp>
      <p:sp>
        <p:nvSpPr>
          <p:cNvPr id="4" name="عنصر نائب للمحتوى 3"/>
          <p:cNvSpPr>
            <a:spLocks noGrp="1"/>
          </p:cNvSpPr>
          <p:nvPr>
            <p:ph idx="1"/>
          </p:nvPr>
        </p:nvSpPr>
        <p:spPr/>
        <p:txBody>
          <a:bodyPr>
            <a:normAutofit/>
          </a:bodyPr>
          <a:lstStyle/>
          <a:p>
            <a:r>
              <a:rPr lang="en-US" b="1" dirty="0"/>
              <a:t>Direct Plagiarism </a:t>
            </a:r>
          </a:p>
          <a:p>
            <a:pPr marL="0" indent="0">
              <a:buNone/>
            </a:pPr>
            <a:r>
              <a:rPr lang="en-US" dirty="0" smtClean="0"/>
              <a:t> </a:t>
            </a:r>
            <a:r>
              <a:rPr lang="en-US" dirty="0"/>
              <a:t>I</a:t>
            </a:r>
            <a:r>
              <a:rPr lang="en-US" dirty="0" smtClean="0"/>
              <a:t>s </a:t>
            </a:r>
            <a:r>
              <a:rPr lang="en-US" dirty="0"/>
              <a:t>the word-for-word transcription of a section of someone else’s work, without attribution and without quotation marks</a:t>
            </a:r>
            <a:r>
              <a:rPr lang="en-US" dirty="0" smtClean="0"/>
              <a:t>.</a:t>
            </a:r>
            <a:r>
              <a:rPr lang="ar-SA" dirty="0" smtClean="0"/>
              <a:t> </a:t>
            </a:r>
            <a:endParaRPr lang="en-US" dirty="0"/>
          </a:p>
          <a:p>
            <a:pPr marL="0" indent="0">
              <a:buNone/>
            </a:pPr>
            <a:endParaRPr lang="en-US" b="1" dirty="0"/>
          </a:p>
          <a:p>
            <a:pPr marL="0" indent="0">
              <a:buNone/>
            </a:pPr>
            <a:endParaRPr lang="en-US" b="1" dirty="0"/>
          </a:p>
          <a:p>
            <a:endParaRPr lang="en-US" dirty="0"/>
          </a:p>
        </p:txBody>
      </p:sp>
      <p:sp>
        <p:nvSpPr>
          <p:cNvPr id="2" name="مستطيل 1"/>
          <p:cNvSpPr/>
          <p:nvPr/>
        </p:nvSpPr>
        <p:spPr>
          <a:xfrm>
            <a:off x="3496235" y="6050736"/>
            <a:ext cx="7879973" cy="369332"/>
          </a:xfrm>
          <a:prstGeom prst="rect">
            <a:avLst/>
          </a:prstGeom>
        </p:spPr>
        <p:txBody>
          <a:bodyPr wrap="square">
            <a:spAutoFit/>
          </a:bodyPr>
          <a:lstStyle/>
          <a:p>
            <a:r>
              <a:rPr lang="en-US" dirty="0">
                <a:solidFill>
                  <a:srgbClr val="002060"/>
                </a:solidFill>
              </a:rPr>
              <a:t>https://www.bowdoin.edu/studentaffairs/academic-honesty/common-types.shtml</a:t>
            </a:r>
          </a:p>
        </p:txBody>
      </p:sp>
    </p:spTree>
    <p:extLst>
      <p:ext uri="{BB962C8B-B14F-4D97-AF65-F5344CB8AC3E}">
        <p14:creationId xmlns:p14="http://schemas.microsoft.com/office/powerpoint/2010/main" val="1360172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8729" y="639377"/>
            <a:ext cx="10515600" cy="4351338"/>
          </a:xfrm>
        </p:spPr>
        <p:txBody>
          <a:bodyPr>
            <a:normAutofit/>
          </a:bodyPr>
          <a:lstStyle/>
          <a:p>
            <a:r>
              <a:rPr lang="en-US" b="1" dirty="0"/>
              <a:t>Mosaic Plagiarism</a:t>
            </a:r>
          </a:p>
          <a:p>
            <a:pPr marL="0" indent="0">
              <a:buNone/>
            </a:pPr>
            <a:r>
              <a:rPr lang="en-US" dirty="0"/>
              <a:t> O</a:t>
            </a:r>
            <a:r>
              <a:rPr lang="en-US" dirty="0" smtClean="0"/>
              <a:t>ccurs </a:t>
            </a:r>
            <a:r>
              <a:rPr lang="en-US" dirty="0"/>
              <a:t>when </a:t>
            </a:r>
            <a:r>
              <a:rPr lang="en-US" dirty="0" smtClean="0"/>
              <a:t>someone </a:t>
            </a:r>
            <a:r>
              <a:rPr lang="en-US" dirty="0"/>
              <a:t>borrows phrases from a source without using quotation marks, or finds synonyms for the author’s language while keeping to the same general structure and meaning of the original. Sometimes called </a:t>
            </a:r>
            <a:r>
              <a:rPr lang="en-US" dirty="0">
                <a:solidFill>
                  <a:srgbClr val="C00000"/>
                </a:solidFill>
              </a:rPr>
              <a:t>“patch </a:t>
            </a:r>
            <a:r>
              <a:rPr lang="en-US" dirty="0" smtClean="0">
                <a:solidFill>
                  <a:srgbClr val="C00000"/>
                </a:solidFill>
              </a:rPr>
              <a:t>writing”</a:t>
            </a:r>
            <a:endParaRPr lang="en-US" dirty="0">
              <a:solidFill>
                <a:srgbClr val="C00000"/>
              </a:solidFill>
            </a:endParaRPr>
          </a:p>
          <a:p>
            <a:r>
              <a:rPr lang="en-US" b="1" dirty="0"/>
              <a:t>Accidental </a:t>
            </a:r>
            <a:r>
              <a:rPr lang="en-US" b="1" dirty="0" smtClean="0"/>
              <a:t>Plagiarism</a:t>
            </a:r>
          </a:p>
          <a:p>
            <a:pPr marL="0" indent="0">
              <a:buNone/>
            </a:pPr>
            <a:r>
              <a:rPr lang="en-US" dirty="0"/>
              <a:t>O</a:t>
            </a:r>
            <a:r>
              <a:rPr lang="en-US" dirty="0" smtClean="0"/>
              <a:t>ccurs </a:t>
            </a:r>
            <a:r>
              <a:rPr lang="en-US" dirty="0"/>
              <a:t>when a person neglects to cite their sources, or misquotes their sources, or unintentionally paraphrases a source by using similar words, groups of words, and/or sentence structure </a:t>
            </a:r>
            <a:r>
              <a:rPr lang="en-US" dirty="0">
                <a:solidFill>
                  <a:srgbClr val="C00000"/>
                </a:solidFill>
              </a:rPr>
              <a:t>without attribution. </a:t>
            </a:r>
            <a:r>
              <a:rPr lang="ar-SA" dirty="0" smtClean="0">
                <a:solidFill>
                  <a:srgbClr val="C00000"/>
                </a:solidFill>
              </a:rPr>
              <a:t> </a:t>
            </a:r>
            <a:endParaRPr lang="en-US" dirty="0">
              <a:solidFill>
                <a:srgbClr val="C00000"/>
              </a:solidFill>
            </a:endParaRPr>
          </a:p>
        </p:txBody>
      </p:sp>
      <p:sp>
        <p:nvSpPr>
          <p:cNvPr id="4" name="مستطيل 3"/>
          <p:cNvSpPr/>
          <p:nvPr/>
        </p:nvSpPr>
        <p:spPr>
          <a:xfrm>
            <a:off x="4061009" y="6010398"/>
            <a:ext cx="7718612" cy="369332"/>
          </a:xfrm>
          <a:prstGeom prst="rect">
            <a:avLst/>
          </a:prstGeom>
        </p:spPr>
        <p:txBody>
          <a:bodyPr wrap="square">
            <a:spAutoFit/>
          </a:bodyPr>
          <a:lstStyle/>
          <a:p>
            <a:r>
              <a:rPr lang="en-US" dirty="0">
                <a:solidFill>
                  <a:srgbClr val="00B0F0"/>
                </a:solidFill>
              </a:rPr>
              <a:t>http://isites.harvard.edu/icb/icb.do?keyword=k70847&amp;pageid=icb.page342054</a:t>
            </a:r>
          </a:p>
        </p:txBody>
      </p:sp>
    </p:spTree>
    <p:extLst>
      <p:ext uri="{BB962C8B-B14F-4D97-AF65-F5344CB8AC3E}">
        <p14:creationId xmlns:p14="http://schemas.microsoft.com/office/powerpoint/2010/main" val="1447869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42397"/>
            <a:ext cx="10515600" cy="1325563"/>
          </a:xfrm>
        </p:spPr>
        <p:txBody>
          <a:bodyPr/>
          <a:lstStyle/>
          <a:p>
            <a:pPr algn="ctr"/>
            <a:r>
              <a:rPr lang="en-US" dirty="0" smtClean="0"/>
              <a:t>SELF-PLAGIARISM</a:t>
            </a:r>
            <a:endParaRPr lang="en-US" dirty="0"/>
          </a:p>
        </p:txBody>
      </p:sp>
      <p:pic>
        <p:nvPicPr>
          <p:cNvPr id="7170" name="Picture 2" descr="http://s3.amazonaws.com/libapps/accounts/59334/images/scienceF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871" y="3509681"/>
            <a:ext cx="7409329" cy="314661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1358153" y="1502405"/>
            <a:ext cx="9520518" cy="1815882"/>
          </a:xfrm>
          <a:prstGeom prst="rect">
            <a:avLst/>
          </a:prstGeom>
          <a:noFill/>
        </p:spPr>
        <p:txBody>
          <a:bodyPr wrap="square" rtlCol="0">
            <a:spAutoFit/>
          </a:bodyPr>
          <a:lstStyle/>
          <a:p>
            <a:r>
              <a:rPr lang="en-US" sz="2800" dirty="0"/>
              <a:t>Self-Plagiarism is defined as a type of plagiarism in which the writer republishes a work in its entirety or reuses </a:t>
            </a:r>
            <a:r>
              <a:rPr lang="en-US" sz="2800" dirty="0" smtClean="0"/>
              <a:t>portions </a:t>
            </a:r>
            <a:r>
              <a:rPr lang="en-US" sz="2800" dirty="0"/>
              <a:t>of a previously written text while authoring a new </a:t>
            </a:r>
            <a:r>
              <a:rPr lang="en-US" sz="2800" dirty="0" smtClean="0"/>
              <a:t>work</a:t>
            </a:r>
          </a:p>
          <a:p>
            <a:r>
              <a:rPr lang="en-US" sz="2800" dirty="0">
                <a:solidFill>
                  <a:schemeClr val="accent1"/>
                </a:solidFill>
              </a:rPr>
              <a:t>                </a:t>
            </a:r>
            <a:r>
              <a:rPr lang="en-US" sz="1200" dirty="0" smtClean="0">
                <a:solidFill>
                  <a:schemeClr val="accent1"/>
                </a:solidFill>
              </a:rPr>
              <a:t>http</a:t>
            </a:r>
            <a:r>
              <a:rPr lang="en-US" sz="1200" dirty="0">
                <a:solidFill>
                  <a:schemeClr val="accent1"/>
                </a:solidFill>
              </a:rPr>
              <a:t>://www.ithenticate.com/plagiarism-detection-blog/bid/65061/What-Is-Self-Plagiarism-and-How-to-Avoid-It#.V5nKq7h97IU</a:t>
            </a:r>
          </a:p>
        </p:txBody>
      </p:sp>
    </p:spTree>
    <p:extLst>
      <p:ext uri="{BB962C8B-B14F-4D97-AF65-F5344CB8AC3E}">
        <p14:creationId xmlns:p14="http://schemas.microsoft.com/office/powerpoint/2010/main" val="699144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808160"/>
            <a:ext cx="9144000" cy="2387600"/>
          </a:xfrm>
        </p:spPr>
        <p:txBody>
          <a:bodyPr>
            <a:normAutofit/>
          </a:bodyPr>
          <a:lstStyle/>
          <a:p>
            <a:r>
              <a:rPr lang="en-US" sz="4400" dirty="0" smtClean="0"/>
              <a:t> 46% of the manuscripts submitted to IJES have contained some form of plagiarism</a:t>
            </a:r>
            <a:endParaRPr lang="en-US" sz="4400" dirty="0"/>
          </a:p>
        </p:txBody>
      </p:sp>
      <p:sp>
        <p:nvSpPr>
          <p:cNvPr id="3" name="عنوان فرعي 2"/>
          <p:cNvSpPr>
            <a:spLocks noGrp="1"/>
          </p:cNvSpPr>
          <p:nvPr>
            <p:ph type="subTitle" idx="1"/>
          </p:nvPr>
        </p:nvSpPr>
        <p:spPr>
          <a:xfrm>
            <a:off x="1524000" y="4529881"/>
            <a:ext cx="9144000" cy="1655762"/>
          </a:xfrm>
        </p:spPr>
        <p:txBody>
          <a:bodyPr/>
          <a:lstStyle/>
          <a:p>
            <a:r>
              <a:rPr lang="en-US" dirty="0" smtClean="0"/>
              <a:t> • 30% of submitted manuscripts included plagiarism from a previous publication of the senior author.</a:t>
            </a:r>
          </a:p>
          <a:p>
            <a:r>
              <a:rPr lang="en-US" dirty="0" smtClean="0"/>
              <a:t> • 16% of submitted manuscripts included plagiarism from another investigator’s work and/or website. </a:t>
            </a:r>
            <a:endParaRPr lang="en-US" dirty="0"/>
          </a:p>
        </p:txBody>
      </p:sp>
      <p:pic>
        <p:nvPicPr>
          <p:cNvPr id="5" name="صورة 4"/>
          <p:cNvPicPr>
            <a:picLocks noChangeAspect="1"/>
          </p:cNvPicPr>
          <p:nvPr/>
        </p:nvPicPr>
        <p:blipFill rotWithShape="1">
          <a:blip r:embed="rId2"/>
          <a:srcRect l="8572" t="15088" r="37480" b="64670"/>
          <a:stretch/>
        </p:blipFill>
        <p:spPr>
          <a:xfrm>
            <a:off x="658906" y="161367"/>
            <a:ext cx="10865223" cy="1767312"/>
          </a:xfrm>
          <a:prstGeom prst="rect">
            <a:avLst/>
          </a:prstGeom>
        </p:spPr>
      </p:pic>
    </p:spTree>
    <p:extLst>
      <p:ext uri="{BB962C8B-B14F-4D97-AF65-F5344CB8AC3E}">
        <p14:creationId xmlns:p14="http://schemas.microsoft.com/office/powerpoint/2010/main" val="168879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dirty="0" smtClean="0"/>
              <a:t>PARAPHRASING</a:t>
            </a:r>
            <a:endParaRPr lang="en-US" sz="4800" dirty="0"/>
          </a:p>
        </p:txBody>
      </p:sp>
      <p:sp>
        <p:nvSpPr>
          <p:cNvPr id="3" name="عنصر نائب للمحتوى 2"/>
          <p:cNvSpPr>
            <a:spLocks noGrp="1"/>
          </p:cNvSpPr>
          <p:nvPr>
            <p:ph idx="1"/>
          </p:nvPr>
        </p:nvSpPr>
        <p:spPr>
          <a:xfrm>
            <a:off x="1134034" y="2336611"/>
            <a:ext cx="10515600" cy="4351338"/>
          </a:xfrm>
        </p:spPr>
        <p:txBody>
          <a:bodyPr/>
          <a:lstStyle/>
          <a:p>
            <a:pPr marL="0" indent="0">
              <a:buNone/>
            </a:pPr>
            <a:r>
              <a:rPr lang="en-US" dirty="0" smtClean="0"/>
              <a:t>            RESTATEMENT OF PHRASES IN YOUR OWN WORDS </a:t>
            </a:r>
            <a:endParaRPr lang="en-US" dirty="0"/>
          </a:p>
        </p:txBody>
      </p:sp>
    </p:spTree>
    <p:extLst>
      <p:ext uri="{BB962C8B-B14F-4D97-AF65-F5344CB8AC3E}">
        <p14:creationId xmlns:p14="http://schemas.microsoft.com/office/powerpoint/2010/main" val="3876327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49624" y="851006"/>
            <a:ext cx="1172583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3333"/>
                </a:solidFill>
                <a:effectLst/>
                <a:latin typeface="Verdana" panose="020B0604030504040204" pitchFamily="34" charset="0"/>
              </a:rPr>
              <a:t>Love and Toil</a:t>
            </a:r>
            <a:r>
              <a:rPr kumimoji="0" lang="en-US" altLang="en-US" sz="1400" b="0" i="0" u="none" strike="noStrike" cap="none" normalizeH="0" baseline="0" dirty="0" smtClean="0">
                <a:ln>
                  <a:noFill/>
                </a:ln>
                <a:solidFill>
                  <a:srgbClr val="333333"/>
                </a:solidFill>
                <a:effectLst/>
                <a:latin typeface="Verdana" panose="020B0604030504040204" pitchFamily="34" charset="0"/>
              </a:rPr>
              <a:t> maintains that family survival was the mother's main charge among the large majority of </a:t>
            </a:r>
            <a:r>
              <a:rPr kumimoji="0" lang="en-US" altLang="en-US" sz="1400" b="0" i="0" u="none" strike="noStrike" cap="none" normalizeH="0" baseline="0" dirty="0" err="1" smtClean="0">
                <a:ln>
                  <a:noFill/>
                </a:ln>
                <a:solidFill>
                  <a:srgbClr val="333333"/>
                </a:solidFill>
                <a:effectLst/>
                <a:latin typeface="Verdana" panose="020B0604030504040204" pitchFamily="34" charset="0"/>
              </a:rPr>
              <a:t>London?s</a:t>
            </a:r>
            <a:r>
              <a:rPr kumimoji="0" lang="en-US" altLang="en-US" sz="1400" b="0" i="0" u="none" strike="noStrike" cap="none" normalizeH="0" baseline="0" dirty="0" smtClean="0">
                <a:ln>
                  <a:noFill/>
                </a:ln>
                <a:solidFill>
                  <a:srgbClr val="333333"/>
                </a:solidFill>
                <a:effectLst/>
                <a:latin typeface="Verdana" panose="020B0604030504040204" pitchFamily="34" charset="0"/>
              </a:rPr>
              <a:t> population who were poor or working class; the emotional and intellectual nurture of her child or children and even their actual comfort were forced into the background. To mother was to work for and organize household subsistence. (p. 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smtClean="0">
                <a:ln>
                  <a:noFill/>
                </a:ln>
                <a:solidFill>
                  <a:srgbClr val="333333"/>
                </a:solidFill>
                <a:effectLst/>
                <a:latin typeface="Verdana" panose="020B0604030504040204" pitchFamily="34" charset="0"/>
              </a:rPr>
              <a:t>Change the structure</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Verdana" panose="020B0604030504040204" pitchFamily="34" charset="0"/>
              </a:rPr>
              <a:t> Some places you might start in the passage above are "The mother's main charge," "Among the . . . poor or working class," "Working for and organizing household subsistence," or "The emotional and intellectual nurture." Or you could begin with one of the people the passage is about: "Mothers," "A mother," "Children," "A child." Focusing on specific people rather than abstractions will make your paraphrase more readable.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Children of the poor at the turn of the century received little if any emotional or intellectual nurturing from their mothers, whose main charge was family survival. Working for and organizing household subsistence were what defined mothering. Next to this, even the children's basic comfort was forced into the background (Ross, 1995).</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C00000"/>
                </a:solidFill>
                <a:effectLst/>
                <a:latin typeface="Verdana" panose="020B0604030504040204" pitchFamily="34" charset="0"/>
              </a:rPr>
              <a:t>Now you've succeeded in changing the structure, but the passage still contains many direct quotations, so you need to go on to the second step.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smtClean="0">
                <a:ln>
                  <a:noFill/>
                </a:ln>
                <a:solidFill>
                  <a:srgbClr val="333333"/>
                </a:solidFill>
                <a:effectLst/>
                <a:latin typeface="Verdana" panose="020B0604030504040204" pitchFamily="34" charset="0"/>
              </a:rPr>
              <a:t>Change the words</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According to Ross (1993), poor children at the turn of the century received little mothering in our sense of the term. Mothering was defined by economic status, and among the poor, a mother's foremost responsibility was not to stimulate her children's minds or foster their emotional growth but to provide food and shelter to meet the basic requirements for physical survival. Given the magnitude of this task, children were deprived of even the "actual comfort" (p. 9) we expect mothers to provide today.</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5" name="مستطيل مستدير الزوايا 4"/>
          <p:cNvSpPr/>
          <p:nvPr/>
        </p:nvSpPr>
        <p:spPr>
          <a:xfrm>
            <a:off x="264459" y="959364"/>
            <a:ext cx="11811000" cy="914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مستدير الزوايا 5"/>
          <p:cNvSpPr/>
          <p:nvPr/>
        </p:nvSpPr>
        <p:spPr>
          <a:xfrm>
            <a:off x="228600" y="4926106"/>
            <a:ext cx="11846859" cy="9906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161365" y="3182477"/>
            <a:ext cx="11999259" cy="117437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6167885" y="6095108"/>
            <a:ext cx="5822491" cy="369332"/>
          </a:xfrm>
          <a:prstGeom prst="rect">
            <a:avLst/>
          </a:prstGeom>
        </p:spPr>
        <p:txBody>
          <a:bodyPr wrap="none">
            <a:spAutoFit/>
          </a:bodyPr>
          <a:lstStyle/>
          <a:p>
            <a:r>
              <a:rPr lang="en-US" b="1" dirty="0">
                <a:solidFill>
                  <a:srgbClr val="0070C0"/>
                </a:solidFill>
              </a:rPr>
              <a:t>http://writing.wisc.edu/Handbook/QPA_paraphrase2.html</a:t>
            </a:r>
          </a:p>
        </p:txBody>
      </p:sp>
    </p:spTree>
    <p:extLst>
      <p:ext uri="{BB962C8B-B14F-4D97-AF65-F5344CB8AC3E}">
        <p14:creationId xmlns:p14="http://schemas.microsoft.com/office/powerpoint/2010/main" val="4206121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097707"/>
            <a:ext cx="64120" cy="38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174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smtClean="0">
                <a:ln>
                  <a:noFill/>
                </a:ln>
                <a:solidFill>
                  <a:srgbClr val="222222"/>
                </a:solidFill>
                <a:effectLst/>
                <a:latin typeface="Ek Mukta Ligh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80086" y="325767"/>
            <a:ext cx="11458833" cy="35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Ek Mukta Light"/>
              </a:rPr>
              <a:t>Plagiarism Can Be Just Changing Some Words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1100" b="0" i="0" u="none" strike="noStrike" cap="none" normalizeH="0" baseline="0" dirty="0" smtClean="0">
                <a:ln>
                  <a:noFill/>
                </a:ln>
                <a:solidFill>
                  <a:srgbClr val="000000"/>
                </a:solidFill>
                <a:effectLst/>
                <a:latin typeface="Open Sans"/>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Open Sans"/>
              </a:rPr>
              <a:t>For example, consider this original passage:</a:t>
            </a:r>
            <a:endParaRPr kumimoji="0" lang="ar-SA"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ar-SA" altLang="en-US" sz="1100" dirty="0">
              <a:solidFill>
                <a:srgbClr val="000000"/>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latin typeface="inherit"/>
              </a:rPr>
              <a:t>The legal system is made up of civil courts, criminal courts and specialty courts such as family law courts and bankruptcy court. Each court has its own jurisdiction, which refers to the cases that the court is allowed to hear. In some instances, a case can only be heard in one type of court. For example, a bankruptcy case must be heard in a bankruptcy court. In other instances, there may be several potential courts with jurisdiction. For example, a federal criminal court and a state criminal court would each have jurisdiction over a crime that is a federal drug offense but that is also an offense on the state level. </a:t>
            </a:r>
            <a:endParaRPr kumimoji="0" lang="en-US" altLang="en-US" sz="2400" b="0" i="0" u="none" strike="noStrike" cap="none" normalizeH="0" baseline="0" dirty="0" smtClean="0">
              <a:ln>
                <a:noFill/>
              </a:ln>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Open Sans"/>
              </a:rPr>
              <a:t/>
            </a:r>
            <a:br>
              <a:rPr kumimoji="0" lang="en-US" altLang="en-US" sz="1200" b="0" i="0" u="none" strike="noStrike" cap="none" normalizeH="0" baseline="0" dirty="0" smtClean="0">
                <a:ln>
                  <a:noFill/>
                </a:ln>
                <a:solidFill>
                  <a:srgbClr val="000000"/>
                </a:solidFill>
                <a:effectLst/>
                <a:latin typeface="Open Sans"/>
              </a:rPr>
            </a:br>
            <a:r>
              <a:rPr kumimoji="0" lang="ar-SA" altLang="en-US" sz="1200" b="0" i="0" u="none" strike="noStrike" cap="none" normalizeH="0" baseline="0" dirty="0" smtClean="0">
                <a:ln>
                  <a:noFill/>
                </a:ln>
                <a:solidFill>
                  <a:srgbClr val="000000"/>
                </a:solidFill>
                <a:effectLst/>
                <a:latin typeface="Open Sans"/>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80086" y="3836713"/>
            <a:ext cx="10569976" cy="2800767"/>
          </a:xfrm>
          <a:prstGeom prst="rect">
            <a:avLst/>
          </a:prstGeom>
          <a:noFill/>
        </p:spPr>
        <p:txBody>
          <a:bodyPr wrap="square" rtlCol="0">
            <a:spAutoFit/>
          </a:bodyPr>
          <a:lstStyle/>
          <a:p>
            <a:r>
              <a:rPr lang="en-US" sz="2000" dirty="0"/>
              <a:t>The legal system is comprised of criminal and civil courts and specialty courts like bankruptcy and family law courts. Every one of the courts is vested with its own jurisdiction. Jurisdiction means the types of cases each court is permitted to rule on. Sometimes, only one type of court can hear a particular case. For instance, bankruptcy cases an be ruled on only in bankruptcy court. In other situations, it is possible for more than one court to have jurisdiction. For instance, both a state and federal criminal court could have authority over a criminal case that is illegal under federal and state drug laws.</a:t>
            </a:r>
            <a:r>
              <a:rPr lang="en-US" dirty="0"/>
              <a:t> </a:t>
            </a:r>
            <a:endParaRPr lang="ar-SA" dirty="0" smtClean="0"/>
          </a:p>
          <a:p>
            <a:r>
              <a:rPr lang="en-US" dirty="0"/>
              <a:t/>
            </a:r>
            <a:br>
              <a:rPr lang="en-US" dirty="0"/>
            </a:br>
            <a:r>
              <a:rPr lang="en-US" dirty="0">
                <a:solidFill>
                  <a:schemeClr val="accent1">
                    <a:lumMod val="75000"/>
                  </a:schemeClr>
                </a:solidFill>
              </a:rPr>
              <a:t>Read more at http://examples.yourdictionary.com/examples-of-plagiarism.html#ZFIMWtypaERoS2W3.99</a:t>
            </a:r>
          </a:p>
        </p:txBody>
      </p:sp>
    </p:spTree>
    <p:extLst>
      <p:ext uri="{BB962C8B-B14F-4D97-AF65-F5344CB8AC3E}">
        <p14:creationId xmlns:p14="http://schemas.microsoft.com/office/powerpoint/2010/main" val="6215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a:solidFill>
                  <a:prstClr val="black"/>
                </a:solidFill>
              </a:rPr>
              <a:t>الانتحال او السرقة الادبيه / العلمية</a:t>
            </a:r>
            <a:r>
              <a:rPr lang="en-US" dirty="0">
                <a:solidFill>
                  <a:prstClr val="black"/>
                </a:solidFill>
              </a:rPr>
              <a:t/>
            </a:r>
            <a:br>
              <a:rPr lang="en-US" dirty="0">
                <a:solidFill>
                  <a:prstClr val="black"/>
                </a:solidFill>
              </a:rPr>
            </a:br>
            <a:endParaRPr lang="en-US" dirty="0"/>
          </a:p>
        </p:txBody>
      </p:sp>
      <p:sp>
        <p:nvSpPr>
          <p:cNvPr id="3" name="عنصر نائب للمحتوى 2"/>
          <p:cNvSpPr>
            <a:spLocks noGrp="1"/>
          </p:cNvSpPr>
          <p:nvPr>
            <p:ph idx="1"/>
          </p:nvPr>
        </p:nvSpPr>
        <p:spPr/>
        <p:txBody>
          <a:bodyPr/>
          <a:lstStyle/>
          <a:p>
            <a:pPr algn="r" rtl="1"/>
            <a:r>
              <a:rPr lang="ar-SA" dirty="0" smtClean="0"/>
              <a:t>ويمكن للباحث ان يقتبس من الاخرين , جزءا من نصوصهم المنشورة شريطة ان يضعها بين قوسين ويشير الى المصدر , ليعلم </a:t>
            </a:r>
            <a:r>
              <a:rPr lang="ar-SA" dirty="0" err="1" smtClean="0"/>
              <a:t>القارىء</a:t>
            </a:r>
            <a:r>
              <a:rPr lang="ar-SA" dirty="0" smtClean="0"/>
              <a:t> ان هذا النص منقول كما هو , واذا تصرف فيه فعليه ان يبين ذلك ايضا .</a:t>
            </a:r>
            <a:endParaRPr lang="en-US" dirty="0" smtClean="0"/>
          </a:p>
          <a:p>
            <a:pPr algn="r" rtl="1"/>
            <a:r>
              <a:rPr lang="ar-SA" dirty="0" smtClean="0"/>
              <a:t>ومما يلحق بسرقة النصوص –رغم الخلاف عليه – اعادة صياغة النص , وذلك بتغيير بعض التعابير التي تحتويها , مع الابقاء على الاصل كما هو تقريبا . </a:t>
            </a:r>
            <a:r>
              <a:rPr lang="ar-SA" dirty="0" smtClean="0">
                <a:solidFill>
                  <a:srgbClr val="C00000"/>
                </a:solidFill>
              </a:rPr>
              <a:t>ويجوز للباحث ان يلخص النص ويعيد صياغته باسلوبه هو مع الاشارة الى المصدر وهنا يكون قد خرج عن دائرة السرقة او السطو.</a:t>
            </a:r>
          </a:p>
          <a:p>
            <a:pPr algn="r" rtl="1"/>
            <a:r>
              <a:rPr lang="ar-SA" dirty="0" smtClean="0"/>
              <a:t>التلخيص وإعادة الصياغة</a:t>
            </a:r>
            <a:endParaRPr lang="en-US" dirty="0" smtClean="0"/>
          </a:p>
          <a:p>
            <a:pPr algn="r" rtl="1"/>
            <a:endParaRPr lang="en-US" dirty="0"/>
          </a:p>
        </p:txBody>
      </p:sp>
    </p:spTree>
    <p:extLst>
      <p:ext uri="{BB962C8B-B14F-4D97-AF65-F5344CB8AC3E}">
        <p14:creationId xmlns:p14="http://schemas.microsoft.com/office/powerpoint/2010/main" val="2096053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3.amazonaws.com/libapps/accounts/48314/images/plagiaris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004" y="645459"/>
            <a:ext cx="10133316" cy="567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06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38200" y="257549"/>
            <a:ext cx="10515600" cy="1325563"/>
          </a:xfrm>
        </p:spPr>
        <p:txBody>
          <a:bodyPr/>
          <a:lstStyle/>
          <a:p>
            <a:pPr algn="ctr"/>
            <a:r>
              <a:rPr lang="en-US" dirty="0" smtClean="0"/>
              <a:t>PREVENTION PLAGIARISM</a:t>
            </a:r>
            <a:endParaRPr lang="en-US" dirty="0"/>
          </a:p>
        </p:txBody>
      </p:sp>
      <p:sp>
        <p:nvSpPr>
          <p:cNvPr id="4" name="عنصر نائب للمحتوى 3"/>
          <p:cNvSpPr>
            <a:spLocks noGrp="1"/>
          </p:cNvSpPr>
          <p:nvPr>
            <p:ph idx="1"/>
          </p:nvPr>
        </p:nvSpPr>
        <p:spPr>
          <a:xfrm>
            <a:off x="309283" y="1597026"/>
            <a:ext cx="11591364" cy="4351338"/>
          </a:xfrm>
        </p:spPr>
        <p:txBody>
          <a:bodyPr>
            <a:noAutofit/>
          </a:bodyPr>
          <a:lstStyle/>
          <a:p>
            <a:r>
              <a:rPr lang="en-US" sz="2400" b="1" dirty="0" smtClean="0"/>
              <a:t> PLAN YOUR PAPER AHED OF TIME</a:t>
            </a:r>
          </a:p>
          <a:p>
            <a:pPr marL="0" indent="0">
              <a:buNone/>
            </a:pPr>
            <a:endParaRPr lang="en-US" sz="2400" b="1" dirty="0"/>
          </a:p>
          <a:p>
            <a:r>
              <a:rPr lang="en-US" sz="2400" b="1" dirty="0" smtClean="0"/>
              <a:t> KEEP TRACK OF YOUR SOURCES</a:t>
            </a:r>
          </a:p>
          <a:p>
            <a:pPr marL="0" indent="0">
              <a:buNone/>
            </a:pPr>
            <a:endParaRPr lang="en-US" sz="2400" b="1" dirty="0" smtClean="0"/>
          </a:p>
          <a:p>
            <a:r>
              <a:rPr lang="en-US" sz="2400" b="1" dirty="0" smtClean="0"/>
              <a:t> AVOID CUT AN PASTE </a:t>
            </a:r>
          </a:p>
          <a:p>
            <a:pPr marL="0" indent="0">
              <a:buNone/>
            </a:pPr>
            <a:endParaRPr lang="en-US" sz="2400" b="1" dirty="0"/>
          </a:p>
          <a:p>
            <a:r>
              <a:rPr lang="en-US" sz="2400" b="1" dirty="0" smtClean="0"/>
              <a:t> USE APPROPRIATE PARAPHRASING</a:t>
            </a:r>
          </a:p>
          <a:p>
            <a:pPr marL="0" indent="0">
              <a:buNone/>
            </a:pPr>
            <a:endParaRPr lang="en-US" sz="2400" b="1" dirty="0"/>
          </a:p>
          <a:p>
            <a:r>
              <a:rPr lang="en-US" sz="2400" b="1" dirty="0" smtClean="0"/>
              <a:t>WHEN IN DOUBT,CITE THE SOURCE</a:t>
            </a:r>
          </a:p>
          <a:p>
            <a:pPr marL="0" indent="0">
              <a:buNone/>
            </a:pPr>
            <a:endParaRPr lang="en-US" sz="2400" b="1" dirty="0" smtClean="0"/>
          </a:p>
          <a:p>
            <a:r>
              <a:rPr lang="en-US" sz="2400" b="1" dirty="0" smtClean="0"/>
              <a:t>ACKNOWLEDGE </a:t>
            </a:r>
            <a:r>
              <a:rPr lang="en-US" sz="2400" b="1" dirty="0"/>
              <a:t>PEOPLE</a:t>
            </a:r>
          </a:p>
          <a:p>
            <a:endParaRPr lang="en-US" sz="2400" b="1" dirty="0" smtClean="0"/>
          </a:p>
          <a:p>
            <a:endParaRPr lang="en-US" sz="2400" b="1" dirty="0"/>
          </a:p>
          <a:p>
            <a:endParaRPr lang="en-US" sz="2400" dirty="0"/>
          </a:p>
        </p:txBody>
      </p:sp>
    </p:spTree>
    <p:extLst>
      <p:ext uri="{BB962C8B-B14F-4D97-AF65-F5344CB8AC3E}">
        <p14:creationId xmlns:p14="http://schemas.microsoft.com/office/powerpoint/2010/main" val="178846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8800" i="1" dirty="0" smtClean="0"/>
              <a:t>ن ز ا هـ ة</a:t>
            </a:r>
            <a:endParaRPr lang="en-US" sz="8800" i="1" dirty="0"/>
          </a:p>
        </p:txBody>
      </p:sp>
      <p:sp>
        <p:nvSpPr>
          <p:cNvPr id="3" name="Content Placeholder 2"/>
          <p:cNvSpPr>
            <a:spLocks noGrp="1"/>
          </p:cNvSpPr>
          <p:nvPr>
            <p:ph idx="1"/>
          </p:nvPr>
        </p:nvSpPr>
        <p:spPr/>
        <p:txBody>
          <a:bodyPr>
            <a:normAutofit fontScale="85000" lnSpcReduction="20000"/>
          </a:bodyPr>
          <a:lstStyle/>
          <a:p>
            <a:pPr algn="r" rtl="1">
              <a:buFont typeface="+mj-lt"/>
              <a:buAutoNum type="arabicPeriod"/>
            </a:pPr>
            <a:r>
              <a:rPr lang="ar-SA" b="1" dirty="0">
                <a:solidFill>
                  <a:srgbClr val="237EB5"/>
                </a:solidFill>
                <a:latin typeface="AmiriWeb"/>
              </a:rPr>
              <a:t>ن</a:t>
            </a:r>
            <a:r>
              <a:rPr lang="ar-SA" b="1" dirty="0" smtClean="0">
                <a:solidFill>
                  <a:srgbClr val="237EB5"/>
                </a:solidFill>
                <a:latin typeface="AmiriWeb"/>
              </a:rPr>
              <a:t>زاهة</a:t>
            </a:r>
            <a:r>
              <a:rPr lang="ar-SA" b="1" dirty="0">
                <a:solidFill>
                  <a:srgbClr val="237EB5"/>
                </a:solidFill>
                <a:latin typeface="AmiriWeb"/>
              </a:rPr>
              <a:t>:</a:t>
            </a:r>
            <a:r>
              <a:rPr lang="ar-SA" dirty="0">
                <a:solidFill>
                  <a:srgbClr val="333333"/>
                </a:solidFill>
                <a:latin typeface="AmiriWeb"/>
              </a:rPr>
              <a:t> </a:t>
            </a:r>
            <a:r>
              <a:rPr lang="ar-SA" dirty="0">
                <a:solidFill>
                  <a:srgbClr val="0E774A"/>
                </a:solidFill>
                <a:latin typeface="AmiriWeb"/>
              </a:rPr>
              <a:t>( اسم )</a:t>
            </a:r>
            <a:r>
              <a:rPr lang="ar-SA" dirty="0">
                <a:solidFill>
                  <a:srgbClr val="333333"/>
                </a:solidFill>
                <a:latin typeface="AmiriWeb"/>
              </a:rPr>
              <a:t> </a:t>
            </a:r>
            <a:br>
              <a:rPr lang="ar-SA" dirty="0">
                <a:solidFill>
                  <a:srgbClr val="333333"/>
                </a:solidFill>
                <a:latin typeface="AmiriWeb"/>
              </a:rPr>
            </a:br>
            <a:r>
              <a:rPr lang="ar-SA" dirty="0">
                <a:solidFill>
                  <a:srgbClr val="333333"/>
                </a:solidFill>
                <a:latin typeface="AmiriWeb"/>
              </a:rPr>
              <a:t>مصدر نزُهَ </a:t>
            </a:r>
            <a:br>
              <a:rPr lang="ar-SA" dirty="0">
                <a:solidFill>
                  <a:srgbClr val="333333"/>
                </a:solidFill>
                <a:latin typeface="AmiriWeb"/>
              </a:rPr>
            </a:br>
            <a:r>
              <a:rPr lang="ar-SA" b="1" dirty="0">
                <a:solidFill>
                  <a:srgbClr val="237EB5"/>
                </a:solidFill>
                <a:latin typeface="AmiriWeb"/>
              </a:rPr>
              <a:t>النَّزَاهَةُ </a:t>
            </a:r>
            <a:r>
              <a:rPr lang="ar-SA" dirty="0">
                <a:solidFill>
                  <a:srgbClr val="333333"/>
                </a:solidFill>
                <a:latin typeface="AmiriWeb"/>
              </a:rPr>
              <a:t>: </a:t>
            </a:r>
            <a:r>
              <a:rPr lang="ar-SA" dirty="0">
                <a:solidFill>
                  <a:srgbClr val="C00000"/>
                </a:solidFill>
                <a:latin typeface="AmiriWeb"/>
              </a:rPr>
              <a:t>البُعدُ عن السُّوءِ وتركُ الشبهات</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نزاهة </a:t>
            </a:r>
            <a:r>
              <a:rPr lang="ar-SA" dirty="0">
                <a:solidFill>
                  <a:srgbClr val="333333"/>
                </a:solidFill>
                <a:latin typeface="AmiriWeb"/>
              </a:rPr>
              <a:t>القضاء : عدله</a:t>
            </a:r>
          </a:p>
          <a:p>
            <a:pPr algn="r" rtl="1">
              <a:buFont typeface="+mj-lt"/>
              <a:buAutoNum type="arabicPeriod"/>
            </a:pPr>
            <a:r>
              <a:rPr lang="ar-SA" b="1" dirty="0">
                <a:solidFill>
                  <a:srgbClr val="237EB5"/>
                </a:solidFill>
                <a:latin typeface="AmiriWeb"/>
              </a:rPr>
              <a:t>نزاهة:</a:t>
            </a:r>
            <a:r>
              <a:rPr lang="ar-SA" dirty="0">
                <a:solidFill>
                  <a:srgbClr val="333333"/>
                </a:solidFill>
                <a:latin typeface="AmiriWeb"/>
              </a:rPr>
              <a:t> </a:t>
            </a:r>
            <a:r>
              <a:rPr lang="ar-SA" dirty="0">
                <a:solidFill>
                  <a:srgbClr val="0E774A"/>
                </a:solidFill>
                <a:latin typeface="AmiriWeb"/>
              </a:rPr>
              <a:t>( اسم )</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نزاهة </a:t>
            </a:r>
            <a:r>
              <a:rPr lang="ar-SA" dirty="0">
                <a:solidFill>
                  <a:srgbClr val="333333"/>
                </a:solidFill>
                <a:latin typeface="AmiriWeb"/>
              </a:rPr>
              <a:t>: مصدر نَزُهَ</a:t>
            </a:r>
          </a:p>
          <a:p>
            <a:pPr algn="r" rtl="1">
              <a:buFont typeface="+mj-lt"/>
              <a:buAutoNum type="arabicPeriod"/>
            </a:pPr>
            <a:r>
              <a:rPr lang="ar-SA" b="1" dirty="0">
                <a:solidFill>
                  <a:srgbClr val="237EB5"/>
                </a:solidFill>
                <a:latin typeface="AmiriWeb"/>
              </a:rPr>
              <a:t>نَزُهَ:</a:t>
            </a:r>
            <a:r>
              <a:rPr lang="ar-SA" dirty="0">
                <a:solidFill>
                  <a:srgbClr val="333333"/>
                </a:solidFill>
                <a:latin typeface="AmiriWeb"/>
              </a:rPr>
              <a:t> </a:t>
            </a:r>
            <a:r>
              <a:rPr lang="ar-SA" dirty="0">
                <a:solidFill>
                  <a:srgbClr val="0E774A"/>
                </a:solidFill>
                <a:latin typeface="AmiriWeb"/>
              </a:rPr>
              <a:t>( فعل )</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يَنزُه ، </a:t>
            </a:r>
            <a:r>
              <a:rPr lang="ar-SA" b="1" dirty="0">
                <a:solidFill>
                  <a:srgbClr val="237EB5"/>
                </a:solidFill>
                <a:latin typeface="AmiriWeb"/>
              </a:rPr>
              <a:t>نزاهةً </a:t>
            </a:r>
            <a:r>
              <a:rPr lang="ar-SA" dirty="0">
                <a:solidFill>
                  <a:srgbClr val="333333"/>
                </a:solidFill>
                <a:latin typeface="AmiriWeb"/>
              </a:rPr>
              <a:t>، فهو نَزِيه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الشّخصُ : </a:t>
            </a:r>
            <a:r>
              <a:rPr lang="ar-SA" u="sng" dirty="0">
                <a:solidFill>
                  <a:srgbClr val="FF0000"/>
                </a:solidFill>
                <a:latin typeface="AmiriWeb"/>
              </a:rPr>
              <a:t>تباعَد عن كلِّ مكروهٍ وقبيح</a:t>
            </a:r>
          </a:p>
          <a:p>
            <a:pPr algn="r" rtl="1">
              <a:buFont typeface="+mj-lt"/>
              <a:buAutoNum type="arabicPeriod"/>
            </a:pPr>
            <a:r>
              <a:rPr lang="ar-SA" b="1" dirty="0">
                <a:solidFill>
                  <a:srgbClr val="237EB5"/>
                </a:solidFill>
                <a:latin typeface="AmiriWeb"/>
              </a:rPr>
              <a:t>نَزِهَ:</a:t>
            </a:r>
            <a:r>
              <a:rPr lang="ar-SA" dirty="0">
                <a:solidFill>
                  <a:srgbClr val="333333"/>
                </a:solidFill>
                <a:latin typeface="AmiriWeb"/>
              </a:rPr>
              <a:t> </a:t>
            </a:r>
            <a:r>
              <a:rPr lang="ar-SA" dirty="0">
                <a:solidFill>
                  <a:srgbClr val="0E774A"/>
                </a:solidFill>
                <a:latin typeface="AmiriWeb"/>
              </a:rPr>
              <a:t>( فعل )</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نَزَاهَةً ، ونَزاهِيَةً فهو </a:t>
            </a:r>
            <a:r>
              <a:rPr lang="ar-SA" b="1" dirty="0">
                <a:solidFill>
                  <a:srgbClr val="237EB5"/>
                </a:solidFill>
                <a:latin typeface="AmiriWeb"/>
              </a:rPr>
              <a:t>نَزِهٌ </a:t>
            </a:r>
            <a:r>
              <a:rPr lang="ar-SA" dirty="0">
                <a:solidFill>
                  <a:srgbClr val="333333"/>
                </a:solidFill>
                <a:latin typeface="AmiriWeb"/>
              </a:rPr>
              <a:t>، ونَزِيهٌ ، وهي </a:t>
            </a:r>
            <a:r>
              <a:rPr lang="ar-SA" b="1" dirty="0">
                <a:solidFill>
                  <a:srgbClr val="237EB5"/>
                </a:solidFill>
                <a:latin typeface="AmiriWeb"/>
              </a:rPr>
              <a:t>نَزِهَةٌ </a:t>
            </a:r>
            <a:r>
              <a:rPr lang="ar-SA" dirty="0">
                <a:solidFill>
                  <a:srgbClr val="333333"/>
                </a:solidFill>
                <a:latin typeface="AmiriWeb"/>
              </a:rPr>
              <a:t>، ونَزِيهةٌ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المكانُ : بَعُدَ عن الريف وفساد الهواء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فلانٌ : </a:t>
            </a:r>
            <a:r>
              <a:rPr lang="ar-SA" u="sng" dirty="0">
                <a:solidFill>
                  <a:srgbClr val="FF0000"/>
                </a:solidFill>
                <a:latin typeface="AmiriWeb"/>
              </a:rPr>
              <a:t>تباعَدَ عن كلِّ مكروه</a:t>
            </a:r>
            <a:r>
              <a:rPr lang="ar-SA" dirty="0">
                <a:solidFill>
                  <a:srgbClr val="333333"/>
                </a:solidFill>
                <a:latin typeface="AmiriWeb"/>
              </a:rPr>
              <a:t> </a:t>
            </a:r>
            <a:br>
              <a:rPr lang="ar-SA" dirty="0">
                <a:solidFill>
                  <a:srgbClr val="333333"/>
                </a:solidFill>
                <a:latin typeface="AmiriWeb"/>
              </a:rPr>
            </a:br>
            <a:r>
              <a:rPr lang="ar-SA" b="1" dirty="0" smtClean="0">
                <a:solidFill>
                  <a:srgbClr val="237EB5"/>
                </a:solidFill>
                <a:latin typeface="AmiriWeb"/>
              </a:rPr>
              <a:t> </a:t>
            </a:r>
            <a:endParaRPr lang="ar-SA" dirty="0">
              <a:solidFill>
                <a:srgbClr val="333333"/>
              </a:solidFill>
              <a:latin typeface="AmiriWeb"/>
            </a:endParaRPr>
          </a:p>
          <a:p>
            <a:pPr marL="0" indent="0" algn="r" rtl="1">
              <a:buNone/>
            </a:pPr>
            <a:endParaRPr lang="en-US" dirty="0"/>
          </a:p>
        </p:txBody>
      </p:sp>
    </p:spTree>
    <p:extLst>
      <p:ext uri="{BB962C8B-B14F-4D97-AF65-F5344CB8AC3E}">
        <p14:creationId xmlns:p14="http://schemas.microsoft.com/office/powerpoint/2010/main" val="3611018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ctr" rtl="1"/>
            <a:endParaRPr lang="en-US" dirty="0"/>
          </a:p>
        </p:txBody>
      </p:sp>
      <p:sp>
        <p:nvSpPr>
          <p:cNvPr id="3" name="عنصر نائب للمحتوى 2"/>
          <p:cNvSpPr>
            <a:spLocks noGrp="1"/>
          </p:cNvSpPr>
          <p:nvPr>
            <p:ph idx="1"/>
          </p:nvPr>
        </p:nvSpPr>
        <p:spPr/>
        <p:txBody>
          <a:bodyPr>
            <a:normAutofit fontScale="77500" lnSpcReduction="20000"/>
          </a:bodyPr>
          <a:lstStyle/>
          <a:p>
            <a:pPr lvl="0" algn="r" rtl="1" fontAlgn="base"/>
            <a:r>
              <a:rPr lang="ar-SA" b="1" dirty="0"/>
              <a:t>تكرار النشر </a:t>
            </a:r>
            <a:r>
              <a:rPr lang="ar-SA" b="1" dirty="0" smtClean="0"/>
              <a:t>:</a:t>
            </a:r>
          </a:p>
          <a:p>
            <a:pPr marL="0" lvl="0" indent="0" algn="r" rtl="1" fontAlgn="base">
              <a:buNone/>
            </a:pPr>
            <a:endParaRPr lang="en-US" dirty="0"/>
          </a:p>
          <a:p>
            <a:pPr algn="r" rtl="1"/>
            <a:r>
              <a:rPr lang="ar-SA" dirty="0"/>
              <a:t>وذلك بان يقوم الباحث بنشر نفس الورقة العلمية في </a:t>
            </a:r>
            <a:r>
              <a:rPr lang="ar-SA" dirty="0" err="1"/>
              <a:t>وعائين</a:t>
            </a:r>
            <a:r>
              <a:rPr lang="ar-SA" dirty="0"/>
              <a:t> مختلفين دون الاشارة الى ذلك .</a:t>
            </a:r>
            <a:endParaRPr lang="en-US" dirty="0"/>
          </a:p>
          <a:p>
            <a:pPr marL="0" indent="0" algn="r" rtl="1">
              <a:buNone/>
            </a:pPr>
            <a:r>
              <a:rPr lang="ar-SA" dirty="0" smtClean="0"/>
              <a:t>  ومما </a:t>
            </a:r>
            <a:r>
              <a:rPr lang="ar-SA" dirty="0"/>
              <a:t>تعارف عليه اهل الاختصاص في النشر العلمي انه </a:t>
            </a:r>
            <a:r>
              <a:rPr lang="ar-SA" dirty="0" err="1"/>
              <a:t>لايجوز</a:t>
            </a:r>
            <a:r>
              <a:rPr lang="ar-SA" dirty="0"/>
              <a:t> للباحث ان يرسل </a:t>
            </a:r>
            <a:r>
              <a:rPr lang="ar-SA" dirty="0" err="1"/>
              <a:t>الورقه</a:t>
            </a:r>
            <a:r>
              <a:rPr lang="ar-SA" dirty="0"/>
              <a:t> العلمية الى </a:t>
            </a:r>
            <a:r>
              <a:rPr lang="ar-SA" dirty="0" smtClean="0"/>
              <a:t>     مجلتين </a:t>
            </a:r>
            <a:r>
              <a:rPr lang="ar-SA" dirty="0"/>
              <a:t>علميتين في نفس الوقت </a:t>
            </a:r>
            <a:endParaRPr lang="en-US" dirty="0"/>
          </a:p>
          <a:p>
            <a:pPr algn="r" rtl="1"/>
            <a:endParaRPr lang="en-US" dirty="0"/>
          </a:p>
          <a:p>
            <a:pPr marL="0" indent="0" algn="r" rtl="1">
              <a:buNone/>
            </a:pPr>
            <a:endParaRPr lang="en-US" dirty="0"/>
          </a:p>
          <a:p>
            <a:pPr algn="r" rtl="1"/>
            <a:r>
              <a:rPr lang="ar-SA" b="1" dirty="0" err="1"/>
              <a:t>ب.النشر</a:t>
            </a:r>
            <a:r>
              <a:rPr lang="ar-SA" b="1" dirty="0"/>
              <a:t> الزائد</a:t>
            </a:r>
            <a:r>
              <a:rPr lang="ar-SA" b="1" dirty="0" smtClean="0"/>
              <a:t>:</a:t>
            </a:r>
          </a:p>
          <a:p>
            <a:pPr marL="0" indent="0" algn="r" rtl="1">
              <a:buNone/>
            </a:pPr>
            <a:endParaRPr lang="en-US" dirty="0"/>
          </a:p>
          <a:p>
            <a:pPr algn="r" rtl="1"/>
            <a:r>
              <a:rPr lang="ar-SA" dirty="0"/>
              <a:t>قد يعمد الباحث الى اقتطاع جزء من بحث سابق تم نشره او اقتطاع جزء من نتائج البحث , ومن ثم نشرها في ورقة علمية منفصلة رغم ان اصل المادة العلمية واحدا وهناك تداخل بين الورقتين العلميتين بحيث يصعب </a:t>
            </a:r>
            <a:r>
              <a:rPr lang="ar-SA" dirty="0" smtClean="0"/>
              <a:t>فصلها</a:t>
            </a:r>
            <a:endParaRPr lang="en-US" dirty="0"/>
          </a:p>
          <a:p>
            <a:pPr marL="0" indent="0" algn="r" rtl="1">
              <a:buNone/>
            </a:pPr>
            <a:r>
              <a:rPr lang="ar-SA" dirty="0"/>
              <a:t>وربما اجرى تغييرا على النصوص التي يتضمنها الورقة العلمية الثانية .</a:t>
            </a:r>
            <a:endParaRPr lang="en-US" dirty="0"/>
          </a:p>
          <a:p>
            <a:pPr marL="0" indent="0" algn="r" rtl="1">
              <a:buNone/>
            </a:pPr>
            <a:endParaRPr lang="en-US" dirty="0"/>
          </a:p>
          <a:p>
            <a:pPr algn="r" rtl="1"/>
            <a:endParaRPr lang="en-US" dirty="0"/>
          </a:p>
        </p:txBody>
      </p:sp>
    </p:spTree>
    <p:extLst>
      <p:ext uri="{BB962C8B-B14F-4D97-AF65-F5344CB8AC3E}">
        <p14:creationId xmlns:p14="http://schemas.microsoft.com/office/powerpoint/2010/main" val="32608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3">
                                            <p:txEl>
                                              <p:pRg st="6" end="6"/>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3">
                                            <p:txEl>
                                              <p:pRg st="8" end="8"/>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p:cTn id="3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t>تضارب المصالح</a:t>
            </a:r>
            <a:endParaRPr lang="ar-SA" dirty="0"/>
          </a:p>
        </p:txBody>
      </p:sp>
      <p:sp>
        <p:nvSpPr>
          <p:cNvPr id="3" name="عنصر نائب للمحتوى 2"/>
          <p:cNvSpPr>
            <a:spLocks noGrp="1"/>
          </p:cNvSpPr>
          <p:nvPr>
            <p:ph idx="1"/>
          </p:nvPr>
        </p:nvSpPr>
        <p:spPr/>
        <p:txBody>
          <a:bodyPr/>
          <a:lstStyle/>
          <a:p>
            <a:pPr algn="r" rtl="1"/>
            <a:r>
              <a:rPr lang="ar-SA" dirty="0" smtClean="0"/>
              <a:t>المصالح المادية</a:t>
            </a:r>
          </a:p>
          <a:p>
            <a:pPr algn="r" rtl="1"/>
            <a:r>
              <a:rPr lang="ar-SA" dirty="0" smtClean="0"/>
              <a:t>المصالح المعنوية(</a:t>
            </a:r>
            <a:r>
              <a:rPr lang="ar-SA" dirty="0" err="1" smtClean="0"/>
              <a:t>الشهرة،الموقع</a:t>
            </a:r>
            <a:r>
              <a:rPr lang="ar-SA" dirty="0" smtClean="0"/>
              <a:t> العلمي)</a:t>
            </a:r>
          </a:p>
          <a:p>
            <a:pPr algn="r" rtl="1"/>
            <a:r>
              <a:rPr lang="ar-SA" dirty="0" smtClean="0"/>
              <a:t>العلاقة مع المؤسسة الممولة للبحث</a:t>
            </a:r>
          </a:p>
          <a:p>
            <a:pPr marL="0" indent="0" algn="r" rtl="1">
              <a:buNone/>
            </a:pPr>
            <a:r>
              <a:rPr lang="ar-SA" dirty="0"/>
              <a:t> </a:t>
            </a:r>
            <a:r>
              <a:rPr lang="ar-SA" dirty="0" smtClean="0"/>
              <a:t>                           مراعاة الأمانة</a:t>
            </a:r>
          </a:p>
          <a:p>
            <a:pPr marL="0" indent="0" algn="r" rtl="1">
              <a:buNone/>
            </a:pPr>
            <a:r>
              <a:rPr lang="ar-SA" dirty="0"/>
              <a:t> </a:t>
            </a:r>
            <a:r>
              <a:rPr lang="ar-SA" dirty="0" smtClean="0"/>
              <a:t>                           عدم الاستجابة للضغوط</a:t>
            </a:r>
            <a:endParaRPr lang="ar-SA" dirty="0"/>
          </a:p>
        </p:txBody>
      </p:sp>
    </p:spTree>
    <p:extLst>
      <p:ext uri="{BB962C8B-B14F-4D97-AF65-F5344CB8AC3E}">
        <p14:creationId xmlns:p14="http://schemas.microsoft.com/office/powerpoint/2010/main" val="722773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t>قضايا التأليف</a:t>
            </a:r>
            <a:br>
              <a:rPr lang="ar-SA" dirty="0" smtClean="0"/>
            </a:br>
            <a:r>
              <a:rPr lang="en-US" dirty="0" smtClean="0"/>
              <a:t>AUTHORSHIP</a:t>
            </a:r>
            <a:endParaRPr lang="en-US" dirty="0"/>
          </a:p>
        </p:txBody>
      </p:sp>
      <p:sp>
        <p:nvSpPr>
          <p:cNvPr id="3" name="عنصر نائب للمحتوى 2"/>
          <p:cNvSpPr>
            <a:spLocks noGrp="1"/>
          </p:cNvSpPr>
          <p:nvPr>
            <p:ph idx="1"/>
          </p:nvPr>
        </p:nvSpPr>
        <p:spPr/>
        <p:txBody>
          <a:bodyPr>
            <a:normAutofit fontScale="77500" lnSpcReduction="20000"/>
          </a:bodyPr>
          <a:lstStyle/>
          <a:p>
            <a:pPr marL="0" indent="0" algn="r" rtl="1">
              <a:buNone/>
            </a:pPr>
            <a:endParaRPr lang="ar-SA" dirty="0" smtClean="0"/>
          </a:p>
          <a:p>
            <a:pPr algn="r" rtl="1"/>
            <a:r>
              <a:rPr lang="ar-SA" dirty="0"/>
              <a:t>الضابط في أحقية التأليف ، </a:t>
            </a:r>
            <a:r>
              <a:rPr lang="ar-SA" dirty="0" smtClean="0"/>
              <a:t> </a:t>
            </a:r>
            <a:r>
              <a:rPr lang="ar-SA" dirty="0"/>
              <a:t>اصطلح عليه بما </a:t>
            </a:r>
            <a:r>
              <a:rPr lang="ar-SA" dirty="0" smtClean="0"/>
              <a:t>يأتي :</a:t>
            </a:r>
          </a:p>
          <a:p>
            <a:pPr marL="0" indent="0" algn="r" rtl="1">
              <a:buNone/>
            </a:pPr>
            <a:endParaRPr lang="en-US" dirty="0"/>
          </a:p>
          <a:p>
            <a:pPr lvl="0" algn="r" rtl="1" fontAlgn="base"/>
            <a:r>
              <a:rPr lang="ar-SA" dirty="0"/>
              <a:t>أن يشارك الباحث مشاركه </a:t>
            </a:r>
            <a:r>
              <a:rPr lang="ar-SA" dirty="0" smtClean="0"/>
              <a:t>فعالة </a:t>
            </a:r>
            <a:r>
              <a:rPr lang="ar-SA" dirty="0"/>
              <a:t>في البحث وان تكون  له مساهمه فكريه علميه جوهريه وذلك في مراحل البحث أو بعضها مثل : تصميم </a:t>
            </a:r>
            <a:r>
              <a:rPr lang="ar-SA" dirty="0" err="1"/>
              <a:t>الدراسه</a:t>
            </a:r>
            <a:r>
              <a:rPr lang="ar-SA" dirty="0"/>
              <a:t> </a:t>
            </a:r>
            <a:r>
              <a:rPr lang="ar-SA" dirty="0" err="1"/>
              <a:t>البحثيه</a:t>
            </a:r>
            <a:r>
              <a:rPr lang="ar-SA" dirty="0"/>
              <a:t> والحصول على البيانات وتحليلها وتفسيرها </a:t>
            </a:r>
            <a:endParaRPr lang="en-US" dirty="0"/>
          </a:p>
          <a:p>
            <a:pPr lvl="0" algn="r" rtl="1" fontAlgn="base"/>
            <a:r>
              <a:rPr lang="ar-SA" dirty="0"/>
              <a:t>كتابة مسوده </a:t>
            </a:r>
            <a:r>
              <a:rPr lang="ar-SA" dirty="0" err="1"/>
              <a:t>الورقه</a:t>
            </a:r>
            <a:r>
              <a:rPr lang="ar-SA" dirty="0"/>
              <a:t> العلمية الأولى او مراجعتها </a:t>
            </a:r>
            <a:r>
              <a:rPr lang="ar-SA" dirty="0" err="1"/>
              <a:t>النقديه</a:t>
            </a:r>
            <a:r>
              <a:rPr lang="ar-SA" dirty="0"/>
              <a:t> من حيث محتواها الفكري والعلمي </a:t>
            </a:r>
            <a:endParaRPr lang="en-US" dirty="0"/>
          </a:p>
          <a:p>
            <a:pPr lvl="0" algn="r" rtl="1" fontAlgn="base"/>
            <a:r>
              <a:rPr lang="ar-SA" dirty="0" err="1"/>
              <a:t>الموافقه</a:t>
            </a:r>
            <a:r>
              <a:rPr lang="ar-SA" dirty="0"/>
              <a:t> </a:t>
            </a:r>
            <a:r>
              <a:rPr lang="ar-SA" dirty="0" err="1"/>
              <a:t>النهائيه</a:t>
            </a:r>
            <a:r>
              <a:rPr lang="ar-SA" dirty="0"/>
              <a:t> على </a:t>
            </a:r>
            <a:r>
              <a:rPr lang="ar-SA" dirty="0" err="1"/>
              <a:t>النسخه</a:t>
            </a:r>
            <a:r>
              <a:rPr lang="ar-SA" dirty="0"/>
              <a:t> التي يراد نشرها </a:t>
            </a:r>
            <a:endParaRPr lang="en-US" dirty="0"/>
          </a:p>
          <a:p>
            <a:pPr lvl="0" algn="r" rtl="1" fontAlgn="base"/>
            <a:r>
              <a:rPr lang="ar-SA" dirty="0"/>
              <a:t>الموافقة على أن يكون مسؤولاً مسؤوليه كامله عن محتوى الورقة العلمية ودقة المعلومات </a:t>
            </a:r>
            <a:r>
              <a:rPr lang="ar-SA" dirty="0" err="1"/>
              <a:t>المدونه</a:t>
            </a:r>
            <a:r>
              <a:rPr lang="ar-SA" dirty="0"/>
              <a:t> فيها وعدم وجود اي امر يخل بالنزاهة العلمية .</a:t>
            </a:r>
            <a:endParaRPr lang="en-US" dirty="0"/>
          </a:p>
          <a:p>
            <a:pPr marL="0" indent="0" algn="r" rtl="1">
              <a:buNone/>
            </a:pPr>
            <a:r>
              <a:rPr lang="ar-SA" dirty="0"/>
              <a:t>فإذا تحققت هذه الشروط </a:t>
            </a:r>
            <a:r>
              <a:rPr lang="ar-SA" dirty="0" err="1"/>
              <a:t>الأربعه</a:t>
            </a:r>
            <a:r>
              <a:rPr lang="ar-SA" dirty="0"/>
              <a:t> في اي مشارك في البحث فأنه قد امتلك حق </a:t>
            </a:r>
            <a:r>
              <a:rPr lang="ar-SA" dirty="0" err="1"/>
              <a:t>التاليف</a:t>
            </a:r>
            <a:r>
              <a:rPr lang="ar-SA" dirty="0"/>
              <a:t> وبالتالي لابدان يظهر اسمه مع المؤلفين عند نشر </a:t>
            </a:r>
            <a:r>
              <a:rPr lang="ar-SA" dirty="0" err="1"/>
              <a:t>الورقه</a:t>
            </a:r>
            <a:r>
              <a:rPr lang="ar-SA" dirty="0"/>
              <a:t> </a:t>
            </a:r>
            <a:r>
              <a:rPr lang="ar-SA" dirty="0" err="1"/>
              <a:t>العلميه</a:t>
            </a:r>
            <a:r>
              <a:rPr lang="ar-SA" dirty="0"/>
              <a:t> </a:t>
            </a:r>
            <a:endParaRPr lang="en-US" dirty="0"/>
          </a:p>
          <a:p>
            <a:pPr algn="r" rtl="1"/>
            <a:r>
              <a:rPr lang="ar-SA" dirty="0"/>
              <a:t>اما موضوع الترتيب الاسماء فهي </a:t>
            </a:r>
            <a:r>
              <a:rPr lang="ar-SA" dirty="0" err="1" smtClean="0"/>
              <a:t>مسأله</a:t>
            </a:r>
            <a:r>
              <a:rPr lang="ar-SA" dirty="0" smtClean="0"/>
              <a:t> </a:t>
            </a:r>
            <a:r>
              <a:rPr lang="ar-SA" dirty="0"/>
              <a:t>توافقيه بين المشاركين في البحث </a:t>
            </a:r>
            <a:r>
              <a:rPr lang="ar-SA" dirty="0" err="1"/>
              <a:t>ولايمكن</a:t>
            </a:r>
            <a:r>
              <a:rPr lang="ar-SA" dirty="0"/>
              <a:t> ضبطها دائماً ، والأولى ان يتفق الجميع على هذا الترتيب بما يحقق العدل وعدم اهدار الحقوق </a:t>
            </a:r>
            <a:endParaRPr lang="en-US" dirty="0"/>
          </a:p>
        </p:txBody>
      </p:sp>
    </p:spTree>
    <p:extLst>
      <p:ext uri="{BB962C8B-B14F-4D97-AF65-F5344CB8AC3E}">
        <p14:creationId xmlns:p14="http://schemas.microsoft.com/office/powerpoint/2010/main" val="2426626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prstClr val="black"/>
                </a:solidFill>
              </a:rPr>
              <a:t>قضايا التأليف</a:t>
            </a:r>
            <a:br>
              <a:rPr lang="ar-SA" dirty="0">
                <a:solidFill>
                  <a:prstClr val="black"/>
                </a:solidFill>
              </a:rPr>
            </a:br>
            <a:r>
              <a:rPr lang="en-US" dirty="0">
                <a:solidFill>
                  <a:prstClr val="black"/>
                </a:solidFill>
              </a:rPr>
              <a:t>AUTHORSHIP</a:t>
            </a:r>
            <a:endParaRPr lang="en-US" dirty="0"/>
          </a:p>
        </p:txBody>
      </p:sp>
      <p:sp>
        <p:nvSpPr>
          <p:cNvPr id="3" name="Content Placeholder 2"/>
          <p:cNvSpPr>
            <a:spLocks noGrp="1"/>
          </p:cNvSpPr>
          <p:nvPr>
            <p:ph idx="1"/>
          </p:nvPr>
        </p:nvSpPr>
        <p:spPr/>
        <p:txBody>
          <a:bodyPr>
            <a:normAutofit lnSpcReduction="10000"/>
          </a:bodyPr>
          <a:lstStyle/>
          <a:p>
            <a:pPr algn="r" rtl="1"/>
            <a:r>
              <a:rPr lang="ar-SA" dirty="0" smtClean="0"/>
              <a:t>الاهداء غير المشروع</a:t>
            </a:r>
          </a:p>
          <a:p>
            <a:pPr marL="0" indent="0" algn="r" rtl="1">
              <a:buNone/>
            </a:pPr>
            <a:endParaRPr lang="ar-SA" dirty="0" smtClean="0"/>
          </a:p>
          <a:p>
            <a:pPr algn="r" rtl="1"/>
            <a:r>
              <a:rPr lang="ar-SA" dirty="0" smtClean="0"/>
              <a:t>حرمان من له الحق</a:t>
            </a:r>
          </a:p>
          <a:p>
            <a:pPr marL="0" indent="0" algn="r" rtl="1">
              <a:buNone/>
            </a:pPr>
            <a:endParaRPr lang="ar-SA" dirty="0" smtClean="0"/>
          </a:p>
          <a:p>
            <a:pPr algn="r" rtl="1"/>
            <a:r>
              <a:rPr lang="ar-SA" dirty="0" smtClean="0"/>
              <a:t>المؤلف الفخري</a:t>
            </a:r>
          </a:p>
          <a:p>
            <a:pPr algn="r" rtl="1"/>
            <a:endParaRPr lang="ar-SA" dirty="0"/>
          </a:p>
          <a:p>
            <a:pPr algn="r" rtl="1"/>
            <a:r>
              <a:rPr lang="ar-SA" dirty="0" smtClean="0"/>
              <a:t>من لاحق له: من يساعد في التمويل</a:t>
            </a:r>
          </a:p>
          <a:p>
            <a:pPr marL="0" indent="0" algn="r" rtl="1">
              <a:buNone/>
            </a:pPr>
            <a:r>
              <a:rPr lang="ar-SA" dirty="0"/>
              <a:t> </a:t>
            </a:r>
            <a:r>
              <a:rPr lang="ar-SA" dirty="0" smtClean="0"/>
              <a:t>                 الاشراف العام</a:t>
            </a:r>
          </a:p>
          <a:p>
            <a:pPr marL="0" indent="0" algn="r" rtl="1">
              <a:buNone/>
            </a:pPr>
            <a:r>
              <a:rPr lang="ar-SA" dirty="0"/>
              <a:t> </a:t>
            </a:r>
            <a:r>
              <a:rPr lang="ar-SA" dirty="0" smtClean="0"/>
              <a:t>                 المساعدة في التحليل/ الكتابة</a:t>
            </a:r>
            <a:endParaRPr lang="en-US" dirty="0"/>
          </a:p>
        </p:txBody>
      </p:sp>
    </p:spTree>
    <p:extLst>
      <p:ext uri="{BB962C8B-B14F-4D97-AF65-F5344CB8AC3E}">
        <p14:creationId xmlns:p14="http://schemas.microsoft.com/office/powerpoint/2010/main" val="3567860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35057" t="28345" r="10153" b="8656"/>
          <a:stretch>
            <a:fillRect/>
          </a:stretch>
        </p:blipFill>
        <p:spPr bwMode="auto">
          <a:xfrm>
            <a:off x="1992314" y="260351"/>
            <a:ext cx="835183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2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uni-heidelberg.de/md/studium/interesse/faecher/fittosize_400_0_89dc7645caa96d95244b108865c8c2a0_translational_medical_re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765175"/>
            <a:ext cx="8424863"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30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r>
              <a:rPr lang="ar-SA" altLang="en-US" sz="8000"/>
              <a:t>أخلاقيات الباحث</a:t>
            </a:r>
          </a:p>
        </p:txBody>
      </p:sp>
      <p:pic>
        <p:nvPicPr>
          <p:cNvPr id="20483" name="Picture 2" descr="http://www.munisource.org/wp-content/uploads/2013/05/ethical-conside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3860801"/>
            <a:ext cx="4032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375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ar-SA" altLang="en-US" smtClean="0"/>
          </a:p>
        </p:txBody>
      </p:sp>
      <p:sp>
        <p:nvSpPr>
          <p:cNvPr id="21507" name="Content Placeholder 2"/>
          <p:cNvSpPr>
            <a:spLocks noGrp="1"/>
          </p:cNvSpPr>
          <p:nvPr>
            <p:ph idx="1"/>
          </p:nvPr>
        </p:nvSpPr>
        <p:spPr/>
        <p:txBody>
          <a:bodyPr/>
          <a:lstStyle/>
          <a:p>
            <a:pPr algn="r" rtl="1" eaLnBrk="1" hangingPunct="1"/>
            <a:r>
              <a:rPr lang="ar-SA" altLang="en-US" b="1" dirty="0" smtClean="0"/>
              <a:t>أولا : الإخلاص </a:t>
            </a:r>
          </a:p>
          <a:p>
            <a:pPr algn="r" rtl="1" eaLnBrk="1" hangingPunct="1"/>
            <a:endParaRPr lang="ar-SA" altLang="en-US" b="1" dirty="0" smtClean="0"/>
          </a:p>
          <a:p>
            <a:pPr algn="r" rtl="1" eaLnBrk="1" hangingPunct="1">
              <a:buFont typeface="Arial" panose="020B0604020202020204" pitchFamily="34" charset="0"/>
              <a:buNone/>
            </a:pPr>
            <a:endParaRPr lang="en-US" altLang="en-US" b="1" dirty="0" smtClean="0">
              <a:cs typeface="Arial" panose="020B0604020202020204" pitchFamily="34" charset="0"/>
            </a:endParaRPr>
          </a:p>
          <a:p>
            <a:pPr algn="r" rtl="1" eaLnBrk="1" hangingPunct="1"/>
            <a:r>
              <a:rPr lang="ar-SA" altLang="en-US" b="1" dirty="0" smtClean="0"/>
              <a:t>ثانيا : مراقبة الله سبحانه وتعالى </a:t>
            </a:r>
          </a:p>
          <a:p>
            <a:pPr algn="r" rtl="1" eaLnBrk="1" hangingPunct="1"/>
            <a:endParaRPr lang="ar-SA" altLang="en-US" b="1" dirty="0" smtClean="0"/>
          </a:p>
          <a:p>
            <a:pPr algn="r" rtl="1" eaLnBrk="1" hangingPunct="1">
              <a:buFont typeface="Arial" panose="020B0604020202020204" pitchFamily="34" charset="0"/>
              <a:buNone/>
            </a:pPr>
            <a:endParaRPr lang="en-US" altLang="en-US" dirty="0" smtClean="0">
              <a:cs typeface="Arial" panose="020B0604020202020204" pitchFamily="34" charset="0"/>
            </a:endParaRPr>
          </a:p>
          <a:p>
            <a:pPr algn="r" rtl="1" eaLnBrk="1" hangingPunct="1"/>
            <a:r>
              <a:rPr lang="ar-SA" altLang="en-US" b="1" dirty="0" smtClean="0"/>
              <a:t>ثالثا : الأمانة </a:t>
            </a:r>
            <a:endParaRPr lang="en-US" altLang="en-US" dirty="0" smtClean="0">
              <a:cs typeface="Arial" panose="020B0604020202020204" pitchFamily="34" charset="0"/>
            </a:endParaRPr>
          </a:p>
          <a:p>
            <a:pPr algn="r" rtl="1" eaLnBrk="1" hangingPunct="1"/>
            <a:endParaRPr lang="ar-SA" altLang="en-US" dirty="0" smtClean="0"/>
          </a:p>
        </p:txBody>
      </p:sp>
    </p:spTree>
    <p:extLst>
      <p:ext uri="{BB962C8B-B14F-4D97-AF65-F5344CB8AC3E}">
        <p14:creationId xmlns:p14="http://schemas.microsoft.com/office/powerpoint/2010/main" val="630955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bp.blogspot.com/_ZlbnlE7-82o/TVCSZvaa1GI/AAAAAAAAACg/s4BmGndBCUQ/s1600/cartoon+ethi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052513"/>
            <a:ext cx="67691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67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algn="ctr" rtl="1" eaLnBrk="1" hangingPunct="1"/>
            <a:r>
              <a:rPr lang="ar-SA" altLang="en-US" sz="9600" b="1" dirty="0"/>
              <a:t>الأمانة</a:t>
            </a:r>
            <a:endParaRPr lang="ar-SA" altLang="en-US" sz="9600" dirty="0"/>
          </a:p>
        </p:txBody>
      </p:sp>
      <p:sp>
        <p:nvSpPr>
          <p:cNvPr id="3" name="Content Placeholder 2"/>
          <p:cNvSpPr>
            <a:spLocks noGrp="1"/>
          </p:cNvSpPr>
          <p:nvPr>
            <p:ph idx="1"/>
          </p:nvPr>
        </p:nvSpPr>
        <p:spPr/>
        <p:txBody>
          <a:bodyPr rtlCol="1">
            <a:normAutofit/>
          </a:bodyPr>
          <a:lstStyle/>
          <a:p>
            <a:pPr algn="r" rtl="1">
              <a:defRPr/>
            </a:pPr>
            <a:r>
              <a:rPr lang="ar-SA" dirty="0" smtClean="0"/>
              <a:t>الأصالة والإبداع</a:t>
            </a:r>
          </a:p>
          <a:p>
            <a:pPr algn="r" rtl="1">
              <a:buNone/>
              <a:defRPr/>
            </a:pPr>
            <a:endParaRPr lang="ar-SA" dirty="0" smtClean="0"/>
          </a:p>
          <a:p>
            <a:pPr algn="r" rtl="1">
              <a:defRPr/>
            </a:pPr>
            <a:r>
              <a:rPr lang="ar-SA" dirty="0" smtClean="0"/>
              <a:t>مراجعة البحوث السابقة بشكل جيد </a:t>
            </a:r>
          </a:p>
          <a:p>
            <a:pPr algn="r" rtl="1">
              <a:buNone/>
              <a:defRPr/>
            </a:pPr>
            <a:endParaRPr lang="ar-SA" dirty="0" smtClean="0"/>
          </a:p>
          <a:p>
            <a:pPr algn="r" rtl="1">
              <a:defRPr/>
            </a:pPr>
            <a:r>
              <a:rPr lang="ar-SA" dirty="0" smtClean="0"/>
              <a:t>عدم التعدي على حقوق الآخرين</a:t>
            </a:r>
          </a:p>
          <a:p>
            <a:pPr algn="r" rtl="1">
              <a:buNone/>
              <a:defRPr/>
            </a:pPr>
            <a:endParaRPr lang="ar-SA" dirty="0" smtClean="0"/>
          </a:p>
          <a:p>
            <a:pPr algn="r" rtl="1">
              <a:defRPr/>
            </a:pPr>
            <a:r>
              <a:rPr lang="ar-SA" dirty="0" smtClean="0"/>
              <a:t>عدم تعريض الناس للأخطار أو خديعتهم وغشهم</a:t>
            </a:r>
          </a:p>
          <a:p>
            <a:pPr algn="r" rtl="1">
              <a:defRPr/>
            </a:pPr>
            <a:r>
              <a:rPr lang="ar-SA" dirty="0" smtClean="0"/>
              <a:t>الكفاءة العلمية</a:t>
            </a:r>
          </a:p>
        </p:txBody>
      </p:sp>
    </p:spTree>
    <p:extLst>
      <p:ext uri="{BB962C8B-B14F-4D97-AF65-F5344CB8AC3E}">
        <p14:creationId xmlns:p14="http://schemas.microsoft.com/office/powerpoint/2010/main" val="43417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524000" y="-160337"/>
            <a:ext cx="9144000" cy="2387600"/>
          </a:xfrm>
        </p:spPr>
        <p:txBody>
          <a:bodyPr/>
          <a:lstStyle/>
          <a:p>
            <a:r>
              <a:rPr lang="ar-SA" dirty="0" smtClean="0"/>
              <a:t>النزاهة</a:t>
            </a:r>
            <a:endParaRPr lang="en-US" dirty="0"/>
          </a:p>
        </p:txBody>
      </p:sp>
      <p:sp>
        <p:nvSpPr>
          <p:cNvPr id="5" name="عنوان فرعي 4"/>
          <p:cNvSpPr>
            <a:spLocks noGrp="1"/>
          </p:cNvSpPr>
          <p:nvPr>
            <p:ph type="subTitle" idx="1"/>
          </p:nvPr>
        </p:nvSpPr>
        <p:spPr/>
        <p:txBody>
          <a:bodyPr>
            <a:normAutofit/>
          </a:bodyPr>
          <a:lstStyle/>
          <a:p>
            <a:pPr rtl="1"/>
            <a:r>
              <a:rPr lang="ar-SA" sz="4400" dirty="0" smtClean="0"/>
              <a:t>البعد عن السوء واللؤم والترفع عن </a:t>
            </a:r>
            <a:r>
              <a:rPr lang="ar-SA" sz="4400" dirty="0" err="1" smtClean="0"/>
              <a:t>الدناءة،وعدم</a:t>
            </a:r>
            <a:r>
              <a:rPr lang="ar-SA" sz="4400" dirty="0" smtClean="0"/>
              <a:t> التحيز</a:t>
            </a:r>
            <a:endParaRPr lang="en-US" sz="4400" dirty="0"/>
          </a:p>
        </p:txBody>
      </p:sp>
    </p:spTree>
    <p:extLst>
      <p:ext uri="{BB962C8B-B14F-4D97-AF65-F5344CB8AC3E}">
        <p14:creationId xmlns:p14="http://schemas.microsoft.com/office/powerpoint/2010/main" val="42510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shattalarab.net/up/uploads/13749160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1" y="0"/>
            <a:ext cx="1036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67718" y="1946276"/>
            <a:ext cx="3355470" cy="3237809"/>
          </a:xfrm>
          <a:prstGeom prst="rect">
            <a:avLst/>
          </a:prstGeom>
          <a:noFill/>
        </p:spPr>
        <p:txBody>
          <a:bodyPr wrap="none" rtlCol="1">
            <a:spAutoFit/>
          </a:bodyPr>
          <a:lstStyle/>
          <a:p>
            <a:pPr marL="609600" indent="-609600" algn="r" rtl="1">
              <a:lnSpc>
                <a:spcPct val="90000"/>
              </a:lnSpc>
              <a:defRPr/>
            </a:pPr>
            <a:r>
              <a:rPr lang="ar-EG" sz="2800" dirty="0" smtClean="0"/>
              <a:t>شيء </a:t>
            </a:r>
            <a:r>
              <a:rPr lang="ar-EG" sz="2800" dirty="0"/>
              <a:t>لم يسبق إليه يخترع</a:t>
            </a:r>
            <a:r>
              <a:rPr lang="ar-SA" sz="2800" dirty="0"/>
              <a:t>ه</a:t>
            </a:r>
            <a:endParaRPr lang="ar-EG" sz="2800" dirty="0"/>
          </a:p>
          <a:p>
            <a:pPr marL="609600" indent="-609600" algn="r" rtl="1">
              <a:lnSpc>
                <a:spcPct val="90000"/>
              </a:lnSpc>
              <a:defRPr/>
            </a:pPr>
            <a:r>
              <a:rPr lang="ar-EG" sz="2800" dirty="0"/>
              <a:t>شيء ناقص يتمه</a:t>
            </a:r>
          </a:p>
          <a:p>
            <a:pPr marL="609600" indent="-609600" algn="r" rtl="1">
              <a:lnSpc>
                <a:spcPct val="90000"/>
              </a:lnSpc>
              <a:defRPr/>
            </a:pPr>
            <a:r>
              <a:rPr lang="ar-EG" sz="2800" dirty="0"/>
              <a:t>شيء مستغلق يشرحه</a:t>
            </a:r>
          </a:p>
          <a:p>
            <a:pPr marL="609600" indent="-609600" algn="r" rtl="1">
              <a:lnSpc>
                <a:spcPct val="90000"/>
              </a:lnSpc>
              <a:defRPr/>
            </a:pPr>
            <a:r>
              <a:rPr lang="ar-EG" sz="2800" dirty="0"/>
              <a:t>شيء طويل يختصره</a:t>
            </a:r>
          </a:p>
          <a:p>
            <a:pPr marL="609600" indent="-609600" algn="r" rtl="1">
              <a:lnSpc>
                <a:spcPct val="90000"/>
              </a:lnSpc>
              <a:defRPr/>
            </a:pPr>
            <a:r>
              <a:rPr lang="ar-EG" sz="2800" dirty="0"/>
              <a:t>شيء مختلط يرتبه </a:t>
            </a:r>
          </a:p>
          <a:p>
            <a:pPr marL="609600" indent="-609600" algn="r" rtl="1">
              <a:lnSpc>
                <a:spcPct val="90000"/>
              </a:lnSpc>
              <a:defRPr/>
            </a:pPr>
            <a:r>
              <a:rPr lang="ar-EG" sz="2800" dirty="0"/>
              <a:t>شيء أخطأ فيه مصنفه يبينه </a:t>
            </a:r>
          </a:p>
          <a:p>
            <a:pPr marL="609600" indent="-609600" algn="r" rtl="1">
              <a:lnSpc>
                <a:spcPct val="90000"/>
              </a:lnSpc>
              <a:defRPr/>
            </a:pPr>
            <a:r>
              <a:rPr lang="ar-EG" sz="2800" dirty="0"/>
              <a:t>شيء مفرق يجمعه</a:t>
            </a:r>
            <a:r>
              <a:rPr lang="en-US" sz="2800" dirty="0"/>
              <a:t> </a:t>
            </a:r>
          </a:p>
          <a:p>
            <a:pPr algn="r" rtl="1">
              <a:defRPr/>
            </a:pPr>
            <a:endParaRPr lang="ar-SA" sz="2800" dirty="0"/>
          </a:p>
        </p:txBody>
      </p:sp>
      <p:sp>
        <p:nvSpPr>
          <p:cNvPr id="2" name="مربع نص 1"/>
          <p:cNvSpPr txBox="1"/>
          <p:nvPr/>
        </p:nvSpPr>
        <p:spPr>
          <a:xfrm>
            <a:off x="850900" y="6248400"/>
            <a:ext cx="4786888" cy="461665"/>
          </a:xfrm>
          <a:prstGeom prst="rect">
            <a:avLst/>
          </a:prstGeom>
          <a:noFill/>
        </p:spPr>
        <p:txBody>
          <a:bodyPr wrap="none" rtlCol="0">
            <a:spAutoFit/>
          </a:bodyPr>
          <a:lstStyle/>
          <a:p>
            <a:r>
              <a:rPr lang="ar-SA" sz="2400" dirty="0"/>
              <a:t> شمس الدين البابلي المتوفى سنة 1077 هجرية</a:t>
            </a:r>
            <a:endParaRPr lang="en-US" sz="2400" dirty="0"/>
          </a:p>
        </p:txBody>
      </p:sp>
    </p:spTree>
    <p:extLst>
      <p:ext uri="{BB962C8B-B14F-4D97-AF65-F5344CB8AC3E}">
        <p14:creationId xmlns:p14="http://schemas.microsoft.com/office/powerpoint/2010/main" val="2328618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algn="ctr" rtl="1"/>
            <a:r>
              <a:rPr lang="ar-SA" altLang="en-US" dirty="0" smtClean="0"/>
              <a:t>الضوابط الأخلاقية</a:t>
            </a:r>
            <a:endParaRPr lang="en-US" altLang="en-US" dirty="0" smtClean="0">
              <a:cs typeface="Times New Roman" panose="02020603050405020304" pitchFamily="18" charset="0"/>
            </a:endParaRPr>
          </a:p>
        </p:txBody>
      </p:sp>
      <p:sp>
        <p:nvSpPr>
          <p:cNvPr id="31747" name="عنصر نائب للمحتوى 2"/>
          <p:cNvSpPr>
            <a:spLocks noGrp="1"/>
          </p:cNvSpPr>
          <p:nvPr>
            <p:ph idx="1"/>
          </p:nvPr>
        </p:nvSpPr>
        <p:spPr>
          <a:xfrm>
            <a:off x="838200" y="1608138"/>
            <a:ext cx="10871200" cy="4525962"/>
          </a:xfrm>
        </p:spPr>
        <p:txBody>
          <a:bodyPr/>
          <a:lstStyle/>
          <a:p>
            <a:pPr algn="r" rtl="1"/>
            <a:r>
              <a:rPr lang="ar-SA" altLang="en-US" b="1" dirty="0" err="1" smtClean="0"/>
              <a:t>الامانه</a:t>
            </a:r>
            <a:r>
              <a:rPr lang="ar-SA" altLang="en-US" b="1" dirty="0" smtClean="0"/>
              <a:t> في النقل :</a:t>
            </a:r>
          </a:p>
          <a:p>
            <a:pPr marL="0" indent="0" algn="r" rtl="1">
              <a:buNone/>
            </a:pPr>
            <a:r>
              <a:rPr lang="ar-SA" altLang="en-US" dirty="0"/>
              <a:t>يقول النبي صل الله عليه وسلم (المتشبع بما لم يعط كلابس ثوبي زور )</a:t>
            </a:r>
            <a:endParaRPr lang="en-US" altLang="en-US" dirty="0">
              <a:cs typeface="Arial" panose="020B0604020202020204" pitchFamily="34" charset="0"/>
            </a:endParaRPr>
          </a:p>
          <a:p>
            <a:pPr marL="0" indent="0" algn="r" rtl="1">
              <a:buNone/>
            </a:pPr>
            <a:r>
              <a:rPr lang="ar-SA" altLang="en-US" dirty="0"/>
              <a:t>  ويعلق الامام ابن القيم على هذا الحديث فيقول :(التشبع افتخار   الانسان بما </a:t>
            </a:r>
            <a:r>
              <a:rPr lang="ar-SA" altLang="en-US" dirty="0" err="1"/>
              <a:t>لايملكه</a:t>
            </a:r>
            <a:r>
              <a:rPr lang="ar-SA" altLang="en-US" dirty="0"/>
              <a:t>) </a:t>
            </a:r>
            <a:endParaRPr lang="en-US" altLang="en-US" dirty="0">
              <a:cs typeface="Arial" panose="020B0604020202020204" pitchFamily="34" charset="0"/>
            </a:endParaRPr>
          </a:p>
          <a:p>
            <a:pPr marL="0" indent="0" algn="r" rtl="1">
              <a:buNone/>
            </a:pPr>
            <a:endParaRPr lang="en-US" altLang="en-US" dirty="0" smtClean="0">
              <a:cs typeface="Arial" panose="020B0604020202020204" pitchFamily="34" charset="0"/>
            </a:endParaRPr>
          </a:p>
          <a:p>
            <a:pPr marL="0" indent="0" algn="r" rtl="1">
              <a:buNone/>
            </a:pPr>
            <a:r>
              <a:rPr lang="ar-SA" altLang="en-US" smtClean="0"/>
              <a:t>  ويقول </a:t>
            </a:r>
            <a:r>
              <a:rPr lang="ar-SA" altLang="en-US" dirty="0" smtClean="0"/>
              <a:t>الامام النووي رحمه الله (.... ومن </a:t>
            </a:r>
            <a:r>
              <a:rPr lang="ar-SA" altLang="en-US" dirty="0" err="1" smtClean="0"/>
              <a:t>النصيحه</a:t>
            </a:r>
            <a:r>
              <a:rPr lang="ar-SA" altLang="en-US" dirty="0" smtClean="0"/>
              <a:t> ان تضاف الفائدة التي تستغرب الى قائلها . فمن فعل ذلك بورك في عمله وحاله ومن أوهم فيما </a:t>
            </a:r>
            <a:r>
              <a:rPr lang="ar-SA" altLang="en-US" dirty="0" err="1" smtClean="0"/>
              <a:t>ياخذه</a:t>
            </a:r>
            <a:r>
              <a:rPr lang="ar-SA" altLang="en-US" dirty="0" smtClean="0"/>
              <a:t> من كلام غيره انه له فهو جدير ان </a:t>
            </a:r>
            <a:r>
              <a:rPr lang="ar-SA" altLang="en-US" dirty="0" err="1" smtClean="0"/>
              <a:t>لاينتفع</a:t>
            </a:r>
            <a:r>
              <a:rPr lang="ar-SA" altLang="en-US" dirty="0" smtClean="0"/>
              <a:t> بعلمه , ولا يبارك له في حال , ولم يزل اهل العلم والفضل على اضافة الفوائد الى قائلها </a:t>
            </a:r>
          </a:p>
          <a:p>
            <a:pPr marL="0" indent="0" algn="r" rtl="1">
              <a:buNone/>
            </a:pPr>
            <a:r>
              <a:rPr lang="ar-SA" altLang="en-US" dirty="0" smtClean="0"/>
              <a:t>  </a:t>
            </a:r>
            <a:endParaRPr lang="en-US" altLang="en-US" dirty="0" smtClean="0">
              <a:cs typeface="Arial" panose="020B0604020202020204" pitchFamily="34" charset="0"/>
            </a:endParaRPr>
          </a:p>
        </p:txBody>
      </p:sp>
    </p:spTree>
    <p:extLst>
      <p:ext uri="{BB962C8B-B14F-4D97-AF65-F5344CB8AC3E}">
        <p14:creationId xmlns:p14="http://schemas.microsoft.com/office/powerpoint/2010/main" val="220430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endParaRPr lang="en-US" altLang="en-US" smtClean="0">
              <a:cs typeface="Times New Roman" panose="02020603050405020304" pitchFamily="18" charset="0"/>
            </a:endParaRPr>
          </a:p>
        </p:txBody>
      </p:sp>
      <p:sp>
        <p:nvSpPr>
          <p:cNvPr id="32771" name="عنصر نائب للمحتوى 2"/>
          <p:cNvSpPr>
            <a:spLocks noGrp="1"/>
          </p:cNvSpPr>
          <p:nvPr>
            <p:ph idx="1"/>
          </p:nvPr>
        </p:nvSpPr>
        <p:spPr>
          <a:xfrm>
            <a:off x="321275" y="935939"/>
            <a:ext cx="11640066" cy="4351338"/>
          </a:xfrm>
        </p:spPr>
        <p:txBody>
          <a:bodyPr>
            <a:normAutofit fontScale="92500" lnSpcReduction="20000"/>
          </a:bodyPr>
          <a:lstStyle/>
          <a:p>
            <a:pPr algn="r" rtl="1"/>
            <a:r>
              <a:rPr lang="ar-SA" altLang="en-US" b="1" dirty="0" err="1" smtClean="0"/>
              <a:t>الامانه</a:t>
            </a:r>
            <a:r>
              <a:rPr lang="ar-SA" altLang="en-US" b="1" dirty="0" smtClean="0"/>
              <a:t> في عرض المادة العلمية </a:t>
            </a:r>
            <a:endParaRPr lang="en-US" altLang="en-US" b="1" dirty="0" smtClean="0"/>
          </a:p>
          <a:p>
            <a:pPr algn="r" rtl="1"/>
            <a:endParaRPr lang="en-US" altLang="en-US" b="1" dirty="0"/>
          </a:p>
          <a:p>
            <a:pPr marL="0" indent="0" algn="r" rtl="1">
              <a:buNone/>
            </a:pPr>
            <a:endParaRPr lang="ar-SA" altLang="en-US" b="1" dirty="0" smtClean="0"/>
          </a:p>
          <a:p>
            <a:pPr algn="r" rtl="1"/>
            <a:r>
              <a:rPr lang="ar-SA" altLang="en-US" b="1" dirty="0" smtClean="0"/>
              <a:t>التجرد وعدم الهوى وعدم التحيز</a:t>
            </a:r>
            <a:endParaRPr lang="en-US" altLang="en-US" b="1" dirty="0" smtClean="0"/>
          </a:p>
          <a:p>
            <a:pPr algn="r" rtl="1"/>
            <a:endParaRPr lang="en-US" altLang="en-US" b="1" dirty="0"/>
          </a:p>
          <a:p>
            <a:pPr marL="0" indent="0" algn="r" rtl="1">
              <a:buNone/>
            </a:pPr>
            <a:endParaRPr lang="ar-SA" altLang="en-US" b="1" dirty="0" smtClean="0"/>
          </a:p>
          <a:p>
            <a:pPr algn="r" rtl="1"/>
            <a:r>
              <a:rPr lang="ar-SA" altLang="en-US" b="1" dirty="0" smtClean="0"/>
              <a:t>تجنب الغش والخداع</a:t>
            </a:r>
          </a:p>
          <a:p>
            <a:pPr marL="0" indent="0" algn="r" rtl="1">
              <a:buNone/>
            </a:pPr>
            <a:endParaRPr lang="ar-SA" altLang="en-US" b="1" dirty="0" smtClean="0"/>
          </a:p>
          <a:p>
            <a:pPr algn="r" rtl="1"/>
            <a:r>
              <a:rPr lang="ar-SA" altLang="en-US" b="1" dirty="0" smtClean="0"/>
              <a:t>التثبت والتبين : قال تعالى « ولاتقف ماليس لك به علم» الآية</a:t>
            </a:r>
          </a:p>
          <a:p>
            <a:pPr marL="0" indent="0" algn="r" rtl="1">
              <a:buNone/>
            </a:pPr>
            <a:r>
              <a:rPr lang="ar-SA" altLang="en-US" b="1" dirty="0" smtClean="0"/>
              <a:t>                  أي لا تتبع ماليس لك به علم  ، بل تثبت في كل ماتقوله وتفعله. ( تفسير السعدي) </a:t>
            </a:r>
          </a:p>
          <a:p>
            <a:pPr algn="r" rtl="1"/>
            <a:endParaRPr lang="en-US" altLang="en-US" dirty="0" smtClean="0">
              <a:cs typeface="Arial" panose="020B0604020202020204" pitchFamily="34" charset="0"/>
            </a:endParaRPr>
          </a:p>
        </p:txBody>
      </p:sp>
    </p:spTree>
    <p:extLst>
      <p:ext uri="{BB962C8B-B14F-4D97-AF65-F5344CB8AC3E}">
        <p14:creationId xmlns:p14="http://schemas.microsoft.com/office/powerpoint/2010/main" val="3563294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rtl="1" eaLnBrk="1" hangingPunct="1"/>
            <a:r>
              <a:rPr lang="ar-SA" altLang="en-US" dirty="0" smtClean="0"/>
              <a:t>النشر العلمي</a:t>
            </a:r>
          </a:p>
        </p:txBody>
      </p:sp>
      <p:sp>
        <p:nvSpPr>
          <p:cNvPr id="36867" name="Content Placeholder 2"/>
          <p:cNvSpPr>
            <a:spLocks noGrp="1"/>
          </p:cNvSpPr>
          <p:nvPr>
            <p:ph idx="1"/>
          </p:nvPr>
        </p:nvSpPr>
        <p:spPr/>
        <p:txBody>
          <a:bodyPr/>
          <a:lstStyle/>
          <a:p>
            <a:pPr algn="r" rtl="1" eaLnBrk="1" hangingPunct="1"/>
            <a:r>
              <a:rPr lang="ar-SA" altLang="en-US" dirty="0" smtClean="0"/>
              <a:t>الإشارة إلى المصادر التي نقل أو اقتبس منها</a:t>
            </a:r>
          </a:p>
          <a:p>
            <a:pPr algn="r" rtl="1" eaLnBrk="1" hangingPunct="1"/>
            <a:r>
              <a:rPr lang="ar-SA" altLang="en-US" dirty="0" smtClean="0"/>
              <a:t>البعد عن النقل الحرفي</a:t>
            </a:r>
          </a:p>
          <a:p>
            <a:pPr algn="r" rtl="1" eaLnBrk="1" hangingPunct="1"/>
            <a:r>
              <a:rPr lang="ar-SA" altLang="en-US" dirty="0" smtClean="0"/>
              <a:t>إعطاء المشاركين في البحث حقهم بعدل </a:t>
            </a:r>
          </a:p>
          <a:p>
            <a:pPr algn="r" rtl="1" eaLnBrk="1" hangingPunct="1"/>
            <a:r>
              <a:rPr lang="ar-SA" altLang="en-US" dirty="0" smtClean="0"/>
              <a:t>مراعاة ترتيب </a:t>
            </a:r>
            <a:r>
              <a:rPr lang="ar-SA" altLang="en-US" dirty="0" err="1" smtClean="0"/>
              <a:t>الإسماء</a:t>
            </a:r>
            <a:endParaRPr lang="ar-SA" altLang="en-US" dirty="0" smtClean="0"/>
          </a:p>
          <a:p>
            <a:pPr algn="r" rtl="1" eaLnBrk="1" hangingPunct="1"/>
            <a:r>
              <a:rPr lang="ar-SA" altLang="en-US" dirty="0" smtClean="0"/>
              <a:t>عدم غمط المشاركين حقهم في ظهور أسمائهم</a:t>
            </a:r>
          </a:p>
          <a:p>
            <a:pPr algn="r" rtl="1" eaLnBrk="1" hangingPunct="1"/>
            <a:r>
              <a:rPr lang="ar-SA" altLang="en-US" dirty="0" smtClean="0"/>
              <a:t>عدم إدراج أسماء من لم يشاركوا فعليا في البحث</a:t>
            </a:r>
          </a:p>
          <a:p>
            <a:pPr algn="r" rtl="1" eaLnBrk="1" hangingPunct="1"/>
            <a:r>
              <a:rPr lang="ar-SA" altLang="en-US" dirty="0" smtClean="0"/>
              <a:t>عدم النشر في أكثر من وعاء علمي إلا بموافقة الناشر الأول</a:t>
            </a:r>
          </a:p>
          <a:p>
            <a:pPr algn="r" rtl="1" eaLnBrk="1" hangingPunct="1"/>
            <a:endParaRPr lang="ar-SA" altLang="en-US" dirty="0" smtClean="0"/>
          </a:p>
        </p:txBody>
      </p:sp>
    </p:spTree>
    <p:extLst>
      <p:ext uri="{BB962C8B-B14F-4D97-AF65-F5344CB8AC3E}">
        <p14:creationId xmlns:p14="http://schemas.microsoft.com/office/powerpoint/2010/main" val="3860166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vadlo.com/Research_Cartoons/No-it-is-my-wifes-turn-to-be-first-author-on-your-pa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1557338"/>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725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mrsal.com/wp-content/uploads/2014/05/frui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364736"/>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03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703389" y="1811339"/>
            <a:ext cx="87852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a:t>أستاذ مساعد في ِكلية الطب..جاء بفكرة بحث على الأطفال المصابين بالربو واستأذن الاستشاريين لإجراء البحث على مرضاهم ووافقوا</a:t>
            </a:r>
          </a:p>
          <a:p>
            <a:pPr eaLnBrk="1" hangingPunct="1">
              <a:spcBef>
                <a:spcPct val="0"/>
              </a:spcBef>
              <a:buFontTx/>
              <a:buNone/>
            </a:pPr>
            <a:r>
              <a:rPr lang="ar-SA" altLang="en-US"/>
              <a:t>وبعد مدة وجد أن أحد الاساتذة المشاركين بدأ بتنفيذ نفس الفكرة على المرضى دون التواصل مع أحد!!!</a:t>
            </a:r>
          </a:p>
        </p:txBody>
      </p:sp>
      <p:sp>
        <p:nvSpPr>
          <p:cNvPr id="11267" name="TextBox 2"/>
          <p:cNvSpPr txBox="1">
            <a:spLocks noChangeArrowheads="1"/>
          </p:cNvSpPr>
          <p:nvPr/>
        </p:nvSpPr>
        <p:spPr bwMode="auto">
          <a:xfrm>
            <a:off x="4583113" y="692150"/>
            <a:ext cx="3097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sz="4400"/>
              <a:t>البحث يبدأ بفكرة</a:t>
            </a:r>
          </a:p>
        </p:txBody>
      </p:sp>
      <p:pic>
        <p:nvPicPr>
          <p:cNvPr id="2050" name="Picture 2" descr="https://www.4nono.com/wp-content/uploads/2012/07/ber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83" y="4085112"/>
            <a:ext cx="5117069" cy="243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21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847851" y="2345575"/>
            <a:ext cx="842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dirty="0"/>
              <a:t>حصل الطبيب (غ) على منحة مالية من شركة أدوية لإجراء بحث على دواء جديد ستنتجه الشركة،ووعد بمكافأة مالية كبيرة</a:t>
            </a:r>
          </a:p>
          <a:p>
            <a:pPr eaLnBrk="1" hangingPunct="1">
              <a:spcBef>
                <a:spcPct val="0"/>
              </a:spcBef>
              <a:buFontTx/>
              <a:buNone/>
            </a:pPr>
            <a:r>
              <a:rPr lang="ar-SA" altLang="en-US" dirty="0"/>
              <a:t>قام الطبيب بإجراء البحث على مجموعة محدودة من المرضى(22 مريضا) ثم توقف ، نظرا لقلة عدد المرضى ولأن ذلك سيأخذ وقتا طويلا. وبعد مدة سلم نتائج البحث للشركة لتقوم بنشرها</a:t>
            </a:r>
          </a:p>
          <a:p>
            <a:pPr eaLnBrk="1" hangingPunct="1">
              <a:spcBef>
                <a:spcPct val="0"/>
              </a:spcBef>
              <a:buFontTx/>
              <a:buNone/>
            </a:pPr>
            <a:r>
              <a:rPr lang="ar-SA" altLang="en-US" dirty="0"/>
              <a:t>حيث سجل نتائج لعدد 203 مرضى.</a:t>
            </a:r>
          </a:p>
          <a:p>
            <a:pPr eaLnBrk="1" hangingPunct="1">
              <a:spcBef>
                <a:spcPct val="0"/>
              </a:spcBef>
              <a:buFontTx/>
              <a:buNone/>
            </a:pPr>
            <a:endParaRPr lang="ar-SA" altLang="en-US" dirty="0"/>
          </a:p>
        </p:txBody>
      </p:sp>
      <p:pic>
        <p:nvPicPr>
          <p:cNvPr id="3076" name="Picture 4" descr="http://www.med-health.net/images/10404951/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391" y="201881"/>
            <a:ext cx="4152900" cy="208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62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424113" y="1773239"/>
            <a:ext cx="7848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sz="3600"/>
              <a:t>أرسل اللدكتور (ف) ورقة علمية للنشر في مجلة علمية عن بحث لم يقم به على الإطلاق وإنما قام بوضع نتائج وأرقام من عنده.</a:t>
            </a:r>
          </a:p>
        </p:txBody>
      </p:sp>
      <p:pic>
        <p:nvPicPr>
          <p:cNvPr id="3" name="Picture 2" descr="http://img0.gtsstatic.com/wallpapers/5665714f44df3b14b64752006a7a09cd_large.jpeg"/>
          <p:cNvPicPr>
            <a:picLocks noChangeAspect="1" noChangeArrowheads="1"/>
          </p:cNvPicPr>
          <p:nvPr/>
        </p:nvPicPr>
        <p:blipFill>
          <a:blip r:embed="rId2">
            <a:extLst>
              <a:ext uri="{28A0092B-C50C-407E-A947-70E740481C1C}">
                <a14:useLocalDpi xmlns:a14="http://schemas.microsoft.com/office/drawing/2010/main" val="0"/>
              </a:ext>
            </a:extLst>
          </a:blip>
          <a:srcRect l="16978" t="11935" r="13921" b="4938"/>
          <a:stretch>
            <a:fillRect/>
          </a:stretch>
        </p:blipFill>
        <p:spPr bwMode="auto">
          <a:xfrm>
            <a:off x="8832851" y="260351"/>
            <a:ext cx="14398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020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351089" y="1989138"/>
            <a:ext cx="71850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a:t>قام  البروفيسور (ك) بإجراء تجربة سريرية على المرضى لدواء جديد غير معروف الفعالية.</a:t>
            </a:r>
          </a:p>
          <a:p>
            <a:pPr eaLnBrk="1" hangingPunct="1">
              <a:spcBef>
                <a:spcPct val="0"/>
              </a:spcBef>
              <a:buFontTx/>
              <a:buNone/>
            </a:pPr>
            <a:r>
              <a:rPr lang="ar-SA" altLang="en-US"/>
              <a:t>المرضى لم يكونوا على علم بأن الدواء جديد وأنهم مشمولين في تجربة سريرية</a:t>
            </a:r>
          </a:p>
        </p:txBody>
      </p:sp>
      <p:pic>
        <p:nvPicPr>
          <p:cNvPr id="14339" name="Picture 2" descr="http://communications.med.nyu.edu/system/files/blaser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6" y="4437064"/>
            <a:ext cx="1800225"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ttps://encrypted-tbn3.gstatic.com/images?q=tbn:ANd9GcRZoiXuo8eS1ZMuMiGgVllU9yO9vlfiral0Vy9PXrO6WYrr7vW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6" y="5313364"/>
            <a:ext cx="17684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06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721708" y="1039985"/>
            <a:ext cx="9144000" cy="2387600"/>
          </a:xfrm>
        </p:spPr>
        <p:txBody>
          <a:bodyPr>
            <a:normAutofit/>
          </a:bodyPr>
          <a:lstStyle/>
          <a:p>
            <a:pPr algn="ctr" rtl="1"/>
            <a:r>
              <a:rPr lang="ar-SA" sz="11500" dirty="0" smtClean="0"/>
              <a:t>حالات</a:t>
            </a:r>
            <a:endParaRPr lang="en-US" sz="11500" dirty="0"/>
          </a:p>
        </p:txBody>
      </p:sp>
      <p:pic>
        <p:nvPicPr>
          <p:cNvPr id="1026" name="Picture 2" descr="misconduct in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488" y="3427585"/>
            <a:ext cx="4762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55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198814" y="1557338"/>
            <a:ext cx="62817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a:t>مجموعة من الطلاب  يقومون بإجراء بحث يتطلب مقابلة المرضى. أحد الطلاب</a:t>
            </a:r>
          </a:p>
          <a:p>
            <a:pPr eaLnBrk="1" hangingPunct="1">
              <a:spcBef>
                <a:spcPct val="0"/>
              </a:spcBef>
              <a:buFontTx/>
              <a:buNone/>
            </a:pPr>
            <a:r>
              <a:rPr lang="ar-SA" altLang="en-US"/>
              <a:t>قام بتعبئة الاستبانات بنفسه دون مقابلة المرضى</a:t>
            </a:r>
          </a:p>
        </p:txBody>
      </p:sp>
      <p:pic>
        <p:nvPicPr>
          <p:cNvPr id="15363" name="Picture 2" descr="https://encrypted-tbn2.gstatic.com/images?q=tbn:ANd9GcQZkYof343ZPDk0DMVZy0RJC_cyOi3HbZ0t9PCTOnbfjI8xVI5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6" y="3789364"/>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Mango Frui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739" y="-26988"/>
            <a:ext cx="1666875" cy="201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295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35188" y="2341563"/>
            <a:ext cx="79295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ar-SA" altLang="en-US"/>
              <a:t>قام مجموعة من الأطباء بالتشارك في بحث على أن ينشربأسمائهم جميعا وفوجئوا بعد فترة بأن الباحث الرئيس نشر البحث باسمه هو فقط  وقدم لزملائه الشكر في نهاية الورقة العلمية</a:t>
            </a:r>
          </a:p>
        </p:txBody>
      </p:sp>
      <p:pic>
        <p:nvPicPr>
          <p:cNvPr id="3" name="Picture 2" descr="http://img.gawkerassets.com/img/17o9jz54r7tntjpg/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26988"/>
            <a:ext cx="253523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87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47" y="228262"/>
            <a:ext cx="11829534" cy="5938613"/>
          </a:xfrm>
          <a:prstGeom prst="rect">
            <a:avLst/>
          </a:prstGeom>
        </p:spPr>
        <p:txBody>
          <a:bodyPr wrap="square">
            <a:spAutoFit/>
          </a:bodyPr>
          <a:lstStyle/>
          <a:p>
            <a:pPr>
              <a:lnSpc>
                <a:spcPct val="107000"/>
              </a:lnSpc>
              <a:spcAft>
                <a:spcPts val="800"/>
              </a:spcAft>
            </a:pPr>
            <a:r>
              <a:rPr lang="en-US" sz="1100" b="1" dirty="0">
                <a:solidFill>
                  <a:srgbClr val="000000"/>
                </a:solidFill>
                <a:latin typeface="Verdana" panose="020B0604030504040204" pitchFamily="34" charset="0"/>
                <a:ea typeface="Calibri" panose="020F0502020204030204" pitchFamily="34" charset="0"/>
                <a:cs typeface="Arial" panose="020B0604020202020204" pitchFamily="34" charset="0"/>
              </a:rPr>
              <a:t>Original Source Material:</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solidFill>
                  <a:srgbClr val="000000"/>
                </a:solidFill>
                <a:latin typeface="Verdana" panose="020B0604030504040204" pitchFamily="34" charset="0"/>
                <a:ea typeface="Calibri" panose="020F0502020204030204" pitchFamily="34" charset="0"/>
                <a:cs typeface="Arial" panose="020B0604020202020204" pitchFamily="34" charset="0"/>
              </a:rPr>
              <a:t> </a:t>
            </a: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Technology has significantly transformed education at several major turning points in our history. In the broadest sense, </a:t>
            </a:r>
            <a:r>
              <a:rPr lang="en-US" dirty="0">
                <a:latin typeface="Verdana" panose="020B0604030504040204" pitchFamily="34" charset="0"/>
                <a:ea typeface="Calibri" panose="020F0502020204030204" pitchFamily="34" charset="0"/>
                <a:cs typeface="Arial" panose="020B0604020202020204" pitchFamily="34" charset="0"/>
              </a:rPr>
              <a:t>the first technology was the primitive modes of communication used by prehistoric people before the development of spoken language</a:t>
            </a: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 Mime, gestures, grunts, and drawing of figures in the sand with a stick were methods used to communicate -- yes, even to educate. Even without speech, these prehistoric people were able to teach their young how to catch animals for food, what animals to avoid, which vegetation was good to eat and which was poisonous.</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The plagiarized?</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In examining technology, we have to remember that computers are not the first technology people have had to deal with. The first technology was the primitive modes of communication used by prehistoric people before the development of spoken language</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Is this plagiarism and why?</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solidFill>
                  <a:srgbClr val="000000"/>
                </a:solidFill>
                <a:latin typeface="Verdana" panose="020B0604030504040204" pitchFamily="34" charset="0"/>
                <a:ea typeface="Calibri" panose="020F0502020204030204" pitchFamily="34" charset="0"/>
                <a:cs typeface="Arial" panose="020B0604020202020204" pitchFamily="34" charset="0"/>
              </a:rPr>
              <a:t>What should he have done?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 descr="https://encrypted-tbn2.gstatic.com/images?q=tbn:ANd9GcQaF5ViWeXeQDJlETL5z049zIZPI0TwyyZTjEPBnnYdhDYGR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606" y="4747013"/>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9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05" y="910170"/>
            <a:ext cx="11483546" cy="4601644"/>
          </a:xfrm>
          <a:prstGeom prst="rect">
            <a:avLst/>
          </a:prstGeom>
        </p:spPr>
        <p:txBody>
          <a:bodyPr wrap="square">
            <a:spAutoFit/>
          </a:bodyPr>
          <a:lstStyle/>
          <a:p>
            <a:pPr>
              <a:lnSpc>
                <a:spcPct val="107000"/>
              </a:lnSpc>
              <a:spcAft>
                <a:spcPts val="800"/>
              </a:spcAft>
            </a:pPr>
            <a:r>
              <a:rPr lang="en-US" sz="3200" dirty="0">
                <a:solidFill>
                  <a:srgbClr val="000000"/>
                </a:solidFill>
                <a:latin typeface="Verdana" panose="020B0604030504040204" pitchFamily="34" charset="0"/>
                <a:ea typeface="Calibri" panose="020F0502020204030204" pitchFamily="34" charset="0"/>
                <a:cs typeface="Arial" panose="020B0604020202020204" pitchFamily="34" charset="0"/>
              </a:rPr>
              <a:t>The correct version:</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solidFill>
                  <a:srgbClr val="000000"/>
                </a:solidFill>
                <a:latin typeface="Verdana" panose="020B060403050404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dirty="0">
                <a:solidFill>
                  <a:srgbClr val="000000"/>
                </a:solidFill>
                <a:latin typeface="Verdana" panose="020B060403050404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ts val="1690"/>
              </a:lnSpc>
            </a:pPr>
            <a:r>
              <a:rPr lang="en-US" dirty="0">
                <a:solidFill>
                  <a:srgbClr val="000000"/>
                </a:solidFill>
                <a:latin typeface="Verdana" panose="020B0604030504040204" pitchFamily="34" charset="0"/>
                <a:ea typeface="Times New Roman" panose="02020603050405020304" pitchFamily="18" charset="0"/>
              </a:rPr>
              <a:t>In examining technology, we have to remember that computers are not the first technology people have had to deal with. </a:t>
            </a:r>
            <a:r>
              <a:rPr lang="en-US" dirty="0">
                <a:solidFill>
                  <a:srgbClr val="C00000"/>
                </a:solidFill>
                <a:latin typeface="Verdana" panose="020B0604030504040204" pitchFamily="34" charset="0"/>
                <a:ea typeface="Times New Roman" panose="02020603050405020304" pitchFamily="18" charset="0"/>
              </a:rPr>
              <a:t>Frick (1991) believes that</a:t>
            </a:r>
            <a:r>
              <a:rPr lang="en-US" dirty="0">
                <a:solidFill>
                  <a:srgbClr val="000000"/>
                </a:solidFill>
                <a:latin typeface="Verdana" panose="020B0604030504040204" pitchFamily="34" charset="0"/>
                <a:ea typeface="Times New Roman" panose="02020603050405020304" pitchFamily="18" charset="0"/>
              </a:rPr>
              <a:t> "... the first technology was the primitive modes of communication used by prehistoric people before the development of spoken language" (p. 10</a:t>
            </a:r>
            <a:r>
              <a:rPr lang="en-US" dirty="0" smtClean="0">
                <a:solidFill>
                  <a:srgbClr val="000000"/>
                </a:solidFill>
                <a:latin typeface="Verdana" panose="020B0604030504040204" pitchFamily="34" charset="0"/>
                <a:ea typeface="Times New Roman" panose="02020603050405020304" pitchFamily="18" charset="0"/>
              </a:rPr>
              <a:t>).</a:t>
            </a:r>
            <a:endParaRPr lang="ar-SA" dirty="0" smtClean="0">
              <a:solidFill>
                <a:srgbClr val="000000"/>
              </a:solidFill>
              <a:latin typeface="Verdana" panose="020B0604030504040204" pitchFamily="34" charset="0"/>
              <a:ea typeface="Times New Roman" panose="02020603050405020304" pitchFamily="18" charset="0"/>
            </a:endParaRPr>
          </a:p>
          <a:p>
            <a:pPr>
              <a:lnSpc>
                <a:spcPts val="1690"/>
              </a:lnSpc>
            </a:pPr>
            <a:endParaRPr lang="ar-SA" sz="3200" dirty="0">
              <a:solidFill>
                <a:srgbClr val="000000"/>
              </a:solidFill>
              <a:latin typeface="Verdana" panose="020B0604030504040204" pitchFamily="34" charset="0"/>
              <a:ea typeface="Times New Roman" panose="02020603050405020304" pitchFamily="18" charset="0"/>
            </a:endParaRPr>
          </a:p>
          <a:p>
            <a:pPr>
              <a:lnSpc>
                <a:spcPts val="1690"/>
              </a:lnSpc>
            </a:pPr>
            <a:endParaRPr lang="en-US" sz="3200" dirty="0">
              <a:latin typeface="Times New Roman" panose="02020603050405020304" pitchFamily="18" charset="0"/>
              <a:ea typeface="Times New Roman" panose="02020603050405020304" pitchFamily="18" charset="0"/>
            </a:endParaRPr>
          </a:p>
          <a:p>
            <a:pPr>
              <a:lnSpc>
                <a:spcPts val="1690"/>
              </a:lnSpc>
            </a:pPr>
            <a:r>
              <a:rPr lang="en-US" dirty="0">
                <a:solidFill>
                  <a:srgbClr val="000000"/>
                </a:solidFill>
                <a:latin typeface="Verdana" panose="020B0604030504040204" pitchFamily="34" charset="0"/>
                <a:ea typeface="Times New Roman" panose="02020603050405020304" pitchFamily="18" charset="0"/>
              </a:rPr>
              <a:t>Reference:</a:t>
            </a:r>
            <a:endParaRPr lang="en-US" sz="3200" dirty="0">
              <a:latin typeface="Times New Roman" panose="02020603050405020304" pitchFamily="18" charset="0"/>
              <a:ea typeface="Times New Roman" panose="02020603050405020304" pitchFamily="18" charset="0"/>
            </a:endParaRPr>
          </a:p>
          <a:p>
            <a:pPr>
              <a:lnSpc>
                <a:spcPts val="1690"/>
              </a:lnSpc>
            </a:pPr>
            <a:r>
              <a:rPr lang="en-US" dirty="0">
                <a:solidFill>
                  <a:srgbClr val="000000"/>
                </a:solidFill>
                <a:latin typeface="Verdana" panose="020B0604030504040204" pitchFamily="34" charset="0"/>
                <a:ea typeface="Times New Roman" panose="02020603050405020304" pitchFamily="18" charset="0"/>
              </a:rPr>
              <a:t>Frick, T. (1991). </a:t>
            </a:r>
            <a:r>
              <a:rPr lang="en-US" i="1" dirty="0">
                <a:solidFill>
                  <a:srgbClr val="000000"/>
                </a:solidFill>
                <a:latin typeface="Verdana" panose="020B0604030504040204" pitchFamily="34" charset="0"/>
                <a:ea typeface="Times New Roman" panose="02020603050405020304" pitchFamily="18" charset="0"/>
              </a:rPr>
              <a:t>Restructuring education through technology.</a:t>
            </a:r>
            <a:r>
              <a:rPr lang="en-US" dirty="0">
                <a:solidFill>
                  <a:srgbClr val="000000"/>
                </a:solidFill>
                <a:latin typeface="Verdana" panose="020B0604030504040204" pitchFamily="34" charset="0"/>
                <a:ea typeface="Times New Roman" panose="02020603050405020304" pitchFamily="18" charset="0"/>
              </a:rPr>
              <a:t> Bloomington, IN: Phi Delta Kappa Educational Foundation.</a:t>
            </a:r>
            <a:endParaRPr lang="en-US" sz="3200" dirty="0">
              <a:latin typeface="Times New Roman" panose="02020603050405020304" pitchFamily="18" charset="0"/>
              <a:ea typeface="Times New Roman" panose="02020603050405020304" pitchFamily="18" charset="0"/>
            </a:endParaRPr>
          </a:p>
          <a:p>
            <a:pPr>
              <a:lnSpc>
                <a:spcPct val="107000"/>
              </a:lnSpc>
              <a:spcAft>
                <a:spcPts val="800"/>
              </a:spcAft>
            </a:pPr>
            <a:r>
              <a:rPr lang="en-US" sz="4000" dirty="0">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1507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descr="http://www.strategies.com/blog/wp-content/uploads/2009/05/tough-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2565401"/>
            <a:ext cx="43926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418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57561" y="447120"/>
            <a:ext cx="11195823" cy="5940088"/>
          </a:xfrm>
          <a:prstGeom prst="rect">
            <a:avLst/>
          </a:prstGeom>
        </p:spPr>
        <p:txBody>
          <a:bodyPr wrap="square">
            <a:spAutoFit/>
          </a:bodyPr>
          <a:lstStyle/>
          <a:p>
            <a:pPr algn="r" rtl="1"/>
            <a:r>
              <a:rPr lang="ar-SA" sz="2800" b="1" dirty="0" smtClean="0">
                <a:solidFill>
                  <a:srgbClr val="000000"/>
                </a:solidFill>
                <a:effectLst/>
                <a:latin typeface="Times New Roman" panose="02020603050405020304" pitchFamily="18" charset="0"/>
                <a:ea typeface="Times New Roman" panose="02020603050405020304" pitchFamily="18" charset="0"/>
              </a:rPr>
              <a:t>الحالة الاولى</a:t>
            </a:r>
            <a:r>
              <a:rPr lang="ar-SA" sz="2800" dirty="0" smtClean="0">
                <a:solidFill>
                  <a:srgbClr val="000000"/>
                </a:solidFill>
                <a:effectLst/>
                <a:latin typeface="Times New Roman" panose="02020603050405020304" pitchFamily="18" charset="0"/>
                <a:ea typeface="Times New Roman" panose="02020603050405020304" pitchFamily="18" charset="0"/>
              </a:rPr>
              <a:t> :تقدم احد الباحثين لاحد المراكز البحثيه بمشروع بحث بغرض طلب تمويله من المركز .وعرض البحث على احد الخبراء المتخصصين والذي رأى بعد مراجعة البحث بأنه لايستحق التمويل ،و بعد فترة وجد الباحث الذي قدم المشروع ان مشروع بحثه كما هو قدم من قبل الخبير الى جهة اخرى بغرض تمويله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r" rtl="1"/>
            <a:endParaRPr lang="en-US" sz="2400" dirty="0" smtClean="0">
              <a:effectLst/>
              <a:latin typeface="Times New Roman" panose="02020603050405020304" pitchFamily="18" charset="0"/>
              <a:ea typeface="Times New Roman" panose="02020603050405020304" pitchFamily="18" charset="0"/>
            </a:endParaRPr>
          </a:p>
          <a:p>
            <a:r>
              <a:rPr lang="ar-SA" sz="2400" dirty="0" smtClean="0">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algn="r" rtl="1"/>
            <a:r>
              <a:rPr lang="ar-SA" sz="2800" b="1" dirty="0" smtClean="0">
                <a:solidFill>
                  <a:srgbClr val="000000"/>
                </a:solidFill>
                <a:effectLst/>
                <a:latin typeface="Times New Roman" panose="02020603050405020304" pitchFamily="18" charset="0"/>
                <a:ea typeface="Times New Roman" panose="02020603050405020304" pitchFamily="18" charset="0"/>
              </a:rPr>
              <a:t>الحالة الثانية</a:t>
            </a:r>
            <a:r>
              <a:rPr lang="ar-SA" sz="2800" dirty="0" smtClean="0">
                <a:solidFill>
                  <a:srgbClr val="000000"/>
                </a:solidFill>
                <a:effectLst/>
                <a:latin typeface="Times New Roman" panose="02020603050405020304" pitchFamily="18" charset="0"/>
                <a:ea typeface="Times New Roman" panose="02020603050405020304" pitchFamily="18" charset="0"/>
              </a:rPr>
              <a:t> :قام احد الباحثين بإرسال ورقة عملية الى احد المجلات العلمية ،وبعد عرضها على المراجعين , شك احدهم في ان البيانات التي اعتمد عليها الباحث غير واقعية ,وقد تكون مختلقة (مفبركة) وعندما قام محرر المجلة </a:t>
            </a:r>
            <a:r>
              <a:rPr lang="ar-SA" sz="2800" dirty="0" err="1" smtClean="0">
                <a:solidFill>
                  <a:srgbClr val="000000"/>
                </a:solidFill>
                <a:effectLst/>
                <a:latin typeface="Times New Roman" panose="02020603050405020304" pitchFamily="18" charset="0"/>
                <a:ea typeface="Times New Roman" panose="02020603050405020304" pitchFamily="18" charset="0"/>
              </a:rPr>
              <a:t>باثارة</a:t>
            </a:r>
            <a:r>
              <a:rPr lang="ar-SA" sz="2800" dirty="0" smtClean="0">
                <a:solidFill>
                  <a:srgbClr val="000000"/>
                </a:solidFill>
                <a:effectLst/>
                <a:latin typeface="Times New Roman" panose="02020603050405020304" pitchFamily="18" charset="0"/>
                <a:ea typeface="Times New Roman" panose="02020603050405020304" pitchFamily="18" charset="0"/>
              </a:rPr>
              <a:t> الموضوع مع الباحث انفعل وطلب سحب الورقة العلمية . تلقى المحرر رسالة من احد العاملين مع الباحث ان البيانات كانت مفبركة .</a:t>
            </a:r>
            <a:endParaRPr lang="en-US" sz="2400" dirty="0" smtClean="0">
              <a:effectLst/>
              <a:latin typeface="Times New Roman" panose="02020603050405020304" pitchFamily="18" charset="0"/>
              <a:ea typeface="Times New Roman" panose="02020603050405020304" pitchFamily="18" charset="0"/>
            </a:endParaRPr>
          </a:p>
          <a:p>
            <a:r>
              <a:rPr lang="ar-SA" sz="2400" dirty="0" smtClean="0">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algn="r" rtl="1"/>
            <a:r>
              <a:rPr lang="ar-SA" sz="2800" b="1" dirty="0" smtClean="0">
                <a:solidFill>
                  <a:srgbClr val="000000"/>
                </a:solidFill>
                <a:effectLst/>
                <a:latin typeface="Times New Roman" panose="02020603050405020304" pitchFamily="18" charset="0"/>
                <a:ea typeface="Times New Roman" panose="02020603050405020304" pitchFamily="18" charset="0"/>
              </a:rPr>
              <a:t>الحالة </a:t>
            </a:r>
            <a:r>
              <a:rPr lang="ar-SA" sz="2800" b="1" dirty="0" err="1" smtClean="0">
                <a:solidFill>
                  <a:srgbClr val="000000"/>
                </a:solidFill>
                <a:effectLst/>
                <a:latin typeface="Times New Roman" panose="02020603050405020304" pitchFamily="18" charset="0"/>
                <a:ea typeface="Times New Roman" panose="02020603050405020304" pitchFamily="18" charset="0"/>
              </a:rPr>
              <a:t>الثالثه</a:t>
            </a:r>
            <a:r>
              <a:rPr lang="ar-SA" sz="2800" dirty="0" err="1" smtClean="0">
                <a:solidFill>
                  <a:srgbClr val="000000"/>
                </a:solidFill>
                <a:effectLst/>
                <a:latin typeface="Times New Roman" panose="02020603050405020304" pitchFamily="18" charset="0"/>
                <a:ea typeface="Times New Roman" panose="02020603050405020304" pitchFamily="18" charset="0"/>
              </a:rPr>
              <a:t>:اشترك</a:t>
            </a:r>
            <a:r>
              <a:rPr lang="ar-SA" sz="2800" dirty="0" smtClean="0">
                <a:solidFill>
                  <a:srgbClr val="000000"/>
                </a:solidFill>
                <a:effectLst/>
                <a:latin typeface="Times New Roman" panose="02020603050405020304" pitchFamily="18" charset="0"/>
                <a:ea typeface="Times New Roman" panose="02020603050405020304" pitchFamily="18" charset="0"/>
              </a:rPr>
              <a:t> ثلاثة من الباحثين في احد الابحاث ,على ان تضمن اسماؤهم جميعا كمؤلفين . وبعد النشر وجد أحد الباحثين أن اسمه لم يكن ضمن المؤلفين.</a:t>
            </a:r>
            <a:endParaRPr lang="en-US" sz="2400" dirty="0" smtClean="0">
              <a:effectLst/>
              <a:latin typeface="Times New Roman" panose="02020603050405020304" pitchFamily="18" charset="0"/>
              <a:ea typeface="Times New Roman" panose="02020603050405020304" pitchFamily="18" charset="0"/>
            </a:endParaRPr>
          </a:p>
          <a:p>
            <a:pPr algn="r" rtl="1"/>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909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266700" y="1803400"/>
            <a:ext cx="11404600" cy="2667000"/>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chemeClr val="tx1"/>
                </a:solidFill>
                <a:latin typeface="Times New Roman" panose="02020603050405020304" pitchFamily="18" charset="0"/>
                <a:ea typeface="Times New Roman" panose="02020603050405020304" pitchFamily="18" charset="0"/>
              </a:rPr>
              <a:t>سوء السلوك في مجال البحث العلمي</a:t>
            </a:r>
            <a:r>
              <a:rPr lang="ar-SA" sz="3600" dirty="0">
                <a:solidFill>
                  <a:schemeClr val="tx1"/>
                </a:solidFill>
                <a:latin typeface="Times New Roman" panose="02020603050405020304" pitchFamily="18" charset="0"/>
                <a:ea typeface="Times New Roman" panose="02020603050405020304" pitchFamily="18" charset="0"/>
              </a:rPr>
              <a:t>  (   </a:t>
            </a:r>
            <a:r>
              <a:rPr lang="en-US" sz="3600" dirty="0">
                <a:solidFill>
                  <a:schemeClr val="tx1"/>
                </a:solidFill>
                <a:latin typeface="Times New Roman" panose="02020603050405020304" pitchFamily="18" charset="0"/>
                <a:ea typeface="Times New Roman" panose="02020603050405020304" pitchFamily="18" charset="0"/>
              </a:rPr>
              <a:t>R</a:t>
            </a:r>
            <a:r>
              <a:rPr lang="en-US" sz="3600" dirty="0" smtClean="0">
                <a:solidFill>
                  <a:schemeClr val="tx1"/>
                </a:solidFill>
                <a:latin typeface="Times New Roman" panose="02020603050405020304" pitchFamily="18" charset="0"/>
                <a:ea typeface="Times New Roman" panose="02020603050405020304" pitchFamily="18" charset="0"/>
              </a:rPr>
              <a:t>esearch </a:t>
            </a:r>
            <a:r>
              <a:rPr lang="en-US" sz="3600" dirty="0">
                <a:solidFill>
                  <a:schemeClr val="tx1"/>
                </a:solidFill>
                <a:latin typeface="Times New Roman" panose="02020603050405020304" pitchFamily="18" charset="0"/>
                <a:ea typeface="Times New Roman" panose="02020603050405020304" pitchFamily="18" charset="0"/>
              </a:rPr>
              <a:t>M</a:t>
            </a:r>
            <a:r>
              <a:rPr lang="en-US" sz="3600" dirty="0" smtClean="0">
                <a:solidFill>
                  <a:schemeClr val="tx1"/>
                </a:solidFill>
                <a:latin typeface="Times New Roman" panose="02020603050405020304" pitchFamily="18" charset="0"/>
                <a:ea typeface="Times New Roman" panose="02020603050405020304" pitchFamily="18" charset="0"/>
              </a:rPr>
              <a:t>isconduct</a:t>
            </a:r>
            <a:r>
              <a:rPr lang="ar-SA" sz="3600" dirty="0" smtClean="0">
                <a:solidFill>
                  <a:schemeClr val="tx1"/>
                </a:solidFill>
                <a:latin typeface="Times New Roman" panose="02020603050405020304" pitchFamily="18" charset="0"/>
                <a:ea typeface="Times New Roman" panose="02020603050405020304" pitchFamily="18" charset="0"/>
              </a:rPr>
              <a:t> </a:t>
            </a:r>
            <a:r>
              <a:rPr lang="ar-SA" sz="3600" dirty="0">
                <a:solidFill>
                  <a:schemeClr val="tx1"/>
                </a:solidFill>
                <a:latin typeface="Times New Roman" panose="02020603050405020304" pitchFamily="18" charset="0"/>
                <a:ea typeface="Times New Roman" panose="02020603050405020304" pitchFamily="18" charset="0"/>
              </a:rPr>
              <a:t> )</a:t>
            </a:r>
            <a:r>
              <a:rPr lang="en-US" sz="3200" dirty="0">
                <a:solidFill>
                  <a:schemeClr val="tx1"/>
                </a:solidFill>
                <a:latin typeface="Times New Roman" panose="02020603050405020304" pitchFamily="18" charset="0"/>
                <a:ea typeface="Times New Roman" panose="02020603050405020304" pitchFamily="18" charset="0"/>
              </a:rPr>
              <a:t/>
            </a:r>
            <a:br>
              <a:rPr lang="en-US" sz="3200" dirty="0">
                <a:solidFill>
                  <a:schemeClr val="tx1"/>
                </a:solidFill>
                <a:latin typeface="Times New Roman" panose="02020603050405020304" pitchFamily="18" charset="0"/>
                <a:ea typeface="Times New Roman" panose="02020603050405020304" pitchFamily="18" charset="0"/>
              </a:rPr>
            </a:br>
            <a:endParaRPr lang="en-US" sz="3600" dirty="0">
              <a:solidFill>
                <a:schemeClr val="tx1"/>
              </a:solidFill>
            </a:endParaRPr>
          </a:p>
        </p:txBody>
      </p:sp>
    </p:spTree>
    <p:extLst>
      <p:ext uri="{BB962C8B-B14F-4D97-AF65-F5344CB8AC3E}">
        <p14:creationId xmlns:p14="http://schemas.microsoft.com/office/powerpoint/2010/main" val="49470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997839"/>
            <a:ext cx="10731500" cy="3847207"/>
          </a:xfrm>
          <a:prstGeom prst="rect">
            <a:avLst/>
          </a:prstGeom>
        </p:spPr>
        <p:txBody>
          <a:bodyPr wrap="square">
            <a:spAutoFit/>
          </a:bodyPr>
          <a:lstStyle/>
          <a:p>
            <a:pPr algn="r" rtl="1"/>
            <a:r>
              <a:rPr lang="ar-SA" sz="2800" dirty="0" smtClean="0">
                <a:solidFill>
                  <a:srgbClr val="000000"/>
                </a:solidFill>
                <a:latin typeface="Times New Roman" panose="02020603050405020304" pitchFamily="18" charset="0"/>
                <a:ea typeface="Times New Roman" panose="02020603050405020304" pitchFamily="18" charset="0"/>
              </a:rPr>
              <a:t>تم </a:t>
            </a:r>
            <a:r>
              <a:rPr lang="ar-SA" sz="2800" dirty="0" smtClean="0">
                <a:solidFill>
                  <a:srgbClr val="000000"/>
                </a:solidFill>
                <a:effectLst/>
                <a:latin typeface="Times New Roman" panose="02020603050405020304" pitchFamily="18" charset="0"/>
                <a:ea typeface="Times New Roman" panose="02020603050405020304" pitchFamily="18" charset="0"/>
              </a:rPr>
              <a:t>تعريف سوء السلوك في مجال البحث العلمي على انه :</a:t>
            </a:r>
          </a:p>
          <a:p>
            <a:pPr algn="r" rtl="1"/>
            <a:endParaRPr lang="en-US" sz="2400" dirty="0" smtClean="0">
              <a:effectLst/>
              <a:latin typeface="Times New Roman" panose="02020603050405020304" pitchFamily="18" charset="0"/>
              <a:ea typeface="Times New Roman" panose="02020603050405020304" pitchFamily="18" charset="0"/>
            </a:endParaRP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فبركة البحث ((</a:t>
            </a:r>
            <a:r>
              <a:rPr lang="en-US" sz="2800" dirty="0" smtClean="0">
                <a:solidFill>
                  <a:srgbClr val="000000"/>
                </a:solidFill>
                <a:effectLst/>
                <a:latin typeface="Times New Roman" panose="02020603050405020304" pitchFamily="18" charset="0"/>
                <a:ea typeface="Times New Roman" panose="02020603050405020304" pitchFamily="18" charset="0"/>
              </a:rPr>
              <a:t>fabrication</a:t>
            </a:r>
            <a:r>
              <a:rPr lang="ar-SA" sz="2800" dirty="0" smtClean="0">
                <a:solidFill>
                  <a:srgbClr val="000000"/>
                </a:solidFill>
                <a:effectLst/>
                <a:latin typeface="Times New Roman" panose="02020603050405020304" pitchFamily="18" charset="0"/>
                <a:ea typeface="Times New Roman" panose="02020603050405020304" pitchFamily="18" charset="0"/>
              </a:rPr>
              <a:t> , والتزييف (</a:t>
            </a:r>
            <a:r>
              <a:rPr lang="en-US" sz="2800" dirty="0" smtClean="0">
                <a:solidFill>
                  <a:srgbClr val="000000"/>
                </a:solidFill>
                <a:effectLst/>
                <a:latin typeface="Times New Roman" panose="02020603050405020304" pitchFamily="18" charset="0"/>
                <a:ea typeface="Times New Roman" panose="02020603050405020304" pitchFamily="18" charset="0"/>
              </a:rPr>
              <a:t>falsification</a:t>
            </a:r>
            <a:r>
              <a:rPr lang="ar-SA" sz="2800" dirty="0" smtClean="0">
                <a:solidFill>
                  <a:srgbClr val="000000"/>
                </a:solidFill>
                <a:effectLst/>
                <a:latin typeface="Times New Roman" panose="02020603050405020304" pitchFamily="18" charset="0"/>
                <a:ea typeface="Times New Roman" panose="02020603050405020304" pitchFamily="18" charset="0"/>
              </a:rPr>
              <a:t>) ,والانتحال (( </a:t>
            </a:r>
            <a:r>
              <a:rPr lang="en-US" sz="2800" dirty="0" smtClean="0">
                <a:solidFill>
                  <a:srgbClr val="000000"/>
                </a:solidFill>
                <a:effectLst/>
                <a:latin typeface="Times New Roman" panose="02020603050405020304" pitchFamily="18" charset="0"/>
                <a:ea typeface="Times New Roman" panose="02020603050405020304" pitchFamily="18" charset="0"/>
              </a:rPr>
              <a:t>plagiarism,((</a:t>
            </a:r>
            <a:r>
              <a:rPr lang="en-US" sz="2800" dirty="0" err="1" smtClean="0">
                <a:solidFill>
                  <a:srgbClr val="000000"/>
                </a:solidFill>
                <a:effectLst/>
                <a:latin typeface="Times New Roman" panose="02020603050405020304" pitchFamily="18" charset="0"/>
                <a:ea typeface="Times New Roman" panose="02020603050405020304" pitchFamily="18" charset="0"/>
              </a:rPr>
              <a:t>ffp</a:t>
            </a:r>
            <a:r>
              <a:rPr lang="ar-SA" sz="2800" dirty="0" smtClean="0">
                <a:solidFill>
                  <a:srgbClr val="000000"/>
                </a:solidFill>
                <a:effectLst/>
                <a:latin typeface="Times New Roman" panose="02020603050405020304" pitchFamily="18" charset="0"/>
                <a:ea typeface="Times New Roman" panose="02020603050405020304" pitchFamily="18" charset="0"/>
              </a:rPr>
              <a:t> عند اعداد البحث او تنفيذه او نشره </a:t>
            </a:r>
            <a:r>
              <a:rPr lang="ar-SA" sz="2800" dirty="0">
                <a:solidFill>
                  <a:srgbClr val="000000"/>
                </a:solidFill>
                <a:latin typeface="Times New Roman" panose="02020603050405020304" pitchFamily="18" charset="0"/>
                <a:ea typeface="Times New Roman" panose="02020603050405020304" pitchFamily="18" charset="0"/>
              </a:rPr>
              <a:t>.</a:t>
            </a:r>
            <a:r>
              <a:rPr lang="ar-SA" sz="2800" dirty="0" smtClean="0">
                <a:solidFill>
                  <a:srgbClr val="000000"/>
                </a:solidFill>
                <a:effectLst/>
                <a:latin typeface="Times New Roman" panose="02020603050405020304" pitchFamily="18" charset="0"/>
                <a:ea typeface="Times New Roman" panose="02020603050405020304" pitchFamily="18" charset="0"/>
              </a:rPr>
              <a:t>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r" rtl="1"/>
            <a:endParaRPr lang="en-US" sz="2400" dirty="0" smtClean="0">
              <a:effectLst/>
              <a:latin typeface="Times New Roman" panose="02020603050405020304" pitchFamily="18" charset="0"/>
              <a:ea typeface="Times New Roman" panose="02020603050405020304" pitchFamily="18" charset="0"/>
            </a:endParaRP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 التعريف الأشمل: </a:t>
            </a: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a:t>
            </a:r>
            <a:r>
              <a:rPr lang="ar-SA" sz="2800" dirty="0" smtClean="0">
                <a:solidFill>
                  <a:srgbClr val="FF0000"/>
                </a:solidFill>
                <a:effectLst/>
                <a:latin typeface="Times New Roman" panose="02020603050405020304" pitchFamily="18" charset="0"/>
                <a:ea typeface="Times New Roman" panose="02020603050405020304" pitchFamily="18" charset="0"/>
              </a:rPr>
              <a:t>اي انحراف عن او خرق </a:t>
            </a:r>
            <a:r>
              <a:rPr lang="ar-SA" sz="2800" dirty="0">
                <a:solidFill>
                  <a:srgbClr val="FF0000"/>
                </a:solidFill>
                <a:latin typeface="Times New Roman" panose="02020603050405020304" pitchFamily="18" charset="0"/>
                <a:ea typeface="Times New Roman" panose="02020603050405020304" pitchFamily="18" charset="0"/>
              </a:rPr>
              <a:t>ل</a:t>
            </a:r>
            <a:r>
              <a:rPr lang="ar-SA" sz="2800" dirty="0" smtClean="0">
                <a:solidFill>
                  <a:srgbClr val="FF0000"/>
                </a:solidFill>
                <a:effectLst/>
                <a:latin typeface="Times New Roman" panose="02020603050405020304" pitchFamily="18" charset="0"/>
                <a:ea typeface="Times New Roman" panose="02020603050405020304" pitchFamily="18" charset="0"/>
              </a:rPr>
              <a:t>مبادىء النزاهة العلمية بقصد وتعمد او إهمال عند اعداد البحث او تنفيذه او نشره ,ويشمل ذلك التزييف والفبركة والانتحال</a:t>
            </a:r>
            <a:r>
              <a:rPr lang="en-US" sz="2800" dirty="0" smtClean="0">
                <a:solidFill>
                  <a:srgbClr val="FF0000"/>
                </a:solidFill>
                <a:effectLst/>
                <a:latin typeface="Times New Roman" panose="02020603050405020304" pitchFamily="18" charset="0"/>
                <a:ea typeface="Times New Roman" panose="02020603050405020304" pitchFamily="18" charset="0"/>
              </a:rPr>
              <a:t>(</a:t>
            </a:r>
            <a:r>
              <a:rPr lang="ar-SA" sz="2800" dirty="0" smtClean="0">
                <a:solidFill>
                  <a:srgbClr val="FF0000"/>
                </a:solidFill>
                <a:effectLst/>
                <a:latin typeface="Times New Roman" panose="02020603050405020304" pitchFamily="18" charset="0"/>
                <a:ea typeface="Times New Roman" panose="02020603050405020304" pitchFamily="18" charset="0"/>
              </a:rPr>
              <a:t>.</a:t>
            </a:r>
            <a:endParaRPr lang="en-US" sz="2400" dirty="0" smtClean="0">
              <a:solidFill>
                <a:srgbClr val="FF0000"/>
              </a:solidFill>
              <a:effectLst/>
              <a:latin typeface="Times New Roman" panose="02020603050405020304" pitchFamily="18" charset="0"/>
              <a:ea typeface="Times New Roman" panose="02020603050405020304" pitchFamily="18" charset="0"/>
            </a:endParaRP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فيشمل امثلة اخرى مثل: ازدواجية النشر والحشو العلمي وغيرها</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عنوان 4"/>
          <p:cNvSpPr>
            <a:spLocks noGrp="1"/>
          </p:cNvSpPr>
          <p:nvPr>
            <p:ph type="title"/>
          </p:nvPr>
        </p:nvSpPr>
        <p:spPr/>
        <p:txBody>
          <a:bodyPr>
            <a:normAutofit fontScale="90000"/>
          </a:bodyPr>
          <a:lstStyle/>
          <a:p>
            <a:pPr algn="ctr" rtl="1"/>
            <a:r>
              <a:rPr lang="ar-SA" b="1" dirty="0" smtClean="0">
                <a:solidFill>
                  <a:srgbClr val="000000"/>
                </a:solidFill>
                <a:effectLst/>
                <a:latin typeface="Times New Roman" panose="02020603050405020304" pitchFamily="18" charset="0"/>
                <a:ea typeface="Times New Roman" panose="02020603050405020304" pitchFamily="18" charset="0"/>
              </a:rPr>
              <a:t>سوء السلوك في مجال البحث العلمي</a:t>
            </a:r>
            <a:r>
              <a:rPr lang="ar-SA" dirty="0" smtClean="0">
                <a:solidFill>
                  <a:srgbClr val="000000"/>
                </a:solidFill>
                <a:effectLst/>
                <a:latin typeface="Times New Roman" panose="02020603050405020304" pitchFamily="18" charset="0"/>
                <a:ea typeface="Times New Roman" panose="02020603050405020304" pitchFamily="18" charset="0"/>
              </a:rPr>
              <a:t>  (   </a:t>
            </a:r>
            <a:r>
              <a:rPr lang="en-US" dirty="0" smtClean="0">
                <a:solidFill>
                  <a:srgbClr val="000000"/>
                </a:solidFill>
                <a:effectLst/>
                <a:latin typeface="Times New Roman" panose="02020603050405020304" pitchFamily="18" charset="0"/>
                <a:ea typeface="Times New Roman" panose="02020603050405020304" pitchFamily="18" charset="0"/>
              </a:rPr>
              <a:t>research misconduct</a:t>
            </a:r>
            <a:r>
              <a:rPr lang="ar-SA" dirty="0" smtClean="0">
                <a:solidFill>
                  <a:srgbClr val="000000"/>
                </a:solidFill>
                <a:effectLst/>
                <a:latin typeface="Times New Roman" panose="02020603050405020304" pitchFamily="18" charset="0"/>
                <a:ea typeface="Times New Roman" panose="02020603050405020304" pitchFamily="18" charset="0"/>
              </a:rPr>
              <a:t>  )</a:t>
            </a:r>
            <a:r>
              <a:rPr lang="en-US" sz="4000" dirty="0" smtClean="0">
                <a:effectLst/>
                <a:latin typeface="Times New Roman" panose="02020603050405020304" pitchFamily="18" charset="0"/>
                <a:ea typeface="Times New Roman" panose="02020603050405020304" pitchFamily="18" charset="0"/>
              </a:rPr>
              <a:t/>
            </a:r>
            <a:br>
              <a:rPr lang="en-US" sz="4000" dirty="0" smtClean="0">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5786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5" end="5"/>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p:cTn id="34"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9859" y="593044"/>
            <a:ext cx="9123450" cy="5568859"/>
          </a:xfrm>
          <a:prstGeom prst="rect">
            <a:avLst/>
          </a:prstGeom>
        </p:spPr>
      </p:pic>
      <p:sp>
        <p:nvSpPr>
          <p:cNvPr id="3" name="TextBox 2"/>
          <p:cNvSpPr txBox="1"/>
          <p:nvPr/>
        </p:nvSpPr>
        <p:spPr>
          <a:xfrm>
            <a:off x="3781168" y="6466703"/>
            <a:ext cx="7183698" cy="369332"/>
          </a:xfrm>
          <a:prstGeom prst="rect">
            <a:avLst/>
          </a:prstGeom>
          <a:noFill/>
        </p:spPr>
        <p:txBody>
          <a:bodyPr wrap="none" rtlCol="0">
            <a:spAutoFit/>
          </a:bodyPr>
          <a:lstStyle/>
          <a:p>
            <a:r>
              <a:rPr lang="en-US" b="1" dirty="0"/>
              <a:t>Murat </a:t>
            </a:r>
            <a:r>
              <a:rPr lang="en-US" b="1" dirty="0" err="1"/>
              <a:t>Cokol,Retraction</a:t>
            </a:r>
            <a:r>
              <a:rPr lang="en-US" b="1" dirty="0"/>
              <a:t> rates are on the </a:t>
            </a:r>
            <a:r>
              <a:rPr lang="en-US" b="1" dirty="0" err="1"/>
              <a:t>riseEMBO</a:t>
            </a:r>
            <a:r>
              <a:rPr lang="en-US" b="1" dirty="0"/>
              <a:t> Rep. 2008 Jan; 9(1): 2..</a:t>
            </a:r>
          </a:p>
        </p:txBody>
      </p:sp>
      <p:sp>
        <p:nvSpPr>
          <p:cNvPr id="4" name="TextBox 3"/>
          <p:cNvSpPr txBox="1"/>
          <p:nvPr/>
        </p:nvSpPr>
        <p:spPr>
          <a:xfrm>
            <a:off x="4246308" y="181228"/>
            <a:ext cx="3371437" cy="646331"/>
          </a:xfrm>
          <a:prstGeom prst="rect">
            <a:avLst/>
          </a:prstGeom>
          <a:noFill/>
        </p:spPr>
        <p:txBody>
          <a:bodyPr wrap="none" rtlCol="0">
            <a:spAutoFit/>
          </a:bodyPr>
          <a:lstStyle/>
          <a:p>
            <a:pPr algn="r" rtl="1"/>
            <a:r>
              <a:rPr lang="ar-SA" sz="3600" b="1" dirty="0" smtClean="0">
                <a:solidFill>
                  <a:srgbClr val="002060"/>
                </a:solidFill>
              </a:rPr>
              <a:t>سحب الأوراق العلمية</a:t>
            </a:r>
            <a:endParaRPr lang="en-US" sz="3600" b="1" dirty="0">
              <a:solidFill>
                <a:srgbClr val="002060"/>
              </a:solidFill>
            </a:endParaRPr>
          </a:p>
        </p:txBody>
      </p:sp>
    </p:spTree>
    <p:extLst>
      <p:ext uri="{BB962C8B-B14F-4D97-AF65-F5344CB8AC3E}">
        <p14:creationId xmlns:p14="http://schemas.microsoft.com/office/powerpoint/2010/main" val="92727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1593</Words>
  <Application>Microsoft Office PowerPoint</Application>
  <PresentationFormat>Widescreen</PresentationFormat>
  <Paragraphs>242</Paragraphs>
  <Slides>54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AmiriWeb</vt:lpstr>
      <vt:lpstr>Arial</vt:lpstr>
      <vt:lpstr>Calibri</vt:lpstr>
      <vt:lpstr>Calibri Light</vt:lpstr>
      <vt:lpstr>Ek Mukta Light</vt:lpstr>
      <vt:lpstr>inherit</vt:lpstr>
      <vt:lpstr>Open Sans</vt:lpstr>
      <vt:lpstr>Times New Roman</vt:lpstr>
      <vt:lpstr>Verdana</vt:lpstr>
      <vt:lpstr>Wingdings</vt:lpstr>
      <vt:lpstr>نسق Office</vt:lpstr>
      <vt:lpstr>أخلاقيات النزاهة العلمية وقضايا التأليف والنشر</vt:lpstr>
      <vt:lpstr>الأهداف</vt:lpstr>
      <vt:lpstr>ن ز ا هـ ة</vt:lpstr>
      <vt:lpstr>النزاهة</vt:lpstr>
      <vt:lpstr>حالات</vt:lpstr>
      <vt:lpstr>PowerPoint Presentation</vt:lpstr>
      <vt:lpstr>PowerPoint Presentation</vt:lpstr>
      <vt:lpstr>سوء السلوك في مجال البحث العلمي  (   research misconduct  ) </vt:lpstr>
      <vt:lpstr>PowerPoint Presentation</vt:lpstr>
      <vt:lpstr>أسباب التجاوزات في النشر العلمي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أنواع سوءالسلوك في البحث العلمي</vt:lpstr>
      <vt:lpstr>أنواع سوءالسلوك في البحث العلمي</vt:lpstr>
      <vt:lpstr>TYPES OF TEXT PLAGIARISM</vt:lpstr>
      <vt:lpstr>PowerPoint Presentation</vt:lpstr>
      <vt:lpstr>SELF-PLAGIARISM</vt:lpstr>
      <vt:lpstr> 46% of the manuscripts submitted to IJES have contained some form of plagiarism</vt:lpstr>
      <vt:lpstr>PARAPHRASING</vt:lpstr>
      <vt:lpstr>PowerPoint Presentation</vt:lpstr>
      <vt:lpstr>PowerPoint Presentation</vt:lpstr>
      <vt:lpstr>الانتحال او السرقة الادبيه / العلمية </vt:lpstr>
      <vt:lpstr>PowerPoint Presentation</vt:lpstr>
      <vt:lpstr>PREVENTION PLAGIARISM</vt:lpstr>
      <vt:lpstr>PowerPoint Presentation</vt:lpstr>
      <vt:lpstr>تضارب المصالح</vt:lpstr>
      <vt:lpstr>قضايا التأليف AUTHORSHIP</vt:lpstr>
      <vt:lpstr>قضايا التأليف AUTHORSHIP</vt:lpstr>
      <vt:lpstr>PowerPoint Presentation</vt:lpstr>
      <vt:lpstr>PowerPoint Presentation</vt:lpstr>
      <vt:lpstr>أخلاقيات الباحث</vt:lpstr>
      <vt:lpstr>PowerPoint Presentation</vt:lpstr>
      <vt:lpstr>PowerPoint Presentation</vt:lpstr>
      <vt:lpstr>الأمانة</vt:lpstr>
      <vt:lpstr>PowerPoint Presentation</vt:lpstr>
      <vt:lpstr>الضوابط الأخلاقية</vt:lpstr>
      <vt:lpstr>PowerPoint Presentation</vt:lpstr>
      <vt:lpstr>النشر العلمي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Jamal S. Jarallah</cp:lastModifiedBy>
  <cp:revision>57</cp:revision>
  <dcterms:created xsi:type="dcterms:W3CDTF">2015-11-24T04:55:24Z</dcterms:created>
  <dcterms:modified xsi:type="dcterms:W3CDTF">2017-03-08T08:39:59Z</dcterms:modified>
</cp:coreProperties>
</file>