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74" r:id="rId3"/>
    <p:sldId id="372" r:id="rId4"/>
    <p:sldId id="331" r:id="rId5"/>
    <p:sldId id="276" r:id="rId6"/>
    <p:sldId id="277" r:id="rId7"/>
    <p:sldId id="332" r:id="rId8"/>
    <p:sldId id="373" r:id="rId9"/>
    <p:sldId id="374" r:id="rId10"/>
    <p:sldId id="333" r:id="rId11"/>
    <p:sldId id="381" r:id="rId12"/>
    <p:sldId id="382" r:id="rId13"/>
    <p:sldId id="336" r:id="rId14"/>
    <p:sldId id="361" r:id="rId15"/>
    <p:sldId id="348" r:id="rId16"/>
    <p:sldId id="327" r:id="rId17"/>
    <p:sldId id="328" r:id="rId18"/>
    <p:sldId id="355" r:id="rId19"/>
    <p:sldId id="375" r:id="rId20"/>
    <p:sldId id="376" r:id="rId21"/>
    <p:sldId id="356" r:id="rId22"/>
    <p:sldId id="357" r:id="rId23"/>
    <p:sldId id="358" r:id="rId24"/>
    <p:sldId id="354" r:id="rId25"/>
    <p:sldId id="359" r:id="rId26"/>
    <p:sldId id="380" r:id="rId27"/>
    <p:sldId id="360" r:id="rId28"/>
    <p:sldId id="385" r:id="rId29"/>
    <p:sldId id="384" r:id="rId30"/>
    <p:sldId id="386" r:id="rId31"/>
    <p:sldId id="387" r:id="rId32"/>
    <p:sldId id="388" r:id="rId33"/>
    <p:sldId id="390" r:id="rId34"/>
    <p:sldId id="389" r:id="rId35"/>
    <p:sldId id="378" r:id="rId36"/>
    <p:sldId id="392" r:id="rId37"/>
    <p:sldId id="394" r:id="rId38"/>
    <p:sldId id="396" r:id="rId39"/>
    <p:sldId id="397" r:id="rId40"/>
    <p:sldId id="403" r:id="rId41"/>
    <p:sldId id="399" r:id="rId42"/>
    <p:sldId id="401" r:id="rId43"/>
    <p:sldId id="402" r:id="rId44"/>
    <p:sldId id="283" r:id="rId45"/>
    <p:sldId id="284" r:id="rId46"/>
    <p:sldId id="285" r:id="rId47"/>
    <p:sldId id="286" r:id="rId48"/>
    <p:sldId id="287" r:id="rId49"/>
    <p:sldId id="288" r:id="rId50"/>
    <p:sldId id="289" r:id="rId51"/>
    <p:sldId id="290" r:id="rId52"/>
    <p:sldId id="295" r:id="rId53"/>
    <p:sldId id="291" r:id="rId54"/>
    <p:sldId id="292" r:id="rId55"/>
    <p:sldId id="296" r:id="rId56"/>
    <p:sldId id="297" r:id="rId57"/>
    <p:sldId id="298" r:id="rId58"/>
    <p:sldId id="299" r:id="rId59"/>
    <p:sldId id="300" r:id="rId60"/>
    <p:sldId id="370" r:id="rId61"/>
    <p:sldId id="371" r:id="rId62"/>
    <p:sldId id="404" r:id="rId63"/>
    <p:sldId id="301" r:id="rId64"/>
    <p:sldId id="302" r:id="rId65"/>
    <p:sldId id="294"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8" r:id="rId80"/>
    <p:sldId id="317" r:id="rId81"/>
    <p:sldId id="319" r:id="rId82"/>
    <p:sldId id="320" r:id="rId83"/>
    <p:sldId id="321" r:id="rId84"/>
    <p:sldId id="271"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0246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34168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defRPr>
            </a:lvl1pPr>
            <a:lvl2pPr marL="742950" indent="-285750">
              <a:defRPr sz="3600">
                <a:solidFill>
                  <a:schemeClr val="tx1"/>
                </a:solidFill>
                <a:latin typeface="Times New Roman" charset="0"/>
              </a:defRPr>
            </a:lvl2pPr>
            <a:lvl3pPr marL="1143000" indent="-228600">
              <a:defRPr sz="3600">
                <a:solidFill>
                  <a:schemeClr val="tx1"/>
                </a:solidFill>
                <a:latin typeface="Times New Roman" charset="0"/>
              </a:defRPr>
            </a:lvl3pPr>
            <a:lvl4pPr marL="1600200" indent="-228600">
              <a:defRPr sz="3600">
                <a:solidFill>
                  <a:schemeClr val="tx1"/>
                </a:solidFill>
                <a:latin typeface="Times New Roman" charset="0"/>
              </a:defRPr>
            </a:lvl4pPr>
            <a:lvl5pPr marL="2057400" indent="-228600">
              <a:defRPr sz="3600">
                <a:solidFill>
                  <a:schemeClr val="tx1"/>
                </a:solidFill>
                <a:latin typeface="Times New Roman" charset="0"/>
              </a:defRPr>
            </a:lvl5pPr>
            <a:lvl6pPr marL="2514600" indent="-228600" algn="ctr" eaLnBrk="0" fontAlgn="base" hangingPunct="0">
              <a:spcBef>
                <a:spcPct val="0"/>
              </a:spcBef>
              <a:spcAft>
                <a:spcPct val="0"/>
              </a:spcAft>
              <a:defRPr sz="3600">
                <a:solidFill>
                  <a:schemeClr val="tx1"/>
                </a:solidFill>
                <a:latin typeface="Times New Roman" charset="0"/>
              </a:defRPr>
            </a:lvl6pPr>
            <a:lvl7pPr marL="2971800" indent="-228600" algn="ctr" eaLnBrk="0" fontAlgn="base" hangingPunct="0">
              <a:spcBef>
                <a:spcPct val="0"/>
              </a:spcBef>
              <a:spcAft>
                <a:spcPct val="0"/>
              </a:spcAft>
              <a:defRPr sz="3600">
                <a:solidFill>
                  <a:schemeClr val="tx1"/>
                </a:solidFill>
                <a:latin typeface="Times New Roman" charset="0"/>
              </a:defRPr>
            </a:lvl7pPr>
            <a:lvl8pPr marL="3429000" indent="-228600" algn="ctr" eaLnBrk="0" fontAlgn="base" hangingPunct="0">
              <a:spcBef>
                <a:spcPct val="0"/>
              </a:spcBef>
              <a:spcAft>
                <a:spcPct val="0"/>
              </a:spcAft>
              <a:defRPr sz="3600">
                <a:solidFill>
                  <a:schemeClr val="tx1"/>
                </a:solidFill>
                <a:latin typeface="Times New Roman" charset="0"/>
              </a:defRPr>
            </a:lvl8pPr>
            <a:lvl9pPr marL="3886200" indent="-228600" algn="ctr" eaLnBrk="0" fontAlgn="base" hangingPunct="0">
              <a:spcBef>
                <a:spcPct val="0"/>
              </a:spcBef>
              <a:spcAft>
                <a:spcPct val="0"/>
              </a:spcAft>
              <a:defRPr sz="3600">
                <a:solidFill>
                  <a:schemeClr val="tx1"/>
                </a:solidFill>
                <a:latin typeface="Times New Roman" charset="0"/>
              </a:defRPr>
            </a:lvl9pPr>
          </a:lstStyle>
          <a:p>
            <a:fld id="{B6B28648-BCED-4191-800A-E019265DD4C7}" type="slidenum">
              <a:rPr lang="en-US" sz="1200"/>
              <a:pPr/>
              <a:t>67</a:t>
            </a:fld>
            <a:endParaRPr lang="en-US" sz="1200"/>
          </a:p>
        </p:txBody>
      </p:sp>
      <p:sp>
        <p:nvSpPr>
          <p:cNvPr id="48131" name="Rectangle 2"/>
          <p:cNvSpPr>
            <a:spLocks noGrp="1" noRot="1" noChangeAspect="1" noChangeArrowheads="1" noTextEdit="1"/>
          </p:cNvSpPr>
          <p:nvPr>
            <p:ph type="sldImg"/>
          </p:nvPr>
        </p:nvSpPr>
        <p:spPr>
          <a:xfrm>
            <a:off x="604838" y="142875"/>
            <a:ext cx="5648325" cy="4235450"/>
          </a:xfrm>
          <a:ln/>
        </p:spPr>
      </p:sp>
      <p:sp>
        <p:nvSpPr>
          <p:cNvPr id="48132" name="Rectangle 3"/>
          <p:cNvSpPr>
            <a:spLocks noGrp="1" noChangeArrowheads="1"/>
          </p:cNvSpPr>
          <p:nvPr>
            <p:ph type="body" idx="1"/>
          </p:nvPr>
        </p:nvSpPr>
        <p:spPr>
          <a:xfrm>
            <a:off x="574675" y="4506913"/>
            <a:ext cx="6264275" cy="4476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spcBef>
                <a:spcPct val="20000"/>
              </a:spcBef>
            </a:pPr>
            <a:r>
              <a:rPr lang="en-US" sz="900" smtClean="0"/>
              <a:t>Slide ID: 22348</a:t>
            </a:r>
          </a:p>
          <a:p>
            <a:pPr marL="171450" indent="-171450">
              <a:spcBef>
                <a:spcPct val="20000"/>
              </a:spcBef>
              <a:buFontTx/>
              <a:buChar char="•"/>
            </a:pPr>
            <a:r>
              <a:rPr lang="en-US" sz="800" b="1" smtClean="0"/>
              <a:t>A variety of factors, both modifiable and nonmodifiable, affect the individual risk for stroke</a:t>
            </a:r>
          </a:p>
          <a:p>
            <a:pPr marL="171450" indent="-171450">
              <a:spcBef>
                <a:spcPct val="20000"/>
              </a:spcBef>
              <a:buFontTx/>
              <a:buChar char="•"/>
            </a:pPr>
            <a:r>
              <a:rPr lang="en-US" sz="800" smtClean="0"/>
              <a:t>A history of TIA or stroke considerably increases the risk of a repeat cerebral ischemic event, including a secondary stroke. A history of TIA is a significant independent predictor of stroke, even after adjustment for vascular disease risk factors</a:t>
            </a:r>
            <a:r>
              <a:rPr lang="en-US" sz="800" baseline="30000" smtClean="0"/>
              <a:t>1</a:t>
            </a:r>
            <a:endParaRPr lang="en-US" sz="800" smtClean="0"/>
          </a:p>
          <a:p>
            <a:pPr marL="171450" indent="-171450">
              <a:spcBef>
                <a:spcPct val="20000"/>
              </a:spcBef>
              <a:buFontTx/>
              <a:buChar char="•"/>
            </a:pPr>
            <a:r>
              <a:rPr lang="en-US" sz="800" smtClean="0"/>
              <a:t>Although an individual’s medical history is not modifiable, there are therapies that can significantly reduce the risk of secondary stroke for these patients</a:t>
            </a:r>
          </a:p>
          <a:p>
            <a:pPr marL="171450" indent="-171450">
              <a:spcBef>
                <a:spcPct val="20000"/>
              </a:spcBef>
              <a:buFontTx/>
              <a:buChar char="•"/>
            </a:pPr>
            <a:r>
              <a:rPr lang="en-US" sz="800" smtClean="0"/>
              <a:t>Age may be the single most important risk factor for stroke. The stroke rate more than doubles for every decade after age 55</a:t>
            </a:r>
            <a:r>
              <a:rPr lang="en-US" sz="800" baseline="30000" smtClean="0"/>
              <a:t>1</a:t>
            </a:r>
            <a:endParaRPr lang="en-US" sz="800" smtClean="0"/>
          </a:p>
          <a:p>
            <a:pPr marL="171450" indent="-171450">
              <a:spcBef>
                <a:spcPct val="20000"/>
              </a:spcBef>
              <a:buFontTx/>
              <a:buChar char="•"/>
            </a:pPr>
            <a:r>
              <a:rPr lang="en-US" sz="800" smtClean="0"/>
              <a:t>Stroke incidence is higher among men than women; however, more women than men die of stroke every year because of their longer life expectancy</a:t>
            </a:r>
            <a:r>
              <a:rPr lang="en-US" sz="800" baseline="30000" smtClean="0"/>
              <a:t>1,2</a:t>
            </a:r>
            <a:endParaRPr lang="en-US" sz="800" smtClean="0"/>
          </a:p>
          <a:p>
            <a:pPr marL="171450" indent="-171450">
              <a:spcBef>
                <a:spcPct val="20000"/>
              </a:spcBef>
              <a:buFontTx/>
              <a:buChar char="•"/>
            </a:pPr>
            <a:r>
              <a:rPr lang="en-US" sz="800" smtClean="0"/>
              <a:t>The incidence of stroke and stroke mortality varies among racial and ethnic groups. Overall stroke mortality is more than twice as high among blacks compared with whites; at earlier ages (45 to 55 years), mortality is 4 to 5 times higher</a:t>
            </a:r>
            <a:r>
              <a:rPr lang="en-US" sz="800" baseline="30000" smtClean="0"/>
              <a:t>1,3</a:t>
            </a:r>
            <a:endParaRPr lang="en-US" sz="800" smtClean="0"/>
          </a:p>
          <a:p>
            <a:pPr marL="171450" indent="-171450">
              <a:spcBef>
                <a:spcPct val="20000"/>
              </a:spcBef>
              <a:buFontTx/>
              <a:buChar char="•"/>
            </a:pPr>
            <a:r>
              <a:rPr lang="en-US" sz="800" smtClean="0"/>
              <a:t>Heredity plays a role as well: both paternal and maternal history of stroke affects risk of stroke</a:t>
            </a:r>
            <a:r>
              <a:rPr lang="en-US" sz="800" baseline="30000" smtClean="0"/>
              <a:t>1</a:t>
            </a:r>
            <a:endParaRPr lang="en-US" sz="800" smtClean="0"/>
          </a:p>
          <a:p>
            <a:pPr marL="171450" indent="-171450">
              <a:spcBef>
                <a:spcPct val="20000"/>
              </a:spcBef>
              <a:buFontTx/>
              <a:buChar char="•"/>
            </a:pPr>
            <a:r>
              <a:rPr lang="en-US" sz="800" smtClean="0"/>
              <a:t>Hypertension is the single most important modifiable risk factor for ischemic stroke</a:t>
            </a:r>
            <a:r>
              <a:rPr lang="en-US" sz="800" baseline="30000" smtClean="0"/>
              <a:t>1</a:t>
            </a:r>
            <a:endParaRPr lang="en-US" sz="800" smtClean="0"/>
          </a:p>
          <a:p>
            <a:pPr marL="171450" indent="-171450">
              <a:spcBef>
                <a:spcPct val="20000"/>
              </a:spcBef>
              <a:buFontTx/>
              <a:buChar char="•"/>
            </a:pPr>
            <a:r>
              <a:rPr lang="en-US" sz="800" smtClean="0"/>
              <a:t>Diabetes increases the risk of stroke across all population subgroups and is a particularly strong risk factor for stroke among younger subjects (35 to 54 years of age)</a:t>
            </a:r>
            <a:r>
              <a:rPr lang="en-US" sz="800" baseline="30000" smtClean="0"/>
              <a:t>4</a:t>
            </a:r>
            <a:endParaRPr lang="en-US" sz="800" smtClean="0"/>
          </a:p>
          <a:p>
            <a:pPr marL="171450" indent="-171450">
              <a:spcBef>
                <a:spcPct val="20000"/>
              </a:spcBef>
              <a:buFontTx/>
              <a:buChar char="•"/>
            </a:pPr>
            <a:r>
              <a:rPr lang="en-US" sz="800" smtClean="0"/>
              <a:t>In the Women’s Health Study, women with the healthiest lifestyle, including not smoking, low body mass index, regular exercise, and moderate alcohol consumption, had a 71% reduced risk of stroke compared to women with the unhealthiest lifestyle (HR= 0.29; 95% CI, 0.14-0.63; </a:t>
            </a:r>
            <a:r>
              <a:rPr lang="en-US" sz="800" i="1" smtClean="0"/>
              <a:t>P</a:t>
            </a:r>
            <a:r>
              <a:rPr lang="en-US" sz="800" smtClean="0"/>
              <a:t>&lt; .001 for trend)</a:t>
            </a:r>
            <a:r>
              <a:rPr lang="en-US" sz="800" baseline="30000" smtClean="0"/>
              <a:t>5</a:t>
            </a:r>
            <a:endParaRPr lang="en-US" sz="800" smtClean="0"/>
          </a:p>
          <a:p>
            <a:pPr marL="171450" indent="-171450">
              <a:spcBef>
                <a:spcPct val="20000"/>
              </a:spcBef>
              <a:buFontTx/>
              <a:buChar char="•"/>
            </a:pPr>
            <a:r>
              <a:rPr lang="en-US" sz="800" smtClean="0"/>
              <a:t>Cardiac disease, including atrial fibrillation and carotid artery stenosis, has also been linked to an increased risk of stroke</a:t>
            </a:r>
            <a:r>
              <a:rPr lang="en-US" sz="800" baseline="30000" smtClean="0"/>
              <a:t>1</a:t>
            </a:r>
            <a:endParaRPr lang="en-US" sz="800" smtClean="0"/>
          </a:p>
          <a:p>
            <a:pPr marL="171450" indent="-171450">
              <a:spcBef>
                <a:spcPct val="20000"/>
              </a:spcBef>
              <a:buFontTx/>
              <a:buChar char="•"/>
            </a:pPr>
            <a:endParaRPr lang="en-US" sz="800" smtClean="0"/>
          </a:p>
          <a:p>
            <a:pPr marL="171450" indent="-171450">
              <a:spcBef>
                <a:spcPct val="20000"/>
              </a:spcBef>
              <a:buFontTx/>
              <a:buAutoNum type="arabicPeriod"/>
            </a:pPr>
            <a:r>
              <a:rPr lang="en-US" sz="800" smtClean="0"/>
              <a:t>Sacco RL, Benjamin EJ, Broderick JP, et al. Risk factors. </a:t>
            </a:r>
            <a:r>
              <a:rPr lang="en-US" sz="800" i="1" smtClean="0"/>
              <a:t>Stroke</a:t>
            </a:r>
            <a:r>
              <a:rPr lang="en-US" sz="800" smtClean="0"/>
              <a:t>. 1997;28:1507-1517.</a:t>
            </a:r>
          </a:p>
          <a:p>
            <a:pPr marL="171450" indent="-171450">
              <a:spcBef>
                <a:spcPct val="20000"/>
              </a:spcBef>
              <a:buFontTx/>
              <a:buAutoNum type="arabicPeriod"/>
            </a:pPr>
            <a:r>
              <a:rPr lang="en-US" sz="800" smtClean="0"/>
              <a:t>Seshadri S, Beiser A, Kelly-Hayes M, et al. The lifetime risk of stroke: estimates from the Framingham Study. </a:t>
            </a:r>
            <a:r>
              <a:rPr lang="en-US" sz="800" i="1" smtClean="0"/>
              <a:t>Stroke</a:t>
            </a:r>
            <a:r>
              <a:rPr lang="en-US" sz="800" smtClean="0"/>
              <a:t>. 2006;37:345-350.</a:t>
            </a:r>
          </a:p>
          <a:p>
            <a:pPr marL="171450" indent="-171450">
              <a:spcBef>
                <a:spcPct val="20000"/>
              </a:spcBef>
              <a:buFontTx/>
              <a:buAutoNum type="arabicPeriod"/>
            </a:pPr>
            <a:r>
              <a:rPr lang="en-US" sz="800" smtClean="0"/>
              <a:t>Sacco RL, Kargman DE, Zamanillo MC. Race-ethnic differences in stroke risk factors among hospitalized patients with cerebral infarction: the Northern Manhattan Stroke Study. </a:t>
            </a:r>
            <a:r>
              <a:rPr lang="en-US" sz="800" i="1" smtClean="0"/>
              <a:t>Neurology</a:t>
            </a:r>
            <a:r>
              <a:rPr lang="en-US" sz="800" smtClean="0"/>
              <a:t>. 1995;659-663.</a:t>
            </a:r>
          </a:p>
          <a:p>
            <a:pPr marL="171450" indent="-171450">
              <a:spcBef>
                <a:spcPct val="20000"/>
              </a:spcBef>
              <a:buFontTx/>
              <a:buAutoNum type="arabicPeriod"/>
            </a:pPr>
            <a:r>
              <a:rPr lang="en-US" sz="800" smtClean="0"/>
              <a:t>Kissela BM, Khoury J, Kleindorfer D, et al. Epidemiology of ischemic stroke in patients with diabetes. </a:t>
            </a:r>
            <a:r>
              <a:rPr lang="en-US" sz="800" i="1" smtClean="0"/>
              <a:t>Diabetes Care</a:t>
            </a:r>
            <a:r>
              <a:rPr lang="en-US" sz="800" smtClean="0"/>
              <a:t>. 2005;28:355-359.</a:t>
            </a:r>
          </a:p>
          <a:p>
            <a:pPr marL="171450" indent="-171450">
              <a:spcBef>
                <a:spcPct val="20000"/>
              </a:spcBef>
              <a:buFontTx/>
              <a:buAutoNum type="arabicPeriod"/>
            </a:pPr>
            <a:r>
              <a:rPr lang="en-US" sz="800" smtClean="0"/>
              <a:t>Kurth T, Moore SC, Gaziano JM, et al. Healthy lifestyle and the risk of stroke in women. </a:t>
            </a:r>
            <a:r>
              <a:rPr lang="en-US" sz="800" i="1" smtClean="0"/>
              <a:t>Arch Intern Med</a:t>
            </a:r>
            <a:r>
              <a:rPr lang="en-US" sz="800" smtClean="0"/>
              <a:t>. 2006;166:1403-1409.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C0EB23-48A9-40CE-A148-D1F47E9D955F}" type="slidenum">
              <a:rPr lang="en-US"/>
              <a:pPr/>
              <a:t>68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1463" y="304800"/>
            <a:ext cx="860107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 xmlns:p14="http://schemas.microsoft.com/office/powerpoint/2010/main" val="8961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696516" y="1839515"/>
            <a:ext cx="7366992" cy="1294805"/>
          </a:xfrm>
          <a:prstGeom prst="rect">
            <a:avLst/>
          </a:prstGeom>
          <a:noFill/>
          <a:ln w="12700" cap="rnd">
            <a:noFill/>
            <a:round/>
            <a:headEnd type="none" w="med" len="med"/>
            <a:tailEnd type="none" w="med" len="med"/>
          </a:ln>
        </p:spPr>
        <p:txBody>
          <a:bodyPr lIns="26787" tIns="26787" rIns="26787" bIns="26787" anchor="ctr"/>
          <a:lstStyle/>
          <a:p>
            <a:pPr algn="ctr"/>
            <a:r>
              <a:rPr lang="en-US" sz="3200" dirty="0" smtClean="0">
                <a:solidFill>
                  <a:srgbClr val="FFC000"/>
                </a:solidFill>
                <a:latin typeface="Arial Black" charset="0"/>
                <a:ea typeface="Arial Black" charset="0"/>
                <a:cs typeface="Arial Black" charset="0"/>
                <a:sym typeface="Arial Black" charset="0"/>
              </a:rPr>
              <a:t>Ischemic </a:t>
            </a:r>
            <a:r>
              <a:rPr lang="en-US" sz="3200" dirty="0" smtClean="0">
                <a:solidFill>
                  <a:srgbClr val="FFC000"/>
                </a:solidFill>
                <a:latin typeface="Arial Black" charset="0"/>
                <a:ea typeface="Arial Black" charset="0"/>
                <a:cs typeface="Arial Black" charset="0"/>
                <a:sym typeface="Arial Black" charset="0"/>
              </a:rPr>
              <a:t>Stroke</a:t>
            </a:r>
            <a:r>
              <a:rPr lang="en-US" sz="2700" dirty="0">
                <a:latin typeface="Arial Black" charset="0"/>
                <a:ea typeface="ヒラギノ角ゴ ProN W6" charset="0"/>
                <a:cs typeface="ヒラギノ角ゴ ProN W6" charset="0"/>
                <a:sym typeface="Arial Black" charset="0"/>
              </a:rPr>
              <a:t/>
            </a:r>
            <a:br>
              <a:rPr lang="en-US" sz="2700" dirty="0">
                <a:latin typeface="Arial Black" charset="0"/>
                <a:ea typeface="ヒラギノ角ゴ ProN W6" charset="0"/>
                <a:cs typeface="ヒラギノ角ゴ ProN W6" charset="0"/>
                <a:sym typeface="Arial Black" charset="0"/>
              </a:rPr>
            </a:br>
            <a:endParaRPr lang="en-US" sz="2700" dirty="0">
              <a:latin typeface="Arial Black" charset="0"/>
              <a:ea typeface="ヒラギノ角ゴ ProN W6" charset="0"/>
              <a:cs typeface="ヒラギノ角ゴ ProN W6" charset="0"/>
              <a:sym typeface="Arial Black" charset="0"/>
            </a:endParaRPr>
          </a:p>
        </p:txBody>
      </p:sp>
      <p:sp>
        <p:nvSpPr>
          <p:cNvPr id="13314" name="Rectangle 2"/>
          <p:cNvSpPr>
            <a:spLocks/>
          </p:cNvSpPr>
          <p:nvPr/>
        </p:nvSpPr>
        <p:spPr bwMode="auto">
          <a:xfrm>
            <a:off x="1973461" y="3455790"/>
            <a:ext cx="5188148" cy="1446609"/>
          </a:xfrm>
          <a:prstGeom prst="rect">
            <a:avLst/>
          </a:prstGeom>
          <a:noFill/>
          <a:ln w="12700" cap="rnd">
            <a:noFill/>
            <a:round/>
            <a:headEnd type="none" w="med" len="med"/>
            <a:tailEnd type="none" w="med" len="med"/>
          </a:ln>
        </p:spPr>
        <p:txBody>
          <a:bodyPr lIns="26787" tIns="26787" rIns="26787" bIns="26787"/>
          <a:lstStyle/>
          <a:p>
            <a:pPr algn="ctr">
              <a:lnSpc>
                <a:spcPct val="90000"/>
              </a:lnSpc>
              <a:spcBef>
                <a:spcPts val="536"/>
              </a:spcBef>
            </a:pPr>
            <a:r>
              <a:rPr lang="en-US" sz="2000" dirty="0" err="1" smtClean="0">
                <a:ea typeface="Gill Sans" charset="0"/>
                <a:cs typeface="Gill Sans" charset="0"/>
              </a:rPr>
              <a:t>Yousef</a:t>
            </a:r>
            <a:r>
              <a:rPr lang="en-US" sz="2000" dirty="0" smtClean="0">
                <a:ea typeface="Gill Sans" charset="0"/>
                <a:cs typeface="Gill Sans" charset="0"/>
              </a:rPr>
              <a:t> Mohammad MD., </a:t>
            </a:r>
            <a:r>
              <a:rPr lang="en-US" sz="2000" dirty="0" err="1" smtClean="0">
                <a:ea typeface="Gill Sans" charset="0"/>
                <a:cs typeface="Gill Sans" charset="0"/>
              </a:rPr>
              <a:t>MSc</a:t>
            </a:r>
            <a:r>
              <a:rPr lang="en-US" sz="2000" dirty="0" smtClean="0">
                <a:ea typeface="Gill Sans" charset="0"/>
                <a:cs typeface="Gill Sans" charset="0"/>
              </a:rPr>
              <a:t>., FAHA</a:t>
            </a:r>
          </a:p>
          <a:p>
            <a:pPr algn="ctr">
              <a:lnSpc>
                <a:spcPct val="90000"/>
              </a:lnSpc>
              <a:spcBef>
                <a:spcPts val="536"/>
              </a:spcBef>
            </a:pPr>
            <a:r>
              <a:rPr lang="en-US" sz="2000" dirty="0" smtClean="0">
                <a:ea typeface="Gill Sans" charset="0"/>
                <a:cs typeface="Gill Sans" charset="0"/>
              </a:rPr>
              <a:t>Associate Professor of Neurology</a:t>
            </a:r>
          </a:p>
          <a:p>
            <a:pPr algn="ctr">
              <a:lnSpc>
                <a:spcPct val="90000"/>
              </a:lnSpc>
              <a:spcBef>
                <a:spcPts val="536"/>
              </a:spcBef>
            </a:pPr>
            <a:r>
              <a:rPr lang="en-US" sz="2000" dirty="0" smtClean="0">
                <a:ea typeface="Gill Sans" charset="0"/>
                <a:cs typeface="Gill Sans" charset="0"/>
              </a:rPr>
              <a:t>King Saud University</a:t>
            </a:r>
            <a:endParaRPr lang="en-US" sz="2000" dirty="0">
              <a:ea typeface="Gill Sans" charset="0"/>
              <a:cs typeface="Gill Sans" charset="0"/>
            </a:endParaRPr>
          </a:p>
        </p:txBody>
      </p:sp>
      <p:pic>
        <p:nvPicPr>
          <p:cNvPr id="13315" name="Picture 3"/>
          <p:cNvPicPr>
            <a:picLocks noChangeAspect="1" noChangeArrowheads="1"/>
          </p:cNvPicPr>
          <p:nvPr/>
        </p:nvPicPr>
        <p:blipFill>
          <a:blip r:embed="rId2" cstate="print"/>
          <a:srcRect/>
          <a:stretch>
            <a:fillRect/>
          </a:stretch>
        </p:blipFill>
        <p:spPr bwMode="auto">
          <a:xfrm rot="10800000">
            <a:off x="3962400" y="4876800"/>
            <a:ext cx="1143000" cy="131241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NIHSS"/>
          <p:cNvPicPr>
            <a:picLocks noChangeAspect="1" noChangeArrowheads="1"/>
          </p:cNvPicPr>
          <p:nvPr/>
        </p:nvPicPr>
        <p:blipFill>
          <a:blip r:embed="rId2" cstate="print"/>
          <a:srcRect/>
          <a:stretch>
            <a:fillRect/>
          </a:stretch>
        </p:blipFill>
        <p:spPr bwMode="auto">
          <a:xfrm>
            <a:off x="381000" y="0"/>
            <a:ext cx="898525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t-PA, which is clot specific, degrades the </a:t>
            </a:r>
            <a:r>
              <a:rPr lang="en-US" dirty="0" err="1" smtClean="0"/>
              <a:t>Plasminogen</a:t>
            </a:r>
            <a:r>
              <a:rPr lang="en-US" dirty="0" smtClean="0"/>
              <a:t> to </a:t>
            </a:r>
            <a:r>
              <a:rPr lang="en-US" dirty="0" err="1" smtClean="0"/>
              <a:t>Plasmin</a:t>
            </a:r>
            <a:r>
              <a:rPr lang="en-US" dirty="0" smtClean="0"/>
              <a:t> which in turn break apart the fibrin and the clot dissolves </a:t>
            </a:r>
          </a:p>
          <a:p>
            <a:endParaRPr lang="en-US" dirty="0" smtClean="0"/>
          </a:p>
          <a:p>
            <a:r>
              <a:rPr lang="en-US" dirty="0" smtClean="0"/>
              <a:t>In the late 80’s, t-PA was proven effective for coronary artery occlusion and acute MI and became the standard of care for acute MI</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3600" dirty="0" smtClean="0">
                <a:solidFill>
                  <a:srgbClr val="FFFF00"/>
                </a:solidFill>
              </a:rPr>
              <a:t>Pharmacological re-canalization</a:t>
            </a:r>
            <a:endParaRPr lang="en-US" sz="3600" dirty="0" smtClean="0">
              <a:solidFill>
                <a:schemeClr val="folHlink"/>
              </a:solidFill>
            </a:endParaRPr>
          </a:p>
        </p:txBody>
      </p:sp>
      <p:sp>
        <p:nvSpPr>
          <p:cNvPr id="11267" name="Rectangle 3"/>
          <p:cNvSpPr>
            <a:spLocks noGrp="1" noChangeArrowheads="1"/>
          </p:cNvSpPr>
          <p:nvPr>
            <p:ph type="body" idx="1"/>
          </p:nvPr>
        </p:nvSpPr>
        <p:spPr>
          <a:xfrm>
            <a:off x="457200" y="1676400"/>
            <a:ext cx="8229600" cy="4525963"/>
          </a:xfrm>
        </p:spPr>
        <p:txBody>
          <a:bodyPr/>
          <a:lstStyle/>
          <a:p>
            <a:pPr algn="ctr" eaLnBrk="1" hangingPunct="1">
              <a:buNone/>
            </a:pPr>
            <a:r>
              <a:rPr lang="en-US" dirty="0" smtClean="0">
                <a:solidFill>
                  <a:srgbClr val="FFFF00"/>
                </a:solidFill>
              </a:rPr>
              <a:t>Thrombolytic agent</a:t>
            </a:r>
          </a:p>
          <a:p>
            <a:pPr eaLnBrk="1" hangingPunct="1"/>
            <a:endParaRPr lang="en-US" dirty="0" smtClean="0"/>
          </a:p>
          <a:p>
            <a:pPr eaLnBrk="1" hangingPunct="1"/>
            <a:r>
              <a:rPr lang="en-US" dirty="0" smtClean="0"/>
              <a:t>In early 1990’s, three trial using Streptokinase for acute stroke treatment were prematurely stopped because of a high rate of early death, mostly due to intra-cerebral hemorrhage.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3600" dirty="0" smtClean="0">
                <a:solidFill>
                  <a:srgbClr val="FFFF00"/>
                </a:solidFill>
              </a:rPr>
              <a:t>Pharmacological re-canalization</a:t>
            </a:r>
            <a:endParaRPr lang="en-US" sz="3600" dirty="0" smtClean="0">
              <a:solidFill>
                <a:schemeClr val="folHlink"/>
              </a:solidFill>
            </a:endParaRPr>
          </a:p>
        </p:txBody>
      </p:sp>
      <p:sp>
        <p:nvSpPr>
          <p:cNvPr id="12291" name="Rectangle 3"/>
          <p:cNvSpPr>
            <a:spLocks noGrp="1" noChangeArrowheads="1"/>
          </p:cNvSpPr>
          <p:nvPr>
            <p:ph type="body" idx="1"/>
          </p:nvPr>
        </p:nvSpPr>
        <p:spPr/>
        <p:txBody>
          <a:bodyPr>
            <a:normAutofit fontScale="92500" lnSpcReduction="10000"/>
          </a:bodyPr>
          <a:lstStyle/>
          <a:p>
            <a:pPr algn="ctr" eaLnBrk="1" hangingPunct="1">
              <a:lnSpc>
                <a:spcPct val="90000"/>
              </a:lnSpc>
              <a:buFont typeface="Wingdings" pitchFamily="2" charset="2"/>
              <a:buNone/>
            </a:pPr>
            <a:r>
              <a:rPr lang="en-US" sz="3000" dirty="0" smtClean="0">
                <a:solidFill>
                  <a:srgbClr val="FFFF00"/>
                </a:solidFill>
              </a:rPr>
              <a:t>Thrombolytic agent (Tissue </a:t>
            </a:r>
            <a:r>
              <a:rPr lang="en-US" sz="3000" dirty="0" err="1" smtClean="0">
                <a:solidFill>
                  <a:srgbClr val="FFFF00"/>
                </a:solidFill>
              </a:rPr>
              <a:t>Plaminogen</a:t>
            </a:r>
            <a:r>
              <a:rPr lang="en-US" sz="3000" dirty="0" smtClean="0">
                <a:solidFill>
                  <a:srgbClr val="FFFF00"/>
                </a:solidFill>
              </a:rPr>
              <a:t> Activator: t-PA)</a:t>
            </a:r>
          </a:p>
          <a:p>
            <a:pPr eaLnBrk="1" hangingPunct="1">
              <a:lnSpc>
                <a:spcPct val="90000"/>
              </a:lnSpc>
              <a:buFont typeface="Wingdings" pitchFamily="2" charset="2"/>
              <a:buNone/>
            </a:pPr>
            <a:endParaRPr lang="en-US" dirty="0" smtClean="0">
              <a:solidFill>
                <a:srgbClr val="FFFF00"/>
              </a:solidFill>
            </a:endParaRPr>
          </a:p>
          <a:p>
            <a:pPr eaLnBrk="1" hangingPunct="1">
              <a:lnSpc>
                <a:spcPct val="90000"/>
              </a:lnSpc>
              <a:buFont typeface="Wingdings" pitchFamily="2" charset="2"/>
              <a:buNone/>
            </a:pPr>
            <a:r>
              <a:rPr lang="en-US" dirty="0" smtClean="0">
                <a:solidFill>
                  <a:srgbClr val="FFFF00"/>
                </a:solidFill>
              </a:rPr>
              <a:t>European Cooperative Acute Stroke Study (ECASS):</a:t>
            </a:r>
          </a:p>
          <a:p>
            <a:pPr eaLnBrk="1" hangingPunct="1">
              <a:lnSpc>
                <a:spcPct val="90000"/>
              </a:lnSpc>
            </a:pPr>
            <a:endParaRPr lang="en-US" dirty="0" smtClean="0"/>
          </a:p>
          <a:p>
            <a:pPr eaLnBrk="1" hangingPunct="1">
              <a:lnSpc>
                <a:spcPct val="90000"/>
              </a:lnSpc>
            </a:pPr>
            <a:r>
              <a:rPr lang="en-US" dirty="0" smtClean="0"/>
              <a:t>Acute stroke patients were treated with either 1.1mg/kg </a:t>
            </a:r>
            <a:r>
              <a:rPr lang="en-US" dirty="0" err="1" smtClean="0"/>
              <a:t>rt</a:t>
            </a:r>
            <a:r>
              <a:rPr lang="en-US" dirty="0" smtClean="0"/>
              <a:t>-PA or Placebo within 6 hours after stroke onset</a:t>
            </a:r>
          </a:p>
          <a:p>
            <a:pPr eaLnBrk="1" hangingPunct="1">
              <a:lnSpc>
                <a:spcPct val="90000"/>
              </a:lnSpc>
            </a:pPr>
            <a:endParaRPr lang="en-US" dirty="0" smtClean="0"/>
          </a:p>
          <a:p>
            <a:pPr eaLnBrk="1" hangingPunct="1">
              <a:lnSpc>
                <a:spcPct val="90000"/>
              </a:lnSpc>
            </a:pPr>
            <a:r>
              <a:rPr lang="en-US" dirty="0" smtClean="0"/>
              <a:t>Results showed no difference in outcome at 90 days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 xmlns:p14="http://schemas.microsoft.com/office/powerpoint/2010/main" val="1465447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 xmlns:p14="http://schemas.microsoft.com/office/powerpoint/2010/main" val="219185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 xmlns:p14="http://schemas.microsoft.com/office/powerpoint/2010/main" val="1800773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FFFF00"/>
                </a:solidFill>
              </a:rPr>
              <a:t>These results were confirmed in subsequent post marketing observational studies: </a:t>
            </a:r>
          </a:p>
          <a:p>
            <a:endParaRPr lang="en-US" dirty="0" smtClean="0"/>
          </a:p>
          <a:p>
            <a:pPr>
              <a:buNone/>
            </a:pPr>
            <a:r>
              <a:rPr lang="en-US" dirty="0" smtClean="0"/>
              <a:t>58,353 IV t-PA treated patients from “Get with the guidelines stroke registry showed faster onset to treatment (15 minutes increments) is associated: </a:t>
            </a:r>
          </a:p>
          <a:p>
            <a:pPr>
              <a:buNone/>
            </a:pPr>
            <a:endParaRPr lang="en-US" dirty="0" smtClean="0"/>
          </a:p>
          <a:p>
            <a:r>
              <a:rPr lang="en-US" dirty="0" smtClean="0"/>
              <a:t>Reduced mortality (OR 0.96, 95% CI 0.95-0.98)</a:t>
            </a:r>
          </a:p>
          <a:p>
            <a:r>
              <a:rPr lang="en-US" dirty="0" smtClean="0"/>
              <a:t>Reduced </a:t>
            </a:r>
            <a:r>
              <a:rPr lang="en-US" dirty="0" err="1" smtClean="0"/>
              <a:t>sICH</a:t>
            </a:r>
            <a:r>
              <a:rPr lang="en-US" dirty="0" smtClean="0"/>
              <a:t> (OR 0.96, 95% CO 0.95-0.98)</a:t>
            </a:r>
          </a:p>
          <a:p>
            <a:r>
              <a:rPr lang="en-US" dirty="0" smtClean="0"/>
              <a:t>Increased favorable outcome (OR 1.04, 95% CI 1.03-1.05)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solidFill>
                  <a:srgbClr val="FFFF00"/>
                </a:solidFill>
              </a:rPr>
              <a:t>These results were confirmed and verified in subsequent post marketing observational studies:</a:t>
            </a:r>
          </a:p>
          <a:p>
            <a:endParaRPr lang="en-US" dirty="0" smtClean="0"/>
          </a:p>
          <a:p>
            <a:pPr>
              <a:buNone/>
            </a:pPr>
            <a:r>
              <a:rPr lang="en-US" dirty="0" smtClean="0"/>
              <a:t>SITS-MOST study included 6483 patients from 300 centers in European countries:</a:t>
            </a:r>
          </a:p>
          <a:p>
            <a:endParaRPr lang="en-US" dirty="0" smtClean="0"/>
          </a:p>
          <a:p>
            <a:r>
              <a:rPr lang="en-US" dirty="0" smtClean="0"/>
              <a:t>Rate of </a:t>
            </a:r>
            <a:r>
              <a:rPr lang="en-US" dirty="0" err="1" smtClean="0"/>
              <a:t>sICH</a:t>
            </a:r>
            <a:r>
              <a:rPr lang="en-US" dirty="0" smtClean="0"/>
              <a:t>: 1.7%</a:t>
            </a:r>
          </a:p>
          <a:p>
            <a:r>
              <a:rPr lang="en-US" dirty="0" smtClean="0"/>
              <a:t>Mortality rate: 11.3% </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t>SITS-ISTR (large European Stroke Registry) included 29,618 t-PA treated patients within 3-4.5 hours:</a:t>
            </a:r>
          </a:p>
          <a:p>
            <a:pPr>
              <a:buNone/>
            </a:pPr>
            <a:endParaRPr lang="en-US" dirty="0" smtClean="0"/>
          </a:p>
          <a:p>
            <a:r>
              <a:rPr lang="en-US" dirty="0" smtClean="0"/>
              <a:t>Rate of functional independence: 63%</a:t>
            </a:r>
          </a:p>
          <a:p>
            <a:r>
              <a:rPr lang="en-US" dirty="0" err="1" smtClean="0"/>
              <a:t>sICH</a:t>
            </a:r>
            <a:r>
              <a:rPr lang="en-US" dirty="0" smtClean="0"/>
              <a:t> rate: 1.8%</a:t>
            </a:r>
          </a:p>
          <a:p>
            <a:r>
              <a:rPr lang="en-US" dirty="0" smtClean="0"/>
              <a:t>Mortality rate: 11%</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t>In 2010 </a:t>
            </a:r>
            <a:r>
              <a:rPr lang="en-US" dirty="0" err="1" smtClean="0"/>
              <a:t>Mishra</a:t>
            </a:r>
            <a:r>
              <a:rPr lang="en-US" dirty="0" smtClean="0"/>
              <a:t> et al. compared elderly patients treated with t-PA </a:t>
            </a:r>
            <a:r>
              <a:rPr lang="en-US" dirty="0" err="1" smtClean="0"/>
              <a:t>vs</a:t>
            </a:r>
            <a:r>
              <a:rPr lang="en-US" dirty="0" smtClean="0"/>
              <a:t> not treated with t-PA from two large registries:</a:t>
            </a:r>
          </a:p>
          <a:p>
            <a:pPr>
              <a:buNone/>
            </a:pPr>
            <a:endParaRPr lang="en-US" dirty="0" smtClean="0"/>
          </a:p>
          <a:p>
            <a:pPr>
              <a:buNone/>
            </a:pPr>
            <a:endParaRPr lang="en-US" dirty="0" smtClean="0"/>
          </a:p>
        </p:txBody>
      </p:sp>
      <p:graphicFrame>
        <p:nvGraphicFramePr>
          <p:cNvPr id="4" name="Table 3"/>
          <p:cNvGraphicFramePr>
            <a:graphicFrameLocks noGrp="1"/>
          </p:cNvGraphicFramePr>
          <p:nvPr/>
        </p:nvGraphicFramePr>
        <p:xfrm>
          <a:off x="1752600" y="3810000"/>
          <a:ext cx="6096000" cy="1651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Aged &gt;80</a:t>
                      </a:r>
                    </a:p>
                    <a:p>
                      <a:pPr algn="ctr"/>
                      <a:endParaRPr lang="en-US"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Aged &lt; 80</a:t>
                      </a:r>
                    </a:p>
                    <a:p>
                      <a:endParaRPr lang="en-US" dirty="0"/>
                    </a:p>
                  </a:txBody>
                  <a:tcPr/>
                </a:tc>
              </a:tr>
              <a:tr h="370840">
                <a:tc>
                  <a:txBody>
                    <a:bodyPr/>
                    <a:lstStyle/>
                    <a:p>
                      <a:pPr algn="ctr"/>
                      <a:r>
                        <a:rPr lang="en-US" dirty="0" smtClean="0">
                          <a:solidFill>
                            <a:srgbClr val="00B0F0"/>
                          </a:solidFill>
                        </a:rPr>
                        <a:t>Independent</a:t>
                      </a:r>
                      <a:endParaRPr lang="en-US" dirty="0">
                        <a:solidFill>
                          <a:srgbClr val="00B0F0"/>
                        </a:solidFill>
                      </a:endParaRPr>
                    </a:p>
                  </a:txBody>
                  <a:tcPr/>
                </a:tc>
                <a:tc>
                  <a:txBody>
                    <a:bodyPr/>
                    <a:lstStyle/>
                    <a:p>
                      <a:pPr algn="ctr"/>
                      <a:r>
                        <a:rPr lang="en-US" dirty="0" smtClean="0">
                          <a:solidFill>
                            <a:schemeClr val="bg1"/>
                          </a:solidFill>
                        </a:rPr>
                        <a:t>OR</a:t>
                      </a:r>
                      <a:r>
                        <a:rPr lang="en-US" baseline="0" dirty="0" smtClean="0">
                          <a:solidFill>
                            <a:schemeClr val="bg1"/>
                          </a:solidFill>
                        </a:rPr>
                        <a:t> 1.4 (CI 1.3-1.6)</a:t>
                      </a:r>
                      <a:endParaRPr lang="en-US" dirty="0">
                        <a:solidFill>
                          <a:schemeClr val="bg1"/>
                        </a:solidFill>
                      </a:endParaRPr>
                    </a:p>
                  </a:txBody>
                  <a:tcPr/>
                </a:tc>
                <a:tc>
                  <a:txBody>
                    <a:bodyPr/>
                    <a:lstStyle/>
                    <a:p>
                      <a:pPr algn="ctr"/>
                      <a:r>
                        <a:rPr lang="en-US" dirty="0" smtClean="0">
                          <a:solidFill>
                            <a:schemeClr val="bg1"/>
                          </a:solidFill>
                        </a:rPr>
                        <a:t>1.6  (1.5-1.7 P&lt;0.001</a:t>
                      </a:r>
                      <a:endParaRPr lang="en-US" dirty="0">
                        <a:solidFill>
                          <a:schemeClr val="bg1"/>
                        </a:solidFill>
                      </a:endParaRPr>
                    </a:p>
                  </a:txBody>
                  <a:tcPr/>
                </a:tc>
              </a:tr>
              <a:tr h="370840">
                <a:tc>
                  <a:txBody>
                    <a:bodyPr/>
                    <a:lstStyle/>
                    <a:p>
                      <a:pPr algn="ctr"/>
                      <a:r>
                        <a:rPr lang="en-US" dirty="0" err="1" smtClean="0">
                          <a:solidFill>
                            <a:srgbClr val="00B0F0"/>
                          </a:solidFill>
                        </a:rPr>
                        <a:t>sICH</a:t>
                      </a:r>
                      <a:endParaRPr lang="en-US" dirty="0">
                        <a:solidFill>
                          <a:srgbClr val="00B0F0"/>
                        </a:solidFill>
                      </a:endParaRPr>
                    </a:p>
                  </a:txBody>
                  <a:tcPr/>
                </a:tc>
                <a:tc>
                  <a:txBody>
                    <a:bodyPr/>
                    <a:lstStyle/>
                    <a:p>
                      <a:pPr algn="ctr"/>
                      <a:r>
                        <a:rPr lang="en-US" dirty="0" smtClean="0"/>
                        <a:t>Same P=0.07</a:t>
                      </a:r>
                      <a:endParaRPr lang="en-US" dirty="0"/>
                    </a:p>
                  </a:txBody>
                  <a:tcPr/>
                </a:tc>
                <a:tc>
                  <a:txBody>
                    <a:bodyPr/>
                    <a:lstStyle/>
                    <a:p>
                      <a:endParaRPr lang="en-US"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t>T-PA produces economic benefit by reducing societal and health care costs:</a:t>
            </a:r>
          </a:p>
          <a:p>
            <a:endParaRPr lang="en-US" dirty="0" smtClean="0"/>
          </a:p>
          <a:p>
            <a:r>
              <a:rPr lang="en-US" dirty="0" smtClean="0"/>
              <a:t>One analysis in the US showed $7.4 million can be saved for every 2% increase in t-PA treated patients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sz="2800" dirty="0">
                <a:solidFill>
                  <a:srgbClr val="FFFF00"/>
                </a:solidFill>
              </a:rPr>
              <a:t>Acute Stroke </a:t>
            </a:r>
            <a:r>
              <a:rPr lang="en-US" sz="2800" dirty="0" smtClean="0">
                <a:solidFill>
                  <a:srgbClr val="FFFF00"/>
                </a:solidFill>
              </a:rPr>
              <a:t>Treatment</a:t>
            </a:r>
            <a:endParaRPr lang="en-US" sz="2800" dirty="0">
              <a:solidFill>
                <a:srgbClr val="FFFF00"/>
              </a:solidFill>
            </a:endParaRPr>
          </a:p>
        </p:txBody>
      </p:sp>
      <p:sp>
        <p:nvSpPr>
          <p:cNvPr id="637955" name="Rectangle 3"/>
          <p:cNvSpPr>
            <a:spLocks noGrp="1" noChangeArrowheads="1"/>
          </p:cNvSpPr>
          <p:nvPr>
            <p:ph type="body" idx="1"/>
          </p:nvPr>
        </p:nvSpPr>
        <p:spPr/>
        <p:txBody>
          <a:bodyPr>
            <a:normAutofit fontScale="85000" lnSpcReduction="20000"/>
          </a:bodyPr>
          <a:lstStyle/>
          <a:p>
            <a:pPr>
              <a:buNone/>
            </a:pPr>
            <a:r>
              <a:rPr lang="en-US" dirty="0" smtClean="0">
                <a:solidFill>
                  <a:srgbClr val="FFFF00"/>
                </a:solidFill>
              </a:rPr>
              <a:t>Despite supporting data on the efficacy and safety of IV t-PA, it remains substantially underutilized: </a:t>
            </a:r>
            <a:endParaRPr lang="en-US" dirty="0">
              <a:solidFill>
                <a:srgbClr val="FFFF00"/>
              </a:solidFill>
            </a:endParaRPr>
          </a:p>
          <a:p>
            <a:endParaRPr lang="en-US" sz="2400" dirty="0" smtClean="0"/>
          </a:p>
          <a:p>
            <a:r>
              <a:rPr lang="en-US" dirty="0" smtClean="0"/>
              <a:t>Only </a:t>
            </a:r>
            <a:r>
              <a:rPr lang="en-US" dirty="0"/>
              <a:t>&lt;1% of acute stroke patients receive </a:t>
            </a:r>
            <a:r>
              <a:rPr lang="en-US" dirty="0" err="1"/>
              <a:t>thrombolysis</a:t>
            </a:r>
            <a:r>
              <a:rPr lang="en-US" dirty="0"/>
              <a:t> in </a:t>
            </a:r>
            <a:r>
              <a:rPr lang="en-US" dirty="0" smtClean="0"/>
              <a:t>U.S  in 2006 </a:t>
            </a:r>
            <a:r>
              <a:rPr lang="en-US" i="1" dirty="0" smtClean="0"/>
              <a:t>(Mohammad et al. ISC)</a:t>
            </a:r>
            <a:endParaRPr lang="en-US" i="1" dirty="0"/>
          </a:p>
          <a:p>
            <a:endParaRPr lang="en-US" dirty="0"/>
          </a:p>
          <a:p>
            <a:r>
              <a:rPr lang="en-US" dirty="0" smtClean="0"/>
              <a:t>Recent analysis on IV t-PA utilization showed a steady increase from 1.4% in 2004 to 3.4% in 2009</a:t>
            </a:r>
          </a:p>
          <a:p>
            <a:endParaRPr lang="en-US" dirty="0" smtClean="0"/>
          </a:p>
          <a:p>
            <a:r>
              <a:rPr lang="en-US" dirty="0" smtClean="0"/>
              <a:t>Main reason for under utilization, patients present beyond 3 hours from symptoms onset</a:t>
            </a: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Challenges to the utilization of t-PA include:</a:t>
            </a:r>
          </a:p>
          <a:p>
            <a:r>
              <a:rPr lang="en-US" dirty="0" smtClean="0"/>
              <a:t>Narrow eligibility and treatment window</a:t>
            </a:r>
          </a:p>
          <a:p>
            <a:r>
              <a:rPr lang="en-US" dirty="0" smtClean="0"/>
              <a:t>Risk of hemorrhage</a:t>
            </a:r>
          </a:p>
          <a:p>
            <a:r>
              <a:rPr lang="en-US" dirty="0" smtClean="0"/>
              <a:t>Perceived lack of efficacy in large vessel occlusion</a:t>
            </a:r>
          </a:p>
          <a:p>
            <a:r>
              <a:rPr lang="en-US" dirty="0" smtClean="0"/>
              <a:t>Limited pool of stroke expertise in the community</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Managing the problem of narrow eligibility and treatment window include:</a:t>
            </a:r>
          </a:p>
          <a:p>
            <a:r>
              <a:rPr lang="en-US" dirty="0" smtClean="0"/>
              <a:t>   Education of the community and the health care professionals</a:t>
            </a:r>
          </a:p>
          <a:p>
            <a:r>
              <a:rPr lang="en-US" dirty="0" smtClean="0"/>
              <a:t>Standard protocol</a:t>
            </a:r>
          </a:p>
          <a:p>
            <a:r>
              <a:rPr lang="en-US" dirty="0" smtClean="0"/>
              <a:t>Immediate patient assessment and triage</a:t>
            </a:r>
          </a:p>
          <a:p>
            <a:r>
              <a:rPr lang="en-US" dirty="0" smtClean="0"/>
              <a:t>Refining and relaxing the strict inclusion criteria for t-PA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z="3200" smtClean="0"/>
              <a:t>AIS ED STROKE CARE 24/7:</a:t>
            </a:r>
            <a:br>
              <a:rPr lang="en-US" sz="3200" smtClean="0"/>
            </a:br>
            <a:r>
              <a:rPr lang="en-US" sz="2000" smtClean="0"/>
              <a:t>1-H EVALUATION, 1-H INFUSION</a:t>
            </a:r>
          </a:p>
        </p:txBody>
      </p:sp>
      <p:sp>
        <p:nvSpPr>
          <p:cNvPr id="17411" name="Rectangle 3"/>
          <p:cNvSpPr>
            <a:spLocks noGrp="1" noChangeArrowheads="1"/>
          </p:cNvSpPr>
          <p:nvPr>
            <p:ph type="body" sz="half" idx="4294967295"/>
          </p:nvPr>
        </p:nvSpPr>
        <p:spPr>
          <a:xfrm>
            <a:off x="304800" y="1600200"/>
            <a:ext cx="4191000" cy="4114800"/>
          </a:xfrm>
        </p:spPr>
        <p:txBody>
          <a:bodyPr/>
          <a:lstStyle/>
          <a:p>
            <a:pPr eaLnBrk="1" hangingPunct="1">
              <a:buFont typeface="Wingdings" pitchFamily="2" charset="2"/>
              <a:buNone/>
            </a:pPr>
            <a:r>
              <a:rPr lang="en-US" sz="2800" smtClean="0"/>
              <a:t>I. Triage–</a:t>
            </a:r>
            <a:r>
              <a:rPr lang="en-US" sz="2800" b="1" smtClean="0">
                <a:solidFill>
                  <a:srgbClr val="FFFF66"/>
                </a:solidFill>
              </a:rPr>
              <a:t>10 min</a:t>
            </a:r>
          </a:p>
          <a:p>
            <a:pPr lvl="1" eaLnBrk="1" hangingPunct="1"/>
            <a:r>
              <a:rPr lang="en-US" sz="2200" smtClean="0"/>
              <a:t>Review t-PA criteria</a:t>
            </a:r>
          </a:p>
          <a:p>
            <a:pPr lvl="1" eaLnBrk="1" hangingPunct="1"/>
            <a:r>
              <a:rPr lang="en-US" sz="2200" smtClean="0"/>
              <a:t>Page acute stroke team</a:t>
            </a:r>
          </a:p>
          <a:p>
            <a:pPr lvl="1" eaLnBrk="1" hangingPunct="1"/>
            <a:r>
              <a:rPr lang="en-US" sz="2200" smtClean="0"/>
              <a:t>Draw pre t-PA labs*</a:t>
            </a:r>
          </a:p>
          <a:p>
            <a:pPr eaLnBrk="1" hangingPunct="1">
              <a:buFont typeface="Wingdings" pitchFamily="2" charset="2"/>
              <a:buNone/>
            </a:pPr>
            <a:r>
              <a:rPr lang="en-US" sz="2800" smtClean="0"/>
              <a:t>II. Medical Care–</a:t>
            </a:r>
            <a:r>
              <a:rPr lang="en-US" sz="2800" b="1" smtClean="0">
                <a:solidFill>
                  <a:srgbClr val="FFFF66"/>
                </a:solidFill>
              </a:rPr>
              <a:t>25 min</a:t>
            </a:r>
          </a:p>
          <a:p>
            <a:pPr lvl="1" eaLnBrk="1" hangingPunct="1"/>
            <a:r>
              <a:rPr lang="en-US" sz="2200" smtClean="0"/>
              <a:t>Place O2 , 2 NS IVs</a:t>
            </a:r>
          </a:p>
          <a:p>
            <a:pPr lvl="1" eaLnBrk="1" hangingPunct="1"/>
            <a:r>
              <a:rPr lang="en-US" sz="2200" smtClean="0"/>
              <a:t>Obtain BP, weight, NIHSS</a:t>
            </a:r>
          </a:p>
          <a:p>
            <a:pPr lvl="1" eaLnBrk="1" hangingPunct="1"/>
            <a:r>
              <a:rPr lang="en-US" sz="2200" smtClean="0"/>
              <a:t>Obtain 12-lead ECG</a:t>
            </a:r>
          </a:p>
          <a:p>
            <a:pPr lvl="1" eaLnBrk="1" hangingPunct="1"/>
            <a:r>
              <a:rPr lang="en-US" sz="2200" smtClean="0"/>
              <a:t>Send patient to CT</a:t>
            </a:r>
          </a:p>
          <a:p>
            <a:pPr eaLnBrk="1" hangingPunct="1"/>
            <a:endParaRPr lang="en-US" sz="2200" smtClean="0"/>
          </a:p>
        </p:txBody>
      </p:sp>
      <p:sp>
        <p:nvSpPr>
          <p:cNvPr id="17412" name="Rectangle 4"/>
          <p:cNvSpPr>
            <a:spLocks noGrp="1" noChangeArrowheads="1"/>
          </p:cNvSpPr>
          <p:nvPr>
            <p:ph type="body" sz="half" idx="4294967295"/>
          </p:nvPr>
        </p:nvSpPr>
        <p:spPr>
          <a:xfrm>
            <a:off x="4648200" y="1600200"/>
            <a:ext cx="4038600" cy="4114800"/>
          </a:xfrm>
        </p:spPr>
        <p:txBody>
          <a:bodyPr/>
          <a:lstStyle/>
          <a:p>
            <a:pPr eaLnBrk="1" hangingPunct="1">
              <a:buFont typeface="Wingdings" pitchFamily="2" charset="2"/>
              <a:buNone/>
            </a:pPr>
            <a:r>
              <a:rPr lang="en-US" sz="2800" smtClean="0"/>
              <a:t>III. CT &amp; Labs–</a:t>
            </a:r>
            <a:r>
              <a:rPr lang="en-US" sz="2800" b="1" smtClean="0">
                <a:solidFill>
                  <a:srgbClr val="FFFF66"/>
                </a:solidFill>
              </a:rPr>
              <a:t>45 min</a:t>
            </a:r>
          </a:p>
          <a:p>
            <a:pPr lvl="1" eaLnBrk="1" hangingPunct="1"/>
            <a:r>
              <a:rPr lang="en-US" sz="2200" smtClean="0"/>
              <a:t>Obtain lab results</a:t>
            </a:r>
          </a:p>
          <a:p>
            <a:pPr lvl="1" eaLnBrk="1" hangingPunct="1"/>
            <a:r>
              <a:rPr lang="en-US" sz="2200" smtClean="0"/>
              <a:t>Read CT</a:t>
            </a:r>
          </a:p>
          <a:p>
            <a:pPr lvl="1" eaLnBrk="1" hangingPunct="1"/>
            <a:r>
              <a:rPr lang="en-US" sz="2200" smtClean="0"/>
              <a:t>Return pt to ED</a:t>
            </a:r>
          </a:p>
          <a:p>
            <a:pPr eaLnBrk="1" hangingPunct="1">
              <a:buFont typeface="Wingdings" pitchFamily="2" charset="2"/>
              <a:buNone/>
            </a:pPr>
            <a:r>
              <a:rPr lang="en-US" sz="2800" smtClean="0"/>
              <a:t>IV. Treatment–</a:t>
            </a:r>
            <a:r>
              <a:rPr lang="en-US" sz="2800" b="1" smtClean="0">
                <a:solidFill>
                  <a:srgbClr val="FFFF66"/>
                </a:solidFill>
              </a:rPr>
              <a:t>60 min</a:t>
            </a:r>
          </a:p>
          <a:p>
            <a:pPr lvl="1" eaLnBrk="1" hangingPunct="1"/>
            <a:r>
              <a:rPr lang="en-US" sz="2200" smtClean="0"/>
              <a:t>Start IV t-PA</a:t>
            </a:r>
          </a:p>
          <a:p>
            <a:pPr lvl="1" eaLnBrk="1" hangingPunct="1"/>
            <a:r>
              <a:rPr lang="en-US" sz="2200" smtClean="0"/>
              <a:t>Monitor for ICH sxs</a:t>
            </a:r>
          </a:p>
          <a:p>
            <a:pPr lvl="2" eaLnBrk="1" hangingPunct="1"/>
            <a:r>
              <a:rPr lang="en-US" sz="2200" smtClean="0"/>
              <a:t>HTN, headache</a:t>
            </a:r>
          </a:p>
          <a:p>
            <a:pPr lvl="2" eaLnBrk="1" hangingPunct="1"/>
            <a:r>
              <a:rPr lang="en-US" sz="2200" smtClean="0"/>
              <a:t>N/V, </a:t>
            </a:r>
            <a:r>
              <a:rPr lang="en-US" sz="2200" smtClean="0">
                <a:sym typeface="Symbol" pitchFamily="18" charset="2"/>
              </a:rPr>
              <a:t> </a:t>
            </a:r>
            <a:r>
              <a:rPr lang="en-US" sz="2200" smtClean="0"/>
              <a:t>neuro status</a:t>
            </a:r>
          </a:p>
        </p:txBody>
      </p:sp>
      <p:sp>
        <p:nvSpPr>
          <p:cNvPr id="17413" name="Text Box 5"/>
          <p:cNvSpPr txBox="1">
            <a:spLocks noChangeArrowheads="1"/>
          </p:cNvSpPr>
          <p:nvPr/>
        </p:nvSpPr>
        <p:spPr bwMode="auto">
          <a:xfrm>
            <a:off x="1981200" y="5851525"/>
            <a:ext cx="6122988" cy="396875"/>
          </a:xfrm>
          <a:prstGeom prst="rect">
            <a:avLst/>
          </a:prstGeom>
          <a:noFill/>
          <a:ln w="9525">
            <a:noFill/>
            <a:miter lim="800000"/>
            <a:headEnd/>
            <a:tailEnd/>
          </a:ln>
        </p:spPr>
        <p:txBody>
          <a:bodyPr wrap="none">
            <a:spAutoFit/>
          </a:bodyPr>
          <a:lstStyle/>
          <a:p>
            <a:r>
              <a:rPr lang="en-US" sz="2000" b="0" i="1">
                <a:solidFill>
                  <a:srgbClr val="FFFFCC"/>
                </a:solidFill>
                <a:latin typeface="Arial" pitchFamily="34" charset="0"/>
              </a:rPr>
              <a:t>*CBC, platelets, PT/INR, PTT, chem 7, cardiac panel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solidFill>
                  <a:srgbClr val="FFFF00"/>
                </a:solidFill>
              </a:rPr>
              <a:t>Challenges</a:t>
            </a:r>
          </a:p>
          <a:p>
            <a:endParaRPr lang="en-US" dirty="0" smtClean="0"/>
          </a:p>
          <a:p>
            <a:r>
              <a:rPr lang="en-US" dirty="0" smtClean="0"/>
              <a:t>Through a standard acute stroke treatment protocol the time from ER door to IV t-PA must be reduced to as short as 2o minutes</a:t>
            </a:r>
          </a:p>
          <a:p>
            <a:endParaRPr lang="en-US" dirty="0" smtClean="0"/>
          </a:p>
          <a:p>
            <a:r>
              <a:rPr lang="en-US" dirty="0" smtClean="0"/>
              <a:t>The risk of </a:t>
            </a:r>
            <a:r>
              <a:rPr lang="en-US" dirty="0" err="1" smtClean="0"/>
              <a:t>sICH</a:t>
            </a:r>
            <a:r>
              <a:rPr lang="en-US" dirty="0" smtClean="0"/>
              <a:t> from t-PA to misdiagnosed acute stroke (</a:t>
            </a:r>
            <a:r>
              <a:rPr lang="en-US" dirty="0" err="1" smtClean="0"/>
              <a:t>e.g.migraine</a:t>
            </a:r>
            <a:r>
              <a:rPr lang="en-US" dirty="0" smtClean="0"/>
              <a:t>) is exceedingly low</a:t>
            </a:r>
          </a:p>
          <a:p>
            <a:endParaRPr lang="en-US" dirty="0" smtClean="0"/>
          </a:p>
          <a:p>
            <a:r>
              <a:rPr lang="en-US" dirty="0" smtClean="0"/>
              <a:t>Observational study found 25-30% of mild or improving symptoms have unfavorable outcome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lstStyle/>
          <a:p>
            <a:pPr>
              <a:buNone/>
            </a:pPr>
            <a:endParaRPr lang="en-US" dirty="0" smtClean="0">
              <a:solidFill>
                <a:srgbClr val="FFFF00"/>
              </a:solidFill>
            </a:endParaRPr>
          </a:p>
          <a:p>
            <a:pPr>
              <a:buNone/>
            </a:pPr>
            <a:r>
              <a:rPr lang="en-US" dirty="0" smtClean="0">
                <a:solidFill>
                  <a:srgbClr val="FFFF00"/>
                </a:solidFill>
              </a:rPr>
              <a:t>Limited pool of stroke expertise in the community:</a:t>
            </a:r>
          </a:p>
          <a:p>
            <a:pPr>
              <a:buNone/>
            </a:pPr>
            <a:endParaRPr lang="en-US" dirty="0" smtClean="0">
              <a:solidFill>
                <a:srgbClr val="FFFF00"/>
              </a:solidFill>
            </a:endParaRPr>
          </a:p>
          <a:p>
            <a:pPr algn="ctr">
              <a:buNone/>
            </a:pPr>
            <a:r>
              <a:rPr lang="en-US" dirty="0" smtClean="0"/>
              <a:t>Telemedicine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Challenges</a:t>
            </a:r>
          </a:p>
          <a:p>
            <a:pPr algn="ctr">
              <a:buNone/>
            </a:pPr>
            <a:endParaRPr lang="en-US" dirty="0" smtClean="0">
              <a:solidFill>
                <a:srgbClr val="FFFF00"/>
              </a:solidFill>
            </a:endParaRPr>
          </a:p>
          <a:p>
            <a:r>
              <a:rPr lang="en-US" dirty="0" smtClean="0"/>
              <a:t>Large vessel occlusion predicts large infarct size and is associated with poor outcome (46%)</a:t>
            </a:r>
          </a:p>
          <a:p>
            <a:endParaRPr lang="en-US" dirty="0" smtClean="0"/>
          </a:p>
          <a:p>
            <a:r>
              <a:rPr lang="en-US" dirty="0" smtClean="0"/>
              <a:t>Limited efficacy in large vessel occlusion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IV t-PA in large vessel occlusion</a:t>
            </a:r>
          </a:p>
          <a:p>
            <a:pPr algn="ctr">
              <a:buNone/>
            </a:pPr>
            <a:endParaRPr lang="en-US" dirty="0" smtClean="0">
              <a:solidFill>
                <a:srgbClr val="FFFF00"/>
              </a:solidFill>
            </a:endParaRPr>
          </a:p>
          <a:p>
            <a:r>
              <a:rPr lang="en-US" dirty="0" smtClean="0"/>
              <a:t>Patients with </a:t>
            </a:r>
            <a:r>
              <a:rPr lang="en-US" dirty="0" err="1" smtClean="0"/>
              <a:t>hyperdense</a:t>
            </a:r>
            <a:endParaRPr lang="en-US" dirty="0" smtClean="0"/>
          </a:p>
          <a:p>
            <a:pPr>
              <a:buNone/>
            </a:pPr>
            <a:r>
              <a:rPr lang="en-US" dirty="0" smtClean="0"/>
              <a:t>Which is indicative of large </a:t>
            </a:r>
          </a:p>
          <a:p>
            <a:pPr>
              <a:buNone/>
            </a:pPr>
            <a:r>
              <a:rPr lang="en-US" dirty="0" smtClean="0"/>
              <a:t>Vessel occlusion respond </a:t>
            </a:r>
          </a:p>
          <a:p>
            <a:pPr>
              <a:buNone/>
            </a:pPr>
            <a:r>
              <a:rPr lang="en-US" dirty="0" smtClean="0"/>
              <a:t>Poorly to IV t-PA (70-84%</a:t>
            </a:r>
          </a:p>
          <a:p>
            <a:pPr>
              <a:buNone/>
            </a:pPr>
            <a:r>
              <a:rPr lang="en-US" dirty="0" smtClean="0"/>
              <a:t>Have poor outcome)</a:t>
            </a:r>
            <a:endParaRPr lang="en-US"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2667000"/>
            <a:ext cx="36576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normAutofit fontScale="92500"/>
          </a:bodyPr>
          <a:lstStyle/>
          <a:p>
            <a:r>
              <a:rPr lang="en-US" dirty="0" smtClean="0"/>
              <a:t>Data from the IMS trial showed stroke large vessel (LVO) occlusion respond poorly to IV t-PA:</a:t>
            </a:r>
          </a:p>
          <a:p>
            <a:pPr>
              <a:buNone/>
            </a:pPr>
            <a:r>
              <a:rPr lang="en-US" dirty="0" err="1" smtClean="0"/>
              <a:t>recanalization</a:t>
            </a:r>
            <a:r>
              <a:rPr lang="en-US" dirty="0" smtClean="0"/>
              <a:t> in ICA, M1, M2, and M3 occlusion was achieved 8.7%, 28.4% 40% and 47% respectively</a:t>
            </a:r>
          </a:p>
          <a:p>
            <a:pPr>
              <a:buNone/>
            </a:pPr>
            <a:endParaRPr lang="en-US" dirty="0" smtClean="0"/>
          </a:p>
          <a:p>
            <a:r>
              <a:rPr lang="en-US" dirty="0" smtClean="0"/>
              <a:t>In patients with NIHSS &gt; 20 (indicated of LVO) treated with t-PA favorable outcome was achieved in only 6%</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Pharmacological </a:t>
            </a:r>
            <a:r>
              <a:rPr lang="en-US" sz="3200" dirty="0" err="1" smtClean="0">
                <a:solidFill>
                  <a:srgbClr val="FFFF00"/>
                </a:solidFill>
              </a:rPr>
              <a:t>Recanalization</a:t>
            </a:r>
            <a:r>
              <a:rPr lang="en-US" sz="3200" dirty="0" smtClean="0">
                <a:solidFill>
                  <a:srgbClr val="FFFF00"/>
                </a:solidFill>
              </a:rPr>
              <a:t>: intra-arterial</a:t>
            </a:r>
          </a:p>
        </p:txBody>
      </p:sp>
      <p:sp>
        <p:nvSpPr>
          <p:cNvPr id="37891" name="Rectangle 3"/>
          <p:cNvSpPr>
            <a:spLocks noGrp="1" noChangeArrowheads="1"/>
          </p:cNvSpPr>
          <p:nvPr>
            <p:ph type="body" idx="1"/>
          </p:nvPr>
        </p:nvSpPr>
        <p:spPr/>
        <p:txBody>
          <a:bodyPr>
            <a:normAutofit fontScale="92500" lnSpcReduction="20000"/>
          </a:bodyPr>
          <a:lstStyle/>
          <a:p>
            <a:pPr marL="342900" indent="-342900" algn="ctr" defTabSz="914400" eaLnBrk="1" hangingPunct="1">
              <a:lnSpc>
                <a:spcPct val="80000"/>
              </a:lnSpc>
              <a:buFont typeface="Wingdings" pitchFamily="2" charset="2"/>
              <a:buNone/>
            </a:pPr>
            <a:endParaRPr lang="en-US" sz="3500" dirty="0" smtClean="0">
              <a:solidFill>
                <a:srgbClr val="FFFF00"/>
              </a:solidFill>
            </a:endParaRPr>
          </a:p>
          <a:p>
            <a:pPr marL="342900" indent="-342900" defTabSz="914400" eaLnBrk="1" hangingPunct="1">
              <a:lnSpc>
                <a:spcPct val="80000"/>
              </a:lnSpc>
              <a:buFont typeface="Wingdings" pitchFamily="2" charset="2"/>
              <a:buNone/>
            </a:pPr>
            <a:r>
              <a:rPr lang="en-US" sz="3500" dirty="0" smtClean="0">
                <a:solidFill>
                  <a:srgbClr val="FFFF00"/>
                </a:solidFill>
              </a:rPr>
              <a:t>PROACT (</a:t>
            </a:r>
            <a:r>
              <a:rPr lang="en-US" sz="3500" dirty="0" err="1" smtClean="0">
                <a:solidFill>
                  <a:srgbClr val="FFFF00"/>
                </a:solidFill>
              </a:rPr>
              <a:t>Prolyse</a:t>
            </a:r>
            <a:r>
              <a:rPr lang="en-US" sz="3500" dirty="0" smtClean="0">
                <a:solidFill>
                  <a:srgbClr val="FFFF00"/>
                </a:solidFill>
              </a:rPr>
              <a:t> in Acute Cerebral Thromboembolism) Trial:</a:t>
            </a:r>
          </a:p>
          <a:p>
            <a:pPr marL="342900" indent="-342900" defTabSz="914400" eaLnBrk="1" hangingPunct="1">
              <a:lnSpc>
                <a:spcPct val="80000"/>
              </a:lnSpc>
            </a:pPr>
            <a:endParaRPr lang="en-US" sz="1800" dirty="0" smtClean="0">
              <a:solidFill>
                <a:schemeClr val="folHlink"/>
              </a:solidFill>
            </a:endParaRPr>
          </a:p>
          <a:p>
            <a:pPr marL="342900" indent="-342900" defTabSz="914400" eaLnBrk="1" hangingPunct="1">
              <a:lnSpc>
                <a:spcPct val="80000"/>
              </a:lnSpc>
            </a:pPr>
            <a:r>
              <a:rPr lang="en-US" dirty="0" smtClean="0"/>
              <a:t>An open-label  randomized trial with blinded follow up.</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180 acute stroke patients who presented with middle cerebral artery occlusion were randomized to either Heparin or Intra-arterial r- </a:t>
            </a:r>
            <a:r>
              <a:rPr lang="en-US" dirty="0" err="1" smtClean="0"/>
              <a:t>ProUK</a:t>
            </a:r>
            <a:r>
              <a:rPr lang="en-US" dirty="0" smtClean="0"/>
              <a:t> within 6 hours from stroke onset.</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The primary outcome was minimal or no neurological disability at 3 months.</a:t>
            </a:r>
          </a:p>
          <a:p>
            <a:pPr marL="342900" indent="-342900" defTabSz="914400" eaLnBrk="1" hangingPunct="1">
              <a:lnSpc>
                <a:spcPct val="80000"/>
              </a:lnSpc>
            </a:pPr>
            <a:endParaRPr lang="en-US" sz="1800" dirty="0" smtClean="0"/>
          </a:p>
          <a:p>
            <a:pPr marL="342900" indent="-342900" defTabSz="914400" eaLnBrk="1" hangingPunct="1">
              <a:lnSpc>
                <a:spcPct val="80000"/>
              </a:lnSpc>
            </a:pPr>
            <a:endParaRPr lang="en-US" sz="1800" dirty="0" smtClean="0"/>
          </a:p>
        </p:txBody>
      </p:sp>
    </p:spTree>
    <p:extLst>
      <p:ext uri="{BB962C8B-B14F-4D97-AF65-F5344CB8AC3E}">
        <p14:creationId xmlns="" xmlns:p14="http://schemas.microsoft.com/office/powerpoint/2010/main" val="33759451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eaLnBrk="1" hangingPunct="1"/>
            <a:r>
              <a:rPr lang="en-GB" sz="1400">
                <a:latin typeface="Times New Roman" pitchFamily="18" charset="0"/>
              </a:rPr>
              <a:t>Furlan A. et al. JAMA 282(21):2003-2011, 1999</a:t>
            </a:r>
          </a:p>
        </p:txBody>
      </p:sp>
      <p:sp>
        <p:nvSpPr>
          <p:cNvPr id="38915" name="Rectangle 2"/>
          <p:cNvSpPr>
            <a:spLocks noGrp="1" noChangeArrowheads="1"/>
          </p:cNvSpPr>
          <p:nvPr>
            <p:ph type="title"/>
          </p:nvPr>
        </p:nvSpPr>
        <p:spPr/>
        <p:txBody>
          <a:bodyPr>
            <a:normAutofit fontScale="90000"/>
          </a:bodyPr>
          <a:lstStyle/>
          <a:p>
            <a:pPr defTabSz="914400" eaLnBrk="1" hangingPunct="1"/>
            <a:r>
              <a:rPr lang="en-US" dirty="0" smtClean="0">
                <a:solidFill>
                  <a:srgbClr val="FFFF00"/>
                </a:solidFill>
              </a:rPr>
              <a:t>PROACT II - </a:t>
            </a:r>
            <a:r>
              <a:rPr lang="en-US" dirty="0" err="1" smtClean="0">
                <a:solidFill>
                  <a:srgbClr val="FFFF00"/>
                </a:solidFill>
              </a:rPr>
              <a:t>Prolyse</a:t>
            </a:r>
            <a:r>
              <a:rPr lang="en-US" dirty="0" smtClean="0">
                <a:solidFill>
                  <a:srgbClr val="FFFF00"/>
                </a:solidFill>
              </a:rPr>
              <a:t> in Acute Cerebral Thromboembolism II  </a:t>
            </a:r>
          </a:p>
        </p:txBody>
      </p:sp>
      <p:grpSp>
        <p:nvGrpSpPr>
          <p:cNvPr id="38916" name="Group 3"/>
          <p:cNvGrpSpPr>
            <a:grpSpLocks/>
          </p:cNvGrpSpPr>
          <p:nvPr/>
        </p:nvGrpSpPr>
        <p:grpSpPr bwMode="auto">
          <a:xfrm>
            <a:off x="609600" y="1791699"/>
            <a:ext cx="7772400" cy="4114800"/>
            <a:chOff x="432" y="1044"/>
            <a:chExt cx="4896" cy="2592"/>
          </a:xfrm>
        </p:grpSpPr>
        <p:sp>
          <p:nvSpPr>
            <p:cNvPr id="38917" name="Rectangle 4"/>
            <p:cNvSpPr>
              <a:spLocks noChangeArrowheads="1"/>
            </p:cNvSpPr>
            <p:nvPr/>
          </p:nvSpPr>
          <p:spPr bwMode="auto">
            <a:xfrm>
              <a:off x="3984" y="3118"/>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a:t>
              </a:r>
            </a:p>
          </p:txBody>
        </p:sp>
        <p:sp>
          <p:nvSpPr>
            <p:cNvPr id="38918" name="Rectangle 5"/>
            <p:cNvSpPr>
              <a:spLocks noChangeArrowheads="1"/>
            </p:cNvSpPr>
            <p:nvPr/>
          </p:nvSpPr>
          <p:spPr bwMode="auto">
            <a:xfrm>
              <a:off x="2640" y="3118"/>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10%</a:t>
              </a:r>
            </a:p>
          </p:txBody>
        </p:sp>
        <p:sp>
          <p:nvSpPr>
            <p:cNvPr id="38919" name="Rectangle 6"/>
            <p:cNvSpPr>
              <a:spLocks noChangeArrowheads="1"/>
            </p:cNvSpPr>
            <p:nvPr/>
          </p:nvSpPr>
          <p:spPr bwMode="auto">
            <a:xfrm>
              <a:off x="432" y="3118"/>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Hemorrhage with Neurological deterioration</a:t>
              </a:r>
            </a:p>
          </p:txBody>
        </p:sp>
        <p:sp>
          <p:nvSpPr>
            <p:cNvPr id="38920" name="Rectangle 7"/>
            <p:cNvSpPr>
              <a:spLocks noChangeArrowheads="1"/>
            </p:cNvSpPr>
            <p:nvPr/>
          </p:nvSpPr>
          <p:spPr bwMode="auto">
            <a:xfrm>
              <a:off x="3984" y="2599"/>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18%</a:t>
              </a:r>
            </a:p>
          </p:txBody>
        </p:sp>
        <p:sp>
          <p:nvSpPr>
            <p:cNvPr id="38921" name="Rectangle 8"/>
            <p:cNvSpPr>
              <a:spLocks noChangeArrowheads="1"/>
            </p:cNvSpPr>
            <p:nvPr/>
          </p:nvSpPr>
          <p:spPr bwMode="auto">
            <a:xfrm>
              <a:off x="2640" y="2599"/>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66%</a:t>
              </a:r>
            </a:p>
          </p:txBody>
        </p:sp>
        <p:sp>
          <p:nvSpPr>
            <p:cNvPr id="38922" name="Rectangle 9"/>
            <p:cNvSpPr>
              <a:spLocks noChangeArrowheads="1"/>
            </p:cNvSpPr>
            <p:nvPr/>
          </p:nvSpPr>
          <p:spPr bwMode="auto">
            <a:xfrm>
              <a:off x="432" y="2599"/>
              <a:ext cx="2208"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Recanalization</a:t>
              </a:r>
            </a:p>
          </p:txBody>
        </p:sp>
        <p:sp>
          <p:nvSpPr>
            <p:cNvPr id="38923" name="Rectangle 10"/>
            <p:cNvSpPr>
              <a:spLocks noChangeArrowheads="1"/>
            </p:cNvSpPr>
            <p:nvPr/>
          </p:nvSpPr>
          <p:spPr bwMode="auto">
            <a:xfrm>
              <a:off x="3984" y="2081"/>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27%</a:t>
              </a:r>
            </a:p>
          </p:txBody>
        </p:sp>
        <p:sp>
          <p:nvSpPr>
            <p:cNvPr id="38924" name="Rectangle 11"/>
            <p:cNvSpPr>
              <a:spLocks noChangeArrowheads="1"/>
            </p:cNvSpPr>
            <p:nvPr/>
          </p:nvSpPr>
          <p:spPr bwMode="auto">
            <a:xfrm>
              <a:off x="2640" y="2081"/>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5" name="Rectangle 12"/>
            <p:cNvSpPr>
              <a:spLocks noChangeArrowheads="1"/>
            </p:cNvSpPr>
            <p:nvPr/>
          </p:nvSpPr>
          <p:spPr bwMode="auto">
            <a:xfrm>
              <a:off x="432" y="2081"/>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Mortality</a:t>
              </a:r>
            </a:p>
          </p:txBody>
        </p:sp>
        <p:sp>
          <p:nvSpPr>
            <p:cNvPr id="38926" name="Rectangle 13"/>
            <p:cNvSpPr>
              <a:spLocks noChangeArrowheads="1"/>
            </p:cNvSpPr>
            <p:nvPr/>
          </p:nvSpPr>
          <p:spPr bwMode="auto">
            <a:xfrm>
              <a:off x="3984" y="1562"/>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7" name="Rectangle 14"/>
            <p:cNvSpPr>
              <a:spLocks noChangeArrowheads="1"/>
            </p:cNvSpPr>
            <p:nvPr/>
          </p:nvSpPr>
          <p:spPr bwMode="auto">
            <a:xfrm>
              <a:off x="2640" y="1562"/>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40%</a:t>
              </a:r>
            </a:p>
          </p:txBody>
        </p:sp>
        <p:sp>
          <p:nvSpPr>
            <p:cNvPr id="38928" name="Rectangle 15"/>
            <p:cNvSpPr>
              <a:spLocks noChangeArrowheads="1"/>
            </p:cNvSpPr>
            <p:nvPr/>
          </p:nvSpPr>
          <p:spPr bwMode="auto">
            <a:xfrm>
              <a:off x="432" y="1562"/>
              <a:ext cx="2208"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Modified Rankin Score 2 or less</a:t>
              </a:r>
            </a:p>
          </p:txBody>
        </p:sp>
        <p:sp>
          <p:nvSpPr>
            <p:cNvPr id="38929" name="Rectangle 16"/>
            <p:cNvSpPr>
              <a:spLocks noChangeArrowheads="1"/>
            </p:cNvSpPr>
            <p:nvPr/>
          </p:nvSpPr>
          <p:spPr bwMode="auto">
            <a:xfrm>
              <a:off x="3984" y="1044"/>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control</a:t>
              </a:r>
            </a:p>
          </p:txBody>
        </p:sp>
        <p:sp>
          <p:nvSpPr>
            <p:cNvPr id="38930" name="Rectangle 17"/>
            <p:cNvSpPr>
              <a:spLocks noChangeArrowheads="1"/>
            </p:cNvSpPr>
            <p:nvPr/>
          </p:nvSpPr>
          <p:spPr bwMode="auto">
            <a:xfrm>
              <a:off x="2640" y="1044"/>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r-</a:t>
              </a:r>
              <a:r>
                <a:rPr lang="en-US" sz="2000" dirty="0" err="1">
                  <a:solidFill>
                    <a:srgbClr val="FFFF00"/>
                  </a:solidFill>
                </a:rPr>
                <a:t>proUK</a:t>
              </a:r>
              <a:endParaRPr lang="en-US" sz="2000" dirty="0">
                <a:solidFill>
                  <a:srgbClr val="FFFF00"/>
                </a:solidFill>
              </a:endParaRPr>
            </a:p>
          </p:txBody>
        </p:sp>
        <p:sp>
          <p:nvSpPr>
            <p:cNvPr id="38931" name="Rectangle 18"/>
            <p:cNvSpPr>
              <a:spLocks noChangeArrowheads="1"/>
            </p:cNvSpPr>
            <p:nvPr/>
          </p:nvSpPr>
          <p:spPr bwMode="auto">
            <a:xfrm>
              <a:off x="432" y="1044"/>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endParaRPr lang="en-US" sz="2000">
                <a:solidFill>
                  <a:schemeClr val="bg1"/>
                </a:solidFill>
              </a:endParaRPr>
            </a:p>
          </p:txBody>
        </p:sp>
        <p:sp>
          <p:nvSpPr>
            <p:cNvPr id="38932" name="Line 19"/>
            <p:cNvSpPr>
              <a:spLocks noChangeShapeType="1"/>
            </p:cNvSpPr>
            <p:nvPr/>
          </p:nvSpPr>
          <p:spPr bwMode="auto">
            <a:xfrm>
              <a:off x="432" y="1044"/>
              <a:ext cx="4896"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3" name="Line 20"/>
            <p:cNvSpPr>
              <a:spLocks noChangeShapeType="1"/>
            </p:cNvSpPr>
            <p:nvPr/>
          </p:nvSpPr>
          <p:spPr bwMode="auto">
            <a:xfrm>
              <a:off x="432" y="1562"/>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4" name="Line 21"/>
            <p:cNvSpPr>
              <a:spLocks noChangeShapeType="1"/>
            </p:cNvSpPr>
            <p:nvPr/>
          </p:nvSpPr>
          <p:spPr bwMode="auto">
            <a:xfrm>
              <a:off x="432" y="2081"/>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5" name="Line 22"/>
            <p:cNvSpPr>
              <a:spLocks noChangeShapeType="1"/>
            </p:cNvSpPr>
            <p:nvPr/>
          </p:nvSpPr>
          <p:spPr bwMode="auto">
            <a:xfrm>
              <a:off x="432" y="2599"/>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6" name="Line 23"/>
            <p:cNvSpPr>
              <a:spLocks noChangeShapeType="1"/>
            </p:cNvSpPr>
            <p:nvPr/>
          </p:nvSpPr>
          <p:spPr bwMode="auto">
            <a:xfrm>
              <a:off x="432" y="3118"/>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7" name="Line 24"/>
            <p:cNvSpPr>
              <a:spLocks noChangeShapeType="1"/>
            </p:cNvSpPr>
            <p:nvPr/>
          </p:nvSpPr>
          <p:spPr bwMode="auto">
            <a:xfrm>
              <a:off x="432" y="3636"/>
              <a:ext cx="4896"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8" name="Line 25"/>
            <p:cNvSpPr>
              <a:spLocks noChangeShapeType="1"/>
            </p:cNvSpPr>
            <p:nvPr/>
          </p:nvSpPr>
          <p:spPr bwMode="auto">
            <a:xfrm>
              <a:off x="432" y="1044"/>
              <a:ext cx="0" cy="2592"/>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9" name="Line 26"/>
            <p:cNvSpPr>
              <a:spLocks noChangeShapeType="1"/>
            </p:cNvSpPr>
            <p:nvPr/>
          </p:nvSpPr>
          <p:spPr bwMode="auto">
            <a:xfrm>
              <a:off x="2640" y="1044"/>
              <a:ext cx="0" cy="2592"/>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40" name="Line 27"/>
            <p:cNvSpPr>
              <a:spLocks noChangeShapeType="1"/>
            </p:cNvSpPr>
            <p:nvPr/>
          </p:nvSpPr>
          <p:spPr bwMode="auto">
            <a:xfrm>
              <a:off x="3984" y="1044"/>
              <a:ext cx="0" cy="2592"/>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41" name="Line 28"/>
            <p:cNvSpPr>
              <a:spLocks noChangeShapeType="1"/>
            </p:cNvSpPr>
            <p:nvPr/>
          </p:nvSpPr>
          <p:spPr bwMode="auto">
            <a:xfrm>
              <a:off x="5328" y="1044"/>
              <a:ext cx="0" cy="2592"/>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 xmlns:p14="http://schemas.microsoft.com/office/powerpoint/2010/main" val="1052207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734197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 Mechanical </a:t>
            </a:r>
            <a:r>
              <a:rPr lang="en-US" sz="3200" dirty="0" err="1" smtClean="0">
                <a:solidFill>
                  <a:srgbClr val="FFFF00"/>
                </a:solidFill>
              </a:rPr>
              <a:t>Recanalization</a:t>
            </a:r>
            <a:endParaRPr lang="en-US" sz="3200" dirty="0" smtClean="0">
              <a:solidFill>
                <a:srgbClr val="FFFF00"/>
              </a:solidFill>
            </a:endParaRPr>
          </a:p>
        </p:txBody>
      </p:sp>
      <p:sp>
        <p:nvSpPr>
          <p:cNvPr id="43011" name="Rectangle 3"/>
          <p:cNvSpPr>
            <a:spLocks noGrp="1" noChangeArrowheads="1"/>
          </p:cNvSpPr>
          <p:nvPr>
            <p:ph type="body" idx="1"/>
          </p:nvPr>
        </p:nvSpPr>
        <p:spPr/>
        <p:txBody>
          <a:bodyPr>
            <a:normAutofit lnSpcReduction="10000"/>
          </a:bodyPr>
          <a:lstStyle/>
          <a:p>
            <a:pPr marL="342900" indent="-342900" algn="ctr" defTabSz="914400" eaLnBrk="1" hangingPunct="1">
              <a:lnSpc>
                <a:spcPct val="90000"/>
              </a:lnSpc>
              <a:buFont typeface="Wingdings" pitchFamily="2" charset="2"/>
              <a:buNone/>
            </a:pPr>
            <a:endParaRPr lang="en-US" sz="2100" dirty="0" smtClean="0"/>
          </a:p>
          <a:p>
            <a:pPr marL="342900" indent="-342900" defTabSz="914400" eaLnBrk="1" hangingPunct="1">
              <a:lnSpc>
                <a:spcPct val="90000"/>
              </a:lnSpc>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lnSpc>
                <a:spcPct val="90000"/>
              </a:lnSpc>
            </a:pPr>
            <a:endParaRPr lang="en-US" sz="2100" dirty="0" smtClean="0"/>
          </a:p>
          <a:p>
            <a:pPr marL="342900" indent="-342900" defTabSz="914400" eaLnBrk="1" hangingPunct="1">
              <a:lnSpc>
                <a:spcPct val="90000"/>
              </a:lnSpc>
            </a:pPr>
            <a:endParaRPr lang="en-US" sz="2100" dirty="0" smtClean="0"/>
          </a:p>
          <a:p>
            <a:pPr marL="342900" indent="-342900" defTabSz="914400" eaLnBrk="1" hangingPunct="1">
              <a:lnSpc>
                <a:spcPct val="90000"/>
              </a:lnSpc>
            </a:pPr>
            <a:r>
              <a:rPr lang="en-US" dirty="0" smtClean="0"/>
              <a:t>An open label non-randomized study that evaluated the safety and efficacy of clot removal by the MERCI retriever.</a:t>
            </a:r>
          </a:p>
          <a:p>
            <a:pPr marL="742950" lvl="1" indent="-285750" defTabSz="914400" eaLnBrk="1" hangingPunct="1">
              <a:lnSpc>
                <a:spcPct val="90000"/>
              </a:lnSpc>
            </a:pPr>
            <a:endParaRPr lang="en-US" sz="3200" dirty="0" smtClean="0"/>
          </a:p>
          <a:p>
            <a:pPr marL="742950" lvl="1" indent="-285750" defTabSz="914400" eaLnBrk="1" hangingPunct="1">
              <a:lnSpc>
                <a:spcPct val="90000"/>
              </a:lnSpc>
            </a:pPr>
            <a:r>
              <a:rPr lang="en-US" sz="3200" dirty="0" smtClean="0"/>
              <a:t>141 patients with intracranial large vessel occlusion treated within 8 hours</a:t>
            </a:r>
          </a:p>
        </p:txBody>
      </p:sp>
    </p:spTree>
    <p:extLst>
      <p:ext uri="{BB962C8B-B14F-4D97-AF65-F5344CB8AC3E}">
        <p14:creationId xmlns="" xmlns:p14="http://schemas.microsoft.com/office/powerpoint/2010/main" val="3565199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 xmlns:p14="http://schemas.microsoft.com/office/powerpoint/2010/main" val="249288175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 xmlns:p14="http://schemas.microsoft.com/office/powerpoint/2010/main" val="5346266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 xmlns:p14="http://schemas.microsoft.com/office/powerpoint/2010/main"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 xmlns:p14="http://schemas.microsoft.com/office/powerpoint/2010/main" val="233100619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 xmlns:p14="http://schemas.microsoft.com/office/powerpoint/2010/main" val="104840159"/>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190812548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Acute Stroke Treatment: Mechanical Thrombolysis</a:t>
            </a:r>
          </a:p>
        </p:txBody>
      </p:sp>
      <p:sp>
        <p:nvSpPr>
          <p:cNvPr id="48131" name="Rectangle 3"/>
          <p:cNvSpPr>
            <a:spLocks noGrp="1" noChangeArrowheads="1"/>
          </p:cNvSpPr>
          <p:nvPr>
            <p:ph type="body" idx="1"/>
          </p:nvPr>
        </p:nvSpPr>
        <p:spPr/>
        <p:txBody>
          <a:bodyPr>
            <a:normAutofit fontScale="92500" lnSpcReduction="10000"/>
          </a:bodyPr>
          <a:lstStyle/>
          <a:p>
            <a:pPr marL="342900" indent="-342900" algn="ctr" defTabSz="914400" eaLnBrk="1" hangingPunct="1">
              <a:lnSpc>
                <a:spcPct val="90000"/>
              </a:lnSpc>
              <a:buFont typeface="Wingdings" pitchFamily="2" charset="2"/>
              <a:buNone/>
            </a:pPr>
            <a:endParaRPr lang="en-US" sz="2100" dirty="0" smtClean="0">
              <a:solidFill>
                <a:schemeClr val="folHlink"/>
              </a:solidFill>
            </a:endParaRPr>
          </a:p>
          <a:p>
            <a:pPr marL="342900" indent="-342900" defTabSz="914400" eaLnBrk="1" hangingPunct="1">
              <a:lnSpc>
                <a:spcPct val="90000"/>
              </a:lnSpc>
              <a:buFont typeface="Wingdings" pitchFamily="2" charset="2"/>
              <a:buNone/>
            </a:pPr>
            <a:r>
              <a:rPr lang="en-US" sz="3500" dirty="0" smtClean="0">
                <a:solidFill>
                  <a:srgbClr val="FFFF00"/>
                </a:solidFill>
              </a:rPr>
              <a:t>Mechanical Embolus Removal in Cerebral Ischemia (MERCI) Trial:</a:t>
            </a:r>
          </a:p>
          <a:p>
            <a:pPr marL="342900" indent="-342900" defTabSz="914400" eaLnBrk="1" hangingPunct="1">
              <a:lnSpc>
                <a:spcPct val="90000"/>
              </a:lnSpc>
            </a:pPr>
            <a:endParaRPr lang="en-US" dirty="0" smtClean="0">
              <a:solidFill>
                <a:schemeClr val="folHlink"/>
              </a:solidFill>
            </a:endParaRPr>
          </a:p>
          <a:p>
            <a:pPr marL="742950" lvl="1" indent="-285750" defTabSz="914400" eaLnBrk="1" hangingPunct="1">
              <a:lnSpc>
                <a:spcPct val="90000"/>
              </a:lnSpc>
            </a:pPr>
            <a:r>
              <a:rPr lang="en-US" sz="3200" dirty="0" smtClean="0"/>
              <a:t>Recanalization: 48% (19% PROACT control)</a:t>
            </a:r>
          </a:p>
          <a:p>
            <a:pPr marL="742950" lvl="1" indent="-285750" defTabSz="914400" eaLnBrk="1" hangingPunct="1">
              <a:lnSpc>
                <a:spcPct val="90000"/>
              </a:lnSpc>
            </a:pPr>
            <a:r>
              <a:rPr lang="en-US" sz="3200" dirty="0" smtClean="0"/>
              <a:t>Complications: 7% (emboli, dissection, SAH)</a:t>
            </a:r>
          </a:p>
          <a:p>
            <a:pPr marL="742950" lvl="1" indent="-285750" defTabSz="914400" eaLnBrk="1" hangingPunct="1">
              <a:lnSpc>
                <a:spcPct val="90000"/>
              </a:lnSpc>
            </a:pPr>
            <a:r>
              <a:rPr lang="en-US" sz="3200" dirty="0" smtClean="0"/>
              <a:t>Good outcome: 28% (46% </a:t>
            </a:r>
            <a:r>
              <a:rPr lang="en-US" sz="3200" dirty="0" err="1" smtClean="0"/>
              <a:t>recanalized</a:t>
            </a:r>
            <a:r>
              <a:rPr lang="en-US" sz="3200" dirty="0" smtClean="0"/>
              <a:t>, 10% occluded)</a:t>
            </a:r>
          </a:p>
          <a:p>
            <a:pPr marL="742950" lvl="1" indent="-285750" defTabSz="914400" eaLnBrk="1" hangingPunct="1">
              <a:lnSpc>
                <a:spcPct val="90000"/>
              </a:lnSpc>
            </a:pPr>
            <a:r>
              <a:rPr lang="en-US" sz="3200" dirty="0" smtClean="0"/>
              <a:t>Mortality: 43% (32 </a:t>
            </a:r>
            <a:r>
              <a:rPr lang="en-US" sz="3200" dirty="0" err="1" smtClean="0"/>
              <a:t>recanalized</a:t>
            </a:r>
            <a:r>
              <a:rPr lang="en-US" sz="3200" dirty="0" smtClean="0"/>
              <a:t>, 54% occluded) </a:t>
            </a:r>
          </a:p>
          <a:p>
            <a:pPr marL="742950" lvl="1" indent="-285750" defTabSz="914400" eaLnBrk="1" hangingPunct="1">
              <a:lnSpc>
                <a:spcPct val="90000"/>
              </a:lnSpc>
            </a:pPr>
            <a:r>
              <a:rPr lang="en-US" sz="3200" dirty="0" smtClean="0"/>
              <a:t>Symptomatic hemorrhage occurred in 5%.</a:t>
            </a:r>
          </a:p>
          <a:p>
            <a:pPr marL="342900" indent="-342900" defTabSz="914400" eaLnBrk="1" hangingPunct="1">
              <a:lnSpc>
                <a:spcPct val="90000"/>
              </a:lnSpc>
            </a:pPr>
            <a:endParaRPr lang="en-US" sz="2100" dirty="0" smtClean="0">
              <a:solidFill>
                <a:schemeClr val="folHlink"/>
              </a:solidFill>
            </a:endParaRPr>
          </a:p>
          <a:p>
            <a:pPr marL="342900" indent="-342900" defTabSz="914400" eaLnBrk="1" hangingPunct="1">
              <a:lnSpc>
                <a:spcPct val="90000"/>
              </a:lnSpc>
            </a:pPr>
            <a:endParaRPr lang="en-US" sz="2100" dirty="0" smtClean="0">
              <a:solidFill>
                <a:schemeClr val="folHlink"/>
              </a:solidFill>
            </a:endParaRPr>
          </a:p>
          <a:p>
            <a:pPr marL="342900" indent="-342900" algn="ctr" defTabSz="914400" eaLnBrk="1" hangingPunct="1">
              <a:lnSpc>
                <a:spcPct val="90000"/>
              </a:lnSpc>
              <a:buFont typeface="Wingdings" pitchFamily="2" charset="2"/>
              <a:buNone/>
            </a:pPr>
            <a:endParaRPr lang="en-US" sz="2100" dirty="0" smtClean="0"/>
          </a:p>
        </p:txBody>
      </p:sp>
    </p:spTree>
    <p:extLst>
      <p:ext uri="{BB962C8B-B14F-4D97-AF65-F5344CB8AC3E}">
        <p14:creationId xmlns="" xmlns:p14="http://schemas.microsoft.com/office/powerpoint/2010/main" val="2594992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Mechanical </a:t>
            </a:r>
            <a:r>
              <a:rPr lang="en-US" sz="3200" dirty="0" err="1" smtClean="0">
                <a:solidFill>
                  <a:srgbClr val="FFFF00"/>
                </a:solidFill>
              </a:rPr>
              <a:t>Recanalization</a:t>
            </a:r>
            <a:endParaRPr lang="en-US" sz="3200" dirty="0" smtClean="0">
              <a:solidFill>
                <a:srgbClr val="FFFF00"/>
              </a:solidFill>
            </a:endParaRPr>
          </a:p>
        </p:txBody>
      </p:sp>
      <p:sp>
        <p:nvSpPr>
          <p:cNvPr id="49155"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MERCI trial results, the FDA in 2005  approved the MERCI retriever for removing clot within 8 hours of stroke symptoms.</a:t>
            </a:r>
          </a:p>
          <a:p>
            <a:pPr marL="342900" indent="-342900" defTabSz="914400" eaLnBrk="1" hangingPunct="1"/>
            <a:endParaRPr lang="en-US" dirty="0" smtClean="0"/>
          </a:p>
          <a:p>
            <a:pPr marL="342900" indent="-342900" algn="ctr" defTabSz="914400" eaLnBrk="1" hangingPunct="1">
              <a:buFont typeface="Wingdings" pitchFamily="2" charset="2"/>
              <a:buNone/>
            </a:pPr>
            <a:endParaRPr lang="en-US" dirty="0" smtClean="0"/>
          </a:p>
        </p:txBody>
      </p:sp>
    </p:spTree>
    <p:extLst>
      <p:ext uri="{BB962C8B-B14F-4D97-AF65-F5344CB8AC3E}">
        <p14:creationId xmlns="" xmlns:p14="http://schemas.microsoft.com/office/powerpoint/2010/main" val="917691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 xmlns:p14="http://schemas.microsoft.com/office/powerpoint/2010/main" val="196951419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 xmlns:p14="http://schemas.microsoft.com/office/powerpoint/2010/main" val="853749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smtClean="0">
                <a:solidFill>
                  <a:srgbClr val="FFFF00"/>
                </a:solidFill>
              </a:rPr>
              <a:t>Penumbra</a:t>
            </a:r>
          </a:p>
        </p:txBody>
      </p:sp>
      <p:sp>
        <p:nvSpPr>
          <p:cNvPr id="38915" name="Rectangle 3"/>
          <p:cNvSpPr>
            <a:spLocks noGrp="1" noChangeArrowheads="1"/>
          </p:cNvSpPr>
          <p:nvPr>
            <p:ph type="body" idx="1"/>
          </p:nvPr>
        </p:nvSpPr>
        <p:spPr/>
        <p:txBody>
          <a:bodyPr>
            <a:normAutofit fontScale="92500" lnSpcReduction="10000"/>
          </a:bodyPr>
          <a:lstStyle/>
          <a:p>
            <a:pPr algn="ctr">
              <a:buFont typeface="Wingdings" pitchFamily="2" charset="2"/>
              <a:buNone/>
            </a:pPr>
            <a:r>
              <a:rPr lang="en-US" sz="3500" dirty="0" smtClean="0">
                <a:solidFill>
                  <a:srgbClr val="FFFF00"/>
                </a:solidFill>
              </a:rPr>
              <a:t>Trial Design</a:t>
            </a:r>
          </a:p>
          <a:p>
            <a:endParaRPr lang="en-US" dirty="0" smtClean="0"/>
          </a:p>
          <a:p>
            <a:r>
              <a:rPr lang="en-US" dirty="0" smtClean="0"/>
              <a:t>Prospective, single arm, multi-center</a:t>
            </a:r>
          </a:p>
          <a:p>
            <a:endParaRPr lang="en-US" dirty="0" smtClean="0"/>
          </a:p>
          <a:p>
            <a:r>
              <a:rPr lang="en-US" dirty="0" smtClean="0"/>
              <a:t>Enrolled 125 patients at 24 international centers</a:t>
            </a:r>
          </a:p>
          <a:p>
            <a:endParaRPr lang="en-US" dirty="0" smtClean="0"/>
          </a:p>
          <a:p>
            <a:r>
              <a:rPr lang="en-US" dirty="0" smtClean="0"/>
              <a:t>Patients in the trial presented within 8 hours from symptoms onset, had an NIHSS &gt;8 and had complete occlusion of a large intracranial vessel</a:t>
            </a:r>
          </a:p>
        </p:txBody>
      </p:sp>
    </p:spTree>
    <p:extLst>
      <p:ext uri="{BB962C8B-B14F-4D97-AF65-F5344CB8AC3E}">
        <p14:creationId xmlns="" xmlns:p14="http://schemas.microsoft.com/office/powerpoint/2010/main" val="3063658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200" dirty="0" smtClean="0">
                <a:solidFill>
                  <a:srgbClr val="FFFF00"/>
                </a:solidFill>
              </a:rPr>
              <a:t>Penumbra</a:t>
            </a:r>
          </a:p>
        </p:txBody>
      </p:sp>
      <p:graphicFrame>
        <p:nvGraphicFramePr>
          <p:cNvPr id="122913" name="Group 33"/>
          <p:cNvGraphicFramePr>
            <a:graphicFrameLocks noGrp="1"/>
          </p:cNvGraphicFramePr>
          <p:nvPr>
            <p:ph idx="1"/>
            <p:extLst>
              <p:ext uri="{D42A27DB-BD31-4B8C-83A1-F6EECF244321}">
                <p14:modId xmlns="" xmlns:p14="http://schemas.microsoft.com/office/powerpoint/2010/main" val="43067687"/>
              </p:ext>
            </p:extLst>
          </p:nvPr>
        </p:nvGraphicFramePr>
        <p:xfrm>
          <a:off x="685800" y="1981200"/>
          <a:ext cx="7772400" cy="2743572"/>
        </p:xfrm>
        <a:graphic>
          <a:graphicData uri="http://schemas.openxmlformats.org/drawingml/2006/table">
            <a:tbl>
              <a:tblPr/>
              <a:tblGrid>
                <a:gridCol w="1554163"/>
                <a:gridCol w="1554162"/>
                <a:gridCol w="1555750"/>
                <a:gridCol w="1554163"/>
                <a:gridCol w="1554162"/>
              </a:tblGrid>
              <a:tr h="12827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Recanal</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Hemorr</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&gt;4 NIHSS Imp</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MRS&lt;2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Morta</a:t>
                      </a:r>
                      <a:r>
                        <a:rPr kumimoji="0" lang="en-US" sz="2000" b="0" i="0" u="sng" strike="noStrike" cap="none" normalizeH="0" baseline="0" dirty="0" smtClean="0">
                          <a:ln>
                            <a:noFill/>
                          </a:ln>
                          <a:solidFill>
                            <a:srgbClr val="FFFF00"/>
                          </a:solidFill>
                          <a:effectLst/>
                          <a:latin typeface="Arial" charset="0"/>
                        </a:rPr>
                        <a:t>l</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81.6%</a:t>
                      </a: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11.2%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57.8%</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25%</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26%</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8060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239523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Recanalization</a:t>
            </a:r>
            <a:endParaRPr lang="en-US" dirty="0"/>
          </a:p>
        </p:txBody>
      </p:sp>
      <p:pic>
        <p:nvPicPr>
          <p:cNvPr id="102402" name="Picture 2" descr="C:\Users\dr yousef\Desktop\F1_large.jpg"/>
          <p:cNvPicPr>
            <a:picLocks noGrp="1" noChangeAspect="1" noChangeArrowheads="1"/>
          </p:cNvPicPr>
          <p:nvPr>
            <p:ph idx="1"/>
          </p:nvPr>
        </p:nvPicPr>
        <p:blipFill>
          <a:blip r:embed="rId2" cstate="print"/>
          <a:srcRect/>
          <a:stretch>
            <a:fillRect/>
          </a:stretch>
        </p:blipFill>
        <p:spPr bwMode="auto">
          <a:xfrm>
            <a:off x="228601" y="3657600"/>
            <a:ext cx="4572000" cy="2773363"/>
          </a:xfrm>
          <a:prstGeom prst="rect">
            <a:avLst/>
          </a:prstGeom>
          <a:noFill/>
        </p:spPr>
      </p:pic>
      <p:pic>
        <p:nvPicPr>
          <p:cNvPr id="102403" name="Picture 3" descr="C:\Users\dr yousef\Desktop\b39d19892b.jpg"/>
          <p:cNvPicPr>
            <a:picLocks noChangeAspect="1" noChangeArrowheads="1"/>
          </p:cNvPicPr>
          <p:nvPr/>
        </p:nvPicPr>
        <p:blipFill>
          <a:blip r:embed="rId3" cstate="print"/>
          <a:srcRect/>
          <a:stretch>
            <a:fillRect/>
          </a:stretch>
        </p:blipFill>
        <p:spPr bwMode="auto">
          <a:xfrm>
            <a:off x="4953000" y="3657600"/>
            <a:ext cx="4191000" cy="2719388"/>
          </a:xfrm>
          <a:prstGeom prst="rect">
            <a:avLst/>
          </a:prstGeom>
          <a:noFill/>
        </p:spPr>
      </p:pic>
      <p:sp>
        <p:nvSpPr>
          <p:cNvPr id="8" name="TextBox 7"/>
          <p:cNvSpPr txBox="1"/>
          <p:nvPr/>
        </p:nvSpPr>
        <p:spPr>
          <a:xfrm>
            <a:off x="1447800" y="1981200"/>
            <a:ext cx="6661760" cy="646331"/>
          </a:xfrm>
          <a:prstGeom prst="rect">
            <a:avLst/>
          </a:prstGeom>
          <a:noFill/>
        </p:spPr>
        <p:txBody>
          <a:bodyPr wrap="none" rtlCol="0">
            <a:spAutoFit/>
          </a:bodyPr>
          <a:lstStyle/>
          <a:p>
            <a:r>
              <a:rPr lang="en-US" dirty="0" err="1" smtClean="0">
                <a:solidFill>
                  <a:srgbClr val="FFFF00"/>
                </a:solidFill>
              </a:rPr>
              <a:t>Phenox</a:t>
            </a:r>
            <a:r>
              <a:rPr lang="en-US" dirty="0" smtClean="0">
                <a:solidFill>
                  <a:srgbClr val="FFFF00"/>
                </a:solidFill>
              </a:rPr>
              <a:t> Clot Retriever: it has a system with a highly flexible core wire </a:t>
            </a:r>
          </a:p>
          <a:p>
            <a:r>
              <a:rPr lang="en-US" dirty="0" smtClean="0">
                <a:solidFill>
                  <a:srgbClr val="FFFF00"/>
                </a:solidFill>
              </a:rPr>
              <a:t>compound resembling a pipe cleaner </a:t>
            </a:r>
            <a:endParaRPr lang="en-US" dirty="0">
              <a:solidFill>
                <a:srgbClr val="FFFF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MechanicalRecanalization</a:t>
            </a:r>
            <a:endParaRPr lang="en-US" dirty="0"/>
          </a:p>
        </p:txBody>
      </p:sp>
      <p:pic>
        <p:nvPicPr>
          <p:cNvPr id="103426" name="Picture 2" descr="C:\Users\dr yousef\Desktop\F6_large.jpg"/>
          <p:cNvPicPr>
            <a:picLocks noGrp="1" noChangeAspect="1" noChangeArrowheads="1"/>
          </p:cNvPicPr>
          <p:nvPr>
            <p:ph idx="1"/>
          </p:nvPr>
        </p:nvPicPr>
        <p:blipFill>
          <a:blip r:embed="rId2" cstate="print"/>
          <a:srcRect/>
          <a:stretch>
            <a:fillRect/>
          </a:stretch>
        </p:blipFill>
        <p:spPr bwMode="auto">
          <a:xfrm>
            <a:off x="152400" y="3733800"/>
            <a:ext cx="5257800" cy="2891631"/>
          </a:xfrm>
          <a:prstGeom prst="rect">
            <a:avLst/>
          </a:prstGeom>
          <a:noFill/>
        </p:spPr>
      </p:pic>
      <p:pic>
        <p:nvPicPr>
          <p:cNvPr id="103428" name="Picture 4" descr="C:\Users\dr yousef\Desktop\newsimage.jpg"/>
          <p:cNvPicPr>
            <a:picLocks noChangeAspect="1" noChangeArrowheads="1"/>
          </p:cNvPicPr>
          <p:nvPr/>
        </p:nvPicPr>
        <p:blipFill>
          <a:blip r:embed="rId3" cstate="print"/>
          <a:srcRect/>
          <a:stretch>
            <a:fillRect/>
          </a:stretch>
        </p:blipFill>
        <p:spPr bwMode="auto">
          <a:xfrm>
            <a:off x="5715000" y="2514600"/>
            <a:ext cx="3276600" cy="3105150"/>
          </a:xfrm>
          <a:prstGeom prst="rect">
            <a:avLst/>
          </a:prstGeom>
          <a:noFill/>
        </p:spPr>
      </p:pic>
      <p:sp>
        <p:nvSpPr>
          <p:cNvPr id="7" name="TextBox 6"/>
          <p:cNvSpPr txBox="1"/>
          <p:nvPr/>
        </p:nvSpPr>
        <p:spPr>
          <a:xfrm>
            <a:off x="1066800" y="1752600"/>
            <a:ext cx="4856201" cy="523220"/>
          </a:xfrm>
          <a:prstGeom prst="rect">
            <a:avLst/>
          </a:prstGeom>
          <a:noFill/>
        </p:spPr>
        <p:txBody>
          <a:bodyPr wrap="none" rtlCol="0">
            <a:spAutoFit/>
          </a:bodyPr>
          <a:lstStyle/>
          <a:p>
            <a:r>
              <a:rPr lang="en-US" sz="2800" dirty="0" smtClean="0">
                <a:solidFill>
                  <a:srgbClr val="FFFF00"/>
                </a:solidFill>
              </a:rPr>
              <a:t>Stent Placement in Acute Stroke</a:t>
            </a:r>
            <a:endParaRPr lang="en-US" sz="2800" dirty="0">
              <a:solidFill>
                <a:srgbClr val="FFFF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Acute Stroke Treatment</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Four recent large randomized clinical trials comparing immediate angioplasty within six hours from the stroke symptoms onset to Mechanical </a:t>
            </a:r>
            <a:r>
              <a:rPr lang="en-US" dirty="0" err="1" smtClean="0"/>
              <a:t>thrombolysis</a:t>
            </a:r>
            <a:r>
              <a:rPr lang="en-US" dirty="0" smtClean="0"/>
              <a:t> with MERCI or Penumbra, showed significant success in arterial </a:t>
            </a:r>
            <a:r>
              <a:rPr lang="en-US" dirty="0" err="1" smtClean="0"/>
              <a:t>recanalization</a:t>
            </a:r>
            <a:r>
              <a:rPr lang="en-US" dirty="0" smtClean="0"/>
              <a:t> and improved outcome in favor of angioplasty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sz="4000" dirty="0" smtClean="0">
                <a:solidFill>
                  <a:srgbClr val="FFFF00"/>
                </a:solidFill>
              </a:rPr>
              <a:t>Acute Stroke Treatment in </a:t>
            </a:r>
            <a:r>
              <a:rPr lang="en-US" sz="4000" dirty="0" smtClean="0">
                <a:solidFill>
                  <a:srgbClr val="FFFF00"/>
                </a:solidFill>
              </a:rPr>
              <a:t>2017</a:t>
            </a:r>
            <a:endParaRPr lang="en-US" sz="4000" dirty="0" smtClean="0">
              <a:solidFill>
                <a:srgbClr val="FFFF00"/>
              </a:solidFill>
            </a:endParaRPr>
          </a:p>
        </p:txBody>
      </p:sp>
      <p:sp>
        <p:nvSpPr>
          <p:cNvPr id="40963" name="Rectangle 3"/>
          <p:cNvSpPr>
            <a:spLocks noGrp="1" noChangeArrowheads="1"/>
          </p:cNvSpPr>
          <p:nvPr>
            <p:ph type="body" idx="1"/>
          </p:nvPr>
        </p:nvSpPr>
        <p:spPr/>
        <p:txBody>
          <a:bodyPr>
            <a:normAutofit fontScale="77500" lnSpcReduction="20000"/>
          </a:bodyPr>
          <a:lstStyle/>
          <a:p>
            <a:pPr algn="ctr" eaLnBrk="1" hangingPunct="1">
              <a:buFont typeface="Wingdings" pitchFamily="2" charset="2"/>
              <a:buNone/>
            </a:pPr>
            <a:r>
              <a:rPr lang="en-US" sz="4200" dirty="0" smtClean="0">
                <a:solidFill>
                  <a:srgbClr val="FFFF00"/>
                </a:solidFill>
              </a:rPr>
              <a:t>Summary</a:t>
            </a:r>
          </a:p>
          <a:p>
            <a:pPr eaLnBrk="1" hangingPunct="1"/>
            <a:endParaRPr lang="en-US" dirty="0" smtClean="0">
              <a:solidFill>
                <a:schemeClr val="folHlink"/>
              </a:solidFill>
            </a:endParaRPr>
          </a:p>
          <a:p>
            <a:pPr eaLnBrk="1" hangingPunct="1"/>
            <a:r>
              <a:rPr lang="en-US" sz="3800" dirty="0" smtClean="0"/>
              <a:t>IV t-PA was effective and is FDA approved for acute stroke treatment within </a:t>
            </a:r>
            <a:r>
              <a:rPr lang="en-US" sz="3800" dirty="0" smtClean="0"/>
              <a:t>4.5</a:t>
            </a:r>
            <a:r>
              <a:rPr lang="en-US" sz="3800" dirty="0" smtClean="0"/>
              <a:t> </a:t>
            </a:r>
            <a:r>
              <a:rPr lang="en-US" sz="3800" dirty="0" smtClean="0"/>
              <a:t>hours of stroke </a:t>
            </a:r>
            <a:r>
              <a:rPr lang="en-US" sz="3800" dirty="0" smtClean="0"/>
              <a:t>onset</a:t>
            </a:r>
            <a:endParaRPr lang="en-US" sz="3800" dirty="0" smtClean="0"/>
          </a:p>
          <a:p>
            <a:pPr eaLnBrk="1" hangingPunct="1"/>
            <a:endParaRPr lang="en-US" sz="3800" dirty="0" smtClean="0"/>
          </a:p>
          <a:p>
            <a:pPr eaLnBrk="1" hangingPunct="1">
              <a:buNone/>
            </a:pPr>
            <a:endParaRPr lang="en-US" sz="3800" dirty="0" smtClean="0"/>
          </a:p>
          <a:p>
            <a:pPr eaLnBrk="1" hangingPunct="1"/>
            <a:r>
              <a:rPr lang="en-US" sz="3800" dirty="0" smtClean="0"/>
              <a:t>Mechanical </a:t>
            </a:r>
            <a:r>
              <a:rPr lang="en-US" sz="3800" dirty="0" err="1" smtClean="0"/>
              <a:t>thrombolysis</a:t>
            </a:r>
            <a:r>
              <a:rPr lang="en-US" sz="3800" dirty="0" smtClean="0"/>
              <a:t> with angioplasty </a:t>
            </a:r>
            <a:r>
              <a:rPr lang="en-US" sz="3800" dirty="0" smtClean="0"/>
              <a:t>was effective, within six from the symptoms onset, in improving outcome in </a:t>
            </a:r>
            <a:r>
              <a:rPr lang="en-US" sz="3800" dirty="0" smtClean="0"/>
              <a:t>four large randomized clinical trials</a:t>
            </a:r>
            <a:r>
              <a:rPr lang="en-US" sz="3800" dirty="0" smtClean="0"/>
              <a:t> </a:t>
            </a:r>
            <a:endParaRPr lang="en-US" sz="3800"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 xmlns:p14="http://schemas.microsoft.com/office/powerpoint/2010/main" val="2454435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solidFill>
                  <a:srgbClr val="FFFF00"/>
                </a:solidFill>
              </a:rPr>
              <a:t>Acute Stroke Treatment in 2012</a:t>
            </a:r>
          </a:p>
        </p:txBody>
      </p:sp>
      <p:sp>
        <p:nvSpPr>
          <p:cNvPr id="41987" name="Rectangle 3"/>
          <p:cNvSpPr>
            <a:spLocks noGrp="1" noChangeArrowheads="1"/>
          </p:cNvSpPr>
          <p:nvPr>
            <p:ph type="body" idx="1"/>
          </p:nvPr>
        </p:nvSpPr>
        <p:spPr/>
        <p:txBody>
          <a:bodyPr/>
          <a:lstStyle/>
          <a:p>
            <a:endParaRPr lang="en-US" dirty="0" smtClean="0">
              <a:solidFill>
                <a:schemeClr val="folHlink"/>
              </a:solidFill>
            </a:endParaRPr>
          </a:p>
          <a:p>
            <a:endParaRPr lang="en-US" dirty="0" smtClean="0">
              <a:solidFill>
                <a:schemeClr val="folHlink"/>
              </a:solidFill>
            </a:endParaRPr>
          </a:p>
          <a:p>
            <a:r>
              <a:rPr lang="en-US" dirty="0" smtClean="0">
                <a:solidFill>
                  <a:srgbClr val="FFFF00"/>
                </a:solidFill>
              </a:rPr>
              <a:t>MERCI retriever proven effective within Eight hours from Stroke Symptoms and FDA Approved.</a:t>
            </a:r>
          </a:p>
          <a:p>
            <a:endParaRPr lang="en-US" dirty="0" smtClean="0">
              <a:solidFill>
                <a:srgbClr val="FFFF00"/>
              </a:solidFill>
            </a:endParaRPr>
          </a:p>
          <a:p>
            <a:r>
              <a:rPr lang="en-US" dirty="0" smtClean="0">
                <a:solidFill>
                  <a:srgbClr val="FFFF00"/>
                </a:solidFill>
              </a:rPr>
              <a:t>Penumbra proven effective within eight hours from stoke symptoms and FDA approved</a:t>
            </a:r>
          </a:p>
          <a:p>
            <a:endParaRPr lang="en-US" dirty="0" smtClean="0">
              <a:solidFill>
                <a:schemeClr val="folHlink"/>
              </a:solidFill>
            </a:endParaRPr>
          </a:p>
          <a:p>
            <a:endParaRPr lang="en-US" dirty="0" smtClean="0">
              <a:solidFill>
                <a:schemeClr val="folHlink"/>
              </a:solidFill>
            </a:endParaRPr>
          </a:p>
        </p:txBody>
      </p:sp>
    </p:spTree>
    <p:extLst>
      <p:ext uri="{BB962C8B-B14F-4D97-AF65-F5344CB8AC3E}">
        <p14:creationId xmlns="" xmlns:p14="http://schemas.microsoft.com/office/powerpoint/2010/main" val="1881625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sz="3200" dirty="0" smtClean="0">
                <a:solidFill>
                  <a:srgbClr val="FFFF00"/>
                </a:solidFill>
              </a:rPr>
              <a:t>Acute Stroke Treatment in 2012</a:t>
            </a:r>
          </a:p>
        </p:txBody>
      </p:sp>
      <p:sp>
        <p:nvSpPr>
          <p:cNvPr id="51203" name="Rectangle 3"/>
          <p:cNvSpPr>
            <a:spLocks noGrp="1" noChangeArrowheads="1"/>
          </p:cNvSpPr>
          <p:nvPr>
            <p:ph type="body" idx="1"/>
          </p:nvPr>
        </p:nvSpPr>
        <p:spPr/>
        <p:txBody>
          <a:bodyPr>
            <a:normAutofit/>
          </a:bodyPr>
          <a:lstStyle/>
          <a:p>
            <a:pPr eaLnBrk="1" hangingPunct="1"/>
            <a:endParaRPr lang="en-US" dirty="0" smtClean="0"/>
          </a:p>
          <a:p>
            <a:pPr eaLnBrk="1" hangingPunct="1"/>
            <a:r>
              <a:rPr lang="en-US" dirty="0" smtClean="0">
                <a:solidFill>
                  <a:srgbClr val="FFFF00"/>
                </a:solidFill>
              </a:rPr>
              <a:t>Currently, only &lt;1% of acute stroke patients receive thrombolysis in U.S</a:t>
            </a:r>
            <a:r>
              <a:rPr lang="en-US" sz="2400" dirty="0" smtClean="0"/>
              <a:t>.</a:t>
            </a:r>
          </a:p>
          <a:p>
            <a:pPr eaLnBrk="1" hangingPunct="1"/>
            <a:endParaRPr lang="en-US" sz="2400" dirty="0" smtClean="0"/>
          </a:p>
          <a:p>
            <a:pPr eaLnBrk="1" hangingPunct="1"/>
            <a:endParaRPr lang="en-US" dirty="0" smtClean="0"/>
          </a:p>
          <a:p>
            <a:pPr eaLnBrk="1" hangingPunct="1">
              <a:buFont typeface="Wingdings" pitchFamily="2" charset="2"/>
              <a:buNone/>
            </a:pPr>
            <a:r>
              <a:rPr lang="en-US" dirty="0" smtClean="0"/>
              <a:t>(Mohammad et al. International Stroke Conference. February 2006).</a:t>
            </a:r>
          </a:p>
          <a:p>
            <a:pPr eaLnBrk="1" hangingPunct="1"/>
            <a:endParaRPr lang="en-US" dirty="0" smtClean="0"/>
          </a:p>
        </p:txBody>
      </p:sp>
    </p:spTree>
    <p:extLst>
      <p:ext uri="{BB962C8B-B14F-4D97-AF65-F5344CB8AC3E}">
        <p14:creationId xmlns="" xmlns:p14="http://schemas.microsoft.com/office/powerpoint/2010/main" val="3995825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b="1" u="sng" smtClean="0">
                <a:solidFill>
                  <a:srgbClr val="FFFF00"/>
                </a:solidFill>
              </a:rPr>
              <a:t>Stroke Epidemiology</a:t>
            </a:r>
            <a:endParaRPr lang="en-US" smtClean="0">
              <a:solidFill>
                <a:srgbClr val="FFFF00"/>
              </a:solidFill>
            </a:endParaRPr>
          </a:p>
        </p:txBody>
      </p:sp>
      <p:sp>
        <p:nvSpPr>
          <p:cNvPr id="14339" name="Rectangle 3"/>
          <p:cNvSpPr>
            <a:spLocks noGrp="1" noChangeArrowheads="1"/>
          </p:cNvSpPr>
          <p:nvPr>
            <p:ph type="body" idx="1"/>
          </p:nvPr>
        </p:nvSpPr>
        <p:spPr/>
        <p:txBody>
          <a:bodyPr/>
          <a:lstStyle/>
          <a:p>
            <a:endParaRPr lang="en-US" smtClean="0"/>
          </a:p>
          <a:p>
            <a:r>
              <a:rPr lang="en-US" smtClean="0"/>
              <a:t>25-40% recurrent stroke within 5 years</a:t>
            </a:r>
          </a:p>
          <a:p>
            <a:endParaRPr lang="en-US" smtClean="0"/>
          </a:p>
          <a:p>
            <a:r>
              <a:rPr lang="en-US" smtClean="0"/>
              <a:t>3-10% recurrent stroke within 30 days</a:t>
            </a:r>
          </a:p>
          <a:p>
            <a:endParaRPr lang="en-US" smtClean="0"/>
          </a:p>
          <a:p>
            <a:r>
              <a:rPr lang="en-US" smtClean="0"/>
              <a:t>TIA (Transient Ischemic Stroke): Warning sign for stroke</a:t>
            </a:r>
          </a:p>
        </p:txBody>
      </p:sp>
    </p:spTree>
    <p:extLst>
      <p:ext uri="{BB962C8B-B14F-4D97-AF65-F5344CB8AC3E}">
        <p14:creationId xmlns="" xmlns:p14="http://schemas.microsoft.com/office/powerpoint/2010/main" val="2783738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1600" smtClean="0"/>
              <a:t>Stroke Risk Factors</a:t>
            </a:r>
          </a:p>
        </p:txBody>
      </p:sp>
      <p:pic>
        <p:nvPicPr>
          <p:cNvPr id="30723" name="Picture 3" descr="slide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82550"/>
            <a:ext cx="9134475"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83990402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540750" cy="914400"/>
          </a:xfrm>
        </p:spPr>
        <p:txBody>
          <a:bodyPr/>
          <a:lstStyle/>
          <a:p>
            <a:pPr eaLnBrk="1" hangingPunct="1">
              <a:defRPr/>
            </a:pPr>
            <a:r>
              <a:rPr lang="en-US" sz="3600" b="1" u="sng" dirty="0" smtClean="0">
                <a:solidFill>
                  <a:srgbClr val="FFFF00"/>
                </a:solidFill>
              </a:rPr>
              <a:t>Stroke Prevention</a:t>
            </a:r>
          </a:p>
        </p:txBody>
      </p:sp>
      <p:sp>
        <p:nvSpPr>
          <p:cNvPr id="12291" name="Rectangle 3"/>
          <p:cNvSpPr>
            <a:spLocks noGrp="1" noChangeArrowheads="1"/>
          </p:cNvSpPr>
          <p:nvPr>
            <p:ph type="body" idx="1"/>
          </p:nvPr>
        </p:nvSpPr>
        <p:spPr>
          <a:xfrm>
            <a:off x="381000" y="1295400"/>
            <a:ext cx="8405813" cy="4724400"/>
          </a:xfrm>
        </p:spPr>
        <p:txBody>
          <a:bodyPr>
            <a:normAutofit/>
          </a:bodyPr>
          <a:lstStyle/>
          <a:p>
            <a:pPr eaLnBrk="1" hangingPunct="1">
              <a:defRPr/>
            </a:pPr>
            <a:endParaRPr lang="en-US" sz="3000" dirty="0" smtClean="0">
              <a:solidFill>
                <a:srgbClr val="FFFF00"/>
              </a:solidFill>
            </a:endParaRPr>
          </a:p>
          <a:p>
            <a:pPr eaLnBrk="1" hangingPunct="1">
              <a:defRPr/>
            </a:pPr>
            <a:endParaRPr lang="en-US" sz="3000" dirty="0">
              <a:solidFill>
                <a:srgbClr val="FFFF00"/>
              </a:solidFill>
            </a:endParaRPr>
          </a:p>
          <a:p>
            <a:pPr eaLnBrk="1" hangingPunct="1">
              <a:defRPr/>
            </a:pPr>
            <a:endParaRPr lang="en-US" sz="3000" dirty="0" smtClean="0"/>
          </a:p>
          <a:p>
            <a:pPr eaLnBrk="1" hangingPunct="1">
              <a:defRPr/>
            </a:pPr>
            <a:r>
              <a:rPr lang="en-US" dirty="0" smtClean="0"/>
              <a:t>Estimated that up to 80% of strokes could be prevented</a:t>
            </a:r>
          </a:p>
          <a:p>
            <a:pPr eaLnBrk="1" hangingPunct="1">
              <a:buFont typeface="Wingdings" pitchFamily="2" charset="2"/>
              <a:buNone/>
              <a:defRPr/>
            </a:pPr>
            <a:endParaRPr lang="en-US" sz="3000" dirty="0" smtClean="0"/>
          </a:p>
          <a:p>
            <a:pPr eaLnBrk="1" hangingPunct="1">
              <a:buFont typeface="Wingdings" pitchFamily="2" charset="2"/>
              <a:buNone/>
              <a:defRPr/>
            </a:pPr>
            <a:endParaRPr lang="en-US" sz="3000" dirty="0" smtClean="0"/>
          </a:p>
        </p:txBody>
      </p:sp>
      <p:sp>
        <p:nvSpPr>
          <p:cNvPr id="8196" name="Text Box 4"/>
          <p:cNvSpPr txBox="1">
            <a:spLocks noChangeArrowheads="1"/>
          </p:cNvSpPr>
          <p:nvPr/>
        </p:nvSpPr>
        <p:spPr bwMode="auto">
          <a:xfrm>
            <a:off x="533400" y="6356350"/>
            <a:ext cx="807720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ea typeface="ＭＳ Ｐゴシック" pitchFamily="50" charset="-128"/>
              </a:rPr>
              <a:t>American Heart Association. Heart Disease and Stroke Statistics</a:t>
            </a:r>
            <a:r>
              <a:rPr lang="en-US" sz="1400">
                <a:ea typeface="ＭＳ Ｐゴシック" pitchFamily="50" charset="-128"/>
                <a:cs typeface="Arial" charset="0"/>
              </a:rPr>
              <a:t>–2008 Update. Dallas, Texas: American Heart Association; 2008; </a:t>
            </a:r>
            <a:r>
              <a:rPr lang="en-US" sz="1400">
                <a:ea typeface="ＭＳ Ｐゴシック" pitchFamily="50" charset="-128"/>
              </a:rPr>
              <a:t>Rosamond W et al. </a:t>
            </a:r>
            <a:r>
              <a:rPr lang="en-US" sz="1400" i="1">
                <a:ea typeface="ＭＳ Ｐゴシック" pitchFamily="50" charset="-128"/>
              </a:rPr>
              <a:t>Circulation</a:t>
            </a:r>
            <a:r>
              <a:rPr lang="en-US" sz="1400">
                <a:ea typeface="ＭＳ Ｐゴシック" pitchFamily="50" charset="-128"/>
              </a:rPr>
              <a:t>. 2008;117(4);e25 </a:t>
            </a:r>
          </a:p>
        </p:txBody>
      </p:sp>
      <p:sp>
        <p:nvSpPr>
          <p:cNvPr id="8197" name="Text Box 5"/>
          <p:cNvSpPr txBox="1">
            <a:spLocks noChangeArrowheads="1"/>
          </p:cNvSpPr>
          <p:nvPr/>
        </p:nvSpPr>
        <p:spPr bwMode="auto">
          <a:xfrm>
            <a:off x="-14177" y="6092418"/>
            <a:ext cx="60960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solidFill>
                  <a:schemeClr val="bg1"/>
                </a:solidFill>
                <a:ea typeface="ＭＳ Ｐゴシック" pitchFamily="50" charset="-128"/>
              </a:rPr>
              <a:t> </a:t>
            </a:r>
          </a:p>
        </p:txBody>
      </p:sp>
    </p:spTree>
    <p:extLst>
      <p:ext uri="{BB962C8B-B14F-4D97-AF65-F5344CB8AC3E}">
        <p14:creationId xmlns="" xmlns:p14="http://schemas.microsoft.com/office/powerpoint/2010/main" val="205637494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Primary Stroke Prevention</a:t>
            </a:r>
          </a:p>
        </p:txBody>
      </p:sp>
      <p:sp>
        <p:nvSpPr>
          <p:cNvPr id="10243" name="Rectangle 3"/>
          <p:cNvSpPr>
            <a:spLocks noGrp="1" noChangeArrowheads="1"/>
          </p:cNvSpPr>
          <p:nvPr>
            <p:ph type="body" idx="1"/>
          </p:nvPr>
        </p:nvSpPr>
        <p:spPr/>
        <p:txBody>
          <a:bodyPr/>
          <a:lstStyle/>
          <a:p>
            <a:pPr algn="ctr" eaLnBrk="1" hangingPunct="1">
              <a:buFont typeface="Wingdings" pitchFamily="2" charset="2"/>
              <a:buNone/>
            </a:pPr>
            <a:r>
              <a:rPr lang="en-US" dirty="0" err="1" smtClean="0">
                <a:solidFill>
                  <a:srgbClr val="FFFF00"/>
                </a:solidFill>
              </a:rPr>
              <a:t>Nonmodifiable</a:t>
            </a:r>
            <a:r>
              <a:rPr lang="en-US" dirty="0" smtClean="0">
                <a:solidFill>
                  <a:srgbClr val="FFFF00"/>
                </a:solidFill>
              </a:rPr>
              <a:t> Risk Factors</a:t>
            </a:r>
          </a:p>
          <a:p>
            <a:pPr algn="ctr" eaLnBrk="1" hangingPunct="1">
              <a:buFont typeface="Wingdings" pitchFamily="2" charset="2"/>
              <a:buNone/>
            </a:pPr>
            <a:endParaRPr lang="en-US" dirty="0" smtClean="0">
              <a:solidFill>
                <a:srgbClr val="FFFF00"/>
              </a:solidFill>
            </a:endParaRPr>
          </a:p>
          <a:p>
            <a:pPr eaLnBrk="1" hangingPunct="1"/>
            <a:r>
              <a:rPr lang="en-US" dirty="0" smtClean="0"/>
              <a:t>Age</a:t>
            </a:r>
          </a:p>
          <a:p>
            <a:pPr eaLnBrk="1" hangingPunct="1"/>
            <a:r>
              <a:rPr lang="en-US" dirty="0" smtClean="0"/>
              <a:t>Race</a:t>
            </a:r>
          </a:p>
          <a:p>
            <a:pPr eaLnBrk="1" hangingPunct="1"/>
            <a:r>
              <a:rPr lang="en-US" dirty="0" smtClean="0"/>
              <a:t>Sex</a:t>
            </a:r>
          </a:p>
          <a:p>
            <a:pPr eaLnBrk="1" hangingPunct="1"/>
            <a:r>
              <a:rPr lang="en-US" dirty="0" smtClean="0"/>
              <a:t>Family History</a:t>
            </a:r>
          </a:p>
          <a:p>
            <a:pPr eaLnBrk="1" hangingPunct="1"/>
            <a:r>
              <a:rPr lang="en-US" dirty="0" smtClean="0"/>
              <a:t>Birth Weight</a:t>
            </a:r>
          </a:p>
        </p:txBody>
      </p:sp>
    </p:spTree>
    <p:extLst>
      <p:ext uri="{BB962C8B-B14F-4D97-AF65-F5344CB8AC3E}">
        <p14:creationId xmlns="" xmlns:p14="http://schemas.microsoft.com/office/powerpoint/2010/main" val="167984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Primary Stroke Prevention</a:t>
            </a:r>
          </a:p>
        </p:txBody>
      </p:sp>
      <p:sp>
        <p:nvSpPr>
          <p:cNvPr id="11267"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Well-Documented Modifiable Risk Factors</a:t>
            </a:r>
          </a:p>
          <a:p>
            <a:pPr eaLnBrk="1" hangingPunct="1"/>
            <a:endParaRPr lang="en-US" sz="2000" smtClean="0">
              <a:solidFill>
                <a:srgbClr val="FFFF00"/>
              </a:solidFill>
            </a:endParaRPr>
          </a:p>
          <a:p>
            <a:pPr eaLnBrk="1" hangingPunct="1"/>
            <a:r>
              <a:rPr lang="en-US" sz="2000" smtClean="0"/>
              <a:t>Hypertension</a:t>
            </a:r>
          </a:p>
          <a:p>
            <a:pPr eaLnBrk="1" hangingPunct="1"/>
            <a:r>
              <a:rPr lang="en-US" sz="2000" smtClean="0"/>
              <a:t>Smoking</a:t>
            </a:r>
          </a:p>
          <a:p>
            <a:pPr eaLnBrk="1" hangingPunct="1"/>
            <a:r>
              <a:rPr lang="en-US" sz="2000" smtClean="0"/>
              <a:t>Diabetes</a:t>
            </a:r>
          </a:p>
          <a:p>
            <a:pPr eaLnBrk="1" hangingPunct="1"/>
            <a:r>
              <a:rPr lang="en-US" sz="2000" smtClean="0"/>
              <a:t>Asymptomatic Carotid Stenosis</a:t>
            </a:r>
          </a:p>
          <a:p>
            <a:pPr eaLnBrk="1" hangingPunct="1"/>
            <a:r>
              <a:rPr lang="en-US" sz="2000" smtClean="0"/>
              <a:t>Sickle Cell Disease</a:t>
            </a:r>
          </a:p>
          <a:p>
            <a:pPr eaLnBrk="1" hangingPunct="1"/>
            <a:r>
              <a:rPr lang="en-US" sz="2000" smtClean="0"/>
              <a:t>Hyperlipidemia</a:t>
            </a:r>
          </a:p>
          <a:p>
            <a:pPr eaLnBrk="1" hangingPunct="1"/>
            <a:r>
              <a:rPr lang="en-US" sz="2000" smtClean="0"/>
              <a:t>Atrial Fibrillation</a:t>
            </a:r>
          </a:p>
        </p:txBody>
      </p:sp>
    </p:spTree>
    <p:extLst>
      <p:ext uri="{BB962C8B-B14F-4D97-AF65-F5344CB8AC3E}">
        <p14:creationId xmlns="" xmlns:p14="http://schemas.microsoft.com/office/powerpoint/2010/main" val="1246474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Primary Stroke Prevention</a:t>
            </a:r>
          </a:p>
        </p:txBody>
      </p:sp>
      <p:sp>
        <p:nvSpPr>
          <p:cNvPr id="12291"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r>
              <a:rPr lang="en-US" sz="2000" smtClean="0"/>
              <a:t>Obesity</a:t>
            </a:r>
          </a:p>
          <a:p>
            <a:pPr eaLnBrk="1" hangingPunct="1"/>
            <a:r>
              <a:rPr lang="en-US" sz="2000" smtClean="0"/>
              <a:t>Physical Inactivity</a:t>
            </a:r>
          </a:p>
          <a:p>
            <a:pPr eaLnBrk="1" hangingPunct="1"/>
            <a:r>
              <a:rPr lang="en-US" sz="2000" smtClean="0"/>
              <a:t>Alcohol Abuse</a:t>
            </a:r>
          </a:p>
          <a:p>
            <a:pPr eaLnBrk="1" hangingPunct="1"/>
            <a:r>
              <a:rPr lang="en-US" sz="2000" smtClean="0"/>
              <a:t>Hyperhomocystenemia</a:t>
            </a:r>
          </a:p>
          <a:p>
            <a:pPr eaLnBrk="1" hangingPunct="1"/>
            <a:r>
              <a:rPr lang="en-US" sz="2000" smtClean="0"/>
              <a:t>Drug Abuse</a:t>
            </a:r>
          </a:p>
          <a:p>
            <a:pPr eaLnBrk="1" hangingPunct="1"/>
            <a:r>
              <a:rPr lang="en-US" sz="2000" smtClean="0"/>
              <a:t>Hypercoagulability</a:t>
            </a:r>
          </a:p>
          <a:p>
            <a:pPr eaLnBrk="1" hangingPunct="1"/>
            <a:r>
              <a:rPr lang="en-US" sz="2000" smtClean="0"/>
              <a:t>Hormone Replacement Therapy</a:t>
            </a:r>
          </a:p>
          <a:p>
            <a:pPr eaLnBrk="1" hangingPunct="1"/>
            <a:r>
              <a:rPr lang="en-US" sz="2000" smtClean="0"/>
              <a:t>Oral Contraceptive Use</a:t>
            </a:r>
          </a:p>
          <a:p>
            <a:pPr eaLnBrk="1" hangingPunct="1"/>
            <a:r>
              <a:rPr lang="en-US" sz="2000" smtClean="0"/>
              <a:t>Inflammatory Processes</a:t>
            </a:r>
          </a:p>
        </p:txBody>
      </p:sp>
    </p:spTree>
    <p:extLst>
      <p:ext uri="{BB962C8B-B14F-4D97-AF65-F5344CB8AC3E}">
        <p14:creationId xmlns="" xmlns:p14="http://schemas.microsoft.com/office/powerpoint/2010/main" val="1518889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Primary Stroke Prevention</a:t>
            </a:r>
          </a:p>
        </p:txBody>
      </p:sp>
      <p:sp>
        <p:nvSpPr>
          <p:cNvPr id="13315" name="Rectangle 3"/>
          <p:cNvSpPr>
            <a:spLocks noGrp="1" noChangeArrowheads="1"/>
          </p:cNvSpPr>
          <p:nvPr>
            <p:ph type="body" idx="1"/>
          </p:nvPr>
        </p:nvSpPr>
        <p:spPr/>
        <p:txBody>
          <a:bodyPr>
            <a:normAutofit fontScale="92500" lnSpcReduction="20000"/>
          </a:bodyPr>
          <a:lstStyle/>
          <a:p>
            <a:pPr algn="ctr" eaLnBrk="1" hangingPunct="1">
              <a:buFont typeface="Wingdings" pitchFamily="2" charset="2"/>
              <a:buNone/>
            </a:pPr>
            <a:r>
              <a:rPr lang="en-US" smtClean="0">
                <a:solidFill>
                  <a:srgbClr val="FFFF00"/>
                </a:solidFill>
              </a:rPr>
              <a:t>Nonmodifiable Risk Factors</a:t>
            </a:r>
          </a:p>
          <a:p>
            <a:pPr eaLnBrk="1" hangingPunct="1"/>
            <a:endParaRPr lang="en-US" smtClean="0">
              <a:solidFill>
                <a:srgbClr val="FFFF00"/>
              </a:solidFill>
            </a:endParaRPr>
          </a:p>
          <a:p>
            <a:pPr eaLnBrk="1" hangingPunct="1"/>
            <a:r>
              <a:rPr lang="en-US" smtClean="0">
                <a:solidFill>
                  <a:srgbClr val="FFFF00"/>
                </a:solidFill>
              </a:rPr>
              <a:t>Age</a:t>
            </a:r>
            <a:r>
              <a:rPr lang="en-US" smtClean="0"/>
              <a:t>: The risk of stroke doubles in each successive decade after 55 years of age</a:t>
            </a:r>
          </a:p>
          <a:p>
            <a:pPr eaLnBrk="1" hangingPunct="1"/>
            <a:endParaRPr lang="en-US" smtClean="0"/>
          </a:p>
          <a:p>
            <a:pPr eaLnBrk="1" hangingPunct="1"/>
            <a:r>
              <a:rPr lang="en-US" smtClean="0">
                <a:solidFill>
                  <a:srgbClr val="FFFF00"/>
                </a:solidFill>
              </a:rPr>
              <a:t>Sex</a:t>
            </a:r>
            <a:r>
              <a:rPr lang="en-US" smtClean="0"/>
              <a:t>: Men have higher age-specific stroke incidence rates than women, except in 35-44 year olds and in those over 85 years of age. Stroke related case-fatalityrates are higher in women than men.</a:t>
            </a:r>
          </a:p>
        </p:txBody>
      </p:sp>
    </p:spTree>
    <p:extLst>
      <p:ext uri="{BB962C8B-B14F-4D97-AF65-F5344CB8AC3E}">
        <p14:creationId xmlns="" xmlns:p14="http://schemas.microsoft.com/office/powerpoint/2010/main" val="2998344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Primary Stroke Prevention</a:t>
            </a:r>
          </a:p>
        </p:txBody>
      </p:sp>
      <p:sp>
        <p:nvSpPr>
          <p:cNvPr id="14339"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Nonmodifiable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pPr>
            <a:r>
              <a:rPr lang="en-US" smtClean="0">
                <a:solidFill>
                  <a:srgbClr val="FFFF00"/>
                </a:solidFill>
              </a:rPr>
              <a:t>Race: </a:t>
            </a:r>
            <a:r>
              <a:rPr lang="en-US" smtClean="0"/>
              <a:t>Blacks and some Hispanic Americans, have high stroke incidence and mortality rates compared with whites (Blacks have 38% greater incidence of stroke than whites.</a:t>
            </a:r>
          </a:p>
          <a:p>
            <a:pPr eaLnBrk="1" hangingPunct="1">
              <a:lnSpc>
                <a:spcPct val="90000"/>
              </a:lnSpc>
            </a:pPr>
            <a:endParaRPr lang="en-US" smtClean="0"/>
          </a:p>
          <a:p>
            <a:pPr eaLnBrk="1" hangingPunct="1">
              <a:lnSpc>
                <a:spcPct val="90000"/>
              </a:lnSpc>
            </a:pPr>
            <a:r>
              <a:rPr lang="en-US" smtClean="0">
                <a:solidFill>
                  <a:srgbClr val="FFFF00"/>
                </a:solidFill>
              </a:rPr>
              <a:t>Family History: </a:t>
            </a:r>
            <a:r>
              <a:rPr lang="en-US" smtClean="0"/>
              <a:t>Both paternal and matenal history of stroke may be associated with increased stroke risk (RR paternal history: 2.4 and RR maternal history: 1.4.</a:t>
            </a:r>
          </a:p>
          <a:p>
            <a:pPr eaLnBrk="1" hangingPunct="1">
              <a:lnSpc>
                <a:spcPct val="90000"/>
              </a:lnSpc>
            </a:pPr>
            <a:endParaRPr lang="en-US" smtClean="0"/>
          </a:p>
          <a:p>
            <a:pPr eaLnBrk="1" hangingPunct="1">
              <a:lnSpc>
                <a:spcPct val="90000"/>
              </a:lnSpc>
            </a:pPr>
            <a:r>
              <a:rPr lang="en-US" smtClean="0">
                <a:solidFill>
                  <a:srgbClr val="FFFF00"/>
                </a:solidFill>
              </a:rPr>
              <a:t>Birth weight: </a:t>
            </a:r>
            <a:r>
              <a:rPr lang="en-US" smtClean="0"/>
              <a:t>Birth weight is inversely associated with incident of stroke.</a:t>
            </a:r>
          </a:p>
        </p:txBody>
      </p:sp>
    </p:spTree>
    <p:extLst>
      <p:ext uri="{BB962C8B-B14F-4D97-AF65-F5344CB8AC3E}">
        <p14:creationId xmlns="" xmlns:p14="http://schemas.microsoft.com/office/powerpoint/2010/main" val="3825975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Primary Stroke Prevention</a:t>
            </a:r>
          </a:p>
        </p:txBody>
      </p:sp>
      <p:sp>
        <p:nvSpPr>
          <p:cNvPr id="1536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algn="ctr" eaLnBrk="1" hangingPunct="1">
              <a:lnSpc>
                <a:spcPct val="90000"/>
              </a:lnSpc>
              <a:buFont typeface="Wingdings" pitchFamily="2" charset="2"/>
              <a:buNone/>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Hypertension: </a:t>
            </a:r>
          </a:p>
          <a:p>
            <a:pPr eaLnBrk="1" hangingPunct="1">
              <a:lnSpc>
                <a:spcPct val="90000"/>
              </a:lnSpc>
            </a:pPr>
            <a:endParaRPr lang="en-US" sz="2000" dirty="0" smtClean="0"/>
          </a:p>
          <a:p>
            <a:pPr eaLnBrk="1" hangingPunct="1">
              <a:lnSpc>
                <a:spcPct val="90000"/>
              </a:lnSpc>
            </a:pPr>
            <a:r>
              <a:rPr lang="en-US" sz="2000" dirty="0" smtClean="0"/>
              <a:t>It is a major risk factor for stroke.</a:t>
            </a:r>
          </a:p>
          <a:p>
            <a:pPr eaLnBrk="1" hangingPunct="1">
              <a:lnSpc>
                <a:spcPct val="90000"/>
              </a:lnSpc>
            </a:pPr>
            <a:r>
              <a:rPr lang="en-US" sz="2000" dirty="0" smtClean="0"/>
              <a:t>Both systolic and diastolic hypertension are important risk factors for stroke</a:t>
            </a:r>
          </a:p>
          <a:p>
            <a:pPr eaLnBrk="1" hangingPunct="1">
              <a:lnSpc>
                <a:spcPct val="90000"/>
              </a:lnSpc>
            </a:pPr>
            <a:r>
              <a:rPr lang="en-US" sz="2000" dirty="0" smtClean="0"/>
              <a:t>Isolated systolic hypertension is an important risk factor for stroke in the elderly</a:t>
            </a:r>
          </a:p>
          <a:p>
            <a:pPr eaLnBrk="1" hangingPunct="1">
              <a:lnSpc>
                <a:spcPct val="90000"/>
              </a:lnSpc>
            </a:pPr>
            <a:r>
              <a:rPr lang="en-US" sz="2000" dirty="0" smtClean="0"/>
              <a:t>There is compelling evidence for more than 30 years that the control of high blood pressure contributes to the prevention of stroke.</a:t>
            </a:r>
          </a:p>
          <a:p>
            <a:pPr eaLnBrk="1" hangingPunct="1">
              <a:lnSpc>
                <a:spcPct val="90000"/>
              </a:lnSpc>
            </a:pPr>
            <a:endParaRPr lang="en-US" sz="2000" dirty="0" smtClean="0">
              <a:solidFill>
                <a:srgbClr val="FFFF00"/>
              </a:solidFill>
            </a:endParaRPr>
          </a:p>
        </p:txBody>
      </p:sp>
    </p:spTree>
    <p:extLst>
      <p:ext uri="{BB962C8B-B14F-4D97-AF65-F5344CB8AC3E}">
        <p14:creationId xmlns="" xmlns:p14="http://schemas.microsoft.com/office/powerpoint/2010/main" val="4179928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Primary Stroke Prevention</a:t>
            </a:r>
          </a:p>
        </p:txBody>
      </p:sp>
      <p:sp>
        <p:nvSpPr>
          <p:cNvPr id="16387"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Well-Documented 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buFont typeface="Wingdings" pitchFamily="2" charset="2"/>
              <a:buNone/>
            </a:pPr>
            <a:r>
              <a:rPr lang="en-US" u="sng" smtClean="0">
                <a:solidFill>
                  <a:srgbClr val="FFFF00"/>
                </a:solidFill>
              </a:rPr>
              <a:t>Hypertension:</a:t>
            </a:r>
          </a:p>
          <a:p>
            <a:pPr algn="ctr" eaLnBrk="1" hangingPunct="1">
              <a:lnSpc>
                <a:spcPct val="90000"/>
              </a:lnSpc>
              <a:buFont typeface="Wingdings" pitchFamily="2" charset="2"/>
              <a:buNone/>
            </a:pPr>
            <a:endParaRPr lang="en-US" u="sng" smtClean="0"/>
          </a:p>
          <a:p>
            <a:pPr eaLnBrk="1" hangingPunct="1">
              <a:lnSpc>
                <a:spcPct val="90000"/>
              </a:lnSpc>
            </a:pPr>
            <a:r>
              <a:rPr lang="en-US" smtClean="0"/>
              <a:t>Unfortunately, a significant proportion of the population has undiagnosed or inadequately treated hypertension, especially in high-risk race/ethnic groups.</a:t>
            </a:r>
          </a:p>
          <a:p>
            <a:pPr eaLnBrk="1" hangingPunct="1">
              <a:lnSpc>
                <a:spcPct val="90000"/>
              </a:lnSpc>
            </a:pPr>
            <a:endParaRPr lang="en-US" smtClean="0"/>
          </a:p>
          <a:p>
            <a:pPr eaLnBrk="1" hangingPunct="1">
              <a:lnSpc>
                <a:spcPct val="90000"/>
              </a:lnSpc>
            </a:pPr>
            <a:r>
              <a:rPr lang="en-US" smtClean="0"/>
              <a:t>Regular screening for hypertension (at least every 2 years in adults). Management should include both life style modification and antihypertensive medications.</a:t>
            </a:r>
          </a:p>
          <a:p>
            <a:pPr algn="ctr" eaLnBrk="1" hangingPunct="1">
              <a:lnSpc>
                <a:spcPct val="90000"/>
              </a:lnSpc>
              <a:buFont typeface="Wingdings" pitchFamily="2" charset="2"/>
              <a:buNone/>
            </a:pPr>
            <a:endParaRPr lang="en-US" smtClean="0"/>
          </a:p>
          <a:p>
            <a:pPr eaLnBrk="1" hangingPunct="1">
              <a:lnSpc>
                <a:spcPct val="90000"/>
              </a:lnSpc>
            </a:pPr>
            <a:endParaRPr lang="en-US" smtClean="0"/>
          </a:p>
        </p:txBody>
      </p:sp>
    </p:spTree>
    <p:extLst>
      <p:ext uri="{BB962C8B-B14F-4D97-AF65-F5344CB8AC3E}">
        <p14:creationId xmlns="" xmlns:p14="http://schemas.microsoft.com/office/powerpoint/2010/main" val="4270144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Primary Stroke Prevention</a:t>
            </a:r>
          </a:p>
        </p:txBody>
      </p:sp>
      <p:sp>
        <p:nvSpPr>
          <p:cNvPr id="17411"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n-US" sz="2000" smtClean="0">
                <a:solidFill>
                  <a:srgbClr val="FFFF00"/>
                </a:solidFill>
              </a:rPr>
              <a:t>Well-Documented Modifiable Risk Factors</a:t>
            </a:r>
          </a:p>
          <a:p>
            <a:pPr algn="ctr" eaLnBrk="1" hangingPunct="1">
              <a:lnSpc>
                <a:spcPct val="80000"/>
              </a:lnSpc>
              <a:buFont typeface="Wingdings" pitchFamily="2" charset="2"/>
              <a:buNone/>
            </a:pPr>
            <a:endParaRPr lang="en-US" sz="2000" smtClean="0">
              <a:solidFill>
                <a:srgbClr val="FFFF00"/>
              </a:solidFill>
            </a:endParaRPr>
          </a:p>
          <a:p>
            <a:pPr eaLnBrk="1" hangingPunct="1">
              <a:lnSpc>
                <a:spcPct val="80000"/>
              </a:lnSpc>
              <a:buFont typeface="Wingdings" pitchFamily="2" charset="2"/>
              <a:buNone/>
            </a:pPr>
            <a:r>
              <a:rPr lang="en-US" sz="2000" u="sng" smtClean="0">
                <a:solidFill>
                  <a:srgbClr val="FFFF00"/>
                </a:solidFill>
              </a:rPr>
              <a:t>Smoking:</a:t>
            </a:r>
          </a:p>
          <a:p>
            <a:pPr eaLnBrk="1" hangingPunct="1">
              <a:lnSpc>
                <a:spcPct val="80000"/>
              </a:lnSpc>
            </a:pPr>
            <a:endParaRPr lang="en-US" sz="2000" smtClean="0"/>
          </a:p>
          <a:p>
            <a:pPr eaLnBrk="1" hangingPunct="1">
              <a:lnSpc>
                <a:spcPct val="80000"/>
              </a:lnSpc>
            </a:pPr>
            <a:r>
              <a:rPr lang="en-US" sz="2000" smtClean="0"/>
              <a:t>25% of adults are active smokers</a:t>
            </a:r>
          </a:p>
          <a:p>
            <a:pPr eaLnBrk="1" hangingPunct="1">
              <a:lnSpc>
                <a:spcPct val="80000"/>
              </a:lnSpc>
            </a:pPr>
            <a:r>
              <a:rPr lang="en-US" sz="2000" smtClean="0"/>
              <a:t>A prospective estimate of a 1.8 fold increase in stroke risk associated with smoking from the Framingham Heart Study.</a:t>
            </a:r>
          </a:p>
          <a:p>
            <a:pPr eaLnBrk="1" hangingPunct="1">
              <a:lnSpc>
                <a:spcPct val="80000"/>
              </a:lnSpc>
            </a:pPr>
            <a:r>
              <a:rPr lang="en-US" sz="2000" smtClean="0"/>
              <a:t>Former smoking also place individuals at increased risk for stroke (RR 1.34).</a:t>
            </a:r>
          </a:p>
          <a:p>
            <a:pPr eaLnBrk="1" hangingPunct="1">
              <a:lnSpc>
                <a:spcPct val="80000"/>
              </a:lnSpc>
            </a:pPr>
            <a:r>
              <a:rPr lang="en-US" sz="2000" smtClean="0"/>
              <a:t>Exposure to environmental tobacco also increase the risk of stroke.</a:t>
            </a:r>
          </a:p>
          <a:p>
            <a:pPr eaLnBrk="1" hangingPunct="1">
              <a:lnSpc>
                <a:spcPct val="80000"/>
              </a:lnSpc>
            </a:pPr>
            <a:r>
              <a:rPr lang="en-US" sz="2000" smtClean="0"/>
              <a:t>Patient and family should be encouraged to stop smoking (counseling, nicotine replacement etc..)</a:t>
            </a:r>
          </a:p>
        </p:txBody>
      </p:sp>
    </p:spTree>
    <p:extLst>
      <p:ext uri="{BB962C8B-B14F-4D97-AF65-F5344CB8AC3E}">
        <p14:creationId xmlns="" xmlns:p14="http://schemas.microsoft.com/office/powerpoint/2010/main" val="3067729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Primary Stroke Prevention</a:t>
            </a:r>
          </a:p>
        </p:txBody>
      </p:sp>
      <p:sp>
        <p:nvSpPr>
          <p:cNvPr id="1843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eaLnBrk="1" hangingPunct="1">
              <a:lnSpc>
                <a:spcPct val="90000"/>
              </a:lnSpc>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Diabetes:</a:t>
            </a:r>
          </a:p>
          <a:p>
            <a:pPr eaLnBrk="1" hangingPunct="1">
              <a:lnSpc>
                <a:spcPct val="90000"/>
              </a:lnSpc>
            </a:pPr>
            <a:endParaRPr lang="en-US" sz="2000" dirty="0" smtClean="0"/>
          </a:p>
          <a:p>
            <a:pPr eaLnBrk="1" hangingPunct="1">
              <a:lnSpc>
                <a:spcPct val="90000"/>
              </a:lnSpc>
            </a:pPr>
            <a:r>
              <a:rPr lang="en-US" sz="2000" dirty="0" smtClean="0"/>
              <a:t>It is an independent risk for stroke (RR 1.8 to 6).</a:t>
            </a:r>
          </a:p>
          <a:p>
            <a:pPr eaLnBrk="1" hangingPunct="1">
              <a:lnSpc>
                <a:spcPct val="90000"/>
              </a:lnSpc>
            </a:pPr>
            <a:endParaRPr lang="en-US" sz="2000" dirty="0" smtClean="0"/>
          </a:p>
          <a:p>
            <a:pPr eaLnBrk="1" hangingPunct="1">
              <a:lnSpc>
                <a:spcPct val="90000"/>
              </a:lnSpc>
            </a:pPr>
            <a:r>
              <a:rPr lang="en-US" sz="2000" dirty="0" smtClean="0"/>
              <a:t>High BP is common in patients with type 2 diabetes, with a prevalence of 40 to 0% in adults.</a:t>
            </a:r>
          </a:p>
          <a:p>
            <a:pPr eaLnBrk="1" hangingPunct="1">
              <a:lnSpc>
                <a:spcPct val="90000"/>
              </a:lnSpc>
            </a:pPr>
            <a:endParaRPr lang="en-US" sz="2000" dirty="0" smtClean="0"/>
          </a:p>
          <a:p>
            <a:pPr eaLnBrk="1" hangingPunct="1">
              <a:lnSpc>
                <a:spcPct val="90000"/>
              </a:lnSpc>
            </a:pPr>
            <a:r>
              <a:rPr lang="en-US" sz="2000" dirty="0" smtClean="0"/>
              <a:t>Tight BP control resulted in a convincing 44% relative risk reduction.</a:t>
            </a:r>
          </a:p>
          <a:p>
            <a:pPr eaLnBrk="1" hangingPunct="1">
              <a:lnSpc>
                <a:spcPct val="90000"/>
              </a:lnSpc>
            </a:pPr>
            <a:endParaRPr lang="en-US" sz="2000" dirty="0" smtClean="0"/>
          </a:p>
          <a:p>
            <a:pPr eaLnBrk="1" hangingPunct="1">
              <a:lnSpc>
                <a:spcPct val="90000"/>
              </a:lnSpc>
            </a:pPr>
            <a:r>
              <a:rPr lang="en-US" sz="2000" dirty="0" smtClean="0"/>
              <a:t>Glycemic control is recommended to reduce </a:t>
            </a:r>
            <a:r>
              <a:rPr lang="en-US" sz="2000" dirty="0" err="1" smtClean="0"/>
              <a:t>microvascular</a:t>
            </a:r>
            <a:r>
              <a:rPr lang="en-US" sz="2000" dirty="0" smtClean="0"/>
              <a:t> complications.</a:t>
            </a:r>
          </a:p>
          <a:p>
            <a:pPr eaLnBrk="1" hangingPunct="1">
              <a:lnSpc>
                <a:spcPct val="90000"/>
              </a:lnSpc>
            </a:pPr>
            <a:endParaRPr lang="en-US" sz="2000" dirty="0" smtClean="0"/>
          </a:p>
          <a:p>
            <a:pPr eaLnBrk="1" hangingPunct="1">
              <a:lnSpc>
                <a:spcPct val="90000"/>
              </a:lnSpc>
            </a:pPr>
            <a:endParaRPr lang="en-US" sz="2000" u="sng" dirty="0" smtClean="0">
              <a:solidFill>
                <a:srgbClr val="FFFF00"/>
              </a:solidFill>
            </a:endParaRPr>
          </a:p>
        </p:txBody>
      </p:sp>
    </p:spTree>
    <p:extLst>
      <p:ext uri="{BB962C8B-B14F-4D97-AF65-F5344CB8AC3E}">
        <p14:creationId xmlns="" xmlns:p14="http://schemas.microsoft.com/office/powerpoint/2010/main" val="2387648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Primary Stroke Prevention</a:t>
            </a:r>
          </a:p>
        </p:txBody>
      </p:sp>
      <p:sp>
        <p:nvSpPr>
          <p:cNvPr id="26627" name="Rectangle 3"/>
          <p:cNvSpPr>
            <a:spLocks noGrp="1" noChangeArrowheads="1"/>
          </p:cNvSpPr>
          <p:nvPr>
            <p:ph type="body" idx="1"/>
          </p:nvPr>
        </p:nvSpPr>
        <p:spPr/>
        <p:txBody>
          <a:bodyPr/>
          <a:lstStyle/>
          <a:p>
            <a:pPr algn="ctr" eaLnBrk="1" hangingPunct="1">
              <a:buFont typeface="Wingdings" pitchFamily="2" charset="2"/>
              <a:buNone/>
            </a:pPr>
            <a:r>
              <a:rPr lang="en-US" sz="1800" smtClean="0">
                <a:solidFill>
                  <a:srgbClr val="FFFF00"/>
                </a:solidFill>
              </a:rPr>
              <a:t>Well-Documented Modifiable Risk Factors</a:t>
            </a:r>
          </a:p>
          <a:p>
            <a:pPr algn="ctr" eaLnBrk="1" hangingPunct="1">
              <a:buFont typeface="Wingdings" pitchFamily="2" charset="2"/>
              <a:buNone/>
            </a:pPr>
            <a:endParaRPr lang="en-US" sz="1800" smtClean="0">
              <a:solidFill>
                <a:srgbClr val="FFFF00"/>
              </a:solidFill>
            </a:endParaRPr>
          </a:p>
          <a:p>
            <a:pPr eaLnBrk="1" hangingPunct="1">
              <a:buFont typeface="Wingdings" pitchFamily="2" charset="2"/>
              <a:buNone/>
            </a:pPr>
            <a:r>
              <a:rPr lang="en-US" sz="1800" u="sng" smtClean="0">
                <a:solidFill>
                  <a:srgbClr val="FFFF00"/>
                </a:solidFill>
              </a:rPr>
              <a:t>Hyperlipidemia:</a:t>
            </a:r>
          </a:p>
          <a:p>
            <a:pPr eaLnBrk="1" hangingPunct="1"/>
            <a:endParaRPr lang="en-US" sz="1800" smtClean="0"/>
          </a:p>
          <a:p>
            <a:pPr eaLnBrk="1" hangingPunct="1"/>
            <a:r>
              <a:rPr lang="en-US" sz="1800" smtClean="0"/>
              <a:t>There is an association between serum cholesterol and an increasing risk of stroke (1.8 to 2.6)</a:t>
            </a:r>
          </a:p>
          <a:p>
            <a:pPr eaLnBrk="1" hangingPunct="1"/>
            <a:endParaRPr lang="en-US" sz="1800" smtClean="0"/>
          </a:p>
          <a:p>
            <a:pPr eaLnBrk="1" hangingPunct="1"/>
            <a:r>
              <a:rPr lang="en-US" sz="1800" smtClean="0"/>
              <a:t>An inverse relationship between HDL and stroke was demonstrated</a:t>
            </a:r>
          </a:p>
          <a:p>
            <a:pPr eaLnBrk="1" hangingPunct="1"/>
            <a:endParaRPr lang="en-US" sz="1800" smtClean="0"/>
          </a:p>
          <a:p>
            <a:pPr eaLnBrk="1" hangingPunct="1"/>
            <a:r>
              <a:rPr lang="en-US" sz="1800" smtClean="0"/>
              <a:t>SPARCL Trial: 80 mg of Atrovastatin per day reduced the overall incidence of strokes and cardiovascular events, despite a small increase in the incidence of hemorrhagic stroke</a:t>
            </a:r>
          </a:p>
          <a:p>
            <a:pPr eaLnBrk="1" hangingPunct="1">
              <a:buFont typeface="Wingdings" pitchFamily="2" charset="2"/>
              <a:buNone/>
            </a:pPr>
            <a:endParaRPr lang="en-US" sz="1800" u="sng" smtClean="0">
              <a:solidFill>
                <a:srgbClr val="FFFF00"/>
              </a:solidFill>
            </a:endParaRPr>
          </a:p>
          <a:p>
            <a:pPr algn="ctr" eaLnBrk="1" hangingPunct="1">
              <a:buFont typeface="Wingdings" pitchFamily="2" charset="2"/>
              <a:buNone/>
            </a:pPr>
            <a:endParaRPr lang="en-US" sz="2000" smtClean="0"/>
          </a:p>
        </p:txBody>
      </p:sp>
    </p:spTree>
    <p:extLst>
      <p:ext uri="{BB962C8B-B14F-4D97-AF65-F5344CB8AC3E}">
        <p14:creationId xmlns="" xmlns:p14="http://schemas.microsoft.com/office/powerpoint/2010/main" val="506462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Primary Stroke Prevention</a:t>
            </a:r>
          </a:p>
        </p:txBody>
      </p:sp>
      <p:sp>
        <p:nvSpPr>
          <p:cNvPr id="2867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Obesity: </a:t>
            </a:r>
          </a:p>
          <a:p>
            <a:pPr eaLnBrk="1" hangingPunct="1">
              <a:lnSpc>
                <a:spcPct val="90000"/>
              </a:lnSpc>
            </a:pPr>
            <a:r>
              <a:rPr lang="en-US" sz="2000" smtClean="0"/>
              <a:t>ABMI &gt;30 kg/m2 predisposes to cardiovascular disease in general and stroke in particular</a:t>
            </a:r>
          </a:p>
          <a:p>
            <a:pPr eaLnBrk="1" hangingPunct="1">
              <a:lnSpc>
                <a:spcPct val="90000"/>
              </a:lnSpc>
            </a:pPr>
            <a:endParaRPr lang="en-US" sz="2000" smtClean="0"/>
          </a:p>
          <a:p>
            <a:pPr eaLnBrk="1" hangingPunct="1">
              <a:lnSpc>
                <a:spcPct val="90000"/>
              </a:lnSpc>
            </a:pPr>
            <a:r>
              <a:rPr lang="en-US" sz="2000" smtClean="0"/>
              <a:t>Recent evidence support abdominal obesity in men and obesity in women as independent risk factors for stroke</a:t>
            </a:r>
          </a:p>
          <a:p>
            <a:pPr eaLnBrk="1" hangingPunct="1">
              <a:lnSpc>
                <a:spcPct val="90000"/>
              </a:lnSpc>
            </a:pPr>
            <a:endParaRPr lang="en-US" sz="2000" smtClean="0"/>
          </a:p>
          <a:p>
            <a:pPr eaLnBrk="1" hangingPunct="1">
              <a:lnSpc>
                <a:spcPct val="90000"/>
              </a:lnSpc>
            </a:pPr>
            <a:r>
              <a:rPr lang="en-US" sz="2000" smtClean="0"/>
              <a:t>Weight reduction in overweight persons is recommended on the basis of the associated increase in comorbid conditions. Reduction in stroke risk with weight loss has not been established </a:t>
            </a:r>
          </a:p>
        </p:txBody>
      </p:sp>
    </p:spTree>
    <p:extLst>
      <p:ext uri="{BB962C8B-B14F-4D97-AF65-F5344CB8AC3E}">
        <p14:creationId xmlns="" xmlns:p14="http://schemas.microsoft.com/office/powerpoint/2010/main" val="294037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p:oleObj spid="_x0000_s27650" name="Image" r:id="rId4" imgW="2246277" imgH="1564848" progId="">
                  <p:embed/>
                </p:oleObj>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Primary Stroke Prevention</a:t>
            </a:r>
          </a:p>
        </p:txBody>
      </p:sp>
      <p:sp>
        <p:nvSpPr>
          <p:cNvPr id="29699" name="Rectangle 3"/>
          <p:cNvSpPr>
            <a:spLocks noGrp="1" noChangeArrowheads="1"/>
          </p:cNvSpPr>
          <p:nvPr>
            <p:ph type="body" idx="1"/>
          </p:nvPr>
        </p:nvSpPr>
        <p:spPr/>
        <p:txBody>
          <a:bodyPr/>
          <a:lstStyle/>
          <a:p>
            <a:pPr algn="ctr" eaLnBrk="1" hangingPunct="1">
              <a:buFont typeface="Wingdings" pitchFamily="2" charset="2"/>
              <a:buNone/>
            </a:pPr>
            <a:r>
              <a:rPr lang="en-US" sz="1800" dirty="0" smtClean="0">
                <a:solidFill>
                  <a:srgbClr val="FFFF00"/>
                </a:solidFill>
              </a:rPr>
              <a:t>Potentially Modifiable Risk Factors</a:t>
            </a:r>
          </a:p>
          <a:p>
            <a:pPr eaLnBrk="1" hangingPunct="1">
              <a:buFont typeface="Wingdings" pitchFamily="2" charset="2"/>
              <a:buNone/>
            </a:pPr>
            <a:endParaRPr lang="en-US" sz="1800" dirty="0" smtClean="0">
              <a:solidFill>
                <a:srgbClr val="FFFF00"/>
              </a:solidFill>
            </a:endParaRPr>
          </a:p>
          <a:p>
            <a:pPr eaLnBrk="1" hangingPunct="1">
              <a:buFont typeface="Wingdings" pitchFamily="2" charset="2"/>
              <a:buNone/>
            </a:pPr>
            <a:r>
              <a:rPr lang="en-US" sz="1800" u="sng" dirty="0" smtClean="0">
                <a:solidFill>
                  <a:srgbClr val="FFFF00"/>
                </a:solidFill>
              </a:rPr>
              <a:t>Physical Inactivity:</a:t>
            </a:r>
          </a:p>
          <a:p>
            <a:pPr eaLnBrk="1" hangingPunct="1"/>
            <a:r>
              <a:rPr lang="en-US" sz="1800" dirty="0" smtClean="0"/>
              <a:t>Framingham Study and the Nurses Health Study demonstrated an inverse association between level of physical activity and stroke incidence</a:t>
            </a:r>
          </a:p>
          <a:p>
            <a:pPr eaLnBrk="1" hangingPunct="1"/>
            <a:endParaRPr lang="en-US" sz="1800" dirty="0" smtClean="0"/>
          </a:p>
          <a:p>
            <a:pPr eaLnBrk="1" hangingPunct="1"/>
            <a:r>
              <a:rPr lang="en-US" sz="1800" dirty="0" smtClean="0"/>
              <a:t>NHANES and the Northern </a:t>
            </a:r>
            <a:r>
              <a:rPr lang="en-US" sz="1800" dirty="0" err="1" smtClean="0"/>
              <a:t>Mnhattan</a:t>
            </a:r>
            <a:r>
              <a:rPr lang="en-US" sz="1800" dirty="0" smtClean="0"/>
              <a:t> Study showed protective effects of leisure-time physical activity in Blacks and Hispanics</a:t>
            </a:r>
          </a:p>
          <a:p>
            <a:pPr eaLnBrk="1" hangingPunct="1"/>
            <a:endParaRPr lang="en-US" sz="1800" dirty="0" smtClean="0"/>
          </a:p>
          <a:p>
            <a:pPr eaLnBrk="1" hangingPunct="1"/>
            <a:r>
              <a:rPr lang="en-US" sz="1800" dirty="0" smtClean="0"/>
              <a:t>Americans should exercise moderately for at least 30 minutes on most, and preferably all days of the week. For stroke, the benefits are apparent even for light to moderate activities such as walking</a:t>
            </a:r>
          </a:p>
        </p:txBody>
      </p:sp>
    </p:spTree>
    <p:extLst>
      <p:ext uri="{BB962C8B-B14F-4D97-AF65-F5344CB8AC3E}">
        <p14:creationId xmlns="" xmlns:p14="http://schemas.microsoft.com/office/powerpoint/2010/main" val="677702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Primary Stroke Prevention</a:t>
            </a:r>
          </a:p>
        </p:txBody>
      </p:sp>
      <p:sp>
        <p:nvSpPr>
          <p:cNvPr id="3072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Poor Diet/Nutrition:</a:t>
            </a:r>
          </a:p>
          <a:p>
            <a:pPr eaLnBrk="1" hangingPunct="1">
              <a:lnSpc>
                <a:spcPct val="90000"/>
              </a:lnSpc>
            </a:pPr>
            <a:r>
              <a:rPr lang="en-US" sz="2000" smtClean="0"/>
              <a:t>There is no evidence that the use of dietary vitamin E or C supplements reduces the risk of stroke</a:t>
            </a:r>
          </a:p>
          <a:p>
            <a:pPr eaLnBrk="1" hangingPunct="1">
              <a:lnSpc>
                <a:spcPct val="90000"/>
              </a:lnSpc>
            </a:pPr>
            <a:endParaRPr lang="en-US" sz="2000" smtClean="0"/>
          </a:p>
          <a:p>
            <a:pPr eaLnBrk="1" hangingPunct="1">
              <a:lnSpc>
                <a:spcPct val="90000"/>
              </a:lnSpc>
            </a:pPr>
            <a:r>
              <a:rPr lang="en-US" sz="2000" smtClean="0"/>
              <a:t>Based on the nurses Health Study, there may be a protective relationship between stroke and consumption of fruits and vegetables, especially green leafy vegetables and citrus fruiit and juice</a:t>
            </a:r>
          </a:p>
          <a:p>
            <a:pPr eaLnBrk="1" hangingPunct="1">
              <a:lnSpc>
                <a:spcPct val="90000"/>
              </a:lnSpc>
            </a:pPr>
            <a:endParaRPr lang="en-US" sz="2000" smtClean="0"/>
          </a:p>
          <a:p>
            <a:pPr eaLnBrk="1" hangingPunct="1">
              <a:lnSpc>
                <a:spcPct val="90000"/>
              </a:lnSpc>
            </a:pPr>
            <a:r>
              <a:rPr lang="en-US" sz="2000" smtClean="0"/>
              <a:t>A healthy diet containing at least 5 daily servings of fruits and vegetables may decrease the risk of stroke</a:t>
            </a:r>
          </a:p>
        </p:txBody>
      </p:sp>
    </p:spTree>
    <p:extLst>
      <p:ext uri="{BB962C8B-B14F-4D97-AF65-F5344CB8AC3E}">
        <p14:creationId xmlns="" xmlns:p14="http://schemas.microsoft.com/office/powerpoint/2010/main" val="3525048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Primary Stroke Prevention</a:t>
            </a:r>
          </a:p>
        </p:txBody>
      </p:sp>
      <p:sp>
        <p:nvSpPr>
          <p:cNvPr id="35843"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buFont typeface="Wingdings" pitchFamily="2" charset="2"/>
              <a:buNone/>
            </a:pPr>
            <a:r>
              <a:rPr lang="en-US" sz="2000" u="sng" smtClean="0">
                <a:solidFill>
                  <a:srgbClr val="FFFF00"/>
                </a:solidFill>
              </a:rPr>
              <a:t>Hormone Replacement Therapy:</a:t>
            </a:r>
          </a:p>
          <a:p>
            <a:pPr eaLnBrk="1" hangingPunct="1"/>
            <a:r>
              <a:rPr lang="en-US" sz="2000" smtClean="0"/>
              <a:t>Framingham Heart Study: 2.6 fold increase in the relative risk of stroke among women receiving hormone replacement therapy compared with non-users</a:t>
            </a:r>
          </a:p>
          <a:p>
            <a:pPr eaLnBrk="1" hangingPunct="1"/>
            <a:endParaRPr lang="en-US" sz="2000" smtClean="0"/>
          </a:p>
          <a:p>
            <a:pPr eaLnBrk="1" hangingPunct="1"/>
            <a:r>
              <a:rPr lang="en-US" sz="2000" smtClean="0"/>
              <a:t>Women Health Initiative Study: Increased risk of stroke , CHD, and pulmonary embolism in the arm receiving HRT</a:t>
            </a:r>
          </a:p>
          <a:p>
            <a:pPr eaLnBrk="1" hangingPunct="1">
              <a:buFont typeface="Wingdings" pitchFamily="2" charset="2"/>
              <a:buNone/>
            </a:pPr>
            <a:endParaRPr lang="en-US" sz="2000" smtClean="0">
              <a:solidFill>
                <a:srgbClr val="FFFF00"/>
              </a:solidFill>
            </a:endParaRPr>
          </a:p>
        </p:txBody>
      </p:sp>
    </p:spTree>
    <p:extLst>
      <p:ext uri="{BB962C8B-B14F-4D97-AF65-F5344CB8AC3E}">
        <p14:creationId xmlns="" xmlns:p14="http://schemas.microsoft.com/office/powerpoint/2010/main" val="2861873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Primary Stroke Prevention</a:t>
            </a:r>
          </a:p>
        </p:txBody>
      </p:sp>
      <p:sp>
        <p:nvSpPr>
          <p:cNvPr id="36867"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Oral Contraceptive Use:</a:t>
            </a:r>
          </a:p>
          <a:p>
            <a:pPr eaLnBrk="1" hangingPunct="1">
              <a:lnSpc>
                <a:spcPct val="90000"/>
              </a:lnSpc>
            </a:pPr>
            <a:r>
              <a:rPr lang="en-US" sz="2000" smtClean="0"/>
              <a:t>A meta-analysis concluded that the risk of ischemic stroke is increased in oral contraceptive users but that the absolute increase in risk is small</a:t>
            </a:r>
          </a:p>
          <a:p>
            <a:pPr eaLnBrk="1" hangingPunct="1">
              <a:lnSpc>
                <a:spcPct val="90000"/>
              </a:lnSpc>
            </a:pPr>
            <a:endParaRPr lang="en-US" sz="2000" smtClean="0"/>
          </a:p>
          <a:p>
            <a:pPr eaLnBrk="1" hangingPunct="1">
              <a:lnSpc>
                <a:spcPct val="90000"/>
              </a:lnSpc>
            </a:pPr>
            <a:r>
              <a:rPr lang="en-US" sz="2000" smtClean="0"/>
              <a:t>Women who are cigarette smokers, are hypertensive, or have diabetes, migraine, or prior thromboembolic events may be at increased stroke risk if they use oral contraceptives</a:t>
            </a:r>
          </a:p>
          <a:p>
            <a:pPr eaLnBrk="1" hangingPunct="1">
              <a:lnSpc>
                <a:spcPct val="90000"/>
              </a:lnSpc>
            </a:pPr>
            <a:endParaRPr lang="en-US" sz="2000" smtClean="0"/>
          </a:p>
          <a:p>
            <a:pPr eaLnBrk="1" hangingPunct="1">
              <a:lnSpc>
                <a:spcPct val="90000"/>
              </a:lnSpc>
            </a:pPr>
            <a:r>
              <a:rPr lang="en-US" sz="2000" smtClean="0"/>
              <a:t>Oral contraceptives should be avoided in women with additional risk factors (cigarette smoking, or prior thromboembolic events)</a:t>
            </a:r>
          </a:p>
        </p:txBody>
      </p:sp>
    </p:spTree>
    <p:extLst>
      <p:ext uri="{BB962C8B-B14F-4D97-AF65-F5344CB8AC3E}">
        <p14:creationId xmlns="" xmlns:p14="http://schemas.microsoft.com/office/powerpoint/2010/main" val="12094550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767953" y="1937742"/>
            <a:ext cx="7358063" cy="1812727"/>
          </a:xfrm>
          <a:ln/>
        </p:spPr>
        <p:txBody>
          <a:bodyPr/>
          <a:lstStyle/>
          <a:p>
            <a:r>
              <a:rPr lang="en-US" b="1" dirty="0">
                <a:solidFill>
                  <a:srgbClr val="FFC000"/>
                </a:solidFill>
              </a:rPr>
              <a:t>Thanks For Your Attention</a:t>
            </a:r>
            <a:endParaRPr lang="en-US" b="1" dirty="0">
              <a:solidFill>
                <a:srgbClr val="FFC0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cb5bfe4-d007-466e-b063-31d7adbac5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3983</Words>
  <Application>Microsoft Office PowerPoint</Application>
  <PresentationFormat>On-screen Show (4:3)</PresentationFormat>
  <Paragraphs>598</Paragraphs>
  <Slides>84</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Image</vt:lpstr>
      <vt:lpstr>Slide 1</vt:lpstr>
      <vt:lpstr>The High Socioeconomic  Cost of Stroke</vt:lpstr>
      <vt:lpstr>The High Socioeconomic  Cost of Stroke</vt:lpstr>
      <vt:lpstr>The High Socioeconomic  Cost of Stroke</vt:lpstr>
      <vt:lpstr>Stroke Impact</vt:lpstr>
      <vt:lpstr>Slide 6</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Slide 10</vt:lpstr>
      <vt:lpstr>Perfusion/Diffusion MRI</vt:lpstr>
      <vt:lpstr>Hyperacute</vt:lpstr>
      <vt:lpstr>Penumbra</vt:lpstr>
      <vt:lpstr>Slide 14</vt:lpstr>
      <vt:lpstr>Tissue Plasminogen Activator (t-PA)</vt:lpstr>
      <vt:lpstr>Pharmacological re-canalization</vt:lpstr>
      <vt:lpstr>Pharmacological re-canalization</vt:lpstr>
      <vt:lpstr>National Institute of Neurological Disorders and Stroke (NINDS) Trial</vt:lpstr>
      <vt:lpstr>National Institute of Neurological Disorders and Stroke (NINDS) Trial</vt:lpstr>
      <vt:lpstr>Slide 20</vt:lpstr>
      <vt:lpstr>National Institute of Neurological Disorders and Stroke (NINDS) Trial: </vt:lpstr>
      <vt:lpstr> National Institute of Neurological Disorders and Stroke (NINDS) Trial</vt:lpstr>
      <vt:lpstr>Slide 23</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Tissue Plasminogen Activator (t-PA)</vt:lpstr>
      <vt:lpstr>Tissue Plasminogen Activator (t-PA)</vt:lpstr>
      <vt:lpstr>Tissue Plasminogen Activator (t-PA)</vt:lpstr>
      <vt:lpstr>Tissue Plasminogen Activator (t-PA)</vt:lpstr>
      <vt:lpstr>Tissue Plasminogen Activator (t-PA)</vt:lpstr>
      <vt:lpstr>Acute Stroke Treatment</vt:lpstr>
      <vt:lpstr>Tissue Plasminogen Activator (t-PA)</vt:lpstr>
      <vt:lpstr>Tissue Plasminogen Activator (t-PA)</vt:lpstr>
      <vt:lpstr>AIS ED STROKE CARE 24/7: 1-H EVALUATION, 1-H INFUSION</vt:lpstr>
      <vt:lpstr>Tissue Plasminogen Activator (t-PA)</vt:lpstr>
      <vt:lpstr>Tissue Plasminogen Activator (t-PA) Challenges</vt:lpstr>
      <vt:lpstr>Tissue Plasminogen Activator (t-PA)</vt:lpstr>
      <vt:lpstr>Tissue Plasminogen Activator (t-PA) Challenges</vt:lpstr>
      <vt:lpstr>Tissue Plasminogen Activator (t-PA) Challenges</vt:lpstr>
      <vt:lpstr>Pharmacological Recanalization: intra-arterial</vt:lpstr>
      <vt:lpstr>PROACT II - Prolyse in Acute Cerebral Thromboembolism II  </vt:lpstr>
      <vt:lpstr>Thrombolysis</vt:lpstr>
      <vt:lpstr> Mechanical Recanalization</vt:lpstr>
      <vt:lpstr>Slide 48</vt:lpstr>
      <vt:lpstr>Slide 49</vt:lpstr>
      <vt:lpstr>Slide 50</vt:lpstr>
      <vt:lpstr>Slide 51</vt:lpstr>
      <vt:lpstr>MERCI retriever</vt:lpstr>
      <vt:lpstr>Acute Stroke Treatment: Mechanical Thrombolysis</vt:lpstr>
      <vt:lpstr>Mechanical Recanalization</vt:lpstr>
      <vt:lpstr>Penumbra </vt:lpstr>
      <vt:lpstr>Slide 56</vt:lpstr>
      <vt:lpstr>Slide 57</vt:lpstr>
      <vt:lpstr>Penumbra</vt:lpstr>
      <vt:lpstr>Penumbra</vt:lpstr>
      <vt:lpstr>Mechanical Recanalization</vt:lpstr>
      <vt:lpstr>MechanicalRecanalization</vt:lpstr>
      <vt:lpstr>Acute Stroke Treatment</vt:lpstr>
      <vt:lpstr>Acute Stroke Treatment in 2017</vt:lpstr>
      <vt:lpstr>Acute Stroke Treatment in 2012</vt:lpstr>
      <vt:lpstr>Acute Stroke Treatment in 2012</vt:lpstr>
      <vt:lpstr>Stroke Epidemiology</vt:lpstr>
      <vt:lpstr>Stroke Risk Factors</vt:lpstr>
      <vt:lpstr>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dr yousef</cp:lastModifiedBy>
  <cp:revision>209</cp:revision>
  <dcterms:created xsi:type="dcterms:W3CDTF">2011-11-22T17:53:27Z</dcterms:created>
  <dcterms:modified xsi:type="dcterms:W3CDTF">2017-03-28T11:12:41Z</dcterms:modified>
</cp:coreProperties>
</file>