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55"/>
  </p:notesMasterIdLst>
  <p:sldIdLst>
    <p:sldId id="329" r:id="rId2"/>
    <p:sldId id="331" r:id="rId3"/>
    <p:sldId id="284" r:id="rId4"/>
    <p:sldId id="271" r:id="rId5"/>
    <p:sldId id="285" r:id="rId6"/>
    <p:sldId id="298" r:id="rId7"/>
    <p:sldId id="287" r:id="rId8"/>
    <p:sldId id="288" r:id="rId9"/>
    <p:sldId id="289" r:id="rId10"/>
    <p:sldId id="267" r:id="rId11"/>
    <p:sldId id="290" r:id="rId12"/>
    <p:sldId id="272" r:id="rId13"/>
    <p:sldId id="296" r:id="rId14"/>
    <p:sldId id="276" r:id="rId15"/>
    <p:sldId id="302" r:id="rId16"/>
    <p:sldId id="303" r:id="rId17"/>
    <p:sldId id="319" r:id="rId18"/>
    <p:sldId id="306" r:id="rId19"/>
    <p:sldId id="305" r:id="rId20"/>
    <p:sldId id="308" r:id="rId21"/>
    <p:sldId id="310" r:id="rId22"/>
    <p:sldId id="312" r:id="rId23"/>
    <p:sldId id="314" r:id="rId24"/>
    <p:sldId id="316" r:id="rId25"/>
    <p:sldId id="318" r:id="rId26"/>
    <p:sldId id="360" r:id="rId27"/>
    <p:sldId id="326" r:id="rId28"/>
    <p:sldId id="327" r:id="rId29"/>
    <p:sldId id="332" r:id="rId30"/>
    <p:sldId id="337" r:id="rId31"/>
    <p:sldId id="338" r:id="rId32"/>
    <p:sldId id="333" r:id="rId33"/>
    <p:sldId id="334" r:id="rId34"/>
    <p:sldId id="335" r:id="rId35"/>
    <p:sldId id="336" r:id="rId36"/>
    <p:sldId id="340" r:id="rId37"/>
    <p:sldId id="339" r:id="rId38"/>
    <p:sldId id="343" r:id="rId39"/>
    <p:sldId id="341" r:id="rId40"/>
    <p:sldId id="342" r:id="rId41"/>
    <p:sldId id="346" r:id="rId42"/>
    <p:sldId id="347" r:id="rId43"/>
    <p:sldId id="348" r:id="rId44"/>
    <p:sldId id="349" r:id="rId45"/>
    <p:sldId id="351" r:id="rId46"/>
    <p:sldId id="352" r:id="rId47"/>
    <p:sldId id="353" r:id="rId48"/>
    <p:sldId id="354" r:id="rId49"/>
    <p:sldId id="355" r:id="rId50"/>
    <p:sldId id="358" r:id="rId51"/>
    <p:sldId id="357" r:id="rId52"/>
    <p:sldId id="344" r:id="rId53"/>
    <p:sldId id="35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>
        <p:scale>
          <a:sx n="70" d="100"/>
          <a:sy n="70" d="100"/>
        </p:scale>
        <p:origin x="-132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A63A-030B-4B2D-9B91-25CD9DA6E791}" type="datetimeFigureOut">
              <a:rPr lang="en-US" smtClean="0"/>
              <a:t>23-Apr-16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7DE5-5F9A-4163-BCB0-482C6498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data : </a:t>
            </a:r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/>
              <a:t>To be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3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9200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8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09101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17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58754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18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36343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20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424238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86124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64523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9036-FC4A-4838-BBCF-69279D17D5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C06A-AEEC-454A-9024-45DD661AC689}" type="datetimeFigureOut">
              <a:rPr lang="en-US"/>
              <a:pPr>
                <a:defRPr/>
              </a:pPr>
              <a:t>23-Apr-16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1F07-E8EE-4BDC-B3FB-0D531AF8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3D4058-67AD-484D-AE41-52B700F75E9A}" type="datetimeFigureOut">
              <a:rPr lang="en-US" smtClean="0"/>
              <a:pPr/>
              <a:t>23-Apr-16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h.gov.sa/en/CCC/PressReleases/Pages/Statistics-2016-02-12-001.aspx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80831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Endemic Infections </a:t>
            </a:r>
            <a:r>
              <a:rPr lang="en-US" sz="8000" smtClean="0">
                <a:solidFill>
                  <a:srgbClr val="FFFF00"/>
                </a:solidFill>
              </a:rPr>
              <a:t>in </a:t>
            </a:r>
            <a:r>
              <a:rPr lang="en-US" sz="8000" smtClean="0">
                <a:solidFill>
                  <a:srgbClr val="FFFF00"/>
                </a:solidFill>
              </a:rPr>
              <a:t>Saudi Arabia</a:t>
            </a:r>
            <a:endParaRPr lang="ar-SA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i="1" dirty="0" smtClean="0">
                <a:solidFill>
                  <a:srgbClr val="FFFF00"/>
                </a:solidFill>
                <a:latin typeface="+mn-lt"/>
              </a:rPr>
              <a:t>Investigations</a:t>
            </a:r>
            <a:r>
              <a:rPr lang="en-US" sz="3200" i="1" dirty="0" smtClean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56792"/>
            <a:ext cx="8915400" cy="4687887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WBC  </a:t>
            </a:r>
          </a:p>
          <a:p>
            <a:pPr algn="just">
              <a:lnSpc>
                <a:spcPct val="90000"/>
              </a:lnSpc>
            </a:pPr>
            <a:endParaRPr lang="en-US" sz="3300" dirty="0" smtClean="0"/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ESR </a:t>
            </a:r>
            <a:endParaRPr lang="en-US" sz="33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Blood, bone marrow, or stool cultures </a:t>
            </a:r>
          </a:p>
          <a:p>
            <a:pPr algn="just" eaLnBrk="1" hangingPunct="1">
              <a:lnSpc>
                <a:spcPct val="90000"/>
              </a:lnSpc>
            </a:pPr>
            <a:endParaRPr lang="en-US" sz="33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Widal test (serum agglutination test). It has cross reactions– false positives. Also false negatives. Not a good test.</a:t>
            </a:r>
          </a:p>
          <a:p>
            <a:pPr algn="just" eaLnBrk="1" hangingPunct="1">
              <a:lnSpc>
                <a:spcPct val="90000"/>
              </a:lnSpc>
            </a:pPr>
            <a:endParaRPr lang="en-US" sz="35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Blood Cultures in Typhoid Fevers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Bacteremia occurs early in the disease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Blood Cultures are positive 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week  in 90%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2</a:t>
            </a:r>
            <a:r>
              <a:rPr lang="en-US" sz="2800" baseline="30000" smtClean="0"/>
              <a:t>nd</a:t>
            </a:r>
            <a:r>
              <a:rPr lang="en-US" sz="2800" smtClean="0"/>
              <a:t> week in 75%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3</a:t>
            </a:r>
            <a:r>
              <a:rPr lang="en-US" sz="2800" baseline="30000" smtClean="0"/>
              <a:t>rd</a:t>
            </a:r>
            <a:r>
              <a:rPr lang="en-US" sz="2800" smtClean="0"/>
              <a:t> week in 60%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4</a:t>
            </a:r>
            <a:r>
              <a:rPr lang="en-US" sz="2800" baseline="30000" smtClean="0"/>
              <a:t>th</a:t>
            </a:r>
            <a:r>
              <a:rPr lang="en-US" sz="2800" smtClean="0"/>
              <a:t> week and later in 25%</a:t>
            </a:r>
            <a:endParaRPr lang="en-IN" sz="280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53025" y="2436613"/>
            <a:ext cx="1428950" cy="2857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</a:rPr>
              <a:t> D</a:t>
            </a:r>
            <a:r>
              <a:rPr lang="en-US" sz="4000" b="1" dirty="0" smtClean="0">
                <a:solidFill>
                  <a:srgbClr val="FFFF00"/>
                </a:solidFill>
              </a:rPr>
              <a:t>ifferential </a:t>
            </a:r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iagnosis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84784"/>
            <a:ext cx="9144000" cy="46116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Brucellosis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Tuberculosis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Infective endocarditis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Lymphoma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Adult Still's disease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Treatment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IN" sz="2800" dirty="0" smtClean="0">
              <a:solidFill>
                <a:srgbClr val="EEECE1">
                  <a:lumMod val="10000"/>
                </a:srgb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3rd </a:t>
            </a:r>
            <a:r>
              <a:rPr lang="en-IN" sz="2800" dirty="0">
                <a:solidFill>
                  <a:schemeClr val="tx1"/>
                </a:solidFill>
              </a:rPr>
              <a:t>generation </a:t>
            </a:r>
            <a:r>
              <a:rPr lang="en-IN" sz="2800" dirty="0" err="1">
                <a:solidFill>
                  <a:schemeClr val="tx1"/>
                </a:solidFill>
              </a:rPr>
              <a:t>cephalosporins</a:t>
            </a:r>
            <a:r>
              <a:rPr lang="en-IN" sz="2800" dirty="0">
                <a:solidFill>
                  <a:schemeClr val="tx1"/>
                </a:solidFill>
              </a:rPr>
              <a:t>, like </a:t>
            </a:r>
            <a:r>
              <a:rPr lang="en-IN" sz="2800" dirty="0" smtClean="0">
                <a:solidFill>
                  <a:schemeClr val="tx1"/>
                </a:solidFill>
              </a:rPr>
              <a:t>Ceftriaxone</a:t>
            </a: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are effective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err="1" smtClean="0">
                <a:solidFill>
                  <a:schemeClr val="tx1"/>
                </a:solidFill>
              </a:rPr>
              <a:t>Fluoroquinolones</a:t>
            </a:r>
            <a:r>
              <a:rPr lang="en-IN" sz="2800" dirty="0">
                <a:solidFill>
                  <a:schemeClr val="tx1"/>
                </a:solidFill>
              </a:rPr>
              <a:t>, like ciprofloxacin </a:t>
            </a:r>
            <a:r>
              <a:rPr lang="en-IN" sz="2800" dirty="0" smtClean="0">
                <a:solidFill>
                  <a:schemeClr val="tx1"/>
                </a:solidFill>
              </a:rPr>
              <a:t>are </a:t>
            </a:r>
            <a:r>
              <a:rPr lang="en-IN" sz="2800" dirty="0">
                <a:solidFill>
                  <a:schemeClr val="tx1"/>
                </a:solidFill>
              </a:rPr>
              <a:t>the drugs of choice for treatment of typhoid </a:t>
            </a:r>
            <a:r>
              <a:rPr lang="en-IN" sz="2800" dirty="0" smtClean="0">
                <a:solidFill>
                  <a:schemeClr val="tx1"/>
                </a:solidFill>
              </a:rPr>
              <a:t>fever.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Fever may continue for several days after starting therapy.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The majority are cured with </a:t>
            </a:r>
            <a:r>
              <a:rPr lang="en-IN" sz="2800" dirty="0" smtClean="0"/>
              <a:t>antibiotics.</a:t>
            </a:r>
            <a:endParaRPr lang="en-IN" sz="28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10% may relapse.</a:t>
            </a:r>
            <a:br>
              <a:rPr lang="en-IN" sz="2800" dirty="0" smtClean="0"/>
            </a:b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528" y="1041648"/>
            <a:ext cx="8568952" cy="10192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Prevention and Control</a:t>
            </a:r>
            <a:r>
              <a:rPr lang="en-US" dirty="0" smtClean="0">
                <a:solidFill>
                  <a:srgbClr val="FFFF00"/>
                </a:solidFill>
              </a:rPr>
              <a:t> (WHO,2009)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35879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sz="3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Control </a:t>
            </a:r>
            <a:r>
              <a:rPr lang="en-US" sz="3000" dirty="0" smtClean="0"/>
              <a:t>measures:</a:t>
            </a: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Health education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/>
              <a:t>Antibiotic treatment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Excluding </a:t>
            </a:r>
            <a:r>
              <a:rPr lang="en-US" sz="3000" dirty="0">
                <a:solidFill>
                  <a:schemeClr val="tx1"/>
                </a:solidFill>
              </a:rPr>
              <a:t>disease carriers from food handling. </a:t>
            </a: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A vaccine is available recommended for travelers to high risk areas. It does not provide full protection.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Brucellosis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/>
              <a:t>Systemic febrile illness</a:t>
            </a:r>
          </a:p>
          <a:p>
            <a:pPr algn="l">
              <a:defRPr/>
            </a:pPr>
            <a:r>
              <a:rPr lang="en-US" sz="3600" dirty="0" smtClean="0"/>
              <a:t>Zoonosis. It occurs worldwide.</a:t>
            </a:r>
            <a:endParaRPr lang="en-US" sz="3600" dirty="0" smtClean="0">
              <a:sym typeface="Wingdings" pitchFamily="2" charset="2"/>
            </a:endParaRPr>
          </a:p>
          <a:p>
            <a:pPr>
              <a:defRPr/>
            </a:pPr>
            <a:r>
              <a:rPr lang="en-US" sz="3600" dirty="0" smtClean="0"/>
              <a:t>B. </a:t>
            </a:r>
            <a:r>
              <a:rPr lang="en-US" sz="3600" dirty="0" err="1" smtClean="0"/>
              <a:t>melitensis</a:t>
            </a:r>
            <a:r>
              <a:rPr lang="en-US" sz="3600" dirty="0" smtClean="0"/>
              <a:t> and B. </a:t>
            </a:r>
            <a:r>
              <a:rPr lang="en-US" sz="3600" dirty="0" err="1" smtClean="0"/>
              <a:t>abortus</a:t>
            </a:r>
            <a:r>
              <a:rPr lang="en-US" sz="3600" dirty="0" smtClean="0"/>
              <a:t>  are the most frequent. </a:t>
            </a:r>
          </a:p>
          <a:p>
            <a:pPr>
              <a:defRPr/>
            </a:pPr>
            <a:r>
              <a:rPr lang="en-US" sz="3600" dirty="0" smtClean="0"/>
              <a:t>The incubation period is 1 – 4 weeks. </a:t>
            </a:r>
            <a:endParaRPr lang="en-US" sz="40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283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rgbClr val="FFFF00"/>
                </a:solidFill>
              </a:rPr>
              <a:t>Transmission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I</a:t>
            </a:r>
            <a:r>
              <a:rPr lang="en-US" sz="2800" dirty="0" smtClean="0"/>
              <a:t>nfection transmitted to humans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contact with </a:t>
            </a:r>
            <a:r>
              <a:rPr lang="en-US" sz="2800" dirty="0" smtClean="0">
                <a:solidFill>
                  <a:srgbClr val="FFFF00"/>
                </a:solidFill>
              </a:rPr>
              <a:t>fluids or meat from infected </a:t>
            </a:r>
            <a:r>
              <a:rPr lang="en-US" sz="2800" dirty="0" smtClean="0">
                <a:solidFill>
                  <a:srgbClr val="FFFF00"/>
                </a:solidFill>
              </a:rPr>
              <a:t>animals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(sheep</a:t>
            </a:r>
            <a:r>
              <a:rPr lang="en-US" sz="2800" dirty="0" smtClean="0"/>
              <a:t>, cattle, goats, pigs, camels or other animals)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eating </a:t>
            </a:r>
            <a:r>
              <a:rPr lang="en-US" sz="2800" dirty="0" smtClean="0"/>
              <a:t> food products such as unpasteurized milk and </a:t>
            </a:r>
            <a:r>
              <a:rPr lang="en-US" sz="2800" dirty="0" smtClean="0"/>
              <a:t>cheese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The </a:t>
            </a:r>
            <a:r>
              <a:rPr lang="en-US" sz="2800" dirty="0" smtClean="0"/>
              <a:t>disease is rarely, if ever, transmitted between </a:t>
            </a:r>
            <a:r>
              <a:rPr lang="en-US" sz="2800" dirty="0" smtClean="0"/>
              <a:t>humans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Pathogenesis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Enters the body</a:t>
            </a:r>
          </a:p>
          <a:p>
            <a:r>
              <a:rPr lang="en-US" sz="3200" dirty="0" smtClean="0"/>
              <a:t>To lymph nodes</a:t>
            </a:r>
          </a:p>
          <a:p>
            <a:r>
              <a:rPr lang="en-US" sz="3200" dirty="0" smtClean="0"/>
              <a:t>To blood stream </a:t>
            </a:r>
          </a:p>
          <a:p>
            <a:r>
              <a:rPr lang="en-US" sz="3200" dirty="0" err="1" smtClean="0"/>
              <a:t>Reticulo</a:t>
            </a:r>
            <a:r>
              <a:rPr lang="en-US" sz="3200" dirty="0" smtClean="0"/>
              <a:t>-endothelial System</a:t>
            </a:r>
          </a:p>
          <a:p>
            <a:r>
              <a:rPr lang="en-US" sz="3200" dirty="0" smtClean="0"/>
              <a:t>Blood</a:t>
            </a:r>
          </a:p>
          <a:p>
            <a:r>
              <a:rPr lang="en-US" sz="3200" dirty="0" smtClean="0"/>
              <a:t>Any organ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Manifestations</a:t>
            </a:r>
            <a:endParaRPr lang="en-GB" sz="4000" i="1" dirty="0" smtClean="0">
              <a:solidFill>
                <a:srgbClr val="FFFF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sz="3200" dirty="0" smtClean="0"/>
              <a:t>Often fits one of the  three pattern: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Acute febrile illness resembling </a:t>
            </a:r>
            <a:r>
              <a:rPr lang="en-GB" sz="3200" dirty="0" smtClean="0">
                <a:sym typeface="Wingdings" pitchFamily="2" charset="2"/>
              </a:rPr>
              <a:t>typhoid</a:t>
            </a:r>
            <a:endParaRPr lang="en-GB" sz="3200" dirty="0" smtClean="0"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</a:t>
            </a:r>
            <a:r>
              <a:rPr lang="en-GB" sz="3200" dirty="0">
                <a:sym typeface="Wingdings" pitchFamily="2" charset="2"/>
              </a:rPr>
              <a:t>F</a:t>
            </a:r>
            <a:r>
              <a:rPr lang="en-GB" sz="3200" dirty="0" smtClean="0">
                <a:sym typeface="Wingdings" pitchFamily="2" charset="2"/>
              </a:rPr>
              <a:t>ever &amp; acute mono-arthritis (hip/knee)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low grade fever, low back pain</a:t>
            </a:r>
            <a:r>
              <a:rPr lang="en-GB" sz="3200" dirty="0" smtClean="0">
                <a:sym typeface="Wingdings" pitchFamily="2" charset="2"/>
              </a:rPr>
              <a:t>, hip </a:t>
            </a:r>
            <a:r>
              <a:rPr lang="en-GB" sz="3200" dirty="0" smtClean="0">
                <a:sym typeface="Wingdings" pitchFamily="2" charset="2"/>
              </a:rPr>
              <a:t>pain</a:t>
            </a:r>
          </a:p>
          <a:p>
            <a:pPr eaLnBrk="1" hangingPunct="1">
              <a:buFont typeface="Wingdings 2" pitchFamily="18" charset="2"/>
              <a:buNone/>
            </a:pPr>
            <a:endParaRPr lang="en-GB" sz="3200" dirty="0" smtClean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en-GB" sz="32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04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</a:t>
            </a:r>
            <a:r>
              <a:rPr lang="en-US" sz="4000" i="1" dirty="0" smtClean="0">
                <a:solidFill>
                  <a:srgbClr val="FFFF00"/>
                </a:solidFill>
              </a:rPr>
              <a:t>Manifestations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: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Fever,  Night sweats, Fatigue</a:t>
            </a:r>
          </a:p>
          <a:p>
            <a:pPr marL="0" indent="0"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Anorexia, </a:t>
            </a: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Weight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loss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Arthralgia ,Low back pain 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Depression</a:t>
            </a:r>
          </a:p>
          <a:p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igns: </a:t>
            </a:r>
          </a:p>
          <a:p>
            <a:pPr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	</a:t>
            </a:r>
            <a:r>
              <a:rPr lang="en-US" sz="12800" dirty="0" smtClean="0">
                <a:sym typeface="Wingdings" pitchFamily="2" charset="2"/>
              </a:rPr>
              <a:t>Arthritis</a:t>
            </a:r>
            <a:endParaRPr lang="en-US" sz="12800" dirty="0">
              <a:sym typeface="Wingdings" pitchFamily="2" charset="2"/>
            </a:endParaRPr>
          </a:p>
          <a:p>
            <a:pPr>
              <a:buNone/>
            </a:pPr>
            <a:r>
              <a:rPr lang="en-US" sz="12800" dirty="0">
                <a:sym typeface="Wingdings" pitchFamily="2" charset="2"/>
              </a:rPr>
              <a:t>           </a:t>
            </a:r>
            <a:r>
              <a:rPr lang="en-US" sz="12800" dirty="0"/>
              <a:t> </a:t>
            </a:r>
            <a:r>
              <a:rPr lang="en-US" sz="12800" dirty="0" smtClean="0"/>
              <a:t>      	Lymphadenopathy </a:t>
            </a:r>
            <a:endParaRPr lang="en-US" sz="12800" dirty="0"/>
          </a:p>
          <a:p>
            <a:pPr>
              <a:buNone/>
            </a:pPr>
            <a:r>
              <a:rPr lang="en-US" sz="12800" dirty="0"/>
              <a:t>            </a:t>
            </a:r>
            <a:r>
              <a:rPr lang="en-US" sz="12800" dirty="0" smtClean="0"/>
              <a:t>      	Hepatosplenomegaly  </a:t>
            </a:r>
            <a:endParaRPr lang="en-US" sz="12800" dirty="0"/>
          </a:p>
          <a:p>
            <a:pPr marL="0" indent="0">
              <a:buNone/>
            </a:pP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0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Definitions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amount of a particular disease that is usually present in a community is referred to </a:t>
            </a:r>
            <a:r>
              <a:rPr lang="en-US" sz="2000" dirty="0" smtClean="0"/>
              <a:t>as baseline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FFFF00"/>
                </a:solidFill>
              </a:rPr>
              <a:t>endemic</a:t>
            </a:r>
            <a:r>
              <a:rPr lang="en-US" sz="2000" dirty="0"/>
              <a:t> </a:t>
            </a:r>
            <a:r>
              <a:rPr lang="en-US" sz="2000" dirty="0" smtClean="0"/>
              <a:t>level.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Sporadic</a:t>
            </a:r>
            <a:r>
              <a:rPr lang="en-US" sz="2000" dirty="0" smtClean="0"/>
              <a:t> is a </a:t>
            </a:r>
            <a:r>
              <a:rPr lang="en-US" sz="2000" dirty="0"/>
              <a:t>disease that occurs infrequently and </a:t>
            </a:r>
            <a:r>
              <a:rPr lang="en-US" sz="2000" dirty="0" smtClean="0"/>
              <a:t>irregularly.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Endemic</a:t>
            </a:r>
            <a:r>
              <a:rPr lang="en-US" sz="2000" dirty="0" smtClean="0"/>
              <a:t> </a:t>
            </a:r>
            <a:r>
              <a:rPr lang="en-US" sz="2000" dirty="0"/>
              <a:t>refers to the constant presence and/or usual prevalence of a disease or infectious agent in a population within a geographic </a:t>
            </a:r>
            <a:r>
              <a:rPr lang="en-US" sz="2000" dirty="0" smtClean="0"/>
              <a:t>area.</a:t>
            </a: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Hyperendemic</a:t>
            </a:r>
            <a:r>
              <a:rPr lang="en-US" sz="2000" dirty="0" smtClean="0"/>
              <a:t> </a:t>
            </a:r>
            <a:r>
              <a:rPr lang="en-US" sz="2000" dirty="0"/>
              <a:t>refers to persistent, high levels of disease occurrence.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Epidemic</a:t>
            </a:r>
            <a:r>
              <a:rPr lang="en-US" sz="2000" dirty="0" smtClean="0"/>
              <a:t> </a:t>
            </a:r>
            <a:r>
              <a:rPr lang="en-US" sz="2000" dirty="0"/>
              <a:t>refers to an increase, often sudden, in the number of cases of a disease above </a:t>
            </a:r>
            <a:r>
              <a:rPr lang="en-US" sz="2000" dirty="0" smtClean="0"/>
              <a:t>what is normally </a:t>
            </a:r>
            <a:r>
              <a:rPr lang="en-US" sz="2000" dirty="0"/>
              <a:t>expected in that population in that </a:t>
            </a:r>
            <a:r>
              <a:rPr lang="en-US" sz="2000" dirty="0" smtClean="0"/>
              <a:t>area.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Outbreak</a:t>
            </a:r>
            <a:r>
              <a:rPr lang="en-US" sz="2000" dirty="0" smtClean="0"/>
              <a:t> </a:t>
            </a:r>
            <a:r>
              <a:rPr lang="en-US" sz="2000" dirty="0"/>
              <a:t>carries the same definition of epidemic, but is often used for a more limited geographic area.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FF00"/>
                </a:solidFill>
              </a:rPr>
              <a:t>Pandemic</a:t>
            </a:r>
            <a:r>
              <a:rPr lang="en-US" sz="2000" dirty="0" smtClean="0"/>
              <a:t> </a:t>
            </a:r>
            <a:r>
              <a:rPr lang="en-US" sz="2000" dirty="0"/>
              <a:t>refers to an epidemic that has spread over several countries or continents, usually affecting a large number of people.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729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err="1" smtClean="0">
                <a:solidFill>
                  <a:srgbClr val="FFFF00"/>
                </a:solidFill>
              </a:rPr>
              <a:t>Localised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Brucellosis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Osteoarticular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disease: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sacroileitis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vertebral spondylitis and large joints arthritis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Genitourinary disease,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epididymo-orchitis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Neurobrucellosis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usually presenting as meningitis, radiculopathy.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Abscess involving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liver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spleen, abdomen.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39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Differentials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Typhoid fever</a:t>
            </a:r>
            <a:endParaRPr lang="en-GB" sz="3200" dirty="0"/>
          </a:p>
          <a:p>
            <a:pPr eaLnBrk="1" hangingPunct="1"/>
            <a:r>
              <a:rPr lang="en-GB" sz="3200" dirty="0" smtClean="0"/>
              <a:t>Tuberculosis</a:t>
            </a:r>
          </a:p>
          <a:p>
            <a:pPr eaLnBrk="1" hangingPunct="1"/>
            <a:r>
              <a:rPr lang="en-GB" sz="3200" dirty="0" smtClean="0"/>
              <a:t>Infective endocarditis</a:t>
            </a:r>
          </a:p>
          <a:p>
            <a:pPr eaLnBrk="1" hangingPunct="1"/>
            <a:r>
              <a:rPr lang="en-GB" sz="3200" dirty="0" smtClean="0"/>
              <a:t>Collagen vascular disease</a:t>
            </a:r>
          </a:p>
          <a:p>
            <a:pPr eaLnBrk="1" hangingPunct="1"/>
            <a:r>
              <a:rPr lang="en-GB" sz="3200" dirty="0" smtClean="0"/>
              <a:t>lymphoma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6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8064895" cy="990600"/>
          </a:xfrm>
          <a:noFill/>
          <a:ln cap="flat">
            <a:noFill/>
          </a:ln>
        </p:spPr>
        <p:txBody>
          <a:bodyPr/>
          <a:lstStyle/>
          <a:p>
            <a:pPr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Investigations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052736"/>
            <a:ext cx="8496944" cy="3600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WBC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ESR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Blood cultures</a:t>
            </a:r>
          </a:p>
          <a:p>
            <a:pPr marL="914400" lvl="2" indent="0">
              <a:buNone/>
              <a:defRPr/>
            </a:pPr>
            <a:r>
              <a:rPr lang="en-US" sz="3200" dirty="0" smtClean="0"/>
              <a:t>slow growth = 4 weeks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Serology: SAT positive in recent infection</a:t>
            </a:r>
          </a:p>
          <a:p>
            <a:pPr marL="457200" lvl="1" indent="0">
              <a:buNone/>
              <a:defRPr/>
            </a:pPr>
            <a:r>
              <a:rPr lang="en-US" sz="3200" dirty="0" smtClean="0"/>
              <a:t>                     No diagnostic level...&gt;1:360 </a:t>
            </a:r>
          </a:p>
        </p:txBody>
      </p:sp>
    </p:spTree>
    <p:extLst>
      <p:ext uri="{BB962C8B-B14F-4D97-AF65-F5344CB8AC3E}">
        <p14:creationId xmlns:p14="http://schemas.microsoft.com/office/powerpoint/2010/main" val="11403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317650"/>
          </a:xfrm>
          <a:noFill/>
          <a:ln cap="flat"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i="1" dirty="0" smtClean="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38250"/>
            <a:ext cx="8568951" cy="5181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US" sz="2800" i="1" u="sng" dirty="0" smtClean="0"/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for uncomplicated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Streptomycin (10 days) + Doxycycline for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weeks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Rifampicin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Doxycycline for 6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TMP/SMX + Doxycycline for 6 weeks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of 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Endocarditis, meningitis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uniform agreement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Usually 3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antibrucella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drugs for 3 months</a:t>
            </a:r>
          </a:p>
        </p:txBody>
      </p:sp>
    </p:spTree>
    <p:extLst>
      <p:ext uri="{BB962C8B-B14F-4D97-AF65-F5344CB8AC3E}">
        <p14:creationId xmlns:p14="http://schemas.microsoft.com/office/powerpoint/2010/main" val="289554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Relapse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About 10 percent of patients relapse after therapy. </a:t>
            </a:r>
          </a:p>
          <a:p>
            <a:pPr eaLnBrk="1" hangingPunct="1"/>
            <a:r>
              <a:rPr lang="en-US" sz="2800" dirty="0" smtClean="0"/>
              <a:t>Most relapses occur within three months following therapy and almost all occur within six months. </a:t>
            </a:r>
          </a:p>
          <a:p>
            <a:r>
              <a:rPr lang="en-US" sz="2800" dirty="0" smtClean="0"/>
              <a:t>Relapse </a:t>
            </a:r>
            <a:r>
              <a:rPr lang="en-US" sz="2800" dirty="0"/>
              <a:t>should prompt assessment for a focal lesion, especially </a:t>
            </a:r>
            <a:r>
              <a:rPr lang="en-US" sz="2800" dirty="0" err="1"/>
              <a:t>hepatosplenic</a:t>
            </a:r>
            <a:r>
              <a:rPr lang="en-US" sz="2800" dirty="0"/>
              <a:t> </a:t>
            </a:r>
            <a:r>
              <a:rPr lang="en-US" sz="2800" dirty="0" smtClean="0"/>
              <a:t>abscess</a:t>
            </a:r>
            <a:endParaRPr lang="en-US" sz="2800" dirty="0"/>
          </a:p>
          <a:p>
            <a:r>
              <a:rPr lang="en-US" sz="2800" dirty="0"/>
              <a:t>Most relapses can be treated successfully with a repeat course of a standard regimen. </a:t>
            </a:r>
          </a:p>
          <a:p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2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7704" y="1412776"/>
          <a:ext cx="5418667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hart" r:id="rId3" imgW="6096075" imgH="4057642" progId="MSGraph.Chart.8">
                  <p:embed followColorScheme="full"/>
                </p:oleObj>
              </mc:Choice>
              <mc:Fallback>
                <p:oleObj name="Chart" r:id="rId3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412776"/>
                        <a:ext cx="5418667" cy="4062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819400" y="558801"/>
            <a:ext cx="297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0" dirty="0">
                <a:solidFill>
                  <a:srgbClr val="FFFF00"/>
                </a:solidFill>
                <a:latin typeface="+mj-lt"/>
              </a:rPr>
              <a:t>Treated Brucellosis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318934" y="1905000"/>
            <a:ext cx="985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0">
                <a:solidFill>
                  <a:schemeClr val="bg2"/>
                </a:solidFill>
                <a:latin typeface="Times New Roman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059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22 year old student presented with nausea, abdominal pain and diarrhea for 2 days. On examination, he was febrile with mild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-umbilical tenderness.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1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Intestinal </a:t>
            </a:r>
            <a:r>
              <a:rPr lang="en-US" sz="2800" dirty="0" err="1" smtClean="0"/>
              <a:t>Amebiasis</a:t>
            </a:r>
            <a:endParaRPr lang="en-US" sz="2800" dirty="0" smtClean="0"/>
          </a:p>
          <a:p>
            <a:r>
              <a:rPr lang="en-US" sz="2800" dirty="0" smtClean="0"/>
              <a:t>Transmission: </a:t>
            </a:r>
            <a:r>
              <a:rPr lang="en-US" sz="2800" dirty="0"/>
              <a:t>by cysts</a:t>
            </a:r>
          </a:p>
          <a:p>
            <a:r>
              <a:rPr lang="en-US" sz="2800" dirty="0"/>
              <a:t>Causes invasive colitis</a:t>
            </a:r>
          </a:p>
          <a:p>
            <a:r>
              <a:rPr lang="en-US" sz="2800" dirty="0"/>
              <a:t>Presentation: asymptomatic						</a:t>
            </a:r>
            <a:r>
              <a:rPr lang="en-US" sz="2800" dirty="0" smtClean="0"/>
              <a:t>    acute </a:t>
            </a:r>
            <a:r>
              <a:rPr lang="en-US" sz="2800" dirty="0" err="1"/>
              <a:t>dysentry</a:t>
            </a:r>
            <a:r>
              <a:rPr lang="en-US" sz="2800" dirty="0"/>
              <a:t>						</a:t>
            </a:r>
            <a:r>
              <a:rPr lang="en-US" sz="2800" dirty="0" smtClean="0"/>
              <a:t>    chronic </a:t>
            </a:r>
            <a:r>
              <a:rPr lang="en-US" sz="2800" dirty="0" err="1"/>
              <a:t>amebiasis</a:t>
            </a:r>
            <a:endParaRPr lang="en-US" sz="2800" dirty="0"/>
          </a:p>
          <a:p>
            <a:r>
              <a:rPr lang="en-US" sz="2800" dirty="0"/>
              <a:t>Complications: liver abscess</a:t>
            </a:r>
          </a:p>
          <a:p>
            <a:r>
              <a:rPr lang="en-US" sz="2800" dirty="0"/>
              <a:t>Diagnosis: stool </a:t>
            </a:r>
            <a:r>
              <a:rPr lang="en-US" sz="2800" dirty="0" smtClean="0"/>
              <a:t>microscopy, </a:t>
            </a:r>
            <a:r>
              <a:rPr lang="en-US" sz="2800" dirty="0"/>
              <a:t>serology</a:t>
            </a:r>
          </a:p>
          <a:p>
            <a:r>
              <a:rPr lang="en-US" sz="2800" dirty="0"/>
              <a:t>Treatment: metronidazole 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Giardiasis:</a:t>
            </a:r>
          </a:p>
          <a:p>
            <a:r>
              <a:rPr lang="en-US" sz="2800" dirty="0" smtClean="0"/>
              <a:t>Transmission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Colonise</a:t>
            </a:r>
            <a:r>
              <a:rPr lang="en-US" sz="2800" dirty="0"/>
              <a:t> upper small intestine</a:t>
            </a:r>
          </a:p>
          <a:p>
            <a:r>
              <a:rPr lang="en-US" sz="2800" dirty="0"/>
              <a:t>Presentation: asymptomatic – mild to 		   </a:t>
            </a:r>
            <a:r>
              <a:rPr lang="en-US" sz="2800" dirty="0" smtClean="0"/>
              <a:t>moderate: abd</a:t>
            </a:r>
            <a:r>
              <a:rPr lang="en-US" sz="2800" dirty="0"/>
              <a:t>. </a:t>
            </a:r>
            <a:r>
              <a:rPr lang="en-US" sz="2800" dirty="0" smtClean="0"/>
              <a:t>pain, </a:t>
            </a:r>
            <a:r>
              <a:rPr lang="en-US" sz="2800" dirty="0"/>
              <a:t>flatulence</a:t>
            </a:r>
          </a:p>
          <a:p>
            <a:r>
              <a:rPr lang="en-US" sz="2800" dirty="0"/>
              <a:t>May become chronic</a:t>
            </a:r>
          </a:p>
          <a:p>
            <a:r>
              <a:rPr lang="en-US" sz="2800" dirty="0"/>
              <a:t>Diagnosis: stool microscopy</a:t>
            </a:r>
          </a:p>
          <a:p>
            <a:r>
              <a:rPr lang="en-US" sz="2800" dirty="0"/>
              <a:t>Treatment: metronidazole</a:t>
            </a:r>
          </a:p>
        </p:txBody>
      </p:sp>
    </p:spTree>
    <p:extLst>
      <p:ext uri="{BB962C8B-B14F-4D97-AF65-F5344CB8AC3E}">
        <p14:creationId xmlns:p14="http://schemas.microsoft.com/office/powerpoint/2010/main" val="1789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Viral hemorrhagic Fevers: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Dengue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173" y="1875713"/>
            <a:ext cx="780965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</a:rPr>
              <a:t>Typhoid fever 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2800" dirty="0"/>
              <a:t>It </a:t>
            </a:r>
            <a:r>
              <a:rPr lang="en-IN" sz="2800" dirty="0" smtClean="0"/>
              <a:t>is an acute </a:t>
            </a:r>
            <a:r>
              <a:rPr lang="en-IN" sz="2800" dirty="0"/>
              <a:t>febrile </a:t>
            </a:r>
            <a:r>
              <a:rPr lang="en-IN" sz="2800" dirty="0" smtClean="0"/>
              <a:t>disease</a:t>
            </a:r>
            <a:r>
              <a:rPr lang="en-IN" sz="2800" dirty="0"/>
              <a:t>, caused by </a:t>
            </a:r>
            <a:r>
              <a:rPr lang="en-IN" sz="2800" b="1" i="1" dirty="0">
                <a:solidFill>
                  <a:srgbClr val="FFFF00"/>
                </a:solidFill>
              </a:rPr>
              <a:t>Salmonella  </a:t>
            </a:r>
            <a:r>
              <a:rPr lang="en-IN" sz="2800" b="1" i="1" dirty="0" err="1">
                <a:solidFill>
                  <a:srgbClr val="FFFF00"/>
                </a:solidFill>
              </a:rPr>
              <a:t>typhi</a:t>
            </a:r>
            <a:r>
              <a:rPr lang="en-IN" sz="2800" b="1" dirty="0">
                <a:solidFill>
                  <a:srgbClr val="66FF66"/>
                </a:solidFill>
              </a:rPr>
              <a:t> </a:t>
            </a:r>
            <a:r>
              <a:rPr lang="en-IN" sz="2800" dirty="0"/>
              <a:t>and </a:t>
            </a:r>
            <a:r>
              <a:rPr lang="en-US" sz="2800" dirty="0"/>
              <a:t>S. </a:t>
            </a:r>
            <a:r>
              <a:rPr lang="en-US" sz="2800" dirty="0" err="1"/>
              <a:t>paratyphi</a:t>
            </a:r>
            <a:r>
              <a:rPr lang="en-US" sz="2800" dirty="0"/>
              <a:t> A, </a:t>
            </a:r>
            <a:r>
              <a:rPr lang="en-US" sz="2800" dirty="0"/>
              <a:t>B,C</a:t>
            </a:r>
            <a:endParaRPr lang="en-IN" sz="2800" dirty="0"/>
          </a:p>
          <a:p>
            <a:pPr lvl="0">
              <a:defRPr/>
            </a:pPr>
            <a:r>
              <a:rPr lang="en-IN" sz="2800" i="1" dirty="0" smtClean="0"/>
              <a:t>S. </a:t>
            </a:r>
            <a:r>
              <a:rPr lang="en-IN" sz="2800" i="1" dirty="0" err="1"/>
              <a:t>t</a:t>
            </a:r>
            <a:r>
              <a:rPr lang="en-IN" sz="2800" i="1" dirty="0" err="1" smtClean="0"/>
              <a:t>yphi</a:t>
            </a:r>
            <a:r>
              <a:rPr lang="en-IN" sz="2800" i="1" dirty="0" smtClean="0"/>
              <a:t> </a:t>
            </a:r>
            <a:r>
              <a:rPr lang="en-IN" sz="2800" dirty="0" smtClean="0"/>
              <a:t>and </a:t>
            </a:r>
            <a:r>
              <a:rPr lang="en-IN" sz="2800" i="1" dirty="0" err="1" smtClean="0"/>
              <a:t>paratyphi</a:t>
            </a:r>
            <a:r>
              <a:rPr lang="en-IN" sz="2800" dirty="0" smtClean="0"/>
              <a:t> lives only in humans. </a:t>
            </a:r>
          </a:p>
          <a:p>
            <a:pPr lvl="0">
              <a:defRPr/>
            </a:pPr>
            <a:r>
              <a:rPr lang="en-IN" sz="2800" dirty="0" smtClean="0"/>
              <a:t>Persons with typhoid fever carry the bacteria in their bloodstream and intestinal tract. </a:t>
            </a:r>
          </a:p>
          <a:p>
            <a:pPr lvl="0">
              <a:defRPr/>
            </a:pPr>
            <a:r>
              <a:rPr lang="en-IN" sz="2800" dirty="0" smtClean="0"/>
              <a:t>Carriers recovering from typhoid fever shed </a:t>
            </a:r>
            <a:r>
              <a:rPr lang="en-IN" sz="2800" i="1" dirty="0" smtClean="0"/>
              <a:t>S.</a:t>
            </a:r>
            <a:r>
              <a:rPr lang="en-IN" sz="2800" dirty="0" smtClean="0"/>
              <a:t> </a:t>
            </a:r>
            <a:r>
              <a:rPr lang="en-IN" sz="2800" dirty="0" err="1" smtClean="0"/>
              <a:t>Typhi</a:t>
            </a:r>
            <a:r>
              <a:rPr lang="en-IN" sz="2800" dirty="0" smtClean="0"/>
              <a:t> in their </a:t>
            </a:r>
            <a:r>
              <a:rPr lang="en-IN" sz="2800" dirty="0" err="1" smtClean="0"/>
              <a:t>feces</a:t>
            </a:r>
            <a:r>
              <a:rPr lang="en-IN" sz="2800" dirty="0" smtClean="0"/>
              <a:t>.</a:t>
            </a:r>
            <a:r>
              <a:rPr lang="en-IN" sz="2800" dirty="0" smtClean="0">
                <a:solidFill>
                  <a:prstClr val="black"/>
                </a:solidFill>
              </a:rPr>
              <a:t> </a:t>
            </a:r>
            <a:endParaRPr lang="en-IN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It </a:t>
            </a:r>
            <a:r>
              <a:rPr lang="en-IN" sz="2800" dirty="0">
                <a:solidFill>
                  <a:schemeClr val="tx1"/>
                </a:solidFill>
              </a:rPr>
              <a:t>is transmitted through the ingestion of food or drink contaminated by  </a:t>
            </a:r>
            <a:r>
              <a:rPr lang="en-IN" sz="2800" dirty="0" smtClean="0">
                <a:solidFill>
                  <a:schemeClr val="tx1"/>
                </a:solidFill>
              </a:rPr>
              <a:t>infected </a:t>
            </a:r>
            <a:r>
              <a:rPr lang="en-IN" sz="2800" dirty="0">
                <a:solidFill>
                  <a:schemeClr val="tx1"/>
                </a:solidFill>
              </a:rPr>
              <a:t>people.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Virus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Causes dengue and dengue hemorrhagic fever</a:t>
            </a:r>
          </a:p>
          <a:p>
            <a:pPr>
              <a:defRPr/>
            </a:pPr>
            <a:r>
              <a:rPr lang="en-US" sz="3600" dirty="0" smtClean="0"/>
              <a:t>Is an </a:t>
            </a:r>
            <a:r>
              <a:rPr lang="en-US" sz="3600" dirty="0" err="1" smtClean="0"/>
              <a:t>arbovirus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Transmitted by mosquito: </a:t>
            </a:r>
            <a:r>
              <a:rPr lang="en-US" sz="3600" dirty="0" err="1" smtClean="0"/>
              <a:t>Aedes</a:t>
            </a:r>
            <a:r>
              <a:rPr lang="en-US" sz="3600" dirty="0" smtClean="0"/>
              <a:t> </a:t>
            </a:r>
            <a:r>
              <a:rPr lang="en-US" sz="3600" dirty="0" err="1" smtClean="0"/>
              <a:t>Aegypti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Composed of single-stranded RNA</a:t>
            </a:r>
          </a:p>
          <a:p>
            <a:pPr>
              <a:defRPr/>
            </a:pPr>
            <a:r>
              <a:rPr lang="en-US" sz="3600" dirty="0" smtClean="0"/>
              <a:t>Has 4 serotypes (DEN-1, 2, 3, 4)</a:t>
            </a:r>
          </a:p>
        </p:txBody>
      </p:sp>
    </p:spTree>
    <p:extLst>
      <p:ext uri="{BB962C8B-B14F-4D97-AF65-F5344CB8AC3E}">
        <p14:creationId xmlns:p14="http://schemas.microsoft.com/office/powerpoint/2010/main" val="41015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rgbClr val="FFFF00"/>
                </a:solidFill>
              </a:rPr>
              <a:t>Aedes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aegypti</a:t>
            </a:r>
            <a:r>
              <a:rPr lang="en-US" dirty="0" smtClean="0">
                <a:solidFill>
                  <a:srgbClr val="FFFF00"/>
                </a:solidFill>
              </a:rPr>
              <a:t> Mosquito</a:t>
            </a:r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21109" r="3433" b="14098"/>
          <a:stretch>
            <a:fillRect/>
          </a:stretch>
        </p:blipFill>
        <p:spPr bwMode="auto">
          <a:xfrm>
            <a:off x="1143001" y="1600200"/>
            <a:ext cx="696242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2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Clinical Syndromes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352928" cy="3657600"/>
          </a:xfrm>
        </p:spPr>
        <p:txBody>
          <a:bodyPr/>
          <a:lstStyle/>
          <a:p>
            <a:pPr>
              <a:defRPr/>
            </a:pPr>
            <a:r>
              <a:rPr lang="en-US" sz="3556" dirty="0"/>
              <a:t>Undifferentiated fever</a:t>
            </a:r>
          </a:p>
          <a:p>
            <a:pPr>
              <a:defRPr/>
            </a:pPr>
            <a:r>
              <a:rPr lang="en-US" sz="3556" dirty="0"/>
              <a:t>Classic dengue fever</a:t>
            </a:r>
          </a:p>
          <a:p>
            <a:pPr>
              <a:defRPr/>
            </a:pPr>
            <a:r>
              <a:rPr lang="en-US" sz="3556" dirty="0"/>
              <a:t>Dengue hemorrhagic fever</a:t>
            </a:r>
          </a:p>
          <a:p>
            <a:pPr>
              <a:defRPr/>
            </a:pPr>
            <a:r>
              <a:rPr lang="en-US" sz="3556" dirty="0"/>
              <a:t>Dengue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279352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Clinical </a:t>
            </a:r>
            <a:r>
              <a:rPr lang="en-US" b="1" dirty="0" smtClean="0">
                <a:solidFill>
                  <a:srgbClr val="FFFF00"/>
                </a:solidFill>
              </a:rPr>
              <a:t>Characteristics of </a:t>
            </a:r>
            <a:r>
              <a:rPr lang="en-US" b="1" dirty="0" smtClean="0">
                <a:solidFill>
                  <a:srgbClr val="FFFF00"/>
                </a:solidFill>
              </a:rPr>
              <a:t>Dengue Fever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Fever</a:t>
            </a:r>
          </a:p>
          <a:p>
            <a:pPr>
              <a:defRPr/>
            </a:pPr>
            <a:r>
              <a:rPr lang="en-US" sz="3200" dirty="0" smtClean="0"/>
              <a:t>Headache</a:t>
            </a:r>
          </a:p>
          <a:p>
            <a:pPr>
              <a:defRPr/>
            </a:pPr>
            <a:r>
              <a:rPr lang="en-US" sz="3200" dirty="0" smtClean="0"/>
              <a:t>Muscle and joint pain</a:t>
            </a:r>
          </a:p>
          <a:p>
            <a:pPr>
              <a:defRPr/>
            </a:pPr>
            <a:r>
              <a:rPr lang="en-US" sz="3200" dirty="0" smtClean="0"/>
              <a:t>Nausea/vomiting</a:t>
            </a:r>
          </a:p>
          <a:p>
            <a:pPr>
              <a:defRPr/>
            </a:pPr>
            <a:r>
              <a:rPr lang="en-US" sz="3200" dirty="0" smtClean="0"/>
              <a:t>Rash</a:t>
            </a:r>
          </a:p>
          <a:p>
            <a:pPr>
              <a:defRPr/>
            </a:pPr>
            <a:r>
              <a:rPr lang="en-US" sz="3200" dirty="0" smtClean="0"/>
              <a:t>Hemorrhagic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60909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Hemorrhagic </a:t>
            </a:r>
            <a:r>
              <a:rPr lang="en-US" b="1" dirty="0" smtClean="0">
                <a:solidFill>
                  <a:srgbClr val="FFFF00"/>
                </a:solidFill>
              </a:rPr>
              <a:t>Manifestations of </a:t>
            </a:r>
            <a:r>
              <a:rPr lang="en-US" b="1" dirty="0" smtClean="0">
                <a:solidFill>
                  <a:srgbClr val="FFFF00"/>
                </a:solidFill>
              </a:rPr>
              <a:t>Dengue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Skin hemorrhages: </a:t>
            </a:r>
            <a:r>
              <a:rPr lang="en-US" sz="3200" dirty="0" err="1" smtClean="0"/>
              <a:t>petechiae</a:t>
            </a:r>
            <a:r>
              <a:rPr lang="en-US" sz="3200" dirty="0"/>
              <a:t>, </a:t>
            </a:r>
            <a:r>
              <a:rPr lang="en-US" sz="3200" dirty="0" err="1"/>
              <a:t>purpura</a:t>
            </a:r>
            <a:r>
              <a:rPr lang="en-US" sz="3200" dirty="0"/>
              <a:t>, </a:t>
            </a:r>
            <a:r>
              <a:rPr lang="en-US" sz="3200" dirty="0" err="1"/>
              <a:t>ecchymoses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Gingival bleeding</a:t>
            </a:r>
          </a:p>
          <a:p>
            <a:pPr>
              <a:defRPr/>
            </a:pPr>
            <a:r>
              <a:rPr lang="en-US" sz="3200" dirty="0"/>
              <a:t>Nasal bleeding</a:t>
            </a:r>
          </a:p>
          <a:p>
            <a:pPr>
              <a:defRPr/>
            </a:pPr>
            <a:r>
              <a:rPr lang="en-US" sz="3200" dirty="0"/>
              <a:t>Gastro-intestinal bleeding: </a:t>
            </a:r>
            <a:r>
              <a:rPr lang="en-US" sz="3200" dirty="0" smtClean="0"/>
              <a:t>hematemesis</a:t>
            </a:r>
            <a:r>
              <a:rPr lang="en-US" sz="3200" dirty="0"/>
              <a:t>, melena, </a:t>
            </a:r>
          </a:p>
          <a:p>
            <a:pPr>
              <a:defRPr/>
            </a:pPr>
            <a:r>
              <a:rPr lang="en-US" sz="3200" dirty="0"/>
              <a:t>Hematuria</a:t>
            </a:r>
          </a:p>
          <a:p>
            <a:pPr>
              <a:defRPr/>
            </a:pPr>
            <a:r>
              <a:rPr lang="en-US" sz="3200" dirty="0"/>
              <a:t>Increased menstrual flow</a:t>
            </a:r>
          </a:p>
        </p:txBody>
      </p:sp>
    </p:spTree>
    <p:extLst>
      <p:ext uri="{BB962C8B-B14F-4D97-AF65-F5344CB8AC3E}">
        <p14:creationId xmlns:p14="http://schemas.microsoft.com/office/powerpoint/2010/main" val="12742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Danger Signs </a:t>
            </a:r>
            <a:r>
              <a:rPr lang="en-US" b="1" dirty="0" smtClean="0">
                <a:solidFill>
                  <a:srgbClr val="FFFF00"/>
                </a:solidFill>
              </a:rPr>
              <a:t>in Dengue </a:t>
            </a:r>
            <a:r>
              <a:rPr lang="en-US" b="1" dirty="0" smtClean="0">
                <a:solidFill>
                  <a:srgbClr val="FFFF00"/>
                </a:solidFill>
              </a:rPr>
              <a:t>Hemorrhagic Fever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idx="1"/>
          </p:nvPr>
        </p:nvSpPr>
        <p:spPr>
          <a:xfrm>
            <a:off x="481190" y="1700808"/>
            <a:ext cx="8411290" cy="40988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Abdominal pain - intense and sustained</a:t>
            </a:r>
          </a:p>
          <a:p>
            <a:pPr>
              <a:defRPr/>
            </a:pPr>
            <a:r>
              <a:rPr lang="en-US" sz="3200" dirty="0" smtClean="0"/>
              <a:t>Persistent vomiting</a:t>
            </a:r>
          </a:p>
          <a:p>
            <a:pPr>
              <a:defRPr/>
            </a:pPr>
            <a:r>
              <a:rPr lang="en-US" sz="3200" dirty="0" smtClean="0"/>
              <a:t>Abrupt change from fever to hypothermia, with sweating and prostration</a:t>
            </a:r>
          </a:p>
          <a:p>
            <a:pPr>
              <a:defRPr/>
            </a:pPr>
            <a:r>
              <a:rPr lang="en-US" sz="3200" dirty="0" smtClean="0"/>
              <a:t>Restlessness or somnolence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81190" y="5760156"/>
            <a:ext cx="7907234" cy="4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b="1" dirty="0" err="1">
                <a:latin typeface="+mj-lt"/>
              </a:rPr>
              <a:t>Martínez</a:t>
            </a:r>
            <a:r>
              <a:rPr lang="en-US" altLang="ar-SA" b="1" dirty="0">
                <a:latin typeface="+mj-lt"/>
              </a:rPr>
              <a:t> Torres E. </a:t>
            </a:r>
            <a:r>
              <a:rPr lang="en-US" altLang="ar-SA" b="1" u="sng" dirty="0" err="1">
                <a:latin typeface="+mj-lt"/>
              </a:rPr>
              <a:t>Salud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Pública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Mex</a:t>
            </a:r>
            <a:r>
              <a:rPr lang="en-US" altLang="ar-SA" b="1" dirty="0">
                <a:latin typeface="+mj-lt"/>
              </a:rPr>
              <a:t> 37 (</a:t>
            </a:r>
            <a:r>
              <a:rPr lang="en-US" altLang="ar-SA" b="1" dirty="0" err="1">
                <a:latin typeface="+mj-lt"/>
              </a:rPr>
              <a:t>supl</a:t>
            </a:r>
            <a:r>
              <a:rPr lang="en-US" altLang="ar-SA" b="1" dirty="0">
                <a:latin typeface="+mj-lt"/>
              </a:rPr>
              <a:t>):29-44, 1995.</a:t>
            </a:r>
          </a:p>
        </p:txBody>
      </p:sp>
    </p:spTree>
    <p:extLst>
      <p:ext uri="{BB962C8B-B14F-4D97-AF65-F5344CB8AC3E}">
        <p14:creationId xmlns:p14="http://schemas.microsoft.com/office/powerpoint/2010/main" val="213800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Prevention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/>
              <a:t>Elimination  &amp; destruction of mosquitos and larval habitat: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Space Spraying of insecticide is not usually effective.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Spraying </a:t>
            </a:r>
            <a:r>
              <a:rPr lang="en-US" dirty="0"/>
              <a:t>residual insecticides in-door.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Larval </a:t>
            </a:r>
            <a:r>
              <a:rPr lang="en-US" dirty="0"/>
              <a:t>source reduction :  </a:t>
            </a:r>
            <a:r>
              <a:rPr lang="en-US" dirty="0" smtClean="0"/>
              <a:t>Cover </a:t>
            </a:r>
            <a:r>
              <a:rPr lang="en-US" dirty="0"/>
              <a:t>water </a:t>
            </a:r>
            <a:r>
              <a:rPr lang="en-US" dirty="0" smtClean="0"/>
              <a:t>holding containers.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Personal protection against mosquito biting: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Screening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Protective clothing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Repellents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Centralized, vertically-structured programs with military-type organization, strict supervision, high level of </a:t>
            </a:r>
            <a:r>
              <a:rPr lang="en-US" u="sng" dirty="0" smtClean="0"/>
              <a:t>discipline.</a:t>
            </a:r>
          </a:p>
          <a:p>
            <a:pPr>
              <a:lnSpc>
                <a:spcPct val="90000"/>
              </a:lnSpc>
              <a:defRPr/>
            </a:pPr>
            <a:r>
              <a:rPr lang="en-US" u="sng" dirty="0" smtClean="0"/>
              <a:t>Vaccine not yet available, though human trials conducted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7267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Treatment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Symptomatic treatment</a:t>
            </a:r>
          </a:p>
          <a:p>
            <a:r>
              <a:rPr lang="en-US" sz="3600" dirty="0" smtClean="0"/>
              <a:t>Hydration</a:t>
            </a:r>
          </a:p>
          <a:p>
            <a:r>
              <a:rPr lang="en-US" sz="3600" dirty="0" smtClean="0"/>
              <a:t>Avoid NSAIDS or Aspirin, only acetaminophen for fever, headache or arthralgia</a:t>
            </a:r>
          </a:p>
          <a:p>
            <a:r>
              <a:rPr lang="en-US" sz="3600" dirty="0" smtClean="0"/>
              <a:t>Platelet transfusion only if platelets &lt;10-20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533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Rift </a:t>
            </a:r>
            <a:r>
              <a:rPr lang="en-US" b="1" dirty="0">
                <a:solidFill>
                  <a:srgbClr val="FFFF00"/>
                </a:solidFill>
              </a:rPr>
              <a:t>V</a:t>
            </a:r>
            <a:r>
              <a:rPr lang="en-US" b="1" dirty="0" smtClean="0">
                <a:solidFill>
                  <a:srgbClr val="FFFF00"/>
                </a:solidFill>
              </a:rPr>
              <a:t>alley Fever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endParaRPr lang="ar-SA" dirty="0"/>
          </a:p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is Rift Valley fever? </a:t>
            </a:r>
            <a:endParaRPr lang="en-US" dirty="0"/>
          </a:p>
          <a:p>
            <a:r>
              <a:rPr lang="en-US" dirty="0"/>
              <a:t>Rift Valley fever (RVF) is an acute, fever-causing viral disease that affects domestic animals (such as cattle, buffalo, sheep, goats, and camels) and humans. RVF is most commonly associated with mosquito-borne epidemics during years of unusually heavy rainfall. </a:t>
            </a:r>
          </a:p>
          <a:p>
            <a:r>
              <a:rPr lang="en-US" dirty="0"/>
              <a:t>The disease is caused by the RVF virus, a member of the genus </a:t>
            </a:r>
            <a:r>
              <a:rPr lang="en-US" dirty="0" err="1"/>
              <a:t>Phlebovirus</a:t>
            </a:r>
            <a:r>
              <a:rPr lang="en-US" dirty="0"/>
              <a:t> in the family </a:t>
            </a:r>
            <a:r>
              <a:rPr lang="en-US" dirty="0" err="1"/>
              <a:t>Bunyaviridae</a:t>
            </a:r>
            <a:r>
              <a:rPr lang="en-US" dirty="0"/>
              <a:t>. The disease was first reported among livestock by veterinary officers in Kenya in the early 1900s.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47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</a:t>
            </a:r>
            <a:r>
              <a:rPr lang="en-US" dirty="0" smtClean="0">
                <a:solidFill>
                  <a:srgbClr val="FFFF00"/>
                </a:solidFill>
              </a:rPr>
              <a:t>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11 September 2000, the Ministry of Health (MOH) of the Kingdom of Saudi Arabia (Riyadh) received reports of unexplained severe hepatitis in 7 patients from the </a:t>
            </a:r>
            <a:r>
              <a:rPr lang="en-US" dirty="0" err="1"/>
              <a:t>Jizan</a:t>
            </a:r>
            <a:r>
              <a:rPr lang="en-US" dirty="0"/>
              <a:t> region at the southwestern border of Saudi Arabia.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team from the </a:t>
            </a:r>
            <a:r>
              <a:rPr lang="en-US" dirty="0" smtClean="0"/>
              <a:t>MOH </a:t>
            </a:r>
            <a:r>
              <a:rPr lang="en-US" dirty="0"/>
              <a:t>started investigations within 24 h after notification. Clinical manifestations included low-to-moderate–grade fever, abdominal pain, vomiting, diarrhea, and elevated liver enzyme levels progressing to liver failure, encephalopathy or encephalitis, disseminated intravascular coagulation (DIC), renal failure, and, in 5 of the 7 patients, death.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79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8680"/>
            <a:ext cx="7793038" cy="144016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>Epidemiology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39940" name="Picture 5" descr="Fievre_typho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5562600"/>
            <a:ext cx="41148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en-US" dirty="0">
                <a:solidFill>
                  <a:srgbClr val="ADD8E6"/>
                </a:solidFill>
              </a:rPr>
              <a:t>   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strongly endemic </a:t>
            </a:r>
          </a:p>
          <a:p>
            <a:pPr lvl="1" algn="ctr"/>
            <a:r>
              <a:rPr lang="en-US" dirty="0">
                <a:solidFill>
                  <a:srgbClr val="EC3B83"/>
                </a:solidFill>
              </a:rPr>
              <a:t>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endemic </a:t>
            </a:r>
          </a:p>
          <a:p>
            <a:pPr lvl="1" algn="ctr"/>
            <a:r>
              <a:rPr lang="en-US" dirty="0">
                <a:solidFill>
                  <a:srgbClr val="C0C0C0"/>
                </a:solidFill>
              </a:rPr>
              <a:t>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sporadic cases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outbreak was reported in Yemen.</a:t>
            </a:r>
          </a:p>
          <a:p>
            <a:r>
              <a:rPr lang="en-US" sz="3600" dirty="0" smtClean="0"/>
              <a:t>Now Rift valley fever is considered to be at a low level of </a:t>
            </a:r>
            <a:r>
              <a:rPr lang="en-US" sz="3600" dirty="0" err="1" smtClean="0"/>
              <a:t>endemicity</a:t>
            </a:r>
            <a:r>
              <a:rPr lang="en-US" sz="3600" dirty="0" smtClean="0"/>
              <a:t> in Saudi Arabia</a:t>
            </a:r>
          </a:p>
          <a:p>
            <a:r>
              <a:rPr lang="en-US" sz="3600" dirty="0" smtClean="0"/>
              <a:t>Treatment is symptomatic</a:t>
            </a:r>
          </a:p>
          <a:p>
            <a:r>
              <a:rPr lang="en-US" sz="3600" dirty="0" smtClean="0"/>
              <a:t>Vaccines for veterinary use are available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4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16025" y="938213"/>
            <a:ext cx="7100391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err="1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1187450" y="2636838"/>
            <a:ext cx="430213" cy="738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L</a:t>
            </a:r>
            <a:endParaRPr lang="ar-SA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16200000">
            <a:off x="-2351880" y="3345656"/>
            <a:ext cx="5903912" cy="4540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116013" y="3351679"/>
            <a:ext cx="77104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ar-SA" sz="2400" dirty="0"/>
              <a:t>     </a:t>
            </a:r>
            <a:r>
              <a:rPr lang="en-US" altLang="ar-SA" sz="2400" dirty="0" err="1"/>
              <a:t>eishmaniasis</a:t>
            </a:r>
            <a:r>
              <a:rPr lang="en-US" altLang="ar-SA" sz="2400" dirty="0"/>
              <a:t> is a </a:t>
            </a:r>
            <a:r>
              <a:rPr lang="en-US" altLang="ar-SA" sz="2400" dirty="0" err="1"/>
              <a:t>protozoal</a:t>
            </a:r>
            <a:r>
              <a:rPr lang="en-US" altLang="ar-SA" sz="2400" dirty="0"/>
              <a:t> disease caused by </a:t>
            </a:r>
            <a:r>
              <a:rPr lang="en-US" altLang="ar-SA" sz="2400" dirty="0" err="1"/>
              <a:t>Leishmania</a:t>
            </a:r>
            <a:r>
              <a:rPr lang="en-US" altLang="ar-SA" sz="2400" dirty="0"/>
              <a:t> parasite, which is transmitted by the sand </a:t>
            </a:r>
            <a:r>
              <a:rPr lang="en-US" altLang="ar-SA" sz="2400" dirty="0" smtClean="0"/>
              <a:t>fly.</a:t>
            </a:r>
            <a:endParaRPr lang="en-US" altLang="ar-SA" sz="2400" dirty="0"/>
          </a:p>
          <a:p>
            <a:pPr algn="l"/>
            <a:endParaRPr lang="en-US" altLang="ar-SA" sz="2400" dirty="0"/>
          </a:p>
          <a:p>
            <a:pPr algn="l"/>
            <a:r>
              <a:rPr lang="en-US" altLang="ar-SA" sz="2400" dirty="0" err="1"/>
              <a:t>Leishmaniasis</a:t>
            </a:r>
            <a:r>
              <a:rPr lang="en-US" altLang="ar-SA" sz="2400" dirty="0"/>
              <a:t> is of  three types ; </a:t>
            </a:r>
            <a:r>
              <a:rPr lang="en-US" altLang="ar-SA" sz="2400" b="1" dirty="0"/>
              <a:t>cutaneous </a:t>
            </a:r>
            <a:r>
              <a:rPr lang="en-US" altLang="ar-SA" sz="2400" b="1" dirty="0" err="1"/>
              <a:t>leishmaniasis</a:t>
            </a:r>
            <a:r>
              <a:rPr lang="en-US" altLang="ar-SA" sz="2400" dirty="0"/>
              <a:t>, </a:t>
            </a:r>
            <a:r>
              <a:rPr lang="en-US" altLang="ar-SA" sz="2400" b="1" dirty="0" err="1"/>
              <a:t>muco</a:t>
            </a:r>
            <a:r>
              <a:rPr lang="en-US" altLang="ar-SA" sz="2400" b="1" dirty="0"/>
              <a:t>-cutaneous</a:t>
            </a:r>
            <a:r>
              <a:rPr lang="en-US" altLang="ar-SA" sz="2400" dirty="0"/>
              <a:t> and the </a:t>
            </a:r>
            <a:r>
              <a:rPr lang="en-US" altLang="ar-SA" sz="2400" b="1" dirty="0"/>
              <a:t>visceral</a:t>
            </a:r>
            <a:r>
              <a:rPr lang="en-US" altLang="ar-SA" sz="2400" dirty="0"/>
              <a:t> (Kala-azar ) </a:t>
            </a:r>
          </a:p>
        </p:txBody>
      </p:sp>
    </p:spTree>
    <p:extLst>
      <p:ext uri="{BB962C8B-B14F-4D97-AF65-F5344CB8AC3E}">
        <p14:creationId xmlns:p14="http://schemas.microsoft.com/office/powerpoint/2010/main" val="3811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978650" y="650875"/>
            <a:ext cx="2051050" cy="22733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4224338" cy="696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Saudi Arabia &amp;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30325" y="3567142"/>
            <a:ext cx="69135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altLang="ar-SA" sz="3200" dirty="0"/>
              <a:t>It is known in the Kingdom </a:t>
            </a:r>
            <a:r>
              <a:rPr lang="en-US" altLang="ar-SA" sz="3200" dirty="0" smtClean="0"/>
              <a:t>since </a:t>
            </a:r>
            <a:r>
              <a:rPr lang="en-US" altLang="ar-SA" sz="3200" dirty="0"/>
              <a:t>1950.</a:t>
            </a:r>
          </a:p>
          <a:p>
            <a:pPr algn="l" rtl="0"/>
            <a:r>
              <a:rPr lang="en-US" altLang="ar-SA" sz="3200" dirty="0"/>
              <a:t>Ministry of Health </a:t>
            </a:r>
            <a:r>
              <a:rPr lang="en-US" altLang="ar-SA" sz="3200" dirty="0" smtClean="0"/>
              <a:t>established </a:t>
            </a:r>
            <a:r>
              <a:rPr lang="en-US" altLang="ar-SA" sz="3200" dirty="0"/>
              <a:t>the </a:t>
            </a:r>
            <a:r>
              <a:rPr lang="en-US" altLang="ar-SA" sz="3200" dirty="0" err="1" smtClean="0"/>
              <a:t>Leishmaniasis</a:t>
            </a:r>
            <a:r>
              <a:rPr lang="en-US" altLang="ar-SA" sz="3200" dirty="0" smtClean="0"/>
              <a:t> </a:t>
            </a:r>
            <a:r>
              <a:rPr lang="en-US" altLang="ar-SA" sz="3200" dirty="0"/>
              <a:t>unit in the </a:t>
            </a:r>
            <a:r>
              <a:rPr lang="en-US" altLang="ar-SA" sz="3200" dirty="0" smtClean="0"/>
              <a:t>1980s to follow the </a:t>
            </a:r>
            <a:r>
              <a:rPr lang="en-US" altLang="ar-SA" sz="3200" dirty="0"/>
              <a:t>disease</a:t>
            </a:r>
            <a:r>
              <a:rPr lang="ar-SA" altLang="ar-SA" sz="3200" dirty="0"/>
              <a:t> </a:t>
            </a:r>
            <a:r>
              <a:rPr lang="en-US" altLang="ar-SA" sz="3200" dirty="0"/>
              <a:t>in </a:t>
            </a:r>
            <a:r>
              <a:rPr lang="en-US" altLang="ar-SA" sz="3200" dirty="0" smtClean="0"/>
              <a:t>the country.</a:t>
            </a:r>
            <a:endParaRPr lang="ar-SA" altLang="ar-SA" sz="3200" dirty="0"/>
          </a:p>
        </p:txBody>
      </p:sp>
      <p:pic>
        <p:nvPicPr>
          <p:cNvPr id="18442" name="Picture 10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765175"/>
            <a:ext cx="171291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 rot="16200000">
            <a:off x="-2171700" y="3227388"/>
            <a:ext cx="5616575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76375" y="1760538"/>
            <a:ext cx="5586413" cy="731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 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auto">
          <a:xfrm>
            <a:off x="4557713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7" name="Freeform 3"/>
          <p:cNvSpPr>
            <a:spLocks/>
          </p:cNvSpPr>
          <p:nvPr/>
        </p:nvSpPr>
        <p:spPr bwMode="auto">
          <a:xfrm rot="9144888">
            <a:off x="4114800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8" name="Freeform 4"/>
          <p:cNvSpPr>
            <a:spLocks/>
          </p:cNvSpPr>
          <p:nvPr/>
        </p:nvSpPr>
        <p:spPr bwMode="auto">
          <a:xfrm>
            <a:off x="3638550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9" name="Freeform 5"/>
          <p:cNvSpPr>
            <a:spLocks/>
          </p:cNvSpPr>
          <p:nvPr/>
        </p:nvSpPr>
        <p:spPr bwMode="auto">
          <a:xfrm>
            <a:off x="4135438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0" name="Freeform 6"/>
          <p:cNvSpPr>
            <a:spLocks/>
          </p:cNvSpPr>
          <p:nvPr/>
        </p:nvSpPr>
        <p:spPr bwMode="auto">
          <a:xfrm>
            <a:off x="2752725" y="1852613"/>
            <a:ext cx="2198688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2260600" y="3449638"/>
            <a:ext cx="2716213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2" name="Freeform 8"/>
          <p:cNvSpPr>
            <a:spLocks/>
          </p:cNvSpPr>
          <p:nvPr/>
        </p:nvSpPr>
        <p:spPr bwMode="auto">
          <a:xfrm>
            <a:off x="1903413" y="1803400"/>
            <a:ext cx="2243137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3" name="Freeform 9"/>
          <p:cNvSpPr>
            <a:spLocks/>
          </p:cNvSpPr>
          <p:nvPr/>
        </p:nvSpPr>
        <p:spPr bwMode="auto">
          <a:xfrm>
            <a:off x="2667000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4" name="Freeform 10"/>
          <p:cNvSpPr>
            <a:spLocks/>
          </p:cNvSpPr>
          <p:nvPr/>
        </p:nvSpPr>
        <p:spPr bwMode="auto">
          <a:xfrm>
            <a:off x="1041400" y="1182688"/>
            <a:ext cx="2589213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5" name="Freeform 11"/>
          <p:cNvSpPr>
            <a:spLocks/>
          </p:cNvSpPr>
          <p:nvPr/>
        </p:nvSpPr>
        <p:spPr bwMode="auto">
          <a:xfrm>
            <a:off x="2357438" y="846138"/>
            <a:ext cx="2001837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6" name="Freeform 12"/>
          <p:cNvSpPr>
            <a:spLocks/>
          </p:cNvSpPr>
          <p:nvPr/>
        </p:nvSpPr>
        <p:spPr bwMode="auto">
          <a:xfrm>
            <a:off x="3309938" y="4276725"/>
            <a:ext cx="1001712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7" name="Freeform 13"/>
          <p:cNvSpPr>
            <a:spLocks/>
          </p:cNvSpPr>
          <p:nvPr/>
        </p:nvSpPr>
        <p:spPr bwMode="auto">
          <a:xfrm>
            <a:off x="5195888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8" name="Freeform 14"/>
          <p:cNvSpPr>
            <a:spLocks/>
          </p:cNvSpPr>
          <p:nvPr/>
        </p:nvSpPr>
        <p:spPr bwMode="auto">
          <a:xfrm>
            <a:off x="5786438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9" name="Oval 15"/>
          <p:cNvSpPr>
            <a:spLocks noChangeArrowheads="1"/>
          </p:cNvSpPr>
          <p:nvPr/>
        </p:nvSpPr>
        <p:spPr bwMode="auto">
          <a:xfrm>
            <a:off x="5292725" y="3644900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5508625" y="3573463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Riyadh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3082925" y="935038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Northern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2811463" y="1568450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Al-jouf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1455738" y="1819275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Tabouk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2486025" y="3378200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Medina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789238" y="416560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Makkah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3503613" y="46831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Baha</a:t>
            </a: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4140200" y="5084763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Aseer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4548188" y="5562600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Jazan</a:t>
            </a: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1044575" y="276225"/>
            <a:ext cx="896938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0" name="Oval 26"/>
          <p:cNvSpPr>
            <a:spLocks noChangeArrowheads="1"/>
          </p:cNvSpPr>
          <p:nvPr/>
        </p:nvSpPr>
        <p:spPr bwMode="auto">
          <a:xfrm>
            <a:off x="1250950" y="636588"/>
            <a:ext cx="509588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1" name="WordArt 27"/>
          <p:cNvSpPr>
            <a:spLocks noChangeArrowheads="1" noChangeShapeType="1" noTextEdit="1"/>
          </p:cNvSpPr>
          <p:nvPr/>
        </p:nvSpPr>
        <p:spPr bwMode="auto">
          <a:xfrm>
            <a:off x="1393825" y="806450"/>
            <a:ext cx="211138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6773863" y="460375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Eastern</a:t>
            </a:r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5627688" y="49149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Najran</a:t>
            </a:r>
          </a:p>
        </p:txBody>
      </p:sp>
      <p:sp>
        <p:nvSpPr>
          <p:cNvPr id="149534" name="Oval 30"/>
          <p:cNvSpPr>
            <a:spLocks noChangeArrowheads="1"/>
          </p:cNvSpPr>
          <p:nvPr/>
        </p:nvSpPr>
        <p:spPr bwMode="auto">
          <a:xfrm>
            <a:off x="3492500" y="4221163"/>
            <a:ext cx="2138363" cy="19478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ar-SA">
              <a:solidFill>
                <a:srgbClr val="CC3300"/>
              </a:solidFill>
            </a:endParaRP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1265238" y="5646738"/>
            <a:ext cx="2443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2800" b="1">
                <a:solidFill>
                  <a:srgbClr val="A50021"/>
                </a:solidFill>
              </a:rPr>
              <a:t>Affected area</a:t>
            </a:r>
          </a:p>
        </p:txBody>
      </p:sp>
      <p:sp>
        <p:nvSpPr>
          <p:cNvPr id="149536" name="WordArt 32"/>
          <p:cNvSpPr>
            <a:spLocks noChangeArrowheads="1" noChangeShapeType="1" noTextEdit="1"/>
          </p:cNvSpPr>
          <p:nvPr/>
        </p:nvSpPr>
        <p:spPr bwMode="auto">
          <a:xfrm>
            <a:off x="4859338" y="549275"/>
            <a:ext cx="3806825" cy="690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Visceral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49537" name="AutoShape 33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1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Freeform 4"/>
          <p:cNvSpPr>
            <a:spLocks/>
          </p:cNvSpPr>
          <p:nvPr/>
        </p:nvSpPr>
        <p:spPr bwMode="auto">
          <a:xfrm>
            <a:off x="4378325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 rot="9144888">
            <a:off x="3935413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3459163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3956050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6" name="Freeform 8"/>
          <p:cNvSpPr>
            <a:spLocks/>
          </p:cNvSpPr>
          <p:nvPr/>
        </p:nvSpPr>
        <p:spPr bwMode="auto">
          <a:xfrm>
            <a:off x="2573338" y="1852613"/>
            <a:ext cx="2198687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2081213" y="3449638"/>
            <a:ext cx="2716212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1724025" y="1803400"/>
            <a:ext cx="2243138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9" name="Freeform 11"/>
          <p:cNvSpPr>
            <a:spLocks/>
          </p:cNvSpPr>
          <p:nvPr/>
        </p:nvSpPr>
        <p:spPr bwMode="auto">
          <a:xfrm>
            <a:off x="2487613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0" name="Freeform 12"/>
          <p:cNvSpPr>
            <a:spLocks/>
          </p:cNvSpPr>
          <p:nvPr/>
        </p:nvSpPr>
        <p:spPr bwMode="auto">
          <a:xfrm>
            <a:off x="862013" y="1182688"/>
            <a:ext cx="2589212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1" name="Freeform 13"/>
          <p:cNvSpPr>
            <a:spLocks/>
          </p:cNvSpPr>
          <p:nvPr/>
        </p:nvSpPr>
        <p:spPr bwMode="auto">
          <a:xfrm>
            <a:off x="2178050" y="846138"/>
            <a:ext cx="2001838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2" name="WordArt 14"/>
          <p:cNvSpPr>
            <a:spLocks noChangeArrowheads="1" noChangeShapeType="1" noTextEdit="1"/>
          </p:cNvSpPr>
          <p:nvPr/>
        </p:nvSpPr>
        <p:spPr bwMode="auto">
          <a:xfrm>
            <a:off x="5346700" y="260350"/>
            <a:ext cx="3159125" cy="712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Geographical Distribution of</a:t>
            </a:r>
            <a:endParaRPr lang="ar-SA" sz="3600" b="1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24943" name="Freeform 15"/>
          <p:cNvSpPr>
            <a:spLocks/>
          </p:cNvSpPr>
          <p:nvPr/>
        </p:nvSpPr>
        <p:spPr bwMode="auto">
          <a:xfrm>
            <a:off x="3130550" y="4276725"/>
            <a:ext cx="1001713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5021263" y="3749675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5249863" y="37052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Riyadh</a:t>
            </a: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4513263" y="28654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Qaseem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2903538" y="96043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Northern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2632075" y="15938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Al-jouf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663950" y="262572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Hail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1276350" y="184467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Tabouk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306638" y="34036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Medina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2609850" y="4191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Makkah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3324225" y="47085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Baha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084638" y="50847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Aseer</a:t>
            </a: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4368800" y="5588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Jazan</a:t>
            </a:r>
          </a:p>
        </p:txBody>
      </p:sp>
      <p:sp>
        <p:nvSpPr>
          <p:cNvPr id="124956" name="AutoShape 28"/>
          <p:cNvSpPr>
            <a:spLocks noChangeArrowheads="1"/>
          </p:cNvSpPr>
          <p:nvPr/>
        </p:nvSpPr>
        <p:spPr bwMode="auto">
          <a:xfrm>
            <a:off x="1119188" y="5013325"/>
            <a:ext cx="896937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1325563" y="5373688"/>
            <a:ext cx="509587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8" name="WordArt 30"/>
          <p:cNvSpPr>
            <a:spLocks noChangeArrowheads="1" noChangeShapeType="1" noTextEdit="1"/>
          </p:cNvSpPr>
          <p:nvPr/>
        </p:nvSpPr>
        <p:spPr bwMode="auto">
          <a:xfrm>
            <a:off x="1468438" y="5543550"/>
            <a:ext cx="211137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4959" name="Freeform 31"/>
          <p:cNvSpPr>
            <a:spLocks/>
          </p:cNvSpPr>
          <p:nvPr/>
        </p:nvSpPr>
        <p:spPr bwMode="auto">
          <a:xfrm>
            <a:off x="5016500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60" name="Freeform 32"/>
          <p:cNvSpPr>
            <a:spLocks/>
          </p:cNvSpPr>
          <p:nvPr/>
        </p:nvSpPr>
        <p:spPr bwMode="auto">
          <a:xfrm>
            <a:off x="5607050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961" name="Text Box 33"/>
          <p:cNvSpPr txBox="1">
            <a:spLocks noChangeArrowheads="1"/>
          </p:cNvSpPr>
          <p:nvPr/>
        </p:nvSpPr>
        <p:spPr bwMode="auto">
          <a:xfrm>
            <a:off x="6594475" y="46291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Eastern</a:t>
            </a:r>
          </a:p>
        </p:txBody>
      </p:sp>
      <p:sp>
        <p:nvSpPr>
          <p:cNvPr id="124962" name="Text Box 34"/>
          <p:cNvSpPr txBox="1">
            <a:spLocks noChangeArrowheads="1"/>
          </p:cNvSpPr>
          <p:nvPr/>
        </p:nvSpPr>
        <p:spPr bwMode="auto">
          <a:xfrm>
            <a:off x="5448300" y="49403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Najran</a:t>
            </a:r>
          </a:p>
        </p:txBody>
      </p:sp>
      <p:sp>
        <p:nvSpPr>
          <p:cNvPr id="124963" name="WordArt 35"/>
          <p:cNvSpPr>
            <a:spLocks noChangeArrowheads="1" noChangeShapeType="1" noTextEdit="1"/>
          </p:cNvSpPr>
          <p:nvPr/>
        </p:nvSpPr>
        <p:spPr bwMode="auto">
          <a:xfrm>
            <a:off x="4824413" y="955675"/>
            <a:ext cx="4022725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Cutaneous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24964" name="AutoShape 36"/>
          <p:cNvSpPr>
            <a:spLocks noChangeArrowheads="1"/>
          </p:cNvSpPr>
          <p:nvPr/>
        </p:nvSpPr>
        <p:spPr bwMode="auto">
          <a:xfrm>
            <a:off x="7848600" y="2833688"/>
            <a:ext cx="1008063" cy="1027112"/>
          </a:xfrm>
          <a:prstGeom prst="wedgeEllipseCallout">
            <a:avLst>
              <a:gd name="adj1" fmla="val -101181"/>
              <a:gd name="adj2" fmla="val 12465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7747000" y="3087688"/>
            <a:ext cx="1187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Alhsa 20.9%</a:t>
            </a:r>
          </a:p>
        </p:txBody>
      </p:sp>
      <p:sp>
        <p:nvSpPr>
          <p:cNvPr id="124966" name="AutoShape 38"/>
          <p:cNvSpPr>
            <a:spLocks noChangeArrowheads="1"/>
          </p:cNvSpPr>
          <p:nvPr/>
        </p:nvSpPr>
        <p:spPr bwMode="auto">
          <a:xfrm>
            <a:off x="2092325" y="2435225"/>
            <a:ext cx="628650" cy="647700"/>
          </a:xfrm>
          <a:prstGeom prst="wedgeEllipseCallout">
            <a:avLst>
              <a:gd name="adj1" fmla="val 31060"/>
              <a:gd name="adj2" fmla="val 8946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1728788" y="256540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18.5 %</a:t>
            </a:r>
          </a:p>
        </p:txBody>
      </p:sp>
      <p:sp>
        <p:nvSpPr>
          <p:cNvPr id="124968" name="WordArt 40"/>
          <p:cNvSpPr>
            <a:spLocks noChangeArrowheads="1" noChangeShapeType="1" noTextEdit="1"/>
          </p:cNvSpPr>
          <p:nvPr/>
        </p:nvSpPr>
        <p:spPr bwMode="auto">
          <a:xfrm>
            <a:off x="7380288" y="1700213"/>
            <a:ext cx="13684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SA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2004</a:t>
            </a:r>
          </a:p>
        </p:txBody>
      </p:sp>
      <p:sp>
        <p:nvSpPr>
          <p:cNvPr id="124969" name="AutoShape 41"/>
          <p:cNvSpPr>
            <a:spLocks noChangeArrowheads="1"/>
          </p:cNvSpPr>
          <p:nvPr/>
        </p:nvSpPr>
        <p:spPr bwMode="auto">
          <a:xfrm>
            <a:off x="4013200" y="1465263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3643313" y="157956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9.1 %</a:t>
            </a:r>
          </a:p>
        </p:txBody>
      </p:sp>
      <p:sp>
        <p:nvSpPr>
          <p:cNvPr id="124971" name="AutoShape 43"/>
          <p:cNvSpPr>
            <a:spLocks noChangeArrowheads="1"/>
          </p:cNvSpPr>
          <p:nvPr/>
        </p:nvSpPr>
        <p:spPr bwMode="auto">
          <a:xfrm>
            <a:off x="5367338" y="1773238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4964113" y="193675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26.6%</a:t>
            </a:r>
          </a:p>
        </p:txBody>
      </p:sp>
      <p:sp>
        <p:nvSpPr>
          <p:cNvPr id="124973" name="AutoShape 45"/>
          <p:cNvSpPr>
            <a:spLocks noChangeArrowheads="1"/>
          </p:cNvSpPr>
          <p:nvPr/>
        </p:nvSpPr>
        <p:spPr bwMode="auto">
          <a:xfrm>
            <a:off x="4233863" y="3898900"/>
            <a:ext cx="628650" cy="647700"/>
          </a:xfrm>
          <a:prstGeom prst="wedgeEllipseCallout">
            <a:avLst>
              <a:gd name="adj1" fmla="val -43435"/>
              <a:gd name="adj2" fmla="val 122796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3868738" y="406241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  <p:sp>
        <p:nvSpPr>
          <p:cNvPr id="124975" name="AutoShape 47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5021" name="AutoShape 93"/>
          <p:cNvSpPr>
            <a:spLocks noChangeArrowheads="1"/>
          </p:cNvSpPr>
          <p:nvPr/>
        </p:nvSpPr>
        <p:spPr bwMode="auto">
          <a:xfrm>
            <a:off x="6084888" y="2565400"/>
            <a:ext cx="628650" cy="647700"/>
          </a:xfrm>
          <a:prstGeom prst="wedgeEllipseCallout">
            <a:avLst>
              <a:gd name="adj1" fmla="val -63384"/>
              <a:gd name="adj2" fmla="val 1004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5022" name="Text Box 94"/>
          <p:cNvSpPr txBox="1">
            <a:spLocks noChangeArrowheads="1"/>
          </p:cNvSpPr>
          <p:nvPr/>
        </p:nvSpPr>
        <p:spPr bwMode="auto">
          <a:xfrm>
            <a:off x="5651500" y="2708275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</p:spTree>
    <p:extLst>
      <p:ext uri="{BB962C8B-B14F-4D97-AF65-F5344CB8AC3E}">
        <p14:creationId xmlns:p14="http://schemas.microsoft.com/office/powerpoint/2010/main" val="30327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095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Cutaneous </a:t>
            </a:r>
            <a:r>
              <a:rPr lang="en-US" b="1" dirty="0" err="1" smtClean="0">
                <a:solidFill>
                  <a:srgbClr val="FFFF00"/>
                </a:solidFill>
              </a:rPr>
              <a:t>Leishmaniasis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9" name="Picture 13" descr="k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5243" b="4549"/>
          <a:stretch>
            <a:fillRect/>
          </a:stretch>
        </p:blipFill>
        <p:spPr bwMode="auto">
          <a:xfrm>
            <a:off x="3779912" y="1124744"/>
            <a:ext cx="4176464" cy="29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9512" y="1196752"/>
            <a:ext cx="2320925" cy="2497138"/>
            <a:chOff x="2654" y="1026"/>
            <a:chExt cx="1462" cy="1573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654" y="2311"/>
              <a:ext cx="14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Hyperkeratotic</a:t>
              </a: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925" y="1026"/>
              <a:ext cx="1089" cy="1315"/>
              <a:chOff x="2925" y="1026"/>
              <a:chExt cx="1089" cy="1315"/>
            </a:xfrm>
          </p:grpSpPr>
          <p:pic>
            <p:nvPicPr>
              <p:cNvPr id="7" name="Picture 10" descr="fac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026"/>
                <a:ext cx="1089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11"/>
              <p:cNvSpPr>
                <a:spLocks noChangeArrowheads="1"/>
              </p:cNvSpPr>
              <p:nvPr/>
            </p:nvSpPr>
            <p:spPr bwMode="auto">
              <a:xfrm>
                <a:off x="3298" y="1207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39552" y="3933056"/>
            <a:ext cx="1994595" cy="1800200"/>
            <a:chOff x="938" y="1117"/>
            <a:chExt cx="1075" cy="1505"/>
          </a:xfrm>
        </p:grpSpPr>
        <p:pic>
          <p:nvPicPr>
            <p:cNvPr id="11" name="Picture 5" descr="chelitis-lip leishman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117"/>
              <a:ext cx="1033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38" y="2334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Mucosal</a:t>
              </a: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2915816" y="4221088"/>
            <a:ext cx="1357313" cy="2570163"/>
            <a:chOff x="2744" y="1026"/>
            <a:chExt cx="855" cy="161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744" y="2357"/>
              <a:ext cx="7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Plaque</a:t>
              </a: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2757" y="1026"/>
              <a:ext cx="842" cy="1315"/>
              <a:chOff x="2880" y="1026"/>
              <a:chExt cx="842" cy="1315"/>
            </a:xfrm>
          </p:grpSpPr>
          <p:pic>
            <p:nvPicPr>
              <p:cNvPr id="16" name="Picture 9" descr="leishmania fac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026"/>
                <a:ext cx="842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3143" y="102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427984" y="4221088"/>
            <a:ext cx="1793875" cy="2425700"/>
            <a:chOff x="942" y="1026"/>
            <a:chExt cx="1130" cy="1528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942" y="2266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Recidivans</a:t>
              </a:r>
            </a:p>
          </p:txBody>
        </p: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1066" y="1026"/>
              <a:ext cx="965" cy="1270"/>
              <a:chOff x="1066" y="1026"/>
              <a:chExt cx="965" cy="1270"/>
            </a:xfrm>
          </p:grpSpPr>
          <p:pic>
            <p:nvPicPr>
              <p:cNvPr id="21" name="Picture 14" descr="07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1026"/>
                <a:ext cx="965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1328" y="108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6516216" y="4365104"/>
            <a:ext cx="2016125" cy="2138363"/>
            <a:chOff x="3969" y="1298"/>
            <a:chExt cx="1270" cy="1347"/>
          </a:xfrm>
        </p:grpSpPr>
        <p:pic>
          <p:nvPicPr>
            <p:cNvPr id="24" name="Picture 3" descr="s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98"/>
              <a:ext cx="1270" cy="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978" y="235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Erysipeloid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0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6962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MERS </a:t>
            </a:r>
            <a:r>
              <a:rPr lang="en-US" sz="9600" b="1" dirty="0" err="1" smtClean="0">
                <a:solidFill>
                  <a:srgbClr val="FFFF00"/>
                </a:solidFill>
              </a:rPr>
              <a:t>CoV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29944"/>
            <a:ext cx="80772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MIDDLE EAST RESPIRATORY SYNDROME CORONAVIRUS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271689" cy="17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2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04800"/>
            <a:ext cx="4724400" cy="6248400"/>
          </a:xfrm>
        </p:spPr>
      </p:pic>
      <p:pic>
        <p:nvPicPr>
          <p:cNvPr id="36867" name="Content Placeholder 6" descr="cnn-logo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9600"/>
            <a:ext cx="2320925" cy="1857375"/>
          </a:xfrm>
        </p:spPr>
      </p:pic>
      <p:pic>
        <p:nvPicPr>
          <p:cNvPr id="36868" name="Picture 5" descr="sars-d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4876800" cy="43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2" descr="data:image/jpeg;base64,/9j/4AAQSkZJRgABAQAAAQABAAD/2wCEAAkGBwgHBhQIBxQWFRQWGBwbFBYWGBwbHxsiHB0aGCAgFhcYHykgGholICYVITQlJSkvLy4uFx81PDUvNzQuLiwBCgoKDg0OGxAQGy8lICUxNDI3NC0sLCw0LC8tNSw0OCwtMiwuLDQ1Mi8sLCw0MCwsLCwsLCwwLCwsLCwsLCwsLP/AABEIAMkA+wMBEQACEQEDEQH/xAAbAAEAAwEBAQEAAAAAAAAAAAAABQYHBAMBAv/EAEYQAAIBAwEFAwcHCQYHAAAAAAABAgMEEQUGEiExYQdRcTI2QXKBkbITFSJzobHRIzRCUoKis8HwFiZDYpPiFBczU1R0g//EABoBAQACAwEAAAAAAAAAAAAAAAADBAIFBgH/xAA4EQEAAgECAgYJAwIGAwAAAAAAAQIDBBEhMQUSMkFxsRMiNFFhkaHB4RSB0RViIyRScvDxBjNT/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2n2r07Z2ni5e9UazGnHm+r/VXVkeTLFOa9o+j8uqn1eEe+Waap2ia9ezat5RoxfJQWX7ZSzl+CRUtnvPJ0eHobTY49aOtPx/iEbLUtp6733O6fhv/wAkY9bJPvWYwaOvDav0XzstranVddam6r8nd+V3uucbxY08247tF01XDHU9FEd/Lb7IDbXbi+utRnZaXN06UG470eEptcG970Rzyx4keXNMztHJf6O6Kx0xxfLG9p4+CD03ajXtHuFONWo/S4VXKSkv2uOOqI65b1nmu5tBps9durHjG0eTZdmtct9oNKje2/B8px9MZLmn966MvUvF43hyGs0ttNlmlv2n3w6tVv6Ol6dUvrjyYRbfXour5GVrdWN5RYcVsuSMdecsS1bazXdZut51JwTf0adJuKXRbvGT6mvtlvaXZ4Oj9Ngr2Yn4zx80jsxt5qWlXSpanKVWjnElLjKPWL5vHczLHmtWePJX1nROLNWZxxtb4cpbJQrU7iiq1FqUZJOLXJp8U0XondyFqzWZrPOGcdrWoXtlfW0bOpOCcKmdyTjnDhjOPaVtRaYmNpdF0Hhx5KX69YnjHOPFX9T1bUobK2daFaqpSlV3pKcsvEljLzxwRWtbqRxX8OnxTqslZrG0bd0NB7Nbmvd7JwrXUpTlv1Myk23wm0uLLOCZmnFoOl6VpqprWNo2jl4QtJM1gAAAAAAAAAAAAAAAAAAIfarW6egaNO9lxlypx75Pl7PS+iMMl+pXdb0WlnU5op3d/gxewtL3aXVZ1bmffOvWnyhFc2/uSKERN54uxy5MelxRFY+ERHfP/Ocu2pr9rpf5HZmlGGODuKsVOpLrFSzGCfdgy68V4U+aGNHfN62ptv8A2xO0R8ubljtJtHX+lC4rv1ZPH7vAx9Jee9LOh0teE0r+/wCV87Mr/U7yFxLUp1JtKO78o28c+WSzgtad92j6YxYaTT0cRHgoezNKnc7XUKVdbydbin6cNvj7cFbHG94bzWWmmkvNf9KWV1V2qhW0y+e9cQlOdrJpJvGd6llLk0srqZ79feJ5938Kno66OaZaRtSYiLfa38vHs+1+Wh64qNw8Uqv0aif6L5KXTD4Px6DDfq24s+ldJGow717UcY+Me5onaW2tj6uO+HxIs5+xLn+h/a6/v5M02XrVLPSr6/tXu1YU6ahPCzHeqKL3c8m0Vcc7VtMOk1tYvlxY7cYmZ3j37Q+63COtaRHX6KXykWoXaSx9LlGphclJYT6i/rR1vm808zgyzp55Txr4d9f28lu7KdoHXoPRLp8YLeovvj6Y+zn4PoTafJvHVlqem9H1bRnr38/H3/u4e2X8/tfUqffAx1POE/8A4/8A+vJ4x91b1XzPsvWrfEiK3YhsMHteXwr5NJ7LPM6n69T45FvT9hzvTXtdvCPKFuJmqAAAAAAAAAAAAAAAAAABlHbBfSq6pRsU/owg5NdZPHHwS/eZT1M8Yh1PQOKIxWye+dvkgdQl82bJ0LCHlXOa9V/5U8U4+HBy8UR29WkR7+K9ij0uqvknlT1Y8e+fssfZvshbXtv88arFTi21SptcHh4cpd/Hgl0fskwYomOtLXdL9JWx29Dinae+fs1CFOFOChTSSXJJY9yLjmpmZneXyqvyT8GCvOGEbI+edv8AXfia7H24dxrvY7+CMqV6ttqjuKDxKNRyi16GpNow32ndZisXxRW3KY+yX2loUr+2htDZpKNZ7teC/wAOquf7MvKXizO8bx14VdHecdp01+deU++v8xyT1TaD537NqtrXeatF04yy+Mo7yUZdeWH1RL1+ti2nuUY0foOka3rHq23+e3GFf0Lzc1D6ul/FRFTs2XtT7Rh8Z8nJs7qkdL1DeuFvUakXCvD9aEufDvXNeB5S3Vnil1eCc2PavC0cYn4/l631vc7L6/GpayzutVKM1ynB8Yvwa4P2iYmluDHHemrwTFo58Jj3T/3yTvaVqdDWKVlf23kzp1OHc8wTT6p5RJntFurMKXRGC2CcuO3dMfdE6r5n2XrVviRhbsQtYPa8vhXyaT2WeZ1P16nxyLen7DnOmva7eEeULcTNUAAAAAAAAAAAAAAAAAADGO1WMltY2/TThj7SjqO27DoSY/S/vP2R21/0qtpVj5Ls6O77HPP9dTDJzjwWNBwjJHf17fZrWwk6c9kLb5P0U0n4rg/tyXcXYhyvScTGryb+9PEii/Fb/pPwYl7XnDCNkfPO3+u/E12Ptw7jXex38EZVo1LjU5UKKzKVRqK725NJGE8Z2Wa2iuOLTyiPskdmr+jbXE9O1P8AN663Kuf0H+jNd0ov7MmdLbTtPKVfWYbWrGTH268Y+Pvj94cOpWd1pF9UsK+U08PHKSzlNd8XwaMZiazMSnxZKZqVyV/6lJaF5uah9XS/ioyp2bK2p9ow+M+SEp0alSnKpBNqCTk+5N4TfTOF7SNdm0RMRPesOm/3g0R6VPjXt052r9Mo850/ukv6zLX169XvjkoZv8tm9NHZtwt8J7rfyrjqSlTUG+CbaXdnGffhe4ibDaIndPar5n2XrVviRJbsQoYPa8vhXyaT2WeZ1P16nxyLen7Dnemva7eEeULcTNUAAAAAAAAAAAAAAAAAADNO2DTJtUdVprgs06nTPGL+Je1FTU15WdH0Dnj1sU+Mff7KvRpvXNlVQpfSr2jk1H0ypSeXu9+4/sIo9anxjybO0/p9T1p7OT6Wj+Y+rp2I2zns8nbXUXOhJ5xHG9Fvm45wmn3HuLN1OE8kfSPRkan1qztaPq0i3232br099XEI9J5i/dJFqM1J73O36L1dZ26kz4cfJ+q+2OzioyxdUnwfBSy34I9nLT3vK9G6veP8OfkyTY+SlthbyXpq/iUsfbh1evjbSXj4PPRvO+j/AO1H+KjyvbjxZaj2S3+2fJO9p2z3zZqnzlbL8lWfFL9Gfp9kufjkkz4+rO8d6j0NrPS4/RW7VfrH4R7/ALw7PZX5xaR499Sj/OUPuZj26/GPJY9mz/2ZJ+Vvz5vHQvNvUPq6X8VHlOzZlqfaMPjbyS/ZZa0b7U7i1uVmE6DUl0comeniJmYn3KvTWS2PHS9ecW+0oDVbG92X2gdKLxOlJSpTXpWcxftXBrxRHaJpZew5cerwb90xtMef4dG09tRuIw13T1ilXzvxX+HVXlxa7n5S8X7fckb+tHej0d7V30+SfWry+Ne6ftL7qvmfZetW+JC3Ygwe15fCvk0nss8zqfr1PjkW9P2HOdNe128I8oW4maoAAAAAAAAAAAAAAAAAAHLqdhQ1OwnZXazCaaf4rquZ5asWjaUuHLbFeL15ww/VtM1TY/W002nF5pVUuEly8M4ynHr3GvtW2OztMGfDrsM/HnHu/wCd0vepc6Drj+UvM2ld+VOEd+lN97hwcH4cPE93pbnwlhFNTp+FPXr7pna0fv3vP+zlpLjSv7VrrKUfsaPPRx/qhl+tv34b/ST+zdD/AM20/wBR/gPR/GD9bb/5X+Tu0TTbHR9Wp6ldXlvKNJ7zjTk5SlhPhFY5sypWK23mYQ6nPkz4rYq4rb24ceEQidmVO72tt3BcZV4yx3Ylvv3JP3GGPjePFa1m1NLffurMfTZuGuaVQ1rS52FzykuD7muKa6p4NhesWjaXFabPbBljJXuYXRqX2zGv5axUozaknykuTT74yX2NGviZpZ29q49Xg+Fo+X5iU3ePRrHSLuem1ouNyqapUVnfp4mpyU16EuKXsM56sVnaealj9Pky44yVnem+8908No28Xf2PRb1uvNclSSftksfc/cZabtSg6fn/AAaR8fstHaVs7876T/xtuvytFNrHOUeco9e9eHUmz4+tG8dzWdEaz0GXqW7NvpPvZns3qFvBVNM1J4t66xKX/bkuMKkfB4T6Mq0tHKeUuk1eG87Zcfbr9Y74e+0U7W30m20u3qwrSpfKSnOn5P05ZSTfN4F9oiKxLDSRe2XJltWaxO20Tz4NJ7LU1sdTz+vU+ORb0/Yc501P+bt4R5QtpM1QAAAAAAAAAAAAAAAAAAAHNqFhaalau2voKcHzTX3dz6o8msTG0pMWW+K3WpO0qDqvZbQnJz0ms4f5ai3kvCS4+/JWtpo7pb3D09aOGWu/hwQNXs02hjLEPkZLv32vscSP9PdfjpzSzz63y/L8f8tto+6j/qf7R+nu9/rek+Py/L7Hs22jbxiiv/o/5RH6e5/W9J/d8vyu+xexFPZ+q7y7kqlZrCwsRinzxni2+8nxYepxnm0nSHSk6mOpWNq+a4E7UqjttsZS2hxdWslCvFYy+Ul6FLHFY7+pDlw9fjHNtejuk503qWjevl4M+XZ/tO6/yTopLPl/KQ3fHyt7H7JV9Bffk3/9Y0fV3637bTv5bfVp2xmzNPZvT3Tb3qk3mpJcuHJR6L8S3ix9SHNdIa6dVk322iOSwkqgzPazs5rVbqV5oG7iTzKlJ4w3z3G+GOj95UyafjvV0mh6arFYpn7u/wDlB6Z2da/dXKhewVGHplKUJP8AZjCTy/HBHXBeefBdzdM6ald6T1p8JjziGvaZY0NMsIWVqsQhFJfi+r5l6tYrG0OSzZbZbze3OXUeo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2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MERS </a:t>
            </a:r>
            <a:r>
              <a:rPr lang="en-US" b="1" dirty="0" err="1" smtClean="0">
                <a:solidFill>
                  <a:srgbClr val="FFFF00"/>
                </a:solidFill>
              </a:rPr>
              <a:t>CoV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OUTBREAK</a:t>
            </a:r>
            <a:r>
              <a:rPr lang="en-US" dirty="0" smtClean="0"/>
              <a:t> :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-2012 emerged  in Saudi Arabia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-2014 March -April increased dramatically  in Arabian Peninsula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/>
              <a:t>declined sharply in ensuing months. </a:t>
            </a:r>
            <a:r>
              <a:rPr lang="en-US" dirty="0" smtClean="0">
                <a:latin typeface="Calibri"/>
                <a:cs typeface="Calibri"/>
              </a:rPr>
              <a:t>→ still detected cases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 May -early July : in South Korea : large outbreak  (the index case was an individual who had traveled to the Arabian Peninsula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-2015: large outbreak began in a hospital in Riyadh, Saudi Arabia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Last </a:t>
            </a:r>
            <a:r>
              <a:rPr lang="en-US" dirty="0" smtClean="0"/>
              <a:t>data: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://www.who.int/emergencies/mers-cov/en/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://www.moh.gov.sa/en/CCC/PressReleases/Pages/Statistics-2016-02-12-001.aspx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Does the Virus Come From?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190550"/>
            <a:ext cx="9036496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Partial sequence found in bat in Saudi Arabia near location of human case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Growing evidence that camels play an important role in transmission across the region                                                                                       </a:t>
            </a:r>
            <a:endParaRPr lang="en-US" sz="2000" dirty="0" smtClean="0">
              <a:ea typeface="Helvetica Light"/>
              <a:cs typeface="Helvetica Light"/>
              <a:sym typeface="Helvetica Light"/>
            </a:endParaRP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Virus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has been detected in dromedary camels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in: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Qatar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Saudi Arabia and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Egypt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Antibodies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have been found in camels in:  (? Crosse reactivity !!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)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Jordan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Tunisia, Ethiopia, Nigeria, Egypt, Saudi Arabia, Canary Islands, UAE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MERS-</a:t>
            </a:r>
            <a:r>
              <a:rPr lang="en-US" sz="2000" dirty="0" err="1">
                <a:ea typeface="Helvetica Light"/>
                <a:cs typeface="Helvetica Light"/>
                <a:sym typeface="Helvetica Light"/>
              </a:rPr>
              <a:t>CoV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 likely widespread in camels throughout region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Transmission likely occurring from camel to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human</a:t>
            </a:r>
          </a:p>
          <a:p>
            <a:pPr marL="266700" indent="-2667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Char char="•"/>
            </a:pPr>
            <a:endParaRPr lang="en-US" sz="1400" dirty="0"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30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</a:rPr>
              <a:t>Pathogenesis of Enteric fever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The organisms penetrate </a:t>
            </a:r>
            <a:r>
              <a:rPr lang="en-US" sz="2800" dirty="0" err="1" smtClean="0"/>
              <a:t>ileal</a:t>
            </a:r>
            <a:r>
              <a:rPr lang="en-US" sz="2800" dirty="0" smtClean="0"/>
              <a:t> mucosa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Reach mesenteric lymph nodes </a:t>
            </a:r>
            <a:r>
              <a:rPr lang="en-US" sz="2800" dirty="0"/>
              <a:t>-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ultiply there.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Invade Blood stream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Infect Liver, Gall Bladder,, spleen, Kidney, Bone marrow.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After 7-10 days bacilli pass into blood  stream (secondary </a:t>
            </a:r>
            <a:r>
              <a:rPr lang="en-US" sz="2800" dirty="0" err="1" smtClean="0"/>
              <a:t>bactermia</a:t>
            </a:r>
            <a:r>
              <a:rPr lang="en-US" sz="2800" dirty="0" smtClean="0"/>
              <a:t> )</a:t>
            </a: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38407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MERS </a:t>
            </a:r>
            <a:r>
              <a:rPr lang="en-US" dirty="0" err="1" smtClean="0">
                <a:solidFill>
                  <a:srgbClr val="FFFF00"/>
                </a:solidFill>
              </a:rPr>
              <a:t>CoV</a:t>
            </a:r>
            <a:r>
              <a:rPr lang="en-US" dirty="0" smtClean="0">
                <a:solidFill>
                  <a:srgbClr val="FFFF00"/>
                </a:solidFill>
              </a:rPr>
              <a:t>: Diagnosis and Treatment</a:t>
            </a:r>
          </a:p>
        </p:txBody>
      </p:sp>
      <p:sp>
        <p:nvSpPr>
          <p:cNvPr id="122882" name="Rectangle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u="sng" dirty="0" smtClean="0"/>
              <a:t>DIAGNOSIS:</a:t>
            </a:r>
            <a:endParaRPr lang="en-US" sz="3100" b="1" dirty="0"/>
          </a:p>
          <a:p>
            <a:pPr marL="0" indent="0">
              <a:buNone/>
            </a:pPr>
            <a:r>
              <a:rPr lang="en-US" sz="3100" dirty="0"/>
              <a:t>Real-time reverse-transcriptase polymerase chain reaction (</a:t>
            </a:r>
            <a:r>
              <a:rPr lang="en-US" sz="3100" dirty="0" err="1"/>
              <a:t>rRT</a:t>
            </a:r>
            <a:r>
              <a:rPr lang="en-US" sz="3100" dirty="0"/>
              <a:t>-PCR) </a:t>
            </a:r>
            <a:r>
              <a:rPr lang="en-US" sz="3100" dirty="0" smtClean="0"/>
              <a:t>for </a:t>
            </a:r>
            <a:r>
              <a:rPr lang="en-US" sz="3100" dirty="0"/>
              <a:t>respiratory </a:t>
            </a:r>
            <a:r>
              <a:rPr lang="en-US" sz="3100" dirty="0" smtClean="0"/>
              <a:t>secretions</a:t>
            </a:r>
          </a:p>
          <a:p>
            <a:pPr marL="0" indent="0">
              <a:buNone/>
            </a:pPr>
            <a:r>
              <a:rPr lang="en-US" sz="3100" b="1" u="sng" dirty="0" smtClean="0"/>
              <a:t>EXPERIMENTAL TREATMENT:</a:t>
            </a:r>
            <a:endParaRPr lang="en-US" sz="3100" b="1" u="sng" dirty="0"/>
          </a:p>
          <a:p>
            <a:pPr>
              <a:lnSpc>
                <a:spcPct val="80000"/>
              </a:lnSpc>
            </a:pPr>
            <a:r>
              <a:rPr lang="en-US" sz="3100" dirty="0" smtClean="0"/>
              <a:t>Convalescent plasma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IVIG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IFN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Protease Inhibitors used In HIV infection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Ribavirin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Corticosteroids</a:t>
            </a:r>
          </a:p>
          <a:p>
            <a:pPr>
              <a:lnSpc>
                <a:spcPct val="80000"/>
              </a:lnSpc>
            </a:pPr>
            <a:r>
              <a:rPr lang="en-US" sz="3100" dirty="0" err="1" smtClean="0"/>
              <a:t>Nitazoxanide</a:t>
            </a:r>
            <a:endParaRPr lang="en-US" sz="3100" dirty="0" smtClean="0"/>
          </a:p>
          <a:p>
            <a:pPr>
              <a:lnSpc>
                <a:spcPct val="80000"/>
              </a:lnSpc>
            </a:pPr>
            <a:r>
              <a:rPr lang="en-US" sz="3100" dirty="0" err="1" smtClean="0"/>
              <a:t>Cyclosporin</a:t>
            </a:r>
            <a:r>
              <a:rPr lang="en-US" sz="3100" dirty="0" smtClean="0"/>
              <a:t> 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Combination </a:t>
            </a:r>
            <a:r>
              <a:rPr lang="en-US" sz="3100" dirty="0" smtClean="0"/>
              <a:t>therapy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Treatment </a:t>
            </a:r>
            <a:r>
              <a:rPr lang="en-US" sz="4000" b="1" dirty="0"/>
              <a:t>i</a:t>
            </a:r>
            <a:r>
              <a:rPr lang="en-US" sz="4000" b="1" dirty="0" smtClean="0"/>
              <a:t>s mainly SUPPORTIVE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No vaccine available</a:t>
            </a:r>
          </a:p>
        </p:txBody>
      </p:sp>
    </p:spTree>
    <p:extLst>
      <p:ext uri="{BB962C8B-B14F-4D97-AF65-F5344CB8AC3E}">
        <p14:creationId xmlns:p14="http://schemas.microsoft.com/office/powerpoint/2010/main" val="4207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Other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Endemic Diseases of Saudi Arabia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Malaria is endemic in Saudi Arabia</a:t>
            </a:r>
          </a:p>
          <a:p>
            <a:r>
              <a:rPr lang="en-US" sz="3600" dirty="0" smtClean="0"/>
              <a:t>Tuberculosis is endemic in Saudi Arabia</a:t>
            </a:r>
          </a:p>
          <a:p>
            <a:pPr marL="0" indent="0">
              <a:buNone/>
            </a:pPr>
            <a:r>
              <a:rPr lang="en-US" sz="3600" dirty="0" smtClean="0"/>
              <a:t>These are amongst the most important of the endemic diseases.</a:t>
            </a:r>
          </a:p>
          <a:p>
            <a:pPr marL="0" indent="0">
              <a:buNone/>
            </a:pPr>
            <a:r>
              <a:rPr lang="en-US" sz="3600" dirty="0" smtClean="0"/>
              <a:t>Malaria and Tuberculosis have been covered fully in </a:t>
            </a:r>
            <a:r>
              <a:rPr lang="en-US" sz="3600" dirty="0" smtClean="0"/>
              <a:t>previous lectures.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593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3658418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THANK YOU</a:t>
            </a:r>
            <a:endParaRPr lang="ar-SA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n-lt"/>
              </a:rPr>
              <a:t>Clinical features</a:t>
            </a:r>
            <a:endParaRPr lang="en-US" sz="40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Develop 1- 3 weeks after exposure.</a:t>
            </a:r>
          </a:p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May be mild or severe</a:t>
            </a:r>
            <a:r>
              <a:rPr lang="en-US" sz="2700" dirty="0" smtClean="0">
                <a:solidFill>
                  <a:schemeClr val="tx1"/>
                </a:solidFill>
              </a:rPr>
              <a:t>. Gradual onset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intermittent fever</a:t>
            </a:r>
            <a:endParaRPr lang="en-US" sz="2700" dirty="0">
              <a:solidFill>
                <a:schemeClr val="tx1"/>
              </a:solidFill>
            </a:endParaRP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malaise</a:t>
            </a:r>
            <a:r>
              <a:rPr lang="en-US" sz="2700" dirty="0">
                <a:solidFill>
                  <a:schemeClr val="tx1"/>
                </a:solidFill>
              </a:rPr>
              <a:t>, </a:t>
            </a:r>
            <a:r>
              <a:rPr lang="en-US" sz="2700" dirty="0" smtClean="0">
                <a:solidFill>
                  <a:schemeClr val="tx1"/>
                </a:solidFill>
              </a:rPr>
              <a:t>headache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-  abdominal pain</a:t>
            </a: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</a:t>
            </a:r>
            <a:r>
              <a:rPr lang="en-US" sz="2700" dirty="0">
                <a:solidFill>
                  <a:schemeClr val="tx1"/>
                </a:solidFill>
              </a:rPr>
              <a:t>- </a:t>
            </a:r>
            <a:r>
              <a:rPr lang="en-US" sz="2700" dirty="0" smtClean="0">
                <a:solidFill>
                  <a:schemeClr val="tx1"/>
                </a:solidFill>
              </a:rPr>
              <a:t> constipation </a:t>
            </a:r>
            <a:r>
              <a:rPr lang="en-US" sz="2700" dirty="0">
                <a:solidFill>
                  <a:schemeClr val="tx1"/>
                </a:solidFill>
              </a:rPr>
              <a:t>or </a:t>
            </a:r>
            <a:r>
              <a:rPr lang="en-US" sz="2700" dirty="0" err="1">
                <a:solidFill>
                  <a:schemeClr val="tx1"/>
                </a:solidFill>
              </a:rPr>
              <a:t>d</a:t>
            </a:r>
            <a:r>
              <a:rPr lang="en-US" sz="2700" dirty="0" err="1" smtClean="0">
                <a:solidFill>
                  <a:schemeClr val="tx1"/>
                </a:solidFill>
              </a:rPr>
              <a:t>iarrhoea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rose-colored </a:t>
            </a:r>
            <a:r>
              <a:rPr lang="en-US" sz="2700" dirty="0">
                <a:solidFill>
                  <a:schemeClr val="tx1"/>
                </a:solidFill>
              </a:rPr>
              <a:t>spots on the </a:t>
            </a:r>
            <a:r>
              <a:rPr lang="en-US" sz="2700" dirty="0" smtClean="0">
                <a:solidFill>
                  <a:schemeClr val="tx1"/>
                </a:solidFill>
              </a:rPr>
              <a:t>chest 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enlarged </a:t>
            </a:r>
            <a:r>
              <a:rPr lang="en-US" sz="2700" dirty="0">
                <a:solidFill>
                  <a:schemeClr val="tx1"/>
                </a:solidFill>
              </a:rPr>
              <a:t>spleen or liver.</a:t>
            </a:r>
          </a:p>
          <a:p>
            <a:pPr>
              <a:spcBef>
                <a:spcPts val="580"/>
              </a:spcBef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Healthy </a:t>
            </a:r>
            <a:r>
              <a:rPr lang="en-US" sz="2700" dirty="0">
                <a:solidFill>
                  <a:schemeClr val="tx1"/>
                </a:solidFill>
              </a:rPr>
              <a:t>carrier state may </a:t>
            </a:r>
            <a:r>
              <a:rPr lang="en-US" sz="2700" dirty="0" smtClean="0">
                <a:solidFill>
                  <a:schemeClr val="tx1"/>
                </a:solidFill>
              </a:rPr>
              <a:t>follow </a:t>
            </a:r>
            <a:r>
              <a:rPr lang="en-US" sz="2700" dirty="0">
                <a:solidFill>
                  <a:schemeClr val="tx1"/>
                </a:solidFill>
              </a:rPr>
              <a:t>acute illness.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Rash in Typhoid</a:t>
            </a:r>
            <a:endParaRPr lang="en-IN" sz="4000" i="1" dirty="0" smtClean="0">
              <a:solidFill>
                <a:srgbClr val="FFFF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ose spots: 2 -4 mm in diameter raised discrete irregular blanching pink maculae's found in front of chest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Appear in crops of up to a dozen at a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Fade after 3 – 4 days </a:t>
            </a:r>
            <a:endParaRPr lang="en-IN" sz="2800" dirty="0" smtClean="0"/>
          </a:p>
        </p:txBody>
      </p:sp>
      <p:pic>
        <p:nvPicPr>
          <p:cNvPr id="23556" name="Picture 6" descr="22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5609" y="3477358"/>
            <a:ext cx="1163782" cy="77640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Complications</a:t>
            </a:r>
            <a:endParaRPr lang="en-IN" b="1" i="1" dirty="0" smtClean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Pneumonia, meningitis, osteomyelitis</a:t>
            </a:r>
          </a:p>
          <a:p>
            <a:pPr eaLnBrk="1" hangingPunct="1">
              <a:defRPr/>
            </a:pPr>
            <a:r>
              <a:rPr lang="en-US" sz="2800" dirty="0" smtClean="0"/>
              <a:t>Severe intestinal hemorrhage and intestinal perforation</a:t>
            </a:r>
          </a:p>
          <a:p>
            <a:pPr eaLnBrk="1" hangingPunct="1">
              <a:defRPr/>
            </a:pPr>
            <a:r>
              <a:rPr lang="en-US" sz="2800" dirty="0" smtClean="0"/>
              <a:t>If not treated can be fatal.</a:t>
            </a:r>
          </a:p>
          <a:p>
            <a:pPr eaLnBrk="1" hangingPunct="1">
              <a:defRPr/>
            </a:pP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C</a:t>
            </a:r>
            <a:r>
              <a:rPr lang="en-US" b="1" i="1" dirty="0" smtClean="0">
                <a:solidFill>
                  <a:srgbClr val="FFFF00"/>
                </a:solidFill>
              </a:rPr>
              <a:t>arriers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IN" dirty="0" smtClean="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dirty="0" smtClean="0"/>
              <a:t> 5% of the survivors</a:t>
            </a:r>
            <a:r>
              <a:rPr lang="en-IN" dirty="0"/>
              <a:t> </a:t>
            </a:r>
            <a:r>
              <a:rPr lang="en-IN" dirty="0" smtClean="0"/>
              <a:t>continue to excrete the organism for months = carriers.</a:t>
            </a:r>
          </a:p>
          <a:p>
            <a:pPr eaLnBrk="1" hangingPunct="1">
              <a:defRPr/>
            </a:pPr>
            <a:r>
              <a:rPr lang="en-IN" dirty="0" smtClean="0"/>
              <a:t> In carriers the bacteria remain  in the gall bladder and are shed into the intestine.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589</TotalTime>
  <Words>1768</Words>
  <Application>Microsoft Office PowerPoint</Application>
  <PresentationFormat>On-screen Show (4:3)</PresentationFormat>
  <Paragraphs>363</Paragraphs>
  <Slides>53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Thatch</vt:lpstr>
      <vt:lpstr>Chart</vt:lpstr>
      <vt:lpstr>Endemic Infections in Saudi Arabia</vt:lpstr>
      <vt:lpstr>Some Definitions</vt:lpstr>
      <vt:lpstr>Typhoid fever </vt:lpstr>
      <vt:lpstr>   Epidemiology </vt:lpstr>
      <vt:lpstr> Pathogenesis of Enteric fever</vt:lpstr>
      <vt:lpstr>Clinical features</vt:lpstr>
      <vt:lpstr>Rash in Typhoid</vt:lpstr>
      <vt:lpstr>Complications</vt:lpstr>
      <vt:lpstr>Carriers </vt:lpstr>
      <vt:lpstr>Investigations </vt:lpstr>
      <vt:lpstr>Blood Cultures in Typhoid Fevers</vt:lpstr>
      <vt:lpstr> Differential Diagnosis</vt:lpstr>
      <vt:lpstr>Treatment</vt:lpstr>
      <vt:lpstr>Prevention and Control (WHO,2009) </vt:lpstr>
      <vt:lpstr>Brucellosis</vt:lpstr>
      <vt:lpstr>Transmission</vt:lpstr>
      <vt:lpstr>Pathogenesis</vt:lpstr>
      <vt:lpstr>Clinical Manifestations</vt:lpstr>
      <vt:lpstr>Clinical Manifestations</vt:lpstr>
      <vt:lpstr>Localised Brucellosis</vt:lpstr>
      <vt:lpstr>Differentials</vt:lpstr>
      <vt:lpstr>Investigations</vt:lpstr>
      <vt:lpstr>Treatment</vt:lpstr>
      <vt:lpstr>Relapse</vt:lpstr>
      <vt:lpstr>PowerPoint Presentation</vt:lpstr>
      <vt:lpstr>PowerPoint Presentation</vt:lpstr>
      <vt:lpstr>Gastroenteritis</vt:lpstr>
      <vt:lpstr>Gastroenteritis</vt:lpstr>
      <vt:lpstr>Viral hemorrhagic Fevers: Dengue</vt:lpstr>
      <vt:lpstr>Dengue Virus</vt:lpstr>
      <vt:lpstr>Aedes aegypti Mosquito</vt:lpstr>
      <vt:lpstr>Dengue Clinical Syndromes</vt:lpstr>
      <vt:lpstr>Clinical Characteristics of Dengue Fever</vt:lpstr>
      <vt:lpstr>Hemorrhagic Manifestations of Dengue</vt:lpstr>
      <vt:lpstr>Danger Signs in Dengue Hemorrhagic Fever</vt:lpstr>
      <vt:lpstr>Prevention</vt:lpstr>
      <vt:lpstr>Treatment</vt:lpstr>
      <vt:lpstr>Rift Valley Fever</vt:lpstr>
      <vt:lpstr>Rift Valley Fever</vt:lpstr>
      <vt:lpstr>Rift Valley Fever</vt:lpstr>
      <vt:lpstr>PowerPoint Presentation</vt:lpstr>
      <vt:lpstr>PowerPoint Presentation</vt:lpstr>
      <vt:lpstr>PowerPoint Presentation</vt:lpstr>
      <vt:lpstr>PowerPoint Presentation</vt:lpstr>
      <vt:lpstr>Types of Cutaneous Leishmaniasis</vt:lpstr>
      <vt:lpstr>MERS CoV</vt:lpstr>
      <vt:lpstr>PowerPoint Presentation</vt:lpstr>
      <vt:lpstr>MERS CoV</vt:lpstr>
      <vt:lpstr>Where Does the Virus Come From?</vt:lpstr>
      <vt:lpstr>PowerPoint Presentation</vt:lpstr>
      <vt:lpstr>MERS CoV: Diagnosis and Treatment</vt:lpstr>
      <vt:lpstr>Other Endemic Diseases of Saudi Arabia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orainey</dc:creator>
  <cp:lastModifiedBy>NooNee</cp:lastModifiedBy>
  <cp:revision>73</cp:revision>
  <dcterms:created xsi:type="dcterms:W3CDTF">2013-02-09T06:50:58Z</dcterms:created>
  <dcterms:modified xsi:type="dcterms:W3CDTF">2016-04-23T20:05:10Z</dcterms:modified>
</cp:coreProperties>
</file>