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6"/>
  </p:notesMasterIdLst>
  <p:sldIdLst>
    <p:sldId id="392" r:id="rId3"/>
    <p:sldId id="264" r:id="rId4"/>
    <p:sldId id="287" r:id="rId5"/>
    <p:sldId id="335" r:id="rId6"/>
    <p:sldId id="265" r:id="rId7"/>
    <p:sldId id="286" r:id="rId8"/>
    <p:sldId id="285" r:id="rId9"/>
    <p:sldId id="268" r:id="rId10"/>
    <p:sldId id="354" r:id="rId11"/>
    <p:sldId id="340" r:id="rId12"/>
    <p:sldId id="352" r:id="rId13"/>
    <p:sldId id="341" r:id="rId14"/>
    <p:sldId id="301" r:id="rId15"/>
    <p:sldId id="289" r:id="rId16"/>
    <p:sldId id="290" r:id="rId17"/>
    <p:sldId id="292" r:id="rId18"/>
    <p:sldId id="344" r:id="rId19"/>
    <p:sldId id="345" r:id="rId20"/>
    <p:sldId id="342" r:id="rId21"/>
    <p:sldId id="325" r:id="rId22"/>
    <p:sldId id="358" r:id="rId23"/>
    <p:sldId id="371" r:id="rId24"/>
    <p:sldId id="357" r:id="rId25"/>
    <p:sldId id="299" r:id="rId26"/>
    <p:sldId id="338" r:id="rId27"/>
    <p:sldId id="360" r:id="rId28"/>
    <p:sldId id="368" r:id="rId29"/>
    <p:sldId id="376" r:id="rId30"/>
    <p:sldId id="377" r:id="rId31"/>
    <p:sldId id="378" r:id="rId32"/>
    <p:sldId id="379" r:id="rId33"/>
    <p:sldId id="317" r:id="rId34"/>
    <p:sldId id="387" r:id="rId35"/>
    <p:sldId id="388" r:id="rId36"/>
    <p:sldId id="319" r:id="rId37"/>
    <p:sldId id="318" r:id="rId38"/>
    <p:sldId id="312" r:id="rId39"/>
    <p:sldId id="297" r:id="rId40"/>
    <p:sldId id="311" r:id="rId41"/>
    <p:sldId id="322" r:id="rId42"/>
    <p:sldId id="381" r:id="rId43"/>
    <p:sldId id="315" r:id="rId44"/>
    <p:sldId id="389" r:id="rId45"/>
    <p:sldId id="305" r:id="rId46"/>
    <p:sldId id="306" r:id="rId47"/>
    <p:sldId id="307" r:id="rId48"/>
    <p:sldId id="391" r:id="rId49"/>
    <p:sldId id="261" r:id="rId50"/>
    <p:sldId id="394" r:id="rId51"/>
    <p:sldId id="397" r:id="rId52"/>
    <p:sldId id="398" r:id="rId53"/>
    <p:sldId id="403" r:id="rId54"/>
    <p:sldId id="406" r:id="rId5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E932F4-2515-4A10-9DED-63AFE8ED9544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90C204-6DE1-41E8-8FE4-5DB4BC904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2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0C204-6DE1-41E8-8FE4-5DB4BC9046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94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0C204-6DE1-41E8-8FE4-5DB4BC9046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5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6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33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ChangeArrowheads="1"/>
          </p:cNvSpPr>
          <p:nvPr/>
        </p:nvSpPr>
        <p:spPr bwMode="auto">
          <a:xfrm>
            <a:off x="0" y="5959475"/>
            <a:ext cx="9144000" cy="8985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040"/>
              </a:solidFill>
              <a:cs typeface="Arial" charset="0"/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4338" y="1724025"/>
            <a:ext cx="8315325" cy="1470025"/>
          </a:xfrm>
        </p:spPr>
        <p:txBody>
          <a:bodyPr bIns="4572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4338" y="3390900"/>
            <a:ext cx="8315325" cy="1216025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3522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338" y="46069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47920"/>
              </a:solidFill>
              <a:cs typeface="Arial" charset="0"/>
            </a:endParaRP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338" y="6248400"/>
            <a:ext cx="8315325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47920"/>
              </a:solidFill>
              <a:cs typeface="Arial" charset="0"/>
            </a:endParaRPr>
          </a:p>
        </p:txBody>
      </p:sp>
      <p:pic>
        <p:nvPicPr>
          <p:cNvPr id="352264" name="Picture 8" descr="PPT_topba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77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453396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016922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431925"/>
            <a:ext cx="4081462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1925"/>
            <a:ext cx="4081463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407362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019498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28450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6140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1842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45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23233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745805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44450"/>
            <a:ext cx="2078038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4450"/>
            <a:ext cx="6084887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274798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4450"/>
            <a:ext cx="8315325" cy="1128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4338" y="1431925"/>
            <a:ext cx="4081462" cy="451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1925"/>
            <a:ext cx="4081463" cy="451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44113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4450"/>
            <a:ext cx="8315325" cy="1128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4338" y="1431925"/>
            <a:ext cx="8315325" cy="2182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338" y="3767138"/>
            <a:ext cx="8315325" cy="2182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995720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4450"/>
            <a:ext cx="8315325" cy="1128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4338" y="1431925"/>
            <a:ext cx="4081462" cy="451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31925"/>
            <a:ext cx="4081463" cy="45180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90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4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4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9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0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EAE2-BA23-4DAB-8119-EE7D3062F7CA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1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44450"/>
            <a:ext cx="83153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</a:t>
            </a:r>
            <a:br>
              <a:rPr lang="en-GB" smtClean="0"/>
            </a:br>
            <a:r>
              <a:rPr lang="en-GB" smtClean="0"/>
              <a:t>title style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431925"/>
            <a:ext cx="8315325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351237" name="Picture 5" descr="PPT_bottomba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6300"/>
            <a:ext cx="9144000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9pPr>
    </p:titleStyle>
    <p:bodyStyle>
      <a:lvl1pPr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358775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Arial" charset="0"/>
        <a:buChar char="■"/>
        <a:tabLst>
          <a:tab pos="1798638" algn="l"/>
        </a:tabLst>
        <a:defRPr sz="2400">
          <a:solidFill>
            <a:schemeClr val="tx1"/>
          </a:solidFill>
          <a:latin typeface="+mn-lt"/>
        </a:defRPr>
      </a:lvl2pPr>
      <a:lvl3pPr marL="515938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3pPr>
      <a:lvl4pPr marL="787400" indent="-254000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Arial" charset="0"/>
        <a:buChar char="■"/>
        <a:tabLst>
          <a:tab pos="1798638" algn="l"/>
        </a:tabLst>
        <a:defRPr sz="2400">
          <a:solidFill>
            <a:schemeClr val="tx1"/>
          </a:solidFill>
          <a:latin typeface="+mn-lt"/>
        </a:defRPr>
      </a:lvl4pPr>
      <a:lvl5pPr marL="9302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5pPr>
      <a:lvl6pPr marL="13874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6pPr>
      <a:lvl7pPr marL="18446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7pPr>
      <a:lvl8pPr marL="23018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8pPr>
      <a:lvl9pPr marL="27590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en-GB" kern="0" dirty="0" smtClean="0">
                <a:solidFill>
                  <a:srgbClr val="404040"/>
                </a:solidFill>
                <a:latin typeface="Arial"/>
              </a:rPr>
              <a:t>Health Care-associated Infection (HCAI)</a:t>
            </a:r>
            <a:br>
              <a:rPr lang="en-GB" kern="0" dirty="0" smtClean="0">
                <a:solidFill>
                  <a:srgbClr val="404040"/>
                </a:solidFill>
                <a:latin typeface="Arial"/>
              </a:rPr>
            </a:br>
            <a:r>
              <a:rPr lang="en-GB" sz="4000" kern="0" dirty="0" smtClean="0">
                <a:solidFill>
                  <a:srgbClr val="FF0000"/>
                </a:solidFill>
                <a:latin typeface="Arial"/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Nosocomial</a:t>
            </a:r>
            <a:r>
              <a:rPr lang="en-US" dirty="0" smtClean="0">
                <a:solidFill>
                  <a:srgbClr val="FF0000"/>
                </a:solidFill>
              </a:rPr>
              <a:t>” or “hospital” infection)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Fahad </a:t>
            </a:r>
            <a:r>
              <a:rPr lang="en-US" dirty="0" smtClean="0"/>
              <a:t>AL Majid. </a:t>
            </a:r>
            <a:r>
              <a:rPr lang="en-US" dirty="0" smtClean="0"/>
              <a:t>MD</a:t>
            </a:r>
          </a:p>
          <a:p>
            <a:r>
              <a:rPr lang="en-US" dirty="0" smtClean="0"/>
              <a:t>Associate </a:t>
            </a:r>
            <a:r>
              <a:rPr lang="en-US" dirty="0" smtClean="0"/>
              <a:t>prof </a:t>
            </a:r>
            <a:r>
              <a:rPr lang="en-US" dirty="0" smtClean="0"/>
              <a:t>of medicine.</a:t>
            </a:r>
          </a:p>
          <a:p>
            <a:r>
              <a:rPr lang="en-US" dirty="0" smtClean="0"/>
              <a:t>1438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00B050"/>
                </a:solidFill>
              </a:rPr>
              <a:t>Catheter-associated urinary tract infections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+mj-cs"/>
              </a:rPr>
              <a:t>Virtually all healthcare-associated UTIs are caused by </a:t>
            </a:r>
            <a:r>
              <a:rPr lang="en-US" b="1" dirty="0" smtClean="0">
                <a:solidFill>
                  <a:srgbClr val="002060"/>
                </a:solidFill>
                <a:cs typeface="+mj-cs"/>
              </a:rPr>
              <a:t>instrumentation of the urinary tract </a:t>
            </a:r>
            <a:r>
              <a:rPr lang="en-US" dirty="0" smtClean="0">
                <a:cs typeface="+mj-cs"/>
              </a:rPr>
              <a:t>(mainly catheters).</a:t>
            </a:r>
          </a:p>
          <a:p>
            <a:r>
              <a:rPr lang="en-US" dirty="0" smtClean="0">
                <a:cs typeface="+mj-cs"/>
              </a:rPr>
              <a:t>15-25% of hospitalized patients receive urinary catheters during their hospital stay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URINARY TRACT INFECTIONS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important risk factor for developing a catheter-associated UTI (CAUTI) is: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b="1" u="sng" dirty="0" smtClean="0">
                <a:solidFill>
                  <a:srgbClr val="002060"/>
                </a:solidFill>
              </a:rPr>
              <a:t>prolonged use of the urinary catheter</a:t>
            </a:r>
          </a:p>
          <a:p>
            <a:pPr>
              <a:buNone/>
            </a:pPr>
            <a:endParaRPr lang="ar-SA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HCUTI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Catheter-associated UTIs can result in </a:t>
            </a:r>
            <a:r>
              <a:rPr lang="en-US" dirty="0" smtClean="0">
                <a:solidFill>
                  <a:srgbClr val="002060"/>
                </a:solidFill>
              </a:rPr>
              <a:t>increased </a:t>
            </a:r>
            <a:r>
              <a:rPr lang="en-US" dirty="0" err="1" smtClean="0">
                <a:solidFill>
                  <a:srgbClr val="002060"/>
                </a:solidFill>
              </a:rPr>
              <a:t>mobidity</a:t>
            </a:r>
            <a:r>
              <a:rPr lang="en-US" dirty="0" smtClean="0">
                <a:solidFill>
                  <a:srgbClr val="002060"/>
                </a:solidFill>
              </a:rPr>
              <a:t>, mortality</a:t>
            </a:r>
            <a:r>
              <a:rPr lang="en-US" sz="3600" dirty="0" smtClean="0"/>
              <a:t>*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hospital cost</a:t>
            </a:r>
            <a:r>
              <a:rPr lang="en-US" dirty="0" smtClean="0"/>
              <a:t>, and length of stay.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Bacteriuria</a:t>
            </a:r>
            <a:r>
              <a:rPr lang="en-US" dirty="0" smtClean="0"/>
              <a:t> can lead to 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unnecessary antimicrobial use</a:t>
            </a:r>
            <a:r>
              <a:rPr lang="en-US" dirty="0" smtClean="0"/>
              <a:t>, and </a:t>
            </a:r>
          </a:p>
          <a:p>
            <a:r>
              <a:rPr lang="en-US" dirty="0" smtClean="0"/>
              <a:t>urinary drainage systems are often </a:t>
            </a:r>
            <a:r>
              <a:rPr lang="en-US" dirty="0" smtClean="0">
                <a:solidFill>
                  <a:srgbClr val="002060"/>
                </a:solidFill>
              </a:rPr>
              <a:t>reservoirs for multidrug-resistant bacteria </a:t>
            </a:r>
            <a:r>
              <a:rPr lang="en-US" dirty="0" smtClean="0"/>
              <a:t>and a source of transmission to other patients.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Pathogenesis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Pathogen </a:t>
            </a:r>
            <a:r>
              <a:rPr lang="en-US" dirty="0" smtClean="0">
                <a:solidFill>
                  <a:srgbClr val="FF0000"/>
                </a:solidFill>
              </a:rPr>
              <a:t>Spread up </a:t>
            </a:r>
            <a:r>
              <a:rPr lang="en-US" dirty="0" smtClean="0"/>
              <a:t>the </a:t>
            </a:r>
            <a:r>
              <a:rPr lang="en-US" dirty="0" err="1" smtClean="0"/>
              <a:t>periurethral</a:t>
            </a:r>
            <a:r>
              <a:rPr lang="en-US" dirty="0" smtClean="0"/>
              <a:t> space from the patient:</a:t>
            </a:r>
          </a:p>
          <a:p>
            <a:pPr>
              <a:buNone/>
            </a:pPr>
            <a:r>
              <a:rPr lang="en-US" dirty="0" smtClean="0"/>
              <a:t>     1) perineum  </a:t>
            </a:r>
          </a:p>
          <a:p>
            <a:pPr>
              <a:buNone/>
            </a:pPr>
            <a:r>
              <a:rPr lang="en-US" dirty="0" smtClean="0"/>
              <a:t>     2) GI-Tract  </a:t>
            </a:r>
          </a:p>
          <a:p>
            <a:pPr algn="ctr">
              <a:buNone/>
            </a:pPr>
            <a:r>
              <a:rPr lang="en-US" dirty="0" smtClean="0"/>
              <a:t>O</a:t>
            </a:r>
            <a:r>
              <a:rPr lang="en-US" i="1" dirty="0" smtClean="0"/>
              <a:t>R</a:t>
            </a:r>
          </a:p>
          <a:p>
            <a:r>
              <a:rPr lang="en-US" dirty="0" smtClean="0"/>
              <a:t>Via intraluminal</a:t>
            </a:r>
            <a:r>
              <a:rPr lang="en-US" dirty="0" smtClean="0">
                <a:solidFill>
                  <a:srgbClr val="FF0000"/>
                </a:solidFill>
              </a:rPr>
              <a:t> contamination</a:t>
            </a:r>
            <a:r>
              <a:rPr lang="en-US" dirty="0" smtClean="0"/>
              <a:t> of the catheter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999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Diagnosis</a:t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Symptomatic</a:t>
            </a:r>
            <a:r>
              <a:rPr lang="en-US" dirty="0" smtClean="0"/>
              <a:t> </a:t>
            </a:r>
            <a:r>
              <a:rPr lang="en-US" dirty="0"/>
              <a:t>urinary tract </a:t>
            </a:r>
            <a:r>
              <a:rPr lang="en-US" dirty="0" smtClean="0"/>
              <a:t>infection: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meet at </a:t>
            </a:r>
            <a:r>
              <a:rPr lang="en-US" b="1" dirty="0">
                <a:solidFill>
                  <a:srgbClr val="0070C0"/>
                </a:solidFill>
              </a:rPr>
              <a:t>least 1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of the following criteria</a:t>
            </a:r>
          </a:p>
          <a:p>
            <a:pPr marL="0" indent="0">
              <a:buNone/>
            </a:pPr>
            <a:r>
              <a:rPr lang="en-US" b="1" dirty="0" smtClean="0"/>
              <a:t>    with no </a:t>
            </a:r>
            <a:r>
              <a:rPr lang="en-US" b="1" dirty="0"/>
              <a:t>other recognized cause</a:t>
            </a:r>
            <a:r>
              <a:rPr lang="en-US" b="1" dirty="0" smtClean="0"/>
              <a:t>:</a:t>
            </a:r>
          </a:p>
          <a:p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ever ( 38.8C</a:t>
            </a:r>
            <a:r>
              <a:rPr lang="en-US" dirty="0">
                <a:solidFill>
                  <a:srgbClr val="0070C0"/>
                </a:solidFill>
              </a:rPr>
              <a:t>), urgency, frequency, dysuria, or </a:t>
            </a:r>
            <a:r>
              <a:rPr lang="en-US" dirty="0" err="1">
                <a:solidFill>
                  <a:srgbClr val="0070C0"/>
                </a:solidFill>
              </a:rPr>
              <a:t>suprapubic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tenderness</a:t>
            </a:r>
            <a:r>
              <a:rPr lang="en-US" dirty="0" smtClean="0"/>
              <a:t> </a:t>
            </a:r>
            <a:r>
              <a:rPr lang="en-US" sz="3600" b="1" i="1" u="sng" dirty="0" smtClean="0"/>
              <a:t>and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positive urine culture, that is, </a:t>
            </a:r>
            <a:r>
              <a:rPr lang="en-US" dirty="0" smtClean="0">
                <a:solidFill>
                  <a:srgbClr val="FF0000"/>
                </a:solidFill>
              </a:rPr>
              <a:t>&gt;10</a:t>
            </a:r>
            <a:r>
              <a:rPr lang="en-US" baseline="30000" dirty="0" smtClean="0">
                <a:solidFill>
                  <a:srgbClr val="FF0000"/>
                </a:solidFill>
              </a:rPr>
              <a:t>5 </a:t>
            </a:r>
            <a:r>
              <a:rPr lang="en-US" dirty="0" smtClean="0">
                <a:solidFill>
                  <a:srgbClr val="FF0000"/>
                </a:solidFill>
              </a:rPr>
              <a:t>microorganisms </a:t>
            </a:r>
            <a:r>
              <a:rPr lang="en-US" dirty="0">
                <a:solidFill>
                  <a:srgbClr val="FF0000"/>
                </a:solidFill>
              </a:rPr>
              <a:t>per </a:t>
            </a:r>
            <a:r>
              <a:rPr lang="en-US" dirty="0" smtClean="0">
                <a:solidFill>
                  <a:srgbClr val="FF0000"/>
                </a:solidFill>
              </a:rPr>
              <a:t>1 cc </a:t>
            </a:r>
            <a:r>
              <a:rPr lang="en-US" dirty="0">
                <a:solidFill>
                  <a:srgbClr val="FF0000"/>
                </a:solidFill>
              </a:rPr>
              <a:t>of urine with no more than 2 species of microorganisms.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Catheter-associated Urinary Tract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</a:t>
            </a:r>
            <a:r>
              <a:rPr lang="en-US" b="1" u="sng" dirty="0" smtClean="0">
                <a:solidFill>
                  <a:srgbClr val="00B050"/>
                </a:solidFill>
              </a:rPr>
              <a:t>Asymptomatic</a:t>
            </a:r>
            <a:r>
              <a:rPr lang="en-US" dirty="0" smtClean="0"/>
              <a:t> bacteriuria</a:t>
            </a:r>
          </a:p>
          <a:p>
            <a:r>
              <a:rPr lang="en-US" dirty="0"/>
              <a:t> </a:t>
            </a:r>
            <a:r>
              <a:rPr lang="en-US" dirty="0" smtClean="0"/>
              <a:t>Must </a:t>
            </a:r>
            <a:r>
              <a:rPr lang="en-US" dirty="0"/>
              <a:t>meet </a:t>
            </a:r>
            <a:r>
              <a:rPr lang="en-US" dirty="0">
                <a:solidFill>
                  <a:srgbClr val="FF0000"/>
                </a:solidFill>
              </a:rPr>
              <a:t>at least 1 </a:t>
            </a:r>
            <a:r>
              <a:rPr lang="en-US" dirty="0"/>
              <a:t>of the following criteria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an </a:t>
            </a:r>
            <a:r>
              <a:rPr lang="en-US" b="1" dirty="0">
                <a:solidFill>
                  <a:srgbClr val="0070C0"/>
                </a:solidFill>
              </a:rPr>
              <a:t>indwelling urinary </a:t>
            </a:r>
            <a:r>
              <a:rPr lang="en-US" dirty="0"/>
              <a:t>catheter within 7 </a:t>
            </a:r>
            <a:r>
              <a:rPr lang="en-US" dirty="0" smtClean="0"/>
              <a:t>days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and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 </a:t>
            </a:r>
            <a:r>
              <a:rPr lang="en-US" dirty="0">
                <a:solidFill>
                  <a:srgbClr val="0070C0"/>
                </a:solidFill>
              </a:rPr>
              <a:t>positive urine culture</a:t>
            </a:r>
            <a:r>
              <a:rPr lang="en-US" dirty="0"/>
              <a:t>, </a:t>
            </a:r>
            <a:r>
              <a:rPr lang="en-US" dirty="0" smtClean="0"/>
              <a:t>with </a:t>
            </a:r>
            <a:r>
              <a:rPr lang="en-US" dirty="0"/>
              <a:t>no more than 2 species of </a:t>
            </a:r>
            <a:r>
              <a:rPr lang="en-US" dirty="0" smtClean="0"/>
              <a:t>microorganisms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u="sng" dirty="0" smtClean="0">
                <a:solidFill>
                  <a:srgbClr val="0070C0"/>
                </a:solidFill>
              </a:rPr>
              <a:t>NO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fever (.388C), urgency, frequency, dysuria, or </a:t>
            </a:r>
            <a:r>
              <a:rPr lang="en-US" dirty="0" err="1">
                <a:solidFill>
                  <a:srgbClr val="0070C0"/>
                </a:solidFill>
              </a:rPr>
              <a:t>suprapubic</a:t>
            </a:r>
            <a:r>
              <a:rPr lang="en-US" dirty="0">
                <a:solidFill>
                  <a:srgbClr val="0070C0"/>
                </a:solidFill>
              </a:rPr>
              <a:t> tenderness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828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Catheter-associated Urinary Tract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</a:t>
            </a:r>
            <a:endParaRPr lang="en-US" dirty="0"/>
          </a:p>
          <a:p>
            <a:r>
              <a:rPr lang="en-US" dirty="0"/>
              <a:t>A positive culture of a urinary </a:t>
            </a:r>
            <a:r>
              <a:rPr lang="en-US" b="1" u="sng" dirty="0">
                <a:solidFill>
                  <a:srgbClr val="002060"/>
                </a:solidFill>
              </a:rPr>
              <a:t>catheter tip </a:t>
            </a:r>
            <a:r>
              <a:rPr lang="en-US" dirty="0"/>
              <a:t>is not an acceptable laboratory test to diagnose a urinary tract </a:t>
            </a:r>
            <a:r>
              <a:rPr lang="en-US" dirty="0" smtClean="0"/>
              <a:t>infection.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7828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Prevention of catheter-associated UTIs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A]   Catheters should be used only when necessary and for the shortest amount of time possible.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     patients with catheters be assessed at least daily so that the catheter can be removed as soon as possible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B]  only properly trained individuals are responsible for insertion of</a:t>
            </a:r>
          </a:p>
          <a:p>
            <a:r>
              <a:rPr lang="en-US" dirty="0" smtClean="0"/>
              <a:t>Hand hygiene should be performed immediately before and after insertion or manipulation of the catheter. </a:t>
            </a:r>
          </a:p>
          <a:p>
            <a:r>
              <a:rPr lang="en-US" dirty="0" smtClean="0"/>
              <a:t>Maintain unobstructed urine flow </a:t>
            </a:r>
          </a:p>
          <a:p>
            <a:r>
              <a:rPr lang="en-US" dirty="0" smtClean="0"/>
              <a:t>the collection bag below the level of the bladder at all times, and empty the collection bag regularly using a separate clean container for each patient.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Catheters should not be used as:</a:t>
            </a:r>
          </a:p>
          <a:p>
            <a:r>
              <a:rPr lang="en-US" dirty="0" smtClean="0"/>
              <a:t> a substitute for nursing care of patients with incontinence, </a:t>
            </a:r>
          </a:p>
          <a:p>
            <a:r>
              <a:rPr lang="en-US" dirty="0" smtClean="0"/>
              <a:t>as a means for obtaining urine for culture or other diagnostic tests,</a:t>
            </a:r>
          </a:p>
          <a:p>
            <a:r>
              <a:rPr lang="en-US" dirty="0" smtClean="0"/>
              <a:t> or for an extended period of time after surgery.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Bef>
                <a:spcPct val="25000"/>
              </a:spcBef>
              <a:spcAft>
                <a:spcPct val="0"/>
              </a:spcAft>
              <a:tabLst>
                <a:tab pos="1798638" algn="l"/>
              </a:tabLst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Health Care-associated Infection (HCAI)</a:t>
            </a:r>
            <a:b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Nosocomial</a:t>
            </a:r>
            <a:r>
              <a:rPr lang="en-US" sz="3200" dirty="0" smtClean="0">
                <a:solidFill>
                  <a:srgbClr val="FF0000"/>
                </a:solidFill>
              </a:rPr>
              <a:t>” or “hospital” infection)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An infection occurring in a patient during the process of care in a hospital or other health-care facility which was not present or incubating at the time of admission. </a:t>
            </a:r>
          </a:p>
          <a:p>
            <a:endParaRPr lang="en-US" dirty="0" smtClean="0"/>
          </a:p>
          <a:p>
            <a:r>
              <a:rPr lang="en-US" dirty="0" smtClean="0"/>
              <a:t>This includes infections acquired in the health-care facility but appearing after discharge.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Catheter-associated Urinary Tract Infections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Measures to reduce the risk</a:t>
            </a:r>
            <a:r>
              <a:rPr lang="en-US" dirty="0" smtClean="0"/>
              <a:t>:</a:t>
            </a:r>
          </a:p>
          <a:p>
            <a:r>
              <a:rPr lang="en-US" dirty="0" smtClean="0"/>
              <a:t>Topical </a:t>
            </a:r>
            <a:r>
              <a:rPr lang="en-US" dirty="0" err="1" smtClean="0"/>
              <a:t>meatal</a:t>
            </a:r>
            <a:r>
              <a:rPr lang="en-US" dirty="0" smtClean="0"/>
              <a:t> antibiotics.</a:t>
            </a:r>
          </a:p>
          <a:p>
            <a:r>
              <a:rPr lang="en-US" dirty="0" smtClean="0"/>
              <a:t>Drainage bag disinfectant, or anti-infective catheter ..</a:t>
            </a:r>
            <a:r>
              <a:rPr lang="en-US" dirty="0" smtClean="0">
                <a:solidFill>
                  <a:srgbClr val="C00000"/>
                </a:solidFill>
              </a:rPr>
              <a:t>all not helpful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Irrigation of the catheter: </a:t>
            </a:r>
            <a:r>
              <a:rPr lang="en-US" dirty="0" smtClean="0">
                <a:solidFill>
                  <a:srgbClr val="C00000"/>
                </a:solidFill>
              </a:rPr>
              <a:t>increase the </a:t>
            </a:r>
            <a:r>
              <a:rPr lang="en-US" dirty="0" smtClean="0">
                <a:solidFill>
                  <a:srgbClr val="C00000"/>
                </a:solidFill>
              </a:rPr>
              <a:t>risk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.</a:t>
            </a:r>
            <a:r>
              <a:rPr lang="en-US" dirty="0"/>
              <a:t> Condom catheter:</a:t>
            </a:r>
          </a:p>
          <a:p>
            <a:r>
              <a:rPr lang="en-US" dirty="0"/>
              <a:t>1) infection </a:t>
            </a:r>
            <a:r>
              <a:rPr lang="en-US" b="1" dirty="0">
                <a:solidFill>
                  <a:srgbClr val="C00000"/>
                </a:solidFill>
              </a:rPr>
              <a:t>is similar </a:t>
            </a:r>
            <a:r>
              <a:rPr lang="en-US" dirty="0"/>
              <a:t>to </a:t>
            </a:r>
            <a:r>
              <a:rPr lang="en-US" dirty="0" err="1"/>
              <a:t>indweling</a:t>
            </a:r>
            <a:r>
              <a:rPr lang="en-US" dirty="0"/>
              <a:t> catheter .</a:t>
            </a:r>
          </a:p>
          <a:p>
            <a:r>
              <a:rPr lang="en-US" dirty="0"/>
              <a:t>Selective de-contamination of the gut might help to reduce the risk but not routinely used</a:t>
            </a:r>
            <a:endParaRPr lang="ar-SA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SURGICAL  SITE INFECTION </a:t>
            </a:r>
            <a:r>
              <a:rPr lang="en-GB" b="1" dirty="0" smtClean="0">
                <a:solidFill>
                  <a:srgbClr val="404040"/>
                </a:solidFill>
              </a:rPr>
              <a:t>17%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surgical site infection is an infection that occurs after surgery in the part of the body where the surgery took place.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SURGICAL  SITE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Occur in 2%–5% of patients undergoing inpatient surgery.</a:t>
            </a:r>
          </a:p>
          <a:p>
            <a:r>
              <a:rPr lang="en-US" dirty="0" smtClean="0"/>
              <a:t> account for 17-20% of all HAIs in hospitalized patients</a:t>
            </a:r>
          </a:p>
          <a:p>
            <a:r>
              <a:rPr lang="en-US" dirty="0" smtClean="0"/>
              <a:t>Each SSI is associated with approximately 7–11 additional postoperative hospital-days</a:t>
            </a:r>
          </a:p>
          <a:p>
            <a:r>
              <a:rPr lang="en-US" dirty="0" smtClean="0"/>
              <a:t>Patients  have a 2–11-times higher risk of death compared with operative patients without an SSI.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SURGICAL </a:t>
            </a:r>
            <a:r>
              <a:rPr lang="en-US" b="1" dirty="0" smtClean="0">
                <a:solidFill>
                  <a:srgbClr val="0070C0"/>
                </a:solidFill>
              </a:rPr>
              <a:t> SITE </a:t>
            </a:r>
            <a:r>
              <a:rPr lang="en-US" b="1" dirty="0">
                <a:solidFill>
                  <a:srgbClr val="0070C0"/>
                </a:solidFill>
              </a:rPr>
              <a:t>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Patient </a:t>
            </a:r>
            <a:r>
              <a:rPr lang="en-US" b="1" dirty="0">
                <a:solidFill>
                  <a:srgbClr val="FF0000"/>
                </a:solidFill>
              </a:rPr>
              <a:t>has at least 1 of the </a:t>
            </a:r>
            <a:r>
              <a:rPr lang="en-US" b="1" dirty="0" smtClean="0">
                <a:solidFill>
                  <a:srgbClr val="FF0000"/>
                </a:solidFill>
              </a:rPr>
              <a:t>following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Purulent </a:t>
            </a:r>
            <a:r>
              <a:rPr lang="en-US" dirty="0"/>
              <a:t>drainage from the superficial </a:t>
            </a:r>
            <a:r>
              <a:rPr lang="en-US" dirty="0" smtClean="0"/>
              <a:t>incision</a:t>
            </a:r>
            <a:endParaRPr lang="en-US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b) </a:t>
            </a:r>
            <a:r>
              <a:rPr lang="en-US" dirty="0" smtClean="0"/>
              <a:t>Organisms </a:t>
            </a:r>
            <a:r>
              <a:rPr lang="en-US" dirty="0"/>
              <a:t>isolated from an aseptically obtained culture of fluid or tissue from the superficial </a:t>
            </a:r>
            <a:r>
              <a:rPr lang="en-US" dirty="0" smtClean="0"/>
              <a:t>incision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C) </a:t>
            </a:r>
            <a:r>
              <a:rPr lang="en-US" b="1" u="sng" dirty="0">
                <a:solidFill>
                  <a:srgbClr val="FF0000"/>
                </a:solidFill>
              </a:rPr>
              <a:t>at least 1 </a:t>
            </a:r>
            <a:r>
              <a:rPr lang="en-US" b="1" u="sng" dirty="0"/>
              <a:t> </a:t>
            </a:r>
            <a:r>
              <a:rPr lang="en-US" dirty="0"/>
              <a:t>symptom or sign  of infection:</a:t>
            </a:r>
          </a:p>
          <a:p>
            <a:pPr marL="0" indent="0">
              <a:buNone/>
            </a:pPr>
            <a:r>
              <a:rPr lang="en-US" dirty="0"/>
              <a:t>    1) Pain or tenderness,</a:t>
            </a:r>
          </a:p>
          <a:p>
            <a:pPr marL="0" indent="0">
              <a:buNone/>
            </a:pPr>
            <a:r>
              <a:rPr lang="en-US" dirty="0"/>
              <a:t>    2) Localized swelling, redness, or heat.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    Patient </a:t>
            </a:r>
            <a:r>
              <a:rPr lang="en-US" dirty="0"/>
              <a:t>has at </a:t>
            </a:r>
            <a:r>
              <a:rPr lang="en-US" dirty="0">
                <a:solidFill>
                  <a:srgbClr val="FF0000"/>
                </a:solidFill>
              </a:rPr>
              <a:t>least 1</a:t>
            </a:r>
            <a:r>
              <a:rPr lang="en-US" dirty="0"/>
              <a:t> of the following:</a:t>
            </a:r>
          </a:p>
          <a:p>
            <a:pPr marL="514350" indent="-514350">
              <a:buAutoNum type="alphaLcParenR"/>
            </a:pPr>
            <a:r>
              <a:rPr lang="en-US" dirty="0" smtClean="0"/>
              <a:t>Purulent </a:t>
            </a:r>
            <a:r>
              <a:rPr lang="en-US" dirty="0"/>
              <a:t>drainage from the deep </a:t>
            </a:r>
            <a:r>
              <a:rPr lang="en-US" dirty="0" smtClean="0"/>
              <a:t>incision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b) a </a:t>
            </a:r>
            <a:r>
              <a:rPr lang="en-US" dirty="0"/>
              <a:t>D</a:t>
            </a:r>
            <a:r>
              <a:rPr lang="en-US" dirty="0" smtClean="0"/>
              <a:t>eep </a:t>
            </a:r>
            <a:r>
              <a:rPr lang="en-US" dirty="0"/>
              <a:t>incision spontaneously dehisces or is deliberately opened </a:t>
            </a:r>
            <a:r>
              <a:rPr lang="en-US" dirty="0" smtClean="0"/>
              <a:t>by</a:t>
            </a:r>
          </a:p>
          <a:p>
            <a:pPr marL="0" indent="0">
              <a:buNone/>
            </a:pPr>
            <a:r>
              <a:rPr lang="en-US" dirty="0" smtClean="0"/>
              <a:t>        a </a:t>
            </a:r>
            <a:r>
              <a:rPr lang="en-US" dirty="0"/>
              <a:t>surgeon and is culture-positive or not cultured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when </a:t>
            </a:r>
            <a:r>
              <a:rPr lang="en-US" dirty="0"/>
              <a:t>the patient has at least 1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           1) fever </a:t>
            </a:r>
            <a:r>
              <a:rPr lang="en-US" dirty="0"/>
              <a:t>(.388C), </a:t>
            </a: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smtClean="0"/>
              <a:t>                  2) localized </a:t>
            </a:r>
            <a:r>
              <a:rPr lang="en-US" dirty="0"/>
              <a:t>pain or tenderness. </a:t>
            </a:r>
            <a:r>
              <a:rPr lang="en-US" dirty="0" smtClean="0"/>
              <a:t>  </a:t>
            </a:r>
          </a:p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Aculture</a:t>
            </a:r>
            <a:r>
              <a:rPr lang="en-US" b="1" dirty="0" smtClean="0">
                <a:solidFill>
                  <a:srgbClr val="FF0000"/>
                </a:solidFill>
              </a:rPr>
              <a:t>-negative </a:t>
            </a:r>
            <a:r>
              <a:rPr lang="en-US" b="1" dirty="0">
                <a:solidFill>
                  <a:srgbClr val="FF0000"/>
                </a:solidFill>
              </a:rPr>
              <a:t>finding does not meet this criterion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4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SURGICAL SITE INFECTION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err="1" smtClean="0">
                <a:solidFill>
                  <a:srgbClr val="FF0000"/>
                </a:solidFill>
              </a:rPr>
              <a:t>mmost</a:t>
            </a:r>
            <a:r>
              <a:rPr lang="en-US" b="1" dirty="0" smtClean="0">
                <a:solidFill>
                  <a:srgbClr val="FF0000"/>
                </a:solidFill>
              </a:rPr>
              <a:t> common organisms</a:t>
            </a:r>
            <a:r>
              <a:rPr lang="en-US" dirty="0" smtClean="0"/>
              <a:t>: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Coagulase</a:t>
            </a:r>
            <a:r>
              <a:rPr lang="en-US" dirty="0" smtClean="0">
                <a:solidFill>
                  <a:srgbClr val="002060"/>
                </a:solidFill>
              </a:rPr>
              <a:t>-negative staphylococci – 31 percent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Staphylococcus </a:t>
            </a:r>
            <a:r>
              <a:rPr lang="en-US" dirty="0" err="1" smtClean="0">
                <a:solidFill>
                  <a:srgbClr val="FF0000"/>
                </a:solidFill>
              </a:rPr>
              <a:t>aureus</a:t>
            </a:r>
            <a:r>
              <a:rPr lang="en-US" dirty="0" smtClean="0">
                <a:solidFill>
                  <a:srgbClr val="FF0000"/>
                </a:solidFill>
              </a:rPr>
              <a:t> – 20 percent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Enterococci</a:t>
            </a:r>
            <a:r>
              <a:rPr lang="en-US" dirty="0" smtClean="0">
                <a:solidFill>
                  <a:srgbClr val="0070C0"/>
                </a:solidFill>
              </a:rPr>
              <a:t> – 9 percent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Candida species – 9 percent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Escherichia coli – 6 percent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Klebsiella</a:t>
            </a:r>
            <a:r>
              <a:rPr lang="en-US" dirty="0" smtClean="0">
                <a:solidFill>
                  <a:srgbClr val="0070C0"/>
                </a:solidFill>
              </a:rPr>
              <a:t> species – 5 percent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Pseudomonas species – 4 percent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Enterobacter</a:t>
            </a:r>
            <a:r>
              <a:rPr lang="en-US" dirty="0" smtClean="0">
                <a:solidFill>
                  <a:srgbClr val="0070C0"/>
                </a:solidFill>
              </a:rPr>
              <a:t> species – 4 percent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Serratia</a:t>
            </a:r>
            <a:r>
              <a:rPr lang="en-US" dirty="0" smtClean="0">
                <a:solidFill>
                  <a:srgbClr val="0070C0"/>
                </a:solidFill>
              </a:rPr>
              <a:t> species – 2 percent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Acinetobacter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baumannii</a:t>
            </a:r>
            <a:r>
              <a:rPr lang="en-US" dirty="0" smtClean="0">
                <a:solidFill>
                  <a:srgbClr val="0070C0"/>
                </a:solidFill>
              </a:rPr>
              <a:t> – 1 percent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Prevention of  SSIs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CDC infection prevention guidelines :</a:t>
            </a:r>
          </a:p>
          <a:p>
            <a:r>
              <a:rPr lang="en-US" dirty="0" smtClean="0"/>
              <a:t>Clean hands and arms up to the elbows with an antiseptic agent just before the surgery.</a:t>
            </a:r>
          </a:p>
          <a:p>
            <a:r>
              <a:rPr lang="en-US" dirty="0" smtClean="0"/>
              <a:t>Clean hands with soap and water or an alcohol-based hand rub before and after caring for each patient.</a:t>
            </a:r>
          </a:p>
          <a:p>
            <a:r>
              <a:rPr lang="en-US" dirty="0" smtClean="0"/>
              <a:t>Wear special hair covers, masks, gowns, and gloves during surgery to keep the surgery area clean.</a:t>
            </a:r>
          </a:p>
          <a:p>
            <a:r>
              <a:rPr lang="en-US" dirty="0" smtClean="0"/>
              <a:t>Use prophylactic antibiotics if indicated..</a:t>
            </a:r>
          </a:p>
          <a:p>
            <a:r>
              <a:rPr lang="en-US" dirty="0" smtClean="0"/>
              <a:t>Clean the skin at the site of your surgery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SURGICAL SITE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Administer prophylactic antibiotics within 1 hour of before surgery and</a:t>
            </a:r>
          </a:p>
          <a:p>
            <a:r>
              <a:rPr lang="en-US" dirty="0" smtClean="0"/>
              <a:t>Discontinue within 24 hours</a:t>
            </a:r>
          </a:p>
          <a:p>
            <a:r>
              <a:rPr lang="en-US" dirty="0" smtClean="0"/>
              <a:t> Select appropriate agents on the basis of the surgical procedure, the most common pathogens causing SSIs for a specific procedure.</a:t>
            </a:r>
          </a:p>
          <a:p>
            <a:r>
              <a:rPr lang="en-US" dirty="0" err="1" smtClean="0"/>
              <a:t>Redose</a:t>
            </a:r>
            <a:r>
              <a:rPr lang="en-US" dirty="0" smtClean="0"/>
              <a:t> prophylactic antimicrobial agents for long procedures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stream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Criterion 1  </a:t>
            </a:r>
            <a:r>
              <a:rPr lang="en-US" dirty="0" smtClean="0"/>
              <a:t>(recognized pathogens) :</a:t>
            </a:r>
          </a:p>
          <a:p>
            <a:r>
              <a:rPr lang="en-US" dirty="0" smtClean="0"/>
              <a:t>Isolation of one or more recognized bacterial or fungal pathogens from one or more blood cultures</a:t>
            </a:r>
          </a:p>
          <a:p>
            <a:r>
              <a:rPr lang="en-US" dirty="0" smtClean="0"/>
              <a:t>  Staphylococcus </a:t>
            </a:r>
            <a:r>
              <a:rPr lang="en-US" dirty="0" err="1" smtClean="0"/>
              <a:t>aureus</a:t>
            </a:r>
            <a:r>
              <a:rPr lang="en-US" dirty="0" smtClean="0"/>
              <a:t>,</a:t>
            </a:r>
          </a:p>
          <a:p>
            <a:r>
              <a:rPr lang="en-US" dirty="0" smtClean="0"/>
              <a:t>Gram negative bacilli accounted for 19% and 21% of CLABSIs reported to CDC</a:t>
            </a:r>
            <a:endParaRPr lang="ar-SA" dirty="0" smtClean="0"/>
          </a:p>
          <a:p>
            <a:r>
              <a:rPr lang="en-US" dirty="0" smtClean="0"/>
              <a:t> Candida </a:t>
            </a:r>
            <a:r>
              <a:rPr lang="en-US" dirty="0" err="1" smtClean="0"/>
              <a:t>albicans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stream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Criterion 2 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patient has at </a:t>
            </a:r>
            <a:r>
              <a:rPr lang="en-US" b="1" u="sng" dirty="0" smtClean="0">
                <a:solidFill>
                  <a:srgbClr val="FF0000"/>
                </a:solidFill>
              </a:rPr>
              <a:t>least one</a:t>
            </a:r>
            <a:r>
              <a:rPr lang="en-US" dirty="0" smtClean="0"/>
              <a:t> of the following signs and symptoms within 24 hours of a positive blood culture being collected: </a:t>
            </a:r>
          </a:p>
          <a:p>
            <a:r>
              <a:rPr lang="en-US" dirty="0" smtClean="0"/>
              <a:t>Fever (&gt;38°C); </a:t>
            </a:r>
          </a:p>
          <a:p>
            <a:r>
              <a:rPr lang="en-US" dirty="0" smtClean="0"/>
              <a:t>Chills or rigors; </a:t>
            </a:r>
          </a:p>
          <a:p>
            <a:r>
              <a:rPr lang="en-US" dirty="0" smtClean="0"/>
              <a:t>or Hypotension ……..AND AT LEAST : 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Colonization :</a:t>
            </a:r>
          </a:p>
          <a:p>
            <a:pPr>
              <a:buNone/>
            </a:pPr>
            <a:r>
              <a:rPr lang="en-US" dirty="0" smtClean="0"/>
              <a:t>   The </a:t>
            </a:r>
            <a:r>
              <a:rPr lang="en-US" dirty="0"/>
              <a:t>presence of microorganisms </a:t>
            </a:r>
            <a:r>
              <a:rPr lang="en-US" dirty="0" smtClean="0"/>
              <a:t>on</a:t>
            </a:r>
          </a:p>
          <a:p>
            <a:r>
              <a:rPr lang="en-US" dirty="0" smtClean="0"/>
              <a:t>   skin</a:t>
            </a:r>
            <a:r>
              <a:rPr lang="en-US" dirty="0"/>
              <a:t>, on mucous membranes, </a:t>
            </a:r>
            <a:endParaRPr lang="en-US" dirty="0" smtClean="0"/>
          </a:p>
          <a:p>
            <a:r>
              <a:rPr lang="en-US" dirty="0" smtClean="0"/>
              <a:t>   in </a:t>
            </a:r>
            <a:r>
              <a:rPr lang="en-US" dirty="0"/>
              <a:t>open wounds, or </a:t>
            </a:r>
            <a:endParaRPr lang="en-US" dirty="0" smtClean="0"/>
          </a:p>
          <a:p>
            <a:r>
              <a:rPr lang="en-US" dirty="0" smtClean="0"/>
              <a:t>   in </a:t>
            </a:r>
            <a:r>
              <a:rPr lang="en-US" dirty="0"/>
              <a:t>excretions or </a:t>
            </a:r>
            <a:r>
              <a:rPr lang="en-US" dirty="0" smtClean="0"/>
              <a:t>secretions</a:t>
            </a:r>
          </a:p>
          <a:p>
            <a:pPr>
              <a:buNone/>
            </a:pPr>
            <a:r>
              <a:rPr lang="en-US" dirty="0" smtClean="0"/>
              <a:t>BUT : are </a:t>
            </a:r>
            <a:r>
              <a:rPr lang="en-US" dirty="0"/>
              <a:t>not causing adverse clinical signs or </a:t>
            </a:r>
            <a:r>
              <a:rPr lang="en-US" dirty="0" smtClean="0"/>
              <a:t>symptoms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16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isolation of the same potential contaminant</a:t>
            </a:r>
          </a:p>
          <a:p>
            <a:r>
              <a:rPr lang="en-US" dirty="0" smtClean="0"/>
              <a:t> from two (2) or more blood cultures drawn on separate occasions within a 48 hour period.</a:t>
            </a:r>
          </a:p>
          <a:p>
            <a:endParaRPr lang="en-US" dirty="0" smtClean="0"/>
          </a:p>
          <a:p>
            <a:r>
              <a:rPr lang="en-US" dirty="0" smtClean="0"/>
              <a:t> isolation of a potential contaminant from a single blood culture drawn from a patient with an intravascular line (within 48 hours of the episode)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stream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least one (1) of the following criteria: </a:t>
            </a:r>
          </a:p>
          <a:p>
            <a:r>
              <a:rPr lang="en-US" dirty="0" smtClean="0"/>
              <a:t>a. acquired during </a:t>
            </a:r>
            <a:r>
              <a:rPr lang="en-US" dirty="0" err="1" smtClean="0"/>
              <a:t>hospitalisation</a:t>
            </a:r>
            <a:r>
              <a:rPr lang="en-US" dirty="0" smtClean="0"/>
              <a:t> and not present or incubating on admission;</a:t>
            </a:r>
          </a:p>
          <a:p>
            <a:r>
              <a:rPr lang="en-US" dirty="0" smtClean="0"/>
              <a:t> b. is a complication of the presence of an indwelling medical device:</a:t>
            </a:r>
          </a:p>
          <a:p>
            <a:r>
              <a:rPr lang="en-US" dirty="0" smtClean="0"/>
              <a:t> (e.g., IV catheter, urinary catheter);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stream infection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important cause of morbidity and mortality</a:t>
            </a:r>
          </a:p>
          <a:p>
            <a:r>
              <a:rPr lang="en-US" dirty="0" smtClean="0"/>
              <a:t>most are associated with intravascular catheters, and central venous catheters in particular (90%). </a:t>
            </a:r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1) migration of skin organisms at the insertion site into the </a:t>
            </a:r>
            <a:r>
              <a:rPr lang="en-US" dirty="0" err="1" smtClean="0"/>
              <a:t>cutaneous</a:t>
            </a:r>
            <a:r>
              <a:rPr lang="en-US" dirty="0" smtClean="0"/>
              <a:t> catheter tract and along the surface of the catheter with colonization of the catheter tip.</a:t>
            </a:r>
          </a:p>
          <a:p>
            <a:r>
              <a:rPr lang="en-US" dirty="0" smtClean="0"/>
              <a:t>this is the most common route of infection for short-term catheters</a:t>
            </a: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2) direct contamination of the catheter or catheter hub by contact with hands or contaminated fluids or devices</a:t>
            </a:r>
          </a:p>
          <a:p>
            <a:pPr>
              <a:buNone/>
            </a:pPr>
            <a:r>
              <a:rPr lang="en-US" dirty="0" smtClean="0"/>
              <a:t>3) less commonly, catheters might become </a:t>
            </a:r>
            <a:r>
              <a:rPr lang="en-US" dirty="0" err="1" smtClean="0"/>
              <a:t>hematogenously</a:t>
            </a:r>
            <a:r>
              <a:rPr lang="en-US" dirty="0" smtClean="0"/>
              <a:t> seeded from another focus of infection [</a:t>
            </a:r>
          </a:p>
          <a:p>
            <a:pPr>
              <a:buNone/>
            </a:pPr>
            <a:r>
              <a:rPr lang="en-US" dirty="0" smtClean="0"/>
              <a:t>4) rarely, </a:t>
            </a:r>
            <a:r>
              <a:rPr lang="en-US" dirty="0" err="1" smtClean="0"/>
              <a:t>infusate</a:t>
            </a:r>
            <a:r>
              <a:rPr lang="en-US" dirty="0" smtClean="0"/>
              <a:t> contamination might lead to CRBSI</a:t>
            </a:r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BLOOD STREAM INFECTION</a:t>
            </a:r>
            <a:endParaRPr lang="ar-SA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Catheter factors</a:t>
            </a:r>
          </a:p>
          <a:p>
            <a:r>
              <a:rPr lang="en-US" dirty="0" smtClean="0"/>
              <a:t>Location of the catheter.</a:t>
            </a:r>
          </a:p>
          <a:p>
            <a:r>
              <a:rPr lang="en-US" dirty="0" smtClean="0"/>
              <a:t>Duration of catheterization</a:t>
            </a:r>
          </a:p>
          <a:p>
            <a:r>
              <a:rPr lang="en-US" dirty="0" smtClean="0"/>
              <a:t>Type of catheter material</a:t>
            </a:r>
          </a:p>
          <a:p>
            <a:r>
              <a:rPr lang="en-US" dirty="0" smtClean="0"/>
              <a:t>Conditions of insertion</a:t>
            </a:r>
          </a:p>
          <a:p>
            <a:r>
              <a:rPr lang="en-US" dirty="0" smtClean="0"/>
              <a:t>Catheter-site care</a:t>
            </a:r>
          </a:p>
          <a:p>
            <a:r>
              <a:rPr lang="en-US" dirty="0" smtClean="0"/>
              <a:t>Skill of the catheter inserter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STREAM INFECTION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Femoral or internal jugular placement compared with subclavian </a:t>
            </a:r>
          </a:p>
          <a:p>
            <a:r>
              <a:rPr lang="en-US" dirty="0" smtClean="0"/>
              <a:t>Use for </a:t>
            </a:r>
            <a:r>
              <a:rPr lang="en-US" dirty="0" err="1" smtClean="0"/>
              <a:t>hyperalimentation</a:t>
            </a:r>
            <a:r>
              <a:rPr lang="en-US" dirty="0" smtClean="0"/>
              <a:t> or </a:t>
            </a:r>
            <a:r>
              <a:rPr lang="en-US" dirty="0" err="1" smtClean="0"/>
              <a:t>hemodialysis</a:t>
            </a:r>
            <a:r>
              <a:rPr lang="en-US" dirty="0" smtClean="0"/>
              <a:t> compared with other indications </a:t>
            </a:r>
          </a:p>
          <a:p>
            <a:r>
              <a:rPr lang="en-US" dirty="0" err="1" smtClean="0"/>
              <a:t>Submaximal</a:t>
            </a:r>
            <a:r>
              <a:rPr lang="en-US" dirty="0" smtClean="0"/>
              <a:t> compared with maximal (mask, cap, sterile gloves, gown) barrier precautions during insertion 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stream infection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89-90% of these infection is caused by : central vascular catheter .</a:t>
            </a:r>
          </a:p>
          <a:p>
            <a:r>
              <a:rPr lang="en-US" dirty="0" smtClean="0"/>
              <a:t>Pathogenesis:</a:t>
            </a:r>
          </a:p>
          <a:p>
            <a:r>
              <a:rPr lang="en-US" dirty="0" err="1" smtClean="0"/>
              <a:t>Microflora</a:t>
            </a:r>
            <a:r>
              <a:rPr lang="en-US" dirty="0" smtClean="0"/>
              <a:t> at the insertion site migrate </a:t>
            </a:r>
            <a:r>
              <a:rPr lang="en-US" dirty="0" err="1" smtClean="0"/>
              <a:t>extraluminally</a:t>
            </a:r>
            <a:r>
              <a:rPr lang="en-US" dirty="0" smtClean="0"/>
              <a:t> to the catheter tip usually during the 1</a:t>
            </a:r>
            <a:r>
              <a:rPr lang="en-US" baseline="30000" dirty="0" smtClean="0"/>
              <a:t>st</a:t>
            </a:r>
            <a:r>
              <a:rPr lang="en-US" dirty="0" smtClean="0"/>
              <a:t> wk after insertion.</a:t>
            </a:r>
          </a:p>
          <a:p>
            <a:r>
              <a:rPr lang="en-US" dirty="0" err="1" smtClean="0"/>
              <a:t>Extrenisic</a:t>
            </a:r>
            <a:r>
              <a:rPr lang="en-US" dirty="0" smtClean="0"/>
              <a:t> contamination cause up to 50% of </a:t>
            </a:r>
            <a:r>
              <a:rPr lang="en-US" dirty="0" err="1" smtClean="0"/>
              <a:t>bacteremia</a:t>
            </a:r>
            <a:r>
              <a:rPr lang="en-US" dirty="0" smtClean="0"/>
              <a:t> with arterial line insertion for hemodynamic monitoring.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stream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Laboratory-confirmed bloodstream </a:t>
            </a:r>
            <a:r>
              <a:rPr lang="en-US" b="1" dirty="0" smtClean="0">
                <a:solidFill>
                  <a:srgbClr val="002060"/>
                </a:solidFill>
              </a:rPr>
              <a:t>infection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 smtClean="0"/>
              <a:t>must </a:t>
            </a:r>
            <a:r>
              <a:rPr lang="en-US" dirty="0"/>
              <a:t>meet at least 1 of the following criteria:</a:t>
            </a:r>
          </a:p>
          <a:p>
            <a:pPr marL="0" indent="0">
              <a:buNone/>
            </a:pPr>
            <a:r>
              <a:rPr lang="en-US" dirty="0" smtClean="0"/>
              <a:t>1.Patient </a:t>
            </a:r>
            <a:r>
              <a:rPr lang="en-US" dirty="0"/>
              <a:t>has a recognized pathogen cultured from 1 or more blood cultures</a:t>
            </a:r>
          </a:p>
          <a:p>
            <a:pPr marL="0" indent="0">
              <a:buNone/>
            </a:pPr>
            <a:r>
              <a:rPr lang="en-US" dirty="0"/>
              <a:t>and organism cultured from blood is not related to an infection at another site. </a:t>
            </a:r>
          </a:p>
          <a:p>
            <a:pPr marL="0" indent="0">
              <a:buNone/>
            </a:pPr>
            <a:r>
              <a:rPr lang="en-US" dirty="0" smtClean="0"/>
              <a:t>2.Patient </a:t>
            </a:r>
            <a:r>
              <a:rPr lang="en-US" dirty="0"/>
              <a:t>has at least 1 of the following signs or symptoms: fever (.388C), chills, or </a:t>
            </a:r>
            <a:r>
              <a:rPr lang="en-US" dirty="0" smtClean="0"/>
              <a:t>hypotension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223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stream infection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skin contaminant 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Diphtheroids</a:t>
            </a:r>
            <a:r>
              <a:rPr lang="en-US" dirty="0" smtClean="0"/>
              <a:t> ,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Propionibacterium</a:t>
            </a:r>
            <a:r>
              <a:rPr lang="en-US" dirty="0" smtClean="0"/>
              <a:t> </a:t>
            </a:r>
            <a:r>
              <a:rPr lang="en-US" dirty="0" err="1" smtClean="0"/>
              <a:t>spp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coagulase</a:t>
            </a:r>
            <a:r>
              <a:rPr lang="en-US" dirty="0" smtClean="0"/>
              <a:t>-negative staphylococci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HEALTH CARE WORKERS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Workers in the health care </a:t>
            </a:r>
            <a:r>
              <a:rPr lang="en-US" dirty="0" smtClean="0"/>
              <a:t>are </a:t>
            </a:r>
            <a:r>
              <a:rPr lang="en-US" dirty="0" smtClean="0"/>
              <a:t>at risk of occupational exposure to </a:t>
            </a:r>
            <a:r>
              <a:rPr lang="en-US" dirty="0" err="1" smtClean="0"/>
              <a:t>bloodborne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Exposures </a:t>
            </a:r>
            <a:r>
              <a:rPr lang="en-US" dirty="0" smtClean="0"/>
              <a:t>can occur </a:t>
            </a:r>
            <a:r>
              <a:rPr lang="en-US" b="1" dirty="0" smtClean="0">
                <a:solidFill>
                  <a:srgbClr val="002060"/>
                </a:solidFill>
              </a:rPr>
              <a:t>via needle stick injury, </a:t>
            </a:r>
            <a:r>
              <a:rPr lang="en-US" dirty="0" smtClean="0"/>
              <a:t>exposure to mucous membranes, or non-intact </a:t>
            </a:r>
            <a:r>
              <a:rPr lang="en-US" dirty="0" smtClean="0"/>
              <a:t>skin</a:t>
            </a:r>
            <a:r>
              <a:rPr lang="en-US" dirty="0" smtClean="0"/>
              <a:t>: </a:t>
            </a:r>
          </a:p>
          <a:p>
            <a:r>
              <a:rPr lang="en-US" dirty="0">
                <a:solidFill>
                  <a:srgbClr val="FF0000"/>
                </a:solidFill>
              </a:rPr>
              <a:t>HIV/AIDS , Hepatitis B and  Hepatitis C </a:t>
            </a:r>
          </a:p>
          <a:p>
            <a:r>
              <a:rPr lang="en-US" dirty="0"/>
              <a:t>infected </a:t>
            </a:r>
            <a:r>
              <a:rPr lang="en-US" b="1" dirty="0">
                <a:solidFill>
                  <a:srgbClr val="002060"/>
                </a:solidFill>
              </a:rPr>
              <a:t>person’s respiratory secretions</a:t>
            </a:r>
            <a:r>
              <a:rPr lang="en-US" dirty="0"/>
              <a:t>, such as through </a:t>
            </a:r>
            <a:r>
              <a:rPr lang="en-US" dirty="0" smtClean="0"/>
              <a:t>coughing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Tuberculosis </a:t>
            </a:r>
            <a:r>
              <a:rPr lang="en-US" dirty="0" smtClean="0">
                <a:solidFill>
                  <a:srgbClr val="FF0000"/>
                </a:solidFill>
              </a:rPr>
              <a:t>,MERS-COV, H1N1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Blood stream infection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prevention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500" b="1" u="sng" dirty="0" smtClean="0">
                <a:solidFill>
                  <a:srgbClr val="FF0000"/>
                </a:solidFill>
              </a:rPr>
              <a:t>For clinician:</a:t>
            </a:r>
          </a:p>
          <a:p>
            <a:r>
              <a:rPr lang="en-US" sz="4500" dirty="0" smtClean="0">
                <a:solidFill>
                  <a:srgbClr val="7D7A00"/>
                </a:solidFill>
                <a:latin typeface="TTE11BBD90t00"/>
                <a:cs typeface="Akhbar MT" pitchFamily="2" charset="-78"/>
              </a:rPr>
              <a:t>Follow proper insertion practices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Perform hand hygiene before insertion</a:t>
            </a:r>
          </a:p>
          <a:p>
            <a:r>
              <a:rPr lang="en-US" dirty="0" smtClean="0">
                <a:solidFill>
                  <a:srgbClr val="252525"/>
                </a:solidFill>
                <a:latin typeface="TTE51681A0t00"/>
                <a:cs typeface="Akhbar MT" pitchFamily="2" charset="-78"/>
              </a:rPr>
              <a:t> </a:t>
            </a:r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Adhere to aseptic technique (Education)</a:t>
            </a:r>
          </a:p>
          <a:p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Use maximal sterile barrier precautions (i.e., mask, cap, gown, sterile gloves, and sterile </a:t>
            </a:r>
            <a:r>
              <a:rPr lang="en-US" dirty="0" err="1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fullbody</a:t>
            </a:r>
            <a:endParaRPr lang="en-US" dirty="0" smtClean="0">
              <a:solidFill>
                <a:srgbClr val="252525"/>
              </a:solidFill>
              <a:latin typeface="TTE11BBD90t00"/>
              <a:cs typeface="Akhbar MT" pitchFamily="2" charset="-78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             drape)</a:t>
            </a:r>
          </a:p>
          <a:p>
            <a:r>
              <a:rPr lang="en-US" dirty="0" smtClean="0">
                <a:solidFill>
                  <a:srgbClr val="252525"/>
                </a:solidFill>
                <a:latin typeface="TTE51681A0t00"/>
                <a:cs typeface="Akhbar MT" pitchFamily="2" charset="-78"/>
              </a:rPr>
              <a:t> </a:t>
            </a:r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Perform skin antisepsis with &gt;0.5% </a:t>
            </a:r>
            <a:r>
              <a:rPr lang="en-US" dirty="0" err="1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chlorhexidine</a:t>
            </a:r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 with alcohol</a:t>
            </a:r>
          </a:p>
          <a:p>
            <a:r>
              <a:rPr lang="en-US" dirty="0" smtClean="0">
                <a:solidFill>
                  <a:srgbClr val="252525"/>
                </a:solidFill>
                <a:latin typeface="TTE51681A0t00"/>
                <a:cs typeface="Akhbar MT" pitchFamily="2" charset="-78"/>
              </a:rPr>
              <a:t> </a:t>
            </a:r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Choose the best site to minimize infections and mechanical complications</a:t>
            </a:r>
          </a:p>
          <a:p>
            <a:r>
              <a:rPr lang="en-US" dirty="0" smtClean="0">
                <a:solidFill>
                  <a:srgbClr val="252525"/>
                </a:solidFill>
                <a:latin typeface="Courier"/>
                <a:cs typeface="Akhbar MT" pitchFamily="2" charset="-78"/>
              </a:rPr>
              <a:t>o </a:t>
            </a:r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Avoid femoral site in adult patients</a:t>
            </a:r>
          </a:p>
          <a:p>
            <a:r>
              <a:rPr lang="en-US" dirty="0" smtClean="0">
                <a:solidFill>
                  <a:srgbClr val="252525"/>
                </a:solidFill>
                <a:latin typeface="TTE51681A0t00"/>
                <a:cs typeface="Akhbar MT" pitchFamily="2" charset="-78"/>
              </a:rPr>
              <a:t> </a:t>
            </a:r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Cover the site with sterile gauze or sterile, transparent, </a:t>
            </a:r>
            <a:r>
              <a:rPr lang="en-US" dirty="0" err="1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semipermeable</a:t>
            </a:r>
            <a:r>
              <a:rPr lang="en-US" dirty="0" smtClean="0">
                <a:solidFill>
                  <a:srgbClr val="252525"/>
                </a:solidFill>
                <a:latin typeface="TTE11BBD90t00"/>
                <a:cs typeface="Akhbar MT" pitchFamily="2" charset="-78"/>
              </a:rPr>
              <a:t> dressings</a:t>
            </a:r>
          </a:p>
          <a:p>
            <a:endParaRPr lang="en-US" dirty="0" smtClean="0">
              <a:solidFill>
                <a:srgbClr val="0070C0"/>
              </a:solidFill>
              <a:latin typeface="TTE11BBD90t00"/>
              <a:cs typeface="Akhbar MT" pitchFamily="2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peripheral venous catheters if the patients develops signs of:</a:t>
            </a:r>
          </a:p>
          <a:p>
            <a:r>
              <a:rPr lang="en-US" dirty="0" smtClean="0"/>
              <a:t> phlebitis (warmth, tenderness, </a:t>
            </a:r>
            <a:r>
              <a:rPr lang="en-US" dirty="0" err="1" smtClean="0"/>
              <a:t>erythema</a:t>
            </a:r>
            <a:r>
              <a:rPr lang="en-US" dirty="0" smtClean="0"/>
              <a:t> or palpable venous cord),</a:t>
            </a:r>
          </a:p>
          <a:p>
            <a:r>
              <a:rPr lang="en-US" dirty="0" smtClean="0"/>
              <a:t> infection, or</a:t>
            </a:r>
          </a:p>
          <a:p>
            <a:r>
              <a:rPr lang="en-US" dirty="0" smtClean="0"/>
              <a:t> a malfunctioning catheter</a:t>
            </a:r>
            <a:endParaRPr lang="ar-S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Health care associated pneumonia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Pneumonia that occurs 48 hours or more after admission and did not appear to be incubating at the time of admission.</a:t>
            </a:r>
          </a:p>
          <a:p>
            <a:endParaRPr lang="en-US" dirty="0" smtClean="0"/>
          </a:p>
          <a:p>
            <a:r>
              <a:rPr lang="en-US" dirty="0" smtClean="0"/>
              <a:t>Ventilator-associated pneumonia (VAP) is a type of HAP that develops more than 48 to 72 hours after </a:t>
            </a:r>
            <a:r>
              <a:rPr lang="en-US" dirty="0" err="1" smtClean="0"/>
              <a:t>endotracheal</a:t>
            </a:r>
            <a:r>
              <a:rPr lang="en-US" dirty="0" smtClean="0"/>
              <a:t> intubation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Health care associated pneumonia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Pneumonia has accounted for approximately 15% of all hospital-associated infections.</a:t>
            </a:r>
          </a:p>
          <a:p>
            <a:endParaRPr lang="en-US" dirty="0" smtClean="0"/>
          </a:p>
          <a:p>
            <a:r>
              <a:rPr lang="en-US" dirty="0" smtClean="0"/>
              <a:t> and 27% of all infections acquired in the medical intensive-care unit (ICU) and </a:t>
            </a:r>
          </a:p>
          <a:p>
            <a:r>
              <a:rPr lang="en-US" dirty="0" smtClean="0"/>
              <a:t>and 24% coronary care unit.</a:t>
            </a:r>
          </a:p>
          <a:p>
            <a:r>
              <a:rPr lang="en-US" dirty="0" smtClean="0"/>
              <a:t>the second most common hospital-associated infection after that of the urinary tract</a:t>
            </a:r>
            <a:endParaRPr lang="ar-S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Health care associated pneumonia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Pneumonia: 15-20%  but IT cause </a:t>
            </a:r>
          </a:p>
          <a:p>
            <a:pPr>
              <a:buNone/>
            </a:pPr>
            <a:r>
              <a:rPr lang="en-US" dirty="0" smtClean="0"/>
              <a:t>                      40% extra cost in hospital.</a:t>
            </a:r>
          </a:p>
          <a:p>
            <a:r>
              <a:rPr lang="en-US" dirty="0" err="1" smtClean="0"/>
              <a:t>Atiology</a:t>
            </a:r>
            <a:r>
              <a:rPr lang="en-US" dirty="0" smtClean="0"/>
              <a:t> :</a:t>
            </a:r>
          </a:p>
          <a:p>
            <a:r>
              <a:rPr lang="en-US" dirty="0" smtClean="0"/>
              <a:t>Aspiration of endogenous or hospital acquired </a:t>
            </a:r>
            <a:r>
              <a:rPr lang="en-US" dirty="0" err="1" smtClean="0"/>
              <a:t>oropharyngeal</a:t>
            </a:r>
            <a:r>
              <a:rPr lang="en-US" dirty="0" smtClean="0"/>
              <a:t> flora.</a:t>
            </a:r>
          </a:p>
          <a:p>
            <a:r>
              <a:rPr lang="en-US" dirty="0" smtClean="0"/>
              <a:t>A leader cause of mortality among HCAI.</a:t>
            </a:r>
          </a:p>
          <a:p>
            <a:r>
              <a:rPr lang="en-US" dirty="0" smtClean="0"/>
              <a:t>The most common and lethal is: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Ventilator-associated pneumonia: 5-15% death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271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Health care associated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factors:   (Events)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A} </a:t>
            </a:r>
            <a:r>
              <a:rPr lang="en-US" b="1" dirty="0" smtClean="0">
                <a:solidFill>
                  <a:srgbClr val="0070C0"/>
                </a:solidFill>
              </a:rPr>
              <a:t>Factors that increase colonization </a:t>
            </a:r>
            <a:r>
              <a:rPr lang="en-US" dirty="0" smtClean="0"/>
              <a:t>by potential pathogens:</a:t>
            </a:r>
          </a:p>
          <a:p>
            <a:pPr>
              <a:buNone/>
            </a:pPr>
            <a:r>
              <a:rPr lang="en-US" dirty="0" smtClean="0"/>
              <a:t>     1) prior antimicrobial therapy.</a:t>
            </a:r>
          </a:p>
          <a:p>
            <a:pPr>
              <a:buNone/>
            </a:pPr>
            <a:r>
              <a:rPr lang="en-US" dirty="0" smtClean="0"/>
              <a:t>     2) contamination of ventilator circuits.</a:t>
            </a:r>
          </a:p>
          <a:p>
            <a:pPr>
              <a:buNone/>
            </a:pPr>
            <a:r>
              <a:rPr lang="en-US" dirty="0" smtClean="0"/>
              <a:t>     3) Decreased gastric acidity.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991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Health care associated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B} </a:t>
            </a:r>
            <a:r>
              <a:rPr lang="en-US" b="1" dirty="0">
                <a:solidFill>
                  <a:srgbClr val="0070C0"/>
                </a:solidFill>
              </a:rPr>
              <a:t>factors facilitate aspiration </a:t>
            </a:r>
            <a:r>
              <a:rPr lang="en-US" dirty="0"/>
              <a:t>of </a:t>
            </a:r>
            <a:r>
              <a:rPr lang="en-US" dirty="0" err="1"/>
              <a:t>oropharyngeal</a:t>
            </a:r>
            <a:r>
              <a:rPr lang="en-US" dirty="0"/>
              <a:t> contents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Intibuation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Decreased level of consciousness.</a:t>
            </a:r>
          </a:p>
          <a:p>
            <a:pPr marL="514350" indent="-514350">
              <a:buAutoNum type="arabicParenR"/>
            </a:pPr>
            <a:r>
              <a:rPr lang="en-US" dirty="0" smtClean="0"/>
              <a:t>Presence of nasogastric tube.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C} </a:t>
            </a:r>
            <a:r>
              <a:rPr lang="en-US" b="1" dirty="0" smtClean="0">
                <a:solidFill>
                  <a:srgbClr val="0070C0"/>
                </a:solidFill>
              </a:rPr>
              <a:t>factors that reduce the host defense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1) Chronic lung disease </a:t>
            </a:r>
          </a:p>
          <a:p>
            <a:pPr marL="0" indent="0">
              <a:buNone/>
            </a:pPr>
            <a:r>
              <a:rPr lang="en-US" dirty="0" smtClean="0"/>
              <a:t>2) Old age</a:t>
            </a:r>
          </a:p>
          <a:p>
            <a:pPr marL="0" indent="0">
              <a:buNone/>
            </a:pPr>
            <a:r>
              <a:rPr lang="en-US" dirty="0" smtClean="0"/>
              <a:t>3) Upper abdominal surgery.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824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fever, cough, and </a:t>
            </a:r>
          </a:p>
          <a:p>
            <a:r>
              <a:rPr lang="en-US" dirty="0" smtClean="0"/>
              <a:t>development of purulent sputum</a:t>
            </a:r>
          </a:p>
          <a:p>
            <a:r>
              <a:rPr lang="en-US" dirty="0" smtClean="0"/>
              <a:t> radiologic evidence of a new or progressive pulmonary infiltrate, </a:t>
            </a:r>
          </a:p>
          <a:p>
            <a:r>
              <a:rPr lang="en-US" dirty="0" err="1" smtClean="0"/>
              <a:t>leukocytosis</a:t>
            </a:r>
            <a:r>
              <a:rPr lang="en-US" dirty="0" smtClean="0"/>
              <a:t>, </a:t>
            </a:r>
            <a:endParaRPr lang="ar-S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Prevention of </a:t>
            </a:r>
            <a:b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health care-associated infection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Arial" charset="0"/>
              <a:buChar char="■"/>
              <a:tabLst>
                <a:tab pos="1798638" algn="l"/>
              </a:tabLst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</a:rPr>
              <a:t>Validated and standardized prevention strategies have been shown to reduce HCAI</a:t>
            </a: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Arial" charset="0"/>
              <a:buChar char="■"/>
              <a:tabLst>
                <a:tab pos="1798638" algn="l"/>
              </a:tabLst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</a:rPr>
              <a:t>At least 50% of HCAI could be prevented </a:t>
            </a: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Arial" charset="0"/>
              <a:buChar char="■"/>
              <a:tabLst>
                <a:tab pos="1798638" algn="l"/>
              </a:tabLst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</a:rPr>
              <a:t>Most solutions are simple and not resource-demanding and can be implemented in developed, as well as in transitional and developing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</a:rPr>
              <a:t>countries</a:t>
            </a: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Arial" charset="0"/>
              <a:buChar char="■"/>
              <a:tabLst>
                <a:tab pos="1798638" algn="l"/>
              </a:tabLst>
            </a:pPr>
            <a:r>
              <a:rPr lang="en-GB" sz="2400" kern="0" dirty="0">
                <a:solidFill>
                  <a:srgbClr val="404040"/>
                </a:solidFill>
                <a:latin typeface="Arial"/>
              </a:rPr>
              <a:t>Hands are the most common vehicle to transmit health care-associated pathogens </a:t>
            </a: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Arial" charset="0"/>
              <a:buChar char="■"/>
              <a:tabLst>
                <a:tab pos="1798638" algn="l"/>
              </a:tabLst>
            </a:pPr>
            <a:r>
              <a:rPr lang="en-GB" sz="2400" kern="0" dirty="0">
                <a:solidFill>
                  <a:srgbClr val="404040"/>
                </a:solidFill>
                <a:latin typeface="Arial"/>
              </a:rPr>
              <a:t>Transmission of        health care-associated pathogens from one patient to another via health-care workers’ hands .</a:t>
            </a:r>
            <a:endParaRPr lang="en-US" sz="2400" dirty="0"/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Arial" charset="0"/>
              <a:buChar char="■"/>
              <a:tabLst>
                <a:tab pos="1798638" algn="l"/>
              </a:tabLst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803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precautions:</a:t>
            </a:r>
          </a:p>
          <a:p>
            <a:r>
              <a:rPr lang="en-US" dirty="0" smtClean="0"/>
              <a:t>Gloving and hand cleansing for potential contact with :</a:t>
            </a:r>
          </a:p>
          <a:p>
            <a:r>
              <a:rPr lang="en-US" dirty="0" smtClean="0"/>
              <a:t>1) blood</a:t>
            </a:r>
          </a:p>
          <a:p>
            <a:r>
              <a:rPr lang="en-US" dirty="0" smtClean="0"/>
              <a:t>2) all other body fluid ,secretion or excretion </a:t>
            </a:r>
          </a:p>
          <a:p>
            <a:r>
              <a:rPr lang="en-US" dirty="0" smtClean="0"/>
              <a:t>3)non-intact skin</a:t>
            </a:r>
          </a:p>
          <a:p>
            <a:r>
              <a:rPr lang="en-US" dirty="0" smtClean="0"/>
              <a:t>4) mucus membrane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3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Estimated rates of </a:t>
            </a:r>
            <a:r>
              <a:rPr kumimoji="0" lang="en-GB" sz="3000" b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HCAI</a:t>
            </a: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worldwide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modern health-care facilities in the </a:t>
            </a:r>
            <a:r>
              <a:rPr lang="en-US" b="1" dirty="0" smtClean="0">
                <a:solidFill>
                  <a:srgbClr val="0070C0"/>
                </a:solidFill>
              </a:rPr>
              <a:t>developed world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5–10%</a:t>
            </a:r>
            <a:r>
              <a:rPr lang="en-US" dirty="0" smtClean="0"/>
              <a:t> of patients acquire one or more infections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 developing countries </a:t>
            </a:r>
            <a:r>
              <a:rPr lang="en-US" dirty="0" smtClean="0"/>
              <a:t>the risk of HCAI </a:t>
            </a:r>
            <a:br>
              <a:rPr lang="en-US" dirty="0" smtClean="0"/>
            </a:br>
            <a:r>
              <a:rPr lang="en-US" dirty="0" smtClean="0"/>
              <a:t>might exceed 25%.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 intensive care units</a:t>
            </a:r>
            <a:r>
              <a:rPr lang="en-US" dirty="0" smtClean="0"/>
              <a:t>, HCAI affects about 30% of patients and the attributable mortality may reach 45%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with potentially contagious clinical </a:t>
            </a:r>
            <a:r>
              <a:rPr lang="en-US" dirty="0" err="1" smtClean="0"/>
              <a:t>syndrom</a:t>
            </a:r>
            <a:r>
              <a:rPr lang="en-US" dirty="0" smtClean="0"/>
              <a:t>:</a:t>
            </a:r>
          </a:p>
          <a:p>
            <a:r>
              <a:rPr lang="en-US" dirty="0" smtClean="0"/>
              <a:t>Diagnosed to be colonized or infected with transmissible organism through:</a:t>
            </a:r>
          </a:p>
          <a:p>
            <a:r>
              <a:rPr lang="en-US" dirty="0"/>
              <a:t> </a:t>
            </a:r>
            <a:r>
              <a:rPr lang="en-US" dirty="0" smtClean="0"/>
              <a:t> airborne, droplet, and contact: </a:t>
            </a:r>
          </a:p>
          <a:p>
            <a:r>
              <a:rPr lang="en-US" dirty="0" smtClean="0"/>
              <a:t>       pulmonary tuberculosis</a:t>
            </a:r>
          </a:p>
          <a:p>
            <a:r>
              <a:rPr lang="en-US" dirty="0" smtClean="0"/>
              <a:t>        meningitis…etc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282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tuberculosis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Tuberculosis (TB) is an airborne disease</a:t>
            </a:r>
          </a:p>
          <a:p>
            <a:r>
              <a:rPr lang="en-US" dirty="0" smtClean="0"/>
              <a:t>Prompt recognition..Atypical presentation.</a:t>
            </a:r>
          </a:p>
          <a:p>
            <a:r>
              <a:rPr lang="en-US" dirty="0" smtClean="0"/>
              <a:t>Isolation</a:t>
            </a:r>
          </a:p>
          <a:p>
            <a:r>
              <a:rPr lang="en-US" dirty="0" smtClean="0"/>
              <a:t>Treatment</a:t>
            </a:r>
          </a:p>
          <a:p>
            <a:r>
              <a:rPr lang="en-US" dirty="0" smtClean="0"/>
              <a:t>The room :</a:t>
            </a:r>
          </a:p>
          <a:p>
            <a:r>
              <a:rPr lang="en-US" dirty="0" smtClean="0"/>
              <a:t>Negative pressure </a:t>
            </a:r>
          </a:p>
          <a:p>
            <a:r>
              <a:rPr lang="en-US" dirty="0" smtClean="0"/>
              <a:t>100% exhaust</a:t>
            </a:r>
          </a:p>
          <a:p>
            <a:r>
              <a:rPr lang="en-US" dirty="0" smtClean="0"/>
              <a:t>Private isolation with closed door.</a:t>
            </a:r>
          </a:p>
          <a:p>
            <a:r>
              <a:rPr lang="en-US" dirty="0" smtClean="0"/>
              <a:t>Use of N95 respirators.</a:t>
            </a:r>
          </a:p>
          <a:p>
            <a:r>
              <a:rPr lang="en-US" dirty="0" smtClean="0"/>
              <a:t>Follow the contact and test for infection.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942923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sz="2400" dirty="0" smtClean="0"/>
              <a:t>Transmission of multidrug-resistant/marker organisms</a:t>
            </a:r>
          </a:p>
          <a:p>
            <a:pPr lvl="2" algn="l">
              <a:lnSpc>
                <a:spcPct val="90000"/>
              </a:lnSpc>
            </a:pPr>
            <a:r>
              <a:rPr lang="en-US" dirty="0" smtClean="0"/>
              <a:t>MRSA</a:t>
            </a:r>
          </a:p>
          <a:p>
            <a:pPr lvl="2" algn="l">
              <a:lnSpc>
                <a:spcPct val="90000"/>
              </a:lnSpc>
            </a:pPr>
            <a:r>
              <a:rPr lang="en-US" dirty="0" smtClean="0"/>
              <a:t>VRE</a:t>
            </a:r>
          </a:p>
          <a:p>
            <a:pPr lvl="2" algn="l">
              <a:lnSpc>
                <a:spcPct val="90000"/>
              </a:lnSpc>
            </a:pPr>
            <a:r>
              <a:rPr lang="en-US" dirty="0" err="1" smtClean="0"/>
              <a:t>Carbapenem</a:t>
            </a:r>
            <a:r>
              <a:rPr lang="en-US" dirty="0" smtClean="0"/>
              <a:t>-resistant </a:t>
            </a:r>
            <a:r>
              <a:rPr lang="en-US" i="1" dirty="0" err="1" smtClean="0"/>
              <a:t>Acinetobacter</a:t>
            </a:r>
            <a:endParaRPr lang="en-US" i="1" dirty="0" smtClean="0"/>
          </a:p>
          <a:p>
            <a:pPr lvl="2" algn="l">
              <a:lnSpc>
                <a:spcPct val="90000"/>
              </a:lnSpc>
            </a:pPr>
            <a:r>
              <a:rPr lang="en-US" dirty="0" smtClean="0"/>
              <a:t>ESBL-producing organisms → MDR </a:t>
            </a:r>
            <a:r>
              <a:rPr lang="en-US" i="1" dirty="0" err="1" smtClean="0"/>
              <a:t>Enterobacteriaceae</a:t>
            </a:r>
            <a:endParaRPr lang="en-US" i="1" dirty="0" smtClean="0"/>
          </a:p>
          <a:p>
            <a:pPr lvl="2" algn="l">
              <a:lnSpc>
                <a:spcPct val="90000"/>
              </a:lnSpc>
            </a:pPr>
            <a:r>
              <a:rPr lang="en-US" i="1" dirty="0" smtClean="0"/>
              <a:t>C. </a:t>
            </a:r>
            <a:r>
              <a:rPr lang="en-US" i="1" dirty="0" err="1" smtClean="0"/>
              <a:t>difficile</a:t>
            </a:r>
            <a:endParaRPr lang="en-US" i="1" dirty="0" smtClean="0"/>
          </a:p>
          <a:p>
            <a:pPr lvl="2" algn="l">
              <a:lnSpc>
                <a:spcPct val="90000"/>
              </a:lnSpc>
            </a:pP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in burn and </a:t>
            </a:r>
            <a:r>
              <a:rPr lang="en-US" dirty="0" err="1" smtClean="0"/>
              <a:t>immunocompromised</a:t>
            </a:r>
            <a:r>
              <a:rPr lang="en-US" dirty="0" smtClean="0"/>
              <a:t> populations</a:t>
            </a:r>
          </a:p>
          <a:p>
            <a:pPr lvl="2" algn="l">
              <a:lnSpc>
                <a:spcPct val="90000"/>
              </a:lnSpc>
            </a:pPr>
            <a:r>
              <a:rPr lang="en-US" dirty="0" smtClean="0"/>
              <a:t>Tuberculosis</a:t>
            </a:r>
          </a:p>
          <a:p>
            <a:pPr lvl="2" algn="l">
              <a:lnSpc>
                <a:spcPct val="90000"/>
              </a:lnSpc>
            </a:pPr>
            <a:r>
              <a:rPr lang="en-US" sz="2600" dirty="0" smtClean="0"/>
              <a:t>Human Immunodeficiency Virus (HIV</a:t>
            </a:r>
          </a:p>
          <a:p>
            <a:pPr lvl="2" algn="l">
              <a:lnSpc>
                <a:spcPct val="90000"/>
              </a:lnSpc>
            </a:pPr>
            <a:r>
              <a:rPr lang="en-US" sz="2600" dirty="0" smtClean="0"/>
              <a:t>Influenza</a:t>
            </a:r>
          </a:p>
          <a:p>
            <a:pPr lvl="2" algn="l">
              <a:lnSpc>
                <a:spcPct val="90000"/>
              </a:lnSpc>
            </a:pPr>
            <a:r>
              <a:rPr lang="en-US" sz="2600" dirty="0" smtClean="0"/>
              <a:t>meningitis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58692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Clostridium </a:t>
            </a:r>
            <a:r>
              <a:rPr lang="en-US" dirty="0" err="1" smtClean="0"/>
              <a:t>difficile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difficile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bacterium that causes colitis. Diarrhea and fever are the most common symptoms of Clostridium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difficile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infection.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Overuse of antibiotics is the most important risk for getting Clostridium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difficile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infection.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92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1) </a:t>
            </a:r>
            <a:r>
              <a:rPr lang="en-US" b="1" u="sng" dirty="0" smtClean="0">
                <a:solidFill>
                  <a:srgbClr val="0070C0"/>
                </a:solidFill>
              </a:rPr>
              <a:t>Endogenous</a:t>
            </a:r>
          </a:p>
          <a:p>
            <a:r>
              <a:rPr lang="en-US" dirty="0" smtClean="0"/>
              <a:t> Body </a:t>
            </a:r>
            <a:r>
              <a:rPr lang="en-US" dirty="0"/>
              <a:t>sites, such as </a:t>
            </a:r>
            <a:r>
              <a:rPr lang="en-US" dirty="0" smtClean="0"/>
              <a:t>  the </a:t>
            </a:r>
            <a:r>
              <a:rPr lang="en-US" dirty="0">
                <a:solidFill>
                  <a:srgbClr val="FF0000"/>
                </a:solidFill>
              </a:rPr>
              <a:t>skin, nose, mouth, gastrointestinal (GI) tract, </a:t>
            </a:r>
            <a:r>
              <a:rPr lang="en-US" dirty="0" smtClean="0"/>
              <a:t>that </a:t>
            </a:r>
            <a:r>
              <a:rPr lang="en-US" dirty="0"/>
              <a:t>are normally inhabited by microorganisms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</a:t>
            </a:r>
            <a:r>
              <a:rPr lang="en-US" b="1" u="sng" dirty="0" smtClean="0">
                <a:solidFill>
                  <a:srgbClr val="0070C0"/>
                </a:solidFill>
              </a:rPr>
              <a:t>2) Exogenous</a:t>
            </a:r>
            <a:r>
              <a:rPr lang="en-US" dirty="0" smtClean="0"/>
              <a:t> :</a:t>
            </a:r>
          </a:p>
          <a:p>
            <a:r>
              <a:rPr lang="en-US" dirty="0" smtClean="0"/>
              <a:t>Sources are those external to the patient, such as </a:t>
            </a:r>
            <a:r>
              <a:rPr lang="en-US" dirty="0" smtClean="0">
                <a:solidFill>
                  <a:srgbClr val="FF0000"/>
                </a:solidFill>
              </a:rPr>
              <a:t>patient care personnel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visitors</a:t>
            </a:r>
            <a:r>
              <a:rPr lang="en-US" dirty="0" smtClean="0">
                <a:solidFill>
                  <a:srgbClr val="FF0000"/>
                </a:solidFill>
              </a:rPr>
              <a:t>, patient care equipment</a:t>
            </a:r>
            <a:r>
              <a:rPr lang="en-US" dirty="0" smtClean="0">
                <a:solidFill>
                  <a:srgbClr val="0070C0"/>
                </a:solidFill>
              </a:rPr>
              <a:t>, medical devices</a:t>
            </a:r>
            <a:r>
              <a:rPr lang="en-US" dirty="0" smtClean="0">
                <a:solidFill>
                  <a:srgbClr val="FF0000"/>
                </a:solidFill>
              </a:rPr>
              <a:t>, or  the health care environment.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b="1" kern="0" dirty="0">
                <a:solidFill>
                  <a:srgbClr val="F47920"/>
                </a:solidFill>
                <a:latin typeface="Arial"/>
              </a:rPr>
              <a:t>The impact of HCAI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Effects of </a:t>
            </a:r>
            <a:r>
              <a:rPr lang="en-GB" dirty="0" smtClean="0">
                <a:solidFill>
                  <a:srgbClr val="FF0000"/>
                </a:solidFill>
              </a:rPr>
              <a:t>health care associated infection:</a:t>
            </a:r>
            <a:endParaRPr lang="en-GB" dirty="0">
              <a:solidFill>
                <a:srgbClr val="FF0000"/>
              </a:solidFill>
            </a:endParaRPr>
          </a:p>
          <a:p>
            <a:pPr lvl="1" algn="just"/>
            <a:r>
              <a:rPr lang="en-GB" dirty="0"/>
              <a:t>Increased mortality &amp; morbidity</a:t>
            </a:r>
          </a:p>
          <a:p>
            <a:pPr lvl="1" algn="just"/>
            <a:r>
              <a:rPr lang="en-GB" dirty="0"/>
              <a:t>Prolonged hospital stay</a:t>
            </a:r>
          </a:p>
          <a:p>
            <a:pPr lvl="1" algn="just"/>
            <a:r>
              <a:rPr lang="en-GB" dirty="0"/>
              <a:t>Increased drugs bill</a:t>
            </a:r>
          </a:p>
          <a:p>
            <a:pPr lvl="1" algn="just"/>
            <a:r>
              <a:rPr lang="en-GB" dirty="0"/>
              <a:t>Increased staffing costs</a:t>
            </a:r>
          </a:p>
          <a:p>
            <a:pPr lvl="1" algn="just"/>
            <a:r>
              <a:rPr lang="en-GB" dirty="0"/>
              <a:t>Demoralising for staff &amp; patients</a:t>
            </a:r>
          </a:p>
          <a:p>
            <a:pPr lvl="1" algn="just"/>
            <a:r>
              <a:rPr lang="en-GB" dirty="0"/>
              <a:t>Decreased public confidence in hospitals &amp; doctors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17738"/>
            <a:ext cx="2378075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59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Most frequent sites of infection </a:t>
            </a:r>
            <a:b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and their risk factors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600201"/>
            <a:ext cx="4178174" cy="2332856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URINARY TRACT </a:t>
            </a:r>
            <a:r>
              <a:rPr lang="en-GB" sz="18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INFECTIONS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Urinary catheter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Urinary invasive </a:t>
            </a:r>
            <a:r>
              <a:rPr lang="en-GB" sz="1400" b="1" dirty="0" smtClean="0">
                <a:solidFill>
                  <a:srgbClr val="F47920"/>
                </a:solidFill>
                <a:latin typeface="Arial" charset="0"/>
                <a:cs typeface="Arial" charset="0"/>
              </a:rPr>
              <a:t>procedures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Advanced age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Severe underlying disease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Urolitiasis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Pregnancy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Diabetes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71868" y="1643050"/>
            <a:ext cx="7223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34%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79512" y="3721100"/>
            <a:ext cx="3600400" cy="257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lvl="0" algn="r"/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SURGICAL SITE </a:t>
            </a:r>
            <a:r>
              <a:rPr kumimoji="0" lang="en-GB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INFECTIONS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    </a:t>
            </a:r>
            <a:r>
              <a:rPr lang="en-GB" sz="1800" b="1" dirty="0" smtClean="0">
                <a:solidFill>
                  <a:srgbClr val="404040"/>
                </a:solidFill>
              </a:rPr>
              <a:t>17</a:t>
            </a:r>
            <a:r>
              <a:rPr lang="en-GB" sz="1800" b="1" dirty="0">
                <a:solidFill>
                  <a:srgbClr val="404040"/>
                </a:solidFill>
              </a:rPr>
              <a:t>%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Inadequate antibiotic prophylaxis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Incorrect surgical skin preparation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Inappropriate wound care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Surgical intervention duration</a:t>
            </a: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Type of wound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Poor surgical asepsis</a:t>
            </a: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Diabetes</a:t>
            </a: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Nutritional state</a:t>
            </a: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Immunodeficiency</a:t>
            </a: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Lack of training and supervision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786314" y="1412774"/>
            <a:ext cx="4117662" cy="276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LOWER RESPIRATORY TRACT INFECTIONS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Mechanical ventilation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Aspiration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Nasogastric tube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Central nervous system depressants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Antibiotics and anti-acids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Prolonged health-care facilities stay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Malnutrition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noProof="0" dirty="0" smtClean="0">
                <a:solidFill>
                  <a:srgbClr val="0070C0"/>
                </a:solidFill>
              </a:rPr>
              <a:t>Advanced age</a:t>
            </a: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Surgery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Immunodeficiency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70067" y="17786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404040"/>
                </a:solidFill>
                <a:latin typeface="Arial" charset="0"/>
                <a:cs typeface="Arial" charset="0"/>
              </a:rPr>
              <a:t>13%</a:t>
            </a:r>
          </a:p>
        </p:txBody>
      </p:sp>
      <p:sp>
        <p:nvSpPr>
          <p:cNvPr id="7" name="Rectangle 6"/>
          <p:cNvSpPr/>
          <p:nvPr/>
        </p:nvSpPr>
        <p:spPr>
          <a:xfrm>
            <a:off x="4929190" y="4429132"/>
            <a:ext cx="4572000" cy="20467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BLOOD </a:t>
            </a:r>
            <a:r>
              <a:rPr lang="en-GB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INFECTIONS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Vascular catheter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Neonatal age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Critical care</a:t>
            </a:r>
            <a:r>
              <a:rPr lang="en-GB" sz="1100" dirty="0">
                <a:solidFill>
                  <a:srgbClr val="959595"/>
                </a:solidFill>
                <a:latin typeface="Arial" charset="0"/>
                <a:cs typeface="Arial" charset="0"/>
              </a:rPr>
              <a:t> </a:t>
            </a:r>
            <a:br>
              <a:rPr lang="en-GB" sz="1100" dirty="0">
                <a:solidFill>
                  <a:srgbClr val="959595"/>
                </a:solidFill>
                <a:latin typeface="Arial" charset="0"/>
                <a:cs typeface="Arial" charset="0"/>
              </a:rPr>
            </a:b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Severe underlying disease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Neutropenia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Immunodeficiency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New invasive technologies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Lack of training and supervision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44" y="4500570"/>
            <a:ext cx="7381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13" y="3141663"/>
            <a:ext cx="3786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4572008"/>
            <a:ext cx="2087803" cy="208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6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URINARY TRACT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GB" sz="3500" dirty="0" smtClean="0">
                <a:latin typeface="Arial" charset="0"/>
                <a:cs typeface="+mj-cs"/>
              </a:rPr>
              <a:t>   Account for 35-45%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GB" sz="3500" dirty="0" smtClean="0">
                <a:latin typeface="Arial" charset="0"/>
                <a:cs typeface="+mj-cs"/>
              </a:rPr>
              <a:t>   3% of </a:t>
            </a:r>
            <a:r>
              <a:rPr lang="en-GB" sz="3500" dirty="0" err="1" smtClean="0">
                <a:latin typeface="Arial" charset="0"/>
                <a:cs typeface="+mj-cs"/>
              </a:rPr>
              <a:t>bacteriuric</a:t>
            </a:r>
            <a:r>
              <a:rPr lang="en-GB" sz="3500" dirty="0" smtClean="0">
                <a:latin typeface="Arial" charset="0"/>
                <a:cs typeface="+mj-cs"/>
              </a:rPr>
              <a:t> develop   </a:t>
            </a:r>
            <a:r>
              <a:rPr lang="en-GB" sz="3500" u="sng" dirty="0" err="1" smtClean="0">
                <a:solidFill>
                  <a:srgbClr val="FF0000"/>
                </a:solidFill>
                <a:latin typeface="Arial" charset="0"/>
                <a:cs typeface="+mj-cs"/>
              </a:rPr>
              <a:t>bacteremia</a:t>
            </a:r>
            <a:r>
              <a:rPr lang="en-GB" sz="3500" dirty="0" smtClean="0">
                <a:latin typeface="Arial" charset="0"/>
                <a:cs typeface="+mj-cs"/>
              </a:rPr>
              <a:t>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GB" sz="3500" dirty="0" smtClean="0">
                <a:latin typeface="Arial" charset="0"/>
                <a:cs typeface="+mj-cs"/>
              </a:rPr>
              <a:t>   Important source of multi-drug resistant bacteria.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GB" sz="3500" dirty="0" smtClean="0">
                <a:latin typeface="Arial" charset="0"/>
                <a:cs typeface="+mj-cs"/>
              </a:rPr>
              <a:t>    Almost all are preceded by :  (3-10 % risk)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3500" dirty="0">
              <a:solidFill>
                <a:srgbClr val="FF0000"/>
              </a:solidFill>
              <a:latin typeface="Arial" charset="0"/>
              <a:cs typeface="+mj-cs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GB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Urinary catheter.</a:t>
            </a:r>
            <a:endParaRPr lang="en-GB" b="1" dirty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GB" b="1" dirty="0">
                <a:solidFill>
                  <a:srgbClr val="00B050"/>
                </a:solidFill>
                <a:latin typeface="Arial" charset="0"/>
                <a:cs typeface="Arial" charset="0"/>
              </a:rPr>
              <a:t>Urinary invasive </a:t>
            </a:r>
            <a:r>
              <a:rPr lang="en-GB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procedures.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lang="en-GB" b="1" dirty="0" smtClean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b="1" dirty="0" smtClean="0">
                <a:solidFill>
                  <a:srgbClr val="F47920"/>
                </a:solidFill>
                <a:latin typeface="Arial" charset="0"/>
                <a:cs typeface="Arial" charset="0"/>
              </a:rPr>
              <a:t>Risk factors:</a:t>
            </a:r>
            <a:endParaRPr lang="en-GB" b="1" dirty="0">
              <a:solidFill>
                <a:srgbClr val="F4792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600" dirty="0">
                <a:solidFill>
                  <a:srgbClr val="0070C0"/>
                </a:solidFill>
                <a:latin typeface="Arial" charset="0"/>
                <a:cs typeface="Arial" charset="0"/>
              </a:rPr>
              <a:t>Advanced </a:t>
            </a:r>
            <a:r>
              <a:rPr lang="en-GB" sz="2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age                                         Pregnancy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Severe </a:t>
            </a:r>
            <a:r>
              <a:rPr lang="en-GB" sz="2600" dirty="0">
                <a:solidFill>
                  <a:srgbClr val="0070C0"/>
                </a:solidFill>
                <a:latin typeface="Arial" charset="0"/>
                <a:cs typeface="Arial" charset="0"/>
              </a:rPr>
              <a:t>underlying </a:t>
            </a:r>
            <a:r>
              <a:rPr lang="en-GB" sz="2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disease                      Diabetes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4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9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O_TITLE_24pt">
  <a:themeElements>
    <a:clrScheme name="WHO_TITLE_24pt 14">
      <a:dk1>
        <a:srgbClr val="404040"/>
      </a:dk1>
      <a:lt1>
        <a:srgbClr val="FFFFFF"/>
      </a:lt1>
      <a:dk2>
        <a:srgbClr val="959595"/>
      </a:dk2>
      <a:lt2>
        <a:srgbClr val="C8C8C8"/>
      </a:lt2>
      <a:accent1>
        <a:srgbClr val="F47920"/>
      </a:accent1>
      <a:accent2>
        <a:srgbClr val="DDDDDD"/>
      </a:accent2>
      <a:accent3>
        <a:srgbClr val="FFFFFF"/>
      </a:accent3>
      <a:accent4>
        <a:srgbClr val="353535"/>
      </a:accent4>
      <a:accent5>
        <a:srgbClr val="F8BEAB"/>
      </a:accent5>
      <a:accent6>
        <a:srgbClr val="C8C8C8"/>
      </a:accent6>
      <a:hlink>
        <a:srgbClr val="009999"/>
      </a:hlink>
      <a:folHlink>
        <a:srgbClr val="99CC00"/>
      </a:folHlink>
    </a:clrScheme>
    <a:fontScheme name="WHO_TITLE_24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O_TITLE_24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13">
        <a:dk1>
          <a:srgbClr val="000000"/>
        </a:dk1>
        <a:lt1>
          <a:srgbClr val="FFFFFF"/>
        </a:lt1>
        <a:dk2>
          <a:srgbClr val="F47920"/>
        </a:dk2>
        <a:lt2>
          <a:srgbClr val="808080"/>
        </a:lt2>
        <a:accent1>
          <a:srgbClr val="999999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C8C8C8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14">
        <a:dk1>
          <a:srgbClr val="404040"/>
        </a:dk1>
        <a:lt1>
          <a:srgbClr val="FFFFFF"/>
        </a:lt1>
        <a:dk2>
          <a:srgbClr val="959595"/>
        </a:dk2>
        <a:lt2>
          <a:srgbClr val="C8C8C8"/>
        </a:lt2>
        <a:accent1>
          <a:srgbClr val="F47920"/>
        </a:accent1>
        <a:accent2>
          <a:srgbClr val="DDDDDD"/>
        </a:accent2>
        <a:accent3>
          <a:srgbClr val="FFFFFF"/>
        </a:accent3>
        <a:accent4>
          <a:srgbClr val="353535"/>
        </a:accent4>
        <a:accent5>
          <a:srgbClr val="F8BEAB"/>
        </a:accent5>
        <a:accent6>
          <a:srgbClr val="C8C8C8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2437</Words>
  <Application>Microsoft Office PowerPoint</Application>
  <PresentationFormat>On-screen Show (4:3)</PresentationFormat>
  <Paragraphs>365</Paragraphs>
  <Slides>53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Akhbar MT</vt:lpstr>
      <vt:lpstr>Arial</vt:lpstr>
      <vt:lpstr>Calibri</vt:lpstr>
      <vt:lpstr>Courier</vt:lpstr>
      <vt:lpstr>Times New Roman</vt:lpstr>
      <vt:lpstr>TTE11BBD90t00</vt:lpstr>
      <vt:lpstr>TTE51681A0t00</vt:lpstr>
      <vt:lpstr>Wingdings</vt:lpstr>
      <vt:lpstr>Office Theme</vt:lpstr>
      <vt:lpstr>WHO_TITLE_24pt</vt:lpstr>
      <vt:lpstr>Health Care-associated Infection (HCAI) ( Nosocomial” or “hospital” infection)</vt:lpstr>
      <vt:lpstr>Health Care-associated Infection (HCAI) ( Nosocomial” or “hospital” infection)  </vt:lpstr>
      <vt:lpstr>Colonization</vt:lpstr>
      <vt:lpstr>HEALTH CARE WORKERS.</vt:lpstr>
      <vt:lpstr>Estimated rates of HCAI worldwide</vt:lpstr>
      <vt:lpstr>Source of infection</vt:lpstr>
      <vt:lpstr>The impact of HCAI</vt:lpstr>
      <vt:lpstr>Most frequent sites of infection  and their risk factors</vt:lpstr>
      <vt:lpstr>URINARY TRACT INFECTIONS</vt:lpstr>
      <vt:lpstr>Catheter-associated urinary tract infections </vt:lpstr>
      <vt:lpstr>URINARY TRACT INFECTIONS</vt:lpstr>
      <vt:lpstr>Impact of HCUTI</vt:lpstr>
      <vt:lpstr>Pathogenesis </vt:lpstr>
      <vt:lpstr>Diagnosis </vt:lpstr>
      <vt:lpstr>Catheter-associated Urinary Tract Infections</vt:lpstr>
      <vt:lpstr>Catheter-associated Urinary Tract Infections</vt:lpstr>
      <vt:lpstr>Prevention of catheter-associated UTIs</vt:lpstr>
      <vt:lpstr>PowerPoint Presentation</vt:lpstr>
      <vt:lpstr>PREVENTION</vt:lpstr>
      <vt:lpstr>Catheter-associated Urinary Tract Infections</vt:lpstr>
      <vt:lpstr>SURGICAL  SITE INFECTION 17%</vt:lpstr>
      <vt:lpstr>SURGICAL  SITE INFECTION</vt:lpstr>
      <vt:lpstr>SURGICAL  SITE INFECTION</vt:lpstr>
      <vt:lpstr>Diagnosis</vt:lpstr>
      <vt:lpstr>SURGICAL SITE INFECTION</vt:lpstr>
      <vt:lpstr> Prevention of  SSIs</vt:lpstr>
      <vt:lpstr>SURGICAL SITE INFECTION</vt:lpstr>
      <vt:lpstr>Blood stream infection</vt:lpstr>
      <vt:lpstr>Blood stream infection</vt:lpstr>
      <vt:lpstr>PowerPoint Presentation</vt:lpstr>
      <vt:lpstr>Blood stream infection</vt:lpstr>
      <vt:lpstr>Blood stream infection</vt:lpstr>
      <vt:lpstr>Pathogenesis</vt:lpstr>
      <vt:lpstr>PowerPoint Presentation</vt:lpstr>
      <vt:lpstr>BLOOD STREAM INFECTION</vt:lpstr>
      <vt:lpstr>BLOOD STREAM INFECTION</vt:lpstr>
      <vt:lpstr>Blood stream infection</vt:lpstr>
      <vt:lpstr>Blood stream infection</vt:lpstr>
      <vt:lpstr>Blood stream infection</vt:lpstr>
      <vt:lpstr>Blood stream infection prevention</vt:lpstr>
      <vt:lpstr>PowerPoint Presentation</vt:lpstr>
      <vt:lpstr>Health care associated pneumonia</vt:lpstr>
      <vt:lpstr>Health care associated pneumonia</vt:lpstr>
      <vt:lpstr>Health care associated pneumonia.</vt:lpstr>
      <vt:lpstr>Health care associated pneumonia</vt:lpstr>
      <vt:lpstr>Health care associated pneumonia</vt:lpstr>
      <vt:lpstr>DIAGNOSIS</vt:lpstr>
      <vt:lpstr>Prevention of  health care-associated infection </vt:lpstr>
      <vt:lpstr>Isolation </vt:lpstr>
      <vt:lpstr>PowerPoint Presentation</vt:lpstr>
      <vt:lpstr>tuberculosis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ALMAJID</dc:creator>
  <cp:lastModifiedBy>Al Majed Fahad</cp:lastModifiedBy>
  <cp:revision>121</cp:revision>
  <cp:lastPrinted>2013-03-16T09:40:01Z</cp:lastPrinted>
  <dcterms:created xsi:type="dcterms:W3CDTF">2012-11-04T06:54:40Z</dcterms:created>
  <dcterms:modified xsi:type="dcterms:W3CDTF">2017-05-01T05:08:21Z</dcterms:modified>
</cp:coreProperties>
</file>