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53"/>
  </p:handoutMasterIdLst>
  <p:sldIdLst>
    <p:sldId id="256" r:id="rId2"/>
    <p:sldId id="322" r:id="rId3"/>
    <p:sldId id="266" r:id="rId4"/>
    <p:sldId id="267" r:id="rId5"/>
    <p:sldId id="268" r:id="rId6"/>
    <p:sldId id="269" r:id="rId7"/>
    <p:sldId id="271" r:id="rId8"/>
    <p:sldId id="272" r:id="rId9"/>
    <p:sldId id="273" r:id="rId10"/>
    <p:sldId id="276" r:id="rId11"/>
    <p:sldId id="277" r:id="rId12"/>
    <p:sldId id="274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91" r:id="rId21"/>
    <p:sldId id="294" r:id="rId22"/>
    <p:sldId id="295" r:id="rId23"/>
    <p:sldId id="296" r:id="rId24"/>
    <p:sldId id="297" r:id="rId25"/>
    <p:sldId id="298" r:id="rId26"/>
    <p:sldId id="299" r:id="rId27"/>
    <p:sldId id="292" r:id="rId28"/>
    <p:sldId id="293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23" r:id="rId5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C6AF9-C646-483C-81A1-7C82892441A3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AF579-1EF5-4D34-9248-498358B2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13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2139-B13E-42EE-AA00-70F21716242B}" type="datetimeFigureOut">
              <a:rPr lang="ar-SA" smtClean="0"/>
              <a:pPr/>
              <a:t>05/08/1438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766-3569-44BD-960A-F8BFEBE727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2139-B13E-42EE-AA00-70F21716242B}" type="datetimeFigureOut">
              <a:rPr lang="ar-SA" smtClean="0"/>
              <a:pPr/>
              <a:t>05/08/1438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766-3569-44BD-960A-F8BFEBE727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2139-B13E-42EE-AA00-70F21716242B}" type="datetimeFigureOut">
              <a:rPr lang="ar-SA" smtClean="0"/>
              <a:pPr/>
              <a:t>05/08/1438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766-3569-44BD-960A-F8BFEBE727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2139-B13E-42EE-AA00-70F21716242B}" type="datetimeFigureOut">
              <a:rPr lang="ar-SA" smtClean="0"/>
              <a:pPr/>
              <a:t>05/08/1438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766-3569-44BD-960A-F8BFEBE727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2139-B13E-42EE-AA00-70F21716242B}" type="datetimeFigureOut">
              <a:rPr lang="ar-SA" smtClean="0"/>
              <a:pPr/>
              <a:t>05/08/1438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766-3569-44BD-960A-F8BFEBE727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2139-B13E-42EE-AA00-70F21716242B}" type="datetimeFigureOut">
              <a:rPr lang="ar-SA" smtClean="0"/>
              <a:pPr/>
              <a:t>05/08/1438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766-3569-44BD-960A-F8BFEBE727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2139-B13E-42EE-AA00-70F21716242B}" type="datetimeFigureOut">
              <a:rPr lang="ar-SA" smtClean="0"/>
              <a:pPr/>
              <a:t>05/08/1438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766-3569-44BD-960A-F8BFEBE727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2139-B13E-42EE-AA00-70F21716242B}" type="datetimeFigureOut">
              <a:rPr lang="ar-SA" smtClean="0"/>
              <a:pPr/>
              <a:t>05/08/1438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766-3569-44BD-960A-F8BFEBE727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2139-B13E-42EE-AA00-70F21716242B}" type="datetimeFigureOut">
              <a:rPr lang="ar-SA" smtClean="0"/>
              <a:pPr/>
              <a:t>05/08/1438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766-3569-44BD-960A-F8BFEBE727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2139-B13E-42EE-AA00-70F21716242B}" type="datetimeFigureOut">
              <a:rPr lang="ar-SA" smtClean="0"/>
              <a:pPr/>
              <a:t>05/08/1438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766-3569-44BD-960A-F8BFEBE727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2139-B13E-42EE-AA00-70F21716242B}" type="datetimeFigureOut">
              <a:rPr lang="ar-SA" smtClean="0"/>
              <a:pPr/>
              <a:t>05/08/1438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766-3569-44BD-960A-F8BFEBE727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E2139-B13E-42EE-AA00-70F21716242B}" type="datetimeFigureOut">
              <a:rPr lang="ar-SA" smtClean="0"/>
              <a:pPr/>
              <a:t>05/08/1438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1766-3569-44BD-960A-F8BFEBE7279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 of antibiotics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Fahad Almajid.MD</a:t>
            </a:r>
          </a:p>
          <a:p>
            <a:r>
              <a:rPr lang="en-US" dirty="0" smtClean="0"/>
              <a:t>Associate prof of infectious disease</a:t>
            </a:r>
          </a:p>
          <a:p>
            <a:r>
              <a:rPr lang="en-US" dirty="0" smtClean="0"/>
              <a:t>1438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Microbiology identified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Narrow the antibiotics spectrum</a:t>
            </a:r>
          </a:p>
          <a:p>
            <a:pPr algn="l" rtl="0"/>
            <a:r>
              <a:rPr lang="en-US" dirty="0" smtClean="0"/>
              <a:t>1] cost</a:t>
            </a:r>
          </a:p>
          <a:p>
            <a:pPr algn="l" rtl="0"/>
            <a:r>
              <a:rPr lang="en-US" dirty="0" smtClean="0"/>
              <a:t>2] </a:t>
            </a:r>
            <a:r>
              <a:rPr lang="en-US" dirty="0" err="1" smtClean="0"/>
              <a:t>toxxicity</a:t>
            </a:r>
            <a:endParaRPr lang="en-US" dirty="0" smtClean="0"/>
          </a:p>
          <a:p>
            <a:pPr algn="l" rtl="0"/>
            <a:r>
              <a:rPr lang="en-US" dirty="0" smtClean="0"/>
              <a:t>3] prevent emergence of resistance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Interpretation of Antimicrobial Susceptibility</a:t>
            </a:r>
            <a:br>
              <a:rPr lang="en-US" sz="3200" dirty="0" smtClean="0"/>
            </a:br>
            <a:r>
              <a:rPr lang="en-US" sz="3200" dirty="0" smtClean="0"/>
              <a:t>Testing Results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measures the ability of a specific organism to grow in the presence of a particular drug in vitro</a:t>
            </a:r>
          </a:p>
          <a:p>
            <a:pPr algn="l" rtl="0"/>
            <a:r>
              <a:rPr lang="en-US" dirty="0" smtClean="0"/>
              <a:t>Data are reported in the form of minimum inhibitory concentration (MIC),</a:t>
            </a:r>
          </a:p>
          <a:p>
            <a:pPr algn="l" rtl="0"/>
            <a:r>
              <a:rPr lang="en-US" dirty="0" smtClean="0"/>
              <a:t>MIC:   is the lowest concentration of an antibiotic that inhibits visible growth of a organism:  Sensitive,  resistant,  intermediate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Bactericidal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Bacteriostatic</a:t>
            </a:r>
            <a:r>
              <a:rPr lang="en-US" dirty="0" smtClean="0"/>
              <a:t> Therapy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Bactericidal</a:t>
            </a:r>
          </a:p>
          <a:p>
            <a:pPr algn="l" rtl="0"/>
            <a:r>
              <a:rPr lang="en-US" dirty="0" smtClean="0"/>
              <a:t>drugs, which cause death and disruption of the bacterial cell, include drugs that primarily act on the:</a:t>
            </a:r>
          </a:p>
          <a:p>
            <a:pPr algn="l" rtl="0"/>
            <a:r>
              <a:rPr lang="en-US" dirty="0" smtClean="0"/>
              <a:t> cell wall (</a:t>
            </a:r>
            <a:r>
              <a:rPr lang="en-US" dirty="0" err="1" smtClean="0"/>
              <a:t>eg</a:t>
            </a:r>
            <a:r>
              <a:rPr lang="en-US" dirty="0" smtClean="0"/>
              <a:t>, b-</a:t>
            </a:r>
            <a:r>
              <a:rPr lang="en-US" dirty="0" err="1" smtClean="0"/>
              <a:t>lactams</a:t>
            </a:r>
            <a:r>
              <a:rPr lang="en-US" dirty="0" smtClean="0"/>
              <a:t>),</a:t>
            </a:r>
          </a:p>
          <a:p>
            <a:pPr algn="l" rtl="0"/>
            <a:r>
              <a:rPr lang="en-US" dirty="0" smtClean="0"/>
              <a:t> cell membrane 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 err="1" smtClean="0"/>
              <a:t>daptomycin</a:t>
            </a:r>
            <a:r>
              <a:rPr lang="en-US" dirty="0" smtClean="0"/>
              <a:t>),</a:t>
            </a:r>
          </a:p>
          <a:p>
            <a:pPr algn="l" rtl="0"/>
            <a:r>
              <a:rPr lang="en-US" dirty="0" smtClean="0"/>
              <a:t> or bacterial DNA 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 err="1" smtClean="0"/>
              <a:t>fluoroquinolones</a:t>
            </a:r>
            <a:r>
              <a:rPr lang="en-US" dirty="0" smtClean="0"/>
              <a:t>)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err="1" smtClean="0"/>
              <a:t>Bacteriostatic</a:t>
            </a:r>
            <a:r>
              <a:rPr lang="en-US" dirty="0" smtClean="0"/>
              <a:t> agents inhibit bacterial replication without killing the organism.:</a:t>
            </a:r>
          </a:p>
          <a:p>
            <a:pPr algn="l" rtl="0"/>
            <a:r>
              <a:rPr lang="en-US" dirty="0" smtClean="0"/>
              <a:t>sulfonamides, </a:t>
            </a:r>
            <a:r>
              <a:rPr lang="en-US" dirty="0" err="1" smtClean="0"/>
              <a:t>tetracyclines</a:t>
            </a:r>
            <a:r>
              <a:rPr lang="en-US" dirty="0" smtClean="0"/>
              <a:t>,</a:t>
            </a:r>
          </a:p>
          <a:p>
            <a:pPr algn="l" rtl="0"/>
            <a:r>
              <a:rPr lang="en-US" dirty="0" smtClean="0"/>
              <a:t>and </a:t>
            </a:r>
            <a:r>
              <a:rPr lang="en-US" dirty="0" err="1" smtClean="0"/>
              <a:t>macrolides</a:t>
            </a:r>
            <a:r>
              <a:rPr lang="en-US" dirty="0" smtClean="0"/>
              <a:t>,</a:t>
            </a:r>
          </a:p>
          <a:p>
            <a:pPr algn="l" rtl="0"/>
            <a:r>
              <a:rPr lang="en-US" dirty="0" smtClean="0"/>
              <a:t>act by inhibiting protein synthesis.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The distinction is not absolute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Antimicrobial Combinations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Agents Exhibit Synergistic Activity Against a</a:t>
            </a:r>
          </a:p>
          <a:p>
            <a:pPr algn="l" rtl="0">
              <a:buNone/>
            </a:pPr>
            <a:r>
              <a:rPr lang="en-US" b="1" dirty="0" smtClean="0"/>
              <a:t>    Microorganism:</a:t>
            </a:r>
          </a:p>
          <a:p>
            <a:pPr algn="l" rtl="0"/>
            <a:r>
              <a:rPr lang="en-US" dirty="0" smtClean="0"/>
              <a:t>The combined effect of the agents is greater than the sum of their independent activities</a:t>
            </a:r>
          </a:p>
          <a:p>
            <a:pPr algn="l" rtl="0">
              <a:buNone/>
            </a:pPr>
            <a:r>
              <a:rPr lang="en-US" dirty="0" smtClean="0"/>
              <a:t>    when measured separately.</a:t>
            </a:r>
          </a:p>
          <a:p>
            <a:pPr algn="l" rtl="0"/>
            <a:r>
              <a:rPr lang="en-US" dirty="0" smtClean="0"/>
              <a:t>b-</a:t>
            </a:r>
            <a:r>
              <a:rPr lang="en-US" dirty="0" err="1" smtClean="0"/>
              <a:t>lactams</a:t>
            </a:r>
            <a:r>
              <a:rPr lang="en-US" dirty="0" smtClean="0"/>
              <a:t> and </a:t>
            </a:r>
            <a:r>
              <a:rPr lang="en-US" dirty="0" err="1" smtClean="0"/>
              <a:t>aminoglycosides</a:t>
            </a:r>
            <a:r>
              <a:rPr lang="en-US" dirty="0" smtClean="0"/>
              <a:t> exhibits</a:t>
            </a:r>
          </a:p>
          <a:p>
            <a:pPr algn="l" rtl="0"/>
            <a:r>
              <a:rPr lang="en-US" dirty="0" smtClean="0"/>
              <a:t>synergistic activity against</a:t>
            </a:r>
            <a:r>
              <a:rPr lang="en-US" i="1" dirty="0" smtClean="0"/>
              <a:t> </a:t>
            </a:r>
            <a:r>
              <a:rPr lang="en-US" i="1" dirty="0" err="1" smtClean="0"/>
              <a:t>Enterococcus</a:t>
            </a:r>
            <a:r>
              <a:rPr lang="en-US" dirty="0" smtClean="0"/>
              <a:t> </a:t>
            </a:r>
            <a:r>
              <a:rPr lang="en-US" dirty="0" err="1" smtClean="0"/>
              <a:t>endocarditis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synergistic combinations can also be used to shorten the course of antimicrobial</a:t>
            </a:r>
          </a:p>
          <a:p>
            <a:pPr algn="l" rtl="0"/>
            <a:r>
              <a:rPr lang="en-US" dirty="0" smtClean="0"/>
              <a:t>therapy :</a:t>
            </a:r>
          </a:p>
          <a:p>
            <a:pPr algn="l" rtl="0"/>
            <a:r>
              <a:rPr lang="en-US" dirty="0" err="1" smtClean="0"/>
              <a:t>Endocarditis</a:t>
            </a:r>
            <a:r>
              <a:rPr lang="en-US" dirty="0" smtClean="0"/>
              <a:t> due to </a:t>
            </a:r>
            <a:r>
              <a:rPr lang="en-US" dirty="0" err="1" smtClean="0"/>
              <a:t>viridans</a:t>
            </a:r>
            <a:r>
              <a:rPr lang="en-US" dirty="0" smtClean="0"/>
              <a:t> group streptococci,</a:t>
            </a:r>
          </a:p>
          <a:p>
            <a:pPr algn="l" rtl="0"/>
            <a:r>
              <a:rPr lang="en-US" dirty="0" smtClean="0"/>
              <a:t>a combination of penicillin or </a:t>
            </a:r>
            <a:r>
              <a:rPr lang="en-US" dirty="0" err="1" smtClean="0"/>
              <a:t>ceftriaxone</a:t>
            </a:r>
            <a:r>
              <a:rPr lang="en-US" dirty="0" smtClean="0"/>
              <a:t> with</a:t>
            </a:r>
          </a:p>
          <a:p>
            <a:pPr algn="l" rtl="0"/>
            <a:r>
              <a:rPr lang="en-US" dirty="0" err="1" smtClean="0"/>
              <a:t>gentamicin</a:t>
            </a:r>
            <a:r>
              <a:rPr lang="en-US" dirty="0" smtClean="0"/>
              <a:t> for 2 weeks can be as effective as penicillin or </a:t>
            </a:r>
            <a:r>
              <a:rPr lang="en-US" dirty="0" err="1" smtClean="0"/>
              <a:t>ceftriaxone</a:t>
            </a:r>
            <a:r>
              <a:rPr lang="en-US" dirty="0" smtClean="0"/>
              <a:t> alone for 4 weeks).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Host Factors to Be Considered in Selection of</a:t>
            </a:r>
            <a:br>
              <a:rPr lang="en-US" sz="3200" dirty="0" smtClean="0"/>
            </a:br>
            <a:r>
              <a:rPr lang="en-US" sz="3200" dirty="0" smtClean="0"/>
              <a:t>Antimicrobial Agents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One size fits all”</a:t>
            </a:r>
          </a:p>
          <a:p>
            <a:pPr algn="l" rtl="0"/>
            <a:r>
              <a:rPr lang="en-US" b="1" dirty="0" smtClean="0"/>
              <a:t>Renal and Hepatic Function:</a:t>
            </a:r>
          </a:p>
          <a:p>
            <a:pPr algn="l" rtl="0"/>
            <a:r>
              <a:rPr lang="en-US" dirty="0" smtClean="0"/>
              <a:t>primary organs responsible for elimination</a:t>
            </a:r>
          </a:p>
          <a:p>
            <a:pPr algn="l" rtl="0"/>
            <a:r>
              <a:rPr lang="en-US" dirty="0" smtClean="0"/>
              <a:t>of drugs from the body…..</a:t>
            </a:r>
          </a:p>
          <a:p>
            <a:pPr algn="l" rtl="0"/>
            <a:r>
              <a:rPr lang="en-US" dirty="0" smtClean="0"/>
              <a:t>dose reduction to prevent accumulation and toxicity</a:t>
            </a:r>
          </a:p>
          <a:p>
            <a:pPr algn="l" rtl="0"/>
            <a:r>
              <a:rPr lang="en-US" b="1" dirty="0" smtClean="0"/>
              <a:t>Pregnancy and Lactation.</a:t>
            </a:r>
          </a:p>
          <a:p>
            <a:pPr algn="l" rtl="0"/>
            <a:r>
              <a:rPr lang="en-US" dirty="0" err="1" smtClean="0"/>
              <a:t>Penicillins</a:t>
            </a:r>
            <a:r>
              <a:rPr lang="en-US" dirty="0" smtClean="0"/>
              <a:t>, </a:t>
            </a:r>
            <a:r>
              <a:rPr lang="en-US" dirty="0" err="1" smtClean="0"/>
              <a:t>cephalosporins</a:t>
            </a:r>
            <a:r>
              <a:rPr lang="en-US" dirty="0" smtClean="0"/>
              <a:t>, and </a:t>
            </a:r>
            <a:r>
              <a:rPr lang="en-US" dirty="0" err="1" smtClean="0"/>
              <a:t>macrolides</a:t>
            </a:r>
            <a:r>
              <a:rPr lang="en-US" dirty="0" smtClean="0"/>
              <a:t> : considered safe…																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sulfonamides and </a:t>
            </a:r>
            <a:r>
              <a:rPr lang="en-US" b="1" dirty="0" err="1" smtClean="0">
                <a:solidFill>
                  <a:srgbClr val="FF0000"/>
                </a:solidFill>
              </a:rPr>
              <a:t>nitrofurantoin</a:t>
            </a:r>
            <a:r>
              <a:rPr lang="en-US" dirty="0" smtClean="0"/>
              <a:t>, which were not previously considered harmful in early pregnancy, were found to be associated with several birth defects.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/>
              <a:t>History of Allergy or Intolerance</a:t>
            </a:r>
          </a:p>
          <a:p>
            <a:pPr algn="l" rtl="0"/>
            <a:r>
              <a:rPr lang="en-US" b="1" dirty="0" smtClean="0">
                <a:solidFill>
                  <a:srgbClr val="002060"/>
                </a:solidFill>
              </a:rPr>
              <a:t>Oral </a:t>
            </a:r>
            <a:r>
              <a:rPr lang="en-US" b="1" dirty="0" err="1" smtClean="0">
                <a:solidFill>
                  <a:srgbClr val="002060"/>
                </a:solidFill>
              </a:rPr>
              <a:t>vs</a:t>
            </a:r>
            <a:r>
              <a:rPr lang="en-US" b="1" dirty="0" smtClean="0">
                <a:solidFill>
                  <a:srgbClr val="002060"/>
                </a:solidFill>
              </a:rPr>
              <a:t> Intravenous Therapy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well-absorbed oral antimicrobial agents (</a:t>
            </a:r>
            <a:r>
              <a:rPr lang="en-US" dirty="0" err="1" smtClean="0"/>
              <a:t>eg</a:t>
            </a:r>
            <a:r>
              <a:rPr lang="en-US" dirty="0" smtClean="0"/>
              <a:t>, treatment of pyelonephritis and community-acquired pneumonia with</a:t>
            </a:r>
          </a:p>
          <a:p>
            <a:pPr algn="l" rtl="0"/>
            <a:r>
              <a:rPr lang="en-US" dirty="0" smtClean="0"/>
              <a:t>oral </a:t>
            </a:r>
            <a:r>
              <a:rPr lang="en-US" dirty="0" err="1" smtClean="0"/>
              <a:t>fluoroquinolones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Patients initially treated with </a:t>
            </a:r>
            <a:r>
              <a:rPr lang="en-US" dirty="0" err="1" smtClean="0"/>
              <a:t>parenteral</a:t>
            </a:r>
            <a:r>
              <a:rPr lang="en-US" dirty="0" smtClean="0"/>
              <a:t> therapy can be safely switched to oral antibiotics when they become clinically stable… 	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bioavailability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antibiotics with excellent bioavailability are :</a:t>
            </a:r>
          </a:p>
          <a:p>
            <a:pPr algn="l" rtl="0"/>
            <a:r>
              <a:rPr lang="en-US" dirty="0" err="1" smtClean="0"/>
              <a:t>Fluoroquinolones</a:t>
            </a:r>
            <a:r>
              <a:rPr lang="en-US" dirty="0" smtClean="0"/>
              <a:t>, </a:t>
            </a:r>
          </a:p>
          <a:p>
            <a:pPr algn="l" rtl="0"/>
            <a:r>
              <a:rPr lang="en-US" dirty="0" err="1" smtClean="0"/>
              <a:t>Linezolid</a:t>
            </a:r>
            <a:r>
              <a:rPr lang="en-US" dirty="0" smtClean="0"/>
              <a:t>,</a:t>
            </a:r>
          </a:p>
          <a:p>
            <a:pPr algn="l" rtl="0"/>
            <a:r>
              <a:rPr lang="en-US" dirty="0" err="1" smtClean="0"/>
              <a:t>Trimethoprim-sulfamethoxazole</a:t>
            </a:r>
            <a:r>
              <a:rPr lang="en-US" dirty="0" smtClean="0"/>
              <a:t>, </a:t>
            </a:r>
            <a:r>
              <a:rPr lang="en-US" dirty="0" err="1" smtClean="0"/>
              <a:t>Metronidazole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BUT NOT FOR :</a:t>
            </a:r>
          </a:p>
          <a:p>
            <a:pPr algn="l" rtl="0"/>
            <a:r>
              <a:rPr lang="en-US" dirty="0" smtClean="0"/>
              <a:t>Meningitis</a:t>
            </a:r>
          </a:p>
          <a:p>
            <a:pPr algn="l" rtl="0"/>
            <a:r>
              <a:rPr lang="en-US" dirty="0" smtClean="0"/>
              <a:t>Infective </a:t>
            </a:r>
            <a:r>
              <a:rPr lang="en-US" dirty="0" err="1" smtClean="0"/>
              <a:t>endocarditis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antibiotics are needed to prevent or treat disease, </a:t>
            </a:r>
          </a:p>
          <a:p>
            <a:pPr marL="0" indent="0" algn="l" rtl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should always be used.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l" rtl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But  research has shown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that:</a:t>
            </a:r>
          </a:p>
          <a:p>
            <a:pPr marL="0" indent="0" algn="l" rtl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as much as 50% of the time, antibiotics are </a:t>
            </a:r>
          </a:p>
          <a:p>
            <a:pPr marL="0" indent="0" algn="l" rtl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prescribed…</a:t>
            </a:r>
          </a:p>
          <a:p>
            <a:pPr marL="0" indent="0" algn="l" rtl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 they are not needed or they are              </a:t>
            </a:r>
          </a:p>
          <a:p>
            <a:pPr marL="0" indent="0" algn="l" rtl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misused.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20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Efficacy at the Site of Infection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The efficacy of antimicrobial: </a:t>
            </a:r>
          </a:p>
          <a:p>
            <a:pPr algn="l" rtl="0">
              <a:buNone/>
            </a:pPr>
            <a:r>
              <a:rPr lang="en-US" dirty="0" smtClean="0"/>
              <a:t>    1] in vitro antimicrobial activity</a:t>
            </a:r>
          </a:p>
          <a:p>
            <a:pPr algn="l" rtl="0">
              <a:buNone/>
            </a:pPr>
            <a:r>
              <a:rPr lang="en-US" dirty="0" smtClean="0"/>
              <a:t>    2]  achieving adequate serum levels, </a:t>
            </a:r>
          </a:p>
          <a:p>
            <a:pPr algn="l" rtl="0">
              <a:buNone/>
            </a:pPr>
            <a:r>
              <a:rPr lang="en-US" dirty="0" smtClean="0"/>
              <a:t> Agents depends on their capacity to achieve a</a:t>
            </a:r>
          </a:p>
          <a:p>
            <a:pPr algn="l" rtl="0">
              <a:buNone/>
            </a:pPr>
            <a:r>
              <a:rPr lang="en-US" dirty="0" smtClean="0"/>
              <a:t>  concentration equal to or greater than the MIC     </a:t>
            </a:r>
          </a:p>
          <a:p>
            <a:pPr algn="l" rtl="0">
              <a:buNone/>
            </a:pPr>
            <a:r>
              <a:rPr lang="en-US" dirty="0" smtClean="0"/>
              <a:t>               at the site of infection:</a:t>
            </a:r>
          </a:p>
          <a:p>
            <a:pPr algn="l" rtl="0"/>
            <a:r>
              <a:rPr lang="en-US" dirty="0" smtClean="0"/>
              <a:t>Ocular fluid, CSF, abscess cavity, prostate, and bone: Antimicrobial concentration </a:t>
            </a:r>
            <a:r>
              <a:rPr lang="en-US" dirty="0" err="1" smtClean="0"/>
              <a:t>sare</a:t>
            </a:r>
            <a:r>
              <a:rPr lang="en-US" dirty="0" smtClean="0"/>
              <a:t> often</a:t>
            </a:r>
          </a:p>
          <a:p>
            <a:pPr algn="l" rtl="0">
              <a:buNone/>
            </a:pPr>
            <a:r>
              <a:rPr lang="en-US" dirty="0" smtClean="0"/>
              <a:t>        much lower than serum levels.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    A) </a:t>
            </a:r>
            <a:r>
              <a:rPr lang="en-US" b="1" dirty="0" smtClean="0">
                <a:solidFill>
                  <a:srgbClr val="002060"/>
                </a:solidFill>
              </a:rPr>
              <a:t>Cephalosporin</a:t>
            </a:r>
            <a:r>
              <a:rPr lang="en-US" dirty="0" smtClean="0"/>
              <a:t> : first &amp; second- generations      b</a:t>
            </a:r>
            <a:r>
              <a:rPr lang="en-US" b="1" dirty="0" smtClean="0">
                <a:solidFill>
                  <a:srgbClr val="002060"/>
                </a:solidFill>
              </a:rPr>
              <a:t>) Macrolides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r>
              <a:rPr lang="en-US" dirty="0" smtClean="0"/>
              <a:t>         Do not cross the blood-brain barrier</a:t>
            </a:r>
          </a:p>
          <a:p>
            <a:pPr algn="l" rtl="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C00000"/>
                </a:solidFill>
              </a:rPr>
              <a:t>Are not recommended for CNS infection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  </a:t>
            </a:r>
            <a:r>
              <a:rPr lang="en-US" b="1" dirty="0" err="1" smtClean="0">
                <a:solidFill>
                  <a:srgbClr val="002060"/>
                </a:solidFill>
              </a:rPr>
              <a:t>Fluoroquinolones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achieve high concentrations </a:t>
            </a:r>
          </a:p>
          <a:p>
            <a:pPr algn="l" rtl="0">
              <a:buNone/>
            </a:pPr>
            <a:r>
              <a:rPr lang="en-US" dirty="0" smtClean="0"/>
              <a:t>                  in the prostate: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Are preferred oral agents for the treatment  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     of </a:t>
            </a:r>
            <a:r>
              <a:rPr lang="en-US" b="1" dirty="0" err="1" smtClean="0">
                <a:solidFill>
                  <a:srgbClr val="C00000"/>
                </a:solidFill>
              </a:rPr>
              <a:t>prostatitis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err="1" smtClean="0">
                <a:solidFill>
                  <a:srgbClr val="002060"/>
                </a:solidFill>
              </a:rPr>
              <a:t>Daptomycin</a:t>
            </a:r>
            <a:r>
              <a:rPr lang="en-US" dirty="0" smtClean="0"/>
              <a:t>, an excellent bactericidal agent against gram-positive bacteria….BUT</a:t>
            </a:r>
          </a:p>
          <a:p>
            <a:pPr algn="l" rtl="0">
              <a:buNone/>
            </a:pPr>
            <a:r>
              <a:rPr lang="en-US" dirty="0" smtClean="0"/>
              <a:t>   is not useful for treatment of pneumonia</a:t>
            </a:r>
          </a:p>
          <a:p>
            <a:pPr algn="l" rtl="0">
              <a:buNone/>
            </a:pPr>
            <a:r>
              <a:rPr lang="en-US" dirty="0" smtClean="0"/>
              <a:t>    because it is inactivated by lung surfactant.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A</a:t>
            </a:r>
            <a:r>
              <a:rPr lang="en-US" b="1" dirty="0" err="1" smtClean="0">
                <a:solidFill>
                  <a:srgbClr val="002060"/>
                </a:solidFill>
              </a:rPr>
              <a:t>minoglycosides</a:t>
            </a:r>
            <a:r>
              <a:rPr lang="en-US" dirty="0" smtClean="0"/>
              <a:t> are less active in abscesses:</a:t>
            </a:r>
          </a:p>
          <a:p>
            <a:pPr algn="l" rtl="0"/>
            <a:r>
              <a:rPr lang="en-US" dirty="0" smtClean="0"/>
              <a:t>the low-oxygen</a:t>
            </a:r>
          </a:p>
          <a:p>
            <a:pPr algn="l" rtl="0"/>
            <a:r>
              <a:rPr lang="en-US" dirty="0" smtClean="0"/>
              <a:t> low-pH</a:t>
            </a:r>
          </a:p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Drainage of abscesses to enhance </a:t>
            </a:r>
            <a:r>
              <a:rPr lang="en-US" dirty="0" smtClean="0"/>
              <a:t>antimicrobial efficacy is recommended.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err="1" smtClean="0">
                <a:solidFill>
                  <a:srgbClr val="002060"/>
                </a:solidFill>
              </a:rPr>
              <a:t>Moxifloxacin</a:t>
            </a:r>
            <a:r>
              <a:rPr lang="en-US" dirty="0" smtClean="0"/>
              <a:t> does not achieve significant urinary concentrations, </a:t>
            </a:r>
          </a:p>
          <a:p>
            <a:pPr algn="l" rtl="0">
              <a:buNone/>
            </a:pPr>
            <a:r>
              <a:rPr lang="en-US" dirty="0" smtClean="0"/>
              <a:t>   because of its low renal excretion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Not suitable for treatment of UTIs.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/>
              <a:t>in </a:t>
            </a:r>
            <a:r>
              <a:rPr lang="en-US" b="1" dirty="0" err="1" smtClean="0"/>
              <a:t>conrast</a:t>
            </a:r>
            <a:r>
              <a:rPr lang="en-US" b="1" dirty="0" smtClean="0"/>
              <a:t>:</a:t>
            </a:r>
          </a:p>
          <a:p>
            <a:pPr algn="l" rtl="0"/>
            <a:r>
              <a:rPr lang="en-US" b="1" dirty="0" err="1" smtClean="0">
                <a:solidFill>
                  <a:srgbClr val="002060"/>
                </a:solidFill>
              </a:rPr>
              <a:t>Levofloxacin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b="1" dirty="0" smtClean="0">
                <a:solidFill>
                  <a:srgbClr val="002060"/>
                </a:solidFill>
              </a:rPr>
              <a:t> ciprofloxacin </a:t>
            </a:r>
            <a:r>
              <a:rPr lang="en-US" dirty="0" smtClean="0"/>
              <a:t>are excellent choices for UTIs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of Antimicrobial therapy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 many such infections, treatment duration has to be carefully individualized on the</a:t>
            </a:r>
          </a:p>
          <a:p>
            <a:pPr algn="l" rtl="0"/>
            <a:r>
              <a:rPr lang="en-US" dirty="0" smtClean="0"/>
              <a:t>basis of clinical and radiologic response:</a:t>
            </a:r>
          </a:p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4-6 weeks </a:t>
            </a:r>
            <a:r>
              <a:rPr lang="en-US" dirty="0" smtClean="0"/>
              <a:t>for:</a:t>
            </a:r>
          </a:p>
          <a:p>
            <a:pPr algn="l" rtl="0"/>
            <a:r>
              <a:rPr lang="pt-BR" dirty="0" smtClean="0"/>
              <a:t>Endocarditis, osteomyelitis, and intra-abdominal abscesses,</a:t>
            </a:r>
          </a:p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weeks to months </a:t>
            </a:r>
            <a:r>
              <a:rPr lang="en-US" dirty="0" smtClean="0"/>
              <a:t>for : invasive fungal infections.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of Response to Treatment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clinical and microbiological parameters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Clinical parameters : </a:t>
            </a:r>
            <a:r>
              <a:rPr lang="en-US" dirty="0" smtClean="0"/>
              <a:t>symptoms and signs : </a:t>
            </a:r>
          </a:p>
          <a:p>
            <a:pPr algn="l" rtl="0">
              <a:buNone/>
            </a:pPr>
            <a:r>
              <a:rPr lang="en-US" dirty="0" smtClean="0"/>
              <a:t>A) A decrease in fever, tachycardia, or confusion.</a:t>
            </a:r>
          </a:p>
          <a:p>
            <a:pPr algn="l" rtl="0">
              <a:buNone/>
            </a:pPr>
            <a:r>
              <a:rPr lang="en-US" dirty="0" smtClean="0"/>
              <a:t>B) laboratory values (</a:t>
            </a:r>
            <a:r>
              <a:rPr lang="en-US" dirty="0" err="1" smtClean="0"/>
              <a:t>eg</a:t>
            </a:r>
            <a:r>
              <a:rPr lang="en-US" dirty="0" smtClean="0"/>
              <a:t>, decreasing leukocyte count), and</a:t>
            </a:r>
          </a:p>
          <a:p>
            <a:pPr algn="l" rtl="0">
              <a:buNone/>
            </a:pPr>
            <a:r>
              <a:rPr lang="en-US" dirty="0" smtClean="0"/>
              <a:t>C)  Radiologic findings (</a:t>
            </a:r>
            <a:r>
              <a:rPr lang="en-US" dirty="0" err="1" smtClean="0"/>
              <a:t>eg</a:t>
            </a:r>
            <a:r>
              <a:rPr lang="en-US" dirty="0" smtClean="0"/>
              <a:t>, decrease in the size of an abscess)……LAG behind</a:t>
            </a:r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of Response to Treatment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Radiographic follow-up of patients with community-acquired pneumonia,</a:t>
            </a:r>
          </a:p>
          <a:p>
            <a:pPr algn="l" rtl="0">
              <a:buNone/>
            </a:pPr>
            <a:r>
              <a:rPr lang="en-US" dirty="0" smtClean="0"/>
              <a:t> 1)  clinical cure was observed in 93% of patients after 10 days of follow-up,</a:t>
            </a:r>
          </a:p>
          <a:p>
            <a:pPr algn="l" rtl="0">
              <a:buNone/>
            </a:pPr>
            <a:r>
              <a:rPr lang="en-US" dirty="0" smtClean="0"/>
              <a:t>     whereas , </a:t>
            </a:r>
          </a:p>
          <a:p>
            <a:pPr algn="l" rtl="0">
              <a:buNone/>
            </a:pPr>
            <a:r>
              <a:rPr lang="en-US" dirty="0" smtClean="0"/>
              <a:t>  2) Radiographic resolution was noted in only 31% of patients.</a:t>
            </a: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of Response to Treatment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microbiological parameters</a:t>
            </a:r>
            <a:endParaRPr lang="en-US" dirty="0" smtClean="0"/>
          </a:p>
          <a:p>
            <a:pPr algn="l" rtl="0"/>
            <a:r>
              <a:rPr lang="en-US" dirty="0" smtClean="0"/>
              <a:t>Clearance of the bloodstream </a:t>
            </a:r>
          </a:p>
          <a:p>
            <a:pPr algn="l" rtl="0">
              <a:buNone/>
            </a:pPr>
            <a:r>
              <a:rPr lang="en-US" dirty="0" smtClean="0"/>
              <a:t>. </a:t>
            </a:r>
            <a:r>
              <a:rPr lang="en-US" dirty="0" smtClean="0">
                <a:solidFill>
                  <a:srgbClr val="C00000"/>
                </a:solidFill>
              </a:rPr>
              <a:t>Persistent </a:t>
            </a:r>
            <a:r>
              <a:rPr lang="en-US" dirty="0" err="1" smtClean="0">
                <a:solidFill>
                  <a:srgbClr val="C00000"/>
                </a:solidFill>
              </a:rPr>
              <a:t>bacteremia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can often be the only</a:t>
            </a:r>
          </a:p>
          <a:p>
            <a:pPr algn="l" rtl="0">
              <a:buNone/>
            </a:pPr>
            <a:r>
              <a:rPr lang="en-US" dirty="0" smtClean="0"/>
              <a:t>   clue to the presence of:</a:t>
            </a:r>
          </a:p>
          <a:p>
            <a:pPr algn="l" rtl="0">
              <a:buNone/>
            </a:pPr>
            <a:r>
              <a:rPr lang="en-US" dirty="0" smtClean="0"/>
              <a:t>   1) An inadequately treated source</a:t>
            </a:r>
          </a:p>
          <a:p>
            <a:pPr algn="l" rtl="0">
              <a:buNone/>
            </a:pPr>
            <a:r>
              <a:rPr lang="en-US" dirty="0" smtClean="0"/>
              <a:t>   2) The existence or development of endovascular </a:t>
            </a:r>
          </a:p>
          <a:p>
            <a:pPr algn="l" rtl="0">
              <a:buNone/>
            </a:pPr>
            <a:r>
              <a:rPr lang="en-US" dirty="0" smtClean="0"/>
              <a:t>    infection : such as :</a:t>
            </a:r>
          </a:p>
          <a:p>
            <a:pPr algn="l" rtl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Endocarditis</a:t>
            </a:r>
            <a:r>
              <a:rPr lang="en-US" dirty="0" smtClean="0"/>
              <a:t> or an intravascular device infection</a:t>
            </a:r>
          </a:p>
          <a:p>
            <a:pPr algn="l" rtl="0">
              <a:buNone/>
            </a:pPr>
            <a:r>
              <a:rPr lang="en-US" dirty="0" smtClean="0"/>
              <a:t>   3) Emergence of antimicrobial resistance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Allergic or hypersensitivity reactions can be either :</a:t>
            </a:r>
          </a:p>
          <a:p>
            <a:pPr algn="l" rtl="0">
              <a:buNone/>
            </a:pPr>
            <a:r>
              <a:rPr lang="en-US" dirty="0" smtClean="0"/>
              <a:t>      1) </a:t>
            </a:r>
            <a:r>
              <a:rPr lang="en-US" dirty="0" smtClean="0"/>
              <a:t>Immediate </a:t>
            </a:r>
            <a:r>
              <a:rPr lang="en-US" dirty="0" smtClean="0"/>
              <a:t>(</a:t>
            </a:r>
            <a:r>
              <a:rPr lang="en-US" dirty="0" err="1" smtClean="0"/>
              <a:t>IgE</a:t>
            </a:r>
            <a:r>
              <a:rPr lang="en-US" dirty="0" smtClean="0"/>
              <a:t>-mediated) or </a:t>
            </a:r>
          </a:p>
          <a:p>
            <a:pPr algn="l" rtl="0">
              <a:buNone/>
            </a:pPr>
            <a:r>
              <a:rPr lang="en-US" dirty="0" smtClean="0"/>
              <a:t>      2) </a:t>
            </a:r>
            <a:r>
              <a:rPr lang="en-US" dirty="0" smtClean="0"/>
              <a:t>Delayed </a:t>
            </a:r>
            <a:r>
              <a:rPr lang="en-US" dirty="0" smtClean="0"/>
              <a:t>and usually </a:t>
            </a:r>
            <a:r>
              <a:rPr lang="en-US" dirty="0" smtClean="0"/>
              <a:t>manifest  </a:t>
            </a:r>
            <a:r>
              <a:rPr lang="en-US" dirty="0" smtClean="0"/>
              <a:t>as a </a:t>
            </a:r>
            <a:r>
              <a:rPr lang="en-US" dirty="0" smtClean="0"/>
              <a:t>rash: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anaphylaxis is the most severe   </a:t>
            </a:r>
          </a:p>
          <a:p>
            <a:pPr algn="l" rtl="0">
              <a:buNone/>
            </a:pPr>
            <a:r>
              <a:rPr lang="en-US" dirty="0" smtClean="0"/>
              <a:t>            manifestation of </a:t>
            </a:r>
            <a:r>
              <a:rPr lang="en-US" dirty="0" err="1" smtClean="0"/>
              <a:t>IgE</a:t>
            </a:r>
            <a:r>
              <a:rPr lang="en-US" dirty="0" smtClean="0"/>
              <a:t>-mediated allergy.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 accurate ID diagnosis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Site</a:t>
            </a:r>
          </a:p>
          <a:p>
            <a:pPr algn="l" rtl="0"/>
            <a:r>
              <a:rPr lang="en-US" dirty="0" smtClean="0"/>
              <a:t>Define host:</a:t>
            </a:r>
          </a:p>
          <a:p>
            <a:pPr algn="l" rtl="0"/>
            <a:r>
              <a:rPr lang="en-US" dirty="0" err="1" smtClean="0"/>
              <a:t>Immunocompromized</a:t>
            </a:r>
            <a:r>
              <a:rPr lang="en-US" dirty="0" smtClean="0"/>
              <a:t>, DM, ELDERLY</a:t>
            </a:r>
          </a:p>
          <a:p>
            <a:pPr algn="l" rtl="0"/>
            <a:r>
              <a:rPr lang="en-US" dirty="0" smtClean="0"/>
              <a:t>Establish microbiology DX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</a:t>
            </a:r>
            <a:r>
              <a:rPr lang="en-US" dirty="0" smtClean="0"/>
              <a:t>elf-report:</a:t>
            </a:r>
            <a:endParaRPr lang="en-US" dirty="0" smtClean="0"/>
          </a:p>
          <a:p>
            <a:pPr algn="l" rtl="0"/>
            <a:r>
              <a:rPr lang="en-US" dirty="0" smtClean="0"/>
              <a:t>Of antibiotic allergies can be quite unreliable</a:t>
            </a:r>
          </a:p>
          <a:p>
            <a:pPr algn="l" rtl="0"/>
            <a:r>
              <a:rPr lang="en-US" dirty="0" smtClean="0"/>
              <a:t>10% to 20% of patients reporting a history</a:t>
            </a:r>
          </a:p>
          <a:p>
            <a:pPr algn="l" rtl="0"/>
            <a:r>
              <a:rPr lang="en-US" dirty="0" smtClean="0"/>
              <a:t>of penicillin allergy were truly allergic when assessed by skin testing.</a:t>
            </a:r>
          </a:p>
          <a:p>
            <a:pPr lvl="1" algn="l" rtl="0"/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Nonallergic</a:t>
            </a:r>
            <a:r>
              <a:rPr lang="en-US" dirty="0" smtClean="0"/>
              <a:t> drug toxicity is usually, but not always, associated with higher doses and/or prolonged use.</a:t>
            </a:r>
          </a:p>
          <a:p>
            <a:pPr algn="l" rtl="0">
              <a:buNone/>
            </a:pPr>
            <a:r>
              <a:rPr lang="en-US" dirty="0" smtClean="0"/>
              <a:t>   a)  </a:t>
            </a:r>
            <a:r>
              <a:rPr lang="en-US" dirty="0" err="1" smtClean="0"/>
              <a:t>Nephrotoxicity</a:t>
            </a:r>
            <a:r>
              <a:rPr lang="en-US" dirty="0" smtClean="0"/>
              <a:t> with </a:t>
            </a:r>
            <a:r>
              <a:rPr lang="en-US" dirty="0" err="1" smtClean="0"/>
              <a:t>aminoglycosides</a:t>
            </a:r>
            <a:r>
              <a:rPr lang="en-US" dirty="0" smtClean="0"/>
              <a:t>, </a:t>
            </a:r>
          </a:p>
          <a:p>
            <a:pPr algn="l" rtl="0">
              <a:buNone/>
            </a:pPr>
            <a:r>
              <a:rPr lang="en-US" dirty="0" smtClean="0"/>
              <a:t>   b) Neurotoxicity  with  </a:t>
            </a:r>
            <a:r>
              <a:rPr lang="en-US" dirty="0" err="1" smtClean="0"/>
              <a:t>penicillins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  c)Peripheral neuropathy with prolonged</a:t>
            </a:r>
          </a:p>
          <a:p>
            <a:pPr algn="l" rtl="0">
              <a:buNone/>
            </a:pPr>
            <a:r>
              <a:rPr lang="en-US" dirty="0" smtClean="0"/>
              <a:t>           use of </a:t>
            </a:r>
            <a:r>
              <a:rPr lang="en-US" dirty="0" err="1" smtClean="0"/>
              <a:t>metronidazole</a:t>
            </a:r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interaction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Many antimicrobial agents interact with other drugs to</a:t>
            </a:r>
          </a:p>
          <a:p>
            <a:pPr algn="l" rtl="0"/>
            <a:r>
              <a:rPr lang="en-US" dirty="0" smtClean="0"/>
              <a:t>increase or decrease their serum levels:</a:t>
            </a:r>
          </a:p>
          <a:p>
            <a:pPr algn="l" rtl="0"/>
            <a:r>
              <a:rPr lang="en-US" dirty="0" smtClean="0"/>
              <a:t>antimicrobial agents that are metabolized by and/or affect the </a:t>
            </a:r>
            <a:r>
              <a:rPr lang="en-US" b="1" dirty="0" err="1" smtClean="0">
                <a:solidFill>
                  <a:srgbClr val="C00000"/>
                </a:solidFill>
              </a:rPr>
              <a:t>cytochrome</a:t>
            </a:r>
            <a:r>
              <a:rPr lang="en-US" b="1" dirty="0" smtClean="0">
                <a:solidFill>
                  <a:srgbClr val="C00000"/>
                </a:solidFill>
              </a:rPr>
              <a:t> P450 </a:t>
            </a:r>
            <a:r>
              <a:rPr lang="en-US" dirty="0" smtClean="0"/>
              <a:t>enzyme</a:t>
            </a:r>
          </a:p>
          <a:p>
            <a:pPr algn="l" rtl="0"/>
            <a:r>
              <a:rPr lang="en-US" dirty="0" smtClean="0"/>
              <a:t>System:</a:t>
            </a:r>
          </a:p>
          <a:p>
            <a:pPr algn="l" rtl="0"/>
            <a:r>
              <a:rPr lang="en-US" dirty="0" err="1" smtClean="0"/>
              <a:t>Rifampin</a:t>
            </a:r>
            <a:r>
              <a:rPr lang="en-US" dirty="0" smtClean="0"/>
              <a:t> is a powerful inducer</a:t>
            </a:r>
          </a:p>
          <a:p>
            <a:pPr algn="l" rtl="0"/>
            <a:r>
              <a:rPr lang="en-US" dirty="0" smtClean="0"/>
              <a:t>Macrolides and </a:t>
            </a:r>
            <a:r>
              <a:rPr lang="en-US" dirty="0" err="1" smtClean="0"/>
              <a:t>azole</a:t>
            </a:r>
            <a:r>
              <a:rPr lang="en-US" dirty="0" smtClean="0"/>
              <a:t> antifungal agents are inhibitors</a:t>
            </a:r>
            <a:endParaRPr lang="ar-S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Antimicrobial Therapy for Foreign Body–Associated</a:t>
            </a:r>
            <a:br>
              <a:rPr lang="en-US" sz="3100" dirty="0" smtClean="0"/>
            </a:br>
            <a:r>
              <a:rPr lang="en-US" sz="3100" dirty="0" smtClean="0"/>
              <a:t>Infections</a:t>
            </a:r>
            <a:endParaRPr lang="ar-S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Prosthetic implants and devices: </a:t>
            </a:r>
          </a:p>
          <a:p>
            <a:pPr algn="l" rtl="0">
              <a:buNone/>
            </a:pPr>
            <a:r>
              <a:rPr lang="en-US" dirty="0" smtClean="0"/>
              <a:t> A) temporary :urinary catheter, central venous catheter)</a:t>
            </a:r>
          </a:p>
          <a:p>
            <a:pPr algn="l" rtl="0">
              <a:buNone/>
            </a:pPr>
            <a:r>
              <a:rPr lang="en-US" dirty="0" smtClean="0"/>
              <a:t> B)  permanent : prosthetic joint, artificial heart valve..</a:t>
            </a:r>
          </a:p>
          <a:p>
            <a:pPr algn="l" rtl="0">
              <a:buNone/>
            </a:pPr>
            <a:r>
              <a:rPr lang="en-US" dirty="0" smtClean="0"/>
              <a:t>   The formation of biofilms: </a:t>
            </a:r>
          </a:p>
          <a:p>
            <a:pPr algn="l" rtl="0">
              <a:buNone/>
            </a:pPr>
            <a:r>
              <a:rPr lang="en-US" dirty="0" smtClean="0"/>
              <a:t>  community of bacterial cells enclosed in a self-produced polymeric matrix.</a:t>
            </a:r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Biofilms: Bacteria growing in biofilms have been shown to be relatively protected from the effects of antimicrobial therapy.</a:t>
            </a:r>
          </a:p>
          <a:p>
            <a:pPr algn="l" rtl="0"/>
            <a:r>
              <a:rPr lang="en-US" dirty="0" smtClean="0"/>
              <a:t>prolonged antibiotic treatment for these infections can be :</a:t>
            </a:r>
          </a:p>
          <a:p>
            <a:pPr algn="l" rtl="0">
              <a:buNone/>
            </a:pPr>
            <a:r>
              <a:rPr lang="en-US" dirty="0" smtClean="0"/>
              <a:t>    A) ineffective,</a:t>
            </a:r>
          </a:p>
          <a:p>
            <a:pPr algn="l" rtl="0">
              <a:buNone/>
            </a:pPr>
            <a:r>
              <a:rPr lang="en-US" dirty="0" smtClean="0"/>
              <a:t>    B) adverse effects,</a:t>
            </a:r>
          </a:p>
          <a:p>
            <a:pPr algn="l" rtl="0">
              <a:buNone/>
            </a:pPr>
            <a:r>
              <a:rPr lang="en-US" dirty="0" smtClean="0"/>
              <a:t>    C)  emergence of resistant strains of </a:t>
            </a:r>
          </a:p>
          <a:p>
            <a:pPr algn="l" rtl="0">
              <a:buNone/>
            </a:pPr>
            <a:r>
              <a:rPr lang="en-US" dirty="0" smtClean="0"/>
              <a:t>            organisms.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   Difficulty of eradicating infections with antimicrobial therapy alone:</a:t>
            </a:r>
          </a:p>
          <a:p>
            <a:pPr algn="l" rtl="0">
              <a:buNone/>
            </a:pPr>
            <a:r>
              <a:rPr lang="en-US" dirty="0" smtClean="0"/>
              <a:t>  Certain agents : </a:t>
            </a:r>
            <a:r>
              <a:rPr lang="en-US" dirty="0" err="1" smtClean="0"/>
              <a:t>rifampin</a:t>
            </a:r>
            <a:r>
              <a:rPr lang="en-US" dirty="0" smtClean="0"/>
              <a:t>  </a:t>
            </a:r>
            <a:r>
              <a:rPr lang="en-US" dirty="0" err="1" smtClean="0"/>
              <a:t>fluoroquinolones</a:t>
            </a:r>
            <a:r>
              <a:rPr lang="en-US" dirty="0" smtClean="0"/>
              <a:t> have better activity against staphylococci</a:t>
            </a:r>
          </a:p>
          <a:p>
            <a:pPr algn="l" rtl="0">
              <a:buNone/>
            </a:pPr>
            <a:r>
              <a:rPr lang="en-US" dirty="0" smtClean="0"/>
              <a:t>    in biofilms BUT </a:t>
            </a:r>
          </a:p>
          <a:p>
            <a:pPr algn="l" rtl="0">
              <a:buNone/>
            </a:pPr>
            <a:r>
              <a:rPr lang="en-US" dirty="0" smtClean="0"/>
              <a:t>   Removal of the implant is often necessary for cure.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2800" dirty="0" smtClean="0"/>
              <a:t>Use of Antimicrobial Agents as Prophylactic or</a:t>
            </a:r>
            <a:br>
              <a:rPr lang="en-US" sz="2800" dirty="0" smtClean="0"/>
            </a:br>
            <a:r>
              <a:rPr lang="en-US" sz="2800" dirty="0" smtClean="0"/>
              <a:t>Suppressive Therapy</a:t>
            </a: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b="1" dirty="0" err="1" smtClean="0"/>
              <a:t>Presurgical</a:t>
            </a:r>
            <a:r>
              <a:rPr lang="en-US" b="1" dirty="0" smtClean="0"/>
              <a:t> Antimicrobial Prophylaxis</a:t>
            </a:r>
          </a:p>
          <a:p>
            <a:pPr algn="l" rtl="0"/>
            <a:r>
              <a:rPr lang="en-US" dirty="0" smtClean="0"/>
              <a:t>to reduce the incidence of postoperative</a:t>
            </a:r>
          </a:p>
          <a:p>
            <a:pPr algn="l" rtl="0">
              <a:buNone/>
            </a:pPr>
            <a:r>
              <a:rPr lang="en-US" dirty="0" smtClean="0"/>
              <a:t>   surgical site infections.</a:t>
            </a:r>
          </a:p>
          <a:p>
            <a:pPr algn="l" rtl="0"/>
            <a:r>
              <a:rPr lang="en-US" dirty="0" smtClean="0"/>
              <a:t>Patients undergoing :</a:t>
            </a:r>
          </a:p>
          <a:p>
            <a:pPr algn="l" rtl="0">
              <a:buNone/>
            </a:pPr>
            <a:r>
              <a:rPr lang="en-US" dirty="0" smtClean="0"/>
              <a:t>  1) Procedures associated with high infection rates.</a:t>
            </a:r>
          </a:p>
          <a:p>
            <a:pPr algn="l" rtl="0">
              <a:buNone/>
            </a:pPr>
            <a:r>
              <a:rPr lang="en-US" dirty="0" smtClean="0"/>
              <a:t>  2) Implantation of Prosthetic material, and those in which the consequences of infection are serious.</a:t>
            </a:r>
            <a:endParaRPr lang="ar-S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of Antimicrobial Agents as Prophylactic or</a:t>
            </a:r>
            <a:br>
              <a:rPr lang="en-US" sz="3200" dirty="0" smtClean="0"/>
            </a:br>
            <a:r>
              <a:rPr lang="en-US" sz="3200" dirty="0" smtClean="0"/>
              <a:t>Suppressive Therapy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 single dose of a cephalosporin (such as </a:t>
            </a:r>
            <a:r>
              <a:rPr lang="en-US" dirty="0" err="1" smtClean="0"/>
              <a:t>cefazolin</a:t>
            </a:r>
            <a:r>
              <a:rPr lang="en-US" dirty="0" smtClean="0"/>
              <a:t>) administered: targets the most</a:t>
            </a:r>
          </a:p>
          <a:p>
            <a:pPr algn="l" rtl="0"/>
            <a:r>
              <a:rPr lang="en-US" dirty="0" smtClean="0"/>
              <a:t>likely organisms : skin flora</a:t>
            </a:r>
          </a:p>
          <a:p>
            <a:pPr algn="l" rtl="0"/>
            <a:r>
              <a:rPr lang="en-US" dirty="0" smtClean="0"/>
              <a:t>a] within 1 hour before the initial incision is appropriate for most surgical procedures.</a:t>
            </a:r>
          </a:p>
          <a:p>
            <a:pPr algn="l" rtl="0"/>
            <a:r>
              <a:rPr lang="en-US" dirty="0" smtClean="0"/>
              <a:t>b] Duration should not exceed 24.</a:t>
            </a:r>
            <a:endParaRPr lang="ar-S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of Antimicrobial Agents as Prophylactic or</a:t>
            </a:r>
            <a:br>
              <a:rPr lang="en-US" sz="3200" dirty="0" smtClean="0"/>
            </a:br>
            <a:r>
              <a:rPr lang="en-US" sz="3200" dirty="0" smtClean="0"/>
              <a:t>Suppressive Therapy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Antimicrobial Prophylaxis in </a:t>
            </a:r>
            <a:r>
              <a:rPr lang="en-US" b="1" dirty="0" err="1" smtClean="0"/>
              <a:t>Immunocompromised</a:t>
            </a:r>
            <a:r>
              <a:rPr lang="en-US" b="1" dirty="0" smtClean="0"/>
              <a:t> Patients..</a:t>
            </a:r>
          </a:p>
          <a:p>
            <a:pPr algn="l" rtl="0"/>
            <a:r>
              <a:rPr lang="en-US" dirty="0" smtClean="0"/>
              <a:t>HIV patient with low CD4 (less than 200) is at high risk for </a:t>
            </a:r>
            <a:r>
              <a:rPr lang="en-US" i="1" dirty="0" err="1" smtClean="0"/>
              <a:t>Pneumocystis</a:t>
            </a:r>
            <a:r>
              <a:rPr lang="en-US" i="1" dirty="0" smtClean="0"/>
              <a:t> pneumonia:</a:t>
            </a:r>
          </a:p>
          <a:p>
            <a:pPr algn="l" rtl="0"/>
            <a:endParaRPr lang="en-US" i="1" dirty="0" smtClean="0"/>
          </a:p>
          <a:p>
            <a:pPr algn="l" rtl="0"/>
            <a:r>
              <a:rPr lang="en-US" dirty="0" err="1" smtClean="0"/>
              <a:t>Trimethoprim-sulfamethoxazole</a:t>
            </a:r>
            <a:endParaRPr lang="en-US" dirty="0" smtClean="0"/>
          </a:p>
          <a:p>
            <a:pPr algn="l" rtl="0"/>
            <a:r>
              <a:rPr lang="en-US" dirty="0" smtClean="0"/>
              <a:t>1 DS tab Daily will prevent the infection.</a:t>
            </a:r>
            <a:endParaRPr lang="ar-S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Antimicrobial Prophylaxis to Prevent Transmission</a:t>
            </a:r>
            <a:br>
              <a:rPr lang="en-US" sz="3100" b="1" dirty="0" smtClean="0"/>
            </a:br>
            <a:r>
              <a:rPr lang="en-US" sz="3100" b="1" dirty="0" smtClean="0"/>
              <a:t>of Communicable Pathogens to Susceptible Contacts</a:t>
            </a:r>
            <a:r>
              <a:rPr lang="en-US" b="1" dirty="0" smtClean="0"/>
              <a:t>.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Ciprofloxacin can be given to close contacts of a patient with meningitis caused</a:t>
            </a:r>
          </a:p>
          <a:p>
            <a:pPr algn="l" rtl="0"/>
            <a:r>
              <a:rPr lang="en-US" dirty="0" smtClean="0"/>
              <a:t>by </a:t>
            </a:r>
            <a:r>
              <a:rPr lang="en-US" i="1" dirty="0" smtClean="0"/>
              <a:t>N </a:t>
            </a:r>
            <a:r>
              <a:rPr lang="en-US" i="1" dirty="0" err="1" smtClean="0"/>
              <a:t>meningitidis</a:t>
            </a:r>
            <a:r>
              <a:rPr lang="en-US" i="1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Serious life-threatening infection and require prolonged therapy: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It is critical to isolate the organism:</a:t>
            </a:r>
          </a:p>
          <a:p>
            <a:pPr algn="l" rtl="0"/>
            <a:r>
              <a:rPr lang="en-US" dirty="0" smtClean="0"/>
              <a:t>IE</a:t>
            </a:r>
          </a:p>
          <a:p>
            <a:pPr algn="l" rtl="0"/>
            <a:r>
              <a:rPr lang="en-US" dirty="0" err="1" smtClean="0"/>
              <a:t>Septis</a:t>
            </a:r>
            <a:r>
              <a:rPr lang="en-US" dirty="0" smtClean="0"/>
              <a:t> arthritis</a:t>
            </a:r>
          </a:p>
          <a:p>
            <a:pPr algn="l" rtl="0"/>
            <a:r>
              <a:rPr lang="en-US" dirty="0" smtClean="0"/>
              <a:t>meningitis</a:t>
            </a:r>
            <a:endParaRPr lang="ar-S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JUDICIOUS USE OF ANTIMICROBIAL AGENTS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Antimicrobial </a:t>
            </a:r>
            <a:r>
              <a:rPr lang="en-US" dirty="0" smtClean="0"/>
              <a:t>Stewardship:</a:t>
            </a:r>
          </a:p>
          <a:p>
            <a:pPr marL="0" indent="0" algn="l" rtl="0">
              <a:buNone/>
            </a:pPr>
            <a:r>
              <a:rPr lang="en-US" dirty="0" smtClean="0"/>
              <a:t>    Optimizing </a:t>
            </a:r>
            <a:r>
              <a:rPr lang="en-US" dirty="0"/>
              <a:t>antimicrobial 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Selection</a:t>
            </a:r>
            <a:r>
              <a:rPr lang="en-US" dirty="0"/>
              <a:t>, dosing, route, and duration of therapy to maximize clinical cure or prevention of infection </a:t>
            </a:r>
            <a:r>
              <a:rPr lang="en-US" dirty="0" smtClean="0"/>
              <a:t>while..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limiting the unintended consequences, such </a:t>
            </a:r>
            <a:r>
              <a:rPr lang="en-US" dirty="0" smtClean="0"/>
              <a:t>as:  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A] The </a:t>
            </a:r>
            <a:r>
              <a:rPr lang="en-US" dirty="0"/>
              <a:t>emergence of </a:t>
            </a:r>
            <a:r>
              <a:rPr lang="en-US" dirty="0" smtClean="0"/>
              <a:t>resistance</a:t>
            </a:r>
            <a:r>
              <a:rPr lang="en-US" dirty="0"/>
              <a:t>.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B]  Adverse </a:t>
            </a:r>
            <a:r>
              <a:rPr lang="en-US" dirty="0"/>
              <a:t>drug events, </a:t>
            </a:r>
            <a:r>
              <a:rPr lang="en-US" dirty="0" smtClean="0"/>
              <a:t>         C]  cost</a:t>
            </a:r>
            <a:endParaRPr lang="ar-S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Preventing Emergence of Antibiotic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the single most important cause of the emergence of drug </a:t>
            </a:r>
            <a:r>
              <a:rPr lang="en-US" dirty="0" smtClean="0"/>
              <a:t>resistance:</a:t>
            </a:r>
          </a:p>
          <a:p>
            <a:pPr algn="l" rtl="0"/>
            <a:r>
              <a:rPr lang="en-US" dirty="0"/>
              <a:t>The widespread—and often inappropriate—use of antimicrobial </a:t>
            </a:r>
            <a:r>
              <a:rPr lang="en-US" dirty="0" smtClean="0"/>
              <a:t>agent.</a:t>
            </a:r>
          </a:p>
          <a:p>
            <a:pPr algn="l" rtl="0"/>
            <a:r>
              <a:rPr lang="en-US" dirty="0" smtClean="0"/>
              <a:t>VERY COMMON PRACTIC:</a:t>
            </a:r>
          </a:p>
          <a:p>
            <a:pPr algn="l" rtl="0"/>
            <a:r>
              <a:rPr lang="en-US" dirty="0" smtClean="0"/>
              <a:t>Antibiotics for viral URTI.???? WHAT TO DO ?</a:t>
            </a:r>
          </a:p>
          <a:p>
            <a:pPr algn="l" rtl="0"/>
            <a:r>
              <a:rPr lang="en-US" dirty="0" smtClean="0"/>
              <a:t>Avoid antibiotic use for </a:t>
            </a:r>
            <a:r>
              <a:rPr lang="en-US" dirty="0"/>
              <a:t>viral, upper respiratory tract infections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 Use narrow-spectrum </a:t>
            </a:r>
            <a:r>
              <a:rPr lang="en-US" dirty="0"/>
              <a:t>antibiotics when </a:t>
            </a:r>
            <a:r>
              <a:rPr lang="en-US" dirty="0" smtClean="0"/>
              <a:t>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168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Misuses of Antibiotics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1) Prolonged </a:t>
            </a:r>
            <a:r>
              <a:rPr lang="en-US" dirty="0"/>
              <a:t>Empiric Antimicrobial Treatment Without Clear Evidence of </a:t>
            </a:r>
            <a:r>
              <a:rPr lang="en-US" dirty="0" smtClean="0"/>
              <a:t>Infection: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algn="l" rtl="0"/>
            <a:r>
              <a:rPr lang="en-US" dirty="0"/>
              <a:t>1] </a:t>
            </a:r>
            <a:r>
              <a:rPr lang="en-US" dirty="0" smtClean="0"/>
              <a:t>adult onset </a:t>
            </a:r>
            <a:r>
              <a:rPr lang="en-US" dirty="0"/>
              <a:t>Still </a:t>
            </a:r>
            <a:r>
              <a:rPr lang="en-US" dirty="0" smtClean="0"/>
              <a:t>disease</a:t>
            </a:r>
          </a:p>
          <a:p>
            <a:pPr algn="l" rtl="0"/>
            <a:r>
              <a:rPr lang="en-US" dirty="0"/>
              <a:t>2] the fever associated with pulmonary embolism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/>
              <a:t>3] lymphoma</a:t>
            </a:r>
          </a:p>
        </p:txBody>
      </p:sp>
    </p:spTree>
    <p:extLst>
      <p:ext uri="{BB962C8B-B14F-4D97-AF65-F5344CB8AC3E}">
        <p14:creationId xmlns:p14="http://schemas.microsoft.com/office/powerpoint/2010/main" val="13273100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Misuses of Antibiotics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57192"/>
          </a:xfrm>
        </p:spPr>
        <p:txBody>
          <a:bodyPr/>
          <a:lstStyle/>
          <a:p>
            <a:pPr algn="l" rtl="0"/>
            <a:r>
              <a:rPr lang="en-US" dirty="0" smtClean="0"/>
              <a:t>CASE: </a:t>
            </a:r>
          </a:p>
          <a:p>
            <a:pPr algn="l" rtl="0"/>
            <a:r>
              <a:rPr lang="en-US" dirty="0" smtClean="0"/>
              <a:t>35 years old women presented with :</a:t>
            </a:r>
          </a:p>
          <a:p>
            <a:pPr algn="l" rtl="0"/>
            <a:r>
              <a:rPr lang="en-US" dirty="0" smtClean="0"/>
              <a:t>Fever, sinusitis and </a:t>
            </a:r>
            <a:r>
              <a:rPr lang="en-US" dirty="0" err="1" smtClean="0"/>
              <a:t>cavitary</a:t>
            </a:r>
            <a:r>
              <a:rPr lang="en-US" dirty="0" smtClean="0"/>
              <a:t> lesions in </a:t>
            </a:r>
            <a:r>
              <a:rPr lang="en-US" dirty="0" err="1" smtClean="0"/>
              <a:t>te</a:t>
            </a:r>
            <a:r>
              <a:rPr lang="en-US" dirty="0" smtClean="0"/>
              <a:t> lungs:</a:t>
            </a:r>
          </a:p>
          <a:p>
            <a:pPr algn="l" rtl="0"/>
            <a:r>
              <a:rPr lang="en-US" dirty="0" smtClean="0"/>
              <a:t>Q: will you start antibiotics or not :</a:t>
            </a:r>
          </a:p>
          <a:p>
            <a:pPr algn="l" rtl="0"/>
            <a:r>
              <a:rPr lang="en-US" dirty="0" smtClean="0"/>
              <a:t>NO </a:t>
            </a:r>
          </a:p>
          <a:p>
            <a:pPr algn="l" rtl="0"/>
            <a:r>
              <a:rPr lang="en-US" dirty="0"/>
              <a:t>DX: Wegener </a:t>
            </a:r>
            <a:r>
              <a:rPr lang="en-US" dirty="0" err="1"/>
              <a:t>granulomatosis</a:t>
            </a:r>
            <a:endParaRPr lang="en-US" dirty="0"/>
          </a:p>
        </p:txBody>
      </p:sp>
      <p:pic>
        <p:nvPicPr>
          <p:cNvPr id="1026" name="Picture 2" descr="http://www.hopkinsvasculitis.org/wp-content/uploads/2010/05/wgch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61048"/>
            <a:ext cx="2486025" cy="281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435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Misuses of Antibiotics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2) Treatment of a Positive Clinical Culture in the Absence of Disease.</a:t>
            </a:r>
          </a:p>
          <a:p>
            <a:pPr algn="l" rtl="0"/>
            <a:r>
              <a:rPr lang="en-US" dirty="0" smtClean="0"/>
              <a:t>Colonization with potentially pathogenic organisms without  manifestation of disease:</a:t>
            </a:r>
          </a:p>
          <a:p>
            <a:pPr algn="l" rtl="0"/>
            <a:r>
              <a:rPr lang="en-US" dirty="0" smtClean="0"/>
              <a:t>A) The urinary tract in the presence of an indwelling urinary catheter.</a:t>
            </a:r>
          </a:p>
          <a:p>
            <a:pPr algn="l" rtl="0"/>
            <a:r>
              <a:rPr lang="en-US" dirty="0" smtClean="0"/>
              <a:t> b) Endotracheal tubes in mechanically ventilated patients.</a:t>
            </a:r>
          </a:p>
          <a:p>
            <a:pPr algn="l" rtl="0"/>
            <a:r>
              <a:rPr lang="en-US" dirty="0" smtClean="0"/>
              <a:t> C) chronic wounds.</a:t>
            </a:r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518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Misuses of Antibiotics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Appropriate management in these </a:t>
            </a:r>
            <a:r>
              <a:rPr lang="en-US" dirty="0" smtClean="0"/>
              <a:t>situations: </a:t>
            </a:r>
            <a:endParaRPr lang="en-US" dirty="0"/>
          </a:p>
          <a:p>
            <a:pPr algn="l" rtl="0"/>
            <a:r>
              <a:rPr lang="en-US" dirty="0" smtClean="0"/>
              <a:t>Is to :</a:t>
            </a:r>
          </a:p>
          <a:p>
            <a:pPr algn="l" rtl="0"/>
            <a:r>
              <a:rPr lang="en-US" dirty="0" smtClean="0"/>
              <a:t> obtain </a:t>
            </a:r>
            <a:r>
              <a:rPr lang="en-US" dirty="0"/>
              <a:t>cultures from these sites only when indicated </a:t>
            </a:r>
            <a:endParaRPr lang="en-US" dirty="0" smtClean="0"/>
          </a:p>
          <a:p>
            <a:pPr algn="l" rtl="0"/>
            <a:r>
              <a:rPr lang="en-US" dirty="0" smtClean="0"/>
              <a:t>Avoid treatment </a:t>
            </a:r>
            <a:r>
              <a:rPr lang="en-US" dirty="0"/>
              <a:t>of a “positive” culture result when symptoms and signs of active infection are absent (</a:t>
            </a:r>
            <a:r>
              <a:rPr lang="en-US" dirty="0" err="1"/>
              <a:t>eg</a:t>
            </a:r>
            <a:r>
              <a:rPr lang="en-US" dirty="0"/>
              <a:t>, asymptomatic </a:t>
            </a:r>
            <a:r>
              <a:rPr lang="en-US" dirty="0" err="1"/>
              <a:t>bacteriuria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05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Misuses of Antibiotics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3) Failure </a:t>
            </a:r>
            <a:r>
              <a:rPr lang="en-US" dirty="0"/>
              <a:t>to Narrow Antimicrobial Therapy When a Causative Organism Is </a:t>
            </a:r>
            <a:r>
              <a:rPr lang="en-US" dirty="0" smtClean="0"/>
              <a:t>Identified</a:t>
            </a:r>
          </a:p>
          <a:p>
            <a:pPr algn="l" rtl="0"/>
            <a:r>
              <a:rPr lang="en-US" dirty="0"/>
              <a:t>Once culture and susceptibility data are available, an antibiotic with the narrowest possible spectrum should be selected for </a:t>
            </a:r>
            <a:r>
              <a:rPr lang="en-US" dirty="0" smtClean="0"/>
              <a:t>continuation….</a:t>
            </a:r>
            <a:r>
              <a:rPr lang="en-US" dirty="0" err="1" smtClean="0"/>
              <a:t>but..this</a:t>
            </a:r>
            <a:r>
              <a:rPr lang="en-US" dirty="0" smtClean="0"/>
              <a:t> does not occur</a:t>
            </a:r>
          </a:p>
          <a:p>
            <a:pPr algn="l" rtl="0"/>
            <a:r>
              <a:rPr lang="en-US" dirty="0"/>
              <a:t>if the patient has improved while receiving empiric </a:t>
            </a:r>
            <a:r>
              <a:rPr lang="en-US" dirty="0" smtClean="0"/>
              <a:t>therapy.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672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Misuses of Antibiotics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 4</a:t>
            </a:r>
            <a:r>
              <a:rPr lang="en-US" dirty="0"/>
              <a:t>) </a:t>
            </a:r>
            <a:r>
              <a:rPr lang="en-US" dirty="0" smtClean="0"/>
              <a:t>Prolonged </a:t>
            </a:r>
            <a:r>
              <a:rPr lang="en-US" dirty="0"/>
              <a:t>Prophylactic Therapy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/>
              <a:t> , the common practice of prolonging antimicrobial therapy until the removal of surgical drains is not evidence based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What is the </a:t>
            </a:r>
            <a:r>
              <a:rPr lang="en-US" dirty="0" err="1" smtClean="0"/>
              <a:t>sequale</a:t>
            </a:r>
            <a:r>
              <a:rPr lang="en-US" dirty="0"/>
              <a:t> </a:t>
            </a:r>
            <a:r>
              <a:rPr lang="en-US" dirty="0" smtClean="0"/>
              <a:t>? </a:t>
            </a:r>
          </a:p>
          <a:p>
            <a:pPr marL="0" indent="0" algn="l" rtl="0">
              <a:buNone/>
            </a:pPr>
            <a:r>
              <a:rPr lang="en-US" dirty="0" smtClean="0"/>
              <a:t>  Simply </a:t>
            </a:r>
            <a:r>
              <a:rPr lang="en-US" dirty="0"/>
              <a:t>sets the stage for the emergence of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antimicrobial </a:t>
            </a:r>
            <a:r>
              <a:rPr lang="en-US" dirty="0"/>
              <a:t>resistance. </a:t>
            </a:r>
          </a:p>
        </p:txBody>
      </p:sp>
    </p:spTree>
    <p:extLst>
      <p:ext uri="{BB962C8B-B14F-4D97-AF65-F5344CB8AC3E}">
        <p14:creationId xmlns:p14="http://schemas.microsoft.com/office/powerpoint/2010/main" val="1869606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Misuses of Antibiotics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Excessive Use of Certain Antimicrobial Agents. </a:t>
            </a:r>
            <a:endParaRPr lang="en-US" dirty="0" smtClean="0"/>
          </a:p>
          <a:p>
            <a:pPr algn="l" rtl="0"/>
            <a:r>
              <a:rPr lang="en-US" dirty="0" smtClean="0"/>
              <a:t>A) he </a:t>
            </a:r>
            <a:r>
              <a:rPr lang="en-US" dirty="0"/>
              <a:t>increased use of </a:t>
            </a:r>
            <a:r>
              <a:rPr lang="en-US" dirty="0" err="1"/>
              <a:t>fluoroquinolones</a:t>
            </a:r>
            <a:r>
              <a:rPr lang="en-US" dirty="0"/>
              <a:t> </a:t>
            </a:r>
            <a:r>
              <a:rPr lang="en-US" dirty="0" smtClean="0"/>
              <a:t>resulted in  </a:t>
            </a:r>
            <a:r>
              <a:rPr lang="en-US" dirty="0" err="1"/>
              <a:t>fluoroquinoloneresistant</a:t>
            </a:r>
            <a:r>
              <a:rPr lang="en-US" dirty="0"/>
              <a:t> strain of C </a:t>
            </a:r>
            <a:r>
              <a:rPr lang="en-US" dirty="0" err="1" smtClean="0"/>
              <a:t>difficile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B) increase in levofloxacin use as initial therapy for UTI…. led to a rapid increase in </a:t>
            </a:r>
            <a:r>
              <a:rPr lang="en-US" dirty="0" err="1"/>
              <a:t>fluoroquinolone</a:t>
            </a:r>
            <a:r>
              <a:rPr lang="en-US" dirty="0"/>
              <a:t> resistance among outpatient urinary E coli isolates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535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avoid the excessive prescribing of a single class of antibiotic</a:t>
            </a:r>
          </a:p>
        </p:txBody>
      </p:sp>
    </p:spTree>
    <p:extLst>
      <p:ext uri="{BB962C8B-B14F-4D97-AF65-F5344CB8AC3E}">
        <p14:creationId xmlns:p14="http://schemas.microsoft.com/office/powerpoint/2010/main" val="150784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Antimicrobial therapy chosen on basis of </a:t>
            </a:r>
            <a:r>
              <a:rPr lang="en-US" dirty="0" err="1" smtClean="0"/>
              <a:t>cliniical</a:t>
            </a:r>
            <a:r>
              <a:rPr lang="en-US" dirty="0" smtClean="0"/>
              <a:t> presentation: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If no response …investigate to </a:t>
            </a:r>
          </a:p>
          <a:p>
            <a:pPr algn="l" rtl="0"/>
            <a:r>
              <a:rPr lang="en-US" dirty="0" smtClean="0"/>
              <a:t>1] determine </a:t>
            </a:r>
            <a:r>
              <a:rPr lang="en-US" dirty="0" err="1" smtClean="0"/>
              <a:t>aetiology</a:t>
            </a:r>
            <a:endParaRPr lang="en-US" dirty="0" smtClean="0"/>
          </a:p>
          <a:p>
            <a:pPr algn="l" rtl="0"/>
            <a:r>
              <a:rPr lang="en-US" dirty="0" smtClean="0"/>
              <a:t>2] exclude non-</a:t>
            </a:r>
            <a:r>
              <a:rPr lang="en-US" dirty="0" err="1" smtClean="0"/>
              <a:t>infectuoous</a:t>
            </a:r>
            <a:endParaRPr lang="ar-SA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Appropriate use of antimicrobial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dirty="0" smtClean="0"/>
              <a:t>  1) obtaining </a:t>
            </a:r>
            <a:r>
              <a:rPr lang="en-US" dirty="0"/>
              <a:t>an accurate </a:t>
            </a:r>
            <a:r>
              <a:rPr lang="en-US" dirty="0" smtClean="0"/>
              <a:t>diagnosis.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2) determining </a:t>
            </a:r>
            <a:r>
              <a:rPr lang="en-US" dirty="0"/>
              <a:t>the need for and timing of antimicrobial </a:t>
            </a:r>
            <a:r>
              <a:rPr lang="en-US" dirty="0" smtClean="0"/>
              <a:t>therapy.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3)  </a:t>
            </a:r>
            <a:r>
              <a:rPr lang="en-US" dirty="0"/>
              <a:t>understanding how dosing affects the antimicrobial activities of different </a:t>
            </a:r>
            <a:r>
              <a:rPr lang="en-US" dirty="0" smtClean="0"/>
              <a:t>agents</a:t>
            </a:r>
            <a:r>
              <a:rPr lang="en-US" dirty="0"/>
              <a:t>.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4)  </a:t>
            </a:r>
            <a:r>
              <a:rPr lang="en-US" dirty="0"/>
              <a:t>tailoring treatment to host characteristics, using the narrowest spectrum and shortest duration of </a:t>
            </a:r>
            <a:r>
              <a:rPr lang="en-US" dirty="0" smtClean="0"/>
              <a:t>therapy. 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384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l" rtl="0">
              <a:buAutoNum type="arabicParenR" startAt="5"/>
            </a:pPr>
            <a:endParaRPr lang="en-US" dirty="0" smtClean="0"/>
          </a:p>
          <a:p>
            <a:pPr marL="514350" indent="-514350" algn="l" rtl="0">
              <a:buAutoNum type="arabicParenR" startAt="5"/>
            </a:pPr>
            <a:r>
              <a:rPr lang="en-US" dirty="0" smtClean="0"/>
              <a:t>switching </a:t>
            </a:r>
            <a:r>
              <a:rPr lang="en-US" dirty="0"/>
              <a:t>to oral agents as soon as possible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6) </a:t>
            </a:r>
            <a:r>
              <a:rPr lang="en-US" dirty="0" err="1"/>
              <a:t>nonantimicrobial</a:t>
            </a:r>
            <a:r>
              <a:rPr lang="en-US" dirty="0"/>
              <a:t> interventions, such as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Abscess </a:t>
            </a:r>
            <a:r>
              <a:rPr lang="en-US" dirty="0"/>
              <a:t>drainage, are equally or more </a:t>
            </a:r>
            <a:r>
              <a:rPr lang="en-US" dirty="0" smtClean="0"/>
              <a:t> 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important </a:t>
            </a:r>
            <a:r>
              <a:rPr lang="en-US" dirty="0"/>
              <a:t>in some cases and should </a:t>
            </a:r>
            <a:r>
              <a:rPr lang="en-US" dirty="0" smtClean="0"/>
              <a:t>be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pursued in comprehensive infectious disease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management</a:t>
            </a:r>
            <a:r>
              <a:rPr lang="en-US" dirty="0"/>
              <a:t>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5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Detailed exposure history: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algn="l" rtl="0"/>
            <a:r>
              <a:rPr lang="en-US" dirty="0" smtClean="0"/>
              <a:t>Patient with non </a:t>
            </a:r>
            <a:r>
              <a:rPr lang="en-US" dirty="0" err="1" smtClean="0"/>
              <a:t>resloving</a:t>
            </a:r>
            <a:r>
              <a:rPr lang="en-US" dirty="0" smtClean="0"/>
              <a:t> </a:t>
            </a:r>
            <a:r>
              <a:rPr lang="en-US" dirty="0" err="1" smtClean="0"/>
              <a:t>pneumiina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Further history revealed Travel to : southwestern US: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      DX: </a:t>
            </a:r>
            <a:r>
              <a:rPr lang="en-US" dirty="0" err="1" smtClean="0"/>
              <a:t>Cocdiodomycosis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of start antibiotics: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HOW MUCH URGENT?</a:t>
            </a:r>
          </a:p>
          <a:p>
            <a:pPr algn="l" rtl="0">
              <a:buNone/>
            </a:pPr>
            <a:r>
              <a:rPr lang="en-US" dirty="0" smtClean="0"/>
              <a:t>SEPTIC SHOCK</a:t>
            </a:r>
          </a:p>
          <a:p>
            <a:pPr algn="l" rtl="0">
              <a:buNone/>
            </a:pPr>
            <a:r>
              <a:rPr lang="en-US" dirty="0" smtClean="0"/>
              <a:t>FEBRILE NEUTROPENIA</a:t>
            </a:r>
          </a:p>
          <a:p>
            <a:pPr algn="l" rtl="0">
              <a:buNone/>
            </a:pPr>
            <a:r>
              <a:rPr lang="en-US" dirty="0" smtClean="0"/>
              <a:t>Bacterial meningitis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Immediate.</a:t>
            </a:r>
            <a:endParaRPr lang="ar-SA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Stable clinical </a:t>
            </a:r>
            <a:r>
              <a:rPr lang="en-US" dirty="0" err="1" smtClean="0"/>
              <a:t>circustances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Antimicrobial </a:t>
            </a:r>
            <a:r>
              <a:rPr lang="en-US" dirty="0" smtClean="0"/>
              <a:t>deliberately </a:t>
            </a:r>
            <a:r>
              <a:rPr lang="en-US" dirty="0" smtClean="0"/>
              <a:t>withheld: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To collect appropriate </a:t>
            </a:r>
            <a:r>
              <a:rPr lang="en-US" dirty="0" err="1" smtClean="0"/>
              <a:t>specemin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Example“:</a:t>
            </a:r>
          </a:p>
          <a:p>
            <a:pPr algn="l" rtl="0"/>
            <a:r>
              <a:rPr lang="en-US" dirty="0" smtClean="0"/>
              <a:t>SBE</a:t>
            </a:r>
          </a:p>
          <a:p>
            <a:pPr algn="l" rtl="0"/>
            <a:r>
              <a:rPr lang="en-US" dirty="0" err="1" smtClean="0"/>
              <a:t>Vertbral</a:t>
            </a:r>
            <a:r>
              <a:rPr lang="en-US" dirty="0" smtClean="0"/>
              <a:t> </a:t>
            </a:r>
            <a:r>
              <a:rPr lang="en-US" dirty="0" err="1" smtClean="0"/>
              <a:t>osteomylitis</a:t>
            </a:r>
            <a:r>
              <a:rPr lang="en-US" dirty="0" smtClean="0"/>
              <a:t> / </a:t>
            </a:r>
            <a:r>
              <a:rPr lang="en-US" dirty="0" err="1" smtClean="0"/>
              <a:t>discitis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err="1" smtClean="0"/>
              <a:t>Quich</a:t>
            </a:r>
            <a:r>
              <a:rPr lang="en-US" dirty="0" smtClean="0"/>
              <a:t> start: suppress growth..miss pathogens.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Empric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definite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Broad spectrum and combination:</a:t>
            </a:r>
          </a:p>
          <a:p>
            <a:pPr algn="l" rtl="0"/>
            <a:r>
              <a:rPr lang="en-US" dirty="0" smtClean="0"/>
              <a:t>Example</a:t>
            </a:r>
          </a:p>
          <a:p>
            <a:pPr algn="l" rtl="0"/>
            <a:r>
              <a:rPr lang="en-US" dirty="0" smtClean="0"/>
              <a:t>Meningitis</a:t>
            </a:r>
            <a:endParaRPr lang="en-US" dirty="0" smtClean="0"/>
          </a:p>
          <a:p>
            <a:pPr algn="l" rtl="0"/>
            <a:r>
              <a:rPr lang="en-US" dirty="0" smtClean="0"/>
              <a:t>Catheter related </a:t>
            </a:r>
            <a:r>
              <a:rPr lang="en-US" dirty="0" err="1" smtClean="0"/>
              <a:t>bacteremia</a:t>
            </a:r>
            <a:endParaRPr lang="en-US" dirty="0" smtClean="0"/>
          </a:p>
          <a:p>
            <a:pPr algn="l" rtl="0"/>
            <a:r>
              <a:rPr lang="en-US" dirty="0" smtClean="0"/>
              <a:t>VAP</a:t>
            </a:r>
          </a:p>
          <a:p>
            <a:pPr algn="l" rtl="0"/>
            <a:r>
              <a:rPr lang="en-US" dirty="0" smtClean="0"/>
              <a:t>HCAUTI..</a:t>
            </a:r>
          </a:p>
          <a:p>
            <a:pPr algn="l" rtl="0"/>
            <a:r>
              <a:rPr lang="en-US" dirty="0" smtClean="0"/>
              <a:t>CONSIDER DRUG RESISTANT ORGANISMS.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2047</Words>
  <Application>Microsoft Office PowerPoint</Application>
  <PresentationFormat>On-screen Show (4:3)</PresentationFormat>
  <Paragraphs>296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</vt:lpstr>
      <vt:lpstr>Times New Roman</vt:lpstr>
      <vt:lpstr>Office Theme</vt:lpstr>
      <vt:lpstr>Use of antibiotics </vt:lpstr>
      <vt:lpstr>PowerPoint Presentation</vt:lpstr>
      <vt:lpstr>Obtain accurate ID diagnosis</vt:lpstr>
      <vt:lpstr>PowerPoint Presentation</vt:lpstr>
      <vt:lpstr>PowerPoint Presentation</vt:lpstr>
      <vt:lpstr>PowerPoint Presentation</vt:lpstr>
      <vt:lpstr>Time of start antibiotics: </vt:lpstr>
      <vt:lpstr>PowerPoint Presentation</vt:lpstr>
      <vt:lpstr>Empric vs definite</vt:lpstr>
      <vt:lpstr>Microbiology identified</vt:lpstr>
      <vt:lpstr>Interpretation of Antimicrobial Susceptibility Testing Results</vt:lpstr>
      <vt:lpstr>Bactericidal vs Bacteriostatic Therapy</vt:lpstr>
      <vt:lpstr>PowerPoint Presentation</vt:lpstr>
      <vt:lpstr>Use of Antimicrobial Combinations</vt:lpstr>
      <vt:lpstr>PowerPoint Presentation</vt:lpstr>
      <vt:lpstr>Host Factors to Be Considered in Selection of Antimicrobial Agents</vt:lpstr>
      <vt:lpstr>PowerPoint Presentation</vt:lpstr>
      <vt:lpstr>PowerPoint Presentation</vt:lpstr>
      <vt:lpstr>bioavailability</vt:lpstr>
      <vt:lpstr>Efficacy at the Site of Infection</vt:lpstr>
      <vt:lpstr>PowerPoint Presentation</vt:lpstr>
      <vt:lpstr>PowerPoint Presentation</vt:lpstr>
      <vt:lpstr>PowerPoint Presentation</vt:lpstr>
      <vt:lpstr>PowerPoint Presentation</vt:lpstr>
      <vt:lpstr>Duration of Antimicrobial therapy</vt:lpstr>
      <vt:lpstr>Assessment of Response to Treatment</vt:lpstr>
      <vt:lpstr>Assessment of Response to Treatment</vt:lpstr>
      <vt:lpstr>Assessment of Response to Treatment</vt:lpstr>
      <vt:lpstr>Adverse Effects</vt:lpstr>
      <vt:lpstr>PowerPoint Presentation</vt:lpstr>
      <vt:lpstr>PowerPoint Presentation</vt:lpstr>
      <vt:lpstr>Drug interaction</vt:lpstr>
      <vt:lpstr>Antimicrobial Therapy for Foreign Body–Associated Infections</vt:lpstr>
      <vt:lpstr>PowerPoint Presentation</vt:lpstr>
      <vt:lpstr>PowerPoint Presentation</vt:lpstr>
      <vt:lpstr>Use of Antimicrobial Agents as Prophylactic or Suppressive Therapy</vt:lpstr>
      <vt:lpstr>Use of Antimicrobial Agents as Prophylactic or Suppressive Therapy</vt:lpstr>
      <vt:lpstr>Use of Antimicrobial Agents as Prophylactic or Suppressive Therapy</vt:lpstr>
      <vt:lpstr>Antimicrobial Prophylaxis to Prevent Transmission of Communicable Pathogens to Susceptible Contacts.</vt:lpstr>
      <vt:lpstr>JUDICIOUS USE OF ANTIMICROBIAL AGENTS</vt:lpstr>
      <vt:lpstr>Preventing Emergence of Antibiotic Resistance</vt:lpstr>
      <vt:lpstr>Common Misuses of Antibiotics</vt:lpstr>
      <vt:lpstr>Common Misuses of Antibiotics</vt:lpstr>
      <vt:lpstr>Common Misuses of Antibiotics</vt:lpstr>
      <vt:lpstr>Common Misuses of Antibiotics</vt:lpstr>
      <vt:lpstr>Common Misuses of Antibiotics</vt:lpstr>
      <vt:lpstr>Common Misuses of Antibiotics</vt:lpstr>
      <vt:lpstr>Common Misuses of Antibiotics</vt:lpstr>
      <vt:lpstr>PowerPoint Presentation</vt:lpstr>
      <vt:lpstr>Appropriate use of antimicrobial agents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Al Majed Fahad</cp:lastModifiedBy>
  <cp:revision>46</cp:revision>
  <cp:lastPrinted>2017-04-19T05:30:14Z</cp:lastPrinted>
  <dcterms:created xsi:type="dcterms:W3CDTF">2017-04-15T07:51:48Z</dcterms:created>
  <dcterms:modified xsi:type="dcterms:W3CDTF">2017-05-01T05:15:48Z</dcterms:modified>
</cp:coreProperties>
</file>