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  <p:sldMasterId id="2147483857" r:id="rId2"/>
  </p:sldMasterIdLst>
  <p:notesMasterIdLst>
    <p:notesMasterId r:id="rId66"/>
  </p:notesMasterIdLst>
  <p:sldIdLst>
    <p:sldId id="329" r:id="rId3"/>
    <p:sldId id="324" r:id="rId4"/>
    <p:sldId id="257" r:id="rId5"/>
    <p:sldId id="290" r:id="rId6"/>
    <p:sldId id="323" r:id="rId7"/>
    <p:sldId id="304" r:id="rId8"/>
    <p:sldId id="305" r:id="rId9"/>
    <p:sldId id="258" r:id="rId10"/>
    <p:sldId id="293" r:id="rId11"/>
    <p:sldId id="325" r:id="rId12"/>
    <p:sldId id="326" r:id="rId13"/>
    <p:sldId id="327" r:id="rId14"/>
    <p:sldId id="302" r:id="rId15"/>
    <p:sldId id="259" r:id="rId16"/>
    <p:sldId id="335" r:id="rId17"/>
    <p:sldId id="260" r:id="rId18"/>
    <p:sldId id="263" r:id="rId19"/>
    <p:sldId id="328" r:id="rId20"/>
    <p:sldId id="261" r:id="rId21"/>
    <p:sldId id="306" r:id="rId22"/>
    <p:sldId id="262" r:id="rId23"/>
    <p:sldId id="307" r:id="rId24"/>
    <p:sldId id="308" r:id="rId25"/>
    <p:sldId id="309" r:id="rId26"/>
    <p:sldId id="310" r:id="rId27"/>
    <p:sldId id="311" r:id="rId28"/>
    <p:sldId id="295" r:id="rId29"/>
    <p:sldId id="296" r:id="rId30"/>
    <p:sldId id="297" r:id="rId31"/>
    <p:sldId id="298" r:id="rId32"/>
    <p:sldId id="299" r:id="rId33"/>
    <p:sldId id="301" r:id="rId34"/>
    <p:sldId id="264" r:id="rId35"/>
    <p:sldId id="265" r:id="rId36"/>
    <p:sldId id="336" r:id="rId37"/>
    <p:sldId id="267" r:id="rId38"/>
    <p:sldId id="268" r:id="rId39"/>
    <p:sldId id="269" r:id="rId40"/>
    <p:sldId id="270" r:id="rId41"/>
    <p:sldId id="271" r:id="rId42"/>
    <p:sldId id="272" r:id="rId43"/>
    <p:sldId id="273" r:id="rId44"/>
    <p:sldId id="275" r:id="rId45"/>
    <p:sldId id="274" r:id="rId46"/>
    <p:sldId id="322" r:id="rId47"/>
    <p:sldId id="276" r:id="rId48"/>
    <p:sldId id="313" r:id="rId49"/>
    <p:sldId id="315" r:id="rId50"/>
    <p:sldId id="314" r:id="rId51"/>
    <p:sldId id="316" r:id="rId52"/>
    <p:sldId id="317" r:id="rId53"/>
    <p:sldId id="318" r:id="rId54"/>
    <p:sldId id="319" r:id="rId55"/>
    <p:sldId id="281" r:id="rId56"/>
    <p:sldId id="283" r:id="rId57"/>
    <p:sldId id="284" r:id="rId58"/>
    <p:sldId id="288" r:id="rId59"/>
    <p:sldId id="331" r:id="rId60"/>
    <p:sldId id="332" r:id="rId61"/>
    <p:sldId id="333" r:id="rId62"/>
    <p:sldId id="330" r:id="rId63"/>
    <p:sldId id="337" r:id="rId64"/>
    <p:sldId id="320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200A"/>
    <a:srgbClr val="0000FF"/>
    <a:srgbClr val="800000"/>
    <a:srgbClr val="0000CC"/>
    <a:srgbClr val="FF0066"/>
    <a:srgbClr val="FFFF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84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5.xml"/><Relationship Id="rId2" Type="http://schemas.openxmlformats.org/officeDocument/2006/relationships/slide" Target="slides/slide24.xml"/><Relationship Id="rId1" Type="http://schemas.openxmlformats.org/officeDocument/2006/relationships/slide" Target="slides/slide23.xml"/><Relationship Id="rId5" Type="http://schemas.openxmlformats.org/officeDocument/2006/relationships/slide" Target="slides/slide34.xml"/><Relationship Id="rId4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587C8-4138-4460-8F2D-A0F04FF3D7A5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970E9-7D40-4B86-B98E-A94BA0400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8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970E9-7D40-4B86-B98E-A94BA04008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3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9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0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B25E-3059-4871-BE60-08E5691D9BDA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70431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4A5D-A6F2-46E9-86C0-490E53E224E9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14879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BAE9-927A-41D4-9A2D-8A8599F67DE7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37155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5476-8C35-4210-8AE1-3E0AB50AEAE5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86605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5520-0364-42F9-AAC4-932ADA3928BC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57798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CEC5-834E-49FC-9F6F-9407CD60E527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71962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93F6-EE74-4141-8D6E-C7BA134E6BA8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93652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B090-80E9-4C49-93AD-CCEE5E1B3D60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72169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64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E65F-471F-495E-B76C-1D9E6E40140D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7490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A0CE-94D5-4CBD-B36B-6729371DF46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260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A0CE-94D5-4CBD-B36B-6729371DF46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212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A0CE-94D5-4CBD-B36B-6729371DF46E}" type="slidenum">
              <a:rPr lang="ar-SA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1500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A0CE-94D5-4CBD-B36B-6729371DF46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829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A0CE-94D5-4CBD-B36B-6729371DF46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212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A0CE-94D5-4CBD-B36B-6729371DF46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06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5631-6D42-4BBD-BAEE-CCF563493DD5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2683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6E97-2ABF-43FB-B8DA-1294AC7E3578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65829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3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4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7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8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2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8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3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C711C65-5523-42FB-9B60-3A7A2BE5D2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2/5/2017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2D71EF7-7DEC-4DAB-9879-90DB7599BD1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532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8B7A0CE-94D5-4CBD-B36B-6729371DF46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142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transition>
    <p:split orient="vert" dir="in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3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114" y="3733800"/>
            <a:ext cx="7772400" cy="2133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/>
              <a:t>Dr.  </a:t>
            </a:r>
            <a:r>
              <a:rPr lang="en-US" sz="3600" b="1" dirty="0"/>
              <a:t>A</a:t>
            </a:r>
            <a:r>
              <a:rPr lang="en-US" sz="3600" b="1" dirty="0" smtClean="0"/>
              <a:t>wadh Al-Anazi</a:t>
            </a:r>
            <a:br>
              <a:rPr lang="en-US" sz="3600" b="1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                                                                                                 </a:t>
            </a:r>
            <a:r>
              <a:rPr lang="en-US" sz="3200" b="1" dirty="0" smtClean="0"/>
              <a:t>1438-2017</a:t>
            </a:r>
            <a:endParaRPr lang="ar-S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533400" y="457200"/>
            <a:ext cx="7772400" cy="2185988"/>
          </a:xfrm>
        </p:spPr>
        <p:txBody>
          <a:bodyPr>
            <a:normAutofit fontScale="25000" lnSpcReduction="20000"/>
          </a:bodyPr>
          <a:lstStyle/>
          <a:p>
            <a:pPr algn="ctr">
              <a:defRPr/>
            </a:pPr>
            <a:endParaRPr lang="en-US" sz="6600" b="1" dirty="0" smtClean="0"/>
          </a:p>
          <a:p>
            <a:pPr algn="ctr">
              <a:defRPr/>
            </a:pPr>
            <a:endParaRPr lang="en-US" sz="6600" b="1" dirty="0"/>
          </a:p>
          <a:p>
            <a:pPr algn="ctr">
              <a:defRPr/>
            </a:pPr>
            <a:endParaRPr lang="en-US" sz="6600" b="1" dirty="0" smtClean="0"/>
          </a:p>
          <a:p>
            <a:pPr algn="ctr">
              <a:defRPr/>
            </a:pPr>
            <a:endParaRPr lang="en-US" sz="6600" b="1" dirty="0"/>
          </a:p>
          <a:p>
            <a:pPr algn="ctr">
              <a:defRPr/>
            </a:pPr>
            <a:endParaRPr lang="en-US" sz="6600" b="1" dirty="0" smtClean="0"/>
          </a:p>
          <a:p>
            <a:pPr algn="ctr">
              <a:defRPr/>
            </a:pPr>
            <a:endParaRPr lang="en-US" sz="6600" b="1" dirty="0" smtClean="0"/>
          </a:p>
          <a:p>
            <a:pPr algn="ctr">
              <a:defRPr/>
            </a:pPr>
            <a:endParaRPr lang="en-US" sz="6600" b="1" dirty="0"/>
          </a:p>
          <a:p>
            <a:pPr algn="ctr">
              <a:defRPr/>
            </a:pPr>
            <a:endParaRPr lang="en-US" sz="6600" b="1" dirty="0" smtClean="0"/>
          </a:p>
          <a:p>
            <a:pPr algn="ctr">
              <a:defRPr/>
            </a:pPr>
            <a:endParaRPr lang="en-US" sz="6600" b="1" dirty="0"/>
          </a:p>
          <a:p>
            <a:pPr algn="ctr">
              <a:defRPr/>
            </a:pPr>
            <a:endParaRPr lang="en-US" sz="6600" b="1" dirty="0" smtClean="0"/>
          </a:p>
          <a:p>
            <a:pPr algn="ctr">
              <a:defRPr/>
            </a:pPr>
            <a:endParaRPr lang="en-US" sz="6600" b="1" dirty="0"/>
          </a:p>
          <a:p>
            <a:pPr algn="ctr">
              <a:defRPr/>
            </a:pPr>
            <a:endParaRPr lang="en-US" sz="6600" b="1" dirty="0" smtClean="0"/>
          </a:p>
          <a:p>
            <a:pPr algn="ctr">
              <a:defRPr/>
            </a:pPr>
            <a:r>
              <a:rPr lang="en-US" sz="28800" b="1" dirty="0" smtClean="0"/>
              <a:t>MALARIA &amp; TRAVEL MEDICINE</a:t>
            </a:r>
            <a:endParaRPr lang="ar-SA" sz="28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pPr algn="ctr"/>
            <a:r>
              <a:rPr lang="en-US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CLINICAL </a:t>
            </a:r>
            <a:r>
              <a:rPr lang="en-US" altLang="en-US" sz="4000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FEATURES</a:t>
            </a:r>
            <a:endParaRPr lang="ar-SA" altLang="en-US" sz="4000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CF vary with: </a:t>
            </a: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Geography</a:t>
            </a:r>
          </a:p>
          <a:p>
            <a:pPr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Epidemiology</a:t>
            </a:r>
          </a:p>
          <a:p>
            <a:pPr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Age </a:t>
            </a:r>
          </a:p>
          <a:p>
            <a:pPr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High risk includes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Children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Pregnant women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Non-immune travelers to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malarious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areas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INCUBATION PERIOD</a:t>
            </a:r>
            <a:endParaRPr lang="ar-SA" alt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Sporozoites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reach the liver within 1-2 hours following female Anopheles mosquito bite.</a:t>
            </a:r>
          </a:p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Pt. asymptomatic for 12-35 days until RBCs stage of parasite life cycle.</a:t>
            </a:r>
          </a:p>
          <a:p>
            <a:endParaRPr lang="en-US" altLang="en-US" b="1" dirty="0" smtClean="0"/>
          </a:p>
          <a:p>
            <a:endParaRPr lang="en-US" altLang="en-US" b="1" dirty="0" smtClean="0"/>
          </a:p>
          <a:p>
            <a:endParaRPr lang="ar-SA" altLang="en-US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381000" y="242888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r>
              <a:rPr lang="en-US" altLang="en-US" u="sng" dirty="0" smtClean="0">
                <a:solidFill>
                  <a:srgbClr val="FFFF00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LIFE CYCLE</a:t>
            </a:r>
            <a:endParaRPr lang="en-US" altLang="en-US" u="sng" dirty="0">
              <a:solidFill>
                <a:srgbClr val="FFFF00"/>
              </a:solidFill>
              <a:latin typeface="Arial Black" panose="020B0A0402010202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3315" name="Picture 5" descr="C:\Users\acer\Desktop\malaria pictures\Malaria_life_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71513"/>
            <a:ext cx="84582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malaria_LifeCycl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CLINICAL FEATURES</a:t>
            </a:r>
            <a:endParaRPr lang="en-US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en-US" altLang="en-US" sz="2400" u="sng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28600" y="969962"/>
            <a:ext cx="8458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28600" algn="just" eaLnBrk="1" hangingPunct="1">
              <a:tabLst>
                <a:tab pos="1371600" algn="l"/>
              </a:tabLst>
              <a:defRPr/>
            </a:pPr>
            <a:endParaRPr lang="en-US" sz="2400" b="1" dirty="0">
              <a:latin typeface="Garamond" pitchFamily="18" charset="0"/>
            </a:endParaRPr>
          </a:p>
          <a:p>
            <a:pPr marL="1371600" lvl="2" indent="-457200" algn="just">
              <a:buFontTx/>
              <a:buAutoNum type="arabicParenR"/>
              <a:tabLst>
                <a:tab pos="1371600" algn="l"/>
              </a:tabLst>
              <a:defRPr/>
            </a:pPr>
            <a:r>
              <a:rPr lang="en-US" sz="2400" b="1" dirty="0">
                <a:solidFill>
                  <a:srgbClr val="FFFF00"/>
                </a:solidFill>
                <a:latin typeface="Garamond" pitchFamily="18" charset="0"/>
              </a:rPr>
              <a:t>Major</a:t>
            </a:r>
          </a:p>
          <a:p>
            <a:pPr marL="1371600" lvl="2" indent="-457200" algn="just">
              <a:tabLst>
                <a:tab pos="1371600" algn="l"/>
              </a:tabLst>
              <a:defRPr/>
            </a:pP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</a:endParaRPr>
          </a:p>
          <a:p>
            <a:pPr marL="1371600" lvl="2" indent="-457200" algn="just">
              <a:tabLst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·  Recurring fevers</a:t>
            </a:r>
          </a:p>
          <a:p>
            <a:pPr marL="1371600" lvl="2" indent="-457200" algn="just">
              <a:tabLst>
                <a:tab pos="1371600" algn="l"/>
              </a:tabLst>
              <a:defRPr/>
            </a:pPr>
            <a:r>
              <a:rPr lang="fr-FR" sz="2400" b="1" dirty="0">
                <a:latin typeface="Garamond" pitchFamily="18" charset="0"/>
              </a:rPr>
              <a:t>·  </a:t>
            </a:r>
            <a:r>
              <a:rPr lang="en-US" sz="2400" b="1" dirty="0">
                <a:latin typeface="Garamond" pitchFamily="18" charset="0"/>
              </a:rPr>
              <a:t>Chills (Assoc. </a:t>
            </a:r>
            <a:r>
              <a:rPr lang="fr-FR" sz="2400" b="1" dirty="0">
                <a:latin typeface="Garamond" pitchFamily="18" charset="0"/>
              </a:rPr>
              <a:t>RBC </a:t>
            </a:r>
            <a:r>
              <a:rPr lang="fr-FR" sz="2400" b="1" dirty="0" err="1">
                <a:latin typeface="Garamond" pitchFamily="18" charset="0"/>
              </a:rPr>
              <a:t>lysis</a:t>
            </a:r>
            <a:r>
              <a:rPr lang="fr-FR" sz="2400" b="1" dirty="0">
                <a:latin typeface="Garamond" pitchFamily="18" charset="0"/>
              </a:rPr>
              <a:t> – </a:t>
            </a:r>
            <a:r>
              <a:rPr lang="fr-FR" sz="2400" b="1" i="1" dirty="0">
                <a:latin typeface="Garamond" pitchFamily="18" charset="0"/>
              </a:rPr>
              <a:t>mature </a:t>
            </a:r>
            <a:r>
              <a:rPr lang="fr-FR" sz="2400" b="1" i="1" dirty="0" err="1">
                <a:latin typeface="Garamond" pitchFamily="18" charset="0"/>
              </a:rPr>
              <a:t>zchisonts</a:t>
            </a:r>
            <a:r>
              <a:rPr lang="fr-FR" sz="2400" b="1" i="1" dirty="0">
                <a:latin typeface="Garamond" pitchFamily="18" charset="0"/>
              </a:rPr>
              <a:t>)</a:t>
            </a:r>
            <a:endParaRPr lang="en-US" sz="2400" b="1" dirty="0">
              <a:latin typeface="Garamond" pitchFamily="18" charset="0"/>
            </a:endParaRPr>
          </a:p>
          <a:p>
            <a:pPr marL="1371600" lvl="2" indent="-457200" algn="just">
              <a:tabLst>
                <a:tab pos="1371600" algn="l"/>
              </a:tabLst>
              <a:defRPr/>
            </a:pPr>
            <a:r>
              <a:rPr lang="fr-FR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 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1371600" lvl="2" indent="-457200" algn="just">
              <a:tabLst>
                <a:tab pos="1371600" algn="l"/>
              </a:tabLst>
              <a:defRPr/>
            </a:pPr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 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2)  Periodicity S/O</a:t>
            </a:r>
          </a:p>
          <a:p>
            <a:pPr marL="1371600" lvl="2" indent="-457200" algn="just">
              <a:tabLst>
                <a:tab pos="1371600" algn="l"/>
              </a:tabLst>
              <a:defRPr/>
            </a:pP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</a:endParaRPr>
          </a:p>
          <a:p>
            <a:pPr marL="1371600" lvl="2" indent="-457200" algn="just">
              <a:tabLst>
                <a:tab pos="1371600" algn="l"/>
              </a:tabLst>
              <a:defRPr/>
            </a:pPr>
            <a:r>
              <a:rPr lang="en-US" sz="2400" b="1" dirty="0">
                <a:solidFill>
                  <a:srgbClr val="FFFF00"/>
                </a:solidFill>
                <a:latin typeface="Garamond" pitchFamily="18" charset="0"/>
              </a:rPr>
              <a:t>·    </a:t>
            </a:r>
            <a:r>
              <a:rPr lang="en-US" sz="2400" b="1" dirty="0">
                <a:solidFill>
                  <a:srgbClr val="FFFFFF"/>
                </a:solidFill>
                <a:latin typeface="Garamond" pitchFamily="18" charset="0"/>
              </a:rPr>
              <a:t>48 hours: P. </a:t>
            </a:r>
            <a:r>
              <a:rPr lang="en-US" sz="2400" b="1" dirty="0" err="1">
                <a:solidFill>
                  <a:srgbClr val="FFFFFF"/>
                </a:solidFill>
                <a:latin typeface="Garamond" pitchFamily="18" charset="0"/>
              </a:rPr>
              <a:t>Vivax</a:t>
            </a:r>
            <a:r>
              <a:rPr lang="en-US" sz="2400" b="1" dirty="0">
                <a:solidFill>
                  <a:srgbClr val="FFFFFF"/>
                </a:solidFill>
                <a:latin typeface="Garamond" pitchFamily="18" charset="0"/>
              </a:rPr>
              <a:t> &amp; </a:t>
            </a:r>
            <a:r>
              <a:rPr lang="en-US" sz="2400" b="1" dirty="0" err="1">
                <a:solidFill>
                  <a:srgbClr val="FFFFFF"/>
                </a:solidFill>
                <a:latin typeface="Garamond" pitchFamily="18" charset="0"/>
              </a:rPr>
              <a:t>Ovale</a:t>
            </a:r>
            <a:endParaRPr lang="en-US" sz="2400" b="1" dirty="0">
              <a:solidFill>
                <a:srgbClr val="FFFFFF"/>
              </a:solidFill>
              <a:latin typeface="Garamond" pitchFamily="18" charset="0"/>
            </a:endParaRPr>
          </a:p>
          <a:p>
            <a:pPr marL="1371600" lvl="2" indent="-457200" algn="just">
              <a:tabLst>
                <a:tab pos="13716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latin typeface="Garamond" pitchFamily="18" charset="0"/>
              </a:rPr>
              <a:t>·    72 hours: P. Malaria</a:t>
            </a:r>
          </a:p>
          <a:p>
            <a:pPr marL="1371600" lvl="2" indent="-457200" algn="just">
              <a:tabLst>
                <a:tab pos="13716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latin typeface="Garamond" pitchFamily="18" charset="0"/>
              </a:rPr>
              <a:t>· Non-regular/hectic in P.F. especially in non-	immune</a:t>
            </a:r>
          </a:p>
          <a:p>
            <a:pPr marL="1371600" lvl="2" indent="-457200" algn="just">
              <a:tabLst>
                <a:tab pos="13716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latin typeface="Garamond" pitchFamily="18" charset="0"/>
              </a:rPr>
              <a:t>  - Patients (</a:t>
            </a:r>
            <a:r>
              <a:rPr lang="en-US" sz="2400" b="1" i="1" dirty="0">
                <a:solidFill>
                  <a:srgbClr val="FFFFFF"/>
                </a:solidFill>
                <a:latin typeface="Garamond" pitchFamily="18" charset="0"/>
              </a:rPr>
              <a:t>who are at highest risk of complications and death)</a:t>
            </a:r>
            <a:endParaRPr lang="en-US" sz="2400" b="1" dirty="0">
              <a:solidFill>
                <a:srgbClr val="FFFF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ttack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857250"/>
            <a:ext cx="355044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743450" y="2038350"/>
            <a:ext cx="314325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9438" indent="-238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en-US" b="1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paroxysms associated with synchrony of merozoite release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en-US" b="1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between paroxysms temper-ature is normal and patient feels well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en-US" b="1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falciparum may not exhibit classic paroxysms (continuous fever)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743451" y="857250"/>
            <a:ext cx="289798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300" b="1">
                <a:solidFill>
                  <a:srgbClr val="006600"/>
                </a:solidFill>
                <a:ea typeface="+mn-ea"/>
              </a:rPr>
              <a:t>Malaria Paroxysm</a:t>
            </a:r>
            <a:endParaRPr lang="en-US" altLang="en-US" sz="3300" b="1">
              <a:solidFill>
                <a:srgbClr val="FFFF66"/>
              </a:solidFill>
              <a:ea typeface="+mn-ea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14951" y="4791076"/>
            <a:ext cx="1806905" cy="646331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ea typeface="+mn-ea"/>
              </a:rPr>
              <a:t>tertian malaria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ea typeface="+mn-ea"/>
              </a:rPr>
              <a:t>quartan malaria</a:t>
            </a:r>
          </a:p>
        </p:txBody>
      </p:sp>
    </p:spTree>
    <p:extLst>
      <p:ext uri="{BB962C8B-B14F-4D97-AF65-F5344CB8AC3E}">
        <p14:creationId xmlns:p14="http://schemas.microsoft.com/office/powerpoint/2010/main" val="358556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28600" y="228600"/>
            <a:ext cx="8763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US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CLINICAL FEATURES</a:t>
            </a:r>
          </a:p>
          <a:p>
            <a:pPr>
              <a:defRPr/>
            </a:pPr>
            <a:endParaRPr lang="fr-FR" sz="2400" u="sng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28600" algn="just" eaLnBrk="1" hangingPunct="1">
              <a:tabLst>
                <a:tab pos="-228600" algn="l"/>
                <a:tab pos="1371600" algn="l"/>
              </a:tabLst>
              <a:defRPr/>
            </a:pPr>
            <a:r>
              <a:rPr lang="en-US" sz="1000" i="1" dirty="0">
                <a:latin typeface="Garamond" pitchFamily="18" charset="0"/>
                <a:cs typeface="Times New Roman" pitchFamily="18" charset="0"/>
              </a:rPr>
              <a:t> 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tabLst>
                <a:tab pos="-228600" algn="l"/>
                <a:tab pos="1371600" algn="l"/>
              </a:tabLst>
              <a:defRPr/>
            </a:pPr>
            <a:r>
              <a:rPr lang="en-US" sz="2400" dirty="0">
                <a:solidFill>
                  <a:srgbClr val="FFFF00"/>
                </a:solidFill>
                <a:latin typeface="Garamond" pitchFamily="18" charset="0"/>
              </a:rPr>
              <a:t>1) </a:t>
            </a:r>
            <a:r>
              <a:rPr lang="en-US" sz="2400" b="1" dirty="0">
                <a:solidFill>
                  <a:srgbClr val="FFFF00"/>
                </a:solidFill>
                <a:latin typeface="Garamond" pitchFamily="18" charset="0"/>
              </a:rPr>
              <a:t>Severe P.F. (</a:t>
            </a:r>
            <a:r>
              <a:rPr lang="en-US" sz="2400" b="1" u="sng" dirty="0">
                <a:solidFill>
                  <a:srgbClr val="FFFF00"/>
                </a:solidFill>
                <a:latin typeface="Garamond" pitchFamily="18" charset="0"/>
              </a:rPr>
              <a:t>&gt;</a:t>
            </a:r>
            <a:r>
              <a:rPr lang="en-US" sz="2400" b="1" dirty="0">
                <a:solidFill>
                  <a:srgbClr val="FFFF00"/>
                </a:solidFill>
                <a:latin typeface="Garamond" pitchFamily="18" charset="0"/>
              </a:rPr>
              <a:t> 10 parasite/ mcl):  AC Complications</a:t>
            </a:r>
          </a:p>
          <a:p>
            <a:pPr lvl="1">
              <a:tabLst>
                <a:tab pos="-228600" algn="l"/>
                <a:tab pos="1371600" algn="l"/>
              </a:tabLst>
              <a:defRPr/>
            </a:pPr>
            <a:endParaRPr lang="en-US" sz="2400" dirty="0">
              <a:effectLst>
                <a:outerShdw blurRad="38100" dist="38100" dir="2700000" algn="tl">
                  <a:srgbClr val="1F497D"/>
                </a:outerShdw>
              </a:effectLst>
              <a:latin typeface="Garamond" pitchFamily="18" charset="0"/>
            </a:endParaRPr>
          </a:p>
          <a:p>
            <a:pPr lvl="1" algn="just"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·  Renal failure</a:t>
            </a:r>
          </a:p>
          <a:p>
            <a:pPr lvl="1" algn="just"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·   Coma 2 o: </a:t>
            </a:r>
            <a:r>
              <a:rPr lang="en-US" sz="2400" b="1" dirty="0" err="1">
                <a:latin typeface="Garamond" pitchFamily="18" charset="0"/>
              </a:rPr>
              <a:t>hypoglc</a:t>
            </a:r>
            <a:r>
              <a:rPr lang="en-US" sz="2400" b="1" dirty="0">
                <a:latin typeface="Garamond" pitchFamily="18" charset="0"/>
              </a:rPr>
              <a:t>; TNF, or microvascular pathology</a:t>
            </a:r>
          </a:p>
          <a:p>
            <a:pPr lvl="1" algn="just"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·   </a:t>
            </a:r>
            <a:r>
              <a:rPr lang="en-US" sz="2400" b="1" dirty="0" err="1">
                <a:latin typeface="Garamond" pitchFamily="18" charset="0"/>
              </a:rPr>
              <a:t>Pul</a:t>
            </a:r>
            <a:r>
              <a:rPr lang="en-US" sz="2400" b="1" dirty="0">
                <a:latin typeface="Garamond" pitchFamily="18" charset="0"/>
              </a:rPr>
              <a:t>. Edema</a:t>
            </a:r>
          </a:p>
          <a:p>
            <a:pPr lvl="1" algn="just"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·    </a:t>
            </a:r>
            <a:r>
              <a:rPr lang="en-US" sz="2400" b="1" dirty="0" err="1">
                <a:latin typeface="Garamond" pitchFamily="18" charset="0"/>
              </a:rPr>
              <a:t>Thombrocytopenia</a:t>
            </a:r>
            <a:endParaRPr lang="en-US" sz="2400" b="1" dirty="0">
              <a:latin typeface="Garamond" pitchFamily="18" charset="0"/>
            </a:endParaRPr>
          </a:p>
          <a:p>
            <a:pPr lvl="1" algn="just"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·    G. Enteritis – </a:t>
            </a:r>
            <a:r>
              <a:rPr lang="en-US" sz="2400" b="1" i="1" dirty="0">
                <a:latin typeface="Garamond" pitchFamily="18" charset="0"/>
              </a:rPr>
              <a:t>especially diarrhea</a:t>
            </a:r>
            <a:endParaRPr lang="en-US" sz="2400" b="1" dirty="0">
              <a:latin typeface="Garamond" pitchFamily="18" charset="0"/>
            </a:endParaRPr>
          </a:p>
          <a:p>
            <a:pPr lvl="1" algn="just"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·    Ch. P. </a:t>
            </a:r>
            <a:r>
              <a:rPr lang="en-US" sz="2400" b="1" dirty="0" err="1">
                <a:latin typeface="Garamond" pitchFamily="18" charset="0"/>
              </a:rPr>
              <a:t>Falcuparum</a:t>
            </a:r>
            <a:r>
              <a:rPr lang="en-US" sz="2400" b="1" dirty="0">
                <a:latin typeface="Garamond" pitchFamily="18" charset="0"/>
              </a:rPr>
              <a:t> infection</a:t>
            </a:r>
          </a:p>
          <a:p>
            <a:pPr lvl="1" algn="just">
              <a:buFontTx/>
              <a:buChar char="•"/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Splenomegaly – typically resolves after treatment with anti-malarial meds. 6-12 </a:t>
            </a:r>
            <a:r>
              <a:rPr lang="en-US" sz="2400" b="1" dirty="0" err="1">
                <a:latin typeface="Garamond" pitchFamily="18" charset="0"/>
              </a:rPr>
              <a:t>mon.</a:t>
            </a:r>
            <a:endParaRPr lang="en-US" sz="2400" b="1" dirty="0">
              <a:latin typeface="Garamond" pitchFamily="18" charset="0"/>
            </a:endParaRPr>
          </a:p>
          <a:p>
            <a:pPr lvl="1" algn="just">
              <a:tabLst>
                <a:tab pos="-228600" algn="l"/>
                <a:tab pos="1371600" algn="l"/>
              </a:tabLst>
              <a:defRPr/>
            </a:pPr>
            <a:r>
              <a:rPr lang="fr-FR" sz="2400" b="1" dirty="0">
                <a:latin typeface="Garamond" pitchFamily="18" charset="0"/>
              </a:rPr>
              <a:t>·   P. </a:t>
            </a:r>
            <a:r>
              <a:rPr lang="fr-FR" sz="2400" b="1" dirty="0" err="1">
                <a:latin typeface="Garamond" pitchFamily="18" charset="0"/>
              </a:rPr>
              <a:t>Malariae</a:t>
            </a:r>
            <a:r>
              <a:rPr lang="fr-FR" sz="2400" b="1" dirty="0">
                <a:latin typeface="Garamond" pitchFamily="18" charset="0"/>
              </a:rPr>
              <a:t> </a:t>
            </a:r>
            <a:r>
              <a:rPr lang="fr-FR" sz="2400" b="1" dirty="0" err="1">
                <a:latin typeface="Garamond" pitchFamily="18" charset="0"/>
              </a:rPr>
              <a:t>assoc</a:t>
            </a:r>
            <a:r>
              <a:rPr lang="fr-FR" sz="2400" b="1" dirty="0">
                <a:latin typeface="Garamond" pitchFamily="18" charset="0"/>
              </a:rPr>
              <a:t>. Immune </a:t>
            </a:r>
            <a:r>
              <a:rPr lang="fr-FR" sz="2400" b="1" dirty="0" err="1">
                <a:latin typeface="Garamond" pitchFamily="18" charset="0"/>
              </a:rPr>
              <a:t>compl</a:t>
            </a:r>
            <a:r>
              <a:rPr lang="fr-FR" sz="2400" b="1" dirty="0">
                <a:latin typeface="Garamond" pitchFamily="18" charset="0"/>
              </a:rPr>
              <a:t>. N. </a:t>
            </a:r>
            <a:r>
              <a:rPr lang="fr-FR" sz="2400" b="1" dirty="0" err="1">
                <a:latin typeface="Garamond" pitchFamily="18" charset="0"/>
              </a:rPr>
              <a:t>Synd</a:t>
            </a:r>
            <a:r>
              <a:rPr lang="fr-FR" sz="2400" b="1" dirty="0">
                <a:latin typeface="Garamond" pitchFamily="18" charset="0"/>
              </a:rPr>
              <a:t>.</a:t>
            </a:r>
            <a:endParaRPr lang="en-US" sz="2400" b="1" dirty="0">
              <a:latin typeface="Garamond" pitchFamily="18" charset="0"/>
            </a:endParaRPr>
          </a:p>
          <a:p>
            <a:pPr lvl="1" algn="just"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·   P. </a:t>
            </a:r>
            <a:r>
              <a:rPr lang="en-US" sz="2400" b="1" dirty="0" err="1">
                <a:latin typeface="Garamond" pitchFamily="18" charset="0"/>
              </a:rPr>
              <a:t>Vivax</a:t>
            </a:r>
            <a:r>
              <a:rPr lang="en-US" sz="2400" b="1" dirty="0">
                <a:latin typeface="Garamond" pitchFamily="18" charset="0"/>
              </a:rPr>
              <a:t> – late splenic rupture with trauma 1-3 </a:t>
            </a:r>
            <a:r>
              <a:rPr lang="en-US" sz="2400" b="1" dirty="0" err="1">
                <a:latin typeface="Garamond" pitchFamily="18" charset="0"/>
              </a:rPr>
              <a:t>mon.</a:t>
            </a:r>
            <a:r>
              <a:rPr lang="en-US" sz="2400" b="1" dirty="0">
                <a:latin typeface="Garamond" pitchFamily="18" charset="0"/>
              </a:rPr>
              <a:t> after  </a:t>
            </a:r>
          </a:p>
          <a:p>
            <a:pPr lvl="1"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     initial infection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2895600" y="10934700"/>
            <a:ext cx="3429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C0C0"/>
              </a:solidFill>
              <a:effectLst>
                <a:outerShdw dist="35921" dir="2700000" algn="ctr" rotWithShape="0">
                  <a:srgbClr val="868686">
                    <a:alpha val="74997"/>
                  </a:srgbClr>
                </a:outerShdw>
              </a:effectLst>
              <a:latin typeface="+mn-cs"/>
              <a:ea typeface="+mn-cs"/>
            </a:endParaRPr>
          </a:p>
        </p:txBody>
      </p:sp>
      <p:sp>
        <p:nvSpPr>
          <p:cNvPr id="17411" name="WordArt 8"/>
          <p:cNvSpPr>
            <a:spLocks noChangeArrowheads="1" noChangeShapeType="1" noTextEdit="1"/>
          </p:cNvSpPr>
          <p:nvPr/>
        </p:nvSpPr>
        <p:spPr bwMode="auto">
          <a:xfrm>
            <a:off x="2895600" y="12649200"/>
            <a:ext cx="3429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C0C0"/>
              </a:solidFill>
              <a:effectLst>
                <a:outerShdw dist="35921" dir="2700000" algn="ctr" rotWithShape="0">
                  <a:srgbClr val="868686">
                    <a:alpha val="74997"/>
                  </a:srgbClr>
                </a:outerShdw>
              </a:effectLst>
              <a:latin typeface="+mn-cs"/>
              <a:ea typeface="+mn-cs"/>
            </a:endParaRPr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0" y="-65468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500" b="1">
                <a:latin typeface="Arial Black" panose="020B0A04020102020204" pitchFamily="34" charset="0"/>
                <a:cs typeface="Times New Roman" panose="02020603050405020304" pitchFamily="18" charset="0"/>
              </a:rPr>
              <a:t> </a:t>
            </a:r>
            <a:endParaRPr lang="en-US" altLang="en-US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413" name="Rectangle 14"/>
          <p:cNvSpPr>
            <a:spLocks noChangeArrowheads="1"/>
          </p:cNvSpPr>
          <p:nvPr/>
        </p:nvSpPr>
        <p:spPr bwMode="auto">
          <a:xfrm>
            <a:off x="0" y="-65468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500" b="1">
                <a:latin typeface="Arial Black" panose="020B0A04020102020204" pitchFamily="34" charset="0"/>
                <a:cs typeface="Times New Roman" panose="02020603050405020304" pitchFamily="18" charset="0"/>
              </a:rPr>
              <a:t> </a:t>
            </a:r>
            <a:endParaRPr lang="en-US" altLang="en-US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414" name="Rectangle 16"/>
          <p:cNvSpPr>
            <a:spLocks noChangeArrowheads="1"/>
          </p:cNvSpPr>
          <p:nvPr/>
        </p:nvSpPr>
        <p:spPr bwMode="auto">
          <a:xfrm>
            <a:off x="0" y="-65468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500" b="1">
                <a:latin typeface="Arial Black" panose="020B0A04020102020204" pitchFamily="34" charset="0"/>
                <a:cs typeface="Times New Roman" panose="02020603050405020304" pitchFamily="18" charset="0"/>
              </a:rPr>
              <a:t> </a:t>
            </a:r>
            <a:endParaRPr lang="en-US" altLang="en-US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0" y="228600"/>
            <a:ext cx="9144000" cy="1046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457056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+mn-ea"/>
                <a:cs typeface="Arial Black"/>
              </a:rPr>
              <a:t>MALARIA FEVER PAROXYSMS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ea typeface="+mn-ea"/>
              <a:cs typeface="Arial Black"/>
            </a:endParaRPr>
          </a:p>
          <a:p>
            <a:pPr>
              <a:defRPr/>
            </a:pPr>
            <a:endParaRPr lang="en-US" sz="2800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2819400" y="990600"/>
            <a:ext cx="3505200" cy="1262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Rigors, headache</a:t>
            </a:r>
            <a:endParaRPr lang="en-US" sz="800" b="1" dirty="0"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  <a:p>
            <a:pPr algn="ctr">
              <a:defRPr/>
            </a:pP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associated with  pale cold skin</a:t>
            </a:r>
            <a:endParaRPr lang="en-US" sz="1000" dirty="0"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  <a:p>
            <a:pPr algn="ctr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(1-2 hours)</a:t>
            </a:r>
            <a:endParaRPr lang="en-US" sz="1000" dirty="0"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3048000" y="2774950"/>
            <a:ext cx="3505200" cy="1354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Delirium,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Tachypnoea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, </a:t>
            </a: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Hot Skin</a:t>
            </a:r>
            <a:endParaRPr lang="en-US" sz="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(Several hours)</a:t>
            </a:r>
            <a:endParaRPr lang="en-US" sz="1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  <a:p>
            <a:pPr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2743200" y="4662488"/>
            <a:ext cx="3505200" cy="1128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Fever </a:t>
            </a: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  <a:p>
            <a:pPr algn="ctr">
              <a:defRPr/>
            </a:pPr>
            <a:r>
              <a:rPr lang="en-US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Marked  sweating and fatigue</a:t>
            </a:r>
            <a:endParaRPr lang="en-US" sz="12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  <a:p>
            <a:pPr>
              <a:defRPr/>
            </a:pPr>
            <a:endParaRPr lang="en-US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2819400" y="914400"/>
            <a:ext cx="3581400" cy="1219200"/>
          </a:xfrm>
          <a:prstGeom prst="rect">
            <a:avLst/>
          </a:prstGeom>
          <a:noFill/>
          <a:ln w="381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FF00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7420" name="Text Box 35"/>
          <p:cNvSpPr txBox="1">
            <a:spLocks noChangeArrowheads="1"/>
          </p:cNvSpPr>
          <p:nvPr/>
        </p:nvSpPr>
        <p:spPr bwMode="auto">
          <a:xfrm>
            <a:off x="457200" y="5851525"/>
            <a:ext cx="8610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FFFFFF"/>
                </a:solidFill>
                <a:latin typeface="Garamond" panose="02020404030301010803" pitchFamily="18" charset="0"/>
              </a:rPr>
              <a:t>Patient often symptoms free between paroxysms</a:t>
            </a:r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2819400" y="2667000"/>
            <a:ext cx="3581400" cy="1219200"/>
          </a:xfrm>
          <a:prstGeom prst="rect">
            <a:avLst/>
          </a:prstGeom>
          <a:noFill/>
          <a:ln w="381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FF00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2819400" y="4419600"/>
            <a:ext cx="3581400" cy="1219200"/>
          </a:xfrm>
          <a:prstGeom prst="rect">
            <a:avLst/>
          </a:prstGeom>
          <a:noFill/>
          <a:ln w="381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FF00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7423" name="Line 39"/>
          <p:cNvSpPr>
            <a:spLocks noChangeShapeType="1"/>
          </p:cNvSpPr>
          <p:nvPr/>
        </p:nvSpPr>
        <p:spPr bwMode="auto">
          <a:xfrm>
            <a:off x="4572000" y="2133600"/>
            <a:ext cx="0" cy="457200"/>
          </a:xfrm>
          <a:prstGeom prst="line">
            <a:avLst/>
          </a:prstGeom>
          <a:noFill/>
          <a:ln w="57150" cap="sq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4" name="Line 40"/>
          <p:cNvSpPr>
            <a:spLocks noChangeShapeType="1"/>
          </p:cNvSpPr>
          <p:nvPr/>
        </p:nvSpPr>
        <p:spPr bwMode="auto">
          <a:xfrm>
            <a:off x="4572000" y="3886200"/>
            <a:ext cx="0" cy="457200"/>
          </a:xfrm>
          <a:prstGeom prst="line">
            <a:avLst/>
          </a:prstGeom>
          <a:noFill/>
          <a:ln w="76200" cap="sq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5" name="WordArt 41"/>
          <p:cNvSpPr>
            <a:spLocks noChangeArrowheads="1" noChangeShapeType="1" noTextEdit="1"/>
          </p:cNvSpPr>
          <p:nvPr/>
        </p:nvSpPr>
        <p:spPr bwMode="auto">
          <a:xfrm>
            <a:off x="2057400" y="1295400"/>
            <a:ext cx="228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17426" name="WordArt 42"/>
          <p:cNvSpPr>
            <a:spLocks noChangeArrowheads="1" noChangeShapeType="1" noTextEdit="1"/>
          </p:cNvSpPr>
          <p:nvPr/>
        </p:nvSpPr>
        <p:spPr bwMode="auto">
          <a:xfrm>
            <a:off x="1905000" y="45720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III</a:t>
            </a:r>
          </a:p>
        </p:txBody>
      </p:sp>
      <p:sp>
        <p:nvSpPr>
          <p:cNvPr id="17427" name="WordArt 43"/>
          <p:cNvSpPr>
            <a:spLocks noChangeArrowheads="1" noChangeShapeType="1" noTextEdit="1"/>
          </p:cNvSpPr>
          <p:nvPr/>
        </p:nvSpPr>
        <p:spPr bwMode="auto">
          <a:xfrm>
            <a:off x="1981200" y="3124200"/>
            <a:ext cx="38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DIAGNOSIS</a:t>
            </a:r>
            <a:endParaRPr lang="ar-SA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Detailed targeted history including travel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hx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clinical examination together with:</a:t>
            </a:r>
          </a:p>
          <a:p>
            <a:endParaRPr lang="en-US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High Index of Suspicion (HIS)</a:t>
            </a:r>
          </a:p>
          <a:p>
            <a:endParaRPr lang="ar-SA" altLang="en-US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-381000" y="279400"/>
            <a:ext cx="9525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 eaLnBrk="1" hangingPunct="1">
              <a:tabLst>
                <a:tab pos="914400" algn="l"/>
                <a:tab pos="1828800" algn="l"/>
              </a:tabLst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DX:  Blood film stained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with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/>
            </a:pPr>
            <a:r>
              <a:rPr lang="en-US" sz="2200" b="1" dirty="0" err="1" smtClean="0">
                <a:solidFill>
                  <a:srgbClr val="FFFFFF"/>
                </a:solidFill>
                <a:latin typeface="Garamond" pitchFamily="18" charset="0"/>
              </a:rPr>
              <a:t>Giemsa</a:t>
            </a:r>
            <a:r>
              <a:rPr lang="en-US" sz="2200" b="1" dirty="0" smtClean="0">
                <a:solidFill>
                  <a:srgbClr val="FFFFFF"/>
                </a:solidFill>
                <a:latin typeface="Garamond" pitchFamily="18" charset="0"/>
              </a:rPr>
              <a:t> stain or wright</a:t>
            </a:r>
            <a:r>
              <a:rPr lang="ja-JP" altLang="en-US" sz="2200" b="1" dirty="0" smtClean="0">
                <a:solidFill>
                  <a:srgbClr val="FFFFFF"/>
                </a:solidFill>
                <a:latin typeface="Garamond" pitchFamily="18" charset="0"/>
              </a:rPr>
              <a:t>’</a:t>
            </a:r>
            <a:r>
              <a:rPr lang="en-US" altLang="ja-JP" sz="2200" b="1" dirty="0" smtClean="0">
                <a:solidFill>
                  <a:srgbClr val="FFFFFF"/>
                </a:solidFill>
                <a:latin typeface="Garamond" pitchFamily="18" charset="0"/>
              </a:rPr>
              <a:t>s stain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/>
            </a:pPr>
            <a:r>
              <a:rPr lang="en-US" sz="2200" b="1" dirty="0" smtClean="0">
                <a:solidFill>
                  <a:srgbClr val="FFFFFF"/>
                </a:solidFill>
                <a:latin typeface="Garamond" pitchFamily="18" charset="0"/>
              </a:rPr>
              <a:t>Correct 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identification of malarial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Spp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is essential for treatment 	because of P. Falciparum R to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Chloroquine&amp;others</a:t>
            </a:r>
            <a:endParaRPr lang="en-US" sz="2200" b="1" dirty="0">
              <a:solidFill>
                <a:srgbClr val="FFFFFF"/>
              </a:solidFill>
              <a:latin typeface="Garamond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/>
            </a:pPr>
            <a:r>
              <a:rPr lang="en-US" sz="2200" b="1" dirty="0" smtClean="0">
                <a:solidFill>
                  <a:srgbClr val="FFFFFF"/>
                </a:solidFill>
                <a:latin typeface="Garamond" pitchFamily="18" charset="0"/>
              </a:rPr>
              <a:t>On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Giemsa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stain – Cytoplasm: light blue, nucleus: dark blue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/>
            </a:pPr>
            <a:r>
              <a:rPr lang="en-US" sz="2200" b="1" dirty="0" smtClean="0">
                <a:solidFill>
                  <a:srgbClr val="FFFFFF"/>
                </a:solidFill>
                <a:latin typeface="Garamond" pitchFamily="18" charset="0"/>
              </a:rPr>
              <a:t>In P.F</a:t>
            </a:r>
            <a:endParaRPr lang="en-US" sz="2200" b="1" dirty="0">
              <a:solidFill>
                <a:srgbClr val="FFFFFF"/>
              </a:solidFill>
              <a:latin typeface="Garamond" pitchFamily="18" charset="0"/>
            </a:endParaRPr>
          </a:p>
          <a:p>
            <a:pPr lvl="2">
              <a:tabLst>
                <a:tab pos="914400" algn="l"/>
                <a:tab pos="1828800" algn="l"/>
              </a:tabLst>
              <a:defRPr/>
            </a:pP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(a) only ring stage a sexual parasite and gametocytes seen in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periph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. Blood.</a:t>
            </a:r>
          </a:p>
          <a:p>
            <a:pPr lvl="2">
              <a:tabLst>
                <a:tab pos="914400" algn="l"/>
                <a:tab pos="1828800" algn="l"/>
              </a:tabLst>
              <a:defRPr/>
            </a:pP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(b) While RBC with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Trophozoites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or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Schixonts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stage – sequestered in peripheral, Microvasculature, and </a:t>
            </a:r>
            <a:r>
              <a:rPr lang="en-US" sz="2200" b="1" u="sng" dirty="0">
                <a:solidFill>
                  <a:srgbClr val="FFFFFF"/>
                </a:solidFill>
                <a:latin typeface="Garamond" pitchFamily="18" charset="0"/>
              </a:rPr>
              <a:t>NOT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 circulating P-blood</a:t>
            </a:r>
            <a:r>
              <a:rPr lang="en-US" sz="2200" b="1" dirty="0" smtClean="0">
                <a:solidFill>
                  <a:srgbClr val="FFFFFF"/>
                </a:solidFill>
                <a:latin typeface="Garamond" pitchFamily="18" charset="0"/>
              </a:rPr>
              <a:t>.</a:t>
            </a:r>
            <a:endParaRPr lang="en-US" sz="2200" b="1" dirty="0">
              <a:solidFill>
                <a:srgbClr val="FFFFFF"/>
              </a:solidFill>
              <a:latin typeface="Garamond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/>
            </a:pPr>
            <a:r>
              <a:rPr lang="en-US" sz="2200" b="1" dirty="0" smtClean="0">
                <a:solidFill>
                  <a:srgbClr val="FFFFFF"/>
                </a:solidFill>
                <a:latin typeface="Garamond" pitchFamily="18" charset="0"/>
              </a:rPr>
              <a:t>All 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asexual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erythrocytic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stages of P.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Vivax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,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Ovale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&amp;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malariae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circulate in peripheral blood, thus seen on Blood Smear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/>
            </a:pPr>
            <a:r>
              <a:rPr lang="en-US" sz="2200" b="1" dirty="0" smtClean="0">
                <a:solidFill>
                  <a:srgbClr val="FFFFFF"/>
                </a:solidFill>
                <a:latin typeface="Garamond" pitchFamily="18" charset="0"/>
              </a:rPr>
              <a:t>Acutely 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ill patients</a:t>
            </a:r>
          </a:p>
          <a:p>
            <a:pPr lvl="1">
              <a:tabLst>
                <a:tab pos="914400" algn="l"/>
                <a:tab pos="1828800" algn="l"/>
              </a:tabLst>
              <a:defRPr/>
            </a:pP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	   </a:t>
            </a:r>
            <a:r>
              <a:rPr lang="en-US" sz="2200" b="1" u="sng" dirty="0">
                <a:solidFill>
                  <a:srgbClr val="FFFFFF"/>
                </a:solidFill>
                <a:latin typeface="Garamond" pitchFamily="18" charset="0"/>
              </a:rPr>
              <a:t>DDX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:  P.F.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vs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P.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Vivax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, because</a:t>
            </a:r>
          </a:p>
          <a:p>
            <a:pPr lvl="1">
              <a:tabLst>
                <a:tab pos="914400" algn="l"/>
                <a:tab pos="1828800" algn="l"/>
              </a:tabLst>
              <a:defRPr/>
            </a:pPr>
            <a:r>
              <a:rPr lang="fr-FR" sz="2200" b="1" dirty="0">
                <a:solidFill>
                  <a:srgbClr val="FFFFFF"/>
                </a:solidFill>
                <a:latin typeface="Garamond" pitchFamily="18" charset="0"/>
              </a:rPr>
              <a:t>	(a)          </a:t>
            </a:r>
            <a:r>
              <a:rPr lang="fr-FR" sz="2200" b="1" dirty="0" smtClean="0">
                <a:solidFill>
                  <a:srgbClr val="FFFFFF"/>
                </a:solidFill>
                <a:latin typeface="Garamond" pitchFamily="18" charset="0"/>
              </a:rPr>
              <a:t>P</a:t>
            </a:r>
            <a:r>
              <a:rPr lang="fr-FR" sz="2200" b="1" dirty="0">
                <a:solidFill>
                  <a:srgbClr val="FFFFFF"/>
                </a:solidFill>
                <a:latin typeface="Garamond" pitchFamily="18" charset="0"/>
              </a:rPr>
              <a:t>. Ovale – </a:t>
            </a:r>
            <a:r>
              <a:rPr lang="fr-FR" sz="2200" b="1" dirty="0" err="1">
                <a:solidFill>
                  <a:srgbClr val="FFFFFF"/>
                </a:solidFill>
                <a:latin typeface="Garamond" pitchFamily="18" charset="0"/>
              </a:rPr>
              <a:t>Vivax</a:t>
            </a:r>
            <a:r>
              <a:rPr lang="fr-FR" sz="2200" b="1" dirty="0">
                <a:solidFill>
                  <a:srgbClr val="FFFFFF"/>
                </a:solidFill>
                <a:latin typeface="Garamond" pitchFamily="18" charset="0"/>
              </a:rPr>
              <a:t> – </a:t>
            </a:r>
            <a:r>
              <a:rPr lang="fr-FR" sz="2200" b="1" dirty="0" err="1">
                <a:solidFill>
                  <a:srgbClr val="FFFFFF"/>
                </a:solidFill>
                <a:latin typeface="Garamond" pitchFamily="18" charset="0"/>
              </a:rPr>
              <a:t>clinical</a:t>
            </a:r>
            <a:r>
              <a:rPr lang="fr-FR" sz="2200" b="1" dirty="0">
                <a:solidFill>
                  <a:srgbClr val="FFFFFF"/>
                </a:solidFill>
                <a:latin typeface="Garamond" pitchFamily="18" charset="0"/>
              </a:rPr>
              <a:t>, </a:t>
            </a:r>
            <a:r>
              <a:rPr lang="fr-FR" sz="2200" b="1" dirty="0" err="1">
                <a:solidFill>
                  <a:srgbClr val="FFFFFF"/>
                </a:solidFill>
                <a:latin typeface="Garamond" pitchFamily="18" charset="0"/>
              </a:rPr>
              <a:t>morphological</a:t>
            </a:r>
            <a:endParaRPr lang="en-US" sz="2200" b="1" dirty="0">
              <a:solidFill>
                <a:srgbClr val="FFFFFF"/>
              </a:solidFill>
              <a:latin typeface="Garamond" pitchFamily="18" charset="0"/>
            </a:endParaRPr>
          </a:p>
          <a:p>
            <a:pPr lvl="1">
              <a:tabLst>
                <a:tab pos="914400" algn="l"/>
                <a:tab pos="1828800" algn="l"/>
              </a:tabLst>
              <a:defRPr/>
            </a:pPr>
            <a:r>
              <a:rPr lang="fr-FR" sz="2200" b="1" dirty="0">
                <a:solidFill>
                  <a:srgbClr val="FFFFFF"/>
                </a:solidFill>
                <a:latin typeface="Garamond" pitchFamily="18" charset="0"/>
              </a:rPr>
              <a:t>	(b)          P. </a:t>
            </a:r>
            <a:r>
              <a:rPr lang="fr-FR" sz="2200" b="1" dirty="0" err="1">
                <a:solidFill>
                  <a:srgbClr val="FFFFFF"/>
                </a:solidFill>
                <a:latin typeface="Garamond" pitchFamily="18" charset="0"/>
              </a:rPr>
              <a:t>malariae</a:t>
            </a:r>
            <a:r>
              <a:rPr lang="fr-FR" sz="2200" b="1" dirty="0">
                <a:solidFill>
                  <a:srgbClr val="FFFFFF"/>
                </a:solidFill>
                <a:latin typeface="Garamond" pitchFamily="18" charset="0"/>
              </a:rPr>
              <a:t> -  ch. </a:t>
            </a:r>
            <a:r>
              <a:rPr lang="fr-FR" sz="2200" b="1" dirty="0" err="1">
                <a:solidFill>
                  <a:srgbClr val="FFFFFF"/>
                </a:solidFill>
                <a:latin typeface="Garamond" pitchFamily="18" charset="0"/>
              </a:rPr>
              <a:t>Infeciton</a:t>
            </a:r>
            <a:endParaRPr lang="en-US" sz="2200" b="1" dirty="0">
              <a:solidFill>
                <a:srgbClr val="FFFFFF"/>
              </a:solidFill>
              <a:latin typeface="Garamond" pitchFamily="18" charset="0"/>
            </a:endParaRPr>
          </a:p>
          <a:p>
            <a:pPr indent="-457200">
              <a:tabLst>
                <a:tab pos="914400" algn="l"/>
                <a:tab pos="1828800" algn="l"/>
              </a:tabLst>
              <a:defRPr/>
            </a:pPr>
            <a:r>
              <a:rPr lang="fr-FR" sz="2200" dirty="0">
                <a:solidFill>
                  <a:srgbClr val="FFFFFF"/>
                </a:solidFill>
                <a:latin typeface="Garamond" pitchFamily="18" charset="0"/>
              </a:rPr>
              <a:t/>
            </a:r>
            <a:br>
              <a:rPr lang="fr-FR" sz="2200" dirty="0">
                <a:solidFill>
                  <a:srgbClr val="FFFFFF"/>
                </a:solidFill>
                <a:latin typeface="Garamond" pitchFamily="18" charset="0"/>
              </a:rPr>
            </a:br>
            <a:endParaRPr lang="fr-FR" sz="2200" dirty="0">
              <a:solidFill>
                <a:srgbClr val="FFFF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EDUCATIONAL OBJECTIVES</a:t>
            </a:r>
            <a:endParaRPr lang="ar-SA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>
                <a:latin typeface="Garamond" pitchFamily="18" charset="0"/>
              </a:rPr>
              <a:t>At the end of this lecture students are expected to </a:t>
            </a:r>
            <a:r>
              <a:rPr lang="en-US" sz="2800" b="1" dirty="0" smtClean="0">
                <a:latin typeface="Garamond" pitchFamily="18" charset="0"/>
              </a:rPr>
              <a:t>know:</a:t>
            </a:r>
            <a:endParaRPr lang="en-US" sz="2800" b="1" dirty="0">
              <a:latin typeface="Garamond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latin typeface="Garamond" pitchFamily="18" charset="0"/>
              </a:rPr>
              <a:t>Epidemiology &amp; Etiology</a:t>
            </a:r>
            <a:endParaRPr lang="en-US" sz="2800" b="1" dirty="0">
              <a:latin typeface="Garamond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Garamond" pitchFamily="18" charset="0"/>
              </a:rPr>
              <a:t>Clinical </a:t>
            </a:r>
            <a:r>
              <a:rPr lang="en-US" sz="2800" b="1" dirty="0" smtClean="0">
                <a:latin typeface="Garamond" pitchFamily="18" charset="0"/>
              </a:rPr>
              <a:t>presentation</a:t>
            </a:r>
            <a:endParaRPr lang="en-US" sz="2800" b="1" dirty="0">
              <a:latin typeface="Garamond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Garamond" pitchFamily="18" charset="0"/>
              </a:rPr>
              <a:t>Risk to </a:t>
            </a:r>
            <a:r>
              <a:rPr lang="en-US" sz="2800" b="1" dirty="0" smtClean="0">
                <a:latin typeface="Garamond" pitchFamily="18" charset="0"/>
              </a:rPr>
              <a:t>travelers</a:t>
            </a:r>
            <a:endParaRPr lang="en-US" sz="2800" b="1" dirty="0">
              <a:latin typeface="Garamond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Garamond" pitchFamily="18" charset="0"/>
              </a:rPr>
              <a:t>Malaria and </a:t>
            </a:r>
            <a:r>
              <a:rPr lang="en-US" sz="2800" b="1" dirty="0" smtClean="0">
                <a:latin typeface="Garamond" pitchFamily="18" charset="0"/>
              </a:rPr>
              <a:t>pregnancy</a:t>
            </a:r>
            <a:endParaRPr lang="en-US" sz="2800" b="1" dirty="0">
              <a:latin typeface="Garamond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Garamond" pitchFamily="18" charset="0"/>
              </a:rPr>
              <a:t>Diagnostic work </a:t>
            </a:r>
            <a:r>
              <a:rPr lang="en-US" sz="2800" b="1" dirty="0" smtClean="0">
                <a:latin typeface="Garamond" pitchFamily="18" charset="0"/>
              </a:rPr>
              <a:t>up</a:t>
            </a:r>
            <a:endParaRPr lang="en-US" sz="2800" b="1" dirty="0">
              <a:latin typeface="Garamond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latin typeface="Garamond" pitchFamily="18" charset="0"/>
              </a:rPr>
              <a:t>Treatment &amp; prophylaxis</a:t>
            </a:r>
            <a:endParaRPr lang="ar-SA" sz="2800" b="1" dirty="0">
              <a:latin typeface="Garamond" pitchFamily="18" charset="0"/>
            </a:endParaRPr>
          </a:p>
          <a:p>
            <a:pPr>
              <a:defRPr/>
            </a:pPr>
            <a:endParaRPr lang="ar-SA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58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301625"/>
            <a:ext cx="88392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3" eaLnBrk="1" hangingPunct="1">
              <a:tabLst>
                <a:tab pos="685800" algn="l"/>
              </a:tabLst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Thin blood film (RBC morphology preserved):</a:t>
            </a:r>
            <a:endParaRPr lang="en-US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lvl="2" algn="just">
              <a:tabLst>
                <a:tab pos="685800" algn="l"/>
              </a:tabLst>
              <a:defRPr/>
            </a:pPr>
            <a:endParaRPr lang="en-US" sz="1000" dirty="0">
              <a:latin typeface="Garamond" pitchFamily="18" charset="0"/>
            </a:endParaRPr>
          </a:p>
          <a:p>
            <a:pPr marL="1085850" lvl="2" indent="-171450" algn="just">
              <a:buFont typeface="Arial" pitchFamily="34" charset="0"/>
              <a:buChar char="•"/>
              <a:tabLst>
                <a:tab pos="685800" algn="l"/>
              </a:tabLst>
              <a:defRPr/>
            </a:pPr>
            <a:r>
              <a:rPr lang="en-US" sz="2400" b="1" dirty="0" smtClean="0">
                <a:latin typeface="Garamond" pitchFamily="18" charset="0"/>
              </a:rPr>
              <a:t> P</a:t>
            </a:r>
            <a:r>
              <a:rPr lang="en-US" sz="2400" b="1" dirty="0">
                <a:latin typeface="Garamond" pitchFamily="18" charset="0"/>
              </a:rPr>
              <a:t>. </a:t>
            </a:r>
            <a:r>
              <a:rPr lang="en-US" sz="2400" b="1" dirty="0" err="1">
                <a:latin typeface="Garamond" pitchFamily="18" charset="0"/>
              </a:rPr>
              <a:t>Vivax</a:t>
            </a:r>
            <a:r>
              <a:rPr lang="en-US" sz="2400" b="1" dirty="0">
                <a:latin typeface="Garamond" pitchFamily="18" charset="0"/>
              </a:rPr>
              <a:t>; infected RBC</a:t>
            </a:r>
          </a:p>
          <a:p>
            <a:pPr marL="1085850" lvl="2" indent="-171450" algn="just">
              <a:buFont typeface="Arial" pitchFamily="34" charset="0"/>
              <a:buChar char="•"/>
              <a:tabLst>
                <a:tab pos="685800" algn="l"/>
              </a:tabLst>
              <a:defRPr/>
            </a:pPr>
            <a:r>
              <a:rPr lang="en-US" sz="2400" b="1" dirty="0" smtClean="0">
                <a:latin typeface="Garamond" pitchFamily="18" charset="0"/>
              </a:rPr>
              <a:t> RBC </a:t>
            </a:r>
            <a:r>
              <a:rPr lang="en-US" sz="2400" b="1" dirty="0">
                <a:latin typeface="Garamond" pitchFamily="18" charset="0"/>
              </a:rPr>
              <a:t>enlargement with parasite maturation</a:t>
            </a:r>
          </a:p>
          <a:p>
            <a:pPr marL="1085850" lvl="2" indent="-171450" algn="just">
              <a:buFont typeface="Arial" pitchFamily="34" charset="0"/>
              <a:buChar char="•"/>
              <a:tabLst>
                <a:tab pos="685800" algn="l"/>
              </a:tabLst>
              <a:defRPr/>
            </a:pP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en-US" sz="2400" b="1" dirty="0" err="1" smtClean="0">
                <a:latin typeface="Garamond" pitchFamily="18" charset="0"/>
              </a:rPr>
              <a:t>Scuffner</a:t>
            </a:r>
            <a:r>
              <a:rPr lang="ja-JP" altLang="en-US" sz="2400" b="1" dirty="0">
                <a:latin typeface="Garamond" pitchFamily="18" charset="0"/>
              </a:rPr>
              <a:t>’</a:t>
            </a:r>
            <a:r>
              <a:rPr lang="en-US" altLang="ja-JP" sz="2400" b="1" dirty="0">
                <a:latin typeface="Garamond" pitchFamily="18" charset="0"/>
              </a:rPr>
              <a:t>s dots (</a:t>
            </a:r>
            <a:r>
              <a:rPr lang="en-US" altLang="ja-JP" sz="2400" b="1" dirty="0" err="1">
                <a:latin typeface="Garamond" pitchFamily="18" charset="0"/>
              </a:rPr>
              <a:t>eosinophilic</a:t>
            </a:r>
            <a:r>
              <a:rPr lang="en-US" altLang="ja-JP" sz="2400" b="1" dirty="0">
                <a:latin typeface="Garamond" pitchFamily="18" charset="0"/>
              </a:rPr>
              <a:t> dots in RBC </a:t>
            </a:r>
            <a:r>
              <a:rPr lang="en-US" altLang="ja-JP" sz="2400" b="1" dirty="0" err="1">
                <a:latin typeface="Garamond" pitchFamily="18" charset="0"/>
              </a:rPr>
              <a:t>cyto</a:t>
            </a:r>
            <a:r>
              <a:rPr lang="en-US" altLang="ja-JP" sz="2400" b="1" dirty="0">
                <a:latin typeface="Garamond" pitchFamily="18" charset="0"/>
              </a:rPr>
              <a:t>.)</a:t>
            </a:r>
          </a:p>
          <a:p>
            <a:pPr marL="1085850" lvl="2" indent="-171450" algn="just">
              <a:buFont typeface="Arial" pitchFamily="34" charset="0"/>
              <a:buChar char="•"/>
              <a:tabLst>
                <a:tab pos="685800" algn="l"/>
              </a:tabLst>
              <a:defRPr/>
            </a:pPr>
            <a:r>
              <a:rPr lang="en-US" sz="2400" b="1" dirty="0" smtClean="0">
                <a:latin typeface="Garamond" pitchFamily="18" charset="0"/>
              </a:rPr>
              <a:t> May </a:t>
            </a:r>
            <a:r>
              <a:rPr lang="en-US" sz="2400" b="1" dirty="0">
                <a:latin typeface="Garamond" pitchFamily="18" charset="0"/>
              </a:rPr>
              <a:t>see Maurer</a:t>
            </a:r>
            <a:r>
              <a:rPr lang="ja-JP" altLang="en-US" sz="2400" b="1" dirty="0">
                <a:latin typeface="Garamond" pitchFamily="18" charset="0"/>
              </a:rPr>
              <a:t>’</a:t>
            </a:r>
            <a:r>
              <a:rPr lang="en-US" altLang="ja-JP" sz="2400" b="1" dirty="0">
                <a:latin typeface="Garamond" pitchFamily="18" charset="0"/>
              </a:rPr>
              <a:t>s clots in RBC </a:t>
            </a:r>
            <a:r>
              <a:rPr lang="en-US" altLang="ja-JP" sz="2400" b="1" dirty="0" err="1">
                <a:latin typeface="Garamond" pitchFamily="18" charset="0"/>
              </a:rPr>
              <a:t>eytoplasm</a:t>
            </a:r>
            <a:endParaRPr lang="en-US" altLang="ja-JP" sz="2400" b="1" dirty="0">
              <a:latin typeface="Garamond" pitchFamily="18" charset="0"/>
            </a:endParaRPr>
          </a:p>
          <a:p>
            <a:pPr lvl="2" algn="just">
              <a:buFont typeface="Arial" pitchFamily="34" charset="0"/>
              <a:buChar char="•"/>
              <a:tabLst>
                <a:tab pos="685800" algn="l"/>
              </a:tabLst>
              <a:defRPr/>
            </a:pPr>
            <a:endParaRPr lang="en-US" sz="2400" b="1" dirty="0">
              <a:latin typeface="Garamond" pitchFamily="18" charset="0"/>
            </a:endParaRPr>
          </a:p>
          <a:p>
            <a:pPr lvl="2" algn="just">
              <a:tabLst>
                <a:tab pos="6858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    Infection with more than one parasite </a:t>
            </a:r>
            <a:r>
              <a:rPr lang="en-US" sz="2400" b="1" dirty="0" err="1">
                <a:latin typeface="Garamond" pitchFamily="18" charset="0"/>
              </a:rPr>
              <a:t>spp</a:t>
            </a:r>
            <a:r>
              <a:rPr lang="en-US" sz="2400" b="1" dirty="0">
                <a:latin typeface="Garamond" pitchFamily="18" charset="0"/>
              </a:rPr>
              <a:t>:  5-7%</a:t>
            </a:r>
          </a:p>
          <a:p>
            <a:pPr lvl="2" algn="just">
              <a:tabLst>
                <a:tab pos="6858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  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Thick Blood Film (RBC lysed)</a:t>
            </a:r>
          </a:p>
          <a:p>
            <a:pPr lvl="2" algn="just">
              <a:tabLst>
                <a:tab pos="685800" algn="l"/>
              </a:tabLst>
              <a:defRPr/>
            </a:pPr>
            <a:endParaRPr lang="en-US" sz="2400" b="1" dirty="0">
              <a:latin typeface="Garamond" pitchFamily="18" charset="0"/>
            </a:endParaRPr>
          </a:p>
          <a:p>
            <a:pPr marL="1085850" lvl="2" indent="-171450" algn="just">
              <a:buFont typeface="Arial" pitchFamily="34" charset="0"/>
              <a:buChar char="•"/>
              <a:tabLst>
                <a:tab pos="685800" algn="l"/>
              </a:tabLst>
              <a:defRPr/>
            </a:pPr>
            <a:r>
              <a:rPr lang="en-US" sz="2400" b="1" dirty="0" smtClean="0">
                <a:latin typeface="Garamond" pitchFamily="18" charset="0"/>
              </a:rPr>
              <a:t> You </a:t>
            </a:r>
            <a:r>
              <a:rPr lang="en-US" sz="2400" b="1" dirty="0">
                <a:latin typeface="Garamond" pitchFamily="18" charset="0"/>
              </a:rPr>
              <a:t>may examine 10X. Blood more than in thin film </a:t>
            </a:r>
          </a:p>
          <a:p>
            <a:pPr marL="1085850" lvl="2" indent="-171450" algn="just">
              <a:buFont typeface="Arial" pitchFamily="34" charset="0"/>
              <a:buChar char="•"/>
              <a:tabLst>
                <a:tab pos="685800" algn="l"/>
              </a:tabLst>
              <a:defRPr/>
            </a:pPr>
            <a:r>
              <a:rPr lang="en-US" sz="2400" b="1" dirty="0" smtClean="0">
                <a:latin typeface="Garamond" pitchFamily="18" charset="0"/>
              </a:rPr>
              <a:t> More </a:t>
            </a:r>
            <a:r>
              <a:rPr lang="en-US" sz="2400" b="1" dirty="0">
                <a:latin typeface="Garamond" pitchFamily="18" charset="0"/>
              </a:rPr>
              <a:t>diagnostic in lower degree of </a:t>
            </a:r>
            <a:r>
              <a:rPr lang="en-US" sz="2400" b="1" dirty="0" err="1">
                <a:latin typeface="Garamond" pitchFamily="18" charset="0"/>
              </a:rPr>
              <a:t>parasitemias</a:t>
            </a:r>
            <a:endParaRPr lang="en-US" sz="2400" b="1" dirty="0">
              <a:latin typeface="Garamond" pitchFamily="18" charset="0"/>
            </a:endParaRPr>
          </a:p>
          <a:p>
            <a:pPr lvl="2" algn="just">
              <a:tabLst>
                <a:tab pos="6858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    </a:t>
            </a:r>
          </a:p>
          <a:p>
            <a:pPr lvl="2" algn="just">
              <a:tabLst>
                <a:tab pos="6858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Serology:  not useful in managing acutely ill patient </a:t>
            </a:r>
          </a:p>
          <a:p>
            <a:pPr lvl="2" algn="just">
              <a:tabLst>
                <a:tab pos="6858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    DNA probe:  similar thick film sensitivity</a:t>
            </a:r>
          </a:p>
          <a:p>
            <a:pPr indent="-228600" algn="ctr">
              <a:tabLst>
                <a:tab pos="685800" algn="l"/>
              </a:tabLst>
              <a:defRPr/>
            </a:pPr>
            <a:r>
              <a:rPr lang="en-US" sz="800" dirty="0">
                <a:latin typeface="Garamond" pitchFamily="18" charset="0"/>
              </a:rPr>
              <a:t> </a:t>
            </a:r>
            <a:endParaRPr lang="en-US" sz="1000" dirty="0">
              <a:latin typeface="Garamond" pitchFamily="18" charset="0"/>
            </a:endParaRPr>
          </a:p>
          <a:p>
            <a:pPr indent="-228600">
              <a:tabLst>
                <a:tab pos="685800" algn="l"/>
              </a:tabLst>
              <a:defRPr/>
            </a:pP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malar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fld id="{79356A0D-154B-4EE4-B7B4-6DF34F126BE4}" type="slidenum">
              <a:rPr lang="en-US" altLang="zh-CN">
                <a:solidFill>
                  <a:srgbClr val="FFFFFF"/>
                </a:solidFill>
              </a:rPr>
              <a:pPr/>
              <a:t>23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2"/>
                </a:solidFill>
              </a:rPr>
              <a:t>Plasmodium falciparum:</a:t>
            </a:r>
            <a:r>
              <a:rPr lang="en-US" altLang="zh-CN" sz="2800" b="1" dirty="0">
                <a:solidFill>
                  <a:schemeClr val="tx2"/>
                </a:solidFill>
                <a:latin typeface="Times New Roman" pitchFamily="18" charset="0"/>
              </a:rPr>
              <a:t> </a:t>
            </a:r>
            <a:r>
              <a:rPr lang="en-US" altLang="zh-CN" sz="2800" b="1" dirty="0">
                <a:solidFill>
                  <a:schemeClr val="tx2"/>
                </a:solidFill>
              </a:rPr>
              <a:t>Blood Stage Parasites</a:t>
            </a:r>
            <a:br>
              <a:rPr lang="en-US" altLang="zh-CN" sz="2800" b="1" dirty="0">
                <a:solidFill>
                  <a:schemeClr val="tx2"/>
                </a:solidFill>
              </a:rPr>
            </a:br>
            <a:r>
              <a:rPr lang="en-US" altLang="zh-CN" sz="2800" b="1" dirty="0">
                <a:solidFill>
                  <a:schemeClr val="tx2"/>
                </a:solidFill>
              </a:rPr>
              <a:t>Thin Blood Smears</a:t>
            </a: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4800600" y="1557338"/>
            <a:ext cx="4267200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>
                <a:solidFill>
                  <a:schemeClr val="tx2"/>
                </a:solidFill>
              </a:rPr>
              <a:t>1:</a:t>
            </a:r>
            <a:r>
              <a:rPr lang="en-US" altLang="zh-CN" sz="2200" b="1" dirty="0"/>
              <a:t> Normal red cell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>
                <a:solidFill>
                  <a:schemeClr val="tx2"/>
                </a:solidFill>
              </a:rPr>
              <a:t>2-18:</a:t>
            </a:r>
            <a:r>
              <a:rPr lang="en-US" altLang="zh-CN" sz="2200" b="1" dirty="0"/>
              <a:t> </a:t>
            </a:r>
            <a:r>
              <a:rPr lang="en-US" altLang="zh-CN" sz="2200" b="1" dirty="0" err="1"/>
              <a:t>Trophozoites</a:t>
            </a:r>
            <a:r>
              <a:rPr lang="en-US" altLang="zh-CN" sz="2200" b="1" dirty="0"/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/>
              <a:t>  ( 2-10: ring-stage </a:t>
            </a:r>
            <a:r>
              <a:rPr lang="en-US" altLang="zh-CN" sz="2200" b="1" dirty="0" err="1"/>
              <a:t>trophozoites</a:t>
            </a:r>
            <a:r>
              <a:rPr lang="en-US" altLang="zh-CN" sz="2200" b="1" dirty="0"/>
              <a:t>) 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>
                <a:solidFill>
                  <a:schemeClr val="tx2"/>
                </a:solidFill>
              </a:rPr>
              <a:t>19-26:</a:t>
            </a:r>
            <a:r>
              <a:rPr lang="en-US" altLang="zh-CN" sz="2200" b="1" dirty="0"/>
              <a:t> </a:t>
            </a:r>
            <a:r>
              <a:rPr lang="en-US" altLang="zh-CN" sz="2200" b="1" dirty="0" err="1"/>
              <a:t>Schizonts</a:t>
            </a:r>
            <a:r>
              <a:rPr lang="en-US" altLang="zh-CN" sz="2200" b="1" dirty="0"/>
              <a:t> ( 26 is a ruptured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/>
              <a:t>            </a:t>
            </a:r>
            <a:r>
              <a:rPr lang="en-US" altLang="zh-CN" sz="2200" b="1" dirty="0" err="1"/>
              <a:t>schizont</a:t>
            </a:r>
            <a:r>
              <a:rPr lang="en-US" altLang="zh-CN" sz="2200" b="1" dirty="0"/>
              <a:t>) 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>
                <a:solidFill>
                  <a:schemeClr val="tx2"/>
                </a:solidFill>
              </a:rPr>
              <a:t>27, 28:</a:t>
            </a:r>
            <a:r>
              <a:rPr lang="en-US" altLang="zh-CN" sz="2200" b="1" dirty="0"/>
              <a:t> Mature </a:t>
            </a:r>
            <a:r>
              <a:rPr lang="en-US" altLang="zh-CN" sz="2200" b="1" dirty="0" err="1"/>
              <a:t>macrogametocytes</a:t>
            </a:r>
            <a:r>
              <a:rPr lang="en-US" altLang="zh-CN" sz="2200" b="1" dirty="0"/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/>
              <a:t>            (female)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>
                <a:solidFill>
                  <a:schemeClr val="tx2"/>
                </a:solidFill>
              </a:rPr>
              <a:t>29, 30:</a:t>
            </a:r>
            <a:r>
              <a:rPr lang="en-US" altLang="zh-CN" sz="2200" b="1" dirty="0"/>
              <a:t> Mature microgametocytes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/>
              <a:t>            (male)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/>
              <a:t/>
            </a:r>
            <a:br>
              <a:rPr lang="en-US" altLang="zh-CN" sz="2400" b="1" dirty="0"/>
            </a:br>
            <a:endParaRPr lang="en-US" altLang="zh-CN" sz="2400" dirty="0"/>
          </a:p>
        </p:txBody>
      </p:sp>
      <p:pic>
        <p:nvPicPr>
          <p:cNvPr id="23557" name="Picture 4" descr="Thin Blood Sme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572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fld id="{FFD9443E-2D3E-4111-8D20-FB224F7D7FB7}" type="slidenum">
              <a:rPr lang="en-US" altLang="zh-CN">
                <a:solidFill>
                  <a:srgbClr val="FFFFFF"/>
                </a:solidFill>
              </a:rPr>
              <a:pPr/>
              <a:t>24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2"/>
                </a:solidFill>
              </a:rPr>
              <a:t>Plasmodium </a:t>
            </a:r>
            <a:r>
              <a:rPr lang="en-US" altLang="zh-CN" sz="2800" b="1" dirty="0" err="1">
                <a:solidFill>
                  <a:schemeClr val="tx2"/>
                </a:solidFill>
              </a:rPr>
              <a:t>vivax</a:t>
            </a:r>
            <a:r>
              <a:rPr lang="en-US" altLang="zh-CN" sz="2800" b="1" dirty="0">
                <a:solidFill>
                  <a:schemeClr val="tx2"/>
                </a:solidFill>
              </a:rPr>
              <a:t>:</a:t>
            </a:r>
            <a:r>
              <a:rPr lang="en-US" altLang="zh-CN" sz="2800" b="1" dirty="0">
                <a:solidFill>
                  <a:schemeClr val="tx2"/>
                </a:solidFill>
                <a:latin typeface="Times New Roman" pitchFamily="18" charset="0"/>
              </a:rPr>
              <a:t> </a:t>
            </a:r>
            <a:r>
              <a:rPr lang="en-US" altLang="zh-CN" sz="2800" b="1" dirty="0">
                <a:solidFill>
                  <a:schemeClr val="tx2"/>
                </a:solidFill>
              </a:rPr>
              <a:t>Blood Stage Parasites</a:t>
            </a:r>
            <a:br>
              <a:rPr lang="en-US" altLang="zh-CN" sz="2800" b="1" dirty="0">
                <a:solidFill>
                  <a:schemeClr val="tx2"/>
                </a:solidFill>
              </a:rPr>
            </a:br>
            <a:r>
              <a:rPr lang="en-US" altLang="zh-CN" sz="2800" b="1" dirty="0">
                <a:solidFill>
                  <a:schemeClr val="tx2"/>
                </a:solidFill>
              </a:rPr>
              <a:t>Thin Blood Smears 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4953000" y="1600200"/>
            <a:ext cx="426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>
                <a:solidFill>
                  <a:schemeClr val="tx2"/>
                </a:solidFill>
              </a:rPr>
              <a:t>1:  </a:t>
            </a:r>
            <a:r>
              <a:rPr lang="en-US" altLang="zh-CN" sz="2200" dirty="0"/>
              <a:t> Normal red cell 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>
                <a:solidFill>
                  <a:schemeClr val="tx2"/>
                </a:solidFill>
              </a:rPr>
              <a:t>2-6:</a:t>
            </a:r>
            <a:r>
              <a:rPr lang="en-US" altLang="zh-CN" sz="2200" dirty="0"/>
              <a:t>  Young </a:t>
            </a:r>
            <a:r>
              <a:rPr lang="en-US" altLang="zh-CN" sz="2200" dirty="0" err="1"/>
              <a:t>trophozoites</a:t>
            </a:r>
            <a:r>
              <a:rPr lang="en-US" altLang="zh-CN" sz="2200" dirty="0"/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/>
              <a:t>         (ring stage parasites) 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>
                <a:solidFill>
                  <a:schemeClr val="tx2"/>
                </a:solidFill>
              </a:rPr>
              <a:t>7-18:</a:t>
            </a:r>
            <a:r>
              <a:rPr lang="en-US" altLang="zh-CN" sz="2200" dirty="0"/>
              <a:t>  </a:t>
            </a:r>
            <a:r>
              <a:rPr lang="en-US" altLang="zh-CN" sz="2200" dirty="0" err="1"/>
              <a:t>Trophozoites</a:t>
            </a:r>
            <a:endParaRPr lang="en-US" altLang="zh-CN" sz="22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>
                <a:solidFill>
                  <a:schemeClr val="tx2"/>
                </a:solidFill>
              </a:rPr>
              <a:t>19-27:</a:t>
            </a:r>
            <a:r>
              <a:rPr lang="en-US" altLang="zh-CN" sz="2200" dirty="0"/>
              <a:t>  </a:t>
            </a:r>
            <a:r>
              <a:rPr lang="en-US" altLang="zh-CN" sz="2200" dirty="0" err="1"/>
              <a:t>Schizonts</a:t>
            </a:r>
            <a:endParaRPr lang="en-US" altLang="zh-CN" sz="22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>
                <a:solidFill>
                  <a:schemeClr val="tx2"/>
                </a:solidFill>
              </a:rPr>
              <a:t>28,29:</a:t>
            </a:r>
            <a:r>
              <a:rPr lang="en-US" altLang="zh-CN" sz="2200" dirty="0"/>
              <a:t>  </a:t>
            </a:r>
            <a:r>
              <a:rPr lang="en-US" altLang="zh-CN" sz="2200" dirty="0" err="1"/>
              <a:t>Macrogametocytes</a:t>
            </a:r>
            <a:r>
              <a:rPr lang="en-US" altLang="zh-CN" sz="2200" dirty="0"/>
              <a:t>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/>
              <a:t>            (female)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>
                <a:solidFill>
                  <a:schemeClr val="tx2"/>
                </a:solidFill>
              </a:rPr>
              <a:t>30:</a:t>
            </a:r>
            <a:r>
              <a:rPr lang="en-US" altLang="zh-CN" sz="2200" dirty="0"/>
              <a:t>  Microgametocyte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/>
              <a:t>       (male) 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endParaRPr lang="en-US" altLang="zh-CN" sz="2400" dirty="0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468313" y="1628775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Char char="l"/>
              <a:defRPr/>
            </a:pPr>
            <a:endParaRPr lang="en-US" sz="2800">
              <a:latin typeface="Arial" charset="0"/>
              <a:ea typeface="ＭＳ Ｐゴシック" charset="0"/>
            </a:endParaRPr>
          </a:p>
        </p:txBody>
      </p:sp>
      <p:pic>
        <p:nvPicPr>
          <p:cNvPr id="24582" name="Picture 5" descr="Thin Blood Sme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4953000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fld id="{42536955-0360-4B45-AC10-0404BC7EC24B}" type="slidenum">
              <a:rPr lang="en-US" altLang="zh-CN">
                <a:solidFill>
                  <a:srgbClr val="FFFFFF"/>
                </a:solidFill>
              </a:rPr>
              <a:pPr/>
              <a:t>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2"/>
                </a:solidFill>
              </a:rPr>
              <a:t>Plasmodium </a:t>
            </a:r>
            <a:r>
              <a:rPr lang="en-US" altLang="zh-CN" sz="2800" b="1" dirty="0" err="1">
                <a:solidFill>
                  <a:schemeClr val="tx2"/>
                </a:solidFill>
              </a:rPr>
              <a:t>ovale</a:t>
            </a:r>
            <a:r>
              <a:rPr lang="en-US" altLang="zh-CN" sz="2800" b="1" dirty="0">
                <a:solidFill>
                  <a:schemeClr val="tx2"/>
                </a:solidFill>
              </a:rPr>
              <a:t>:</a:t>
            </a:r>
            <a:r>
              <a:rPr lang="en-US" altLang="zh-CN" sz="2800" b="1" dirty="0">
                <a:solidFill>
                  <a:schemeClr val="tx2"/>
                </a:solidFill>
                <a:latin typeface="Times New Roman" pitchFamily="18" charset="0"/>
              </a:rPr>
              <a:t> </a:t>
            </a:r>
            <a:r>
              <a:rPr lang="en-US" altLang="zh-CN" sz="2800" b="1" dirty="0">
                <a:solidFill>
                  <a:schemeClr val="tx2"/>
                </a:solidFill>
              </a:rPr>
              <a:t>Blood Stage Parasites</a:t>
            </a:r>
            <a:br>
              <a:rPr lang="en-US" altLang="zh-CN" sz="2800" b="1" dirty="0">
                <a:solidFill>
                  <a:schemeClr val="tx2"/>
                </a:solidFill>
              </a:rPr>
            </a:br>
            <a:r>
              <a:rPr lang="en-US" altLang="zh-CN" sz="2800" b="1" dirty="0">
                <a:solidFill>
                  <a:schemeClr val="tx2"/>
                </a:solidFill>
              </a:rPr>
              <a:t>Thin Blood Smears 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5029200" y="1600200"/>
            <a:ext cx="4038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800" dirty="0">
                <a:solidFill>
                  <a:schemeClr val="tx2"/>
                </a:solidFill>
              </a:rPr>
              <a:t>1: </a:t>
            </a:r>
            <a:r>
              <a:rPr lang="en-US" altLang="zh-CN" sz="2800" dirty="0"/>
              <a:t> Normal red cell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800" dirty="0">
                <a:solidFill>
                  <a:schemeClr val="tx2"/>
                </a:solidFill>
              </a:rPr>
              <a:t>2-5:</a:t>
            </a:r>
            <a:r>
              <a:rPr lang="en-US" altLang="zh-CN" sz="2800" dirty="0"/>
              <a:t> Young </a:t>
            </a:r>
            <a:r>
              <a:rPr lang="en-US" altLang="zh-CN" sz="2800" dirty="0" err="1"/>
              <a:t>trophozoites</a:t>
            </a:r>
            <a:r>
              <a:rPr lang="en-US" altLang="zh-CN" sz="2800" dirty="0"/>
              <a:t>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800" dirty="0">
                <a:solidFill>
                  <a:schemeClr val="tx2"/>
                </a:solidFill>
              </a:rPr>
              <a:t>6-15:</a:t>
            </a:r>
            <a:r>
              <a:rPr lang="en-US" altLang="zh-CN" sz="2800" dirty="0"/>
              <a:t>  </a:t>
            </a:r>
            <a:r>
              <a:rPr lang="en-US" altLang="zh-CN" sz="2800" dirty="0" err="1"/>
              <a:t>Trophozoites</a:t>
            </a:r>
            <a:r>
              <a:rPr lang="en-US" altLang="zh-CN" sz="2800" dirty="0"/>
              <a:t> 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800" dirty="0">
                <a:solidFill>
                  <a:schemeClr val="tx2"/>
                </a:solidFill>
              </a:rPr>
              <a:t>16-23:</a:t>
            </a:r>
            <a:r>
              <a:rPr lang="en-US" altLang="zh-CN" sz="2800" dirty="0"/>
              <a:t>  </a:t>
            </a:r>
            <a:r>
              <a:rPr lang="en-US" altLang="zh-CN" sz="2800" dirty="0" err="1"/>
              <a:t>Schizonts</a:t>
            </a:r>
            <a:endParaRPr lang="en-US" altLang="zh-CN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800" dirty="0">
                <a:solidFill>
                  <a:schemeClr val="tx2"/>
                </a:solidFill>
              </a:rPr>
              <a:t>24:</a:t>
            </a:r>
            <a:r>
              <a:rPr lang="en-US" altLang="zh-CN" sz="2800" dirty="0"/>
              <a:t> </a:t>
            </a:r>
            <a:r>
              <a:rPr lang="en-US" altLang="zh-CN" sz="2800" dirty="0" err="1"/>
              <a:t>Macrogametocytes</a:t>
            </a:r>
            <a:r>
              <a:rPr lang="en-US" altLang="zh-CN" sz="2800" dirty="0"/>
              <a:t>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800" dirty="0"/>
              <a:t>      (female)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800" dirty="0">
                <a:solidFill>
                  <a:schemeClr val="tx2"/>
                </a:solidFill>
              </a:rPr>
              <a:t>25:</a:t>
            </a:r>
            <a:r>
              <a:rPr lang="en-US" altLang="zh-CN" sz="2800" dirty="0"/>
              <a:t> Microgametocyte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800" dirty="0"/>
              <a:t>     (male)</a:t>
            </a:r>
            <a:br>
              <a:rPr lang="en-US" altLang="zh-CN" sz="2800" dirty="0"/>
            </a:br>
            <a:endParaRPr lang="en-US" altLang="zh-CN" sz="2800" dirty="0"/>
          </a:p>
        </p:txBody>
      </p:sp>
      <p:pic>
        <p:nvPicPr>
          <p:cNvPr id="25605" name="Picture 4" descr="P. ov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4953000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fld id="{3A9B6332-5FE0-4C39-84B8-5E9B4B06CDC7}" type="slidenum">
              <a:rPr lang="en-US" altLang="zh-CN">
                <a:solidFill>
                  <a:srgbClr val="FFFFFF"/>
                </a:solidFill>
              </a:rPr>
              <a:pPr/>
              <a:t>26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2"/>
                </a:solidFill>
              </a:rPr>
              <a:t>Plasmodium </a:t>
            </a:r>
            <a:r>
              <a:rPr lang="en-US" altLang="zh-CN" sz="2800" b="1" dirty="0" err="1">
                <a:solidFill>
                  <a:schemeClr val="tx2"/>
                </a:solidFill>
              </a:rPr>
              <a:t>malariae</a:t>
            </a:r>
            <a:r>
              <a:rPr lang="en-US" altLang="zh-CN" sz="2800" b="1" dirty="0">
                <a:solidFill>
                  <a:schemeClr val="tx2"/>
                </a:solidFill>
              </a:rPr>
              <a:t>:</a:t>
            </a:r>
            <a:r>
              <a:rPr lang="en-US" altLang="zh-CN" sz="2800" b="1" dirty="0">
                <a:solidFill>
                  <a:schemeClr val="tx2"/>
                </a:solidFill>
                <a:latin typeface="Times New Roman" pitchFamily="18" charset="0"/>
              </a:rPr>
              <a:t> </a:t>
            </a:r>
            <a:r>
              <a:rPr lang="en-US" altLang="zh-CN" sz="2800" b="1" dirty="0">
                <a:solidFill>
                  <a:schemeClr val="tx2"/>
                </a:solidFill>
              </a:rPr>
              <a:t>Blood Stage Parasites</a:t>
            </a:r>
            <a:br>
              <a:rPr lang="en-US" altLang="zh-CN" sz="2800" b="1" dirty="0">
                <a:solidFill>
                  <a:schemeClr val="tx2"/>
                </a:solidFill>
              </a:rPr>
            </a:br>
            <a:r>
              <a:rPr lang="en-US" altLang="zh-CN" sz="2800" b="1" dirty="0">
                <a:solidFill>
                  <a:schemeClr val="tx2"/>
                </a:solidFill>
              </a:rPr>
              <a:t>Thin Blood Smears </a:t>
            </a: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5105400" y="1524000"/>
            <a:ext cx="4038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chemeClr val="tx2"/>
                </a:solidFill>
              </a:rPr>
              <a:t>1:</a:t>
            </a:r>
            <a:r>
              <a:rPr lang="en-US" altLang="zh-CN" sz="2400" b="1" dirty="0"/>
              <a:t> Normal red cell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chemeClr val="tx2"/>
                </a:solidFill>
              </a:rPr>
              <a:t>2-5:</a:t>
            </a:r>
            <a:r>
              <a:rPr lang="en-US" altLang="zh-CN" sz="2400" b="1" dirty="0"/>
              <a:t> Young </a:t>
            </a:r>
            <a:r>
              <a:rPr lang="en-US" altLang="zh-CN" sz="2400" b="1" dirty="0" err="1"/>
              <a:t>trophozoites</a:t>
            </a:r>
            <a:r>
              <a:rPr lang="en-US" altLang="zh-CN" sz="2400" b="1" dirty="0"/>
              <a:t>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/>
              <a:t>         (rings)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chemeClr val="tx2"/>
                </a:solidFill>
              </a:rPr>
              <a:t>6-13: </a:t>
            </a:r>
            <a:r>
              <a:rPr lang="en-US" altLang="zh-CN" sz="2400" b="1" dirty="0"/>
              <a:t> </a:t>
            </a:r>
            <a:r>
              <a:rPr lang="en-US" altLang="zh-CN" sz="2400" b="1" dirty="0" err="1"/>
              <a:t>Trophozoites</a:t>
            </a:r>
            <a:r>
              <a:rPr lang="en-US" altLang="zh-CN" sz="2400" b="1" dirty="0"/>
              <a:t> 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chemeClr val="tx2"/>
                </a:solidFill>
              </a:rPr>
              <a:t>14-22:</a:t>
            </a:r>
            <a:r>
              <a:rPr lang="en-US" altLang="zh-CN" sz="2400" b="1" dirty="0"/>
              <a:t>  </a:t>
            </a:r>
            <a:r>
              <a:rPr lang="en-US" altLang="zh-CN" sz="2400" b="1" dirty="0" err="1"/>
              <a:t>Schizonts</a:t>
            </a:r>
            <a:endParaRPr lang="en-US" altLang="zh-CN" sz="24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chemeClr val="tx2"/>
                </a:solidFill>
              </a:rPr>
              <a:t>23:</a:t>
            </a:r>
            <a:r>
              <a:rPr lang="en-US" altLang="zh-CN" sz="2400" b="1" dirty="0"/>
              <a:t> Developing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/>
              <a:t>      gametocyte 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chemeClr val="tx2"/>
                </a:solidFill>
              </a:rPr>
              <a:t>24:</a:t>
            </a:r>
            <a:r>
              <a:rPr lang="en-US" altLang="zh-CN" sz="2400" b="1" dirty="0"/>
              <a:t> </a:t>
            </a:r>
            <a:r>
              <a:rPr lang="en-US" altLang="zh-CN" sz="2400" b="1" dirty="0" err="1"/>
              <a:t>Macrogametocyte</a:t>
            </a:r>
            <a:r>
              <a:rPr lang="en-US" altLang="zh-CN" sz="2400" b="1" dirty="0"/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/>
              <a:t>       (female)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chemeClr val="tx2"/>
                </a:solidFill>
              </a:rPr>
              <a:t>25: </a:t>
            </a:r>
            <a:r>
              <a:rPr lang="en-US" altLang="zh-CN" sz="2400" b="1" dirty="0"/>
              <a:t> Microgametocyte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/>
              <a:t>       (male)</a:t>
            </a:r>
            <a:br>
              <a:rPr lang="en-US" altLang="zh-CN" sz="2400" b="1" dirty="0"/>
            </a:br>
            <a:endParaRPr lang="en-US" altLang="zh-CN" sz="2400" b="1" dirty="0"/>
          </a:p>
        </p:txBody>
      </p:sp>
      <p:pic>
        <p:nvPicPr>
          <p:cNvPr id="26629" name="Picture 4" descr="Thin Blood Sme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105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Untitle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1" descr="Untitle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Untitled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Untitled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1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Untitled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 descr="Untitled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534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ETIOLOGY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4000" b="1" dirty="0" smtClean="0">
                <a:solidFill>
                  <a:srgbClr val="FFFF00"/>
                </a:solidFill>
                <a:latin typeface="Garamond" pitchFamily="18" charset="0"/>
                <a:cs typeface="Times New Roman" pitchFamily="18" charset="0"/>
              </a:rPr>
              <a:t>4 </a:t>
            </a:r>
            <a:r>
              <a:rPr lang="fr-FR" sz="4000" b="1" dirty="0" err="1" smtClean="0">
                <a:solidFill>
                  <a:srgbClr val="FFFF00"/>
                </a:solidFill>
                <a:latin typeface="Garamond" pitchFamily="18" charset="0"/>
                <a:cs typeface="Times New Roman" pitchFamily="18" charset="0"/>
              </a:rPr>
              <a:t>plasmodia</a:t>
            </a:r>
            <a:r>
              <a:rPr lang="fr-FR" sz="4000" b="1" dirty="0" smtClean="0">
                <a:solidFill>
                  <a:srgbClr val="FFFF00"/>
                </a:solidFill>
                <a:latin typeface="Garamond" pitchFamily="18" charset="0"/>
                <a:cs typeface="Times New Roman" pitchFamily="18" charset="0"/>
              </a:rPr>
              <a:t>:</a:t>
            </a:r>
            <a:endParaRPr lang="en-US" sz="4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4000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fr-FR" sz="4000" dirty="0" smtClean="0">
                <a:latin typeface="Garamond" pitchFamily="18" charset="0"/>
                <a:cs typeface="Times New Roman" pitchFamily="18" charset="0"/>
              </a:rPr>
              <a:t>P. </a:t>
            </a:r>
            <a:r>
              <a:rPr lang="fr-FR" sz="4000" dirty="0" err="1" smtClean="0">
                <a:latin typeface="Garamond" pitchFamily="18" charset="0"/>
                <a:cs typeface="Times New Roman" pitchFamily="18" charset="0"/>
              </a:rPr>
              <a:t>Falciparum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4000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fr-FR" sz="4000" dirty="0" smtClean="0">
                <a:latin typeface="Garamond" pitchFamily="18" charset="0"/>
                <a:cs typeface="Times New Roman" pitchFamily="18" charset="0"/>
              </a:rPr>
              <a:t>P. </a:t>
            </a:r>
            <a:r>
              <a:rPr lang="fr-FR" sz="4000" dirty="0" err="1" smtClean="0">
                <a:latin typeface="Garamond" pitchFamily="18" charset="0"/>
                <a:cs typeface="Times New Roman" pitchFamily="18" charset="0"/>
              </a:rPr>
              <a:t>Vivax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000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4000" dirty="0" smtClean="0">
                <a:latin typeface="Garamond" pitchFamily="18" charset="0"/>
                <a:cs typeface="Times New Roman" pitchFamily="18" charset="0"/>
              </a:rPr>
              <a:t>P. </a:t>
            </a:r>
            <a:r>
              <a:rPr lang="en-US" sz="4000" dirty="0" err="1" smtClean="0">
                <a:latin typeface="Garamond" pitchFamily="18" charset="0"/>
                <a:cs typeface="Times New Roman" pitchFamily="18" charset="0"/>
              </a:rPr>
              <a:t>Ovale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000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sz="4000" dirty="0" smtClean="0">
                <a:latin typeface="Garamond" pitchFamily="18" charset="0"/>
                <a:cs typeface="Times New Roman" pitchFamily="18" charset="0"/>
              </a:rPr>
              <a:t>P. </a:t>
            </a:r>
            <a:r>
              <a:rPr lang="en-US" sz="4000" dirty="0" err="1" smtClean="0">
                <a:latin typeface="Garamond" pitchFamily="18" charset="0"/>
                <a:cs typeface="Times New Roman" pitchFamily="18" charset="0"/>
              </a:rPr>
              <a:t>Malariae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Untitled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 descr="Untitled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Untitled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6" descr="Untitled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Untitled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 descr="Untitled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845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28600" y="304800"/>
            <a:ext cx="85344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DIFFERENTIAL DIAGNOSIS OF MALARIA IN ACUTELY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III PATIENTS BASED ON P.B. SMEAR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				</a:t>
            </a:r>
            <a:r>
              <a:rPr lang="en-US" sz="1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			</a:t>
            </a:r>
            <a:r>
              <a:rPr lang="en-US" sz="1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							          P. </a:t>
            </a:r>
            <a:r>
              <a:rPr lang="en-US" sz="14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Vivax</a:t>
            </a:r>
            <a:endParaRPr lang="en-US" sz="1400" b="1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					P. Falciparum		P. </a:t>
            </a:r>
            <a:r>
              <a:rPr lang="en-US" sz="14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Ovale</a:t>
            </a:r>
            <a:endParaRPr lang="en-US" sz="1400" b="1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 </a:t>
            </a:r>
            <a:r>
              <a:rPr lang="en-US" sz="1600" b="1" u="sng" dirty="0" smtClean="0">
                <a:solidFill>
                  <a:srgbClr val="FFFFFF"/>
                </a:solidFill>
                <a:cs typeface="Arial" panose="020B0604020202020204" pitchFamily="34" charset="0"/>
              </a:rPr>
              <a:t>Multiply Infected RBC			Common			Rare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 	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fr-FR" sz="1600" b="1" u="sng" dirty="0" smtClean="0">
                <a:solidFill>
                  <a:srgbClr val="FFFFFF"/>
                </a:solidFill>
                <a:cs typeface="Arial" panose="020B0604020202020204" pitchFamily="34" charset="0"/>
              </a:rPr>
              <a:t>Mature (</a:t>
            </a:r>
            <a:r>
              <a:rPr lang="fr-FR" sz="1600" b="1" u="sng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Trophozoite</a:t>
            </a:r>
            <a:r>
              <a:rPr lang="fr-FR" sz="1600" b="1" u="sng" dirty="0" smtClean="0">
                <a:solidFill>
                  <a:srgbClr val="FFFFFF"/>
                </a:solidFill>
                <a:cs typeface="Arial" panose="020B0604020202020204" pitchFamily="34" charset="0"/>
              </a:rPr>
              <a:t> and </a:t>
            </a:r>
            <a:r>
              <a:rPr lang="fr-FR" sz="1600" b="1" u="sng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schizont</a:t>
            </a:r>
            <a:r>
              <a:rPr lang="fr-FR" sz="1600" b="1" u="sng" dirty="0" smtClean="0">
                <a:solidFill>
                  <a:srgbClr val="FFFFFF"/>
                </a:solidFill>
                <a:cs typeface="Arial" panose="020B0604020202020204" pitchFamily="34" charset="0"/>
              </a:rPr>
              <a:t>) parasites 	Absent			Common</a:t>
            </a:r>
            <a:endParaRPr lang="en-US" sz="1600" b="1" u="sng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defRPr/>
            </a:pPr>
            <a:endParaRPr lang="en-US" sz="1600" b="1" u="sng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1600" b="1" u="sng" dirty="0" smtClean="0">
                <a:solidFill>
                  <a:srgbClr val="FFFFFF"/>
                </a:solidFill>
                <a:cs typeface="Arial" panose="020B0604020202020204" pitchFamily="34" charset="0"/>
              </a:rPr>
              <a:t>RBC enlargement with later parasite stages	Absent			Common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  </a:t>
            </a:r>
            <a:r>
              <a:rPr lang="fr-FR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   Mature (</a:t>
            </a:r>
            <a:r>
              <a:rPr lang="fr-FR" sz="16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trophozoites</a:t>
            </a:r>
            <a:r>
              <a:rPr lang="fr-FR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&amp; </a:t>
            </a:r>
            <a:r>
              <a:rPr lang="fr-FR" sz="16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schizont</a:t>
            </a:r>
            <a:r>
              <a:rPr lang="fr-FR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) stage P. </a:t>
            </a:r>
            <a:r>
              <a:rPr lang="fr-FR" sz="16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falciparum</a:t>
            </a:r>
            <a:r>
              <a:rPr lang="fr-FR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.  </a:t>
            </a: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Typically sequestered in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    the peripheral microvasculature.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   RBC enlargement in P. </a:t>
            </a:r>
            <a:r>
              <a:rPr lang="en-US" sz="16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vivax</a:t>
            </a: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typically occurs with later stage parasites that do not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    circulate in P. falciparum infection.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sz="16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1000" b="1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-381000" y="381000"/>
            <a:ext cx="9144000" cy="1077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MALARIA COMPLICATIONS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  <a:p>
            <a:pPr>
              <a:defRPr/>
            </a:pPr>
            <a:endParaRPr lang="en-US" sz="2400" u="sng" dirty="0">
              <a:solidFill>
                <a:srgbClr val="99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0" y="3597275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20" name="Text Box 11"/>
          <p:cNvSpPr txBox="1">
            <a:spLocks noChangeArrowheads="1"/>
          </p:cNvSpPr>
          <p:nvPr/>
        </p:nvSpPr>
        <p:spPr bwMode="auto">
          <a:xfrm>
            <a:off x="304800" y="1524000"/>
            <a:ext cx="82296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en-US" altLang="en-US" b="1" dirty="0">
                <a:cs typeface="Tahoma" panose="020B0604030504040204" pitchFamily="34" charset="0"/>
              </a:rPr>
              <a:t>Depth of coma</a:t>
            </a:r>
            <a:r>
              <a:rPr lang="en-US" altLang="en-US" b="1" dirty="0"/>
              <a:t> 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b="1" dirty="0">
                <a:cs typeface="Tahoma" panose="020B0604030504040204" pitchFamily="34" charset="0"/>
              </a:rPr>
              <a:t>Temp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en-US" altLang="en-US" b="1" dirty="0">
                <a:cs typeface="Tahoma" panose="020B0604030504040204" pitchFamily="34" charset="0"/>
              </a:rPr>
              <a:t>	Vomiting			</a:t>
            </a:r>
            <a:r>
              <a:rPr lang="en-US" altLang="en-US" b="1" dirty="0">
                <a:cs typeface="Times New Roman" panose="02020603050405020304" pitchFamily="18" charset="0"/>
              </a:rPr>
              <a:t>Do not modify outcome</a:t>
            </a:r>
            <a:r>
              <a:rPr lang="en-US" altLang="en-US" b="1" dirty="0">
                <a:cs typeface="Tahoma" panose="020B0604030504040204" pitchFamily="34" charset="0"/>
              </a:rPr>
              <a:t> 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altLang="en-US" b="1" i="1" dirty="0">
                <a:cs typeface="Tahoma" panose="020B0604030504040204" pitchFamily="34" charset="0"/>
              </a:rPr>
              <a:t>	</a:t>
            </a:r>
            <a:r>
              <a:rPr lang="fr-FR" altLang="en-US" b="1" i="1" dirty="0" err="1">
                <a:cs typeface="Tahoma" panose="020B0604030504040204" pitchFamily="34" charset="0"/>
              </a:rPr>
              <a:t>Seizures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fr-FR" altLang="en-US" b="1" dirty="0">
                <a:cs typeface="Tahoma" panose="020B0604030504040204" pitchFamily="34" charset="0"/>
              </a:rPr>
              <a:t>	Parasite </a:t>
            </a:r>
            <a:r>
              <a:rPr lang="fr-FR" altLang="en-US" b="1" dirty="0" err="1">
                <a:cs typeface="Tahoma" panose="020B0604030504040204" pitchFamily="34" charset="0"/>
              </a:rPr>
              <a:t>load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fr-FR" altLang="en-US" b="1" dirty="0">
                <a:cs typeface="Tahoma" panose="020B0604030504040204" pitchFamily="34" charset="0"/>
              </a:rPr>
              <a:t>	</a:t>
            </a:r>
            <a:r>
              <a:rPr lang="fr-FR" altLang="en-US" b="1" dirty="0" err="1">
                <a:cs typeface="Tahoma" panose="020B0604030504040204" pitchFamily="34" charset="0"/>
              </a:rPr>
              <a:t>Anemia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en-US" altLang="en-US" b="1" dirty="0"/>
              <a:t> </a:t>
            </a:r>
            <a:r>
              <a:rPr lang="en-US" altLang="en-US" b="1" dirty="0">
                <a:cs typeface="Tahoma" panose="020B0604030504040204" pitchFamily="34" charset="0"/>
              </a:rPr>
              <a:t>HIV infection did not affect clinical or biological presentation of cerebral malaria and appears not to affect outcome.</a:t>
            </a:r>
            <a:r>
              <a:rPr lang="en-US" altLang="en-US" b="1" dirty="0"/>
              <a:t> </a:t>
            </a:r>
          </a:p>
          <a:p>
            <a:pPr algn="r" eaLnBrk="1" hangingPunct="1">
              <a:spcBef>
                <a:spcPct val="50000"/>
              </a:spcBef>
            </a:pPr>
            <a:endParaRPr lang="fr-FR" altLang="en-US" b="1" i="1" dirty="0"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fr-FR" altLang="en-US" b="1" i="1" dirty="0">
                <a:cs typeface="Times New Roman" panose="02020603050405020304" pitchFamily="18" charset="0"/>
              </a:rPr>
              <a:t>(</a:t>
            </a:r>
            <a:r>
              <a:rPr lang="fr-FR" altLang="en-US" b="1" i="1" dirty="0" err="1">
                <a:cs typeface="Times New Roman" panose="02020603050405020304" pitchFamily="18" charset="0"/>
              </a:rPr>
              <a:t>Niyongabo</a:t>
            </a:r>
            <a:r>
              <a:rPr lang="fr-FR" altLang="en-US" b="1" i="1" dirty="0">
                <a:cs typeface="Times New Roman" panose="02020603050405020304" pitchFamily="18" charset="0"/>
              </a:rPr>
              <a:t> et al, Acta </a:t>
            </a:r>
            <a:r>
              <a:rPr lang="fr-FR" altLang="en-US" b="1" i="1" dirty="0" err="1">
                <a:cs typeface="Times New Roman" panose="02020603050405020304" pitchFamily="18" charset="0"/>
              </a:rPr>
              <a:t>Tropica</a:t>
            </a:r>
            <a:r>
              <a:rPr lang="fr-FR" altLang="en-US" b="1" i="1" dirty="0">
                <a:cs typeface="Times New Roman" panose="02020603050405020304" pitchFamily="18" charset="0"/>
              </a:rPr>
              <a:t> </a:t>
            </a:r>
            <a:r>
              <a:rPr lang="fr-FR" altLang="en-US" b="1" i="1" dirty="0" err="1">
                <a:cs typeface="Times New Roman" panose="02020603050405020304" pitchFamily="18" charset="0"/>
              </a:rPr>
              <a:t>Apr</a:t>
            </a:r>
            <a:r>
              <a:rPr lang="fr-FR" altLang="en-US" b="1" i="1" dirty="0">
                <a:cs typeface="Times New Roman" panose="02020603050405020304" pitchFamily="18" charset="0"/>
              </a:rPr>
              <a:t> 1994)</a:t>
            </a:r>
            <a:endParaRPr lang="en-US" altLang="en-US" b="1" i="1" dirty="0">
              <a:cs typeface="Times New Roman" panose="02020603050405020304" pitchFamily="18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2895600" y="1524000"/>
            <a:ext cx="1676400" cy="2286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ctr" defTabSz="685800" rtl="0">
              <a:lnSpc>
                <a:spcPct val="90000"/>
              </a:lnSpc>
              <a:spcBef>
                <a:spcPct val="0"/>
              </a:spcBef>
            </a:pPr>
            <a:r>
              <a:rPr lang="en-US" altLang="en-US" sz="3100" b="1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MS PGothic" pitchFamily="34" charset="-128"/>
                <a:cs typeface="Arial Black"/>
              </a:rPr>
              <a:t>RISK FACTORS FOR POOR PROGNOSIS IN CEREBRAL MALARIA</a:t>
            </a:r>
            <a:r>
              <a:rPr lang="en-US" altLang="en-US" sz="1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US" altLang="en-US" sz="10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lvl="2">
              <a:spcBef>
                <a:spcPts val="750"/>
              </a:spcBef>
            </a:pPr>
            <a:r>
              <a:rPr lang="en-US" altLang="en-US" sz="3000" b="1" dirty="0" smtClean="0">
                <a:latin typeface="Garamond" panose="02020404030301010803" pitchFamily="18" charset="0"/>
              </a:rPr>
              <a:t>   Creatinine    </a:t>
            </a:r>
          </a:p>
          <a:p>
            <a:pPr marL="0" lvl="2" indent="0">
              <a:spcBef>
                <a:spcPts val="750"/>
              </a:spcBef>
              <a:buNone/>
            </a:pPr>
            <a:endParaRPr lang="en-US" altLang="en-US" sz="3000" b="1" dirty="0" smtClean="0">
              <a:latin typeface="Garamond" panose="02020404030301010803" pitchFamily="18" charset="0"/>
            </a:endParaRPr>
          </a:p>
          <a:p>
            <a:pPr marL="171450" lvl="2">
              <a:spcBef>
                <a:spcPts val="750"/>
              </a:spcBef>
            </a:pPr>
            <a:r>
              <a:rPr lang="en-US" altLang="en-US" sz="3000" b="1" dirty="0" smtClean="0">
                <a:latin typeface="Garamond" panose="02020404030301010803" pitchFamily="18" charset="0"/>
              </a:rPr>
              <a:t>   Bilirubin</a:t>
            </a:r>
          </a:p>
          <a:p>
            <a:pPr marL="171450" lvl="2">
              <a:spcBef>
                <a:spcPts val="750"/>
              </a:spcBef>
            </a:pPr>
            <a:endParaRPr lang="en-US" altLang="en-US" sz="3000" b="1" dirty="0" smtClean="0">
              <a:latin typeface="Garamond" panose="02020404030301010803" pitchFamily="18" charset="0"/>
            </a:endParaRPr>
          </a:p>
          <a:p>
            <a:pPr marL="457200" lvl="2" indent="-457200">
              <a:spcBef>
                <a:spcPts val="750"/>
              </a:spcBef>
            </a:pPr>
            <a:r>
              <a:rPr lang="en-US" altLang="en-US" sz="3000" b="1" dirty="0">
                <a:latin typeface="Garamond" panose="02020404030301010803" pitchFamily="18" charset="0"/>
              </a:rPr>
              <a:t>Lactates</a:t>
            </a:r>
            <a:endParaRPr lang="en-US" altLang="en-US" sz="1000" dirty="0">
              <a:latin typeface="Garamond" panose="02020404030301010803" pitchFamily="18" charset="0"/>
            </a:endParaRPr>
          </a:p>
          <a:p>
            <a:pPr marL="457200" lvl="2" indent="-457200">
              <a:spcBef>
                <a:spcPts val="750"/>
              </a:spcBef>
            </a:pPr>
            <a:endParaRPr lang="en-US" altLang="en-US" sz="3000" b="1" dirty="0" smtClean="0">
              <a:latin typeface="Garamond" panose="02020404030301010803" pitchFamily="18" charset="0"/>
            </a:endParaRPr>
          </a:p>
          <a:p>
            <a:pPr marL="171450" lvl="2">
              <a:spcBef>
                <a:spcPts val="750"/>
              </a:spcBef>
            </a:pPr>
            <a:endParaRPr lang="en-US" altLang="en-US" sz="1000" dirty="0">
              <a:latin typeface="Garamond" panose="02020404030301010803" pitchFamily="18" charset="0"/>
            </a:endParaRPr>
          </a:p>
          <a:p>
            <a:endParaRPr lang="en-US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429000" y="1752600"/>
            <a:ext cx="0" cy="45720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flipV="1">
            <a:off x="3429000" y="3810000"/>
            <a:ext cx="0" cy="45720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 flipV="1">
            <a:off x="3429000" y="2819400"/>
            <a:ext cx="0" cy="45720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1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685800"/>
            <a:ext cx="9144000" cy="1077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+mn-ea"/>
                <a:cs typeface="Arial Black"/>
              </a:rPr>
              <a:t>MALARIA COMPLICATIONS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  <a:ea typeface="+mn-ea"/>
              <a:cs typeface="Arial Black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1219200" y="3733800"/>
            <a:ext cx="7162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600" b="1" dirty="0">
                <a:latin typeface="Garamond" panose="02020404030301010803" pitchFamily="18" charset="0"/>
              </a:rPr>
              <a:t>Majority of complications (apart from anemia) associated with P. Falciparum) </a:t>
            </a:r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1143000" y="1905000"/>
            <a:ext cx="6781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600" b="1" dirty="0">
                <a:latin typeface="Garamond" panose="02020404030301010803" pitchFamily="18" charset="0"/>
              </a:rPr>
              <a:t>Major clinical features of malaria are those of the complications.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077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MALARIA COMPLICATIONS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608138"/>
            <a:ext cx="91440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9144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Garamond" panose="02020404030301010803" pitchFamily="18" charset="0"/>
              </a:rPr>
              <a:t> </a:t>
            </a:r>
            <a:endParaRPr lang="en-US" altLang="en-US" sz="1000" dirty="0">
              <a:latin typeface="Garamond" panose="02020404030301010803" pitchFamily="18" charset="0"/>
            </a:endParaRPr>
          </a:p>
          <a:p>
            <a:pPr lvl="1"/>
            <a:r>
              <a:rPr lang="en-US" altLang="en-US" sz="2600" b="1" u="sng" dirty="0">
                <a:latin typeface="Garamond" panose="02020404030301010803" pitchFamily="18" charset="0"/>
              </a:rPr>
              <a:t>Majority of complications (apart from anemia) associated with P. falciparum</a:t>
            </a:r>
          </a:p>
          <a:p>
            <a:pPr lvl="1" algn="just"/>
            <a:endParaRPr lang="en-US" altLang="en-US" sz="900" dirty="0">
              <a:latin typeface="Garamond" panose="02020404030301010803" pitchFamily="18" charset="0"/>
            </a:endParaRPr>
          </a:p>
          <a:p>
            <a:pPr lvl="1" algn="just"/>
            <a:r>
              <a:rPr lang="en-US" altLang="en-US" sz="1600" b="1" dirty="0">
                <a:latin typeface="Garamond" panose="02020404030301010803" pitchFamily="18" charset="0"/>
              </a:rPr>
              <a:t> 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lvl="1"/>
            <a:r>
              <a:rPr lang="en-US" altLang="en-US" sz="2600" b="1" dirty="0">
                <a:latin typeface="Garamond" panose="02020404030301010803" pitchFamily="18" charset="0"/>
              </a:rPr>
              <a:t>*    Anemia:  presents in most severe infections and parallels    </a:t>
            </a:r>
          </a:p>
          <a:p>
            <a:pPr lvl="1"/>
            <a:r>
              <a:rPr lang="en-US" altLang="en-US" sz="2600" b="1" dirty="0">
                <a:latin typeface="Garamond" panose="02020404030301010803" pitchFamily="18" charset="0"/>
              </a:rPr>
              <a:t>      </a:t>
            </a:r>
            <a:r>
              <a:rPr lang="en-US" altLang="en-US" sz="2600" b="1" dirty="0" err="1">
                <a:latin typeface="Garamond" panose="02020404030301010803" pitchFamily="18" charset="0"/>
              </a:rPr>
              <a:t>parasitaemia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lvl="1"/>
            <a:r>
              <a:rPr lang="en-US" altLang="en-US" sz="1300" b="1" dirty="0">
                <a:latin typeface="Garamond" panose="02020404030301010803" pitchFamily="18" charset="0"/>
              </a:rPr>
              <a:t> 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600" b="1" dirty="0" smtClean="0">
                <a:latin typeface="Garamond" panose="02020404030301010803" pitchFamily="18" charset="0"/>
              </a:rPr>
              <a:t> Hemolysis </a:t>
            </a:r>
            <a:r>
              <a:rPr lang="en-US" altLang="en-US" sz="2600" b="1" dirty="0">
                <a:latin typeface="Garamond" panose="02020404030301010803" pitchFamily="18" charset="0"/>
              </a:rPr>
              <a:t>of infected RBC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600" b="1" dirty="0" smtClean="0">
                <a:latin typeface="Garamond" panose="02020404030301010803" pitchFamily="18" charset="0"/>
              </a:rPr>
              <a:t> Delayed </a:t>
            </a:r>
            <a:r>
              <a:rPr lang="en-US" altLang="en-US" sz="2600" b="1" dirty="0" err="1">
                <a:latin typeface="Garamond" panose="02020404030301010803" pitchFamily="18" charset="0"/>
              </a:rPr>
              <a:t>retics</a:t>
            </a:r>
            <a:r>
              <a:rPr lang="en-US" altLang="en-US" sz="2600" b="1" dirty="0">
                <a:latin typeface="Garamond" panose="02020404030301010803" pitchFamily="18" charset="0"/>
              </a:rPr>
              <a:t>. release from BM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600" b="1" dirty="0" smtClean="0">
                <a:latin typeface="Garamond" panose="02020404030301010803" pitchFamily="18" charset="0"/>
              </a:rPr>
              <a:t> Immune </a:t>
            </a:r>
            <a:r>
              <a:rPr lang="en-US" altLang="en-US" sz="2600" b="1" dirty="0">
                <a:latin typeface="Garamond" panose="02020404030301010803" pitchFamily="18" charset="0"/>
              </a:rPr>
              <a:t>– mediated hemolysis of non-infected RBC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0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-25400" y="571500"/>
            <a:ext cx="9144000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MALARIA COMPLICATIONS</a:t>
            </a:r>
            <a:endParaRPr lang="en-US" sz="105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800" u="sng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1244600"/>
            <a:ext cx="9144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9144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Garamond" panose="02020404030301010803" pitchFamily="18" charset="0"/>
              </a:rPr>
              <a:t> </a:t>
            </a:r>
            <a:endParaRPr lang="en-US" altLang="en-US" sz="1000" dirty="0">
              <a:latin typeface="Garamond" panose="02020404030301010803" pitchFamily="18" charset="0"/>
            </a:endParaRPr>
          </a:p>
          <a:p>
            <a:pPr lvl="1"/>
            <a:r>
              <a:rPr lang="en-US" altLang="en-US" sz="2600" b="1" u="sng" dirty="0">
                <a:latin typeface="Garamond" panose="02020404030301010803" pitchFamily="18" charset="0"/>
              </a:rPr>
              <a:t>Majority of complications (apart from anemia) associated with P. falciparum</a:t>
            </a:r>
          </a:p>
          <a:p>
            <a:pPr lvl="1" algn="just"/>
            <a:endParaRPr lang="en-US" altLang="en-US" sz="900" dirty="0">
              <a:latin typeface="Garamond" panose="02020404030301010803" pitchFamily="18" charset="0"/>
            </a:endParaRPr>
          </a:p>
          <a:p>
            <a:pPr lvl="1"/>
            <a:r>
              <a:rPr lang="en-US" altLang="en-US" sz="2600" b="1" dirty="0">
                <a:latin typeface="Garamond" panose="02020404030301010803" pitchFamily="18" charset="0"/>
              </a:rPr>
              <a:t>Non-immune:  (primary infection)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lvl="1"/>
            <a:r>
              <a:rPr lang="en-US" altLang="en-US" sz="2600" b="1" dirty="0">
                <a:latin typeface="Garamond" panose="02020404030301010803" pitchFamily="18" charset="0"/>
              </a:rPr>
              <a:t> 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b="1" dirty="0" err="1" smtClean="0">
                <a:latin typeface="Garamond" panose="02020404030301010803" pitchFamily="18" charset="0"/>
              </a:rPr>
              <a:t>Haemoglobinuria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b="1" dirty="0" smtClean="0">
                <a:latin typeface="Garamond" panose="02020404030301010803" pitchFamily="18" charset="0"/>
              </a:rPr>
              <a:t>Black </a:t>
            </a:r>
            <a:r>
              <a:rPr lang="en-US" altLang="en-US" sz="2600" b="1" dirty="0">
                <a:latin typeface="Garamond" panose="02020404030301010803" pitchFamily="18" charset="0"/>
              </a:rPr>
              <a:t>water fever</a:t>
            </a:r>
            <a:r>
              <a:rPr lang="en-US" altLang="en-US" sz="900" dirty="0">
                <a:latin typeface="Garamond" panose="02020404030301010803" pitchFamily="18" charset="0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b="1" dirty="0">
                <a:latin typeface="Garamond" panose="02020404030301010803" pitchFamily="18" charset="0"/>
              </a:rPr>
              <a:t>Exaggerated </a:t>
            </a:r>
            <a:r>
              <a:rPr lang="en-US" altLang="en-US" sz="2600" b="1" dirty="0" err="1">
                <a:latin typeface="Garamond" panose="02020404030301010803" pitchFamily="18" charset="0"/>
              </a:rPr>
              <a:t>haemolytic</a:t>
            </a:r>
            <a:r>
              <a:rPr lang="en-US" altLang="en-US" sz="2600" b="1" dirty="0">
                <a:latin typeface="Garamond" panose="02020404030301010803" pitchFamily="18" charset="0"/>
              </a:rPr>
              <a:t> response to quinine – sensitized RBC</a:t>
            </a:r>
            <a:endParaRPr lang="en-US" altLang="en-US" sz="9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1077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MALARIA COMPLICATIONS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400" u="sng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1371600"/>
            <a:ext cx="91440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514350"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n-US" altLang="en-US" sz="3000" b="1">
                <a:latin typeface="Garamond" panose="02020404030301010803" pitchFamily="18" charset="0"/>
              </a:rPr>
              <a:t> </a:t>
            </a:r>
          </a:p>
          <a:p>
            <a:pPr lvl="2"/>
            <a:r>
              <a:rPr lang="en-US" altLang="en-US" sz="3000" b="1">
                <a:latin typeface="Garamond" panose="02020404030301010803" pitchFamily="18" charset="0"/>
              </a:rPr>
              <a:t>Majority of complications (apart from anemia) associated with P. falciparum</a:t>
            </a:r>
          </a:p>
          <a:p>
            <a:pPr lvl="2" algn="just"/>
            <a:endParaRPr lang="en-US" altLang="en-US" sz="1000">
              <a:latin typeface="Garamond" panose="02020404030301010803" pitchFamily="18" charset="0"/>
            </a:endParaRPr>
          </a:p>
          <a:p>
            <a:pPr lvl="2"/>
            <a:endParaRPr lang="en-US" altLang="en-US" sz="3000" b="1">
              <a:latin typeface="Garamond" panose="02020404030301010803" pitchFamily="18" charset="0"/>
            </a:endParaRPr>
          </a:p>
          <a:p>
            <a:pPr lvl="2"/>
            <a:r>
              <a:rPr lang="en-US" altLang="en-US" sz="700">
                <a:latin typeface="Garamond" panose="02020404030301010803" pitchFamily="18" charset="0"/>
              </a:rPr>
              <a:t>  </a:t>
            </a:r>
            <a:r>
              <a:rPr lang="en-US" altLang="en-US" sz="3000" b="1">
                <a:latin typeface="Garamond" panose="02020404030301010803" pitchFamily="18" charset="0"/>
              </a:rPr>
              <a:t>Mild unconjugated jaundice common, and parallels hemolysis.  Hepatocellular dysfunction may contribute to jaundice.</a:t>
            </a:r>
            <a:endParaRPr lang="en-US" altLang="en-US" sz="1000">
              <a:latin typeface="Garamond" panose="02020404030301010803" pitchFamily="18" charset="0"/>
            </a:endParaRPr>
          </a:p>
          <a:p>
            <a:endParaRPr lang="en-US" altLang="en-US" sz="2400">
              <a:latin typeface="Garamond" panose="02020404030301010803" pitchFamily="18" charset="0"/>
            </a:endParaRPr>
          </a:p>
          <a:p>
            <a:endParaRPr lang="en-US" altLang="en-US" sz="240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28600" y="381000"/>
            <a:ext cx="8763000" cy="523220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EPIDEMIOLOGY</a:t>
            </a:r>
            <a:endParaRPr lang="fr-FR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Garamond" pitchFamily="18" charset="0"/>
              </a:rPr>
              <a:t>Endemic </a:t>
            </a:r>
            <a:r>
              <a:rPr lang="en-US" sz="2800" b="1" dirty="0">
                <a:latin typeface="Garamond" pitchFamily="18" charset="0"/>
              </a:rPr>
              <a:t>disease</a:t>
            </a: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latin typeface="Garamond" pitchFamily="18" charset="0"/>
              </a:rPr>
              <a:t>Usually does not occur at altitudes – 1500 m</a:t>
            </a: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latin typeface="Garamond" pitchFamily="18" charset="0"/>
              </a:rPr>
              <a:t>World wide ease of travel</a:t>
            </a: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latin typeface="Garamond" pitchFamily="18" charset="0"/>
              </a:rPr>
              <a:t>Most important parasitic disease of humans</a:t>
            </a: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latin typeface="Garamond" pitchFamily="18" charset="0"/>
              </a:rPr>
              <a:t>Transmitted in over 100 countries</a:t>
            </a: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latin typeface="Garamond" pitchFamily="18" charset="0"/>
              </a:rPr>
              <a:t>Affecting more than 3 billion people world wide</a:t>
            </a: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latin typeface="Garamond" pitchFamily="18" charset="0"/>
              </a:rPr>
              <a:t>Causing 1-2 billion deaths per year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MALARIA COMPLICATIONS</a:t>
            </a:r>
            <a:endParaRPr lang="en-US" sz="11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3200" dirty="0">
              <a:latin typeface="Times New Roman" pitchFamily="18" charset="0"/>
              <a:ea typeface="+mn-ea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1258887"/>
            <a:ext cx="9144000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514350"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n-US" altLang="en-US" sz="1000" b="1" u="sng" dirty="0">
                <a:latin typeface="Garamond" panose="02020404030301010803" pitchFamily="18" charset="0"/>
              </a:rPr>
              <a:t> </a:t>
            </a:r>
            <a:endParaRPr lang="en-US" altLang="en-US" sz="3000" b="1" u="sng" dirty="0">
              <a:latin typeface="Garamond" panose="02020404030301010803" pitchFamily="18" charset="0"/>
            </a:endParaRPr>
          </a:p>
          <a:p>
            <a:pPr lvl="1"/>
            <a:r>
              <a:rPr lang="en-US" altLang="en-US" sz="2500" b="1" u="sng" dirty="0">
                <a:latin typeface="Garamond" panose="02020404030301010803" pitchFamily="18" charset="0"/>
              </a:rPr>
              <a:t>Majority of complications (apart from anemia) associated with P. falciparum.</a:t>
            </a:r>
          </a:p>
          <a:p>
            <a:pPr lvl="1"/>
            <a:endParaRPr lang="en-US" altLang="en-US" sz="1000" b="1" u="sng" dirty="0">
              <a:latin typeface="Garamond" panose="02020404030301010803" pitchFamily="18" charset="0"/>
            </a:endParaRPr>
          </a:p>
          <a:p>
            <a:pPr lvl="1"/>
            <a:endParaRPr lang="en-US" altLang="en-US" sz="900" dirty="0">
              <a:latin typeface="Garamond" panose="02020404030301010803" pitchFamily="18" charset="0"/>
            </a:endParaRPr>
          </a:p>
          <a:p>
            <a:pPr lvl="1" algn="just"/>
            <a:r>
              <a:rPr lang="en-US" altLang="en-US" sz="2800" b="1" dirty="0">
                <a:latin typeface="Garamond" panose="02020404030301010803" pitchFamily="18" charset="0"/>
              </a:rPr>
              <a:t>Tissue hypoxia related complications</a:t>
            </a:r>
            <a:endParaRPr lang="en-US" altLang="en-US" sz="1000" dirty="0">
              <a:latin typeface="Garamond" panose="02020404030301010803" pitchFamily="18" charset="0"/>
            </a:endParaRPr>
          </a:p>
          <a:p>
            <a:pPr lvl="1" algn="just"/>
            <a:r>
              <a:rPr lang="en-US" altLang="en-US" sz="1000" b="1" dirty="0">
                <a:latin typeface="Garamond" panose="02020404030301010803" pitchFamily="18" charset="0"/>
              </a:rPr>
              <a:t> </a:t>
            </a:r>
            <a:endParaRPr lang="en-US" altLang="en-US" sz="1000" dirty="0">
              <a:latin typeface="Garamond" panose="02020404030301010803" pitchFamily="18" charset="0"/>
            </a:endParaRPr>
          </a:p>
          <a:p>
            <a:pPr lvl="1" algn="just"/>
            <a:r>
              <a:rPr lang="en-US" altLang="en-US" sz="700" dirty="0">
                <a:latin typeface="Garamond" panose="02020404030301010803" pitchFamily="18" charset="0"/>
              </a:rPr>
              <a:t>        </a:t>
            </a:r>
            <a:r>
              <a:rPr lang="en-US" altLang="en-US" sz="2400" b="1" dirty="0">
                <a:latin typeface="Garamond" panose="02020404030301010803" pitchFamily="18" charset="0"/>
              </a:rPr>
              <a:t>Hypoxia results from altered microcirculation + anemia.</a:t>
            </a:r>
            <a:endParaRPr lang="en-US" altLang="en-US" sz="1000" dirty="0">
              <a:latin typeface="Garamond" panose="02020404030301010803" pitchFamily="18" charset="0"/>
            </a:endParaRPr>
          </a:p>
          <a:p>
            <a:pPr lvl="1" algn="just"/>
            <a:r>
              <a:rPr lang="en-US" altLang="en-US" sz="700" dirty="0">
                <a:latin typeface="Garamond" panose="02020404030301010803" pitchFamily="18" charset="0"/>
              </a:rPr>
              <a:t>         </a:t>
            </a:r>
            <a:r>
              <a:rPr lang="en-US" altLang="en-US" sz="2400" b="1" dirty="0">
                <a:latin typeface="Garamond" panose="02020404030301010803" pitchFamily="18" charset="0"/>
              </a:rPr>
              <a:t>Maturation of </a:t>
            </a:r>
            <a:r>
              <a:rPr lang="en-US" altLang="en-US" sz="2400" b="1" dirty="0" err="1">
                <a:latin typeface="Garamond" panose="02020404030301010803" pitchFamily="18" charset="0"/>
              </a:rPr>
              <a:t>erythyrocyte</a:t>
            </a:r>
            <a:r>
              <a:rPr lang="en-US" altLang="en-US" sz="2400" b="1" dirty="0">
                <a:latin typeface="Garamond" panose="02020404030301010803" pitchFamily="18" charset="0"/>
              </a:rPr>
              <a:t> </a:t>
            </a:r>
            <a:r>
              <a:rPr lang="en-US" altLang="en-US" sz="2400" b="1" dirty="0" err="1">
                <a:latin typeface="Garamond" panose="02020404030301010803" pitchFamily="18" charset="0"/>
              </a:rPr>
              <a:t>schizonts</a:t>
            </a:r>
            <a:r>
              <a:rPr lang="en-US" altLang="en-US" sz="2400" b="1" dirty="0">
                <a:latin typeface="Garamond" panose="02020404030301010803" pitchFamily="18" charset="0"/>
              </a:rPr>
              <a:t> in P. falciparum takes          </a:t>
            </a:r>
          </a:p>
          <a:p>
            <a:pPr lvl="2" algn="just"/>
            <a:r>
              <a:rPr lang="en-US" altLang="en-US" sz="2400" b="1" dirty="0">
                <a:latin typeface="Garamond" panose="02020404030301010803" pitchFamily="18" charset="0"/>
              </a:rPr>
              <a:t>place in tissue capillaries and </a:t>
            </a:r>
            <a:r>
              <a:rPr lang="en-US" altLang="en-US" sz="2400" b="1" dirty="0" err="1">
                <a:latin typeface="Garamond" panose="02020404030301010803" pitchFamily="18" charset="0"/>
              </a:rPr>
              <a:t>venules</a:t>
            </a:r>
            <a:r>
              <a:rPr lang="en-US" altLang="en-US" sz="2400" b="1" dirty="0">
                <a:latin typeface="Garamond" panose="02020404030301010803" pitchFamily="18" charset="0"/>
              </a:rPr>
              <a:t>.</a:t>
            </a:r>
            <a:endParaRPr lang="en-US" altLang="en-US" sz="1000" dirty="0">
              <a:latin typeface="Garamond" panose="02020404030301010803" pitchFamily="18" charset="0"/>
            </a:endParaRPr>
          </a:p>
          <a:p>
            <a:pPr lvl="1" algn="just"/>
            <a:r>
              <a:rPr lang="en-US" altLang="en-US" sz="700" dirty="0">
                <a:latin typeface="Garamond" panose="02020404030301010803" pitchFamily="18" charset="0"/>
              </a:rPr>
              <a:t>        </a:t>
            </a:r>
            <a:r>
              <a:rPr lang="en-US" altLang="en-US" sz="2400" b="1" dirty="0">
                <a:latin typeface="Garamond" panose="02020404030301010803" pitchFamily="18" charset="0"/>
              </a:rPr>
              <a:t>P. falciparum parasitized RBC sequestered in micro circulation </a:t>
            </a:r>
          </a:p>
          <a:p>
            <a:pPr lvl="1" algn="just"/>
            <a:r>
              <a:rPr lang="en-US" altLang="en-US" sz="2400" b="1" dirty="0">
                <a:latin typeface="Garamond" panose="02020404030301010803" pitchFamily="18" charset="0"/>
              </a:rPr>
              <a:t>      because:</a:t>
            </a:r>
          </a:p>
          <a:p>
            <a:pPr lvl="1"/>
            <a:endParaRPr lang="en-US" altLang="en-US" sz="1000" dirty="0">
              <a:latin typeface="Garamond" panose="02020404030301010803" pitchFamily="18" charset="0"/>
            </a:endParaRPr>
          </a:p>
          <a:p>
            <a:pPr lvl="1"/>
            <a:r>
              <a:rPr lang="en-US" altLang="en-US" sz="700" b="1" dirty="0">
                <a:latin typeface="Garamond" panose="02020404030301010803" pitchFamily="18" charset="0"/>
              </a:rPr>
              <a:t>  </a:t>
            </a:r>
            <a:r>
              <a:rPr lang="en-US" altLang="en-US" sz="2400" b="1" dirty="0">
                <a:latin typeface="Garamond" panose="02020404030301010803" pitchFamily="18" charset="0"/>
              </a:rPr>
              <a:t>Altered deformability of parasitized RBC</a:t>
            </a:r>
            <a:endParaRPr lang="en-US" altLang="en-US" sz="1000" b="1" dirty="0">
              <a:latin typeface="Garamond" panose="02020404030301010803" pitchFamily="18" charset="0"/>
            </a:endParaRPr>
          </a:p>
          <a:p>
            <a:pPr lvl="1"/>
            <a:r>
              <a:rPr lang="en-US" altLang="en-US" sz="2400" b="1" dirty="0">
                <a:latin typeface="Garamond" panose="02020404030301010803" pitchFamily="18" charset="0"/>
              </a:rPr>
              <a:t>Adhesion involving parasite – derived proteins within RBC and glycoproteins on vascular endothelium.</a:t>
            </a:r>
            <a:r>
              <a:rPr lang="en-US" altLang="en-US" sz="1400" b="1" dirty="0">
                <a:latin typeface="Garamond" panose="02020404030301010803" pitchFamily="18" charset="0"/>
              </a:rPr>
              <a:t> </a:t>
            </a:r>
          </a:p>
          <a:p>
            <a:pPr lvl="1"/>
            <a:endParaRPr lang="en-US" altLang="en-US" sz="2400" b="1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688975"/>
            <a:ext cx="914400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9144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lvl="2" algn="just" eaLnBrk="1" hangingPunct="1"/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Cerebral </a:t>
            </a:r>
            <a:r>
              <a:rPr lang="en-US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Malaria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2" algn="just"/>
            <a:r>
              <a:rPr lang="en-US" altLang="en-US" sz="1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en-US" sz="2400" dirty="0">
                <a:solidFill>
                  <a:srgbClr val="FFFFFF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 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severe common complication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en-US" sz="1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en-US" sz="700" dirty="0">
                <a:solidFill>
                  <a:srgbClr val="FFFF00"/>
                </a:solidFill>
                <a:cs typeface="Arial" panose="020B0604020202020204" pitchFamily="34" charset="0"/>
              </a:rPr>
              <a:t>   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Renal Failure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2" algn="just"/>
            <a:r>
              <a:rPr lang="en-US" altLang="en-US" sz="1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en-US" sz="2400" dirty="0">
                <a:solidFill>
                  <a:srgbClr val="FFFFFF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 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severe common complication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en-US" sz="2400" dirty="0">
                <a:solidFill>
                  <a:srgbClr val="FFFFFF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 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ATN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en-US" sz="2400" dirty="0">
                <a:solidFill>
                  <a:srgbClr val="FFFFFF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 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Dehydration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en-US" sz="2400" dirty="0">
                <a:solidFill>
                  <a:srgbClr val="FFFFFF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 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Hypotension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en-US" sz="2400" dirty="0">
                <a:solidFill>
                  <a:srgbClr val="FFFFFF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Hypervescosity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en-US" sz="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Pulmonary Edema  </a:t>
            </a:r>
            <a:endParaRPr lang="en-US" altLang="en-US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2"/>
            <a:r>
              <a:rPr lang="en-US" altLang="en-US" sz="2400" dirty="0">
                <a:solidFill>
                  <a:srgbClr val="FFFFFF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 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ARDS – may complicate acute phase of severe 		    malaise.  Fluid overload may contribute.</a:t>
            </a:r>
            <a:endParaRPr lang="en-US" altLang="en-US" sz="2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0" y="357188"/>
            <a:ext cx="9144000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lvl="3" eaLnBrk="1" hangingPunct="1"/>
            <a:r>
              <a:rPr lang="en-US" altLang="en-US" sz="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Hypoglycemia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altLang="en-US" sz="2400" dirty="0"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</a:t>
            </a:r>
            <a:r>
              <a:rPr lang="en-US" altLang="en-US" sz="600" dirty="0">
                <a:cs typeface="Arial" panose="020B0604020202020204" pitchFamily="34" charset="0"/>
              </a:rPr>
              <a:t>   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Glucose consumption</a:t>
            </a:r>
            <a:endParaRPr lang="en-US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altLang="en-US" sz="2400" dirty="0"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Lactic acidosis  </a:t>
            </a:r>
            <a:endParaRPr lang="en-US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altLang="en-US" sz="2400" dirty="0"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Quinine/quinidine --- insulin secretion</a:t>
            </a:r>
          </a:p>
          <a:p>
            <a:pPr lvl="3"/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    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Bleeding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altLang="en-US" sz="2400" dirty="0"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Thrombocytopenia</a:t>
            </a:r>
            <a:endParaRPr lang="en-US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altLang="en-US" sz="2400" b="1" dirty="0"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Consumption coagulopathy</a:t>
            </a:r>
          </a:p>
          <a:p>
            <a:pPr lvl="3"/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Shock:  </a:t>
            </a:r>
            <a:r>
              <a:rPr lang="en-US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Endotoxemia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1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       Diarrhea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1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Hyponatremia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(? SIADH)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Line 2"/>
          <p:cNvSpPr>
            <a:spLocks noChangeShapeType="1"/>
          </p:cNvSpPr>
          <p:nvPr/>
        </p:nvSpPr>
        <p:spPr bwMode="auto">
          <a:xfrm flipV="1">
            <a:off x="8077200" y="1600200"/>
            <a:ext cx="0" cy="45720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912813"/>
            <a:ext cx="91440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4" eaLnBrk="1" hangingPunct="1">
              <a:tabLst>
                <a:tab pos="1371600" algn="l"/>
              </a:tabLst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LATE COMPLICATION</a:t>
            </a:r>
          </a:p>
          <a:p>
            <a:pPr lvl="3">
              <a:tabLst>
                <a:tab pos="1371600" algn="l"/>
              </a:tabLst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Arial" pitchFamily="34" charset="0"/>
              <a:buChar char="•"/>
              <a:tabLst>
                <a:tab pos="1371600" algn="l"/>
              </a:tabLst>
              <a:defRPr/>
            </a:pP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Tropical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splenomegaly in P. Falciparum 	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endemic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areas.</a:t>
            </a:r>
          </a:p>
          <a:p>
            <a:pPr lvl="3">
              <a:buFont typeface="Arial" pitchFamily="34" charset="0"/>
              <a:buChar char="•"/>
              <a:tabLst>
                <a:tab pos="1371600" algn="l"/>
              </a:tabLst>
              <a:defRPr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Arial" pitchFamily="34" charset="0"/>
              <a:buChar char="•"/>
              <a:tabLst>
                <a:tab pos="1371600" algn="l"/>
              </a:tabLs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syndrome with P.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malariae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3">
              <a:buFont typeface="Arial" pitchFamily="34" charset="0"/>
              <a:buChar char="•"/>
              <a:tabLst>
                <a:tab pos="1371600" algn="l"/>
              </a:tabLst>
              <a:defRPr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Arial" pitchFamily="34" charset="0"/>
              <a:buChar char="•"/>
              <a:tabLst>
                <a:tab pos="1371600" algn="l"/>
              </a:tabLs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Burkett</a:t>
            </a:r>
            <a:r>
              <a:rPr lang="ja-JP" altLang="en-US" sz="2800" b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ja-JP" sz="2800" b="1" dirty="0">
                <a:latin typeface="Times New Roman" pitchFamily="18" charset="0"/>
                <a:cs typeface="Times New Roman" pitchFamily="18" charset="0"/>
              </a:rPr>
              <a:t>s lymphoma (PF  - EBV)</a:t>
            </a:r>
            <a:endParaRPr lang="en-US" altLang="ja-JP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371600" algn="l"/>
              </a:tabLst>
              <a:defRPr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96850"/>
            <a:ext cx="9144000" cy="954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MALARIA &amp; PREGNANCY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0" y="1141413"/>
            <a:ext cx="9144000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9144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6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800" dirty="0">
                <a:solidFill>
                  <a:srgbClr val="F2F2F2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7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 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Mortality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5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solidFill>
                  <a:srgbClr val="F2F2F2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Anemia, hypoglycemia, pulmonary edema:  &gt; common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5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solidFill>
                  <a:srgbClr val="F2F2F2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Abortion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5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solidFill>
                  <a:srgbClr val="F2F2F2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Stillbirth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solidFill>
                  <a:srgbClr val="F2F2F2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Premature delivery high infant mortality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5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solidFill>
                  <a:srgbClr val="F2F2F2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 wt.                     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5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solidFill>
                  <a:srgbClr val="F2F2F2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Placental insufficiency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5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solidFill>
                  <a:srgbClr val="F2F2F2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altLang="en-US" sz="2400" b="1" dirty="0" err="1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parasitaemia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?   placenta favorable  site for P. 	falciparum.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dirty="0">
              <a:solidFill>
                <a:srgbClr val="F2F2F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932238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CONGENITAL MALARIA</a:t>
            </a:r>
            <a:endParaRPr lang="ar-S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n-ea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10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Transplacental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infection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all 4 species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P.v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P.f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endemic areas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P.m.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infections  in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nonendemic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areas due to long persistence of species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Neonate can be diagnosed with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parasitemia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within  7 days of birth or longer if no other risk factors for malaria (mosquito exposure, blood transfusion)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Fever, irritability, feeding problems, anemia,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hepatosplenomegaly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jaundice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mindful of this problem even if mother has not been in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malarious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area for years before delivery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/>
            <a:endParaRPr lang="ar-SA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000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MALARIA AND </a:t>
            </a:r>
            <a:endParaRPr lang="en-US" altLang="en-US" sz="1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000" b="1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HEMOGLOBINOPATHIES</a:t>
            </a:r>
            <a:endParaRPr lang="en-US" altLang="en-US" sz="1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u="sng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1676400"/>
            <a:ext cx="8763000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28600" indent="-45720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marL="0" indent="0"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Heterozygous 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sickle cell train children less likely to contract P. 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falciparum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C.S. disease:  no such protection, rather mortality is higher &gt; 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Thalassemics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partially protected (? Fetal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G-6-phosphatase      RBC  : less prone to P. falciparum.</a:t>
            </a:r>
            <a:r>
              <a:rPr lang="en-US" altLang="en-US" sz="1400" dirty="0">
                <a:latin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1"/>
          <p:cNvSpPr txBox="1">
            <a:spLocks noChangeArrowheads="1"/>
          </p:cNvSpPr>
          <p:nvPr/>
        </p:nvSpPr>
        <p:spPr bwMode="auto">
          <a:xfrm>
            <a:off x="381000" y="2133600"/>
            <a:ext cx="8305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should be guided by three main factors (CDC):</a:t>
            </a:r>
          </a:p>
          <a:p>
            <a:pPr>
              <a:defRPr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infecting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Plasmodium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clinical status of the patient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drug susceptibility of the infecting parasites as determined by the geographic area where the infection was acquired and the previous use of antimalarial medicines </a:t>
            </a:r>
          </a:p>
        </p:txBody>
      </p:sp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1295400" y="609600"/>
            <a:ext cx="7466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Principles of Treatment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133600"/>
            <a:ext cx="85344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ea typeface="ＭＳ Ｐゴシック" charset="0"/>
                <a:cs typeface="Times New Roman"/>
              </a:rPr>
              <a:t>If treatment must be initiated before the species is known treat as </a:t>
            </a:r>
            <a:r>
              <a:rPr lang="en-US" sz="2400" b="1" i="1" dirty="0">
                <a:latin typeface="Times New Roman"/>
                <a:ea typeface="ＭＳ Ｐゴシック" charset="0"/>
                <a:cs typeface="Times New Roman"/>
              </a:rPr>
              <a:t>P .falciparum</a:t>
            </a:r>
            <a:endParaRPr lang="en-US" sz="2400" b="1" dirty="0">
              <a:latin typeface="Times New Roman"/>
              <a:ea typeface="ＭＳ Ｐゴシック" charset="0"/>
              <a:cs typeface="Times New Roman"/>
            </a:endParaRPr>
          </a:p>
          <a:p>
            <a:pPr>
              <a:defRPr/>
            </a:pPr>
            <a:endParaRPr lang="en-US" sz="2400" b="1" dirty="0">
              <a:latin typeface="Times New Roman"/>
              <a:ea typeface="ＭＳ Ｐゴシック" charset="0"/>
              <a:cs typeface="Times New Roman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400" b="1" i="1" dirty="0">
                <a:latin typeface="Times New Roman"/>
                <a:ea typeface="ＭＳ Ｐゴシック" charset="0"/>
                <a:cs typeface="Times New Roman"/>
              </a:rPr>
              <a:t> P falciparum</a:t>
            </a:r>
            <a:r>
              <a:rPr lang="en-US" sz="2400" b="1" dirty="0">
                <a:latin typeface="Times New Roman"/>
                <a:ea typeface="ＭＳ Ｐゴシック" charset="0"/>
                <a:cs typeface="Times New Roman"/>
              </a:rPr>
              <a:t> should be presumed to be </a:t>
            </a:r>
            <a:r>
              <a:rPr lang="en-US" sz="2400" b="1" dirty="0" err="1">
                <a:latin typeface="Times New Roman"/>
                <a:ea typeface="ＭＳ Ｐゴシック" charset="0"/>
                <a:cs typeface="Times New Roman"/>
              </a:rPr>
              <a:t>chloroquine</a:t>
            </a:r>
            <a:r>
              <a:rPr lang="en-US" sz="2400" b="1" dirty="0">
                <a:latin typeface="Times New Roman"/>
                <a:ea typeface="ＭＳ Ｐゴシック" charset="0"/>
                <a:cs typeface="Times New Roman"/>
              </a:rPr>
              <a:t> resistant, except in a few areas of Central America and the Middle East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400" b="1" dirty="0">
              <a:latin typeface="Times New Roman"/>
              <a:ea typeface="ＭＳ Ｐゴシック" charset="0"/>
              <a:cs typeface="Times New Roman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400" b="1" dirty="0" err="1">
                <a:latin typeface="Times New Roman"/>
                <a:ea typeface="ＭＳ Ｐゴシック" charset="0"/>
                <a:cs typeface="Times New Roman"/>
              </a:rPr>
              <a:t>Primaquine</a:t>
            </a:r>
            <a:r>
              <a:rPr lang="en-US" sz="2400" b="1" dirty="0">
                <a:latin typeface="Times New Roman"/>
                <a:ea typeface="ＭＳ Ｐゴシック" charset="0"/>
                <a:cs typeface="Times New Roman"/>
              </a:rPr>
              <a:t> should be given if </a:t>
            </a:r>
            <a:r>
              <a:rPr lang="en-US" sz="2400" b="1" i="1" dirty="0">
                <a:latin typeface="Times New Roman"/>
                <a:ea typeface="ＭＳ Ｐゴシック" charset="0"/>
                <a:cs typeface="Times New Roman"/>
              </a:rPr>
              <a:t>Plasmodium </a:t>
            </a:r>
            <a:r>
              <a:rPr lang="en-US" sz="2400" b="1" i="1" dirty="0" err="1">
                <a:latin typeface="Times New Roman"/>
                <a:ea typeface="ＭＳ Ｐゴシック" charset="0"/>
                <a:cs typeface="Times New Roman"/>
              </a:rPr>
              <a:t>vivax</a:t>
            </a:r>
            <a:r>
              <a:rPr lang="en-US" sz="2400" b="1" dirty="0">
                <a:latin typeface="Times New Roman"/>
                <a:ea typeface="ＭＳ Ｐゴシック" charset="0"/>
                <a:cs typeface="Times New Roman"/>
              </a:rPr>
              <a:t> or </a:t>
            </a:r>
            <a:r>
              <a:rPr lang="en-US" sz="2400" b="1" i="1" dirty="0">
                <a:latin typeface="Times New Roman"/>
                <a:ea typeface="ＭＳ Ｐゴシック" charset="0"/>
                <a:cs typeface="Times New Roman"/>
              </a:rPr>
              <a:t>Plasmodium </a:t>
            </a:r>
            <a:r>
              <a:rPr lang="en-US" sz="2400" b="1" i="1" dirty="0" err="1">
                <a:latin typeface="Times New Roman"/>
                <a:ea typeface="ＭＳ Ｐゴシック" charset="0"/>
                <a:cs typeface="Times New Roman"/>
              </a:rPr>
              <a:t>ovale</a:t>
            </a:r>
            <a:r>
              <a:rPr lang="en-US" sz="2400" b="1" dirty="0">
                <a:latin typeface="Times New Roman"/>
                <a:ea typeface="ＭＳ Ｐゴシック" charset="0"/>
                <a:cs typeface="Times New Roman"/>
              </a:rPr>
              <a:t> is likely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04800" y="152400"/>
            <a:ext cx="868680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RESISTANCE PATTERNS</a:t>
            </a:r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Chloroquine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-resistant P falciparum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Eastern Hemisphere: All of sub-Saharan Africa, Saudi Arabia, Yemen, Iran, Pakistan, Afghanistan, China, Nepal, and all of Southeast Asia </a:t>
            </a:r>
          </a:p>
          <a:p>
            <a:pPr>
              <a:defRPr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Western Hemisphere: Panama, Haiti, Brazil, Peru, Bolivia, Colombia, Venezuela, Ecuador, French Guiana, Guyana, and Suriname</a:t>
            </a:r>
          </a:p>
          <a:p>
            <a:pPr>
              <a:defRPr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Chloroquine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-sensitive P falciparum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Eastern Hemisphere: Turkey, Iraq, Syria, Georgia, Azerbaijan, Tajikistan, Turkmenistan, and Kyrgyzstan</a:t>
            </a:r>
          </a:p>
          <a:p>
            <a:pPr>
              <a:defRPr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Western Hemisphere: Argentina, Paraguay, Mexico, Guatemala, Costa Rica, Honduras, Nicaragua, El Salvador, and Dominican Republic</a:t>
            </a:r>
          </a:p>
          <a:p>
            <a:pPr>
              <a:defRPr/>
            </a:pP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Mefloquine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-resistant P falciparum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Southeast Asia: Regions of Vietnam, Laos, Thailand, Burma, and Cambodia</a:t>
            </a:r>
          </a:p>
          <a:p>
            <a:pPr>
              <a:defRPr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Chloroquine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-resistant P 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vivax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Papua New Guinea and Indonesia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acer\Desktop\malaria pictures\Malaria_east_hemisphere_e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087688" y="457200"/>
            <a:ext cx="3006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TREATMENT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7772400" cy="58785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Uncomplicated P falciparum infection :</a:t>
            </a:r>
          </a:p>
          <a:p>
            <a:pPr>
              <a:defRPr/>
            </a:pP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 err="1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Artemether-Lumefantrine</a:t>
            </a:r>
            <a:r>
              <a:rPr lang="en-US" sz="2000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or,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Atovaquone-proguanil</a:t>
            </a:r>
            <a:r>
              <a:rPr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or,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Quinine or,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Mefloquine</a:t>
            </a:r>
            <a:r>
              <a:rPr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20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Uncomplicated Plasmodium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malariae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, Plasmodium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knowlesi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, or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chloroquine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-sensitive P falciparum infection: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20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Chloroquine</a:t>
            </a:r>
            <a:r>
              <a:rPr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phosphate or,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Hydroxychloroquine</a:t>
            </a:r>
            <a:r>
              <a:rPr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20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Uncomplicated P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vivax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or P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ovale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infection, expected to be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chloroquine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-susceptible:</a:t>
            </a:r>
            <a:endParaRPr lang="en-US" sz="20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Chloroquine</a:t>
            </a:r>
            <a:r>
              <a:rPr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phosphate or,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Hydroxychloroquine</a:t>
            </a:r>
            <a:r>
              <a:rPr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/>
              <a:buChar char="•"/>
              <a:defRPr/>
            </a:pPr>
            <a:endParaRPr lang="en-US" b="1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534400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Uncomplicated P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vivax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 infection, expected to be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chloroquine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-resistant:</a:t>
            </a:r>
          </a:p>
          <a:p>
            <a:pPr algn="ctr">
              <a:defRPr/>
            </a:pP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n-ea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Quinine or,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Atovaquone-proguanil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or,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Mefloquine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or,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Amodiaquine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/>
              <a:buChar char="•"/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2057400" y="381000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COMPLICATED</a:t>
            </a:r>
            <a:r>
              <a:rPr lang="en-US" sz="32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MALARIA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708422"/>
            <a:ext cx="8610600" cy="4801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b="1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400" b="1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Quinidine </a:t>
            </a:r>
            <a:r>
              <a:rPr lang="en-US" sz="24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gluconate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10 mg/kg loading dose over 1-2h, then 1.2 mg/kg/h for at least 24h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24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Once </a:t>
            </a:r>
            <a:r>
              <a:rPr lang="en-US" sz="24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parasitemia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is &lt; 1% and patient can take oral medication, switch to quinine 650 mg PO TID to complete 3-d course (7-d course if malaria was acquired in southern Asia) 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24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In addition, give doxycycline 100 mg IV or PO BID for 7d. 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24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F</a:t>
            </a:r>
            <a:r>
              <a:rPr lang="en-US" sz="2400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or 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pregnant women, instead of doxycycline, give clindamycin 20 mg base/kg/day PO divided TID for 7d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2057400" y="457200"/>
            <a:ext cx="541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r>
              <a:rPr lang="en-US" altLang="en-US" sz="3200" b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CHEMOPROPHYLAXIS</a:t>
            </a:r>
          </a:p>
        </p:txBody>
      </p:sp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914400" y="1905000"/>
            <a:ext cx="7467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dirty="0" err="1">
                <a:latin typeface="Garamond" panose="02020404030301010803" pitchFamily="18" charset="0"/>
              </a:rPr>
              <a:t>Atovaquone-proguanil</a:t>
            </a:r>
            <a:r>
              <a:rPr lang="en-US" altLang="en-US" sz="3600" b="1" dirty="0">
                <a:latin typeface="Garamond" panose="02020404030301010803" pitchFamily="18" charset="0"/>
              </a:rPr>
              <a:t> or,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dirty="0" err="1">
                <a:latin typeface="Garamond" panose="02020404030301010803" pitchFamily="18" charset="0"/>
              </a:rPr>
              <a:t>Chloroquine</a:t>
            </a:r>
            <a:r>
              <a:rPr lang="en-US" altLang="en-US" sz="3600" b="1" dirty="0">
                <a:latin typeface="Garamond" panose="02020404030301010803" pitchFamily="18" charset="0"/>
              </a:rPr>
              <a:t> phosphate or,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Garamond" panose="02020404030301010803" pitchFamily="18" charset="0"/>
              </a:rPr>
              <a:t>Doxycycline or,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dirty="0" err="1">
                <a:latin typeface="Garamond" panose="02020404030301010803" pitchFamily="18" charset="0"/>
              </a:rPr>
              <a:t>Mefloquine</a:t>
            </a:r>
            <a:r>
              <a:rPr lang="en-US" altLang="en-US" sz="3600" b="1" dirty="0">
                <a:latin typeface="Garamond" panose="02020404030301010803" pitchFamily="18" charset="0"/>
              </a:rPr>
              <a:t> or,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dirty="0" err="1">
                <a:latin typeface="Garamond" panose="02020404030301010803" pitchFamily="18" charset="0"/>
              </a:rPr>
              <a:t>Primaquine</a:t>
            </a:r>
            <a:r>
              <a:rPr lang="en-US" altLang="en-US" sz="3600" b="1" dirty="0">
                <a:latin typeface="Garamond" panose="02020404030301010803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157163"/>
            <a:ext cx="9144000" cy="923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Additional Supportive Measures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400" u="sng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61443" name="Rectangle 6"/>
          <p:cNvSpPr>
            <a:spLocks noChangeArrowheads="1"/>
          </p:cNvSpPr>
          <p:nvPr/>
        </p:nvSpPr>
        <p:spPr bwMode="auto">
          <a:xfrm>
            <a:off x="0" y="1071563"/>
            <a:ext cx="914400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600" dirty="0">
                <a:latin typeface="Garamond" panose="02020404030301010803" pitchFamily="18" charset="0"/>
              </a:rPr>
              <a:t> </a:t>
            </a:r>
            <a:endParaRPr lang="en-US" altLang="en-US" sz="1000" dirty="0">
              <a:latin typeface="Garamond" panose="02020404030301010803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Exchange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endParaRPr lang="en-US" altLang="en-US" sz="2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Hypoglycemia 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and prophylaxis especially in  </a:t>
            </a:r>
          </a:p>
          <a:p>
            <a:pPr lvl="1">
              <a:tabLst>
                <a:tab pos="1828800" algn="l"/>
              </a:tabLst>
            </a:pP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pregnant 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women.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Avoidance 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IVF overload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Dialysis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Heparin for consumption coagulation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Pregnant woman should receive prophylaxis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Non-immune travelers</a:t>
            </a:r>
            <a:endParaRPr lang="en-US" altLang="en-US" sz="2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sz="1000" dirty="0">
              <a:latin typeface="Garamond" panose="02020404030301010803" pitchFamily="18" charset="0"/>
            </a:endParaRPr>
          </a:p>
          <a:p>
            <a:pPr lvl="1"/>
            <a:endParaRPr lang="en-US" altLang="en-US" sz="24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923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Other Measures in Treating Severe Malaria</a:t>
            </a:r>
            <a:endParaRPr lang="en-US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400" b="1" u="sng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1295400"/>
            <a:ext cx="9144000" cy="4524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indent="-228600" eaLnBrk="1" hangingPunct="1">
              <a:tabLst>
                <a:tab pos="1600200" algn="l"/>
              </a:tabLs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 </a:t>
            </a:r>
          </a:p>
          <a:p>
            <a:pPr lvl="1"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cs typeface="Arial" panose="020B0604020202020204" pitchFamily="34" charset="0"/>
              </a:rPr>
              <a:t>1)     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Antibodies against TNF   -  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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lvl="1">
              <a:tabLst>
                <a:tab pos="1600200" algn="l"/>
              </a:tabLs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Symbol" pitchFamily="18" charset="2"/>
              </a:rPr>
              <a:t> </a:t>
            </a:r>
          </a:p>
          <a:p>
            <a:pPr lvl="1"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  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they      fever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lvl="1"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cs typeface="Arial" panose="020B0604020202020204" pitchFamily="34" charset="0"/>
                <a:sym typeface="Wingdings" pitchFamily="2" charset="2"/>
              </a:rPr>
              <a:t> </a:t>
            </a:r>
            <a:endParaRPr lang="en-US" sz="2400" dirty="0">
              <a:solidFill>
                <a:srgbClr val="FFFFFF"/>
              </a:solidFill>
              <a:cs typeface="Arial" panose="020B0604020202020204" pitchFamily="34" charset="0"/>
              <a:sym typeface="Wingdings" pitchFamily="2" charset="2"/>
            </a:endParaRPr>
          </a:p>
          <a:p>
            <a:pPr lvl="1"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cs typeface="Arial" panose="020B0604020202020204" pitchFamily="34" charset="0"/>
                <a:sym typeface="Wingdings" pitchFamily="2" charset="2"/>
              </a:rPr>
              <a:t>        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but no effect on mortality &amp; morbidity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lvl="1"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cs typeface="Arial" panose="020B0604020202020204" pitchFamily="34" charset="0"/>
                <a:sym typeface="Wingdings" pitchFamily="2" charset="2"/>
              </a:rPr>
              <a:t> </a:t>
            </a:r>
            <a:endParaRPr lang="en-US" sz="2400" dirty="0">
              <a:solidFill>
                <a:srgbClr val="FFFFFF"/>
              </a:solidFill>
              <a:cs typeface="Arial" panose="020B0604020202020204" pitchFamily="34" charset="0"/>
              <a:sym typeface="Wingdings" pitchFamily="2" charset="2"/>
            </a:endParaRPr>
          </a:p>
          <a:p>
            <a:pPr lvl="1"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cs typeface="Arial" panose="020B0604020202020204" pitchFamily="34" charset="0"/>
                <a:sym typeface="Wingdings" pitchFamily="2" charset="2"/>
              </a:rPr>
              <a:t>       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?  reason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lvl="1"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cs typeface="Arial" panose="020B0604020202020204" pitchFamily="34" charset="0"/>
                <a:sym typeface="Wingdings" pitchFamily="2" charset="2"/>
              </a:rPr>
              <a:t> </a:t>
            </a:r>
          </a:p>
          <a:p>
            <a:pPr lvl="3">
              <a:buFontTx/>
              <a:buChar char="•"/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cs typeface="Arial" panose="020B0604020202020204" pitchFamily="34" charset="0"/>
                <a:sym typeface="Wingdings" pitchFamily="2" charset="2"/>
              </a:rPr>
              <a:t>   </a:t>
            </a:r>
            <a:r>
              <a:rPr lang="en-US" sz="2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Effects 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of other cytokines as IL – 1, TNF- 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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FontTx/>
              <a:buChar char="•"/>
              <a:tabLst>
                <a:tab pos="1600200" algn="l"/>
              </a:tabLst>
              <a:defRPr/>
            </a:pPr>
            <a:endParaRPr lang="en-US" sz="2400" dirty="0">
              <a:solidFill>
                <a:srgbClr val="FFFFFF"/>
              </a:solidFill>
              <a:cs typeface="Arial" panose="020B0604020202020204" pitchFamily="34" charset="0"/>
              <a:sym typeface="Symbol" pitchFamily="18" charset="2"/>
            </a:endParaRPr>
          </a:p>
          <a:p>
            <a:pPr marL="1714500" lvl="3" indent="-342900">
              <a:buFont typeface="Arial" panose="020B0604020202020204" pitchFamily="34" charset="0"/>
              <a:buChar char="•"/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On pathogenesis of complicated severe malaria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55300" name="Line 2"/>
          <p:cNvSpPr>
            <a:spLocks noChangeShapeType="1"/>
          </p:cNvSpPr>
          <p:nvPr/>
        </p:nvSpPr>
        <p:spPr bwMode="auto">
          <a:xfrm>
            <a:off x="2362200" y="2438400"/>
            <a:ext cx="0" cy="457200"/>
          </a:xfrm>
          <a:prstGeom prst="line">
            <a:avLst/>
          </a:prstGeom>
          <a:noFill/>
          <a:ln w="57150">
            <a:solidFill>
              <a:srgbClr val="F2200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14642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923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Other Measures in Treating Severe Malaria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532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indent="-914400" eaLnBrk="1" hangingPunct="1">
              <a:tabLst>
                <a:tab pos="1371600" algn="l"/>
              </a:tabLst>
              <a:defRPr/>
            </a:pPr>
            <a:r>
              <a:rPr lang="en-US" sz="2600" dirty="0">
                <a:latin typeface="Garamond" pitchFamily="18" charset="0"/>
              </a:rPr>
              <a:t> </a:t>
            </a:r>
            <a:endParaRPr lang="en-US" sz="1000" dirty="0">
              <a:latin typeface="Garamond" pitchFamily="18" charset="0"/>
            </a:endParaRPr>
          </a:p>
          <a:p>
            <a:pPr lvl="2">
              <a:tabLst>
                <a:tab pos="1371600" algn="l"/>
              </a:tabLst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   Steroids</a:t>
            </a:r>
          </a:p>
          <a:p>
            <a:pPr lvl="2">
              <a:tabLst>
                <a:tab pos="1371600" algn="l"/>
              </a:tabLst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2">
              <a:tabLst>
                <a:tab pos="1371600" algn="l"/>
              </a:tabLst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    </a:t>
            </a:r>
            <a:r>
              <a:rPr 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Harmful </a:t>
            </a: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controlled trials</a:t>
            </a:r>
          </a:p>
          <a:p>
            <a:pPr lvl="2">
              <a:tabLst>
                <a:tab pos="1371600" algn="l"/>
              </a:tabLst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    Dexamethasone longer duration of coma + worse 		outcomes than patient receiving quinine alone (NEWJ </a:t>
            </a:r>
            <a:r>
              <a:rPr 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1982</a:t>
            </a: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Warrel</a:t>
            </a: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al)</a:t>
            </a:r>
          </a:p>
          <a:p>
            <a:pPr lvl="2">
              <a:tabLst>
                <a:tab pos="1371600" algn="l"/>
              </a:tabLst>
              <a:defRPr/>
            </a:pPr>
            <a:endParaRPr lang="en-US" sz="2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tabLst>
                <a:tab pos="1371600" algn="l"/>
              </a:tabLst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    Reducing mosquito – human contact</a:t>
            </a:r>
          </a:p>
          <a:p>
            <a:pPr lvl="2">
              <a:tabLst>
                <a:tab pos="1371600" algn="l"/>
              </a:tabLst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2">
              <a:tabLst>
                <a:tab pos="1371600" algn="l"/>
              </a:tabLst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    Malaria vaccine</a:t>
            </a:r>
          </a:p>
          <a:p>
            <a:pPr lvl="2">
              <a:tabLst>
                <a:tab pos="1371600" algn="l"/>
              </a:tabLst>
              <a:defRPr/>
            </a:pP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Garamond" pitchFamily="18" charset="0"/>
              </a:rPr>
              <a:t> </a:t>
            </a:r>
            <a:endParaRPr lang="en-US" sz="1000" dirty="0">
              <a:solidFill>
                <a:srgbClr val="FFFFFF"/>
              </a:solidFill>
              <a:effectLst>
                <a:outerShdw blurRad="38100" dist="38100" dir="2700000" algn="tl">
                  <a:srgbClr val="1F497D"/>
                </a:outerShdw>
              </a:effectLst>
              <a:latin typeface="Garamond" pitchFamily="18" charset="0"/>
            </a:endParaRPr>
          </a:p>
          <a:p>
            <a:pPr lvl="2">
              <a:tabLst>
                <a:tab pos="1371600" algn="l"/>
              </a:tabLst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1F497D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923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FUTURE PERSPECTIVE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400" u="sng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514350"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800" dirty="0">
                <a:solidFill>
                  <a:srgbClr val="FFFF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·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r>
              <a:rPr lang="en-US" altLang="en-US" sz="28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 to control or eradicate malaria faced by obstacles: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15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60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 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drug resistance in P. falciparum and  </a:t>
            </a:r>
          </a:p>
          <a:p>
            <a:pPr lvl="1"/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appearing ( R ) in P.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vivax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60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 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Basis of protection against infection and disease not </a:t>
            </a:r>
          </a:p>
          <a:p>
            <a:pPr lvl="1"/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understood.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60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 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 basis of vector capacity responsible for </a:t>
            </a:r>
          </a:p>
          <a:p>
            <a:pPr lvl="1"/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mosquito-borne malaria transmission is unknown.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60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 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anopheline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mosquito resistance to </a:t>
            </a:r>
          </a:p>
          <a:p>
            <a:pPr lvl="1"/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insecticide.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en-US" sz="1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1"/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map3-9-malaria-endemic-countries-western-hemisphe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4446">
            <a:hlinkClick r:id="" action="ppaction://media"/>
          </p:cNvPr>
          <p:cNvPicPr>
            <a:picLocks noGrp="1" noChangeAspect="1"/>
          </p:cNvPicPr>
          <p:nvPr>
            <p:ph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57200"/>
            <a:ext cx="9144000" cy="6248400"/>
          </a:xfrm>
        </p:spPr>
      </p:pic>
    </p:spTree>
    <p:extLst>
      <p:ext uri="{BB962C8B-B14F-4D97-AF65-F5344CB8AC3E}">
        <p14:creationId xmlns:p14="http://schemas.microsoft.com/office/powerpoint/2010/main" val="220016433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/>
          <p:cNvSpPr txBox="1">
            <a:spLocks noChangeArrowheads="1"/>
          </p:cNvSpPr>
          <p:nvPr/>
        </p:nvSpPr>
        <p:spPr bwMode="auto">
          <a:xfrm>
            <a:off x="2590800" y="2598738"/>
            <a:ext cx="3946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r>
              <a:rPr lang="en-US" altLang="en-US" sz="4800" b="1">
                <a:solidFill>
                  <a:srgbClr val="FFFF00"/>
                </a:solidFill>
              </a:rPr>
              <a:t>THANK YOU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-s2.0-S1473309902002396-g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" y="0"/>
            <a:ext cx="91326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52400" y="76200"/>
            <a:ext cx="8839200" cy="72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PATHOGENESIS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Garamond" pitchFamily="18" charset="0"/>
              </a:rPr>
              <a:t>P.F. invades RBC at all ages 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Garamond" pitchFamily="18" charset="0"/>
              </a:rPr>
              <a:t>P. Mal: only old RBC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Garamond" pitchFamily="18" charset="0"/>
              </a:rPr>
              <a:t>P. </a:t>
            </a:r>
            <a:r>
              <a:rPr lang="en-US" b="1" dirty="0" err="1" smtClean="0">
                <a:latin typeface="Garamond" pitchFamily="18" charset="0"/>
              </a:rPr>
              <a:t>ovale</a:t>
            </a:r>
            <a:r>
              <a:rPr lang="en-US" b="1" dirty="0" smtClean="0">
                <a:latin typeface="Garamond" pitchFamily="18" charset="0"/>
              </a:rPr>
              <a:t> and P. </a:t>
            </a:r>
            <a:r>
              <a:rPr lang="en-US" b="1" dirty="0" err="1" smtClean="0">
                <a:latin typeface="Garamond" pitchFamily="18" charset="0"/>
              </a:rPr>
              <a:t>vivax</a:t>
            </a:r>
            <a:r>
              <a:rPr lang="en-US" b="1" dirty="0" smtClean="0">
                <a:latin typeface="Garamond" pitchFamily="18" charset="0"/>
              </a:rPr>
              <a:t> invade young RBC</a:t>
            </a:r>
            <a:r>
              <a:rPr lang="en-US" altLang="en-US" b="1" dirty="0" smtClean="0">
                <a:latin typeface="Garamond" pitchFamily="18" charset="0"/>
              </a:rPr>
              <a:t>’</a:t>
            </a:r>
            <a:r>
              <a:rPr lang="en-US" b="1" dirty="0" smtClean="0">
                <a:latin typeface="Garamond" pitchFamily="18" charset="0"/>
              </a:rPr>
              <a:t>s.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Garamond" pitchFamily="18" charset="0"/>
              </a:rPr>
              <a:t>Microvascular </a:t>
            </a:r>
            <a:r>
              <a:rPr lang="en-US" b="1" dirty="0" err="1" smtClean="0">
                <a:latin typeface="Garamond" pitchFamily="18" charset="0"/>
              </a:rPr>
              <a:t>patholody</a:t>
            </a:r>
            <a:r>
              <a:rPr lang="en-US" b="1" dirty="0" smtClean="0">
                <a:latin typeface="Garamond" pitchFamily="18" charset="0"/>
              </a:rPr>
              <a:t>: secondary Ischemia Adherence of 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Garamond" pitchFamily="18" charset="0"/>
              </a:rPr>
              <a:t>N</a:t>
            </a:r>
            <a:r>
              <a:rPr lang="en-US" b="1" dirty="0" smtClean="0">
                <a:latin typeface="Garamond" pitchFamily="18" charset="0"/>
              </a:rPr>
              <a:t>on-deformable </a:t>
            </a:r>
            <a:r>
              <a:rPr lang="en-US" b="1" dirty="0" err="1" smtClean="0">
                <a:latin typeface="Garamond" pitchFamily="18" charset="0"/>
              </a:rPr>
              <a:t>parasitezed</a:t>
            </a:r>
            <a:r>
              <a:rPr lang="en-US" b="1" dirty="0" smtClean="0">
                <a:latin typeface="Garamond" pitchFamily="18" charset="0"/>
              </a:rPr>
              <a:t> RBC to endothelium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Garamond" pitchFamily="18" charset="0"/>
              </a:rPr>
              <a:t>Renal failure:  </a:t>
            </a:r>
            <a:r>
              <a:rPr lang="en-US" b="1" i="1" dirty="0" err="1" smtClean="0">
                <a:latin typeface="Garamond" pitchFamily="18" charset="0"/>
              </a:rPr>
              <a:t>hemalysis</a:t>
            </a:r>
            <a:r>
              <a:rPr lang="en-US" b="1" i="1" dirty="0" smtClean="0">
                <a:latin typeface="Garamond" pitchFamily="18" charset="0"/>
              </a:rPr>
              <a:t>, Ischemia secondary  microvascular  pathology</a:t>
            </a:r>
            <a:endParaRPr lang="en-US" b="1" dirty="0" smtClean="0">
              <a:latin typeface="Garamond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Garamond" pitchFamily="18" charset="0"/>
              </a:rPr>
              <a:t>Deep Coma:  </a:t>
            </a:r>
            <a:r>
              <a:rPr lang="en-US" b="1" i="1" dirty="0" smtClean="0">
                <a:latin typeface="Garamond" pitchFamily="18" charset="0"/>
              </a:rPr>
              <a:t>hypoglycemia, microvascular adherent  parasitized  RBC</a:t>
            </a:r>
            <a:endParaRPr lang="en-US" b="1" dirty="0" smtClean="0">
              <a:latin typeface="Garamond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Garamond" pitchFamily="18" charset="0"/>
              </a:rPr>
              <a:t>Pulmonary edema;  </a:t>
            </a:r>
            <a:r>
              <a:rPr lang="en-US" b="1" i="1" dirty="0" smtClean="0">
                <a:latin typeface="Garamond" pitchFamily="18" charset="0"/>
              </a:rPr>
              <a:t>2 o:  Capillary leak </a:t>
            </a:r>
            <a:r>
              <a:rPr lang="en-US" b="1" i="1" dirty="0" err="1" smtClean="0">
                <a:latin typeface="Garamond" pitchFamily="18" charset="0"/>
              </a:rPr>
              <a:t>Synd</a:t>
            </a:r>
            <a:r>
              <a:rPr lang="en-US" b="1" i="1" dirty="0" smtClean="0">
                <a:latin typeface="Garamond" pitchFamily="18" charset="0"/>
              </a:rPr>
              <a:t> (without  C.C.F.)</a:t>
            </a:r>
            <a:endParaRPr lang="en-US" b="1" dirty="0" smtClean="0">
              <a:latin typeface="Garamond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>
                <a:latin typeface="Garamond" pitchFamily="18" charset="0"/>
              </a:rPr>
              <a:t>Immune </a:t>
            </a:r>
            <a:r>
              <a:rPr lang="fr-FR" b="1" dirty="0" err="1" smtClean="0">
                <a:latin typeface="Garamond" pitchFamily="18" charset="0"/>
              </a:rPr>
              <a:t>complex</a:t>
            </a:r>
            <a:r>
              <a:rPr lang="fr-FR" b="1" dirty="0" smtClean="0">
                <a:latin typeface="Garamond" pitchFamily="18" charset="0"/>
              </a:rPr>
              <a:t> </a:t>
            </a:r>
            <a:r>
              <a:rPr lang="fr-FR" b="1" dirty="0" err="1" smtClean="0">
                <a:latin typeface="Garamond" pitchFamily="18" charset="0"/>
              </a:rPr>
              <a:t>Neph</a:t>
            </a:r>
            <a:r>
              <a:rPr lang="fr-FR" b="1" dirty="0" smtClean="0">
                <a:latin typeface="Garamond" pitchFamily="18" charset="0"/>
              </a:rPr>
              <a:t>. Syndrome 2 o P. </a:t>
            </a:r>
            <a:r>
              <a:rPr lang="fr-FR" b="1" dirty="0" err="1" smtClean="0">
                <a:latin typeface="Garamond" pitchFamily="18" charset="0"/>
              </a:rPr>
              <a:t>Malariae</a:t>
            </a:r>
            <a:endParaRPr lang="en-US" b="1" dirty="0" smtClean="0">
              <a:latin typeface="Garamond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2000" b="1" dirty="0" smtClean="0">
                <a:latin typeface="Garamond" pitchFamily="18" charset="0"/>
              </a:rPr>
              <a:t>	</a:t>
            </a:r>
            <a:br>
              <a:rPr lang="fr-FR" sz="2000" b="1" dirty="0" smtClean="0">
                <a:latin typeface="Garamond" pitchFamily="18" charset="0"/>
              </a:rPr>
            </a:br>
            <a:r>
              <a:rPr lang="fr-FR" sz="2000" b="1" dirty="0" smtClean="0">
                <a:latin typeface="Garamond" pitchFamily="18" charset="0"/>
                <a:cs typeface="Times New Roman" pitchFamily="18" charset="0"/>
              </a:rPr>
              <a:t>	</a:t>
            </a:r>
            <a:endParaRPr lang="en-US" sz="20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Untitle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4094</TotalTime>
  <Words>1030</Words>
  <Application>Microsoft Office PowerPoint</Application>
  <PresentationFormat>On-screen Show (4:3)</PresentationFormat>
  <Paragraphs>459</Paragraphs>
  <Slides>63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8" baseType="lpstr">
      <vt:lpstr>MS PGothic</vt:lpstr>
      <vt:lpstr>MS PGothic</vt:lpstr>
      <vt:lpstr>Arial</vt:lpstr>
      <vt:lpstr>Arial Black</vt:lpstr>
      <vt:lpstr>Calibri</vt:lpstr>
      <vt:lpstr>Calibri Light</vt:lpstr>
      <vt:lpstr>Corbel</vt:lpstr>
      <vt:lpstr>Courier New</vt:lpstr>
      <vt:lpstr>Garamond</vt:lpstr>
      <vt:lpstr>Symbol</vt:lpstr>
      <vt:lpstr>Tahoma</vt:lpstr>
      <vt:lpstr>Times New Roman</vt:lpstr>
      <vt:lpstr>Wingdings</vt:lpstr>
      <vt:lpstr>Office Theme</vt:lpstr>
      <vt:lpstr>Depth</vt:lpstr>
      <vt:lpstr>Dr.  Awadh Al-Anazi                                                                                                    1438-2017</vt:lpstr>
      <vt:lpstr>EDUCATIONAL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FEATURES</vt:lpstr>
      <vt:lpstr>INCUBATION PERIOD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 FACTORS FOR POOR PROGNOSIS IN CEREBRAL MALARIA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CONGENITAL MALARIA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</dc:creator>
  <cp:lastModifiedBy>Awadh Al-Anazi</cp:lastModifiedBy>
  <cp:revision>118</cp:revision>
  <dcterms:created xsi:type="dcterms:W3CDTF">2000-10-21T04:45:47Z</dcterms:created>
  <dcterms:modified xsi:type="dcterms:W3CDTF">2017-05-01T22:16:25Z</dcterms:modified>
</cp:coreProperties>
</file>