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9" r:id="rId1"/>
  </p:sldMasterIdLst>
  <p:notesMasterIdLst>
    <p:notesMasterId r:id="rId47"/>
  </p:notesMasterIdLst>
  <p:sldIdLst>
    <p:sldId id="657" r:id="rId2"/>
    <p:sldId id="671" r:id="rId3"/>
    <p:sldId id="680" r:id="rId4"/>
    <p:sldId id="681" r:id="rId5"/>
    <p:sldId id="689" r:id="rId6"/>
    <p:sldId id="707" r:id="rId7"/>
    <p:sldId id="682" r:id="rId8"/>
    <p:sldId id="683" r:id="rId9"/>
    <p:sldId id="693" r:id="rId10"/>
    <p:sldId id="694" r:id="rId11"/>
    <p:sldId id="710" r:id="rId12"/>
    <p:sldId id="709" r:id="rId13"/>
    <p:sldId id="708" r:id="rId14"/>
    <p:sldId id="690" r:id="rId15"/>
    <p:sldId id="719" r:id="rId16"/>
    <p:sldId id="687" r:id="rId17"/>
    <p:sldId id="692" r:id="rId18"/>
    <p:sldId id="720" r:id="rId19"/>
    <p:sldId id="696" r:id="rId20"/>
    <p:sldId id="697" r:id="rId21"/>
    <p:sldId id="698" r:id="rId22"/>
    <p:sldId id="699" r:id="rId23"/>
    <p:sldId id="700" r:id="rId24"/>
    <p:sldId id="713" r:id="rId25"/>
    <p:sldId id="729" r:id="rId26"/>
    <p:sldId id="730" r:id="rId27"/>
    <p:sldId id="714" r:id="rId28"/>
    <p:sldId id="715" r:id="rId29"/>
    <p:sldId id="717" r:id="rId30"/>
    <p:sldId id="716" r:id="rId31"/>
    <p:sldId id="733" r:id="rId32"/>
    <p:sldId id="734" r:id="rId33"/>
    <p:sldId id="721" r:id="rId34"/>
    <p:sldId id="703" r:id="rId35"/>
    <p:sldId id="704" r:id="rId36"/>
    <p:sldId id="705" r:id="rId37"/>
    <p:sldId id="711" r:id="rId38"/>
    <p:sldId id="728" r:id="rId39"/>
    <p:sldId id="724" r:id="rId40"/>
    <p:sldId id="732" r:id="rId41"/>
    <p:sldId id="725" r:id="rId42"/>
    <p:sldId id="731" r:id="rId43"/>
    <p:sldId id="726" r:id="rId44"/>
    <p:sldId id="727" r:id="rId45"/>
    <p:sldId id="71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5927" autoAdjust="0"/>
  </p:normalViewPr>
  <p:slideViewPr>
    <p:cSldViewPr>
      <p:cViewPr varScale="1">
        <p:scale>
          <a:sx n="38" d="100"/>
          <a:sy n="38" d="100"/>
        </p:scale>
        <p:origin x="72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D6C1-BA0A-4CF5-92D6-104FE63CD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6091-95AC-4905-8845-026438ACF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95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B05B-ABD3-4C72-BE98-6A510F18CD03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F656-77F2-469A-B902-25B684C47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A55A-ECF4-484A-810F-23D890322CFA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C1E0-DD66-401B-B4BE-60167535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5A03-B0BB-4A09-9100-8A6A238DC5F9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2659-9E6C-4004-8AEB-545992331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B7DA-1386-4598-A2F7-A063098546A7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BB71-F9FA-4CC1-9C6B-3FD96EC9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E19-E020-417A-AF96-BA528D8C1434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31B2-C969-4522-9239-04F1D34E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0167-133A-4237-9448-88058389740D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927D-7330-4D29-BC62-3B8A5EC9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5A0-1AB3-48C9-A2E1-57DD1C0F4602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7C61-BA95-4AD7-BEA2-477C46CE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34693-F29E-4674-9512-3A3166E49A30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7379-01FB-4DA3-BC88-ABA3FF05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9EA3-3083-430A-A207-1CC0B8DCBE90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4A6A-FB0B-48F9-B19D-A96B8FF19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6585-842C-4993-BD90-066620D74136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06B0-B11B-4BE2-A65B-EBE54BB5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D815-1DD3-4508-A1C4-C3CEF00F2162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5670-FAD2-42CD-84BC-C72917A8C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85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85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F8A6866F-6AA6-4FA9-8E10-4ADE37334312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C18F5787-D670-4730-9D24-214AA60B1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://www.ajronline.org/content/194/3_Supplement/S26/F7.large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762000"/>
            <a:ext cx="86868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RADIOLOGY of SPINE DISEASES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Sajjad Hussain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Assistant Professor of Radiology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 Saud University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Consultant Radiologist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 Khalid University Hospital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6627_Philips-Panorama-High-Field-Open-(HFO)-MR_t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5184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80892" y="152400"/>
            <a:ext cx="495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(open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72" r="4442"/>
          <a:stretch>
            <a:fillRect/>
          </a:stretch>
        </p:blipFill>
        <p:spPr bwMode="auto">
          <a:xfrm>
            <a:off x="3276600" y="1599339"/>
            <a:ext cx="2895600" cy="487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476" r="4536"/>
          <a:stretch>
            <a:fillRect/>
          </a:stretch>
        </p:blipFill>
        <p:spPr bwMode="auto">
          <a:xfrm>
            <a:off x="76200" y="1591445"/>
            <a:ext cx="3325678" cy="23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6383"/>
          <a:stretch>
            <a:fillRect/>
          </a:stretch>
        </p:blipFill>
        <p:spPr bwMode="auto">
          <a:xfrm>
            <a:off x="76200" y="4124570"/>
            <a:ext cx="3325678" cy="235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892" y="1600200"/>
            <a:ext cx="288790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13293" y="381000"/>
            <a:ext cx="4878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multi-planar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044" r="4720"/>
          <a:stretch>
            <a:fillRect/>
          </a:stretch>
        </p:blipFill>
        <p:spPr bwMode="auto">
          <a:xfrm>
            <a:off x="6324600" y="838201"/>
            <a:ext cx="259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079" r="11111"/>
          <a:stretch>
            <a:fillRect/>
          </a:stretch>
        </p:blipFill>
        <p:spPr bwMode="auto">
          <a:xfrm>
            <a:off x="3733800" y="838201"/>
            <a:ext cx="2514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1456" r="4535"/>
          <a:stretch>
            <a:fillRect/>
          </a:stretch>
        </p:blipFill>
        <p:spPr bwMode="auto">
          <a:xfrm>
            <a:off x="146815" y="838200"/>
            <a:ext cx="3510785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1524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2025"/>
            <a:ext cx="2819400" cy="65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3349"/>
            <a:ext cx="4724400" cy="657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590124" cy="4267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10668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74838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Congenital Anomalies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461583" cy="4267199"/>
          </a:xfrm>
          <a:prstGeom prst="rect">
            <a:avLst/>
          </a:prstGeom>
          <a:noFill/>
        </p:spPr>
      </p:pic>
      <p:pic>
        <p:nvPicPr>
          <p:cNvPr id="23558" name="Picture 6" descr="C: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399"/>
            <a:ext cx="2037680" cy="4267199"/>
          </a:xfrm>
          <a:prstGeom prst="rect">
            <a:avLst/>
          </a:prstGeom>
          <a:noFill/>
        </p:spPr>
      </p:pic>
      <p:pic>
        <p:nvPicPr>
          <p:cNvPr id="4" name="Picture 2" descr="  Fig. 2C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385" r="6462"/>
          <a:stretch>
            <a:fillRect/>
          </a:stretch>
        </p:blipFill>
        <p:spPr bwMode="auto">
          <a:xfrm>
            <a:off x="6705600" y="2438400"/>
            <a:ext cx="2297723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524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CONGENITAL ANOMALIES</a:t>
            </a:r>
          </a:p>
          <a:p>
            <a:r>
              <a:rPr lang="en-US" dirty="0" smtClean="0"/>
              <a:t>Skin covered defects and Open skin defects</a:t>
            </a:r>
          </a:p>
          <a:p>
            <a:endParaRPr lang="en-US" dirty="0" smtClean="0"/>
          </a:p>
          <a:p>
            <a:r>
              <a:rPr lang="en-US" dirty="0" smtClean="0"/>
              <a:t>MRI is the best to assess the contents of the cavity, extent of abnormalities, and spinal cord.</a:t>
            </a:r>
          </a:p>
          <a:p>
            <a:endParaRPr lang="en-US" dirty="0" smtClean="0"/>
          </a:p>
          <a:p>
            <a:r>
              <a:rPr lang="en-US" dirty="0" smtClean="0"/>
              <a:t>CT shows bony structures the best and is often used before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3992879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24400" y="762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 fusion abnormalities of vertebrae on plain film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74838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TRAUMA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www.med-ed.virginia.edu/courses/rad/cspine/pictures/normal%20plain%20film%20lateral%20bon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990600"/>
            <a:ext cx="3443287" cy="5715000"/>
          </a:xfrm>
          <a:prstGeom prst="rect">
            <a:avLst/>
          </a:prstGeom>
          <a:noFill/>
        </p:spPr>
      </p:pic>
      <p:pic>
        <p:nvPicPr>
          <p:cNvPr id="15362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990600"/>
            <a:ext cx="3443287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Plain film assessment of trauma – the first imaging method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Imaging Methods to Evaluate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X-Ray Films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Myelogram – injection of contrast medium in CSF followed by x-ray images. Rarely performed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now-a-days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Computed Tomography (CT Scan)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Magnetic Resonance Imaging (MRI)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Discogram  - injection of contrast medium in the disc followed by x-ray images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Spinal angiography – to evaluate arteries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veins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Ultrasound – more in children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Radionuclide Bone Scan – intravenous injection of radioactive material bound to phosphonates which deposit in bones, followed by images by gamma camera.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DEXA – radionuclide scan for bone density (osteoporosis)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8071"/>
            <a:ext cx="3429000" cy="5691285"/>
          </a:xfrm>
          <a:prstGeom prst="rect">
            <a:avLst/>
          </a:prstGeom>
          <a:noFill/>
        </p:spPr>
      </p:pic>
      <p:pic>
        <p:nvPicPr>
          <p:cNvPr id="14338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8069"/>
            <a:ext cx="3581400" cy="56178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Alignment should be normal – check by drawing lines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www.med-ed.virginia.edu/courses/rad/cspine/pictures/normal%20plain%20film%20lateral%20bon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760" y="533400"/>
            <a:ext cx="3672840" cy="6096000"/>
          </a:xfrm>
          <a:prstGeom prst="rect">
            <a:avLst/>
          </a:prstGeom>
          <a:noFill/>
        </p:spPr>
      </p:pic>
      <p:pic>
        <p:nvPicPr>
          <p:cNvPr id="13314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" y="533400"/>
            <a:ext cx="367284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www.med-ed.virginia.edu/courses/rad/cspine/pictures/normal%20plain%20film%20lateral%20soft%20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58695"/>
            <a:ext cx="3657600" cy="6070705"/>
          </a:xfrm>
          <a:prstGeom prst="rect">
            <a:avLst/>
          </a:prstGeom>
          <a:noFill/>
        </p:spPr>
      </p:pic>
      <p:pic>
        <p:nvPicPr>
          <p:cNvPr id="12290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58695"/>
            <a:ext cx="3657600" cy="6070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www.med-ed.virginia.edu/courses/rad/cspine/pictures/soft%20tissue%20swelling%20dens%20fx%20type%20III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792" y="1143000"/>
            <a:ext cx="3442208" cy="4610100"/>
          </a:xfrm>
          <a:prstGeom prst="rect">
            <a:avLst/>
          </a:prstGeom>
          <a:noFill/>
        </p:spPr>
      </p:pic>
      <p:pic>
        <p:nvPicPr>
          <p:cNvPr id="11268" name="Picture 4" descr="http://www.med-ed.virginia.edu/courses/rad/cspine/pictures/soft%20tissue%20dens%20fx%20type%20III%20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75912"/>
            <a:ext cx="3810000" cy="2953488"/>
          </a:xfrm>
          <a:prstGeom prst="rect">
            <a:avLst/>
          </a:prstGeom>
          <a:noFill/>
        </p:spPr>
      </p:pic>
      <p:pic>
        <p:nvPicPr>
          <p:cNvPr id="11266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48" y="1143000"/>
            <a:ext cx="3426841" cy="4610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2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Soft tissue anterior to spine is very important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Jefferson Fracture</a:t>
            </a:r>
            <a:endParaRPr lang="en-US" sz="3200" dirty="0"/>
          </a:p>
        </p:txBody>
      </p:sp>
      <p:pic>
        <p:nvPicPr>
          <p:cNvPr id="66563" name="Picture 3" descr="http://www.med-ed.virginia.edu/courses/rad/cspine/pictures/Jefferson%20C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18937"/>
            <a:ext cx="3962400" cy="2919663"/>
          </a:xfrm>
          <a:prstGeom prst="rect">
            <a:avLst/>
          </a:prstGeom>
          <a:noFill/>
        </p:spPr>
      </p:pic>
      <p:pic>
        <p:nvPicPr>
          <p:cNvPr id="66564" name="Picture 4" descr="http://www.med-ed.virginia.edu/courses/rad/cspine/pictures/Jefferson%20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64932"/>
            <a:ext cx="3962400" cy="2502568"/>
          </a:xfrm>
          <a:prstGeom prst="rect">
            <a:avLst/>
          </a:prstGeom>
          <a:noFill/>
        </p:spPr>
      </p:pic>
      <p:pic>
        <p:nvPicPr>
          <p:cNvPr id="66562" name="Picture 2" descr="http://www.med-ed.virginia.edu/courses/rad/cspine/pictures/Jefferson%20plain%20film%20odont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43515"/>
            <a:ext cx="3962400" cy="24858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1143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Lateral displacement of C1 in plain film (A)</a:t>
            </a:r>
          </a:p>
          <a:p>
            <a:endParaRPr lang="en-US" dirty="0" smtClean="0"/>
          </a:p>
          <a:p>
            <a:r>
              <a:rPr lang="en-US" dirty="0" smtClean="0"/>
              <a:t>Coronal reconstruction from a CT confirms the findings from the odontoid view</a:t>
            </a:r>
          </a:p>
          <a:p>
            <a:endParaRPr lang="en-US" dirty="0" smtClean="0"/>
          </a:p>
          <a:p>
            <a:r>
              <a:rPr lang="en-US" dirty="0" smtClean="0"/>
              <a:t>Axial CT clearly shows the location of the fractures of 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2.gstatic.com/images?q=tbn:ANd9GcSY4euLfQ2lJmOUhOu4ct89eJu6zOW_bDiXOgKOiHh15tJRIJ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101586" cy="2438400"/>
          </a:xfrm>
          <a:prstGeom prst="rect">
            <a:avLst/>
          </a:prstGeom>
          <a:noFill/>
        </p:spPr>
      </p:pic>
      <p:pic>
        <p:nvPicPr>
          <p:cNvPr id="56324" name="Picture 4" descr="http://www.radiologyassistant.nl/data/bin/a5097978c724f3_jefferson.jpg"/>
          <p:cNvPicPr>
            <a:picLocks noChangeAspect="1" noChangeArrowheads="1"/>
          </p:cNvPicPr>
          <p:nvPr/>
        </p:nvPicPr>
        <p:blipFill>
          <a:blip r:embed="rId3" cstate="print"/>
          <a:srcRect l="16476" t="8571" r="7733" b="2434"/>
          <a:stretch>
            <a:fillRect/>
          </a:stretch>
        </p:blipFill>
        <p:spPr bwMode="auto">
          <a:xfrm>
            <a:off x="457200" y="3233530"/>
            <a:ext cx="4114800" cy="2786270"/>
          </a:xfrm>
          <a:prstGeom prst="rect">
            <a:avLst/>
          </a:prstGeom>
          <a:noFill/>
        </p:spPr>
      </p:pic>
      <p:pic>
        <p:nvPicPr>
          <p:cNvPr id="56326" name="Picture 6" descr="http://t2.gstatic.com/images?q=tbn:ANd9GcReENtkqqlLGMtGL00RaxEhiG9fzVi5nX9pIE7rCDgwrFuW55SR"/>
          <p:cNvPicPr>
            <a:picLocks noChangeAspect="1" noChangeArrowheads="1"/>
          </p:cNvPicPr>
          <p:nvPr/>
        </p:nvPicPr>
        <p:blipFill>
          <a:blip r:embed="rId4" cstate="print"/>
          <a:srcRect l="2333" t="10667" r="2000" b="28667"/>
          <a:stretch>
            <a:fillRect/>
          </a:stretch>
        </p:blipFill>
        <p:spPr bwMode="auto">
          <a:xfrm>
            <a:off x="4724400" y="609600"/>
            <a:ext cx="3725008" cy="2362200"/>
          </a:xfrm>
          <a:prstGeom prst="rect">
            <a:avLst/>
          </a:prstGeom>
          <a:noFill/>
        </p:spPr>
      </p:pic>
      <p:pic>
        <p:nvPicPr>
          <p:cNvPr id="56328" name="Picture 8" descr="Fig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8803" y="3200400"/>
            <a:ext cx="3659397" cy="28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wheelessonline.com/image2/hngm1.jpg"/>
          <p:cNvPicPr>
            <a:picLocks noChangeAspect="1" noChangeArrowheads="1"/>
          </p:cNvPicPr>
          <p:nvPr/>
        </p:nvPicPr>
        <p:blipFill>
          <a:blip r:embed="rId2" cstate="print"/>
          <a:srcRect l="1739" t="2888" r="4348" b="14801"/>
          <a:stretch>
            <a:fillRect/>
          </a:stretch>
        </p:blipFill>
        <p:spPr bwMode="auto">
          <a:xfrm flipH="1">
            <a:off x="5901137" y="228600"/>
            <a:ext cx="2895600" cy="3136900"/>
          </a:xfrm>
          <a:prstGeom prst="rect">
            <a:avLst/>
          </a:prstGeom>
          <a:noFill/>
        </p:spPr>
      </p:pic>
      <p:pic>
        <p:nvPicPr>
          <p:cNvPr id="55300" name="Picture 4" descr="http://ptjournal.apta.org/content/88/1/98/F2.large.jpg"/>
          <p:cNvPicPr>
            <a:picLocks noChangeAspect="1" noChangeArrowheads="1"/>
          </p:cNvPicPr>
          <p:nvPr/>
        </p:nvPicPr>
        <p:blipFill>
          <a:blip r:embed="rId3" cstate="print"/>
          <a:srcRect l="15355"/>
          <a:stretch>
            <a:fillRect/>
          </a:stretch>
        </p:blipFill>
        <p:spPr bwMode="auto">
          <a:xfrm>
            <a:off x="5867400" y="3438525"/>
            <a:ext cx="2971800" cy="3267075"/>
          </a:xfrm>
          <a:prstGeom prst="rect">
            <a:avLst/>
          </a:prstGeom>
          <a:noFill/>
        </p:spPr>
      </p:pic>
      <p:pic>
        <p:nvPicPr>
          <p:cNvPr id="55304" name="Picture 8" descr="http://november29.typepad.com/.a/6a0133f56d88dd970b0133f5afaa62970b-800wi"/>
          <p:cNvPicPr>
            <a:picLocks noChangeAspect="1" noChangeArrowheads="1"/>
          </p:cNvPicPr>
          <p:nvPr/>
        </p:nvPicPr>
        <p:blipFill>
          <a:blip r:embed="rId4" cstate="print"/>
          <a:srcRect t="1961"/>
          <a:stretch>
            <a:fillRect/>
          </a:stretch>
        </p:blipFill>
        <p:spPr bwMode="auto">
          <a:xfrm>
            <a:off x="76200" y="609600"/>
            <a:ext cx="5775820" cy="395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ttp://www.med-ed.virginia.edu/courses/rad/cspine/pictures/hangman%20plain%20film%20lateral.jpg"/>
          <p:cNvPicPr>
            <a:picLocks noChangeAspect="1" noChangeArrowheads="1"/>
          </p:cNvPicPr>
          <p:nvPr/>
        </p:nvPicPr>
        <p:blipFill>
          <a:blip r:embed="rId2" cstate="print"/>
          <a:srcRect b="32000"/>
          <a:stretch>
            <a:fillRect/>
          </a:stretch>
        </p:blipFill>
        <p:spPr bwMode="auto">
          <a:xfrm>
            <a:off x="5867400" y="85367"/>
            <a:ext cx="2971800" cy="3038833"/>
          </a:xfrm>
          <a:prstGeom prst="rect">
            <a:avLst/>
          </a:prstGeom>
          <a:noFill/>
        </p:spPr>
      </p:pic>
      <p:pic>
        <p:nvPicPr>
          <p:cNvPr id="65538" name="Picture 2" descr="http://www.med-ed.virginia.edu/courses/rad/cspine/pictures/Hangman.jpg"/>
          <p:cNvPicPr>
            <a:picLocks noChangeAspect="1" noChangeArrowheads="1"/>
          </p:cNvPicPr>
          <p:nvPr/>
        </p:nvPicPr>
        <p:blipFill>
          <a:blip r:embed="rId3" cstate="print"/>
          <a:srcRect l="9117" t="2000" b="6000"/>
          <a:stretch>
            <a:fillRect/>
          </a:stretch>
        </p:blipFill>
        <p:spPr bwMode="auto">
          <a:xfrm>
            <a:off x="5876925" y="3200400"/>
            <a:ext cx="3038475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04800"/>
            <a:ext cx="4131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Hangman's Fracture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028343"/>
            <a:ext cx="54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Fractures through the pars interarticularis of C2 resulting from hyperextension and distraction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Hyperextension (e.g. hanging, chin hits dashboard in road accident)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Radiographic features</a:t>
            </a:r>
            <a:r>
              <a:rPr lang="en-US" dirty="0" smtClean="0"/>
              <a:t>: (best seen on lateral view)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Prevertebral</a:t>
            </a:r>
            <a:r>
              <a:rPr lang="en-US" dirty="0" smtClean="0"/>
              <a:t> soft tissue swelling</a:t>
            </a:r>
            <a:br>
              <a:rPr lang="en-US" dirty="0" smtClean="0"/>
            </a:br>
            <a:r>
              <a:rPr lang="en-US" dirty="0" smtClean="0"/>
              <a:t>2. Avulsion of anterior inferior corner of C2</a:t>
            </a:r>
          </a:p>
          <a:p>
            <a:r>
              <a:rPr lang="en-US" dirty="0" smtClean="0"/>
              <a:t>     associated with rupture of anterior longitudinal </a:t>
            </a:r>
          </a:p>
          <a:p>
            <a:r>
              <a:rPr lang="en-US" dirty="0" smtClean="0"/>
              <a:t>      ligament. </a:t>
            </a:r>
            <a:br>
              <a:rPr lang="en-US" dirty="0" smtClean="0"/>
            </a:br>
            <a:r>
              <a:rPr lang="en-US" dirty="0" smtClean="0"/>
              <a:t>3. Anterior dislocation of C2 vertebral body</a:t>
            </a:r>
            <a:br>
              <a:rPr lang="en-US" dirty="0" smtClean="0"/>
            </a:br>
            <a:r>
              <a:rPr lang="en-US" dirty="0" smtClean="0"/>
              <a:t>4. Bilateral C2 pars </a:t>
            </a:r>
            <a:r>
              <a:rPr lang="en-US" dirty="0" err="1" smtClean="0"/>
              <a:t>interarticularis</a:t>
            </a:r>
            <a:r>
              <a:rPr lang="en-US" dirty="0" smtClean="0"/>
              <a:t> fractures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ed-ed.virginia.edu/courses/rad/cspine/pictures/bilat%20interfacet%20disloc%20plain%20film%20later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231" y="1523999"/>
            <a:ext cx="3180969" cy="5029201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" y="243991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CCCC"/>
                </a:solidFill>
                <a:effectLst/>
                <a:latin typeface="Arial" pitchFamily="34" charset="0"/>
                <a:cs typeface="Arial" pitchFamily="34" charset="0"/>
              </a:rPr>
              <a:t>Bilateral Facet Dislocation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Complete anterior dislocation of vertebral body resulting from extreme hyperflexion injury</a:t>
            </a:r>
          </a:p>
          <a:p>
            <a:endParaRPr lang="en-US" dirty="0" smtClean="0"/>
          </a:p>
          <a:p>
            <a:r>
              <a:rPr lang="en-US" dirty="0" smtClean="0"/>
              <a:t>Associated with a very high risk of cord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ed-ed.virginia.edu/courses/rad/cspine/pictures/unilateral%20facet%20lock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334" y="685800"/>
            <a:ext cx="3461766" cy="58674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4900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Unilateral Facet Dislocation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Facet joint dislocation and rupture of the apophyseal joint ligaments resulting from rotatory injury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Mechanism</a:t>
            </a:r>
            <a:r>
              <a:rPr lang="en-US" dirty="0" smtClean="0"/>
              <a:t>: simultaneous flexion and rotation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X-RAYS (RADIOGRAPHS)</a:t>
            </a: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Often the first diagnostic imaging test, quick and cheap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Small dose of radiation to visualize the bony parts of the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Can detect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alignment and curvature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instability – with flexion and extension views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Congenital (birth) defects of spinal column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Fractures caused by trauma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Moderate osteoporosis (loss of calcium from the bone)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Infections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Tumors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May be taken in different positions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 bending forward and backward) to assess for instability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http://www.med-ed.virginia.edu/courses/rad/cspine/pictures/c5%20burst%20fx%20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262" y="2743200"/>
            <a:ext cx="5015696" cy="3962400"/>
          </a:xfrm>
          <a:prstGeom prst="rect">
            <a:avLst/>
          </a:prstGeom>
          <a:noFill/>
        </p:spPr>
      </p:pic>
      <p:pic>
        <p:nvPicPr>
          <p:cNvPr id="63490" name="Picture 2" descr="http://www.med-ed.virginia.edu/courses/rad/cspine/pictures/c5%20burst%20fx%20plain%20film%20lat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" y="1066800"/>
            <a:ext cx="3312795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1524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Burst Fracture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10000" y="762000"/>
            <a:ext cx="4876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Results from axial compression</a:t>
            </a:r>
          </a:p>
          <a:p>
            <a:endParaRPr lang="en-US" sz="1000" dirty="0" smtClean="0"/>
          </a:p>
          <a:p>
            <a:r>
              <a:rPr lang="en-US" sz="2000" dirty="0" smtClean="0"/>
              <a:t>Injury to spinal cord is common due to displacement of posterior fragments</a:t>
            </a:r>
          </a:p>
          <a:p>
            <a:endParaRPr lang="en-US" sz="1200" dirty="0" smtClean="0"/>
          </a:p>
          <a:p>
            <a:r>
              <a:rPr lang="en-US" sz="2000" dirty="0" smtClean="0"/>
              <a:t>CT is required for all patient to evaluate extent of injury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391150" cy="43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5804" y="990600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vertebral artery foramina for fracture lines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5029200" y="1359932"/>
            <a:ext cx="242316" cy="12948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24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273"/>
            <a:ext cx="4745592" cy="329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44" y="1207585"/>
            <a:ext cx="4067856" cy="443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520" y="685800"/>
            <a:ext cx="758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abdominal and retroperitoneal fat for suspected seat belt injuries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 rot="18593886">
            <a:off x="5286754" y="1662485"/>
            <a:ext cx="242316" cy="2003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472183" y="1066800"/>
            <a:ext cx="242316" cy="12948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01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74838"/>
            <a:ext cx="373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INFECTIONS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Usually the result of blood–borne agents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Especially from lung and urinary tract </a:t>
            </a:r>
          </a:p>
          <a:p>
            <a:pPr lvl="1"/>
            <a:r>
              <a:rPr lang="en-US" dirty="0" smtClean="0"/>
              <a:t>Most common pathogen is staphylococcus,  Streptococcus less common</a:t>
            </a:r>
          </a:p>
          <a:p>
            <a:pPr lvl="1"/>
            <a:r>
              <a:rPr lang="en-US" dirty="0" smtClean="0"/>
              <a:t>Gram-negative rods in IV drug abusers or immunocompromised patients </a:t>
            </a:r>
          </a:p>
          <a:p>
            <a:pPr lvl="2"/>
            <a:r>
              <a:rPr lang="en-US" dirty="0" smtClean="0"/>
              <a:t>E. Coli </a:t>
            </a:r>
          </a:p>
          <a:p>
            <a:pPr lvl="2"/>
            <a:r>
              <a:rPr lang="en-US" dirty="0" smtClean="0"/>
              <a:t>Proteus </a:t>
            </a:r>
          </a:p>
          <a:p>
            <a:pPr lvl="2"/>
            <a:r>
              <a:rPr lang="en-US" dirty="0" smtClean="0"/>
              <a:t>Non-pyogenic </a:t>
            </a:r>
          </a:p>
          <a:p>
            <a:pPr lvl="3"/>
            <a:r>
              <a:rPr lang="en-US" dirty="0" smtClean="0"/>
              <a:t>Tuberculosis </a:t>
            </a:r>
          </a:p>
          <a:p>
            <a:pPr lvl="3"/>
            <a:r>
              <a:rPr lang="en-US" dirty="0" smtClean="0"/>
              <a:t>Coccidioidomycosis </a:t>
            </a:r>
          </a:p>
          <a:p>
            <a:r>
              <a:rPr lang="en-US" dirty="0" smtClean="0"/>
              <a:t>May occur after invasive procedure like Surgery, Discography, Myelography </a:t>
            </a:r>
          </a:p>
          <a:p>
            <a:r>
              <a:rPr lang="en-US" dirty="0" smtClean="0"/>
              <a:t>In children, infection begins in vascularized disc </a:t>
            </a:r>
          </a:p>
          <a:p>
            <a:r>
              <a:rPr lang="en-US" dirty="0" smtClean="0"/>
              <a:t>In adults, in anterior inferior corner of vertebral body with spread across disk to 	adjacent vertebral endplate </a:t>
            </a:r>
          </a:p>
          <a:p>
            <a:r>
              <a:rPr lang="en-US" b="1" dirty="0" smtClean="0"/>
              <a:t>Site of involvement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L3/4 </a:t>
            </a:r>
          </a:p>
          <a:p>
            <a:pPr lvl="1"/>
            <a:r>
              <a:rPr lang="en-US" dirty="0" smtClean="0"/>
              <a:t>L4/5 </a:t>
            </a:r>
          </a:p>
          <a:p>
            <a:pPr lvl="1"/>
            <a:r>
              <a:rPr lang="en-US" dirty="0" smtClean="0"/>
              <a:t>Unusual above T9 </a:t>
            </a:r>
          </a:p>
          <a:p>
            <a:pPr lvl="1"/>
            <a:r>
              <a:rPr lang="en-US" dirty="0" smtClean="0"/>
              <a:t>Usually involvement of one disk space (occasionally 2)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IMAGING FINDINGS</a:t>
            </a:r>
          </a:p>
          <a:p>
            <a:r>
              <a:rPr lang="en-US" dirty="0" smtClean="0"/>
              <a:t>PLAIN FILMS</a:t>
            </a:r>
          </a:p>
          <a:p>
            <a:pPr lvl="1"/>
            <a:r>
              <a:rPr lang="en-US" dirty="0" smtClean="0"/>
              <a:t>Narrowing and destruction of an intervertebral disk </a:t>
            </a:r>
          </a:p>
          <a:p>
            <a:pPr lvl="2"/>
            <a:r>
              <a:rPr lang="en-US" dirty="0" smtClean="0"/>
              <a:t>Earliest plain film sign </a:t>
            </a:r>
          </a:p>
          <a:p>
            <a:pPr lvl="1"/>
            <a:r>
              <a:rPr lang="en-US" dirty="0" smtClean="0"/>
              <a:t>Indistinct adjacent endplates with destruction </a:t>
            </a:r>
          </a:p>
          <a:p>
            <a:pPr lvl="1"/>
            <a:r>
              <a:rPr lang="en-US" dirty="0" smtClean="0"/>
              <a:t>Often associated with bony sclerosis of the two contiguous vertebral bodies </a:t>
            </a:r>
          </a:p>
          <a:p>
            <a:pPr lvl="1"/>
            <a:r>
              <a:rPr lang="en-US" dirty="0" smtClean="0"/>
              <a:t>Paravertebral soft tissue mass </a:t>
            </a:r>
          </a:p>
          <a:p>
            <a:pPr lvl="1"/>
            <a:r>
              <a:rPr lang="en-US" dirty="0" smtClean="0"/>
              <a:t>Endplate sclerosis (during healing phase beginning anywhere from 8 weeks to 8 months after onset) </a:t>
            </a:r>
          </a:p>
          <a:p>
            <a:pPr lvl="1"/>
            <a:r>
              <a:rPr lang="en-US" dirty="0" smtClean="0"/>
              <a:t>Bone fusion after 6 months to 2 years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MRI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Bone marrow edema in infected vertebrae, discs and paraspinal soft tissues</a:t>
            </a:r>
          </a:p>
          <a:p>
            <a:pPr lvl="1"/>
            <a:r>
              <a:rPr lang="en-US" dirty="0" smtClean="0"/>
              <a:t>	Dark on T1 and bright on T2 images</a:t>
            </a:r>
          </a:p>
          <a:p>
            <a:pPr lvl="1"/>
            <a:r>
              <a:rPr lang="en-US" dirty="0" smtClean="0"/>
              <a:t>Enhancement of inflammed tissues after contrast</a:t>
            </a:r>
          </a:p>
          <a:p>
            <a:pPr lvl="1"/>
            <a:r>
              <a:rPr lang="en-US" dirty="0" smtClean="0"/>
              <a:t>Fluid collections (abscesses) are common</a:t>
            </a:r>
          </a:p>
          <a:p>
            <a:pPr lvl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095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95400"/>
            <a:ext cx="3095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260608" y="1752600"/>
            <a:ext cx="263499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t="4656" b="11918"/>
          <a:stretch>
            <a:fillRect/>
          </a:stretch>
        </p:blipFill>
        <p:spPr bwMode="auto">
          <a:xfrm>
            <a:off x="3040905" y="1752600"/>
            <a:ext cx="26430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575" y="16287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75" y="41433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112455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A. Sagittal T1 MRI shows decreased signal of vertebral bodies and disc with end plate destruction</a:t>
            </a:r>
          </a:p>
          <a:p>
            <a:r>
              <a:rPr lang="en-US" sz="1600" dirty="0" smtClean="0"/>
              <a:t>B. Sagittal T2 MRI shows increased signal in corresponding areas with anterior subligamentous </a:t>
            </a:r>
          </a:p>
          <a:p>
            <a:r>
              <a:rPr lang="en-US" sz="1600" dirty="0" smtClean="0"/>
              <a:t>        abscess, epidural involvement and extension of inflammation in T6 with preserved endplate</a:t>
            </a:r>
          </a:p>
          <a:p>
            <a:r>
              <a:rPr lang="en-US" sz="1600" dirty="0" smtClean="0"/>
              <a:t>C. Axial contrast-enhanced T1 MRI shows peripheral enhancement of paravertebral abscess and </a:t>
            </a:r>
          </a:p>
          <a:p>
            <a:r>
              <a:rPr lang="en-US" sz="1600" dirty="0" smtClean="0"/>
              <a:t>        marked enhancement of epidural tissues causing displacement of spinal cord</a:t>
            </a:r>
          </a:p>
          <a:p>
            <a:r>
              <a:rPr lang="en-US" sz="1600" dirty="0" smtClean="0"/>
              <a:t>D. CT shows lytic lesion in vertebral body and paravertebral abscess with calcifications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895600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TUMORS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29" y="1752600"/>
            <a:ext cx="8773120" cy="441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6629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1075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632375" y="1476866"/>
            <a:ext cx="176454" cy="15734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781954" y="1476864"/>
            <a:ext cx="222781" cy="11901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086600" y="1403866"/>
            <a:ext cx="174867" cy="7382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COMPUTERIZED TOMOGRAPHY (CT SCAN)</a:t>
            </a:r>
            <a:b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16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Uses radiation to obtain 2-D and 3-D images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Patients must lie still on a table that moves through a scanner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Cross-sectional images are obtained of the target areas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 detailed information regarding bony and soft tissues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 in visualizing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Degenerative or aging changes,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Herniated discs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Spinal alignment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Fractures and fracture patterns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Congenital / childhood anomalies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Areas of narrowing in spinal canal through which spinal 		cord and spinal nerve roots pass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Poor in visualizing inner details of spinal cord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Entire spine can be imaged within a few minutes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contrast material may be injected intravenously or intrathecally to make some areas clear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29" y="1752600"/>
            <a:ext cx="8773120" cy="441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6629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1075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03453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space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632375" y="1476866"/>
            <a:ext cx="176454" cy="15734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781954" y="1476864"/>
            <a:ext cx="222781" cy="11901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086600" y="1403866"/>
            <a:ext cx="174867" cy="7382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962" y="63246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medullary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630766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dural extra medullary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13433" y="630766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dural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2" cstate="print"/>
          <a:srcRect l="18557" r="29897"/>
          <a:stretch>
            <a:fillRect/>
          </a:stretch>
        </p:blipFill>
        <p:spPr bwMode="auto">
          <a:xfrm>
            <a:off x="304800" y="304800"/>
            <a:ext cx="2888166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867" y="64653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  <p:pic>
        <p:nvPicPr>
          <p:cNvPr id="6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966" y="2362200"/>
            <a:ext cx="5899167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92966" y="554869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medullary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1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 dural extra medullary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410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dural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jnr.org/content/31/5/787/F14.large.jpg"/>
          <p:cNvPicPr>
            <a:picLocks noChangeAspect="1" noChangeArrowheads="1"/>
          </p:cNvPicPr>
          <p:nvPr/>
        </p:nvPicPr>
        <p:blipFill>
          <a:blip r:embed="rId2" cstate="print"/>
          <a:srcRect l="2765" r="70507" b="18646"/>
          <a:stretch>
            <a:fillRect/>
          </a:stretch>
        </p:blipFill>
        <p:spPr bwMode="auto">
          <a:xfrm>
            <a:off x="152401" y="457200"/>
            <a:ext cx="3040566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867" y="64653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867" y="64653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  <p:pic>
        <p:nvPicPr>
          <p:cNvPr id="8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966" y="2362200"/>
            <a:ext cx="5899167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92966" y="554869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 medullary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1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 dural extra medullary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5410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dural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2" cstate="print"/>
          <a:srcRect l="20942" r="20419"/>
          <a:stretch>
            <a:fillRect/>
          </a:stretch>
        </p:blipFill>
        <p:spPr bwMode="auto">
          <a:xfrm>
            <a:off x="228600" y="228600"/>
            <a:ext cx="3361374" cy="5867400"/>
          </a:xfrm>
          <a:prstGeom prst="rect">
            <a:avLst/>
          </a:prstGeom>
          <a:noFill/>
        </p:spPr>
      </p:pic>
      <p:pic>
        <p:nvPicPr>
          <p:cNvPr id="52230" name="Picture 6" descr="http://www.wikidoc.org/images/5/5a/Active-multiple-sclerosis-004.jpg"/>
          <p:cNvPicPr>
            <a:picLocks noChangeAspect="1" noChangeArrowheads="1"/>
          </p:cNvPicPr>
          <p:nvPr/>
        </p:nvPicPr>
        <p:blipFill>
          <a:blip r:embed="rId3" cstate="print"/>
          <a:srcRect l="4581" t="2941" r="6731"/>
          <a:stretch>
            <a:fillRect/>
          </a:stretch>
        </p:blipFill>
        <p:spPr bwMode="auto">
          <a:xfrm>
            <a:off x="3657600" y="236560"/>
            <a:ext cx="4971646" cy="585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28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dirty="0" smtClean="0"/>
              <a:t>THANKS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physorg.com/newman/gfx/news/hires/medicalphy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09600"/>
            <a:ext cx="824642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" y="228600"/>
            <a:ext cx="8746343" cy="443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712" y="154672"/>
            <a:ext cx="419668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MYELOGRAM</a:t>
            </a:r>
          </a:p>
          <a:p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2100" dirty="0" smtClean="0"/>
              <a:t>A contrast material is injected into CSF to better identify areas where spinal cord or spinal nerves may be compressed</a:t>
            </a:r>
          </a:p>
          <a:p>
            <a:endParaRPr lang="en-US" sz="1100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PROCEDURE:</a:t>
            </a:r>
          </a:p>
          <a:p>
            <a:r>
              <a:rPr lang="en-US" sz="2100" dirty="0" smtClean="0"/>
              <a:t>Under local anesthesia, a needle is placed into lower lumbar spinal canal, and then CSF flow is confirmed. Contrast medium is then injected which mixes with CSF around spinal cord, making it visible on x-ray images </a:t>
            </a:r>
          </a:p>
          <a:p>
            <a:endParaRPr lang="en-US" sz="1100" dirty="0" smtClean="0"/>
          </a:p>
          <a:p>
            <a:r>
              <a:rPr lang="en-US" sz="2100" dirty="0" smtClean="0"/>
              <a:t>Often a CT scan is also performed after this</a:t>
            </a:r>
          </a:p>
          <a:p>
            <a:endParaRPr lang="en-US" sz="1100" dirty="0" smtClean="0"/>
          </a:p>
          <a:p>
            <a:r>
              <a:rPr lang="en-US" sz="2100" dirty="0" smtClean="0"/>
              <a:t>May be performed when MRI is contraindicated </a:t>
            </a:r>
            <a:endParaRPr lang="en-US" sz="2100" dirty="0"/>
          </a:p>
        </p:txBody>
      </p:sp>
      <p:pic>
        <p:nvPicPr>
          <p:cNvPr id="3" name="Picture 2" descr="C: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877" y="152400"/>
            <a:ext cx="2200275" cy="5715001"/>
          </a:xfrm>
          <a:prstGeom prst="rect">
            <a:avLst/>
          </a:prstGeom>
          <a:noFill/>
        </p:spPr>
      </p:pic>
      <p:pic>
        <p:nvPicPr>
          <p:cNvPr id="30722" name="Picture 2" descr="http://www.mayfieldclinic.com/Images/PE-Lumbarpuncture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992" y="160360"/>
            <a:ext cx="2381250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3906"/>
            <a:ext cx="8686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Magnetic Resonance Imaging (MRI)</a:t>
            </a:r>
          </a:p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2400" dirty="0" smtClean="0"/>
              <a:t>The gold standard of imaging for spinal disorders</a:t>
            </a:r>
          </a:p>
          <a:p>
            <a:r>
              <a:rPr lang="en-US" sz="2400" dirty="0" smtClean="0"/>
              <a:t>Does not use ionizing radiation</a:t>
            </a:r>
          </a:p>
          <a:p>
            <a:r>
              <a:rPr lang="en-US" sz="2400" dirty="0" smtClean="0"/>
              <a:t>Can identify abnormalities of bone, discs, muscles, ligaments 	and spinal cord</a:t>
            </a:r>
          </a:p>
          <a:p>
            <a:r>
              <a:rPr lang="en-US" sz="2400" dirty="0" smtClean="0"/>
              <a:t>Intravenous contrast is sometimes administered to better 	visualize certain structures or abnormalities</a:t>
            </a:r>
          </a:p>
          <a:p>
            <a:r>
              <a:rPr lang="en-US" sz="2400" dirty="0" smtClean="0"/>
              <a:t>Patient lies still in a tunnel like structure for about 25 minutes</a:t>
            </a:r>
          </a:p>
          <a:p>
            <a:r>
              <a:rPr lang="en-US" sz="2400" dirty="0" smtClean="0"/>
              <a:t>Claustrophobic patients may need sedation, and children often 	need general anesthesia </a:t>
            </a:r>
          </a:p>
          <a:p>
            <a:r>
              <a:rPr lang="en-US" sz="2400" dirty="0" smtClean="0"/>
              <a:t>Contraindications include</a:t>
            </a:r>
          </a:p>
          <a:p>
            <a:r>
              <a:rPr lang="en-US" sz="2400" dirty="0" smtClean="0"/>
              <a:t>	Implanted devices  e.g. cardiac pacemakers and other 		electromagnetic devices </a:t>
            </a:r>
          </a:p>
          <a:p>
            <a:r>
              <a:rPr lang="en-US" sz="2400" dirty="0" smtClean="0"/>
              <a:t>	Certain metal clips and stimulators </a:t>
            </a:r>
          </a:p>
          <a:p>
            <a:r>
              <a:rPr lang="en-US" sz="2400" dirty="0" smtClean="0"/>
              <a:t>Artificial joints and spinal hardware may still have MRI scans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_QqqSg0x3QzY/SEiUYsbYDyI/AAAAAAAAAOk/7GVCeyPLuyc/s1600/mri+sc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59377"/>
            <a:ext cx="7543800" cy="58700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0631" y="152400"/>
            <a:ext cx="5237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(closed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4237</TotalTime>
  <Words>657</Words>
  <Application>Microsoft Office PowerPoint</Application>
  <PresentationFormat>On-screen Show (4:3)</PresentationFormat>
  <Paragraphs>170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sajjad</dc:creator>
  <cp:lastModifiedBy>abujamea</cp:lastModifiedBy>
  <cp:revision>201</cp:revision>
  <dcterms:created xsi:type="dcterms:W3CDTF">2010-07-25T04:08:44Z</dcterms:created>
  <dcterms:modified xsi:type="dcterms:W3CDTF">2017-04-10T09:46:11Z</dcterms:modified>
</cp:coreProperties>
</file>