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62" r:id="rId4"/>
    <p:sldId id="259" r:id="rId5"/>
    <p:sldId id="263" r:id="rId6"/>
    <p:sldId id="260" r:id="rId7"/>
    <p:sldId id="261" r:id="rId8"/>
    <p:sldId id="266" r:id="rId9"/>
    <p:sldId id="267" r:id="rId10"/>
    <p:sldId id="265" r:id="rId11"/>
    <p:sldId id="268" r:id="rId12"/>
    <p:sldId id="270" r:id="rId13"/>
    <p:sldId id="269" r:id="rId14"/>
    <p:sldId id="271" r:id="rId15"/>
    <p:sldId id="272" r:id="rId16"/>
    <p:sldId id="284" r:id="rId17"/>
    <p:sldId id="285" r:id="rId18"/>
    <p:sldId id="273" r:id="rId19"/>
    <p:sldId id="274" r:id="rId20"/>
    <p:sldId id="258" r:id="rId21"/>
    <p:sldId id="275" r:id="rId22"/>
    <p:sldId id="276" r:id="rId23"/>
    <p:sldId id="277" r:id="rId24"/>
    <p:sldId id="278" r:id="rId25"/>
    <p:sldId id="282" r:id="rId26"/>
    <p:sldId id="279" r:id="rId27"/>
    <p:sldId id="280" r:id="rId28"/>
    <p:sldId id="281" r:id="rId29"/>
    <p:sldId id="28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F6BD1-A7D2-456C-AD5F-E08F2197078E}" type="datetimeFigureOut">
              <a:rPr lang="en-US" smtClean="0"/>
              <a:pPr/>
              <a:t>13-Apr-15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FADE6-91CA-4534-9E2B-FBE0C14D33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62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023E36-A0FD-4DD0-AC5C-507D92AD5DF7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4699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D18C-3012-4F65-B55C-0A0B63D38B5C}" type="datetimeFigureOut">
              <a:rPr lang="en-US" smtClean="0"/>
              <a:pPr/>
              <a:t>13-Apr-15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8A24-B8FC-4F53-830D-1A080454D7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28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D18C-3012-4F65-B55C-0A0B63D38B5C}" type="datetimeFigureOut">
              <a:rPr lang="en-US" smtClean="0"/>
              <a:pPr/>
              <a:t>13-Apr-15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8A24-B8FC-4F53-830D-1A080454D7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33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D18C-3012-4F65-B55C-0A0B63D38B5C}" type="datetimeFigureOut">
              <a:rPr lang="en-US" smtClean="0"/>
              <a:pPr/>
              <a:t>13-Apr-15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8A24-B8FC-4F53-830D-1A080454D7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78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D18C-3012-4F65-B55C-0A0B63D38B5C}" type="datetimeFigureOut">
              <a:rPr lang="en-US" smtClean="0"/>
              <a:pPr/>
              <a:t>13-Apr-15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8A24-B8FC-4F53-830D-1A080454D7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61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D18C-3012-4F65-B55C-0A0B63D38B5C}" type="datetimeFigureOut">
              <a:rPr lang="en-US" smtClean="0"/>
              <a:pPr/>
              <a:t>13-Apr-15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8A24-B8FC-4F53-830D-1A080454D7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50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D18C-3012-4F65-B55C-0A0B63D38B5C}" type="datetimeFigureOut">
              <a:rPr lang="en-US" smtClean="0"/>
              <a:pPr/>
              <a:t>13-Apr-15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8A24-B8FC-4F53-830D-1A080454D7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68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D18C-3012-4F65-B55C-0A0B63D38B5C}" type="datetimeFigureOut">
              <a:rPr lang="en-US" smtClean="0"/>
              <a:pPr/>
              <a:t>13-Apr-15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8A24-B8FC-4F53-830D-1A080454D7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21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D18C-3012-4F65-B55C-0A0B63D38B5C}" type="datetimeFigureOut">
              <a:rPr lang="en-US" smtClean="0"/>
              <a:pPr/>
              <a:t>13-Apr-15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8A24-B8FC-4F53-830D-1A080454D7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30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D18C-3012-4F65-B55C-0A0B63D38B5C}" type="datetimeFigureOut">
              <a:rPr lang="en-US" smtClean="0"/>
              <a:pPr/>
              <a:t>13-Apr-15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8A24-B8FC-4F53-830D-1A080454D7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88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D18C-3012-4F65-B55C-0A0B63D38B5C}" type="datetimeFigureOut">
              <a:rPr lang="en-US" smtClean="0"/>
              <a:pPr/>
              <a:t>13-Apr-15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8A24-B8FC-4F53-830D-1A080454D7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98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D18C-3012-4F65-B55C-0A0B63D38B5C}" type="datetimeFigureOut">
              <a:rPr lang="en-US" smtClean="0"/>
              <a:pPr/>
              <a:t>13-Apr-15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8A24-B8FC-4F53-830D-1A080454D7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333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DD18C-3012-4F65-B55C-0A0B63D38B5C}" type="datetimeFigureOut">
              <a:rPr lang="en-US" smtClean="0"/>
              <a:pPr/>
              <a:t>13-Apr-15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98A24-B8FC-4F53-830D-1A080454D7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72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Neuroradiology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4800" dirty="0" smtClean="0">
                <a:solidFill>
                  <a:schemeClr val="bg1"/>
                </a:solidFill>
              </a:rPr>
              <a:t>interactive lecture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366 RAD (Radiology)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Prof. Ibrahim A. </a:t>
            </a:r>
            <a:r>
              <a:rPr lang="en-US" dirty="0" err="1" smtClean="0">
                <a:solidFill>
                  <a:schemeClr val="bg1"/>
                </a:solidFill>
              </a:rPr>
              <a:t>Alorainy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16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326" y="192405"/>
            <a:ext cx="7038474" cy="1325563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Which of the following is true</a:t>
            </a:r>
            <a:r>
              <a:rPr lang="en-US" dirty="0" smtClean="0">
                <a:solidFill>
                  <a:srgbClr val="FFFF00"/>
                </a:solidFill>
              </a:rPr>
              <a:t>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1179" y="1444359"/>
            <a:ext cx="6332620" cy="4351338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/>
                </a:solidFill>
              </a:rPr>
              <a:t>This is CTA study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/>
                </a:solidFill>
              </a:rPr>
              <a:t>This is MRA study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/>
                </a:solidFill>
              </a:rPr>
              <a:t>This can only be done with contrast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/>
                </a:solidFill>
              </a:rPr>
              <a:t>This is good to diagnose cerebral venous thrombosis</a:t>
            </a:r>
          </a:p>
          <a:p>
            <a:pPr marL="514350" indent="-514350">
              <a:buFont typeface="+mj-lt"/>
              <a:buAutoNum type="alphaUcPeriod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1" t="14888" r="26642" b="15874"/>
          <a:stretch>
            <a:fillRect/>
          </a:stretch>
        </p:blipFill>
        <p:spPr bwMode="auto">
          <a:xfrm>
            <a:off x="405063" y="1432612"/>
            <a:ext cx="41148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46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1474"/>
            <a:ext cx="10515600" cy="1572126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An MRI showed intra-axial lesion that is necrotic, irregular, strongly enhancing, and crossing midline. </a:t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>This lesion is most likely: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3154" y="2336800"/>
            <a:ext cx="9877926" cy="346424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Meningioma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Infarction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Multiple sclerosis</a:t>
            </a:r>
          </a:p>
          <a:p>
            <a:r>
              <a:rPr lang="en-US" sz="3200" dirty="0" err="1" smtClean="0">
                <a:solidFill>
                  <a:schemeClr val="bg1"/>
                </a:solidFill>
              </a:rPr>
              <a:t>Glioblastoma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multiforme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74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6" t="17021" r="26086" b="7494"/>
          <a:stretch>
            <a:fillRect/>
          </a:stretch>
        </p:blipFill>
        <p:spPr bwMode="auto">
          <a:xfrm>
            <a:off x="978564" y="736773"/>
            <a:ext cx="5143252" cy="546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6" t="16954" r="27185" b="7996"/>
          <a:stretch/>
        </p:blipFill>
        <p:spPr bwMode="auto">
          <a:xfrm>
            <a:off x="6224308" y="736772"/>
            <a:ext cx="4989119" cy="5471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37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561474"/>
            <a:ext cx="7391400" cy="1572126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The lesion on this CT is: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1368" y="1796719"/>
            <a:ext cx="7022432" cy="3786689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Meningioma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Abscess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Multiple sclerosis</a:t>
            </a:r>
          </a:p>
          <a:p>
            <a:r>
              <a:rPr lang="en-US" sz="3200" dirty="0" err="1" smtClean="0">
                <a:solidFill>
                  <a:schemeClr val="bg1"/>
                </a:solidFill>
              </a:rPr>
              <a:t>Glioblastoma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multiforme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" name="Picture 4"/>
          <p:cNvPicPr preferRelativeResize="0"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9" t="6728" r="7294" b="10863"/>
          <a:stretch>
            <a:fillRect/>
          </a:stretch>
        </p:blipFill>
        <p:spPr bwMode="auto">
          <a:xfrm>
            <a:off x="135291" y="457200"/>
            <a:ext cx="3823095" cy="416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94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561474"/>
            <a:ext cx="7391400" cy="1572126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The lesion on this MRI is: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1368" y="1796719"/>
            <a:ext cx="7022432" cy="3786689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Meningioma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Infarction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Metastasis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Abscess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6" t="13722" r="28369" b="10190"/>
          <a:stretch>
            <a:fillRect/>
          </a:stretch>
        </p:blipFill>
        <p:spPr bwMode="auto">
          <a:xfrm>
            <a:off x="372728" y="90324"/>
            <a:ext cx="2915813" cy="351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5" t="8473" r="27451" b="17404"/>
          <a:stretch>
            <a:fillRect/>
          </a:stretch>
        </p:blipFill>
        <p:spPr bwMode="auto">
          <a:xfrm>
            <a:off x="372727" y="3657978"/>
            <a:ext cx="2915813" cy="317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08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brahim\Documents\Teaching cases\Neuro\Brain\tumors\Breast Ca mets brain scalp\769630-axT1+c.jpg"/>
          <p:cNvPicPr>
            <a:picLocks noChangeAspect="1" noChangeArrowheads="1"/>
          </p:cNvPicPr>
          <p:nvPr/>
        </p:nvPicPr>
        <p:blipFill>
          <a:blip r:embed="rId2"/>
          <a:srcRect l="9081" t="14554" r="11788" b="2835"/>
          <a:stretch>
            <a:fillRect/>
          </a:stretch>
        </p:blipFill>
        <p:spPr bwMode="auto">
          <a:xfrm>
            <a:off x="4353366" y="195738"/>
            <a:ext cx="3087231" cy="3223034"/>
          </a:xfrm>
          <a:prstGeom prst="rect">
            <a:avLst/>
          </a:prstGeom>
          <a:noFill/>
        </p:spPr>
      </p:pic>
      <p:pic>
        <p:nvPicPr>
          <p:cNvPr id="1027" name="Picture 3" descr="C:\Users\ibrahim\Documents\Teaching cases\Neuro\Brain\tumors\Breast Ca mets brain scalp\769630-CTbrain-1.jpg"/>
          <p:cNvPicPr>
            <a:picLocks noChangeAspect="1" noChangeArrowheads="1"/>
          </p:cNvPicPr>
          <p:nvPr/>
        </p:nvPicPr>
        <p:blipFill>
          <a:blip r:embed="rId3"/>
          <a:srcRect l="7240" t="14774" r="11262"/>
          <a:stretch>
            <a:fillRect/>
          </a:stretch>
        </p:blipFill>
        <p:spPr bwMode="auto">
          <a:xfrm>
            <a:off x="1120135" y="181071"/>
            <a:ext cx="3081502" cy="3222474"/>
          </a:xfrm>
          <a:prstGeom prst="rect">
            <a:avLst/>
          </a:prstGeom>
          <a:noFill/>
        </p:spPr>
      </p:pic>
      <p:pic>
        <p:nvPicPr>
          <p:cNvPr id="1028" name="Picture 4" descr="C:\Users\ibrahim\Documents\Teaching cases\Neuro\Brain\tumors\Breast Ca mets brain scalp\769630-sagT1+c2.jpg"/>
          <p:cNvPicPr>
            <a:picLocks noChangeAspect="1" noChangeArrowheads="1"/>
          </p:cNvPicPr>
          <p:nvPr/>
        </p:nvPicPr>
        <p:blipFill>
          <a:blip r:embed="rId4"/>
          <a:srcRect t="10133"/>
          <a:stretch>
            <a:fillRect/>
          </a:stretch>
        </p:blipFill>
        <p:spPr bwMode="auto">
          <a:xfrm>
            <a:off x="7580870" y="205364"/>
            <a:ext cx="3588724" cy="3225077"/>
          </a:xfrm>
          <a:prstGeom prst="rect">
            <a:avLst/>
          </a:prstGeom>
          <a:noFill/>
        </p:spPr>
      </p:pic>
      <p:pic>
        <p:nvPicPr>
          <p:cNvPr id="1029" name="Picture 5" descr="C:\Users\ibrahim\Documents\Teaching cases\Neuro\Brain\tumors\Breast Ca mets brain scalp\769630-CXR-1.jpg"/>
          <p:cNvPicPr>
            <a:picLocks noChangeAspect="1" noChangeArrowheads="1"/>
          </p:cNvPicPr>
          <p:nvPr/>
        </p:nvPicPr>
        <p:blipFill>
          <a:blip r:embed="rId5"/>
          <a:srcRect l="19654" b="32625"/>
          <a:stretch>
            <a:fillRect/>
          </a:stretch>
        </p:blipFill>
        <p:spPr bwMode="auto">
          <a:xfrm>
            <a:off x="1847933" y="3487527"/>
            <a:ext cx="4023334" cy="3370473"/>
          </a:xfrm>
          <a:prstGeom prst="rect">
            <a:avLst/>
          </a:prstGeom>
          <a:noFill/>
        </p:spPr>
      </p:pic>
      <p:pic>
        <p:nvPicPr>
          <p:cNvPr id="1030" name="Picture 6" descr="C:\Users\ibrahim\Documents\Teaching cases\Neuro\Brain\tumors\Breast Ca mets brain scalp\769630-CTlung-3.jpg"/>
          <p:cNvPicPr>
            <a:picLocks noChangeAspect="1" noChangeArrowheads="1"/>
          </p:cNvPicPr>
          <p:nvPr/>
        </p:nvPicPr>
        <p:blipFill>
          <a:blip r:embed="rId6"/>
          <a:srcRect t="7534" r="2723" b="17466"/>
          <a:stretch>
            <a:fillRect/>
          </a:stretch>
        </p:blipFill>
        <p:spPr bwMode="auto">
          <a:xfrm>
            <a:off x="5954308" y="3470686"/>
            <a:ext cx="4393447" cy="33873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002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adiographics.rsna.org/content/27/4/1087/F7.large.jpg"/>
          <p:cNvPicPr>
            <a:picLocks noChangeAspect="1" noChangeArrowheads="1"/>
          </p:cNvPicPr>
          <p:nvPr/>
        </p:nvPicPr>
        <p:blipFill>
          <a:blip r:embed="rId2"/>
          <a:srcRect l="9091" t="5109"/>
          <a:stretch>
            <a:fillRect/>
          </a:stretch>
        </p:blipFill>
        <p:spPr bwMode="auto">
          <a:xfrm>
            <a:off x="5188955" y="163430"/>
            <a:ext cx="3486046" cy="381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://radiographics.rsna.org/content/27/4/1087/F8.large.jpg"/>
          <p:cNvPicPr>
            <a:picLocks noChangeAspect="1" noChangeArrowheads="1"/>
          </p:cNvPicPr>
          <p:nvPr/>
        </p:nvPicPr>
        <p:blipFill>
          <a:blip r:embed="rId3"/>
          <a:srcRect l="4961" r="4819" b="8423"/>
          <a:stretch>
            <a:fillRect/>
          </a:stretch>
        </p:blipFill>
        <p:spPr bwMode="auto">
          <a:xfrm>
            <a:off x="8422641" y="2840744"/>
            <a:ext cx="3594734" cy="3826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0157" y="1119813"/>
            <a:ext cx="45383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The lesion on this MRI is: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>
                <a:solidFill>
                  <a:schemeClr val="bg1"/>
                </a:solidFill>
              </a:rPr>
              <a:t>Pituitary adenoma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err="1" smtClean="0">
                <a:solidFill>
                  <a:schemeClr val="bg1"/>
                </a:solidFill>
              </a:rPr>
              <a:t>Craniopharyngioma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800" dirty="0" err="1" smtClean="0">
                <a:solidFill>
                  <a:schemeClr val="bg1"/>
                </a:solidFill>
              </a:rPr>
              <a:t>Meningioma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2800" dirty="0" err="1" smtClean="0">
                <a:solidFill>
                  <a:schemeClr val="bg1"/>
                </a:solidFill>
              </a:rPr>
              <a:t>Glioblastoma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multiforme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er004img00008"/>
          <p:cNvPicPr>
            <a:picLocks noChangeAspect="1" noChangeArrowheads="1"/>
          </p:cNvPicPr>
          <p:nvPr/>
        </p:nvPicPr>
        <p:blipFill>
          <a:blip r:embed="rId2">
            <a:lum bright="36000" contrast="54000"/>
          </a:blip>
          <a:srcRect l="21875" t="13670" r="21875" b="22179"/>
          <a:stretch>
            <a:fillRect/>
          </a:stretch>
        </p:blipFill>
        <p:spPr bwMode="auto">
          <a:xfrm>
            <a:off x="577323" y="1173778"/>
            <a:ext cx="4682716" cy="47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515967" y="1210347"/>
            <a:ext cx="45383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The abnormalities on this MRI are due to: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>
                <a:solidFill>
                  <a:schemeClr val="bg1"/>
                </a:solidFill>
              </a:rPr>
              <a:t>Multiple sclerosis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>
                <a:solidFill>
                  <a:schemeClr val="bg1"/>
                </a:solidFill>
              </a:rPr>
              <a:t>Meningitis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>
                <a:solidFill>
                  <a:schemeClr val="bg1"/>
                </a:solidFill>
              </a:rPr>
              <a:t>Brain tumor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err="1" smtClean="0">
                <a:solidFill>
                  <a:schemeClr val="bg1"/>
                </a:solidFill>
              </a:rPr>
              <a:t>Encehalitis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326" y="365125"/>
            <a:ext cx="7038474" cy="13255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Which of the following is true about the lines of the cervical spine?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1179" y="1617079"/>
            <a:ext cx="633262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Red is intervertebral line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Brown is posterior </a:t>
            </a:r>
            <a:r>
              <a:rPr lang="en-US" sz="3200" dirty="0" err="1" smtClean="0">
                <a:solidFill>
                  <a:schemeClr val="bg1"/>
                </a:solidFill>
              </a:rPr>
              <a:t>spinous</a:t>
            </a:r>
            <a:r>
              <a:rPr lang="en-US" sz="3200" dirty="0" smtClean="0">
                <a:solidFill>
                  <a:schemeClr val="bg1"/>
                </a:solidFill>
              </a:rPr>
              <a:t> line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Green is </a:t>
            </a:r>
            <a:r>
              <a:rPr lang="en-US" sz="3200" dirty="0" err="1" smtClean="0">
                <a:solidFill>
                  <a:schemeClr val="bg1"/>
                </a:solidFill>
              </a:rPr>
              <a:t>spinolaminar</a:t>
            </a:r>
            <a:r>
              <a:rPr lang="en-US" sz="3200" dirty="0" smtClean="0">
                <a:solidFill>
                  <a:schemeClr val="bg1"/>
                </a:solidFill>
              </a:rPr>
              <a:t> line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Blue is posterior vertebral line</a:t>
            </a:r>
          </a:p>
          <a:p>
            <a:pPr marL="514350" indent="-514350">
              <a:buFont typeface="+mj-lt"/>
              <a:buAutoNum type="alphaUcPeriod"/>
            </a:pP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" name="Picture 3" descr="http://www.med-ed.virginia.edu/courses/rad/cspine/pictures/normal%20lateral%20alignment%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011" y="245891"/>
            <a:ext cx="3882189" cy="64434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304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med-ed.virginia.edu/courses/rad/cspine/pictures/normal%20lateral%20alignment%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7186" y="226912"/>
            <a:ext cx="3893624" cy="6462444"/>
          </a:xfrm>
          <a:prstGeom prst="rect">
            <a:avLst/>
          </a:prstGeom>
          <a:noFill/>
        </p:spPr>
      </p:pic>
      <p:pic>
        <p:nvPicPr>
          <p:cNvPr id="5" name="Picture 2" descr="http://www.med-ed.virginia.edu/courses/rad/cspine/pictures/drawing%20alignment%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5471" y="236856"/>
            <a:ext cx="4113469" cy="645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689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822499" y="850236"/>
            <a:ext cx="4854336" cy="5055352"/>
            <a:chOff x="1417" y="1008"/>
            <a:chExt cx="2925" cy="2851"/>
          </a:xfrm>
        </p:grpSpPr>
        <p:pic>
          <p:nvPicPr>
            <p:cNvPr id="7" name="Picture 3" descr="00004540"/>
            <p:cNvPicPr>
              <a:picLocks noChangeAspect="1" noChangeArrowheads="1"/>
            </p:cNvPicPr>
            <p:nvPr/>
          </p:nvPicPr>
          <p:blipFill>
            <a:blip r:embed="rId2">
              <a:lum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7" y="1008"/>
              <a:ext cx="2925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Line 5"/>
            <p:cNvSpPr>
              <a:spLocks noChangeShapeType="1"/>
            </p:cNvSpPr>
            <p:nvPr/>
          </p:nvSpPr>
          <p:spPr bwMode="auto">
            <a:xfrm flipH="1">
              <a:off x="3120" y="2112"/>
              <a:ext cx="288" cy="43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H="1">
              <a:off x="3360" y="1296"/>
              <a:ext cx="344" cy="24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1866" y="2583"/>
              <a:ext cx="842" cy="17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6078039" y="5828491"/>
            <a:ext cx="4255000" cy="84592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400" dirty="0">
                <a:solidFill>
                  <a:schemeClr val="bg1"/>
                </a:solidFill>
              </a:rPr>
              <a:t>Skull X-RAY LAT. VIEW</a:t>
            </a:r>
          </a:p>
        </p:txBody>
      </p:sp>
      <p:grpSp>
        <p:nvGrpSpPr>
          <p:cNvPr id="17" name="Group 48"/>
          <p:cNvGrpSpPr>
            <a:grpSpLocks/>
          </p:cNvGrpSpPr>
          <p:nvPr/>
        </p:nvGrpSpPr>
        <p:grpSpPr bwMode="auto">
          <a:xfrm>
            <a:off x="1753988" y="853329"/>
            <a:ext cx="4263860" cy="5009478"/>
            <a:chOff x="3396486" y="1686697"/>
            <a:chExt cx="4162018" cy="4942703"/>
          </a:xfrm>
        </p:grpSpPr>
        <p:pic>
          <p:nvPicPr>
            <p:cNvPr id="18" name="Picture 3" descr="00000020"/>
            <p:cNvPicPr>
              <a:picLocks noChangeAspect="1" noChangeArrowheads="1"/>
            </p:cNvPicPr>
            <p:nvPr/>
          </p:nvPicPr>
          <p:blipFill>
            <a:blip r:embed="rId3">
              <a:lum contras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6486" y="1686697"/>
              <a:ext cx="3842276" cy="4942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Line 5"/>
            <p:cNvSpPr>
              <a:spLocks noChangeShapeType="1"/>
            </p:cNvSpPr>
            <p:nvPr/>
          </p:nvSpPr>
          <p:spPr bwMode="auto">
            <a:xfrm flipH="1">
              <a:off x="4832221" y="2283506"/>
              <a:ext cx="0" cy="1069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 flipH="1">
              <a:off x="5562601" y="3276600"/>
              <a:ext cx="152399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 Box 17"/>
            <p:cNvSpPr txBox="1">
              <a:spLocks noChangeArrowheads="1"/>
            </p:cNvSpPr>
            <p:nvPr/>
          </p:nvSpPr>
          <p:spPr bwMode="auto">
            <a:xfrm>
              <a:off x="6947397" y="5867174"/>
              <a:ext cx="611107" cy="702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L</a:t>
              </a:r>
            </a:p>
          </p:txBody>
        </p:sp>
        <p:sp>
          <p:nvSpPr>
            <p:cNvPr id="29" name="Line 18"/>
            <p:cNvSpPr>
              <a:spLocks noChangeShapeType="1"/>
            </p:cNvSpPr>
            <p:nvPr/>
          </p:nvSpPr>
          <p:spPr bwMode="auto">
            <a:xfrm>
              <a:off x="3915292" y="5586385"/>
              <a:ext cx="405603" cy="50961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1856139" y="5721277"/>
            <a:ext cx="3658488" cy="82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SKULL PA VIEW</a:t>
            </a:r>
          </a:p>
        </p:txBody>
      </p:sp>
      <p:sp>
        <p:nvSpPr>
          <p:cNvPr id="32" name="Rectangle 2"/>
          <p:cNvSpPr txBox="1">
            <a:spLocks noChangeArrowheads="1"/>
          </p:cNvSpPr>
          <p:nvPr/>
        </p:nvSpPr>
        <p:spPr bwMode="auto">
          <a:xfrm>
            <a:off x="2326640" y="164193"/>
            <a:ext cx="7238686" cy="58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Name the structures</a:t>
            </a:r>
            <a:endParaRPr lang="en-US" sz="3200" b="1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7688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694734-lipomeningocele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 l="26563" t="6250" r="29688"/>
          <a:stretch>
            <a:fillRect/>
          </a:stretch>
        </p:blipFill>
        <p:spPr bwMode="auto">
          <a:xfrm>
            <a:off x="141605" y="624840"/>
            <a:ext cx="2597150" cy="5564188"/>
          </a:xfrm>
          <a:prstGeom prst="rect">
            <a:avLst/>
          </a:prstGeom>
          <a:noFill/>
        </p:spPr>
      </p:pic>
      <p:pic>
        <p:nvPicPr>
          <p:cNvPr id="3" name="Picture 5" descr="694734-lipomeningocele-2"/>
          <p:cNvPicPr>
            <a:picLocks noChangeAspect="1" noChangeArrowheads="1"/>
          </p:cNvPicPr>
          <p:nvPr/>
        </p:nvPicPr>
        <p:blipFill>
          <a:blip r:embed="rId3"/>
          <a:srcRect l="26563" t="6250" r="29688"/>
          <a:stretch>
            <a:fillRect/>
          </a:stretch>
        </p:blipFill>
        <p:spPr bwMode="auto">
          <a:xfrm>
            <a:off x="2792730" y="623253"/>
            <a:ext cx="2597150" cy="5564187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648960" y="365125"/>
            <a:ext cx="6334760" cy="13255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This MRI of the spine shows: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913119" y="1617079"/>
            <a:ext cx="6070599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200" dirty="0" err="1" smtClean="0">
                <a:solidFill>
                  <a:schemeClr val="bg1"/>
                </a:solidFill>
              </a:rPr>
              <a:t>Meningocele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3200" dirty="0" err="1" smtClean="0">
                <a:solidFill>
                  <a:schemeClr val="bg1"/>
                </a:solidFill>
              </a:rPr>
              <a:t>Extradural</a:t>
            </a:r>
            <a:r>
              <a:rPr lang="en-US" sz="3200" dirty="0" smtClean="0">
                <a:solidFill>
                  <a:schemeClr val="bg1"/>
                </a:solidFill>
              </a:rPr>
              <a:t> tumor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err="1" smtClean="0">
                <a:solidFill>
                  <a:schemeClr val="bg1"/>
                </a:solidFill>
              </a:rPr>
              <a:t>Discitis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Vertebral fusion</a:t>
            </a:r>
          </a:p>
          <a:p>
            <a:pPr marL="514350" indent="-514350">
              <a:buFont typeface="+mj-lt"/>
              <a:buAutoNum type="alphaUcPeriod"/>
            </a:pP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33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 t="4655" b="11918"/>
          <a:stretch>
            <a:fillRect/>
          </a:stretch>
        </p:blipFill>
        <p:spPr bwMode="auto">
          <a:xfrm>
            <a:off x="8347968" y="482600"/>
            <a:ext cx="3142992" cy="581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www.mayoclinic.org/images/spinal-cord-injury-rehabilitation-pmruv2n1-2-2col.jpg"/>
          <p:cNvPicPr>
            <a:picLocks noChangeAspect="1" noChangeArrowheads="1"/>
          </p:cNvPicPr>
          <p:nvPr/>
        </p:nvPicPr>
        <p:blipFill>
          <a:blip r:embed="rId3" cstate="print"/>
          <a:srcRect l="18557" r="29897"/>
          <a:stretch>
            <a:fillRect/>
          </a:stretch>
        </p:blipFill>
        <p:spPr bwMode="auto">
          <a:xfrm>
            <a:off x="4638164" y="462280"/>
            <a:ext cx="3000050" cy="5857240"/>
          </a:xfrm>
          <a:prstGeom prst="rect">
            <a:avLst/>
          </a:prstGeom>
          <a:noFill/>
        </p:spPr>
      </p:pic>
      <p:pic>
        <p:nvPicPr>
          <p:cNvPr id="4" name="Picture 4" descr="http://www.newportdoctorsmedicalgroup.com/images/spinal_cord.jpg"/>
          <p:cNvPicPr>
            <a:picLocks noChangeAspect="1" noChangeArrowheads="1"/>
          </p:cNvPicPr>
          <p:nvPr/>
        </p:nvPicPr>
        <p:blipFill>
          <a:blip r:embed="rId4" cstate="print"/>
          <a:srcRect l="20942" r="20419"/>
          <a:stretch>
            <a:fillRect/>
          </a:stretch>
        </p:blipFill>
        <p:spPr bwMode="auto">
          <a:xfrm>
            <a:off x="759882" y="482600"/>
            <a:ext cx="3338092" cy="58267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17040" y="6278880"/>
            <a:ext cx="135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Patient 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74640" y="6268720"/>
            <a:ext cx="135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Patient 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76080" y="6228080"/>
            <a:ext cx="135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Patient C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33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draryan.com/Portals/0/spinal%20cord%20tum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96" y="775648"/>
            <a:ext cx="10883846" cy="5482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533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ed-ed.virginia.edu/courses/rad/cspine/pictures/soft%20tissue%20dens%20fx%20type%20III%20latera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9512" y="543560"/>
            <a:ext cx="3840328" cy="5166360"/>
          </a:xfrm>
          <a:prstGeom prst="rect">
            <a:avLst/>
          </a:prstGeom>
          <a:noFill/>
        </p:spPr>
      </p:pic>
      <p:pic>
        <p:nvPicPr>
          <p:cNvPr id="3" name="Picture 2" descr="http://www.med-ed.virginia.edu/courses/rad/cspine/pictures/normal%20plain%20film%20lateral%205e.jpg"/>
          <p:cNvPicPr>
            <a:picLocks noChangeAspect="1" noChangeArrowheads="1"/>
          </p:cNvPicPr>
          <p:nvPr/>
        </p:nvPicPr>
        <p:blipFill>
          <a:blip r:embed="rId3" cstate="print"/>
          <a:srcRect b="8619"/>
          <a:stretch>
            <a:fillRect/>
          </a:stretch>
        </p:blipFill>
        <p:spPr bwMode="auto">
          <a:xfrm>
            <a:off x="599994" y="538376"/>
            <a:ext cx="3403046" cy="516138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32560" y="5781040"/>
            <a:ext cx="181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Normal control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7760" y="5770880"/>
            <a:ext cx="181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Patient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757920" y="1666240"/>
            <a:ext cx="2895600" cy="2174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What is the difference?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9533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860731-T2"/>
          <p:cNvPicPr>
            <a:picLocks noChangeAspect="1" noChangeArrowheads="1"/>
          </p:cNvPicPr>
          <p:nvPr/>
        </p:nvPicPr>
        <p:blipFill>
          <a:blip r:embed="rId2"/>
          <a:srcRect l="18750" t="9375" r="15625" b="4688"/>
          <a:stretch>
            <a:fillRect/>
          </a:stretch>
        </p:blipFill>
        <p:spPr bwMode="auto">
          <a:xfrm>
            <a:off x="1940560" y="51169"/>
            <a:ext cx="2440306" cy="319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860731-DWI"/>
          <p:cNvPicPr>
            <a:picLocks noChangeAspect="1" noChangeArrowheads="1"/>
          </p:cNvPicPr>
          <p:nvPr/>
        </p:nvPicPr>
        <p:blipFill>
          <a:blip r:embed="rId3"/>
          <a:srcRect l="21622" t="10811" r="21622" b="14865"/>
          <a:stretch>
            <a:fillRect/>
          </a:stretch>
        </p:blipFill>
        <p:spPr bwMode="auto">
          <a:xfrm>
            <a:off x="7768273" y="51169"/>
            <a:ext cx="2440306" cy="319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860731-FLAIR"/>
          <p:cNvPicPr>
            <a:picLocks noChangeAspect="1" noChangeArrowheads="1"/>
          </p:cNvPicPr>
          <p:nvPr/>
        </p:nvPicPr>
        <p:blipFill>
          <a:blip r:embed="rId4"/>
          <a:srcRect l="18750" t="9375" r="15562" b="4688"/>
          <a:stretch>
            <a:fillRect/>
          </a:stretch>
        </p:blipFill>
        <p:spPr bwMode="auto">
          <a:xfrm>
            <a:off x="4872955" y="51169"/>
            <a:ext cx="2442916" cy="319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7713423" y="3196487"/>
            <a:ext cx="2505554" cy="45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DWI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894023" y="3191724"/>
            <a:ext cx="2505554" cy="45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FLAIR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998423" y="3191724"/>
            <a:ext cx="2505554" cy="45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T2WI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3820160"/>
            <a:ext cx="809752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This MRI shows an infarction in the right basal ganglia.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The infarction is: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400" dirty="0" smtClean="0">
                <a:solidFill>
                  <a:schemeClr val="bg1"/>
                </a:solidFill>
              </a:rPr>
              <a:t>Acute (recent)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400" dirty="0" smtClean="0">
                <a:solidFill>
                  <a:schemeClr val="bg1"/>
                </a:solidFill>
              </a:rPr>
              <a:t>Chronic (old)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400" dirty="0" smtClean="0">
                <a:solidFill>
                  <a:schemeClr val="bg1"/>
                </a:solidFill>
              </a:rPr>
              <a:t>Hemorrhagic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400" dirty="0" smtClean="0">
                <a:solidFill>
                  <a:schemeClr val="bg1"/>
                </a:solidFill>
              </a:rPr>
              <a:t>In PCA territory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33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860731-T2"/>
          <p:cNvPicPr>
            <a:picLocks noChangeAspect="1" noChangeArrowheads="1"/>
          </p:cNvPicPr>
          <p:nvPr/>
        </p:nvPicPr>
        <p:blipFill>
          <a:blip r:embed="rId2"/>
          <a:srcRect l="18750" t="9375" r="15625" b="4688"/>
          <a:stretch>
            <a:fillRect/>
          </a:stretch>
        </p:blipFill>
        <p:spPr bwMode="auto">
          <a:xfrm>
            <a:off x="1940560" y="51169"/>
            <a:ext cx="2440306" cy="319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860731-DWI"/>
          <p:cNvPicPr>
            <a:picLocks noChangeAspect="1" noChangeArrowheads="1"/>
          </p:cNvPicPr>
          <p:nvPr/>
        </p:nvPicPr>
        <p:blipFill>
          <a:blip r:embed="rId3"/>
          <a:srcRect l="21622" t="10811" r="21622" b="14865"/>
          <a:stretch>
            <a:fillRect/>
          </a:stretch>
        </p:blipFill>
        <p:spPr bwMode="auto">
          <a:xfrm>
            <a:off x="7768273" y="51169"/>
            <a:ext cx="2440306" cy="319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860731-FLAIR"/>
          <p:cNvPicPr>
            <a:picLocks noChangeAspect="1" noChangeArrowheads="1"/>
          </p:cNvPicPr>
          <p:nvPr/>
        </p:nvPicPr>
        <p:blipFill>
          <a:blip r:embed="rId4"/>
          <a:srcRect l="18750" t="9375" r="15562" b="4688"/>
          <a:stretch>
            <a:fillRect/>
          </a:stretch>
        </p:blipFill>
        <p:spPr bwMode="auto">
          <a:xfrm>
            <a:off x="4872955" y="51169"/>
            <a:ext cx="2442916" cy="319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7713423" y="3196487"/>
            <a:ext cx="2505554" cy="45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DWI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894023" y="3191724"/>
            <a:ext cx="2505554" cy="45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FLAIR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998423" y="3191724"/>
            <a:ext cx="2505554" cy="45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T2WI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8960" y="3962400"/>
            <a:ext cx="711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This patient is most likely to have: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400" dirty="0" smtClean="0">
                <a:solidFill>
                  <a:schemeClr val="bg1"/>
                </a:solidFill>
              </a:rPr>
              <a:t>Left </a:t>
            </a:r>
            <a:r>
              <a:rPr lang="en-US" sz="2400" dirty="0" err="1" smtClean="0">
                <a:solidFill>
                  <a:schemeClr val="bg1"/>
                </a:solidFill>
              </a:rPr>
              <a:t>monoplegia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800100" lvl="1" indent="-342900">
              <a:buFont typeface="+mj-lt"/>
              <a:buAutoNum type="alphaUcPeriod"/>
            </a:pPr>
            <a:r>
              <a:rPr lang="en-US" sz="2400" dirty="0" smtClean="0">
                <a:solidFill>
                  <a:schemeClr val="bg1"/>
                </a:solidFill>
              </a:rPr>
              <a:t>Left </a:t>
            </a:r>
            <a:r>
              <a:rPr lang="en-US" sz="2400" dirty="0" err="1" smtClean="0">
                <a:solidFill>
                  <a:schemeClr val="bg1"/>
                </a:solidFill>
              </a:rPr>
              <a:t>hemiplegia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800100" lvl="1" indent="-342900">
              <a:buFont typeface="+mj-lt"/>
              <a:buAutoNum type="alphaUcPeriod"/>
            </a:pPr>
            <a:r>
              <a:rPr lang="en-US" sz="2400" dirty="0" err="1" smtClean="0">
                <a:solidFill>
                  <a:schemeClr val="bg1"/>
                </a:solidFill>
              </a:rPr>
              <a:t>Diplegia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800100" lvl="1" indent="-342900">
              <a:buFont typeface="+mj-lt"/>
              <a:buAutoNum type="alphaUcPeriod"/>
            </a:pPr>
            <a:r>
              <a:rPr lang="en-US" sz="2400" dirty="0" smtClean="0">
                <a:solidFill>
                  <a:schemeClr val="bg1"/>
                </a:solidFill>
              </a:rPr>
              <a:t>No symptoms</a:t>
            </a:r>
          </a:p>
          <a:p>
            <a:pPr marL="800100" lvl="1" indent="-342900">
              <a:buFont typeface="+mj-lt"/>
              <a:buAutoNum type="alphaUcPeriod"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33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 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360" y="416560"/>
            <a:ext cx="493395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889308" y="538480"/>
            <a:ext cx="570325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FFFF66"/>
                </a:solidFill>
                <a:cs typeface="Arial" panose="020B0604020202020204" pitchFamily="34" charset="0"/>
              </a:rPr>
              <a:t>This CT shows:</a:t>
            </a:r>
          </a:p>
          <a:p>
            <a:pPr>
              <a:defRPr/>
            </a:pPr>
            <a:endParaRPr lang="en-US" sz="1600" dirty="0"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Subdural hematoma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Subarachnoid hemorrhage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Intraventricular</a:t>
            </a:r>
            <a:r>
              <a:rPr lang="en-US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 hemorrhage</a:t>
            </a:r>
            <a:endParaRPr lang="en-US" sz="2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All of the above</a:t>
            </a:r>
          </a:p>
        </p:txBody>
      </p:sp>
    </p:spTree>
    <p:extLst>
      <p:ext uri="{BB962C8B-B14F-4D97-AF65-F5344CB8AC3E}">
        <p14:creationId xmlns:p14="http://schemas.microsoft.com/office/powerpoint/2010/main" val="249533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icture1"/>
          <p:cNvPicPr>
            <a:picLocks noChangeAspect="1" noChangeArrowheads="1"/>
          </p:cNvPicPr>
          <p:nvPr/>
        </p:nvPicPr>
        <p:blipFill>
          <a:blip r:embed="rId2"/>
          <a:srcRect r="18979" b="37309"/>
          <a:stretch>
            <a:fillRect/>
          </a:stretch>
        </p:blipFill>
        <p:spPr bwMode="auto">
          <a:xfrm>
            <a:off x="318770" y="661225"/>
            <a:ext cx="4639310" cy="58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889308" y="538480"/>
            <a:ext cx="5703252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FFFF66"/>
                </a:solidFill>
                <a:cs typeface="Arial" panose="020B0604020202020204" pitchFamily="34" charset="0"/>
              </a:rPr>
              <a:t>The hematoma pointed by the arrow is:</a:t>
            </a:r>
            <a:endParaRPr lang="en-US" sz="3200" dirty="0">
              <a:solidFill>
                <a:srgbClr val="FFFF66"/>
              </a:solidFill>
              <a:cs typeface="Arial" panose="020B0604020202020204" pitchFamily="34" charset="0"/>
            </a:endParaRPr>
          </a:p>
          <a:p>
            <a:pPr>
              <a:defRPr/>
            </a:pPr>
            <a:endParaRPr lang="en-US" sz="1600" dirty="0"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Acute epidural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Chronic epidural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Acute subdural</a:t>
            </a:r>
            <a:endParaRPr lang="en-US" sz="2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Chronic subdural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None of the above</a:t>
            </a:r>
          </a:p>
          <a:p>
            <a:pPr marL="514350" indent="-514350">
              <a:defRPr/>
            </a:pPr>
            <a:endParaRPr lang="en-US" sz="28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33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 055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rcRect/>
          <a:stretch>
            <a:fillRect/>
          </a:stretch>
        </p:blipFill>
        <p:spPr bwMode="auto">
          <a:xfrm>
            <a:off x="407669" y="492760"/>
            <a:ext cx="4633241" cy="592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889308" y="538480"/>
            <a:ext cx="570325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FFFF66"/>
                </a:solidFill>
                <a:cs typeface="Arial" panose="020B0604020202020204" pitchFamily="34" charset="0"/>
              </a:rPr>
              <a:t>This CT shows:</a:t>
            </a:r>
            <a:endParaRPr lang="en-US" sz="3200" dirty="0">
              <a:solidFill>
                <a:srgbClr val="FFFF66"/>
              </a:solidFill>
              <a:cs typeface="Arial" panose="020B0604020202020204" pitchFamily="34" charset="0"/>
            </a:endParaRPr>
          </a:p>
          <a:p>
            <a:pPr>
              <a:defRPr/>
            </a:pPr>
            <a:endParaRPr lang="en-US" sz="1600" dirty="0"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Acute PCA infarct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Chronic ACA infarct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Subarachnoid bleeding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Meningioma</a:t>
            </a:r>
            <a:endParaRPr lang="en-US" sz="2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Abscess</a:t>
            </a:r>
          </a:p>
          <a:p>
            <a:pPr marL="514350" indent="-514350">
              <a:defRPr/>
            </a:pPr>
            <a:endParaRPr lang="en-US" sz="28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33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17465" y="2428855"/>
            <a:ext cx="653756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Thank you</a:t>
            </a:r>
            <a:endParaRPr lang="en-US" sz="115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326" y="365125"/>
            <a:ext cx="7038474" cy="1325563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Which is true on this brain CT regarding anatomy</a:t>
            </a:r>
            <a:r>
              <a:rPr lang="en-US" dirty="0" smtClean="0">
                <a:solidFill>
                  <a:srgbClr val="FFFF00"/>
                </a:solidFill>
              </a:rPr>
              <a:t>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1179" y="1617079"/>
            <a:ext cx="6332620" cy="4351338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/>
                </a:solidFill>
              </a:rPr>
              <a:t>Internal capsule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/>
                </a:solidFill>
              </a:rPr>
              <a:t>Caudate head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/>
                </a:solidFill>
              </a:rPr>
              <a:t>Cerebral peduncle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/>
                </a:solidFill>
              </a:rPr>
              <a:t>Putamen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/>
                </a:solidFill>
              </a:rPr>
              <a:t>Thalamus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/>
                </a:solidFill>
              </a:rPr>
              <a:t>4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ventricle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5" descr="Normal_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11" y="945399"/>
            <a:ext cx="4156413" cy="5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27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Which is true in CT?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Bone is black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CSF is black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Gray matter is darker than white matter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>
                <a:solidFill>
                  <a:schemeClr val="bg1"/>
                </a:solidFill>
              </a:rPr>
              <a:t>Gray and white matter can not be differentiated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55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8" t="15654" r="27357" b="8047"/>
          <a:stretch>
            <a:fillRect/>
          </a:stretch>
        </p:blipFill>
        <p:spPr bwMode="auto">
          <a:xfrm>
            <a:off x="6288504" y="962529"/>
            <a:ext cx="4386647" cy="526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sites.google.com/site/neurosun/headct-custom-crop-0.12-0.02-0.88-0.94-size-232-2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816" y="962529"/>
            <a:ext cx="4372178" cy="526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0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481138" y="994609"/>
            <a:ext cx="5142072" cy="5277853"/>
            <a:chOff x="5334000" y="1981200"/>
            <a:chExt cx="3338247" cy="3581400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5334000" y="1981200"/>
              <a:ext cx="3338247" cy="3581400"/>
              <a:chOff x="1259632" y="1340768"/>
              <a:chExt cx="5319713" cy="5129213"/>
            </a:xfrm>
          </p:grpSpPr>
          <p:pic>
            <p:nvPicPr>
              <p:cNvPr id="8" name="Picture 3" descr="00002200"/>
              <p:cNvPicPr>
                <a:picLocks noChangeAspect="1" noChangeArrowheads="1"/>
              </p:cNvPicPr>
              <p:nvPr/>
            </p:nvPicPr>
            <p:blipFill>
              <a:blip r:embed="rId2">
                <a:lum bright="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9632" y="1340768"/>
                <a:ext cx="5319713" cy="5129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Line 14"/>
              <p:cNvSpPr>
                <a:spLocks noChangeShapeType="1"/>
              </p:cNvSpPr>
              <p:nvPr/>
            </p:nvSpPr>
            <p:spPr bwMode="auto">
              <a:xfrm flipH="1" flipV="1">
                <a:off x="4384286" y="4686967"/>
                <a:ext cx="76109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16"/>
              <p:cNvSpPr>
                <a:spLocks noChangeShapeType="1"/>
              </p:cNvSpPr>
              <p:nvPr/>
            </p:nvSpPr>
            <p:spPr bwMode="auto">
              <a:xfrm>
                <a:off x="3012232" y="3398168"/>
                <a:ext cx="381000" cy="53340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Line 14"/>
            <p:cNvSpPr>
              <a:spLocks noChangeShapeType="1"/>
            </p:cNvSpPr>
            <p:nvPr/>
          </p:nvSpPr>
          <p:spPr bwMode="auto">
            <a:xfrm flipH="1">
              <a:off x="7620000" y="3581400"/>
              <a:ext cx="286790" cy="4007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4"/>
            <p:cNvSpPr>
              <a:spLocks noChangeShapeType="1"/>
            </p:cNvSpPr>
            <p:nvPr/>
          </p:nvSpPr>
          <p:spPr bwMode="auto">
            <a:xfrm flipH="1" flipV="1">
              <a:off x="7315200" y="4876800"/>
              <a:ext cx="47760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2956560" y="164193"/>
            <a:ext cx="5978846" cy="58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Name the structures</a:t>
            </a:r>
            <a:endParaRPr lang="en-US" sz="3200" b="1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V="1">
            <a:off x="5402580" y="4254898"/>
            <a:ext cx="394621" cy="416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H="1">
            <a:off x="6634540" y="2270760"/>
            <a:ext cx="474920" cy="46775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 flipH="1" flipV="1">
            <a:off x="6653851" y="4590178"/>
            <a:ext cx="73568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7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Contraindication of MRI include all the following EXCEPT: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9832" y="1825625"/>
            <a:ext cx="9893968" cy="4351338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80000"/>
              </a:lnSpc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cardiac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pacemaker</a:t>
            </a:r>
          </a:p>
          <a:p>
            <a:pPr marL="514350" indent="-514350" algn="just">
              <a:lnSpc>
                <a:spcPct val="80000"/>
              </a:lnSpc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cochlear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implants</a:t>
            </a:r>
          </a:p>
          <a:p>
            <a:pPr marL="514350" indent="-514350" algn="just">
              <a:lnSpc>
                <a:spcPct val="80000"/>
              </a:lnSpc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metal close to the eye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14350" indent="-514350" algn="just">
              <a:lnSpc>
                <a:spcPct val="80000"/>
              </a:lnSpc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neurostimulators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14350" indent="-514350" algn="just">
              <a:lnSpc>
                <a:spcPct val="80000"/>
              </a:lnSpc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pregnancy (3</a:t>
            </a:r>
            <a:r>
              <a:rPr lang="en-US" sz="3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rd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trimester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01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9797717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MRI diffusion (DWI) is particularly helpful in assessment </a:t>
            </a:r>
            <a:r>
              <a:rPr lang="en-US" sz="4000" dirty="0" smtClean="0">
                <a:solidFill>
                  <a:srgbClr val="FFFF00"/>
                </a:solidFill>
              </a:rPr>
              <a:t>of all the following EXCEPT: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9832" y="1825625"/>
            <a:ext cx="9893968" cy="4351338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80000"/>
              </a:lnSpc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Brain infarction</a:t>
            </a:r>
          </a:p>
          <a:p>
            <a:pPr marL="514350" indent="-514350" algn="just">
              <a:lnSpc>
                <a:spcPct val="80000"/>
              </a:lnSpc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Brain abscess</a:t>
            </a:r>
          </a:p>
          <a:p>
            <a:pPr marL="514350" indent="-514350" algn="just">
              <a:lnSpc>
                <a:spcPct val="80000"/>
              </a:lnSpc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Brain tumors</a:t>
            </a:r>
          </a:p>
          <a:p>
            <a:pPr marL="514350" indent="-514350" algn="just">
              <a:lnSpc>
                <a:spcPct val="80000"/>
              </a:lnSpc>
              <a:spcBef>
                <a:spcPct val="20000"/>
              </a:spcBef>
              <a:buFont typeface="+mj-lt"/>
              <a:buAutoNum type="alphaUcPeriod"/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Hydrocephalus</a:t>
            </a:r>
          </a:p>
          <a:p>
            <a:pPr marL="514350" indent="-514350" algn="just">
              <a:lnSpc>
                <a:spcPct val="80000"/>
              </a:lnSpc>
              <a:spcBef>
                <a:spcPct val="20000"/>
              </a:spcBef>
              <a:buFont typeface="+mj-lt"/>
              <a:buAutoNum type="alphaUcPeriod"/>
              <a:defRPr/>
            </a:pP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14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05000" y="152400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MRI Diffusion..</a:t>
            </a:r>
            <a:endParaRPr lang="en-US" sz="4800" dirty="0">
              <a:latin typeface="+mj-lt"/>
              <a:ea typeface="+mj-ea"/>
              <a:cs typeface="+mj-cs"/>
            </a:endParaRPr>
          </a:p>
        </p:txBody>
      </p:sp>
      <p:grpSp>
        <p:nvGrpSpPr>
          <p:cNvPr id="74755" name="Group 2"/>
          <p:cNvGrpSpPr>
            <a:grpSpLocks/>
          </p:cNvGrpSpPr>
          <p:nvPr/>
        </p:nvGrpSpPr>
        <p:grpSpPr bwMode="auto">
          <a:xfrm>
            <a:off x="5105400" y="2362200"/>
            <a:ext cx="5334000" cy="3096690"/>
            <a:chOff x="1692275" y="2060575"/>
            <a:chExt cx="5613400" cy="4246508"/>
          </a:xfrm>
        </p:grpSpPr>
        <p:pic>
          <p:nvPicPr>
            <p:cNvPr id="74757" name="Picture 2" descr="http://jnnp.bmj.com/content/76/suppl_3/iii19/F6.larg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" b="50134"/>
            <a:stretch>
              <a:fillRect/>
            </a:stretch>
          </p:blipFill>
          <p:spPr bwMode="auto">
            <a:xfrm>
              <a:off x="4572000" y="2060575"/>
              <a:ext cx="2733675" cy="3097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758" name="Picture 2" descr="http://jnnp.bmj.com/content/76/suppl_3/iii19/F6.larg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202"/>
            <a:stretch>
              <a:fillRect/>
            </a:stretch>
          </p:blipFill>
          <p:spPr bwMode="auto">
            <a:xfrm>
              <a:off x="1692275" y="2060575"/>
              <a:ext cx="2782888" cy="3097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759" name="TextBox 7"/>
            <p:cNvSpPr txBox="1">
              <a:spLocks noChangeArrowheads="1"/>
            </p:cNvSpPr>
            <p:nvPr/>
          </p:nvSpPr>
          <p:spPr bwMode="auto">
            <a:xfrm>
              <a:off x="2268538" y="5589589"/>
              <a:ext cx="928172" cy="717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bg1"/>
                  </a:solidFill>
                  <a:latin typeface="Arial" panose="020B0604020202020204" pitchFamily="34" charset="0"/>
                </a:rPr>
                <a:t>DWI</a:t>
              </a:r>
            </a:p>
          </p:txBody>
        </p:sp>
        <p:sp>
          <p:nvSpPr>
            <p:cNvPr id="74760" name="TextBox 8"/>
            <p:cNvSpPr txBox="1">
              <a:spLocks noChangeArrowheads="1"/>
            </p:cNvSpPr>
            <p:nvPr/>
          </p:nvSpPr>
          <p:spPr bwMode="auto">
            <a:xfrm>
              <a:off x="5003800" y="5570538"/>
              <a:ext cx="1834074" cy="717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bg1"/>
                  </a:solidFill>
                  <a:latin typeface="Arial" panose="020B0604020202020204" pitchFamily="34" charset="0"/>
                </a:rPr>
                <a:t>ADC map</a:t>
              </a:r>
            </a:p>
          </p:txBody>
        </p:sp>
      </p:grpSp>
      <p:sp>
        <p:nvSpPr>
          <p:cNvPr id="74756" name="TextBox 8"/>
          <p:cNvSpPr txBox="1">
            <a:spLocks noChangeArrowheads="1"/>
          </p:cNvSpPr>
          <p:nvPr/>
        </p:nvSpPr>
        <p:spPr bwMode="auto">
          <a:xfrm>
            <a:off x="1524001" y="2362200"/>
            <a:ext cx="35210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panose="020B0604020202020204" pitchFamily="34" charset="0"/>
              </a:rPr>
              <a:t>MR diffusion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Very helpful in assessment of: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Early brain infarction.</a:t>
            </a:r>
          </a:p>
          <a:p>
            <a:pPr eaLnBrk="1" hangingPunct="1">
              <a:spcBef>
                <a:spcPct val="0"/>
              </a:spcBef>
            </a:pPr>
            <a:endParaRPr lang="en-US" altLang="en-US" sz="1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Brain abscess.</a:t>
            </a:r>
          </a:p>
          <a:p>
            <a:pPr eaLnBrk="1" hangingPunct="1">
              <a:spcBef>
                <a:spcPct val="0"/>
              </a:spcBef>
            </a:pPr>
            <a:endParaRPr lang="en-US" altLang="en-US" sz="1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Certain types of brain tumor.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68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413</Words>
  <Application>Microsoft Office PowerPoint</Application>
  <PresentationFormat>Widescreen</PresentationFormat>
  <Paragraphs>133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Century Gothic</vt:lpstr>
      <vt:lpstr>Wingdings</vt:lpstr>
      <vt:lpstr>Office Theme</vt:lpstr>
      <vt:lpstr>Neuroradiology  interactive lecture</vt:lpstr>
      <vt:lpstr>Skull X-RAY LAT. VIEW</vt:lpstr>
      <vt:lpstr>Which is true on this brain CT regarding anatomy:</vt:lpstr>
      <vt:lpstr>Which is true in CT?</vt:lpstr>
      <vt:lpstr>PowerPoint Presentation</vt:lpstr>
      <vt:lpstr>PowerPoint Presentation</vt:lpstr>
      <vt:lpstr>Contraindication of MRI include all the following EXCEPT:</vt:lpstr>
      <vt:lpstr>MRI diffusion (DWI) is particularly helpful in assessment of all the following EXCEPT:</vt:lpstr>
      <vt:lpstr>PowerPoint Presentation</vt:lpstr>
      <vt:lpstr>Which of the following is true?</vt:lpstr>
      <vt:lpstr>An MRI showed intra-axial lesion that is necrotic, irregular, strongly enhancing, and crossing midline.  This lesion is most likely:</vt:lpstr>
      <vt:lpstr>PowerPoint Presentation</vt:lpstr>
      <vt:lpstr>The lesion on this CT is:</vt:lpstr>
      <vt:lpstr>The lesion on this MRI is:</vt:lpstr>
      <vt:lpstr>PowerPoint Presentation</vt:lpstr>
      <vt:lpstr>PowerPoint Presentation</vt:lpstr>
      <vt:lpstr>PowerPoint Presentation</vt:lpstr>
      <vt:lpstr>Which of the following is true about the lines of the cervical spine?</vt:lpstr>
      <vt:lpstr>PowerPoint Presentation</vt:lpstr>
      <vt:lpstr>This MRI of the spine shows: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KKUH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Al-Orainy Ibrahim</dc:creator>
  <cp:lastModifiedBy>Al-Orainy Ibrahim</cp:lastModifiedBy>
  <cp:revision>24</cp:revision>
  <dcterms:created xsi:type="dcterms:W3CDTF">2014-04-17T06:46:43Z</dcterms:created>
  <dcterms:modified xsi:type="dcterms:W3CDTF">2015-04-13T07:22:32Z</dcterms:modified>
</cp:coreProperties>
</file>