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activeX/activeX1.xml" ContentType="application/vnd.ms-office.activeX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5"/>
  </p:notesMasterIdLst>
  <p:sldIdLst>
    <p:sldId id="257" r:id="rId2"/>
    <p:sldId id="258" r:id="rId3"/>
    <p:sldId id="259" r:id="rId4"/>
    <p:sldId id="361" r:id="rId5"/>
    <p:sldId id="362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1" r:id="rId16"/>
    <p:sldId id="272" r:id="rId17"/>
    <p:sldId id="273" r:id="rId18"/>
    <p:sldId id="274" r:id="rId19"/>
    <p:sldId id="277" r:id="rId20"/>
    <p:sldId id="278" r:id="rId21"/>
    <p:sldId id="280" r:id="rId22"/>
    <p:sldId id="281" r:id="rId23"/>
    <p:sldId id="282" r:id="rId24"/>
    <p:sldId id="283" r:id="rId25"/>
    <p:sldId id="284" r:id="rId26"/>
    <p:sldId id="286" r:id="rId27"/>
    <p:sldId id="287" r:id="rId28"/>
    <p:sldId id="289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5" r:id="rId52"/>
    <p:sldId id="316" r:id="rId53"/>
    <p:sldId id="318" r:id="rId54"/>
    <p:sldId id="320" r:id="rId55"/>
    <p:sldId id="321" r:id="rId56"/>
    <p:sldId id="322" r:id="rId57"/>
    <p:sldId id="323" r:id="rId58"/>
    <p:sldId id="324" r:id="rId59"/>
    <p:sldId id="325" r:id="rId60"/>
    <p:sldId id="326" r:id="rId61"/>
    <p:sldId id="327" r:id="rId62"/>
    <p:sldId id="328" r:id="rId63"/>
    <p:sldId id="329" r:id="rId64"/>
    <p:sldId id="330" r:id="rId65"/>
    <p:sldId id="331" r:id="rId66"/>
    <p:sldId id="332" r:id="rId67"/>
    <p:sldId id="333" r:id="rId68"/>
    <p:sldId id="334" r:id="rId69"/>
    <p:sldId id="335" r:id="rId70"/>
    <p:sldId id="336" r:id="rId71"/>
    <p:sldId id="337" r:id="rId72"/>
    <p:sldId id="338" r:id="rId73"/>
    <p:sldId id="339" r:id="rId74"/>
    <p:sldId id="340" r:id="rId75"/>
    <p:sldId id="341" r:id="rId76"/>
    <p:sldId id="342" r:id="rId77"/>
    <p:sldId id="343" r:id="rId78"/>
    <p:sldId id="344" r:id="rId79"/>
    <p:sldId id="345" r:id="rId80"/>
    <p:sldId id="346" r:id="rId81"/>
    <p:sldId id="360" r:id="rId82"/>
    <p:sldId id="348" r:id="rId83"/>
    <p:sldId id="349" r:id="rId84"/>
    <p:sldId id="350" r:id="rId85"/>
    <p:sldId id="351" r:id="rId86"/>
    <p:sldId id="352" r:id="rId87"/>
    <p:sldId id="353" r:id="rId88"/>
    <p:sldId id="354" r:id="rId89"/>
    <p:sldId id="355" r:id="rId90"/>
    <p:sldId id="356" r:id="rId91"/>
    <p:sldId id="357" r:id="rId92"/>
    <p:sldId id="358" r:id="rId93"/>
    <p:sldId id="359" r:id="rId9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activeX/activeX1.xml><?xml version="1.0" encoding="utf-8"?>
<ax:ocx xmlns:ax="http://schemas.microsoft.com/office/2006/activeX" xmlns:r="http://schemas.openxmlformats.org/officeDocument/2006/relationships" ax:classid="{79176FB0-B7F2-11CE-97EF-00AA006D2776}" ax:persistence="persistPropertyBag">
  <ax:ocxPr ax:name="Size" ax:value="2540;2540"/>
  <ax:ocxPr ax:name="Position" ax:value="4"/>
</ax:ocx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3E1C4EC-7590-4F03-8588-EB75842AAF59}" type="datetimeFigureOut">
              <a:rPr lang="ar-SA" smtClean="0"/>
              <a:pPr/>
              <a:t>23/07/38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D95F52D-57F1-40E0-B318-87A298706DE9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A256D36-556B-4C99-A9F7-55F05F01A521}" type="slidenum">
              <a:rPr lang="ar-SA" smtClean="0"/>
              <a:pPr/>
              <a:t>55</a:t>
            </a:fld>
            <a:endParaRPr lang="ar-SA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ar-SA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5464BC7-D6A7-4D13-96A3-9715181BC17D}" type="slidenum">
              <a:rPr lang="ar-SA" smtClean="0"/>
              <a:pPr/>
              <a:t>92</a:t>
            </a:fld>
            <a:endParaRPr lang="ar-SA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ar-SA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C0484B1-3E7D-4200-A7DA-9EDBC01FDCAA}" type="slidenum">
              <a:rPr lang="ar-SA" smtClean="0"/>
              <a:pPr/>
              <a:t>93</a:t>
            </a:fld>
            <a:endParaRPr lang="ar-SA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hyperlink" Target="http://www.google.com.sa/url?url=http://www.sciencedaily.com/releases/2015/01/150123081319.htm&amp;rct=j&amp;frm=1&amp;q=&amp;esrc=s&amp;sa=U&amp;ved=0ahUKEwj-u5D09IrLAhXMeT4KHYzdBOgQwW4ILTAM&amp;usg=AFQjCNF5ePUFE5mpoobG7VawOG5QxY-E_w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google.com.sa/url?url=http://menshealth.about.com/cs/blackhealth/a/keloid_scar.htm&amp;rct=j&amp;frm=1&amp;q=&amp;esrc=s&amp;sa=U&amp;ved=0ahUKEwj-u5D09IrLAhXMeT4KHYzdBOgQwW4IMTAO&amp;usg=AFQjCNH7k6GSyU37ijGf7BwNE0BNnyaK9Q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hyperlink" Target="http://www.google.com.sa/url?url=http://www.thedoctorstv.com/videos/keloid-scar-tissue&amp;rct=j&amp;frm=1&amp;q=&amp;esrc=s&amp;sa=U&amp;ved=0ahUKEwj-u5D09IrLAhXMeT4KHYzdBOgQwW4IGTAC&amp;usg=AFQjCNFqB2vBTYaNzlNRZCGzNAYnO7iVt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om/url?url=http://www.brighterlooks.com/how-it-works/&amp;rct=j&amp;frm=1&amp;q=&amp;esrc=s&amp;sa=U&amp;ved=0ahUKEwjd07ep8YrLAhVC8z4KHQvNAukQwW4ILDAL&amp;usg=AFQjCNEXROe5G_IikXtyNLBJAjhgVzlwyQ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google.com/url?url=http://www.coloradoskinandvein.com/diagnoses/hypertrophic-scars/&amp;rct=j&amp;frm=1&amp;q=&amp;esrc=s&amp;sa=U&amp;ved=0ahUKEwiQieqm9IrLAhXKPz4KHY7ABegQwW4IKDAJ&amp;usg=AFQjCNFnfljg07FV6BQjOdEvWp64vma3zA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google.com/url?url=http://firesidepharmacy.com/scars-can-help-heal/&amp;rct=j&amp;frm=1&amp;q=&amp;esrc=s&amp;sa=U&amp;ved=0ahUKEwiQieqm9IrLAhXKPz4KHY7ABegQwW4INDAP&amp;usg=AFQjCNGyDGVqW7RcTZabX2Ih7b0J-2cFMQ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hyperlink" Target="http://www.google.com/url?url=http://emedicine.medscape.com/article/876214-overview&amp;rct=j&amp;frm=1&amp;q=&amp;esrc=s&amp;sa=U&amp;ved=0ahUKEwiQieqm9IrLAhXKPz4KHY7ABegQwW4IHjAE&amp;usg=AFQjCNGQfPkKJzQJ6qWdA4zXRGt-MVHVyA" TargetMode="Externa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hyperlink" Target="http://www.google.com.sa/url?url=http://www.howtoremovethat.com/how-to-get-rid-of-keloid-scars.html&amp;rct=j&amp;frm=1&amp;q=&amp;esrc=s&amp;sa=U&amp;ved=0ahUKEwj-u5D09IrLAhXMeT4KHYzdBOgQwW4IFzAB&amp;usg=AFQjCNHUHnoX2JDUkq5bhfSjrTwKxsXdow" TargetMode="Externa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"/>
            <a:ext cx="9144000" cy="2209799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SUPERFASCIAL LUMPS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209800"/>
            <a:ext cx="9144000" cy="46482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b="1" i="1" u="sng" dirty="0" smtClean="0"/>
              <a:t>SKIN &amp; SUBCUTANEOUS</a:t>
            </a:r>
            <a:endParaRPr lang="en-US" sz="3600" b="1" i="1" u="sng" dirty="0" smtClean="0"/>
          </a:p>
          <a:p>
            <a:pPr eaLnBrk="1" hangingPunct="1">
              <a:defRPr/>
            </a:pPr>
            <a:r>
              <a:rPr lang="en-US" sz="3600" b="1" i="1" u="sng" dirty="0" smtClean="0"/>
              <a:t>TUMOURS &amp; </a:t>
            </a:r>
            <a:r>
              <a:rPr lang="en-US" sz="3600" b="1" i="1" u="sng" dirty="0" smtClean="0"/>
              <a:t>CYSTS</a:t>
            </a:r>
          </a:p>
        </p:txBody>
      </p:sp>
      <p:sp>
        <p:nvSpPr>
          <p:cNvPr id="4100" name="TextBox 3"/>
          <p:cNvSpPr txBox="1">
            <a:spLocks noChangeArrowheads="1"/>
          </p:cNvSpPr>
          <p:nvPr/>
        </p:nvSpPr>
        <p:spPr bwMode="auto">
          <a:xfrm>
            <a:off x="1600200" y="5257800"/>
            <a:ext cx="35274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400" b="1" i="1" dirty="0"/>
              <a:t>Dr. Mohammad Al-</a:t>
            </a:r>
            <a:r>
              <a:rPr lang="en-US" sz="2400" b="1" i="1" dirty="0" err="1"/>
              <a:t>Akeely</a:t>
            </a:r>
            <a:endParaRPr lang="en-US" sz="2400" b="1" i="1" dirty="0"/>
          </a:p>
          <a:p>
            <a:pPr algn="l"/>
            <a:r>
              <a:rPr lang="en-US" sz="2400" b="1" i="1" dirty="0"/>
              <a:t>Associate Professor </a:t>
            </a:r>
          </a:p>
          <a:p>
            <a:pPr algn="l"/>
            <a:r>
              <a:rPr lang="en-US" sz="2400" b="1" i="1" dirty="0"/>
              <a:t>Department of Surgery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1905000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u="sng" dirty="0" err="1" smtClean="0"/>
              <a:t>Keloid</a:t>
            </a:r>
            <a:r>
              <a:rPr lang="en-US" dirty="0" smtClean="0"/>
              <a:t> </a:t>
            </a:r>
            <a:r>
              <a:rPr lang="en-US" sz="2100" dirty="0" smtClean="0"/>
              <a:t>continue</a:t>
            </a:r>
            <a:endParaRPr lang="en-US" dirty="0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00188" y="2357438"/>
            <a:ext cx="7643812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I</a:t>
            </a:r>
            <a:r>
              <a:rPr lang="en-US" sz="2600" dirty="0" smtClean="0"/>
              <a:t>nitially </a:t>
            </a:r>
            <a:r>
              <a:rPr lang="en-US" sz="2600" dirty="0" smtClean="0"/>
              <a:t>raised , pink , tender , itchy 			and may ulcerate.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M</a:t>
            </a:r>
            <a:r>
              <a:rPr lang="en-US" sz="2600" dirty="0" smtClean="0"/>
              <a:t>ore </a:t>
            </a:r>
            <a:r>
              <a:rPr lang="en-US" sz="2600" dirty="0" smtClean="0"/>
              <a:t>common in dark skinned people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P</a:t>
            </a:r>
            <a:r>
              <a:rPr lang="en-US" sz="2600" dirty="0" smtClean="0"/>
              <a:t>rogressive </a:t>
            </a:r>
            <a:r>
              <a:rPr lang="en-US" sz="2600" dirty="0" err="1" smtClean="0"/>
              <a:t>v.s</a:t>
            </a:r>
            <a:r>
              <a:rPr lang="en-US" sz="2600" dirty="0" smtClean="0"/>
              <a:t>. non progressive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600" dirty="0" err="1" smtClean="0"/>
              <a:t>A</a:t>
            </a:r>
            <a:r>
              <a:rPr lang="en-US" sz="2600" dirty="0" err="1" smtClean="0"/>
              <a:t>quired</a:t>
            </a:r>
            <a:r>
              <a:rPr lang="en-US" sz="2600" dirty="0" smtClean="0"/>
              <a:t> </a:t>
            </a:r>
            <a:r>
              <a:rPr lang="en-US" sz="2600" dirty="0" smtClean="0"/>
              <a:t>v/s spontaneous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smtClean="0"/>
              <a:t>    </a:t>
            </a:r>
            <a:r>
              <a:rPr lang="en-US" u="sng" dirty="0" smtClean="0"/>
              <a:t>Rx</a:t>
            </a:r>
            <a:r>
              <a:rPr lang="en-US" dirty="0" smtClean="0"/>
              <a:t> 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smtClean="0"/>
              <a:t>    </a:t>
            </a:r>
            <a:r>
              <a:rPr lang="en-US" dirty="0" smtClean="0"/>
              <a:t> </a:t>
            </a:r>
            <a:r>
              <a:rPr lang="en-US" dirty="0" smtClean="0"/>
              <a:t>.</a:t>
            </a:r>
            <a:r>
              <a:rPr lang="en-US" sz="2800" dirty="0" smtClean="0"/>
              <a:t>Injection</a:t>
            </a:r>
            <a:r>
              <a:rPr lang="en-US" dirty="0" smtClean="0"/>
              <a:t> </a:t>
            </a:r>
            <a:r>
              <a:rPr lang="en-US" sz="1600" dirty="0" smtClean="0"/>
              <a:t>( </a:t>
            </a:r>
            <a:r>
              <a:rPr lang="en-US" sz="2000" dirty="0" err="1" smtClean="0"/>
              <a:t>hyaluronidase</a:t>
            </a:r>
            <a:r>
              <a:rPr lang="en-US" sz="2000" dirty="0" smtClean="0"/>
              <a:t> , </a:t>
            </a:r>
            <a:r>
              <a:rPr lang="en-US" sz="2000" dirty="0" err="1" smtClean="0"/>
              <a:t>steroides</a:t>
            </a:r>
            <a:r>
              <a:rPr lang="en-US" sz="2000" dirty="0" smtClean="0"/>
              <a:t>  etc</a:t>
            </a:r>
            <a:r>
              <a:rPr lang="en-US" sz="2100" dirty="0" smtClean="0"/>
              <a:t>.</a:t>
            </a:r>
            <a:r>
              <a:rPr lang="en-US" sz="1400" dirty="0" smtClean="0"/>
              <a:t>)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100" dirty="0" smtClean="0"/>
              <a:t>      </a:t>
            </a:r>
            <a:r>
              <a:rPr lang="en-US" sz="2100" dirty="0" smtClean="0"/>
              <a:t>  </a:t>
            </a:r>
            <a:r>
              <a:rPr lang="en-US" sz="2100" dirty="0" smtClean="0"/>
              <a:t>.</a:t>
            </a:r>
            <a:r>
              <a:rPr lang="en-US" sz="2800" dirty="0" smtClean="0"/>
              <a:t>Excision &amp; grafting       </a:t>
            </a:r>
          </a:p>
        </p:txBody>
      </p:sp>
      <p:pic>
        <p:nvPicPr>
          <p:cNvPr id="10244" name="Picture 4" descr="scan0087"/>
          <p:cNvPicPr>
            <a:picLocks noChangeAspect="1" noChangeArrowheads="1"/>
          </p:cNvPicPr>
          <p:nvPr/>
        </p:nvPicPr>
        <p:blipFill>
          <a:blip r:embed="rId2"/>
          <a:srcRect b="13255"/>
          <a:stretch>
            <a:fillRect/>
          </a:stretch>
        </p:blipFill>
        <p:spPr bwMode="auto">
          <a:xfrm>
            <a:off x="6786563" y="3714750"/>
            <a:ext cx="2357437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11268" name="Picture 4" descr="scan0088"/>
          <p:cNvPicPr>
            <a:picLocks noChangeAspect="1" noChangeArrowheads="1"/>
          </p:cNvPicPr>
          <p:nvPr/>
        </p:nvPicPr>
        <p:blipFill>
          <a:blip r:embed="rId2" cstate="print"/>
          <a:srcRect b="14546"/>
          <a:stretch>
            <a:fillRect/>
          </a:stretch>
        </p:blipFill>
        <p:spPr bwMode="auto">
          <a:xfrm>
            <a:off x="6000750" y="2857500"/>
            <a:ext cx="2500313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4" descr="scan0089"/>
          <p:cNvPicPr>
            <a:picLocks noChangeAspect="1" noChangeArrowheads="1"/>
          </p:cNvPicPr>
          <p:nvPr/>
        </p:nvPicPr>
        <p:blipFill>
          <a:blip r:embed="rId3"/>
          <a:srcRect b="15520"/>
          <a:stretch>
            <a:fillRect/>
          </a:stretch>
        </p:blipFill>
        <p:spPr bwMode="auto">
          <a:xfrm>
            <a:off x="3929063" y="2928938"/>
            <a:ext cx="2143125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8" descr="نتيجة بحث الصور عن ‪keloid scar‬‏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71688" y="2928938"/>
            <a:ext cx="150018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smtClean="0"/>
          </a:p>
        </p:txBody>
      </p:sp>
      <p:pic>
        <p:nvPicPr>
          <p:cNvPr id="12292" name="Picture 2" descr="نتيجة بحث الصور عن ‪keloid scar‬‏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00" y="2428875"/>
            <a:ext cx="21431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4" descr="نتيجة بحث الصور عن ‪keloid scar‬‏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7625" y="2428875"/>
            <a:ext cx="21431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4" descr="scan0091"/>
          <p:cNvPicPr>
            <a:picLocks noChangeAspect="1" noChangeArrowheads="1"/>
          </p:cNvPicPr>
          <p:nvPr/>
        </p:nvPicPr>
        <p:blipFill>
          <a:blip r:embed="rId6"/>
          <a:srcRect b="13376"/>
          <a:stretch>
            <a:fillRect/>
          </a:stretch>
        </p:blipFill>
        <p:spPr bwMode="auto">
          <a:xfrm>
            <a:off x="1214438" y="2428875"/>
            <a:ext cx="30226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514600"/>
            <a:ext cx="9144001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609600" indent="-609600" algn="ctr" rtl="0" eaLnBrk="1" hangingPunct="1">
              <a:defRPr/>
            </a:pPr>
            <a:endParaRPr lang="en-US" sz="2100" dirty="0" smtClean="0"/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100" dirty="0" smtClean="0"/>
              <a:t>  . </a:t>
            </a:r>
            <a:r>
              <a:rPr lang="en-US" sz="2400" dirty="0" smtClean="0"/>
              <a:t>Excessive granulation tissue growth in ulcers.</a:t>
            </a:r>
          </a:p>
          <a:p>
            <a:pPr marL="609600" indent="-609600" algn="ctr" rtl="0" eaLnBrk="1" hangingPunct="1">
              <a:defRPr/>
            </a:pPr>
            <a:endParaRPr lang="en-US" sz="2400" dirty="0" smtClean="0"/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. Firm, bright , red selling that bleeds on touch.</a:t>
            </a:r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                     </a:t>
            </a:r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 . recurrent bleeding when exposed to Trauma.		</a:t>
            </a:r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endParaRPr lang="en-US" sz="2400" dirty="0" smtClean="0"/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	</a:t>
            </a:r>
            <a:r>
              <a:rPr lang="en-US" sz="2400" u="sng" dirty="0" smtClean="0"/>
              <a:t>Rx</a:t>
            </a:r>
            <a:r>
              <a:rPr lang="en-US" sz="2400" dirty="0" smtClean="0"/>
              <a:t> : cauterization </a:t>
            </a:r>
            <a:r>
              <a:rPr lang="en-US" sz="2400" dirty="0" err="1" smtClean="0"/>
              <a:t>v.s</a:t>
            </a:r>
            <a:r>
              <a:rPr lang="en-US" sz="2400" dirty="0" smtClean="0"/>
              <a:t>  excision                .</a:t>
            </a:r>
          </a:p>
          <a:p>
            <a:pPr marL="609600" indent="-609600" algn="ctr" rtl="0" eaLnBrk="1" hangingPunct="1">
              <a:buFont typeface="Wingdings" pitchFamily="2" charset="2"/>
              <a:buNone/>
              <a:defRPr/>
            </a:pPr>
            <a:r>
              <a:rPr lang="en-US" sz="2100" dirty="0" smtClean="0"/>
              <a:t>          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85737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000" b="1" i="1" u="sng" dirty="0" err="1" smtClean="0"/>
              <a:t>Pyogenic</a:t>
            </a:r>
            <a:r>
              <a:rPr lang="en-US" sz="4000" b="1" i="1" u="sng" dirty="0" smtClean="0"/>
              <a:t> </a:t>
            </a:r>
            <a:r>
              <a:rPr lang="en-US" sz="4000" b="1" i="1" u="sng" dirty="0" err="1" smtClean="0"/>
              <a:t>granuloma</a:t>
            </a:r>
            <a:endParaRPr lang="en-US" sz="4000" b="1" i="1" u="sng" dirty="0" smtClean="0"/>
          </a:p>
        </p:txBody>
      </p:sp>
      <p:pic>
        <p:nvPicPr>
          <p:cNvPr id="13316" name="Picture 4" descr="scan0171"/>
          <p:cNvPicPr>
            <a:picLocks noChangeAspect="1" noChangeArrowheads="1"/>
          </p:cNvPicPr>
          <p:nvPr/>
        </p:nvPicPr>
        <p:blipFill>
          <a:blip r:embed="rId2" cstate="print"/>
          <a:srcRect b="36502"/>
          <a:stretch>
            <a:fillRect/>
          </a:stretch>
        </p:blipFill>
        <p:spPr bwMode="auto">
          <a:xfrm>
            <a:off x="6477001" y="2819400"/>
            <a:ext cx="2667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USER\Pictures\download (8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81800" y="4800600"/>
            <a:ext cx="1981200" cy="18478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15363" name="Picture 2" descr="C:\Users\USER\Pictures\download (10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1981200"/>
            <a:ext cx="2695575" cy="2482850"/>
          </a:xfrm>
        </p:spPr>
      </p:pic>
      <p:pic>
        <p:nvPicPr>
          <p:cNvPr id="4" name="Picture 2" descr="C:\Users\USER\Pictures\images (58)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953000" y="1981200"/>
            <a:ext cx="2933700" cy="24733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8534400" cy="1981200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000" b="1" i="1" u="sng" dirty="0" err="1" smtClean="0"/>
              <a:t>Haemangioma</a:t>
            </a:r>
            <a:endParaRPr lang="en-US" sz="4000" b="1" i="1" u="sng" dirty="0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47813" y="2492375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600" dirty="0" smtClean="0"/>
              <a:t>		</a:t>
            </a:r>
            <a:r>
              <a:rPr lang="en-US" sz="2800" dirty="0" smtClean="0"/>
              <a:t>It is a developmental malformation of blood vessels rather than a </a:t>
            </a:r>
            <a:r>
              <a:rPr lang="en-US" sz="2800" dirty="0" err="1" smtClean="0"/>
              <a:t>tumour</a:t>
            </a:r>
            <a:r>
              <a:rPr lang="en-US" sz="2400" dirty="0" smtClean="0"/>
              <a:t>.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     </a:t>
            </a:r>
            <a:r>
              <a:rPr lang="en-US" sz="2800" u="sng" dirty="0" smtClean="0"/>
              <a:t>Types</a:t>
            </a:r>
            <a:r>
              <a:rPr lang="en-US" sz="2400" dirty="0" smtClean="0"/>
              <a:t>: </a:t>
            </a:r>
            <a:r>
              <a:rPr lang="en-US" sz="2400" i="1" dirty="0" smtClean="0"/>
              <a:t>capillary , cavernous ,arterial.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	It commonly occurs in skin &amp; sub </a:t>
            </a:r>
            <a:r>
              <a:rPr lang="en-US" sz="2400" dirty="0" err="1" smtClean="0"/>
              <a:t>cutaneous</a:t>
            </a:r>
            <a:r>
              <a:rPr lang="en-US" sz="2400" dirty="0" smtClean="0"/>
              <a:t> tissue	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</a:t>
            </a:r>
            <a:r>
              <a:rPr lang="en-US" sz="2400" dirty="0" smtClean="0"/>
              <a:t>   but </a:t>
            </a:r>
            <a:r>
              <a:rPr lang="en-US" sz="2400" dirty="0" smtClean="0"/>
              <a:t>other organs ( </a:t>
            </a:r>
            <a:r>
              <a:rPr lang="en-US" sz="2400" dirty="0" err="1" smtClean="0"/>
              <a:t>e.g</a:t>
            </a:r>
            <a:r>
              <a:rPr lang="en-US" sz="2400" dirty="0" smtClean="0"/>
              <a:t>  lips , tongue ,liver ,brain) may be  affected.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18436" name="Picture 4" descr="scan0108"/>
          <p:cNvPicPr>
            <a:picLocks noChangeAspect="1" noChangeArrowheads="1"/>
          </p:cNvPicPr>
          <p:nvPr/>
        </p:nvPicPr>
        <p:blipFill>
          <a:blip r:embed="rId2"/>
          <a:srcRect b="10333"/>
          <a:stretch>
            <a:fillRect/>
          </a:stretch>
        </p:blipFill>
        <p:spPr bwMode="auto">
          <a:xfrm>
            <a:off x="6215063" y="1928812"/>
            <a:ext cx="2286000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4" descr="scan0109"/>
          <p:cNvPicPr>
            <a:picLocks noChangeAspect="1" noChangeArrowheads="1"/>
          </p:cNvPicPr>
          <p:nvPr/>
        </p:nvPicPr>
        <p:blipFill>
          <a:blip r:embed="rId3"/>
          <a:srcRect b="20435"/>
          <a:stretch>
            <a:fillRect/>
          </a:stretch>
        </p:blipFill>
        <p:spPr bwMode="auto">
          <a:xfrm>
            <a:off x="3643313" y="1928812"/>
            <a:ext cx="2497137" cy="294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4" descr="scan0107"/>
          <p:cNvPicPr>
            <a:picLocks noChangeAspect="1" noChangeArrowheads="1"/>
          </p:cNvPicPr>
          <p:nvPr/>
        </p:nvPicPr>
        <p:blipFill>
          <a:blip r:embed="rId4"/>
          <a:srcRect b="29713"/>
          <a:stretch>
            <a:fillRect/>
          </a:stretch>
        </p:blipFill>
        <p:spPr bwMode="auto">
          <a:xfrm>
            <a:off x="685800" y="1905000"/>
            <a:ext cx="2957513" cy="30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1676399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u="sng" dirty="0" smtClean="0"/>
              <a:t>Malignant skin </a:t>
            </a:r>
            <a:r>
              <a:rPr lang="en-US" u="sng" dirty="0" err="1" smtClean="0"/>
              <a:t>tumours</a:t>
            </a:r>
            <a:endParaRPr lang="en-US" u="sng" dirty="0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9144000" cy="5181599"/>
          </a:xfrm>
          <a:solidFill>
            <a:schemeClr val="bg1">
              <a:lumMod val="95000"/>
            </a:schemeClr>
          </a:solidFill>
        </p:spPr>
        <p:txBody>
          <a:bodyPr>
            <a:normAutofit fontScale="92500" lnSpcReduction="20000"/>
          </a:bodyPr>
          <a:lstStyle/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900" dirty="0" smtClean="0"/>
              <a:t>  </a:t>
            </a:r>
            <a:r>
              <a:rPr lang="en-US" sz="2800" u="sng" dirty="0" smtClean="0"/>
              <a:t>Basal cell carcinoma </a:t>
            </a:r>
            <a:r>
              <a:rPr lang="en-US" sz="2800" dirty="0" smtClean="0"/>
              <a:t>(BCC) </a:t>
            </a:r>
            <a:r>
              <a:rPr lang="en-US" sz="1700" dirty="0" smtClean="0"/>
              <a:t>: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7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700" dirty="0" smtClean="0"/>
              <a:t>   </a:t>
            </a:r>
            <a:r>
              <a:rPr lang="en-US" sz="1700" dirty="0" smtClean="0"/>
              <a:t>      </a:t>
            </a:r>
            <a:r>
              <a:rPr lang="en-US" sz="1700" dirty="0" smtClean="0"/>
              <a:t>.</a:t>
            </a:r>
            <a:r>
              <a:rPr lang="en-US" sz="2400" dirty="0" smtClean="0"/>
              <a:t>Ulcerated </a:t>
            </a:r>
            <a:r>
              <a:rPr lang="en-US" sz="2400" dirty="0" err="1" smtClean="0"/>
              <a:t>tumour</a:t>
            </a:r>
            <a:r>
              <a:rPr lang="en-US" sz="2400" dirty="0" smtClean="0"/>
              <a:t> of basal cell layer of skin.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. Middle aged white tropical males (Australia).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</a:t>
            </a:r>
            <a:r>
              <a:rPr lang="en-US" sz="2400" dirty="0" smtClean="0"/>
              <a:t>. </a:t>
            </a:r>
            <a:r>
              <a:rPr lang="en-US" sz="2400" dirty="0" smtClean="0"/>
              <a:t>common in face.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</a:t>
            </a:r>
            <a:r>
              <a:rPr lang="en-US" sz="2400" dirty="0" smtClean="0"/>
              <a:t> </a:t>
            </a:r>
            <a:r>
              <a:rPr lang="en-US" sz="2400" dirty="0" smtClean="0"/>
              <a:t>. low grade and slowly growing </a:t>
            </a:r>
            <a:r>
              <a:rPr lang="en-US" sz="2400" dirty="0" err="1" smtClean="0"/>
              <a:t>tumour</a:t>
            </a:r>
            <a:r>
              <a:rPr lang="en-US" sz="2400" dirty="0" smtClean="0"/>
              <a:t> (years</a:t>
            </a:r>
            <a:r>
              <a:rPr lang="en-US" sz="1300" dirty="0" smtClean="0"/>
              <a:t>)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3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300" dirty="0" smtClean="0"/>
              <a:t>.</a:t>
            </a:r>
            <a:endParaRPr lang="en-US" sz="13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3000" b="1" dirty="0" smtClean="0"/>
              <a:t>   </a:t>
            </a:r>
            <a:r>
              <a:rPr lang="en-US" sz="3000" b="1" u="sng" dirty="0" smtClean="0"/>
              <a:t>Clinically</a:t>
            </a:r>
            <a:r>
              <a:rPr lang="en-US" sz="1700" dirty="0" smtClean="0"/>
              <a:t>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7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7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500" dirty="0" smtClean="0"/>
              <a:t>       </a:t>
            </a:r>
            <a:r>
              <a:rPr lang="en-US" sz="2400" dirty="0" smtClean="0"/>
              <a:t>. Rolled-in edges (inverted ) with attempts of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       healing 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 . floor </a:t>
            </a:r>
            <a:r>
              <a:rPr lang="en-US" sz="2400" dirty="0" smtClean="0"/>
              <a:t>shows </a:t>
            </a:r>
            <a:r>
              <a:rPr lang="en-US" sz="2400" dirty="0" smtClean="0"/>
              <a:t>an un healthy granulation with a scab.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 .The base is </a:t>
            </a:r>
            <a:r>
              <a:rPr lang="en-US" sz="2400" dirty="0" err="1" smtClean="0"/>
              <a:t>i</a:t>
            </a:r>
            <a:r>
              <a:rPr lang="en-US" sz="2400" dirty="0" err="1" smtClean="0"/>
              <a:t>ndurated</a:t>
            </a:r>
            <a:r>
              <a:rPr lang="en-US" sz="2400" dirty="0" smtClean="0"/>
              <a:t> </a:t>
            </a:r>
            <a:r>
              <a:rPr lang="en-US" sz="2400" dirty="0" smtClean="0"/>
              <a:t>and may be fixed to bone.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 . spreads locally ( usually no L.N metastases).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300" b="1" dirty="0" smtClean="0"/>
              <a:t>         </a:t>
            </a:r>
            <a:r>
              <a:rPr lang="en-US" sz="2600" b="1" dirty="0" smtClean="0"/>
              <a:t>Rx :  radio therapy &amp; surgery             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         </a:t>
            </a:r>
          </a:p>
        </p:txBody>
      </p:sp>
      <p:pic>
        <p:nvPicPr>
          <p:cNvPr id="19460" name="Picture 4" descr="scan0070"/>
          <p:cNvPicPr>
            <a:picLocks noChangeAspect="1" noChangeArrowheads="1"/>
          </p:cNvPicPr>
          <p:nvPr/>
        </p:nvPicPr>
        <p:blipFill>
          <a:blip r:embed="rId2"/>
          <a:srcRect b="20970"/>
          <a:stretch>
            <a:fillRect/>
          </a:stretch>
        </p:blipFill>
        <p:spPr bwMode="auto">
          <a:xfrm>
            <a:off x="6429375" y="2286000"/>
            <a:ext cx="2714625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20484" name="Picture 4" descr="scan0130"/>
          <p:cNvPicPr>
            <a:picLocks noChangeAspect="1" noChangeArrowheads="1"/>
          </p:cNvPicPr>
          <p:nvPr/>
        </p:nvPicPr>
        <p:blipFill>
          <a:blip r:embed="rId2"/>
          <a:srcRect b="14162"/>
          <a:stretch>
            <a:fillRect/>
          </a:stretch>
        </p:blipFill>
        <p:spPr bwMode="auto">
          <a:xfrm>
            <a:off x="5486401" y="2057400"/>
            <a:ext cx="32004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can0133"/>
          <p:cNvPicPr>
            <a:picLocks noChangeAspect="1" noChangeArrowheads="1"/>
          </p:cNvPicPr>
          <p:nvPr/>
        </p:nvPicPr>
        <p:blipFill>
          <a:blip r:embed="rId3"/>
          <a:srcRect b="18898"/>
          <a:stretch>
            <a:fillRect/>
          </a:stretch>
        </p:blipFill>
        <p:spPr bwMode="auto">
          <a:xfrm>
            <a:off x="3211513" y="2133600"/>
            <a:ext cx="27209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scan0132"/>
          <p:cNvPicPr>
            <a:picLocks noChangeAspect="1" noChangeArrowheads="1"/>
          </p:cNvPicPr>
          <p:nvPr/>
        </p:nvPicPr>
        <p:blipFill>
          <a:blip r:embed="rId4"/>
          <a:srcRect b="24454"/>
          <a:stretch>
            <a:fillRect/>
          </a:stretch>
        </p:blipFill>
        <p:spPr bwMode="auto">
          <a:xfrm>
            <a:off x="0" y="2209800"/>
            <a:ext cx="3314700" cy="277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057400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b="1" u="sng" dirty="0" err="1" smtClean="0"/>
              <a:t>Squamous</a:t>
            </a:r>
            <a:r>
              <a:rPr lang="en-US" b="1" u="sng" dirty="0" smtClean="0"/>
              <a:t> cell carcinoma</a:t>
            </a:r>
            <a:r>
              <a:rPr lang="en-US" sz="3400" dirty="0" smtClean="0"/>
              <a:t/>
            </a:r>
            <a:br>
              <a:rPr lang="en-US" sz="3400" dirty="0" smtClean="0"/>
            </a:br>
            <a:r>
              <a:rPr lang="en-US" sz="2800" u="sng" dirty="0" smtClean="0"/>
              <a:t>(</a:t>
            </a:r>
            <a:r>
              <a:rPr lang="en-US" sz="2800" u="sng" dirty="0" err="1" smtClean="0"/>
              <a:t>Epithelioma</a:t>
            </a:r>
            <a:r>
              <a:rPr lang="en-US" sz="2400" u="sng" dirty="0" smtClean="0"/>
              <a:t>)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057400"/>
            <a:ext cx="9144000" cy="48006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.Arise from </a:t>
            </a:r>
            <a:r>
              <a:rPr lang="en-US" sz="2400" dirty="0" err="1" smtClean="0"/>
              <a:t>squamous</a:t>
            </a:r>
            <a:r>
              <a:rPr lang="en-US" sz="2400" dirty="0" smtClean="0"/>
              <a:t> cell layer of skin or mucus membrane.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.It may arise from </a:t>
            </a:r>
            <a:r>
              <a:rPr lang="en-US" sz="2400" dirty="0" err="1" smtClean="0"/>
              <a:t>metaplasia</a:t>
            </a:r>
            <a:r>
              <a:rPr lang="en-US" sz="2400" dirty="0" smtClean="0"/>
              <a:t> of columnar </a:t>
            </a:r>
            <a:r>
              <a:rPr lang="en-US" sz="2400" dirty="0" err="1" smtClean="0"/>
              <a:t>epitheleum</a:t>
            </a:r>
            <a:r>
              <a:rPr lang="en-US" sz="2400" dirty="0" smtClean="0"/>
              <a:t>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due to chronic irritation ( gall bladder, bronchus, stomach .etc.)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.It can </a:t>
            </a:r>
            <a:r>
              <a:rPr lang="en-US" sz="2400" dirty="0" err="1" smtClean="0"/>
              <a:t>occure</a:t>
            </a:r>
            <a:r>
              <a:rPr lang="en-US" sz="2400" dirty="0" smtClean="0"/>
              <a:t> any where in the body, M&gt;F 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.More malignant and rapidly growing than BCC.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.Edges are rolled out ( </a:t>
            </a:r>
            <a:r>
              <a:rPr lang="en-US" sz="2400" dirty="0" err="1" smtClean="0"/>
              <a:t>everted</a:t>
            </a:r>
            <a:r>
              <a:rPr lang="en-US" sz="2400" dirty="0" smtClean="0"/>
              <a:t> )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u="sng" dirty="0" smtClean="0"/>
              <a:t>Spreads </a:t>
            </a:r>
            <a:r>
              <a:rPr lang="en-US" sz="2400" dirty="0" smtClean="0"/>
              <a:t>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      locally , L.N ,and blood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500" b="1" u="sng" dirty="0" smtClean="0"/>
              <a:t>Rx: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500" b="1" dirty="0" smtClean="0"/>
              <a:t>          Radiotherapy &amp; Surgery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algn="l" rtl="0" eaLnBrk="1" hangingPunct="1">
              <a:lnSpc>
                <a:spcPct val="80000"/>
              </a:lnSpc>
              <a:defRPr/>
            </a:pPr>
            <a:endParaRPr lang="en-US" sz="2100" dirty="0" smtClean="0"/>
          </a:p>
        </p:txBody>
      </p:sp>
      <p:pic>
        <p:nvPicPr>
          <p:cNvPr id="23556" name="Picture 4" descr="scan0068"/>
          <p:cNvPicPr>
            <a:picLocks noChangeAspect="1" noChangeArrowheads="1"/>
          </p:cNvPicPr>
          <p:nvPr/>
        </p:nvPicPr>
        <p:blipFill>
          <a:blip r:embed="rId2"/>
          <a:srcRect b="14600"/>
          <a:stretch>
            <a:fillRect/>
          </a:stretch>
        </p:blipFill>
        <p:spPr bwMode="auto">
          <a:xfrm>
            <a:off x="6172200" y="3124200"/>
            <a:ext cx="2971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822325"/>
            <a:ext cx="7010400" cy="1527175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Skin anatomy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endParaRPr lang="en-US" sz="3900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Epidermis</a:t>
            </a:r>
            <a:r>
              <a:rPr lang="en-US" sz="2400" dirty="0" smtClean="0"/>
              <a:t>:  </a:t>
            </a:r>
            <a:r>
              <a:rPr lang="en-US" sz="2400" dirty="0" smtClean="0"/>
              <a:t>openings of glands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               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1700" dirty="0" smtClean="0"/>
              <a:t>        </a:t>
            </a:r>
            <a:r>
              <a:rPr lang="en-US" dirty="0" smtClean="0"/>
              <a:t>Papillary dermis</a:t>
            </a:r>
            <a:r>
              <a:rPr lang="en-US" sz="2400" dirty="0" smtClean="0"/>
              <a:t>:  </a:t>
            </a:r>
            <a:r>
              <a:rPr lang="en-US" sz="2400" dirty="0" smtClean="0"/>
              <a:t>basal cell layer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1700" dirty="0" smtClean="0"/>
              <a:t>                   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1700" dirty="0" smtClean="0"/>
              <a:t>       </a:t>
            </a:r>
            <a:r>
              <a:rPr lang="en-US" dirty="0" smtClean="0"/>
              <a:t> Dermis</a:t>
            </a:r>
            <a:r>
              <a:rPr lang="en-US" sz="1700" dirty="0" smtClean="0"/>
              <a:t>  </a:t>
            </a:r>
            <a:r>
              <a:rPr lang="en-US" sz="2400" dirty="0" smtClean="0"/>
              <a:t>:  </a:t>
            </a:r>
            <a:r>
              <a:rPr lang="en-US" sz="2400" dirty="0" smtClean="0"/>
              <a:t>contains sweat &amp; sebaceous glands</a:t>
            </a:r>
          </a:p>
        </p:txBody>
      </p:sp>
      <p:pic>
        <p:nvPicPr>
          <p:cNvPr id="5124" name="Picture 2" descr="Image result for skin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25" y="2571750"/>
            <a:ext cx="20002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24579" name="Picture 2" descr="C:\Users\USER\Pictures\download (28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72200" y="4038600"/>
            <a:ext cx="2533650" cy="2628900"/>
          </a:xfrm>
          <a:noFill/>
        </p:spPr>
      </p:pic>
      <p:pic>
        <p:nvPicPr>
          <p:cNvPr id="24580" name="Picture 3" descr="C:\Users\USER\Pictures\images (88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228600"/>
            <a:ext cx="2971800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4" descr="C:\Users\USER\Pictures\images (89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228600"/>
            <a:ext cx="2362200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USER\Pictures\images (87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0200" y="4114800"/>
            <a:ext cx="264795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1981200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3600" b="1" u="sng" dirty="0" err="1" smtClean="0"/>
              <a:t>Marjolin</a:t>
            </a:r>
            <a:r>
              <a:rPr lang="en-US" sz="3600" b="1" u="sng" dirty="0" smtClean="0"/>
              <a:t> ulcer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574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800" dirty="0" smtClean="0"/>
              <a:t>It </a:t>
            </a:r>
            <a:r>
              <a:rPr lang="en-US" sz="2800" dirty="0" smtClean="0"/>
              <a:t>is a low grade </a:t>
            </a:r>
            <a:r>
              <a:rPr lang="en-US" sz="2800" dirty="0" err="1" smtClean="0"/>
              <a:t>squamous</a:t>
            </a:r>
            <a:r>
              <a:rPr lang="en-US" sz="2800" dirty="0" smtClean="0"/>
              <a:t> cell carcinoma </a:t>
            </a:r>
            <a:r>
              <a:rPr lang="en-US" sz="2800" dirty="0" smtClean="0"/>
              <a:t>arising  </a:t>
            </a:r>
            <a:r>
              <a:rPr lang="en-US" sz="2800" dirty="0" smtClean="0"/>
              <a:t>in chronically </a:t>
            </a:r>
            <a:r>
              <a:rPr lang="en-US" sz="2800" dirty="0" err="1" smtClean="0"/>
              <a:t>inflammed</a:t>
            </a:r>
            <a:r>
              <a:rPr lang="en-US" sz="2800" dirty="0" smtClean="0"/>
              <a:t> ulcers or scars.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100" dirty="0" smtClean="0"/>
              <a:t>    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100" dirty="0" smtClean="0"/>
              <a:t>    </a:t>
            </a:r>
            <a:r>
              <a:rPr lang="en-US" sz="2100" b="1" u="sng" dirty="0" smtClean="0"/>
              <a:t>Rx</a:t>
            </a:r>
            <a:r>
              <a:rPr lang="en-US" sz="2100" b="1" dirty="0" smtClean="0"/>
              <a:t>: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100" b="1" dirty="0" smtClean="0"/>
              <a:t>          Radiotherapy &amp; Surgery</a:t>
            </a:r>
            <a:endParaRPr lang="en-US" b="1" dirty="0" smtClean="0"/>
          </a:p>
        </p:txBody>
      </p:sp>
      <p:pic>
        <p:nvPicPr>
          <p:cNvPr id="26628" name="Picture 4" descr="scan0071"/>
          <p:cNvPicPr>
            <a:picLocks noChangeAspect="1" noChangeArrowheads="1"/>
          </p:cNvPicPr>
          <p:nvPr/>
        </p:nvPicPr>
        <p:blipFill>
          <a:blip r:embed="rId2"/>
          <a:srcRect b="23604"/>
          <a:stretch>
            <a:fillRect/>
          </a:stretch>
        </p:blipFill>
        <p:spPr bwMode="auto">
          <a:xfrm>
            <a:off x="6215063" y="4071938"/>
            <a:ext cx="1857375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27652" name="Picture 4" descr="scan0072"/>
          <p:cNvPicPr>
            <a:picLocks noChangeAspect="1" noChangeArrowheads="1"/>
          </p:cNvPicPr>
          <p:nvPr/>
        </p:nvPicPr>
        <p:blipFill>
          <a:blip r:embed="rId2"/>
          <a:srcRect r="40709"/>
          <a:stretch>
            <a:fillRect/>
          </a:stretch>
        </p:blipFill>
        <p:spPr bwMode="auto">
          <a:xfrm>
            <a:off x="762000" y="2022475"/>
            <a:ext cx="6781800" cy="392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sz="3600" b="1" u="sng" dirty="0" err="1" smtClean="0"/>
              <a:t>Naevus</a:t>
            </a:r>
            <a:r>
              <a:rPr lang="en-US" sz="2400" b="1" u="sng" dirty="0" smtClean="0"/>
              <a:t> </a:t>
            </a:r>
            <a:r>
              <a:rPr lang="en-US" sz="2400" b="1" dirty="0" smtClean="0"/>
              <a:t> ( </a:t>
            </a:r>
            <a:r>
              <a:rPr lang="en-US" sz="2400" dirty="0" smtClean="0"/>
              <a:t>mole)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75" y="1524000"/>
            <a:ext cx="9001125" cy="5162550"/>
          </a:xfrm>
          <a:solidFill>
            <a:schemeClr val="bg1">
              <a:lumMod val="95000"/>
            </a:schemeClr>
          </a:solidFill>
        </p:spPr>
        <p:txBody>
          <a:bodyPr>
            <a:normAutofit fontScale="85000" lnSpcReduction="20000"/>
          </a:bodyPr>
          <a:lstStyle/>
          <a:p>
            <a:pPr algn="l" rtl="0" eaLnBrk="1" hangingPunct="1">
              <a:defRPr/>
            </a:pPr>
            <a:endParaRPr lang="en-US" sz="3400" dirty="0" smtClean="0"/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3400" dirty="0" smtClean="0"/>
              <a:t> </a:t>
            </a:r>
            <a:r>
              <a:rPr lang="en-US" sz="2600" dirty="0" smtClean="0"/>
              <a:t> </a:t>
            </a:r>
            <a:r>
              <a:rPr lang="en-US" sz="2800" dirty="0" smtClean="0"/>
              <a:t>.A </a:t>
            </a:r>
            <a:r>
              <a:rPr lang="en-US" sz="2800" dirty="0" err="1" smtClean="0"/>
              <a:t>localised</a:t>
            </a:r>
            <a:r>
              <a:rPr lang="en-US" sz="2800" dirty="0" smtClean="0"/>
              <a:t> </a:t>
            </a:r>
            <a:r>
              <a:rPr lang="en-US" sz="2800" dirty="0" err="1" smtClean="0"/>
              <a:t>cutaneous</a:t>
            </a:r>
            <a:r>
              <a:rPr lang="en-US" sz="2800" dirty="0" smtClean="0"/>
              <a:t> malformations.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800" dirty="0" smtClean="0"/>
              <a:t>   .Includes moles &amp; birth marks.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800" dirty="0" smtClean="0"/>
              <a:t>   .They may present at birth ,or even later</a:t>
            </a:r>
            <a:r>
              <a:rPr lang="en-US" sz="2800" dirty="0" smtClean="0"/>
              <a:t>.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endParaRPr lang="en-US" sz="2200" dirty="0" smtClean="0"/>
          </a:p>
          <a:p>
            <a:pPr algn="l" rtl="0" eaLnBrk="1" hangingPunct="1">
              <a:buFont typeface="Wingdings" pitchFamily="2" charset="2"/>
              <a:buNone/>
              <a:defRPr/>
            </a:pPr>
            <a:endParaRPr lang="en-US" sz="2200" dirty="0" smtClean="0"/>
          </a:p>
          <a:p>
            <a:pPr algn="l" rtl="0" eaLnBrk="1" hangingPunct="1">
              <a:buFont typeface="Wingdings" pitchFamily="2" charset="2"/>
              <a:buNone/>
              <a:defRPr/>
            </a:pPr>
            <a:endParaRPr lang="en-US" sz="2200" dirty="0" smtClean="0"/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3300" dirty="0" smtClean="0"/>
              <a:t> </a:t>
            </a:r>
            <a:r>
              <a:rPr lang="en-US" sz="3300" u="sng" dirty="0" smtClean="0"/>
              <a:t>Types</a:t>
            </a:r>
            <a:r>
              <a:rPr lang="en-US" sz="3300" u="sng" dirty="0" smtClean="0"/>
              <a:t>: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endParaRPr lang="en-US" sz="2600" u="sng" dirty="0" smtClean="0"/>
          </a:p>
          <a:p>
            <a:pPr>
              <a:buNone/>
              <a:defRPr/>
            </a:pPr>
            <a:r>
              <a:rPr lang="en-US" sz="2800" dirty="0" err="1" smtClean="0"/>
              <a:t>Junctional</a:t>
            </a:r>
            <a:r>
              <a:rPr lang="en-US" sz="2800" dirty="0" smtClean="0"/>
              <a:t> , </a:t>
            </a:r>
            <a:r>
              <a:rPr lang="en-US" sz="2800" dirty="0" err="1" smtClean="0"/>
              <a:t>intradermal</a:t>
            </a:r>
            <a:r>
              <a:rPr lang="en-US" sz="2800" dirty="0" smtClean="0"/>
              <a:t> , </a:t>
            </a:r>
            <a:r>
              <a:rPr lang="en-US" sz="2800" dirty="0" smtClean="0"/>
              <a:t>compound, </a:t>
            </a:r>
            <a:r>
              <a:rPr lang="en-US" sz="2800" dirty="0" err="1" smtClean="0"/>
              <a:t>bluenaevus</a:t>
            </a:r>
            <a:r>
              <a:rPr lang="en-US" sz="2800" dirty="0" smtClean="0"/>
              <a:t>, </a:t>
            </a:r>
            <a:r>
              <a:rPr lang="en-US" sz="2800" dirty="0" smtClean="0"/>
              <a:t>juvenile and freckle</a:t>
            </a:r>
            <a:endParaRPr lang="en-US" sz="2800" u="sng" dirty="0" smtClean="0"/>
          </a:p>
          <a:p>
            <a:pPr algn="l" rtl="0" eaLnBrk="1" hangingPunct="1">
              <a:buFont typeface="Wingdings" pitchFamily="2" charset="2"/>
              <a:buNone/>
              <a:defRPr/>
            </a:pPr>
            <a:endParaRPr lang="en-US" sz="2800" u="sng" dirty="0" smtClean="0"/>
          </a:p>
          <a:p>
            <a:pPr algn="l" rtl="0" eaLnBrk="1" hangingPunct="1">
              <a:buFont typeface="Wingdings" pitchFamily="2" charset="2"/>
              <a:buNone/>
              <a:defRPr/>
            </a:pPr>
            <a:endParaRPr lang="en-US" sz="2600" u="sng" dirty="0" smtClean="0"/>
          </a:p>
          <a:p>
            <a:pPr algn="ctr" rtl="0" eaLnBrk="1" hangingPunct="1">
              <a:buFont typeface="Wingdings" pitchFamily="2" charset="2"/>
              <a:buNone/>
              <a:defRPr/>
            </a:pPr>
            <a:r>
              <a:rPr lang="en-US" sz="2000" dirty="0" smtClean="0"/>
              <a:t>.</a:t>
            </a:r>
            <a:r>
              <a:rPr lang="en-US" sz="2000" dirty="0" smtClean="0"/>
              <a:t>				 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000" dirty="0" smtClean="0"/>
              <a:t>           </a:t>
            </a:r>
            <a:endParaRPr lang="en-US" sz="3400" dirty="0" smtClean="0"/>
          </a:p>
        </p:txBody>
      </p:sp>
      <p:pic>
        <p:nvPicPr>
          <p:cNvPr id="28676" name="Picture 4" descr="scan0096"/>
          <p:cNvPicPr>
            <a:picLocks noChangeAspect="1" noChangeArrowheads="1"/>
          </p:cNvPicPr>
          <p:nvPr/>
        </p:nvPicPr>
        <p:blipFill>
          <a:blip r:embed="rId2"/>
          <a:srcRect r="33698"/>
          <a:stretch>
            <a:fillRect/>
          </a:stretch>
        </p:blipFill>
        <p:spPr bwMode="auto">
          <a:xfrm>
            <a:off x="5786438" y="2786063"/>
            <a:ext cx="150018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4" descr="scan0097"/>
          <p:cNvPicPr>
            <a:picLocks noChangeAspect="1" noChangeArrowheads="1"/>
          </p:cNvPicPr>
          <p:nvPr/>
        </p:nvPicPr>
        <p:blipFill>
          <a:blip r:embed="rId3"/>
          <a:srcRect b="27058"/>
          <a:stretch>
            <a:fillRect/>
          </a:stretch>
        </p:blipFill>
        <p:spPr bwMode="auto">
          <a:xfrm>
            <a:off x="7572375" y="2786063"/>
            <a:ext cx="1571625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900" u="sng" dirty="0" err="1" smtClean="0"/>
              <a:t>Naevus</a:t>
            </a:r>
            <a:r>
              <a:rPr lang="en-US" sz="2900" u="sng" dirty="0" smtClean="0"/>
              <a:t> </a:t>
            </a:r>
            <a:r>
              <a:rPr lang="en-US" sz="1700" dirty="0" smtClean="0"/>
              <a:t> cont;</a:t>
            </a:r>
            <a:endParaRPr lang="en-US" sz="2900" dirty="0" smtClean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9144000" cy="5334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 </a:t>
            </a:r>
            <a:r>
              <a:rPr lang="en-US" b="1" dirty="0" smtClean="0"/>
              <a:t>Evidences of malignant change </a:t>
            </a:r>
            <a:r>
              <a:rPr lang="en-US" dirty="0" smtClean="0"/>
              <a:t>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100" dirty="0" smtClean="0"/>
              <a:t>       (</a:t>
            </a:r>
            <a:r>
              <a:rPr lang="en-US" sz="2100" u="sng" dirty="0" smtClean="0">
                <a:solidFill>
                  <a:srgbClr val="FF0000"/>
                </a:solidFill>
              </a:rPr>
              <a:t>very important </a:t>
            </a:r>
            <a:r>
              <a:rPr lang="en-US" sz="2100" dirty="0" smtClean="0"/>
              <a:t>)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i="1" dirty="0" smtClean="0"/>
              <a:t>          </a:t>
            </a:r>
            <a:r>
              <a:rPr lang="en-US" sz="2400" i="1" u="sng" dirty="0" smtClean="0"/>
              <a:t> .Increase in size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i="1" dirty="0" smtClean="0"/>
              <a:t>          </a:t>
            </a:r>
            <a:r>
              <a:rPr lang="en-US" sz="2400" i="1" u="sng" dirty="0" smtClean="0"/>
              <a:t> </a:t>
            </a:r>
            <a:r>
              <a:rPr lang="en-US" sz="2400" i="1" u="sng" dirty="0" smtClean="0"/>
              <a:t>.change to irregular edge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i="1" dirty="0" smtClean="0"/>
              <a:t>          </a:t>
            </a:r>
            <a:r>
              <a:rPr lang="en-US" sz="2400" i="1" u="sng" dirty="0" smtClean="0"/>
              <a:t> </a:t>
            </a:r>
            <a:r>
              <a:rPr lang="en-US" sz="2400" i="1" u="sng" dirty="0" smtClean="0"/>
              <a:t>.change in thickness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i="1" dirty="0" smtClean="0"/>
              <a:t>          </a:t>
            </a:r>
            <a:r>
              <a:rPr lang="en-US" sz="2400" i="1" u="sng" dirty="0" smtClean="0"/>
              <a:t> </a:t>
            </a:r>
            <a:r>
              <a:rPr lang="en-US" sz="2400" i="1" u="sng" dirty="0" smtClean="0"/>
              <a:t>.change in </a:t>
            </a:r>
            <a:r>
              <a:rPr lang="en-US" sz="2400" i="1" u="sng" dirty="0" err="1" smtClean="0"/>
              <a:t>colour</a:t>
            </a:r>
            <a:endParaRPr lang="en-US" sz="2400" i="1" u="sng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i="1" dirty="0" smtClean="0"/>
              <a:t>          </a:t>
            </a:r>
            <a:r>
              <a:rPr lang="en-US" sz="2400" i="1" u="sng" dirty="0" smtClean="0"/>
              <a:t> </a:t>
            </a:r>
            <a:r>
              <a:rPr lang="en-US" sz="2400" i="1" u="sng" dirty="0" smtClean="0"/>
              <a:t>.</a:t>
            </a:r>
            <a:r>
              <a:rPr lang="en-US" sz="2400" i="1" u="sng" dirty="0" smtClean="0"/>
              <a:t>change in surrounding tissue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i="1" dirty="0" smtClean="0"/>
              <a:t>          </a:t>
            </a:r>
            <a:r>
              <a:rPr lang="en-US" sz="2400" i="1" u="sng" dirty="0" smtClean="0"/>
              <a:t> </a:t>
            </a:r>
            <a:r>
              <a:rPr lang="en-US" sz="2400" i="1" u="sng" dirty="0" smtClean="0"/>
              <a:t>.symptoms </a:t>
            </a:r>
            <a:r>
              <a:rPr lang="en-US" sz="2400" i="1" u="sng" dirty="0" err="1" smtClean="0"/>
              <a:t>e.g</a:t>
            </a:r>
            <a:r>
              <a:rPr lang="en-US" sz="2400" i="1" u="sng" dirty="0" smtClean="0"/>
              <a:t>: itching, bleeding discharge </a:t>
            </a:r>
            <a:endParaRPr lang="ar-SA" sz="2400" i="1" u="sng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ar-SA" sz="2400" i="1" dirty="0" smtClean="0"/>
              <a:t>   </a:t>
            </a:r>
            <a:r>
              <a:rPr lang="en-US" sz="2400" i="1" dirty="0" smtClean="0"/>
              <a:t>      </a:t>
            </a:r>
            <a:r>
              <a:rPr lang="en-US" sz="2400" i="1" u="sng" dirty="0" smtClean="0"/>
              <a:t> </a:t>
            </a:r>
            <a:r>
              <a:rPr lang="en-US" sz="2400" i="1" u="sng" dirty="0" smtClean="0"/>
              <a:t>.</a:t>
            </a:r>
            <a:r>
              <a:rPr lang="en-US" sz="2400" i="1" u="sng" dirty="0" err="1" smtClean="0"/>
              <a:t>lymphadenopathy</a:t>
            </a:r>
            <a:endParaRPr lang="en-US" sz="2400" i="1" u="sng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i="1" dirty="0" smtClean="0"/>
              <a:t>         </a:t>
            </a:r>
            <a:r>
              <a:rPr lang="en-US" sz="2400" i="1" u="sng" dirty="0" smtClean="0"/>
              <a:t>  </a:t>
            </a:r>
            <a:r>
              <a:rPr lang="en-US" sz="2400" i="1" u="sng" dirty="0" smtClean="0"/>
              <a:t>.microscopic evidence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ar-SA" sz="2400" i="1" dirty="0" smtClean="0"/>
              <a:t>                     	</a:t>
            </a:r>
            <a:r>
              <a:rPr lang="ar-SA" sz="2600" dirty="0" smtClean="0"/>
              <a:t>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ar-SA" sz="2600" dirty="0" smtClean="0"/>
              <a:t>     </a:t>
            </a:r>
            <a:endParaRPr lang="en-US" sz="26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1600199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2900" u="sng" dirty="0" smtClean="0"/>
              <a:t>Malignant Melanoma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It is rare but most rapidly infiltrating skin </a:t>
            </a:r>
            <a:r>
              <a:rPr lang="en-US" sz="2400" dirty="0" err="1" smtClean="0"/>
              <a:t>tumour</a:t>
            </a:r>
            <a:endParaRPr lang="en-US" sz="2400" dirty="0" smtClean="0"/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De-novo ( 10 %) , Pre-existing </a:t>
            </a:r>
            <a:r>
              <a:rPr lang="en-US" sz="2400" dirty="0" err="1" smtClean="0"/>
              <a:t>naevus</a:t>
            </a:r>
            <a:r>
              <a:rPr lang="en-US" sz="2400" dirty="0" smtClean="0"/>
              <a:t> (90 %).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100" b="1" u="sng" dirty="0" smtClean="0"/>
              <a:t>Metastasis :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100" dirty="0" smtClean="0"/>
              <a:t>             </a:t>
            </a:r>
            <a:r>
              <a:rPr lang="en-US" sz="1900" dirty="0" smtClean="0"/>
              <a:t> Local &amp; satellite nodules.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1900" dirty="0" smtClean="0"/>
              <a:t>               Lymphatic.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1900" dirty="0" smtClean="0"/>
              <a:t>               Blood ( liver, lung, bone </a:t>
            </a:r>
            <a:r>
              <a:rPr lang="en-US" sz="1700" dirty="0" smtClean="0"/>
              <a:t>etc;.</a:t>
            </a:r>
            <a:endParaRPr lang="en-US" sz="2100" dirty="0" smtClean="0"/>
          </a:p>
        </p:txBody>
      </p:sp>
      <p:pic>
        <p:nvPicPr>
          <p:cNvPr id="30724" name="Picture 4" descr="scan0099"/>
          <p:cNvPicPr>
            <a:picLocks noChangeAspect="1" noChangeArrowheads="1"/>
          </p:cNvPicPr>
          <p:nvPr/>
        </p:nvPicPr>
        <p:blipFill>
          <a:blip r:embed="rId2"/>
          <a:srcRect b="30855"/>
          <a:stretch>
            <a:fillRect/>
          </a:stretch>
        </p:blipFill>
        <p:spPr bwMode="auto">
          <a:xfrm>
            <a:off x="5857875" y="3357563"/>
            <a:ext cx="264318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32772" name="Picture 4" descr="scan0104"/>
          <p:cNvPicPr>
            <a:picLocks noChangeAspect="1" noChangeArrowheads="1"/>
          </p:cNvPicPr>
          <p:nvPr/>
        </p:nvPicPr>
        <p:blipFill>
          <a:blip r:embed="rId2"/>
          <a:srcRect t="10867" r="50555"/>
          <a:stretch>
            <a:fillRect/>
          </a:stretch>
        </p:blipFill>
        <p:spPr bwMode="auto">
          <a:xfrm>
            <a:off x="838200" y="2286000"/>
            <a:ext cx="281622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4" descr="melanoma_46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2209801"/>
            <a:ext cx="2819400" cy="32004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33796" name="Picture 4" descr="scan0103"/>
          <p:cNvPicPr>
            <a:picLocks noChangeAspect="1" noChangeArrowheads="1"/>
          </p:cNvPicPr>
          <p:nvPr/>
        </p:nvPicPr>
        <p:blipFill>
          <a:blip r:embed="rId2"/>
          <a:srcRect b="30284"/>
          <a:stretch>
            <a:fillRect/>
          </a:stretch>
        </p:blipFill>
        <p:spPr bwMode="auto">
          <a:xfrm>
            <a:off x="762000" y="2286000"/>
            <a:ext cx="319563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can0106"/>
          <p:cNvPicPr>
            <a:picLocks noChangeAspect="1" noChangeArrowheads="1"/>
          </p:cNvPicPr>
          <p:nvPr/>
        </p:nvPicPr>
        <p:blipFill>
          <a:blip r:embed="rId3"/>
          <a:srcRect b="12755"/>
          <a:stretch>
            <a:fillRect/>
          </a:stretch>
        </p:blipFill>
        <p:spPr bwMode="auto">
          <a:xfrm>
            <a:off x="5029200" y="1981200"/>
            <a:ext cx="2728912" cy="369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35844" name="Picture 4" descr="scan0101"/>
          <p:cNvPicPr>
            <a:picLocks noChangeAspect="1" noChangeArrowheads="1"/>
          </p:cNvPicPr>
          <p:nvPr/>
        </p:nvPicPr>
        <p:blipFill>
          <a:blip r:embed="rId2"/>
          <a:srcRect b="40468"/>
          <a:stretch>
            <a:fillRect/>
          </a:stretch>
        </p:blipFill>
        <p:spPr bwMode="auto">
          <a:xfrm>
            <a:off x="5105400" y="2438400"/>
            <a:ext cx="240506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can0102"/>
          <p:cNvPicPr>
            <a:picLocks noChangeAspect="1" noChangeArrowheads="1"/>
          </p:cNvPicPr>
          <p:nvPr/>
        </p:nvPicPr>
        <p:blipFill>
          <a:blip r:embed="rId3"/>
          <a:srcRect b="19984"/>
          <a:stretch>
            <a:fillRect/>
          </a:stretch>
        </p:blipFill>
        <p:spPr bwMode="auto">
          <a:xfrm>
            <a:off x="1371600" y="2438400"/>
            <a:ext cx="2820988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Satellite nodule</a:t>
            </a:r>
          </a:p>
        </p:txBody>
      </p:sp>
      <p:pic>
        <p:nvPicPr>
          <p:cNvPr id="37892" name="Picture 4" descr="scan0105"/>
          <p:cNvPicPr>
            <a:picLocks noChangeAspect="1" noChangeArrowheads="1"/>
          </p:cNvPicPr>
          <p:nvPr/>
        </p:nvPicPr>
        <p:blipFill>
          <a:blip r:embed="rId2"/>
          <a:srcRect b="19751"/>
          <a:stretch>
            <a:fillRect/>
          </a:stretch>
        </p:blipFill>
        <p:spPr bwMode="auto">
          <a:xfrm>
            <a:off x="2825750" y="2674938"/>
            <a:ext cx="3492500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8534400" cy="1600199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i="1" u="sng" dirty="0" smtClean="0"/>
              <a:t>Benign skin </a:t>
            </a:r>
            <a:r>
              <a:rPr lang="en-US" i="1" u="sng" dirty="0" err="1" smtClean="0"/>
              <a:t>tumours</a:t>
            </a:r>
            <a:endParaRPr lang="en-US" i="1" u="sng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8534400" cy="4921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</a:t>
            </a:r>
            <a:r>
              <a:rPr lang="en-US" u="sng" dirty="0" err="1" smtClean="0"/>
              <a:t>papilloma</a:t>
            </a:r>
            <a:r>
              <a:rPr lang="en-US" u="sng" dirty="0" smtClean="0"/>
              <a:t> </a:t>
            </a:r>
            <a:r>
              <a:rPr lang="en-US" sz="2400" dirty="0" smtClean="0"/>
              <a:t>(</a:t>
            </a:r>
            <a:r>
              <a:rPr lang="en-US" sz="2400" dirty="0" smtClean="0"/>
              <a:t>wart)</a:t>
            </a:r>
            <a:r>
              <a:rPr lang="en-US" dirty="0" smtClean="0"/>
              <a:t>:                      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</a:t>
            </a:r>
            <a:r>
              <a:rPr lang="en-US" sz="2400" dirty="0" smtClean="0"/>
              <a:t>. Finger </a:t>
            </a:r>
            <a:r>
              <a:rPr lang="en-US" sz="2400" dirty="0" smtClean="0"/>
              <a:t>like projection of all skin layers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1700" dirty="0" smtClean="0"/>
              <a:t>                               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1700" dirty="0" smtClean="0"/>
              <a:t>           </a:t>
            </a:r>
            <a:r>
              <a:rPr lang="en-US" sz="1700" dirty="0" smtClean="0"/>
              <a:t>. </a:t>
            </a:r>
            <a:r>
              <a:rPr lang="en-US" sz="2400" dirty="0" smtClean="0"/>
              <a:t>usually </a:t>
            </a:r>
            <a:r>
              <a:rPr lang="en-US" sz="2400" dirty="0" smtClean="0"/>
              <a:t>infective ( </a:t>
            </a:r>
            <a:r>
              <a:rPr lang="en-US" sz="2400" dirty="0" err="1" smtClean="0"/>
              <a:t>papilloma</a:t>
            </a:r>
            <a:r>
              <a:rPr lang="en-US" sz="2400" dirty="0" smtClean="0"/>
              <a:t> virus)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sz="1700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1700" dirty="0" smtClean="0"/>
              <a:t>           </a:t>
            </a:r>
            <a:r>
              <a:rPr lang="en-US" sz="1700" dirty="0" smtClean="0"/>
              <a:t>. </a:t>
            </a:r>
            <a:r>
              <a:rPr lang="en-US" sz="2400" dirty="0" err="1" smtClean="0"/>
              <a:t>pedunculated</a:t>
            </a:r>
            <a:r>
              <a:rPr lang="en-US" sz="2400" dirty="0" smtClean="0"/>
              <a:t> </a:t>
            </a:r>
            <a:r>
              <a:rPr lang="en-US" sz="2400" dirty="0" smtClean="0"/>
              <a:t>or sessile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   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</a:t>
            </a:r>
            <a:r>
              <a:rPr lang="en-US" u="sng" dirty="0" smtClean="0"/>
              <a:t>Rx</a:t>
            </a:r>
            <a:r>
              <a:rPr lang="en-US" dirty="0" smtClean="0"/>
              <a:t> : </a:t>
            </a:r>
            <a:r>
              <a:rPr lang="en-US" sz="2400" dirty="0" smtClean="0"/>
              <a:t>.Cauterization (small or multiple)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                       .Excision (large)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b="1" u="sng" dirty="0" smtClean="0"/>
              <a:t>Skin Cysts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9144000" cy="54864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ar-SA" sz="3500" dirty="0" smtClean="0"/>
              <a:t>  </a:t>
            </a:r>
            <a:r>
              <a:rPr lang="en-US" sz="3500" dirty="0" smtClean="0"/>
              <a:t>  </a:t>
            </a:r>
            <a:r>
              <a:rPr lang="en-US" sz="2800" u="sng" dirty="0" smtClean="0"/>
              <a:t>Implantation </a:t>
            </a:r>
            <a:r>
              <a:rPr lang="en-US" sz="2800" u="sng" dirty="0" err="1" smtClean="0"/>
              <a:t>Dermoid</a:t>
            </a:r>
            <a:r>
              <a:rPr lang="en-US" sz="2800" u="sng" dirty="0" smtClean="0"/>
              <a:t> </a:t>
            </a:r>
            <a:r>
              <a:rPr lang="en-US" sz="3500" dirty="0" smtClean="0"/>
              <a:t>: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3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     </a:t>
            </a:r>
            <a:r>
              <a:rPr lang="en-US" sz="2400" dirty="0" smtClean="0"/>
              <a:t>.It is a post traumatic </a:t>
            </a:r>
            <a:r>
              <a:rPr lang="en-US" sz="2400" dirty="0" err="1" smtClean="0"/>
              <a:t>dermoid</a:t>
            </a:r>
            <a:r>
              <a:rPr lang="en-US" sz="2400" dirty="0" smtClean="0"/>
              <a:t>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</a:t>
            </a:r>
            <a:r>
              <a:rPr lang="en-US" sz="2400" dirty="0" smtClean="0"/>
              <a:t> </a:t>
            </a:r>
            <a:r>
              <a:rPr lang="en-US" sz="2400" dirty="0" smtClean="0"/>
              <a:t>.Commonly in fingers and hands of farmers &amp; </a:t>
            </a:r>
            <a:r>
              <a:rPr lang="en-US" sz="2400" dirty="0" err="1" smtClean="0"/>
              <a:t>taylors</a:t>
            </a:r>
            <a:r>
              <a:rPr lang="en-US" sz="2400" dirty="0" smtClean="0"/>
              <a:t>.</a:t>
            </a:r>
            <a:endParaRPr lang="ar-SA" sz="24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</a:t>
            </a:r>
            <a:r>
              <a:rPr lang="en-US" sz="2400" dirty="0" smtClean="0"/>
              <a:t> </a:t>
            </a:r>
            <a:r>
              <a:rPr lang="en-US" sz="2400" dirty="0" smtClean="0"/>
              <a:t>.Tense , may be hard tender swelling.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</a:t>
            </a:r>
            <a:r>
              <a:rPr lang="en-US" sz="2400" dirty="0" smtClean="0"/>
              <a:t>  </a:t>
            </a:r>
            <a:r>
              <a:rPr lang="en-US" sz="2400" dirty="0" smtClean="0"/>
              <a:t>.Attached to skin which may be scarred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</a:t>
            </a:r>
            <a:r>
              <a:rPr lang="en-US" sz="2400" dirty="0" smtClean="0"/>
              <a:t> </a:t>
            </a:r>
            <a:r>
              <a:rPr lang="en-US" sz="2400" dirty="0" smtClean="0"/>
              <a:t>.Contains desquamated epithelial cells.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</a:t>
            </a:r>
            <a:r>
              <a:rPr lang="en-US" sz="2400" dirty="0" smtClean="0"/>
              <a:t>.</a:t>
            </a:r>
            <a:r>
              <a:rPr lang="en-US" sz="2400" dirty="0" smtClean="0"/>
              <a:t>pain and ulceration may occur following repeated trauma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4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i="1" dirty="0" smtClean="0"/>
              <a:t> </a:t>
            </a:r>
            <a:r>
              <a:rPr lang="en-US" sz="2400" i="1" u="sng" dirty="0" smtClean="0"/>
              <a:t>RX: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i="1" dirty="0" smtClean="0"/>
              <a:t>      Excision is curative.</a:t>
            </a:r>
          </a:p>
        </p:txBody>
      </p:sp>
      <p:pic>
        <p:nvPicPr>
          <p:cNvPr id="38916" name="Picture 4" descr="scan0170"/>
          <p:cNvPicPr>
            <a:picLocks noChangeAspect="1" noChangeArrowheads="1"/>
          </p:cNvPicPr>
          <p:nvPr/>
        </p:nvPicPr>
        <p:blipFill>
          <a:blip r:embed="rId2"/>
          <a:srcRect r="16382" b="24950"/>
          <a:stretch>
            <a:fillRect/>
          </a:stretch>
        </p:blipFill>
        <p:spPr bwMode="auto">
          <a:xfrm>
            <a:off x="7010400" y="2133600"/>
            <a:ext cx="21336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39939" name="Picture 2" descr="C:\Users\USER\Pictures\images (80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71688" y="1428750"/>
            <a:ext cx="4786312" cy="5000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40963" name="Picture 2" descr="C:\Users\USER\Pictures\download (2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05200" y="1295400"/>
            <a:ext cx="3429000" cy="37337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41987" name="Picture 2" descr="C:\Users\USER\Pictures\download (2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52600" y="3505200"/>
            <a:ext cx="2466975" cy="1847850"/>
          </a:xfrm>
        </p:spPr>
      </p:pic>
      <p:pic>
        <p:nvPicPr>
          <p:cNvPr id="41988" name="Picture 3" descr="C:\Users\USER\Pictures\download (20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762000"/>
            <a:ext cx="2928937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b="1" u="sng" dirty="0" smtClean="0"/>
              <a:t>Sebaceous Cyst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9144000" cy="5334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900" dirty="0" smtClean="0"/>
              <a:t> </a:t>
            </a:r>
            <a:r>
              <a:rPr lang="en-US" sz="2400" dirty="0" smtClean="0"/>
              <a:t>It is a retention cyst due to blockage of its duct.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Lined by </a:t>
            </a:r>
            <a:r>
              <a:rPr lang="en-US" sz="2400" dirty="0" err="1" smtClean="0"/>
              <a:t>squamous</a:t>
            </a:r>
            <a:r>
              <a:rPr lang="en-US" sz="2400" dirty="0" smtClean="0"/>
              <a:t> epithelium and contains sebum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and desquamated epithelium.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Commonly in scalp , Face ,  scrotum and vulva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	</a:t>
            </a:r>
            <a:r>
              <a:rPr lang="en-US" sz="2400" b="1" dirty="0" smtClean="0"/>
              <a:t>( </a:t>
            </a:r>
            <a:r>
              <a:rPr lang="en-US" sz="2400" b="1" u="sng" dirty="0" smtClean="0"/>
              <a:t>never in palm &amp; sole</a:t>
            </a:r>
            <a:r>
              <a:rPr lang="en-US" sz="2400" dirty="0" smtClean="0"/>
              <a:t>).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900" dirty="0" smtClean="0"/>
              <a:t> </a:t>
            </a:r>
            <a:r>
              <a:rPr lang="en-US" sz="2400" b="1" u="sng" dirty="0" smtClean="0"/>
              <a:t>Clinically</a:t>
            </a:r>
            <a:r>
              <a:rPr lang="en-US" sz="1900" dirty="0" smtClean="0"/>
              <a:t>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        Spherical, cystic or tense swelling , </a:t>
            </a:r>
            <a:r>
              <a:rPr lang="en-US" sz="2400" u="sng" dirty="0" smtClean="0"/>
              <a:t>attached to skin with </a:t>
            </a:r>
            <a:r>
              <a:rPr lang="en-US" sz="2400" u="sng" dirty="0" err="1" smtClean="0"/>
              <a:t>punctum</a:t>
            </a:r>
            <a:r>
              <a:rPr lang="en-US" sz="2400" u="sng" dirty="0" smtClean="0"/>
              <a:t> </a:t>
            </a:r>
            <a:r>
              <a:rPr lang="en-US" sz="2400" dirty="0" smtClean="0"/>
              <a:t>that may discharge sebum upon squeezing.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b="1" u="sng" dirty="0" smtClean="0">
                <a:solidFill>
                  <a:srgbClr val="FF0000"/>
                </a:solidFill>
              </a:rPr>
              <a:t>NB</a:t>
            </a:r>
            <a:r>
              <a:rPr lang="en-US" sz="2400" b="1" u="sng" dirty="0" smtClean="0"/>
              <a:t> :Indentation and fluctuation tests may be positive .But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b="1" u="sng" dirty="0" smtClean="0"/>
              <a:t> </a:t>
            </a:r>
            <a:r>
              <a:rPr lang="en-US" sz="2400" b="1" u="sng" dirty="0" err="1" smtClean="0"/>
              <a:t>transillumination</a:t>
            </a:r>
            <a:r>
              <a:rPr lang="en-US" sz="2400" b="1" u="sng" dirty="0" smtClean="0"/>
              <a:t> test is negative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9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900" dirty="0" smtClean="0"/>
              <a:t>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ar-SA" sz="1900" dirty="0" smtClean="0"/>
              <a:t>  </a:t>
            </a:r>
            <a:r>
              <a:rPr lang="ar-SA" sz="2100" dirty="0" smtClean="0"/>
              <a:t> </a:t>
            </a:r>
            <a:endParaRPr lang="ar-SA" sz="19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ar-SA" sz="1900" dirty="0" smtClean="0"/>
              <a:t>   </a:t>
            </a:r>
            <a:endParaRPr lang="en-US" sz="1900" dirty="0" smtClean="0"/>
          </a:p>
        </p:txBody>
      </p:sp>
      <p:pic>
        <p:nvPicPr>
          <p:cNvPr id="43012" name="Picture 4" descr="scan0148"/>
          <p:cNvPicPr>
            <a:picLocks noChangeAspect="1" noChangeArrowheads="1"/>
          </p:cNvPicPr>
          <p:nvPr/>
        </p:nvPicPr>
        <p:blipFill>
          <a:blip r:embed="rId2"/>
          <a:srcRect b="13211"/>
          <a:stretch>
            <a:fillRect/>
          </a:stretch>
        </p:blipFill>
        <p:spPr bwMode="auto">
          <a:xfrm>
            <a:off x="6934200" y="1600200"/>
            <a:ext cx="18716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44036" name="Picture 4" descr="scan0147"/>
          <p:cNvPicPr>
            <a:picLocks noChangeAspect="1" noChangeArrowheads="1"/>
          </p:cNvPicPr>
          <p:nvPr/>
        </p:nvPicPr>
        <p:blipFill>
          <a:blip r:embed="rId2"/>
          <a:srcRect b="26572"/>
          <a:stretch>
            <a:fillRect/>
          </a:stretch>
        </p:blipFill>
        <p:spPr bwMode="auto">
          <a:xfrm>
            <a:off x="5257800" y="2209800"/>
            <a:ext cx="3397250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USER\Pictures\images (6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2209800"/>
            <a:ext cx="25527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45060" name="Picture 4" descr="scan0150"/>
          <p:cNvPicPr>
            <a:picLocks noChangeAspect="1" noChangeArrowheads="1"/>
          </p:cNvPicPr>
          <p:nvPr/>
        </p:nvPicPr>
        <p:blipFill>
          <a:blip r:embed="rId2"/>
          <a:srcRect b="9221"/>
          <a:stretch>
            <a:fillRect/>
          </a:stretch>
        </p:blipFill>
        <p:spPr bwMode="auto">
          <a:xfrm>
            <a:off x="5410200" y="2057400"/>
            <a:ext cx="3205162" cy="354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USER\Pictures\images (59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2209800"/>
            <a:ext cx="2895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62468" name="Picture 4" descr="scan0149"/>
          <p:cNvPicPr>
            <a:picLocks noChangeAspect="1" noChangeArrowheads="1"/>
          </p:cNvPicPr>
          <p:nvPr/>
        </p:nvPicPr>
        <p:blipFill>
          <a:blip r:embed="rId2"/>
          <a:srcRect t="9198" b="9198"/>
          <a:stretch>
            <a:fillRect/>
          </a:stretch>
        </p:blipFill>
        <p:spPr bwMode="auto">
          <a:xfrm>
            <a:off x="2000250" y="1928813"/>
            <a:ext cx="5888038" cy="319246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822325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 </a:t>
            </a:r>
            <a:r>
              <a:rPr lang="en-US" u="sng" dirty="0" err="1" smtClean="0"/>
              <a:t>Seb</a:t>
            </a:r>
            <a:r>
              <a:rPr lang="en-US" u="sng" dirty="0" smtClean="0"/>
              <a:t>. Cyst</a:t>
            </a:r>
            <a:r>
              <a:rPr lang="en-US" dirty="0" smtClean="0"/>
              <a:t>     </a:t>
            </a:r>
            <a:r>
              <a:rPr lang="en-US" sz="1900" dirty="0" smtClean="0"/>
              <a:t>cont;</a:t>
            </a:r>
            <a:endParaRPr lang="en-US" dirty="0" smtClean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b="1" u="sng" dirty="0" smtClean="0"/>
              <a:t>Complications</a:t>
            </a:r>
            <a:r>
              <a:rPr lang="en-US" sz="3400" b="1" dirty="0" smtClean="0"/>
              <a:t>: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3400" dirty="0" smtClean="0"/>
              <a:t>	</a:t>
            </a:r>
            <a:r>
              <a:rPr lang="en-US" sz="3400" dirty="0" smtClean="0"/>
              <a:t> </a:t>
            </a:r>
            <a:r>
              <a:rPr lang="en-US" sz="2000" dirty="0" err="1" smtClean="0"/>
              <a:t>cosmotic</a:t>
            </a:r>
            <a:endParaRPr lang="en-US" sz="2000" dirty="0" smtClean="0"/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	</a:t>
            </a:r>
            <a:r>
              <a:rPr lang="en-US" sz="2000" dirty="0" smtClean="0"/>
              <a:t> </a:t>
            </a:r>
            <a:r>
              <a:rPr lang="en-US" sz="2000" dirty="0" smtClean="0"/>
              <a:t>Infection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	</a:t>
            </a:r>
            <a:r>
              <a:rPr lang="en-US" sz="2000" dirty="0" smtClean="0"/>
              <a:t> </a:t>
            </a:r>
            <a:r>
              <a:rPr lang="en-US" sz="2000" dirty="0" smtClean="0"/>
              <a:t>ulceration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	</a:t>
            </a:r>
            <a:r>
              <a:rPr lang="en-US" sz="2000" dirty="0" smtClean="0"/>
              <a:t> </a:t>
            </a:r>
            <a:r>
              <a:rPr lang="en-US" sz="2000" dirty="0" smtClean="0"/>
              <a:t>Cock peculiar </a:t>
            </a:r>
            <a:r>
              <a:rPr lang="en-US" sz="2000" dirty="0" err="1" smtClean="0"/>
              <a:t>tumour</a:t>
            </a:r>
            <a:r>
              <a:rPr lang="en-US" sz="2000" dirty="0" smtClean="0"/>
              <a:t> ( </a:t>
            </a:r>
            <a:r>
              <a:rPr lang="en-US" sz="2000" dirty="0" err="1" smtClean="0"/>
              <a:t>granuloma</a:t>
            </a:r>
            <a:r>
              <a:rPr lang="en-US" sz="2000" dirty="0" smtClean="0"/>
              <a:t> due to ulceration)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	</a:t>
            </a:r>
            <a:r>
              <a:rPr lang="en-US" sz="2000" dirty="0" smtClean="0"/>
              <a:t> </a:t>
            </a:r>
            <a:r>
              <a:rPr lang="en-US" sz="2000" dirty="0" smtClean="0"/>
              <a:t>sebaceous Horn (</a:t>
            </a:r>
            <a:r>
              <a:rPr lang="en-US" sz="2000" dirty="0" err="1" smtClean="0"/>
              <a:t>inspissated</a:t>
            </a:r>
            <a:r>
              <a:rPr lang="en-US" sz="2000" dirty="0" smtClean="0"/>
              <a:t> secreted sebum )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b="1" u="sng" dirty="0" smtClean="0"/>
              <a:t>Rx</a:t>
            </a:r>
            <a:r>
              <a:rPr lang="en-US" sz="2000" dirty="0" smtClean="0"/>
              <a:t> : 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.</a:t>
            </a:r>
            <a:r>
              <a:rPr lang="en-US" sz="2000" dirty="0" smtClean="0"/>
              <a:t>Excision for un infected cyst 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.Drainage followed by excision for </a:t>
            </a:r>
            <a:r>
              <a:rPr lang="en-US" sz="2000" dirty="0" smtClean="0"/>
              <a:t>infected cyst</a:t>
            </a:r>
            <a:r>
              <a:rPr lang="en-US" sz="1800" dirty="0" smtClean="0"/>
              <a:t>.	</a:t>
            </a:r>
            <a:r>
              <a:rPr lang="en-US" sz="2400" dirty="0" smtClean="0"/>
              <a:t> </a:t>
            </a:r>
            <a:endParaRPr lang="en-US" sz="3400" dirty="0" smtClean="0"/>
          </a:p>
        </p:txBody>
      </p:sp>
      <p:pic>
        <p:nvPicPr>
          <p:cNvPr id="49156" name="Picture 4" descr="scan0146"/>
          <p:cNvPicPr>
            <a:picLocks noChangeAspect="1" noChangeArrowheads="1"/>
          </p:cNvPicPr>
          <p:nvPr/>
        </p:nvPicPr>
        <p:blipFill>
          <a:blip r:embed="rId2"/>
          <a:srcRect r="32140"/>
          <a:stretch>
            <a:fillRect/>
          </a:stretch>
        </p:blipFill>
        <p:spPr bwMode="auto">
          <a:xfrm>
            <a:off x="6000750" y="2500313"/>
            <a:ext cx="2433638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           </a:t>
            </a:r>
            <a:r>
              <a:rPr lang="en-US" sz="2400" dirty="0" err="1" smtClean="0"/>
              <a:t>sebasceous</a:t>
            </a:r>
            <a:r>
              <a:rPr lang="en-US" sz="2400" dirty="0" smtClean="0"/>
              <a:t> horn</a:t>
            </a:r>
          </a:p>
        </p:txBody>
      </p:sp>
      <p:pic>
        <p:nvPicPr>
          <p:cNvPr id="50180" name="Picture 4" descr="scan0115"/>
          <p:cNvPicPr>
            <a:picLocks noChangeAspect="1" noChangeArrowheads="1"/>
          </p:cNvPicPr>
          <p:nvPr/>
        </p:nvPicPr>
        <p:blipFill>
          <a:blip r:embed="rId2"/>
          <a:srcRect r="15085" b="24036"/>
          <a:stretch>
            <a:fillRect/>
          </a:stretch>
        </p:blipFill>
        <p:spPr bwMode="auto">
          <a:xfrm>
            <a:off x="2971800" y="1828800"/>
            <a:ext cx="42672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Pedunculated</a:t>
            </a:r>
            <a:r>
              <a:rPr lang="en-US" dirty="0" smtClean="0"/>
              <a:t> </a:t>
            </a:r>
            <a:r>
              <a:rPr lang="en-US" dirty="0" err="1" smtClean="0"/>
              <a:t>papilloma</a:t>
            </a:r>
            <a:endParaRPr lang="ar-SA" dirty="0"/>
          </a:p>
        </p:txBody>
      </p:sp>
      <p:pic>
        <p:nvPicPr>
          <p:cNvPr id="4" name="ClipArt Placeholder 5" descr="acrochordonSkinTag_44061_lg-1.jpg"/>
          <p:cNvPicPr>
            <a:picLocks/>
          </p:cNvPicPr>
          <p:nvPr/>
        </p:nvPicPr>
        <p:blipFill>
          <a:blip r:embed="rId2"/>
          <a:srcRect t="-25024" b="-25024"/>
          <a:stretch>
            <a:fillRect/>
          </a:stretch>
        </p:blipFill>
        <p:spPr>
          <a:xfrm>
            <a:off x="381000" y="1219200"/>
            <a:ext cx="3763962" cy="6294438"/>
          </a:xfrm>
          <a:prstGeom prst="rect">
            <a:avLst/>
          </a:prstGeom>
        </p:spPr>
      </p:pic>
      <p:pic>
        <p:nvPicPr>
          <p:cNvPr id="5" name="Picture 4" descr="scan0119"/>
          <p:cNvPicPr>
            <a:picLocks noChangeAspect="1" noChangeArrowheads="1"/>
          </p:cNvPicPr>
          <p:nvPr/>
        </p:nvPicPr>
        <p:blipFill>
          <a:blip r:embed="rId3"/>
          <a:srcRect b="11298"/>
          <a:stretch>
            <a:fillRect/>
          </a:stretch>
        </p:blipFill>
        <p:spPr bwMode="auto">
          <a:xfrm>
            <a:off x="5715000" y="2743200"/>
            <a:ext cx="305276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0388"/>
            <a:ext cx="9144000" cy="515461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                      Infected </a:t>
            </a:r>
            <a:r>
              <a:rPr lang="en-US" sz="2800" dirty="0" err="1" smtClean="0"/>
              <a:t>sebasceous</a:t>
            </a:r>
            <a:r>
              <a:rPr lang="en-US" sz="2800" dirty="0" smtClean="0"/>
              <a:t> cyst.  </a:t>
            </a:r>
            <a:endParaRPr lang="ar-SA" sz="2800" dirty="0"/>
          </a:p>
        </p:txBody>
      </p:sp>
      <p:pic>
        <p:nvPicPr>
          <p:cNvPr id="51203" name="Picture 2" descr="C:\Users\USER\Pictures\images (66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143250" y="1828800"/>
            <a:ext cx="4324350" cy="28336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                   </a:t>
            </a:r>
            <a:r>
              <a:rPr lang="en-US" sz="2800" dirty="0" err="1" smtClean="0"/>
              <a:t>Sebasceous</a:t>
            </a:r>
            <a:r>
              <a:rPr lang="en-US" sz="2800" dirty="0" smtClean="0"/>
              <a:t> cyst excision </a:t>
            </a:r>
            <a:endParaRPr lang="ar-SA" sz="2800" dirty="0"/>
          </a:p>
        </p:txBody>
      </p:sp>
      <p:pic>
        <p:nvPicPr>
          <p:cNvPr id="52227" name="Picture 2" descr="C:\Users\USER\Pictures\images (67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14500" y="2214563"/>
            <a:ext cx="2543175" cy="1800225"/>
          </a:xfrm>
        </p:spPr>
      </p:pic>
      <p:pic>
        <p:nvPicPr>
          <p:cNvPr id="52228" name="Picture 2" descr="C:\Users\USER\Pictures\images (68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38" y="2071688"/>
            <a:ext cx="205740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3800" b="1" u="sng" dirty="0" smtClean="0"/>
              <a:t>Subcutaneous</a:t>
            </a:r>
            <a:r>
              <a:rPr lang="en-US" sz="2900" b="1" u="sng" dirty="0" smtClean="0"/>
              <a:t> </a:t>
            </a:r>
            <a:r>
              <a:rPr lang="en-US" sz="3800" b="1" u="sng" dirty="0" smtClean="0"/>
              <a:t>Lumps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9144000" cy="5334000"/>
          </a:xfrm>
          <a:solidFill>
            <a:schemeClr val="bg1">
              <a:lumMod val="95000"/>
            </a:schemeClr>
          </a:solidFill>
        </p:spPr>
        <p:txBody>
          <a:bodyPr>
            <a:normAutofit lnSpcReduction="10000"/>
          </a:bodyPr>
          <a:lstStyle/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900" dirty="0" smtClean="0"/>
              <a:t>  </a:t>
            </a:r>
            <a:r>
              <a:rPr lang="en-US" sz="2400" b="1" u="sng" dirty="0" smtClean="0"/>
              <a:t>Cystic swellings</a:t>
            </a:r>
            <a:r>
              <a:rPr lang="en-US" sz="2400" dirty="0" smtClean="0"/>
              <a:t>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4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        </a:t>
            </a:r>
            <a:r>
              <a:rPr lang="en-US" sz="2800" u="sng" dirty="0" smtClean="0"/>
              <a:t>Congenital</a:t>
            </a:r>
            <a:r>
              <a:rPr lang="en-US" sz="2800" dirty="0" smtClean="0"/>
              <a:t>                      </a:t>
            </a:r>
            <a:r>
              <a:rPr lang="en-US" sz="2800" dirty="0" smtClean="0"/>
              <a:t>     </a:t>
            </a:r>
            <a:r>
              <a:rPr lang="en-US" sz="2800" u="sng" dirty="0" err="1" smtClean="0"/>
              <a:t>Aquired</a:t>
            </a:r>
            <a:r>
              <a:rPr lang="en-US" sz="2800" u="sng" dirty="0" smtClean="0"/>
              <a:t>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300" dirty="0" smtClean="0"/>
              <a:t>                                         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100" dirty="0" smtClean="0"/>
              <a:t>                                                                                      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          </a:t>
            </a:r>
            <a:r>
              <a:rPr lang="en-US" sz="2000" dirty="0" smtClean="0"/>
              <a:t>            </a:t>
            </a:r>
            <a:r>
              <a:rPr lang="en-US" sz="2000" dirty="0" err="1" smtClean="0"/>
              <a:t>dermoid</a:t>
            </a:r>
            <a:r>
              <a:rPr lang="en-US" sz="2000" dirty="0" smtClean="0"/>
              <a:t> cyst                              </a:t>
            </a:r>
            <a:r>
              <a:rPr lang="en-US" sz="2000" dirty="0" smtClean="0"/>
              <a:t>    </a:t>
            </a:r>
            <a:r>
              <a:rPr lang="en-US" sz="2000" dirty="0" err="1" smtClean="0"/>
              <a:t>abcess</a:t>
            </a:r>
            <a:endParaRPr lang="en-US" sz="20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          </a:t>
            </a:r>
            <a:r>
              <a:rPr lang="en-US" sz="2000" dirty="0" smtClean="0"/>
              <a:t>            </a:t>
            </a:r>
            <a:r>
              <a:rPr lang="en-US" sz="2000" dirty="0" smtClean="0"/>
              <a:t>cystic </a:t>
            </a:r>
            <a:r>
              <a:rPr lang="en-US" sz="2000" dirty="0" err="1" smtClean="0"/>
              <a:t>hygroma</a:t>
            </a:r>
            <a:r>
              <a:rPr lang="en-US" sz="2000" dirty="0" smtClean="0"/>
              <a:t>                           </a:t>
            </a:r>
            <a:r>
              <a:rPr lang="en-US" sz="2000" dirty="0" smtClean="0"/>
              <a:t>   </a:t>
            </a:r>
            <a:r>
              <a:rPr lang="en-US" sz="2000" dirty="0" err="1" smtClean="0"/>
              <a:t>parasetic</a:t>
            </a:r>
            <a:r>
              <a:rPr lang="en-US" sz="2000" dirty="0" smtClean="0"/>
              <a:t>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          </a:t>
            </a:r>
            <a:r>
              <a:rPr lang="en-US" sz="2000" dirty="0" smtClean="0"/>
              <a:t>            </a:t>
            </a:r>
            <a:r>
              <a:rPr lang="en-US" sz="2000" dirty="0" err="1" smtClean="0"/>
              <a:t>haemangioma</a:t>
            </a:r>
            <a:r>
              <a:rPr lang="en-US" sz="2000" dirty="0" smtClean="0"/>
              <a:t>                            </a:t>
            </a:r>
            <a:r>
              <a:rPr lang="en-US" sz="2000" dirty="0" smtClean="0"/>
              <a:t>   </a:t>
            </a:r>
            <a:r>
              <a:rPr lang="en-US" sz="2000" dirty="0" err="1" smtClean="0"/>
              <a:t>haematoma</a:t>
            </a:r>
            <a:r>
              <a:rPr lang="en-US" sz="2000" dirty="0" smtClean="0"/>
              <a:t>	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2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2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2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b="1" u="sng" dirty="0" smtClean="0"/>
              <a:t>Solid swellings: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300" dirty="0" smtClean="0"/>
              <a:t>      </a:t>
            </a:r>
            <a:r>
              <a:rPr lang="en-US" sz="2000" dirty="0" smtClean="0"/>
              <a:t>commonly benign: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                                 </a:t>
            </a:r>
            <a:r>
              <a:rPr lang="en-US" sz="2000" dirty="0" err="1" smtClean="0"/>
              <a:t>shwanoma</a:t>
            </a:r>
            <a:r>
              <a:rPr lang="en-US" sz="2000" dirty="0" smtClean="0"/>
              <a:t>, </a:t>
            </a:r>
            <a:r>
              <a:rPr lang="en-US" sz="2000" dirty="0" err="1" smtClean="0"/>
              <a:t>neurofibroma,lipoma</a:t>
            </a:r>
            <a:r>
              <a:rPr lang="en-US" sz="2000" dirty="0" smtClean="0"/>
              <a:t>     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      </a:t>
            </a:r>
          </a:p>
          <a:p>
            <a:pPr algn="ctr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0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        			 ( rarely malignant)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                     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900" dirty="0" smtClean="0"/>
              <a:t>        </a:t>
            </a:r>
            <a:endParaRPr lang="en-US" sz="8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800" dirty="0" smtClean="0"/>
              <a:t>              </a:t>
            </a:r>
            <a:endParaRPr lang="en-US" sz="9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r>
              <a:rPr lang="en-US" dirty="0" smtClean="0"/>
              <a:t>                     </a:t>
            </a:r>
            <a:r>
              <a:rPr lang="en-US" sz="2400" dirty="0" smtClean="0"/>
              <a:t>Traumatic </a:t>
            </a:r>
            <a:r>
              <a:rPr lang="en-US" sz="2400" dirty="0" err="1" smtClean="0"/>
              <a:t>haematoma</a:t>
            </a:r>
            <a:endParaRPr lang="ar-SA" sz="2400" dirty="0"/>
          </a:p>
        </p:txBody>
      </p:sp>
      <p:pic>
        <p:nvPicPr>
          <p:cNvPr id="54276" name="Picture 3" descr="C:\Users\USER\Pictures\download (27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50" y="2286000"/>
            <a:ext cx="2357438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u="sng" dirty="0" err="1" smtClean="0"/>
              <a:t>Dermoid</a:t>
            </a:r>
            <a:r>
              <a:rPr lang="en-US" u="sng" dirty="0" smtClean="0"/>
              <a:t> cyst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9144000" cy="5334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</a:t>
            </a:r>
            <a:r>
              <a:rPr lang="en-US" u="sng" dirty="0" smtClean="0"/>
              <a:t>Clinically four </a:t>
            </a:r>
            <a:r>
              <a:rPr lang="en-US" u="sng" dirty="0" err="1" smtClean="0"/>
              <a:t>varaieties</a:t>
            </a:r>
            <a:r>
              <a:rPr lang="en-US" sz="2600" dirty="0" smtClean="0"/>
              <a:t>:</a:t>
            </a:r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endParaRPr lang="en-US" sz="2600" dirty="0" smtClean="0"/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800" dirty="0" smtClean="0"/>
              <a:t>                                1.Sequestration </a:t>
            </a:r>
            <a:r>
              <a:rPr lang="en-US" sz="2800" dirty="0" err="1" smtClean="0"/>
              <a:t>dermoid</a:t>
            </a:r>
            <a:r>
              <a:rPr lang="en-US" sz="2800" dirty="0" smtClean="0"/>
              <a:t>.</a:t>
            </a:r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800" dirty="0" smtClean="0"/>
              <a:t>                                 2.Implantation </a:t>
            </a:r>
            <a:r>
              <a:rPr lang="en-US" sz="2800" dirty="0" err="1" smtClean="0"/>
              <a:t>dermoid</a:t>
            </a:r>
            <a:r>
              <a:rPr lang="en-US" sz="2800" dirty="0" smtClean="0"/>
              <a:t>.</a:t>
            </a:r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800" dirty="0" smtClean="0"/>
              <a:t>                                 3.Tubulo-dermoid.</a:t>
            </a:r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800" dirty="0" smtClean="0"/>
              <a:t>                                 4.Terato-dermoid</a:t>
            </a:r>
            <a:r>
              <a:rPr lang="en-US" sz="2600" dirty="0" smtClean="0"/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677863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2500" b="1" u="sng" dirty="0" smtClean="0"/>
              <a:t>Sequestration </a:t>
            </a:r>
            <a:r>
              <a:rPr lang="en-US" sz="2500" b="1" u="sng" dirty="0" err="1" smtClean="0"/>
              <a:t>dermoid</a:t>
            </a:r>
            <a:endParaRPr lang="en-US" sz="2500" b="1" u="sng" dirty="0" smtClean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>
            <a:normAutofit lnSpcReduction="10000"/>
          </a:bodyPr>
          <a:lstStyle/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500" dirty="0" smtClean="0"/>
              <a:t>.</a:t>
            </a:r>
            <a:r>
              <a:rPr lang="en-US" sz="2500" b="1" dirty="0" smtClean="0"/>
              <a:t>It </a:t>
            </a:r>
            <a:r>
              <a:rPr lang="en-US" sz="2500" b="1" u="sng" dirty="0" smtClean="0"/>
              <a:t>is a true congenital cyst </a:t>
            </a:r>
            <a:r>
              <a:rPr lang="en-US" sz="1900" dirty="0" smtClean="0"/>
              <a:t>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1900" dirty="0" smtClean="0"/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100" dirty="0" smtClean="0"/>
              <a:t>	</a:t>
            </a:r>
            <a:r>
              <a:rPr lang="en-US" sz="2400" dirty="0" err="1" smtClean="0"/>
              <a:t>Ectodermal</a:t>
            </a:r>
            <a:r>
              <a:rPr lang="en-US" sz="2400" dirty="0" smtClean="0"/>
              <a:t> </a:t>
            </a:r>
            <a:r>
              <a:rPr lang="en-US" sz="2400" dirty="0" smtClean="0"/>
              <a:t>tissue </a:t>
            </a:r>
            <a:r>
              <a:rPr lang="en-US" sz="2400" dirty="0" err="1" smtClean="0"/>
              <a:t>burried</a:t>
            </a:r>
            <a:r>
              <a:rPr lang="en-US" sz="2400" dirty="0" smtClean="0"/>
              <a:t> in mesoderm forming a </a:t>
            </a:r>
            <a:endParaRPr lang="en-US" sz="2400" dirty="0" smtClean="0"/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	cyst lined by </a:t>
            </a:r>
            <a:r>
              <a:rPr lang="en-US" sz="2400" dirty="0" err="1" smtClean="0"/>
              <a:t>squamous</a:t>
            </a:r>
            <a:r>
              <a:rPr lang="en-US" sz="2400" dirty="0" smtClean="0"/>
              <a:t> </a:t>
            </a:r>
            <a:r>
              <a:rPr lang="en-US" sz="2400" dirty="0" err="1" smtClean="0"/>
              <a:t>epith.and</a:t>
            </a:r>
            <a:r>
              <a:rPr lang="en-US" sz="2400" dirty="0" smtClean="0"/>
              <a:t> contains			paste-like desquamated </a:t>
            </a:r>
            <a:r>
              <a:rPr lang="en-US" sz="2400" dirty="0" err="1" smtClean="0"/>
              <a:t>epith</a:t>
            </a:r>
            <a:r>
              <a:rPr lang="en-US" sz="2400" dirty="0" smtClean="0"/>
              <a:t>.					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100" dirty="0" smtClean="0"/>
              <a:t>		</a:t>
            </a:r>
            <a:endParaRPr lang="en-US" sz="2500" dirty="0" smtClean="0"/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500" dirty="0" smtClean="0"/>
              <a:t>.</a:t>
            </a:r>
            <a:r>
              <a:rPr lang="en-US" sz="2500" b="1" u="sng" dirty="0" smtClean="0"/>
              <a:t>Common at lines of Embryonic fusion sites</a:t>
            </a:r>
            <a:r>
              <a:rPr lang="en-US" sz="2500" dirty="0" smtClean="0"/>
              <a:t>: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900" dirty="0" smtClean="0"/>
              <a:t>  </a:t>
            </a:r>
            <a:r>
              <a:rPr lang="en-US" sz="2100" dirty="0" smtClean="0"/>
              <a:t>. </a:t>
            </a:r>
            <a:r>
              <a:rPr lang="en-US" sz="2400" dirty="0" smtClean="0"/>
              <a:t>Midline: neck &amp; root of nose.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. Scalp.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. Inner or outer angles of eyes.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677863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900" dirty="0" smtClean="0"/>
              <a:t> </a:t>
            </a:r>
            <a:r>
              <a:rPr lang="en-US" sz="2900" u="sng" dirty="0" smtClean="0"/>
              <a:t>Sequestration </a:t>
            </a:r>
            <a:r>
              <a:rPr lang="en-US" sz="2900" u="sng" dirty="0" err="1" smtClean="0"/>
              <a:t>dermoid</a:t>
            </a:r>
            <a:r>
              <a:rPr lang="en-US" sz="2900" u="sng" dirty="0" smtClean="0"/>
              <a:t>  </a:t>
            </a:r>
            <a:r>
              <a:rPr lang="en-US" sz="1700" dirty="0" smtClean="0"/>
              <a:t>cont;</a:t>
            </a:r>
            <a:endParaRPr lang="en-US" sz="2900" dirty="0" smtClean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smtClean="0"/>
              <a:t> </a:t>
            </a:r>
            <a:r>
              <a:rPr lang="en-US" sz="2600" b="1" u="sng" dirty="0" smtClean="0"/>
              <a:t>Clinical features</a:t>
            </a:r>
            <a:r>
              <a:rPr lang="en-US" sz="2600" dirty="0" smtClean="0"/>
              <a:t>: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    </a:t>
            </a:r>
            <a:endParaRPr lang="en-US" sz="2000" dirty="0" smtClean="0"/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200" dirty="0" smtClean="0"/>
              <a:t>  Painless, </a:t>
            </a:r>
            <a:r>
              <a:rPr lang="en-US" sz="2200" dirty="0" err="1" smtClean="0"/>
              <a:t>spherical,cystic</a:t>
            </a:r>
            <a:r>
              <a:rPr lang="en-US" sz="2200" dirty="0" smtClean="0"/>
              <a:t> mass.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200" dirty="0" smtClean="0"/>
              <a:t>  </a:t>
            </a:r>
            <a:r>
              <a:rPr lang="en-US" sz="2000" dirty="0" smtClean="0"/>
              <a:t>Appears in childhood or adults</a:t>
            </a:r>
            <a:r>
              <a:rPr lang="en-US" sz="2400" dirty="0" smtClean="0"/>
              <a:t>.</a:t>
            </a:r>
            <a:endParaRPr lang="en-US" sz="2200" dirty="0" smtClean="0"/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200" dirty="0" smtClean="0"/>
              <a:t>  Smooth surface.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200" dirty="0" smtClean="0"/>
              <a:t>  Not attached to skin </a:t>
            </a:r>
            <a:r>
              <a:rPr lang="en-US" sz="1700" dirty="0" smtClean="0"/>
              <a:t>cf. </a:t>
            </a:r>
            <a:r>
              <a:rPr lang="en-US" sz="1700" dirty="0" err="1" smtClean="0"/>
              <a:t>seb</a:t>
            </a:r>
            <a:r>
              <a:rPr lang="en-US" sz="1700" dirty="0" smtClean="0"/>
              <a:t>. cyst</a:t>
            </a:r>
            <a:endParaRPr lang="en-US" sz="2200" dirty="0" smtClean="0"/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200" dirty="0" smtClean="0"/>
              <a:t>  No </a:t>
            </a:r>
            <a:r>
              <a:rPr lang="en-US" sz="2200" dirty="0" err="1" smtClean="0"/>
              <a:t>punctum</a:t>
            </a:r>
            <a:r>
              <a:rPr lang="en-US" sz="2200" dirty="0" smtClean="0"/>
              <a:t> </a:t>
            </a:r>
            <a:r>
              <a:rPr lang="en-US" sz="1500" dirty="0" smtClean="0"/>
              <a:t>cf. </a:t>
            </a:r>
            <a:r>
              <a:rPr lang="en-US" sz="1500" dirty="0" err="1" smtClean="0"/>
              <a:t>seb</a:t>
            </a:r>
            <a:r>
              <a:rPr lang="en-US" sz="1500" dirty="0" smtClean="0"/>
              <a:t>. cyst.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200" dirty="0" smtClean="0"/>
              <a:t>  Not compressible </a:t>
            </a:r>
            <a:r>
              <a:rPr lang="en-US" sz="1700" dirty="0" smtClean="0"/>
              <a:t>cf. </a:t>
            </a:r>
            <a:r>
              <a:rPr lang="en-US" sz="1700" dirty="0" err="1" smtClean="0"/>
              <a:t>meningocele</a:t>
            </a:r>
            <a:r>
              <a:rPr lang="en-US" sz="1700" dirty="0" smtClean="0"/>
              <a:t>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200" dirty="0" smtClean="0"/>
              <a:t>  Bone indentation </a:t>
            </a:r>
            <a:r>
              <a:rPr lang="en-US" sz="1700" dirty="0" smtClean="0"/>
              <a:t>(scalp)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200" dirty="0" smtClean="0"/>
              <a:t>  </a:t>
            </a:r>
            <a:r>
              <a:rPr lang="en-US" sz="2200" dirty="0" smtClean="0"/>
              <a:t>Trans-illumination </a:t>
            </a:r>
            <a:r>
              <a:rPr lang="en-US" sz="2200" dirty="0" smtClean="0"/>
              <a:t>test - </a:t>
            </a:r>
            <a:r>
              <a:rPr lang="en-US" sz="2200" dirty="0" err="1" smtClean="0"/>
              <a:t>ve</a:t>
            </a:r>
            <a:r>
              <a:rPr lang="en-US" sz="2600" dirty="0" smtClean="0"/>
              <a:t> .                        </a:t>
            </a:r>
            <a:endParaRPr lang="en-US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676400" y="6643688"/>
            <a:ext cx="7010400" cy="10636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None/>
              <a:defRPr/>
            </a:pPr>
            <a:r>
              <a:rPr lang="en-US" sz="2600" kern="0" dirty="0">
                <a:solidFill>
                  <a:schemeClr val="tx2"/>
                </a:solidFill>
                <a:latin typeface="+mn-lt"/>
                <a:cs typeface="+mn-cs"/>
              </a:rPr>
              <a:t>.                        </a:t>
            </a:r>
            <a:endParaRPr lang="en-US" sz="3000" kern="0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pic>
        <p:nvPicPr>
          <p:cNvPr id="57349" name="Picture 4" descr="scan0153"/>
          <p:cNvPicPr>
            <a:picLocks noChangeAspect="1" noChangeArrowheads="1"/>
          </p:cNvPicPr>
          <p:nvPr/>
        </p:nvPicPr>
        <p:blipFill>
          <a:blip r:embed="rId2"/>
          <a:srcRect b="25237"/>
          <a:stretch>
            <a:fillRect/>
          </a:stretch>
        </p:blipFill>
        <p:spPr bwMode="auto">
          <a:xfrm>
            <a:off x="6215063" y="2786063"/>
            <a:ext cx="2357437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             Occipital </a:t>
            </a:r>
            <a:r>
              <a:rPr lang="en-US" sz="2400" dirty="0" err="1" smtClean="0"/>
              <a:t>dermoid</a:t>
            </a:r>
            <a:endParaRPr lang="en-US" sz="2400" dirty="0" smtClean="0"/>
          </a:p>
        </p:txBody>
      </p:sp>
      <p:pic>
        <p:nvPicPr>
          <p:cNvPr id="58372" name="Picture 4" descr="scan0154"/>
          <p:cNvPicPr>
            <a:picLocks noChangeAspect="1" noChangeArrowheads="1"/>
          </p:cNvPicPr>
          <p:nvPr/>
        </p:nvPicPr>
        <p:blipFill>
          <a:blip r:embed="rId2"/>
          <a:srcRect b="19257"/>
          <a:stretch>
            <a:fillRect/>
          </a:stretch>
        </p:blipFill>
        <p:spPr bwMode="auto">
          <a:xfrm>
            <a:off x="1928813" y="2500313"/>
            <a:ext cx="3330575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4" descr="scan0152"/>
          <p:cNvPicPr>
            <a:picLocks noChangeAspect="1" noChangeArrowheads="1"/>
          </p:cNvPicPr>
          <p:nvPr/>
        </p:nvPicPr>
        <p:blipFill>
          <a:blip r:embed="rId3"/>
          <a:srcRect b="11806"/>
          <a:stretch>
            <a:fillRect/>
          </a:stretch>
        </p:blipFill>
        <p:spPr bwMode="auto">
          <a:xfrm>
            <a:off x="5072063" y="2571750"/>
            <a:ext cx="2571750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            </a:t>
            </a:r>
            <a:r>
              <a:rPr lang="en-US" sz="2400" dirty="0" smtClean="0"/>
              <a:t>nasal root </a:t>
            </a:r>
            <a:r>
              <a:rPr lang="en-US" sz="2400" dirty="0" err="1" smtClean="0"/>
              <a:t>dermoid</a:t>
            </a:r>
            <a:endParaRPr lang="en-US" sz="2400" dirty="0" smtClean="0"/>
          </a:p>
        </p:txBody>
      </p:sp>
      <p:pic>
        <p:nvPicPr>
          <p:cNvPr id="59396" name="Picture 4" descr="scan0155"/>
          <p:cNvPicPr>
            <a:picLocks noChangeAspect="1" noChangeArrowheads="1"/>
          </p:cNvPicPr>
          <p:nvPr/>
        </p:nvPicPr>
        <p:blipFill>
          <a:blip r:embed="rId2"/>
          <a:srcRect r="42375"/>
          <a:stretch>
            <a:fillRect/>
          </a:stretch>
        </p:blipFill>
        <p:spPr bwMode="auto">
          <a:xfrm>
            <a:off x="3475038" y="2735263"/>
            <a:ext cx="2105025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40487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       </a:t>
            </a:r>
            <a:r>
              <a:rPr lang="en-US" sz="2400" dirty="0" smtClean="0"/>
              <a:t>nasal root </a:t>
            </a:r>
            <a:r>
              <a:rPr lang="en-US" sz="2400" dirty="0" err="1" smtClean="0"/>
              <a:t>dermoid</a:t>
            </a:r>
            <a:endParaRPr lang="ar-SA" sz="2400" dirty="0"/>
          </a:p>
        </p:txBody>
      </p:sp>
      <p:pic>
        <p:nvPicPr>
          <p:cNvPr id="60419" name="Picture 2" descr="C:\Users\USER\Pictures\images (76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648075" y="2630488"/>
            <a:ext cx="1847850" cy="24669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 smtClean="0"/>
              <a:t>Sessile </a:t>
            </a:r>
            <a:r>
              <a:rPr lang="en-US" dirty="0" err="1" smtClean="0"/>
              <a:t>papilloma</a:t>
            </a:r>
            <a:endParaRPr lang="ar-SA" dirty="0"/>
          </a:p>
        </p:txBody>
      </p:sp>
      <p:pic>
        <p:nvPicPr>
          <p:cNvPr id="4" name="Picture 4" descr="scan0121"/>
          <p:cNvPicPr>
            <a:picLocks noChangeAspect="1" noChangeArrowheads="1"/>
          </p:cNvPicPr>
          <p:nvPr/>
        </p:nvPicPr>
        <p:blipFill>
          <a:blip r:embed="rId2"/>
          <a:srcRect b="10921"/>
          <a:stretch>
            <a:fillRect/>
          </a:stretch>
        </p:blipFill>
        <p:spPr bwMode="auto">
          <a:xfrm>
            <a:off x="1295400" y="2438400"/>
            <a:ext cx="2438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can0120"/>
          <p:cNvPicPr>
            <a:picLocks noChangeAspect="1" noChangeArrowheads="1"/>
          </p:cNvPicPr>
          <p:nvPr/>
        </p:nvPicPr>
        <p:blipFill>
          <a:blip r:embed="rId3"/>
          <a:srcRect b="15167"/>
          <a:stretch>
            <a:fillRect/>
          </a:stretch>
        </p:blipFill>
        <p:spPr bwMode="auto">
          <a:xfrm>
            <a:off x="4572000" y="2438400"/>
            <a:ext cx="4572000" cy="348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       </a:t>
            </a:r>
            <a:r>
              <a:rPr lang="en-US" sz="2400" dirty="0" smtClean="0"/>
              <a:t>fore head </a:t>
            </a:r>
            <a:r>
              <a:rPr lang="en-US" sz="2400" dirty="0" err="1" smtClean="0"/>
              <a:t>dermoid</a:t>
            </a:r>
            <a:endParaRPr lang="ar-SA" sz="2400" dirty="0"/>
          </a:p>
        </p:txBody>
      </p:sp>
      <p:pic>
        <p:nvPicPr>
          <p:cNvPr id="61443" name="Picture 2" descr="C:\Users\USER\Pictures\download (19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686175" y="2573338"/>
            <a:ext cx="1771650" cy="25812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          </a:t>
            </a:r>
            <a:r>
              <a:rPr lang="en-US" sz="2400" dirty="0" smtClean="0"/>
              <a:t>External angular </a:t>
            </a:r>
            <a:r>
              <a:rPr lang="en-US" sz="2400" dirty="0" err="1" smtClean="0"/>
              <a:t>dermoid</a:t>
            </a:r>
            <a:endParaRPr lang="en-US" sz="2400" dirty="0" smtClean="0"/>
          </a:p>
        </p:txBody>
      </p:sp>
      <p:pic>
        <p:nvPicPr>
          <p:cNvPr id="62468" name="Picture 4" descr="scan0151"/>
          <p:cNvPicPr>
            <a:picLocks noChangeAspect="1" noChangeArrowheads="1"/>
          </p:cNvPicPr>
          <p:nvPr/>
        </p:nvPicPr>
        <p:blipFill>
          <a:blip r:embed="rId2"/>
          <a:srcRect b="31000"/>
          <a:stretch>
            <a:fillRect/>
          </a:stretch>
        </p:blipFill>
        <p:spPr bwMode="auto">
          <a:xfrm>
            <a:off x="2736850" y="2209800"/>
            <a:ext cx="3671888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ar-SA" dirty="0" smtClean="0"/>
              <a:t> </a:t>
            </a:r>
            <a:r>
              <a:rPr lang="en-US" dirty="0" smtClean="0"/>
              <a:t>                   </a:t>
            </a:r>
            <a:r>
              <a:rPr lang="en-US" sz="2400" dirty="0" smtClean="0"/>
              <a:t>External angular </a:t>
            </a:r>
            <a:r>
              <a:rPr lang="en-US" sz="2400" dirty="0" err="1" smtClean="0"/>
              <a:t>dermoid</a:t>
            </a:r>
            <a:endParaRPr lang="ar-SA" sz="2400" dirty="0"/>
          </a:p>
        </p:txBody>
      </p:sp>
      <p:pic>
        <p:nvPicPr>
          <p:cNvPr id="63491" name="Picture 2" descr="C:\Users\USER\Pictures\images (77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409950" y="2878138"/>
            <a:ext cx="2324100" cy="19716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      </a:t>
            </a:r>
            <a:r>
              <a:rPr lang="en-US" sz="2400" dirty="0" err="1" smtClean="0"/>
              <a:t>Submental</a:t>
            </a:r>
            <a:r>
              <a:rPr lang="en-US" sz="2400" dirty="0" smtClean="0"/>
              <a:t> </a:t>
            </a:r>
            <a:r>
              <a:rPr lang="en-US" sz="2400" dirty="0" err="1" smtClean="0"/>
              <a:t>dermoid</a:t>
            </a:r>
            <a:endParaRPr lang="ar-SA" sz="2400" dirty="0"/>
          </a:p>
        </p:txBody>
      </p:sp>
      <p:pic>
        <p:nvPicPr>
          <p:cNvPr id="65539" name="Picture 2" descr="C:\Users\USER\Pictures\images (78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481388" y="2814638"/>
            <a:ext cx="2181225" cy="2095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</a:t>
            </a:r>
            <a:r>
              <a:rPr lang="en-US" sz="2800" dirty="0" smtClean="0"/>
              <a:t>complications:</a:t>
            </a:r>
            <a:r>
              <a:rPr lang="en-US" sz="2000" dirty="0" smtClean="0"/>
              <a:t>      </a:t>
            </a:r>
            <a:r>
              <a:rPr lang="en-US" sz="2400" dirty="0" smtClean="0"/>
              <a:t>infection</a:t>
            </a:r>
            <a:endParaRPr lang="ar-SA" sz="2400" dirty="0"/>
          </a:p>
        </p:txBody>
      </p:sp>
      <p:pic>
        <p:nvPicPr>
          <p:cNvPr id="67587" name="Picture 2" descr="C:\Users\USER\Pictures\download (18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52788" y="2995613"/>
            <a:ext cx="2638425" cy="1733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49300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900" dirty="0" smtClean="0"/>
              <a:t>   </a:t>
            </a:r>
            <a:r>
              <a:rPr lang="en-US" sz="2900" b="1" u="sng" dirty="0" err="1" smtClean="0"/>
              <a:t>Tubulo</a:t>
            </a:r>
            <a:r>
              <a:rPr lang="en-US" sz="2900" b="1" u="sng" dirty="0" smtClean="0"/>
              <a:t>-</a:t>
            </a:r>
            <a:r>
              <a:rPr lang="en-US" sz="2900" b="1" u="sng" dirty="0" err="1" smtClean="0"/>
              <a:t>dermoid</a:t>
            </a:r>
            <a:endParaRPr lang="en-US" sz="2900" b="1" u="sng" dirty="0" smtClean="0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900" dirty="0" smtClean="0"/>
              <a:t> </a:t>
            </a:r>
            <a:r>
              <a:rPr lang="en-US" sz="2400" dirty="0" smtClean="0"/>
              <a:t>Cystic swelling arising from the non-obliterated part of congenital duct or tube which fills up by secretions of lining </a:t>
            </a:r>
            <a:r>
              <a:rPr lang="en-US" sz="2400" dirty="0" err="1" smtClean="0"/>
              <a:t>epith</a:t>
            </a:r>
            <a:r>
              <a:rPr lang="en-US" sz="2400" dirty="0" smtClean="0"/>
              <a:t>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400" dirty="0" smtClean="0"/>
          </a:p>
          <a:p>
            <a:pPr>
              <a:lnSpc>
                <a:spcPct val="90000"/>
              </a:lnSpc>
              <a:buNone/>
              <a:defRPr/>
            </a:pPr>
            <a:endParaRPr lang="en-US" sz="2100" b="1" u="sng" dirty="0" smtClean="0"/>
          </a:p>
          <a:p>
            <a:pPr>
              <a:lnSpc>
                <a:spcPct val="90000"/>
              </a:lnSpc>
              <a:buNone/>
              <a:defRPr/>
            </a:pPr>
            <a:r>
              <a:rPr lang="en-US" sz="2100" b="1" u="sng" dirty="0" smtClean="0"/>
              <a:t>Examples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ar-SA" sz="2100" b="1" u="sng" dirty="0" smtClean="0"/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2400" dirty="0" err="1" smtClean="0"/>
              <a:t>Thyrpglossal</a:t>
            </a:r>
            <a:r>
              <a:rPr lang="en-US" sz="2400" dirty="0" smtClean="0"/>
              <a:t> cyst (</a:t>
            </a:r>
            <a:r>
              <a:rPr lang="en-US" sz="2000" dirty="0" smtClean="0"/>
              <a:t>remnant of </a:t>
            </a:r>
            <a:r>
              <a:rPr lang="en-US" sz="2000" dirty="0" err="1" smtClean="0"/>
              <a:t>thyroglossl</a:t>
            </a:r>
            <a:r>
              <a:rPr lang="en-US" sz="2000" dirty="0" smtClean="0"/>
              <a:t> duct</a:t>
            </a:r>
            <a:r>
              <a:rPr lang="en-US" sz="2400" dirty="0" smtClean="0"/>
              <a:t>).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2400" dirty="0" smtClean="0"/>
              <a:t>Post-anal </a:t>
            </a:r>
            <a:r>
              <a:rPr lang="en-US" sz="2400" dirty="0" err="1" smtClean="0"/>
              <a:t>dermoid</a:t>
            </a:r>
            <a:r>
              <a:rPr lang="en-US" sz="2400" dirty="0" smtClean="0"/>
              <a:t> (</a:t>
            </a:r>
            <a:r>
              <a:rPr lang="en-US" sz="2000" dirty="0" smtClean="0"/>
              <a:t>remnant of </a:t>
            </a:r>
            <a:r>
              <a:rPr lang="en-US" sz="2000" dirty="0" err="1" smtClean="0"/>
              <a:t>neuro</a:t>
            </a:r>
            <a:r>
              <a:rPr lang="en-US" sz="2000" dirty="0" smtClean="0"/>
              <a:t>-enteric canal</a:t>
            </a:r>
            <a:r>
              <a:rPr lang="en-US" sz="2400" dirty="0" smtClean="0"/>
              <a:t>).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2400" dirty="0" err="1" smtClean="0"/>
              <a:t>Epindymal</a:t>
            </a:r>
            <a:r>
              <a:rPr lang="en-US" sz="2400" dirty="0" smtClean="0"/>
              <a:t> </a:t>
            </a:r>
            <a:r>
              <a:rPr lang="en-US" sz="2400" dirty="0" err="1" smtClean="0"/>
              <a:t>cys</a:t>
            </a:r>
            <a:r>
              <a:rPr lang="en-US" sz="2400" dirty="0" smtClean="0"/>
              <a:t> tin brain (</a:t>
            </a:r>
            <a:r>
              <a:rPr lang="en-US" sz="2000" dirty="0" smtClean="0"/>
              <a:t>rem. of </a:t>
            </a:r>
            <a:r>
              <a:rPr lang="en-US" sz="2000" dirty="0" err="1" smtClean="0"/>
              <a:t>neuro</a:t>
            </a:r>
            <a:r>
              <a:rPr lang="en-US" sz="2000" dirty="0" smtClean="0"/>
              <a:t>-ectoderm canal).</a:t>
            </a:r>
          </a:p>
        </p:txBody>
      </p:sp>
      <p:pic>
        <p:nvPicPr>
          <p:cNvPr id="68612" name="Picture 4" descr="scan0329"/>
          <p:cNvPicPr>
            <a:picLocks noChangeAspect="1" noChangeArrowheads="1"/>
          </p:cNvPicPr>
          <p:nvPr/>
        </p:nvPicPr>
        <p:blipFill>
          <a:blip r:embed="rId3"/>
          <a:srcRect l="53767"/>
          <a:stretch>
            <a:fillRect/>
          </a:stretch>
        </p:blipFill>
        <p:spPr bwMode="auto">
          <a:xfrm>
            <a:off x="6629400" y="3276600"/>
            <a:ext cx="1500187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49300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2900" u="sng" dirty="0" err="1" smtClean="0"/>
              <a:t>Teratomatous</a:t>
            </a:r>
            <a:r>
              <a:rPr lang="en-US" sz="2900" u="sng" dirty="0" smtClean="0"/>
              <a:t> </a:t>
            </a:r>
            <a:r>
              <a:rPr lang="en-US" sz="2900" u="sng" dirty="0" err="1" smtClean="0"/>
              <a:t>dermoid</a:t>
            </a:r>
            <a:endParaRPr lang="en-US" sz="2900" u="sng" dirty="0" smtClean="0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63650" y="2482850"/>
            <a:ext cx="7772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dirty="0" smtClean="0"/>
              <a:t>  Cystic swelling arising from the </a:t>
            </a:r>
            <a:r>
              <a:rPr lang="en-US" sz="2800" dirty="0" err="1" smtClean="0"/>
              <a:t>toti</a:t>
            </a:r>
            <a:r>
              <a:rPr lang="en-US" sz="2800" dirty="0" smtClean="0"/>
              <a:t>-potent </a:t>
            </a:r>
            <a:r>
              <a:rPr lang="en-US" sz="2800" dirty="0" smtClean="0"/>
              <a:t>cells with </a:t>
            </a:r>
            <a:r>
              <a:rPr lang="en-US" sz="2800" dirty="0" err="1" smtClean="0"/>
              <a:t>ectodermal</a:t>
            </a:r>
            <a:r>
              <a:rPr lang="en-US" sz="2800" dirty="0" smtClean="0"/>
              <a:t> preponderance.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2000" dirty="0" smtClean="0"/>
              <a:t>Ovary   ;Ovarian cyst.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2000" dirty="0" smtClean="0"/>
              <a:t>Testes :</a:t>
            </a:r>
            <a:r>
              <a:rPr lang="en-US" sz="2000" dirty="0" err="1" smtClean="0"/>
              <a:t>Teratoma</a:t>
            </a:r>
            <a:endParaRPr lang="en-US" sz="2000" dirty="0" smtClean="0"/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2000" dirty="0" err="1" smtClean="0"/>
              <a:t>Mediastinum</a:t>
            </a:r>
            <a:r>
              <a:rPr lang="en-US" sz="2000" dirty="0" smtClean="0"/>
              <a:t>.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2000" dirty="0" err="1" smtClean="0"/>
              <a:t>ReteroperItoneum</a:t>
            </a:r>
            <a:r>
              <a:rPr lang="en-US" sz="2000" dirty="0" smtClean="0"/>
              <a:t>.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2000" dirty="0" smtClean="0"/>
              <a:t>Pre-sacral area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            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   </a:t>
            </a:r>
            <a:r>
              <a:rPr lang="en-US" sz="2400" dirty="0" smtClean="0"/>
              <a:t>They usually contain derivatives of mesoderm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       </a:t>
            </a:r>
            <a:r>
              <a:rPr lang="en-US" sz="2000" dirty="0" smtClean="0"/>
              <a:t>(cartilage, bone, hair, cheesy material).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6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49300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3300" u="sng" dirty="0" smtClean="0"/>
              <a:t>Cystic </a:t>
            </a:r>
            <a:r>
              <a:rPr lang="en-US" sz="3300" u="sng" dirty="0" err="1" smtClean="0"/>
              <a:t>hygroma</a:t>
            </a:r>
            <a:endParaRPr lang="en-US" sz="3300" u="sng" dirty="0" smtClean="0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dirty="0" smtClean="0"/>
              <a:t>  </a:t>
            </a:r>
            <a:r>
              <a:rPr lang="en-US" sz="2600" dirty="0" smtClean="0"/>
              <a:t>A congenital malformation affecting lymphatic channels</a:t>
            </a:r>
            <a:r>
              <a:rPr lang="en-US" dirty="0" smtClean="0"/>
              <a:t>.</a:t>
            </a:r>
          </a:p>
          <a:p>
            <a:pPr>
              <a:buNone/>
              <a:defRPr/>
            </a:pPr>
            <a:r>
              <a:rPr lang="en-US" sz="2000" dirty="0" smtClean="0"/>
              <a:t>.appears </a:t>
            </a:r>
            <a:r>
              <a:rPr lang="en-US" sz="2000" dirty="0" smtClean="0"/>
              <a:t>early , </a:t>
            </a:r>
            <a:r>
              <a:rPr lang="en-US" sz="2000" dirty="0" err="1" smtClean="0"/>
              <a:t>multilocular</a:t>
            </a:r>
            <a:r>
              <a:rPr lang="en-US" sz="2000" dirty="0" smtClean="0"/>
              <a:t> , filled </a:t>
            </a:r>
            <a:r>
              <a:rPr lang="en-US" sz="2000" dirty="0" smtClean="0"/>
              <a:t>with clear fluid ( </a:t>
            </a:r>
            <a:r>
              <a:rPr lang="en-US" sz="2000" dirty="0" smtClean="0"/>
              <a:t>trans-illumination </a:t>
            </a:r>
            <a:r>
              <a:rPr lang="en-US" sz="2000" dirty="0" smtClean="0"/>
              <a:t>  + </a:t>
            </a:r>
            <a:r>
              <a:rPr lang="en-US" sz="2000" dirty="0" err="1" smtClean="0"/>
              <a:t>ve</a:t>
            </a:r>
            <a:r>
              <a:rPr lang="en-US" sz="2000" dirty="0" smtClean="0"/>
              <a:t> </a:t>
            </a:r>
            <a:r>
              <a:rPr lang="en-US" sz="2000" dirty="0" smtClean="0"/>
              <a:t>).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000" dirty="0" smtClean="0"/>
              <a:t>.lined by columnar </a:t>
            </a:r>
            <a:r>
              <a:rPr lang="en-US" sz="2000" dirty="0" err="1" smtClean="0"/>
              <a:t>epith</a:t>
            </a:r>
            <a:r>
              <a:rPr lang="en-US" sz="2000" dirty="0" smtClean="0"/>
              <a:t>.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000" dirty="0" smtClean="0"/>
              <a:t>.Common in : neck, </a:t>
            </a:r>
            <a:r>
              <a:rPr lang="en-US" sz="2000" dirty="0" err="1" smtClean="0"/>
              <a:t>axilla</a:t>
            </a:r>
            <a:r>
              <a:rPr lang="en-US" sz="2000" dirty="0" smtClean="0"/>
              <a:t>, groin, </a:t>
            </a:r>
            <a:r>
              <a:rPr lang="en-US" sz="2000" dirty="0" err="1" smtClean="0"/>
              <a:t>medistinum</a:t>
            </a:r>
            <a:r>
              <a:rPr lang="en-US" sz="2000" dirty="0" smtClean="0"/>
              <a:t> and 		tongue.</a:t>
            </a:r>
          </a:p>
        </p:txBody>
      </p:sp>
      <p:pic>
        <p:nvPicPr>
          <p:cNvPr id="70660" name="Picture 4" descr="scan0330"/>
          <p:cNvPicPr>
            <a:picLocks noChangeAspect="1" noChangeArrowheads="1"/>
          </p:cNvPicPr>
          <p:nvPr/>
        </p:nvPicPr>
        <p:blipFill>
          <a:blip r:embed="rId2"/>
          <a:srcRect b="21199"/>
          <a:stretch>
            <a:fillRect/>
          </a:stretch>
        </p:blipFill>
        <p:spPr bwMode="auto">
          <a:xfrm>
            <a:off x="7000875" y="3929063"/>
            <a:ext cx="1500188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71684" name="Picture 4" descr="scan0330"/>
          <p:cNvPicPr>
            <a:picLocks noChangeAspect="1" noChangeArrowheads="1"/>
          </p:cNvPicPr>
          <p:nvPr/>
        </p:nvPicPr>
        <p:blipFill>
          <a:blip r:embed="rId2"/>
          <a:srcRect b="21199"/>
          <a:stretch>
            <a:fillRect/>
          </a:stretch>
        </p:blipFill>
        <p:spPr bwMode="auto">
          <a:xfrm>
            <a:off x="2847975" y="2563813"/>
            <a:ext cx="344805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72708" name="Picture 4" descr="scan0331"/>
          <p:cNvPicPr>
            <a:picLocks noChangeAspect="1" noChangeArrowheads="1"/>
          </p:cNvPicPr>
          <p:nvPr/>
        </p:nvPicPr>
        <p:blipFill>
          <a:blip r:embed="rId2"/>
          <a:srcRect b="20061"/>
          <a:stretch>
            <a:fillRect/>
          </a:stretch>
        </p:blipFill>
        <p:spPr bwMode="auto">
          <a:xfrm>
            <a:off x="3151188" y="2432050"/>
            <a:ext cx="2843212" cy="286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010400" cy="152717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b="1" u="sng" dirty="0" smtClean="0"/>
              <a:t>SCAR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3500" dirty="0" smtClean="0"/>
              <a:t>Fibrous tissue proliferation following </a:t>
            </a:r>
            <a:r>
              <a:rPr lang="en-US" sz="2800" dirty="0" smtClean="0"/>
              <a:t>: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800" dirty="0" smtClean="0"/>
              <a:t>                                                                                          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300" dirty="0" smtClean="0"/>
              <a:t>                                                                                </a:t>
            </a:r>
            <a:r>
              <a:rPr lang="en-US" sz="2600" dirty="0" smtClean="0"/>
              <a:t>. trauma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                                                     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                                          </a:t>
            </a:r>
            <a:r>
              <a:rPr lang="en-US" sz="2600" dirty="0" smtClean="0"/>
              <a:t>.surgery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600" dirty="0" smtClean="0"/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                                               .infection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100" dirty="0" smtClean="0"/>
              <a:t>        </a:t>
            </a:r>
            <a:r>
              <a:rPr lang="en-US" sz="3000" dirty="0" smtClean="0"/>
              <a:t>.It is usually flat.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100" dirty="0" smtClean="0"/>
              <a:t>              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21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49300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2900" b="1" dirty="0" err="1" smtClean="0"/>
              <a:t>Branchial</a:t>
            </a:r>
            <a:r>
              <a:rPr lang="en-US" sz="2900" b="1" dirty="0" smtClean="0"/>
              <a:t> cyst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>
            <a:normAutofit lnSpcReduction="10000"/>
          </a:bodyPr>
          <a:lstStyle/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3500" dirty="0" smtClean="0"/>
              <a:t>      </a:t>
            </a:r>
            <a:r>
              <a:rPr lang="en-US" sz="2800" dirty="0" smtClean="0"/>
              <a:t>A congenital cyst in persistent cervical 	sinus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Below </a:t>
            </a:r>
            <a:r>
              <a:rPr lang="en-US" sz="2000" dirty="0" smtClean="0"/>
              <a:t>angle of mandible, </a:t>
            </a:r>
            <a:r>
              <a:rPr lang="en-US" sz="2000" dirty="0" smtClean="0"/>
              <a:t>behind </a:t>
            </a:r>
            <a:r>
              <a:rPr lang="en-US" sz="2000" dirty="0" smtClean="0"/>
              <a:t>mid  </a:t>
            </a:r>
            <a:r>
              <a:rPr lang="en-US" sz="2000" dirty="0" err="1" smtClean="0"/>
              <a:t>s.mastoid.m</a:t>
            </a:r>
            <a:r>
              <a:rPr lang="en-US" sz="2000" dirty="0" smtClean="0"/>
              <a:t>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Tense ,</a:t>
            </a:r>
            <a:r>
              <a:rPr lang="en-US" sz="2000" dirty="0" smtClean="0"/>
              <a:t>distinct edges, +</a:t>
            </a:r>
            <a:r>
              <a:rPr lang="en-US" sz="2000" dirty="0" err="1" smtClean="0"/>
              <a:t>ve</a:t>
            </a:r>
            <a:r>
              <a:rPr lang="en-US" sz="2000" dirty="0" smtClean="0"/>
              <a:t> </a:t>
            </a:r>
            <a:r>
              <a:rPr lang="en-US" sz="2000" dirty="0" smtClean="0"/>
              <a:t>fluctuation </a:t>
            </a:r>
            <a:r>
              <a:rPr lang="en-US" sz="2000" dirty="0" smtClean="0"/>
              <a:t>and –</a:t>
            </a:r>
            <a:r>
              <a:rPr lang="en-US" sz="2000" dirty="0" err="1" smtClean="0"/>
              <a:t>ve</a:t>
            </a:r>
            <a:r>
              <a:rPr lang="en-US" sz="2000" dirty="0" smtClean="0"/>
              <a:t> 			</a:t>
            </a:r>
            <a:r>
              <a:rPr lang="en-US" sz="2000" dirty="0" err="1" smtClean="0"/>
              <a:t>transillumination</a:t>
            </a:r>
            <a:r>
              <a:rPr lang="en-US" sz="2000" dirty="0" smtClean="0"/>
              <a:t>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	Contains </a:t>
            </a:r>
            <a:r>
              <a:rPr lang="en-US" sz="2000" dirty="0" smtClean="0"/>
              <a:t>cholesterol </a:t>
            </a:r>
            <a:r>
              <a:rPr lang="en-US" sz="2000" dirty="0" smtClean="0"/>
              <a:t>crystals ( diagnostic </a:t>
            </a:r>
            <a:r>
              <a:rPr lang="en-US" sz="2000" dirty="0" smtClean="0"/>
              <a:t>)</a:t>
            </a:r>
            <a:r>
              <a:rPr lang="en-US" sz="2500" dirty="0" smtClean="0"/>
              <a:t>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500" dirty="0" smtClean="0"/>
              <a:t>   </a:t>
            </a:r>
            <a:r>
              <a:rPr lang="en-US" sz="2000" b="1" u="sng" dirty="0" smtClean="0"/>
              <a:t>Differential diagnosis</a:t>
            </a:r>
            <a:r>
              <a:rPr lang="en-US" sz="3100" dirty="0" smtClean="0"/>
              <a:t>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31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3100" dirty="0" smtClean="0"/>
              <a:t> </a:t>
            </a:r>
            <a:r>
              <a:rPr lang="en-US" sz="3100" dirty="0" smtClean="0"/>
              <a:t> </a:t>
            </a:r>
            <a:r>
              <a:rPr lang="en-US" sz="2000" dirty="0" smtClean="0"/>
              <a:t>cold abscess, </a:t>
            </a:r>
            <a:r>
              <a:rPr lang="en-US" sz="2000" dirty="0" err="1" smtClean="0"/>
              <a:t>dermoid</a:t>
            </a:r>
            <a:r>
              <a:rPr lang="en-US" sz="2000" dirty="0" smtClean="0"/>
              <a:t> cyst , plunging </a:t>
            </a:r>
            <a:r>
              <a:rPr lang="en-US" sz="2000" dirty="0" err="1" smtClean="0"/>
              <a:t>rannula</a:t>
            </a:r>
            <a:r>
              <a:rPr lang="en-US" sz="2000" dirty="0" smtClean="0"/>
              <a:t>, cystic </a:t>
            </a:r>
            <a:r>
              <a:rPr lang="en-US" sz="2000" dirty="0" err="1" smtClean="0"/>
              <a:t>hygroma</a:t>
            </a:r>
            <a:r>
              <a:rPr lang="en-US" sz="2000" dirty="0" smtClean="0"/>
              <a:t>,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   </a:t>
            </a:r>
            <a:r>
              <a:rPr lang="en-US" sz="2000" dirty="0" smtClean="0"/>
              <a:t> </a:t>
            </a:r>
            <a:r>
              <a:rPr lang="en-US" sz="2000" dirty="0" smtClean="0"/>
              <a:t>carotid body </a:t>
            </a:r>
            <a:r>
              <a:rPr lang="en-US" sz="2000" dirty="0" err="1" smtClean="0"/>
              <a:t>tumour</a:t>
            </a:r>
            <a:r>
              <a:rPr lang="en-US" sz="2000" dirty="0" smtClean="0"/>
              <a:t>, lymph node, </a:t>
            </a:r>
            <a:r>
              <a:rPr lang="en-US" sz="2000" dirty="0" err="1" smtClean="0"/>
              <a:t>sub.mand.salivary</a:t>
            </a:r>
            <a:r>
              <a:rPr lang="en-US" sz="2000" dirty="0" smtClean="0"/>
              <a:t> gland</a:t>
            </a:r>
            <a:r>
              <a:rPr lang="en-US" sz="2500" dirty="0" smtClean="0"/>
              <a:t>.</a:t>
            </a:r>
          </a:p>
        </p:txBody>
      </p:sp>
      <p:pic>
        <p:nvPicPr>
          <p:cNvPr id="73732" name="Picture 4" descr="scan0333"/>
          <p:cNvPicPr>
            <a:picLocks noChangeAspect="1" noChangeArrowheads="1"/>
          </p:cNvPicPr>
          <p:nvPr/>
        </p:nvPicPr>
        <p:blipFill>
          <a:blip r:embed="rId2"/>
          <a:srcRect b="32309"/>
          <a:stretch>
            <a:fillRect/>
          </a:stretch>
        </p:blipFill>
        <p:spPr bwMode="auto">
          <a:xfrm rot="186145">
            <a:off x="6605862" y="3481662"/>
            <a:ext cx="20002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endParaRPr lang="ar-SA" dirty="0"/>
          </a:p>
        </p:txBody>
      </p:sp>
      <p:pic>
        <p:nvPicPr>
          <p:cNvPr id="74756" name="Picture 2" descr="C:\Users\USER\Pictures\is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75" y="2428875"/>
            <a:ext cx="1643063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3" descr="C:\Users\USER\Pictures\i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0" y="2286000"/>
            <a:ext cx="19923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49300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800" b="1" dirty="0" smtClean="0"/>
              <a:t>Ganglion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600" dirty="0" smtClean="0"/>
              <a:t>    It a cystic swelling of synovial membrane of tendon or capsule in small joints.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	</a:t>
            </a:r>
            <a:r>
              <a:rPr lang="en-US" dirty="0" smtClean="0"/>
              <a:t>    </a:t>
            </a:r>
            <a:r>
              <a:rPr lang="en-US" sz="2600" dirty="0" smtClean="0"/>
              <a:t>. </a:t>
            </a:r>
            <a:r>
              <a:rPr lang="en-US" sz="2200" dirty="0" err="1" smtClean="0"/>
              <a:t>myxomatous</a:t>
            </a:r>
            <a:r>
              <a:rPr lang="en-US" sz="2200" dirty="0" smtClean="0"/>
              <a:t> degeneration.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200" dirty="0" smtClean="0"/>
              <a:t>           </a:t>
            </a:r>
            <a:r>
              <a:rPr lang="en-US" sz="2200" dirty="0" smtClean="0"/>
              <a:t>. may be </a:t>
            </a:r>
            <a:r>
              <a:rPr lang="en-US" sz="2200" dirty="0" err="1" smtClean="0"/>
              <a:t>communacating</a:t>
            </a:r>
            <a:r>
              <a:rPr lang="en-US" sz="2600" dirty="0" smtClean="0"/>
              <a:t>.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</a:t>
            </a:r>
            <a:r>
              <a:rPr lang="en-US" sz="2800" u="sng" dirty="0" smtClean="0"/>
              <a:t>Common sites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  </a:t>
            </a:r>
            <a:r>
              <a:rPr lang="en-US" dirty="0" smtClean="0"/>
              <a:t> </a:t>
            </a:r>
            <a:r>
              <a:rPr lang="en-US" sz="2200" dirty="0" smtClean="0"/>
              <a:t>. dorsum of wrist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200" dirty="0" smtClean="0"/>
              <a:t>             . dorsum of foot and ankle.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200" dirty="0" smtClean="0"/>
              <a:t>             .</a:t>
            </a:r>
            <a:r>
              <a:rPr lang="en-US" sz="2200" dirty="0" err="1" smtClean="0"/>
              <a:t>palmar</a:t>
            </a:r>
            <a:r>
              <a:rPr lang="en-US" sz="2200" dirty="0" smtClean="0"/>
              <a:t> aspect of wrist &amp; fingers.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defRPr/>
            </a:pPr>
            <a:endParaRPr lang="en-US" sz="2600" dirty="0" smtClean="0"/>
          </a:p>
        </p:txBody>
      </p:sp>
      <p:pic>
        <p:nvPicPr>
          <p:cNvPr id="75780" name="Picture 2" descr="C:\Users\USER\Pictures\download (1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38" y="3429000"/>
            <a:ext cx="24098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404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89091" name="Content Placeholder 2"/>
          <p:cNvSpPr>
            <a:spLocks noGrp="1"/>
          </p:cNvSpPr>
          <p:nvPr>
            <p:ph idx="1"/>
          </p:nvPr>
        </p:nvSpPr>
        <p:spPr>
          <a:xfrm>
            <a:off x="500063" y="357188"/>
            <a:ext cx="8215312" cy="566261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 smtClean="0"/>
          </a:p>
        </p:txBody>
      </p:sp>
      <p:pic>
        <p:nvPicPr>
          <p:cNvPr id="76804" name="Picture 2" descr="C:\Users\USER\Pictures\download (1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19500" y="24765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28688"/>
            <a:ext cx="8534400" cy="50911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77828" name="Picture 4" descr="scan0172"/>
          <p:cNvPicPr>
            <a:picLocks noChangeAspect="1" noChangeArrowheads="1"/>
          </p:cNvPicPr>
          <p:nvPr/>
        </p:nvPicPr>
        <p:blipFill>
          <a:blip r:embed="rId2"/>
          <a:srcRect b="29436"/>
          <a:stretch>
            <a:fillRect/>
          </a:stretch>
        </p:blipFill>
        <p:spPr bwMode="auto">
          <a:xfrm>
            <a:off x="4929188" y="2857500"/>
            <a:ext cx="3333750" cy="172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9" name="Picture 4" descr="scan0173"/>
          <p:cNvPicPr>
            <a:picLocks noChangeAspect="1" noChangeArrowheads="1"/>
          </p:cNvPicPr>
          <p:nvPr/>
        </p:nvPicPr>
        <p:blipFill>
          <a:blip r:embed="rId3"/>
          <a:srcRect b="36220"/>
          <a:stretch>
            <a:fillRect/>
          </a:stretch>
        </p:blipFill>
        <p:spPr bwMode="auto">
          <a:xfrm>
            <a:off x="785813" y="4071938"/>
            <a:ext cx="333692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49300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900" dirty="0" smtClean="0"/>
              <a:t>  </a:t>
            </a:r>
            <a:r>
              <a:rPr lang="en-US" sz="2900" b="1" dirty="0" smtClean="0"/>
              <a:t>Ganglion</a:t>
            </a:r>
            <a:r>
              <a:rPr lang="en-US" sz="2900" dirty="0" smtClean="0"/>
              <a:t>    </a:t>
            </a:r>
            <a:r>
              <a:rPr lang="en-US" sz="1900" dirty="0" smtClean="0"/>
              <a:t>cont;</a:t>
            </a:r>
            <a:endParaRPr lang="en-US" sz="2900" dirty="0" smtClean="0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  </a:t>
            </a:r>
            <a:r>
              <a:rPr lang="en-US" sz="2800" u="sng" dirty="0" smtClean="0"/>
              <a:t>Clinically</a:t>
            </a:r>
            <a:r>
              <a:rPr lang="en-US" sz="3400" dirty="0" smtClean="0"/>
              <a:t>:</a:t>
            </a:r>
          </a:p>
          <a:p>
            <a:pPr algn="l" rtl="0" eaLnBrk="1" hangingPunct="1"/>
            <a:r>
              <a:rPr lang="en-US" sz="2000" dirty="0" smtClean="0"/>
              <a:t>Slowly growing lump.</a:t>
            </a:r>
          </a:p>
          <a:p>
            <a:pPr algn="l" rtl="0" eaLnBrk="1" hangingPunct="1"/>
            <a:r>
              <a:rPr lang="en-US" sz="2000" dirty="0" smtClean="0"/>
              <a:t>Common in females.</a:t>
            </a:r>
          </a:p>
          <a:p>
            <a:pPr algn="l" rtl="0" eaLnBrk="1" hangingPunct="1"/>
            <a:r>
              <a:rPr lang="en-US" sz="2000" dirty="0" smtClean="0"/>
              <a:t>Spherical, firm, cystic swelling.</a:t>
            </a:r>
          </a:p>
          <a:p>
            <a:pPr algn="l" rtl="0" eaLnBrk="1" hangingPunct="1"/>
            <a:r>
              <a:rPr lang="en-US" sz="2000" dirty="0" smtClean="0"/>
              <a:t>Mobile across tendon axis but limited along longitudinal axis.</a:t>
            </a:r>
          </a:p>
          <a:p>
            <a:pPr algn="l" rtl="0" eaLnBrk="1" hangingPunct="1">
              <a:buFont typeface="Wingdings" pitchFamily="2" charset="2"/>
              <a:buNone/>
            </a:pPr>
            <a:r>
              <a:rPr lang="en-US" dirty="0" smtClean="0"/>
              <a:t>  </a:t>
            </a:r>
            <a:r>
              <a:rPr lang="en-US" u="sng" dirty="0" smtClean="0"/>
              <a:t>Rx:</a:t>
            </a:r>
          </a:p>
          <a:p>
            <a:pPr algn="l" rtl="0" eaLnBrk="1" hangingPunct="1">
              <a:buFont typeface="Wingdings" pitchFamily="2" charset="2"/>
              <a:buNone/>
            </a:pPr>
            <a:r>
              <a:rPr lang="en-US" dirty="0" smtClean="0"/>
              <a:t>        </a:t>
            </a:r>
            <a:r>
              <a:rPr lang="en-US" sz="2400" dirty="0" smtClean="0"/>
              <a:t>Asymptomatic: reassurance</a:t>
            </a:r>
            <a:r>
              <a:rPr lang="en-US" dirty="0" smtClean="0"/>
              <a:t>.</a:t>
            </a:r>
          </a:p>
          <a:p>
            <a:pPr algn="l" rtl="0" eaLnBrk="1" hangingPunct="1">
              <a:buFont typeface="Wingdings" pitchFamily="2" charset="2"/>
              <a:buNone/>
            </a:pPr>
            <a:r>
              <a:rPr lang="en-US" dirty="0" smtClean="0"/>
              <a:t>   </a:t>
            </a:r>
            <a:r>
              <a:rPr lang="en-US" sz="2400" dirty="0" smtClean="0"/>
              <a:t>      Symptomatic: aspiration or  excision.</a:t>
            </a:r>
          </a:p>
          <a:p>
            <a:pPr algn="l" eaLnBrk="1" hangingPunct="1">
              <a:buFont typeface="Wingdings" pitchFamily="2" charset="2"/>
              <a:buNone/>
            </a:pPr>
            <a:endParaRPr lang="en-US" sz="3400" dirty="0" smtClean="0"/>
          </a:p>
          <a:p>
            <a:pPr algn="l" eaLnBrk="1" hangingPunct="1"/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68987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94211" name="Content Placeholder 2"/>
          <p:cNvSpPr>
            <a:spLocks noGrp="1"/>
          </p:cNvSpPr>
          <p:nvPr>
            <p:ph idx="1"/>
          </p:nvPr>
        </p:nvSpPr>
        <p:spPr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r>
              <a:rPr lang="en-US" dirty="0" smtClean="0"/>
              <a:t>                     </a:t>
            </a:r>
            <a:r>
              <a:rPr lang="en-US" sz="2800" dirty="0" err="1" smtClean="0"/>
              <a:t>transillumination</a:t>
            </a:r>
            <a:r>
              <a:rPr lang="en-US" sz="2800" dirty="0" smtClean="0"/>
              <a:t> test</a:t>
            </a:r>
            <a:endParaRPr lang="ar-SA" sz="2800" dirty="0" smtClean="0"/>
          </a:p>
        </p:txBody>
      </p:sp>
      <p:pic>
        <p:nvPicPr>
          <p:cNvPr id="79876" name="Picture 2" descr="C:\Users\USER\Pictures\images (7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1900" y="2057400"/>
            <a:ext cx="32385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404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95235" name="Content Placeholder 2"/>
          <p:cNvSpPr>
            <a:spLocks noGrp="1"/>
          </p:cNvSpPr>
          <p:nvPr>
            <p:ph idx="1"/>
          </p:nvPr>
        </p:nvSpPr>
        <p:spPr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r>
              <a:rPr lang="en-US" dirty="0" smtClean="0"/>
              <a:t>                  </a:t>
            </a:r>
            <a:r>
              <a:rPr lang="en-US" sz="2800" dirty="0" smtClean="0"/>
              <a:t>aspiration of ganglion</a:t>
            </a:r>
            <a:endParaRPr lang="ar-SA" sz="2800" dirty="0" smtClean="0"/>
          </a:p>
        </p:txBody>
      </p:sp>
      <p:pic>
        <p:nvPicPr>
          <p:cNvPr id="80900" name="Picture 2" descr="C:\Users\USER\Pictures\images (7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8513" y="2505075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68987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96259" name="Content Placeholder 2"/>
          <p:cNvSpPr>
            <a:spLocks noGrp="1"/>
          </p:cNvSpPr>
          <p:nvPr>
            <p:ph idx="1"/>
          </p:nvPr>
        </p:nvSpPr>
        <p:spPr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r>
              <a:rPr lang="en-US" sz="2800" dirty="0" smtClean="0"/>
              <a:t>                  excision of ganglion</a:t>
            </a:r>
            <a:endParaRPr lang="ar-SA" sz="2800" dirty="0" smtClean="0"/>
          </a:p>
        </p:txBody>
      </p:sp>
      <p:pic>
        <p:nvPicPr>
          <p:cNvPr id="81924" name="Picture 2" descr="C:\Users\USER\Pictures\images (6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43263" y="2566988"/>
            <a:ext cx="265747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49300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800" b="1" dirty="0" err="1" smtClean="0"/>
              <a:t>Lipoma</a:t>
            </a:r>
            <a:endParaRPr lang="en-US" sz="4800" b="1" dirty="0" smtClean="0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lnSpc>
                <a:spcPct val="80000"/>
              </a:lnSpc>
              <a:defRPr/>
            </a:pPr>
            <a:r>
              <a:rPr lang="en-US" sz="2800" dirty="0" smtClean="0"/>
              <a:t>It  is a benign </a:t>
            </a:r>
            <a:r>
              <a:rPr lang="en-US" sz="2800" dirty="0" err="1" smtClean="0"/>
              <a:t>tumour</a:t>
            </a:r>
            <a:r>
              <a:rPr lang="en-US" sz="2800" dirty="0" smtClean="0"/>
              <a:t> of adipose tissue.</a:t>
            </a:r>
          </a:p>
          <a:p>
            <a:pPr algn="l" rtl="0" eaLnBrk="1" hangingPunct="1">
              <a:lnSpc>
                <a:spcPct val="80000"/>
              </a:lnSpc>
              <a:defRPr/>
            </a:pPr>
            <a:r>
              <a:rPr lang="en-US" sz="2800" dirty="0" smtClean="0"/>
              <a:t>The most common benign </a:t>
            </a:r>
            <a:r>
              <a:rPr lang="en-US" sz="2800" dirty="0" err="1" smtClean="0"/>
              <a:t>tumour</a:t>
            </a:r>
            <a:r>
              <a:rPr lang="en-US" sz="2800" dirty="0" smtClean="0"/>
              <a:t> in subcutaneous tissue.</a:t>
            </a:r>
          </a:p>
          <a:p>
            <a:pPr algn="l" rtl="0" eaLnBrk="1" hangingPunct="1">
              <a:lnSpc>
                <a:spcPct val="80000"/>
              </a:lnSpc>
              <a:defRPr/>
            </a:pPr>
            <a:r>
              <a:rPr lang="en-US" sz="2800" dirty="0" smtClean="0"/>
              <a:t>Common in </a:t>
            </a:r>
            <a:r>
              <a:rPr lang="en-US" sz="2800" dirty="0" err="1" smtClean="0"/>
              <a:t>trunk,neck</a:t>
            </a:r>
            <a:r>
              <a:rPr lang="en-US" sz="2800" dirty="0" smtClean="0"/>
              <a:t> and limbs.</a:t>
            </a:r>
          </a:p>
          <a:p>
            <a:pPr algn="l" rtl="0" eaLnBrk="1" hangingPunct="1">
              <a:lnSpc>
                <a:spcPct val="80000"/>
              </a:lnSpc>
              <a:defRPr/>
            </a:pPr>
            <a:r>
              <a:rPr lang="en-US" sz="2800" dirty="0" smtClean="0"/>
              <a:t>Encapsulated </a:t>
            </a:r>
            <a:r>
              <a:rPr lang="en-US" sz="2800" dirty="0" err="1" smtClean="0"/>
              <a:t>v.s</a:t>
            </a:r>
            <a:r>
              <a:rPr lang="en-US" sz="2800" dirty="0" smtClean="0"/>
              <a:t>. diffuse.</a:t>
            </a:r>
          </a:p>
          <a:p>
            <a:pPr algn="l" rtl="0" eaLnBrk="1" hangingPunct="1">
              <a:lnSpc>
                <a:spcPct val="80000"/>
              </a:lnSpc>
              <a:defRPr/>
            </a:pPr>
            <a:r>
              <a:rPr lang="en-US" sz="2800" dirty="0" smtClean="0"/>
              <a:t>May be mixed </a:t>
            </a:r>
            <a:r>
              <a:rPr lang="en-US" sz="2800" dirty="0" err="1" smtClean="0"/>
              <a:t>e.g</a:t>
            </a:r>
            <a:r>
              <a:rPr lang="en-US" sz="2800" dirty="0" smtClean="0"/>
              <a:t>: </a:t>
            </a:r>
            <a:r>
              <a:rPr lang="en-US" sz="2800" dirty="0" err="1" smtClean="0"/>
              <a:t>fibrolipoma</a:t>
            </a:r>
            <a:r>
              <a:rPr lang="en-US" sz="2800" dirty="0" smtClean="0"/>
              <a:t> , </a:t>
            </a:r>
            <a:r>
              <a:rPr lang="en-US" sz="2800" dirty="0" err="1" smtClean="0"/>
              <a:t>neurolipoma</a:t>
            </a:r>
            <a:r>
              <a:rPr lang="en-US" sz="2800" dirty="0" smtClean="0"/>
              <a:t> , </a:t>
            </a:r>
            <a:r>
              <a:rPr lang="en-US" sz="2800" dirty="0" err="1" smtClean="0"/>
              <a:t>haemangio-lipoma</a:t>
            </a:r>
            <a:r>
              <a:rPr lang="en-US" sz="2800" dirty="0" smtClean="0"/>
              <a:t>.</a:t>
            </a:r>
          </a:p>
          <a:p>
            <a:pPr algn="l" rtl="0" eaLnBrk="1" hangingPunct="1">
              <a:lnSpc>
                <a:spcPct val="80000"/>
              </a:lnSpc>
              <a:defRPr/>
            </a:pPr>
            <a:r>
              <a:rPr lang="en-US" sz="2800" dirty="0" err="1" smtClean="0"/>
              <a:t>Dercums</a:t>
            </a:r>
            <a:r>
              <a:rPr lang="en-US" sz="2800" dirty="0" smtClean="0"/>
              <a:t> disease ( multiple </a:t>
            </a:r>
            <a:r>
              <a:rPr lang="en-US" sz="2800" dirty="0" err="1" smtClean="0"/>
              <a:t>lipomatosis</a:t>
            </a:r>
            <a:r>
              <a:rPr lang="en-US" sz="2800" dirty="0" smtClean="0"/>
              <a:t> </a:t>
            </a:r>
            <a:r>
              <a:rPr lang="en-US" sz="2200" dirty="0" smtClean="0"/>
              <a:t>)</a:t>
            </a:r>
            <a:r>
              <a:rPr lang="en-US" sz="3100" dirty="0" smtClean="0"/>
              <a:t>.	 </a:t>
            </a:r>
          </a:p>
        </p:txBody>
      </p:sp>
      <p:pic>
        <p:nvPicPr>
          <p:cNvPr id="82948" name="Picture 4" descr="scan0139"/>
          <p:cNvPicPr>
            <a:picLocks noChangeAspect="1" noChangeArrowheads="1"/>
          </p:cNvPicPr>
          <p:nvPr/>
        </p:nvPicPr>
        <p:blipFill>
          <a:blip r:embed="rId2"/>
          <a:srcRect b="27199"/>
          <a:stretch>
            <a:fillRect/>
          </a:stretch>
        </p:blipFill>
        <p:spPr bwMode="auto">
          <a:xfrm>
            <a:off x="6929437" y="3276600"/>
            <a:ext cx="2214563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917575"/>
            <a:ext cx="8229600" cy="1143000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b="1" i="1" u="sng" dirty="0" smtClean="0"/>
              <a:t>Hyper </a:t>
            </a:r>
            <a:r>
              <a:rPr lang="en-US" sz="4000" b="1" i="1" u="sng" dirty="0" err="1" smtClean="0"/>
              <a:t>trophic</a:t>
            </a:r>
            <a:r>
              <a:rPr lang="en-US" sz="4000" b="1" i="1" u="sng" dirty="0" smtClean="0"/>
              <a:t> scar</a:t>
            </a:r>
            <a:r>
              <a:rPr lang="en-US" sz="3400" dirty="0" smtClean="0"/>
              <a:t>			</a:t>
            </a:r>
          </a:p>
        </p:txBody>
      </p:sp>
      <p:sp>
        <p:nvSpPr>
          <p:cNvPr id="1331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68313" y="2071688"/>
            <a:ext cx="8229600" cy="4525962"/>
          </a:xfrm>
          <a:solidFill>
            <a:schemeClr val="bg1">
              <a:lumMod val="95000"/>
            </a:schemeClr>
          </a:solidFill>
        </p:spPr>
        <p:txBody>
          <a:bodyPr>
            <a:normAutofit fontScale="25000" lnSpcReduction="20000"/>
          </a:bodyPr>
          <a:lstStyle/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ar-SA" sz="900" dirty="0" smtClean="0"/>
              <a:t>                                                </a:t>
            </a: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500" dirty="0" smtClean="0"/>
              <a:t>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500" dirty="0" smtClean="0"/>
              <a:t>       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500" dirty="0" smtClean="0"/>
              <a:t> </a:t>
            </a:r>
          </a:p>
          <a:p>
            <a:pPr lvl="1"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5100" dirty="0" smtClean="0"/>
              <a:t> </a:t>
            </a:r>
            <a:r>
              <a:rPr lang="en-US" sz="8600" dirty="0" smtClean="0"/>
              <a:t>Excessive fibrous tissue in a scar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9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500" dirty="0" smtClean="0"/>
              <a:t>                         </a:t>
            </a:r>
            <a:r>
              <a:rPr lang="en-US" sz="500" dirty="0" smtClean="0"/>
              <a:t>                                </a:t>
            </a:r>
            <a:r>
              <a:rPr lang="en-US" sz="6200" dirty="0" smtClean="0"/>
              <a:t>.  </a:t>
            </a:r>
            <a:r>
              <a:rPr lang="en-US" sz="6200" dirty="0" smtClean="0"/>
              <a:t>confined to the </a:t>
            </a:r>
            <a:r>
              <a:rPr lang="en-US" sz="6200" dirty="0" smtClean="0"/>
              <a:t>scar    </a:t>
            </a:r>
            <a:endParaRPr lang="en-US" sz="62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62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6200" dirty="0" smtClean="0"/>
              <a:t>                                      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6200" dirty="0" smtClean="0"/>
              <a:t>        </a:t>
            </a:r>
            <a:r>
              <a:rPr lang="en-US" sz="6200" dirty="0" smtClean="0"/>
              <a:t> </a:t>
            </a:r>
            <a:r>
              <a:rPr lang="en-US" sz="6200" dirty="0" smtClean="0"/>
              <a:t>.  no </a:t>
            </a:r>
            <a:r>
              <a:rPr lang="en-US" sz="6200" dirty="0" err="1" smtClean="0"/>
              <a:t>neovascularization</a:t>
            </a:r>
            <a:r>
              <a:rPr lang="en-US" sz="6200" dirty="0" smtClean="0"/>
              <a:t>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62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62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6200" dirty="0" smtClean="0"/>
              <a:t>                                               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6200" dirty="0" smtClean="0"/>
              <a:t>          </a:t>
            </a:r>
            <a:r>
              <a:rPr lang="en-US" sz="6200" dirty="0" smtClean="0"/>
              <a:t> </a:t>
            </a:r>
            <a:r>
              <a:rPr lang="en-US" sz="6200" dirty="0" smtClean="0"/>
              <a:t>.wound infection is an important factor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62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62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6200" dirty="0" smtClean="0"/>
              <a:t>          </a:t>
            </a:r>
            <a:r>
              <a:rPr lang="en-US" sz="6200" dirty="0" smtClean="0"/>
              <a:t> </a:t>
            </a:r>
            <a:r>
              <a:rPr lang="en-US" sz="6200" dirty="0" smtClean="0"/>
              <a:t>.clinically it is a raised , non tender swelling with no itching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62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6200" dirty="0" smtClean="0"/>
              <a:t>          </a:t>
            </a:r>
            <a:r>
              <a:rPr lang="en-US" sz="6200" dirty="0" smtClean="0"/>
              <a:t> </a:t>
            </a:r>
            <a:r>
              <a:rPr lang="en-US" sz="6200" dirty="0" smtClean="0"/>
              <a:t>.it may regress gradually in six months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6200" dirty="0" smtClean="0"/>
              <a:t>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6200" dirty="0" smtClean="0"/>
              <a:t>         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6200" dirty="0" smtClean="0"/>
              <a:t>         </a:t>
            </a:r>
            <a:r>
              <a:rPr lang="en-US" sz="6200" dirty="0" smtClean="0"/>
              <a:t>  </a:t>
            </a:r>
            <a:r>
              <a:rPr lang="en-US" sz="6200" dirty="0" smtClean="0"/>
              <a:t>. does not usually recur after excision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6200" dirty="0" smtClean="0"/>
              <a:t>        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500" dirty="0" smtClean="0"/>
              <a:t>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900" dirty="0" smtClean="0"/>
          </a:p>
        </p:txBody>
      </p:sp>
      <p:pic>
        <p:nvPicPr>
          <p:cNvPr id="8196" name="Picture 13" descr="Image result for hypertrophic scar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13" y="2428875"/>
            <a:ext cx="1571625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8534400" cy="1828800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   </a:t>
            </a:r>
            <a:r>
              <a:rPr lang="en-US" sz="2900" b="1" dirty="0" err="1" smtClean="0"/>
              <a:t>lipoma</a:t>
            </a:r>
            <a:r>
              <a:rPr lang="en-US" sz="2900" b="1" dirty="0" smtClean="0"/>
              <a:t> </a:t>
            </a:r>
            <a:r>
              <a:rPr lang="en-US" sz="2900" dirty="0" smtClean="0"/>
              <a:t> </a:t>
            </a:r>
            <a:r>
              <a:rPr lang="en-US" sz="1900" dirty="0" smtClean="0"/>
              <a:t>cont,</a:t>
            </a:r>
            <a:endParaRPr lang="en-US" dirty="0" smtClean="0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28800"/>
            <a:ext cx="8534400" cy="477837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</a:t>
            </a:r>
            <a:r>
              <a:rPr lang="en-US" sz="2600" u="sng" dirty="0" smtClean="0"/>
              <a:t>clinical features</a:t>
            </a:r>
            <a:r>
              <a:rPr lang="en-US" sz="2600" dirty="0" smtClean="0"/>
              <a:t>:</a:t>
            </a:r>
          </a:p>
          <a:p>
            <a:pPr algn="l" rtl="0" eaLnBrk="1" hangingPunct="1">
              <a:defRPr/>
            </a:pPr>
            <a:r>
              <a:rPr lang="en-US" sz="2400" dirty="0" smtClean="0"/>
              <a:t>Painless ,non tender, soft and </a:t>
            </a:r>
            <a:r>
              <a:rPr lang="en-US" sz="2400" dirty="0" err="1" smtClean="0"/>
              <a:t>lobulated</a:t>
            </a:r>
            <a:r>
              <a:rPr lang="en-US" sz="2400" dirty="0" smtClean="0"/>
              <a:t> lump.</a:t>
            </a:r>
          </a:p>
          <a:p>
            <a:pPr algn="l" rtl="0" eaLnBrk="1" hangingPunct="1">
              <a:defRPr/>
            </a:pPr>
            <a:r>
              <a:rPr lang="en-US" sz="2400" dirty="0" smtClean="0"/>
              <a:t>Well defined edges and skin is free.</a:t>
            </a:r>
          </a:p>
          <a:p>
            <a:pPr algn="l" rtl="0" eaLnBrk="1" hangingPunct="1">
              <a:defRPr/>
            </a:pPr>
            <a:r>
              <a:rPr lang="en-US" sz="2400" dirty="0" smtClean="0"/>
              <a:t>Slipping sign positive.</a:t>
            </a:r>
          </a:p>
          <a:p>
            <a:pPr algn="l" rtl="0" eaLnBrk="1" hangingPunct="1">
              <a:defRPr/>
            </a:pPr>
            <a:r>
              <a:rPr lang="en-US" sz="2400" dirty="0" smtClean="0"/>
              <a:t>Freely mobile.</a:t>
            </a:r>
          </a:p>
          <a:p>
            <a:pPr algn="l" rtl="0" eaLnBrk="1" hangingPunct="1">
              <a:defRPr/>
            </a:pPr>
            <a:r>
              <a:rPr lang="en-US" sz="2400" dirty="0" smtClean="0"/>
              <a:t>Fluctuation test is negative.</a:t>
            </a:r>
          </a:p>
          <a:p>
            <a:pPr algn="l" rtl="0" eaLnBrk="1" hangingPunct="1">
              <a:defRPr/>
            </a:pPr>
            <a:r>
              <a:rPr lang="en-US" sz="2400" dirty="0" smtClean="0"/>
              <a:t>Trans-illumination test is negative.          </a:t>
            </a:r>
          </a:p>
        </p:txBody>
      </p:sp>
      <p:pic>
        <p:nvPicPr>
          <p:cNvPr id="4" name="Content Placeholder 3" descr="lipoma-10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3048000"/>
            <a:ext cx="3623759" cy="3429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965200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900" b="1" dirty="0" err="1" smtClean="0"/>
              <a:t>Lipoma</a:t>
            </a:r>
            <a:r>
              <a:rPr lang="en-US" sz="2900" b="1" dirty="0" smtClean="0"/>
              <a:t> </a:t>
            </a:r>
            <a:r>
              <a:rPr lang="en-US" sz="2900" dirty="0" smtClean="0"/>
              <a:t>  </a:t>
            </a:r>
            <a:r>
              <a:rPr lang="en-US" sz="1900" dirty="0" smtClean="0"/>
              <a:t>cont,</a:t>
            </a:r>
            <a:endParaRPr lang="en-US" sz="2900" dirty="0" smtClean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000" b="1" u="sng" dirty="0" smtClean="0"/>
              <a:t>Complication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     necrosis, calcification, </a:t>
            </a:r>
            <a:r>
              <a:rPr lang="en-US" sz="2400" dirty="0" err="1" smtClean="0"/>
              <a:t>haemorrhage</a:t>
            </a:r>
            <a:r>
              <a:rPr lang="en-US" sz="2400" dirty="0" smtClean="0"/>
              <a:t>,  </a:t>
            </a:r>
            <a:r>
              <a:rPr lang="en-US" sz="2400" dirty="0" smtClean="0"/>
              <a:t>infection ,and      rarely transform in to </a:t>
            </a:r>
            <a:r>
              <a:rPr lang="en-US" sz="2400" dirty="0" err="1" smtClean="0"/>
              <a:t>liposarcoma</a:t>
            </a:r>
            <a:r>
              <a:rPr lang="en-US" sz="2400" dirty="0" smtClean="0"/>
              <a:t>. </a:t>
            </a:r>
          </a:p>
          <a:p>
            <a:pPr lvl="1" algn="l" rtl="0" eaLnBrk="1" hangingPunct="1">
              <a:buFont typeface="Wingdings" pitchFamily="2" charset="2"/>
              <a:buNone/>
              <a:defRPr/>
            </a:pPr>
            <a:r>
              <a:rPr lang="en-US" sz="2400" b="1" u="sng" dirty="0" smtClean="0"/>
              <a:t>Treatment</a:t>
            </a:r>
            <a:r>
              <a:rPr lang="en-US" sz="3200" b="1" u="sng" dirty="0" smtClean="0"/>
              <a:t>:</a:t>
            </a:r>
          </a:p>
          <a:p>
            <a:pPr lvl="1" algn="l" rtl="0" eaLnBrk="1" hangingPunct="1">
              <a:defRPr/>
            </a:pPr>
            <a:r>
              <a:rPr lang="en-US" sz="2400" dirty="0" smtClean="0"/>
              <a:t>Small asymptomatic </a:t>
            </a:r>
            <a:r>
              <a:rPr lang="en-US" sz="2400" dirty="0" err="1" smtClean="0"/>
              <a:t>lipoma</a:t>
            </a:r>
            <a:r>
              <a:rPr lang="en-US" sz="2400" dirty="0" smtClean="0"/>
              <a:t>:   </a:t>
            </a:r>
            <a:r>
              <a:rPr lang="en-US" sz="2400" dirty="0" smtClean="0"/>
              <a:t>re-assurance</a:t>
            </a:r>
          </a:p>
          <a:p>
            <a:pPr lvl="1" algn="l" rtl="0" eaLnBrk="1" hangingPunct="1">
              <a:defRPr/>
            </a:pPr>
            <a:r>
              <a:rPr lang="en-US" sz="2400" dirty="0" smtClean="0"/>
              <a:t>Symptomatic </a:t>
            </a:r>
            <a:r>
              <a:rPr lang="en-US" sz="2400" dirty="0" err="1" smtClean="0"/>
              <a:t>lipoma</a:t>
            </a:r>
            <a:r>
              <a:rPr lang="en-US" sz="2400" dirty="0" smtClean="0"/>
              <a:t> :</a:t>
            </a:r>
          </a:p>
          <a:p>
            <a:pPr lvl="1" algn="l" rtl="0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                                        </a:t>
            </a:r>
            <a:r>
              <a:rPr lang="en-US" sz="2000" dirty="0" smtClean="0"/>
              <a:t>-surgical </a:t>
            </a:r>
            <a:r>
              <a:rPr lang="en-US" sz="2000" dirty="0" smtClean="0"/>
              <a:t>excision for encapsulated   </a:t>
            </a:r>
          </a:p>
          <a:p>
            <a:pPr lvl="1" algn="l" rtl="0" eaLnBrk="1" hangingPunct="1">
              <a:buFont typeface="Wingdings" pitchFamily="2" charset="2"/>
              <a:buNone/>
              <a:defRPr/>
            </a:pPr>
            <a:r>
              <a:rPr lang="en-US" sz="2000" dirty="0" smtClean="0"/>
              <a:t>                                                - liposuction for diffuse type.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86020" name="Picture 4" descr="scan0140"/>
          <p:cNvPicPr>
            <a:picLocks noChangeAspect="1" noChangeArrowheads="1"/>
          </p:cNvPicPr>
          <p:nvPr/>
        </p:nvPicPr>
        <p:blipFill>
          <a:blip r:embed="rId2"/>
          <a:srcRect b="18770"/>
          <a:stretch>
            <a:fillRect/>
          </a:stretch>
        </p:blipFill>
        <p:spPr bwMode="auto">
          <a:xfrm>
            <a:off x="2938463" y="2112963"/>
            <a:ext cx="3268662" cy="311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87044" name="Picture 4" descr="scan0138"/>
          <p:cNvPicPr>
            <a:picLocks noChangeAspect="1" noChangeArrowheads="1"/>
          </p:cNvPicPr>
          <p:nvPr/>
        </p:nvPicPr>
        <p:blipFill>
          <a:blip r:embed="rId2"/>
          <a:srcRect b="26965"/>
          <a:stretch>
            <a:fillRect/>
          </a:stretch>
        </p:blipFill>
        <p:spPr bwMode="auto">
          <a:xfrm>
            <a:off x="3106738" y="2703513"/>
            <a:ext cx="2930525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88068" name="Picture 4" descr="scan0136"/>
          <p:cNvPicPr>
            <a:picLocks noChangeAspect="1" noChangeArrowheads="1"/>
          </p:cNvPicPr>
          <p:nvPr/>
        </p:nvPicPr>
        <p:blipFill>
          <a:blip r:embed="rId2"/>
          <a:srcRect b="21466"/>
          <a:stretch>
            <a:fillRect/>
          </a:stretch>
        </p:blipFill>
        <p:spPr bwMode="auto">
          <a:xfrm>
            <a:off x="3114675" y="2224088"/>
            <a:ext cx="2916238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89092" name="Picture 4" descr="scan0137"/>
          <p:cNvPicPr>
            <a:picLocks noChangeAspect="1" noChangeArrowheads="1"/>
          </p:cNvPicPr>
          <p:nvPr/>
        </p:nvPicPr>
        <p:blipFill>
          <a:blip r:embed="rId2"/>
          <a:srcRect b="18924"/>
          <a:stretch>
            <a:fillRect/>
          </a:stretch>
        </p:blipFill>
        <p:spPr bwMode="auto">
          <a:xfrm>
            <a:off x="2981325" y="2114550"/>
            <a:ext cx="3181350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90115" name="Picture 2" descr="C:\Users\USER\Pictures\images (8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43625" y="3571875"/>
            <a:ext cx="2357438" cy="2614613"/>
          </a:xfrm>
        </p:spPr>
      </p:pic>
      <p:pic>
        <p:nvPicPr>
          <p:cNvPr id="90116" name="Picture 3" descr="C:\Users\USER\Pictures\download (26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88" y="1571625"/>
            <a:ext cx="28575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accent1"/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91139" name="Picture 2" descr="C:\Users\USER\Pictures\download (23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66800" y="1524000"/>
            <a:ext cx="3071812" cy="3571875"/>
          </a:xfrm>
        </p:spPr>
      </p:pic>
      <p:pic>
        <p:nvPicPr>
          <p:cNvPr id="91140" name="Picture 3" descr="C:\Users\USER\Pictures\download (2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4071938"/>
            <a:ext cx="3362325" cy="240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USER\Pictures\lipoma-14-638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029200" y="609600"/>
            <a:ext cx="3276600" cy="3230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90500"/>
            <a:ext cx="7010400" cy="4667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>
              <a:defRPr/>
            </a:pPr>
            <a:endParaRPr lang="ar-SA" dirty="0" smtClean="0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8229600" cy="4068763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l">
              <a:buFont typeface="Wingdings" pitchFamily="2" charset="2"/>
              <a:buNone/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r>
              <a:rPr lang="en-US" sz="2800" dirty="0" smtClean="0"/>
              <a:t>                 multiple </a:t>
            </a:r>
            <a:r>
              <a:rPr lang="en-US" sz="2800" dirty="0" err="1" smtClean="0"/>
              <a:t>lipomatoses</a:t>
            </a:r>
            <a:r>
              <a:rPr lang="en-US" sz="2800" dirty="0" smtClean="0"/>
              <a:t> (</a:t>
            </a:r>
            <a:r>
              <a:rPr lang="en-US" sz="2800" dirty="0" err="1" smtClean="0"/>
              <a:t>Dercum”s</a:t>
            </a:r>
            <a:r>
              <a:rPr lang="en-US" sz="2800" dirty="0" smtClean="0"/>
              <a:t> disease</a:t>
            </a:r>
            <a:r>
              <a:rPr lang="en-US" sz="1800" dirty="0" smtClean="0"/>
              <a:t>)</a:t>
            </a:r>
            <a:endParaRPr lang="ar-SA" sz="1800" dirty="0" smtClean="0"/>
          </a:p>
        </p:txBody>
      </p:sp>
      <p:pic>
        <p:nvPicPr>
          <p:cNvPr id="107524" name="Picture 4" descr="D:\BOLOGNIA\images\118FF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2133600"/>
            <a:ext cx="6559550" cy="3352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               ulcerated </a:t>
            </a:r>
            <a:r>
              <a:rPr lang="en-US" dirty="0" err="1" smtClean="0"/>
              <a:t>lipoma</a:t>
            </a:r>
            <a:endParaRPr lang="en-US" dirty="0" smtClean="0"/>
          </a:p>
        </p:txBody>
      </p:sp>
      <p:pic>
        <p:nvPicPr>
          <p:cNvPr id="93188" name="Picture 4" descr="scan0142"/>
          <p:cNvPicPr>
            <a:picLocks noChangeAspect="1" noChangeArrowheads="1"/>
          </p:cNvPicPr>
          <p:nvPr/>
        </p:nvPicPr>
        <p:blipFill>
          <a:blip r:embed="rId2"/>
          <a:srcRect b="26332"/>
          <a:stretch>
            <a:fillRect/>
          </a:stretch>
        </p:blipFill>
        <p:spPr bwMode="auto">
          <a:xfrm>
            <a:off x="1828800" y="1828800"/>
            <a:ext cx="4452938" cy="312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400" i="1" dirty="0" smtClean="0"/>
              <a:t>Hyper </a:t>
            </a:r>
            <a:r>
              <a:rPr lang="en-US" sz="2400" i="1" dirty="0" err="1" smtClean="0"/>
              <a:t>trophic</a:t>
            </a:r>
            <a:r>
              <a:rPr lang="en-US" sz="2400" i="1" dirty="0" smtClean="0"/>
              <a:t> scars</a:t>
            </a:r>
            <a:r>
              <a:rPr lang="en-US" sz="2400" dirty="0" smtClean="0"/>
              <a:t>:</a:t>
            </a:r>
          </a:p>
        </p:txBody>
      </p:sp>
      <p:pic>
        <p:nvPicPr>
          <p:cNvPr id="9220" name="Picture 7" descr="Image result for hypertrophic scar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2714625"/>
            <a:ext cx="2500313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11" descr="Image result for hypertrophic scar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5" y="2714625"/>
            <a:ext cx="21431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90500"/>
            <a:ext cx="7010400" cy="5453063"/>
          </a:xfrm>
        </p:spPr>
        <p:txBody>
          <a:bodyPr/>
          <a:lstStyle/>
          <a:p>
            <a:endParaRPr lang="ar-SA" smtClean="0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8534400" cy="60198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r>
              <a:rPr lang="en-US" dirty="0" smtClean="0"/>
              <a:t>                            </a:t>
            </a:r>
            <a:r>
              <a:rPr lang="en-US" dirty="0" err="1" smtClean="0"/>
              <a:t>Gluteal</a:t>
            </a:r>
            <a:r>
              <a:rPr lang="en-US" dirty="0" smtClean="0"/>
              <a:t> </a:t>
            </a:r>
            <a:r>
              <a:rPr lang="en-US" dirty="0" err="1" smtClean="0"/>
              <a:t>liposarcpma</a:t>
            </a:r>
            <a:endParaRPr lang="ar-SA" dirty="0" smtClean="0"/>
          </a:p>
        </p:txBody>
      </p:sp>
      <p:pic>
        <p:nvPicPr>
          <p:cNvPr id="94212" name="Picture 4" descr="D:\BOLOGNIA\images\118FF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0" y="1714500"/>
            <a:ext cx="62611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2" descr="C:\Users\USER\Pictures\lipoma-12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143000"/>
            <a:ext cx="6028318" cy="45259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5" name="Picture 4" descr="scan0143"/>
          <p:cNvPicPr>
            <a:picLocks noChangeAspect="1" noChangeArrowheads="1"/>
          </p:cNvPicPr>
          <p:nvPr/>
        </p:nvPicPr>
        <p:blipFill>
          <a:blip r:embed="rId3"/>
          <a:srcRect b="21927"/>
          <a:stretch>
            <a:fillRect/>
          </a:stretch>
        </p:blipFill>
        <p:spPr bwMode="auto">
          <a:xfrm>
            <a:off x="6172200" y="1295400"/>
            <a:ext cx="27114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92375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800" dirty="0" err="1" smtClean="0"/>
              <a:t>Tumour</a:t>
            </a:r>
            <a:r>
              <a:rPr lang="en-US" sz="2800" dirty="0" smtClean="0"/>
              <a:t> of nerve connective tissue ( not neurons)</a:t>
            </a:r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600" dirty="0" smtClean="0"/>
              <a:t>         </a:t>
            </a:r>
            <a:r>
              <a:rPr lang="en-US" sz="2800" u="sng" dirty="0" smtClean="0"/>
              <a:t>Types</a:t>
            </a:r>
            <a:r>
              <a:rPr lang="en-US" sz="2800" dirty="0" smtClean="0"/>
              <a:t>:</a:t>
            </a:r>
          </a:p>
          <a:p>
            <a:pPr marL="609600" indent="-609600" algn="l" rtl="0" eaLnBrk="1" hangingPunct="1">
              <a:defRPr/>
            </a:pPr>
            <a:r>
              <a:rPr lang="en-US" sz="2000" dirty="0" err="1" smtClean="0"/>
              <a:t>Localised</a:t>
            </a:r>
            <a:r>
              <a:rPr lang="en-US" sz="2000" dirty="0" smtClean="0"/>
              <a:t> or solitary NF.</a:t>
            </a:r>
          </a:p>
          <a:p>
            <a:pPr marL="609600" indent="-609600" algn="l" rtl="0" eaLnBrk="1" hangingPunct="1">
              <a:defRPr/>
            </a:pPr>
            <a:r>
              <a:rPr lang="en-US" sz="2000" dirty="0" smtClean="0"/>
              <a:t>Generalized ( Von-</a:t>
            </a:r>
            <a:r>
              <a:rPr lang="en-US" sz="2000" dirty="0" err="1" smtClean="0"/>
              <a:t>Recklinghausen”s</a:t>
            </a:r>
            <a:r>
              <a:rPr lang="en-US" sz="2000" dirty="0" smtClean="0"/>
              <a:t> disease)</a:t>
            </a:r>
          </a:p>
          <a:p>
            <a:pPr marL="609600" indent="-609600" algn="l" rtl="0" eaLnBrk="1" hangingPunct="1">
              <a:defRPr/>
            </a:pPr>
            <a:r>
              <a:rPr lang="en-US" sz="2000" dirty="0" err="1" smtClean="0"/>
              <a:t>Plexiform</a:t>
            </a:r>
            <a:r>
              <a:rPr lang="en-US" sz="2000" dirty="0" smtClean="0"/>
              <a:t> NF</a:t>
            </a:r>
          </a:p>
          <a:p>
            <a:pPr marL="609600" indent="-609600" algn="l" rtl="0" eaLnBrk="1" hangingPunct="1">
              <a:defRPr/>
            </a:pPr>
            <a:r>
              <a:rPr lang="en-US" sz="2000" dirty="0" smtClean="0"/>
              <a:t>Elephantiasis NF</a:t>
            </a:r>
          </a:p>
          <a:p>
            <a:pPr marL="609600" indent="-609600" algn="l" rtl="0" eaLnBrk="1" hangingPunct="1">
              <a:defRPr/>
            </a:pPr>
            <a:r>
              <a:rPr lang="en-US" sz="2000" dirty="0" err="1" smtClean="0"/>
              <a:t>Cutaneous</a:t>
            </a:r>
            <a:r>
              <a:rPr lang="en-US" sz="2000" dirty="0" smtClean="0"/>
              <a:t> NF                  </a:t>
            </a:r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endParaRPr lang="en-US" sz="2600" dirty="0" smtClean="0"/>
          </a:p>
        </p:txBody>
      </p:sp>
      <p:sp>
        <p:nvSpPr>
          <p:cNvPr id="100355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0" y="822325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3400" b="1" dirty="0" smtClean="0"/>
              <a:t>NEUROFIBROMA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893763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900" b="1" dirty="0" err="1" smtClean="0"/>
              <a:t>Neurofibroma</a:t>
            </a:r>
            <a:r>
              <a:rPr lang="en-US" sz="2900" b="1" dirty="0" smtClean="0"/>
              <a:t> </a:t>
            </a:r>
            <a:r>
              <a:rPr lang="en-US" sz="2900" dirty="0" smtClean="0"/>
              <a:t>  </a:t>
            </a:r>
            <a:r>
              <a:rPr lang="en-US" sz="1900" dirty="0" smtClean="0"/>
              <a:t>cont:</a:t>
            </a:r>
            <a:endParaRPr lang="en-US" sz="2900" dirty="0" smtClean="0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428875"/>
            <a:ext cx="76200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dirty="0" smtClean="0"/>
              <a:t> </a:t>
            </a:r>
            <a:r>
              <a:rPr lang="en-US" sz="2500" b="1" u="sng" dirty="0" smtClean="0"/>
              <a:t>Clinical features of N.F</a:t>
            </a:r>
            <a:r>
              <a:rPr lang="en-US" sz="2100" u="sng" dirty="0" smtClean="0"/>
              <a:t>:</a:t>
            </a:r>
          </a:p>
          <a:p>
            <a:pPr algn="l" rtl="0" eaLnBrk="1" hangingPunct="1">
              <a:defRPr/>
            </a:pPr>
            <a:r>
              <a:rPr lang="en-US" sz="2400" dirty="0" smtClean="0"/>
              <a:t>Encapsulated, rounded or elliptical swelling.</a:t>
            </a:r>
          </a:p>
          <a:p>
            <a:pPr algn="l" rtl="0" eaLnBrk="1" hangingPunct="1">
              <a:defRPr/>
            </a:pPr>
            <a:r>
              <a:rPr lang="en-US" sz="2400" dirty="0" smtClean="0"/>
              <a:t>Smooth, firm with well defined edges.</a:t>
            </a:r>
          </a:p>
          <a:p>
            <a:pPr algn="l" rtl="0" eaLnBrk="1" hangingPunct="1">
              <a:defRPr/>
            </a:pPr>
            <a:r>
              <a:rPr lang="en-US" sz="2400" dirty="0" smtClean="0"/>
              <a:t>Tenderness and </a:t>
            </a:r>
            <a:r>
              <a:rPr lang="en-US" sz="2400" dirty="0" err="1" smtClean="0"/>
              <a:t>parasthesia</a:t>
            </a:r>
            <a:r>
              <a:rPr lang="en-US" sz="2400" dirty="0" smtClean="0"/>
              <a:t> may be present.</a:t>
            </a:r>
          </a:p>
          <a:p>
            <a:pPr algn="l" rtl="0" eaLnBrk="1" hangingPunct="1">
              <a:defRPr/>
            </a:pPr>
            <a:r>
              <a:rPr lang="en-US" sz="2400" dirty="0" smtClean="0"/>
              <a:t>Mobility may be </a:t>
            </a:r>
            <a:r>
              <a:rPr lang="en-US" sz="2400" dirty="0" err="1" smtClean="0"/>
              <a:t>deminished</a:t>
            </a:r>
            <a:r>
              <a:rPr lang="en-US" sz="2400" dirty="0" smtClean="0"/>
              <a:t> along nerve-axis.                     </a:t>
            </a:r>
          </a:p>
          <a:p>
            <a:pPr algn="l" rtl="0" eaLnBrk="1" hangingPunct="1">
              <a:defRPr/>
            </a:pPr>
            <a:endParaRPr lang="en-US" sz="2400" dirty="0" smtClean="0"/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  </a:t>
            </a:r>
            <a:r>
              <a:rPr lang="en-US" sz="2400" u="sng" dirty="0" smtClean="0"/>
              <a:t>Rx</a:t>
            </a:r>
            <a:r>
              <a:rPr lang="en-US" sz="2400" dirty="0" smtClean="0"/>
              <a:t>: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      excision      </a:t>
            </a:r>
          </a:p>
        </p:txBody>
      </p:sp>
      <p:pic>
        <p:nvPicPr>
          <p:cNvPr id="97284" name="Picture 2" descr="C:\Users\USER\Pictures\images (8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4600" y="4800600"/>
            <a:ext cx="2286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893763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3200" dirty="0" smtClean="0"/>
              <a:t>Multiple neurofibromatosis ( V-R disease)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554288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defRPr/>
            </a:pPr>
            <a:r>
              <a:rPr lang="en-US" sz="2400" dirty="0" smtClean="0"/>
              <a:t>Inherited as an </a:t>
            </a:r>
            <a:r>
              <a:rPr lang="en-US" sz="2400" dirty="0" err="1" smtClean="0"/>
              <a:t>autosomal</a:t>
            </a:r>
            <a:r>
              <a:rPr lang="en-US" sz="2400" dirty="0" smtClean="0"/>
              <a:t> dominant disease.</a:t>
            </a:r>
            <a:endParaRPr lang="ar-SA" sz="2400" dirty="0" smtClean="0"/>
          </a:p>
          <a:p>
            <a:pPr algn="l" rtl="0" eaLnBrk="1" hangingPunct="1">
              <a:defRPr/>
            </a:pPr>
            <a:r>
              <a:rPr lang="en-US" sz="2400" dirty="0" smtClean="0"/>
              <a:t>More common in males.</a:t>
            </a:r>
          </a:p>
          <a:p>
            <a:pPr algn="l" rtl="0" eaLnBrk="1" hangingPunct="1">
              <a:defRPr/>
            </a:pPr>
            <a:r>
              <a:rPr lang="en-US" sz="2400" dirty="0" smtClean="0"/>
              <a:t>Multiple tumors- with Cafe-au-</a:t>
            </a:r>
            <a:r>
              <a:rPr lang="en-US" sz="2400" dirty="0" err="1" smtClean="0"/>
              <a:t>leit</a:t>
            </a:r>
            <a:r>
              <a:rPr lang="en-US" sz="2400" dirty="0" smtClean="0"/>
              <a:t> spots.</a:t>
            </a:r>
          </a:p>
          <a:p>
            <a:pPr algn="l" rtl="0" eaLnBrk="1" hangingPunct="1">
              <a:defRPr/>
            </a:pPr>
            <a:r>
              <a:rPr lang="en-US" sz="2400" dirty="0" smtClean="0"/>
              <a:t>Peripheral and cranial nerves may be affected.</a:t>
            </a:r>
          </a:p>
          <a:p>
            <a:pPr algn="l" rtl="0" eaLnBrk="1" hangingPunct="1">
              <a:defRPr/>
            </a:pPr>
            <a:r>
              <a:rPr lang="en-US" sz="2400" dirty="0" smtClean="0"/>
              <a:t>May be associated with other tumors (</a:t>
            </a:r>
            <a:r>
              <a:rPr lang="en-US" sz="2400" dirty="0" err="1" smtClean="0"/>
              <a:t>eg</a:t>
            </a:r>
            <a:r>
              <a:rPr lang="en-US" sz="2400" dirty="0" smtClean="0"/>
              <a:t>, endocrine).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endParaRPr lang="en-US" sz="21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99332" name="Picture 4" descr="scan0159"/>
          <p:cNvPicPr>
            <a:picLocks noChangeAspect="1" noChangeArrowheads="1"/>
          </p:cNvPicPr>
          <p:nvPr/>
        </p:nvPicPr>
        <p:blipFill>
          <a:blip r:embed="rId2"/>
          <a:srcRect b="22237"/>
          <a:stretch>
            <a:fillRect/>
          </a:stretch>
        </p:blipFill>
        <p:spPr bwMode="auto">
          <a:xfrm>
            <a:off x="3054350" y="1857375"/>
            <a:ext cx="4017963" cy="351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100356" name="Picture 4" descr="scan0157"/>
          <p:cNvPicPr>
            <a:picLocks noChangeAspect="1" noChangeArrowheads="1"/>
          </p:cNvPicPr>
          <p:nvPr/>
        </p:nvPicPr>
        <p:blipFill>
          <a:blip r:embed="rId2"/>
          <a:srcRect b="14078"/>
          <a:stretch>
            <a:fillRect/>
          </a:stretch>
        </p:blipFill>
        <p:spPr bwMode="auto">
          <a:xfrm>
            <a:off x="3171825" y="2220913"/>
            <a:ext cx="2801938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101380" name="Picture 4" descr="scan0158"/>
          <p:cNvPicPr>
            <a:picLocks noChangeAspect="1" noChangeArrowheads="1"/>
          </p:cNvPicPr>
          <p:nvPr/>
        </p:nvPicPr>
        <p:blipFill>
          <a:blip r:embed="rId2"/>
          <a:srcRect b="19508"/>
          <a:stretch>
            <a:fillRect/>
          </a:stretch>
        </p:blipFill>
        <p:spPr bwMode="auto">
          <a:xfrm>
            <a:off x="2825750" y="2178050"/>
            <a:ext cx="349250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102403" name="Picture 2" descr="C:\Users\USER\Pictures\images (8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1785938"/>
            <a:ext cx="2786063" cy="348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2" descr="C:\Users\USER\Pictures\images (83)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929188" y="1857375"/>
            <a:ext cx="2714625" cy="32861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034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Wingdings" pitchFamily="2" charset="2"/>
              <a:buNone/>
            </a:pPr>
            <a:r>
              <a:rPr lang="en-US" smtClean="0"/>
              <a:t>  Examples of exam cases :</a:t>
            </a:r>
          </a:p>
          <a:p>
            <a:pPr algn="l">
              <a:buFont typeface="Wingdings" pitchFamily="2" charset="2"/>
              <a:buNone/>
            </a:pPr>
            <a:endParaRPr lang="en-US" smtClean="0"/>
          </a:p>
          <a:p>
            <a:pPr algn="l">
              <a:buFont typeface="Wingdings" pitchFamily="2" charset="2"/>
              <a:buNone/>
            </a:pPr>
            <a:r>
              <a:rPr lang="en-US" smtClean="0"/>
              <a:t>                                            </a:t>
            </a:r>
            <a:endParaRPr lang="ar-SA" smtClean="0"/>
          </a:p>
        </p:txBody>
      </p:sp>
      <p:sp>
        <p:nvSpPr>
          <p:cNvPr id="4" name="Right Arrow 3"/>
          <p:cNvSpPr/>
          <p:nvPr/>
        </p:nvSpPr>
        <p:spPr>
          <a:xfrm>
            <a:off x="6000750" y="3143250"/>
            <a:ext cx="9779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"/>
            <a:ext cx="9144000" cy="196215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b="1" i="1" u="sng" dirty="0" err="1" smtClean="0"/>
              <a:t>Keloid</a:t>
            </a:r>
            <a:r>
              <a:rPr lang="en-US" sz="4400" dirty="0" smtClean="0"/>
              <a:t> 			</a:t>
            </a:r>
            <a:br>
              <a:rPr lang="en-US" sz="4400" dirty="0" smtClean="0"/>
            </a:br>
            <a:r>
              <a:rPr lang="en-US" sz="4400" dirty="0" smtClean="0"/>
              <a:t>			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24075" y="3860800"/>
            <a:ext cx="6400800" cy="2997200"/>
          </a:xfrm>
        </p:spPr>
        <p:txBody>
          <a:bodyPr>
            <a:normAutofit fontScale="25000" lnSpcReduction="20000"/>
          </a:bodyPr>
          <a:lstStyle/>
          <a:p>
            <a:pPr marL="990600" lvl="1" indent="-533400" algn="l" rtl="0" eaLnBrk="1" hangingPunct="1">
              <a:buFont typeface="Wingdings" pitchFamily="2" charset="2"/>
              <a:buNone/>
            </a:pPr>
            <a:r>
              <a:rPr lang="en-US" sz="11200" dirty="0" smtClean="0"/>
              <a:t> </a:t>
            </a:r>
            <a:r>
              <a:rPr lang="en-US" sz="11200" dirty="0" smtClean="0"/>
              <a:t>Excessive fibrous and collagen tissue</a:t>
            </a:r>
            <a:r>
              <a:rPr lang="ar-SA" sz="11200" dirty="0" smtClean="0"/>
              <a:t>  </a:t>
            </a:r>
            <a:r>
              <a:rPr lang="en-US" sz="11200" dirty="0" smtClean="0"/>
              <a:t>with </a:t>
            </a:r>
            <a:r>
              <a:rPr lang="en-US" sz="11200" b="1" i="1" dirty="0" err="1" smtClean="0"/>
              <a:t>neovascular</a:t>
            </a:r>
            <a:r>
              <a:rPr lang="en-US" sz="11200" b="1" i="1" dirty="0" smtClean="0"/>
              <a:t> proliferation </a:t>
            </a:r>
            <a:r>
              <a:rPr lang="en-US" sz="11200" dirty="0" smtClean="0"/>
              <a:t>in a scar</a:t>
            </a:r>
            <a:r>
              <a:rPr lang="ar-SA" sz="11200" dirty="0" smtClean="0"/>
              <a:t>                                                                                             </a:t>
            </a:r>
            <a:r>
              <a:rPr lang="en-US" sz="11200" dirty="0" smtClean="0"/>
              <a:t>.</a:t>
            </a:r>
            <a:r>
              <a:rPr lang="en-US" sz="11200" dirty="0" smtClean="0"/>
              <a:t>usually extends beyond the original scar</a:t>
            </a:r>
            <a:endParaRPr lang="ar-SA" sz="11200" dirty="0" smtClean="0"/>
          </a:p>
          <a:p>
            <a:pPr marL="609600" indent="-609600" eaLnBrk="1" hangingPunct="1"/>
            <a:r>
              <a:rPr lang="ar-SA" dirty="0" smtClean="0"/>
              <a:t>         </a:t>
            </a:r>
            <a:r>
              <a:rPr lang="en-US" dirty="0" smtClean="0"/>
              <a:t>                    </a:t>
            </a:r>
            <a:endParaRPr lang="ar-SA" dirty="0" smtClean="0"/>
          </a:p>
          <a:p>
            <a:pPr marL="609600" indent="-609600" rtl="0" eaLnBrk="1" hangingPunct="1"/>
            <a:r>
              <a:rPr lang="ar-SA" dirty="0" smtClean="0"/>
              <a:t>   </a:t>
            </a:r>
          </a:p>
          <a:p>
            <a:pPr marL="609600" indent="-609600" rtl="0" eaLnBrk="1" hangingPunct="1"/>
            <a:r>
              <a:rPr lang="ar-SA" dirty="0" smtClean="0"/>
              <a:t>     </a:t>
            </a:r>
          </a:p>
          <a:p>
            <a:pPr marL="609600" indent="-609600" algn="l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r>
              <a:rPr lang="ar-SA" dirty="0" smtClean="0"/>
              <a:t>	</a:t>
            </a:r>
            <a:r>
              <a:rPr lang="ar-SA" sz="2100" dirty="0" smtClean="0"/>
              <a:t>                                                                                                                           </a:t>
            </a:r>
            <a:r>
              <a:rPr lang="en-US" sz="2100" dirty="0" smtClean="0"/>
              <a:t>               </a:t>
            </a:r>
            <a:r>
              <a:rPr lang="ar-SA" sz="2100" dirty="0" smtClean="0"/>
              <a:t>                                                                                                                      </a:t>
            </a:r>
            <a:endParaRPr lang="en-US" sz="3400" dirty="0" smtClean="0"/>
          </a:p>
        </p:txBody>
      </p:sp>
      <p:pic>
        <p:nvPicPr>
          <p:cNvPr id="1029" name="Picture 6" descr="نتيجة بحث الصور عن ‪keloid scar‬‏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2133600"/>
            <a:ext cx="2286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4" descr="keloid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7400" y="2133600"/>
            <a:ext cx="297180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ontrols>
      <p:control spid="1026" name="SpinButton1" r:id="rId2" imgW="914400" imgH="914400"/>
    </p:controls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044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04452" name="Rectangle 1"/>
          <p:cNvSpPr>
            <a:spLocks noChangeArrowheads="1"/>
          </p:cNvSpPr>
          <p:nvPr/>
        </p:nvSpPr>
        <p:spPr bwMode="auto">
          <a:xfrm>
            <a:off x="0" y="642938"/>
            <a:ext cx="9144000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 eaLnBrk="0" hangingPunct="0"/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r>
              <a:rPr lang="en-US" sz="2800" dirty="0">
                <a:latin typeface="Calibri" pitchFamily="34" charset="0"/>
                <a:cs typeface="Calibri" pitchFamily="34" charset="0"/>
              </a:rPr>
              <a:t> A 25 years old patient presented to the surgical clinic complaining of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a painless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swelling  at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the front of the left thigh  for 3 years and no other swellings . Examination revealed a spherical,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soft ,</a:t>
            </a:r>
            <a:r>
              <a:rPr lang="en-US" sz="2800" dirty="0" err="1" smtClean="0">
                <a:latin typeface="Calibri" pitchFamily="34" charset="0"/>
                <a:cs typeface="Calibri" pitchFamily="34" charset="0"/>
              </a:rPr>
              <a:t>lobulated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,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non tender lump which is freely mobile in subcutaneous tissue.  </a:t>
            </a:r>
          </a:p>
          <a:p>
            <a:pPr algn="l" eaLnBrk="0" hangingPunct="0"/>
            <a:r>
              <a:rPr lang="en-US" sz="2800" dirty="0">
                <a:latin typeface="Calibri" pitchFamily="34" charset="0"/>
                <a:cs typeface="Calibri" pitchFamily="34" charset="0"/>
              </a:rPr>
              <a:t>                                    </a:t>
            </a:r>
          </a:p>
          <a:p>
            <a:pPr algn="l" eaLnBrk="0" hangingPunct="0"/>
            <a:r>
              <a:rPr lang="en-US" sz="2800" b="1" dirty="0">
                <a:latin typeface="Calibri" pitchFamily="34" charset="0"/>
                <a:cs typeface="Calibri" pitchFamily="34" charset="0"/>
              </a:rPr>
              <a:t>The most likely diagnosis is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:</a:t>
            </a:r>
          </a:p>
          <a:p>
            <a:pPr algn="l" eaLnBrk="0" hangingPunct="0"/>
            <a:endParaRPr lang="en-US" sz="2800" dirty="0"/>
          </a:p>
          <a:p>
            <a:pPr algn="l" eaLnBrk="0" hangingPunct="0"/>
            <a:r>
              <a:rPr lang="en-US" sz="2800" dirty="0">
                <a:latin typeface="Calibri" pitchFamily="34" charset="0"/>
                <a:cs typeface="Calibri" pitchFamily="34" charset="0"/>
              </a:rPr>
              <a:t>       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a .</a:t>
            </a:r>
            <a:r>
              <a:rPr lang="en-US" sz="2000" i="1" dirty="0" err="1" smtClean="0">
                <a:latin typeface="Calibri" pitchFamily="34" charset="0"/>
                <a:cs typeface="Calibri" pitchFamily="34" charset="0"/>
              </a:rPr>
              <a:t>lipoma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sz="2000" i="1" dirty="0"/>
          </a:p>
          <a:p>
            <a:pPr algn="l" eaLnBrk="0" hangingPunct="0"/>
            <a:r>
              <a:rPr lang="en-US" sz="2000" i="1" dirty="0"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b. </a:t>
            </a:r>
            <a:r>
              <a:rPr lang="en-US" sz="2000" i="1" dirty="0" err="1">
                <a:latin typeface="Calibri" pitchFamily="34" charset="0"/>
                <a:cs typeface="Calibri" pitchFamily="34" charset="0"/>
              </a:rPr>
              <a:t>sebasceous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 cyst </a:t>
            </a:r>
            <a:endParaRPr lang="en-US" sz="2000" i="1" dirty="0"/>
          </a:p>
          <a:p>
            <a:pPr algn="l" eaLnBrk="0" hangingPunct="0"/>
            <a:r>
              <a:rPr lang="en-US" sz="2000" i="1" dirty="0">
                <a:latin typeface="Calibri" pitchFamily="34" charset="0"/>
                <a:cs typeface="Calibri" pitchFamily="34" charset="0"/>
              </a:rPr>
              <a:t>          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   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c. </a:t>
            </a:r>
            <a:r>
              <a:rPr lang="en-US" sz="2000" i="1" dirty="0" err="1">
                <a:latin typeface="Calibri" pitchFamily="34" charset="0"/>
                <a:cs typeface="Calibri" pitchFamily="34" charset="0"/>
              </a:rPr>
              <a:t>fibroma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                                                              </a:t>
            </a:r>
          </a:p>
          <a:p>
            <a:pPr algn="l" eaLnBrk="0" hangingPunct="0"/>
            <a:r>
              <a:rPr lang="en-US" sz="2000" i="1" dirty="0">
                <a:cs typeface="Calibri" pitchFamily="34" charset="0"/>
              </a:rPr>
              <a:t>       </a:t>
            </a:r>
            <a:r>
              <a:rPr lang="en-US" sz="2000" i="1" dirty="0" smtClean="0">
                <a:cs typeface="Calibri" pitchFamily="34" charset="0"/>
              </a:rPr>
              <a:t>      </a:t>
            </a:r>
            <a:r>
              <a:rPr lang="en-US" sz="2000" i="1" dirty="0" err="1">
                <a:cs typeface="Calibri" pitchFamily="34" charset="0"/>
              </a:rPr>
              <a:t>d.branchial</a:t>
            </a:r>
            <a:r>
              <a:rPr lang="en-US" sz="2000" i="1" dirty="0">
                <a:cs typeface="Calibri" pitchFamily="34" charset="0"/>
              </a:rPr>
              <a:t> </a:t>
            </a:r>
            <a:r>
              <a:rPr lang="en-US" sz="2000" i="1" dirty="0" smtClean="0">
                <a:cs typeface="Calibri" pitchFamily="34" charset="0"/>
              </a:rPr>
              <a:t>cyst</a:t>
            </a:r>
            <a:r>
              <a:rPr lang="en-US" sz="2000" i="1" dirty="0" smtClean="0"/>
              <a:t> </a:t>
            </a:r>
            <a:endParaRPr lang="en-US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054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05476" name="Rectangle 1"/>
          <p:cNvSpPr>
            <a:spLocks noChangeArrowheads="1"/>
          </p:cNvSpPr>
          <p:nvPr/>
        </p:nvSpPr>
        <p:spPr bwMode="auto">
          <a:xfrm>
            <a:off x="0" y="642938"/>
            <a:ext cx="9144000" cy="575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eaLnBrk="0" hangingPunct="0"/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r>
              <a:rPr lang="en-US" sz="2800" dirty="0">
                <a:latin typeface="Calibri" pitchFamily="34" charset="0"/>
                <a:cs typeface="Calibri" pitchFamily="34" charset="0"/>
              </a:rPr>
              <a:t> A 25 years old patient presented to the surgical clinic complaining of    a painless swelling at the front of the left thigh  for 3 years and no other swellings . Examination revealed a spherical,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soft,lobulated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, non tender lump which is freely mobile in subcutaneous tissue.  </a:t>
            </a:r>
          </a:p>
          <a:p>
            <a:pPr algn="l" eaLnBrk="0" hangingPunct="0"/>
            <a:r>
              <a:rPr lang="en-US" sz="2800" dirty="0">
                <a:latin typeface="Calibri" pitchFamily="34" charset="0"/>
                <a:cs typeface="Calibri" pitchFamily="34" charset="0"/>
              </a:rPr>
              <a:t>                                    </a:t>
            </a:r>
          </a:p>
          <a:p>
            <a:pPr algn="l" eaLnBrk="0" hangingPunct="0"/>
            <a:r>
              <a:rPr lang="en-US" sz="2800" b="1" dirty="0">
                <a:latin typeface="Calibri" pitchFamily="34" charset="0"/>
                <a:cs typeface="Calibri" pitchFamily="34" charset="0"/>
              </a:rPr>
              <a:t>The most likely diagnosis is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:</a:t>
            </a:r>
          </a:p>
          <a:p>
            <a:pPr algn="l" eaLnBrk="0" hangingPunct="0"/>
            <a:endParaRPr lang="en-US" sz="2800" dirty="0"/>
          </a:p>
          <a:p>
            <a:pPr algn="l" eaLnBrk="0" hangingPunct="0"/>
            <a:r>
              <a:rPr lang="en-US" sz="2800" dirty="0">
                <a:latin typeface="Calibri" pitchFamily="34" charset="0"/>
                <a:cs typeface="Calibri" pitchFamily="34" charset="0"/>
              </a:rPr>
              <a:t>          </a:t>
            </a:r>
            <a:r>
              <a:rPr lang="en-US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a.  </a:t>
            </a:r>
            <a:r>
              <a:rPr lang="en-US" sz="2000" i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lipoma</a:t>
            </a:r>
            <a:r>
              <a:rPr lang="en-US" sz="20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sz="2000" i="1" dirty="0">
              <a:solidFill>
                <a:srgbClr val="FF0000"/>
              </a:solidFill>
            </a:endParaRPr>
          </a:p>
          <a:p>
            <a:pPr algn="l" eaLnBrk="0" hangingPunct="0"/>
            <a:r>
              <a:rPr lang="en-US" sz="2000" i="1" dirty="0">
                <a:latin typeface="Calibri" pitchFamily="34" charset="0"/>
                <a:cs typeface="Calibri" pitchFamily="34" charset="0"/>
              </a:rPr>
              <a:t>              b. </a:t>
            </a:r>
            <a:r>
              <a:rPr lang="en-US" sz="2000" i="1" dirty="0" err="1">
                <a:latin typeface="Calibri" pitchFamily="34" charset="0"/>
                <a:cs typeface="Calibri" pitchFamily="34" charset="0"/>
              </a:rPr>
              <a:t>sebasceous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 cyst </a:t>
            </a:r>
            <a:endParaRPr lang="en-US" sz="2000" i="1" dirty="0"/>
          </a:p>
          <a:p>
            <a:pPr algn="l" eaLnBrk="0" hangingPunct="0"/>
            <a:r>
              <a:rPr lang="en-US" sz="2000" i="1" dirty="0"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   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c. </a:t>
            </a:r>
            <a:r>
              <a:rPr lang="en-US" sz="2000" i="1" dirty="0" err="1">
                <a:latin typeface="Calibri" pitchFamily="34" charset="0"/>
                <a:cs typeface="Calibri" pitchFamily="34" charset="0"/>
              </a:rPr>
              <a:t>fibroma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                                                              </a:t>
            </a:r>
          </a:p>
          <a:p>
            <a:pPr algn="l" eaLnBrk="0" hangingPunct="0"/>
            <a:r>
              <a:rPr lang="en-US" sz="2000" i="1" dirty="0">
                <a:cs typeface="Calibri" pitchFamily="34" charset="0"/>
              </a:rPr>
              <a:t>         </a:t>
            </a:r>
            <a:r>
              <a:rPr lang="en-US" sz="2000" i="1" dirty="0" smtClean="0">
                <a:cs typeface="Calibri" pitchFamily="34" charset="0"/>
              </a:rPr>
              <a:t>    </a:t>
            </a:r>
            <a:r>
              <a:rPr lang="en-US" sz="2000" i="1" dirty="0">
                <a:cs typeface="Calibri" pitchFamily="34" charset="0"/>
              </a:rPr>
              <a:t>d</a:t>
            </a:r>
            <a:r>
              <a:rPr lang="en-US" sz="2000" i="1" dirty="0" smtClean="0">
                <a:cs typeface="Calibri" pitchFamily="34" charset="0"/>
              </a:rPr>
              <a:t>. </a:t>
            </a:r>
            <a:r>
              <a:rPr lang="en-US" sz="2000" i="1" dirty="0" err="1" smtClean="0">
                <a:cs typeface="Calibri" pitchFamily="34" charset="0"/>
              </a:rPr>
              <a:t>branchial</a:t>
            </a:r>
            <a:r>
              <a:rPr lang="en-US" sz="2000" i="1" dirty="0" smtClean="0">
                <a:cs typeface="Calibri" pitchFamily="34" charset="0"/>
              </a:rPr>
              <a:t> </a:t>
            </a:r>
            <a:r>
              <a:rPr lang="en-US" sz="2000" i="1" dirty="0">
                <a:cs typeface="Calibri" pitchFamily="34" charset="0"/>
              </a:rPr>
              <a:t>cyst</a:t>
            </a:r>
            <a:r>
              <a:rPr lang="en-US" sz="2000" i="1" dirty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064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06500" name="Rectangle 4"/>
          <p:cNvSpPr>
            <a:spLocks noChangeArrowheads="1"/>
          </p:cNvSpPr>
          <p:nvPr/>
        </p:nvSpPr>
        <p:spPr bwMode="auto">
          <a:xfrm>
            <a:off x="0" y="0"/>
            <a:ext cx="823328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eaLnBrk="0" hangingPunct="0"/>
            <a:r>
              <a:rPr lang="en-US" sz="4400" dirty="0">
                <a:latin typeface="Calibri" pitchFamily="34" charset="0"/>
                <a:cs typeface="Calibri" pitchFamily="34" charset="0"/>
              </a:rPr>
              <a:t>. </a:t>
            </a:r>
          </a:p>
          <a:p>
            <a:pPr algn="l" eaLnBrk="0" hangingPunct="0"/>
            <a:endParaRPr lang="en-US" sz="44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r>
              <a:rPr lang="en-US" sz="2000" dirty="0">
                <a:latin typeface="Calibri" pitchFamily="34" charset="0"/>
                <a:cs typeface="Calibri" pitchFamily="34" charset="0"/>
              </a:rPr>
              <a:t>A 16  years old girl presented to the clinic with a 2cm painless, cystic swelling </a:t>
            </a:r>
          </a:p>
          <a:p>
            <a:pPr algn="l" eaLnBrk="0" hangingPunct="0"/>
            <a:r>
              <a:rPr lang="en-US" sz="2000" dirty="0">
                <a:latin typeface="Calibri" pitchFamily="34" charset="0"/>
                <a:cs typeface="Calibri" pitchFamily="34" charset="0"/>
              </a:rPr>
              <a:t>lateral to the left eyebrow.  </a:t>
            </a:r>
          </a:p>
          <a:p>
            <a:pPr algn="l" eaLnBrk="0" hangingPunct="0"/>
            <a:r>
              <a:rPr lang="en-US" sz="1600" b="1" dirty="0">
                <a:latin typeface="Calibri" pitchFamily="34" charset="0"/>
                <a:cs typeface="Calibri" pitchFamily="34" charset="0"/>
              </a:rPr>
              <a:t>it was first noticed 5 years ago and was 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gradually 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increasing in size. </a:t>
            </a:r>
            <a:endParaRPr lang="en-US" sz="3600" b="1" dirty="0"/>
          </a:p>
          <a:p>
            <a:pPr algn="l" eaLnBrk="0" hangingPunct="0"/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r>
              <a:rPr lang="en-US" sz="2400" b="1" dirty="0">
                <a:latin typeface="Calibri" pitchFamily="34" charset="0"/>
                <a:cs typeface="Calibri" pitchFamily="34" charset="0"/>
              </a:rPr>
              <a:t>The most likely diagnosis is?</a:t>
            </a:r>
          </a:p>
          <a:p>
            <a:pPr algn="l" eaLnBrk="0" hangingPunct="0"/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r>
              <a:rPr lang="en-US" sz="2000" dirty="0"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a.Haemangioma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.</a:t>
            </a:r>
            <a:endParaRPr lang="en-US" sz="2000" dirty="0"/>
          </a:p>
          <a:p>
            <a:pPr algn="l" eaLnBrk="0" hangingPunct="0"/>
            <a:r>
              <a:rPr lang="en-US" sz="2000" dirty="0">
                <a:latin typeface="Calibri" pitchFamily="34" charset="0"/>
                <a:cs typeface="Calibri" pitchFamily="34" charset="0"/>
              </a:rPr>
              <a:t>       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b. Abscess.</a:t>
            </a:r>
            <a:endParaRPr lang="en-US" sz="2000" dirty="0"/>
          </a:p>
          <a:p>
            <a:pPr algn="l" eaLnBrk="0" hangingPunct="0"/>
            <a:r>
              <a:rPr lang="en-US" sz="2000" dirty="0">
                <a:latin typeface="Calibri" pitchFamily="34" charset="0"/>
                <a:cs typeface="Calibri" pitchFamily="34" charset="0"/>
              </a:rPr>
              <a:t>    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c. External angular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dermoid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.                                                                </a:t>
            </a:r>
            <a:endParaRPr lang="en-US" sz="2000" dirty="0">
              <a:cs typeface="Calibri" pitchFamily="34" charset="0"/>
            </a:endParaRPr>
          </a:p>
          <a:p>
            <a:pPr algn="l" rtl="0" eaLnBrk="0" hangingPunct="0"/>
            <a:r>
              <a:rPr lang="en-US" sz="2000" dirty="0">
                <a:cs typeface="Calibri" pitchFamily="34" charset="0"/>
              </a:rPr>
              <a:t>       </a:t>
            </a:r>
            <a:r>
              <a:rPr lang="en-US" sz="2000" dirty="0" smtClean="0">
                <a:cs typeface="Calibri" pitchFamily="34" charset="0"/>
              </a:rPr>
              <a:t>    </a:t>
            </a:r>
            <a:r>
              <a:rPr lang="en-US" sz="2000" dirty="0">
                <a:cs typeface="Calibri" pitchFamily="34" charset="0"/>
              </a:rPr>
              <a:t>d</a:t>
            </a:r>
            <a:r>
              <a:rPr lang="en-US" sz="2000" dirty="0" smtClean="0">
                <a:cs typeface="Calibri" pitchFamily="34" charset="0"/>
              </a:rPr>
              <a:t>. Ganglion  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075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0" y="0"/>
            <a:ext cx="823328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eaLnBrk="0" hangingPunct="0"/>
            <a:r>
              <a:rPr lang="en-US" sz="4400" dirty="0">
                <a:latin typeface="Calibri" pitchFamily="34" charset="0"/>
                <a:cs typeface="Calibri" pitchFamily="34" charset="0"/>
              </a:rPr>
              <a:t>. </a:t>
            </a:r>
          </a:p>
          <a:p>
            <a:pPr algn="l" eaLnBrk="0" hangingPunct="0"/>
            <a:endParaRPr lang="en-US" sz="44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r>
              <a:rPr lang="en-US" sz="2000" dirty="0">
                <a:latin typeface="Calibri" pitchFamily="34" charset="0"/>
                <a:cs typeface="Calibri" pitchFamily="34" charset="0"/>
              </a:rPr>
              <a:t>A 16  years old girl presented to the clinic with a 2cm painless, cystic swelling </a:t>
            </a:r>
          </a:p>
          <a:p>
            <a:pPr algn="l" eaLnBrk="0" hangingPunct="0"/>
            <a:r>
              <a:rPr lang="en-US" sz="2000" dirty="0">
                <a:latin typeface="Calibri" pitchFamily="34" charset="0"/>
                <a:cs typeface="Calibri" pitchFamily="34" charset="0"/>
              </a:rPr>
              <a:t>lateral to the left eyebrow.  </a:t>
            </a:r>
          </a:p>
          <a:p>
            <a:pPr algn="l" eaLnBrk="0" hangingPunct="0"/>
            <a:r>
              <a:rPr lang="en-US" sz="1600" b="1" dirty="0">
                <a:latin typeface="Calibri" pitchFamily="34" charset="0"/>
                <a:cs typeface="Calibri" pitchFamily="34" charset="0"/>
              </a:rPr>
              <a:t>it was first noticed 5 years ago and was </a:t>
            </a:r>
            <a:r>
              <a:rPr lang="en-US" sz="1600" b="1" dirty="0" err="1">
                <a:latin typeface="Calibri" pitchFamily="34" charset="0"/>
                <a:cs typeface="Calibri" pitchFamily="34" charset="0"/>
              </a:rPr>
              <a:t>gradwally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 increasing in size. </a:t>
            </a:r>
            <a:endParaRPr lang="en-US" sz="3600" b="1" dirty="0"/>
          </a:p>
          <a:p>
            <a:pPr algn="l" eaLnBrk="0" hangingPunct="0"/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r>
              <a:rPr lang="en-US" sz="2400" b="1" dirty="0">
                <a:latin typeface="Calibri" pitchFamily="34" charset="0"/>
                <a:cs typeface="Calibri" pitchFamily="34" charset="0"/>
              </a:rPr>
              <a:t>The most likely diagnosis is?</a:t>
            </a:r>
          </a:p>
          <a:p>
            <a:pPr algn="l" eaLnBrk="0" hangingPunct="0"/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r>
              <a:rPr lang="en-US" sz="1600" dirty="0"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a.Haemangioma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.</a:t>
            </a:r>
            <a:endParaRPr lang="en-US" sz="2000" dirty="0"/>
          </a:p>
          <a:p>
            <a:pPr algn="l" eaLnBrk="0" hangingPunct="0"/>
            <a:r>
              <a:rPr lang="en-US" sz="2000" dirty="0">
                <a:latin typeface="Calibri" pitchFamily="34" charset="0"/>
                <a:cs typeface="Calibri" pitchFamily="34" charset="0"/>
              </a:rPr>
              <a:t>    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b. Abscess.</a:t>
            </a:r>
            <a:endParaRPr lang="en-US" sz="2000" dirty="0"/>
          </a:p>
          <a:p>
            <a:pPr algn="l" eaLnBrk="0" hangingPunct="0"/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 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c. External angular </a:t>
            </a:r>
            <a:r>
              <a:rPr lang="en-US" sz="20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dermoid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.                                                                </a:t>
            </a:r>
            <a:endParaRPr lang="en-US" sz="2000" b="1" dirty="0">
              <a:solidFill>
                <a:srgbClr val="FF0000"/>
              </a:solidFill>
              <a:cs typeface="Calibri" pitchFamily="34" charset="0"/>
            </a:endParaRPr>
          </a:p>
          <a:p>
            <a:pPr algn="l" rtl="0" eaLnBrk="0" hangingPunct="0"/>
            <a:r>
              <a:rPr lang="en-US" sz="2000" dirty="0">
                <a:cs typeface="Calibri" pitchFamily="34" charset="0"/>
              </a:rPr>
              <a:t>     </a:t>
            </a:r>
            <a:r>
              <a:rPr lang="en-US" sz="2000" dirty="0" smtClean="0">
                <a:cs typeface="Calibri" pitchFamily="34" charset="0"/>
              </a:rPr>
              <a:t>    </a:t>
            </a:r>
            <a:r>
              <a:rPr lang="en-US" sz="2000" dirty="0">
                <a:cs typeface="Calibri" pitchFamily="34" charset="0"/>
              </a:rPr>
              <a:t>d. Ganglion</a:t>
            </a:r>
            <a:r>
              <a:rPr lang="en-US" sz="20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1651</Words>
  <Application>Microsoft Office PowerPoint</Application>
  <PresentationFormat>On-screen Show (4:3)</PresentationFormat>
  <Paragraphs>531</Paragraphs>
  <Slides>93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4" baseType="lpstr">
      <vt:lpstr>Office Theme</vt:lpstr>
      <vt:lpstr>SUPERFASCIAL LUMPS</vt:lpstr>
      <vt:lpstr>Skin anatomy</vt:lpstr>
      <vt:lpstr>Benign skin tumours</vt:lpstr>
      <vt:lpstr>Slide 4</vt:lpstr>
      <vt:lpstr>Slide 5</vt:lpstr>
      <vt:lpstr>SCAR</vt:lpstr>
      <vt:lpstr>Hyper trophic scar   </vt:lpstr>
      <vt:lpstr>Slide 8</vt:lpstr>
      <vt:lpstr>Keloid        </vt:lpstr>
      <vt:lpstr>Keloid continue</vt:lpstr>
      <vt:lpstr>Slide 11</vt:lpstr>
      <vt:lpstr>Slide 12</vt:lpstr>
      <vt:lpstr>Pyogenic granuloma</vt:lpstr>
      <vt:lpstr>Slide 14</vt:lpstr>
      <vt:lpstr>Haemangioma</vt:lpstr>
      <vt:lpstr>Slide 16</vt:lpstr>
      <vt:lpstr>Malignant skin tumours</vt:lpstr>
      <vt:lpstr>Slide 18</vt:lpstr>
      <vt:lpstr>Squamous cell carcinoma (Epithelioma)</vt:lpstr>
      <vt:lpstr>Slide 20</vt:lpstr>
      <vt:lpstr>Marjolin ulcer</vt:lpstr>
      <vt:lpstr>Slide 22</vt:lpstr>
      <vt:lpstr>Naevus  ( mole)</vt:lpstr>
      <vt:lpstr>Naevus  cont;</vt:lpstr>
      <vt:lpstr>Malignant Melanoma</vt:lpstr>
      <vt:lpstr>Slide 26</vt:lpstr>
      <vt:lpstr>Slide 27</vt:lpstr>
      <vt:lpstr>Slide 28</vt:lpstr>
      <vt:lpstr>Slide 29</vt:lpstr>
      <vt:lpstr>Skin Cysts</vt:lpstr>
      <vt:lpstr>Slide 31</vt:lpstr>
      <vt:lpstr>Slide 32</vt:lpstr>
      <vt:lpstr>Slide 33</vt:lpstr>
      <vt:lpstr>Sebaceous Cyst</vt:lpstr>
      <vt:lpstr>Slide 35</vt:lpstr>
      <vt:lpstr>Slide 36</vt:lpstr>
      <vt:lpstr>Slide 37</vt:lpstr>
      <vt:lpstr> Seb. Cyst     cont;</vt:lpstr>
      <vt:lpstr>Slide 39</vt:lpstr>
      <vt:lpstr>                            Infected sebasceous cyst.  </vt:lpstr>
      <vt:lpstr>                       Sebasceous cyst excision </vt:lpstr>
      <vt:lpstr>Subcutaneous Lumps</vt:lpstr>
      <vt:lpstr>Slide 43</vt:lpstr>
      <vt:lpstr>Dermoid cyst</vt:lpstr>
      <vt:lpstr>Sequestration dermoid</vt:lpstr>
      <vt:lpstr> Sequestration dermoid  cont;</vt:lpstr>
      <vt:lpstr>Slide 47</vt:lpstr>
      <vt:lpstr>Slide 48</vt:lpstr>
      <vt:lpstr>                           nasal root dermoid</vt:lpstr>
      <vt:lpstr>                           fore head dermoid</vt:lpstr>
      <vt:lpstr>Slide 51</vt:lpstr>
      <vt:lpstr>                         External angular dermoid</vt:lpstr>
      <vt:lpstr>                         Submental dermoid</vt:lpstr>
      <vt:lpstr>          complications:      infection</vt:lpstr>
      <vt:lpstr>   Tubulo-dermoid</vt:lpstr>
      <vt:lpstr>Teratomatous dermoid</vt:lpstr>
      <vt:lpstr>Cystic hygroma</vt:lpstr>
      <vt:lpstr>Slide 58</vt:lpstr>
      <vt:lpstr>Slide 59</vt:lpstr>
      <vt:lpstr>Branchial cyst</vt:lpstr>
      <vt:lpstr>Slide 61</vt:lpstr>
      <vt:lpstr>Ganglion</vt:lpstr>
      <vt:lpstr>Slide 63</vt:lpstr>
      <vt:lpstr>Slide 64</vt:lpstr>
      <vt:lpstr>  Ganglion    cont;</vt:lpstr>
      <vt:lpstr>Slide 66</vt:lpstr>
      <vt:lpstr>Slide 67</vt:lpstr>
      <vt:lpstr>Slide 68</vt:lpstr>
      <vt:lpstr>Lipoma</vt:lpstr>
      <vt:lpstr>   lipoma  cont,</vt:lpstr>
      <vt:lpstr>Lipoma   cont,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NEUROFIBROMA</vt:lpstr>
      <vt:lpstr>Neurofibroma   cont:</vt:lpstr>
      <vt:lpstr>Multiple neurofibromatosis ( V-R disease)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SUPERFASCIAL LUMPS</dc:title>
  <dc:creator>USER</dc:creator>
  <cp:lastModifiedBy>USER</cp:lastModifiedBy>
  <cp:revision>24</cp:revision>
  <dcterms:created xsi:type="dcterms:W3CDTF">2006-08-16T00:00:00Z</dcterms:created>
  <dcterms:modified xsi:type="dcterms:W3CDTF">2017-04-19T16:06:30Z</dcterms:modified>
</cp:coreProperties>
</file>