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comments/comment3.xml" ContentType="application/vnd.openxmlformats-officedocument.presentationml.comments+xml"/>
  <Override PartName="/ppt/comments/comment4.xml" ContentType="application/vnd.openxmlformats-officedocument.presentationml.comment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8" r:id="rId1"/>
  </p:sldMasterIdLst>
  <p:notesMasterIdLst>
    <p:notesMasterId r:id="rId58"/>
  </p:notesMasterIdLst>
  <p:sldIdLst>
    <p:sldId id="256" r:id="rId2"/>
    <p:sldId id="318" r:id="rId3"/>
    <p:sldId id="272" r:id="rId4"/>
    <p:sldId id="332" r:id="rId5"/>
    <p:sldId id="323" r:id="rId6"/>
    <p:sldId id="324" r:id="rId7"/>
    <p:sldId id="337" r:id="rId8"/>
    <p:sldId id="325" r:id="rId9"/>
    <p:sldId id="326" r:id="rId10"/>
    <p:sldId id="315" r:id="rId11"/>
    <p:sldId id="327" r:id="rId12"/>
    <p:sldId id="333" r:id="rId13"/>
    <p:sldId id="328" r:id="rId14"/>
    <p:sldId id="329" r:id="rId15"/>
    <p:sldId id="330" r:id="rId16"/>
    <p:sldId id="331" r:id="rId17"/>
    <p:sldId id="334" r:id="rId18"/>
    <p:sldId id="265" r:id="rId19"/>
    <p:sldId id="335" r:id="rId20"/>
    <p:sldId id="336" r:id="rId21"/>
    <p:sldId id="267" r:id="rId22"/>
    <p:sldId id="317" r:id="rId23"/>
    <p:sldId id="284" r:id="rId24"/>
    <p:sldId id="311" r:id="rId25"/>
    <p:sldId id="289" r:id="rId26"/>
    <p:sldId id="291" r:id="rId27"/>
    <p:sldId id="310" r:id="rId28"/>
    <p:sldId id="287" r:id="rId29"/>
    <p:sldId id="312" r:id="rId30"/>
    <p:sldId id="313" r:id="rId31"/>
    <p:sldId id="314" r:id="rId32"/>
    <p:sldId id="288" r:id="rId33"/>
    <p:sldId id="298" r:id="rId34"/>
    <p:sldId id="295" r:id="rId35"/>
    <p:sldId id="296" r:id="rId36"/>
    <p:sldId id="299" r:id="rId37"/>
    <p:sldId id="305" r:id="rId38"/>
    <p:sldId id="306" r:id="rId39"/>
    <p:sldId id="278" r:id="rId40"/>
    <p:sldId id="319" r:id="rId41"/>
    <p:sldId id="320" r:id="rId42"/>
    <p:sldId id="321" r:id="rId43"/>
    <p:sldId id="322" r:id="rId44"/>
    <p:sldId id="304" r:id="rId45"/>
    <p:sldId id="273" r:id="rId46"/>
    <p:sldId id="274" r:id="rId47"/>
    <p:sldId id="275" r:id="rId48"/>
    <p:sldId id="269" r:id="rId49"/>
    <p:sldId id="257" r:id="rId50"/>
    <p:sldId id="270" r:id="rId51"/>
    <p:sldId id="279" r:id="rId52"/>
    <p:sldId id="258" r:id="rId53"/>
    <p:sldId id="277" r:id="rId54"/>
    <p:sldId id="276" r:id="rId55"/>
    <p:sldId id="316" r:id="rId56"/>
    <p:sldId id="338" r:id="rId57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3" clrIdx="0"/>
  <p:cmAuthor id="1" name="Prof M-Y-Alshehri" initials="MYS" lastIdx="4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117" autoAdjust="0"/>
    <p:restoredTop sz="86655" autoAdjust="0"/>
  </p:normalViewPr>
  <p:slideViewPr>
    <p:cSldViewPr>
      <p:cViewPr varScale="1">
        <p:scale>
          <a:sx n="93" d="100"/>
          <a:sy n="93" d="100"/>
        </p:scale>
        <p:origin x="29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7-02-25T16:34:37.648" idx="1">
    <p:pos x="2075" y="2295"/>
    <p:text>5% of cases are familial both papilary and follicular</p:tex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7-02-25T16:47:16.661" idx="2">
    <p:pos x="3762" y="1998"/>
    <p:text>Most of the primary lymphoma are of the non-Hodgkins B-cell type</p:tex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06-05-20T22:33:22.876" idx="1">
    <p:pos x="440" y="2211"/>
    <p:text>Brown tumor in the inferior obturator ramus</p:tex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06-05-20T22:35:20.084" idx="2">
    <p:pos x="199" y="1935"/>
    <p:text>Features in the image 
There is a well defined lytic lesion of the middle metacarpal with some expansion. There is a more subtle, less expanded lesion of the fifth metacarpal. The phalanges are asymmetrical with some bone loss on the radial side. There is acro-osteolysis. The poor visibility of the terminal phalangeal tufts is not all due to present image quality. The view does not show the sub-cortical bone resorption and other views will be added later. 
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8D5D1614-71F2-44A1-85D6-0F8F38C550D9}" type="datetimeFigureOut">
              <a:rPr lang="ar-SA" smtClean="0"/>
              <a:t>30/05/38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23A63D64-B054-4D52-A2D6-6D78C0FA70E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049112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A63D64-B054-4D52-A2D6-6D78C0FA70E4}" type="slidenum">
              <a:rPr lang="ar-SA" smtClean="0"/>
              <a:t>55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076026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4800" cap="all" baseline="0">
                <a:latin typeface="Arial Black" panose="020B0A040201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r" rtl="0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822C88-8116-41DA-9A0B-FB4B1DF36AD3}" type="slidenum">
              <a:rPr lang="ar-SA" smtClean="0"/>
              <a:pPr>
                <a:defRPr/>
              </a:pPr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822C88-8116-41DA-9A0B-FB4B1DF36AD3}" type="slidenum">
              <a:rPr lang="ar-SA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822C88-8116-41DA-9A0B-FB4B1DF36AD3}" type="slidenum">
              <a:rPr lang="ar-SA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l" rtl="0">
              <a:defRPr/>
            </a:lvl1pPr>
            <a:lvl2pPr algn="l" rtl="0">
              <a:defRPr/>
            </a:lvl2pPr>
            <a:lvl3pPr algn="l" rtl="0">
              <a:defRPr/>
            </a:lvl3pPr>
            <a:lvl4pPr algn="l" rtl="0">
              <a:defRPr/>
            </a:lvl4pPr>
            <a:lvl5pPr algn="l" rtl="0"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822C88-8116-41DA-9A0B-FB4B1DF36AD3}" type="slidenum">
              <a:rPr lang="ar-SA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822C88-8116-41DA-9A0B-FB4B1DF36AD3}" type="slidenum">
              <a:rPr lang="ar-SA" smtClean="0"/>
              <a:pPr>
                <a:defRPr/>
              </a:pPr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822C88-8116-41DA-9A0B-FB4B1DF36AD3}" type="slidenum">
              <a:rPr lang="ar-SA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822C88-8116-41DA-9A0B-FB4B1DF36AD3}" type="slidenum">
              <a:rPr lang="ar-SA" smtClean="0"/>
              <a:pPr>
                <a:defRPr/>
              </a:pPr>
              <a:t>‹#›</a:t>
            </a:fld>
            <a:endParaRPr lang="en-GB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822C88-8116-41DA-9A0B-FB4B1DF36AD3}" type="slidenum">
              <a:rPr lang="ar-SA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822C88-8116-41DA-9A0B-FB4B1DF36AD3}" type="slidenum">
              <a:rPr lang="ar-SA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822C88-8116-41DA-9A0B-FB4B1DF36AD3}" type="slidenum">
              <a:rPr lang="ar-SA" smtClean="0"/>
              <a:pPr>
                <a:defRPr/>
              </a:pPr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822C88-8116-41DA-9A0B-FB4B1DF36AD3}" type="slidenum">
              <a:rPr lang="ar-SA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E822C88-8116-41DA-9A0B-FB4B1DF36AD3}" type="slidenum">
              <a:rPr lang="ar-SA" smtClean="0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9" r:id="rId1"/>
    <p:sldLayoutId id="2147483870" r:id="rId2"/>
    <p:sldLayoutId id="2147483871" r:id="rId3"/>
    <p:sldLayoutId id="2147483872" r:id="rId4"/>
    <p:sldLayoutId id="2147483873" r:id="rId5"/>
    <p:sldLayoutId id="2147483874" r:id="rId6"/>
    <p:sldLayoutId id="2147483875" r:id="rId7"/>
    <p:sldLayoutId id="2147483876" r:id="rId8"/>
    <p:sldLayoutId id="2147483877" r:id="rId9"/>
    <p:sldLayoutId id="2147483878" r:id="rId10"/>
    <p:sldLayoutId id="2147483879" r:id="rId11"/>
  </p:sldLayoutIdLst>
  <p:txStyles>
    <p:titleStyle>
      <a:lvl1pPr algn="l" defTabSz="914400" rtl="1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r" defTabSz="914400" rtl="1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r" defTabSz="914400" rtl="1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r" defTabSz="914400" rtl="1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r" defTabSz="914400" rtl="1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r" defTabSz="914400" rtl="1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r" defTabSz="914400" rtl="1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r" defTabSz="914400" rtl="1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r" defTabSz="914400" rtl="1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r" defTabSz="914400" rtl="1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3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4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mailto:myshehri@ksu.edu.sa" TargetMode="Externa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28625" y="1857375"/>
            <a:ext cx="8458200" cy="1470025"/>
          </a:xfrm>
        </p:spPr>
        <p:txBody>
          <a:bodyPr/>
          <a:lstStyle/>
          <a:p>
            <a:r>
              <a:rPr lang="en-GB" dirty="0" err="1" smtClean="0"/>
              <a:t>COmmon</a:t>
            </a:r>
            <a:r>
              <a:rPr lang="en-GB" dirty="0" smtClean="0"/>
              <a:t> </a:t>
            </a:r>
            <a:r>
              <a:rPr lang="en-GB" dirty="0" smtClean="0"/>
              <a:t>Neck swellings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00063" y="4429125"/>
            <a:ext cx="8258175" cy="1581150"/>
          </a:xfrm>
        </p:spPr>
        <p:txBody>
          <a:bodyPr>
            <a:normAutofit/>
          </a:bodyPr>
          <a:lstStyle/>
          <a:p>
            <a:pPr marL="63500"/>
            <a:r>
              <a:rPr lang="en-GB" dirty="0" smtClean="0"/>
              <a:t>Dr Mohammad </a:t>
            </a:r>
            <a:r>
              <a:rPr lang="en-GB" dirty="0" err="1" smtClean="0"/>
              <a:t>AlShehri</a:t>
            </a:r>
            <a:r>
              <a:rPr lang="en-GB" dirty="0" smtClean="0"/>
              <a:t>, Can. Board, FACS, D Med </a:t>
            </a:r>
            <a:r>
              <a:rPr lang="en-GB" dirty="0" err="1" smtClean="0"/>
              <a:t>Edu</a:t>
            </a:r>
            <a:r>
              <a:rPr lang="en-GB" dirty="0" smtClean="0"/>
              <a:t>.</a:t>
            </a:r>
          </a:p>
          <a:p>
            <a:pPr marL="63500"/>
            <a:r>
              <a:rPr lang="en-GB" dirty="0" smtClean="0"/>
              <a:t>Professor of Surgery</a:t>
            </a:r>
          </a:p>
          <a:p>
            <a:pPr marL="63500"/>
            <a:endParaRPr lang="ar-SA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Thyroid Malignancy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0483311"/>
              </p:ext>
            </p:extLst>
          </p:nvPr>
        </p:nvGraphicFramePr>
        <p:xfrm>
          <a:off x="359870" y="2276872"/>
          <a:ext cx="8760296" cy="409217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43801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801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1225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5282"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85%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Papillary</a:t>
                      </a:r>
                    </a:p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5282"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10%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Follicular</a:t>
                      </a:r>
                      <a:endParaRPr lang="ar-SA" dirty="0" smtClean="0"/>
                    </a:p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45282">
                <a:tc rowSpan="2">
                  <a:txBody>
                    <a:bodyPr/>
                    <a:lstStyle/>
                    <a:p>
                      <a:pPr rtl="1"/>
                      <a:endParaRPr lang="en-US" dirty="0" smtClean="0"/>
                    </a:p>
                    <a:p>
                      <a:pPr rtl="1"/>
                      <a:endParaRPr lang="en-US" dirty="0" smtClean="0"/>
                    </a:p>
                    <a:p>
                      <a:pPr rtl="1"/>
                      <a:r>
                        <a:rPr lang="en-US" dirty="0" smtClean="0"/>
                        <a:t>&lt; 5%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Lymphoma</a:t>
                      </a:r>
                      <a:endParaRPr lang="ar-SA" dirty="0" smtClean="0"/>
                    </a:p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45282">
                <a:tc v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Medullary</a:t>
                      </a:r>
                      <a:r>
                        <a:rPr lang="en-US" baseline="0" dirty="0" smtClean="0"/>
                        <a:t>                                                  </a:t>
                      </a:r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45282"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1%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Undifferentiated</a:t>
                      </a:r>
                      <a:endParaRPr lang="ar-SA" dirty="0" smtClean="0"/>
                    </a:p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Papillary Carcinoma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Commonest</a:t>
            </a:r>
          </a:p>
          <a:p>
            <a:r>
              <a:rPr lang="en-US" dirty="0" smtClean="0"/>
              <a:t>Incidence is increasing</a:t>
            </a:r>
          </a:p>
          <a:p>
            <a:r>
              <a:rPr lang="en-US" dirty="0" smtClean="0"/>
              <a:t>Exposure to radiation</a:t>
            </a:r>
          </a:p>
          <a:p>
            <a:r>
              <a:rPr lang="en-US" dirty="0" smtClean="0"/>
              <a:t>Familial types   </a:t>
            </a:r>
          </a:p>
          <a:p>
            <a:r>
              <a:rPr lang="en-US" dirty="0" smtClean="0"/>
              <a:t>Painless nodule</a:t>
            </a:r>
          </a:p>
        </p:txBody>
      </p:sp>
    </p:spTree>
    <p:extLst>
      <p:ext uri="{BB962C8B-B14F-4D97-AF65-F5344CB8AC3E}">
        <p14:creationId xmlns:p14="http://schemas.microsoft.com/office/powerpoint/2010/main" val="1294479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Papillary Carcinoma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Young </a:t>
            </a:r>
            <a:r>
              <a:rPr lang="en-US" dirty="0" smtClean="0"/>
              <a:t>age</a:t>
            </a:r>
          </a:p>
          <a:p>
            <a:r>
              <a:rPr lang="en-US" dirty="0" smtClean="0"/>
              <a:t>F : M 3:1</a:t>
            </a:r>
          </a:p>
          <a:p>
            <a:r>
              <a:rPr lang="en-US" dirty="0" smtClean="0"/>
              <a:t>Spreads to lymphatics</a:t>
            </a:r>
          </a:p>
          <a:p>
            <a:r>
              <a:rPr lang="en-US" dirty="0" smtClean="0"/>
              <a:t>Mets to lung &amp; bone</a:t>
            </a:r>
          </a:p>
          <a:p>
            <a:r>
              <a:rPr lang="en-US" dirty="0" smtClean="0"/>
              <a:t>Good prognosis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294479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Follicular Carcinoma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Older patients than papillary</a:t>
            </a:r>
          </a:p>
          <a:p>
            <a:r>
              <a:rPr lang="en-US" dirty="0" smtClean="0"/>
              <a:t>Mets by blood to lung &amp; bone </a:t>
            </a:r>
          </a:p>
          <a:p>
            <a:r>
              <a:rPr lang="en-US" dirty="0" smtClean="0"/>
              <a:t>Takes radio-nuclear iodine</a:t>
            </a:r>
          </a:p>
          <a:p>
            <a:endParaRPr lang="en-US" dirty="0" smtClean="0"/>
          </a:p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4042784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Lymphoma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Approximately 1-5% of all thyroid malignancy</a:t>
            </a:r>
          </a:p>
          <a:p>
            <a:r>
              <a:rPr lang="en-US" dirty="0" smtClean="0"/>
              <a:t>Risk increased in Hashimoto’s thyroiditis</a:t>
            </a:r>
          </a:p>
          <a:p>
            <a:r>
              <a:rPr lang="en-US" dirty="0" smtClean="0"/>
              <a:t>Usually diagnosed by pathology</a:t>
            </a:r>
          </a:p>
          <a:p>
            <a:r>
              <a:rPr lang="en-US" dirty="0" smtClean="0"/>
              <a:t>Treat as lymphoma any where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394546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Medullary Carcinoma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From C-cells</a:t>
            </a:r>
          </a:p>
          <a:p>
            <a:r>
              <a:rPr lang="en-US" dirty="0" smtClean="0"/>
              <a:t>25% </a:t>
            </a:r>
            <a:r>
              <a:rPr lang="en-US" dirty="0" err="1" smtClean="0"/>
              <a:t>heredetary</a:t>
            </a:r>
            <a:endParaRPr lang="en-US" dirty="0" smtClean="0"/>
          </a:p>
          <a:p>
            <a:r>
              <a:rPr lang="en-US" dirty="0" smtClean="0"/>
              <a:t>MEN 2 syndrome</a:t>
            </a:r>
          </a:p>
          <a:p>
            <a:r>
              <a:rPr lang="en-US" dirty="0" smtClean="0"/>
              <a:t>Bad prognosis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133528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Undifferentiated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Elderly patients</a:t>
            </a:r>
          </a:p>
          <a:p>
            <a:r>
              <a:rPr lang="en-US" dirty="0" smtClean="0"/>
              <a:t>Locally invasive</a:t>
            </a:r>
          </a:p>
          <a:p>
            <a:r>
              <a:rPr lang="en-US" dirty="0" smtClean="0"/>
              <a:t>Worst prognosis</a:t>
            </a:r>
          </a:p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471101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Investigations</a:t>
            </a:r>
            <a:endParaRPr lang="ar-S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57606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4" descr="ultrasound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5" y="785813"/>
            <a:ext cx="3048000" cy="229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1" name="Picture 5" descr="ultrasound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92725" y="3860800"/>
            <a:ext cx="238125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Fine </a:t>
            </a:r>
            <a:r>
              <a:rPr lang="en-US" dirty="0"/>
              <a:t>N</a:t>
            </a:r>
            <a:r>
              <a:rPr lang="en-US" dirty="0" smtClean="0"/>
              <a:t>eedle Aspiration (FNA)</a:t>
            </a:r>
            <a:endParaRPr lang="ar-S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645024"/>
            <a:ext cx="3879986" cy="2448272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573016"/>
            <a:ext cx="3454995" cy="2588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448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Thyroid</a:t>
            </a:r>
            <a:endParaRPr lang="ar-SA" dirty="0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38307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FNA</a:t>
            </a:r>
            <a:br>
              <a:rPr lang="en-US" dirty="0" smtClean="0"/>
            </a:br>
            <a:r>
              <a:rPr lang="en-US" dirty="0" smtClean="0"/>
              <a:t>Bethesda System</a:t>
            </a:r>
            <a:endParaRPr lang="ar-SA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955043"/>
              </p:ext>
            </p:extLst>
          </p:nvPr>
        </p:nvGraphicFramePr>
        <p:xfrm>
          <a:off x="25464" y="1628150"/>
          <a:ext cx="9118536" cy="4924379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6414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770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65398"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Risk (%)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Diagnostic</a:t>
                      </a:r>
                      <a:r>
                        <a:rPr lang="en-US" baseline="0" dirty="0" smtClean="0"/>
                        <a:t> Category</a:t>
                      </a:r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8983"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                                1-4</a:t>
                      </a:r>
                      <a:endParaRPr lang="ar-SA" dirty="0" smtClean="0"/>
                    </a:p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Non-diagnostic</a:t>
                      </a:r>
                    </a:p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8983"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0-3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Benign</a:t>
                      </a:r>
                    </a:p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84261"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5-15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Atypia of undetermined significance or Follicular lesion of undetermined Significance</a:t>
                      </a:r>
                    </a:p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84261"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15-30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Follicular Neoplasms or Suspicious for a Follicular Neoplasm</a:t>
                      </a:r>
                    </a:p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18983"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60-75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Suspicious for Malignancy</a:t>
                      </a:r>
                    </a:p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18983"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97</a:t>
                      </a:r>
                      <a:r>
                        <a:rPr lang="en-US" baseline="0" dirty="0" smtClean="0"/>
                        <a:t> -99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Malignant</a:t>
                      </a:r>
                    </a:p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6747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4" descr="images[1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8625" y="476250"/>
            <a:ext cx="3070225" cy="224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39" name="Picture 5" descr="images[12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1550" y="3716338"/>
            <a:ext cx="3154363" cy="277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Primary </a:t>
            </a:r>
            <a:r>
              <a:rPr lang="en-US" dirty="0" err="1" smtClean="0"/>
              <a:t>Hyperparathyroidim</a:t>
            </a:r>
            <a:endParaRPr lang="ar-SA" dirty="0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04935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Statistics from Western countries indicate a 0.1-0.5% prevalence rate for PHP.</a:t>
            </a:r>
          </a:p>
          <a:p>
            <a:r>
              <a:rPr lang="en-US" dirty="0" smtClean="0"/>
              <a:t>No evidence for geographical variation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Physiology</a:t>
            </a:r>
          </a:p>
        </p:txBody>
      </p:sp>
      <p:sp>
        <p:nvSpPr>
          <p:cNvPr id="7171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2249488"/>
            <a:ext cx="8229600" cy="1608137"/>
          </a:xfrm>
        </p:spPr>
        <p:txBody>
          <a:bodyPr/>
          <a:lstStyle/>
          <a:p>
            <a:r>
              <a:rPr lang="en-US" dirty="0" err="1" smtClean="0"/>
              <a:t>Parathormone</a:t>
            </a:r>
            <a:r>
              <a:rPr lang="en-US" dirty="0" smtClean="0"/>
              <a:t> hormone</a:t>
            </a:r>
          </a:p>
          <a:p>
            <a:r>
              <a:rPr lang="en-US" dirty="0" smtClean="0"/>
              <a:t>Vitamin D</a:t>
            </a:r>
          </a:p>
        </p:txBody>
      </p:sp>
      <p:sp>
        <p:nvSpPr>
          <p:cNvPr id="7" name="مستطيل 6"/>
          <p:cNvSpPr/>
          <p:nvPr/>
        </p:nvSpPr>
        <p:spPr>
          <a:xfrm>
            <a:off x="857224" y="4500570"/>
            <a:ext cx="1285884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ca</a:t>
            </a:r>
            <a:endParaRPr lang="ar-SA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cxnSp>
        <p:nvCxnSpPr>
          <p:cNvPr id="9" name="رابط كسهم مستقيم 8"/>
          <p:cNvCxnSpPr/>
          <p:nvPr/>
        </p:nvCxnSpPr>
        <p:spPr>
          <a:xfrm rot="5400000" flipH="1" flipV="1">
            <a:off x="640556" y="4861719"/>
            <a:ext cx="719138" cy="0"/>
          </a:xfrm>
          <a:prstGeom prst="straightConnector1">
            <a:avLst/>
          </a:prstGeom>
          <a:ln w="19050"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Clinical presentation</a:t>
            </a:r>
            <a:endParaRPr lang="ar-SA" smtClean="0">
              <a:cs typeface="Tahoma" pitchFamily="34" charset="0"/>
            </a:endParaRP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In the west  60  -  70% detected by routine screening.</a:t>
            </a:r>
          </a:p>
          <a:p>
            <a:r>
              <a:rPr lang="en-US" smtClean="0"/>
              <a:t>Many are asymptomatic</a:t>
            </a:r>
            <a:endParaRPr lang="ar-SA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40 y old lady</a:t>
            </a:r>
          </a:p>
          <a:p>
            <a:r>
              <a:rPr lang="en-US" smtClean="0"/>
              <a:t># Lt humerous</a:t>
            </a:r>
          </a:p>
          <a:p>
            <a:r>
              <a:rPr lang="en-US" smtClean="0"/>
              <a:t>Lt Ureteric stone removed 6 y back</a:t>
            </a:r>
          </a:p>
          <a:p>
            <a:r>
              <a:rPr lang="en-US" smtClean="0"/>
              <a:t>Rt Ureteric stone removed 3 y back</a:t>
            </a:r>
          </a:p>
          <a:p>
            <a:r>
              <a:rPr lang="en-US" smtClean="0"/>
              <a:t>Non functioning Lt kidney</a:t>
            </a:r>
          </a:p>
          <a:p>
            <a:r>
              <a:rPr lang="en-US" smtClean="0"/>
              <a:t>S Ca 11.2mg/dl     	P 2.2mg/ dl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3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3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1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ohiohealth.com/mayo/images/image_popup/pthyroi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27784" y="1988840"/>
            <a:ext cx="38100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 smtClean="0">
              <a:cs typeface="Tahoma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828800"/>
          <a:ext cx="8229600" cy="111252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84%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Adenoma</a:t>
                      </a:r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15%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Hyperplasia</a:t>
                      </a:r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1%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Carcinoma</a:t>
                      </a:r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296776"/>
            <a:ext cx="3810000" cy="327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9219" name="عنصر نائب للمحتوى 3" descr="hyperparathyroidism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32000" y="2006600"/>
            <a:ext cx="5080000" cy="4064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عنوان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Causes of Goiter</a:t>
            </a:r>
          </a:p>
        </p:txBody>
      </p:sp>
      <p:sp>
        <p:nvSpPr>
          <p:cNvPr id="3584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Thyroid cyst</a:t>
            </a:r>
          </a:p>
          <a:p>
            <a:r>
              <a:rPr lang="en-US" dirty="0" smtClean="0"/>
              <a:t>Physiological goiter</a:t>
            </a:r>
          </a:p>
          <a:p>
            <a:r>
              <a:rPr lang="en-US" dirty="0" smtClean="0"/>
              <a:t>Multinodular goiter</a:t>
            </a:r>
          </a:p>
          <a:p>
            <a:r>
              <a:rPr lang="en-US" dirty="0" smtClean="0"/>
              <a:t>Inflammatory</a:t>
            </a:r>
          </a:p>
          <a:p>
            <a:r>
              <a:rPr lang="en-US" dirty="0" smtClean="0"/>
              <a:t>Benign tumor</a:t>
            </a:r>
          </a:p>
          <a:p>
            <a:r>
              <a:rPr lang="en-US" dirty="0" smtClean="0"/>
              <a:t>malignancy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Clinical manifestations</a:t>
            </a:r>
          </a:p>
        </p:txBody>
      </p:sp>
      <p:sp>
        <p:nvSpPr>
          <p:cNvPr id="1024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Renal stones</a:t>
            </a:r>
          </a:p>
          <a:p>
            <a:r>
              <a:rPr lang="en-US" smtClean="0"/>
              <a:t>Bone and joint pains</a:t>
            </a:r>
          </a:p>
          <a:p>
            <a:r>
              <a:rPr lang="en-US" smtClean="0"/>
              <a:t>Abdominal groans</a:t>
            </a:r>
          </a:p>
          <a:p>
            <a:r>
              <a:rPr lang="en-US" smtClean="0"/>
              <a:t>Psychic moans</a:t>
            </a:r>
          </a:p>
          <a:p>
            <a:r>
              <a:rPr lang="en-US" smtClean="0"/>
              <a:t>Fatigue overtones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/>
          <p:cNvSpPr/>
          <p:nvPr/>
        </p:nvSpPr>
        <p:spPr>
          <a:xfrm>
            <a:off x="2143108" y="714356"/>
            <a:ext cx="4762843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No symptoms</a:t>
            </a:r>
            <a:endParaRPr lang="ar-SA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2214546" y="2071678"/>
            <a:ext cx="5224508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Mild symptoms</a:t>
            </a:r>
            <a:endParaRPr lang="ar-SA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2285984" y="3429000"/>
            <a:ext cx="5724645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Renal symptoms</a:t>
            </a:r>
            <a:endParaRPr lang="ar-SA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2214546" y="4929198"/>
            <a:ext cx="5570756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Bone symptoms</a:t>
            </a:r>
            <a:endParaRPr lang="ar-SA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cxnSp>
        <p:nvCxnSpPr>
          <p:cNvPr id="8" name="رابط كسهم مستقيم 7"/>
          <p:cNvCxnSpPr/>
          <p:nvPr/>
        </p:nvCxnSpPr>
        <p:spPr>
          <a:xfrm rot="5400000">
            <a:off x="-1785937" y="3500438"/>
            <a:ext cx="542925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 smtClean="0">
              <a:cs typeface="Tahoma" pitchFamily="34" charset="0"/>
            </a:endParaRP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Commonest cause of Hpercalcaemia in society</a:t>
            </a:r>
          </a:p>
          <a:p>
            <a:r>
              <a:rPr lang="en-US" smtClean="0"/>
              <a:t>Uncommon in children</a:t>
            </a:r>
          </a:p>
          <a:p>
            <a:r>
              <a:rPr lang="en-US" smtClean="0"/>
              <a:t>2-3 times in females</a:t>
            </a:r>
          </a:p>
          <a:p>
            <a:endParaRPr lang="en-US" smtClean="0"/>
          </a:p>
          <a:p>
            <a:endParaRPr lang="ar-SA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Investigations</a:t>
            </a:r>
            <a:endParaRPr lang="ar-SA" smtClean="0">
              <a:cs typeface="Tahoma" pitchFamily="34" charset="0"/>
            </a:endParaRP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Serum Calcium</a:t>
            </a:r>
          </a:p>
          <a:p>
            <a:r>
              <a:rPr lang="en-US" smtClean="0"/>
              <a:t>PTH</a:t>
            </a:r>
          </a:p>
          <a:p>
            <a:r>
              <a:rPr lang="en-US" smtClean="0"/>
              <a:t>Serum Phosphate</a:t>
            </a:r>
          </a:p>
          <a:p>
            <a:r>
              <a:rPr lang="en-US" smtClean="0"/>
              <a:t>Chloride</a:t>
            </a:r>
          </a:p>
          <a:p>
            <a:pPr>
              <a:buFont typeface="Georgia" pitchFamily="18" charset="0"/>
              <a:buNone/>
            </a:pPr>
            <a:endParaRPr lang="en-US" smtClean="0"/>
          </a:p>
          <a:p>
            <a:pPr>
              <a:buFont typeface="Georgia" pitchFamily="18" charset="0"/>
              <a:buNone/>
            </a:pPr>
            <a:endParaRPr lang="ar-SA" smtClean="0"/>
          </a:p>
        </p:txBody>
      </p:sp>
      <p:sp>
        <p:nvSpPr>
          <p:cNvPr id="4" name="سهم للأسفل 3"/>
          <p:cNvSpPr/>
          <p:nvPr/>
        </p:nvSpPr>
        <p:spPr>
          <a:xfrm>
            <a:off x="3347864" y="2556347"/>
            <a:ext cx="142875" cy="4286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سهم لأعلى 4"/>
          <p:cNvSpPr/>
          <p:nvPr/>
        </p:nvSpPr>
        <p:spPr>
          <a:xfrm>
            <a:off x="2132171" y="2981638"/>
            <a:ext cx="214312" cy="50006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سهم لأعلى 5"/>
          <p:cNvSpPr/>
          <p:nvPr/>
        </p:nvSpPr>
        <p:spPr>
          <a:xfrm>
            <a:off x="2725579" y="1484784"/>
            <a:ext cx="214312" cy="5715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سهم لأعلى 6"/>
          <p:cNvSpPr/>
          <p:nvPr/>
        </p:nvSpPr>
        <p:spPr>
          <a:xfrm>
            <a:off x="2167890" y="2056284"/>
            <a:ext cx="142875" cy="50006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20484" name="Picture 4" descr="browntumorpelvis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32840" y="1600200"/>
            <a:ext cx="5078320" cy="4876800"/>
          </a:xfrm>
          <a:noFill/>
        </p:spPr>
      </p:pic>
      <p:sp>
        <p:nvSpPr>
          <p:cNvPr id="20483" name="Rectangle 9"/>
          <p:cNvSpPr>
            <a:spLocks noChangeArrowheads="1"/>
          </p:cNvSpPr>
          <p:nvPr/>
        </p:nvSpPr>
        <p:spPr bwMode="auto">
          <a:xfrm>
            <a:off x="0" y="0"/>
            <a:ext cx="9144000" cy="191611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5"/>
          <p:cNvSpPr>
            <a:spLocks noGrp="1" noChangeArrowheads="1"/>
          </p:cNvSpPr>
          <p:nvPr>
            <p:ph type="title"/>
          </p:nvPr>
        </p:nvSpPr>
        <p:spPr>
          <a:xfrm>
            <a:off x="250825" y="0"/>
            <a:ext cx="8893175" cy="1844675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/>
          <a:lstStyle/>
          <a:p>
            <a:endParaRPr lang="en-US" smtClean="0"/>
          </a:p>
        </p:txBody>
      </p:sp>
      <p:pic>
        <p:nvPicPr>
          <p:cNvPr id="21507" name="Picture 4" descr="438-5312-102035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58888" y="188913"/>
            <a:ext cx="6049962" cy="6308725"/>
          </a:xfrm>
          <a:noFill/>
        </p:spPr>
      </p:pic>
      <p:sp>
        <p:nvSpPr>
          <p:cNvPr id="21508" name="Rectangle 9"/>
          <p:cNvSpPr>
            <a:spLocks noChangeArrowheads="1"/>
          </p:cNvSpPr>
          <p:nvPr/>
        </p:nvSpPr>
        <p:spPr bwMode="auto">
          <a:xfrm>
            <a:off x="179388" y="0"/>
            <a:ext cx="8964612" cy="191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Management</a:t>
            </a:r>
            <a:endParaRPr lang="ar-SA" smtClean="0">
              <a:cs typeface="Tahoma" pitchFamily="34" charset="0"/>
            </a:endParaRP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symptomatic patients should be treated</a:t>
            </a:r>
          </a:p>
          <a:p>
            <a:r>
              <a:rPr lang="en-US" dirty="0" smtClean="0"/>
              <a:t>Asymptomatic  ??</a:t>
            </a:r>
          </a:p>
          <a:p>
            <a:pPr lvl="1"/>
            <a:r>
              <a:rPr lang="en-US" dirty="0" smtClean="0"/>
              <a:t>Ca Increased +++</a:t>
            </a:r>
          </a:p>
          <a:p>
            <a:pPr lvl="1"/>
            <a:r>
              <a:rPr lang="en-US" dirty="0" smtClean="0"/>
              <a:t>Bone density Decreased +++</a:t>
            </a:r>
            <a:endParaRPr lang="ar-SA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Recommendations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492375"/>
            <a:ext cx="8229600" cy="3638550"/>
          </a:xfrm>
        </p:spPr>
        <p:txBody>
          <a:bodyPr/>
          <a:lstStyle/>
          <a:p>
            <a:r>
              <a:rPr lang="en-US" dirty="0" smtClean="0"/>
              <a:t>PHP is a very underdiagnosed disease in Saudi Arabia. </a:t>
            </a:r>
          </a:p>
          <a:p>
            <a:r>
              <a:rPr lang="en-US" dirty="0" smtClean="0"/>
              <a:t>Patients are not diagnosed early</a:t>
            </a:r>
          </a:p>
          <a:p>
            <a:r>
              <a:rPr lang="en-US" dirty="0" smtClean="0"/>
              <a:t>Complications could be serious and these are avoidable.</a:t>
            </a:r>
          </a:p>
          <a:p>
            <a:pPr>
              <a:buFont typeface="Wingdings" pitchFamily="2" charset="2"/>
              <a:buNone/>
            </a:pPr>
            <a:r>
              <a:rPr lang="en-US" dirty="0" smtClean="0"/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5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Recommendations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Specifically the diagnosis should be considered in patients with</a:t>
            </a:r>
          </a:p>
          <a:p>
            <a:pPr lvl="1"/>
            <a:r>
              <a:rPr lang="en-US" sz="2400" dirty="0" smtClean="0"/>
              <a:t> bilateral or recurrent renal stones</a:t>
            </a:r>
          </a:p>
          <a:p>
            <a:pPr lvl="1"/>
            <a:r>
              <a:rPr lang="en-US" sz="2400" dirty="0" smtClean="0"/>
              <a:t> patients with suggestive radiological bone changes</a:t>
            </a:r>
          </a:p>
          <a:p>
            <a:pPr lvl="1"/>
            <a:r>
              <a:rPr lang="en-US" sz="2400" dirty="0" smtClean="0"/>
              <a:t> and naturally in patients with high serum calcium level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9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صورة 1" descr="8.JPG">
            <a:hlinkClick r:id="" action="ppaction://hlinkshowjump?jump=lastslide"/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2875" y="0"/>
            <a:ext cx="93233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عنوان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Causes of a solitary thyroid nodule</a:t>
            </a:r>
          </a:p>
        </p:txBody>
      </p:sp>
      <p:sp>
        <p:nvSpPr>
          <p:cNvPr id="3584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Thyroid cyst</a:t>
            </a:r>
          </a:p>
          <a:p>
            <a:r>
              <a:rPr lang="en-US" dirty="0" smtClean="0"/>
              <a:t>Dominant nodule in a multinodular goiter</a:t>
            </a:r>
          </a:p>
          <a:p>
            <a:r>
              <a:rPr lang="en-US" dirty="0" smtClean="0"/>
              <a:t>Degeneration or hemorrhage into a colloid cyst or nodule</a:t>
            </a:r>
          </a:p>
          <a:p>
            <a:r>
              <a:rPr lang="en-US" dirty="0" smtClean="0"/>
              <a:t>Benign tumor</a:t>
            </a:r>
          </a:p>
          <a:p>
            <a:r>
              <a:rPr lang="en-US" dirty="0" smtClean="0"/>
              <a:t>malignancy</a:t>
            </a:r>
          </a:p>
        </p:txBody>
      </p:sp>
    </p:spTree>
    <p:extLst>
      <p:ext uri="{BB962C8B-B14F-4D97-AF65-F5344CB8AC3E}">
        <p14:creationId xmlns:p14="http://schemas.microsoft.com/office/powerpoint/2010/main" val="1085490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Thyroglossal Cyst</a:t>
            </a:r>
            <a:endParaRPr lang="ar-SA" dirty="0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4196892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548680"/>
            <a:ext cx="5616623" cy="5616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696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628800"/>
            <a:ext cx="5436096" cy="4199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991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027362"/>
            <a:ext cx="4536503" cy="4450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872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5" descr="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" y="950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79" name="WordArt 3"/>
          <p:cNvSpPr>
            <a:spLocks noChangeArrowheads="1" noChangeShapeType="1" noTextEdit="1"/>
          </p:cNvSpPr>
          <p:nvPr/>
        </p:nvSpPr>
        <p:spPr bwMode="auto">
          <a:xfrm rot="-252072">
            <a:off x="2677786" y="677680"/>
            <a:ext cx="5545138" cy="1568450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76472"/>
              </a:avLst>
            </a:prstTxWarp>
            <a:scene3d>
              <a:camera prst="legacyPerspectiveFront">
                <a:rot lat="19799993" lon="19439992" rev="0"/>
              </a:camera>
              <a:lightRig rig="legacyNormal2" dir="t"/>
            </a:scene3d>
            <a:sp3d extrusionH="354000" prstMaterial="legacyMatte">
              <a:extrusionClr>
                <a:srgbClr val="939676"/>
              </a:extrusionClr>
            </a:sp3d>
          </a:bodyPr>
          <a:lstStyle/>
          <a:p>
            <a:pPr algn="ctr"/>
            <a:r>
              <a:rPr lang="en-US" sz="3600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Impact"/>
              </a:rPr>
              <a:t>Than 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Impact"/>
              </a:rPr>
              <a:t>you</a:t>
            </a:r>
            <a:endParaRPr lang="ar-SA" sz="3600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Impact"/>
            </a:endParaRPr>
          </a:p>
        </p:txBody>
      </p:sp>
      <p:sp>
        <p:nvSpPr>
          <p:cNvPr id="2" name="مستطيل 1"/>
          <p:cNvSpPr/>
          <p:nvPr/>
        </p:nvSpPr>
        <p:spPr>
          <a:xfrm>
            <a:off x="814405" y="2967335"/>
            <a:ext cx="751519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hlinkClick r:id="rId3"/>
              </a:rPr>
              <a:t>myshehri@ksu.edu.sa</a:t>
            </a:r>
            <a:endParaRPr lang="en-US" sz="5400" b="1" cap="none" spc="0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  <a:p>
            <a:pPr algn="ctr"/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@</a:t>
            </a:r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myshehri</a:t>
            </a:r>
            <a:endParaRPr lang="ar-SA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Hyperthyroidism</a:t>
            </a:r>
          </a:p>
        </p:txBody>
      </p:sp>
      <p:sp>
        <p:nvSpPr>
          <p:cNvPr id="44035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Nervousness</a:t>
            </a:r>
          </a:p>
          <a:p>
            <a:r>
              <a:rPr lang="en-US" smtClean="0"/>
              <a:t>Wt loss + Increased appetite</a:t>
            </a:r>
          </a:p>
          <a:p>
            <a:r>
              <a:rPr lang="en-US" smtClean="0"/>
              <a:t>Heat intolerance</a:t>
            </a:r>
          </a:p>
          <a:p>
            <a:r>
              <a:rPr lang="en-US" smtClean="0"/>
              <a:t>Sweating</a:t>
            </a:r>
          </a:p>
          <a:p>
            <a:r>
              <a:rPr lang="en-US" smtClean="0"/>
              <a:t>Muscular weakness</a:t>
            </a:r>
          </a:p>
          <a:p>
            <a:r>
              <a:rPr lang="en-US" smtClean="0"/>
              <a:t>Menstrual irregularities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Hyperthyroidism</a:t>
            </a:r>
          </a:p>
        </p:txBody>
      </p:sp>
      <p:sp>
        <p:nvSpPr>
          <p:cNvPr id="45059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Goiter</a:t>
            </a:r>
          </a:p>
          <a:p>
            <a:r>
              <a:rPr lang="en-US" smtClean="0"/>
              <a:t>Tachycardia +/-Arrhythmias</a:t>
            </a:r>
          </a:p>
          <a:p>
            <a:r>
              <a:rPr lang="en-US" smtClean="0"/>
              <a:t>Warm moist skin</a:t>
            </a:r>
          </a:p>
          <a:p>
            <a:r>
              <a:rPr lang="en-US" smtClean="0"/>
              <a:t>Bruit &amp; thrill</a:t>
            </a:r>
          </a:p>
          <a:p>
            <a:r>
              <a:rPr lang="en-US" smtClean="0"/>
              <a:t>Eye signs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Laboratory</a:t>
            </a:r>
          </a:p>
        </p:txBody>
      </p:sp>
      <p:sp>
        <p:nvSpPr>
          <p:cNvPr id="4608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Increases T4, T3</a:t>
            </a:r>
          </a:p>
          <a:p>
            <a:r>
              <a:rPr lang="en-US" smtClean="0"/>
              <a:t>Decreased TSH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63" y="857250"/>
            <a:ext cx="8229600" cy="1066800"/>
          </a:xfrm>
        </p:spPr>
        <p:txBody>
          <a:bodyPr/>
          <a:lstStyle/>
          <a:p>
            <a:r>
              <a:rPr lang="en-GB" smtClean="0"/>
              <a:t>Case 1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428625" y="1785938"/>
            <a:ext cx="8229600" cy="4324350"/>
          </a:xfrm>
        </p:spPr>
        <p:txBody>
          <a:bodyPr/>
          <a:lstStyle/>
          <a:p>
            <a:pPr>
              <a:buFontTx/>
              <a:buNone/>
            </a:pPr>
            <a:r>
              <a:rPr lang="en-GB" smtClean="0"/>
              <a:t>	</a:t>
            </a:r>
            <a:r>
              <a:rPr lang="en-GB" sz="2400" smtClean="0">
                <a:latin typeface="Times New Roman" pitchFamily="18" charset="0"/>
                <a:cs typeface="Times New Roman" pitchFamily="18" charset="0"/>
              </a:rPr>
              <a:t>Fatima is a 30-year old Saudi lady that presented to the Outpatient clinic, complaining of a swelling in the midline of her neck that she had for 2 months.</a:t>
            </a:r>
          </a:p>
          <a:p>
            <a:pPr>
              <a:buFontTx/>
              <a:buNone/>
            </a:pPr>
            <a:endParaRPr lang="en-GB" sz="240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748" name="Picture 4" descr="images[34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75" y="3500438"/>
            <a:ext cx="2628900" cy="316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Case 1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sz="2400" smtClean="0">
                <a:latin typeface="Times New Roman" pitchFamily="18" charset="0"/>
                <a:cs typeface="Times New Roman" pitchFamily="18" charset="0"/>
              </a:rPr>
              <a:t>What could this be?</a:t>
            </a:r>
          </a:p>
          <a:p>
            <a:r>
              <a:rPr lang="en-GB" sz="2400" smtClean="0">
                <a:latin typeface="Times New Roman" pitchFamily="18" charset="0"/>
                <a:cs typeface="Times New Roman" pitchFamily="18" charset="0"/>
              </a:rPr>
              <a:t>Is it a thyroid swelling?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Thyroid cyst</a:t>
            </a:r>
            <a:endParaRPr lang="ar-S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996952"/>
            <a:ext cx="3630168" cy="2724912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9302" y="2996952"/>
            <a:ext cx="36576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833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Movement with swallowing</a:t>
            </a:r>
          </a:p>
        </p:txBody>
      </p:sp>
      <p:sp>
        <p:nvSpPr>
          <p:cNvPr id="33795" name="عنصر نائب للمحتوى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mtClean="0"/>
              <a:t>Thyroid</a:t>
            </a:r>
          </a:p>
        </p:txBody>
      </p:sp>
      <p:sp>
        <p:nvSpPr>
          <p:cNvPr id="33796" name="عنصر نائب للمحتوى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Thyroglossal cyst</a:t>
            </a:r>
          </a:p>
        </p:txBody>
      </p:sp>
      <p:pic>
        <p:nvPicPr>
          <p:cNvPr id="33797" name="صورة 4" descr="thyroglossal_duct_cyst_1_080613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3" y="3071813"/>
            <a:ext cx="2284412" cy="305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8" name="Picture 4" descr="images[13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" y="3357563"/>
            <a:ext cx="2852738" cy="2128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Case 1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sz="240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What could this be?</a:t>
            </a:r>
          </a:p>
          <a:p>
            <a:r>
              <a:rPr lang="en-GB" sz="240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Is it a thyroid swelling?</a:t>
            </a:r>
          </a:p>
          <a:p>
            <a:r>
              <a:rPr lang="en-GB" sz="2400" smtClean="0">
                <a:latin typeface="Times New Roman" pitchFamily="18" charset="0"/>
                <a:cs typeface="Times New Roman" pitchFamily="18" charset="0"/>
              </a:rPr>
              <a:t>If it is a thyroid swelling, what could be the cause of this swelling?</a:t>
            </a:r>
          </a:p>
          <a:p>
            <a:pPr>
              <a:buFont typeface="Georgia" pitchFamily="18" charset="0"/>
              <a:buNone/>
            </a:pPr>
            <a:r>
              <a:rPr lang="en-GB" sz="2400" smtClean="0"/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Case 2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GB" sz="2400" smtClean="0">
                <a:latin typeface="Times New Roman" pitchFamily="18" charset="0"/>
                <a:cs typeface="Times New Roman" pitchFamily="18" charset="0"/>
              </a:rPr>
              <a:t>	Ahmed ( age 28 years) came to the Outpatient clinic complaining of nervousness, palpitations, sweating, and weight loss. Clinical examination revealed the presence of a goitre.</a:t>
            </a:r>
          </a:p>
          <a:p>
            <a:pPr>
              <a:buFont typeface="Georgia" pitchFamily="18" charset="0"/>
              <a:buNone/>
            </a:pPr>
            <a:endParaRPr lang="en-GB" smtClean="0"/>
          </a:p>
          <a:p>
            <a:endParaRPr lang="en-GB" smtClean="0"/>
          </a:p>
        </p:txBody>
      </p:sp>
      <p:pic>
        <p:nvPicPr>
          <p:cNvPr id="40964" name="Picture 4" descr="images[18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88" y="4143375"/>
            <a:ext cx="4438650" cy="216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3011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Graves disease</a:t>
            </a:r>
          </a:p>
          <a:p>
            <a:r>
              <a:rPr lang="en-US" dirty="0" smtClean="0"/>
              <a:t>Toxic multinodular goiter</a:t>
            </a:r>
          </a:p>
          <a:p>
            <a:r>
              <a:rPr lang="en-US" dirty="0" smtClean="0"/>
              <a:t>Toxic follicular adenoma</a:t>
            </a:r>
          </a:p>
          <a:p>
            <a:r>
              <a:rPr lang="en-US" dirty="0" smtClean="0"/>
              <a:t>Others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Management</a:t>
            </a:r>
          </a:p>
        </p:txBody>
      </p:sp>
      <p:sp>
        <p:nvSpPr>
          <p:cNvPr id="47107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Medical</a:t>
            </a:r>
          </a:p>
          <a:p>
            <a:r>
              <a:rPr lang="en-US" smtClean="0"/>
              <a:t>Radio-nuclear iodine</a:t>
            </a:r>
          </a:p>
          <a:p>
            <a:r>
              <a:rPr lang="en-US" smtClean="0"/>
              <a:t>Surgery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Thyroid</a:t>
            </a:r>
          </a:p>
          <a:p>
            <a:r>
              <a:rPr lang="en-US" dirty="0" smtClean="0"/>
              <a:t>Parathyroid</a:t>
            </a:r>
          </a:p>
          <a:p>
            <a:r>
              <a:rPr lang="en-US" dirty="0" smtClean="0"/>
              <a:t>Thyroglossal cyst</a:t>
            </a:r>
          </a:p>
          <a:p>
            <a:r>
              <a:rPr lang="en-US" dirty="0" smtClean="0"/>
              <a:t>Others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532491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Causes of neck swellings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Midline</a:t>
            </a:r>
          </a:p>
          <a:p>
            <a:r>
              <a:rPr lang="en-US" sz="2000" dirty="0" smtClean="0"/>
              <a:t>Goiter</a:t>
            </a:r>
          </a:p>
          <a:p>
            <a:r>
              <a:rPr lang="en-US" sz="2000" dirty="0" smtClean="0"/>
              <a:t>Thyroglossal cyst</a:t>
            </a:r>
          </a:p>
          <a:p>
            <a:r>
              <a:rPr lang="en-US" sz="2000" dirty="0" smtClean="0"/>
              <a:t>Submental lymph nodes</a:t>
            </a:r>
          </a:p>
          <a:p>
            <a:r>
              <a:rPr lang="en-US" sz="2000" dirty="0" smtClean="0"/>
              <a:t>Parathyroid gland (very rare)</a:t>
            </a:r>
          </a:p>
          <a:p>
            <a:pPr marL="0" indent="0">
              <a:buNone/>
            </a:pPr>
            <a:r>
              <a:rPr lang="en-US" b="1" dirty="0" smtClean="0"/>
              <a:t>Lateral</a:t>
            </a:r>
          </a:p>
          <a:p>
            <a:r>
              <a:rPr lang="en-US" sz="2000" dirty="0" smtClean="0"/>
              <a:t>Lymph nodes</a:t>
            </a:r>
          </a:p>
          <a:p>
            <a:r>
              <a:rPr lang="en-US" sz="2000" dirty="0" smtClean="0"/>
              <a:t>Salivary glands ( stones, tumor)</a:t>
            </a:r>
          </a:p>
          <a:p>
            <a:r>
              <a:rPr lang="en-US" sz="2000" dirty="0" smtClean="0"/>
              <a:t>Skin ( sebaceous cyst, lipoma)</a:t>
            </a:r>
          </a:p>
          <a:p>
            <a:r>
              <a:rPr lang="en-US" sz="2000" dirty="0" smtClean="0"/>
              <a:t>Lymphatics (cystic hygroma)</a:t>
            </a:r>
          </a:p>
          <a:p>
            <a:r>
              <a:rPr lang="en-US" sz="2000" dirty="0" smtClean="0"/>
              <a:t>Carotid body tumor</a:t>
            </a:r>
          </a:p>
          <a:p>
            <a:r>
              <a:rPr lang="en-US" sz="2000" dirty="0" smtClean="0"/>
              <a:t>Pharynx (pharyngeal pouch, branchial cyst)</a:t>
            </a:r>
          </a:p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9692035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Multinodular Goiter</a:t>
            </a:r>
            <a:endParaRPr lang="ar-S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8512" y="3114675"/>
            <a:ext cx="2466975" cy="184785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7" y="2781399"/>
            <a:ext cx="6120680" cy="2144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548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Inflammatory Thyroiditis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Commonest is Hashimoto’s Thyroiditis</a:t>
            </a:r>
            <a:endParaRPr lang="ar-S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8632" y="3428999"/>
            <a:ext cx="3571875" cy="305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967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Malignant tumors of the Thyroid</a:t>
            </a:r>
            <a:endParaRPr lang="ar-S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02841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Characteristics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Painless enlarging nodule</a:t>
            </a:r>
          </a:p>
          <a:p>
            <a:r>
              <a:rPr lang="en-US" dirty="0" smtClean="0"/>
              <a:t>Lymphadenopathy</a:t>
            </a:r>
          </a:p>
          <a:p>
            <a:r>
              <a:rPr lang="en-US" dirty="0" smtClean="0"/>
              <a:t>Hoarseness of voice</a:t>
            </a:r>
          </a:p>
          <a:p>
            <a:r>
              <a:rPr lang="en-US" dirty="0" smtClean="0"/>
              <a:t>Dysphagia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Function is usually normal</a:t>
            </a:r>
            <a:endParaRPr lang="ar-SA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4847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2050</TotalTime>
  <Words>600</Words>
  <Application>Microsoft Office PowerPoint</Application>
  <PresentationFormat>عرض على الشاشة (4:3)</PresentationFormat>
  <Paragraphs>204</Paragraphs>
  <Slides>56</Slides>
  <Notes>1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8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56</vt:i4>
      </vt:variant>
    </vt:vector>
  </HeadingPairs>
  <TitlesOfParts>
    <vt:vector size="65" baseType="lpstr">
      <vt:lpstr>Arial</vt:lpstr>
      <vt:lpstr>Arial Black</vt:lpstr>
      <vt:lpstr>Calibri</vt:lpstr>
      <vt:lpstr>Georgia</vt:lpstr>
      <vt:lpstr>Impact</vt:lpstr>
      <vt:lpstr>Tahoma</vt:lpstr>
      <vt:lpstr>Times New Roman</vt:lpstr>
      <vt:lpstr>Wingdings</vt:lpstr>
      <vt:lpstr>Clarity</vt:lpstr>
      <vt:lpstr>COmmon Neck swellings</vt:lpstr>
      <vt:lpstr>Thyroid</vt:lpstr>
      <vt:lpstr>Causes of Goiter</vt:lpstr>
      <vt:lpstr>Causes of a solitary thyroid nodule</vt:lpstr>
      <vt:lpstr>Thyroid cyst</vt:lpstr>
      <vt:lpstr>Multinodular Goiter</vt:lpstr>
      <vt:lpstr>Inflammatory Thyroiditis</vt:lpstr>
      <vt:lpstr>Malignant tumors of the Thyroid</vt:lpstr>
      <vt:lpstr>Characteristics</vt:lpstr>
      <vt:lpstr>Thyroid Malignancy</vt:lpstr>
      <vt:lpstr>Papillary Carcinoma</vt:lpstr>
      <vt:lpstr>Papillary Carcinoma</vt:lpstr>
      <vt:lpstr>Follicular Carcinoma</vt:lpstr>
      <vt:lpstr>Lymphoma</vt:lpstr>
      <vt:lpstr>Medullary Carcinoma</vt:lpstr>
      <vt:lpstr>Undifferentiated</vt:lpstr>
      <vt:lpstr>Investigations</vt:lpstr>
      <vt:lpstr>عرض تقديمي في PowerPoint</vt:lpstr>
      <vt:lpstr>Fine Needle Aspiration (FNA)</vt:lpstr>
      <vt:lpstr>FNA Bethesda System</vt:lpstr>
      <vt:lpstr>عرض تقديمي في PowerPoint</vt:lpstr>
      <vt:lpstr>Primary Hyperparathyroidim</vt:lpstr>
      <vt:lpstr>عرض تقديمي في PowerPoint</vt:lpstr>
      <vt:lpstr>Physiology</vt:lpstr>
      <vt:lpstr>Clinical presentation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Clinical manifestations</vt:lpstr>
      <vt:lpstr>عرض تقديمي في PowerPoint</vt:lpstr>
      <vt:lpstr>عرض تقديمي في PowerPoint</vt:lpstr>
      <vt:lpstr>Investigations</vt:lpstr>
      <vt:lpstr>عرض تقديمي في PowerPoint</vt:lpstr>
      <vt:lpstr>عرض تقديمي في PowerPoint</vt:lpstr>
      <vt:lpstr>Management</vt:lpstr>
      <vt:lpstr>Recommendations</vt:lpstr>
      <vt:lpstr>Recommendations</vt:lpstr>
      <vt:lpstr>عرض تقديمي في PowerPoint</vt:lpstr>
      <vt:lpstr>Thyroglossal Cyst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Hyperthyroidism</vt:lpstr>
      <vt:lpstr>Hyperthyroidism</vt:lpstr>
      <vt:lpstr>Laboratory</vt:lpstr>
      <vt:lpstr>Case 1</vt:lpstr>
      <vt:lpstr>Case 1</vt:lpstr>
      <vt:lpstr>Movement with swallowing</vt:lpstr>
      <vt:lpstr>Case 1</vt:lpstr>
      <vt:lpstr>Case 2</vt:lpstr>
      <vt:lpstr>عرض تقديمي في PowerPoint</vt:lpstr>
      <vt:lpstr>Management</vt:lpstr>
      <vt:lpstr>Agenda</vt:lpstr>
      <vt:lpstr>Causes of neck swellings</vt:lpstr>
    </vt:vector>
  </TitlesOfParts>
  <Company>KKU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Thyroid</dc:title>
  <dc:creator>MYSHEHRI</dc:creator>
  <cp:lastModifiedBy>- MMM</cp:lastModifiedBy>
  <cp:revision>52</cp:revision>
  <dcterms:created xsi:type="dcterms:W3CDTF">2003-12-09T09:13:33Z</dcterms:created>
  <dcterms:modified xsi:type="dcterms:W3CDTF">2017-02-26T05:02:21Z</dcterms:modified>
</cp:coreProperties>
</file>